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10978" r:id="rId2"/>
    <p:sldId id="11028" r:id="rId3"/>
    <p:sldId id="11044" r:id="rId4"/>
    <p:sldId id="11045" r:id="rId5"/>
    <p:sldId id="11046" r:id="rId6"/>
    <p:sldId id="11049" r:id="rId7"/>
    <p:sldId id="11050" r:id="rId8"/>
    <p:sldId id="11051" r:id="rId9"/>
    <p:sldId id="11052" r:id="rId10"/>
    <p:sldId id="11053" r:id="rId11"/>
    <p:sldId id="11054" r:id="rId12"/>
    <p:sldId id="10985" r:id="rId13"/>
    <p:sldId id="11092" r:id="rId14"/>
    <p:sldId id="11093" r:id="rId15"/>
    <p:sldId id="11094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  <p:sldId id="279" r:id="rId25"/>
    <p:sldId id="11095" r:id="rId26"/>
    <p:sldId id="261" r:id="rId27"/>
    <p:sldId id="262" r:id="rId28"/>
    <p:sldId id="264" r:id="rId29"/>
    <p:sldId id="263" r:id="rId30"/>
    <p:sldId id="265" r:id="rId31"/>
    <p:sldId id="266" r:id="rId32"/>
    <p:sldId id="267" r:id="rId33"/>
    <p:sldId id="269" r:id="rId34"/>
    <p:sldId id="286" r:id="rId35"/>
    <p:sldId id="280" r:id="rId36"/>
    <p:sldId id="285" r:id="rId37"/>
    <p:sldId id="283" r:id="rId38"/>
    <p:sldId id="11055" r:id="rId39"/>
    <p:sldId id="11096" r:id="rId40"/>
    <p:sldId id="11063" r:id="rId41"/>
    <p:sldId id="11062" r:id="rId42"/>
    <p:sldId id="11059" r:id="rId43"/>
    <p:sldId id="11064" r:id="rId44"/>
    <p:sldId id="11065" r:id="rId45"/>
    <p:sldId id="11066" r:id="rId46"/>
    <p:sldId id="11097" r:id="rId47"/>
    <p:sldId id="11068" r:id="rId48"/>
    <p:sldId id="11073" r:id="rId49"/>
    <p:sldId id="11072" r:id="rId50"/>
    <p:sldId id="11061" r:id="rId51"/>
    <p:sldId id="11077" r:id="rId52"/>
    <p:sldId id="11098" r:id="rId53"/>
    <p:sldId id="11100" r:id="rId54"/>
    <p:sldId id="11069" r:id="rId55"/>
    <p:sldId id="11070" r:id="rId56"/>
    <p:sldId id="11099" r:id="rId57"/>
    <p:sldId id="11076" r:id="rId58"/>
    <p:sldId id="11074" r:id="rId59"/>
    <p:sldId id="11075" r:id="rId60"/>
    <p:sldId id="11078" r:id="rId61"/>
    <p:sldId id="11079" r:id="rId62"/>
    <p:sldId id="11080" r:id="rId63"/>
    <p:sldId id="10970" r:id="rId64"/>
    <p:sldId id="1102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2D6"/>
    <a:srgbClr val="FB343B"/>
    <a:srgbClr val="FDF4F6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327"/>
  </p:normalViewPr>
  <p:slideViewPr>
    <p:cSldViewPr snapToGrid="0" snapToObjects="1">
      <p:cViewPr>
        <p:scale>
          <a:sx n="125" d="100"/>
          <a:sy n="125" d="100"/>
        </p:scale>
        <p:origin x="960" y="9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imcs.mskcc.org\rudinlab\AQV\Backup%20080720\NE%20transformation%20project\RNAseq%20data\mRNA%20expression%20all%20saples%200605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imcs.mskcc.org\rudinlab\AQV\Backup%20080720\NE%20transformation%20project\RNAseq%20data\mRNA%20expression%20all%20saples%200605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solidFill>
                  <a:srgbClr val="272524"/>
                </a:solidFill>
                <a:effectLst/>
              </a:rPr>
              <a:t>PLCG2 expression</a:t>
            </a:r>
          </a:p>
          <a:p>
            <a:pPr>
              <a:defRPr>
                <a:solidFill>
                  <a:srgbClr val="272524"/>
                </a:solidFill>
              </a:defRPr>
            </a:pPr>
            <a:r>
              <a:rPr lang="en-US" sz="1400" b="0" i="0" u="none" strike="noStrike" baseline="0" dirty="0">
                <a:solidFill>
                  <a:srgbClr val="272524"/>
                </a:solidFill>
                <a:effectLst/>
              </a:rPr>
              <a:t> (Independent cohort)</a:t>
            </a:r>
            <a:endParaRPr lang="en-US" dirty="0">
              <a:solidFill>
                <a:srgbClr val="27252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27252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Biomarkers!$B$3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Biomarkers!$D$143:$D$144</c:f>
                <c:numCache>
                  <c:formatCode>General</c:formatCode>
                  <c:ptCount val="2"/>
                  <c:pt idx="0">
                    <c:v>2.8995506470556651</c:v>
                  </c:pt>
                  <c:pt idx="1">
                    <c:v>4.5631127312484088</c:v>
                  </c:pt>
                </c:numCache>
              </c:numRef>
            </c:plus>
            <c:minus>
              <c:numRef>
                <c:f>Biomarkers!$D$143:$D$144</c:f>
                <c:numCache>
                  <c:formatCode>General</c:formatCode>
                  <c:ptCount val="2"/>
                  <c:pt idx="0">
                    <c:v>2.8995506470556651</c:v>
                  </c:pt>
                  <c:pt idx="1">
                    <c:v>4.5631127312484088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Biomarkers!$A$4:$A$7</c:f>
              <c:strCache>
                <c:ptCount val="4"/>
                <c:pt idx="0">
                  <c:v>Control LUAD</c:v>
                </c:pt>
                <c:pt idx="1">
                  <c:v>Pre-transfomation LUAD</c:v>
                </c:pt>
                <c:pt idx="2">
                  <c:v>Post-transformation SCLC</c:v>
                </c:pt>
                <c:pt idx="3">
                  <c:v>Control SCLC</c:v>
                </c:pt>
              </c:strCache>
            </c:strRef>
          </c:cat>
          <c:val>
            <c:numRef>
              <c:f>Biomarkers!$B$143:$B$144</c:f>
              <c:numCache>
                <c:formatCode>General</c:formatCode>
                <c:ptCount val="2"/>
                <c:pt idx="0">
                  <c:v>16.20205431431593</c:v>
                </c:pt>
                <c:pt idx="1">
                  <c:v>71.44253958833491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3-4FA9-80B6-3923F0A5A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1533792"/>
        <c:axId val="591535432"/>
      </c:barChart>
      <c:catAx>
        <c:axId val="591533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1535432"/>
        <c:crosses val="autoZero"/>
        <c:auto val="1"/>
        <c:lblAlgn val="ctr"/>
        <c:lblOffset val="100"/>
        <c:noMultiLvlLbl val="0"/>
      </c:catAx>
      <c:valAx>
        <c:axId val="591535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solidFill>
                  <a:srgbClr val="272524"/>
                </a:solidFill>
                <a:effectLst/>
              </a:rPr>
              <a:t>PLCG2 expression</a:t>
            </a:r>
          </a:p>
          <a:p>
            <a:pPr>
              <a:defRPr>
                <a:solidFill>
                  <a:srgbClr val="272524"/>
                </a:solidFill>
              </a:defRPr>
            </a:pPr>
            <a:r>
              <a:rPr lang="en-US" sz="1400" b="0" i="0" u="none" strike="noStrike" baseline="0" dirty="0">
                <a:solidFill>
                  <a:srgbClr val="272524"/>
                </a:solidFill>
                <a:effectLst/>
              </a:rPr>
              <a:t> (Independent cohort)</a:t>
            </a:r>
            <a:endParaRPr lang="en-US" dirty="0">
              <a:solidFill>
                <a:srgbClr val="27252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27252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Biomarkers!$B$3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Biomarkers!$D$143:$D$144</c:f>
                <c:numCache>
                  <c:formatCode>General</c:formatCode>
                  <c:ptCount val="2"/>
                  <c:pt idx="0">
                    <c:v>2.8995506470556651</c:v>
                  </c:pt>
                  <c:pt idx="1">
                    <c:v>4.5631127312484088</c:v>
                  </c:pt>
                </c:numCache>
              </c:numRef>
            </c:plus>
            <c:minus>
              <c:numRef>
                <c:f>Biomarkers!$D$143:$D$144</c:f>
                <c:numCache>
                  <c:formatCode>General</c:formatCode>
                  <c:ptCount val="2"/>
                  <c:pt idx="0">
                    <c:v>2.8995506470556651</c:v>
                  </c:pt>
                  <c:pt idx="1">
                    <c:v>4.5631127312484088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Biomarkers!$A$4:$A$7</c:f>
              <c:strCache>
                <c:ptCount val="4"/>
                <c:pt idx="0">
                  <c:v>Control LUAD</c:v>
                </c:pt>
                <c:pt idx="1">
                  <c:v>Pre-transfomation LUAD</c:v>
                </c:pt>
                <c:pt idx="2">
                  <c:v>Post-transformation SCLC</c:v>
                </c:pt>
                <c:pt idx="3">
                  <c:v>Control SCLC</c:v>
                </c:pt>
              </c:strCache>
            </c:strRef>
          </c:cat>
          <c:val>
            <c:numRef>
              <c:f>Biomarkers!$B$143:$B$144</c:f>
              <c:numCache>
                <c:formatCode>General</c:formatCode>
                <c:ptCount val="2"/>
                <c:pt idx="0">
                  <c:v>16.20205431431593</c:v>
                </c:pt>
                <c:pt idx="1">
                  <c:v>71.44253958833491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3-4FA9-80B6-3923F0A5A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1533792"/>
        <c:axId val="591535432"/>
      </c:barChart>
      <c:catAx>
        <c:axId val="591533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1535432"/>
        <c:crosses val="autoZero"/>
        <c:auto val="1"/>
        <c:lblAlgn val="ctr"/>
        <c:lblOffset val="100"/>
        <c:noMultiLvlLbl val="0"/>
      </c:catAx>
      <c:valAx>
        <c:axId val="591535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C371D-5DA9-6C42-8A12-4A27D2753739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5306-B3B1-A944-A64E-0A77BF93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79986806_RB1_dual_role_in_proliferation_and_apoptosis_Cell_fate_control_and_implications_for_cancer_therapy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79986806_RB1_dual_role_in_proliferation_and_apoptosis_Cell_fate_control_and_implications_for_cancer_therap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79986806_RB1_dual_role_in_proliferation_and_apoptosis_Cell_fate_control_and_implications_for_cancer_therapy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79986806_RB1_dual_role_in_proliferation_and_apoptosis_Cell_fate_control_and_implications_for_cancer_therap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A1F21-0449-394D-BC63-0CD973B02C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55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Mention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,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situation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relatively</a:t>
            </a:r>
            <a:r>
              <a:rPr lang="es-ES" dirty="0"/>
              <a:t> </a:t>
            </a:r>
            <a:r>
              <a:rPr lang="es-ES" dirty="0" err="1"/>
              <a:t>unlikely</a:t>
            </a:r>
            <a:r>
              <a:rPr lang="es-ES" dirty="0"/>
              <a:t> </a:t>
            </a:r>
            <a:r>
              <a:rPr lang="es-ES" dirty="0" err="1"/>
              <a:t>due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overlap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pathways</a:t>
            </a:r>
            <a:r>
              <a:rPr lang="es-ES" dirty="0"/>
              <a:t> (as a </a:t>
            </a:r>
            <a:r>
              <a:rPr lang="es-ES" dirty="0" err="1"/>
              <a:t>hint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question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comes </a:t>
            </a:r>
            <a:r>
              <a:rPr lang="es-ES" dirty="0" err="1"/>
              <a:t>later</a:t>
            </a:r>
            <a:r>
              <a:rPr lang="es-ES" dirty="0"/>
              <a:t>).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22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In G1 phase, the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hypophosphorylated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of RB1 binds to E2F transcription factors to repress the expression of cell cycle and apoptotic genes. In S phase, RB1 is inactivated by phosphorylation (P) and releases most E2Fs to induce transcription of cell cycle genes. A fraction of RB1-E2F1 complexes persist at the promoters of apoptotic genes, thus repressing their expression. B. In cancer, RB1 can be inactivated by either mutations or hyperphosphorylation. RB1 loss leads to de-repression of both cell cycle and apoptotic genes, whereas hyperphosphorylation causes de-repression only of cell cycle genes. Thus, in cells lacking RB1, tumorigenesis can occur only if survival pathways protect cells from RB1-loss induced apoptosis by limiting E2F1 proapoptotic activity or if a second alteration, such as the abrogation of the p53 proapoptotic pathway, occurs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(18) (PDF) RB1 dual role in proliferation and apoptosis: Cell fate control and implications for cancer therapy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https://www.researchgate.net/publication/279986806_RB1_dual_role_in_proliferation_and_apoptosis_Cell_fate_control_and_implications_for_cancer_therapy</a:t>
            </a:r>
            <a:r>
              <a:rPr lang="en-US" dirty="0"/>
              <a:t> [accessed Jan 29 2021].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In G1 phase, the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hypophosphorylated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of RB1 binds to E2F transcription factors to repress the expression of cell cycle and apoptotic genes. In S phase, RB1 is inactivated by phosphorylation (P) and releases most E2Fs to induce transcription of cell cycle genes. A fraction of RB1-E2F1 complexes persist at the promoters of apoptotic genes, thus repressing their expression. B. In cancer, RB1 can be inactivated by either mutations or hyperphosphorylation. RB1 loss leads to de-repression of both cell cycle and apoptotic genes, whereas hyperphosphorylation causes de-repression only of cell cycle genes. Thus, in cells lacking RB1, tumorigenesis can occur only if survival pathways protect cells from RB1-loss induced apoptosis by limiting E2F1 proapoptotic activity or if a second alteration, such as the abrogation of the p53 proapoptotic pathway, occurs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(18) (PDF) RB1 dual role in proliferation and apoptosis: Cell fate control and implications for cancer therapy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https://www.researchgate.net/publication/279986806_RB1_dual_role_in_proliferation_and_apoptosis_Cell_fate_control_and_implications_for_cancer_therapy</a:t>
            </a:r>
            <a:r>
              <a:rPr lang="en-US" dirty="0"/>
              <a:t> [accessed Jan 29 2021].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In G1 phase, the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hypophosphorylated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of RB1 binds to E2F transcription factors to repress the expression of cell cycle and apoptotic genes. In S phase, RB1 is inactivated by phosphorylation (P) and releases most E2Fs to induce transcription of cell cycle genes. A fraction of RB1-E2F1 complexes persist at the promoters of apoptotic genes, thus repressing their expression. B. In cancer, RB1 can be inactivated by either mutations or hyperphosphorylation. RB1 loss leads to de-repression of both cell cycle and apoptotic genes, whereas hyperphosphorylation causes de-repression only of cell cycle genes. Thus, in cells lacking RB1, tumorigenesis can occur only if survival pathways protect cells from RB1-loss induced apoptosis by limiting E2F1 proapoptotic activity or if a second alteration, such as the abrogation of the p53 proapoptotic pathway, occurs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(18) (PDF) RB1 dual role in proliferation and apoptosis: Cell fate control and implications for cancer therapy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https://www.researchgate.net/publication/279986806_RB1_dual_role_in_proliferation_and_apoptosis_Cell_fate_control_and_implications_for_cancer_therapy</a:t>
            </a:r>
            <a:r>
              <a:rPr lang="en-US" dirty="0"/>
              <a:t> [accessed Jan 29 2021].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3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7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06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0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that all pathways have many components that can be altered leading to pathway overactivation.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5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In G1 phase, the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hypophosphorylated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of RB1 binds to E2F transcription factors to repress the expression of cell cycle and apoptotic genes. In S phase, RB1 is inactivated by phosphorylation (P) and releases most E2Fs to induce transcription of cell cycle genes. A fraction of RB1-E2F1 complexes persist at the promoters of apoptotic genes, thus repressing their expression. B. In cancer, RB1 can be inactivated by either mutations or hyperphosphorylation. RB1 loss leads to de-repression of both cell cycle and apoptotic genes, whereas hyperphosphorylation causes de-repression only of cell cycle genes. Thus, in cells lacking RB1, tumorigenesis can occur only if survival pathways protect cells from RB1-loss induced apoptosis by limiting E2F1 proapoptotic activity or if a second alteration, such as the abrogation of the p53 proapoptotic pathway, occurs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(18) (PDF) RB1 dual role in proliferation and apoptosis: Cell fate control and implications for cancer therapy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https://www.researchgate.net/publication/279986806_RB1_dual_role_in_proliferation_and_apoptosis_Cell_fate_control_and_implications_for_cancer_therapy</a:t>
            </a:r>
            <a:r>
              <a:rPr lang="en-US" dirty="0"/>
              <a:t> [accessed Jan 29 2021].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B9B05-8760-4E8E-8E8B-EEF79F19A4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5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0417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9725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5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Divider layouts</a:t>
            </a:r>
          </a:p>
        </p:txBody>
      </p:sp>
    </p:spTree>
    <p:extLst>
      <p:ext uri="{BB962C8B-B14F-4D97-AF65-F5344CB8AC3E}">
        <p14:creationId xmlns:p14="http://schemas.microsoft.com/office/powerpoint/2010/main" val="169528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D86FA2C-F8A6-90E8-5782-DF29638FC6C0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403959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666FADEA-3B1D-38EC-A06D-527B0A9E3ADB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74695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+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Only + 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4166939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5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47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72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5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06540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2383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1288333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648396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97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31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39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72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42395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2983807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283725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Eyebrow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and Subtitle-Above layouts</a:t>
            </a:r>
          </a:p>
        </p:txBody>
      </p:sp>
    </p:spTree>
    <p:extLst>
      <p:ext uri="{BB962C8B-B14F-4D97-AF65-F5344CB8AC3E}">
        <p14:creationId xmlns:p14="http://schemas.microsoft.com/office/powerpoint/2010/main" val="176074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55136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957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75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A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7"/>
            <a:ext cx="5126736" cy="555813"/>
          </a:xfrm>
        </p:spPr>
        <p:txBody>
          <a:bodyPr vert="horz"/>
          <a:lstStyle/>
          <a:p>
            <a:r>
              <a:rPr lang="en-US" dirty="0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66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1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481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209232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175053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-8965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11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17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33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8799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47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85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65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100787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and Subtitle-Below layouts</a:t>
            </a:r>
          </a:p>
        </p:txBody>
      </p:sp>
    </p:spTree>
    <p:extLst>
      <p:ext uri="{BB962C8B-B14F-4D97-AF65-F5344CB8AC3E}">
        <p14:creationId xmlns:p14="http://schemas.microsoft.com/office/powerpoint/2010/main" val="493174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313C93-2B4C-9844-9284-03EC104B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57784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646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582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B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0"/>
            <a:ext cx="5126736" cy="555813"/>
          </a:xfrm>
        </p:spPr>
        <p:txBody>
          <a:bodyPr vert="horz"/>
          <a:lstStyle/>
          <a:p>
            <a:r>
              <a:rPr lang="en-US" dirty="0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73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55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53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1739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251222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693262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0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slide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28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slide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25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27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69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53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41461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Special layouts</a:t>
            </a:r>
          </a:p>
        </p:txBody>
      </p:sp>
    </p:spTree>
    <p:extLst>
      <p:ext uri="{BB962C8B-B14F-4D97-AF65-F5344CB8AC3E}">
        <p14:creationId xmlns:p14="http://schemas.microsoft.com/office/powerpoint/2010/main" val="9578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35011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EAF8F1-C826-6F47-BE7A-44717A37D861}"/>
              </a:ext>
            </a:extLst>
          </p:cNvPr>
          <p:cNvSpPr/>
          <p:nvPr/>
        </p:nvSpPr>
        <p:spPr>
          <a:xfrm>
            <a:off x="0" y="3666565"/>
            <a:ext cx="12192000" cy="31914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520AB0-B15D-4644-8232-A1DA7A34C6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9141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Add 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186D89A-9D30-6C4F-925D-4091D0F3D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1706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Add 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68A2CBF-6F30-2D4C-BD65-7D6157EA8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702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person’s photo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AA6058B-210D-DD48-8898-100F31B78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7798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person’s photo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7ECDB41-474A-6442-AFDC-C46B467A1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763" y="4016187"/>
            <a:ext cx="11187112" cy="2089337"/>
          </a:xfrm>
        </p:spPr>
        <p:txBody>
          <a:bodyPr/>
          <a:lstStyle>
            <a:lvl1pPr marL="231775" indent="-231775"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537440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008058-B9DB-5E41-ADFA-69BE956800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Bring placeholder to front. Drag picture to placeholder or click icon to add. Send placeholder to back. </a:t>
            </a:r>
            <a:br>
              <a:rPr lang="en-US" dirty="0"/>
            </a:br>
            <a:r>
              <a:rPr lang="en-US" dirty="0"/>
              <a:t>Note that the overlay sits on top of the slide; it will need to be pasted onto any new slide using this layout.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6961399" cy="2519084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 statement; Arial 32pt bold, sentence case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6961398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2611249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4D66BA-EC5A-D945-99FE-DA74D720C6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add. Send placeholder to back.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4F558-9BFF-B14B-8BE9-C6BBD3865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BCD08-FF08-374A-9A06-80B682368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CC9F91-EFE4-A54B-B9C5-6BBAE3D75C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39089"/>
            <a:ext cx="5029200" cy="5029200"/>
          </a:xfrm>
          <a:solidFill>
            <a:schemeClr val="bg1"/>
          </a:solidFill>
        </p:spPr>
        <p:txBody>
          <a:bodyPr lIns="457200" tIns="1097280" rIns="457200"/>
          <a:lstStyle>
            <a:lvl1pPr>
              <a:defRPr sz="2400"/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 dirty="0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1076100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A7B38F7-2661-CE4A-817E-73C2E2DCC1FB}"/>
              </a:ext>
            </a:extLst>
          </p:cNvPr>
          <p:cNvSpPr/>
          <p:nvPr/>
        </p:nvSpPr>
        <p:spPr>
          <a:xfrm>
            <a:off x="502080" y="1067823"/>
            <a:ext cx="553045" cy="409575"/>
          </a:xfrm>
          <a:custGeom>
            <a:avLst/>
            <a:gdLst/>
            <a:ahLst/>
            <a:cxnLst/>
            <a:rect l="l" t="t" r="r" b="b"/>
            <a:pathLst>
              <a:path w="553045" h="409575">
                <a:moveTo>
                  <a:pt x="530423" y="0"/>
                </a:moveTo>
                <a:lnTo>
                  <a:pt x="544711" y="26789"/>
                </a:lnTo>
                <a:cubicBezTo>
                  <a:pt x="508992" y="51792"/>
                  <a:pt x="481607" y="73819"/>
                  <a:pt x="462557" y="92869"/>
                </a:cubicBezTo>
                <a:cubicBezTo>
                  <a:pt x="428823" y="126603"/>
                  <a:pt x="411956" y="157956"/>
                  <a:pt x="411956" y="186928"/>
                </a:cubicBezTo>
                <a:cubicBezTo>
                  <a:pt x="411956" y="195262"/>
                  <a:pt x="414139" y="202009"/>
                  <a:pt x="418504" y="207169"/>
                </a:cubicBezTo>
                <a:cubicBezTo>
                  <a:pt x="422870" y="212328"/>
                  <a:pt x="428823" y="214908"/>
                  <a:pt x="436364" y="214908"/>
                </a:cubicBezTo>
                <a:cubicBezTo>
                  <a:pt x="451445" y="212923"/>
                  <a:pt x="461367" y="211931"/>
                  <a:pt x="466129" y="211931"/>
                </a:cubicBezTo>
                <a:cubicBezTo>
                  <a:pt x="491132" y="211931"/>
                  <a:pt x="511869" y="221059"/>
                  <a:pt x="528339" y="239316"/>
                </a:cubicBezTo>
                <a:cubicBezTo>
                  <a:pt x="544810" y="257572"/>
                  <a:pt x="553045" y="279995"/>
                  <a:pt x="553045" y="306586"/>
                </a:cubicBezTo>
                <a:cubicBezTo>
                  <a:pt x="553045" y="337542"/>
                  <a:pt x="543917" y="362446"/>
                  <a:pt x="525661" y="381298"/>
                </a:cubicBezTo>
                <a:cubicBezTo>
                  <a:pt x="507404" y="400149"/>
                  <a:pt x="482600" y="409575"/>
                  <a:pt x="451247" y="409575"/>
                </a:cubicBezTo>
                <a:cubicBezTo>
                  <a:pt x="415528" y="409575"/>
                  <a:pt x="386159" y="396379"/>
                  <a:pt x="363140" y="369987"/>
                </a:cubicBezTo>
                <a:cubicBezTo>
                  <a:pt x="340122" y="343594"/>
                  <a:pt x="328612" y="308372"/>
                  <a:pt x="328612" y="264319"/>
                </a:cubicBezTo>
                <a:cubicBezTo>
                  <a:pt x="328612" y="219869"/>
                  <a:pt x="344090" y="174030"/>
                  <a:pt x="375047" y="126801"/>
                </a:cubicBezTo>
                <a:cubicBezTo>
                  <a:pt x="406003" y="79573"/>
                  <a:pt x="457795" y="37306"/>
                  <a:pt x="530423" y="0"/>
                </a:cubicBezTo>
                <a:close/>
                <a:moveTo>
                  <a:pt x="201811" y="0"/>
                </a:moveTo>
                <a:lnTo>
                  <a:pt x="216098" y="26789"/>
                </a:lnTo>
                <a:cubicBezTo>
                  <a:pt x="177998" y="53776"/>
                  <a:pt x="149820" y="76398"/>
                  <a:pt x="131564" y="94655"/>
                </a:cubicBezTo>
                <a:cubicBezTo>
                  <a:pt x="99417" y="127595"/>
                  <a:pt x="83343" y="159147"/>
                  <a:pt x="83343" y="189309"/>
                </a:cubicBezTo>
                <a:cubicBezTo>
                  <a:pt x="83343" y="199628"/>
                  <a:pt x="86320" y="206375"/>
                  <a:pt x="92273" y="209550"/>
                </a:cubicBezTo>
                <a:cubicBezTo>
                  <a:pt x="98226" y="213122"/>
                  <a:pt x="103386" y="214908"/>
                  <a:pt x="107751" y="214908"/>
                </a:cubicBezTo>
                <a:cubicBezTo>
                  <a:pt x="122832" y="212923"/>
                  <a:pt x="132754" y="211931"/>
                  <a:pt x="137517" y="211931"/>
                </a:cubicBezTo>
                <a:cubicBezTo>
                  <a:pt x="162917" y="211931"/>
                  <a:pt x="183753" y="221158"/>
                  <a:pt x="200025" y="239613"/>
                </a:cubicBezTo>
                <a:cubicBezTo>
                  <a:pt x="216297" y="258068"/>
                  <a:pt x="224433" y="280392"/>
                  <a:pt x="224433" y="306586"/>
                </a:cubicBezTo>
                <a:cubicBezTo>
                  <a:pt x="224433" y="335955"/>
                  <a:pt x="215503" y="360462"/>
                  <a:pt x="197643" y="380107"/>
                </a:cubicBezTo>
                <a:cubicBezTo>
                  <a:pt x="179784" y="399752"/>
                  <a:pt x="155178" y="409575"/>
                  <a:pt x="123825" y="409575"/>
                </a:cubicBezTo>
                <a:cubicBezTo>
                  <a:pt x="86915" y="409575"/>
                  <a:pt x="57050" y="396379"/>
                  <a:pt x="34230" y="369987"/>
                </a:cubicBezTo>
                <a:cubicBezTo>
                  <a:pt x="11410" y="343594"/>
                  <a:pt x="0" y="308372"/>
                  <a:pt x="0" y="264319"/>
                </a:cubicBezTo>
                <a:cubicBezTo>
                  <a:pt x="0" y="222250"/>
                  <a:pt x="14585" y="177502"/>
                  <a:pt x="43755" y="130076"/>
                </a:cubicBezTo>
                <a:cubicBezTo>
                  <a:pt x="72925" y="82649"/>
                  <a:pt x="125611" y="39291"/>
                  <a:pt x="2018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2E5FF4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05743"/>
            <a:ext cx="11184423" cy="30722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CEC1C1C-7C15-B146-89D1-4673F35999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2863" y="1175491"/>
            <a:ext cx="8928100" cy="3870325"/>
          </a:xfrm>
        </p:spPr>
        <p:txBody>
          <a:bodyPr/>
          <a:lstStyle>
            <a:lvl1pPr>
              <a:defRPr sz="2800" b="1"/>
            </a:lvl1pPr>
            <a:lvl2pPr marL="285750" indent="-285750">
              <a:buFont typeface="System Font Regular"/>
              <a:buChar char="–"/>
              <a:defRPr i="1"/>
            </a:lvl2pPr>
          </a:lstStyle>
          <a:p>
            <a:pPr lvl="0"/>
            <a:r>
              <a:rPr lang="en-US" dirty="0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 dirty="0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2945895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761" y="457201"/>
            <a:ext cx="6848725" cy="324444"/>
          </a:xfrm>
          <a:noFill/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6638" y="1011250"/>
            <a:ext cx="6853236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223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0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53200" y="1011250"/>
            <a:ext cx="5146674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09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4948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84948" y="1011250"/>
            <a:ext cx="341153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87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09">
          <p15:clr>
            <a:srgbClr val="FBAE40"/>
          </p15:clr>
        </p15:guide>
        <p15:guide id="2" pos="49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5400A53-EBCB-4C45-958D-0060F4E1C0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050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6829689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683418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8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14">
          <p15:clr>
            <a:srgbClr val="FBAE40"/>
          </p15:clr>
        </p15:guide>
        <p15:guide id="2" pos="462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5152597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5146674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02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150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3411539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341153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79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7">
          <p15:clr>
            <a:srgbClr val="FBAE40"/>
          </p15:clr>
        </p15:guide>
        <p15:guide id="2" pos="27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35123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End Page layouts</a:t>
            </a:r>
          </a:p>
        </p:txBody>
      </p:sp>
    </p:spTree>
    <p:extLst>
      <p:ext uri="{BB962C8B-B14F-4D97-AF65-F5344CB8AC3E}">
        <p14:creationId xmlns:p14="http://schemas.microsoft.com/office/powerpoint/2010/main" val="3207067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8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1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rn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7B9861-91E9-C742-B7A7-F218EA9C1F1A}"/>
              </a:ext>
            </a:extLst>
          </p:cNvPr>
          <p:cNvSpPr txBox="1"/>
          <p:nvPr/>
        </p:nvSpPr>
        <p:spPr>
          <a:xfrm>
            <a:off x="2" y="1651589"/>
            <a:ext cx="12191999" cy="3554819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7500" noProof="0" dirty="0">
                <a:solidFill>
                  <a:schemeClr val="tx2"/>
                </a:solidFill>
                <a:latin typeface="+mj-lt"/>
              </a:rPr>
              <a:t>Do not use any of the layouts that may appear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602059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AF31F-443A-441B-A54C-BECF2842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BFDA-AEBA-4B0A-9FE6-FDD4E73F9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00BD6-3A77-43DC-ABD6-747C605E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69B4-DFE6-4059-9C93-45C5F11AEA8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28E96-255B-44C4-9386-95F4E5FF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6B1F2-8B55-457B-9B8A-BDC2BCC2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750C-7843-441D-890D-83FF485EB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641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4995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1741" y="6378130"/>
            <a:ext cx="454745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39199" y="6378130"/>
            <a:ext cx="2241177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063" y="457201"/>
            <a:ext cx="11184423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64" y="1700783"/>
            <a:ext cx="11184422" cy="4404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rgbClr val="272524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318">
          <p15:clr>
            <a:srgbClr val="F26B43"/>
          </p15:clr>
        </p15:guide>
        <p15:guide id="3" pos="7370">
          <p15:clr>
            <a:srgbClr val="F26B43"/>
          </p15:clr>
        </p15:guide>
        <p15:guide id="4" orient="horz" pos="4170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1070">
          <p15:clr>
            <a:srgbClr val="F26B43"/>
          </p15:clr>
        </p15:guide>
        <p15:guide id="7" orient="horz" pos="38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0.jp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8.jfif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1.png"/><Relationship Id="rId7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95.png"/><Relationship Id="rId4" Type="http://schemas.openxmlformats.org/officeDocument/2006/relationships/image" Target="../media/image8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1.png"/><Relationship Id="rId7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2207273-C8EA-7035-22DD-D747578D3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3" y="2612745"/>
            <a:ext cx="7419975" cy="1508760"/>
          </a:xfrm>
        </p:spPr>
        <p:txBody>
          <a:bodyPr/>
          <a:lstStyle/>
          <a:p>
            <a:r>
              <a:rPr lang="en-US" sz="6000" dirty="0"/>
              <a:t>Cancer Bio Course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48E5D3-63B1-F96A-13C5-235A5FD0F5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753" y="4789569"/>
            <a:ext cx="3505201" cy="457200"/>
          </a:xfrm>
        </p:spPr>
        <p:txBody>
          <a:bodyPr/>
          <a:lstStyle/>
          <a:p>
            <a:r>
              <a:rPr lang="en-US" dirty="0"/>
              <a:t>July 19, 2023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26928C-D221-11AA-6325-0B5564EC6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3" y="3566160"/>
            <a:ext cx="11138537" cy="549249"/>
          </a:xfrm>
        </p:spPr>
        <p:txBody>
          <a:bodyPr/>
          <a:lstStyle/>
          <a:p>
            <a:r>
              <a:rPr lang="en-US" dirty="0"/>
              <a:t>Session 1: Introduction to course and basic techniques applied in basic cancer research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759E883-02C2-785D-D41B-44B2D1368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8038DB-6A3E-410A-821B-AEC99761D4EE}"/>
              </a:ext>
            </a:extLst>
          </p:cNvPr>
          <p:cNvSpPr txBox="1"/>
          <p:nvPr/>
        </p:nvSpPr>
        <p:spPr>
          <a:xfrm>
            <a:off x="6020370" y="5472393"/>
            <a:ext cx="60960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effectLst/>
              </a:rPr>
              <a:t>Álvaro Quintanal-Villalonga, PhD</a:t>
            </a:r>
            <a:br>
              <a:rPr lang="en-US" sz="1800" b="0" i="0" dirty="0">
                <a:solidFill>
                  <a:schemeClr val="bg1"/>
                </a:solidFill>
                <a:effectLst/>
              </a:rPr>
            </a:br>
            <a:r>
              <a:rPr lang="en-US" sz="1800" b="0" i="0" dirty="0">
                <a:solidFill>
                  <a:schemeClr val="bg1"/>
                </a:solidFill>
                <a:effectLst/>
              </a:rPr>
              <a:t>Assistant Attending Biologist, Lab co-director</a:t>
            </a:r>
            <a:endParaRPr lang="en-US" sz="2400" b="0" i="0" dirty="0">
              <a:solidFill>
                <a:schemeClr val="bg1"/>
              </a:solidFill>
              <a:effectLst/>
            </a:endParaRPr>
          </a:p>
          <a:p>
            <a:pPr algn="r"/>
            <a:r>
              <a:rPr lang="en-US" sz="1800" b="0" i="0" dirty="0">
                <a:solidFill>
                  <a:schemeClr val="bg1"/>
                </a:solidFill>
                <a:effectLst/>
              </a:rPr>
              <a:t>Department of Medicine</a:t>
            </a:r>
            <a:endParaRPr lang="en-US" sz="2400" b="0" i="0" dirty="0">
              <a:solidFill>
                <a:schemeClr val="bg1"/>
              </a:solidFill>
              <a:effectLst/>
            </a:endParaRPr>
          </a:p>
          <a:p>
            <a:pPr algn="r">
              <a:spcAft>
                <a:spcPts val="1200"/>
              </a:spcAft>
            </a:pPr>
            <a:r>
              <a:rPr lang="en-US" sz="1800" b="0" i="0" dirty="0">
                <a:solidFill>
                  <a:srgbClr val="0563C1"/>
                </a:solidFill>
                <a:effectLst/>
              </a:rPr>
              <a:t>quintaa1@mskcc.org</a:t>
            </a:r>
            <a:endParaRPr lang="en-US" sz="2400" b="0" i="0" dirty="0">
              <a:solidFill>
                <a:srgbClr val="201F1E"/>
              </a:solidFill>
              <a:effectLst/>
            </a:endParaRPr>
          </a:p>
          <a:p>
            <a:pPr algn="r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0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3" y="150689"/>
            <a:ext cx="7419975" cy="957072"/>
          </a:xfrm>
        </p:spPr>
        <p:txBody>
          <a:bodyPr/>
          <a:lstStyle/>
          <a:p>
            <a:r>
              <a:rPr lang="en-US" dirty="0"/>
              <a:t>Course 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65984-3A97-4915-AB53-443D097E1AE6}"/>
              </a:ext>
            </a:extLst>
          </p:cNvPr>
          <p:cNvSpPr txBox="1"/>
          <p:nvPr/>
        </p:nvSpPr>
        <p:spPr>
          <a:xfrm>
            <a:off x="324993" y="1107761"/>
            <a:ext cx="1121930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8834"/>
                </a:solidFill>
              </a:rPr>
              <a:t>Class participation and attendance (33%)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• All scholars are expected </a:t>
            </a:r>
            <a:r>
              <a:rPr lang="en-US" b="1" u="sng" dirty="0"/>
              <a:t>to attend all sessions</a:t>
            </a:r>
            <a:r>
              <a:rPr lang="en-US" dirty="0"/>
              <a:t>. A scholar must notify the Bridge team and instructor prior to class if they will absent. This notice should be sent by email.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26F31-9F78-489C-BDAD-1FDEA7924B6C}"/>
              </a:ext>
            </a:extLst>
          </p:cNvPr>
          <p:cNvSpPr txBox="1"/>
          <p:nvPr/>
        </p:nvSpPr>
        <p:spPr>
          <a:xfrm>
            <a:off x="324993" y="2779960"/>
            <a:ext cx="11219307" cy="815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8834"/>
                </a:solidFill>
              </a:rPr>
              <a:t>Take Home (67%)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• A research question (project) will be assigned to you, in groups of 2-3 people.</a:t>
            </a:r>
          </a:p>
          <a:p>
            <a:endParaRPr lang="en-US" dirty="0"/>
          </a:p>
          <a:p>
            <a:r>
              <a:rPr lang="en-US" dirty="0"/>
              <a:t>• You will have to propose a series of experiments to address that research question (i.e. a light version of the Research Strategy section of a grant) – </a:t>
            </a:r>
            <a:r>
              <a:rPr lang="en-US" b="1" dirty="0"/>
              <a:t>Max. 2 pages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Due date is September 13, 2023</a:t>
            </a:r>
          </a:p>
          <a:p>
            <a:endParaRPr lang="en-US" b="1" dirty="0"/>
          </a:p>
          <a:p>
            <a:r>
              <a:rPr lang="en-US" dirty="0"/>
              <a:t>• Your work will be reviewed and feedback will be provided by September 27, 2023. You will have the chance to made modifications according to the comments provided (</a:t>
            </a:r>
            <a:r>
              <a:rPr lang="en-US" b="1" dirty="0"/>
              <a:t>due October 11, 2023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• Your revised work will be graded.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3" y="150689"/>
            <a:ext cx="7419975" cy="957072"/>
          </a:xfrm>
        </p:spPr>
        <p:txBody>
          <a:bodyPr/>
          <a:lstStyle/>
          <a:p>
            <a:r>
              <a:rPr lang="en-US" dirty="0"/>
              <a:t>Course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C55A7-0DC4-45C9-BB12-D14C3C48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1609725"/>
            <a:ext cx="437246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2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664C21-E691-4780-AEA0-4D62659665D6}"/>
              </a:ext>
            </a:extLst>
          </p:cNvPr>
          <p:cNvSpPr/>
          <p:nvPr/>
        </p:nvSpPr>
        <p:spPr>
          <a:xfrm>
            <a:off x="337859" y="3412487"/>
            <a:ext cx="595618" cy="5704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313D1-F118-4297-BF51-17EFD1A2CE6C}"/>
              </a:ext>
            </a:extLst>
          </p:cNvPr>
          <p:cNvSpPr/>
          <p:nvPr/>
        </p:nvSpPr>
        <p:spPr>
          <a:xfrm>
            <a:off x="465091" y="3622213"/>
            <a:ext cx="250273" cy="2698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4CEE1E-75D6-4D04-871C-837B1533CC39}"/>
              </a:ext>
            </a:extLst>
          </p:cNvPr>
          <p:cNvSpPr/>
          <p:nvPr/>
        </p:nvSpPr>
        <p:spPr>
          <a:xfrm>
            <a:off x="2186323" y="3412487"/>
            <a:ext cx="595618" cy="570451"/>
          </a:xfrm>
          <a:prstGeom prst="ellipse">
            <a:avLst/>
          </a:prstGeom>
          <a:solidFill>
            <a:srgbClr val="FFEDE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66435C-227A-49BE-B978-B1082512251F}"/>
              </a:ext>
            </a:extLst>
          </p:cNvPr>
          <p:cNvSpPr/>
          <p:nvPr/>
        </p:nvSpPr>
        <p:spPr>
          <a:xfrm>
            <a:off x="2313555" y="362221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C103D3-CBF8-4DEA-988F-3B74356F535B}"/>
              </a:ext>
            </a:extLst>
          </p:cNvPr>
          <p:cNvSpPr/>
          <p:nvPr/>
        </p:nvSpPr>
        <p:spPr>
          <a:xfrm>
            <a:off x="3736978" y="3412487"/>
            <a:ext cx="595618" cy="570451"/>
          </a:xfrm>
          <a:prstGeom prst="ellipse">
            <a:avLst/>
          </a:prstGeom>
          <a:solidFill>
            <a:srgbClr val="FCD2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87A126-3EA3-48AA-A1D4-02E897097EEA}"/>
              </a:ext>
            </a:extLst>
          </p:cNvPr>
          <p:cNvSpPr/>
          <p:nvPr/>
        </p:nvSpPr>
        <p:spPr>
          <a:xfrm>
            <a:off x="3864210" y="362221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2133A2-C63B-4F76-AF49-554DA32AC5D0}"/>
              </a:ext>
            </a:extLst>
          </p:cNvPr>
          <p:cNvSpPr/>
          <p:nvPr/>
        </p:nvSpPr>
        <p:spPr>
          <a:xfrm>
            <a:off x="4241715" y="3501387"/>
            <a:ext cx="595618" cy="570451"/>
          </a:xfrm>
          <a:prstGeom prst="ellipse">
            <a:avLst/>
          </a:prstGeom>
          <a:solidFill>
            <a:srgbClr val="FCD2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B6D202-F53F-4305-A343-D7A7ED03C2D7}"/>
              </a:ext>
            </a:extLst>
          </p:cNvPr>
          <p:cNvSpPr/>
          <p:nvPr/>
        </p:nvSpPr>
        <p:spPr>
          <a:xfrm>
            <a:off x="4368947" y="371111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A2B41F-C86F-407A-847C-B6BA8C71E68F}"/>
              </a:ext>
            </a:extLst>
          </p:cNvPr>
          <p:cNvSpPr/>
          <p:nvPr/>
        </p:nvSpPr>
        <p:spPr>
          <a:xfrm>
            <a:off x="4077960" y="3096212"/>
            <a:ext cx="595618" cy="570451"/>
          </a:xfrm>
          <a:prstGeom prst="ellipse">
            <a:avLst/>
          </a:prstGeom>
          <a:solidFill>
            <a:srgbClr val="FCD2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A35C45-405A-489D-987B-A7C7CC8C5CC5}"/>
              </a:ext>
            </a:extLst>
          </p:cNvPr>
          <p:cNvSpPr/>
          <p:nvPr/>
        </p:nvSpPr>
        <p:spPr>
          <a:xfrm>
            <a:off x="4205192" y="3305938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ECDDEB-A337-4EA4-B892-D014634C2DE1}"/>
              </a:ext>
            </a:extLst>
          </p:cNvPr>
          <p:cNvSpPr/>
          <p:nvPr/>
        </p:nvSpPr>
        <p:spPr>
          <a:xfrm>
            <a:off x="6236762" y="3716557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A49F5C-F33A-425B-83EC-0BE3B1D67726}"/>
              </a:ext>
            </a:extLst>
          </p:cNvPr>
          <p:cNvSpPr/>
          <p:nvPr/>
        </p:nvSpPr>
        <p:spPr>
          <a:xfrm>
            <a:off x="6363994" y="392628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174314-CB83-4F92-A326-7E81424F083F}"/>
              </a:ext>
            </a:extLst>
          </p:cNvPr>
          <p:cNvSpPr/>
          <p:nvPr/>
        </p:nvSpPr>
        <p:spPr>
          <a:xfrm>
            <a:off x="6741499" y="3805457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691F34-3CD2-41E9-8CEB-8B417AD6E021}"/>
              </a:ext>
            </a:extLst>
          </p:cNvPr>
          <p:cNvSpPr/>
          <p:nvPr/>
        </p:nvSpPr>
        <p:spPr>
          <a:xfrm>
            <a:off x="6868731" y="401518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F58355-D7A8-46B6-9A02-E3A339B71910}"/>
              </a:ext>
            </a:extLst>
          </p:cNvPr>
          <p:cNvSpPr/>
          <p:nvPr/>
        </p:nvSpPr>
        <p:spPr>
          <a:xfrm>
            <a:off x="6577744" y="3400282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87362C-E124-4001-B55B-6B0D3D80CCA9}"/>
              </a:ext>
            </a:extLst>
          </p:cNvPr>
          <p:cNvSpPr/>
          <p:nvPr/>
        </p:nvSpPr>
        <p:spPr>
          <a:xfrm>
            <a:off x="6704976" y="3610008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99426C-FBE9-466D-AED0-E6B835FC8890}"/>
              </a:ext>
            </a:extLst>
          </p:cNvPr>
          <p:cNvSpPr/>
          <p:nvPr/>
        </p:nvSpPr>
        <p:spPr>
          <a:xfrm>
            <a:off x="5702261" y="3230725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75EEE8-D7F5-4274-9070-0A140C2FBCB5}"/>
              </a:ext>
            </a:extLst>
          </p:cNvPr>
          <p:cNvSpPr/>
          <p:nvPr/>
        </p:nvSpPr>
        <p:spPr>
          <a:xfrm>
            <a:off x="5829493" y="3440451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F0D0B5-8464-40FB-81F5-17A0CF675D7B}"/>
              </a:ext>
            </a:extLst>
          </p:cNvPr>
          <p:cNvSpPr/>
          <p:nvPr/>
        </p:nvSpPr>
        <p:spPr>
          <a:xfrm>
            <a:off x="6206998" y="3319625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B257C0-D58D-4B99-BD89-F888A0B214BC}"/>
              </a:ext>
            </a:extLst>
          </p:cNvPr>
          <p:cNvSpPr/>
          <p:nvPr/>
        </p:nvSpPr>
        <p:spPr>
          <a:xfrm>
            <a:off x="6334230" y="3529351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543012-7898-4645-8A54-155C91ED379E}"/>
              </a:ext>
            </a:extLst>
          </p:cNvPr>
          <p:cNvSpPr/>
          <p:nvPr/>
        </p:nvSpPr>
        <p:spPr>
          <a:xfrm>
            <a:off x="6043243" y="2914450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E269429-CC85-463F-9DE1-045F4C72F57A}"/>
              </a:ext>
            </a:extLst>
          </p:cNvPr>
          <p:cNvSpPr/>
          <p:nvPr/>
        </p:nvSpPr>
        <p:spPr>
          <a:xfrm>
            <a:off x="6170475" y="3124176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8F74D4-AA57-4DF7-98F0-AB72B95CCFFB}"/>
              </a:ext>
            </a:extLst>
          </p:cNvPr>
          <p:cNvSpPr/>
          <p:nvPr/>
        </p:nvSpPr>
        <p:spPr>
          <a:xfrm>
            <a:off x="6541393" y="3005331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76C520-E083-432B-9306-030F26EF7348}"/>
              </a:ext>
            </a:extLst>
          </p:cNvPr>
          <p:cNvSpPr/>
          <p:nvPr/>
        </p:nvSpPr>
        <p:spPr>
          <a:xfrm>
            <a:off x="6668625" y="3215057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4EE3CF-B8CD-48A4-B871-729E3774F696}"/>
              </a:ext>
            </a:extLst>
          </p:cNvPr>
          <p:cNvSpPr/>
          <p:nvPr/>
        </p:nvSpPr>
        <p:spPr>
          <a:xfrm>
            <a:off x="7046130" y="3094231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942D51-73C2-47BD-8ABE-55F7BB871CBA}"/>
              </a:ext>
            </a:extLst>
          </p:cNvPr>
          <p:cNvSpPr/>
          <p:nvPr/>
        </p:nvSpPr>
        <p:spPr>
          <a:xfrm>
            <a:off x="7173362" y="3303957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F1009EF-5A28-44AD-A062-3F6DD2F6C79B}"/>
              </a:ext>
            </a:extLst>
          </p:cNvPr>
          <p:cNvSpPr/>
          <p:nvPr/>
        </p:nvSpPr>
        <p:spPr>
          <a:xfrm>
            <a:off x="6882375" y="2689056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2C02C-69C4-4377-8911-3066DC2DD9CC}"/>
              </a:ext>
            </a:extLst>
          </p:cNvPr>
          <p:cNvSpPr/>
          <p:nvPr/>
        </p:nvSpPr>
        <p:spPr>
          <a:xfrm>
            <a:off x="7009607" y="2898782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CD09B4C-4624-49E8-94BF-D2F2FD5C5025}"/>
              </a:ext>
            </a:extLst>
          </p:cNvPr>
          <p:cNvSpPr/>
          <p:nvPr/>
        </p:nvSpPr>
        <p:spPr>
          <a:xfrm>
            <a:off x="9103440" y="3761007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4DE4C1-6B56-420A-ABF6-C2E00B080A99}"/>
              </a:ext>
            </a:extLst>
          </p:cNvPr>
          <p:cNvSpPr/>
          <p:nvPr/>
        </p:nvSpPr>
        <p:spPr>
          <a:xfrm>
            <a:off x="9230672" y="397073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BD2C0A0-145B-4E40-A8E7-ACBF3BA52C5E}"/>
              </a:ext>
            </a:extLst>
          </p:cNvPr>
          <p:cNvSpPr/>
          <p:nvPr/>
        </p:nvSpPr>
        <p:spPr>
          <a:xfrm>
            <a:off x="9608177" y="3849907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6BC483-346F-4D16-9F9C-835BE1FBDB46}"/>
              </a:ext>
            </a:extLst>
          </p:cNvPr>
          <p:cNvSpPr/>
          <p:nvPr/>
        </p:nvSpPr>
        <p:spPr>
          <a:xfrm>
            <a:off x="9735409" y="4059633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F36E5A-4E6D-482B-A5C1-8C15329832AB}"/>
              </a:ext>
            </a:extLst>
          </p:cNvPr>
          <p:cNvSpPr/>
          <p:nvPr/>
        </p:nvSpPr>
        <p:spPr>
          <a:xfrm>
            <a:off x="9444422" y="3444732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AD56EE5-DC03-4625-97FD-8DC2B92DC201}"/>
              </a:ext>
            </a:extLst>
          </p:cNvPr>
          <p:cNvSpPr/>
          <p:nvPr/>
        </p:nvSpPr>
        <p:spPr>
          <a:xfrm>
            <a:off x="9571654" y="3654458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880DD2-A4E8-428D-B8D0-7CAC7DA5FEE3}"/>
              </a:ext>
            </a:extLst>
          </p:cNvPr>
          <p:cNvSpPr/>
          <p:nvPr/>
        </p:nvSpPr>
        <p:spPr>
          <a:xfrm>
            <a:off x="8568939" y="3275175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D948BE6-25A8-4546-82F9-73D412B09AB8}"/>
              </a:ext>
            </a:extLst>
          </p:cNvPr>
          <p:cNvSpPr/>
          <p:nvPr/>
        </p:nvSpPr>
        <p:spPr>
          <a:xfrm>
            <a:off x="8696171" y="3484901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47E67-F866-46FA-8A2E-DF9F519FDA6C}"/>
              </a:ext>
            </a:extLst>
          </p:cNvPr>
          <p:cNvSpPr/>
          <p:nvPr/>
        </p:nvSpPr>
        <p:spPr>
          <a:xfrm>
            <a:off x="9073676" y="3364075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FA06F3-E795-453D-BE14-479158AF83B2}"/>
              </a:ext>
            </a:extLst>
          </p:cNvPr>
          <p:cNvSpPr/>
          <p:nvPr/>
        </p:nvSpPr>
        <p:spPr>
          <a:xfrm>
            <a:off x="9200908" y="3573801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6A7A2C-2B5C-44AE-B9C1-345C4E22203D}"/>
              </a:ext>
            </a:extLst>
          </p:cNvPr>
          <p:cNvSpPr/>
          <p:nvPr/>
        </p:nvSpPr>
        <p:spPr>
          <a:xfrm>
            <a:off x="8909921" y="2958900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F5BCFAF-DEF0-4E2D-8DB5-CC806F781450}"/>
              </a:ext>
            </a:extLst>
          </p:cNvPr>
          <p:cNvSpPr/>
          <p:nvPr/>
        </p:nvSpPr>
        <p:spPr>
          <a:xfrm>
            <a:off x="9037153" y="3168626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FA5243-6E08-4AA4-82DD-AFDDF849BDD9}"/>
              </a:ext>
            </a:extLst>
          </p:cNvPr>
          <p:cNvSpPr/>
          <p:nvPr/>
        </p:nvSpPr>
        <p:spPr>
          <a:xfrm>
            <a:off x="9408071" y="3049781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43F74AF-3BA2-43BF-8133-0FACADC092AD}"/>
              </a:ext>
            </a:extLst>
          </p:cNvPr>
          <p:cNvSpPr/>
          <p:nvPr/>
        </p:nvSpPr>
        <p:spPr>
          <a:xfrm>
            <a:off x="9535303" y="3259507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091A3C-0D21-441E-946A-BF3F36B51920}"/>
              </a:ext>
            </a:extLst>
          </p:cNvPr>
          <p:cNvSpPr/>
          <p:nvPr/>
        </p:nvSpPr>
        <p:spPr>
          <a:xfrm>
            <a:off x="9912808" y="3138681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339E05D-0B80-404D-AF96-8A912B423518}"/>
              </a:ext>
            </a:extLst>
          </p:cNvPr>
          <p:cNvSpPr/>
          <p:nvPr/>
        </p:nvSpPr>
        <p:spPr>
          <a:xfrm>
            <a:off x="10040040" y="3348407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B70839-7A62-4313-BFD3-3C4B32C12CF6}"/>
              </a:ext>
            </a:extLst>
          </p:cNvPr>
          <p:cNvSpPr/>
          <p:nvPr/>
        </p:nvSpPr>
        <p:spPr>
          <a:xfrm>
            <a:off x="9821927" y="2342299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98C6770-225F-4B2C-89A5-ADCFAB7C7FFD}"/>
              </a:ext>
            </a:extLst>
          </p:cNvPr>
          <p:cNvSpPr/>
          <p:nvPr/>
        </p:nvSpPr>
        <p:spPr>
          <a:xfrm>
            <a:off x="9949159" y="2552025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946AE86-9F96-443D-9B04-F56139C0361C}"/>
              </a:ext>
            </a:extLst>
          </p:cNvPr>
          <p:cNvGrpSpPr/>
          <p:nvPr/>
        </p:nvGrpSpPr>
        <p:grpSpPr>
          <a:xfrm>
            <a:off x="10695766" y="2072455"/>
            <a:ext cx="279675" cy="269844"/>
            <a:chOff x="10611857" y="2582284"/>
            <a:chExt cx="595618" cy="57045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EF90BA0-3944-4923-975A-C2054DBDA669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45FD454-2D29-407F-A0D7-80DAE7897C38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2FD6CE-B909-4593-906F-3F1D90036CF0}"/>
              </a:ext>
            </a:extLst>
          </p:cNvPr>
          <p:cNvGrpSpPr/>
          <p:nvPr/>
        </p:nvGrpSpPr>
        <p:grpSpPr>
          <a:xfrm>
            <a:off x="11189939" y="1345038"/>
            <a:ext cx="213000" cy="191670"/>
            <a:chOff x="10611857" y="2582284"/>
            <a:chExt cx="595618" cy="570451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F36FF32-C36A-4FB3-A354-07409AC684E8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9AC1D2F-D1F9-4305-B652-973DFFB01D17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D9B7B1C-54DB-4751-AEC7-6E7CE256AA8D}"/>
              </a:ext>
            </a:extLst>
          </p:cNvPr>
          <p:cNvGrpSpPr/>
          <p:nvPr/>
        </p:nvGrpSpPr>
        <p:grpSpPr>
          <a:xfrm>
            <a:off x="11342339" y="1401603"/>
            <a:ext cx="213000" cy="191670"/>
            <a:chOff x="10611857" y="2582284"/>
            <a:chExt cx="595618" cy="57045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F6B2C5A-6A84-4A96-ADEA-A01F6D627FCF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74993F-477C-4E24-9404-47C256AFA30F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B4BBF2E-14C3-42A2-848E-956075AC4A7B}"/>
              </a:ext>
            </a:extLst>
          </p:cNvPr>
          <p:cNvGrpSpPr/>
          <p:nvPr/>
        </p:nvGrpSpPr>
        <p:grpSpPr>
          <a:xfrm>
            <a:off x="11324940" y="1256485"/>
            <a:ext cx="213000" cy="191670"/>
            <a:chOff x="10611857" y="2582284"/>
            <a:chExt cx="595618" cy="570451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A5084D-759E-48CE-96F0-9048EC4CAD2E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080CA10-300F-48D8-8E40-BB122C449516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F59A40C-7E39-49A0-9D73-311152336B6B}"/>
              </a:ext>
            </a:extLst>
          </p:cNvPr>
          <p:cNvGrpSpPr/>
          <p:nvPr/>
        </p:nvGrpSpPr>
        <p:grpSpPr>
          <a:xfrm>
            <a:off x="11202191" y="1172608"/>
            <a:ext cx="213000" cy="191670"/>
            <a:chOff x="10611857" y="2582284"/>
            <a:chExt cx="595618" cy="57045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CE90634-D67C-4707-B053-9AA33D0DFC07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699EC8-7C27-425D-A5C0-84EACD401254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6FD67E0-4ABC-4A37-A42E-3597228998F2}"/>
              </a:ext>
            </a:extLst>
          </p:cNvPr>
          <p:cNvGrpSpPr/>
          <p:nvPr/>
        </p:nvGrpSpPr>
        <p:grpSpPr>
          <a:xfrm>
            <a:off x="11487839" y="1296751"/>
            <a:ext cx="213000" cy="191670"/>
            <a:chOff x="10611857" y="2582284"/>
            <a:chExt cx="595618" cy="57045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A3A0376-1A04-4A76-AB40-705535EDDC57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D6EDD4F-1B4A-483C-B296-87732431FFD8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FD93CB7-5A72-416B-8270-3C4ABD198380}"/>
              </a:ext>
            </a:extLst>
          </p:cNvPr>
          <p:cNvGrpSpPr/>
          <p:nvPr/>
        </p:nvGrpSpPr>
        <p:grpSpPr>
          <a:xfrm>
            <a:off x="11390141" y="1116043"/>
            <a:ext cx="213000" cy="191670"/>
            <a:chOff x="10611857" y="2582284"/>
            <a:chExt cx="595618" cy="57045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86A0BA1-D57C-491C-9112-6AC006FD4091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BD67E3B-5E08-4FBD-971D-4E1AEA61FDE1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42107C-A47A-4FCA-9A80-D351858C1B7E}"/>
              </a:ext>
            </a:extLst>
          </p:cNvPr>
          <p:cNvGrpSpPr/>
          <p:nvPr/>
        </p:nvGrpSpPr>
        <p:grpSpPr>
          <a:xfrm>
            <a:off x="11494739" y="1448155"/>
            <a:ext cx="213000" cy="191670"/>
            <a:chOff x="10611857" y="2582284"/>
            <a:chExt cx="595618" cy="57045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629CCE5-812C-4FD2-BE53-D5189565F354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EB78BA-8D3A-417D-9E72-8DCD537A2D5D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B03ADA1-37E0-4B12-9E32-9AA663205B8D}"/>
              </a:ext>
            </a:extLst>
          </p:cNvPr>
          <p:cNvGrpSpPr/>
          <p:nvPr/>
        </p:nvGrpSpPr>
        <p:grpSpPr>
          <a:xfrm>
            <a:off x="11210316" y="1480143"/>
            <a:ext cx="213000" cy="191670"/>
            <a:chOff x="10611857" y="2582284"/>
            <a:chExt cx="595618" cy="570451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2803927-1BC0-4D52-B1BE-E671C2BBC7E6}"/>
                </a:ext>
              </a:extLst>
            </p:cNvPr>
            <p:cNvSpPr/>
            <p:nvPr/>
          </p:nvSpPr>
          <p:spPr>
            <a:xfrm>
              <a:off x="10611857" y="2582284"/>
              <a:ext cx="595618" cy="570451"/>
            </a:xfrm>
            <a:prstGeom prst="ellipse">
              <a:avLst/>
            </a:prstGeom>
            <a:solidFill>
              <a:srgbClr val="EE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261E5FD-07A1-4F1A-9E2A-B7848D7EB9E8}"/>
                </a:ext>
              </a:extLst>
            </p:cNvPr>
            <p:cNvSpPr/>
            <p:nvPr/>
          </p:nvSpPr>
          <p:spPr>
            <a:xfrm>
              <a:off x="10739089" y="2792010"/>
              <a:ext cx="250273" cy="2698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52E181C-7908-4D76-A6E1-7CC4BBCCA68F}"/>
              </a:ext>
            </a:extLst>
          </p:cNvPr>
          <p:cNvCxnSpPr>
            <a:cxnSpLocks/>
          </p:cNvCxnSpPr>
          <p:nvPr/>
        </p:nvCxnSpPr>
        <p:spPr>
          <a:xfrm>
            <a:off x="1106413" y="3697713"/>
            <a:ext cx="9049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E90262F-E49D-46C1-B4E6-63B9FE8441C9}"/>
              </a:ext>
            </a:extLst>
          </p:cNvPr>
          <p:cNvCxnSpPr>
            <a:cxnSpLocks/>
          </p:cNvCxnSpPr>
          <p:nvPr/>
        </p:nvCxnSpPr>
        <p:spPr>
          <a:xfrm>
            <a:off x="2914559" y="3697712"/>
            <a:ext cx="72232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6D7C184-33C0-4344-9674-F166F5A383E4}"/>
              </a:ext>
            </a:extLst>
          </p:cNvPr>
          <p:cNvCxnSpPr>
            <a:cxnSpLocks/>
          </p:cNvCxnSpPr>
          <p:nvPr/>
        </p:nvCxnSpPr>
        <p:spPr>
          <a:xfrm>
            <a:off x="4903379" y="3641412"/>
            <a:ext cx="72232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F5D8B37-A2DF-492F-B4C5-BDCD6DD1ECC0}"/>
              </a:ext>
            </a:extLst>
          </p:cNvPr>
          <p:cNvCxnSpPr>
            <a:cxnSpLocks/>
          </p:cNvCxnSpPr>
          <p:nvPr/>
        </p:nvCxnSpPr>
        <p:spPr>
          <a:xfrm>
            <a:off x="7715159" y="3664273"/>
            <a:ext cx="72232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Curved 86">
            <a:extLst>
              <a:ext uri="{FF2B5EF4-FFF2-40B4-BE49-F238E27FC236}">
                <a16:creationId xmlns:a16="http://schemas.microsoft.com/office/drawing/2014/main" id="{1C4332F9-58AD-48A8-A827-D862847362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03973" y="1826551"/>
            <a:ext cx="1298598" cy="1160134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B14727D-5891-4D2A-BCFF-4E5F1486241D}"/>
              </a:ext>
            </a:extLst>
          </p:cNvPr>
          <p:cNvSpPr txBox="1"/>
          <p:nvPr/>
        </p:nvSpPr>
        <p:spPr>
          <a:xfrm>
            <a:off x="35566" y="2963352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Normal cell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8872E70-5D8A-49A6-837E-4447BDFE2E83}"/>
              </a:ext>
            </a:extLst>
          </p:cNvPr>
          <p:cNvSpPr txBox="1"/>
          <p:nvPr/>
        </p:nvSpPr>
        <p:spPr>
          <a:xfrm>
            <a:off x="1697403" y="2950293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“Initiated cell”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35085D7-A84A-4817-979C-31A1437C3FDF}"/>
              </a:ext>
            </a:extLst>
          </p:cNvPr>
          <p:cNvSpPr txBox="1"/>
          <p:nvPr/>
        </p:nvSpPr>
        <p:spPr>
          <a:xfrm>
            <a:off x="3314316" y="2634018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Pre-neoplastic cells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2F0CAE-7BCA-43D5-904B-CB406479D0D2}"/>
              </a:ext>
            </a:extLst>
          </p:cNvPr>
          <p:cNvSpPr txBox="1"/>
          <p:nvPr/>
        </p:nvSpPr>
        <p:spPr>
          <a:xfrm>
            <a:off x="5829493" y="2276388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Neoplastic cells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FDA698-5254-4D05-8DE4-734479F73884}"/>
              </a:ext>
            </a:extLst>
          </p:cNvPr>
          <p:cNvSpPr txBox="1"/>
          <p:nvPr/>
        </p:nvSpPr>
        <p:spPr>
          <a:xfrm>
            <a:off x="8568939" y="2254605"/>
            <a:ext cx="129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Malignant tumor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7C6FD3-E4D3-4F62-B392-6853582F4176}"/>
              </a:ext>
            </a:extLst>
          </p:cNvPr>
          <p:cNvSpPr txBox="1"/>
          <p:nvPr/>
        </p:nvSpPr>
        <p:spPr>
          <a:xfrm>
            <a:off x="590227" y="4772340"/>
            <a:ext cx="18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Molecular alterations</a:t>
            </a: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E7D1D039-C1A8-421B-94BF-F7397D5BFD07}"/>
              </a:ext>
            </a:extLst>
          </p:cNvPr>
          <p:cNvSpPr/>
          <p:nvPr/>
        </p:nvSpPr>
        <p:spPr>
          <a:xfrm>
            <a:off x="1164192" y="3987898"/>
            <a:ext cx="571500" cy="6731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E49AAA9-8E93-4209-A634-B5A032A26291}"/>
              </a:ext>
            </a:extLst>
          </p:cNvPr>
          <p:cNvSpPr/>
          <p:nvPr/>
        </p:nvSpPr>
        <p:spPr>
          <a:xfrm>
            <a:off x="2905668" y="3987898"/>
            <a:ext cx="571500" cy="6731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74553C7D-C0F9-4299-A2E3-BF5C857AB049}"/>
              </a:ext>
            </a:extLst>
          </p:cNvPr>
          <p:cNvSpPr/>
          <p:nvPr/>
        </p:nvSpPr>
        <p:spPr>
          <a:xfrm>
            <a:off x="4950665" y="3970733"/>
            <a:ext cx="571500" cy="6731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ow: Up 96">
            <a:extLst>
              <a:ext uri="{FF2B5EF4-FFF2-40B4-BE49-F238E27FC236}">
                <a16:creationId xmlns:a16="http://schemas.microsoft.com/office/drawing/2014/main" id="{03A0DB6D-86A4-4FF3-8CC5-F8F5F539D6FB}"/>
              </a:ext>
            </a:extLst>
          </p:cNvPr>
          <p:cNvSpPr/>
          <p:nvPr/>
        </p:nvSpPr>
        <p:spPr>
          <a:xfrm>
            <a:off x="7809090" y="3934526"/>
            <a:ext cx="571500" cy="6731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Up 97">
            <a:extLst>
              <a:ext uri="{FF2B5EF4-FFF2-40B4-BE49-F238E27FC236}">
                <a16:creationId xmlns:a16="http://schemas.microsoft.com/office/drawing/2014/main" id="{522E441F-7DF7-495C-97C9-CF9D844C30E2}"/>
              </a:ext>
            </a:extLst>
          </p:cNvPr>
          <p:cNvSpPr/>
          <p:nvPr/>
        </p:nvSpPr>
        <p:spPr>
          <a:xfrm>
            <a:off x="10904189" y="2822435"/>
            <a:ext cx="571500" cy="6731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11">
            <a:extLst>
              <a:ext uri="{FF2B5EF4-FFF2-40B4-BE49-F238E27FC236}">
                <a16:creationId xmlns:a16="http://schemas.microsoft.com/office/drawing/2014/main" id="{45C2189C-FF38-49AB-B264-264D02CA31CE}"/>
              </a:ext>
            </a:extLst>
          </p:cNvPr>
          <p:cNvSpPr/>
          <p:nvPr/>
        </p:nvSpPr>
        <p:spPr>
          <a:xfrm>
            <a:off x="9231083" y="3321070"/>
            <a:ext cx="595618" cy="57045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12">
            <a:extLst>
              <a:ext uri="{FF2B5EF4-FFF2-40B4-BE49-F238E27FC236}">
                <a16:creationId xmlns:a16="http://schemas.microsoft.com/office/drawing/2014/main" id="{962ACC40-EC11-4645-BBC7-BDBF53FAE934}"/>
              </a:ext>
            </a:extLst>
          </p:cNvPr>
          <p:cNvSpPr/>
          <p:nvPr/>
        </p:nvSpPr>
        <p:spPr>
          <a:xfrm>
            <a:off x="9358315" y="3530796"/>
            <a:ext cx="250273" cy="2698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1">
            <a:extLst>
              <a:ext uri="{FF2B5EF4-FFF2-40B4-BE49-F238E27FC236}">
                <a16:creationId xmlns:a16="http://schemas.microsoft.com/office/drawing/2014/main" id="{FA77390D-7502-4759-A67E-BA79D73038B3}"/>
              </a:ext>
            </a:extLst>
          </p:cNvPr>
          <p:cNvSpPr/>
          <p:nvPr/>
        </p:nvSpPr>
        <p:spPr>
          <a:xfrm>
            <a:off x="9859382" y="3485352"/>
            <a:ext cx="595618" cy="57045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2">
            <a:extLst>
              <a:ext uri="{FF2B5EF4-FFF2-40B4-BE49-F238E27FC236}">
                <a16:creationId xmlns:a16="http://schemas.microsoft.com/office/drawing/2014/main" id="{76936A67-A616-4EDE-B7E2-426460627440}"/>
              </a:ext>
            </a:extLst>
          </p:cNvPr>
          <p:cNvSpPr/>
          <p:nvPr/>
        </p:nvSpPr>
        <p:spPr>
          <a:xfrm>
            <a:off x="9986614" y="3695078"/>
            <a:ext cx="250273" cy="26984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1">
            <a:extLst>
              <a:ext uri="{FF2B5EF4-FFF2-40B4-BE49-F238E27FC236}">
                <a16:creationId xmlns:a16="http://schemas.microsoft.com/office/drawing/2014/main" id="{F25068CD-419C-47ED-9CD3-6FC425974851}"/>
              </a:ext>
            </a:extLst>
          </p:cNvPr>
          <p:cNvSpPr/>
          <p:nvPr/>
        </p:nvSpPr>
        <p:spPr>
          <a:xfrm>
            <a:off x="9371485" y="4034893"/>
            <a:ext cx="595618" cy="57045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2">
            <a:extLst>
              <a:ext uri="{FF2B5EF4-FFF2-40B4-BE49-F238E27FC236}">
                <a16:creationId xmlns:a16="http://schemas.microsoft.com/office/drawing/2014/main" id="{991D0BEC-7CDB-4AFD-AD0D-105E1D611652}"/>
              </a:ext>
            </a:extLst>
          </p:cNvPr>
          <p:cNvSpPr/>
          <p:nvPr/>
        </p:nvSpPr>
        <p:spPr>
          <a:xfrm>
            <a:off x="9498717" y="4244619"/>
            <a:ext cx="250273" cy="2698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uadroTexto 14">
            <a:extLst>
              <a:ext uri="{FF2B5EF4-FFF2-40B4-BE49-F238E27FC236}">
                <a16:creationId xmlns:a16="http://schemas.microsoft.com/office/drawing/2014/main" id="{9E6C605B-26EF-461B-BB37-6440ACD27638}"/>
              </a:ext>
            </a:extLst>
          </p:cNvPr>
          <p:cNvSpPr txBox="1"/>
          <p:nvPr/>
        </p:nvSpPr>
        <p:spPr>
          <a:xfrm>
            <a:off x="5367586" y="5603337"/>
            <a:ext cx="294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Tumor </a:t>
            </a:r>
          </a:p>
          <a:p>
            <a:pPr algn="ctr"/>
            <a:r>
              <a:rPr lang="es-ES" dirty="0" err="1">
                <a:solidFill>
                  <a:srgbClr val="FF0000"/>
                </a:solidFill>
              </a:rPr>
              <a:t>microenvironment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cells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Oval 11">
            <a:extLst>
              <a:ext uri="{FF2B5EF4-FFF2-40B4-BE49-F238E27FC236}">
                <a16:creationId xmlns:a16="http://schemas.microsoft.com/office/drawing/2014/main" id="{25C0BC82-6726-4A82-AF97-F93557CD550C}"/>
              </a:ext>
            </a:extLst>
          </p:cNvPr>
          <p:cNvSpPr/>
          <p:nvPr/>
        </p:nvSpPr>
        <p:spPr>
          <a:xfrm>
            <a:off x="6885806" y="3500213"/>
            <a:ext cx="595618" cy="57045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2">
            <a:extLst>
              <a:ext uri="{FF2B5EF4-FFF2-40B4-BE49-F238E27FC236}">
                <a16:creationId xmlns:a16="http://schemas.microsoft.com/office/drawing/2014/main" id="{F0CFDBC8-DBCC-4A95-BCF2-A936C0175E02}"/>
              </a:ext>
            </a:extLst>
          </p:cNvPr>
          <p:cNvSpPr/>
          <p:nvPr/>
        </p:nvSpPr>
        <p:spPr>
          <a:xfrm>
            <a:off x="7013038" y="3709939"/>
            <a:ext cx="250273" cy="2698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">
            <a:extLst>
              <a:ext uri="{FF2B5EF4-FFF2-40B4-BE49-F238E27FC236}">
                <a16:creationId xmlns:a16="http://schemas.microsoft.com/office/drawing/2014/main" id="{2C882634-661F-492D-B601-F613D1726371}"/>
              </a:ext>
            </a:extLst>
          </p:cNvPr>
          <p:cNvSpPr/>
          <p:nvPr/>
        </p:nvSpPr>
        <p:spPr>
          <a:xfrm>
            <a:off x="5904180" y="3417447"/>
            <a:ext cx="595618" cy="57045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2">
            <a:extLst>
              <a:ext uri="{FF2B5EF4-FFF2-40B4-BE49-F238E27FC236}">
                <a16:creationId xmlns:a16="http://schemas.microsoft.com/office/drawing/2014/main" id="{08DC289E-9165-45C3-8896-DAC41B0F44F5}"/>
              </a:ext>
            </a:extLst>
          </p:cNvPr>
          <p:cNvSpPr/>
          <p:nvPr/>
        </p:nvSpPr>
        <p:spPr>
          <a:xfrm>
            <a:off x="6031412" y="3627173"/>
            <a:ext cx="250273" cy="26984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07">
            <a:extLst>
              <a:ext uri="{FF2B5EF4-FFF2-40B4-BE49-F238E27FC236}">
                <a16:creationId xmlns:a16="http://schemas.microsoft.com/office/drawing/2014/main" id="{3CB5BE03-5F7B-48DB-95D5-D230734FBACE}"/>
              </a:ext>
            </a:extLst>
          </p:cNvPr>
          <p:cNvSpPr txBox="1"/>
          <p:nvPr/>
        </p:nvSpPr>
        <p:spPr>
          <a:xfrm>
            <a:off x="2316693" y="4774784"/>
            <a:ext cx="18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Molecular alterations</a:t>
            </a:r>
          </a:p>
        </p:txBody>
      </p:sp>
      <p:sp>
        <p:nvSpPr>
          <p:cNvPr id="116" name="TextBox 107">
            <a:extLst>
              <a:ext uri="{FF2B5EF4-FFF2-40B4-BE49-F238E27FC236}">
                <a16:creationId xmlns:a16="http://schemas.microsoft.com/office/drawing/2014/main" id="{E9102BB7-E88B-40B4-A3C0-0E897209F3F3}"/>
              </a:ext>
            </a:extLst>
          </p:cNvPr>
          <p:cNvSpPr txBox="1"/>
          <p:nvPr/>
        </p:nvSpPr>
        <p:spPr>
          <a:xfrm>
            <a:off x="4332375" y="4736001"/>
            <a:ext cx="18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Molecular alterations</a:t>
            </a:r>
          </a:p>
        </p:txBody>
      </p:sp>
      <p:sp>
        <p:nvSpPr>
          <p:cNvPr id="117" name="TextBox 107">
            <a:extLst>
              <a:ext uri="{FF2B5EF4-FFF2-40B4-BE49-F238E27FC236}">
                <a16:creationId xmlns:a16="http://schemas.microsoft.com/office/drawing/2014/main" id="{9CD43B6D-D774-46E2-AA91-1B7DC55C8E3A}"/>
              </a:ext>
            </a:extLst>
          </p:cNvPr>
          <p:cNvSpPr txBox="1"/>
          <p:nvPr/>
        </p:nvSpPr>
        <p:spPr>
          <a:xfrm>
            <a:off x="7233936" y="4673718"/>
            <a:ext cx="18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Molecular alterations</a:t>
            </a:r>
          </a:p>
        </p:txBody>
      </p:sp>
      <p:sp>
        <p:nvSpPr>
          <p:cNvPr id="118" name="TextBox 107">
            <a:extLst>
              <a:ext uri="{FF2B5EF4-FFF2-40B4-BE49-F238E27FC236}">
                <a16:creationId xmlns:a16="http://schemas.microsoft.com/office/drawing/2014/main" id="{BB12BAE5-77AC-4A82-9DE9-DFDED2CA375C}"/>
              </a:ext>
            </a:extLst>
          </p:cNvPr>
          <p:cNvSpPr txBox="1"/>
          <p:nvPr/>
        </p:nvSpPr>
        <p:spPr>
          <a:xfrm>
            <a:off x="10308085" y="3581196"/>
            <a:ext cx="18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Molecular alterations</a:t>
            </a:r>
          </a:p>
        </p:txBody>
      </p:sp>
      <p:cxnSp>
        <p:nvCxnSpPr>
          <p:cNvPr id="119" name="Conector recto de flecha 116">
            <a:extLst>
              <a:ext uri="{FF2B5EF4-FFF2-40B4-BE49-F238E27FC236}">
                <a16:creationId xmlns:a16="http://schemas.microsoft.com/office/drawing/2014/main" id="{76343670-A692-4137-B9D3-56FD35F08078}"/>
              </a:ext>
            </a:extLst>
          </p:cNvPr>
          <p:cNvCxnSpPr>
            <a:cxnSpLocks/>
          </p:cNvCxnSpPr>
          <p:nvPr/>
        </p:nvCxnSpPr>
        <p:spPr>
          <a:xfrm flipH="1" flipV="1">
            <a:off x="6201956" y="3932258"/>
            <a:ext cx="534534" cy="1572457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de flecha 110">
            <a:extLst>
              <a:ext uri="{FF2B5EF4-FFF2-40B4-BE49-F238E27FC236}">
                <a16:creationId xmlns:a16="http://schemas.microsoft.com/office/drawing/2014/main" id="{A78B1F25-6728-4694-BD70-DEA71718A0E8}"/>
              </a:ext>
            </a:extLst>
          </p:cNvPr>
          <p:cNvCxnSpPr>
            <a:cxnSpLocks/>
          </p:cNvCxnSpPr>
          <p:nvPr/>
        </p:nvCxnSpPr>
        <p:spPr>
          <a:xfrm flipV="1">
            <a:off x="7028001" y="3824578"/>
            <a:ext cx="39287" cy="1680137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2DD250B-3E1A-4724-8EEA-D5477FB44A62}"/>
              </a:ext>
            </a:extLst>
          </p:cNvPr>
          <p:cNvSpPr txBox="1"/>
          <p:nvPr/>
        </p:nvSpPr>
        <p:spPr>
          <a:xfrm>
            <a:off x="10428776" y="727574"/>
            <a:ext cx="165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Metastasis</a:t>
            </a: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E0CB2B8F-5D7B-4355-A9AB-6D84025F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02" y="286003"/>
            <a:ext cx="12180517" cy="957072"/>
          </a:xfrm>
        </p:spPr>
        <p:txBody>
          <a:bodyPr/>
          <a:lstStyle/>
          <a:p>
            <a:r>
              <a:rPr lang="en-US" sz="3600" dirty="0"/>
              <a:t>Cancer 101: Tumor initiation and progression</a:t>
            </a:r>
          </a:p>
        </p:txBody>
      </p:sp>
    </p:spTree>
    <p:extLst>
      <p:ext uri="{BB962C8B-B14F-4D97-AF65-F5344CB8AC3E}">
        <p14:creationId xmlns:p14="http://schemas.microsoft.com/office/powerpoint/2010/main" val="28179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8" grpId="0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E0CB2B8F-5D7B-4355-A9AB-6D84025F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02" y="286003"/>
            <a:ext cx="11116960" cy="957072"/>
          </a:xfrm>
        </p:spPr>
        <p:txBody>
          <a:bodyPr/>
          <a:lstStyle/>
          <a:p>
            <a:r>
              <a:rPr lang="en-US" sz="4400" dirty="0"/>
              <a:t>Cancer 101: Cancer is a genetic disease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8C3D9-F903-7842-78AC-4DA94A53C828}"/>
              </a:ext>
            </a:extLst>
          </p:cNvPr>
          <p:cNvSpPr/>
          <p:nvPr/>
        </p:nvSpPr>
        <p:spPr>
          <a:xfrm>
            <a:off x="250143" y="1298086"/>
            <a:ext cx="4057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(Proto-)Oncogene</a:t>
            </a:r>
          </a:p>
          <a:p>
            <a:pPr algn="ctr"/>
            <a:r>
              <a:rPr lang="en-US" sz="2800" dirty="0"/>
              <a:t>Gene with the potential to promote cancer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E7128-E128-3C2C-AB79-DFBBB0559590}"/>
              </a:ext>
            </a:extLst>
          </p:cNvPr>
          <p:cNvSpPr/>
          <p:nvPr/>
        </p:nvSpPr>
        <p:spPr>
          <a:xfrm>
            <a:off x="8213046" y="4506674"/>
            <a:ext cx="36355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Tumor suppressor gene</a:t>
            </a:r>
          </a:p>
          <a:p>
            <a:pPr algn="ctr"/>
            <a:r>
              <a:rPr lang="en-US" sz="2800" dirty="0"/>
              <a:t>Gene whose loss/dysfunction contributes to cancer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914979-2DEE-B12D-1E76-D9ED14A96F3B}"/>
              </a:ext>
            </a:extLst>
          </p:cNvPr>
          <p:cNvSpPr/>
          <p:nvPr/>
        </p:nvSpPr>
        <p:spPr>
          <a:xfrm>
            <a:off x="4482564" y="3444975"/>
            <a:ext cx="595618" cy="5704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8FD629-FE5A-6D80-C86C-EF3BC7B2BF6D}"/>
              </a:ext>
            </a:extLst>
          </p:cNvPr>
          <p:cNvSpPr/>
          <p:nvPr/>
        </p:nvSpPr>
        <p:spPr>
          <a:xfrm>
            <a:off x="4609796" y="3654701"/>
            <a:ext cx="250273" cy="2698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4376B2-EA3E-6042-97F8-46699A657DC9}"/>
              </a:ext>
            </a:extLst>
          </p:cNvPr>
          <p:cNvSpPr/>
          <p:nvPr/>
        </p:nvSpPr>
        <p:spPr>
          <a:xfrm>
            <a:off x="6905433" y="3782076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137D45-92D1-9AB8-CCDE-C21A09894D4B}"/>
              </a:ext>
            </a:extLst>
          </p:cNvPr>
          <p:cNvSpPr/>
          <p:nvPr/>
        </p:nvSpPr>
        <p:spPr>
          <a:xfrm>
            <a:off x="7032665" y="3991802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172708-E763-5EDE-1511-BCA605D52F81}"/>
              </a:ext>
            </a:extLst>
          </p:cNvPr>
          <p:cNvSpPr/>
          <p:nvPr/>
        </p:nvSpPr>
        <p:spPr>
          <a:xfrm>
            <a:off x="7410170" y="3870976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74E7321-BF4C-1B54-FD08-894CD1F45EDF}"/>
              </a:ext>
            </a:extLst>
          </p:cNvPr>
          <p:cNvSpPr/>
          <p:nvPr/>
        </p:nvSpPr>
        <p:spPr>
          <a:xfrm>
            <a:off x="7537402" y="4080702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14B0FF3-759B-9D6A-A741-53157E7BE0D2}"/>
              </a:ext>
            </a:extLst>
          </p:cNvPr>
          <p:cNvSpPr/>
          <p:nvPr/>
        </p:nvSpPr>
        <p:spPr>
          <a:xfrm>
            <a:off x="7246415" y="3465801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18E0580-9788-0E4C-EA45-98A8EF1B14EF}"/>
              </a:ext>
            </a:extLst>
          </p:cNvPr>
          <p:cNvSpPr/>
          <p:nvPr/>
        </p:nvSpPr>
        <p:spPr>
          <a:xfrm>
            <a:off x="7373647" y="3675527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05DEA1D-2E3D-DA97-1D95-B187786C4879}"/>
              </a:ext>
            </a:extLst>
          </p:cNvPr>
          <p:cNvSpPr/>
          <p:nvPr/>
        </p:nvSpPr>
        <p:spPr>
          <a:xfrm>
            <a:off x="6370932" y="3296244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5F1580A-B4EC-659C-5EAF-F8D390985931}"/>
              </a:ext>
            </a:extLst>
          </p:cNvPr>
          <p:cNvSpPr/>
          <p:nvPr/>
        </p:nvSpPr>
        <p:spPr>
          <a:xfrm>
            <a:off x="6498164" y="3505970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A324A1C-D22A-1778-91A3-0A8AC198A563}"/>
              </a:ext>
            </a:extLst>
          </p:cNvPr>
          <p:cNvSpPr/>
          <p:nvPr/>
        </p:nvSpPr>
        <p:spPr>
          <a:xfrm>
            <a:off x="6875669" y="3385144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DDCF110-CA54-96E5-D089-11EB461CCD10}"/>
              </a:ext>
            </a:extLst>
          </p:cNvPr>
          <p:cNvSpPr/>
          <p:nvPr/>
        </p:nvSpPr>
        <p:spPr>
          <a:xfrm>
            <a:off x="7002901" y="3594870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E93330B-F15C-5B65-45B9-74A6208FE9AE}"/>
              </a:ext>
            </a:extLst>
          </p:cNvPr>
          <p:cNvSpPr/>
          <p:nvPr/>
        </p:nvSpPr>
        <p:spPr>
          <a:xfrm>
            <a:off x="6711914" y="2979969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7A8075C-22A2-5EBB-BC29-32C3B8781CC8}"/>
              </a:ext>
            </a:extLst>
          </p:cNvPr>
          <p:cNvSpPr/>
          <p:nvPr/>
        </p:nvSpPr>
        <p:spPr>
          <a:xfrm>
            <a:off x="7210064" y="3070850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2574863-717D-56CB-6A21-72735F8FFA2C}"/>
              </a:ext>
            </a:extLst>
          </p:cNvPr>
          <p:cNvSpPr/>
          <p:nvPr/>
        </p:nvSpPr>
        <p:spPr>
          <a:xfrm>
            <a:off x="7337296" y="3280576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1FCAC2E-5B74-F3DB-D51D-A7B4F41448A9}"/>
              </a:ext>
            </a:extLst>
          </p:cNvPr>
          <p:cNvSpPr/>
          <p:nvPr/>
        </p:nvSpPr>
        <p:spPr>
          <a:xfrm>
            <a:off x="7714801" y="3159750"/>
            <a:ext cx="595618" cy="570451"/>
          </a:xfrm>
          <a:prstGeom prst="ellipse">
            <a:avLst/>
          </a:prstGeom>
          <a:solidFill>
            <a:srgbClr val="EE9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296B3C50-6B6D-12A8-5C76-0BFA3F60BAD3}"/>
              </a:ext>
            </a:extLst>
          </p:cNvPr>
          <p:cNvSpPr/>
          <p:nvPr/>
        </p:nvSpPr>
        <p:spPr>
          <a:xfrm>
            <a:off x="7842033" y="3369476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2B1BBE0-A8C0-C738-E8AE-933B6D0E2FF2}"/>
              </a:ext>
            </a:extLst>
          </p:cNvPr>
          <p:cNvSpPr/>
          <p:nvPr/>
        </p:nvSpPr>
        <p:spPr>
          <a:xfrm>
            <a:off x="6825333" y="3157626"/>
            <a:ext cx="250273" cy="26984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12FF16-36A3-8FCD-EA8B-FEFE12A0C7A2}"/>
              </a:ext>
            </a:extLst>
          </p:cNvPr>
          <p:cNvSpPr txBox="1"/>
          <p:nvPr/>
        </p:nvSpPr>
        <p:spPr>
          <a:xfrm>
            <a:off x="3088656" y="3545534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cell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DF50F6-7E8A-8C79-C0F7-13305C06F804}"/>
              </a:ext>
            </a:extLst>
          </p:cNvPr>
          <p:cNvSpPr txBox="1"/>
          <p:nvPr/>
        </p:nvSpPr>
        <p:spPr>
          <a:xfrm>
            <a:off x="7460502" y="2661796"/>
            <a:ext cx="304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Malignant tumor</a:t>
            </a:r>
          </a:p>
        </p:txBody>
      </p:sp>
      <p:sp>
        <p:nvSpPr>
          <p:cNvPr id="133" name="Arrow: Curved Left 132">
            <a:extLst>
              <a:ext uri="{FF2B5EF4-FFF2-40B4-BE49-F238E27FC236}">
                <a16:creationId xmlns:a16="http://schemas.microsoft.com/office/drawing/2014/main" id="{9F83C5C0-76D5-6E90-8D0D-D3BFAB9EE097}"/>
              </a:ext>
            </a:extLst>
          </p:cNvPr>
          <p:cNvSpPr/>
          <p:nvPr/>
        </p:nvSpPr>
        <p:spPr>
          <a:xfrm rot="15655845">
            <a:off x="5440953" y="1506377"/>
            <a:ext cx="745698" cy="2235701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7BF244E-29A4-D6FB-C1A8-C1A854FD6412}"/>
              </a:ext>
            </a:extLst>
          </p:cNvPr>
          <p:cNvSpPr txBox="1"/>
          <p:nvPr/>
        </p:nvSpPr>
        <p:spPr>
          <a:xfrm>
            <a:off x="5041124" y="1510874"/>
            <a:ext cx="19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Overactivation of  proto-oncogenes</a:t>
            </a:r>
          </a:p>
        </p:txBody>
      </p:sp>
      <p:sp>
        <p:nvSpPr>
          <p:cNvPr id="135" name="Arrow: Curved Left 134">
            <a:extLst>
              <a:ext uri="{FF2B5EF4-FFF2-40B4-BE49-F238E27FC236}">
                <a16:creationId xmlns:a16="http://schemas.microsoft.com/office/drawing/2014/main" id="{3B806833-38F0-18F2-6378-F1443C76E3F1}"/>
              </a:ext>
            </a:extLst>
          </p:cNvPr>
          <p:cNvSpPr/>
          <p:nvPr/>
        </p:nvSpPr>
        <p:spPr>
          <a:xfrm rot="5597159" flipV="1">
            <a:off x="5577842" y="3660486"/>
            <a:ext cx="745698" cy="23287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7DD4A6F-A9C2-BA0C-7872-14E8E92EDE6C}"/>
              </a:ext>
            </a:extLst>
          </p:cNvPr>
          <p:cNvSpPr txBox="1"/>
          <p:nvPr/>
        </p:nvSpPr>
        <p:spPr>
          <a:xfrm>
            <a:off x="4734932" y="5334852"/>
            <a:ext cx="241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Inactivation of tumor suppressor genes</a:t>
            </a:r>
          </a:p>
        </p:txBody>
      </p:sp>
    </p:spTree>
    <p:extLst>
      <p:ext uri="{BB962C8B-B14F-4D97-AF65-F5344CB8AC3E}">
        <p14:creationId xmlns:p14="http://schemas.microsoft.com/office/powerpoint/2010/main" val="426856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6">
            <a:extLst>
              <a:ext uri="{FF2B5EF4-FFF2-40B4-BE49-F238E27FC236}">
                <a16:creationId xmlns:a16="http://schemas.microsoft.com/office/drawing/2014/main" id="{E0CB2B8F-5D7B-4355-A9AB-6D84025F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02" y="286003"/>
            <a:ext cx="11116960" cy="957072"/>
          </a:xfrm>
        </p:spPr>
        <p:txBody>
          <a:bodyPr/>
          <a:lstStyle/>
          <a:p>
            <a:r>
              <a:rPr lang="en-US" sz="4400" dirty="0"/>
              <a:t>Cancer 101: Main Molecular alterations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8C3D9-F903-7842-78AC-4DA94A53C828}"/>
              </a:ext>
            </a:extLst>
          </p:cNvPr>
          <p:cNvSpPr/>
          <p:nvPr/>
        </p:nvSpPr>
        <p:spPr>
          <a:xfrm>
            <a:off x="894426" y="1356020"/>
            <a:ext cx="4057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DNA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6D217-B361-6D0A-2025-741902D46796}"/>
              </a:ext>
            </a:extLst>
          </p:cNvPr>
          <p:cNvCxnSpPr>
            <a:cxnSpLocks/>
          </p:cNvCxnSpPr>
          <p:nvPr/>
        </p:nvCxnSpPr>
        <p:spPr>
          <a:xfrm flipH="1">
            <a:off x="2922999" y="1979414"/>
            <a:ext cx="26466" cy="1209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1C30C55-930A-C695-4EF0-79CEFCEBC58A}"/>
              </a:ext>
            </a:extLst>
          </p:cNvPr>
          <p:cNvSpPr/>
          <p:nvPr/>
        </p:nvSpPr>
        <p:spPr>
          <a:xfrm>
            <a:off x="894426" y="3258044"/>
            <a:ext cx="4057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RNA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23C2F4-ECC4-C732-8034-D22CC1DCCAAC}"/>
              </a:ext>
            </a:extLst>
          </p:cNvPr>
          <p:cNvCxnSpPr>
            <a:cxnSpLocks/>
          </p:cNvCxnSpPr>
          <p:nvPr/>
        </p:nvCxnSpPr>
        <p:spPr>
          <a:xfrm>
            <a:off x="2949465" y="4044434"/>
            <a:ext cx="0" cy="1218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64A4A-3EB5-50C6-8099-DCD9A3618C1F}"/>
              </a:ext>
            </a:extLst>
          </p:cNvPr>
          <p:cNvSpPr/>
          <p:nvPr/>
        </p:nvSpPr>
        <p:spPr>
          <a:xfrm>
            <a:off x="894426" y="5494794"/>
            <a:ext cx="4057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AE6A0C-3981-CAE1-3B32-5BFE8DB24477}"/>
              </a:ext>
            </a:extLst>
          </p:cNvPr>
          <p:cNvSpPr txBox="1"/>
          <p:nvPr/>
        </p:nvSpPr>
        <p:spPr>
          <a:xfrm>
            <a:off x="1374937" y="232259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73E0"/>
                </a:solidFill>
              </a:rPr>
              <a:t>Transcription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27A3C-66A7-A783-B922-3F3ABB4BF050}"/>
              </a:ext>
            </a:extLst>
          </p:cNvPr>
          <p:cNvSpPr txBox="1"/>
          <p:nvPr/>
        </p:nvSpPr>
        <p:spPr>
          <a:xfrm>
            <a:off x="1557817" y="440928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73E0"/>
                </a:solidFill>
              </a:rPr>
              <a:t>Translation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249ABA-8B13-9934-789C-2779F4038A62}"/>
              </a:ext>
            </a:extLst>
          </p:cNvPr>
          <p:cNvSpPr txBox="1"/>
          <p:nvPr/>
        </p:nvSpPr>
        <p:spPr>
          <a:xfrm>
            <a:off x="3653317" y="1447834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Mutations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B00DD5E-CA1C-8B2B-CD0A-50FE0611B0AE}"/>
              </a:ext>
            </a:extLst>
          </p:cNvPr>
          <p:cNvSpPr/>
          <p:nvPr/>
        </p:nvSpPr>
        <p:spPr>
          <a:xfrm>
            <a:off x="3424717" y="1562208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E757BE-6D08-F9D9-D6F5-3F58E2C7DDA6}"/>
              </a:ext>
            </a:extLst>
          </p:cNvPr>
          <p:cNvSpPr txBox="1"/>
          <p:nvPr/>
        </p:nvSpPr>
        <p:spPr>
          <a:xfrm>
            <a:off x="3729517" y="3300291"/>
            <a:ext cx="577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Dysregulation of mRNA expression/processing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2EAC83B-8575-969E-F726-9FB380A84EC9}"/>
              </a:ext>
            </a:extLst>
          </p:cNvPr>
          <p:cNvSpPr/>
          <p:nvPr/>
        </p:nvSpPr>
        <p:spPr>
          <a:xfrm>
            <a:off x="3500917" y="3414665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DD60A-9AA2-3419-9C26-D0FB6E284674}"/>
              </a:ext>
            </a:extLst>
          </p:cNvPr>
          <p:cNvSpPr txBox="1"/>
          <p:nvPr/>
        </p:nvSpPr>
        <p:spPr>
          <a:xfrm>
            <a:off x="3881917" y="5542173"/>
            <a:ext cx="577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Dysregulation of mRNA expression/activation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FFA440E-0A26-0C68-1DEC-9D39A065DC70}"/>
              </a:ext>
            </a:extLst>
          </p:cNvPr>
          <p:cNvSpPr/>
          <p:nvPr/>
        </p:nvSpPr>
        <p:spPr>
          <a:xfrm>
            <a:off x="3653317" y="5656547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442D4B7-EA74-F2E3-4D7D-418388C608DA}"/>
              </a:ext>
            </a:extLst>
          </p:cNvPr>
          <p:cNvSpPr/>
          <p:nvPr/>
        </p:nvSpPr>
        <p:spPr>
          <a:xfrm>
            <a:off x="4819177" y="1552722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24CB0-A8DC-DDD4-5055-F488BAD57E69}"/>
              </a:ext>
            </a:extLst>
          </p:cNvPr>
          <p:cNvSpPr txBox="1"/>
          <p:nvPr/>
        </p:nvSpPr>
        <p:spPr>
          <a:xfrm>
            <a:off x="5074920" y="1438348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GENOMICS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B69A711-4179-2EA4-333E-EAB94AAAED3E}"/>
              </a:ext>
            </a:extLst>
          </p:cNvPr>
          <p:cNvSpPr/>
          <p:nvPr/>
        </p:nvSpPr>
        <p:spPr>
          <a:xfrm>
            <a:off x="8598697" y="3414665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021ED3-6415-99B6-0C89-184D7671B456}"/>
              </a:ext>
            </a:extLst>
          </p:cNvPr>
          <p:cNvSpPr txBox="1"/>
          <p:nvPr/>
        </p:nvSpPr>
        <p:spPr>
          <a:xfrm>
            <a:off x="8827297" y="3300291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TRANSCRIPTOMICS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52FF4B-A7FC-FCEF-5F06-C1B66A954F1E}"/>
              </a:ext>
            </a:extLst>
          </p:cNvPr>
          <p:cNvSpPr/>
          <p:nvPr/>
        </p:nvSpPr>
        <p:spPr>
          <a:xfrm>
            <a:off x="8652037" y="5659164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37D1FC-57CA-AC46-006B-1AE59F271983}"/>
              </a:ext>
            </a:extLst>
          </p:cNvPr>
          <p:cNvSpPr txBox="1"/>
          <p:nvPr/>
        </p:nvSpPr>
        <p:spPr>
          <a:xfrm>
            <a:off x="8880637" y="5544790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PROTEOMICS</a:t>
            </a: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8FC26A12-A7F7-4BD7-271E-1E415F66A27E}"/>
              </a:ext>
            </a:extLst>
          </p:cNvPr>
          <p:cNvSpPr/>
          <p:nvPr/>
        </p:nvSpPr>
        <p:spPr>
          <a:xfrm>
            <a:off x="3196117" y="2458261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8CF9C36-36DD-0923-82C1-A3F326B7AD9B}"/>
              </a:ext>
            </a:extLst>
          </p:cNvPr>
          <p:cNvSpPr txBox="1"/>
          <p:nvPr/>
        </p:nvSpPr>
        <p:spPr>
          <a:xfrm>
            <a:off x="3432337" y="2190652"/>
            <a:ext cx="717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DNA Structural changes leading to dysregulation</a:t>
            </a:r>
          </a:p>
          <a:p>
            <a:pPr algn="l"/>
            <a:r>
              <a:rPr lang="en-US" dirty="0">
                <a:solidFill>
                  <a:srgbClr val="272524"/>
                </a:solidFill>
              </a:rPr>
              <a:t>of mRNA expression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139DE873-5349-78AC-7FE7-3F73629A4BD4}"/>
              </a:ext>
            </a:extLst>
          </p:cNvPr>
          <p:cNvSpPr/>
          <p:nvPr/>
        </p:nvSpPr>
        <p:spPr>
          <a:xfrm>
            <a:off x="8571554" y="2449913"/>
            <a:ext cx="228600" cy="140584"/>
          </a:xfrm>
          <a:prstGeom prst="rightArrow">
            <a:avLst/>
          </a:prstGeom>
          <a:solidFill>
            <a:srgbClr val="E40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D646E64-C119-000A-7B09-662EC9EFB677}"/>
              </a:ext>
            </a:extLst>
          </p:cNvPr>
          <p:cNvSpPr txBox="1"/>
          <p:nvPr/>
        </p:nvSpPr>
        <p:spPr>
          <a:xfrm>
            <a:off x="8827297" y="2335539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EPIGENOMICS</a:t>
            </a:r>
          </a:p>
        </p:txBody>
      </p:sp>
    </p:spTree>
    <p:extLst>
      <p:ext uri="{BB962C8B-B14F-4D97-AF65-F5344CB8AC3E}">
        <p14:creationId xmlns:p14="http://schemas.microsoft.com/office/powerpoint/2010/main" val="21893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/>
      <p:bldP spid="29" grpId="0" animBg="1"/>
      <p:bldP spid="30" grpId="0"/>
      <p:bldP spid="96" grpId="0" animBg="1"/>
      <p:bldP spid="97" grpId="0"/>
      <p:bldP spid="98" grpId="0" animBg="1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91F002-C244-F69A-4D15-2E131C5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085" y="1280160"/>
            <a:ext cx="7419975" cy="4718050"/>
          </a:xfrm>
        </p:spPr>
        <p:txBody>
          <a:bodyPr/>
          <a:lstStyle/>
          <a:p>
            <a:r>
              <a:rPr lang="en-US" dirty="0"/>
              <a:t>Cancer Genes</a:t>
            </a:r>
          </a:p>
        </p:txBody>
      </p:sp>
    </p:spTree>
    <p:extLst>
      <p:ext uri="{BB962C8B-B14F-4D97-AF65-F5344CB8AC3E}">
        <p14:creationId xmlns:p14="http://schemas.microsoft.com/office/powerpoint/2010/main" val="285415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AFCD5F4D-DB8C-439B-A546-BC41AA7476F8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744276" y="837455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TP53</a:t>
            </a:r>
            <a:r>
              <a:rPr lang="en-US" sz="2400" b="1" dirty="0">
                <a:solidFill>
                  <a:srgbClr val="C00000"/>
                </a:solidFill>
              </a:rPr>
              <a:t>: The guardian of the genome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57233-49B8-4263-95CD-6B491CD9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51" y="4974672"/>
            <a:ext cx="1872189" cy="187218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0FA257-2F39-4866-8F57-BD4E769E5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40" y="1380541"/>
            <a:ext cx="5304703" cy="3535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D9B03-1C82-45BE-B2FB-76C7F4ECF77A}"/>
              </a:ext>
            </a:extLst>
          </p:cNvPr>
          <p:cNvSpPr txBox="1"/>
          <p:nvPr/>
        </p:nvSpPr>
        <p:spPr>
          <a:xfrm>
            <a:off x="0" y="6551802"/>
            <a:ext cx="31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P53 website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318B8B1-7962-4347-A26D-71802462E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6" y="1400796"/>
            <a:ext cx="5243918" cy="34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4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744276" y="837455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TP53</a:t>
            </a:r>
            <a:r>
              <a:rPr lang="en-US" sz="2400" b="1" dirty="0">
                <a:solidFill>
                  <a:srgbClr val="C00000"/>
                </a:solidFill>
              </a:rPr>
              <a:t>: The guardian of the genome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57233-49B8-4263-95CD-6B491CD9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90" y="4833501"/>
            <a:ext cx="1872189" cy="187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D9B03-1C82-45BE-B2FB-76C7F4ECF77A}"/>
              </a:ext>
            </a:extLst>
          </p:cNvPr>
          <p:cNvSpPr txBox="1"/>
          <p:nvPr/>
        </p:nvSpPr>
        <p:spPr>
          <a:xfrm>
            <a:off x="0" y="6551802"/>
            <a:ext cx="31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P53 website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35256-D47D-4643-B569-19AF8A1E2FAD}"/>
              </a:ext>
            </a:extLst>
          </p:cNvPr>
          <p:cNvSpPr txBox="1"/>
          <p:nvPr/>
        </p:nvSpPr>
        <p:spPr>
          <a:xfrm>
            <a:off x="9362114" y="2552725"/>
            <a:ext cx="2491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Loss of </a:t>
            </a:r>
            <a:r>
              <a:rPr lang="en-US" i="1" dirty="0"/>
              <a:t>TP53</a:t>
            </a:r>
            <a:r>
              <a:rPr lang="en-US" dirty="0"/>
              <a:t> function is a major oncogenic event, occurring at high frequency in human tumors of any origin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81170-F9AF-497E-8456-267787D0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37" y="6318020"/>
            <a:ext cx="7394399" cy="488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39449B-1FD0-44F7-91B7-FF41CA409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4" y="1621191"/>
            <a:ext cx="9287620" cy="451011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4E912A-07E5-410B-8A37-86CA9B4CD934}"/>
              </a:ext>
            </a:extLst>
          </p:cNvPr>
          <p:cNvSpPr txBox="1"/>
          <p:nvPr/>
        </p:nvSpPr>
        <p:spPr>
          <a:xfrm>
            <a:off x="3880671" y="1521022"/>
            <a:ext cx="317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TP53</a:t>
            </a:r>
            <a:r>
              <a:rPr lang="es-ES" dirty="0"/>
              <a:t> </a:t>
            </a:r>
            <a:r>
              <a:rPr lang="es-ES" dirty="0" err="1"/>
              <a:t>genomic</a:t>
            </a:r>
            <a:r>
              <a:rPr lang="es-ES" dirty="0"/>
              <a:t> </a:t>
            </a:r>
            <a:r>
              <a:rPr lang="es-ES" dirty="0" err="1"/>
              <a:t>alterations</a:t>
            </a:r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1FD67DC-B1E2-C62D-2313-470FE4AD71D4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632825" y="814312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RB1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D9B03-1C82-45BE-B2FB-76C7F4ECF77A}"/>
              </a:ext>
            </a:extLst>
          </p:cNvPr>
          <p:cNvSpPr txBox="1"/>
          <p:nvPr/>
        </p:nvSpPr>
        <p:spPr>
          <a:xfrm>
            <a:off x="-1" y="6551802"/>
            <a:ext cx="4014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</a:t>
            </a:r>
            <a:r>
              <a:rPr lang="en-US" sz="1400" dirty="0" err="1"/>
              <a:t>Indovina</a:t>
            </a:r>
            <a:r>
              <a:rPr lang="en-US" sz="1400" dirty="0"/>
              <a:t> et al., </a:t>
            </a:r>
            <a:r>
              <a:rPr lang="en-US" sz="1400" dirty="0" err="1"/>
              <a:t>Oncotarget</a:t>
            </a:r>
            <a:r>
              <a:rPr lang="en-US" sz="1400" dirty="0"/>
              <a:t> 2015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C58FA-44F9-4064-8CCA-D81224924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" y="788747"/>
            <a:ext cx="2307617" cy="230761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43B7E4A7-00FA-4D4E-A561-3B2F6499F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54" y="1656980"/>
            <a:ext cx="4286250" cy="3600450"/>
          </a:xfrm>
          <a:prstGeom prst="rect">
            <a:avLst/>
          </a:prstGeom>
        </p:spPr>
      </p:pic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9F2D252B-2BAE-4D5F-91D1-4E35CF62E0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r="49214" b="51668"/>
          <a:stretch/>
        </p:blipFill>
        <p:spPr>
          <a:xfrm>
            <a:off x="3836020" y="4413560"/>
            <a:ext cx="2983160" cy="1427128"/>
          </a:xfrm>
          <a:prstGeom prst="rect">
            <a:avLst/>
          </a:prstGeom>
        </p:spPr>
      </p:pic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24771683-1F07-4A92-AB3D-D69CC0CB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4" b="50895"/>
          <a:stretch/>
        </p:blipFill>
        <p:spPr>
          <a:xfrm>
            <a:off x="171100" y="4390736"/>
            <a:ext cx="2983160" cy="144995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4E5451-D16A-41C7-BB29-38F9B45D9841}"/>
              </a:ext>
            </a:extLst>
          </p:cNvPr>
          <p:cNvCxnSpPr/>
          <p:nvPr/>
        </p:nvCxnSpPr>
        <p:spPr>
          <a:xfrm>
            <a:off x="4583151" y="3791415"/>
            <a:ext cx="78059" cy="825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CD840D-68B6-4BE6-AAE2-E2256519C78E}"/>
              </a:ext>
            </a:extLst>
          </p:cNvPr>
          <p:cNvCxnSpPr>
            <a:cxnSpLocks/>
          </p:cNvCxnSpPr>
          <p:nvPr/>
        </p:nvCxnSpPr>
        <p:spPr>
          <a:xfrm flipH="1">
            <a:off x="2473271" y="3703415"/>
            <a:ext cx="332584" cy="1107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Chart, bubble chart&#10;&#10;Description automatically generated">
            <a:extLst>
              <a:ext uri="{FF2B5EF4-FFF2-40B4-BE49-F238E27FC236}">
                <a16:creationId xmlns:a16="http://schemas.microsoft.com/office/drawing/2014/main" id="{939047A3-57CB-4613-A4F1-F33821DDB0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49842" r="48763" b="-1801"/>
          <a:stretch/>
        </p:blipFill>
        <p:spPr>
          <a:xfrm>
            <a:off x="8076725" y="1656980"/>
            <a:ext cx="3854986" cy="1982592"/>
          </a:xfrm>
          <a:prstGeom prst="rect">
            <a:avLst/>
          </a:prstGeom>
        </p:spPr>
      </p:pic>
      <p:pic>
        <p:nvPicPr>
          <p:cNvPr id="23" name="Picture 22" descr="Chart, bubble chart&#10;&#10;Description automatically generated">
            <a:extLst>
              <a:ext uri="{FF2B5EF4-FFF2-40B4-BE49-F238E27FC236}">
                <a16:creationId xmlns:a16="http://schemas.microsoft.com/office/drawing/2014/main" id="{A816D02D-DC35-49F7-B235-0CF44F6C1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0" t="52259" r="-496" b="-4218"/>
          <a:stretch/>
        </p:blipFill>
        <p:spPr>
          <a:xfrm>
            <a:off x="8076725" y="3877554"/>
            <a:ext cx="3854986" cy="1982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FB8CCE-D0AE-4DEF-80B0-129B7302AB2B}"/>
              </a:ext>
            </a:extLst>
          </p:cNvPr>
          <p:cNvSpPr txBox="1"/>
          <p:nvPr/>
        </p:nvSpPr>
        <p:spPr>
          <a:xfrm>
            <a:off x="8624479" y="1392683"/>
            <a:ext cx="37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RB1</a:t>
            </a:r>
            <a:r>
              <a:rPr lang="es-ES" dirty="0"/>
              <a:t> </a:t>
            </a:r>
            <a:r>
              <a:rPr lang="es-ES" dirty="0" err="1"/>
              <a:t>inactivation</a:t>
            </a:r>
            <a:r>
              <a:rPr lang="es-ES" dirty="0"/>
              <a:t> in </a:t>
            </a:r>
            <a:r>
              <a:rPr lang="es-ES" dirty="0" err="1"/>
              <a:t>cancer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5741E44-F085-84E2-B848-B3F3285361F6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61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632825" y="771714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RB1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C58FA-44F9-4064-8CCA-D81224924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1" y="1706393"/>
            <a:ext cx="3743394" cy="3743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1D8EC-F751-402A-9181-5BF581F7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52" y="1390498"/>
            <a:ext cx="6258012" cy="4927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282127-19DD-48E7-BDC6-DB8747EC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137" y="6318020"/>
            <a:ext cx="7394399" cy="4888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AF35913-A7D3-4B32-AC7A-17BE180DB272}"/>
              </a:ext>
            </a:extLst>
          </p:cNvPr>
          <p:cNvSpPr txBox="1"/>
          <p:nvPr/>
        </p:nvSpPr>
        <p:spPr>
          <a:xfrm>
            <a:off x="7321940" y="1074776"/>
            <a:ext cx="317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RB1</a:t>
            </a:r>
            <a:r>
              <a:rPr lang="es-ES" dirty="0"/>
              <a:t> </a:t>
            </a:r>
            <a:r>
              <a:rPr lang="es-ES" dirty="0" err="1"/>
              <a:t>genomic</a:t>
            </a:r>
            <a:r>
              <a:rPr lang="es-ES" dirty="0"/>
              <a:t> </a:t>
            </a:r>
            <a:r>
              <a:rPr lang="es-ES" dirty="0" err="1"/>
              <a:t>alterations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A81AFA4-372A-2D72-15C0-822AD9E7ABD0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5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73446-8AD1-9A88-5212-5037E485E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" y="207617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4058735-4313-4EDC-BF96-11A1E49F3FE6}"/>
              </a:ext>
            </a:extLst>
          </p:cNvPr>
          <p:cNvSpPr txBox="1">
            <a:spLocks/>
          </p:cNvSpPr>
          <p:nvPr/>
        </p:nvSpPr>
        <p:spPr>
          <a:xfrm>
            <a:off x="5453463" y="5075797"/>
            <a:ext cx="6023991" cy="2560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/>
              <a:t>BSc in Biotechnology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6CF33D8-EDD9-4C2E-BD3A-F91ECD487210}"/>
              </a:ext>
            </a:extLst>
          </p:cNvPr>
          <p:cNvSpPr txBox="1">
            <a:spLocks/>
          </p:cNvSpPr>
          <p:nvPr/>
        </p:nvSpPr>
        <p:spPr>
          <a:xfrm>
            <a:off x="3923689" y="5384696"/>
            <a:ext cx="8233792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MSc in Molecular Genetics and Biotechnology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FF6D8D7-42E4-47BD-8A64-22CA0FBA5E3C}"/>
              </a:ext>
            </a:extLst>
          </p:cNvPr>
          <p:cNvSpPr txBox="1">
            <a:spLocks/>
          </p:cNvSpPr>
          <p:nvPr/>
        </p:nvSpPr>
        <p:spPr>
          <a:xfrm>
            <a:off x="1492042" y="5854088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PhD in Molecular Biology, Biomedicine and Clinical Research</a:t>
            </a:r>
          </a:p>
        </p:txBody>
      </p:sp>
      <p:pic>
        <p:nvPicPr>
          <p:cNvPr id="1028" name="Picture 4" descr="Seville – Travel guide at Wikivoyage">
            <a:extLst>
              <a:ext uri="{FF2B5EF4-FFF2-40B4-BE49-F238E27FC236}">
                <a16:creationId xmlns:a16="http://schemas.microsoft.com/office/drawing/2014/main" id="{27F89A03-1C7E-42B7-9606-800E19E5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7" y="1228809"/>
            <a:ext cx="2815663" cy="17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Torre del Oro - Desde siempre brillando junto al Guadalquivir en Sevilla.">
            <a:extLst>
              <a:ext uri="{FF2B5EF4-FFF2-40B4-BE49-F238E27FC236}">
                <a16:creationId xmlns:a16="http://schemas.microsoft.com/office/drawing/2014/main" id="{B0BAD074-EA1F-48D9-85BC-5BDEAD3A2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" y="2924621"/>
            <a:ext cx="3215904" cy="21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it Dorne Filming Location in Seville, Spain">
            <a:extLst>
              <a:ext uri="{FF2B5EF4-FFF2-40B4-BE49-F238E27FC236}">
                <a16:creationId xmlns:a16="http://schemas.microsoft.com/office/drawing/2014/main" id="{DE153D27-A09C-4B44-BE2C-37A59EF9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07" y="2525613"/>
            <a:ext cx="3943984" cy="22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villa — Academic Studies Abroad">
            <a:extLst>
              <a:ext uri="{FF2B5EF4-FFF2-40B4-BE49-F238E27FC236}">
                <a16:creationId xmlns:a16="http://schemas.microsoft.com/office/drawing/2014/main" id="{57842A88-CDAD-4767-AD08-3BE620AA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92" y="1165788"/>
            <a:ext cx="2999232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Visit Dorne Filming Location in Seville, Spain">
            <a:extLst>
              <a:ext uri="{FF2B5EF4-FFF2-40B4-BE49-F238E27FC236}">
                <a16:creationId xmlns:a16="http://schemas.microsoft.com/office/drawing/2014/main" id="{3EA50B72-B9E5-4AAB-82FC-9FAD3E28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92" y="3320006"/>
            <a:ext cx="2695080" cy="20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isit Dorne Filming Location in Seville, Spain">
            <a:extLst>
              <a:ext uri="{FF2B5EF4-FFF2-40B4-BE49-F238E27FC236}">
                <a16:creationId xmlns:a16="http://schemas.microsoft.com/office/drawing/2014/main" id="{1F3814F8-F989-476C-AE9E-AEC1B16A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66" y="611669"/>
            <a:ext cx="4029075" cy="17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10A569-4016-410A-86DE-A5C75826BCCA}"/>
              </a:ext>
            </a:extLst>
          </p:cNvPr>
          <p:cNvCxnSpPr>
            <a:cxnSpLocks/>
          </p:cNvCxnSpPr>
          <p:nvPr/>
        </p:nvCxnSpPr>
        <p:spPr>
          <a:xfrm flipV="1">
            <a:off x="6288933" y="1507894"/>
            <a:ext cx="907723" cy="67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406D57-3BAA-44F7-9FDC-E4112F09227E}"/>
              </a:ext>
            </a:extLst>
          </p:cNvPr>
          <p:cNvCxnSpPr>
            <a:cxnSpLocks/>
          </p:cNvCxnSpPr>
          <p:nvPr/>
        </p:nvCxnSpPr>
        <p:spPr>
          <a:xfrm flipV="1">
            <a:off x="5987434" y="4330661"/>
            <a:ext cx="1209222" cy="424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8040585" y="6266045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(University of </a:t>
            </a:r>
            <a:r>
              <a:rPr lang="en-US" sz="2800" dirty="0">
                <a:solidFill>
                  <a:srgbClr val="FF8834"/>
                </a:solidFill>
              </a:rPr>
              <a:t>Sevilla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6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632825" y="771714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Receptor tyrosine kinases (RTKs)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45AE2F-F775-4F02-A9F6-D311A13B2371}"/>
              </a:ext>
            </a:extLst>
          </p:cNvPr>
          <p:cNvGrpSpPr/>
          <p:nvPr/>
        </p:nvGrpSpPr>
        <p:grpSpPr>
          <a:xfrm>
            <a:off x="3789139" y="1734169"/>
            <a:ext cx="4794698" cy="2052079"/>
            <a:chOff x="390619" y="1695571"/>
            <a:chExt cx="7061744" cy="29990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C57F0A-2643-4760-9614-BB26752D5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619" y="1695571"/>
              <a:ext cx="7061744" cy="299909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52AA17-6D07-4639-9489-500B4BE2C74F}"/>
                </a:ext>
              </a:extLst>
            </p:cNvPr>
            <p:cNvSpPr txBox="1"/>
            <p:nvPr/>
          </p:nvSpPr>
          <p:spPr>
            <a:xfrm>
              <a:off x="6339739" y="4026922"/>
              <a:ext cx="812180" cy="4947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Adaptor proteins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3B40697-7C80-4686-8CB6-41A1FD7C8FA1}"/>
              </a:ext>
            </a:extLst>
          </p:cNvPr>
          <p:cNvSpPr/>
          <p:nvPr/>
        </p:nvSpPr>
        <p:spPr>
          <a:xfrm>
            <a:off x="24449" y="6359959"/>
            <a:ext cx="32671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https://www.ncbi.nlm.nih.gov/books/NBK26822/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B39744-D3C5-402F-8491-635DFB3F7AE2}"/>
              </a:ext>
            </a:extLst>
          </p:cNvPr>
          <p:cNvSpPr txBox="1"/>
          <p:nvPr/>
        </p:nvSpPr>
        <p:spPr>
          <a:xfrm>
            <a:off x="5211439" y="4092279"/>
            <a:ext cx="227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Signaling cascade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08D1846E-3A9E-4BCB-8B12-04C6AC24E53C}"/>
              </a:ext>
            </a:extLst>
          </p:cNvPr>
          <p:cNvSpPr txBox="1"/>
          <p:nvPr/>
        </p:nvSpPr>
        <p:spPr>
          <a:xfrm>
            <a:off x="5031882" y="1428138"/>
            <a:ext cx="227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RTK activation</a:t>
            </a:r>
          </a:p>
        </p:txBody>
      </p:sp>
      <p:cxnSp>
        <p:nvCxnSpPr>
          <p:cNvPr id="24" name="Straight Arrow Connector 12">
            <a:extLst>
              <a:ext uri="{FF2B5EF4-FFF2-40B4-BE49-F238E27FC236}">
                <a16:creationId xmlns:a16="http://schemas.microsoft.com/office/drawing/2014/main" id="{87C37AB3-11E5-47E5-9A39-7679E99C3E18}"/>
              </a:ext>
            </a:extLst>
          </p:cNvPr>
          <p:cNvCxnSpPr>
            <a:cxnSpLocks/>
          </p:cNvCxnSpPr>
          <p:nvPr/>
        </p:nvCxnSpPr>
        <p:spPr>
          <a:xfrm flipH="1">
            <a:off x="6465105" y="3727079"/>
            <a:ext cx="1455068" cy="3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3F2D4710-4412-4C61-ABAE-3BE0B601A176}"/>
              </a:ext>
            </a:extLst>
          </p:cNvPr>
          <p:cNvSpPr/>
          <p:nvPr/>
        </p:nvSpPr>
        <p:spPr>
          <a:xfrm>
            <a:off x="24449" y="6581001"/>
            <a:ext cx="4449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 err="1"/>
              <a:t>Palmerini</a:t>
            </a:r>
            <a:r>
              <a:rPr lang="en-US" sz="1200" dirty="0"/>
              <a:t> et al., Exp Rev of Anti-ineffective </a:t>
            </a:r>
            <a:r>
              <a:rPr lang="en-US" sz="1200" dirty="0" err="1"/>
              <a:t>Ther</a:t>
            </a:r>
            <a:r>
              <a:rPr lang="en-US" sz="1200" dirty="0"/>
              <a:t> 2014)</a:t>
            </a:r>
          </a:p>
        </p:txBody>
      </p:sp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02CC83A9-2283-48B0-AD59-50999602EABA}"/>
              </a:ext>
            </a:extLst>
          </p:cNvPr>
          <p:cNvCxnSpPr>
            <a:cxnSpLocks/>
          </p:cNvCxnSpPr>
          <p:nvPr/>
        </p:nvCxnSpPr>
        <p:spPr>
          <a:xfrm>
            <a:off x="6432016" y="4461611"/>
            <a:ext cx="0" cy="405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6">
            <a:extLst>
              <a:ext uri="{FF2B5EF4-FFF2-40B4-BE49-F238E27FC236}">
                <a16:creationId xmlns:a16="http://schemas.microsoft.com/office/drawing/2014/main" id="{9887539B-F142-40F6-84AD-D234A68C24B2}"/>
              </a:ext>
            </a:extLst>
          </p:cNvPr>
          <p:cNvSpPr txBox="1"/>
          <p:nvPr/>
        </p:nvSpPr>
        <p:spPr>
          <a:xfrm>
            <a:off x="4586687" y="4909136"/>
            <a:ext cx="367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Activation/deactivation of TFs</a:t>
            </a:r>
          </a:p>
        </p:txBody>
      </p:sp>
      <p:cxnSp>
        <p:nvCxnSpPr>
          <p:cNvPr id="38" name="Straight Arrow Connector 12">
            <a:extLst>
              <a:ext uri="{FF2B5EF4-FFF2-40B4-BE49-F238E27FC236}">
                <a16:creationId xmlns:a16="http://schemas.microsoft.com/office/drawing/2014/main" id="{989AF021-ADA0-4101-92C5-41014DFE264B}"/>
              </a:ext>
            </a:extLst>
          </p:cNvPr>
          <p:cNvCxnSpPr>
            <a:cxnSpLocks/>
          </p:cNvCxnSpPr>
          <p:nvPr/>
        </p:nvCxnSpPr>
        <p:spPr>
          <a:xfrm>
            <a:off x="6432016" y="5285409"/>
            <a:ext cx="0" cy="405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6">
            <a:extLst>
              <a:ext uri="{FF2B5EF4-FFF2-40B4-BE49-F238E27FC236}">
                <a16:creationId xmlns:a16="http://schemas.microsoft.com/office/drawing/2014/main" id="{724CB5CC-8C2B-47F1-A191-7700C1A90CED}"/>
              </a:ext>
            </a:extLst>
          </p:cNvPr>
          <p:cNvSpPr txBox="1"/>
          <p:nvPr/>
        </p:nvSpPr>
        <p:spPr>
          <a:xfrm>
            <a:off x="4894790" y="5690874"/>
            <a:ext cx="304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Transcriptomic changes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53B7D62-0DEE-6F06-2F6B-E18C2C21446B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6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1162448" y="704850"/>
            <a:ext cx="9945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Receptor tyrosine kinases (RTKs): Pathways activated by RTKs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507347F3-86C3-457E-A661-7B77B7FF6917}"/>
              </a:ext>
            </a:extLst>
          </p:cNvPr>
          <p:cNvSpPr txBox="1"/>
          <p:nvPr/>
        </p:nvSpPr>
        <p:spPr>
          <a:xfrm>
            <a:off x="6433862" y="1640200"/>
            <a:ext cx="454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signaling pathways activated by  RTKs</a:t>
            </a:r>
          </a:p>
        </p:txBody>
      </p:sp>
      <p:pic>
        <p:nvPicPr>
          <p:cNvPr id="10" name="Imagen 9" descr="Diagrama, Escala de tiempo&#10;&#10;Descripción generada automáticamente">
            <a:extLst>
              <a:ext uri="{FF2B5EF4-FFF2-40B4-BE49-F238E27FC236}">
                <a16:creationId xmlns:a16="http://schemas.microsoft.com/office/drawing/2014/main" id="{C8A4EF7C-C879-484D-8E48-DBB69C92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68" y="2009532"/>
            <a:ext cx="5835471" cy="4627426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3F2D4710-4412-4C61-ABAE-3BE0B601A176}"/>
              </a:ext>
            </a:extLst>
          </p:cNvPr>
          <p:cNvSpPr/>
          <p:nvPr/>
        </p:nvSpPr>
        <p:spPr>
          <a:xfrm>
            <a:off x="24449" y="6581001"/>
            <a:ext cx="4449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 err="1"/>
              <a:t>Palmerini</a:t>
            </a:r>
            <a:r>
              <a:rPr lang="en-US" sz="1200" dirty="0"/>
              <a:t> et al., Exp Rev of Anti-ineffective </a:t>
            </a:r>
            <a:r>
              <a:rPr lang="en-US" sz="1200" dirty="0" err="1"/>
              <a:t>Ther</a:t>
            </a:r>
            <a:r>
              <a:rPr lang="en-US" sz="1200" dirty="0"/>
              <a:t> 2014)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07D5D45D-6F2B-4F1C-9127-71144C6B7517}"/>
              </a:ext>
            </a:extLst>
          </p:cNvPr>
          <p:cNvSpPr txBox="1"/>
          <p:nvPr/>
        </p:nvSpPr>
        <p:spPr>
          <a:xfrm>
            <a:off x="4862391" y="4578168"/>
            <a:ext cx="122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PI3K/AKT pathway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4900BE27-A72B-4408-AAF2-C2ABC96DFC9B}"/>
              </a:ext>
            </a:extLst>
          </p:cNvPr>
          <p:cNvSpPr txBox="1"/>
          <p:nvPr/>
        </p:nvSpPr>
        <p:spPr>
          <a:xfrm>
            <a:off x="9136516" y="3188466"/>
            <a:ext cx="184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RAS/MAPK pathway</a:t>
            </a: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E7C5480C-F18C-4FAD-933B-F53E12718BE0}"/>
              </a:ext>
            </a:extLst>
          </p:cNvPr>
          <p:cNvSpPr txBox="1"/>
          <p:nvPr/>
        </p:nvSpPr>
        <p:spPr>
          <a:xfrm>
            <a:off x="10635645" y="3469875"/>
            <a:ext cx="149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JAK/STAT pathway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AA5D83D-0BDD-4EAC-B35E-90A88770FBDC}"/>
              </a:ext>
            </a:extLst>
          </p:cNvPr>
          <p:cNvSpPr txBox="1"/>
          <p:nvPr/>
        </p:nvSpPr>
        <p:spPr>
          <a:xfrm>
            <a:off x="639273" y="1373807"/>
            <a:ext cx="308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RAS/MAPK pathway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7C01855-B253-43F1-BC6A-570F64BA4559}"/>
              </a:ext>
            </a:extLst>
          </p:cNvPr>
          <p:cNvSpPr/>
          <p:nvPr/>
        </p:nvSpPr>
        <p:spPr>
          <a:xfrm>
            <a:off x="4881247" y="3834797"/>
            <a:ext cx="2110568" cy="197498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BAEF7AF-6180-4F94-8081-3752CAE50F8C}"/>
              </a:ext>
            </a:extLst>
          </p:cNvPr>
          <p:cNvSpPr/>
          <p:nvPr/>
        </p:nvSpPr>
        <p:spPr>
          <a:xfrm>
            <a:off x="9416219" y="3090441"/>
            <a:ext cx="1291098" cy="26158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4983F29-8283-4315-84E5-C6719CF588FB}"/>
              </a:ext>
            </a:extLst>
          </p:cNvPr>
          <p:cNvSpPr/>
          <p:nvPr/>
        </p:nvSpPr>
        <p:spPr>
          <a:xfrm>
            <a:off x="10810754" y="3394808"/>
            <a:ext cx="1116527" cy="2615878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F1F06663-5AEE-4E07-88CC-98D802286AD4}"/>
              </a:ext>
            </a:extLst>
          </p:cNvPr>
          <p:cNvSpPr txBox="1"/>
          <p:nvPr/>
        </p:nvSpPr>
        <p:spPr>
          <a:xfrm>
            <a:off x="327225" y="1821988"/>
            <a:ext cx="403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Cell growth, cell cycle regulation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Cell migration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Angiogenesis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E38CFE15-6F99-4A15-962F-AAC7CFA20B77}"/>
              </a:ext>
            </a:extLst>
          </p:cNvPr>
          <p:cNvSpPr txBox="1"/>
          <p:nvPr/>
        </p:nvSpPr>
        <p:spPr>
          <a:xfrm>
            <a:off x="723256" y="2922728"/>
            <a:ext cx="308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PI3K/AKT pathway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37E0E393-8156-4809-BB4E-30262F7DA3D0}"/>
              </a:ext>
            </a:extLst>
          </p:cNvPr>
          <p:cNvSpPr txBox="1"/>
          <p:nvPr/>
        </p:nvSpPr>
        <p:spPr>
          <a:xfrm>
            <a:off x="346081" y="3338099"/>
            <a:ext cx="4036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Cell proliferation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Apoptosis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Metabolism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Angiogenesis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DE755650-A979-45F3-B6A2-8F6895CEF2B1}"/>
              </a:ext>
            </a:extLst>
          </p:cNvPr>
          <p:cNvSpPr txBox="1"/>
          <p:nvPr/>
        </p:nvSpPr>
        <p:spPr>
          <a:xfrm>
            <a:off x="604629" y="4680960"/>
            <a:ext cx="308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JAK/STAT pathway</a:t>
            </a: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33EDA823-7B19-41F7-866B-3D6D9725DD4D}"/>
              </a:ext>
            </a:extLst>
          </p:cNvPr>
          <p:cNvSpPr txBox="1"/>
          <p:nvPr/>
        </p:nvSpPr>
        <p:spPr>
          <a:xfrm>
            <a:off x="327225" y="5064223"/>
            <a:ext cx="4036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Cell proliferation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Apoptosis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Immune response / inflammation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Angiogenesis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Metastasis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7E5E1D1-6621-3E9B-A284-009F6E23F193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0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1940426" y="696335"/>
            <a:ext cx="866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Receptor tyrosine kinases (RTKs): RTK families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34" name="Imagen 3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A685E0B-E756-4E57-BFB0-254C806B1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64052" b="8825"/>
          <a:stretch/>
        </p:blipFill>
        <p:spPr>
          <a:xfrm>
            <a:off x="304968" y="6129546"/>
            <a:ext cx="2516697" cy="524112"/>
          </a:xfrm>
          <a:prstGeom prst="rect">
            <a:avLst/>
          </a:prstGeom>
        </p:spPr>
      </p:pic>
      <p:pic>
        <p:nvPicPr>
          <p:cNvPr id="37" name="Imagen 3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051C623-71E1-4A5E-9AE8-E8FACEB1F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0" t="80388" r="-298" b="9937"/>
          <a:stretch/>
        </p:blipFill>
        <p:spPr>
          <a:xfrm>
            <a:off x="271513" y="5615549"/>
            <a:ext cx="2516697" cy="52411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A49FA47-9F04-43A4-8741-E652F962A2CB}"/>
              </a:ext>
            </a:extLst>
          </p:cNvPr>
          <p:cNvSpPr txBox="1"/>
          <p:nvPr/>
        </p:nvSpPr>
        <p:spPr>
          <a:xfrm>
            <a:off x="1025911" y="5276797"/>
            <a:ext cx="197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Domains</a:t>
            </a:r>
            <a:endParaRPr lang="en-US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C43FBDC-36E7-4FC1-8475-7BA03A08741A}"/>
              </a:ext>
            </a:extLst>
          </p:cNvPr>
          <p:cNvSpPr txBox="1"/>
          <p:nvPr/>
        </p:nvSpPr>
        <p:spPr>
          <a:xfrm>
            <a:off x="3339642" y="4848571"/>
            <a:ext cx="3716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RTKs</a:t>
            </a:r>
            <a:r>
              <a:rPr lang="es-ES" dirty="0"/>
              <a:t>, </a:t>
            </a:r>
            <a:r>
              <a:rPr lang="es-ES" dirty="0" err="1"/>
              <a:t>classified</a:t>
            </a:r>
            <a:r>
              <a:rPr lang="es-ES" dirty="0"/>
              <a:t> in </a:t>
            </a:r>
            <a:r>
              <a:rPr lang="es-ES" dirty="0" err="1"/>
              <a:t>families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functions</a:t>
            </a:r>
            <a:r>
              <a:rPr lang="es-ES" dirty="0"/>
              <a:t> and </a:t>
            </a:r>
            <a:r>
              <a:rPr lang="es-ES" dirty="0" err="1"/>
              <a:t>involvement</a:t>
            </a:r>
            <a:r>
              <a:rPr lang="es-ES" dirty="0"/>
              <a:t> in </a:t>
            </a:r>
            <a:r>
              <a:rPr lang="es-ES" dirty="0" err="1"/>
              <a:t>cancer</a:t>
            </a:r>
            <a:endParaRPr lang="en-US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25D36BE-9AD6-426F-84D1-DEB7F8011079}"/>
              </a:ext>
            </a:extLst>
          </p:cNvPr>
          <p:cNvGrpSpPr/>
          <p:nvPr/>
        </p:nvGrpSpPr>
        <p:grpSpPr>
          <a:xfrm>
            <a:off x="306551" y="1367181"/>
            <a:ext cx="5388428" cy="3752898"/>
            <a:chOff x="2105192" y="1420764"/>
            <a:chExt cx="7482197" cy="5105071"/>
          </a:xfrm>
        </p:grpSpPr>
        <p:pic>
          <p:nvPicPr>
            <p:cNvPr id="7" name="Imagen 6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FF51DBE5-9D46-4EBA-B55D-A1224048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745"/>
            <a:stretch/>
          </p:blipFill>
          <p:spPr>
            <a:xfrm>
              <a:off x="2683244" y="1916231"/>
              <a:ext cx="6904145" cy="3699318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6548535-E62D-48C0-ABD5-4BC702C8CC41}"/>
                </a:ext>
              </a:extLst>
            </p:cNvPr>
            <p:cNvSpPr txBox="1"/>
            <p:nvPr/>
          </p:nvSpPr>
          <p:spPr>
            <a:xfrm>
              <a:off x="2105192" y="1656368"/>
              <a:ext cx="1969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EGFR</a:t>
              </a:r>
              <a:endParaRPr lang="en-US" dirty="0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4FEF76A-5A8C-4C24-9984-3AB0ABBC6285}"/>
                </a:ext>
              </a:extLst>
            </p:cNvPr>
            <p:cNvSpPr txBox="1"/>
            <p:nvPr/>
          </p:nvSpPr>
          <p:spPr>
            <a:xfrm>
              <a:off x="3561172" y="1546899"/>
              <a:ext cx="1969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FGFR</a:t>
              </a:r>
              <a:endParaRPr lang="en-US" dirty="0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07E71874-F72B-4CB3-9044-88CC9995D0AD}"/>
                </a:ext>
              </a:extLst>
            </p:cNvPr>
            <p:cNvSpPr txBox="1"/>
            <p:nvPr/>
          </p:nvSpPr>
          <p:spPr>
            <a:xfrm>
              <a:off x="4604714" y="1420764"/>
              <a:ext cx="196956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VEGFR</a:t>
              </a:r>
              <a:endParaRPr lang="en-US" dirty="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DD6B734-5D4B-419B-87D3-3150AFA48AF2}"/>
                </a:ext>
              </a:extLst>
            </p:cNvPr>
            <p:cNvSpPr txBox="1"/>
            <p:nvPr/>
          </p:nvSpPr>
          <p:spPr>
            <a:xfrm>
              <a:off x="5017929" y="5992617"/>
              <a:ext cx="196956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MET</a:t>
              </a:r>
              <a:endParaRPr lang="en-US" dirty="0"/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45B277CE-A932-4FAE-8FC7-921B8D483425}"/>
                </a:ext>
              </a:extLst>
            </p:cNvPr>
            <p:cNvSpPr txBox="1"/>
            <p:nvPr/>
          </p:nvSpPr>
          <p:spPr>
            <a:xfrm>
              <a:off x="3234941" y="6156503"/>
              <a:ext cx="1969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IGF1R</a:t>
              </a:r>
              <a:endParaRPr lang="en-US" dirty="0"/>
            </a:p>
          </p:txBody>
        </p: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7984BA71-CBDA-4499-BB36-2C7D531D69D0}"/>
                </a:ext>
              </a:extLst>
            </p:cNvPr>
            <p:cNvCxnSpPr/>
            <p:nvPr/>
          </p:nvCxnSpPr>
          <p:spPr>
            <a:xfrm>
              <a:off x="2556725" y="1995907"/>
              <a:ext cx="264940" cy="3527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E699CD7E-0C56-4228-9D9A-D0F496EA2F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4215" y="5454448"/>
              <a:ext cx="208393" cy="718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F48CA952-9302-4578-9EDD-DACBBF8FD33E}"/>
                </a:ext>
              </a:extLst>
            </p:cNvPr>
            <p:cNvCxnSpPr>
              <a:cxnSpLocks/>
            </p:cNvCxnSpPr>
            <p:nvPr/>
          </p:nvCxnSpPr>
          <p:spPr>
            <a:xfrm>
              <a:off x="3869661" y="1916231"/>
              <a:ext cx="0" cy="1179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AF057FAD-8652-4F12-A58F-7BF5421996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2350" y="5482522"/>
              <a:ext cx="112607" cy="540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2F2ECE8E-4A34-4D41-A558-6AD39EE66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9629" y="1841034"/>
              <a:ext cx="178300" cy="331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17">
            <a:extLst>
              <a:ext uri="{FF2B5EF4-FFF2-40B4-BE49-F238E27FC236}">
                <a16:creationId xmlns:a16="http://schemas.microsoft.com/office/drawing/2014/main" id="{490DC763-D0AC-4C88-903F-E2B58C682E97}"/>
              </a:ext>
            </a:extLst>
          </p:cNvPr>
          <p:cNvSpPr/>
          <p:nvPr/>
        </p:nvSpPr>
        <p:spPr>
          <a:xfrm>
            <a:off x="24449" y="6581001"/>
            <a:ext cx="2784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(Adapted from Critchley et al., Cells 2018)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B91CFE5-D640-4506-B2B0-A9A13807E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013" y="1709646"/>
            <a:ext cx="4066667" cy="466666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E19AF13-EDB6-419D-B940-7CCB37F265AC}"/>
              </a:ext>
            </a:extLst>
          </p:cNvPr>
          <p:cNvSpPr txBox="1"/>
          <p:nvPr/>
        </p:nvSpPr>
        <p:spPr>
          <a:xfrm>
            <a:off x="8162739" y="1459907"/>
            <a:ext cx="317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EGFR</a:t>
            </a:r>
            <a:r>
              <a:rPr lang="es-ES" dirty="0"/>
              <a:t> </a:t>
            </a:r>
            <a:r>
              <a:rPr lang="es-ES" dirty="0" err="1"/>
              <a:t>genomic</a:t>
            </a:r>
            <a:r>
              <a:rPr lang="es-ES" dirty="0"/>
              <a:t> </a:t>
            </a:r>
            <a:r>
              <a:rPr lang="es-ES" dirty="0" err="1"/>
              <a:t>alterations</a:t>
            </a:r>
            <a:endParaRPr lang="en-US" dirty="0"/>
          </a:p>
        </p:txBody>
      </p:sp>
      <p:pic>
        <p:nvPicPr>
          <p:cNvPr id="52" name="Picture 18">
            <a:extLst>
              <a:ext uri="{FF2B5EF4-FFF2-40B4-BE49-F238E27FC236}">
                <a16:creationId xmlns:a16="http://schemas.microsoft.com/office/drawing/2014/main" id="{FB27A32D-2345-4B21-9408-9483FC28F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601" y="6318020"/>
            <a:ext cx="7394399" cy="48881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A1F6B1F-D676-4047-AA0C-2AD76FC803DB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16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8C3E6-B6CE-4FD9-844A-9F95617CFF55}"/>
              </a:ext>
            </a:extLst>
          </p:cNvPr>
          <p:cNvSpPr txBox="1"/>
          <p:nvPr/>
        </p:nvSpPr>
        <p:spPr>
          <a:xfrm>
            <a:off x="3632825" y="771714"/>
            <a:ext cx="541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RAS (KRAS, NRAS, HRAS…)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0" name="Imagen 9" descr="Escala de tiempo&#10;&#10;Descripción generada automáticamente">
            <a:extLst>
              <a:ext uri="{FF2B5EF4-FFF2-40B4-BE49-F238E27FC236}">
                <a16:creationId xmlns:a16="http://schemas.microsoft.com/office/drawing/2014/main" id="{576882D3-F25A-4FE4-99B0-6C0F631DA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81" y="1843664"/>
            <a:ext cx="3247292" cy="4950508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9AD626E5-E25B-4EA1-BF0D-6E3691FBB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6" y="2472399"/>
            <a:ext cx="6113984" cy="3537097"/>
          </a:xfrm>
          <a:prstGeom prst="rect">
            <a:avLst/>
          </a:prstGeom>
        </p:spPr>
      </p:pic>
      <p:sp>
        <p:nvSpPr>
          <p:cNvPr id="15" name="TextBox 26">
            <a:extLst>
              <a:ext uri="{FF2B5EF4-FFF2-40B4-BE49-F238E27FC236}">
                <a16:creationId xmlns:a16="http://schemas.microsoft.com/office/drawing/2014/main" id="{47D99D09-4D53-4B97-8932-496E851CF885}"/>
              </a:ext>
            </a:extLst>
          </p:cNvPr>
          <p:cNvSpPr txBox="1"/>
          <p:nvPr/>
        </p:nvSpPr>
        <p:spPr>
          <a:xfrm>
            <a:off x="2913153" y="2063995"/>
            <a:ext cx="227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RAS activation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E42EA298-A707-4DC8-BD28-EC9A15D29AD4}"/>
              </a:ext>
            </a:extLst>
          </p:cNvPr>
          <p:cNvSpPr txBox="1"/>
          <p:nvPr/>
        </p:nvSpPr>
        <p:spPr>
          <a:xfrm>
            <a:off x="8526702" y="1484756"/>
            <a:ext cx="227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RAS pathway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3D8826-FF30-4B73-880A-374A12D15FCF}"/>
              </a:ext>
            </a:extLst>
          </p:cNvPr>
          <p:cNvSpPr/>
          <p:nvPr/>
        </p:nvSpPr>
        <p:spPr>
          <a:xfrm>
            <a:off x="3306497" y="1128235"/>
            <a:ext cx="595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Involved in…cellular proliferation, differentiation, and survival</a:t>
            </a:r>
            <a:endParaRPr lang="en-U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896EAB9-F801-46B3-B2DA-478E1D97C888}"/>
              </a:ext>
            </a:extLst>
          </p:cNvPr>
          <p:cNvSpPr/>
          <p:nvPr/>
        </p:nvSpPr>
        <p:spPr>
          <a:xfrm>
            <a:off x="9046654" y="5709223"/>
            <a:ext cx="76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Nucleus</a:t>
            </a:r>
            <a:endParaRPr lang="en-US" sz="1400" dirty="0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6CC856B1-0C28-44F4-A5FF-335154132A85}"/>
              </a:ext>
            </a:extLst>
          </p:cNvPr>
          <p:cNvSpPr/>
          <p:nvPr/>
        </p:nvSpPr>
        <p:spPr>
          <a:xfrm>
            <a:off x="24449" y="6581001"/>
            <a:ext cx="44828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(Adapted from </a:t>
            </a:r>
            <a:r>
              <a:rPr lang="en-US" sz="1200" dirty="0" err="1"/>
              <a:t>Addgene</a:t>
            </a:r>
            <a:r>
              <a:rPr lang="en-US" sz="1200" dirty="0"/>
              <a:t> and Slack, Nutrition and healthy aging 2017)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59C869F-F2F1-017E-A900-754B1BE07042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Cancer genes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91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AFCD5F4D-DB8C-439B-A546-BC41AA7476F8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Take home messages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779B7FD-E1E3-4434-A7A7-962CEC886C51}"/>
              </a:ext>
            </a:extLst>
          </p:cNvPr>
          <p:cNvSpPr txBox="1"/>
          <p:nvPr/>
        </p:nvSpPr>
        <p:spPr>
          <a:xfrm>
            <a:off x="340734" y="1120856"/>
            <a:ext cx="115105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1. Cancer is a disease with a strong genetic component. Molecular alterations leading to loss of function of tumor suppressors (e.g. </a:t>
            </a:r>
            <a:r>
              <a:rPr lang="en-US" sz="2000" b="1" i="1" dirty="0">
                <a:solidFill>
                  <a:srgbClr val="C00000"/>
                </a:solidFill>
              </a:rPr>
              <a:t>TP53, RB1</a:t>
            </a:r>
            <a:r>
              <a:rPr lang="en-US" sz="2000" b="1" dirty="0">
                <a:solidFill>
                  <a:srgbClr val="C00000"/>
                </a:solidFill>
              </a:rPr>
              <a:t>) or to overactivation of proto-oncogenes (e.g. </a:t>
            </a:r>
            <a:r>
              <a:rPr lang="en-US" sz="2000" b="1" i="1" dirty="0">
                <a:solidFill>
                  <a:srgbClr val="C00000"/>
                </a:solidFill>
              </a:rPr>
              <a:t>RAS</a:t>
            </a:r>
            <a:r>
              <a:rPr lang="en-US" sz="2000" b="1" dirty="0">
                <a:solidFill>
                  <a:srgbClr val="C00000"/>
                </a:solidFill>
              </a:rPr>
              <a:t>, RTKs) may facilitate the occurrence of cancer or induce it.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0670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91F002-C244-F69A-4D15-2E131C5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2415" y="1310640"/>
            <a:ext cx="7419975" cy="4718050"/>
          </a:xfrm>
        </p:spPr>
        <p:txBody>
          <a:bodyPr/>
          <a:lstStyle/>
          <a:p>
            <a:pPr algn="ctr"/>
            <a:r>
              <a:rPr lang="en-US" dirty="0"/>
              <a:t>Molecular alterations </a:t>
            </a:r>
            <a:br>
              <a:rPr lang="en-US" dirty="0"/>
            </a:br>
            <a:r>
              <a:rPr lang="en-US" dirty="0"/>
              <a:t>in cancer</a:t>
            </a:r>
          </a:p>
        </p:txBody>
      </p:sp>
    </p:spTree>
    <p:extLst>
      <p:ext uri="{BB962C8B-B14F-4D97-AF65-F5344CB8AC3E}">
        <p14:creationId xmlns:p14="http://schemas.microsoft.com/office/powerpoint/2010/main" val="424689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494E4-7903-48B8-B6A8-A12ADF0EC50E}"/>
              </a:ext>
            </a:extLst>
          </p:cNvPr>
          <p:cNvSpPr/>
          <p:nvPr/>
        </p:nvSpPr>
        <p:spPr>
          <a:xfrm>
            <a:off x="224006" y="926040"/>
            <a:ext cx="8221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>
                <a:solidFill>
                  <a:srgbClr val="C00000"/>
                </a:solidFill>
              </a:rPr>
              <a:t>Mutations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19A200C-9223-40CE-9FA5-A7B45C2377E6}"/>
              </a:ext>
            </a:extLst>
          </p:cNvPr>
          <p:cNvCxnSpPr/>
          <p:nvPr/>
        </p:nvCxnSpPr>
        <p:spPr>
          <a:xfrm>
            <a:off x="3282769" y="1290428"/>
            <a:ext cx="7416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11AA0E5F-6547-4E6D-8B3B-A8671523A98B}"/>
              </a:ext>
            </a:extLst>
          </p:cNvPr>
          <p:cNvSpPr/>
          <p:nvPr/>
        </p:nvSpPr>
        <p:spPr>
          <a:xfrm>
            <a:off x="4795289" y="1118978"/>
            <a:ext cx="2159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3B4DA4C-EFD4-400A-AEB2-F1EE803BC2A9}"/>
              </a:ext>
            </a:extLst>
          </p:cNvPr>
          <p:cNvSpPr/>
          <p:nvPr/>
        </p:nvSpPr>
        <p:spPr>
          <a:xfrm>
            <a:off x="5163589" y="1118978"/>
            <a:ext cx="276960" cy="342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CAD3FA7-F904-490B-924F-AA4550B969D9}"/>
              </a:ext>
            </a:extLst>
          </p:cNvPr>
          <p:cNvSpPr txBox="1"/>
          <p:nvPr/>
        </p:nvSpPr>
        <p:spPr>
          <a:xfrm>
            <a:off x="5440549" y="1072134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0D1D58A-62F0-4027-89B8-340DE66E0503}"/>
              </a:ext>
            </a:extLst>
          </p:cNvPr>
          <p:cNvSpPr txBox="1"/>
          <p:nvPr/>
        </p:nvSpPr>
        <p:spPr>
          <a:xfrm>
            <a:off x="7045190" y="1859544"/>
            <a:ext cx="33527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sz="1400" dirty="0"/>
              <a:t>Epidermal growth factor receptor (</a:t>
            </a:r>
            <a:r>
              <a:rPr lang="en-US" sz="1400" b="1" dirty="0"/>
              <a:t>EGFR</a:t>
            </a:r>
            <a:r>
              <a:rPr lang="en-US" sz="1400" dirty="0"/>
              <a:t>): Receptor tyrosine kinase whose activation promotes cell proliferation and other oncogenic features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174" name="Picture 173" descr="Diagram&#10;&#10;Description automatically generated">
            <a:extLst>
              <a:ext uri="{FF2B5EF4-FFF2-40B4-BE49-F238E27FC236}">
                <a16:creationId xmlns:a16="http://schemas.microsoft.com/office/drawing/2014/main" id="{7EDAD167-107D-4A3F-84CC-0359FA8EC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2"/>
          <a:stretch/>
        </p:blipFill>
        <p:spPr>
          <a:xfrm>
            <a:off x="993742" y="1941180"/>
            <a:ext cx="4515100" cy="3114675"/>
          </a:xfrm>
          <a:prstGeom prst="rect">
            <a:avLst/>
          </a:prstGeom>
        </p:spPr>
      </p:pic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32BCB311-8CB3-4986-8CE4-E91D0C687CD0}"/>
              </a:ext>
            </a:extLst>
          </p:cNvPr>
          <p:cNvCxnSpPr>
            <a:cxnSpLocks/>
          </p:cNvCxnSpPr>
          <p:nvPr/>
        </p:nvCxnSpPr>
        <p:spPr>
          <a:xfrm flipH="1">
            <a:off x="2377520" y="4284469"/>
            <a:ext cx="1831270" cy="553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id="{0081806A-12E1-4146-B9E4-4D3726B39BD9}"/>
              </a:ext>
            </a:extLst>
          </p:cNvPr>
          <p:cNvSpPr/>
          <p:nvPr/>
        </p:nvSpPr>
        <p:spPr>
          <a:xfrm>
            <a:off x="1382329" y="4648022"/>
            <a:ext cx="863600" cy="529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A8ECEEA-ED7C-429A-B02D-6BEA45EC419A}"/>
              </a:ext>
            </a:extLst>
          </p:cNvPr>
          <p:cNvSpPr txBox="1"/>
          <p:nvPr/>
        </p:nvSpPr>
        <p:spPr>
          <a:xfrm>
            <a:off x="1435569" y="4712637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KRAS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79B0705-CE07-49D1-B865-5EB9FF221D06}"/>
              </a:ext>
            </a:extLst>
          </p:cNvPr>
          <p:cNvSpPr/>
          <p:nvPr/>
        </p:nvSpPr>
        <p:spPr>
          <a:xfrm>
            <a:off x="2456567" y="5053627"/>
            <a:ext cx="863600" cy="5293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5FEC54F-604E-45B4-A56B-F44F62B0087E}"/>
              </a:ext>
            </a:extLst>
          </p:cNvPr>
          <p:cNvSpPr txBox="1"/>
          <p:nvPr/>
        </p:nvSpPr>
        <p:spPr>
          <a:xfrm>
            <a:off x="2543717" y="5118242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AKT 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0206534-A8C6-46DD-87ED-5144AED05374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Zhan et al., </a:t>
            </a:r>
            <a:r>
              <a:rPr lang="en-US" sz="1400" dirty="0" err="1"/>
              <a:t>Oncotarget</a:t>
            </a:r>
            <a:r>
              <a:rPr lang="en-US" sz="1400" dirty="0"/>
              <a:t> 2016</a:t>
            </a: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6A0E60A-BC21-41F8-B93A-5D3FB10D7D0A}"/>
              </a:ext>
            </a:extLst>
          </p:cNvPr>
          <p:cNvSpPr/>
          <p:nvPr/>
        </p:nvSpPr>
        <p:spPr>
          <a:xfrm>
            <a:off x="3824791" y="5177362"/>
            <a:ext cx="863600" cy="5293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5C2EE679-5060-46B3-9AFF-44A02BE948C3}"/>
              </a:ext>
            </a:extLst>
          </p:cNvPr>
          <p:cNvSpPr txBox="1"/>
          <p:nvPr/>
        </p:nvSpPr>
        <p:spPr>
          <a:xfrm>
            <a:off x="3843312" y="5257491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STATs </a:t>
            </a: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26A8E853-7112-419F-A401-BD999A592046}"/>
              </a:ext>
            </a:extLst>
          </p:cNvPr>
          <p:cNvCxnSpPr>
            <a:cxnSpLocks/>
          </p:cNvCxnSpPr>
          <p:nvPr/>
        </p:nvCxnSpPr>
        <p:spPr>
          <a:xfrm flipH="1">
            <a:off x="3400730" y="4636240"/>
            <a:ext cx="1018698" cy="426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B089CF98-CA22-469C-AC06-1E28F0F0459C}"/>
              </a:ext>
            </a:extLst>
          </p:cNvPr>
          <p:cNvCxnSpPr>
            <a:cxnSpLocks/>
          </p:cNvCxnSpPr>
          <p:nvPr/>
        </p:nvCxnSpPr>
        <p:spPr>
          <a:xfrm flipH="1">
            <a:off x="4654494" y="4676572"/>
            <a:ext cx="398192" cy="43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100B4252-F587-4FA5-9827-2C0603E7E71B}"/>
              </a:ext>
            </a:extLst>
          </p:cNvPr>
          <p:cNvCxnSpPr>
            <a:cxnSpLocks/>
          </p:cNvCxnSpPr>
          <p:nvPr/>
        </p:nvCxnSpPr>
        <p:spPr>
          <a:xfrm flipH="1">
            <a:off x="1615140" y="5257491"/>
            <a:ext cx="77379" cy="412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524E2ED9-16DB-4A7E-BA83-D18AC8E68E39}"/>
              </a:ext>
            </a:extLst>
          </p:cNvPr>
          <p:cNvCxnSpPr>
            <a:cxnSpLocks/>
          </p:cNvCxnSpPr>
          <p:nvPr/>
        </p:nvCxnSpPr>
        <p:spPr>
          <a:xfrm flipH="1">
            <a:off x="2299169" y="5585914"/>
            <a:ext cx="234778" cy="26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A73A80B-3F73-46C1-8174-E1A994FD84CF}"/>
              </a:ext>
            </a:extLst>
          </p:cNvPr>
          <p:cNvCxnSpPr>
            <a:cxnSpLocks/>
          </p:cNvCxnSpPr>
          <p:nvPr/>
        </p:nvCxnSpPr>
        <p:spPr>
          <a:xfrm flipH="1">
            <a:off x="3036784" y="5639859"/>
            <a:ext cx="788007" cy="26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238A8922-A8B5-41A6-BE83-3BCFB72B4032}"/>
              </a:ext>
            </a:extLst>
          </p:cNvPr>
          <p:cNvSpPr txBox="1"/>
          <p:nvPr/>
        </p:nvSpPr>
        <p:spPr>
          <a:xfrm>
            <a:off x="1042154" y="5926686"/>
            <a:ext cx="394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proliferation, metastasis, …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E02DF706-4FD2-42F0-86BF-501468A2C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74" y="6512287"/>
            <a:ext cx="904875" cy="34290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6EB96CEE-F7A5-4050-A3B8-2F79B3FE1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49" y="3224854"/>
            <a:ext cx="2404834" cy="339824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A7FA394-42F9-83FC-811D-B1AEACF97E80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Genomic alterations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72" grpId="0"/>
      <p:bldP spid="177" grpId="0" animBg="1"/>
      <p:bldP spid="178" grpId="0"/>
      <p:bldP spid="179" grpId="0" animBg="1"/>
      <p:bldP spid="180" grpId="0"/>
      <p:bldP spid="182" grpId="0" animBg="1"/>
      <p:bldP spid="183" grpId="0"/>
      <p:bldP spid="2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D494E4-7903-48B8-B6A8-A12ADF0EC50E}"/>
              </a:ext>
            </a:extLst>
          </p:cNvPr>
          <p:cNvSpPr/>
          <p:nvPr/>
        </p:nvSpPr>
        <p:spPr>
          <a:xfrm>
            <a:off x="224006" y="926040"/>
            <a:ext cx="8221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>
                <a:solidFill>
                  <a:srgbClr val="C00000"/>
                </a:solidFill>
              </a:rPr>
              <a:t>Amplifications</a:t>
            </a:r>
          </a:p>
        </p:txBody>
      </p:sp>
      <p:sp>
        <p:nvSpPr>
          <p:cNvPr id="144" name="TextBox 7">
            <a:extLst>
              <a:ext uri="{FF2B5EF4-FFF2-40B4-BE49-F238E27FC236}">
                <a16:creationId xmlns:a16="http://schemas.microsoft.com/office/drawing/2014/main" id="{C38BB7B5-0D9D-4248-ABC3-93199014454F}"/>
              </a:ext>
            </a:extLst>
          </p:cNvPr>
          <p:cNvSpPr txBox="1"/>
          <p:nvPr/>
        </p:nvSpPr>
        <p:spPr>
          <a:xfrm>
            <a:off x="434267" y="74883"/>
            <a:ext cx="11117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Molecular alterations in cancer genes 101: </a:t>
            </a:r>
            <a:r>
              <a:rPr lang="en-US" sz="3200" b="1" u="sng" dirty="0">
                <a:solidFill>
                  <a:schemeClr val="bg1"/>
                </a:solidFill>
              </a:rPr>
              <a:t>Genomic alterations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FC1CAF6-AD1F-4EA7-8DDA-8A89681F68A5}"/>
              </a:ext>
            </a:extLst>
          </p:cNvPr>
          <p:cNvCxnSpPr>
            <a:cxnSpLocks/>
          </p:cNvCxnSpPr>
          <p:nvPr/>
        </p:nvCxnSpPr>
        <p:spPr>
          <a:xfrm>
            <a:off x="3044104" y="1223803"/>
            <a:ext cx="89014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0DD78CE-C58C-4B51-AEFC-1CE877D63A15}"/>
              </a:ext>
            </a:extLst>
          </p:cNvPr>
          <p:cNvSpPr/>
          <p:nvPr/>
        </p:nvSpPr>
        <p:spPr>
          <a:xfrm>
            <a:off x="4556624" y="1052353"/>
            <a:ext cx="2159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16EE7AB-841F-4FA8-BF98-935F5725AC70}"/>
              </a:ext>
            </a:extLst>
          </p:cNvPr>
          <p:cNvSpPr txBox="1"/>
          <p:nvPr/>
        </p:nvSpPr>
        <p:spPr>
          <a:xfrm>
            <a:off x="5313494" y="1023748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C13BB89-C8B1-466C-A7F5-C2C1F82C6E21}"/>
              </a:ext>
            </a:extLst>
          </p:cNvPr>
          <p:cNvSpPr/>
          <p:nvPr/>
        </p:nvSpPr>
        <p:spPr>
          <a:xfrm>
            <a:off x="6751894" y="1052353"/>
            <a:ext cx="2159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50DF474-9E03-4173-AD2E-508D2372FAB7}"/>
              </a:ext>
            </a:extLst>
          </p:cNvPr>
          <p:cNvSpPr txBox="1"/>
          <p:nvPr/>
        </p:nvSpPr>
        <p:spPr>
          <a:xfrm>
            <a:off x="7508764" y="1023748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4B15B73-3C8B-4D26-AC7B-6F3A40D044B6}"/>
              </a:ext>
            </a:extLst>
          </p:cNvPr>
          <p:cNvSpPr/>
          <p:nvPr/>
        </p:nvSpPr>
        <p:spPr>
          <a:xfrm>
            <a:off x="8947164" y="1052353"/>
            <a:ext cx="2159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087E33F-0433-4475-99A9-D2F32678195E}"/>
              </a:ext>
            </a:extLst>
          </p:cNvPr>
          <p:cNvSpPr txBox="1"/>
          <p:nvPr/>
        </p:nvSpPr>
        <p:spPr>
          <a:xfrm>
            <a:off x="9704034" y="1023748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0D1D58A-62F0-4027-89B8-340DE66E0503}"/>
              </a:ext>
            </a:extLst>
          </p:cNvPr>
          <p:cNvSpPr txBox="1"/>
          <p:nvPr/>
        </p:nvSpPr>
        <p:spPr>
          <a:xfrm>
            <a:off x="5313494" y="1754319"/>
            <a:ext cx="636244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sz="1400" dirty="0"/>
              <a:t>Epidermal growth factor receptor (</a:t>
            </a:r>
            <a:r>
              <a:rPr lang="en-US" sz="1400" b="1" dirty="0"/>
              <a:t>EGFR</a:t>
            </a:r>
            <a:r>
              <a:rPr lang="en-US" sz="1400" dirty="0"/>
              <a:t>): Receptor tyrosine kinase whose activation promotes cell proliferation and other oncogenic features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Amplification may result in increased expression, which induce EGFR receptor dimerization and constitutive activation.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174" name="Picture 173" descr="Diagram&#10;&#10;Description automatically generated">
            <a:extLst>
              <a:ext uri="{FF2B5EF4-FFF2-40B4-BE49-F238E27FC236}">
                <a16:creationId xmlns:a16="http://schemas.microsoft.com/office/drawing/2014/main" id="{7EDAD167-107D-4A3F-84CC-0359FA8EC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2"/>
          <a:stretch/>
        </p:blipFill>
        <p:spPr>
          <a:xfrm>
            <a:off x="278818" y="1945967"/>
            <a:ext cx="4515100" cy="3114675"/>
          </a:xfrm>
          <a:prstGeom prst="rect">
            <a:avLst/>
          </a:prstGeom>
        </p:spPr>
      </p:pic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32BCB311-8CB3-4986-8CE4-E91D0C687CD0}"/>
              </a:ext>
            </a:extLst>
          </p:cNvPr>
          <p:cNvCxnSpPr>
            <a:cxnSpLocks/>
          </p:cNvCxnSpPr>
          <p:nvPr/>
        </p:nvCxnSpPr>
        <p:spPr>
          <a:xfrm flipH="1">
            <a:off x="1662596" y="4289256"/>
            <a:ext cx="1831270" cy="553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id="{0081806A-12E1-4146-B9E4-4D3726B39BD9}"/>
              </a:ext>
            </a:extLst>
          </p:cNvPr>
          <p:cNvSpPr/>
          <p:nvPr/>
        </p:nvSpPr>
        <p:spPr>
          <a:xfrm>
            <a:off x="667405" y="4652809"/>
            <a:ext cx="863600" cy="529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A8ECEEA-ED7C-429A-B02D-6BEA45EC419A}"/>
              </a:ext>
            </a:extLst>
          </p:cNvPr>
          <p:cNvSpPr txBox="1"/>
          <p:nvPr/>
        </p:nvSpPr>
        <p:spPr>
          <a:xfrm>
            <a:off x="720645" y="4717424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KRAS 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79B0705-CE07-49D1-B865-5EB9FF221D06}"/>
              </a:ext>
            </a:extLst>
          </p:cNvPr>
          <p:cNvSpPr/>
          <p:nvPr/>
        </p:nvSpPr>
        <p:spPr>
          <a:xfrm>
            <a:off x="1741643" y="5058414"/>
            <a:ext cx="863600" cy="5293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5FEC54F-604E-45B4-A56B-F44F62B0087E}"/>
              </a:ext>
            </a:extLst>
          </p:cNvPr>
          <p:cNvSpPr txBox="1"/>
          <p:nvPr/>
        </p:nvSpPr>
        <p:spPr>
          <a:xfrm>
            <a:off x="1890059" y="5123029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AKT 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0206534-A8C6-46DD-87ED-5144AED05374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Zhan et al., </a:t>
            </a:r>
            <a:r>
              <a:rPr lang="en-US" sz="1400" dirty="0" err="1"/>
              <a:t>Oncotarget</a:t>
            </a:r>
            <a:r>
              <a:rPr lang="en-US" sz="1400" dirty="0"/>
              <a:t> 2016</a:t>
            </a: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6A0E60A-BC21-41F8-B93A-5D3FB10D7D0A}"/>
              </a:ext>
            </a:extLst>
          </p:cNvPr>
          <p:cNvSpPr/>
          <p:nvPr/>
        </p:nvSpPr>
        <p:spPr>
          <a:xfrm>
            <a:off x="3109867" y="5182149"/>
            <a:ext cx="863600" cy="5293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5C2EE679-5060-46B3-9AFF-44A02BE948C3}"/>
              </a:ext>
            </a:extLst>
          </p:cNvPr>
          <p:cNvSpPr txBox="1"/>
          <p:nvPr/>
        </p:nvSpPr>
        <p:spPr>
          <a:xfrm>
            <a:off x="3192639" y="5262278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STATs </a:t>
            </a: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26A8E853-7112-419F-A401-BD999A592046}"/>
              </a:ext>
            </a:extLst>
          </p:cNvPr>
          <p:cNvCxnSpPr>
            <a:cxnSpLocks/>
          </p:cNvCxnSpPr>
          <p:nvPr/>
        </p:nvCxnSpPr>
        <p:spPr>
          <a:xfrm flipH="1">
            <a:off x="2685806" y="4641027"/>
            <a:ext cx="1018698" cy="426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B089CF98-CA22-469C-AC06-1E28F0F0459C}"/>
              </a:ext>
            </a:extLst>
          </p:cNvPr>
          <p:cNvCxnSpPr>
            <a:cxnSpLocks/>
          </p:cNvCxnSpPr>
          <p:nvPr/>
        </p:nvCxnSpPr>
        <p:spPr>
          <a:xfrm flipH="1">
            <a:off x="3939570" y="4681359"/>
            <a:ext cx="398192" cy="43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100B4252-F587-4FA5-9827-2C0603E7E71B}"/>
              </a:ext>
            </a:extLst>
          </p:cNvPr>
          <p:cNvCxnSpPr>
            <a:cxnSpLocks/>
          </p:cNvCxnSpPr>
          <p:nvPr/>
        </p:nvCxnSpPr>
        <p:spPr>
          <a:xfrm flipH="1">
            <a:off x="900216" y="5262278"/>
            <a:ext cx="77379" cy="412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524E2ED9-16DB-4A7E-BA83-D18AC8E68E39}"/>
              </a:ext>
            </a:extLst>
          </p:cNvPr>
          <p:cNvCxnSpPr>
            <a:cxnSpLocks/>
          </p:cNvCxnSpPr>
          <p:nvPr/>
        </p:nvCxnSpPr>
        <p:spPr>
          <a:xfrm flipH="1">
            <a:off x="1584245" y="5590701"/>
            <a:ext cx="234778" cy="26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A73A80B-3F73-46C1-8174-E1A994FD84CF}"/>
              </a:ext>
            </a:extLst>
          </p:cNvPr>
          <p:cNvCxnSpPr>
            <a:cxnSpLocks/>
          </p:cNvCxnSpPr>
          <p:nvPr/>
        </p:nvCxnSpPr>
        <p:spPr>
          <a:xfrm flipH="1">
            <a:off x="2321860" y="5644646"/>
            <a:ext cx="788007" cy="26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238A8922-A8B5-41A6-BE83-3BCFB72B4032}"/>
              </a:ext>
            </a:extLst>
          </p:cNvPr>
          <p:cNvSpPr txBox="1"/>
          <p:nvPr/>
        </p:nvSpPr>
        <p:spPr>
          <a:xfrm>
            <a:off x="327231" y="593147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proliferation, metastasis, …</a:t>
            </a:r>
          </a:p>
        </p:txBody>
      </p:sp>
      <p:pic>
        <p:nvPicPr>
          <p:cNvPr id="208" name="Picture 207">
            <a:extLst>
              <a:ext uri="{FF2B5EF4-FFF2-40B4-BE49-F238E27FC236}">
                <a16:creationId xmlns:a16="http://schemas.microsoft.com/office/drawing/2014/main" id="{6EB96CEE-F7A5-4050-A3B8-2F79B3FE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49" y="3368627"/>
            <a:ext cx="2404834" cy="3398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79D788-6F21-40E8-ABD5-8E25EDED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384" y="4593629"/>
            <a:ext cx="1257300" cy="32385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999C1E9-2FBB-AF81-B285-BA6EBD7106DF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Genomic alterations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/>
      <p:bldP spid="167" grpId="0" animBg="1"/>
      <p:bldP spid="1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494E4-7903-48B8-B6A8-A12ADF0EC50E}"/>
              </a:ext>
            </a:extLst>
          </p:cNvPr>
          <p:cNvSpPr/>
          <p:nvPr/>
        </p:nvSpPr>
        <p:spPr>
          <a:xfrm>
            <a:off x="224006" y="926040"/>
            <a:ext cx="8221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>
                <a:solidFill>
                  <a:srgbClr val="C00000"/>
                </a:solidFill>
              </a:rPr>
              <a:t>Insertions and deletions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0D1D58A-62F0-4027-89B8-340DE66E0503}"/>
              </a:ext>
            </a:extLst>
          </p:cNvPr>
          <p:cNvSpPr txBox="1"/>
          <p:nvPr/>
        </p:nvSpPr>
        <p:spPr>
          <a:xfrm>
            <a:off x="6483931" y="2296581"/>
            <a:ext cx="53924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sz="1400" dirty="0"/>
              <a:t>Epidermal growth factor receptor (</a:t>
            </a:r>
            <a:r>
              <a:rPr lang="en-US" sz="1400" b="1" dirty="0"/>
              <a:t>EGFR</a:t>
            </a:r>
            <a:r>
              <a:rPr lang="en-US" sz="1400" dirty="0"/>
              <a:t>) deletions on exon 19, which is an “inhibitor domain” of the receptor.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0206534-A8C6-46DD-87ED-5144AED05374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Harrison et al., Seminars in Cancer Biology 2020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173714-3B0A-4AF7-A6D0-316460951D55}"/>
              </a:ext>
            </a:extLst>
          </p:cNvPr>
          <p:cNvCxnSpPr>
            <a:cxnSpLocks/>
          </p:cNvCxnSpPr>
          <p:nvPr/>
        </p:nvCxnSpPr>
        <p:spPr>
          <a:xfrm>
            <a:off x="6569119" y="4330751"/>
            <a:ext cx="547072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F4F074D-3C6A-479A-BE9A-3E0E76FFAF67}"/>
              </a:ext>
            </a:extLst>
          </p:cNvPr>
          <p:cNvSpPr/>
          <p:nvPr/>
        </p:nvSpPr>
        <p:spPr>
          <a:xfrm>
            <a:off x="9430723" y="4178552"/>
            <a:ext cx="21590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33C075-F7CD-4A62-9752-8DA66FF49717}"/>
              </a:ext>
            </a:extLst>
          </p:cNvPr>
          <p:cNvSpPr txBox="1"/>
          <p:nvPr/>
        </p:nvSpPr>
        <p:spPr>
          <a:xfrm>
            <a:off x="10105900" y="4139625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2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142939-5856-40C4-BFDB-17F78E493E5A}"/>
              </a:ext>
            </a:extLst>
          </p:cNvPr>
          <p:cNvCxnSpPr>
            <a:cxnSpLocks/>
          </p:cNvCxnSpPr>
          <p:nvPr/>
        </p:nvCxnSpPr>
        <p:spPr>
          <a:xfrm>
            <a:off x="6383913" y="1806224"/>
            <a:ext cx="547072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E4ABA12-740F-44E6-8644-A7912DF0F10C}"/>
              </a:ext>
            </a:extLst>
          </p:cNvPr>
          <p:cNvSpPr/>
          <p:nvPr/>
        </p:nvSpPr>
        <p:spPr>
          <a:xfrm>
            <a:off x="6714404" y="1634774"/>
            <a:ext cx="56738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11B0AB-AED3-42C9-A539-2E07819669E5}"/>
              </a:ext>
            </a:extLst>
          </p:cNvPr>
          <p:cNvSpPr/>
          <p:nvPr/>
        </p:nvSpPr>
        <p:spPr>
          <a:xfrm>
            <a:off x="9245517" y="1647475"/>
            <a:ext cx="21590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16E469-A0B1-4ECA-A825-79617F8857ED}"/>
              </a:ext>
            </a:extLst>
          </p:cNvPr>
          <p:cNvSpPr txBox="1"/>
          <p:nvPr/>
        </p:nvSpPr>
        <p:spPr>
          <a:xfrm>
            <a:off x="9920694" y="1606169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2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C70AB2-8BA7-469C-9705-B777B5E6054B}"/>
              </a:ext>
            </a:extLst>
          </p:cNvPr>
          <p:cNvSpPr/>
          <p:nvPr/>
        </p:nvSpPr>
        <p:spPr>
          <a:xfrm>
            <a:off x="7273766" y="1634774"/>
            <a:ext cx="56738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A50B27-F7AD-405C-A56D-A6D0C6AC6E1A}"/>
              </a:ext>
            </a:extLst>
          </p:cNvPr>
          <p:cNvSpPr/>
          <p:nvPr/>
        </p:nvSpPr>
        <p:spPr>
          <a:xfrm>
            <a:off x="7833127" y="1632458"/>
            <a:ext cx="104027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7425A-D614-43BC-9DD6-D3A4C20AE241}"/>
              </a:ext>
            </a:extLst>
          </p:cNvPr>
          <p:cNvSpPr txBox="1"/>
          <p:nvPr/>
        </p:nvSpPr>
        <p:spPr>
          <a:xfrm>
            <a:off x="6998097" y="1606169"/>
            <a:ext cx="1615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8383CC-E79C-4634-9A53-13BC2D6B9FD1}"/>
              </a:ext>
            </a:extLst>
          </p:cNvPr>
          <p:cNvSpPr/>
          <p:nvPr/>
        </p:nvSpPr>
        <p:spPr>
          <a:xfrm>
            <a:off x="6964971" y="4156903"/>
            <a:ext cx="2159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AB05CF-6503-4689-8DA9-E7E778DCA52A}"/>
              </a:ext>
            </a:extLst>
          </p:cNvPr>
          <p:cNvSpPr txBox="1"/>
          <p:nvPr/>
        </p:nvSpPr>
        <p:spPr>
          <a:xfrm>
            <a:off x="7533840" y="4126349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4B63AA-6AA3-47A5-B2AD-528D5E1E100A}"/>
              </a:ext>
            </a:extLst>
          </p:cNvPr>
          <p:cNvSpPr txBox="1"/>
          <p:nvPr/>
        </p:nvSpPr>
        <p:spPr>
          <a:xfrm>
            <a:off x="6687244" y="4800881"/>
            <a:ext cx="53924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sz="1400" dirty="0"/>
              <a:t>Retinoblastoma (RB1), negative regulator of cell cycle. Important tumor suppressor.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3AB1EF-5819-4914-ACAD-D814119D3327}"/>
              </a:ext>
            </a:extLst>
          </p:cNvPr>
          <p:cNvSpPr txBox="1"/>
          <p:nvPr/>
        </p:nvSpPr>
        <p:spPr>
          <a:xfrm>
            <a:off x="8676420" y="3712421"/>
            <a:ext cx="264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Deep deletion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C476C2-183A-4E38-A468-919E8248B70E}"/>
              </a:ext>
            </a:extLst>
          </p:cNvPr>
          <p:cNvSpPr txBox="1"/>
          <p:nvPr/>
        </p:nvSpPr>
        <p:spPr>
          <a:xfrm>
            <a:off x="8732540" y="6332941"/>
            <a:ext cx="264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deletion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6588CB1-EB0D-40D2-AFA9-D4C1C8839170}"/>
              </a:ext>
            </a:extLst>
          </p:cNvPr>
          <p:cNvCxnSpPr>
            <a:cxnSpLocks/>
          </p:cNvCxnSpPr>
          <p:nvPr/>
        </p:nvCxnSpPr>
        <p:spPr>
          <a:xfrm>
            <a:off x="341930" y="2620696"/>
            <a:ext cx="547072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7226003C-A3F9-48F6-B2FE-1BE183B8463B}"/>
              </a:ext>
            </a:extLst>
          </p:cNvPr>
          <p:cNvSpPr/>
          <p:nvPr/>
        </p:nvSpPr>
        <p:spPr>
          <a:xfrm>
            <a:off x="672421" y="2449246"/>
            <a:ext cx="56738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40B6A65-29E6-40B5-900D-BAD5C9B3EACA}"/>
              </a:ext>
            </a:extLst>
          </p:cNvPr>
          <p:cNvSpPr/>
          <p:nvPr/>
        </p:nvSpPr>
        <p:spPr>
          <a:xfrm>
            <a:off x="3203534" y="2461947"/>
            <a:ext cx="21590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272E8A-7291-482B-9AB9-1EF30D8FDE39}"/>
              </a:ext>
            </a:extLst>
          </p:cNvPr>
          <p:cNvSpPr txBox="1"/>
          <p:nvPr/>
        </p:nvSpPr>
        <p:spPr>
          <a:xfrm>
            <a:off x="3878711" y="2420641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2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24946E-CC3F-4A24-929C-2C929903BF29}"/>
              </a:ext>
            </a:extLst>
          </p:cNvPr>
          <p:cNvSpPr/>
          <p:nvPr/>
        </p:nvSpPr>
        <p:spPr>
          <a:xfrm>
            <a:off x="1239808" y="1992544"/>
            <a:ext cx="56738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161CDC9-55A3-4C10-8204-86ADAE2BC4E0}"/>
              </a:ext>
            </a:extLst>
          </p:cNvPr>
          <p:cNvSpPr/>
          <p:nvPr/>
        </p:nvSpPr>
        <p:spPr>
          <a:xfrm>
            <a:off x="1224410" y="2449246"/>
            <a:ext cx="1040277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F07B64-72E2-441F-B419-08BC258FCD64}"/>
              </a:ext>
            </a:extLst>
          </p:cNvPr>
          <p:cNvSpPr txBox="1"/>
          <p:nvPr/>
        </p:nvSpPr>
        <p:spPr>
          <a:xfrm>
            <a:off x="1041860" y="2424343"/>
            <a:ext cx="1040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275453-B6E1-4011-A817-965ED0FA35DC}"/>
              </a:ext>
            </a:extLst>
          </p:cNvPr>
          <p:cNvSpPr txBox="1"/>
          <p:nvPr/>
        </p:nvSpPr>
        <p:spPr>
          <a:xfrm>
            <a:off x="2672852" y="1988804"/>
            <a:ext cx="264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Insertion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A538F4-1C0E-4668-8C25-9E4445F55B55}"/>
              </a:ext>
            </a:extLst>
          </p:cNvPr>
          <p:cNvSpPr txBox="1"/>
          <p:nvPr/>
        </p:nvSpPr>
        <p:spPr>
          <a:xfrm>
            <a:off x="341930" y="3004902"/>
            <a:ext cx="53924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sz="1400" dirty="0"/>
              <a:t>Epidermal growth factor receptor (</a:t>
            </a:r>
            <a:r>
              <a:rPr lang="en-US" sz="1400" b="1" dirty="0"/>
              <a:t>EGFR</a:t>
            </a:r>
            <a:r>
              <a:rPr lang="en-US" sz="1400" dirty="0"/>
              <a:t>) insertions on exon 19 or 20, which lead to a 3D structure causing EGFR overactivation.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35945-B443-4673-BDC0-FC08D702A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8" y="4702921"/>
            <a:ext cx="5486400" cy="1254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B9396F-3867-49AE-BC51-0BE231C7EBE8}"/>
              </a:ext>
            </a:extLst>
          </p:cNvPr>
          <p:cNvSpPr/>
          <p:nvPr/>
        </p:nvSpPr>
        <p:spPr>
          <a:xfrm>
            <a:off x="2895475" y="4413347"/>
            <a:ext cx="676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EGFR</a:t>
            </a:r>
            <a:endParaRPr lang="en-US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37E7746-D4ED-8D36-424D-D611CD7D606A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Genomic alterations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3555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301 L -0.00534 0.06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07318 -0.0004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38" grpId="0" animBg="1"/>
      <p:bldP spid="39" grpId="0"/>
      <p:bldP spid="41" grpId="0" animBg="1"/>
      <p:bldP spid="43" grpId="0" animBg="1"/>
      <p:bldP spid="44" grpId="0"/>
      <p:bldP spid="45" grpId="0" animBg="1"/>
      <p:bldP spid="45" grpId="1" animBg="1"/>
      <p:bldP spid="46" grpId="0" animBg="1"/>
      <p:bldP spid="46" grpId="1" animBg="1"/>
      <p:bldP spid="47" grpId="0"/>
      <p:bldP spid="48" grpId="0" animBg="1"/>
      <p:bldP spid="48" grpId="1" animBg="1"/>
      <p:bldP spid="49" grpId="0"/>
      <p:bldP spid="49" grpId="1"/>
      <p:bldP spid="50" grpId="0"/>
      <p:bldP spid="51" grpId="0"/>
      <p:bldP spid="52" grpId="0"/>
      <p:bldP spid="57" grpId="0" animBg="1"/>
      <p:bldP spid="58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494E4-7903-48B8-B6A8-A12ADF0EC50E}"/>
              </a:ext>
            </a:extLst>
          </p:cNvPr>
          <p:cNvSpPr/>
          <p:nvPr/>
        </p:nvSpPr>
        <p:spPr>
          <a:xfrm>
            <a:off x="224006" y="926040"/>
            <a:ext cx="3323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</a:rPr>
              <a:t>Translocations/fusion proteins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FC1CAF6-AD1F-4EA7-8DDA-8A89681F68A5}"/>
              </a:ext>
            </a:extLst>
          </p:cNvPr>
          <p:cNvCxnSpPr>
            <a:cxnSpLocks/>
          </p:cNvCxnSpPr>
          <p:nvPr/>
        </p:nvCxnSpPr>
        <p:spPr>
          <a:xfrm>
            <a:off x="4114800" y="1394944"/>
            <a:ext cx="737053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0DD78CE-C58C-4B51-AEFC-1CE877D63A15}"/>
              </a:ext>
            </a:extLst>
          </p:cNvPr>
          <p:cNvSpPr/>
          <p:nvPr/>
        </p:nvSpPr>
        <p:spPr>
          <a:xfrm>
            <a:off x="5255124" y="1223494"/>
            <a:ext cx="2159000" cy="342900"/>
          </a:xfrm>
          <a:prstGeom prst="rect">
            <a:avLst/>
          </a:prstGeom>
          <a:solidFill>
            <a:srgbClr val="90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16EE7AB-841F-4FA8-BF98-935F5725AC70}"/>
              </a:ext>
            </a:extLst>
          </p:cNvPr>
          <p:cNvSpPr txBox="1"/>
          <p:nvPr/>
        </p:nvSpPr>
        <p:spPr>
          <a:xfrm>
            <a:off x="5867837" y="1199840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4B15B73-3C8B-4D26-AC7B-6F3A40D044B6}"/>
              </a:ext>
            </a:extLst>
          </p:cNvPr>
          <p:cNvSpPr/>
          <p:nvPr/>
        </p:nvSpPr>
        <p:spPr>
          <a:xfrm>
            <a:off x="9010664" y="1223494"/>
            <a:ext cx="21590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087E33F-0433-4475-99A9-D2F32678195E}"/>
              </a:ext>
            </a:extLst>
          </p:cNvPr>
          <p:cNvSpPr txBox="1"/>
          <p:nvPr/>
        </p:nvSpPr>
        <p:spPr>
          <a:xfrm>
            <a:off x="9577769" y="1183719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0D1D58A-62F0-4027-89B8-340DE66E0503}"/>
              </a:ext>
            </a:extLst>
          </p:cNvPr>
          <p:cNvSpPr txBox="1"/>
          <p:nvPr/>
        </p:nvSpPr>
        <p:spPr>
          <a:xfrm>
            <a:off x="4366235" y="3136389"/>
            <a:ext cx="455552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dirty="0"/>
              <a:t>Echinoderm microtubule-associated protein-like 4 (</a:t>
            </a:r>
            <a:r>
              <a:rPr lang="en-US" b="1" dirty="0"/>
              <a:t>EML4</a:t>
            </a:r>
            <a:r>
              <a:rPr lang="en-US" dirty="0"/>
              <a:t>) + Anaplastic lymphoma kinase (</a:t>
            </a:r>
            <a:r>
              <a:rPr lang="en-US" b="1" dirty="0"/>
              <a:t>ALK</a:t>
            </a:r>
            <a:r>
              <a:rPr lang="en-US" dirty="0"/>
              <a:t>) = EML4-ALK fusion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ALK is a receptor tyrosine kinase whose activation promotes cell proliferation and other oncogenic features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The EML4-ALK fusion results in a constitutively active ALK protein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987F6B-A374-4C7E-8AA3-91BAD24526E5}"/>
              </a:ext>
            </a:extLst>
          </p:cNvPr>
          <p:cNvCxnSpPr>
            <a:cxnSpLocks/>
          </p:cNvCxnSpPr>
          <p:nvPr/>
        </p:nvCxnSpPr>
        <p:spPr>
          <a:xfrm>
            <a:off x="4341570" y="2657477"/>
            <a:ext cx="737053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A335F83-CBFC-4F91-8F7D-81EA33F97B0C}"/>
              </a:ext>
            </a:extLst>
          </p:cNvPr>
          <p:cNvSpPr/>
          <p:nvPr/>
        </p:nvSpPr>
        <p:spPr>
          <a:xfrm>
            <a:off x="5481894" y="2486027"/>
            <a:ext cx="2159000" cy="342900"/>
          </a:xfrm>
          <a:prstGeom prst="rect">
            <a:avLst/>
          </a:prstGeom>
          <a:solidFill>
            <a:srgbClr val="90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86061A-8E74-4248-B9A3-82F21C49EACC}"/>
              </a:ext>
            </a:extLst>
          </p:cNvPr>
          <p:cNvSpPr/>
          <p:nvPr/>
        </p:nvSpPr>
        <p:spPr>
          <a:xfrm>
            <a:off x="9237434" y="2486027"/>
            <a:ext cx="21590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890962-DE96-45A4-98E8-E66DD28909A0}"/>
              </a:ext>
            </a:extLst>
          </p:cNvPr>
          <p:cNvSpPr/>
          <p:nvPr/>
        </p:nvSpPr>
        <p:spPr>
          <a:xfrm>
            <a:off x="6099064" y="2486027"/>
            <a:ext cx="154183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DCD72B-F6A9-440A-B705-EDB0EEA28E0B}"/>
              </a:ext>
            </a:extLst>
          </p:cNvPr>
          <p:cNvSpPr/>
          <p:nvPr/>
        </p:nvSpPr>
        <p:spPr>
          <a:xfrm>
            <a:off x="8921764" y="2486027"/>
            <a:ext cx="1873946" cy="342900"/>
          </a:xfrm>
          <a:prstGeom prst="rect">
            <a:avLst/>
          </a:prstGeom>
          <a:solidFill>
            <a:srgbClr val="90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BDE9D7-32BD-4674-95A7-C2318D76053B}"/>
              </a:ext>
            </a:extLst>
          </p:cNvPr>
          <p:cNvSpPr/>
          <p:nvPr/>
        </p:nvSpPr>
        <p:spPr>
          <a:xfrm>
            <a:off x="7933991" y="1707357"/>
            <a:ext cx="460013" cy="63770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84EF12-8BA3-43FE-9E3D-190E79EB6549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Rosembaum et al., Modern Path 2018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06794-2572-4E8D-B858-A12A1F96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3" y="2925808"/>
            <a:ext cx="3750047" cy="2841127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4D5142E-1278-4AE9-AC3C-ED74DED3115E}"/>
              </a:ext>
            </a:extLst>
          </p:cNvPr>
          <p:cNvSpPr/>
          <p:nvPr/>
        </p:nvSpPr>
        <p:spPr>
          <a:xfrm>
            <a:off x="776670" y="5080028"/>
            <a:ext cx="863600" cy="518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575306-3D9E-4479-8967-ED28F1C737A8}"/>
              </a:ext>
            </a:extLst>
          </p:cNvPr>
          <p:cNvSpPr txBox="1"/>
          <p:nvPr/>
        </p:nvSpPr>
        <p:spPr>
          <a:xfrm>
            <a:off x="776670" y="513254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KRAS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CCF0F4C-31C2-474D-B2E6-49D547A055E3}"/>
              </a:ext>
            </a:extLst>
          </p:cNvPr>
          <p:cNvSpPr/>
          <p:nvPr/>
        </p:nvSpPr>
        <p:spPr>
          <a:xfrm>
            <a:off x="1215300" y="5554389"/>
            <a:ext cx="863600" cy="5293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4A2678-B14A-4F5B-A99B-B529FD7A1C2D}"/>
              </a:ext>
            </a:extLst>
          </p:cNvPr>
          <p:cNvSpPr txBox="1"/>
          <p:nvPr/>
        </p:nvSpPr>
        <p:spPr>
          <a:xfrm>
            <a:off x="1279695" y="5609905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AKT 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4341110-7FB4-4226-81C3-4FB567D2F75D}"/>
              </a:ext>
            </a:extLst>
          </p:cNvPr>
          <p:cNvSpPr/>
          <p:nvPr/>
        </p:nvSpPr>
        <p:spPr>
          <a:xfrm>
            <a:off x="178973" y="5518745"/>
            <a:ext cx="863600" cy="5293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80AB8F-E883-4E35-A040-AC87F54C0060}"/>
              </a:ext>
            </a:extLst>
          </p:cNvPr>
          <p:cNvSpPr txBox="1"/>
          <p:nvPr/>
        </p:nvSpPr>
        <p:spPr>
          <a:xfrm>
            <a:off x="219153" y="5604602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STATs </a:t>
            </a:r>
          </a:p>
        </p:txBody>
      </p:sp>
      <p:pic>
        <p:nvPicPr>
          <p:cNvPr id="16" name="Picture 15" descr="Chart, pie chart&#10;&#10;Description automatically generated">
            <a:extLst>
              <a:ext uri="{FF2B5EF4-FFF2-40B4-BE49-F238E27FC236}">
                <a16:creationId xmlns:a16="http://schemas.microsoft.com/office/drawing/2014/main" id="{7BD64830-A783-470B-8641-623237C3F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64" y="3199909"/>
            <a:ext cx="2995485" cy="3390184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C7CB64A-31A7-4997-4187-0137FDBAACEE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Genomic alterations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73446-8AD1-9A88-5212-5037E485E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" y="207617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FF6D8D7-42E4-47BD-8A64-22CA0FBA5E3C}"/>
              </a:ext>
            </a:extLst>
          </p:cNvPr>
          <p:cNvSpPr txBox="1">
            <a:spLocks/>
          </p:cNvSpPr>
          <p:nvPr/>
        </p:nvSpPr>
        <p:spPr>
          <a:xfrm>
            <a:off x="368092" y="5796653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PhD in Molecular Biology, Biomedicine and Clinical Research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368092" y="6266045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(CNIO, Spanish National Cancer Research Center, </a:t>
            </a:r>
            <a:r>
              <a:rPr lang="en-US" sz="2800" dirty="0">
                <a:solidFill>
                  <a:srgbClr val="FF8834"/>
                </a:solidFill>
              </a:rPr>
              <a:t>Madrid</a:t>
            </a:r>
            <a:r>
              <a:rPr lang="en-US" sz="2800" dirty="0"/>
              <a:t>)</a:t>
            </a:r>
          </a:p>
        </p:txBody>
      </p:sp>
      <p:pic>
        <p:nvPicPr>
          <p:cNvPr id="2050" name="Picture 2" descr="Madrid - What you need to know before you go – Go Guides">
            <a:extLst>
              <a:ext uri="{FF2B5EF4-FFF2-40B4-BE49-F238E27FC236}">
                <a16:creationId xmlns:a16="http://schemas.microsoft.com/office/drawing/2014/main" id="{6755BDEE-1C81-4F29-89D2-4F6D52DC1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47" y="3175715"/>
            <a:ext cx="3817289" cy="25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drid Holidays 2023 / 2024 | City Breaks | TUI.co.uk">
            <a:extLst>
              <a:ext uri="{FF2B5EF4-FFF2-40B4-BE49-F238E27FC236}">
                <a16:creationId xmlns:a16="http://schemas.microsoft.com/office/drawing/2014/main" id="{8E886E6A-6CAD-498E-A11F-94090CCF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86" y="1138996"/>
            <a:ext cx="4119250" cy="23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drid — Tourist Guide | Planet of Hotels">
            <a:extLst>
              <a:ext uri="{FF2B5EF4-FFF2-40B4-BE49-F238E27FC236}">
                <a16:creationId xmlns:a16="http://schemas.microsoft.com/office/drawing/2014/main" id="{3893DDAF-FEDD-4D45-BE73-85046786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84" y="1389929"/>
            <a:ext cx="2805402" cy="42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63 Fun Things to Do in Madrid, Spain - TourScanner">
            <a:extLst>
              <a:ext uri="{FF2B5EF4-FFF2-40B4-BE49-F238E27FC236}">
                <a16:creationId xmlns:a16="http://schemas.microsoft.com/office/drawing/2014/main" id="{F193E35D-DA08-43A4-A0D0-2A5EC91B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34" y="2385908"/>
            <a:ext cx="3817289" cy="254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974245-F19F-4775-AD7B-55C84D3AAFCD}"/>
              </a:ext>
            </a:extLst>
          </p:cNvPr>
          <p:cNvCxnSpPr>
            <a:cxnSpLocks/>
          </p:cNvCxnSpPr>
          <p:nvPr/>
        </p:nvCxnSpPr>
        <p:spPr>
          <a:xfrm flipV="1">
            <a:off x="3671644" y="2198830"/>
            <a:ext cx="4817798" cy="224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C3623B8-8489-4788-9FBF-8A8E7CB72844}"/>
              </a:ext>
            </a:extLst>
          </p:cNvPr>
          <p:cNvSpPr/>
          <p:nvPr/>
        </p:nvSpPr>
        <p:spPr>
          <a:xfrm>
            <a:off x="4811968" y="2049805"/>
            <a:ext cx="2159000" cy="342900"/>
          </a:xfrm>
          <a:prstGeom prst="rect">
            <a:avLst/>
          </a:prstGeom>
          <a:solidFill>
            <a:srgbClr val="90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61A3C6-C862-400E-AE70-13CF9C5953B5}"/>
              </a:ext>
            </a:extLst>
          </p:cNvPr>
          <p:cNvSpPr txBox="1"/>
          <p:nvPr/>
        </p:nvSpPr>
        <p:spPr>
          <a:xfrm>
            <a:off x="5424681" y="2026151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FE904B-725E-4A9A-9DC1-05F0D514808D}"/>
              </a:ext>
            </a:extLst>
          </p:cNvPr>
          <p:cNvGrpSpPr/>
          <p:nvPr/>
        </p:nvGrpSpPr>
        <p:grpSpPr>
          <a:xfrm>
            <a:off x="5512606" y="1486159"/>
            <a:ext cx="2198853" cy="580008"/>
            <a:chOff x="2692444" y="1247077"/>
            <a:chExt cx="2198853" cy="580008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E660602-E69D-4E79-AD58-6DCCD8C7EED9}"/>
                </a:ext>
              </a:extLst>
            </p:cNvPr>
            <p:cNvSpPr/>
            <p:nvPr/>
          </p:nvSpPr>
          <p:spPr>
            <a:xfrm>
              <a:off x="2692444" y="1247077"/>
              <a:ext cx="1971413" cy="5800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F32F04-E02A-4FCD-972B-EBEEC3A014DA}"/>
                </a:ext>
              </a:extLst>
            </p:cNvPr>
            <p:cNvSpPr txBox="1"/>
            <p:nvPr/>
          </p:nvSpPr>
          <p:spPr>
            <a:xfrm>
              <a:off x="2827604" y="1362309"/>
              <a:ext cx="2063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Gene 1 Expression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5F4CE0-13FF-4989-888B-5F25D5AD123D}"/>
              </a:ext>
            </a:extLst>
          </p:cNvPr>
          <p:cNvGrpSpPr/>
          <p:nvPr/>
        </p:nvGrpSpPr>
        <p:grpSpPr>
          <a:xfrm>
            <a:off x="4712306" y="1747965"/>
            <a:ext cx="812845" cy="369332"/>
            <a:chOff x="3406817" y="3170606"/>
            <a:chExt cx="812845" cy="36933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93BB5C3-8670-4616-94B9-BF5A2148EEBF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7DEDDE-E3F6-4662-93CA-173B7A0D200C}"/>
                </a:ext>
              </a:extLst>
            </p:cNvPr>
            <p:cNvSpPr txBox="1"/>
            <p:nvPr/>
          </p:nvSpPr>
          <p:spPr>
            <a:xfrm>
              <a:off x="340681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10663F-E5A5-435C-B994-2BE2258D936D}"/>
              </a:ext>
            </a:extLst>
          </p:cNvPr>
          <p:cNvGrpSpPr/>
          <p:nvPr/>
        </p:nvGrpSpPr>
        <p:grpSpPr>
          <a:xfrm>
            <a:off x="4490466" y="1940849"/>
            <a:ext cx="812845" cy="369332"/>
            <a:chOff x="3406817" y="3170606"/>
            <a:chExt cx="812845" cy="36933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1420C5-9EC1-4424-ADCE-8C5289B1B81A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E0634C-D6CC-434A-BA2A-10EFA472B682}"/>
                </a:ext>
              </a:extLst>
            </p:cNvPr>
            <p:cNvSpPr txBox="1"/>
            <p:nvPr/>
          </p:nvSpPr>
          <p:spPr>
            <a:xfrm>
              <a:off x="340681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A52CCC4-3315-4FC4-89D0-0BEB2AA15093}"/>
              </a:ext>
            </a:extLst>
          </p:cNvPr>
          <p:cNvGrpSpPr/>
          <p:nvPr/>
        </p:nvGrpSpPr>
        <p:grpSpPr>
          <a:xfrm>
            <a:off x="4416208" y="1636618"/>
            <a:ext cx="812845" cy="369332"/>
            <a:chOff x="3406817" y="3170606"/>
            <a:chExt cx="812845" cy="36933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323FAD-5BB2-431B-8EC4-718C941FC08A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2ACF26-15CA-4A86-BD7E-D739E965DF72}"/>
                </a:ext>
              </a:extLst>
            </p:cNvPr>
            <p:cNvSpPr txBox="1"/>
            <p:nvPr/>
          </p:nvSpPr>
          <p:spPr>
            <a:xfrm>
              <a:off x="340681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653C40-00E7-43EC-BAE8-D3C995F06412}"/>
              </a:ext>
            </a:extLst>
          </p:cNvPr>
          <p:cNvGrpSpPr/>
          <p:nvPr/>
        </p:nvGrpSpPr>
        <p:grpSpPr>
          <a:xfrm>
            <a:off x="5195234" y="1203236"/>
            <a:ext cx="2968715" cy="995594"/>
            <a:chOff x="4829499" y="983891"/>
            <a:chExt cx="3120660" cy="995594"/>
          </a:xfrm>
        </p:grpSpPr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1849D2E5-D5D6-4D2C-A7C8-CB58805F9A04}"/>
                </a:ext>
              </a:extLst>
            </p:cNvPr>
            <p:cNvSpPr/>
            <p:nvPr/>
          </p:nvSpPr>
          <p:spPr>
            <a:xfrm>
              <a:off x="4829499" y="983891"/>
              <a:ext cx="2597368" cy="9955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29163B-59C0-423C-B900-69D5F49B196D}"/>
                </a:ext>
              </a:extLst>
            </p:cNvPr>
            <p:cNvSpPr txBox="1"/>
            <p:nvPr/>
          </p:nvSpPr>
          <p:spPr>
            <a:xfrm>
              <a:off x="5231211" y="1307939"/>
              <a:ext cx="271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Gene 1 Expression</a:t>
              </a:r>
            </a:p>
          </p:txBody>
        </p:sp>
      </p:grpSp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9CC0F14C-AA75-4D47-A095-BDCF523D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15623"/>
          <a:stretch/>
        </p:blipFill>
        <p:spPr>
          <a:xfrm>
            <a:off x="2918790" y="3579210"/>
            <a:ext cx="5347386" cy="231463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9622F3E-57C0-4718-99F6-4D39C9EF1D41}"/>
              </a:ext>
            </a:extLst>
          </p:cNvPr>
          <p:cNvSpPr/>
          <p:nvPr/>
        </p:nvSpPr>
        <p:spPr>
          <a:xfrm>
            <a:off x="4902938" y="4018691"/>
            <a:ext cx="482878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E770CF-44B5-4F4E-8FBA-9E0A0394A96F}"/>
              </a:ext>
            </a:extLst>
          </p:cNvPr>
          <p:cNvSpPr txBox="1"/>
          <p:nvPr/>
        </p:nvSpPr>
        <p:spPr>
          <a:xfrm>
            <a:off x="4822630" y="4036377"/>
            <a:ext cx="215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A027F3-2CFF-4346-8089-8EF618785B62}"/>
              </a:ext>
            </a:extLst>
          </p:cNvPr>
          <p:cNvSpPr/>
          <p:nvPr/>
        </p:nvSpPr>
        <p:spPr>
          <a:xfrm rot="20137885">
            <a:off x="5122724" y="5347974"/>
            <a:ext cx="213957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DC3054-8F71-4178-A8C2-B05B5807B0AF}"/>
              </a:ext>
            </a:extLst>
          </p:cNvPr>
          <p:cNvGrpSpPr/>
          <p:nvPr/>
        </p:nvGrpSpPr>
        <p:grpSpPr>
          <a:xfrm>
            <a:off x="4704704" y="3749939"/>
            <a:ext cx="812845" cy="369332"/>
            <a:chOff x="3406817" y="3170606"/>
            <a:chExt cx="812845" cy="36933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2382B5-8045-4035-9EA8-FF60B1F2132F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2F1DCF-FB22-4D08-8433-AECA6273A3E8}"/>
                </a:ext>
              </a:extLst>
            </p:cNvPr>
            <p:cNvSpPr txBox="1"/>
            <p:nvPr/>
          </p:nvSpPr>
          <p:spPr>
            <a:xfrm>
              <a:off x="340681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5E232A2A-9E72-414D-9A3C-AD634E41FE94}"/>
              </a:ext>
            </a:extLst>
          </p:cNvPr>
          <p:cNvSpPr/>
          <p:nvPr/>
        </p:nvSpPr>
        <p:spPr>
          <a:xfrm>
            <a:off x="5195234" y="3750659"/>
            <a:ext cx="266811" cy="239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F24A3F-4651-4599-8891-8FAA1D160DB1}"/>
              </a:ext>
            </a:extLst>
          </p:cNvPr>
          <p:cNvGrpSpPr/>
          <p:nvPr/>
        </p:nvGrpSpPr>
        <p:grpSpPr>
          <a:xfrm>
            <a:off x="4602200" y="5977932"/>
            <a:ext cx="812845" cy="369332"/>
            <a:chOff x="3383957" y="3170606"/>
            <a:chExt cx="812845" cy="36933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1E53401-C8F2-476E-9016-C0CE7901174F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A72342E-98B4-4FC5-8E06-986526AA9486}"/>
                </a:ext>
              </a:extLst>
            </p:cNvPr>
            <p:cNvSpPr txBox="1"/>
            <p:nvPr/>
          </p:nvSpPr>
          <p:spPr>
            <a:xfrm>
              <a:off x="338395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9604B2-CE98-4CE7-A5CF-9E299119C8FA}"/>
              </a:ext>
            </a:extLst>
          </p:cNvPr>
          <p:cNvSpPr txBox="1"/>
          <p:nvPr/>
        </p:nvSpPr>
        <p:spPr>
          <a:xfrm>
            <a:off x="8266176" y="5334758"/>
            <a:ext cx="3479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chromatin</a:t>
            </a:r>
          </a:p>
          <a:p>
            <a:r>
              <a:rPr lang="en-US" sz="1400" dirty="0"/>
              <a:t>(Transcription factor cannot access DNA)</a:t>
            </a:r>
          </a:p>
          <a:p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25694B-DAB4-43D8-B077-CE80167972DC}"/>
              </a:ext>
            </a:extLst>
          </p:cNvPr>
          <p:cNvSpPr txBox="1"/>
          <p:nvPr/>
        </p:nvSpPr>
        <p:spPr>
          <a:xfrm>
            <a:off x="8312130" y="3719161"/>
            <a:ext cx="34799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chromatin</a:t>
            </a:r>
            <a:r>
              <a:rPr lang="en-US" sz="1400" dirty="0"/>
              <a:t> </a:t>
            </a:r>
          </a:p>
          <a:p>
            <a:r>
              <a:rPr lang="en-US" sz="1400" dirty="0"/>
              <a:t>(Transcription factor can access DNA and induce gene expression)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E4E072-1E69-44B7-BFC8-0D67F43C5F50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Wu et al., Cell &amp; Mol Immunology 2018) 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18A685-9A96-B6CB-5AB6-49E6ECDE51D8}"/>
              </a:ext>
            </a:extLst>
          </p:cNvPr>
          <p:cNvSpPr txBox="1"/>
          <p:nvPr/>
        </p:nvSpPr>
        <p:spPr>
          <a:xfrm>
            <a:off x="854191" y="97727"/>
            <a:ext cx="10471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Alterations at the epigenetic/transcriptomic level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0" grpId="0" animBg="1"/>
      <p:bldP spid="65" grpId="0" animBg="1"/>
      <p:bldP spid="20" grpId="0"/>
      <p:bldP spid="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144" name="TextBox 7">
            <a:extLst>
              <a:ext uri="{FF2B5EF4-FFF2-40B4-BE49-F238E27FC236}">
                <a16:creationId xmlns:a16="http://schemas.microsoft.com/office/drawing/2014/main" id="{C38BB7B5-0D9D-4248-ABC3-93199014454F}"/>
              </a:ext>
            </a:extLst>
          </p:cNvPr>
          <p:cNvSpPr txBox="1"/>
          <p:nvPr/>
        </p:nvSpPr>
        <p:spPr>
          <a:xfrm>
            <a:off x="261745" y="172892"/>
            <a:ext cx="11860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Interaction among different molecular alterations</a:t>
            </a: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974245-F19F-4775-AD7B-55C84D3AAFCD}"/>
              </a:ext>
            </a:extLst>
          </p:cNvPr>
          <p:cNvCxnSpPr>
            <a:cxnSpLocks/>
          </p:cNvCxnSpPr>
          <p:nvPr/>
        </p:nvCxnSpPr>
        <p:spPr>
          <a:xfrm flipV="1">
            <a:off x="3753176" y="1940967"/>
            <a:ext cx="4817798" cy="224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C3623B8-8489-4788-9FBF-8A8E7CB72844}"/>
              </a:ext>
            </a:extLst>
          </p:cNvPr>
          <p:cNvSpPr/>
          <p:nvPr/>
        </p:nvSpPr>
        <p:spPr>
          <a:xfrm>
            <a:off x="4893500" y="1791942"/>
            <a:ext cx="2159000" cy="342900"/>
          </a:xfrm>
          <a:prstGeom prst="rect">
            <a:avLst/>
          </a:prstGeom>
          <a:solidFill>
            <a:srgbClr val="90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61A3C6-C862-400E-AE70-13CF9C5953B5}"/>
              </a:ext>
            </a:extLst>
          </p:cNvPr>
          <p:cNvSpPr txBox="1"/>
          <p:nvPr/>
        </p:nvSpPr>
        <p:spPr>
          <a:xfrm>
            <a:off x="5506213" y="1768288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FE904B-725E-4A9A-9DC1-05F0D514808D}"/>
              </a:ext>
            </a:extLst>
          </p:cNvPr>
          <p:cNvGrpSpPr/>
          <p:nvPr/>
        </p:nvGrpSpPr>
        <p:grpSpPr>
          <a:xfrm>
            <a:off x="5594138" y="1228296"/>
            <a:ext cx="2190559" cy="580008"/>
            <a:chOff x="2692444" y="1247077"/>
            <a:chExt cx="2190559" cy="580008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E660602-E69D-4E79-AD58-6DCCD8C7EED9}"/>
                </a:ext>
              </a:extLst>
            </p:cNvPr>
            <p:cNvSpPr/>
            <p:nvPr/>
          </p:nvSpPr>
          <p:spPr>
            <a:xfrm>
              <a:off x="2692444" y="1247077"/>
              <a:ext cx="1971413" cy="5800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F32F04-E02A-4FCD-972B-EBEEC3A014DA}"/>
                </a:ext>
              </a:extLst>
            </p:cNvPr>
            <p:cNvSpPr txBox="1"/>
            <p:nvPr/>
          </p:nvSpPr>
          <p:spPr>
            <a:xfrm>
              <a:off x="2819310" y="1380108"/>
              <a:ext cx="2063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Gene expression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10663F-E5A5-435C-B994-2BE2258D936D}"/>
              </a:ext>
            </a:extLst>
          </p:cNvPr>
          <p:cNvGrpSpPr/>
          <p:nvPr/>
        </p:nvGrpSpPr>
        <p:grpSpPr>
          <a:xfrm>
            <a:off x="4562147" y="1682986"/>
            <a:ext cx="812845" cy="369332"/>
            <a:chOff x="3396966" y="3170606"/>
            <a:chExt cx="812845" cy="36933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1420C5-9EC1-4424-ADCE-8C5289B1B81A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E0634C-D6CC-434A-BA2A-10EFA472B682}"/>
                </a:ext>
              </a:extLst>
            </p:cNvPr>
            <p:cNvSpPr txBox="1"/>
            <p:nvPr/>
          </p:nvSpPr>
          <p:spPr>
            <a:xfrm>
              <a:off x="3396966" y="3199262"/>
              <a:ext cx="812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9CC0F14C-AA75-4D47-A095-BDCF523D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4" b="15623"/>
          <a:stretch/>
        </p:blipFill>
        <p:spPr>
          <a:xfrm>
            <a:off x="3422307" y="3470524"/>
            <a:ext cx="5347386" cy="8309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9604B2-CE98-4CE7-A5CF-9E299119C8FA}"/>
              </a:ext>
            </a:extLst>
          </p:cNvPr>
          <p:cNvSpPr txBox="1"/>
          <p:nvPr/>
        </p:nvSpPr>
        <p:spPr>
          <a:xfrm>
            <a:off x="8842313" y="3701356"/>
            <a:ext cx="254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chromatin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25694B-DAB4-43D8-B077-CE80167972DC}"/>
              </a:ext>
            </a:extLst>
          </p:cNvPr>
          <p:cNvSpPr txBox="1"/>
          <p:nvPr/>
        </p:nvSpPr>
        <p:spPr>
          <a:xfrm>
            <a:off x="8769693" y="5517963"/>
            <a:ext cx="192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chromatin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67FD6-82B0-4546-9BB8-D3C73CB84940}"/>
              </a:ext>
            </a:extLst>
          </p:cNvPr>
          <p:cNvGrpSpPr/>
          <p:nvPr/>
        </p:nvGrpSpPr>
        <p:grpSpPr>
          <a:xfrm>
            <a:off x="4487077" y="1676608"/>
            <a:ext cx="812845" cy="369332"/>
            <a:chOff x="1686548" y="2222947"/>
            <a:chExt cx="812845" cy="36933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E681BF7-07AA-4B6C-81EB-C4AB34BCBF6C}"/>
                </a:ext>
              </a:extLst>
            </p:cNvPr>
            <p:cNvSpPr/>
            <p:nvPr/>
          </p:nvSpPr>
          <p:spPr>
            <a:xfrm>
              <a:off x="1766450" y="2222947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C541582-045F-40C5-B1E1-1D67DB9F71B8}"/>
                </a:ext>
              </a:extLst>
            </p:cNvPr>
            <p:cNvSpPr/>
            <p:nvPr/>
          </p:nvSpPr>
          <p:spPr>
            <a:xfrm>
              <a:off x="1843741" y="2245331"/>
              <a:ext cx="131561" cy="985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D42E5F6-C4FB-4CCE-8525-79103715822C}"/>
                </a:ext>
              </a:extLst>
            </p:cNvPr>
            <p:cNvSpPr/>
            <p:nvPr/>
          </p:nvSpPr>
          <p:spPr>
            <a:xfrm>
              <a:off x="1843740" y="2415512"/>
              <a:ext cx="131561" cy="985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06DE2E3-B117-47DE-A391-FAF19C077878}"/>
                </a:ext>
              </a:extLst>
            </p:cNvPr>
            <p:cNvSpPr/>
            <p:nvPr/>
          </p:nvSpPr>
          <p:spPr>
            <a:xfrm>
              <a:off x="1986810" y="2342621"/>
              <a:ext cx="131561" cy="985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64E377-2727-4B16-BECD-E94A774AC30B}"/>
                </a:ext>
              </a:extLst>
            </p:cNvPr>
            <p:cNvSpPr txBox="1"/>
            <p:nvPr/>
          </p:nvSpPr>
          <p:spPr>
            <a:xfrm>
              <a:off x="1686548" y="2280032"/>
              <a:ext cx="812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</a:rPr>
                <a:t>TFm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" name="Picture 53" descr="Shape, arrow&#10;&#10;Description automatically generated">
            <a:extLst>
              <a:ext uri="{FF2B5EF4-FFF2-40B4-BE49-F238E27FC236}">
                <a16:creationId xmlns:a16="http://schemas.microsoft.com/office/drawing/2014/main" id="{6687F5D2-7B04-4499-B3D0-614E8001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t="13855" r="194" b="60492"/>
          <a:stretch/>
        </p:blipFill>
        <p:spPr>
          <a:xfrm>
            <a:off x="3422307" y="5310058"/>
            <a:ext cx="5347386" cy="830997"/>
          </a:xfrm>
          <a:prstGeom prst="rect">
            <a:avLst/>
          </a:prstGeom>
        </p:spPr>
      </p:pic>
      <p:sp>
        <p:nvSpPr>
          <p:cNvPr id="55" name="Arrow: Right 54">
            <a:extLst>
              <a:ext uri="{FF2B5EF4-FFF2-40B4-BE49-F238E27FC236}">
                <a16:creationId xmlns:a16="http://schemas.microsoft.com/office/drawing/2014/main" id="{E82C8056-7749-4B66-B9C5-3807471190B5}"/>
              </a:ext>
            </a:extLst>
          </p:cNvPr>
          <p:cNvSpPr/>
          <p:nvPr/>
        </p:nvSpPr>
        <p:spPr>
          <a:xfrm rot="5400000">
            <a:off x="5719109" y="4561206"/>
            <a:ext cx="830996" cy="580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93B11-59D2-4008-A5E7-B81A70E9D073}"/>
              </a:ext>
            </a:extLst>
          </p:cNvPr>
          <p:cNvSpPr txBox="1"/>
          <p:nvPr/>
        </p:nvSpPr>
        <p:spPr>
          <a:xfrm>
            <a:off x="314648" y="1257679"/>
            <a:ext cx="3346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Example 1: </a:t>
            </a:r>
          </a:p>
          <a:p>
            <a:r>
              <a:rPr lang="en-US" dirty="0"/>
              <a:t>mutation on a transcription factor (TF) leading to inefficient DNA binding capacity (and then gene expression induction)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6534BF-F2FD-4394-8435-26AF0A8A9FD7}"/>
              </a:ext>
            </a:extLst>
          </p:cNvPr>
          <p:cNvSpPr txBox="1"/>
          <p:nvPr/>
        </p:nvSpPr>
        <p:spPr>
          <a:xfrm>
            <a:off x="396131" y="3637935"/>
            <a:ext cx="2873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Example 2: </a:t>
            </a:r>
          </a:p>
          <a:p>
            <a:r>
              <a:rPr lang="en-US" dirty="0"/>
              <a:t>mutation on enzymes responsible to make the chromatin compact leading to open chromatin and increased expression of genes in those </a:t>
            </a:r>
            <a:r>
              <a:rPr lang="en-US" dirty="0" err="1"/>
              <a:t>genomicloci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AF6788-9B47-4B60-B565-0BDA4BF0AC86}"/>
              </a:ext>
            </a:extLst>
          </p:cNvPr>
          <p:cNvSpPr/>
          <p:nvPr/>
        </p:nvSpPr>
        <p:spPr>
          <a:xfrm>
            <a:off x="5506213" y="5752626"/>
            <a:ext cx="482878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BB04DF5-B3B1-4D8E-8DB6-C113309FDF4B}"/>
              </a:ext>
            </a:extLst>
          </p:cNvPr>
          <p:cNvGrpSpPr/>
          <p:nvPr/>
        </p:nvGrpSpPr>
        <p:grpSpPr>
          <a:xfrm>
            <a:off x="5286743" y="5484594"/>
            <a:ext cx="812845" cy="369332"/>
            <a:chOff x="3406817" y="3170606"/>
            <a:chExt cx="812845" cy="36933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4679DB2-A374-4136-B011-90F7A963F5C7}"/>
                </a:ext>
              </a:extLst>
            </p:cNvPr>
            <p:cNvSpPr/>
            <p:nvPr/>
          </p:nvSpPr>
          <p:spPr>
            <a:xfrm>
              <a:off x="3406817" y="3170606"/>
              <a:ext cx="417705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05B6281-E725-4F25-A367-1E56C4960154}"/>
                </a:ext>
              </a:extLst>
            </p:cNvPr>
            <p:cNvSpPr txBox="1"/>
            <p:nvPr/>
          </p:nvSpPr>
          <p:spPr>
            <a:xfrm>
              <a:off x="3406817" y="3170606"/>
              <a:ext cx="81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TF</a:t>
              </a:r>
            </a:p>
          </p:txBody>
        </p:sp>
      </p:grp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6AC1F6A0-C2F4-4F28-B080-EFEB278A487D}"/>
              </a:ext>
            </a:extLst>
          </p:cNvPr>
          <p:cNvSpPr/>
          <p:nvPr/>
        </p:nvSpPr>
        <p:spPr>
          <a:xfrm>
            <a:off x="5798509" y="5484594"/>
            <a:ext cx="266811" cy="239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20015B-2365-42FA-BE7B-81345B8599BB}"/>
              </a:ext>
            </a:extLst>
          </p:cNvPr>
          <p:cNvSpPr txBox="1"/>
          <p:nvPr/>
        </p:nvSpPr>
        <p:spPr>
          <a:xfrm>
            <a:off x="5450863" y="5770911"/>
            <a:ext cx="215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Gene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225AA95-8C43-437D-AB58-73DE9096FE9B}"/>
              </a:ext>
            </a:extLst>
          </p:cNvPr>
          <p:cNvSpPr/>
          <p:nvPr/>
        </p:nvSpPr>
        <p:spPr>
          <a:xfrm rot="20137885">
            <a:off x="5655348" y="3737860"/>
            <a:ext cx="213957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4AEC07-0720-4CC1-AF90-20AB6366F5D6}"/>
              </a:ext>
            </a:extLst>
          </p:cNvPr>
          <p:cNvSpPr txBox="1"/>
          <p:nvPr/>
        </p:nvSpPr>
        <p:spPr>
          <a:xfrm>
            <a:off x="7148" y="6550223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Wu et al., Cell &amp; Mol Immunology 2018 </a:t>
            </a:r>
          </a:p>
        </p:txBody>
      </p:sp>
    </p:spTree>
    <p:extLst>
      <p:ext uri="{BB962C8B-B14F-4D97-AF65-F5344CB8AC3E}">
        <p14:creationId xmlns:p14="http://schemas.microsoft.com/office/powerpoint/2010/main" val="18630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2787 3.7037E-6 C 0.04024 3.7037E-6 0.05573 0.03032 0.05573 0.05486 L 0.05573 0.1099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3" grpId="0"/>
      <p:bldP spid="55" grpId="0" animBg="1"/>
      <p:bldP spid="56" grpId="0"/>
      <p:bldP spid="64" grpId="0" animBg="1"/>
      <p:bldP spid="69" grpId="0" animBg="1"/>
      <p:bldP spid="74" grpId="0"/>
      <p:bldP spid="7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93B11-59D2-4008-A5E7-B81A70E9D073}"/>
              </a:ext>
            </a:extLst>
          </p:cNvPr>
          <p:cNvSpPr txBox="1"/>
          <p:nvPr/>
        </p:nvSpPr>
        <p:spPr>
          <a:xfrm>
            <a:off x="703471" y="739671"/>
            <a:ext cx="77070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Question for the class: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We have observed that a subset of patients with lung cancer harbor tumors with dramatic amplification of a receptor tyrosine kinase.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This receptor tyrosine kinase is a known proto-oncogene.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We have a drug that inhibits the function of that receptor tyrosine kinase and it is safe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44FC8-971C-4A08-9F85-A65087B5EE5C}"/>
              </a:ext>
            </a:extLst>
          </p:cNvPr>
          <p:cNvSpPr/>
          <p:nvPr/>
        </p:nvSpPr>
        <p:spPr>
          <a:xfrm>
            <a:off x="2034438" y="3895129"/>
            <a:ext cx="5764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Do you think the drug will be effective on these tumors?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78D122-7425-4F82-971C-B03606BC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460" y="6353175"/>
            <a:ext cx="4591050" cy="5048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A289880-40E9-4CE1-9B3C-C5592E0DD369}"/>
              </a:ext>
            </a:extLst>
          </p:cNvPr>
          <p:cNvGrpSpPr/>
          <p:nvPr/>
        </p:nvGrpSpPr>
        <p:grpSpPr>
          <a:xfrm>
            <a:off x="7062895" y="439185"/>
            <a:ext cx="4162352" cy="5134754"/>
            <a:chOff x="6542659" y="1272804"/>
            <a:chExt cx="4162352" cy="51347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5EB1C7-00F4-4470-847C-E7936A13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8810" y="1272804"/>
              <a:ext cx="1865450" cy="38595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45ED2F-7A5C-4F28-AB7B-D8BFC2999576}"/>
                </a:ext>
              </a:extLst>
            </p:cNvPr>
            <p:cNvSpPr txBox="1"/>
            <p:nvPr/>
          </p:nvSpPr>
          <p:spPr>
            <a:xfrm rot="19414900">
              <a:off x="8248469" y="5554225"/>
              <a:ext cx="2456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Lung adenocarcinoma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386533-D29B-4C88-8A52-C96F50D28BB4}"/>
                </a:ext>
              </a:extLst>
            </p:cNvPr>
            <p:cNvSpPr txBox="1"/>
            <p:nvPr/>
          </p:nvSpPr>
          <p:spPr>
            <a:xfrm rot="19414900">
              <a:off x="6542659" y="6038226"/>
              <a:ext cx="370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Lung squamous carcinoma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4FE158-DF8B-4908-ACF6-DA4141D73293}"/>
              </a:ext>
            </a:extLst>
          </p:cNvPr>
          <p:cNvSpPr/>
          <p:nvPr/>
        </p:nvSpPr>
        <p:spPr>
          <a:xfrm>
            <a:off x="261745" y="6307629"/>
            <a:ext cx="3788229" cy="3603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05696E-2D6D-4E5D-92A0-F3E9D2AF50E5}"/>
              </a:ext>
            </a:extLst>
          </p:cNvPr>
          <p:cNvSpPr/>
          <p:nvPr/>
        </p:nvSpPr>
        <p:spPr>
          <a:xfrm>
            <a:off x="261744" y="6307628"/>
            <a:ext cx="3788229" cy="360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C63177C-EFF9-4CF0-9874-78FAA921F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77" y="6157235"/>
            <a:ext cx="608013" cy="6080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ADF6FD-F88E-4E43-AF09-92836B9B248A}"/>
              </a:ext>
            </a:extLst>
          </p:cNvPr>
          <p:cNvSpPr txBox="1"/>
          <p:nvPr/>
        </p:nvSpPr>
        <p:spPr>
          <a:xfrm rot="20866852">
            <a:off x="177268" y="5721072"/>
            <a:ext cx="12071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Thinking</a:t>
            </a:r>
            <a:r>
              <a:rPr lang="es-ES" dirty="0"/>
              <a:t>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2" grpId="1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7C3DF-D24F-46C9-B174-2658FDAB0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" b="-1"/>
          <a:stretch/>
        </p:blipFill>
        <p:spPr>
          <a:xfrm>
            <a:off x="537312" y="502506"/>
            <a:ext cx="5334997" cy="231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D3526-2A9B-4BE0-A394-C480E2701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12" y="2011808"/>
            <a:ext cx="5265616" cy="2163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505120-EB77-4D47-8D5A-6962A996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7" y="3688203"/>
            <a:ext cx="5518709" cy="2873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7F455-1459-4265-BB4E-C077BA432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59" y="559008"/>
            <a:ext cx="3542887" cy="3430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C446A-9416-49E3-BEF5-2C6A0441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953" y="4261837"/>
            <a:ext cx="2712149" cy="1948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CB68C7-23BE-401D-B536-6883A2392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703" y="4261837"/>
            <a:ext cx="2363034" cy="20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22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893B11-59D2-4008-A5E7-B81A70E9D073}"/>
              </a:ext>
            </a:extLst>
          </p:cNvPr>
          <p:cNvSpPr txBox="1"/>
          <p:nvPr/>
        </p:nvSpPr>
        <p:spPr>
          <a:xfrm>
            <a:off x="394318" y="685551"/>
            <a:ext cx="49783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Question for the class: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We have one tumor with two mutations: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800100" lvl="1" indent="-342900">
              <a:buAutoNum type="arabicPeriod"/>
            </a:pPr>
            <a:r>
              <a:rPr lang="en-US" dirty="0"/>
              <a:t>Activating mutation in the RTK </a:t>
            </a:r>
            <a:r>
              <a:rPr lang="en-US" i="1" dirty="0"/>
              <a:t>EGFR</a:t>
            </a:r>
          </a:p>
          <a:p>
            <a:pPr marL="800100" lvl="1" indent="-342900">
              <a:buAutoNum type="arabicPeriod"/>
            </a:pPr>
            <a:r>
              <a:rPr lang="en-US" dirty="0"/>
              <a:t>Activating mutation in </a:t>
            </a:r>
            <a:r>
              <a:rPr lang="en-US" i="1" dirty="0"/>
              <a:t>KRAS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44FC8-971C-4A08-9F85-A65087B5EE5C}"/>
              </a:ext>
            </a:extLst>
          </p:cNvPr>
          <p:cNvSpPr/>
          <p:nvPr/>
        </p:nvSpPr>
        <p:spPr>
          <a:xfrm>
            <a:off x="407550" y="3157045"/>
            <a:ext cx="4697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Do you think an EGFR inhibitor will be effective in this tumor?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4FE158-DF8B-4908-ACF6-DA4141D73293}"/>
              </a:ext>
            </a:extLst>
          </p:cNvPr>
          <p:cNvSpPr/>
          <p:nvPr/>
        </p:nvSpPr>
        <p:spPr>
          <a:xfrm>
            <a:off x="261745" y="6307629"/>
            <a:ext cx="3788229" cy="3603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05696E-2D6D-4E5D-92A0-F3E9D2AF50E5}"/>
              </a:ext>
            </a:extLst>
          </p:cNvPr>
          <p:cNvSpPr/>
          <p:nvPr/>
        </p:nvSpPr>
        <p:spPr>
          <a:xfrm>
            <a:off x="261744" y="6307628"/>
            <a:ext cx="3788229" cy="360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C63177C-EFF9-4CF0-9874-78FAA921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77" y="6157235"/>
            <a:ext cx="608013" cy="6080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ADF6FD-F88E-4E43-AF09-92836B9B248A}"/>
              </a:ext>
            </a:extLst>
          </p:cNvPr>
          <p:cNvSpPr txBox="1"/>
          <p:nvPr/>
        </p:nvSpPr>
        <p:spPr>
          <a:xfrm rot="20866852">
            <a:off x="222214" y="5656852"/>
            <a:ext cx="12071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Thinking</a:t>
            </a:r>
            <a:r>
              <a:rPr lang="es-ES" dirty="0"/>
              <a:t> time!</a:t>
            </a:r>
            <a:endParaRPr lang="en-US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A1874E7-DEE1-4DBB-B6E2-FD7AD098F668}"/>
              </a:ext>
            </a:extLst>
          </p:cNvPr>
          <p:cNvGrpSpPr/>
          <p:nvPr/>
        </p:nvGrpSpPr>
        <p:grpSpPr>
          <a:xfrm>
            <a:off x="5879887" y="912413"/>
            <a:ext cx="5835471" cy="4627426"/>
            <a:chOff x="5921049" y="1680202"/>
            <a:chExt cx="5835471" cy="462742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8E4F8078-05BB-4B55-B21C-866E397CDECF}"/>
                </a:ext>
              </a:extLst>
            </p:cNvPr>
            <p:cNvGrpSpPr/>
            <p:nvPr/>
          </p:nvGrpSpPr>
          <p:grpSpPr>
            <a:xfrm>
              <a:off x="5921049" y="1680202"/>
              <a:ext cx="5835471" cy="4627426"/>
              <a:chOff x="5921049" y="1680202"/>
              <a:chExt cx="5835471" cy="4627426"/>
            </a:xfrm>
          </p:grpSpPr>
          <p:pic>
            <p:nvPicPr>
              <p:cNvPr id="17" name="Imagen 16" descr="Diagrama, Escala de tiempo&#10;&#10;Descripción generada automáticamente">
                <a:extLst>
                  <a:ext uri="{FF2B5EF4-FFF2-40B4-BE49-F238E27FC236}">
                    <a16:creationId xmlns:a16="http://schemas.microsoft.com/office/drawing/2014/main" id="{B84B2FBE-294A-491F-B0C1-8AD518D3F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1049" y="1680202"/>
                <a:ext cx="5835471" cy="4627426"/>
              </a:xfrm>
              <a:prstGeom prst="rect">
                <a:avLst/>
              </a:prstGeom>
            </p:spPr>
          </p:pic>
          <p:pic>
            <p:nvPicPr>
              <p:cNvPr id="18" name="Imagen 17" descr="Diagrama, Escala de tiempo&#10;&#10;Descripción generada automáticamente">
                <a:extLst>
                  <a:ext uri="{FF2B5EF4-FFF2-40B4-BE49-F238E27FC236}">
                    <a16:creationId xmlns:a16="http://schemas.microsoft.com/office/drawing/2014/main" id="{CC979E2A-7D2F-4FA1-8863-8F71DB3FFA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37" b="69657"/>
              <a:stretch/>
            </p:blipFill>
            <p:spPr>
              <a:xfrm>
                <a:off x="5921049" y="1680595"/>
                <a:ext cx="2402063" cy="1404084"/>
              </a:xfrm>
              <a:prstGeom prst="rect">
                <a:avLst/>
              </a:prstGeom>
            </p:spPr>
          </p:pic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3D07F99-9709-411B-A721-57C13619E8DB}"/>
                </a:ext>
              </a:extLst>
            </p:cNvPr>
            <p:cNvSpPr/>
            <p:nvPr/>
          </p:nvSpPr>
          <p:spPr>
            <a:xfrm>
              <a:off x="6108234" y="2917371"/>
              <a:ext cx="844109" cy="511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676030C-1B09-47CA-A1F6-54B2F50D6239}"/>
              </a:ext>
            </a:extLst>
          </p:cNvPr>
          <p:cNvSpPr txBox="1"/>
          <p:nvPr/>
        </p:nvSpPr>
        <p:spPr>
          <a:xfrm>
            <a:off x="9565825" y="619234"/>
            <a:ext cx="16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Mutated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i="1" dirty="0">
                <a:solidFill>
                  <a:srgbClr val="C00000"/>
                </a:solidFill>
              </a:rPr>
              <a:t>EGFR</a:t>
            </a:r>
            <a:endParaRPr lang="en-US" b="1" i="1" dirty="0">
              <a:solidFill>
                <a:srgbClr val="C00000"/>
              </a:solidFill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430AA3B-8C57-49DB-B849-3DE2C64E160B}"/>
              </a:ext>
            </a:extLst>
          </p:cNvPr>
          <p:cNvCxnSpPr/>
          <p:nvPr/>
        </p:nvCxnSpPr>
        <p:spPr>
          <a:xfrm flipH="1">
            <a:off x="9276458" y="1073883"/>
            <a:ext cx="289367" cy="127322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9CC28D-0E2E-4807-8F25-926768BC29AC}"/>
              </a:ext>
            </a:extLst>
          </p:cNvPr>
          <p:cNvSpPr txBox="1"/>
          <p:nvPr/>
        </p:nvSpPr>
        <p:spPr>
          <a:xfrm>
            <a:off x="10369697" y="1947558"/>
            <a:ext cx="16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Mutated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i="1" dirty="0">
                <a:solidFill>
                  <a:srgbClr val="C00000"/>
                </a:solidFill>
              </a:rPr>
              <a:t>KRAS</a:t>
            </a:r>
            <a:endParaRPr lang="en-US" b="1" i="1" dirty="0">
              <a:solidFill>
                <a:srgbClr val="C00000"/>
              </a:solidFill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32B63AB-6B0B-42A0-8470-8AD72A89A64C}"/>
              </a:ext>
            </a:extLst>
          </p:cNvPr>
          <p:cNvCxnSpPr>
            <a:cxnSpLocks/>
          </p:cNvCxnSpPr>
          <p:nvPr/>
        </p:nvCxnSpPr>
        <p:spPr>
          <a:xfrm flipH="1">
            <a:off x="10227715" y="2543880"/>
            <a:ext cx="345108" cy="78887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2" grpId="1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893B11-59D2-4008-A5E7-B81A70E9D073}"/>
              </a:ext>
            </a:extLst>
          </p:cNvPr>
          <p:cNvSpPr txBox="1"/>
          <p:nvPr/>
        </p:nvSpPr>
        <p:spPr>
          <a:xfrm>
            <a:off x="2726504" y="81912"/>
            <a:ext cx="7707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Driver versus passenger molecular alterations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B181EA7-44CC-4BFA-B8E7-BC4F0331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02" y="810469"/>
            <a:ext cx="8297102" cy="10350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92A302-37D6-48EE-BE6B-C4830152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02" y="2259094"/>
            <a:ext cx="4770425" cy="38655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8DFCD0-B9BC-44D1-8B3A-B97B7D5D2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991" y="2440717"/>
            <a:ext cx="2118689" cy="37091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2E01F-0157-4882-8AF4-DBB954734C80}"/>
              </a:ext>
            </a:extLst>
          </p:cNvPr>
          <p:cNvSpPr txBox="1"/>
          <p:nvPr/>
        </p:nvSpPr>
        <p:spPr>
          <a:xfrm>
            <a:off x="5452946" y="1947356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Mutations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5DC7F7-3214-4159-9DD5-E8465DC5F86F}"/>
              </a:ext>
            </a:extLst>
          </p:cNvPr>
          <p:cNvSpPr txBox="1"/>
          <p:nvPr/>
        </p:nvSpPr>
        <p:spPr>
          <a:xfrm>
            <a:off x="9335584" y="1947356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alterations</a:t>
            </a:r>
            <a:endParaRPr lang="en-U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30987B4-9D3A-4601-8D97-D5DF3C088D60}"/>
              </a:ext>
            </a:extLst>
          </p:cNvPr>
          <p:cNvSpPr txBox="1"/>
          <p:nvPr/>
        </p:nvSpPr>
        <p:spPr>
          <a:xfrm>
            <a:off x="358559" y="879789"/>
            <a:ext cx="2818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 </a:t>
            </a:r>
            <a:r>
              <a:rPr lang="es-ES" b="1" dirty="0">
                <a:solidFill>
                  <a:srgbClr val="C00000"/>
                </a:solidFill>
              </a:rPr>
              <a:t>driver</a:t>
            </a:r>
            <a:r>
              <a:rPr lang="es-ES" dirty="0"/>
              <a:t> alteration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causing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advantage</a:t>
            </a:r>
            <a:r>
              <a:rPr lang="es-ES" dirty="0"/>
              <a:t> in </a:t>
            </a:r>
            <a:r>
              <a:rPr lang="es-ES" dirty="0" err="1"/>
              <a:t>terms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growth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progression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cancer</a:t>
            </a:r>
            <a:r>
              <a:rPr lang="es-ES" dirty="0"/>
              <a:t> </a:t>
            </a:r>
            <a:r>
              <a:rPr lang="es-ES" dirty="0" err="1"/>
              <a:t>cells</a:t>
            </a:r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206CD2D-7C09-418F-AA59-FCB53333C729}"/>
              </a:ext>
            </a:extLst>
          </p:cNvPr>
          <p:cNvSpPr txBox="1"/>
          <p:nvPr/>
        </p:nvSpPr>
        <p:spPr>
          <a:xfrm>
            <a:off x="358559" y="2301794"/>
            <a:ext cx="2818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 </a:t>
            </a:r>
            <a:r>
              <a:rPr lang="es-ES" b="1" dirty="0" err="1">
                <a:solidFill>
                  <a:srgbClr val="C00000"/>
                </a:solidFill>
              </a:rPr>
              <a:t>passenger</a:t>
            </a:r>
            <a:r>
              <a:rPr lang="es-ES" dirty="0"/>
              <a:t> alteration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significantly</a:t>
            </a:r>
            <a:r>
              <a:rPr lang="es-ES" dirty="0"/>
              <a:t> </a:t>
            </a:r>
            <a:r>
              <a:rPr lang="es-ES" dirty="0" err="1"/>
              <a:t>provideing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advantage</a:t>
            </a:r>
            <a:r>
              <a:rPr lang="es-ES" dirty="0"/>
              <a:t> in </a:t>
            </a:r>
            <a:r>
              <a:rPr lang="es-ES" dirty="0" err="1"/>
              <a:t>terms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growth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progression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cancer</a:t>
            </a:r>
            <a:r>
              <a:rPr lang="es-ES" dirty="0"/>
              <a:t> </a:t>
            </a:r>
            <a:r>
              <a:rPr lang="es-ES" dirty="0" err="1"/>
              <a:t>cells</a:t>
            </a:r>
            <a:endParaRPr lang="en-US" dirty="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BFC4356-8431-4871-BE74-3CA86EE8DE50}"/>
              </a:ext>
            </a:extLst>
          </p:cNvPr>
          <p:cNvSpPr/>
          <p:nvPr/>
        </p:nvSpPr>
        <p:spPr>
          <a:xfrm>
            <a:off x="261746" y="6307629"/>
            <a:ext cx="3318158" cy="3603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D76D0090-EEF1-4188-B04C-C94079D3AA20}"/>
              </a:ext>
            </a:extLst>
          </p:cNvPr>
          <p:cNvSpPr/>
          <p:nvPr/>
        </p:nvSpPr>
        <p:spPr>
          <a:xfrm>
            <a:off x="261745" y="6307628"/>
            <a:ext cx="3318158" cy="360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271EDC-15E5-4EAD-A612-C0AF84037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17" y="5618022"/>
            <a:ext cx="608013" cy="60801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CAC00A20-DBB4-41A3-B398-4E746D8BD9B3}"/>
              </a:ext>
            </a:extLst>
          </p:cNvPr>
          <p:cNvSpPr txBox="1"/>
          <p:nvPr/>
        </p:nvSpPr>
        <p:spPr>
          <a:xfrm rot="20866852">
            <a:off x="222214" y="5656852"/>
            <a:ext cx="12071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Thinking</a:t>
            </a:r>
            <a:r>
              <a:rPr lang="es-ES" dirty="0"/>
              <a:t> time!</a:t>
            </a:r>
            <a:endParaRPr lang="en-U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6D4131E-38BA-4D14-A927-0A3DF9EA8AB2}"/>
              </a:ext>
            </a:extLst>
          </p:cNvPr>
          <p:cNvSpPr txBox="1"/>
          <p:nvPr/>
        </p:nvSpPr>
        <p:spPr>
          <a:xfrm>
            <a:off x="249764" y="4092221"/>
            <a:ext cx="331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C00000"/>
                </a:solidFill>
              </a:rPr>
              <a:t>Why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you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think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this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distinction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might</a:t>
            </a:r>
            <a:r>
              <a:rPr lang="es-ES" b="1" dirty="0">
                <a:solidFill>
                  <a:srgbClr val="C00000"/>
                </a:solidFill>
              </a:rPr>
              <a:t> be </a:t>
            </a:r>
            <a:r>
              <a:rPr lang="es-ES" b="1" dirty="0" err="1">
                <a:solidFill>
                  <a:srgbClr val="C00000"/>
                </a:solidFill>
              </a:rPr>
              <a:t>important</a:t>
            </a:r>
            <a:r>
              <a:rPr lang="es-ES" b="1" dirty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6" grpId="0" animBg="1"/>
      <p:bldP spid="27" grpId="0" animBg="1"/>
      <p:bldP spid="27" grpId="1" animBg="1"/>
      <p:bldP spid="29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AFCD5F4D-DB8C-439B-A546-BC41AA7476F8}"/>
              </a:ext>
            </a:extLst>
          </p:cNvPr>
          <p:cNvSpPr txBox="1"/>
          <p:nvPr/>
        </p:nvSpPr>
        <p:spPr>
          <a:xfrm>
            <a:off x="1563317" y="511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Take home messages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779B7FD-E1E3-4434-A7A7-962CEC886C51}"/>
              </a:ext>
            </a:extLst>
          </p:cNvPr>
          <p:cNvSpPr txBox="1"/>
          <p:nvPr/>
        </p:nvSpPr>
        <p:spPr>
          <a:xfrm>
            <a:off x="340734" y="1120856"/>
            <a:ext cx="115105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1. Cancer is a disease with a strong genetic component. Molecular alterations leading to loss of function of tumor suppressors (e.g. </a:t>
            </a:r>
            <a:r>
              <a:rPr lang="en-US" sz="2000" b="1" i="1" dirty="0">
                <a:solidFill>
                  <a:srgbClr val="C00000"/>
                </a:solidFill>
              </a:rPr>
              <a:t>TP53, RB1</a:t>
            </a:r>
            <a:r>
              <a:rPr lang="en-US" sz="2000" b="1" dirty="0">
                <a:solidFill>
                  <a:srgbClr val="C00000"/>
                </a:solidFill>
              </a:rPr>
              <a:t>) or to overactivation of proto-oncogenes (e.g. </a:t>
            </a:r>
            <a:r>
              <a:rPr lang="en-US" sz="2000" b="1" i="1" dirty="0">
                <a:solidFill>
                  <a:srgbClr val="C00000"/>
                </a:solidFill>
              </a:rPr>
              <a:t>RAS</a:t>
            </a:r>
            <a:r>
              <a:rPr lang="en-US" sz="2000" b="1" dirty="0">
                <a:solidFill>
                  <a:srgbClr val="C00000"/>
                </a:solidFill>
              </a:rPr>
              <a:t>, RTKs) may facilitate the occurrence of cancer or induce it.</a:t>
            </a:r>
          </a:p>
          <a:p>
            <a:endParaRPr lang="en-US" sz="1600" b="1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19C9453-00DE-4536-ACF0-0445C6723F77}"/>
              </a:ext>
            </a:extLst>
          </p:cNvPr>
          <p:cNvSpPr txBox="1"/>
          <p:nvPr/>
        </p:nvSpPr>
        <p:spPr>
          <a:xfrm>
            <a:off x="340734" y="2550514"/>
            <a:ext cx="11510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2. Tumors usually exhibit a number of different molecular alterations (genomic, epigenomic, transcriptomic,…) in a variety of genes, but not all of them contribute significantly to the oncogenic phenotype. It is important to identify which are driving the oncogenic phenotype (</a:t>
            </a:r>
            <a:r>
              <a:rPr lang="en-US" sz="2000" b="1" i="1" dirty="0">
                <a:solidFill>
                  <a:srgbClr val="C00000"/>
                </a:solidFill>
              </a:rPr>
              <a:t>drivers</a:t>
            </a:r>
            <a:r>
              <a:rPr lang="en-US" sz="2000" b="1" dirty="0">
                <a:solidFill>
                  <a:srgbClr val="C00000"/>
                </a:solidFill>
              </a:rPr>
              <a:t>) and study the molecular biology behind it (</a:t>
            </a:r>
            <a:r>
              <a:rPr lang="en-US" sz="2000" b="1" i="1" dirty="0">
                <a:solidFill>
                  <a:srgbClr val="C00000"/>
                </a:solidFill>
              </a:rPr>
              <a:t>mechanism</a:t>
            </a:r>
            <a:r>
              <a:rPr lang="en-US" sz="2000" b="1" dirty="0">
                <a:solidFill>
                  <a:srgbClr val="C00000"/>
                </a:solidFill>
              </a:rPr>
              <a:t>).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9041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18CD2-D18A-4D25-81D7-2064F0D7E201}"/>
              </a:ext>
            </a:extLst>
          </p:cNvPr>
          <p:cNvSpPr txBox="1"/>
          <p:nvPr/>
        </p:nvSpPr>
        <p:spPr>
          <a:xfrm>
            <a:off x="1767740" y="638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Adenosquamous transformation</a:t>
            </a:r>
          </a:p>
        </p:txBody>
      </p:sp>
      <p:sp>
        <p:nvSpPr>
          <p:cNvPr id="144" name="TextBox 7">
            <a:extLst>
              <a:ext uri="{FF2B5EF4-FFF2-40B4-BE49-F238E27FC236}">
                <a16:creationId xmlns:a16="http://schemas.microsoft.com/office/drawing/2014/main" id="{C38BB7B5-0D9D-4248-ABC3-93199014454F}"/>
              </a:ext>
            </a:extLst>
          </p:cNvPr>
          <p:cNvSpPr txBox="1"/>
          <p:nvPr/>
        </p:nvSpPr>
        <p:spPr>
          <a:xfrm>
            <a:off x="261745" y="76447"/>
            <a:ext cx="11860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Molecular alterations in cancer genes 201: </a:t>
            </a:r>
            <a:r>
              <a:rPr lang="en-US" sz="2400" b="1" u="sng" dirty="0">
                <a:solidFill>
                  <a:schemeClr val="bg1"/>
                </a:solidFill>
              </a:rPr>
              <a:t>Interaction among different molecular alterations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93B11-59D2-4008-A5E7-B81A70E9D073}"/>
              </a:ext>
            </a:extLst>
          </p:cNvPr>
          <p:cNvSpPr txBox="1"/>
          <p:nvPr/>
        </p:nvSpPr>
        <p:spPr>
          <a:xfrm>
            <a:off x="2551164" y="254029"/>
            <a:ext cx="7707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Driver versus passenger molecular alterations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BFC4356-8431-4871-BE74-3CA86EE8DE50}"/>
              </a:ext>
            </a:extLst>
          </p:cNvPr>
          <p:cNvSpPr/>
          <p:nvPr/>
        </p:nvSpPr>
        <p:spPr>
          <a:xfrm>
            <a:off x="4568947" y="6283134"/>
            <a:ext cx="3318158" cy="3603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D76D0090-EEF1-4188-B04C-C94079D3AA20}"/>
              </a:ext>
            </a:extLst>
          </p:cNvPr>
          <p:cNvSpPr/>
          <p:nvPr/>
        </p:nvSpPr>
        <p:spPr>
          <a:xfrm>
            <a:off x="4568946" y="6283133"/>
            <a:ext cx="3318158" cy="360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271EDC-15E5-4EAD-A612-C0AF84037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18" y="5593527"/>
            <a:ext cx="608013" cy="60801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CAC00A20-DBB4-41A3-B398-4E746D8BD9B3}"/>
              </a:ext>
            </a:extLst>
          </p:cNvPr>
          <p:cNvSpPr txBox="1"/>
          <p:nvPr/>
        </p:nvSpPr>
        <p:spPr>
          <a:xfrm rot="20866852">
            <a:off x="4529415" y="5632357"/>
            <a:ext cx="12071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Thinking</a:t>
            </a:r>
            <a:r>
              <a:rPr lang="es-ES" dirty="0"/>
              <a:t> time!</a:t>
            </a:r>
            <a:endParaRPr lang="en-U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6D4131E-38BA-4D14-A927-0A3DF9EA8AB2}"/>
              </a:ext>
            </a:extLst>
          </p:cNvPr>
          <p:cNvSpPr txBox="1"/>
          <p:nvPr/>
        </p:nvSpPr>
        <p:spPr>
          <a:xfrm>
            <a:off x="2633132" y="4805494"/>
            <a:ext cx="692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Do </a:t>
            </a:r>
            <a:r>
              <a:rPr lang="es-ES" b="1" dirty="0" err="1">
                <a:solidFill>
                  <a:srgbClr val="C00000"/>
                </a:solidFill>
              </a:rPr>
              <a:t>you</a:t>
            </a:r>
            <a:r>
              <a:rPr lang="es-ES" b="1" dirty="0">
                <a:solidFill>
                  <a:srgbClr val="C00000"/>
                </a:solidFill>
              </a:rPr>
              <a:t> observe </a:t>
            </a:r>
            <a:r>
              <a:rPr lang="es-ES" b="1" dirty="0" err="1">
                <a:solidFill>
                  <a:srgbClr val="C00000"/>
                </a:solidFill>
              </a:rPr>
              <a:t>anything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calls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your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attention</a:t>
            </a:r>
            <a:r>
              <a:rPr lang="es-ES" b="1" dirty="0">
                <a:solidFill>
                  <a:srgbClr val="C00000"/>
                </a:solidFill>
              </a:rPr>
              <a:t> in </a:t>
            </a:r>
            <a:r>
              <a:rPr lang="es-ES" b="1" dirty="0" err="1">
                <a:solidFill>
                  <a:srgbClr val="C00000"/>
                </a:solidFill>
              </a:rPr>
              <a:t>the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plot</a:t>
            </a:r>
            <a:r>
              <a:rPr lang="es-ES" b="1" dirty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A3C7DA-A387-4DE3-AC53-1710E7AD8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078309"/>
            <a:ext cx="11146971" cy="2280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9680B9-7ADC-4C63-9CE3-D00B4AE1DB1C}"/>
              </a:ext>
            </a:extLst>
          </p:cNvPr>
          <p:cNvSpPr txBox="1"/>
          <p:nvPr/>
        </p:nvSpPr>
        <p:spPr>
          <a:xfrm>
            <a:off x="457444" y="1262608"/>
            <a:ext cx="1127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Example</a:t>
            </a:r>
            <a:r>
              <a:rPr lang="es-ES" b="1" dirty="0">
                <a:solidFill>
                  <a:srgbClr val="C00000"/>
                </a:solidFill>
              </a:rPr>
              <a:t>: </a:t>
            </a:r>
            <a:r>
              <a:rPr lang="es-ES" dirty="0" err="1"/>
              <a:t>Lung</a:t>
            </a:r>
            <a:r>
              <a:rPr lang="es-ES" dirty="0"/>
              <a:t> adenocarcinoma: </a:t>
            </a:r>
            <a:r>
              <a:rPr lang="es-ES" dirty="0" err="1"/>
              <a:t>occurrence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genomic</a:t>
            </a:r>
            <a:r>
              <a:rPr lang="es-ES" dirty="0"/>
              <a:t> </a:t>
            </a:r>
            <a:r>
              <a:rPr lang="es-ES" dirty="0" err="1"/>
              <a:t>alterations</a:t>
            </a:r>
            <a:r>
              <a:rPr lang="es-ES" dirty="0"/>
              <a:t> in </a:t>
            </a:r>
            <a:r>
              <a:rPr lang="es-ES" i="1" dirty="0"/>
              <a:t>KRAS, </a:t>
            </a:r>
            <a:r>
              <a:rPr lang="es-ES" dirty="0"/>
              <a:t>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RTKs</a:t>
            </a:r>
            <a:r>
              <a:rPr lang="es-ES" i="1" dirty="0"/>
              <a:t> EGFR </a:t>
            </a:r>
            <a:r>
              <a:rPr lang="es-ES" dirty="0"/>
              <a:t>and </a:t>
            </a:r>
            <a:r>
              <a:rPr lang="es-ES" i="1" dirty="0"/>
              <a:t>ALK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263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9" grpId="0" animBg="1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10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B6D171-16F7-493B-8F83-4515DCD58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4" t="42387" r="88614" b="45621"/>
          <a:stretch/>
        </p:blipFill>
        <p:spPr>
          <a:xfrm>
            <a:off x="1818783" y="3031840"/>
            <a:ext cx="637253" cy="790015"/>
          </a:xfrm>
          <a:prstGeom prst="rect">
            <a:avLst/>
          </a:prstGeom>
        </p:spPr>
      </p:pic>
      <p:pic>
        <p:nvPicPr>
          <p:cNvPr id="120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A66858C-A683-4622-B9F6-2EC76F36E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9" t="42285" r="76539" b="45723"/>
          <a:stretch/>
        </p:blipFill>
        <p:spPr>
          <a:xfrm>
            <a:off x="2912477" y="2982534"/>
            <a:ext cx="637253" cy="790015"/>
          </a:xfrm>
          <a:prstGeom prst="rect">
            <a:avLst/>
          </a:prstGeom>
        </p:spPr>
      </p:pic>
      <p:pic>
        <p:nvPicPr>
          <p:cNvPr id="122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998386-98BE-4A6D-8E57-71B6C97F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1" t="53810" r="58088" b="26212"/>
          <a:stretch/>
        </p:blipFill>
        <p:spPr>
          <a:xfrm>
            <a:off x="4614981" y="3716179"/>
            <a:ext cx="1159878" cy="1137571"/>
          </a:xfrm>
          <a:prstGeom prst="rect">
            <a:avLst/>
          </a:prstGeom>
        </p:spPr>
      </p:pic>
      <p:pic>
        <p:nvPicPr>
          <p:cNvPr id="12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27AF512-83E5-493A-AEF0-074A81A9D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9" t="22501" r="58380" b="57521"/>
          <a:stretch/>
        </p:blipFill>
        <p:spPr>
          <a:xfrm>
            <a:off x="4537448" y="1845704"/>
            <a:ext cx="1159878" cy="1137571"/>
          </a:xfrm>
          <a:prstGeom prst="rect">
            <a:avLst/>
          </a:prstGeom>
        </p:spPr>
      </p:pic>
      <p:pic>
        <p:nvPicPr>
          <p:cNvPr id="125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1D71C95-4F69-4456-95A7-2F9647285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13" t="53497" r="38726" b="26525"/>
          <a:stretch/>
        </p:blipFill>
        <p:spPr>
          <a:xfrm>
            <a:off x="6634589" y="3621190"/>
            <a:ext cx="1159879" cy="1137572"/>
          </a:xfrm>
          <a:prstGeom prst="rect">
            <a:avLst/>
          </a:prstGeom>
        </p:spPr>
      </p:pic>
      <p:pic>
        <p:nvPicPr>
          <p:cNvPr id="126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D26F19C-91D6-4C2D-B8BF-978C4092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9" t="53079" r="18560" b="26943"/>
          <a:stretch/>
        </p:blipFill>
        <p:spPr>
          <a:xfrm>
            <a:off x="8635835" y="3364143"/>
            <a:ext cx="1514515" cy="1485387"/>
          </a:xfrm>
          <a:prstGeom prst="rect">
            <a:avLst/>
          </a:prstGeom>
        </p:spPr>
      </p:pic>
      <p:sp>
        <p:nvSpPr>
          <p:cNvPr id="127" name="TextBox 12">
            <a:extLst>
              <a:ext uri="{FF2B5EF4-FFF2-40B4-BE49-F238E27FC236}">
                <a16:creationId xmlns:a16="http://schemas.microsoft.com/office/drawing/2014/main" id="{FEB55D93-D04A-43B5-82B3-989EFF416336}"/>
              </a:ext>
            </a:extLst>
          </p:cNvPr>
          <p:cNvSpPr txBox="1"/>
          <p:nvPr/>
        </p:nvSpPr>
        <p:spPr>
          <a:xfrm>
            <a:off x="1739715" y="3606411"/>
            <a:ext cx="795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Cell of origin</a:t>
            </a:r>
          </a:p>
        </p:txBody>
      </p:sp>
      <p:sp>
        <p:nvSpPr>
          <p:cNvPr id="128" name="TextBox 13">
            <a:extLst>
              <a:ext uri="{FF2B5EF4-FFF2-40B4-BE49-F238E27FC236}">
                <a16:creationId xmlns:a16="http://schemas.microsoft.com/office/drawing/2014/main" id="{44105124-E3C7-47B8-A89D-E124F807B1E0}"/>
              </a:ext>
            </a:extLst>
          </p:cNvPr>
          <p:cNvSpPr txBox="1"/>
          <p:nvPr/>
        </p:nvSpPr>
        <p:spPr>
          <a:xfrm>
            <a:off x="2796906" y="3691049"/>
            <a:ext cx="795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</a:p>
        </p:txBody>
      </p:sp>
      <p:sp>
        <p:nvSpPr>
          <p:cNvPr id="129" name="TextBox 14">
            <a:extLst>
              <a:ext uri="{FF2B5EF4-FFF2-40B4-BE49-F238E27FC236}">
                <a16:creationId xmlns:a16="http://schemas.microsoft.com/office/drawing/2014/main" id="{935CDD3C-7118-4AB7-B86D-27EF6750728C}"/>
              </a:ext>
            </a:extLst>
          </p:cNvPr>
          <p:cNvSpPr txBox="1"/>
          <p:nvPr/>
        </p:nvSpPr>
        <p:spPr>
          <a:xfrm>
            <a:off x="4433620" y="3150507"/>
            <a:ext cx="1648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Intratumoral heterogeneity</a:t>
            </a:r>
          </a:p>
        </p:txBody>
      </p:sp>
      <p:cxnSp>
        <p:nvCxnSpPr>
          <p:cNvPr id="130" name="Straight Arrow Connector 18">
            <a:extLst>
              <a:ext uri="{FF2B5EF4-FFF2-40B4-BE49-F238E27FC236}">
                <a16:creationId xmlns:a16="http://schemas.microsoft.com/office/drawing/2014/main" id="{FE7A3C51-F676-46CD-8588-A52A745DF22C}"/>
              </a:ext>
            </a:extLst>
          </p:cNvPr>
          <p:cNvCxnSpPr>
            <a:cxnSpLocks/>
          </p:cNvCxnSpPr>
          <p:nvPr/>
        </p:nvCxnSpPr>
        <p:spPr>
          <a:xfrm>
            <a:off x="2456036" y="3425372"/>
            <a:ext cx="4020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20">
            <a:extLst>
              <a:ext uri="{FF2B5EF4-FFF2-40B4-BE49-F238E27FC236}">
                <a16:creationId xmlns:a16="http://schemas.microsoft.com/office/drawing/2014/main" id="{7BDF03F8-D19F-4D80-A914-79C526E32683}"/>
              </a:ext>
            </a:extLst>
          </p:cNvPr>
          <p:cNvCxnSpPr>
            <a:cxnSpLocks/>
          </p:cNvCxnSpPr>
          <p:nvPr/>
        </p:nvCxnSpPr>
        <p:spPr>
          <a:xfrm flipV="1">
            <a:off x="3588276" y="2618543"/>
            <a:ext cx="788804" cy="5928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23">
            <a:extLst>
              <a:ext uri="{FF2B5EF4-FFF2-40B4-BE49-F238E27FC236}">
                <a16:creationId xmlns:a16="http://schemas.microsoft.com/office/drawing/2014/main" id="{F80F056C-E169-4FE5-BBE4-A13BD9A37740}"/>
              </a:ext>
            </a:extLst>
          </p:cNvPr>
          <p:cNvCxnSpPr>
            <a:cxnSpLocks/>
          </p:cNvCxnSpPr>
          <p:nvPr/>
        </p:nvCxnSpPr>
        <p:spPr>
          <a:xfrm>
            <a:off x="3587174" y="3515019"/>
            <a:ext cx="749406" cy="775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31">
            <a:extLst>
              <a:ext uri="{FF2B5EF4-FFF2-40B4-BE49-F238E27FC236}">
                <a16:creationId xmlns:a16="http://schemas.microsoft.com/office/drawing/2014/main" id="{982ED0F7-9491-490F-A662-024E62E7A68A}"/>
              </a:ext>
            </a:extLst>
          </p:cNvPr>
          <p:cNvSpPr txBox="1"/>
          <p:nvPr/>
        </p:nvSpPr>
        <p:spPr>
          <a:xfrm>
            <a:off x="7007778" y="3633544"/>
            <a:ext cx="15698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3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Transdifferentiation</a:t>
            </a:r>
          </a:p>
        </p:txBody>
      </p:sp>
      <p:sp>
        <p:nvSpPr>
          <p:cNvPr id="135" name="Oval 32">
            <a:extLst>
              <a:ext uri="{FF2B5EF4-FFF2-40B4-BE49-F238E27FC236}">
                <a16:creationId xmlns:a16="http://schemas.microsoft.com/office/drawing/2014/main" id="{9756CEFD-A5F7-4334-93D3-B091CA86632C}"/>
              </a:ext>
            </a:extLst>
          </p:cNvPr>
          <p:cNvSpPr/>
          <p:nvPr/>
        </p:nvSpPr>
        <p:spPr>
          <a:xfrm>
            <a:off x="7242588" y="3860710"/>
            <a:ext cx="370044" cy="68245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33">
            <a:extLst>
              <a:ext uri="{FF2B5EF4-FFF2-40B4-BE49-F238E27FC236}">
                <a16:creationId xmlns:a16="http://schemas.microsoft.com/office/drawing/2014/main" id="{D5D36627-91B4-4DD9-AE54-482EE96512FE}"/>
              </a:ext>
            </a:extLst>
          </p:cNvPr>
          <p:cNvSpPr txBox="1"/>
          <p:nvPr/>
        </p:nvSpPr>
        <p:spPr>
          <a:xfrm>
            <a:off x="8544930" y="4630822"/>
            <a:ext cx="1696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Fully transdifferentiated tumor</a:t>
            </a:r>
          </a:p>
        </p:txBody>
      </p:sp>
      <p:cxnSp>
        <p:nvCxnSpPr>
          <p:cNvPr id="137" name="Straight Arrow Connector 34">
            <a:extLst>
              <a:ext uri="{FF2B5EF4-FFF2-40B4-BE49-F238E27FC236}">
                <a16:creationId xmlns:a16="http://schemas.microsoft.com/office/drawing/2014/main" id="{3CE645CB-DB64-42A2-BE6A-ADD52899C68A}"/>
              </a:ext>
            </a:extLst>
          </p:cNvPr>
          <p:cNvCxnSpPr>
            <a:cxnSpLocks/>
          </p:cNvCxnSpPr>
          <p:nvPr/>
        </p:nvCxnSpPr>
        <p:spPr>
          <a:xfrm>
            <a:off x="5921151" y="4219593"/>
            <a:ext cx="551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37">
            <a:extLst>
              <a:ext uri="{FF2B5EF4-FFF2-40B4-BE49-F238E27FC236}">
                <a16:creationId xmlns:a16="http://schemas.microsoft.com/office/drawing/2014/main" id="{4C1CD059-5ED6-4F52-AF48-108E51F476FE}"/>
              </a:ext>
            </a:extLst>
          </p:cNvPr>
          <p:cNvCxnSpPr>
            <a:cxnSpLocks/>
          </p:cNvCxnSpPr>
          <p:nvPr/>
        </p:nvCxnSpPr>
        <p:spPr>
          <a:xfrm>
            <a:off x="8053305" y="4241595"/>
            <a:ext cx="551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Arrow: Right 41">
            <a:extLst>
              <a:ext uri="{FF2B5EF4-FFF2-40B4-BE49-F238E27FC236}">
                <a16:creationId xmlns:a16="http://schemas.microsoft.com/office/drawing/2014/main" id="{897A19E9-D704-4D5D-B772-ABB9F106263A}"/>
              </a:ext>
            </a:extLst>
          </p:cNvPr>
          <p:cNvSpPr/>
          <p:nvPr/>
        </p:nvSpPr>
        <p:spPr>
          <a:xfrm>
            <a:off x="4059973" y="5061709"/>
            <a:ext cx="5883926" cy="261610"/>
          </a:xfrm>
          <a:prstGeom prst="rightArrow">
            <a:avLst/>
          </a:prstGeom>
          <a:gradFill flip="none" rotWithShape="1">
            <a:gsLst>
              <a:gs pos="33000">
                <a:schemeClr val="accent1">
                  <a:lumMod val="40000"/>
                  <a:lumOff val="60000"/>
                </a:schemeClr>
              </a:gs>
              <a:gs pos="100000">
                <a:srgbClr val="7030A0"/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44">
            <a:extLst>
              <a:ext uri="{FF2B5EF4-FFF2-40B4-BE49-F238E27FC236}">
                <a16:creationId xmlns:a16="http://schemas.microsoft.com/office/drawing/2014/main" id="{8D30CA33-7605-4F81-8606-0AC5D5DA0F91}"/>
              </a:ext>
            </a:extLst>
          </p:cNvPr>
          <p:cNvSpPr txBox="1"/>
          <p:nvPr/>
        </p:nvSpPr>
        <p:spPr>
          <a:xfrm>
            <a:off x="5466376" y="5289081"/>
            <a:ext cx="32379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Selective pressure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(Growth advantage, treatment, hypoxia…)</a:t>
            </a:r>
          </a:p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46">
            <a:extLst>
              <a:ext uri="{FF2B5EF4-FFF2-40B4-BE49-F238E27FC236}">
                <a16:creationId xmlns:a16="http://schemas.microsoft.com/office/drawing/2014/main" id="{ED11C36A-A699-4733-B9AC-6B35FEC81936}"/>
              </a:ext>
            </a:extLst>
          </p:cNvPr>
          <p:cNvSpPr txBox="1"/>
          <p:nvPr/>
        </p:nvSpPr>
        <p:spPr>
          <a:xfrm>
            <a:off x="5030668" y="4659145"/>
            <a:ext cx="169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3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Clone permissive for plasticity</a:t>
            </a:r>
          </a:p>
          <a:p>
            <a:pPr algn="ctr"/>
            <a:r>
              <a:rPr lang="en-US" sz="900" dirty="0">
                <a:solidFill>
                  <a:srgbClr val="4B3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(epigenetic reprogramming)</a:t>
            </a:r>
          </a:p>
        </p:txBody>
      </p:sp>
      <p:sp>
        <p:nvSpPr>
          <p:cNvPr id="145" name="Arrow: Right 47">
            <a:extLst>
              <a:ext uri="{FF2B5EF4-FFF2-40B4-BE49-F238E27FC236}">
                <a16:creationId xmlns:a16="http://schemas.microsoft.com/office/drawing/2014/main" id="{D7700932-D276-472C-9C5F-C394ABFB950C}"/>
              </a:ext>
            </a:extLst>
          </p:cNvPr>
          <p:cNvSpPr/>
          <p:nvPr/>
        </p:nvSpPr>
        <p:spPr>
          <a:xfrm rot="16200000">
            <a:off x="4588252" y="3280535"/>
            <a:ext cx="295100" cy="1237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50">
            <a:extLst>
              <a:ext uri="{FF2B5EF4-FFF2-40B4-BE49-F238E27FC236}">
                <a16:creationId xmlns:a16="http://schemas.microsoft.com/office/drawing/2014/main" id="{30B6BA61-ED3E-4A32-ACFF-43CCC06A69D8}"/>
              </a:ext>
            </a:extLst>
          </p:cNvPr>
          <p:cNvSpPr/>
          <p:nvPr/>
        </p:nvSpPr>
        <p:spPr>
          <a:xfrm>
            <a:off x="5235118" y="4039042"/>
            <a:ext cx="357906" cy="56837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52">
            <a:extLst>
              <a:ext uri="{FF2B5EF4-FFF2-40B4-BE49-F238E27FC236}">
                <a16:creationId xmlns:a16="http://schemas.microsoft.com/office/drawing/2014/main" id="{DA2A7FDF-FDC8-4085-BE23-DBDC1A2C4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66" t="28104" r="36969" b="36279"/>
          <a:stretch/>
        </p:blipFill>
        <p:spPr>
          <a:xfrm>
            <a:off x="6473031" y="1795297"/>
            <a:ext cx="1247504" cy="1233313"/>
          </a:xfrm>
          <a:prstGeom prst="rect">
            <a:avLst/>
          </a:prstGeom>
        </p:spPr>
      </p:pic>
      <p:cxnSp>
        <p:nvCxnSpPr>
          <p:cNvPr id="148" name="Straight Arrow Connector 53">
            <a:extLst>
              <a:ext uri="{FF2B5EF4-FFF2-40B4-BE49-F238E27FC236}">
                <a16:creationId xmlns:a16="http://schemas.microsoft.com/office/drawing/2014/main" id="{C0253FC5-5700-41E6-A285-70C6F6C0494F}"/>
              </a:ext>
            </a:extLst>
          </p:cNvPr>
          <p:cNvCxnSpPr>
            <a:cxnSpLocks/>
          </p:cNvCxnSpPr>
          <p:nvPr/>
        </p:nvCxnSpPr>
        <p:spPr>
          <a:xfrm>
            <a:off x="5860024" y="2411953"/>
            <a:ext cx="551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Oval 54">
            <a:extLst>
              <a:ext uri="{FF2B5EF4-FFF2-40B4-BE49-F238E27FC236}">
                <a16:creationId xmlns:a16="http://schemas.microsoft.com/office/drawing/2014/main" id="{F2D39176-F8A6-40AC-B1FF-1A850D3AD1EE}"/>
              </a:ext>
            </a:extLst>
          </p:cNvPr>
          <p:cNvSpPr/>
          <p:nvPr/>
        </p:nvSpPr>
        <p:spPr>
          <a:xfrm>
            <a:off x="4797693" y="2095985"/>
            <a:ext cx="355092" cy="5537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55">
            <a:extLst>
              <a:ext uri="{FF2B5EF4-FFF2-40B4-BE49-F238E27FC236}">
                <a16:creationId xmlns:a16="http://schemas.microsoft.com/office/drawing/2014/main" id="{5778D6D7-ACBE-48AE-8D5A-9F31E7A06BFE}"/>
              </a:ext>
            </a:extLst>
          </p:cNvPr>
          <p:cNvSpPr txBox="1"/>
          <p:nvPr/>
        </p:nvSpPr>
        <p:spPr>
          <a:xfrm>
            <a:off x="3568463" y="1749730"/>
            <a:ext cx="13073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Fittest clone</a:t>
            </a:r>
          </a:p>
          <a:p>
            <a:pPr algn="ctr"/>
            <a:r>
              <a:rPr lang="en-US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particular </a:t>
            </a:r>
          </a:p>
          <a:p>
            <a:pPr algn="ctr"/>
            <a:r>
              <a:rPr lang="en-US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alteration</a:t>
            </a:r>
          </a:p>
        </p:txBody>
      </p:sp>
      <p:sp>
        <p:nvSpPr>
          <p:cNvPr id="155" name="Title 6">
            <a:extLst>
              <a:ext uri="{FF2B5EF4-FFF2-40B4-BE49-F238E27FC236}">
                <a16:creationId xmlns:a16="http://schemas.microsoft.com/office/drawing/2014/main" id="{F3BC22B8-CDF9-4B61-84BA-CF84C4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37" y="293486"/>
            <a:ext cx="12211141" cy="957072"/>
          </a:xfrm>
        </p:spPr>
        <p:txBody>
          <a:bodyPr/>
          <a:lstStyle/>
          <a:p>
            <a:r>
              <a:rPr lang="en-US" sz="4400" dirty="0"/>
              <a:t>Tumor heterogeneity, plasticity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11536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4" grpId="0"/>
      <p:bldP spid="135" grpId="0" animBg="1"/>
      <p:bldP spid="136" grpId="0"/>
      <p:bldP spid="141" grpId="0" animBg="1"/>
      <p:bldP spid="143" grpId="0"/>
      <p:bldP spid="144" grpId="0"/>
      <p:bldP spid="145" grpId="0" animBg="1"/>
      <p:bldP spid="146" grpId="0" animBg="1"/>
      <p:bldP spid="149" grpId="0" animBg="1"/>
      <p:bldP spid="1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91F002-C244-F69A-4D15-2E131C5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915" y="1303020"/>
            <a:ext cx="7419975" cy="4718050"/>
          </a:xfrm>
        </p:spPr>
        <p:txBody>
          <a:bodyPr/>
          <a:lstStyle/>
          <a:p>
            <a:pPr algn="ctr"/>
            <a:r>
              <a:rPr lang="en-US" dirty="0"/>
              <a:t>Techniques to identify and study cancer genes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73446-8AD1-9A88-5212-5037E485E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" y="207617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FF6D8D7-42E4-47BD-8A64-22CA0FBA5E3C}"/>
              </a:ext>
            </a:extLst>
          </p:cNvPr>
          <p:cNvSpPr txBox="1">
            <a:spLocks/>
          </p:cNvSpPr>
          <p:nvPr/>
        </p:nvSpPr>
        <p:spPr>
          <a:xfrm>
            <a:off x="196642" y="5796653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PhD in Molecular Biology, Biomedicine and Clinical Research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196642" y="6266045"/>
            <a:ext cx="11995358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(Paz-Ares Lab, CNIO, Spanish National Cancer Research Center, </a:t>
            </a:r>
            <a:r>
              <a:rPr lang="en-US" sz="2800" dirty="0">
                <a:solidFill>
                  <a:srgbClr val="FF8834"/>
                </a:solidFill>
              </a:rPr>
              <a:t>Madrid</a:t>
            </a:r>
            <a:r>
              <a:rPr lang="en-US" sz="2800" dirty="0"/>
              <a:t>)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9039D89-9EDE-42B4-8A69-376F9EB97008}"/>
              </a:ext>
            </a:extLst>
          </p:cNvPr>
          <p:cNvSpPr txBox="1">
            <a:spLocks/>
          </p:cNvSpPr>
          <p:nvPr/>
        </p:nvSpPr>
        <p:spPr>
          <a:xfrm>
            <a:off x="6040992" y="264748"/>
            <a:ext cx="9657208" cy="957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PhD work: Role of FGFR1 in lung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841F6-982C-431B-AD17-A376AE86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3" y="2370845"/>
            <a:ext cx="3976608" cy="184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7425D-16A6-4EE3-98B9-444171D40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49"/>
          <a:stretch/>
        </p:blipFill>
        <p:spPr>
          <a:xfrm>
            <a:off x="4189443" y="1486757"/>
            <a:ext cx="3703097" cy="4020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E8D8CD-5F03-4AAF-8DDD-27BDED337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98" y="3835409"/>
            <a:ext cx="4118399" cy="1672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45B77-7A36-4729-BE26-7E1164D52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160" y="1486757"/>
            <a:ext cx="1927257" cy="21372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DFCE6E-82D2-4422-908F-26A106835B92}"/>
              </a:ext>
            </a:extLst>
          </p:cNvPr>
          <p:cNvSpPr txBox="1"/>
          <p:nvPr/>
        </p:nvSpPr>
        <p:spPr>
          <a:xfrm>
            <a:off x="-943682" y="4573165"/>
            <a:ext cx="636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Quintanal-Villalonga et al., </a:t>
            </a:r>
            <a:r>
              <a:rPr lang="en-US" sz="1200" dirty="0" err="1">
                <a:solidFill>
                  <a:srgbClr val="272524"/>
                </a:solidFill>
              </a:rPr>
              <a:t>eBiomedicine</a:t>
            </a:r>
            <a:r>
              <a:rPr lang="en-US" sz="1200" dirty="0">
                <a:solidFill>
                  <a:srgbClr val="272524"/>
                </a:solidFill>
              </a:rPr>
              <a:t> 2020 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Quintanal-Villalonga et al., JTO 2019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7">
            <a:extLst>
              <a:ext uri="{FF2B5EF4-FFF2-40B4-BE49-F238E27FC236}">
                <a16:creationId xmlns:a16="http://schemas.microsoft.com/office/drawing/2014/main" id="{380D4E3A-5FF7-4474-8F1F-8A6E983D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26" y="1496550"/>
            <a:ext cx="3409777" cy="4458651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4D3B62F-DABF-4093-809C-5886299D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33" t="-39206"/>
          <a:stretch/>
        </p:blipFill>
        <p:spPr>
          <a:xfrm>
            <a:off x="981540" y="5863799"/>
            <a:ext cx="3094348" cy="575671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14D40EA7-09F5-4ACC-BEF6-230CA150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0" r="51283"/>
          <a:stretch/>
        </p:blipFill>
        <p:spPr>
          <a:xfrm>
            <a:off x="907779" y="5758769"/>
            <a:ext cx="3094349" cy="392865"/>
          </a:xfrm>
          <a:prstGeom prst="rect">
            <a:avLst/>
          </a:prstGeom>
        </p:spPr>
      </p:pic>
      <p:sp>
        <p:nvSpPr>
          <p:cNvPr id="8" name="CuadroTexto 34">
            <a:extLst>
              <a:ext uri="{FF2B5EF4-FFF2-40B4-BE49-F238E27FC236}">
                <a16:creationId xmlns:a16="http://schemas.microsoft.com/office/drawing/2014/main" id="{B6E76359-8A5D-4691-A2BD-BC9828097D81}"/>
              </a:ext>
            </a:extLst>
          </p:cNvPr>
          <p:cNvSpPr txBox="1"/>
          <p:nvPr/>
        </p:nvSpPr>
        <p:spPr>
          <a:xfrm>
            <a:off x="2169710" y="1203103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EGFR</a:t>
            </a:r>
            <a:endParaRPr lang="en-US" i="1" dirty="0"/>
          </a:p>
        </p:txBody>
      </p:sp>
      <p:sp>
        <p:nvSpPr>
          <p:cNvPr id="9" name="Flecha: hacia abajo 36">
            <a:extLst>
              <a:ext uri="{FF2B5EF4-FFF2-40B4-BE49-F238E27FC236}">
                <a16:creationId xmlns:a16="http://schemas.microsoft.com/office/drawing/2014/main" id="{F8AA86C4-862E-463E-8FB4-C7A38CF5B185}"/>
              </a:ext>
            </a:extLst>
          </p:cNvPr>
          <p:cNvSpPr/>
          <p:nvPr/>
        </p:nvSpPr>
        <p:spPr>
          <a:xfrm>
            <a:off x="1857929" y="1446517"/>
            <a:ext cx="358040" cy="4585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37">
            <a:extLst>
              <a:ext uri="{FF2B5EF4-FFF2-40B4-BE49-F238E27FC236}">
                <a16:creationId xmlns:a16="http://schemas.microsoft.com/office/drawing/2014/main" id="{E93DBF4B-9D4F-4754-911F-0B32A707F42E}"/>
              </a:ext>
            </a:extLst>
          </p:cNvPr>
          <p:cNvSpPr txBox="1"/>
          <p:nvPr/>
        </p:nvSpPr>
        <p:spPr>
          <a:xfrm>
            <a:off x="5127625" y="698704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C00000"/>
                </a:solidFill>
              </a:rPr>
              <a:t>Genomic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analysis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2" name="CuadroTexto 42">
            <a:extLst>
              <a:ext uri="{FF2B5EF4-FFF2-40B4-BE49-F238E27FC236}">
                <a16:creationId xmlns:a16="http://schemas.microsoft.com/office/drawing/2014/main" id="{4D552561-53AD-4222-8211-65655291657B}"/>
              </a:ext>
            </a:extLst>
          </p:cNvPr>
          <p:cNvSpPr txBox="1"/>
          <p:nvPr/>
        </p:nvSpPr>
        <p:spPr>
          <a:xfrm>
            <a:off x="2454953" y="1675767"/>
            <a:ext cx="235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EGFR </a:t>
            </a:r>
            <a:r>
              <a:rPr lang="es-ES" dirty="0" err="1"/>
              <a:t>mutations</a:t>
            </a:r>
            <a:r>
              <a:rPr lang="es-ES" dirty="0"/>
              <a:t> </a:t>
            </a:r>
            <a:r>
              <a:rPr lang="es-ES" dirty="0" err="1"/>
              <a:t>occur</a:t>
            </a:r>
            <a:r>
              <a:rPr lang="es-ES" dirty="0"/>
              <a:t> in ~25% </a:t>
            </a:r>
            <a:r>
              <a:rPr lang="es-ES" dirty="0" err="1"/>
              <a:t>lung</a:t>
            </a:r>
            <a:r>
              <a:rPr lang="es-ES" dirty="0"/>
              <a:t> adenocarcinomas</a:t>
            </a:r>
            <a:endParaRPr lang="en-US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44FC3442-FBD6-4773-B2C4-E7688BBA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625" y="222098"/>
            <a:ext cx="12211141" cy="957072"/>
          </a:xfrm>
        </p:spPr>
        <p:txBody>
          <a:bodyPr/>
          <a:lstStyle/>
          <a:p>
            <a:pPr algn="ctr"/>
            <a:r>
              <a:rPr lang="en-US" sz="2800" dirty="0"/>
              <a:t>Techniques to identify and study cancer genes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50FCCA-81C8-439B-B4E0-9B9DBC6DC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59" y="1159375"/>
            <a:ext cx="5238750" cy="54765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51A104-4E49-49D9-9B33-5EC0BF75A58B}"/>
              </a:ext>
            </a:extLst>
          </p:cNvPr>
          <p:cNvSpPr txBox="1"/>
          <p:nvPr/>
        </p:nvSpPr>
        <p:spPr>
          <a:xfrm>
            <a:off x="6264592" y="6151634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Schoenfeld et al., CCR 2020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F8B7F-5F06-05B0-CE57-9C06631D5C1C}"/>
              </a:ext>
            </a:extLst>
          </p:cNvPr>
          <p:cNvSpPr txBox="1"/>
          <p:nvPr/>
        </p:nvSpPr>
        <p:spPr>
          <a:xfrm>
            <a:off x="9067583" y="799370"/>
            <a:ext cx="3019425" cy="1200329"/>
          </a:xfrm>
          <a:prstGeom prst="rect">
            <a:avLst/>
          </a:prstGeom>
          <a:solidFill>
            <a:srgbClr val="F0F7FF"/>
          </a:solidFill>
          <a:ln>
            <a:solidFill>
              <a:srgbClr val="2725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72524"/>
                </a:solidFill>
              </a:rPr>
              <a:t>Genomics</a:t>
            </a:r>
          </a:p>
          <a:p>
            <a:pPr algn="l"/>
            <a:r>
              <a:rPr lang="en-US" dirty="0">
                <a:solidFill>
                  <a:srgbClr val="272524"/>
                </a:solidFill>
              </a:rPr>
              <a:t>IMPACT, WES, WGS, </a:t>
            </a:r>
            <a:r>
              <a:rPr lang="en-US" dirty="0" err="1">
                <a:solidFill>
                  <a:srgbClr val="272524"/>
                </a:solidFill>
              </a:rPr>
              <a:t>Tapestri</a:t>
            </a:r>
            <a:r>
              <a:rPr lang="en-US" dirty="0">
                <a:solidFill>
                  <a:srgbClr val="272524"/>
                </a:solidFill>
              </a:rPr>
              <a:t>/DLP (single-cell genomics),…</a:t>
            </a:r>
          </a:p>
        </p:txBody>
      </p:sp>
    </p:spTree>
    <p:extLst>
      <p:ext uri="{BB962C8B-B14F-4D97-AF65-F5344CB8AC3E}">
        <p14:creationId xmlns:p14="http://schemas.microsoft.com/office/powerpoint/2010/main" val="41591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44FC3442-FBD6-4773-B2C4-E7688BBA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12" y="214754"/>
            <a:ext cx="12211141" cy="957072"/>
          </a:xfrm>
        </p:spPr>
        <p:txBody>
          <a:bodyPr/>
          <a:lstStyle/>
          <a:p>
            <a:r>
              <a:rPr lang="en-US" sz="2800" dirty="0"/>
              <a:t>Techniques to identify and study cancer genes</a:t>
            </a:r>
          </a:p>
        </p:txBody>
      </p:sp>
      <p:sp>
        <p:nvSpPr>
          <p:cNvPr id="21" name="CuadroTexto 41">
            <a:extLst>
              <a:ext uri="{FF2B5EF4-FFF2-40B4-BE49-F238E27FC236}">
                <a16:creationId xmlns:a16="http://schemas.microsoft.com/office/drawing/2014/main" id="{E7446B00-6B28-4AF3-9214-6BC86F48CC1E}"/>
              </a:ext>
            </a:extLst>
          </p:cNvPr>
          <p:cNvSpPr txBox="1"/>
          <p:nvPr/>
        </p:nvSpPr>
        <p:spPr>
          <a:xfrm>
            <a:off x="4854130" y="802494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C00000"/>
                </a:solidFill>
              </a:rPr>
              <a:t>Epigenomic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analysis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CDBDEE-E258-4214-9EF9-6F2A739C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75" y="1646362"/>
            <a:ext cx="1497010" cy="42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27EB83-0EB3-4E86-B7F8-B31F89D19B00}"/>
              </a:ext>
            </a:extLst>
          </p:cNvPr>
          <p:cNvSpPr txBox="1"/>
          <p:nvPr/>
        </p:nvSpPr>
        <p:spPr>
          <a:xfrm>
            <a:off x="7124372" y="3094715"/>
            <a:ext cx="4648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212121"/>
                </a:solidFill>
                <a:effectLst/>
                <a:latin typeface="+mj-lt"/>
              </a:rPr>
              <a:t>DNA methylation in small cell lung cancer defines distinct disease subtypes and correlates with high expression of EZH2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C5EB4-7AD7-4FD6-9979-0A0CB712D29E}"/>
              </a:ext>
            </a:extLst>
          </p:cNvPr>
          <p:cNvSpPr txBox="1"/>
          <p:nvPr/>
        </p:nvSpPr>
        <p:spPr>
          <a:xfrm>
            <a:off x="7124372" y="3807399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72524"/>
                </a:solidFill>
              </a:rPr>
              <a:t>Poirier et al, Oncogene 2015</a:t>
            </a:r>
          </a:p>
          <a:p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548EA5-EB14-1A0E-368D-A5B10D164EDC}"/>
              </a:ext>
            </a:extLst>
          </p:cNvPr>
          <p:cNvSpPr txBox="1"/>
          <p:nvPr/>
        </p:nvSpPr>
        <p:spPr>
          <a:xfrm>
            <a:off x="1274446" y="2852623"/>
            <a:ext cx="3019425" cy="1200329"/>
          </a:xfrm>
          <a:prstGeom prst="rect">
            <a:avLst/>
          </a:prstGeom>
          <a:solidFill>
            <a:srgbClr val="F0F7FF"/>
          </a:solidFill>
          <a:ln>
            <a:solidFill>
              <a:srgbClr val="2725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72524"/>
                </a:solidFill>
              </a:rPr>
              <a:t>Epigenomics</a:t>
            </a:r>
          </a:p>
          <a:p>
            <a:pPr algn="l"/>
            <a:r>
              <a:rPr lang="en-US" dirty="0" err="1">
                <a:solidFill>
                  <a:srgbClr val="272524"/>
                </a:solidFill>
              </a:rPr>
              <a:t>ATACseq</a:t>
            </a:r>
            <a:r>
              <a:rPr lang="en-US" dirty="0">
                <a:solidFill>
                  <a:srgbClr val="272524"/>
                </a:solidFill>
              </a:rPr>
              <a:t>, </a:t>
            </a:r>
            <a:r>
              <a:rPr lang="en-US" dirty="0" err="1">
                <a:solidFill>
                  <a:srgbClr val="272524"/>
                </a:solidFill>
              </a:rPr>
              <a:t>snATACseq</a:t>
            </a:r>
            <a:r>
              <a:rPr lang="en-US" dirty="0">
                <a:solidFill>
                  <a:srgbClr val="272524"/>
                </a:solidFill>
              </a:rPr>
              <a:t> (single-nucleus </a:t>
            </a:r>
            <a:r>
              <a:rPr lang="en-US" dirty="0" err="1">
                <a:solidFill>
                  <a:srgbClr val="272524"/>
                </a:solidFill>
              </a:rPr>
              <a:t>ATACseq</a:t>
            </a:r>
            <a:r>
              <a:rPr lang="en-US" dirty="0">
                <a:solidFill>
                  <a:srgbClr val="272524"/>
                </a:solidFill>
              </a:rPr>
              <a:t>), methylation sequencing,…</a:t>
            </a:r>
          </a:p>
        </p:txBody>
      </p:sp>
    </p:spTree>
    <p:extLst>
      <p:ext uri="{BB962C8B-B14F-4D97-AF65-F5344CB8AC3E}">
        <p14:creationId xmlns:p14="http://schemas.microsoft.com/office/powerpoint/2010/main" val="39747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53791" y="5898260"/>
            <a:ext cx="454745" cy="245223"/>
          </a:xfrm>
        </p:spPr>
        <p:txBody>
          <a:bodyPr/>
          <a:lstStyle/>
          <a:p>
            <a:fld id="{523A240F-EAFE-E84F-B44C-6D7A08E0E40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CuadroTexto 41">
            <a:extLst>
              <a:ext uri="{FF2B5EF4-FFF2-40B4-BE49-F238E27FC236}">
                <a16:creationId xmlns:a16="http://schemas.microsoft.com/office/drawing/2014/main" id="{2A1C660F-9C31-4A54-B245-BEFE7624F55A}"/>
              </a:ext>
            </a:extLst>
          </p:cNvPr>
          <p:cNvSpPr txBox="1"/>
          <p:nvPr/>
        </p:nvSpPr>
        <p:spPr>
          <a:xfrm>
            <a:off x="4854130" y="625172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C00000"/>
                </a:solidFill>
              </a:rPr>
              <a:t>Transcriptomic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analysis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3" name="CuadroTexto 44">
            <a:extLst>
              <a:ext uri="{FF2B5EF4-FFF2-40B4-BE49-F238E27FC236}">
                <a16:creationId xmlns:a16="http://schemas.microsoft.com/office/drawing/2014/main" id="{11C375F3-C24B-45F4-8961-7076D7D45A31}"/>
              </a:ext>
            </a:extLst>
          </p:cNvPr>
          <p:cNvSpPr txBox="1"/>
          <p:nvPr/>
        </p:nvSpPr>
        <p:spPr>
          <a:xfrm>
            <a:off x="158102" y="4792575"/>
            <a:ext cx="629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cell</a:t>
            </a:r>
            <a:r>
              <a:rPr lang="es-ES" dirty="0"/>
              <a:t> </a:t>
            </a:r>
            <a:r>
              <a:rPr lang="es-ES" dirty="0" err="1"/>
              <a:t>lung</a:t>
            </a:r>
            <a:r>
              <a:rPr lang="es-ES" dirty="0"/>
              <a:t> </a:t>
            </a:r>
            <a:r>
              <a:rPr lang="es-ES" dirty="0" err="1"/>
              <a:t>cancer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described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RNA </a:t>
            </a:r>
            <a:r>
              <a:rPr lang="es-ES" dirty="0" err="1"/>
              <a:t>expression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4 </a:t>
            </a:r>
            <a:r>
              <a:rPr lang="es-ES" dirty="0" err="1"/>
              <a:t>transcription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(ASCL1, NEUROD1, POU2F3 and YAP1) define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existence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4 SCLC </a:t>
            </a:r>
            <a:r>
              <a:rPr lang="es-ES" dirty="0" err="1"/>
              <a:t>subtypes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characteristics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14" name="CuadroTexto 45">
            <a:extLst>
              <a:ext uri="{FF2B5EF4-FFF2-40B4-BE49-F238E27FC236}">
                <a16:creationId xmlns:a16="http://schemas.microsoft.com/office/drawing/2014/main" id="{CC966D5D-E7B7-45D9-942E-5172BCEA0F18}"/>
              </a:ext>
            </a:extLst>
          </p:cNvPr>
          <p:cNvSpPr txBox="1"/>
          <p:nvPr/>
        </p:nvSpPr>
        <p:spPr>
          <a:xfrm rot="5400000">
            <a:off x="6052477" y="4099921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mRNA </a:t>
            </a:r>
            <a:r>
              <a:rPr lang="es-ES" dirty="0" err="1"/>
              <a:t>expression</a:t>
            </a:r>
            <a:endParaRPr lang="en-US" dirty="0"/>
          </a:p>
        </p:txBody>
      </p:sp>
      <p:grpSp>
        <p:nvGrpSpPr>
          <p:cNvPr id="15" name="Grupo 43">
            <a:extLst>
              <a:ext uri="{FF2B5EF4-FFF2-40B4-BE49-F238E27FC236}">
                <a16:creationId xmlns:a16="http://schemas.microsoft.com/office/drawing/2014/main" id="{6EA8A310-744D-41FE-8880-C04DA51899E1}"/>
              </a:ext>
            </a:extLst>
          </p:cNvPr>
          <p:cNvGrpSpPr/>
          <p:nvPr/>
        </p:nvGrpSpPr>
        <p:grpSpPr>
          <a:xfrm>
            <a:off x="158102" y="2527519"/>
            <a:ext cx="7516340" cy="2032102"/>
            <a:chOff x="4150584" y="2628157"/>
            <a:chExt cx="7516340" cy="2032102"/>
          </a:xfrm>
        </p:grpSpPr>
        <p:pic>
          <p:nvPicPr>
            <p:cNvPr id="16" name="Imagen 39">
              <a:extLst>
                <a:ext uri="{FF2B5EF4-FFF2-40B4-BE49-F238E27FC236}">
                  <a16:creationId xmlns:a16="http://schemas.microsoft.com/office/drawing/2014/main" id="{78442738-AD0F-4272-90E7-E0E902227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9" r="14430" b="45300"/>
            <a:stretch/>
          </p:blipFill>
          <p:spPr>
            <a:xfrm>
              <a:off x="4150584" y="2628157"/>
              <a:ext cx="7516340" cy="1757068"/>
            </a:xfrm>
            <a:prstGeom prst="rect">
              <a:avLst/>
            </a:prstGeom>
          </p:spPr>
        </p:pic>
        <p:pic>
          <p:nvPicPr>
            <p:cNvPr id="17" name="Imagen 46">
              <a:extLst>
                <a:ext uri="{FF2B5EF4-FFF2-40B4-BE49-F238E27FC236}">
                  <a16:creationId xmlns:a16="http://schemas.microsoft.com/office/drawing/2014/main" id="{CD3BB341-2F63-44D6-A857-A1B6BE70C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2" r="14430" b="35112"/>
            <a:stretch/>
          </p:blipFill>
          <p:spPr>
            <a:xfrm>
              <a:off x="4150584" y="2805224"/>
              <a:ext cx="7516340" cy="1855035"/>
            </a:xfrm>
            <a:prstGeom prst="rect">
              <a:avLst/>
            </a:prstGeom>
          </p:spPr>
        </p:pic>
      </p:grpSp>
      <p:pic>
        <p:nvPicPr>
          <p:cNvPr id="18" name="Imagen 49">
            <a:extLst>
              <a:ext uri="{FF2B5EF4-FFF2-40B4-BE49-F238E27FC236}">
                <a16:creationId xmlns:a16="http://schemas.microsoft.com/office/drawing/2014/main" id="{E39FF0CB-A711-4115-87E2-9481C7534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2" t="15378" r="7005" b="36557"/>
          <a:stretch/>
        </p:blipFill>
        <p:spPr>
          <a:xfrm>
            <a:off x="7131789" y="5062054"/>
            <a:ext cx="399228" cy="1585555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44FC3442-FBD6-4773-B2C4-E7688BBA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945" y="145281"/>
            <a:ext cx="12211141" cy="957072"/>
          </a:xfrm>
        </p:spPr>
        <p:txBody>
          <a:bodyPr/>
          <a:lstStyle/>
          <a:p>
            <a:pPr algn="ctr"/>
            <a:r>
              <a:rPr lang="en-US" sz="2800" dirty="0"/>
              <a:t>Techniques to identify and study cancer genes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56389F-9D64-4882-AFD5-5CFAEFFC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801" y="3995996"/>
            <a:ext cx="3543303" cy="2755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AEEBA2-1B66-4380-93F1-218617BB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012" y="710777"/>
            <a:ext cx="3076575" cy="31348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B3DDD6-2215-4D9B-A2F5-DA413F5975C1}"/>
              </a:ext>
            </a:extLst>
          </p:cNvPr>
          <p:cNvSpPr txBox="1"/>
          <p:nvPr/>
        </p:nvSpPr>
        <p:spPr>
          <a:xfrm>
            <a:off x="195909" y="6226483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72524"/>
                </a:solidFill>
              </a:rPr>
              <a:t>Rudin et al. Nat Rev Cancer 2019</a:t>
            </a:r>
          </a:p>
          <a:p>
            <a:r>
              <a:rPr lang="en-US" sz="1200" dirty="0">
                <a:solidFill>
                  <a:srgbClr val="272524"/>
                </a:solidFill>
              </a:rPr>
              <a:t>Quintanal-Villalonga et al., J </a:t>
            </a:r>
            <a:r>
              <a:rPr lang="en-US" sz="1200" dirty="0" err="1">
                <a:solidFill>
                  <a:srgbClr val="272524"/>
                </a:solidFill>
              </a:rPr>
              <a:t>Hematol</a:t>
            </a:r>
            <a:r>
              <a:rPr lang="en-US" sz="1200" dirty="0">
                <a:solidFill>
                  <a:srgbClr val="272524"/>
                </a:solidFill>
              </a:rPr>
              <a:t> Oncol 2021</a:t>
            </a:r>
          </a:p>
          <a:p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ED208D-0375-E8DE-8F3C-DC501BC4B2AC}"/>
              </a:ext>
            </a:extLst>
          </p:cNvPr>
          <p:cNvSpPr txBox="1"/>
          <p:nvPr/>
        </p:nvSpPr>
        <p:spPr>
          <a:xfrm>
            <a:off x="2353219" y="1227458"/>
            <a:ext cx="3552281" cy="923330"/>
          </a:xfrm>
          <a:prstGeom prst="rect">
            <a:avLst/>
          </a:prstGeom>
          <a:solidFill>
            <a:srgbClr val="F0F7FF"/>
          </a:solidFill>
          <a:ln>
            <a:solidFill>
              <a:srgbClr val="2725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72524"/>
                </a:solidFill>
              </a:rPr>
              <a:t>Transcriptomics and imaging</a:t>
            </a:r>
          </a:p>
          <a:p>
            <a:pPr algn="ctr"/>
            <a:r>
              <a:rPr lang="en-US" dirty="0" err="1">
                <a:solidFill>
                  <a:srgbClr val="272524"/>
                </a:solidFill>
              </a:rPr>
              <a:t>RNAseq</a:t>
            </a:r>
            <a:r>
              <a:rPr lang="en-US" dirty="0">
                <a:solidFill>
                  <a:srgbClr val="272524"/>
                </a:solidFill>
              </a:rPr>
              <a:t>, </a:t>
            </a:r>
            <a:r>
              <a:rPr lang="en-US" dirty="0" err="1">
                <a:solidFill>
                  <a:srgbClr val="272524"/>
                </a:solidFill>
              </a:rPr>
              <a:t>scRNAseq</a:t>
            </a:r>
            <a:r>
              <a:rPr lang="en-US" dirty="0">
                <a:solidFill>
                  <a:srgbClr val="272524"/>
                </a:solidFill>
              </a:rPr>
              <a:t>, spatial transcriptomics,… </a:t>
            </a:r>
          </a:p>
        </p:txBody>
      </p:sp>
    </p:spTree>
    <p:extLst>
      <p:ext uri="{BB962C8B-B14F-4D97-AF65-F5344CB8AC3E}">
        <p14:creationId xmlns:p14="http://schemas.microsoft.com/office/powerpoint/2010/main" val="24893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44FC3442-FBD6-4773-B2C4-E7688BBA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12" y="214754"/>
            <a:ext cx="12211141" cy="957072"/>
          </a:xfrm>
        </p:spPr>
        <p:txBody>
          <a:bodyPr/>
          <a:lstStyle/>
          <a:p>
            <a:r>
              <a:rPr lang="en-US" sz="2800" dirty="0"/>
              <a:t>Techniques to identify and study cancer genes</a:t>
            </a:r>
          </a:p>
        </p:txBody>
      </p:sp>
      <p:sp>
        <p:nvSpPr>
          <p:cNvPr id="21" name="CuadroTexto 41">
            <a:extLst>
              <a:ext uri="{FF2B5EF4-FFF2-40B4-BE49-F238E27FC236}">
                <a16:creationId xmlns:a16="http://schemas.microsoft.com/office/drawing/2014/main" id="{E7446B00-6B28-4AF3-9214-6BC86F48CC1E}"/>
              </a:ext>
            </a:extLst>
          </p:cNvPr>
          <p:cNvSpPr txBox="1"/>
          <p:nvPr/>
        </p:nvSpPr>
        <p:spPr>
          <a:xfrm>
            <a:off x="4854130" y="802494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C00000"/>
                </a:solidFill>
              </a:rPr>
              <a:t>Proteomic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analysis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CCC6A-4576-4AC8-AC51-ABDCDA67197B}"/>
              </a:ext>
            </a:extLst>
          </p:cNvPr>
          <p:cNvSpPr txBox="1"/>
          <p:nvPr/>
        </p:nvSpPr>
        <p:spPr>
          <a:xfrm>
            <a:off x="205602" y="6412413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72524"/>
                </a:solidFill>
              </a:rPr>
              <a:t>Byers et al., Cancer </a:t>
            </a:r>
            <a:r>
              <a:rPr lang="en-US" sz="1200" dirty="0" err="1">
                <a:solidFill>
                  <a:srgbClr val="272524"/>
                </a:solidFill>
              </a:rPr>
              <a:t>Discov</a:t>
            </a:r>
            <a:r>
              <a:rPr lang="en-US" sz="1200" dirty="0">
                <a:solidFill>
                  <a:srgbClr val="272524"/>
                </a:solidFill>
              </a:rPr>
              <a:t> 2012</a:t>
            </a:r>
          </a:p>
          <a:p>
            <a:endParaRPr lang="en-US" sz="1200" dirty="0">
              <a:solidFill>
                <a:srgbClr val="27252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A93564-75F9-4FE7-990B-E1C88A8E8345}"/>
              </a:ext>
            </a:extLst>
          </p:cNvPr>
          <p:cNvGrpSpPr/>
          <p:nvPr/>
        </p:nvGrpSpPr>
        <p:grpSpPr>
          <a:xfrm>
            <a:off x="1248729" y="1326207"/>
            <a:ext cx="10201275" cy="5317038"/>
            <a:chOff x="1257300" y="1095375"/>
            <a:chExt cx="10201275" cy="53170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FE9DEB-674C-4F62-B9EB-E57C0738F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1257300" y="1365088"/>
              <a:ext cx="9677400" cy="46904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1E212A-00B8-41A0-A05F-88153030B1F9}"/>
                </a:ext>
              </a:extLst>
            </p:cNvPr>
            <p:cNvSpPr/>
            <p:nvPr/>
          </p:nvSpPr>
          <p:spPr>
            <a:xfrm>
              <a:off x="10925175" y="1095375"/>
              <a:ext cx="533400" cy="5317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E3152D-9FBF-3213-A57F-143AE4274CF0}"/>
              </a:ext>
            </a:extLst>
          </p:cNvPr>
          <p:cNvSpPr txBox="1"/>
          <p:nvPr/>
        </p:nvSpPr>
        <p:spPr>
          <a:xfrm>
            <a:off x="6349367" y="1347037"/>
            <a:ext cx="3019425" cy="646331"/>
          </a:xfrm>
          <a:prstGeom prst="rect">
            <a:avLst/>
          </a:prstGeom>
          <a:solidFill>
            <a:srgbClr val="F0F7FF"/>
          </a:solidFill>
          <a:ln>
            <a:solidFill>
              <a:srgbClr val="2725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72524"/>
                </a:solidFill>
              </a:rPr>
              <a:t>Proteomics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Label-free, TMT…</a:t>
            </a:r>
          </a:p>
        </p:txBody>
      </p:sp>
    </p:spTree>
    <p:extLst>
      <p:ext uri="{BB962C8B-B14F-4D97-AF65-F5344CB8AC3E}">
        <p14:creationId xmlns:p14="http://schemas.microsoft.com/office/powerpoint/2010/main" val="234311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55" name="Title 6">
            <a:extLst>
              <a:ext uri="{FF2B5EF4-FFF2-40B4-BE49-F238E27FC236}">
                <a16:creationId xmlns:a16="http://schemas.microsoft.com/office/drawing/2014/main" id="{F3BC22B8-CDF9-4B61-84BA-CF84C4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6" y="249183"/>
            <a:ext cx="12211141" cy="957072"/>
          </a:xfrm>
        </p:spPr>
        <p:txBody>
          <a:bodyPr/>
          <a:lstStyle/>
          <a:p>
            <a:pPr algn="ctr"/>
            <a:r>
              <a:rPr lang="en-US" sz="4400" dirty="0" err="1"/>
              <a:t>Intratumoral</a:t>
            </a:r>
            <a:r>
              <a:rPr lang="en-US" sz="4400" dirty="0"/>
              <a:t> heterogeneity</a:t>
            </a:r>
          </a:p>
        </p:txBody>
      </p:sp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645197FB-D98F-4319-818C-E521C183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r="49259"/>
          <a:stretch/>
        </p:blipFill>
        <p:spPr>
          <a:xfrm>
            <a:off x="7551311" y="2041463"/>
            <a:ext cx="3969178" cy="384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DC0D5-60E9-49CD-8AF3-7A44596BB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1" y="2041463"/>
            <a:ext cx="6599441" cy="3369770"/>
          </a:xfrm>
          <a:prstGeom prst="rect">
            <a:avLst/>
          </a:prstGeom>
        </p:spPr>
      </p:pic>
      <p:sp>
        <p:nvSpPr>
          <p:cNvPr id="36" name="CuadroTexto 41">
            <a:extLst>
              <a:ext uri="{FF2B5EF4-FFF2-40B4-BE49-F238E27FC236}">
                <a16:creationId xmlns:a16="http://schemas.microsoft.com/office/drawing/2014/main" id="{A9FFA1AF-42D0-4C0B-9F11-184229CE7C8A}"/>
              </a:ext>
            </a:extLst>
          </p:cNvPr>
          <p:cNvSpPr txBox="1"/>
          <p:nvPr/>
        </p:nvSpPr>
        <p:spPr>
          <a:xfrm>
            <a:off x="4019550" y="1021589"/>
            <a:ext cx="46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Single-</a:t>
            </a:r>
            <a:r>
              <a:rPr lang="es-ES" i="1" dirty="0" err="1">
                <a:solidFill>
                  <a:srgbClr val="C00000"/>
                </a:solidFill>
              </a:rPr>
              <a:t>cell</a:t>
            </a:r>
            <a:r>
              <a:rPr lang="es-ES" i="1" dirty="0">
                <a:solidFill>
                  <a:srgbClr val="C00000"/>
                </a:solidFill>
              </a:rPr>
              <a:t> and </a:t>
            </a:r>
            <a:r>
              <a:rPr lang="es-ES" i="1" dirty="0" err="1">
                <a:solidFill>
                  <a:srgbClr val="C00000"/>
                </a:solidFill>
              </a:rPr>
              <a:t>spatial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characterization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42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55" name="Title 6">
            <a:extLst>
              <a:ext uri="{FF2B5EF4-FFF2-40B4-BE49-F238E27FC236}">
                <a16:creationId xmlns:a16="http://schemas.microsoft.com/office/drawing/2014/main" id="{F3BC22B8-CDF9-4B61-84BA-CF84C4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6" y="249183"/>
            <a:ext cx="12211141" cy="957072"/>
          </a:xfrm>
        </p:spPr>
        <p:txBody>
          <a:bodyPr/>
          <a:lstStyle/>
          <a:p>
            <a:pPr algn="ctr"/>
            <a:r>
              <a:rPr lang="en-US" sz="4400" dirty="0" err="1"/>
              <a:t>Intratumoral</a:t>
            </a:r>
            <a:r>
              <a:rPr lang="en-US" sz="4400" dirty="0"/>
              <a:t> heterogeneity</a:t>
            </a:r>
          </a:p>
        </p:txBody>
      </p:sp>
      <p:sp>
        <p:nvSpPr>
          <p:cNvPr id="36" name="CuadroTexto 41">
            <a:extLst>
              <a:ext uri="{FF2B5EF4-FFF2-40B4-BE49-F238E27FC236}">
                <a16:creationId xmlns:a16="http://schemas.microsoft.com/office/drawing/2014/main" id="{A9FFA1AF-42D0-4C0B-9F11-184229CE7C8A}"/>
              </a:ext>
            </a:extLst>
          </p:cNvPr>
          <p:cNvSpPr txBox="1"/>
          <p:nvPr/>
        </p:nvSpPr>
        <p:spPr>
          <a:xfrm>
            <a:off x="3363183" y="966477"/>
            <a:ext cx="534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Single-</a:t>
            </a:r>
            <a:r>
              <a:rPr lang="es-ES" i="1" dirty="0" err="1">
                <a:solidFill>
                  <a:srgbClr val="C00000"/>
                </a:solidFill>
              </a:rPr>
              <a:t>cell</a:t>
            </a:r>
            <a:r>
              <a:rPr lang="es-ES" i="1" dirty="0">
                <a:solidFill>
                  <a:srgbClr val="C00000"/>
                </a:solidFill>
              </a:rPr>
              <a:t> and </a:t>
            </a:r>
            <a:r>
              <a:rPr lang="es-ES" i="1" dirty="0" err="1">
                <a:solidFill>
                  <a:srgbClr val="C00000"/>
                </a:solidFill>
              </a:rPr>
              <a:t>spatial</a:t>
            </a:r>
            <a:r>
              <a:rPr lang="es-ES" i="1" dirty="0">
                <a:solidFill>
                  <a:srgbClr val="C00000"/>
                </a:solidFill>
              </a:rPr>
              <a:t> </a:t>
            </a:r>
            <a:r>
              <a:rPr lang="es-ES" i="1" dirty="0" err="1">
                <a:solidFill>
                  <a:srgbClr val="C00000"/>
                </a:solidFill>
              </a:rPr>
              <a:t>characterization</a:t>
            </a:r>
            <a:r>
              <a:rPr lang="es-ES" i="1" dirty="0">
                <a:solidFill>
                  <a:srgbClr val="C00000"/>
                </a:solidFill>
              </a:rPr>
              <a:t>: EXAMPLE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DD9A-4085-4508-A6E3-FAA06A2E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57854"/>
            <a:ext cx="3076575" cy="217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10CAFE-4A0E-4810-8B9C-934320D0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505325"/>
            <a:ext cx="2099354" cy="187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068F9-AD02-4F11-827B-F99327C0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538" y="1851221"/>
            <a:ext cx="3101544" cy="2083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C83DF-0BBA-4044-BAAC-557E953C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665" y="4724376"/>
            <a:ext cx="2839645" cy="1739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6C77C-ADB2-4A0A-A3F9-3CAB35193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930" y="4606705"/>
            <a:ext cx="2697144" cy="18728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78E8B-349F-43FE-93D5-80C863429F7E}"/>
              </a:ext>
            </a:extLst>
          </p:cNvPr>
          <p:cNvGrpSpPr/>
          <p:nvPr/>
        </p:nvGrpSpPr>
        <p:grpSpPr>
          <a:xfrm>
            <a:off x="9013949" y="914400"/>
            <a:ext cx="2508846" cy="3633297"/>
            <a:chOff x="9013949" y="914400"/>
            <a:chExt cx="2508846" cy="36332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C860D8-E309-4E2A-9CCC-85FE58288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/>
            <a:stretch/>
          </p:blipFill>
          <p:spPr>
            <a:xfrm>
              <a:off x="9013949" y="1021589"/>
              <a:ext cx="2227792" cy="352610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AB536C-B351-4FEB-85DA-7F7905CE588D}"/>
                </a:ext>
              </a:extLst>
            </p:cNvPr>
            <p:cNvSpPr/>
            <p:nvPr/>
          </p:nvSpPr>
          <p:spPr>
            <a:xfrm>
              <a:off x="11068050" y="914400"/>
              <a:ext cx="454745" cy="476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D06A5-753C-4034-8E80-CA3C4CBEE3ED}"/>
                </a:ext>
              </a:extLst>
            </p:cNvPr>
            <p:cNvSpPr/>
            <p:nvPr/>
          </p:nvSpPr>
          <p:spPr>
            <a:xfrm>
              <a:off x="11040488" y="2654848"/>
              <a:ext cx="454745" cy="476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C26B8C-600F-4CB9-80BA-476073051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4503" y="4683428"/>
            <a:ext cx="2376771" cy="1747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8B6427-C386-45B2-AE69-2C3581A16AB3}"/>
              </a:ext>
            </a:extLst>
          </p:cNvPr>
          <p:cNvSpPr txBox="1"/>
          <p:nvPr/>
        </p:nvSpPr>
        <p:spPr>
          <a:xfrm>
            <a:off x="-1202908" y="6500741"/>
            <a:ext cx="636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Chan*, Quintanal-Villalonga* et al., Cancer Cell 2021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DD17D49-49CD-4BA0-A58C-3F00E4C4C72A}"/>
              </a:ext>
            </a:extLst>
          </p:cNvPr>
          <p:cNvSpPr/>
          <p:nvPr/>
        </p:nvSpPr>
        <p:spPr>
          <a:xfrm>
            <a:off x="5343525" y="2095454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67BF421-ED20-44CA-84BE-2399CAEBDDBE}"/>
              </a:ext>
            </a:extLst>
          </p:cNvPr>
          <p:cNvSpPr/>
          <p:nvPr/>
        </p:nvSpPr>
        <p:spPr>
          <a:xfrm>
            <a:off x="4871058" y="3457575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91F002-C244-F69A-4D15-2E131C5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915" y="1303020"/>
            <a:ext cx="7419975" cy="4718050"/>
          </a:xfrm>
        </p:spPr>
        <p:txBody>
          <a:bodyPr/>
          <a:lstStyle/>
          <a:p>
            <a:pPr algn="ctr"/>
            <a:r>
              <a:rPr lang="en-US" dirty="0"/>
              <a:t>Preclinical validation</a:t>
            </a:r>
          </a:p>
        </p:txBody>
      </p:sp>
    </p:spTree>
    <p:extLst>
      <p:ext uri="{BB962C8B-B14F-4D97-AF65-F5344CB8AC3E}">
        <p14:creationId xmlns:p14="http://schemas.microsoft.com/office/powerpoint/2010/main" val="343148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D2DA4-B4A9-4953-9957-A7FE03E76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55" name="Title 6">
            <a:extLst>
              <a:ext uri="{FF2B5EF4-FFF2-40B4-BE49-F238E27FC236}">
                <a16:creationId xmlns:a16="http://schemas.microsoft.com/office/drawing/2014/main" id="{F3BC22B8-CDF9-4B61-84BA-CF84C4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41" y="191388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36" name="CuadroTexto 41">
            <a:extLst>
              <a:ext uri="{FF2B5EF4-FFF2-40B4-BE49-F238E27FC236}">
                <a16:creationId xmlns:a16="http://schemas.microsoft.com/office/drawing/2014/main" id="{A9FFA1AF-42D0-4C0B-9F11-184229CE7C8A}"/>
              </a:ext>
            </a:extLst>
          </p:cNvPr>
          <p:cNvSpPr txBox="1"/>
          <p:nvPr/>
        </p:nvSpPr>
        <p:spPr>
          <a:xfrm>
            <a:off x="4047743" y="900359"/>
            <a:ext cx="46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We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have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these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results</a:t>
            </a:r>
            <a:r>
              <a:rPr lang="es-ES" dirty="0">
                <a:solidFill>
                  <a:srgbClr val="C00000"/>
                </a:solidFill>
              </a:rPr>
              <a:t>…</a:t>
            </a:r>
            <a:r>
              <a:rPr lang="es-ES" dirty="0" err="1">
                <a:solidFill>
                  <a:srgbClr val="C00000"/>
                </a:solidFill>
              </a:rPr>
              <a:t>now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what</a:t>
            </a:r>
            <a:r>
              <a:rPr lang="es-ES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DD9A-4085-4508-A6E3-FAA06A2E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57854"/>
            <a:ext cx="3076575" cy="217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10CAFE-4A0E-4810-8B9C-934320D0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505325"/>
            <a:ext cx="2099354" cy="187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068F9-AD02-4F11-827B-F99327C0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538" y="1851221"/>
            <a:ext cx="3101544" cy="2083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C83DF-0BBA-4044-BAAC-557E953C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665" y="4724376"/>
            <a:ext cx="2839645" cy="1739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6C77C-ADB2-4A0A-A3F9-3CAB35193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930" y="4606705"/>
            <a:ext cx="2697144" cy="18728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78E8B-349F-43FE-93D5-80C863429F7E}"/>
              </a:ext>
            </a:extLst>
          </p:cNvPr>
          <p:cNvGrpSpPr/>
          <p:nvPr/>
        </p:nvGrpSpPr>
        <p:grpSpPr>
          <a:xfrm>
            <a:off x="9013949" y="914400"/>
            <a:ext cx="2508846" cy="3633297"/>
            <a:chOff x="9013949" y="914400"/>
            <a:chExt cx="2508846" cy="36332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C860D8-E309-4E2A-9CCC-85FE58288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/>
            <a:stretch/>
          </p:blipFill>
          <p:spPr>
            <a:xfrm>
              <a:off x="9013949" y="1021589"/>
              <a:ext cx="2227792" cy="352610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AB536C-B351-4FEB-85DA-7F7905CE588D}"/>
                </a:ext>
              </a:extLst>
            </p:cNvPr>
            <p:cNvSpPr/>
            <p:nvPr/>
          </p:nvSpPr>
          <p:spPr>
            <a:xfrm>
              <a:off x="11068050" y="914400"/>
              <a:ext cx="454745" cy="476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D06A5-753C-4034-8E80-CA3C4CBEE3ED}"/>
                </a:ext>
              </a:extLst>
            </p:cNvPr>
            <p:cNvSpPr/>
            <p:nvPr/>
          </p:nvSpPr>
          <p:spPr>
            <a:xfrm>
              <a:off x="11040488" y="2654848"/>
              <a:ext cx="454745" cy="476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C26B8C-600F-4CB9-80BA-476073051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4503" y="4683428"/>
            <a:ext cx="2376771" cy="1747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8B6427-C386-45B2-AE69-2C3581A16AB3}"/>
              </a:ext>
            </a:extLst>
          </p:cNvPr>
          <p:cNvSpPr txBox="1"/>
          <p:nvPr/>
        </p:nvSpPr>
        <p:spPr>
          <a:xfrm>
            <a:off x="-1202908" y="6500741"/>
            <a:ext cx="636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Chan*, Quintanal-Villalonga* et al., Cancer Cell 2021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DD17D49-49CD-4BA0-A58C-3F00E4C4C72A}"/>
              </a:ext>
            </a:extLst>
          </p:cNvPr>
          <p:cNvSpPr/>
          <p:nvPr/>
        </p:nvSpPr>
        <p:spPr>
          <a:xfrm>
            <a:off x="5343525" y="2095454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67BF421-ED20-44CA-84BE-2399CAEBDDBE}"/>
              </a:ext>
            </a:extLst>
          </p:cNvPr>
          <p:cNvSpPr/>
          <p:nvPr/>
        </p:nvSpPr>
        <p:spPr>
          <a:xfrm>
            <a:off x="4871058" y="3457575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84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6">
            <a:extLst>
              <a:ext uri="{FF2B5EF4-FFF2-40B4-BE49-F238E27FC236}">
                <a16:creationId xmlns:a16="http://schemas.microsoft.com/office/drawing/2014/main" id="{F3BC22B8-CDF9-4B61-84BA-CF84C4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44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19" name="Rectángulo 55">
            <a:extLst>
              <a:ext uri="{FF2B5EF4-FFF2-40B4-BE49-F238E27FC236}">
                <a16:creationId xmlns:a16="http://schemas.microsoft.com/office/drawing/2014/main" id="{0B5E6AF9-AA9E-40C8-832D-C6162CED76ED}"/>
              </a:ext>
            </a:extLst>
          </p:cNvPr>
          <p:cNvSpPr/>
          <p:nvPr/>
        </p:nvSpPr>
        <p:spPr>
          <a:xfrm>
            <a:off x="6484081" y="1044053"/>
            <a:ext cx="5507265" cy="5708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57">
            <a:extLst>
              <a:ext uri="{FF2B5EF4-FFF2-40B4-BE49-F238E27FC236}">
                <a16:creationId xmlns:a16="http://schemas.microsoft.com/office/drawing/2014/main" id="{0F732E75-0CF8-4D8A-9481-86D8CE4A2BB8}"/>
              </a:ext>
            </a:extLst>
          </p:cNvPr>
          <p:cNvSpPr/>
          <p:nvPr/>
        </p:nvSpPr>
        <p:spPr>
          <a:xfrm>
            <a:off x="118609" y="2954580"/>
            <a:ext cx="6176773" cy="3785454"/>
          </a:xfrm>
          <a:prstGeom prst="rect">
            <a:avLst/>
          </a:prstGeom>
          <a:solidFill>
            <a:srgbClr val="FFF6D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58">
            <a:extLst>
              <a:ext uri="{FF2B5EF4-FFF2-40B4-BE49-F238E27FC236}">
                <a16:creationId xmlns:a16="http://schemas.microsoft.com/office/drawing/2014/main" id="{0FB362F5-1C4A-4810-818F-880BE0909064}"/>
              </a:ext>
            </a:extLst>
          </p:cNvPr>
          <p:cNvSpPr txBox="1"/>
          <p:nvPr/>
        </p:nvSpPr>
        <p:spPr>
          <a:xfrm>
            <a:off x="200654" y="6173005"/>
            <a:ext cx="410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>
                <a:solidFill>
                  <a:srgbClr val="FFC000"/>
                </a:solidFill>
              </a:rPr>
              <a:t>In vitro </a:t>
            </a:r>
            <a:r>
              <a:rPr lang="es-ES" sz="3200" b="1" dirty="0" err="1">
                <a:solidFill>
                  <a:srgbClr val="FFC000"/>
                </a:solidFill>
              </a:rPr>
              <a:t>models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pSp>
        <p:nvGrpSpPr>
          <p:cNvPr id="27" name="Grupo 59">
            <a:extLst>
              <a:ext uri="{FF2B5EF4-FFF2-40B4-BE49-F238E27FC236}">
                <a16:creationId xmlns:a16="http://schemas.microsoft.com/office/drawing/2014/main" id="{DE00FAB5-490B-400B-8024-427D5423965A}"/>
              </a:ext>
            </a:extLst>
          </p:cNvPr>
          <p:cNvGrpSpPr/>
          <p:nvPr/>
        </p:nvGrpSpPr>
        <p:grpSpPr>
          <a:xfrm>
            <a:off x="412012" y="1044053"/>
            <a:ext cx="4308080" cy="1513417"/>
            <a:chOff x="538466" y="1030914"/>
            <a:chExt cx="4308080" cy="1513417"/>
          </a:xfrm>
        </p:grpSpPr>
        <p:pic>
          <p:nvPicPr>
            <p:cNvPr id="28" name="Imagen 60" descr="Gráfico&#10;&#10;Descripción generada automáticamente">
              <a:extLst>
                <a:ext uri="{FF2B5EF4-FFF2-40B4-BE49-F238E27FC236}">
                  <a16:creationId xmlns:a16="http://schemas.microsoft.com/office/drawing/2014/main" id="{030A082E-1A56-4685-8854-E081009F1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85" r="38488"/>
            <a:stretch/>
          </p:blipFill>
          <p:spPr>
            <a:xfrm>
              <a:off x="538466" y="1030914"/>
              <a:ext cx="4101267" cy="1513417"/>
            </a:xfrm>
            <a:prstGeom prst="rect">
              <a:avLst/>
            </a:prstGeom>
          </p:spPr>
        </p:pic>
        <p:sp>
          <p:nvSpPr>
            <p:cNvPr id="29" name="Rectángulo 61">
              <a:extLst>
                <a:ext uri="{FF2B5EF4-FFF2-40B4-BE49-F238E27FC236}">
                  <a16:creationId xmlns:a16="http://schemas.microsoft.com/office/drawing/2014/main" id="{A269AF20-5B72-4B50-A2ED-21E9DA04F6DA}"/>
                </a:ext>
              </a:extLst>
            </p:cNvPr>
            <p:cNvSpPr/>
            <p:nvPr/>
          </p:nvSpPr>
          <p:spPr>
            <a:xfrm>
              <a:off x="4315969" y="1713334"/>
              <a:ext cx="53057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Imagen 62" descr="Imagen que contiene interior, plástico, tabla, contenedor&#10;&#10;Descripción generada automáticamente">
            <a:extLst>
              <a:ext uri="{FF2B5EF4-FFF2-40B4-BE49-F238E27FC236}">
                <a16:creationId xmlns:a16="http://schemas.microsoft.com/office/drawing/2014/main" id="{F7C3645F-AEB6-45FB-83B0-B52509025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 b="18565"/>
          <a:stretch/>
        </p:blipFill>
        <p:spPr>
          <a:xfrm>
            <a:off x="205199" y="3442139"/>
            <a:ext cx="2604767" cy="1651000"/>
          </a:xfrm>
          <a:prstGeom prst="rect">
            <a:avLst/>
          </a:prstGeom>
        </p:spPr>
      </p:pic>
      <p:sp>
        <p:nvSpPr>
          <p:cNvPr id="31" name="CuadroTexto 63">
            <a:extLst>
              <a:ext uri="{FF2B5EF4-FFF2-40B4-BE49-F238E27FC236}">
                <a16:creationId xmlns:a16="http://schemas.microsoft.com/office/drawing/2014/main" id="{B61BD24F-CE8F-45CE-AA57-DC68204B8E86}"/>
              </a:ext>
            </a:extLst>
          </p:cNvPr>
          <p:cNvSpPr txBox="1"/>
          <p:nvPr/>
        </p:nvSpPr>
        <p:spPr>
          <a:xfrm>
            <a:off x="447637" y="5092781"/>
            <a:ext cx="260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Cell line (2D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pic>
        <p:nvPicPr>
          <p:cNvPr id="32" name="Imagen 64" descr="Diagrama&#10;&#10;Descripción generada automáticamente">
            <a:extLst>
              <a:ext uri="{FF2B5EF4-FFF2-40B4-BE49-F238E27FC236}">
                <a16:creationId xmlns:a16="http://schemas.microsoft.com/office/drawing/2014/main" id="{02984A59-AF2C-4938-9C9A-945A77B0F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320" r="31873" b="62059"/>
          <a:stretch/>
        </p:blipFill>
        <p:spPr>
          <a:xfrm>
            <a:off x="3175463" y="3460343"/>
            <a:ext cx="2959909" cy="1614592"/>
          </a:xfrm>
          <a:prstGeom prst="rect">
            <a:avLst/>
          </a:prstGeom>
        </p:spPr>
      </p:pic>
      <p:sp>
        <p:nvSpPr>
          <p:cNvPr id="33" name="CuadroTexto 65">
            <a:extLst>
              <a:ext uri="{FF2B5EF4-FFF2-40B4-BE49-F238E27FC236}">
                <a16:creationId xmlns:a16="http://schemas.microsoft.com/office/drawing/2014/main" id="{3E50BA7A-FF17-40EF-B69B-A5CCFEE2B374}"/>
              </a:ext>
            </a:extLst>
          </p:cNvPr>
          <p:cNvSpPr txBox="1"/>
          <p:nvPr/>
        </p:nvSpPr>
        <p:spPr>
          <a:xfrm>
            <a:off x="3389052" y="5082905"/>
            <a:ext cx="260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Organoids</a:t>
            </a:r>
            <a:r>
              <a:rPr lang="es-ES" dirty="0"/>
              <a:t> (3D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pic>
        <p:nvPicPr>
          <p:cNvPr id="34" name="Imagen 66">
            <a:extLst>
              <a:ext uri="{FF2B5EF4-FFF2-40B4-BE49-F238E27FC236}">
                <a16:creationId xmlns:a16="http://schemas.microsoft.com/office/drawing/2014/main" id="{DC7C9FDE-1F7F-4D43-8859-71D55197A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853" y="1218706"/>
            <a:ext cx="1836802" cy="1582698"/>
          </a:xfrm>
          <a:prstGeom prst="rect">
            <a:avLst/>
          </a:prstGeom>
        </p:spPr>
      </p:pic>
      <p:sp>
        <p:nvSpPr>
          <p:cNvPr id="35" name="CuadroTexto 67">
            <a:extLst>
              <a:ext uri="{FF2B5EF4-FFF2-40B4-BE49-F238E27FC236}">
                <a16:creationId xmlns:a16="http://schemas.microsoft.com/office/drawing/2014/main" id="{736798D4-DC17-49A6-B6E9-88ADE6C774F4}"/>
              </a:ext>
            </a:extLst>
          </p:cNvPr>
          <p:cNvSpPr txBox="1"/>
          <p:nvPr/>
        </p:nvSpPr>
        <p:spPr>
          <a:xfrm>
            <a:off x="8514655" y="1834639"/>
            <a:ext cx="335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Patient-derived</a:t>
            </a:r>
            <a:r>
              <a:rPr lang="es-ES" dirty="0"/>
              <a:t> </a:t>
            </a:r>
            <a:r>
              <a:rPr lang="es-ES" dirty="0" err="1"/>
              <a:t>xenografts</a:t>
            </a:r>
            <a:r>
              <a:rPr lang="es-ES" dirty="0"/>
              <a:t> </a:t>
            </a:r>
          </a:p>
          <a:p>
            <a:r>
              <a:rPr lang="es-ES" dirty="0"/>
              <a:t>(3D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cxnSp>
        <p:nvCxnSpPr>
          <p:cNvPr id="37" name="Conector recto de flecha 68">
            <a:extLst>
              <a:ext uri="{FF2B5EF4-FFF2-40B4-BE49-F238E27FC236}">
                <a16:creationId xmlns:a16="http://schemas.microsoft.com/office/drawing/2014/main" id="{30B87D37-88E1-40DF-BDE0-4D6C09096FEB}"/>
              </a:ext>
            </a:extLst>
          </p:cNvPr>
          <p:cNvCxnSpPr>
            <a:cxnSpLocks/>
          </p:cNvCxnSpPr>
          <p:nvPr/>
        </p:nvCxnSpPr>
        <p:spPr>
          <a:xfrm flipH="1">
            <a:off x="1997072" y="2361488"/>
            <a:ext cx="1429902" cy="867844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69">
            <a:extLst>
              <a:ext uri="{FF2B5EF4-FFF2-40B4-BE49-F238E27FC236}">
                <a16:creationId xmlns:a16="http://schemas.microsoft.com/office/drawing/2014/main" id="{88B5C5C5-8057-4E2E-B209-6F86DC6A80F3}"/>
              </a:ext>
            </a:extLst>
          </p:cNvPr>
          <p:cNvCxnSpPr>
            <a:cxnSpLocks/>
          </p:cNvCxnSpPr>
          <p:nvPr/>
        </p:nvCxnSpPr>
        <p:spPr>
          <a:xfrm>
            <a:off x="3880601" y="2383842"/>
            <a:ext cx="165023" cy="96099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70">
            <a:extLst>
              <a:ext uri="{FF2B5EF4-FFF2-40B4-BE49-F238E27FC236}">
                <a16:creationId xmlns:a16="http://schemas.microsoft.com/office/drawing/2014/main" id="{E75CBF62-969A-4B97-8E21-CF42CBBF54C8}"/>
              </a:ext>
            </a:extLst>
          </p:cNvPr>
          <p:cNvCxnSpPr>
            <a:cxnSpLocks/>
          </p:cNvCxnSpPr>
          <p:nvPr/>
        </p:nvCxnSpPr>
        <p:spPr>
          <a:xfrm>
            <a:off x="4289780" y="1970802"/>
            <a:ext cx="2480945" cy="235581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71">
            <a:extLst>
              <a:ext uri="{FF2B5EF4-FFF2-40B4-BE49-F238E27FC236}">
                <a16:creationId xmlns:a16="http://schemas.microsoft.com/office/drawing/2014/main" id="{2A89F5EA-0E3B-4EF7-8F55-968DE02A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853" y="4950333"/>
            <a:ext cx="1881816" cy="1621485"/>
          </a:xfrm>
          <a:prstGeom prst="rect">
            <a:avLst/>
          </a:prstGeom>
        </p:spPr>
      </p:pic>
      <p:sp>
        <p:nvSpPr>
          <p:cNvPr id="41" name="CuadroTexto 72">
            <a:extLst>
              <a:ext uri="{FF2B5EF4-FFF2-40B4-BE49-F238E27FC236}">
                <a16:creationId xmlns:a16="http://schemas.microsoft.com/office/drawing/2014/main" id="{B06FDDAF-9E0B-4921-A556-D914EE6D39B7}"/>
              </a:ext>
            </a:extLst>
          </p:cNvPr>
          <p:cNvSpPr txBox="1"/>
          <p:nvPr/>
        </p:nvSpPr>
        <p:spPr>
          <a:xfrm>
            <a:off x="8559669" y="5827226"/>
            <a:ext cx="260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Cell line </a:t>
            </a:r>
            <a:r>
              <a:rPr lang="es-ES" dirty="0" err="1"/>
              <a:t>xenografts</a:t>
            </a:r>
            <a:endParaRPr lang="es-ES" dirty="0"/>
          </a:p>
          <a:p>
            <a:r>
              <a:rPr lang="es-ES" dirty="0"/>
              <a:t> (3D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42" name="Flecha: curvada hacia la derecha 73">
            <a:extLst>
              <a:ext uri="{FF2B5EF4-FFF2-40B4-BE49-F238E27FC236}">
                <a16:creationId xmlns:a16="http://schemas.microsoft.com/office/drawing/2014/main" id="{A2C28C7B-7861-48A3-AC7D-4F436AB82F60}"/>
              </a:ext>
            </a:extLst>
          </p:cNvPr>
          <p:cNvSpPr/>
          <p:nvPr/>
        </p:nvSpPr>
        <p:spPr>
          <a:xfrm rot="16200000">
            <a:off x="4315804" y="3164601"/>
            <a:ext cx="501822" cy="5325521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adroTexto 90">
            <a:extLst>
              <a:ext uri="{FF2B5EF4-FFF2-40B4-BE49-F238E27FC236}">
                <a16:creationId xmlns:a16="http://schemas.microsoft.com/office/drawing/2014/main" id="{31440BEA-4145-4D74-8FB7-E9FBBDF8AB57}"/>
              </a:ext>
            </a:extLst>
          </p:cNvPr>
          <p:cNvSpPr txBox="1"/>
          <p:nvPr/>
        </p:nvSpPr>
        <p:spPr>
          <a:xfrm>
            <a:off x="8559669" y="1047703"/>
            <a:ext cx="410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>
                <a:solidFill>
                  <a:srgbClr val="0070C0"/>
                </a:solidFill>
              </a:rPr>
              <a:t>In vivo </a:t>
            </a:r>
            <a:r>
              <a:rPr lang="es-ES" sz="3600" b="1" dirty="0" err="1">
                <a:solidFill>
                  <a:srgbClr val="0070C0"/>
                </a:solidFill>
              </a:rPr>
              <a:t>models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4" name="Imagen 91" descr="Diagrama&#10;&#10;Descripción generada automáticamente">
            <a:extLst>
              <a:ext uri="{FF2B5EF4-FFF2-40B4-BE49-F238E27FC236}">
                <a16:creationId xmlns:a16="http://schemas.microsoft.com/office/drawing/2014/main" id="{E7B940D0-743A-4F57-91BB-1FCCB1DFDE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2" b="41490"/>
          <a:stretch/>
        </p:blipFill>
        <p:spPr>
          <a:xfrm>
            <a:off x="8710826" y="3035851"/>
            <a:ext cx="3227360" cy="1700095"/>
          </a:xfrm>
          <a:prstGeom prst="rect">
            <a:avLst/>
          </a:prstGeom>
        </p:spPr>
      </p:pic>
      <p:sp>
        <p:nvSpPr>
          <p:cNvPr id="45" name="CuadroTexto 93">
            <a:extLst>
              <a:ext uri="{FF2B5EF4-FFF2-40B4-BE49-F238E27FC236}">
                <a16:creationId xmlns:a16="http://schemas.microsoft.com/office/drawing/2014/main" id="{153A4DE8-4F28-446D-85F1-D5D6ACC682C1}"/>
              </a:ext>
            </a:extLst>
          </p:cNvPr>
          <p:cNvSpPr txBox="1"/>
          <p:nvPr/>
        </p:nvSpPr>
        <p:spPr>
          <a:xfrm>
            <a:off x="6677853" y="3472122"/>
            <a:ext cx="2003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/>
              <a:t>Genetically</a:t>
            </a:r>
            <a:r>
              <a:rPr lang="es-ES" dirty="0"/>
              <a:t> </a:t>
            </a:r>
            <a:r>
              <a:rPr lang="es-ES" dirty="0" err="1"/>
              <a:t>engineered</a:t>
            </a:r>
            <a:r>
              <a:rPr lang="es-ES" dirty="0"/>
              <a:t> mouse </a:t>
            </a:r>
            <a:r>
              <a:rPr lang="es-ES" dirty="0" err="1"/>
              <a:t>models</a:t>
            </a:r>
            <a:r>
              <a:rPr lang="es-ES" dirty="0"/>
              <a:t> (</a:t>
            </a:r>
            <a:r>
              <a:rPr lang="es-ES" dirty="0" err="1"/>
              <a:t>GEMMs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46" name="CuadroTexto 41">
            <a:extLst>
              <a:ext uri="{FF2B5EF4-FFF2-40B4-BE49-F238E27FC236}">
                <a16:creationId xmlns:a16="http://schemas.microsoft.com/office/drawing/2014/main" id="{211F8A5C-292F-489B-8634-C20F39C15905}"/>
              </a:ext>
            </a:extLst>
          </p:cNvPr>
          <p:cNvSpPr txBox="1"/>
          <p:nvPr/>
        </p:nvSpPr>
        <p:spPr>
          <a:xfrm>
            <a:off x="5110561" y="638747"/>
            <a:ext cx="46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Preclinical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models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41" grpId="0"/>
      <p:bldP spid="42" grpId="0" animBg="1"/>
      <p:bldP spid="4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41" y="200590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3" name="Rectángulo 55">
            <a:extLst>
              <a:ext uri="{FF2B5EF4-FFF2-40B4-BE49-F238E27FC236}">
                <a16:creationId xmlns:a16="http://schemas.microsoft.com/office/drawing/2014/main" id="{DE50649C-2B6B-4A1E-ADF6-2985CA5C1516}"/>
              </a:ext>
            </a:extLst>
          </p:cNvPr>
          <p:cNvSpPr/>
          <p:nvPr/>
        </p:nvSpPr>
        <p:spPr>
          <a:xfrm>
            <a:off x="6332562" y="2046437"/>
            <a:ext cx="5507266" cy="4693230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57">
            <a:extLst>
              <a:ext uri="{FF2B5EF4-FFF2-40B4-BE49-F238E27FC236}">
                <a16:creationId xmlns:a16="http://schemas.microsoft.com/office/drawing/2014/main" id="{77F25DDD-4849-4184-99F5-5AD46EA81106}"/>
              </a:ext>
            </a:extLst>
          </p:cNvPr>
          <p:cNvSpPr/>
          <p:nvPr/>
        </p:nvSpPr>
        <p:spPr>
          <a:xfrm>
            <a:off x="245064" y="2046437"/>
            <a:ext cx="5507266" cy="4680458"/>
          </a:xfrm>
          <a:prstGeom prst="rect">
            <a:avLst/>
          </a:prstGeom>
          <a:solidFill>
            <a:srgbClr val="FFEDBA">
              <a:alpha val="3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58">
            <a:extLst>
              <a:ext uri="{FF2B5EF4-FFF2-40B4-BE49-F238E27FC236}">
                <a16:creationId xmlns:a16="http://schemas.microsoft.com/office/drawing/2014/main" id="{6F3429BB-000D-4B37-A137-922CB80525EE}"/>
              </a:ext>
            </a:extLst>
          </p:cNvPr>
          <p:cNvSpPr txBox="1"/>
          <p:nvPr/>
        </p:nvSpPr>
        <p:spPr>
          <a:xfrm>
            <a:off x="1578605" y="1517990"/>
            <a:ext cx="410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>
                <a:solidFill>
                  <a:srgbClr val="FFC000"/>
                </a:solidFill>
              </a:rPr>
              <a:t>In vitro </a:t>
            </a:r>
            <a:r>
              <a:rPr lang="es-ES" sz="3200" b="1" dirty="0" err="1">
                <a:solidFill>
                  <a:srgbClr val="FFC000"/>
                </a:solidFill>
              </a:rPr>
              <a:t>models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" name="CuadroTexto 90">
            <a:extLst>
              <a:ext uri="{FF2B5EF4-FFF2-40B4-BE49-F238E27FC236}">
                <a16:creationId xmlns:a16="http://schemas.microsoft.com/office/drawing/2014/main" id="{2CD58F6C-A472-42E1-B269-82FF5869A452}"/>
              </a:ext>
            </a:extLst>
          </p:cNvPr>
          <p:cNvSpPr txBox="1"/>
          <p:nvPr/>
        </p:nvSpPr>
        <p:spPr>
          <a:xfrm>
            <a:off x="7488899" y="1456434"/>
            <a:ext cx="410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>
                <a:solidFill>
                  <a:srgbClr val="0070C0"/>
                </a:solidFill>
              </a:rPr>
              <a:t>In vivo </a:t>
            </a:r>
            <a:r>
              <a:rPr lang="es-ES" sz="3600" b="1" dirty="0" err="1">
                <a:solidFill>
                  <a:srgbClr val="0070C0"/>
                </a:solidFill>
              </a:rPr>
              <a:t>models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CuadroTexto 25">
            <a:extLst>
              <a:ext uri="{FF2B5EF4-FFF2-40B4-BE49-F238E27FC236}">
                <a16:creationId xmlns:a16="http://schemas.microsoft.com/office/drawing/2014/main" id="{56146EE4-E403-4CFA-9377-D5C5685AC568}"/>
              </a:ext>
            </a:extLst>
          </p:cNvPr>
          <p:cNvSpPr txBox="1"/>
          <p:nvPr/>
        </p:nvSpPr>
        <p:spPr>
          <a:xfrm>
            <a:off x="481351" y="2226433"/>
            <a:ext cx="5034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Cell </a:t>
            </a:r>
            <a:r>
              <a:rPr lang="es-ES" dirty="0" err="1"/>
              <a:t>lines</a:t>
            </a:r>
            <a:endParaRPr lang="es-ES" dirty="0"/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00B050"/>
                </a:solidFill>
              </a:rPr>
              <a:t>Very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easy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to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work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with</a:t>
            </a:r>
            <a:r>
              <a:rPr lang="es-ES" dirty="0">
                <a:solidFill>
                  <a:srgbClr val="00B050"/>
                </a:solidFill>
              </a:rPr>
              <a:t>, </a:t>
            </a:r>
            <a:r>
              <a:rPr lang="es-ES" dirty="0" err="1">
                <a:solidFill>
                  <a:srgbClr val="00B050"/>
                </a:solidFill>
              </a:rPr>
              <a:t>quicker</a:t>
            </a:r>
            <a:r>
              <a:rPr lang="es-ES" dirty="0">
                <a:solidFill>
                  <a:srgbClr val="00B050"/>
                </a:solidFill>
              </a:rPr>
              <a:t> and </a:t>
            </a:r>
            <a:r>
              <a:rPr lang="es-ES" dirty="0" err="1">
                <a:solidFill>
                  <a:srgbClr val="00B050"/>
                </a:solidFill>
              </a:rPr>
              <a:t>cheaper</a:t>
            </a:r>
            <a:endParaRPr lang="es-E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00B050"/>
                </a:solidFill>
              </a:rPr>
              <a:t>Allow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easy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genetic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manipulation</a:t>
            </a:r>
            <a:endParaRPr lang="es-E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FF0000"/>
                </a:solidFill>
              </a:rPr>
              <a:t>Very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simplified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model</a:t>
            </a:r>
            <a:r>
              <a:rPr lang="es-ES" dirty="0">
                <a:solidFill>
                  <a:srgbClr val="FF0000"/>
                </a:solidFill>
              </a:rPr>
              <a:t>, 2D, no tumor </a:t>
            </a:r>
            <a:r>
              <a:rPr lang="es-ES" dirty="0" err="1">
                <a:solidFill>
                  <a:srgbClr val="FF0000"/>
                </a:solidFill>
              </a:rPr>
              <a:t>microenvironment</a:t>
            </a:r>
            <a:r>
              <a:rPr lang="es-ES" dirty="0">
                <a:solidFill>
                  <a:srgbClr val="FF0000"/>
                </a:solidFill>
              </a:rPr>
              <a:t> (TME)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uadroTexto 26">
            <a:extLst>
              <a:ext uri="{FF2B5EF4-FFF2-40B4-BE49-F238E27FC236}">
                <a16:creationId xmlns:a16="http://schemas.microsoft.com/office/drawing/2014/main" id="{1C70391C-CF15-430B-97D1-91C663630D85}"/>
              </a:ext>
            </a:extLst>
          </p:cNvPr>
          <p:cNvSpPr txBox="1"/>
          <p:nvPr/>
        </p:nvSpPr>
        <p:spPr>
          <a:xfrm>
            <a:off x="481351" y="4177485"/>
            <a:ext cx="5034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Organoids</a:t>
            </a:r>
            <a:endParaRPr lang="es-ES" dirty="0"/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00B050"/>
                </a:solidFill>
              </a:rPr>
              <a:t>Relatively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easy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to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work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with</a:t>
            </a:r>
            <a:r>
              <a:rPr lang="es-ES" dirty="0">
                <a:solidFill>
                  <a:srgbClr val="00B050"/>
                </a:solidFill>
              </a:rPr>
              <a:t>, </a:t>
            </a:r>
            <a:r>
              <a:rPr lang="es-ES" dirty="0" err="1">
                <a:solidFill>
                  <a:srgbClr val="00B050"/>
                </a:solidFill>
              </a:rPr>
              <a:t>quick</a:t>
            </a:r>
            <a:r>
              <a:rPr lang="es-ES" dirty="0">
                <a:solidFill>
                  <a:srgbClr val="00B050"/>
                </a:solidFill>
              </a:rPr>
              <a:t> and </a:t>
            </a:r>
            <a:r>
              <a:rPr lang="es-ES" dirty="0" err="1">
                <a:solidFill>
                  <a:srgbClr val="00B050"/>
                </a:solidFill>
              </a:rPr>
              <a:t>cheap</a:t>
            </a:r>
            <a:r>
              <a:rPr lang="es-ES" dirty="0">
                <a:solidFill>
                  <a:srgbClr val="00B05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00B050"/>
                </a:solidFill>
              </a:rPr>
              <a:t>Allow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relatively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easy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genetic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manipulation</a:t>
            </a:r>
            <a:r>
              <a:rPr lang="es-ES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rgbClr val="00B050"/>
                </a:solidFill>
              </a:rPr>
              <a:t>3D </a:t>
            </a:r>
            <a:r>
              <a:rPr lang="es-ES" dirty="0" err="1">
                <a:solidFill>
                  <a:srgbClr val="00B050"/>
                </a:solidFill>
              </a:rPr>
              <a:t>system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that</a:t>
            </a:r>
            <a:r>
              <a:rPr lang="es-ES" dirty="0">
                <a:solidFill>
                  <a:srgbClr val="00B050"/>
                </a:solidFill>
              </a:rPr>
              <a:t> reproduces </a:t>
            </a:r>
            <a:r>
              <a:rPr lang="es-ES" dirty="0" err="1">
                <a:solidFill>
                  <a:srgbClr val="00B050"/>
                </a:solidFill>
              </a:rPr>
              <a:t>fairly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well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the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behavior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of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tumors</a:t>
            </a:r>
            <a:endParaRPr lang="es-E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solidFill>
                  <a:srgbClr val="FF0000"/>
                </a:solidFill>
              </a:rPr>
              <a:t>Simplified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model</a:t>
            </a:r>
            <a:r>
              <a:rPr lang="es-ES" dirty="0">
                <a:solidFill>
                  <a:srgbClr val="FF0000"/>
                </a:solidFill>
              </a:rPr>
              <a:t>, no TME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uadroTexto 27">
            <a:extLst>
              <a:ext uri="{FF2B5EF4-FFF2-40B4-BE49-F238E27FC236}">
                <a16:creationId xmlns:a16="http://schemas.microsoft.com/office/drawing/2014/main" id="{1B1FAECB-8A8F-4683-979B-D4C8EFD202D8}"/>
              </a:ext>
            </a:extLst>
          </p:cNvPr>
          <p:cNvSpPr txBox="1"/>
          <p:nvPr/>
        </p:nvSpPr>
        <p:spPr>
          <a:xfrm>
            <a:off x="6555474" y="2311154"/>
            <a:ext cx="50346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Patient-derived</a:t>
            </a:r>
            <a:r>
              <a:rPr lang="es-ES" sz="1400" dirty="0"/>
              <a:t> </a:t>
            </a:r>
            <a:r>
              <a:rPr lang="es-ES" sz="1400" dirty="0" err="1"/>
              <a:t>xenografts</a:t>
            </a:r>
            <a:r>
              <a:rPr lang="es-ES" sz="1400" dirty="0"/>
              <a:t> (</a:t>
            </a:r>
            <a:r>
              <a:rPr lang="es-ES" sz="1400" dirty="0" err="1"/>
              <a:t>PDXs</a:t>
            </a:r>
            <a:r>
              <a:rPr lang="es-ES" sz="1400" dirty="0"/>
              <a:t>)</a:t>
            </a:r>
          </a:p>
          <a:p>
            <a:endParaRPr lang="es-ES" sz="100" dirty="0"/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00B050"/>
                </a:solidFill>
              </a:rPr>
              <a:t>Reproduce </a:t>
            </a:r>
            <a:r>
              <a:rPr lang="es-ES" sz="1400" dirty="0" err="1">
                <a:solidFill>
                  <a:srgbClr val="00B050"/>
                </a:solidFill>
              </a:rPr>
              <a:t>very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well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the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behavior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of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tumors</a:t>
            </a:r>
            <a:r>
              <a:rPr lang="es-ES" sz="1400" dirty="0">
                <a:solidFill>
                  <a:srgbClr val="00B050"/>
                </a:solidFill>
              </a:rPr>
              <a:t> (</a:t>
            </a:r>
            <a:r>
              <a:rPr lang="es-ES" sz="1400" dirty="0" err="1">
                <a:solidFill>
                  <a:srgbClr val="00B050"/>
                </a:solidFill>
              </a:rPr>
              <a:t>specially</a:t>
            </a:r>
            <a:r>
              <a:rPr lang="es-ES" sz="1400" dirty="0">
                <a:solidFill>
                  <a:srgbClr val="00B050"/>
                </a:solidFill>
              </a:rPr>
              <a:t> in </a:t>
            </a:r>
            <a:r>
              <a:rPr lang="es-ES" sz="1400" dirty="0" err="1">
                <a:solidFill>
                  <a:srgbClr val="00B050"/>
                </a:solidFill>
              </a:rPr>
              <a:t>treatment</a:t>
            </a:r>
            <a:r>
              <a:rPr lang="es-ES" sz="1400" dirty="0">
                <a:solidFill>
                  <a:srgbClr val="00B050"/>
                </a:solidFill>
              </a:rPr>
              <a:t> response)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00B050"/>
                </a:solidFill>
              </a:rPr>
              <a:t>As </a:t>
            </a:r>
            <a:r>
              <a:rPr lang="es-ES" sz="1400" dirty="0" err="1">
                <a:solidFill>
                  <a:srgbClr val="00B050"/>
                </a:solidFill>
              </a:rPr>
              <a:t>close</a:t>
            </a:r>
            <a:r>
              <a:rPr lang="es-ES" sz="1400" dirty="0">
                <a:solidFill>
                  <a:srgbClr val="00B050"/>
                </a:solidFill>
              </a:rPr>
              <a:t> as </a:t>
            </a:r>
            <a:r>
              <a:rPr lang="es-ES" sz="1400" dirty="0" err="1">
                <a:solidFill>
                  <a:srgbClr val="00B050"/>
                </a:solidFill>
              </a:rPr>
              <a:t>you</a:t>
            </a:r>
            <a:r>
              <a:rPr lang="es-ES" sz="1400" dirty="0">
                <a:solidFill>
                  <a:srgbClr val="00B050"/>
                </a:solidFill>
              </a:rPr>
              <a:t> can </a:t>
            </a:r>
            <a:r>
              <a:rPr lang="es-ES" sz="1400" dirty="0" err="1">
                <a:solidFill>
                  <a:srgbClr val="00B050"/>
                </a:solidFill>
              </a:rPr>
              <a:t>get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to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an</a:t>
            </a:r>
            <a:r>
              <a:rPr lang="es-ES" sz="1400" dirty="0">
                <a:solidFill>
                  <a:srgbClr val="00B050"/>
                </a:solidFill>
              </a:rPr>
              <a:t> actual human tumor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FF0000"/>
                </a:solidFill>
              </a:rPr>
              <a:t>No TME</a:t>
            </a:r>
          </a:p>
          <a:p>
            <a:pPr marL="285750" indent="-285750">
              <a:buFontTx/>
              <a:buChar char="-"/>
            </a:pPr>
            <a:r>
              <a:rPr lang="es-ES" sz="1400" dirty="0" err="1">
                <a:solidFill>
                  <a:srgbClr val="FF0000"/>
                </a:solidFill>
              </a:rPr>
              <a:t>Expensive</a:t>
            </a:r>
            <a:r>
              <a:rPr lang="es-ES" sz="1400" dirty="0">
                <a:solidFill>
                  <a:srgbClr val="FF0000"/>
                </a:solidFill>
              </a:rPr>
              <a:t>, time-</a:t>
            </a:r>
            <a:r>
              <a:rPr lang="es-ES" sz="1400" dirty="0" err="1">
                <a:solidFill>
                  <a:srgbClr val="FF0000"/>
                </a:solidFill>
              </a:rPr>
              <a:t>consuming</a:t>
            </a:r>
            <a:endParaRPr lang="es-ES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400" dirty="0" err="1">
                <a:solidFill>
                  <a:srgbClr val="FF0000"/>
                </a:solidFill>
              </a:rPr>
              <a:t>Very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difficult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genetic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manipulation</a:t>
            </a:r>
            <a:endParaRPr lang="es-ES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CuadroTexto 28">
            <a:extLst>
              <a:ext uri="{FF2B5EF4-FFF2-40B4-BE49-F238E27FC236}">
                <a16:creationId xmlns:a16="http://schemas.microsoft.com/office/drawing/2014/main" id="{FB74E2CA-E990-4EE1-87A8-0C3BE8A724A3}"/>
              </a:ext>
            </a:extLst>
          </p:cNvPr>
          <p:cNvSpPr txBox="1"/>
          <p:nvPr/>
        </p:nvSpPr>
        <p:spPr>
          <a:xfrm>
            <a:off x="6555474" y="3980759"/>
            <a:ext cx="53914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GEMMs</a:t>
            </a:r>
            <a:endParaRPr lang="es-ES" sz="1400" dirty="0"/>
          </a:p>
          <a:p>
            <a:endParaRPr lang="es-ES" sz="200" dirty="0"/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00B050"/>
                </a:solidFill>
              </a:rPr>
              <a:t>Can reproduce </a:t>
            </a:r>
            <a:r>
              <a:rPr lang="es-ES" sz="1400" dirty="0" err="1">
                <a:solidFill>
                  <a:srgbClr val="00B050"/>
                </a:solidFill>
              </a:rPr>
              <a:t>well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the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biology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of</a:t>
            </a:r>
            <a:r>
              <a:rPr lang="es-ES" sz="1400" dirty="0">
                <a:solidFill>
                  <a:srgbClr val="00B050"/>
                </a:solidFill>
              </a:rPr>
              <a:t> human </a:t>
            </a:r>
            <a:r>
              <a:rPr lang="es-ES" sz="1400" dirty="0" err="1">
                <a:solidFill>
                  <a:srgbClr val="00B050"/>
                </a:solidFill>
              </a:rPr>
              <a:t>tumors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00B050"/>
                </a:solidFill>
              </a:rPr>
              <a:t>TME </a:t>
            </a:r>
          </a:p>
          <a:p>
            <a:pPr marL="285750" indent="-285750">
              <a:buFontTx/>
              <a:buChar char="-"/>
            </a:pPr>
            <a:r>
              <a:rPr lang="es-ES" sz="1400" dirty="0" err="1">
                <a:solidFill>
                  <a:srgbClr val="FF0000"/>
                </a:solidFill>
              </a:rPr>
              <a:t>Expensive</a:t>
            </a:r>
            <a:r>
              <a:rPr lang="es-ES" sz="1400" dirty="0">
                <a:solidFill>
                  <a:srgbClr val="FF0000"/>
                </a:solidFill>
              </a:rPr>
              <a:t> and time-</a:t>
            </a:r>
            <a:r>
              <a:rPr lang="es-ES" sz="1400" dirty="0" err="1">
                <a:solidFill>
                  <a:srgbClr val="FF0000"/>
                </a:solidFill>
              </a:rPr>
              <a:t>consuming</a:t>
            </a:r>
            <a:endParaRPr lang="es-ES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400" b="1" dirty="0" err="1">
                <a:solidFill>
                  <a:srgbClr val="FF0000"/>
                </a:solidFill>
              </a:rPr>
              <a:t>Not</a:t>
            </a:r>
            <a:r>
              <a:rPr lang="es-ES" sz="1400" b="1" dirty="0">
                <a:solidFill>
                  <a:srgbClr val="FF0000"/>
                </a:solidFill>
              </a:rPr>
              <a:t> human!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CuadroTexto 29">
            <a:extLst>
              <a:ext uri="{FF2B5EF4-FFF2-40B4-BE49-F238E27FC236}">
                <a16:creationId xmlns:a16="http://schemas.microsoft.com/office/drawing/2014/main" id="{BEBBC906-8C17-499D-AD96-4D025344AC6F}"/>
              </a:ext>
            </a:extLst>
          </p:cNvPr>
          <p:cNvSpPr txBox="1"/>
          <p:nvPr/>
        </p:nvSpPr>
        <p:spPr>
          <a:xfrm>
            <a:off x="6555474" y="5396426"/>
            <a:ext cx="50346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Cell line </a:t>
            </a:r>
            <a:r>
              <a:rPr lang="es-ES" sz="1400" dirty="0" err="1"/>
              <a:t>xenografts</a:t>
            </a:r>
            <a:endParaRPr lang="es-ES" sz="1400" dirty="0"/>
          </a:p>
          <a:p>
            <a:endParaRPr lang="es-ES" sz="200" dirty="0"/>
          </a:p>
          <a:p>
            <a:pPr marL="285750" indent="-285750">
              <a:buFontTx/>
              <a:buChar char="-"/>
            </a:pPr>
            <a:r>
              <a:rPr lang="es-ES" sz="1400" dirty="0" err="1">
                <a:solidFill>
                  <a:srgbClr val="00B050"/>
                </a:solidFill>
              </a:rPr>
              <a:t>Allow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easy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genetic</a:t>
            </a:r>
            <a:r>
              <a:rPr lang="es-ES" sz="1400" dirty="0">
                <a:solidFill>
                  <a:srgbClr val="00B050"/>
                </a:solidFill>
              </a:rPr>
              <a:t> </a:t>
            </a:r>
            <a:r>
              <a:rPr lang="es-ES" sz="1400" dirty="0" err="1">
                <a:solidFill>
                  <a:srgbClr val="00B050"/>
                </a:solidFill>
              </a:rPr>
              <a:t>manipulation</a:t>
            </a:r>
            <a:r>
              <a:rPr lang="es-ES" sz="1400" dirty="0">
                <a:solidFill>
                  <a:srgbClr val="00B050"/>
                </a:solidFill>
              </a:rPr>
              <a:t> (</a:t>
            </a:r>
            <a:r>
              <a:rPr lang="es-ES" sz="1400" dirty="0" err="1">
                <a:solidFill>
                  <a:srgbClr val="00B050"/>
                </a:solidFill>
              </a:rPr>
              <a:t>cell</a:t>
            </a:r>
            <a:r>
              <a:rPr lang="es-ES" sz="1400" dirty="0">
                <a:solidFill>
                  <a:srgbClr val="00B050"/>
                </a:solidFill>
              </a:rPr>
              <a:t> line) and in vivo </a:t>
            </a:r>
            <a:r>
              <a:rPr lang="es-ES" sz="1400" dirty="0" err="1">
                <a:solidFill>
                  <a:srgbClr val="00B050"/>
                </a:solidFill>
              </a:rPr>
              <a:t>study</a:t>
            </a:r>
            <a:r>
              <a:rPr lang="es-ES" sz="1400" dirty="0">
                <a:solidFill>
                  <a:srgbClr val="00B050"/>
                </a:solidFill>
              </a:rPr>
              <a:t> (</a:t>
            </a:r>
            <a:r>
              <a:rPr lang="es-ES" sz="1400" dirty="0" err="1">
                <a:solidFill>
                  <a:srgbClr val="00B050"/>
                </a:solidFill>
              </a:rPr>
              <a:t>xenograft</a:t>
            </a:r>
            <a:r>
              <a:rPr lang="es-ES" sz="1400" dirty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rgbClr val="FF0000"/>
                </a:solidFill>
              </a:rPr>
              <a:t>No TME</a:t>
            </a:r>
          </a:p>
          <a:p>
            <a:pPr marL="285750" indent="-285750">
              <a:buFontTx/>
              <a:buChar char="-"/>
            </a:pPr>
            <a:r>
              <a:rPr lang="es-ES" sz="1400" dirty="0" err="1">
                <a:solidFill>
                  <a:srgbClr val="FF0000"/>
                </a:solidFill>
              </a:rPr>
              <a:t>Derived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from</a:t>
            </a:r>
            <a:r>
              <a:rPr lang="es-ES" sz="1400" dirty="0">
                <a:solidFill>
                  <a:srgbClr val="FF0000"/>
                </a:solidFill>
              </a:rPr>
              <a:t> a </a:t>
            </a:r>
            <a:r>
              <a:rPr lang="es-ES" sz="1400" dirty="0" err="1">
                <a:solidFill>
                  <a:srgbClr val="FF0000"/>
                </a:solidFill>
              </a:rPr>
              <a:t>very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simplified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model</a:t>
            </a:r>
            <a:r>
              <a:rPr lang="es-ES" sz="1400" dirty="0">
                <a:solidFill>
                  <a:srgbClr val="FF0000"/>
                </a:solidFill>
              </a:rPr>
              <a:t> (</a:t>
            </a:r>
            <a:r>
              <a:rPr lang="es-ES" sz="1400" dirty="0" err="1">
                <a:solidFill>
                  <a:srgbClr val="FF0000"/>
                </a:solidFill>
              </a:rPr>
              <a:t>cell</a:t>
            </a:r>
            <a:r>
              <a:rPr lang="es-ES" sz="1400" dirty="0">
                <a:solidFill>
                  <a:srgbClr val="FF0000"/>
                </a:solidFill>
              </a:rPr>
              <a:t> line)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CuadroTexto 30">
            <a:extLst>
              <a:ext uri="{FF2B5EF4-FFF2-40B4-BE49-F238E27FC236}">
                <a16:creationId xmlns:a16="http://schemas.microsoft.com/office/drawing/2014/main" id="{19EB98C1-8302-43BE-8BAB-5A36D2CF0118}"/>
              </a:ext>
            </a:extLst>
          </p:cNvPr>
          <p:cNvSpPr txBox="1"/>
          <p:nvPr/>
        </p:nvSpPr>
        <p:spPr>
          <a:xfrm>
            <a:off x="4646352" y="842043"/>
            <a:ext cx="505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Some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00B050"/>
                </a:solidFill>
              </a:rPr>
              <a:t>pros</a:t>
            </a:r>
            <a:r>
              <a:rPr lang="es-ES" sz="2000" b="1" dirty="0"/>
              <a:t> </a:t>
            </a:r>
            <a:r>
              <a:rPr lang="es-ES" sz="2000" dirty="0"/>
              <a:t>and</a:t>
            </a:r>
            <a:r>
              <a:rPr lang="es-ES" sz="2000" b="1" dirty="0"/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cons</a:t>
            </a:r>
            <a:r>
              <a:rPr lang="es-ES" sz="2000" b="1" dirty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07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3" y="64964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368092" y="6266045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(MSKCC, </a:t>
            </a:r>
            <a:r>
              <a:rPr lang="en-US" sz="2800" dirty="0">
                <a:solidFill>
                  <a:srgbClr val="FF8834"/>
                </a:solidFill>
              </a:rPr>
              <a:t>New York</a:t>
            </a:r>
            <a:r>
              <a:rPr lang="en-US" sz="2800" dirty="0"/>
              <a:t>)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9039D89-9EDE-42B4-8A69-376F9EB97008}"/>
              </a:ext>
            </a:extLst>
          </p:cNvPr>
          <p:cNvSpPr txBox="1">
            <a:spLocks/>
          </p:cNvSpPr>
          <p:nvPr/>
        </p:nvSpPr>
        <p:spPr>
          <a:xfrm>
            <a:off x="4772025" y="85919"/>
            <a:ext cx="7419975" cy="957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Postdoc work: SCLC biology and therapeutics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FCE6E-82D2-4422-908F-26A106835B92}"/>
              </a:ext>
            </a:extLst>
          </p:cNvPr>
          <p:cNvSpPr txBox="1"/>
          <p:nvPr/>
        </p:nvSpPr>
        <p:spPr>
          <a:xfrm>
            <a:off x="-612358" y="5056390"/>
            <a:ext cx="636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Chan*, Quintanal-Villalonga* et al., Cancer Cell 2021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A7BD6-36BA-43A2-8631-F96E4D41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17" y="2109987"/>
            <a:ext cx="4407208" cy="297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E8CCE9-ECED-4230-ADB6-CF56192600F1}"/>
              </a:ext>
            </a:extLst>
          </p:cNvPr>
          <p:cNvSpPr txBox="1"/>
          <p:nvPr/>
        </p:nvSpPr>
        <p:spPr>
          <a:xfrm>
            <a:off x="722866" y="1790981"/>
            <a:ext cx="449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Mechanism of metastasis in SCLC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A28737-07FF-4D98-89CD-432693257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905" y="1275761"/>
            <a:ext cx="5076825" cy="43719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ADABEF-21E1-41DB-94B0-7CD9C8C43768}"/>
              </a:ext>
            </a:extLst>
          </p:cNvPr>
          <p:cNvSpPr txBox="1"/>
          <p:nvPr/>
        </p:nvSpPr>
        <p:spPr>
          <a:xfrm>
            <a:off x="6301649" y="6331371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72524"/>
                </a:solidFill>
              </a:rPr>
              <a:t>Quintanal-Villalonga et al., Cancer Research 2022</a:t>
            </a:r>
          </a:p>
          <a:p>
            <a:endParaRPr lang="en-US" sz="1200" dirty="0">
              <a:solidFill>
                <a:srgbClr val="272524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B3E3C9-A25F-4FDE-8308-562F25351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03" y="4423205"/>
            <a:ext cx="5634038" cy="18637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FD854F-F274-45B2-B1BA-CBBEA9C465E9}"/>
              </a:ext>
            </a:extLst>
          </p:cNvPr>
          <p:cNvSpPr txBox="1"/>
          <p:nvPr/>
        </p:nvSpPr>
        <p:spPr>
          <a:xfrm>
            <a:off x="5618844" y="952568"/>
            <a:ext cx="706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Exportin 1 inhibition sensitizes SCLC to chemotherapy</a:t>
            </a:r>
          </a:p>
        </p:txBody>
      </p:sp>
    </p:spTree>
    <p:extLst>
      <p:ext uri="{BB962C8B-B14F-4D97-AF65-F5344CB8AC3E}">
        <p14:creationId xmlns:p14="http://schemas.microsoft.com/office/powerpoint/2010/main" val="1298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4053021" y="855091"/>
            <a:ext cx="598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Is</a:t>
            </a:r>
            <a:r>
              <a:rPr lang="es-ES" dirty="0">
                <a:solidFill>
                  <a:srgbClr val="C00000"/>
                </a:solidFill>
              </a:rPr>
              <a:t> PLCG2 a driver </a:t>
            </a:r>
            <a:r>
              <a:rPr lang="es-ES" dirty="0" err="1">
                <a:solidFill>
                  <a:srgbClr val="C00000"/>
                </a:solidFill>
              </a:rPr>
              <a:t>of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metastasis</a:t>
            </a:r>
            <a:r>
              <a:rPr lang="es-ES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2BF2D18-1534-4FDF-9004-D8C71EA7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1" y="1877441"/>
            <a:ext cx="2055947" cy="1834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0B1C00-CB81-4B45-B02D-EB54BC5F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39" y="1837411"/>
            <a:ext cx="3101544" cy="20837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00C5B7-0D03-4988-BDE1-89A87304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4" y="4389128"/>
            <a:ext cx="2333125" cy="17391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790513-9814-42F4-9C67-26B440CDF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077" y="4305773"/>
            <a:ext cx="2376771" cy="1747280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716A9608-2281-4C1A-B7E5-AAA944106CB1}"/>
              </a:ext>
            </a:extLst>
          </p:cNvPr>
          <p:cNvSpPr/>
          <p:nvPr/>
        </p:nvSpPr>
        <p:spPr>
          <a:xfrm>
            <a:off x="3538126" y="2081644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6B77938F-AE50-4AA6-AEFE-5DBD90952F55}"/>
              </a:ext>
            </a:extLst>
          </p:cNvPr>
          <p:cNvSpPr/>
          <p:nvPr/>
        </p:nvSpPr>
        <p:spPr>
          <a:xfrm>
            <a:off x="3065659" y="3443765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EC14DFD8-B48D-4E96-9A5A-47FC26A02E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153179"/>
              </p:ext>
            </p:extLst>
          </p:nvPr>
        </p:nvGraphicFramePr>
        <p:xfrm>
          <a:off x="6407715" y="1330559"/>
          <a:ext cx="3381375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B5BAF4-99F5-4592-901C-AB5758926D19}"/>
              </a:ext>
            </a:extLst>
          </p:cNvPr>
          <p:cNvSpPr txBox="1"/>
          <p:nvPr/>
        </p:nvSpPr>
        <p:spPr>
          <a:xfrm rot="16200000">
            <a:off x="5192962" y="1920147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PLCG2 mRNA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87A6D4-B989-4130-9275-76C5C43177BC}"/>
              </a:ext>
            </a:extLst>
          </p:cNvPr>
          <p:cNvSpPr txBox="1"/>
          <p:nvPr/>
        </p:nvSpPr>
        <p:spPr>
          <a:xfrm>
            <a:off x="6317606" y="3239205"/>
            <a:ext cx="224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Low 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metastatic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D5CC0E-DD0A-4914-83D5-3E02D01BFF5F}"/>
              </a:ext>
            </a:extLst>
          </p:cNvPr>
          <p:cNvSpPr txBox="1"/>
          <p:nvPr/>
        </p:nvSpPr>
        <p:spPr>
          <a:xfrm>
            <a:off x="7814575" y="3266645"/>
            <a:ext cx="224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Highly 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metastatic</a:t>
            </a:r>
          </a:p>
        </p:txBody>
      </p:sp>
      <p:sp>
        <p:nvSpPr>
          <p:cNvPr id="4" name="AutoShape 2" descr="Correlation Plot in R ◤Correlogram◢ [WITH EXAMPLES]">
            <a:extLst>
              <a:ext uri="{FF2B5EF4-FFF2-40B4-BE49-F238E27FC236}">
                <a16:creationId xmlns:a16="http://schemas.microsoft.com/office/drawing/2014/main" id="{A2B3F948-CF98-403A-9EEC-A5E12CE46E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92CA-60EB-4197-B7C6-8FD59291E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110" y="4228316"/>
            <a:ext cx="2651106" cy="213430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8558BA-1F71-4A40-A803-5B88915E8184}"/>
              </a:ext>
            </a:extLst>
          </p:cNvPr>
          <p:cNvSpPr txBox="1"/>
          <p:nvPr/>
        </p:nvSpPr>
        <p:spPr>
          <a:xfrm rot="16200000">
            <a:off x="5583261" y="4533126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PLCG2 mRNA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2748E1-7FF4-4997-993B-53A745B80E09}"/>
              </a:ext>
            </a:extLst>
          </p:cNvPr>
          <p:cNvSpPr txBox="1"/>
          <p:nvPr/>
        </p:nvSpPr>
        <p:spPr>
          <a:xfrm>
            <a:off x="7235343" y="6341367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Metastatic gene signature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AF17531-87BA-4D44-8F4E-B7B7B8002D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42"/>
          <a:stretch/>
        </p:blipFill>
        <p:spPr>
          <a:xfrm>
            <a:off x="10132533" y="2747525"/>
            <a:ext cx="1750496" cy="235798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821B9E-0A29-4B35-9292-745DFD770CC4}"/>
              </a:ext>
            </a:extLst>
          </p:cNvPr>
          <p:cNvCxnSpPr>
            <a:cxnSpLocks/>
          </p:cNvCxnSpPr>
          <p:nvPr/>
        </p:nvCxnSpPr>
        <p:spPr>
          <a:xfrm>
            <a:off x="10947022" y="3142434"/>
            <a:ext cx="5243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B26478C-6DE6-4F98-8519-818085BDAFAD}"/>
              </a:ext>
            </a:extLst>
          </p:cNvPr>
          <p:cNvSpPr txBox="1"/>
          <p:nvPr/>
        </p:nvSpPr>
        <p:spPr>
          <a:xfrm>
            <a:off x="11060042" y="2989646"/>
            <a:ext cx="95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7910F9-5A54-4CF6-8850-02987A98B48B}"/>
              </a:ext>
            </a:extLst>
          </p:cNvPr>
          <p:cNvSpPr/>
          <p:nvPr/>
        </p:nvSpPr>
        <p:spPr>
          <a:xfrm>
            <a:off x="10680478" y="4889618"/>
            <a:ext cx="1099844" cy="1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13069C-02D6-469C-8640-B0D7DF5A1F8D}"/>
              </a:ext>
            </a:extLst>
          </p:cNvPr>
          <p:cNvSpPr txBox="1"/>
          <p:nvPr/>
        </p:nvSpPr>
        <p:spPr>
          <a:xfrm>
            <a:off x="9768986" y="4847688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Low 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E2C1D9-023A-40A8-9C01-ACB0CF9D8D30}"/>
              </a:ext>
            </a:extLst>
          </p:cNvPr>
          <p:cNvSpPr txBox="1"/>
          <p:nvPr/>
        </p:nvSpPr>
        <p:spPr>
          <a:xfrm>
            <a:off x="10414514" y="4859530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High 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2F33BB-6E75-434A-8025-321225A95941}"/>
              </a:ext>
            </a:extLst>
          </p:cNvPr>
          <p:cNvSpPr txBox="1"/>
          <p:nvPr/>
        </p:nvSpPr>
        <p:spPr>
          <a:xfrm>
            <a:off x="10033087" y="2253094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Assessment of metastatic potential in cell lines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263A2F-FEE7-4F27-BB9C-49043878ECEF}"/>
              </a:ext>
            </a:extLst>
          </p:cNvPr>
          <p:cNvSpPr txBox="1"/>
          <p:nvPr/>
        </p:nvSpPr>
        <p:spPr>
          <a:xfrm rot="16200000">
            <a:off x="8870293" y="3700904"/>
            <a:ext cx="224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Metastatic potential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79AA91-4C4E-43FF-B370-B0232AC047E3}"/>
              </a:ext>
            </a:extLst>
          </p:cNvPr>
          <p:cNvCxnSpPr>
            <a:cxnSpLocks/>
          </p:cNvCxnSpPr>
          <p:nvPr/>
        </p:nvCxnSpPr>
        <p:spPr>
          <a:xfrm>
            <a:off x="7448324" y="2005546"/>
            <a:ext cx="14843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BF5F0BF-2BE3-4626-83E4-9C2971B11A2C}"/>
              </a:ext>
            </a:extLst>
          </p:cNvPr>
          <p:cNvSpPr txBox="1"/>
          <p:nvPr/>
        </p:nvSpPr>
        <p:spPr>
          <a:xfrm>
            <a:off x="7967744" y="1828074"/>
            <a:ext cx="27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AB8C92-0F71-4381-973F-1B0E69CA0D0A}"/>
              </a:ext>
            </a:extLst>
          </p:cNvPr>
          <p:cNvSpPr txBox="1"/>
          <p:nvPr/>
        </p:nvSpPr>
        <p:spPr>
          <a:xfrm>
            <a:off x="8109261" y="4399299"/>
            <a:ext cx="27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40515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  <p:bldP spid="3" grpId="0"/>
      <p:bldP spid="54" grpId="0"/>
      <p:bldP spid="55" grpId="0"/>
      <p:bldP spid="65" grpId="0"/>
      <p:bldP spid="67" grpId="0"/>
      <p:bldP spid="73" grpId="0"/>
      <p:bldP spid="74" grpId="0" animBg="1"/>
      <p:bldP spid="76" grpId="0"/>
      <p:bldP spid="77" grpId="0"/>
      <p:bldP spid="78" grpId="0"/>
      <p:bldP spid="79" grpId="0"/>
      <p:bldP spid="81" grpId="0"/>
      <p:bldP spid="8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78020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30" name="CuadroTexto 41">
            <a:extLst>
              <a:ext uri="{FF2B5EF4-FFF2-40B4-BE49-F238E27FC236}">
                <a16:creationId xmlns:a16="http://schemas.microsoft.com/office/drawing/2014/main" id="{FB4BE659-3645-4B3C-8C05-44426AA0FFFB}"/>
              </a:ext>
            </a:extLst>
          </p:cNvPr>
          <p:cNvSpPr txBox="1"/>
          <p:nvPr/>
        </p:nvSpPr>
        <p:spPr>
          <a:xfrm>
            <a:off x="4684671" y="1586978"/>
            <a:ext cx="721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Correlation</a:t>
            </a:r>
            <a:r>
              <a:rPr lang="es-ES" dirty="0">
                <a:solidFill>
                  <a:srgbClr val="C00000"/>
                </a:solidFill>
              </a:rPr>
              <a:t> versus </a:t>
            </a:r>
            <a:r>
              <a:rPr lang="es-ES" dirty="0" err="1">
                <a:solidFill>
                  <a:srgbClr val="C00000"/>
                </a:solidFill>
              </a:rPr>
              <a:t>causation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39481C-3DCB-44EA-BA3B-D00C7897F47C}"/>
              </a:ext>
            </a:extLst>
          </p:cNvPr>
          <p:cNvSpPr/>
          <p:nvPr/>
        </p:nvSpPr>
        <p:spPr>
          <a:xfrm>
            <a:off x="3419475" y="2851562"/>
            <a:ext cx="1310640" cy="133596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39D9D9E-1532-49BF-B045-BE43BACE8527}"/>
              </a:ext>
            </a:extLst>
          </p:cNvPr>
          <p:cNvSpPr/>
          <p:nvPr/>
        </p:nvSpPr>
        <p:spPr>
          <a:xfrm>
            <a:off x="4882515" y="2851561"/>
            <a:ext cx="1310640" cy="1335965"/>
          </a:xfrm>
          <a:prstGeom prst="ellipse">
            <a:avLst/>
          </a:prstGeom>
          <a:solidFill>
            <a:srgbClr val="FF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7BBB82-C363-44E6-9046-2C3004B9CC3E}"/>
              </a:ext>
            </a:extLst>
          </p:cNvPr>
          <p:cNvSpPr/>
          <p:nvPr/>
        </p:nvSpPr>
        <p:spPr>
          <a:xfrm>
            <a:off x="6292215" y="2851562"/>
            <a:ext cx="1310640" cy="133596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03108-B2CC-4B20-9A80-1B3D23057F53}"/>
              </a:ext>
            </a:extLst>
          </p:cNvPr>
          <p:cNvSpPr txBox="1"/>
          <p:nvPr/>
        </p:nvSpPr>
        <p:spPr>
          <a:xfrm>
            <a:off x="3491865" y="3190671"/>
            <a:ext cx="116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 PLCG2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2E0DB9-7276-43FF-AF04-8EE4CC68860A}"/>
              </a:ext>
            </a:extLst>
          </p:cNvPr>
          <p:cNvSpPr txBox="1"/>
          <p:nvPr/>
        </p:nvSpPr>
        <p:spPr>
          <a:xfrm>
            <a:off x="4855845" y="3252226"/>
            <a:ext cx="136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72524"/>
                </a:solidFill>
              </a:rPr>
              <a:t>Intermediate PLCG2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73E4CA-0D92-4885-8CCC-BACFF9DB963F}"/>
              </a:ext>
            </a:extLst>
          </p:cNvPr>
          <p:cNvSpPr txBox="1"/>
          <p:nvPr/>
        </p:nvSpPr>
        <p:spPr>
          <a:xfrm>
            <a:off x="6278880" y="3280105"/>
            <a:ext cx="136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72524"/>
                </a:solidFill>
              </a:rPr>
              <a:t>Low</a:t>
            </a:r>
          </a:p>
          <a:p>
            <a:pPr algn="ctr"/>
            <a:r>
              <a:rPr lang="en-US" sz="14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D7E9BC-A60E-48EC-9CAC-700BE8ED492E}"/>
              </a:ext>
            </a:extLst>
          </p:cNvPr>
          <p:cNvSpPr/>
          <p:nvPr/>
        </p:nvSpPr>
        <p:spPr>
          <a:xfrm>
            <a:off x="7701915" y="2845853"/>
            <a:ext cx="1310640" cy="1335965"/>
          </a:xfrm>
          <a:prstGeom prst="ellipse">
            <a:avLst/>
          </a:prstGeom>
          <a:solidFill>
            <a:schemeClr val="bg1"/>
          </a:solidFill>
          <a:ln>
            <a:solidFill>
              <a:srgbClr val="272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1ECDA7-CF5B-4576-8BCE-235AFD2CDD84}"/>
              </a:ext>
            </a:extLst>
          </p:cNvPr>
          <p:cNvSpPr txBox="1"/>
          <p:nvPr/>
        </p:nvSpPr>
        <p:spPr>
          <a:xfrm>
            <a:off x="7691438" y="3252225"/>
            <a:ext cx="136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72524"/>
                </a:solidFill>
              </a:rPr>
              <a:t>No</a:t>
            </a:r>
          </a:p>
          <a:p>
            <a:pPr algn="ctr"/>
            <a:r>
              <a:rPr lang="en-US" sz="14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D737287A-DB92-4920-85A0-C1C13239C620}"/>
              </a:ext>
            </a:extLst>
          </p:cNvPr>
          <p:cNvSpPr/>
          <p:nvPr/>
        </p:nvSpPr>
        <p:spPr>
          <a:xfrm rot="5400000" flipH="1">
            <a:off x="4626293" y="2339676"/>
            <a:ext cx="293370" cy="784860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A2528-3552-4417-A1BD-6FB7424DF8B1}"/>
              </a:ext>
            </a:extLst>
          </p:cNvPr>
          <p:cNvSpPr txBox="1"/>
          <p:nvPr/>
        </p:nvSpPr>
        <p:spPr>
          <a:xfrm>
            <a:off x="5394008" y="256198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Model 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35957E-C69E-43D5-969B-561D386AD073}"/>
              </a:ext>
            </a:extLst>
          </p:cNvPr>
          <p:cNvSpPr txBox="1"/>
          <p:nvPr/>
        </p:nvSpPr>
        <p:spPr>
          <a:xfrm>
            <a:off x="3993831" y="2293936"/>
            <a:ext cx="190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Overexpression</a:t>
            </a:r>
          </a:p>
        </p:txBody>
      </p:sp>
      <p:sp>
        <p:nvSpPr>
          <p:cNvPr id="47" name="Arrow: Curved Left 46">
            <a:extLst>
              <a:ext uri="{FF2B5EF4-FFF2-40B4-BE49-F238E27FC236}">
                <a16:creationId xmlns:a16="http://schemas.microsoft.com/office/drawing/2014/main" id="{D8F89C43-2BB3-40B0-B877-0A0C59170189}"/>
              </a:ext>
            </a:extLst>
          </p:cNvPr>
          <p:cNvSpPr/>
          <p:nvPr/>
        </p:nvSpPr>
        <p:spPr>
          <a:xfrm rot="5400000" flipV="1">
            <a:off x="6118859" y="3915350"/>
            <a:ext cx="293371" cy="725807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rrow: Curved Left 47">
            <a:extLst>
              <a:ext uri="{FF2B5EF4-FFF2-40B4-BE49-F238E27FC236}">
                <a16:creationId xmlns:a16="http://schemas.microsoft.com/office/drawing/2014/main" id="{EB14AAA4-0656-4C35-BFC3-D360133990DC}"/>
              </a:ext>
            </a:extLst>
          </p:cNvPr>
          <p:cNvSpPr/>
          <p:nvPr/>
        </p:nvSpPr>
        <p:spPr>
          <a:xfrm rot="5400000" flipV="1">
            <a:off x="6873090" y="3163612"/>
            <a:ext cx="523224" cy="2477454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64D84D-AA3F-4CAB-B0FB-B7DBE07A0090}"/>
              </a:ext>
            </a:extLst>
          </p:cNvPr>
          <p:cNvSpPr txBox="1"/>
          <p:nvPr/>
        </p:nvSpPr>
        <p:spPr>
          <a:xfrm>
            <a:off x="6382705" y="4266141"/>
            <a:ext cx="190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Knockdown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BDA6F8-C372-4959-AC36-98978F990278}"/>
              </a:ext>
            </a:extLst>
          </p:cNvPr>
          <p:cNvSpPr txBox="1"/>
          <p:nvPr/>
        </p:nvSpPr>
        <p:spPr>
          <a:xfrm>
            <a:off x="6648450" y="4635476"/>
            <a:ext cx="190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Knockout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B0764BF-56E2-4915-9E0C-64CE84D2D73B}"/>
              </a:ext>
            </a:extLst>
          </p:cNvPr>
          <p:cNvSpPr/>
          <p:nvPr/>
        </p:nvSpPr>
        <p:spPr>
          <a:xfrm rot="5400000">
            <a:off x="6121242" y="2479852"/>
            <a:ext cx="261936" cy="55206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D71CC0-4557-485C-BC53-8308296F15F7}"/>
              </a:ext>
            </a:extLst>
          </p:cNvPr>
          <p:cNvSpPr txBox="1"/>
          <p:nvPr/>
        </p:nvSpPr>
        <p:spPr>
          <a:xfrm>
            <a:off x="5303521" y="5424197"/>
            <a:ext cx="236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Isogenic models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37431-A9FD-C80F-C01A-64F6D5FEA8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5" grpId="0"/>
      <p:bldP spid="37" grpId="0"/>
      <p:bldP spid="38" grpId="0" animBg="1"/>
      <p:bldP spid="45" grpId="0"/>
      <p:bldP spid="7" grpId="0" animBg="1"/>
      <p:bldP spid="46" grpId="0"/>
      <p:bldP spid="47" grpId="0" animBg="1"/>
      <p:bldP spid="48" grpId="0" animBg="1"/>
      <p:bldP spid="49" grpId="0"/>
      <p:bldP spid="50" grpId="0"/>
      <p:bldP spid="9" grpId="0" animBg="1"/>
      <p:bldP spid="5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pic>
        <p:nvPicPr>
          <p:cNvPr id="29" name="Imagen 2">
            <a:extLst>
              <a:ext uri="{FF2B5EF4-FFF2-40B4-BE49-F238E27FC236}">
                <a16:creationId xmlns:a16="http://schemas.microsoft.com/office/drawing/2014/main" id="{239FC6CF-F0C9-4451-B800-5A7CB828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938" y="3055909"/>
            <a:ext cx="1133475" cy="895350"/>
          </a:xfrm>
          <a:prstGeom prst="rect">
            <a:avLst/>
          </a:prstGeom>
        </p:spPr>
      </p:pic>
      <p:sp>
        <p:nvSpPr>
          <p:cNvPr id="30" name="CuadroTexto 5">
            <a:extLst>
              <a:ext uri="{FF2B5EF4-FFF2-40B4-BE49-F238E27FC236}">
                <a16:creationId xmlns:a16="http://schemas.microsoft.com/office/drawing/2014/main" id="{E617C957-7546-4BBC-B188-CAA9FB22AB93}"/>
              </a:ext>
            </a:extLst>
          </p:cNvPr>
          <p:cNvSpPr txBox="1"/>
          <p:nvPr/>
        </p:nvSpPr>
        <p:spPr>
          <a:xfrm>
            <a:off x="4418294" y="3049149"/>
            <a:ext cx="188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rgbClr val="272524"/>
                </a:solidFill>
              </a:rPr>
              <a:t>Gene </a:t>
            </a:r>
            <a:r>
              <a:rPr lang="es-ES" sz="1400" dirty="0" err="1">
                <a:solidFill>
                  <a:srgbClr val="272524"/>
                </a:solidFill>
              </a:rPr>
              <a:t>of</a:t>
            </a:r>
            <a:r>
              <a:rPr lang="es-ES" sz="1400" dirty="0">
                <a:solidFill>
                  <a:srgbClr val="272524"/>
                </a:solidFill>
              </a:rPr>
              <a:t> </a:t>
            </a:r>
            <a:r>
              <a:rPr lang="es-ES" sz="1400" dirty="0" err="1">
                <a:solidFill>
                  <a:srgbClr val="272524"/>
                </a:solidFill>
              </a:rPr>
              <a:t>interest</a:t>
            </a:r>
            <a:endParaRPr lang="es-ES" sz="1400" dirty="0">
              <a:solidFill>
                <a:srgbClr val="272524"/>
              </a:solidFill>
            </a:endParaRPr>
          </a:p>
          <a:p>
            <a:pPr algn="r"/>
            <a:r>
              <a:rPr lang="es-ES" sz="1400" dirty="0">
                <a:solidFill>
                  <a:srgbClr val="272524"/>
                </a:solidFill>
              </a:rPr>
              <a:t>(</a:t>
            </a:r>
            <a:r>
              <a:rPr lang="es-ES" sz="1400" dirty="0" err="1">
                <a:solidFill>
                  <a:srgbClr val="272524"/>
                </a:solidFill>
              </a:rPr>
              <a:t>protein</a:t>
            </a:r>
            <a:r>
              <a:rPr lang="es-ES" sz="1400" dirty="0">
                <a:solidFill>
                  <a:srgbClr val="272524"/>
                </a:solidFill>
              </a:rPr>
              <a:t>)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31" name="CuadroTexto 7">
            <a:extLst>
              <a:ext uri="{FF2B5EF4-FFF2-40B4-BE49-F238E27FC236}">
                <a16:creationId xmlns:a16="http://schemas.microsoft.com/office/drawing/2014/main" id="{AB9BD5B2-AFF0-4DC9-8B2B-0642845DE8D0}"/>
              </a:ext>
            </a:extLst>
          </p:cNvPr>
          <p:cNvSpPr txBox="1"/>
          <p:nvPr/>
        </p:nvSpPr>
        <p:spPr>
          <a:xfrm>
            <a:off x="4430893" y="3553648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>
                <a:solidFill>
                  <a:srgbClr val="272524"/>
                </a:solidFill>
              </a:rPr>
              <a:t>Loading</a:t>
            </a:r>
            <a:r>
              <a:rPr lang="es-ES" sz="1400" dirty="0">
                <a:solidFill>
                  <a:srgbClr val="272524"/>
                </a:solidFill>
              </a:rPr>
              <a:t> control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32" name="CuadroTexto 8">
            <a:extLst>
              <a:ext uri="{FF2B5EF4-FFF2-40B4-BE49-F238E27FC236}">
                <a16:creationId xmlns:a16="http://schemas.microsoft.com/office/drawing/2014/main" id="{C5CDBDC1-454B-498D-AFD9-3346BC054AF0}"/>
              </a:ext>
            </a:extLst>
          </p:cNvPr>
          <p:cNvSpPr txBox="1"/>
          <p:nvPr/>
        </p:nvSpPr>
        <p:spPr>
          <a:xfrm rot="19115345">
            <a:off x="5267697" y="3037933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rgbClr val="272524"/>
                </a:solidFill>
              </a:rPr>
              <a:t>Control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33" name="CuadroTexto 9">
            <a:extLst>
              <a:ext uri="{FF2B5EF4-FFF2-40B4-BE49-F238E27FC236}">
                <a16:creationId xmlns:a16="http://schemas.microsoft.com/office/drawing/2014/main" id="{A3028591-A650-4566-BB5E-DE2B89AB4D0A}"/>
              </a:ext>
            </a:extLst>
          </p:cNvPr>
          <p:cNvSpPr txBox="1"/>
          <p:nvPr/>
        </p:nvSpPr>
        <p:spPr>
          <a:xfrm rot="19115345">
            <a:off x="6306407" y="2581639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>
                <a:solidFill>
                  <a:srgbClr val="272524"/>
                </a:solidFill>
              </a:rPr>
              <a:t>Overexpression</a:t>
            </a:r>
            <a:endParaRPr lang="en-US" sz="1400" dirty="0">
              <a:solidFill>
                <a:srgbClr val="272524"/>
              </a:solidFill>
            </a:endParaRPr>
          </a:p>
        </p:txBody>
      </p:sp>
      <p:pic>
        <p:nvPicPr>
          <p:cNvPr id="34" name="Imagen 6">
            <a:extLst>
              <a:ext uri="{FF2B5EF4-FFF2-40B4-BE49-F238E27FC236}">
                <a16:creationId xmlns:a16="http://schemas.microsoft.com/office/drawing/2014/main" id="{BFD38E94-7F11-4F89-BDA5-14A0B528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829" y="3055909"/>
            <a:ext cx="923925" cy="895351"/>
          </a:xfrm>
          <a:prstGeom prst="rect">
            <a:avLst/>
          </a:prstGeom>
        </p:spPr>
      </p:pic>
      <p:sp>
        <p:nvSpPr>
          <p:cNvPr id="35" name="CuadroTexto 11">
            <a:extLst>
              <a:ext uri="{FF2B5EF4-FFF2-40B4-BE49-F238E27FC236}">
                <a16:creationId xmlns:a16="http://schemas.microsoft.com/office/drawing/2014/main" id="{E1244EE4-BCC7-4E27-AD56-6C040F20760B}"/>
              </a:ext>
            </a:extLst>
          </p:cNvPr>
          <p:cNvSpPr txBox="1"/>
          <p:nvPr/>
        </p:nvSpPr>
        <p:spPr>
          <a:xfrm rot="19115345">
            <a:off x="6804446" y="2990865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rgbClr val="272524"/>
                </a:solidFill>
              </a:rPr>
              <a:t>Control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36" name="CuadroTexto 12">
            <a:extLst>
              <a:ext uri="{FF2B5EF4-FFF2-40B4-BE49-F238E27FC236}">
                <a16:creationId xmlns:a16="http://schemas.microsoft.com/office/drawing/2014/main" id="{B3E25497-A763-4145-998C-1B38672F9F6D}"/>
              </a:ext>
            </a:extLst>
          </p:cNvPr>
          <p:cNvSpPr txBox="1"/>
          <p:nvPr/>
        </p:nvSpPr>
        <p:spPr>
          <a:xfrm rot="19115345">
            <a:off x="7684950" y="2581813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>
                <a:solidFill>
                  <a:srgbClr val="272524"/>
                </a:solidFill>
              </a:rPr>
              <a:t>Downregulation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37" name="CuadroTexto 10">
            <a:extLst>
              <a:ext uri="{FF2B5EF4-FFF2-40B4-BE49-F238E27FC236}">
                <a16:creationId xmlns:a16="http://schemas.microsoft.com/office/drawing/2014/main" id="{1D085769-6A65-4C0C-A111-CD34B07244EC}"/>
              </a:ext>
            </a:extLst>
          </p:cNvPr>
          <p:cNvSpPr txBox="1"/>
          <p:nvPr/>
        </p:nvSpPr>
        <p:spPr>
          <a:xfrm>
            <a:off x="3946337" y="1160209"/>
            <a:ext cx="542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/>
              <a:t>Dysregulating</a:t>
            </a:r>
            <a:r>
              <a:rPr lang="es-ES" sz="1600" i="1" dirty="0"/>
              <a:t> gene </a:t>
            </a:r>
            <a:r>
              <a:rPr lang="es-ES" sz="1600" i="1" dirty="0" err="1"/>
              <a:t>expression</a:t>
            </a:r>
            <a:r>
              <a:rPr lang="es-ES" sz="1600" i="1" dirty="0"/>
              <a:t> in </a:t>
            </a:r>
            <a:r>
              <a:rPr lang="es-ES" sz="1600" i="1" dirty="0" err="1"/>
              <a:t>cell</a:t>
            </a:r>
            <a:r>
              <a:rPr lang="es-ES" sz="1600" i="1" dirty="0"/>
              <a:t> </a:t>
            </a:r>
            <a:r>
              <a:rPr lang="es-ES" sz="1600" i="1" dirty="0" err="1"/>
              <a:t>lines</a:t>
            </a:r>
            <a:endParaRPr lang="en-US" sz="1600" i="1" dirty="0"/>
          </a:p>
        </p:txBody>
      </p:sp>
      <p:pic>
        <p:nvPicPr>
          <p:cNvPr id="51" name="Imagen 26" descr="Imagen que contiene interior, plástico, tabla, contenedor&#10;&#10;Descripción generada automáticamente">
            <a:extLst>
              <a:ext uri="{FF2B5EF4-FFF2-40B4-BE49-F238E27FC236}">
                <a16:creationId xmlns:a16="http://schemas.microsoft.com/office/drawing/2014/main" id="{70DDEDCF-E7C2-4E0D-9833-5C61F5099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 b="18565"/>
          <a:stretch/>
        </p:blipFill>
        <p:spPr>
          <a:xfrm>
            <a:off x="2039468" y="2649530"/>
            <a:ext cx="1929722" cy="1223131"/>
          </a:xfrm>
          <a:prstGeom prst="rect">
            <a:avLst/>
          </a:prstGeom>
        </p:spPr>
      </p:pic>
      <p:sp>
        <p:nvSpPr>
          <p:cNvPr id="52" name="Flecha: a la derecha 1">
            <a:extLst>
              <a:ext uri="{FF2B5EF4-FFF2-40B4-BE49-F238E27FC236}">
                <a16:creationId xmlns:a16="http://schemas.microsoft.com/office/drawing/2014/main" id="{53A845E8-CA56-4FEF-A354-11A965EA268D}"/>
              </a:ext>
            </a:extLst>
          </p:cNvPr>
          <p:cNvSpPr/>
          <p:nvPr/>
        </p:nvSpPr>
        <p:spPr>
          <a:xfrm>
            <a:off x="4100808" y="2994468"/>
            <a:ext cx="457528" cy="391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echa: a la derecha 1">
            <a:extLst>
              <a:ext uri="{FF2B5EF4-FFF2-40B4-BE49-F238E27FC236}">
                <a16:creationId xmlns:a16="http://schemas.microsoft.com/office/drawing/2014/main" id="{17C53DA8-71BF-A5D7-0F4C-16FF33C46C8D}"/>
              </a:ext>
            </a:extLst>
          </p:cNvPr>
          <p:cNvSpPr/>
          <p:nvPr/>
        </p:nvSpPr>
        <p:spPr>
          <a:xfrm rot="5400000">
            <a:off x="6628910" y="4247264"/>
            <a:ext cx="457528" cy="391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DB60A36C-7470-18F9-4BF2-EA7C9DA055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3850" y="3049149"/>
            <a:ext cx="923925" cy="834521"/>
          </a:xfrm>
          <a:prstGeom prst="rect">
            <a:avLst/>
          </a:prstGeom>
        </p:spPr>
      </p:pic>
      <p:sp>
        <p:nvSpPr>
          <p:cNvPr id="5" name="CuadroTexto 11">
            <a:extLst>
              <a:ext uri="{FF2B5EF4-FFF2-40B4-BE49-F238E27FC236}">
                <a16:creationId xmlns:a16="http://schemas.microsoft.com/office/drawing/2014/main" id="{9DBC8B22-99AA-485C-03C2-0F3670392B09}"/>
              </a:ext>
            </a:extLst>
          </p:cNvPr>
          <p:cNvSpPr txBox="1"/>
          <p:nvPr/>
        </p:nvSpPr>
        <p:spPr>
          <a:xfrm rot="19115345">
            <a:off x="8061854" y="2967887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rgbClr val="272524"/>
                </a:solidFill>
              </a:rPr>
              <a:t>Control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E9A1F2A6-222A-9EAD-BECF-9DB86E33D6E8}"/>
              </a:ext>
            </a:extLst>
          </p:cNvPr>
          <p:cNvSpPr txBox="1"/>
          <p:nvPr/>
        </p:nvSpPr>
        <p:spPr>
          <a:xfrm rot="19115345">
            <a:off x="8658248" y="2814732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>
                <a:solidFill>
                  <a:srgbClr val="272524"/>
                </a:solidFill>
              </a:rPr>
              <a:t>Knock</a:t>
            </a:r>
            <a:r>
              <a:rPr lang="es-ES" sz="1400" dirty="0">
                <a:solidFill>
                  <a:srgbClr val="272524"/>
                </a:solidFill>
              </a:rPr>
              <a:t> </a:t>
            </a:r>
            <a:r>
              <a:rPr lang="es-ES" sz="1400" dirty="0" err="1">
                <a:solidFill>
                  <a:srgbClr val="272524"/>
                </a:solidFill>
              </a:rPr>
              <a:t>out</a:t>
            </a: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DDA84-FEAF-ECC0-51A8-E3711C153CBE}"/>
              </a:ext>
            </a:extLst>
          </p:cNvPr>
          <p:cNvSpPr txBox="1"/>
          <p:nvPr/>
        </p:nvSpPr>
        <p:spPr>
          <a:xfrm>
            <a:off x="5615614" y="4790744"/>
            <a:ext cx="248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Overexpression vectors,</a:t>
            </a:r>
          </a:p>
          <a:p>
            <a:pPr algn="ctr"/>
            <a:r>
              <a:rPr lang="en-US" dirty="0" err="1">
                <a:solidFill>
                  <a:srgbClr val="272524"/>
                </a:solidFill>
              </a:rPr>
              <a:t>CRISPRa</a:t>
            </a:r>
            <a:endParaRPr lang="en-US" dirty="0">
              <a:solidFill>
                <a:srgbClr val="272524"/>
              </a:solidFill>
            </a:endParaRPr>
          </a:p>
        </p:txBody>
      </p:sp>
      <p:sp>
        <p:nvSpPr>
          <p:cNvPr id="8" name="Flecha: a la derecha 1">
            <a:extLst>
              <a:ext uri="{FF2B5EF4-FFF2-40B4-BE49-F238E27FC236}">
                <a16:creationId xmlns:a16="http://schemas.microsoft.com/office/drawing/2014/main" id="{634EC997-476C-B463-2455-A8561D55F46B}"/>
              </a:ext>
            </a:extLst>
          </p:cNvPr>
          <p:cNvSpPr/>
          <p:nvPr/>
        </p:nvSpPr>
        <p:spPr>
          <a:xfrm rot="5400000">
            <a:off x="7697672" y="4739943"/>
            <a:ext cx="1259976" cy="391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6C509-434B-5F95-55B5-AB4ED20E4C88}"/>
              </a:ext>
            </a:extLst>
          </p:cNvPr>
          <p:cNvSpPr txBox="1"/>
          <p:nvPr/>
        </p:nvSpPr>
        <p:spPr>
          <a:xfrm>
            <a:off x="7116750" y="5714074"/>
            <a:ext cx="248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shRNA/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siRNA,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CRISPR-repression</a:t>
            </a:r>
          </a:p>
        </p:txBody>
      </p:sp>
      <p:sp>
        <p:nvSpPr>
          <p:cNvPr id="10" name="Flecha: a la derecha 1">
            <a:extLst>
              <a:ext uri="{FF2B5EF4-FFF2-40B4-BE49-F238E27FC236}">
                <a16:creationId xmlns:a16="http://schemas.microsoft.com/office/drawing/2014/main" id="{4F561E33-81C6-84B4-61D9-D786C0DD557F}"/>
              </a:ext>
            </a:extLst>
          </p:cNvPr>
          <p:cNvSpPr/>
          <p:nvPr/>
        </p:nvSpPr>
        <p:spPr>
          <a:xfrm rot="5400000">
            <a:off x="9341640" y="4179619"/>
            <a:ext cx="457528" cy="391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C66D-88C1-C6F0-ABF3-AA8121277149}"/>
              </a:ext>
            </a:extLst>
          </p:cNvPr>
          <p:cNvSpPr txBox="1"/>
          <p:nvPr/>
        </p:nvSpPr>
        <p:spPr>
          <a:xfrm>
            <a:off x="8372482" y="4729229"/>
            <a:ext cx="248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CRISPR/Cas9 KO</a:t>
            </a:r>
          </a:p>
        </p:txBody>
      </p:sp>
    </p:spTree>
    <p:extLst>
      <p:ext uri="{BB962C8B-B14F-4D97-AF65-F5344CB8AC3E}">
        <p14:creationId xmlns:p14="http://schemas.microsoft.com/office/powerpoint/2010/main" val="1174989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37" name="CuadroTexto 10">
            <a:extLst>
              <a:ext uri="{FF2B5EF4-FFF2-40B4-BE49-F238E27FC236}">
                <a16:creationId xmlns:a16="http://schemas.microsoft.com/office/drawing/2014/main" id="{1D085769-6A65-4C0C-A111-CD34B07244EC}"/>
              </a:ext>
            </a:extLst>
          </p:cNvPr>
          <p:cNvSpPr txBox="1"/>
          <p:nvPr/>
        </p:nvSpPr>
        <p:spPr>
          <a:xfrm>
            <a:off x="3284220" y="1061149"/>
            <a:ext cx="6014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/>
              <a:t>shRNA</a:t>
            </a:r>
            <a:r>
              <a:rPr lang="es-ES" sz="1600" i="1" dirty="0"/>
              <a:t>/</a:t>
            </a:r>
            <a:r>
              <a:rPr lang="es-ES" sz="1600" i="1" dirty="0" err="1"/>
              <a:t>siRNA</a:t>
            </a:r>
            <a:r>
              <a:rPr lang="es-ES" sz="1600" i="1" dirty="0"/>
              <a:t> </a:t>
            </a:r>
            <a:r>
              <a:rPr lang="es-ES" sz="1600" i="1" dirty="0" err="1"/>
              <a:t>technology</a:t>
            </a:r>
            <a:r>
              <a:rPr lang="es-ES" sz="1600" i="1" dirty="0"/>
              <a:t> </a:t>
            </a:r>
            <a:r>
              <a:rPr lang="es-ES" sz="1600" i="1" dirty="0" err="1"/>
              <a:t>for</a:t>
            </a:r>
            <a:r>
              <a:rPr lang="es-ES" sz="1600" i="1" dirty="0"/>
              <a:t> gene </a:t>
            </a:r>
            <a:r>
              <a:rPr lang="es-ES" sz="1600" i="1" dirty="0" err="1"/>
              <a:t>expression</a:t>
            </a:r>
            <a:r>
              <a:rPr lang="es-ES" sz="1600" i="1" dirty="0"/>
              <a:t> </a:t>
            </a:r>
            <a:r>
              <a:rPr lang="es-ES" sz="1600" i="1" dirty="0" err="1"/>
              <a:t>downregulation</a:t>
            </a:r>
            <a:endParaRPr lang="en-US" sz="16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AE08DF-0710-E312-2FBA-842C0F2E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1627834"/>
            <a:ext cx="4560570" cy="4754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FD484-CD3F-0178-97B9-61D5ECB3565A}"/>
              </a:ext>
            </a:extLst>
          </p:cNvPr>
          <p:cNvSpPr txBox="1"/>
          <p:nvPr/>
        </p:nvSpPr>
        <p:spPr>
          <a:xfrm>
            <a:off x="8075673" y="5122528"/>
            <a:ext cx="211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mRNA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B4841-FDC7-3234-3E05-CB47B0A6E4FA}"/>
              </a:ext>
            </a:extLst>
          </p:cNvPr>
          <p:cNvSpPr txBox="1"/>
          <p:nvPr/>
        </p:nvSpPr>
        <p:spPr>
          <a:xfrm>
            <a:off x="3374133" y="5877560"/>
            <a:ext cx="211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Degraded mRNA</a:t>
            </a:r>
          </a:p>
        </p:txBody>
      </p:sp>
      <p:sp>
        <p:nvSpPr>
          <p:cNvPr id="15" name="Rectángulo 41">
            <a:extLst>
              <a:ext uri="{FF2B5EF4-FFF2-40B4-BE49-F238E27FC236}">
                <a16:creationId xmlns:a16="http://schemas.microsoft.com/office/drawing/2014/main" id="{5874D6FC-FCC7-0576-7073-4895EBF62BB3}"/>
              </a:ext>
            </a:extLst>
          </p:cNvPr>
          <p:cNvSpPr/>
          <p:nvPr/>
        </p:nvSpPr>
        <p:spPr>
          <a:xfrm>
            <a:off x="3493876" y="2173538"/>
            <a:ext cx="4956704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41">
            <a:extLst>
              <a:ext uri="{FF2B5EF4-FFF2-40B4-BE49-F238E27FC236}">
                <a16:creationId xmlns:a16="http://schemas.microsoft.com/office/drawing/2014/main" id="{F9394308-854E-5256-F276-40B2D0162E20}"/>
              </a:ext>
            </a:extLst>
          </p:cNvPr>
          <p:cNvSpPr/>
          <p:nvPr/>
        </p:nvSpPr>
        <p:spPr>
          <a:xfrm>
            <a:off x="3284220" y="2769795"/>
            <a:ext cx="4956704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41">
            <a:extLst>
              <a:ext uri="{FF2B5EF4-FFF2-40B4-BE49-F238E27FC236}">
                <a16:creationId xmlns:a16="http://schemas.microsoft.com/office/drawing/2014/main" id="{32170430-9840-988B-E3A5-64C5408AD0E1}"/>
              </a:ext>
            </a:extLst>
          </p:cNvPr>
          <p:cNvSpPr/>
          <p:nvPr/>
        </p:nvSpPr>
        <p:spPr>
          <a:xfrm>
            <a:off x="3493876" y="3795051"/>
            <a:ext cx="4956704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41">
            <a:extLst>
              <a:ext uri="{FF2B5EF4-FFF2-40B4-BE49-F238E27FC236}">
                <a16:creationId xmlns:a16="http://schemas.microsoft.com/office/drawing/2014/main" id="{F8E631C4-A470-9021-E84F-B8DEEB414007}"/>
              </a:ext>
            </a:extLst>
          </p:cNvPr>
          <p:cNvSpPr/>
          <p:nvPr/>
        </p:nvSpPr>
        <p:spPr>
          <a:xfrm>
            <a:off x="3284220" y="4910753"/>
            <a:ext cx="1836420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26082B-EA92-71D4-9024-4A9C4A734FF9}"/>
              </a:ext>
            </a:extLst>
          </p:cNvPr>
          <p:cNvSpPr txBox="1"/>
          <p:nvPr/>
        </p:nvSpPr>
        <p:spPr>
          <a:xfrm>
            <a:off x="2807970" y="5097659"/>
            <a:ext cx="339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siRNA/</a:t>
            </a:r>
            <a:r>
              <a:rPr lang="en-US" dirty="0" err="1">
                <a:solidFill>
                  <a:srgbClr val="272524"/>
                </a:solidFill>
              </a:rPr>
              <a:t>mRNa</a:t>
            </a:r>
            <a:r>
              <a:rPr lang="en-US" dirty="0">
                <a:solidFill>
                  <a:srgbClr val="272524"/>
                </a:solidFill>
              </a:rPr>
              <a:t> complex</a:t>
            </a:r>
          </a:p>
        </p:txBody>
      </p:sp>
      <p:sp>
        <p:nvSpPr>
          <p:cNvPr id="20" name="Rectángulo 41">
            <a:extLst>
              <a:ext uri="{FF2B5EF4-FFF2-40B4-BE49-F238E27FC236}">
                <a16:creationId xmlns:a16="http://schemas.microsoft.com/office/drawing/2014/main" id="{EB972838-8290-99C7-9093-D46110C45C0E}"/>
              </a:ext>
            </a:extLst>
          </p:cNvPr>
          <p:cNvSpPr/>
          <p:nvPr/>
        </p:nvSpPr>
        <p:spPr>
          <a:xfrm>
            <a:off x="2642288" y="4451869"/>
            <a:ext cx="6852232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41">
            <a:extLst>
              <a:ext uri="{FF2B5EF4-FFF2-40B4-BE49-F238E27FC236}">
                <a16:creationId xmlns:a16="http://schemas.microsoft.com/office/drawing/2014/main" id="{86EBF240-E693-126C-5656-05EE5C7D0043}"/>
              </a:ext>
            </a:extLst>
          </p:cNvPr>
          <p:cNvSpPr/>
          <p:nvPr/>
        </p:nvSpPr>
        <p:spPr>
          <a:xfrm>
            <a:off x="2697480" y="5477925"/>
            <a:ext cx="6852232" cy="101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41" y="200590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pre-clinical validation</a:t>
            </a:r>
          </a:p>
        </p:txBody>
      </p:sp>
      <p:sp>
        <p:nvSpPr>
          <p:cNvPr id="5" name="Rectángulo 40">
            <a:extLst>
              <a:ext uri="{FF2B5EF4-FFF2-40B4-BE49-F238E27FC236}">
                <a16:creationId xmlns:a16="http://schemas.microsoft.com/office/drawing/2014/main" id="{37B32A68-4B0E-4E46-853B-DC117366C2B3}"/>
              </a:ext>
            </a:extLst>
          </p:cNvPr>
          <p:cNvSpPr/>
          <p:nvPr/>
        </p:nvSpPr>
        <p:spPr>
          <a:xfrm>
            <a:off x="3653162" y="828207"/>
            <a:ext cx="5465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j-lt"/>
              </a:rPr>
              <a:t>CRISPR-Cas9 technology for gene knock out </a:t>
            </a:r>
          </a:p>
        </p:txBody>
      </p:sp>
      <p:pic>
        <p:nvPicPr>
          <p:cNvPr id="6" name="Imagen 38" descr="Diagrama&#10;&#10;Descripción generada automáticamente">
            <a:extLst>
              <a:ext uri="{FF2B5EF4-FFF2-40B4-BE49-F238E27FC236}">
                <a16:creationId xmlns:a16="http://schemas.microsoft.com/office/drawing/2014/main" id="{6683585C-04F0-490F-B0E4-FF43873A6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27" y="1521698"/>
            <a:ext cx="2408985" cy="5048770"/>
          </a:xfrm>
          <a:prstGeom prst="rect">
            <a:avLst/>
          </a:prstGeom>
        </p:spPr>
      </p:pic>
      <p:sp>
        <p:nvSpPr>
          <p:cNvPr id="7" name="TextBox 75">
            <a:extLst>
              <a:ext uri="{FF2B5EF4-FFF2-40B4-BE49-F238E27FC236}">
                <a16:creationId xmlns:a16="http://schemas.microsoft.com/office/drawing/2014/main" id="{B2CC98D2-0657-4314-AEC3-371093374118}"/>
              </a:ext>
            </a:extLst>
          </p:cNvPr>
          <p:cNvSpPr txBox="1"/>
          <p:nvPr/>
        </p:nvSpPr>
        <p:spPr>
          <a:xfrm>
            <a:off x="6553810" y="6536491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Addgene</a:t>
            </a:r>
            <a:endParaRPr lang="en-US" sz="1400" dirty="0"/>
          </a:p>
        </p:txBody>
      </p:sp>
      <p:sp>
        <p:nvSpPr>
          <p:cNvPr id="8" name="Rectángulo 41">
            <a:extLst>
              <a:ext uri="{FF2B5EF4-FFF2-40B4-BE49-F238E27FC236}">
                <a16:creationId xmlns:a16="http://schemas.microsoft.com/office/drawing/2014/main" id="{5D5587BD-89B5-418D-BF49-C6691000D84F}"/>
              </a:ext>
            </a:extLst>
          </p:cNvPr>
          <p:cNvSpPr/>
          <p:nvPr/>
        </p:nvSpPr>
        <p:spPr>
          <a:xfrm>
            <a:off x="5017876" y="2508571"/>
            <a:ext cx="2137105" cy="853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44">
            <a:extLst>
              <a:ext uri="{FF2B5EF4-FFF2-40B4-BE49-F238E27FC236}">
                <a16:creationId xmlns:a16="http://schemas.microsoft.com/office/drawing/2014/main" id="{7AB26384-2F18-4F04-859B-3E2667BB44E4}"/>
              </a:ext>
            </a:extLst>
          </p:cNvPr>
          <p:cNvSpPr/>
          <p:nvPr/>
        </p:nvSpPr>
        <p:spPr>
          <a:xfrm>
            <a:off x="4881935" y="3339513"/>
            <a:ext cx="2137105" cy="1211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45">
            <a:extLst>
              <a:ext uri="{FF2B5EF4-FFF2-40B4-BE49-F238E27FC236}">
                <a16:creationId xmlns:a16="http://schemas.microsoft.com/office/drawing/2014/main" id="{3070E9B2-A1E9-4EDE-B351-4576448C3092}"/>
              </a:ext>
            </a:extLst>
          </p:cNvPr>
          <p:cNvSpPr/>
          <p:nvPr/>
        </p:nvSpPr>
        <p:spPr>
          <a:xfrm>
            <a:off x="5173566" y="4447084"/>
            <a:ext cx="2137105" cy="56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46">
            <a:extLst>
              <a:ext uri="{FF2B5EF4-FFF2-40B4-BE49-F238E27FC236}">
                <a16:creationId xmlns:a16="http://schemas.microsoft.com/office/drawing/2014/main" id="{BCEEA0B3-2A7C-457C-A34E-E3BB570392CC}"/>
              </a:ext>
            </a:extLst>
          </p:cNvPr>
          <p:cNvSpPr/>
          <p:nvPr/>
        </p:nvSpPr>
        <p:spPr>
          <a:xfrm>
            <a:off x="5105520" y="5071207"/>
            <a:ext cx="2273195" cy="143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41" y="123082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pre-clinical validation</a:t>
            </a:r>
          </a:p>
        </p:txBody>
      </p:sp>
      <p:sp>
        <p:nvSpPr>
          <p:cNvPr id="3" name="Rectángulo 40">
            <a:extLst>
              <a:ext uri="{FF2B5EF4-FFF2-40B4-BE49-F238E27FC236}">
                <a16:creationId xmlns:a16="http://schemas.microsoft.com/office/drawing/2014/main" id="{2E966C7E-CB58-43EE-A016-679CCF881C3C}"/>
              </a:ext>
            </a:extLst>
          </p:cNvPr>
          <p:cNvSpPr/>
          <p:nvPr/>
        </p:nvSpPr>
        <p:spPr>
          <a:xfrm>
            <a:off x="4131350" y="683530"/>
            <a:ext cx="501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dvTTc9c3bd71"/>
              </a:rPr>
              <a:t>Other applications of CRISPR technology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294F6CB6-C270-4114-A36B-79FA8DE55689}"/>
              </a:ext>
            </a:extLst>
          </p:cNvPr>
          <p:cNvSpPr txBox="1"/>
          <p:nvPr/>
        </p:nvSpPr>
        <p:spPr>
          <a:xfrm>
            <a:off x="6553810" y="6536491"/>
            <a:ext cx="563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Adapted from New England Biolabs webpage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19F0AB-E015-4668-9298-7327C1A1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r="67809"/>
          <a:stretch/>
        </p:blipFill>
        <p:spPr>
          <a:xfrm>
            <a:off x="331653" y="1122799"/>
            <a:ext cx="2993858" cy="4454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26CC8-82B8-4124-8E92-4FD817DC90D8}"/>
              </a:ext>
            </a:extLst>
          </p:cNvPr>
          <p:cNvSpPr txBox="1"/>
          <p:nvPr/>
        </p:nvSpPr>
        <p:spPr>
          <a:xfrm>
            <a:off x="489618" y="5744377"/>
            <a:ext cx="1338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Loss of function (KO)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</a:rPr>
              <a:t>(as in previous slide)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0B7E2-1D94-4DED-9936-84BA58FBF869}"/>
              </a:ext>
            </a:extLst>
          </p:cNvPr>
          <p:cNvSpPr txBox="1"/>
          <p:nvPr/>
        </p:nvSpPr>
        <p:spPr>
          <a:xfrm>
            <a:off x="1734213" y="584452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Introducing mutations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EDC33-35C3-449D-B953-E7FE77C4C6C5}"/>
              </a:ext>
            </a:extLst>
          </p:cNvPr>
          <p:cNvSpPr txBox="1"/>
          <p:nvPr/>
        </p:nvSpPr>
        <p:spPr>
          <a:xfrm>
            <a:off x="4917417" y="6131555"/>
            <a:ext cx="225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Generation of fusion genes/proteins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38745-77F8-4EF5-9186-2F5C29F94A9A}"/>
              </a:ext>
            </a:extLst>
          </p:cNvPr>
          <p:cNvSpPr txBox="1"/>
          <p:nvPr/>
        </p:nvSpPr>
        <p:spPr>
          <a:xfrm>
            <a:off x="8669777" y="5652101"/>
            <a:ext cx="2948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*For these applications, different Cas9 variants with no cutting function are used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3C3A01-7424-4E9C-9AA2-A95BBE3A4121}"/>
              </a:ext>
            </a:extLst>
          </p:cNvPr>
          <p:cNvGrpSpPr/>
          <p:nvPr/>
        </p:nvGrpSpPr>
        <p:grpSpPr>
          <a:xfrm>
            <a:off x="3872450" y="1287971"/>
            <a:ext cx="1771425" cy="1555053"/>
            <a:chOff x="4087954" y="1873947"/>
            <a:chExt cx="1771425" cy="1555053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2E92EBCA-E554-49FC-88E8-7D93E9B65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9" t="21312" r="46854" b="47508"/>
            <a:stretch/>
          </p:blipFill>
          <p:spPr>
            <a:xfrm>
              <a:off x="4087954" y="1873947"/>
              <a:ext cx="1756612" cy="155505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6EA956-8CCE-4125-A3C5-7AD01F9ECDF0}"/>
                </a:ext>
              </a:extLst>
            </p:cNvPr>
            <p:cNvSpPr/>
            <p:nvPr/>
          </p:nvSpPr>
          <p:spPr>
            <a:xfrm>
              <a:off x="5708599" y="2811668"/>
              <a:ext cx="150780" cy="617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9C133-6353-4C2A-8084-F22CA2335039}"/>
              </a:ext>
            </a:extLst>
          </p:cNvPr>
          <p:cNvGrpSpPr/>
          <p:nvPr/>
        </p:nvGrpSpPr>
        <p:grpSpPr>
          <a:xfrm>
            <a:off x="6078642" y="1293703"/>
            <a:ext cx="1786239" cy="2084979"/>
            <a:chOff x="6247012" y="1715358"/>
            <a:chExt cx="1786239" cy="20849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532EA00-4562-4B3A-8B7F-211A09F317F3}"/>
                </a:ext>
              </a:extLst>
            </p:cNvPr>
            <p:cNvGrpSpPr/>
            <p:nvPr/>
          </p:nvGrpSpPr>
          <p:grpSpPr>
            <a:xfrm>
              <a:off x="6261826" y="1715358"/>
              <a:ext cx="1771425" cy="2084979"/>
              <a:chOff x="4087954" y="1344021"/>
              <a:chExt cx="1771425" cy="2084979"/>
            </a:xfrm>
          </p:grpSpPr>
          <p:pic>
            <p:nvPicPr>
              <p:cNvPr id="16" name="Picture 15" descr="Diagram&#10;&#10;Description automatically generated">
                <a:extLst>
                  <a:ext uri="{FF2B5EF4-FFF2-40B4-BE49-F238E27FC236}">
                    <a16:creationId xmlns:a16="http://schemas.microsoft.com/office/drawing/2014/main" id="{B70FF29F-711F-4A9B-B425-1E6E151FD4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82" t="10256" r="31331" b="58564"/>
              <a:stretch/>
            </p:blipFill>
            <p:spPr>
              <a:xfrm>
                <a:off x="4087954" y="1344021"/>
                <a:ext cx="1756612" cy="155505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6313B16-5BBA-4B8E-9432-770AC772624C}"/>
                  </a:ext>
                </a:extLst>
              </p:cNvPr>
              <p:cNvSpPr/>
              <p:nvPr/>
            </p:nvSpPr>
            <p:spPr>
              <a:xfrm>
                <a:off x="5708599" y="2811668"/>
                <a:ext cx="150780" cy="617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F3D9A-3C84-4AEC-9715-9A7FCDBF0F56}"/>
                </a:ext>
              </a:extLst>
            </p:cNvPr>
            <p:cNvSpPr/>
            <p:nvPr/>
          </p:nvSpPr>
          <p:spPr>
            <a:xfrm>
              <a:off x="6247012" y="2985644"/>
              <a:ext cx="30679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8BE377-5652-4C4C-A1F0-700E70B7FA93}"/>
              </a:ext>
            </a:extLst>
          </p:cNvPr>
          <p:cNvCxnSpPr>
            <a:cxnSpLocks/>
          </p:cNvCxnSpPr>
          <p:nvPr/>
        </p:nvCxnSpPr>
        <p:spPr>
          <a:xfrm>
            <a:off x="5045014" y="3366084"/>
            <a:ext cx="263918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DFE234-9843-4BFE-8BC0-41D6F6786085}"/>
              </a:ext>
            </a:extLst>
          </p:cNvPr>
          <p:cNvSpPr/>
          <p:nvPr/>
        </p:nvSpPr>
        <p:spPr>
          <a:xfrm>
            <a:off x="5910755" y="3249937"/>
            <a:ext cx="1467491" cy="2616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6FFD1-3059-4803-89B4-1863519E92DD}"/>
              </a:ext>
            </a:extLst>
          </p:cNvPr>
          <p:cNvSpPr txBox="1"/>
          <p:nvPr/>
        </p:nvSpPr>
        <p:spPr>
          <a:xfrm>
            <a:off x="6255922" y="3207561"/>
            <a:ext cx="146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2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CB24A0-11D4-4A03-8621-A856C3F99BAB}"/>
              </a:ext>
            </a:extLst>
          </p:cNvPr>
          <p:cNvCxnSpPr>
            <a:cxnSpLocks/>
          </p:cNvCxnSpPr>
          <p:nvPr/>
        </p:nvCxnSpPr>
        <p:spPr>
          <a:xfrm>
            <a:off x="4457173" y="3069330"/>
            <a:ext cx="231272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9FD55DF-33AF-46B7-AF21-E460404524EF}"/>
              </a:ext>
            </a:extLst>
          </p:cNvPr>
          <p:cNvSpPr/>
          <p:nvPr/>
        </p:nvSpPr>
        <p:spPr>
          <a:xfrm>
            <a:off x="4726237" y="2936661"/>
            <a:ext cx="1467491" cy="261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173A32-1D58-4449-837B-CF48BFEE074E}"/>
              </a:ext>
            </a:extLst>
          </p:cNvPr>
          <p:cNvSpPr txBox="1"/>
          <p:nvPr/>
        </p:nvSpPr>
        <p:spPr>
          <a:xfrm>
            <a:off x="5016950" y="2888724"/>
            <a:ext cx="146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1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013CAB-1F2A-4A0F-A31A-B8DA0B95E807}"/>
              </a:ext>
            </a:extLst>
          </p:cNvPr>
          <p:cNvCxnSpPr>
            <a:cxnSpLocks/>
          </p:cNvCxnSpPr>
          <p:nvPr/>
        </p:nvCxnSpPr>
        <p:spPr>
          <a:xfrm>
            <a:off x="5039939" y="4579214"/>
            <a:ext cx="263918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656F1-4603-438B-9A26-40D1935013C3}"/>
              </a:ext>
            </a:extLst>
          </p:cNvPr>
          <p:cNvSpPr/>
          <p:nvPr/>
        </p:nvSpPr>
        <p:spPr>
          <a:xfrm>
            <a:off x="5905680" y="4463067"/>
            <a:ext cx="1467491" cy="2616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831D6A-647B-4ADD-A588-563C809AA118}"/>
              </a:ext>
            </a:extLst>
          </p:cNvPr>
          <p:cNvSpPr txBox="1"/>
          <p:nvPr/>
        </p:nvSpPr>
        <p:spPr>
          <a:xfrm>
            <a:off x="6364604" y="4433359"/>
            <a:ext cx="146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2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E8B10-DEE8-4C38-9E8E-C42CEA926C3B}"/>
              </a:ext>
            </a:extLst>
          </p:cNvPr>
          <p:cNvCxnSpPr>
            <a:cxnSpLocks/>
          </p:cNvCxnSpPr>
          <p:nvPr/>
        </p:nvCxnSpPr>
        <p:spPr>
          <a:xfrm>
            <a:off x="4473329" y="4091347"/>
            <a:ext cx="231272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3CFCAC3-470F-4967-8D7D-8A8A5284E0DF}"/>
              </a:ext>
            </a:extLst>
          </p:cNvPr>
          <p:cNvSpPr/>
          <p:nvPr/>
        </p:nvSpPr>
        <p:spPr>
          <a:xfrm>
            <a:off x="4742393" y="3958678"/>
            <a:ext cx="1467491" cy="261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8EF94-8E42-4B3D-B855-99B6D54BB074}"/>
              </a:ext>
            </a:extLst>
          </p:cNvPr>
          <p:cNvSpPr txBox="1"/>
          <p:nvPr/>
        </p:nvSpPr>
        <p:spPr>
          <a:xfrm>
            <a:off x="4815677" y="3904623"/>
            <a:ext cx="146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310B81-2966-40D6-A5CE-846E938C0274}"/>
              </a:ext>
            </a:extLst>
          </p:cNvPr>
          <p:cNvSpPr/>
          <p:nvPr/>
        </p:nvSpPr>
        <p:spPr>
          <a:xfrm>
            <a:off x="5711168" y="3923225"/>
            <a:ext cx="31076" cy="305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E31AFC-8665-405F-8F10-BE00EFED5B9B}"/>
              </a:ext>
            </a:extLst>
          </p:cNvPr>
          <p:cNvSpPr/>
          <p:nvPr/>
        </p:nvSpPr>
        <p:spPr>
          <a:xfrm>
            <a:off x="6328454" y="4408067"/>
            <a:ext cx="31076" cy="305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5A159F-9D81-44B2-BB04-A4C45BA8D18F}"/>
              </a:ext>
            </a:extLst>
          </p:cNvPr>
          <p:cNvCxnSpPr>
            <a:cxnSpLocks/>
          </p:cNvCxnSpPr>
          <p:nvPr/>
        </p:nvCxnSpPr>
        <p:spPr>
          <a:xfrm>
            <a:off x="5065848" y="5866744"/>
            <a:ext cx="263918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FB5201C-A22E-4FEB-B66B-4393DD63AB75}"/>
              </a:ext>
            </a:extLst>
          </p:cNvPr>
          <p:cNvSpPr/>
          <p:nvPr/>
        </p:nvSpPr>
        <p:spPr>
          <a:xfrm>
            <a:off x="5931589" y="5750597"/>
            <a:ext cx="1033850" cy="2616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3859C7-18AC-44CD-9B96-82B0FD5B961A}"/>
              </a:ext>
            </a:extLst>
          </p:cNvPr>
          <p:cNvSpPr txBox="1"/>
          <p:nvPr/>
        </p:nvSpPr>
        <p:spPr>
          <a:xfrm>
            <a:off x="6390512" y="5750597"/>
            <a:ext cx="88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Gene 2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BB6902-F18D-48E6-86A3-E1942271B08D}"/>
              </a:ext>
            </a:extLst>
          </p:cNvPr>
          <p:cNvCxnSpPr>
            <a:cxnSpLocks/>
          </p:cNvCxnSpPr>
          <p:nvPr/>
        </p:nvCxnSpPr>
        <p:spPr>
          <a:xfrm>
            <a:off x="4499238" y="5378877"/>
            <a:ext cx="246620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F99B00D-8F3A-478F-B359-83846FE39B87}"/>
              </a:ext>
            </a:extLst>
          </p:cNvPr>
          <p:cNvSpPr/>
          <p:nvPr/>
        </p:nvSpPr>
        <p:spPr>
          <a:xfrm>
            <a:off x="4768302" y="5246208"/>
            <a:ext cx="1467491" cy="261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C20973-59C7-49EA-8C54-8A3B60E513BC}"/>
              </a:ext>
            </a:extLst>
          </p:cNvPr>
          <p:cNvSpPr txBox="1"/>
          <p:nvPr/>
        </p:nvSpPr>
        <p:spPr>
          <a:xfrm>
            <a:off x="5197843" y="5210755"/>
            <a:ext cx="71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12F33D-09E8-4DC8-B999-9CD7A8027C77}"/>
              </a:ext>
            </a:extLst>
          </p:cNvPr>
          <p:cNvSpPr/>
          <p:nvPr/>
        </p:nvSpPr>
        <p:spPr>
          <a:xfrm>
            <a:off x="6354363" y="5695597"/>
            <a:ext cx="31076" cy="305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A0701D-3844-4963-AFE6-D8F0B6828B55}"/>
              </a:ext>
            </a:extLst>
          </p:cNvPr>
          <p:cNvSpPr/>
          <p:nvPr/>
        </p:nvSpPr>
        <p:spPr>
          <a:xfrm>
            <a:off x="5910358" y="5246208"/>
            <a:ext cx="880374" cy="2616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80590B-B631-4FC9-AAF2-F512C7A682D9}"/>
              </a:ext>
            </a:extLst>
          </p:cNvPr>
          <p:cNvSpPr txBox="1"/>
          <p:nvPr/>
        </p:nvSpPr>
        <p:spPr>
          <a:xfrm>
            <a:off x="6033652" y="5219254"/>
            <a:ext cx="146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Gene 2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B36F5C8-65A5-4FB9-895B-02804064E4BD}"/>
              </a:ext>
            </a:extLst>
          </p:cNvPr>
          <p:cNvSpPr/>
          <p:nvPr/>
        </p:nvSpPr>
        <p:spPr>
          <a:xfrm>
            <a:off x="5931589" y="5747992"/>
            <a:ext cx="503169" cy="261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771B9A-404B-46D7-9D8A-FF595A3C8E90}"/>
              </a:ext>
            </a:extLst>
          </p:cNvPr>
          <p:cNvSpPr txBox="1"/>
          <p:nvPr/>
        </p:nvSpPr>
        <p:spPr>
          <a:xfrm>
            <a:off x="5879535" y="5744377"/>
            <a:ext cx="712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Gene 1 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D911EAB4-0A31-45D5-B832-71A6A4448953}"/>
              </a:ext>
            </a:extLst>
          </p:cNvPr>
          <p:cNvSpPr/>
          <p:nvPr/>
        </p:nvSpPr>
        <p:spPr>
          <a:xfrm>
            <a:off x="5827274" y="3583838"/>
            <a:ext cx="286730" cy="2736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75DDFBF-5DC0-4368-A1CF-14346F142404}"/>
              </a:ext>
            </a:extLst>
          </p:cNvPr>
          <p:cNvSpPr/>
          <p:nvPr/>
        </p:nvSpPr>
        <p:spPr>
          <a:xfrm>
            <a:off x="5868125" y="4860863"/>
            <a:ext cx="286730" cy="2736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AE993C-5E69-4758-9761-1DE7AA501E4A}"/>
              </a:ext>
            </a:extLst>
          </p:cNvPr>
          <p:cNvCxnSpPr>
            <a:cxnSpLocks/>
            <a:endCxn id="31" idx="1"/>
          </p:cNvCxnSpPr>
          <p:nvPr/>
        </p:nvCxnSpPr>
        <p:spPr>
          <a:xfrm flipH="1" flipV="1">
            <a:off x="5711168" y="4075893"/>
            <a:ext cx="653437" cy="52242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A5598A6-A0FF-4E0A-8841-D493C4072675}"/>
              </a:ext>
            </a:extLst>
          </p:cNvPr>
          <p:cNvCxnSpPr>
            <a:cxnSpLocks/>
          </p:cNvCxnSpPr>
          <p:nvPr/>
        </p:nvCxnSpPr>
        <p:spPr>
          <a:xfrm>
            <a:off x="5765861" y="3999552"/>
            <a:ext cx="562593" cy="4735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DAF1880F-E5E7-4E71-8C0B-91736EF14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1" t="10687" r="158" b="63881"/>
          <a:stretch/>
        </p:blipFill>
        <p:spPr>
          <a:xfrm>
            <a:off x="8391287" y="1204083"/>
            <a:ext cx="2710172" cy="126838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63DBC98-4D14-4E1C-AA5B-67A1F33F5F90}"/>
              </a:ext>
            </a:extLst>
          </p:cNvPr>
          <p:cNvSpPr txBox="1"/>
          <p:nvPr/>
        </p:nvSpPr>
        <p:spPr>
          <a:xfrm>
            <a:off x="10100962" y="1274177"/>
            <a:ext cx="22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Gene expression upregulation*</a:t>
            </a: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49CEB1A7-3A5C-4077-96F3-9B364FA7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5" t="40751" r="524" b="33817"/>
          <a:stretch/>
        </p:blipFill>
        <p:spPr>
          <a:xfrm>
            <a:off x="8260064" y="2810790"/>
            <a:ext cx="2710172" cy="126838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573B25-404F-4EF3-B03E-9623BE38C591}"/>
              </a:ext>
            </a:extLst>
          </p:cNvPr>
          <p:cNvSpPr txBox="1"/>
          <p:nvPr/>
        </p:nvSpPr>
        <p:spPr>
          <a:xfrm>
            <a:off x="10100962" y="2898903"/>
            <a:ext cx="22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F0"/>
                </a:solidFill>
              </a:rPr>
              <a:t>Gene expression downregulation*</a:t>
            </a:r>
          </a:p>
        </p:txBody>
      </p:sp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C301B4C1-CB97-4134-8FB5-B46BE4A09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1" t="69297" r="128" b="5271"/>
          <a:stretch/>
        </p:blipFill>
        <p:spPr>
          <a:xfrm>
            <a:off x="8350349" y="4286698"/>
            <a:ext cx="2710172" cy="126838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E746AEF-8405-4F4F-A18A-F81C76578B1E}"/>
              </a:ext>
            </a:extLst>
          </p:cNvPr>
          <p:cNvSpPr txBox="1"/>
          <p:nvPr/>
        </p:nvSpPr>
        <p:spPr>
          <a:xfrm>
            <a:off x="10350506" y="4364893"/>
            <a:ext cx="181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E9C9C"/>
                </a:solidFill>
              </a:rPr>
              <a:t>DNA loci visualization*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C11671-7F33-4508-8A78-FBABF9E7E99E}"/>
              </a:ext>
            </a:extLst>
          </p:cNvPr>
          <p:cNvSpPr/>
          <p:nvPr/>
        </p:nvSpPr>
        <p:spPr>
          <a:xfrm>
            <a:off x="443563" y="3146669"/>
            <a:ext cx="1338413" cy="3540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9C6297-39CB-448E-A326-1B15F2B3BF8D}"/>
              </a:ext>
            </a:extLst>
          </p:cNvPr>
          <p:cNvSpPr/>
          <p:nvPr/>
        </p:nvSpPr>
        <p:spPr>
          <a:xfrm>
            <a:off x="1882724" y="3174372"/>
            <a:ext cx="1440267" cy="3540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8EC63B-6A72-4DCD-829A-DF806A9945CB}"/>
              </a:ext>
            </a:extLst>
          </p:cNvPr>
          <p:cNvSpPr/>
          <p:nvPr/>
        </p:nvSpPr>
        <p:spPr>
          <a:xfrm>
            <a:off x="3677436" y="1171824"/>
            <a:ext cx="4484432" cy="559464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2479E45-06EE-41EA-8C7C-24FD91966594}"/>
              </a:ext>
            </a:extLst>
          </p:cNvPr>
          <p:cNvSpPr/>
          <p:nvPr/>
        </p:nvSpPr>
        <p:spPr>
          <a:xfrm>
            <a:off x="8299649" y="1173792"/>
            <a:ext cx="3736494" cy="14304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3326C1F-4C96-404E-B328-28850E5EC288}"/>
              </a:ext>
            </a:extLst>
          </p:cNvPr>
          <p:cNvSpPr/>
          <p:nvPr/>
        </p:nvSpPr>
        <p:spPr>
          <a:xfrm>
            <a:off x="8312211" y="2780336"/>
            <a:ext cx="3765528" cy="143045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B06B05-48D7-4028-B692-CCAE6D82164E}"/>
              </a:ext>
            </a:extLst>
          </p:cNvPr>
          <p:cNvSpPr/>
          <p:nvPr/>
        </p:nvSpPr>
        <p:spPr>
          <a:xfrm>
            <a:off x="8326728" y="4290596"/>
            <a:ext cx="3736494" cy="1361506"/>
          </a:xfrm>
          <a:prstGeom prst="rect">
            <a:avLst/>
          </a:prstGeom>
          <a:noFill/>
          <a:ln w="28575">
            <a:solidFill>
              <a:srgbClr val="EE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9" grpId="0" animBg="1"/>
      <p:bldP spid="20" grpId="0"/>
      <p:bldP spid="22" grpId="0" animBg="1"/>
      <p:bldP spid="23" grpId="0"/>
      <p:bldP spid="25" grpId="0" animBg="1"/>
      <p:bldP spid="26" grpId="0"/>
      <p:bldP spid="29" grpId="0" animBg="1"/>
      <p:bldP spid="30" grpId="0"/>
      <p:bldP spid="31" grpId="0" animBg="1"/>
      <p:bldP spid="32" grpId="0" animBg="1"/>
      <p:bldP spid="34" grpId="0" animBg="1"/>
      <p:bldP spid="35" grpId="0"/>
      <p:bldP spid="37" grpId="0" animBg="1"/>
      <p:bldP spid="38" grpId="0"/>
      <p:bldP spid="39" grpId="0" animBg="1"/>
      <p:bldP spid="40" grpId="0" animBg="1"/>
      <p:bldP spid="41" grpId="0"/>
      <p:bldP spid="42" grpId="0" animBg="1"/>
      <p:bldP spid="43" grpId="0"/>
      <p:bldP spid="44" grpId="0" animBg="1"/>
      <p:bldP spid="45" grpId="0" animBg="1"/>
      <p:bldP spid="49" grpId="0"/>
      <p:bldP spid="51" grpId="0"/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72" y="124877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pic>
        <p:nvPicPr>
          <p:cNvPr id="12" name="Picture 11" descr="A green and blue circle&#10;&#10;Description automatically generated">
            <a:extLst>
              <a:ext uri="{FF2B5EF4-FFF2-40B4-BE49-F238E27FC236}">
                <a16:creationId xmlns:a16="http://schemas.microsoft.com/office/drawing/2014/main" id="{C660C486-9F6B-18D2-A59D-829D9483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1" y="1552337"/>
            <a:ext cx="4028366" cy="3924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92561F-673D-739D-73CD-ED6F7E28A55D}"/>
              </a:ext>
            </a:extLst>
          </p:cNvPr>
          <p:cNvSpPr/>
          <p:nvPr/>
        </p:nvSpPr>
        <p:spPr>
          <a:xfrm>
            <a:off x="2729375" y="1609487"/>
            <a:ext cx="59436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81DE9D-DFBB-66AF-0FAA-B3D75AB3C16E}"/>
              </a:ext>
            </a:extLst>
          </p:cNvPr>
          <p:cNvSpPr/>
          <p:nvPr/>
        </p:nvSpPr>
        <p:spPr>
          <a:xfrm>
            <a:off x="75621" y="4771787"/>
            <a:ext cx="649694" cy="6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9B275A-A814-FD12-3FCB-4E3088C35826}"/>
              </a:ext>
            </a:extLst>
          </p:cNvPr>
          <p:cNvSpPr/>
          <p:nvPr/>
        </p:nvSpPr>
        <p:spPr>
          <a:xfrm>
            <a:off x="3542721" y="4606052"/>
            <a:ext cx="649694" cy="6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1F8DB-AADA-D39D-6537-52B11C465F30}"/>
              </a:ext>
            </a:extLst>
          </p:cNvPr>
          <p:cNvSpPr txBox="1"/>
          <p:nvPr/>
        </p:nvSpPr>
        <p:spPr>
          <a:xfrm>
            <a:off x="2874155" y="1601867"/>
            <a:ext cx="2887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Element of interest to be expressed: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Gene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shRNA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Cas9</a:t>
            </a:r>
          </a:p>
          <a:p>
            <a:pPr marL="285750" indent="-285750" algn="l">
              <a:buFontTx/>
              <a:buChar char="-"/>
            </a:pP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4739B-EBDA-1413-8B91-7BA2A9BAEC0B}"/>
              </a:ext>
            </a:extLst>
          </p:cNvPr>
          <p:cNvSpPr txBox="1"/>
          <p:nvPr/>
        </p:nvSpPr>
        <p:spPr>
          <a:xfrm>
            <a:off x="3233113" y="4916795"/>
            <a:ext cx="3649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Selection marker: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Gene for a fluorescent protein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Gene for antibiotic resistance</a:t>
            </a:r>
          </a:p>
          <a:p>
            <a:pPr marL="285750" indent="-285750" algn="l">
              <a:buFontTx/>
              <a:buChar char="-"/>
            </a:pPr>
            <a:endParaRPr lang="en-US" sz="1400" dirty="0">
              <a:solidFill>
                <a:srgbClr val="27252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3A399-262F-1C5E-00E9-927B5CBC51C4}"/>
              </a:ext>
            </a:extLst>
          </p:cNvPr>
          <p:cNvSpPr txBox="1"/>
          <p:nvPr/>
        </p:nvSpPr>
        <p:spPr>
          <a:xfrm>
            <a:off x="1174896" y="3429000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DNA Plasmid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9785E-AF22-FDE2-E9F5-DD1ED90C434C}"/>
              </a:ext>
            </a:extLst>
          </p:cNvPr>
          <p:cNvSpPr txBox="1"/>
          <p:nvPr/>
        </p:nvSpPr>
        <p:spPr>
          <a:xfrm>
            <a:off x="-15408" y="4939655"/>
            <a:ext cx="26685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Other elements:</a:t>
            </a:r>
          </a:p>
          <a:p>
            <a:pPr algn="l"/>
            <a:r>
              <a:rPr lang="en-US" sz="1400" dirty="0">
                <a:solidFill>
                  <a:srgbClr val="272524"/>
                </a:solidFill>
              </a:rPr>
              <a:t>-   Constitutive promoter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Inducible promoter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272524"/>
                </a:solidFill>
              </a:rPr>
              <a:t>Genetic elements to generate virus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015124-917C-0FFD-FE58-5C2052AC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380" y="1291244"/>
            <a:ext cx="2133600" cy="35147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89EB4B-7B4B-5A15-C027-ACA4877D37B7}"/>
              </a:ext>
            </a:extLst>
          </p:cNvPr>
          <p:cNvSpPr txBox="1"/>
          <p:nvPr/>
        </p:nvSpPr>
        <p:spPr>
          <a:xfrm>
            <a:off x="9728322" y="286394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Cells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C0AD67-91F3-9819-44CF-AAE6DA936C90}"/>
              </a:ext>
            </a:extLst>
          </p:cNvPr>
          <p:cNvSpPr txBox="1"/>
          <p:nvPr/>
        </p:nvSpPr>
        <p:spPr>
          <a:xfrm>
            <a:off x="9319030" y="1326118"/>
            <a:ext cx="270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B343B"/>
                </a:solidFill>
              </a:rPr>
              <a:t>Plasmid with element of interest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C70604-CBC5-131A-49F9-9613D734F833}"/>
              </a:ext>
            </a:extLst>
          </p:cNvPr>
          <p:cNvSpPr txBox="1"/>
          <p:nvPr/>
        </p:nvSpPr>
        <p:spPr>
          <a:xfrm>
            <a:off x="9356151" y="410997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Viruses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2F7B39-3065-F17A-9DEA-CCCEBBF0CFD8}"/>
              </a:ext>
            </a:extLst>
          </p:cNvPr>
          <p:cNvSpPr txBox="1"/>
          <p:nvPr/>
        </p:nvSpPr>
        <p:spPr>
          <a:xfrm>
            <a:off x="9319029" y="1765822"/>
            <a:ext cx="2872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1B92D6"/>
                </a:solidFill>
              </a:rPr>
              <a:t>Plasmid needed to produce virus</a:t>
            </a:r>
          </a:p>
        </p:txBody>
      </p:sp>
      <p:pic>
        <p:nvPicPr>
          <p:cNvPr id="41" name="Imagen 26" descr="Imagen que contiene interior, plástico, tabla, contenedor&#10;&#10;Descripción generada automáticamente">
            <a:extLst>
              <a:ext uri="{FF2B5EF4-FFF2-40B4-BE49-F238E27FC236}">
                <a16:creationId xmlns:a16="http://schemas.microsoft.com/office/drawing/2014/main" id="{DE715A21-89DF-F131-9F5B-3BBFE8987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 b="18565"/>
          <a:stretch/>
        </p:blipFill>
        <p:spPr>
          <a:xfrm>
            <a:off x="8307239" y="5356014"/>
            <a:ext cx="1929722" cy="1223131"/>
          </a:xfrm>
          <a:prstGeom prst="rect">
            <a:avLst/>
          </a:prstGeom>
        </p:spPr>
      </p:pic>
      <p:pic>
        <p:nvPicPr>
          <p:cNvPr id="42" name="Imagen 26" descr="Imagen que contiene interior, plástico, tabla, contenedor&#10;&#10;Descripción generada automáticamente">
            <a:extLst>
              <a:ext uri="{FF2B5EF4-FFF2-40B4-BE49-F238E27FC236}">
                <a16:creationId xmlns:a16="http://schemas.microsoft.com/office/drawing/2014/main" id="{30F012E7-1767-8A58-896F-97831CC09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 b="18565"/>
          <a:stretch/>
        </p:blipFill>
        <p:spPr>
          <a:xfrm>
            <a:off x="5937660" y="3186766"/>
            <a:ext cx="1929722" cy="1223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2B4C33-5F58-6EC7-3963-746D0781C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423" y="1881395"/>
            <a:ext cx="457200" cy="5524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22E1AAC-2B3F-0172-57A3-FCD6EF05B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610" y="2433845"/>
            <a:ext cx="180975" cy="6191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599D880-A953-E802-3B37-9579CA611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80" y="4583572"/>
            <a:ext cx="180975" cy="61912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AF3F9CC-ACDE-C4D2-4D18-5657B9AEC7F7}"/>
              </a:ext>
            </a:extLst>
          </p:cNvPr>
          <p:cNvSpPr txBox="1"/>
          <p:nvPr/>
        </p:nvSpPr>
        <p:spPr>
          <a:xfrm>
            <a:off x="3982188" y="2381064"/>
            <a:ext cx="28879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u="sng" dirty="0">
                <a:solidFill>
                  <a:srgbClr val="272524"/>
                </a:solidFill>
              </a:rPr>
              <a:t>Transfection/</a:t>
            </a:r>
          </a:p>
          <a:p>
            <a:pPr algn="r"/>
            <a:r>
              <a:rPr lang="en-US" sz="1600" b="1" u="sng" dirty="0">
                <a:solidFill>
                  <a:srgbClr val="272524"/>
                </a:solidFill>
              </a:rPr>
              <a:t>electroporation</a:t>
            </a:r>
          </a:p>
          <a:p>
            <a:pPr marL="285750" indent="-285750" algn="r">
              <a:buFontTx/>
              <a:buChar char="-"/>
            </a:pPr>
            <a:endParaRPr lang="en-US" sz="1600" b="1" u="sng" dirty="0">
              <a:solidFill>
                <a:srgbClr val="27252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B44C3-EE41-B335-286E-0513373BC238}"/>
              </a:ext>
            </a:extLst>
          </p:cNvPr>
          <p:cNvSpPr txBox="1"/>
          <p:nvPr/>
        </p:nvSpPr>
        <p:spPr>
          <a:xfrm>
            <a:off x="9227704" y="4657547"/>
            <a:ext cx="288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272524"/>
                </a:solidFill>
              </a:rPr>
              <a:t>Transduction (infection)</a:t>
            </a:r>
          </a:p>
          <a:p>
            <a:pPr marL="285750" indent="-285750" algn="l">
              <a:buFontTx/>
              <a:buChar char="-"/>
            </a:pPr>
            <a:endParaRPr lang="en-US" sz="1600" b="1" u="sng" dirty="0">
              <a:solidFill>
                <a:srgbClr val="272524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085E5C-CA58-F8BD-66BC-ED378558AF88}"/>
              </a:ext>
            </a:extLst>
          </p:cNvPr>
          <p:cNvSpPr txBox="1"/>
          <p:nvPr/>
        </p:nvSpPr>
        <p:spPr>
          <a:xfrm>
            <a:off x="7616190" y="2187765"/>
            <a:ext cx="288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u="sng" dirty="0">
                <a:solidFill>
                  <a:srgbClr val="272524"/>
                </a:solidFill>
              </a:rPr>
              <a:t>Transfection</a:t>
            </a:r>
          </a:p>
        </p:txBody>
      </p:sp>
      <p:sp>
        <p:nvSpPr>
          <p:cNvPr id="54" name="CuadroTexto 10">
            <a:extLst>
              <a:ext uri="{FF2B5EF4-FFF2-40B4-BE49-F238E27FC236}">
                <a16:creationId xmlns:a16="http://schemas.microsoft.com/office/drawing/2014/main" id="{9213B0BF-B038-FFBE-C19E-541B7EA56D4F}"/>
              </a:ext>
            </a:extLst>
          </p:cNvPr>
          <p:cNvSpPr txBox="1"/>
          <p:nvPr/>
        </p:nvSpPr>
        <p:spPr>
          <a:xfrm>
            <a:off x="4529585" y="824517"/>
            <a:ext cx="542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/>
              <a:t>Genetic</a:t>
            </a:r>
            <a:r>
              <a:rPr lang="es-ES" sz="1600" i="1" dirty="0"/>
              <a:t> </a:t>
            </a:r>
            <a:r>
              <a:rPr lang="es-ES" sz="1600" i="1" dirty="0" err="1"/>
              <a:t>engineering</a:t>
            </a:r>
            <a:r>
              <a:rPr lang="es-ES" sz="1600" i="1" dirty="0"/>
              <a:t> </a:t>
            </a:r>
            <a:r>
              <a:rPr lang="es-ES" sz="1600" i="1" dirty="0" err="1"/>
              <a:t>of</a:t>
            </a:r>
            <a:r>
              <a:rPr lang="es-ES" sz="1600" i="1" dirty="0"/>
              <a:t> </a:t>
            </a:r>
            <a:r>
              <a:rPr lang="es-ES" sz="1600" i="1" dirty="0" err="1"/>
              <a:t>cells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714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3441616" y="857580"/>
            <a:ext cx="598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Basic </a:t>
            </a:r>
            <a:r>
              <a:rPr lang="es-ES" dirty="0" err="1">
                <a:solidFill>
                  <a:srgbClr val="C00000"/>
                </a:solidFill>
              </a:rPr>
              <a:t>techniques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to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identify</a:t>
            </a:r>
            <a:r>
              <a:rPr lang="es-ES" dirty="0">
                <a:solidFill>
                  <a:srgbClr val="C00000"/>
                </a:solidFill>
              </a:rPr>
              <a:t> and </a:t>
            </a:r>
            <a:r>
              <a:rPr lang="es-ES" dirty="0" err="1">
                <a:solidFill>
                  <a:srgbClr val="C00000"/>
                </a:solidFill>
              </a:rPr>
              <a:t>study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cancer</a:t>
            </a:r>
            <a:r>
              <a:rPr lang="es-ES" dirty="0">
                <a:solidFill>
                  <a:srgbClr val="C00000"/>
                </a:solidFill>
              </a:rPr>
              <a:t> genes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CuadroTexto 31">
            <a:extLst>
              <a:ext uri="{FF2B5EF4-FFF2-40B4-BE49-F238E27FC236}">
                <a16:creationId xmlns:a16="http://schemas.microsoft.com/office/drawing/2014/main" id="{D00712AC-EA5C-464A-97C8-AFB9D4892652}"/>
              </a:ext>
            </a:extLst>
          </p:cNvPr>
          <p:cNvSpPr txBox="1"/>
          <p:nvPr/>
        </p:nvSpPr>
        <p:spPr>
          <a:xfrm>
            <a:off x="1994327" y="2621185"/>
            <a:ext cx="3465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/>
              <a:t>Western </a:t>
            </a:r>
            <a:r>
              <a:rPr lang="es-ES" sz="1600" i="1" dirty="0" err="1"/>
              <a:t>blots</a:t>
            </a:r>
            <a:r>
              <a:rPr lang="es-ES" sz="1600" i="1" dirty="0"/>
              <a:t> </a:t>
            </a:r>
            <a:r>
              <a:rPr lang="es-ES" sz="1600" i="1" dirty="0" err="1"/>
              <a:t>to</a:t>
            </a:r>
            <a:r>
              <a:rPr lang="es-ES" sz="1600" i="1" dirty="0"/>
              <a:t> </a:t>
            </a:r>
            <a:r>
              <a:rPr lang="es-ES" sz="1600" i="1" dirty="0" err="1"/>
              <a:t>check</a:t>
            </a:r>
            <a:r>
              <a:rPr lang="es-ES" sz="1600" i="1" dirty="0"/>
              <a:t> signaling </a:t>
            </a:r>
            <a:r>
              <a:rPr lang="es-ES" sz="1600" i="1" dirty="0" err="1"/>
              <a:t>pathway</a:t>
            </a:r>
            <a:r>
              <a:rPr lang="es-ES" sz="1600" i="1" dirty="0"/>
              <a:t> </a:t>
            </a:r>
            <a:r>
              <a:rPr lang="es-ES" sz="1600" i="1" dirty="0" err="1"/>
              <a:t>activation</a:t>
            </a:r>
            <a:endParaRPr lang="en-US" sz="1600" i="1" dirty="0"/>
          </a:p>
        </p:txBody>
      </p:sp>
      <p:grpSp>
        <p:nvGrpSpPr>
          <p:cNvPr id="57" name="Grupo 32">
            <a:extLst>
              <a:ext uri="{FF2B5EF4-FFF2-40B4-BE49-F238E27FC236}">
                <a16:creationId xmlns:a16="http://schemas.microsoft.com/office/drawing/2014/main" id="{6A19180B-D6FC-47D5-8B7C-0416F44032C6}"/>
              </a:ext>
            </a:extLst>
          </p:cNvPr>
          <p:cNvGrpSpPr/>
          <p:nvPr/>
        </p:nvGrpSpPr>
        <p:grpSpPr>
          <a:xfrm>
            <a:off x="4235057" y="3364804"/>
            <a:ext cx="1683406" cy="1724345"/>
            <a:chOff x="5791310" y="1001157"/>
            <a:chExt cx="2390898" cy="2682487"/>
          </a:xfrm>
        </p:grpSpPr>
        <p:pic>
          <p:nvPicPr>
            <p:cNvPr id="58" name="Imagen 33">
              <a:extLst>
                <a:ext uri="{FF2B5EF4-FFF2-40B4-BE49-F238E27FC236}">
                  <a16:creationId xmlns:a16="http://schemas.microsoft.com/office/drawing/2014/main" id="{CCBAEA80-1D4C-4579-A2DC-B4BE42C9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811"/>
            <a:stretch/>
          </p:blipFill>
          <p:spPr>
            <a:xfrm>
              <a:off x="5881936" y="1754917"/>
              <a:ext cx="1463193" cy="1928727"/>
            </a:xfrm>
            <a:prstGeom prst="rect">
              <a:avLst/>
            </a:prstGeom>
          </p:spPr>
        </p:pic>
        <p:sp>
          <p:nvSpPr>
            <p:cNvPr id="59" name="CuadroTexto 34">
              <a:extLst>
                <a:ext uri="{FF2B5EF4-FFF2-40B4-BE49-F238E27FC236}">
                  <a16:creationId xmlns:a16="http://schemas.microsoft.com/office/drawing/2014/main" id="{34983C10-445C-40C3-9BD5-54389684C600}"/>
                </a:ext>
              </a:extLst>
            </p:cNvPr>
            <p:cNvSpPr txBox="1"/>
            <p:nvPr/>
          </p:nvSpPr>
          <p:spPr>
            <a:xfrm rot="19241469">
              <a:off x="5791310" y="1120868"/>
              <a:ext cx="1320799" cy="47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Control</a:t>
              </a:r>
              <a:endParaRPr lang="en-US" sz="1400" dirty="0"/>
            </a:p>
          </p:txBody>
        </p:sp>
        <p:sp>
          <p:nvSpPr>
            <p:cNvPr id="60" name="CuadroTexto 35">
              <a:extLst>
                <a:ext uri="{FF2B5EF4-FFF2-40B4-BE49-F238E27FC236}">
                  <a16:creationId xmlns:a16="http://schemas.microsoft.com/office/drawing/2014/main" id="{5E9EC0A9-E71E-4C0A-9688-9358B9645395}"/>
                </a:ext>
              </a:extLst>
            </p:cNvPr>
            <p:cNvSpPr txBox="1"/>
            <p:nvPr/>
          </p:nvSpPr>
          <p:spPr>
            <a:xfrm rot="19241469">
              <a:off x="6317945" y="1001157"/>
              <a:ext cx="1864263" cy="4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+ </a:t>
              </a:r>
              <a:r>
                <a:rPr lang="es-ES" sz="1200" dirty="0" err="1"/>
                <a:t>Growth</a:t>
              </a:r>
              <a:r>
                <a:rPr lang="es-ES" sz="1200" dirty="0"/>
                <a:t> factor</a:t>
              </a:r>
              <a:endParaRPr lang="en-US" sz="1200" dirty="0"/>
            </a:p>
          </p:txBody>
        </p:sp>
      </p:grpSp>
      <p:sp>
        <p:nvSpPr>
          <p:cNvPr id="61" name="CuadroTexto 28">
            <a:extLst>
              <a:ext uri="{FF2B5EF4-FFF2-40B4-BE49-F238E27FC236}">
                <a16:creationId xmlns:a16="http://schemas.microsoft.com/office/drawing/2014/main" id="{694818A8-55D4-4286-921F-EA8D18B28224}"/>
              </a:ext>
            </a:extLst>
          </p:cNvPr>
          <p:cNvSpPr txBox="1"/>
          <p:nvPr/>
        </p:nvSpPr>
        <p:spPr>
          <a:xfrm>
            <a:off x="3265292" y="4397013"/>
            <a:ext cx="198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Active RTK</a:t>
            </a:r>
            <a:endParaRPr lang="en-US" sz="1400" dirty="0"/>
          </a:p>
        </p:txBody>
      </p:sp>
      <p:sp>
        <p:nvSpPr>
          <p:cNvPr id="62" name="CuadroTexto 37">
            <a:extLst>
              <a:ext uri="{FF2B5EF4-FFF2-40B4-BE49-F238E27FC236}">
                <a16:creationId xmlns:a16="http://schemas.microsoft.com/office/drawing/2014/main" id="{3EBFFF4D-3D91-4E53-BE64-0A6F64ACB9A3}"/>
              </a:ext>
            </a:extLst>
          </p:cNvPr>
          <p:cNvSpPr txBox="1"/>
          <p:nvPr/>
        </p:nvSpPr>
        <p:spPr>
          <a:xfrm>
            <a:off x="1994327" y="3972037"/>
            <a:ext cx="278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Active </a:t>
            </a:r>
            <a:r>
              <a:rPr lang="es-ES" sz="1400" dirty="0" err="1"/>
              <a:t>downstream</a:t>
            </a:r>
            <a:r>
              <a:rPr lang="es-ES" sz="1400" dirty="0"/>
              <a:t> </a:t>
            </a:r>
            <a:r>
              <a:rPr lang="es-ES" sz="1400" dirty="0" err="1"/>
              <a:t>effector</a:t>
            </a:r>
            <a:endParaRPr lang="en-US" sz="1400" dirty="0"/>
          </a:p>
        </p:txBody>
      </p:sp>
      <p:sp>
        <p:nvSpPr>
          <p:cNvPr id="63" name="CuadroTexto 39">
            <a:extLst>
              <a:ext uri="{FF2B5EF4-FFF2-40B4-BE49-F238E27FC236}">
                <a16:creationId xmlns:a16="http://schemas.microsoft.com/office/drawing/2014/main" id="{D777D6DA-D7A9-4E12-B6BE-B17BED3FADA1}"/>
              </a:ext>
            </a:extLst>
          </p:cNvPr>
          <p:cNvSpPr txBox="1"/>
          <p:nvPr/>
        </p:nvSpPr>
        <p:spPr>
          <a:xfrm>
            <a:off x="2419604" y="4774090"/>
            <a:ext cx="188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/>
              <a:t>Loading</a:t>
            </a:r>
            <a:r>
              <a:rPr lang="es-ES" sz="1400" dirty="0"/>
              <a:t> control</a:t>
            </a:r>
            <a:endParaRPr lang="en-US" sz="1400" dirty="0"/>
          </a:p>
        </p:txBody>
      </p:sp>
      <p:sp>
        <p:nvSpPr>
          <p:cNvPr id="64" name="CuadroTexto 10">
            <a:extLst>
              <a:ext uri="{FF2B5EF4-FFF2-40B4-BE49-F238E27FC236}">
                <a16:creationId xmlns:a16="http://schemas.microsoft.com/office/drawing/2014/main" id="{2C8E5306-C1B2-4634-A3CF-A5AC309785A5}"/>
              </a:ext>
            </a:extLst>
          </p:cNvPr>
          <p:cNvSpPr txBox="1"/>
          <p:nvPr/>
        </p:nvSpPr>
        <p:spPr>
          <a:xfrm>
            <a:off x="7540232" y="2575019"/>
            <a:ext cx="542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In vitro </a:t>
            </a:r>
            <a:r>
              <a:rPr lang="es-ES" sz="1600" i="1" dirty="0" err="1"/>
              <a:t>drug</a:t>
            </a:r>
            <a:r>
              <a:rPr lang="es-ES" sz="1600" i="1" dirty="0"/>
              <a:t> </a:t>
            </a:r>
            <a:r>
              <a:rPr lang="es-ES" sz="1600" i="1" dirty="0" err="1"/>
              <a:t>sensitivity</a:t>
            </a:r>
            <a:r>
              <a:rPr lang="es-ES" sz="1600" i="1" dirty="0"/>
              <a:t> </a:t>
            </a:r>
            <a:endParaRPr lang="en-US" sz="1600" i="1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3C5AE9-6E43-44DD-A270-44E5325E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53" y="2913573"/>
            <a:ext cx="2986412" cy="2476408"/>
          </a:xfrm>
          <a:prstGeom prst="rect">
            <a:avLst/>
          </a:prstGeom>
        </p:spPr>
      </p:pic>
      <p:sp>
        <p:nvSpPr>
          <p:cNvPr id="68" name="CuadroTexto 16">
            <a:extLst>
              <a:ext uri="{FF2B5EF4-FFF2-40B4-BE49-F238E27FC236}">
                <a16:creationId xmlns:a16="http://schemas.microsoft.com/office/drawing/2014/main" id="{E87A2899-D9A4-4B71-BBED-7039F6F3BAE8}"/>
              </a:ext>
            </a:extLst>
          </p:cNvPr>
          <p:cNvSpPr txBox="1"/>
          <p:nvPr/>
        </p:nvSpPr>
        <p:spPr>
          <a:xfrm>
            <a:off x="9732949" y="3336103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Condition</a:t>
            </a:r>
            <a:r>
              <a:rPr lang="es-ES" sz="1200" dirty="0"/>
              <a:t> 1</a:t>
            </a:r>
            <a:endParaRPr lang="en-US" sz="1200" dirty="0"/>
          </a:p>
        </p:txBody>
      </p:sp>
      <p:sp>
        <p:nvSpPr>
          <p:cNvPr id="69" name="CuadroTexto 18">
            <a:extLst>
              <a:ext uri="{FF2B5EF4-FFF2-40B4-BE49-F238E27FC236}">
                <a16:creationId xmlns:a16="http://schemas.microsoft.com/office/drawing/2014/main" id="{5B0A1B8D-A590-4762-88B4-0A2136DF41AA}"/>
              </a:ext>
            </a:extLst>
          </p:cNvPr>
          <p:cNvSpPr txBox="1"/>
          <p:nvPr/>
        </p:nvSpPr>
        <p:spPr>
          <a:xfrm>
            <a:off x="8809050" y="3740131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rgbClr val="FF0000"/>
                </a:solidFill>
              </a:rPr>
              <a:t>Condition</a:t>
            </a:r>
            <a:r>
              <a:rPr lang="es-ES" sz="1200" dirty="0">
                <a:solidFill>
                  <a:srgbClr val="FF0000"/>
                </a:solidFill>
              </a:rPr>
              <a:t> 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  <p:bldP spid="62" grpId="0"/>
      <p:bldP spid="63" grpId="0"/>
      <p:bldP spid="64" grpId="0"/>
      <p:bldP spid="68" grpId="0"/>
      <p:bldP spid="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34" y="134749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2924175" y="708190"/>
            <a:ext cx="65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Basic </a:t>
            </a:r>
            <a:r>
              <a:rPr lang="es-ES" dirty="0" err="1">
                <a:solidFill>
                  <a:srgbClr val="C00000"/>
                </a:solidFill>
              </a:rPr>
              <a:t>techniques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to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identify</a:t>
            </a:r>
            <a:r>
              <a:rPr lang="es-ES" dirty="0">
                <a:solidFill>
                  <a:srgbClr val="C00000"/>
                </a:solidFill>
              </a:rPr>
              <a:t> and </a:t>
            </a:r>
            <a:r>
              <a:rPr lang="es-ES" dirty="0" err="1">
                <a:solidFill>
                  <a:srgbClr val="C00000"/>
                </a:solidFill>
              </a:rPr>
              <a:t>study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cancer</a:t>
            </a:r>
            <a:r>
              <a:rPr lang="es-ES" dirty="0">
                <a:solidFill>
                  <a:srgbClr val="C00000"/>
                </a:solidFill>
              </a:rPr>
              <a:t> genes </a:t>
            </a:r>
            <a:r>
              <a:rPr lang="es-ES" i="1" dirty="0">
                <a:solidFill>
                  <a:srgbClr val="C00000"/>
                </a:solidFill>
              </a:rPr>
              <a:t>in vitro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38" name="Imagen 15">
            <a:extLst>
              <a:ext uri="{FF2B5EF4-FFF2-40B4-BE49-F238E27FC236}">
                <a16:creationId xmlns:a16="http://schemas.microsoft.com/office/drawing/2014/main" id="{D7975AD4-A295-4BA9-9622-8B3BB524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6" y="4756618"/>
            <a:ext cx="3356328" cy="1753757"/>
          </a:xfrm>
          <a:prstGeom prst="rect">
            <a:avLst/>
          </a:prstGeom>
        </p:spPr>
      </p:pic>
      <p:grpSp>
        <p:nvGrpSpPr>
          <p:cNvPr id="39" name="Grupo 13">
            <a:extLst>
              <a:ext uri="{FF2B5EF4-FFF2-40B4-BE49-F238E27FC236}">
                <a16:creationId xmlns:a16="http://schemas.microsoft.com/office/drawing/2014/main" id="{08189911-AD69-4E39-93AD-6447328DC3D0}"/>
              </a:ext>
            </a:extLst>
          </p:cNvPr>
          <p:cNvGrpSpPr/>
          <p:nvPr/>
        </p:nvGrpSpPr>
        <p:grpSpPr>
          <a:xfrm>
            <a:off x="536400" y="1495113"/>
            <a:ext cx="3746846" cy="2487704"/>
            <a:chOff x="459904" y="3999174"/>
            <a:chExt cx="3746846" cy="2487704"/>
          </a:xfrm>
        </p:grpSpPr>
        <p:pic>
          <p:nvPicPr>
            <p:cNvPr id="40" name="Imagen 14">
              <a:extLst>
                <a:ext uri="{FF2B5EF4-FFF2-40B4-BE49-F238E27FC236}">
                  <a16:creationId xmlns:a16="http://schemas.microsoft.com/office/drawing/2014/main" id="{A29BC749-B5C2-4395-A298-AF8496402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29"/>
            <a:stretch/>
          </p:blipFill>
          <p:spPr>
            <a:xfrm>
              <a:off x="459904" y="4394628"/>
              <a:ext cx="2615671" cy="2092250"/>
            </a:xfrm>
            <a:prstGeom prst="rect">
              <a:avLst/>
            </a:prstGeom>
          </p:spPr>
        </p:pic>
        <p:sp>
          <p:nvSpPr>
            <p:cNvPr id="41" name="CuadroTexto 16">
              <a:extLst>
                <a:ext uri="{FF2B5EF4-FFF2-40B4-BE49-F238E27FC236}">
                  <a16:creationId xmlns:a16="http://schemas.microsoft.com/office/drawing/2014/main" id="{D3026450-F3B8-4168-A6BC-AE12F8F18F38}"/>
                </a:ext>
              </a:extLst>
            </p:cNvPr>
            <p:cNvSpPr txBox="1"/>
            <p:nvPr/>
          </p:nvSpPr>
          <p:spPr>
            <a:xfrm>
              <a:off x="2779461" y="4960913"/>
              <a:ext cx="1427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/>
                <a:t>Condition</a:t>
              </a:r>
              <a:r>
                <a:rPr lang="es-ES" sz="1200" dirty="0"/>
                <a:t> 1</a:t>
              </a:r>
              <a:endParaRPr lang="en-US" sz="1200" dirty="0"/>
            </a:p>
          </p:txBody>
        </p:sp>
        <p:sp>
          <p:nvSpPr>
            <p:cNvPr id="42" name="CuadroTexto 18">
              <a:extLst>
                <a:ext uri="{FF2B5EF4-FFF2-40B4-BE49-F238E27FC236}">
                  <a16:creationId xmlns:a16="http://schemas.microsoft.com/office/drawing/2014/main" id="{967EEF19-BFFE-4B09-8CB7-07BC762A9B22}"/>
                </a:ext>
              </a:extLst>
            </p:cNvPr>
            <p:cNvSpPr txBox="1"/>
            <p:nvPr/>
          </p:nvSpPr>
          <p:spPr>
            <a:xfrm>
              <a:off x="2779461" y="4683652"/>
              <a:ext cx="1427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rgbClr val="FF0000"/>
                  </a:solidFill>
                </a:rPr>
                <a:t>Condition</a:t>
              </a:r>
              <a:r>
                <a:rPr lang="es-ES" sz="1200" dirty="0">
                  <a:solidFill>
                    <a:srgbClr val="FF0000"/>
                  </a:solidFill>
                </a:rPr>
                <a:t> 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3" name="CuadroTexto 17">
              <a:extLst>
                <a:ext uri="{FF2B5EF4-FFF2-40B4-BE49-F238E27FC236}">
                  <a16:creationId xmlns:a16="http://schemas.microsoft.com/office/drawing/2014/main" id="{DCCE00BD-F39E-45E8-B243-67448D64EE67}"/>
                </a:ext>
              </a:extLst>
            </p:cNvPr>
            <p:cNvSpPr txBox="1"/>
            <p:nvPr/>
          </p:nvSpPr>
          <p:spPr>
            <a:xfrm>
              <a:off x="1659926" y="3999174"/>
              <a:ext cx="17772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err="1"/>
                <a:t>Proliferation</a:t>
              </a:r>
              <a:endParaRPr lang="en-US" sz="1400" dirty="0"/>
            </a:p>
          </p:txBody>
        </p:sp>
      </p:grpSp>
      <p:sp>
        <p:nvSpPr>
          <p:cNvPr id="44" name="CuadroTexto 20">
            <a:extLst>
              <a:ext uri="{FF2B5EF4-FFF2-40B4-BE49-F238E27FC236}">
                <a16:creationId xmlns:a16="http://schemas.microsoft.com/office/drawing/2014/main" id="{31F41303-5F19-47EE-91AC-F96871D3C206}"/>
              </a:ext>
            </a:extLst>
          </p:cNvPr>
          <p:cNvSpPr txBox="1"/>
          <p:nvPr/>
        </p:nvSpPr>
        <p:spPr>
          <a:xfrm>
            <a:off x="1793339" y="4247817"/>
            <a:ext cx="17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Soft</a:t>
            </a:r>
            <a:r>
              <a:rPr lang="es-ES" sz="1400" dirty="0"/>
              <a:t> agar</a:t>
            </a:r>
            <a:endParaRPr lang="en-US" sz="1400" dirty="0"/>
          </a:p>
        </p:txBody>
      </p:sp>
      <p:sp>
        <p:nvSpPr>
          <p:cNvPr id="54" name="CuadroTexto 29">
            <a:extLst>
              <a:ext uri="{FF2B5EF4-FFF2-40B4-BE49-F238E27FC236}">
                <a16:creationId xmlns:a16="http://schemas.microsoft.com/office/drawing/2014/main" id="{4B695FE5-41B9-4081-90E9-F07946D5F2DE}"/>
              </a:ext>
            </a:extLst>
          </p:cNvPr>
          <p:cNvSpPr txBox="1"/>
          <p:nvPr/>
        </p:nvSpPr>
        <p:spPr>
          <a:xfrm>
            <a:off x="1063492" y="6440128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Condition</a:t>
            </a:r>
            <a:r>
              <a:rPr lang="es-ES" sz="1200" dirty="0"/>
              <a:t> 1</a:t>
            </a:r>
            <a:endParaRPr lang="en-US" sz="1200" dirty="0"/>
          </a:p>
        </p:txBody>
      </p:sp>
      <p:sp>
        <p:nvSpPr>
          <p:cNvPr id="55" name="CuadroTexto 30">
            <a:extLst>
              <a:ext uri="{FF2B5EF4-FFF2-40B4-BE49-F238E27FC236}">
                <a16:creationId xmlns:a16="http://schemas.microsoft.com/office/drawing/2014/main" id="{E10DCFDF-BA7A-4A63-BB38-14DFC2963A7D}"/>
              </a:ext>
            </a:extLst>
          </p:cNvPr>
          <p:cNvSpPr txBox="1"/>
          <p:nvPr/>
        </p:nvSpPr>
        <p:spPr>
          <a:xfrm>
            <a:off x="2539545" y="6427428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rgbClr val="FF0000"/>
                </a:solidFill>
              </a:rPr>
              <a:t>Condition</a:t>
            </a:r>
            <a:r>
              <a:rPr lang="es-ES" sz="1200" dirty="0">
                <a:solidFill>
                  <a:srgbClr val="FF0000"/>
                </a:solidFill>
              </a:rPr>
              <a:t> 2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DCD52-E4AF-45F1-B154-4CC97B031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04" y="2189724"/>
            <a:ext cx="3437973" cy="3728097"/>
          </a:xfrm>
          <a:prstGeom prst="rect">
            <a:avLst/>
          </a:prstGeom>
        </p:spPr>
      </p:pic>
      <p:sp>
        <p:nvSpPr>
          <p:cNvPr id="65" name="CuadroTexto 20">
            <a:extLst>
              <a:ext uri="{FF2B5EF4-FFF2-40B4-BE49-F238E27FC236}">
                <a16:creationId xmlns:a16="http://schemas.microsoft.com/office/drawing/2014/main" id="{6D4F4322-3D40-4987-B2F4-762F49DA0CFF}"/>
              </a:ext>
            </a:extLst>
          </p:cNvPr>
          <p:cNvSpPr txBox="1"/>
          <p:nvPr/>
        </p:nvSpPr>
        <p:spPr>
          <a:xfrm>
            <a:off x="5818732" y="1680216"/>
            <a:ext cx="17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Wound</a:t>
            </a:r>
            <a:r>
              <a:rPr lang="es-ES" sz="1400" dirty="0"/>
              <a:t> </a:t>
            </a:r>
            <a:r>
              <a:rPr lang="es-ES" sz="1400" dirty="0" err="1"/>
              <a:t>healing</a:t>
            </a:r>
            <a:endParaRPr lang="en-US" sz="1400" dirty="0"/>
          </a:p>
        </p:txBody>
      </p:sp>
      <p:sp>
        <p:nvSpPr>
          <p:cNvPr id="66" name="CuadroTexto 29">
            <a:extLst>
              <a:ext uri="{FF2B5EF4-FFF2-40B4-BE49-F238E27FC236}">
                <a16:creationId xmlns:a16="http://schemas.microsoft.com/office/drawing/2014/main" id="{4A1B8D49-0E95-479F-A069-BA9CDDE75F95}"/>
              </a:ext>
            </a:extLst>
          </p:cNvPr>
          <p:cNvSpPr txBox="1"/>
          <p:nvPr/>
        </p:nvSpPr>
        <p:spPr>
          <a:xfrm>
            <a:off x="5280066" y="1984865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Condition</a:t>
            </a:r>
            <a:r>
              <a:rPr lang="es-ES" sz="1200" dirty="0"/>
              <a:t> 1</a:t>
            </a:r>
            <a:endParaRPr lang="en-US" sz="1200" dirty="0"/>
          </a:p>
        </p:txBody>
      </p:sp>
      <p:sp>
        <p:nvSpPr>
          <p:cNvPr id="67" name="CuadroTexto 30">
            <a:extLst>
              <a:ext uri="{FF2B5EF4-FFF2-40B4-BE49-F238E27FC236}">
                <a16:creationId xmlns:a16="http://schemas.microsoft.com/office/drawing/2014/main" id="{EAA361C1-9992-4108-8BB7-1E228D790EC6}"/>
              </a:ext>
            </a:extLst>
          </p:cNvPr>
          <p:cNvSpPr txBox="1"/>
          <p:nvPr/>
        </p:nvSpPr>
        <p:spPr>
          <a:xfrm>
            <a:off x="6756119" y="1972165"/>
            <a:ext cx="14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rgbClr val="FF0000"/>
                </a:solidFill>
              </a:rPr>
              <a:t>Condition</a:t>
            </a:r>
            <a:r>
              <a:rPr lang="es-ES" sz="1200" dirty="0">
                <a:solidFill>
                  <a:srgbClr val="FF0000"/>
                </a:solidFill>
              </a:rPr>
              <a:t> 2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C7B00-EC6C-424C-B236-677808166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307" y="1360743"/>
            <a:ext cx="1503567" cy="5244147"/>
          </a:xfrm>
          <a:prstGeom prst="rect">
            <a:avLst/>
          </a:prstGeom>
        </p:spPr>
      </p:pic>
      <p:sp>
        <p:nvSpPr>
          <p:cNvPr id="69" name="CuadroTexto 20">
            <a:extLst>
              <a:ext uri="{FF2B5EF4-FFF2-40B4-BE49-F238E27FC236}">
                <a16:creationId xmlns:a16="http://schemas.microsoft.com/office/drawing/2014/main" id="{061F4CCB-5B28-4C07-A4E3-AD7292981B0B}"/>
              </a:ext>
            </a:extLst>
          </p:cNvPr>
          <p:cNvSpPr txBox="1"/>
          <p:nvPr/>
        </p:nvSpPr>
        <p:spPr>
          <a:xfrm>
            <a:off x="9311607" y="1012262"/>
            <a:ext cx="2193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Migration</a:t>
            </a:r>
            <a:r>
              <a:rPr lang="es-ES" sz="1400" dirty="0"/>
              <a:t> and </a:t>
            </a:r>
            <a:r>
              <a:rPr lang="es-ES" sz="1400" dirty="0" err="1"/>
              <a:t>invasion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18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4" grpId="0"/>
      <p:bldP spid="55" grpId="0"/>
      <p:bldP spid="65" grpId="0"/>
      <p:bldP spid="66" grpId="0"/>
      <p:bldP spid="67" grpId="0"/>
      <p:bldP spid="6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35" y="124615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3042698" y="702353"/>
            <a:ext cx="63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Basic </a:t>
            </a:r>
            <a:r>
              <a:rPr lang="es-ES" dirty="0" err="1">
                <a:solidFill>
                  <a:srgbClr val="C00000"/>
                </a:solidFill>
              </a:rPr>
              <a:t>techniques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to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identify</a:t>
            </a:r>
            <a:r>
              <a:rPr lang="es-ES" dirty="0">
                <a:solidFill>
                  <a:srgbClr val="C00000"/>
                </a:solidFill>
              </a:rPr>
              <a:t> and </a:t>
            </a:r>
            <a:r>
              <a:rPr lang="es-ES" dirty="0" err="1">
                <a:solidFill>
                  <a:srgbClr val="C00000"/>
                </a:solidFill>
              </a:rPr>
              <a:t>study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cancer</a:t>
            </a:r>
            <a:r>
              <a:rPr lang="es-ES" dirty="0">
                <a:solidFill>
                  <a:srgbClr val="C00000"/>
                </a:solidFill>
              </a:rPr>
              <a:t> genes </a:t>
            </a:r>
            <a:r>
              <a:rPr lang="es-ES" i="1" dirty="0">
                <a:solidFill>
                  <a:srgbClr val="C00000"/>
                </a:solidFill>
              </a:rPr>
              <a:t>in vivo</a:t>
            </a:r>
            <a:endParaRPr lang="en-US" i="1" dirty="0">
              <a:solidFill>
                <a:srgbClr val="C00000"/>
              </a:solidFill>
            </a:endParaRPr>
          </a:p>
        </p:txBody>
      </p:sp>
      <p:grpSp>
        <p:nvGrpSpPr>
          <p:cNvPr id="45" name="Grupo 24">
            <a:extLst>
              <a:ext uri="{FF2B5EF4-FFF2-40B4-BE49-F238E27FC236}">
                <a16:creationId xmlns:a16="http://schemas.microsoft.com/office/drawing/2014/main" id="{6A64357E-A650-4755-B9B0-73696593115E}"/>
              </a:ext>
            </a:extLst>
          </p:cNvPr>
          <p:cNvGrpSpPr/>
          <p:nvPr/>
        </p:nvGrpSpPr>
        <p:grpSpPr>
          <a:xfrm>
            <a:off x="834587" y="1466070"/>
            <a:ext cx="4289533" cy="2554600"/>
            <a:chOff x="8131352" y="3322107"/>
            <a:chExt cx="4289533" cy="2554600"/>
          </a:xfrm>
        </p:grpSpPr>
        <p:pic>
          <p:nvPicPr>
            <p:cNvPr id="46" name="Imagen 19">
              <a:extLst>
                <a:ext uri="{FF2B5EF4-FFF2-40B4-BE49-F238E27FC236}">
                  <a16:creationId xmlns:a16="http://schemas.microsoft.com/office/drawing/2014/main" id="{9225D54A-8B5F-4901-BCEE-B2522125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1352" y="3503825"/>
              <a:ext cx="3267075" cy="2238375"/>
            </a:xfrm>
            <a:prstGeom prst="rect">
              <a:avLst/>
            </a:prstGeom>
          </p:spPr>
        </p:pic>
        <p:sp>
          <p:nvSpPr>
            <p:cNvPr id="47" name="CuadroTexto 22">
              <a:extLst>
                <a:ext uri="{FF2B5EF4-FFF2-40B4-BE49-F238E27FC236}">
                  <a16:creationId xmlns:a16="http://schemas.microsoft.com/office/drawing/2014/main" id="{F1933572-5A13-4320-BC54-C7FEA039B29A}"/>
                </a:ext>
              </a:extLst>
            </p:cNvPr>
            <p:cNvSpPr txBox="1"/>
            <p:nvPr/>
          </p:nvSpPr>
          <p:spPr>
            <a:xfrm>
              <a:off x="10051340" y="4607919"/>
              <a:ext cx="1427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/>
                <a:t>Condition</a:t>
              </a:r>
              <a:r>
                <a:rPr lang="es-ES" sz="1200" dirty="0"/>
                <a:t> 1</a:t>
              </a:r>
              <a:endParaRPr lang="en-US" sz="1200" dirty="0"/>
            </a:p>
          </p:txBody>
        </p:sp>
        <p:sp>
          <p:nvSpPr>
            <p:cNvPr id="48" name="CuadroTexto 23">
              <a:extLst>
                <a:ext uri="{FF2B5EF4-FFF2-40B4-BE49-F238E27FC236}">
                  <a16:creationId xmlns:a16="http://schemas.microsoft.com/office/drawing/2014/main" id="{86735778-E5F0-44B9-BA6B-ACF88603432B}"/>
                </a:ext>
              </a:extLst>
            </p:cNvPr>
            <p:cNvSpPr txBox="1"/>
            <p:nvPr/>
          </p:nvSpPr>
          <p:spPr>
            <a:xfrm>
              <a:off x="9885817" y="4027636"/>
              <a:ext cx="1427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rgbClr val="FF0000"/>
                  </a:solidFill>
                </a:rPr>
                <a:t>Condition</a:t>
              </a:r>
              <a:r>
                <a:rPr lang="es-ES" sz="1200" dirty="0">
                  <a:solidFill>
                    <a:srgbClr val="FF0000"/>
                  </a:solidFill>
                </a:rPr>
                <a:t> 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49" name="Imagen 21">
              <a:extLst>
                <a:ext uri="{FF2B5EF4-FFF2-40B4-BE49-F238E27FC236}">
                  <a16:creationId xmlns:a16="http://schemas.microsoft.com/office/drawing/2014/main" id="{DE8E3D67-BE7A-4B09-9F02-B1DBC76A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90667" y="4989010"/>
              <a:ext cx="1030218" cy="887697"/>
            </a:xfrm>
            <a:prstGeom prst="rect">
              <a:avLst/>
            </a:prstGeom>
          </p:spPr>
        </p:pic>
        <p:sp>
          <p:nvSpPr>
            <p:cNvPr id="50" name="CuadroTexto 25">
              <a:extLst>
                <a:ext uri="{FF2B5EF4-FFF2-40B4-BE49-F238E27FC236}">
                  <a16:creationId xmlns:a16="http://schemas.microsoft.com/office/drawing/2014/main" id="{CB388523-3F5E-4CC7-A224-253705A57995}"/>
                </a:ext>
              </a:extLst>
            </p:cNvPr>
            <p:cNvSpPr txBox="1"/>
            <p:nvPr/>
          </p:nvSpPr>
          <p:spPr>
            <a:xfrm>
              <a:off x="8545024" y="3322107"/>
              <a:ext cx="3261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Tumor </a:t>
              </a:r>
              <a:r>
                <a:rPr lang="es-ES" sz="1400" dirty="0" err="1"/>
                <a:t>growth</a:t>
              </a:r>
              <a:r>
                <a:rPr lang="es-ES" sz="1400" dirty="0"/>
                <a:t> (</a:t>
              </a:r>
              <a:r>
                <a:rPr lang="es-ES" sz="1400" dirty="0" err="1"/>
                <a:t>cell</a:t>
              </a:r>
              <a:r>
                <a:rPr lang="es-ES" sz="1400" dirty="0"/>
                <a:t> line </a:t>
              </a:r>
              <a:r>
                <a:rPr lang="es-ES" sz="1400" dirty="0" err="1"/>
                <a:t>xenografts</a:t>
              </a:r>
              <a:r>
                <a:rPr lang="es-ES" sz="1400" dirty="0"/>
                <a:t>)</a:t>
              </a:r>
              <a:endParaRPr lang="en-US" sz="1400" dirty="0"/>
            </a:p>
          </p:txBody>
        </p:sp>
      </p:grpSp>
      <p:pic>
        <p:nvPicPr>
          <p:cNvPr id="2050" name="Picture 2" descr="Wenshen Zhuanggu formula effectively suppresses breast cancer bone  metastases in a mouse Xenograft model | Acta Pharmacologica Sinica">
            <a:extLst>
              <a:ext uri="{FF2B5EF4-FFF2-40B4-BE49-F238E27FC236}">
                <a16:creationId xmlns:a16="http://schemas.microsoft.com/office/drawing/2014/main" id="{46829538-BDE5-4CEF-8F69-97334813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36" y="1602981"/>
            <a:ext cx="4645704" cy="23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5">
            <a:extLst>
              <a:ext uri="{FF2B5EF4-FFF2-40B4-BE49-F238E27FC236}">
                <a16:creationId xmlns:a16="http://schemas.microsoft.com/office/drawing/2014/main" id="{C15D404F-EFBA-4CA0-BA62-4218FB5C763C}"/>
              </a:ext>
            </a:extLst>
          </p:cNvPr>
          <p:cNvSpPr txBox="1"/>
          <p:nvPr/>
        </p:nvSpPr>
        <p:spPr>
          <a:xfrm>
            <a:off x="6867525" y="1260781"/>
            <a:ext cx="4061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Intracardiac</a:t>
            </a:r>
            <a:r>
              <a:rPr lang="es-ES" sz="1400" dirty="0"/>
              <a:t> </a:t>
            </a:r>
            <a:r>
              <a:rPr lang="es-ES" sz="1400" dirty="0" err="1"/>
              <a:t>injections</a:t>
            </a:r>
            <a:r>
              <a:rPr lang="es-ES" sz="1400" dirty="0"/>
              <a:t> (</a:t>
            </a:r>
            <a:r>
              <a:rPr lang="es-ES" sz="1400" dirty="0" err="1"/>
              <a:t>xenografts</a:t>
            </a:r>
            <a:r>
              <a:rPr lang="es-ES" sz="1400" dirty="0"/>
              <a:t>)</a:t>
            </a: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0B417B-6EF6-4120-9FB8-56ADF8BD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617" y="4738708"/>
            <a:ext cx="5634038" cy="1863708"/>
          </a:xfrm>
          <a:prstGeom prst="rect">
            <a:avLst/>
          </a:prstGeom>
          <a:ln w="25400">
            <a:noFill/>
          </a:ln>
        </p:spPr>
      </p:pic>
      <p:sp>
        <p:nvSpPr>
          <p:cNvPr id="24" name="CuadroTexto 25">
            <a:extLst>
              <a:ext uri="{FF2B5EF4-FFF2-40B4-BE49-F238E27FC236}">
                <a16:creationId xmlns:a16="http://schemas.microsoft.com/office/drawing/2014/main" id="{14A9581A-1A83-4C3C-AA7E-6A52D5876B30}"/>
              </a:ext>
            </a:extLst>
          </p:cNvPr>
          <p:cNvSpPr txBox="1"/>
          <p:nvPr/>
        </p:nvSpPr>
        <p:spPr>
          <a:xfrm>
            <a:off x="5534025" y="4412076"/>
            <a:ext cx="4061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PDX </a:t>
            </a:r>
            <a:r>
              <a:rPr lang="es-ES" sz="1400" dirty="0" err="1"/>
              <a:t>treatments</a:t>
            </a:r>
            <a:r>
              <a:rPr lang="es-ES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426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73446-8AD1-9A88-5212-5037E485E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3" y="64964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85725" y="6336882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(MSKCC, </a:t>
            </a:r>
            <a:r>
              <a:rPr lang="en-US" sz="2800" dirty="0">
                <a:solidFill>
                  <a:srgbClr val="FF8834"/>
                </a:solidFill>
              </a:rPr>
              <a:t>New York</a:t>
            </a:r>
            <a:r>
              <a:rPr lang="en-US" sz="2800" dirty="0"/>
              <a:t>)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9039D89-9EDE-42B4-8A69-376F9EB97008}"/>
              </a:ext>
            </a:extLst>
          </p:cNvPr>
          <p:cNvSpPr txBox="1">
            <a:spLocks/>
          </p:cNvSpPr>
          <p:nvPr/>
        </p:nvSpPr>
        <p:spPr>
          <a:xfrm>
            <a:off x="4772025" y="64964"/>
            <a:ext cx="7419975" cy="957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Postdoc work: </a:t>
            </a:r>
          </a:p>
          <a:p>
            <a:pPr algn="ctr"/>
            <a:r>
              <a:rPr lang="en-US" sz="2000" dirty="0"/>
              <a:t>Drivers and therapeutic targets for lineage plasticity</a:t>
            </a:r>
          </a:p>
        </p:txBody>
      </p:sp>
      <p:pic>
        <p:nvPicPr>
          <p:cNvPr id="15" name="Imagen 36">
            <a:extLst>
              <a:ext uri="{FF2B5EF4-FFF2-40B4-BE49-F238E27FC236}">
                <a16:creationId xmlns:a16="http://schemas.microsoft.com/office/drawing/2014/main" id="{81AC17D5-23E6-41CF-83B7-4DA35A3F6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" t="10185" r="17432" b="30370"/>
          <a:stretch/>
        </p:blipFill>
        <p:spPr>
          <a:xfrm>
            <a:off x="202954" y="1573117"/>
            <a:ext cx="4371513" cy="230330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id="{2258D3AF-32D9-47DC-89CF-F8DCFC413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57" t="29563" r="25417" b="12929"/>
          <a:stretch/>
        </p:blipFill>
        <p:spPr>
          <a:xfrm>
            <a:off x="2827196" y="3115962"/>
            <a:ext cx="3153398" cy="29718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8E9AC-1E9C-4268-BD99-D2C9E59E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449" y="1750665"/>
            <a:ext cx="1876425" cy="29908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FAFC7-7EE9-4123-8DCE-F4A4D136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721" y="3861059"/>
            <a:ext cx="3996765" cy="24177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97AADE-229F-4DEF-A949-28DDF57E5964}"/>
              </a:ext>
            </a:extLst>
          </p:cNvPr>
          <p:cNvSpPr txBox="1"/>
          <p:nvPr/>
        </p:nvSpPr>
        <p:spPr>
          <a:xfrm>
            <a:off x="2986087" y="633688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Quintanal-Villalonga et al., Cancer Discovery 2021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Quintanal-Villalonga et al., J </a:t>
            </a:r>
            <a:r>
              <a:rPr lang="en-US" sz="1200" dirty="0" err="1">
                <a:solidFill>
                  <a:srgbClr val="272524"/>
                </a:solidFill>
              </a:rPr>
              <a:t>Hematol</a:t>
            </a:r>
            <a:r>
              <a:rPr lang="en-US" sz="1200" dirty="0">
                <a:solidFill>
                  <a:srgbClr val="272524"/>
                </a:solidFill>
              </a:rPr>
              <a:t> Oncol 2021</a:t>
            </a:r>
          </a:p>
          <a:p>
            <a:pPr algn="ctr"/>
            <a:endParaRPr lang="en-US" sz="1200" dirty="0">
              <a:solidFill>
                <a:srgbClr val="27252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976495-A108-4055-A49B-AEA78EF99A5B}"/>
              </a:ext>
            </a:extLst>
          </p:cNvPr>
          <p:cNvSpPr txBox="1"/>
          <p:nvPr/>
        </p:nvSpPr>
        <p:spPr>
          <a:xfrm>
            <a:off x="2200275" y="955859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Drivers and therapeutic targets to prevent targeted treatment resistance in tumors undergoing histological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34787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4053021" y="855091"/>
            <a:ext cx="598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Is</a:t>
            </a:r>
            <a:r>
              <a:rPr lang="es-ES" dirty="0">
                <a:solidFill>
                  <a:srgbClr val="C00000"/>
                </a:solidFill>
              </a:rPr>
              <a:t> PLCG2 a driver </a:t>
            </a:r>
            <a:r>
              <a:rPr lang="es-ES" dirty="0" err="1">
                <a:solidFill>
                  <a:srgbClr val="C00000"/>
                </a:solidFill>
              </a:rPr>
              <a:t>of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metastasis</a:t>
            </a:r>
            <a:r>
              <a:rPr lang="es-ES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2BF2D18-1534-4FDF-9004-D8C71EA7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1" y="1877441"/>
            <a:ext cx="2055947" cy="1834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0B1C00-CB81-4B45-B02D-EB54BC5F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39" y="1837411"/>
            <a:ext cx="3101544" cy="20837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00C5B7-0D03-4988-BDE1-89A87304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4" y="4389128"/>
            <a:ext cx="2333125" cy="17391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790513-9814-42F4-9C67-26B440CDF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077" y="4305773"/>
            <a:ext cx="2376771" cy="1747280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716A9608-2281-4C1A-B7E5-AAA944106CB1}"/>
              </a:ext>
            </a:extLst>
          </p:cNvPr>
          <p:cNvSpPr/>
          <p:nvPr/>
        </p:nvSpPr>
        <p:spPr>
          <a:xfrm>
            <a:off x="3538126" y="2081644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6B77938F-AE50-4AA6-AEFE-5DBD90952F55}"/>
              </a:ext>
            </a:extLst>
          </p:cNvPr>
          <p:cNvSpPr/>
          <p:nvPr/>
        </p:nvSpPr>
        <p:spPr>
          <a:xfrm>
            <a:off x="3065659" y="3443765"/>
            <a:ext cx="314325" cy="171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EC14DFD8-B48D-4E96-9A5A-47FC26A02E04}"/>
              </a:ext>
            </a:extLst>
          </p:cNvPr>
          <p:cNvGraphicFramePr>
            <a:graphicFrameLocks/>
          </p:cNvGraphicFramePr>
          <p:nvPr/>
        </p:nvGraphicFramePr>
        <p:xfrm>
          <a:off x="6407715" y="1330559"/>
          <a:ext cx="3381375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B5BAF4-99F5-4592-901C-AB5758926D19}"/>
              </a:ext>
            </a:extLst>
          </p:cNvPr>
          <p:cNvSpPr txBox="1"/>
          <p:nvPr/>
        </p:nvSpPr>
        <p:spPr>
          <a:xfrm rot="16200000">
            <a:off x="5192962" y="1920147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PLCG2 mRNA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87A6D4-B989-4130-9275-76C5C43177BC}"/>
              </a:ext>
            </a:extLst>
          </p:cNvPr>
          <p:cNvSpPr txBox="1"/>
          <p:nvPr/>
        </p:nvSpPr>
        <p:spPr>
          <a:xfrm>
            <a:off x="6317606" y="3239205"/>
            <a:ext cx="224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Low 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metastatic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D5CC0E-DD0A-4914-83D5-3E02D01BFF5F}"/>
              </a:ext>
            </a:extLst>
          </p:cNvPr>
          <p:cNvSpPr txBox="1"/>
          <p:nvPr/>
        </p:nvSpPr>
        <p:spPr>
          <a:xfrm>
            <a:off x="7814575" y="3266645"/>
            <a:ext cx="224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524"/>
                </a:solidFill>
              </a:rPr>
              <a:t>Highly </a:t>
            </a:r>
          </a:p>
          <a:p>
            <a:pPr algn="ctr"/>
            <a:r>
              <a:rPr lang="en-US" dirty="0">
                <a:solidFill>
                  <a:srgbClr val="272524"/>
                </a:solidFill>
              </a:rPr>
              <a:t>metastatic</a:t>
            </a:r>
          </a:p>
        </p:txBody>
      </p:sp>
      <p:sp>
        <p:nvSpPr>
          <p:cNvPr id="4" name="AutoShape 2" descr="Correlation Plot in R ◤Correlogram◢ [WITH EXAMPLES]">
            <a:extLst>
              <a:ext uri="{FF2B5EF4-FFF2-40B4-BE49-F238E27FC236}">
                <a16:creationId xmlns:a16="http://schemas.microsoft.com/office/drawing/2014/main" id="{A2B3F948-CF98-403A-9EEC-A5E12CE46E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92CA-60EB-4197-B7C6-8FD59291E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110" y="4228316"/>
            <a:ext cx="2651106" cy="213430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8558BA-1F71-4A40-A803-5B88915E8184}"/>
              </a:ext>
            </a:extLst>
          </p:cNvPr>
          <p:cNvSpPr txBox="1"/>
          <p:nvPr/>
        </p:nvSpPr>
        <p:spPr>
          <a:xfrm rot="16200000">
            <a:off x="5583261" y="4533126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PLCG2 mRNA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2748E1-7FF4-4997-993B-53A745B80E09}"/>
              </a:ext>
            </a:extLst>
          </p:cNvPr>
          <p:cNvSpPr txBox="1"/>
          <p:nvPr/>
        </p:nvSpPr>
        <p:spPr>
          <a:xfrm>
            <a:off x="7235343" y="6341367"/>
            <a:ext cx="224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272524"/>
                </a:solidFill>
              </a:rPr>
              <a:t>Metastatic gene signature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AF17531-87BA-4D44-8F4E-B7B7B8002D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42"/>
          <a:stretch/>
        </p:blipFill>
        <p:spPr>
          <a:xfrm>
            <a:off x="10132533" y="2747525"/>
            <a:ext cx="1750496" cy="235798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821B9E-0A29-4B35-9292-745DFD770CC4}"/>
              </a:ext>
            </a:extLst>
          </p:cNvPr>
          <p:cNvCxnSpPr>
            <a:cxnSpLocks/>
          </p:cNvCxnSpPr>
          <p:nvPr/>
        </p:nvCxnSpPr>
        <p:spPr>
          <a:xfrm>
            <a:off x="10947022" y="3142434"/>
            <a:ext cx="5243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B26478C-6DE6-4F98-8519-818085BDAFAD}"/>
              </a:ext>
            </a:extLst>
          </p:cNvPr>
          <p:cNvSpPr txBox="1"/>
          <p:nvPr/>
        </p:nvSpPr>
        <p:spPr>
          <a:xfrm>
            <a:off x="11060042" y="2989646"/>
            <a:ext cx="95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7910F9-5A54-4CF6-8850-02987A98B48B}"/>
              </a:ext>
            </a:extLst>
          </p:cNvPr>
          <p:cNvSpPr/>
          <p:nvPr/>
        </p:nvSpPr>
        <p:spPr>
          <a:xfrm>
            <a:off x="10680478" y="4889618"/>
            <a:ext cx="1099844" cy="1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13069C-02D6-469C-8640-B0D7DF5A1F8D}"/>
              </a:ext>
            </a:extLst>
          </p:cNvPr>
          <p:cNvSpPr txBox="1"/>
          <p:nvPr/>
        </p:nvSpPr>
        <p:spPr>
          <a:xfrm>
            <a:off x="9768986" y="4847688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Low 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E2C1D9-023A-40A8-9C01-ACB0CF9D8D30}"/>
              </a:ext>
            </a:extLst>
          </p:cNvPr>
          <p:cNvSpPr txBox="1"/>
          <p:nvPr/>
        </p:nvSpPr>
        <p:spPr>
          <a:xfrm>
            <a:off x="10414514" y="4859530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High </a:t>
            </a:r>
          </a:p>
          <a:p>
            <a:pPr algn="ctr"/>
            <a:r>
              <a:rPr lang="en-US" sz="1200" dirty="0">
                <a:solidFill>
                  <a:srgbClr val="272524"/>
                </a:solidFill>
              </a:rPr>
              <a:t>PLCG2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2F33BB-6E75-434A-8025-321225A95941}"/>
              </a:ext>
            </a:extLst>
          </p:cNvPr>
          <p:cNvSpPr txBox="1"/>
          <p:nvPr/>
        </p:nvSpPr>
        <p:spPr>
          <a:xfrm>
            <a:off x="10033087" y="2253094"/>
            <a:ext cx="22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Assessment of metastatic potential in cell lines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263A2F-FEE7-4F27-BB9C-49043878ECEF}"/>
              </a:ext>
            </a:extLst>
          </p:cNvPr>
          <p:cNvSpPr txBox="1"/>
          <p:nvPr/>
        </p:nvSpPr>
        <p:spPr>
          <a:xfrm rot="16200000">
            <a:off x="8870293" y="3700904"/>
            <a:ext cx="224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72524"/>
                </a:solidFill>
              </a:rPr>
              <a:t>Metastatic potential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79AA91-4C4E-43FF-B370-B0232AC047E3}"/>
              </a:ext>
            </a:extLst>
          </p:cNvPr>
          <p:cNvCxnSpPr>
            <a:cxnSpLocks/>
          </p:cNvCxnSpPr>
          <p:nvPr/>
        </p:nvCxnSpPr>
        <p:spPr>
          <a:xfrm>
            <a:off x="7448324" y="2005546"/>
            <a:ext cx="14843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BF5F0BF-2BE3-4626-83E4-9C2971B11A2C}"/>
              </a:ext>
            </a:extLst>
          </p:cNvPr>
          <p:cNvSpPr txBox="1"/>
          <p:nvPr/>
        </p:nvSpPr>
        <p:spPr>
          <a:xfrm>
            <a:off x="7967744" y="1828074"/>
            <a:ext cx="27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AB8C92-0F71-4381-973F-1B0E69CA0D0A}"/>
              </a:ext>
            </a:extLst>
          </p:cNvPr>
          <p:cNvSpPr txBox="1"/>
          <p:nvPr/>
        </p:nvSpPr>
        <p:spPr>
          <a:xfrm>
            <a:off x="8109261" y="4399299"/>
            <a:ext cx="27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3000560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208856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28" name="CuadroTexto 41">
            <a:extLst>
              <a:ext uri="{FF2B5EF4-FFF2-40B4-BE49-F238E27FC236}">
                <a16:creationId xmlns:a16="http://schemas.microsoft.com/office/drawing/2014/main" id="{E6379F1A-1C13-4FEB-9B5B-11B990DE766C}"/>
              </a:ext>
            </a:extLst>
          </p:cNvPr>
          <p:cNvSpPr txBox="1"/>
          <p:nvPr/>
        </p:nvSpPr>
        <p:spPr>
          <a:xfrm>
            <a:off x="4053021" y="855091"/>
            <a:ext cx="598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Is</a:t>
            </a:r>
            <a:r>
              <a:rPr lang="es-ES" dirty="0">
                <a:solidFill>
                  <a:srgbClr val="C00000"/>
                </a:solidFill>
              </a:rPr>
              <a:t> PLCG2 a driver </a:t>
            </a:r>
            <a:r>
              <a:rPr lang="es-ES" dirty="0" err="1">
                <a:solidFill>
                  <a:srgbClr val="C00000"/>
                </a:solidFill>
              </a:rPr>
              <a:t>of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metastasis</a:t>
            </a:r>
            <a:r>
              <a:rPr lang="es-ES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2C3C44-D0AC-48BF-B86D-0F46EBF531E3}"/>
              </a:ext>
            </a:extLst>
          </p:cNvPr>
          <p:cNvGrpSpPr/>
          <p:nvPr/>
        </p:nvGrpSpPr>
        <p:grpSpPr>
          <a:xfrm>
            <a:off x="2392313" y="1443790"/>
            <a:ext cx="6996805" cy="5244956"/>
            <a:chOff x="2392313" y="1443790"/>
            <a:chExt cx="6996805" cy="524495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6DB9034-4B1F-46F3-BC35-7E2BA15CB1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666"/>
            <a:stretch/>
          </p:blipFill>
          <p:spPr bwMode="auto">
            <a:xfrm>
              <a:off x="2392313" y="1443790"/>
              <a:ext cx="6996805" cy="5025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D59E086-4EBD-4524-BCFD-98409EC370DF}"/>
                </a:ext>
              </a:extLst>
            </p:cNvPr>
            <p:cNvSpPr/>
            <p:nvPr/>
          </p:nvSpPr>
          <p:spPr>
            <a:xfrm>
              <a:off x="3467100" y="6432782"/>
              <a:ext cx="777240" cy="255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837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">
            <a:extLst>
              <a:ext uri="{FF2B5EF4-FFF2-40B4-BE49-F238E27FC236}">
                <a16:creationId xmlns:a16="http://schemas.microsoft.com/office/drawing/2014/main" id="{56CD5188-770C-491D-986D-A71DFB30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25" y="50347"/>
            <a:ext cx="12211141" cy="957072"/>
          </a:xfrm>
        </p:spPr>
        <p:txBody>
          <a:bodyPr/>
          <a:lstStyle/>
          <a:p>
            <a:pPr algn="ctr"/>
            <a:r>
              <a:rPr lang="en-US" sz="4400" dirty="0"/>
              <a:t>Basics about preclinical validation</a:t>
            </a:r>
          </a:p>
        </p:txBody>
      </p:sp>
      <p:sp>
        <p:nvSpPr>
          <p:cNvPr id="7" name="Rectángulo 43">
            <a:extLst>
              <a:ext uri="{FF2B5EF4-FFF2-40B4-BE49-F238E27FC236}">
                <a16:creationId xmlns:a16="http://schemas.microsoft.com/office/drawing/2014/main" id="{1DCFD301-46BA-46B0-9013-A95AF8E06EE1}"/>
              </a:ext>
            </a:extLst>
          </p:cNvPr>
          <p:cNvSpPr/>
          <p:nvPr/>
        </p:nvSpPr>
        <p:spPr>
          <a:xfrm>
            <a:off x="-38854" y="621936"/>
            <a:ext cx="12269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j-lt"/>
              </a:rPr>
              <a:t>Example of application: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+mj-lt"/>
              </a:rPr>
              <a:t>FGFR1 Cooperates with EGFR in Lung Cancer Oncogenesis, and Their Combined Inhibition Shows Improved Efficacy</a:t>
            </a:r>
          </a:p>
        </p:txBody>
      </p:sp>
      <p:pic>
        <p:nvPicPr>
          <p:cNvPr id="8" name="Imagen 28">
            <a:extLst>
              <a:ext uri="{FF2B5EF4-FFF2-40B4-BE49-F238E27FC236}">
                <a16:creationId xmlns:a16="http://schemas.microsoft.com/office/drawing/2014/main" id="{7F2B7E85-554F-41AE-8304-675E9958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4" y="1409063"/>
            <a:ext cx="2589169" cy="1987328"/>
          </a:xfrm>
          <a:prstGeom prst="rect">
            <a:avLst/>
          </a:prstGeom>
        </p:spPr>
      </p:pic>
      <p:grpSp>
        <p:nvGrpSpPr>
          <p:cNvPr id="9" name="Grupo 35">
            <a:extLst>
              <a:ext uri="{FF2B5EF4-FFF2-40B4-BE49-F238E27FC236}">
                <a16:creationId xmlns:a16="http://schemas.microsoft.com/office/drawing/2014/main" id="{74C0DA59-2D01-4AE1-9597-8DFDD9E9B2FA}"/>
              </a:ext>
            </a:extLst>
          </p:cNvPr>
          <p:cNvGrpSpPr/>
          <p:nvPr/>
        </p:nvGrpSpPr>
        <p:grpSpPr>
          <a:xfrm>
            <a:off x="9232693" y="1545729"/>
            <a:ext cx="2258023" cy="1235535"/>
            <a:chOff x="4725252" y="1050123"/>
            <a:chExt cx="3207011" cy="1922064"/>
          </a:xfrm>
        </p:grpSpPr>
        <p:pic>
          <p:nvPicPr>
            <p:cNvPr id="10" name="Imagen 31">
              <a:extLst>
                <a:ext uri="{FF2B5EF4-FFF2-40B4-BE49-F238E27FC236}">
                  <a16:creationId xmlns:a16="http://schemas.microsoft.com/office/drawing/2014/main" id="{CB2DEAEC-822E-42D7-A35D-CFCB00B4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5252" y="1733937"/>
              <a:ext cx="2314575" cy="1238250"/>
            </a:xfrm>
            <a:prstGeom prst="rect">
              <a:avLst/>
            </a:prstGeom>
          </p:spPr>
        </p:pic>
        <p:sp>
          <p:nvSpPr>
            <p:cNvPr id="11" name="CuadroTexto 32">
              <a:extLst>
                <a:ext uri="{FF2B5EF4-FFF2-40B4-BE49-F238E27FC236}">
                  <a16:creationId xmlns:a16="http://schemas.microsoft.com/office/drawing/2014/main" id="{43433C82-FC19-466C-8355-1704427DC375}"/>
                </a:ext>
              </a:extLst>
            </p:cNvPr>
            <p:cNvSpPr txBox="1"/>
            <p:nvPr/>
          </p:nvSpPr>
          <p:spPr>
            <a:xfrm rot="19241469">
              <a:off x="5862860" y="1104910"/>
              <a:ext cx="132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Control</a:t>
              </a:r>
              <a:endParaRPr lang="en-US" dirty="0"/>
            </a:p>
          </p:txBody>
        </p:sp>
        <p:sp>
          <p:nvSpPr>
            <p:cNvPr id="12" name="CuadroTexto 34">
              <a:extLst>
                <a:ext uri="{FF2B5EF4-FFF2-40B4-BE49-F238E27FC236}">
                  <a16:creationId xmlns:a16="http://schemas.microsoft.com/office/drawing/2014/main" id="{780CFD9A-90E0-4556-96A9-AC8D84CE190D}"/>
                </a:ext>
              </a:extLst>
            </p:cNvPr>
            <p:cNvSpPr txBox="1"/>
            <p:nvPr/>
          </p:nvSpPr>
          <p:spPr>
            <a:xfrm rot="19241469">
              <a:off x="6349828" y="1050123"/>
              <a:ext cx="1582435" cy="57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FGFR1</a:t>
              </a:r>
              <a:endParaRPr lang="en-US" dirty="0"/>
            </a:p>
          </p:txBody>
        </p:sp>
      </p:grpSp>
      <p:pic>
        <p:nvPicPr>
          <p:cNvPr id="13" name="Imagen 33">
            <a:extLst>
              <a:ext uri="{FF2B5EF4-FFF2-40B4-BE49-F238E27FC236}">
                <a16:creationId xmlns:a16="http://schemas.microsoft.com/office/drawing/2014/main" id="{966BB371-CAD0-46FC-8F34-FBDCBE35E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54244" r="33333" b="12306"/>
          <a:stretch/>
        </p:blipFill>
        <p:spPr>
          <a:xfrm>
            <a:off x="4503759" y="1688222"/>
            <a:ext cx="3351347" cy="1584680"/>
          </a:xfrm>
          <a:prstGeom prst="rect">
            <a:avLst/>
          </a:prstGeom>
        </p:spPr>
      </p:pic>
      <p:pic>
        <p:nvPicPr>
          <p:cNvPr id="14" name="Imagen 36">
            <a:extLst>
              <a:ext uri="{FF2B5EF4-FFF2-40B4-BE49-F238E27FC236}">
                <a16:creationId xmlns:a16="http://schemas.microsoft.com/office/drawing/2014/main" id="{38E518C8-7A01-435F-8F78-56F9D82653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73"/>
          <a:stretch/>
        </p:blipFill>
        <p:spPr>
          <a:xfrm>
            <a:off x="811613" y="4740593"/>
            <a:ext cx="2353720" cy="1452200"/>
          </a:xfrm>
          <a:prstGeom prst="rect">
            <a:avLst/>
          </a:prstGeom>
        </p:spPr>
      </p:pic>
      <p:pic>
        <p:nvPicPr>
          <p:cNvPr id="15" name="Imagen 37">
            <a:extLst>
              <a:ext uri="{FF2B5EF4-FFF2-40B4-BE49-F238E27FC236}">
                <a16:creationId xmlns:a16="http://schemas.microsoft.com/office/drawing/2014/main" id="{0F1259CF-D72A-4021-B5DE-B57EBF232F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46" t="28019" r="28229" b="43002"/>
          <a:stretch/>
        </p:blipFill>
        <p:spPr>
          <a:xfrm>
            <a:off x="7313441" y="4106957"/>
            <a:ext cx="4526038" cy="1816014"/>
          </a:xfrm>
          <a:prstGeom prst="rect">
            <a:avLst/>
          </a:prstGeom>
        </p:spPr>
      </p:pic>
      <p:pic>
        <p:nvPicPr>
          <p:cNvPr id="16" name="Imagen 38">
            <a:extLst>
              <a:ext uri="{FF2B5EF4-FFF2-40B4-BE49-F238E27FC236}">
                <a16:creationId xmlns:a16="http://schemas.microsoft.com/office/drawing/2014/main" id="{83859487-1C91-46E1-B887-195C0C9B0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748" y="4287074"/>
            <a:ext cx="1747548" cy="1732219"/>
          </a:xfrm>
          <a:prstGeom prst="rect">
            <a:avLst/>
          </a:prstGeom>
        </p:spPr>
      </p:pic>
      <p:sp>
        <p:nvSpPr>
          <p:cNvPr id="17" name="CuadroTexto 39">
            <a:extLst>
              <a:ext uri="{FF2B5EF4-FFF2-40B4-BE49-F238E27FC236}">
                <a16:creationId xmlns:a16="http://schemas.microsoft.com/office/drawing/2014/main" id="{9D14E80E-92EA-47BE-9431-508D109D6F8C}"/>
              </a:ext>
            </a:extLst>
          </p:cNvPr>
          <p:cNvSpPr txBox="1"/>
          <p:nvPr/>
        </p:nvSpPr>
        <p:spPr>
          <a:xfrm>
            <a:off x="457814" y="3412994"/>
            <a:ext cx="328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FGFR1 </a:t>
            </a:r>
            <a:r>
              <a:rPr lang="es-ES" sz="1200" dirty="0" err="1"/>
              <a:t>overexpression</a:t>
            </a:r>
            <a:r>
              <a:rPr lang="es-ES" sz="1200" dirty="0"/>
              <a:t> in EGFR-</a:t>
            </a:r>
            <a:r>
              <a:rPr lang="es-ES" sz="1200" dirty="0" err="1"/>
              <a:t>mutant</a:t>
            </a:r>
            <a:r>
              <a:rPr lang="es-ES" sz="1200" dirty="0"/>
              <a:t> </a:t>
            </a:r>
            <a:r>
              <a:rPr lang="es-ES" sz="1200" dirty="0" err="1"/>
              <a:t>cell</a:t>
            </a:r>
            <a:r>
              <a:rPr lang="es-ES" sz="1200" dirty="0"/>
              <a:t> </a:t>
            </a:r>
            <a:r>
              <a:rPr lang="es-ES" sz="1200" dirty="0" err="1"/>
              <a:t>lines</a:t>
            </a:r>
            <a:r>
              <a:rPr lang="es-ES" sz="1200" dirty="0"/>
              <a:t> </a:t>
            </a:r>
            <a:r>
              <a:rPr lang="es-ES" sz="1200" dirty="0" err="1"/>
              <a:t>increases</a:t>
            </a:r>
            <a:r>
              <a:rPr lang="es-ES" sz="1200" dirty="0"/>
              <a:t> </a:t>
            </a:r>
            <a:r>
              <a:rPr lang="es-ES" sz="1200" dirty="0" err="1"/>
              <a:t>proliferation</a:t>
            </a:r>
            <a:r>
              <a:rPr lang="es-ES" sz="1200" dirty="0"/>
              <a:t> </a:t>
            </a:r>
            <a:r>
              <a:rPr lang="es-ES" sz="1200" i="1" dirty="0"/>
              <a:t>in vitro</a:t>
            </a:r>
            <a:endParaRPr lang="en-US" sz="1200" i="1" dirty="0"/>
          </a:p>
        </p:txBody>
      </p:sp>
      <p:sp>
        <p:nvSpPr>
          <p:cNvPr id="18" name="CuadroTexto 41">
            <a:extLst>
              <a:ext uri="{FF2B5EF4-FFF2-40B4-BE49-F238E27FC236}">
                <a16:creationId xmlns:a16="http://schemas.microsoft.com/office/drawing/2014/main" id="{D13B277E-873F-46A1-8B15-3A6CD94B4F9D}"/>
              </a:ext>
            </a:extLst>
          </p:cNvPr>
          <p:cNvSpPr txBox="1"/>
          <p:nvPr/>
        </p:nvSpPr>
        <p:spPr>
          <a:xfrm>
            <a:off x="4653259" y="3272902"/>
            <a:ext cx="328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FGFR1 </a:t>
            </a:r>
            <a:r>
              <a:rPr lang="es-ES" sz="1200" dirty="0" err="1"/>
              <a:t>overexpression</a:t>
            </a:r>
            <a:r>
              <a:rPr lang="es-ES" sz="1200" dirty="0"/>
              <a:t> in EGFR-</a:t>
            </a:r>
            <a:r>
              <a:rPr lang="es-ES" sz="1200" dirty="0" err="1"/>
              <a:t>mutant</a:t>
            </a:r>
            <a:r>
              <a:rPr lang="es-ES" sz="1200" dirty="0"/>
              <a:t> </a:t>
            </a:r>
            <a:r>
              <a:rPr lang="es-ES" sz="1200" dirty="0" err="1"/>
              <a:t>cell</a:t>
            </a:r>
            <a:r>
              <a:rPr lang="es-ES" sz="1200" dirty="0"/>
              <a:t> </a:t>
            </a:r>
            <a:r>
              <a:rPr lang="es-ES" sz="1200" dirty="0" err="1"/>
              <a:t>lines</a:t>
            </a:r>
            <a:r>
              <a:rPr lang="es-ES" sz="1200" dirty="0"/>
              <a:t> </a:t>
            </a:r>
            <a:r>
              <a:rPr lang="es-ES" sz="1200" dirty="0" err="1"/>
              <a:t>increases</a:t>
            </a:r>
            <a:r>
              <a:rPr lang="es-ES" sz="1200" dirty="0"/>
              <a:t> tumor </a:t>
            </a:r>
            <a:r>
              <a:rPr lang="es-ES" sz="1200" dirty="0" err="1"/>
              <a:t>growth</a:t>
            </a:r>
            <a:r>
              <a:rPr lang="es-ES" sz="1200" dirty="0"/>
              <a:t> </a:t>
            </a:r>
            <a:r>
              <a:rPr lang="es-ES" sz="1200" i="1" dirty="0"/>
              <a:t>in vivo</a:t>
            </a:r>
            <a:endParaRPr lang="en-US" sz="1200" i="1" dirty="0"/>
          </a:p>
        </p:txBody>
      </p:sp>
      <p:sp>
        <p:nvSpPr>
          <p:cNvPr id="19" name="CuadroTexto 42">
            <a:extLst>
              <a:ext uri="{FF2B5EF4-FFF2-40B4-BE49-F238E27FC236}">
                <a16:creationId xmlns:a16="http://schemas.microsoft.com/office/drawing/2014/main" id="{6E4E34FC-FD97-4ACB-A4C1-B8DE61AC4D7A}"/>
              </a:ext>
            </a:extLst>
          </p:cNvPr>
          <p:cNvSpPr txBox="1"/>
          <p:nvPr/>
        </p:nvSpPr>
        <p:spPr>
          <a:xfrm>
            <a:off x="8487439" y="2895624"/>
            <a:ext cx="328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FGFR1 </a:t>
            </a:r>
            <a:r>
              <a:rPr lang="es-ES" sz="1200" dirty="0" err="1"/>
              <a:t>overexpression</a:t>
            </a:r>
            <a:r>
              <a:rPr lang="es-ES" sz="1200" dirty="0"/>
              <a:t> in EGFR-</a:t>
            </a:r>
            <a:r>
              <a:rPr lang="es-ES" sz="1200" dirty="0" err="1"/>
              <a:t>mutant</a:t>
            </a:r>
            <a:r>
              <a:rPr lang="es-ES" sz="1200" dirty="0"/>
              <a:t> </a:t>
            </a:r>
            <a:r>
              <a:rPr lang="es-ES" sz="1200" dirty="0" err="1"/>
              <a:t>cell</a:t>
            </a:r>
            <a:r>
              <a:rPr lang="es-ES" sz="1200" dirty="0"/>
              <a:t> </a:t>
            </a:r>
            <a:r>
              <a:rPr lang="es-ES" sz="1200" dirty="0" err="1"/>
              <a:t>lines</a:t>
            </a:r>
            <a:r>
              <a:rPr lang="es-ES" sz="1200" dirty="0"/>
              <a:t> </a:t>
            </a:r>
            <a:r>
              <a:rPr lang="es-ES" sz="1200" dirty="0" err="1"/>
              <a:t>increases</a:t>
            </a:r>
            <a:r>
              <a:rPr lang="es-ES" sz="1200" dirty="0"/>
              <a:t> EGFR </a:t>
            </a:r>
            <a:r>
              <a:rPr lang="es-ES" sz="1200" dirty="0" err="1"/>
              <a:t>activation</a:t>
            </a:r>
            <a:r>
              <a:rPr lang="es-ES" sz="1200" dirty="0"/>
              <a:t> (=</a:t>
            </a:r>
            <a:r>
              <a:rPr lang="es-ES" sz="1200" dirty="0" err="1"/>
              <a:t>phosphorylation</a:t>
            </a:r>
            <a:r>
              <a:rPr lang="es-ES" sz="1200" dirty="0"/>
              <a:t>)</a:t>
            </a:r>
            <a:endParaRPr lang="en-US" sz="1200" i="1" dirty="0"/>
          </a:p>
        </p:txBody>
      </p:sp>
      <p:sp>
        <p:nvSpPr>
          <p:cNvPr id="20" name="CuadroTexto 40">
            <a:extLst>
              <a:ext uri="{FF2B5EF4-FFF2-40B4-BE49-F238E27FC236}">
                <a16:creationId xmlns:a16="http://schemas.microsoft.com/office/drawing/2014/main" id="{47D04D0A-8D92-48DE-A92A-5932B10AA62A}"/>
              </a:ext>
            </a:extLst>
          </p:cNvPr>
          <p:cNvSpPr txBox="1"/>
          <p:nvPr/>
        </p:nvSpPr>
        <p:spPr>
          <a:xfrm>
            <a:off x="973266" y="4409490"/>
            <a:ext cx="276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EGFR </a:t>
            </a:r>
            <a:r>
              <a:rPr lang="es-ES" sz="1400" dirty="0" err="1"/>
              <a:t>inhibitor</a:t>
            </a:r>
            <a:r>
              <a:rPr lang="es-ES" sz="1400" dirty="0"/>
              <a:t> </a:t>
            </a:r>
            <a:r>
              <a:rPr lang="es-ES" sz="1400" dirty="0" err="1"/>
              <a:t>resistance</a:t>
            </a:r>
            <a:endParaRPr lang="en-US" sz="1400" dirty="0"/>
          </a:p>
        </p:txBody>
      </p:sp>
      <p:sp>
        <p:nvSpPr>
          <p:cNvPr id="21" name="CuadroTexto 44">
            <a:extLst>
              <a:ext uri="{FF2B5EF4-FFF2-40B4-BE49-F238E27FC236}">
                <a16:creationId xmlns:a16="http://schemas.microsoft.com/office/drawing/2014/main" id="{E2A6DB82-A0D0-4B89-A87C-02AFF4177DEC}"/>
              </a:ext>
            </a:extLst>
          </p:cNvPr>
          <p:cNvSpPr txBox="1"/>
          <p:nvPr/>
        </p:nvSpPr>
        <p:spPr>
          <a:xfrm>
            <a:off x="161692" y="6156442"/>
            <a:ext cx="357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FGFR1 </a:t>
            </a:r>
            <a:r>
              <a:rPr lang="es-ES" sz="1200" dirty="0" err="1"/>
              <a:t>overexpression</a:t>
            </a:r>
            <a:r>
              <a:rPr lang="es-ES" sz="1200" dirty="0"/>
              <a:t> in EGFR-</a:t>
            </a:r>
            <a:r>
              <a:rPr lang="es-ES" sz="1200" dirty="0" err="1"/>
              <a:t>mutant</a:t>
            </a:r>
            <a:r>
              <a:rPr lang="es-ES" sz="1200" dirty="0"/>
              <a:t> </a:t>
            </a:r>
            <a:r>
              <a:rPr lang="es-ES" sz="1200" dirty="0" err="1"/>
              <a:t>cell</a:t>
            </a:r>
            <a:r>
              <a:rPr lang="es-ES" sz="1200" dirty="0"/>
              <a:t> </a:t>
            </a:r>
            <a:r>
              <a:rPr lang="es-ES" sz="1200" dirty="0" err="1"/>
              <a:t>lines</a:t>
            </a:r>
            <a:r>
              <a:rPr lang="es-ES" sz="1200" dirty="0"/>
              <a:t> </a:t>
            </a:r>
            <a:r>
              <a:rPr lang="es-ES" sz="1200" dirty="0" err="1"/>
              <a:t>increases</a:t>
            </a:r>
            <a:r>
              <a:rPr lang="es-ES" sz="1200" dirty="0"/>
              <a:t> </a:t>
            </a:r>
            <a:r>
              <a:rPr lang="es-ES" sz="1200" dirty="0" err="1"/>
              <a:t>resistance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EGFR </a:t>
            </a:r>
            <a:r>
              <a:rPr lang="es-ES" sz="1200" dirty="0" err="1"/>
              <a:t>inhibition</a:t>
            </a:r>
            <a:endParaRPr lang="en-US" sz="1200" i="1" dirty="0"/>
          </a:p>
        </p:txBody>
      </p:sp>
      <p:sp>
        <p:nvSpPr>
          <p:cNvPr id="22" name="CuadroTexto 45">
            <a:extLst>
              <a:ext uri="{FF2B5EF4-FFF2-40B4-BE49-F238E27FC236}">
                <a16:creationId xmlns:a16="http://schemas.microsoft.com/office/drawing/2014/main" id="{8173B54B-B611-49BC-8136-F846FDC5C728}"/>
              </a:ext>
            </a:extLst>
          </p:cNvPr>
          <p:cNvSpPr txBox="1"/>
          <p:nvPr/>
        </p:nvSpPr>
        <p:spPr>
          <a:xfrm>
            <a:off x="7313770" y="5943205"/>
            <a:ext cx="471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Combination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EGFR </a:t>
            </a:r>
            <a:r>
              <a:rPr lang="es-ES" sz="1200" dirty="0" err="1"/>
              <a:t>inhibitor</a:t>
            </a:r>
            <a:r>
              <a:rPr lang="es-ES" sz="1200" dirty="0"/>
              <a:t> (</a:t>
            </a:r>
            <a:r>
              <a:rPr lang="es-ES" sz="1200" dirty="0" err="1"/>
              <a:t>erlotinib</a:t>
            </a:r>
            <a:r>
              <a:rPr lang="es-ES" sz="1200" dirty="0"/>
              <a:t>) and FGFR </a:t>
            </a:r>
            <a:r>
              <a:rPr lang="es-ES" sz="1200" dirty="0" err="1"/>
              <a:t>inhibitor</a:t>
            </a:r>
            <a:r>
              <a:rPr lang="es-ES" sz="1200" dirty="0"/>
              <a:t> (AZD4547)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</a:t>
            </a:r>
            <a:r>
              <a:rPr lang="es-ES" sz="1200" dirty="0" err="1"/>
              <a:t>effective</a:t>
            </a:r>
            <a:r>
              <a:rPr lang="es-ES" sz="1200" dirty="0"/>
              <a:t> in </a:t>
            </a:r>
            <a:r>
              <a:rPr lang="es-ES" sz="1200" dirty="0" err="1"/>
              <a:t>delaying</a:t>
            </a:r>
            <a:r>
              <a:rPr lang="es-ES" sz="1200" dirty="0"/>
              <a:t> tumor </a:t>
            </a:r>
            <a:r>
              <a:rPr lang="es-ES" sz="1200" dirty="0" err="1"/>
              <a:t>growth</a:t>
            </a:r>
            <a:r>
              <a:rPr lang="es-ES" sz="1200" dirty="0"/>
              <a:t> in </a:t>
            </a:r>
            <a:r>
              <a:rPr lang="es-ES" sz="1200" dirty="0" err="1"/>
              <a:t>PDXs</a:t>
            </a:r>
            <a:endParaRPr lang="en-US" sz="1200" i="1" dirty="0"/>
          </a:p>
        </p:txBody>
      </p:sp>
      <p:sp>
        <p:nvSpPr>
          <p:cNvPr id="23" name="CuadroTexto 46">
            <a:extLst>
              <a:ext uri="{FF2B5EF4-FFF2-40B4-BE49-F238E27FC236}">
                <a16:creationId xmlns:a16="http://schemas.microsoft.com/office/drawing/2014/main" id="{F78EC3BD-F71C-4C22-A1EF-D538DA641E01}"/>
              </a:ext>
            </a:extLst>
          </p:cNvPr>
          <p:cNvSpPr txBox="1"/>
          <p:nvPr/>
        </p:nvSpPr>
        <p:spPr>
          <a:xfrm>
            <a:off x="3917848" y="5987756"/>
            <a:ext cx="321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Analysis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clinical</a:t>
            </a:r>
            <a:r>
              <a:rPr lang="es-ES" sz="1200" dirty="0"/>
              <a:t> data shows </a:t>
            </a:r>
            <a:r>
              <a:rPr lang="es-ES" sz="1200" dirty="0" err="1"/>
              <a:t>that</a:t>
            </a:r>
            <a:r>
              <a:rPr lang="es-ES" sz="1200" dirty="0"/>
              <a:t> FGFR1 </a:t>
            </a:r>
            <a:r>
              <a:rPr lang="es-ES" sz="1200" dirty="0" err="1"/>
              <a:t>overexpression</a:t>
            </a:r>
            <a:r>
              <a:rPr lang="es-ES" sz="1200" dirty="0"/>
              <a:t> </a:t>
            </a:r>
            <a:r>
              <a:rPr lang="es-ES" sz="1200" dirty="0" err="1"/>
              <a:t>correlates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worse</a:t>
            </a:r>
            <a:r>
              <a:rPr lang="es-ES" sz="1200" dirty="0"/>
              <a:t> response </a:t>
            </a:r>
            <a:r>
              <a:rPr lang="es-ES" sz="1200" dirty="0" err="1"/>
              <a:t>to</a:t>
            </a:r>
            <a:r>
              <a:rPr lang="es-ES" sz="1200" dirty="0"/>
              <a:t> EGFR </a:t>
            </a:r>
            <a:r>
              <a:rPr lang="es-ES" sz="1200" dirty="0" err="1"/>
              <a:t>inhibitors</a:t>
            </a:r>
            <a:endParaRPr lang="en-US" sz="1200" i="1" dirty="0"/>
          </a:p>
        </p:txBody>
      </p:sp>
      <p:sp>
        <p:nvSpPr>
          <p:cNvPr id="24" name="Rectángulo 1">
            <a:extLst>
              <a:ext uri="{FF2B5EF4-FFF2-40B4-BE49-F238E27FC236}">
                <a16:creationId xmlns:a16="http://schemas.microsoft.com/office/drawing/2014/main" id="{0091CAF7-6BFC-4DC4-B805-E3BC75B37DF1}"/>
              </a:ext>
            </a:extLst>
          </p:cNvPr>
          <p:cNvSpPr/>
          <p:nvPr/>
        </p:nvSpPr>
        <p:spPr>
          <a:xfrm>
            <a:off x="7153508" y="3959645"/>
            <a:ext cx="272955" cy="350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2">
            <a:extLst>
              <a:ext uri="{FF2B5EF4-FFF2-40B4-BE49-F238E27FC236}">
                <a16:creationId xmlns:a16="http://schemas.microsoft.com/office/drawing/2014/main" id="{971247BE-3327-41A0-810C-ED2CAE9ADFF0}"/>
              </a:ext>
            </a:extLst>
          </p:cNvPr>
          <p:cNvSpPr/>
          <p:nvPr/>
        </p:nvSpPr>
        <p:spPr>
          <a:xfrm>
            <a:off x="11609799" y="3937016"/>
            <a:ext cx="272955" cy="350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3">
            <a:extLst>
              <a:ext uri="{FF2B5EF4-FFF2-40B4-BE49-F238E27FC236}">
                <a16:creationId xmlns:a16="http://schemas.microsoft.com/office/drawing/2014/main" id="{851EF660-91E8-4596-8547-62FB5BC6104E}"/>
              </a:ext>
            </a:extLst>
          </p:cNvPr>
          <p:cNvSpPr/>
          <p:nvPr/>
        </p:nvSpPr>
        <p:spPr>
          <a:xfrm>
            <a:off x="4336184" y="1545458"/>
            <a:ext cx="272955" cy="350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46E5FB-3203-8EA0-92F9-582D454861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7CF18C-D883-184A-B0C2-32911FD7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299" y="2543174"/>
            <a:ext cx="8153401" cy="1603375"/>
          </a:xfrm>
        </p:spPr>
        <p:txBody>
          <a:bodyPr/>
          <a:lstStyle/>
          <a:p>
            <a:pPr algn="ctr"/>
            <a:r>
              <a:rPr lang="en-US" dirty="0"/>
              <a:t>Thanks for your attention!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8834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042299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67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3" y="64964"/>
            <a:ext cx="7419975" cy="957072"/>
          </a:xfrm>
        </p:spPr>
        <p:txBody>
          <a:bodyPr/>
          <a:lstStyle/>
          <a:p>
            <a:r>
              <a:rPr lang="en-US" dirty="0"/>
              <a:t>Who’s this guy?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6EA2C2C-FDC2-4271-9C97-B3868520CD74}"/>
              </a:ext>
            </a:extLst>
          </p:cNvPr>
          <p:cNvSpPr txBox="1">
            <a:spLocks/>
          </p:cNvSpPr>
          <p:nvPr/>
        </p:nvSpPr>
        <p:spPr>
          <a:xfrm>
            <a:off x="85725" y="6336882"/>
            <a:ext cx="10501504" cy="469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(MSKCC, </a:t>
            </a:r>
            <a:r>
              <a:rPr lang="en-US" sz="2800" dirty="0">
                <a:solidFill>
                  <a:srgbClr val="FF8834"/>
                </a:solidFill>
              </a:rPr>
              <a:t>New York</a:t>
            </a:r>
            <a:r>
              <a:rPr lang="en-US" sz="2800" dirty="0"/>
              <a:t>)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9039D89-9EDE-42B4-8A69-376F9EB97008}"/>
              </a:ext>
            </a:extLst>
          </p:cNvPr>
          <p:cNvSpPr txBox="1">
            <a:spLocks/>
          </p:cNvSpPr>
          <p:nvPr/>
        </p:nvSpPr>
        <p:spPr>
          <a:xfrm>
            <a:off x="4291391" y="3096148"/>
            <a:ext cx="7419975" cy="957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Ongoing work: Lung Cancer Therapeutics 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Therapeutic targets for SCLC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Therapeutic targets for LUSC</a:t>
            </a:r>
          </a:p>
          <a:p>
            <a:pPr algn="ctr"/>
            <a:br>
              <a:rPr lang="en-US" sz="2000" dirty="0"/>
            </a:br>
            <a:r>
              <a:rPr lang="en-US" sz="2000" dirty="0"/>
              <a:t>Drivers and therapeutic targets for lineage plasticity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Epigenetic mechanism of resistance to RET inhibitors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Mechanism of resistance to ALK inhibitors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Therapeutic targets for MPM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Establishment and characterization of lung cancer PDXs (LCNECs, LUSC)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50044FC-F21C-4CC9-A903-D37BA547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1622059"/>
            <a:ext cx="3468621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9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3" y="150689"/>
            <a:ext cx="7419975" cy="957072"/>
          </a:xfrm>
        </p:spPr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142F8-9751-49DD-A587-B211554CF466}"/>
              </a:ext>
            </a:extLst>
          </p:cNvPr>
          <p:cNvSpPr txBox="1"/>
          <p:nvPr/>
        </p:nvSpPr>
        <p:spPr>
          <a:xfrm>
            <a:off x="324993" y="1306890"/>
            <a:ext cx="71140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Scientific topics covered will include: </a:t>
            </a:r>
          </a:p>
          <a:p>
            <a:r>
              <a:rPr lang="en-US" dirty="0"/>
              <a:t>• Cancer as a disease </a:t>
            </a:r>
          </a:p>
          <a:p>
            <a:r>
              <a:rPr lang="en-US" dirty="0"/>
              <a:t>• Genetic and epigenetic mechanisms </a:t>
            </a:r>
          </a:p>
          <a:p>
            <a:r>
              <a:rPr lang="en-US" dirty="0"/>
              <a:t>• Computational biology and oncology </a:t>
            </a:r>
          </a:p>
          <a:p>
            <a:r>
              <a:rPr lang="en-US" dirty="0"/>
              <a:t>• Cancer signaling </a:t>
            </a:r>
          </a:p>
          <a:p>
            <a:r>
              <a:rPr lang="en-US" dirty="0"/>
              <a:t>• Cancer metabolism </a:t>
            </a:r>
          </a:p>
          <a:p>
            <a:r>
              <a:rPr lang="en-US" dirty="0"/>
              <a:t>• Metastasis </a:t>
            </a:r>
          </a:p>
          <a:p>
            <a:r>
              <a:rPr lang="en-US" dirty="0"/>
              <a:t>• Tumor modeling and heterogeneity </a:t>
            </a:r>
          </a:p>
          <a:p>
            <a:r>
              <a:rPr lang="en-US" dirty="0"/>
              <a:t>• Cancer types and microenvironments </a:t>
            </a:r>
          </a:p>
          <a:p>
            <a:endParaRPr lang="en-US" dirty="0"/>
          </a:p>
          <a:p>
            <a:r>
              <a:rPr lang="en-US" b="1" dirty="0"/>
              <a:t>This course will: </a:t>
            </a:r>
          </a:p>
          <a:p>
            <a:r>
              <a:rPr lang="en-US" dirty="0"/>
              <a:t>• Provide a review of advanced concepts in cancer biology </a:t>
            </a:r>
          </a:p>
          <a:p>
            <a:r>
              <a:rPr lang="en-US" dirty="0"/>
              <a:t>• Expose students to techniques and experimental design applied to basic-translational cancer research </a:t>
            </a:r>
          </a:p>
          <a:p>
            <a:r>
              <a:rPr lang="en-US" dirty="0"/>
              <a:t>• Potentiate the ability to perform critical analysis of basic-translational research </a:t>
            </a:r>
          </a:p>
          <a:p>
            <a:r>
              <a:rPr lang="en-US" dirty="0"/>
              <a:t>• Strengthen capacities to develop a research project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99782-40E4-4A9E-B542-180090AE71B3}"/>
              </a:ext>
            </a:extLst>
          </p:cNvPr>
          <p:cNvSpPr txBox="1"/>
          <p:nvPr/>
        </p:nvSpPr>
        <p:spPr>
          <a:xfrm>
            <a:off x="7549134" y="2644170"/>
            <a:ext cx="4704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RECORDED LECTURES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F00293-B726-4D7F-8C9F-4638E2F59BA3}"/>
              </a:ext>
            </a:extLst>
          </p:cNvPr>
          <p:cNvSpPr/>
          <p:nvPr/>
        </p:nvSpPr>
        <p:spPr>
          <a:xfrm>
            <a:off x="214884" y="4646298"/>
            <a:ext cx="7334250" cy="1506942"/>
          </a:xfrm>
          <a:prstGeom prst="rect">
            <a:avLst/>
          </a:prstGeom>
          <a:noFill/>
          <a:ln w="38100">
            <a:solidFill>
              <a:srgbClr val="FF8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DA37F2-21C4-4DA1-9EA4-A21E7BD7438F}"/>
              </a:ext>
            </a:extLst>
          </p:cNvPr>
          <p:cNvSpPr/>
          <p:nvPr/>
        </p:nvSpPr>
        <p:spPr>
          <a:xfrm>
            <a:off x="214884" y="1285474"/>
            <a:ext cx="7334250" cy="33313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01E0285-C0BD-431D-A4EA-B1C78DD30194}"/>
              </a:ext>
            </a:extLst>
          </p:cNvPr>
          <p:cNvSpPr/>
          <p:nvPr/>
        </p:nvSpPr>
        <p:spPr>
          <a:xfrm>
            <a:off x="7549134" y="2914650"/>
            <a:ext cx="1080516" cy="4476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A2C6AE-39E5-403C-9EFE-87D9A0F53C54}"/>
              </a:ext>
            </a:extLst>
          </p:cNvPr>
          <p:cNvSpPr/>
          <p:nvPr/>
        </p:nvSpPr>
        <p:spPr>
          <a:xfrm>
            <a:off x="7549134" y="5124851"/>
            <a:ext cx="1080516" cy="447675"/>
          </a:xfrm>
          <a:prstGeom prst="rightArrow">
            <a:avLst/>
          </a:prstGeom>
          <a:solidFill>
            <a:srgbClr val="FF8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AEAA0-58DB-4AE5-9916-DB8DE9866F60}"/>
              </a:ext>
            </a:extLst>
          </p:cNvPr>
          <p:cNvSpPr txBox="1"/>
          <p:nvPr/>
        </p:nvSpPr>
        <p:spPr>
          <a:xfrm>
            <a:off x="7659243" y="4774792"/>
            <a:ext cx="4704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8834"/>
                </a:solidFill>
              </a:rPr>
              <a:t>IN-PERSON</a:t>
            </a:r>
          </a:p>
          <a:p>
            <a:pPr algn="ctr"/>
            <a:r>
              <a:rPr lang="en-US" sz="3200" b="1" dirty="0">
                <a:solidFill>
                  <a:srgbClr val="FF8834"/>
                </a:solidFill>
              </a:rPr>
              <a:t>ACTIVITIES</a:t>
            </a:r>
            <a:endParaRPr lang="en-US" sz="3200" dirty="0">
              <a:solidFill>
                <a:srgbClr val="FF8834"/>
              </a:solidFill>
            </a:endParaRPr>
          </a:p>
          <a:p>
            <a:pPr algn="ctr"/>
            <a:endParaRPr lang="en-US" sz="3200" dirty="0">
              <a:solidFill>
                <a:srgbClr val="FF88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 animBg="1"/>
      <p:bldP spid="14" grpId="0" animBg="1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7E957-C9CB-99B3-53C1-5A0A104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3" y="150689"/>
            <a:ext cx="7419975" cy="957072"/>
          </a:xfrm>
        </p:spPr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65984-3A97-4915-AB53-443D097E1AE6}"/>
              </a:ext>
            </a:extLst>
          </p:cNvPr>
          <p:cNvSpPr txBox="1"/>
          <p:nvPr/>
        </p:nvSpPr>
        <p:spPr>
          <a:xfrm>
            <a:off x="144018" y="1119251"/>
            <a:ext cx="950480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8834"/>
                </a:solidFill>
              </a:rPr>
              <a:t>In-person activities: 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• Session 1 – Introduction to course and basic techniques applied in basic cancer research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Session 2 – Paper discussion</a:t>
            </a:r>
          </a:p>
          <a:p>
            <a:r>
              <a:rPr lang="en-US" dirty="0"/>
              <a:t>• Session 3 – Paper discussion</a:t>
            </a:r>
          </a:p>
          <a:p>
            <a:r>
              <a:rPr lang="en-US" dirty="0"/>
              <a:t>• Session 4 – Paper discussion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Session 5 – Guided live research activity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17CEDAB-8678-4801-95B0-4EDD0E97C4DA}"/>
              </a:ext>
            </a:extLst>
          </p:cNvPr>
          <p:cNvSpPr/>
          <p:nvPr/>
        </p:nvSpPr>
        <p:spPr>
          <a:xfrm>
            <a:off x="3452813" y="2951332"/>
            <a:ext cx="238125" cy="1214792"/>
          </a:xfrm>
          <a:prstGeom prst="rightBrace">
            <a:avLst/>
          </a:prstGeom>
          <a:ln>
            <a:solidFill>
              <a:srgbClr val="E657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66888-DC34-4500-96C0-112C6753D31F}"/>
              </a:ext>
            </a:extLst>
          </p:cNvPr>
          <p:cNvSpPr txBox="1"/>
          <p:nvPr/>
        </p:nvSpPr>
        <p:spPr>
          <a:xfrm>
            <a:off x="3629027" y="2364286"/>
            <a:ext cx="8520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8834"/>
                </a:solidFill>
              </a:rPr>
              <a:t>-    </a:t>
            </a:r>
            <a:r>
              <a:rPr lang="en-US" sz="1600" b="1" dirty="0">
                <a:solidFill>
                  <a:srgbClr val="FF8834"/>
                </a:solidFill>
              </a:rPr>
              <a:t>Explanation of the question under research</a:t>
            </a:r>
            <a:r>
              <a:rPr lang="en-US" sz="1600" dirty="0">
                <a:solidFill>
                  <a:srgbClr val="FF8834"/>
                </a:solidFill>
              </a:rPr>
              <a:t> - </a:t>
            </a:r>
            <a:r>
              <a:rPr lang="en-US" sz="1600" i="1" dirty="0">
                <a:solidFill>
                  <a:srgbClr val="FF8834"/>
                </a:solidFill>
              </a:rPr>
              <a:t>why on earth did they decide to do this?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987CC-1DF1-4AE5-B876-0EC07BD36ADC}"/>
              </a:ext>
            </a:extLst>
          </p:cNvPr>
          <p:cNvSpPr txBox="1"/>
          <p:nvPr/>
        </p:nvSpPr>
        <p:spPr>
          <a:xfrm>
            <a:off x="3629028" y="2748644"/>
            <a:ext cx="83391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FF8834"/>
                </a:solidFill>
              </a:rPr>
              <a:t>Discussion figure by figure – </a:t>
            </a:r>
            <a:r>
              <a:rPr lang="en-US" sz="1600" i="1" dirty="0">
                <a:solidFill>
                  <a:srgbClr val="FF8834"/>
                </a:solidFill>
              </a:rPr>
              <a:t>why is this paper not as good as authors think?: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What is the point of each figure?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Are there any missing experimental conditions?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Are results interpretable?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Do the results support the conclusions by the authors?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Would you have done anything differently?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Are there any missing experiments?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What are the limitations of the work?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8834"/>
                </a:solidFill>
              </a:rPr>
              <a:t>What experiments could be done as a follow-up to the paper?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</p:bldLst>
  </p:timing>
</p:sld>
</file>

<file path=ppt/theme/theme1.xml><?xml version="1.0" encoding="utf-8"?>
<a:theme xmlns:a="http://schemas.openxmlformats.org/drawingml/2006/main" name="MSK Internal Template">
  <a:themeElements>
    <a:clrScheme name="MSK Direct">
      <a:dk1>
        <a:srgbClr val="002569"/>
      </a:dk1>
      <a:lt1>
        <a:srgbClr val="FFFFFF"/>
      </a:lt1>
      <a:dk2>
        <a:srgbClr val="272524"/>
      </a:dk2>
      <a:lt2>
        <a:srgbClr val="FBF9F7"/>
      </a:lt2>
      <a:accent1>
        <a:srgbClr val="0073E0"/>
      </a:accent1>
      <a:accent2>
        <a:srgbClr val="70BCFF"/>
      </a:accent2>
      <a:accent3>
        <a:srgbClr val="C3DEFF"/>
      </a:accent3>
      <a:accent4>
        <a:srgbClr val="037D98"/>
      </a:accent4>
      <a:accent5>
        <a:srgbClr val="78E2DA"/>
      </a:accent5>
      <a:accent6>
        <a:srgbClr val="B1FFF9"/>
      </a:accent6>
      <a:hlink>
        <a:srgbClr val="3259E7"/>
      </a:hlink>
      <a:folHlink>
        <a:srgbClr val="863E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rgbClr val="272524"/>
            </a:solidFill>
          </a:defRPr>
        </a:defPPr>
      </a:lstStyle>
    </a:txDef>
  </a:objectDefaults>
  <a:extraClrSchemeLst/>
  <a:custClrLst>
    <a:custClr name="Dark Warm Gray">
      <a:srgbClr val="272524"/>
    </a:custClr>
    <a:custClr name="Blue">
      <a:srgbClr val="0073E0"/>
    </a:custClr>
    <a:custClr name="Dark Teal">
      <a:srgbClr val="037D98"/>
    </a:custClr>
    <a:custClr name="Dark Green">
      <a:srgbClr val="308229"/>
    </a:custClr>
    <a:custClr name="Dark Orange">
      <a:srgbClr val="E65722"/>
    </a:custClr>
    <a:custClr name="Dark Gold">
      <a:srgbClr val="C28110"/>
    </a:custClr>
    <a:custClr name="Dark Pink">
      <a:srgbClr val="D71D77"/>
    </a:custClr>
    <a:custClr name="Dark Purple">
      <a:srgbClr val="863ECC"/>
    </a:custClr>
    <a:custClr name="White01">
      <a:srgbClr val="FFFFFF"/>
    </a:custClr>
    <a:custClr name="Utility Red">
      <a:srgbClr val="E40D00"/>
    </a:custClr>
    <a:custClr name="Medium Warm Gray">
      <a:srgbClr val="B5B2AD"/>
    </a:custClr>
    <a:custClr name="Medium Blue">
      <a:srgbClr val="70BCFF"/>
    </a:custClr>
    <a:custClr name="Teal">
      <a:srgbClr val="78E2DA"/>
    </a:custClr>
    <a:custClr name="Green">
      <a:srgbClr val="5DCC6F"/>
    </a:custClr>
    <a:custClr name="Orange">
      <a:srgbClr val="FF8834"/>
    </a:custClr>
    <a:custClr name="Gold">
      <a:srgbClr val="FFBE02"/>
    </a:custClr>
    <a:custClr name="Pink">
      <a:srgbClr val="FF85BF"/>
    </a:custClr>
    <a:custClr name="Purple">
      <a:srgbClr val="BD8AEF"/>
    </a:custClr>
    <a:custClr name="White02">
      <a:srgbClr val="FFFFFF"/>
    </a:custClr>
    <a:custClr name="Utility Light Red">
      <a:srgbClr val="FFEDE8"/>
    </a:custClr>
    <a:custClr name="White03">
      <a:srgbClr val="FFFFFF"/>
    </a:custClr>
    <a:custClr name="Light Blue">
      <a:srgbClr val="C3DEFF"/>
    </a:custClr>
    <a:custClr name="Light Teal">
      <a:srgbClr val="B1FFF9"/>
    </a:custClr>
    <a:custClr name="Light Green">
      <a:srgbClr val="C7FCC6"/>
    </a:custClr>
    <a:custClr name="Light Orange">
      <a:srgbClr val="FCD2B4"/>
    </a:custClr>
    <a:custClr name="Light Gold">
      <a:srgbClr val="FFEDBA"/>
    </a:custClr>
    <a:custClr name="Light Pink">
      <a:srgbClr val="FFBBEC"/>
    </a:custClr>
    <a:custClr name="Light Purple">
      <a:srgbClr val="F4BDFF"/>
    </a:custClr>
    <a:custClr name="White04">
      <a:srgbClr val="FFFFFF"/>
    </a:custClr>
    <a:custClr name="Utility Dark Green">
      <a:srgbClr val="008937"/>
    </a:custClr>
    <a:custClr name="Pale Warm Gray">
      <a:srgbClr val="FBF9F7"/>
    </a:custClr>
    <a:custClr name="Pale Blue">
      <a:srgbClr val="F0F7FF"/>
    </a:custClr>
    <a:custClr name="Pale Teal">
      <a:srgbClr val="EBFCFA"/>
    </a:custClr>
    <a:custClr name="White05">
      <a:srgbClr val="FFFFFF"/>
    </a:custClr>
    <a:custClr name="White06">
      <a:srgbClr val="FFFFFF"/>
    </a:custClr>
    <a:custClr name="White07">
      <a:srgbClr val="FFFFFF"/>
    </a:custClr>
    <a:custClr name="White08">
      <a:srgbClr val="FFFFFF"/>
    </a:custClr>
    <a:custClr name="White09">
      <a:srgbClr val="FFFFFF"/>
    </a:custClr>
    <a:custClr name="White10">
      <a:srgbClr val="FFFFFF"/>
    </a:custClr>
    <a:custClr name="Utility Light Green">
      <a:srgbClr val="E4FFE3"/>
    </a:custClr>
  </a:custClrLst>
  <a:extLst>
    <a:ext uri="{05A4C25C-085E-4340-85A3-A5531E510DB2}">
      <thm15:themeFamily xmlns:thm15="http://schemas.microsoft.com/office/thememl/2012/main" name="MSK_Internal_Template" id="{59C23CD5-9955-5D4B-8670-B804478838D9}" vid="{943BE80A-EBCC-7E4F-9C4C-522D1ECDE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798</TotalTime>
  <Words>3933</Words>
  <Application>Microsoft Office PowerPoint</Application>
  <PresentationFormat>Widescreen</PresentationFormat>
  <Paragraphs>677</Paragraphs>
  <Slides>64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AdvTTc9c3bd71</vt:lpstr>
      <vt:lpstr>Arial</vt:lpstr>
      <vt:lpstr>Calibri</vt:lpstr>
      <vt:lpstr>System Font Regular</vt:lpstr>
      <vt:lpstr>Times</vt:lpstr>
      <vt:lpstr>MSK Internal Template</vt:lpstr>
      <vt:lpstr>Cancer Bio Course</vt:lpstr>
      <vt:lpstr>Who’s this guy?</vt:lpstr>
      <vt:lpstr>Who’s this guy?</vt:lpstr>
      <vt:lpstr>Who’s this guy?</vt:lpstr>
      <vt:lpstr>Who’s this guy?</vt:lpstr>
      <vt:lpstr>Who’s this guy?</vt:lpstr>
      <vt:lpstr>Who’s this guy?</vt:lpstr>
      <vt:lpstr>Course structure</vt:lpstr>
      <vt:lpstr>Course structure</vt:lpstr>
      <vt:lpstr>Course evaluation</vt:lpstr>
      <vt:lpstr>Course evaluation</vt:lpstr>
      <vt:lpstr>Cancer 101: Tumor initiation and progression</vt:lpstr>
      <vt:lpstr>Cancer 101: Cancer is a genetic disease</vt:lpstr>
      <vt:lpstr>Cancer 101: Main Molecular alterations</vt:lpstr>
      <vt:lpstr>Cancer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alterations  in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Tumor heterogeneity, plasticity and evolution</vt:lpstr>
      <vt:lpstr>Techniques to identify and study cancer genes </vt:lpstr>
      <vt:lpstr>Techniques to identify and study cancer genes</vt:lpstr>
      <vt:lpstr>Techniques to identify and study cancer genes</vt:lpstr>
      <vt:lpstr>Techniques to identify and study cancer genes</vt:lpstr>
      <vt:lpstr>Techniques to identify and study cancer genes</vt:lpstr>
      <vt:lpstr>Intratumoral heterogeneity</vt:lpstr>
      <vt:lpstr>Intratumoral heterogeneity</vt:lpstr>
      <vt:lpstr>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pre-clinical validation</vt:lpstr>
      <vt:lpstr>Basics about pre-clinical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Basics about preclinical validation</vt:lpstr>
      <vt:lpstr>Thanks for your attention!  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Bio Course</dc:title>
  <dc:creator>Quintanal Villalonga, Alvaro</dc:creator>
  <cp:lastModifiedBy>Quintanal Villalonga, Alvaro</cp:lastModifiedBy>
  <cp:revision>21</cp:revision>
  <dcterms:created xsi:type="dcterms:W3CDTF">2023-03-13T18:12:05Z</dcterms:created>
  <dcterms:modified xsi:type="dcterms:W3CDTF">2023-07-14T15:44:34Z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2022-09-12T14:33:51Z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e87d08fb-4b2a-4502-ad1f-5afae1f7f999</vt:lpwstr>
  </property>
  <property fmtid="{D5CDD505-2E9C-101B-9397-08002B2CF9AE}" pid="8" name="MSIP_Label_38f1469a-2c2a-4aee-b92b-090d4c5468ff_ContentBits">
    <vt:lpwstr>0</vt:lpwstr>
  </property>
</Properties>
</file>