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1"/>
  </p:notesMasterIdLst>
  <p:sldIdLst>
    <p:sldId id="256" r:id="rId2"/>
    <p:sldId id="570" r:id="rId3"/>
    <p:sldId id="617" r:id="rId4"/>
    <p:sldId id="289" r:id="rId5"/>
    <p:sldId id="275" r:id="rId6"/>
    <p:sldId id="257" r:id="rId7"/>
    <p:sldId id="259" r:id="rId8"/>
    <p:sldId id="258" r:id="rId9"/>
    <p:sldId id="611" r:id="rId10"/>
    <p:sldId id="579" r:id="rId11"/>
    <p:sldId id="571" r:id="rId12"/>
    <p:sldId id="581" r:id="rId13"/>
    <p:sldId id="272" r:id="rId14"/>
    <p:sldId id="734" r:id="rId15"/>
    <p:sldId id="274" r:id="rId16"/>
    <p:sldId id="277" r:id="rId17"/>
    <p:sldId id="612" r:id="rId18"/>
    <p:sldId id="276" r:id="rId19"/>
    <p:sldId id="271" r:id="rId20"/>
    <p:sldId id="270" r:id="rId21"/>
    <p:sldId id="283" r:id="rId22"/>
    <p:sldId id="284" r:id="rId23"/>
    <p:sldId id="280" r:id="rId24"/>
    <p:sldId id="285" r:id="rId25"/>
    <p:sldId id="576" r:id="rId26"/>
    <p:sldId id="281" r:id="rId27"/>
    <p:sldId id="282" r:id="rId28"/>
    <p:sldId id="278" r:id="rId29"/>
    <p:sldId id="279" r:id="rId30"/>
    <p:sldId id="577" r:id="rId31"/>
    <p:sldId id="578" r:id="rId32"/>
    <p:sldId id="613" r:id="rId33"/>
    <p:sldId id="260" r:id="rId34"/>
    <p:sldId id="261" r:id="rId35"/>
    <p:sldId id="730" r:id="rId36"/>
    <p:sldId id="580" r:id="rId37"/>
    <p:sldId id="262" r:id="rId38"/>
    <p:sldId id="610" r:id="rId39"/>
    <p:sldId id="735" r:id="rId40"/>
    <p:sldId id="531" r:id="rId41"/>
    <p:sldId id="731" r:id="rId42"/>
    <p:sldId id="557" r:id="rId43"/>
    <p:sldId id="732" r:id="rId44"/>
    <p:sldId id="736" r:id="rId45"/>
    <p:sldId id="590" r:id="rId46"/>
    <p:sldId id="586" r:id="rId47"/>
    <p:sldId id="589" r:id="rId48"/>
    <p:sldId id="585" r:id="rId49"/>
    <p:sldId id="594" r:id="rId50"/>
    <p:sldId id="737" r:id="rId51"/>
    <p:sldId id="592" r:id="rId52"/>
    <p:sldId id="596" r:id="rId53"/>
    <p:sldId id="591" r:id="rId54"/>
    <p:sldId id="595" r:id="rId55"/>
    <p:sldId id="598" r:id="rId56"/>
    <p:sldId id="601" r:id="rId57"/>
    <p:sldId id="263" r:id="rId58"/>
    <p:sldId id="614" r:id="rId59"/>
    <p:sldId id="599" r:id="rId60"/>
    <p:sldId id="733" r:id="rId61"/>
    <p:sldId id="616" r:id="rId62"/>
    <p:sldId id="597" r:id="rId63"/>
    <p:sldId id="615" r:id="rId64"/>
    <p:sldId id="286" r:id="rId65"/>
    <p:sldId id="575" r:id="rId66"/>
    <p:sldId id="609" r:id="rId67"/>
    <p:sldId id="602" r:id="rId68"/>
    <p:sldId id="603" r:id="rId69"/>
    <p:sldId id="605" r:id="rId70"/>
    <p:sldId id="606" r:id="rId71"/>
    <p:sldId id="607" r:id="rId72"/>
    <p:sldId id="608" r:id="rId73"/>
    <p:sldId id="264" r:id="rId74"/>
    <p:sldId id="268" r:id="rId75"/>
    <p:sldId id="269" r:id="rId76"/>
    <p:sldId id="266" r:id="rId77"/>
    <p:sldId id="267" r:id="rId78"/>
    <p:sldId id="582" r:id="rId79"/>
    <p:sldId id="288" r:id="rId80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/>
    <p:restoredTop sz="95374"/>
  </p:normalViewPr>
  <p:slideViewPr>
    <p:cSldViewPr snapToGrid="0" snapToObjects="1" showGuides="1">
      <p:cViewPr varScale="1">
        <p:scale>
          <a:sx n="122" d="100"/>
          <a:sy n="122" d="100"/>
        </p:scale>
        <p:origin x="86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3FBA-F928-4441-A349-D8011EDE84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23C96-6CF8-C040-A6C3-3421AB33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7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2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1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6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12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09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74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91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2-fold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31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run</a:t>
            </a:r>
            <a:r>
              <a:rPr lang="en-US" baseline="0" dirty="0"/>
              <a:t>s</a:t>
            </a:r>
            <a:r>
              <a:rPr lang="en-US" dirty="0"/>
              <a:t> contrary</a:t>
            </a:r>
            <a:r>
              <a:rPr lang="en-US" baseline="0" dirty="0"/>
              <a:t> to our expectations of cellular immunology that the the fetus – and placenta (which is </a:t>
            </a:r>
            <a:r>
              <a:rPr lang="en-US" baseline="0" dirty="0" err="1"/>
              <a:t>fetally</a:t>
            </a:r>
            <a:r>
              <a:rPr lang="en-US" baseline="0" dirty="0"/>
              <a:t>-derived) – both of which express genes not encoded within the maternal genome – grow within the pregnant female for the 9 months in humans, 20 days in mice.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EA86-4402-D140-88AA-26A65FC028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72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79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why study this?  I</a:t>
            </a:r>
            <a:r>
              <a:rPr lang="en-US" baseline="0" dirty="0"/>
              <a:t> was drawn to study it because of the clear parallels between the placenta and tumor.  Also one could conceivably confer similar properties onto a graft.  It really wasn’t until 2 decades ago that immunologists could really answer this question in an antigen specific fashion, and this is what I did and will continue to do.  Required dissection of the maternal antigen-specific immune response to a defined </a:t>
            </a:r>
            <a:r>
              <a:rPr lang="en-US" baseline="0" dirty="0" err="1"/>
              <a:t>trophoblast</a:t>
            </a:r>
            <a:r>
              <a:rPr lang="en-US" baseline="0" dirty="0"/>
              <a:t> antigen</a:t>
            </a:r>
            <a:r>
              <a:rPr lang="is-IS" baseline="0" dirty="0"/>
              <a:t>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EA86-4402-D140-88AA-26A65FC028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533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17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41142-30DC-BAAE-C2A6-78BDE10C5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0443F-8E16-F207-4B4A-1AA8A3EA7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AEE107-E98B-98F4-8E03-0A2C67016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9257-6252-8BC5-ACB6-CF7ECB2A5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0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60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69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programming into a state somewhat resembling exhaustion in chronic infections or cancer, but this was all done with OT-I rather than physiologic repertoire…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83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2A351-61D1-DF06-836A-55C61A216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F4943-30A3-1115-FF19-C76C529F4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6541F-D089-93A6-D3D2-D432154BD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programming into a state somewhat resembling exhaustion in chronic infections or cancer, but this was all done with OT-I rather than physiologic repertoire…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34DBF-87CF-383B-2ED7-DC8496997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64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48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31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33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7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65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246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677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551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52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8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5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67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EF9AB-2F6D-0A47-BD1C-24E820D962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3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DSC production of IL-15 and CXCL14 recruits NK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4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IL-15 and </a:t>
            </a:r>
            <a:r>
              <a:rPr lang="en-US" dirty="0" err="1"/>
              <a:t>TGFbeta</a:t>
            </a:r>
            <a:r>
              <a:rPr lang="en-US" dirty="0"/>
              <a:t> (DSCs or macrophages)</a:t>
            </a:r>
          </a:p>
          <a:p>
            <a:r>
              <a:rPr lang="en-US" dirty="0"/>
              <a:t>Very limited ability to kill EVTs (despite a lot of granules, show inability to kill EVTs)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7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23C96-6CF8-C040-A6C3-3421AB3328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1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etus in a circle&#10;&#10;Description automatically generated">
            <a:extLst>
              <a:ext uri="{FF2B5EF4-FFF2-40B4-BE49-F238E27FC236}">
                <a16:creationId xmlns:a16="http://schemas.microsoft.com/office/drawing/2014/main" id="{D8DBC92B-73E1-084C-A428-D4968AC3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38" y="2836690"/>
            <a:ext cx="4537732" cy="3935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D08DE0-0320-0D4E-8A69-3AAB68AD54CB}"/>
              </a:ext>
            </a:extLst>
          </p:cNvPr>
          <p:cNvSpPr txBox="1"/>
          <p:nvPr/>
        </p:nvSpPr>
        <p:spPr>
          <a:xfrm>
            <a:off x="7532438" y="6402569"/>
            <a:ext cx="371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Photography of Lennart Nilsson, 1965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139FF-AB25-3648-9A99-FB3A7FC31A5E}"/>
              </a:ext>
            </a:extLst>
          </p:cNvPr>
          <p:cNvSpPr txBox="1"/>
          <p:nvPr/>
        </p:nvSpPr>
        <p:spPr>
          <a:xfrm>
            <a:off x="10938539" y="2836690"/>
            <a:ext cx="105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 weeks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F0C3AA-12D1-164E-B156-DB5FE3E0ADEA}"/>
              </a:ext>
            </a:extLst>
          </p:cNvPr>
          <p:cNvSpPr txBox="1"/>
          <p:nvPr/>
        </p:nvSpPr>
        <p:spPr>
          <a:xfrm>
            <a:off x="2944021" y="676169"/>
            <a:ext cx="7587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Garamond" panose="02020404030301010803" pitchFamily="18" charset="0"/>
                <a:cs typeface="Times New Roman" panose="02020603050405020304" pitchFamily="18" charset="0"/>
              </a:rPr>
              <a:t>Fetomaternal tolerance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3FC25-159D-0C4E-B61C-6F22BE83DEA9}"/>
              </a:ext>
            </a:extLst>
          </p:cNvPr>
          <p:cNvSpPr txBox="1"/>
          <p:nvPr/>
        </p:nvSpPr>
        <p:spPr>
          <a:xfrm>
            <a:off x="404859" y="3948821"/>
            <a:ext cx="6545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GSK Core course</a:t>
            </a:r>
          </a:p>
          <a:p>
            <a:pPr algn="ctr"/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Gabrielle Rizzuto</a:t>
            </a:r>
          </a:p>
          <a:p>
            <a:pPr algn="ctr"/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February 20, 2026</a:t>
            </a:r>
          </a:p>
        </p:txBody>
      </p:sp>
    </p:spTree>
    <p:extLst>
      <p:ext uri="{BB962C8B-B14F-4D97-AF65-F5344CB8AC3E}">
        <p14:creationId xmlns:p14="http://schemas.microsoft.com/office/powerpoint/2010/main" val="238726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The basics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30304-36AF-BB40-954D-B915F6E6A98D}"/>
              </a:ext>
            </a:extLst>
          </p:cNvPr>
          <p:cNvGrpSpPr>
            <a:grpSpLocks noChangeAspect="1"/>
          </p:cNvGrpSpPr>
          <p:nvPr/>
        </p:nvGrpSpPr>
        <p:grpSpPr>
          <a:xfrm>
            <a:off x="7128371" y="2286049"/>
            <a:ext cx="4648850" cy="3280795"/>
            <a:chOff x="7797401" y="2269519"/>
            <a:chExt cx="3874042" cy="2733996"/>
          </a:xfrm>
        </p:grpSpPr>
        <p:pic>
          <p:nvPicPr>
            <p:cNvPr id="5" name="Picture 4" descr="A diagram of a cell&#10;&#10;Description automatically generated">
              <a:extLst>
                <a:ext uri="{FF2B5EF4-FFF2-40B4-BE49-F238E27FC236}">
                  <a16:creationId xmlns:a16="http://schemas.microsoft.com/office/drawing/2014/main" id="{D3BD2058-2BDA-0F40-AC57-45407BCED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7401" y="2269519"/>
              <a:ext cx="3469313" cy="23189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CD1CAA-A19A-6E4B-9AF7-52CA0458DE10}"/>
                </a:ext>
              </a:extLst>
            </p:cNvPr>
            <p:cNvSpPr/>
            <p:nvPr/>
          </p:nvSpPr>
          <p:spPr>
            <a:xfrm>
              <a:off x="9709079" y="3873357"/>
              <a:ext cx="1962364" cy="1130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F2EF20-293B-5847-BDF8-363FE67737EE}"/>
              </a:ext>
            </a:extLst>
          </p:cNvPr>
          <p:cNvSpPr txBox="1"/>
          <p:nvPr/>
        </p:nvSpPr>
        <p:spPr>
          <a:xfrm flipH="1">
            <a:off x="7825263" y="4948491"/>
            <a:ext cx="4366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Watson &amp; Cross. PMID 15888575.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CF8854-3063-C04B-A081-E502D9FAD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068" y="2034985"/>
            <a:ext cx="681636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Mice are a good model for humans </a:t>
            </a:r>
          </a:p>
          <a:p>
            <a:r>
              <a:rPr lang="en-US" dirty="0">
                <a:latin typeface="Garamond" panose="02020404030301010803" pitchFamily="18" charset="0"/>
              </a:rPr>
              <a:t>Hemochorial placentas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E = embryonic day </a:t>
            </a:r>
          </a:p>
          <a:p>
            <a:r>
              <a:rPr lang="en-US" dirty="0">
                <a:latin typeface="Garamond" panose="02020404030301010803" pitchFamily="18" charset="0"/>
              </a:rPr>
              <a:t>GD = gestational day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~5-day estrous cycle</a:t>
            </a:r>
          </a:p>
          <a:p>
            <a:r>
              <a:rPr lang="en-US" dirty="0">
                <a:latin typeface="Garamond" panose="02020404030301010803" pitchFamily="18" charset="0"/>
              </a:rPr>
              <a:t>Mate @ night</a:t>
            </a:r>
          </a:p>
          <a:p>
            <a:r>
              <a:rPr lang="en-US" dirty="0">
                <a:latin typeface="Garamond" panose="02020404030301010803" pitchFamily="18" charset="0"/>
              </a:rPr>
              <a:t>E0.5 is the following AM, copulation plug</a:t>
            </a:r>
          </a:p>
          <a:p>
            <a:r>
              <a:rPr lang="en-US" dirty="0">
                <a:latin typeface="Garamond" panose="02020404030301010803" pitchFamily="18" charset="0"/>
              </a:rPr>
              <a:t>Delivery is E18.5-E21.5, depending on strain</a:t>
            </a:r>
          </a:p>
        </p:txBody>
      </p:sp>
    </p:spTree>
    <p:extLst>
      <p:ext uri="{BB962C8B-B14F-4D97-AF65-F5344CB8AC3E}">
        <p14:creationId xmlns:p14="http://schemas.microsoft.com/office/powerpoint/2010/main" val="335051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baby in the womb&#10;&#10;Description automatically generated">
            <a:extLst>
              <a:ext uri="{FF2B5EF4-FFF2-40B4-BE49-F238E27FC236}">
                <a16:creationId xmlns:a16="http://schemas.microsoft.com/office/drawing/2014/main" id="{506C4DBB-4AEA-A177-0B99-82C25D06F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33" y="2019611"/>
            <a:ext cx="2272262" cy="2967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61934-C7F6-0078-3E25-941B31D30128}"/>
              </a:ext>
            </a:extLst>
          </p:cNvPr>
          <p:cNvSpPr txBox="1"/>
          <p:nvPr/>
        </p:nvSpPr>
        <p:spPr>
          <a:xfrm>
            <a:off x="93989" y="6306782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Figure modified from</a:t>
            </a:r>
          </a:p>
          <a:p>
            <a:r>
              <a:rPr lang="en-US" sz="1200" dirty="0">
                <a:latin typeface="Garamond" panose="02020404030301010803" pitchFamily="18" charset="0"/>
              </a:rPr>
              <a:t>Rizzuto 2025, PMID 39264989.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76BF90-7B8B-DAC0-8B58-487029553DBC}"/>
              </a:ext>
            </a:extLst>
          </p:cNvPr>
          <p:cNvSpPr txBox="1"/>
          <p:nvPr/>
        </p:nvSpPr>
        <p:spPr>
          <a:xfrm>
            <a:off x="3979628" y="1824477"/>
            <a:ext cx="101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Placenta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3F83CE-2DC4-BF7B-C46E-B769FA870494}"/>
              </a:ext>
            </a:extLst>
          </p:cNvPr>
          <p:cNvSpPr txBox="1"/>
          <p:nvPr/>
        </p:nvSpPr>
        <p:spPr>
          <a:xfrm>
            <a:off x="3250738" y="3397942"/>
            <a:ext cx="79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Fetus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60D627-78E1-90C0-1752-A171775D589A}"/>
              </a:ext>
            </a:extLst>
          </p:cNvPr>
          <p:cNvSpPr txBox="1"/>
          <p:nvPr/>
        </p:nvSpPr>
        <p:spPr>
          <a:xfrm>
            <a:off x="1983596" y="2511378"/>
            <a:ext cx="101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Uterus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BF4DE0-D152-6FF7-FB6D-68F228D88D31}"/>
              </a:ext>
            </a:extLst>
          </p:cNvPr>
          <p:cNvSpPr txBox="1"/>
          <p:nvPr/>
        </p:nvSpPr>
        <p:spPr>
          <a:xfrm>
            <a:off x="1930525" y="3731741"/>
            <a:ext cx="1013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Decidua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B3D71EE-AFD3-A5BB-9674-4575394CD35D}"/>
              </a:ext>
            </a:extLst>
          </p:cNvPr>
          <p:cNvSpPr txBox="1"/>
          <p:nvPr/>
        </p:nvSpPr>
        <p:spPr>
          <a:xfrm>
            <a:off x="1892801" y="4010890"/>
            <a:ext cx="1371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Myometrium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487E-7373-250E-CF3A-735A03849635}"/>
              </a:ext>
            </a:extLst>
          </p:cNvPr>
          <p:cNvSpPr/>
          <p:nvPr/>
        </p:nvSpPr>
        <p:spPr>
          <a:xfrm>
            <a:off x="3491772" y="2196011"/>
            <a:ext cx="226423" cy="3483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glow>
              <a:schemeClr val="bg1"/>
            </a:glow>
          </a:effectLst>
          <a:scene3d>
            <a:camera prst="orthographicFront"/>
            <a:lightRig rig="glow" dir="t"/>
          </a:scene3d>
          <a:sp3d extrusionH="76200" contourW="6350">
            <a:extrusionClr>
              <a:schemeClr val="bg1"/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95F530-F144-F966-71DD-215CF0B5E043}"/>
              </a:ext>
            </a:extLst>
          </p:cNvPr>
          <p:cNvGrpSpPr/>
          <p:nvPr/>
        </p:nvGrpSpPr>
        <p:grpSpPr>
          <a:xfrm>
            <a:off x="5186572" y="272849"/>
            <a:ext cx="4879478" cy="6341581"/>
            <a:chOff x="2941212" y="199186"/>
            <a:chExt cx="4879478" cy="6341581"/>
          </a:xfrm>
        </p:grpSpPr>
        <p:pic>
          <p:nvPicPr>
            <p:cNvPr id="9" name="Picture 8" descr="A diagram of a plant&#10;&#10;Description automatically generated">
              <a:extLst>
                <a:ext uri="{FF2B5EF4-FFF2-40B4-BE49-F238E27FC236}">
                  <a16:creationId xmlns:a16="http://schemas.microsoft.com/office/drawing/2014/main" id="{2172BAC2-3084-85C3-6ADE-7D3ECFED7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8449" y="199186"/>
              <a:ext cx="3208308" cy="60975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4684FF-11D3-1425-8E33-E2A0D4DB3322}"/>
                </a:ext>
              </a:extLst>
            </p:cNvPr>
            <p:cNvSpPr txBox="1"/>
            <p:nvPr/>
          </p:nvSpPr>
          <p:spPr>
            <a:xfrm>
              <a:off x="5521109" y="4661036"/>
              <a:ext cx="21019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latin typeface="Garamond" panose="02020404030301010803" pitchFamily="18" charset="0"/>
                </a:rPr>
                <a:t>Synctio</a:t>
              </a:r>
              <a:r>
                <a:rPr lang="en-US" sz="1500" b="1" dirty="0" err="1">
                  <a:latin typeface="Garamond" panose="02020404030301010803" pitchFamily="18" charset="0"/>
                </a:rPr>
                <a:t>trophoblasts</a:t>
              </a:r>
              <a:endParaRPr lang="en-US" sz="1500" b="1" dirty="0">
                <a:latin typeface="Garamond" panose="02020404030301010803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B8B685-3812-3429-F306-95B910460676}"/>
                </a:ext>
              </a:extLst>
            </p:cNvPr>
            <p:cNvSpPr txBox="1"/>
            <p:nvPr/>
          </p:nvSpPr>
          <p:spPr>
            <a:xfrm>
              <a:off x="6201629" y="2269412"/>
              <a:ext cx="1619061" cy="49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en-US" sz="1500" dirty="0">
                  <a:latin typeface="Garamond" panose="02020404030301010803" pitchFamily="18" charset="0"/>
                </a:rPr>
                <a:t>Endovascular</a:t>
              </a:r>
            </a:p>
            <a:p>
              <a:pPr algn="ctr">
                <a:lnSpc>
                  <a:spcPts val="1460"/>
                </a:lnSpc>
              </a:pPr>
              <a:r>
                <a:rPr lang="en-US" sz="1500" b="1" dirty="0">
                  <a:latin typeface="Garamond" panose="02020404030301010803" pitchFamily="18" charset="0"/>
                </a:rPr>
                <a:t>trophoblasts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4E4399-51C9-98A4-3505-E947DFE6F8D6}"/>
                </a:ext>
              </a:extLst>
            </p:cNvPr>
            <p:cNvSpPr txBox="1"/>
            <p:nvPr/>
          </p:nvSpPr>
          <p:spPr>
            <a:xfrm>
              <a:off x="3764740" y="6246584"/>
              <a:ext cx="2310141" cy="29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en-US" sz="1500" dirty="0">
                  <a:solidFill>
                    <a:srgbClr val="C00000"/>
                  </a:solidFill>
                  <a:latin typeface="Garamond" panose="02020404030301010803" pitchFamily="18" charset="0"/>
                </a:rPr>
                <a:t>Fetal arterial </a:t>
              </a:r>
              <a:r>
                <a:rPr lang="en-US" sz="1500" dirty="0" err="1">
                  <a:solidFill>
                    <a:srgbClr val="C00000"/>
                  </a:solidFill>
                  <a:latin typeface="Garamond" panose="02020404030301010803" pitchFamily="18" charset="0"/>
                </a:rPr>
                <a:t>bloodflow</a:t>
              </a:r>
              <a:endParaRPr lang="en-US" sz="1500" b="1" dirty="0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6D43D7-1F3F-2B27-FDB7-AC37777FB541}"/>
                </a:ext>
              </a:extLst>
            </p:cNvPr>
            <p:cNvSpPr txBox="1"/>
            <p:nvPr/>
          </p:nvSpPr>
          <p:spPr>
            <a:xfrm>
              <a:off x="3701364" y="1090953"/>
              <a:ext cx="1619061" cy="49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en-US" sz="1500" dirty="0">
                  <a:latin typeface="Garamond" panose="02020404030301010803" pitchFamily="18" charset="0"/>
                </a:rPr>
                <a:t>invasive</a:t>
              </a:r>
            </a:p>
            <a:p>
              <a:pPr algn="ctr">
                <a:lnSpc>
                  <a:spcPts val="1460"/>
                </a:lnSpc>
              </a:pPr>
              <a:r>
                <a:rPr lang="en-US" sz="1500" b="1" dirty="0">
                  <a:latin typeface="Garamond" panose="02020404030301010803" pitchFamily="18" charset="0"/>
                </a:rPr>
                <a:t>trophoblasts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BE8F76D-1B74-C945-823A-4CD5F4A4F858}"/>
                </a:ext>
              </a:extLst>
            </p:cNvPr>
            <p:cNvGrpSpPr/>
            <p:nvPr/>
          </p:nvGrpSpPr>
          <p:grpSpPr>
            <a:xfrm>
              <a:off x="4650470" y="1801639"/>
              <a:ext cx="2310141" cy="1670731"/>
              <a:chOff x="4650470" y="1801639"/>
              <a:chExt cx="2310141" cy="167073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6320D7-EF7E-557A-0484-CDEED2E98D91}"/>
                  </a:ext>
                </a:extLst>
              </p:cNvPr>
              <p:cNvSpPr txBox="1"/>
              <p:nvPr/>
            </p:nvSpPr>
            <p:spPr>
              <a:xfrm>
                <a:off x="4650470" y="2985827"/>
                <a:ext cx="2310141" cy="486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60"/>
                  </a:lnSpc>
                </a:pPr>
                <a:r>
                  <a:rPr lang="en-US" sz="15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Maternal arterial </a:t>
                </a:r>
              </a:p>
              <a:p>
                <a:pPr algn="ctr">
                  <a:lnSpc>
                    <a:spcPts val="1460"/>
                  </a:lnSpc>
                </a:pPr>
                <a:r>
                  <a:rPr lang="en-US" sz="1500" dirty="0" err="1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bloodflow</a:t>
                </a:r>
                <a:endParaRPr lang="en-US" sz="1500" b="1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  <p:pic>
            <p:nvPicPr>
              <p:cNvPr id="20" name="Picture 19" descr="A red curved line on a white background&#10;&#10;Description automatically generated">
                <a:extLst>
                  <a:ext uri="{FF2B5EF4-FFF2-40B4-BE49-F238E27FC236}">
                    <a16:creationId xmlns:a16="http://schemas.microsoft.com/office/drawing/2014/main" id="{328D20AD-0F36-34DF-E3B8-D4F8728D83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1841" t="4148" r="7563"/>
              <a:stretch/>
            </p:blipFill>
            <p:spPr>
              <a:xfrm>
                <a:off x="5495453" y="1801639"/>
                <a:ext cx="461727" cy="1255162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C5EE31-FFEA-0569-A950-0EE04FA571C1}"/>
                </a:ext>
              </a:extLst>
            </p:cNvPr>
            <p:cNvSpPr txBox="1"/>
            <p:nvPr/>
          </p:nvSpPr>
          <p:spPr>
            <a:xfrm>
              <a:off x="4934138" y="212767"/>
              <a:ext cx="1219205" cy="483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en-US" sz="1500" dirty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Uterine</a:t>
              </a:r>
            </a:p>
            <a:p>
              <a:pPr algn="ctr">
                <a:lnSpc>
                  <a:spcPts val="1460"/>
                </a:lnSpc>
              </a:pPr>
              <a:r>
                <a:rPr lang="en-US" sz="1500" dirty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artery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E48CAB-DD6E-1D8A-6599-CAD5D8167234}"/>
                </a:ext>
              </a:extLst>
            </p:cNvPr>
            <p:cNvSpPr txBox="1"/>
            <p:nvPr/>
          </p:nvSpPr>
          <p:spPr>
            <a:xfrm>
              <a:off x="2941212" y="4284285"/>
              <a:ext cx="1219205" cy="483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en-US" sz="1500" dirty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Placental </a:t>
              </a:r>
            </a:p>
            <a:p>
              <a:pPr algn="ctr">
                <a:lnSpc>
                  <a:spcPts val="1460"/>
                </a:lnSpc>
              </a:pPr>
              <a:r>
                <a:rPr lang="en-US" sz="1500" dirty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villus</a:t>
              </a:r>
              <a:endParaRPr lang="en-US" sz="1500" b="1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3F6387-A1BD-C9E3-4DA1-95398101A509}"/>
                </a:ext>
              </a:extLst>
            </p:cNvPr>
            <p:cNvSpPr txBox="1"/>
            <p:nvPr/>
          </p:nvSpPr>
          <p:spPr>
            <a:xfrm>
              <a:off x="6009997" y="1552679"/>
              <a:ext cx="1619061" cy="29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en-US" sz="1500" dirty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Decidua</a:t>
              </a:r>
              <a:endParaRPr lang="en-US" sz="1500" b="1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C55DCC9-5A3B-9D3E-3AB8-27AF2CF4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68" y="0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Anatomy – human placenta</a:t>
            </a:r>
          </a:p>
        </p:txBody>
      </p:sp>
    </p:spTree>
    <p:extLst>
      <p:ext uri="{BB962C8B-B14F-4D97-AF65-F5344CB8AC3E}">
        <p14:creationId xmlns:p14="http://schemas.microsoft.com/office/powerpoint/2010/main" val="31578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60A8-D0CC-EC48-81C9-2BF248C2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32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Anatomy – human placenta</a:t>
            </a:r>
          </a:p>
        </p:txBody>
      </p:sp>
      <p:pic>
        <p:nvPicPr>
          <p:cNvPr id="7" name="Picture 6" descr="A picture containing arthropod, invertebrate, blue, plastic&#10;&#10;Description automatically generated">
            <a:extLst>
              <a:ext uri="{FF2B5EF4-FFF2-40B4-BE49-F238E27FC236}">
                <a16:creationId xmlns:a16="http://schemas.microsoft.com/office/drawing/2014/main" id="{F06ACAE8-1C6F-B74D-A699-A332BB8E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99" y="2129815"/>
            <a:ext cx="3825833" cy="3184591"/>
          </a:xfrm>
          <a:prstGeom prst="rect">
            <a:avLst/>
          </a:prstGeom>
        </p:spPr>
      </p:pic>
      <p:pic>
        <p:nvPicPr>
          <p:cNvPr id="8" name="Picture 7" descr="A picture containing blue, food, dish&#10;&#10;Description automatically generated">
            <a:extLst>
              <a:ext uri="{FF2B5EF4-FFF2-40B4-BE49-F238E27FC236}">
                <a16:creationId xmlns:a16="http://schemas.microsoft.com/office/drawing/2014/main" id="{EEF06BE0-4A18-E84C-9203-06705B969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360" y="2129815"/>
            <a:ext cx="4020641" cy="31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60A8-D0CC-EC48-81C9-2BF248C2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9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Anatomy – mouse placenta</a:t>
            </a:r>
          </a:p>
        </p:txBody>
      </p:sp>
      <p:pic>
        <p:nvPicPr>
          <p:cNvPr id="12" name="Picture 11" descr="A diagram of a human body&#10;&#10;Description automatically generated">
            <a:extLst>
              <a:ext uri="{FF2B5EF4-FFF2-40B4-BE49-F238E27FC236}">
                <a16:creationId xmlns:a16="http://schemas.microsoft.com/office/drawing/2014/main" id="{4332CD43-DAF5-6C41-B560-97FFD4859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6" r="59269"/>
          <a:stretch/>
        </p:blipFill>
        <p:spPr>
          <a:xfrm>
            <a:off x="7496085" y="219564"/>
            <a:ext cx="3781523" cy="3900523"/>
          </a:xfrm>
          <a:prstGeom prst="rect">
            <a:avLst/>
          </a:prstGeom>
        </p:spPr>
      </p:pic>
      <p:pic>
        <p:nvPicPr>
          <p:cNvPr id="14" name="Picture 13" descr="A close-up of a red object&#10;&#10;Description automatically generated">
            <a:extLst>
              <a:ext uri="{FF2B5EF4-FFF2-40B4-BE49-F238E27FC236}">
                <a16:creationId xmlns:a16="http://schemas.microsoft.com/office/drawing/2014/main" id="{4F527A6C-8684-5945-83E4-943EA1AD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017" y="2404558"/>
            <a:ext cx="3594274" cy="3216352"/>
          </a:xfrm>
          <a:prstGeom prst="rect">
            <a:avLst/>
          </a:prstGeom>
        </p:spPr>
      </p:pic>
      <p:pic>
        <p:nvPicPr>
          <p:cNvPr id="16" name="Picture 15" descr="A diagram of a human body&#10;&#10;Description automatically generated">
            <a:extLst>
              <a:ext uri="{FF2B5EF4-FFF2-40B4-BE49-F238E27FC236}">
                <a16:creationId xmlns:a16="http://schemas.microsoft.com/office/drawing/2014/main" id="{2F93E160-5683-5B44-BFC6-1CD77793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8" t="1836"/>
          <a:stretch/>
        </p:blipFill>
        <p:spPr>
          <a:xfrm>
            <a:off x="7580166" y="4120087"/>
            <a:ext cx="3781523" cy="26574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E770B0-9BA1-4041-BE30-64FA2087B182}"/>
              </a:ext>
            </a:extLst>
          </p:cNvPr>
          <p:cNvSpPr txBox="1"/>
          <p:nvPr/>
        </p:nvSpPr>
        <p:spPr>
          <a:xfrm>
            <a:off x="0" y="6334780"/>
            <a:ext cx="337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aramond" panose="02020404030301010803" pitchFamily="18" charset="0"/>
              </a:rPr>
              <a:t>Maltepe</a:t>
            </a:r>
            <a:r>
              <a:rPr lang="en-US" sz="1400" dirty="0">
                <a:latin typeface="Garamond" panose="02020404030301010803" pitchFamily="18" charset="0"/>
              </a:rPr>
              <a:t> et al. PMID 20364099.</a:t>
            </a:r>
          </a:p>
          <a:p>
            <a:r>
              <a:rPr lang="en-US" sz="1400" dirty="0">
                <a:latin typeface="Garamond" panose="02020404030301010803" pitchFamily="18" charset="0"/>
              </a:rPr>
              <a:t>Elmore et </a:t>
            </a:r>
            <a:r>
              <a:rPr lang="en-US" sz="1400" dirty="0" err="1">
                <a:latin typeface="Garamond" panose="02020404030301010803" pitchFamily="18" charset="0"/>
              </a:rPr>
              <a:t>al.PMID</a:t>
            </a:r>
            <a:r>
              <a:rPr lang="en-US" sz="1400" dirty="0">
                <a:latin typeface="Garamond" panose="02020404030301010803" pitchFamily="18" charset="0"/>
              </a:rPr>
              <a:t> 37160757.</a:t>
            </a:r>
          </a:p>
        </p:txBody>
      </p:sp>
    </p:spTree>
    <p:extLst>
      <p:ext uri="{BB962C8B-B14F-4D97-AF65-F5344CB8AC3E}">
        <p14:creationId xmlns:p14="http://schemas.microsoft.com/office/powerpoint/2010/main" val="322813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B137-5870-9B18-9445-83A46BF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Anatomy – mouse</a:t>
            </a:r>
          </a:p>
        </p:txBody>
      </p:sp>
      <p:pic>
        <p:nvPicPr>
          <p:cNvPr id="5" name="Content Placeholder 4" descr="A diagram of uteris&#10;&#10;Description automatically generated with medium confidence">
            <a:extLst>
              <a:ext uri="{FF2B5EF4-FFF2-40B4-BE49-F238E27FC236}">
                <a16:creationId xmlns:a16="http://schemas.microsoft.com/office/drawing/2014/main" id="{A42D6804-1665-5FD1-931D-008227CE7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2024"/>
          <a:stretch>
            <a:fillRect/>
          </a:stretch>
        </p:blipFill>
        <p:spPr>
          <a:xfrm>
            <a:off x="471854" y="1893583"/>
            <a:ext cx="11006804" cy="3967956"/>
          </a:xfrm>
        </p:spPr>
      </p:pic>
    </p:spTree>
    <p:extLst>
      <p:ext uri="{BB962C8B-B14F-4D97-AF65-F5344CB8AC3E}">
        <p14:creationId xmlns:p14="http://schemas.microsoft.com/office/powerpoint/2010/main" val="2514745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5729-E8C3-5541-BA7B-00C914C0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4" y="383480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Anatomy – decidua &amp; myometrium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837D3-3660-6848-8916-E9D92AF815E3}"/>
              </a:ext>
            </a:extLst>
          </p:cNvPr>
          <p:cNvSpPr txBox="1"/>
          <p:nvPr/>
        </p:nvSpPr>
        <p:spPr>
          <a:xfrm flipH="1">
            <a:off x="8325902" y="6252285"/>
            <a:ext cx="381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*</a:t>
            </a:r>
            <a:r>
              <a:rPr lang="en-US" sz="1400" dirty="0" err="1">
                <a:latin typeface="Garamond" panose="02020404030301010803" pitchFamily="18" charset="0"/>
              </a:rPr>
              <a:t>Mesometrial</a:t>
            </a:r>
            <a:r>
              <a:rPr lang="en-US" sz="1400" dirty="0">
                <a:latin typeface="Garamond" panose="02020404030301010803" pitchFamily="18" charset="0"/>
              </a:rPr>
              <a:t> lymphoid aggregate of pregnancy (mouse only)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ED1C75-AC4A-6D4A-B584-83AEAF8B71A0}"/>
              </a:ext>
            </a:extLst>
          </p:cNvPr>
          <p:cNvGrpSpPr>
            <a:grpSpLocks noChangeAspect="1"/>
          </p:cNvGrpSpPr>
          <p:nvPr/>
        </p:nvGrpSpPr>
        <p:grpSpPr>
          <a:xfrm>
            <a:off x="363584" y="1774771"/>
            <a:ext cx="11176219" cy="3932684"/>
            <a:chOff x="132357" y="1690688"/>
            <a:chExt cx="12059643" cy="4243543"/>
          </a:xfrm>
        </p:grpSpPr>
        <p:pic>
          <p:nvPicPr>
            <p:cNvPr id="5" name="Picture 4" descr="A diagram of a fetus&#10;&#10;Description automatically generated">
              <a:extLst>
                <a:ext uri="{FF2B5EF4-FFF2-40B4-BE49-F238E27FC236}">
                  <a16:creationId xmlns:a16="http://schemas.microsoft.com/office/drawing/2014/main" id="{7AA01443-E533-5148-81EA-11F063DD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357" y="1690688"/>
              <a:ext cx="12059643" cy="42435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E53248-0935-4044-87EE-86E5758FCEA6}"/>
                </a:ext>
              </a:extLst>
            </p:cNvPr>
            <p:cNvSpPr txBox="1"/>
            <p:nvPr/>
          </p:nvSpPr>
          <p:spPr>
            <a:xfrm flipH="1">
              <a:off x="7848599" y="2278613"/>
              <a:ext cx="464289" cy="564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latin typeface="Garamond" panose="02020404030301010803" pitchFamily="18" charset="0"/>
                </a:rPr>
                <a:t>*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47F0E96-53A0-B343-A443-5BCA41384B2B}"/>
                </a:ext>
              </a:extLst>
            </p:cNvPr>
            <p:cNvSpPr/>
            <p:nvPr/>
          </p:nvSpPr>
          <p:spPr>
            <a:xfrm>
              <a:off x="462455" y="1902372"/>
              <a:ext cx="375745" cy="493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190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2224E-A395-DC43-B57F-536DD282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70" y="257400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Decidualization </a:t>
            </a:r>
          </a:p>
        </p:txBody>
      </p:sp>
      <p:pic>
        <p:nvPicPr>
          <p:cNvPr id="7" name="Picture 6" descr="A collage of images of cells&#10;&#10;Description automatically generated">
            <a:extLst>
              <a:ext uri="{FF2B5EF4-FFF2-40B4-BE49-F238E27FC236}">
                <a16:creationId xmlns:a16="http://schemas.microsoft.com/office/drawing/2014/main" id="{B7F6DFF8-C2F0-3A4D-B6A2-E8027C736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523"/>
          <a:stretch/>
        </p:blipFill>
        <p:spPr>
          <a:xfrm>
            <a:off x="5580611" y="1545385"/>
            <a:ext cx="6347191" cy="4767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15EB18-ADE9-4D41-9B4E-602DBD3B601D}"/>
              </a:ext>
            </a:extLst>
          </p:cNvPr>
          <p:cNvSpPr txBox="1"/>
          <p:nvPr/>
        </p:nvSpPr>
        <p:spPr>
          <a:xfrm>
            <a:off x="1703273" y="2111312"/>
            <a:ext cx="3774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Garamond" panose="02020404030301010803" pitchFamily="18" charset="0"/>
                <a:sym typeface="Wingdings" pitchFamily="2" charset="2"/>
              </a:rPr>
              <a:t>Mouse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Triggered by implantation @E4.5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Highly stereotypical fashion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Different anatomic zones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Lacks lymphatic vasculature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0369C-9296-E442-8D96-8FF2BF19F5F5}"/>
              </a:ext>
            </a:extLst>
          </p:cNvPr>
          <p:cNvSpPr txBox="1"/>
          <p:nvPr/>
        </p:nvSpPr>
        <p:spPr>
          <a:xfrm>
            <a:off x="1691550" y="4263700"/>
            <a:ext cx="3774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Garamond" panose="02020404030301010803" pitchFamily="18" charset="0"/>
                <a:sym typeface="Wingdings" pitchFamily="2" charset="2"/>
              </a:rPr>
              <a:t>Humans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“Spontaneous” during secretory phase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Full transformation @implantation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Different anatomic zones</a:t>
            </a:r>
          </a:p>
          <a:p>
            <a:pPr algn="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Might have lymphatics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CD43C-2708-6F45-8023-AB77BFDBEFBA}"/>
              </a:ext>
            </a:extLst>
          </p:cNvPr>
          <p:cNvSpPr txBox="1"/>
          <p:nvPr/>
        </p:nvSpPr>
        <p:spPr>
          <a:xfrm>
            <a:off x="7241308" y="948494"/>
            <a:ext cx="280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Garamond" panose="02020404030301010803" pitchFamily="18" charset="0"/>
                <a:sym typeface="Wingdings" pitchFamily="2" charset="2"/>
              </a:rPr>
              <a:t>Transdifferentiation</a:t>
            </a: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37471-31C4-8B41-949D-9E48F86E8303}"/>
              </a:ext>
            </a:extLst>
          </p:cNvPr>
          <p:cNvSpPr txBox="1"/>
          <p:nvPr/>
        </p:nvSpPr>
        <p:spPr>
          <a:xfrm>
            <a:off x="6270243" y="6320031"/>
            <a:ext cx="514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DSCs interact with local immune cells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A8983-A261-944C-B8D5-5E44C418B01B}"/>
              </a:ext>
            </a:extLst>
          </p:cNvPr>
          <p:cNvSpPr txBox="1"/>
          <p:nvPr/>
        </p:nvSpPr>
        <p:spPr>
          <a:xfrm>
            <a:off x="0" y="6396335"/>
            <a:ext cx="418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Garamond" panose="02020404030301010803" pitchFamily="18" charset="0"/>
                <a:cs typeface="Calibri" panose="020F0502020204030204" pitchFamily="34" charset="0"/>
                <a:sym typeface="Wingdings" pitchFamily="2" charset="2"/>
              </a:rPr>
              <a:t>Osokine</a:t>
            </a:r>
            <a:r>
              <a:rPr lang="en-US" sz="1200" dirty="0">
                <a:latin typeface="Garamond" panose="02020404030301010803" pitchFamily="18" charset="0"/>
                <a:cs typeface="Calibri" panose="020F0502020204030204" pitchFamily="34" charset="0"/>
                <a:sym typeface="Wingdings" pitchFamily="2" charset="2"/>
              </a:rPr>
              <a:t> &amp; Erlebacher. </a:t>
            </a:r>
          </a:p>
          <a:p>
            <a:r>
              <a:rPr lang="en-US" sz="1200" b="0" i="0" u="none" strike="noStrike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https://doi.org/10.1016/B978-0-12-818508-7.00016-6</a:t>
            </a:r>
            <a:endParaRPr lang="en-US" sz="1200" dirty="0">
              <a:latin typeface="Garamond" panose="02020404030301010803" pitchFamily="18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9C211B-4303-9548-B923-FF61406E5DB3}"/>
              </a:ext>
            </a:extLst>
          </p:cNvPr>
          <p:cNvSpPr txBox="1"/>
          <p:nvPr/>
        </p:nvSpPr>
        <p:spPr>
          <a:xfrm>
            <a:off x="5612735" y="1246801"/>
            <a:ext cx="29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endometrial stromal cells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C09422-40C0-B243-9313-BB5AD4E5D5FE}"/>
              </a:ext>
            </a:extLst>
          </p:cNvPr>
          <p:cNvSpPr txBox="1"/>
          <p:nvPr/>
        </p:nvSpPr>
        <p:spPr>
          <a:xfrm>
            <a:off x="8770268" y="1246801"/>
            <a:ext cx="29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decidual stromal cells (DSCs)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72A120-A3BA-F342-9649-43C4578C5351}"/>
              </a:ext>
            </a:extLst>
          </p:cNvPr>
          <p:cNvCxnSpPr>
            <a:cxnSpLocks/>
          </p:cNvCxnSpPr>
          <p:nvPr/>
        </p:nvCxnSpPr>
        <p:spPr>
          <a:xfrm flipV="1">
            <a:off x="8349118" y="1431467"/>
            <a:ext cx="494720" cy="277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F0277F1-307E-64B1-00BE-71ABF5275FE0}"/>
              </a:ext>
            </a:extLst>
          </p:cNvPr>
          <p:cNvSpPr/>
          <p:nvPr/>
        </p:nvSpPr>
        <p:spPr>
          <a:xfrm>
            <a:off x="1984448" y="3922829"/>
            <a:ext cx="10009861" cy="2731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The maternal-fetal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67" y="192976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Anatomy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Placenta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Uterus - decidua, myometrium</a:t>
            </a:r>
          </a:p>
          <a:p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Uterine immune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NK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ILCs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T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B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Monocytes, macrophages, DCs</a:t>
            </a:r>
          </a:p>
        </p:txBody>
      </p:sp>
    </p:spTree>
    <p:extLst>
      <p:ext uri="{BB962C8B-B14F-4D97-AF65-F5344CB8AC3E}">
        <p14:creationId xmlns:p14="http://schemas.microsoft.com/office/powerpoint/2010/main" val="3552239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32" y="336052"/>
            <a:ext cx="3088341" cy="1325563"/>
          </a:xfrm>
        </p:spPr>
        <p:txBody>
          <a:bodyPr/>
          <a:lstStyle/>
          <a:p>
            <a:r>
              <a:rPr lang="en-US" dirty="0" err="1">
                <a:latin typeface="Garamond" panose="02020404030301010803" pitchFamily="18" charset="0"/>
              </a:rPr>
              <a:t>uNK</a:t>
            </a:r>
            <a:r>
              <a:rPr lang="en-US" dirty="0">
                <a:latin typeface="Garamond" panose="02020404030301010803" pitchFamily="18" charset="0"/>
              </a:rPr>
              <a:t> cells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436FF-66FF-6E4B-AA79-6C4E7490B6AE}"/>
              </a:ext>
            </a:extLst>
          </p:cNvPr>
          <p:cNvSpPr txBox="1"/>
          <p:nvPr/>
        </p:nvSpPr>
        <p:spPr>
          <a:xfrm flipH="1">
            <a:off x="7831465" y="6334780"/>
            <a:ext cx="43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Adapted from: </a:t>
            </a:r>
          </a:p>
          <a:p>
            <a:pPr algn="r"/>
            <a:r>
              <a:rPr lang="en-US" sz="1400" b="0" i="0" u="none" strike="noStrike" dirty="0">
                <a:effectLst/>
                <a:latin typeface="Garamond" panose="02020404030301010803" pitchFamily="18" charset="0"/>
              </a:rPr>
              <a:t>https://doi.org/10.37349/ei.2022.00065</a:t>
            </a:r>
            <a:endParaRPr lang="en-US" sz="1400" dirty="0">
              <a:latin typeface="Garamond" panose="020204040303010108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485C20-D78F-9D44-8E0A-F13FB30AAF62}"/>
              </a:ext>
            </a:extLst>
          </p:cNvPr>
          <p:cNvGrpSpPr>
            <a:grpSpLocks noChangeAspect="1"/>
          </p:cNvGrpSpPr>
          <p:nvPr/>
        </p:nvGrpSpPr>
        <p:grpSpPr>
          <a:xfrm>
            <a:off x="4309130" y="2281792"/>
            <a:ext cx="7044670" cy="3201101"/>
            <a:chOff x="3856972" y="1964681"/>
            <a:chExt cx="7779707" cy="3775286"/>
          </a:xfrm>
        </p:grpSpPr>
        <p:pic>
          <p:nvPicPr>
            <p:cNvPr id="4" name="Picture 3" descr="A diagram of a pregnancy&#10;&#10;Description automatically generated">
              <a:extLst>
                <a:ext uri="{FF2B5EF4-FFF2-40B4-BE49-F238E27FC236}">
                  <a16:creationId xmlns:a16="http://schemas.microsoft.com/office/drawing/2014/main" id="{966294A9-BB27-3546-BE02-6414CF79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972" y="1964681"/>
              <a:ext cx="7779707" cy="377528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94E7F3-4D86-3E4F-84DF-4C68A280E2F5}"/>
                </a:ext>
              </a:extLst>
            </p:cNvPr>
            <p:cNvSpPr txBox="1"/>
            <p:nvPr/>
          </p:nvSpPr>
          <p:spPr>
            <a:xfrm>
              <a:off x="4911405" y="3913175"/>
              <a:ext cx="1528997" cy="76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Angiogenic factors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687565-DBD7-4F45-97AC-61FAE13E47F5}"/>
                </a:ext>
              </a:extLst>
            </p:cNvPr>
            <p:cNvSpPr txBox="1"/>
            <p:nvPr/>
          </p:nvSpPr>
          <p:spPr>
            <a:xfrm>
              <a:off x="8410714" y="4559506"/>
              <a:ext cx="975609" cy="43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2060"/>
                  </a:solidFill>
                  <a:latin typeface="Garamond" panose="02020404030301010803" pitchFamily="18" charset="0"/>
                </a:rPr>
                <a:t>IFNg</a:t>
              </a:r>
              <a:endParaRPr lang="en-US" b="1" dirty="0">
                <a:solidFill>
                  <a:srgbClr val="002060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8A8F27-480C-5345-9794-69642889F144}"/>
              </a:ext>
            </a:extLst>
          </p:cNvPr>
          <p:cNvSpPr txBox="1"/>
          <p:nvPr/>
        </p:nvSpPr>
        <p:spPr>
          <a:xfrm flipH="1">
            <a:off x="651354" y="2058911"/>
            <a:ext cx="887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E8.5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8E07E-60BF-FF42-A38B-0441145AC3A8}"/>
              </a:ext>
            </a:extLst>
          </p:cNvPr>
          <p:cNvSpPr txBox="1"/>
          <p:nvPr/>
        </p:nvSpPr>
        <p:spPr>
          <a:xfrm flipH="1">
            <a:off x="663880" y="5313616"/>
            <a:ext cx="887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E8.5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E5A894-21AF-7148-8A06-F549A0212900}"/>
              </a:ext>
            </a:extLst>
          </p:cNvPr>
          <p:cNvGrpSpPr>
            <a:grpSpLocks noChangeAspect="1"/>
          </p:cNvGrpSpPr>
          <p:nvPr/>
        </p:nvGrpSpPr>
        <p:grpSpPr>
          <a:xfrm>
            <a:off x="455292" y="2026227"/>
            <a:ext cx="3213223" cy="3542597"/>
            <a:chOff x="206431" y="2053990"/>
            <a:chExt cx="3570248" cy="3936219"/>
          </a:xfrm>
        </p:grpSpPr>
        <p:pic>
          <p:nvPicPr>
            <p:cNvPr id="6" name="Picture 5" descr="A cross section of a cell&#10;&#10;Description automatically generated">
              <a:extLst>
                <a:ext uri="{FF2B5EF4-FFF2-40B4-BE49-F238E27FC236}">
                  <a16:creationId xmlns:a16="http://schemas.microsoft.com/office/drawing/2014/main" id="{43C51336-BB13-F942-8857-3D4E0CF98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31" y="2053990"/>
              <a:ext cx="3570248" cy="39362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469D72-7045-4246-AB05-5983097E07C2}"/>
                </a:ext>
              </a:extLst>
            </p:cNvPr>
            <p:cNvSpPr/>
            <p:nvPr/>
          </p:nvSpPr>
          <p:spPr>
            <a:xfrm>
              <a:off x="206431" y="2053990"/>
              <a:ext cx="444923" cy="513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868810-D823-3045-8F85-E8345CA979CC}"/>
              </a:ext>
            </a:extLst>
          </p:cNvPr>
          <p:cNvSpPr txBox="1"/>
          <p:nvPr/>
        </p:nvSpPr>
        <p:spPr>
          <a:xfrm flipH="1">
            <a:off x="7842160" y="336052"/>
            <a:ext cx="3977546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Important roles:  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Spiral artery remodeling, host defense</a:t>
            </a:r>
          </a:p>
        </p:txBody>
      </p:sp>
    </p:spTree>
    <p:extLst>
      <p:ext uri="{BB962C8B-B14F-4D97-AF65-F5344CB8AC3E}">
        <p14:creationId xmlns:p14="http://schemas.microsoft.com/office/powerpoint/2010/main" val="209142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46019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Spiral artery remodeling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32A9E-FD1E-FA4D-9035-B092E5BFEF91}"/>
              </a:ext>
            </a:extLst>
          </p:cNvPr>
          <p:cNvSpPr txBox="1"/>
          <p:nvPr/>
        </p:nvSpPr>
        <p:spPr>
          <a:xfrm>
            <a:off x="-10510" y="6541218"/>
            <a:ext cx="3394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Greenbaum et al. PMID 37468587. </a:t>
            </a:r>
          </a:p>
        </p:txBody>
      </p:sp>
      <p:pic>
        <p:nvPicPr>
          <p:cNvPr id="9" name="Picture 8" descr="A collage of images of different stages of a cell&#10;&#10;Description automatically generated">
            <a:extLst>
              <a:ext uri="{FF2B5EF4-FFF2-40B4-BE49-F238E27FC236}">
                <a16:creationId xmlns:a16="http://schemas.microsoft.com/office/drawing/2014/main" id="{0019E1C9-6A9B-2A4D-BEA8-40D8390AD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8"/>
          <a:stretch/>
        </p:blipFill>
        <p:spPr>
          <a:xfrm>
            <a:off x="342900" y="1371815"/>
            <a:ext cx="11326486" cy="51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6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rawing of a human kidney&#10;&#10;Description automatically generated">
            <a:extLst>
              <a:ext uri="{FF2B5EF4-FFF2-40B4-BE49-F238E27FC236}">
                <a16:creationId xmlns:a16="http://schemas.microsoft.com/office/drawing/2014/main" id="{58FFC5C9-A88C-23C2-D410-F01CC143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27" y="4219437"/>
            <a:ext cx="1549400" cy="1701800"/>
          </a:xfrm>
          <a:prstGeom prst="rect">
            <a:avLst/>
          </a:prstGeom>
        </p:spPr>
      </p:pic>
      <p:pic>
        <p:nvPicPr>
          <p:cNvPr id="13" name="Picture 12" descr="A pink lungs with a white background&#10;&#10;Description automatically generated">
            <a:extLst>
              <a:ext uri="{FF2B5EF4-FFF2-40B4-BE49-F238E27FC236}">
                <a16:creationId xmlns:a16="http://schemas.microsoft.com/office/drawing/2014/main" id="{1FDB7137-CF1A-6C9A-0633-F7A9065BD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314" y="1390050"/>
            <a:ext cx="1562100" cy="1612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9C3D27-3A8C-05EE-8C26-F56E2361FCCC}"/>
              </a:ext>
            </a:extLst>
          </p:cNvPr>
          <p:cNvSpPr txBox="1"/>
          <p:nvPr/>
        </p:nvSpPr>
        <p:spPr>
          <a:xfrm>
            <a:off x="9779351" y="6509049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Nelson et al. 2022, PMID: 36032031.</a:t>
            </a:r>
          </a:p>
        </p:txBody>
      </p:sp>
      <p:pic>
        <p:nvPicPr>
          <p:cNvPr id="8" name="Picture 7" descr="A red heart with white lines&#10;&#10;Description automatically generated">
            <a:extLst>
              <a:ext uri="{FF2B5EF4-FFF2-40B4-BE49-F238E27FC236}">
                <a16:creationId xmlns:a16="http://schemas.microsoft.com/office/drawing/2014/main" id="{29756B9D-F5DD-C498-2455-C9B127BC0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428" y="1380622"/>
            <a:ext cx="1308100" cy="1714500"/>
          </a:xfrm>
          <a:prstGeom prst="rect">
            <a:avLst/>
          </a:prstGeom>
        </p:spPr>
      </p:pic>
      <p:pic>
        <p:nvPicPr>
          <p:cNvPr id="21" name="Picture 20" descr="A brown outline of a large intestine&#10;&#10;Description automatically generated">
            <a:extLst>
              <a:ext uri="{FF2B5EF4-FFF2-40B4-BE49-F238E27FC236}">
                <a16:creationId xmlns:a16="http://schemas.microsoft.com/office/drawing/2014/main" id="{91AEC00F-84F0-3778-F7DF-FC4484DD4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376" y="2962023"/>
            <a:ext cx="1270000" cy="1536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FEBAAE-5B64-0B9B-8CC2-637A12250F0F}"/>
              </a:ext>
            </a:extLst>
          </p:cNvPr>
          <p:cNvGrpSpPr/>
          <p:nvPr/>
        </p:nvGrpSpPr>
        <p:grpSpPr>
          <a:xfrm>
            <a:off x="5145480" y="1289418"/>
            <a:ext cx="5886437" cy="4787321"/>
            <a:chOff x="5145480" y="1289418"/>
            <a:chExt cx="5886437" cy="478732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6D7776-4454-57AC-DC43-A3803EE0325D}"/>
                </a:ext>
              </a:extLst>
            </p:cNvPr>
            <p:cNvSpPr txBox="1"/>
            <p:nvPr/>
          </p:nvSpPr>
          <p:spPr>
            <a:xfrm>
              <a:off x="6318957" y="1571385"/>
              <a:ext cx="38150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aramond" panose="02020404030301010803" pitchFamily="18" charset="0"/>
                </a:rPr>
                <a:t>At the time of transplant</a:t>
              </a:r>
            </a:p>
            <a:p>
              <a:pPr algn="ctr"/>
              <a:r>
                <a:rPr lang="en-US" sz="2400" dirty="0">
                  <a:latin typeface="Garamond" panose="02020404030301010803" pitchFamily="18" charset="0"/>
                </a:rPr>
                <a:t>Anti-lymphocyte antibodies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2D125F-A4CE-E439-2860-F19548D417B3}"/>
                </a:ext>
              </a:extLst>
            </p:cNvPr>
            <p:cNvSpPr txBox="1"/>
            <p:nvPr/>
          </p:nvSpPr>
          <p:spPr>
            <a:xfrm>
              <a:off x="6617049" y="2936268"/>
              <a:ext cx="30874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aramond" panose="02020404030301010803" pitchFamily="18" charset="0"/>
                </a:rPr>
                <a:t>Daily maintenance</a:t>
              </a:r>
            </a:p>
            <a:p>
              <a:pPr algn="ctr"/>
              <a:r>
                <a:rPr lang="en-US" sz="2400" dirty="0">
                  <a:latin typeface="Garamond" panose="02020404030301010803" pitchFamily="18" charset="0"/>
                </a:rPr>
                <a:t>Calcineurin inhibitors</a:t>
              </a:r>
            </a:p>
            <a:p>
              <a:pPr algn="ctr"/>
              <a:r>
                <a:rPr lang="en-US" sz="2400" dirty="0">
                  <a:latin typeface="Garamond" panose="02020404030301010803" pitchFamily="18" charset="0"/>
                </a:rPr>
                <a:t>Antimetabolites</a:t>
              </a:r>
            </a:p>
            <a:p>
              <a:pPr algn="ctr"/>
              <a:r>
                <a:rPr lang="en-US" sz="2400" dirty="0">
                  <a:latin typeface="Garamond" panose="02020404030301010803" pitchFamily="18" charset="0"/>
                </a:rPr>
                <a:t>Corticosteroids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294A71-CDCF-D2DF-FC0C-4BADE7C503BA}"/>
                </a:ext>
              </a:extLst>
            </p:cNvPr>
            <p:cNvSpPr txBox="1"/>
            <p:nvPr/>
          </p:nvSpPr>
          <p:spPr>
            <a:xfrm>
              <a:off x="5145480" y="4815258"/>
              <a:ext cx="5821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Garamond" panose="02020404030301010803" pitchFamily="18" charset="0"/>
                </a:rPr>
                <a:t>Side effects: infection, malignancy, organ toxicities</a:t>
              </a:r>
            </a:p>
          </p:txBody>
        </p:sp>
        <p:pic>
          <p:nvPicPr>
            <p:cNvPr id="23" name="Picture 22" descr="A black symbol with a white background&#10;&#10;Description automatically generated">
              <a:extLst>
                <a:ext uri="{FF2B5EF4-FFF2-40B4-BE49-F238E27FC236}">
                  <a16:creationId xmlns:a16="http://schemas.microsoft.com/office/drawing/2014/main" id="{3EBB51D7-9B0F-0E65-7BB1-4F8001345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3414" y="1289418"/>
              <a:ext cx="755774" cy="7959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CC68CB-2DC0-5921-AC4B-3339423968AE}"/>
                </a:ext>
              </a:extLst>
            </p:cNvPr>
            <p:cNvSpPr txBox="1"/>
            <p:nvPr/>
          </p:nvSpPr>
          <p:spPr>
            <a:xfrm>
              <a:off x="5210663" y="5615074"/>
              <a:ext cx="5821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aramond" panose="02020404030301010803" pitchFamily="18" charset="0"/>
                </a:rPr>
                <a:t>Rejection may still occur</a:t>
              </a:r>
              <a:r>
                <a:rPr lang="en-US" sz="2400" i="1" dirty="0">
                  <a:latin typeface="Garamond" panose="02020404030301010803" pitchFamily="18" charset="0"/>
                </a:rPr>
                <a:t> </a:t>
              </a:r>
              <a:endParaRPr lang="en-US" sz="2400" b="1" i="1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26" name="Picture 25" descr="A brown liver with a tan patch&#10;&#10;Description automatically generated">
            <a:extLst>
              <a:ext uri="{FF2B5EF4-FFF2-40B4-BE49-F238E27FC236}">
                <a16:creationId xmlns:a16="http://schemas.microsoft.com/office/drawing/2014/main" id="{6DB7BFF1-B0A9-E274-0D0C-46A614DD9C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92" t="11986" r="16000" b="15949"/>
          <a:stretch/>
        </p:blipFill>
        <p:spPr>
          <a:xfrm>
            <a:off x="1575021" y="3314781"/>
            <a:ext cx="1348033" cy="9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924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Spiral artery remodeling </a:t>
            </a:r>
          </a:p>
        </p:txBody>
      </p:sp>
      <p:pic>
        <p:nvPicPr>
          <p:cNvPr id="5" name="Picture 4" descr="Diagram of a diagram showing the structure of a blood vessel&#10;&#10;Description automatically generated with medium confidence">
            <a:extLst>
              <a:ext uri="{FF2B5EF4-FFF2-40B4-BE49-F238E27FC236}">
                <a16:creationId xmlns:a16="http://schemas.microsoft.com/office/drawing/2014/main" id="{13A6B8A6-2054-7B49-8EDF-51CEB0EFB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3" r="27837" b="2973"/>
          <a:stretch/>
        </p:blipFill>
        <p:spPr>
          <a:xfrm>
            <a:off x="5260810" y="1564591"/>
            <a:ext cx="5648469" cy="4748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63A17-E13F-AD46-A9FC-B81E2C95C8B7}"/>
              </a:ext>
            </a:extLst>
          </p:cNvPr>
          <p:cNvSpPr txBox="1"/>
          <p:nvPr/>
        </p:nvSpPr>
        <p:spPr>
          <a:xfrm>
            <a:off x="465599" y="1645920"/>
            <a:ext cx="47952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High resistance, low flow </a:t>
            </a: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 </a:t>
            </a:r>
            <a:r>
              <a:rPr lang="en-US" b="1" dirty="0">
                <a:latin typeface="Garamond" panose="02020404030301010803" pitchFamily="18" charset="0"/>
                <a:sym typeface="Wingdings" pitchFamily="2" charset="2"/>
              </a:rPr>
              <a:t>Low resistance, high flow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Mice: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E8.5-E12.5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NK cell deficiency  poor remodeling</a:t>
            </a:r>
          </a:p>
          <a:p>
            <a:pPr lvl="1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Humans: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8-14 weeks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Paternal HLA-C haplotype + maternal KIR haplotype combinations that are </a:t>
            </a:r>
            <a:r>
              <a:rPr lang="en-US" dirty="0" err="1">
                <a:latin typeface="Garamond" panose="02020404030301010803" pitchFamily="18" charset="0"/>
                <a:sym typeface="Wingdings" pitchFamily="2" charset="2"/>
              </a:rPr>
              <a:t>a/w</a:t>
            </a: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 decreased NK cell activation  poor remodeling</a:t>
            </a:r>
          </a:p>
          <a:p>
            <a:pPr lvl="1"/>
            <a:endParaRPr lang="en-US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aramond" panose="02020404030301010803" pitchFamily="18" charset="0"/>
                <a:sym typeface="Wingdings" pitchFamily="2" charset="2"/>
              </a:rPr>
              <a:t>IFN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, VEGF-C required, precise mechanism largely unknown</a:t>
            </a:r>
          </a:p>
        </p:txBody>
      </p:sp>
      <p:pic>
        <p:nvPicPr>
          <p:cNvPr id="7" name="Picture 6" descr="Diagram of a diagram showing the structure of a blood vessel&#10;&#10;Description automatically generated with medium confidence">
            <a:extLst>
              <a:ext uri="{FF2B5EF4-FFF2-40B4-BE49-F238E27FC236}">
                <a16:creationId xmlns:a16="http://schemas.microsoft.com/office/drawing/2014/main" id="{51472D88-0BE1-9D49-B5E7-937F8611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41" t="40865" r="1872" b="27468"/>
          <a:stretch/>
        </p:blipFill>
        <p:spPr>
          <a:xfrm>
            <a:off x="9806620" y="239028"/>
            <a:ext cx="2205318" cy="18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A064-CE9B-6140-BD99-7586B9EA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12" y="204764"/>
            <a:ext cx="11662775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Poor flow  Adverse pregnancy outcomes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Content Placeholder 5" descr="A diagram of a cell cycle&#10;&#10;Description automatically generated">
            <a:extLst>
              <a:ext uri="{FF2B5EF4-FFF2-40B4-BE49-F238E27FC236}">
                <a16:creationId xmlns:a16="http://schemas.microsoft.com/office/drawing/2014/main" id="{58057B6B-E8AA-A445-A3D8-0BA1482EA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438"/>
          <a:stretch/>
        </p:blipFill>
        <p:spPr>
          <a:xfrm>
            <a:off x="4992482" y="1632682"/>
            <a:ext cx="6525522" cy="485598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16B470-F814-0E48-8294-4759C2842289}"/>
              </a:ext>
            </a:extLst>
          </p:cNvPr>
          <p:cNvSpPr txBox="1"/>
          <p:nvPr/>
        </p:nvSpPr>
        <p:spPr>
          <a:xfrm>
            <a:off x="0" y="6073168"/>
            <a:ext cx="491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Moffett &amp; </a:t>
            </a:r>
            <a:r>
              <a:rPr lang="en-US" sz="1600" dirty="0" err="1">
                <a:latin typeface="Garamond" panose="02020404030301010803" pitchFamily="18" charset="0"/>
              </a:rPr>
              <a:t>Shreeve</a:t>
            </a:r>
            <a:r>
              <a:rPr lang="en-US" sz="1600" dirty="0">
                <a:latin typeface="Garamond" panose="02020404030301010803" pitchFamily="18" charset="0"/>
              </a:rPr>
              <a:t>. PMID: 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36192648. </a:t>
            </a:r>
          </a:p>
          <a:p>
            <a:r>
              <a:rPr lang="en-US" sz="1600" b="0" i="1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Great recent review on NK cells in pregnancy </a:t>
            </a:r>
          </a:p>
          <a:p>
            <a:r>
              <a:rPr lang="en-US" sz="1600" b="0" i="1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(I don’t cover in this lecture but important!) </a:t>
            </a:r>
            <a:endParaRPr lang="en-US" sz="1600" b="0" i="0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373A2-0EF3-E64E-8E66-8CCB64460914}"/>
              </a:ext>
            </a:extLst>
          </p:cNvPr>
          <p:cNvSpPr txBox="1"/>
          <p:nvPr/>
        </p:nvSpPr>
        <p:spPr>
          <a:xfrm>
            <a:off x="694873" y="2007210"/>
            <a:ext cx="39286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Paternal HLA-C haplotype + maternal KIR haplotype sculpts NK cell function</a:t>
            </a:r>
          </a:p>
          <a:p>
            <a:endParaRPr lang="en-US" sz="24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Decreased NK cell activation  poor remodeling  </a:t>
            </a:r>
            <a:r>
              <a:rPr lang="en-US" sz="2400" b="1" dirty="0">
                <a:latin typeface="Garamond" panose="02020404030301010803" pitchFamily="18" charset="0"/>
                <a:sym typeface="Wingdings" pitchFamily="2" charset="2"/>
              </a:rPr>
              <a:t>poor maternal perfusion of placenta</a:t>
            </a: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  adverse pregnancy outcomes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6AC08-C401-524B-B512-223B04BFF88A}"/>
              </a:ext>
            </a:extLst>
          </p:cNvPr>
          <p:cNvSpPr/>
          <p:nvPr/>
        </p:nvSpPr>
        <p:spPr>
          <a:xfrm>
            <a:off x="5974915" y="1680780"/>
            <a:ext cx="263047" cy="548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466578-3D1A-DD48-8B13-E6FFF6C800B4}"/>
              </a:ext>
            </a:extLst>
          </p:cNvPr>
          <p:cNvSpPr/>
          <p:nvPr/>
        </p:nvSpPr>
        <p:spPr>
          <a:xfrm>
            <a:off x="9822493" y="1458357"/>
            <a:ext cx="263047" cy="548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8BF705-0CF4-6B4D-8199-4777552F52AB}"/>
              </a:ext>
            </a:extLst>
          </p:cNvPr>
          <p:cNvSpPr/>
          <p:nvPr/>
        </p:nvSpPr>
        <p:spPr>
          <a:xfrm>
            <a:off x="6237962" y="1530327"/>
            <a:ext cx="257431" cy="56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B7132B-DCA7-5F4D-837E-DCD4E43DB4A5}"/>
              </a:ext>
            </a:extLst>
          </p:cNvPr>
          <p:cNvSpPr/>
          <p:nvPr/>
        </p:nvSpPr>
        <p:spPr>
          <a:xfrm>
            <a:off x="9901750" y="1300889"/>
            <a:ext cx="257431" cy="56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24" y="221759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ILC2s &amp; eosinophils play a role in parturition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4A003-7BE2-454B-B050-DB95ED6E7233}"/>
              </a:ext>
            </a:extLst>
          </p:cNvPr>
          <p:cNvSpPr txBox="1"/>
          <p:nvPr/>
        </p:nvSpPr>
        <p:spPr>
          <a:xfrm flipH="1">
            <a:off x="8375520" y="6519446"/>
            <a:ext cx="381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latin typeface="Garamond" panose="02020404030301010803" pitchFamily="18" charset="0"/>
              </a:rPr>
              <a:t>Siewiera</a:t>
            </a:r>
            <a:r>
              <a:rPr lang="en-US" sz="1600" dirty="0">
                <a:latin typeface="Garamond" panose="02020404030301010803" pitchFamily="18" charset="0"/>
              </a:rPr>
              <a:t> et al. PMID 36750100.</a:t>
            </a:r>
          </a:p>
        </p:txBody>
      </p:sp>
      <p:pic>
        <p:nvPicPr>
          <p:cNvPr id="4" name="Picture 3" descr="A diagram of a rat&#10;&#10;Description automatically generated">
            <a:extLst>
              <a:ext uri="{FF2B5EF4-FFF2-40B4-BE49-F238E27FC236}">
                <a16:creationId xmlns:a16="http://schemas.microsoft.com/office/drawing/2014/main" id="{C2408B81-9C66-FE43-9775-DB9AD88E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89" y="1544675"/>
            <a:ext cx="4991721" cy="49747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graph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C540D119-E800-CF45-921B-591A5E7ED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0" t="12265" r="1515"/>
          <a:stretch/>
        </p:blipFill>
        <p:spPr>
          <a:xfrm>
            <a:off x="5806106" y="3582223"/>
            <a:ext cx="5469350" cy="1999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DCA65-722E-392D-680D-324DD25C3B85}"/>
              </a:ext>
            </a:extLst>
          </p:cNvPr>
          <p:cNvSpPr txBox="1"/>
          <p:nvPr/>
        </p:nvSpPr>
        <p:spPr>
          <a:xfrm flipH="1">
            <a:off x="5709853" y="5753040"/>
            <a:ext cx="516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The Alarmin IL-33 is produced by uterine fibroblasts </a:t>
            </a: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 activates ILC2 cells and eosinophils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A graph of numbers and a number of numbers&#10;&#10;AI-generated content may be incorrect.">
            <a:extLst>
              <a:ext uri="{FF2B5EF4-FFF2-40B4-BE49-F238E27FC236}">
                <a16:creationId xmlns:a16="http://schemas.microsoft.com/office/drawing/2014/main" id="{723149CD-B6DB-4C49-A9C9-CC2E6E482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1322"/>
          <a:stretch>
            <a:fillRect/>
          </a:stretch>
        </p:blipFill>
        <p:spPr>
          <a:xfrm>
            <a:off x="5815731" y="1547322"/>
            <a:ext cx="5469350" cy="18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3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22" y="275223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ILC2s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4A003-7BE2-454B-B050-DB95ED6E7233}"/>
              </a:ext>
            </a:extLst>
          </p:cNvPr>
          <p:cNvSpPr txBox="1"/>
          <p:nvPr/>
        </p:nvSpPr>
        <p:spPr>
          <a:xfrm flipH="1">
            <a:off x="0" y="6488668"/>
            <a:ext cx="381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Garamond" panose="02020404030301010803" pitchFamily="18" charset="0"/>
              </a:rPr>
              <a:t>Siewiera</a:t>
            </a:r>
            <a:r>
              <a:rPr lang="en-US" sz="1600" dirty="0">
                <a:latin typeface="Garamond" panose="02020404030301010803" pitchFamily="18" charset="0"/>
              </a:rPr>
              <a:t> et al. PMID 36750100.</a:t>
            </a:r>
          </a:p>
        </p:txBody>
      </p:sp>
      <p:pic>
        <p:nvPicPr>
          <p:cNvPr id="6" name="Picture 5" descr="A close-up of a microscope&#10;&#10;Description automatically generated">
            <a:extLst>
              <a:ext uri="{FF2B5EF4-FFF2-40B4-BE49-F238E27FC236}">
                <a16:creationId xmlns:a16="http://schemas.microsoft.com/office/drawing/2014/main" id="{0EC624A3-34A1-6C4D-8CBD-B14655817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956" y="1555833"/>
            <a:ext cx="8236419" cy="2328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C6672C-32FF-2843-B97D-7EF0AEF18E5F}"/>
              </a:ext>
            </a:extLst>
          </p:cNvPr>
          <p:cNvSpPr txBox="1"/>
          <p:nvPr/>
        </p:nvSpPr>
        <p:spPr>
          <a:xfrm flipH="1">
            <a:off x="534227" y="2120102"/>
            <a:ext cx="2947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IL5-reporter (</a:t>
            </a:r>
            <a:r>
              <a:rPr lang="en-US" dirty="0">
                <a:solidFill>
                  <a:srgbClr val="FF40FF"/>
                </a:solidFill>
                <a:latin typeface="Garamond" panose="02020404030301010803" pitchFamily="18" charset="0"/>
              </a:rPr>
              <a:t>RFP</a:t>
            </a:r>
            <a:r>
              <a:rPr lang="en-US" dirty="0">
                <a:latin typeface="Garamond" panose="02020404030301010803" pitchFamily="18" charset="0"/>
              </a:rPr>
              <a:t>) demonstrates ILC2s in myometrium &amp; </a:t>
            </a:r>
            <a:r>
              <a:rPr lang="en-US" dirty="0" err="1">
                <a:latin typeface="Garamond" panose="02020404030301010803" pitchFamily="18" charset="0"/>
              </a:rPr>
              <a:t>mesometrial</a:t>
            </a:r>
            <a:r>
              <a:rPr lang="en-US" dirty="0">
                <a:latin typeface="Garamond" panose="02020404030301010803" pitchFamily="18" charset="0"/>
              </a:rPr>
              <a:t> triangle  </a:t>
            </a:r>
          </a:p>
        </p:txBody>
      </p:sp>
      <p:pic>
        <p:nvPicPr>
          <p:cNvPr id="11" name="Picture 10" descr="A diagram of a number of different types of mesothelioma&#10;&#10;Description automatically generated">
            <a:extLst>
              <a:ext uri="{FF2B5EF4-FFF2-40B4-BE49-F238E27FC236}">
                <a16:creationId xmlns:a16="http://schemas.microsoft.com/office/drawing/2014/main" id="{887A083C-7328-E745-AB3C-D6B88E023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60" y="4009024"/>
            <a:ext cx="7660516" cy="2818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F13CE-5801-9E41-88C2-A3C687BD0135}"/>
              </a:ext>
            </a:extLst>
          </p:cNvPr>
          <p:cNvSpPr txBox="1"/>
          <p:nvPr/>
        </p:nvSpPr>
        <p:spPr>
          <a:xfrm flipH="1">
            <a:off x="8682402" y="226559"/>
            <a:ext cx="3244276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Important roles: 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Labor cascade</a:t>
            </a:r>
          </a:p>
        </p:txBody>
      </p:sp>
    </p:spTree>
    <p:extLst>
      <p:ext uri="{BB962C8B-B14F-4D97-AF65-F5344CB8AC3E}">
        <p14:creationId xmlns:p14="http://schemas.microsoft.com/office/powerpoint/2010/main" val="2545294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29" y="159156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 cells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91EEB-786F-754E-88BB-0DA31800ADB6}"/>
              </a:ext>
            </a:extLst>
          </p:cNvPr>
          <p:cNvSpPr txBox="1"/>
          <p:nvPr/>
        </p:nvSpPr>
        <p:spPr>
          <a:xfrm>
            <a:off x="924165" y="1336268"/>
            <a:ext cx="67538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5-10% of leukocytes</a:t>
            </a:r>
            <a:endParaRPr lang="en-US" sz="20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Substantial proportion of DN cells (unknown function)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Decidual CD8 T cells phenotypically &amp; functionally  resemble “effector-like” tissue resident memory cells (</a:t>
            </a:r>
            <a:r>
              <a:rPr lang="en-US" sz="2000" dirty="0" err="1">
                <a:latin typeface="Garamond" panose="02020404030301010803" pitchFamily="18" charset="0"/>
                <a:sym typeface="Wingdings" pitchFamily="2" charset="2"/>
              </a:rPr>
              <a:t>Trm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)</a:t>
            </a:r>
          </a:p>
          <a:p>
            <a:endParaRPr lang="en-US" sz="20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Decidual CD4 T cells similarly resemble effector memory cells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5-40% Th1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1-5% Th2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1-7% Th17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5-10% Foxp3</a:t>
            </a:r>
            <a:r>
              <a:rPr lang="en-US" sz="2000" baseline="30000" dirty="0">
                <a:latin typeface="Garamond" panose="02020404030301010803" pitchFamily="18" charset="0"/>
                <a:sym typeface="Wingdings" pitchFamily="2" charset="2"/>
              </a:rPr>
              <a:t>+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 Treg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  <a:sym typeface="Wingdings" pitchFamily="2" charset="2"/>
              </a:rPr>
              <a:t>ANTIGEN SPECIFICITY IS LARGELY UNKNOWN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Paternal antigen in model systems (FOXP3</a:t>
            </a:r>
            <a:r>
              <a:rPr lang="en-US" sz="2000" baseline="30000" dirty="0">
                <a:latin typeface="Garamond" panose="02020404030301010803" pitchFamily="18" charset="0"/>
                <a:sym typeface="Wingdings" pitchFamily="2" charset="2"/>
              </a:rPr>
              <a:t>+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 Treg)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HCMV and EBV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62B74-EC91-7343-8722-3E7945300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30"/>
          <a:stretch/>
        </p:blipFill>
        <p:spPr>
          <a:xfrm>
            <a:off x="8582144" y="2371228"/>
            <a:ext cx="2685691" cy="344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ABBC8-DF5A-B746-9F30-92793CA01B7B}"/>
              </a:ext>
            </a:extLst>
          </p:cNvPr>
          <p:cNvSpPr txBox="1"/>
          <p:nvPr/>
        </p:nvSpPr>
        <p:spPr>
          <a:xfrm flipH="1">
            <a:off x="8635934" y="5674854"/>
            <a:ext cx="2584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Nancy et al. PMID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22679098.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E8FEB-9758-6347-9AF4-58E80D72F4BB}"/>
              </a:ext>
            </a:extLst>
          </p:cNvPr>
          <p:cNvSpPr txBox="1"/>
          <p:nvPr/>
        </p:nvSpPr>
        <p:spPr>
          <a:xfrm flipH="1">
            <a:off x="10257326" y="2170154"/>
            <a:ext cx="132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CD3</a:t>
            </a:r>
            <a:r>
              <a:rPr lang="en-US" sz="1600" dirty="0">
                <a:latin typeface="Garamond" panose="02020404030301010803" pitchFamily="18" charset="0"/>
              </a:rPr>
              <a:t>, </a:t>
            </a:r>
            <a:r>
              <a:rPr lang="en-US" sz="1600" dirty="0">
                <a:solidFill>
                  <a:srgbClr val="0432FF"/>
                </a:solidFill>
                <a:latin typeface="Garamond" panose="02020404030301010803" pitchFamily="18" charset="0"/>
              </a:rPr>
              <a:t>DAPI</a:t>
            </a:r>
            <a:endParaRPr lang="en-US" sz="1600" b="0" i="0" dirty="0">
              <a:solidFill>
                <a:srgbClr val="0432FF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BC5497-E2E0-D54D-BE34-60AFBE1ADAEB}"/>
              </a:ext>
            </a:extLst>
          </p:cNvPr>
          <p:cNvSpPr txBox="1"/>
          <p:nvPr/>
        </p:nvSpPr>
        <p:spPr>
          <a:xfrm flipH="1">
            <a:off x="7995116" y="212458"/>
            <a:ext cx="4031676" cy="12003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Important roles: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(Treg) -- regulate inflammation, spiral artery remodeling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(</a:t>
            </a:r>
            <a:r>
              <a:rPr lang="en-US" dirty="0" err="1">
                <a:latin typeface="Garamond" panose="02020404030301010803" pitchFamily="18" charset="0"/>
              </a:rPr>
              <a:t>Trm</a:t>
            </a:r>
            <a:r>
              <a:rPr lang="en-US" dirty="0">
                <a:latin typeface="Garamond" panose="02020404030301010803" pitchFamily="18" charset="0"/>
              </a:rPr>
              <a:t>) -- defense? </a:t>
            </a:r>
          </a:p>
        </p:txBody>
      </p:sp>
    </p:spTree>
    <p:extLst>
      <p:ext uri="{BB962C8B-B14F-4D97-AF65-F5344CB8AC3E}">
        <p14:creationId xmlns:p14="http://schemas.microsoft.com/office/powerpoint/2010/main" val="369247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65" y="298153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Treg cells -- mouse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E387B-D3D0-A946-AB5D-940B7BB8B3A3}"/>
              </a:ext>
            </a:extLst>
          </p:cNvPr>
          <p:cNvSpPr txBox="1"/>
          <p:nvPr/>
        </p:nvSpPr>
        <p:spPr>
          <a:xfrm>
            <a:off x="447765" y="1927325"/>
            <a:ext cx="54509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Seminal plasma induces expansion of FOXP3</a:t>
            </a:r>
            <a:r>
              <a:rPr lang="en-US" sz="2000" baseline="30000" dirty="0">
                <a:latin typeface="Garamond" panose="02020404030301010803" pitchFamily="18" charset="0"/>
                <a:sym typeface="Wingdings" pitchFamily="2" charset="2"/>
              </a:rPr>
              <a:t>+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 Tregs in draining lymph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Increase frequency @ E3.5 in uterus </a:t>
            </a:r>
          </a:p>
          <a:p>
            <a:endParaRPr lang="en-US" sz="20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Ablation of Tregs early in gestation  fetal resorptions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Transfer of Tregs into </a:t>
            </a:r>
            <a:r>
              <a:rPr lang="en-US" sz="2000" dirty="0" err="1">
                <a:latin typeface="Garamond" panose="02020404030301010803" pitchFamily="18" charset="0"/>
                <a:sym typeface="Wingdings" pitchFamily="2" charset="2"/>
              </a:rPr>
              <a:t>matings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 prone to fetal resorption abrogates resorption</a:t>
            </a:r>
          </a:p>
          <a:p>
            <a:endParaRPr lang="en-US" sz="20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Garamond" panose="02020404030301010803" pitchFamily="18" charset="0"/>
                <a:sym typeface="Wingdings" pitchFamily="2" charset="2"/>
              </a:rPr>
              <a:t>Rag</a:t>
            </a:r>
            <a:r>
              <a:rPr lang="en-US" sz="2000" i="1" baseline="30000" dirty="0">
                <a:latin typeface="Garamond" panose="02020404030301010803" pitchFamily="18" charset="0"/>
                <a:sym typeface="Wingdings" pitchFamily="2" charset="2"/>
              </a:rPr>
              <a:t>-/-</a:t>
            </a:r>
            <a:r>
              <a:rPr lang="en-US" sz="2000" i="1" dirty="0">
                <a:latin typeface="Garamond" panose="02020404030301010803" pitchFamily="18" charset="0"/>
                <a:sym typeface="Wingdings" pitchFamily="2" charset="2"/>
              </a:rPr>
              <a:t> 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mice do not show resorptions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Uterine Treg must therefore suppress T or B cell responses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F1035-A8FE-A640-9A7C-580C8E1883B2}"/>
              </a:ext>
            </a:extLst>
          </p:cNvPr>
          <p:cNvSpPr txBox="1"/>
          <p:nvPr/>
        </p:nvSpPr>
        <p:spPr>
          <a:xfrm flipH="1">
            <a:off x="0" y="6113494"/>
            <a:ext cx="3813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Saito et al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. PMID 26706630.</a:t>
            </a:r>
          </a:p>
          <a:p>
            <a:r>
              <a:rPr lang="en-US" sz="1400" dirty="0">
                <a:solidFill>
                  <a:srgbClr val="212121"/>
                </a:solidFill>
                <a:latin typeface="Garamond" panose="02020404030301010803" pitchFamily="18" charset="0"/>
              </a:rPr>
              <a:t>Robertson et al. PMID 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23480148.</a:t>
            </a:r>
            <a:r>
              <a:rPr lang="en-US" sz="1400" dirty="0">
                <a:solidFill>
                  <a:srgbClr val="212121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Moldenhauer et al. PMID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3689AD-D6B8-4747-87F8-8DA36CEE6D60}"/>
              </a:ext>
            </a:extLst>
          </p:cNvPr>
          <p:cNvGrpSpPr/>
          <p:nvPr/>
        </p:nvGrpSpPr>
        <p:grpSpPr>
          <a:xfrm>
            <a:off x="6141991" y="1580603"/>
            <a:ext cx="5766228" cy="2132375"/>
            <a:chOff x="6285186" y="1682819"/>
            <a:chExt cx="5766228" cy="2132375"/>
          </a:xfrm>
        </p:grpSpPr>
        <p:pic>
          <p:nvPicPr>
            <p:cNvPr id="10" name="Picture 9" descr="A close-up of a tissue&#10;&#10;Description automatically generated">
              <a:extLst>
                <a:ext uri="{FF2B5EF4-FFF2-40B4-BE49-F238E27FC236}">
                  <a16:creationId xmlns:a16="http://schemas.microsoft.com/office/drawing/2014/main" id="{E95A68DD-1B84-6A45-80E9-03DC1B50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4548" y="1747243"/>
              <a:ext cx="5686866" cy="20679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87B4E7-4B81-B240-B872-D494E882F091}"/>
                </a:ext>
              </a:extLst>
            </p:cNvPr>
            <p:cNvSpPr/>
            <p:nvPr/>
          </p:nvSpPr>
          <p:spPr>
            <a:xfrm>
              <a:off x="6285186" y="1747243"/>
              <a:ext cx="451945" cy="375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BB4491-3372-8C4C-AED5-F934A7CDC777}"/>
                </a:ext>
              </a:extLst>
            </p:cNvPr>
            <p:cNvSpPr/>
            <p:nvPr/>
          </p:nvSpPr>
          <p:spPr>
            <a:xfrm>
              <a:off x="8219757" y="1682819"/>
              <a:ext cx="451945" cy="375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E7AFB9-36CC-B549-8E8E-2C0B7C8DD9AE}"/>
              </a:ext>
            </a:extLst>
          </p:cNvPr>
          <p:cNvGrpSpPr/>
          <p:nvPr/>
        </p:nvGrpSpPr>
        <p:grpSpPr>
          <a:xfrm>
            <a:off x="5898716" y="4309248"/>
            <a:ext cx="6293284" cy="2409424"/>
            <a:chOff x="5898716" y="4309248"/>
            <a:chExt cx="6293284" cy="2409424"/>
          </a:xfrm>
        </p:grpSpPr>
        <p:pic>
          <p:nvPicPr>
            <p:cNvPr id="8" name="Picture 7" descr="A diagram of a person's reaction&#10;&#10;Description automatically generated">
              <a:extLst>
                <a:ext uri="{FF2B5EF4-FFF2-40B4-BE49-F238E27FC236}">
                  <a16:creationId xmlns:a16="http://schemas.microsoft.com/office/drawing/2014/main" id="{C6B00A4B-1B2B-EE4E-9341-A48B0BF5E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759"/>
            <a:stretch/>
          </p:blipFill>
          <p:spPr>
            <a:xfrm>
              <a:off x="5898716" y="4497172"/>
              <a:ext cx="6152698" cy="22215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05F6F6-2162-1349-8BE1-ED5087C6E1A1}"/>
                </a:ext>
              </a:extLst>
            </p:cNvPr>
            <p:cNvSpPr/>
            <p:nvPr/>
          </p:nvSpPr>
          <p:spPr>
            <a:xfrm>
              <a:off x="6141991" y="4309248"/>
              <a:ext cx="1330864" cy="375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B831AB-460F-2E4B-BDB3-65C916776CEB}"/>
                </a:ext>
              </a:extLst>
            </p:cNvPr>
            <p:cNvSpPr/>
            <p:nvPr/>
          </p:nvSpPr>
          <p:spPr>
            <a:xfrm>
              <a:off x="11444690" y="5607922"/>
              <a:ext cx="747310" cy="375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284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257570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Treg cells -- human</a:t>
            </a:r>
          </a:p>
        </p:txBody>
      </p:sp>
      <p:pic>
        <p:nvPicPr>
          <p:cNvPr id="4" name="Picture 3" descr="A diagram of a fetus&#10;&#10;Description automatically generated">
            <a:extLst>
              <a:ext uri="{FF2B5EF4-FFF2-40B4-BE49-F238E27FC236}">
                <a16:creationId xmlns:a16="http://schemas.microsoft.com/office/drawing/2014/main" id="{6F59F16F-83F5-024F-A5FD-1CB29C2BD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02" y="1580731"/>
            <a:ext cx="4716785" cy="4711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74E1BE-364A-344C-921F-CA2BEF489586}"/>
              </a:ext>
            </a:extLst>
          </p:cNvPr>
          <p:cNvSpPr txBox="1"/>
          <p:nvPr/>
        </p:nvSpPr>
        <p:spPr>
          <a:xfrm flipH="1">
            <a:off x="7690042" y="6292653"/>
            <a:ext cx="381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Salvany-Celades</a:t>
            </a:r>
            <a:r>
              <a:rPr lang="en-US" sz="1400" dirty="0">
                <a:latin typeface="Garamond" panose="02020404030301010803" pitchFamily="18" charset="0"/>
              </a:rPr>
              <a:t> et al. PMID 31141680.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E387B-D3D0-A946-AB5D-940B7BB8B3A3}"/>
              </a:ext>
            </a:extLst>
          </p:cNvPr>
          <p:cNvSpPr txBox="1"/>
          <p:nvPr/>
        </p:nvSpPr>
        <p:spPr>
          <a:xfrm>
            <a:off x="688413" y="2012186"/>
            <a:ext cx="4806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Subtypes with phenotypic and functional specialization</a:t>
            </a:r>
          </a:p>
          <a:p>
            <a:endParaRPr lang="en-US" sz="24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Many studies correlating decreased decidual Treg frequency with adverse outcomes (cause or consequence?)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Possible role in averting early miscarriages?   </a:t>
            </a:r>
          </a:p>
        </p:txBody>
      </p:sp>
    </p:spTree>
    <p:extLst>
      <p:ext uri="{BB962C8B-B14F-4D97-AF65-F5344CB8AC3E}">
        <p14:creationId xmlns:p14="http://schemas.microsoft.com/office/powerpoint/2010/main" val="3197582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98" y="339192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B cells </a:t>
            </a:r>
          </a:p>
        </p:txBody>
      </p:sp>
      <p:pic>
        <p:nvPicPr>
          <p:cNvPr id="4" name="Picture 3" descr="A graph of a number of menstrual cycle&#10;&#10;Description automatically generated">
            <a:extLst>
              <a:ext uri="{FF2B5EF4-FFF2-40B4-BE49-F238E27FC236}">
                <a16:creationId xmlns:a16="http://schemas.microsoft.com/office/drawing/2014/main" id="{6B67527A-6BE6-E74C-BD55-8CFFC3586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98" y="2205673"/>
            <a:ext cx="3466866" cy="3100556"/>
          </a:xfrm>
          <a:prstGeom prst="rect">
            <a:avLst/>
          </a:prstGeom>
        </p:spPr>
      </p:pic>
      <p:pic>
        <p:nvPicPr>
          <p:cNvPr id="7" name="Picture 6" descr="A diagram of a cell division&#10;&#10;Description automatically generated">
            <a:extLst>
              <a:ext uri="{FF2B5EF4-FFF2-40B4-BE49-F238E27FC236}">
                <a16:creationId xmlns:a16="http://schemas.microsoft.com/office/drawing/2014/main" id="{3C081E90-C3AD-4D41-AF9D-F0B4A7C2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26889"/>
            <a:ext cx="3835864" cy="39276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75F925-94E2-674C-AD49-5BBC8A76A41C}"/>
              </a:ext>
            </a:extLst>
          </p:cNvPr>
          <p:cNvSpPr txBox="1"/>
          <p:nvPr/>
        </p:nvSpPr>
        <p:spPr>
          <a:xfrm flipH="1">
            <a:off x="8790863" y="6081187"/>
            <a:ext cx="3401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Guzman-</a:t>
            </a:r>
            <a:r>
              <a:rPr lang="en-US" sz="1400" dirty="0" err="1">
                <a:latin typeface="Garamond" panose="02020404030301010803" pitchFamily="18" charset="0"/>
              </a:rPr>
              <a:t>Genuino</a:t>
            </a:r>
            <a:r>
              <a:rPr lang="en-US" sz="1400" dirty="0">
                <a:latin typeface="Garamond" panose="02020404030301010803" pitchFamily="18" charset="0"/>
              </a:rPr>
              <a:t> et al. PMID 31921160.</a:t>
            </a:r>
          </a:p>
          <a:p>
            <a:pPr algn="r"/>
            <a:r>
              <a:rPr lang="en-US" sz="1400" dirty="0" err="1">
                <a:latin typeface="Garamond" panose="02020404030301010803" pitchFamily="18" charset="0"/>
              </a:rPr>
              <a:t>Busse</a:t>
            </a:r>
            <a:r>
              <a:rPr lang="en-US" sz="1400" dirty="0">
                <a:latin typeface="Garamond" panose="02020404030301010803" pitchFamily="18" charset="0"/>
              </a:rPr>
              <a:t> et al. PMID 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31249364.</a:t>
            </a:r>
            <a:endParaRPr lang="en-US" sz="1400" dirty="0">
              <a:latin typeface="Garamond" panose="02020404030301010803" pitchFamily="18" charset="0"/>
            </a:endParaRP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Huang et al. PMID 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27918564</a:t>
            </a:r>
            <a:r>
              <a:rPr lang="en-US" sz="14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4D666-EB46-FB4B-BAEE-3B8809D1E494}"/>
              </a:ext>
            </a:extLst>
          </p:cNvPr>
          <p:cNvSpPr txBox="1"/>
          <p:nvPr/>
        </p:nvSpPr>
        <p:spPr>
          <a:xfrm flipH="1">
            <a:off x="7659232" y="297554"/>
            <a:ext cx="4153070" cy="64633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Important roles: 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Regulate inflammation</a:t>
            </a:r>
          </a:p>
        </p:txBody>
      </p:sp>
    </p:spTree>
    <p:extLst>
      <p:ext uri="{BB962C8B-B14F-4D97-AF65-F5344CB8AC3E}">
        <p14:creationId xmlns:p14="http://schemas.microsoft.com/office/powerpoint/2010/main" val="1132173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93" y="302063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Macrophages &amp; DCs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4A003-7BE2-454B-B050-DB95ED6E7233}"/>
              </a:ext>
            </a:extLst>
          </p:cNvPr>
          <p:cNvSpPr txBox="1"/>
          <p:nvPr/>
        </p:nvSpPr>
        <p:spPr>
          <a:xfrm flipH="1">
            <a:off x="0" y="6541218"/>
            <a:ext cx="381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Tagliani et al. PMID 21825019.</a:t>
            </a:r>
          </a:p>
        </p:txBody>
      </p:sp>
      <p:pic>
        <p:nvPicPr>
          <p:cNvPr id="6" name="Picture 5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929499B7-E62B-7347-B096-BFD34FD07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38" y="2052273"/>
            <a:ext cx="8673724" cy="3628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A7E7C5-6627-A04D-8A90-4AC5231E5DDD}"/>
              </a:ext>
            </a:extLst>
          </p:cNvPr>
          <p:cNvSpPr txBox="1"/>
          <p:nvPr/>
        </p:nvSpPr>
        <p:spPr>
          <a:xfrm flipH="1">
            <a:off x="7774846" y="260022"/>
            <a:ext cx="4153070" cy="92333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Important roles: 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Immune defense, induce tolerance to paternal antigen? spiral artery remodeling?</a:t>
            </a:r>
          </a:p>
        </p:txBody>
      </p:sp>
    </p:spTree>
    <p:extLst>
      <p:ext uri="{BB962C8B-B14F-4D97-AF65-F5344CB8AC3E}">
        <p14:creationId xmlns:p14="http://schemas.microsoft.com/office/powerpoint/2010/main" val="3359035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40" y="200829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Macrophages &amp; DCs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4A003-7BE2-454B-B050-DB95ED6E7233}"/>
              </a:ext>
            </a:extLst>
          </p:cNvPr>
          <p:cNvSpPr txBox="1"/>
          <p:nvPr/>
        </p:nvSpPr>
        <p:spPr>
          <a:xfrm flipH="1">
            <a:off x="0" y="6550223"/>
            <a:ext cx="381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Tagliani et al. PMID 21825019.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4C6BF2-8239-9648-BE87-47F9DB0FC24D}"/>
              </a:ext>
            </a:extLst>
          </p:cNvPr>
          <p:cNvSpPr txBox="1"/>
          <p:nvPr/>
        </p:nvSpPr>
        <p:spPr>
          <a:xfrm flipH="1">
            <a:off x="2800736" y="5169183"/>
            <a:ext cx="381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Significantly reduced density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 in mouse decidua (but not human)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FD321-7314-CD4B-BA00-69475A9DD200}"/>
              </a:ext>
            </a:extLst>
          </p:cNvPr>
          <p:cNvSpPr txBox="1"/>
          <p:nvPr/>
        </p:nvSpPr>
        <p:spPr>
          <a:xfrm flipH="1">
            <a:off x="1130007" y="1854177"/>
            <a:ext cx="381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Macrophages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07B9E-4D10-914E-822B-41DB7926687B}"/>
              </a:ext>
            </a:extLst>
          </p:cNvPr>
          <p:cNvSpPr txBox="1"/>
          <p:nvPr/>
        </p:nvSpPr>
        <p:spPr>
          <a:xfrm flipH="1">
            <a:off x="7248448" y="1822545"/>
            <a:ext cx="381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Dendritic cells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FC1395-3BAB-474D-8D77-7B7262A6FC7F}"/>
              </a:ext>
            </a:extLst>
          </p:cNvPr>
          <p:cNvSpPr txBox="1"/>
          <p:nvPr/>
        </p:nvSpPr>
        <p:spPr>
          <a:xfrm flipH="1">
            <a:off x="9735767" y="5141128"/>
            <a:ext cx="235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Significantly reduced density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 in decidua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68ECE8-FE18-994C-A61F-89DC3DC7BEA7}"/>
              </a:ext>
            </a:extLst>
          </p:cNvPr>
          <p:cNvGrpSpPr/>
          <p:nvPr/>
        </p:nvGrpSpPr>
        <p:grpSpPr>
          <a:xfrm>
            <a:off x="6237532" y="2307825"/>
            <a:ext cx="5772013" cy="2875342"/>
            <a:chOff x="6237532" y="2307825"/>
            <a:chExt cx="5772013" cy="2875342"/>
          </a:xfrm>
        </p:grpSpPr>
        <p:pic>
          <p:nvPicPr>
            <p:cNvPr id="7" name="Picture 6" descr="A diagram of a cell cycle&#10;&#10;Description automatically generated">
              <a:extLst>
                <a:ext uri="{FF2B5EF4-FFF2-40B4-BE49-F238E27FC236}">
                  <a16:creationId xmlns:a16="http://schemas.microsoft.com/office/drawing/2014/main" id="{FCFDE436-C959-E747-92E1-9AA21FB87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504" b="-1"/>
            <a:stretch/>
          </p:blipFill>
          <p:spPr>
            <a:xfrm>
              <a:off x="6237532" y="2440458"/>
              <a:ext cx="5772013" cy="274270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Picture 8" descr="A diagram of a cell cycle&#10;&#10;Description automatically generated">
              <a:extLst>
                <a:ext uri="{FF2B5EF4-FFF2-40B4-BE49-F238E27FC236}">
                  <a16:creationId xmlns:a16="http://schemas.microsoft.com/office/drawing/2014/main" id="{BD9EC351-9F91-F049-8EFE-6B2C59FC7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66" t="198" r="11791" b="93363"/>
            <a:stretch/>
          </p:blipFill>
          <p:spPr>
            <a:xfrm>
              <a:off x="6805171" y="2307825"/>
              <a:ext cx="4712396" cy="34966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2E85B1-1B6E-674C-B789-3AC1B894DA27}"/>
                </a:ext>
              </a:extLst>
            </p:cNvPr>
            <p:cNvSpPr/>
            <p:nvPr/>
          </p:nvSpPr>
          <p:spPr>
            <a:xfrm>
              <a:off x="6274136" y="2440458"/>
              <a:ext cx="382185" cy="376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D4F6DB-1D80-2442-886E-B2DC8659D71B}"/>
              </a:ext>
            </a:extLst>
          </p:cNvPr>
          <p:cNvGrpSpPr/>
          <p:nvPr/>
        </p:nvGrpSpPr>
        <p:grpSpPr>
          <a:xfrm>
            <a:off x="230040" y="2377397"/>
            <a:ext cx="5772013" cy="2791786"/>
            <a:chOff x="230040" y="2377397"/>
            <a:chExt cx="5772013" cy="2791786"/>
          </a:xfrm>
        </p:grpSpPr>
        <p:pic>
          <p:nvPicPr>
            <p:cNvPr id="8" name="Picture 7" descr="A diagram of a cell cycle&#10;&#10;Description automatically generated">
              <a:extLst>
                <a:ext uri="{FF2B5EF4-FFF2-40B4-BE49-F238E27FC236}">
                  <a16:creationId xmlns:a16="http://schemas.microsoft.com/office/drawing/2014/main" id="{5BD9C332-AEDB-204F-B800-4B6709FC0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8599"/>
            <a:stretch/>
          </p:blipFill>
          <p:spPr>
            <a:xfrm>
              <a:off x="230040" y="2377397"/>
              <a:ext cx="5772013" cy="279178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2C3701-0419-0347-AEF6-34FAB4894338}"/>
                </a:ext>
              </a:extLst>
            </p:cNvPr>
            <p:cNvSpPr/>
            <p:nvPr/>
          </p:nvSpPr>
          <p:spPr>
            <a:xfrm>
              <a:off x="298397" y="2440458"/>
              <a:ext cx="382185" cy="376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386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2C145E-71DF-D600-A081-753B0A27D74E}"/>
              </a:ext>
            </a:extLst>
          </p:cNvPr>
          <p:cNvSpPr txBox="1"/>
          <p:nvPr/>
        </p:nvSpPr>
        <p:spPr>
          <a:xfrm>
            <a:off x="1734433" y="1950727"/>
            <a:ext cx="6600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Garamond" panose="02020404030301010803" pitchFamily="18" charset="0"/>
              </a:rPr>
              <a:t>The success of </a:t>
            </a:r>
          </a:p>
          <a:p>
            <a:pPr algn="ctr"/>
            <a:r>
              <a:rPr lang="en-US" sz="4800" dirty="0">
                <a:latin typeface="Garamond" panose="02020404030301010803" pitchFamily="18" charset="0"/>
              </a:rPr>
              <a:t>pregnancy </a:t>
            </a:r>
          </a:p>
          <a:p>
            <a:pPr algn="ctr"/>
            <a:r>
              <a:rPr lang="en-US" sz="4800" dirty="0">
                <a:latin typeface="Garamond" panose="02020404030301010803" pitchFamily="18" charset="0"/>
              </a:rPr>
              <a:t>defies immunologic understanding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AA6052-A9F9-118E-E783-0D4D8AA90533}"/>
              </a:ext>
            </a:extLst>
          </p:cNvPr>
          <p:cNvGrpSpPr/>
          <p:nvPr/>
        </p:nvGrpSpPr>
        <p:grpSpPr>
          <a:xfrm>
            <a:off x="7947063" y="1829335"/>
            <a:ext cx="1641005" cy="3523062"/>
            <a:chOff x="8251863" y="1776326"/>
            <a:chExt cx="1641005" cy="35230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5B6018-662C-2A60-8DD3-AE62B8D59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1863" y="1776326"/>
              <a:ext cx="1641005" cy="3523062"/>
            </a:xfrm>
            <a:prstGeom prst="rect">
              <a:avLst/>
            </a:prstGeom>
          </p:spPr>
        </p:pic>
        <p:pic>
          <p:nvPicPr>
            <p:cNvPr id="5" name="Picture 4" descr="A diagram of a baby&#10;&#10;Description automatically generated">
              <a:extLst>
                <a:ext uri="{FF2B5EF4-FFF2-40B4-BE49-F238E27FC236}">
                  <a16:creationId xmlns:a16="http://schemas.microsoft.com/office/drawing/2014/main" id="{0DC1532C-81F4-AF7F-5B46-8F2A0DB87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03" t="11594" r="10904" b="14153"/>
            <a:stretch/>
          </p:blipFill>
          <p:spPr>
            <a:xfrm rot="17900056">
              <a:off x="8323821" y="3768546"/>
              <a:ext cx="906903" cy="917448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E7110CE-C8D7-9DEF-DEE3-7E0B6A1E2354}"/>
              </a:ext>
            </a:extLst>
          </p:cNvPr>
          <p:cNvSpPr txBox="1"/>
          <p:nvPr/>
        </p:nvSpPr>
        <p:spPr>
          <a:xfrm>
            <a:off x="0" y="6503619"/>
            <a:ext cx="5359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Medawar. 1953, Lecture given at the Symposia of the Society for Experimental Biology.</a:t>
            </a:r>
          </a:p>
        </p:txBody>
      </p:sp>
    </p:spTree>
    <p:extLst>
      <p:ext uri="{BB962C8B-B14F-4D97-AF65-F5344CB8AC3E}">
        <p14:creationId xmlns:p14="http://schemas.microsoft.com/office/powerpoint/2010/main" val="334339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03" y="215871"/>
            <a:ext cx="8603984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Decidual DC entrapment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4A003-7BE2-454B-B050-DB95ED6E7233}"/>
              </a:ext>
            </a:extLst>
          </p:cNvPr>
          <p:cNvSpPr txBox="1"/>
          <p:nvPr/>
        </p:nvSpPr>
        <p:spPr>
          <a:xfrm flipH="1">
            <a:off x="6392796" y="6334780"/>
            <a:ext cx="577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Collins et al. PMID 21825019.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Chakraborty &amp; </a:t>
            </a:r>
            <a:r>
              <a:rPr lang="en-US" sz="1400" dirty="0" err="1">
                <a:latin typeface="Garamond" panose="02020404030301010803" pitchFamily="18" charset="0"/>
              </a:rPr>
              <a:t>Pulendran</a:t>
            </a:r>
            <a:r>
              <a:rPr lang="en-US" sz="1400" dirty="0">
                <a:latin typeface="Garamond" panose="02020404030301010803" pitchFamily="18" charset="0"/>
              </a:rPr>
              <a:t>. PMID 19603541. (</a:t>
            </a:r>
            <a:r>
              <a:rPr lang="en-US" sz="1400" i="1" dirty="0">
                <a:latin typeface="Garamond" panose="02020404030301010803" pitchFamily="18" charset="0"/>
              </a:rPr>
              <a:t>commentary)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1" name="Picture 10" descr="A group of images of various types of cells&#10;&#10;Description automatically generated with medium confidence">
            <a:extLst>
              <a:ext uri="{FF2B5EF4-FFF2-40B4-BE49-F238E27FC236}">
                <a16:creationId xmlns:a16="http://schemas.microsoft.com/office/drawing/2014/main" id="{6ECA9B18-3A34-EB4B-A1DB-1E5BFAAA4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9"/>
          <a:stretch/>
        </p:blipFill>
        <p:spPr>
          <a:xfrm>
            <a:off x="485532" y="2483274"/>
            <a:ext cx="4393487" cy="2531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ECE947-DC8A-A549-8864-64948E19451A}"/>
              </a:ext>
            </a:extLst>
          </p:cNvPr>
          <p:cNvSpPr txBox="1"/>
          <p:nvPr/>
        </p:nvSpPr>
        <p:spPr>
          <a:xfrm flipH="1">
            <a:off x="1092871" y="1690688"/>
            <a:ext cx="3348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Non-pregnant 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Uterine DCs migrate to local LN in steady state and in response to systemic LPS </a:t>
            </a:r>
          </a:p>
        </p:txBody>
      </p:sp>
      <p:pic>
        <p:nvPicPr>
          <p:cNvPr id="14" name="Picture 13" descr="A close-up of a diagram&#10;&#10;Description automatically generated">
            <a:extLst>
              <a:ext uri="{FF2B5EF4-FFF2-40B4-BE49-F238E27FC236}">
                <a16:creationId xmlns:a16="http://schemas.microsoft.com/office/drawing/2014/main" id="{93A25780-3B03-E248-B3CB-6EAD5F1B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7" b="35077"/>
          <a:stretch/>
        </p:blipFill>
        <p:spPr>
          <a:xfrm>
            <a:off x="5564549" y="2483274"/>
            <a:ext cx="3429138" cy="32933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9FF3DB-D182-4844-9496-13C9E69D94C0}"/>
              </a:ext>
            </a:extLst>
          </p:cNvPr>
          <p:cNvSpPr txBox="1"/>
          <p:nvPr/>
        </p:nvSpPr>
        <p:spPr>
          <a:xfrm flipH="1">
            <a:off x="6627452" y="1743160"/>
            <a:ext cx="4268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“Pregnant”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Decidual DCs do not appear to migrate to local LN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(Myometrial DCs do!)</a:t>
            </a:r>
            <a:r>
              <a:rPr lang="en-US" sz="1400" b="1" dirty="0">
                <a:latin typeface="Garamond" panose="02020404030301010803" pitchFamily="18" charset="0"/>
              </a:rPr>
              <a:t> </a:t>
            </a:r>
          </a:p>
          <a:p>
            <a:pPr algn="ctr"/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7" name="Picture 16" descr="A comparison of a number of tissue&#10;&#10;Description automatically generated with medium confidence">
            <a:extLst>
              <a:ext uri="{FF2B5EF4-FFF2-40B4-BE49-F238E27FC236}">
                <a16:creationId xmlns:a16="http://schemas.microsoft.com/office/drawing/2014/main" id="{FF578FF3-BF53-0047-B815-C0ABD81BF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3"/>
          <a:stretch/>
        </p:blipFill>
        <p:spPr>
          <a:xfrm>
            <a:off x="9055876" y="2951049"/>
            <a:ext cx="3115420" cy="1592708"/>
          </a:xfrm>
          <a:prstGeom prst="rect">
            <a:avLst/>
          </a:prstGeom>
        </p:spPr>
      </p:pic>
      <p:pic>
        <p:nvPicPr>
          <p:cNvPr id="19" name="Picture 18" descr="A graph of different types of cells&#10;&#10;Description automatically generated">
            <a:extLst>
              <a:ext uri="{FF2B5EF4-FFF2-40B4-BE49-F238E27FC236}">
                <a16:creationId xmlns:a16="http://schemas.microsoft.com/office/drawing/2014/main" id="{27606C2F-F0E5-4D42-ACB7-593A8F6B97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98"/>
          <a:stretch/>
        </p:blipFill>
        <p:spPr>
          <a:xfrm>
            <a:off x="485532" y="5015071"/>
            <a:ext cx="1753629" cy="1631030"/>
          </a:xfrm>
          <a:prstGeom prst="rect">
            <a:avLst/>
          </a:prstGeom>
        </p:spPr>
      </p:pic>
      <p:pic>
        <p:nvPicPr>
          <p:cNvPr id="22" name="Picture 21" descr="A comparison of a number of tissue&#10;&#10;Description automatically generated with medium confidence">
            <a:extLst>
              <a:ext uri="{FF2B5EF4-FFF2-40B4-BE49-F238E27FC236}">
                <a16:creationId xmlns:a16="http://schemas.microsoft.com/office/drawing/2014/main" id="{7AB13A8E-0044-C24B-ACF9-AFF8F77F67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29" t="1" b="76213"/>
          <a:stretch/>
        </p:blipFill>
        <p:spPr>
          <a:xfrm>
            <a:off x="10114707" y="4543757"/>
            <a:ext cx="1371059" cy="64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69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fetus&#10;&#10;Description automatically generated">
            <a:extLst>
              <a:ext uri="{FF2B5EF4-FFF2-40B4-BE49-F238E27FC236}">
                <a16:creationId xmlns:a16="http://schemas.microsoft.com/office/drawing/2014/main" id="{25EA0063-E382-224C-8A05-4A7AAAE15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888" y="1467413"/>
            <a:ext cx="5558542" cy="4752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E103B9-1F8E-7942-AA93-73FCF749C3AC}"/>
              </a:ext>
            </a:extLst>
          </p:cNvPr>
          <p:cNvSpPr txBox="1"/>
          <p:nvPr/>
        </p:nvSpPr>
        <p:spPr>
          <a:xfrm flipH="1">
            <a:off x="6392796" y="6334780"/>
            <a:ext cx="577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Collins et al. PMID 21825019.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Chakraborty &amp; </a:t>
            </a:r>
            <a:r>
              <a:rPr lang="en-US" sz="1400" dirty="0" err="1">
                <a:latin typeface="Garamond" panose="02020404030301010803" pitchFamily="18" charset="0"/>
              </a:rPr>
              <a:t>Pulendran</a:t>
            </a:r>
            <a:r>
              <a:rPr lang="en-US" sz="1400" dirty="0">
                <a:latin typeface="Garamond" panose="02020404030301010803" pitchFamily="18" charset="0"/>
              </a:rPr>
              <a:t>. PMID 19603541. (</a:t>
            </a:r>
            <a:r>
              <a:rPr lang="en-US" sz="1400" i="1" dirty="0">
                <a:latin typeface="Garamond" panose="02020404030301010803" pitchFamily="18" charset="0"/>
              </a:rPr>
              <a:t>commentary)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EF9635-89D2-894B-83E6-78F388EDB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03" y="215871"/>
            <a:ext cx="8603984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Decidual DC entrapment</a:t>
            </a:r>
          </a:p>
        </p:txBody>
      </p:sp>
    </p:spTree>
    <p:extLst>
      <p:ext uri="{BB962C8B-B14F-4D97-AF65-F5344CB8AC3E}">
        <p14:creationId xmlns:p14="http://schemas.microsoft.com/office/powerpoint/2010/main" val="904940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The maternal-fetal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67" y="192976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Anatomy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Placenta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Uterus - decidua, myometrium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Uterine immune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NK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ILCs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T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B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Monocytes, macrophages, DCs</a:t>
            </a:r>
          </a:p>
        </p:txBody>
      </p:sp>
    </p:spTree>
    <p:extLst>
      <p:ext uri="{BB962C8B-B14F-4D97-AF65-F5344CB8AC3E}">
        <p14:creationId xmlns:p14="http://schemas.microsoft.com/office/powerpoint/2010/main" val="2992221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The maternal-fetal interface</a:t>
            </a:r>
          </a:p>
          <a:p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Systemic immunity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Fetomaternal tolerance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Infections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Broader role of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3256524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Systemic immunity – subtle alterations</a:t>
            </a:r>
          </a:p>
        </p:txBody>
      </p:sp>
      <p:pic>
        <p:nvPicPr>
          <p:cNvPr id="9" name="Content Placeholder 8" descr="A diagram of a space shuttle&#10;&#10;Description automatically generated">
            <a:extLst>
              <a:ext uri="{FF2B5EF4-FFF2-40B4-BE49-F238E27FC236}">
                <a16:creationId xmlns:a16="http://schemas.microsoft.com/office/drawing/2014/main" id="{92D669BD-E313-1A4F-950C-D35488B72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2787" y="4560228"/>
            <a:ext cx="4554583" cy="1899989"/>
          </a:xfrm>
        </p:spPr>
      </p:pic>
      <p:pic>
        <p:nvPicPr>
          <p:cNvPr id="11" name="Picture 10" descr="A close-up of a cell&#10;&#10;Description automatically generated">
            <a:extLst>
              <a:ext uri="{FF2B5EF4-FFF2-40B4-BE49-F238E27FC236}">
                <a16:creationId xmlns:a16="http://schemas.microsoft.com/office/drawing/2014/main" id="{E2CB3891-30B7-6F4C-800D-155D66817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098" y="2151732"/>
            <a:ext cx="3167537" cy="2134349"/>
          </a:xfrm>
          <a:prstGeom prst="rect">
            <a:avLst/>
          </a:prstGeom>
        </p:spPr>
      </p:pic>
      <p:pic>
        <p:nvPicPr>
          <p:cNvPr id="13" name="Picture 12" descr="A close-up of a sign&#10;&#10;Description automatically generated">
            <a:extLst>
              <a:ext uri="{FF2B5EF4-FFF2-40B4-BE49-F238E27FC236}">
                <a16:creationId xmlns:a16="http://schemas.microsoft.com/office/drawing/2014/main" id="{9E72F38A-4966-8E46-908D-FB02947B4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016" y="2439133"/>
            <a:ext cx="3715219" cy="2522510"/>
          </a:xfrm>
          <a:prstGeom prst="rect">
            <a:avLst/>
          </a:prstGeom>
        </p:spPr>
      </p:pic>
      <p:pic>
        <p:nvPicPr>
          <p:cNvPr id="15" name="Picture 14" descr="A structure of a chemical formula&#10;&#10;Description automatically generated">
            <a:extLst>
              <a:ext uri="{FF2B5EF4-FFF2-40B4-BE49-F238E27FC236}">
                <a16:creationId xmlns:a16="http://schemas.microsoft.com/office/drawing/2014/main" id="{55CC72BE-BAB1-D547-A5FB-8AA25024B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62" b="1020"/>
          <a:stretch/>
        </p:blipFill>
        <p:spPr>
          <a:xfrm>
            <a:off x="557538" y="2962650"/>
            <a:ext cx="1466720" cy="932132"/>
          </a:xfrm>
          <a:prstGeom prst="rect">
            <a:avLst/>
          </a:prstGeom>
        </p:spPr>
      </p:pic>
      <p:pic>
        <p:nvPicPr>
          <p:cNvPr id="17" name="Picture 16" descr="A chemical structure of a molecule&#10;&#10;Description automatically generated">
            <a:extLst>
              <a:ext uri="{FF2B5EF4-FFF2-40B4-BE49-F238E27FC236}">
                <a16:creationId xmlns:a16="http://schemas.microsoft.com/office/drawing/2014/main" id="{B2C0BC8E-8C4F-3849-A7F7-EE86027F5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635" y="1877585"/>
            <a:ext cx="1633191" cy="10850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841452-D34A-BF47-BAD5-8E25FF4136B4}"/>
              </a:ext>
            </a:extLst>
          </p:cNvPr>
          <p:cNvSpPr txBox="1"/>
          <p:nvPr/>
        </p:nvSpPr>
        <p:spPr>
          <a:xfrm flipH="1">
            <a:off x="9514594" y="2929020"/>
            <a:ext cx="130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17</a:t>
            </a:r>
            <a:r>
              <a:rPr lang="en-US" sz="1400" dirty="0">
                <a:latin typeface="Symbol" pitchFamily="2" charset="2"/>
              </a:rPr>
              <a:t>b</a:t>
            </a:r>
            <a:r>
              <a:rPr lang="en-US" sz="1400" dirty="0"/>
              <a:t>-estradiol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A4C722-B146-5549-96B1-406DEF3AF33B}"/>
              </a:ext>
            </a:extLst>
          </p:cNvPr>
          <p:cNvSpPr txBox="1"/>
          <p:nvPr/>
        </p:nvSpPr>
        <p:spPr>
          <a:xfrm flipH="1">
            <a:off x="557538" y="3899874"/>
            <a:ext cx="130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Progesterone </a:t>
            </a:r>
          </a:p>
        </p:txBody>
      </p:sp>
    </p:spTree>
    <p:extLst>
      <p:ext uri="{BB962C8B-B14F-4D97-AF65-F5344CB8AC3E}">
        <p14:creationId xmlns:p14="http://schemas.microsoft.com/office/powerpoint/2010/main" val="776168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4AF2F-A396-2B60-076C-A544339D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160427"/>
            <a:ext cx="11428465" cy="1325563"/>
          </a:xfrm>
        </p:spPr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How are responses modulated during pregnancy?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A9584-730F-DE62-CCA4-A108F7D4DE5D}"/>
              </a:ext>
            </a:extLst>
          </p:cNvPr>
          <p:cNvSpPr txBox="1"/>
          <p:nvPr/>
        </p:nvSpPr>
        <p:spPr>
          <a:xfrm>
            <a:off x="1502440" y="1923513"/>
            <a:ext cx="11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Self antigens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D81EF-8D07-1633-E8D1-A79E6E203683}"/>
              </a:ext>
            </a:extLst>
          </p:cNvPr>
          <p:cNvSpPr txBox="1"/>
          <p:nvPr/>
        </p:nvSpPr>
        <p:spPr>
          <a:xfrm>
            <a:off x="6700787" y="1649856"/>
            <a:ext cx="264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Foreign (non-conceptus) antigens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78D9BF-7E5C-6ED5-97C1-C3B2C7CB8979}"/>
              </a:ext>
            </a:extLst>
          </p:cNvPr>
          <p:cNvGrpSpPr/>
          <p:nvPr/>
        </p:nvGrpSpPr>
        <p:grpSpPr>
          <a:xfrm>
            <a:off x="8013714" y="2577204"/>
            <a:ext cx="4085281" cy="4201998"/>
            <a:chOff x="8013714" y="2577204"/>
            <a:chExt cx="4085281" cy="42019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F574C23-E34B-3F3B-C45E-B278A1E3402A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716076" y="2577204"/>
              <a:ext cx="1148704" cy="2466143"/>
              <a:chOff x="8251863" y="1776326"/>
              <a:chExt cx="1641005" cy="352306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FC1177-453D-32BB-AAA3-39D5972BB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73000"/>
              </a:blip>
              <a:stretch>
                <a:fillRect/>
              </a:stretch>
            </p:blipFill>
            <p:spPr>
              <a:xfrm>
                <a:off x="8251863" y="1776326"/>
                <a:ext cx="1641005" cy="3523062"/>
              </a:xfrm>
              <a:prstGeom prst="rect">
                <a:avLst/>
              </a:prstGeom>
            </p:spPr>
          </p:pic>
          <p:pic>
            <p:nvPicPr>
              <p:cNvPr id="10" name="Picture 9" descr="A diagram of a baby&#10;&#10;Description automatically generated">
                <a:extLst>
                  <a:ext uri="{FF2B5EF4-FFF2-40B4-BE49-F238E27FC236}">
                    <a16:creationId xmlns:a16="http://schemas.microsoft.com/office/drawing/2014/main" id="{5346778C-A7E9-0077-2104-A700ADB41F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73000"/>
              </a:blip>
              <a:srcRect l="11503" t="11594" r="10904" b="14153"/>
              <a:stretch/>
            </p:blipFill>
            <p:spPr>
              <a:xfrm rot="17900056">
                <a:off x="8323821" y="3768546"/>
                <a:ext cx="906903" cy="917448"/>
              </a:xfrm>
              <a:prstGeom prst="ellipse">
                <a:avLst/>
              </a:prstGeom>
            </p:spPr>
          </p:pic>
        </p:grpSp>
        <p:pic>
          <p:nvPicPr>
            <p:cNvPr id="25" name="Picture 24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0CEAE597-A882-253A-CC24-62EC3F468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555" t="62066" r="46624"/>
            <a:stretch/>
          </p:blipFill>
          <p:spPr>
            <a:xfrm>
              <a:off x="8013714" y="3302379"/>
              <a:ext cx="891115" cy="11610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A98F33-2D44-6EA6-DA41-68886BB6B386}"/>
                </a:ext>
              </a:extLst>
            </p:cNvPr>
            <p:cNvSpPr txBox="1"/>
            <p:nvPr/>
          </p:nvSpPr>
          <p:spPr>
            <a:xfrm>
              <a:off x="9098278" y="5609651"/>
              <a:ext cx="300071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Atyeo et al. 2021, PMID 34664972.</a:t>
              </a:r>
              <a:endParaRPr lang="en-GB" sz="1000" i="1" dirty="0">
                <a:solidFill>
                  <a:srgbClr val="000000"/>
                </a:solidFill>
                <a:latin typeface="Garamond" panose="02020404030301010803" pitchFamily="18" charset="0"/>
                <a:ea typeface="msgothic" charset="0"/>
                <a:cs typeface="Calibri" panose="020F0502020204030204" pitchFamily="34" charset="0"/>
              </a:endParaRPr>
            </a:p>
            <a:p>
              <a:pPr algn="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Schlaudecker et al. 2018, PMID 29941326.</a:t>
              </a:r>
            </a:p>
            <a:p>
              <a:pPr algn="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Kay &amp; Blish. 2015, PMID 26089824.</a:t>
              </a:r>
            </a:p>
            <a:p>
              <a:pPr algn="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Mayer et al. 2014, PMID 25409303.</a:t>
              </a:r>
              <a:endParaRPr lang="en-GB" sz="1000" i="1" dirty="0">
                <a:solidFill>
                  <a:srgbClr val="000000"/>
                </a:solidFill>
                <a:latin typeface="Garamond" panose="02020404030301010803" pitchFamily="18" charset="0"/>
                <a:ea typeface="msgothic" charset="0"/>
                <a:cs typeface="Calibri" panose="020F0502020204030204" pitchFamily="34" charset="0"/>
              </a:endParaRPr>
            </a:p>
            <a:p>
              <a:pPr algn="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Thompson et al. 2014, PMID 24280090 </a:t>
              </a:r>
              <a:r>
                <a:rPr lang="en-GB" sz="1000" i="1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.</a:t>
              </a:r>
            </a:p>
            <a:p>
              <a:pPr algn="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Jackson et al. 2011, PMID 21849282</a:t>
              </a:r>
              <a:r>
                <a:rPr lang="en-GB" sz="1000" i="1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.</a:t>
              </a:r>
            </a:p>
            <a:p>
              <a:pPr algn="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Schlaudecker et al. 2012, PMID 22984116.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4216CA-828C-CACB-FE3E-B27784F7D05F}"/>
              </a:ext>
            </a:extLst>
          </p:cNvPr>
          <p:cNvGrpSpPr/>
          <p:nvPr/>
        </p:nvGrpSpPr>
        <p:grpSpPr>
          <a:xfrm>
            <a:off x="101460" y="2578853"/>
            <a:ext cx="3730801" cy="4202098"/>
            <a:chOff x="101460" y="2578853"/>
            <a:chExt cx="3730801" cy="42020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459065-9A6C-0B34-A27C-8F5754418C5F}"/>
                </a:ext>
              </a:extLst>
            </p:cNvPr>
            <p:cNvSpPr txBox="1"/>
            <p:nvPr/>
          </p:nvSpPr>
          <p:spPr>
            <a:xfrm>
              <a:off x="101460" y="5919177"/>
              <a:ext cx="300071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Jethwa et al. 2019, PMID 30385703.</a:t>
              </a:r>
            </a:p>
            <a:p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Engler et al. 2019, PMID 31444265.</a:t>
              </a:r>
            </a:p>
            <a:p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Engler et al. 2017, PMID 28049829.</a:t>
              </a:r>
            </a:p>
            <a:p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Finkelsztejn et al. 2011, PMID 21401856.  </a:t>
              </a:r>
            </a:p>
            <a:p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Rook et al. 1999, PMID 1797027. </a:t>
              </a:r>
            </a:p>
          </p:txBody>
        </p:sp>
        <p:pic>
          <p:nvPicPr>
            <p:cNvPr id="13" name="Picture 12" descr="A diagram of multiple sclerosis&#10;&#10;Description automatically generated">
              <a:extLst>
                <a:ext uri="{FF2B5EF4-FFF2-40B4-BE49-F238E27FC236}">
                  <a16:creationId xmlns:a16="http://schemas.microsoft.com/office/drawing/2014/main" id="{BFA9578E-EC73-31A9-799A-C5E9AD6D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504" y="2578853"/>
              <a:ext cx="3620757" cy="2297974"/>
            </a:xfrm>
            <a:prstGeom prst="rect">
              <a:avLst/>
            </a:prstGeom>
          </p:spPr>
        </p:pic>
      </p:grpSp>
      <p:pic>
        <p:nvPicPr>
          <p:cNvPr id="20" name="Picture 19" descr="A red line on a white background&#10;&#10;Description automatically generated">
            <a:extLst>
              <a:ext uri="{FF2B5EF4-FFF2-40B4-BE49-F238E27FC236}">
                <a16:creationId xmlns:a16="http://schemas.microsoft.com/office/drawing/2014/main" id="{8621E177-8932-B890-8C91-DD912323A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38" y="3226421"/>
            <a:ext cx="2762408" cy="9899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FEF417-C41B-21C4-7921-024E6B687725}"/>
              </a:ext>
            </a:extLst>
          </p:cNvPr>
          <p:cNvGrpSpPr/>
          <p:nvPr/>
        </p:nvGrpSpPr>
        <p:grpSpPr>
          <a:xfrm>
            <a:off x="4454280" y="2256058"/>
            <a:ext cx="3780356" cy="4517716"/>
            <a:chOff x="4454280" y="2256058"/>
            <a:chExt cx="3780356" cy="451771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7B1C19C-AB3A-846A-E869-C3E236E68DB1}"/>
                </a:ext>
              </a:extLst>
            </p:cNvPr>
            <p:cNvGrpSpPr/>
            <p:nvPr/>
          </p:nvGrpSpPr>
          <p:grpSpPr>
            <a:xfrm>
              <a:off x="4617703" y="2434730"/>
              <a:ext cx="2391449" cy="2419163"/>
              <a:chOff x="4630230" y="2447256"/>
              <a:chExt cx="2391449" cy="2419163"/>
            </a:xfrm>
          </p:grpSpPr>
          <p:pic>
            <p:nvPicPr>
              <p:cNvPr id="7" name="Picture 6" descr="A diagram of a baby in the womb&#10;&#10;Description automatically generated">
                <a:extLst>
                  <a:ext uri="{FF2B5EF4-FFF2-40B4-BE49-F238E27FC236}">
                    <a16:creationId xmlns:a16="http://schemas.microsoft.com/office/drawing/2014/main" id="{83B9F2F7-AAFC-97EA-82DE-A53EE9DF7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64000"/>
              </a:blip>
              <a:stretch>
                <a:fillRect/>
              </a:stretch>
            </p:blipFill>
            <p:spPr>
              <a:xfrm>
                <a:off x="5135481" y="2609636"/>
                <a:ext cx="1728296" cy="2256783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388772-FCE6-D69D-16D4-72E0D1FE6846}"/>
                  </a:ext>
                </a:extLst>
              </p:cNvPr>
              <p:cNvSpPr txBox="1"/>
              <p:nvPr/>
            </p:nvSpPr>
            <p:spPr>
              <a:xfrm>
                <a:off x="6251916" y="2447256"/>
                <a:ext cx="7697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Placenta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A0CBE1-2377-F6FD-0C1B-CB15557E3890}"/>
                  </a:ext>
                </a:extLst>
              </p:cNvPr>
              <p:cNvSpPr txBox="1"/>
              <p:nvPr/>
            </p:nvSpPr>
            <p:spPr>
              <a:xfrm>
                <a:off x="4630230" y="4114761"/>
                <a:ext cx="1091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Myometrium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2DEF0C-6B1F-E37D-A92E-0B386F6FF61C}"/>
                  </a:ext>
                </a:extLst>
              </p:cNvPr>
              <p:cNvSpPr txBox="1"/>
              <p:nvPr/>
            </p:nvSpPr>
            <p:spPr>
              <a:xfrm>
                <a:off x="4695070" y="3906333"/>
                <a:ext cx="76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Decidua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1D8C97-FD48-6BDE-2906-9376D7B0C00A}"/>
                </a:ext>
              </a:extLst>
            </p:cNvPr>
            <p:cNvSpPr txBox="1"/>
            <p:nvPr/>
          </p:nvSpPr>
          <p:spPr>
            <a:xfrm>
              <a:off x="4454280" y="5604223"/>
              <a:ext cx="378035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Rizzuto et al. 2017, PMID 28507070.</a:t>
              </a:r>
            </a:p>
            <a:p>
              <a:pPr algn="ct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Jagger et al. 2017, PMID 28910635.</a:t>
              </a:r>
            </a:p>
            <a:p>
              <a:pPr algn="ct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Elahi et al. 2013, PMID 24196717. </a:t>
              </a:r>
            </a:p>
            <a:p>
              <a:pPr algn="ct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Honegger et al. 2013, PMID 24162814.</a:t>
              </a:r>
            </a:p>
            <a:p>
              <a:pPr algn="ct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Rowe et al. 2011, PMID 21767812. </a:t>
              </a:r>
            </a:p>
            <a:p>
              <a:pPr algn="ct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Redline &amp; Lu. 1987, PMID 3104403.</a:t>
              </a:r>
            </a:p>
            <a:p>
              <a:pPr algn="ctr"/>
              <a:r>
                <a:rPr lang="en-GB" sz="1000" dirty="0">
                  <a:solidFill>
                    <a:srgbClr val="000000"/>
                  </a:solidFill>
                  <a:latin typeface="Garamond" panose="02020404030301010803" pitchFamily="18" charset="0"/>
                  <a:ea typeface="msgothic" charset="0"/>
                  <a:cs typeface="Calibri" panose="020F0502020204030204" pitchFamily="34" charset="0"/>
                </a:rPr>
                <a:t>Harris JW. 1919, </a:t>
              </a:r>
              <a:r>
                <a:rPr lang="en-US" sz="1000" b="0" i="0" dirty="0">
                  <a:effectLst/>
                  <a:latin typeface="Garamond" panose="02020404030301010803" pitchFamily="18" charset="0"/>
                </a:rPr>
                <a:t>doi:10.1001/jama.1919.02610140008002</a:t>
              </a:r>
              <a:r>
                <a:rPr lang="en-US" sz="1000" b="0" i="0" dirty="0">
                  <a:solidFill>
                    <a:srgbClr val="333333"/>
                  </a:solidFill>
                  <a:effectLst/>
                  <a:latin typeface="Garamond" panose="02020404030301010803" pitchFamily="18" charset="0"/>
                </a:rPr>
                <a:t>.</a:t>
              </a:r>
              <a:endParaRPr lang="en-GB" sz="1000" dirty="0">
                <a:solidFill>
                  <a:srgbClr val="000000"/>
                </a:solidFill>
                <a:latin typeface="Garamond" panose="02020404030301010803" pitchFamily="18" charset="0"/>
                <a:ea typeface="msgothic" charset="0"/>
                <a:cs typeface="Calibri" panose="020F050202020403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B2CACA8-38C2-A9F5-472A-55ACD872939B}"/>
                </a:ext>
              </a:extLst>
            </p:cNvPr>
            <p:cNvGrpSpPr/>
            <p:nvPr/>
          </p:nvGrpSpPr>
          <p:grpSpPr>
            <a:xfrm>
              <a:off x="4690641" y="2256058"/>
              <a:ext cx="2306400" cy="3155951"/>
              <a:chOff x="4703167" y="2218480"/>
              <a:chExt cx="2306400" cy="3155951"/>
            </a:xfrm>
          </p:grpSpPr>
          <p:pic>
            <p:nvPicPr>
              <p:cNvPr id="29" name="Picture 28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D6FC6C1F-4A08-5175-706E-69A48B8A0E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3975" t="23389" r="50373" b="60356"/>
              <a:stretch/>
            </p:blipFill>
            <p:spPr>
              <a:xfrm>
                <a:off x="5187751" y="2218480"/>
                <a:ext cx="700227" cy="516833"/>
              </a:xfrm>
              <a:prstGeom prst="rect">
                <a:avLst/>
              </a:prstGeom>
            </p:spPr>
          </p:pic>
          <p:pic>
            <p:nvPicPr>
              <p:cNvPr id="30" name="Picture 29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68C08098-0C40-B0E3-CF0F-526660F64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9441" t="39382" r="50373" b="42003"/>
              <a:stretch/>
            </p:blipFill>
            <p:spPr>
              <a:xfrm>
                <a:off x="5784956" y="4837718"/>
                <a:ext cx="1224611" cy="536713"/>
              </a:xfrm>
              <a:prstGeom prst="rect">
                <a:avLst/>
              </a:prstGeom>
            </p:spPr>
          </p:pic>
          <p:pic>
            <p:nvPicPr>
              <p:cNvPr id="31" name="Picture 30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2A417D7B-CFFE-6753-A1E4-3553E86D2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9441" t="23389" r="66268" b="61777"/>
              <a:stretch/>
            </p:blipFill>
            <p:spPr>
              <a:xfrm>
                <a:off x="4703167" y="2610574"/>
                <a:ext cx="639395" cy="47167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813ABB-C71D-3D3D-E8F6-8D5CEF3FFFDF}"/>
              </a:ext>
            </a:extLst>
          </p:cNvPr>
          <p:cNvGrpSpPr/>
          <p:nvPr/>
        </p:nvGrpSpPr>
        <p:grpSpPr>
          <a:xfrm>
            <a:off x="4876683" y="2509493"/>
            <a:ext cx="1911291" cy="2487155"/>
            <a:chOff x="4876683" y="2509493"/>
            <a:chExt cx="1911291" cy="2487155"/>
          </a:xfrm>
        </p:grpSpPr>
        <p:pic>
          <p:nvPicPr>
            <p:cNvPr id="33" name="Picture 32" descr="A diagram of a fetus&#10;&#10;Description automatically generated">
              <a:extLst>
                <a:ext uri="{FF2B5EF4-FFF2-40B4-BE49-F238E27FC236}">
                  <a16:creationId xmlns:a16="http://schemas.microsoft.com/office/drawing/2014/main" id="{76B97647-5A9A-1F14-B1FB-04133F05B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787" t="34521" r="79861" b="50139"/>
            <a:stretch/>
          </p:blipFill>
          <p:spPr>
            <a:xfrm rot="559644">
              <a:off x="4876683" y="3049559"/>
              <a:ext cx="836716" cy="728600"/>
            </a:xfrm>
            <a:prstGeom prst="rect">
              <a:avLst/>
            </a:prstGeom>
          </p:spPr>
        </p:pic>
        <p:pic>
          <p:nvPicPr>
            <p:cNvPr id="35" name="Picture 34" descr="A diagram of a fetus&#10;&#10;Description automatically generated">
              <a:extLst>
                <a:ext uri="{FF2B5EF4-FFF2-40B4-BE49-F238E27FC236}">
                  <a16:creationId xmlns:a16="http://schemas.microsoft.com/office/drawing/2014/main" id="{562B6B68-83FE-A1B9-BEFC-9CFD7A8A4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913" t="55522" r="64110" b="26293"/>
            <a:stretch/>
          </p:blipFill>
          <p:spPr>
            <a:xfrm>
              <a:off x="5924218" y="4002735"/>
              <a:ext cx="863756" cy="993913"/>
            </a:xfrm>
            <a:prstGeom prst="rect">
              <a:avLst/>
            </a:prstGeom>
          </p:spPr>
        </p:pic>
        <p:pic>
          <p:nvPicPr>
            <p:cNvPr id="36" name="Picture 35" descr="A diagram of a fetus&#10;&#10;Description automatically generated">
              <a:extLst>
                <a:ext uri="{FF2B5EF4-FFF2-40B4-BE49-F238E27FC236}">
                  <a16:creationId xmlns:a16="http://schemas.microsoft.com/office/drawing/2014/main" id="{1742521D-0282-04B7-F8B3-2FB186B3A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75" t="18284" r="64110" b="67427"/>
            <a:stretch/>
          </p:blipFill>
          <p:spPr>
            <a:xfrm>
              <a:off x="5509005" y="2509493"/>
              <a:ext cx="997340" cy="678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E9E59B-D21F-657E-A511-13714C98EF92}"/>
              </a:ext>
            </a:extLst>
          </p:cNvPr>
          <p:cNvGrpSpPr/>
          <p:nvPr/>
        </p:nvGrpSpPr>
        <p:grpSpPr>
          <a:xfrm>
            <a:off x="9033823" y="2854055"/>
            <a:ext cx="2757115" cy="1435003"/>
            <a:chOff x="9033823" y="2854055"/>
            <a:chExt cx="2757115" cy="143500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EF42A09-3B44-3F52-8010-701E281B010B}"/>
                </a:ext>
              </a:extLst>
            </p:cNvPr>
            <p:cNvGrpSpPr/>
            <p:nvPr/>
          </p:nvGrpSpPr>
          <p:grpSpPr>
            <a:xfrm>
              <a:off x="9033823" y="2854055"/>
              <a:ext cx="1584000" cy="1435003"/>
              <a:chOff x="9033823" y="2854055"/>
              <a:chExt cx="1584000" cy="1435003"/>
            </a:xfrm>
          </p:grpSpPr>
          <p:pic>
            <p:nvPicPr>
              <p:cNvPr id="24" name="Picture 23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518ACFB4-4EAB-A829-CD15-20A5450FBA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498" t="18812" r="24951" b="45552"/>
              <a:stretch/>
            </p:blipFill>
            <p:spPr>
              <a:xfrm rot="2473389">
                <a:off x="9516338" y="3288096"/>
                <a:ext cx="264099" cy="25076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331714D7-FE77-530C-01D2-DA366B942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447" t="18812" r="51909" b="45552"/>
              <a:stretch/>
            </p:blipFill>
            <p:spPr>
              <a:xfrm rot="2660645">
                <a:off x="10126281" y="2854055"/>
                <a:ext cx="366120" cy="430269"/>
              </a:xfrm>
              <a:prstGeom prst="rect">
                <a:avLst/>
              </a:prstGeom>
            </p:spPr>
          </p:pic>
          <p:pic>
            <p:nvPicPr>
              <p:cNvPr id="27" name="Picture 26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30C20E45-094C-3980-A151-B3FC0046C5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310" t="18812" b="45552"/>
              <a:stretch/>
            </p:blipFill>
            <p:spPr>
              <a:xfrm rot="8069460">
                <a:off x="9801825" y="3404995"/>
                <a:ext cx="292905" cy="299956"/>
              </a:xfrm>
              <a:prstGeom prst="rect">
                <a:avLst/>
              </a:prstGeom>
            </p:spPr>
          </p:pic>
          <p:pic>
            <p:nvPicPr>
              <p:cNvPr id="28" name="Picture 27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C779FDA4-9BD6-802C-83FE-5F1A1837A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812" r="74984" b="45552"/>
              <a:stretch/>
            </p:blipFill>
            <p:spPr>
              <a:xfrm>
                <a:off x="9773921" y="3126601"/>
                <a:ext cx="274320" cy="266040"/>
              </a:xfrm>
              <a:prstGeom prst="rect">
                <a:avLst/>
              </a:prstGeom>
            </p:spPr>
          </p:pic>
          <p:pic>
            <p:nvPicPr>
              <p:cNvPr id="12" name="Picture 11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A7144066-F8D4-1F0C-F94D-914399D037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812" r="74984" b="45552"/>
              <a:stretch/>
            </p:blipFill>
            <p:spPr>
              <a:xfrm rot="20138023">
                <a:off x="10156939" y="3292600"/>
                <a:ext cx="460884" cy="446973"/>
              </a:xfrm>
              <a:prstGeom prst="rect">
                <a:avLst/>
              </a:prstGeom>
            </p:spPr>
          </p:pic>
          <p:pic>
            <p:nvPicPr>
              <p:cNvPr id="21" name="Picture 20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5476CDA2-2D56-8BBA-E658-9DC78CD31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310" t="18812" b="45552"/>
              <a:stretch/>
            </p:blipFill>
            <p:spPr>
              <a:xfrm rot="434956">
                <a:off x="10085960" y="3749082"/>
                <a:ext cx="527282" cy="539976"/>
              </a:xfrm>
              <a:prstGeom prst="rect">
                <a:avLst/>
              </a:prstGeom>
            </p:spPr>
          </p:pic>
          <p:pic>
            <p:nvPicPr>
              <p:cNvPr id="22" name="Picture 21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843D6316-A707-CABD-5427-973F2BA449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498" t="18812" r="24951" b="45552"/>
              <a:stretch/>
            </p:blipFill>
            <p:spPr>
              <a:xfrm rot="2473389">
                <a:off x="9252178" y="3511614"/>
                <a:ext cx="264099" cy="250766"/>
              </a:xfrm>
              <a:prstGeom prst="rect">
                <a:avLst/>
              </a:prstGeom>
            </p:spPr>
          </p:pic>
          <p:pic>
            <p:nvPicPr>
              <p:cNvPr id="23" name="Picture 22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25DA33D6-6FB6-5E48-6BF4-8582711673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812" r="74984" b="45552"/>
              <a:stretch/>
            </p:blipFill>
            <p:spPr>
              <a:xfrm>
                <a:off x="9133841" y="3444239"/>
                <a:ext cx="187748" cy="182081"/>
              </a:xfrm>
              <a:prstGeom prst="rect">
                <a:avLst/>
              </a:prstGeom>
            </p:spPr>
          </p:pic>
          <p:pic>
            <p:nvPicPr>
              <p:cNvPr id="34" name="Picture 33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B600854B-CDBC-6147-6217-CD43BFCC50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498" t="18812" r="24951" b="45552"/>
              <a:stretch/>
            </p:blipFill>
            <p:spPr>
              <a:xfrm rot="19111636">
                <a:off x="9750019" y="3765617"/>
                <a:ext cx="264099" cy="250766"/>
              </a:xfrm>
              <a:prstGeom prst="rect">
                <a:avLst/>
              </a:prstGeom>
            </p:spPr>
          </p:pic>
          <p:pic>
            <p:nvPicPr>
              <p:cNvPr id="40" name="Picture 39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F405DE5B-D496-5800-239E-E4C2364A1B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812" r="74984" b="45552"/>
              <a:stretch/>
            </p:blipFill>
            <p:spPr>
              <a:xfrm>
                <a:off x="9033823" y="3576320"/>
                <a:ext cx="135366" cy="13128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A06966-4FBD-DD50-1758-988C32CC8385}"/>
                </a:ext>
              </a:extLst>
            </p:cNvPr>
            <p:cNvGrpSpPr/>
            <p:nvPr/>
          </p:nvGrpSpPr>
          <p:grpSpPr>
            <a:xfrm>
              <a:off x="10541000" y="2926080"/>
              <a:ext cx="1249938" cy="1285240"/>
              <a:chOff x="10541000" y="2926080"/>
              <a:chExt cx="1249938" cy="1285240"/>
            </a:xfrm>
          </p:grpSpPr>
          <p:pic>
            <p:nvPicPr>
              <p:cNvPr id="45" name="Picture 44" descr="A white and grey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2FB9D597-956B-0BEE-FC99-2EED8CBCFA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3057" t="9875"/>
              <a:stretch/>
            </p:blipFill>
            <p:spPr>
              <a:xfrm>
                <a:off x="10541000" y="2926080"/>
                <a:ext cx="744220" cy="360680"/>
              </a:xfrm>
              <a:prstGeom prst="rect">
                <a:avLst/>
              </a:prstGeom>
            </p:spPr>
          </p:pic>
          <p:pic>
            <p:nvPicPr>
              <p:cNvPr id="46" name="Picture 45" descr="A white and grey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9A9A311B-DA1F-99EE-8131-AB9ED5B19B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3057" t="9875"/>
              <a:stretch/>
            </p:blipFill>
            <p:spPr>
              <a:xfrm>
                <a:off x="10541000" y="3388360"/>
                <a:ext cx="744220" cy="360680"/>
              </a:xfrm>
              <a:prstGeom prst="rect">
                <a:avLst/>
              </a:prstGeom>
            </p:spPr>
          </p:pic>
          <p:pic>
            <p:nvPicPr>
              <p:cNvPr id="47" name="Picture 46" descr="A white and grey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82A49D36-BAF6-7657-563E-D594725B6C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3057" t="9875"/>
              <a:stretch/>
            </p:blipFill>
            <p:spPr>
              <a:xfrm>
                <a:off x="10541000" y="3850640"/>
                <a:ext cx="744220" cy="360680"/>
              </a:xfrm>
              <a:prstGeom prst="rect">
                <a:avLst/>
              </a:prstGeom>
            </p:spPr>
          </p:pic>
          <p:pic>
            <p:nvPicPr>
              <p:cNvPr id="48" name="Picture 47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0039B5C2-F217-971A-8D19-6D546ACB2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3975" t="23389" r="50373" b="60356"/>
              <a:stretch/>
            </p:blipFill>
            <p:spPr>
              <a:xfrm>
                <a:off x="11090711" y="2950000"/>
                <a:ext cx="700227" cy="516833"/>
              </a:xfrm>
              <a:prstGeom prst="rect">
                <a:avLst/>
              </a:prstGeom>
            </p:spPr>
          </p:pic>
          <p:pic>
            <p:nvPicPr>
              <p:cNvPr id="50" name="Picture 49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BA3248DC-F221-3A6D-243C-277B193F5E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9441" t="39382" r="64901" b="42003"/>
              <a:stretch/>
            </p:blipFill>
            <p:spPr>
              <a:xfrm>
                <a:off x="10987789" y="3609957"/>
                <a:ext cx="635251" cy="5367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88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Consequences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27687-2A64-4E45-9BD9-AB1D7C544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60" y="1642942"/>
            <a:ext cx="115062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Nearly all systemic infections that don’t infect the placenta or decidua are </a:t>
            </a:r>
            <a:r>
              <a:rPr lang="en-US" u="sng" dirty="0">
                <a:latin typeface="Garamond" panose="02020404030301010803" pitchFamily="18" charset="0"/>
              </a:rPr>
              <a:t>not</a:t>
            </a:r>
            <a:r>
              <a:rPr lang="en-US" dirty="0">
                <a:latin typeface="Garamond" panose="02020404030301010803" pitchFamily="18" charset="0"/>
              </a:rPr>
              <a:t> more severe in pregnancy 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Influenza, chronic HCV are exceptions</a:t>
            </a:r>
          </a:p>
          <a:p>
            <a:pPr lvl="1"/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Pregnant women mount robust responses to vaccination, develop high titers of neutralizing antibodies </a:t>
            </a: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Women with multiple sclerosis and rheumatoid arthritis experience symptomatic improvement, then postpartum flares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RA: correlates with IgG glycan changes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MS: role for progesterone and Treg expansion in EAE mouse model</a:t>
            </a:r>
          </a:p>
          <a:p>
            <a:pPr lvl="1"/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FF45A-90CF-0E46-A2CF-3AFE429F5050}"/>
              </a:ext>
            </a:extLst>
          </p:cNvPr>
          <p:cNvSpPr txBox="1"/>
          <p:nvPr/>
        </p:nvSpPr>
        <p:spPr>
          <a:xfrm flipH="1">
            <a:off x="9318321" y="6334780"/>
            <a:ext cx="287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van de </a:t>
            </a:r>
            <a:r>
              <a:rPr lang="en-US" sz="1400" dirty="0" err="1">
                <a:latin typeface="Garamond" panose="02020404030301010803" pitchFamily="18" charset="0"/>
              </a:rPr>
              <a:t>Geijn</a:t>
            </a:r>
            <a:r>
              <a:rPr lang="en-US" sz="1400" dirty="0">
                <a:latin typeface="Garamond" panose="02020404030301010803" pitchFamily="18" charset="0"/>
              </a:rPr>
              <a:t> et al. PMID 20015375.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Engler et al. PMID 28049829.</a:t>
            </a:r>
          </a:p>
        </p:txBody>
      </p:sp>
    </p:spTree>
    <p:extLst>
      <p:ext uri="{BB962C8B-B14F-4D97-AF65-F5344CB8AC3E}">
        <p14:creationId xmlns:p14="http://schemas.microsoft.com/office/powerpoint/2010/main" val="2325252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The maternal-fetal interface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Systemic immunity </a:t>
            </a:r>
          </a:p>
          <a:p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Fetomaternal tolerance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Infections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Broader role of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2068460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-- 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97"/>
            <a:ext cx="8694683" cy="364407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Historical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Current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CD8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CD4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B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Effector phase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Failures of fetomaternal tolerance – 3 instances </a:t>
            </a:r>
          </a:p>
        </p:txBody>
      </p:sp>
    </p:spTree>
    <p:extLst>
      <p:ext uri="{BB962C8B-B14F-4D97-AF65-F5344CB8AC3E}">
        <p14:creationId xmlns:p14="http://schemas.microsoft.com/office/powerpoint/2010/main" val="3748390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9BA2-07F8-80F8-A170-BEB085FCB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D87E-CDF6-6B18-FEB5-A85890D5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-- 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C970-2C95-3328-F657-B7A27F173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97"/>
            <a:ext cx="8694683" cy="364407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Historical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Current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CD8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CD4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B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Effector phase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Failures of fetomaternal tolerance – 3 instances </a:t>
            </a:r>
          </a:p>
        </p:txBody>
      </p:sp>
    </p:spTree>
    <p:extLst>
      <p:ext uri="{BB962C8B-B14F-4D97-AF65-F5344CB8AC3E}">
        <p14:creationId xmlns:p14="http://schemas.microsoft.com/office/powerpoint/2010/main" val="314792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A6B4-4FC0-2345-F8C8-F298C7BF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87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Impact</a:t>
            </a:r>
          </a:p>
        </p:txBody>
      </p:sp>
      <p:sp>
        <p:nvSpPr>
          <p:cNvPr id="17" name="TextBox 102">
            <a:extLst>
              <a:ext uri="{FF2B5EF4-FFF2-40B4-BE49-F238E27FC236}">
                <a16:creationId xmlns:a16="http://schemas.microsoft.com/office/drawing/2014/main" id="{EC9001D0-7E23-152D-9055-B4C3AF8E0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086" y="2368308"/>
            <a:ext cx="53212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The Great Obstetrical Syndromes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latin typeface="Garamond" panose="02020404030301010803" pitchFamily="18" charset="0"/>
                <a:cs typeface="Calibri" panose="020F0502020204030204" pitchFamily="34" charset="0"/>
              </a:rPr>
              <a:t>Pre-eclampsia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Preterm birth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Preterm premature rupture of membranes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Placental abruption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latin typeface="Garamond" panose="02020404030301010803" pitchFamily="18" charset="0"/>
                <a:cs typeface="Calibri" panose="020F0502020204030204" pitchFamily="34" charset="0"/>
              </a:rPr>
              <a:t>Fetal growth restriction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latin typeface="Garamond" panose="02020404030301010803" pitchFamily="18" charset="0"/>
                <a:cs typeface="Calibri" panose="020F0502020204030204" pitchFamily="34" charset="0"/>
              </a:rPr>
              <a:t>Stillbirth</a:t>
            </a:r>
          </a:p>
        </p:txBody>
      </p:sp>
      <p:sp>
        <p:nvSpPr>
          <p:cNvPr id="19" name="TextBox 102">
            <a:extLst>
              <a:ext uri="{FF2B5EF4-FFF2-40B4-BE49-F238E27FC236}">
                <a16:creationId xmlns:a16="http://schemas.microsoft.com/office/drawing/2014/main" id="{3BBAC21C-9947-434C-ECE9-C9C298A5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084" y="2175581"/>
            <a:ext cx="19539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15%</a:t>
            </a:r>
          </a:p>
        </p:txBody>
      </p:sp>
      <p:sp>
        <p:nvSpPr>
          <p:cNvPr id="20" name="TextBox 102">
            <a:extLst>
              <a:ext uri="{FF2B5EF4-FFF2-40B4-BE49-F238E27FC236}">
                <a16:creationId xmlns:a16="http://schemas.microsoft.com/office/drawing/2014/main" id="{BF8A2874-87EE-FABE-C8A1-36D681FD0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946" y="3626719"/>
            <a:ext cx="26352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45,000 per day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5AE1DD-9847-B23C-2A81-D41DEB5E86D3}"/>
              </a:ext>
            </a:extLst>
          </p:cNvPr>
          <p:cNvGrpSpPr/>
          <p:nvPr/>
        </p:nvGrpSpPr>
        <p:grpSpPr>
          <a:xfrm flipH="1">
            <a:off x="1139863" y="1928726"/>
            <a:ext cx="1641005" cy="3523062"/>
            <a:chOff x="8251863" y="1776326"/>
            <a:chExt cx="1641005" cy="3523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B7307B-1785-DD84-AC69-33DAB15F5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1863" y="1776326"/>
              <a:ext cx="1641005" cy="3523062"/>
            </a:xfrm>
            <a:prstGeom prst="rect">
              <a:avLst/>
            </a:prstGeom>
          </p:spPr>
        </p:pic>
        <p:pic>
          <p:nvPicPr>
            <p:cNvPr id="7" name="Picture 6" descr="A diagram of a baby&#10;&#10;Description automatically generated">
              <a:extLst>
                <a:ext uri="{FF2B5EF4-FFF2-40B4-BE49-F238E27FC236}">
                  <a16:creationId xmlns:a16="http://schemas.microsoft.com/office/drawing/2014/main" id="{72E44B77-5921-37A7-CBC6-249149CF9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03" t="11594" r="10904" b="14153"/>
            <a:stretch/>
          </p:blipFill>
          <p:spPr>
            <a:xfrm rot="17900056">
              <a:off x="8323821" y="3768546"/>
              <a:ext cx="906903" cy="917448"/>
            </a:xfrm>
            <a:prstGeom prst="ellipse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79DBB0-932F-4937-9C73-F449BE60104B}"/>
              </a:ext>
            </a:extLst>
          </p:cNvPr>
          <p:cNvSpPr txBox="1"/>
          <p:nvPr/>
        </p:nvSpPr>
        <p:spPr>
          <a:xfrm>
            <a:off x="0" y="621166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Garamond" panose="02020404030301010803" pitchFamily="18" charset="0"/>
              </a:rPr>
              <a:t>Brosens</a:t>
            </a:r>
            <a:r>
              <a:rPr lang="en-US" sz="1200" dirty="0">
                <a:latin typeface="Garamond" panose="02020404030301010803" pitchFamily="18" charset="0"/>
              </a:rPr>
              <a:t> et al. 2011, PMID 21094932.</a:t>
            </a:r>
          </a:p>
          <a:p>
            <a:r>
              <a:rPr lang="en-US" sz="1200" dirty="0">
                <a:latin typeface="Garamond" panose="02020404030301010803" pitchFamily="18" charset="0"/>
              </a:rPr>
              <a:t>Romero et al. 2014, PMID 25124429.</a:t>
            </a:r>
          </a:p>
          <a:p>
            <a:r>
              <a:rPr lang="en-US" sz="1200" dirty="0">
                <a:latin typeface="Garamond" panose="02020404030301010803" pitchFamily="18" charset="0"/>
              </a:rPr>
              <a:t>Hoffman et al. 2023, PMID 37530495.</a:t>
            </a:r>
          </a:p>
        </p:txBody>
      </p:sp>
    </p:spTree>
    <p:extLst>
      <p:ext uri="{BB962C8B-B14F-4D97-AF65-F5344CB8AC3E}">
        <p14:creationId xmlns:p14="http://schemas.microsoft.com/office/powerpoint/2010/main" val="33281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C86CC3-7D4F-B847-AD85-438FC6B4CAFA}"/>
              </a:ext>
            </a:extLst>
          </p:cNvPr>
          <p:cNvSpPr/>
          <p:nvPr/>
        </p:nvSpPr>
        <p:spPr>
          <a:xfrm>
            <a:off x="3094414" y="1932144"/>
            <a:ext cx="479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“The immunological problem of pregnancy may be formulated thus: </a:t>
            </a:r>
          </a:p>
          <a:p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how does the pregnant mother contrive to nourish within itself, for many weeks or months, a fetus that is an antigenically foreign body?”</a:t>
            </a:r>
          </a:p>
          <a:p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-Sir Peter Medawar, 1953</a:t>
            </a:r>
            <a:endParaRPr 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E5BBF-B1C8-504D-ADF3-A74D9215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197" y="2300819"/>
            <a:ext cx="959592" cy="20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60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0F0DEA-6712-4E9D-A247-135CD4737CEE}"/>
              </a:ext>
            </a:extLst>
          </p:cNvPr>
          <p:cNvSpPr txBox="1"/>
          <p:nvPr/>
        </p:nvSpPr>
        <p:spPr>
          <a:xfrm>
            <a:off x="4036734" y="2233013"/>
            <a:ext cx="43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panose="02020404030301010803" pitchFamily="18" charset="0"/>
              </a:rPr>
              <a:t>Lack rejection antigens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59149-745C-AEDD-E046-759D8CF61DAC}"/>
              </a:ext>
            </a:extLst>
          </p:cNvPr>
          <p:cNvSpPr txBox="1"/>
          <p:nvPr/>
        </p:nvSpPr>
        <p:spPr>
          <a:xfrm>
            <a:off x="4058333" y="3662973"/>
            <a:ext cx="43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panose="02020404030301010803" pitchFamily="18" charset="0"/>
              </a:rPr>
              <a:t>Physical separation</a:t>
            </a:r>
          </a:p>
        </p:txBody>
      </p:sp>
      <p:pic>
        <p:nvPicPr>
          <p:cNvPr id="6" name="Picture 5" descr="A black cube with white question marks&#10;&#10;Description automatically generated">
            <a:extLst>
              <a:ext uri="{FF2B5EF4-FFF2-40B4-BE49-F238E27FC236}">
                <a16:creationId xmlns:a16="http://schemas.microsoft.com/office/drawing/2014/main" id="{D664A306-022E-E008-65D7-6CAEED66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52" y="2224752"/>
            <a:ext cx="1567373" cy="1553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61934-C7F6-0078-3E25-941B31D30128}"/>
              </a:ext>
            </a:extLst>
          </p:cNvPr>
          <p:cNvSpPr txBox="1"/>
          <p:nvPr/>
        </p:nvSpPr>
        <p:spPr>
          <a:xfrm>
            <a:off x="7999331" y="4999333"/>
            <a:ext cx="40911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atin typeface="Garamond" panose="02020404030301010803" pitchFamily="18" charset="0"/>
              </a:rPr>
              <a:t>Rizzuto. 2025, PMID 39264989.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Rizzuto &amp; </a:t>
            </a:r>
            <a:r>
              <a:rPr lang="en-US" sz="900" dirty="0" err="1">
                <a:latin typeface="Garamond" panose="02020404030301010803" pitchFamily="18" charset="0"/>
              </a:rPr>
              <a:t>Erlebacher</a:t>
            </a:r>
            <a:r>
              <a:rPr lang="en-US" sz="900" dirty="0">
                <a:latin typeface="Garamond" panose="02020404030301010803" pitchFamily="18" charset="0"/>
              </a:rPr>
              <a:t>. 2022, PMID. 354169436.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Moore &amp; </a:t>
            </a:r>
            <a:r>
              <a:rPr lang="en-US" sz="900" dirty="0" err="1">
                <a:latin typeface="Garamond" panose="02020404030301010803" pitchFamily="18" charset="0"/>
              </a:rPr>
              <a:t>Dveksler</a:t>
            </a:r>
            <a:r>
              <a:rPr lang="en-US" sz="900" dirty="0">
                <a:latin typeface="Garamond" panose="02020404030301010803" pitchFamily="18" charset="0"/>
              </a:rPr>
              <a:t>. 2014, PMID 25023693.</a:t>
            </a:r>
          </a:p>
          <a:p>
            <a:pPr algn="r"/>
            <a:r>
              <a:rPr lang="en-US" sz="900" dirty="0" err="1">
                <a:latin typeface="Garamond" panose="02020404030301010803" pitchFamily="18" charset="0"/>
              </a:rPr>
              <a:t>Linschield</a:t>
            </a:r>
            <a:r>
              <a:rPr lang="en-US" sz="900" dirty="0">
                <a:latin typeface="Garamond" panose="02020404030301010803" pitchFamily="18" charset="0"/>
              </a:rPr>
              <a:t> &amp; Petroff. 2013, PMID 23398025.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Holland et al. 2012, PMID 22079431.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Apps et al. 2009, PMID 19368562.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Erlebacher et al. 2007, PMID 17446933.</a:t>
            </a:r>
          </a:p>
          <a:p>
            <a:pPr algn="r"/>
            <a:r>
              <a:rPr lang="en-US" sz="900" dirty="0" err="1">
                <a:latin typeface="Garamond" panose="02020404030301010803" pitchFamily="18" charset="0"/>
              </a:rPr>
              <a:t>Jungbluth</a:t>
            </a:r>
            <a:r>
              <a:rPr lang="en-US" sz="900" dirty="0">
                <a:latin typeface="Garamond" panose="02020404030301010803" pitchFamily="18" charset="0"/>
              </a:rPr>
              <a:t> et al. 2007, PMID 17715884.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Proll et al. 1999, PMID 10429764.</a:t>
            </a:r>
          </a:p>
          <a:p>
            <a:pPr algn="r"/>
            <a:r>
              <a:rPr lang="en-US" sz="900" dirty="0" err="1">
                <a:latin typeface="Garamond" panose="02020404030301010803" pitchFamily="18" charset="0"/>
              </a:rPr>
              <a:t>Petersdorf</a:t>
            </a:r>
            <a:r>
              <a:rPr lang="en-US" sz="900" dirty="0">
                <a:latin typeface="Garamond" panose="02020404030301010803" pitchFamily="18" charset="0"/>
              </a:rPr>
              <a:t> et al. 1997, PMID 9057668.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Redline &amp; Lu. 1989, PMID 2473277.</a:t>
            </a:r>
          </a:p>
          <a:p>
            <a:pPr algn="r"/>
            <a:r>
              <a:rPr lang="en-US" sz="900" dirty="0">
                <a:latin typeface="Garamond" panose="02020404030301010803" pitchFamily="18" charset="0"/>
              </a:rPr>
              <a:t>Medawar. 1953, Lecture given at the Symposia of the Society for Experimental Biology.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ECE74-CF7C-7174-302A-F787273D2B89}"/>
              </a:ext>
            </a:extLst>
          </p:cNvPr>
          <p:cNvSpPr txBox="1"/>
          <p:nvPr/>
        </p:nvSpPr>
        <p:spPr>
          <a:xfrm>
            <a:off x="3710152" y="5117078"/>
            <a:ext cx="477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panose="02020404030301010803" pitchFamily="18" charset="0"/>
              </a:rPr>
              <a:t>General immune suppression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75EB36-4AB3-EC94-D625-25E8EE660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63" y="212562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So why isn’t the placenta rejected?</a:t>
            </a:r>
          </a:p>
        </p:txBody>
      </p:sp>
      <p:pic>
        <p:nvPicPr>
          <p:cNvPr id="11" name="Picture 10" descr="Diagram of a diagram showing the process of a trophoblast&#10;&#10;Description automatically generated">
            <a:extLst>
              <a:ext uri="{FF2B5EF4-FFF2-40B4-BE49-F238E27FC236}">
                <a16:creationId xmlns:a16="http://schemas.microsoft.com/office/drawing/2014/main" id="{49B4BDE2-8FFA-51CB-10E7-16F8BAD89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73" y="1857674"/>
            <a:ext cx="2752314" cy="43359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128AEA-1C7B-B15A-DA4F-E89420307963}"/>
              </a:ext>
            </a:extLst>
          </p:cNvPr>
          <p:cNvGrpSpPr/>
          <p:nvPr/>
        </p:nvGrpSpPr>
        <p:grpSpPr>
          <a:xfrm>
            <a:off x="4198560" y="2288797"/>
            <a:ext cx="4381878" cy="979048"/>
            <a:chOff x="4198560" y="2288797"/>
            <a:chExt cx="4381878" cy="979048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58473D9-65BE-0A1E-7BE1-25BDD3FFCBFD}"/>
                </a:ext>
              </a:extLst>
            </p:cNvPr>
            <p:cNvGrpSpPr/>
            <p:nvPr/>
          </p:nvGrpSpPr>
          <p:grpSpPr>
            <a:xfrm>
              <a:off x="4570889" y="2288797"/>
              <a:ext cx="3787005" cy="584775"/>
              <a:chOff x="7767873" y="5374738"/>
              <a:chExt cx="3787005" cy="584775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02EF0E7-A879-1623-85FB-C2A4295C7F99}"/>
                  </a:ext>
                </a:extLst>
              </p:cNvPr>
              <p:cNvSpPr txBox="1"/>
              <p:nvPr/>
            </p:nvSpPr>
            <p:spPr>
              <a:xfrm>
                <a:off x="11083274" y="5374738"/>
                <a:ext cx="4716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  <a:latin typeface="Garamond" panose="02020404030301010803" pitchFamily="18" charset="0"/>
                    <a:ea typeface="Noteworthy Light" panose="02000400000000000000" pitchFamily="2" charset="77"/>
                    <a:cs typeface="Apple Chancery" panose="03020702040506060504" pitchFamily="66" charset="-79"/>
                  </a:rPr>
                  <a:t>X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E784B9D-E62B-6CFA-B922-78C3D8BB2C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67873" y="5629746"/>
                <a:ext cx="331356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97BA91-4783-A44D-6BFD-59ADE8F239D5}"/>
                </a:ext>
              </a:extLst>
            </p:cNvPr>
            <p:cNvSpPr txBox="1"/>
            <p:nvPr/>
          </p:nvSpPr>
          <p:spPr>
            <a:xfrm>
              <a:off x="4198560" y="2744625"/>
              <a:ext cx="4381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MHCI/II (limited), minor histocompatibility antigens, oncofetal antigens, tissue specific antigens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328E59-F4D8-BBFF-5B2B-E5A46FFC76B2}"/>
              </a:ext>
            </a:extLst>
          </p:cNvPr>
          <p:cNvGrpSpPr/>
          <p:nvPr/>
        </p:nvGrpSpPr>
        <p:grpSpPr>
          <a:xfrm>
            <a:off x="3936181" y="3710665"/>
            <a:ext cx="5009856" cy="1009486"/>
            <a:chOff x="3936181" y="3710665"/>
            <a:chExt cx="5009856" cy="1009486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59D7DE9-5CC6-4C22-2234-E98B785924AE}"/>
                </a:ext>
              </a:extLst>
            </p:cNvPr>
            <p:cNvGrpSpPr/>
            <p:nvPr/>
          </p:nvGrpSpPr>
          <p:grpSpPr>
            <a:xfrm>
              <a:off x="4886726" y="3710665"/>
              <a:ext cx="3154774" cy="584775"/>
              <a:chOff x="8057584" y="4941680"/>
              <a:chExt cx="3154774" cy="584775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3611A0-4ED7-D275-842D-C35C80270C20}"/>
                  </a:ext>
                </a:extLst>
              </p:cNvPr>
              <p:cNvSpPr txBox="1"/>
              <p:nvPr/>
            </p:nvSpPr>
            <p:spPr>
              <a:xfrm>
                <a:off x="10740754" y="4941680"/>
                <a:ext cx="4716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  <a:latin typeface="Garamond" panose="02020404030301010803" pitchFamily="18" charset="0"/>
                    <a:ea typeface="Noteworthy Light" panose="02000400000000000000" pitchFamily="2" charset="77"/>
                    <a:cs typeface="Apple Chancery" panose="03020702040506060504" pitchFamily="66" charset="-79"/>
                  </a:rPr>
                  <a:t>X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2CFA7CE-D24C-E587-1C05-FDC92614F4C9}"/>
                  </a:ext>
                </a:extLst>
              </p:cNvPr>
              <p:cNvCxnSpPr/>
              <p:nvPr/>
            </p:nvCxnSpPr>
            <p:spPr>
              <a:xfrm flipH="1">
                <a:off x="8057584" y="5205741"/>
                <a:ext cx="2725093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E65B44-A800-532E-6C8C-6DC7DCAF58B6}"/>
                </a:ext>
              </a:extLst>
            </p:cNvPr>
            <p:cNvSpPr txBox="1"/>
            <p:nvPr/>
          </p:nvSpPr>
          <p:spPr>
            <a:xfrm>
              <a:off x="3936181" y="4196931"/>
              <a:ext cx="5009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Systemic encounter with antigen shed into circulation &amp; lymphatics</a:t>
              </a:r>
            </a:p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Local encounter by decidual &amp; myometrial immune cells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C919A8-08F8-4889-BDFC-E9C9DA03E875}"/>
              </a:ext>
            </a:extLst>
          </p:cNvPr>
          <p:cNvGrpSpPr/>
          <p:nvPr/>
        </p:nvGrpSpPr>
        <p:grpSpPr>
          <a:xfrm>
            <a:off x="3815202" y="5200822"/>
            <a:ext cx="5060081" cy="941743"/>
            <a:chOff x="3815202" y="5200822"/>
            <a:chExt cx="5060081" cy="94174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51582E3-DA31-7BE4-DBCF-1F6AA13D4E62}"/>
                </a:ext>
              </a:extLst>
            </p:cNvPr>
            <p:cNvGrpSpPr/>
            <p:nvPr/>
          </p:nvGrpSpPr>
          <p:grpSpPr>
            <a:xfrm>
              <a:off x="4036734" y="5200822"/>
              <a:ext cx="4838549" cy="584775"/>
              <a:chOff x="7076961" y="5844009"/>
              <a:chExt cx="4838549" cy="58477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0F496535-E5DF-1DE5-2548-04E5966A5D49}"/>
                  </a:ext>
                </a:extLst>
              </p:cNvPr>
              <p:cNvSpPr txBox="1"/>
              <p:nvPr/>
            </p:nvSpPr>
            <p:spPr>
              <a:xfrm>
                <a:off x="11443906" y="5844009"/>
                <a:ext cx="4716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  <a:latin typeface="Garamond" panose="02020404030301010803" pitchFamily="18" charset="0"/>
                    <a:ea typeface="Noteworthy Light" panose="02000400000000000000" pitchFamily="2" charset="77"/>
                    <a:cs typeface="Apple Chancery" panose="03020702040506060504" pitchFamily="66" charset="-79"/>
                  </a:rPr>
                  <a:t>X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7C7A61E-8EA0-EF43-3B1E-96F0C9BD4F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6961" y="6053751"/>
                <a:ext cx="4191755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BE36E7-F7C4-7CEA-7C9C-6C877B303C1A}"/>
                </a:ext>
              </a:extLst>
            </p:cNvPr>
            <p:cNvSpPr txBox="1"/>
            <p:nvPr/>
          </p:nvSpPr>
          <p:spPr>
            <a:xfrm>
              <a:off x="3815202" y="5619345"/>
              <a:ext cx="5009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Do not succumb to opportunistic infections</a:t>
              </a:r>
            </a:p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Mount protective responses to vaccination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0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96076B2-47DA-434F-8A18-4ACC9C00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8" y="302065"/>
            <a:ext cx="968135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  <a:cs typeface="Calibri" panose="020F0502020204030204" pitchFamily="34" charset="0"/>
              </a:rPr>
              <a:t>Even more remarkable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C86CC3-7D4F-B847-AD85-438FC6B4CAFA}"/>
              </a:ext>
            </a:extLst>
          </p:cNvPr>
          <p:cNvSpPr/>
          <p:nvPr/>
        </p:nvSpPr>
        <p:spPr>
          <a:xfrm>
            <a:off x="3356153" y="2176486"/>
            <a:ext cx="65173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An allograft which 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does</a:t>
            </a:r>
            <a:r>
              <a:rPr lang="en-US" sz="2400" i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express rejection antigens 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does interact extensively 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with immune cells in an 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immune competent host </a:t>
            </a:r>
          </a:p>
          <a:p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…fails to elicit a traditional rejection response.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EE5BBF-B1C8-504D-ADF3-A74D9215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369" y="2398929"/>
            <a:ext cx="959592" cy="20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4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4AF2F-A396-2B60-076C-A544339D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13" y="224565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Refined questions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72CB0B-BEFA-095F-D0E6-5CDD897B0F7F}"/>
              </a:ext>
            </a:extLst>
          </p:cNvPr>
          <p:cNvGrpSpPr/>
          <p:nvPr/>
        </p:nvGrpSpPr>
        <p:grpSpPr>
          <a:xfrm>
            <a:off x="848622" y="2050714"/>
            <a:ext cx="2935518" cy="4074956"/>
            <a:chOff x="4660628" y="2167399"/>
            <a:chExt cx="2935518" cy="40749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56F6FC-DC6D-27A5-B49B-66F64CC0469C}"/>
                </a:ext>
              </a:extLst>
            </p:cNvPr>
            <p:cNvGrpSpPr/>
            <p:nvPr/>
          </p:nvGrpSpPr>
          <p:grpSpPr>
            <a:xfrm>
              <a:off x="4660628" y="2167399"/>
              <a:ext cx="2935518" cy="4074956"/>
              <a:chOff x="4660628" y="2167399"/>
              <a:chExt cx="2935518" cy="4074956"/>
            </a:xfrm>
          </p:grpSpPr>
          <p:pic>
            <p:nvPicPr>
              <p:cNvPr id="30" name="Picture 29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3A8092FA-BA9E-5CEB-E4D8-CCAE35B9D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6230" t="21311" r="37056" b="36069"/>
              <a:stretch/>
            </p:blipFill>
            <p:spPr>
              <a:xfrm>
                <a:off x="5236890" y="2249660"/>
                <a:ext cx="2071076" cy="3992695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93FE70-DE34-6639-F543-815596D3DA3B}"/>
                  </a:ext>
                </a:extLst>
              </p:cNvPr>
              <p:cNvSpPr txBox="1"/>
              <p:nvPr/>
            </p:nvSpPr>
            <p:spPr>
              <a:xfrm>
                <a:off x="6093984" y="4158042"/>
                <a:ext cx="1502162" cy="46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400" dirty="0">
                    <a:latin typeface="Garamond" panose="02020404030301010803" pitchFamily="18" charset="0"/>
                  </a:rPr>
                  <a:t>Uterine </a:t>
                </a:r>
              </a:p>
              <a:p>
                <a:pPr algn="ctr">
                  <a:lnSpc>
                    <a:spcPts val="1400"/>
                  </a:lnSpc>
                </a:pPr>
                <a:r>
                  <a:rPr lang="en-US" sz="1400" dirty="0">
                    <a:latin typeface="Garamond" panose="02020404030301010803" pitchFamily="18" charset="0"/>
                  </a:rPr>
                  <a:t>lymph nodes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551A45-8B7F-7910-9028-8730201354F6}"/>
                  </a:ext>
                </a:extLst>
              </p:cNvPr>
              <p:cNvSpPr txBox="1"/>
              <p:nvPr/>
            </p:nvSpPr>
            <p:spPr>
              <a:xfrm>
                <a:off x="5817877" y="2167399"/>
                <a:ext cx="1739470" cy="277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400" dirty="0">
                    <a:latin typeface="Garamond" panose="02020404030301010803" pitchFamily="18" charset="0"/>
                  </a:rPr>
                  <a:t>Lymph nodes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568C59-DBAC-E9F4-8F05-EEE79DBAE77B}"/>
                  </a:ext>
                </a:extLst>
              </p:cNvPr>
              <p:cNvSpPr txBox="1"/>
              <p:nvPr/>
            </p:nvSpPr>
            <p:spPr>
              <a:xfrm>
                <a:off x="4660628" y="2167399"/>
                <a:ext cx="1502162" cy="277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400" dirty="0">
                    <a:latin typeface="Garamond" panose="02020404030301010803" pitchFamily="18" charset="0"/>
                  </a:rPr>
                  <a:t>Spleen</a:t>
                </a:r>
              </a:p>
            </p:txBody>
          </p:sp>
        </p:grpSp>
        <p:pic>
          <p:nvPicPr>
            <p:cNvPr id="14" name="Picture 13" descr="A group of colorful stars and dots&#10;&#10;Description automatically generated">
              <a:extLst>
                <a:ext uri="{FF2B5EF4-FFF2-40B4-BE49-F238E27FC236}">
                  <a16:creationId xmlns:a16="http://schemas.microsoft.com/office/drawing/2014/main" id="{3AF6960E-8908-2A24-3E6A-8180B609E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987" t="38987" r="8832" b="51127"/>
            <a:stretch/>
          </p:blipFill>
          <p:spPr>
            <a:xfrm>
              <a:off x="5698870" y="4773120"/>
              <a:ext cx="829784" cy="36608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703183-078D-631C-4FE7-6878DA9D5DF0}"/>
              </a:ext>
            </a:extLst>
          </p:cNvPr>
          <p:cNvGrpSpPr/>
          <p:nvPr/>
        </p:nvGrpSpPr>
        <p:grpSpPr>
          <a:xfrm>
            <a:off x="150759" y="2143696"/>
            <a:ext cx="2510409" cy="3119628"/>
            <a:chOff x="4007367" y="2238079"/>
            <a:chExt cx="2510409" cy="31196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0759E9-1F64-B78D-7563-2E566F4CADE5}"/>
                </a:ext>
              </a:extLst>
            </p:cNvPr>
            <p:cNvGrpSpPr/>
            <p:nvPr/>
          </p:nvGrpSpPr>
          <p:grpSpPr>
            <a:xfrm>
              <a:off x="4007367" y="2238079"/>
              <a:ext cx="2510409" cy="3119628"/>
              <a:chOff x="4007367" y="2238079"/>
              <a:chExt cx="2510409" cy="311962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A64E0A-9853-3CDF-CA24-20573496615A}"/>
                  </a:ext>
                </a:extLst>
              </p:cNvPr>
              <p:cNvSpPr txBox="1"/>
              <p:nvPr/>
            </p:nvSpPr>
            <p:spPr>
              <a:xfrm>
                <a:off x="4007367" y="4593099"/>
                <a:ext cx="1376962" cy="636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400" dirty="0">
                    <a:latin typeface="Garamond" panose="02020404030301010803" pitchFamily="18" charset="0"/>
                  </a:rPr>
                  <a:t>Trophoblast antigenic material</a:t>
                </a:r>
              </a:p>
            </p:txBody>
          </p:sp>
          <p:pic>
            <p:nvPicPr>
              <p:cNvPr id="21" name="Picture 20" descr="A group of colorful dots&#10;&#10;Description automatically generated">
                <a:extLst>
                  <a:ext uri="{FF2B5EF4-FFF2-40B4-BE49-F238E27FC236}">
                    <a16:creationId xmlns:a16="http://schemas.microsoft.com/office/drawing/2014/main" id="{B36597E1-2B58-2877-E500-8F1AD91C8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1244"/>
              <a:stretch/>
            </p:blipFill>
            <p:spPr>
              <a:xfrm>
                <a:off x="4578681" y="2238079"/>
                <a:ext cx="1939095" cy="3119628"/>
              </a:xfrm>
              <a:prstGeom prst="rect">
                <a:avLst/>
              </a:prstGeom>
            </p:spPr>
          </p:pic>
        </p:grpSp>
        <p:pic>
          <p:nvPicPr>
            <p:cNvPr id="31" name="Picture 30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68A8E786-10CF-C865-93F4-CE9EDB0A1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57" t="24186" r="70295" b="53644"/>
            <a:stretch/>
          </p:blipFill>
          <p:spPr>
            <a:xfrm>
              <a:off x="4263759" y="3127713"/>
              <a:ext cx="1201480" cy="1737664"/>
            </a:xfrm>
            <a:prstGeom prst="rect">
              <a:avLst/>
            </a:prstGeom>
          </p:spPr>
        </p:pic>
      </p:grpSp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DE131B6A-7E3C-BA7D-90D9-D7BF2A6E7B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57" t="24186" r="70295" b="53644"/>
          <a:stretch/>
        </p:blipFill>
        <p:spPr>
          <a:xfrm flipH="1" flipV="1">
            <a:off x="2917108" y="3240068"/>
            <a:ext cx="1201480" cy="17376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D0F49B1-C91A-4042-D0D8-87CB20A9D7DA}"/>
              </a:ext>
            </a:extLst>
          </p:cNvPr>
          <p:cNvSpPr txBox="1"/>
          <p:nvPr/>
        </p:nvSpPr>
        <p:spPr>
          <a:xfrm>
            <a:off x="3068380" y="2872911"/>
            <a:ext cx="1376962" cy="636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latin typeface="Garamond" panose="02020404030301010803" pitchFamily="18" charset="0"/>
              </a:rPr>
              <a:t>T cells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Garamond" panose="02020404030301010803" pitchFamily="18" charset="0"/>
              </a:rPr>
              <a:t>B cells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Garamond" panose="02020404030301010803" pitchFamily="18" charset="0"/>
              </a:rPr>
              <a:t>Antibodies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C88944-FCF0-16A8-5073-BA60BE82A31A}"/>
              </a:ext>
            </a:extLst>
          </p:cNvPr>
          <p:cNvGrpSpPr/>
          <p:nvPr/>
        </p:nvGrpSpPr>
        <p:grpSpPr>
          <a:xfrm>
            <a:off x="8431151" y="2636359"/>
            <a:ext cx="3442407" cy="2707956"/>
            <a:chOff x="8634480" y="3850972"/>
            <a:chExt cx="3442407" cy="27079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6867D-F61F-06C5-2669-4E2E5DD74104}"/>
                </a:ext>
              </a:extLst>
            </p:cNvPr>
            <p:cNvSpPr txBox="1"/>
            <p:nvPr/>
          </p:nvSpPr>
          <p:spPr>
            <a:xfrm>
              <a:off x="8634480" y="3850972"/>
              <a:ext cx="3442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Garamond" panose="02020404030301010803" pitchFamily="18" charset="0"/>
                </a:rPr>
                <a:t>How does the placenta resist immune attack?</a:t>
              </a:r>
            </a:p>
          </p:txBody>
        </p:sp>
        <p:pic>
          <p:nvPicPr>
            <p:cNvPr id="23" name="Picture 22" descr="A screenshot of a cell&#10;&#10;Description automatically generated">
              <a:extLst>
                <a:ext uri="{FF2B5EF4-FFF2-40B4-BE49-F238E27FC236}">
                  <a16:creationId xmlns:a16="http://schemas.microsoft.com/office/drawing/2014/main" id="{BC6E1253-33DF-F5E7-6A26-9952757B7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100" t="61117" r="4840" b="11830"/>
            <a:stretch/>
          </p:blipFill>
          <p:spPr>
            <a:xfrm>
              <a:off x="8860936" y="4703588"/>
              <a:ext cx="2841214" cy="185534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D2DA56-1525-7CCA-1D00-883E86AAB1E3}"/>
              </a:ext>
            </a:extLst>
          </p:cNvPr>
          <p:cNvGrpSpPr/>
          <p:nvPr/>
        </p:nvGrpSpPr>
        <p:grpSpPr>
          <a:xfrm>
            <a:off x="4267929" y="1866439"/>
            <a:ext cx="4069036" cy="4430101"/>
            <a:chOff x="-113030" y="1761075"/>
            <a:chExt cx="4069036" cy="44301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A2F249-7FF0-6B14-2662-59B231217B7E}"/>
                </a:ext>
              </a:extLst>
            </p:cNvPr>
            <p:cNvGrpSpPr/>
            <p:nvPr/>
          </p:nvGrpSpPr>
          <p:grpSpPr>
            <a:xfrm>
              <a:off x="-113030" y="1761075"/>
              <a:ext cx="4069036" cy="4430101"/>
              <a:chOff x="154984" y="1902965"/>
              <a:chExt cx="4069036" cy="443010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3834D1-46E0-AD98-379C-82C98C4C2BF7}"/>
                  </a:ext>
                </a:extLst>
              </p:cNvPr>
              <p:cNvSpPr txBox="1"/>
              <p:nvPr/>
            </p:nvSpPr>
            <p:spPr>
              <a:xfrm>
                <a:off x="154984" y="1902965"/>
                <a:ext cx="4069036" cy="830997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Garamond" panose="02020404030301010803" pitchFamily="18" charset="0"/>
                  </a:rPr>
                  <a:t>What prevents an </a:t>
                </a:r>
              </a:p>
              <a:p>
                <a:pPr algn="ctr"/>
                <a:r>
                  <a:rPr lang="en-US" sz="2400" dirty="0">
                    <a:latin typeface="Garamond" panose="02020404030301010803" pitchFamily="18" charset="0"/>
                  </a:rPr>
                  <a:t>immune response?</a:t>
                </a:r>
                <a:endParaRPr lang="en-US" sz="2400" dirty="0">
                  <a:solidFill>
                    <a:schemeClr val="bg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5D3966-27B7-578D-F61A-5177D5196330}"/>
                  </a:ext>
                </a:extLst>
              </p:cNvPr>
              <p:cNvSpPr txBox="1"/>
              <p:nvPr/>
            </p:nvSpPr>
            <p:spPr>
              <a:xfrm>
                <a:off x="1011086" y="4059645"/>
                <a:ext cx="1288462" cy="64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600" dirty="0">
                    <a:latin typeface="Garamond" panose="02020404030301010803" pitchFamily="18" charset="0"/>
                  </a:rPr>
                  <a:t>Antigen-presenting cells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11A452-18E9-1553-75E4-9462BBD7736F}"/>
                  </a:ext>
                </a:extLst>
              </p:cNvPr>
              <p:cNvSpPr txBox="1"/>
              <p:nvPr/>
            </p:nvSpPr>
            <p:spPr>
              <a:xfrm>
                <a:off x="2199621" y="3906419"/>
                <a:ext cx="1217451" cy="284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600" dirty="0">
                    <a:latin typeface="Garamond" panose="02020404030301010803" pitchFamily="18" charset="0"/>
                  </a:rPr>
                  <a:t>T cells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B3ECFC-6028-D4C6-F36F-02F11CF1CC54}"/>
                  </a:ext>
                </a:extLst>
              </p:cNvPr>
              <p:cNvSpPr txBox="1"/>
              <p:nvPr/>
            </p:nvSpPr>
            <p:spPr>
              <a:xfrm>
                <a:off x="1104085" y="6048501"/>
                <a:ext cx="1150115" cy="284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600" dirty="0">
                    <a:latin typeface="Garamond" panose="02020404030301010803" pitchFamily="18" charset="0"/>
                  </a:rPr>
                  <a:t>B cells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C9BD75-EDAA-F221-7B9E-4A737E635711}"/>
                  </a:ext>
                </a:extLst>
              </p:cNvPr>
              <p:cNvSpPr txBox="1"/>
              <p:nvPr/>
            </p:nvSpPr>
            <p:spPr>
              <a:xfrm>
                <a:off x="2206247" y="6046645"/>
                <a:ext cx="1217451" cy="284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600" dirty="0">
                    <a:latin typeface="Garamond" panose="02020404030301010803" pitchFamily="18" charset="0"/>
                  </a:rPr>
                  <a:t>T cells</a:t>
                </a:r>
              </a:p>
            </p:txBody>
          </p:sp>
        </p:grpSp>
        <p:pic>
          <p:nvPicPr>
            <p:cNvPr id="25" name="Picture 24" descr="A diagram of a human body&#10;&#10;Description automatically generated">
              <a:extLst>
                <a:ext uri="{FF2B5EF4-FFF2-40B4-BE49-F238E27FC236}">
                  <a16:creationId xmlns:a16="http://schemas.microsoft.com/office/drawing/2014/main" id="{AC263F7A-0280-5C7E-6D59-1D5643F5C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5704" r="51940"/>
            <a:stretch/>
          </p:blipFill>
          <p:spPr>
            <a:xfrm>
              <a:off x="572679" y="4563284"/>
              <a:ext cx="2447566" cy="1457022"/>
            </a:xfrm>
            <a:prstGeom prst="rect">
              <a:avLst/>
            </a:prstGeom>
          </p:spPr>
        </p:pic>
        <p:pic>
          <p:nvPicPr>
            <p:cNvPr id="27" name="Picture 26" descr="A diagram of a human body&#10;&#10;Description automatically generated">
              <a:extLst>
                <a:ext uri="{FF2B5EF4-FFF2-40B4-BE49-F238E27FC236}">
                  <a16:creationId xmlns:a16="http://schemas.microsoft.com/office/drawing/2014/main" id="{1084D5D5-4465-005D-67CD-D205BB0F2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5646" b="50893"/>
            <a:stretch/>
          </p:blipFill>
          <p:spPr>
            <a:xfrm>
              <a:off x="736766" y="2530995"/>
              <a:ext cx="2258795" cy="161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4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A23A0-C4DD-6927-F360-334A15E3F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2314-F3F4-0A59-094A-9508914E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1" y="229257"/>
            <a:ext cx="1054785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Modern hypotheses – Brainstorming activity</a:t>
            </a:r>
          </a:p>
        </p:txBody>
      </p:sp>
    </p:spTree>
    <p:extLst>
      <p:ext uri="{BB962C8B-B14F-4D97-AF65-F5344CB8AC3E}">
        <p14:creationId xmlns:p14="http://schemas.microsoft.com/office/powerpoint/2010/main" val="1609031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1" y="229257"/>
            <a:ext cx="5245388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Modern hypotheses</a:t>
            </a:r>
          </a:p>
        </p:txBody>
      </p:sp>
      <p:sp>
        <p:nvSpPr>
          <p:cNvPr id="5" name="TextBox 215">
            <a:extLst>
              <a:ext uri="{FF2B5EF4-FFF2-40B4-BE49-F238E27FC236}">
                <a16:creationId xmlns:a16="http://schemas.microsoft.com/office/drawing/2014/main" id="{EA3FF935-E9BA-5042-8800-ABC62646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223"/>
            <a:ext cx="2980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&amp; Erlebacher. PMID 35416936.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564FD-AEB0-E041-B539-0E0439B8CB39}"/>
              </a:ext>
            </a:extLst>
          </p:cNvPr>
          <p:cNvSpPr txBox="1"/>
          <p:nvPr/>
        </p:nvSpPr>
        <p:spPr>
          <a:xfrm>
            <a:off x="2291353" y="2014477"/>
            <a:ext cx="760929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Antigen intrinsic qualities dictate tolerance versus immunity at the priming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Trophoblast antigens elicit tolerance or “ignorance”</a:t>
            </a:r>
          </a:p>
          <a:p>
            <a:pPr lvl="1"/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T cell and antibody-mediated effector function is impaired at the level of the placenta during pregnancy</a:t>
            </a:r>
          </a:p>
        </p:txBody>
      </p:sp>
    </p:spTree>
    <p:extLst>
      <p:ext uri="{BB962C8B-B14F-4D97-AF65-F5344CB8AC3E}">
        <p14:creationId xmlns:p14="http://schemas.microsoft.com/office/powerpoint/2010/main" val="642775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Model system #1 </a:t>
            </a:r>
          </a:p>
        </p:txBody>
      </p:sp>
      <p:sp>
        <p:nvSpPr>
          <p:cNvPr id="5" name="TextBox 215">
            <a:extLst>
              <a:ext uri="{FF2B5EF4-FFF2-40B4-BE49-F238E27FC236}">
                <a16:creationId xmlns:a16="http://schemas.microsoft.com/office/drawing/2014/main" id="{EA3FF935-E9BA-5042-8800-ABC62646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5439699"/>
            <a:ext cx="29802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Erlebacher et al. PMID 17446933.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Tay et al. PMID 24391885.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Perchellet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24025737.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Lewis et al. PMID 34882194.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Jasti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28395331.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et al. PMID 35236989. 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45ACD-5594-6A46-B823-ED8BA1ED7911}"/>
              </a:ext>
            </a:extLst>
          </p:cNvPr>
          <p:cNvGrpSpPr>
            <a:grpSpLocks noChangeAspect="1"/>
          </p:cNvGrpSpPr>
          <p:nvPr/>
        </p:nvGrpSpPr>
        <p:grpSpPr>
          <a:xfrm>
            <a:off x="2842026" y="4217908"/>
            <a:ext cx="652794" cy="916747"/>
            <a:chOff x="1211024" y="1414490"/>
            <a:chExt cx="543995" cy="763956"/>
          </a:xfrm>
        </p:grpSpPr>
        <p:sp>
          <p:nvSpPr>
            <p:cNvPr id="7" name="Freeform 536">
              <a:extLst>
                <a:ext uri="{FF2B5EF4-FFF2-40B4-BE49-F238E27FC236}">
                  <a16:creationId xmlns:a16="http://schemas.microsoft.com/office/drawing/2014/main" id="{91C039AE-5C54-2D4A-B092-FF348EF69283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537">
              <a:extLst>
                <a:ext uri="{FF2B5EF4-FFF2-40B4-BE49-F238E27FC236}">
                  <a16:creationId xmlns:a16="http://schemas.microsoft.com/office/drawing/2014/main" id="{17B79E36-A365-3248-AC4D-71DB66397D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538">
              <a:extLst>
                <a:ext uri="{FF2B5EF4-FFF2-40B4-BE49-F238E27FC236}">
                  <a16:creationId xmlns:a16="http://schemas.microsoft.com/office/drawing/2014/main" id="{E58F9A63-E56B-EC49-869B-27983D8CB6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539">
              <a:extLst>
                <a:ext uri="{FF2B5EF4-FFF2-40B4-BE49-F238E27FC236}">
                  <a16:creationId xmlns:a16="http://schemas.microsoft.com/office/drawing/2014/main" id="{DD24ABB1-52D2-F34E-BB11-BCB6B01AE8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540">
              <a:extLst>
                <a:ext uri="{FF2B5EF4-FFF2-40B4-BE49-F238E27FC236}">
                  <a16:creationId xmlns:a16="http://schemas.microsoft.com/office/drawing/2014/main" id="{660537DA-84AF-B645-BC3E-ED8290FC1E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541">
              <a:extLst>
                <a:ext uri="{FF2B5EF4-FFF2-40B4-BE49-F238E27FC236}">
                  <a16:creationId xmlns:a16="http://schemas.microsoft.com/office/drawing/2014/main" id="{E72472BF-4EBD-EC42-B1D1-9D445D9B1B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542">
              <a:extLst>
                <a:ext uri="{FF2B5EF4-FFF2-40B4-BE49-F238E27FC236}">
                  <a16:creationId xmlns:a16="http://schemas.microsoft.com/office/drawing/2014/main" id="{C12CD5E8-F57C-C74F-AB66-56949F7B20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543">
              <a:extLst>
                <a:ext uri="{FF2B5EF4-FFF2-40B4-BE49-F238E27FC236}">
                  <a16:creationId xmlns:a16="http://schemas.microsoft.com/office/drawing/2014/main" id="{B476B1B2-F79F-0040-B51A-ABE5FF7A0B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544">
              <a:extLst>
                <a:ext uri="{FF2B5EF4-FFF2-40B4-BE49-F238E27FC236}">
                  <a16:creationId xmlns:a16="http://schemas.microsoft.com/office/drawing/2014/main" id="{E05D769D-9586-124C-BF97-16E058384031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545">
              <a:extLst>
                <a:ext uri="{FF2B5EF4-FFF2-40B4-BE49-F238E27FC236}">
                  <a16:creationId xmlns:a16="http://schemas.microsoft.com/office/drawing/2014/main" id="{D47AB5FF-7F0F-E747-AFE8-8F914B71CD42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546">
              <a:extLst>
                <a:ext uri="{FF2B5EF4-FFF2-40B4-BE49-F238E27FC236}">
                  <a16:creationId xmlns:a16="http://schemas.microsoft.com/office/drawing/2014/main" id="{446946B8-D473-0249-9C08-6A118B07C23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20" name="Freeform 547">
                <a:extLst>
                  <a:ext uri="{FF2B5EF4-FFF2-40B4-BE49-F238E27FC236}">
                    <a16:creationId xmlns:a16="http://schemas.microsoft.com/office/drawing/2014/main" id="{3B048BE9-D988-FA4A-8382-498618D495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548">
                <a:extLst>
                  <a:ext uri="{FF2B5EF4-FFF2-40B4-BE49-F238E27FC236}">
                    <a16:creationId xmlns:a16="http://schemas.microsoft.com/office/drawing/2014/main" id="{BBF271BD-EEE8-5641-99EC-A0C799F265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549">
                <a:extLst>
                  <a:ext uri="{FF2B5EF4-FFF2-40B4-BE49-F238E27FC236}">
                    <a16:creationId xmlns:a16="http://schemas.microsoft.com/office/drawing/2014/main" id="{86D05591-257F-C44A-A9A7-33F0A6CDBC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Oval 550">
              <a:extLst>
                <a:ext uri="{FF2B5EF4-FFF2-40B4-BE49-F238E27FC236}">
                  <a16:creationId xmlns:a16="http://schemas.microsoft.com/office/drawing/2014/main" id="{61508231-43F3-564A-9C23-EC8EDDEB9C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551">
              <a:extLst>
                <a:ext uri="{FF2B5EF4-FFF2-40B4-BE49-F238E27FC236}">
                  <a16:creationId xmlns:a16="http://schemas.microsoft.com/office/drawing/2014/main" id="{212C915C-FA6A-3A42-94B1-B6671CD05B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102">
            <a:extLst>
              <a:ext uri="{FF2B5EF4-FFF2-40B4-BE49-F238E27FC236}">
                <a16:creationId xmlns:a16="http://schemas.microsoft.com/office/drawing/2014/main" id="{5AD75EFF-F609-FB4D-A588-E8793B1FA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389" y="5111712"/>
            <a:ext cx="16153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Ovalbumin (mOVA) </a:t>
            </a:r>
            <a:endParaRPr lang="en-US" altLang="en-US" sz="1600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74693C-11C8-F841-8CB9-D8FE5A0A9CEE}"/>
              </a:ext>
            </a:extLst>
          </p:cNvPr>
          <p:cNvGrpSpPr/>
          <p:nvPr/>
        </p:nvGrpSpPr>
        <p:grpSpPr>
          <a:xfrm>
            <a:off x="4171258" y="4213427"/>
            <a:ext cx="652794" cy="916747"/>
            <a:chOff x="2623761" y="3393160"/>
            <a:chExt cx="652794" cy="916747"/>
          </a:xfrm>
        </p:grpSpPr>
        <p:sp>
          <p:nvSpPr>
            <p:cNvPr id="25" name="Freeform 536">
              <a:extLst>
                <a:ext uri="{FF2B5EF4-FFF2-40B4-BE49-F238E27FC236}">
                  <a16:creationId xmlns:a16="http://schemas.microsoft.com/office/drawing/2014/main" id="{FE690417-CCEB-0943-BD41-89EE21AFF4BE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2694022" y="3436834"/>
              <a:ext cx="502277" cy="662829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537">
              <a:extLst>
                <a:ext uri="{FF2B5EF4-FFF2-40B4-BE49-F238E27FC236}">
                  <a16:creationId xmlns:a16="http://schemas.microsoft.com/office/drawing/2014/main" id="{37D52F29-320C-EA4E-A656-E2EDC851D6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20690"/>
              <a:ext cx="273080" cy="21607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538">
              <a:extLst>
                <a:ext uri="{FF2B5EF4-FFF2-40B4-BE49-F238E27FC236}">
                  <a16:creationId xmlns:a16="http://schemas.microsoft.com/office/drawing/2014/main" id="{13BFE1EE-1B4A-7040-AB27-D692019CAE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19016" y="3532874"/>
              <a:ext cx="260890" cy="2063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539">
              <a:extLst>
                <a:ext uri="{FF2B5EF4-FFF2-40B4-BE49-F238E27FC236}">
                  <a16:creationId xmlns:a16="http://schemas.microsoft.com/office/drawing/2014/main" id="{25A7F552-8E01-8342-A6EE-B339661D80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4639" y="3581612"/>
              <a:ext cx="141416" cy="111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540">
              <a:extLst>
                <a:ext uri="{FF2B5EF4-FFF2-40B4-BE49-F238E27FC236}">
                  <a16:creationId xmlns:a16="http://schemas.microsoft.com/office/drawing/2014/main" id="{B4D323CC-4BD9-BC44-8418-E0A67CB431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3761" y="4079740"/>
              <a:ext cx="386215" cy="230167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541">
              <a:extLst>
                <a:ext uri="{FF2B5EF4-FFF2-40B4-BE49-F238E27FC236}">
                  <a16:creationId xmlns:a16="http://schemas.microsoft.com/office/drawing/2014/main" id="{70915F9C-B996-414F-842C-9894304588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40893" y="3502820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542">
              <a:extLst>
                <a:ext uri="{FF2B5EF4-FFF2-40B4-BE49-F238E27FC236}">
                  <a16:creationId xmlns:a16="http://schemas.microsoft.com/office/drawing/2014/main" id="{42A555BD-46AA-B648-B75C-1177C0DAEE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04444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 543">
              <a:extLst>
                <a:ext uri="{FF2B5EF4-FFF2-40B4-BE49-F238E27FC236}">
                  <a16:creationId xmlns:a16="http://schemas.microsoft.com/office/drawing/2014/main" id="{38A65F68-D6D6-AF4A-99FA-A3386ED254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85595" y="3393160"/>
              <a:ext cx="244634" cy="4223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544">
              <a:extLst>
                <a:ext uri="{FF2B5EF4-FFF2-40B4-BE49-F238E27FC236}">
                  <a16:creationId xmlns:a16="http://schemas.microsoft.com/office/drawing/2014/main" id="{870DCD8E-7018-D84F-9EF5-F545F85D824D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3003475" y="3444334"/>
              <a:ext cx="244634" cy="44676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 545">
              <a:extLst>
                <a:ext uri="{FF2B5EF4-FFF2-40B4-BE49-F238E27FC236}">
                  <a16:creationId xmlns:a16="http://schemas.microsoft.com/office/drawing/2014/main" id="{2FA3C618-B2E3-6C4D-852B-3E5C96D49EEE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2999411" y="3415904"/>
              <a:ext cx="244634" cy="44676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35" name="Group 546">
              <a:extLst>
                <a:ext uri="{FF2B5EF4-FFF2-40B4-BE49-F238E27FC236}">
                  <a16:creationId xmlns:a16="http://schemas.microsoft.com/office/drawing/2014/main" id="{18380580-CAB9-B146-BB78-A9B1EF87322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43399" y="3395597"/>
              <a:ext cx="243822" cy="96662"/>
              <a:chOff x="2106" y="1626"/>
              <a:chExt cx="606" cy="228"/>
            </a:xfrm>
          </p:grpSpPr>
          <p:sp>
            <p:nvSpPr>
              <p:cNvPr id="45" name="Freeform 547">
                <a:extLst>
                  <a:ext uri="{FF2B5EF4-FFF2-40B4-BE49-F238E27FC236}">
                    <a16:creationId xmlns:a16="http://schemas.microsoft.com/office/drawing/2014/main" id="{0476A4D9-1D9C-9344-B9B7-D021F1CDF8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Freeform 548">
                <a:extLst>
                  <a:ext uri="{FF2B5EF4-FFF2-40B4-BE49-F238E27FC236}">
                    <a16:creationId xmlns:a16="http://schemas.microsoft.com/office/drawing/2014/main" id="{17D53F1E-054C-BD40-97F0-81930B51CA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549">
                <a:extLst>
                  <a:ext uri="{FF2B5EF4-FFF2-40B4-BE49-F238E27FC236}">
                    <a16:creationId xmlns:a16="http://schemas.microsoft.com/office/drawing/2014/main" id="{AD16EC00-FD67-F042-A657-FF15BB9631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550">
              <a:extLst>
                <a:ext uri="{FF2B5EF4-FFF2-40B4-BE49-F238E27FC236}">
                  <a16:creationId xmlns:a16="http://schemas.microsoft.com/office/drawing/2014/main" id="{E7F42100-7A6E-454B-A80A-D4848E532D1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703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551">
              <a:extLst>
                <a:ext uri="{FF2B5EF4-FFF2-40B4-BE49-F238E27FC236}">
                  <a16:creationId xmlns:a16="http://schemas.microsoft.com/office/drawing/2014/main" id="{6EA9AA01-F762-2545-B3C2-66363F249AF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7538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C504FD6-B405-E941-B011-DEBCFF41AD94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792810" y="3848772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277EA7E-E90E-9447-ABF1-79754CB9C8DE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35744" y="3898966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01F2BF3-1407-544B-81D4-863FF0758BEA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92966" y="3946541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BBB944-3432-214F-80C6-467CC1E1273B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115192" y="3841094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E1543D-CE56-CB41-82A1-F62A80F5B39C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66286" y="3886197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1277733-08AA-0646-9012-FC43372A6D84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07700" y="3931874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F669FA0-ACD8-5646-B359-49D5BAF5C36F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953597" y="3970537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CDBD8C-EFC8-3540-8071-8572A400A48A}"/>
              </a:ext>
            </a:extLst>
          </p:cNvPr>
          <p:cNvGrpSpPr>
            <a:grpSpLocks noChangeAspect="1"/>
          </p:cNvGrpSpPr>
          <p:nvPr/>
        </p:nvGrpSpPr>
        <p:grpSpPr>
          <a:xfrm>
            <a:off x="1694419" y="4217806"/>
            <a:ext cx="652794" cy="916747"/>
            <a:chOff x="1211024" y="1414490"/>
            <a:chExt cx="543995" cy="763956"/>
          </a:xfrm>
        </p:grpSpPr>
        <p:sp>
          <p:nvSpPr>
            <p:cNvPr id="49" name="Freeform 536">
              <a:extLst>
                <a:ext uri="{FF2B5EF4-FFF2-40B4-BE49-F238E27FC236}">
                  <a16:creationId xmlns:a16="http://schemas.microsoft.com/office/drawing/2014/main" id="{198736D0-B3F6-7D44-8EE0-AA975B745AE8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0" name="Oval 537">
              <a:extLst>
                <a:ext uri="{FF2B5EF4-FFF2-40B4-BE49-F238E27FC236}">
                  <a16:creationId xmlns:a16="http://schemas.microsoft.com/office/drawing/2014/main" id="{22C4670A-9E66-284D-A822-DA71CADF3B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1" name="Oval 538">
              <a:extLst>
                <a:ext uri="{FF2B5EF4-FFF2-40B4-BE49-F238E27FC236}">
                  <a16:creationId xmlns:a16="http://schemas.microsoft.com/office/drawing/2014/main" id="{86BAF1F3-0D66-BE4F-A9CE-B0642B26FE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539">
              <a:extLst>
                <a:ext uri="{FF2B5EF4-FFF2-40B4-BE49-F238E27FC236}">
                  <a16:creationId xmlns:a16="http://schemas.microsoft.com/office/drawing/2014/main" id="{E35972C9-4370-0640-8330-C2331A2324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540">
              <a:extLst>
                <a:ext uri="{FF2B5EF4-FFF2-40B4-BE49-F238E27FC236}">
                  <a16:creationId xmlns:a16="http://schemas.microsoft.com/office/drawing/2014/main" id="{2CA59538-381B-C54A-8C81-F371BFFD8C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4" name="Oval 541">
              <a:extLst>
                <a:ext uri="{FF2B5EF4-FFF2-40B4-BE49-F238E27FC236}">
                  <a16:creationId xmlns:a16="http://schemas.microsoft.com/office/drawing/2014/main" id="{C2F39742-5984-014D-92C3-9C1AB4FA16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5" name="Oval 542">
              <a:extLst>
                <a:ext uri="{FF2B5EF4-FFF2-40B4-BE49-F238E27FC236}">
                  <a16:creationId xmlns:a16="http://schemas.microsoft.com/office/drawing/2014/main" id="{55207795-A6EB-924F-B3D8-110BAE04E1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543">
              <a:extLst>
                <a:ext uri="{FF2B5EF4-FFF2-40B4-BE49-F238E27FC236}">
                  <a16:creationId xmlns:a16="http://schemas.microsoft.com/office/drawing/2014/main" id="{9C65AE3F-FE58-7646-83BD-2C68190E46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544">
              <a:extLst>
                <a:ext uri="{FF2B5EF4-FFF2-40B4-BE49-F238E27FC236}">
                  <a16:creationId xmlns:a16="http://schemas.microsoft.com/office/drawing/2014/main" id="{87461661-DC53-BF4E-98EB-CC19F56D32D3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545">
              <a:extLst>
                <a:ext uri="{FF2B5EF4-FFF2-40B4-BE49-F238E27FC236}">
                  <a16:creationId xmlns:a16="http://schemas.microsoft.com/office/drawing/2014/main" id="{A1D6C0E6-7502-E44F-8C2B-DBB792E7ED7B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59" name="Group 546">
              <a:extLst>
                <a:ext uri="{FF2B5EF4-FFF2-40B4-BE49-F238E27FC236}">
                  <a16:creationId xmlns:a16="http://schemas.microsoft.com/office/drawing/2014/main" id="{6A9B1404-592B-5044-AC67-215A7953367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62" name="Freeform 547">
                <a:extLst>
                  <a:ext uri="{FF2B5EF4-FFF2-40B4-BE49-F238E27FC236}">
                    <a16:creationId xmlns:a16="http://schemas.microsoft.com/office/drawing/2014/main" id="{9B28AA96-903A-2849-93FE-4AEE05AAD5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Freeform 548">
                <a:extLst>
                  <a:ext uri="{FF2B5EF4-FFF2-40B4-BE49-F238E27FC236}">
                    <a16:creationId xmlns:a16="http://schemas.microsoft.com/office/drawing/2014/main" id="{6BE8C66F-4368-9A49-92F5-37A476F1BD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549">
                <a:extLst>
                  <a:ext uri="{FF2B5EF4-FFF2-40B4-BE49-F238E27FC236}">
                    <a16:creationId xmlns:a16="http://schemas.microsoft.com/office/drawing/2014/main" id="{724DFA82-178D-5E48-A26A-BC59065722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50">
              <a:extLst>
                <a:ext uri="{FF2B5EF4-FFF2-40B4-BE49-F238E27FC236}">
                  <a16:creationId xmlns:a16="http://schemas.microsoft.com/office/drawing/2014/main" id="{B4EA50A1-55B6-774B-8ED2-F092CC813A3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1" name="Oval 551">
              <a:extLst>
                <a:ext uri="{FF2B5EF4-FFF2-40B4-BE49-F238E27FC236}">
                  <a16:creationId xmlns:a16="http://schemas.microsoft.com/office/drawing/2014/main" id="{A319A4CA-3D91-6349-B435-C3A6096FDF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102">
            <a:extLst>
              <a:ext uri="{FF2B5EF4-FFF2-40B4-BE49-F238E27FC236}">
                <a16:creationId xmlns:a16="http://schemas.microsoft.com/office/drawing/2014/main" id="{77FD1BEE-B9A9-AD40-BBE3-B40EEFD9C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80" y="4494907"/>
            <a:ext cx="469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8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B4E6E4A-4732-0F49-A292-952B150D358B}"/>
              </a:ext>
            </a:extLst>
          </p:cNvPr>
          <p:cNvGrpSpPr>
            <a:grpSpLocks noChangeAspect="1"/>
          </p:cNvGrpSpPr>
          <p:nvPr/>
        </p:nvGrpSpPr>
        <p:grpSpPr>
          <a:xfrm>
            <a:off x="1694419" y="2494472"/>
            <a:ext cx="652794" cy="916747"/>
            <a:chOff x="1211024" y="1414490"/>
            <a:chExt cx="543995" cy="763956"/>
          </a:xfrm>
        </p:grpSpPr>
        <p:sp>
          <p:nvSpPr>
            <p:cNvPr id="68" name="Freeform 536">
              <a:extLst>
                <a:ext uri="{FF2B5EF4-FFF2-40B4-BE49-F238E27FC236}">
                  <a16:creationId xmlns:a16="http://schemas.microsoft.com/office/drawing/2014/main" id="{0061E974-E052-1C40-9E33-AF9C820AEBF2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537">
              <a:extLst>
                <a:ext uri="{FF2B5EF4-FFF2-40B4-BE49-F238E27FC236}">
                  <a16:creationId xmlns:a16="http://schemas.microsoft.com/office/drawing/2014/main" id="{506C12F1-19EF-4B47-9DA3-9536DC0369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0" name="Oval 538">
              <a:extLst>
                <a:ext uri="{FF2B5EF4-FFF2-40B4-BE49-F238E27FC236}">
                  <a16:creationId xmlns:a16="http://schemas.microsoft.com/office/drawing/2014/main" id="{9E09E4B1-0484-814F-8391-BD623405BC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539">
              <a:extLst>
                <a:ext uri="{FF2B5EF4-FFF2-40B4-BE49-F238E27FC236}">
                  <a16:creationId xmlns:a16="http://schemas.microsoft.com/office/drawing/2014/main" id="{F1E9ADC9-5F51-6C48-B6BD-A4D5AAEA6B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 540">
              <a:extLst>
                <a:ext uri="{FF2B5EF4-FFF2-40B4-BE49-F238E27FC236}">
                  <a16:creationId xmlns:a16="http://schemas.microsoft.com/office/drawing/2014/main" id="{E1BC67DD-09F2-2943-9BA8-80C152A7C8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3" name="Oval 541">
              <a:extLst>
                <a:ext uri="{FF2B5EF4-FFF2-40B4-BE49-F238E27FC236}">
                  <a16:creationId xmlns:a16="http://schemas.microsoft.com/office/drawing/2014/main" id="{379A6553-9667-8945-B24A-C9CBC14D9C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4" name="Oval 542">
              <a:extLst>
                <a:ext uri="{FF2B5EF4-FFF2-40B4-BE49-F238E27FC236}">
                  <a16:creationId xmlns:a16="http://schemas.microsoft.com/office/drawing/2014/main" id="{25AD1DF4-ABA1-064B-A3FB-C423043C8E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5" name="Freeform 543">
              <a:extLst>
                <a:ext uri="{FF2B5EF4-FFF2-40B4-BE49-F238E27FC236}">
                  <a16:creationId xmlns:a16="http://schemas.microsoft.com/office/drawing/2014/main" id="{48A60D19-037F-3F47-BA21-B238E5DD89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6" name="Freeform 544">
              <a:extLst>
                <a:ext uri="{FF2B5EF4-FFF2-40B4-BE49-F238E27FC236}">
                  <a16:creationId xmlns:a16="http://schemas.microsoft.com/office/drawing/2014/main" id="{4753730B-F4B3-954A-A85E-9ED18384C7A3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545">
              <a:extLst>
                <a:ext uri="{FF2B5EF4-FFF2-40B4-BE49-F238E27FC236}">
                  <a16:creationId xmlns:a16="http://schemas.microsoft.com/office/drawing/2014/main" id="{12B3A29D-71D1-BE4E-A8F6-5403D8F86225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78" name="Group 546">
              <a:extLst>
                <a:ext uri="{FF2B5EF4-FFF2-40B4-BE49-F238E27FC236}">
                  <a16:creationId xmlns:a16="http://schemas.microsoft.com/office/drawing/2014/main" id="{5BFA4F18-9984-E346-8537-9D0484F38F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81" name="Freeform 547">
                <a:extLst>
                  <a:ext uri="{FF2B5EF4-FFF2-40B4-BE49-F238E27FC236}">
                    <a16:creationId xmlns:a16="http://schemas.microsoft.com/office/drawing/2014/main" id="{A3DE3501-AE43-A248-8ED9-99C2C82B00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Freeform 548">
                <a:extLst>
                  <a:ext uri="{FF2B5EF4-FFF2-40B4-BE49-F238E27FC236}">
                    <a16:creationId xmlns:a16="http://schemas.microsoft.com/office/drawing/2014/main" id="{CF5277F9-98E4-E649-AD23-D8A43B4850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549">
                <a:extLst>
                  <a:ext uri="{FF2B5EF4-FFF2-40B4-BE49-F238E27FC236}">
                    <a16:creationId xmlns:a16="http://schemas.microsoft.com/office/drawing/2014/main" id="{36E8B352-0AFB-1449-AE53-7FDC93BC10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9" name="Oval 550">
              <a:extLst>
                <a:ext uri="{FF2B5EF4-FFF2-40B4-BE49-F238E27FC236}">
                  <a16:creationId xmlns:a16="http://schemas.microsoft.com/office/drawing/2014/main" id="{680446AB-138C-7C4B-B84B-A5A579640AA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0" name="Oval 551">
              <a:extLst>
                <a:ext uri="{FF2B5EF4-FFF2-40B4-BE49-F238E27FC236}">
                  <a16:creationId xmlns:a16="http://schemas.microsoft.com/office/drawing/2014/main" id="{5746181E-14B9-B34E-9F49-EEC65B2E03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84" name="TextBox 102">
            <a:extLst>
              <a:ext uri="{FF2B5EF4-FFF2-40B4-BE49-F238E27FC236}">
                <a16:creationId xmlns:a16="http://schemas.microsoft.com/office/drawing/2014/main" id="{DFEAC0E8-D204-9E4B-9BFD-AB7FC5DD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80" y="2725443"/>
            <a:ext cx="469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8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C65B733-137F-E04E-9794-665FA115DB9F}"/>
              </a:ext>
            </a:extLst>
          </p:cNvPr>
          <p:cNvCxnSpPr>
            <a:cxnSpLocks/>
          </p:cNvCxnSpPr>
          <p:nvPr/>
        </p:nvCxnSpPr>
        <p:spPr>
          <a:xfrm>
            <a:off x="3630303" y="2902707"/>
            <a:ext cx="32386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7C81AC-03DA-A64F-AAA2-D9FCC6B447B8}"/>
              </a:ext>
            </a:extLst>
          </p:cNvPr>
          <p:cNvGrpSpPr/>
          <p:nvPr/>
        </p:nvGrpSpPr>
        <p:grpSpPr>
          <a:xfrm>
            <a:off x="4169942" y="2523622"/>
            <a:ext cx="652794" cy="916747"/>
            <a:chOff x="2623761" y="3393160"/>
            <a:chExt cx="652794" cy="916747"/>
          </a:xfrm>
        </p:grpSpPr>
        <p:sp>
          <p:nvSpPr>
            <p:cNvPr id="87" name="Freeform 536">
              <a:extLst>
                <a:ext uri="{FF2B5EF4-FFF2-40B4-BE49-F238E27FC236}">
                  <a16:creationId xmlns:a16="http://schemas.microsoft.com/office/drawing/2014/main" id="{EB2E02DA-8252-D74B-979C-6E51DF3EF6C5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2694022" y="3436834"/>
              <a:ext cx="502277" cy="662829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8" name="Oval 537">
              <a:extLst>
                <a:ext uri="{FF2B5EF4-FFF2-40B4-BE49-F238E27FC236}">
                  <a16:creationId xmlns:a16="http://schemas.microsoft.com/office/drawing/2014/main" id="{200D4321-E878-BD4A-9A52-23EDE56D95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20690"/>
              <a:ext cx="273080" cy="21607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9" name="Oval 538">
              <a:extLst>
                <a:ext uri="{FF2B5EF4-FFF2-40B4-BE49-F238E27FC236}">
                  <a16:creationId xmlns:a16="http://schemas.microsoft.com/office/drawing/2014/main" id="{9012E54B-435E-8C46-A30D-E214394F82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19016" y="3532874"/>
              <a:ext cx="260890" cy="2063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0" name="Rectangle 539">
              <a:extLst>
                <a:ext uri="{FF2B5EF4-FFF2-40B4-BE49-F238E27FC236}">
                  <a16:creationId xmlns:a16="http://schemas.microsoft.com/office/drawing/2014/main" id="{180EA3B7-8859-3943-8CCC-C712713D13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4639" y="3581612"/>
              <a:ext cx="141416" cy="111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1" name="Freeform 540">
              <a:extLst>
                <a:ext uri="{FF2B5EF4-FFF2-40B4-BE49-F238E27FC236}">
                  <a16:creationId xmlns:a16="http://schemas.microsoft.com/office/drawing/2014/main" id="{B5C80840-5E1C-FE42-94D0-A2B612CBD1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3761" y="4079740"/>
              <a:ext cx="386215" cy="230167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2" name="Oval 541">
              <a:extLst>
                <a:ext uri="{FF2B5EF4-FFF2-40B4-BE49-F238E27FC236}">
                  <a16:creationId xmlns:a16="http://schemas.microsoft.com/office/drawing/2014/main" id="{C300BE26-1AAF-A247-9D19-492410DD5D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40893" y="3502820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3" name="Oval 542">
              <a:extLst>
                <a:ext uri="{FF2B5EF4-FFF2-40B4-BE49-F238E27FC236}">
                  <a16:creationId xmlns:a16="http://schemas.microsoft.com/office/drawing/2014/main" id="{6E3E3C02-B803-DE42-A6C7-EE1B27DEA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04444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4" name="Freeform 543">
              <a:extLst>
                <a:ext uri="{FF2B5EF4-FFF2-40B4-BE49-F238E27FC236}">
                  <a16:creationId xmlns:a16="http://schemas.microsoft.com/office/drawing/2014/main" id="{F92DDABB-8575-E14A-B0E2-DBEFC39257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85595" y="3393160"/>
              <a:ext cx="244634" cy="4223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5" name="Freeform 544">
              <a:extLst>
                <a:ext uri="{FF2B5EF4-FFF2-40B4-BE49-F238E27FC236}">
                  <a16:creationId xmlns:a16="http://schemas.microsoft.com/office/drawing/2014/main" id="{68F4B576-FA34-F241-9607-28C2D1FD7E36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3003475" y="3444334"/>
              <a:ext cx="244634" cy="44676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6" name="Freeform 545">
              <a:extLst>
                <a:ext uri="{FF2B5EF4-FFF2-40B4-BE49-F238E27FC236}">
                  <a16:creationId xmlns:a16="http://schemas.microsoft.com/office/drawing/2014/main" id="{D7E8FBBD-5F65-7645-8B50-6A7962AC54FA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2999411" y="3415904"/>
              <a:ext cx="244634" cy="44676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97" name="Group 546">
              <a:extLst>
                <a:ext uri="{FF2B5EF4-FFF2-40B4-BE49-F238E27FC236}">
                  <a16:creationId xmlns:a16="http://schemas.microsoft.com/office/drawing/2014/main" id="{06DCF245-1E90-744D-9DD6-CA3BBADA77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43399" y="3395597"/>
              <a:ext cx="243822" cy="96662"/>
              <a:chOff x="2106" y="1626"/>
              <a:chExt cx="606" cy="228"/>
            </a:xfrm>
          </p:grpSpPr>
          <p:sp>
            <p:nvSpPr>
              <p:cNvPr id="107" name="Freeform 547">
                <a:extLst>
                  <a:ext uri="{FF2B5EF4-FFF2-40B4-BE49-F238E27FC236}">
                    <a16:creationId xmlns:a16="http://schemas.microsoft.com/office/drawing/2014/main" id="{5DE84408-9AA1-DA49-A167-41D7153B98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548">
                <a:extLst>
                  <a:ext uri="{FF2B5EF4-FFF2-40B4-BE49-F238E27FC236}">
                    <a16:creationId xmlns:a16="http://schemas.microsoft.com/office/drawing/2014/main" id="{1AE25209-1F89-4541-85A9-00A7D302F3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Freeform 549">
                <a:extLst>
                  <a:ext uri="{FF2B5EF4-FFF2-40B4-BE49-F238E27FC236}">
                    <a16:creationId xmlns:a16="http://schemas.microsoft.com/office/drawing/2014/main" id="{B0FF3C36-6916-E841-B3D9-4402983F9C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8" name="Oval 550">
              <a:extLst>
                <a:ext uri="{FF2B5EF4-FFF2-40B4-BE49-F238E27FC236}">
                  <a16:creationId xmlns:a16="http://schemas.microsoft.com/office/drawing/2014/main" id="{EEB49AC6-C7AA-AE43-9910-82E5A303BF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703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9" name="Oval 551">
              <a:extLst>
                <a:ext uri="{FF2B5EF4-FFF2-40B4-BE49-F238E27FC236}">
                  <a16:creationId xmlns:a16="http://schemas.microsoft.com/office/drawing/2014/main" id="{6045DC48-7A6A-FC40-AC1E-6EC889A4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7538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683DA8D-E1B8-C64F-9C72-FA1D574B7FDF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792810" y="3848772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E8C47CC-9435-7346-9ED1-597270838E30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35744" y="3898966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1018847-2A31-1F41-90B8-851E828C815E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92966" y="3946541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D1CCE68-26A9-4746-B186-57CE9569BECB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115192" y="3841094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C7E2B46-8B91-CD40-BC79-6FFB3C4D87A3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66286" y="3886197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49F4299-876C-E044-B2EF-2A2BCB4F5E46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07700" y="3931874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F477EFC-9237-2A4F-B2B5-8459771792E7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953597" y="3970537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10C7899-FD3D-8349-89AE-7287F2435232}"/>
              </a:ext>
            </a:extLst>
          </p:cNvPr>
          <p:cNvGrpSpPr>
            <a:grpSpLocks noChangeAspect="1"/>
          </p:cNvGrpSpPr>
          <p:nvPr/>
        </p:nvGrpSpPr>
        <p:grpSpPr>
          <a:xfrm>
            <a:off x="2842028" y="2505622"/>
            <a:ext cx="652793" cy="916746"/>
            <a:chOff x="1211026" y="1414492"/>
            <a:chExt cx="543995" cy="763956"/>
          </a:xfrm>
        </p:grpSpPr>
        <p:sp>
          <p:nvSpPr>
            <p:cNvPr id="111" name="Freeform 536">
              <a:extLst>
                <a:ext uri="{FF2B5EF4-FFF2-40B4-BE49-F238E27FC236}">
                  <a16:creationId xmlns:a16="http://schemas.microsoft.com/office/drawing/2014/main" id="{C1F7D3BC-2F0E-AF41-899F-7C45E33DB089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2" name="Oval 537">
              <a:extLst>
                <a:ext uri="{FF2B5EF4-FFF2-40B4-BE49-F238E27FC236}">
                  <a16:creationId xmlns:a16="http://schemas.microsoft.com/office/drawing/2014/main" id="{7CA31844-D9DF-E146-A950-524DBC6B93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Oval 538">
              <a:extLst>
                <a:ext uri="{FF2B5EF4-FFF2-40B4-BE49-F238E27FC236}">
                  <a16:creationId xmlns:a16="http://schemas.microsoft.com/office/drawing/2014/main" id="{35F8F172-DB2E-0B43-8E42-F6ADD8ABF6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Rectangle 539">
              <a:extLst>
                <a:ext uri="{FF2B5EF4-FFF2-40B4-BE49-F238E27FC236}">
                  <a16:creationId xmlns:a16="http://schemas.microsoft.com/office/drawing/2014/main" id="{34C3AF59-EA1D-E34D-A1C3-EDF48B6455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Freeform 540">
              <a:extLst>
                <a:ext uri="{FF2B5EF4-FFF2-40B4-BE49-F238E27FC236}">
                  <a16:creationId xmlns:a16="http://schemas.microsoft.com/office/drawing/2014/main" id="{F955CA01-1109-984F-9383-3B48D438D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l 541">
              <a:extLst>
                <a:ext uri="{FF2B5EF4-FFF2-40B4-BE49-F238E27FC236}">
                  <a16:creationId xmlns:a16="http://schemas.microsoft.com/office/drawing/2014/main" id="{D874CCB2-07B6-7642-AD4E-425FDE98B0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7" name="Oval 542">
              <a:extLst>
                <a:ext uri="{FF2B5EF4-FFF2-40B4-BE49-F238E27FC236}">
                  <a16:creationId xmlns:a16="http://schemas.microsoft.com/office/drawing/2014/main" id="{BC938692-D3D9-0E46-A6A9-8D00C3926F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8" name="Freeform 543">
              <a:extLst>
                <a:ext uri="{FF2B5EF4-FFF2-40B4-BE49-F238E27FC236}">
                  <a16:creationId xmlns:a16="http://schemas.microsoft.com/office/drawing/2014/main" id="{2E4A4EA6-C26E-5043-B5D1-303B6A5579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9" name="Freeform 544">
              <a:extLst>
                <a:ext uri="{FF2B5EF4-FFF2-40B4-BE49-F238E27FC236}">
                  <a16:creationId xmlns:a16="http://schemas.microsoft.com/office/drawing/2014/main" id="{9081E58D-5457-334F-8881-AEC7FE8CC9EE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20" name="Freeform 545">
              <a:extLst>
                <a:ext uri="{FF2B5EF4-FFF2-40B4-BE49-F238E27FC236}">
                  <a16:creationId xmlns:a16="http://schemas.microsoft.com/office/drawing/2014/main" id="{49920D60-6424-CF4A-96F6-B0CF2B56CEEB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121" name="Group 546">
              <a:extLst>
                <a:ext uri="{FF2B5EF4-FFF2-40B4-BE49-F238E27FC236}">
                  <a16:creationId xmlns:a16="http://schemas.microsoft.com/office/drawing/2014/main" id="{31697F4E-9817-AE40-9900-A60A289831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124" name="Freeform 547">
                <a:extLst>
                  <a:ext uri="{FF2B5EF4-FFF2-40B4-BE49-F238E27FC236}">
                    <a16:creationId xmlns:a16="http://schemas.microsoft.com/office/drawing/2014/main" id="{851468F8-2301-E549-8D51-F019479831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Freeform 548">
                <a:extLst>
                  <a:ext uri="{FF2B5EF4-FFF2-40B4-BE49-F238E27FC236}">
                    <a16:creationId xmlns:a16="http://schemas.microsoft.com/office/drawing/2014/main" id="{B4091E9B-5D53-3840-AB9C-321264E862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Freeform 549">
                <a:extLst>
                  <a:ext uri="{FF2B5EF4-FFF2-40B4-BE49-F238E27FC236}">
                    <a16:creationId xmlns:a16="http://schemas.microsoft.com/office/drawing/2014/main" id="{11CAD445-EA9B-6A45-8C34-BCC1DF8264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2" name="Oval 550">
              <a:extLst>
                <a:ext uri="{FF2B5EF4-FFF2-40B4-BE49-F238E27FC236}">
                  <a16:creationId xmlns:a16="http://schemas.microsoft.com/office/drawing/2014/main" id="{93C5C21B-A64F-D04D-B245-7BE4CA4B5E9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23" name="Oval 551">
              <a:extLst>
                <a:ext uri="{FF2B5EF4-FFF2-40B4-BE49-F238E27FC236}">
                  <a16:creationId xmlns:a16="http://schemas.microsoft.com/office/drawing/2014/main" id="{B2415F80-08A1-4F42-8E96-E67BDBA9B4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127" name="TextBox 102">
            <a:extLst>
              <a:ext uri="{FF2B5EF4-FFF2-40B4-BE49-F238E27FC236}">
                <a16:creationId xmlns:a16="http://schemas.microsoft.com/office/drawing/2014/main" id="{4B9E5E7F-EC1D-DC45-9150-7A3F7D875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073" y="2040421"/>
            <a:ext cx="20507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Control pregnancies:</a:t>
            </a:r>
          </a:p>
        </p:txBody>
      </p:sp>
      <p:sp>
        <p:nvSpPr>
          <p:cNvPr id="128" name="TextBox 102">
            <a:extLst>
              <a:ext uri="{FF2B5EF4-FFF2-40B4-BE49-F238E27FC236}">
                <a16:creationId xmlns:a16="http://schemas.microsoft.com/office/drawing/2014/main" id="{81F15964-7732-8945-9B41-8C4E61E6E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569" y="3763226"/>
            <a:ext cx="27617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Experimental pregnancies: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9D69D6F-8977-1B46-8CB4-32426109D388}"/>
              </a:ext>
            </a:extLst>
          </p:cNvPr>
          <p:cNvCxnSpPr>
            <a:cxnSpLocks/>
          </p:cNvCxnSpPr>
          <p:nvPr/>
        </p:nvCxnSpPr>
        <p:spPr>
          <a:xfrm>
            <a:off x="3630303" y="4621662"/>
            <a:ext cx="32386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A74B677-917A-D547-8ED8-F1B5F7A4DF5F}"/>
              </a:ext>
            </a:extLst>
          </p:cNvPr>
          <p:cNvGrpSpPr/>
          <p:nvPr/>
        </p:nvGrpSpPr>
        <p:grpSpPr>
          <a:xfrm>
            <a:off x="6218425" y="2646851"/>
            <a:ext cx="4072080" cy="2640053"/>
            <a:chOff x="4813910" y="2671712"/>
            <a:chExt cx="4072080" cy="2640053"/>
          </a:xfrm>
        </p:grpSpPr>
        <p:sp>
          <p:nvSpPr>
            <p:cNvPr id="131" name="TextBox 215">
              <a:extLst>
                <a:ext uri="{FF2B5EF4-FFF2-40B4-BE49-F238E27FC236}">
                  <a16:creationId xmlns:a16="http://schemas.microsoft.com/office/drawing/2014/main" id="{70B2FD70-8BAA-9D40-A548-5F65B44AA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3910" y="3461516"/>
              <a:ext cx="17218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± chicken-OVA 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± adjuvants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E6A9DA1-F65A-1941-8F07-377FD859101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280918" flipH="1">
              <a:off x="6191923" y="3817501"/>
              <a:ext cx="331928" cy="251616"/>
              <a:chOff x="2332320" y="5163264"/>
              <a:chExt cx="245873" cy="186382"/>
            </a:xfrm>
          </p:grpSpPr>
          <p:sp>
            <p:nvSpPr>
              <p:cNvPr id="209" name="Rectangle 483">
                <a:extLst>
                  <a:ext uri="{FF2B5EF4-FFF2-40B4-BE49-F238E27FC236}">
                    <a16:creationId xmlns:a16="http://schemas.microsoft.com/office/drawing/2014/main" id="{186237B0-C92C-C243-AE52-87F14DF100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46641" y="5224573"/>
                <a:ext cx="157012" cy="4904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 defTabSz="914400">
                  <a:defRPr/>
                </a:pPr>
                <a:endParaRPr lang="en-US" sz="1400" kern="0">
                  <a:solidFill>
                    <a:srgbClr val="FFCCFF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0" name="Rectangle 484">
                <a:extLst>
                  <a:ext uri="{FF2B5EF4-FFF2-40B4-BE49-F238E27FC236}">
                    <a16:creationId xmlns:a16="http://schemas.microsoft.com/office/drawing/2014/main" id="{71211BB9-4D6C-B447-A48C-20E8797CF1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56803" y="5202112"/>
                <a:ext cx="75973" cy="490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1" name="Line 485">
                <a:extLst>
                  <a:ext uri="{FF2B5EF4-FFF2-40B4-BE49-F238E27FC236}">
                    <a16:creationId xmlns:a16="http://schemas.microsoft.com/office/drawing/2014/main" id="{EBC1D0E5-1E2E-A042-993D-31410C8DA78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334140" y="5163257"/>
                <a:ext cx="0" cy="558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2" name="Line 486">
                <a:extLst>
                  <a:ext uri="{FF2B5EF4-FFF2-40B4-BE49-F238E27FC236}">
                    <a16:creationId xmlns:a16="http://schemas.microsoft.com/office/drawing/2014/main" id="{262026CD-A1F4-3A40-8582-CE8E9276E0E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30920" y="5253708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3" name="Line 487">
                <a:extLst>
                  <a:ext uri="{FF2B5EF4-FFF2-40B4-BE49-F238E27FC236}">
                    <a16:creationId xmlns:a16="http://schemas.microsoft.com/office/drawing/2014/main" id="{DE78747E-7B7E-2E4B-83B3-3CCC82E676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12810" y="5244540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4" name="Line 488">
                <a:extLst>
                  <a:ext uri="{FF2B5EF4-FFF2-40B4-BE49-F238E27FC236}">
                    <a16:creationId xmlns:a16="http://schemas.microsoft.com/office/drawing/2014/main" id="{3DFD69EF-688F-BD46-A95C-C71DB71E1A1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731" y="5251366"/>
                <a:ext cx="0" cy="312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5" name="Line 489">
                <a:extLst>
                  <a:ext uri="{FF2B5EF4-FFF2-40B4-BE49-F238E27FC236}">
                    <a16:creationId xmlns:a16="http://schemas.microsoft.com/office/drawing/2014/main" id="{9A330026-C1DC-3543-AB2E-3C506C796D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004" y="52597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6" name="Line 490">
                <a:extLst>
                  <a:ext uri="{FF2B5EF4-FFF2-40B4-BE49-F238E27FC236}">
                    <a16:creationId xmlns:a16="http://schemas.microsoft.com/office/drawing/2014/main" id="{900F25A6-0090-A744-B3C9-D89D66403FC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8125" y="5262723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7" name="Line 491">
                <a:extLst>
                  <a:ext uri="{FF2B5EF4-FFF2-40B4-BE49-F238E27FC236}">
                    <a16:creationId xmlns:a16="http://schemas.microsoft.com/office/drawing/2014/main" id="{CB36A709-EA6D-E144-8AA4-5E2B65353CF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9321" y="526120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8" name="Line 492">
                <a:extLst>
                  <a:ext uri="{FF2B5EF4-FFF2-40B4-BE49-F238E27FC236}">
                    <a16:creationId xmlns:a16="http://schemas.microsoft.com/office/drawing/2014/main" id="{FA43D39E-51DD-7640-9D7B-FD8EC52D745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273" y="5260091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9" name="Line 493">
                <a:extLst>
                  <a:ext uri="{FF2B5EF4-FFF2-40B4-BE49-F238E27FC236}">
                    <a16:creationId xmlns:a16="http://schemas.microsoft.com/office/drawing/2014/main" id="{EE2C5B3E-2AA5-034E-918A-804B08A77B8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636" y="52626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0" name="Line 494">
                <a:extLst>
                  <a:ext uri="{FF2B5EF4-FFF2-40B4-BE49-F238E27FC236}">
                    <a16:creationId xmlns:a16="http://schemas.microsoft.com/office/drawing/2014/main" id="{5399395B-310A-134D-9C3A-8085FEB62B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4498" y="527244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1" name="Line 495">
                <a:extLst>
                  <a:ext uri="{FF2B5EF4-FFF2-40B4-BE49-F238E27FC236}">
                    <a16:creationId xmlns:a16="http://schemas.microsoft.com/office/drawing/2014/main" id="{C8121D2B-8331-BD40-BB31-27A562F5BE4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6163" y="527273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2" name="Line 496">
                <a:extLst>
                  <a:ext uri="{FF2B5EF4-FFF2-40B4-BE49-F238E27FC236}">
                    <a16:creationId xmlns:a16="http://schemas.microsoft.com/office/drawing/2014/main" id="{F4D92CD5-798F-894A-AFE7-18F3FA2AB2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743" y="5269657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3" name="Line 497">
                <a:extLst>
                  <a:ext uri="{FF2B5EF4-FFF2-40B4-BE49-F238E27FC236}">
                    <a16:creationId xmlns:a16="http://schemas.microsoft.com/office/drawing/2014/main" id="{A66C33B5-5DB5-B648-A345-87829D6B748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7329" y="5282402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4" name="Line 498">
                <a:extLst>
                  <a:ext uri="{FF2B5EF4-FFF2-40B4-BE49-F238E27FC236}">
                    <a16:creationId xmlns:a16="http://schemas.microsoft.com/office/drawing/2014/main" id="{A3215DBB-8573-E147-BB01-E697517EFF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5" name="Line 499">
                <a:extLst>
                  <a:ext uri="{FF2B5EF4-FFF2-40B4-BE49-F238E27FC236}">
                    <a16:creationId xmlns:a16="http://schemas.microsoft.com/office/drawing/2014/main" id="{A7A6ECB5-F58F-B441-A343-E67B2DB523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6" name="Line 500">
                <a:extLst>
                  <a:ext uri="{FF2B5EF4-FFF2-40B4-BE49-F238E27FC236}">
                    <a16:creationId xmlns:a16="http://schemas.microsoft.com/office/drawing/2014/main" id="{17C4FF90-CB25-1149-B4BF-B23A6618549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80332" y="5279500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7" name="Line 501">
                <a:extLst>
                  <a:ext uri="{FF2B5EF4-FFF2-40B4-BE49-F238E27FC236}">
                    <a16:creationId xmlns:a16="http://schemas.microsoft.com/office/drawing/2014/main" id="{70B71E17-F968-254D-9467-9818F7ADF9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 flipV="1">
                <a:off x="2345589" y="5192511"/>
                <a:ext cx="27058" cy="253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8" name="Line 502">
                <a:extLst>
                  <a:ext uri="{FF2B5EF4-FFF2-40B4-BE49-F238E27FC236}">
                    <a16:creationId xmlns:a16="http://schemas.microsoft.com/office/drawing/2014/main" id="{BC5E09C4-DC66-1146-AF0D-D980D508B3E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>
                <a:off x="2508917" y="5280370"/>
                <a:ext cx="65953" cy="7259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9" name="Rectangle 503">
                <a:extLst>
                  <a:ext uri="{FF2B5EF4-FFF2-40B4-BE49-F238E27FC236}">
                    <a16:creationId xmlns:a16="http://schemas.microsoft.com/office/drawing/2014/main" id="{B222B124-DA1D-EF44-91B1-ADA97740E2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32321" y="5211187"/>
                <a:ext cx="99609" cy="194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294208DE-B509-C348-8622-ABD8EF49E089}"/>
                </a:ext>
              </a:extLst>
            </p:cNvPr>
            <p:cNvGrpSpPr/>
            <p:nvPr/>
          </p:nvGrpSpPr>
          <p:grpSpPr>
            <a:xfrm>
              <a:off x="7716074" y="3092657"/>
              <a:ext cx="629513" cy="902873"/>
              <a:chOff x="2647042" y="3393160"/>
              <a:chExt cx="629513" cy="902873"/>
            </a:xfrm>
          </p:grpSpPr>
          <p:sp>
            <p:nvSpPr>
              <p:cNvPr id="186" name="Freeform 536">
                <a:extLst>
                  <a:ext uri="{FF2B5EF4-FFF2-40B4-BE49-F238E27FC236}">
                    <a16:creationId xmlns:a16="http://schemas.microsoft.com/office/drawing/2014/main" id="{0108E596-D80E-E24D-9D8C-9BC98F66C9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820115">
                <a:off x="2694022" y="3436834"/>
                <a:ext cx="502277" cy="662829"/>
              </a:xfrm>
              <a:custGeom>
                <a:avLst/>
                <a:gdLst>
                  <a:gd name="T0" fmla="*/ 111 w 1069"/>
                  <a:gd name="T1" fmla="*/ 12 h 1564"/>
                  <a:gd name="T2" fmla="*/ 7 w 1069"/>
                  <a:gd name="T3" fmla="*/ 105 h 1564"/>
                  <a:gd name="T4" fmla="*/ 68 w 1069"/>
                  <a:gd name="T5" fmla="*/ 415 h 1564"/>
                  <a:gd name="T6" fmla="*/ 283 w 1069"/>
                  <a:gd name="T7" fmla="*/ 165 h 1564"/>
                  <a:gd name="T8" fmla="*/ 224 w 1069"/>
                  <a:gd name="T9" fmla="*/ 32 h 1564"/>
                  <a:gd name="T10" fmla="*/ 111 w 1069"/>
                  <a:gd name="T11" fmla="*/ 12 h 15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9"/>
                  <a:gd name="T19" fmla="*/ 0 h 1564"/>
                  <a:gd name="T20" fmla="*/ 1069 w 1069"/>
                  <a:gd name="T21" fmla="*/ 1564 h 15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9" h="1564">
                    <a:moveTo>
                      <a:pt x="385" y="45"/>
                    </a:moveTo>
                    <a:cubicBezTo>
                      <a:pt x="260" y="90"/>
                      <a:pt x="50" y="140"/>
                      <a:pt x="25" y="387"/>
                    </a:cubicBezTo>
                    <a:cubicBezTo>
                      <a:pt x="0" y="634"/>
                      <a:pt x="76" y="1490"/>
                      <a:pt x="235" y="1527"/>
                    </a:cubicBezTo>
                    <a:cubicBezTo>
                      <a:pt x="394" y="1564"/>
                      <a:pt x="889" y="844"/>
                      <a:pt x="979" y="609"/>
                    </a:cubicBezTo>
                    <a:cubicBezTo>
                      <a:pt x="1069" y="374"/>
                      <a:pt x="877" y="215"/>
                      <a:pt x="775" y="117"/>
                    </a:cubicBezTo>
                    <a:cubicBezTo>
                      <a:pt x="673" y="19"/>
                      <a:pt x="510" y="0"/>
                      <a:pt x="385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7" name="Oval 537">
                <a:extLst>
                  <a:ext uri="{FF2B5EF4-FFF2-40B4-BE49-F238E27FC236}">
                    <a16:creationId xmlns:a16="http://schemas.microsoft.com/office/drawing/2014/main" id="{72C61306-9082-9946-ADC3-60F9065537E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20690"/>
                <a:ext cx="273080" cy="2160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E7E6E6">
                    <a:lumMod val="5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8" name="Oval 538">
                <a:extLst>
                  <a:ext uri="{FF2B5EF4-FFF2-40B4-BE49-F238E27FC236}">
                    <a16:creationId xmlns:a16="http://schemas.microsoft.com/office/drawing/2014/main" id="{05AC81B3-03C5-D64D-8065-7D9C87C3F4D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19016" y="3532874"/>
                <a:ext cx="260890" cy="2063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Rectangle 539">
                <a:extLst>
                  <a:ext uri="{FF2B5EF4-FFF2-40B4-BE49-F238E27FC236}">
                    <a16:creationId xmlns:a16="http://schemas.microsoft.com/office/drawing/2014/main" id="{B9492C45-19ED-E44A-99B3-34F35CE092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4639" y="3581612"/>
                <a:ext cx="141416" cy="1112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Freeform 540">
                <a:extLst>
                  <a:ext uri="{FF2B5EF4-FFF2-40B4-BE49-F238E27FC236}">
                    <a16:creationId xmlns:a16="http://schemas.microsoft.com/office/drawing/2014/main" id="{1816BC46-053C-9743-8C89-C55B983C87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47042" y="4079741"/>
                <a:ext cx="362933" cy="216292"/>
              </a:xfrm>
              <a:custGeom>
                <a:avLst/>
                <a:gdLst>
                  <a:gd name="T0" fmla="*/ 433 w 802"/>
                  <a:gd name="T1" fmla="*/ 0 h 471"/>
                  <a:gd name="T2" fmla="*/ 429 w 802"/>
                  <a:gd name="T3" fmla="*/ 64 h 471"/>
                  <a:gd name="T4" fmla="*/ 402 w 802"/>
                  <a:gd name="T5" fmla="*/ 73 h 471"/>
                  <a:gd name="T6" fmla="*/ 349 w 802"/>
                  <a:gd name="T7" fmla="*/ 91 h 471"/>
                  <a:gd name="T8" fmla="*/ 314 w 802"/>
                  <a:gd name="T9" fmla="*/ 133 h 471"/>
                  <a:gd name="T10" fmla="*/ 203 w 802"/>
                  <a:gd name="T11" fmla="*/ 151 h 471"/>
                  <a:gd name="T12" fmla="*/ 159 w 802"/>
                  <a:gd name="T13" fmla="*/ 187 h 471"/>
                  <a:gd name="T14" fmla="*/ 137 w 802"/>
                  <a:gd name="T15" fmla="*/ 210 h 471"/>
                  <a:gd name="T16" fmla="*/ 128 w 802"/>
                  <a:gd name="T17" fmla="*/ 237 h 471"/>
                  <a:gd name="T18" fmla="*/ 13 w 802"/>
                  <a:gd name="T19" fmla="*/ 260 h 471"/>
                  <a:gd name="T20" fmla="*/ 0 w 802"/>
                  <a:gd name="T21" fmla="*/ 265 h 4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2"/>
                  <a:gd name="T34" fmla="*/ 0 h 471"/>
                  <a:gd name="T35" fmla="*/ 802 w 802"/>
                  <a:gd name="T36" fmla="*/ 471 h 4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2" h="471">
                    <a:moveTo>
                      <a:pt x="795" y="0"/>
                    </a:moveTo>
                    <a:cubicBezTo>
                      <a:pt x="792" y="38"/>
                      <a:pt x="802" y="79"/>
                      <a:pt x="787" y="114"/>
                    </a:cubicBezTo>
                    <a:cubicBezTo>
                      <a:pt x="780" y="130"/>
                      <a:pt x="754" y="125"/>
                      <a:pt x="738" y="130"/>
                    </a:cubicBezTo>
                    <a:cubicBezTo>
                      <a:pt x="705" y="141"/>
                      <a:pt x="673" y="152"/>
                      <a:pt x="641" y="163"/>
                    </a:cubicBezTo>
                    <a:cubicBezTo>
                      <a:pt x="618" y="185"/>
                      <a:pt x="603" y="219"/>
                      <a:pt x="576" y="236"/>
                    </a:cubicBezTo>
                    <a:cubicBezTo>
                      <a:pt x="522" y="269"/>
                      <a:pt x="425" y="265"/>
                      <a:pt x="373" y="268"/>
                    </a:cubicBezTo>
                    <a:cubicBezTo>
                      <a:pt x="331" y="282"/>
                      <a:pt x="320" y="302"/>
                      <a:pt x="292" y="333"/>
                    </a:cubicBezTo>
                    <a:cubicBezTo>
                      <a:pt x="279" y="348"/>
                      <a:pt x="251" y="374"/>
                      <a:pt x="251" y="374"/>
                    </a:cubicBezTo>
                    <a:cubicBezTo>
                      <a:pt x="246" y="390"/>
                      <a:pt x="247" y="410"/>
                      <a:pt x="235" y="422"/>
                    </a:cubicBezTo>
                    <a:cubicBezTo>
                      <a:pt x="205" y="452"/>
                      <a:pt x="65" y="459"/>
                      <a:pt x="24" y="463"/>
                    </a:cubicBezTo>
                    <a:cubicBezTo>
                      <a:pt x="16" y="466"/>
                      <a:pt x="0" y="471"/>
                      <a:pt x="0" y="471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Oval 541">
                <a:extLst>
                  <a:ext uri="{FF2B5EF4-FFF2-40B4-BE49-F238E27FC236}">
                    <a16:creationId xmlns:a16="http://schemas.microsoft.com/office/drawing/2014/main" id="{7E82E88F-1848-354C-8A40-ADC63E9A98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40893" y="3502820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2" name="Oval 542">
                <a:extLst>
                  <a:ext uri="{FF2B5EF4-FFF2-40B4-BE49-F238E27FC236}">
                    <a16:creationId xmlns:a16="http://schemas.microsoft.com/office/drawing/2014/main" id="{37F520A5-61D2-BD48-9A5D-42A67AA87C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04444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3" name="Freeform 543">
                <a:extLst>
                  <a:ext uri="{FF2B5EF4-FFF2-40B4-BE49-F238E27FC236}">
                    <a16:creationId xmlns:a16="http://schemas.microsoft.com/office/drawing/2014/main" id="{84A8E692-5F72-3D41-BAF6-E2DEF49352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5595" y="3393160"/>
                <a:ext cx="244634" cy="42239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Freeform 544">
                <a:extLst>
                  <a:ext uri="{FF2B5EF4-FFF2-40B4-BE49-F238E27FC236}">
                    <a16:creationId xmlns:a16="http://schemas.microsoft.com/office/drawing/2014/main" id="{392DA6C6-B562-9440-B354-DAB0E3C1BD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39028">
                <a:off x="3003475" y="3444334"/>
                <a:ext cx="244634" cy="44676"/>
              </a:xfrm>
              <a:custGeom>
                <a:avLst/>
                <a:gdLst>
                  <a:gd name="T0" fmla="*/ 0 w 558"/>
                  <a:gd name="T1" fmla="*/ 29 h 102"/>
                  <a:gd name="T2" fmla="*/ 117 w 558"/>
                  <a:gd name="T3" fmla="*/ 10 h 102"/>
                  <a:gd name="T4" fmla="*/ 157 w 558"/>
                  <a:gd name="T5" fmla="*/ 2 h 102"/>
                  <a:gd name="T6" fmla="*/ 162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5" name="Freeform 545">
                <a:extLst>
                  <a:ext uri="{FF2B5EF4-FFF2-40B4-BE49-F238E27FC236}">
                    <a16:creationId xmlns:a16="http://schemas.microsoft.com/office/drawing/2014/main" id="{74B2199F-3473-064A-BDF0-5946CCE5A6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51617">
                <a:off x="2999411" y="3415904"/>
                <a:ext cx="244634" cy="44676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6" name="Group 546">
                <a:extLst>
                  <a:ext uri="{FF2B5EF4-FFF2-40B4-BE49-F238E27FC236}">
                    <a16:creationId xmlns:a16="http://schemas.microsoft.com/office/drawing/2014/main" id="{90E058F9-3C76-D247-926C-1DF14227069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43399" y="3395597"/>
                <a:ext cx="243822" cy="96662"/>
                <a:chOff x="2106" y="1626"/>
                <a:chExt cx="606" cy="228"/>
              </a:xfrm>
            </p:grpSpPr>
            <p:sp>
              <p:nvSpPr>
                <p:cNvPr id="206" name="Freeform 547">
                  <a:extLst>
                    <a:ext uri="{FF2B5EF4-FFF2-40B4-BE49-F238E27FC236}">
                      <a16:creationId xmlns:a16="http://schemas.microsoft.com/office/drawing/2014/main" id="{288BBE77-405D-7347-A3F6-14EB5E6B0A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155" y="1626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Freeform 548">
                  <a:extLst>
                    <a:ext uri="{FF2B5EF4-FFF2-40B4-BE49-F238E27FC236}">
                      <a16:creationId xmlns:a16="http://schemas.microsoft.com/office/drawing/2014/main" id="{2CE4A047-B233-0649-BACA-221B90F6C1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0660972" flipH="1">
                  <a:off x="2105" y="1754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Freeform 549">
                  <a:extLst>
                    <a:ext uri="{FF2B5EF4-FFF2-40B4-BE49-F238E27FC236}">
                      <a16:creationId xmlns:a16="http://schemas.microsoft.com/office/drawing/2014/main" id="{9E9DD25E-0554-E64B-9FCB-1E992F33FD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148383" flipH="1">
                  <a:off x="2110" y="1688"/>
                  <a:ext cx="563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7" name="Oval 550">
                <a:extLst>
                  <a:ext uri="{FF2B5EF4-FFF2-40B4-BE49-F238E27FC236}">
                    <a16:creationId xmlns:a16="http://schemas.microsoft.com/office/drawing/2014/main" id="{DA98ACB1-D5E8-664F-B942-C6F7F7FF63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703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Oval 551">
                <a:extLst>
                  <a:ext uri="{FF2B5EF4-FFF2-40B4-BE49-F238E27FC236}">
                    <a16:creationId xmlns:a16="http://schemas.microsoft.com/office/drawing/2014/main" id="{6DC880F2-5A3F-4C49-8342-2EA18CE64E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7538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440DD971-DAF2-124C-A21A-9021E06A75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792810" y="3848772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8C01662-63ED-A64D-B75A-09B6F7BE29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35744" y="3898966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0D86F1C-7E92-A84D-82B0-7B6226C3D0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92966" y="3946541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70BBEF17-EBA6-5C45-B169-D39902C38D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115192" y="3841094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61D3892A-19CA-494B-9259-B1FF28DC20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66286" y="3886197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36114C88-C7A3-8548-B737-D0A7E3509B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07700" y="3931874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F5554262-8B50-E44B-A11A-E16A4178BC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953597" y="3970537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C22A9AE-2790-3348-9750-19AE35EC7821}"/>
                </a:ext>
              </a:extLst>
            </p:cNvPr>
            <p:cNvGrpSpPr/>
            <p:nvPr/>
          </p:nvGrpSpPr>
          <p:grpSpPr>
            <a:xfrm>
              <a:off x="6551744" y="3092805"/>
              <a:ext cx="652794" cy="916747"/>
              <a:chOff x="2623761" y="3393160"/>
              <a:chExt cx="652794" cy="916747"/>
            </a:xfrm>
          </p:grpSpPr>
          <p:sp>
            <p:nvSpPr>
              <p:cNvPr id="163" name="Freeform 536">
                <a:extLst>
                  <a:ext uri="{FF2B5EF4-FFF2-40B4-BE49-F238E27FC236}">
                    <a16:creationId xmlns:a16="http://schemas.microsoft.com/office/drawing/2014/main" id="{23FB87E8-5C9A-0C43-A444-3051CBED7E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820115">
                <a:off x="2694022" y="3436834"/>
                <a:ext cx="502277" cy="662829"/>
              </a:xfrm>
              <a:custGeom>
                <a:avLst/>
                <a:gdLst>
                  <a:gd name="T0" fmla="*/ 111 w 1069"/>
                  <a:gd name="T1" fmla="*/ 12 h 1564"/>
                  <a:gd name="T2" fmla="*/ 7 w 1069"/>
                  <a:gd name="T3" fmla="*/ 105 h 1564"/>
                  <a:gd name="T4" fmla="*/ 68 w 1069"/>
                  <a:gd name="T5" fmla="*/ 415 h 1564"/>
                  <a:gd name="T6" fmla="*/ 283 w 1069"/>
                  <a:gd name="T7" fmla="*/ 165 h 1564"/>
                  <a:gd name="T8" fmla="*/ 224 w 1069"/>
                  <a:gd name="T9" fmla="*/ 32 h 1564"/>
                  <a:gd name="T10" fmla="*/ 111 w 1069"/>
                  <a:gd name="T11" fmla="*/ 12 h 15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9"/>
                  <a:gd name="T19" fmla="*/ 0 h 1564"/>
                  <a:gd name="T20" fmla="*/ 1069 w 1069"/>
                  <a:gd name="T21" fmla="*/ 1564 h 15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9" h="1564">
                    <a:moveTo>
                      <a:pt x="385" y="45"/>
                    </a:moveTo>
                    <a:cubicBezTo>
                      <a:pt x="260" y="90"/>
                      <a:pt x="50" y="140"/>
                      <a:pt x="25" y="387"/>
                    </a:cubicBezTo>
                    <a:cubicBezTo>
                      <a:pt x="0" y="634"/>
                      <a:pt x="76" y="1490"/>
                      <a:pt x="235" y="1527"/>
                    </a:cubicBezTo>
                    <a:cubicBezTo>
                      <a:pt x="394" y="1564"/>
                      <a:pt x="889" y="844"/>
                      <a:pt x="979" y="609"/>
                    </a:cubicBezTo>
                    <a:cubicBezTo>
                      <a:pt x="1069" y="374"/>
                      <a:pt x="877" y="215"/>
                      <a:pt x="775" y="117"/>
                    </a:cubicBezTo>
                    <a:cubicBezTo>
                      <a:pt x="673" y="19"/>
                      <a:pt x="510" y="0"/>
                      <a:pt x="385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Oval 537">
                <a:extLst>
                  <a:ext uri="{FF2B5EF4-FFF2-40B4-BE49-F238E27FC236}">
                    <a16:creationId xmlns:a16="http://schemas.microsoft.com/office/drawing/2014/main" id="{6A827F06-1EB0-F046-8C3D-9D7881D468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20690"/>
                <a:ext cx="273080" cy="2160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E7E6E6">
                    <a:lumMod val="5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5" name="Oval 538">
                <a:extLst>
                  <a:ext uri="{FF2B5EF4-FFF2-40B4-BE49-F238E27FC236}">
                    <a16:creationId xmlns:a16="http://schemas.microsoft.com/office/drawing/2014/main" id="{4A8968E0-1EE8-654D-BFE4-D2B226EE6C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19016" y="3532874"/>
                <a:ext cx="260890" cy="2063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Rectangle 539">
                <a:extLst>
                  <a:ext uri="{FF2B5EF4-FFF2-40B4-BE49-F238E27FC236}">
                    <a16:creationId xmlns:a16="http://schemas.microsoft.com/office/drawing/2014/main" id="{75B76C8A-3230-9B49-AA29-ED9BDDE3F1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4639" y="3581612"/>
                <a:ext cx="141416" cy="1112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Freeform 540">
                <a:extLst>
                  <a:ext uri="{FF2B5EF4-FFF2-40B4-BE49-F238E27FC236}">
                    <a16:creationId xmlns:a16="http://schemas.microsoft.com/office/drawing/2014/main" id="{D9817DB8-7A79-BA4F-8B99-103E698D1C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23761" y="4079740"/>
                <a:ext cx="386215" cy="230167"/>
              </a:xfrm>
              <a:custGeom>
                <a:avLst/>
                <a:gdLst>
                  <a:gd name="T0" fmla="*/ 433 w 802"/>
                  <a:gd name="T1" fmla="*/ 0 h 471"/>
                  <a:gd name="T2" fmla="*/ 429 w 802"/>
                  <a:gd name="T3" fmla="*/ 64 h 471"/>
                  <a:gd name="T4" fmla="*/ 402 w 802"/>
                  <a:gd name="T5" fmla="*/ 73 h 471"/>
                  <a:gd name="T6" fmla="*/ 349 w 802"/>
                  <a:gd name="T7" fmla="*/ 91 h 471"/>
                  <a:gd name="T8" fmla="*/ 314 w 802"/>
                  <a:gd name="T9" fmla="*/ 133 h 471"/>
                  <a:gd name="T10" fmla="*/ 203 w 802"/>
                  <a:gd name="T11" fmla="*/ 151 h 471"/>
                  <a:gd name="T12" fmla="*/ 159 w 802"/>
                  <a:gd name="T13" fmla="*/ 187 h 471"/>
                  <a:gd name="T14" fmla="*/ 137 w 802"/>
                  <a:gd name="T15" fmla="*/ 210 h 471"/>
                  <a:gd name="T16" fmla="*/ 128 w 802"/>
                  <a:gd name="T17" fmla="*/ 237 h 471"/>
                  <a:gd name="T18" fmla="*/ 13 w 802"/>
                  <a:gd name="T19" fmla="*/ 260 h 471"/>
                  <a:gd name="T20" fmla="*/ 0 w 802"/>
                  <a:gd name="T21" fmla="*/ 265 h 4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2"/>
                  <a:gd name="T34" fmla="*/ 0 h 471"/>
                  <a:gd name="T35" fmla="*/ 802 w 802"/>
                  <a:gd name="T36" fmla="*/ 471 h 4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2" h="471">
                    <a:moveTo>
                      <a:pt x="795" y="0"/>
                    </a:moveTo>
                    <a:cubicBezTo>
                      <a:pt x="792" y="38"/>
                      <a:pt x="802" y="79"/>
                      <a:pt x="787" y="114"/>
                    </a:cubicBezTo>
                    <a:cubicBezTo>
                      <a:pt x="780" y="130"/>
                      <a:pt x="754" y="125"/>
                      <a:pt x="738" y="130"/>
                    </a:cubicBezTo>
                    <a:cubicBezTo>
                      <a:pt x="705" y="141"/>
                      <a:pt x="673" y="152"/>
                      <a:pt x="641" y="163"/>
                    </a:cubicBezTo>
                    <a:cubicBezTo>
                      <a:pt x="618" y="185"/>
                      <a:pt x="603" y="219"/>
                      <a:pt x="576" y="236"/>
                    </a:cubicBezTo>
                    <a:cubicBezTo>
                      <a:pt x="522" y="269"/>
                      <a:pt x="425" y="265"/>
                      <a:pt x="373" y="268"/>
                    </a:cubicBezTo>
                    <a:cubicBezTo>
                      <a:pt x="331" y="282"/>
                      <a:pt x="320" y="302"/>
                      <a:pt x="292" y="333"/>
                    </a:cubicBezTo>
                    <a:cubicBezTo>
                      <a:pt x="279" y="348"/>
                      <a:pt x="251" y="374"/>
                      <a:pt x="251" y="374"/>
                    </a:cubicBezTo>
                    <a:cubicBezTo>
                      <a:pt x="246" y="390"/>
                      <a:pt x="247" y="410"/>
                      <a:pt x="235" y="422"/>
                    </a:cubicBezTo>
                    <a:cubicBezTo>
                      <a:pt x="205" y="452"/>
                      <a:pt x="65" y="459"/>
                      <a:pt x="24" y="463"/>
                    </a:cubicBezTo>
                    <a:cubicBezTo>
                      <a:pt x="16" y="466"/>
                      <a:pt x="0" y="471"/>
                      <a:pt x="0" y="471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Oval 541">
                <a:extLst>
                  <a:ext uri="{FF2B5EF4-FFF2-40B4-BE49-F238E27FC236}">
                    <a16:creationId xmlns:a16="http://schemas.microsoft.com/office/drawing/2014/main" id="{00E34EE0-7236-6245-B55E-EC4722131F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40893" y="3502820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9" name="Oval 542">
                <a:extLst>
                  <a:ext uri="{FF2B5EF4-FFF2-40B4-BE49-F238E27FC236}">
                    <a16:creationId xmlns:a16="http://schemas.microsoft.com/office/drawing/2014/main" id="{C630C772-8931-AC4A-92FF-123AB81C17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04444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Freeform 543">
                <a:extLst>
                  <a:ext uri="{FF2B5EF4-FFF2-40B4-BE49-F238E27FC236}">
                    <a16:creationId xmlns:a16="http://schemas.microsoft.com/office/drawing/2014/main" id="{45E45320-C0C8-5E48-9DF0-6AF8C2092E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5595" y="3393160"/>
                <a:ext cx="244634" cy="42239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Freeform 544">
                <a:extLst>
                  <a:ext uri="{FF2B5EF4-FFF2-40B4-BE49-F238E27FC236}">
                    <a16:creationId xmlns:a16="http://schemas.microsoft.com/office/drawing/2014/main" id="{8C08E962-5A20-2A47-B023-60428FA386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39028">
                <a:off x="3003475" y="3444334"/>
                <a:ext cx="244634" cy="44676"/>
              </a:xfrm>
              <a:custGeom>
                <a:avLst/>
                <a:gdLst>
                  <a:gd name="T0" fmla="*/ 0 w 558"/>
                  <a:gd name="T1" fmla="*/ 29 h 102"/>
                  <a:gd name="T2" fmla="*/ 117 w 558"/>
                  <a:gd name="T3" fmla="*/ 10 h 102"/>
                  <a:gd name="T4" fmla="*/ 157 w 558"/>
                  <a:gd name="T5" fmla="*/ 2 h 102"/>
                  <a:gd name="T6" fmla="*/ 162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Freeform 545">
                <a:extLst>
                  <a:ext uri="{FF2B5EF4-FFF2-40B4-BE49-F238E27FC236}">
                    <a16:creationId xmlns:a16="http://schemas.microsoft.com/office/drawing/2014/main" id="{7F235821-6C0F-9C42-8ADA-021A29F6B0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51617">
                <a:off x="2999411" y="3415904"/>
                <a:ext cx="244634" cy="44676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3" name="Group 546">
                <a:extLst>
                  <a:ext uri="{FF2B5EF4-FFF2-40B4-BE49-F238E27FC236}">
                    <a16:creationId xmlns:a16="http://schemas.microsoft.com/office/drawing/2014/main" id="{F8D774D7-62D9-BF4A-B34D-DFFFB91E19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43399" y="3395597"/>
                <a:ext cx="243822" cy="96662"/>
                <a:chOff x="2106" y="1626"/>
                <a:chExt cx="606" cy="228"/>
              </a:xfrm>
            </p:grpSpPr>
            <p:sp>
              <p:nvSpPr>
                <p:cNvPr id="183" name="Freeform 547">
                  <a:extLst>
                    <a:ext uri="{FF2B5EF4-FFF2-40B4-BE49-F238E27FC236}">
                      <a16:creationId xmlns:a16="http://schemas.microsoft.com/office/drawing/2014/main" id="{DA0079D3-847B-7D4A-9DEB-79CB2421B34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155" y="1626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4" name="Freeform 548">
                  <a:extLst>
                    <a:ext uri="{FF2B5EF4-FFF2-40B4-BE49-F238E27FC236}">
                      <a16:creationId xmlns:a16="http://schemas.microsoft.com/office/drawing/2014/main" id="{DFFDC4D3-64FC-1D4C-A603-6151082D43B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0660972" flipH="1">
                  <a:off x="2105" y="1754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Freeform 549">
                  <a:extLst>
                    <a:ext uri="{FF2B5EF4-FFF2-40B4-BE49-F238E27FC236}">
                      <a16:creationId xmlns:a16="http://schemas.microsoft.com/office/drawing/2014/main" id="{2A6A72CF-B558-6745-9CFB-EE208AEBBDE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148383" flipH="1">
                  <a:off x="2110" y="1688"/>
                  <a:ext cx="563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4" name="Oval 550">
                <a:extLst>
                  <a:ext uri="{FF2B5EF4-FFF2-40B4-BE49-F238E27FC236}">
                    <a16:creationId xmlns:a16="http://schemas.microsoft.com/office/drawing/2014/main" id="{EBB9C46A-61C2-5C41-8AA2-6942C47B61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703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Oval 551">
                <a:extLst>
                  <a:ext uri="{FF2B5EF4-FFF2-40B4-BE49-F238E27FC236}">
                    <a16:creationId xmlns:a16="http://schemas.microsoft.com/office/drawing/2014/main" id="{9C5A6ACD-3683-B144-879E-A76B863056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7538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270229E-1258-D44B-B9F9-CDC9666B28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792810" y="3848772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B64F3B41-7F7C-4447-BF2A-FECBF4CBD5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35744" y="3898966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43CA10A4-B25C-784A-977E-E27CD9BCD32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92966" y="3946541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8E228C4C-280C-1B4E-AFBE-643528E6E7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115192" y="3841094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DF56D42-4450-6248-9AD0-F624378F74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66286" y="3886197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59CD2D48-61B3-5142-8079-6E74F83F52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07700" y="3931874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7AF59771-A360-6F4B-84A0-593BECF650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953597" y="3970537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0748E6B-5110-D347-8929-6741173FBF8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280918" flipH="1">
              <a:off x="7389835" y="3813258"/>
              <a:ext cx="331928" cy="251616"/>
              <a:chOff x="2332320" y="5163264"/>
              <a:chExt cx="245873" cy="186382"/>
            </a:xfrm>
          </p:grpSpPr>
          <p:sp>
            <p:nvSpPr>
              <p:cNvPr id="142" name="Rectangle 483">
                <a:extLst>
                  <a:ext uri="{FF2B5EF4-FFF2-40B4-BE49-F238E27FC236}">
                    <a16:creationId xmlns:a16="http://schemas.microsoft.com/office/drawing/2014/main" id="{0C2BD9FA-0FDC-984A-BFE0-81E87C6372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46641" y="5224573"/>
                <a:ext cx="157012" cy="4904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 defTabSz="914400">
                  <a:defRPr/>
                </a:pPr>
                <a:endParaRPr lang="en-US" sz="1400" kern="0">
                  <a:solidFill>
                    <a:srgbClr val="FFCCFF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3" name="Rectangle 484">
                <a:extLst>
                  <a:ext uri="{FF2B5EF4-FFF2-40B4-BE49-F238E27FC236}">
                    <a16:creationId xmlns:a16="http://schemas.microsoft.com/office/drawing/2014/main" id="{6787730D-8A95-3D44-9C9C-76A1A54D7C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56803" y="5202112"/>
                <a:ext cx="75973" cy="490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4" name="Line 485">
                <a:extLst>
                  <a:ext uri="{FF2B5EF4-FFF2-40B4-BE49-F238E27FC236}">
                    <a16:creationId xmlns:a16="http://schemas.microsoft.com/office/drawing/2014/main" id="{07AD6EFC-09E7-3A43-B38D-671A56C2D6F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334140" y="5163257"/>
                <a:ext cx="0" cy="558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5" name="Line 486">
                <a:extLst>
                  <a:ext uri="{FF2B5EF4-FFF2-40B4-BE49-F238E27FC236}">
                    <a16:creationId xmlns:a16="http://schemas.microsoft.com/office/drawing/2014/main" id="{47F152B5-14A6-F847-AB52-64F00BEF092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30920" y="5253708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6" name="Line 487">
                <a:extLst>
                  <a:ext uri="{FF2B5EF4-FFF2-40B4-BE49-F238E27FC236}">
                    <a16:creationId xmlns:a16="http://schemas.microsoft.com/office/drawing/2014/main" id="{5675D698-7DD1-9B4C-A7A2-209CF3E47C0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12810" y="5244540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7" name="Line 488">
                <a:extLst>
                  <a:ext uri="{FF2B5EF4-FFF2-40B4-BE49-F238E27FC236}">
                    <a16:creationId xmlns:a16="http://schemas.microsoft.com/office/drawing/2014/main" id="{551988B3-B4FD-3E4B-9D55-03CB5C6E1CE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731" y="5251366"/>
                <a:ext cx="0" cy="312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8" name="Line 489">
                <a:extLst>
                  <a:ext uri="{FF2B5EF4-FFF2-40B4-BE49-F238E27FC236}">
                    <a16:creationId xmlns:a16="http://schemas.microsoft.com/office/drawing/2014/main" id="{CFD98714-BECE-0D4B-B992-4FD6740DF1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004" y="52597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9" name="Line 490">
                <a:extLst>
                  <a:ext uri="{FF2B5EF4-FFF2-40B4-BE49-F238E27FC236}">
                    <a16:creationId xmlns:a16="http://schemas.microsoft.com/office/drawing/2014/main" id="{5770F1C7-01DC-7141-A18E-71B5C1B58DC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8125" y="5262723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0" name="Line 491">
                <a:extLst>
                  <a:ext uri="{FF2B5EF4-FFF2-40B4-BE49-F238E27FC236}">
                    <a16:creationId xmlns:a16="http://schemas.microsoft.com/office/drawing/2014/main" id="{E34BBAD6-25EC-114F-8841-3C6EBC79506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9321" y="526120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1" name="Line 492">
                <a:extLst>
                  <a:ext uri="{FF2B5EF4-FFF2-40B4-BE49-F238E27FC236}">
                    <a16:creationId xmlns:a16="http://schemas.microsoft.com/office/drawing/2014/main" id="{D1372722-0B6A-274B-BE8B-82F986FBB7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273" y="5260091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2" name="Line 493">
                <a:extLst>
                  <a:ext uri="{FF2B5EF4-FFF2-40B4-BE49-F238E27FC236}">
                    <a16:creationId xmlns:a16="http://schemas.microsoft.com/office/drawing/2014/main" id="{DEE61A3B-A76C-E148-A120-CBB81587872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636" y="52626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3" name="Line 494">
                <a:extLst>
                  <a:ext uri="{FF2B5EF4-FFF2-40B4-BE49-F238E27FC236}">
                    <a16:creationId xmlns:a16="http://schemas.microsoft.com/office/drawing/2014/main" id="{E31831E1-9C58-0B4E-B48B-EB170FED1BF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4498" y="527244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4" name="Line 495">
                <a:extLst>
                  <a:ext uri="{FF2B5EF4-FFF2-40B4-BE49-F238E27FC236}">
                    <a16:creationId xmlns:a16="http://schemas.microsoft.com/office/drawing/2014/main" id="{7894194B-33F5-6344-A7EF-1DC2806AA5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6163" y="527273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5" name="Line 496">
                <a:extLst>
                  <a:ext uri="{FF2B5EF4-FFF2-40B4-BE49-F238E27FC236}">
                    <a16:creationId xmlns:a16="http://schemas.microsoft.com/office/drawing/2014/main" id="{50C416F4-71B7-8D47-BDAA-86F9B78AC6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743" y="5269657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6" name="Line 497">
                <a:extLst>
                  <a:ext uri="{FF2B5EF4-FFF2-40B4-BE49-F238E27FC236}">
                    <a16:creationId xmlns:a16="http://schemas.microsoft.com/office/drawing/2014/main" id="{868F0206-5D18-0947-B5D2-F60A1016E15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7329" y="5282402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7" name="Line 498">
                <a:extLst>
                  <a:ext uri="{FF2B5EF4-FFF2-40B4-BE49-F238E27FC236}">
                    <a16:creationId xmlns:a16="http://schemas.microsoft.com/office/drawing/2014/main" id="{3D9824DC-B48F-D54F-AD81-F02B9FAB4E2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8" name="Line 499">
                <a:extLst>
                  <a:ext uri="{FF2B5EF4-FFF2-40B4-BE49-F238E27FC236}">
                    <a16:creationId xmlns:a16="http://schemas.microsoft.com/office/drawing/2014/main" id="{86DB5115-7769-3145-BC1F-51F1A438B28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9" name="Line 500">
                <a:extLst>
                  <a:ext uri="{FF2B5EF4-FFF2-40B4-BE49-F238E27FC236}">
                    <a16:creationId xmlns:a16="http://schemas.microsoft.com/office/drawing/2014/main" id="{7139A878-C20A-B340-B795-18072538835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80332" y="5279500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60" name="Line 501">
                <a:extLst>
                  <a:ext uri="{FF2B5EF4-FFF2-40B4-BE49-F238E27FC236}">
                    <a16:creationId xmlns:a16="http://schemas.microsoft.com/office/drawing/2014/main" id="{9AEA2B8F-4988-834C-862D-7F071EAE7AD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 flipV="1">
                <a:off x="2345589" y="5192511"/>
                <a:ext cx="27058" cy="253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61" name="Line 502">
                <a:extLst>
                  <a:ext uri="{FF2B5EF4-FFF2-40B4-BE49-F238E27FC236}">
                    <a16:creationId xmlns:a16="http://schemas.microsoft.com/office/drawing/2014/main" id="{EB818DD4-615D-9943-96C7-59F99CEC13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>
                <a:off x="2508917" y="5280370"/>
                <a:ext cx="65953" cy="7259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62" name="Rectangle 503">
                <a:extLst>
                  <a:ext uri="{FF2B5EF4-FFF2-40B4-BE49-F238E27FC236}">
                    <a16:creationId xmlns:a16="http://schemas.microsoft.com/office/drawing/2014/main" id="{9EA07C3D-077A-FF4A-A1B8-95AE2F8DC9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32321" y="5211187"/>
                <a:ext cx="99609" cy="194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</p:grp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1A93A5BB-6BE5-3F4A-AA14-539666743E92}"/>
                </a:ext>
              </a:extLst>
            </p:cNvPr>
            <p:cNvCxnSpPr>
              <a:cxnSpLocks/>
            </p:cNvCxnSpPr>
            <p:nvPr/>
          </p:nvCxnSpPr>
          <p:spPr>
            <a:xfrm>
              <a:off x="6918994" y="4197820"/>
              <a:ext cx="0" cy="34257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7" name="TextBox 215">
              <a:extLst>
                <a:ext uri="{FF2B5EF4-FFF2-40B4-BE49-F238E27FC236}">
                  <a16:creationId xmlns:a16="http://schemas.microsoft.com/office/drawing/2014/main" id="{A9591E60-8E49-3A4B-A06D-796E11FE0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920" y="4615099"/>
              <a:ext cx="1428148" cy="69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Anti-OVA response</a:t>
              </a:r>
            </a:p>
            <a:p>
              <a:pPr algn="ctr">
                <a:lnSpc>
                  <a:spcPts val="580"/>
                </a:lnSpc>
                <a:spcBef>
                  <a:spcPct val="0"/>
                </a:spcBef>
                <a:buNone/>
                <a:defRPr/>
              </a:pPr>
              <a:endPara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8" name="TextBox 215">
              <a:extLst>
                <a:ext uri="{FF2B5EF4-FFF2-40B4-BE49-F238E27FC236}">
                  <a16:creationId xmlns:a16="http://schemas.microsoft.com/office/drawing/2014/main" id="{E2E648CF-4B3A-E747-A3FA-3544E4D6B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9503" y="4586851"/>
              <a:ext cx="15964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400" b="1" kern="0" dirty="0">
                  <a:solidFill>
                    <a:srgbClr val="FF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0FEB980B-FD65-D24C-A58A-6DFFCE0497CB}"/>
                </a:ext>
              </a:extLst>
            </p:cNvPr>
            <p:cNvCxnSpPr>
              <a:cxnSpLocks/>
            </p:cNvCxnSpPr>
            <p:nvPr/>
          </p:nvCxnSpPr>
          <p:spPr>
            <a:xfrm>
              <a:off x="8079439" y="4197820"/>
              <a:ext cx="0" cy="34257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0" name="TextBox 215">
              <a:extLst>
                <a:ext uri="{FF2B5EF4-FFF2-40B4-BE49-F238E27FC236}">
                  <a16:creationId xmlns:a16="http://schemas.microsoft.com/office/drawing/2014/main" id="{9F725D15-19AE-E545-8FB5-1F99C9509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5792" y="2682863"/>
              <a:ext cx="7441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xB6</a:t>
              </a:r>
            </a:p>
          </p:txBody>
        </p:sp>
        <p:sp>
          <p:nvSpPr>
            <p:cNvPr id="141" name="TextBox 215">
              <a:extLst>
                <a:ext uri="{FF2B5EF4-FFF2-40B4-BE49-F238E27FC236}">
                  <a16:creationId xmlns:a16="http://schemas.microsoft.com/office/drawing/2014/main" id="{0A707E20-6007-6244-86E8-7C0167A0D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4657" y="2671712"/>
              <a:ext cx="9548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xmOVA</a:t>
              </a:r>
            </a:p>
          </p:txBody>
        </p:sp>
      </p:grpSp>
      <p:sp>
        <p:nvSpPr>
          <p:cNvPr id="230" name="TextBox 102">
            <a:extLst>
              <a:ext uri="{FF2B5EF4-FFF2-40B4-BE49-F238E27FC236}">
                <a16:creationId xmlns:a16="http://schemas.microsoft.com/office/drawing/2014/main" id="{55D517CD-AFC8-234B-B19B-067137E05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771" y="3879553"/>
            <a:ext cx="1138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xmOVA</a:t>
            </a:r>
          </a:p>
        </p:txBody>
      </p:sp>
      <p:sp>
        <p:nvSpPr>
          <p:cNvPr id="231" name="TextBox 102">
            <a:extLst>
              <a:ext uri="{FF2B5EF4-FFF2-40B4-BE49-F238E27FC236}">
                <a16:creationId xmlns:a16="http://schemas.microsoft.com/office/drawing/2014/main" id="{F70DB1B5-D797-934C-8DE9-634E35DD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079" y="2173743"/>
            <a:ext cx="1138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xB6</a:t>
            </a:r>
          </a:p>
        </p:txBody>
      </p:sp>
    </p:spTree>
    <p:extLst>
      <p:ext uri="{BB962C8B-B14F-4D97-AF65-F5344CB8AC3E}">
        <p14:creationId xmlns:p14="http://schemas.microsoft.com/office/powerpoint/2010/main" val="602731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Model system #2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45ACD-5594-6A46-B823-ED8BA1ED7911}"/>
              </a:ext>
            </a:extLst>
          </p:cNvPr>
          <p:cNvGrpSpPr>
            <a:grpSpLocks noChangeAspect="1"/>
          </p:cNvGrpSpPr>
          <p:nvPr/>
        </p:nvGrpSpPr>
        <p:grpSpPr>
          <a:xfrm>
            <a:off x="2897921" y="4370312"/>
            <a:ext cx="652794" cy="916747"/>
            <a:chOff x="1211024" y="1414490"/>
            <a:chExt cx="543995" cy="763956"/>
          </a:xfrm>
        </p:grpSpPr>
        <p:sp>
          <p:nvSpPr>
            <p:cNvPr id="7" name="Freeform 536">
              <a:extLst>
                <a:ext uri="{FF2B5EF4-FFF2-40B4-BE49-F238E27FC236}">
                  <a16:creationId xmlns:a16="http://schemas.microsoft.com/office/drawing/2014/main" id="{91C039AE-5C54-2D4A-B092-FF348EF69283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537">
              <a:extLst>
                <a:ext uri="{FF2B5EF4-FFF2-40B4-BE49-F238E27FC236}">
                  <a16:creationId xmlns:a16="http://schemas.microsoft.com/office/drawing/2014/main" id="{17B79E36-A365-3248-AC4D-71DB66397D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538">
              <a:extLst>
                <a:ext uri="{FF2B5EF4-FFF2-40B4-BE49-F238E27FC236}">
                  <a16:creationId xmlns:a16="http://schemas.microsoft.com/office/drawing/2014/main" id="{E58F9A63-E56B-EC49-869B-27983D8CB6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539">
              <a:extLst>
                <a:ext uri="{FF2B5EF4-FFF2-40B4-BE49-F238E27FC236}">
                  <a16:creationId xmlns:a16="http://schemas.microsoft.com/office/drawing/2014/main" id="{DD24ABB1-52D2-F34E-BB11-BCB6B01AE8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540">
              <a:extLst>
                <a:ext uri="{FF2B5EF4-FFF2-40B4-BE49-F238E27FC236}">
                  <a16:creationId xmlns:a16="http://schemas.microsoft.com/office/drawing/2014/main" id="{660537DA-84AF-B645-BC3E-ED8290FC1E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541">
              <a:extLst>
                <a:ext uri="{FF2B5EF4-FFF2-40B4-BE49-F238E27FC236}">
                  <a16:creationId xmlns:a16="http://schemas.microsoft.com/office/drawing/2014/main" id="{E72472BF-4EBD-EC42-B1D1-9D445D9B1B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542">
              <a:extLst>
                <a:ext uri="{FF2B5EF4-FFF2-40B4-BE49-F238E27FC236}">
                  <a16:creationId xmlns:a16="http://schemas.microsoft.com/office/drawing/2014/main" id="{C12CD5E8-F57C-C74F-AB66-56949F7B20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543">
              <a:extLst>
                <a:ext uri="{FF2B5EF4-FFF2-40B4-BE49-F238E27FC236}">
                  <a16:creationId xmlns:a16="http://schemas.microsoft.com/office/drawing/2014/main" id="{B476B1B2-F79F-0040-B51A-ABE5FF7A0B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544">
              <a:extLst>
                <a:ext uri="{FF2B5EF4-FFF2-40B4-BE49-F238E27FC236}">
                  <a16:creationId xmlns:a16="http://schemas.microsoft.com/office/drawing/2014/main" id="{E05D769D-9586-124C-BF97-16E058384031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545">
              <a:extLst>
                <a:ext uri="{FF2B5EF4-FFF2-40B4-BE49-F238E27FC236}">
                  <a16:creationId xmlns:a16="http://schemas.microsoft.com/office/drawing/2014/main" id="{D47AB5FF-7F0F-E747-AFE8-8F914B71CD42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546">
              <a:extLst>
                <a:ext uri="{FF2B5EF4-FFF2-40B4-BE49-F238E27FC236}">
                  <a16:creationId xmlns:a16="http://schemas.microsoft.com/office/drawing/2014/main" id="{446946B8-D473-0249-9C08-6A118B07C23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20" name="Freeform 547">
                <a:extLst>
                  <a:ext uri="{FF2B5EF4-FFF2-40B4-BE49-F238E27FC236}">
                    <a16:creationId xmlns:a16="http://schemas.microsoft.com/office/drawing/2014/main" id="{3B048BE9-D988-FA4A-8382-498618D495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548">
                <a:extLst>
                  <a:ext uri="{FF2B5EF4-FFF2-40B4-BE49-F238E27FC236}">
                    <a16:creationId xmlns:a16="http://schemas.microsoft.com/office/drawing/2014/main" id="{BBF271BD-EEE8-5641-99EC-A0C799F265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549">
                <a:extLst>
                  <a:ext uri="{FF2B5EF4-FFF2-40B4-BE49-F238E27FC236}">
                    <a16:creationId xmlns:a16="http://schemas.microsoft.com/office/drawing/2014/main" id="{86D05591-257F-C44A-A9A7-33F0A6CDBC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Oval 550">
              <a:extLst>
                <a:ext uri="{FF2B5EF4-FFF2-40B4-BE49-F238E27FC236}">
                  <a16:creationId xmlns:a16="http://schemas.microsoft.com/office/drawing/2014/main" id="{61508231-43F3-564A-9C23-EC8EDDEB9C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551">
              <a:extLst>
                <a:ext uri="{FF2B5EF4-FFF2-40B4-BE49-F238E27FC236}">
                  <a16:creationId xmlns:a16="http://schemas.microsoft.com/office/drawing/2014/main" id="{212C915C-FA6A-3A42-94B1-B6671CD05B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74693C-11C8-F841-8CB9-D8FE5A0A9CEE}"/>
              </a:ext>
            </a:extLst>
          </p:cNvPr>
          <p:cNvGrpSpPr/>
          <p:nvPr/>
        </p:nvGrpSpPr>
        <p:grpSpPr>
          <a:xfrm>
            <a:off x="4227153" y="4365831"/>
            <a:ext cx="652794" cy="916747"/>
            <a:chOff x="2623761" y="3393160"/>
            <a:chExt cx="652794" cy="916747"/>
          </a:xfrm>
        </p:grpSpPr>
        <p:sp>
          <p:nvSpPr>
            <p:cNvPr id="25" name="Freeform 536">
              <a:extLst>
                <a:ext uri="{FF2B5EF4-FFF2-40B4-BE49-F238E27FC236}">
                  <a16:creationId xmlns:a16="http://schemas.microsoft.com/office/drawing/2014/main" id="{FE690417-CCEB-0943-BD41-89EE21AFF4BE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2694022" y="3436834"/>
              <a:ext cx="502277" cy="662829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537">
              <a:extLst>
                <a:ext uri="{FF2B5EF4-FFF2-40B4-BE49-F238E27FC236}">
                  <a16:creationId xmlns:a16="http://schemas.microsoft.com/office/drawing/2014/main" id="{37D52F29-320C-EA4E-A656-E2EDC851D6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20690"/>
              <a:ext cx="273080" cy="21607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538">
              <a:extLst>
                <a:ext uri="{FF2B5EF4-FFF2-40B4-BE49-F238E27FC236}">
                  <a16:creationId xmlns:a16="http://schemas.microsoft.com/office/drawing/2014/main" id="{13BFE1EE-1B4A-7040-AB27-D692019CAE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19016" y="3532874"/>
              <a:ext cx="260890" cy="2063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539">
              <a:extLst>
                <a:ext uri="{FF2B5EF4-FFF2-40B4-BE49-F238E27FC236}">
                  <a16:creationId xmlns:a16="http://schemas.microsoft.com/office/drawing/2014/main" id="{25A7F552-8E01-8342-A6EE-B339661D80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4639" y="3581612"/>
              <a:ext cx="141416" cy="111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540">
              <a:extLst>
                <a:ext uri="{FF2B5EF4-FFF2-40B4-BE49-F238E27FC236}">
                  <a16:creationId xmlns:a16="http://schemas.microsoft.com/office/drawing/2014/main" id="{B4D323CC-4BD9-BC44-8418-E0A67CB431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3761" y="4079740"/>
              <a:ext cx="386215" cy="230167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541">
              <a:extLst>
                <a:ext uri="{FF2B5EF4-FFF2-40B4-BE49-F238E27FC236}">
                  <a16:creationId xmlns:a16="http://schemas.microsoft.com/office/drawing/2014/main" id="{70915F9C-B996-414F-842C-9894304588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40893" y="3502820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542">
              <a:extLst>
                <a:ext uri="{FF2B5EF4-FFF2-40B4-BE49-F238E27FC236}">
                  <a16:creationId xmlns:a16="http://schemas.microsoft.com/office/drawing/2014/main" id="{42A555BD-46AA-B648-B75C-1177C0DAEE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04444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 543">
              <a:extLst>
                <a:ext uri="{FF2B5EF4-FFF2-40B4-BE49-F238E27FC236}">
                  <a16:creationId xmlns:a16="http://schemas.microsoft.com/office/drawing/2014/main" id="{38A65F68-D6D6-AF4A-99FA-A3386ED254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85595" y="3393160"/>
              <a:ext cx="244634" cy="4223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544">
              <a:extLst>
                <a:ext uri="{FF2B5EF4-FFF2-40B4-BE49-F238E27FC236}">
                  <a16:creationId xmlns:a16="http://schemas.microsoft.com/office/drawing/2014/main" id="{870DCD8E-7018-D84F-9EF5-F545F85D824D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3003475" y="3444334"/>
              <a:ext cx="244634" cy="44676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 545">
              <a:extLst>
                <a:ext uri="{FF2B5EF4-FFF2-40B4-BE49-F238E27FC236}">
                  <a16:creationId xmlns:a16="http://schemas.microsoft.com/office/drawing/2014/main" id="{2FA3C618-B2E3-6C4D-852B-3E5C96D49EEE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2999411" y="3415904"/>
              <a:ext cx="244634" cy="44676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35" name="Group 546">
              <a:extLst>
                <a:ext uri="{FF2B5EF4-FFF2-40B4-BE49-F238E27FC236}">
                  <a16:creationId xmlns:a16="http://schemas.microsoft.com/office/drawing/2014/main" id="{18380580-CAB9-B146-BB78-A9B1EF87322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43399" y="3395597"/>
              <a:ext cx="243822" cy="96662"/>
              <a:chOff x="2106" y="1626"/>
              <a:chExt cx="606" cy="228"/>
            </a:xfrm>
          </p:grpSpPr>
          <p:sp>
            <p:nvSpPr>
              <p:cNvPr id="45" name="Freeform 547">
                <a:extLst>
                  <a:ext uri="{FF2B5EF4-FFF2-40B4-BE49-F238E27FC236}">
                    <a16:creationId xmlns:a16="http://schemas.microsoft.com/office/drawing/2014/main" id="{0476A4D9-1D9C-9344-B9B7-D021F1CDF8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Freeform 548">
                <a:extLst>
                  <a:ext uri="{FF2B5EF4-FFF2-40B4-BE49-F238E27FC236}">
                    <a16:creationId xmlns:a16="http://schemas.microsoft.com/office/drawing/2014/main" id="{17D53F1E-054C-BD40-97F0-81930B51CA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549">
                <a:extLst>
                  <a:ext uri="{FF2B5EF4-FFF2-40B4-BE49-F238E27FC236}">
                    <a16:creationId xmlns:a16="http://schemas.microsoft.com/office/drawing/2014/main" id="{AD16EC00-FD67-F042-A657-FF15BB9631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550">
              <a:extLst>
                <a:ext uri="{FF2B5EF4-FFF2-40B4-BE49-F238E27FC236}">
                  <a16:creationId xmlns:a16="http://schemas.microsoft.com/office/drawing/2014/main" id="{E7F42100-7A6E-454B-A80A-D4848E532D1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703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551">
              <a:extLst>
                <a:ext uri="{FF2B5EF4-FFF2-40B4-BE49-F238E27FC236}">
                  <a16:creationId xmlns:a16="http://schemas.microsoft.com/office/drawing/2014/main" id="{6EA9AA01-F762-2545-B3C2-66363F249AF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7538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C504FD6-B405-E941-B011-DEBCFF41AD94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792810" y="3848772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277EA7E-E90E-9447-ABF1-79754CB9C8DE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35744" y="3898966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01F2BF3-1407-544B-81D4-863FF0758BEA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92966" y="3946541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BBB944-3432-214F-80C6-467CC1E1273B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115192" y="3841094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E1543D-CE56-CB41-82A1-F62A80F5B39C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66286" y="3886197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1277733-08AA-0646-9012-FC43372A6D84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07700" y="3931874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F669FA0-ACD8-5646-B359-49D5BAF5C36F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953597" y="3970537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CDBD8C-EFC8-3540-8071-8572A400A48A}"/>
              </a:ext>
            </a:extLst>
          </p:cNvPr>
          <p:cNvGrpSpPr>
            <a:grpSpLocks noChangeAspect="1"/>
          </p:cNvGrpSpPr>
          <p:nvPr/>
        </p:nvGrpSpPr>
        <p:grpSpPr>
          <a:xfrm>
            <a:off x="1750314" y="4370210"/>
            <a:ext cx="652794" cy="916747"/>
            <a:chOff x="1211024" y="1414490"/>
            <a:chExt cx="543995" cy="763956"/>
          </a:xfrm>
        </p:grpSpPr>
        <p:sp>
          <p:nvSpPr>
            <p:cNvPr id="49" name="Freeform 536">
              <a:extLst>
                <a:ext uri="{FF2B5EF4-FFF2-40B4-BE49-F238E27FC236}">
                  <a16:creationId xmlns:a16="http://schemas.microsoft.com/office/drawing/2014/main" id="{198736D0-B3F6-7D44-8EE0-AA975B745AE8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0" name="Oval 537">
              <a:extLst>
                <a:ext uri="{FF2B5EF4-FFF2-40B4-BE49-F238E27FC236}">
                  <a16:creationId xmlns:a16="http://schemas.microsoft.com/office/drawing/2014/main" id="{22C4670A-9E66-284D-A822-DA71CADF3B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1" name="Oval 538">
              <a:extLst>
                <a:ext uri="{FF2B5EF4-FFF2-40B4-BE49-F238E27FC236}">
                  <a16:creationId xmlns:a16="http://schemas.microsoft.com/office/drawing/2014/main" id="{86BAF1F3-0D66-BE4F-A9CE-B0642B26FE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539">
              <a:extLst>
                <a:ext uri="{FF2B5EF4-FFF2-40B4-BE49-F238E27FC236}">
                  <a16:creationId xmlns:a16="http://schemas.microsoft.com/office/drawing/2014/main" id="{E35972C9-4370-0640-8330-C2331A2324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540">
              <a:extLst>
                <a:ext uri="{FF2B5EF4-FFF2-40B4-BE49-F238E27FC236}">
                  <a16:creationId xmlns:a16="http://schemas.microsoft.com/office/drawing/2014/main" id="{2CA59538-381B-C54A-8C81-F371BFFD8C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4" name="Oval 541">
              <a:extLst>
                <a:ext uri="{FF2B5EF4-FFF2-40B4-BE49-F238E27FC236}">
                  <a16:creationId xmlns:a16="http://schemas.microsoft.com/office/drawing/2014/main" id="{C2F39742-5984-014D-92C3-9C1AB4FA16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5" name="Oval 542">
              <a:extLst>
                <a:ext uri="{FF2B5EF4-FFF2-40B4-BE49-F238E27FC236}">
                  <a16:creationId xmlns:a16="http://schemas.microsoft.com/office/drawing/2014/main" id="{55207795-A6EB-924F-B3D8-110BAE04E1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543">
              <a:extLst>
                <a:ext uri="{FF2B5EF4-FFF2-40B4-BE49-F238E27FC236}">
                  <a16:creationId xmlns:a16="http://schemas.microsoft.com/office/drawing/2014/main" id="{9C65AE3F-FE58-7646-83BD-2C68190E46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544">
              <a:extLst>
                <a:ext uri="{FF2B5EF4-FFF2-40B4-BE49-F238E27FC236}">
                  <a16:creationId xmlns:a16="http://schemas.microsoft.com/office/drawing/2014/main" id="{87461661-DC53-BF4E-98EB-CC19F56D32D3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545">
              <a:extLst>
                <a:ext uri="{FF2B5EF4-FFF2-40B4-BE49-F238E27FC236}">
                  <a16:creationId xmlns:a16="http://schemas.microsoft.com/office/drawing/2014/main" id="{A1D6C0E6-7502-E44F-8C2B-DBB792E7ED7B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59" name="Group 546">
              <a:extLst>
                <a:ext uri="{FF2B5EF4-FFF2-40B4-BE49-F238E27FC236}">
                  <a16:creationId xmlns:a16="http://schemas.microsoft.com/office/drawing/2014/main" id="{6A9B1404-592B-5044-AC67-215A7953367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62" name="Freeform 547">
                <a:extLst>
                  <a:ext uri="{FF2B5EF4-FFF2-40B4-BE49-F238E27FC236}">
                    <a16:creationId xmlns:a16="http://schemas.microsoft.com/office/drawing/2014/main" id="{9B28AA96-903A-2849-93FE-4AEE05AAD5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Freeform 548">
                <a:extLst>
                  <a:ext uri="{FF2B5EF4-FFF2-40B4-BE49-F238E27FC236}">
                    <a16:creationId xmlns:a16="http://schemas.microsoft.com/office/drawing/2014/main" id="{6BE8C66F-4368-9A49-92F5-37A476F1BD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549">
                <a:extLst>
                  <a:ext uri="{FF2B5EF4-FFF2-40B4-BE49-F238E27FC236}">
                    <a16:creationId xmlns:a16="http://schemas.microsoft.com/office/drawing/2014/main" id="{724DFA82-178D-5E48-A26A-BC59065722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50">
              <a:extLst>
                <a:ext uri="{FF2B5EF4-FFF2-40B4-BE49-F238E27FC236}">
                  <a16:creationId xmlns:a16="http://schemas.microsoft.com/office/drawing/2014/main" id="{B4EA50A1-55B6-774B-8ED2-F092CC813A3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1" name="Oval 551">
              <a:extLst>
                <a:ext uri="{FF2B5EF4-FFF2-40B4-BE49-F238E27FC236}">
                  <a16:creationId xmlns:a16="http://schemas.microsoft.com/office/drawing/2014/main" id="{A319A4CA-3D91-6349-B435-C3A6096FDF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102">
            <a:extLst>
              <a:ext uri="{FF2B5EF4-FFF2-40B4-BE49-F238E27FC236}">
                <a16:creationId xmlns:a16="http://schemas.microsoft.com/office/drawing/2014/main" id="{77FD1BEE-B9A9-AD40-BBE3-B40EEFD9C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975" y="4647311"/>
            <a:ext cx="469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8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B4E6E4A-4732-0F49-A292-952B150D358B}"/>
              </a:ext>
            </a:extLst>
          </p:cNvPr>
          <p:cNvGrpSpPr>
            <a:grpSpLocks noChangeAspect="1"/>
          </p:cNvGrpSpPr>
          <p:nvPr/>
        </p:nvGrpSpPr>
        <p:grpSpPr>
          <a:xfrm>
            <a:off x="1750314" y="2646876"/>
            <a:ext cx="652794" cy="916747"/>
            <a:chOff x="1211024" y="1414490"/>
            <a:chExt cx="543995" cy="763956"/>
          </a:xfrm>
        </p:grpSpPr>
        <p:sp>
          <p:nvSpPr>
            <p:cNvPr id="68" name="Freeform 536">
              <a:extLst>
                <a:ext uri="{FF2B5EF4-FFF2-40B4-BE49-F238E27FC236}">
                  <a16:creationId xmlns:a16="http://schemas.microsoft.com/office/drawing/2014/main" id="{0061E974-E052-1C40-9E33-AF9C820AEBF2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537">
              <a:extLst>
                <a:ext uri="{FF2B5EF4-FFF2-40B4-BE49-F238E27FC236}">
                  <a16:creationId xmlns:a16="http://schemas.microsoft.com/office/drawing/2014/main" id="{506C12F1-19EF-4B47-9DA3-9536DC0369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0" name="Oval 538">
              <a:extLst>
                <a:ext uri="{FF2B5EF4-FFF2-40B4-BE49-F238E27FC236}">
                  <a16:creationId xmlns:a16="http://schemas.microsoft.com/office/drawing/2014/main" id="{9E09E4B1-0484-814F-8391-BD623405BC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539">
              <a:extLst>
                <a:ext uri="{FF2B5EF4-FFF2-40B4-BE49-F238E27FC236}">
                  <a16:creationId xmlns:a16="http://schemas.microsoft.com/office/drawing/2014/main" id="{F1E9ADC9-5F51-6C48-B6BD-A4D5AAEA6B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 540">
              <a:extLst>
                <a:ext uri="{FF2B5EF4-FFF2-40B4-BE49-F238E27FC236}">
                  <a16:creationId xmlns:a16="http://schemas.microsoft.com/office/drawing/2014/main" id="{E1BC67DD-09F2-2943-9BA8-80C152A7C8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3" name="Oval 541">
              <a:extLst>
                <a:ext uri="{FF2B5EF4-FFF2-40B4-BE49-F238E27FC236}">
                  <a16:creationId xmlns:a16="http://schemas.microsoft.com/office/drawing/2014/main" id="{379A6553-9667-8945-B24A-C9CBC14D9C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4" name="Oval 542">
              <a:extLst>
                <a:ext uri="{FF2B5EF4-FFF2-40B4-BE49-F238E27FC236}">
                  <a16:creationId xmlns:a16="http://schemas.microsoft.com/office/drawing/2014/main" id="{25AD1DF4-ABA1-064B-A3FB-C423043C8E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5" name="Freeform 543">
              <a:extLst>
                <a:ext uri="{FF2B5EF4-FFF2-40B4-BE49-F238E27FC236}">
                  <a16:creationId xmlns:a16="http://schemas.microsoft.com/office/drawing/2014/main" id="{48A60D19-037F-3F47-BA21-B238E5DD89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6" name="Freeform 544">
              <a:extLst>
                <a:ext uri="{FF2B5EF4-FFF2-40B4-BE49-F238E27FC236}">
                  <a16:creationId xmlns:a16="http://schemas.microsoft.com/office/drawing/2014/main" id="{4753730B-F4B3-954A-A85E-9ED18384C7A3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545">
              <a:extLst>
                <a:ext uri="{FF2B5EF4-FFF2-40B4-BE49-F238E27FC236}">
                  <a16:creationId xmlns:a16="http://schemas.microsoft.com/office/drawing/2014/main" id="{12B3A29D-71D1-BE4E-A8F6-5403D8F86225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78" name="Group 546">
              <a:extLst>
                <a:ext uri="{FF2B5EF4-FFF2-40B4-BE49-F238E27FC236}">
                  <a16:creationId xmlns:a16="http://schemas.microsoft.com/office/drawing/2014/main" id="{5BFA4F18-9984-E346-8537-9D0484F38F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81" name="Freeform 547">
                <a:extLst>
                  <a:ext uri="{FF2B5EF4-FFF2-40B4-BE49-F238E27FC236}">
                    <a16:creationId xmlns:a16="http://schemas.microsoft.com/office/drawing/2014/main" id="{A3DE3501-AE43-A248-8ED9-99C2C82B00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Freeform 548">
                <a:extLst>
                  <a:ext uri="{FF2B5EF4-FFF2-40B4-BE49-F238E27FC236}">
                    <a16:creationId xmlns:a16="http://schemas.microsoft.com/office/drawing/2014/main" id="{CF5277F9-98E4-E649-AD23-D8A43B4850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549">
                <a:extLst>
                  <a:ext uri="{FF2B5EF4-FFF2-40B4-BE49-F238E27FC236}">
                    <a16:creationId xmlns:a16="http://schemas.microsoft.com/office/drawing/2014/main" id="{36E8B352-0AFB-1449-AE53-7FDC93BC10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9" name="Oval 550">
              <a:extLst>
                <a:ext uri="{FF2B5EF4-FFF2-40B4-BE49-F238E27FC236}">
                  <a16:creationId xmlns:a16="http://schemas.microsoft.com/office/drawing/2014/main" id="{680446AB-138C-7C4B-B84B-A5A579640AA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0" name="Oval 551">
              <a:extLst>
                <a:ext uri="{FF2B5EF4-FFF2-40B4-BE49-F238E27FC236}">
                  <a16:creationId xmlns:a16="http://schemas.microsoft.com/office/drawing/2014/main" id="{5746181E-14B9-B34E-9F49-EEC65B2E03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84" name="TextBox 102">
            <a:extLst>
              <a:ext uri="{FF2B5EF4-FFF2-40B4-BE49-F238E27FC236}">
                <a16:creationId xmlns:a16="http://schemas.microsoft.com/office/drawing/2014/main" id="{DFEAC0E8-D204-9E4B-9BFD-AB7FC5DD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975" y="2877847"/>
            <a:ext cx="469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8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C65B733-137F-E04E-9794-665FA115DB9F}"/>
              </a:ext>
            </a:extLst>
          </p:cNvPr>
          <p:cNvCxnSpPr>
            <a:cxnSpLocks/>
          </p:cNvCxnSpPr>
          <p:nvPr/>
        </p:nvCxnSpPr>
        <p:spPr>
          <a:xfrm>
            <a:off x="3686198" y="3055111"/>
            <a:ext cx="32386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7C81AC-03DA-A64F-AAA2-D9FCC6B447B8}"/>
              </a:ext>
            </a:extLst>
          </p:cNvPr>
          <p:cNvGrpSpPr/>
          <p:nvPr/>
        </p:nvGrpSpPr>
        <p:grpSpPr>
          <a:xfrm>
            <a:off x="4225837" y="2676026"/>
            <a:ext cx="652794" cy="916747"/>
            <a:chOff x="2623761" y="3393160"/>
            <a:chExt cx="652794" cy="916747"/>
          </a:xfrm>
        </p:grpSpPr>
        <p:sp>
          <p:nvSpPr>
            <p:cNvPr id="87" name="Freeform 536">
              <a:extLst>
                <a:ext uri="{FF2B5EF4-FFF2-40B4-BE49-F238E27FC236}">
                  <a16:creationId xmlns:a16="http://schemas.microsoft.com/office/drawing/2014/main" id="{EB2E02DA-8252-D74B-979C-6E51DF3EF6C5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2694022" y="3436834"/>
              <a:ext cx="502277" cy="662829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8" name="Oval 537">
              <a:extLst>
                <a:ext uri="{FF2B5EF4-FFF2-40B4-BE49-F238E27FC236}">
                  <a16:creationId xmlns:a16="http://schemas.microsoft.com/office/drawing/2014/main" id="{200D4321-E878-BD4A-9A52-23EDE56D95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20690"/>
              <a:ext cx="273080" cy="21607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9" name="Oval 538">
              <a:extLst>
                <a:ext uri="{FF2B5EF4-FFF2-40B4-BE49-F238E27FC236}">
                  <a16:creationId xmlns:a16="http://schemas.microsoft.com/office/drawing/2014/main" id="{9012E54B-435E-8C46-A30D-E214394F82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19016" y="3532874"/>
              <a:ext cx="260890" cy="2063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0" name="Rectangle 539">
              <a:extLst>
                <a:ext uri="{FF2B5EF4-FFF2-40B4-BE49-F238E27FC236}">
                  <a16:creationId xmlns:a16="http://schemas.microsoft.com/office/drawing/2014/main" id="{180EA3B7-8859-3943-8CCC-C712713D13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4639" y="3581612"/>
              <a:ext cx="141416" cy="111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1" name="Freeform 540">
              <a:extLst>
                <a:ext uri="{FF2B5EF4-FFF2-40B4-BE49-F238E27FC236}">
                  <a16:creationId xmlns:a16="http://schemas.microsoft.com/office/drawing/2014/main" id="{B5C80840-5E1C-FE42-94D0-A2B612CBD1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3761" y="4079740"/>
              <a:ext cx="386215" cy="230167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2" name="Oval 541">
              <a:extLst>
                <a:ext uri="{FF2B5EF4-FFF2-40B4-BE49-F238E27FC236}">
                  <a16:creationId xmlns:a16="http://schemas.microsoft.com/office/drawing/2014/main" id="{C300BE26-1AAF-A247-9D19-492410DD5D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40893" y="3502820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3" name="Oval 542">
              <a:extLst>
                <a:ext uri="{FF2B5EF4-FFF2-40B4-BE49-F238E27FC236}">
                  <a16:creationId xmlns:a16="http://schemas.microsoft.com/office/drawing/2014/main" id="{6E3E3C02-B803-DE42-A6C7-EE1B27DEA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04444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4" name="Freeform 543">
              <a:extLst>
                <a:ext uri="{FF2B5EF4-FFF2-40B4-BE49-F238E27FC236}">
                  <a16:creationId xmlns:a16="http://schemas.microsoft.com/office/drawing/2014/main" id="{F92DDABB-8575-E14A-B0E2-DBEFC39257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85595" y="3393160"/>
              <a:ext cx="244634" cy="4223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5" name="Freeform 544">
              <a:extLst>
                <a:ext uri="{FF2B5EF4-FFF2-40B4-BE49-F238E27FC236}">
                  <a16:creationId xmlns:a16="http://schemas.microsoft.com/office/drawing/2014/main" id="{68F4B576-FA34-F241-9607-28C2D1FD7E36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3003475" y="3444334"/>
              <a:ext cx="244634" cy="44676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6" name="Freeform 545">
              <a:extLst>
                <a:ext uri="{FF2B5EF4-FFF2-40B4-BE49-F238E27FC236}">
                  <a16:creationId xmlns:a16="http://schemas.microsoft.com/office/drawing/2014/main" id="{D7E8FBBD-5F65-7645-8B50-6A7962AC54FA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2999411" y="3415904"/>
              <a:ext cx="244634" cy="44676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97" name="Group 546">
              <a:extLst>
                <a:ext uri="{FF2B5EF4-FFF2-40B4-BE49-F238E27FC236}">
                  <a16:creationId xmlns:a16="http://schemas.microsoft.com/office/drawing/2014/main" id="{06DCF245-1E90-744D-9DD6-CA3BBADA77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43399" y="3395597"/>
              <a:ext cx="243822" cy="96662"/>
              <a:chOff x="2106" y="1626"/>
              <a:chExt cx="606" cy="228"/>
            </a:xfrm>
          </p:grpSpPr>
          <p:sp>
            <p:nvSpPr>
              <p:cNvPr id="107" name="Freeform 547">
                <a:extLst>
                  <a:ext uri="{FF2B5EF4-FFF2-40B4-BE49-F238E27FC236}">
                    <a16:creationId xmlns:a16="http://schemas.microsoft.com/office/drawing/2014/main" id="{5DE84408-9AA1-DA49-A167-41D7153B98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548">
                <a:extLst>
                  <a:ext uri="{FF2B5EF4-FFF2-40B4-BE49-F238E27FC236}">
                    <a16:creationId xmlns:a16="http://schemas.microsoft.com/office/drawing/2014/main" id="{1AE25209-1F89-4541-85A9-00A7D302F3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Freeform 549">
                <a:extLst>
                  <a:ext uri="{FF2B5EF4-FFF2-40B4-BE49-F238E27FC236}">
                    <a16:creationId xmlns:a16="http://schemas.microsoft.com/office/drawing/2014/main" id="{B0FF3C36-6916-E841-B3D9-4402983F9C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8" name="Oval 550">
              <a:extLst>
                <a:ext uri="{FF2B5EF4-FFF2-40B4-BE49-F238E27FC236}">
                  <a16:creationId xmlns:a16="http://schemas.microsoft.com/office/drawing/2014/main" id="{EEB49AC6-C7AA-AE43-9910-82E5A303BF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703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9" name="Oval 551">
              <a:extLst>
                <a:ext uri="{FF2B5EF4-FFF2-40B4-BE49-F238E27FC236}">
                  <a16:creationId xmlns:a16="http://schemas.microsoft.com/office/drawing/2014/main" id="{6045DC48-7A6A-FC40-AC1E-6EC889A4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7538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683DA8D-E1B8-C64F-9C72-FA1D574B7FDF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792810" y="3848772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E8C47CC-9435-7346-9ED1-597270838E30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35744" y="3898966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1018847-2A31-1F41-90B8-851E828C815E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92966" y="3946541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D1CCE68-26A9-4746-B186-57CE9569BECB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115192" y="3841094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C7E2B46-8B91-CD40-BC79-6FFB3C4D87A3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66286" y="3886197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49F4299-876C-E044-B2EF-2A2BCB4F5E46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07700" y="3931874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F477EFC-9237-2A4F-B2B5-8459771792E7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953597" y="3970537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10C7899-FD3D-8349-89AE-7287F2435232}"/>
              </a:ext>
            </a:extLst>
          </p:cNvPr>
          <p:cNvGrpSpPr>
            <a:grpSpLocks noChangeAspect="1"/>
          </p:cNvGrpSpPr>
          <p:nvPr/>
        </p:nvGrpSpPr>
        <p:grpSpPr>
          <a:xfrm>
            <a:off x="2897923" y="2658026"/>
            <a:ext cx="652793" cy="916746"/>
            <a:chOff x="1211026" y="1414492"/>
            <a:chExt cx="543995" cy="763956"/>
          </a:xfrm>
        </p:grpSpPr>
        <p:sp>
          <p:nvSpPr>
            <p:cNvPr id="111" name="Freeform 536">
              <a:extLst>
                <a:ext uri="{FF2B5EF4-FFF2-40B4-BE49-F238E27FC236}">
                  <a16:creationId xmlns:a16="http://schemas.microsoft.com/office/drawing/2014/main" id="{C1F7D3BC-2F0E-AF41-899F-7C45E33DB089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2" name="Oval 537">
              <a:extLst>
                <a:ext uri="{FF2B5EF4-FFF2-40B4-BE49-F238E27FC236}">
                  <a16:creationId xmlns:a16="http://schemas.microsoft.com/office/drawing/2014/main" id="{7CA31844-D9DF-E146-A950-524DBC6B93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Oval 538">
              <a:extLst>
                <a:ext uri="{FF2B5EF4-FFF2-40B4-BE49-F238E27FC236}">
                  <a16:creationId xmlns:a16="http://schemas.microsoft.com/office/drawing/2014/main" id="{35F8F172-DB2E-0B43-8E42-F6ADD8ABF6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Rectangle 539">
              <a:extLst>
                <a:ext uri="{FF2B5EF4-FFF2-40B4-BE49-F238E27FC236}">
                  <a16:creationId xmlns:a16="http://schemas.microsoft.com/office/drawing/2014/main" id="{34C3AF59-EA1D-E34D-A1C3-EDF48B6455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Freeform 540">
              <a:extLst>
                <a:ext uri="{FF2B5EF4-FFF2-40B4-BE49-F238E27FC236}">
                  <a16:creationId xmlns:a16="http://schemas.microsoft.com/office/drawing/2014/main" id="{F955CA01-1109-984F-9383-3B48D438D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l 541">
              <a:extLst>
                <a:ext uri="{FF2B5EF4-FFF2-40B4-BE49-F238E27FC236}">
                  <a16:creationId xmlns:a16="http://schemas.microsoft.com/office/drawing/2014/main" id="{D874CCB2-07B6-7642-AD4E-425FDE98B0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7" name="Oval 542">
              <a:extLst>
                <a:ext uri="{FF2B5EF4-FFF2-40B4-BE49-F238E27FC236}">
                  <a16:creationId xmlns:a16="http://schemas.microsoft.com/office/drawing/2014/main" id="{BC938692-D3D9-0E46-A6A9-8D00C3926F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8" name="Freeform 543">
              <a:extLst>
                <a:ext uri="{FF2B5EF4-FFF2-40B4-BE49-F238E27FC236}">
                  <a16:creationId xmlns:a16="http://schemas.microsoft.com/office/drawing/2014/main" id="{2E4A4EA6-C26E-5043-B5D1-303B6A5579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9" name="Freeform 544">
              <a:extLst>
                <a:ext uri="{FF2B5EF4-FFF2-40B4-BE49-F238E27FC236}">
                  <a16:creationId xmlns:a16="http://schemas.microsoft.com/office/drawing/2014/main" id="{9081E58D-5457-334F-8881-AEC7FE8CC9EE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20" name="Freeform 545">
              <a:extLst>
                <a:ext uri="{FF2B5EF4-FFF2-40B4-BE49-F238E27FC236}">
                  <a16:creationId xmlns:a16="http://schemas.microsoft.com/office/drawing/2014/main" id="{49920D60-6424-CF4A-96F6-B0CF2B56CEEB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121" name="Group 546">
              <a:extLst>
                <a:ext uri="{FF2B5EF4-FFF2-40B4-BE49-F238E27FC236}">
                  <a16:creationId xmlns:a16="http://schemas.microsoft.com/office/drawing/2014/main" id="{31697F4E-9817-AE40-9900-A60A289831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124" name="Freeform 547">
                <a:extLst>
                  <a:ext uri="{FF2B5EF4-FFF2-40B4-BE49-F238E27FC236}">
                    <a16:creationId xmlns:a16="http://schemas.microsoft.com/office/drawing/2014/main" id="{851468F8-2301-E549-8D51-F019479831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Freeform 548">
                <a:extLst>
                  <a:ext uri="{FF2B5EF4-FFF2-40B4-BE49-F238E27FC236}">
                    <a16:creationId xmlns:a16="http://schemas.microsoft.com/office/drawing/2014/main" id="{B4091E9B-5D53-3840-AB9C-321264E862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Freeform 549">
                <a:extLst>
                  <a:ext uri="{FF2B5EF4-FFF2-40B4-BE49-F238E27FC236}">
                    <a16:creationId xmlns:a16="http://schemas.microsoft.com/office/drawing/2014/main" id="{11CAD445-EA9B-6A45-8C34-BCC1DF8264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2" name="Oval 550">
              <a:extLst>
                <a:ext uri="{FF2B5EF4-FFF2-40B4-BE49-F238E27FC236}">
                  <a16:creationId xmlns:a16="http://schemas.microsoft.com/office/drawing/2014/main" id="{93C5C21B-A64F-D04D-B245-7BE4CA4B5E9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23" name="Oval 551">
              <a:extLst>
                <a:ext uri="{FF2B5EF4-FFF2-40B4-BE49-F238E27FC236}">
                  <a16:creationId xmlns:a16="http://schemas.microsoft.com/office/drawing/2014/main" id="{B2415F80-08A1-4F42-8E96-E67BDBA9B4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127" name="TextBox 102">
            <a:extLst>
              <a:ext uri="{FF2B5EF4-FFF2-40B4-BE49-F238E27FC236}">
                <a16:creationId xmlns:a16="http://schemas.microsoft.com/office/drawing/2014/main" id="{4B9E5E7F-EC1D-DC45-9150-7A3F7D875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68" y="2192825"/>
            <a:ext cx="20507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Control pregnancies:</a:t>
            </a:r>
          </a:p>
        </p:txBody>
      </p:sp>
      <p:sp>
        <p:nvSpPr>
          <p:cNvPr id="128" name="TextBox 102">
            <a:extLst>
              <a:ext uri="{FF2B5EF4-FFF2-40B4-BE49-F238E27FC236}">
                <a16:creationId xmlns:a16="http://schemas.microsoft.com/office/drawing/2014/main" id="{81F15964-7732-8945-9B41-8C4E61E6E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76" y="3918018"/>
            <a:ext cx="27617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Experimental pregnancies: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9D69D6F-8977-1B46-8CB4-32426109D388}"/>
              </a:ext>
            </a:extLst>
          </p:cNvPr>
          <p:cNvCxnSpPr>
            <a:cxnSpLocks/>
          </p:cNvCxnSpPr>
          <p:nvPr/>
        </p:nvCxnSpPr>
        <p:spPr>
          <a:xfrm>
            <a:off x="3686198" y="4774066"/>
            <a:ext cx="32386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A74B677-917A-D547-8ED8-F1B5F7A4DF5F}"/>
              </a:ext>
            </a:extLst>
          </p:cNvPr>
          <p:cNvGrpSpPr/>
          <p:nvPr/>
        </p:nvGrpSpPr>
        <p:grpSpPr>
          <a:xfrm>
            <a:off x="7596438" y="2456106"/>
            <a:ext cx="2703931" cy="2567549"/>
            <a:chOff x="6191923" y="2480967"/>
            <a:chExt cx="2703931" cy="256754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E6A9DA1-F65A-1941-8F07-377FD859101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280918" flipH="1">
              <a:off x="6191923" y="3817501"/>
              <a:ext cx="331928" cy="251616"/>
              <a:chOff x="2332320" y="5163264"/>
              <a:chExt cx="245873" cy="186382"/>
            </a:xfrm>
          </p:grpSpPr>
          <p:sp>
            <p:nvSpPr>
              <p:cNvPr id="209" name="Rectangle 483">
                <a:extLst>
                  <a:ext uri="{FF2B5EF4-FFF2-40B4-BE49-F238E27FC236}">
                    <a16:creationId xmlns:a16="http://schemas.microsoft.com/office/drawing/2014/main" id="{186237B0-C92C-C243-AE52-87F14DF100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46641" y="5224573"/>
                <a:ext cx="157012" cy="4904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 defTabSz="914400">
                  <a:defRPr/>
                </a:pPr>
                <a:endParaRPr lang="en-US" sz="1400" kern="0">
                  <a:solidFill>
                    <a:srgbClr val="FFCCFF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0" name="Rectangle 484">
                <a:extLst>
                  <a:ext uri="{FF2B5EF4-FFF2-40B4-BE49-F238E27FC236}">
                    <a16:creationId xmlns:a16="http://schemas.microsoft.com/office/drawing/2014/main" id="{71211BB9-4D6C-B447-A48C-20E8797CF1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56803" y="5202112"/>
                <a:ext cx="75973" cy="490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1" name="Line 485">
                <a:extLst>
                  <a:ext uri="{FF2B5EF4-FFF2-40B4-BE49-F238E27FC236}">
                    <a16:creationId xmlns:a16="http://schemas.microsoft.com/office/drawing/2014/main" id="{EBC1D0E5-1E2E-A042-993D-31410C8DA78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334140" y="5163257"/>
                <a:ext cx="0" cy="558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2" name="Line 486">
                <a:extLst>
                  <a:ext uri="{FF2B5EF4-FFF2-40B4-BE49-F238E27FC236}">
                    <a16:creationId xmlns:a16="http://schemas.microsoft.com/office/drawing/2014/main" id="{262026CD-A1F4-3A40-8582-CE8E9276E0E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30920" y="5253708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3" name="Line 487">
                <a:extLst>
                  <a:ext uri="{FF2B5EF4-FFF2-40B4-BE49-F238E27FC236}">
                    <a16:creationId xmlns:a16="http://schemas.microsoft.com/office/drawing/2014/main" id="{DE78747E-7B7E-2E4B-83B3-3CCC82E676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12810" y="5244540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4" name="Line 488">
                <a:extLst>
                  <a:ext uri="{FF2B5EF4-FFF2-40B4-BE49-F238E27FC236}">
                    <a16:creationId xmlns:a16="http://schemas.microsoft.com/office/drawing/2014/main" id="{3DFD69EF-688F-BD46-A95C-C71DB71E1A1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731" y="5251366"/>
                <a:ext cx="0" cy="312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5" name="Line 489">
                <a:extLst>
                  <a:ext uri="{FF2B5EF4-FFF2-40B4-BE49-F238E27FC236}">
                    <a16:creationId xmlns:a16="http://schemas.microsoft.com/office/drawing/2014/main" id="{9A330026-C1DC-3543-AB2E-3C506C796D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004" y="52597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6" name="Line 490">
                <a:extLst>
                  <a:ext uri="{FF2B5EF4-FFF2-40B4-BE49-F238E27FC236}">
                    <a16:creationId xmlns:a16="http://schemas.microsoft.com/office/drawing/2014/main" id="{900F25A6-0090-A744-B3C9-D89D66403FC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8125" y="5262723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7" name="Line 491">
                <a:extLst>
                  <a:ext uri="{FF2B5EF4-FFF2-40B4-BE49-F238E27FC236}">
                    <a16:creationId xmlns:a16="http://schemas.microsoft.com/office/drawing/2014/main" id="{CB36A709-EA6D-E144-8AA4-5E2B65353CF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9321" y="526120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8" name="Line 492">
                <a:extLst>
                  <a:ext uri="{FF2B5EF4-FFF2-40B4-BE49-F238E27FC236}">
                    <a16:creationId xmlns:a16="http://schemas.microsoft.com/office/drawing/2014/main" id="{FA43D39E-51DD-7640-9D7B-FD8EC52D745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273" y="5260091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19" name="Line 493">
                <a:extLst>
                  <a:ext uri="{FF2B5EF4-FFF2-40B4-BE49-F238E27FC236}">
                    <a16:creationId xmlns:a16="http://schemas.microsoft.com/office/drawing/2014/main" id="{EE2C5B3E-2AA5-034E-918A-804B08A77B8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636" y="52626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0" name="Line 494">
                <a:extLst>
                  <a:ext uri="{FF2B5EF4-FFF2-40B4-BE49-F238E27FC236}">
                    <a16:creationId xmlns:a16="http://schemas.microsoft.com/office/drawing/2014/main" id="{5399395B-310A-134D-9C3A-8085FEB62B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4498" y="527244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1" name="Line 495">
                <a:extLst>
                  <a:ext uri="{FF2B5EF4-FFF2-40B4-BE49-F238E27FC236}">
                    <a16:creationId xmlns:a16="http://schemas.microsoft.com/office/drawing/2014/main" id="{C8121D2B-8331-BD40-BB31-27A562F5BE4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6163" y="527273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2" name="Line 496">
                <a:extLst>
                  <a:ext uri="{FF2B5EF4-FFF2-40B4-BE49-F238E27FC236}">
                    <a16:creationId xmlns:a16="http://schemas.microsoft.com/office/drawing/2014/main" id="{F4D92CD5-798F-894A-AFE7-18F3FA2AB2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743" y="5269657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3" name="Line 497">
                <a:extLst>
                  <a:ext uri="{FF2B5EF4-FFF2-40B4-BE49-F238E27FC236}">
                    <a16:creationId xmlns:a16="http://schemas.microsoft.com/office/drawing/2014/main" id="{A66C33B5-5DB5-B648-A345-87829D6B748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7329" y="5282402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4" name="Line 498">
                <a:extLst>
                  <a:ext uri="{FF2B5EF4-FFF2-40B4-BE49-F238E27FC236}">
                    <a16:creationId xmlns:a16="http://schemas.microsoft.com/office/drawing/2014/main" id="{A3215DBB-8573-E147-BB01-E697517EFF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5" name="Line 499">
                <a:extLst>
                  <a:ext uri="{FF2B5EF4-FFF2-40B4-BE49-F238E27FC236}">
                    <a16:creationId xmlns:a16="http://schemas.microsoft.com/office/drawing/2014/main" id="{A7A6ECB5-F58F-B441-A343-E67B2DB523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6" name="Line 500">
                <a:extLst>
                  <a:ext uri="{FF2B5EF4-FFF2-40B4-BE49-F238E27FC236}">
                    <a16:creationId xmlns:a16="http://schemas.microsoft.com/office/drawing/2014/main" id="{17C4FF90-CB25-1149-B4BF-B23A6618549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80332" y="5279500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7" name="Line 501">
                <a:extLst>
                  <a:ext uri="{FF2B5EF4-FFF2-40B4-BE49-F238E27FC236}">
                    <a16:creationId xmlns:a16="http://schemas.microsoft.com/office/drawing/2014/main" id="{70B71E17-F968-254D-9467-9818F7ADF9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 flipV="1">
                <a:off x="2345589" y="5192511"/>
                <a:ext cx="27058" cy="253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8" name="Line 502">
                <a:extLst>
                  <a:ext uri="{FF2B5EF4-FFF2-40B4-BE49-F238E27FC236}">
                    <a16:creationId xmlns:a16="http://schemas.microsoft.com/office/drawing/2014/main" id="{BC5E09C4-DC66-1146-AF0D-D980D508B3E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>
                <a:off x="2508917" y="5280370"/>
                <a:ext cx="65953" cy="7259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229" name="Rectangle 503">
                <a:extLst>
                  <a:ext uri="{FF2B5EF4-FFF2-40B4-BE49-F238E27FC236}">
                    <a16:creationId xmlns:a16="http://schemas.microsoft.com/office/drawing/2014/main" id="{B222B124-DA1D-EF44-91B1-ADA97740E2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32321" y="5211187"/>
                <a:ext cx="99609" cy="194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294208DE-B509-C348-8622-ABD8EF49E089}"/>
                </a:ext>
              </a:extLst>
            </p:cNvPr>
            <p:cNvGrpSpPr/>
            <p:nvPr/>
          </p:nvGrpSpPr>
          <p:grpSpPr>
            <a:xfrm>
              <a:off x="7716074" y="3092657"/>
              <a:ext cx="629513" cy="902873"/>
              <a:chOff x="2647042" y="3393160"/>
              <a:chExt cx="629513" cy="902873"/>
            </a:xfrm>
          </p:grpSpPr>
          <p:sp>
            <p:nvSpPr>
              <p:cNvPr id="186" name="Freeform 536">
                <a:extLst>
                  <a:ext uri="{FF2B5EF4-FFF2-40B4-BE49-F238E27FC236}">
                    <a16:creationId xmlns:a16="http://schemas.microsoft.com/office/drawing/2014/main" id="{0108E596-D80E-E24D-9D8C-9BC98F66C9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820115">
                <a:off x="2694022" y="3436834"/>
                <a:ext cx="502277" cy="662829"/>
              </a:xfrm>
              <a:custGeom>
                <a:avLst/>
                <a:gdLst>
                  <a:gd name="T0" fmla="*/ 111 w 1069"/>
                  <a:gd name="T1" fmla="*/ 12 h 1564"/>
                  <a:gd name="T2" fmla="*/ 7 w 1069"/>
                  <a:gd name="T3" fmla="*/ 105 h 1564"/>
                  <a:gd name="T4" fmla="*/ 68 w 1069"/>
                  <a:gd name="T5" fmla="*/ 415 h 1564"/>
                  <a:gd name="T6" fmla="*/ 283 w 1069"/>
                  <a:gd name="T7" fmla="*/ 165 h 1564"/>
                  <a:gd name="T8" fmla="*/ 224 w 1069"/>
                  <a:gd name="T9" fmla="*/ 32 h 1564"/>
                  <a:gd name="T10" fmla="*/ 111 w 1069"/>
                  <a:gd name="T11" fmla="*/ 12 h 15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9"/>
                  <a:gd name="T19" fmla="*/ 0 h 1564"/>
                  <a:gd name="T20" fmla="*/ 1069 w 1069"/>
                  <a:gd name="T21" fmla="*/ 1564 h 15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9" h="1564">
                    <a:moveTo>
                      <a:pt x="385" y="45"/>
                    </a:moveTo>
                    <a:cubicBezTo>
                      <a:pt x="260" y="90"/>
                      <a:pt x="50" y="140"/>
                      <a:pt x="25" y="387"/>
                    </a:cubicBezTo>
                    <a:cubicBezTo>
                      <a:pt x="0" y="634"/>
                      <a:pt x="76" y="1490"/>
                      <a:pt x="235" y="1527"/>
                    </a:cubicBezTo>
                    <a:cubicBezTo>
                      <a:pt x="394" y="1564"/>
                      <a:pt x="889" y="844"/>
                      <a:pt x="979" y="609"/>
                    </a:cubicBezTo>
                    <a:cubicBezTo>
                      <a:pt x="1069" y="374"/>
                      <a:pt x="877" y="215"/>
                      <a:pt x="775" y="117"/>
                    </a:cubicBezTo>
                    <a:cubicBezTo>
                      <a:pt x="673" y="19"/>
                      <a:pt x="510" y="0"/>
                      <a:pt x="385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7" name="Oval 537">
                <a:extLst>
                  <a:ext uri="{FF2B5EF4-FFF2-40B4-BE49-F238E27FC236}">
                    <a16:creationId xmlns:a16="http://schemas.microsoft.com/office/drawing/2014/main" id="{72C61306-9082-9946-ADC3-60F9065537E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20690"/>
                <a:ext cx="273080" cy="2160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E7E6E6">
                    <a:lumMod val="5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8" name="Oval 538">
                <a:extLst>
                  <a:ext uri="{FF2B5EF4-FFF2-40B4-BE49-F238E27FC236}">
                    <a16:creationId xmlns:a16="http://schemas.microsoft.com/office/drawing/2014/main" id="{05AC81B3-03C5-D64D-8065-7D9C87C3F4D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19016" y="3532874"/>
                <a:ext cx="260890" cy="2063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Rectangle 539">
                <a:extLst>
                  <a:ext uri="{FF2B5EF4-FFF2-40B4-BE49-F238E27FC236}">
                    <a16:creationId xmlns:a16="http://schemas.microsoft.com/office/drawing/2014/main" id="{B9492C45-19ED-E44A-99B3-34F35CE092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4639" y="3581612"/>
                <a:ext cx="141416" cy="1112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Freeform 540">
                <a:extLst>
                  <a:ext uri="{FF2B5EF4-FFF2-40B4-BE49-F238E27FC236}">
                    <a16:creationId xmlns:a16="http://schemas.microsoft.com/office/drawing/2014/main" id="{1816BC46-053C-9743-8C89-C55B983C87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47042" y="4079741"/>
                <a:ext cx="362933" cy="216292"/>
              </a:xfrm>
              <a:custGeom>
                <a:avLst/>
                <a:gdLst>
                  <a:gd name="T0" fmla="*/ 433 w 802"/>
                  <a:gd name="T1" fmla="*/ 0 h 471"/>
                  <a:gd name="T2" fmla="*/ 429 w 802"/>
                  <a:gd name="T3" fmla="*/ 64 h 471"/>
                  <a:gd name="T4" fmla="*/ 402 w 802"/>
                  <a:gd name="T5" fmla="*/ 73 h 471"/>
                  <a:gd name="T6" fmla="*/ 349 w 802"/>
                  <a:gd name="T7" fmla="*/ 91 h 471"/>
                  <a:gd name="T8" fmla="*/ 314 w 802"/>
                  <a:gd name="T9" fmla="*/ 133 h 471"/>
                  <a:gd name="T10" fmla="*/ 203 w 802"/>
                  <a:gd name="T11" fmla="*/ 151 h 471"/>
                  <a:gd name="T12" fmla="*/ 159 w 802"/>
                  <a:gd name="T13" fmla="*/ 187 h 471"/>
                  <a:gd name="T14" fmla="*/ 137 w 802"/>
                  <a:gd name="T15" fmla="*/ 210 h 471"/>
                  <a:gd name="T16" fmla="*/ 128 w 802"/>
                  <a:gd name="T17" fmla="*/ 237 h 471"/>
                  <a:gd name="T18" fmla="*/ 13 w 802"/>
                  <a:gd name="T19" fmla="*/ 260 h 471"/>
                  <a:gd name="T20" fmla="*/ 0 w 802"/>
                  <a:gd name="T21" fmla="*/ 265 h 4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2"/>
                  <a:gd name="T34" fmla="*/ 0 h 471"/>
                  <a:gd name="T35" fmla="*/ 802 w 802"/>
                  <a:gd name="T36" fmla="*/ 471 h 4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2" h="471">
                    <a:moveTo>
                      <a:pt x="795" y="0"/>
                    </a:moveTo>
                    <a:cubicBezTo>
                      <a:pt x="792" y="38"/>
                      <a:pt x="802" y="79"/>
                      <a:pt x="787" y="114"/>
                    </a:cubicBezTo>
                    <a:cubicBezTo>
                      <a:pt x="780" y="130"/>
                      <a:pt x="754" y="125"/>
                      <a:pt x="738" y="130"/>
                    </a:cubicBezTo>
                    <a:cubicBezTo>
                      <a:pt x="705" y="141"/>
                      <a:pt x="673" y="152"/>
                      <a:pt x="641" y="163"/>
                    </a:cubicBezTo>
                    <a:cubicBezTo>
                      <a:pt x="618" y="185"/>
                      <a:pt x="603" y="219"/>
                      <a:pt x="576" y="236"/>
                    </a:cubicBezTo>
                    <a:cubicBezTo>
                      <a:pt x="522" y="269"/>
                      <a:pt x="425" y="265"/>
                      <a:pt x="373" y="268"/>
                    </a:cubicBezTo>
                    <a:cubicBezTo>
                      <a:pt x="331" y="282"/>
                      <a:pt x="320" y="302"/>
                      <a:pt x="292" y="333"/>
                    </a:cubicBezTo>
                    <a:cubicBezTo>
                      <a:pt x="279" y="348"/>
                      <a:pt x="251" y="374"/>
                      <a:pt x="251" y="374"/>
                    </a:cubicBezTo>
                    <a:cubicBezTo>
                      <a:pt x="246" y="390"/>
                      <a:pt x="247" y="410"/>
                      <a:pt x="235" y="422"/>
                    </a:cubicBezTo>
                    <a:cubicBezTo>
                      <a:pt x="205" y="452"/>
                      <a:pt x="65" y="459"/>
                      <a:pt x="24" y="463"/>
                    </a:cubicBezTo>
                    <a:cubicBezTo>
                      <a:pt x="16" y="466"/>
                      <a:pt x="0" y="471"/>
                      <a:pt x="0" y="471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Oval 541">
                <a:extLst>
                  <a:ext uri="{FF2B5EF4-FFF2-40B4-BE49-F238E27FC236}">
                    <a16:creationId xmlns:a16="http://schemas.microsoft.com/office/drawing/2014/main" id="{7E82E88F-1848-354C-8A40-ADC63E9A98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40893" y="3502820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2" name="Oval 542">
                <a:extLst>
                  <a:ext uri="{FF2B5EF4-FFF2-40B4-BE49-F238E27FC236}">
                    <a16:creationId xmlns:a16="http://schemas.microsoft.com/office/drawing/2014/main" id="{37F520A5-61D2-BD48-9A5D-42A67AA87C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04444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3" name="Freeform 543">
                <a:extLst>
                  <a:ext uri="{FF2B5EF4-FFF2-40B4-BE49-F238E27FC236}">
                    <a16:creationId xmlns:a16="http://schemas.microsoft.com/office/drawing/2014/main" id="{84A8E692-5F72-3D41-BAF6-E2DEF49352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5595" y="3393160"/>
                <a:ext cx="244634" cy="42239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Freeform 544">
                <a:extLst>
                  <a:ext uri="{FF2B5EF4-FFF2-40B4-BE49-F238E27FC236}">
                    <a16:creationId xmlns:a16="http://schemas.microsoft.com/office/drawing/2014/main" id="{392DA6C6-B562-9440-B354-DAB0E3C1BD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39028">
                <a:off x="3003475" y="3444334"/>
                <a:ext cx="244634" cy="44676"/>
              </a:xfrm>
              <a:custGeom>
                <a:avLst/>
                <a:gdLst>
                  <a:gd name="T0" fmla="*/ 0 w 558"/>
                  <a:gd name="T1" fmla="*/ 29 h 102"/>
                  <a:gd name="T2" fmla="*/ 117 w 558"/>
                  <a:gd name="T3" fmla="*/ 10 h 102"/>
                  <a:gd name="T4" fmla="*/ 157 w 558"/>
                  <a:gd name="T5" fmla="*/ 2 h 102"/>
                  <a:gd name="T6" fmla="*/ 162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5" name="Freeform 545">
                <a:extLst>
                  <a:ext uri="{FF2B5EF4-FFF2-40B4-BE49-F238E27FC236}">
                    <a16:creationId xmlns:a16="http://schemas.microsoft.com/office/drawing/2014/main" id="{74B2199F-3473-064A-BDF0-5946CCE5A6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51617">
                <a:off x="2999411" y="3415904"/>
                <a:ext cx="244634" cy="44676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6" name="Group 546">
                <a:extLst>
                  <a:ext uri="{FF2B5EF4-FFF2-40B4-BE49-F238E27FC236}">
                    <a16:creationId xmlns:a16="http://schemas.microsoft.com/office/drawing/2014/main" id="{90E058F9-3C76-D247-926C-1DF14227069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43399" y="3395597"/>
                <a:ext cx="243822" cy="96662"/>
                <a:chOff x="2106" y="1626"/>
                <a:chExt cx="606" cy="228"/>
              </a:xfrm>
            </p:grpSpPr>
            <p:sp>
              <p:nvSpPr>
                <p:cNvPr id="206" name="Freeform 547">
                  <a:extLst>
                    <a:ext uri="{FF2B5EF4-FFF2-40B4-BE49-F238E27FC236}">
                      <a16:creationId xmlns:a16="http://schemas.microsoft.com/office/drawing/2014/main" id="{288BBE77-405D-7347-A3F6-14EB5E6B0A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155" y="1626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Freeform 548">
                  <a:extLst>
                    <a:ext uri="{FF2B5EF4-FFF2-40B4-BE49-F238E27FC236}">
                      <a16:creationId xmlns:a16="http://schemas.microsoft.com/office/drawing/2014/main" id="{2CE4A047-B233-0649-BACA-221B90F6C1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0660972" flipH="1">
                  <a:off x="2105" y="1754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Freeform 549">
                  <a:extLst>
                    <a:ext uri="{FF2B5EF4-FFF2-40B4-BE49-F238E27FC236}">
                      <a16:creationId xmlns:a16="http://schemas.microsoft.com/office/drawing/2014/main" id="{9E9DD25E-0554-E64B-9FCB-1E992F33FD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148383" flipH="1">
                  <a:off x="2110" y="1688"/>
                  <a:ext cx="563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7" name="Oval 550">
                <a:extLst>
                  <a:ext uri="{FF2B5EF4-FFF2-40B4-BE49-F238E27FC236}">
                    <a16:creationId xmlns:a16="http://schemas.microsoft.com/office/drawing/2014/main" id="{DA98ACB1-D5E8-664F-B942-C6F7F7FF63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703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Oval 551">
                <a:extLst>
                  <a:ext uri="{FF2B5EF4-FFF2-40B4-BE49-F238E27FC236}">
                    <a16:creationId xmlns:a16="http://schemas.microsoft.com/office/drawing/2014/main" id="{6DC880F2-5A3F-4C49-8342-2EA18CE64E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7538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440DD971-DAF2-124C-A21A-9021E06A75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792810" y="3848772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8C01662-63ED-A64D-B75A-09B6F7BE29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35744" y="3898966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0D86F1C-7E92-A84D-82B0-7B6226C3D0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92966" y="3946541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70BBEF17-EBA6-5C45-B169-D39902C38D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115192" y="3841094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61D3892A-19CA-494B-9259-B1FF28DC20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66286" y="3886197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36114C88-C7A3-8548-B737-D0A7E3509B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07700" y="3931874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F5554262-8B50-E44B-A11A-E16A4178BC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953597" y="3970537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C22A9AE-2790-3348-9750-19AE35EC7821}"/>
                </a:ext>
              </a:extLst>
            </p:cNvPr>
            <p:cNvGrpSpPr/>
            <p:nvPr/>
          </p:nvGrpSpPr>
          <p:grpSpPr>
            <a:xfrm>
              <a:off x="6551744" y="3092805"/>
              <a:ext cx="652794" cy="916747"/>
              <a:chOff x="2623761" y="3393160"/>
              <a:chExt cx="652794" cy="916747"/>
            </a:xfrm>
          </p:grpSpPr>
          <p:sp>
            <p:nvSpPr>
              <p:cNvPr id="163" name="Freeform 536">
                <a:extLst>
                  <a:ext uri="{FF2B5EF4-FFF2-40B4-BE49-F238E27FC236}">
                    <a16:creationId xmlns:a16="http://schemas.microsoft.com/office/drawing/2014/main" id="{23FB87E8-5C9A-0C43-A444-3051CBED7E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820115">
                <a:off x="2694022" y="3436834"/>
                <a:ext cx="502277" cy="662829"/>
              </a:xfrm>
              <a:custGeom>
                <a:avLst/>
                <a:gdLst>
                  <a:gd name="T0" fmla="*/ 111 w 1069"/>
                  <a:gd name="T1" fmla="*/ 12 h 1564"/>
                  <a:gd name="T2" fmla="*/ 7 w 1069"/>
                  <a:gd name="T3" fmla="*/ 105 h 1564"/>
                  <a:gd name="T4" fmla="*/ 68 w 1069"/>
                  <a:gd name="T5" fmla="*/ 415 h 1564"/>
                  <a:gd name="T6" fmla="*/ 283 w 1069"/>
                  <a:gd name="T7" fmla="*/ 165 h 1564"/>
                  <a:gd name="T8" fmla="*/ 224 w 1069"/>
                  <a:gd name="T9" fmla="*/ 32 h 1564"/>
                  <a:gd name="T10" fmla="*/ 111 w 1069"/>
                  <a:gd name="T11" fmla="*/ 12 h 15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9"/>
                  <a:gd name="T19" fmla="*/ 0 h 1564"/>
                  <a:gd name="T20" fmla="*/ 1069 w 1069"/>
                  <a:gd name="T21" fmla="*/ 1564 h 15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9" h="1564">
                    <a:moveTo>
                      <a:pt x="385" y="45"/>
                    </a:moveTo>
                    <a:cubicBezTo>
                      <a:pt x="260" y="90"/>
                      <a:pt x="50" y="140"/>
                      <a:pt x="25" y="387"/>
                    </a:cubicBezTo>
                    <a:cubicBezTo>
                      <a:pt x="0" y="634"/>
                      <a:pt x="76" y="1490"/>
                      <a:pt x="235" y="1527"/>
                    </a:cubicBezTo>
                    <a:cubicBezTo>
                      <a:pt x="394" y="1564"/>
                      <a:pt x="889" y="844"/>
                      <a:pt x="979" y="609"/>
                    </a:cubicBezTo>
                    <a:cubicBezTo>
                      <a:pt x="1069" y="374"/>
                      <a:pt x="877" y="215"/>
                      <a:pt x="775" y="117"/>
                    </a:cubicBezTo>
                    <a:cubicBezTo>
                      <a:pt x="673" y="19"/>
                      <a:pt x="510" y="0"/>
                      <a:pt x="385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Oval 537">
                <a:extLst>
                  <a:ext uri="{FF2B5EF4-FFF2-40B4-BE49-F238E27FC236}">
                    <a16:creationId xmlns:a16="http://schemas.microsoft.com/office/drawing/2014/main" id="{6A827F06-1EB0-F046-8C3D-9D7881D468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20690"/>
                <a:ext cx="273080" cy="2160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E7E6E6">
                    <a:lumMod val="5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5" name="Oval 538">
                <a:extLst>
                  <a:ext uri="{FF2B5EF4-FFF2-40B4-BE49-F238E27FC236}">
                    <a16:creationId xmlns:a16="http://schemas.microsoft.com/office/drawing/2014/main" id="{4A8968E0-1EE8-654D-BFE4-D2B226EE6C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19016" y="3532874"/>
                <a:ext cx="260890" cy="2063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Rectangle 539">
                <a:extLst>
                  <a:ext uri="{FF2B5EF4-FFF2-40B4-BE49-F238E27FC236}">
                    <a16:creationId xmlns:a16="http://schemas.microsoft.com/office/drawing/2014/main" id="{75B76C8A-3230-9B49-AA29-ED9BDDE3F1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4639" y="3581612"/>
                <a:ext cx="141416" cy="1112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Freeform 540">
                <a:extLst>
                  <a:ext uri="{FF2B5EF4-FFF2-40B4-BE49-F238E27FC236}">
                    <a16:creationId xmlns:a16="http://schemas.microsoft.com/office/drawing/2014/main" id="{D9817DB8-7A79-BA4F-8B99-103E698D1C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23761" y="4079740"/>
                <a:ext cx="386215" cy="230167"/>
              </a:xfrm>
              <a:custGeom>
                <a:avLst/>
                <a:gdLst>
                  <a:gd name="T0" fmla="*/ 433 w 802"/>
                  <a:gd name="T1" fmla="*/ 0 h 471"/>
                  <a:gd name="T2" fmla="*/ 429 w 802"/>
                  <a:gd name="T3" fmla="*/ 64 h 471"/>
                  <a:gd name="T4" fmla="*/ 402 w 802"/>
                  <a:gd name="T5" fmla="*/ 73 h 471"/>
                  <a:gd name="T6" fmla="*/ 349 w 802"/>
                  <a:gd name="T7" fmla="*/ 91 h 471"/>
                  <a:gd name="T8" fmla="*/ 314 w 802"/>
                  <a:gd name="T9" fmla="*/ 133 h 471"/>
                  <a:gd name="T10" fmla="*/ 203 w 802"/>
                  <a:gd name="T11" fmla="*/ 151 h 471"/>
                  <a:gd name="T12" fmla="*/ 159 w 802"/>
                  <a:gd name="T13" fmla="*/ 187 h 471"/>
                  <a:gd name="T14" fmla="*/ 137 w 802"/>
                  <a:gd name="T15" fmla="*/ 210 h 471"/>
                  <a:gd name="T16" fmla="*/ 128 w 802"/>
                  <a:gd name="T17" fmla="*/ 237 h 471"/>
                  <a:gd name="T18" fmla="*/ 13 w 802"/>
                  <a:gd name="T19" fmla="*/ 260 h 471"/>
                  <a:gd name="T20" fmla="*/ 0 w 802"/>
                  <a:gd name="T21" fmla="*/ 265 h 4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2"/>
                  <a:gd name="T34" fmla="*/ 0 h 471"/>
                  <a:gd name="T35" fmla="*/ 802 w 802"/>
                  <a:gd name="T36" fmla="*/ 471 h 4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2" h="471">
                    <a:moveTo>
                      <a:pt x="795" y="0"/>
                    </a:moveTo>
                    <a:cubicBezTo>
                      <a:pt x="792" y="38"/>
                      <a:pt x="802" y="79"/>
                      <a:pt x="787" y="114"/>
                    </a:cubicBezTo>
                    <a:cubicBezTo>
                      <a:pt x="780" y="130"/>
                      <a:pt x="754" y="125"/>
                      <a:pt x="738" y="130"/>
                    </a:cubicBezTo>
                    <a:cubicBezTo>
                      <a:pt x="705" y="141"/>
                      <a:pt x="673" y="152"/>
                      <a:pt x="641" y="163"/>
                    </a:cubicBezTo>
                    <a:cubicBezTo>
                      <a:pt x="618" y="185"/>
                      <a:pt x="603" y="219"/>
                      <a:pt x="576" y="236"/>
                    </a:cubicBezTo>
                    <a:cubicBezTo>
                      <a:pt x="522" y="269"/>
                      <a:pt x="425" y="265"/>
                      <a:pt x="373" y="268"/>
                    </a:cubicBezTo>
                    <a:cubicBezTo>
                      <a:pt x="331" y="282"/>
                      <a:pt x="320" y="302"/>
                      <a:pt x="292" y="333"/>
                    </a:cubicBezTo>
                    <a:cubicBezTo>
                      <a:pt x="279" y="348"/>
                      <a:pt x="251" y="374"/>
                      <a:pt x="251" y="374"/>
                    </a:cubicBezTo>
                    <a:cubicBezTo>
                      <a:pt x="246" y="390"/>
                      <a:pt x="247" y="410"/>
                      <a:pt x="235" y="422"/>
                    </a:cubicBezTo>
                    <a:cubicBezTo>
                      <a:pt x="205" y="452"/>
                      <a:pt x="65" y="459"/>
                      <a:pt x="24" y="463"/>
                    </a:cubicBezTo>
                    <a:cubicBezTo>
                      <a:pt x="16" y="466"/>
                      <a:pt x="0" y="471"/>
                      <a:pt x="0" y="471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Oval 541">
                <a:extLst>
                  <a:ext uri="{FF2B5EF4-FFF2-40B4-BE49-F238E27FC236}">
                    <a16:creationId xmlns:a16="http://schemas.microsoft.com/office/drawing/2014/main" id="{00E34EE0-7236-6245-B55E-EC4722131F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40893" y="3502820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9" name="Oval 542">
                <a:extLst>
                  <a:ext uri="{FF2B5EF4-FFF2-40B4-BE49-F238E27FC236}">
                    <a16:creationId xmlns:a16="http://schemas.microsoft.com/office/drawing/2014/main" id="{C630C772-8931-AC4A-92FF-123AB81C17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04444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Freeform 543">
                <a:extLst>
                  <a:ext uri="{FF2B5EF4-FFF2-40B4-BE49-F238E27FC236}">
                    <a16:creationId xmlns:a16="http://schemas.microsoft.com/office/drawing/2014/main" id="{45E45320-C0C8-5E48-9DF0-6AF8C2092E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5595" y="3393160"/>
                <a:ext cx="244634" cy="42239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Freeform 544">
                <a:extLst>
                  <a:ext uri="{FF2B5EF4-FFF2-40B4-BE49-F238E27FC236}">
                    <a16:creationId xmlns:a16="http://schemas.microsoft.com/office/drawing/2014/main" id="{8C08E962-5A20-2A47-B023-60428FA386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39028">
                <a:off x="3003475" y="3444334"/>
                <a:ext cx="244634" cy="44676"/>
              </a:xfrm>
              <a:custGeom>
                <a:avLst/>
                <a:gdLst>
                  <a:gd name="T0" fmla="*/ 0 w 558"/>
                  <a:gd name="T1" fmla="*/ 29 h 102"/>
                  <a:gd name="T2" fmla="*/ 117 w 558"/>
                  <a:gd name="T3" fmla="*/ 10 h 102"/>
                  <a:gd name="T4" fmla="*/ 157 w 558"/>
                  <a:gd name="T5" fmla="*/ 2 h 102"/>
                  <a:gd name="T6" fmla="*/ 162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Freeform 545">
                <a:extLst>
                  <a:ext uri="{FF2B5EF4-FFF2-40B4-BE49-F238E27FC236}">
                    <a16:creationId xmlns:a16="http://schemas.microsoft.com/office/drawing/2014/main" id="{7F235821-6C0F-9C42-8ADA-021A29F6B0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51617">
                <a:off x="2999411" y="3415904"/>
                <a:ext cx="244634" cy="44676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3" name="Group 546">
                <a:extLst>
                  <a:ext uri="{FF2B5EF4-FFF2-40B4-BE49-F238E27FC236}">
                    <a16:creationId xmlns:a16="http://schemas.microsoft.com/office/drawing/2014/main" id="{F8D774D7-62D9-BF4A-B34D-DFFFB91E19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43399" y="3395597"/>
                <a:ext cx="243822" cy="96662"/>
                <a:chOff x="2106" y="1626"/>
                <a:chExt cx="606" cy="228"/>
              </a:xfrm>
            </p:grpSpPr>
            <p:sp>
              <p:nvSpPr>
                <p:cNvPr id="183" name="Freeform 547">
                  <a:extLst>
                    <a:ext uri="{FF2B5EF4-FFF2-40B4-BE49-F238E27FC236}">
                      <a16:creationId xmlns:a16="http://schemas.microsoft.com/office/drawing/2014/main" id="{DA0079D3-847B-7D4A-9DEB-79CB2421B34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155" y="1626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4" name="Freeform 548">
                  <a:extLst>
                    <a:ext uri="{FF2B5EF4-FFF2-40B4-BE49-F238E27FC236}">
                      <a16:creationId xmlns:a16="http://schemas.microsoft.com/office/drawing/2014/main" id="{DFFDC4D3-64FC-1D4C-A603-6151082D43B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0660972" flipH="1">
                  <a:off x="2105" y="1754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Freeform 549">
                  <a:extLst>
                    <a:ext uri="{FF2B5EF4-FFF2-40B4-BE49-F238E27FC236}">
                      <a16:creationId xmlns:a16="http://schemas.microsoft.com/office/drawing/2014/main" id="{2A6A72CF-B558-6745-9CFB-EE208AEBBDE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148383" flipH="1">
                  <a:off x="2110" y="1688"/>
                  <a:ext cx="563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400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4" name="Oval 550">
                <a:extLst>
                  <a:ext uri="{FF2B5EF4-FFF2-40B4-BE49-F238E27FC236}">
                    <a16:creationId xmlns:a16="http://schemas.microsoft.com/office/drawing/2014/main" id="{EBB9C46A-61C2-5C41-8AA2-6942C47B61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703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Oval 551">
                <a:extLst>
                  <a:ext uri="{FF2B5EF4-FFF2-40B4-BE49-F238E27FC236}">
                    <a16:creationId xmlns:a16="http://schemas.microsoft.com/office/drawing/2014/main" id="{9C5A6ACD-3683-B144-879E-A76B863056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7538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270229E-1258-D44B-B9F9-CDC9666B28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792810" y="3848772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B64F3B41-7F7C-4447-BF2A-FECBF4CBD5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35744" y="3898966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43CA10A4-B25C-784A-977E-E27CD9BCD32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92966" y="3946541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8E228C4C-280C-1B4E-AFBE-643528E6E7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115192" y="3841094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DF56D42-4450-6248-9AD0-F624378F74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66286" y="3886197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59CD2D48-61B3-5142-8079-6E74F83F52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07700" y="3931874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7AF59771-A360-6F4B-84A0-593BECF650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953597" y="3970537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0748E6B-5110-D347-8929-6741173FBF8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280918" flipH="1">
              <a:off x="7389835" y="3813258"/>
              <a:ext cx="331928" cy="251616"/>
              <a:chOff x="2332320" y="5163264"/>
              <a:chExt cx="245873" cy="186382"/>
            </a:xfrm>
          </p:grpSpPr>
          <p:sp>
            <p:nvSpPr>
              <p:cNvPr id="142" name="Rectangle 483">
                <a:extLst>
                  <a:ext uri="{FF2B5EF4-FFF2-40B4-BE49-F238E27FC236}">
                    <a16:creationId xmlns:a16="http://schemas.microsoft.com/office/drawing/2014/main" id="{0C2BD9FA-0FDC-984A-BFE0-81E87C6372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46641" y="5224573"/>
                <a:ext cx="157012" cy="4904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 defTabSz="914400">
                  <a:defRPr/>
                </a:pPr>
                <a:endParaRPr lang="en-US" sz="1400" kern="0">
                  <a:solidFill>
                    <a:srgbClr val="FFCCFF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3" name="Rectangle 484">
                <a:extLst>
                  <a:ext uri="{FF2B5EF4-FFF2-40B4-BE49-F238E27FC236}">
                    <a16:creationId xmlns:a16="http://schemas.microsoft.com/office/drawing/2014/main" id="{6787730D-8A95-3D44-9C9C-76A1A54D7C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56803" y="5202112"/>
                <a:ext cx="75973" cy="490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4" name="Line 485">
                <a:extLst>
                  <a:ext uri="{FF2B5EF4-FFF2-40B4-BE49-F238E27FC236}">
                    <a16:creationId xmlns:a16="http://schemas.microsoft.com/office/drawing/2014/main" id="{07AD6EFC-09E7-3A43-B38D-671A56C2D6F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334140" y="5163257"/>
                <a:ext cx="0" cy="558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5" name="Line 486">
                <a:extLst>
                  <a:ext uri="{FF2B5EF4-FFF2-40B4-BE49-F238E27FC236}">
                    <a16:creationId xmlns:a16="http://schemas.microsoft.com/office/drawing/2014/main" id="{47F152B5-14A6-F847-AB52-64F00BEF092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30920" y="5253708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6" name="Line 487">
                <a:extLst>
                  <a:ext uri="{FF2B5EF4-FFF2-40B4-BE49-F238E27FC236}">
                    <a16:creationId xmlns:a16="http://schemas.microsoft.com/office/drawing/2014/main" id="{5675D698-7DD1-9B4C-A7A2-209CF3E47C0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12810" y="5244540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7" name="Line 488">
                <a:extLst>
                  <a:ext uri="{FF2B5EF4-FFF2-40B4-BE49-F238E27FC236}">
                    <a16:creationId xmlns:a16="http://schemas.microsoft.com/office/drawing/2014/main" id="{551988B3-B4FD-3E4B-9D55-03CB5C6E1CE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731" y="5251366"/>
                <a:ext cx="0" cy="312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8" name="Line 489">
                <a:extLst>
                  <a:ext uri="{FF2B5EF4-FFF2-40B4-BE49-F238E27FC236}">
                    <a16:creationId xmlns:a16="http://schemas.microsoft.com/office/drawing/2014/main" id="{CFD98714-BECE-0D4B-B992-4FD6740DF1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1004" y="52597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49" name="Line 490">
                <a:extLst>
                  <a:ext uri="{FF2B5EF4-FFF2-40B4-BE49-F238E27FC236}">
                    <a16:creationId xmlns:a16="http://schemas.microsoft.com/office/drawing/2014/main" id="{5770F1C7-01DC-7141-A18E-71B5C1B58DC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8125" y="5262723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0" name="Line 491">
                <a:extLst>
                  <a:ext uri="{FF2B5EF4-FFF2-40B4-BE49-F238E27FC236}">
                    <a16:creationId xmlns:a16="http://schemas.microsoft.com/office/drawing/2014/main" id="{E34BBAD6-25EC-114F-8841-3C6EBC79506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49321" y="526120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1" name="Line 492">
                <a:extLst>
                  <a:ext uri="{FF2B5EF4-FFF2-40B4-BE49-F238E27FC236}">
                    <a16:creationId xmlns:a16="http://schemas.microsoft.com/office/drawing/2014/main" id="{D1372722-0B6A-274B-BE8B-82F986FBB7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273" y="5260091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2" name="Line 493">
                <a:extLst>
                  <a:ext uri="{FF2B5EF4-FFF2-40B4-BE49-F238E27FC236}">
                    <a16:creationId xmlns:a16="http://schemas.microsoft.com/office/drawing/2014/main" id="{DEE61A3B-A76C-E148-A120-CBB81587872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57636" y="5262659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3" name="Line 494">
                <a:extLst>
                  <a:ext uri="{FF2B5EF4-FFF2-40B4-BE49-F238E27FC236}">
                    <a16:creationId xmlns:a16="http://schemas.microsoft.com/office/drawing/2014/main" id="{E31831E1-9C58-0B4E-B48B-EB170FED1BF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4498" y="527244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4" name="Line 495">
                <a:extLst>
                  <a:ext uri="{FF2B5EF4-FFF2-40B4-BE49-F238E27FC236}">
                    <a16:creationId xmlns:a16="http://schemas.microsoft.com/office/drawing/2014/main" id="{7894194B-33F5-6344-A7EF-1DC2806AA5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66163" y="5272731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5" name="Line 496">
                <a:extLst>
                  <a:ext uri="{FF2B5EF4-FFF2-40B4-BE49-F238E27FC236}">
                    <a16:creationId xmlns:a16="http://schemas.microsoft.com/office/drawing/2014/main" id="{50C416F4-71B7-8D47-BDAA-86F9B78AC6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743" y="5269657"/>
                <a:ext cx="0" cy="321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6" name="Line 497">
                <a:extLst>
                  <a:ext uri="{FF2B5EF4-FFF2-40B4-BE49-F238E27FC236}">
                    <a16:creationId xmlns:a16="http://schemas.microsoft.com/office/drawing/2014/main" id="{868F0206-5D18-0947-B5D2-F60A1016E15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7329" y="5282402"/>
                <a:ext cx="0" cy="228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7" name="Line 498">
                <a:extLst>
                  <a:ext uri="{FF2B5EF4-FFF2-40B4-BE49-F238E27FC236}">
                    <a16:creationId xmlns:a16="http://schemas.microsoft.com/office/drawing/2014/main" id="{3D9824DC-B48F-D54F-AD81-F02B9FAB4E2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8" name="Line 499">
                <a:extLst>
                  <a:ext uri="{FF2B5EF4-FFF2-40B4-BE49-F238E27FC236}">
                    <a16:creationId xmlns:a16="http://schemas.microsoft.com/office/drawing/2014/main" id="{86DB5115-7769-3145-BC1F-51F1A438B28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72016" y="5278049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59" name="Line 500">
                <a:extLst>
                  <a:ext uri="{FF2B5EF4-FFF2-40B4-BE49-F238E27FC236}">
                    <a16:creationId xmlns:a16="http://schemas.microsoft.com/office/drawing/2014/main" id="{7139A878-C20A-B340-B795-18072538835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2588002" flipH="1">
                <a:off x="2480332" y="5279500"/>
                <a:ext cx="0" cy="236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60" name="Line 501">
                <a:extLst>
                  <a:ext uri="{FF2B5EF4-FFF2-40B4-BE49-F238E27FC236}">
                    <a16:creationId xmlns:a16="http://schemas.microsoft.com/office/drawing/2014/main" id="{9AEA2B8F-4988-834C-862D-7F071EAE7AD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 flipV="1">
                <a:off x="2345589" y="5192511"/>
                <a:ext cx="27058" cy="253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61" name="Line 502">
                <a:extLst>
                  <a:ext uri="{FF2B5EF4-FFF2-40B4-BE49-F238E27FC236}">
                    <a16:creationId xmlns:a16="http://schemas.microsoft.com/office/drawing/2014/main" id="{EB818DD4-615D-9943-96C7-59F99CEC13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5442619" flipH="1">
                <a:off x="2508917" y="5280370"/>
                <a:ext cx="65953" cy="7259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  <p:sp>
            <p:nvSpPr>
              <p:cNvPr id="162" name="Rectangle 503">
                <a:extLst>
                  <a:ext uri="{FF2B5EF4-FFF2-40B4-BE49-F238E27FC236}">
                    <a16:creationId xmlns:a16="http://schemas.microsoft.com/office/drawing/2014/main" id="{9EA07C3D-077A-FF4A-A1B8-95AE2F8DC9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588002" flipH="1">
                <a:off x="2332321" y="5211187"/>
                <a:ext cx="99609" cy="194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400"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Times New Roman"/>
                </a:endParaRPr>
              </a:p>
            </p:txBody>
          </p:sp>
        </p:grp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1A93A5BB-6BE5-3F4A-AA14-539666743E92}"/>
                </a:ext>
              </a:extLst>
            </p:cNvPr>
            <p:cNvCxnSpPr>
              <a:cxnSpLocks/>
            </p:cNvCxnSpPr>
            <p:nvPr/>
          </p:nvCxnSpPr>
          <p:spPr>
            <a:xfrm>
              <a:off x="6918994" y="4197820"/>
              <a:ext cx="0" cy="34257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8" name="TextBox 215">
              <a:extLst>
                <a:ext uri="{FF2B5EF4-FFF2-40B4-BE49-F238E27FC236}">
                  <a16:creationId xmlns:a16="http://schemas.microsoft.com/office/drawing/2014/main" id="{E2E648CF-4B3A-E747-A3FA-3544E4D6B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9503" y="4586851"/>
              <a:ext cx="15964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400" b="1" kern="0" dirty="0">
                  <a:solidFill>
                    <a:srgbClr val="FF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0FEB980B-FD65-D24C-A58A-6DFFCE0497CB}"/>
                </a:ext>
              </a:extLst>
            </p:cNvPr>
            <p:cNvCxnSpPr>
              <a:cxnSpLocks/>
            </p:cNvCxnSpPr>
            <p:nvPr/>
          </p:nvCxnSpPr>
          <p:spPr>
            <a:xfrm>
              <a:off x="8079439" y="4197820"/>
              <a:ext cx="0" cy="34257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0" name="TextBox 215">
              <a:extLst>
                <a:ext uri="{FF2B5EF4-FFF2-40B4-BE49-F238E27FC236}">
                  <a16:creationId xmlns:a16="http://schemas.microsoft.com/office/drawing/2014/main" id="{9F725D15-19AE-E545-8FB5-1F99C9509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1558" y="2662871"/>
              <a:ext cx="9548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kern="0" dirty="0" err="1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xBalb</a:t>
              </a:r>
              <a:r>
                <a:rPr lang="en-US" altLang="en-US" sz="1600" b="1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/c</a:t>
              </a:r>
            </a:p>
          </p:txBody>
        </p:sp>
        <p:sp>
          <p:nvSpPr>
            <p:cNvPr id="141" name="TextBox 215">
              <a:extLst>
                <a:ext uri="{FF2B5EF4-FFF2-40B4-BE49-F238E27FC236}">
                  <a16:creationId xmlns:a16="http://schemas.microsoft.com/office/drawing/2014/main" id="{0A707E20-6007-6244-86E8-7C0167A0D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7706" y="2480967"/>
              <a:ext cx="14281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x2W1S-OVA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Balb/c </a:t>
              </a:r>
            </a:p>
          </p:txBody>
        </p:sp>
      </p:grpSp>
      <p:sp>
        <p:nvSpPr>
          <p:cNvPr id="230" name="TextBox 102">
            <a:extLst>
              <a:ext uri="{FF2B5EF4-FFF2-40B4-BE49-F238E27FC236}">
                <a16:creationId xmlns:a16="http://schemas.microsoft.com/office/drawing/2014/main" id="{55D517CD-AFC8-234B-B19B-067137E05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422" y="3977702"/>
            <a:ext cx="29120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x2W1S-OVA Balb/c</a:t>
            </a:r>
          </a:p>
        </p:txBody>
      </p:sp>
      <p:sp>
        <p:nvSpPr>
          <p:cNvPr id="231" name="TextBox 102">
            <a:extLst>
              <a:ext uri="{FF2B5EF4-FFF2-40B4-BE49-F238E27FC236}">
                <a16:creationId xmlns:a16="http://schemas.microsoft.com/office/drawing/2014/main" id="{F70DB1B5-D797-934C-8DE9-634E35DD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974" y="2326147"/>
            <a:ext cx="1138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b="1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xBalb</a:t>
            </a:r>
            <a:r>
              <a:rPr lang="en-US" altLang="en-US" sz="16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/c</a:t>
            </a:r>
          </a:p>
        </p:txBody>
      </p:sp>
      <p:sp>
        <p:nvSpPr>
          <p:cNvPr id="232" name="TextBox 215">
            <a:extLst>
              <a:ext uri="{FF2B5EF4-FFF2-40B4-BE49-F238E27FC236}">
                <a16:creationId xmlns:a16="http://schemas.microsoft.com/office/drawing/2014/main" id="{B7DAE2EA-8DA6-4641-9031-E52559E7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5676401"/>
            <a:ext cx="29802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Rowe et al. PMID.</a:t>
            </a:r>
            <a:r>
              <a:rPr lang="en-US" altLang="en-US" sz="14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Garamond" panose="02020404030301010803" pitchFamily="18" charset="0"/>
                <a:cs typeface="Calibri" panose="020F0502020204030204" pitchFamily="34" charset="0"/>
              </a:rPr>
              <a:t>23023128.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sz="1400" dirty="0">
                <a:latin typeface="Garamond" panose="02020404030301010803" pitchFamily="18" charset="0"/>
                <a:cs typeface="Calibri" panose="020F0502020204030204" pitchFamily="34" charset="0"/>
              </a:rPr>
              <a:t>Rowe et al. PMID 22916020.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sz="1400" dirty="0">
                <a:latin typeface="Garamond" panose="02020404030301010803" pitchFamily="18" charset="0"/>
                <a:cs typeface="Calibri" panose="020F0502020204030204" pitchFamily="34" charset="0"/>
              </a:rPr>
              <a:t>Rowe et al. PMID 21767812.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sz="1400" dirty="0">
                <a:latin typeface="Garamond" panose="02020404030301010803" pitchFamily="18" charset="0"/>
                <a:cs typeface="Calibri" panose="020F0502020204030204" pitchFamily="34" charset="0"/>
              </a:rPr>
              <a:t>Severance et al. PMID 35637736.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sz="1400" dirty="0">
                <a:latin typeface="Garamond" panose="02020404030301010803" pitchFamily="18" charset="0"/>
                <a:cs typeface="Calibri" panose="020F0502020204030204" pitchFamily="34" charset="0"/>
              </a:rPr>
              <a:t>Xin et al. PMID 24591368.</a:t>
            </a:r>
            <a:endParaRPr lang="en-US" altLang="en-US" sz="1400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33" name="TextBox 102">
            <a:extLst>
              <a:ext uri="{FF2B5EF4-FFF2-40B4-BE49-F238E27FC236}">
                <a16:creationId xmlns:a16="http://schemas.microsoft.com/office/drawing/2014/main" id="{84B2B676-A1FF-504D-8C21-717218FBA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226" y="5282578"/>
            <a:ext cx="13100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2W1S-mOVA</a:t>
            </a:r>
          </a:p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Balb/c </a:t>
            </a:r>
          </a:p>
        </p:txBody>
      </p:sp>
      <p:sp>
        <p:nvSpPr>
          <p:cNvPr id="234" name="TextBox 215">
            <a:extLst>
              <a:ext uri="{FF2B5EF4-FFF2-40B4-BE49-F238E27FC236}">
                <a16:creationId xmlns:a16="http://schemas.microsoft.com/office/drawing/2014/main" id="{BE41E80F-D999-5648-BC2D-AF97CE24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120" y="3407840"/>
            <a:ext cx="1721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± chicken-OVA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± Listeria-OVA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± adjuvants</a:t>
            </a:r>
          </a:p>
        </p:txBody>
      </p:sp>
      <p:sp>
        <p:nvSpPr>
          <p:cNvPr id="235" name="TextBox 215">
            <a:extLst>
              <a:ext uri="{FF2B5EF4-FFF2-40B4-BE49-F238E27FC236}">
                <a16:creationId xmlns:a16="http://schemas.microsoft.com/office/drawing/2014/main" id="{71AA091B-F63C-F945-8EFD-851F5DAE1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435" y="4590238"/>
            <a:ext cx="1428148" cy="69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Anti-OVA response</a:t>
            </a:r>
          </a:p>
          <a:p>
            <a:pPr algn="ctr">
              <a:lnSpc>
                <a:spcPts val="580"/>
              </a:lnSpc>
              <a:spcBef>
                <a:spcPct val="0"/>
              </a:spcBef>
              <a:buNone/>
              <a:defRPr/>
            </a:pPr>
            <a:endParaRPr lang="en-US" altLang="en-US" sz="1600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5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88" y="293909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– CD8 T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7114F-6840-3146-B716-F86E5C151227}"/>
              </a:ext>
            </a:extLst>
          </p:cNvPr>
          <p:cNvSpPr txBox="1"/>
          <p:nvPr/>
        </p:nvSpPr>
        <p:spPr>
          <a:xfrm>
            <a:off x="2477009" y="1908440"/>
            <a:ext cx="684697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Garamond" panose="02020404030301010803" pitchFamily="18" charset="0"/>
              </a:rPr>
              <a:t>Three tenets </a:t>
            </a:r>
          </a:p>
          <a:p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AutoNum type="arabicPeriod"/>
            </a:pPr>
            <a:r>
              <a:rPr lang="en-US" sz="2200" dirty="0">
                <a:latin typeface="Garamond" panose="02020404030301010803" pitchFamily="18" charset="0"/>
              </a:rPr>
              <a:t>Pregnancy does not trigger the generation of robust CD8 T cell effectors specific for trophoblast antigens</a:t>
            </a:r>
          </a:p>
          <a:p>
            <a:pPr marL="342900" indent="-342900">
              <a:buAutoNum type="arabicPeriod"/>
            </a:pPr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AutoNum type="arabicPeriod"/>
            </a:pPr>
            <a:r>
              <a:rPr lang="en-US" sz="2200" dirty="0">
                <a:latin typeface="Garamond" panose="02020404030301010803" pitchFamily="18" charset="0"/>
              </a:rPr>
              <a:t>Pregnancy does not elicit CD8 T cell tolerance to trophoblast antigens </a:t>
            </a:r>
          </a:p>
          <a:p>
            <a:pPr marL="342900" indent="-342900">
              <a:buAutoNum type="arabicPeriod"/>
            </a:pPr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AutoNum type="arabicPeriod"/>
            </a:pPr>
            <a:r>
              <a:rPr lang="en-US" sz="2200" dirty="0">
                <a:latin typeface="Garamond" panose="02020404030301010803" pitchFamily="18" charset="0"/>
              </a:rPr>
              <a:t>Pregnancy proceed unharmed even in the presence of trophoblast antigen-specific effector CD8 T cells </a:t>
            </a:r>
          </a:p>
          <a:p>
            <a:pPr marL="342900" indent="-342900">
              <a:buAutoNum type="arabicPeriod"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TextBox 215">
            <a:extLst>
              <a:ext uri="{FF2B5EF4-FFF2-40B4-BE49-F238E27FC236}">
                <a16:creationId xmlns:a16="http://schemas.microsoft.com/office/drawing/2014/main" id="{E5023233-9B29-BD4B-841B-6B1BD4C9D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5257562"/>
            <a:ext cx="298026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Wegmann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287081.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Erlebacher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17446933.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Tay et al. PMID 24391885.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Perchellet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24025737.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Lewis et al. PMID 34882194.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Jasti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28395331.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et al. PMID 35236989. 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9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– CD8 T cells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8CE16D-5BCF-9746-B6AE-0E6B7A380024}"/>
              </a:ext>
            </a:extLst>
          </p:cNvPr>
          <p:cNvGrpSpPr/>
          <p:nvPr/>
        </p:nvGrpSpPr>
        <p:grpSpPr>
          <a:xfrm>
            <a:off x="904773" y="1825014"/>
            <a:ext cx="10074575" cy="4974195"/>
            <a:chOff x="904773" y="1825014"/>
            <a:chExt cx="10074575" cy="4974195"/>
          </a:xfrm>
        </p:grpSpPr>
        <p:pic>
          <p:nvPicPr>
            <p:cNvPr id="13" name="Picture 12" descr="A diagram of a number of circle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C42871B3-47B8-F24B-8D50-3DED4C881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82" b="2885"/>
            <a:stretch/>
          </p:blipFill>
          <p:spPr>
            <a:xfrm>
              <a:off x="6196349" y="4310360"/>
              <a:ext cx="2623772" cy="2488849"/>
            </a:xfrm>
            <a:prstGeom prst="rect">
              <a:avLst/>
            </a:prstGeom>
          </p:spPr>
        </p:pic>
        <p:sp>
          <p:nvSpPr>
            <p:cNvPr id="14" name="TextBox 215">
              <a:extLst>
                <a:ext uri="{FF2B5EF4-FFF2-40B4-BE49-F238E27FC236}">
                  <a16:creationId xmlns:a16="http://schemas.microsoft.com/office/drawing/2014/main" id="{D7C817AA-C23F-F242-A348-878774DD0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9155" y="4926916"/>
              <a:ext cx="23401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914400">
                <a:spcBef>
                  <a:spcPct val="0"/>
                </a:spcBef>
                <a:buNone/>
                <a:defRPr/>
              </a:pPr>
              <a:r>
                <a:rPr lang="en-US" altLang="en-US" sz="14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Maternal DCs cross-present trophoblast antigen on MHCI</a:t>
              </a:r>
            </a:p>
          </p:txBody>
        </p:sp>
        <p:pic>
          <p:nvPicPr>
            <p:cNvPr id="16" name="Picture 15" descr="A close-up of a test results&#10;&#10;Description automatically generated">
              <a:extLst>
                <a:ext uri="{FF2B5EF4-FFF2-40B4-BE49-F238E27FC236}">
                  <a16:creationId xmlns:a16="http://schemas.microsoft.com/office/drawing/2014/main" id="{FF2701BA-5A98-5045-B349-314F65D2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7220" y="1825014"/>
              <a:ext cx="9737560" cy="2213883"/>
            </a:xfrm>
            <a:prstGeom prst="rect">
              <a:avLst/>
            </a:prstGeom>
          </p:spPr>
        </p:pic>
        <p:pic>
          <p:nvPicPr>
            <p:cNvPr id="18" name="Picture 17" descr="A diagram of a number of cells&#10;&#10;Description automatically generated">
              <a:extLst>
                <a:ext uri="{FF2B5EF4-FFF2-40B4-BE49-F238E27FC236}">
                  <a16:creationId xmlns:a16="http://schemas.microsoft.com/office/drawing/2014/main" id="{739A3FA4-C446-5449-A54D-9173F4598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54"/>
            <a:stretch/>
          </p:blipFill>
          <p:spPr>
            <a:xfrm>
              <a:off x="1293921" y="4513181"/>
              <a:ext cx="2743200" cy="2083209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ABB5EBD-4682-3E47-96D9-DC990172DE7C}"/>
                </a:ext>
              </a:extLst>
            </p:cNvPr>
            <p:cNvCxnSpPr/>
            <p:nvPr/>
          </p:nvCxnSpPr>
          <p:spPr>
            <a:xfrm flipH="1">
              <a:off x="5601186" y="2447776"/>
              <a:ext cx="115503" cy="4235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09530A9-09A8-944A-A98E-47223F235841}"/>
                </a:ext>
              </a:extLst>
            </p:cNvPr>
            <p:cNvCxnSpPr/>
            <p:nvPr/>
          </p:nvCxnSpPr>
          <p:spPr>
            <a:xfrm flipH="1">
              <a:off x="9669783" y="2402608"/>
              <a:ext cx="115503" cy="4235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B16562-9D59-6243-8AEC-7B65704AE6BE}"/>
                </a:ext>
              </a:extLst>
            </p:cNvPr>
            <p:cNvCxnSpPr/>
            <p:nvPr/>
          </p:nvCxnSpPr>
          <p:spPr>
            <a:xfrm flipH="1">
              <a:off x="10765459" y="2415192"/>
              <a:ext cx="115503" cy="4235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0DC6259-3B1A-2D49-8EC6-A304BE43D900}"/>
                </a:ext>
              </a:extLst>
            </p:cNvPr>
            <p:cNvCxnSpPr/>
            <p:nvPr/>
          </p:nvCxnSpPr>
          <p:spPr>
            <a:xfrm flipH="1">
              <a:off x="3453149" y="4426403"/>
              <a:ext cx="115503" cy="4235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65C5A8E-9D0C-8745-937A-50F859FB2674}"/>
                </a:ext>
              </a:extLst>
            </p:cNvPr>
            <p:cNvSpPr/>
            <p:nvPr/>
          </p:nvSpPr>
          <p:spPr>
            <a:xfrm>
              <a:off x="904773" y="3904341"/>
              <a:ext cx="644894" cy="812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671D41-A2FF-6A40-B16A-01E7BCFEC0E0}"/>
                </a:ext>
              </a:extLst>
            </p:cNvPr>
            <p:cNvSpPr/>
            <p:nvPr/>
          </p:nvSpPr>
          <p:spPr>
            <a:xfrm>
              <a:off x="5820380" y="4020384"/>
              <a:ext cx="644894" cy="812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  <p:sp>
        <p:nvSpPr>
          <p:cNvPr id="15" name="TextBox 215">
            <a:extLst>
              <a:ext uri="{FF2B5EF4-FFF2-40B4-BE49-F238E27FC236}">
                <a16:creationId xmlns:a16="http://schemas.microsoft.com/office/drawing/2014/main" id="{615259BD-56FF-4D4D-95BA-66EF6CDBC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090" y="6334780"/>
            <a:ext cx="2980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Tay et al. PMID 24391885.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et al. PMID 35236989. 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2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A788F15-287E-7E43-ABDA-F1091EBE1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633" r="4648" b="8602"/>
          <a:stretch/>
        </p:blipFill>
        <p:spPr>
          <a:xfrm>
            <a:off x="2013701" y="1807779"/>
            <a:ext cx="8164598" cy="354883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3253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0C205-7196-1E3B-CE40-A14887A74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1CD8-FD90-B9E9-7952-10499562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Hypofunctional CD8 T cell effector memory cells</a:t>
            </a:r>
          </a:p>
        </p:txBody>
      </p:sp>
      <p:sp>
        <p:nvSpPr>
          <p:cNvPr id="15" name="TextBox 215">
            <a:extLst>
              <a:ext uri="{FF2B5EF4-FFF2-40B4-BE49-F238E27FC236}">
                <a16:creationId xmlns:a16="http://schemas.microsoft.com/office/drawing/2014/main" id="{0EEEFAF8-A1E9-3D01-64F9-FC42E2403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090" y="6334780"/>
            <a:ext cx="2980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Lewis et al. PMID 34882194.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Kinder et al. PMID 32579916. 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diagram of pregnancy and pregnancy&#10;&#10;AI-generated content may be incorrect.">
            <a:extLst>
              <a:ext uri="{FF2B5EF4-FFF2-40B4-BE49-F238E27FC236}">
                <a16:creationId xmlns:a16="http://schemas.microsoft.com/office/drawing/2014/main" id="{5A6E1EBC-DFB4-01D9-F0D6-D69195B0F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466" y="2329525"/>
            <a:ext cx="3390059" cy="3399075"/>
          </a:xfrm>
          <a:prstGeom prst="rect">
            <a:avLst/>
          </a:prstGeom>
        </p:spPr>
      </p:pic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EF0017AB-0294-EDB8-A1F6-7985330F1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340" y="1556449"/>
            <a:ext cx="3781927" cy="5157173"/>
          </a:xfrm>
          <a:prstGeom prst="rect">
            <a:avLst/>
          </a:prstGeom>
        </p:spPr>
      </p:pic>
      <p:sp>
        <p:nvSpPr>
          <p:cNvPr id="7" name="TextBox 215">
            <a:extLst>
              <a:ext uri="{FF2B5EF4-FFF2-40B4-BE49-F238E27FC236}">
                <a16:creationId xmlns:a16="http://schemas.microsoft.com/office/drawing/2014/main" id="{1E170A2F-0366-742D-7177-78989B8EF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06" y="3048932"/>
            <a:ext cx="195321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NFAT-driven pregnancy-specific exhaustion program characterized by decreased protein translation</a:t>
            </a:r>
          </a:p>
        </p:txBody>
      </p:sp>
    </p:spTree>
    <p:extLst>
      <p:ext uri="{BB962C8B-B14F-4D97-AF65-F5344CB8AC3E}">
        <p14:creationId xmlns:p14="http://schemas.microsoft.com/office/powerpoint/2010/main" val="2475765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– CD4 T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6E40B-BA5B-2242-A10E-8672363889BE}"/>
              </a:ext>
            </a:extLst>
          </p:cNvPr>
          <p:cNvSpPr txBox="1"/>
          <p:nvPr/>
        </p:nvSpPr>
        <p:spPr>
          <a:xfrm>
            <a:off x="2366644" y="2333888"/>
            <a:ext cx="77473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Garamond" panose="02020404030301010803" pitchFamily="18" charset="0"/>
              </a:rPr>
              <a:t>Two more tenets </a:t>
            </a:r>
          </a:p>
          <a:p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200" dirty="0">
                <a:latin typeface="Garamond" panose="02020404030301010803" pitchFamily="18" charset="0"/>
              </a:rPr>
              <a:t>Pregnancy elicits </a:t>
            </a:r>
            <a:r>
              <a:rPr lang="en-US" sz="2200" b="1" dirty="0">
                <a:solidFill>
                  <a:srgbClr val="FF0000"/>
                </a:solidFill>
                <a:latin typeface="Garamond" panose="02020404030301010803" pitchFamily="18" charset="0"/>
              </a:rPr>
              <a:t>CD4 T cell tolerance</a:t>
            </a:r>
            <a:r>
              <a:rPr lang="en-US" sz="2200" dirty="0">
                <a:latin typeface="Garamond" panose="02020404030301010803" pitchFamily="18" charset="0"/>
              </a:rPr>
              <a:t> to trophoblast antigens 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200" dirty="0">
                <a:latin typeface="Garamond" panose="02020404030301010803" pitchFamily="18" charset="0"/>
              </a:rPr>
              <a:t>CD4 T cell tolerance can be Treg dependent or independent</a:t>
            </a:r>
          </a:p>
        </p:txBody>
      </p:sp>
    </p:spTree>
    <p:extLst>
      <p:ext uri="{BB962C8B-B14F-4D97-AF65-F5344CB8AC3E}">
        <p14:creationId xmlns:p14="http://schemas.microsoft.com/office/powerpoint/2010/main" val="203577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08524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FOXP3</a:t>
            </a:r>
            <a:r>
              <a:rPr lang="en-US" baseline="30000" dirty="0">
                <a:latin typeface="Garamond" panose="02020404030301010803" pitchFamily="18" charset="0"/>
              </a:rPr>
              <a:t>+</a:t>
            </a:r>
            <a:r>
              <a:rPr lang="en-US" dirty="0">
                <a:latin typeface="Garamond" panose="02020404030301010803" pitchFamily="18" charset="0"/>
              </a:rPr>
              <a:t> Tregs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43C868-7D10-704F-95DB-AC11556FB696}"/>
              </a:ext>
            </a:extLst>
          </p:cNvPr>
          <p:cNvGrpSpPr/>
          <p:nvPr/>
        </p:nvGrpSpPr>
        <p:grpSpPr>
          <a:xfrm>
            <a:off x="1859237" y="2001890"/>
            <a:ext cx="652794" cy="916747"/>
            <a:chOff x="2623761" y="3393160"/>
            <a:chExt cx="652794" cy="916747"/>
          </a:xfrm>
        </p:grpSpPr>
        <p:sp>
          <p:nvSpPr>
            <p:cNvPr id="7" name="Freeform 536">
              <a:extLst>
                <a:ext uri="{FF2B5EF4-FFF2-40B4-BE49-F238E27FC236}">
                  <a16:creationId xmlns:a16="http://schemas.microsoft.com/office/drawing/2014/main" id="{1EA66620-0725-834E-BE0B-DBFAC86D1409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2694022" y="3436834"/>
              <a:ext cx="502277" cy="662829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537">
              <a:extLst>
                <a:ext uri="{FF2B5EF4-FFF2-40B4-BE49-F238E27FC236}">
                  <a16:creationId xmlns:a16="http://schemas.microsoft.com/office/drawing/2014/main" id="{81E605D5-DC7F-AB49-BFA8-EEBD0903D8F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20690"/>
              <a:ext cx="273080" cy="21607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538">
              <a:extLst>
                <a:ext uri="{FF2B5EF4-FFF2-40B4-BE49-F238E27FC236}">
                  <a16:creationId xmlns:a16="http://schemas.microsoft.com/office/drawing/2014/main" id="{1F4214B5-4234-064E-958C-2005CEBD4B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19016" y="3532874"/>
              <a:ext cx="260890" cy="2063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539">
              <a:extLst>
                <a:ext uri="{FF2B5EF4-FFF2-40B4-BE49-F238E27FC236}">
                  <a16:creationId xmlns:a16="http://schemas.microsoft.com/office/drawing/2014/main" id="{85C1934C-DE62-FA41-83ED-E077572B77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4639" y="3581612"/>
              <a:ext cx="141416" cy="111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540">
              <a:extLst>
                <a:ext uri="{FF2B5EF4-FFF2-40B4-BE49-F238E27FC236}">
                  <a16:creationId xmlns:a16="http://schemas.microsoft.com/office/drawing/2014/main" id="{513E4D7B-D671-684F-8C56-2696DD447D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3761" y="4079740"/>
              <a:ext cx="386215" cy="230167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541">
              <a:extLst>
                <a:ext uri="{FF2B5EF4-FFF2-40B4-BE49-F238E27FC236}">
                  <a16:creationId xmlns:a16="http://schemas.microsoft.com/office/drawing/2014/main" id="{9F29E622-2199-EE44-9893-010A7B622E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40893" y="3502820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542">
              <a:extLst>
                <a:ext uri="{FF2B5EF4-FFF2-40B4-BE49-F238E27FC236}">
                  <a16:creationId xmlns:a16="http://schemas.microsoft.com/office/drawing/2014/main" id="{855031E2-B77F-E343-8550-046FD4F841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3475" y="3504444"/>
              <a:ext cx="24382" cy="2436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543">
              <a:extLst>
                <a:ext uri="{FF2B5EF4-FFF2-40B4-BE49-F238E27FC236}">
                  <a16:creationId xmlns:a16="http://schemas.microsoft.com/office/drawing/2014/main" id="{AD76323C-5FC1-174F-9A65-9EF9427F33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85595" y="3393160"/>
              <a:ext cx="244634" cy="4223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544">
              <a:extLst>
                <a:ext uri="{FF2B5EF4-FFF2-40B4-BE49-F238E27FC236}">
                  <a16:creationId xmlns:a16="http://schemas.microsoft.com/office/drawing/2014/main" id="{B1263569-ADF1-0445-9A08-EB479EDD282B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3003475" y="3444334"/>
              <a:ext cx="244634" cy="44676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545">
              <a:extLst>
                <a:ext uri="{FF2B5EF4-FFF2-40B4-BE49-F238E27FC236}">
                  <a16:creationId xmlns:a16="http://schemas.microsoft.com/office/drawing/2014/main" id="{C15B9A8D-A0AB-6748-916B-18CC6F9F4804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2999411" y="3415904"/>
              <a:ext cx="244634" cy="44676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546">
              <a:extLst>
                <a:ext uri="{FF2B5EF4-FFF2-40B4-BE49-F238E27FC236}">
                  <a16:creationId xmlns:a16="http://schemas.microsoft.com/office/drawing/2014/main" id="{946D76CF-2110-7B4F-B83E-CB2C453E8F3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43399" y="3395597"/>
              <a:ext cx="243822" cy="96662"/>
              <a:chOff x="2106" y="1626"/>
              <a:chExt cx="606" cy="228"/>
            </a:xfrm>
          </p:grpSpPr>
          <p:sp>
            <p:nvSpPr>
              <p:cNvPr id="27" name="Freeform 547">
                <a:extLst>
                  <a:ext uri="{FF2B5EF4-FFF2-40B4-BE49-F238E27FC236}">
                    <a16:creationId xmlns:a16="http://schemas.microsoft.com/office/drawing/2014/main" id="{72F089CD-389B-4F46-89D9-EC3672FA81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548">
                <a:extLst>
                  <a:ext uri="{FF2B5EF4-FFF2-40B4-BE49-F238E27FC236}">
                    <a16:creationId xmlns:a16="http://schemas.microsoft.com/office/drawing/2014/main" id="{52F4AEBD-9656-A942-948B-D570B09205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549">
                <a:extLst>
                  <a:ext uri="{FF2B5EF4-FFF2-40B4-BE49-F238E27FC236}">
                    <a16:creationId xmlns:a16="http://schemas.microsoft.com/office/drawing/2014/main" id="{722F42E0-6F36-BB4F-9989-AFC2512B5D6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400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Oval 550">
              <a:extLst>
                <a:ext uri="{FF2B5EF4-FFF2-40B4-BE49-F238E27FC236}">
                  <a16:creationId xmlns:a16="http://schemas.microsoft.com/office/drawing/2014/main" id="{D258D1A0-1112-BF45-A5CD-11ACA5E2F2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703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551">
              <a:extLst>
                <a:ext uri="{FF2B5EF4-FFF2-40B4-BE49-F238E27FC236}">
                  <a16:creationId xmlns:a16="http://schemas.microsoft.com/office/drawing/2014/main" id="{A244CA19-2E77-9645-B4AD-7AEBE70648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07538" y="3506880"/>
              <a:ext cx="38198" cy="40614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8A9041-93B8-FA4F-A52A-3DB4F5452249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792810" y="3848772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B15C7EA-188B-3F46-BE3F-AE8612069634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35744" y="3898966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D49FB8-E2B3-E643-997A-D0D8755754A2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892966" y="3946541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9ABB66-B62B-3940-A6FC-F6FF94E468E2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115192" y="3841094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529408-00E0-D34F-B9FF-30393823BB2B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66286" y="3886197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403BC4-48AA-9043-BD6F-4152AE6FE61B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3007700" y="3931874"/>
              <a:ext cx="84515" cy="880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F756DA0-0DF2-404C-8CC1-FF836667DB6C}"/>
                </a:ext>
              </a:extLst>
            </p:cNvPr>
            <p:cNvSpPr>
              <a:spLocks noChangeAspect="1"/>
            </p:cNvSpPr>
            <p:nvPr/>
          </p:nvSpPr>
          <p:spPr>
            <a:xfrm rot="21303808">
              <a:off x="2953597" y="3970537"/>
              <a:ext cx="84515" cy="8808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102">
            <a:extLst>
              <a:ext uri="{FF2B5EF4-FFF2-40B4-BE49-F238E27FC236}">
                <a16:creationId xmlns:a16="http://schemas.microsoft.com/office/drawing/2014/main" id="{42597B34-339A-634F-A9D2-44BF989AE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805" y="1683477"/>
            <a:ext cx="29120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6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x2W1S-OVA Balb/c</a:t>
            </a:r>
          </a:p>
        </p:txBody>
      </p:sp>
      <p:sp>
        <p:nvSpPr>
          <p:cNvPr id="31" name="TextBox 102">
            <a:extLst>
              <a:ext uri="{FF2B5EF4-FFF2-40B4-BE49-F238E27FC236}">
                <a16:creationId xmlns:a16="http://schemas.microsoft.com/office/drawing/2014/main" id="{2D5D1185-8C6E-3644-9084-C1807C0C6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00" y="5653067"/>
            <a:ext cx="55325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defTabSz="914400">
              <a:spcBef>
                <a:spcPct val="0"/>
              </a:spcBef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Robust expansion of trophoblast-specific FOXP3</a:t>
            </a:r>
            <a:r>
              <a:rPr lang="en-US" altLang="en-US" sz="1600" kern="0" baseline="3000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+</a:t>
            </a: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CD4 T cells in maternal secondary lymphoid organs at mid-gestation</a:t>
            </a:r>
          </a:p>
          <a:p>
            <a:pPr marL="285750" indent="-285750" defTabSz="914400">
              <a:spcBef>
                <a:spcPct val="0"/>
              </a:spcBef>
              <a:defRPr/>
            </a:pPr>
            <a:endParaRPr lang="en-US" altLang="en-US" sz="1600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285750" indent="-285750" defTabSz="914400">
              <a:spcBef>
                <a:spcPct val="0"/>
              </a:spcBef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Accelerated expansion in second pregnancy </a:t>
            </a: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memory </a:t>
            </a:r>
          </a:p>
        </p:txBody>
      </p:sp>
      <p:pic>
        <p:nvPicPr>
          <p:cNvPr id="33" name="Picture 32" descr="A diagram of a number of dots and numbers&#10;&#10;Description automatically generated">
            <a:extLst>
              <a:ext uri="{FF2B5EF4-FFF2-40B4-BE49-F238E27FC236}">
                <a16:creationId xmlns:a16="http://schemas.microsoft.com/office/drawing/2014/main" id="{C088106E-B539-454A-90FC-98AD3B30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271" y="2765640"/>
            <a:ext cx="5225067" cy="2191157"/>
          </a:xfrm>
          <a:prstGeom prst="rect">
            <a:avLst/>
          </a:prstGeom>
        </p:spPr>
      </p:pic>
      <p:sp>
        <p:nvSpPr>
          <p:cNvPr id="34" name="TextBox 215">
            <a:extLst>
              <a:ext uri="{FF2B5EF4-FFF2-40B4-BE49-F238E27FC236}">
                <a16:creationId xmlns:a16="http://schemas.microsoft.com/office/drawing/2014/main" id="{03F43ECE-7F14-7A4E-9D3D-475876E7B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6528937"/>
            <a:ext cx="2980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Rowe et al. PMID.</a:t>
            </a:r>
            <a:r>
              <a:rPr lang="en-US" altLang="en-US" sz="14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Garamond" panose="02020404030301010803" pitchFamily="18" charset="0"/>
                <a:cs typeface="Calibri" panose="020F0502020204030204" pitchFamily="34" charset="0"/>
              </a:rPr>
              <a:t>23023128.</a:t>
            </a:r>
          </a:p>
        </p:txBody>
      </p:sp>
      <p:sp>
        <p:nvSpPr>
          <p:cNvPr id="35" name="TextBox 102">
            <a:extLst>
              <a:ext uri="{FF2B5EF4-FFF2-40B4-BE49-F238E27FC236}">
                <a16:creationId xmlns:a16="http://schemas.microsoft.com/office/drawing/2014/main" id="{C394FE5B-A997-7044-A113-E3BC3CA8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931" y="5158091"/>
            <a:ext cx="3924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defTabSz="914400">
              <a:spcBef>
                <a:spcPct val="0"/>
              </a:spcBef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Depletion of Tregs at mid-gestation induces fetal resorption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86D3CC-35FC-B645-891B-5B2AE3336B3F}"/>
              </a:ext>
            </a:extLst>
          </p:cNvPr>
          <p:cNvGrpSpPr>
            <a:grpSpLocks noChangeAspect="1"/>
          </p:cNvGrpSpPr>
          <p:nvPr/>
        </p:nvGrpSpPr>
        <p:grpSpPr>
          <a:xfrm>
            <a:off x="665021" y="2944995"/>
            <a:ext cx="5288311" cy="2478582"/>
            <a:chOff x="220099" y="2881928"/>
            <a:chExt cx="5875901" cy="2753980"/>
          </a:xfrm>
        </p:grpSpPr>
        <p:pic>
          <p:nvPicPr>
            <p:cNvPr id="5" name="Picture 4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C3B54C9-C77D-B043-BE5E-FDB94669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099" y="2881928"/>
              <a:ext cx="5875901" cy="275398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420140B-6BAB-C74D-B287-AD0C9600CEB8}"/>
                </a:ext>
              </a:extLst>
            </p:cNvPr>
            <p:cNvSpPr/>
            <p:nvPr/>
          </p:nvSpPr>
          <p:spPr>
            <a:xfrm>
              <a:off x="220099" y="2918637"/>
              <a:ext cx="237101" cy="302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422558-D0D3-2F40-A49C-4D3DEBC9F5E6}"/>
              </a:ext>
            </a:extLst>
          </p:cNvPr>
          <p:cNvCxnSpPr>
            <a:cxnSpLocks/>
          </p:cNvCxnSpPr>
          <p:nvPr/>
        </p:nvCxnSpPr>
        <p:spPr>
          <a:xfrm>
            <a:off x="2512031" y="2446351"/>
            <a:ext cx="281761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49895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Induced FOXP3</a:t>
            </a:r>
            <a:r>
              <a:rPr lang="en-US" baseline="30000" dirty="0">
                <a:latin typeface="Garamond" panose="02020404030301010803" pitchFamily="18" charset="0"/>
              </a:rPr>
              <a:t>+</a:t>
            </a:r>
            <a:r>
              <a:rPr lang="en-US" dirty="0">
                <a:latin typeface="Garamond" panose="02020404030301010803" pitchFamily="18" charset="0"/>
              </a:rPr>
              <a:t> Tregs </a:t>
            </a:r>
          </a:p>
        </p:txBody>
      </p:sp>
      <p:sp>
        <p:nvSpPr>
          <p:cNvPr id="232" name="TextBox 215">
            <a:extLst>
              <a:ext uri="{FF2B5EF4-FFF2-40B4-BE49-F238E27FC236}">
                <a16:creationId xmlns:a16="http://schemas.microsoft.com/office/drawing/2014/main" id="{37CE01F7-BE50-634F-B756-7E34EE17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6550223"/>
            <a:ext cx="2980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Samstein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22770213.</a:t>
            </a:r>
          </a:p>
        </p:txBody>
      </p:sp>
      <p:pic>
        <p:nvPicPr>
          <p:cNvPr id="4" name="Picture 3" descr="A diagram of a mouse embryo&#10;&#10;Description automatically generated">
            <a:extLst>
              <a:ext uri="{FF2B5EF4-FFF2-40B4-BE49-F238E27FC236}">
                <a16:creationId xmlns:a16="http://schemas.microsoft.com/office/drawing/2014/main" id="{B151D0FA-FD65-DF40-A936-4028033DC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514"/>
          <a:stretch/>
        </p:blipFill>
        <p:spPr>
          <a:xfrm>
            <a:off x="6695339" y="1626168"/>
            <a:ext cx="4303954" cy="1760341"/>
          </a:xfrm>
          <a:prstGeom prst="rect">
            <a:avLst/>
          </a:prstGeom>
        </p:spPr>
      </p:pic>
      <p:pic>
        <p:nvPicPr>
          <p:cNvPr id="7" name="Picture 6" descr="A close-up of a human organ&#10;&#10;Description automatically generated">
            <a:extLst>
              <a:ext uri="{FF2B5EF4-FFF2-40B4-BE49-F238E27FC236}">
                <a16:creationId xmlns:a16="http://schemas.microsoft.com/office/drawing/2014/main" id="{3099B451-DDAE-1A4A-9A05-10141BA6D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5" t="3490"/>
          <a:stretch/>
        </p:blipFill>
        <p:spPr>
          <a:xfrm>
            <a:off x="6546272" y="3331822"/>
            <a:ext cx="4467322" cy="2248387"/>
          </a:xfrm>
          <a:prstGeom prst="rect">
            <a:avLst/>
          </a:prstGeom>
        </p:spPr>
      </p:pic>
      <p:pic>
        <p:nvPicPr>
          <p:cNvPr id="11" name="Picture 10" descr="A diagram of a mouse&#10;&#10;Description automatically generated">
            <a:extLst>
              <a:ext uri="{FF2B5EF4-FFF2-40B4-BE49-F238E27FC236}">
                <a16:creationId xmlns:a16="http://schemas.microsoft.com/office/drawing/2014/main" id="{48B34E2C-101A-424F-931E-DA3E3D3FA7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6" t="3221"/>
          <a:stretch/>
        </p:blipFill>
        <p:spPr>
          <a:xfrm>
            <a:off x="233446" y="2176298"/>
            <a:ext cx="5906236" cy="3037338"/>
          </a:xfrm>
          <a:prstGeom prst="rect">
            <a:avLst/>
          </a:prstGeom>
        </p:spPr>
      </p:pic>
      <p:sp>
        <p:nvSpPr>
          <p:cNvPr id="8" name="TextBox 102">
            <a:extLst>
              <a:ext uri="{FF2B5EF4-FFF2-40B4-BE49-F238E27FC236}">
                <a16:creationId xmlns:a16="http://schemas.microsoft.com/office/drawing/2014/main" id="{C82E55A2-D0AA-F347-93CE-BADCDB7E2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07" y="5473005"/>
            <a:ext cx="46135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defTabSz="914400">
              <a:spcBef>
                <a:spcPct val="0"/>
              </a:spcBef>
              <a:defRPr/>
            </a:pPr>
            <a:r>
              <a:rPr lang="en-US" altLang="en-US" sz="1600" i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Foxp3 </a:t>
            </a: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enhancer element CNS1 only present in placental mammals </a:t>
            </a:r>
          </a:p>
          <a:p>
            <a:pPr marL="285750" indent="-285750" defTabSz="914400">
              <a:spcBef>
                <a:spcPct val="0"/>
              </a:spcBef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CNS1 is necessary for generation of induced Tregs in pregnancy </a:t>
            </a:r>
          </a:p>
        </p:txBody>
      </p:sp>
      <p:pic>
        <p:nvPicPr>
          <p:cNvPr id="5" name="Picture 4" descr="A graph showing the number of non-non-non-non-non-non-non-non-non-non-non-non-non-non-non-non-non&#10;&#10;Description automatically generated">
            <a:extLst>
              <a:ext uri="{FF2B5EF4-FFF2-40B4-BE49-F238E27FC236}">
                <a16:creationId xmlns:a16="http://schemas.microsoft.com/office/drawing/2014/main" id="{8E2FF7A7-8827-4447-9C05-1A73D2B67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646" y="4614894"/>
            <a:ext cx="1461700" cy="1768186"/>
          </a:xfrm>
          <a:prstGeom prst="rect">
            <a:avLst/>
          </a:prstGeom>
        </p:spPr>
      </p:pic>
      <p:sp>
        <p:nvSpPr>
          <p:cNvPr id="10" name="TextBox 102">
            <a:extLst>
              <a:ext uri="{FF2B5EF4-FFF2-40B4-BE49-F238E27FC236}">
                <a16:creationId xmlns:a16="http://schemas.microsoft.com/office/drawing/2014/main" id="{B401C40D-2F05-D74F-904F-6F1F79350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9682" y="5666588"/>
            <a:ext cx="4613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defTabSz="914400">
              <a:spcBef>
                <a:spcPct val="0"/>
              </a:spcBef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CNS1 deficient mice show a small reduction in pregnancy success </a:t>
            </a:r>
          </a:p>
        </p:txBody>
      </p:sp>
    </p:spTree>
    <p:extLst>
      <p:ext uri="{BB962C8B-B14F-4D97-AF65-F5344CB8AC3E}">
        <p14:creationId xmlns:p14="http://schemas.microsoft.com/office/powerpoint/2010/main" val="3295358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071496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Mouse pregnancy is rather sensitive to inflammation </a:t>
            </a:r>
          </a:p>
        </p:txBody>
      </p:sp>
      <p:pic>
        <p:nvPicPr>
          <p:cNvPr id="5" name="Picture 4" descr="A collage of images of a cell&#10;&#10;Description automatically generated">
            <a:extLst>
              <a:ext uri="{FF2B5EF4-FFF2-40B4-BE49-F238E27FC236}">
                <a16:creationId xmlns:a16="http://schemas.microsoft.com/office/drawing/2014/main" id="{675E63E0-BD13-DA46-B61D-BBD78AB16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68" y="2122209"/>
            <a:ext cx="6042797" cy="3725127"/>
          </a:xfrm>
          <a:prstGeom prst="rect">
            <a:avLst/>
          </a:prstGeom>
        </p:spPr>
      </p:pic>
      <p:sp>
        <p:nvSpPr>
          <p:cNvPr id="7" name="TextBox 215">
            <a:extLst>
              <a:ext uri="{FF2B5EF4-FFF2-40B4-BE49-F238E27FC236}">
                <a16:creationId xmlns:a16="http://schemas.microsoft.com/office/drawing/2014/main" id="{3A15966E-69F2-2D47-BA0E-71FAEDA71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6550223"/>
            <a:ext cx="2980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Erlebacher et al. PMID 15232610.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A53AF-A3F5-1641-A51B-CE77C7DC5AB6}"/>
              </a:ext>
            </a:extLst>
          </p:cNvPr>
          <p:cNvSpPr txBox="1"/>
          <p:nvPr/>
        </p:nvSpPr>
        <p:spPr>
          <a:xfrm>
            <a:off x="9325536" y="566267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aramond" panose="02020404030301010803" pitchFamily="18" charset="0"/>
              </a:rPr>
              <a:t>CD45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707D0-B02C-C043-A036-58EFE961FBCB}"/>
              </a:ext>
            </a:extLst>
          </p:cNvPr>
          <p:cNvSpPr txBox="1"/>
          <p:nvPr/>
        </p:nvSpPr>
        <p:spPr>
          <a:xfrm>
            <a:off x="1574117" y="2569718"/>
            <a:ext cx="72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Garamond" panose="02020404030301010803" pitchFamily="18" charset="0"/>
              </a:rPr>
              <a:t>TNFa</a:t>
            </a:r>
            <a:endParaRPr lang="en-US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921638-D69D-344B-AD07-22029EE6775B}"/>
              </a:ext>
            </a:extLst>
          </p:cNvPr>
          <p:cNvCxnSpPr>
            <a:stCxn id="8" idx="2"/>
          </p:cNvCxnSpPr>
          <p:nvPr/>
        </p:nvCxnSpPr>
        <p:spPr>
          <a:xfrm flipH="1">
            <a:off x="1922930" y="2939050"/>
            <a:ext cx="13145" cy="8140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AE25DB-E70D-1846-95F7-9BA4B25145FB}"/>
              </a:ext>
            </a:extLst>
          </p:cNvPr>
          <p:cNvCxnSpPr>
            <a:cxnSpLocks/>
          </p:cNvCxnSpPr>
          <p:nvPr/>
        </p:nvCxnSpPr>
        <p:spPr>
          <a:xfrm>
            <a:off x="1707765" y="3761444"/>
            <a:ext cx="43033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AC598A-9DD3-F542-9F30-474FD29C4985}"/>
              </a:ext>
            </a:extLst>
          </p:cNvPr>
          <p:cNvSpPr txBox="1"/>
          <p:nvPr/>
        </p:nvSpPr>
        <p:spPr>
          <a:xfrm>
            <a:off x="1556002" y="3783255"/>
            <a:ext cx="74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Ovary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5CCB76-1609-9542-AE27-DBB550810CE7}"/>
              </a:ext>
            </a:extLst>
          </p:cNvPr>
          <p:cNvCxnSpPr/>
          <p:nvPr/>
        </p:nvCxnSpPr>
        <p:spPr>
          <a:xfrm flipH="1">
            <a:off x="1928906" y="4122392"/>
            <a:ext cx="1" cy="814010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4C8E17-0A5D-6949-ABD8-3D621715BEE7}"/>
              </a:ext>
            </a:extLst>
          </p:cNvPr>
          <p:cNvSpPr txBox="1"/>
          <p:nvPr/>
        </p:nvSpPr>
        <p:spPr>
          <a:xfrm>
            <a:off x="1248729" y="4949989"/>
            <a:ext cx="13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Progesterone</a:t>
            </a:r>
          </a:p>
        </p:txBody>
      </p:sp>
      <p:sp>
        <p:nvSpPr>
          <p:cNvPr id="12" name="TextBox 102">
            <a:extLst>
              <a:ext uri="{FF2B5EF4-FFF2-40B4-BE49-F238E27FC236}">
                <a16:creationId xmlns:a16="http://schemas.microsoft.com/office/drawing/2014/main" id="{65FA28B1-088F-A242-8FB0-9ED5823E1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2" y="6212496"/>
            <a:ext cx="49481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We should probably revisit the Treg experiments in the setting of exogenous progesterone supplementation…</a:t>
            </a:r>
          </a:p>
        </p:txBody>
      </p:sp>
    </p:spTree>
    <p:extLst>
      <p:ext uri="{BB962C8B-B14F-4D97-AF65-F5344CB8AC3E}">
        <p14:creationId xmlns:p14="http://schemas.microsoft.com/office/powerpoint/2010/main" val="35911697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Treg independent CD4 T cell tolerance</a:t>
            </a:r>
          </a:p>
        </p:txBody>
      </p:sp>
      <p:sp>
        <p:nvSpPr>
          <p:cNvPr id="12" name="TextBox 215">
            <a:extLst>
              <a:ext uri="{FF2B5EF4-FFF2-40B4-BE49-F238E27FC236}">
                <a16:creationId xmlns:a16="http://schemas.microsoft.com/office/drawing/2014/main" id="{F1703EB4-4A75-324A-9BB8-E73B04E3E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6550223"/>
            <a:ext cx="2980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et al. PMID 35236989. 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creenshot of a diagram&#10;&#10;Description automatically generated">
            <a:extLst>
              <a:ext uri="{FF2B5EF4-FFF2-40B4-BE49-F238E27FC236}">
                <a16:creationId xmlns:a16="http://schemas.microsoft.com/office/drawing/2014/main" id="{7C5A3862-5A85-1244-9099-AE49E79FC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62"/>
          <a:stretch/>
        </p:blipFill>
        <p:spPr>
          <a:xfrm>
            <a:off x="750367" y="1774976"/>
            <a:ext cx="5865395" cy="2626435"/>
          </a:xfrm>
          <a:prstGeom prst="rect">
            <a:avLst/>
          </a:prstGeom>
        </p:spPr>
      </p:pic>
      <p:pic>
        <p:nvPicPr>
          <p:cNvPr id="144" name="Picture 143" descr="Screen Shot 2021-09-16 at 4.25.25 PM.png">
            <a:extLst>
              <a:ext uri="{FF2B5EF4-FFF2-40B4-BE49-F238E27FC236}">
                <a16:creationId xmlns:a16="http://schemas.microsoft.com/office/drawing/2014/main" id="{CF62D6ED-AC84-4147-8863-77EB7A4020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8999" r="54456" b="4710"/>
          <a:stretch/>
        </p:blipFill>
        <p:spPr>
          <a:xfrm>
            <a:off x="8195428" y="3166525"/>
            <a:ext cx="2410637" cy="2469771"/>
          </a:xfrm>
          <a:prstGeom prst="rect">
            <a:avLst/>
          </a:prstGeom>
        </p:spPr>
      </p:pic>
      <p:pic>
        <p:nvPicPr>
          <p:cNvPr id="149" name="Picture 148" descr="A diagram of a number of cells&#10;&#10;Description automatically generated with medium confidence">
            <a:extLst>
              <a:ext uri="{FF2B5EF4-FFF2-40B4-BE49-F238E27FC236}">
                <a16:creationId xmlns:a16="http://schemas.microsoft.com/office/drawing/2014/main" id="{15477947-62BD-9C4A-BD24-EB1600C27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67" y="4587957"/>
            <a:ext cx="6704090" cy="1627130"/>
          </a:xfrm>
          <a:prstGeom prst="rect">
            <a:avLst/>
          </a:prstGeom>
        </p:spPr>
      </p:pic>
      <p:sp>
        <p:nvSpPr>
          <p:cNvPr id="152" name="TextBox 215">
            <a:extLst>
              <a:ext uri="{FF2B5EF4-FFF2-40B4-BE49-F238E27FC236}">
                <a16:creationId xmlns:a16="http://schemas.microsoft.com/office/drawing/2014/main" id="{2647AD00-D418-E246-89DF-D4095BFCC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131" y="2521431"/>
            <a:ext cx="2980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Maternal antigen-specific B cells present trophoblast antigen on MHCII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22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– maternal B cells </a:t>
            </a:r>
          </a:p>
        </p:txBody>
      </p:sp>
      <p:sp>
        <p:nvSpPr>
          <p:cNvPr id="6" name="TextBox 215">
            <a:extLst>
              <a:ext uri="{FF2B5EF4-FFF2-40B4-BE49-F238E27FC236}">
                <a16:creationId xmlns:a16="http://schemas.microsoft.com/office/drawing/2014/main" id="{EC103B75-63F8-7C41-8A40-BDD25159E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5903893"/>
            <a:ext cx="29802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Ait-Azzouzene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11466198. 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Ait-Azzouzene</a:t>
            </a: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PMID 9743323.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et al. PMID 35236989.</a:t>
            </a:r>
          </a:p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Unpublished data. 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6BDCE-AE68-4B4F-B482-D8533371F7A9}"/>
              </a:ext>
            </a:extLst>
          </p:cNvPr>
          <p:cNvSpPr txBox="1"/>
          <p:nvPr/>
        </p:nvSpPr>
        <p:spPr>
          <a:xfrm>
            <a:off x="2222303" y="2164894"/>
            <a:ext cx="77473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Garamond" panose="02020404030301010803" pitchFamily="18" charset="0"/>
              </a:rPr>
              <a:t>Two more tenets*</a:t>
            </a:r>
          </a:p>
          <a:p>
            <a:pPr algn="ctr"/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en-US" sz="2200" dirty="0">
                <a:latin typeface="Garamond" panose="02020404030301010803" pitchFamily="18" charset="0"/>
              </a:rPr>
              <a:t>Pregnancy elicits </a:t>
            </a:r>
            <a:r>
              <a:rPr lang="en-US" sz="2200" b="1" dirty="0">
                <a:solidFill>
                  <a:srgbClr val="FF0000"/>
                </a:solidFill>
                <a:latin typeface="Garamond" panose="02020404030301010803" pitchFamily="18" charset="0"/>
              </a:rPr>
              <a:t>B cell tolerance</a:t>
            </a:r>
            <a:r>
              <a:rPr lang="en-US" sz="2200" dirty="0">
                <a:latin typeface="Garamond" panose="02020404030301010803" pitchFamily="18" charset="0"/>
              </a:rPr>
              <a:t> to trophoblast antigens </a:t>
            </a:r>
          </a:p>
          <a:p>
            <a:pPr marL="457200" indent="-457200">
              <a:buAutoNum type="arabicPeriod" startAt="6"/>
            </a:pPr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Tx/>
              <a:buAutoNum type="arabicPeriod" startAt="6"/>
            </a:pPr>
            <a:r>
              <a:rPr lang="en-US" sz="2200" dirty="0">
                <a:latin typeface="Garamond" panose="02020404030301010803" pitchFamily="18" charset="0"/>
              </a:rPr>
              <a:t>Pregnancy is unharmed even in the presence of high affinity trophoblast antigen-specific memory B cells and antibodies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C7F1D-38D2-C84A-AD11-5C4A631DB7BF}"/>
              </a:ext>
            </a:extLst>
          </p:cNvPr>
          <p:cNvSpPr txBox="1"/>
          <p:nvPr/>
        </p:nvSpPr>
        <p:spPr>
          <a:xfrm>
            <a:off x="0" y="6273225"/>
            <a:ext cx="582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*caveat: much less well-studied than T cells 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(if you can believe it, since those aren’t even that heavily-studied)</a:t>
            </a:r>
          </a:p>
        </p:txBody>
      </p:sp>
    </p:spTree>
    <p:extLst>
      <p:ext uri="{BB962C8B-B14F-4D97-AF65-F5344CB8AC3E}">
        <p14:creationId xmlns:p14="http://schemas.microsoft.com/office/powerpoint/2010/main" val="3159707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B cell tolerance (is this similar to self anergy?)</a:t>
            </a:r>
          </a:p>
        </p:txBody>
      </p:sp>
      <p:pic>
        <p:nvPicPr>
          <p:cNvPr id="5" name="Picture 4" descr="A diagram of a test results&#10;&#10;Description automatically generated with medium confidence">
            <a:extLst>
              <a:ext uri="{FF2B5EF4-FFF2-40B4-BE49-F238E27FC236}">
                <a16:creationId xmlns:a16="http://schemas.microsoft.com/office/drawing/2014/main" id="{130AD67A-6135-1140-A738-3C5549E6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342" y="1723346"/>
            <a:ext cx="6458437" cy="4421707"/>
          </a:xfrm>
          <a:prstGeom prst="rect">
            <a:avLst/>
          </a:prstGeom>
        </p:spPr>
      </p:pic>
      <p:sp>
        <p:nvSpPr>
          <p:cNvPr id="6" name="TextBox 215">
            <a:extLst>
              <a:ext uri="{FF2B5EF4-FFF2-40B4-BE49-F238E27FC236}">
                <a16:creationId xmlns:a16="http://schemas.microsoft.com/office/drawing/2014/main" id="{EC103B75-63F8-7C41-8A40-BDD25159E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735" y="6550223"/>
            <a:ext cx="2980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et al. PMID 35236989. </a:t>
            </a:r>
            <a:endParaRPr lang="en-US" altLang="en-US" sz="14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476B7-D5E5-EC42-BD05-5E1EB887F797}"/>
              </a:ext>
            </a:extLst>
          </p:cNvPr>
          <p:cNvSpPr txBox="1"/>
          <p:nvPr/>
        </p:nvSpPr>
        <p:spPr>
          <a:xfrm>
            <a:off x="595195" y="2129819"/>
            <a:ext cx="42707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B cells are aware of trophoblast OVA and present it on MHCII to CD4 T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Minimal expansion in maternal spleen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Fail to mount productive germinal center responses to exogenous OVA</a:t>
            </a:r>
          </a:p>
        </p:txBody>
      </p:sp>
    </p:spTree>
    <p:extLst>
      <p:ext uri="{BB962C8B-B14F-4D97-AF65-F5344CB8AC3E}">
        <p14:creationId xmlns:p14="http://schemas.microsoft.com/office/powerpoint/2010/main" val="703410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BD7999-A8EB-0A40-A6AD-652B792DD4B7}"/>
              </a:ext>
            </a:extLst>
          </p:cNvPr>
          <p:cNvSpPr txBox="1"/>
          <p:nvPr/>
        </p:nvSpPr>
        <p:spPr>
          <a:xfrm>
            <a:off x="2691868" y="1855564"/>
            <a:ext cx="64891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Garamond" panose="02020404030301010803" pitchFamily="18" charset="0"/>
              </a:rPr>
              <a:t> </a:t>
            </a:r>
            <a:r>
              <a:rPr lang="en-US" sz="2200" i="1" dirty="0">
                <a:latin typeface="Garamond" panose="02020404030301010803" pitchFamily="18" charset="0"/>
              </a:rPr>
              <a:t>Combined tenets </a:t>
            </a:r>
          </a:p>
          <a:p>
            <a:pPr algn="ctr"/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AutoNum type="arabicPeriod"/>
            </a:pPr>
            <a:r>
              <a:rPr lang="en-US" sz="2200" dirty="0">
                <a:latin typeface="Garamond" panose="02020404030301010803" pitchFamily="18" charset="0"/>
              </a:rPr>
              <a:t>Pregnancy does not trigger generation of robust, immunogenic trophoblast-specific T or B cell responses</a:t>
            </a:r>
          </a:p>
          <a:p>
            <a:pPr marL="342900" indent="-342900">
              <a:buAutoNum type="arabicPeriod"/>
            </a:pPr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AutoNum type="arabicPeriod"/>
            </a:pPr>
            <a:r>
              <a:rPr lang="en-US" sz="2200" dirty="0">
                <a:latin typeface="Garamond" panose="02020404030301010803" pitchFamily="18" charset="0"/>
              </a:rPr>
              <a:t>Pregnancy elicits CD4 T cell and B cell tolerance </a:t>
            </a:r>
          </a:p>
          <a:p>
            <a:pPr marL="342900" indent="-342900">
              <a:buAutoNum type="arabicPeriod"/>
            </a:pPr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buAutoNum type="arabicPeriod"/>
            </a:pPr>
            <a:r>
              <a:rPr lang="en-US" sz="2200" dirty="0">
                <a:latin typeface="Garamond" panose="02020404030301010803" pitchFamily="18" charset="0"/>
              </a:rPr>
              <a:t>Pregnancy is unharmed even in the presence of activated trophoblast-specific T cells and high affinity trophoblast antigen-specific memory B cells and antibodies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398B08-E9FD-554F-A740-00F84697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32469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 and B cell fetomaternal tolerance</a:t>
            </a:r>
          </a:p>
        </p:txBody>
      </p:sp>
    </p:spTree>
    <p:extLst>
      <p:ext uri="{BB962C8B-B14F-4D97-AF65-F5344CB8AC3E}">
        <p14:creationId xmlns:p14="http://schemas.microsoft.com/office/powerpoint/2010/main" val="4191123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5">
            <a:extLst>
              <a:ext uri="{FF2B5EF4-FFF2-40B4-BE49-F238E27FC236}">
                <a16:creationId xmlns:a16="http://schemas.microsoft.com/office/drawing/2014/main" id="{06F61ED3-6967-BF4F-83A2-EACFCB697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27928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2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</a:t>
            </a:r>
            <a:r>
              <a:rPr lang="en-US" altLang="en-US" sz="12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et al. 2022, PMID 35236989. </a:t>
            </a:r>
            <a:endParaRPr lang="en-US" altLang="en-US" sz="1200" b="1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500254-216F-3641-8A4C-32EEB6148565}"/>
              </a:ext>
            </a:extLst>
          </p:cNvPr>
          <p:cNvSpPr txBox="1">
            <a:spLocks/>
          </p:cNvSpPr>
          <p:nvPr/>
        </p:nvSpPr>
        <p:spPr>
          <a:xfrm>
            <a:off x="313509" y="415119"/>
            <a:ext cx="108589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Garamond" panose="02020404030301010803" pitchFamily="18" charset="0"/>
              </a:rPr>
              <a:t>Trophoblast antigen is decorated with large sialoglycans</a:t>
            </a: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48BB6A3D-9C71-C647-97A4-4692BC37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532" y="4164088"/>
            <a:ext cx="3353977" cy="2555412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D224CE-A7C1-0D46-876B-361958CE7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43" y="1802222"/>
            <a:ext cx="4100353" cy="22713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E00250-86F0-7445-8A72-3117A405F2B6}"/>
              </a:ext>
            </a:extLst>
          </p:cNvPr>
          <p:cNvGrpSpPr/>
          <p:nvPr/>
        </p:nvGrpSpPr>
        <p:grpSpPr>
          <a:xfrm>
            <a:off x="1091369" y="2404668"/>
            <a:ext cx="4001624" cy="2675132"/>
            <a:chOff x="4875245" y="2596162"/>
            <a:chExt cx="4001624" cy="26751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3EB6CA-4EEE-094C-A2DA-987251F60B05}"/>
                </a:ext>
              </a:extLst>
            </p:cNvPr>
            <p:cNvGrpSpPr/>
            <p:nvPr/>
          </p:nvGrpSpPr>
          <p:grpSpPr>
            <a:xfrm>
              <a:off x="4875245" y="2596162"/>
              <a:ext cx="3953497" cy="2675132"/>
              <a:chOff x="4846372" y="2817547"/>
              <a:chExt cx="3953497" cy="26751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03D0149-3735-8648-B21B-840FB80855CB}"/>
                  </a:ext>
                </a:extLst>
              </p:cNvPr>
              <p:cNvGrpSpPr/>
              <p:nvPr/>
            </p:nvGrpSpPr>
            <p:grpSpPr>
              <a:xfrm>
                <a:off x="4846372" y="2817547"/>
                <a:ext cx="3357011" cy="999120"/>
                <a:chOff x="3614743" y="2835423"/>
                <a:chExt cx="3357011" cy="999120"/>
              </a:xfrm>
            </p:grpSpPr>
            <p:pic>
              <p:nvPicPr>
                <p:cNvPr id="17" name="Picture 16" descr="Chart, box and whisker chart&#10;&#10;Description automatically generated">
                  <a:extLst>
                    <a:ext uri="{FF2B5EF4-FFF2-40B4-BE49-F238E27FC236}">
                      <a16:creationId xmlns:a16="http://schemas.microsoft.com/office/drawing/2014/main" id="{4371A2A2-C1DC-464E-ACC7-B35490F34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7783" r="59421"/>
                <a:stretch/>
              </p:blipFill>
              <p:spPr>
                <a:xfrm rot="5400000">
                  <a:off x="5460034" y="2322822"/>
                  <a:ext cx="999120" cy="2024321"/>
                </a:xfrm>
                <a:prstGeom prst="rect">
                  <a:avLst/>
                </a:prstGeom>
              </p:spPr>
            </p:pic>
            <p:sp>
              <p:nvSpPr>
                <p:cNvPr id="18" name="TextBox 215">
                  <a:extLst>
                    <a:ext uri="{FF2B5EF4-FFF2-40B4-BE49-F238E27FC236}">
                      <a16:creationId xmlns:a16="http://schemas.microsoft.com/office/drawing/2014/main" id="{FDA671FE-7E34-934C-A1E9-0E97E7831E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14743" y="3210729"/>
                  <a:ext cx="161744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defTabSz="914400">
                    <a:spcBef>
                      <a:spcPct val="0"/>
                    </a:spcBef>
                    <a:buNone/>
                    <a:defRPr/>
                  </a:pPr>
                  <a:r>
                    <a:rPr lang="en-US" altLang="en-US" sz="1800" kern="0" dirty="0">
                      <a:solidFill>
                        <a:sysClr val="windowText" lastClr="000000"/>
                      </a:solidFill>
                      <a:latin typeface="Garamond" panose="02020404030301010803" pitchFamily="18" charset="0"/>
                      <a:cs typeface="Calibri" panose="020F0502020204030204" pitchFamily="34" charset="0"/>
                    </a:rPr>
                    <a:t>Chicken-OVA</a:t>
                  </a:r>
                  <a:endParaRPr lang="en-US" altLang="en-US" sz="1800" b="1" kern="0" dirty="0">
                    <a:solidFill>
                      <a:sysClr val="windowText" lastClr="000000"/>
                    </a:solidFill>
                    <a:latin typeface="Garamond" panose="02020404030301010803" pitchFamily="18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4683197-6A9B-4A40-BFA0-8F2FE963250D}"/>
                  </a:ext>
                </a:extLst>
              </p:cNvPr>
              <p:cNvGrpSpPr/>
              <p:nvPr/>
            </p:nvGrpSpPr>
            <p:grpSpPr>
              <a:xfrm>
                <a:off x="4846372" y="4121832"/>
                <a:ext cx="3953497" cy="1370847"/>
                <a:chOff x="4846372" y="4281728"/>
                <a:chExt cx="3953497" cy="1370847"/>
              </a:xfrm>
            </p:grpSpPr>
            <p:pic>
              <p:nvPicPr>
                <p:cNvPr id="14" name="Picture 13" descr="Chart, box and whisker chart&#10;&#10;Description automatically generated">
                  <a:extLst>
                    <a:ext uri="{FF2B5EF4-FFF2-40B4-BE49-F238E27FC236}">
                      <a16:creationId xmlns:a16="http://schemas.microsoft.com/office/drawing/2014/main" id="{6628FA37-5B42-0B42-95EF-B196F1736D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4323"/>
                <a:stretch/>
              </p:blipFill>
              <p:spPr>
                <a:xfrm rot="5400000">
                  <a:off x="6883365" y="3736071"/>
                  <a:ext cx="1370847" cy="2462161"/>
                </a:xfrm>
                <a:prstGeom prst="rect">
                  <a:avLst/>
                </a:prstGeom>
              </p:spPr>
            </p:pic>
            <p:sp>
              <p:nvSpPr>
                <p:cNvPr id="16" name="TextBox 215">
                  <a:extLst>
                    <a:ext uri="{FF2B5EF4-FFF2-40B4-BE49-F238E27FC236}">
                      <a16:creationId xmlns:a16="http://schemas.microsoft.com/office/drawing/2014/main" id="{2E9CBD9E-E247-034D-A284-1C1B56B30A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6372" y="4626952"/>
                  <a:ext cx="176237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defTabSz="914400">
                    <a:spcBef>
                      <a:spcPct val="0"/>
                    </a:spcBef>
                    <a:buNone/>
                    <a:defRPr/>
                  </a:pPr>
                  <a:r>
                    <a:rPr lang="en-US" altLang="en-US" sz="1800" kern="0" dirty="0">
                      <a:solidFill>
                        <a:sysClr val="windowText" lastClr="000000"/>
                      </a:solidFill>
                      <a:latin typeface="Garamond" panose="02020404030301010803" pitchFamily="18" charset="0"/>
                      <a:cs typeface="Calibri" panose="020F0502020204030204" pitchFamily="34" charset="0"/>
                    </a:rPr>
                    <a:t>Placental-OVA</a:t>
                  </a:r>
                  <a:endParaRPr lang="en-US" altLang="en-US" sz="1800" b="1" kern="0" dirty="0">
                    <a:solidFill>
                      <a:sysClr val="windowText" lastClr="000000"/>
                    </a:solidFill>
                    <a:latin typeface="Garamond" panose="02020404030301010803" pitchFamily="18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16F9FC-92D8-3D4F-8ADA-9F88409DE825}"/>
                </a:ext>
              </a:extLst>
            </p:cNvPr>
            <p:cNvSpPr/>
            <p:nvPr/>
          </p:nvSpPr>
          <p:spPr>
            <a:xfrm>
              <a:off x="4899257" y="2646946"/>
              <a:ext cx="3977612" cy="2338939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BFCA1A-C030-194C-8571-5A3D54163C00}"/>
              </a:ext>
            </a:extLst>
          </p:cNvPr>
          <p:cNvGrpSpPr/>
          <p:nvPr/>
        </p:nvGrpSpPr>
        <p:grpSpPr>
          <a:xfrm>
            <a:off x="1156304" y="4634208"/>
            <a:ext cx="3840476" cy="1446526"/>
            <a:chOff x="4922790" y="5053263"/>
            <a:chExt cx="3840476" cy="144652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4DA8D97-0B4C-DA45-8F5D-E855DCB006E5}"/>
                </a:ext>
              </a:extLst>
            </p:cNvPr>
            <p:cNvCxnSpPr/>
            <p:nvPr/>
          </p:nvCxnSpPr>
          <p:spPr>
            <a:xfrm>
              <a:off x="6824312" y="5053263"/>
              <a:ext cx="0" cy="4611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15">
              <a:extLst>
                <a:ext uri="{FF2B5EF4-FFF2-40B4-BE49-F238E27FC236}">
                  <a16:creationId xmlns:a16="http://schemas.microsoft.com/office/drawing/2014/main" id="{0DC52C8C-E154-5740-92B2-8843DC6B8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2790" y="5576459"/>
              <a:ext cx="384047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buNone/>
                <a:defRPr/>
              </a:pPr>
              <a:r>
                <a:rPr lang="en-US" altLang="en-US" sz="18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Post-translation modifications underscore B cell tolerance to trophoblast-OVA</a:t>
              </a:r>
              <a:endParaRPr lang="en-US" altLang="en-US" sz="18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8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65" y="375635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The maternal-fetal interface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Systemic immunity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Fetomaternal tolerance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Infections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Broader role of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1369773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9-06-03 at 7.51.47 PM.png">
            <a:extLst>
              <a:ext uri="{FF2B5EF4-FFF2-40B4-BE49-F238E27FC236}">
                <a16:creationId xmlns:a16="http://schemas.microsoft.com/office/drawing/2014/main" id="{E1A5CF73-D85F-B5EA-1FB0-94FCD3403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3" r="49868" b="12959"/>
          <a:stretch/>
        </p:blipFill>
        <p:spPr>
          <a:xfrm>
            <a:off x="2272579" y="3158939"/>
            <a:ext cx="3293700" cy="1684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6FB17-A9AF-E08E-E0CE-60436E9E1A4B}"/>
              </a:ext>
            </a:extLst>
          </p:cNvPr>
          <p:cNvSpPr txBox="1"/>
          <p:nvPr/>
        </p:nvSpPr>
        <p:spPr>
          <a:xfrm>
            <a:off x="3347391" y="2800010"/>
            <a:ext cx="1084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1968</a:t>
            </a:r>
          </a:p>
        </p:txBody>
      </p:sp>
      <p:sp>
        <p:nvSpPr>
          <p:cNvPr id="4" name="TextBox 215">
            <a:extLst>
              <a:ext uri="{FF2B5EF4-FFF2-40B4-BE49-F238E27FC236}">
                <a16:creationId xmlns:a16="http://schemas.microsoft.com/office/drawing/2014/main" id="{06F61ED3-6967-BF4F-83A2-EACFCB697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0" y="5842337"/>
            <a:ext cx="34955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0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Rizzuto</a:t>
            </a:r>
            <a:r>
              <a:rPr lang="en-US" altLang="en-US" sz="10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altLang="en-US" sz="10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et al. 2022, PMID 35236989; and unpublished.</a:t>
            </a:r>
          </a:p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0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Laubli</a:t>
            </a:r>
            <a:r>
              <a:rPr lang="en-US" altLang="en-US" sz="10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&amp; Varki 2020. PMID 31485715.</a:t>
            </a:r>
          </a:p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0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Pfrengle</a:t>
            </a:r>
            <a:r>
              <a:rPr lang="en-US" altLang="en-US" sz="10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et al. 2013, PMID 23836061.</a:t>
            </a:r>
          </a:p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0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Smith et al. 1998, PMID 9480991.</a:t>
            </a:r>
          </a:p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0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Law et al. 1995. PMID 7561031.</a:t>
            </a:r>
          </a:p>
          <a:p>
            <a:pPr defTabSz="914400">
              <a:spcBef>
                <a:spcPct val="0"/>
              </a:spcBef>
              <a:buNone/>
              <a:defRPr/>
            </a:pPr>
            <a:r>
              <a:rPr lang="en-US" altLang="en-US" sz="10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Currie et al. 1968, PMID 5690677.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500254-216F-3641-8A4C-32EEB6148565}"/>
              </a:ext>
            </a:extLst>
          </p:cNvPr>
          <p:cNvSpPr txBox="1">
            <a:spLocks/>
          </p:cNvSpPr>
          <p:nvPr/>
        </p:nvSpPr>
        <p:spPr>
          <a:xfrm>
            <a:off x="462212" y="272943"/>
            <a:ext cx="9463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aramond" panose="02020404030301010803" pitchFamily="18" charset="0"/>
                <a:cs typeface="Arial" panose="020B0604020202020204" pitchFamily="34" charset="0"/>
              </a:rPr>
              <a:t>Does sialylation underscore tolerance?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05C70D-7BB4-CDCB-C9E5-B8E384B16347}"/>
              </a:ext>
            </a:extLst>
          </p:cNvPr>
          <p:cNvGrpSpPr/>
          <p:nvPr/>
        </p:nvGrpSpPr>
        <p:grpSpPr>
          <a:xfrm>
            <a:off x="1016057" y="2366730"/>
            <a:ext cx="5643880" cy="2835767"/>
            <a:chOff x="1150640" y="2346721"/>
            <a:chExt cx="5643880" cy="2835767"/>
          </a:xfrm>
        </p:grpSpPr>
        <p:pic>
          <p:nvPicPr>
            <p:cNvPr id="17" name="Picture 16" descr="A diagram of a graph&#10;&#10;Description automatically generated">
              <a:extLst>
                <a:ext uri="{FF2B5EF4-FFF2-40B4-BE49-F238E27FC236}">
                  <a16:creationId xmlns:a16="http://schemas.microsoft.com/office/drawing/2014/main" id="{F309F16D-C4CF-72BC-1537-B770876F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1150640" y="3033648"/>
              <a:ext cx="5643880" cy="2148840"/>
            </a:xfrm>
            <a:prstGeom prst="rect">
              <a:avLst/>
            </a:prstGeom>
          </p:spPr>
        </p:pic>
        <p:pic>
          <p:nvPicPr>
            <p:cNvPr id="6" name="Picture 5" descr="A group of black text&#10;&#10;Description automatically generated">
              <a:extLst>
                <a:ext uri="{FF2B5EF4-FFF2-40B4-BE49-F238E27FC236}">
                  <a16:creationId xmlns:a16="http://schemas.microsoft.com/office/drawing/2014/main" id="{D68FF56F-BAC6-8017-F4AF-E0BF4BD74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2100659" y="2346721"/>
              <a:ext cx="3743841" cy="71112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EA2EF2-B0A7-9528-3147-3E7B150BA71A}"/>
              </a:ext>
            </a:extLst>
          </p:cNvPr>
          <p:cNvGrpSpPr/>
          <p:nvPr/>
        </p:nvGrpSpPr>
        <p:grpSpPr>
          <a:xfrm>
            <a:off x="7010606" y="2072396"/>
            <a:ext cx="4217164" cy="3857403"/>
            <a:chOff x="6861129" y="1819971"/>
            <a:chExt cx="4217164" cy="3857403"/>
          </a:xfrm>
        </p:grpSpPr>
        <p:pic>
          <p:nvPicPr>
            <p:cNvPr id="29" name="Picture 28" descr="A computer screen shot of a machine&#10;&#10;Description automatically generated">
              <a:extLst>
                <a:ext uri="{FF2B5EF4-FFF2-40B4-BE49-F238E27FC236}">
                  <a16:creationId xmlns:a16="http://schemas.microsoft.com/office/drawing/2014/main" id="{74F3A02F-D865-B1C1-2FD7-7B45ACE9A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23" y="1819971"/>
              <a:ext cx="3096788" cy="3857403"/>
            </a:xfrm>
            <a:prstGeom prst="rect">
              <a:avLst/>
            </a:prstGeom>
          </p:spPr>
        </p:pic>
        <p:sp>
          <p:nvSpPr>
            <p:cNvPr id="16" name="TextBox 215">
              <a:extLst>
                <a:ext uri="{FF2B5EF4-FFF2-40B4-BE49-F238E27FC236}">
                  <a16:creationId xmlns:a16="http://schemas.microsoft.com/office/drawing/2014/main" id="{8C67B32D-3A8E-F6AD-5DA2-940C24FE1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6491" y="3492255"/>
              <a:ext cx="13018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buNone/>
                <a:defRPr/>
              </a:pPr>
              <a:r>
                <a:rPr lang="en-US" altLang="en-US" sz="18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B cell</a:t>
              </a:r>
            </a:p>
          </p:txBody>
        </p:sp>
        <p:sp>
          <p:nvSpPr>
            <p:cNvPr id="21" name="TextBox 215">
              <a:extLst>
                <a:ext uri="{FF2B5EF4-FFF2-40B4-BE49-F238E27FC236}">
                  <a16:creationId xmlns:a16="http://schemas.microsoft.com/office/drawing/2014/main" id="{B086CB5F-639C-1148-53EF-9B453A9DE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827" y="5300518"/>
              <a:ext cx="13018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buNone/>
                <a:defRPr/>
              </a:pPr>
              <a:r>
                <a:rPr lang="en-US" altLang="en-US" sz="18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CD4 T cell</a:t>
              </a:r>
            </a:p>
          </p:txBody>
        </p:sp>
        <p:sp>
          <p:nvSpPr>
            <p:cNvPr id="23" name="TextBox 215">
              <a:extLst>
                <a:ext uri="{FF2B5EF4-FFF2-40B4-BE49-F238E27FC236}">
                  <a16:creationId xmlns:a16="http://schemas.microsoft.com/office/drawing/2014/main" id="{1143C19F-603E-0705-6503-C5E07B70A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1129" y="2424742"/>
              <a:ext cx="13018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buNone/>
                <a:defRPr/>
              </a:pPr>
              <a:r>
                <a:rPr lang="en-US" altLang="en-US" sz="1800" kern="0" dirty="0">
                  <a:latin typeface="Garamond" panose="02020404030301010803" pitchFamily="18" charset="0"/>
                  <a:cs typeface="Arial" panose="020B0604020202020204" pitchFamily="34" charset="0"/>
                </a:rPr>
                <a:t>CD22</a:t>
              </a:r>
            </a:p>
          </p:txBody>
        </p:sp>
        <p:sp>
          <p:nvSpPr>
            <p:cNvPr id="24" name="TextBox 215">
              <a:extLst>
                <a:ext uri="{FF2B5EF4-FFF2-40B4-BE49-F238E27FC236}">
                  <a16:creationId xmlns:a16="http://schemas.microsoft.com/office/drawing/2014/main" id="{DCCF33C7-20F9-10A4-79AF-859E20B9F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76435" y="3709373"/>
              <a:ext cx="13018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buNone/>
                <a:defRPr/>
              </a:pPr>
              <a:r>
                <a:rPr lang="en-US" altLang="en-US" sz="1800" kern="0" dirty="0">
                  <a:latin typeface="Garamond" panose="02020404030301010803" pitchFamily="18" charset="0"/>
                  <a:cs typeface="Arial" panose="020B0604020202020204" pitchFamily="34" charset="0"/>
                </a:rPr>
                <a:t>Siglec-G</a:t>
              </a:r>
            </a:p>
          </p:txBody>
        </p:sp>
        <p:sp>
          <p:nvSpPr>
            <p:cNvPr id="27" name="TextBox 215">
              <a:extLst>
                <a:ext uri="{FF2B5EF4-FFF2-40B4-BE49-F238E27FC236}">
                  <a16:creationId xmlns:a16="http://schemas.microsoft.com/office/drawing/2014/main" id="{8F8D13CC-6FE8-B442-8DAC-2975B24D6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8386" y="3081186"/>
              <a:ext cx="48640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buNone/>
                <a:defRPr/>
              </a:pPr>
              <a:r>
                <a:rPr lang="en-US" altLang="en-US" sz="1100" b="1" kern="0" dirty="0">
                  <a:latin typeface="Garamond" panose="02020404030301010803" pitchFamily="18" charset="0"/>
                  <a:cs typeface="Arial" panose="020B0604020202020204" pitchFamily="34" charset="0"/>
                </a:rPr>
                <a:t>LYN</a:t>
              </a:r>
            </a:p>
          </p:txBody>
        </p:sp>
        <p:sp>
          <p:nvSpPr>
            <p:cNvPr id="30" name="TextBox 215">
              <a:extLst>
                <a:ext uri="{FF2B5EF4-FFF2-40B4-BE49-F238E27FC236}">
                  <a16:creationId xmlns:a16="http://schemas.microsoft.com/office/drawing/2014/main" id="{FD307747-8A79-B1FD-1AC4-2670817E2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3810" y="3211284"/>
              <a:ext cx="48640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buNone/>
                <a:defRPr/>
              </a:pPr>
              <a:r>
                <a:rPr lang="en-US" altLang="en-US" sz="1100" b="1" kern="0" dirty="0">
                  <a:latin typeface="Garamond" panose="02020404030301010803" pitchFamily="18" charset="0"/>
                  <a:cs typeface="Arial" panose="020B0604020202020204" pitchFamily="34" charset="0"/>
                </a:rPr>
                <a:t>LYN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5808BA2-0E5A-20BB-EC3A-87004181D146}"/>
              </a:ext>
            </a:extLst>
          </p:cNvPr>
          <p:cNvSpPr/>
          <p:nvPr/>
        </p:nvSpPr>
        <p:spPr>
          <a:xfrm>
            <a:off x="3004457" y="3000065"/>
            <a:ext cx="3974380" cy="248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-- 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97"/>
            <a:ext cx="8694683" cy="364407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Historical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Current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CD8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CD4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B cell responses </a:t>
            </a:r>
          </a:p>
          <a:p>
            <a:r>
              <a:rPr lang="en-US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Effector phase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Failures of fetomaternal tolerance – 3 instances </a:t>
            </a:r>
          </a:p>
        </p:txBody>
      </p:sp>
    </p:spTree>
    <p:extLst>
      <p:ext uri="{BB962C8B-B14F-4D97-AF65-F5344CB8AC3E}">
        <p14:creationId xmlns:p14="http://schemas.microsoft.com/office/powerpoint/2010/main" val="1227641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Effector phase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82328-4A90-FB42-964A-B5CC4197E4D5}"/>
              </a:ext>
            </a:extLst>
          </p:cNvPr>
          <p:cNvSpPr txBox="1"/>
          <p:nvPr/>
        </p:nvSpPr>
        <p:spPr>
          <a:xfrm>
            <a:off x="555475" y="1586258"/>
            <a:ext cx="1092929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Pregnancy proceeds largely unharmed in mice previously vaccinated to trophoblast antigens but HOW IS THIS POSSIBLE?  (</a:t>
            </a:r>
            <a:r>
              <a:rPr lang="en-US" sz="2200" dirty="0">
                <a:solidFill>
                  <a:srgbClr val="C00000"/>
                </a:solidFill>
                <a:latin typeface="Garamond" panose="02020404030301010803" pitchFamily="18" charset="0"/>
              </a:rPr>
              <a:t>We’ve known since the 1950s but </a:t>
            </a:r>
            <a:r>
              <a:rPr lang="en-US" sz="2200" u="sng" dirty="0">
                <a:solidFill>
                  <a:srgbClr val="C00000"/>
                </a:solidFill>
                <a:latin typeface="Garamond" panose="02020404030301010803" pitchFamily="18" charset="0"/>
              </a:rPr>
              <a:t>we barely understand this</a:t>
            </a:r>
            <a:r>
              <a:rPr lang="en-US" sz="2200" dirty="0">
                <a:latin typeface="Garamond" panose="02020404030301010803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Decidual stromal cell epigenetic silencing of T cell-recruiting chemokines prevents recruitment of activated T cells into the uterus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What prevents decidual </a:t>
            </a:r>
            <a:r>
              <a:rPr lang="en-US" sz="2200" dirty="0" err="1">
                <a:latin typeface="Garamond" panose="02020404030301010803" pitchFamily="18" charset="0"/>
              </a:rPr>
              <a:t>Trm</a:t>
            </a:r>
            <a:r>
              <a:rPr lang="en-US" sz="2200" dirty="0">
                <a:latin typeface="Garamond" panose="02020404030301010803" pitchFamily="18" charset="0"/>
              </a:rPr>
              <a:t> from damaging trophoblasts?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What prevents antibodies from damaging trophoblasts?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Garamond" panose="02020404030301010803" pitchFamily="18" charset="0"/>
              </a:rPr>
              <a:t>Hypothesis: </a:t>
            </a:r>
            <a:r>
              <a:rPr lang="en-US" sz="2200" dirty="0">
                <a:latin typeface="Garamond" panose="02020404030301010803" pitchFamily="18" charset="0"/>
              </a:rPr>
              <a:t>Trophoblast PD-L1, FAS-L, complement regulatory factors (Crry in mice, DAF and MCP in humans) help to mediate effector phase tolerance</a:t>
            </a:r>
          </a:p>
        </p:txBody>
      </p:sp>
    </p:spTree>
    <p:extLst>
      <p:ext uri="{BB962C8B-B14F-4D97-AF65-F5344CB8AC3E}">
        <p14:creationId xmlns:p14="http://schemas.microsoft.com/office/powerpoint/2010/main" val="32007385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528734-C80F-124F-8D4E-EFAA2E80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97" y="45713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  <a:cs typeface="Calibri" panose="020F0502020204030204" pitchFamily="34" charset="0"/>
              </a:rPr>
              <a:t>Fail-safe mechanism protects conceptus from activated CD8 T cells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30DFE7-91BC-4343-BDC1-1FD39F1669A0}"/>
              </a:ext>
            </a:extLst>
          </p:cNvPr>
          <p:cNvGrpSpPr>
            <a:grpSpLocks noChangeAspect="1"/>
          </p:cNvGrpSpPr>
          <p:nvPr/>
        </p:nvGrpSpPr>
        <p:grpSpPr>
          <a:xfrm>
            <a:off x="3978789" y="2919724"/>
            <a:ext cx="652795" cy="916747"/>
            <a:chOff x="1211024" y="1414490"/>
            <a:chExt cx="543995" cy="763956"/>
          </a:xfrm>
        </p:grpSpPr>
        <p:sp>
          <p:nvSpPr>
            <p:cNvPr id="47" name="Freeform 536">
              <a:extLst>
                <a:ext uri="{FF2B5EF4-FFF2-40B4-BE49-F238E27FC236}">
                  <a16:creationId xmlns:a16="http://schemas.microsoft.com/office/drawing/2014/main" id="{DFCAC576-9A34-E946-9DEB-49984EA7DE16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48" name="Oval 537">
              <a:extLst>
                <a:ext uri="{FF2B5EF4-FFF2-40B4-BE49-F238E27FC236}">
                  <a16:creationId xmlns:a16="http://schemas.microsoft.com/office/drawing/2014/main" id="{1F95B272-E710-0747-BC9C-E56172328F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538">
              <a:extLst>
                <a:ext uri="{FF2B5EF4-FFF2-40B4-BE49-F238E27FC236}">
                  <a16:creationId xmlns:a16="http://schemas.microsoft.com/office/drawing/2014/main" id="{A2994C1D-C05D-2648-8D4E-42DBE3435A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539">
              <a:extLst>
                <a:ext uri="{FF2B5EF4-FFF2-40B4-BE49-F238E27FC236}">
                  <a16:creationId xmlns:a16="http://schemas.microsoft.com/office/drawing/2014/main" id="{7F876E38-69B4-F24F-BCDA-C00C121324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 540">
              <a:extLst>
                <a:ext uri="{FF2B5EF4-FFF2-40B4-BE49-F238E27FC236}">
                  <a16:creationId xmlns:a16="http://schemas.microsoft.com/office/drawing/2014/main" id="{23349A6C-FCA4-CE41-9444-B5EEBB8468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2" name="Oval 541">
              <a:extLst>
                <a:ext uri="{FF2B5EF4-FFF2-40B4-BE49-F238E27FC236}">
                  <a16:creationId xmlns:a16="http://schemas.microsoft.com/office/drawing/2014/main" id="{62CB6797-D0AD-6340-979D-DFE2A4CA8E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3" name="Oval 542">
              <a:extLst>
                <a:ext uri="{FF2B5EF4-FFF2-40B4-BE49-F238E27FC236}">
                  <a16:creationId xmlns:a16="http://schemas.microsoft.com/office/drawing/2014/main" id="{7A64F082-3471-7C40-9758-8B3B9727C2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543">
              <a:extLst>
                <a:ext uri="{FF2B5EF4-FFF2-40B4-BE49-F238E27FC236}">
                  <a16:creationId xmlns:a16="http://schemas.microsoft.com/office/drawing/2014/main" id="{D975BC20-1856-0149-BAF4-FE4946A6D6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544">
              <a:extLst>
                <a:ext uri="{FF2B5EF4-FFF2-40B4-BE49-F238E27FC236}">
                  <a16:creationId xmlns:a16="http://schemas.microsoft.com/office/drawing/2014/main" id="{CED2045C-F8B0-B74C-91C0-620BF0A2E461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545">
              <a:extLst>
                <a:ext uri="{FF2B5EF4-FFF2-40B4-BE49-F238E27FC236}">
                  <a16:creationId xmlns:a16="http://schemas.microsoft.com/office/drawing/2014/main" id="{08B7AB69-6F34-2C40-AE94-C9D8ECBD6F09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57" name="Group 546">
              <a:extLst>
                <a:ext uri="{FF2B5EF4-FFF2-40B4-BE49-F238E27FC236}">
                  <a16:creationId xmlns:a16="http://schemas.microsoft.com/office/drawing/2014/main" id="{6D320769-4894-A948-B1D0-F088A31647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60" name="Freeform 547">
                <a:extLst>
                  <a:ext uri="{FF2B5EF4-FFF2-40B4-BE49-F238E27FC236}">
                    <a16:creationId xmlns:a16="http://schemas.microsoft.com/office/drawing/2014/main" id="{3408C3F3-C2ED-6C43-B8AD-05D1579BA1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Freeform 548">
                <a:extLst>
                  <a:ext uri="{FF2B5EF4-FFF2-40B4-BE49-F238E27FC236}">
                    <a16:creationId xmlns:a16="http://schemas.microsoft.com/office/drawing/2014/main" id="{F2545102-112E-1A45-9F23-F42D715AD71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549">
                <a:extLst>
                  <a:ext uri="{FF2B5EF4-FFF2-40B4-BE49-F238E27FC236}">
                    <a16:creationId xmlns:a16="http://schemas.microsoft.com/office/drawing/2014/main" id="{2926D954-3C3E-9F4E-8CC7-2EBA84756C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8" name="Oval 550">
              <a:extLst>
                <a:ext uri="{FF2B5EF4-FFF2-40B4-BE49-F238E27FC236}">
                  <a16:creationId xmlns:a16="http://schemas.microsoft.com/office/drawing/2014/main" id="{199D19DE-3038-8B4A-8178-0C71DA30E3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9" name="Oval 551">
              <a:extLst>
                <a:ext uri="{FF2B5EF4-FFF2-40B4-BE49-F238E27FC236}">
                  <a16:creationId xmlns:a16="http://schemas.microsoft.com/office/drawing/2014/main" id="{3FCCA842-FC71-EE48-BD94-65FA43B062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701833D4-9E05-414B-8A84-8F279BC18DA5}"/>
              </a:ext>
            </a:extLst>
          </p:cNvPr>
          <p:cNvGrpSpPr/>
          <p:nvPr/>
        </p:nvGrpSpPr>
        <p:grpSpPr>
          <a:xfrm>
            <a:off x="4679606" y="2919825"/>
            <a:ext cx="1615383" cy="1172478"/>
            <a:chOff x="3509704" y="2189870"/>
            <a:chExt cx="1211537" cy="8793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F6BE86-9F2A-144B-BFE1-421DB09044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0675" y="2189870"/>
              <a:ext cx="489596" cy="687560"/>
              <a:chOff x="1211024" y="1414490"/>
              <a:chExt cx="543995" cy="763956"/>
            </a:xfrm>
          </p:grpSpPr>
          <p:sp>
            <p:nvSpPr>
              <p:cNvPr id="4" name="Freeform 536">
                <a:extLst>
                  <a:ext uri="{FF2B5EF4-FFF2-40B4-BE49-F238E27FC236}">
                    <a16:creationId xmlns:a16="http://schemas.microsoft.com/office/drawing/2014/main" id="{46D06F06-4AD2-1F47-B6F9-34D1635938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820115">
                <a:off x="1287017" y="1446982"/>
                <a:ext cx="390792" cy="552358"/>
              </a:xfrm>
              <a:custGeom>
                <a:avLst/>
                <a:gdLst>
                  <a:gd name="T0" fmla="*/ 111 w 1069"/>
                  <a:gd name="T1" fmla="*/ 12 h 1564"/>
                  <a:gd name="T2" fmla="*/ 7 w 1069"/>
                  <a:gd name="T3" fmla="*/ 105 h 1564"/>
                  <a:gd name="T4" fmla="*/ 68 w 1069"/>
                  <a:gd name="T5" fmla="*/ 415 h 1564"/>
                  <a:gd name="T6" fmla="*/ 283 w 1069"/>
                  <a:gd name="T7" fmla="*/ 165 h 1564"/>
                  <a:gd name="T8" fmla="*/ 224 w 1069"/>
                  <a:gd name="T9" fmla="*/ 32 h 1564"/>
                  <a:gd name="T10" fmla="*/ 111 w 1069"/>
                  <a:gd name="T11" fmla="*/ 12 h 15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9"/>
                  <a:gd name="T19" fmla="*/ 0 h 1564"/>
                  <a:gd name="T20" fmla="*/ 1069 w 1069"/>
                  <a:gd name="T21" fmla="*/ 1564 h 15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9" h="1564">
                    <a:moveTo>
                      <a:pt x="385" y="45"/>
                    </a:moveTo>
                    <a:cubicBezTo>
                      <a:pt x="260" y="90"/>
                      <a:pt x="50" y="140"/>
                      <a:pt x="25" y="387"/>
                    </a:cubicBezTo>
                    <a:cubicBezTo>
                      <a:pt x="0" y="634"/>
                      <a:pt x="76" y="1490"/>
                      <a:pt x="235" y="1527"/>
                    </a:cubicBezTo>
                    <a:cubicBezTo>
                      <a:pt x="394" y="1564"/>
                      <a:pt x="889" y="844"/>
                      <a:pt x="979" y="609"/>
                    </a:cubicBezTo>
                    <a:cubicBezTo>
                      <a:pt x="1069" y="374"/>
                      <a:pt x="877" y="215"/>
                      <a:pt x="775" y="117"/>
                    </a:cubicBezTo>
                    <a:cubicBezTo>
                      <a:pt x="673" y="19"/>
                      <a:pt x="510" y="0"/>
                      <a:pt x="385" y="45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" name="Oval 537">
                <a:extLst>
                  <a:ext uri="{FF2B5EF4-FFF2-40B4-BE49-F238E27FC236}">
                    <a16:creationId xmlns:a16="http://schemas.microsoft.com/office/drawing/2014/main" id="{EF88B271-B73A-8449-8865-E58B66D27F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27452" y="1520765"/>
                <a:ext cx="227567" cy="18005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Oval 538">
                <a:extLst>
                  <a:ext uri="{FF2B5EF4-FFF2-40B4-BE49-F238E27FC236}">
                    <a16:creationId xmlns:a16="http://schemas.microsoft.com/office/drawing/2014/main" id="{20D6562F-D03D-4148-8476-E6BB852EA8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90403" y="1530918"/>
                <a:ext cx="217408" cy="17193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539">
                <a:extLst>
                  <a:ext uri="{FF2B5EF4-FFF2-40B4-BE49-F238E27FC236}">
                    <a16:creationId xmlns:a16="http://schemas.microsoft.com/office/drawing/2014/main" id="{5173E345-DC66-094A-A170-80E6522923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61756" y="1571533"/>
                <a:ext cx="117847" cy="9273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Freeform 540">
                <a:extLst>
                  <a:ext uri="{FF2B5EF4-FFF2-40B4-BE49-F238E27FC236}">
                    <a16:creationId xmlns:a16="http://schemas.microsoft.com/office/drawing/2014/main" id="{21A80383-3B7A-CF4D-9ED1-00B311D39D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11024" y="1986640"/>
                <a:ext cx="321846" cy="191806"/>
              </a:xfrm>
              <a:custGeom>
                <a:avLst/>
                <a:gdLst>
                  <a:gd name="T0" fmla="*/ 433 w 802"/>
                  <a:gd name="T1" fmla="*/ 0 h 471"/>
                  <a:gd name="T2" fmla="*/ 429 w 802"/>
                  <a:gd name="T3" fmla="*/ 64 h 471"/>
                  <a:gd name="T4" fmla="*/ 402 w 802"/>
                  <a:gd name="T5" fmla="*/ 73 h 471"/>
                  <a:gd name="T6" fmla="*/ 349 w 802"/>
                  <a:gd name="T7" fmla="*/ 91 h 471"/>
                  <a:gd name="T8" fmla="*/ 314 w 802"/>
                  <a:gd name="T9" fmla="*/ 133 h 471"/>
                  <a:gd name="T10" fmla="*/ 203 w 802"/>
                  <a:gd name="T11" fmla="*/ 151 h 471"/>
                  <a:gd name="T12" fmla="*/ 159 w 802"/>
                  <a:gd name="T13" fmla="*/ 187 h 471"/>
                  <a:gd name="T14" fmla="*/ 137 w 802"/>
                  <a:gd name="T15" fmla="*/ 210 h 471"/>
                  <a:gd name="T16" fmla="*/ 128 w 802"/>
                  <a:gd name="T17" fmla="*/ 237 h 471"/>
                  <a:gd name="T18" fmla="*/ 13 w 802"/>
                  <a:gd name="T19" fmla="*/ 260 h 471"/>
                  <a:gd name="T20" fmla="*/ 0 w 802"/>
                  <a:gd name="T21" fmla="*/ 265 h 4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2"/>
                  <a:gd name="T34" fmla="*/ 0 h 471"/>
                  <a:gd name="T35" fmla="*/ 802 w 802"/>
                  <a:gd name="T36" fmla="*/ 471 h 4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2" h="471">
                    <a:moveTo>
                      <a:pt x="795" y="0"/>
                    </a:moveTo>
                    <a:cubicBezTo>
                      <a:pt x="792" y="38"/>
                      <a:pt x="802" y="79"/>
                      <a:pt x="787" y="114"/>
                    </a:cubicBezTo>
                    <a:cubicBezTo>
                      <a:pt x="780" y="130"/>
                      <a:pt x="754" y="125"/>
                      <a:pt x="738" y="130"/>
                    </a:cubicBezTo>
                    <a:cubicBezTo>
                      <a:pt x="705" y="141"/>
                      <a:pt x="673" y="152"/>
                      <a:pt x="641" y="163"/>
                    </a:cubicBezTo>
                    <a:cubicBezTo>
                      <a:pt x="618" y="185"/>
                      <a:pt x="603" y="219"/>
                      <a:pt x="576" y="236"/>
                    </a:cubicBezTo>
                    <a:cubicBezTo>
                      <a:pt x="522" y="269"/>
                      <a:pt x="425" y="265"/>
                      <a:pt x="373" y="268"/>
                    </a:cubicBezTo>
                    <a:cubicBezTo>
                      <a:pt x="331" y="282"/>
                      <a:pt x="320" y="302"/>
                      <a:pt x="292" y="333"/>
                    </a:cubicBezTo>
                    <a:cubicBezTo>
                      <a:pt x="279" y="348"/>
                      <a:pt x="251" y="374"/>
                      <a:pt x="251" y="374"/>
                    </a:cubicBezTo>
                    <a:cubicBezTo>
                      <a:pt x="246" y="390"/>
                      <a:pt x="247" y="410"/>
                      <a:pt x="235" y="422"/>
                    </a:cubicBezTo>
                    <a:cubicBezTo>
                      <a:pt x="205" y="452"/>
                      <a:pt x="65" y="459"/>
                      <a:pt x="24" y="463"/>
                    </a:cubicBezTo>
                    <a:cubicBezTo>
                      <a:pt x="16" y="466"/>
                      <a:pt x="0" y="471"/>
                      <a:pt x="0" y="471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541">
                <a:extLst>
                  <a:ext uri="{FF2B5EF4-FFF2-40B4-BE49-F238E27FC236}">
                    <a16:creationId xmlns:a16="http://schemas.microsoft.com/office/drawing/2014/main" id="{8A783507-A8E0-ED4A-A957-108477A596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75301" y="1505873"/>
                <a:ext cx="20318" cy="20307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val 542">
                <a:extLst>
                  <a:ext uri="{FF2B5EF4-FFF2-40B4-BE49-F238E27FC236}">
                    <a16:creationId xmlns:a16="http://schemas.microsoft.com/office/drawing/2014/main" id="{80768F77-C87C-044A-BE53-400AB4005F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27452" y="1507227"/>
                <a:ext cx="20318" cy="20307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543">
                <a:extLst>
                  <a:ext uri="{FF2B5EF4-FFF2-40B4-BE49-F238E27FC236}">
                    <a16:creationId xmlns:a16="http://schemas.microsoft.com/office/drawing/2014/main" id="{0DF05968-C827-2943-9911-9277CCC9D5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12552" y="1414490"/>
                <a:ext cx="203862" cy="35199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544">
                <a:extLst>
                  <a:ext uri="{FF2B5EF4-FFF2-40B4-BE49-F238E27FC236}">
                    <a16:creationId xmlns:a16="http://schemas.microsoft.com/office/drawing/2014/main" id="{8776BB1D-1D00-694E-9FC0-4A201E0259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39028">
                <a:off x="1527452" y="1457135"/>
                <a:ext cx="203862" cy="37230"/>
              </a:xfrm>
              <a:custGeom>
                <a:avLst/>
                <a:gdLst>
                  <a:gd name="T0" fmla="*/ 0 w 558"/>
                  <a:gd name="T1" fmla="*/ 29 h 102"/>
                  <a:gd name="T2" fmla="*/ 117 w 558"/>
                  <a:gd name="T3" fmla="*/ 10 h 102"/>
                  <a:gd name="T4" fmla="*/ 157 w 558"/>
                  <a:gd name="T5" fmla="*/ 2 h 102"/>
                  <a:gd name="T6" fmla="*/ 162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545">
                <a:extLst>
                  <a:ext uri="{FF2B5EF4-FFF2-40B4-BE49-F238E27FC236}">
                    <a16:creationId xmlns:a16="http://schemas.microsoft.com/office/drawing/2014/main" id="{44BE066B-3E0E-BE4A-A9BD-23A9A29F37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51617">
                <a:off x="1524066" y="1433443"/>
                <a:ext cx="203862" cy="37230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" name="Group 546">
                <a:extLst>
                  <a:ext uri="{FF2B5EF4-FFF2-40B4-BE49-F238E27FC236}">
                    <a16:creationId xmlns:a16="http://schemas.microsoft.com/office/drawing/2014/main" id="{F30EA125-DABE-1041-BBA7-E7105601F50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310722" y="1416521"/>
                <a:ext cx="203185" cy="80552"/>
                <a:chOff x="2106" y="1626"/>
                <a:chExt cx="606" cy="228"/>
              </a:xfrm>
            </p:grpSpPr>
            <p:sp>
              <p:nvSpPr>
                <p:cNvPr id="18" name="Freeform 547">
                  <a:extLst>
                    <a:ext uri="{FF2B5EF4-FFF2-40B4-BE49-F238E27FC236}">
                      <a16:creationId xmlns:a16="http://schemas.microsoft.com/office/drawing/2014/main" id="{F749CD6A-FA5E-A84F-A6EA-721BC6A90AE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155" y="1626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377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Freeform 548">
                  <a:extLst>
                    <a:ext uri="{FF2B5EF4-FFF2-40B4-BE49-F238E27FC236}">
                      <a16:creationId xmlns:a16="http://schemas.microsoft.com/office/drawing/2014/main" id="{8FD5E592-46CE-8744-ADAC-7E91667C1B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0660972" flipH="1">
                  <a:off x="2105" y="1754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377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Freeform 549">
                  <a:extLst>
                    <a:ext uri="{FF2B5EF4-FFF2-40B4-BE49-F238E27FC236}">
                      <a16:creationId xmlns:a16="http://schemas.microsoft.com/office/drawing/2014/main" id="{EA52D2B5-56FE-B44A-AD83-B93AD2F8731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148383" flipH="1">
                  <a:off x="2110" y="1688"/>
                  <a:ext cx="563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377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" name="Oval 550">
                <a:extLst>
                  <a:ext uri="{FF2B5EF4-FFF2-40B4-BE49-F238E27FC236}">
                    <a16:creationId xmlns:a16="http://schemas.microsoft.com/office/drawing/2014/main" id="{8B1C159D-2286-0741-968D-81C8F81451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65142" y="1509257"/>
                <a:ext cx="31832" cy="33845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val 551">
                <a:extLst>
                  <a:ext uri="{FF2B5EF4-FFF2-40B4-BE49-F238E27FC236}">
                    <a16:creationId xmlns:a16="http://schemas.microsoft.com/office/drawing/2014/main" id="{5C986EE4-8859-0640-93C0-EA6BB93EB8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30838" y="1509257"/>
                <a:ext cx="31832" cy="33845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102">
              <a:extLst>
                <a:ext uri="{FF2B5EF4-FFF2-40B4-BE49-F238E27FC236}">
                  <a16:creationId xmlns:a16="http://schemas.microsoft.com/office/drawing/2014/main" id="{88DA3C23-4720-924A-AF06-C0D8D14C2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704" y="2815313"/>
              <a:ext cx="121153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377">
                <a:spcBef>
                  <a:spcPct val="0"/>
                </a:spcBef>
                <a:buNone/>
                <a:defRPr/>
              </a:pPr>
              <a:r>
                <a:rPr lang="en-US" altLang="en-US" sz="1600" kern="0" dirty="0">
                  <a:solidFill>
                    <a:schemeClr val="bg2">
                      <a:lumMod val="50000"/>
                    </a:schemeClr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mOVA</a:t>
              </a:r>
              <a:endPara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102">
              <a:extLst>
                <a:ext uri="{FF2B5EF4-FFF2-40B4-BE49-F238E27FC236}">
                  <a16:creationId xmlns:a16="http://schemas.microsoft.com/office/drawing/2014/main" id="{24E07EAE-C3A5-C445-BB7A-6A542C27EB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7965" y="2397619"/>
              <a:ext cx="3522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377">
                <a:spcBef>
                  <a:spcPct val="0"/>
                </a:spcBef>
                <a:buNone/>
                <a:defRPr/>
              </a:pPr>
              <a:r>
                <a:rPr lang="en-US" altLang="en-US" sz="1800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7B9FADB5-5FB8-E942-A805-89E90E70C6BB}"/>
              </a:ext>
            </a:extLst>
          </p:cNvPr>
          <p:cNvGrpSpPr/>
          <p:nvPr/>
        </p:nvGrpSpPr>
        <p:grpSpPr>
          <a:xfrm>
            <a:off x="6152970" y="2562105"/>
            <a:ext cx="1451583" cy="1250620"/>
            <a:chOff x="4485830" y="1936104"/>
            <a:chExt cx="1088687" cy="9379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D20CE48-2F0D-E549-9656-DD2C17652B35}"/>
                </a:ext>
              </a:extLst>
            </p:cNvPr>
            <p:cNvGrpSpPr/>
            <p:nvPr/>
          </p:nvGrpSpPr>
          <p:grpSpPr>
            <a:xfrm>
              <a:off x="4867599" y="2186509"/>
              <a:ext cx="489596" cy="687560"/>
              <a:chOff x="2623761" y="3393160"/>
              <a:chExt cx="652794" cy="916747"/>
            </a:xfrm>
          </p:grpSpPr>
          <p:sp>
            <p:nvSpPr>
              <p:cNvPr id="23" name="Freeform 536">
                <a:extLst>
                  <a:ext uri="{FF2B5EF4-FFF2-40B4-BE49-F238E27FC236}">
                    <a16:creationId xmlns:a16="http://schemas.microsoft.com/office/drawing/2014/main" id="{5EA50BB8-5E10-414D-85C7-C7A92D8C4E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820115">
                <a:off x="2694022" y="3436834"/>
                <a:ext cx="502277" cy="662829"/>
              </a:xfrm>
              <a:custGeom>
                <a:avLst/>
                <a:gdLst>
                  <a:gd name="T0" fmla="*/ 111 w 1069"/>
                  <a:gd name="T1" fmla="*/ 12 h 1564"/>
                  <a:gd name="T2" fmla="*/ 7 w 1069"/>
                  <a:gd name="T3" fmla="*/ 105 h 1564"/>
                  <a:gd name="T4" fmla="*/ 68 w 1069"/>
                  <a:gd name="T5" fmla="*/ 415 h 1564"/>
                  <a:gd name="T6" fmla="*/ 283 w 1069"/>
                  <a:gd name="T7" fmla="*/ 165 h 1564"/>
                  <a:gd name="T8" fmla="*/ 224 w 1069"/>
                  <a:gd name="T9" fmla="*/ 32 h 1564"/>
                  <a:gd name="T10" fmla="*/ 111 w 1069"/>
                  <a:gd name="T11" fmla="*/ 12 h 15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9"/>
                  <a:gd name="T19" fmla="*/ 0 h 1564"/>
                  <a:gd name="T20" fmla="*/ 1069 w 1069"/>
                  <a:gd name="T21" fmla="*/ 1564 h 15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9" h="1564">
                    <a:moveTo>
                      <a:pt x="385" y="45"/>
                    </a:moveTo>
                    <a:cubicBezTo>
                      <a:pt x="260" y="90"/>
                      <a:pt x="50" y="140"/>
                      <a:pt x="25" y="387"/>
                    </a:cubicBezTo>
                    <a:cubicBezTo>
                      <a:pt x="0" y="634"/>
                      <a:pt x="76" y="1490"/>
                      <a:pt x="235" y="1527"/>
                    </a:cubicBezTo>
                    <a:cubicBezTo>
                      <a:pt x="394" y="1564"/>
                      <a:pt x="889" y="844"/>
                      <a:pt x="979" y="609"/>
                    </a:cubicBezTo>
                    <a:cubicBezTo>
                      <a:pt x="1069" y="374"/>
                      <a:pt x="877" y="215"/>
                      <a:pt x="775" y="117"/>
                    </a:cubicBezTo>
                    <a:cubicBezTo>
                      <a:pt x="673" y="19"/>
                      <a:pt x="510" y="0"/>
                      <a:pt x="385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537">
                <a:extLst>
                  <a:ext uri="{FF2B5EF4-FFF2-40B4-BE49-F238E27FC236}">
                    <a16:creationId xmlns:a16="http://schemas.microsoft.com/office/drawing/2014/main" id="{BABB652D-672B-5543-A001-44DB20A9EC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20690"/>
                <a:ext cx="273080" cy="2160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E7E6E6">
                    <a:lumMod val="5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538">
                <a:extLst>
                  <a:ext uri="{FF2B5EF4-FFF2-40B4-BE49-F238E27FC236}">
                    <a16:creationId xmlns:a16="http://schemas.microsoft.com/office/drawing/2014/main" id="{1E07C494-9C7E-454C-BDFE-AFEFC94491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19016" y="3532874"/>
                <a:ext cx="260890" cy="2063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 539">
                <a:extLst>
                  <a:ext uri="{FF2B5EF4-FFF2-40B4-BE49-F238E27FC236}">
                    <a16:creationId xmlns:a16="http://schemas.microsoft.com/office/drawing/2014/main" id="{94839814-F81B-A149-84D3-E9F6B5DB9C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4639" y="3581612"/>
                <a:ext cx="141416" cy="1112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540">
                <a:extLst>
                  <a:ext uri="{FF2B5EF4-FFF2-40B4-BE49-F238E27FC236}">
                    <a16:creationId xmlns:a16="http://schemas.microsoft.com/office/drawing/2014/main" id="{907D707A-C151-924B-B047-A1CB588892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23761" y="4079740"/>
                <a:ext cx="386215" cy="230167"/>
              </a:xfrm>
              <a:custGeom>
                <a:avLst/>
                <a:gdLst>
                  <a:gd name="T0" fmla="*/ 433 w 802"/>
                  <a:gd name="T1" fmla="*/ 0 h 471"/>
                  <a:gd name="T2" fmla="*/ 429 w 802"/>
                  <a:gd name="T3" fmla="*/ 64 h 471"/>
                  <a:gd name="T4" fmla="*/ 402 w 802"/>
                  <a:gd name="T5" fmla="*/ 73 h 471"/>
                  <a:gd name="T6" fmla="*/ 349 w 802"/>
                  <a:gd name="T7" fmla="*/ 91 h 471"/>
                  <a:gd name="T8" fmla="*/ 314 w 802"/>
                  <a:gd name="T9" fmla="*/ 133 h 471"/>
                  <a:gd name="T10" fmla="*/ 203 w 802"/>
                  <a:gd name="T11" fmla="*/ 151 h 471"/>
                  <a:gd name="T12" fmla="*/ 159 w 802"/>
                  <a:gd name="T13" fmla="*/ 187 h 471"/>
                  <a:gd name="T14" fmla="*/ 137 w 802"/>
                  <a:gd name="T15" fmla="*/ 210 h 471"/>
                  <a:gd name="T16" fmla="*/ 128 w 802"/>
                  <a:gd name="T17" fmla="*/ 237 h 471"/>
                  <a:gd name="T18" fmla="*/ 13 w 802"/>
                  <a:gd name="T19" fmla="*/ 260 h 471"/>
                  <a:gd name="T20" fmla="*/ 0 w 802"/>
                  <a:gd name="T21" fmla="*/ 265 h 4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2"/>
                  <a:gd name="T34" fmla="*/ 0 h 471"/>
                  <a:gd name="T35" fmla="*/ 802 w 802"/>
                  <a:gd name="T36" fmla="*/ 471 h 4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2" h="471">
                    <a:moveTo>
                      <a:pt x="795" y="0"/>
                    </a:moveTo>
                    <a:cubicBezTo>
                      <a:pt x="792" y="38"/>
                      <a:pt x="802" y="79"/>
                      <a:pt x="787" y="114"/>
                    </a:cubicBezTo>
                    <a:cubicBezTo>
                      <a:pt x="780" y="130"/>
                      <a:pt x="754" y="125"/>
                      <a:pt x="738" y="130"/>
                    </a:cubicBezTo>
                    <a:cubicBezTo>
                      <a:pt x="705" y="141"/>
                      <a:pt x="673" y="152"/>
                      <a:pt x="641" y="163"/>
                    </a:cubicBezTo>
                    <a:cubicBezTo>
                      <a:pt x="618" y="185"/>
                      <a:pt x="603" y="219"/>
                      <a:pt x="576" y="236"/>
                    </a:cubicBezTo>
                    <a:cubicBezTo>
                      <a:pt x="522" y="269"/>
                      <a:pt x="425" y="265"/>
                      <a:pt x="373" y="268"/>
                    </a:cubicBezTo>
                    <a:cubicBezTo>
                      <a:pt x="331" y="282"/>
                      <a:pt x="320" y="302"/>
                      <a:pt x="292" y="333"/>
                    </a:cubicBezTo>
                    <a:cubicBezTo>
                      <a:pt x="279" y="348"/>
                      <a:pt x="251" y="374"/>
                      <a:pt x="251" y="374"/>
                    </a:cubicBezTo>
                    <a:cubicBezTo>
                      <a:pt x="246" y="390"/>
                      <a:pt x="247" y="410"/>
                      <a:pt x="235" y="422"/>
                    </a:cubicBezTo>
                    <a:cubicBezTo>
                      <a:pt x="205" y="452"/>
                      <a:pt x="65" y="459"/>
                      <a:pt x="24" y="463"/>
                    </a:cubicBezTo>
                    <a:cubicBezTo>
                      <a:pt x="16" y="466"/>
                      <a:pt x="0" y="471"/>
                      <a:pt x="0" y="471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541">
                <a:extLst>
                  <a:ext uri="{FF2B5EF4-FFF2-40B4-BE49-F238E27FC236}">
                    <a16:creationId xmlns:a16="http://schemas.microsoft.com/office/drawing/2014/main" id="{6D80226E-379F-D44C-8320-F81820DED8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40893" y="3502820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542">
                <a:extLst>
                  <a:ext uri="{FF2B5EF4-FFF2-40B4-BE49-F238E27FC236}">
                    <a16:creationId xmlns:a16="http://schemas.microsoft.com/office/drawing/2014/main" id="{7936B9C5-D13D-8D4F-B5FB-505E1C4154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3475" y="3504444"/>
                <a:ext cx="24382" cy="24368"/>
              </a:xfrm>
              <a:prstGeom prst="ellips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543">
                <a:extLst>
                  <a:ext uri="{FF2B5EF4-FFF2-40B4-BE49-F238E27FC236}">
                    <a16:creationId xmlns:a16="http://schemas.microsoft.com/office/drawing/2014/main" id="{C989478F-D9DB-A84F-9E5D-009D71CF0E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5595" y="3393160"/>
                <a:ext cx="244634" cy="42239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544">
                <a:extLst>
                  <a:ext uri="{FF2B5EF4-FFF2-40B4-BE49-F238E27FC236}">
                    <a16:creationId xmlns:a16="http://schemas.microsoft.com/office/drawing/2014/main" id="{4BF86035-672E-5D48-A466-808611A6CD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39028">
                <a:off x="3003475" y="3444334"/>
                <a:ext cx="244634" cy="44676"/>
              </a:xfrm>
              <a:custGeom>
                <a:avLst/>
                <a:gdLst>
                  <a:gd name="T0" fmla="*/ 0 w 558"/>
                  <a:gd name="T1" fmla="*/ 29 h 102"/>
                  <a:gd name="T2" fmla="*/ 117 w 558"/>
                  <a:gd name="T3" fmla="*/ 10 h 102"/>
                  <a:gd name="T4" fmla="*/ 157 w 558"/>
                  <a:gd name="T5" fmla="*/ 2 h 102"/>
                  <a:gd name="T6" fmla="*/ 162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545">
                <a:extLst>
                  <a:ext uri="{FF2B5EF4-FFF2-40B4-BE49-F238E27FC236}">
                    <a16:creationId xmlns:a16="http://schemas.microsoft.com/office/drawing/2014/main" id="{76B8C2D0-1017-7F47-A047-9B51B44FE9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51617">
                <a:off x="2999411" y="3415904"/>
                <a:ext cx="244634" cy="44676"/>
              </a:xfrm>
              <a:custGeom>
                <a:avLst/>
                <a:gdLst>
                  <a:gd name="T0" fmla="*/ 0 w 558"/>
                  <a:gd name="T1" fmla="*/ 28 h 102"/>
                  <a:gd name="T2" fmla="*/ 116 w 558"/>
                  <a:gd name="T3" fmla="*/ 10 h 102"/>
                  <a:gd name="T4" fmla="*/ 156 w 558"/>
                  <a:gd name="T5" fmla="*/ 2 h 102"/>
                  <a:gd name="T6" fmla="*/ 161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" name="Group 546">
                <a:extLst>
                  <a:ext uri="{FF2B5EF4-FFF2-40B4-BE49-F238E27FC236}">
                    <a16:creationId xmlns:a16="http://schemas.microsoft.com/office/drawing/2014/main" id="{E493F8AE-4396-EB44-BA84-FA0D61FC4EB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43399" y="3395597"/>
                <a:ext cx="243822" cy="96662"/>
                <a:chOff x="2106" y="1626"/>
                <a:chExt cx="606" cy="228"/>
              </a:xfrm>
            </p:grpSpPr>
            <p:sp>
              <p:nvSpPr>
                <p:cNvPr id="43" name="Freeform 547">
                  <a:extLst>
                    <a:ext uri="{FF2B5EF4-FFF2-40B4-BE49-F238E27FC236}">
                      <a16:creationId xmlns:a16="http://schemas.microsoft.com/office/drawing/2014/main" id="{B7E49D70-341A-8D4D-9CCF-C06810626D8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155" y="1626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377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Freeform 548">
                  <a:extLst>
                    <a:ext uri="{FF2B5EF4-FFF2-40B4-BE49-F238E27FC236}">
                      <a16:creationId xmlns:a16="http://schemas.microsoft.com/office/drawing/2014/main" id="{DDF5848C-7AAB-1B4F-A0CA-C1E9208DAA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0660972" flipH="1">
                  <a:off x="2105" y="1754"/>
                  <a:ext cx="558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377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Freeform 549">
                  <a:extLst>
                    <a:ext uri="{FF2B5EF4-FFF2-40B4-BE49-F238E27FC236}">
                      <a16:creationId xmlns:a16="http://schemas.microsoft.com/office/drawing/2014/main" id="{CB098AB0-9859-B840-A9C5-390EE5E693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148383" flipH="1">
                  <a:off x="2110" y="1688"/>
                  <a:ext cx="563" cy="100"/>
                </a:xfrm>
                <a:custGeom>
                  <a:avLst/>
                  <a:gdLst>
                    <a:gd name="T0" fmla="*/ 0 w 558"/>
                    <a:gd name="T1" fmla="*/ 102 h 102"/>
                    <a:gd name="T2" fmla="*/ 402 w 558"/>
                    <a:gd name="T3" fmla="*/ 36 h 102"/>
                    <a:gd name="T4" fmla="*/ 540 w 558"/>
                    <a:gd name="T5" fmla="*/ 6 h 102"/>
                    <a:gd name="T6" fmla="*/ 558 w 558"/>
                    <a:gd name="T7" fmla="*/ 0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8"/>
                    <a:gd name="T13" fmla="*/ 0 h 102"/>
                    <a:gd name="T14" fmla="*/ 558 w 558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8" h="102">
                      <a:moveTo>
                        <a:pt x="0" y="102"/>
                      </a:moveTo>
                      <a:cubicBezTo>
                        <a:pt x="135" y="84"/>
                        <a:pt x="267" y="53"/>
                        <a:pt x="402" y="36"/>
                      </a:cubicBezTo>
                      <a:cubicBezTo>
                        <a:pt x="449" y="20"/>
                        <a:pt x="491" y="11"/>
                        <a:pt x="540" y="6"/>
                      </a:cubicBezTo>
                      <a:cubicBezTo>
                        <a:pt x="546" y="4"/>
                        <a:pt x="558" y="0"/>
                        <a:pt x="55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defTabSz="914377">
                    <a:defRPr/>
                  </a:pPr>
                  <a:endParaRPr lang="en-US" sz="1600" kern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Oval 550">
                <a:extLst>
                  <a:ext uri="{FF2B5EF4-FFF2-40B4-BE49-F238E27FC236}">
                    <a16:creationId xmlns:a16="http://schemas.microsoft.com/office/drawing/2014/main" id="{C41B1239-3280-694F-9CA5-724D505A4C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703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val 551">
                <a:extLst>
                  <a:ext uri="{FF2B5EF4-FFF2-40B4-BE49-F238E27FC236}">
                    <a16:creationId xmlns:a16="http://schemas.microsoft.com/office/drawing/2014/main" id="{B0C92797-41B3-924B-88BB-FAE7863636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07538" y="3506880"/>
                <a:ext cx="38198" cy="40614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139E7CD-7B5A-084A-A309-7FA527C0C8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792810" y="3848772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661B4A9-2642-5148-98B3-B1A5C1329C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35744" y="3898966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A5C57EF-9C00-BD40-BF66-061A3BC3EA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892966" y="3946541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BC58BD2-D8E4-814D-8ECC-2D39119EEE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115192" y="3841094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1FC963D-9C33-2D43-A53D-5B6A46D605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66286" y="3886197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C5D6F5A-EE4E-A04D-8053-609BF759A1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3007700" y="3931874"/>
                <a:ext cx="84515" cy="88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057FE15-A818-1B40-8016-94FF96425B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3808">
                <a:off x="2953597" y="3970537"/>
                <a:ext cx="84515" cy="8808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07814D0-782C-F24C-9B96-DB4EB0E2E4BF}"/>
                </a:ext>
              </a:extLst>
            </p:cNvPr>
            <p:cNvCxnSpPr>
              <a:cxnSpLocks/>
            </p:cNvCxnSpPr>
            <p:nvPr/>
          </p:nvCxnSpPr>
          <p:spPr>
            <a:xfrm>
              <a:off x="4485830" y="2501396"/>
              <a:ext cx="242898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6" name="TextBox 102">
              <a:extLst>
                <a:ext uri="{FF2B5EF4-FFF2-40B4-BE49-F238E27FC236}">
                  <a16:creationId xmlns:a16="http://schemas.microsoft.com/office/drawing/2014/main" id="{4B80FC47-0287-B34D-9D4B-981AB40B6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0983" y="1936104"/>
              <a:ext cx="85353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377">
                <a:spcBef>
                  <a:spcPct val="0"/>
                </a:spcBef>
                <a:buNone/>
                <a:defRPr/>
              </a:pPr>
              <a:r>
                <a:rPr lang="en-US" altLang="en-US" sz="1600" b="1" kern="0" dirty="0">
                  <a:solidFill>
                    <a:sysClr val="windowText" lastClr="00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xmOVA</a:t>
              </a:r>
            </a:p>
          </p:txBody>
        </p:sp>
      </p:grpSp>
      <p:sp>
        <p:nvSpPr>
          <p:cNvPr id="67" name="TextBox 102">
            <a:extLst>
              <a:ext uri="{FF2B5EF4-FFF2-40B4-BE49-F238E27FC236}">
                <a16:creationId xmlns:a16="http://schemas.microsoft.com/office/drawing/2014/main" id="{C0C8AA02-BB66-7C46-A1BA-30CCAC806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50" y="3778807"/>
            <a:ext cx="1138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377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B6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C19426E-BADA-A041-873F-8574CFBC0AF8}"/>
              </a:ext>
            </a:extLst>
          </p:cNvPr>
          <p:cNvGrpSpPr>
            <a:grpSpLocks noChangeAspect="1"/>
          </p:cNvGrpSpPr>
          <p:nvPr/>
        </p:nvGrpSpPr>
        <p:grpSpPr>
          <a:xfrm>
            <a:off x="2494511" y="2862060"/>
            <a:ext cx="652795" cy="916747"/>
            <a:chOff x="1211024" y="1414490"/>
            <a:chExt cx="543995" cy="763956"/>
          </a:xfrm>
        </p:grpSpPr>
        <p:sp>
          <p:nvSpPr>
            <p:cNvPr id="69" name="Freeform 536">
              <a:extLst>
                <a:ext uri="{FF2B5EF4-FFF2-40B4-BE49-F238E27FC236}">
                  <a16:creationId xmlns:a16="http://schemas.microsoft.com/office/drawing/2014/main" id="{7C7D5478-EA95-624B-A37D-FC6825E3B1A4}"/>
                </a:ext>
              </a:extLst>
            </p:cNvPr>
            <p:cNvSpPr>
              <a:spLocks noChangeAspect="1"/>
            </p:cNvSpPr>
            <p:nvPr/>
          </p:nvSpPr>
          <p:spPr bwMode="auto">
            <a:xfrm rot="9820115">
              <a:off x="1287017" y="1446982"/>
              <a:ext cx="390792" cy="552358"/>
            </a:xfrm>
            <a:custGeom>
              <a:avLst/>
              <a:gdLst>
                <a:gd name="T0" fmla="*/ 111 w 1069"/>
                <a:gd name="T1" fmla="*/ 12 h 1564"/>
                <a:gd name="T2" fmla="*/ 7 w 1069"/>
                <a:gd name="T3" fmla="*/ 105 h 1564"/>
                <a:gd name="T4" fmla="*/ 68 w 1069"/>
                <a:gd name="T5" fmla="*/ 415 h 1564"/>
                <a:gd name="T6" fmla="*/ 283 w 1069"/>
                <a:gd name="T7" fmla="*/ 165 h 1564"/>
                <a:gd name="T8" fmla="*/ 224 w 1069"/>
                <a:gd name="T9" fmla="*/ 32 h 1564"/>
                <a:gd name="T10" fmla="*/ 111 w 1069"/>
                <a:gd name="T11" fmla="*/ 12 h 1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9"/>
                <a:gd name="T19" fmla="*/ 0 h 1564"/>
                <a:gd name="T20" fmla="*/ 1069 w 1069"/>
                <a:gd name="T21" fmla="*/ 1564 h 1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9" h="1564">
                  <a:moveTo>
                    <a:pt x="385" y="45"/>
                  </a:moveTo>
                  <a:cubicBezTo>
                    <a:pt x="260" y="90"/>
                    <a:pt x="50" y="140"/>
                    <a:pt x="25" y="387"/>
                  </a:cubicBezTo>
                  <a:cubicBezTo>
                    <a:pt x="0" y="634"/>
                    <a:pt x="76" y="1490"/>
                    <a:pt x="235" y="1527"/>
                  </a:cubicBezTo>
                  <a:cubicBezTo>
                    <a:pt x="394" y="1564"/>
                    <a:pt x="889" y="844"/>
                    <a:pt x="979" y="609"/>
                  </a:cubicBezTo>
                  <a:cubicBezTo>
                    <a:pt x="1069" y="374"/>
                    <a:pt x="877" y="215"/>
                    <a:pt x="775" y="117"/>
                  </a:cubicBezTo>
                  <a:cubicBezTo>
                    <a:pt x="673" y="19"/>
                    <a:pt x="510" y="0"/>
                    <a:pt x="385" y="4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0" name="Oval 537">
              <a:extLst>
                <a:ext uri="{FF2B5EF4-FFF2-40B4-BE49-F238E27FC236}">
                  <a16:creationId xmlns:a16="http://schemas.microsoft.com/office/drawing/2014/main" id="{80C79509-C1F8-4E48-91D7-AC78934EE9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20765"/>
              <a:ext cx="227567" cy="1800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E7E6E6">
                  <a:lumMod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1" name="Oval 538">
              <a:extLst>
                <a:ext uri="{FF2B5EF4-FFF2-40B4-BE49-F238E27FC236}">
                  <a16:creationId xmlns:a16="http://schemas.microsoft.com/office/drawing/2014/main" id="{9477F2E6-8A2A-2146-88A7-2312E5B23A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0403" y="1530918"/>
              <a:ext cx="217408" cy="1719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2" name="Rectangle 539">
              <a:extLst>
                <a:ext uri="{FF2B5EF4-FFF2-40B4-BE49-F238E27FC236}">
                  <a16:creationId xmlns:a16="http://schemas.microsoft.com/office/drawing/2014/main" id="{5AFD5F81-56AE-F54D-93BB-A3CB4ECB90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1756" y="1571533"/>
              <a:ext cx="117847" cy="92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3" name="Freeform 540">
              <a:extLst>
                <a:ext uri="{FF2B5EF4-FFF2-40B4-BE49-F238E27FC236}">
                  <a16:creationId xmlns:a16="http://schemas.microsoft.com/office/drawing/2014/main" id="{E741E487-6F33-1543-803F-920627CAA8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024" y="1986640"/>
              <a:ext cx="321846" cy="191806"/>
            </a:xfrm>
            <a:custGeom>
              <a:avLst/>
              <a:gdLst>
                <a:gd name="T0" fmla="*/ 433 w 802"/>
                <a:gd name="T1" fmla="*/ 0 h 471"/>
                <a:gd name="T2" fmla="*/ 429 w 802"/>
                <a:gd name="T3" fmla="*/ 64 h 471"/>
                <a:gd name="T4" fmla="*/ 402 w 802"/>
                <a:gd name="T5" fmla="*/ 73 h 471"/>
                <a:gd name="T6" fmla="*/ 349 w 802"/>
                <a:gd name="T7" fmla="*/ 91 h 471"/>
                <a:gd name="T8" fmla="*/ 314 w 802"/>
                <a:gd name="T9" fmla="*/ 133 h 471"/>
                <a:gd name="T10" fmla="*/ 203 w 802"/>
                <a:gd name="T11" fmla="*/ 151 h 471"/>
                <a:gd name="T12" fmla="*/ 159 w 802"/>
                <a:gd name="T13" fmla="*/ 187 h 471"/>
                <a:gd name="T14" fmla="*/ 137 w 802"/>
                <a:gd name="T15" fmla="*/ 210 h 471"/>
                <a:gd name="T16" fmla="*/ 128 w 802"/>
                <a:gd name="T17" fmla="*/ 237 h 471"/>
                <a:gd name="T18" fmla="*/ 13 w 802"/>
                <a:gd name="T19" fmla="*/ 260 h 471"/>
                <a:gd name="T20" fmla="*/ 0 w 802"/>
                <a:gd name="T21" fmla="*/ 265 h 4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2"/>
                <a:gd name="T34" fmla="*/ 0 h 471"/>
                <a:gd name="T35" fmla="*/ 802 w 802"/>
                <a:gd name="T36" fmla="*/ 471 h 4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2" h="471">
                  <a:moveTo>
                    <a:pt x="795" y="0"/>
                  </a:moveTo>
                  <a:cubicBezTo>
                    <a:pt x="792" y="38"/>
                    <a:pt x="802" y="79"/>
                    <a:pt x="787" y="114"/>
                  </a:cubicBezTo>
                  <a:cubicBezTo>
                    <a:pt x="780" y="130"/>
                    <a:pt x="754" y="125"/>
                    <a:pt x="738" y="130"/>
                  </a:cubicBezTo>
                  <a:cubicBezTo>
                    <a:pt x="705" y="141"/>
                    <a:pt x="673" y="152"/>
                    <a:pt x="641" y="163"/>
                  </a:cubicBezTo>
                  <a:cubicBezTo>
                    <a:pt x="618" y="185"/>
                    <a:pt x="603" y="219"/>
                    <a:pt x="576" y="236"/>
                  </a:cubicBezTo>
                  <a:cubicBezTo>
                    <a:pt x="522" y="269"/>
                    <a:pt x="425" y="265"/>
                    <a:pt x="373" y="268"/>
                  </a:cubicBezTo>
                  <a:cubicBezTo>
                    <a:pt x="331" y="282"/>
                    <a:pt x="320" y="302"/>
                    <a:pt x="292" y="333"/>
                  </a:cubicBezTo>
                  <a:cubicBezTo>
                    <a:pt x="279" y="348"/>
                    <a:pt x="251" y="374"/>
                    <a:pt x="251" y="374"/>
                  </a:cubicBezTo>
                  <a:cubicBezTo>
                    <a:pt x="246" y="390"/>
                    <a:pt x="247" y="410"/>
                    <a:pt x="235" y="422"/>
                  </a:cubicBezTo>
                  <a:cubicBezTo>
                    <a:pt x="205" y="452"/>
                    <a:pt x="65" y="459"/>
                    <a:pt x="24" y="463"/>
                  </a:cubicBezTo>
                  <a:cubicBezTo>
                    <a:pt x="16" y="466"/>
                    <a:pt x="0" y="471"/>
                    <a:pt x="0" y="471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4" name="Oval 541">
              <a:extLst>
                <a:ext uri="{FF2B5EF4-FFF2-40B4-BE49-F238E27FC236}">
                  <a16:creationId xmlns:a16="http://schemas.microsoft.com/office/drawing/2014/main" id="{82C018AB-CDA3-354D-B9E1-BD9C3E88C0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5301" y="1505873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5" name="Oval 542">
              <a:extLst>
                <a:ext uri="{FF2B5EF4-FFF2-40B4-BE49-F238E27FC236}">
                  <a16:creationId xmlns:a16="http://schemas.microsoft.com/office/drawing/2014/main" id="{B54582E6-10F4-DA47-A6B2-23754E9516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7452" y="1507227"/>
              <a:ext cx="20318" cy="20307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6" name="Freeform 543">
              <a:extLst>
                <a:ext uri="{FF2B5EF4-FFF2-40B4-BE49-F238E27FC236}">
                  <a16:creationId xmlns:a16="http://schemas.microsoft.com/office/drawing/2014/main" id="{D45B92D8-238A-DE46-913F-3C7753A24F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2552" y="1414490"/>
              <a:ext cx="203862" cy="35199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544">
              <a:extLst>
                <a:ext uri="{FF2B5EF4-FFF2-40B4-BE49-F238E27FC236}">
                  <a16:creationId xmlns:a16="http://schemas.microsoft.com/office/drawing/2014/main" id="{A9CA981D-B8EC-8041-9FF7-EF38EED80BD1}"/>
                </a:ext>
              </a:extLst>
            </p:cNvPr>
            <p:cNvSpPr>
              <a:spLocks noChangeAspect="1"/>
            </p:cNvSpPr>
            <p:nvPr/>
          </p:nvSpPr>
          <p:spPr bwMode="auto">
            <a:xfrm rot="939028">
              <a:off x="1527452" y="1457135"/>
              <a:ext cx="203862" cy="37230"/>
            </a:xfrm>
            <a:custGeom>
              <a:avLst/>
              <a:gdLst>
                <a:gd name="T0" fmla="*/ 0 w 558"/>
                <a:gd name="T1" fmla="*/ 29 h 102"/>
                <a:gd name="T2" fmla="*/ 117 w 558"/>
                <a:gd name="T3" fmla="*/ 10 h 102"/>
                <a:gd name="T4" fmla="*/ 157 w 558"/>
                <a:gd name="T5" fmla="*/ 2 h 102"/>
                <a:gd name="T6" fmla="*/ 162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8" name="Freeform 545">
              <a:extLst>
                <a:ext uri="{FF2B5EF4-FFF2-40B4-BE49-F238E27FC236}">
                  <a16:creationId xmlns:a16="http://schemas.microsoft.com/office/drawing/2014/main" id="{0F2A5958-13AE-D948-B1BC-A1707D9B6E9D}"/>
                </a:ext>
              </a:extLst>
            </p:cNvPr>
            <p:cNvSpPr>
              <a:spLocks noChangeAspect="1"/>
            </p:cNvSpPr>
            <p:nvPr/>
          </p:nvSpPr>
          <p:spPr bwMode="auto">
            <a:xfrm rot="451617">
              <a:off x="1524066" y="1433443"/>
              <a:ext cx="203862" cy="37230"/>
            </a:xfrm>
            <a:custGeom>
              <a:avLst/>
              <a:gdLst>
                <a:gd name="T0" fmla="*/ 0 w 558"/>
                <a:gd name="T1" fmla="*/ 28 h 102"/>
                <a:gd name="T2" fmla="*/ 116 w 558"/>
                <a:gd name="T3" fmla="*/ 10 h 102"/>
                <a:gd name="T4" fmla="*/ 156 w 558"/>
                <a:gd name="T5" fmla="*/ 2 h 102"/>
                <a:gd name="T6" fmla="*/ 161 w 558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8"/>
                <a:gd name="T13" fmla="*/ 0 h 102"/>
                <a:gd name="T14" fmla="*/ 558 w 55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8" h="102">
                  <a:moveTo>
                    <a:pt x="0" y="102"/>
                  </a:moveTo>
                  <a:cubicBezTo>
                    <a:pt x="135" y="84"/>
                    <a:pt x="267" y="53"/>
                    <a:pt x="402" y="36"/>
                  </a:cubicBezTo>
                  <a:cubicBezTo>
                    <a:pt x="449" y="20"/>
                    <a:pt x="491" y="11"/>
                    <a:pt x="540" y="6"/>
                  </a:cubicBezTo>
                  <a:cubicBezTo>
                    <a:pt x="546" y="4"/>
                    <a:pt x="558" y="0"/>
                    <a:pt x="558" y="0"/>
                  </a:cubicBezTo>
                </a:path>
              </a:pathLst>
            </a:custGeom>
            <a:noFill/>
            <a:ln w="9525" cap="flat" cmpd="sng">
              <a:solidFill>
                <a:srgbClr val="E7E6E6">
                  <a:lumMod val="50000"/>
                </a:srgbClr>
              </a:solidFill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79" name="Group 546">
              <a:extLst>
                <a:ext uri="{FF2B5EF4-FFF2-40B4-BE49-F238E27FC236}">
                  <a16:creationId xmlns:a16="http://schemas.microsoft.com/office/drawing/2014/main" id="{3DE06D4B-C9A9-4A42-8070-1772827A86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10722" y="1416521"/>
              <a:ext cx="203185" cy="80552"/>
              <a:chOff x="2106" y="1626"/>
              <a:chExt cx="606" cy="228"/>
            </a:xfrm>
          </p:grpSpPr>
          <p:sp>
            <p:nvSpPr>
              <p:cNvPr id="82" name="Freeform 547">
                <a:extLst>
                  <a:ext uri="{FF2B5EF4-FFF2-40B4-BE49-F238E27FC236}">
                    <a16:creationId xmlns:a16="http://schemas.microsoft.com/office/drawing/2014/main" id="{3FA9450C-4799-604B-9D18-9CC1FA7342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55" y="1626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548">
                <a:extLst>
                  <a:ext uri="{FF2B5EF4-FFF2-40B4-BE49-F238E27FC236}">
                    <a16:creationId xmlns:a16="http://schemas.microsoft.com/office/drawing/2014/main" id="{B770CC2E-CBF7-E747-8523-60B1F49E3D0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60972" flipH="1">
                <a:off x="2105" y="1754"/>
                <a:ext cx="558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Freeform 549">
                <a:extLst>
                  <a:ext uri="{FF2B5EF4-FFF2-40B4-BE49-F238E27FC236}">
                    <a16:creationId xmlns:a16="http://schemas.microsoft.com/office/drawing/2014/main" id="{8CAA8787-A9EC-2049-93AB-5F65076B4B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48383" flipH="1">
                <a:off x="2110" y="1688"/>
                <a:ext cx="563" cy="100"/>
              </a:xfrm>
              <a:custGeom>
                <a:avLst/>
                <a:gdLst>
                  <a:gd name="T0" fmla="*/ 0 w 558"/>
                  <a:gd name="T1" fmla="*/ 102 h 102"/>
                  <a:gd name="T2" fmla="*/ 402 w 558"/>
                  <a:gd name="T3" fmla="*/ 36 h 102"/>
                  <a:gd name="T4" fmla="*/ 540 w 558"/>
                  <a:gd name="T5" fmla="*/ 6 h 102"/>
                  <a:gd name="T6" fmla="*/ 558 w 558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8"/>
                  <a:gd name="T13" fmla="*/ 0 h 102"/>
                  <a:gd name="T14" fmla="*/ 558 w 558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8" h="102">
                    <a:moveTo>
                      <a:pt x="0" y="102"/>
                    </a:moveTo>
                    <a:cubicBezTo>
                      <a:pt x="135" y="84"/>
                      <a:pt x="267" y="53"/>
                      <a:pt x="402" y="36"/>
                    </a:cubicBezTo>
                    <a:cubicBezTo>
                      <a:pt x="449" y="20"/>
                      <a:pt x="491" y="11"/>
                      <a:pt x="540" y="6"/>
                    </a:cubicBezTo>
                    <a:cubicBezTo>
                      <a:pt x="546" y="4"/>
                      <a:pt x="558" y="0"/>
                      <a:pt x="558" y="0"/>
                    </a:cubicBezTo>
                  </a:path>
                </a:pathLst>
              </a:custGeom>
              <a:noFill/>
              <a:ln w="9525" cap="flat" cmpd="sng">
                <a:solidFill>
                  <a:srgbClr val="E7E6E6">
                    <a:lumMod val="50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defTabSz="914377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Garamond" panose="02020404030301010803" pitchFamily="18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0" name="Oval 550">
              <a:extLst>
                <a:ext uri="{FF2B5EF4-FFF2-40B4-BE49-F238E27FC236}">
                  <a16:creationId xmlns:a16="http://schemas.microsoft.com/office/drawing/2014/main" id="{00F6B121-F9CF-9840-B02E-CF04EE212F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65142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1" name="Oval 551">
              <a:extLst>
                <a:ext uri="{FF2B5EF4-FFF2-40B4-BE49-F238E27FC236}">
                  <a16:creationId xmlns:a16="http://schemas.microsoft.com/office/drawing/2014/main" id="{0D9DAAAF-93CC-6F4E-8504-FA72C8A7EC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0838" y="1509257"/>
              <a:ext cx="31832" cy="3384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 sz="16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85" name="TextBox 102">
            <a:extLst>
              <a:ext uri="{FF2B5EF4-FFF2-40B4-BE49-F238E27FC236}">
                <a16:creationId xmlns:a16="http://schemas.microsoft.com/office/drawing/2014/main" id="{F67E9E49-B32C-E044-AE40-2A6D67CEE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367" y="3721143"/>
            <a:ext cx="1138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377">
              <a:spcBef>
                <a:spcPct val="0"/>
              </a:spcBef>
              <a:buNone/>
              <a:defRPr/>
            </a:pPr>
            <a:r>
              <a:rPr lang="en-US" altLang="en-US" sz="16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B6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ED3E218-5AAB-5648-8ECC-9CD791DD9B03}"/>
              </a:ext>
            </a:extLst>
          </p:cNvPr>
          <p:cNvCxnSpPr>
            <a:cxnSpLocks/>
          </p:cNvCxnSpPr>
          <p:nvPr/>
        </p:nvCxnSpPr>
        <p:spPr>
          <a:xfrm>
            <a:off x="3421285" y="3335931"/>
            <a:ext cx="32386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7" name="TextBox 215">
            <a:extLst>
              <a:ext uri="{FF2B5EF4-FFF2-40B4-BE49-F238E27FC236}">
                <a16:creationId xmlns:a16="http://schemas.microsoft.com/office/drawing/2014/main" id="{FB906A51-CE39-E44C-B944-428E0294B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79982"/>
            <a:ext cx="17218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Pre-immunize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± chicken-OVA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± adjuvants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56F7D7D8-5E27-FA44-A456-C2B8E259EA94}"/>
              </a:ext>
            </a:extLst>
          </p:cNvPr>
          <p:cNvGrpSpPr>
            <a:grpSpLocks noChangeAspect="1"/>
          </p:cNvGrpSpPr>
          <p:nvPr/>
        </p:nvGrpSpPr>
        <p:grpSpPr>
          <a:xfrm rot="10280918" flipH="1">
            <a:off x="2164144" y="3798003"/>
            <a:ext cx="331928" cy="251616"/>
            <a:chOff x="2332320" y="5163264"/>
            <a:chExt cx="245873" cy="186382"/>
          </a:xfrm>
        </p:grpSpPr>
        <p:sp>
          <p:nvSpPr>
            <p:cNvPr id="189" name="Rectangle 483">
              <a:extLst>
                <a:ext uri="{FF2B5EF4-FFF2-40B4-BE49-F238E27FC236}">
                  <a16:creationId xmlns:a16="http://schemas.microsoft.com/office/drawing/2014/main" id="{E1F56A9E-4C18-C142-B4E5-B56FB4810B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588002" flipH="1">
              <a:off x="2346641" y="5224573"/>
              <a:ext cx="157012" cy="4904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CCFF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0" name="Rectangle 484">
              <a:extLst>
                <a:ext uri="{FF2B5EF4-FFF2-40B4-BE49-F238E27FC236}">
                  <a16:creationId xmlns:a16="http://schemas.microsoft.com/office/drawing/2014/main" id="{4917E344-6002-A540-8304-C7A50FDDBB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588002" flipH="1">
              <a:off x="2356803" y="5202112"/>
              <a:ext cx="75973" cy="490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1" name="Line 485">
              <a:extLst>
                <a:ext uri="{FF2B5EF4-FFF2-40B4-BE49-F238E27FC236}">
                  <a16:creationId xmlns:a16="http://schemas.microsoft.com/office/drawing/2014/main" id="{4FFB8E5E-61A2-9747-B750-77BDE7300F6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334140" y="5163257"/>
              <a:ext cx="0" cy="558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2" name="Line 486">
              <a:extLst>
                <a:ext uri="{FF2B5EF4-FFF2-40B4-BE49-F238E27FC236}">
                  <a16:creationId xmlns:a16="http://schemas.microsoft.com/office/drawing/2014/main" id="{B1016691-050D-D84F-A17B-1C439E24DE5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30920" y="5253708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3" name="Line 487">
              <a:extLst>
                <a:ext uri="{FF2B5EF4-FFF2-40B4-BE49-F238E27FC236}">
                  <a16:creationId xmlns:a16="http://schemas.microsoft.com/office/drawing/2014/main" id="{9FF82953-FD90-1F4D-B5FE-AB68DBFA22F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12810" y="5244540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4" name="Line 488">
              <a:extLst>
                <a:ext uri="{FF2B5EF4-FFF2-40B4-BE49-F238E27FC236}">
                  <a16:creationId xmlns:a16="http://schemas.microsoft.com/office/drawing/2014/main" id="{47969564-38C8-DF4A-81CA-EB70103318F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1731" y="5251366"/>
              <a:ext cx="0" cy="312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5" name="Line 489">
              <a:extLst>
                <a:ext uri="{FF2B5EF4-FFF2-40B4-BE49-F238E27FC236}">
                  <a16:creationId xmlns:a16="http://schemas.microsoft.com/office/drawing/2014/main" id="{06CB5E26-5EE2-564C-BAA0-5348F21ADE6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1004" y="5259759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6" name="Line 490">
              <a:extLst>
                <a:ext uri="{FF2B5EF4-FFF2-40B4-BE49-F238E27FC236}">
                  <a16:creationId xmlns:a16="http://schemas.microsoft.com/office/drawing/2014/main" id="{AC73C789-A586-B946-BF65-66F204C3EE7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8125" y="5262723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7" name="Line 491">
              <a:extLst>
                <a:ext uri="{FF2B5EF4-FFF2-40B4-BE49-F238E27FC236}">
                  <a16:creationId xmlns:a16="http://schemas.microsoft.com/office/drawing/2014/main" id="{FAF757A0-8AD7-A24E-911E-E33916AB34E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9321" y="5261209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8" name="Line 492">
              <a:extLst>
                <a:ext uri="{FF2B5EF4-FFF2-40B4-BE49-F238E27FC236}">
                  <a16:creationId xmlns:a16="http://schemas.microsoft.com/office/drawing/2014/main" id="{3AE956CE-5CD8-2143-AF41-9FCAE24605D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57273" y="5260091"/>
              <a:ext cx="0" cy="321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199" name="Line 493">
              <a:extLst>
                <a:ext uri="{FF2B5EF4-FFF2-40B4-BE49-F238E27FC236}">
                  <a16:creationId xmlns:a16="http://schemas.microsoft.com/office/drawing/2014/main" id="{1DAA9BFE-39FE-E44E-BFB2-C4DFAE54E08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57636" y="5262659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0" name="Line 494">
              <a:extLst>
                <a:ext uri="{FF2B5EF4-FFF2-40B4-BE49-F238E27FC236}">
                  <a16:creationId xmlns:a16="http://schemas.microsoft.com/office/drawing/2014/main" id="{2D1FA261-417A-AC43-A4AC-1833B92ECF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64498" y="5272441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1" name="Line 495">
              <a:extLst>
                <a:ext uri="{FF2B5EF4-FFF2-40B4-BE49-F238E27FC236}">
                  <a16:creationId xmlns:a16="http://schemas.microsoft.com/office/drawing/2014/main" id="{BE820CDC-3376-7546-BB9A-716BCAEE109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66163" y="5272731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2" name="Line 496">
              <a:extLst>
                <a:ext uri="{FF2B5EF4-FFF2-40B4-BE49-F238E27FC236}">
                  <a16:creationId xmlns:a16="http://schemas.microsoft.com/office/drawing/2014/main" id="{D7B79149-0F08-4249-9C20-43FB3C4E2BB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2743" y="5269657"/>
              <a:ext cx="0" cy="321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3" name="Line 497">
              <a:extLst>
                <a:ext uri="{FF2B5EF4-FFF2-40B4-BE49-F238E27FC236}">
                  <a16:creationId xmlns:a16="http://schemas.microsoft.com/office/drawing/2014/main" id="{D93A575F-F1CB-4144-B02C-3EB660AE18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7329" y="5282402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4" name="Line 498">
              <a:extLst>
                <a:ext uri="{FF2B5EF4-FFF2-40B4-BE49-F238E27FC236}">
                  <a16:creationId xmlns:a16="http://schemas.microsoft.com/office/drawing/2014/main" id="{AA06480D-F1C4-9A41-AA78-F8BA28BCF0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2016" y="5278049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5" name="Line 499">
              <a:extLst>
                <a:ext uri="{FF2B5EF4-FFF2-40B4-BE49-F238E27FC236}">
                  <a16:creationId xmlns:a16="http://schemas.microsoft.com/office/drawing/2014/main" id="{E11FF057-E849-7843-AA34-8E598408E3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2016" y="5278049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6" name="Line 500">
              <a:extLst>
                <a:ext uri="{FF2B5EF4-FFF2-40B4-BE49-F238E27FC236}">
                  <a16:creationId xmlns:a16="http://schemas.microsoft.com/office/drawing/2014/main" id="{A06A0EE6-B63F-D448-8273-2D476B2B7A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80332" y="5279500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7" name="Line 501">
              <a:extLst>
                <a:ext uri="{FF2B5EF4-FFF2-40B4-BE49-F238E27FC236}">
                  <a16:creationId xmlns:a16="http://schemas.microsoft.com/office/drawing/2014/main" id="{517C8F03-501D-AD4F-8F00-F9509E742DB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5442619" flipH="1" flipV="1">
              <a:off x="2345589" y="5192511"/>
              <a:ext cx="27058" cy="253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8" name="Line 502">
              <a:extLst>
                <a:ext uri="{FF2B5EF4-FFF2-40B4-BE49-F238E27FC236}">
                  <a16:creationId xmlns:a16="http://schemas.microsoft.com/office/drawing/2014/main" id="{E6C7F554-BDBF-2F4F-B167-40FD031048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5442619" flipH="1">
              <a:off x="2508917" y="5280370"/>
              <a:ext cx="65953" cy="725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09" name="Rectangle 503">
              <a:extLst>
                <a:ext uri="{FF2B5EF4-FFF2-40B4-BE49-F238E27FC236}">
                  <a16:creationId xmlns:a16="http://schemas.microsoft.com/office/drawing/2014/main" id="{22FA27DA-1D46-0442-9C5B-57AD351FFD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588002" flipH="1">
              <a:off x="2332321" y="5211187"/>
              <a:ext cx="99609" cy="1944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</p:grpSp>
      <p:sp>
        <p:nvSpPr>
          <p:cNvPr id="210" name="TextBox 215">
            <a:extLst>
              <a:ext uri="{FF2B5EF4-FFF2-40B4-BE49-F238E27FC236}">
                <a16:creationId xmlns:a16="http://schemas.microsoft.com/office/drawing/2014/main" id="{45A71464-1A72-4343-9107-28282EEA0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8503" y="4044489"/>
            <a:ext cx="17218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E5.5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Rechallenge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± chicken-OVA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± adjuvants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8571693-CFE5-444F-8144-ABAFA4269FE6}"/>
              </a:ext>
            </a:extLst>
          </p:cNvPr>
          <p:cNvGrpSpPr>
            <a:grpSpLocks noChangeAspect="1"/>
          </p:cNvGrpSpPr>
          <p:nvPr/>
        </p:nvGrpSpPr>
        <p:grpSpPr>
          <a:xfrm rot="4431074" flipH="1">
            <a:off x="6582652" y="3919147"/>
            <a:ext cx="331928" cy="251616"/>
            <a:chOff x="2332320" y="5163264"/>
            <a:chExt cx="245873" cy="186382"/>
          </a:xfrm>
        </p:grpSpPr>
        <p:sp>
          <p:nvSpPr>
            <p:cNvPr id="212" name="Rectangle 483">
              <a:extLst>
                <a:ext uri="{FF2B5EF4-FFF2-40B4-BE49-F238E27FC236}">
                  <a16:creationId xmlns:a16="http://schemas.microsoft.com/office/drawing/2014/main" id="{264F576F-8551-DD48-8D39-D8269A9A2B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588002" flipH="1">
              <a:off x="2346641" y="5224573"/>
              <a:ext cx="157012" cy="4904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CCFF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13" name="Rectangle 484">
              <a:extLst>
                <a:ext uri="{FF2B5EF4-FFF2-40B4-BE49-F238E27FC236}">
                  <a16:creationId xmlns:a16="http://schemas.microsoft.com/office/drawing/2014/main" id="{BEECA4D2-A333-2440-BFB6-3E650FE28FA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588002" flipH="1">
              <a:off x="2356803" y="5202112"/>
              <a:ext cx="75973" cy="490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14" name="Line 485">
              <a:extLst>
                <a:ext uri="{FF2B5EF4-FFF2-40B4-BE49-F238E27FC236}">
                  <a16:creationId xmlns:a16="http://schemas.microsoft.com/office/drawing/2014/main" id="{C82CB2B1-8AB8-6243-B5CD-D8A0D3A8CF8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334140" y="5163257"/>
              <a:ext cx="0" cy="558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15" name="Line 486">
              <a:extLst>
                <a:ext uri="{FF2B5EF4-FFF2-40B4-BE49-F238E27FC236}">
                  <a16:creationId xmlns:a16="http://schemas.microsoft.com/office/drawing/2014/main" id="{9D0427C0-E96B-8847-9536-E991505B70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30920" y="5253708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16" name="Line 487">
              <a:extLst>
                <a:ext uri="{FF2B5EF4-FFF2-40B4-BE49-F238E27FC236}">
                  <a16:creationId xmlns:a16="http://schemas.microsoft.com/office/drawing/2014/main" id="{B898B734-1933-C84A-BA3D-42FB05E2C96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12810" y="5244540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17" name="Line 488">
              <a:extLst>
                <a:ext uri="{FF2B5EF4-FFF2-40B4-BE49-F238E27FC236}">
                  <a16:creationId xmlns:a16="http://schemas.microsoft.com/office/drawing/2014/main" id="{2CC6A4A8-6ACB-D44C-A3D6-3AA91CB4E2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1731" y="5251366"/>
              <a:ext cx="0" cy="312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18" name="Line 489">
              <a:extLst>
                <a:ext uri="{FF2B5EF4-FFF2-40B4-BE49-F238E27FC236}">
                  <a16:creationId xmlns:a16="http://schemas.microsoft.com/office/drawing/2014/main" id="{54A7BFA5-EBF2-C343-9185-ADADFAB96E5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1004" y="5259759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19" name="Line 490">
              <a:extLst>
                <a:ext uri="{FF2B5EF4-FFF2-40B4-BE49-F238E27FC236}">
                  <a16:creationId xmlns:a16="http://schemas.microsoft.com/office/drawing/2014/main" id="{3284BD75-D58E-7346-B134-F84EBF34133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8125" y="5262723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0" name="Line 491">
              <a:extLst>
                <a:ext uri="{FF2B5EF4-FFF2-40B4-BE49-F238E27FC236}">
                  <a16:creationId xmlns:a16="http://schemas.microsoft.com/office/drawing/2014/main" id="{39DFF03C-C69C-BA44-90A0-8CB82BC68AD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49321" y="5261209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1" name="Line 492">
              <a:extLst>
                <a:ext uri="{FF2B5EF4-FFF2-40B4-BE49-F238E27FC236}">
                  <a16:creationId xmlns:a16="http://schemas.microsoft.com/office/drawing/2014/main" id="{DB147DD3-5C62-E44E-8A37-763C53A9CAC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57273" y="5260091"/>
              <a:ext cx="0" cy="321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2" name="Line 493">
              <a:extLst>
                <a:ext uri="{FF2B5EF4-FFF2-40B4-BE49-F238E27FC236}">
                  <a16:creationId xmlns:a16="http://schemas.microsoft.com/office/drawing/2014/main" id="{A6A3CF8C-F31E-4F48-A1C0-725A7E092BF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57636" y="5262659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3" name="Line 494">
              <a:extLst>
                <a:ext uri="{FF2B5EF4-FFF2-40B4-BE49-F238E27FC236}">
                  <a16:creationId xmlns:a16="http://schemas.microsoft.com/office/drawing/2014/main" id="{EC01E236-1A0D-8F4F-B494-5CB6E422AB2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64498" y="5272441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4" name="Line 495">
              <a:extLst>
                <a:ext uri="{FF2B5EF4-FFF2-40B4-BE49-F238E27FC236}">
                  <a16:creationId xmlns:a16="http://schemas.microsoft.com/office/drawing/2014/main" id="{70C4FA83-4D44-FB46-AF44-D9C76BD6120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66163" y="5272731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5" name="Line 496">
              <a:extLst>
                <a:ext uri="{FF2B5EF4-FFF2-40B4-BE49-F238E27FC236}">
                  <a16:creationId xmlns:a16="http://schemas.microsoft.com/office/drawing/2014/main" id="{CAC65BC1-69B5-2B4C-952A-039D59FDEB8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2743" y="5269657"/>
              <a:ext cx="0" cy="321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6" name="Line 497">
              <a:extLst>
                <a:ext uri="{FF2B5EF4-FFF2-40B4-BE49-F238E27FC236}">
                  <a16:creationId xmlns:a16="http://schemas.microsoft.com/office/drawing/2014/main" id="{2346C867-2F75-0940-99A2-8EA49C6046A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7329" y="5282402"/>
              <a:ext cx="0" cy="228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7" name="Line 498">
              <a:extLst>
                <a:ext uri="{FF2B5EF4-FFF2-40B4-BE49-F238E27FC236}">
                  <a16:creationId xmlns:a16="http://schemas.microsoft.com/office/drawing/2014/main" id="{5402AF8D-B6F5-2D46-811E-AC320286736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2016" y="5278049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8" name="Line 499">
              <a:extLst>
                <a:ext uri="{FF2B5EF4-FFF2-40B4-BE49-F238E27FC236}">
                  <a16:creationId xmlns:a16="http://schemas.microsoft.com/office/drawing/2014/main" id="{B0652024-E7AB-4045-A21F-1240845C579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72016" y="5278049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29" name="Line 500">
              <a:extLst>
                <a:ext uri="{FF2B5EF4-FFF2-40B4-BE49-F238E27FC236}">
                  <a16:creationId xmlns:a16="http://schemas.microsoft.com/office/drawing/2014/main" id="{08B06FB3-0939-CE49-B59A-4F5A772A7F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2588002" flipH="1">
              <a:off x="2480332" y="5279500"/>
              <a:ext cx="0" cy="236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30" name="Line 501">
              <a:extLst>
                <a:ext uri="{FF2B5EF4-FFF2-40B4-BE49-F238E27FC236}">
                  <a16:creationId xmlns:a16="http://schemas.microsoft.com/office/drawing/2014/main" id="{C101097B-C53A-C945-AB05-623E8955D6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5442619" flipH="1" flipV="1">
              <a:off x="2345589" y="5192511"/>
              <a:ext cx="27058" cy="253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31" name="Line 502">
              <a:extLst>
                <a:ext uri="{FF2B5EF4-FFF2-40B4-BE49-F238E27FC236}">
                  <a16:creationId xmlns:a16="http://schemas.microsoft.com/office/drawing/2014/main" id="{AE8F917E-D7DF-984B-9F0F-1E71296BBAE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5442619" flipH="1">
              <a:off x="2508917" y="5280370"/>
              <a:ext cx="65953" cy="725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  <p:sp>
          <p:nvSpPr>
            <p:cNvPr id="232" name="Rectangle 503">
              <a:extLst>
                <a:ext uri="{FF2B5EF4-FFF2-40B4-BE49-F238E27FC236}">
                  <a16:creationId xmlns:a16="http://schemas.microsoft.com/office/drawing/2014/main" id="{06A51496-33CF-714D-9D6F-F4AE857D30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588002" flipH="1">
              <a:off x="2332321" y="5211187"/>
              <a:ext cx="99609" cy="1944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914377">
                <a:defRPr/>
              </a:pPr>
              <a:endParaRPr lang="en-US" sz="1400" kern="0">
                <a:solidFill>
                  <a:sysClr val="windowText" lastClr="000000"/>
                </a:solidFill>
                <a:latin typeface="Garamond" panose="02020404030301010803" pitchFamily="18" charset="0"/>
                <a:ea typeface="ＭＳ Ｐゴシック" charset="0"/>
                <a:cs typeface="Times New Roman"/>
              </a:endParaRPr>
            </a:p>
          </p:txBody>
        </p:sp>
      </p:grp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77115ABA-B14A-BB4D-AA12-E63A108F4A9D}"/>
              </a:ext>
            </a:extLst>
          </p:cNvPr>
          <p:cNvCxnSpPr>
            <a:cxnSpLocks/>
          </p:cNvCxnSpPr>
          <p:nvPr/>
        </p:nvCxnSpPr>
        <p:spPr>
          <a:xfrm>
            <a:off x="7547708" y="3335195"/>
            <a:ext cx="32386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4" name="TextBox 215">
            <a:extLst>
              <a:ext uri="{FF2B5EF4-FFF2-40B4-BE49-F238E27FC236}">
                <a16:creationId xmlns:a16="http://schemas.microsoft.com/office/drawing/2014/main" id="{46414945-C389-9741-B87A-7218A0F7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508" y="3101202"/>
            <a:ext cx="1721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17/26 mOVA+ embryos at E10.5</a:t>
            </a:r>
            <a:endParaRPr lang="en-US" altLang="en-US" sz="1400" kern="0" dirty="0">
              <a:solidFill>
                <a:sysClr val="windowText" lastClr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36" name="Picture 235" descr="A picture containing text, screenshot, diagram, black and white&#10;&#10;Description automatically generated">
            <a:extLst>
              <a:ext uri="{FF2B5EF4-FFF2-40B4-BE49-F238E27FC236}">
                <a16:creationId xmlns:a16="http://schemas.microsoft.com/office/drawing/2014/main" id="{5BA9D6C3-B1FB-B946-AB3B-D01904AD0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777" y="4584747"/>
            <a:ext cx="3228900" cy="1889504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970FF0AA-49ED-8240-B5E2-53E1F247EC68}"/>
              </a:ext>
            </a:extLst>
          </p:cNvPr>
          <p:cNvSpPr txBox="1"/>
          <p:nvPr/>
        </p:nvSpPr>
        <p:spPr>
          <a:xfrm flipH="1">
            <a:off x="0" y="6488668"/>
            <a:ext cx="381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Nancy et al. PMID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22679098.</a:t>
            </a:r>
          </a:p>
        </p:txBody>
      </p:sp>
    </p:spTree>
    <p:extLst>
      <p:ext uri="{BB962C8B-B14F-4D97-AF65-F5344CB8AC3E}">
        <p14:creationId xmlns:p14="http://schemas.microsoft.com/office/powerpoint/2010/main" val="28384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27" y="302265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Impaired recruitment into decidua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4E1BE-364A-344C-921F-CA2BEF489586}"/>
              </a:ext>
            </a:extLst>
          </p:cNvPr>
          <p:cNvSpPr txBox="1"/>
          <p:nvPr/>
        </p:nvSpPr>
        <p:spPr>
          <a:xfrm flipH="1">
            <a:off x="0" y="6488668"/>
            <a:ext cx="381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Nancy et al. PMID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22679098.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5C1C8-3B31-5644-8FE5-FA0E6CDA8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6499018" y="1809952"/>
            <a:ext cx="4830911" cy="3144141"/>
          </a:xfrm>
          <a:prstGeom prst="rect">
            <a:avLst/>
          </a:prstGeom>
        </p:spPr>
      </p:pic>
      <p:pic>
        <p:nvPicPr>
          <p:cNvPr id="8" name="Picture 7" descr="A picture containing screenshot, graphics, art&#10;&#10;Description automatically generated">
            <a:extLst>
              <a:ext uri="{FF2B5EF4-FFF2-40B4-BE49-F238E27FC236}">
                <a16:creationId xmlns:a16="http://schemas.microsoft.com/office/drawing/2014/main" id="{9C748900-57D0-E44E-B337-DB6D5912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935" y="4910797"/>
            <a:ext cx="2506031" cy="1577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01E097-4C9B-3345-9CFD-2059BAB8D0EA}"/>
              </a:ext>
            </a:extLst>
          </p:cNvPr>
          <p:cNvSpPr txBox="1"/>
          <p:nvPr/>
        </p:nvSpPr>
        <p:spPr>
          <a:xfrm>
            <a:off x="731443" y="2302509"/>
            <a:ext cx="4540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Decidua resists infiltration of reactivated memory CD8 T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  <a:sym typeface="Wingdings" pitchFamily="2" charset="2"/>
            </a:endParaRPr>
          </a:p>
        </p:txBody>
      </p:sp>
      <p:pic>
        <p:nvPicPr>
          <p:cNvPr id="10" name="Picture 9" descr="A graph of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EE907968-7910-434D-BD8C-E5BF3840A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380"/>
          <a:stretch/>
        </p:blipFill>
        <p:spPr>
          <a:xfrm>
            <a:off x="862071" y="3585323"/>
            <a:ext cx="4039966" cy="2209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34F17-5E62-9642-A53D-9EA41E07FD5A}"/>
              </a:ext>
            </a:extLst>
          </p:cNvPr>
          <p:cNvSpPr txBox="1"/>
          <p:nvPr/>
        </p:nvSpPr>
        <p:spPr>
          <a:xfrm flipH="1">
            <a:off x="6362652" y="5552103"/>
            <a:ext cx="1509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Non-pregnant </a:t>
            </a:r>
            <a:endParaRPr lang="en-US" sz="1600" b="0" i="0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4D7A6-2F55-7D4B-A301-3C3A20B5F981}"/>
              </a:ext>
            </a:extLst>
          </p:cNvPr>
          <p:cNvSpPr txBox="1"/>
          <p:nvPr/>
        </p:nvSpPr>
        <p:spPr>
          <a:xfrm flipH="1">
            <a:off x="5607827" y="3159314"/>
            <a:ext cx="1509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Pregnant</a:t>
            </a:r>
            <a:endParaRPr lang="en-US" sz="1600" b="0" i="0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616B3-B35D-1840-9413-F91210B7BFC9}"/>
              </a:ext>
            </a:extLst>
          </p:cNvPr>
          <p:cNvSpPr txBox="1"/>
          <p:nvPr/>
        </p:nvSpPr>
        <p:spPr>
          <a:xfrm flipH="1">
            <a:off x="9454450" y="1568434"/>
            <a:ext cx="1509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aramond" panose="02020404030301010803" pitchFamily="18" charset="0"/>
              </a:rPr>
              <a:t>Re-challenged</a:t>
            </a:r>
            <a:endParaRPr lang="en-US" sz="1600" b="0" i="0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907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84-9E7E-044F-8B86-AF705B6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25" y="354367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Epigenetic silencing of chemokines in DSCs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4E1BE-364A-344C-921F-CA2BEF489586}"/>
              </a:ext>
            </a:extLst>
          </p:cNvPr>
          <p:cNvSpPr txBox="1"/>
          <p:nvPr/>
        </p:nvSpPr>
        <p:spPr>
          <a:xfrm flipH="1">
            <a:off x="0" y="6488668"/>
            <a:ext cx="381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Nancy et al. PMID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22679098.</a:t>
            </a:r>
          </a:p>
        </p:txBody>
      </p:sp>
      <p:pic>
        <p:nvPicPr>
          <p:cNvPr id="4" name="Picture 3" descr="A group of graphs showing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79532AB8-3552-F142-AEE0-ADDBA060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94" y="2019230"/>
            <a:ext cx="9663121" cy="30990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235FE7-6599-2E49-BD7B-097CDCFEA88C}"/>
              </a:ext>
            </a:extLst>
          </p:cNvPr>
          <p:cNvSpPr txBox="1"/>
          <p:nvPr/>
        </p:nvSpPr>
        <p:spPr>
          <a:xfrm>
            <a:off x="2777266" y="5457616"/>
            <a:ext cx="9162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Garamond" panose="02020404030301010803" pitchFamily="18" charset="0"/>
              </a:rPr>
              <a:t>Many questions: </a:t>
            </a:r>
          </a:p>
          <a:p>
            <a:pPr algn="r"/>
            <a:r>
              <a:rPr lang="en-US" dirty="0">
                <a:latin typeface="Garamond" panose="02020404030301010803" pitchFamily="18" charset="0"/>
              </a:rPr>
              <a:t>Is this conserved in humans? (</a:t>
            </a:r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</a:rPr>
              <a:t>unclear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  <a:p>
            <a:pPr algn="r"/>
            <a:r>
              <a:rPr lang="en-US" dirty="0">
                <a:latin typeface="Garamond" panose="02020404030301010803" pitchFamily="18" charset="0"/>
              </a:rPr>
              <a:t>Is this part of a larger epigenetic phenomenon?  (</a:t>
            </a:r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</a:rPr>
              <a:t>yes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  <a:p>
            <a:pPr algn="r"/>
            <a:r>
              <a:rPr lang="en-US" dirty="0">
                <a:latin typeface="Garamond" panose="02020404030301010803" pitchFamily="18" charset="0"/>
              </a:rPr>
              <a:t>Does this make the decidua particularly susceptible to certain infections? (</a:t>
            </a:r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</a:rPr>
              <a:t>seems like it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88927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-- 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97"/>
            <a:ext cx="8694683" cy="364407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Historical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Current hypothesis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CD8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CD4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B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Effector phase</a:t>
            </a:r>
          </a:p>
          <a:p>
            <a:r>
              <a:rPr lang="en-US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Failures of fetomaternal tolerance – 3 instances </a:t>
            </a:r>
          </a:p>
        </p:txBody>
      </p:sp>
    </p:spTree>
    <p:extLst>
      <p:ext uri="{BB962C8B-B14F-4D97-AF65-F5344CB8AC3E}">
        <p14:creationId xmlns:p14="http://schemas.microsoft.com/office/powerpoint/2010/main" val="3008186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8363"/>
            <a:ext cx="118491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Failure #1  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D4623FCF-06FF-FA41-A834-A33E6FD05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1"/>
          <a:stretch/>
        </p:blipFill>
        <p:spPr bwMode="auto">
          <a:xfrm>
            <a:off x="5842112" y="490630"/>
            <a:ext cx="6178438" cy="587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D0426C-654D-6C4B-BA1B-AAB81A40ADFA}"/>
              </a:ext>
            </a:extLst>
          </p:cNvPr>
          <p:cNvSpPr txBox="1"/>
          <p:nvPr/>
        </p:nvSpPr>
        <p:spPr>
          <a:xfrm>
            <a:off x="357057" y="1569929"/>
            <a:ext cx="50000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Red blood cell antigen </a:t>
            </a:r>
            <a:r>
              <a:rPr lang="en-US" sz="2200" b="1" dirty="0">
                <a:latin typeface="Garamond" panose="02020404030301010803" pitchFamily="18" charset="0"/>
              </a:rPr>
              <a:t>Rhesus D (</a:t>
            </a:r>
            <a:r>
              <a:rPr lang="en-US" sz="2200" b="1" dirty="0" err="1">
                <a:latin typeface="Garamond" panose="02020404030301010803" pitchFamily="18" charset="0"/>
              </a:rPr>
              <a:t>RhD</a:t>
            </a:r>
            <a:r>
              <a:rPr lang="en-US" sz="2200" b="1" dirty="0">
                <a:latin typeface="Garamond" panose="02020404030301010803" pitchFamily="18" charset="0"/>
              </a:rPr>
              <a:t>)</a:t>
            </a:r>
            <a:r>
              <a:rPr lang="en-US" sz="2200" dirty="0">
                <a:latin typeface="Garamond" panose="02020404030301010803" pitchFamily="18" charset="0"/>
              </a:rPr>
              <a:t> can be pathogenic</a:t>
            </a:r>
          </a:p>
          <a:p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Some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baseline="30000" dirty="0" err="1">
                <a:latin typeface="Garamond" panose="02020404030301010803" pitchFamily="18" charset="0"/>
              </a:rPr>
              <a:t>neg</a:t>
            </a:r>
            <a:r>
              <a:rPr lang="en-US" sz="2200" dirty="0">
                <a:latin typeface="Garamond" panose="02020404030301010803" pitchFamily="18" charset="0"/>
              </a:rPr>
              <a:t> women carrying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baseline="30000" dirty="0">
                <a:latin typeface="Garamond" panose="02020404030301010803" pitchFamily="18" charset="0"/>
              </a:rPr>
              <a:t>+</a:t>
            </a:r>
            <a:r>
              <a:rPr lang="en-US" sz="2200" dirty="0">
                <a:latin typeface="Garamond" panose="02020404030301010803" pitchFamily="18" charset="0"/>
              </a:rPr>
              <a:t> fetuses generate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dirty="0">
                <a:latin typeface="Garamond" panose="02020404030301010803" pitchFamily="18" charset="0"/>
              </a:rPr>
              <a:t>-specific IgG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Garamond" panose="02020404030301010803" pitchFamily="18" charset="0"/>
              </a:rPr>
              <a:t>Mysteries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Why is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dirty="0">
                <a:latin typeface="Garamond" panose="02020404030301010803" pitchFamily="18" charset="0"/>
              </a:rPr>
              <a:t> immunogenic while trophoblast antigen is not?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Why is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dirty="0">
                <a:latin typeface="Garamond" panose="02020404030301010803" pitchFamily="18" charset="0"/>
              </a:rPr>
              <a:t> uniquely immunogenic among the blood cell antigens? </a:t>
            </a:r>
          </a:p>
        </p:txBody>
      </p:sp>
      <p:sp>
        <p:nvSpPr>
          <p:cNvPr id="5" name="TextBox 215">
            <a:extLst>
              <a:ext uri="{FF2B5EF4-FFF2-40B4-BE49-F238E27FC236}">
                <a16:creationId xmlns:a16="http://schemas.microsoft.com/office/drawing/2014/main" id="{12CB8CBC-17BA-094A-BDEA-DB05CF0E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104" y="6542638"/>
            <a:ext cx="27928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None/>
              <a:defRPr/>
            </a:pPr>
            <a:r>
              <a:rPr lang="en-US" altLang="en-US" sz="12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Rizzuto &amp; </a:t>
            </a:r>
            <a:r>
              <a:rPr lang="en-US" altLang="en-US" sz="1200" kern="0" dirty="0" err="1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Erlebacher</a:t>
            </a:r>
            <a:r>
              <a:rPr lang="en-US" altLang="en-US" sz="1200" kern="0" dirty="0">
                <a:solidFill>
                  <a:sysClr val="windowText" lastClr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. PMID 35416936. </a:t>
            </a:r>
          </a:p>
        </p:txBody>
      </p:sp>
    </p:spTree>
    <p:extLst>
      <p:ext uri="{BB962C8B-B14F-4D97-AF65-F5344CB8AC3E}">
        <p14:creationId xmlns:p14="http://schemas.microsoft.com/office/powerpoint/2010/main" val="3782629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83" y="206395"/>
            <a:ext cx="11799833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Hemolytic disease of the fetus and newborn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0426C-654D-6C4B-BA1B-AAB81A40ADFA}"/>
              </a:ext>
            </a:extLst>
          </p:cNvPr>
          <p:cNvSpPr txBox="1"/>
          <p:nvPr/>
        </p:nvSpPr>
        <p:spPr>
          <a:xfrm>
            <a:off x="1116347" y="1701518"/>
            <a:ext cx="4417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dirty="0">
                <a:latin typeface="Garamond" panose="02020404030301010803" pitchFamily="18" charset="0"/>
              </a:rPr>
              <a:t>-specific IgG are transferred across the placenta in a </a:t>
            </a:r>
            <a:r>
              <a:rPr lang="en-US" sz="2200" dirty="0" err="1">
                <a:latin typeface="Garamond" panose="02020404030301010803" pitchFamily="18" charset="0"/>
              </a:rPr>
              <a:t>FcRn</a:t>
            </a:r>
            <a:r>
              <a:rPr lang="en-US" sz="2200" dirty="0">
                <a:latin typeface="Garamond" panose="02020404030301010803" pitchFamily="18" charset="0"/>
              </a:rPr>
              <a:t>-dependent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A diagram of a tree&#10;&#10;Description automatically generated">
            <a:extLst>
              <a:ext uri="{FF2B5EF4-FFF2-40B4-BE49-F238E27FC236}">
                <a16:creationId xmlns:a16="http://schemas.microsoft.com/office/drawing/2014/main" id="{D36B3DCC-6851-2943-BB1D-BA8BC1B39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978" y="3027080"/>
            <a:ext cx="2653179" cy="3524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DB033-087B-BA48-9513-EA7B329F82E4}"/>
              </a:ext>
            </a:extLst>
          </p:cNvPr>
          <p:cNvSpPr txBox="1"/>
          <p:nvPr/>
        </p:nvSpPr>
        <p:spPr>
          <a:xfrm>
            <a:off x="6338618" y="1701518"/>
            <a:ext cx="4417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dirty="0">
                <a:latin typeface="Garamond" panose="02020404030301010803" pitchFamily="18" charset="0"/>
              </a:rPr>
              <a:t>-specific IgG bind to fetal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baseline="30000" dirty="0">
                <a:latin typeface="Garamond" panose="02020404030301010803" pitchFamily="18" charset="0"/>
              </a:rPr>
              <a:t>+</a:t>
            </a:r>
            <a:r>
              <a:rPr lang="en-US" sz="2200" dirty="0">
                <a:latin typeface="Garamond" panose="02020404030301010803" pitchFamily="18" charset="0"/>
              </a:rPr>
              <a:t> RBCs and elicit extravascular hemolysis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</p:txBody>
      </p:sp>
      <p:pic>
        <p:nvPicPr>
          <p:cNvPr id="9" name="Picture 8" descr="A cell division of blood cells&#10;&#10;Description automatically generated with medium confidence">
            <a:extLst>
              <a:ext uri="{FF2B5EF4-FFF2-40B4-BE49-F238E27FC236}">
                <a16:creationId xmlns:a16="http://schemas.microsoft.com/office/drawing/2014/main" id="{ECC8DF84-A339-4244-8AD5-A8EABCF7E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18" y="2887598"/>
            <a:ext cx="2393203" cy="3803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FD448-4F17-DF43-9D02-BA60D30A889F}"/>
              </a:ext>
            </a:extLst>
          </p:cNvPr>
          <p:cNvSpPr txBox="1"/>
          <p:nvPr/>
        </p:nvSpPr>
        <p:spPr>
          <a:xfrm>
            <a:off x="10210800" y="5490753"/>
            <a:ext cx="1658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Fetal anemia,</a:t>
            </a:r>
          </a:p>
          <a:p>
            <a:r>
              <a:rPr lang="en-US" dirty="0">
                <a:latin typeface="Garamond" panose="02020404030301010803" pitchFamily="18" charset="0"/>
              </a:rPr>
              <a:t>High-output cardiac failure,</a:t>
            </a:r>
          </a:p>
          <a:p>
            <a:r>
              <a:rPr lang="en-US" dirty="0">
                <a:latin typeface="Garamond" panose="02020404030301010803" pitchFamily="18" charset="0"/>
              </a:rPr>
              <a:t>stillbirth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247293-C4A6-3542-8F0A-E45EA570D1AA}"/>
              </a:ext>
            </a:extLst>
          </p:cNvPr>
          <p:cNvCxnSpPr/>
          <p:nvPr/>
        </p:nvCxnSpPr>
        <p:spPr>
          <a:xfrm>
            <a:off x="9583271" y="6284259"/>
            <a:ext cx="4572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83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259280"/>
            <a:ext cx="118491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Why HDFN is unfamiliar to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0426C-654D-6C4B-BA1B-AAB81A40ADFA}"/>
              </a:ext>
            </a:extLst>
          </p:cNvPr>
          <p:cNvSpPr txBox="1"/>
          <p:nvPr/>
        </p:nvSpPr>
        <p:spPr>
          <a:xfrm>
            <a:off x="1428040" y="1866836"/>
            <a:ext cx="933591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Generation of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dirty="0">
                <a:latin typeface="Garamond" panose="02020404030301010803" pitchFamily="18" charset="0"/>
              </a:rPr>
              <a:t>-specific IgG during pregnancy can be prevented by passive administration of pooled, polyclonal sera from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dirty="0">
                <a:latin typeface="Garamond" panose="02020404030301010803" pitchFamily="18" charset="0"/>
              </a:rPr>
              <a:t>-sensitized donors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The FIRST immunotherapy (1960s), still in use today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Two doses given to all </a:t>
            </a:r>
            <a:r>
              <a:rPr lang="en-US" sz="2200" dirty="0" err="1">
                <a:latin typeface="Garamond" panose="02020404030301010803" pitchFamily="18" charset="0"/>
              </a:rPr>
              <a:t>RhD</a:t>
            </a:r>
            <a:r>
              <a:rPr lang="en-US" sz="2200" baseline="30000" dirty="0" err="1">
                <a:latin typeface="Garamond" panose="02020404030301010803" pitchFamily="18" charset="0"/>
              </a:rPr>
              <a:t>neg</a:t>
            </a:r>
            <a:r>
              <a:rPr lang="en-US" sz="2200" dirty="0">
                <a:latin typeface="Garamond" panose="02020404030301010803" pitchFamily="18" charset="0"/>
              </a:rPr>
              <a:t> women (28 weeks, within 72 hours of delivery)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Unfortunately, this remains unavailable in resource-poor locations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Garamond" panose="02020404030301010803" pitchFamily="18" charset="0"/>
              </a:rPr>
              <a:t>Mystery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Why this works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“Antibody-mediated immunosuppression” (ok but what is mechanism?)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9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3" y="344104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The maternal-fetal interface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Systemic immunity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Fetomaternal tolerance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Infections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Broader role of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22802820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8363"/>
            <a:ext cx="118491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Tolerance failure #2 --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0426C-654D-6C4B-BA1B-AAB81A40ADFA}"/>
              </a:ext>
            </a:extLst>
          </p:cNvPr>
          <p:cNvSpPr txBox="1"/>
          <p:nvPr/>
        </p:nvSpPr>
        <p:spPr>
          <a:xfrm>
            <a:off x="709612" y="1312709"/>
            <a:ext cx="500004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Similar to HDFN, maternal IgG with specificity to polymorphisms in </a:t>
            </a:r>
            <a:r>
              <a:rPr lang="en-US" sz="2200" dirty="0">
                <a:latin typeface="Symbol" pitchFamily="2" charset="2"/>
              </a:rPr>
              <a:t>b</a:t>
            </a:r>
            <a:r>
              <a:rPr lang="en-US" sz="2200" dirty="0">
                <a:latin typeface="Garamond" panose="02020404030301010803" pitchFamily="18" charset="0"/>
              </a:rPr>
              <a:t>3-integrin can elicit destruction of fetal platelets </a:t>
            </a:r>
            <a:r>
              <a:rPr lang="en-US" sz="2200" dirty="0">
                <a:latin typeface="Garamond" panose="02020404030301010803" pitchFamily="18" charset="0"/>
                <a:sym typeface="Wingdings" pitchFamily="2" charset="2"/>
              </a:rPr>
              <a:t> thrombocytopenia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  <a:sym typeface="Wingdings" pitchFamily="2" charset="2"/>
              </a:rPr>
              <a:t>The IgG also target </a:t>
            </a:r>
            <a:r>
              <a:rPr lang="en-US" sz="2200" dirty="0">
                <a:latin typeface="Symbol" pitchFamily="2" charset="2"/>
              </a:rPr>
              <a:t>b</a:t>
            </a:r>
            <a:r>
              <a:rPr lang="en-US" sz="2200" dirty="0">
                <a:latin typeface="Garamond" panose="02020404030301010803" pitchFamily="18" charset="0"/>
              </a:rPr>
              <a:t>3-integrin</a:t>
            </a:r>
            <a:r>
              <a:rPr lang="en-US" sz="2200" baseline="30000" dirty="0">
                <a:latin typeface="Garamond" panose="02020404030301010803" pitchFamily="18" charset="0"/>
              </a:rPr>
              <a:t>+</a:t>
            </a:r>
            <a:r>
              <a:rPr lang="en-US" sz="2200" dirty="0">
                <a:latin typeface="Garamond" panose="02020404030301010803" pitchFamily="18" charset="0"/>
                <a:sym typeface="Wingdings" pitchFamily="2" charset="2"/>
              </a:rPr>
              <a:t> trophoblasts  NK-mediated ADCC  growth restriction </a:t>
            </a:r>
          </a:p>
          <a:p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Garamond" panose="02020404030301010803" pitchFamily="18" charset="0"/>
              </a:rPr>
              <a:t>Mystery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Why are these antibodies pathogenic but other anti-paternal antibodies not? </a:t>
            </a:r>
          </a:p>
        </p:txBody>
      </p:sp>
      <p:pic>
        <p:nvPicPr>
          <p:cNvPr id="9" name="Picture 8" descr="A diagram of a platelet&#10;&#10;Description automatically generated">
            <a:extLst>
              <a:ext uri="{FF2B5EF4-FFF2-40B4-BE49-F238E27FC236}">
                <a16:creationId xmlns:a16="http://schemas.microsoft.com/office/drawing/2014/main" id="{797D0170-6DDB-B747-8247-B70CDDB4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48" y="1119636"/>
            <a:ext cx="5324366" cy="4618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67A517-BA12-1B4E-A848-83DBA182208F}"/>
              </a:ext>
            </a:extLst>
          </p:cNvPr>
          <p:cNvSpPr txBox="1"/>
          <p:nvPr/>
        </p:nvSpPr>
        <p:spPr>
          <a:xfrm>
            <a:off x="8846620" y="6334780"/>
            <a:ext cx="334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Yougbare</a:t>
            </a:r>
            <a:r>
              <a:rPr lang="en-US" sz="1400" dirty="0">
                <a:latin typeface="Garamond" panose="02020404030301010803" pitchFamily="18" charset="0"/>
              </a:rPr>
              <a:t> et al. PMID 25774504.</a:t>
            </a:r>
          </a:p>
          <a:p>
            <a:pPr algn="r"/>
            <a:r>
              <a:rPr lang="en-US" sz="1400" dirty="0" err="1">
                <a:latin typeface="Garamond" panose="02020404030301010803" pitchFamily="18" charset="0"/>
              </a:rPr>
              <a:t>Yougbare</a:t>
            </a:r>
            <a:r>
              <a:rPr lang="en-US" sz="1400" dirty="0">
                <a:latin typeface="Garamond" panose="02020404030301010803" pitchFamily="18" charset="0"/>
              </a:rPr>
              <a:t> et al. PMID 28794456. </a:t>
            </a:r>
          </a:p>
        </p:txBody>
      </p:sp>
    </p:spTree>
    <p:extLst>
      <p:ext uri="{BB962C8B-B14F-4D97-AF65-F5344CB8AC3E}">
        <p14:creationId xmlns:p14="http://schemas.microsoft.com/office/powerpoint/2010/main" val="19460335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8363"/>
            <a:ext cx="118491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Tolerance failure #3 --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0426C-654D-6C4B-BA1B-AAB81A40ADFA}"/>
              </a:ext>
            </a:extLst>
          </p:cNvPr>
          <p:cNvSpPr txBox="1"/>
          <p:nvPr/>
        </p:nvSpPr>
        <p:spPr>
          <a:xfrm>
            <a:off x="633611" y="1365044"/>
            <a:ext cx="52497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Autoantibodies to phospholipids or phospholipid binding proteins significantly increases risk for pre-eclampsia, growth restriction, stillbirth</a:t>
            </a:r>
            <a:endParaRPr lang="en-US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ymbol" pitchFamily="2" charset="2"/>
              </a:rPr>
              <a:t>b</a:t>
            </a:r>
            <a:r>
              <a:rPr lang="en-US" dirty="0">
                <a:latin typeface="Garamond" panose="02020404030301010803" pitchFamily="18" charset="0"/>
              </a:rPr>
              <a:t>2GPI-specific IgG target trophoblasts, elicit classical complement pathway activation, neutrophil recruitment, amplification of cascade via alternate pathway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Neutrophils also elaborate anti-angiogenic factors which disturb maternal blood flow to placenta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aramond" panose="02020404030301010803" pitchFamily="18" charset="0"/>
              </a:rPr>
              <a:t>Mystery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Why are these antibodies pathogenic but other anti-paternal antibodies not? </a:t>
            </a:r>
          </a:p>
        </p:txBody>
      </p:sp>
      <p:pic>
        <p:nvPicPr>
          <p:cNvPr id="5" name="Picture 4" descr="A diagram of a cell&#10;&#10;Description automatically generated">
            <a:extLst>
              <a:ext uri="{FF2B5EF4-FFF2-40B4-BE49-F238E27FC236}">
                <a16:creationId xmlns:a16="http://schemas.microsoft.com/office/drawing/2014/main" id="{C45A0317-C60F-104D-AD87-0A5F1F79D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26" y="664030"/>
            <a:ext cx="4719838" cy="450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7F1AB-38E5-E447-87F6-74ED1F40ED17}"/>
              </a:ext>
            </a:extLst>
          </p:cNvPr>
          <p:cNvSpPr txBox="1"/>
          <p:nvPr/>
        </p:nvSpPr>
        <p:spPr>
          <a:xfrm>
            <a:off x="6659826" y="5650086"/>
            <a:ext cx="55321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Holers</a:t>
            </a:r>
            <a:r>
              <a:rPr lang="en-US" sz="1400" dirty="0">
                <a:latin typeface="Garamond" panose="02020404030301010803" pitchFamily="18" charset="0"/>
              </a:rPr>
              <a:t> et al. PMID: 11805148.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Girardi et al. PMID 124660741.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Girardi et al. PMID 16489858.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Berman et al. PMID 15611274.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(</a:t>
            </a:r>
            <a:r>
              <a:rPr lang="en-US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In vivo mechanisms largely discovered by Jane Salmon’s lab at HSS!</a:t>
            </a:r>
            <a:r>
              <a:rPr lang="en-US" sz="1400" dirty="0">
                <a:latin typeface="Garamond" panose="02020404030301010803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011577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Fetomaternal tolerance -- 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97"/>
            <a:ext cx="8694683" cy="364407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Historical hypotheses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Current hypothesis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CD8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CD4 T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B cell responses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Effector phase 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Failures of fetomaternal tolerance – 3 instances </a:t>
            </a:r>
          </a:p>
        </p:txBody>
      </p:sp>
    </p:spTree>
    <p:extLst>
      <p:ext uri="{BB962C8B-B14F-4D97-AF65-F5344CB8AC3E}">
        <p14:creationId xmlns:p14="http://schemas.microsoft.com/office/powerpoint/2010/main" val="1228960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The maternal-fetal interface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Systemic immunity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Fetomaternal tolerance</a:t>
            </a:r>
          </a:p>
          <a:p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Infections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Broader role of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1627561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2B6C2-8CFA-BF49-90D2-169FA256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329266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Routes of spread &amp; mechanisms of defense</a:t>
            </a:r>
          </a:p>
        </p:txBody>
      </p:sp>
      <p:pic>
        <p:nvPicPr>
          <p:cNvPr id="11" name="Picture 10" descr="Diagram of a fetus with text and arrows&#10;&#10;Description automatically generated">
            <a:extLst>
              <a:ext uri="{FF2B5EF4-FFF2-40B4-BE49-F238E27FC236}">
                <a16:creationId xmlns:a16="http://schemas.microsoft.com/office/drawing/2014/main" id="{8D6FEC92-67C7-B246-AB69-1EEFFCA3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64" y="1853851"/>
            <a:ext cx="5686645" cy="47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300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65" y="167264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Specialized syncytiotrophoblast defense functions</a:t>
            </a:r>
          </a:p>
        </p:txBody>
      </p:sp>
      <p:pic>
        <p:nvPicPr>
          <p:cNvPr id="4" name="Picture 3" descr="A diagram of a tree&#10;&#10;Description automatically generated">
            <a:extLst>
              <a:ext uri="{FF2B5EF4-FFF2-40B4-BE49-F238E27FC236}">
                <a16:creationId xmlns:a16="http://schemas.microsoft.com/office/drawing/2014/main" id="{F30FCA8F-5E76-C74C-B4A2-FE6DE3D9B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3" t="5938"/>
          <a:stretch/>
        </p:blipFill>
        <p:spPr>
          <a:xfrm>
            <a:off x="611841" y="2955913"/>
            <a:ext cx="5244353" cy="2045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986AE-BBA5-3C4F-A24C-8DDED014F086}"/>
              </a:ext>
            </a:extLst>
          </p:cNvPr>
          <p:cNvSpPr txBox="1"/>
          <p:nvPr/>
        </p:nvSpPr>
        <p:spPr>
          <a:xfrm>
            <a:off x="32658" y="6094940"/>
            <a:ext cx="4918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Semmes &amp; Coyne. PMID: 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34768027. </a:t>
            </a:r>
          </a:p>
          <a:p>
            <a:r>
              <a:rPr lang="en-US" sz="1400" b="0" i="1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Great recent review on maternal-fetal interface infections</a:t>
            </a:r>
          </a:p>
          <a:p>
            <a:r>
              <a:rPr lang="en-US" sz="1400" b="0" i="1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(I don’t cover in this lecture but important!) </a:t>
            </a:r>
            <a:endParaRPr lang="en-US" sz="1400" b="0" i="0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1B72B-C512-0F4E-AC68-D31BA6BC1708}"/>
              </a:ext>
            </a:extLst>
          </p:cNvPr>
          <p:cNvSpPr txBox="1"/>
          <p:nvPr/>
        </p:nvSpPr>
        <p:spPr>
          <a:xfrm>
            <a:off x="611841" y="5001233"/>
            <a:ext cx="4918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Bayer et al. PMID: 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27066743.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CD2E4-A035-A942-BC65-950D44F33388}"/>
              </a:ext>
            </a:extLst>
          </p:cNvPr>
          <p:cNvSpPr txBox="1"/>
          <p:nvPr/>
        </p:nvSpPr>
        <p:spPr>
          <a:xfrm>
            <a:off x="774596" y="2432693"/>
            <a:ext cx="4918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Syncytium constitutively produces type III IFN, 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protects mid/late-gestation from Zika virus </a:t>
            </a:r>
            <a:endParaRPr lang="en-US" sz="1400" b="0" i="0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9" name="Picture 8" descr="A diagram of a synapse&#10;&#10;Description automatically generated">
            <a:extLst>
              <a:ext uri="{FF2B5EF4-FFF2-40B4-BE49-F238E27FC236}">
                <a16:creationId xmlns:a16="http://schemas.microsoft.com/office/drawing/2014/main" id="{0C9FF592-8B47-1F41-B5C6-F7603D5F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065" y="2447364"/>
            <a:ext cx="3367716" cy="298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83389D-0DAD-9A47-BAED-37B4C9C2C9A9}"/>
              </a:ext>
            </a:extLst>
          </p:cNvPr>
          <p:cNvSpPr txBox="1"/>
          <p:nvPr/>
        </p:nvSpPr>
        <p:spPr>
          <a:xfrm>
            <a:off x="7165042" y="5432611"/>
            <a:ext cx="2570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Robbins et al. PMID: 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27066743.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EF95C-B521-D147-A26A-CBED9ECE7243}"/>
              </a:ext>
            </a:extLst>
          </p:cNvPr>
          <p:cNvSpPr txBox="1"/>
          <p:nvPr/>
        </p:nvSpPr>
        <p:spPr>
          <a:xfrm>
            <a:off x="6930261" y="1929564"/>
            <a:ext cx="3860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Syncytium is resistant to infection with</a:t>
            </a:r>
          </a:p>
          <a:p>
            <a:pPr algn="ctr"/>
            <a:r>
              <a:rPr lang="en-US" sz="1400" i="1" dirty="0">
                <a:latin typeface="Garamond" panose="02020404030301010803" pitchFamily="18" charset="0"/>
              </a:rPr>
              <a:t>T. gondii </a:t>
            </a:r>
            <a:r>
              <a:rPr lang="en-US" sz="1400" dirty="0">
                <a:latin typeface="Garamond" panose="02020404030301010803" pitchFamily="18" charset="0"/>
              </a:rPr>
              <a:t>and </a:t>
            </a:r>
            <a:r>
              <a:rPr lang="en-US" sz="1400" i="1" dirty="0">
                <a:latin typeface="Garamond" panose="02020404030301010803" pitchFamily="18" charset="0"/>
              </a:rPr>
              <a:t>L. monocytogenes</a:t>
            </a:r>
            <a:endParaRPr lang="en-US" sz="1400" b="0" i="1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4DDAB2-3B25-2B42-ADC6-532D3EF681DE}"/>
              </a:ext>
            </a:extLst>
          </p:cNvPr>
          <p:cNvSpPr txBox="1"/>
          <p:nvPr/>
        </p:nvSpPr>
        <p:spPr>
          <a:xfrm>
            <a:off x="6532806" y="6288611"/>
            <a:ext cx="5536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Blood borne pathogens generally breach into the placenta via the decidua</a:t>
            </a:r>
            <a:endParaRPr lang="en-US" sz="1400" b="0" i="0" dirty="0">
              <a:solidFill>
                <a:srgbClr val="212121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812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The maternal-fetal interface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Systemic immunity 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Fetomaternal tolerance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Infections </a:t>
            </a:r>
          </a:p>
          <a:p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Broader role of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25443368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Broader role of the immune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14" y="2108879"/>
            <a:ext cx="11364686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Implantation, decidualization   -- 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early pregnancy failure</a:t>
            </a:r>
            <a:endParaRPr lang="en-US" sz="3600" dirty="0">
              <a:latin typeface="Garamond" panose="02020404030301010803" pitchFamily="18" charset="0"/>
            </a:endParaRPr>
          </a:p>
          <a:p>
            <a:r>
              <a:rPr lang="en-US" sz="3600" dirty="0">
                <a:latin typeface="Garamond" panose="02020404030301010803" pitchFamily="18" charset="0"/>
              </a:rPr>
              <a:t>Placental development  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--   IUGR, preeclampsia   </a:t>
            </a:r>
          </a:p>
          <a:p>
            <a:r>
              <a:rPr lang="en-US" sz="3600" dirty="0">
                <a:latin typeface="Garamond" panose="02020404030301010803" pitchFamily="18" charset="0"/>
              </a:rPr>
              <a:t>Parturition (the act of giving birth) 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--  Preterm labor </a:t>
            </a:r>
          </a:p>
        </p:txBody>
      </p:sp>
    </p:spTree>
    <p:extLst>
      <p:ext uri="{BB962C8B-B14F-4D97-AF65-F5344CB8AC3E}">
        <p14:creationId xmlns:p14="http://schemas.microsoft.com/office/powerpoint/2010/main" val="3349373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10696"/>
            <a:ext cx="105156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Why study pregnancy immunology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DEAC42-91BA-894F-8734-3A4EA88A6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848" y="1816661"/>
            <a:ext cx="10009094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1 in 10 babies are born pre-term 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Complications are the leading cause of global mortality in children &lt;5 years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No effective diagnostic or therapeutic </a:t>
            </a:r>
          </a:p>
          <a:p>
            <a:r>
              <a:rPr lang="en-US" dirty="0">
                <a:latin typeface="Garamond" panose="02020404030301010803" pitchFamily="18" charset="0"/>
              </a:rPr>
              <a:t>Infections, preeclampsia, hemorrhage are leading causes of maternal mortality 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No effective way to cure preeclampsia other than delivery</a:t>
            </a:r>
          </a:p>
          <a:p>
            <a:pPr marL="457200" lvl="1" indent="0">
              <a:buNone/>
            </a:pP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Pregnancy immunology is understudied 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This must change</a:t>
            </a:r>
          </a:p>
          <a:p>
            <a:r>
              <a:rPr lang="en-US" dirty="0">
                <a:latin typeface="Garamond" panose="02020404030301010803" pitchFamily="18" charset="0"/>
              </a:rPr>
              <a:t>Ramifications for autoimmunity, transplant, cancer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008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BDBC76-C3CE-F3AD-5721-B4BA12C147B7}"/>
              </a:ext>
            </a:extLst>
          </p:cNvPr>
          <p:cNvSpPr txBox="1">
            <a:spLocks/>
          </p:cNvSpPr>
          <p:nvPr/>
        </p:nvSpPr>
        <p:spPr>
          <a:xfrm>
            <a:off x="444929" y="3335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aramond" panose="02020404030301010803" pitchFamily="18" charset="0"/>
              </a:rPr>
              <a:t>Impact</a:t>
            </a:r>
          </a:p>
        </p:txBody>
      </p:sp>
      <p:sp>
        <p:nvSpPr>
          <p:cNvPr id="12" name="TextBox 102">
            <a:extLst>
              <a:ext uri="{FF2B5EF4-FFF2-40B4-BE49-F238E27FC236}">
                <a16:creationId xmlns:a16="http://schemas.microsoft.com/office/drawing/2014/main" id="{C96A6302-4AF5-07A6-5A2F-E56C3A2D7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016" y="6015601"/>
            <a:ext cx="37521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 pitchFamily="18" charset="0"/>
                <a:cs typeface="Calibri" panose="020F0502020204030204" pitchFamily="34" charset="0"/>
              </a:rPr>
              <a:t>Hanahan 2022, PMID 35022204.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 pitchFamily="18" charset="0"/>
                <a:cs typeface="Calibri" panose="020F0502020204030204" pitchFamily="34" charset="0"/>
              </a:rPr>
              <a:t>Coorens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 pitchFamily="18" charset="0"/>
                <a:cs typeface="Calibri" panose="020F0502020204030204" pitchFamily="34" charset="0"/>
              </a:rPr>
              <a:t> et al. 2021, PMID 33692543.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 pitchFamily="18" charset="0"/>
                <a:cs typeface="Calibri" panose="020F0502020204030204" pitchFamily="34" charset="0"/>
              </a:rPr>
              <a:t>Greenbaum et al. 2023, PMID 37468587.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 pitchFamily="18" charset="0"/>
                <a:cs typeface="Calibri" panose="020F0502020204030204" pitchFamily="34" charset="0"/>
              </a:rPr>
              <a:t>Rizzuto &amp; Erlebacher 2022, PMID 35416936.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8BD5DA-863A-8F71-BFE8-225B850B2B62}"/>
              </a:ext>
            </a:extLst>
          </p:cNvPr>
          <p:cNvGrpSpPr/>
          <p:nvPr/>
        </p:nvGrpSpPr>
        <p:grpSpPr>
          <a:xfrm>
            <a:off x="1558155" y="1837031"/>
            <a:ext cx="2445124" cy="4352929"/>
            <a:chOff x="8112896" y="1816859"/>
            <a:chExt cx="2445124" cy="4352929"/>
          </a:xfrm>
        </p:grpSpPr>
        <p:pic>
          <p:nvPicPr>
            <p:cNvPr id="13" name="Picture 12" descr="A drawing of a human kidney&#10;&#10;Description automatically generated">
              <a:extLst>
                <a:ext uri="{FF2B5EF4-FFF2-40B4-BE49-F238E27FC236}">
                  <a16:creationId xmlns:a16="http://schemas.microsoft.com/office/drawing/2014/main" id="{CE68F197-383D-E05D-2F1C-671F1A4EF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6134" y="4750505"/>
              <a:ext cx="1292183" cy="1419283"/>
            </a:xfrm>
            <a:prstGeom prst="rect">
              <a:avLst/>
            </a:prstGeom>
          </p:spPr>
        </p:pic>
        <p:pic>
          <p:nvPicPr>
            <p:cNvPr id="14" name="Picture 13" descr="A pink lungs with a white background&#10;&#10;Description automatically generated">
              <a:extLst>
                <a:ext uri="{FF2B5EF4-FFF2-40B4-BE49-F238E27FC236}">
                  <a16:creationId xmlns:a16="http://schemas.microsoft.com/office/drawing/2014/main" id="{D7E75E82-8AC1-265E-68ED-9F2D35518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5245" y="2339993"/>
              <a:ext cx="1302775" cy="1345142"/>
            </a:xfrm>
            <a:prstGeom prst="rect">
              <a:avLst/>
            </a:prstGeom>
          </p:spPr>
        </p:pic>
        <p:pic>
          <p:nvPicPr>
            <p:cNvPr id="15" name="Picture 14" descr="A red heart with white lines&#10;&#10;Description automatically generated">
              <a:extLst>
                <a:ext uri="{FF2B5EF4-FFF2-40B4-BE49-F238E27FC236}">
                  <a16:creationId xmlns:a16="http://schemas.microsoft.com/office/drawing/2014/main" id="{39EB94E3-4B32-CD94-9589-6A9547D61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2896" y="2375711"/>
              <a:ext cx="1090942" cy="1429875"/>
            </a:xfrm>
            <a:prstGeom prst="rect">
              <a:avLst/>
            </a:prstGeom>
          </p:spPr>
        </p:pic>
        <p:pic>
          <p:nvPicPr>
            <p:cNvPr id="16" name="Picture 15" descr="A brown outline of a large intestine&#10;&#10;Description automatically generated">
              <a:extLst>
                <a:ext uri="{FF2B5EF4-FFF2-40B4-BE49-F238E27FC236}">
                  <a16:creationId xmlns:a16="http://schemas.microsoft.com/office/drawing/2014/main" id="{BCEAB766-484E-6506-4086-109BEE1D8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29575" y="3635366"/>
              <a:ext cx="1059167" cy="1281592"/>
            </a:xfrm>
            <a:prstGeom prst="rect">
              <a:avLst/>
            </a:prstGeom>
          </p:spPr>
        </p:pic>
        <p:pic>
          <p:nvPicPr>
            <p:cNvPr id="17" name="Picture 16" descr="A brown liver with a tan patch&#10;&#10;Description automatically generated">
              <a:extLst>
                <a:ext uri="{FF2B5EF4-FFF2-40B4-BE49-F238E27FC236}">
                  <a16:creationId xmlns:a16="http://schemas.microsoft.com/office/drawing/2014/main" id="{215FE20A-ABBE-6415-83F0-6E05CE94E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792" t="11986" r="16000" b="15949"/>
            <a:stretch/>
          </p:blipFill>
          <p:spPr>
            <a:xfrm>
              <a:off x="8125903" y="3964923"/>
              <a:ext cx="1124245" cy="786185"/>
            </a:xfrm>
            <a:prstGeom prst="rect">
              <a:avLst/>
            </a:prstGeom>
          </p:spPr>
        </p:pic>
        <p:sp>
          <p:nvSpPr>
            <p:cNvPr id="20" name="TextBox 102">
              <a:extLst>
                <a:ext uri="{FF2B5EF4-FFF2-40B4-BE49-F238E27FC236}">
                  <a16:creationId xmlns:a16="http://schemas.microsoft.com/office/drawing/2014/main" id="{9317B1FC-403A-3FD9-29BA-4C0FB5BDB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7644" y="1816859"/>
              <a:ext cx="21865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 pitchFamily="18" charset="0"/>
                  <a:cs typeface="Calibri" panose="020F0502020204030204" pitchFamily="34" charset="0"/>
                </a:rPr>
                <a:t>Transplantation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E85FD8-0879-2919-EDC0-3C8949397C46}"/>
              </a:ext>
            </a:extLst>
          </p:cNvPr>
          <p:cNvGrpSpPr/>
          <p:nvPr/>
        </p:nvGrpSpPr>
        <p:grpSpPr>
          <a:xfrm>
            <a:off x="5563688" y="1837031"/>
            <a:ext cx="5546655" cy="3331050"/>
            <a:chOff x="672679" y="1816859"/>
            <a:chExt cx="5546655" cy="3331050"/>
          </a:xfrm>
        </p:grpSpPr>
        <p:sp>
          <p:nvSpPr>
            <p:cNvPr id="3" name="TextBox 102">
              <a:extLst>
                <a:ext uri="{FF2B5EF4-FFF2-40B4-BE49-F238E27FC236}">
                  <a16:creationId xmlns:a16="http://schemas.microsoft.com/office/drawing/2014/main" id="{5899413A-1973-4D1E-2F05-84401077A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826" y="4430596"/>
              <a:ext cx="21865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panose="02020404030301010803" pitchFamily="18" charset="0"/>
                  <a:cs typeface="Calibri" panose="020F0502020204030204" pitchFamily="34" charset="0"/>
                </a:rPr>
                <a:t>Activating invasion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panose="02020404030301010803" pitchFamily="18" charset="0"/>
                  <a:cs typeface="Calibri" panose="020F0502020204030204" pitchFamily="34" charset="0"/>
                </a:rPr>
                <a:t>(&amp; metastasis)</a:t>
              </a:r>
            </a:p>
          </p:txBody>
        </p:sp>
        <p:sp>
          <p:nvSpPr>
            <p:cNvPr id="4" name="TextBox 102">
              <a:extLst>
                <a:ext uri="{FF2B5EF4-FFF2-40B4-BE49-F238E27FC236}">
                  <a16:creationId xmlns:a16="http://schemas.microsoft.com/office/drawing/2014/main" id="{F93009CF-498E-9E73-D095-7C212CA3B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012" y="2512872"/>
              <a:ext cx="21865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 pitchFamily="18" charset="0"/>
                  <a:cs typeface="Calibri" panose="020F0502020204030204" pitchFamily="34" charset="0"/>
                </a:rPr>
                <a:t>Avoiding immune destruction</a:t>
              </a:r>
            </a:p>
          </p:txBody>
        </p:sp>
        <p:sp>
          <p:nvSpPr>
            <p:cNvPr id="6" name="TextBox 102">
              <a:extLst>
                <a:ext uri="{FF2B5EF4-FFF2-40B4-BE49-F238E27FC236}">
                  <a16:creationId xmlns:a16="http://schemas.microsoft.com/office/drawing/2014/main" id="{43D87832-3C98-09F4-AE45-B4B825AC7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679" y="4440023"/>
              <a:ext cx="24242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panose="02020404030301010803" pitchFamily="18" charset="0"/>
                  <a:cs typeface="Calibri" panose="020F0502020204030204" pitchFamily="34" charset="0"/>
                </a:rPr>
                <a:t>Inducing or accessing vasculature 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8010AD94-E849-22AD-B004-417A671F5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196" y="2512872"/>
              <a:ext cx="225793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panose="02020404030301010803" pitchFamily="18" charset="0"/>
                  <a:cs typeface="Calibri" panose="020F0502020204030204" pitchFamily="34" charset="0"/>
                </a:rPr>
                <a:t>Genome instability &amp; mutation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E15FEF1-633F-8002-31E3-83BD75649A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6250" y="2978728"/>
              <a:ext cx="229174" cy="28120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C5F0DEC-8682-5FAD-DBE6-606B12DC3A44}"/>
                </a:ext>
              </a:extLst>
            </p:cNvPr>
            <p:cNvCxnSpPr>
              <a:cxnSpLocks/>
            </p:cNvCxnSpPr>
            <p:nvPr/>
          </p:nvCxnSpPr>
          <p:spPr>
            <a:xfrm>
              <a:off x="2834409" y="3007419"/>
              <a:ext cx="229174" cy="28120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2D57288-9BF3-E7FB-E95D-5D3D6CEBE1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94081" y="4130581"/>
              <a:ext cx="229174" cy="28120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9B59B81-6266-5125-5362-DCE997ED8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6151" y="4158814"/>
              <a:ext cx="229174" cy="28120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02">
              <a:extLst>
                <a:ext uri="{FF2B5EF4-FFF2-40B4-BE49-F238E27FC236}">
                  <a16:creationId xmlns:a16="http://schemas.microsoft.com/office/drawing/2014/main" id="{D613F139-3A24-878F-5F3B-3A38E3C07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307" y="1816859"/>
              <a:ext cx="21865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 pitchFamily="18" charset="0"/>
                  <a:cs typeface="Calibri" panose="020F0502020204030204" pitchFamily="34" charset="0"/>
                </a:rPr>
                <a:t>Cancer biology</a:t>
              </a:r>
            </a:p>
          </p:txBody>
        </p:sp>
        <p:pic>
          <p:nvPicPr>
            <p:cNvPr id="18" name="Picture 17" descr="A diagram of a baby&#10;&#10;Description automatically generated">
              <a:extLst>
                <a:ext uri="{FF2B5EF4-FFF2-40B4-BE49-F238E27FC236}">
                  <a16:creationId xmlns:a16="http://schemas.microsoft.com/office/drawing/2014/main" id="{BBA9A54C-618B-2E44-7CBA-957719C84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503" t="11594" r="10904" b="14153"/>
            <a:stretch/>
          </p:blipFill>
          <p:spPr>
            <a:xfrm rot="17900056">
              <a:off x="3007345" y="3223543"/>
              <a:ext cx="986040" cy="99750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754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The maternal-fetal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67" y="192976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Anatomy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Placenta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Uterus - decidua, myometrium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Uterine immune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NK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ILCs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T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B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Monocytes, macrophages, DCs</a:t>
            </a:r>
          </a:p>
        </p:txBody>
      </p:sp>
    </p:spTree>
    <p:extLst>
      <p:ext uri="{BB962C8B-B14F-4D97-AF65-F5344CB8AC3E}">
        <p14:creationId xmlns:p14="http://schemas.microsoft.com/office/powerpoint/2010/main" val="227836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CC1-0A20-0841-B871-7F44E89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7783"/>
            <a:ext cx="11506200" cy="1325563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The maternal-fetal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208-FCF5-F949-8AAC-E17DBFF8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67" y="192976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Anatomy</a:t>
            </a:r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Placenta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Uterus - decidua, myometrium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Uterine immune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NK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ILCs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T cells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B cells </a:t>
            </a:r>
          </a:p>
          <a:p>
            <a:pPr lvl="1"/>
            <a:r>
              <a:rPr lang="en-US" sz="3600" dirty="0">
                <a:latin typeface="Garamond" panose="02020404030301010803" pitchFamily="18" charset="0"/>
              </a:rPr>
              <a:t>Monocytes, macrophages, DCs</a:t>
            </a:r>
          </a:p>
        </p:txBody>
      </p:sp>
    </p:spTree>
    <p:extLst>
      <p:ext uri="{BB962C8B-B14F-4D97-AF65-F5344CB8AC3E}">
        <p14:creationId xmlns:p14="http://schemas.microsoft.com/office/powerpoint/2010/main" val="3670769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1145</TotalTime>
  <Words>3649</Words>
  <Application>Microsoft Office PowerPoint</Application>
  <PresentationFormat>Widescreen</PresentationFormat>
  <Paragraphs>732</Paragraphs>
  <Slides>79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Impact</vt:lpstr>
      <vt:lpstr>PowerPoint Presentation</vt:lpstr>
      <vt:lpstr>Outline</vt:lpstr>
      <vt:lpstr>Outline</vt:lpstr>
      <vt:lpstr>The maternal-fetal interface</vt:lpstr>
      <vt:lpstr>The maternal-fetal interface</vt:lpstr>
      <vt:lpstr>The basics</vt:lpstr>
      <vt:lpstr>Anatomy – human placenta</vt:lpstr>
      <vt:lpstr>Anatomy – human placenta</vt:lpstr>
      <vt:lpstr>Anatomy – mouse placenta</vt:lpstr>
      <vt:lpstr>Anatomy – mouse</vt:lpstr>
      <vt:lpstr>Anatomy – decidua &amp; myometrium </vt:lpstr>
      <vt:lpstr>Decidualization </vt:lpstr>
      <vt:lpstr>The maternal-fetal interface</vt:lpstr>
      <vt:lpstr>uNK cells </vt:lpstr>
      <vt:lpstr>Spiral artery remodeling </vt:lpstr>
      <vt:lpstr>Spiral artery remodeling </vt:lpstr>
      <vt:lpstr>Poor flow  Adverse pregnancy outcomes</vt:lpstr>
      <vt:lpstr>ILC2s &amp; eosinophils play a role in parturition</vt:lpstr>
      <vt:lpstr>ILC2s</vt:lpstr>
      <vt:lpstr>T cells </vt:lpstr>
      <vt:lpstr>Treg cells -- mouse </vt:lpstr>
      <vt:lpstr>Treg cells -- human</vt:lpstr>
      <vt:lpstr>B cells </vt:lpstr>
      <vt:lpstr>Macrophages &amp; DCs</vt:lpstr>
      <vt:lpstr>Macrophages &amp; DCs</vt:lpstr>
      <vt:lpstr>Decidual DC entrapment</vt:lpstr>
      <vt:lpstr>Decidual DC entrapment</vt:lpstr>
      <vt:lpstr>The maternal-fetal interface</vt:lpstr>
      <vt:lpstr>Outline</vt:lpstr>
      <vt:lpstr>Systemic immunity – subtle alterations</vt:lpstr>
      <vt:lpstr>How are responses modulated during pregnancy?</vt:lpstr>
      <vt:lpstr>Consequences </vt:lpstr>
      <vt:lpstr>Outline</vt:lpstr>
      <vt:lpstr>Fetomaternal tolerance -- outline </vt:lpstr>
      <vt:lpstr>Fetomaternal tolerance -- outline </vt:lpstr>
      <vt:lpstr>PowerPoint Presentation</vt:lpstr>
      <vt:lpstr>So why isn’t the placenta rejected?</vt:lpstr>
      <vt:lpstr>Even more remarkable</vt:lpstr>
      <vt:lpstr>Refined questions</vt:lpstr>
      <vt:lpstr>Modern hypotheses – Brainstorming activity</vt:lpstr>
      <vt:lpstr>Modern hypotheses</vt:lpstr>
      <vt:lpstr>Model system #1 </vt:lpstr>
      <vt:lpstr>Model system #2</vt:lpstr>
      <vt:lpstr>Fetomaternal tolerance – CD8 T cells</vt:lpstr>
      <vt:lpstr>Fetomaternal tolerance – CD8 T cells</vt:lpstr>
      <vt:lpstr>Hypofunctional CD8 T cell effector memory cells</vt:lpstr>
      <vt:lpstr>Fetomaternal tolerance – CD4 T cells</vt:lpstr>
      <vt:lpstr>FOXP3+ Tregs</vt:lpstr>
      <vt:lpstr>Induced FOXP3+ Tregs </vt:lpstr>
      <vt:lpstr>Mouse pregnancy is rather sensitive to inflammation </vt:lpstr>
      <vt:lpstr>Treg independent CD4 T cell tolerance</vt:lpstr>
      <vt:lpstr>Fetomaternal tolerance – maternal B cells </vt:lpstr>
      <vt:lpstr>B cell tolerance (is this similar to self anergy?)</vt:lpstr>
      <vt:lpstr>T and B cell fetomaternal tolerance</vt:lpstr>
      <vt:lpstr>PowerPoint Presentation</vt:lpstr>
      <vt:lpstr>PowerPoint Presentation</vt:lpstr>
      <vt:lpstr>Fetomaternal tolerance -- outline </vt:lpstr>
      <vt:lpstr>Effector phase </vt:lpstr>
      <vt:lpstr>Fail-safe mechanism protects conceptus from activated CD8 T cells</vt:lpstr>
      <vt:lpstr>Impaired recruitment into decidua</vt:lpstr>
      <vt:lpstr>Epigenetic silencing of chemokines in DSCs </vt:lpstr>
      <vt:lpstr>Fetomaternal tolerance -- outline </vt:lpstr>
      <vt:lpstr>Failure #1  </vt:lpstr>
      <vt:lpstr>Hemolytic disease of the fetus and newborn</vt:lpstr>
      <vt:lpstr>Why HDFN is unfamiliar to us</vt:lpstr>
      <vt:lpstr>Tolerance failure #2 -- </vt:lpstr>
      <vt:lpstr>Tolerance failure #3 -- </vt:lpstr>
      <vt:lpstr>Fetomaternal tolerance -- outline </vt:lpstr>
      <vt:lpstr>Outline</vt:lpstr>
      <vt:lpstr>Routes of spread &amp; mechanisms of defense</vt:lpstr>
      <vt:lpstr>Specialized syncytiotrophoblast defense functions</vt:lpstr>
      <vt:lpstr>Outline</vt:lpstr>
      <vt:lpstr>Broader role of the immune system</vt:lpstr>
      <vt:lpstr>Why study pregnancy immunology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Rizzuto, Gabrielle</dc:creator>
  <cp:lastModifiedBy>Rizzuto, Gabrielle</cp:lastModifiedBy>
  <cp:revision>439</cp:revision>
  <cp:lastPrinted>2024-03-25T23:44:47Z</cp:lastPrinted>
  <dcterms:created xsi:type="dcterms:W3CDTF">2024-03-22T22:29:31Z</dcterms:created>
  <dcterms:modified xsi:type="dcterms:W3CDTF">2026-02-25T16:12:25Z</dcterms:modified>
</cp:coreProperties>
</file>