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5"/>
  </p:notesMasterIdLst>
  <p:sldIdLst>
    <p:sldId id="11044" r:id="rId5"/>
    <p:sldId id="10985" r:id="rId6"/>
    <p:sldId id="11030" r:id="rId7"/>
    <p:sldId id="11045" r:id="rId8"/>
    <p:sldId id="11047" r:id="rId9"/>
    <p:sldId id="11046" r:id="rId10"/>
    <p:sldId id="11048" r:id="rId11"/>
    <p:sldId id="11049" r:id="rId12"/>
    <p:sldId id="11050" r:id="rId13"/>
    <p:sldId id="11051" r:id="rId14"/>
    <p:sldId id="11052" r:id="rId15"/>
    <p:sldId id="11053" r:id="rId16"/>
    <p:sldId id="11054" r:id="rId17"/>
    <p:sldId id="11055" r:id="rId18"/>
    <p:sldId id="11056" r:id="rId19"/>
    <p:sldId id="11059" r:id="rId20"/>
    <p:sldId id="11060" r:id="rId21"/>
    <p:sldId id="11061" r:id="rId22"/>
    <p:sldId id="11062" r:id="rId23"/>
    <p:sldId id="438" r:id="rId24"/>
    <p:sldId id="11063" r:id="rId25"/>
    <p:sldId id="11065" r:id="rId26"/>
    <p:sldId id="11066" r:id="rId27"/>
    <p:sldId id="11067" r:id="rId28"/>
    <p:sldId id="11068" r:id="rId29"/>
    <p:sldId id="11069" r:id="rId30"/>
    <p:sldId id="11070" r:id="rId31"/>
    <p:sldId id="11071" r:id="rId32"/>
    <p:sldId id="11072" r:id="rId33"/>
    <p:sldId id="11073" r:id="rId34"/>
    <p:sldId id="11074" r:id="rId35"/>
    <p:sldId id="11075" r:id="rId36"/>
    <p:sldId id="11076" r:id="rId37"/>
    <p:sldId id="421" r:id="rId38"/>
    <p:sldId id="381" r:id="rId39"/>
    <p:sldId id="370" r:id="rId40"/>
    <p:sldId id="382" r:id="rId41"/>
    <p:sldId id="368" r:id="rId42"/>
    <p:sldId id="393" r:id="rId43"/>
    <p:sldId id="1107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12"/>
    <p:restoredTop sz="76380"/>
  </p:normalViewPr>
  <p:slideViewPr>
    <p:cSldViewPr snapToGrid="0" snapToObjects="1">
      <p:cViewPr>
        <p:scale>
          <a:sx n="87" d="100"/>
          <a:sy n="87" d="100"/>
        </p:scale>
        <p:origin x="4280" y="14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C371D-5DA9-6C42-8A12-4A27D2753739}"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35306-B3B1-A944-A64E-0A77BF937900}" type="slidenum">
              <a:rPr lang="en-US" smtClean="0"/>
              <a:t>‹#›</a:t>
            </a:fld>
            <a:endParaRPr lang="en-US"/>
          </a:p>
        </p:txBody>
      </p:sp>
    </p:spTree>
    <p:extLst>
      <p:ext uri="{BB962C8B-B14F-4D97-AF65-F5344CB8AC3E}">
        <p14:creationId xmlns:p14="http://schemas.microsoft.com/office/powerpoint/2010/main" val="330374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Simple idea:</a:t>
            </a:r>
            <a:br>
              <a:rPr lang="en-US" dirty="0"/>
            </a:br>
            <a:r>
              <a:rPr lang="en-US" dirty="0"/>
              <a:t>TEM uses a beam of electrons (instead of light) that </a:t>
            </a:r>
            <a:r>
              <a:rPr lang="en-US" i="1" dirty="0"/>
              <a:t>passes through</a:t>
            </a:r>
            <a:r>
              <a:rPr lang="en-US" dirty="0"/>
              <a:t> a very thin sample to form an image.</a:t>
            </a:r>
          </a:p>
          <a:p>
            <a:r>
              <a:rPr lang="en-US" b="1" dirty="0"/>
              <a:t>How it works:</a:t>
            </a:r>
            <a:endParaRPr lang="en-US" dirty="0"/>
          </a:p>
          <a:p>
            <a:r>
              <a:rPr lang="en-US" dirty="0"/>
              <a:t>Electrons travel through the sample.</a:t>
            </a:r>
          </a:p>
          <a:p>
            <a:r>
              <a:rPr lang="en-US" dirty="0"/>
              <a:t>Dense areas block more electrons and appear darker.</a:t>
            </a:r>
          </a:p>
          <a:p>
            <a:r>
              <a:rPr lang="en-US" dirty="0"/>
              <a:t>The detector or screen captures how electrons are transmitted to form a highly detailed image.</a:t>
            </a:r>
          </a:p>
          <a:p>
            <a:r>
              <a:rPr lang="en-US" b="1" dirty="0"/>
              <a:t>What it tells you:</a:t>
            </a:r>
            <a:endParaRPr lang="en-US" dirty="0"/>
          </a:p>
          <a:p>
            <a:r>
              <a:rPr lang="en-US" dirty="0"/>
              <a:t>The </a:t>
            </a:r>
            <a:r>
              <a:rPr lang="en-US" b="1" dirty="0"/>
              <a:t>internal structure</a:t>
            </a:r>
            <a:r>
              <a:rPr lang="en-US" dirty="0"/>
              <a:t> of materials at the </a:t>
            </a:r>
            <a:r>
              <a:rPr lang="en-US" b="1" dirty="0"/>
              <a:t>atomic or nanometer scale</a:t>
            </a:r>
            <a:r>
              <a:rPr lang="en-US" dirty="0"/>
              <a:t>.</a:t>
            </a:r>
          </a:p>
          <a:p>
            <a:r>
              <a:rPr lang="en-US" dirty="0"/>
              <a:t>You can see </a:t>
            </a:r>
            <a:r>
              <a:rPr lang="en-US" i="1" dirty="0"/>
              <a:t>crystal lattices, defects, nanoparticles, or organelles</a:t>
            </a:r>
            <a:r>
              <a:rPr lang="en-US" dirty="0"/>
              <a:t> inside cells.</a:t>
            </a:r>
          </a:p>
          <a:p>
            <a:r>
              <a:rPr lang="en-US" b="1" dirty="0"/>
              <a:t>Analogy:</a:t>
            </a:r>
            <a:br>
              <a:rPr lang="en-US" dirty="0"/>
            </a:br>
            <a:r>
              <a:rPr lang="en-US" dirty="0"/>
              <a:t>Like shining a flashlight through a leaf and seeing the veins — but at a million times higher resolution.</a:t>
            </a:r>
          </a:p>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10</a:t>
            </a:fld>
            <a:endParaRPr lang="en-US"/>
          </a:p>
        </p:txBody>
      </p:sp>
    </p:spTree>
    <p:extLst>
      <p:ext uri="{BB962C8B-B14F-4D97-AF65-F5344CB8AC3E}">
        <p14:creationId xmlns:p14="http://schemas.microsoft.com/office/powerpoint/2010/main" val="102550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Simple idea:</a:t>
            </a:r>
            <a:br>
              <a:rPr lang="en-US" dirty="0"/>
            </a:br>
            <a:r>
              <a:rPr lang="en-US" dirty="0"/>
              <a:t>SEM scans the </a:t>
            </a:r>
            <a:r>
              <a:rPr lang="en-US" i="1" dirty="0"/>
              <a:t>surface</a:t>
            </a:r>
            <a:r>
              <a:rPr lang="en-US" dirty="0"/>
              <a:t> of a sample with electrons and detects signals coming off the surface.</a:t>
            </a:r>
          </a:p>
          <a:p>
            <a:r>
              <a:rPr lang="en-US" b="1" dirty="0"/>
              <a:t>How it works:</a:t>
            </a:r>
            <a:endParaRPr lang="en-US" dirty="0"/>
          </a:p>
          <a:p>
            <a:r>
              <a:rPr lang="en-US" dirty="0"/>
              <a:t>A focused electron beam “scans” over the surface.</a:t>
            </a:r>
          </a:p>
          <a:p>
            <a:r>
              <a:rPr lang="en-US" dirty="0"/>
              <a:t>The way electrons bounce back (secondary or backscattered electrons) depends on surface shape and composition.</a:t>
            </a:r>
          </a:p>
          <a:p>
            <a:r>
              <a:rPr lang="en-US" dirty="0"/>
              <a:t>Detectors collect these signals to form a detailed 3D-like image.</a:t>
            </a:r>
          </a:p>
          <a:p>
            <a:r>
              <a:rPr lang="en-US" b="1" dirty="0"/>
              <a:t>What it tells you:</a:t>
            </a:r>
            <a:endParaRPr lang="en-US" dirty="0"/>
          </a:p>
          <a:p>
            <a:r>
              <a:rPr lang="en-US" dirty="0"/>
              <a:t>The </a:t>
            </a:r>
            <a:r>
              <a:rPr lang="en-US" b="1" dirty="0"/>
              <a:t>surface morphology</a:t>
            </a:r>
            <a:r>
              <a:rPr lang="en-US" dirty="0"/>
              <a:t> and </a:t>
            </a:r>
            <a:r>
              <a:rPr lang="en-US" b="1" dirty="0"/>
              <a:t>texture</a:t>
            </a:r>
            <a:r>
              <a:rPr lang="en-US" dirty="0"/>
              <a:t> of a sample.</a:t>
            </a:r>
          </a:p>
          <a:p>
            <a:r>
              <a:rPr lang="en-US" dirty="0"/>
              <a:t>Useful for </a:t>
            </a:r>
            <a:r>
              <a:rPr lang="en-US" i="1" dirty="0"/>
              <a:t>nanostructures, coatings, biological samples, or materials with rough surfaces.</a:t>
            </a:r>
            <a:endParaRPr lang="en-US" dirty="0"/>
          </a:p>
          <a:p>
            <a:r>
              <a:rPr lang="en-US" b="1" dirty="0"/>
              <a:t>Analogy:</a:t>
            </a:r>
            <a:br>
              <a:rPr lang="en-US" dirty="0"/>
            </a:br>
            <a:r>
              <a:rPr lang="en-US" dirty="0"/>
              <a:t>Like using your fingertip to “feel” the surface, but using electrons to “see” it in incredible detail.</a:t>
            </a:r>
          </a:p>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11</a:t>
            </a:fld>
            <a:endParaRPr lang="en-US"/>
          </a:p>
        </p:txBody>
      </p:sp>
    </p:spTree>
    <p:extLst>
      <p:ext uri="{BB962C8B-B14F-4D97-AF65-F5344CB8AC3E}">
        <p14:creationId xmlns:p14="http://schemas.microsoft.com/office/powerpoint/2010/main" val="154785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Simple idea:</a:t>
            </a:r>
            <a:br>
              <a:rPr lang="en-US" dirty="0"/>
            </a:br>
            <a:r>
              <a:rPr lang="en-US" dirty="0"/>
              <a:t>AFM uses a tiny, sharp tip that </a:t>
            </a:r>
            <a:r>
              <a:rPr lang="en-US" i="1" dirty="0"/>
              <a:t>feels the surface</a:t>
            </a:r>
            <a:r>
              <a:rPr lang="en-US" dirty="0"/>
              <a:t> of a sample — like a record player needle tracing grooves — but at the atomic scale.</a:t>
            </a:r>
          </a:p>
          <a:p>
            <a:r>
              <a:rPr lang="en-US" b="1" dirty="0"/>
              <a:t>How it works:</a:t>
            </a:r>
            <a:endParaRPr lang="en-US" dirty="0"/>
          </a:p>
          <a:p>
            <a:r>
              <a:rPr lang="en-US" dirty="0"/>
              <a:t>A sharp probe scans across the sample surface.</a:t>
            </a:r>
          </a:p>
          <a:p>
            <a:r>
              <a:rPr lang="en-US" dirty="0"/>
              <a:t>As it moves up and down due to surface features, a laser beam measures those deflections.</a:t>
            </a:r>
          </a:p>
          <a:p>
            <a:r>
              <a:rPr lang="en-US" dirty="0"/>
              <a:t>This data is turned into a height map — an image of the surface topography.</a:t>
            </a:r>
          </a:p>
          <a:p>
            <a:r>
              <a:rPr lang="en-US" b="1" dirty="0"/>
              <a:t>What it tells you:</a:t>
            </a:r>
            <a:endParaRPr lang="en-US" dirty="0"/>
          </a:p>
          <a:p>
            <a:r>
              <a:rPr lang="en-US" dirty="0"/>
              <a:t>The </a:t>
            </a:r>
            <a:r>
              <a:rPr lang="en-US" b="1" dirty="0"/>
              <a:t>surface structure</a:t>
            </a:r>
            <a:r>
              <a:rPr lang="en-US" dirty="0"/>
              <a:t> down to atomic resolution.</a:t>
            </a:r>
          </a:p>
          <a:p>
            <a:r>
              <a:rPr lang="en-US" dirty="0"/>
              <a:t>Also gives information about </a:t>
            </a:r>
            <a:r>
              <a:rPr lang="en-US" b="1" dirty="0"/>
              <a:t>mechanical</a:t>
            </a:r>
            <a:r>
              <a:rPr lang="en-US" dirty="0"/>
              <a:t>, </a:t>
            </a:r>
            <a:r>
              <a:rPr lang="en-US" b="1" dirty="0"/>
              <a:t>electrical</a:t>
            </a:r>
            <a:r>
              <a:rPr lang="en-US" dirty="0"/>
              <a:t>, or </a:t>
            </a:r>
            <a:r>
              <a:rPr lang="en-US" b="1" dirty="0"/>
              <a:t>chemical</a:t>
            </a:r>
            <a:r>
              <a:rPr lang="en-US" dirty="0"/>
              <a:t> properties.</a:t>
            </a:r>
          </a:p>
          <a:p>
            <a:r>
              <a:rPr lang="en-US" b="1" dirty="0"/>
              <a:t>Analogy:</a:t>
            </a:r>
            <a:br>
              <a:rPr lang="en-US" dirty="0"/>
            </a:br>
            <a:r>
              <a:rPr lang="en-US" dirty="0"/>
              <a:t>Like blindfolded touch — “feeling” atoms instead of seeing them.</a:t>
            </a:r>
          </a:p>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12</a:t>
            </a:fld>
            <a:endParaRPr lang="en-US"/>
          </a:p>
        </p:txBody>
      </p:sp>
    </p:spTree>
    <p:extLst>
      <p:ext uri="{BB962C8B-B14F-4D97-AF65-F5344CB8AC3E}">
        <p14:creationId xmlns:p14="http://schemas.microsoft.com/office/powerpoint/2010/main" val="75805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Simple idea:</a:t>
            </a:r>
            <a:br>
              <a:rPr lang="en-US" dirty="0"/>
            </a:br>
            <a:r>
              <a:rPr lang="en-US" dirty="0"/>
              <a:t>DLS measures how </a:t>
            </a:r>
            <a:r>
              <a:rPr lang="en-US" i="1" dirty="0"/>
              <a:t>light scatters</a:t>
            </a:r>
            <a:r>
              <a:rPr lang="en-US" dirty="0"/>
              <a:t> off particles in a liquid to determine their </a:t>
            </a:r>
            <a:r>
              <a:rPr lang="en-US" i="1" dirty="0"/>
              <a:t>size</a:t>
            </a:r>
            <a:r>
              <a:rPr lang="en-US" dirty="0"/>
              <a:t>.</a:t>
            </a:r>
          </a:p>
          <a:p>
            <a:r>
              <a:rPr lang="en-US" b="1" dirty="0"/>
              <a:t>How it works:</a:t>
            </a:r>
            <a:endParaRPr lang="en-US" dirty="0"/>
          </a:p>
          <a:p>
            <a:r>
              <a:rPr lang="en-US" dirty="0"/>
              <a:t>A laser shines through a suspension.</a:t>
            </a:r>
          </a:p>
          <a:p>
            <a:r>
              <a:rPr lang="en-US" dirty="0"/>
              <a:t>Tiny particles move randomly (Brownian motion), causing scattered light to fluctuate.</a:t>
            </a:r>
          </a:p>
          <a:p>
            <a:r>
              <a:rPr lang="en-US" dirty="0"/>
              <a:t>The rate of these fluctuations tells you how fast the particles move — and from that, their </a:t>
            </a:r>
            <a:r>
              <a:rPr lang="en-US" b="1" dirty="0"/>
              <a:t>hydrodynamic size</a:t>
            </a:r>
            <a:r>
              <a:rPr lang="en-US" dirty="0"/>
              <a:t>.</a:t>
            </a:r>
          </a:p>
          <a:p>
            <a:r>
              <a:rPr lang="en-US" b="1" dirty="0"/>
              <a:t>What it tells you:</a:t>
            </a:r>
            <a:endParaRPr lang="en-US" dirty="0"/>
          </a:p>
          <a:p>
            <a:r>
              <a:rPr lang="en-US" dirty="0"/>
              <a:t>The </a:t>
            </a:r>
            <a:r>
              <a:rPr lang="en-US" b="1" dirty="0"/>
              <a:t>average particle size</a:t>
            </a:r>
            <a:r>
              <a:rPr lang="en-US" dirty="0"/>
              <a:t> and </a:t>
            </a:r>
            <a:r>
              <a:rPr lang="en-US" b="1" dirty="0"/>
              <a:t>size distribution</a:t>
            </a:r>
            <a:r>
              <a:rPr lang="en-US" dirty="0"/>
              <a:t> in a liquid (e.g., nanoparticles, proteins, micelles).</a:t>
            </a:r>
          </a:p>
          <a:p>
            <a:r>
              <a:rPr lang="en-US" b="1" dirty="0"/>
              <a:t>Analogy:</a:t>
            </a:r>
            <a:br>
              <a:rPr lang="en-US" dirty="0"/>
            </a:br>
            <a:r>
              <a:rPr lang="en-US" dirty="0"/>
              <a:t>Imagine watching dust motes dancing in sunlight — DLS mathematically measures how fast they “dance.”</a:t>
            </a:r>
          </a:p>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17</a:t>
            </a:fld>
            <a:endParaRPr lang="en-US"/>
          </a:p>
        </p:txBody>
      </p:sp>
    </p:spTree>
    <p:extLst>
      <p:ext uri="{BB962C8B-B14F-4D97-AF65-F5344CB8AC3E}">
        <p14:creationId xmlns:p14="http://schemas.microsoft.com/office/powerpoint/2010/main" val="31679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Simple idea:</a:t>
            </a:r>
            <a:br>
              <a:rPr lang="en-US" dirty="0"/>
            </a:br>
            <a:r>
              <a:rPr lang="en-US" dirty="0"/>
              <a:t>Zeta potential tells you about the </a:t>
            </a:r>
            <a:r>
              <a:rPr lang="en-US" b="1" dirty="0"/>
              <a:t>surface charge</a:t>
            </a:r>
            <a:r>
              <a:rPr lang="en-US" dirty="0"/>
              <a:t> of particles in a liquid — which affects how stable a suspension is.</a:t>
            </a:r>
          </a:p>
          <a:p>
            <a:r>
              <a:rPr lang="en-US" b="1" dirty="0"/>
              <a:t>How it works:</a:t>
            </a:r>
            <a:endParaRPr lang="en-US" dirty="0"/>
          </a:p>
          <a:p>
            <a:r>
              <a:rPr lang="en-US" dirty="0"/>
              <a:t>An electric field is applied to the sample.</a:t>
            </a:r>
          </a:p>
          <a:p>
            <a:r>
              <a:rPr lang="en-US" dirty="0"/>
              <a:t>Charged particles move (electrophoresis), and their velocity is measured using light scattering.</a:t>
            </a:r>
          </a:p>
          <a:p>
            <a:r>
              <a:rPr lang="en-US" dirty="0"/>
              <a:t>The movement relates to the </a:t>
            </a:r>
            <a:r>
              <a:rPr lang="en-US" b="1" dirty="0"/>
              <a:t>zeta potential</a:t>
            </a:r>
            <a:r>
              <a:rPr lang="en-US" dirty="0"/>
              <a:t> — a measure of electrostatic repulsion.</a:t>
            </a:r>
          </a:p>
          <a:p>
            <a:r>
              <a:rPr lang="en-US" b="1" dirty="0"/>
              <a:t>What it tells you:</a:t>
            </a:r>
            <a:endParaRPr lang="en-US" dirty="0"/>
          </a:p>
          <a:p>
            <a:r>
              <a:rPr lang="en-US" dirty="0"/>
              <a:t>Whether particles are likely to </a:t>
            </a:r>
            <a:r>
              <a:rPr lang="en-US" b="1" dirty="0"/>
              <a:t>clump together or stay dispersed</a:t>
            </a:r>
            <a:r>
              <a:rPr lang="en-US" dirty="0"/>
              <a:t>.</a:t>
            </a:r>
          </a:p>
          <a:p>
            <a:r>
              <a:rPr lang="en-US" dirty="0"/>
              <a:t>Important for </a:t>
            </a:r>
            <a:r>
              <a:rPr lang="en-US" b="1" dirty="0"/>
              <a:t>colloidal stability</a:t>
            </a:r>
            <a:r>
              <a:rPr lang="en-US" dirty="0"/>
              <a:t>, </a:t>
            </a:r>
            <a:r>
              <a:rPr lang="en-US" b="1" dirty="0"/>
              <a:t>formulation</a:t>
            </a:r>
            <a:r>
              <a:rPr lang="en-US" dirty="0"/>
              <a:t>, and </a:t>
            </a:r>
            <a:r>
              <a:rPr lang="en-US" b="1" dirty="0"/>
              <a:t>nanoparticle research</a:t>
            </a:r>
            <a:r>
              <a:rPr lang="en-US" dirty="0"/>
              <a:t>.</a:t>
            </a:r>
          </a:p>
          <a:p>
            <a:r>
              <a:rPr lang="en-US" b="1" dirty="0"/>
              <a:t>Analogy:</a:t>
            </a:r>
            <a:br>
              <a:rPr lang="en-US" dirty="0"/>
            </a:br>
            <a:r>
              <a:rPr lang="en-US" dirty="0"/>
              <a:t>If each particle is like a magnet — zeta potential tells you how strongly they repel or attract each other.</a:t>
            </a:r>
          </a:p>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19</a:t>
            </a:fld>
            <a:endParaRPr lang="en-US"/>
          </a:p>
        </p:txBody>
      </p:sp>
    </p:spTree>
    <p:extLst>
      <p:ext uri="{BB962C8B-B14F-4D97-AF65-F5344CB8AC3E}">
        <p14:creationId xmlns:p14="http://schemas.microsoft.com/office/powerpoint/2010/main" val="351560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6C34DE-33F6-4E4F-B25A-6F551FF3EB37}" type="slidenum">
              <a:rPr lang="en-US" smtClean="0"/>
              <a:t>38</a:t>
            </a:fld>
            <a:endParaRPr lang="en-US"/>
          </a:p>
        </p:txBody>
      </p:sp>
    </p:spTree>
    <p:extLst>
      <p:ext uri="{BB962C8B-B14F-4D97-AF65-F5344CB8AC3E}">
        <p14:creationId xmlns:p14="http://schemas.microsoft.com/office/powerpoint/2010/main" val="290006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00417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29725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169528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403959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74695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4166939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550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747819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272651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51346"/>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206540901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102383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1288333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64839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397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331454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239877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172272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4239586380"/>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2983807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837257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176074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855136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957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775338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2660146"/>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1537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4481441"/>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209232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75053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911363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017185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33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78799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547985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85263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165000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100787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493174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646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258228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739946"/>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55826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53558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717392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4251222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693262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828936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425978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9270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869390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2609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9534253"/>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441461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957830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235011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2537440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611249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1076100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945895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2234672"/>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9097546"/>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2875700"/>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587521"/>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022555"/>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79163"/>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035123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3207067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1416638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3334211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2602059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0DED17-D385-41BA-AA87-B2531DA9ACBE}" type="datetimeFigureOut">
              <a:rPr lang="en-US" smtClean="0"/>
              <a:t>10/7/25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3964C-1DE1-4DFC-995A-53653308E150}" type="slidenum">
              <a:rPr lang="en-US" smtClean="0"/>
              <a:t>‹#›</a:t>
            </a:fld>
            <a:endParaRPr lang="en-US"/>
          </a:p>
        </p:txBody>
      </p:sp>
    </p:spTree>
    <p:extLst>
      <p:ext uri="{BB962C8B-B14F-4D97-AF65-F5344CB8AC3E}">
        <p14:creationId xmlns:p14="http://schemas.microsoft.com/office/powerpoint/2010/main" val="25916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61641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54995998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1188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www.nature.com/nprot/journal/v2/n9/full/nprot.2007.309.html" TargetMode="External"/><Relationship Id="rId2" Type="http://schemas.openxmlformats.org/officeDocument/2006/relationships/image" Target="../media/image36.jpeg"/><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4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4.xml"/><Relationship Id="rId6" Type="http://schemas.openxmlformats.org/officeDocument/2006/relationships/image" Target="../media/image81.gif"/><Relationship Id="rId5" Type="http://schemas.openxmlformats.org/officeDocument/2006/relationships/image" Target="../media/image80.jpe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4.jpeg"/><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4.xml"/><Relationship Id="rId6" Type="http://schemas.microsoft.com/office/2007/relationships/hdphoto" Target="../media/hdphoto3.wdp"/><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74.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eb.mit.edu/biomaterials/Irvine_Lab/research/Entries/2011/9/5_nanoparticles_for_intracellular_drug_and_vaccine_delivery.html" TargetMode="External"/><Relationship Id="rId2" Type="http://schemas.openxmlformats.org/officeDocument/2006/relationships/image" Target="../media/image17.jpeg"/><Relationship Id="rId1" Type="http://schemas.openxmlformats.org/officeDocument/2006/relationships/slideLayout" Target="../slideLayouts/slideLayout45.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C7C720CE-2FB2-9E60-6802-481708C72CB0}"/>
              </a:ext>
            </a:extLst>
          </p:cNvPr>
          <p:cNvSpPr>
            <a:spLocks noGrp="1"/>
          </p:cNvSpPr>
          <p:nvPr>
            <p:ph type="ftr" sz="quarter" idx="14"/>
          </p:nvPr>
        </p:nvSpPr>
        <p:spPr/>
        <p:txBody>
          <a:bodyPr/>
          <a:lstStyle/>
          <a:p>
            <a:r>
              <a:rPr lang="en-US"/>
              <a:t>MSK Confidential — do not distribute</a:t>
            </a:r>
          </a:p>
        </p:txBody>
      </p:sp>
      <p:sp>
        <p:nvSpPr>
          <p:cNvPr id="3" name="Title 2">
            <a:extLst>
              <a:ext uri="{FF2B5EF4-FFF2-40B4-BE49-F238E27FC236}">
                <a16:creationId xmlns:a16="http://schemas.microsoft.com/office/drawing/2014/main" id="{74DCC095-E0E9-608B-FBAA-54FF611EC32B}"/>
              </a:ext>
            </a:extLst>
          </p:cNvPr>
          <p:cNvSpPr>
            <a:spLocks noGrp="1"/>
          </p:cNvSpPr>
          <p:nvPr>
            <p:ph type="ctrTitle"/>
          </p:nvPr>
        </p:nvSpPr>
        <p:spPr>
          <a:xfrm>
            <a:off x="504825" y="1920241"/>
            <a:ext cx="7823249" cy="1508760"/>
          </a:xfrm>
        </p:spPr>
        <p:txBody>
          <a:bodyPr/>
          <a:lstStyle/>
          <a:p>
            <a:r>
              <a:rPr lang="en-US" dirty="0"/>
              <a:t>Nanotechnology principles and instrumentation</a:t>
            </a:r>
          </a:p>
        </p:txBody>
      </p:sp>
      <p:sp>
        <p:nvSpPr>
          <p:cNvPr id="4" name="Text Placeholder 3">
            <a:extLst>
              <a:ext uri="{FF2B5EF4-FFF2-40B4-BE49-F238E27FC236}">
                <a16:creationId xmlns:a16="http://schemas.microsoft.com/office/drawing/2014/main" id="{80BA89DD-E552-BDD1-1FA8-0619D966E205}"/>
              </a:ext>
            </a:extLst>
          </p:cNvPr>
          <p:cNvSpPr>
            <a:spLocks noGrp="1"/>
          </p:cNvSpPr>
          <p:nvPr>
            <p:ph type="body" sz="quarter" idx="12"/>
          </p:nvPr>
        </p:nvSpPr>
        <p:spPr/>
        <p:txBody>
          <a:bodyPr/>
          <a:lstStyle/>
          <a:p>
            <a:r>
              <a:rPr lang="en-US" dirty="0"/>
              <a:t>October 7</a:t>
            </a:r>
            <a:r>
              <a:rPr lang="en-US" baseline="30000" dirty="0"/>
              <a:t>th</a:t>
            </a:r>
            <a:r>
              <a:rPr lang="en-US" dirty="0"/>
              <a:t>, 2025</a:t>
            </a:r>
          </a:p>
          <a:p>
            <a:r>
              <a:rPr lang="en-US" dirty="0"/>
              <a:t>Cancer Engineering Foundations</a:t>
            </a:r>
          </a:p>
        </p:txBody>
      </p:sp>
      <p:sp>
        <p:nvSpPr>
          <p:cNvPr id="5" name="Text Placeholder 4">
            <a:extLst>
              <a:ext uri="{FF2B5EF4-FFF2-40B4-BE49-F238E27FC236}">
                <a16:creationId xmlns:a16="http://schemas.microsoft.com/office/drawing/2014/main" id="{ED9A073E-63B7-E418-FBA9-B6FBB23781F9}"/>
              </a:ext>
            </a:extLst>
          </p:cNvPr>
          <p:cNvSpPr>
            <a:spLocks noGrp="1"/>
          </p:cNvSpPr>
          <p:nvPr>
            <p:ph type="body" sz="quarter" idx="13"/>
          </p:nvPr>
        </p:nvSpPr>
        <p:spPr>
          <a:xfrm>
            <a:off x="504823" y="3566160"/>
            <a:ext cx="7823249" cy="549249"/>
          </a:xfrm>
        </p:spPr>
        <p:txBody>
          <a:bodyPr/>
          <a:lstStyle/>
          <a:p>
            <a:r>
              <a:rPr lang="en-US" dirty="0"/>
              <a:t>Lecturer: Christian Figueroa-Espada, Ph.D.</a:t>
            </a:r>
          </a:p>
        </p:txBody>
      </p:sp>
      <p:pic>
        <p:nvPicPr>
          <p:cNvPr id="7" name="Graphic 6">
            <a:extLst>
              <a:ext uri="{FF2B5EF4-FFF2-40B4-BE49-F238E27FC236}">
                <a16:creationId xmlns:a16="http://schemas.microsoft.com/office/drawing/2014/main" id="{C49F8E5C-1791-A0E5-F3A6-3B4C88967CF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pic>
        <p:nvPicPr>
          <p:cNvPr id="1026" name="Picture 2" descr="Lipid Nanoparticles - 3D Model by esfey">
            <a:extLst>
              <a:ext uri="{FF2B5EF4-FFF2-40B4-BE49-F238E27FC236}">
                <a16:creationId xmlns:a16="http://schemas.microsoft.com/office/drawing/2014/main" id="{AEC83804-224E-4FC7-A1FF-2BD9E13A09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16" t="7828" r="29500" b="3421"/>
          <a:stretch>
            <a:fillRect/>
          </a:stretch>
        </p:blipFill>
        <p:spPr bwMode="auto">
          <a:xfrm>
            <a:off x="8839199" y="1155819"/>
            <a:ext cx="2912012" cy="335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735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CA494-AE9B-48D3-B7FF-5BFA315B35CD}"/>
              </a:ext>
            </a:extLst>
          </p:cNvPr>
          <p:cNvSpPr>
            <a:spLocks noGrp="1"/>
          </p:cNvSpPr>
          <p:nvPr>
            <p:ph type="sldNum" sz="quarter" idx="11"/>
          </p:nvPr>
        </p:nvSpPr>
        <p:spPr/>
        <p:txBody>
          <a:bodyPr/>
          <a:lstStyle/>
          <a:p>
            <a:fld id="{523A240F-EAFE-E84F-B44C-6D7A08E0E409}" type="slidenum">
              <a:rPr lang="en-US" smtClean="0"/>
              <a:t>10</a:t>
            </a:fld>
            <a:endParaRPr lang="en-US"/>
          </a:p>
        </p:txBody>
      </p:sp>
      <p:sp>
        <p:nvSpPr>
          <p:cNvPr id="4" name="Text Placeholder 3">
            <a:extLst>
              <a:ext uri="{FF2B5EF4-FFF2-40B4-BE49-F238E27FC236}">
                <a16:creationId xmlns:a16="http://schemas.microsoft.com/office/drawing/2014/main" id="{94FEDE46-224B-F1EF-3B2F-E33531E35912}"/>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57848F27-52DE-1F10-66DA-C0C0F43ABF66}"/>
              </a:ext>
            </a:extLst>
          </p:cNvPr>
          <p:cNvSpPr>
            <a:spLocks noGrp="1"/>
          </p:cNvSpPr>
          <p:nvPr>
            <p:ph type="title"/>
          </p:nvPr>
        </p:nvSpPr>
        <p:spPr/>
        <p:txBody>
          <a:bodyPr/>
          <a:lstStyle/>
          <a:p>
            <a:r>
              <a:rPr lang="en-US" dirty="0"/>
              <a:t>Transmission electron microscopy</a:t>
            </a:r>
          </a:p>
        </p:txBody>
      </p:sp>
      <p:pic>
        <p:nvPicPr>
          <p:cNvPr id="8" name="Picture 2" descr="https://encrypted-tbn0.gstatic.com/images?q=tbn:ANd9GcR2GEIT_lbFetArCz2orDB0t1KTXtNiUGSCFainynEFpTXLQ2S675YCZpLu">
            <a:extLst>
              <a:ext uri="{FF2B5EF4-FFF2-40B4-BE49-F238E27FC236}">
                <a16:creationId xmlns:a16="http://schemas.microsoft.com/office/drawing/2014/main" id="{DAB3401C-DF8F-51FD-5847-8B706F358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1022395"/>
            <a:ext cx="3581400" cy="2805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encrypted-tbn2.gstatic.com/images?q=tbn:ANd9GcQgovbA-VSMCXwdRFWCzLxueZUxguVgVrhMGMZrpy2u8fVKrg2N">
            <a:extLst>
              <a:ext uri="{FF2B5EF4-FFF2-40B4-BE49-F238E27FC236}">
                <a16:creationId xmlns:a16="http://schemas.microsoft.com/office/drawing/2014/main" id="{2FFB150B-28E3-DEFF-0FBE-72B8FCB33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4056896"/>
            <a:ext cx="5106980" cy="26269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jeolusa.com/portals/2/prodshots/EO/jem-2100f.jpg">
            <a:extLst>
              <a:ext uri="{FF2B5EF4-FFF2-40B4-BE49-F238E27FC236}">
                <a16:creationId xmlns:a16="http://schemas.microsoft.com/office/drawing/2014/main" id="{5910D3EA-C43C-21DE-325D-8B7B3EB98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1" y="1014985"/>
            <a:ext cx="2404629" cy="29657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york.ac.uk/media/nanocentre/images/gold_nano.jpg">
            <a:extLst>
              <a:ext uri="{FF2B5EF4-FFF2-40B4-BE49-F238E27FC236}">
                <a16:creationId xmlns:a16="http://schemas.microsoft.com/office/drawing/2014/main" id="{DFA5A077-0A63-3240-C597-014077E47D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4325225"/>
            <a:ext cx="2430278" cy="24748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CF6BB08-9F6A-48D6-1122-4367771A2304}"/>
              </a:ext>
            </a:extLst>
          </p:cNvPr>
          <p:cNvSpPr/>
          <p:nvPr/>
        </p:nvSpPr>
        <p:spPr>
          <a:xfrm>
            <a:off x="495514" y="947678"/>
            <a:ext cx="4000286" cy="2862322"/>
          </a:xfrm>
          <a:prstGeom prst="rect">
            <a:avLst/>
          </a:prstGeom>
        </p:spPr>
        <p:txBody>
          <a:bodyPr wrap="square">
            <a:spAutoFit/>
          </a:bodyPr>
          <a:lstStyle/>
          <a:p>
            <a:r>
              <a:rPr lang="en-US" sz="2000" dirty="0"/>
              <a:t>Electron beam is transmitted through an ultra-thin specimen.</a:t>
            </a:r>
          </a:p>
          <a:p>
            <a:endParaRPr lang="en-US" sz="2000" dirty="0"/>
          </a:p>
          <a:p>
            <a:r>
              <a:rPr lang="en-US" sz="2000" dirty="0"/>
              <a:t>Specimen absorbs electrons to create contrast.</a:t>
            </a:r>
          </a:p>
          <a:p>
            <a:endParaRPr lang="en-US" sz="2000" dirty="0"/>
          </a:p>
          <a:p>
            <a:r>
              <a:rPr lang="en-US" sz="2000" dirty="0"/>
              <a:t>Resolution down to 0.5 </a:t>
            </a:r>
            <a:r>
              <a:rPr lang="en-US" sz="2000" dirty="0" err="1"/>
              <a:t>Ångströms</a:t>
            </a:r>
            <a:r>
              <a:rPr lang="en-US" sz="2000" dirty="0"/>
              <a:t> (50 pm)</a:t>
            </a:r>
          </a:p>
          <a:p>
            <a:endParaRPr lang="en-US" sz="2000" dirty="0"/>
          </a:p>
        </p:txBody>
      </p:sp>
    </p:spTree>
    <p:extLst>
      <p:ext uri="{BB962C8B-B14F-4D97-AF65-F5344CB8AC3E}">
        <p14:creationId xmlns:p14="http://schemas.microsoft.com/office/powerpoint/2010/main" val="211473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2A793E-1AA9-6AD4-20FB-24573D7305C3}"/>
              </a:ext>
            </a:extLst>
          </p:cNvPr>
          <p:cNvSpPr>
            <a:spLocks noGrp="1"/>
          </p:cNvSpPr>
          <p:nvPr>
            <p:ph type="sldNum" sz="quarter" idx="11"/>
          </p:nvPr>
        </p:nvSpPr>
        <p:spPr/>
        <p:txBody>
          <a:bodyPr/>
          <a:lstStyle/>
          <a:p>
            <a:fld id="{523A240F-EAFE-E84F-B44C-6D7A08E0E409}" type="slidenum">
              <a:rPr lang="en-US" smtClean="0"/>
              <a:t>11</a:t>
            </a:fld>
            <a:endParaRPr lang="en-US"/>
          </a:p>
        </p:txBody>
      </p:sp>
      <p:sp>
        <p:nvSpPr>
          <p:cNvPr id="4" name="Text Placeholder 3">
            <a:extLst>
              <a:ext uri="{FF2B5EF4-FFF2-40B4-BE49-F238E27FC236}">
                <a16:creationId xmlns:a16="http://schemas.microsoft.com/office/drawing/2014/main" id="{58DE04FA-E11E-76A3-F182-E91BBFF99FDF}"/>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65549951-C1EE-895A-97EF-0761300072D7}"/>
              </a:ext>
            </a:extLst>
          </p:cNvPr>
          <p:cNvSpPr>
            <a:spLocks noGrp="1"/>
          </p:cNvSpPr>
          <p:nvPr>
            <p:ph type="title"/>
          </p:nvPr>
        </p:nvSpPr>
        <p:spPr/>
        <p:txBody>
          <a:bodyPr/>
          <a:lstStyle/>
          <a:p>
            <a:r>
              <a:rPr lang="en-US" dirty="0"/>
              <a:t>Scanning electron microscopy</a:t>
            </a:r>
          </a:p>
        </p:txBody>
      </p:sp>
      <p:pic>
        <p:nvPicPr>
          <p:cNvPr id="8" name="Picture 4" descr="http://www.pirbright.ac.uk/resources/images/Culicoidesface.jpg">
            <a:extLst>
              <a:ext uri="{FF2B5EF4-FFF2-40B4-BE49-F238E27FC236}">
                <a16:creationId xmlns:a16="http://schemas.microsoft.com/office/drawing/2014/main" id="{81B282F0-9599-954C-3FD4-1D26B45DFE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363" y="1410294"/>
            <a:ext cx="2279573" cy="227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 Avian flu virus under Scanning Electron Microscope ">
            <a:extLst>
              <a:ext uri="{FF2B5EF4-FFF2-40B4-BE49-F238E27FC236}">
                <a16:creationId xmlns:a16="http://schemas.microsoft.com/office/drawing/2014/main" id="{CDC5C27A-9C9E-3FA0-E298-9C48DDF73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480" y="902733"/>
            <a:ext cx="2505075" cy="304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58E476B-D3A9-6C4D-E1D2-A2E22726EBAF}"/>
              </a:ext>
            </a:extLst>
          </p:cNvPr>
          <p:cNvSpPr/>
          <p:nvPr/>
        </p:nvSpPr>
        <p:spPr>
          <a:xfrm>
            <a:off x="8427992" y="586863"/>
            <a:ext cx="1554208" cy="338554"/>
          </a:xfrm>
          <a:prstGeom prst="rect">
            <a:avLst/>
          </a:prstGeom>
        </p:spPr>
        <p:txBody>
          <a:bodyPr wrap="none">
            <a:spAutoFit/>
          </a:bodyPr>
          <a:lstStyle/>
          <a:p>
            <a:r>
              <a:rPr lang="en-US" sz="1600" dirty="0">
                <a:latin typeface="Arial" pitchFamily="34" charset="0"/>
                <a:cs typeface="Arial" pitchFamily="34" charset="0"/>
              </a:rPr>
              <a:t>Avian Flu Virus</a:t>
            </a:r>
          </a:p>
        </p:txBody>
      </p:sp>
      <p:sp>
        <p:nvSpPr>
          <p:cNvPr id="11" name="Rectangle 10">
            <a:extLst>
              <a:ext uri="{FF2B5EF4-FFF2-40B4-BE49-F238E27FC236}">
                <a16:creationId xmlns:a16="http://schemas.microsoft.com/office/drawing/2014/main" id="{958EE06E-2B89-52EA-E5B9-C8B097EB0632}"/>
              </a:ext>
            </a:extLst>
          </p:cNvPr>
          <p:cNvSpPr/>
          <p:nvPr/>
        </p:nvSpPr>
        <p:spPr>
          <a:xfrm>
            <a:off x="5222830" y="926068"/>
            <a:ext cx="2549570" cy="369332"/>
          </a:xfrm>
          <a:prstGeom prst="rect">
            <a:avLst/>
          </a:prstGeom>
        </p:spPr>
        <p:txBody>
          <a:bodyPr wrap="square">
            <a:spAutoFit/>
          </a:bodyPr>
          <a:lstStyle/>
          <a:p>
            <a:r>
              <a:rPr lang="en-US" dirty="0" err="1"/>
              <a:t>Culicoides</a:t>
            </a:r>
            <a:r>
              <a:rPr lang="en-US" dirty="0"/>
              <a:t> biting midge</a:t>
            </a:r>
          </a:p>
        </p:txBody>
      </p:sp>
      <p:pic>
        <p:nvPicPr>
          <p:cNvPr id="12" name="Picture 2" descr="HeLa-IV.jpg">
            <a:extLst>
              <a:ext uri="{FF2B5EF4-FFF2-40B4-BE49-F238E27FC236}">
                <a16:creationId xmlns:a16="http://schemas.microsoft.com/office/drawing/2014/main" id="{541E8FA1-540E-3D54-6BDE-9A19AF1C8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238624"/>
            <a:ext cx="3061608" cy="2314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nano-reviews.net/index.php/nano/article/viewFile/5883/7100/17409">
            <a:extLst>
              <a:ext uri="{FF2B5EF4-FFF2-40B4-BE49-F238E27FC236}">
                <a16:creationId xmlns:a16="http://schemas.microsoft.com/office/drawing/2014/main" id="{A20AA35F-B5F9-109B-BB34-C5B409195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147157"/>
            <a:ext cx="4004102" cy="265434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015ACF2-22DB-274C-CF66-A0A88724D3D5}"/>
              </a:ext>
            </a:extLst>
          </p:cNvPr>
          <p:cNvSpPr/>
          <p:nvPr/>
        </p:nvSpPr>
        <p:spPr>
          <a:xfrm>
            <a:off x="9276132" y="4888736"/>
            <a:ext cx="1664536" cy="646331"/>
          </a:xfrm>
          <a:prstGeom prst="rect">
            <a:avLst/>
          </a:prstGeom>
        </p:spPr>
        <p:txBody>
          <a:bodyPr wrap="square">
            <a:spAutoFit/>
          </a:bodyPr>
          <a:lstStyle/>
          <a:p>
            <a:r>
              <a:rPr lang="en-US" dirty="0"/>
              <a:t>Platinum “</a:t>
            </a:r>
            <a:r>
              <a:rPr lang="en-US" dirty="0" err="1"/>
              <a:t>Nanothorns</a:t>
            </a:r>
            <a:r>
              <a:rPr lang="en-US" dirty="0"/>
              <a:t>”</a:t>
            </a:r>
          </a:p>
        </p:txBody>
      </p:sp>
      <p:sp>
        <p:nvSpPr>
          <p:cNvPr id="15" name="Rectangle 14">
            <a:extLst>
              <a:ext uri="{FF2B5EF4-FFF2-40B4-BE49-F238E27FC236}">
                <a16:creationId xmlns:a16="http://schemas.microsoft.com/office/drawing/2014/main" id="{0B1A6A4D-DD7D-093D-5CD0-9F06CFB0895A}"/>
              </a:ext>
            </a:extLst>
          </p:cNvPr>
          <p:cNvSpPr/>
          <p:nvPr/>
        </p:nvSpPr>
        <p:spPr>
          <a:xfrm>
            <a:off x="495514" y="932290"/>
            <a:ext cx="4838486" cy="2877711"/>
          </a:xfrm>
          <a:prstGeom prst="rect">
            <a:avLst/>
          </a:prstGeom>
        </p:spPr>
        <p:txBody>
          <a:bodyPr wrap="square">
            <a:spAutoFit/>
          </a:bodyPr>
          <a:lstStyle/>
          <a:p>
            <a:r>
              <a:rPr lang="en-US" sz="2000" dirty="0"/>
              <a:t>Electron beam hits sample, creating secondary electrons emitted by atoms in the sample. </a:t>
            </a:r>
          </a:p>
          <a:p>
            <a:endParaRPr lang="en-US" sz="1050" dirty="0"/>
          </a:p>
          <a:p>
            <a:r>
              <a:rPr lang="en-US" sz="2000" dirty="0"/>
              <a:t>Specimen should be electrically conductive or can be coated with an ultra-thin layer of gold.</a:t>
            </a:r>
          </a:p>
          <a:p>
            <a:endParaRPr lang="en-US" sz="1050" dirty="0"/>
          </a:p>
          <a:p>
            <a:r>
              <a:rPr lang="en-US" sz="2000" dirty="0"/>
              <a:t>Resolution down to 1 nanometer</a:t>
            </a:r>
          </a:p>
          <a:p>
            <a:endParaRPr lang="en-US" sz="2000" dirty="0"/>
          </a:p>
        </p:txBody>
      </p:sp>
      <p:sp>
        <p:nvSpPr>
          <p:cNvPr id="16" name="Rectangle 15">
            <a:extLst>
              <a:ext uri="{FF2B5EF4-FFF2-40B4-BE49-F238E27FC236}">
                <a16:creationId xmlns:a16="http://schemas.microsoft.com/office/drawing/2014/main" id="{5F4BC939-0901-8614-EE40-6C7734BC7168}"/>
              </a:ext>
            </a:extLst>
          </p:cNvPr>
          <p:cNvSpPr/>
          <p:nvPr/>
        </p:nvSpPr>
        <p:spPr>
          <a:xfrm>
            <a:off x="2438400" y="3858008"/>
            <a:ext cx="2286000" cy="369332"/>
          </a:xfrm>
          <a:prstGeom prst="rect">
            <a:avLst/>
          </a:prstGeom>
        </p:spPr>
        <p:txBody>
          <a:bodyPr wrap="square">
            <a:spAutoFit/>
          </a:bodyPr>
          <a:lstStyle/>
          <a:p>
            <a:r>
              <a:rPr lang="en-US" dirty="0"/>
              <a:t>Apoptotic HeLa Cell</a:t>
            </a:r>
          </a:p>
        </p:txBody>
      </p:sp>
    </p:spTree>
    <p:extLst>
      <p:ext uri="{BB962C8B-B14F-4D97-AF65-F5344CB8AC3E}">
        <p14:creationId xmlns:p14="http://schemas.microsoft.com/office/powerpoint/2010/main" val="65320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44459-332A-22BF-BF9F-9A9A92140A1A}"/>
              </a:ext>
            </a:extLst>
          </p:cNvPr>
          <p:cNvSpPr>
            <a:spLocks noGrp="1"/>
          </p:cNvSpPr>
          <p:nvPr>
            <p:ph type="sldNum" sz="quarter" idx="11"/>
          </p:nvPr>
        </p:nvSpPr>
        <p:spPr/>
        <p:txBody>
          <a:bodyPr/>
          <a:lstStyle/>
          <a:p>
            <a:fld id="{523A240F-EAFE-E84F-B44C-6D7A08E0E409}" type="slidenum">
              <a:rPr lang="en-US" smtClean="0"/>
              <a:t>12</a:t>
            </a:fld>
            <a:endParaRPr lang="en-US"/>
          </a:p>
        </p:txBody>
      </p:sp>
      <p:sp>
        <p:nvSpPr>
          <p:cNvPr id="4" name="Text Placeholder 3">
            <a:extLst>
              <a:ext uri="{FF2B5EF4-FFF2-40B4-BE49-F238E27FC236}">
                <a16:creationId xmlns:a16="http://schemas.microsoft.com/office/drawing/2014/main" id="{57909D9A-6B99-1B6F-CB5A-9F4B93DFE65B}"/>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0BEF016B-73B6-81EE-1A84-AC5F1D344B79}"/>
              </a:ext>
            </a:extLst>
          </p:cNvPr>
          <p:cNvSpPr>
            <a:spLocks noGrp="1"/>
          </p:cNvSpPr>
          <p:nvPr>
            <p:ph type="title"/>
          </p:nvPr>
        </p:nvSpPr>
        <p:spPr/>
        <p:txBody>
          <a:bodyPr/>
          <a:lstStyle/>
          <a:p>
            <a:r>
              <a:rPr lang="en-US" dirty="0"/>
              <a:t>Atomic force microscopy</a:t>
            </a:r>
          </a:p>
        </p:txBody>
      </p:sp>
      <p:pic>
        <p:nvPicPr>
          <p:cNvPr id="8" name="Picture 2" descr="http://www3.physik.uni-greifswald.de/method/afm/AFM_laser.gif">
            <a:extLst>
              <a:ext uri="{FF2B5EF4-FFF2-40B4-BE49-F238E27FC236}">
                <a16:creationId xmlns:a16="http://schemas.microsoft.com/office/drawing/2014/main" id="{30AC8DEC-8488-13B6-928B-3ACEB12E6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469" y="736093"/>
            <a:ext cx="4115888" cy="37474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AF7BDFE-1F27-CACE-4738-C7179AD2C0D0}"/>
              </a:ext>
            </a:extLst>
          </p:cNvPr>
          <p:cNvSpPr/>
          <p:nvPr/>
        </p:nvSpPr>
        <p:spPr>
          <a:xfrm>
            <a:off x="5108269" y="4618148"/>
            <a:ext cx="5281919" cy="1938992"/>
          </a:xfrm>
          <a:prstGeom prst="rect">
            <a:avLst/>
          </a:prstGeom>
          <a:ln>
            <a:solidFill>
              <a:schemeClr val="tx1"/>
            </a:solidFill>
          </a:ln>
        </p:spPr>
        <p:txBody>
          <a:bodyPr wrap="square">
            <a:spAutoFit/>
          </a:bodyPr>
          <a:lstStyle/>
          <a:p>
            <a:r>
              <a:rPr lang="en-US" sz="2400" b="1" dirty="0"/>
              <a:t>Principle:</a:t>
            </a:r>
          </a:p>
          <a:p>
            <a:r>
              <a:rPr lang="en-US" sz="2400" dirty="0"/>
              <a:t>Cantilever with a nano-sized tip is dragged over a surface. </a:t>
            </a:r>
          </a:p>
          <a:p>
            <a:r>
              <a:rPr lang="en-US" sz="2400" dirty="0"/>
              <a:t>Laser reflection off of cantilever records changes in height.</a:t>
            </a:r>
          </a:p>
        </p:txBody>
      </p:sp>
      <p:sp>
        <p:nvSpPr>
          <p:cNvPr id="10" name="Rectangle 9">
            <a:extLst>
              <a:ext uri="{FF2B5EF4-FFF2-40B4-BE49-F238E27FC236}">
                <a16:creationId xmlns:a16="http://schemas.microsoft.com/office/drawing/2014/main" id="{14325081-21FE-B46C-EEAD-658D28415DB3}"/>
              </a:ext>
            </a:extLst>
          </p:cNvPr>
          <p:cNvSpPr/>
          <p:nvPr/>
        </p:nvSpPr>
        <p:spPr>
          <a:xfrm>
            <a:off x="824484" y="1801992"/>
            <a:ext cx="4115888" cy="3416320"/>
          </a:xfrm>
          <a:prstGeom prst="rect">
            <a:avLst/>
          </a:prstGeom>
        </p:spPr>
        <p:txBody>
          <a:bodyPr wrap="square">
            <a:spAutoFit/>
          </a:bodyPr>
          <a:lstStyle/>
          <a:p>
            <a:r>
              <a:rPr lang="en-US" sz="2400" b="1" dirty="0"/>
              <a:t>Resolution down to 0.1 nm</a:t>
            </a:r>
          </a:p>
          <a:p>
            <a:r>
              <a:rPr lang="en-US" sz="2400" b="1" dirty="0"/>
              <a:t>(in z direction)</a:t>
            </a:r>
          </a:p>
          <a:p>
            <a:r>
              <a:rPr lang="en-US" sz="2400" dirty="0"/>
              <a:t>Images surface topology</a:t>
            </a:r>
          </a:p>
          <a:p>
            <a:r>
              <a:rPr lang="en-US" sz="2400" dirty="0"/>
              <a:t>Measures binding affinity</a:t>
            </a:r>
          </a:p>
          <a:p>
            <a:r>
              <a:rPr lang="en-US" sz="2400" dirty="0"/>
              <a:t>Measures elastic modulus</a:t>
            </a:r>
          </a:p>
          <a:p>
            <a:endParaRPr lang="en-US" sz="2400" dirty="0"/>
          </a:p>
          <a:p>
            <a:r>
              <a:rPr lang="en-US" sz="2400" dirty="0"/>
              <a:t>Imaging possible in native conditions </a:t>
            </a:r>
          </a:p>
          <a:p>
            <a:r>
              <a:rPr lang="en-US" sz="2400" dirty="0"/>
              <a:t>(in buffers/on live cells)</a:t>
            </a:r>
          </a:p>
        </p:txBody>
      </p:sp>
    </p:spTree>
    <p:extLst>
      <p:ext uri="{BB962C8B-B14F-4D97-AF65-F5344CB8AC3E}">
        <p14:creationId xmlns:p14="http://schemas.microsoft.com/office/powerpoint/2010/main" val="17958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2323-E852-FC2B-BB84-8B0518C894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1A2B80-7109-3E67-2322-EEB726274FD2}"/>
              </a:ext>
            </a:extLst>
          </p:cNvPr>
          <p:cNvSpPr>
            <a:spLocks noGrp="1"/>
          </p:cNvSpPr>
          <p:nvPr>
            <p:ph type="sldNum" sz="quarter" idx="11"/>
          </p:nvPr>
        </p:nvSpPr>
        <p:spPr/>
        <p:txBody>
          <a:bodyPr/>
          <a:lstStyle/>
          <a:p>
            <a:fld id="{523A240F-EAFE-E84F-B44C-6D7A08E0E409}" type="slidenum">
              <a:rPr lang="en-US" smtClean="0"/>
              <a:t>13</a:t>
            </a:fld>
            <a:endParaRPr lang="en-US"/>
          </a:p>
        </p:txBody>
      </p:sp>
      <p:sp>
        <p:nvSpPr>
          <p:cNvPr id="4" name="Text Placeholder 3">
            <a:extLst>
              <a:ext uri="{FF2B5EF4-FFF2-40B4-BE49-F238E27FC236}">
                <a16:creationId xmlns:a16="http://schemas.microsoft.com/office/drawing/2014/main" id="{5257C7F9-149B-356C-4B7F-B8DD0BC25C33}"/>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B6AFD03D-C279-4D5E-F051-C4A1548F359F}"/>
              </a:ext>
            </a:extLst>
          </p:cNvPr>
          <p:cNvSpPr>
            <a:spLocks noGrp="1"/>
          </p:cNvSpPr>
          <p:nvPr>
            <p:ph type="title"/>
          </p:nvPr>
        </p:nvSpPr>
        <p:spPr/>
        <p:txBody>
          <a:bodyPr/>
          <a:lstStyle/>
          <a:p>
            <a:r>
              <a:rPr lang="en-US" dirty="0"/>
              <a:t>Atomic force microscopy</a:t>
            </a:r>
          </a:p>
        </p:txBody>
      </p:sp>
      <p:pic>
        <p:nvPicPr>
          <p:cNvPr id="3" name="Picture 2">
            <a:extLst>
              <a:ext uri="{FF2B5EF4-FFF2-40B4-BE49-F238E27FC236}">
                <a16:creationId xmlns:a16="http://schemas.microsoft.com/office/drawing/2014/main" id="{F0E1B465-1CA8-AB47-4F17-770AAEE01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716" y="4336299"/>
            <a:ext cx="2842118" cy="222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8BCEF6FE-D346-CEDC-8DC2-526D07707F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282" y="4304943"/>
            <a:ext cx="2593086" cy="227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C35D16F5-862C-E396-6EC6-4E7E22857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368" y="4579530"/>
            <a:ext cx="3505200" cy="157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AB32356E-E81A-8E47-BD3E-CB87B03669DA}"/>
              </a:ext>
            </a:extLst>
          </p:cNvPr>
          <p:cNvSpPr/>
          <p:nvPr/>
        </p:nvSpPr>
        <p:spPr>
          <a:xfrm>
            <a:off x="7315201" y="6477000"/>
            <a:ext cx="3694409" cy="338554"/>
          </a:xfrm>
          <a:prstGeom prst="rect">
            <a:avLst/>
          </a:prstGeom>
        </p:spPr>
        <p:txBody>
          <a:bodyPr wrap="none">
            <a:spAutoFit/>
          </a:bodyPr>
          <a:lstStyle/>
          <a:p>
            <a:r>
              <a:rPr lang="en-US" sz="1600" dirty="0"/>
              <a:t>Budhathoki-Uprety, et. al., </a:t>
            </a:r>
            <a:r>
              <a:rPr lang="en-US" sz="1600" i="1" dirty="0"/>
              <a:t>JACS</a:t>
            </a:r>
            <a:r>
              <a:rPr lang="en-US" sz="1600" dirty="0"/>
              <a:t>, 2014</a:t>
            </a:r>
          </a:p>
        </p:txBody>
      </p:sp>
      <p:sp>
        <p:nvSpPr>
          <p:cNvPr id="12" name="Rectangle 11">
            <a:extLst>
              <a:ext uri="{FF2B5EF4-FFF2-40B4-BE49-F238E27FC236}">
                <a16:creationId xmlns:a16="http://schemas.microsoft.com/office/drawing/2014/main" id="{754AA9AF-D58B-34EC-B40E-37A1DEE03C4F}"/>
              </a:ext>
            </a:extLst>
          </p:cNvPr>
          <p:cNvSpPr/>
          <p:nvPr/>
        </p:nvSpPr>
        <p:spPr>
          <a:xfrm>
            <a:off x="2057400" y="3926086"/>
            <a:ext cx="4801314" cy="369332"/>
          </a:xfrm>
          <a:prstGeom prst="rect">
            <a:avLst/>
          </a:prstGeom>
        </p:spPr>
        <p:txBody>
          <a:bodyPr wrap="none">
            <a:spAutoFit/>
          </a:bodyPr>
          <a:lstStyle/>
          <a:p>
            <a:pPr fontAlgn="base"/>
            <a:r>
              <a:rPr lang="en-US" b="1" dirty="0"/>
              <a:t>Polymer-Encapsulated Carbon Nanotubes</a:t>
            </a:r>
          </a:p>
        </p:txBody>
      </p:sp>
      <p:pic>
        <p:nvPicPr>
          <p:cNvPr id="13" name="Picture 8" descr=" Atomic force microscope image shows a silk film on which gold nanoparticles were grown. (Credit: Eugenia Kharlampieva)">
            <a:extLst>
              <a:ext uri="{FF2B5EF4-FFF2-40B4-BE49-F238E27FC236}">
                <a16:creationId xmlns:a16="http://schemas.microsoft.com/office/drawing/2014/main" id="{ABD65CC3-87AC-0087-3FF3-AE5BFD77D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175" y="1335464"/>
            <a:ext cx="2857500" cy="24574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1FE5EEF-2A64-DD2B-D1C7-642CFEE80342}"/>
              </a:ext>
            </a:extLst>
          </p:cNvPr>
          <p:cNvSpPr/>
          <p:nvPr/>
        </p:nvSpPr>
        <p:spPr>
          <a:xfrm>
            <a:off x="1874997" y="947261"/>
            <a:ext cx="3441968" cy="369332"/>
          </a:xfrm>
          <a:prstGeom prst="rect">
            <a:avLst/>
          </a:prstGeom>
        </p:spPr>
        <p:txBody>
          <a:bodyPr wrap="none">
            <a:spAutoFit/>
          </a:bodyPr>
          <a:lstStyle/>
          <a:p>
            <a:pPr fontAlgn="base"/>
            <a:r>
              <a:rPr lang="en-US" dirty="0"/>
              <a:t>Gold nanoparticles on a silk film</a:t>
            </a:r>
          </a:p>
        </p:txBody>
      </p:sp>
      <p:pic>
        <p:nvPicPr>
          <p:cNvPr id="15" name="Picture 10" descr="http://www.unmc.edu/pharmacy/images/Fig2.png">
            <a:extLst>
              <a:ext uri="{FF2B5EF4-FFF2-40B4-BE49-F238E27FC236}">
                <a16:creationId xmlns:a16="http://schemas.microsoft.com/office/drawing/2014/main" id="{628F0C8E-D528-E6FF-9CF2-7389157BDA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7851" y="1014985"/>
            <a:ext cx="3691759"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6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F8887-71EF-96F7-D08E-356044D1658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9FD99-D079-2A65-0954-37AE0FA6B5BC}"/>
              </a:ext>
            </a:extLst>
          </p:cNvPr>
          <p:cNvSpPr>
            <a:spLocks noGrp="1"/>
          </p:cNvSpPr>
          <p:nvPr>
            <p:ph type="sldNum" sz="quarter" idx="11"/>
          </p:nvPr>
        </p:nvSpPr>
        <p:spPr/>
        <p:txBody>
          <a:bodyPr/>
          <a:lstStyle/>
          <a:p>
            <a:fld id="{523A240F-EAFE-E84F-B44C-6D7A08E0E409}" type="slidenum">
              <a:rPr lang="en-US" smtClean="0"/>
              <a:t>14</a:t>
            </a:fld>
            <a:endParaRPr lang="en-US"/>
          </a:p>
        </p:txBody>
      </p:sp>
      <p:sp>
        <p:nvSpPr>
          <p:cNvPr id="4" name="Text Placeholder 3">
            <a:extLst>
              <a:ext uri="{FF2B5EF4-FFF2-40B4-BE49-F238E27FC236}">
                <a16:creationId xmlns:a16="http://schemas.microsoft.com/office/drawing/2014/main" id="{BDC076FC-CBAC-FFB5-7B7E-E4548B38DA44}"/>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9E2A56B1-1FAE-624A-64F0-486A7CAAC1B4}"/>
              </a:ext>
            </a:extLst>
          </p:cNvPr>
          <p:cNvSpPr>
            <a:spLocks noGrp="1"/>
          </p:cNvSpPr>
          <p:nvPr>
            <p:ph type="title"/>
          </p:nvPr>
        </p:nvSpPr>
        <p:spPr/>
        <p:txBody>
          <a:bodyPr/>
          <a:lstStyle/>
          <a:p>
            <a:r>
              <a:rPr lang="en-US" dirty="0"/>
              <a:t>Atomic force microscopy</a:t>
            </a:r>
          </a:p>
        </p:txBody>
      </p:sp>
      <p:pic>
        <p:nvPicPr>
          <p:cNvPr id="8" name="Picture 6" descr="Unfortunately we are unable to provide accessible alternative text for this. If you require assistance to access this image, or to obtain a text description, please contact npg@nature.com">
            <a:extLst>
              <a:ext uri="{FF2B5EF4-FFF2-40B4-BE49-F238E27FC236}">
                <a16:creationId xmlns:a16="http://schemas.microsoft.com/office/drawing/2014/main" id="{F6B22B24-5482-B9AA-84A5-6C1047DB4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81354"/>
            <a:ext cx="4343400" cy="28265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39AEA97-BFF6-F855-8A6E-0FEBB5F13314}"/>
              </a:ext>
            </a:extLst>
          </p:cNvPr>
          <p:cNvSpPr/>
          <p:nvPr/>
        </p:nvSpPr>
        <p:spPr>
          <a:xfrm>
            <a:off x="6201176" y="762001"/>
            <a:ext cx="4572000" cy="2800767"/>
          </a:xfrm>
          <a:prstGeom prst="rect">
            <a:avLst/>
          </a:prstGeom>
        </p:spPr>
        <p:txBody>
          <a:bodyPr>
            <a:spAutoFit/>
          </a:bodyPr>
          <a:lstStyle/>
          <a:p>
            <a:r>
              <a:rPr lang="en-US" sz="1600" dirty="0"/>
              <a:t>(</a:t>
            </a:r>
            <a:r>
              <a:rPr lang="en-US" sz="1600" b="1" dirty="0"/>
              <a:t>a</a:t>
            </a:r>
            <a:r>
              <a:rPr lang="en-US" sz="1600" dirty="0"/>
              <a:t>) Ion-driven rotors from spinach chloroplast and (</a:t>
            </a:r>
            <a:r>
              <a:rPr lang="en-US" sz="1600" b="1" dirty="0"/>
              <a:t>b</a:t>
            </a:r>
            <a:r>
              <a:rPr lang="en-US" sz="1600" dirty="0"/>
              <a:t>) </a:t>
            </a:r>
            <a:r>
              <a:rPr lang="en-US" sz="1600" i="1" dirty="0" err="1"/>
              <a:t>Illyobacter</a:t>
            </a:r>
            <a:r>
              <a:rPr lang="en-US" sz="1600" i="1" dirty="0"/>
              <a:t> </a:t>
            </a:r>
            <a:r>
              <a:rPr lang="en-US" sz="1600" i="1" dirty="0" err="1"/>
              <a:t>tartaricus</a:t>
            </a:r>
            <a:r>
              <a:rPr lang="en-US" sz="1600" dirty="0"/>
              <a:t> FoF1-ATP synthase</a:t>
            </a:r>
            <a:r>
              <a:rPr lang="en-US" sz="1600" baseline="30000" dirty="0">
                <a:hlinkClick r:id="rId3"/>
              </a:rPr>
              <a:t>26, 27</a:t>
            </a:r>
            <a:r>
              <a:rPr lang="en-US" sz="1600" dirty="0"/>
              <a:t>. (</a:t>
            </a:r>
            <a:r>
              <a:rPr lang="en-US" sz="1600" b="1" dirty="0"/>
              <a:t>c</a:t>
            </a:r>
            <a:r>
              <a:rPr lang="en-US" sz="1600" dirty="0"/>
              <a:t>) High-light-adapted native photosynthetic membrane from </a:t>
            </a:r>
            <a:r>
              <a:rPr lang="en-US" sz="1600" i="1" dirty="0" err="1"/>
              <a:t>Rhodospirillum</a:t>
            </a:r>
            <a:r>
              <a:rPr lang="en-US" sz="1600" i="1" dirty="0"/>
              <a:t> photometricum</a:t>
            </a:r>
            <a:r>
              <a:rPr lang="en-US" sz="1600" baseline="30000" dirty="0">
                <a:hlinkClick r:id="rId3"/>
              </a:rPr>
              <a:t>16</a:t>
            </a:r>
            <a:r>
              <a:rPr lang="en-US" sz="1600" dirty="0"/>
              <a:t>. (</a:t>
            </a:r>
            <a:r>
              <a:rPr lang="en-US" sz="1600" b="1" dirty="0"/>
              <a:t>d</a:t>
            </a:r>
            <a:r>
              <a:rPr lang="en-US" sz="1600" dirty="0"/>
              <a:t>) </a:t>
            </a:r>
            <a:r>
              <a:rPr lang="en-US" sz="1600" dirty="0" err="1"/>
              <a:t>Perfringolysin</a:t>
            </a:r>
            <a:r>
              <a:rPr lang="en-US" sz="1600" dirty="0"/>
              <a:t> O pore complexes</a:t>
            </a:r>
            <a:r>
              <a:rPr lang="en-US" sz="1600" baseline="30000" dirty="0">
                <a:hlinkClick r:id="rId3"/>
              </a:rPr>
              <a:t>14</a:t>
            </a:r>
            <a:r>
              <a:rPr lang="en-US" sz="1600" dirty="0"/>
              <a:t>. (</a:t>
            </a:r>
            <a:r>
              <a:rPr lang="en-US" sz="1600" b="1" dirty="0"/>
              <a:t>e</a:t>
            </a:r>
            <a:r>
              <a:rPr lang="en-US" sz="1600" dirty="0"/>
              <a:t>) </a:t>
            </a:r>
            <a:r>
              <a:rPr lang="en-US" sz="1600" dirty="0" err="1"/>
              <a:t>Dimeric</a:t>
            </a:r>
            <a:r>
              <a:rPr lang="en-US" sz="1600" dirty="0"/>
              <a:t> bovine rhodopsin (dotted ellipse) in native disc membranes</a:t>
            </a:r>
            <a:r>
              <a:rPr lang="en-US" sz="1600" baseline="30000" dirty="0">
                <a:hlinkClick r:id="rId3"/>
              </a:rPr>
              <a:t>28</a:t>
            </a:r>
            <a:r>
              <a:rPr lang="en-US" sz="1600" dirty="0"/>
              <a:t>. (</a:t>
            </a:r>
            <a:r>
              <a:rPr lang="en-US" sz="1600" b="1" dirty="0"/>
              <a:t>f</a:t>
            </a:r>
            <a:r>
              <a:rPr lang="en-US" sz="1600" dirty="0"/>
              <a:t>) Extracellular surface of gap junction hemichannels</a:t>
            </a:r>
            <a:r>
              <a:rPr lang="en-US" sz="1600" baseline="30000" dirty="0">
                <a:hlinkClick r:id="rId3"/>
              </a:rPr>
              <a:t>29</a:t>
            </a:r>
            <a:r>
              <a:rPr lang="en-US" sz="1600" dirty="0"/>
              <a:t>. Contact mode AFM </a:t>
            </a:r>
            <a:r>
              <a:rPr lang="en-US" sz="1600" dirty="0" err="1"/>
              <a:t>topographs</a:t>
            </a:r>
            <a:r>
              <a:rPr lang="en-US" sz="1600" dirty="0"/>
              <a:t> were recorded in buffer solution at forces of 100 </a:t>
            </a:r>
            <a:r>
              <a:rPr lang="en-US" sz="1600" dirty="0" err="1"/>
              <a:t>pN</a:t>
            </a:r>
            <a:r>
              <a:rPr lang="en-US" sz="1600" dirty="0"/>
              <a:t> or less</a:t>
            </a:r>
          </a:p>
        </p:txBody>
      </p:sp>
      <p:sp>
        <p:nvSpPr>
          <p:cNvPr id="10" name="Rectangle 9">
            <a:extLst>
              <a:ext uri="{FF2B5EF4-FFF2-40B4-BE49-F238E27FC236}">
                <a16:creationId xmlns:a16="http://schemas.microsoft.com/office/drawing/2014/main" id="{7E788294-62FA-85DB-DE0C-8ED0FFDF7DF5}"/>
              </a:ext>
            </a:extLst>
          </p:cNvPr>
          <p:cNvSpPr/>
          <p:nvPr/>
        </p:nvSpPr>
        <p:spPr>
          <a:xfrm>
            <a:off x="3048000" y="3810001"/>
            <a:ext cx="1714500" cy="646331"/>
          </a:xfrm>
          <a:prstGeom prst="rect">
            <a:avLst/>
          </a:prstGeom>
        </p:spPr>
        <p:txBody>
          <a:bodyPr wrap="square">
            <a:spAutoFit/>
          </a:bodyPr>
          <a:lstStyle/>
          <a:p>
            <a:pPr fontAlgn="base"/>
            <a:r>
              <a:rPr lang="en-US" b="1" dirty="0"/>
              <a:t>Amyloid Fibrils</a:t>
            </a:r>
          </a:p>
        </p:txBody>
      </p:sp>
      <p:pic>
        <p:nvPicPr>
          <p:cNvPr id="16" name="Picture 3" descr="http://www.sciencemag.org/content/333/6043/755/F1.large.jpg">
            <a:extLst>
              <a:ext uri="{FF2B5EF4-FFF2-40B4-BE49-F238E27FC236}">
                <a16:creationId xmlns:a16="http://schemas.microsoft.com/office/drawing/2014/main" id="{3AE124C8-017E-DF0F-E1C9-17F58ED85E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1" y="3962400"/>
            <a:ext cx="4311739" cy="26982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5E416B3-7C3A-6937-3613-EC84BC5E08D8}"/>
              </a:ext>
            </a:extLst>
          </p:cNvPr>
          <p:cNvSpPr/>
          <p:nvPr/>
        </p:nvSpPr>
        <p:spPr>
          <a:xfrm>
            <a:off x="7920480" y="3581400"/>
            <a:ext cx="1316899" cy="369332"/>
          </a:xfrm>
          <a:prstGeom prst="rect">
            <a:avLst/>
          </a:prstGeom>
        </p:spPr>
        <p:txBody>
          <a:bodyPr wrap="none">
            <a:spAutoFit/>
          </a:bodyPr>
          <a:lstStyle/>
          <a:p>
            <a:pPr fontAlgn="base"/>
            <a:r>
              <a:rPr lang="en-US" b="1" dirty="0"/>
              <a:t>F</a:t>
            </a:r>
            <a:r>
              <a:rPr lang="en-US" b="1" baseline="-25000" dirty="0"/>
              <a:t>1</a:t>
            </a:r>
            <a:r>
              <a:rPr lang="en-US" b="1" dirty="0"/>
              <a:t>-ATPase</a:t>
            </a:r>
          </a:p>
        </p:txBody>
      </p:sp>
      <p:pic>
        <p:nvPicPr>
          <p:cNvPr id="18" name="Picture 5" descr="http://www.physbio.group.cam.ac.uk/images/content/amyloid.png">
            <a:extLst>
              <a:ext uri="{FF2B5EF4-FFF2-40B4-BE49-F238E27FC236}">
                <a16:creationId xmlns:a16="http://schemas.microsoft.com/office/drawing/2014/main" id="{F81E41EB-5C87-5679-83EC-9BAB892C0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514" y="4163922"/>
            <a:ext cx="4270286" cy="208447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8B69FBD-2C35-67F1-73C7-74D78F37A1F8}"/>
              </a:ext>
            </a:extLst>
          </p:cNvPr>
          <p:cNvSpPr/>
          <p:nvPr/>
        </p:nvSpPr>
        <p:spPr>
          <a:xfrm>
            <a:off x="7467600" y="545068"/>
            <a:ext cx="2326278" cy="369332"/>
          </a:xfrm>
          <a:prstGeom prst="rect">
            <a:avLst/>
          </a:prstGeom>
        </p:spPr>
        <p:txBody>
          <a:bodyPr wrap="none">
            <a:spAutoFit/>
          </a:bodyPr>
          <a:lstStyle/>
          <a:p>
            <a:pPr fontAlgn="base"/>
            <a:r>
              <a:rPr lang="en-US" b="1" dirty="0"/>
              <a:t>Membrane Proteins</a:t>
            </a:r>
          </a:p>
        </p:txBody>
      </p:sp>
      <p:sp>
        <p:nvSpPr>
          <p:cNvPr id="20" name="TextBox 19">
            <a:extLst>
              <a:ext uri="{FF2B5EF4-FFF2-40B4-BE49-F238E27FC236}">
                <a16:creationId xmlns:a16="http://schemas.microsoft.com/office/drawing/2014/main" id="{5C6D8B00-6A8B-F5F5-C4CF-4A53CEB2E2AE}"/>
              </a:ext>
            </a:extLst>
          </p:cNvPr>
          <p:cNvSpPr txBox="1"/>
          <p:nvPr/>
        </p:nvSpPr>
        <p:spPr>
          <a:xfrm>
            <a:off x="6315476" y="6600826"/>
            <a:ext cx="4646562" cy="307777"/>
          </a:xfrm>
          <a:prstGeom prst="rect">
            <a:avLst/>
          </a:prstGeom>
          <a:noFill/>
        </p:spPr>
        <p:txBody>
          <a:bodyPr wrap="square" rtlCol="0">
            <a:spAutoFit/>
          </a:bodyPr>
          <a:lstStyle/>
          <a:p>
            <a:r>
              <a:rPr lang="en-US" sz="1400" dirty="0"/>
              <a:t>Science 5 August 2011: vol. 333 no. 6043 755-758</a:t>
            </a:r>
          </a:p>
        </p:txBody>
      </p:sp>
      <p:sp>
        <p:nvSpPr>
          <p:cNvPr id="21" name="TextBox 20">
            <a:extLst>
              <a:ext uri="{FF2B5EF4-FFF2-40B4-BE49-F238E27FC236}">
                <a16:creationId xmlns:a16="http://schemas.microsoft.com/office/drawing/2014/main" id="{51C845CF-C20C-1723-6941-E1580F55B9D8}"/>
              </a:ext>
            </a:extLst>
          </p:cNvPr>
          <p:cNvSpPr txBox="1"/>
          <p:nvPr/>
        </p:nvSpPr>
        <p:spPr>
          <a:xfrm>
            <a:off x="2133600" y="6446937"/>
            <a:ext cx="4094931" cy="307777"/>
          </a:xfrm>
          <a:prstGeom prst="rect">
            <a:avLst/>
          </a:prstGeom>
          <a:noFill/>
        </p:spPr>
        <p:txBody>
          <a:bodyPr wrap="square" rtlCol="0">
            <a:spAutoFit/>
          </a:bodyPr>
          <a:lstStyle/>
          <a:p>
            <a:r>
              <a:rPr lang="en-US" sz="1400" dirty="0"/>
              <a:t>Knowles, Cambridge University</a:t>
            </a:r>
          </a:p>
        </p:txBody>
      </p:sp>
    </p:spTree>
    <p:extLst>
      <p:ext uri="{BB962C8B-B14F-4D97-AF65-F5344CB8AC3E}">
        <p14:creationId xmlns:p14="http://schemas.microsoft.com/office/powerpoint/2010/main" val="184444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BF4E9-67BF-2E35-6725-79D3DC8C4C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E37-EB7C-29E8-8F48-C5451F385325}"/>
              </a:ext>
            </a:extLst>
          </p:cNvPr>
          <p:cNvSpPr>
            <a:spLocks noGrp="1"/>
          </p:cNvSpPr>
          <p:nvPr>
            <p:ph type="sldNum" sz="quarter" idx="11"/>
          </p:nvPr>
        </p:nvSpPr>
        <p:spPr/>
        <p:txBody>
          <a:bodyPr/>
          <a:lstStyle/>
          <a:p>
            <a:fld id="{523A240F-EAFE-E84F-B44C-6D7A08E0E409}" type="slidenum">
              <a:rPr lang="en-US" smtClean="0"/>
              <a:t>15</a:t>
            </a:fld>
            <a:endParaRPr lang="en-US"/>
          </a:p>
        </p:txBody>
      </p:sp>
      <p:sp>
        <p:nvSpPr>
          <p:cNvPr id="4" name="Text Placeholder 3">
            <a:extLst>
              <a:ext uri="{FF2B5EF4-FFF2-40B4-BE49-F238E27FC236}">
                <a16:creationId xmlns:a16="http://schemas.microsoft.com/office/drawing/2014/main" id="{9BE2843D-F04D-DF47-5729-72969AEB8AF8}"/>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DCD921F4-FC34-B33B-EC77-E10E12561BEE}"/>
              </a:ext>
            </a:extLst>
          </p:cNvPr>
          <p:cNvSpPr>
            <a:spLocks noGrp="1"/>
          </p:cNvSpPr>
          <p:nvPr>
            <p:ph type="title"/>
          </p:nvPr>
        </p:nvSpPr>
        <p:spPr/>
        <p:txBody>
          <a:bodyPr/>
          <a:lstStyle/>
          <a:p>
            <a:r>
              <a:rPr lang="en-US" dirty="0"/>
              <a:t>Atomic force microscopy can measure force and live cell mechanics</a:t>
            </a:r>
          </a:p>
        </p:txBody>
      </p:sp>
      <p:sp>
        <p:nvSpPr>
          <p:cNvPr id="20" name="TextBox 19">
            <a:extLst>
              <a:ext uri="{FF2B5EF4-FFF2-40B4-BE49-F238E27FC236}">
                <a16:creationId xmlns:a16="http://schemas.microsoft.com/office/drawing/2014/main" id="{DEBC4246-88D4-E882-9F9B-244B31F4199C}"/>
              </a:ext>
            </a:extLst>
          </p:cNvPr>
          <p:cNvSpPr txBox="1"/>
          <p:nvPr/>
        </p:nvSpPr>
        <p:spPr>
          <a:xfrm>
            <a:off x="6315476" y="6600826"/>
            <a:ext cx="4646562" cy="307777"/>
          </a:xfrm>
          <a:prstGeom prst="rect">
            <a:avLst/>
          </a:prstGeom>
          <a:noFill/>
        </p:spPr>
        <p:txBody>
          <a:bodyPr wrap="square" rtlCol="0">
            <a:spAutoFit/>
          </a:bodyPr>
          <a:lstStyle/>
          <a:p>
            <a:r>
              <a:rPr lang="en-US" sz="1400" dirty="0"/>
              <a:t>Science 5 August 2011: vol. 333 no. 6043 755-758</a:t>
            </a:r>
          </a:p>
        </p:txBody>
      </p:sp>
      <p:sp>
        <p:nvSpPr>
          <p:cNvPr id="21" name="TextBox 20">
            <a:extLst>
              <a:ext uri="{FF2B5EF4-FFF2-40B4-BE49-F238E27FC236}">
                <a16:creationId xmlns:a16="http://schemas.microsoft.com/office/drawing/2014/main" id="{A3A2CC32-B99E-638D-227E-58CF0D676241}"/>
              </a:ext>
            </a:extLst>
          </p:cNvPr>
          <p:cNvSpPr txBox="1"/>
          <p:nvPr/>
        </p:nvSpPr>
        <p:spPr>
          <a:xfrm>
            <a:off x="2133600" y="6446937"/>
            <a:ext cx="4094931" cy="307777"/>
          </a:xfrm>
          <a:prstGeom prst="rect">
            <a:avLst/>
          </a:prstGeom>
          <a:noFill/>
        </p:spPr>
        <p:txBody>
          <a:bodyPr wrap="square" rtlCol="0">
            <a:spAutoFit/>
          </a:bodyPr>
          <a:lstStyle/>
          <a:p>
            <a:r>
              <a:rPr lang="en-US" sz="1400" dirty="0"/>
              <a:t>Knowles, Cambridge University</a:t>
            </a:r>
          </a:p>
        </p:txBody>
      </p:sp>
      <p:pic>
        <p:nvPicPr>
          <p:cNvPr id="3" name="Picture 8" descr="https://www.llnl.gov/str/May04/gifs/DeYoreo5.jpg">
            <a:extLst>
              <a:ext uri="{FF2B5EF4-FFF2-40B4-BE49-F238E27FC236}">
                <a16:creationId xmlns:a16="http://schemas.microsoft.com/office/drawing/2014/main" id="{40A64E5A-7D9A-49B1-7804-538CB7D09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451" y="1567942"/>
            <a:ext cx="4296229" cy="25033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s://www.asylumresearch.com/Products/MFP-3D-BIO/FibroblastOverlay.jpg">
            <a:extLst>
              <a:ext uri="{FF2B5EF4-FFF2-40B4-BE49-F238E27FC236}">
                <a16:creationId xmlns:a16="http://schemas.microsoft.com/office/drawing/2014/main" id="{3FD0726F-F111-10E6-5768-CFD3DB10D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086" y="1297096"/>
            <a:ext cx="2936606" cy="37225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https://encrypted-tbn2.gstatic.com/images?q=tbn:ANd9GcRDbS8Smfgs0DIIY4vWOScc1TM9oNGWHYBpLSMCwOCVXOD_v3DS">
            <a:extLst>
              <a:ext uri="{FF2B5EF4-FFF2-40B4-BE49-F238E27FC236}">
                <a16:creationId xmlns:a16="http://schemas.microsoft.com/office/drawing/2014/main" id="{F10E8487-4345-D14A-BDDE-9349CED44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553" y="4271372"/>
            <a:ext cx="2781721" cy="2348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E7AF90C-D414-53AF-C249-BDC3A08BB944}"/>
              </a:ext>
            </a:extLst>
          </p:cNvPr>
          <p:cNvSpPr/>
          <p:nvPr/>
        </p:nvSpPr>
        <p:spPr>
          <a:xfrm>
            <a:off x="7032710" y="5178261"/>
            <a:ext cx="2927404" cy="1323439"/>
          </a:xfrm>
          <a:prstGeom prst="rect">
            <a:avLst/>
          </a:prstGeom>
        </p:spPr>
        <p:txBody>
          <a:bodyPr wrap="square">
            <a:spAutoFit/>
          </a:bodyPr>
          <a:lstStyle/>
          <a:p>
            <a:pPr algn="ctr"/>
            <a:r>
              <a:rPr lang="en-US" sz="2000" b="1" dirty="0"/>
              <a:t>Samples:</a:t>
            </a:r>
          </a:p>
          <a:p>
            <a:pPr algn="ctr"/>
            <a:r>
              <a:rPr lang="en-US" sz="2000" dirty="0" err="1"/>
              <a:t>Nanomaterials</a:t>
            </a:r>
            <a:endParaRPr lang="en-US" sz="2000" dirty="0"/>
          </a:p>
          <a:p>
            <a:pPr algn="ctr"/>
            <a:r>
              <a:rPr lang="en-US" sz="2000" dirty="0"/>
              <a:t>Single biomolecules</a:t>
            </a:r>
          </a:p>
          <a:p>
            <a:pPr algn="ctr"/>
            <a:r>
              <a:rPr lang="en-US" sz="2000" dirty="0"/>
              <a:t>Live cells</a:t>
            </a:r>
          </a:p>
        </p:txBody>
      </p:sp>
      <p:sp>
        <p:nvSpPr>
          <p:cNvPr id="12" name="Rectangle 11">
            <a:extLst>
              <a:ext uri="{FF2B5EF4-FFF2-40B4-BE49-F238E27FC236}">
                <a16:creationId xmlns:a16="http://schemas.microsoft.com/office/drawing/2014/main" id="{05E0BA64-A660-F31F-9F47-C4D4BD5B711A}"/>
              </a:ext>
            </a:extLst>
          </p:cNvPr>
          <p:cNvSpPr/>
          <p:nvPr/>
        </p:nvSpPr>
        <p:spPr>
          <a:xfrm>
            <a:off x="2676317" y="5966431"/>
            <a:ext cx="2605200" cy="400110"/>
          </a:xfrm>
          <a:prstGeom prst="rect">
            <a:avLst/>
          </a:prstGeom>
        </p:spPr>
        <p:txBody>
          <a:bodyPr wrap="none">
            <a:spAutoFit/>
          </a:bodyPr>
          <a:lstStyle/>
          <a:p>
            <a:pPr algn="ctr"/>
            <a:r>
              <a:rPr lang="en-US" sz="2000" dirty="0"/>
              <a:t>Force measurements</a:t>
            </a:r>
          </a:p>
        </p:txBody>
      </p:sp>
    </p:spTree>
    <p:extLst>
      <p:ext uri="{BB962C8B-B14F-4D97-AF65-F5344CB8AC3E}">
        <p14:creationId xmlns:p14="http://schemas.microsoft.com/office/powerpoint/2010/main" val="36574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907FB-341A-A6C1-DD93-C04419C3D2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2B72A-9465-6120-7786-4C0951719CD8}"/>
              </a:ext>
            </a:extLst>
          </p:cNvPr>
          <p:cNvSpPr>
            <a:spLocks noGrp="1"/>
          </p:cNvSpPr>
          <p:nvPr>
            <p:ph type="sldNum" sz="quarter" idx="11"/>
          </p:nvPr>
        </p:nvSpPr>
        <p:spPr/>
        <p:txBody>
          <a:bodyPr/>
          <a:lstStyle/>
          <a:p>
            <a:fld id="{523A240F-EAFE-E84F-B44C-6D7A08E0E409}" type="slidenum">
              <a:rPr lang="en-US" smtClean="0"/>
              <a:t>16</a:t>
            </a:fld>
            <a:endParaRPr lang="en-US"/>
          </a:p>
        </p:txBody>
      </p:sp>
      <p:sp>
        <p:nvSpPr>
          <p:cNvPr id="4" name="Text Placeholder 3">
            <a:extLst>
              <a:ext uri="{FF2B5EF4-FFF2-40B4-BE49-F238E27FC236}">
                <a16:creationId xmlns:a16="http://schemas.microsoft.com/office/drawing/2014/main" id="{9BBEBE47-CE61-0653-9A79-C76DF759142E}"/>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C3FECF71-5EF2-B286-D63C-C20733061831}"/>
              </a:ext>
            </a:extLst>
          </p:cNvPr>
          <p:cNvSpPr>
            <a:spLocks noGrp="1"/>
          </p:cNvSpPr>
          <p:nvPr>
            <p:ph type="title"/>
          </p:nvPr>
        </p:nvSpPr>
        <p:spPr/>
        <p:txBody>
          <a:bodyPr/>
          <a:lstStyle/>
          <a:p>
            <a:r>
              <a:rPr lang="en-US" dirty="0"/>
              <a:t>Atomic force microscopy equipment @ Tri-I</a:t>
            </a:r>
          </a:p>
        </p:txBody>
      </p:sp>
      <p:sp>
        <p:nvSpPr>
          <p:cNvPr id="8" name="Rectangle 7">
            <a:extLst>
              <a:ext uri="{FF2B5EF4-FFF2-40B4-BE49-F238E27FC236}">
                <a16:creationId xmlns:a16="http://schemas.microsoft.com/office/drawing/2014/main" id="{114DEE56-0491-9065-0C1F-5A4845BD02BE}"/>
              </a:ext>
            </a:extLst>
          </p:cNvPr>
          <p:cNvSpPr/>
          <p:nvPr/>
        </p:nvSpPr>
        <p:spPr>
          <a:xfrm>
            <a:off x="512064" y="1700783"/>
            <a:ext cx="5496961" cy="4404741"/>
          </a:xfrm>
          <a:prstGeom prst="rect">
            <a:avLst/>
          </a:prstGeom>
        </p:spPr>
        <p:txBody>
          <a:bodyPr vert="horz" lIns="0" tIns="0" rIns="0" bIns="0" rtlCol="0">
            <a:normAutofit/>
          </a:bodyPr>
          <a:lstStyle/>
          <a:p>
            <a:pPr>
              <a:spcAft>
                <a:spcPts val="600"/>
              </a:spcAft>
            </a:pPr>
            <a:r>
              <a:rPr lang="en-US" kern="1200" dirty="0">
                <a:solidFill>
                  <a:srgbClr val="272524"/>
                </a:solidFill>
              </a:rPr>
              <a:t>Asylum Instruments Bio AFM 3D</a:t>
            </a:r>
          </a:p>
          <a:p>
            <a:pPr>
              <a:spcAft>
                <a:spcPts val="600"/>
              </a:spcAft>
            </a:pPr>
            <a:endParaRPr lang="en-US" kern="1200" dirty="0">
              <a:solidFill>
                <a:srgbClr val="272524"/>
              </a:solidFill>
            </a:endParaRPr>
          </a:p>
          <a:p>
            <a:pPr>
              <a:spcAft>
                <a:spcPts val="600"/>
              </a:spcAft>
            </a:pPr>
            <a:r>
              <a:rPr lang="en-US" kern="1200" dirty="0">
                <a:solidFill>
                  <a:srgbClr val="272524"/>
                </a:solidFill>
              </a:rPr>
              <a:t>MSKCC Molecular Cytology Core Facility</a:t>
            </a:r>
          </a:p>
          <a:p>
            <a:pPr>
              <a:spcAft>
                <a:spcPts val="600"/>
              </a:spcAft>
            </a:pPr>
            <a:r>
              <a:rPr lang="en-US" kern="1200" dirty="0">
                <a:solidFill>
                  <a:srgbClr val="272524"/>
                </a:solidFill>
              </a:rPr>
              <a:t>Zuckerman C4 Basement</a:t>
            </a:r>
          </a:p>
        </p:txBody>
      </p:sp>
      <p:pic>
        <p:nvPicPr>
          <p:cNvPr id="9" name="Picture 2" descr="C:\Users\hellerd\Pictures\2013_AFM\20131001_182512.jpg">
            <a:extLst>
              <a:ext uri="{FF2B5EF4-FFF2-40B4-BE49-F238E27FC236}">
                <a16:creationId xmlns:a16="http://schemas.microsoft.com/office/drawing/2014/main" id="{653702B1-E9C0-A50A-0A79-3333A7208E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35" r="5665" b="-3"/>
          <a:stretch>
            <a:fillRect/>
          </a:stretch>
        </p:blipFill>
        <p:spPr bwMode="auto">
          <a:xfrm>
            <a:off x="6199525" y="1700783"/>
            <a:ext cx="5496961" cy="4404741"/>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57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6152-0764-6564-1BA5-9BB8B8743AA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9C4642-2728-72FD-C2EC-FBEC7816EE6F}"/>
              </a:ext>
            </a:extLst>
          </p:cNvPr>
          <p:cNvSpPr>
            <a:spLocks noGrp="1"/>
          </p:cNvSpPr>
          <p:nvPr>
            <p:ph type="sldNum" sz="quarter" idx="11"/>
          </p:nvPr>
        </p:nvSpPr>
        <p:spPr/>
        <p:txBody>
          <a:bodyPr/>
          <a:lstStyle/>
          <a:p>
            <a:fld id="{523A240F-EAFE-E84F-B44C-6D7A08E0E409}" type="slidenum">
              <a:rPr lang="en-US" smtClean="0"/>
              <a:t>17</a:t>
            </a:fld>
            <a:endParaRPr lang="en-US"/>
          </a:p>
        </p:txBody>
      </p:sp>
      <p:sp>
        <p:nvSpPr>
          <p:cNvPr id="4" name="Text Placeholder 3">
            <a:extLst>
              <a:ext uri="{FF2B5EF4-FFF2-40B4-BE49-F238E27FC236}">
                <a16:creationId xmlns:a16="http://schemas.microsoft.com/office/drawing/2014/main" id="{D1705EDD-FC86-BA17-2BC3-C1693199ECB3}"/>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AC0AC934-4B4B-084D-4369-CA458707E0C9}"/>
              </a:ext>
            </a:extLst>
          </p:cNvPr>
          <p:cNvSpPr>
            <a:spLocks noGrp="1"/>
          </p:cNvSpPr>
          <p:nvPr>
            <p:ph type="title"/>
          </p:nvPr>
        </p:nvSpPr>
        <p:spPr/>
        <p:txBody>
          <a:bodyPr/>
          <a:lstStyle/>
          <a:p>
            <a:r>
              <a:rPr lang="en-US" dirty="0"/>
              <a:t>Dynamic light scattering</a:t>
            </a:r>
          </a:p>
        </p:txBody>
      </p:sp>
      <p:pic>
        <p:nvPicPr>
          <p:cNvPr id="8" name="Picture 4" descr="http://www.lsinstruments.ch/__/frontend/handler/image.php?id=181&amp;width=588">
            <a:extLst>
              <a:ext uri="{FF2B5EF4-FFF2-40B4-BE49-F238E27FC236}">
                <a16:creationId xmlns:a16="http://schemas.microsoft.com/office/drawing/2014/main" id="{74E421BF-9F66-B01E-1AD5-9CB086B89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658" y="4394253"/>
            <a:ext cx="6206549" cy="22482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upload.wikimedia.org/wikipedia/commons/thumb/4/43/DLS.svg/350px-DLS.svg.png">
            <a:extLst>
              <a:ext uri="{FF2B5EF4-FFF2-40B4-BE49-F238E27FC236}">
                <a16:creationId xmlns:a16="http://schemas.microsoft.com/office/drawing/2014/main" id="{46AFB847-A078-102C-2131-5068E5729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492069"/>
            <a:ext cx="3810000" cy="30262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DCCEF53-E4D4-0544-1202-0E5BB42A002E}"/>
              </a:ext>
            </a:extLst>
          </p:cNvPr>
          <p:cNvSpPr/>
          <p:nvPr/>
        </p:nvSpPr>
        <p:spPr>
          <a:xfrm>
            <a:off x="512063" y="1103245"/>
            <a:ext cx="7031738" cy="3539430"/>
          </a:xfrm>
          <a:prstGeom prst="rect">
            <a:avLst/>
          </a:prstGeom>
        </p:spPr>
        <p:txBody>
          <a:bodyPr wrap="square">
            <a:spAutoFit/>
          </a:bodyPr>
          <a:lstStyle/>
          <a:p>
            <a:r>
              <a:rPr lang="en-US" sz="2000" b="1" dirty="0"/>
              <a:t>Measures:</a:t>
            </a:r>
          </a:p>
          <a:p>
            <a:r>
              <a:rPr lang="en-US" sz="2000" dirty="0"/>
              <a:t>Particle size: ~0.3 nm – 8 µm</a:t>
            </a:r>
          </a:p>
          <a:p>
            <a:r>
              <a:rPr lang="en-US" sz="2000" dirty="0"/>
              <a:t>Molecular weight: ~1x10</a:t>
            </a:r>
            <a:r>
              <a:rPr lang="en-US" sz="2000" baseline="30000" dirty="0"/>
              <a:t>3</a:t>
            </a:r>
            <a:r>
              <a:rPr lang="en-US" sz="2000" baseline="-25000" dirty="0"/>
              <a:t> </a:t>
            </a:r>
            <a:r>
              <a:rPr lang="en-US" sz="2000" dirty="0"/>
              <a:t>– 2x10</a:t>
            </a:r>
            <a:r>
              <a:rPr lang="en-US" sz="2000" baseline="30000" dirty="0"/>
              <a:t>7</a:t>
            </a:r>
            <a:r>
              <a:rPr lang="en-US" sz="2000" dirty="0"/>
              <a:t> Da</a:t>
            </a:r>
          </a:p>
          <a:p>
            <a:r>
              <a:rPr lang="en-US" sz="2000" dirty="0"/>
              <a:t>Zeta potential: (particle surface charge)</a:t>
            </a:r>
          </a:p>
          <a:p>
            <a:endParaRPr lang="en-US" sz="2000" dirty="0"/>
          </a:p>
          <a:p>
            <a:r>
              <a:rPr lang="en-US" sz="2000" b="1" dirty="0"/>
              <a:t>Principle:</a:t>
            </a:r>
          </a:p>
          <a:p>
            <a:r>
              <a:rPr lang="en-US" sz="2000" dirty="0"/>
              <a:t>Particles in solution scatter light. This light </a:t>
            </a:r>
          </a:p>
          <a:p>
            <a:r>
              <a:rPr lang="en-US" sz="2000" dirty="0"/>
              <a:t>then undergoes either constructive or destructive interference by the surrounding particles.  By this intensity fluctuation, information is contained about the time scale of movement of the </a:t>
            </a:r>
            <a:r>
              <a:rPr lang="en-US" sz="2000" dirty="0" err="1"/>
              <a:t>scatterers</a:t>
            </a:r>
            <a:r>
              <a:rPr lang="en-US" sz="2000" dirty="0"/>
              <a:t>.</a:t>
            </a:r>
            <a:r>
              <a:rPr lang="en-US" sz="2400" dirty="0"/>
              <a:t> </a:t>
            </a:r>
          </a:p>
        </p:txBody>
      </p:sp>
      <p:sp>
        <p:nvSpPr>
          <p:cNvPr id="13" name="Rectangle 12">
            <a:extLst>
              <a:ext uri="{FF2B5EF4-FFF2-40B4-BE49-F238E27FC236}">
                <a16:creationId xmlns:a16="http://schemas.microsoft.com/office/drawing/2014/main" id="{3302F42D-F75E-C885-53DA-5D813C556600}"/>
              </a:ext>
            </a:extLst>
          </p:cNvPr>
          <p:cNvSpPr/>
          <p:nvPr/>
        </p:nvSpPr>
        <p:spPr>
          <a:xfrm>
            <a:off x="7391400" y="3429000"/>
            <a:ext cx="4495800" cy="1015663"/>
          </a:xfrm>
          <a:prstGeom prst="rect">
            <a:avLst/>
          </a:prstGeom>
        </p:spPr>
        <p:txBody>
          <a:bodyPr wrap="square">
            <a:spAutoFit/>
          </a:bodyPr>
          <a:lstStyle/>
          <a:p>
            <a:r>
              <a:rPr lang="en-US" sz="2000" b="1" dirty="0"/>
              <a:t>Data produced:</a:t>
            </a:r>
          </a:p>
          <a:p>
            <a:r>
              <a:rPr lang="en-US" sz="2000" u="sng" dirty="0"/>
              <a:t>Autocorrelation function</a:t>
            </a:r>
            <a:r>
              <a:rPr lang="en-US" sz="2000" dirty="0"/>
              <a:t>, which is then fitted to equations to give particle size</a:t>
            </a:r>
          </a:p>
        </p:txBody>
      </p:sp>
      <p:pic>
        <p:nvPicPr>
          <p:cNvPr id="14" name="Picture 20" descr="http://www.pixelligent.com/wp-content/files/2013/04/04-particle-distribution.png">
            <a:extLst>
              <a:ext uri="{FF2B5EF4-FFF2-40B4-BE49-F238E27FC236}">
                <a16:creationId xmlns:a16="http://schemas.microsoft.com/office/drawing/2014/main" id="{AFADA122-FAEB-F065-C8FA-E9D091248B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 t="20000" r="28557"/>
          <a:stretch/>
        </p:blipFill>
        <p:spPr bwMode="auto">
          <a:xfrm>
            <a:off x="7696200" y="4685132"/>
            <a:ext cx="2645764" cy="217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E6A94-D557-0150-9125-F84B37D822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D588F2-06BC-3FCA-AAD6-68B82BF12CDA}"/>
              </a:ext>
            </a:extLst>
          </p:cNvPr>
          <p:cNvSpPr>
            <a:spLocks noGrp="1"/>
          </p:cNvSpPr>
          <p:nvPr>
            <p:ph type="sldNum" sz="quarter" idx="11"/>
          </p:nvPr>
        </p:nvSpPr>
        <p:spPr/>
        <p:txBody>
          <a:bodyPr/>
          <a:lstStyle/>
          <a:p>
            <a:fld id="{523A240F-EAFE-E84F-B44C-6D7A08E0E409}" type="slidenum">
              <a:rPr lang="en-US" smtClean="0"/>
              <a:t>18</a:t>
            </a:fld>
            <a:endParaRPr lang="en-US"/>
          </a:p>
        </p:txBody>
      </p:sp>
      <p:sp>
        <p:nvSpPr>
          <p:cNvPr id="4" name="Text Placeholder 3">
            <a:extLst>
              <a:ext uri="{FF2B5EF4-FFF2-40B4-BE49-F238E27FC236}">
                <a16:creationId xmlns:a16="http://schemas.microsoft.com/office/drawing/2014/main" id="{6B15B8B1-78A6-CCB8-B5F6-013CBD029C4A}"/>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8BC46C62-0493-7B69-676A-3F31C74863D0}"/>
              </a:ext>
            </a:extLst>
          </p:cNvPr>
          <p:cNvSpPr>
            <a:spLocks noGrp="1"/>
          </p:cNvSpPr>
          <p:nvPr>
            <p:ph type="title"/>
          </p:nvPr>
        </p:nvSpPr>
        <p:spPr/>
        <p:txBody>
          <a:bodyPr/>
          <a:lstStyle/>
          <a:p>
            <a:r>
              <a:rPr lang="en-US" dirty="0"/>
              <a:t>Dynamic light scattering</a:t>
            </a:r>
          </a:p>
        </p:txBody>
      </p:sp>
      <p:pic>
        <p:nvPicPr>
          <p:cNvPr id="3" name="Picture 6" descr="http://image.slidesharecdn.com/te012-110719100935-phpapp01/95/slide-10-728.jpg?1311088282">
            <a:extLst>
              <a:ext uri="{FF2B5EF4-FFF2-40B4-BE49-F238E27FC236}">
                <a16:creationId xmlns:a16="http://schemas.microsoft.com/office/drawing/2014/main" id="{08889E9A-BA8F-A50B-C970-F17EC523AC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05" b="15684"/>
          <a:stretch/>
        </p:blipFill>
        <p:spPr bwMode="auto">
          <a:xfrm>
            <a:off x="4762286" y="2941262"/>
            <a:ext cx="6934200" cy="355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9801F8-AE1F-EFF4-FE51-909907CB69EF}"/>
              </a:ext>
            </a:extLst>
          </p:cNvPr>
          <p:cNvSpPr/>
          <p:nvPr/>
        </p:nvSpPr>
        <p:spPr>
          <a:xfrm>
            <a:off x="5410199" y="1066801"/>
            <a:ext cx="6150033" cy="1938992"/>
          </a:xfrm>
          <a:prstGeom prst="rect">
            <a:avLst/>
          </a:prstGeom>
        </p:spPr>
        <p:txBody>
          <a:bodyPr wrap="square">
            <a:spAutoFit/>
          </a:bodyPr>
          <a:lstStyle/>
          <a:p>
            <a:r>
              <a:rPr lang="en-US" sz="2000" b="1" dirty="0"/>
              <a:t>DLS measures the Hydrodynamic Radius</a:t>
            </a:r>
          </a:p>
          <a:p>
            <a:r>
              <a:rPr lang="en-US" sz="2000" b="1" dirty="0"/>
              <a:t>of the Particle</a:t>
            </a:r>
          </a:p>
          <a:p>
            <a:r>
              <a:rPr lang="en-US" sz="2000" dirty="0"/>
              <a:t>Stokes radius, Stokes-Einstein radius, aka hydrodynamic radius </a:t>
            </a:r>
            <a:r>
              <a:rPr lang="en-US" sz="2000" i="1" dirty="0"/>
              <a:t>R</a:t>
            </a:r>
            <a:r>
              <a:rPr lang="en-US" sz="2000" i="1" baseline="-25000" dirty="0"/>
              <a:t>H</a:t>
            </a:r>
            <a:r>
              <a:rPr lang="en-US" sz="2000" dirty="0"/>
              <a:t>, is the radius of a hard sphere that diffuses at the same rate as the molecule. </a:t>
            </a:r>
          </a:p>
        </p:txBody>
      </p:sp>
      <p:pic>
        <p:nvPicPr>
          <p:cNvPr id="7" name="Picture 16" descr="http://image.slidesharecdn.com/understandingdlsdata-121129092127-phpapp02/95/slide-10-638.jpg?1354205706">
            <a:extLst>
              <a:ext uri="{FF2B5EF4-FFF2-40B4-BE49-F238E27FC236}">
                <a16:creationId xmlns:a16="http://schemas.microsoft.com/office/drawing/2014/main" id="{9C3D0BF5-945A-4666-91EA-54A83CCB07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771" t="21166" r="14212" b="11074"/>
          <a:stretch/>
        </p:blipFill>
        <p:spPr bwMode="auto">
          <a:xfrm>
            <a:off x="1905000" y="1845059"/>
            <a:ext cx="2933700" cy="43867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A777901-3A4F-27D3-EA25-E1C6B87B7740}"/>
              </a:ext>
            </a:extLst>
          </p:cNvPr>
          <p:cNvSpPr/>
          <p:nvPr/>
        </p:nvSpPr>
        <p:spPr>
          <a:xfrm>
            <a:off x="631767" y="932072"/>
            <a:ext cx="4778433" cy="707886"/>
          </a:xfrm>
          <a:prstGeom prst="rect">
            <a:avLst/>
          </a:prstGeom>
        </p:spPr>
        <p:txBody>
          <a:bodyPr wrap="square">
            <a:spAutoFit/>
          </a:bodyPr>
          <a:lstStyle/>
          <a:p>
            <a:r>
              <a:rPr lang="en-US" sz="2000" dirty="0"/>
              <a:t>Autocorrelation function data </a:t>
            </a:r>
          </a:p>
          <a:p>
            <a:r>
              <a:rPr lang="en-US" sz="2000" dirty="0"/>
              <a:t>of particles with different sizes</a:t>
            </a:r>
          </a:p>
        </p:txBody>
      </p:sp>
    </p:spTree>
    <p:extLst>
      <p:ext uri="{BB962C8B-B14F-4D97-AF65-F5344CB8AC3E}">
        <p14:creationId xmlns:p14="http://schemas.microsoft.com/office/powerpoint/2010/main" val="152680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F626A-4E1F-EACF-7DF3-3F084736FE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F88F5F-0DA9-204E-A6A7-1B008075AF0E}"/>
              </a:ext>
            </a:extLst>
          </p:cNvPr>
          <p:cNvSpPr>
            <a:spLocks noGrp="1"/>
          </p:cNvSpPr>
          <p:nvPr>
            <p:ph type="sldNum" sz="quarter" idx="11"/>
          </p:nvPr>
        </p:nvSpPr>
        <p:spPr/>
        <p:txBody>
          <a:bodyPr/>
          <a:lstStyle/>
          <a:p>
            <a:fld id="{523A240F-EAFE-E84F-B44C-6D7A08E0E409}" type="slidenum">
              <a:rPr lang="en-US" smtClean="0"/>
              <a:t>19</a:t>
            </a:fld>
            <a:endParaRPr lang="en-US"/>
          </a:p>
        </p:txBody>
      </p:sp>
      <p:sp>
        <p:nvSpPr>
          <p:cNvPr id="4" name="Text Placeholder 3">
            <a:extLst>
              <a:ext uri="{FF2B5EF4-FFF2-40B4-BE49-F238E27FC236}">
                <a16:creationId xmlns:a16="http://schemas.microsoft.com/office/drawing/2014/main" id="{50D0E562-4AE2-11D0-3E0B-FA402F44B80E}"/>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AC07F465-8D5E-B4C5-DC91-F921449CDE2A}"/>
              </a:ext>
            </a:extLst>
          </p:cNvPr>
          <p:cNvSpPr>
            <a:spLocks noGrp="1"/>
          </p:cNvSpPr>
          <p:nvPr>
            <p:ph type="title"/>
          </p:nvPr>
        </p:nvSpPr>
        <p:spPr/>
        <p:txBody>
          <a:bodyPr/>
          <a:lstStyle/>
          <a:p>
            <a:r>
              <a:rPr lang="en-US" dirty="0"/>
              <a:t>Zeta potential</a:t>
            </a:r>
          </a:p>
        </p:txBody>
      </p:sp>
      <p:sp>
        <p:nvSpPr>
          <p:cNvPr id="8" name="Rectangle 7">
            <a:extLst>
              <a:ext uri="{FF2B5EF4-FFF2-40B4-BE49-F238E27FC236}">
                <a16:creationId xmlns:a16="http://schemas.microsoft.com/office/drawing/2014/main" id="{A2D5478A-63D3-23C7-1137-DA557365460D}"/>
              </a:ext>
            </a:extLst>
          </p:cNvPr>
          <p:cNvSpPr/>
          <p:nvPr/>
        </p:nvSpPr>
        <p:spPr>
          <a:xfrm>
            <a:off x="503788" y="1065242"/>
            <a:ext cx="11184423" cy="2369880"/>
          </a:xfrm>
          <a:prstGeom prst="rect">
            <a:avLst/>
          </a:prstGeom>
        </p:spPr>
        <p:txBody>
          <a:bodyPr wrap="square">
            <a:spAutoFit/>
          </a:bodyPr>
          <a:lstStyle/>
          <a:p>
            <a:r>
              <a:rPr lang="en-US" sz="2200" dirty="0"/>
              <a:t>Zeta potential (</a:t>
            </a:r>
            <a:r>
              <a:rPr lang="el-GR" sz="2200" i="1" dirty="0"/>
              <a:t>ζ-</a:t>
            </a:r>
            <a:r>
              <a:rPr lang="en-US" sz="2200" i="1" dirty="0"/>
              <a:t>potential) </a:t>
            </a:r>
            <a:r>
              <a:rPr lang="en-US" sz="2200" dirty="0"/>
              <a:t>is a measure of electrostatic potential on the surface of a particle (colloid).  It is thought of as the overall charge of a particle. It can help predict the long-term stability of a particle in solution.</a:t>
            </a:r>
          </a:p>
          <a:p>
            <a:endParaRPr lang="en-US" sz="1600" dirty="0"/>
          </a:p>
          <a:p>
            <a:r>
              <a:rPr lang="en-US" sz="2200" dirty="0"/>
              <a:t>More precisely, zeta potential is the electric potential at the slipping plane—the plane that separates mobile fluid from fluid that is attached to the particle.</a:t>
            </a:r>
          </a:p>
          <a:p>
            <a:endParaRPr lang="en-US" sz="2200" dirty="0"/>
          </a:p>
        </p:txBody>
      </p:sp>
      <p:pic>
        <p:nvPicPr>
          <p:cNvPr id="9" name="Picture 4">
            <a:extLst>
              <a:ext uri="{FF2B5EF4-FFF2-40B4-BE49-F238E27FC236}">
                <a16:creationId xmlns:a16="http://schemas.microsoft.com/office/drawing/2014/main" id="{78EBF577-EE4B-BDAC-9821-9118366C05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804" y="4721238"/>
            <a:ext cx="5315857" cy="185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id="{0E0A5032-8BE8-2077-D4EE-B0D2116F0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3394431"/>
            <a:ext cx="3505200" cy="335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0D30E1DB-3BF0-B75C-C68F-BB48890F4E58}"/>
              </a:ext>
            </a:extLst>
          </p:cNvPr>
          <p:cNvSpPr/>
          <p:nvPr/>
        </p:nvSpPr>
        <p:spPr>
          <a:xfrm>
            <a:off x="512063" y="3291902"/>
            <a:ext cx="6262772" cy="1200329"/>
          </a:xfrm>
          <a:prstGeom prst="rect">
            <a:avLst/>
          </a:prstGeom>
          <a:ln>
            <a:solidFill>
              <a:schemeClr val="tx1"/>
            </a:solidFill>
          </a:ln>
        </p:spPr>
        <p:txBody>
          <a:bodyPr wrap="square">
            <a:spAutoFit/>
          </a:bodyPr>
          <a:lstStyle/>
          <a:p>
            <a:r>
              <a:rPr lang="en-US" dirty="0"/>
              <a:t>Zeta potential of a particle can be positive or negative, just as the overall charge of the nanoparticle can be positive or negative.  The larger the absolute magnitude, the better the stability of the particle.</a:t>
            </a:r>
          </a:p>
        </p:txBody>
      </p:sp>
    </p:spTree>
    <p:extLst>
      <p:ext uri="{BB962C8B-B14F-4D97-AF65-F5344CB8AC3E}">
        <p14:creationId xmlns:p14="http://schemas.microsoft.com/office/powerpoint/2010/main" val="1765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2</a:t>
            </a:fld>
            <a:endParaRPr lang="en-US"/>
          </a:p>
        </p:txBody>
      </p:sp>
      <p:sp>
        <p:nvSpPr>
          <p:cNvPr id="6" name="Footer Placeholder 5">
            <a:extLst>
              <a:ext uri="{FF2B5EF4-FFF2-40B4-BE49-F238E27FC236}">
                <a16:creationId xmlns:a16="http://schemas.microsoft.com/office/drawing/2014/main" id="{64897807-4613-6141-8872-9CD0F142386E}"/>
              </a:ext>
            </a:extLst>
          </p:cNvPr>
          <p:cNvSpPr>
            <a:spLocks noGrp="1"/>
          </p:cNvSpPr>
          <p:nvPr>
            <p:ph type="ftr" sz="quarter" idx="10"/>
          </p:nvPr>
        </p:nvSpPr>
        <p:spPr/>
        <p:txBody>
          <a:bodyPr/>
          <a:lstStyle/>
          <a:p>
            <a:r>
              <a:rPr lang="en-US"/>
              <a:t>MSK Confidential — do not distribute</a:t>
            </a:r>
          </a:p>
        </p:txBody>
      </p:sp>
      <p:sp>
        <p:nvSpPr>
          <p:cNvPr id="9" name="Text Placeholder 8">
            <a:extLst>
              <a:ext uri="{FF2B5EF4-FFF2-40B4-BE49-F238E27FC236}">
                <a16:creationId xmlns:a16="http://schemas.microsoft.com/office/drawing/2014/main" id="{1ED53289-1065-0D3E-C359-DB4A1EACC162}"/>
              </a:ext>
            </a:extLst>
          </p:cNvPr>
          <p:cNvSpPr>
            <a:spLocks noGrp="1"/>
          </p:cNvSpPr>
          <p:nvPr>
            <p:ph type="body" sz="half" idx="2"/>
          </p:nvPr>
        </p:nvSpPr>
        <p:spPr/>
        <p:txBody>
          <a:bodyPr/>
          <a:lstStyle/>
          <a:p>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Outline</a:t>
            </a:r>
          </a:p>
        </p:txBody>
      </p:sp>
      <p:sp>
        <p:nvSpPr>
          <p:cNvPr id="8" name="Content Placeholder 7">
            <a:extLst>
              <a:ext uri="{FF2B5EF4-FFF2-40B4-BE49-F238E27FC236}">
                <a16:creationId xmlns:a16="http://schemas.microsoft.com/office/drawing/2014/main" id="{7DC29EFC-CE73-54E9-9679-C336195EF170}"/>
              </a:ext>
            </a:extLst>
          </p:cNvPr>
          <p:cNvSpPr>
            <a:spLocks noGrp="1"/>
          </p:cNvSpPr>
          <p:nvPr>
            <p:ph idx="1"/>
          </p:nvPr>
        </p:nvSpPr>
        <p:spPr>
          <a:xfrm>
            <a:off x="512064" y="1371601"/>
            <a:ext cx="11184422" cy="4733923"/>
          </a:xfrm>
        </p:spPr>
        <p:txBody>
          <a:bodyPr/>
          <a:lstStyle/>
          <a:p>
            <a:pPr marL="342900" indent="-342900">
              <a:buFont typeface="+mj-lt"/>
              <a:buAutoNum type="arabicPeriod"/>
            </a:pPr>
            <a:r>
              <a:rPr lang="en-US" sz="2400" dirty="0"/>
              <a:t>Nanotechnology, why should you care?</a:t>
            </a:r>
          </a:p>
          <a:p>
            <a:pPr marL="342900" indent="-342900">
              <a:buFont typeface="+mj-lt"/>
              <a:buAutoNum type="arabicPeriod"/>
            </a:pPr>
            <a:r>
              <a:rPr lang="en-US" sz="2400" dirty="0"/>
              <a:t>Definitions</a:t>
            </a:r>
          </a:p>
          <a:p>
            <a:pPr marL="342900" indent="-342900">
              <a:buFont typeface="+mj-lt"/>
              <a:buAutoNum type="arabicPeriod"/>
            </a:pPr>
            <a:r>
              <a:rPr lang="en-US" sz="2400" dirty="0"/>
              <a:t>Instrumentation</a:t>
            </a:r>
          </a:p>
          <a:p>
            <a:pPr marL="342900" indent="-342900">
              <a:buFont typeface="+mj-lt"/>
              <a:buAutoNum type="arabicPeriod"/>
            </a:pPr>
            <a:r>
              <a:rPr lang="en-US" sz="2400" dirty="0"/>
              <a:t>Physical concepts</a:t>
            </a:r>
          </a:p>
          <a:p>
            <a:pPr marL="342900" indent="-342900">
              <a:buFont typeface="+mj-lt"/>
              <a:buAutoNum type="arabicPeriod"/>
            </a:pPr>
            <a:r>
              <a:rPr lang="en-US" sz="2400" dirty="0"/>
              <a:t>Some potentially disruptive (nano)technologies</a:t>
            </a:r>
          </a:p>
          <a:p>
            <a:pPr marL="342900" indent="-342900">
              <a:buFont typeface="+mj-lt"/>
              <a:buAutoNum type="arabicPeriod"/>
            </a:pPr>
            <a:endParaRPr lang="en-US" sz="2400" dirty="0"/>
          </a:p>
        </p:txBody>
      </p:sp>
    </p:spTree>
    <p:extLst>
      <p:ext uri="{BB962C8B-B14F-4D97-AF65-F5344CB8AC3E}">
        <p14:creationId xmlns:p14="http://schemas.microsoft.com/office/powerpoint/2010/main" val="2817966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4922" y="464165"/>
            <a:ext cx="9116878" cy="2000548"/>
          </a:xfrm>
          <a:prstGeom prst="rect">
            <a:avLst/>
          </a:prstGeom>
          <a:noFill/>
        </p:spPr>
        <p:txBody>
          <a:bodyPr wrap="square" rtlCol="0">
            <a:spAutoFit/>
          </a:bodyPr>
          <a:lstStyle/>
          <a:p>
            <a:pPr algn="ctr"/>
            <a:r>
              <a:rPr lang="en-US" sz="3200" b="1" dirty="0"/>
              <a:t>If you want to image a nanoparticle </a:t>
            </a:r>
            <a:r>
              <a:rPr lang="en-US" sz="3200" b="1" u="sng" dirty="0"/>
              <a:t>inside</a:t>
            </a:r>
            <a:r>
              <a:rPr lang="en-US" sz="3200" b="1" dirty="0"/>
              <a:t> of a cell, which technique(s) could you use? </a:t>
            </a:r>
          </a:p>
          <a:p>
            <a:pPr algn="ctr"/>
            <a:endParaRPr lang="en-US" sz="3200" b="1" dirty="0"/>
          </a:p>
          <a:p>
            <a:pPr algn="ctr"/>
            <a:endParaRPr lang="en-US" sz="2800" dirty="0"/>
          </a:p>
        </p:txBody>
      </p:sp>
      <p:sp>
        <p:nvSpPr>
          <p:cNvPr id="5" name="TextBox 4"/>
          <p:cNvSpPr txBox="1"/>
          <p:nvPr/>
        </p:nvSpPr>
        <p:spPr>
          <a:xfrm>
            <a:off x="3317630" y="2819401"/>
            <a:ext cx="7162800" cy="2246769"/>
          </a:xfrm>
          <a:prstGeom prst="rect">
            <a:avLst/>
          </a:prstGeom>
          <a:noFill/>
        </p:spPr>
        <p:txBody>
          <a:bodyPr wrap="square" rtlCol="0">
            <a:spAutoFit/>
          </a:bodyPr>
          <a:lstStyle/>
          <a:p>
            <a:pPr marL="514350" indent="-514350">
              <a:buFont typeface="+mj-lt"/>
              <a:buAutoNum type="alphaLcParenR"/>
            </a:pPr>
            <a:r>
              <a:rPr lang="en-US" sz="2800" dirty="0">
                <a:latin typeface="+mj-lt"/>
                <a:cs typeface="Arial" pitchFamily="34" charset="0"/>
              </a:rPr>
              <a:t>Transmission Electron Microscopy</a:t>
            </a:r>
          </a:p>
          <a:p>
            <a:pPr marL="514350" indent="-514350">
              <a:buFont typeface="+mj-lt"/>
              <a:buAutoNum type="alphaLcParenR"/>
            </a:pPr>
            <a:r>
              <a:rPr lang="en-US" sz="2800" dirty="0">
                <a:latin typeface="+mj-lt"/>
                <a:cs typeface="Arial" pitchFamily="34" charset="0"/>
              </a:rPr>
              <a:t>Scanning Electron Microscopy</a:t>
            </a:r>
          </a:p>
          <a:p>
            <a:pPr marL="514350" indent="-514350">
              <a:buFont typeface="+mj-lt"/>
              <a:buAutoNum type="alphaLcParenR"/>
            </a:pPr>
            <a:r>
              <a:rPr lang="en-US" sz="2800" dirty="0">
                <a:latin typeface="+mj-lt"/>
                <a:cs typeface="Arial" pitchFamily="34" charset="0"/>
              </a:rPr>
              <a:t>Atomic Force Microscopy</a:t>
            </a:r>
          </a:p>
          <a:p>
            <a:pPr marL="514350" indent="-514350">
              <a:buFont typeface="+mj-lt"/>
              <a:buAutoNum type="alphaLcParenR"/>
            </a:pPr>
            <a:r>
              <a:rPr lang="en-US" sz="2800" dirty="0">
                <a:latin typeface="+mj-lt"/>
                <a:cs typeface="Arial" pitchFamily="34" charset="0"/>
              </a:rPr>
              <a:t>Dynamic Light Scattering </a:t>
            </a:r>
          </a:p>
          <a:p>
            <a:pPr marL="514350" indent="-514350">
              <a:buFont typeface="+mj-lt"/>
              <a:buAutoNum type="alphaLcParenR"/>
            </a:pPr>
            <a:r>
              <a:rPr lang="en-US" sz="2800" dirty="0">
                <a:latin typeface="+mj-lt"/>
                <a:cs typeface="Arial" pitchFamily="34" charset="0"/>
              </a:rPr>
              <a:t>Zeta Potential Measurement</a:t>
            </a:r>
          </a:p>
        </p:txBody>
      </p:sp>
      <p:pic>
        <p:nvPicPr>
          <p:cNvPr id="7" name="Picture 6"/>
          <p:cNvPicPr>
            <a:picLocks noChangeAspect="1"/>
          </p:cNvPicPr>
          <p:nvPr/>
        </p:nvPicPr>
        <p:blipFill>
          <a:blip r:embed="rId2"/>
          <a:stretch>
            <a:fillRect/>
          </a:stretch>
        </p:blipFill>
        <p:spPr>
          <a:xfrm>
            <a:off x="1524000" y="3359387"/>
            <a:ext cx="1371600" cy="1371600"/>
          </a:xfrm>
          <a:prstGeom prst="rect">
            <a:avLst/>
          </a:prstGeom>
        </p:spPr>
      </p:pic>
    </p:spTree>
    <p:extLst>
      <p:ext uri="{BB962C8B-B14F-4D97-AF65-F5344CB8AC3E}">
        <p14:creationId xmlns:p14="http://schemas.microsoft.com/office/powerpoint/2010/main" val="3881159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64D1-DB1D-47AD-3D1D-A66F9FEDC444}"/>
              </a:ext>
            </a:extLst>
          </p:cNvPr>
          <p:cNvSpPr>
            <a:spLocks noGrp="1"/>
          </p:cNvSpPr>
          <p:nvPr>
            <p:ph type="title"/>
          </p:nvPr>
        </p:nvSpPr>
        <p:spPr>
          <a:xfrm>
            <a:off x="512063" y="2971800"/>
            <a:ext cx="11184423" cy="914400"/>
          </a:xfrm>
        </p:spPr>
        <p:txBody>
          <a:bodyPr/>
          <a:lstStyle/>
          <a:p>
            <a:r>
              <a:rPr lang="en-US" dirty="0"/>
              <a:t>Nanotechnologies: some physical concepts and potentially useful materials</a:t>
            </a:r>
          </a:p>
        </p:txBody>
      </p:sp>
      <p:sp>
        <p:nvSpPr>
          <p:cNvPr id="4" name="Footer Placeholder 3">
            <a:extLst>
              <a:ext uri="{FF2B5EF4-FFF2-40B4-BE49-F238E27FC236}">
                <a16:creationId xmlns:a16="http://schemas.microsoft.com/office/drawing/2014/main" id="{8A52AA61-E54F-C703-CE8B-676BC6D7C1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D53E35-6137-9A44-D642-D745DF769F9B}"/>
              </a:ext>
            </a:extLst>
          </p:cNvPr>
          <p:cNvSpPr>
            <a:spLocks noGrp="1"/>
          </p:cNvSpPr>
          <p:nvPr>
            <p:ph type="sldNum" sz="quarter" idx="12"/>
          </p:nvPr>
        </p:nvSpPr>
        <p:spPr/>
        <p:txBody>
          <a:bodyPr/>
          <a:lstStyle/>
          <a:p>
            <a:fld id="{3F93964C-1DE1-4DFC-995A-53653308E150}" type="slidenum">
              <a:rPr lang="en-US" smtClean="0"/>
              <a:t>21</a:t>
            </a:fld>
            <a:endParaRPr lang="en-US"/>
          </a:p>
        </p:txBody>
      </p:sp>
      <p:sp>
        <p:nvSpPr>
          <p:cNvPr id="6" name="TextBox 5">
            <a:extLst>
              <a:ext uri="{FF2B5EF4-FFF2-40B4-BE49-F238E27FC236}">
                <a16:creationId xmlns:a16="http://schemas.microsoft.com/office/drawing/2014/main" id="{44B0C3D0-C8D0-8213-68C1-E5E18CD1AF93}"/>
              </a:ext>
            </a:extLst>
          </p:cNvPr>
          <p:cNvSpPr txBox="1"/>
          <p:nvPr/>
        </p:nvSpPr>
        <p:spPr>
          <a:xfrm>
            <a:off x="4356196" y="1415533"/>
            <a:ext cx="3479608" cy="369332"/>
          </a:xfrm>
          <a:prstGeom prst="rect">
            <a:avLst/>
          </a:prstGeom>
          <a:noFill/>
        </p:spPr>
        <p:txBody>
          <a:bodyPr wrap="square" rtlCol="0">
            <a:spAutoFit/>
          </a:bodyPr>
          <a:lstStyle/>
          <a:p>
            <a:pPr algn="ctr"/>
            <a:r>
              <a:rPr lang="en-US" b="1" dirty="0">
                <a:solidFill>
                  <a:srgbClr val="272524"/>
                </a:solidFill>
              </a:rPr>
              <a:t>PAPER DISCUSSION</a:t>
            </a:r>
          </a:p>
        </p:txBody>
      </p:sp>
    </p:spTree>
    <p:extLst>
      <p:ext uri="{BB962C8B-B14F-4D97-AF65-F5344CB8AC3E}">
        <p14:creationId xmlns:p14="http://schemas.microsoft.com/office/powerpoint/2010/main" val="1446878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28EC4-E1E3-864A-B32D-3F9444B4C5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ACD31-343B-B56D-465A-F07360778B9B}"/>
              </a:ext>
            </a:extLst>
          </p:cNvPr>
          <p:cNvSpPr>
            <a:spLocks noGrp="1"/>
          </p:cNvSpPr>
          <p:nvPr>
            <p:ph type="sldNum" sz="quarter" idx="11"/>
          </p:nvPr>
        </p:nvSpPr>
        <p:spPr/>
        <p:txBody>
          <a:bodyPr/>
          <a:lstStyle/>
          <a:p>
            <a:fld id="{523A240F-EAFE-E84F-B44C-6D7A08E0E409}" type="slidenum">
              <a:rPr lang="en-US" smtClean="0"/>
              <a:t>22</a:t>
            </a:fld>
            <a:endParaRPr lang="en-US"/>
          </a:p>
        </p:txBody>
      </p:sp>
      <p:sp>
        <p:nvSpPr>
          <p:cNvPr id="4" name="Text Placeholder 3">
            <a:extLst>
              <a:ext uri="{FF2B5EF4-FFF2-40B4-BE49-F238E27FC236}">
                <a16:creationId xmlns:a16="http://schemas.microsoft.com/office/drawing/2014/main" id="{9AD0576D-CBA2-89C0-DCF5-F007EE57CAA8}"/>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D5506E52-AF6E-3970-B8AB-F4F96D5B313B}"/>
              </a:ext>
            </a:extLst>
          </p:cNvPr>
          <p:cNvSpPr>
            <a:spLocks noGrp="1"/>
          </p:cNvSpPr>
          <p:nvPr>
            <p:ph type="title"/>
          </p:nvPr>
        </p:nvSpPr>
        <p:spPr/>
        <p:txBody>
          <a:bodyPr/>
          <a:lstStyle/>
          <a:p>
            <a:r>
              <a:rPr lang="en-US" dirty="0"/>
              <a:t>Nanotechnology – what is unique?</a:t>
            </a:r>
          </a:p>
        </p:txBody>
      </p:sp>
      <p:sp>
        <p:nvSpPr>
          <p:cNvPr id="8" name="Rectangle 7">
            <a:extLst>
              <a:ext uri="{FF2B5EF4-FFF2-40B4-BE49-F238E27FC236}">
                <a16:creationId xmlns:a16="http://schemas.microsoft.com/office/drawing/2014/main" id="{EE948233-1F27-057D-519F-0220D01305F2}"/>
              </a:ext>
            </a:extLst>
          </p:cNvPr>
          <p:cNvSpPr/>
          <p:nvPr/>
        </p:nvSpPr>
        <p:spPr>
          <a:xfrm>
            <a:off x="2514600" y="1074004"/>
            <a:ext cx="7162800" cy="1200329"/>
          </a:xfrm>
          <a:prstGeom prst="rect">
            <a:avLst/>
          </a:prstGeom>
        </p:spPr>
        <p:txBody>
          <a:bodyPr wrap="square">
            <a:spAutoFit/>
          </a:bodyPr>
          <a:lstStyle/>
          <a:p>
            <a:r>
              <a:rPr lang="en-US" sz="2400" b="1" dirty="0"/>
              <a:t>Quantum size effect</a:t>
            </a:r>
            <a:r>
              <a:rPr lang="en-US" sz="2400" dirty="0"/>
              <a:t>: electronic properties of certain solids are altered with great reductions in particle size.</a:t>
            </a:r>
          </a:p>
        </p:txBody>
      </p:sp>
      <p:pic>
        <p:nvPicPr>
          <p:cNvPr id="9" name="Picture 4" descr="http://www.photonics.com/images2/Spectra/EuroPhotonics/EuroNews/2010/October/Figure1.jpg">
            <a:extLst>
              <a:ext uri="{FF2B5EF4-FFF2-40B4-BE49-F238E27FC236}">
                <a16:creationId xmlns:a16="http://schemas.microsoft.com/office/drawing/2014/main" id="{6F679A7E-C6AE-E8FE-784C-EB964DCED0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02142" y="2719495"/>
            <a:ext cx="4870240" cy="3884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5628078-0132-007F-8673-5CA1B2057866}"/>
              </a:ext>
            </a:extLst>
          </p:cNvPr>
          <p:cNvSpPr/>
          <p:nvPr/>
        </p:nvSpPr>
        <p:spPr>
          <a:xfrm>
            <a:off x="3200401" y="2209800"/>
            <a:ext cx="6425157" cy="400110"/>
          </a:xfrm>
          <a:prstGeom prst="rect">
            <a:avLst/>
          </a:prstGeom>
        </p:spPr>
        <p:txBody>
          <a:bodyPr wrap="none">
            <a:spAutoFit/>
          </a:bodyPr>
          <a:lstStyle/>
          <a:p>
            <a:r>
              <a:rPr lang="en-US" sz="2000" dirty="0"/>
              <a:t>Quantum dots: Emission wavelength is size-dependent</a:t>
            </a:r>
          </a:p>
        </p:txBody>
      </p:sp>
    </p:spTree>
    <p:extLst>
      <p:ext uri="{BB962C8B-B14F-4D97-AF65-F5344CB8AC3E}">
        <p14:creationId xmlns:p14="http://schemas.microsoft.com/office/powerpoint/2010/main" val="395566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21F71-2A02-047C-DCED-C4F671076D5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1602AB-6430-27F6-564D-63B3A0588C16}"/>
              </a:ext>
            </a:extLst>
          </p:cNvPr>
          <p:cNvSpPr>
            <a:spLocks noGrp="1"/>
          </p:cNvSpPr>
          <p:nvPr>
            <p:ph type="sldNum" sz="quarter" idx="11"/>
          </p:nvPr>
        </p:nvSpPr>
        <p:spPr/>
        <p:txBody>
          <a:bodyPr/>
          <a:lstStyle/>
          <a:p>
            <a:fld id="{523A240F-EAFE-E84F-B44C-6D7A08E0E409}" type="slidenum">
              <a:rPr lang="en-US" smtClean="0"/>
              <a:t>23</a:t>
            </a:fld>
            <a:endParaRPr lang="en-US"/>
          </a:p>
        </p:txBody>
      </p:sp>
      <p:sp>
        <p:nvSpPr>
          <p:cNvPr id="4" name="Text Placeholder 3">
            <a:extLst>
              <a:ext uri="{FF2B5EF4-FFF2-40B4-BE49-F238E27FC236}">
                <a16:creationId xmlns:a16="http://schemas.microsoft.com/office/drawing/2014/main" id="{45056D67-E12F-2FD0-CD62-A1FAA09FD9DD}"/>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4C5F39EB-7162-A61F-36AF-F2E98D5218AC}"/>
              </a:ext>
            </a:extLst>
          </p:cNvPr>
          <p:cNvSpPr>
            <a:spLocks noGrp="1"/>
          </p:cNvSpPr>
          <p:nvPr>
            <p:ph type="title"/>
          </p:nvPr>
        </p:nvSpPr>
        <p:spPr/>
        <p:txBody>
          <a:bodyPr/>
          <a:lstStyle/>
          <a:p>
            <a:r>
              <a:rPr lang="en-US" dirty="0"/>
              <a:t>Quantum dots</a:t>
            </a:r>
          </a:p>
        </p:txBody>
      </p:sp>
      <p:sp>
        <p:nvSpPr>
          <p:cNvPr id="3" name="Rectangle 2">
            <a:extLst>
              <a:ext uri="{FF2B5EF4-FFF2-40B4-BE49-F238E27FC236}">
                <a16:creationId xmlns:a16="http://schemas.microsoft.com/office/drawing/2014/main" id="{877D45F5-0CF4-7257-5CDC-66DF046B6E67}"/>
              </a:ext>
            </a:extLst>
          </p:cNvPr>
          <p:cNvSpPr/>
          <p:nvPr/>
        </p:nvSpPr>
        <p:spPr>
          <a:xfrm>
            <a:off x="2057401" y="1019146"/>
            <a:ext cx="5128327" cy="430887"/>
          </a:xfrm>
          <a:prstGeom prst="rect">
            <a:avLst/>
          </a:prstGeom>
        </p:spPr>
        <p:txBody>
          <a:bodyPr wrap="none">
            <a:spAutoFit/>
          </a:bodyPr>
          <a:lstStyle/>
          <a:p>
            <a:r>
              <a:rPr lang="en-US" sz="2200" dirty="0"/>
              <a:t>Emission wavelength is size-dependent</a:t>
            </a:r>
          </a:p>
        </p:txBody>
      </p:sp>
      <p:pic>
        <p:nvPicPr>
          <p:cNvPr id="6" name="Picture 2" descr="Image result for quantum dots">
            <a:extLst>
              <a:ext uri="{FF2B5EF4-FFF2-40B4-BE49-F238E27FC236}">
                <a16:creationId xmlns:a16="http://schemas.microsoft.com/office/drawing/2014/main" id="{FD33CAC0-FE6C-DE15-319F-FD8542927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1"/>
            <a:ext cx="5334000" cy="16192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5DE7E85-0B55-EA9D-FD11-A9C4756A0911}"/>
              </a:ext>
            </a:extLst>
          </p:cNvPr>
          <p:cNvSpPr/>
          <p:nvPr/>
        </p:nvSpPr>
        <p:spPr>
          <a:xfrm>
            <a:off x="2063262" y="3429001"/>
            <a:ext cx="2537874" cy="430887"/>
          </a:xfrm>
          <a:prstGeom prst="rect">
            <a:avLst/>
          </a:prstGeom>
        </p:spPr>
        <p:txBody>
          <a:bodyPr wrap="none">
            <a:spAutoFit/>
          </a:bodyPr>
          <a:lstStyle/>
          <a:p>
            <a:r>
              <a:rPr lang="en-US" sz="2200" dirty="0"/>
              <a:t>Highly Photostable</a:t>
            </a:r>
          </a:p>
        </p:txBody>
      </p:sp>
      <p:pic>
        <p:nvPicPr>
          <p:cNvPr id="11" name="Picture 10" descr="Image result for quantum dot photostability">
            <a:extLst>
              <a:ext uri="{FF2B5EF4-FFF2-40B4-BE49-F238E27FC236}">
                <a16:creationId xmlns:a16="http://schemas.microsoft.com/office/drawing/2014/main" id="{7A7D2282-76C7-1F05-E725-E84DFBAD2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889" y="3962400"/>
            <a:ext cx="4270294"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32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4C9A7-493D-3589-A59E-58C6CE79922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07989C-CBF5-2BA0-8BBE-A889433D80E4}"/>
              </a:ext>
            </a:extLst>
          </p:cNvPr>
          <p:cNvSpPr>
            <a:spLocks noGrp="1"/>
          </p:cNvSpPr>
          <p:nvPr>
            <p:ph type="sldNum" sz="quarter" idx="11"/>
          </p:nvPr>
        </p:nvSpPr>
        <p:spPr/>
        <p:txBody>
          <a:bodyPr/>
          <a:lstStyle/>
          <a:p>
            <a:fld id="{523A240F-EAFE-E84F-B44C-6D7A08E0E409}" type="slidenum">
              <a:rPr lang="en-US" smtClean="0"/>
              <a:t>24</a:t>
            </a:fld>
            <a:endParaRPr lang="en-US"/>
          </a:p>
        </p:txBody>
      </p:sp>
      <p:sp>
        <p:nvSpPr>
          <p:cNvPr id="4" name="Text Placeholder 3">
            <a:extLst>
              <a:ext uri="{FF2B5EF4-FFF2-40B4-BE49-F238E27FC236}">
                <a16:creationId xmlns:a16="http://schemas.microsoft.com/office/drawing/2014/main" id="{6A6F6795-C6CB-0390-A52E-06374B690469}"/>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F78241B3-8AA4-147F-8855-F70530059C6C}"/>
              </a:ext>
            </a:extLst>
          </p:cNvPr>
          <p:cNvSpPr>
            <a:spLocks noGrp="1"/>
          </p:cNvSpPr>
          <p:nvPr>
            <p:ph type="title"/>
          </p:nvPr>
        </p:nvSpPr>
        <p:spPr/>
        <p:txBody>
          <a:bodyPr/>
          <a:lstStyle/>
          <a:p>
            <a:r>
              <a:rPr lang="en-US" dirty="0"/>
              <a:t>Quantum dots are versatile nanoprobes</a:t>
            </a:r>
          </a:p>
        </p:txBody>
      </p:sp>
      <p:pic>
        <p:nvPicPr>
          <p:cNvPr id="8" name="Picture 3">
            <a:extLst>
              <a:ext uri="{FF2B5EF4-FFF2-40B4-BE49-F238E27FC236}">
                <a16:creationId xmlns:a16="http://schemas.microsoft.com/office/drawing/2014/main" id="{B4BB85C9-D171-2444-71ED-22DEDFCE3F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524" t="27604" r="2992"/>
          <a:stretch/>
        </p:blipFill>
        <p:spPr bwMode="auto">
          <a:xfrm>
            <a:off x="3475734" y="4419600"/>
            <a:ext cx="5134866"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Qdot Innovator's Tool Kit ITK Nanocrystals">
            <a:extLst>
              <a:ext uri="{FF2B5EF4-FFF2-40B4-BE49-F238E27FC236}">
                <a16:creationId xmlns:a16="http://schemas.microsoft.com/office/drawing/2014/main" id="{4BCFAD69-C18A-9CA5-E8C0-7C1FBEB90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71601"/>
            <a:ext cx="5334000" cy="24574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5C7CD2-BDE2-1E74-5D0D-C9EAA4ECC79F}"/>
              </a:ext>
            </a:extLst>
          </p:cNvPr>
          <p:cNvSpPr/>
          <p:nvPr/>
        </p:nvSpPr>
        <p:spPr>
          <a:xfrm>
            <a:off x="1905000" y="940714"/>
            <a:ext cx="3921266" cy="430887"/>
          </a:xfrm>
          <a:prstGeom prst="rect">
            <a:avLst/>
          </a:prstGeom>
        </p:spPr>
        <p:txBody>
          <a:bodyPr wrap="none">
            <a:spAutoFit/>
          </a:bodyPr>
          <a:lstStyle/>
          <a:p>
            <a:r>
              <a:rPr lang="en-US" sz="2200" dirty="0"/>
              <a:t>Can be linked to proteins, etc.</a:t>
            </a:r>
          </a:p>
        </p:txBody>
      </p:sp>
      <p:sp>
        <p:nvSpPr>
          <p:cNvPr id="12" name="Rectangle 11">
            <a:extLst>
              <a:ext uri="{FF2B5EF4-FFF2-40B4-BE49-F238E27FC236}">
                <a16:creationId xmlns:a16="http://schemas.microsoft.com/office/drawing/2014/main" id="{BB69230C-D388-302B-C829-4D2E69699E98}"/>
              </a:ext>
            </a:extLst>
          </p:cNvPr>
          <p:cNvSpPr/>
          <p:nvPr/>
        </p:nvSpPr>
        <p:spPr>
          <a:xfrm>
            <a:off x="2044413" y="3962401"/>
            <a:ext cx="3166251" cy="430887"/>
          </a:xfrm>
          <a:prstGeom prst="rect">
            <a:avLst/>
          </a:prstGeom>
        </p:spPr>
        <p:txBody>
          <a:bodyPr wrap="none">
            <a:spAutoFit/>
          </a:bodyPr>
          <a:lstStyle/>
          <a:p>
            <a:r>
              <a:rPr lang="en-US" sz="2200" dirty="0"/>
              <a:t>Commercially available:</a:t>
            </a:r>
          </a:p>
        </p:txBody>
      </p:sp>
    </p:spTree>
    <p:extLst>
      <p:ext uri="{BB962C8B-B14F-4D97-AF65-F5344CB8AC3E}">
        <p14:creationId xmlns:p14="http://schemas.microsoft.com/office/powerpoint/2010/main" val="103938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4EE93-63ED-3BF0-3898-332CF80947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E90F1-5727-83DC-E233-C4053AECDCDE}"/>
              </a:ext>
            </a:extLst>
          </p:cNvPr>
          <p:cNvSpPr>
            <a:spLocks noGrp="1"/>
          </p:cNvSpPr>
          <p:nvPr>
            <p:ph type="sldNum" sz="quarter" idx="11"/>
          </p:nvPr>
        </p:nvSpPr>
        <p:spPr/>
        <p:txBody>
          <a:bodyPr/>
          <a:lstStyle/>
          <a:p>
            <a:fld id="{523A240F-EAFE-E84F-B44C-6D7A08E0E409}" type="slidenum">
              <a:rPr lang="en-US" smtClean="0"/>
              <a:t>25</a:t>
            </a:fld>
            <a:endParaRPr lang="en-US"/>
          </a:p>
        </p:txBody>
      </p:sp>
      <p:sp>
        <p:nvSpPr>
          <p:cNvPr id="4" name="Text Placeholder 3">
            <a:extLst>
              <a:ext uri="{FF2B5EF4-FFF2-40B4-BE49-F238E27FC236}">
                <a16:creationId xmlns:a16="http://schemas.microsoft.com/office/drawing/2014/main" id="{9C1B841D-5EAE-1AE4-CBA7-FCCF424B1135}"/>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B31B50F0-ECD1-0D0C-7D7C-AF28513DBA2F}"/>
              </a:ext>
            </a:extLst>
          </p:cNvPr>
          <p:cNvSpPr>
            <a:spLocks noGrp="1"/>
          </p:cNvSpPr>
          <p:nvPr>
            <p:ph type="title"/>
          </p:nvPr>
        </p:nvSpPr>
        <p:spPr/>
        <p:txBody>
          <a:bodyPr/>
          <a:lstStyle/>
          <a:p>
            <a:r>
              <a:rPr lang="en-US" dirty="0"/>
              <a:t>FRET: Förster resonance energy transfer</a:t>
            </a:r>
          </a:p>
        </p:txBody>
      </p:sp>
      <p:pic>
        <p:nvPicPr>
          <p:cNvPr id="6" name="Picture 2" descr="Image result for fret fluorescence resonance energy transfer">
            <a:extLst>
              <a:ext uri="{FF2B5EF4-FFF2-40B4-BE49-F238E27FC236}">
                <a16:creationId xmlns:a16="http://schemas.microsoft.com/office/drawing/2014/main" id="{5BE56759-F713-5E26-A4C1-FF2EAB7C4C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09" r="46495"/>
          <a:stretch/>
        </p:blipFill>
        <p:spPr bwMode="auto">
          <a:xfrm>
            <a:off x="2050358" y="2493535"/>
            <a:ext cx="3669323" cy="42120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238F428-523F-E1D5-C68E-735FA6E6B05B}"/>
              </a:ext>
            </a:extLst>
          </p:cNvPr>
          <p:cNvSpPr/>
          <p:nvPr/>
        </p:nvSpPr>
        <p:spPr>
          <a:xfrm>
            <a:off x="2684505" y="1160585"/>
            <a:ext cx="7016664" cy="430887"/>
          </a:xfrm>
          <a:prstGeom prst="rect">
            <a:avLst/>
          </a:prstGeom>
        </p:spPr>
        <p:txBody>
          <a:bodyPr wrap="none">
            <a:spAutoFit/>
          </a:bodyPr>
          <a:lstStyle/>
          <a:p>
            <a:r>
              <a:rPr lang="en-US" sz="2200" dirty="0"/>
              <a:t>(Sometimes: Fluorescence resonance energy transfer)</a:t>
            </a:r>
          </a:p>
        </p:txBody>
      </p:sp>
      <p:sp>
        <p:nvSpPr>
          <p:cNvPr id="11" name="Rectangle 10">
            <a:extLst>
              <a:ext uri="{FF2B5EF4-FFF2-40B4-BE49-F238E27FC236}">
                <a16:creationId xmlns:a16="http://schemas.microsoft.com/office/drawing/2014/main" id="{8FD42F8F-6F3F-5E74-3D46-BD74AA83DE83}"/>
              </a:ext>
            </a:extLst>
          </p:cNvPr>
          <p:cNvSpPr/>
          <p:nvPr/>
        </p:nvSpPr>
        <p:spPr>
          <a:xfrm>
            <a:off x="1874512" y="1828800"/>
            <a:ext cx="8178393" cy="461665"/>
          </a:xfrm>
          <a:prstGeom prst="rect">
            <a:avLst/>
          </a:prstGeom>
        </p:spPr>
        <p:txBody>
          <a:bodyPr wrap="none">
            <a:spAutoFit/>
          </a:bodyPr>
          <a:lstStyle/>
          <a:p>
            <a:r>
              <a:rPr lang="en-US" sz="2400" dirty="0"/>
              <a:t>To measure the distance between molecules (up to 10 nm)</a:t>
            </a:r>
          </a:p>
        </p:txBody>
      </p:sp>
      <p:pic>
        <p:nvPicPr>
          <p:cNvPr id="13" name="Picture 2" descr="Image result for fret fluorescence resonance energy transfer">
            <a:extLst>
              <a:ext uri="{FF2B5EF4-FFF2-40B4-BE49-F238E27FC236}">
                <a16:creationId xmlns:a16="http://schemas.microsoft.com/office/drawing/2014/main" id="{4B43A068-E044-AFB0-B382-7CFC95A8C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207" t="18109"/>
          <a:stretch/>
        </p:blipFill>
        <p:spPr bwMode="auto">
          <a:xfrm>
            <a:off x="5851686" y="2645935"/>
            <a:ext cx="3209071" cy="421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8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6AA6-E5F6-4921-7BA6-C240314FA8D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A6ACA1-5BF7-EF62-5C85-C846E3721B75}"/>
              </a:ext>
            </a:extLst>
          </p:cNvPr>
          <p:cNvSpPr>
            <a:spLocks noGrp="1"/>
          </p:cNvSpPr>
          <p:nvPr>
            <p:ph type="sldNum" sz="quarter" idx="11"/>
          </p:nvPr>
        </p:nvSpPr>
        <p:spPr/>
        <p:txBody>
          <a:bodyPr/>
          <a:lstStyle/>
          <a:p>
            <a:fld id="{523A240F-EAFE-E84F-B44C-6D7A08E0E409}" type="slidenum">
              <a:rPr lang="en-US" smtClean="0"/>
              <a:t>26</a:t>
            </a:fld>
            <a:endParaRPr lang="en-US"/>
          </a:p>
        </p:txBody>
      </p:sp>
      <p:sp>
        <p:nvSpPr>
          <p:cNvPr id="4" name="Text Placeholder 3">
            <a:extLst>
              <a:ext uri="{FF2B5EF4-FFF2-40B4-BE49-F238E27FC236}">
                <a16:creationId xmlns:a16="http://schemas.microsoft.com/office/drawing/2014/main" id="{702A64AE-5CDC-641B-9FC5-945DE61511C7}"/>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DB47CEED-086E-FC50-7D55-BCDE20E0730F}"/>
              </a:ext>
            </a:extLst>
          </p:cNvPr>
          <p:cNvSpPr>
            <a:spLocks noGrp="1"/>
          </p:cNvSpPr>
          <p:nvPr>
            <p:ph type="title"/>
          </p:nvPr>
        </p:nvSpPr>
        <p:spPr/>
        <p:txBody>
          <a:bodyPr/>
          <a:lstStyle/>
          <a:p>
            <a:r>
              <a:rPr lang="en-US" dirty="0"/>
              <a:t>FRET: measures distance between molecules</a:t>
            </a:r>
          </a:p>
        </p:txBody>
      </p:sp>
      <p:pic>
        <p:nvPicPr>
          <p:cNvPr id="3" name="Picture 2" descr="https://micro.magnet.fsu.edu/primer/techniques/fluorescence/fret/images/fretintrofigure2.jpg">
            <a:extLst>
              <a:ext uri="{FF2B5EF4-FFF2-40B4-BE49-F238E27FC236}">
                <a16:creationId xmlns:a16="http://schemas.microsoft.com/office/drawing/2014/main" id="{DADE53C1-05FF-48A1-CD55-F6E4278D3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4847006" cy="3581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6.googleusercontent.com/-vW479Eqs9Kg/UeVZE06ZnUI/AAAAAAAAAt8/i8ffgj02u-U/s1600/FRET11.png">
            <a:extLst>
              <a:ext uri="{FF2B5EF4-FFF2-40B4-BE49-F238E27FC236}">
                <a16:creationId xmlns:a16="http://schemas.microsoft.com/office/drawing/2014/main" id="{2A8E4C13-3AAE-BF27-F0DE-C839159982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53" t="-31601" r="31695" b="-1"/>
          <a:stretch/>
        </p:blipFill>
        <p:spPr bwMode="auto">
          <a:xfrm>
            <a:off x="7236981" y="3575781"/>
            <a:ext cx="2981997" cy="9670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AF8A59B-CD77-D1DB-5644-5FAAFB29B01B}"/>
              </a:ext>
            </a:extLst>
          </p:cNvPr>
          <p:cNvSpPr/>
          <p:nvPr/>
        </p:nvSpPr>
        <p:spPr>
          <a:xfrm>
            <a:off x="6783176" y="2032824"/>
            <a:ext cx="4278114" cy="1107996"/>
          </a:xfrm>
          <a:prstGeom prst="rect">
            <a:avLst/>
          </a:prstGeom>
        </p:spPr>
        <p:txBody>
          <a:bodyPr wrap="square">
            <a:spAutoFit/>
          </a:bodyPr>
          <a:lstStyle/>
          <a:p>
            <a:r>
              <a:rPr lang="en-US" sz="2200" dirty="0"/>
              <a:t>Distance is calculated from the </a:t>
            </a:r>
          </a:p>
          <a:p>
            <a:r>
              <a:rPr lang="en-US" sz="2200" b="1" dirty="0"/>
              <a:t>FRET ratio </a:t>
            </a:r>
          </a:p>
          <a:p>
            <a:r>
              <a:rPr lang="en-US" sz="2200" dirty="0"/>
              <a:t>aka. Relative FRET efficiency</a:t>
            </a:r>
          </a:p>
        </p:txBody>
      </p:sp>
    </p:spTree>
    <p:extLst>
      <p:ext uri="{BB962C8B-B14F-4D97-AF65-F5344CB8AC3E}">
        <p14:creationId xmlns:p14="http://schemas.microsoft.com/office/powerpoint/2010/main" val="3928524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B100-F0D1-7709-4057-E57D39E5D7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21507-C828-4490-6793-0F85ACB1552C}"/>
              </a:ext>
            </a:extLst>
          </p:cNvPr>
          <p:cNvSpPr>
            <a:spLocks noGrp="1"/>
          </p:cNvSpPr>
          <p:nvPr>
            <p:ph type="sldNum" sz="quarter" idx="11"/>
          </p:nvPr>
        </p:nvSpPr>
        <p:spPr/>
        <p:txBody>
          <a:bodyPr/>
          <a:lstStyle/>
          <a:p>
            <a:fld id="{523A240F-EAFE-E84F-B44C-6D7A08E0E409}" type="slidenum">
              <a:rPr lang="en-US" smtClean="0"/>
              <a:t>27</a:t>
            </a:fld>
            <a:endParaRPr lang="en-US"/>
          </a:p>
        </p:txBody>
      </p:sp>
      <p:sp>
        <p:nvSpPr>
          <p:cNvPr id="4" name="Text Placeholder 3">
            <a:extLst>
              <a:ext uri="{FF2B5EF4-FFF2-40B4-BE49-F238E27FC236}">
                <a16:creationId xmlns:a16="http://schemas.microsoft.com/office/drawing/2014/main" id="{722DAA86-DFB3-EC9D-3D6B-47522D500F0C}"/>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608574F3-EDBF-74AF-3E96-43FBAE2D8AE3}"/>
              </a:ext>
            </a:extLst>
          </p:cNvPr>
          <p:cNvSpPr>
            <a:spLocks noGrp="1"/>
          </p:cNvSpPr>
          <p:nvPr>
            <p:ph type="title"/>
          </p:nvPr>
        </p:nvSpPr>
        <p:spPr/>
        <p:txBody>
          <a:bodyPr/>
          <a:lstStyle/>
          <a:p>
            <a:r>
              <a:rPr lang="en-US" dirty="0"/>
              <a:t>FRET: measures distance intramolecularly too</a:t>
            </a:r>
          </a:p>
        </p:txBody>
      </p:sp>
      <p:pic>
        <p:nvPicPr>
          <p:cNvPr id="6" name="Picture 2" descr="https://micro.magnet.fsu.edu/primer/techniques/fluorescence/fret/images/fretintrofigure1.jpg">
            <a:extLst>
              <a:ext uri="{FF2B5EF4-FFF2-40B4-BE49-F238E27FC236}">
                <a16:creationId xmlns:a16="http://schemas.microsoft.com/office/drawing/2014/main" id="{4231D872-5AEB-EA32-1F93-036B5C416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570" y="1514305"/>
            <a:ext cx="6090860" cy="30189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5D0C4E-70EC-EA43-A4A7-61D4CA6655D5}"/>
              </a:ext>
            </a:extLst>
          </p:cNvPr>
          <p:cNvSpPr/>
          <p:nvPr/>
        </p:nvSpPr>
        <p:spPr>
          <a:xfrm>
            <a:off x="2890852" y="5753811"/>
            <a:ext cx="7657714" cy="307777"/>
          </a:xfrm>
          <a:prstGeom prst="rect">
            <a:avLst/>
          </a:prstGeom>
        </p:spPr>
        <p:txBody>
          <a:bodyPr wrap="square">
            <a:spAutoFit/>
          </a:bodyPr>
          <a:lstStyle/>
          <a:p>
            <a:r>
              <a:rPr lang="en-US" sz="1400" dirty="0"/>
              <a:t>https://micro.magnet.fsu.edu/primer/techniques/fluorescence/fret/fretintro.html</a:t>
            </a:r>
          </a:p>
        </p:txBody>
      </p:sp>
    </p:spTree>
    <p:extLst>
      <p:ext uri="{BB962C8B-B14F-4D97-AF65-F5344CB8AC3E}">
        <p14:creationId xmlns:p14="http://schemas.microsoft.com/office/powerpoint/2010/main" val="1291371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22BE-8338-67D5-68B0-8F93648B92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44E313-90B0-9C94-2662-427128CE7AF8}"/>
              </a:ext>
            </a:extLst>
          </p:cNvPr>
          <p:cNvSpPr>
            <a:spLocks noGrp="1"/>
          </p:cNvSpPr>
          <p:nvPr>
            <p:ph type="sldNum" sz="quarter" idx="11"/>
          </p:nvPr>
        </p:nvSpPr>
        <p:spPr/>
        <p:txBody>
          <a:bodyPr/>
          <a:lstStyle/>
          <a:p>
            <a:fld id="{523A240F-EAFE-E84F-B44C-6D7A08E0E409}" type="slidenum">
              <a:rPr lang="en-US" smtClean="0"/>
              <a:t>28</a:t>
            </a:fld>
            <a:endParaRPr lang="en-US"/>
          </a:p>
        </p:txBody>
      </p:sp>
      <p:sp>
        <p:nvSpPr>
          <p:cNvPr id="4" name="Text Placeholder 3">
            <a:extLst>
              <a:ext uri="{FF2B5EF4-FFF2-40B4-BE49-F238E27FC236}">
                <a16:creationId xmlns:a16="http://schemas.microsoft.com/office/drawing/2014/main" id="{A9C2DD4C-BB0A-F1F7-7BD2-027797854193}"/>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C60A5539-DB07-49DC-C3D1-5C31C546F695}"/>
              </a:ext>
            </a:extLst>
          </p:cNvPr>
          <p:cNvSpPr>
            <a:spLocks noGrp="1"/>
          </p:cNvSpPr>
          <p:nvPr>
            <p:ph type="title"/>
          </p:nvPr>
        </p:nvSpPr>
        <p:spPr/>
        <p:txBody>
          <a:bodyPr/>
          <a:lstStyle/>
          <a:p>
            <a:r>
              <a:rPr lang="en-US" dirty="0"/>
              <a:t>FRET: measures distance intramolecularly too</a:t>
            </a:r>
          </a:p>
        </p:txBody>
      </p:sp>
      <p:pic>
        <p:nvPicPr>
          <p:cNvPr id="3" name="Picture 2" descr="https://micro.magnet.fsu.edu/primer/techniques/fluorescence/fret/images/fretintrofigure8.jpg">
            <a:extLst>
              <a:ext uri="{FF2B5EF4-FFF2-40B4-BE49-F238E27FC236}">
                <a16:creationId xmlns:a16="http://schemas.microsoft.com/office/drawing/2014/main" id="{23BEEE6F-A26B-B8D4-C003-790EE6642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646" y="2057401"/>
            <a:ext cx="7823798" cy="316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2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DE43A-9DF8-0BE4-9728-585E1AFA21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684F8B-27FC-A776-6476-59167428C214}"/>
              </a:ext>
            </a:extLst>
          </p:cNvPr>
          <p:cNvSpPr>
            <a:spLocks noGrp="1"/>
          </p:cNvSpPr>
          <p:nvPr>
            <p:ph type="sldNum" sz="quarter" idx="11"/>
          </p:nvPr>
        </p:nvSpPr>
        <p:spPr/>
        <p:txBody>
          <a:bodyPr/>
          <a:lstStyle/>
          <a:p>
            <a:fld id="{523A240F-EAFE-E84F-B44C-6D7A08E0E409}" type="slidenum">
              <a:rPr lang="en-US" smtClean="0"/>
              <a:t>29</a:t>
            </a:fld>
            <a:endParaRPr lang="en-US"/>
          </a:p>
        </p:txBody>
      </p:sp>
      <p:sp>
        <p:nvSpPr>
          <p:cNvPr id="4" name="Text Placeholder 3">
            <a:extLst>
              <a:ext uri="{FF2B5EF4-FFF2-40B4-BE49-F238E27FC236}">
                <a16:creationId xmlns:a16="http://schemas.microsoft.com/office/drawing/2014/main" id="{E5326006-BA6F-F1E2-AD99-66405CF2E8D0}"/>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2F7C2952-DC3A-524B-577E-028459F5A71E}"/>
              </a:ext>
            </a:extLst>
          </p:cNvPr>
          <p:cNvSpPr>
            <a:spLocks noGrp="1"/>
          </p:cNvSpPr>
          <p:nvPr>
            <p:ph type="title"/>
          </p:nvPr>
        </p:nvSpPr>
        <p:spPr/>
        <p:txBody>
          <a:bodyPr/>
          <a:lstStyle/>
          <a:p>
            <a:r>
              <a:rPr lang="en-US" dirty="0" err="1"/>
              <a:t>Plasmonics</a:t>
            </a:r>
            <a:r>
              <a:rPr lang="en-US" dirty="0"/>
              <a:t>: silver and gold</a:t>
            </a:r>
          </a:p>
        </p:txBody>
      </p:sp>
      <p:pic>
        <p:nvPicPr>
          <p:cNvPr id="6" name="Picture 2" descr="Scientific American Magazine">
            <a:extLst>
              <a:ext uri="{FF2B5EF4-FFF2-40B4-BE49-F238E27FC236}">
                <a16:creationId xmlns:a16="http://schemas.microsoft.com/office/drawing/2014/main" id="{AE1BF7E0-380B-0871-CFD6-61F8CCD17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64" y="1014985"/>
            <a:ext cx="2828925" cy="37414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56ED-AAE4-6D73-8B25-42E76D426B40}"/>
              </a:ext>
            </a:extLst>
          </p:cNvPr>
          <p:cNvSpPr/>
          <p:nvPr/>
        </p:nvSpPr>
        <p:spPr>
          <a:xfrm>
            <a:off x="495514" y="1014985"/>
            <a:ext cx="6667286" cy="1508105"/>
          </a:xfrm>
          <a:prstGeom prst="rect">
            <a:avLst/>
          </a:prstGeom>
        </p:spPr>
        <p:txBody>
          <a:bodyPr wrap="square">
            <a:spAutoFit/>
          </a:bodyPr>
          <a:lstStyle/>
          <a:p>
            <a:r>
              <a:rPr lang="en-US" sz="2000" b="1" dirty="0"/>
              <a:t>Surface Plasmon Resonance: </a:t>
            </a:r>
            <a:r>
              <a:rPr lang="en-US" sz="2000" dirty="0"/>
              <a:t>the collective oscillation of valence electrons in a solid stimulated by incident light</a:t>
            </a:r>
          </a:p>
          <a:p>
            <a:endParaRPr lang="en-US" sz="1200" dirty="0"/>
          </a:p>
          <a:p>
            <a:r>
              <a:rPr lang="en-US" sz="2000" dirty="0"/>
              <a:t>-Causes greatly increased electric fields near metals such as gold and silver</a:t>
            </a:r>
          </a:p>
        </p:txBody>
      </p:sp>
      <p:pic>
        <p:nvPicPr>
          <p:cNvPr id="8" name="Picture 2" descr="File:Surface Plasmon Resonance (SPR) Operations B.jpg">
            <a:extLst>
              <a:ext uri="{FF2B5EF4-FFF2-40B4-BE49-F238E27FC236}">
                <a16:creationId xmlns:a16="http://schemas.microsoft.com/office/drawing/2014/main" id="{5FEE6FB2-DFDE-B48E-9E26-32C691829C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779" r="50000"/>
          <a:stretch/>
        </p:blipFill>
        <p:spPr bwMode="auto">
          <a:xfrm>
            <a:off x="2214564" y="4112802"/>
            <a:ext cx="3424237" cy="27324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E026FD7-0155-09B1-62DB-66D2985F2983}"/>
              </a:ext>
            </a:extLst>
          </p:cNvPr>
          <p:cNvSpPr/>
          <p:nvPr/>
        </p:nvSpPr>
        <p:spPr>
          <a:xfrm>
            <a:off x="512063" y="2656226"/>
            <a:ext cx="6396737" cy="1323439"/>
          </a:xfrm>
          <a:prstGeom prst="rect">
            <a:avLst/>
          </a:prstGeom>
        </p:spPr>
        <p:txBody>
          <a:bodyPr wrap="square">
            <a:spAutoFit/>
          </a:bodyPr>
          <a:lstStyle/>
          <a:p>
            <a:r>
              <a:rPr lang="en-US" sz="2000" b="1" dirty="0"/>
              <a:t>Surface Plasmon Resonance (</a:t>
            </a:r>
            <a:r>
              <a:rPr lang="en-US" sz="2000" b="1" dirty="0" err="1"/>
              <a:t>Biacore</a:t>
            </a:r>
            <a:r>
              <a:rPr lang="en-US" sz="2000" b="1" dirty="0"/>
              <a:t>) </a:t>
            </a:r>
            <a:r>
              <a:rPr lang="en-US" sz="2000" dirty="0"/>
              <a:t>is a label-free surface assay which use changes in the index of refraction on a gold surface to detect the binding of proteins and other molecules.</a:t>
            </a:r>
          </a:p>
        </p:txBody>
      </p:sp>
      <p:sp>
        <p:nvSpPr>
          <p:cNvPr id="10" name="Rectangle 9">
            <a:extLst>
              <a:ext uri="{FF2B5EF4-FFF2-40B4-BE49-F238E27FC236}">
                <a16:creationId xmlns:a16="http://schemas.microsoft.com/office/drawing/2014/main" id="{1CE1F53F-46CB-1ED1-5B1D-AB27F6972BB8}"/>
              </a:ext>
            </a:extLst>
          </p:cNvPr>
          <p:cNvSpPr/>
          <p:nvPr/>
        </p:nvSpPr>
        <p:spPr>
          <a:xfrm>
            <a:off x="6450558" y="5327034"/>
            <a:ext cx="5030544" cy="707886"/>
          </a:xfrm>
          <a:prstGeom prst="rect">
            <a:avLst/>
          </a:prstGeom>
        </p:spPr>
        <p:txBody>
          <a:bodyPr wrap="none">
            <a:spAutoFit/>
          </a:bodyPr>
          <a:lstStyle/>
          <a:p>
            <a:r>
              <a:rPr lang="en-US" sz="2000" b="1" dirty="0"/>
              <a:t>Localized Surface Plasmon Resonance:</a:t>
            </a:r>
          </a:p>
          <a:p>
            <a:r>
              <a:rPr lang="en-US" sz="2000" dirty="0"/>
              <a:t>SPR on a nanoparticle</a:t>
            </a:r>
          </a:p>
        </p:txBody>
      </p:sp>
    </p:spTree>
    <p:extLst>
      <p:ext uri="{BB962C8B-B14F-4D97-AF65-F5344CB8AC3E}">
        <p14:creationId xmlns:p14="http://schemas.microsoft.com/office/powerpoint/2010/main" val="26934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D12F528-7FD4-F767-BE26-4F9EDB2AB923}"/>
              </a:ext>
            </a:extLst>
          </p:cNvPr>
          <p:cNvSpPr>
            <a:spLocks noGrp="1"/>
          </p:cNvSpPr>
          <p:nvPr>
            <p:ph type="sldNum" sz="quarter" idx="11"/>
          </p:nvPr>
        </p:nvSpPr>
        <p:spPr/>
        <p:txBody>
          <a:bodyPr/>
          <a:lstStyle/>
          <a:p>
            <a:fld id="{523A240F-EAFE-E84F-B44C-6D7A08E0E409}" type="slidenum">
              <a:rPr lang="en-US" smtClean="0"/>
              <a:pPr/>
              <a:t>3</a:t>
            </a:fld>
            <a:endParaRPr lang="en-US"/>
          </a:p>
        </p:txBody>
      </p:sp>
      <p:sp>
        <p:nvSpPr>
          <p:cNvPr id="3" name="Footer Placeholder 2">
            <a:extLst>
              <a:ext uri="{FF2B5EF4-FFF2-40B4-BE49-F238E27FC236}">
                <a16:creationId xmlns:a16="http://schemas.microsoft.com/office/drawing/2014/main" id="{4019AB22-788C-DA4A-8418-1268FB2A3E56}"/>
              </a:ext>
            </a:extLst>
          </p:cNvPr>
          <p:cNvSpPr>
            <a:spLocks noGrp="1"/>
          </p:cNvSpPr>
          <p:nvPr>
            <p:ph type="ftr" sz="quarter" idx="10"/>
          </p:nvPr>
        </p:nvSpPr>
        <p:spPr/>
        <p:txBody>
          <a:bodyPr/>
          <a:lstStyle/>
          <a:p>
            <a:r>
              <a:rPr lang="en-US"/>
              <a:t>MSK Confidential — do not distribute</a:t>
            </a:r>
          </a:p>
        </p:txBody>
      </p:sp>
      <p:sp>
        <p:nvSpPr>
          <p:cNvPr id="13" name="Text Placeholder 12">
            <a:extLst>
              <a:ext uri="{FF2B5EF4-FFF2-40B4-BE49-F238E27FC236}">
                <a16:creationId xmlns:a16="http://schemas.microsoft.com/office/drawing/2014/main" id="{ECE13001-F1A9-828F-ABEE-D13807263547}"/>
              </a:ext>
            </a:extLst>
          </p:cNvPr>
          <p:cNvSpPr>
            <a:spLocks noGrp="1"/>
          </p:cNvSpPr>
          <p:nvPr>
            <p:ph type="body" sz="half" idx="2"/>
          </p:nvPr>
        </p:nvSpPr>
        <p:spPr/>
        <p:txBody>
          <a:bodyPr/>
          <a:lstStyle/>
          <a:p>
            <a:endParaRPr lang="en-US"/>
          </a:p>
        </p:txBody>
      </p:sp>
      <p:sp>
        <p:nvSpPr>
          <p:cNvPr id="11" name="Title 10">
            <a:extLst>
              <a:ext uri="{FF2B5EF4-FFF2-40B4-BE49-F238E27FC236}">
                <a16:creationId xmlns:a16="http://schemas.microsoft.com/office/drawing/2014/main" id="{499C0C2B-5547-1B79-1BDE-DB5958D417D3}"/>
              </a:ext>
            </a:extLst>
          </p:cNvPr>
          <p:cNvSpPr>
            <a:spLocks noGrp="1"/>
          </p:cNvSpPr>
          <p:nvPr>
            <p:ph type="title"/>
          </p:nvPr>
        </p:nvSpPr>
        <p:spPr/>
        <p:txBody>
          <a:bodyPr/>
          <a:lstStyle/>
          <a:p>
            <a:r>
              <a:rPr lang="en-US" dirty="0"/>
              <a:t>What is the definition of a nanoparticle/nanomaterial?</a:t>
            </a:r>
          </a:p>
        </p:txBody>
      </p:sp>
      <p:sp>
        <p:nvSpPr>
          <p:cNvPr id="14" name="Text Placeholder 13">
            <a:extLst>
              <a:ext uri="{FF2B5EF4-FFF2-40B4-BE49-F238E27FC236}">
                <a16:creationId xmlns:a16="http://schemas.microsoft.com/office/drawing/2014/main" id="{35D4022F-FEF2-EF23-0AD2-7BE7CFB3903D}"/>
              </a:ext>
            </a:extLst>
          </p:cNvPr>
          <p:cNvSpPr>
            <a:spLocks noGrp="1"/>
          </p:cNvSpPr>
          <p:nvPr>
            <p:ph type="body" idx="12"/>
          </p:nvPr>
        </p:nvSpPr>
        <p:spPr/>
        <p:txBody>
          <a:bodyPr/>
          <a:lstStyle/>
          <a:p>
            <a:endParaRPr lang="en-US" dirty="0"/>
          </a:p>
        </p:txBody>
      </p:sp>
      <p:sp>
        <p:nvSpPr>
          <p:cNvPr id="12" name="Content Placeholder 11">
            <a:extLst>
              <a:ext uri="{FF2B5EF4-FFF2-40B4-BE49-F238E27FC236}">
                <a16:creationId xmlns:a16="http://schemas.microsoft.com/office/drawing/2014/main" id="{17894B59-857C-56DD-1B2E-E09E979B5563}"/>
              </a:ext>
            </a:extLst>
          </p:cNvPr>
          <p:cNvSpPr>
            <a:spLocks noGrp="1"/>
          </p:cNvSpPr>
          <p:nvPr>
            <p:ph idx="1"/>
          </p:nvPr>
        </p:nvSpPr>
        <p:spPr/>
        <p:txBody>
          <a:bodyPr/>
          <a:lstStyle/>
          <a:p>
            <a:r>
              <a:rPr lang="en-US" sz="2400" dirty="0"/>
              <a:t>A nanoparticle/nanomaterial must have at least one dimension with a size of:</a:t>
            </a:r>
          </a:p>
          <a:p>
            <a:endParaRPr lang="en-US" sz="2400" dirty="0"/>
          </a:p>
        </p:txBody>
      </p:sp>
      <p:sp>
        <p:nvSpPr>
          <p:cNvPr id="2" name="TextBox 1">
            <a:extLst>
              <a:ext uri="{FF2B5EF4-FFF2-40B4-BE49-F238E27FC236}">
                <a16:creationId xmlns:a16="http://schemas.microsoft.com/office/drawing/2014/main" id="{471C302E-5725-890A-9FDB-6FB26BD15CA6}"/>
              </a:ext>
            </a:extLst>
          </p:cNvPr>
          <p:cNvSpPr txBox="1"/>
          <p:nvPr/>
        </p:nvSpPr>
        <p:spPr>
          <a:xfrm>
            <a:off x="1545835" y="2663766"/>
            <a:ext cx="9116878" cy="2062103"/>
          </a:xfrm>
          <a:prstGeom prst="rect">
            <a:avLst/>
          </a:prstGeom>
          <a:noFill/>
        </p:spPr>
        <p:txBody>
          <a:bodyPr wrap="square" rtlCol="0">
            <a:spAutoFit/>
          </a:bodyPr>
          <a:lstStyle/>
          <a:p>
            <a:pPr algn="ctr"/>
            <a:r>
              <a:rPr lang="en-US" sz="3200" b="1" dirty="0"/>
              <a:t>a.)        1 – 10 nm </a:t>
            </a:r>
          </a:p>
          <a:p>
            <a:pPr algn="ctr"/>
            <a:r>
              <a:rPr lang="en-US" sz="3200" b="1" dirty="0"/>
              <a:t>b.)      1 – 100 nm </a:t>
            </a:r>
          </a:p>
          <a:p>
            <a:pPr algn="ctr"/>
            <a:r>
              <a:rPr lang="en-US" sz="3200" b="1" dirty="0"/>
              <a:t>c.) 10 – 1000 nm </a:t>
            </a:r>
          </a:p>
          <a:p>
            <a:pPr algn="ctr"/>
            <a:r>
              <a:rPr lang="en-US" sz="3200" b="1" dirty="0"/>
              <a:t>d.)    1 – 1000 nm </a:t>
            </a:r>
          </a:p>
        </p:txBody>
      </p:sp>
      <p:pic>
        <p:nvPicPr>
          <p:cNvPr id="4" name="Picture 3">
            <a:extLst>
              <a:ext uri="{FF2B5EF4-FFF2-40B4-BE49-F238E27FC236}">
                <a16:creationId xmlns:a16="http://schemas.microsoft.com/office/drawing/2014/main" id="{89629426-4D7E-0E83-123D-4E78990C7D3E}"/>
              </a:ext>
            </a:extLst>
          </p:cNvPr>
          <p:cNvPicPr>
            <a:picLocks noChangeAspect="1"/>
          </p:cNvPicPr>
          <p:nvPr/>
        </p:nvPicPr>
        <p:blipFill>
          <a:blip r:embed="rId2"/>
          <a:stretch>
            <a:fillRect/>
          </a:stretch>
        </p:blipFill>
        <p:spPr>
          <a:xfrm>
            <a:off x="742603" y="2478905"/>
            <a:ext cx="2848495" cy="2848495"/>
          </a:xfrm>
          <a:prstGeom prst="rect">
            <a:avLst/>
          </a:prstGeom>
        </p:spPr>
      </p:pic>
    </p:spTree>
    <p:extLst>
      <p:ext uri="{BB962C8B-B14F-4D97-AF65-F5344CB8AC3E}">
        <p14:creationId xmlns:p14="http://schemas.microsoft.com/office/powerpoint/2010/main" val="1627617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5B574-2FE1-E911-B538-5B3B759A023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4C9E5F-14FB-074B-7799-69A2CE318F45}"/>
              </a:ext>
            </a:extLst>
          </p:cNvPr>
          <p:cNvSpPr>
            <a:spLocks noGrp="1"/>
          </p:cNvSpPr>
          <p:nvPr>
            <p:ph type="sldNum" sz="quarter" idx="11"/>
          </p:nvPr>
        </p:nvSpPr>
        <p:spPr/>
        <p:txBody>
          <a:bodyPr/>
          <a:lstStyle/>
          <a:p>
            <a:fld id="{523A240F-EAFE-E84F-B44C-6D7A08E0E409}" type="slidenum">
              <a:rPr lang="en-US" smtClean="0"/>
              <a:t>30</a:t>
            </a:fld>
            <a:endParaRPr lang="en-US"/>
          </a:p>
        </p:txBody>
      </p:sp>
      <p:sp>
        <p:nvSpPr>
          <p:cNvPr id="4" name="Text Placeholder 3">
            <a:extLst>
              <a:ext uri="{FF2B5EF4-FFF2-40B4-BE49-F238E27FC236}">
                <a16:creationId xmlns:a16="http://schemas.microsoft.com/office/drawing/2014/main" id="{AD49B83B-4482-364B-92E1-42397B3B003F}"/>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E236A539-758C-FDC7-0849-D0185421952F}"/>
              </a:ext>
            </a:extLst>
          </p:cNvPr>
          <p:cNvSpPr>
            <a:spLocks noGrp="1"/>
          </p:cNvSpPr>
          <p:nvPr>
            <p:ph type="title"/>
          </p:nvPr>
        </p:nvSpPr>
        <p:spPr/>
        <p:txBody>
          <a:bodyPr/>
          <a:lstStyle/>
          <a:p>
            <a:r>
              <a:rPr lang="en-US" dirty="0"/>
              <a:t>Surface-enhanced Raman scattering (SERS)</a:t>
            </a:r>
          </a:p>
        </p:txBody>
      </p:sp>
      <p:sp>
        <p:nvSpPr>
          <p:cNvPr id="3" name="Rectangle 2">
            <a:extLst>
              <a:ext uri="{FF2B5EF4-FFF2-40B4-BE49-F238E27FC236}">
                <a16:creationId xmlns:a16="http://schemas.microsoft.com/office/drawing/2014/main" id="{A75DE2FE-D835-7F05-2753-00DA471FBC41}"/>
              </a:ext>
            </a:extLst>
          </p:cNvPr>
          <p:cNvSpPr/>
          <p:nvPr/>
        </p:nvSpPr>
        <p:spPr>
          <a:xfrm>
            <a:off x="512063" y="1099669"/>
            <a:ext cx="7412737" cy="707886"/>
          </a:xfrm>
          <a:prstGeom prst="rect">
            <a:avLst/>
          </a:prstGeom>
        </p:spPr>
        <p:txBody>
          <a:bodyPr wrap="square">
            <a:spAutoFit/>
          </a:bodyPr>
          <a:lstStyle/>
          <a:p>
            <a:r>
              <a:rPr lang="en-US" sz="2000" dirty="0"/>
              <a:t>Raman scattering near gold or silver (film or particles) is greatly enhanced.  Can be used for imaging or sensing</a:t>
            </a:r>
          </a:p>
        </p:txBody>
      </p:sp>
      <p:pic>
        <p:nvPicPr>
          <p:cNvPr id="11" name="Picture 2" descr="http://spie.org/Images/Graphics/Newsroom/Imported-2011/003645/003645_10_fig1.jpg">
            <a:extLst>
              <a:ext uri="{FF2B5EF4-FFF2-40B4-BE49-F238E27FC236}">
                <a16:creationId xmlns:a16="http://schemas.microsoft.com/office/drawing/2014/main" id="{2AC5634F-2AAA-6674-048F-39EEC86637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1" y="2274281"/>
            <a:ext cx="3554451" cy="3886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9432FFB-01C3-0676-D84C-4CC79B4FE882}"/>
              </a:ext>
            </a:extLst>
          </p:cNvPr>
          <p:cNvSpPr/>
          <p:nvPr/>
        </p:nvSpPr>
        <p:spPr>
          <a:xfrm>
            <a:off x="1676400" y="6367046"/>
            <a:ext cx="8153400" cy="338554"/>
          </a:xfrm>
          <a:prstGeom prst="rect">
            <a:avLst/>
          </a:prstGeom>
        </p:spPr>
        <p:txBody>
          <a:bodyPr wrap="square">
            <a:spAutoFit/>
          </a:bodyPr>
          <a:lstStyle/>
          <a:p>
            <a:r>
              <a:rPr lang="en-US" sz="1600" dirty="0" err="1"/>
              <a:t>Paxon</a:t>
            </a:r>
            <a:r>
              <a:rPr lang="en-US" sz="1600" dirty="0"/>
              <a:t>, et. al. 18 April 2011, SPIE Newsroom. DOI: 10.1117/2.1201103.003645</a:t>
            </a:r>
          </a:p>
        </p:txBody>
      </p:sp>
      <p:pic>
        <p:nvPicPr>
          <p:cNvPr id="13" name="Picture 4" descr="http://spie.org/Images/Graphics/Newsroom/Imported-2011/003645/003645_10_fig2.jpg">
            <a:extLst>
              <a:ext uri="{FF2B5EF4-FFF2-40B4-BE49-F238E27FC236}">
                <a16:creationId xmlns:a16="http://schemas.microsoft.com/office/drawing/2014/main" id="{1B09D018-DD8F-B7EE-B347-A708C22106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895" y="1893281"/>
            <a:ext cx="522781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1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03388-3356-A4B9-1CA3-BFE87C79ED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208E9D-B525-F70F-C745-152797DA5F32}"/>
              </a:ext>
            </a:extLst>
          </p:cNvPr>
          <p:cNvSpPr>
            <a:spLocks noGrp="1"/>
          </p:cNvSpPr>
          <p:nvPr>
            <p:ph type="sldNum" sz="quarter" idx="11"/>
          </p:nvPr>
        </p:nvSpPr>
        <p:spPr/>
        <p:txBody>
          <a:bodyPr/>
          <a:lstStyle/>
          <a:p>
            <a:fld id="{523A240F-EAFE-E84F-B44C-6D7A08E0E409}" type="slidenum">
              <a:rPr lang="en-US" smtClean="0"/>
              <a:t>31</a:t>
            </a:fld>
            <a:endParaRPr lang="en-US"/>
          </a:p>
        </p:txBody>
      </p:sp>
      <p:sp>
        <p:nvSpPr>
          <p:cNvPr id="4" name="Text Placeholder 3">
            <a:extLst>
              <a:ext uri="{FF2B5EF4-FFF2-40B4-BE49-F238E27FC236}">
                <a16:creationId xmlns:a16="http://schemas.microsoft.com/office/drawing/2014/main" id="{2ABE565D-DC78-EA68-F420-86C7C8A3EA1C}"/>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8F30C205-4FA3-2D6F-9217-1031B276A826}"/>
              </a:ext>
            </a:extLst>
          </p:cNvPr>
          <p:cNvSpPr>
            <a:spLocks noGrp="1"/>
          </p:cNvSpPr>
          <p:nvPr>
            <p:ph type="title"/>
          </p:nvPr>
        </p:nvSpPr>
        <p:spPr/>
        <p:txBody>
          <a:bodyPr/>
          <a:lstStyle/>
          <a:p>
            <a:r>
              <a:rPr lang="en-US" dirty="0"/>
              <a:t>Raman scattering</a:t>
            </a:r>
          </a:p>
        </p:txBody>
      </p:sp>
      <p:sp>
        <p:nvSpPr>
          <p:cNvPr id="12" name="Rectangle 11">
            <a:extLst>
              <a:ext uri="{FF2B5EF4-FFF2-40B4-BE49-F238E27FC236}">
                <a16:creationId xmlns:a16="http://schemas.microsoft.com/office/drawing/2014/main" id="{A0038E36-16B2-121F-A4F6-7E0749C61D0A}"/>
              </a:ext>
            </a:extLst>
          </p:cNvPr>
          <p:cNvSpPr/>
          <p:nvPr/>
        </p:nvSpPr>
        <p:spPr>
          <a:xfrm>
            <a:off x="1676400" y="6367046"/>
            <a:ext cx="8153400" cy="338554"/>
          </a:xfrm>
          <a:prstGeom prst="rect">
            <a:avLst/>
          </a:prstGeom>
        </p:spPr>
        <p:txBody>
          <a:bodyPr wrap="square">
            <a:spAutoFit/>
          </a:bodyPr>
          <a:lstStyle/>
          <a:p>
            <a:r>
              <a:rPr lang="en-US" sz="1600" dirty="0" err="1"/>
              <a:t>Paxon</a:t>
            </a:r>
            <a:r>
              <a:rPr lang="en-US" sz="1600" dirty="0"/>
              <a:t>, et. al. 18 April 2011, SPIE Newsroom. DOI: 10.1117/2.1201103.003645</a:t>
            </a:r>
          </a:p>
        </p:txBody>
      </p:sp>
      <p:grpSp>
        <p:nvGrpSpPr>
          <p:cNvPr id="6" name="Group 2">
            <a:extLst>
              <a:ext uri="{FF2B5EF4-FFF2-40B4-BE49-F238E27FC236}">
                <a16:creationId xmlns:a16="http://schemas.microsoft.com/office/drawing/2014/main" id="{74744733-FB07-C208-6386-870BBEAA64F0}"/>
              </a:ext>
            </a:extLst>
          </p:cNvPr>
          <p:cNvGrpSpPr>
            <a:grpSpLocks/>
          </p:cNvGrpSpPr>
          <p:nvPr/>
        </p:nvGrpSpPr>
        <p:grpSpPr bwMode="auto">
          <a:xfrm>
            <a:off x="5489452" y="2348346"/>
            <a:ext cx="4492749" cy="3393281"/>
            <a:chOff x="0" y="0"/>
            <a:chExt cx="4025" cy="3040"/>
          </a:xfrm>
        </p:grpSpPr>
        <p:grpSp>
          <p:nvGrpSpPr>
            <p:cNvPr id="7" name="Group 3">
              <a:extLst>
                <a:ext uri="{FF2B5EF4-FFF2-40B4-BE49-F238E27FC236}">
                  <a16:creationId xmlns:a16="http://schemas.microsoft.com/office/drawing/2014/main" id="{AA8F2AC2-F9DF-3E9B-D858-875CF5C733C2}"/>
                </a:ext>
              </a:extLst>
            </p:cNvPr>
            <p:cNvGrpSpPr>
              <a:grpSpLocks/>
            </p:cNvGrpSpPr>
            <p:nvPr/>
          </p:nvGrpSpPr>
          <p:grpSpPr bwMode="auto">
            <a:xfrm>
              <a:off x="-104" y="-104"/>
              <a:ext cx="4240" cy="3248"/>
              <a:chOff x="0" y="0"/>
              <a:chExt cx="4240" cy="3248"/>
            </a:xfrm>
          </p:grpSpPr>
          <p:pic>
            <p:nvPicPr>
              <p:cNvPr id="16" name="Picture 4">
                <a:extLst>
                  <a:ext uri="{FF2B5EF4-FFF2-40B4-BE49-F238E27FC236}">
                    <a16:creationId xmlns:a16="http://schemas.microsoft.com/office/drawing/2014/main" id="{F659134F-1DE1-821A-E3B8-4F403DE37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 y="104"/>
                <a:ext cx="4025" cy="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 name="Picture 5">
                <a:extLst>
                  <a:ext uri="{FF2B5EF4-FFF2-40B4-BE49-F238E27FC236}">
                    <a16:creationId xmlns:a16="http://schemas.microsoft.com/office/drawing/2014/main" id="{FC309463-D861-168B-2986-B19DCFEE171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40" cy="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 name="Rectangle 6">
              <a:extLst>
                <a:ext uri="{FF2B5EF4-FFF2-40B4-BE49-F238E27FC236}">
                  <a16:creationId xmlns:a16="http://schemas.microsoft.com/office/drawing/2014/main" id="{C1AAF837-E121-C882-054C-2367EBC787FF}"/>
                </a:ext>
              </a:extLst>
            </p:cNvPr>
            <p:cNvSpPr>
              <a:spLocks/>
            </p:cNvSpPr>
            <p:nvPr/>
          </p:nvSpPr>
          <p:spPr bwMode="auto">
            <a:xfrm>
              <a:off x="218" y="197"/>
              <a:ext cx="71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000" b="1">
                  <a:latin typeface="Gill Sans" pitchFamily="-107" charset="0"/>
                  <a:sym typeface="Gill Sans" pitchFamily="-107" charset="0"/>
                </a:rPr>
                <a:t>adenine</a:t>
              </a:r>
            </a:p>
          </p:txBody>
        </p:sp>
        <p:sp>
          <p:nvSpPr>
            <p:cNvPr id="9" name="Rectangle 7">
              <a:extLst>
                <a:ext uri="{FF2B5EF4-FFF2-40B4-BE49-F238E27FC236}">
                  <a16:creationId xmlns:a16="http://schemas.microsoft.com/office/drawing/2014/main" id="{3B2E46F6-4C6E-91A9-B8B2-1B0F56811351}"/>
                </a:ext>
              </a:extLst>
            </p:cNvPr>
            <p:cNvSpPr>
              <a:spLocks/>
            </p:cNvSpPr>
            <p:nvPr/>
          </p:nvSpPr>
          <p:spPr bwMode="auto">
            <a:xfrm>
              <a:off x="218" y="714"/>
              <a:ext cx="71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000" b="1">
                  <a:latin typeface="Gill Sans" pitchFamily="-107" charset="0"/>
                  <a:sym typeface="Gill Sans" pitchFamily="-107" charset="0"/>
                </a:rPr>
                <a:t>cytosine</a:t>
              </a:r>
            </a:p>
          </p:txBody>
        </p:sp>
        <p:sp>
          <p:nvSpPr>
            <p:cNvPr id="10" name="Rectangle 8">
              <a:extLst>
                <a:ext uri="{FF2B5EF4-FFF2-40B4-BE49-F238E27FC236}">
                  <a16:creationId xmlns:a16="http://schemas.microsoft.com/office/drawing/2014/main" id="{AB7DD1DF-3AC4-5AFA-EB28-B3D24CDAAD2B}"/>
                </a:ext>
              </a:extLst>
            </p:cNvPr>
            <p:cNvSpPr>
              <a:spLocks/>
            </p:cNvSpPr>
            <p:nvPr/>
          </p:nvSpPr>
          <p:spPr bwMode="auto">
            <a:xfrm>
              <a:off x="218" y="1242"/>
              <a:ext cx="71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000" b="1">
                  <a:latin typeface="Gill Sans" pitchFamily="-107" charset="0"/>
                  <a:sym typeface="Gill Sans" pitchFamily="-107" charset="0"/>
                </a:rPr>
                <a:t>guanine</a:t>
              </a:r>
            </a:p>
          </p:txBody>
        </p:sp>
        <p:sp>
          <p:nvSpPr>
            <p:cNvPr id="14" name="Rectangle 9">
              <a:extLst>
                <a:ext uri="{FF2B5EF4-FFF2-40B4-BE49-F238E27FC236}">
                  <a16:creationId xmlns:a16="http://schemas.microsoft.com/office/drawing/2014/main" id="{3C7B56E3-0F1D-F4C4-770E-555D277367C9}"/>
                </a:ext>
              </a:extLst>
            </p:cNvPr>
            <p:cNvSpPr>
              <a:spLocks/>
            </p:cNvSpPr>
            <p:nvPr/>
          </p:nvSpPr>
          <p:spPr bwMode="auto">
            <a:xfrm>
              <a:off x="218" y="1734"/>
              <a:ext cx="71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000" b="1">
                  <a:latin typeface="Gill Sans" pitchFamily="-107" charset="0"/>
                  <a:sym typeface="Gill Sans" pitchFamily="-107" charset="0"/>
                </a:rPr>
                <a:t>thymine</a:t>
              </a:r>
            </a:p>
          </p:txBody>
        </p:sp>
        <p:sp>
          <p:nvSpPr>
            <p:cNvPr id="15" name="Rectangle 10">
              <a:extLst>
                <a:ext uri="{FF2B5EF4-FFF2-40B4-BE49-F238E27FC236}">
                  <a16:creationId xmlns:a16="http://schemas.microsoft.com/office/drawing/2014/main" id="{8320CE4E-5F9C-8011-9E2C-ECF0D9C27B4F}"/>
                </a:ext>
              </a:extLst>
            </p:cNvPr>
            <p:cNvSpPr>
              <a:spLocks/>
            </p:cNvSpPr>
            <p:nvPr/>
          </p:nvSpPr>
          <p:spPr bwMode="auto">
            <a:xfrm>
              <a:off x="218" y="2269"/>
              <a:ext cx="71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000" b="1">
                  <a:latin typeface="Gill Sans" pitchFamily="-107" charset="0"/>
                  <a:sym typeface="Gill Sans" pitchFamily="-107" charset="0"/>
                </a:rPr>
                <a:t>uracil</a:t>
              </a:r>
            </a:p>
          </p:txBody>
        </p:sp>
      </p:grpSp>
      <p:sp>
        <p:nvSpPr>
          <p:cNvPr id="18" name="Rectangle 11">
            <a:extLst>
              <a:ext uri="{FF2B5EF4-FFF2-40B4-BE49-F238E27FC236}">
                <a16:creationId xmlns:a16="http://schemas.microsoft.com/office/drawing/2014/main" id="{CC1AEED0-198C-34B7-BE53-280D9817C3DF}"/>
              </a:ext>
            </a:extLst>
          </p:cNvPr>
          <p:cNvSpPr>
            <a:spLocks/>
          </p:cNvSpPr>
          <p:nvPr/>
        </p:nvSpPr>
        <p:spPr bwMode="auto">
          <a:xfrm>
            <a:off x="899652" y="1346002"/>
            <a:ext cx="4027750" cy="3759398"/>
          </a:xfrm>
          <a:prstGeom prst="rect">
            <a:avLst/>
          </a:prstGeom>
          <a:noFill/>
          <a:ln w="12700">
            <a:noFill/>
            <a:miter lim="800000"/>
            <a:headEnd/>
            <a:tailEnd/>
          </a:ln>
        </p:spPr>
        <p:txBody>
          <a:bodyPr lIns="0" tIns="0" rIns="0" bIns="0"/>
          <a:lstStyle/>
          <a:p>
            <a:pPr marL="205376" indent="-205376">
              <a:spcBef>
                <a:spcPts val="1055"/>
              </a:spcBef>
              <a:buSzPct val="125000"/>
              <a:buFont typeface="Gill Sans Light" pitchFamily="-107" charset="0"/>
              <a:buChar char="•"/>
            </a:pPr>
            <a:r>
              <a:rPr lang="en-US" sz="2000" b="1" dirty="0">
                <a:latin typeface="Arial" panose="020B0604020202020204" pitchFamily="34" charset="0"/>
                <a:cs typeface="Arial" panose="020B0604020202020204" pitchFamily="34" charset="0"/>
                <a:sym typeface="Gill Sans" pitchFamily="-107" charset="0"/>
              </a:rPr>
              <a:t>Selection rules</a:t>
            </a:r>
          </a:p>
          <a:p>
            <a:pPr marL="205376" indent="-205376">
              <a:spcBef>
                <a:spcPts val="1055"/>
              </a:spcBef>
            </a:pPr>
            <a:r>
              <a:rPr lang="en-US" sz="2000" dirty="0">
                <a:latin typeface="Arial" panose="020B0604020202020204" pitchFamily="34" charset="0"/>
                <a:cs typeface="Arial" panose="020B0604020202020204" pitchFamily="34" charset="0"/>
              </a:rPr>
              <a:t>Based on symmetry elements of </a:t>
            </a:r>
            <a:r>
              <a:rPr lang="en-US" sz="2000" dirty="0" err="1">
                <a:latin typeface="Arial" panose="020B0604020202020204" pitchFamily="34" charset="0"/>
                <a:cs typeface="Arial" panose="020B0604020202020204" pitchFamily="34" charset="0"/>
              </a:rPr>
              <a:t>polarizability</a:t>
            </a:r>
            <a:r>
              <a:rPr lang="en-US" sz="2000" dirty="0">
                <a:latin typeface="Arial" panose="020B0604020202020204" pitchFamily="34" charset="0"/>
                <a:cs typeface="Arial" panose="020B0604020202020204" pitchFamily="34" charset="0"/>
              </a:rPr>
              <a:t> tensor </a:t>
            </a:r>
          </a:p>
          <a:p>
            <a:pPr marL="205376" indent="-205376">
              <a:spcBef>
                <a:spcPts val="1055"/>
              </a:spcBef>
              <a:buSzPct val="125000"/>
              <a:buFont typeface="Gill Sans Light" pitchFamily="-107" charset="0"/>
              <a:buChar char="•"/>
            </a:pPr>
            <a:r>
              <a:rPr lang="en-US" sz="2000" b="1" dirty="0">
                <a:latin typeface="Arial" panose="020B0604020202020204" pitchFamily="34" charset="0"/>
                <a:cs typeface="Arial" panose="020B0604020202020204" pitchFamily="34" charset="0"/>
                <a:sym typeface="Gill Sans" pitchFamily="-107" charset="0"/>
              </a:rPr>
              <a:t>Vibrational fingerprint</a:t>
            </a:r>
          </a:p>
          <a:p>
            <a:pPr marL="205376" indent="-205376">
              <a:spcBef>
                <a:spcPts val="1055"/>
              </a:spcBef>
            </a:pPr>
            <a:r>
              <a:rPr lang="en-US" sz="2000" dirty="0">
                <a:latin typeface="Arial" panose="020B0604020202020204" pitchFamily="34" charset="0"/>
                <a:cs typeface="Arial" panose="020B0604020202020204" pitchFamily="34" charset="0"/>
              </a:rPr>
              <a:t>Comprised of narrow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spectral features</a:t>
            </a:r>
          </a:p>
          <a:p>
            <a:pPr marL="205376" indent="-205376">
              <a:spcBef>
                <a:spcPts val="1055"/>
              </a:spcBef>
              <a:buSzPct val="125000"/>
              <a:buFont typeface="Gill Sans Light" pitchFamily="-107" charset="0"/>
              <a:buChar char="•"/>
            </a:pPr>
            <a:r>
              <a:rPr lang="en-US" sz="2000" b="1" dirty="0">
                <a:latin typeface="Arial" panose="020B0604020202020204" pitchFamily="34" charset="0"/>
                <a:cs typeface="Arial" panose="020B0604020202020204" pitchFamily="34" charset="0"/>
                <a:sym typeface="Gill Sans" pitchFamily="-107" charset="0"/>
              </a:rPr>
              <a:t>Robust mechanism</a:t>
            </a:r>
          </a:p>
          <a:p>
            <a:pPr marL="205376" indent="-205376">
              <a:spcBef>
                <a:spcPts val="1055"/>
              </a:spcBef>
            </a:pPr>
            <a:r>
              <a:rPr lang="en-US" sz="2000" dirty="0">
                <a:latin typeface="Arial" panose="020B0604020202020204" pitchFamily="34" charset="0"/>
                <a:cs typeface="Arial" panose="020B0604020202020204" pitchFamily="34" charset="0"/>
              </a:rPr>
              <a:t>Not subject to </a:t>
            </a:r>
            <a:r>
              <a:rPr lang="en-US" sz="2000" dirty="0" err="1">
                <a:latin typeface="Arial" panose="020B0604020202020204" pitchFamily="34" charset="0"/>
                <a:cs typeface="Arial" panose="020B0604020202020204" pitchFamily="34" charset="0"/>
              </a:rPr>
              <a:t>photobleaching</a:t>
            </a:r>
            <a:endParaRPr lang="en-US" sz="2000" dirty="0">
              <a:latin typeface="Arial" panose="020B0604020202020204" pitchFamily="34" charset="0"/>
              <a:cs typeface="Arial" panose="020B0604020202020204" pitchFamily="34" charset="0"/>
            </a:endParaRPr>
          </a:p>
          <a:p>
            <a:pPr marL="205376" indent="-205376">
              <a:spcBef>
                <a:spcPts val="1055"/>
              </a:spcBef>
              <a:buSzPct val="125000"/>
              <a:buFont typeface="Gill Sans Light" pitchFamily="-107" charset="0"/>
              <a:buChar char="•"/>
            </a:pPr>
            <a:r>
              <a:rPr lang="en-US" sz="2000" b="1" dirty="0">
                <a:latin typeface="Arial" panose="020B0604020202020204" pitchFamily="34" charset="0"/>
                <a:cs typeface="Arial" panose="020B0604020202020204" pitchFamily="34" charset="0"/>
                <a:sym typeface="Gill Sans" pitchFamily="-107" charset="0"/>
              </a:rPr>
              <a:t>Weak Signal</a:t>
            </a:r>
          </a:p>
          <a:p>
            <a:pPr marL="205376" indent="-205376">
              <a:spcBef>
                <a:spcPts val="1055"/>
              </a:spcBef>
            </a:pPr>
            <a:r>
              <a:rPr lang="en-US" sz="2000" dirty="0">
                <a:latin typeface="Arial" panose="020B0604020202020204" pitchFamily="34" charset="0"/>
                <a:cs typeface="Arial" panose="020B0604020202020204" pitchFamily="34" charset="0"/>
              </a:rPr>
              <a:t>Compared to Rayleigh scattering / fluorescence</a:t>
            </a:r>
          </a:p>
        </p:txBody>
      </p:sp>
      <p:sp>
        <p:nvSpPr>
          <p:cNvPr id="19" name="Rectangle 13">
            <a:extLst>
              <a:ext uri="{FF2B5EF4-FFF2-40B4-BE49-F238E27FC236}">
                <a16:creationId xmlns:a16="http://schemas.microsoft.com/office/drawing/2014/main" id="{B476F638-BB8C-794C-9BF9-5D521179B105}"/>
              </a:ext>
            </a:extLst>
          </p:cNvPr>
          <p:cNvSpPr>
            <a:spLocks/>
          </p:cNvSpPr>
          <p:nvPr/>
        </p:nvSpPr>
        <p:spPr bwMode="auto">
          <a:xfrm>
            <a:off x="6101135" y="1905000"/>
            <a:ext cx="38520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i="1" dirty="0">
                <a:latin typeface="Arial" panose="020B0604020202020204" pitchFamily="34" charset="0"/>
                <a:cs typeface="Arial" panose="020B0604020202020204" pitchFamily="34" charset="0"/>
                <a:sym typeface="Gill Sans" pitchFamily="-107" charset="0"/>
              </a:rPr>
              <a:t>Provides rich info. about structural data!</a:t>
            </a:r>
          </a:p>
        </p:txBody>
      </p:sp>
    </p:spTree>
    <p:extLst>
      <p:ext uri="{BB962C8B-B14F-4D97-AF65-F5344CB8AC3E}">
        <p14:creationId xmlns:p14="http://schemas.microsoft.com/office/powerpoint/2010/main" val="3906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8E8E0-9DB3-4FF6-CC25-DEBB6B4BD0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4AAC4-3C2C-CB6D-4ED7-469EFDCB86C2}"/>
              </a:ext>
            </a:extLst>
          </p:cNvPr>
          <p:cNvSpPr>
            <a:spLocks noGrp="1"/>
          </p:cNvSpPr>
          <p:nvPr>
            <p:ph type="sldNum" sz="quarter" idx="11"/>
          </p:nvPr>
        </p:nvSpPr>
        <p:spPr/>
        <p:txBody>
          <a:bodyPr/>
          <a:lstStyle/>
          <a:p>
            <a:fld id="{523A240F-EAFE-E84F-B44C-6D7A08E0E409}" type="slidenum">
              <a:rPr lang="en-US" smtClean="0"/>
              <a:t>32</a:t>
            </a:fld>
            <a:endParaRPr lang="en-US"/>
          </a:p>
        </p:txBody>
      </p:sp>
      <p:sp>
        <p:nvSpPr>
          <p:cNvPr id="4" name="Text Placeholder 3">
            <a:extLst>
              <a:ext uri="{FF2B5EF4-FFF2-40B4-BE49-F238E27FC236}">
                <a16:creationId xmlns:a16="http://schemas.microsoft.com/office/drawing/2014/main" id="{3AC765A8-F05A-6BC4-A505-87F627EC973F}"/>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AB9F7E13-4950-4A67-00C0-7477CC56E404}"/>
              </a:ext>
            </a:extLst>
          </p:cNvPr>
          <p:cNvSpPr>
            <a:spLocks noGrp="1"/>
          </p:cNvSpPr>
          <p:nvPr>
            <p:ph type="title"/>
          </p:nvPr>
        </p:nvSpPr>
        <p:spPr/>
        <p:txBody>
          <a:bodyPr/>
          <a:lstStyle/>
          <a:p>
            <a:r>
              <a:rPr lang="en-US" dirty="0"/>
              <a:t>SERS enhancement</a:t>
            </a:r>
          </a:p>
        </p:txBody>
      </p:sp>
      <p:grpSp>
        <p:nvGrpSpPr>
          <p:cNvPr id="3" name="Group 2">
            <a:extLst>
              <a:ext uri="{FF2B5EF4-FFF2-40B4-BE49-F238E27FC236}">
                <a16:creationId xmlns:a16="http://schemas.microsoft.com/office/drawing/2014/main" id="{273E9AD1-ED6E-27AE-588D-F0E4CEF526B6}"/>
              </a:ext>
            </a:extLst>
          </p:cNvPr>
          <p:cNvGrpSpPr>
            <a:grpSpLocks/>
          </p:cNvGrpSpPr>
          <p:nvPr/>
        </p:nvGrpSpPr>
        <p:grpSpPr bwMode="auto">
          <a:xfrm>
            <a:off x="5973738" y="3170206"/>
            <a:ext cx="4495877" cy="3535394"/>
            <a:chOff x="0" y="0"/>
            <a:chExt cx="3520" cy="2768"/>
          </a:xfrm>
        </p:grpSpPr>
        <p:pic>
          <p:nvPicPr>
            <p:cNvPr id="11" name="Picture 3">
              <a:extLst>
                <a:ext uri="{FF2B5EF4-FFF2-40B4-BE49-F238E27FC236}">
                  <a16:creationId xmlns:a16="http://schemas.microsoft.com/office/drawing/2014/main" id="{E2E1F6CC-633D-A59C-4DA8-6A96A9801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 y="104"/>
              <a:ext cx="3310" cy="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4">
              <a:extLst>
                <a:ext uri="{FF2B5EF4-FFF2-40B4-BE49-F238E27FC236}">
                  <a16:creationId xmlns:a16="http://schemas.microsoft.com/office/drawing/2014/main" id="{BDBB6045-0D08-2096-9C21-2104DAFB0E9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20" cy="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0" name="Rectangle 7">
            <a:extLst>
              <a:ext uri="{FF2B5EF4-FFF2-40B4-BE49-F238E27FC236}">
                <a16:creationId xmlns:a16="http://schemas.microsoft.com/office/drawing/2014/main" id="{9047423E-9114-F773-D215-60850E4FA082}"/>
              </a:ext>
            </a:extLst>
          </p:cNvPr>
          <p:cNvSpPr>
            <a:spLocks/>
          </p:cNvSpPr>
          <p:nvPr/>
        </p:nvSpPr>
        <p:spPr bwMode="auto">
          <a:xfrm>
            <a:off x="737419" y="990600"/>
            <a:ext cx="5076999" cy="2209800"/>
          </a:xfrm>
          <a:prstGeom prst="rect">
            <a:avLst/>
          </a:prstGeom>
          <a:noFill/>
          <a:ln w="12700">
            <a:noFill/>
            <a:miter lim="800000"/>
            <a:headEnd/>
            <a:tailEnd/>
          </a:ln>
        </p:spPr>
        <p:txBody>
          <a:bodyPr lIns="0" tIns="0" rIns="0" bIns="0"/>
          <a:lstStyle/>
          <a:p>
            <a:pPr marL="205376" indent="-205376">
              <a:spcBef>
                <a:spcPts val="1055"/>
              </a:spcBef>
              <a:buSzPct val="125000"/>
              <a:buFont typeface="Gill Sans Light" pitchFamily="-107" charset="0"/>
              <a:buChar char="•"/>
            </a:pPr>
            <a:r>
              <a:rPr lang="en-US" sz="2000" b="1" dirty="0">
                <a:latin typeface="+mj-lt"/>
                <a:sym typeface="Gill Sans" pitchFamily="-107" charset="0"/>
              </a:rPr>
              <a:t>Chemical Enhancement</a:t>
            </a:r>
          </a:p>
          <a:p>
            <a:pPr marL="205376" indent="-205376">
              <a:spcBef>
                <a:spcPts val="1055"/>
              </a:spcBef>
            </a:pPr>
            <a:r>
              <a:rPr lang="en-US" sz="2000" dirty="0">
                <a:latin typeface="+mj-lt"/>
              </a:rPr>
              <a:t>Based on metal-molecule charge-transfer effects</a:t>
            </a:r>
          </a:p>
          <a:p>
            <a:pPr marL="205376" indent="-205376">
              <a:spcBef>
                <a:spcPts val="1055"/>
              </a:spcBef>
              <a:buSzPct val="125000"/>
              <a:buFont typeface="Gill Sans Light" pitchFamily="-107" charset="0"/>
              <a:buChar char="•"/>
            </a:pPr>
            <a:r>
              <a:rPr lang="en-US" sz="2000" b="1" dirty="0">
                <a:latin typeface="+mj-lt"/>
                <a:sym typeface="Gill Sans" pitchFamily="-107" charset="0"/>
              </a:rPr>
              <a:t>Electromagnetic enhancement</a:t>
            </a:r>
          </a:p>
          <a:p>
            <a:pPr marL="205376" indent="-205376">
              <a:spcBef>
                <a:spcPts val="1055"/>
              </a:spcBef>
            </a:pPr>
            <a:r>
              <a:rPr lang="en-US" sz="2000" dirty="0">
                <a:latin typeface="+mj-lt"/>
              </a:rPr>
              <a:t>Coupled to </a:t>
            </a:r>
            <a:r>
              <a:rPr lang="en-US" sz="2000" i="1" dirty="0">
                <a:latin typeface="+mj-lt"/>
                <a:sym typeface="Gill Sans" pitchFamily="-107" charset="0"/>
              </a:rPr>
              <a:t>surface plasmon </a:t>
            </a:r>
            <a:r>
              <a:rPr lang="en-US" sz="2000" dirty="0">
                <a:latin typeface="+mj-lt"/>
              </a:rPr>
              <a:t>excitation of metal nanostructures</a:t>
            </a:r>
          </a:p>
          <a:p>
            <a:pPr marL="205376" indent="-205376">
              <a:spcBef>
                <a:spcPts val="1055"/>
              </a:spcBef>
              <a:buSzPct val="125000"/>
              <a:buFont typeface="Gill Sans Light" pitchFamily="-107" charset="0"/>
              <a:buChar char="•"/>
            </a:pPr>
            <a:r>
              <a:rPr lang="en-US" sz="2000" b="1" dirty="0">
                <a:latin typeface="+mj-lt"/>
                <a:sym typeface="Gill Sans" pitchFamily="-107" charset="0"/>
              </a:rPr>
              <a:t>Plasmon resonance leads to local field enhancement near the surface</a:t>
            </a:r>
          </a:p>
          <a:p>
            <a:pPr marL="205376" indent="-205376">
              <a:spcBef>
                <a:spcPts val="1055"/>
              </a:spcBef>
            </a:pPr>
            <a:r>
              <a:rPr lang="en-US" sz="2000" dirty="0">
                <a:latin typeface="+mj-lt"/>
              </a:rPr>
              <a:t>Adsorbed molecules see increased field</a:t>
            </a:r>
          </a:p>
          <a:p>
            <a:pPr marL="205376" indent="-205376">
              <a:spcBef>
                <a:spcPts val="1055"/>
              </a:spcBef>
              <a:buSzPct val="125000"/>
              <a:buFont typeface="Gill Sans Light" pitchFamily="-107" charset="0"/>
              <a:buChar char="•"/>
            </a:pPr>
            <a:r>
              <a:rPr lang="en-US" sz="2000" b="1" dirty="0">
                <a:latin typeface="+mj-lt"/>
                <a:sym typeface="Gill Sans" pitchFamily="-107" charset="0"/>
              </a:rPr>
              <a:t>Raman signal enhancement (up to 10</a:t>
            </a:r>
            <a:r>
              <a:rPr lang="en-US" sz="2000" b="1" baseline="32000" dirty="0">
                <a:latin typeface="+mj-lt"/>
                <a:sym typeface="Gill Sans" pitchFamily="-107" charset="0"/>
              </a:rPr>
              <a:t>15</a:t>
            </a:r>
            <a:r>
              <a:rPr lang="en-US" sz="2000" b="1" dirty="0">
                <a:latin typeface="+mj-lt"/>
                <a:sym typeface="Gill Sans" pitchFamily="-107" charset="0"/>
              </a:rPr>
              <a:t>)</a:t>
            </a:r>
          </a:p>
          <a:p>
            <a:pPr marL="205376" indent="-205376">
              <a:spcBef>
                <a:spcPts val="1055"/>
              </a:spcBef>
            </a:pPr>
            <a:r>
              <a:rPr lang="en-US" sz="2000" dirty="0">
                <a:latin typeface="+mj-lt"/>
              </a:rPr>
              <a:t>Depends on local geometry of adsorption site</a:t>
            </a:r>
          </a:p>
          <a:p>
            <a:pPr marL="205376" indent="-205376">
              <a:spcBef>
                <a:spcPts val="1055"/>
              </a:spcBef>
            </a:pPr>
            <a:endParaRPr lang="en-US" sz="2000" dirty="0">
              <a:latin typeface="+mj-lt"/>
            </a:endParaRPr>
          </a:p>
        </p:txBody>
      </p:sp>
      <p:grpSp>
        <p:nvGrpSpPr>
          <p:cNvPr id="21" name="Group 8">
            <a:extLst>
              <a:ext uri="{FF2B5EF4-FFF2-40B4-BE49-F238E27FC236}">
                <a16:creationId xmlns:a16="http://schemas.microsoft.com/office/drawing/2014/main" id="{11B1C0B0-E428-FA3F-1C16-B82E475C5C08}"/>
              </a:ext>
            </a:extLst>
          </p:cNvPr>
          <p:cNvGrpSpPr>
            <a:grpSpLocks/>
          </p:cNvGrpSpPr>
          <p:nvPr/>
        </p:nvGrpSpPr>
        <p:grpSpPr bwMode="auto">
          <a:xfrm>
            <a:off x="6713949" y="604602"/>
            <a:ext cx="3620278" cy="2128279"/>
            <a:chOff x="64" y="-56"/>
            <a:chExt cx="2920" cy="1536"/>
          </a:xfrm>
        </p:grpSpPr>
        <p:grpSp>
          <p:nvGrpSpPr>
            <p:cNvPr id="22" name="Group 9">
              <a:extLst>
                <a:ext uri="{FF2B5EF4-FFF2-40B4-BE49-F238E27FC236}">
                  <a16:creationId xmlns:a16="http://schemas.microsoft.com/office/drawing/2014/main" id="{6161B002-95F5-ADDA-105F-87B5BDA68913}"/>
                </a:ext>
              </a:extLst>
            </p:cNvPr>
            <p:cNvGrpSpPr>
              <a:grpSpLocks/>
            </p:cNvGrpSpPr>
            <p:nvPr/>
          </p:nvGrpSpPr>
          <p:grpSpPr bwMode="auto">
            <a:xfrm>
              <a:off x="64" y="-56"/>
              <a:ext cx="2920" cy="1536"/>
              <a:chOff x="0" y="0"/>
              <a:chExt cx="2920" cy="1536"/>
            </a:xfrm>
          </p:grpSpPr>
          <p:sp>
            <p:nvSpPr>
              <p:cNvPr id="27" name="Rectangle 10">
                <a:extLst>
                  <a:ext uri="{FF2B5EF4-FFF2-40B4-BE49-F238E27FC236}">
                    <a16:creationId xmlns:a16="http://schemas.microsoft.com/office/drawing/2014/main" id="{234A2E7C-983B-7EB0-B3B5-78386679CEE2}"/>
                  </a:ext>
                </a:extLst>
              </p:cNvPr>
              <p:cNvSpPr>
                <a:spLocks/>
              </p:cNvSpPr>
              <p:nvPr/>
            </p:nvSpPr>
            <p:spPr bwMode="auto">
              <a:xfrm>
                <a:off x="104" y="104"/>
                <a:ext cx="2712" cy="132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sz="3200"/>
              </a:p>
            </p:txBody>
          </p:sp>
          <p:pic>
            <p:nvPicPr>
              <p:cNvPr id="28" name="Picture 11">
                <a:extLst>
                  <a:ext uri="{FF2B5EF4-FFF2-40B4-BE49-F238E27FC236}">
                    <a16:creationId xmlns:a16="http://schemas.microsoft.com/office/drawing/2014/main" id="{8958FD70-4C9C-A402-B2D8-E8BD6F807E3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2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3" name="Rectangle 12">
              <a:extLst>
                <a:ext uri="{FF2B5EF4-FFF2-40B4-BE49-F238E27FC236}">
                  <a16:creationId xmlns:a16="http://schemas.microsoft.com/office/drawing/2014/main" id="{8DBB7313-5D84-4043-1C3F-4411E9E70E7B}"/>
                </a:ext>
              </a:extLst>
            </p:cNvPr>
            <p:cNvSpPr>
              <a:spLocks/>
            </p:cNvSpPr>
            <p:nvPr/>
          </p:nvSpPr>
          <p:spPr bwMode="auto">
            <a:xfrm>
              <a:off x="168" y="0"/>
              <a:ext cx="14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400" b="1" dirty="0">
                  <a:latin typeface="Gill Sans" pitchFamily="-107" charset="0"/>
                  <a:sym typeface="Gill Sans" pitchFamily="-107" charset="0"/>
                </a:rPr>
                <a:t>Away from plasmon resonance</a:t>
              </a:r>
            </a:p>
          </p:txBody>
        </p:sp>
        <p:sp>
          <p:nvSpPr>
            <p:cNvPr id="24" name="Rectangle 13">
              <a:extLst>
                <a:ext uri="{FF2B5EF4-FFF2-40B4-BE49-F238E27FC236}">
                  <a16:creationId xmlns:a16="http://schemas.microsoft.com/office/drawing/2014/main" id="{A64E04FD-CFAE-DE75-CB60-BA6FBF13B0BF}"/>
                </a:ext>
              </a:extLst>
            </p:cNvPr>
            <p:cNvSpPr>
              <a:spLocks/>
            </p:cNvSpPr>
            <p:nvPr/>
          </p:nvSpPr>
          <p:spPr bwMode="auto">
            <a:xfrm>
              <a:off x="1782" y="0"/>
              <a:ext cx="114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400" b="1" dirty="0">
                  <a:latin typeface="Gill Sans" pitchFamily="-107" charset="0"/>
                  <a:sym typeface="Gill Sans" pitchFamily="-107" charset="0"/>
                </a:rPr>
                <a:t>At plasmon resonance</a:t>
              </a:r>
            </a:p>
          </p:txBody>
        </p:sp>
        <p:pic>
          <p:nvPicPr>
            <p:cNvPr id="25" name="Picture 14">
              <a:extLst>
                <a:ext uri="{FF2B5EF4-FFF2-40B4-BE49-F238E27FC236}">
                  <a16:creationId xmlns:a16="http://schemas.microsoft.com/office/drawing/2014/main" id="{F4360177-A94E-3922-FA0D-9316F1B7D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6" y="344"/>
              <a:ext cx="1140"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 name="Picture 15">
              <a:extLst>
                <a:ext uri="{FF2B5EF4-FFF2-40B4-BE49-F238E27FC236}">
                  <a16:creationId xmlns:a16="http://schemas.microsoft.com/office/drawing/2014/main" id="{79240F18-4263-4507-7A10-F8473132B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 y="392"/>
              <a:ext cx="1377"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23643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616F5-B297-C932-7741-93B2A3AB925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69ABE7-8E97-2FE5-266B-5363092081E3}"/>
              </a:ext>
            </a:extLst>
          </p:cNvPr>
          <p:cNvSpPr>
            <a:spLocks noGrp="1"/>
          </p:cNvSpPr>
          <p:nvPr>
            <p:ph type="sldNum" sz="quarter" idx="11"/>
          </p:nvPr>
        </p:nvSpPr>
        <p:spPr/>
        <p:txBody>
          <a:bodyPr/>
          <a:lstStyle/>
          <a:p>
            <a:fld id="{523A240F-EAFE-E84F-B44C-6D7A08E0E409}" type="slidenum">
              <a:rPr lang="en-US" smtClean="0"/>
              <a:t>33</a:t>
            </a:fld>
            <a:endParaRPr lang="en-US"/>
          </a:p>
        </p:txBody>
      </p:sp>
      <p:sp>
        <p:nvSpPr>
          <p:cNvPr id="4" name="Text Placeholder 3">
            <a:extLst>
              <a:ext uri="{FF2B5EF4-FFF2-40B4-BE49-F238E27FC236}">
                <a16:creationId xmlns:a16="http://schemas.microsoft.com/office/drawing/2014/main" id="{0587D70C-A398-0E55-166E-844A8118AA29}"/>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5EB3E8F8-0E5B-7D55-CCE0-45B062BDB317}"/>
              </a:ext>
            </a:extLst>
          </p:cNvPr>
          <p:cNvSpPr>
            <a:spLocks noGrp="1"/>
          </p:cNvSpPr>
          <p:nvPr>
            <p:ph type="title"/>
          </p:nvPr>
        </p:nvSpPr>
        <p:spPr/>
        <p:txBody>
          <a:bodyPr/>
          <a:lstStyle/>
          <a:p>
            <a:r>
              <a:rPr lang="en-US" dirty="0"/>
              <a:t>Raman scattering: applications</a:t>
            </a:r>
          </a:p>
        </p:txBody>
      </p:sp>
      <p:grpSp>
        <p:nvGrpSpPr>
          <p:cNvPr id="6" name="Group 1">
            <a:extLst>
              <a:ext uri="{FF2B5EF4-FFF2-40B4-BE49-F238E27FC236}">
                <a16:creationId xmlns:a16="http://schemas.microsoft.com/office/drawing/2014/main" id="{F1FF4F79-9A83-2234-2FFC-DCE81BD601B0}"/>
              </a:ext>
            </a:extLst>
          </p:cNvPr>
          <p:cNvGrpSpPr>
            <a:grpSpLocks/>
          </p:cNvGrpSpPr>
          <p:nvPr/>
        </p:nvGrpSpPr>
        <p:grpSpPr bwMode="auto">
          <a:xfrm>
            <a:off x="7162801" y="1193170"/>
            <a:ext cx="2683669" cy="4923666"/>
            <a:chOff x="0" y="0"/>
            <a:chExt cx="1984" cy="3640"/>
          </a:xfrm>
        </p:grpSpPr>
        <p:sp>
          <p:nvSpPr>
            <p:cNvPr id="7" name="Rectangle 2">
              <a:extLst>
                <a:ext uri="{FF2B5EF4-FFF2-40B4-BE49-F238E27FC236}">
                  <a16:creationId xmlns:a16="http://schemas.microsoft.com/office/drawing/2014/main" id="{903AE831-10E3-833D-44B8-E48BA006A6DC}"/>
                </a:ext>
              </a:extLst>
            </p:cNvPr>
            <p:cNvSpPr>
              <a:spLocks/>
            </p:cNvSpPr>
            <p:nvPr/>
          </p:nvSpPr>
          <p:spPr bwMode="auto">
            <a:xfrm>
              <a:off x="128" y="96"/>
              <a:ext cx="1728" cy="32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pic>
          <p:nvPicPr>
            <p:cNvPr id="8" name="Picture 3">
              <a:extLst>
                <a:ext uri="{FF2B5EF4-FFF2-40B4-BE49-F238E27FC236}">
                  <a16:creationId xmlns:a16="http://schemas.microsoft.com/office/drawing/2014/main" id="{3E1A45DD-3193-6A93-723E-8B5FDED1054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84" cy="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 name="Rectangle 5">
            <a:extLst>
              <a:ext uri="{FF2B5EF4-FFF2-40B4-BE49-F238E27FC236}">
                <a16:creationId xmlns:a16="http://schemas.microsoft.com/office/drawing/2014/main" id="{3E1C27BA-5B96-0074-F560-99002ED640EC}"/>
              </a:ext>
            </a:extLst>
          </p:cNvPr>
          <p:cNvSpPr>
            <a:spLocks/>
          </p:cNvSpPr>
          <p:nvPr/>
        </p:nvSpPr>
        <p:spPr bwMode="auto">
          <a:xfrm>
            <a:off x="5354837" y="6487419"/>
            <a:ext cx="5295305" cy="36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r"/>
            <a:r>
              <a:rPr lang="en-US" sz="1000">
                <a:solidFill>
                  <a:srgbClr val="404040"/>
                </a:solidFill>
              </a:rPr>
              <a:t>S.M. Nie, </a:t>
            </a:r>
            <a:r>
              <a:rPr lang="en-US" sz="1000" i="1">
                <a:solidFill>
                  <a:srgbClr val="404040"/>
                </a:solidFill>
              </a:rPr>
              <a:t>et al., Science</a:t>
            </a:r>
            <a:r>
              <a:rPr lang="en-US" sz="1000">
                <a:solidFill>
                  <a:srgbClr val="404040"/>
                </a:solidFill>
              </a:rPr>
              <a:t>, </a:t>
            </a:r>
            <a:r>
              <a:rPr lang="en-US" sz="1000" b="1">
                <a:solidFill>
                  <a:srgbClr val="404040"/>
                </a:solidFill>
                <a:latin typeface="Gill Sans" pitchFamily="-107" charset="0"/>
                <a:sym typeface="Gill Sans" pitchFamily="-107" charset="0"/>
              </a:rPr>
              <a:t>275</a:t>
            </a:r>
            <a:r>
              <a:rPr lang="en-US" sz="1000">
                <a:solidFill>
                  <a:srgbClr val="404040"/>
                </a:solidFill>
              </a:rPr>
              <a:t> 1102 (1997)</a:t>
            </a:r>
          </a:p>
          <a:p>
            <a:pPr algn="r"/>
            <a:r>
              <a:rPr lang="en-US" sz="1000">
                <a:solidFill>
                  <a:srgbClr val="404040"/>
                </a:solidFill>
              </a:rPr>
              <a:t>http://www.oxonica.com/diagnostics/diagnostics_sers_imaging_applications.php</a:t>
            </a:r>
          </a:p>
        </p:txBody>
      </p:sp>
      <p:sp>
        <p:nvSpPr>
          <p:cNvPr id="10" name="Rectangle 6">
            <a:extLst>
              <a:ext uri="{FF2B5EF4-FFF2-40B4-BE49-F238E27FC236}">
                <a16:creationId xmlns:a16="http://schemas.microsoft.com/office/drawing/2014/main" id="{BCF6EA02-17B2-91B3-1B5A-A682FF49DFC8}"/>
              </a:ext>
            </a:extLst>
          </p:cNvPr>
          <p:cNvSpPr>
            <a:spLocks/>
          </p:cNvSpPr>
          <p:nvPr/>
        </p:nvSpPr>
        <p:spPr bwMode="auto">
          <a:xfrm>
            <a:off x="1342103" y="1658161"/>
            <a:ext cx="5993837" cy="3777258"/>
          </a:xfrm>
          <a:prstGeom prst="rect">
            <a:avLst/>
          </a:prstGeom>
          <a:noFill/>
          <a:ln w="12700">
            <a:noFill/>
            <a:miter lim="800000"/>
            <a:headEnd/>
            <a:tailEnd/>
          </a:ln>
        </p:spPr>
        <p:txBody>
          <a:bodyPr lIns="0" tIns="0" rIns="0" bIns="0"/>
          <a:lstStyle/>
          <a:p>
            <a:pPr marL="205376" indent="-205376">
              <a:spcBef>
                <a:spcPts val="1055"/>
              </a:spcBef>
              <a:buSzPct val="125000"/>
              <a:buFont typeface="Gill Sans Light" pitchFamily="-107" charset="0"/>
              <a:buChar char="•"/>
            </a:pPr>
            <a:r>
              <a:rPr lang="en-US" sz="2000" b="1" dirty="0">
                <a:latin typeface="Arial" panose="020B0604020202020204" pitchFamily="34" charset="0"/>
                <a:cs typeface="Arial" panose="020B0604020202020204" pitchFamily="34" charset="0"/>
                <a:sym typeface="Gill Sans" pitchFamily="-107" charset="0"/>
              </a:rPr>
              <a:t>Molecular fingerprinting</a:t>
            </a:r>
          </a:p>
          <a:p>
            <a:pPr marL="205376" indent="-205376">
              <a:spcBef>
                <a:spcPts val="1055"/>
              </a:spcBef>
            </a:pPr>
            <a:r>
              <a:rPr lang="en-US" sz="2000" dirty="0">
                <a:latin typeface="Arial" panose="020B0604020202020204" pitchFamily="34" charset="0"/>
                <a:cs typeface="Arial" panose="020B0604020202020204" pitchFamily="34" charset="0"/>
              </a:rPr>
              <a:t>Unique vibrational spectra distinguishes molecules</a:t>
            </a:r>
          </a:p>
          <a:p>
            <a:pPr marL="205376" indent="-205376">
              <a:spcBef>
                <a:spcPts val="1055"/>
              </a:spcBef>
              <a:buSzPct val="125000"/>
              <a:buFont typeface="Gill Sans Light" pitchFamily="-107" charset="0"/>
              <a:buChar char="•"/>
            </a:pPr>
            <a:r>
              <a:rPr lang="en-US" sz="2000" b="1" dirty="0" err="1">
                <a:latin typeface="Arial" panose="020B0604020202020204" pitchFamily="34" charset="0"/>
                <a:cs typeface="Arial" panose="020B0604020202020204" pitchFamily="34" charset="0"/>
                <a:sym typeface="Gill Sans" pitchFamily="-107" charset="0"/>
              </a:rPr>
              <a:t>Tagless</a:t>
            </a:r>
            <a:r>
              <a:rPr lang="en-US" sz="2000" b="1" dirty="0">
                <a:latin typeface="Arial" panose="020B0604020202020204" pitchFamily="34" charset="0"/>
                <a:cs typeface="Arial" panose="020B0604020202020204" pitchFamily="34" charset="0"/>
                <a:sym typeface="Gill Sans" pitchFamily="-107" charset="0"/>
              </a:rPr>
              <a:t> </a:t>
            </a:r>
            <a:r>
              <a:rPr lang="en-US" sz="2000" b="1" dirty="0" err="1">
                <a:latin typeface="Arial" panose="020B0604020202020204" pitchFamily="34" charset="0"/>
                <a:cs typeface="Arial" panose="020B0604020202020204" pitchFamily="34" charset="0"/>
                <a:sym typeface="Gill Sans" pitchFamily="-107" charset="0"/>
              </a:rPr>
              <a:t>biosensing</a:t>
            </a:r>
            <a:endParaRPr lang="en-US" sz="2000" b="1" dirty="0">
              <a:latin typeface="Arial" panose="020B0604020202020204" pitchFamily="34" charset="0"/>
              <a:cs typeface="Arial" panose="020B0604020202020204" pitchFamily="34" charset="0"/>
              <a:sym typeface="Gill Sans" pitchFamily="-107" charset="0"/>
            </a:endParaRPr>
          </a:p>
          <a:p>
            <a:pPr marL="205376" indent="-205376">
              <a:spcBef>
                <a:spcPts val="1055"/>
              </a:spcBef>
            </a:pPr>
            <a:r>
              <a:rPr lang="en-US" sz="2000" dirty="0">
                <a:latin typeface="Arial" panose="020B0604020202020204" pitchFamily="34" charset="0"/>
                <a:cs typeface="Arial" panose="020B0604020202020204" pitchFamily="34" charset="0"/>
              </a:rPr>
              <a:t>Fluorescent dyes are not needed</a:t>
            </a:r>
          </a:p>
          <a:p>
            <a:pPr marL="205376" indent="-205376">
              <a:spcBef>
                <a:spcPts val="1055"/>
              </a:spcBef>
              <a:buSzPct val="125000"/>
              <a:buFont typeface="Gill Sans Light" pitchFamily="-107" charset="0"/>
              <a:buChar char="•"/>
            </a:pPr>
            <a:r>
              <a:rPr lang="en-US" sz="2000" b="1" dirty="0">
                <a:latin typeface="Arial" panose="020B0604020202020204" pitchFamily="34" charset="0"/>
                <a:cs typeface="Arial" panose="020B0604020202020204" pitchFamily="34" charset="0"/>
                <a:sym typeface="Gill Sans" pitchFamily="-107" charset="0"/>
              </a:rPr>
              <a:t>Multiplexed sensing</a:t>
            </a:r>
          </a:p>
          <a:p>
            <a:pPr marL="205376" indent="-205376">
              <a:spcBef>
                <a:spcPts val="1055"/>
              </a:spcBef>
            </a:pPr>
            <a:r>
              <a:rPr lang="en-US" sz="2000" dirty="0">
                <a:latin typeface="Arial" panose="020B0604020202020204" pitchFamily="34" charset="0"/>
                <a:cs typeface="Arial" panose="020B0604020202020204" pitchFamily="34" charset="0"/>
              </a:rPr>
              <a:t>Plasmon resonances allow for sensor </a:t>
            </a:r>
            <a:r>
              <a:rPr lang="en-US" sz="2000" dirty="0" err="1">
                <a:latin typeface="Arial" panose="020B0604020202020204" pitchFamily="34" charset="0"/>
                <a:cs typeface="Arial" panose="020B0604020202020204" pitchFamily="34" charset="0"/>
              </a:rPr>
              <a:t>tunability</a:t>
            </a:r>
            <a:endParaRPr lang="en-US" sz="2000" dirty="0">
              <a:latin typeface="Arial" panose="020B0604020202020204" pitchFamily="34" charset="0"/>
              <a:cs typeface="Arial" panose="020B0604020202020204" pitchFamily="34" charset="0"/>
            </a:endParaRPr>
          </a:p>
          <a:p>
            <a:pPr marL="205376" indent="-205376">
              <a:spcBef>
                <a:spcPts val="1055"/>
              </a:spcBef>
              <a:buSzPct val="125000"/>
              <a:buFont typeface="Gill Sans Light" pitchFamily="-107" charset="0"/>
              <a:buChar char="•"/>
            </a:pPr>
            <a:r>
              <a:rPr lang="en-US" sz="2000" b="1" dirty="0">
                <a:latin typeface="Arial" panose="020B0604020202020204" pitchFamily="34" charset="0"/>
                <a:cs typeface="Arial" panose="020B0604020202020204" pitchFamily="34" charset="0"/>
                <a:sym typeface="Gill Sans" pitchFamily="-107" charset="0"/>
              </a:rPr>
              <a:t>In vivo applicability</a:t>
            </a:r>
          </a:p>
          <a:p>
            <a:pPr marL="205376" indent="-205376">
              <a:spcBef>
                <a:spcPts val="1055"/>
              </a:spcBef>
            </a:pPr>
            <a:r>
              <a:rPr lang="en-US" sz="2000" dirty="0">
                <a:latin typeface="Arial" panose="020B0604020202020204" pitchFamily="34" charset="0"/>
                <a:cs typeface="Arial" panose="020B0604020202020204" pitchFamily="34" charset="0"/>
              </a:rPr>
              <a:t>Near-IR excitation and </a:t>
            </a:r>
            <a:r>
              <a:rPr lang="en-US" sz="2000" dirty="0" err="1">
                <a:latin typeface="Arial" panose="020B0604020202020204" pitchFamily="34" charset="0"/>
                <a:cs typeface="Arial" panose="020B0604020202020204" pitchFamily="34" charset="0"/>
              </a:rPr>
              <a:t>biocompatability</a:t>
            </a:r>
            <a:endParaRPr lang="en-US" sz="2000" dirty="0">
              <a:latin typeface="Arial" panose="020B0604020202020204" pitchFamily="34" charset="0"/>
              <a:cs typeface="Arial" panose="020B0604020202020204" pitchFamily="34" charset="0"/>
            </a:endParaRPr>
          </a:p>
          <a:p>
            <a:pPr marL="342900" indent="-342900">
              <a:spcBef>
                <a:spcPts val="1055"/>
              </a:spcBef>
              <a:buFont typeface="Arial" pitchFamily="34" charset="0"/>
              <a:buChar char="•"/>
            </a:pPr>
            <a:r>
              <a:rPr lang="en-US" sz="2000" b="1" dirty="0" err="1">
                <a:latin typeface="Arial" panose="020B0604020202020204" pitchFamily="34" charset="0"/>
                <a:cs typeface="Arial" panose="020B0604020202020204" pitchFamily="34" charset="0"/>
                <a:sym typeface="Gill Sans" pitchFamily="-107" charset="0"/>
              </a:rPr>
              <a:t>Femtomolar</a:t>
            </a:r>
            <a:r>
              <a:rPr lang="en-US" sz="2000" b="1" dirty="0">
                <a:latin typeface="Arial" panose="020B0604020202020204" pitchFamily="34" charset="0"/>
                <a:cs typeface="Arial" panose="020B0604020202020204" pitchFamily="34" charset="0"/>
                <a:sym typeface="Gill Sans" pitchFamily="-107" charset="0"/>
              </a:rPr>
              <a:t> and beyond</a:t>
            </a:r>
          </a:p>
          <a:p>
            <a:pPr marL="205376" indent="-205376">
              <a:spcBef>
                <a:spcPts val="1055"/>
              </a:spcBef>
            </a:pPr>
            <a:r>
              <a:rPr lang="en-US" sz="2000" dirty="0">
                <a:latin typeface="Arial" panose="020B0604020202020204" pitchFamily="34" charset="0"/>
                <a:cs typeface="Arial" panose="020B0604020202020204" pitchFamily="34" charset="0"/>
              </a:rPr>
              <a:t>Single molecule spectroscopy is possible</a:t>
            </a:r>
          </a:p>
        </p:txBody>
      </p:sp>
      <p:pic>
        <p:nvPicPr>
          <p:cNvPr id="12" name="Picture 8">
            <a:extLst>
              <a:ext uri="{FF2B5EF4-FFF2-40B4-BE49-F238E27FC236}">
                <a16:creationId xmlns:a16="http://schemas.microsoft.com/office/drawing/2014/main" id="{D9B66946-9C0A-B2F1-0364-A2F773968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956" y="1448010"/>
            <a:ext cx="1742221" cy="17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4" name="Group 9">
            <a:extLst>
              <a:ext uri="{FF2B5EF4-FFF2-40B4-BE49-F238E27FC236}">
                <a16:creationId xmlns:a16="http://schemas.microsoft.com/office/drawing/2014/main" id="{560BA32C-7FFA-71A9-9236-FBD4F9B5A627}"/>
              </a:ext>
            </a:extLst>
          </p:cNvPr>
          <p:cNvGrpSpPr>
            <a:grpSpLocks/>
          </p:cNvGrpSpPr>
          <p:nvPr/>
        </p:nvGrpSpPr>
        <p:grpSpPr bwMode="auto">
          <a:xfrm>
            <a:off x="7360257" y="3179410"/>
            <a:ext cx="2352267" cy="2639031"/>
            <a:chOff x="0" y="0"/>
            <a:chExt cx="1738" cy="1951"/>
          </a:xfrm>
        </p:grpSpPr>
        <p:pic>
          <p:nvPicPr>
            <p:cNvPr id="15" name="Picture 10">
              <a:extLst>
                <a:ext uri="{FF2B5EF4-FFF2-40B4-BE49-F238E27FC236}">
                  <a16:creationId xmlns:a16="http://schemas.microsoft.com/office/drawing/2014/main" id="{83CAC749-8831-4DB3-DEC7-D3F163291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 name="Picture 11">
              <a:extLst>
                <a:ext uri="{FF2B5EF4-FFF2-40B4-BE49-F238E27FC236}">
                  <a16:creationId xmlns:a16="http://schemas.microsoft.com/office/drawing/2014/main" id="{8E77ED1B-1979-917B-2185-6B0A17B44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 y="0"/>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 name="Picture 12">
              <a:extLst>
                <a:ext uri="{FF2B5EF4-FFF2-40B4-BE49-F238E27FC236}">
                  <a16:creationId xmlns:a16="http://schemas.microsoft.com/office/drawing/2014/main" id="{33C79ED9-835A-E500-71E2-5B199A764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1016"/>
              <a:ext cx="824"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 name="Picture 13">
              <a:extLst>
                <a:ext uri="{FF2B5EF4-FFF2-40B4-BE49-F238E27FC236}">
                  <a16:creationId xmlns:a16="http://schemas.microsoft.com/office/drawing/2014/main" id="{B0DD1626-730C-E4AD-F87A-BCE3FF935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 y="1016"/>
              <a:ext cx="824"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 name="Rectangle 14">
              <a:extLst>
                <a:ext uri="{FF2B5EF4-FFF2-40B4-BE49-F238E27FC236}">
                  <a16:creationId xmlns:a16="http://schemas.microsoft.com/office/drawing/2014/main" id="{01D31EF4-367B-4283-FA6C-5A04F4556DD5}"/>
                </a:ext>
              </a:extLst>
            </p:cNvPr>
            <p:cNvSpPr>
              <a:spLocks/>
            </p:cNvSpPr>
            <p:nvPr/>
          </p:nvSpPr>
          <p:spPr bwMode="auto">
            <a:xfrm>
              <a:off x="0" y="829"/>
              <a:ext cx="37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900"/>
                <a:t>1500 cm</a:t>
              </a:r>
              <a:r>
                <a:rPr lang="en-US" sz="900" baseline="32000"/>
                <a:t>-1</a:t>
              </a:r>
            </a:p>
          </p:txBody>
        </p:sp>
        <p:sp>
          <p:nvSpPr>
            <p:cNvPr id="29" name="Rectangle 15">
              <a:extLst>
                <a:ext uri="{FF2B5EF4-FFF2-40B4-BE49-F238E27FC236}">
                  <a16:creationId xmlns:a16="http://schemas.microsoft.com/office/drawing/2014/main" id="{0F5E26AF-65DF-B36D-E41B-B52BB753F484}"/>
                </a:ext>
              </a:extLst>
            </p:cNvPr>
            <p:cNvSpPr>
              <a:spLocks/>
            </p:cNvSpPr>
            <p:nvPr/>
          </p:nvSpPr>
          <p:spPr bwMode="auto">
            <a:xfrm>
              <a:off x="914" y="833"/>
              <a:ext cx="35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900"/>
                <a:t>1532cm</a:t>
              </a:r>
              <a:r>
                <a:rPr lang="en-US" sz="900" baseline="32000"/>
                <a:t>-1</a:t>
              </a:r>
            </a:p>
          </p:txBody>
        </p:sp>
        <p:sp>
          <p:nvSpPr>
            <p:cNvPr id="30" name="Rectangle 16">
              <a:extLst>
                <a:ext uri="{FF2B5EF4-FFF2-40B4-BE49-F238E27FC236}">
                  <a16:creationId xmlns:a16="http://schemas.microsoft.com/office/drawing/2014/main" id="{0737A051-45E4-29BB-D244-1C0813294003}"/>
                </a:ext>
              </a:extLst>
            </p:cNvPr>
            <p:cNvSpPr>
              <a:spLocks/>
            </p:cNvSpPr>
            <p:nvPr/>
          </p:nvSpPr>
          <p:spPr bwMode="auto">
            <a:xfrm>
              <a:off x="18" y="1849"/>
              <a:ext cx="35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900"/>
                <a:t>1600cm</a:t>
              </a:r>
              <a:r>
                <a:rPr lang="en-US" sz="900" baseline="32000"/>
                <a:t>-1</a:t>
              </a:r>
            </a:p>
          </p:txBody>
        </p:sp>
        <p:sp>
          <p:nvSpPr>
            <p:cNvPr id="31" name="Rectangle 17">
              <a:extLst>
                <a:ext uri="{FF2B5EF4-FFF2-40B4-BE49-F238E27FC236}">
                  <a16:creationId xmlns:a16="http://schemas.microsoft.com/office/drawing/2014/main" id="{0C4A8A5B-AF39-9DCB-8010-B40C28FFA00F}"/>
                </a:ext>
              </a:extLst>
            </p:cNvPr>
            <p:cNvSpPr>
              <a:spLocks/>
            </p:cNvSpPr>
            <p:nvPr/>
          </p:nvSpPr>
          <p:spPr bwMode="auto">
            <a:xfrm>
              <a:off x="914" y="1849"/>
              <a:ext cx="35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900"/>
                <a:t>1635cm</a:t>
              </a:r>
              <a:r>
                <a:rPr lang="en-US" sz="900" baseline="32000"/>
                <a:t>-1</a:t>
              </a:r>
            </a:p>
          </p:txBody>
        </p:sp>
      </p:grpSp>
    </p:spTree>
    <p:extLst>
      <p:ext uri="{BB962C8B-B14F-4D97-AF65-F5344CB8AC3E}">
        <p14:creationId xmlns:p14="http://schemas.microsoft.com/office/powerpoint/2010/main" val="2947614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7639" y="2351782"/>
            <a:ext cx="10264877" cy="1077218"/>
          </a:xfrm>
          <a:prstGeom prst="rect">
            <a:avLst/>
          </a:prstGeom>
        </p:spPr>
        <p:txBody>
          <a:bodyPr wrap="square">
            <a:spAutoFit/>
          </a:bodyPr>
          <a:lstStyle/>
          <a:p>
            <a:r>
              <a:rPr lang="en-US" sz="3200" b="1" dirty="0"/>
              <a:t>Some More </a:t>
            </a:r>
          </a:p>
          <a:p>
            <a:r>
              <a:rPr lang="en-US" sz="3200" b="1" dirty="0"/>
              <a:t>Potentially Disruptive (Nano)Technologies</a:t>
            </a:r>
          </a:p>
        </p:txBody>
      </p:sp>
    </p:spTree>
    <p:extLst>
      <p:ext uri="{BB962C8B-B14F-4D97-AF65-F5344CB8AC3E}">
        <p14:creationId xmlns:p14="http://schemas.microsoft.com/office/powerpoint/2010/main" val="3701169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descr="http://images.iop.org/objects/ntw/news/2/11/14/2211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8846" y="5324438"/>
            <a:ext cx="1929921" cy="15091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phys.sinica.edu.tw/~quela/images/research%20photo/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978" y="3742232"/>
            <a:ext cx="2381250" cy="2286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28784" y="136969"/>
            <a:ext cx="10334432" cy="523220"/>
          </a:xfrm>
          <a:prstGeom prst="rect">
            <a:avLst/>
          </a:prstGeom>
        </p:spPr>
        <p:txBody>
          <a:bodyPr wrap="none">
            <a:spAutoFit/>
          </a:bodyPr>
          <a:lstStyle/>
          <a:p>
            <a:r>
              <a:rPr lang="en-US" sz="2800" b="1" dirty="0"/>
              <a:t>Microlithography, Nanolithography, and Micro/</a:t>
            </a:r>
            <a:r>
              <a:rPr lang="en-US" sz="2800" b="1" dirty="0" err="1"/>
              <a:t>Nanoprinting</a:t>
            </a:r>
            <a:endParaRPr lang="en-US" sz="2800" b="1" dirty="0"/>
          </a:p>
        </p:txBody>
      </p:sp>
      <p:pic>
        <p:nvPicPr>
          <p:cNvPr id="27650" name="Picture 2" descr="http://people.ece.cornell.edu/lipson/nature/fab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783"/>
          <a:stretch/>
        </p:blipFill>
        <p:spPr bwMode="auto">
          <a:xfrm>
            <a:off x="2058889" y="1322410"/>
            <a:ext cx="3348075" cy="21398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3.bp.blogspot.com/_p2ZBNGf_7w8/TUQVWqIlTzI/AAAAAAAAF3U/fH-8LC2lqiU/s1600/graphic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1" y="749894"/>
            <a:ext cx="4960343" cy="2895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58458" y="749894"/>
            <a:ext cx="2095445" cy="369332"/>
          </a:xfrm>
          <a:prstGeom prst="rect">
            <a:avLst/>
          </a:prstGeom>
        </p:spPr>
        <p:txBody>
          <a:bodyPr wrap="none">
            <a:spAutoFit/>
          </a:bodyPr>
          <a:lstStyle/>
          <a:p>
            <a:r>
              <a:rPr lang="en-US" b="1" dirty="0"/>
              <a:t>Photolithography</a:t>
            </a:r>
          </a:p>
        </p:txBody>
      </p:sp>
      <p:sp>
        <p:nvSpPr>
          <p:cNvPr id="10" name="Rectangle 9"/>
          <p:cNvSpPr/>
          <p:nvPr/>
        </p:nvSpPr>
        <p:spPr>
          <a:xfrm>
            <a:off x="2786521" y="773668"/>
            <a:ext cx="2416046" cy="369332"/>
          </a:xfrm>
          <a:prstGeom prst="rect">
            <a:avLst/>
          </a:prstGeom>
        </p:spPr>
        <p:txBody>
          <a:bodyPr wrap="none">
            <a:spAutoFit/>
          </a:bodyPr>
          <a:lstStyle/>
          <a:p>
            <a:r>
              <a:rPr lang="en-US" b="1" dirty="0"/>
              <a:t>E-beam Lithography</a:t>
            </a:r>
          </a:p>
        </p:txBody>
      </p:sp>
      <p:pic>
        <p:nvPicPr>
          <p:cNvPr id="27654" name="Picture 6" descr="http://img.tfd.com/cde/_ELCBEAM.GIF"/>
          <p:cNvPicPr>
            <a:picLocks noChangeAspect="1" noChangeArrowheads="1"/>
          </p:cNvPicPr>
          <p:nvPr/>
        </p:nvPicPr>
        <p:blipFill rotWithShape="1">
          <a:blip r:embed="rId6">
            <a:extLst>
              <a:ext uri="{28A0092B-C50C-407E-A947-70E740481C1C}">
                <a14:useLocalDpi xmlns:a14="http://schemas.microsoft.com/office/drawing/2010/main" val="0"/>
              </a:ext>
            </a:extLst>
          </a:blip>
          <a:srcRect t="16552"/>
          <a:stretch/>
        </p:blipFill>
        <p:spPr bwMode="auto">
          <a:xfrm>
            <a:off x="5829536" y="3629117"/>
            <a:ext cx="2088538" cy="1536251"/>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s://www.mems-exchange.org/images/ebeam_samp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9961" y="5221056"/>
            <a:ext cx="2027326" cy="1614352"/>
          </a:xfrm>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http://cqd.eecs.northwestern.edu/research/ebeam/fig000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2261" y="3629116"/>
            <a:ext cx="2282729"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3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142320"/>
            <a:ext cx="9144000" cy="523220"/>
          </a:xfrm>
          <a:prstGeom prst="rect">
            <a:avLst/>
          </a:prstGeom>
        </p:spPr>
        <p:txBody>
          <a:bodyPr wrap="square">
            <a:spAutoFit/>
          </a:bodyPr>
          <a:lstStyle/>
          <a:p>
            <a:pPr algn="ctr"/>
            <a:r>
              <a:rPr lang="en-US" sz="2800" b="1" dirty="0"/>
              <a:t>Lithography for Single-Cell Analysis</a:t>
            </a:r>
          </a:p>
        </p:txBody>
      </p:sp>
      <p:pic>
        <p:nvPicPr>
          <p:cNvPr id="24578" name="Picture 2" descr="http://img.mit.edu/newsoffice/images/article_images/original/20111013160627-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057901" y="1077843"/>
            <a:ext cx="38780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91200" y="5001162"/>
            <a:ext cx="4572000" cy="1323439"/>
          </a:xfrm>
          <a:prstGeom prst="rect">
            <a:avLst/>
          </a:prstGeom>
        </p:spPr>
        <p:txBody>
          <a:bodyPr>
            <a:spAutoFit/>
          </a:bodyPr>
          <a:lstStyle/>
          <a:p>
            <a:r>
              <a:rPr lang="en-US" sz="2000" dirty="0"/>
              <a:t>A high-throughput single-cell analysis of human CD8</a:t>
            </a:r>
            <a:r>
              <a:rPr lang="en-US" sz="2000" baseline="30000" dirty="0"/>
              <a:t>+</a:t>
            </a:r>
            <a:r>
              <a:rPr lang="en-US" sz="2000" dirty="0"/>
              <a:t> T cell functions reveals discordance for cytokine secretion and cytolysis</a:t>
            </a:r>
          </a:p>
        </p:txBody>
      </p:sp>
      <p:sp>
        <p:nvSpPr>
          <p:cNvPr id="3" name="Rectangle 2"/>
          <p:cNvSpPr/>
          <p:nvPr/>
        </p:nvSpPr>
        <p:spPr>
          <a:xfrm>
            <a:off x="1600200" y="6488668"/>
            <a:ext cx="9144000" cy="338554"/>
          </a:xfrm>
          <a:prstGeom prst="rect">
            <a:avLst/>
          </a:prstGeom>
        </p:spPr>
        <p:txBody>
          <a:bodyPr wrap="square">
            <a:spAutoFit/>
          </a:bodyPr>
          <a:lstStyle/>
          <a:p>
            <a:r>
              <a:rPr lang="fr-FR" sz="1600" dirty="0" err="1"/>
              <a:t>Varadarajan</a:t>
            </a:r>
            <a:r>
              <a:rPr lang="fr-FR" sz="1600" dirty="0"/>
              <a:t>, et. al. </a:t>
            </a:r>
            <a:r>
              <a:rPr lang="fr-FR" sz="1600" i="1" dirty="0"/>
              <a:t>J Clin </a:t>
            </a:r>
            <a:r>
              <a:rPr lang="fr-FR" sz="1600" i="1" dirty="0" err="1"/>
              <a:t>Invest</a:t>
            </a:r>
            <a:r>
              <a:rPr lang="fr-FR" sz="1600" i="1" dirty="0"/>
              <a:t>. </a:t>
            </a:r>
            <a:r>
              <a:rPr lang="fr-FR" sz="1600" dirty="0"/>
              <a:t>2011;121(11):4322–4331. doi:10.1172/JCI58653. </a:t>
            </a:r>
            <a:endParaRPr lang="en-US" sz="1600" dirty="0"/>
          </a:p>
        </p:txBody>
      </p:sp>
      <p:sp>
        <p:nvSpPr>
          <p:cNvPr id="5" name="Rectangle 4"/>
          <p:cNvSpPr/>
          <p:nvPr/>
        </p:nvSpPr>
        <p:spPr>
          <a:xfrm>
            <a:off x="958645" y="1447801"/>
            <a:ext cx="4832555" cy="1200329"/>
          </a:xfrm>
          <a:prstGeom prst="rect">
            <a:avLst/>
          </a:prstGeom>
        </p:spPr>
        <p:txBody>
          <a:bodyPr wrap="square">
            <a:spAutoFit/>
          </a:bodyPr>
          <a:lstStyle/>
          <a:p>
            <a:r>
              <a:rPr lang="en-US" sz="2400" dirty="0"/>
              <a:t>Useful for measuring differences among populations, screening of phenotypes</a:t>
            </a:r>
          </a:p>
        </p:txBody>
      </p:sp>
    </p:spTree>
    <p:extLst>
      <p:ext uri="{BB962C8B-B14F-4D97-AF65-F5344CB8AC3E}">
        <p14:creationId xmlns:p14="http://schemas.microsoft.com/office/powerpoint/2010/main" val="2292417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jnanobiotechnology.com/content/figures/1477-3155-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609601"/>
            <a:ext cx="5413489" cy="2743199"/>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1055132"/>
            <a:ext cx="24765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719" y="3838576"/>
            <a:ext cx="390525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58000" y="3800476"/>
            <a:ext cx="2719782" cy="267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0" y="76201"/>
            <a:ext cx="9108558" cy="584775"/>
          </a:xfrm>
          <a:prstGeom prst="rect">
            <a:avLst/>
          </a:prstGeom>
        </p:spPr>
        <p:txBody>
          <a:bodyPr wrap="square">
            <a:spAutoFit/>
          </a:bodyPr>
          <a:lstStyle/>
          <a:p>
            <a:pPr algn="ctr"/>
            <a:r>
              <a:rPr lang="en-US" sz="3200" b="1" dirty="0" err="1"/>
              <a:t>Microcontact</a:t>
            </a:r>
            <a:r>
              <a:rPr lang="en-US" sz="3200" b="1" dirty="0"/>
              <a:t> Printing </a:t>
            </a:r>
          </a:p>
        </p:txBody>
      </p:sp>
      <p:sp>
        <p:nvSpPr>
          <p:cNvPr id="10" name="Rectangle 9"/>
          <p:cNvSpPr/>
          <p:nvPr/>
        </p:nvSpPr>
        <p:spPr>
          <a:xfrm>
            <a:off x="3448365" y="3378021"/>
            <a:ext cx="5440104" cy="461665"/>
          </a:xfrm>
          <a:prstGeom prst="rect">
            <a:avLst/>
          </a:prstGeom>
        </p:spPr>
        <p:txBody>
          <a:bodyPr wrap="square">
            <a:spAutoFit/>
          </a:bodyPr>
          <a:lstStyle/>
          <a:p>
            <a:r>
              <a:rPr lang="en-US" sz="2400" dirty="0"/>
              <a:t> Neurons migrate to patterned peptide </a:t>
            </a:r>
          </a:p>
        </p:txBody>
      </p:sp>
      <p:sp>
        <p:nvSpPr>
          <p:cNvPr id="4" name="Rectangle 3"/>
          <p:cNvSpPr/>
          <p:nvPr/>
        </p:nvSpPr>
        <p:spPr>
          <a:xfrm>
            <a:off x="7717232" y="711200"/>
            <a:ext cx="2715230" cy="369332"/>
          </a:xfrm>
          <a:prstGeom prst="rect">
            <a:avLst/>
          </a:prstGeom>
        </p:spPr>
        <p:txBody>
          <a:bodyPr wrap="none">
            <a:spAutoFit/>
          </a:bodyPr>
          <a:lstStyle/>
          <a:p>
            <a:r>
              <a:rPr lang="en-US" dirty="0"/>
              <a:t>Patterned IKVAV peptide</a:t>
            </a:r>
          </a:p>
        </p:txBody>
      </p:sp>
      <p:sp>
        <p:nvSpPr>
          <p:cNvPr id="5" name="Rectangle 4"/>
          <p:cNvSpPr/>
          <p:nvPr/>
        </p:nvSpPr>
        <p:spPr>
          <a:xfrm>
            <a:off x="6701512" y="6540500"/>
            <a:ext cx="4371581" cy="338554"/>
          </a:xfrm>
          <a:prstGeom prst="rect">
            <a:avLst/>
          </a:prstGeom>
        </p:spPr>
        <p:txBody>
          <a:bodyPr wrap="none">
            <a:spAutoFit/>
          </a:bodyPr>
          <a:lstStyle/>
          <a:p>
            <a:r>
              <a:rPr lang="en-US" sz="1600" dirty="0"/>
              <a:t>Heller, et. al. Biomaterials (2005) 26, 883-889.</a:t>
            </a:r>
          </a:p>
        </p:txBody>
      </p:sp>
    </p:spTree>
    <p:extLst>
      <p:ext uri="{BB962C8B-B14F-4D97-AF65-F5344CB8AC3E}">
        <p14:creationId xmlns:p14="http://schemas.microsoft.com/office/powerpoint/2010/main" val="232338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thebigone.stanford.edu/images/chemost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19200"/>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62376" r="25000" b="11749"/>
          <a:stretch/>
        </p:blipFill>
        <p:spPr bwMode="auto">
          <a:xfrm>
            <a:off x="2154215" y="1600200"/>
            <a:ext cx="388730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0419" y="228601"/>
            <a:ext cx="7103227" cy="584775"/>
          </a:xfrm>
          <a:prstGeom prst="rect">
            <a:avLst/>
          </a:prstGeom>
        </p:spPr>
        <p:txBody>
          <a:bodyPr wrap="none">
            <a:spAutoFit/>
          </a:bodyPr>
          <a:lstStyle/>
          <a:p>
            <a:r>
              <a:rPr lang="en-US" sz="3200" b="1" dirty="0"/>
              <a:t>Microfluidic Devices: Lab on a Chip</a:t>
            </a:r>
          </a:p>
        </p:txBody>
      </p:sp>
      <p:sp>
        <p:nvSpPr>
          <p:cNvPr id="2" name="Rectangle 1"/>
          <p:cNvSpPr/>
          <p:nvPr/>
        </p:nvSpPr>
        <p:spPr>
          <a:xfrm>
            <a:off x="2154215" y="4876800"/>
            <a:ext cx="5678157" cy="1631216"/>
          </a:xfrm>
          <a:prstGeom prst="rect">
            <a:avLst/>
          </a:prstGeom>
        </p:spPr>
        <p:txBody>
          <a:bodyPr wrap="none">
            <a:spAutoFit/>
          </a:bodyPr>
          <a:lstStyle/>
          <a:p>
            <a:r>
              <a:rPr lang="en-US" sz="2000" b="1" dirty="0"/>
              <a:t>Use </a:t>
            </a:r>
            <a:r>
              <a:rPr lang="en-US" sz="2000" b="1" dirty="0" err="1"/>
              <a:t>nanoliters</a:t>
            </a:r>
            <a:r>
              <a:rPr lang="en-US" sz="2000" b="1" dirty="0"/>
              <a:t> of fluid for many applications:</a:t>
            </a:r>
          </a:p>
          <a:p>
            <a:r>
              <a:rPr lang="en-US" sz="2000" dirty="0"/>
              <a:t>Assays/microarrays</a:t>
            </a:r>
          </a:p>
          <a:p>
            <a:r>
              <a:rPr lang="en-US" sz="2000" dirty="0"/>
              <a:t>Control of cell environment</a:t>
            </a:r>
          </a:p>
          <a:p>
            <a:r>
              <a:rPr lang="en-US" sz="2000" dirty="0"/>
              <a:t>Single cell measurements</a:t>
            </a:r>
          </a:p>
          <a:p>
            <a:r>
              <a:rPr lang="en-US" sz="2000" dirty="0"/>
              <a:t>Drug screening</a:t>
            </a:r>
          </a:p>
        </p:txBody>
      </p:sp>
    </p:spTree>
    <p:extLst>
      <p:ext uri="{BB962C8B-B14F-4D97-AF65-F5344CB8AC3E}">
        <p14:creationId xmlns:p14="http://schemas.microsoft.com/office/powerpoint/2010/main" val="1888986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74700"/>
            <a:ext cx="42672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62001"/>
            <a:ext cx="4514850"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16424" y="50800"/>
            <a:ext cx="10824566" cy="584775"/>
          </a:xfrm>
          <a:prstGeom prst="rect">
            <a:avLst/>
          </a:prstGeom>
        </p:spPr>
        <p:txBody>
          <a:bodyPr wrap="none">
            <a:spAutoFit/>
          </a:bodyPr>
          <a:lstStyle/>
          <a:p>
            <a:r>
              <a:rPr lang="en-US" sz="3200" b="1" dirty="0"/>
              <a:t>Microfluidic Device Application: Single-Cell Microarray</a:t>
            </a:r>
          </a:p>
        </p:txBody>
      </p:sp>
      <p:sp>
        <p:nvSpPr>
          <p:cNvPr id="4" name="Rectangle 3"/>
          <p:cNvSpPr/>
          <p:nvPr/>
        </p:nvSpPr>
        <p:spPr>
          <a:xfrm>
            <a:off x="8660207" y="6488668"/>
            <a:ext cx="2267737" cy="338554"/>
          </a:xfrm>
          <a:prstGeom prst="rect">
            <a:avLst/>
          </a:prstGeom>
        </p:spPr>
        <p:txBody>
          <a:bodyPr wrap="none">
            <a:spAutoFit/>
          </a:bodyPr>
          <a:lstStyle/>
          <a:p>
            <a:r>
              <a:rPr lang="en-US" sz="1600" dirty="0"/>
              <a:t>Shi, et. al. PNAS, 2011</a:t>
            </a:r>
          </a:p>
        </p:txBody>
      </p:sp>
    </p:spTree>
    <p:extLst>
      <p:ext uri="{BB962C8B-B14F-4D97-AF65-F5344CB8AC3E}">
        <p14:creationId xmlns:p14="http://schemas.microsoft.com/office/powerpoint/2010/main" val="15113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DCF685-FCF4-EE6A-4DF1-99A09EBBC653}"/>
              </a:ext>
            </a:extLst>
          </p:cNvPr>
          <p:cNvSpPr>
            <a:spLocks noGrp="1"/>
          </p:cNvSpPr>
          <p:nvPr>
            <p:ph type="sldNum" sz="quarter" idx="11"/>
          </p:nvPr>
        </p:nvSpPr>
        <p:spPr/>
        <p:txBody>
          <a:bodyPr/>
          <a:lstStyle/>
          <a:p>
            <a:fld id="{523A240F-EAFE-E84F-B44C-6D7A08E0E409}" type="slidenum">
              <a:rPr lang="en-US" smtClean="0"/>
              <a:t>4</a:t>
            </a:fld>
            <a:endParaRPr lang="en-US"/>
          </a:p>
        </p:txBody>
      </p:sp>
      <p:sp>
        <p:nvSpPr>
          <p:cNvPr id="3" name="Footer Placeholder 2">
            <a:extLst>
              <a:ext uri="{FF2B5EF4-FFF2-40B4-BE49-F238E27FC236}">
                <a16:creationId xmlns:a16="http://schemas.microsoft.com/office/drawing/2014/main" id="{8305BCAB-037D-94BD-40A4-10EA608ADBA4}"/>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F8C25AB8-DC8B-5963-95E2-6F1B6163E06F}"/>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D16F2A07-ED6C-5B76-C2AE-176BD9158DAA}"/>
              </a:ext>
            </a:extLst>
          </p:cNvPr>
          <p:cNvSpPr>
            <a:spLocks noGrp="1"/>
          </p:cNvSpPr>
          <p:nvPr>
            <p:ph type="title"/>
          </p:nvPr>
        </p:nvSpPr>
        <p:spPr/>
        <p:txBody>
          <a:bodyPr/>
          <a:lstStyle/>
          <a:p>
            <a:r>
              <a:rPr lang="en-US" dirty="0"/>
              <a:t>Nano: why should you care?</a:t>
            </a:r>
          </a:p>
        </p:txBody>
      </p:sp>
      <p:sp>
        <p:nvSpPr>
          <p:cNvPr id="7" name="Content Placeholder 6">
            <a:extLst>
              <a:ext uri="{FF2B5EF4-FFF2-40B4-BE49-F238E27FC236}">
                <a16:creationId xmlns:a16="http://schemas.microsoft.com/office/drawing/2014/main" id="{9DDD8244-4940-CDF6-5F01-61581FDBA4C3}"/>
              </a:ext>
            </a:extLst>
          </p:cNvPr>
          <p:cNvSpPr>
            <a:spLocks noGrp="1"/>
          </p:cNvSpPr>
          <p:nvPr>
            <p:ph idx="1"/>
          </p:nvPr>
        </p:nvSpPr>
        <p:spPr/>
        <p:txBody>
          <a:bodyPr/>
          <a:lstStyle/>
          <a:p>
            <a:endParaRPr lang="en-US"/>
          </a:p>
        </p:txBody>
      </p:sp>
      <p:sp>
        <p:nvSpPr>
          <p:cNvPr id="9" name="Text Placeholder 8">
            <a:extLst>
              <a:ext uri="{FF2B5EF4-FFF2-40B4-BE49-F238E27FC236}">
                <a16:creationId xmlns:a16="http://schemas.microsoft.com/office/drawing/2014/main" id="{24E34625-D5C9-A25C-5187-543955495E59}"/>
              </a:ext>
            </a:extLst>
          </p:cNvPr>
          <p:cNvSpPr>
            <a:spLocks noGrp="1"/>
          </p:cNvSpPr>
          <p:nvPr>
            <p:ph type="body" idx="12"/>
          </p:nvPr>
        </p:nvSpPr>
        <p:spPr/>
        <p:txBody>
          <a:bodyPr/>
          <a:lstStyle/>
          <a:p>
            <a:endParaRPr lang="en-US"/>
          </a:p>
        </p:txBody>
      </p:sp>
    </p:spTree>
    <p:extLst>
      <p:ext uri="{BB962C8B-B14F-4D97-AF65-F5344CB8AC3E}">
        <p14:creationId xmlns:p14="http://schemas.microsoft.com/office/powerpoint/2010/main" val="1846037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DB3B-57AB-9F58-796D-93B07846B12A}"/>
              </a:ext>
            </a:extLst>
          </p:cNvPr>
          <p:cNvSpPr>
            <a:spLocks noGrp="1"/>
          </p:cNvSpPr>
          <p:nvPr>
            <p:ph type="title"/>
          </p:nvPr>
        </p:nvSpPr>
        <p:spPr>
          <a:xfrm>
            <a:off x="503788" y="2514600"/>
            <a:ext cx="11184423" cy="914400"/>
          </a:xfrm>
        </p:spPr>
        <p:txBody>
          <a:bodyPr/>
          <a:lstStyle/>
          <a:p>
            <a:pPr algn="ctr"/>
            <a:r>
              <a:rPr lang="en-US" dirty="0"/>
              <a:t>Thank you! </a:t>
            </a:r>
            <a:r>
              <a:rPr lang="en-US" dirty="0">
                <a:sym typeface="Wingdings" pitchFamily="2" charset="2"/>
              </a:rPr>
              <a:t></a:t>
            </a:r>
            <a:endParaRPr lang="en-US" dirty="0"/>
          </a:p>
        </p:txBody>
      </p:sp>
      <p:sp>
        <p:nvSpPr>
          <p:cNvPr id="4" name="Footer Placeholder 3">
            <a:extLst>
              <a:ext uri="{FF2B5EF4-FFF2-40B4-BE49-F238E27FC236}">
                <a16:creationId xmlns:a16="http://schemas.microsoft.com/office/drawing/2014/main" id="{34AC838D-526D-83FF-2595-3D5923544D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384FB0-5A83-07BD-DA2D-E5E3C31B040B}"/>
              </a:ext>
            </a:extLst>
          </p:cNvPr>
          <p:cNvSpPr>
            <a:spLocks noGrp="1"/>
          </p:cNvSpPr>
          <p:nvPr>
            <p:ph type="sldNum" sz="quarter" idx="12"/>
          </p:nvPr>
        </p:nvSpPr>
        <p:spPr/>
        <p:txBody>
          <a:bodyPr/>
          <a:lstStyle/>
          <a:p>
            <a:fld id="{3F93964C-1DE1-4DFC-995A-53653308E150}" type="slidenum">
              <a:rPr lang="en-US" smtClean="0"/>
              <a:t>40</a:t>
            </a:fld>
            <a:endParaRPr lang="en-US"/>
          </a:p>
        </p:txBody>
      </p:sp>
    </p:spTree>
    <p:extLst>
      <p:ext uri="{BB962C8B-B14F-4D97-AF65-F5344CB8AC3E}">
        <p14:creationId xmlns:p14="http://schemas.microsoft.com/office/powerpoint/2010/main" val="4176929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E290-6566-6BC0-24C7-61158DCF71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B221CE-0B0D-2352-3158-6DB847625A81}"/>
              </a:ext>
            </a:extLst>
          </p:cNvPr>
          <p:cNvSpPr>
            <a:spLocks noGrp="1"/>
          </p:cNvSpPr>
          <p:nvPr>
            <p:ph type="sldNum" sz="quarter" idx="11"/>
          </p:nvPr>
        </p:nvSpPr>
        <p:spPr/>
        <p:txBody>
          <a:bodyPr/>
          <a:lstStyle/>
          <a:p>
            <a:fld id="{523A240F-EAFE-E84F-B44C-6D7A08E0E409}" type="slidenum">
              <a:rPr lang="en-US" smtClean="0"/>
              <a:t>5</a:t>
            </a:fld>
            <a:endParaRPr lang="en-US"/>
          </a:p>
        </p:txBody>
      </p:sp>
      <p:sp>
        <p:nvSpPr>
          <p:cNvPr id="3" name="Footer Placeholder 2">
            <a:extLst>
              <a:ext uri="{FF2B5EF4-FFF2-40B4-BE49-F238E27FC236}">
                <a16:creationId xmlns:a16="http://schemas.microsoft.com/office/drawing/2014/main" id="{6AAD97F9-C1B4-4283-D48D-DB802DCC1D4C}"/>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0679FD0B-DCEC-3376-D8EF-BD05BDDD8793}"/>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6F1F780C-6231-907E-6847-662878FF3B87}"/>
              </a:ext>
            </a:extLst>
          </p:cNvPr>
          <p:cNvSpPr>
            <a:spLocks noGrp="1"/>
          </p:cNvSpPr>
          <p:nvPr>
            <p:ph type="title"/>
          </p:nvPr>
        </p:nvSpPr>
        <p:spPr/>
        <p:txBody>
          <a:bodyPr/>
          <a:lstStyle/>
          <a:p>
            <a:r>
              <a:rPr lang="en-US" dirty="0"/>
              <a:t>Nano: why should you care?</a:t>
            </a:r>
          </a:p>
        </p:txBody>
      </p:sp>
      <p:sp>
        <p:nvSpPr>
          <p:cNvPr id="6" name="Text Placeholder 5">
            <a:extLst>
              <a:ext uri="{FF2B5EF4-FFF2-40B4-BE49-F238E27FC236}">
                <a16:creationId xmlns:a16="http://schemas.microsoft.com/office/drawing/2014/main" id="{42C9C8E9-EE97-CBD1-EF42-090C28110FB6}"/>
              </a:ext>
            </a:extLst>
          </p:cNvPr>
          <p:cNvSpPr>
            <a:spLocks noGrp="1"/>
          </p:cNvSpPr>
          <p:nvPr>
            <p:ph type="body" idx="12"/>
          </p:nvPr>
        </p:nvSpPr>
        <p:spPr/>
        <p:txBody>
          <a:bodyPr/>
          <a:lstStyle/>
          <a:p>
            <a:r>
              <a:rPr lang="en-US" dirty="0"/>
              <a:t>Proteins, what are they?</a:t>
            </a:r>
          </a:p>
        </p:txBody>
      </p:sp>
      <p:sp>
        <p:nvSpPr>
          <p:cNvPr id="7" name="Content Placeholder 6">
            <a:extLst>
              <a:ext uri="{FF2B5EF4-FFF2-40B4-BE49-F238E27FC236}">
                <a16:creationId xmlns:a16="http://schemas.microsoft.com/office/drawing/2014/main" id="{0B105F5B-9321-D011-B010-7A6B9E8B140C}"/>
              </a:ext>
            </a:extLst>
          </p:cNvPr>
          <p:cNvSpPr>
            <a:spLocks noGrp="1"/>
          </p:cNvSpPr>
          <p:nvPr>
            <p:ph idx="1"/>
          </p:nvPr>
        </p:nvSpPr>
        <p:spPr>
          <a:xfrm>
            <a:off x="512064" y="1572769"/>
            <a:ext cx="11184422" cy="4532755"/>
          </a:xfrm>
        </p:spPr>
        <p:txBody>
          <a:bodyPr/>
          <a:lstStyle/>
          <a:p>
            <a:r>
              <a:rPr lang="en-US" sz="2400" b="1" dirty="0"/>
              <a:t>Proteins are nanoparticles</a:t>
            </a:r>
          </a:p>
        </p:txBody>
      </p:sp>
      <p:pic>
        <p:nvPicPr>
          <p:cNvPr id="8" name="Picture 3">
            <a:extLst>
              <a:ext uri="{FF2B5EF4-FFF2-40B4-BE49-F238E27FC236}">
                <a16:creationId xmlns:a16="http://schemas.microsoft.com/office/drawing/2014/main" id="{E5D34969-18B5-8FCC-EA77-A1E4CC9538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7511" y="2703024"/>
            <a:ext cx="7065623" cy="346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B02A8587-3257-9C7A-9FE7-683B5DE07EE7}"/>
              </a:ext>
            </a:extLst>
          </p:cNvPr>
          <p:cNvSpPr/>
          <p:nvPr/>
        </p:nvSpPr>
        <p:spPr>
          <a:xfrm>
            <a:off x="3262126" y="2126579"/>
            <a:ext cx="1848904" cy="461665"/>
          </a:xfrm>
          <a:prstGeom prst="rect">
            <a:avLst/>
          </a:prstGeom>
        </p:spPr>
        <p:txBody>
          <a:bodyPr wrap="none">
            <a:spAutoFit/>
          </a:bodyPr>
          <a:lstStyle/>
          <a:p>
            <a:r>
              <a:rPr lang="en-US" sz="2400" b="1" dirty="0" err="1"/>
              <a:t>IgG</a:t>
            </a:r>
            <a:r>
              <a:rPr lang="en-US" sz="2400" b="1" dirty="0"/>
              <a:t> Antibody</a:t>
            </a:r>
            <a:endParaRPr lang="en-US" sz="2400" dirty="0"/>
          </a:p>
        </p:txBody>
      </p:sp>
      <p:sp>
        <p:nvSpPr>
          <p:cNvPr id="10" name="Rectangle 9">
            <a:extLst>
              <a:ext uri="{FF2B5EF4-FFF2-40B4-BE49-F238E27FC236}">
                <a16:creationId xmlns:a16="http://schemas.microsoft.com/office/drawing/2014/main" id="{FFAF5E9E-D245-9D07-CF42-B0144B4174AE}"/>
              </a:ext>
            </a:extLst>
          </p:cNvPr>
          <p:cNvSpPr/>
          <p:nvPr/>
        </p:nvSpPr>
        <p:spPr>
          <a:xfrm>
            <a:off x="6955926" y="2156753"/>
            <a:ext cx="1447832" cy="461665"/>
          </a:xfrm>
          <a:prstGeom prst="rect">
            <a:avLst/>
          </a:prstGeom>
        </p:spPr>
        <p:txBody>
          <a:bodyPr wrap="none">
            <a:spAutoFit/>
          </a:bodyPr>
          <a:lstStyle/>
          <a:p>
            <a:r>
              <a:rPr lang="en-US" sz="2400" b="1" dirty="0"/>
              <a:t>Laminin-1</a:t>
            </a:r>
            <a:endParaRPr lang="en-US" sz="2400" dirty="0"/>
          </a:p>
        </p:txBody>
      </p:sp>
      <p:sp>
        <p:nvSpPr>
          <p:cNvPr id="11" name="Rectangle 10">
            <a:extLst>
              <a:ext uri="{FF2B5EF4-FFF2-40B4-BE49-F238E27FC236}">
                <a16:creationId xmlns:a16="http://schemas.microsoft.com/office/drawing/2014/main" id="{DDED026C-1399-36DD-DA9C-F55CCF5AFE72}"/>
              </a:ext>
            </a:extLst>
          </p:cNvPr>
          <p:cNvSpPr/>
          <p:nvPr/>
        </p:nvSpPr>
        <p:spPr>
          <a:xfrm>
            <a:off x="1907281" y="6398711"/>
            <a:ext cx="9067800" cy="261610"/>
          </a:xfrm>
          <a:prstGeom prst="rect">
            <a:avLst/>
          </a:prstGeom>
        </p:spPr>
        <p:txBody>
          <a:bodyPr wrap="square">
            <a:spAutoFit/>
          </a:bodyPr>
          <a:lstStyle/>
          <a:p>
            <a:pPr lvl="0" eaLnBrk="0" fontAlgn="base" hangingPunct="0">
              <a:spcBef>
                <a:spcPct val="0"/>
              </a:spcBef>
              <a:spcAft>
                <a:spcPct val="0"/>
              </a:spcAft>
            </a:pPr>
            <a:r>
              <a:rPr lang="en-US" sz="1100" dirty="0">
                <a:solidFill>
                  <a:srgbClr val="222222"/>
                </a:solidFill>
                <a:latin typeface="Arial" pitchFamily="34" charset="0"/>
                <a:cs typeface="Arial" pitchFamily="34" charset="0"/>
              </a:rPr>
              <a:t>Helen G. </a:t>
            </a:r>
            <a:r>
              <a:rPr lang="en-US" sz="1100" dirty="0" err="1">
                <a:solidFill>
                  <a:srgbClr val="222222"/>
                </a:solidFill>
                <a:latin typeface="Arial" pitchFamily="34" charset="0"/>
                <a:cs typeface="Arial" pitchFamily="34" charset="0"/>
              </a:rPr>
              <a:t>Hansma</a:t>
            </a:r>
            <a:r>
              <a:rPr lang="en-US" sz="1100" dirty="0">
                <a:solidFill>
                  <a:srgbClr val="222222"/>
                </a:solidFill>
                <a:latin typeface="Arial" pitchFamily="34" charset="0"/>
                <a:cs typeface="Arial" pitchFamily="34" charset="0"/>
              </a:rPr>
              <a:t>. </a:t>
            </a:r>
            <a:r>
              <a:rPr lang="en-US" sz="1100" dirty="0">
                <a:solidFill>
                  <a:srgbClr val="111111"/>
                </a:solidFill>
                <a:latin typeface="Arial" pitchFamily="34" charset="0"/>
                <a:cs typeface="Arial" pitchFamily="34" charset="0"/>
              </a:rPr>
              <a:t>Varieties of imaging </a:t>
            </a:r>
            <a:r>
              <a:rPr lang="en-US" sz="1100" dirty="0" err="1">
                <a:solidFill>
                  <a:srgbClr val="111111"/>
                </a:solidFill>
                <a:latin typeface="Arial" pitchFamily="34" charset="0"/>
                <a:cs typeface="Arial" pitchFamily="34" charset="0"/>
              </a:rPr>
              <a:t>wih</a:t>
            </a:r>
            <a:r>
              <a:rPr lang="en-US" sz="1100" dirty="0">
                <a:solidFill>
                  <a:srgbClr val="111111"/>
                </a:solidFill>
                <a:latin typeface="Arial" pitchFamily="34" charset="0"/>
                <a:cs typeface="Arial" pitchFamily="34" charset="0"/>
              </a:rPr>
              <a:t> scanning probe microscopes </a:t>
            </a:r>
            <a:r>
              <a:rPr lang="en-US" sz="1100" dirty="0">
                <a:solidFill>
                  <a:srgbClr val="222222"/>
                </a:solidFill>
                <a:latin typeface="Arial" pitchFamily="34" charset="0"/>
                <a:cs typeface="Arial" pitchFamily="34" charset="0"/>
              </a:rPr>
              <a:t>PNAS 1999 96 (26) 14678-14680; doi:10.1073/pnas.96.26.14678</a:t>
            </a:r>
            <a:r>
              <a:rPr lang="en-US" sz="1100" dirty="0">
                <a:latin typeface="Arial" pitchFamily="34" charset="0"/>
                <a:cs typeface="Arial" pitchFamily="34" charset="0"/>
              </a:rPr>
              <a:t> </a:t>
            </a:r>
            <a:endParaRPr lang="en-US" sz="2800" dirty="0">
              <a:latin typeface="Arial" pitchFamily="34" charset="0"/>
              <a:cs typeface="Arial" pitchFamily="34" charset="0"/>
            </a:endParaRPr>
          </a:p>
        </p:txBody>
      </p:sp>
      <p:sp>
        <p:nvSpPr>
          <p:cNvPr id="12" name="Rectangle 11">
            <a:extLst>
              <a:ext uri="{FF2B5EF4-FFF2-40B4-BE49-F238E27FC236}">
                <a16:creationId xmlns:a16="http://schemas.microsoft.com/office/drawing/2014/main" id="{865A9910-7054-D861-631A-C717BF392EEC}"/>
              </a:ext>
            </a:extLst>
          </p:cNvPr>
          <p:cNvSpPr/>
          <p:nvPr/>
        </p:nvSpPr>
        <p:spPr>
          <a:xfrm>
            <a:off x="6629399" y="1014985"/>
            <a:ext cx="4419600" cy="400110"/>
          </a:xfrm>
          <a:prstGeom prst="rect">
            <a:avLst/>
          </a:prstGeom>
        </p:spPr>
        <p:txBody>
          <a:bodyPr wrap="square">
            <a:spAutoFit/>
          </a:bodyPr>
          <a:lstStyle/>
          <a:p>
            <a:pPr algn="ctr"/>
            <a:r>
              <a:rPr lang="en-US" sz="2000" dirty="0"/>
              <a:t>Atomic Force Microscopy</a:t>
            </a:r>
            <a:endParaRPr lang="en-US" sz="2400" dirty="0"/>
          </a:p>
        </p:txBody>
      </p:sp>
    </p:spTree>
    <p:extLst>
      <p:ext uri="{BB962C8B-B14F-4D97-AF65-F5344CB8AC3E}">
        <p14:creationId xmlns:p14="http://schemas.microsoft.com/office/powerpoint/2010/main" val="122733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015CD5-FD94-91C6-8D28-236551B108FD}"/>
              </a:ext>
            </a:extLst>
          </p:cNvPr>
          <p:cNvSpPr>
            <a:spLocks noGrp="1"/>
          </p:cNvSpPr>
          <p:nvPr>
            <p:ph type="sldNum" sz="quarter" idx="11"/>
          </p:nvPr>
        </p:nvSpPr>
        <p:spPr/>
        <p:txBody>
          <a:bodyPr/>
          <a:lstStyle/>
          <a:p>
            <a:fld id="{523A240F-EAFE-E84F-B44C-6D7A08E0E409}" type="slidenum">
              <a:rPr lang="en-US" smtClean="0"/>
              <a:t>6</a:t>
            </a:fld>
            <a:endParaRPr lang="en-US"/>
          </a:p>
        </p:txBody>
      </p:sp>
      <p:sp>
        <p:nvSpPr>
          <p:cNvPr id="3" name="Footer Placeholder 2">
            <a:extLst>
              <a:ext uri="{FF2B5EF4-FFF2-40B4-BE49-F238E27FC236}">
                <a16:creationId xmlns:a16="http://schemas.microsoft.com/office/drawing/2014/main" id="{802E066B-320A-23C8-3C68-EB19D881CFF2}"/>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43AB1B7D-79BE-CC7E-AC64-5EC20DDC89C5}"/>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E256A565-6C10-7EE3-18B6-0D014BD75232}"/>
              </a:ext>
            </a:extLst>
          </p:cNvPr>
          <p:cNvSpPr>
            <a:spLocks noGrp="1"/>
          </p:cNvSpPr>
          <p:nvPr>
            <p:ph type="title"/>
          </p:nvPr>
        </p:nvSpPr>
        <p:spPr/>
        <p:txBody>
          <a:bodyPr/>
          <a:lstStyle/>
          <a:p>
            <a:r>
              <a:rPr lang="en-US" dirty="0"/>
              <a:t>Biomacromolecules are </a:t>
            </a:r>
            <a:r>
              <a:rPr lang="en-US" i="1" u="sng" dirty="0"/>
              <a:t>nano</a:t>
            </a:r>
            <a:r>
              <a:rPr lang="en-US" dirty="0"/>
              <a:t>scale</a:t>
            </a:r>
          </a:p>
        </p:txBody>
      </p:sp>
      <p:sp>
        <p:nvSpPr>
          <p:cNvPr id="7" name="Content Placeholder 6">
            <a:extLst>
              <a:ext uri="{FF2B5EF4-FFF2-40B4-BE49-F238E27FC236}">
                <a16:creationId xmlns:a16="http://schemas.microsoft.com/office/drawing/2014/main" id="{6347B664-D20C-A38E-5CA4-8BF80BE423BB}"/>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05E9B473-D937-9830-1763-C3698C0D4575}"/>
              </a:ext>
            </a:extLst>
          </p:cNvPr>
          <p:cNvPicPr>
            <a:picLocks noChangeAspect="1"/>
          </p:cNvPicPr>
          <p:nvPr/>
        </p:nvPicPr>
        <p:blipFill>
          <a:blip r:embed="rId2"/>
          <a:stretch>
            <a:fillRect/>
          </a:stretch>
        </p:blipFill>
        <p:spPr>
          <a:xfrm>
            <a:off x="5288031" y="3473849"/>
            <a:ext cx="5511835" cy="3146025"/>
          </a:xfrm>
          <a:prstGeom prst="rect">
            <a:avLst/>
          </a:prstGeom>
        </p:spPr>
      </p:pic>
      <p:grpSp>
        <p:nvGrpSpPr>
          <p:cNvPr id="9" name="Group 8">
            <a:extLst>
              <a:ext uri="{FF2B5EF4-FFF2-40B4-BE49-F238E27FC236}">
                <a16:creationId xmlns:a16="http://schemas.microsoft.com/office/drawing/2014/main" id="{88A87A7C-6061-BF3E-527B-00DC67C7F98F}"/>
              </a:ext>
            </a:extLst>
          </p:cNvPr>
          <p:cNvGrpSpPr/>
          <p:nvPr/>
        </p:nvGrpSpPr>
        <p:grpSpPr>
          <a:xfrm>
            <a:off x="2024149" y="1051560"/>
            <a:ext cx="3200400" cy="4723568"/>
            <a:chOff x="228600" y="914400"/>
            <a:chExt cx="3200400" cy="4723568"/>
          </a:xfrm>
        </p:grpSpPr>
        <p:pic>
          <p:nvPicPr>
            <p:cNvPr id="10" name="Picture 9">
              <a:extLst>
                <a:ext uri="{FF2B5EF4-FFF2-40B4-BE49-F238E27FC236}">
                  <a16:creationId xmlns:a16="http://schemas.microsoft.com/office/drawing/2014/main" id="{1CD28070-4B2F-FF19-6AE9-3F039D8C0F95}"/>
                </a:ext>
              </a:extLst>
            </p:cNvPr>
            <p:cNvPicPr>
              <a:picLocks noChangeAspect="1"/>
            </p:cNvPicPr>
            <p:nvPr/>
          </p:nvPicPr>
          <p:blipFill rotWithShape="1">
            <a:blip r:embed="rId3"/>
            <a:srcRect r="50256" b="6265"/>
            <a:stretch/>
          </p:blipFill>
          <p:spPr>
            <a:xfrm>
              <a:off x="228600" y="990600"/>
              <a:ext cx="3148940" cy="4647368"/>
            </a:xfrm>
            <a:prstGeom prst="rect">
              <a:avLst/>
            </a:prstGeom>
          </p:spPr>
        </p:pic>
        <p:sp>
          <p:nvSpPr>
            <p:cNvPr id="11" name="Rectangle 10">
              <a:extLst>
                <a:ext uri="{FF2B5EF4-FFF2-40B4-BE49-F238E27FC236}">
                  <a16:creationId xmlns:a16="http://schemas.microsoft.com/office/drawing/2014/main" id="{A7A72E5B-5FEF-75FE-013D-105C2DEF95B5}"/>
                </a:ext>
              </a:extLst>
            </p:cNvPr>
            <p:cNvSpPr/>
            <p:nvPr/>
          </p:nvSpPr>
          <p:spPr>
            <a:xfrm>
              <a:off x="3048000" y="914400"/>
              <a:ext cx="381000" cy="220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E230644-A81C-8BE1-73FA-75DBCD4CE8F4}"/>
              </a:ext>
            </a:extLst>
          </p:cNvPr>
          <p:cNvSpPr/>
          <p:nvPr/>
        </p:nvSpPr>
        <p:spPr>
          <a:xfrm>
            <a:off x="5540187" y="1051560"/>
            <a:ext cx="4419600" cy="461665"/>
          </a:xfrm>
          <a:prstGeom prst="rect">
            <a:avLst/>
          </a:prstGeom>
        </p:spPr>
        <p:txBody>
          <a:bodyPr wrap="square">
            <a:spAutoFit/>
          </a:bodyPr>
          <a:lstStyle/>
          <a:p>
            <a:pPr algn="ctr"/>
            <a:r>
              <a:rPr lang="en-US" sz="2400" dirty="0"/>
              <a:t>DNA is a nanoribbon</a:t>
            </a:r>
          </a:p>
        </p:txBody>
      </p:sp>
      <p:pic>
        <p:nvPicPr>
          <p:cNvPr id="13" name="Picture 4" descr="http://www.wfu.edu/~gutholdm/images/lambda.jpg">
            <a:extLst>
              <a:ext uri="{FF2B5EF4-FFF2-40B4-BE49-F238E27FC236}">
                <a16:creationId xmlns:a16="http://schemas.microsoft.com/office/drawing/2014/main" id="{4ED9F31F-7D1F-A356-3BE9-DAC883DC8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566" y="1590674"/>
            <a:ext cx="2667000" cy="17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3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1DB006-2551-C310-2483-356869791F04}"/>
              </a:ext>
            </a:extLst>
          </p:cNvPr>
          <p:cNvSpPr>
            <a:spLocks noGrp="1"/>
          </p:cNvSpPr>
          <p:nvPr>
            <p:ph type="sldNum" sz="quarter" idx="11"/>
          </p:nvPr>
        </p:nvSpPr>
        <p:spPr/>
        <p:txBody>
          <a:bodyPr/>
          <a:lstStyle/>
          <a:p>
            <a:fld id="{523A240F-EAFE-E84F-B44C-6D7A08E0E409}" type="slidenum">
              <a:rPr lang="en-US" smtClean="0"/>
              <a:t>7</a:t>
            </a:fld>
            <a:endParaRPr lang="en-US"/>
          </a:p>
        </p:txBody>
      </p:sp>
      <p:sp>
        <p:nvSpPr>
          <p:cNvPr id="3" name="Footer Placeholder 2">
            <a:extLst>
              <a:ext uri="{FF2B5EF4-FFF2-40B4-BE49-F238E27FC236}">
                <a16:creationId xmlns:a16="http://schemas.microsoft.com/office/drawing/2014/main" id="{E1D43E3D-0916-9217-C97E-82F1C71AE8AD}"/>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DEE31C67-E66E-AAAC-058F-9C12A2A40876}"/>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0DA6A9AF-A01A-F552-86D1-C96B99C519F6}"/>
              </a:ext>
            </a:extLst>
          </p:cNvPr>
          <p:cNvSpPr>
            <a:spLocks noGrp="1"/>
          </p:cNvSpPr>
          <p:nvPr>
            <p:ph type="title"/>
          </p:nvPr>
        </p:nvSpPr>
        <p:spPr/>
        <p:txBody>
          <a:bodyPr/>
          <a:lstStyle/>
          <a:p>
            <a:r>
              <a:rPr lang="en-US" dirty="0"/>
              <a:t>Nanoscale is bio-scale</a:t>
            </a:r>
          </a:p>
        </p:txBody>
      </p:sp>
      <p:pic>
        <p:nvPicPr>
          <p:cNvPr id="2052" name="Picture 4" descr="nanotechnology |">
            <a:extLst>
              <a:ext uri="{FF2B5EF4-FFF2-40B4-BE49-F238E27FC236}">
                <a16:creationId xmlns:a16="http://schemas.microsoft.com/office/drawing/2014/main" id="{69640CF4-8129-89A3-C777-6BA4EC008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742" y="893607"/>
            <a:ext cx="7070724" cy="560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AC274E-E476-CC48-F495-9B88629F2EA5}"/>
              </a:ext>
            </a:extLst>
          </p:cNvPr>
          <p:cNvSpPr>
            <a:spLocks noGrp="1"/>
          </p:cNvSpPr>
          <p:nvPr>
            <p:ph type="sldNum" sz="quarter" idx="11"/>
          </p:nvPr>
        </p:nvSpPr>
        <p:spPr/>
        <p:txBody>
          <a:bodyPr/>
          <a:lstStyle/>
          <a:p>
            <a:fld id="{523A240F-EAFE-E84F-B44C-6D7A08E0E409}" type="slidenum">
              <a:rPr lang="en-US" smtClean="0"/>
              <a:t>8</a:t>
            </a:fld>
            <a:endParaRPr lang="en-US"/>
          </a:p>
        </p:txBody>
      </p:sp>
      <p:sp>
        <p:nvSpPr>
          <p:cNvPr id="3" name="Footer Placeholder 2">
            <a:extLst>
              <a:ext uri="{FF2B5EF4-FFF2-40B4-BE49-F238E27FC236}">
                <a16:creationId xmlns:a16="http://schemas.microsoft.com/office/drawing/2014/main" id="{12B8FF84-E5A6-8DEA-5234-B7A8367BB083}"/>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210AF15E-3944-3C24-DDC7-70236F33A6A0}"/>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833E401F-3CFB-0EE6-7F4D-FD654C1334EF}"/>
              </a:ext>
            </a:extLst>
          </p:cNvPr>
          <p:cNvSpPr>
            <a:spLocks noGrp="1"/>
          </p:cNvSpPr>
          <p:nvPr>
            <p:ph type="title"/>
          </p:nvPr>
        </p:nvSpPr>
        <p:spPr/>
        <p:txBody>
          <a:bodyPr/>
          <a:lstStyle/>
          <a:p>
            <a:r>
              <a:rPr lang="en-US" dirty="0"/>
              <a:t>Nanotechnologies for medicine and biomedical research</a:t>
            </a:r>
          </a:p>
        </p:txBody>
      </p:sp>
      <p:sp>
        <p:nvSpPr>
          <p:cNvPr id="8" name="Rectangle 7">
            <a:extLst>
              <a:ext uri="{FF2B5EF4-FFF2-40B4-BE49-F238E27FC236}">
                <a16:creationId xmlns:a16="http://schemas.microsoft.com/office/drawing/2014/main" id="{7CE087A2-05D8-54A0-5CE4-F84805FEFC62}"/>
              </a:ext>
            </a:extLst>
          </p:cNvPr>
          <p:cNvSpPr/>
          <p:nvPr/>
        </p:nvSpPr>
        <p:spPr>
          <a:xfrm>
            <a:off x="569259" y="1105556"/>
            <a:ext cx="5450541" cy="5447645"/>
          </a:xfrm>
          <a:prstGeom prst="rect">
            <a:avLst/>
          </a:prstGeom>
        </p:spPr>
        <p:txBody>
          <a:bodyPr wrap="square">
            <a:spAutoFit/>
          </a:bodyPr>
          <a:lstStyle/>
          <a:p>
            <a:r>
              <a:rPr lang="en-US" sz="2000" b="1" dirty="0"/>
              <a:t>Drug delivery</a:t>
            </a:r>
          </a:p>
          <a:p>
            <a:pPr marL="342900" indent="-342900">
              <a:buFont typeface="Arial" pitchFamily="34" charset="0"/>
              <a:buChar char="•"/>
            </a:pPr>
            <a:r>
              <a:rPr lang="en-US" sz="2000" dirty="0"/>
              <a:t>Into live cells and tissues</a:t>
            </a:r>
          </a:p>
          <a:p>
            <a:pPr marL="342900" indent="-342900">
              <a:buFont typeface="Arial" pitchFamily="34" charset="0"/>
              <a:buChar char="•"/>
            </a:pPr>
            <a:r>
              <a:rPr lang="en-US" sz="2000" dirty="0"/>
              <a:t>For research and therapy</a:t>
            </a:r>
          </a:p>
          <a:p>
            <a:pPr marL="342900" indent="-342900">
              <a:buFont typeface="Arial" pitchFamily="34" charset="0"/>
              <a:buChar char="•"/>
            </a:pPr>
            <a:r>
              <a:rPr lang="en-US" sz="2000" dirty="0"/>
              <a:t>Targeted delivery</a:t>
            </a:r>
          </a:p>
          <a:p>
            <a:pPr marL="342900" indent="-342900">
              <a:buFont typeface="Arial" pitchFamily="34" charset="0"/>
              <a:buChar char="•"/>
            </a:pPr>
            <a:r>
              <a:rPr lang="en-US" sz="2000" dirty="0"/>
              <a:t>New therapeutic mechanisms</a:t>
            </a:r>
          </a:p>
          <a:p>
            <a:endParaRPr lang="en-US" sz="2000" dirty="0"/>
          </a:p>
          <a:p>
            <a:endParaRPr lang="en-US" sz="2000" dirty="0"/>
          </a:p>
          <a:p>
            <a:r>
              <a:rPr lang="en-US" sz="2000" b="1" dirty="0"/>
              <a:t>Imaging and Detection</a:t>
            </a:r>
          </a:p>
          <a:p>
            <a:pPr marL="342900" indent="-342900">
              <a:buFont typeface="Arial" pitchFamily="34" charset="0"/>
              <a:buChar char="•"/>
            </a:pPr>
            <a:r>
              <a:rPr lang="en-US" sz="2000" dirty="0"/>
              <a:t>Molecular imaging</a:t>
            </a:r>
          </a:p>
          <a:p>
            <a:pPr marL="342900" indent="-342900">
              <a:buFont typeface="Arial" pitchFamily="34" charset="0"/>
              <a:buChar char="•"/>
            </a:pPr>
            <a:r>
              <a:rPr lang="en-US" sz="2000" dirty="0"/>
              <a:t>Contrast agents</a:t>
            </a:r>
          </a:p>
          <a:p>
            <a:pPr marL="342900" indent="-342900">
              <a:buFont typeface="Arial" pitchFamily="34" charset="0"/>
              <a:buChar char="•"/>
            </a:pPr>
            <a:r>
              <a:rPr lang="en-US" sz="2000" dirty="0"/>
              <a:t>Sensor technologies</a:t>
            </a:r>
          </a:p>
          <a:p>
            <a:endParaRPr lang="en-US" sz="1400" b="1" dirty="0"/>
          </a:p>
          <a:p>
            <a:endParaRPr lang="en-US" sz="1400" b="1" dirty="0"/>
          </a:p>
          <a:p>
            <a:r>
              <a:rPr lang="en-US" sz="2000" b="1" dirty="0"/>
              <a:t>Research Tools</a:t>
            </a:r>
          </a:p>
          <a:p>
            <a:pPr marL="342900" indent="-342900">
              <a:buFont typeface="Arial" pitchFamily="34" charset="0"/>
              <a:buChar char="•"/>
            </a:pPr>
            <a:r>
              <a:rPr lang="en-US" sz="2000" dirty="0"/>
              <a:t>Quantification (sensors)</a:t>
            </a:r>
          </a:p>
          <a:p>
            <a:pPr marL="342900" indent="-342900">
              <a:buFont typeface="Arial" pitchFamily="34" charset="0"/>
              <a:buChar char="•"/>
            </a:pPr>
            <a:r>
              <a:rPr lang="en-US" sz="2000" dirty="0"/>
              <a:t>Imaging (probes)</a:t>
            </a:r>
          </a:p>
          <a:p>
            <a:pPr marL="342900" indent="-342900">
              <a:buFont typeface="Arial" pitchFamily="34" charset="0"/>
              <a:buChar char="•"/>
            </a:pPr>
            <a:r>
              <a:rPr lang="en-US" sz="2000" dirty="0"/>
              <a:t>Macromolecule delivery</a:t>
            </a:r>
            <a:endParaRPr lang="en-US" sz="2000" b="1" dirty="0"/>
          </a:p>
          <a:p>
            <a:endParaRPr lang="en-US" sz="2000" dirty="0"/>
          </a:p>
        </p:txBody>
      </p:sp>
      <p:pic>
        <p:nvPicPr>
          <p:cNvPr id="9" name="Picture 2" descr="http://1.bp.blogspot.com/-cq7HroGV2xE/UG7q-TLb2TI/AAAAAAAAAB8/J1jYgf4i26g/s1600/Pet+scan+temp.jpg">
            <a:extLst>
              <a:ext uri="{FF2B5EF4-FFF2-40B4-BE49-F238E27FC236}">
                <a16:creationId xmlns:a16="http://schemas.microsoft.com/office/drawing/2014/main" id="{9F9E01B7-D46C-AFCF-A260-32400CDD901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86" t="3805" r="66965" b="7344"/>
          <a:stretch/>
        </p:blipFill>
        <p:spPr bwMode="auto">
          <a:xfrm>
            <a:off x="5562601" y="2915146"/>
            <a:ext cx="957685" cy="1961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0183BC4-FF94-B124-CDEB-93DCB943D808}"/>
              </a:ext>
            </a:extLst>
          </p:cNvPr>
          <p:cNvPicPr>
            <a:picLocks noChangeAspect="1"/>
          </p:cNvPicPr>
          <p:nvPr/>
        </p:nvPicPr>
        <p:blipFill>
          <a:blip r:embed="rId3"/>
          <a:stretch>
            <a:fillRect/>
          </a:stretch>
        </p:blipFill>
        <p:spPr>
          <a:xfrm>
            <a:off x="6324600" y="990600"/>
            <a:ext cx="2895600" cy="1823156"/>
          </a:xfrm>
          <a:prstGeom prst="rect">
            <a:avLst/>
          </a:prstGeom>
        </p:spPr>
      </p:pic>
      <p:pic>
        <p:nvPicPr>
          <p:cNvPr id="11" name="Picture 10">
            <a:extLst>
              <a:ext uri="{FF2B5EF4-FFF2-40B4-BE49-F238E27FC236}">
                <a16:creationId xmlns:a16="http://schemas.microsoft.com/office/drawing/2014/main" id="{CDC43D22-ECF4-7ACE-40EE-83D1D443F2D0}"/>
              </a:ext>
            </a:extLst>
          </p:cNvPr>
          <p:cNvPicPr>
            <a:picLocks noChangeAspect="1"/>
          </p:cNvPicPr>
          <p:nvPr/>
        </p:nvPicPr>
        <p:blipFill>
          <a:blip r:embed="rId4"/>
          <a:stretch>
            <a:fillRect/>
          </a:stretch>
        </p:blipFill>
        <p:spPr>
          <a:xfrm>
            <a:off x="6761214" y="2915146"/>
            <a:ext cx="3525787" cy="1847512"/>
          </a:xfrm>
          <a:prstGeom prst="rect">
            <a:avLst/>
          </a:prstGeom>
        </p:spPr>
      </p:pic>
      <p:pic>
        <p:nvPicPr>
          <p:cNvPr id="12" name="Picture 2" descr="http://web.mit.edu/biomaterials/Irvine_Lab/research/Entries/2011/9/5_nanoparticles_for_intracellular_drug_and_vaccine_delivery_files/shapeimage_1.png">
            <a:extLst>
              <a:ext uri="{FF2B5EF4-FFF2-40B4-BE49-F238E27FC236}">
                <a16:creationId xmlns:a16="http://schemas.microsoft.com/office/drawing/2014/main" id="{778D8D94-DE26-0341-3AFA-685DE1D7D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5120481"/>
            <a:ext cx="1310672" cy="16614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openi.nlm.nih.gov/imgs/rescaled512/3289440_ijn-7-1079f3.png">
            <a:extLst>
              <a:ext uri="{FF2B5EF4-FFF2-40B4-BE49-F238E27FC236}">
                <a16:creationId xmlns:a16="http://schemas.microsoft.com/office/drawing/2014/main" id="{D0309162-42EE-0050-1263-E869B74039D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396" r="53161"/>
          <a:stretch/>
        </p:blipFill>
        <p:spPr bwMode="auto">
          <a:xfrm>
            <a:off x="8896243" y="5092126"/>
            <a:ext cx="851585" cy="170475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8BBF3FB-D1F2-A387-62BB-00879178F201}"/>
              </a:ext>
            </a:extLst>
          </p:cNvPr>
          <p:cNvSpPr/>
          <p:nvPr/>
        </p:nvSpPr>
        <p:spPr>
          <a:xfrm>
            <a:off x="8610600" y="4781926"/>
            <a:ext cx="1524000" cy="338554"/>
          </a:xfrm>
          <a:prstGeom prst="rect">
            <a:avLst/>
          </a:prstGeom>
        </p:spPr>
        <p:txBody>
          <a:bodyPr wrap="square">
            <a:spAutoFit/>
          </a:bodyPr>
          <a:lstStyle/>
          <a:p>
            <a:r>
              <a:rPr lang="en-US" sz="1600" dirty="0" err="1"/>
              <a:t>Lipofectamine</a:t>
            </a:r>
            <a:endParaRPr lang="en-US" sz="1600" dirty="0"/>
          </a:p>
        </p:txBody>
      </p:sp>
      <p:sp>
        <p:nvSpPr>
          <p:cNvPr id="15" name="Rectangle 14">
            <a:extLst>
              <a:ext uri="{FF2B5EF4-FFF2-40B4-BE49-F238E27FC236}">
                <a16:creationId xmlns:a16="http://schemas.microsoft.com/office/drawing/2014/main" id="{E7CF1E91-838A-FE4D-E797-8FA9F3ECE403}"/>
              </a:ext>
            </a:extLst>
          </p:cNvPr>
          <p:cNvSpPr/>
          <p:nvPr/>
        </p:nvSpPr>
        <p:spPr>
          <a:xfrm>
            <a:off x="6553200" y="4781927"/>
            <a:ext cx="1752600" cy="584775"/>
          </a:xfrm>
          <a:prstGeom prst="rect">
            <a:avLst/>
          </a:prstGeom>
        </p:spPr>
        <p:txBody>
          <a:bodyPr wrap="square">
            <a:spAutoFit/>
          </a:bodyPr>
          <a:lstStyle/>
          <a:p>
            <a:r>
              <a:rPr lang="en-US" sz="1600" dirty="0"/>
              <a:t>pH Sensitive NPs</a:t>
            </a:r>
          </a:p>
        </p:txBody>
      </p:sp>
      <p:sp>
        <p:nvSpPr>
          <p:cNvPr id="16" name="Rectangle 15">
            <a:extLst>
              <a:ext uri="{FF2B5EF4-FFF2-40B4-BE49-F238E27FC236}">
                <a16:creationId xmlns:a16="http://schemas.microsoft.com/office/drawing/2014/main" id="{9C303F8D-0168-C2FF-2894-85C6D5882C7A}"/>
              </a:ext>
            </a:extLst>
          </p:cNvPr>
          <p:cNvSpPr/>
          <p:nvPr/>
        </p:nvSpPr>
        <p:spPr>
          <a:xfrm>
            <a:off x="1524000" y="6435188"/>
            <a:ext cx="8763000" cy="400110"/>
          </a:xfrm>
          <a:prstGeom prst="rect">
            <a:avLst/>
          </a:prstGeom>
        </p:spPr>
        <p:txBody>
          <a:bodyPr wrap="square">
            <a:spAutoFit/>
          </a:bodyPr>
          <a:lstStyle/>
          <a:p>
            <a:r>
              <a:rPr lang="en-US" sz="1000" dirty="0">
                <a:hlinkClick r:id="rId7"/>
              </a:rPr>
              <a:t>http://web.mit.edu/biomaterials/Irvine_Lab/research/Entries/</a:t>
            </a:r>
          </a:p>
          <a:p>
            <a:r>
              <a:rPr lang="en-US" sz="1000" dirty="0">
                <a:hlinkClick r:id="rId7"/>
              </a:rPr>
              <a:t>2011/9/5_nanoparticles_for_intracellular_drug_and_vaccine_delivery.html</a:t>
            </a:r>
            <a:endParaRPr lang="en-US" sz="1000" dirty="0"/>
          </a:p>
        </p:txBody>
      </p:sp>
      <p:sp>
        <p:nvSpPr>
          <p:cNvPr id="17" name="Rectangle 16">
            <a:extLst>
              <a:ext uri="{FF2B5EF4-FFF2-40B4-BE49-F238E27FC236}">
                <a16:creationId xmlns:a16="http://schemas.microsoft.com/office/drawing/2014/main" id="{4E64095B-B6DD-D2BB-E2D2-A1475BEEBC05}"/>
              </a:ext>
            </a:extLst>
          </p:cNvPr>
          <p:cNvSpPr/>
          <p:nvPr/>
        </p:nvSpPr>
        <p:spPr>
          <a:xfrm>
            <a:off x="698269" y="6248400"/>
            <a:ext cx="5626331" cy="261610"/>
          </a:xfrm>
          <a:prstGeom prst="rect">
            <a:avLst/>
          </a:prstGeom>
        </p:spPr>
        <p:txBody>
          <a:bodyPr wrap="square">
            <a:spAutoFit/>
          </a:bodyPr>
          <a:lstStyle/>
          <a:p>
            <a:r>
              <a:rPr lang="en-US" sz="1050" dirty="0"/>
              <a:t>Kong F, Zhou F, </a:t>
            </a:r>
            <a:r>
              <a:rPr lang="en-US" sz="1050" dirty="0" err="1"/>
              <a:t>Ge</a:t>
            </a:r>
            <a:r>
              <a:rPr lang="en-US" sz="1050" dirty="0"/>
              <a:t> L, Liu X, Wang Y - </a:t>
            </a:r>
            <a:r>
              <a:rPr lang="en-US" sz="1050" dirty="0" err="1"/>
              <a:t>Int</a:t>
            </a:r>
            <a:r>
              <a:rPr lang="en-US" sz="1050" dirty="0"/>
              <a:t> J </a:t>
            </a:r>
            <a:r>
              <a:rPr lang="en-US" sz="1050" dirty="0" err="1"/>
              <a:t>Nanomedicine</a:t>
            </a:r>
            <a:r>
              <a:rPr lang="en-US" sz="1050" dirty="0"/>
              <a:t> (2012)</a:t>
            </a:r>
          </a:p>
        </p:txBody>
      </p:sp>
    </p:spTree>
    <p:extLst>
      <p:ext uri="{BB962C8B-B14F-4D97-AF65-F5344CB8AC3E}">
        <p14:creationId xmlns:p14="http://schemas.microsoft.com/office/powerpoint/2010/main" val="16776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4EF9AE-B690-4C4A-554A-483845BECD2E}"/>
              </a:ext>
            </a:extLst>
          </p:cNvPr>
          <p:cNvSpPr>
            <a:spLocks noGrp="1"/>
          </p:cNvSpPr>
          <p:nvPr>
            <p:ph type="sldNum" sz="quarter" idx="11"/>
          </p:nvPr>
        </p:nvSpPr>
        <p:spPr/>
        <p:txBody>
          <a:bodyPr/>
          <a:lstStyle/>
          <a:p>
            <a:fld id="{523A240F-EAFE-E84F-B44C-6D7A08E0E409}" type="slidenum">
              <a:rPr lang="en-US" smtClean="0"/>
              <a:t>9</a:t>
            </a:fld>
            <a:endParaRPr lang="en-US"/>
          </a:p>
        </p:txBody>
      </p:sp>
      <p:sp>
        <p:nvSpPr>
          <p:cNvPr id="3" name="Footer Placeholder 2">
            <a:extLst>
              <a:ext uri="{FF2B5EF4-FFF2-40B4-BE49-F238E27FC236}">
                <a16:creationId xmlns:a16="http://schemas.microsoft.com/office/drawing/2014/main" id="{BE5AB62A-9031-D3DB-8AE1-CA4C9432F173}"/>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D7A2DC04-8D84-A2E1-56A1-C10FF224EA64}"/>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CFDB48A8-BC21-5B5B-77BF-5E76D0820274}"/>
              </a:ext>
            </a:extLst>
          </p:cNvPr>
          <p:cNvSpPr>
            <a:spLocks noGrp="1"/>
          </p:cNvSpPr>
          <p:nvPr>
            <p:ph type="title"/>
          </p:nvPr>
        </p:nvSpPr>
        <p:spPr/>
        <p:txBody>
          <a:bodyPr/>
          <a:lstStyle/>
          <a:p>
            <a:r>
              <a:rPr lang="en-US" dirty="0"/>
              <a:t>Nanotechnology: measurement techniques</a:t>
            </a:r>
          </a:p>
        </p:txBody>
      </p:sp>
      <p:sp>
        <p:nvSpPr>
          <p:cNvPr id="6" name="Text Placeholder 5">
            <a:extLst>
              <a:ext uri="{FF2B5EF4-FFF2-40B4-BE49-F238E27FC236}">
                <a16:creationId xmlns:a16="http://schemas.microsoft.com/office/drawing/2014/main" id="{A7ED05FF-ECD8-31F1-3994-E6C1CAE33A73}"/>
              </a:ext>
            </a:extLst>
          </p:cNvPr>
          <p:cNvSpPr>
            <a:spLocks noGrp="1"/>
          </p:cNvSpPr>
          <p:nvPr>
            <p:ph type="body" idx="12"/>
          </p:nvPr>
        </p:nvSpPr>
        <p:spPr/>
        <p:txBody>
          <a:bodyPr/>
          <a:lstStyle/>
          <a:p>
            <a:r>
              <a:rPr lang="en-US" dirty="0"/>
              <a:t>How to measure/characterize nano-sized materials?</a:t>
            </a:r>
          </a:p>
        </p:txBody>
      </p:sp>
      <p:sp>
        <p:nvSpPr>
          <p:cNvPr id="7" name="Content Placeholder 6">
            <a:extLst>
              <a:ext uri="{FF2B5EF4-FFF2-40B4-BE49-F238E27FC236}">
                <a16:creationId xmlns:a16="http://schemas.microsoft.com/office/drawing/2014/main" id="{CCE42430-02BC-209A-0E9D-50670DD77970}"/>
              </a:ext>
            </a:extLst>
          </p:cNvPr>
          <p:cNvSpPr>
            <a:spLocks noGrp="1"/>
          </p:cNvSpPr>
          <p:nvPr>
            <p:ph idx="1"/>
          </p:nvPr>
        </p:nvSpPr>
        <p:spPr/>
        <p:txBody>
          <a:bodyPr/>
          <a:lstStyle/>
          <a:p>
            <a:r>
              <a:rPr lang="en-US" sz="2400" b="1" dirty="0"/>
              <a:t>Techniques include:</a:t>
            </a:r>
          </a:p>
          <a:p>
            <a:pPr marL="342900" indent="-342900">
              <a:buFont typeface="Arial" panose="020B0604020202020204" pitchFamily="34" charset="0"/>
              <a:buChar char="•"/>
            </a:pPr>
            <a:r>
              <a:rPr lang="en-US" sz="2400" dirty="0"/>
              <a:t>Transmission electron microscopy</a:t>
            </a:r>
          </a:p>
          <a:p>
            <a:pPr marL="342900" indent="-342900">
              <a:buFont typeface="Arial" panose="020B0604020202020204" pitchFamily="34" charset="0"/>
              <a:buChar char="•"/>
            </a:pPr>
            <a:r>
              <a:rPr lang="en-US" sz="2400" dirty="0"/>
              <a:t>Scanning electron microscopy</a:t>
            </a:r>
          </a:p>
          <a:p>
            <a:pPr marL="342900" indent="-342900">
              <a:buFont typeface="Arial" panose="020B0604020202020204" pitchFamily="34" charset="0"/>
              <a:buChar char="•"/>
            </a:pPr>
            <a:r>
              <a:rPr lang="en-US" sz="2400" dirty="0"/>
              <a:t>Atomic force microscopy</a:t>
            </a:r>
          </a:p>
          <a:p>
            <a:pPr marL="342900" indent="-342900">
              <a:buFont typeface="Arial" panose="020B0604020202020204" pitchFamily="34" charset="0"/>
              <a:buChar char="•"/>
            </a:pPr>
            <a:r>
              <a:rPr lang="en-US" sz="2400" dirty="0"/>
              <a:t>Dynamic light scattering</a:t>
            </a:r>
          </a:p>
          <a:p>
            <a:pPr marL="342900" indent="-342900">
              <a:buFont typeface="Arial" panose="020B0604020202020204" pitchFamily="34" charset="0"/>
              <a:buChar char="•"/>
            </a:pPr>
            <a:r>
              <a:rPr lang="en-US" sz="2400" dirty="0"/>
              <a:t>Zeta potential measurement</a:t>
            </a:r>
          </a:p>
        </p:txBody>
      </p:sp>
    </p:spTree>
    <p:extLst>
      <p:ext uri="{BB962C8B-B14F-4D97-AF65-F5344CB8AC3E}">
        <p14:creationId xmlns:p14="http://schemas.microsoft.com/office/powerpoint/2010/main" val="1820708879"/>
      </p:ext>
    </p:extLst>
  </p:cSld>
  <p:clrMapOvr>
    <a:masterClrMapping/>
  </p:clrMapOvr>
</p:sld>
</file>

<file path=ppt/theme/theme1.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D8ABD833-4A96-EE4A-927B-28043661D5C0}" vid="{D288A84C-8C9F-AC42-8783-413BA08BA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_x0020_Type xmlns="d3c43e73-2625-49c7-8a20-1b049168212d" xsi:nil="true"/>
    <TaxCatchAll xmlns="530dd7af-450f-4047-a10f-2abe10e7cc74" xsi:nil="true"/>
    <lcf76f155ced4ddcb4097134ff3c332f xmlns="d3c43e73-2625-49c7-8a20-1b049168212d">
      <Terms xmlns="http://schemas.microsoft.com/office/infopath/2007/PartnerControls"/>
    </lcf76f155ced4ddcb4097134ff3c332f>
    <DocumentTypeTaxHTField0 xmlns="530dd7af-450f-4047-a10f-2abe10e7cc74" xsi:nil="true"/>
    <MSKCC_x0020_DepartmentTaxHTField0 xmlns="530dd7af-450f-4047-a10f-2abe10e7cc74" xsi:nil="true"/>
    <Category xmlns="d3c43e73-2625-49c7-8a20-1b049168212d" xsi:nil="true"/>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D23A83224462714BA8C5840DBF6E3154" ma:contentTypeVersion="26" ma:contentTypeDescription="Create a new document." ma:contentTypeScope="" ma:versionID="f91038ebacd4f0faa11ee12f5fbccfa5">
  <xsd:schema xmlns:xsd="http://www.w3.org/2001/XMLSchema" xmlns:xs="http://www.w3.org/2001/XMLSchema" xmlns:p="http://schemas.microsoft.com/office/2006/metadata/properties" xmlns:ns2="530dd7af-450f-4047-a10f-2abe10e7cc74" xmlns:ns3="d3c43e73-2625-49c7-8a20-1b049168212d" targetNamespace="http://schemas.microsoft.com/office/2006/metadata/properties" ma:root="true" ma:fieldsID="944fdc90892e1885be701c27ab455965" ns2:_="" ns3:_="">
    <xsd:import namespace="530dd7af-450f-4047-a10f-2abe10e7cc74"/>
    <xsd:import namespace="d3c43e73-2625-49c7-8a20-1b049168212d"/>
    <xsd:element name="properties">
      <xsd:complexType>
        <xsd:sequence>
          <xsd:element name="documentManagement">
            <xsd:complexType>
              <xsd:all>
                <xsd:element ref="ns2:MSKCC_x0020_DepartmentTaxHTField0" minOccurs="0"/>
                <xsd:element ref="ns3:Folder_x0020_Type" minOccurs="0"/>
                <xsd:element ref="ns3:Category" minOccurs="0"/>
                <xsd:element ref="ns2:DocumentTypeTaxHTField0" minOccurs="0"/>
                <xsd:element ref="ns2:TaxCatchAll" minOccurs="0"/>
                <xsd:element ref="ns3:MediaServiceMetadata" minOccurs="0"/>
                <xsd:element ref="ns3:MediaServiceFastMetadata" minOccurs="0"/>
                <xsd:element ref="ns3:lcf76f155ced4ddcb4097134ff3c332f"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dd7af-450f-4047-a10f-2abe10e7cc74" elementFormDefault="qualified">
    <xsd:import namespace="http://schemas.microsoft.com/office/2006/documentManagement/types"/>
    <xsd:import namespace="http://schemas.microsoft.com/office/infopath/2007/PartnerControls"/>
    <xsd:element name="MSKCC_x0020_DepartmentTaxHTField0" ma:index="9" nillable="true" ma:displayName="MSKCC Department_0" ma:hidden="true" ma:internalName="MSKCC_x0020_DepartmentTaxHTField0" ma:readOnly="false">
      <xsd:simpleType>
        <xsd:restriction base="dms:Note"/>
      </xsd:simpleType>
    </xsd:element>
    <xsd:element name="DocumentTypeTaxHTField0" ma:index="13" nillable="true" ma:displayName="DocumentType_0" ma:hidden="true" ma:internalName="DocumentTypeTaxHTField0" ma:readOnly="false">
      <xsd:simpleType>
        <xsd:restriction base="dms:Note"/>
      </xsd:simpleType>
    </xsd:element>
    <xsd:element name="TaxCatchAll" ma:index="14" nillable="true" ma:displayName="Taxonomy Catch All Column" ma:hidden="true" ma:list="{7f064bb6-c771-4de0-afa5-117a296caede}" ma:internalName="TaxCatchAll" ma:showField="CatchAllData" ma:web="530dd7af-450f-4047-a10f-2abe10e7cc7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c43e73-2625-49c7-8a20-1b049168212d" elementFormDefault="qualified">
    <xsd:import namespace="http://schemas.microsoft.com/office/2006/documentManagement/types"/>
    <xsd:import namespace="http://schemas.microsoft.com/office/infopath/2007/PartnerControls"/>
    <xsd:element name="Folder_x0020_Type" ma:index="11" nillable="true" ma:displayName="Folder Type" ma:internalName="Folder_x0020_Type" ma:readOnly="false">
      <xsd:simpleType>
        <xsd:restriction base="dms:Text">
          <xsd:maxLength value="255"/>
        </xsd:restriction>
      </xsd:simpleType>
    </xsd:element>
    <xsd:element name="Category" ma:index="12" nillable="true" ma:displayName="Category" ma:format="RadioButtons" ma:internalName="Category" ma:readOnly="false">
      <xsd:simpleType>
        <xsd:restriction base="dms:Choice">
          <xsd:enumeration value="Lisa DeAngelis"/>
          <xsd:enumeration value="Public Statements"/>
          <xsd:enumeration value="Patient Communication"/>
          <xsd:enumeration value="Talking Points"/>
          <xsd:enumeration value="News"/>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f7d5a8f-ce67-4f4b-8415-9075249ea241"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D9FFB5-1E6B-45B8-A452-5D7F033E2D5C}">
  <ds:schemaRefs>
    <ds:schemaRef ds:uri="d3c43e73-2625-49c7-8a20-1b049168212d"/>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530dd7af-450f-4047-a10f-2abe10e7cc74"/>
  </ds:schemaRefs>
</ds:datastoreItem>
</file>

<file path=customXml/itemProps2.xml><?xml version="1.0" encoding="utf-8"?>
<ds:datastoreItem xmlns:ds="http://schemas.openxmlformats.org/officeDocument/2006/customXml" ds:itemID="{FB28BBF8-EC3D-4723-BECF-449F7E1FE078}">
  <ds:schemaRefs>
    <ds:schemaRef ds:uri="http://schemas.microsoft.com/sharepoint/v3/contenttype/forms"/>
  </ds:schemaRefs>
</ds:datastoreItem>
</file>

<file path=customXml/itemProps3.xml><?xml version="1.0" encoding="utf-8"?>
<ds:datastoreItem xmlns:ds="http://schemas.openxmlformats.org/officeDocument/2006/customXml" ds:itemID="{126862F2-4DBD-4196-B322-1FC9B79EB7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0dd7af-450f-4047-a10f-2abe10e7cc74"/>
    <ds:schemaRef ds:uri="d3c43e73-2625-49c7-8a20-1b04916821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1749</TotalTime>
  <Words>2173</Words>
  <Application>Microsoft Macintosh PowerPoint</Application>
  <PresentationFormat>Widescreen</PresentationFormat>
  <Paragraphs>326</Paragraphs>
  <Slides>40</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Gill Sans</vt:lpstr>
      <vt:lpstr>Gill Sans Light</vt:lpstr>
      <vt:lpstr>System Font Regular</vt:lpstr>
      <vt:lpstr>Times</vt:lpstr>
      <vt:lpstr>Wingdings</vt:lpstr>
      <vt:lpstr>MSK Internal Template</vt:lpstr>
      <vt:lpstr>Nanotechnology principles and instrumentation</vt:lpstr>
      <vt:lpstr>Outline</vt:lpstr>
      <vt:lpstr>What is the definition of a nanoparticle/nanomaterial?</vt:lpstr>
      <vt:lpstr>Nano: why should you care?</vt:lpstr>
      <vt:lpstr>Nano: why should you care?</vt:lpstr>
      <vt:lpstr>Biomacromolecules are nanoscale</vt:lpstr>
      <vt:lpstr>Nanoscale is bio-scale</vt:lpstr>
      <vt:lpstr>Nanotechnologies for medicine and biomedical research</vt:lpstr>
      <vt:lpstr>Nanotechnology: measurement techniques</vt:lpstr>
      <vt:lpstr>Transmission electron microscopy</vt:lpstr>
      <vt:lpstr>Scanning electron microscopy</vt:lpstr>
      <vt:lpstr>Atomic force microscopy</vt:lpstr>
      <vt:lpstr>Atomic force microscopy</vt:lpstr>
      <vt:lpstr>Atomic force microscopy</vt:lpstr>
      <vt:lpstr>Atomic force microscopy can measure force and live cell mechanics</vt:lpstr>
      <vt:lpstr>Atomic force microscopy equipment @ Tri-I</vt:lpstr>
      <vt:lpstr>Dynamic light scattering</vt:lpstr>
      <vt:lpstr>Dynamic light scattering</vt:lpstr>
      <vt:lpstr>Zeta potential</vt:lpstr>
      <vt:lpstr>PowerPoint Presentation</vt:lpstr>
      <vt:lpstr>Nanotechnologies: some physical concepts and potentially useful materials</vt:lpstr>
      <vt:lpstr>Nanotechnology – what is unique?</vt:lpstr>
      <vt:lpstr>Quantum dots</vt:lpstr>
      <vt:lpstr>Quantum dots are versatile nanoprobes</vt:lpstr>
      <vt:lpstr>FRET: Förster resonance energy transfer</vt:lpstr>
      <vt:lpstr>FRET: measures distance between molecules</vt:lpstr>
      <vt:lpstr>FRET: measures distance intramolecularly too</vt:lpstr>
      <vt:lpstr>FRET: measures distance intramolecularly too</vt:lpstr>
      <vt:lpstr>Plasmonics: silver and gold</vt:lpstr>
      <vt:lpstr>Surface-enhanced Raman scattering (SERS)</vt:lpstr>
      <vt:lpstr>Raman scattering</vt:lpstr>
      <vt:lpstr>SERS enhancement</vt:lpstr>
      <vt:lpstr>Raman scattering: applications</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Fabara, Gladys</dc:creator>
  <cp:lastModifiedBy>Figueroa-Espada, Christian</cp:lastModifiedBy>
  <cp:revision>8</cp:revision>
  <dcterms:created xsi:type="dcterms:W3CDTF">2022-08-04T16:35:25Z</dcterms:created>
  <dcterms:modified xsi:type="dcterms:W3CDTF">2025-10-07T21:40:57Z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0x010100D23A83224462714BA8C5840DBF6E3154</vt:lpwstr>
  </property>
  <property fmtid="{D5CDD505-2E9C-101B-9397-08002B2CF9AE}" pid="3" name="MSIP_Label_38f1469a-2c2a-4aee-b92b-090d4c5468ff_ContentBits">
    <vt:lpwstr>0</vt:lpwstr>
  </property>
  <property fmtid="{D5CDD505-2E9C-101B-9397-08002B2CF9AE}" pid="4" name="MSIP_Label_38f1469a-2c2a-4aee-b92b-090d4c5468ff_SiteId">
    <vt:lpwstr>2a6e6092-73e4-4752-b1a5-477a17f5056d</vt:lpwstr>
  </property>
  <property fmtid="{D5CDD505-2E9C-101B-9397-08002B2CF9AE}" pid="5" name="MSIP_Label_38f1469a-2c2a-4aee-b92b-090d4c5468ff_Method">
    <vt:lpwstr>Standard</vt:lpwstr>
  </property>
  <property fmtid="{D5CDD505-2E9C-101B-9397-08002B2CF9AE}" pid="6" name="MediaServiceImageTags">
    <vt:lpwstr/>
  </property>
  <property fmtid="{D5CDD505-2E9C-101B-9397-08002B2CF9AE}" pid="7" name="MSIP_Label_38f1469a-2c2a-4aee-b92b-090d4c5468ff_ActionId">
    <vt:lpwstr>e87d08fb-4b2a-4502-ad1f-5afae1f7f999</vt:lpwstr>
  </property>
  <property fmtid="{D5CDD505-2E9C-101B-9397-08002B2CF9AE}" pid="8" name="MSIP_Label_38f1469a-2c2a-4aee-b92b-090d4c5468ff_Enabled">
    <vt:lpwstr>true</vt:lpwstr>
  </property>
  <property fmtid="{D5CDD505-2E9C-101B-9397-08002B2CF9AE}" pid="9" name="DocumentType">
    <vt:lpwstr/>
  </property>
  <property fmtid="{D5CDD505-2E9C-101B-9397-08002B2CF9AE}" pid="10" name="MSKCC Department">
    <vt:lpwstr/>
  </property>
  <property fmtid="{D5CDD505-2E9C-101B-9397-08002B2CF9AE}" pid="11" name="MSIP_Label_38f1469a-2c2a-4aee-b92b-090d4c5468ff_SetDate">
    <vt:lpwstr>2022-09-12T14:33:51Z</vt:lpwstr>
  </property>
  <property fmtid="{D5CDD505-2E9C-101B-9397-08002B2CF9AE}" pid="12" name="MSIP_Label_38f1469a-2c2a-4aee-b92b-090d4c5468ff_Name">
    <vt:lpwstr>Confidential - Unmarked</vt:lpwstr>
  </property>
</Properties>
</file>