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8" r:id="rId1"/>
  </p:sldMasterIdLst>
  <p:notesMasterIdLst>
    <p:notesMasterId r:id="rId40"/>
  </p:notesMasterIdLst>
  <p:sldIdLst>
    <p:sldId id="256" r:id="rId2"/>
    <p:sldId id="257" r:id="rId3"/>
    <p:sldId id="264" r:id="rId4"/>
    <p:sldId id="259" r:id="rId5"/>
    <p:sldId id="258" r:id="rId6"/>
    <p:sldId id="299" r:id="rId7"/>
    <p:sldId id="300" r:id="rId8"/>
    <p:sldId id="302" r:id="rId9"/>
    <p:sldId id="265" r:id="rId10"/>
    <p:sldId id="261" r:id="rId11"/>
    <p:sldId id="260" r:id="rId12"/>
    <p:sldId id="301" r:id="rId13"/>
    <p:sldId id="266" r:id="rId14"/>
    <p:sldId id="267" r:id="rId15"/>
    <p:sldId id="269" r:id="rId16"/>
    <p:sldId id="270" r:id="rId17"/>
    <p:sldId id="272" r:id="rId18"/>
    <p:sldId id="273" r:id="rId19"/>
    <p:sldId id="304" r:id="rId20"/>
    <p:sldId id="274" r:id="rId21"/>
    <p:sldId id="305" r:id="rId22"/>
    <p:sldId id="275" r:id="rId23"/>
    <p:sldId id="276" r:id="rId24"/>
    <p:sldId id="277" r:id="rId25"/>
    <p:sldId id="278" r:id="rId26"/>
    <p:sldId id="279" r:id="rId27"/>
    <p:sldId id="280" r:id="rId28"/>
    <p:sldId id="281" r:id="rId29"/>
    <p:sldId id="282" r:id="rId30"/>
    <p:sldId id="283" r:id="rId31"/>
    <p:sldId id="284" r:id="rId32"/>
    <p:sldId id="285" r:id="rId33"/>
    <p:sldId id="303" r:id="rId34"/>
    <p:sldId id="292" r:id="rId35"/>
    <p:sldId id="294" r:id="rId36"/>
    <p:sldId id="295" r:id="rId37"/>
    <p:sldId id="297" r:id="rId38"/>
    <p:sldId id="298" r:id="rId3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p:restoredTop sz="63673"/>
  </p:normalViewPr>
  <p:slideViewPr>
    <p:cSldViewPr>
      <p:cViewPr>
        <p:scale>
          <a:sx n="84" d="100"/>
          <a:sy n="84" d="100"/>
        </p:scale>
        <p:origin x="1680" y="0"/>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84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ID50 measures the minimum size of a population of infectious agents required to start an infection with 50% probability</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2018-04-19 16:23:35</a:t>
            </a:r>
          </a:p>
          <a:p>
            <a:r>
              <a:t>--------------------------------------------</a:t>
            </a:r>
          </a:p>
          <a:p>
            <a:r>
              <a:t>Diphtheria toxin is only produced by C. diphtheriae only when infected with a bacteriophage that integrates the toxin-encoding elements into bacteria. 60 KDa protein composed of two chains held together by a disulfide bond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936003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2018-04-19 16:23:36</a:t>
            </a:r>
          </a:p>
          <a:p>
            <a:r>
              <a:t>--------------------------------------------</a:t>
            </a:r>
          </a:p>
          <a:p>
            <a:r>
              <a:t>a | The chemotaxis inhibitory protein of staphylococci (CHIPS) and the extracellular adherence protein (Eap) interfere with neutrophil chemotaxis and extravasation. Resistance to killing by antimicrobial peptides in the neutrophil phagosome is promoted by D-alanine and L-lysine modifications to cell-wall components (indicated by +), by secretion of staphylokinase (Sak) and aureolysin (Aur), and by the creation of 'spacious' phagosomes in which bacteria can survive. The pore-forming leukotoxins are shown by the mushroom-shaped insertion in the neutrophil membrane. b | Model for interactions between CHIPS and the formyl peptide receptor (FPR) and C5a receptor. Two distinct but closely linked binding domains in CHIPS are indicated, one for the extreme N terminus of FPR involving residues F1 and F3, the second for a domain located between residues 10–20 of the C5a receptor. F-MP, N-formyl-methionyl peptide; ICAM-1, intercellular adhesion molecule-1; LFA-1, lymphocyte-function-associated antigen.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2018-04-19 16:23:37</a:t>
            </a:r>
          </a:p>
          <a:p>
            <a:r>
              <a:t>--------------------------------------------</a:t>
            </a:r>
          </a:p>
          <a:p>
            <a:r>
              <a:t>Figure 1. Structure of Meningococcal Outer Membrane, Showing Variability of Outer-Membrane Proteins and Capsule Used in Vaccines and Interaction with Complement.  Neisseria meningitidis is able to recruit the negative complement regulator factor H (fH) to its surface and thus escape complement-mediated killing. Binding to fH occurs by means of a lipoprotein named factor H–binding protein (fHBP) that is expressed on the surface of the organism. The meningococcus also binds the negative complement regulator C4 binding protein through the outer-membrane protein PorA; however, experiments have shown that this binding occurred predominantly in hypotonic (nonphysiologic) buffers, 11 so the impact on pathogenesis is not known. During invasive disease, outer-membrane vesicles are released by the bacterium into the bloodstream, potentially diverting the immune response away from the bacterium. Several structures on the bacterial outer surface are candidates (or are potential candidates) for use as antigens in several vaccines. They all demonstrate sequence variability, thus limiting their use. NadA denotes Neisseria meningitidis adhesin 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b="1" dirty="0"/>
              <a:t>a</a:t>
            </a:r>
            <a:r>
              <a:rPr lang="en-US" dirty="0"/>
              <a:t> | African trypanosomes are extracellular parasites that survive through their capacity for antigenic variation. During an infection, a procession of distinct antigen types emerges, each controlled by the host immune response. Simplistically, this generates an undulating </a:t>
            </a:r>
            <a:r>
              <a:rPr lang="en-US" dirty="0" err="1"/>
              <a:t>parasitaemia</a:t>
            </a:r>
            <a:r>
              <a:rPr lang="en-US" dirty="0"/>
              <a:t>. </a:t>
            </a:r>
          </a:p>
          <a:p>
            <a:endParaRPr lang="en-US" dirty="0"/>
          </a:p>
          <a:p>
            <a:r>
              <a:rPr lang="en-US" dirty="0"/>
              <a:t>In each wave of </a:t>
            </a:r>
            <a:r>
              <a:rPr lang="en-US" dirty="0" err="1"/>
              <a:t>parasitaemia</a:t>
            </a:r>
            <a:r>
              <a:rPr lang="en-US" dirty="0"/>
              <a:t>, proliferative slender forms are responsible for the increase in parasite numbers. This is accompanied by the accumulation of a parasite-derived factor, stumpy induction factor (SIF), that stimulates slender cells to transform to stumpy forms. Stumpy forms are non-proliferative, being arrested in G0–G1, and are the transmission stage of the parasite, capable of developing further when ingested by the tsetse fly during a blood meal. </a:t>
            </a:r>
          </a:p>
          <a:p>
            <a:endParaRPr lang="en-US" dirty="0"/>
          </a:p>
          <a:p>
            <a:r>
              <a:rPr lang="en-US" dirty="0"/>
              <a:t>Stumpy cells are irreversibly committed to cell cycle exit in the bloodstream and are removed from the population by a combination of immune clearance and cell ageing. When stumpy forms are taken up by a tsetse fly, they differentiate to midgut </a:t>
            </a:r>
            <a:r>
              <a:rPr lang="en-US" dirty="0" err="1"/>
              <a:t>procyclic</a:t>
            </a:r>
            <a:r>
              <a:rPr lang="en-US" dirty="0"/>
              <a:t> forms; slender forms that are taken up are killed. </a:t>
            </a:r>
          </a:p>
          <a:p>
            <a:endParaRPr lang="en-US" dirty="0"/>
          </a:p>
          <a:p>
            <a:r>
              <a:rPr lang="en-US" dirty="0"/>
              <a:t>The </a:t>
            </a:r>
            <a:r>
              <a:rPr lang="en-US" dirty="0" err="1"/>
              <a:t>procyclic</a:t>
            </a:r>
            <a:r>
              <a:rPr lang="en-US" dirty="0"/>
              <a:t> forms proliferate before arresting and migrating to the salivary glands, where they attach as short </a:t>
            </a:r>
            <a:r>
              <a:rPr lang="en-US" dirty="0" err="1"/>
              <a:t>epimastigote</a:t>
            </a:r>
            <a:r>
              <a:rPr lang="en-US" dirty="0"/>
              <a:t> forms. These develop to metacyclic forms, which are unattached to the salivary gland wall and infective to mammals. </a:t>
            </a:r>
          </a:p>
          <a:p>
            <a:endParaRPr lang="en-US" b="1" dirty="0"/>
          </a:p>
          <a:p>
            <a:r>
              <a:rPr lang="en-US" b="1" dirty="0"/>
              <a:t>b</a:t>
            </a:r>
            <a:r>
              <a:rPr lang="en-US" dirty="0"/>
              <a:t> | During a </a:t>
            </a:r>
            <a:r>
              <a:rPr lang="en-US" dirty="0" err="1"/>
              <a:t>trypanosomal</a:t>
            </a:r>
            <a:r>
              <a:rPr lang="en-US" dirty="0"/>
              <a:t> infection in mammalian hosts, the probability of expression for variant surface glycoprotein (VSG) genes is governed by the activation mechanism of each gene. </a:t>
            </a:r>
          </a:p>
          <a:p>
            <a:endParaRPr lang="en-US" dirty="0"/>
          </a:p>
          <a:p>
            <a:r>
              <a:rPr lang="en-US" dirty="0"/>
              <a:t>Early in the infection, </a:t>
            </a:r>
            <a:r>
              <a:rPr lang="en-US" i="1" dirty="0"/>
              <a:t>in situ</a:t>
            </a:r>
            <a:r>
              <a:rPr lang="en-US" dirty="0"/>
              <a:t> switches allow telomeric VSG genes that are encoded in expression sites to be activated. Subsequently, intact VSG genes that are encoded in </a:t>
            </a:r>
            <a:r>
              <a:rPr lang="en-US" dirty="0" err="1"/>
              <a:t>subtelomeric</a:t>
            </a:r>
            <a:r>
              <a:rPr lang="en-US" dirty="0"/>
              <a:t> regions are expressed. </a:t>
            </a:r>
          </a:p>
          <a:p>
            <a:endParaRPr lang="en-US" dirty="0"/>
          </a:p>
          <a:p>
            <a:r>
              <a:rPr lang="en-US" dirty="0"/>
              <a:t>Later in infection, mosaic VSG genes can contribute to the repertoire. These are assembled from incomplete VSG genes, and their activation can be dependent on the previously active VSG gene (as they are created through homologous recombination), resulting in a 'string' of related VSG genes being expressed.</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HCMV-mediated downregulation of HLA-class I pathway. </a:t>
            </a:r>
          </a:p>
          <a:p>
            <a:endParaRPr lang="en-US" dirty="0"/>
          </a:p>
          <a:p>
            <a:r>
              <a:rPr lang="en-US" dirty="0"/>
              <a:t>The protein pp65 prevents the presentation of IE-derived peptides. Glycoprotein unique short 2 (gpUS2) and US11 (gpUS11) redirect HLA class I heavy chain (</a:t>
            </a:r>
            <a:r>
              <a:rPr lang="en-US" dirty="0" err="1"/>
              <a:t>hc</a:t>
            </a:r>
            <a:r>
              <a:rPr lang="en-US" dirty="0"/>
              <a:t>) from the endoplasmic reticulum (ER) to the cytosol and induce the proteasomal degradation of the molecule. </a:t>
            </a:r>
          </a:p>
          <a:p>
            <a:endParaRPr lang="en-US" dirty="0"/>
          </a:p>
          <a:p>
            <a:r>
              <a:rPr lang="en-US" dirty="0"/>
              <a:t>Glycoprotein US6 (gpUS6) inhibits the function of transporter associated with antigen processing (TAP). </a:t>
            </a:r>
          </a:p>
          <a:p>
            <a:endParaRPr lang="en-US" dirty="0"/>
          </a:p>
          <a:p>
            <a:r>
              <a:rPr lang="en-US" dirty="0"/>
              <a:t>Glycoprotein US3 (gpUS3) inhibits the </a:t>
            </a:r>
            <a:r>
              <a:rPr lang="en-US" dirty="0" err="1"/>
              <a:t>tapasin</a:t>
            </a:r>
            <a:r>
              <a:rPr lang="en-US" dirty="0"/>
              <a:t>-dependent peptide loading and retains HLA class I molecules in the endoplasmic reticulum (ER). </a:t>
            </a:r>
          </a:p>
          <a:p>
            <a:r>
              <a:rPr lang="en-US" dirty="0"/>
              <a:t>Glycoprotein US10 (gpUS10) retains HLA class I </a:t>
            </a:r>
            <a:r>
              <a:rPr lang="en-US" dirty="0" err="1"/>
              <a:t>hc</a:t>
            </a:r>
            <a:r>
              <a:rPr lang="en-US" dirty="0"/>
              <a:t> in the ER. gpUS10 and gpUS2 induce degradation of HLA-G.</a:t>
            </a:r>
          </a:p>
          <a:p>
            <a:endParaRPr lang="en-US" dirty="0"/>
          </a:p>
          <a:p>
            <a:endParaRPr lang="en-US" dirty="0"/>
          </a:p>
          <a:p>
            <a:pPr marL="354965" marR="273050" indent="-342900">
              <a:lnSpc>
                <a:spcPct val="100000"/>
              </a:lnSpc>
              <a:spcBef>
                <a:spcPts val="100"/>
              </a:spcBef>
              <a:buChar char="•"/>
              <a:tabLst>
                <a:tab pos="354965" algn="l"/>
              </a:tabLst>
            </a:pPr>
            <a:r>
              <a:rPr lang="en-US" sz="1200" spc="0" dirty="0">
                <a:latin typeface="Arial"/>
                <a:cs typeface="Arial"/>
              </a:rPr>
              <a:t>gpUL18 binds the inhibitory receptor ILT-2 with ~1000 times the affinity of endogenous MHC class I</a:t>
            </a:r>
          </a:p>
          <a:p>
            <a:pPr marL="354965" marR="83185" indent="-342900">
              <a:lnSpc>
                <a:spcPct val="100000"/>
              </a:lnSpc>
              <a:spcBef>
                <a:spcPts val="575"/>
              </a:spcBef>
              <a:buChar char="•"/>
              <a:tabLst>
                <a:tab pos="354965" algn="l"/>
              </a:tabLst>
            </a:pPr>
            <a:r>
              <a:rPr lang="en-US" sz="1200" spc="0" dirty="0">
                <a:latin typeface="Arial"/>
                <a:cs typeface="Arial"/>
              </a:rPr>
              <a:t>HLA-E engages with the inhibitory C-type lectin heterodimer CD94/NKG2A on NK cells. This class I-like molecule is upregulated on HCMV-infected cells due to its stabilization by a peptide derived from HCMV UL40</a:t>
            </a:r>
          </a:p>
          <a:p>
            <a:pPr marL="352425" marR="5080" indent="-340360" algn="just">
              <a:lnSpc>
                <a:spcPct val="100000"/>
              </a:lnSpc>
              <a:spcBef>
                <a:spcPts val="575"/>
              </a:spcBef>
              <a:buChar char="•"/>
              <a:tabLst>
                <a:tab pos="354965" algn="l"/>
              </a:tabLst>
            </a:pPr>
            <a:r>
              <a:rPr lang="en-US" sz="1200" spc="0" dirty="0">
                <a:latin typeface="Arial"/>
                <a:cs typeface="Arial"/>
              </a:rPr>
              <a:t>UL16 (viral mb glycoprotein) binds a number of stress-induced ligands for the activating receptor NKG2D. This sequesters the activating ligands in the ER/cis-Golgi, thus dampening NKG2D-associated activating signals.</a:t>
            </a:r>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2018-04-19 16:23:42</a:t>
            </a:r>
          </a:p>
          <a:p>
            <a:r>
              <a:t>--------------------------------------------</a:t>
            </a:r>
          </a:p>
          <a:p>
            <a:r>
              <a:t>1 - Salmonella spp. translocate effectors through the Salmonella pathogenicity island 1 (SPI-1) type III secretion system (T3SS) to mediate invasion.</a:t>
            </a:r>
          </a:p>
          <a:p>
            <a:r>
              <a:t>• On the Salmonella-containing vacuole (SCV) and potentially at the plasma membrane, SopB recruits RAB5 and the phosphatidylinositol 3-kinase (PI3K) VPS34 to generate phosphatidylinositol-3-phosphate (PtdIns3P). SopB can also recruit annexin A2 (ANXA2) to the membrane, which functions as a platform for actin rearrangements, and SopB also activates RHO G•TPase-dependent actin rearrangements. </a:t>
            </a:r>
          </a:p>
          <a:p>
            <a:r>
              <a:t>• SopE and SopE2 activate host RHO GTPases to promote bacterial internalization by actin reorganization. Activation of RAC1 (conversion of RAC1•GDP to RAC1•GTP) by SopE in particular promotes the recruitment of factors to the host cell membrane (such as the Wiskott–Aldrich syndrome protein (WASP) family WAVE regulatory complex (WRC) and neural WASP (N-WASP)), which promote actin rearrangements at the host cell membrane, proximal to extracellular Salmonella spp. </a:t>
            </a:r>
          </a:p>
          <a:p>
            <a:r>
              <a:t>• The host ADP-ribosylation factor 1 (ARF1) guanine nucleotide exchange factor (GEF), ARNO, is activated by binding to ARF6 and is recruited to the plasma membrane by PtdIns3P, which is possibly generated by SopB. Activation of ARF1 (conversion of ARF1•GDP to ARF1•GTP) by ARNO promotes WRC-dependent actin polymerization and bacterial uptake. WRC and N-WASP activate actin-related protein (ARP2/3), which results in localized actin polymerization to promote bacterial uptake into non-phagocytic cells. 2 - The effectors SipA and SipC promote bacterial invasion through their actin bundling functions. SipA may need to be cleaved into two domains (potentially by caspase 3) for activation.</a:t>
            </a:r>
          </a:p>
          <a:p>
            <a:r>
              <a:t>3 - SptP promotes restoration of epithelial cell architecture after bacterial entry by reversing the activation of RHO GTPases.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2018-04-19 16:23:42</a:t>
            </a:r>
          </a:p>
          <a:p>
            <a:r>
              <a:t>--------------------------------------------</a:t>
            </a:r>
          </a:p>
          <a:p>
            <a:r>
              <a:t>• After invasion, Salmonella spp. reside in a vacuolar compartment, forming the Salmonella-containing vacuole (SCV). In some cell types (such as epithelial cells), the SCV acquires markers of late endosomal compartments, including lysosome-associated membrane protein 1 (LAMP1), RAB7, vacuolar ATPase and cholesterol. RAB7 interacts with RAB-interacting lysosomal protein (RILP) and the microtubular motor protein dynein, and this complex is important for centripetal movement of the SCV in the cell early in infection.</a:t>
            </a:r>
          </a:p>
          <a:p>
            <a:r>
              <a:t>• Salmonella pathogenicity island 2 (SPI-2) effectors (shown in dark red) are released across the SCV membrane into the host cell cytosol by the type III secretion system. These effectors distribute to different locations in the cell and are required for SCV vacuolar modifications and microtubular-based movement, including promoting the dynamic formation of endosomal tubules. </a:t>
            </a:r>
          </a:p>
          <a:p>
            <a:r>
              <a:t>• Binding of SseJ to RHOA results in direct modification of the lipid content of the SCV and endosomal tubules (producing cholesterol esters), whereas SseL counteracts this activity by decreasing the accumulation of lipid droplets in cells. SseF and SseG promote microtubule bundling and the aggregation of endosomal vesicles, as well as recruiting Golgi-derived vesicles to the SCV.</a:t>
            </a:r>
          </a:p>
          <a:p>
            <a:r>
              <a:t>• SteC induces actin rearrangements around the SCV and can alter the position of the SCV within the cell, and SopB induces phosphorylation and activation of myosin II indirectly. SopB phosphatase activity reduces the membrane charge of the SCV by preventing the accumulation of RABs, which are important for promoting fusion of the SCV to the lysosome (dashed arrow).</a:t>
            </a:r>
          </a:p>
          <a:p>
            <a:r>
              <a:t>• SifA binds to the eukaryotic SifA and kinesin interacting protein (SKIP), which activates the microtubular motor protein kinesin to mediate the extension of endosomal tubules. PipB2 is involved in recruiting kinesin to the SCV and endosomal tubules where it may contribute to endosomal tubulation with ARL8B. SifA–SKIP also binds PLEKHM1 (pleckstrin homology domain-containing protein family member 1), which results in the recruitment of the RAB7–HOPS (homotypic fusion and protein sorting) complex to mediate phagolysosomal membrane delivery to the SCV (not shown). SifA binding to RAB7 may disrupt interactions between RAB7–RILP and dynein, which would result in increased peripheral movement of endosomal tubules. SifA binding to RAB9 blocks retrograde transport of mannose-6-phosphate receptors (MPRs) and MPR hydrolyases to the Golgi apparatus, which blocks lysosomal fusion with the SCV. </a:t>
            </a:r>
          </a:p>
          <a:p>
            <a:r>
              <a:t>• Salmonella spp. manipulate host membranes to direct the SCV towards the nucleus and to then promote movement of the SCV towards the cell periphery, where bacteria are presumably released into the intestinal lumen to infect neighbouring cells.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2018-04-19 16:23:31</a:t>
            </a:r>
          </a:p>
          <a:p>
            <a:r>
              <a:t>--------------------------------------------</a:t>
            </a:r>
          </a:p>
          <a:p>
            <a:r>
              <a:t>Every living being, both prokaryotes and eukaryotes, has evolved mechanisms to recognize and combat foreign genetic elements, including transposons and viral nucleic acids. The ability to block successfully expansion and spread of such genetic pathogens is an essential attribute of host evolutionary survival.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RISC, RNA-induced silencing complex</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a:t>Anti-CRISPR (</a:t>
            </a:r>
            <a:r>
              <a:rPr lang="en-US" dirty="0" err="1"/>
              <a:t>Acrs</a:t>
            </a:r>
            <a:r>
              <a:rPr lang="en-US" dirty="0"/>
              <a:t>) - a set of small proteins or RNA molecules produced by viruses (bacteriophages) to block or deactivate the CRISPR-Cas immune defenses of bacteria</a:t>
            </a:r>
          </a:p>
          <a:p>
            <a:endParaRPr lang="en-US" dirty="0">
              <a:effectLst/>
            </a:endParaRPr>
          </a:p>
          <a:p>
            <a:r>
              <a:rPr lang="en-US" dirty="0">
                <a:effectLst/>
              </a:rPr>
              <a:t>Anti-anti-CRISPR system is </a:t>
            </a:r>
            <a:r>
              <a:rPr lang="en-US" dirty="0"/>
              <a:t>a counter-defense mechanism, often RNA-based or protein-driven, used by viruses or within engineered systems to neutralize Anti-CRISPR (</a:t>
            </a:r>
            <a:r>
              <a:rPr lang="en-US" dirty="0" err="1"/>
              <a:t>Acr</a:t>
            </a:r>
            <a:r>
              <a:rPr lang="en-US" dirty="0"/>
              <a:t>) proteins</a:t>
            </a:r>
          </a:p>
        </p:txBody>
      </p:sp>
    </p:spTree>
    <p:extLst>
      <p:ext uri="{BB962C8B-B14F-4D97-AF65-F5344CB8AC3E}">
        <p14:creationId xmlns:p14="http://schemas.microsoft.com/office/powerpoint/2010/main" val="371323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FA49-C898-337A-8C70-93742EF1EC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262700E-7BC8-01E6-6D09-D182BC5DA8A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FA2D0BF-7C04-0294-658F-E83AE28497A4}"/>
              </a:ext>
            </a:extLst>
          </p:cNvPr>
          <p:cNvSpPr>
            <a:spLocks noGrp="1"/>
          </p:cNvSpPr>
          <p:nvPr>
            <p:ph type="dt" sz="half" idx="10"/>
          </p:nvPr>
        </p:nvSpPr>
        <p:spPr/>
        <p:txBody>
          <a:bodyPr/>
          <a:lstStyle/>
          <a:p>
            <a:fld id="{1D8BD707-D9CF-40AE-B4C6-C98DA3205C09}" type="datetimeFigureOut">
              <a:rPr lang="en-US" smtClean="0"/>
              <a:t>2/22/26</a:t>
            </a:fld>
            <a:endParaRPr lang="en-US"/>
          </a:p>
        </p:txBody>
      </p:sp>
      <p:sp>
        <p:nvSpPr>
          <p:cNvPr id="5" name="Footer Placeholder 4">
            <a:extLst>
              <a:ext uri="{FF2B5EF4-FFF2-40B4-BE49-F238E27FC236}">
                <a16:creationId xmlns:a16="http://schemas.microsoft.com/office/drawing/2014/main" id="{BF7DC8CE-E897-AE6B-ED3E-6EB8DA773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0AD76-3284-9E71-AA44-C59C629EA616}"/>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76944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B377D-8FF5-C811-F999-716D433C4C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1578BA-693A-2785-64B5-AD9E681DDE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9F135-98BA-A1F2-AC11-9EE76A75EB69}"/>
              </a:ext>
            </a:extLst>
          </p:cNvPr>
          <p:cNvSpPr>
            <a:spLocks noGrp="1"/>
          </p:cNvSpPr>
          <p:nvPr>
            <p:ph type="dt" sz="half" idx="10"/>
          </p:nvPr>
        </p:nvSpPr>
        <p:spPr/>
        <p:txBody>
          <a:bodyPr/>
          <a:lstStyle/>
          <a:p>
            <a:fld id="{1D8BD707-D9CF-40AE-B4C6-C98DA3205C09}" type="datetimeFigureOut">
              <a:rPr lang="en-US" smtClean="0"/>
              <a:t>2/22/26</a:t>
            </a:fld>
            <a:endParaRPr lang="en-US"/>
          </a:p>
        </p:txBody>
      </p:sp>
      <p:sp>
        <p:nvSpPr>
          <p:cNvPr id="5" name="Footer Placeholder 4">
            <a:extLst>
              <a:ext uri="{FF2B5EF4-FFF2-40B4-BE49-F238E27FC236}">
                <a16:creationId xmlns:a16="http://schemas.microsoft.com/office/drawing/2014/main" id="{074E20AD-79DC-301D-67E9-C184DBF79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87056-47E8-C3A0-29D8-B4DBECC03DC6}"/>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6302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AFD96-DC4E-AB3C-D400-6484F152A85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EF242B-0253-6DBE-B099-B720D6D54EB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F180D-54F4-138B-EEDA-4E32F776D5B5}"/>
              </a:ext>
            </a:extLst>
          </p:cNvPr>
          <p:cNvSpPr>
            <a:spLocks noGrp="1"/>
          </p:cNvSpPr>
          <p:nvPr>
            <p:ph type="dt" sz="half" idx="10"/>
          </p:nvPr>
        </p:nvSpPr>
        <p:spPr/>
        <p:txBody>
          <a:bodyPr/>
          <a:lstStyle/>
          <a:p>
            <a:fld id="{1D8BD707-D9CF-40AE-B4C6-C98DA3205C09}" type="datetimeFigureOut">
              <a:rPr lang="en-US" smtClean="0"/>
              <a:t>2/22/26</a:t>
            </a:fld>
            <a:endParaRPr lang="en-US"/>
          </a:p>
        </p:txBody>
      </p:sp>
      <p:sp>
        <p:nvSpPr>
          <p:cNvPr id="5" name="Footer Placeholder 4">
            <a:extLst>
              <a:ext uri="{FF2B5EF4-FFF2-40B4-BE49-F238E27FC236}">
                <a16:creationId xmlns:a16="http://schemas.microsoft.com/office/drawing/2014/main" id="{DC55ADA0-8D63-EA52-CA97-85D57069A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98BBF-7DE8-98A1-E737-DC4016019D48}"/>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05931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91431" y="2145601"/>
            <a:ext cx="6961136" cy="1367789"/>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800" b="0" i="0">
                <a:solidFill>
                  <a:srgbClr val="00009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55629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2382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FEA9-3E5C-7C3C-3E14-289E4EBD07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980B2-FA88-11AA-558D-8BB0E38607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5ED38-8DDB-84F2-7938-B6932B0493E8}"/>
              </a:ext>
            </a:extLst>
          </p:cNvPr>
          <p:cNvSpPr>
            <a:spLocks noGrp="1"/>
          </p:cNvSpPr>
          <p:nvPr>
            <p:ph type="dt" sz="half" idx="10"/>
          </p:nvPr>
        </p:nvSpPr>
        <p:spPr/>
        <p:txBody>
          <a:bodyPr/>
          <a:lstStyle/>
          <a:p>
            <a:fld id="{1D8BD707-D9CF-40AE-B4C6-C98DA3205C09}" type="datetimeFigureOut">
              <a:rPr lang="en-US" smtClean="0"/>
              <a:t>2/22/26</a:t>
            </a:fld>
            <a:endParaRPr lang="en-US"/>
          </a:p>
        </p:txBody>
      </p:sp>
      <p:sp>
        <p:nvSpPr>
          <p:cNvPr id="5" name="Footer Placeholder 4">
            <a:extLst>
              <a:ext uri="{FF2B5EF4-FFF2-40B4-BE49-F238E27FC236}">
                <a16:creationId xmlns:a16="http://schemas.microsoft.com/office/drawing/2014/main" id="{A2566B70-CC9E-8C01-3031-69C4A392A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51033-EF16-DED0-6B32-9E3A7338585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2762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621B-7BA5-DCA1-FD71-8FCA20A63925}"/>
              </a:ext>
            </a:extLst>
          </p:cNvPr>
          <p:cNvSpPr>
            <a:spLocks noGrp="1"/>
          </p:cNvSpPr>
          <p:nvPr>
            <p:ph type="title"/>
          </p:nvPr>
        </p:nvSpPr>
        <p:spPr>
          <a:xfrm>
            <a:off x="623887" y="1709738"/>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B5519CD-DD9D-1911-81B8-389F58673960}"/>
              </a:ext>
            </a:extLst>
          </p:cNvPr>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64C76D-2E29-36E2-7265-6233BC9CFBC1}"/>
              </a:ext>
            </a:extLst>
          </p:cNvPr>
          <p:cNvSpPr>
            <a:spLocks noGrp="1"/>
          </p:cNvSpPr>
          <p:nvPr>
            <p:ph type="dt" sz="half" idx="10"/>
          </p:nvPr>
        </p:nvSpPr>
        <p:spPr/>
        <p:txBody>
          <a:bodyPr/>
          <a:lstStyle/>
          <a:p>
            <a:fld id="{1D8BD707-D9CF-40AE-B4C6-C98DA3205C09}" type="datetimeFigureOut">
              <a:rPr lang="en-US" smtClean="0"/>
              <a:t>2/22/26</a:t>
            </a:fld>
            <a:endParaRPr lang="en-US"/>
          </a:p>
        </p:txBody>
      </p:sp>
      <p:sp>
        <p:nvSpPr>
          <p:cNvPr id="5" name="Footer Placeholder 4">
            <a:extLst>
              <a:ext uri="{FF2B5EF4-FFF2-40B4-BE49-F238E27FC236}">
                <a16:creationId xmlns:a16="http://schemas.microsoft.com/office/drawing/2014/main" id="{F797445F-BAD4-803E-A3DC-03DCE6A75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86442-B85D-8CEC-1867-7E466EBE9A9F}"/>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702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42355-760A-472C-BD89-FB38E2D5F6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8C20-448A-3254-1779-BCF8E4559A4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B41555-B599-265A-83A2-60A54DBFE9E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E705BF-0697-B2F9-AEA8-2B32864E6529}"/>
              </a:ext>
            </a:extLst>
          </p:cNvPr>
          <p:cNvSpPr>
            <a:spLocks noGrp="1"/>
          </p:cNvSpPr>
          <p:nvPr>
            <p:ph type="dt" sz="half" idx="10"/>
          </p:nvPr>
        </p:nvSpPr>
        <p:spPr/>
        <p:txBody>
          <a:bodyPr/>
          <a:lstStyle/>
          <a:p>
            <a:fld id="{1D8BD707-D9CF-40AE-B4C6-C98DA3205C09}" type="datetimeFigureOut">
              <a:rPr lang="en-US" smtClean="0"/>
              <a:t>2/22/26</a:t>
            </a:fld>
            <a:endParaRPr lang="en-US"/>
          </a:p>
        </p:txBody>
      </p:sp>
      <p:sp>
        <p:nvSpPr>
          <p:cNvPr id="6" name="Footer Placeholder 5">
            <a:extLst>
              <a:ext uri="{FF2B5EF4-FFF2-40B4-BE49-F238E27FC236}">
                <a16:creationId xmlns:a16="http://schemas.microsoft.com/office/drawing/2014/main" id="{F4D599B1-97EC-33B8-5F3E-9D87CB2D4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AF3F94-CAAB-200E-743A-ACA8296C31C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0008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6156-6CE2-9A65-38F2-1C6E13BB8CD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ABE19E-8302-5788-7414-9182E07ECA3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60A53F3-D96F-C78D-9393-0EEE0F5BAAD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3C6F3-58EB-A307-EAA1-4B0210E44E9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95186B7-4346-EE96-70F5-861CC92AC48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C3F844-0C03-E10D-DCC1-BB0C16E87D9C}"/>
              </a:ext>
            </a:extLst>
          </p:cNvPr>
          <p:cNvSpPr>
            <a:spLocks noGrp="1"/>
          </p:cNvSpPr>
          <p:nvPr>
            <p:ph type="dt" sz="half" idx="10"/>
          </p:nvPr>
        </p:nvSpPr>
        <p:spPr/>
        <p:txBody>
          <a:bodyPr/>
          <a:lstStyle/>
          <a:p>
            <a:fld id="{1D8BD707-D9CF-40AE-B4C6-C98DA3205C09}" type="datetimeFigureOut">
              <a:rPr lang="en-US" smtClean="0"/>
              <a:t>2/22/26</a:t>
            </a:fld>
            <a:endParaRPr lang="en-US"/>
          </a:p>
        </p:txBody>
      </p:sp>
      <p:sp>
        <p:nvSpPr>
          <p:cNvPr id="8" name="Footer Placeholder 7">
            <a:extLst>
              <a:ext uri="{FF2B5EF4-FFF2-40B4-BE49-F238E27FC236}">
                <a16:creationId xmlns:a16="http://schemas.microsoft.com/office/drawing/2014/main" id="{84C0B1B6-8C0F-CF6D-E8D4-9FC7E8CB93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751D3-7E4C-7D8A-254D-3E22F2C6E0A4}"/>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5066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E9C8-44CA-1CF9-F618-029513C260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B1E8A7-708E-F35B-ABB7-30DD0BCB847B}"/>
              </a:ext>
            </a:extLst>
          </p:cNvPr>
          <p:cNvSpPr>
            <a:spLocks noGrp="1"/>
          </p:cNvSpPr>
          <p:nvPr>
            <p:ph type="dt" sz="half" idx="10"/>
          </p:nvPr>
        </p:nvSpPr>
        <p:spPr/>
        <p:txBody>
          <a:bodyPr/>
          <a:lstStyle/>
          <a:p>
            <a:fld id="{1D8BD707-D9CF-40AE-B4C6-C98DA3205C09}" type="datetimeFigureOut">
              <a:rPr lang="en-US" smtClean="0"/>
              <a:t>2/22/26</a:t>
            </a:fld>
            <a:endParaRPr lang="en-US"/>
          </a:p>
        </p:txBody>
      </p:sp>
      <p:sp>
        <p:nvSpPr>
          <p:cNvPr id="4" name="Footer Placeholder 3">
            <a:extLst>
              <a:ext uri="{FF2B5EF4-FFF2-40B4-BE49-F238E27FC236}">
                <a16:creationId xmlns:a16="http://schemas.microsoft.com/office/drawing/2014/main" id="{FD037E58-CB58-A3AE-F9FF-B3717BEB24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AFC415-384F-6640-3E61-DF81756DC0CD}"/>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238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FE01F3-0EF7-D7BF-9203-3D7879DE092B}"/>
              </a:ext>
            </a:extLst>
          </p:cNvPr>
          <p:cNvSpPr>
            <a:spLocks noGrp="1"/>
          </p:cNvSpPr>
          <p:nvPr>
            <p:ph type="dt" sz="half" idx="10"/>
          </p:nvPr>
        </p:nvSpPr>
        <p:spPr/>
        <p:txBody>
          <a:bodyPr/>
          <a:lstStyle/>
          <a:p>
            <a:fld id="{1D8BD707-D9CF-40AE-B4C6-C98DA3205C09}" type="datetimeFigureOut">
              <a:rPr lang="en-US" smtClean="0"/>
              <a:t>2/22/26</a:t>
            </a:fld>
            <a:endParaRPr lang="en-US"/>
          </a:p>
        </p:txBody>
      </p:sp>
      <p:sp>
        <p:nvSpPr>
          <p:cNvPr id="3" name="Footer Placeholder 2">
            <a:extLst>
              <a:ext uri="{FF2B5EF4-FFF2-40B4-BE49-F238E27FC236}">
                <a16:creationId xmlns:a16="http://schemas.microsoft.com/office/drawing/2014/main" id="{B8F7DEC7-4B37-5E5C-057E-A3CD0A9B55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E23F55-7520-CB16-E06E-E4EE3989EF32}"/>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5293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D854-4265-4609-B63F-506F2342797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39DE7A2-BAC8-99E8-5A50-B5BB8829BC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720F5-7831-5B4B-3C4B-3A4384E6CA6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62296FB-A215-592F-9461-B9B16E3CB2D5}"/>
              </a:ext>
            </a:extLst>
          </p:cNvPr>
          <p:cNvSpPr>
            <a:spLocks noGrp="1"/>
          </p:cNvSpPr>
          <p:nvPr>
            <p:ph type="dt" sz="half" idx="10"/>
          </p:nvPr>
        </p:nvSpPr>
        <p:spPr/>
        <p:txBody>
          <a:bodyPr/>
          <a:lstStyle/>
          <a:p>
            <a:fld id="{1D8BD707-D9CF-40AE-B4C6-C98DA3205C09}" type="datetimeFigureOut">
              <a:rPr lang="en-US" smtClean="0"/>
              <a:t>2/22/26</a:t>
            </a:fld>
            <a:endParaRPr lang="en-US"/>
          </a:p>
        </p:txBody>
      </p:sp>
      <p:sp>
        <p:nvSpPr>
          <p:cNvPr id="6" name="Footer Placeholder 5">
            <a:extLst>
              <a:ext uri="{FF2B5EF4-FFF2-40B4-BE49-F238E27FC236}">
                <a16:creationId xmlns:a16="http://schemas.microsoft.com/office/drawing/2014/main" id="{3EDC8723-9958-AEA8-6A26-EDF1BAA56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EF5A8D-4425-F56B-6CED-D4D9982623D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8947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57F2-F74D-197C-BC65-B70BE65C32B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CAC9509-A897-0936-A366-DDDAF418B8A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44E26E4-65E9-66A5-DA69-4924347AF9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1C6CB5-1F78-AFAB-6324-FE3B8E2ABEDA}"/>
              </a:ext>
            </a:extLst>
          </p:cNvPr>
          <p:cNvSpPr>
            <a:spLocks noGrp="1"/>
          </p:cNvSpPr>
          <p:nvPr>
            <p:ph type="dt" sz="half" idx="10"/>
          </p:nvPr>
        </p:nvSpPr>
        <p:spPr/>
        <p:txBody>
          <a:bodyPr/>
          <a:lstStyle/>
          <a:p>
            <a:fld id="{1D8BD707-D9CF-40AE-B4C6-C98DA3205C09}" type="datetimeFigureOut">
              <a:rPr lang="en-US" smtClean="0"/>
              <a:t>2/22/26</a:t>
            </a:fld>
            <a:endParaRPr lang="en-US"/>
          </a:p>
        </p:txBody>
      </p:sp>
      <p:sp>
        <p:nvSpPr>
          <p:cNvPr id="6" name="Footer Placeholder 5">
            <a:extLst>
              <a:ext uri="{FF2B5EF4-FFF2-40B4-BE49-F238E27FC236}">
                <a16:creationId xmlns:a16="http://schemas.microsoft.com/office/drawing/2014/main" id="{1F040A2E-E0F9-2F49-6401-963D4F2F9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0B3C0-A181-613A-0BB1-94B3BAECD57D}"/>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0225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48149C-60F7-64A0-1A64-CCCBB276B1D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ECB649-6C9A-B6D7-CC2A-5E9E552C65C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0B056-2947-E3B8-01C5-B2C8049942F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2/22/26</a:t>
            </a:fld>
            <a:endParaRPr lang="en-US"/>
          </a:p>
        </p:txBody>
      </p:sp>
      <p:sp>
        <p:nvSpPr>
          <p:cNvPr id="5" name="Footer Placeholder 4">
            <a:extLst>
              <a:ext uri="{FF2B5EF4-FFF2-40B4-BE49-F238E27FC236}">
                <a16:creationId xmlns:a16="http://schemas.microsoft.com/office/drawing/2014/main" id="{7C6C5B06-3024-96C9-C757-2CF9C72AFF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4B127E-D78D-1546-281C-2EE12CFE03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2295807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2.jp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jpg"/><Relationship Id="rId4" Type="http://schemas.openxmlformats.org/officeDocument/2006/relationships/image" Target="../media/image55.jpg"/></Relationships>
</file>

<file path=ppt/slides/_rels/slide2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4.jpg"/><Relationship Id="rId4" Type="http://schemas.openxmlformats.org/officeDocument/2006/relationships/image" Target="../media/image63.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73.jpg"/><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2700" marR="5080" indent="244475">
              <a:lnSpc>
                <a:spcPct val="100000"/>
              </a:lnSpc>
              <a:spcBef>
                <a:spcPts val="105"/>
              </a:spcBef>
            </a:pPr>
            <a:r>
              <a:rPr spc="-220" dirty="0"/>
              <a:t>Host </a:t>
            </a:r>
            <a:r>
              <a:rPr spc="-260" dirty="0"/>
              <a:t>Pathogen</a:t>
            </a:r>
            <a:r>
              <a:rPr spc="-229" dirty="0"/>
              <a:t> </a:t>
            </a:r>
            <a:r>
              <a:rPr spc="-135" dirty="0"/>
              <a:t>Interactions</a:t>
            </a:r>
            <a:r>
              <a:rPr spc="-215" dirty="0"/>
              <a:t> </a:t>
            </a:r>
            <a:r>
              <a:rPr spc="-50" dirty="0"/>
              <a:t>- </a:t>
            </a:r>
            <a:r>
              <a:rPr spc="-175" dirty="0"/>
              <a:t>Immune</a:t>
            </a:r>
            <a:r>
              <a:rPr spc="-200" dirty="0"/>
              <a:t> </a:t>
            </a:r>
            <a:r>
              <a:rPr spc="-245" dirty="0"/>
              <a:t>evasion</a:t>
            </a:r>
            <a:r>
              <a:rPr spc="-200" dirty="0"/>
              <a:t> </a:t>
            </a:r>
            <a:r>
              <a:rPr spc="-204" dirty="0"/>
              <a:t>by</a:t>
            </a:r>
            <a:r>
              <a:rPr spc="-190" dirty="0"/>
              <a:t> pathogens</a:t>
            </a:r>
          </a:p>
        </p:txBody>
      </p:sp>
      <p:sp>
        <p:nvSpPr>
          <p:cNvPr id="3" name="object 3"/>
          <p:cNvSpPr txBox="1"/>
          <p:nvPr/>
        </p:nvSpPr>
        <p:spPr>
          <a:xfrm>
            <a:off x="2825654" y="3893311"/>
            <a:ext cx="3491229" cy="513715"/>
          </a:xfrm>
          <a:prstGeom prst="rect">
            <a:avLst/>
          </a:prstGeom>
        </p:spPr>
        <p:txBody>
          <a:bodyPr vert="horz" wrap="square" lIns="0" tIns="12700" rIns="0" bIns="0" rtlCol="0">
            <a:spAutoFit/>
          </a:bodyPr>
          <a:lstStyle/>
          <a:p>
            <a:pPr marL="12700">
              <a:lnSpc>
                <a:spcPct val="100000"/>
              </a:lnSpc>
              <a:spcBef>
                <a:spcPts val="100"/>
              </a:spcBef>
            </a:pPr>
            <a:r>
              <a:rPr sz="3200" spc="-254" dirty="0">
                <a:solidFill>
                  <a:srgbClr val="8A8A8A"/>
                </a:solidFill>
                <a:latin typeface="Arial"/>
                <a:cs typeface="Arial"/>
              </a:rPr>
              <a:t>Tobias</a:t>
            </a:r>
            <a:r>
              <a:rPr sz="3200" spc="-114" dirty="0">
                <a:solidFill>
                  <a:srgbClr val="8A8A8A"/>
                </a:solidFill>
                <a:latin typeface="Arial"/>
                <a:cs typeface="Arial"/>
              </a:rPr>
              <a:t> </a:t>
            </a:r>
            <a:r>
              <a:rPr sz="3200" spc="-125" dirty="0">
                <a:solidFill>
                  <a:srgbClr val="8A8A8A"/>
                </a:solidFill>
                <a:latin typeface="Arial"/>
                <a:cs typeface="Arial"/>
              </a:rPr>
              <a:t>Hohl,</a:t>
            </a:r>
            <a:r>
              <a:rPr sz="3200" spc="-120" dirty="0">
                <a:solidFill>
                  <a:srgbClr val="8A8A8A"/>
                </a:solidFill>
                <a:latin typeface="Arial"/>
                <a:cs typeface="Arial"/>
              </a:rPr>
              <a:t> </a:t>
            </a:r>
            <a:r>
              <a:rPr sz="3200" spc="-160" dirty="0">
                <a:solidFill>
                  <a:srgbClr val="8A8A8A"/>
                </a:solidFill>
                <a:latin typeface="Arial"/>
                <a:cs typeface="Arial"/>
              </a:rPr>
              <a:t>MD</a:t>
            </a:r>
            <a:r>
              <a:rPr sz="3200" spc="-114" dirty="0">
                <a:solidFill>
                  <a:srgbClr val="8A8A8A"/>
                </a:solidFill>
                <a:latin typeface="Arial"/>
                <a:cs typeface="Arial"/>
              </a:rPr>
              <a:t> </a:t>
            </a:r>
            <a:r>
              <a:rPr sz="3200" spc="-345" dirty="0">
                <a:solidFill>
                  <a:srgbClr val="8A8A8A"/>
                </a:solidFill>
                <a:latin typeface="Arial"/>
                <a:cs typeface="Arial"/>
              </a:rPr>
              <a:t>PhD</a:t>
            </a:r>
            <a:endParaRPr sz="32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52400"/>
            <a:ext cx="7886700" cy="821422"/>
          </a:xfrm>
          <a:prstGeom prst="rect">
            <a:avLst/>
          </a:prstGeom>
        </p:spPr>
        <p:txBody>
          <a:bodyPr vert="horz" wrap="square" lIns="0" tIns="310558" rIns="0" bIns="0" rtlCol="0">
            <a:spAutoFit/>
          </a:bodyPr>
          <a:lstStyle/>
          <a:p>
            <a:pPr marL="1303020">
              <a:lnSpc>
                <a:spcPct val="100000"/>
              </a:lnSpc>
              <a:spcBef>
                <a:spcPts val="105"/>
              </a:spcBef>
            </a:pPr>
            <a:r>
              <a:rPr lang="en-US" b="1" spc="-220" dirty="0">
                <a:solidFill>
                  <a:srgbClr val="002060"/>
                </a:solidFill>
              </a:rPr>
              <a:t>Barriers to Infection </a:t>
            </a:r>
            <a:r>
              <a:rPr lang="en-US" b="1" spc="-125" dirty="0">
                <a:solidFill>
                  <a:srgbClr val="002060"/>
                </a:solidFill>
              </a:rPr>
              <a:t>–</a:t>
            </a:r>
            <a:r>
              <a:rPr b="1" spc="-185" dirty="0">
                <a:solidFill>
                  <a:srgbClr val="002060"/>
                </a:solidFill>
              </a:rPr>
              <a:t> </a:t>
            </a:r>
            <a:r>
              <a:rPr lang="en-US" b="1" spc="-80" dirty="0">
                <a:solidFill>
                  <a:srgbClr val="002060"/>
                </a:solidFill>
              </a:rPr>
              <a:t>Mucosal Surfaces</a:t>
            </a:r>
            <a:endParaRPr b="1" spc="-80" dirty="0">
              <a:solidFill>
                <a:srgbClr val="002060"/>
              </a:solidFill>
            </a:endParaRPr>
          </a:p>
        </p:txBody>
      </p:sp>
      <p:pic>
        <p:nvPicPr>
          <p:cNvPr id="3" name="object 3"/>
          <p:cNvPicPr/>
          <p:nvPr/>
        </p:nvPicPr>
        <p:blipFill>
          <a:blip r:embed="rId3" cstate="print"/>
          <a:stretch>
            <a:fillRect/>
          </a:stretch>
        </p:blipFill>
        <p:spPr>
          <a:xfrm>
            <a:off x="97535" y="1769363"/>
            <a:ext cx="8973311" cy="4730495"/>
          </a:xfrm>
          <a:prstGeom prst="rect">
            <a:avLst/>
          </a:prstGeom>
        </p:spPr>
      </p:pic>
      <p:cxnSp>
        <p:nvCxnSpPr>
          <p:cNvPr id="4" name="Straight Connector 3">
            <a:extLst>
              <a:ext uri="{FF2B5EF4-FFF2-40B4-BE49-F238E27FC236}">
                <a16:creationId xmlns:a16="http://schemas.microsoft.com/office/drawing/2014/main" id="{BDF40588-ADAB-86F5-DBE4-958DC6149879}"/>
              </a:ext>
            </a:extLst>
          </p:cNvPr>
          <p:cNvCxnSpPr/>
          <p:nvPr/>
        </p:nvCxnSpPr>
        <p:spPr>
          <a:xfrm>
            <a:off x="332066" y="11430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440926"/>
            <a:ext cx="8420100" cy="443711"/>
          </a:xfrm>
          <a:prstGeom prst="rect">
            <a:avLst/>
          </a:prstGeom>
        </p:spPr>
        <p:txBody>
          <a:bodyPr vert="horz" wrap="square" lIns="0" tIns="12700" rIns="0" bIns="0" rtlCol="0">
            <a:spAutoFit/>
          </a:bodyPr>
          <a:lstStyle/>
          <a:p>
            <a:pPr marL="626745">
              <a:lnSpc>
                <a:spcPct val="100000"/>
              </a:lnSpc>
              <a:spcBef>
                <a:spcPts val="100"/>
              </a:spcBef>
            </a:pPr>
            <a:r>
              <a:rPr sz="2800" b="1" spc="-200" dirty="0">
                <a:solidFill>
                  <a:srgbClr val="002060"/>
                </a:solidFill>
              </a:rPr>
              <a:t>Barriers</a:t>
            </a:r>
            <a:r>
              <a:rPr sz="2800" b="1" spc="-190" dirty="0">
                <a:solidFill>
                  <a:srgbClr val="002060"/>
                </a:solidFill>
              </a:rPr>
              <a:t> </a:t>
            </a:r>
            <a:r>
              <a:rPr sz="2800" b="1" dirty="0">
                <a:solidFill>
                  <a:srgbClr val="002060"/>
                </a:solidFill>
              </a:rPr>
              <a:t>to</a:t>
            </a:r>
            <a:r>
              <a:rPr sz="2800" b="1" spc="-140" dirty="0">
                <a:solidFill>
                  <a:srgbClr val="002060"/>
                </a:solidFill>
              </a:rPr>
              <a:t> </a:t>
            </a:r>
            <a:r>
              <a:rPr sz="2800" b="1" spc="-70" dirty="0">
                <a:solidFill>
                  <a:srgbClr val="002060"/>
                </a:solidFill>
              </a:rPr>
              <a:t>Infection</a:t>
            </a:r>
            <a:r>
              <a:rPr lang="en-US" sz="2800" b="1" spc="-70" dirty="0">
                <a:solidFill>
                  <a:srgbClr val="002060"/>
                </a:solidFill>
              </a:rPr>
              <a:t> – Invading Mucosal Surfaces</a:t>
            </a:r>
            <a:endParaRPr sz="2800" b="1" spc="-70" dirty="0">
              <a:solidFill>
                <a:srgbClr val="002060"/>
              </a:solidFill>
            </a:endParaRPr>
          </a:p>
        </p:txBody>
      </p:sp>
      <p:pic>
        <p:nvPicPr>
          <p:cNvPr id="3" name="object 3"/>
          <p:cNvPicPr/>
          <p:nvPr/>
        </p:nvPicPr>
        <p:blipFill>
          <a:blip r:embed="rId3" cstate="print"/>
          <a:stretch>
            <a:fillRect/>
          </a:stretch>
        </p:blipFill>
        <p:spPr>
          <a:xfrm>
            <a:off x="501650" y="2308860"/>
            <a:ext cx="3155949" cy="2680715"/>
          </a:xfrm>
          <a:prstGeom prst="rect">
            <a:avLst/>
          </a:prstGeom>
        </p:spPr>
      </p:pic>
      <p:pic>
        <p:nvPicPr>
          <p:cNvPr id="4" name="object 4"/>
          <p:cNvPicPr/>
          <p:nvPr/>
        </p:nvPicPr>
        <p:blipFill>
          <a:blip r:embed="rId4" cstate="print"/>
          <a:stretch>
            <a:fillRect/>
          </a:stretch>
        </p:blipFill>
        <p:spPr>
          <a:xfrm>
            <a:off x="4343400" y="1129283"/>
            <a:ext cx="4155947" cy="5667755"/>
          </a:xfrm>
          <a:prstGeom prst="rect">
            <a:avLst/>
          </a:prstGeom>
        </p:spPr>
      </p:pic>
      <p:sp>
        <p:nvSpPr>
          <p:cNvPr id="5" name="object 5"/>
          <p:cNvSpPr txBox="1"/>
          <p:nvPr/>
        </p:nvSpPr>
        <p:spPr>
          <a:xfrm>
            <a:off x="164976" y="6559797"/>
            <a:ext cx="3277235" cy="208279"/>
          </a:xfrm>
          <a:prstGeom prst="rect">
            <a:avLst/>
          </a:prstGeom>
        </p:spPr>
        <p:txBody>
          <a:bodyPr vert="horz" wrap="square" lIns="0" tIns="12700" rIns="0" bIns="0" rtlCol="0">
            <a:spAutoFit/>
          </a:bodyPr>
          <a:lstStyle/>
          <a:p>
            <a:pPr marL="12700">
              <a:lnSpc>
                <a:spcPct val="100000"/>
              </a:lnSpc>
              <a:spcBef>
                <a:spcPts val="100"/>
              </a:spcBef>
            </a:pPr>
            <a:r>
              <a:rPr sz="1200" spc="-90" dirty="0">
                <a:latin typeface="Arial"/>
                <a:cs typeface="Arial"/>
              </a:rPr>
              <a:t>Singh</a:t>
            </a:r>
            <a:r>
              <a:rPr sz="1200" spc="-45" dirty="0">
                <a:latin typeface="Arial"/>
                <a:cs typeface="Arial"/>
              </a:rPr>
              <a:t> </a:t>
            </a:r>
            <a:r>
              <a:rPr sz="1200" dirty="0">
                <a:latin typeface="Arial"/>
                <a:cs typeface="Arial"/>
              </a:rPr>
              <a:t>et</a:t>
            </a:r>
            <a:r>
              <a:rPr sz="1200" spc="-30" dirty="0">
                <a:latin typeface="Arial"/>
                <a:cs typeface="Arial"/>
              </a:rPr>
              <a:t> </a:t>
            </a:r>
            <a:r>
              <a:rPr sz="1200" spc="-45" dirty="0">
                <a:latin typeface="Arial"/>
                <a:cs typeface="Arial"/>
              </a:rPr>
              <a:t>al.</a:t>
            </a:r>
            <a:r>
              <a:rPr sz="1200" spc="-20" dirty="0">
                <a:latin typeface="Arial"/>
                <a:cs typeface="Arial"/>
              </a:rPr>
              <a:t> </a:t>
            </a:r>
            <a:r>
              <a:rPr sz="1200" i="1" spc="-165" dirty="0">
                <a:latin typeface="Arial"/>
                <a:cs typeface="Arial"/>
              </a:rPr>
              <a:t>FEMS</a:t>
            </a:r>
            <a:r>
              <a:rPr sz="1200" i="1" spc="-40" dirty="0">
                <a:latin typeface="Arial"/>
                <a:cs typeface="Arial"/>
              </a:rPr>
              <a:t> </a:t>
            </a:r>
            <a:r>
              <a:rPr sz="1200" i="1" spc="-30" dirty="0">
                <a:latin typeface="Arial"/>
                <a:cs typeface="Arial"/>
              </a:rPr>
              <a:t>Microbiol</a:t>
            </a:r>
            <a:r>
              <a:rPr sz="1200" i="1" spc="-35" dirty="0">
                <a:latin typeface="Arial"/>
                <a:cs typeface="Arial"/>
              </a:rPr>
              <a:t> </a:t>
            </a:r>
            <a:r>
              <a:rPr sz="1200" i="1" spc="-145" dirty="0">
                <a:latin typeface="Arial"/>
                <a:cs typeface="Arial"/>
              </a:rPr>
              <a:t>Rev</a:t>
            </a:r>
            <a:r>
              <a:rPr sz="1200" i="1" dirty="0">
                <a:latin typeface="Arial"/>
                <a:cs typeface="Arial"/>
              </a:rPr>
              <a:t> </a:t>
            </a:r>
            <a:r>
              <a:rPr sz="1200" spc="-60" dirty="0">
                <a:latin typeface="Arial"/>
                <a:cs typeface="Arial"/>
              </a:rPr>
              <a:t>36:1122-1180,</a:t>
            </a:r>
            <a:r>
              <a:rPr sz="1200" spc="-35" dirty="0">
                <a:latin typeface="Arial"/>
                <a:cs typeface="Arial"/>
              </a:rPr>
              <a:t> </a:t>
            </a:r>
            <a:r>
              <a:rPr sz="1200" spc="-10" dirty="0">
                <a:latin typeface="Arial"/>
                <a:cs typeface="Arial"/>
              </a:rPr>
              <a:t>2012.</a:t>
            </a:r>
            <a:endParaRPr sz="1200">
              <a:latin typeface="Arial"/>
              <a:cs typeface="Arial"/>
            </a:endParaRPr>
          </a:p>
        </p:txBody>
      </p:sp>
      <p:cxnSp>
        <p:nvCxnSpPr>
          <p:cNvPr id="6" name="Straight Connector 5">
            <a:extLst>
              <a:ext uri="{FF2B5EF4-FFF2-40B4-BE49-F238E27FC236}">
                <a16:creationId xmlns:a16="http://schemas.microsoft.com/office/drawing/2014/main" id="{17B014F3-EE23-7278-68C0-36E1A4A61146}"/>
              </a:ext>
            </a:extLst>
          </p:cNvPr>
          <p:cNvCxnSpPr/>
          <p:nvPr/>
        </p:nvCxnSpPr>
        <p:spPr>
          <a:xfrm>
            <a:off x="332066" y="9144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F101-4D98-B3F1-F5E4-2D0A4035E2A8}"/>
              </a:ext>
            </a:extLst>
          </p:cNvPr>
          <p:cNvSpPr>
            <a:spLocks noGrp="1"/>
          </p:cNvSpPr>
          <p:nvPr>
            <p:ph type="title"/>
          </p:nvPr>
        </p:nvSpPr>
        <p:spPr>
          <a:xfrm>
            <a:off x="628650" y="42329"/>
            <a:ext cx="7886700" cy="1325563"/>
          </a:xfrm>
        </p:spPr>
        <p:txBody>
          <a:bodyPr/>
          <a:lstStyle/>
          <a:p>
            <a:r>
              <a:rPr lang="en-US" b="1" dirty="0">
                <a:solidFill>
                  <a:srgbClr val="0070C0"/>
                </a:solidFill>
              </a:rPr>
              <a:t>Example of Bacterial CRISPR System to promote pathogenesis</a:t>
            </a:r>
          </a:p>
        </p:txBody>
      </p:sp>
      <p:pic>
        <p:nvPicPr>
          <p:cNvPr id="4098" name="Picture 2" descr="Alternative functions of CRISPR–Cas systems in the evolutionary arms race |  Nature Reviews Microbiology">
            <a:extLst>
              <a:ext uri="{FF2B5EF4-FFF2-40B4-BE49-F238E27FC236}">
                <a16:creationId xmlns:a16="http://schemas.microsoft.com/office/drawing/2014/main" id="{9B62C8AC-266E-955D-9EF9-903CBE9D2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67892"/>
            <a:ext cx="3429000" cy="5264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C7F240-DBF1-B78D-4E3E-B38D79D5D573}"/>
              </a:ext>
            </a:extLst>
          </p:cNvPr>
          <p:cNvSpPr txBox="1"/>
          <p:nvPr/>
        </p:nvSpPr>
        <p:spPr>
          <a:xfrm>
            <a:off x="5791200" y="4419600"/>
            <a:ext cx="2819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CjeCas9 is a secreted nuclease</a:t>
            </a:r>
          </a:p>
          <a:p>
            <a:pPr marL="285750" indent="-285750">
              <a:buFont typeface="Arial" panose="020B0604020202020204" pitchFamily="34" charset="0"/>
              <a:buChar char="•"/>
            </a:pPr>
            <a:r>
              <a:rPr lang="en-US" dirty="0">
                <a:solidFill>
                  <a:schemeClr val="accent1"/>
                </a:solidFill>
              </a:rPr>
              <a:t>Contains native nuclear localization signal</a:t>
            </a:r>
          </a:p>
          <a:p>
            <a:pPr marL="285750" indent="-285750">
              <a:buFont typeface="Arial" panose="020B0604020202020204" pitchFamily="34" charset="0"/>
              <a:buChar char="•"/>
            </a:pPr>
            <a:r>
              <a:rPr lang="en-US" dirty="0">
                <a:solidFill>
                  <a:schemeClr val="accent1"/>
                </a:solidFill>
              </a:rPr>
              <a:t>No guide</a:t>
            </a:r>
          </a:p>
          <a:p>
            <a:pPr marL="285750" indent="-285750">
              <a:buFont typeface="Arial" panose="020B0604020202020204" pitchFamily="34" charset="0"/>
              <a:buChar char="•"/>
            </a:pPr>
            <a:r>
              <a:rPr lang="en-US" dirty="0">
                <a:solidFill>
                  <a:schemeClr val="accent1"/>
                </a:solidFill>
              </a:rPr>
              <a:t>Metal-dependent, non-specific DNA cleavage</a:t>
            </a:r>
          </a:p>
        </p:txBody>
      </p:sp>
      <p:cxnSp>
        <p:nvCxnSpPr>
          <p:cNvPr id="3" name="Straight Connector 2">
            <a:extLst>
              <a:ext uri="{FF2B5EF4-FFF2-40B4-BE49-F238E27FC236}">
                <a16:creationId xmlns:a16="http://schemas.microsoft.com/office/drawing/2014/main" id="{BF5C7EDF-25BF-2D78-0260-04FD26A7405E}"/>
              </a:ext>
            </a:extLst>
          </p:cNvPr>
          <p:cNvCxnSpPr/>
          <p:nvPr/>
        </p:nvCxnSpPr>
        <p:spPr>
          <a:xfrm>
            <a:off x="332066" y="12192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67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04800"/>
            <a:ext cx="9144000" cy="566181"/>
          </a:xfrm>
          <a:prstGeom prst="rect">
            <a:avLst/>
          </a:prstGeom>
        </p:spPr>
        <p:txBody>
          <a:bodyPr vert="horz" wrap="square" lIns="0" tIns="12065" rIns="0" bIns="0" rtlCol="0">
            <a:spAutoFit/>
          </a:bodyPr>
          <a:lstStyle/>
          <a:p>
            <a:pPr marL="1359535" marR="5080" indent="-581025">
              <a:lnSpc>
                <a:spcPct val="100000"/>
              </a:lnSpc>
              <a:spcBef>
                <a:spcPts val="95"/>
              </a:spcBef>
            </a:pPr>
            <a:r>
              <a:rPr lang="en-US" sz="3600" b="1" spc="-250" dirty="0">
                <a:solidFill>
                  <a:srgbClr val="002060"/>
                </a:solidFill>
              </a:rPr>
              <a:t>Host-adapted Pathogens – Intracellular Survival</a:t>
            </a:r>
            <a:endParaRPr sz="3600" b="1" dirty="0">
              <a:solidFill>
                <a:srgbClr val="002060"/>
              </a:solidFill>
            </a:endParaRPr>
          </a:p>
        </p:txBody>
      </p:sp>
      <p:pic>
        <p:nvPicPr>
          <p:cNvPr id="3" name="object 3"/>
          <p:cNvPicPr/>
          <p:nvPr/>
        </p:nvPicPr>
        <p:blipFill>
          <a:blip r:embed="rId3" cstate="print"/>
          <a:stretch>
            <a:fillRect/>
          </a:stretch>
        </p:blipFill>
        <p:spPr>
          <a:xfrm>
            <a:off x="1868423" y="1587951"/>
            <a:ext cx="5401055" cy="4474577"/>
          </a:xfrm>
          <a:prstGeom prst="rect">
            <a:avLst/>
          </a:prstGeom>
        </p:spPr>
      </p:pic>
      <p:cxnSp>
        <p:nvCxnSpPr>
          <p:cNvPr id="4" name="Straight Connector 3">
            <a:extLst>
              <a:ext uri="{FF2B5EF4-FFF2-40B4-BE49-F238E27FC236}">
                <a16:creationId xmlns:a16="http://schemas.microsoft.com/office/drawing/2014/main" id="{36F8571A-D03B-77D1-2C1D-8E1614A76E06}"/>
              </a:ext>
            </a:extLst>
          </p:cNvPr>
          <p:cNvCxnSpPr/>
          <p:nvPr/>
        </p:nvCxnSpPr>
        <p:spPr>
          <a:xfrm>
            <a:off x="332066" y="10668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72531"/>
            <a:ext cx="8286750" cy="1243289"/>
          </a:xfrm>
          <a:prstGeom prst="rect">
            <a:avLst/>
          </a:prstGeom>
        </p:spPr>
        <p:txBody>
          <a:bodyPr vert="horz" wrap="square" lIns="0" tIns="12065" rIns="0" bIns="0" rtlCol="0">
            <a:spAutoFit/>
          </a:bodyPr>
          <a:lstStyle/>
          <a:p>
            <a:pPr marL="1164590" marR="5080" indent="-504825">
              <a:lnSpc>
                <a:spcPct val="100000"/>
              </a:lnSpc>
              <a:spcBef>
                <a:spcPts val="95"/>
              </a:spcBef>
            </a:pPr>
            <a:r>
              <a:rPr sz="4000" spc="-215" dirty="0"/>
              <a:t>How</a:t>
            </a:r>
            <a:r>
              <a:rPr sz="4000" spc="-170" dirty="0"/>
              <a:t> </a:t>
            </a:r>
            <a:r>
              <a:rPr sz="4000" spc="-240" dirty="0"/>
              <a:t>does</a:t>
            </a:r>
            <a:r>
              <a:rPr sz="4000" spc="-195" dirty="0"/>
              <a:t> </a:t>
            </a:r>
            <a:r>
              <a:rPr sz="4000" spc="-45" dirty="0"/>
              <a:t>the</a:t>
            </a:r>
            <a:r>
              <a:rPr sz="4000" spc="-180" dirty="0"/>
              <a:t> </a:t>
            </a:r>
            <a:r>
              <a:rPr sz="4000" spc="-135" dirty="0"/>
              <a:t>in</a:t>
            </a:r>
            <a:r>
              <a:rPr lang="en-US" sz="4000" spc="-135" dirty="0"/>
              <a:t>fectious dose (ID</a:t>
            </a:r>
            <a:r>
              <a:rPr lang="en-US" sz="4000" spc="-135" baseline="-25000" dirty="0"/>
              <a:t>50</a:t>
            </a:r>
            <a:r>
              <a:rPr lang="en-US" sz="4000" spc="-135" dirty="0"/>
              <a:t>)</a:t>
            </a:r>
            <a:r>
              <a:rPr sz="4000" spc="-180" dirty="0"/>
              <a:t> </a:t>
            </a:r>
            <a:r>
              <a:rPr sz="4000" spc="-114" dirty="0"/>
              <a:t>relate</a:t>
            </a:r>
            <a:r>
              <a:rPr sz="4000" spc="-195" dirty="0"/>
              <a:t> </a:t>
            </a:r>
            <a:r>
              <a:rPr sz="4000" spc="-25" dirty="0"/>
              <a:t>to </a:t>
            </a:r>
            <a:r>
              <a:rPr sz="4000" spc="-145" dirty="0"/>
              <a:t>immune </a:t>
            </a:r>
            <a:r>
              <a:rPr sz="4000" spc="-229" dirty="0"/>
              <a:t>evasion</a:t>
            </a:r>
            <a:r>
              <a:rPr sz="4000" spc="-100" dirty="0"/>
              <a:t>?</a:t>
            </a:r>
            <a:endParaRPr sz="4000" dirty="0"/>
          </a:p>
        </p:txBody>
      </p:sp>
      <p:grpSp>
        <p:nvGrpSpPr>
          <p:cNvPr id="3" name="object 3"/>
          <p:cNvGrpSpPr/>
          <p:nvPr/>
        </p:nvGrpSpPr>
        <p:grpSpPr>
          <a:xfrm>
            <a:off x="1361440" y="1600200"/>
            <a:ext cx="7325359" cy="4133215"/>
            <a:chOff x="1361440" y="1600200"/>
            <a:chExt cx="7325359" cy="4133215"/>
          </a:xfrm>
        </p:grpSpPr>
        <p:pic>
          <p:nvPicPr>
            <p:cNvPr id="4" name="object 4"/>
            <p:cNvPicPr/>
            <p:nvPr/>
          </p:nvPicPr>
          <p:blipFill>
            <a:blip r:embed="rId3" cstate="print"/>
            <a:stretch>
              <a:fillRect/>
            </a:stretch>
          </p:blipFill>
          <p:spPr>
            <a:xfrm>
              <a:off x="1361440" y="1648967"/>
              <a:ext cx="5785602" cy="4084319"/>
            </a:xfrm>
            <a:prstGeom prst="rect">
              <a:avLst/>
            </a:prstGeom>
          </p:spPr>
        </p:pic>
        <p:pic>
          <p:nvPicPr>
            <p:cNvPr id="5" name="object 5"/>
            <p:cNvPicPr/>
            <p:nvPr/>
          </p:nvPicPr>
          <p:blipFill>
            <a:blip r:embed="rId4" cstate="print"/>
            <a:stretch>
              <a:fillRect/>
            </a:stretch>
          </p:blipFill>
          <p:spPr>
            <a:xfrm>
              <a:off x="6140196" y="1600200"/>
              <a:ext cx="2546603" cy="2194560"/>
            </a:xfrm>
            <a:prstGeom prst="rect">
              <a:avLst/>
            </a:prstGeom>
          </p:spPr>
        </p:pic>
      </p:grpSp>
      <p:sp>
        <p:nvSpPr>
          <p:cNvPr id="6" name="object 6"/>
          <p:cNvSpPr txBox="1"/>
          <p:nvPr/>
        </p:nvSpPr>
        <p:spPr>
          <a:xfrm>
            <a:off x="370043" y="5857928"/>
            <a:ext cx="8660130" cy="939165"/>
          </a:xfrm>
          <a:prstGeom prst="rect">
            <a:avLst/>
          </a:prstGeom>
        </p:spPr>
        <p:txBody>
          <a:bodyPr vert="horz" wrap="square" lIns="0" tIns="12700" rIns="0" bIns="0" rtlCol="0">
            <a:spAutoFit/>
          </a:bodyPr>
          <a:lstStyle/>
          <a:p>
            <a:pPr marL="12700" marR="1394460">
              <a:lnSpc>
                <a:spcPct val="100000"/>
              </a:lnSpc>
              <a:spcBef>
                <a:spcPts val="100"/>
              </a:spcBef>
            </a:pPr>
            <a:r>
              <a:rPr sz="1800" spc="-90" dirty="0">
                <a:solidFill>
                  <a:srgbClr val="3366FF"/>
                </a:solidFill>
                <a:latin typeface="Arial"/>
                <a:cs typeface="Arial"/>
              </a:rPr>
              <a:t>Blue:</a:t>
            </a:r>
            <a:r>
              <a:rPr sz="1800" spc="-75" dirty="0">
                <a:solidFill>
                  <a:srgbClr val="3366FF"/>
                </a:solidFill>
                <a:latin typeface="Arial"/>
                <a:cs typeface="Arial"/>
              </a:rPr>
              <a:t> </a:t>
            </a:r>
            <a:r>
              <a:rPr sz="1800" spc="-85" dirty="0">
                <a:solidFill>
                  <a:srgbClr val="3366FF"/>
                </a:solidFill>
                <a:latin typeface="Arial"/>
                <a:cs typeface="Arial"/>
              </a:rPr>
              <a:t>Bacteria</a:t>
            </a:r>
            <a:r>
              <a:rPr sz="1800" spc="-60" dirty="0">
                <a:solidFill>
                  <a:srgbClr val="3366FF"/>
                </a:solidFill>
                <a:latin typeface="Arial"/>
                <a:cs typeface="Arial"/>
              </a:rPr>
              <a:t> </a:t>
            </a:r>
            <a:r>
              <a:rPr sz="1800" dirty="0">
                <a:solidFill>
                  <a:srgbClr val="3366FF"/>
                </a:solidFill>
                <a:latin typeface="Arial"/>
                <a:cs typeface="Arial"/>
              </a:rPr>
              <a:t>that</a:t>
            </a:r>
            <a:r>
              <a:rPr sz="1800" spc="-75" dirty="0">
                <a:solidFill>
                  <a:srgbClr val="3366FF"/>
                </a:solidFill>
                <a:latin typeface="Arial"/>
                <a:cs typeface="Arial"/>
              </a:rPr>
              <a:t> </a:t>
            </a:r>
            <a:r>
              <a:rPr sz="1800" spc="-110" dirty="0">
                <a:solidFill>
                  <a:srgbClr val="3366FF"/>
                </a:solidFill>
                <a:latin typeface="Arial"/>
                <a:cs typeface="Arial"/>
              </a:rPr>
              <a:t>have</a:t>
            </a:r>
            <a:r>
              <a:rPr sz="1800" spc="-80" dirty="0">
                <a:solidFill>
                  <a:srgbClr val="3366FF"/>
                </a:solidFill>
                <a:latin typeface="Arial"/>
                <a:cs typeface="Arial"/>
              </a:rPr>
              <a:t> </a:t>
            </a:r>
            <a:r>
              <a:rPr sz="1800" spc="-20" dirty="0">
                <a:solidFill>
                  <a:srgbClr val="3366FF"/>
                </a:solidFill>
                <a:latin typeface="Arial"/>
                <a:cs typeface="Arial"/>
              </a:rPr>
              <a:t>the</a:t>
            </a:r>
            <a:r>
              <a:rPr sz="1800" spc="-70" dirty="0">
                <a:solidFill>
                  <a:srgbClr val="3366FF"/>
                </a:solidFill>
                <a:latin typeface="Arial"/>
                <a:cs typeface="Arial"/>
              </a:rPr>
              <a:t> </a:t>
            </a:r>
            <a:r>
              <a:rPr sz="1800" spc="-90" dirty="0">
                <a:solidFill>
                  <a:srgbClr val="3366FF"/>
                </a:solidFill>
                <a:latin typeface="Arial"/>
                <a:cs typeface="Arial"/>
              </a:rPr>
              <a:t>capacity</a:t>
            </a:r>
            <a:r>
              <a:rPr sz="1800" spc="-50" dirty="0">
                <a:solidFill>
                  <a:srgbClr val="3366FF"/>
                </a:solidFill>
                <a:latin typeface="Arial"/>
                <a:cs typeface="Arial"/>
              </a:rPr>
              <a:t> </a:t>
            </a:r>
            <a:r>
              <a:rPr sz="1800" dirty="0">
                <a:solidFill>
                  <a:srgbClr val="3366FF"/>
                </a:solidFill>
                <a:latin typeface="Arial"/>
                <a:cs typeface="Arial"/>
              </a:rPr>
              <a:t>to</a:t>
            </a:r>
            <a:r>
              <a:rPr sz="1800" spc="-75" dirty="0">
                <a:solidFill>
                  <a:srgbClr val="3366FF"/>
                </a:solidFill>
                <a:latin typeface="Arial"/>
                <a:cs typeface="Arial"/>
              </a:rPr>
              <a:t> </a:t>
            </a:r>
            <a:r>
              <a:rPr sz="1800" spc="-20" dirty="0">
                <a:solidFill>
                  <a:srgbClr val="3366FF"/>
                </a:solidFill>
                <a:latin typeface="Arial"/>
                <a:cs typeface="Arial"/>
              </a:rPr>
              <a:t>kill</a:t>
            </a:r>
            <a:r>
              <a:rPr sz="1800" spc="-70" dirty="0">
                <a:solidFill>
                  <a:srgbClr val="3366FF"/>
                </a:solidFill>
                <a:latin typeface="Arial"/>
                <a:cs typeface="Arial"/>
              </a:rPr>
              <a:t> </a:t>
            </a:r>
            <a:r>
              <a:rPr sz="1800" spc="-20" dirty="0">
                <a:solidFill>
                  <a:srgbClr val="3366FF"/>
                </a:solidFill>
                <a:latin typeface="Arial"/>
                <a:cs typeface="Arial"/>
              </a:rPr>
              <a:t>or</a:t>
            </a:r>
            <a:r>
              <a:rPr sz="1800" spc="-80" dirty="0">
                <a:solidFill>
                  <a:srgbClr val="3366FF"/>
                </a:solidFill>
                <a:latin typeface="Arial"/>
                <a:cs typeface="Arial"/>
              </a:rPr>
              <a:t> </a:t>
            </a:r>
            <a:r>
              <a:rPr sz="1800" spc="-65" dirty="0">
                <a:solidFill>
                  <a:srgbClr val="3366FF"/>
                </a:solidFill>
                <a:latin typeface="Arial"/>
                <a:cs typeface="Arial"/>
              </a:rPr>
              <a:t>subvert</a:t>
            </a:r>
            <a:r>
              <a:rPr sz="1800" spc="-75" dirty="0">
                <a:solidFill>
                  <a:srgbClr val="3366FF"/>
                </a:solidFill>
                <a:latin typeface="Arial"/>
                <a:cs typeface="Arial"/>
              </a:rPr>
              <a:t> </a:t>
            </a:r>
            <a:r>
              <a:rPr sz="1800" spc="-80" dirty="0">
                <a:solidFill>
                  <a:srgbClr val="3366FF"/>
                </a:solidFill>
                <a:latin typeface="Arial"/>
                <a:cs typeface="Arial"/>
              </a:rPr>
              <a:t>professional </a:t>
            </a:r>
            <a:r>
              <a:rPr sz="1800" spc="-60" dirty="0">
                <a:solidFill>
                  <a:srgbClr val="3366FF"/>
                </a:solidFill>
                <a:latin typeface="Arial"/>
                <a:cs typeface="Arial"/>
              </a:rPr>
              <a:t>phagocytes </a:t>
            </a:r>
            <a:r>
              <a:rPr sz="1800" spc="-140" dirty="0">
                <a:solidFill>
                  <a:srgbClr val="FF0000"/>
                </a:solidFill>
                <a:latin typeface="Arial"/>
                <a:cs typeface="Arial"/>
              </a:rPr>
              <a:t>Red:</a:t>
            </a:r>
            <a:r>
              <a:rPr sz="1800" spc="-60" dirty="0">
                <a:solidFill>
                  <a:srgbClr val="FF0000"/>
                </a:solidFill>
                <a:latin typeface="Arial"/>
                <a:cs typeface="Arial"/>
              </a:rPr>
              <a:t> </a:t>
            </a:r>
            <a:r>
              <a:rPr sz="1800" spc="-85" dirty="0">
                <a:solidFill>
                  <a:srgbClr val="FF0000"/>
                </a:solidFill>
                <a:latin typeface="Arial"/>
                <a:cs typeface="Arial"/>
              </a:rPr>
              <a:t>Bacteria</a:t>
            </a:r>
            <a:r>
              <a:rPr sz="1800" spc="-70" dirty="0">
                <a:solidFill>
                  <a:srgbClr val="FF0000"/>
                </a:solidFill>
                <a:latin typeface="Arial"/>
                <a:cs typeface="Arial"/>
              </a:rPr>
              <a:t> </a:t>
            </a:r>
            <a:r>
              <a:rPr sz="1800" dirty="0">
                <a:solidFill>
                  <a:srgbClr val="FF0000"/>
                </a:solidFill>
                <a:latin typeface="Arial"/>
                <a:cs typeface="Arial"/>
              </a:rPr>
              <a:t>that</a:t>
            </a:r>
            <a:r>
              <a:rPr sz="1800" spc="-80" dirty="0">
                <a:solidFill>
                  <a:srgbClr val="FF0000"/>
                </a:solidFill>
                <a:latin typeface="Arial"/>
                <a:cs typeface="Arial"/>
              </a:rPr>
              <a:t> </a:t>
            </a:r>
            <a:r>
              <a:rPr sz="1800" spc="-105" dirty="0">
                <a:solidFill>
                  <a:srgbClr val="FF0000"/>
                </a:solidFill>
                <a:latin typeface="Arial"/>
                <a:cs typeface="Arial"/>
              </a:rPr>
              <a:t>lack</a:t>
            </a:r>
            <a:r>
              <a:rPr sz="1800" spc="-85" dirty="0">
                <a:solidFill>
                  <a:srgbClr val="FF0000"/>
                </a:solidFill>
                <a:latin typeface="Arial"/>
                <a:cs typeface="Arial"/>
              </a:rPr>
              <a:t> </a:t>
            </a:r>
            <a:r>
              <a:rPr sz="1800" spc="-20" dirty="0">
                <a:solidFill>
                  <a:srgbClr val="FF0000"/>
                </a:solidFill>
                <a:latin typeface="Arial"/>
                <a:cs typeface="Arial"/>
              </a:rPr>
              <a:t>the</a:t>
            </a:r>
            <a:r>
              <a:rPr sz="1800" spc="-65" dirty="0">
                <a:solidFill>
                  <a:srgbClr val="FF0000"/>
                </a:solidFill>
                <a:latin typeface="Arial"/>
                <a:cs typeface="Arial"/>
              </a:rPr>
              <a:t> </a:t>
            </a:r>
            <a:r>
              <a:rPr sz="1800" spc="-85" dirty="0">
                <a:solidFill>
                  <a:srgbClr val="FF0000"/>
                </a:solidFill>
                <a:latin typeface="Arial"/>
                <a:cs typeface="Arial"/>
              </a:rPr>
              <a:t>capacity</a:t>
            </a:r>
            <a:r>
              <a:rPr sz="1800" spc="-70" dirty="0">
                <a:solidFill>
                  <a:srgbClr val="FF0000"/>
                </a:solidFill>
                <a:latin typeface="Arial"/>
                <a:cs typeface="Arial"/>
              </a:rPr>
              <a:t> </a:t>
            </a:r>
            <a:r>
              <a:rPr sz="1800" dirty="0">
                <a:solidFill>
                  <a:srgbClr val="FF0000"/>
                </a:solidFill>
                <a:latin typeface="Arial"/>
                <a:cs typeface="Arial"/>
              </a:rPr>
              <a:t>to</a:t>
            </a:r>
            <a:r>
              <a:rPr sz="1800" spc="-80" dirty="0">
                <a:solidFill>
                  <a:srgbClr val="FF0000"/>
                </a:solidFill>
                <a:latin typeface="Arial"/>
                <a:cs typeface="Arial"/>
              </a:rPr>
              <a:t> </a:t>
            </a:r>
            <a:r>
              <a:rPr sz="1800" spc="-10" dirty="0">
                <a:solidFill>
                  <a:srgbClr val="FF0000"/>
                </a:solidFill>
                <a:latin typeface="Arial"/>
                <a:cs typeface="Arial"/>
              </a:rPr>
              <a:t>kill</a:t>
            </a:r>
            <a:r>
              <a:rPr sz="1800" spc="-65" dirty="0">
                <a:solidFill>
                  <a:srgbClr val="FF0000"/>
                </a:solidFill>
                <a:latin typeface="Arial"/>
                <a:cs typeface="Arial"/>
              </a:rPr>
              <a:t> </a:t>
            </a:r>
            <a:r>
              <a:rPr sz="1800" spc="-20" dirty="0">
                <a:solidFill>
                  <a:srgbClr val="FF0000"/>
                </a:solidFill>
                <a:latin typeface="Arial"/>
                <a:cs typeface="Arial"/>
              </a:rPr>
              <a:t>or</a:t>
            </a:r>
            <a:r>
              <a:rPr sz="1800" spc="-85" dirty="0">
                <a:solidFill>
                  <a:srgbClr val="FF0000"/>
                </a:solidFill>
                <a:latin typeface="Arial"/>
                <a:cs typeface="Arial"/>
              </a:rPr>
              <a:t> </a:t>
            </a:r>
            <a:r>
              <a:rPr sz="1800" spc="-65" dirty="0">
                <a:solidFill>
                  <a:srgbClr val="FF0000"/>
                </a:solidFill>
                <a:latin typeface="Arial"/>
                <a:cs typeface="Arial"/>
              </a:rPr>
              <a:t>subvert</a:t>
            </a:r>
            <a:r>
              <a:rPr sz="1800" spc="-80" dirty="0">
                <a:solidFill>
                  <a:srgbClr val="FF0000"/>
                </a:solidFill>
                <a:latin typeface="Arial"/>
                <a:cs typeface="Arial"/>
              </a:rPr>
              <a:t> professional</a:t>
            </a:r>
            <a:r>
              <a:rPr sz="1800" spc="-90" dirty="0">
                <a:solidFill>
                  <a:srgbClr val="FF0000"/>
                </a:solidFill>
                <a:latin typeface="Arial"/>
                <a:cs typeface="Arial"/>
              </a:rPr>
              <a:t> </a:t>
            </a:r>
            <a:r>
              <a:rPr sz="1800" spc="-10" dirty="0">
                <a:solidFill>
                  <a:srgbClr val="FF0000"/>
                </a:solidFill>
                <a:latin typeface="Arial"/>
                <a:cs typeface="Arial"/>
              </a:rPr>
              <a:t>phagocytes</a:t>
            </a:r>
            <a:endParaRPr sz="1800" dirty="0">
              <a:latin typeface="Arial"/>
              <a:cs typeface="Arial"/>
            </a:endParaRPr>
          </a:p>
          <a:p>
            <a:pPr marL="5543550">
              <a:lnSpc>
                <a:spcPct val="100000"/>
              </a:lnSpc>
              <a:spcBef>
                <a:spcPts val="715"/>
              </a:spcBef>
            </a:pPr>
            <a:r>
              <a:rPr sz="1800" spc="-155" dirty="0">
                <a:latin typeface="Arial"/>
                <a:cs typeface="Arial"/>
              </a:rPr>
              <a:t>Gama</a:t>
            </a:r>
            <a:r>
              <a:rPr sz="1800" spc="-75" dirty="0">
                <a:latin typeface="Arial"/>
                <a:cs typeface="Arial"/>
              </a:rPr>
              <a:t> </a:t>
            </a:r>
            <a:r>
              <a:rPr sz="1800" dirty="0">
                <a:latin typeface="Arial"/>
                <a:cs typeface="Arial"/>
              </a:rPr>
              <a:t>et</a:t>
            </a:r>
            <a:r>
              <a:rPr sz="1800" spc="-80" dirty="0">
                <a:latin typeface="Arial"/>
                <a:cs typeface="Arial"/>
              </a:rPr>
              <a:t> </a:t>
            </a:r>
            <a:r>
              <a:rPr sz="1800" spc="-70" dirty="0">
                <a:latin typeface="Arial"/>
                <a:cs typeface="Arial"/>
              </a:rPr>
              <a:t>al.</a:t>
            </a:r>
            <a:r>
              <a:rPr sz="1800" spc="-80" dirty="0">
                <a:latin typeface="Arial"/>
                <a:cs typeface="Arial"/>
              </a:rPr>
              <a:t> </a:t>
            </a:r>
            <a:r>
              <a:rPr sz="1800" i="1" spc="-195" dirty="0">
                <a:latin typeface="Arial"/>
                <a:cs typeface="Arial"/>
              </a:rPr>
              <a:t>PloS</a:t>
            </a:r>
            <a:r>
              <a:rPr sz="1800" i="1" spc="-65" dirty="0">
                <a:latin typeface="Arial"/>
                <a:cs typeface="Arial"/>
              </a:rPr>
              <a:t> </a:t>
            </a:r>
            <a:r>
              <a:rPr sz="1800" i="1" spc="-110" dirty="0">
                <a:latin typeface="Arial"/>
                <a:cs typeface="Arial"/>
              </a:rPr>
              <a:t>Pathogens</a:t>
            </a:r>
            <a:r>
              <a:rPr sz="1800" spc="-110" dirty="0">
                <a:latin typeface="Arial"/>
                <a:cs typeface="Arial"/>
              </a:rPr>
              <a:t>,</a:t>
            </a:r>
            <a:r>
              <a:rPr sz="1800" spc="-60" dirty="0">
                <a:latin typeface="Arial"/>
                <a:cs typeface="Arial"/>
              </a:rPr>
              <a:t> </a:t>
            </a:r>
            <a:r>
              <a:rPr sz="1800" spc="-45" dirty="0">
                <a:latin typeface="Arial"/>
                <a:cs typeface="Arial"/>
              </a:rPr>
              <a:t>2012</a:t>
            </a:r>
            <a:endParaRPr sz="1800" dirty="0">
              <a:latin typeface="Arial"/>
              <a:cs typeface="Arial"/>
            </a:endParaRPr>
          </a:p>
        </p:txBody>
      </p:sp>
      <p:cxnSp>
        <p:nvCxnSpPr>
          <p:cNvPr id="7" name="Straight Connector 6">
            <a:extLst>
              <a:ext uri="{FF2B5EF4-FFF2-40B4-BE49-F238E27FC236}">
                <a16:creationId xmlns:a16="http://schemas.microsoft.com/office/drawing/2014/main" id="{B6D08C85-5789-3F83-0738-49FA83A774CC}"/>
              </a:ext>
            </a:extLst>
          </p:cNvPr>
          <p:cNvCxnSpPr/>
          <p:nvPr/>
        </p:nvCxnSpPr>
        <p:spPr>
          <a:xfrm>
            <a:off x="332066" y="14478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89334" y="191833"/>
            <a:ext cx="5562600" cy="635000"/>
          </a:xfrm>
          <a:prstGeom prst="rect">
            <a:avLst/>
          </a:prstGeom>
        </p:spPr>
        <p:txBody>
          <a:bodyPr vert="horz" wrap="square" lIns="0" tIns="12065" rIns="0" bIns="0" rtlCol="0">
            <a:spAutoFit/>
          </a:bodyPr>
          <a:lstStyle/>
          <a:p>
            <a:pPr marL="12700">
              <a:lnSpc>
                <a:spcPct val="100000"/>
              </a:lnSpc>
              <a:spcBef>
                <a:spcPts val="95"/>
              </a:spcBef>
            </a:pPr>
            <a:r>
              <a:rPr sz="4000" spc="-175" dirty="0">
                <a:latin typeface="Arial"/>
                <a:cs typeface="Arial"/>
              </a:rPr>
              <a:t>Immune </a:t>
            </a:r>
            <a:r>
              <a:rPr sz="4000" spc="-300" dirty="0">
                <a:latin typeface="Arial"/>
                <a:cs typeface="Arial"/>
              </a:rPr>
              <a:t>Evasion</a:t>
            </a:r>
            <a:r>
              <a:rPr sz="4000" spc="-175" dirty="0">
                <a:latin typeface="Arial"/>
                <a:cs typeface="Arial"/>
              </a:rPr>
              <a:t> </a:t>
            </a:r>
            <a:r>
              <a:rPr sz="4000" spc="-185" dirty="0">
                <a:latin typeface="Arial"/>
                <a:cs typeface="Arial"/>
              </a:rPr>
              <a:t>Strategies</a:t>
            </a:r>
            <a:endParaRPr sz="4000">
              <a:latin typeface="Arial"/>
              <a:cs typeface="Arial"/>
            </a:endParaRPr>
          </a:p>
        </p:txBody>
      </p:sp>
      <p:sp>
        <p:nvSpPr>
          <p:cNvPr id="3" name="object 3"/>
          <p:cNvSpPr txBox="1"/>
          <p:nvPr/>
        </p:nvSpPr>
        <p:spPr>
          <a:xfrm>
            <a:off x="535940" y="801331"/>
            <a:ext cx="7228205" cy="1320800"/>
          </a:xfrm>
          <a:prstGeom prst="rect">
            <a:avLst/>
          </a:prstGeom>
        </p:spPr>
        <p:txBody>
          <a:bodyPr vert="horz" wrap="square" lIns="0" tIns="12065" rIns="0" bIns="0" rtlCol="0">
            <a:spAutoFit/>
          </a:bodyPr>
          <a:lstStyle/>
          <a:p>
            <a:pPr marL="855980">
              <a:lnSpc>
                <a:spcPct val="100000"/>
              </a:lnSpc>
              <a:spcBef>
                <a:spcPts val="95"/>
              </a:spcBef>
            </a:pPr>
            <a:r>
              <a:rPr sz="4000" spc="-165" dirty="0">
                <a:latin typeface="Arial"/>
                <a:cs typeface="Arial"/>
              </a:rPr>
              <a:t>1.</a:t>
            </a:r>
            <a:r>
              <a:rPr sz="4000" spc="-204" dirty="0">
                <a:latin typeface="Arial"/>
                <a:cs typeface="Arial"/>
              </a:rPr>
              <a:t> </a:t>
            </a:r>
            <a:r>
              <a:rPr sz="4000" spc="-245" dirty="0">
                <a:latin typeface="Arial"/>
                <a:cs typeface="Arial"/>
              </a:rPr>
              <a:t>Secreted</a:t>
            </a:r>
            <a:r>
              <a:rPr sz="4000" spc="-210" dirty="0">
                <a:latin typeface="Arial"/>
                <a:cs typeface="Arial"/>
              </a:rPr>
              <a:t> </a:t>
            </a:r>
            <a:r>
              <a:rPr sz="4000" spc="-300" dirty="0">
                <a:latin typeface="Arial"/>
                <a:cs typeface="Arial"/>
              </a:rPr>
              <a:t>Toxin</a:t>
            </a:r>
            <a:r>
              <a:rPr sz="4000" spc="-190" dirty="0">
                <a:latin typeface="Arial"/>
                <a:cs typeface="Arial"/>
              </a:rPr>
              <a:t> </a:t>
            </a:r>
            <a:r>
              <a:rPr sz="4000" spc="-10" dirty="0">
                <a:latin typeface="Arial"/>
                <a:cs typeface="Arial"/>
              </a:rPr>
              <a:t>or</a:t>
            </a:r>
            <a:r>
              <a:rPr sz="4000" spc="-190" dirty="0">
                <a:latin typeface="Arial"/>
                <a:cs typeface="Arial"/>
              </a:rPr>
              <a:t> </a:t>
            </a:r>
            <a:r>
              <a:rPr sz="4000" spc="-30" dirty="0">
                <a:latin typeface="Arial"/>
                <a:cs typeface="Arial"/>
              </a:rPr>
              <a:t>Modulator</a:t>
            </a:r>
            <a:endParaRPr sz="4000">
              <a:latin typeface="Arial"/>
              <a:cs typeface="Arial"/>
            </a:endParaRPr>
          </a:p>
          <a:p>
            <a:pPr marL="12700">
              <a:lnSpc>
                <a:spcPct val="100000"/>
              </a:lnSpc>
              <a:spcBef>
                <a:spcPts val="2525"/>
              </a:spcBef>
              <a:tabLst>
                <a:tab pos="4199890" algn="l"/>
              </a:tabLst>
            </a:pPr>
            <a:r>
              <a:rPr sz="2400" b="1" i="1" spc="-195" dirty="0">
                <a:latin typeface="Arial"/>
                <a:cs typeface="Arial"/>
              </a:rPr>
              <a:t>Corynebacterium</a:t>
            </a:r>
            <a:r>
              <a:rPr sz="2400" b="1" i="1" spc="-30" dirty="0">
                <a:latin typeface="Arial"/>
                <a:cs typeface="Arial"/>
              </a:rPr>
              <a:t> </a:t>
            </a:r>
            <a:r>
              <a:rPr sz="2400" b="1" i="1" spc="-10" dirty="0">
                <a:latin typeface="Arial"/>
                <a:cs typeface="Arial"/>
              </a:rPr>
              <a:t>diphtheriae</a:t>
            </a:r>
            <a:r>
              <a:rPr sz="2400" b="1" i="1" dirty="0">
                <a:latin typeface="Arial"/>
                <a:cs typeface="Arial"/>
              </a:rPr>
              <a:t>	</a:t>
            </a:r>
            <a:r>
              <a:rPr sz="2400" b="1" spc="-190" dirty="0">
                <a:latin typeface="Arial"/>
                <a:cs typeface="Arial"/>
              </a:rPr>
              <a:t>Human</a:t>
            </a:r>
            <a:r>
              <a:rPr sz="2400" b="1" spc="-125" dirty="0">
                <a:latin typeface="Arial"/>
                <a:cs typeface="Arial"/>
              </a:rPr>
              <a:t> </a:t>
            </a:r>
            <a:r>
              <a:rPr sz="2400" b="1" spc="-40" dirty="0">
                <a:latin typeface="Arial"/>
                <a:cs typeface="Arial"/>
              </a:rPr>
              <a:t>Diphtheria</a:t>
            </a:r>
            <a:endParaRPr sz="2400">
              <a:latin typeface="Arial"/>
              <a:cs typeface="Arial"/>
            </a:endParaRPr>
          </a:p>
        </p:txBody>
      </p:sp>
      <p:pic>
        <p:nvPicPr>
          <p:cNvPr id="4" name="object 4"/>
          <p:cNvPicPr/>
          <p:nvPr/>
        </p:nvPicPr>
        <p:blipFill>
          <a:blip r:embed="rId3" cstate="print"/>
          <a:stretch>
            <a:fillRect/>
          </a:stretch>
        </p:blipFill>
        <p:spPr>
          <a:xfrm>
            <a:off x="1257314" y="2174748"/>
            <a:ext cx="2439894" cy="3951731"/>
          </a:xfrm>
          <a:prstGeom prst="rect">
            <a:avLst/>
          </a:prstGeom>
        </p:spPr>
      </p:pic>
      <p:pic>
        <p:nvPicPr>
          <p:cNvPr id="5" name="object 5"/>
          <p:cNvPicPr/>
          <p:nvPr/>
        </p:nvPicPr>
        <p:blipFill>
          <a:blip r:embed="rId4" cstate="print"/>
          <a:stretch>
            <a:fillRect/>
          </a:stretch>
        </p:blipFill>
        <p:spPr>
          <a:xfrm>
            <a:off x="4645152" y="2174748"/>
            <a:ext cx="4041647" cy="3959567"/>
          </a:xfrm>
          <a:prstGeom prst="rect">
            <a:avLst/>
          </a:prstGeom>
        </p:spPr>
      </p:pic>
      <p:cxnSp>
        <p:nvCxnSpPr>
          <p:cNvPr id="8" name="Straight Connector 7">
            <a:extLst>
              <a:ext uri="{FF2B5EF4-FFF2-40B4-BE49-F238E27FC236}">
                <a16:creationId xmlns:a16="http://schemas.microsoft.com/office/drawing/2014/main" id="{9B2B458C-DC3C-681A-379B-2F554D5FE097}"/>
              </a:ext>
            </a:extLst>
          </p:cNvPr>
          <p:cNvCxnSpPr/>
          <p:nvPr/>
        </p:nvCxnSpPr>
        <p:spPr>
          <a:xfrm>
            <a:off x="332066" y="15240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527" y="191833"/>
            <a:ext cx="6549390" cy="1243965"/>
          </a:xfrm>
          <a:prstGeom prst="rect">
            <a:avLst/>
          </a:prstGeom>
        </p:spPr>
        <p:txBody>
          <a:bodyPr vert="horz" wrap="square" lIns="0" tIns="12065" rIns="0" bIns="0" rtlCol="0">
            <a:spAutoFit/>
          </a:bodyPr>
          <a:lstStyle/>
          <a:p>
            <a:pPr marL="1580515" marR="5080" indent="-1568450">
              <a:lnSpc>
                <a:spcPct val="100000"/>
              </a:lnSpc>
              <a:spcBef>
                <a:spcPts val="95"/>
              </a:spcBef>
            </a:pPr>
            <a:r>
              <a:rPr sz="4000" b="1" spc="-175" dirty="0"/>
              <a:t>2.</a:t>
            </a:r>
            <a:r>
              <a:rPr sz="4000" b="1" spc="-200" dirty="0"/>
              <a:t> </a:t>
            </a:r>
            <a:r>
              <a:rPr sz="4000" b="1" spc="-310" dirty="0"/>
              <a:t>The</a:t>
            </a:r>
            <a:r>
              <a:rPr sz="4000" b="1" spc="-195" dirty="0"/>
              <a:t> </a:t>
            </a:r>
            <a:r>
              <a:rPr sz="4000" b="1" spc="-185" dirty="0"/>
              <a:t>Complement</a:t>
            </a:r>
            <a:r>
              <a:rPr sz="4000" b="1" spc="-195" dirty="0"/>
              <a:t> </a:t>
            </a:r>
            <a:r>
              <a:rPr sz="4000" b="1" spc="-310" dirty="0"/>
              <a:t>System</a:t>
            </a:r>
            <a:r>
              <a:rPr sz="4000" b="1" spc="-180" dirty="0"/>
              <a:t> </a:t>
            </a:r>
            <a:r>
              <a:rPr sz="4000" b="1" spc="-100" dirty="0"/>
              <a:t>and </a:t>
            </a:r>
            <a:r>
              <a:rPr sz="4000" b="1" spc="-175" dirty="0"/>
              <a:t>Immune</a:t>
            </a:r>
            <a:r>
              <a:rPr sz="4000" b="1" spc="-170" dirty="0"/>
              <a:t> </a:t>
            </a:r>
            <a:r>
              <a:rPr sz="4000" b="1" spc="-310" dirty="0"/>
              <a:t>Evasion</a:t>
            </a:r>
            <a:endParaRPr sz="4000" b="1" dirty="0"/>
          </a:p>
        </p:txBody>
      </p:sp>
      <p:pic>
        <p:nvPicPr>
          <p:cNvPr id="3" name="object 3"/>
          <p:cNvPicPr/>
          <p:nvPr/>
        </p:nvPicPr>
        <p:blipFill>
          <a:blip r:embed="rId3" cstate="print"/>
          <a:stretch>
            <a:fillRect/>
          </a:stretch>
        </p:blipFill>
        <p:spPr>
          <a:xfrm>
            <a:off x="586672" y="1600200"/>
            <a:ext cx="7897826" cy="4531893"/>
          </a:xfrm>
          <a:prstGeom prst="rect">
            <a:avLst/>
          </a:prstGeom>
        </p:spPr>
      </p:pic>
      <p:cxnSp>
        <p:nvCxnSpPr>
          <p:cNvPr id="4" name="Straight Connector 3">
            <a:extLst>
              <a:ext uri="{FF2B5EF4-FFF2-40B4-BE49-F238E27FC236}">
                <a16:creationId xmlns:a16="http://schemas.microsoft.com/office/drawing/2014/main" id="{4E346D4F-D77F-5A59-1A75-58E420AF3EC1}"/>
              </a:ext>
            </a:extLst>
          </p:cNvPr>
          <p:cNvCxnSpPr/>
          <p:nvPr/>
        </p:nvCxnSpPr>
        <p:spPr>
          <a:xfrm>
            <a:off x="332066" y="14478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638800" y="6009167"/>
            <a:ext cx="1487170" cy="299720"/>
          </a:xfrm>
          <a:prstGeom prst="rect">
            <a:avLst/>
          </a:prstGeom>
        </p:spPr>
        <p:txBody>
          <a:bodyPr vert="horz" wrap="square" lIns="0" tIns="12700" rIns="0" bIns="0" rtlCol="0">
            <a:spAutoFit/>
          </a:bodyPr>
          <a:lstStyle/>
          <a:p>
            <a:pPr marL="12700">
              <a:lnSpc>
                <a:spcPct val="100000"/>
              </a:lnSpc>
              <a:spcBef>
                <a:spcPts val="100"/>
              </a:spcBef>
            </a:pPr>
            <a:r>
              <a:rPr sz="1800" b="1" spc="-160" dirty="0">
                <a:solidFill>
                  <a:srgbClr val="000090"/>
                </a:solidFill>
                <a:latin typeface="Arial"/>
                <a:cs typeface="Arial"/>
              </a:rPr>
              <a:t>Gram+</a:t>
            </a:r>
            <a:r>
              <a:rPr sz="1800" b="1" spc="-80" dirty="0">
                <a:solidFill>
                  <a:srgbClr val="000090"/>
                </a:solidFill>
                <a:latin typeface="Arial"/>
                <a:cs typeface="Arial"/>
              </a:rPr>
              <a:t> </a:t>
            </a:r>
            <a:r>
              <a:rPr sz="1800" b="1" spc="-95" dirty="0">
                <a:solidFill>
                  <a:srgbClr val="000090"/>
                </a:solidFill>
                <a:latin typeface="Arial"/>
                <a:cs typeface="Arial"/>
              </a:rPr>
              <a:t>bacteria</a:t>
            </a:r>
            <a:endParaRPr sz="1800" dirty="0">
              <a:latin typeface="Arial"/>
              <a:cs typeface="Arial"/>
            </a:endParaRPr>
          </a:p>
        </p:txBody>
      </p:sp>
      <p:sp>
        <p:nvSpPr>
          <p:cNvPr id="4" name="object 4"/>
          <p:cNvSpPr txBox="1"/>
          <p:nvPr/>
        </p:nvSpPr>
        <p:spPr>
          <a:xfrm>
            <a:off x="7620000" y="6015674"/>
            <a:ext cx="1442720" cy="299720"/>
          </a:xfrm>
          <a:prstGeom prst="rect">
            <a:avLst/>
          </a:prstGeom>
        </p:spPr>
        <p:txBody>
          <a:bodyPr vert="horz" wrap="square" lIns="0" tIns="12700" rIns="0" bIns="0" rtlCol="0">
            <a:spAutoFit/>
          </a:bodyPr>
          <a:lstStyle/>
          <a:p>
            <a:pPr marL="12700">
              <a:lnSpc>
                <a:spcPct val="100000"/>
              </a:lnSpc>
              <a:spcBef>
                <a:spcPts val="100"/>
              </a:spcBef>
            </a:pPr>
            <a:r>
              <a:rPr sz="1800" b="1" spc="-140" dirty="0">
                <a:solidFill>
                  <a:srgbClr val="000090"/>
                </a:solidFill>
                <a:latin typeface="Arial"/>
                <a:cs typeface="Arial"/>
              </a:rPr>
              <a:t>Gram-</a:t>
            </a:r>
            <a:r>
              <a:rPr sz="1800" b="1" spc="-95" dirty="0">
                <a:solidFill>
                  <a:srgbClr val="000090"/>
                </a:solidFill>
                <a:latin typeface="Arial"/>
                <a:cs typeface="Arial"/>
              </a:rPr>
              <a:t> bacteria</a:t>
            </a:r>
            <a:endParaRPr sz="1800" dirty="0">
              <a:latin typeface="Arial"/>
              <a:cs typeface="Arial"/>
            </a:endParaRPr>
          </a:p>
        </p:txBody>
      </p:sp>
      <p:pic>
        <p:nvPicPr>
          <p:cNvPr id="5124" name="Picture 4" descr="Figure 1">
            <a:extLst>
              <a:ext uri="{FF2B5EF4-FFF2-40B4-BE49-F238E27FC236}">
                <a16:creationId xmlns:a16="http://schemas.microsoft.com/office/drawing/2014/main" id="{AF6A78D8-5FC9-4E81-2592-C2B7BFA37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73" y="529345"/>
            <a:ext cx="8428653" cy="5162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231564" rIns="0" bIns="0" rtlCol="0">
            <a:spAutoFit/>
          </a:bodyPr>
          <a:lstStyle/>
          <a:p>
            <a:pPr marL="853440" marR="5080" indent="-841375">
              <a:lnSpc>
                <a:spcPct val="100000"/>
              </a:lnSpc>
              <a:spcBef>
                <a:spcPts val="95"/>
              </a:spcBef>
            </a:pPr>
            <a:r>
              <a:rPr sz="2800" b="1" i="1" spc="-225" dirty="0">
                <a:solidFill>
                  <a:srgbClr val="000090"/>
                </a:solidFill>
                <a:latin typeface="Arial"/>
                <a:cs typeface="Arial"/>
              </a:rPr>
              <a:t>Neisseria</a:t>
            </a:r>
            <a:r>
              <a:rPr sz="2800" b="1" i="1" spc="-80" dirty="0">
                <a:solidFill>
                  <a:srgbClr val="000090"/>
                </a:solidFill>
                <a:latin typeface="Arial"/>
                <a:cs typeface="Arial"/>
              </a:rPr>
              <a:t> </a:t>
            </a:r>
            <a:r>
              <a:rPr sz="2800" b="1" i="1" spc="-265" dirty="0">
                <a:solidFill>
                  <a:srgbClr val="000090"/>
                </a:solidFill>
                <a:latin typeface="Arial"/>
                <a:cs typeface="Arial"/>
              </a:rPr>
              <a:t>can</a:t>
            </a:r>
            <a:r>
              <a:rPr sz="2800" b="1" i="1" spc="-105" dirty="0">
                <a:solidFill>
                  <a:srgbClr val="000090"/>
                </a:solidFill>
                <a:latin typeface="Arial"/>
                <a:cs typeface="Arial"/>
              </a:rPr>
              <a:t> </a:t>
            </a:r>
            <a:r>
              <a:rPr sz="2800" b="1" i="1" spc="-225" dirty="0">
                <a:solidFill>
                  <a:srgbClr val="000090"/>
                </a:solidFill>
                <a:latin typeface="Arial"/>
                <a:cs typeface="Arial"/>
              </a:rPr>
              <a:t>cleave</a:t>
            </a:r>
            <a:r>
              <a:rPr sz="2800" b="1" i="1" spc="-100" dirty="0">
                <a:solidFill>
                  <a:srgbClr val="000090"/>
                </a:solidFill>
                <a:latin typeface="Arial"/>
                <a:cs typeface="Arial"/>
              </a:rPr>
              <a:t> </a:t>
            </a:r>
            <a:r>
              <a:rPr sz="2800" b="1" i="1" spc="-229" dirty="0">
                <a:solidFill>
                  <a:srgbClr val="000090"/>
                </a:solidFill>
                <a:latin typeface="Arial"/>
                <a:cs typeface="Arial"/>
              </a:rPr>
              <a:t>complement</a:t>
            </a:r>
            <a:r>
              <a:rPr sz="2800" b="1" i="1" spc="-70" dirty="0">
                <a:solidFill>
                  <a:srgbClr val="000090"/>
                </a:solidFill>
                <a:latin typeface="Arial"/>
                <a:cs typeface="Arial"/>
              </a:rPr>
              <a:t> </a:t>
            </a:r>
            <a:r>
              <a:rPr sz="2800" b="1" i="1" spc="-175" dirty="0">
                <a:solidFill>
                  <a:srgbClr val="000090"/>
                </a:solidFill>
                <a:latin typeface="Arial"/>
                <a:cs typeface="Arial"/>
              </a:rPr>
              <a:t>in</a:t>
            </a:r>
            <a:r>
              <a:rPr sz="2800" b="1" i="1" spc="-90" dirty="0">
                <a:solidFill>
                  <a:srgbClr val="000090"/>
                </a:solidFill>
                <a:latin typeface="Arial"/>
                <a:cs typeface="Arial"/>
              </a:rPr>
              <a:t> </a:t>
            </a:r>
            <a:r>
              <a:rPr sz="2800" b="1" i="1" spc="-150" dirty="0">
                <a:solidFill>
                  <a:srgbClr val="000090"/>
                </a:solidFill>
                <a:latin typeface="Arial"/>
                <a:cs typeface="Arial"/>
              </a:rPr>
              <a:t>the</a:t>
            </a:r>
            <a:r>
              <a:rPr sz="2800" b="1" i="1" spc="-95" dirty="0">
                <a:solidFill>
                  <a:srgbClr val="000090"/>
                </a:solidFill>
                <a:latin typeface="Arial"/>
                <a:cs typeface="Arial"/>
              </a:rPr>
              <a:t> </a:t>
            </a:r>
            <a:r>
              <a:rPr sz="2800" b="1" i="1" spc="-260" dirty="0">
                <a:solidFill>
                  <a:srgbClr val="000090"/>
                </a:solidFill>
                <a:latin typeface="Arial"/>
                <a:cs typeface="Arial"/>
              </a:rPr>
              <a:t>serum</a:t>
            </a:r>
            <a:r>
              <a:rPr sz="2800" b="1" i="1" spc="-95" dirty="0">
                <a:solidFill>
                  <a:srgbClr val="000090"/>
                </a:solidFill>
                <a:latin typeface="Arial"/>
                <a:cs typeface="Arial"/>
              </a:rPr>
              <a:t> </a:t>
            </a:r>
            <a:r>
              <a:rPr sz="2800" b="1" i="1" spc="-200" dirty="0">
                <a:solidFill>
                  <a:srgbClr val="000090"/>
                </a:solidFill>
                <a:latin typeface="Arial"/>
                <a:cs typeface="Arial"/>
              </a:rPr>
              <a:t>and</a:t>
            </a:r>
            <a:r>
              <a:rPr sz="2800" b="1" i="1" spc="-120" dirty="0">
                <a:solidFill>
                  <a:srgbClr val="000090"/>
                </a:solidFill>
                <a:latin typeface="Arial"/>
                <a:cs typeface="Arial"/>
              </a:rPr>
              <a:t> </a:t>
            </a:r>
            <a:r>
              <a:rPr sz="2800" b="1" i="1" spc="-290" dirty="0">
                <a:solidFill>
                  <a:srgbClr val="000090"/>
                </a:solidFill>
                <a:latin typeface="Arial"/>
                <a:cs typeface="Arial"/>
              </a:rPr>
              <a:t>can </a:t>
            </a:r>
            <a:r>
              <a:rPr sz="2800" b="1" i="1" spc="-235" dirty="0">
                <a:solidFill>
                  <a:srgbClr val="000090"/>
                </a:solidFill>
                <a:latin typeface="Arial"/>
                <a:cs typeface="Arial"/>
              </a:rPr>
              <a:t>mimic</a:t>
            </a:r>
            <a:r>
              <a:rPr sz="2800" b="1" i="1" spc="-95" dirty="0">
                <a:solidFill>
                  <a:srgbClr val="000090"/>
                </a:solidFill>
                <a:latin typeface="Arial"/>
                <a:cs typeface="Arial"/>
              </a:rPr>
              <a:t> </a:t>
            </a:r>
            <a:r>
              <a:rPr sz="2800" b="1" i="1" spc="-245" dirty="0">
                <a:solidFill>
                  <a:srgbClr val="000090"/>
                </a:solidFill>
                <a:latin typeface="Arial"/>
                <a:cs typeface="Arial"/>
              </a:rPr>
              <a:t>host</a:t>
            </a:r>
            <a:r>
              <a:rPr sz="2800" b="1" i="1" spc="-120" dirty="0">
                <a:solidFill>
                  <a:srgbClr val="000090"/>
                </a:solidFill>
                <a:latin typeface="Arial"/>
                <a:cs typeface="Arial"/>
              </a:rPr>
              <a:t> </a:t>
            </a:r>
            <a:r>
              <a:rPr sz="2800" b="1" i="1" spc="-220" dirty="0">
                <a:solidFill>
                  <a:srgbClr val="000090"/>
                </a:solidFill>
                <a:latin typeface="Arial"/>
                <a:cs typeface="Arial"/>
              </a:rPr>
              <a:t>cell</a:t>
            </a:r>
            <a:r>
              <a:rPr sz="2800" b="1" i="1" spc="-110" dirty="0">
                <a:solidFill>
                  <a:srgbClr val="000090"/>
                </a:solidFill>
                <a:latin typeface="Arial"/>
                <a:cs typeface="Arial"/>
              </a:rPr>
              <a:t> </a:t>
            </a:r>
            <a:r>
              <a:rPr sz="2800" b="1" i="1" spc="-265" dirty="0">
                <a:solidFill>
                  <a:srgbClr val="000090"/>
                </a:solidFill>
                <a:latin typeface="Arial"/>
                <a:cs typeface="Arial"/>
              </a:rPr>
              <a:t>surfaces</a:t>
            </a:r>
            <a:r>
              <a:rPr sz="2800" b="1" i="1" spc="-105" dirty="0">
                <a:solidFill>
                  <a:srgbClr val="000090"/>
                </a:solidFill>
                <a:latin typeface="Arial"/>
                <a:cs typeface="Arial"/>
              </a:rPr>
              <a:t> </a:t>
            </a:r>
            <a:r>
              <a:rPr sz="2800" b="1" i="1" spc="-254" dirty="0">
                <a:solidFill>
                  <a:srgbClr val="000090"/>
                </a:solidFill>
                <a:latin typeface="Arial"/>
                <a:cs typeface="Arial"/>
              </a:rPr>
              <a:t>by</a:t>
            </a:r>
            <a:r>
              <a:rPr sz="2800" b="1" i="1" spc="-125" dirty="0">
                <a:solidFill>
                  <a:srgbClr val="000090"/>
                </a:solidFill>
                <a:latin typeface="Arial"/>
                <a:cs typeface="Arial"/>
              </a:rPr>
              <a:t> </a:t>
            </a:r>
            <a:r>
              <a:rPr sz="2800" b="1" i="1" spc="-204" dirty="0">
                <a:solidFill>
                  <a:srgbClr val="000090"/>
                </a:solidFill>
                <a:latin typeface="Arial"/>
                <a:cs typeface="Arial"/>
              </a:rPr>
              <a:t>binding</a:t>
            </a:r>
            <a:r>
              <a:rPr sz="2800" b="1" i="1" spc="-120" dirty="0">
                <a:solidFill>
                  <a:srgbClr val="000090"/>
                </a:solidFill>
                <a:latin typeface="Arial"/>
                <a:cs typeface="Arial"/>
              </a:rPr>
              <a:t> </a:t>
            </a:r>
            <a:r>
              <a:rPr sz="2800" b="1" i="1" spc="-165" dirty="0">
                <a:solidFill>
                  <a:srgbClr val="000090"/>
                </a:solidFill>
                <a:latin typeface="Arial"/>
                <a:cs typeface="Arial"/>
              </a:rPr>
              <a:t>factor</a:t>
            </a:r>
            <a:r>
              <a:rPr sz="2800" b="1" i="1" spc="-120" dirty="0">
                <a:solidFill>
                  <a:srgbClr val="000090"/>
                </a:solidFill>
                <a:latin typeface="Arial"/>
                <a:cs typeface="Arial"/>
              </a:rPr>
              <a:t> </a:t>
            </a:r>
            <a:r>
              <a:rPr sz="2800" b="1" i="1" spc="-315" dirty="0">
                <a:solidFill>
                  <a:srgbClr val="000090"/>
                </a:solidFill>
                <a:latin typeface="Arial"/>
                <a:cs typeface="Arial"/>
              </a:rPr>
              <a:t>H</a:t>
            </a:r>
            <a:endParaRPr sz="2800" dirty="0">
              <a:latin typeface="Arial"/>
              <a:cs typeface="Arial"/>
            </a:endParaRPr>
          </a:p>
        </p:txBody>
      </p:sp>
      <p:sp>
        <p:nvSpPr>
          <p:cNvPr id="6" name="object 6"/>
          <p:cNvSpPr txBox="1"/>
          <p:nvPr/>
        </p:nvSpPr>
        <p:spPr>
          <a:xfrm>
            <a:off x="5410200" y="6492874"/>
            <a:ext cx="3421379" cy="208279"/>
          </a:xfrm>
          <a:prstGeom prst="rect">
            <a:avLst/>
          </a:prstGeom>
        </p:spPr>
        <p:txBody>
          <a:bodyPr vert="horz" wrap="square" lIns="0" tIns="12700" rIns="0" bIns="0" rtlCol="0">
            <a:spAutoFit/>
          </a:bodyPr>
          <a:lstStyle/>
          <a:p>
            <a:pPr marL="12700">
              <a:lnSpc>
                <a:spcPct val="100000"/>
              </a:lnSpc>
              <a:spcBef>
                <a:spcPts val="100"/>
              </a:spcBef>
            </a:pPr>
            <a:r>
              <a:rPr sz="1200" b="1" i="1" dirty="0">
                <a:latin typeface="Arial"/>
                <a:cs typeface="Arial"/>
              </a:rPr>
              <a:t>Tan</a:t>
            </a:r>
            <a:r>
              <a:rPr sz="1200" b="1" i="1" spc="10" dirty="0">
                <a:latin typeface="Arial"/>
                <a:cs typeface="Arial"/>
              </a:rPr>
              <a:t> </a:t>
            </a:r>
            <a:r>
              <a:rPr sz="1200" b="1" i="1" dirty="0">
                <a:latin typeface="Arial"/>
                <a:cs typeface="Arial"/>
              </a:rPr>
              <a:t>LK et</a:t>
            </a:r>
            <a:r>
              <a:rPr sz="1200" b="1" i="1" spc="-5" dirty="0">
                <a:latin typeface="Arial"/>
                <a:cs typeface="Arial"/>
              </a:rPr>
              <a:t> </a:t>
            </a:r>
            <a:r>
              <a:rPr sz="1200" b="1" i="1" dirty="0">
                <a:latin typeface="Arial"/>
                <a:cs typeface="Arial"/>
              </a:rPr>
              <a:t>al.</a:t>
            </a:r>
            <a:r>
              <a:rPr sz="1200" b="1" i="1" spc="-10" dirty="0">
                <a:latin typeface="Arial"/>
                <a:cs typeface="Arial"/>
              </a:rPr>
              <a:t> </a:t>
            </a:r>
            <a:r>
              <a:rPr sz="1200" b="1" i="1" dirty="0">
                <a:latin typeface="Arial"/>
                <a:cs typeface="Arial"/>
              </a:rPr>
              <a:t>N Engl</a:t>
            </a:r>
            <a:r>
              <a:rPr sz="1200" b="1" i="1" spc="15" dirty="0">
                <a:latin typeface="Arial"/>
                <a:cs typeface="Arial"/>
              </a:rPr>
              <a:t> </a:t>
            </a:r>
            <a:r>
              <a:rPr sz="1200" b="1" i="1" dirty="0">
                <a:latin typeface="Arial"/>
                <a:cs typeface="Arial"/>
              </a:rPr>
              <a:t>J</a:t>
            </a:r>
            <a:r>
              <a:rPr sz="1200" b="1" i="1" spc="-5" dirty="0">
                <a:latin typeface="Arial"/>
                <a:cs typeface="Arial"/>
              </a:rPr>
              <a:t> </a:t>
            </a:r>
            <a:r>
              <a:rPr sz="1200" b="1" i="1" dirty="0">
                <a:latin typeface="Arial"/>
                <a:cs typeface="Arial"/>
              </a:rPr>
              <a:t>Med</a:t>
            </a:r>
            <a:r>
              <a:rPr sz="1200" b="1" i="1" spc="10" dirty="0">
                <a:latin typeface="Arial"/>
                <a:cs typeface="Arial"/>
              </a:rPr>
              <a:t> </a:t>
            </a:r>
            <a:r>
              <a:rPr sz="1200" b="1" i="1" spc="-20" dirty="0">
                <a:latin typeface="Arial"/>
                <a:cs typeface="Arial"/>
              </a:rPr>
              <a:t>2010;362:1511-1520.</a:t>
            </a:r>
            <a:endParaRPr sz="1200">
              <a:latin typeface="Arial"/>
              <a:cs typeface="Arial"/>
            </a:endParaRPr>
          </a:p>
        </p:txBody>
      </p:sp>
      <p:sp>
        <p:nvSpPr>
          <p:cNvPr id="7" name="object 7"/>
          <p:cNvSpPr txBox="1"/>
          <p:nvPr/>
        </p:nvSpPr>
        <p:spPr>
          <a:xfrm>
            <a:off x="137422" y="6610151"/>
            <a:ext cx="3258185" cy="208279"/>
          </a:xfrm>
          <a:prstGeom prst="rect">
            <a:avLst/>
          </a:prstGeom>
        </p:spPr>
        <p:txBody>
          <a:bodyPr vert="horz" wrap="square" lIns="0" tIns="12700" rIns="0" bIns="0" rtlCol="0">
            <a:spAutoFit/>
          </a:bodyPr>
          <a:lstStyle/>
          <a:p>
            <a:pPr marL="12700">
              <a:lnSpc>
                <a:spcPct val="100000"/>
              </a:lnSpc>
              <a:spcBef>
                <a:spcPts val="100"/>
              </a:spcBef>
            </a:pPr>
            <a:r>
              <a:rPr sz="1200" b="1" i="1" dirty="0">
                <a:latin typeface="Arial"/>
                <a:cs typeface="Arial"/>
              </a:rPr>
              <a:t>Del</a:t>
            </a:r>
            <a:r>
              <a:rPr sz="1200" b="1" i="1" spc="-20" dirty="0">
                <a:latin typeface="Arial"/>
                <a:cs typeface="Arial"/>
              </a:rPr>
              <a:t> </a:t>
            </a:r>
            <a:r>
              <a:rPr sz="1200" b="1" i="1" dirty="0">
                <a:latin typeface="Arial"/>
                <a:cs typeface="Arial"/>
              </a:rPr>
              <a:t>Tordello,</a:t>
            </a:r>
            <a:r>
              <a:rPr sz="1200" b="1" i="1" spc="20" dirty="0">
                <a:latin typeface="Arial"/>
                <a:cs typeface="Arial"/>
              </a:rPr>
              <a:t> </a:t>
            </a:r>
            <a:r>
              <a:rPr sz="1200" b="1" i="1" dirty="0">
                <a:latin typeface="Arial"/>
                <a:cs typeface="Arial"/>
              </a:rPr>
              <a:t>E</a:t>
            </a:r>
            <a:r>
              <a:rPr sz="1200" b="1" i="1" spc="-20" dirty="0">
                <a:latin typeface="Arial"/>
                <a:cs typeface="Arial"/>
              </a:rPr>
              <a:t> </a:t>
            </a:r>
            <a:r>
              <a:rPr sz="1200" b="1" i="1" dirty="0">
                <a:latin typeface="Arial"/>
                <a:cs typeface="Arial"/>
              </a:rPr>
              <a:t>et</a:t>
            </a:r>
            <a:r>
              <a:rPr sz="1200" b="1" i="1" spc="-10" dirty="0">
                <a:latin typeface="Arial"/>
                <a:cs typeface="Arial"/>
              </a:rPr>
              <a:t> </a:t>
            </a:r>
            <a:r>
              <a:rPr sz="1200" b="1" i="1" dirty="0">
                <a:latin typeface="Arial"/>
                <a:cs typeface="Arial"/>
              </a:rPr>
              <a:t>al.</a:t>
            </a:r>
            <a:r>
              <a:rPr sz="1200" b="1" i="1" spc="-5" dirty="0">
                <a:latin typeface="Arial"/>
                <a:cs typeface="Arial"/>
              </a:rPr>
              <a:t> </a:t>
            </a:r>
            <a:r>
              <a:rPr sz="1200" b="1" i="1" dirty="0">
                <a:latin typeface="Arial"/>
                <a:cs typeface="Arial"/>
              </a:rPr>
              <a:t>PNAS</a:t>
            </a:r>
            <a:r>
              <a:rPr sz="1200" b="1" i="1" spc="-20" dirty="0">
                <a:latin typeface="Arial"/>
                <a:cs typeface="Arial"/>
              </a:rPr>
              <a:t> </a:t>
            </a:r>
            <a:r>
              <a:rPr sz="1200" b="1" i="1" spc="-25" dirty="0">
                <a:latin typeface="Arial"/>
                <a:cs typeface="Arial"/>
              </a:rPr>
              <a:t>2014;111:427-</a:t>
            </a:r>
            <a:r>
              <a:rPr sz="1200" b="1" i="1" spc="-20" dirty="0">
                <a:latin typeface="Arial"/>
                <a:cs typeface="Arial"/>
              </a:rPr>
              <a:t>432.</a:t>
            </a:r>
            <a:endParaRPr sz="1200" dirty="0">
              <a:latin typeface="Arial"/>
              <a:cs typeface="Arial"/>
            </a:endParaRPr>
          </a:p>
        </p:txBody>
      </p:sp>
      <p:pic>
        <p:nvPicPr>
          <p:cNvPr id="6146" name="Picture 2">
            <a:extLst>
              <a:ext uri="{FF2B5EF4-FFF2-40B4-BE49-F238E27FC236}">
                <a16:creationId xmlns:a16="http://schemas.microsoft.com/office/drawing/2014/main" id="{6872EB79-DE5C-B448-20AE-E8DD0999E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541" y="1677551"/>
            <a:ext cx="4955166" cy="24225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B857AEB8-CBE7-474E-4F73-A55BFF64D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22" y="1677551"/>
            <a:ext cx="3931119" cy="43300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B9825A-D544-7E1B-2E4B-17173C7F6E87}"/>
              </a:ext>
            </a:extLst>
          </p:cNvPr>
          <p:cNvSpPr txBox="1"/>
          <p:nvPr/>
        </p:nvSpPr>
        <p:spPr>
          <a:xfrm>
            <a:off x="4151816" y="4304286"/>
            <a:ext cx="457200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err="1"/>
              <a:t>fHbp</a:t>
            </a:r>
            <a:r>
              <a:rPr lang="en-US" b="1" dirty="0"/>
              <a:t> – factor H binding protein (</a:t>
            </a:r>
            <a:r>
              <a:rPr lang="en-US" b="1" i="1" dirty="0"/>
              <a:t>Neisseria meningitidis</a:t>
            </a:r>
            <a:r>
              <a:rPr lang="en-US" b="1" dirty="0"/>
              <a:t>)</a:t>
            </a:r>
          </a:p>
          <a:p>
            <a:pPr marL="285750" indent="-285750">
              <a:buFont typeface="Arial" panose="020B0604020202020204" pitchFamily="34" charset="0"/>
              <a:buChar char="•"/>
            </a:pPr>
            <a:r>
              <a:rPr lang="en-US" b="1" dirty="0" err="1"/>
              <a:t>fHbp</a:t>
            </a:r>
            <a:r>
              <a:rPr lang="en-US" b="1" dirty="0"/>
              <a:t> is a component of the meningococcal vaccine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2507-2346-BF89-69DA-310C1B8E4139}"/>
              </a:ext>
            </a:extLst>
          </p:cNvPr>
          <p:cNvSpPr>
            <a:spLocks noGrp="1"/>
          </p:cNvSpPr>
          <p:nvPr>
            <p:ph type="title"/>
          </p:nvPr>
        </p:nvSpPr>
        <p:spPr/>
        <p:txBody>
          <a:bodyPr/>
          <a:lstStyle/>
          <a:p>
            <a:r>
              <a:rPr lang="en-US" b="1" i="1" dirty="0">
                <a:solidFill>
                  <a:srgbClr val="002060"/>
                </a:solidFill>
              </a:rPr>
              <a:t>Staphylococcus aureus (Disease + Pathogenesis)</a:t>
            </a:r>
          </a:p>
        </p:txBody>
      </p:sp>
      <p:sp>
        <p:nvSpPr>
          <p:cNvPr id="4" name="TextBox 3">
            <a:extLst>
              <a:ext uri="{FF2B5EF4-FFF2-40B4-BE49-F238E27FC236}">
                <a16:creationId xmlns:a16="http://schemas.microsoft.com/office/drawing/2014/main" id="{3B49F75D-FE7A-0F09-EFF9-1847507F0DA3}"/>
              </a:ext>
            </a:extLst>
          </p:cNvPr>
          <p:cNvSpPr txBox="1"/>
          <p:nvPr/>
        </p:nvSpPr>
        <p:spPr>
          <a:xfrm>
            <a:off x="628650" y="1690689"/>
            <a:ext cx="371475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Colonizer of human skin (nares)</a:t>
            </a:r>
          </a:p>
          <a:p>
            <a:pPr marL="285750" indent="-285750">
              <a:buFont typeface="Arial" panose="020B0604020202020204" pitchFamily="34" charset="0"/>
              <a:buChar char="•"/>
            </a:pPr>
            <a:r>
              <a:rPr lang="en-US" dirty="0"/>
              <a:t>30-50% prevalence</a:t>
            </a:r>
          </a:p>
          <a:p>
            <a:pPr marL="285750" indent="-285750">
              <a:buFont typeface="Arial" panose="020B0604020202020204" pitchFamily="34" charset="0"/>
              <a:buChar char="•"/>
            </a:pPr>
            <a:r>
              <a:rPr lang="en-US" dirty="0"/>
              <a:t>Major cause of severe skin and soft tissue infections</a:t>
            </a:r>
          </a:p>
          <a:p>
            <a:pPr marL="285750" indent="-285750">
              <a:buFont typeface="Arial" panose="020B0604020202020204" pitchFamily="34" charset="0"/>
              <a:buChar char="•"/>
            </a:pPr>
            <a:r>
              <a:rPr lang="en-US" dirty="0"/>
              <a:t>Life-threatening sepsis, intra-vascular, and disseminated infections (e.g., endocarditis, osteomyelitis)</a:t>
            </a:r>
          </a:p>
          <a:p>
            <a:pPr marL="285750" indent="-285750">
              <a:buFont typeface="Arial" panose="020B0604020202020204" pitchFamily="34" charset="0"/>
              <a:buChar char="•"/>
            </a:pPr>
            <a:r>
              <a:rPr lang="en-US" dirty="0"/>
              <a:t>MRSA – antibiotic resistant threat</a:t>
            </a:r>
          </a:p>
        </p:txBody>
      </p:sp>
      <p:pic>
        <p:nvPicPr>
          <p:cNvPr id="11268" name="Picture 4">
            <a:extLst>
              <a:ext uri="{FF2B5EF4-FFF2-40B4-BE49-F238E27FC236}">
                <a16:creationId xmlns:a16="http://schemas.microsoft.com/office/drawing/2014/main" id="{8F194235-F3CC-6E82-42B0-E4A73147E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663" y="1295400"/>
            <a:ext cx="3937423"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74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9654" y="164358"/>
            <a:ext cx="8064690" cy="990699"/>
          </a:xfrm>
          <a:prstGeom prst="rect">
            <a:avLst/>
          </a:prstGeom>
        </p:spPr>
        <p:txBody>
          <a:bodyPr vert="horz" wrap="square" lIns="0" tIns="310558" rIns="0" bIns="0" rtlCol="0">
            <a:spAutoFit/>
          </a:bodyPr>
          <a:lstStyle/>
          <a:p>
            <a:pPr marL="1111250">
              <a:lnSpc>
                <a:spcPct val="100000"/>
              </a:lnSpc>
              <a:spcBef>
                <a:spcPts val="105"/>
              </a:spcBef>
            </a:pPr>
            <a:r>
              <a:rPr spc="-135" dirty="0">
                <a:solidFill>
                  <a:srgbClr val="002060"/>
                </a:solidFill>
              </a:rPr>
              <a:t>What</a:t>
            </a:r>
            <a:r>
              <a:rPr spc="-215" dirty="0">
                <a:solidFill>
                  <a:srgbClr val="002060"/>
                </a:solidFill>
              </a:rPr>
              <a:t> </a:t>
            </a:r>
            <a:r>
              <a:rPr spc="-235" dirty="0">
                <a:solidFill>
                  <a:srgbClr val="002060"/>
                </a:solidFill>
              </a:rPr>
              <a:t>is</a:t>
            </a:r>
            <a:r>
              <a:rPr spc="-200" dirty="0">
                <a:solidFill>
                  <a:srgbClr val="002060"/>
                </a:solidFill>
              </a:rPr>
              <a:t> </a:t>
            </a:r>
            <a:r>
              <a:rPr spc="-150" dirty="0">
                <a:solidFill>
                  <a:srgbClr val="002060"/>
                </a:solidFill>
              </a:rPr>
              <a:t>immune</a:t>
            </a:r>
            <a:r>
              <a:rPr spc="-210" dirty="0">
                <a:solidFill>
                  <a:srgbClr val="002060"/>
                </a:solidFill>
              </a:rPr>
              <a:t> </a:t>
            </a:r>
            <a:r>
              <a:rPr spc="-275" dirty="0">
                <a:solidFill>
                  <a:srgbClr val="002060"/>
                </a:solidFill>
              </a:rPr>
              <a:t>evasion?</a:t>
            </a:r>
          </a:p>
        </p:txBody>
      </p:sp>
      <p:sp>
        <p:nvSpPr>
          <p:cNvPr id="3" name="object 3"/>
          <p:cNvSpPr txBox="1"/>
          <p:nvPr/>
        </p:nvSpPr>
        <p:spPr>
          <a:xfrm>
            <a:off x="535940" y="1607312"/>
            <a:ext cx="7686675" cy="3537585"/>
          </a:xfrm>
          <a:prstGeom prst="rect">
            <a:avLst/>
          </a:prstGeom>
        </p:spPr>
        <p:txBody>
          <a:bodyPr vert="horz" wrap="square" lIns="0" tIns="13335" rIns="0" bIns="0" rtlCol="0">
            <a:spAutoFit/>
          </a:bodyPr>
          <a:lstStyle/>
          <a:p>
            <a:pPr marL="355600" marR="55880" indent="-342900">
              <a:lnSpc>
                <a:spcPct val="100000"/>
              </a:lnSpc>
              <a:spcBef>
                <a:spcPts val="105"/>
              </a:spcBef>
              <a:buChar char="•"/>
              <a:tabLst>
                <a:tab pos="355600" algn="l"/>
              </a:tabLst>
            </a:pPr>
            <a:r>
              <a:rPr lang="en-US" sz="3200" spc="-125" dirty="0">
                <a:solidFill>
                  <a:srgbClr val="002060"/>
                </a:solidFill>
                <a:latin typeface="Arial"/>
                <a:cs typeface="Arial"/>
              </a:rPr>
              <a:t>A </a:t>
            </a:r>
            <a:r>
              <a:rPr sz="3200" spc="-130" dirty="0">
                <a:solidFill>
                  <a:srgbClr val="002060"/>
                </a:solidFill>
                <a:latin typeface="Arial"/>
                <a:cs typeface="Arial"/>
              </a:rPr>
              <a:t>strategy</a:t>
            </a:r>
            <a:r>
              <a:rPr sz="3200" spc="-150" dirty="0">
                <a:solidFill>
                  <a:srgbClr val="002060"/>
                </a:solidFill>
                <a:latin typeface="Arial"/>
                <a:cs typeface="Arial"/>
              </a:rPr>
              <a:t> </a:t>
            </a:r>
            <a:r>
              <a:rPr sz="3200" spc="-195" dirty="0">
                <a:solidFill>
                  <a:srgbClr val="002060"/>
                </a:solidFill>
                <a:latin typeface="Arial"/>
                <a:cs typeface="Arial"/>
              </a:rPr>
              <a:t>used</a:t>
            </a:r>
            <a:r>
              <a:rPr sz="3200" spc="-145" dirty="0">
                <a:solidFill>
                  <a:srgbClr val="002060"/>
                </a:solidFill>
                <a:latin typeface="Arial"/>
                <a:cs typeface="Arial"/>
              </a:rPr>
              <a:t> </a:t>
            </a:r>
            <a:r>
              <a:rPr sz="3200" spc="-25" dirty="0">
                <a:solidFill>
                  <a:srgbClr val="002060"/>
                </a:solidFill>
                <a:latin typeface="Arial"/>
                <a:cs typeface="Arial"/>
              </a:rPr>
              <a:t>by </a:t>
            </a:r>
            <a:r>
              <a:rPr sz="3200" spc="-125" dirty="0">
                <a:solidFill>
                  <a:srgbClr val="002060"/>
                </a:solidFill>
                <a:latin typeface="Arial"/>
                <a:cs typeface="Arial"/>
              </a:rPr>
              <a:t>pathogenic</a:t>
            </a:r>
            <a:r>
              <a:rPr sz="3200" spc="-120" dirty="0">
                <a:solidFill>
                  <a:srgbClr val="002060"/>
                </a:solidFill>
                <a:latin typeface="Arial"/>
                <a:cs typeface="Arial"/>
              </a:rPr>
              <a:t> </a:t>
            </a:r>
            <a:r>
              <a:rPr sz="3200" spc="-145" dirty="0">
                <a:solidFill>
                  <a:srgbClr val="002060"/>
                </a:solidFill>
                <a:latin typeface="Arial"/>
                <a:cs typeface="Arial"/>
              </a:rPr>
              <a:t>microbes</a:t>
            </a:r>
            <a:r>
              <a:rPr sz="3200" spc="-135" dirty="0">
                <a:solidFill>
                  <a:srgbClr val="002060"/>
                </a:solidFill>
                <a:latin typeface="Arial"/>
                <a:cs typeface="Arial"/>
              </a:rPr>
              <a:t> </a:t>
            </a:r>
            <a:r>
              <a:rPr sz="3200" dirty="0">
                <a:solidFill>
                  <a:srgbClr val="002060"/>
                </a:solidFill>
                <a:latin typeface="Arial"/>
                <a:cs typeface="Arial"/>
              </a:rPr>
              <a:t>to</a:t>
            </a:r>
            <a:r>
              <a:rPr sz="3200" spc="-114" dirty="0">
                <a:solidFill>
                  <a:srgbClr val="002060"/>
                </a:solidFill>
                <a:latin typeface="Arial"/>
                <a:cs typeface="Arial"/>
              </a:rPr>
              <a:t> </a:t>
            </a:r>
            <a:r>
              <a:rPr sz="3200" spc="-80" dirty="0">
                <a:solidFill>
                  <a:srgbClr val="002060"/>
                </a:solidFill>
                <a:latin typeface="Arial"/>
                <a:cs typeface="Arial"/>
              </a:rPr>
              <a:t>mitigate</a:t>
            </a:r>
            <a:r>
              <a:rPr sz="3200" spc="-95" dirty="0">
                <a:solidFill>
                  <a:srgbClr val="002060"/>
                </a:solidFill>
                <a:latin typeface="Arial"/>
                <a:cs typeface="Arial"/>
              </a:rPr>
              <a:t> </a:t>
            </a:r>
            <a:r>
              <a:rPr sz="3200" spc="-165" dirty="0">
                <a:solidFill>
                  <a:srgbClr val="002060"/>
                </a:solidFill>
                <a:latin typeface="Arial"/>
                <a:cs typeface="Arial"/>
              </a:rPr>
              <a:t>and</a:t>
            </a:r>
            <a:r>
              <a:rPr sz="3200" spc="-120" dirty="0">
                <a:solidFill>
                  <a:srgbClr val="002060"/>
                </a:solidFill>
                <a:latin typeface="Arial"/>
                <a:cs typeface="Arial"/>
              </a:rPr>
              <a:t> </a:t>
            </a:r>
            <a:r>
              <a:rPr sz="3200" spc="-175" dirty="0">
                <a:solidFill>
                  <a:srgbClr val="002060"/>
                </a:solidFill>
                <a:latin typeface="Arial"/>
                <a:cs typeface="Arial"/>
              </a:rPr>
              <a:t>bypass </a:t>
            </a:r>
            <a:r>
              <a:rPr sz="3200" spc="-105" dirty="0">
                <a:solidFill>
                  <a:srgbClr val="002060"/>
                </a:solidFill>
                <a:latin typeface="Arial"/>
                <a:cs typeface="Arial"/>
              </a:rPr>
              <a:t>immune</a:t>
            </a:r>
            <a:r>
              <a:rPr sz="3200" spc="-145" dirty="0">
                <a:solidFill>
                  <a:srgbClr val="002060"/>
                </a:solidFill>
                <a:latin typeface="Arial"/>
                <a:cs typeface="Arial"/>
              </a:rPr>
              <a:t> </a:t>
            </a:r>
            <a:r>
              <a:rPr sz="3200" spc="-195" dirty="0">
                <a:solidFill>
                  <a:srgbClr val="002060"/>
                </a:solidFill>
                <a:latin typeface="Arial"/>
                <a:cs typeface="Arial"/>
              </a:rPr>
              <a:t>responses</a:t>
            </a:r>
            <a:r>
              <a:rPr sz="3200" spc="-170" dirty="0">
                <a:solidFill>
                  <a:srgbClr val="002060"/>
                </a:solidFill>
                <a:latin typeface="Arial"/>
                <a:cs typeface="Arial"/>
              </a:rPr>
              <a:t> </a:t>
            </a:r>
            <a:r>
              <a:rPr sz="3200" spc="-20" dirty="0">
                <a:solidFill>
                  <a:srgbClr val="002060"/>
                </a:solidFill>
                <a:latin typeface="Arial"/>
                <a:cs typeface="Arial"/>
              </a:rPr>
              <a:t>in</a:t>
            </a:r>
            <a:r>
              <a:rPr sz="3200" spc="-155" dirty="0">
                <a:solidFill>
                  <a:srgbClr val="002060"/>
                </a:solidFill>
                <a:latin typeface="Arial"/>
                <a:cs typeface="Arial"/>
              </a:rPr>
              <a:t> </a:t>
            </a:r>
            <a:r>
              <a:rPr sz="3200" spc="-35" dirty="0">
                <a:solidFill>
                  <a:srgbClr val="002060"/>
                </a:solidFill>
                <a:latin typeface="Arial"/>
                <a:cs typeface="Arial"/>
              </a:rPr>
              <a:t>the</a:t>
            </a:r>
            <a:r>
              <a:rPr sz="3200" spc="-155" dirty="0">
                <a:solidFill>
                  <a:srgbClr val="002060"/>
                </a:solidFill>
                <a:latin typeface="Arial"/>
                <a:cs typeface="Arial"/>
              </a:rPr>
              <a:t> </a:t>
            </a:r>
            <a:r>
              <a:rPr sz="3200" spc="-20" dirty="0">
                <a:solidFill>
                  <a:srgbClr val="002060"/>
                </a:solidFill>
                <a:latin typeface="Arial"/>
                <a:cs typeface="Arial"/>
              </a:rPr>
              <a:t>host</a:t>
            </a:r>
            <a:endParaRPr sz="3200" dirty="0">
              <a:solidFill>
                <a:srgbClr val="002060"/>
              </a:solidFill>
              <a:latin typeface="Arial"/>
              <a:cs typeface="Arial"/>
            </a:endParaRPr>
          </a:p>
          <a:p>
            <a:pPr marL="355600" marR="5080" indent="-342900">
              <a:lnSpc>
                <a:spcPct val="100000"/>
              </a:lnSpc>
              <a:spcBef>
                <a:spcPts val="765"/>
              </a:spcBef>
              <a:buChar char="•"/>
              <a:tabLst>
                <a:tab pos="355600" algn="l"/>
              </a:tabLst>
            </a:pPr>
            <a:r>
              <a:rPr sz="3200" spc="-125" dirty="0">
                <a:solidFill>
                  <a:srgbClr val="002060"/>
                </a:solidFill>
                <a:latin typeface="Arial"/>
                <a:cs typeface="Arial"/>
              </a:rPr>
              <a:t>Immune </a:t>
            </a:r>
            <a:r>
              <a:rPr sz="3200" spc="-175" dirty="0">
                <a:solidFill>
                  <a:srgbClr val="002060"/>
                </a:solidFill>
                <a:latin typeface="Arial"/>
                <a:cs typeface="Arial"/>
              </a:rPr>
              <a:t>evasion</a:t>
            </a:r>
            <a:r>
              <a:rPr sz="3200" spc="-165" dirty="0">
                <a:solidFill>
                  <a:srgbClr val="002060"/>
                </a:solidFill>
                <a:latin typeface="Arial"/>
                <a:cs typeface="Arial"/>
              </a:rPr>
              <a:t> </a:t>
            </a:r>
            <a:r>
              <a:rPr sz="3200" spc="-190" dirty="0">
                <a:solidFill>
                  <a:srgbClr val="002060"/>
                </a:solidFill>
                <a:latin typeface="Arial"/>
                <a:cs typeface="Arial"/>
              </a:rPr>
              <a:t>increases</a:t>
            </a:r>
            <a:r>
              <a:rPr sz="3200" spc="-180" dirty="0">
                <a:solidFill>
                  <a:srgbClr val="002060"/>
                </a:solidFill>
                <a:latin typeface="Arial"/>
                <a:cs typeface="Arial"/>
              </a:rPr>
              <a:t> </a:t>
            </a:r>
            <a:r>
              <a:rPr sz="3200" spc="-35" dirty="0">
                <a:solidFill>
                  <a:srgbClr val="002060"/>
                </a:solidFill>
                <a:latin typeface="Arial"/>
                <a:cs typeface="Arial"/>
              </a:rPr>
              <a:t>the</a:t>
            </a:r>
            <a:r>
              <a:rPr sz="3200" spc="-145" dirty="0">
                <a:solidFill>
                  <a:srgbClr val="002060"/>
                </a:solidFill>
                <a:latin typeface="Arial"/>
                <a:cs typeface="Arial"/>
              </a:rPr>
              <a:t> </a:t>
            </a:r>
            <a:r>
              <a:rPr sz="3200" spc="-200" dirty="0">
                <a:solidFill>
                  <a:srgbClr val="002060"/>
                </a:solidFill>
                <a:latin typeface="Arial"/>
                <a:cs typeface="Arial"/>
              </a:rPr>
              <a:t>chance</a:t>
            </a:r>
            <a:r>
              <a:rPr sz="3200" spc="-160" dirty="0">
                <a:solidFill>
                  <a:srgbClr val="002060"/>
                </a:solidFill>
                <a:latin typeface="Arial"/>
                <a:cs typeface="Arial"/>
              </a:rPr>
              <a:t> </a:t>
            </a:r>
            <a:r>
              <a:rPr sz="3200" dirty="0">
                <a:solidFill>
                  <a:srgbClr val="002060"/>
                </a:solidFill>
                <a:latin typeface="Arial"/>
                <a:cs typeface="Arial"/>
              </a:rPr>
              <a:t>that</a:t>
            </a:r>
            <a:r>
              <a:rPr sz="3200" spc="-145" dirty="0">
                <a:solidFill>
                  <a:srgbClr val="002060"/>
                </a:solidFill>
                <a:latin typeface="Arial"/>
                <a:cs typeface="Arial"/>
              </a:rPr>
              <a:t> </a:t>
            </a:r>
            <a:r>
              <a:rPr sz="3200" spc="-50" dirty="0">
                <a:solidFill>
                  <a:srgbClr val="002060"/>
                </a:solidFill>
                <a:latin typeface="Arial"/>
                <a:cs typeface="Arial"/>
              </a:rPr>
              <a:t>a </a:t>
            </a:r>
            <a:r>
              <a:rPr sz="3200" spc="-125" dirty="0">
                <a:solidFill>
                  <a:srgbClr val="002060"/>
                </a:solidFill>
                <a:latin typeface="Arial"/>
                <a:cs typeface="Arial"/>
              </a:rPr>
              <a:t>pathogenic</a:t>
            </a:r>
            <a:r>
              <a:rPr sz="3200" spc="-140" dirty="0">
                <a:solidFill>
                  <a:srgbClr val="002060"/>
                </a:solidFill>
                <a:latin typeface="Arial"/>
                <a:cs typeface="Arial"/>
              </a:rPr>
              <a:t> </a:t>
            </a:r>
            <a:r>
              <a:rPr sz="3200" spc="-105" dirty="0">
                <a:solidFill>
                  <a:srgbClr val="002060"/>
                </a:solidFill>
                <a:latin typeface="Arial"/>
                <a:cs typeface="Arial"/>
              </a:rPr>
              <a:t>microbe</a:t>
            </a:r>
            <a:r>
              <a:rPr sz="3200" spc="-150" dirty="0">
                <a:solidFill>
                  <a:srgbClr val="002060"/>
                </a:solidFill>
                <a:latin typeface="Arial"/>
                <a:cs typeface="Arial"/>
              </a:rPr>
              <a:t> </a:t>
            </a:r>
            <a:r>
              <a:rPr sz="3200" spc="-220" dirty="0">
                <a:solidFill>
                  <a:srgbClr val="002060"/>
                </a:solidFill>
                <a:latin typeface="Arial"/>
                <a:cs typeface="Arial"/>
              </a:rPr>
              <a:t>can</a:t>
            </a:r>
            <a:r>
              <a:rPr sz="3200" spc="-145" dirty="0">
                <a:solidFill>
                  <a:srgbClr val="002060"/>
                </a:solidFill>
                <a:latin typeface="Arial"/>
                <a:cs typeface="Arial"/>
              </a:rPr>
              <a:t> </a:t>
            </a:r>
            <a:r>
              <a:rPr sz="3200" spc="-90" dirty="0">
                <a:solidFill>
                  <a:srgbClr val="002060"/>
                </a:solidFill>
                <a:latin typeface="Arial"/>
                <a:cs typeface="Arial"/>
              </a:rPr>
              <a:t>continue</a:t>
            </a:r>
            <a:r>
              <a:rPr sz="3200" spc="-140" dirty="0">
                <a:solidFill>
                  <a:srgbClr val="002060"/>
                </a:solidFill>
                <a:latin typeface="Arial"/>
                <a:cs typeface="Arial"/>
              </a:rPr>
              <a:t> </a:t>
            </a:r>
            <a:r>
              <a:rPr sz="3200" dirty="0">
                <a:solidFill>
                  <a:srgbClr val="002060"/>
                </a:solidFill>
                <a:latin typeface="Arial"/>
                <a:cs typeface="Arial"/>
              </a:rPr>
              <a:t>to</a:t>
            </a:r>
            <a:r>
              <a:rPr sz="3200" spc="-140" dirty="0">
                <a:solidFill>
                  <a:srgbClr val="002060"/>
                </a:solidFill>
                <a:latin typeface="Arial"/>
                <a:cs typeface="Arial"/>
              </a:rPr>
              <a:t> </a:t>
            </a:r>
            <a:r>
              <a:rPr sz="3200" spc="-110" dirty="0">
                <a:solidFill>
                  <a:srgbClr val="002060"/>
                </a:solidFill>
                <a:latin typeface="Arial"/>
                <a:cs typeface="Arial"/>
              </a:rPr>
              <a:t>grow</a:t>
            </a:r>
            <a:r>
              <a:rPr sz="3200" spc="-165" dirty="0">
                <a:solidFill>
                  <a:srgbClr val="002060"/>
                </a:solidFill>
                <a:latin typeface="Arial"/>
                <a:cs typeface="Arial"/>
              </a:rPr>
              <a:t> </a:t>
            </a:r>
            <a:r>
              <a:rPr sz="3200" spc="-25" dirty="0">
                <a:solidFill>
                  <a:srgbClr val="002060"/>
                </a:solidFill>
                <a:latin typeface="Arial"/>
                <a:cs typeface="Arial"/>
              </a:rPr>
              <a:t>or </a:t>
            </a:r>
            <a:r>
              <a:rPr sz="3200" spc="-100" dirty="0">
                <a:solidFill>
                  <a:srgbClr val="002060"/>
                </a:solidFill>
                <a:latin typeface="Arial"/>
                <a:cs typeface="Arial"/>
              </a:rPr>
              <a:t>replicate</a:t>
            </a:r>
            <a:r>
              <a:rPr sz="3200" spc="-180" dirty="0">
                <a:solidFill>
                  <a:srgbClr val="002060"/>
                </a:solidFill>
                <a:latin typeface="Arial"/>
                <a:cs typeface="Arial"/>
              </a:rPr>
              <a:t> </a:t>
            </a:r>
            <a:r>
              <a:rPr sz="3200" spc="-10" dirty="0">
                <a:solidFill>
                  <a:srgbClr val="002060"/>
                </a:solidFill>
                <a:latin typeface="Arial"/>
                <a:cs typeface="Arial"/>
              </a:rPr>
              <a:t>in</a:t>
            </a:r>
            <a:r>
              <a:rPr sz="3200" spc="-200" dirty="0">
                <a:solidFill>
                  <a:srgbClr val="002060"/>
                </a:solidFill>
                <a:latin typeface="Arial"/>
                <a:cs typeface="Arial"/>
              </a:rPr>
              <a:t> </a:t>
            </a:r>
            <a:r>
              <a:rPr sz="3200" spc="-254" dirty="0">
                <a:solidFill>
                  <a:srgbClr val="002060"/>
                </a:solidFill>
                <a:latin typeface="Arial"/>
                <a:cs typeface="Arial"/>
              </a:rPr>
              <a:t>a</a:t>
            </a:r>
            <a:r>
              <a:rPr sz="3200" spc="-170" dirty="0">
                <a:solidFill>
                  <a:srgbClr val="002060"/>
                </a:solidFill>
                <a:latin typeface="Arial"/>
                <a:cs typeface="Arial"/>
              </a:rPr>
              <a:t> </a:t>
            </a:r>
            <a:r>
              <a:rPr sz="3200" spc="-110" dirty="0">
                <a:solidFill>
                  <a:srgbClr val="002060"/>
                </a:solidFill>
                <a:latin typeface="Arial"/>
                <a:cs typeface="Arial"/>
              </a:rPr>
              <a:t>host</a:t>
            </a:r>
            <a:r>
              <a:rPr sz="3200" spc="-155" dirty="0">
                <a:solidFill>
                  <a:srgbClr val="002060"/>
                </a:solidFill>
                <a:latin typeface="Arial"/>
                <a:cs typeface="Arial"/>
              </a:rPr>
              <a:t> </a:t>
            </a:r>
            <a:r>
              <a:rPr sz="3200" dirty="0">
                <a:solidFill>
                  <a:srgbClr val="002060"/>
                </a:solidFill>
                <a:latin typeface="Arial"/>
                <a:cs typeface="Arial"/>
              </a:rPr>
              <a:t>or</a:t>
            </a:r>
            <a:r>
              <a:rPr sz="3200" spc="-185" dirty="0">
                <a:solidFill>
                  <a:srgbClr val="002060"/>
                </a:solidFill>
                <a:latin typeface="Arial"/>
                <a:cs typeface="Arial"/>
              </a:rPr>
              <a:t> </a:t>
            </a:r>
            <a:r>
              <a:rPr sz="3200" spc="-150" dirty="0">
                <a:solidFill>
                  <a:srgbClr val="002060"/>
                </a:solidFill>
                <a:latin typeface="Arial"/>
                <a:cs typeface="Arial"/>
              </a:rPr>
              <a:t>be</a:t>
            </a:r>
            <a:r>
              <a:rPr sz="3200" spc="-170" dirty="0">
                <a:solidFill>
                  <a:srgbClr val="002060"/>
                </a:solidFill>
                <a:latin typeface="Arial"/>
                <a:cs typeface="Arial"/>
              </a:rPr>
              <a:t> </a:t>
            </a:r>
            <a:r>
              <a:rPr sz="3200" spc="-60" dirty="0">
                <a:solidFill>
                  <a:srgbClr val="002060"/>
                </a:solidFill>
                <a:latin typeface="Arial"/>
                <a:cs typeface="Arial"/>
              </a:rPr>
              <a:t>transmitted</a:t>
            </a:r>
            <a:r>
              <a:rPr sz="3200" spc="-135" dirty="0">
                <a:solidFill>
                  <a:srgbClr val="002060"/>
                </a:solidFill>
                <a:latin typeface="Arial"/>
                <a:cs typeface="Arial"/>
              </a:rPr>
              <a:t> </a:t>
            </a:r>
            <a:r>
              <a:rPr sz="3200" spc="-25" dirty="0">
                <a:solidFill>
                  <a:srgbClr val="002060"/>
                </a:solidFill>
                <a:latin typeface="Arial"/>
                <a:cs typeface="Arial"/>
              </a:rPr>
              <a:t>to </a:t>
            </a:r>
            <a:r>
              <a:rPr sz="3200" spc="-80" dirty="0">
                <a:solidFill>
                  <a:srgbClr val="002060"/>
                </a:solidFill>
                <a:latin typeface="Arial"/>
                <a:cs typeface="Arial"/>
              </a:rPr>
              <a:t>another</a:t>
            </a:r>
            <a:r>
              <a:rPr sz="3200" spc="-105" dirty="0">
                <a:solidFill>
                  <a:srgbClr val="002060"/>
                </a:solidFill>
                <a:latin typeface="Arial"/>
                <a:cs typeface="Arial"/>
              </a:rPr>
              <a:t> </a:t>
            </a:r>
            <a:r>
              <a:rPr sz="3200" spc="-20" dirty="0">
                <a:solidFill>
                  <a:srgbClr val="002060"/>
                </a:solidFill>
                <a:latin typeface="Arial"/>
                <a:cs typeface="Arial"/>
              </a:rPr>
              <a:t>host</a:t>
            </a:r>
            <a:endParaRPr sz="3200" dirty="0">
              <a:solidFill>
                <a:srgbClr val="002060"/>
              </a:solidFill>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3" descr="D:\kuloth\2015\08-Aug\07-08-2015\nrmicro_issue\slides_img\nrmicro3521-f1.jpg">
            <a:extLst>
              <a:ext uri="{FF2B5EF4-FFF2-40B4-BE49-F238E27FC236}">
                <a16:creationId xmlns:a16="http://schemas.microsoft.com/office/drawing/2014/main" id="{181EC697-D816-D92C-DE13-FC71EB538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883" y="1231855"/>
            <a:ext cx="3352230" cy="55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EF8C5BDE-1BE8-A9F2-661E-9F357FD104B7}"/>
              </a:ext>
            </a:extLst>
          </p:cNvPr>
          <p:cNvSpPr>
            <a:spLocks noGrp="1"/>
          </p:cNvSpPr>
          <p:nvPr>
            <p:ph type="title"/>
          </p:nvPr>
        </p:nvSpPr>
        <p:spPr>
          <a:xfrm>
            <a:off x="628650" y="38101"/>
            <a:ext cx="7886700" cy="1104900"/>
          </a:xfrm>
        </p:spPr>
        <p:txBody>
          <a:bodyPr>
            <a:normAutofit/>
          </a:bodyPr>
          <a:lstStyle/>
          <a:p>
            <a:r>
              <a:rPr lang="en-US" sz="2800" b="1" dirty="0">
                <a:solidFill>
                  <a:srgbClr val="002060"/>
                </a:solidFill>
              </a:rPr>
              <a:t>Staph interferes with chemotaxis, complement activation, fibrinolysis, leukocyte effector functions</a:t>
            </a:r>
          </a:p>
        </p:txBody>
      </p:sp>
      <p:cxnSp>
        <p:nvCxnSpPr>
          <p:cNvPr id="2" name="Straight Connector 1">
            <a:extLst>
              <a:ext uri="{FF2B5EF4-FFF2-40B4-BE49-F238E27FC236}">
                <a16:creationId xmlns:a16="http://schemas.microsoft.com/office/drawing/2014/main" id="{A1EFCB74-1E4E-0640-19D5-91E8B711B9F3}"/>
              </a:ext>
            </a:extLst>
          </p:cNvPr>
          <p:cNvCxnSpPr/>
          <p:nvPr/>
        </p:nvCxnSpPr>
        <p:spPr>
          <a:xfrm>
            <a:off x="332066" y="11430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8C5BDE-1BE8-A9F2-661E-9F357FD104B7}"/>
              </a:ext>
            </a:extLst>
          </p:cNvPr>
          <p:cNvSpPr>
            <a:spLocks noGrp="1"/>
          </p:cNvSpPr>
          <p:nvPr>
            <p:ph type="title"/>
          </p:nvPr>
        </p:nvSpPr>
        <p:spPr>
          <a:xfrm>
            <a:off x="628650" y="32657"/>
            <a:ext cx="7886700" cy="1325563"/>
          </a:xfrm>
        </p:spPr>
        <p:txBody>
          <a:bodyPr>
            <a:normAutofit/>
          </a:bodyPr>
          <a:lstStyle/>
          <a:p>
            <a:r>
              <a:rPr lang="en-US" sz="2800" b="1" dirty="0">
                <a:solidFill>
                  <a:srgbClr val="002060"/>
                </a:solidFill>
              </a:rPr>
              <a:t>Staph interferes with chemotaxis, complement activation, fibrinolysis, leukocyte effector functions</a:t>
            </a:r>
          </a:p>
        </p:txBody>
      </p:sp>
      <p:pic>
        <p:nvPicPr>
          <p:cNvPr id="2" name="Picture 3" descr="D:\kuloth\2015\08-Aug\07-08-2015\nrmicro_issue\slides_img\nrmicro3521-f2.jpg">
            <a:extLst>
              <a:ext uri="{FF2B5EF4-FFF2-40B4-BE49-F238E27FC236}">
                <a16:creationId xmlns:a16="http://schemas.microsoft.com/office/drawing/2014/main" id="{B68A8DD7-7660-666A-0CC4-2233A2D57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45771"/>
            <a:ext cx="36576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0C7F7BA5-9C6E-B323-5CD4-A45CF3111847}"/>
              </a:ext>
            </a:extLst>
          </p:cNvPr>
          <p:cNvCxnSpPr/>
          <p:nvPr/>
        </p:nvCxnSpPr>
        <p:spPr>
          <a:xfrm>
            <a:off x="332066" y="11430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363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134110"/>
            <a:ext cx="5577840" cy="567463"/>
          </a:xfrm>
          <a:prstGeom prst="rect">
            <a:avLst/>
          </a:prstGeom>
        </p:spPr>
        <p:txBody>
          <a:bodyPr vert="horz" wrap="square" lIns="0" tIns="13335" rIns="0" bIns="0" rtlCol="0">
            <a:spAutoFit/>
          </a:bodyPr>
          <a:lstStyle/>
          <a:p>
            <a:pPr marL="12700">
              <a:lnSpc>
                <a:spcPct val="100000"/>
              </a:lnSpc>
              <a:spcBef>
                <a:spcPts val="105"/>
              </a:spcBef>
            </a:pPr>
            <a:r>
              <a:rPr sz="3600" b="1" spc="-55" dirty="0"/>
              <a:t>Inhibition</a:t>
            </a:r>
            <a:r>
              <a:rPr sz="3600" b="1" spc="-240" dirty="0"/>
              <a:t> </a:t>
            </a:r>
            <a:r>
              <a:rPr sz="3600" b="1" dirty="0"/>
              <a:t>of</a:t>
            </a:r>
            <a:r>
              <a:rPr sz="3600" b="1" spc="-260" dirty="0"/>
              <a:t> </a:t>
            </a:r>
            <a:r>
              <a:rPr sz="3600" b="1" spc="-225" dirty="0"/>
              <a:t>Chemotaxis</a:t>
            </a:r>
          </a:p>
        </p:txBody>
      </p:sp>
      <p:sp>
        <p:nvSpPr>
          <p:cNvPr id="4" name="object 4"/>
          <p:cNvSpPr txBox="1"/>
          <p:nvPr/>
        </p:nvSpPr>
        <p:spPr>
          <a:xfrm>
            <a:off x="3682894" y="1508350"/>
            <a:ext cx="5344160" cy="3646804"/>
          </a:xfrm>
          <a:prstGeom prst="rect">
            <a:avLst/>
          </a:prstGeom>
        </p:spPr>
        <p:txBody>
          <a:bodyPr vert="horz" wrap="square" lIns="0" tIns="67310" rIns="0" bIns="0" rtlCol="0">
            <a:spAutoFit/>
          </a:bodyPr>
          <a:lstStyle/>
          <a:p>
            <a:pPr marL="12700">
              <a:lnSpc>
                <a:spcPct val="100000"/>
              </a:lnSpc>
              <a:spcBef>
                <a:spcPts val="530"/>
              </a:spcBef>
            </a:pPr>
            <a:r>
              <a:rPr sz="1800" u="sng" spc="-114" dirty="0">
                <a:uFill>
                  <a:solidFill>
                    <a:srgbClr val="000000"/>
                  </a:solidFill>
                </a:uFill>
                <a:latin typeface="Arial"/>
                <a:cs typeface="Arial"/>
              </a:rPr>
              <a:t>Phagocyte</a:t>
            </a:r>
            <a:r>
              <a:rPr sz="1800" u="sng" spc="-35" dirty="0">
                <a:uFill>
                  <a:solidFill>
                    <a:srgbClr val="000000"/>
                  </a:solidFill>
                </a:uFill>
                <a:latin typeface="Arial"/>
                <a:cs typeface="Arial"/>
              </a:rPr>
              <a:t> </a:t>
            </a:r>
            <a:r>
              <a:rPr sz="1800" u="sng" spc="-85" dirty="0">
                <a:uFill>
                  <a:solidFill>
                    <a:srgbClr val="000000"/>
                  </a:solidFill>
                </a:uFill>
                <a:latin typeface="Arial"/>
                <a:cs typeface="Arial"/>
              </a:rPr>
              <a:t>Trafficking</a:t>
            </a:r>
            <a:r>
              <a:rPr sz="1800" u="sng" spc="-40" dirty="0">
                <a:uFill>
                  <a:solidFill>
                    <a:srgbClr val="000000"/>
                  </a:solidFill>
                </a:uFill>
                <a:latin typeface="Arial"/>
                <a:cs typeface="Arial"/>
              </a:rPr>
              <a:t> </a:t>
            </a:r>
            <a:r>
              <a:rPr sz="1800" u="sng" spc="-10" dirty="0">
                <a:uFill>
                  <a:solidFill>
                    <a:srgbClr val="000000"/>
                  </a:solidFill>
                </a:uFill>
                <a:latin typeface="Arial"/>
                <a:cs typeface="Arial"/>
              </a:rPr>
              <a:t>Inhibitors</a:t>
            </a:r>
            <a:r>
              <a:rPr sz="1800" spc="-10" dirty="0">
                <a:latin typeface="Arial"/>
                <a:cs typeface="Arial"/>
              </a:rPr>
              <a:t>:</a:t>
            </a:r>
            <a:endParaRPr sz="1800">
              <a:latin typeface="Arial"/>
              <a:cs typeface="Arial"/>
            </a:endParaRPr>
          </a:p>
          <a:p>
            <a:pPr marL="12700" marR="287020">
              <a:lnSpc>
                <a:spcPct val="120000"/>
              </a:lnSpc>
            </a:pPr>
            <a:r>
              <a:rPr sz="1800" spc="-254" dirty="0">
                <a:latin typeface="Arial"/>
                <a:cs typeface="Arial"/>
              </a:rPr>
              <a:t>CHIPS</a:t>
            </a:r>
            <a:r>
              <a:rPr sz="1800" spc="-75" dirty="0">
                <a:latin typeface="Arial"/>
                <a:cs typeface="Arial"/>
              </a:rPr>
              <a:t> </a:t>
            </a:r>
            <a:r>
              <a:rPr sz="1800" spc="-110" dirty="0">
                <a:latin typeface="Arial"/>
                <a:cs typeface="Arial"/>
              </a:rPr>
              <a:t>–</a:t>
            </a:r>
            <a:r>
              <a:rPr sz="1800" spc="-85" dirty="0">
                <a:latin typeface="Arial"/>
                <a:cs typeface="Arial"/>
              </a:rPr>
              <a:t> </a:t>
            </a:r>
            <a:r>
              <a:rPr sz="1800" spc="-90" dirty="0">
                <a:latin typeface="Arial"/>
                <a:cs typeface="Arial"/>
              </a:rPr>
              <a:t>chemotaxis</a:t>
            </a:r>
            <a:r>
              <a:rPr sz="1800" spc="-85" dirty="0">
                <a:latin typeface="Arial"/>
                <a:cs typeface="Arial"/>
              </a:rPr>
              <a:t> </a:t>
            </a:r>
            <a:r>
              <a:rPr sz="1800" spc="-25" dirty="0">
                <a:latin typeface="Arial"/>
                <a:cs typeface="Arial"/>
              </a:rPr>
              <a:t>inhibitory</a:t>
            </a:r>
            <a:r>
              <a:rPr sz="1800" spc="-70" dirty="0">
                <a:latin typeface="Arial"/>
                <a:cs typeface="Arial"/>
              </a:rPr>
              <a:t> </a:t>
            </a:r>
            <a:r>
              <a:rPr sz="1800" spc="-30" dirty="0">
                <a:latin typeface="Arial"/>
                <a:cs typeface="Arial"/>
              </a:rPr>
              <a:t>protein</a:t>
            </a:r>
            <a:r>
              <a:rPr sz="1800" spc="-65" dirty="0">
                <a:latin typeface="Arial"/>
                <a:cs typeface="Arial"/>
              </a:rPr>
              <a:t> </a:t>
            </a:r>
            <a:r>
              <a:rPr sz="1800" dirty="0">
                <a:latin typeface="Arial"/>
                <a:cs typeface="Arial"/>
              </a:rPr>
              <a:t>of</a:t>
            </a:r>
            <a:r>
              <a:rPr sz="1800" spc="-80" dirty="0">
                <a:latin typeface="Arial"/>
                <a:cs typeface="Arial"/>
              </a:rPr>
              <a:t> </a:t>
            </a:r>
            <a:r>
              <a:rPr sz="1800" spc="-65" dirty="0">
                <a:latin typeface="Arial"/>
                <a:cs typeface="Arial"/>
              </a:rPr>
              <a:t>staphylococci </a:t>
            </a:r>
            <a:r>
              <a:rPr sz="1800" spc="-265" dirty="0">
                <a:latin typeface="Arial"/>
                <a:cs typeface="Arial"/>
              </a:rPr>
              <a:t>EAP</a:t>
            </a:r>
            <a:r>
              <a:rPr sz="1800" spc="-90" dirty="0">
                <a:latin typeface="Arial"/>
                <a:cs typeface="Arial"/>
              </a:rPr>
              <a:t> </a:t>
            </a:r>
            <a:r>
              <a:rPr sz="1800" spc="-110" dirty="0">
                <a:latin typeface="Arial"/>
                <a:cs typeface="Arial"/>
              </a:rPr>
              <a:t>–</a:t>
            </a:r>
            <a:r>
              <a:rPr sz="1800" spc="-65" dirty="0">
                <a:latin typeface="Arial"/>
                <a:cs typeface="Arial"/>
              </a:rPr>
              <a:t> </a:t>
            </a:r>
            <a:r>
              <a:rPr sz="1800" spc="-60" dirty="0">
                <a:latin typeface="Arial"/>
                <a:cs typeface="Arial"/>
              </a:rPr>
              <a:t>extracellular</a:t>
            </a:r>
            <a:r>
              <a:rPr sz="1800" spc="-75" dirty="0">
                <a:latin typeface="Arial"/>
                <a:cs typeface="Arial"/>
              </a:rPr>
              <a:t> </a:t>
            </a:r>
            <a:r>
              <a:rPr sz="1800" spc="-90" dirty="0">
                <a:latin typeface="Arial"/>
                <a:cs typeface="Arial"/>
              </a:rPr>
              <a:t>adherence</a:t>
            </a:r>
            <a:r>
              <a:rPr sz="1800" spc="-50" dirty="0">
                <a:latin typeface="Arial"/>
                <a:cs typeface="Arial"/>
              </a:rPr>
              <a:t> </a:t>
            </a:r>
            <a:r>
              <a:rPr sz="1800" spc="-10" dirty="0">
                <a:latin typeface="Arial"/>
                <a:cs typeface="Arial"/>
              </a:rPr>
              <a:t>protein</a:t>
            </a:r>
            <a:endParaRPr sz="1800">
              <a:latin typeface="Arial"/>
              <a:cs typeface="Arial"/>
            </a:endParaRPr>
          </a:p>
          <a:p>
            <a:pPr marL="178435" indent="-165735">
              <a:lnSpc>
                <a:spcPct val="100000"/>
              </a:lnSpc>
              <a:spcBef>
                <a:spcPts val="434"/>
              </a:spcBef>
              <a:buChar char="•"/>
              <a:tabLst>
                <a:tab pos="178435" algn="l"/>
              </a:tabLst>
            </a:pPr>
            <a:r>
              <a:rPr sz="1800" spc="-35" dirty="0">
                <a:latin typeface="Arial"/>
                <a:cs typeface="Arial"/>
              </a:rPr>
              <a:t>interfere</a:t>
            </a:r>
            <a:r>
              <a:rPr sz="1800" spc="-50" dirty="0">
                <a:latin typeface="Arial"/>
                <a:cs typeface="Arial"/>
              </a:rPr>
              <a:t> </a:t>
            </a:r>
            <a:r>
              <a:rPr sz="1800" dirty="0">
                <a:latin typeface="Arial"/>
                <a:cs typeface="Arial"/>
              </a:rPr>
              <a:t>with</a:t>
            </a:r>
            <a:r>
              <a:rPr sz="1800" spc="-60" dirty="0">
                <a:latin typeface="Arial"/>
                <a:cs typeface="Arial"/>
              </a:rPr>
              <a:t> </a:t>
            </a:r>
            <a:r>
              <a:rPr sz="1800" spc="-35" dirty="0">
                <a:latin typeface="Arial"/>
                <a:cs typeface="Arial"/>
              </a:rPr>
              <a:t>neutrophil</a:t>
            </a:r>
            <a:r>
              <a:rPr sz="1800" spc="-70" dirty="0">
                <a:latin typeface="Arial"/>
                <a:cs typeface="Arial"/>
              </a:rPr>
              <a:t> </a:t>
            </a:r>
            <a:r>
              <a:rPr sz="1800" spc="-90" dirty="0">
                <a:latin typeface="Arial"/>
                <a:cs typeface="Arial"/>
              </a:rPr>
              <a:t>chemotaxis</a:t>
            </a:r>
            <a:r>
              <a:rPr sz="1800" spc="-75" dirty="0">
                <a:latin typeface="Arial"/>
                <a:cs typeface="Arial"/>
              </a:rPr>
              <a:t> </a:t>
            </a:r>
            <a:r>
              <a:rPr sz="1800" spc="-95" dirty="0">
                <a:latin typeface="Arial"/>
                <a:cs typeface="Arial"/>
              </a:rPr>
              <a:t>and</a:t>
            </a:r>
            <a:r>
              <a:rPr sz="1800" spc="-60" dirty="0">
                <a:latin typeface="Arial"/>
                <a:cs typeface="Arial"/>
              </a:rPr>
              <a:t> </a:t>
            </a:r>
            <a:r>
              <a:rPr sz="1800" spc="-25" dirty="0">
                <a:latin typeface="Arial"/>
                <a:cs typeface="Arial"/>
              </a:rPr>
              <a:t>extravasation</a:t>
            </a:r>
            <a:endParaRPr sz="1800">
              <a:latin typeface="Arial"/>
              <a:cs typeface="Arial"/>
            </a:endParaRPr>
          </a:p>
          <a:p>
            <a:pPr>
              <a:lnSpc>
                <a:spcPct val="100000"/>
              </a:lnSpc>
              <a:spcBef>
                <a:spcPts val="950"/>
              </a:spcBef>
              <a:buFont typeface="Arial"/>
              <a:buChar char="•"/>
            </a:pPr>
            <a:endParaRPr sz="1800">
              <a:latin typeface="Arial"/>
              <a:cs typeface="Arial"/>
            </a:endParaRPr>
          </a:p>
          <a:p>
            <a:pPr marL="12700">
              <a:lnSpc>
                <a:spcPct val="100000"/>
              </a:lnSpc>
            </a:pPr>
            <a:r>
              <a:rPr sz="1800" u="sng" spc="-120" dirty="0">
                <a:uFill>
                  <a:solidFill>
                    <a:srgbClr val="000000"/>
                  </a:solidFill>
                </a:uFill>
                <a:latin typeface="Arial"/>
                <a:cs typeface="Arial"/>
              </a:rPr>
              <a:t>Factors</a:t>
            </a:r>
            <a:r>
              <a:rPr sz="1800" u="sng" spc="-90" dirty="0">
                <a:uFill>
                  <a:solidFill>
                    <a:srgbClr val="000000"/>
                  </a:solidFill>
                </a:uFill>
                <a:latin typeface="Arial"/>
                <a:cs typeface="Arial"/>
              </a:rPr>
              <a:t> </a:t>
            </a:r>
            <a:r>
              <a:rPr sz="1800" u="sng" dirty="0">
                <a:uFill>
                  <a:solidFill>
                    <a:srgbClr val="000000"/>
                  </a:solidFill>
                </a:uFill>
                <a:latin typeface="Arial"/>
                <a:cs typeface="Arial"/>
              </a:rPr>
              <a:t>that</a:t>
            </a:r>
            <a:r>
              <a:rPr sz="1800" u="sng" spc="-90" dirty="0">
                <a:uFill>
                  <a:solidFill>
                    <a:srgbClr val="000000"/>
                  </a:solidFill>
                </a:uFill>
                <a:latin typeface="Arial"/>
                <a:cs typeface="Arial"/>
              </a:rPr>
              <a:t> </a:t>
            </a:r>
            <a:r>
              <a:rPr sz="1800" u="sng" spc="-100" dirty="0">
                <a:uFill>
                  <a:solidFill>
                    <a:srgbClr val="000000"/>
                  </a:solidFill>
                </a:uFill>
                <a:latin typeface="Arial"/>
                <a:cs typeface="Arial"/>
              </a:rPr>
              <a:t>enhance</a:t>
            </a:r>
            <a:r>
              <a:rPr sz="1800" u="sng" spc="-65" dirty="0">
                <a:uFill>
                  <a:solidFill>
                    <a:srgbClr val="000000"/>
                  </a:solidFill>
                </a:uFill>
                <a:latin typeface="Arial"/>
                <a:cs typeface="Arial"/>
              </a:rPr>
              <a:t> </a:t>
            </a:r>
            <a:r>
              <a:rPr sz="1800" u="sng" spc="-120" dirty="0">
                <a:uFill>
                  <a:solidFill>
                    <a:srgbClr val="000000"/>
                  </a:solidFill>
                </a:uFill>
                <a:latin typeface="Arial"/>
                <a:cs typeface="Arial"/>
              </a:rPr>
              <a:t>Phagosomal</a:t>
            </a:r>
            <a:r>
              <a:rPr sz="1800" u="sng" spc="-85" dirty="0">
                <a:uFill>
                  <a:solidFill>
                    <a:srgbClr val="000000"/>
                  </a:solidFill>
                </a:uFill>
                <a:latin typeface="Arial"/>
                <a:cs typeface="Arial"/>
              </a:rPr>
              <a:t> </a:t>
            </a:r>
            <a:r>
              <a:rPr sz="1800" u="sng" spc="-10" dirty="0">
                <a:uFill>
                  <a:solidFill>
                    <a:srgbClr val="000000"/>
                  </a:solidFill>
                </a:uFill>
                <a:latin typeface="Arial"/>
                <a:cs typeface="Arial"/>
              </a:rPr>
              <a:t>Survival</a:t>
            </a:r>
            <a:r>
              <a:rPr sz="1800" spc="-10" dirty="0">
                <a:latin typeface="Arial"/>
                <a:cs typeface="Arial"/>
              </a:rPr>
              <a:t>:</a:t>
            </a:r>
            <a:endParaRPr sz="1800">
              <a:latin typeface="Arial"/>
              <a:cs typeface="Arial"/>
            </a:endParaRPr>
          </a:p>
          <a:p>
            <a:pPr marL="178435" indent="-165735">
              <a:lnSpc>
                <a:spcPct val="100000"/>
              </a:lnSpc>
              <a:spcBef>
                <a:spcPts val="434"/>
              </a:spcBef>
              <a:buChar char="•"/>
              <a:tabLst>
                <a:tab pos="178435" algn="l"/>
              </a:tabLst>
            </a:pPr>
            <a:r>
              <a:rPr sz="1800" spc="-65" dirty="0">
                <a:latin typeface="Arial"/>
                <a:cs typeface="Arial"/>
              </a:rPr>
              <a:t>cell</a:t>
            </a:r>
            <a:r>
              <a:rPr sz="1800" spc="-55" dirty="0">
                <a:latin typeface="Arial"/>
                <a:cs typeface="Arial"/>
              </a:rPr>
              <a:t> </a:t>
            </a:r>
            <a:r>
              <a:rPr sz="1800" spc="-50" dirty="0">
                <a:latin typeface="Arial"/>
                <a:cs typeface="Arial"/>
              </a:rPr>
              <a:t>wall</a:t>
            </a:r>
            <a:r>
              <a:rPr sz="1800" spc="-55" dirty="0">
                <a:latin typeface="Arial"/>
                <a:cs typeface="Arial"/>
              </a:rPr>
              <a:t> modifications</a:t>
            </a:r>
            <a:r>
              <a:rPr sz="1800" spc="-60" dirty="0">
                <a:latin typeface="Arial"/>
                <a:cs typeface="Arial"/>
              </a:rPr>
              <a:t> </a:t>
            </a:r>
            <a:r>
              <a:rPr sz="1800" spc="-114" dirty="0">
                <a:latin typeface="Arial"/>
                <a:cs typeface="Arial"/>
              </a:rPr>
              <a:t>(D-</a:t>
            </a:r>
            <a:r>
              <a:rPr sz="1800" spc="-160" dirty="0">
                <a:latin typeface="Arial"/>
                <a:cs typeface="Arial"/>
              </a:rPr>
              <a:t>ALA,</a:t>
            </a:r>
            <a:r>
              <a:rPr sz="1800" spc="-70" dirty="0">
                <a:latin typeface="Arial"/>
                <a:cs typeface="Arial"/>
              </a:rPr>
              <a:t> </a:t>
            </a:r>
            <a:r>
              <a:rPr sz="1800" spc="-135" dirty="0">
                <a:latin typeface="Arial"/>
                <a:cs typeface="Arial"/>
              </a:rPr>
              <a:t>D-</a:t>
            </a:r>
            <a:r>
              <a:rPr sz="1800" spc="-295" dirty="0">
                <a:latin typeface="Arial"/>
                <a:cs typeface="Arial"/>
              </a:rPr>
              <a:t>LYS)</a:t>
            </a:r>
            <a:r>
              <a:rPr sz="1800" spc="-50" dirty="0">
                <a:latin typeface="Arial"/>
                <a:cs typeface="Arial"/>
              </a:rPr>
              <a:t> </a:t>
            </a:r>
            <a:r>
              <a:rPr sz="1800" spc="-60" dirty="0">
                <a:latin typeface="Arial"/>
                <a:cs typeface="Arial"/>
              </a:rPr>
              <a:t>-</a:t>
            </a:r>
            <a:r>
              <a:rPr sz="1800" spc="-165" dirty="0">
                <a:latin typeface="Arial"/>
                <a:cs typeface="Arial"/>
              </a:rPr>
              <a:t>&gt;</a:t>
            </a:r>
            <a:r>
              <a:rPr sz="1800" spc="-70" dirty="0">
                <a:latin typeface="Arial"/>
                <a:cs typeface="Arial"/>
              </a:rPr>
              <a:t> </a:t>
            </a:r>
            <a:r>
              <a:rPr sz="1800" spc="-140" dirty="0">
                <a:latin typeface="Arial"/>
                <a:cs typeface="Arial"/>
              </a:rPr>
              <a:t>AMP</a:t>
            </a:r>
            <a:r>
              <a:rPr sz="1800" spc="-80" dirty="0">
                <a:latin typeface="Arial"/>
                <a:cs typeface="Arial"/>
              </a:rPr>
              <a:t> </a:t>
            </a:r>
            <a:r>
              <a:rPr sz="1800" spc="-60" dirty="0">
                <a:latin typeface="Arial"/>
                <a:cs typeface="Arial"/>
              </a:rPr>
              <a:t>resistance</a:t>
            </a:r>
            <a:endParaRPr sz="1800">
              <a:latin typeface="Arial"/>
              <a:cs typeface="Arial"/>
            </a:endParaRPr>
          </a:p>
          <a:p>
            <a:pPr marL="178435" indent="-165735">
              <a:lnSpc>
                <a:spcPct val="100000"/>
              </a:lnSpc>
              <a:spcBef>
                <a:spcPts val="430"/>
              </a:spcBef>
              <a:buChar char="•"/>
              <a:tabLst>
                <a:tab pos="178435" algn="l"/>
              </a:tabLst>
            </a:pPr>
            <a:r>
              <a:rPr sz="1800" spc="-100" dirty="0">
                <a:latin typeface="Arial"/>
                <a:cs typeface="Arial"/>
              </a:rPr>
              <a:t>Staphylokinase,</a:t>
            </a:r>
            <a:r>
              <a:rPr sz="1800" spc="5" dirty="0">
                <a:latin typeface="Arial"/>
                <a:cs typeface="Arial"/>
              </a:rPr>
              <a:t> </a:t>
            </a:r>
            <a:r>
              <a:rPr sz="1800" spc="-10" dirty="0">
                <a:latin typeface="Arial"/>
                <a:cs typeface="Arial"/>
              </a:rPr>
              <a:t>Aureolysin</a:t>
            </a:r>
            <a:endParaRPr sz="1800">
              <a:latin typeface="Arial"/>
              <a:cs typeface="Arial"/>
            </a:endParaRPr>
          </a:p>
          <a:p>
            <a:pPr marL="178435" indent="-165735">
              <a:lnSpc>
                <a:spcPct val="100000"/>
              </a:lnSpc>
              <a:spcBef>
                <a:spcPts val="434"/>
              </a:spcBef>
              <a:buChar char="•"/>
              <a:tabLst>
                <a:tab pos="178435" algn="l"/>
              </a:tabLst>
            </a:pPr>
            <a:r>
              <a:rPr sz="1800" spc="-85" dirty="0">
                <a:latin typeface="Arial"/>
                <a:cs typeface="Arial"/>
              </a:rPr>
              <a:t>Creation</a:t>
            </a:r>
            <a:r>
              <a:rPr sz="1800" spc="-65" dirty="0">
                <a:latin typeface="Arial"/>
                <a:cs typeface="Arial"/>
              </a:rPr>
              <a:t> </a:t>
            </a:r>
            <a:r>
              <a:rPr sz="1800" dirty="0">
                <a:latin typeface="Arial"/>
                <a:cs typeface="Arial"/>
              </a:rPr>
              <a:t>of</a:t>
            </a:r>
            <a:r>
              <a:rPr sz="1800" spc="-60" dirty="0">
                <a:latin typeface="Arial"/>
                <a:cs typeface="Arial"/>
              </a:rPr>
              <a:t> </a:t>
            </a:r>
            <a:r>
              <a:rPr sz="1800" spc="-65" dirty="0">
                <a:latin typeface="Arial"/>
                <a:cs typeface="Arial"/>
              </a:rPr>
              <a:t>“spacious”</a:t>
            </a:r>
            <a:r>
              <a:rPr sz="1800" spc="-90" dirty="0">
                <a:latin typeface="Arial"/>
                <a:cs typeface="Arial"/>
              </a:rPr>
              <a:t> </a:t>
            </a:r>
            <a:r>
              <a:rPr sz="1800" spc="-10" dirty="0">
                <a:latin typeface="Arial"/>
                <a:cs typeface="Arial"/>
              </a:rPr>
              <a:t>phagosomes</a:t>
            </a:r>
            <a:endParaRPr sz="1800">
              <a:latin typeface="Arial"/>
              <a:cs typeface="Arial"/>
            </a:endParaRPr>
          </a:p>
          <a:p>
            <a:pPr>
              <a:lnSpc>
                <a:spcPct val="100000"/>
              </a:lnSpc>
              <a:spcBef>
                <a:spcPts val="950"/>
              </a:spcBef>
            </a:pPr>
            <a:endParaRPr sz="1800">
              <a:latin typeface="Arial"/>
              <a:cs typeface="Arial"/>
            </a:endParaRPr>
          </a:p>
          <a:p>
            <a:pPr marL="12700">
              <a:lnSpc>
                <a:spcPct val="100000"/>
              </a:lnSpc>
            </a:pPr>
            <a:r>
              <a:rPr sz="1800" u="sng" spc="-120" dirty="0">
                <a:uFill>
                  <a:solidFill>
                    <a:srgbClr val="000000"/>
                  </a:solidFill>
                </a:uFill>
                <a:latin typeface="Arial"/>
                <a:cs typeface="Arial"/>
              </a:rPr>
              <a:t>Pore-</a:t>
            </a:r>
            <a:r>
              <a:rPr sz="1800" u="sng" spc="-55" dirty="0">
                <a:uFill>
                  <a:solidFill>
                    <a:srgbClr val="000000"/>
                  </a:solidFill>
                </a:uFill>
                <a:latin typeface="Arial"/>
                <a:cs typeface="Arial"/>
              </a:rPr>
              <a:t>forming</a:t>
            </a:r>
            <a:r>
              <a:rPr sz="1800" u="sng" spc="30" dirty="0">
                <a:uFill>
                  <a:solidFill>
                    <a:srgbClr val="000000"/>
                  </a:solidFill>
                </a:uFill>
                <a:latin typeface="Arial"/>
                <a:cs typeface="Arial"/>
              </a:rPr>
              <a:t> </a:t>
            </a:r>
            <a:r>
              <a:rPr sz="1800" u="sng" spc="-10" dirty="0">
                <a:uFill>
                  <a:solidFill>
                    <a:srgbClr val="000000"/>
                  </a:solidFill>
                </a:uFill>
                <a:latin typeface="Arial"/>
                <a:cs typeface="Arial"/>
              </a:rPr>
              <a:t>Leukotoxins</a:t>
            </a:r>
            <a:endParaRPr sz="1800">
              <a:latin typeface="Arial"/>
              <a:cs typeface="Arial"/>
            </a:endParaRPr>
          </a:p>
        </p:txBody>
      </p:sp>
      <p:sp>
        <p:nvSpPr>
          <p:cNvPr id="5" name="object 5"/>
          <p:cNvSpPr txBox="1"/>
          <p:nvPr/>
        </p:nvSpPr>
        <p:spPr>
          <a:xfrm>
            <a:off x="4711216" y="6488736"/>
            <a:ext cx="4190365" cy="299720"/>
          </a:xfrm>
          <a:prstGeom prst="rect">
            <a:avLst/>
          </a:prstGeom>
        </p:spPr>
        <p:txBody>
          <a:bodyPr vert="horz" wrap="square" lIns="0" tIns="12700" rIns="0" bIns="0" rtlCol="0">
            <a:spAutoFit/>
          </a:bodyPr>
          <a:lstStyle/>
          <a:p>
            <a:pPr marL="12700">
              <a:lnSpc>
                <a:spcPct val="100000"/>
              </a:lnSpc>
              <a:spcBef>
                <a:spcPts val="100"/>
              </a:spcBef>
            </a:pPr>
            <a:r>
              <a:rPr sz="1800" spc="-120" dirty="0">
                <a:latin typeface="Arial"/>
                <a:cs typeface="Arial"/>
              </a:rPr>
              <a:t>Foster,</a:t>
            </a:r>
            <a:r>
              <a:rPr sz="1800" spc="-70" dirty="0">
                <a:latin typeface="Arial"/>
                <a:cs typeface="Arial"/>
              </a:rPr>
              <a:t> </a:t>
            </a:r>
            <a:r>
              <a:rPr sz="1800" spc="-240" dirty="0">
                <a:latin typeface="Arial"/>
                <a:cs typeface="Arial"/>
              </a:rPr>
              <a:t>T.</a:t>
            </a:r>
            <a:r>
              <a:rPr sz="1800" spc="-70" dirty="0">
                <a:latin typeface="Arial"/>
                <a:cs typeface="Arial"/>
              </a:rPr>
              <a:t> </a:t>
            </a:r>
            <a:r>
              <a:rPr sz="1800" i="1" spc="-60" dirty="0">
                <a:latin typeface="Arial"/>
                <a:cs typeface="Arial"/>
              </a:rPr>
              <a:t>Nature</a:t>
            </a:r>
            <a:r>
              <a:rPr sz="1800" i="1" spc="-65" dirty="0">
                <a:latin typeface="Arial"/>
                <a:cs typeface="Arial"/>
              </a:rPr>
              <a:t> </a:t>
            </a:r>
            <a:r>
              <a:rPr sz="1800" i="1" spc="-215" dirty="0">
                <a:latin typeface="Arial"/>
                <a:cs typeface="Arial"/>
              </a:rPr>
              <a:t>Rev</a:t>
            </a:r>
            <a:r>
              <a:rPr sz="1800" i="1" spc="-60" dirty="0">
                <a:latin typeface="Arial"/>
                <a:cs typeface="Arial"/>
              </a:rPr>
              <a:t> </a:t>
            </a:r>
            <a:r>
              <a:rPr sz="1800" i="1" spc="-45" dirty="0">
                <a:latin typeface="Arial"/>
                <a:cs typeface="Arial"/>
              </a:rPr>
              <a:t>Micro</a:t>
            </a:r>
            <a:r>
              <a:rPr sz="1800" spc="-45" dirty="0">
                <a:latin typeface="Arial"/>
                <a:cs typeface="Arial"/>
              </a:rPr>
              <a:t>.</a:t>
            </a:r>
            <a:r>
              <a:rPr sz="1800" spc="-55" dirty="0">
                <a:latin typeface="Arial"/>
                <a:cs typeface="Arial"/>
              </a:rPr>
              <a:t> </a:t>
            </a:r>
            <a:r>
              <a:rPr sz="1800" spc="-85" dirty="0">
                <a:latin typeface="Arial"/>
                <a:cs typeface="Arial"/>
              </a:rPr>
              <a:t>3:948-</a:t>
            </a:r>
            <a:r>
              <a:rPr sz="1800" spc="-80" dirty="0">
                <a:latin typeface="Arial"/>
                <a:cs typeface="Arial"/>
              </a:rPr>
              <a:t>958,</a:t>
            </a:r>
            <a:r>
              <a:rPr sz="1800" spc="-70" dirty="0">
                <a:latin typeface="Arial"/>
                <a:cs typeface="Arial"/>
              </a:rPr>
              <a:t> </a:t>
            </a:r>
            <a:r>
              <a:rPr sz="1800" spc="-35" dirty="0">
                <a:latin typeface="Arial"/>
                <a:cs typeface="Arial"/>
              </a:rPr>
              <a:t>2005.</a:t>
            </a:r>
            <a:endParaRPr sz="1800">
              <a:latin typeface="Arial"/>
              <a:cs typeface="Arial"/>
            </a:endParaRPr>
          </a:p>
        </p:txBody>
      </p:sp>
      <p:pic>
        <p:nvPicPr>
          <p:cNvPr id="8194" name="Picture 2" descr="extended data figure 2">
            <a:extLst>
              <a:ext uri="{FF2B5EF4-FFF2-40B4-BE49-F238E27FC236}">
                <a16:creationId xmlns:a16="http://schemas.microsoft.com/office/drawing/2014/main" id="{22493B06-8CD9-8FA5-BC90-995ECA3F4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58176"/>
            <a:ext cx="3124200" cy="557000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482339E8-400F-AAC5-81B9-0CB521C35C18}"/>
              </a:ext>
            </a:extLst>
          </p:cNvPr>
          <p:cNvCxnSpPr/>
          <p:nvPr/>
        </p:nvCxnSpPr>
        <p:spPr>
          <a:xfrm>
            <a:off x="332067" y="820568"/>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5894" y="319849"/>
            <a:ext cx="7272020" cy="1001394"/>
          </a:xfrm>
          <a:prstGeom prst="rect">
            <a:avLst/>
          </a:prstGeom>
        </p:spPr>
        <p:txBody>
          <a:bodyPr vert="horz" wrap="square" lIns="0" tIns="12700" rIns="0" bIns="0" rtlCol="0">
            <a:spAutoFit/>
          </a:bodyPr>
          <a:lstStyle/>
          <a:p>
            <a:pPr marL="1411605" marR="5080" indent="-1399540">
              <a:lnSpc>
                <a:spcPct val="100000"/>
              </a:lnSpc>
              <a:spcBef>
                <a:spcPts val="100"/>
              </a:spcBef>
            </a:pPr>
            <a:r>
              <a:rPr sz="3200" b="1" i="1" spc="-105" dirty="0">
                <a:solidFill>
                  <a:srgbClr val="000090"/>
                </a:solidFill>
                <a:latin typeface="Arial"/>
                <a:cs typeface="Arial"/>
              </a:rPr>
              <a:t>3.</a:t>
            </a:r>
            <a:r>
              <a:rPr sz="3200" b="1" i="1" spc="-145" dirty="0">
                <a:solidFill>
                  <a:srgbClr val="000090"/>
                </a:solidFill>
                <a:latin typeface="Arial"/>
                <a:cs typeface="Arial"/>
              </a:rPr>
              <a:t> </a:t>
            </a:r>
            <a:r>
              <a:rPr sz="3200" b="1" i="1" spc="-190" dirty="0">
                <a:solidFill>
                  <a:srgbClr val="000090"/>
                </a:solidFill>
                <a:latin typeface="Arial"/>
                <a:cs typeface="Arial"/>
              </a:rPr>
              <a:t>Outer</a:t>
            </a:r>
            <a:r>
              <a:rPr sz="3200" b="1" i="1" spc="-160" dirty="0">
                <a:solidFill>
                  <a:srgbClr val="000090"/>
                </a:solidFill>
                <a:latin typeface="Arial"/>
                <a:cs typeface="Arial"/>
              </a:rPr>
              <a:t> </a:t>
            </a:r>
            <a:r>
              <a:rPr sz="3200" b="1" i="1" spc="-280" dirty="0">
                <a:solidFill>
                  <a:srgbClr val="000090"/>
                </a:solidFill>
                <a:latin typeface="Arial"/>
                <a:cs typeface="Arial"/>
              </a:rPr>
              <a:t>Surface</a:t>
            </a:r>
            <a:r>
              <a:rPr sz="3200" b="1" i="1" spc="-150" dirty="0">
                <a:solidFill>
                  <a:srgbClr val="000090"/>
                </a:solidFill>
                <a:latin typeface="Arial"/>
                <a:cs typeface="Arial"/>
              </a:rPr>
              <a:t> </a:t>
            </a:r>
            <a:r>
              <a:rPr sz="3200" b="1" i="1" spc="-170" dirty="0">
                <a:solidFill>
                  <a:srgbClr val="000090"/>
                </a:solidFill>
                <a:latin typeface="Arial"/>
                <a:cs typeface="Arial"/>
              </a:rPr>
              <a:t>of</a:t>
            </a:r>
            <a:r>
              <a:rPr sz="3200" b="1" i="1" spc="-150" dirty="0">
                <a:solidFill>
                  <a:srgbClr val="000090"/>
                </a:solidFill>
                <a:latin typeface="Arial"/>
                <a:cs typeface="Arial"/>
              </a:rPr>
              <a:t> </a:t>
            </a:r>
            <a:r>
              <a:rPr sz="3200" b="1" i="1" spc="-235" dirty="0">
                <a:solidFill>
                  <a:srgbClr val="000090"/>
                </a:solidFill>
                <a:latin typeface="Arial"/>
                <a:cs typeface="Arial"/>
              </a:rPr>
              <a:t>Pathogen</a:t>
            </a:r>
            <a:r>
              <a:rPr sz="3200" b="1" i="1" spc="-175" dirty="0">
                <a:solidFill>
                  <a:srgbClr val="000090"/>
                </a:solidFill>
                <a:latin typeface="Arial"/>
                <a:cs typeface="Arial"/>
              </a:rPr>
              <a:t> </a:t>
            </a:r>
            <a:r>
              <a:rPr sz="3200" b="1" i="1" spc="-290" dirty="0">
                <a:solidFill>
                  <a:srgbClr val="000090"/>
                </a:solidFill>
                <a:latin typeface="Arial"/>
                <a:cs typeface="Arial"/>
              </a:rPr>
              <a:t>(capsules</a:t>
            </a:r>
            <a:r>
              <a:rPr sz="3200" b="1" i="1" spc="-160" dirty="0">
                <a:solidFill>
                  <a:srgbClr val="000090"/>
                </a:solidFill>
                <a:latin typeface="Arial"/>
                <a:cs typeface="Arial"/>
              </a:rPr>
              <a:t> </a:t>
            </a:r>
            <a:r>
              <a:rPr sz="3200" b="1" i="1" spc="-105" dirty="0">
                <a:solidFill>
                  <a:srgbClr val="000090"/>
                </a:solidFill>
                <a:latin typeface="Arial"/>
                <a:cs typeface="Arial"/>
              </a:rPr>
              <a:t>and </a:t>
            </a:r>
            <a:r>
              <a:rPr sz="3200" b="1" i="1" spc="-180" dirty="0">
                <a:solidFill>
                  <a:srgbClr val="000090"/>
                </a:solidFill>
                <a:latin typeface="Arial"/>
                <a:cs typeface="Arial"/>
              </a:rPr>
              <a:t>outer</a:t>
            </a:r>
            <a:r>
              <a:rPr sz="3200" b="1" i="1" spc="-160" dirty="0">
                <a:solidFill>
                  <a:srgbClr val="000090"/>
                </a:solidFill>
                <a:latin typeface="Arial"/>
                <a:cs typeface="Arial"/>
              </a:rPr>
              <a:t> </a:t>
            </a:r>
            <a:r>
              <a:rPr sz="3200" b="1" i="1" spc="-225" dirty="0">
                <a:solidFill>
                  <a:srgbClr val="000090"/>
                </a:solidFill>
                <a:latin typeface="Arial"/>
                <a:cs typeface="Arial"/>
              </a:rPr>
              <a:t>membrane</a:t>
            </a:r>
            <a:r>
              <a:rPr sz="3200" b="1" i="1" spc="-155" dirty="0">
                <a:solidFill>
                  <a:srgbClr val="000090"/>
                </a:solidFill>
                <a:latin typeface="Arial"/>
                <a:cs typeface="Arial"/>
              </a:rPr>
              <a:t> </a:t>
            </a:r>
            <a:r>
              <a:rPr sz="3200" b="1" i="1" spc="-85" dirty="0">
                <a:solidFill>
                  <a:srgbClr val="000090"/>
                </a:solidFill>
                <a:latin typeface="Arial"/>
                <a:cs typeface="Arial"/>
              </a:rPr>
              <a:t>proteins)</a:t>
            </a:r>
            <a:endParaRPr sz="3200">
              <a:latin typeface="Arial"/>
              <a:cs typeface="Arial"/>
            </a:endParaRPr>
          </a:p>
        </p:txBody>
      </p:sp>
      <p:pic>
        <p:nvPicPr>
          <p:cNvPr id="3" name="object 3"/>
          <p:cNvPicPr/>
          <p:nvPr/>
        </p:nvPicPr>
        <p:blipFill>
          <a:blip r:embed="rId3" cstate="print"/>
          <a:stretch>
            <a:fillRect/>
          </a:stretch>
        </p:blipFill>
        <p:spPr>
          <a:xfrm>
            <a:off x="457200" y="1600200"/>
            <a:ext cx="8232582" cy="4526279"/>
          </a:xfrm>
          <a:prstGeom prst="rect">
            <a:avLst/>
          </a:prstGeom>
        </p:spPr>
      </p:pic>
      <p:sp>
        <p:nvSpPr>
          <p:cNvPr id="4" name="object 4"/>
          <p:cNvSpPr txBox="1"/>
          <p:nvPr/>
        </p:nvSpPr>
        <p:spPr>
          <a:xfrm>
            <a:off x="5049747" y="6340351"/>
            <a:ext cx="3515360" cy="299720"/>
          </a:xfrm>
          <a:prstGeom prst="rect">
            <a:avLst/>
          </a:prstGeom>
        </p:spPr>
        <p:txBody>
          <a:bodyPr vert="horz" wrap="square" lIns="0" tIns="12700" rIns="0" bIns="0" rtlCol="0">
            <a:spAutoFit/>
          </a:bodyPr>
          <a:lstStyle/>
          <a:p>
            <a:pPr marL="12700">
              <a:lnSpc>
                <a:spcPct val="100000"/>
              </a:lnSpc>
              <a:spcBef>
                <a:spcPts val="100"/>
              </a:spcBef>
            </a:pPr>
            <a:r>
              <a:rPr sz="1800" spc="-125" dirty="0">
                <a:latin typeface="Arial"/>
                <a:cs typeface="Arial"/>
              </a:rPr>
              <a:t>Images</a:t>
            </a:r>
            <a:r>
              <a:rPr sz="1800" spc="-100" dirty="0">
                <a:latin typeface="Arial"/>
                <a:cs typeface="Arial"/>
              </a:rPr>
              <a:t> </a:t>
            </a:r>
            <a:r>
              <a:rPr sz="1800" spc="-25" dirty="0">
                <a:latin typeface="Arial"/>
                <a:cs typeface="Arial"/>
              </a:rPr>
              <a:t>from</a:t>
            </a:r>
            <a:r>
              <a:rPr sz="1800" spc="-80" dirty="0">
                <a:latin typeface="Arial"/>
                <a:cs typeface="Arial"/>
              </a:rPr>
              <a:t> cryptococcal</a:t>
            </a:r>
            <a:r>
              <a:rPr sz="1800" spc="-45" dirty="0">
                <a:latin typeface="Arial"/>
                <a:cs typeface="Arial"/>
              </a:rPr>
              <a:t> pneumonia</a:t>
            </a:r>
            <a:endParaRPr sz="18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125568"/>
            <a:ext cx="7886700" cy="1325563"/>
          </a:xfrm>
          <a:prstGeom prst="rect">
            <a:avLst/>
          </a:prstGeom>
        </p:spPr>
        <p:txBody>
          <a:bodyPr vert="horz" wrap="square" lIns="0" tIns="12700" rIns="0" bIns="0" rtlCol="0">
            <a:spAutoFit/>
          </a:bodyPr>
          <a:lstStyle/>
          <a:p>
            <a:pPr marL="1400175" marR="5080" indent="-1078865">
              <a:lnSpc>
                <a:spcPct val="100000"/>
              </a:lnSpc>
              <a:spcBef>
                <a:spcPts val="100"/>
              </a:spcBef>
            </a:pPr>
            <a:r>
              <a:rPr sz="3200" b="1" i="1" spc="-345" dirty="0">
                <a:solidFill>
                  <a:srgbClr val="000090"/>
                </a:solidFill>
                <a:latin typeface="Arial"/>
                <a:cs typeface="Arial"/>
              </a:rPr>
              <a:t>Cryptococcocis</a:t>
            </a:r>
            <a:r>
              <a:rPr sz="3200" b="1" i="1" spc="-210" dirty="0">
                <a:solidFill>
                  <a:srgbClr val="000090"/>
                </a:solidFill>
                <a:latin typeface="Arial"/>
                <a:cs typeface="Arial"/>
              </a:rPr>
              <a:t> </a:t>
            </a:r>
            <a:r>
              <a:rPr sz="3200" b="1" spc="-300" dirty="0">
                <a:solidFill>
                  <a:srgbClr val="000090"/>
                </a:solidFill>
                <a:latin typeface="Arial"/>
                <a:cs typeface="Arial"/>
              </a:rPr>
              <a:t>is</a:t>
            </a:r>
            <a:r>
              <a:rPr sz="3200" b="1" spc="-165" dirty="0">
                <a:solidFill>
                  <a:srgbClr val="000090"/>
                </a:solidFill>
                <a:latin typeface="Arial"/>
                <a:cs typeface="Arial"/>
              </a:rPr>
              <a:t> </a:t>
            </a:r>
            <a:r>
              <a:rPr sz="3200" b="1" spc="-204" dirty="0">
                <a:solidFill>
                  <a:srgbClr val="000090"/>
                </a:solidFill>
                <a:latin typeface="Arial"/>
                <a:cs typeface="Arial"/>
              </a:rPr>
              <a:t>a</a:t>
            </a:r>
            <a:r>
              <a:rPr sz="3200" b="1" spc="-160" dirty="0">
                <a:solidFill>
                  <a:srgbClr val="000090"/>
                </a:solidFill>
                <a:latin typeface="Arial"/>
                <a:cs typeface="Arial"/>
              </a:rPr>
              <a:t> </a:t>
            </a:r>
            <a:r>
              <a:rPr sz="3200" b="1" spc="-175" dirty="0">
                <a:solidFill>
                  <a:srgbClr val="000090"/>
                </a:solidFill>
                <a:latin typeface="Arial"/>
                <a:cs typeface="Arial"/>
              </a:rPr>
              <a:t>major </a:t>
            </a:r>
            <a:r>
              <a:rPr sz="3200" b="1" spc="-315" dirty="0">
                <a:solidFill>
                  <a:srgbClr val="000090"/>
                </a:solidFill>
                <a:latin typeface="Arial"/>
                <a:cs typeface="Arial"/>
              </a:rPr>
              <a:t>cause</a:t>
            </a:r>
            <a:r>
              <a:rPr sz="3200" b="1" spc="-180" dirty="0">
                <a:solidFill>
                  <a:srgbClr val="000090"/>
                </a:solidFill>
                <a:latin typeface="Arial"/>
                <a:cs typeface="Arial"/>
              </a:rPr>
              <a:t> </a:t>
            </a:r>
            <a:r>
              <a:rPr sz="3200" b="1" spc="-150" dirty="0">
                <a:solidFill>
                  <a:srgbClr val="000090"/>
                </a:solidFill>
                <a:latin typeface="Arial"/>
                <a:cs typeface="Arial"/>
              </a:rPr>
              <a:t>of</a:t>
            </a:r>
            <a:r>
              <a:rPr lang="en-US" sz="3200" b="1" spc="-165" dirty="0">
                <a:solidFill>
                  <a:srgbClr val="000090"/>
                </a:solidFill>
                <a:latin typeface="Arial"/>
                <a:cs typeface="Arial"/>
              </a:rPr>
              <a:t> </a:t>
            </a:r>
            <a:r>
              <a:rPr sz="3200" b="1" spc="-180" dirty="0">
                <a:solidFill>
                  <a:srgbClr val="000090"/>
                </a:solidFill>
                <a:latin typeface="Arial"/>
                <a:cs typeface="Arial"/>
              </a:rPr>
              <a:t>infectious </a:t>
            </a:r>
            <a:r>
              <a:rPr sz="3200" b="1" spc="-140" dirty="0">
                <a:solidFill>
                  <a:srgbClr val="000090"/>
                </a:solidFill>
                <a:latin typeface="Arial"/>
                <a:cs typeface="Arial"/>
              </a:rPr>
              <a:t>mortality</a:t>
            </a:r>
            <a:r>
              <a:rPr sz="3200" b="1" spc="-175" dirty="0">
                <a:solidFill>
                  <a:srgbClr val="000090"/>
                </a:solidFill>
                <a:latin typeface="Arial"/>
                <a:cs typeface="Arial"/>
              </a:rPr>
              <a:t> in</a:t>
            </a:r>
            <a:r>
              <a:rPr sz="3200" b="1" spc="-140" dirty="0">
                <a:solidFill>
                  <a:srgbClr val="000090"/>
                </a:solidFill>
                <a:latin typeface="Arial"/>
                <a:cs typeface="Arial"/>
              </a:rPr>
              <a:t> </a:t>
            </a:r>
            <a:r>
              <a:rPr sz="3200" b="1" spc="-300" dirty="0">
                <a:solidFill>
                  <a:srgbClr val="000090"/>
                </a:solidFill>
                <a:latin typeface="Arial"/>
                <a:cs typeface="Arial"/>
              </a:rPr>
              <a:t>Sub-</a:t>
            </a:r>
            <a:r>
              <a:rPr sz="3200" b="1" spc="-275" dirty="0">
                <a:solidFill>
                  <a:srgbClr val="000090"/>
                </a:solidFill>
                <a:latin typeface="Arial"/>
                <a:cs typeface="Arial"/>
              </a:rPr>
              <a:t>Saharan</a:t>
            </a:r>
            <a:r>
              <a:rPr sz="3200" b="1" spc="-185" dirty="0">
                <a:solidFill>
                  <a:srgbClr val="000090"/>
                </a:solidFill>
                <a:latin typeface="Arial"/>
                <a:cs typeface="Arial"/>
              </a:rPr>
              <a:t> </a:t>
            </a:r>
            <a:r>
              <a:rPr sz="3200" b="1" spc="-45" dirty="0">
                <a:solidFill>
                  <a:srgbClr val="000090"/>
                </a:solidFill>
                <a:latin typeface="Arial"/>
                <a:cs typeface="Arial"/>
              </a:rPr>
              <a:t>Africa</a:t>
            </a:r>
            <a:endParaRPr sz="3200" dirty="0">
              <a:latin typeface="Arial"/>
              <a:cs typeface="Arial"/>
            </a:endParaRPr>
          </a:p>
        </p:txBody>
      </p:sp>
      <p:grpSp>
        <p:nvGrpSpPr>
          <p:cNvPr id="3" name="object 3"/>
          <p:cNvGrpSpPr/>
          <p:nvPr/>
        </p:nvGrpSpPr>
        <p:grpSpPr>
          <a:xfrm>
            <a:off x="838200" y="1508760"/>
            <a:ext cx="7318375" cy="4815840"/>
            <a:chOff x="838200" y="1508760"/>
            <a:chExt cx="7318375" cy="4815840"/>
          </a:xfrm>
        </p:grpSpPr>
        <p:pic>
          <p:nvPicPr>
            <p:cNvPr id="4" name="object 4"/>
            <p:cNvPicPr/>
            <p:nvPr/>
          </p:nvPicPr>
          <p:blipFill>
            <a:blip r:embed="rId3" cstate="print"/>
            <a:stretch>
              <a:fillRect/>
            </a:stretch>
          </p:blipFill>
          <p:spPr>
            <a:xfrm>
              <a:off x="838200" y="1508760"/>
              <a:ext cx="7318247" cy="4815839"/>
            </a:xfrm>
            <a:prstGeom prst="rect">
              <a:avLst/>
            </a:prstGeom>
          </p:spPr>
        </p:pic>
        <p:sp>
          <p:nvSpPr>
            <p:cNvPr id="5" name="object 5"/>
            <p:cNvSpPr/>
            <p:nvPr/>
          </p:nvSpPr>
          <p:spPr>
            <a:xfrm>
              <a:off x="3276600" y="2667000"/>
              <a:ext cx="228600" cy="685800"/>
            </a:xfrm>
            <a:custGeom>
              <a:avLst/>
              <a:gdLst/>
              <a:ahLst/>
              <a:cxnLst/>
              <a:rect l="l" t="t" r="r" b="b"/>
              <a:pathLst>
                <a:path w="228600" h="685800">
                  <a:moveTo>
                    <a:pt x="171450" y="0"/>
                  </a:moveTo>
                  <a:lnTo>
                    <a:pt x="57150" y="0"/>
                  </a:lnTo>
                  <a:lnTo>
                    <a:pt x="57150" y="514350"/>
                  </a:lnTo>
                  <a:lnTo>
                    <a:pt x="0" y="514350"/>
                  </a:lnTo>
                  <a:lnTo>
                    <a:pt x="114300" y="685800"/>
                  </a:lnTo>
                  <a:lnTo>
                    <a:pt x="228600" y="514350"/>
                  </a:lnTo>
                  <a:lnTo>
                    <a:pt x="171450" y="514350"/>
                  </a:lnTo>
                  <a:lnTo>
                    <a:pt x="171450" y="0"/>
                  </a:lnTo>
                  <a:close/>
                </a:path>
              </a:pathLst>
            </a:custGeom>
            <a:solidFill>
              <a:srgbClr val="3366FF"/>
            </a:solidFill>
          </p:spPr>
          <p:txBody>
            <a:bodyPr wrap="square" lIns="0" tIns="0" rIns="0" bIns="0" rtlCol="0"/>
            <a:lstStyle/>
            <a:p>
              <a:endParaRPr/>
            </a:p>
          </p:txBody>
        </p:sp>
        <p:sp>
          <p:nvSpPr>
            <p:cNvPr id="6" name="object 6"/>
            <p:cNvSpPr/>
            <p:nvPr/>
          </p:nvSpPr>
          <p:spPr>
            <a:xfrm>
              <a:off x="3276600" y="2667000"/>
              <a:ext cx="228600" cy="685800"/>
            </a:xfrm>
            <a:custGeom>
              <a:avLst/>
              <a:gdLst/>
              <a:ahLst/>
              <a:cxnLst/>
              <a:rect l="l" t="t" r="r" b="b"/>
              <a:pathLst>
                <a:path w="228600" h="685800">
                  <a:moveTo>
                    <a:pt x="0" y="514350"/>
                  </a:moveTo>
                  <a:lnTo>
                    <a:pt x="57150" y="514350"/>
                  </a:lnTo>
                  <a:lnTo>
                    <a:pt x="57150" y="0"/>
                  </a:lnTo>
                  <a:lnTo>
                    <a:pt x="171450" y="0"/>
                  </a:lnTo>
                  <a:lnTo>
                    <a:pt x="171450" y="514350"/>
                  </a:lnTo>
                  <a:lnTo>
                    <a:pt x="228600" y="514350"/>
                  </a:lnTo>
                  <a:lnTo>
                    <a:pt x="114300" y="685800"/>
                  </a:lnTo>
                  <a:lnTo>
                    <a:pt x="0" y="514350"/>
                  </a:lnTo>
                  <a:close/>
                </a:path>
              </a:pathLst>
            </a:custGeom>
            <a:ln w="9144">
              <a:solidFill>
                <a:srgbClr val="000000"/>
              </a:solidFill>
            </a:ln>
          </p:spPr>
          <p:txBody>
            <a:bodyPr wrap="square" lIns="0" tIns="0" rIns="0" bIns="0" rtlCol="0"/>
            <a:lstStyle/>
            <a:p>
              <a:endParaRPr/>
            </a:p>
          </p:txBody>
        </p:sp>
      </p:grpSp>
      <p:sp>
        <p:nvSpPr>
          <p:cNvPr id="7" name="object 7"/>
          <p:cNvSpPr txBox="1"/>
          <p:nvPr/>
        </p:nvSpPr>
        <p:spPr>
          <a:xfrm>
            <a:off x="154939" y="6503923"/>
            <a:ext cx="3162300"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A0905"/>
                </a:solidFill>
                <a:latin typeface="Arial"/>
                <a:cs typeface="Arial"/>
              </a:rPr>
              <a:t>B.</a:t>
            </a:r>
            <a:r>
              <a:rPr sz="1400" b="1" spc="-5" dirty="0">
                <a:solidFill>
                  <a:srgbClr val="0A0905"/>
                </a:solidFill>
                <a:latin typeface="Arial"/>
                <a:cs typeface="Arial"/>
              </a:rPr>
              <a:t> </a:t>
            </a:r>
            <a:r>
              <a:rPr sz="1400" b="1" dirty="0">
                <a:solidFill>
                  <a:srgbClr val="0A0905"/>
                </a:solidFill>
                <a:latin typeface="Arial"/>
                <a:cs typeface="Arial"/>
              </a:rPr>
              <a:t>Park</a:t>
            </a:r>
            <a:r>
              <a:rPr sz="1400" b="1" spc="-25" dirty="0">
                <a:solidFill>
                  <a:srgbClr val="0A0905"/>
                </a:solidFill>
                <a:latin typeface="Arial"/>
                <a:cs typeface="Arial"/>
              </a:rPr>
              <a:t> </a:t>
            </a:r>
            <a:r>
              <a:rPr sz="1400" b="1" dirty="0">
                <a:solidFill>
                  <a:srgbClr val="0A0905"/>
                </a:solidFill>
                <a:latin typeface="Arial"/>
                <a:cs typeface="Arial"/>
              </a:rPr>
              <a:t>et</a:t>
            </a:r>
            <a:r>
              <a:rPr sz="1400" b="1" spc="-5" dirty="0">
                <a:solidFill>
                  <a:srgbClr val="0A0905"/>
                </a:solidFill>
                <a:latin typeface="Arial"/>
                <a:cs typeface="Arial"/>
              </a:rPr>
              <a:t> </a:t>
            </a:r>
            <a:r>
              <a:rPr sz="1400" b="1" dirty="0">
                <a:solidFill>
                  <a:srgbClr val="0A0905"/>
                </a:solidFill>
                <a:latin typeface="Arial"/>
                <a:cs typeface="Arial"/>
              </a:rPr>
              <a:t>al.,</a:t>
            </a:r>
            <a:r>
              <a:rPr sz="1400" b="1" spc="-30" dirty="0">
                <a:solidFill>
                  <a:srgbClr val="0A0905"/>
                </a:solidFill>
                <a:latin typeface="Arial"/>
                <a:cs typeface="Arial"/>
              </a:rPr>
              <a:t> </a:t>
            </a:r>
            <a:r>
              <a:rPr sz="1400" b="1" i="1" dirty="0">
                <a:solidFill>
                  <a:srgbClr val="0A0905"/>
                </a:solidFill>
                <a:latin typeface="Arial"/>
                <a:cs typeface="Arial"/>
              </a:rPr>
              <a:t>AIDS</a:t>
            </a:r>
            <a:r>
              <a:rPr sz="1400" b="1" dirty="0">
                <a:solidFill>
                  <a:srgbClr val="0A0905"/>
                </a:solidFill>
                <a:latin typeface="Arial"/>
                <a:cs typeface="Arial"/>
              </a:rPr>
              <a:t>,</a:t>
            </a:r>
            <a:r>
              <a:rPr sz="1400" b="1" spc="-15" dirty="0">
                <a:solidFill>
                  <a:srgbClr val="0A0905"/>
                </a:solidFill>
                <a:latin typeface="Arial"/>
                <a:cs typeface="Arial"/>
              </a:rPr>
              <a:t> </a:t>
            </a:r>
            <a:r>
              <a:rPr sz="1400" b="1" spc="-10" dirty="0">
                <a:solidFill>
                  <a:srgbClr val="0A0905"/>
                </a:solidFill>
                <a:latin typeface="Arial"/>
                <a:cs typeface="Arial"/>
              </a:rPr>
              <a:t>23:520-</a:t>
            </a:r>
            <a:r>
              <a:rPr sz="1400" b="1" dirty="0">
                <a:solidFill>
                  <a:srgbClr val="0A0905"/>
                </a:solidFill>
                <a:latin typeface="Arial"/>
                <a:cs typeface="Arial"/>
              </a:rPr>
              <a:t>530,</a:t>
            </a:r>
            <a:r>
              <a:rPr sz="1400" b="1" spc="-45" dirty="0">
                <a:solidFill>
                  <a:srgbClr val="0A0905"/>
                </a:solidFill>
                <a:latin typeface="Arial"/>
                <a:cs typeface="Arial"/>
              </a:rPr>
              <a:t> </a:t>
            </a:r>
            <a:r>
              <a:rPr sz="1400" b="1" spc="-10" dirty="0">
                <a:solidFill>
                  <a:srgbClr val="0A0905"/>
                </a:solidFill>
                <a:latin typeface="Arial"/>
                <a:cs typeface="Arial"/>
              </a:rPr>
              <a:t>2009.</a:t>
            </a:r>
            <a:endParaRPr sz="1400">
              <a:latin typeface="Arial"/>
              <a:cs typeface="Arial"/>
            </a:endParaRPr>
          </a:p>
        </p:txBody>
      </p:sp>
      <p:sp>
        <p:nvSpPr>
          <p:cNvPr id="8" name="object 8"/>
          <p:cNvSpPr txBox="1"/>
          <p:nvPr/>
        </p:nvSpPr>
        <p:spPr>
          <a:xfrm>
            <a:off x="2209800" y="1836420"/>
            <a:ext cx="3657600" cy="830580"/>
          </a:xfrm>
          <a:prstGeom prst="rect">
            <a:avLst/>
          </a:prstGeom>
          <a:ln w="9144">
            <a:solidFill>
              <a:srgbClr val="3366FF"/>
            </a:solidFill>
          </a:ln>
        </p:spPr>
        <p:txBody>
          <a:bodyPr vert="horz" wrap="square" lIns="0" tIns="38735" rIns="0" bIns="0" rtlCol="0">
            <a:spAutoFit/>
          </a:bodyPr>
          <a:lstStyle/>
          <a:p>
            <a:pPr marL="90805">
              <a:lnSpc>
                <a:spcPct val="100000"/>
              </a:lnSpc>
              <a:spcBef>
                <a:spcPts val="305"/>
              </a:spcBef>
            </a:pPr>
            <a:r>
              <a:rPr sz="1800" dirty="0">
                <a:solidFill>
                  <a:srgbClr val="000090"/>
                </a:solidFill>
                <a:latin typeface="Arial"/>
                <a:cs typeface="Arial"/>
              </a:rPr>
              <a:t>720,000</a:t>
            </a:r>
            <a:r>
              <a:rPr sz="1800" spc="-25" dirty="0">
                <a:solidFill>
                  <a:srgbClr val="000090"/>
                </a:solidFill>
                <a:latin typeface="Arial"/>
                <a:cs typeface="Arial"/>
              </a:rPr>
              <a:t> </a:t>
            </a:r>
            <a:r>
              <a:rPr sz="1800" dirty="0">
                <a:solidFill>
                  <a:srgbClr val="000090"/>
                </a:solidFill>
                <a:latin typeface="Arial"/>
                <a:cs typeface="Arial"/>
              </a:rPr>
              <a:t>Cases</a:t>
            </a:r>
            <a:r>
              <a:rPr sz="1800" spc="-20" dirty="0">
                <a:solidFill>
                  <a:srgbClr val="000090"/>
                </a:solidFill>
                <a:latin typeface="Arial"/>
                <a:cs typeface="Arial"/>
              </a:rPr>
              <a:t> </a:t>
            </a:r>
            <a:r>
              <a:rPr sz="1800" dirty="0">
                <a:solidFill>
                  <a:srgbClr val="000090"/>
                </a:solidFill>
                <a:latin typeface="Arial"/>
                <a:cs typeface="Arial"/>
              </a:rPr>
              <a:t>in</a:t>
            </a:r>
            <a:r>
              <a:rPr sz="1800" spc="-40" dirty="0">
                <a:solidFill>
                  <a:srgbClr val="000090"/>
                </a:solidFill>
                <a:latin typeface="Arial"/>
                <a:cs typeface="Arial"/>
              </a:rPr>
              <a:t> </a:t>
            </a:r>
            <a:r>
              <a:rPr sz="1800" dirty="0">
                <a:solidFill>
                  <a:srgbClr val="000090"/>
                </a:solidFill>
                <a:latin typeface="Arial"/>
                <a:cs typeface="Arial"/>
              </a:rPr>
              <a:t>2006,</a:t>
            </a:r>
            <a:r>
              <a:rPr sz="1800" spc="-15" dirty="0">
                <a:solidFill>
                  <a:srgbClr val="000090"/>
                </a:solidFill>
                <a:latin typeface="Arial"/>
                <a:cs typeface="Arial"/>
              </a:rPr>
              <a:t> </a:t>
            </a:r>
            <a:r>
              <a:rPr sz="1800" spc="-25" dirty="0">
                <a:solidFill>
                  <a:srgbClr val="000090"/>
                </a:solidFill>
                <a:latin typeface="Arial"/>
                <a:cs typeface="Arial"/>
              </a:rPr>
              <a:t>70%</a:t>
            </a:r>
            <a:endParaRPr sz="1800">
              <a:latin typeface="Arial"/>
              <a:cs typeface="Arial"/>
            </a:endParaRPr>
          </a:p>
          <a:p>
            <a:pPr marL="90805">
              <a:lnSpc>
                <a:spcPct val="100000"/>
              </a:lnSpc>
            </a:pPr>
            <a:r>
              <a:rPr sz="1800" dirty="0">
                <a:solidFill>
                  <a:srgbClr val="000090"/>
                </a:solidFill>
                <a:latin typeface="Arial"/>
                <a:cs typeface="Arial"/>
              </a:rPr>
              <a:t>Mortality</a:t>
            </a:r>
            <a:r>
              <a:rPr sz="1800" spc="-25" dirty="0">
                <a:solidFill>
                  <a:srgbClr val="000090"/>
                </a:solidFill>
                <a:latin typeface="Arial"/>
                <a:cs typeface="Arial"/>
              </a:rPr>
              <a:t> </a:t>
            </a:r>
            <a:r>
              <a:rPr sz="1800" dirty="0">
                <a:solidFill>
                  <a:srgbClr val="000090"/>
                </a:solidFill>
                <a:latin typeface="Arial"/>
                <a:cs typeface="Arial"/>
              </a:rPr>
              <a:t>at</a:t>
            </a:r>
            <a:r>
              <a:rPr sz="1800" spc="-20" dirty="0">
                <a:solidFill>
                  <a:srgbClr val="000090"/>
                </a:solidFill>
                <a:latin typeface="Arial"/>
                <a:cs typeface="Arial"/>
              </a:rPr>
              <a:t> </a:t>
            </a:r>
            <a:r>
              <a:rPr sz="1800" dirty="0">
                <a:solidFill>
                  <a:srgbClr val="000090"/>
                </a:solidFill>
                <a:latin typeface="Arial"/>
                <a:cs typeface="Arial"/>
              </a:rPr>
              <a:t>90</a:t>
            </a:r>
            <a:r>
              <a:rPr sz="1800" spc="-25" dirty="0">
                <a:solidFill>
                  <a:srgbClr val="000090"/>
                </a:solidFill>
                <a:latin typeface="Arial"/>
                <a:cs typeface="Arial"/>
              </a:rPr>
              <a:t> </a:t>
            </a:r>
            <a:r>
              <a:rPr sz="1800" spc="-20" dirty="0">
                <a:solidFill>
                  <a:srgbClr val="000090"/>
                </a:solidFill>
                <a:latin typeface="Arial"/>
                <a:cs typeface="Arial"/>
              </a:rPr>
              <a:t>Days</a:t>
            </a:r>
            <a:endParaRPr sz="1800">
              <a:latin typeface="Arial"/>
              <a:cs typeface="Arial"/>
            </a:endParaRPr>
          </a:p>
        </p:txBody>
      </p:sp>
      <p:sp>
        <p:nvSpPr>
          <p:cNvPr id="9" name="object 9"/>
          <p:cNvSpPr txBox="1"/>
          <p:nvPr/>
        </p:nvSpPr>
        <p:spPr>
          <a:xfrm>
            <a:off x="352506" y="2794846"/>
            <a:ext cx="281305" cy="1319530"/>
          </a:xfrm>
          <a:prstGeom prst="rect">
            <a:avLst/>
          </a:prstGeom>
        </p:spPr>
        <p:txBody>
          <a:bodyPr vert="vert270" wrap="square" lIns="0" tIns="0" rIns="0" bIns="0" rtlCol="0">
            <a:spAutoFit/>
          </a:bodyPr>
          <a:lstStyle/>
          <a:p>
            <a:pPr marL="12700">
              <a:lnSpc>
                <a:spcPts val="2090"/>
              </a:lnSpc>
            </a:pPr>
            <a:r>
              <a:rPr sz="1800" dirty="0">
                <a:solidFill>
                  <a:srgbClr val="000090"/>
                </a:solidFill>
                <a:latin typeface="Arial"/>
                <a:cs typeface="Arial"/>
              </a:rPr>
              <a:t>Deaths</a:t>
            </a:r>
            <a:r>
              <a:rPr sz="1800" spc="-35" dirty="0">
                <a:solidFill>
                  <a:srgbClr val="000090"/>
                </a:solidFill>
                <a:latin typeface="Arial"/>
                <a:cs typeface="Arial"/>
              </a:rPr>
              <a:t> </a:t>
            </a:r>
            <a:r>
              <a:rPr sz="1800" spc="-20" dirty="0">
                <a:solidFill>
                  <a:srgbClr val="000090"/>
                </a:solidFill>
                <a:latin typeface="Arial"/>
                <a:cs typeface="Arial"/>
              </a:rPr>
              <a:t>2006</a:t>
            </a:r>
            <a:endParaRPr sz="18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044" y="304800"/>
            <a:ext cx="7886700" cy="821422"/>
          </a:xfrm>
          <a:prstGeom prst="rect">
            <a:avLst/>
          </a:prstGeom>
        </p:spPr>
        <p:txBody>
          <a:bodyPr vert="horz" wrap="square" lIns="0" tIns="310558" rIns="0" bIns="0" rtlCol="0" anchor="t">
            <a:spAutoFit/>
          </a:bodyPr>
          <a:lstStyle/>
          <a:p>
            <a:pPr marL="1112520" algn="ctr">
              <a:lnSpc>
                <a:spcPct val="100000"/>
              </a:lnSpc>
              <a:spcBef>
                <a:spcPts val="105"/>
              </a:spcBef>
            </a:pPr>
            <a:r>
              <a:rPr lang="en-US" b="1" dirty="0">
                <a:solidFill>
                  <a:srgbClr val="000090"/>
                </a:solidFill>
                <a:cs typeface="Arial"/>
              </a:rPr>
              <a:t>The Cryptococcal Capsule</a:t>
            </a:r>
          </a:p>
        </p:txBody>
      </p:sp>
      <p:sp>
        <p:nvSpPr>
          <p:cNvPr id="3" name="object 3"/>
          <p:cNvSpPr txBox="1"/>
          <p:nvPr/>
        </p:nvSpPr>
        <p:spPr>
          <a:xfrm>
            <a:off x="408940" y="1998979"/>
            <a:ext cx="3767454" cy="3870290"/>
          </a:xfrm>
          <a:prstGeom prst="rect">
            <a:avLst/>
          </a:prstGeom>
        </p:spPr>
        <p:txBody>
          <a:bodyPr vert="horz" wrap="square" lIns="0" tIns="12700" rIns="0" bIns="0" rtlCol="0">
            <a:spAutoFit/>
          </a:bodyPr>
          <a:lstStyle/>
          <a:p>
            <a:pPr marL="406400" marR="68580" indent="-342900">
              <a:lnSpc>
                <a:spcPct val="100000"/>
              </a:lnSpc>
              <a:spcBef>
                <a:spcPts val="100"/>
              </a:spcBef>
              <a:buChar char="•"/>
              <a:tabLst>
                <a:tab pos="406400" algn="l"/>
              </a:tabLst>
            </a:pPr>
            <a:r>
              <a:rPr sz="1800" b="1" dirty="0">
                <a:solidFill>
                  <a:srgbClr val="000090"/>
                </a:solidFill>
                <a:cs typeface="Arial"/>
              </a:rPr>
              <a:t>fibrillar structure of glucuronoxylomannan (GXM; 90%), galactoxylomannan (GalXM) and mannoproteins</a:t>
            </a:r>
            <a:endParaRPr sz="1800" b="1" dirty="0">
              <a:cs typeface="Arial"/>
            </a:endParaRPr>
          </a:p>
          <a:p>
            <a:pPr marL="405765" indent="-342265">
              <a:lnSpc>
                <a:spcPct val="100000"/>
              </a:lnSpc>
              <a:spcBef>
                <a:spcPts val="430"/>
              </a:spcBef>
              <a:buChar char="•"/>
              <a:tabLst>
                <a:tab pos="405765" algn="l"/>
              </a:tabLst>
            </a:pPr>
            <a:r>
              <a:rPr sz="1800" b="1" dirty="0">
                <a:solidFill>
                  <a:srgbClr val="000090"/>
                </a:solidFill>
                <a:cs typeface="Arial"/>
              </a:rPr>
              <a:t>Not covalently linked to cell wall</a:t>
            </a:r>
            <a:endParaRPr sz="1800" b="1" dirty="0">
              <a:cs typeface="Arial"/>
            </a:endParaRPr>
          </a:p>
          <a:p>
            <a:pPr marL="405765" marR="607695" indent="-342900">
              <a:lnSpc>
                <a:spcPct val="100000"/>
              </a:lnSpc>
              <a:spcBef>
                <a:spcPts val="430"/>
              </a:spcBef>
              <a:buChar char="•"/>
              <a:tabLst>
                <a:tab pos="405765" algn="l"/>
              </a:tabLst>
            </a:pPr>
            <a:r>
              <a:rPr sz="1800" b="1" dirty="0">
                <a:solidFill>
                  <a:srgbClr val="000090"/>
                </a:solidFill>
                <a:cs typeface="Arial"/>
              </a:rPr>
              <a:t>Regulated by high salt (-), low glucose (+), low iron (+), physiological CO</a:t>
            </a:r>
            <a:r>
              <a:rPr sz="1800" b="1" baseline="-20833" dirty="0">
                <a:solidFill>
                  <a:srgbClr val="000090"/>
                </a:solidFill>
                <a:cs typeface="Arial"/>
              </a:rPr>
              <a:t>2 </a:t>
            </a:r>
            <a:r>
              <a:rPr sz="1800" b="1" dirty="0">
                <a:solidFill>
                  <a:srgbClr val="000090"/>
                </a:solidFill>
                <a:cs typeface="Arial"/>
              </a:rPr>
              <a:t>(+)</a:t>
            </a:r>
            <a:endParaRPr sz="1800" b="1" dirty="0">
              <a:cs typeface="Arial"/>
            </a:endParaRPr>
          </a:p>
          <a:p>
            <a:pPr marL="405765" indent="-342265">
              <a:lnSpc>
                <a:spcPct val="100000"/>
              </a:lnSpc>
              <a:spcBef>
                <a:spcPts val="434"/>
              </a:spcBef>
              <a:buChar char="•"/>
              <a:tabLst>
                <a:tab pos="405765" algn="l"/>
              </a:tabLst>
            </a:pPr>
            <a:r>
              <a:rPr sz="1800" b="1" dirty="0">
                <a:solidFill>
                  <a:srgbClr val="000090"/>
                </a:solidFill>
                <a:cs typeface="Arial"/>
              </a:rPr>
              <a:t>Protects from phagocytosis</a:t>
            </a:r>
            <a:endParaRPr sz="1800" b="1" dirty="0">
              <a:cs typeface="Arial"/>
            </a:endParaRPr>
          </a:p>
          <a:p>
            <a:pPr marL="405765" indent="-342265">
              <a:lnSpc>
                <a:spcPct val="100000"/>
              </a:lnSpc>
              <a:spcBef>
                <a:spcPts val="430"/>
              </a:spcBef>
              <a:buChar char="•"/>
              <a:tabLst>
                <a:tab pos="405765" algn="l"/>
              </a:tabLst>
            </a:pPr>
            <a:r>
              <a:rPr sz="1800" b="1" dirty="0">
                <a:solidFill>
                  <a:srgbClr val="000090"/>
                </a:solidFill>
                <a:cs typeface="Arial"/>
              </a:rPr>
              <a:t>Barrier for complement</a:t>
            </a:r>
            <a:endParaRPr sz="1800" b="1" dirty="0">
              <a:cs typeface="Arial"/>
            </a:endParaRPr>
          </a:p>
          <a:p>
            <a:pPr marL="406400" marR="689610" indent="-342900">
              <a:lnSpc>
                <a:spcPct val="100000"/>
              </a:lnSpc>
              <a:spcBef>
                <a:spcPts val="434"/>
              </a:spcBef>
              <a:buChar char="•"/>
              <a:tabLst>
                <a:tab pos="406400" algn="l"/>
              </a:tabLst>
            </a:pPr>
            <a:r>
              <a:rPr sz="1800" b="1" dirty="0">
                <a:solidFill>
                  <a:srgbClr val="660066"/>
                </a:solidFill>
                <a:cs typeface="Arial"/>
              </a:rPr>
              <a:t>Mutants defective in capsule biosynthesis are avirulent</a:t>
            </a:r>
            <a:endParaRPr sz="1800" b="1" dirty="0">
              <a:cs typeface="Arial"/>
            </a:endParaRPr>
          </a:p>
        </p:txBody>
      </p:sp>
      <p:pic>
        <p:nvPicPr>
          <p:cNvPr id="4" name="object 4"/>
          <p:cNvPicPr/>
          <p:nvPr/>
        </p:nvPicPr>
        <p:blipFill>
          <a:blip r:embed="rId3" cstate="print"/>
          <a:stretch>
            <a:fillRect/>
          </a:stretch>
        </p:blipFill>
        <p:spPr>
          <a:xfrm>
            <a:off x="4427724" y="2343139"/>
            <a:ext cx="4631186" cy="2889015"/>
          </a:xfrm>
          <a:prstGeom prst="rect">
            <a:avLst/>
          </a:prstGeom>
        </p:spPr>
      </p:pic>
      <p:cxnSp>
        <p:nvCxnSpPr>
          <p:cNvPr id="5" name="Straight Connector 4">
            <a:extLst>
              <a:ext uri="{FF2B5EF4-FFF2-40B4-BE49-F238E27FC236}">
                <a16:creationId xmlns:a16="http://schemas.microsoft.com/office/drawing/2014/main" id="{DCB7C2AF-501E-E1AC-B87F-5B2D1A937917}"/>
              </a:ext>
            </a:extLst>
          </p:cNvPr>
          <p:cNvCxnSpPr/>
          <p:nvPr/>
        </p:nvCxnSpPr>
        <p:spPr>
          <a:xfrm>
            <a:off x="332066" y="14478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3" name="object 3"/>
          <p:cNvGrpSpPr/>
          <p:nvPr/>
        </p:nvGrpSpPr>
        <p:grpSpPr>
          <a:xfrm>
            <a:off x="152400" y="1046987"/>
            <a:ext cx="6239626" cy="3153156"/>
            <a:chOff x="5049011" y="4623815"/>
            <a:chExt cx="3980815" cy="2011680"/>
          </a:xfrm>
        </p:grpSpPr>
        <p:pic>
          <p:nvPicPr>
            <p:cNvPr id="4" name="object 4"/>
            <p:cNvPicPr/>
            <p:nvPr/>
          </p:nvPicPr>
          <p:blipFill>
            <a:blip r:embed="rId3" cstate="print"/>
            <a:stretch>
              <a:fillRect/>
            </a:stretch>
          </p:blipFill>
          <p:spPr>
            <a:xfrm>
              <a:off x="6249924" y="6257543"/>
              <a:ext cx="2529839" cy="377951"/>
            </a:xfrm>
            <a:prstGeom prst="rect">
              <a:avLst/>
            </a:prstGeom>
          </p:spPr>
        </p:pic>
        <p:pic>
          <p:nvPicPr>
            <p:cNvPr id="5" name="object 5"/>
            <p:cNvPicPr/>
            <p:nvPr/>
          </p:nvPicPr>
          <p:blipFill>
            <a:blip r:embed="rId4" cstate="print"/>
            <a:stretch>
              <a:fillRect/>
            </a:stretch>
          </p:blipFill>
          <p:spPr>
            <a:xfrm>
              <a:off x="5049011" y="4623815"/>
              <a:ext cx="3980687" cy="2011679"/>
            </a:xfrm>
            <a:prstGeom prst="rect">
              <a:avLst/>
            </a:prstGeom>
          </p:spPr>
        </p:pic>
      </p:grpSp>
      <p:pic>
        <p:nvPicPr>
          <p:cNvPr id="6" name="object 6"/>
          <p:cNvPicPr/>
          <p:nvPr/>
        </p:nvPicPr>
        <p:blipFill>
          <a:blip r:embed="rId5" cstate="print"/>
          <a:stretch>
            <a:fillRect/>
          </a:stretch>
        </p:blipFill>
        <p:spPr>
          <a:xfrm>
            <a:off x="6635495" y="1281684"/>
            <a:ext cx="2508502" cy="2918459"/>
          </a:xfrm>
          <a:prstGeom prst="rect">
            <a:avLst/>
          </a:prstGeom>
        </p:spPr>
      </p:pic>
      <p:pic>
        <p:nvPicPr>
          <p:cNvPr id="7" name="object 7"/>
          <p:cNvPicPr/>
          <p:nvPr/>
        </p:nvPicPr>
        <p:blipFill>
          <a:blip r:embed="rId6" cstate="print"/>
          <a:stretch>
            <a:fillRect/>
          </a:stretch>
        </p:blipFill>
        <p:spPr>
          <a:xfrm>
            <a:off x="2286000" y="4572000"/>
            <a:ext cx="4983479" cy="201167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7498" y="796544"/>
            <a:ext cx="1950085" cy="696595"/>
          </a:xfrm>
          <a:prstGeom prst="rect">
            <a:avLst/>
          </a:prstGeom>
        </p:spPr>
        <p:txBody>
          <a:bodyPr vert="horz" wrap="square" lIns="0" tIns="13335" rIns="0" bIns="0" rtlCol="0">
            <a:spAutoFit/>
          </a:bodyPr>
          <a:lstStyle/>
          <a:p>
            <a:pPr marL="12700">
              <a:lnSpc>
                <a:spcPct val="100000"/>
              </a:lnSpc>
              <a:spcBef>
                <a:spcPts val="105"/>
              </a:spcBef>
            </a:pPr>
            <a:r>
              <a:rPr b="1" i="1" spc="-175" dirty="0">
                <a:solidFill>
                  <a:srgbClr val="000090"/>
                </a:solidFill>
                <a:latin typeface="Arial"/>
                <a:cs typeface="Arial"/>
              </a:rPr>
              <a:t>Melanin</a:t>
            </a:r>
          </a:p>
        </p:txBody>
      </p:sp>
      <p:sp>
        <p:nvSpPr>
          <p:cNvPr id="3" name="object 3"/>
          <p:cNvSpPr txBox="1">
            <a:spLocks noGrp="1"/>
          </p:cNvSpPr>
          <p:nvPr>
            <p:ph idx="1"/>
          </p:nvPr>
        </p:nvSpPr>
        <p:spPr>
          <a:xfrm>
            <a:off x="381000" y="2554100"/>
            <a:ext cx="3867150" cy="2766142"/>
          </a:xfrm>
          <a:prstGeom prst="rect">
            <a:avLst/>
          </a:prstGeom>
        </p:spPr>
        <p:txBody>
          <a:bodyPr vert="horz" wrap="square" lIns="0" tIns="67310" rIns="0" bIns="0" rtlCol="0">
            <a:spAutoFit/>
          </a:bodyPr>
          <a:lstStyle/>
          <a:p>
            <a:pPr marL="354965" indent="-342265">
              <a:lnSpc>
                <a:spcPct val="100000"/>
              </a:lnSpc>
              <a:spcBef>
                <a:spcPts val="530"/>
              </a:spcBef>
              <a:buChar char="•"/>
              <a:tabLst>
                <a:tab pos="354965" algn="l"/>
              </a:tabLst>
            </a:pPr>
            <a:r>
              <a:rPr sz="1800" b="1" dirty="0">
                <a:solidFill>
                  <a:srgbClr val="002060"/>
                </a:solidFill>
                <a:cs typeface="Arial" panose="020B0604020202020204" pitchFamily="34" charset="0"/>
              </a:rPr>
              <a:t>Heterogenous, high MW polymer</a:t>
            </a:r>
          </a:p>
          <a:p>
            <a:pPr marL="354965" indent="-342265">
              <a:lnSpc>
                <a:spcPct val="100000"/>
              </a:lnSpc>
              <a:spcBef>
                <a:spcPts val="434"/>
              </a:spcBef>
              <a:buChar char="•"/>
              <a:tabLst>
                <a:tab pos="354965" algn="l"/>
              </a:tabLst>
            </a:pPr>
            <a:r>
              <a:rPr sz="1800" b="1" dirty="0">
                <a:solidFill>
                  <a:srgbClr val="002060"/>
                </a:solidFill>
                <a:cs typeface="Arial" panose="020B0604020202020204" pitchFamily="34" charset="0"/>
              </a:rPr>
              <a:t>Synthesized from L-DOPA</a:t>
            </a:r>
          </a:p>
          <a:p>
            <a:pPr marL="354965" indent="-342265">
              <a:lnSpc>
                <a:spcPct val="100000"/>
              </a:lnSpc>
              <a:spcBef>
                <a:spcPts val="430"/>
              </a:spcBef>
              <a:buChar char="•"/>
              <a:tabLst>
                <a:tab pos="354965" algn="l"/>
              </a:tabLst>
            </a:pPr>
            <a:r>
              <a:rPr sz="1800" b="1" dirty="0">
                <a:solidFill>
                  <a:srgbClr val="002060"/>
                </a:solidFill>
                <a:cs typeface="Arial" panose="020B0604020202020204" pitchFamily="34" charset="0"/>
              </a:rPr>
              <a:t>Deposited in inner cell wall</a:t>
            </a:r>
          </a:p>
          <a:p>
            <a:pPr marL="355600" marR="5080" indent="-342900" algn="just">
              <a:lnSpc>
                <a:spcPct val="100000"/>
              </a:lnSpc>
              <a:spcBef>
                <a:spcPts val="430"/>
              </a:spcBef>
              <a:buChar char="•"/>
              <a:tabLst>
                <a:tab pos="355600" algn="l"/>
              </a:tabLst>
            </a:pPr>
            <a:r>
              <a:rPr sz="1800" b="1" dirty="0">
                <a:solidFill>
                  <a:srgbClr val="002060"/>
                </a:solidFill>
                <a:cs typeface="Arial" panose="020B0604020202020204" pitchFamily="34" charset="0"/>
              </a:rPr>
              <a:t>Induced by temperature, low glucose, diphenolic compounds, and stationary growth</a:t>
            </a:r>
          </a:p>
          <a:p>
            <a:pPr marL="355600" marR="244475" indent="-342900">
              <a:lnSpc>
                <a:spcPct val="100000"/>
              </a:lnSpc>
              <a:spcBef>
                <a:spcPts val="434"/>
              </a:spcBef>
              <a:buChar char="•"/>
              <a:tabLst>
                <a:tab pos="355600" algn="l"/>
              </a:tabLst>
            </a:pPr>
            <a:r>
              <a:rPr sz="1800" b="1" dirty="0">
                <a:solidFill>
                  <a:srgbClr val="002060"/>
                </a:solidFill>
                <a:cs typeface="Arial" panose="020B0604020202020204" pitchFamily="34" charset="0"/>
              </a:rPr>
              <a:t>Laccase – key enzyme involved in production (copper </a:t>
            </a:r>
            <a:r>
              <a:rPr sz="1800" b="1" dirty="0" err="1">
                <a:solidFill>
                  <a:srgbClr val="002060"/>
                </a:solidFill>
                <a:cs typeface="Arial" panose="020B0604020202020204" pitchFamily="34" charset="0"/>
              </a:rPr>
              <a:t>phenolo</a:t>
            </a:r>
            <a:r>
              <a:rPr lang="en-US" sz="1800" b="1" dirty="0">
                <a:solidFill>
                  <a:srgbClr val="002060"/>
                </a:solidFill>
                <a:cs typeface="Arial" panose="020B0604020202020204" pitchFamily="34" charset="0"/>
              </a:rPr>
              <a:t>-</a:t>
            </a:r>
            <a:r>
              <a:rPr sz="1800" b="1" dirty="0">
                <a:solidFill>
                  <a:srgbClr val="002060"/>
                </a:solidFill>
                <a:cs typeface="Arial" panose="020B0604020202020204" pitchFamily="34" charset="0"/>
              </a:rPr>
              <a:t>oxidase laccase </a:t>
            </a:r>
            <a:r>
              <a:rPr sz="1800" b="1" i="1" dirty="0">
                <a:solidFill>
                  <a:srgbClr val="002060"/>
                </a:solidFill>
                <a:cs typeface="Arial" panose="020B0604020202020204" pitchFamily="34" charset="0"/>
              </a:rPr>
              <a:t>Cn</a:t>
            </a:r>
            <a:r>
              <a:rPr sz="1800" b="1" dirty="0">
                <a:solidFill>
                  <a:srgbClr val="002060"/>
                </a:solidFill>
                <a:cs typeface="Arial" panose="020B0604020202020204" pitchFamily="34" charset="0"/>
              </a:rPr>
              <a:t>Lac1)</a:t>
            </a:r>
          </a:p>
        </p:txBody>
      </p:sp>
      <p:pic>
        <p:nvPicPr>
          <p:cNvPr id="4" name="object 4"/>
          <p:cNvPicPr/>
          <p:nvPr/>
        </p:nvPicPr>
        <p:blipFill>
          <a:blip r:embed="rId3" cstate="print"/>
          <a:stretch>
            <a:fillRect/>
          </a:stretch>
        </p:blipFill>
        <p:spPr>
          <a:xfrm>
            <a:off x="4495800" y="381000"/>
            <a:ext cx="4648199" cy="1473695"/>
          </a:xfrm>
          <a:prstGeom prst="rect">
            <a:avLst/>
          </a:prstGeom>
        </p:spPr>
      </p:pic>
      <p:pic>
        <p:nvPicPr>
          <p:cNvPr id="5" name="object 5"/>
          <p:cNvPicPr/>
          <p:nvPr/>
        </p:nvPicPr>
        <p:blipFill>
          <a:blip r:embed="rId4" cstate="print"/>
          <a:stretch>
            <a:fillRect/>
          </a:stretch>
        </p:blipFill>
        <p:spPr>
          <a:xfrm>
            <a:off x="4775200" y="2082825"/>
            <a:ext cx="3251199" cy="1930879"/>
          </a:xfrm>
          <a:prstGeom prst="rect">
            <a:avLst/>
          </a:prstGeom>
        </p:spPr>
      </p:pic>
      <p:sp>
        <p:nvSpPr>
          <p:cNvPr id="6" name="object 6"/>
          <p:cNvSpPr txBox="1"/>
          <p:nvPr/>
        </p:nvSpPr>
        <p:spPr>
          <a:xfrm>
            <a:off x="4726862" y="4522723"/>
            <a:ext cx="3867150" cy="1120820"/>
          </a:xfrm>
          <a:prstGeom prst="rect">
            <a:avLst/>
          </a:prstGeom>
        </p:spPr>
        <p:txBody>
          <a:bodyPr vert="horz" wrap="square" lIns="0" tIns="12700" rIns="0" bIns="0" rtlCol="0">
            <a:spAutoFit/>
          </a:bodyPr>
          <a:lstStyle/>
          <a:p>
            <a:pPr marL="298450" marR="194945" indent="-285750">
              <a:spcBef>
                <a:spcPts val="100"/>
              </a:spcBef>
              <a:buFont typeface="Arial" panose="020B0604020202020204" pitchFamily="34" charset="0"/>
              <a:buChar char="•"/>
              <a:tabLst>
                <a:tab pos="155575" algn="l"/>
              </a:tabLst>
            </a:pPr>
            <a:r>
              <a:rPr b="1" dirty="0">
                <a:solidFill>
                  <a:schemeClr val="accent1"/>
                </a:solidFill>
                <a:cs typeface="Arial"/>
              </a:rPr>
              <a:t>protects</a:t>
            </a:r>
            <a:r>
              <a:rPr b="1" spc="-40" dirty="0">
                <a:solidFill>
                  <a:schemeClr val="accent1"/>
                </a:solidFill>
                <a:cs typeface="Arial"/>
              </a:rPr>
              <a:t> </a:t>
            </a:r>
            <a:r>
              <a:rPr b="1" dirty="0">
                <a:solidFill>
                  <a:schemeClr val="accent1"/>
                </a:solidFill>
                <a:cs typeface="Arial"/>
              </a:rPr>
              <a:t>fungal</a:t>
            </a:r>
            <a:r>
              <a:rPr b="1" spc="-15" dirty="0">
                <a:solidFill>
                  <a:schemeClr val="accent1"/>
                </a:solidFill>
                <a:cs typeface="Arial"/>
              </a:rPr>
              <a:t> </a:t>
            </a:r>
            <a:r>
              <a:rPr b="1" dirty="0">
                <a:solidFill>
                  <a:schemeClr val="accent1"/>
                </a:solidFill>
                <a:cs typeface="Arial"/>
              </a:rPr>
              <a:t>cell</a:t>
            </a:r>
            <a:r>
              <a:rPr b="1" spc="-25" dirty="0">
                <a:solidFill>
                  <a:schemeClr val="accent1"/>
                </a:solidFill>
                <a:cs typeface="Arial"/>
              </a:rPr>
              <a:t> </a:t>
            </a:r>
            <a:r>
              <a:rPr b="1" dirty="0">
                <a:solidFill>
                  <a:schemeClr val="accent1"/>
                </a:solidFill>
                <a:cs typeface="Arial"/>
              </a:rPr>
              <a:t>from</a:t>
            </a:r>
            <a:r>
              <a:rPr b="1" spc="-25" dirty="0">
                <a:solidFill>
                  <a:schemeClr val="accent1"/>
                </a:solidFill>
                <a:cs typeface="Arial"/>
              </a:rPr>
              <a:t> </a:t>
            </a:r>
            <a:r>
              <a:rPr b="1" spc="-10" dirty="0">
                <a:solidFill>
                  <a:schemeClr val="accent1"/>
                </a:solidFill>
                <a:cs typeface="Arial"/>
              </a:rPr>
              <a:t>respiratory</a:t>
            </a:r>
            <a:r>
              <a:rPr lang="en-US" b="1" spc="-10" dirty="0">
                <a:solidFill>
                  <a:schemeClr val="accent1"/>
                </a:solidFill>
                <a:cs typeface="Arial"/>
              </a:rPr>
              <a:t> </a:t>
            </a:r>
            <a:r>
              <a:rPr b="1" dirty="0">
                <a:solidFill>
                  <a:schemeClr val="accent1"/>
                </a:solidFill>
                <a:cs typeface="Arial"/>
              </a:rPr>
              <a:t>burst</a:t>
            </a:r>
            <a:r>
              <a:rPr b="1" spc="-15" dirty="0">
                <a:solidFill>
                  <a:schemeClr val="accent1"/>
                </a:solidFill>
                <a:cs typeface="Arial"/>
              </a:rPr>
              <a:t> </a:t>
            </a:r>
            <a:r>
              <a:rPr b="1" dirty="0">
                <a:solidFill>
                  <a:schemeClr val="accent1"/>
                </a:solidFill>
                <a:cs typeface="Arial"/>
              </a:rPr>
              <a:t>of</a:t>
            </a:r>
            <a:r>
              <a:rPr b="1" spc="-15" dirty="0">
                <a:solidFill>
                  <a:schemeClr val="accent1"/>
                </a:solidFill>
                <a:cs typeface="Arial"/>
              </a:rPr>
              <a:t> </a:t>
            </a:r>
            <a:r>
              <a:rPr b="1" dirty="0">
                <a:solidFill>
                  <a:schemeClr val="accent1"/>
                </a:solidFill>
                <a:cs typeface="Arial"/>
              </a:rPr>
              <a:t>human</a:t>
            </a:r>
            <a:r>
              <a:rPr b="1" spc="-10" dirty="0">
                <a:solidFill>
                  <a:schemeClr val="accent1"/>
                </a:solidFill>
                <a:cs typeface="Arial"/>
              </a:rPr>
              <a:t> phagocytes</a:t>
            </a:r>
            <a:endParaRPr b="1" dirty="0">
              <a:solidFill>
                <a:schemeClr val="accent1"/>
              </a:solidFill>
              <a:cs typeface="Arial"/>
            </a:endParaRPr>
          </a:p>
          <a:p>
            <a:pPr marL="298450" marR="5080" indent="-285750">
              <a:buFont typeface="Arial" panose="020B0604020202020204" pitchFamily="34" charset="0"/>
              <a:buChar char="•"/>
              <a:tabLst>
                <a:tab pos="155575" algn="l"/>
              </a:tabLst>
            </a:pPr>
            <a:r>
              <a:rPr b="1" dirty="0">
                <a:solidFill>
                  <a:schemeClr val="accent1"/>
                </a:solidFill>
                <a:cs typeface="Arial"/>
              </a:rPr>
              <a:t>mutants</a:t>
            </a:r>
            <a:r>
              <a:rPr b="1" spc="-50" dirty="0">
                <a:solidFill>
                  <a:schemeClr val="accent1"/>
                </a:solidFill>
                <a:cs typeface="Arial"/>
              </a:rPr>
              <a:t> </a:t>
            </a:r>
            <a:r>
              <a:rPr b="1" dirty="0">
                <a:solidFill>
                  <a:schemeClr val="accent1"/>
                </a:solidFill>
                <a:cs typeface="Arial"/>
              </a:rPr>
              <a:t>that</a:t>
            </a:r>
            <a:r>
              <a:rPr b="1" spc="-40" dirty="0">
                <a:solidFill>
                  <a:schemeClr val="accent1"/>
                </a:solidFill>
                <a:cs typeface="Arial"/>
              </a:rPr>
              <a:t> </a:t>
            </a:r>
            <a:r>
              <a:rPr b="1" dirty="0">
                <a:solidFill>
                  <a:schemeClr val="accent1"/>
                </a:solidFill>
                <a:cs typeface="Arial"/>
              </a:rPr>
              <a:t>cannot</a:t>
            </a:r>
            <a:r>
              <a:rPr b="1" spc="-15" dirty="0">
                <a:solidFill>
                  <a:schemeClr val="accent1"/>
                </a:solidFill>
                <a:cs typeface="Arial"/>
              </a:rPr>
              <a:t> </a:t>
            </a:r>
            <a:r>
              <a:rPr b="1" dirty="0">
                <a:solidFill>
                  <a:schemeClr val="accent1"/>
                </a:solidFill>
                <a:cs typeface="Arial"/>
              </a:rPr>
              <a:t>produce</a:t>
            </a:r>
            <a:r>
              <a:rPr b="1" spc="-25" dirty="0">
                <a:solidFill>
                  <a:schemeClr val="accent1"/>
                </a:solidFill>
                <a:cs typeface="Arial"/>
              </a:rPr>
              <a:t> </a:t>
            </a:r>
            <a:r>
              <a:rPr b="1" spc="-10" dirty="0">
                <a:solidFill>
                  <a:schemeClr val="accent1"/>
                </a:solidFill>
                <a:cs typeface="Arial"/>
              </a:rPr>
              <a:t>melanin</a:t>
            </a:r>
            <a:r>
              <a:rPr lang="en-US" b="1" spc="-10" dirty="0">
                <a:solidFill>
                  <a:schemeClr val="accent1"/>
                </a:solidFill>
                <a:cs typeface="Arial"/>
              </a:rPr>
              <a:t> </a:t>
            </a:r>
            <a:r>
              <a:rPr b="1" dirty="0">
                <a:solidFill>
                  <a:schemeClr val="accent1"/>
                </a:solidFill>
                <a:cs typeface="Arial"/>
              </a:rPr>
              <a:t>have</a:t>
            </a:r>
            <a:r>
              <a:rPr b="1" spc="-25" dirty="0">
                <a:solidFill>
                  <a:schemeClr val="accent1"/>
                </a:solidFill>
                <a:cs typeface="Arial"/>
              </a:rPr>
              <a:t> </a:t>
            </a:r>
            <a:r>
              <a:rPr b="1" dirty="0">
                <a:solidFill>
                  <a:schemeClr val="accent1"/>
                </a:solidFill>
                <a:cs typeface="Arial"/>
              </a:rPr>
              <a:t>reduced</a:t>
            </a:r>
            <a:r>
              <a:rPr b="1" spc="-25" dirty="0">
                <a:solidFill>
                  <a:schemeClr val="accent1"/>
                </a:solidFill>
                <a:cs typeface="Arial"/>
              </a:rPr>
              <a:t> </a:t>
            </a:r>
            <a:r>
              <a:rPr b="1" spc="-10" dirty="0">
                <a:solidFill>
                  <a:schemeClr val="accent1"/>
                </a:solidFill>
                <a:cs typeface="Arial"/>
              </a:rPr>
              <a:t>virulence</a:t>
            </a:r>
            <a:endParaRPr b="1" dirty="0">
              <a:solidFill>
                <a:schemeClr val="accent1"/>
              </a:solidFil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12666" rIns="0" bIns="0" rtlCol="0">
            <a:spAutoFit/>
          </a:bodyPr>
          <a:lstStyle/>
          <a:p>
            <a:pPr marL="1624965">
              <a:lnSpc>
                <a:spcPct val="100000"/>
              </a:lnSpc>
              <a:spcBef>
                <a:spcPts val="105"/>
              </a:spcBef>
            </a:pPr>
            <a:r>
              <a:rPr sz="3200" b="1" i="1" spc="-105" dirty="0">
                <a:solidFill>
                  <a:srgbClr val="000090"/>
                </a:solidFill>
                <a:latin typeface="Arial"/>
                <a:cs typeface="Arial"/>
              </a:rPr>
              <a:t>4.</a:t>
            </a:r>
            <a:r>
              <a:rPr sz="3200" b="1" i="1" spc="-135" dirty="0">
                <a:solidFill>
                  <a:srgbClr val="000090"/>
                </a:solidFill>
                <a:latin typeface="Arial"/>
                <a:cs typeface="Arial"/>
              </a:rPr>
              <a:t> </a:t>
            </a:r>
            <a:r>
              <a:rPr sz="3200" b="1" i="1" spc="-235" dirty="0">
                <a:solidFill>
                  <a:srgbClr val="000090"/>
                </a:solidFill>
                <a:latin typeface="Arial"/>
                <a:cs typeface="Arial"/>
              </a:rPr>
              <a:t>Antigenic</a:t>
            </a:r>
            <a:r>
              <a:rPr sz="3200" b="1" i="1" spc="-150" dirty="0">
                <a:solidFill>
                  <a:srgbClr val="000090"/>
                </a:solidFill>
                <a:latin typeface="Arial"/>
                <a:cs typeface="Arial"/>
              </a:rPr>
              <a:t> </a:t>
            </a:r>
            <a:r>
              <a:rPr sz="3200" b="1" i="1" spc="-155" dirty="0">
                <a:solidFill>
                  <a:srgbClr val="000090"/>
                </a:solidFill>
                <a:latin typeface="Arial"/>
                <a:cs typeface="Arial"/>
              </a:rPr>
              <a:t>Hypervariability</a:t>
            </a:r>
            <a:endParaRPr sz="3200" dirty="0">
              <a:latin typeface="Arial"/>
              <a:cs typeface="Arial"/>
            </a:endParaRPr>
          </a:p>
        </p:txBody>
      </p:sp>
      <p:pic>
        <p:nvPicPr>
          <p:cNvPr id="3" name="object 3"/>
          <p:cNvPicPr/>
          <p:nvPr/>
        </p:nvPicPr>
        <p:blipFill>
          <a:blip r:embed="rId3" cstate="print"/>
          <a:stretch>
            <a:fillRect/>
          </a:stretch>
        </p:blipFill>
        <p:spPr>
          <a:xfrm>
            <a:off x="135466" y="1597325"/>
            <a:ext cx="8805332" cy="480794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087914" y="0"/>
            <a:ext cx="5218141" cy="63737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413870"/>
            <a:ext cx="7545198" cy="627736"/>
          </a:xfrm>
          <a:prstGeom prst="rect">
            <a:avLst/>
          </a:prstGeom>
        </p:spPr>
        <p:txBody>
          <a:bodyPr vert="horz" wrap="square" lIns="0" tIns="12065" rIns="0" bIns="0" rtlCol="0">
            <a:spAutoFit/>
          </a:bodyPr>
          <a:lstStyle/>
          <a:p>
            <a:pPr marL="1888489" marR="5080" indent="-1876425">
              <a:lnSpc>
                <a:spcPct val="100000"/>
              </a:lnSpc>
              <a:spcBef>
                <a:spcPts val="95"/>
              </a:spcBef>
            </a:pPr>
            <a:r>
              <a:rPr lang="en-US" sz="4000" b="1" spc="-300" dirty="0">
                <a:solidFill>
                  <a:srgbClr val="002060"/>
                </a:solidFill>
              </a:rPr>
              <a:t>A</a:t>
            </a:r>
            <a:r>
              <a:rPr sz="4000" b="1" spc="-229" dirty="0">
                <a:solidFill>
                  <a:srgbClr val="002060"/>
                </a:solidFill>
              </a:rPr>
              <a:t>rms</a:t>
            </a:r>
            <a:r>
              <a:rPr sz="4000" b="1" spc="-175" dirty="0">
                <a:solidFill>
                  <a:srgbClr val="002060"/>
                </a:solidFill>
              </a:rPr>
              <a:t> </a:t>
            </a:r>
            <a:r>
              <a:rPr sz="4000" b="1" spc="-235" dirty="0">
                <a:solidFill>
                  <a:srgbClr val="002060"/>
                </a:solidFill>
              </a:rPr>
              <a:t>race</a:t>
            </a:r>
            <a:r>
              <a:rPr sz="4000" b="1" spc="-185" dirty="0">
                <a:solidFill>
                  <a:srgbClr val="002060"/>
                </a:solidFill>
              </a:rPr>
              <a:t> </a:t>
            </a:r>
            <a:r>
              <a:rPr sz="4000" b="1" spc="-140" dirty="0">
                <a:solidFill>
                  <a:srgbClr val="002060"/>
                </a:solidFill>
              </a:rPr>
              <a:t>between</a:t>
            </a:r>
            <a:r>
              <a:rPr sz="4000" b="1" spc="-200" dirty="0">
                <a:solidFill>
                  <a:srgbClr val="002060"/>
                </a:solidFill>
              </a:rPr>
              <a:t> </a:t>
            </a:r>
            <a:r>
              <a:rPr sz="4000" b="1" spc="-145" dirty="0">
                <a:solidFill>
                  <a:srgbClr val="002060"/>
                </a:solidFill>
              </a:rPr>
              <a:t>microbes </a:t>
            </a:r>
            <a:r>
              <a:rPr sz="4000" b="1" spc="-200" dirty="0">
                <a:solidFill>
                  <a:srgbClr val="002060"/>
                </a:solidFill>
              </a:rPr>
              <a:t>and</a:t>
            </a:r>
            <a:r>
              <a:rPr lang="en-US" sz="4000" b="1" spc="-229" dirty="0">
                <a:solidFill>
                  <a:srgbClr val="002060"/>
                </a:solidFill>
              </a:rPr>
              <a:t> </a:t>
            </a:r>
            <a:r>
              <a:rPr sz="4000" b="1" spc="-10" dirty="0">
                <a:solidFill>
                  <a:srgbClr val="002060"/>
                </a:solidFill>
              </a:rPr>
              <a:t>hosts</a:t>
            </a:r>
            <a:endParaRPr sz="4000" b="1" dirty="0">
              <a:solidFill>
                <a:srgbClr val="002060"/>
              </a:solidFill>
            </a:endParaRPr>
          </a:p>
        </p:txBody>
      </p:sp>
      <p:pic>
        <p:nvPicPr>
          <p:cNvPr id="3" name="object 3"/>
          <p:cNvPicPr/>
          <p:nvPr/>
        </p:nvPicPr>
        <p:blipFill>
          <a:blip r:embed="rId3" cstate="print"/>
          <a:stretch>
            <a:fillRect/>
          </a:stretch>
        </p:blipFill>
        <p:spPr>
          <a:xfrm>
            <a:off x="292608" y="1607820"/>
            <a:ext cx="4983467" cy="3774947"/>
          </a:xfrm>
          <a:prstGeom prst="rect">
            <a:avLst/>
          </a:prstGeom>
        </p:spPr>
      </p:pic>
      <p:sp>
        <p:nvSpPr>
          <p:cNvPr id="4" name="object 4"/>
          <p:cNvSpPr txBox="1"/>
          <p:nvPr/>
        </p:nvSpPr>
        <p:spPr>
          <a:xfrm>
            <a:off x="5502986" y="1615785"/>
            <a:ext cx="3434079" cy="1397000"/>
          </a:xfrm>
          <a:prstGeom prst="rect">
            <a:avLst/>
          </a:prstGeom>
        </p:spPr>
        <p:txBody>
          <a:bodyPr vert="horz" wrap="square" lIns="0" tIns="12700" rIns="0" bIns="0" rtlCol="0">
            <a:spAutoFit/>
          </a:bodyPr>
          <a:lstStyle/>
          <a:p>
            <a:pPr marL="12700" marR="240029">
              <a:lnSpc>
                <a:spcPct val="100000"/>
              </a:lnSpc>
              <a:spcBef>
                <a:spcPts val="100"/>
              </a:spcBef>
            </a:pPr>
            <a:r>
              <a:rPr sz="1800" spc="-145" dirty="0">
                <a:solidFill>
                  <a:srgbClr val="C0504D"/>
                </a:solidFill>
                <a:latin typeface="Arial"/>
                <a:cs typeface="Arial"/>
              </a:rPr>
              <a:t>The</a:t>
            </a:r>
            <a:r>
              <a:rPr sz="1800" spc="-75" dirty="0">
                <a:solidFill>
                  <a:srgbClr val="C0504D"/>
                </a:solidFill>
                <a:latin typeface="Arial"/>
                <a:cs typeface="Arial"/>
              </a:rPr>
              <a:t> </a:t>
            </a:r>
            <a:r>
              <a:rPr sz="1800" spc="-180" dirty="0">
                <a:solidFill>
                  <a:srgbClr val="C0504D"/>
                </a:solidFill>
                <a:latin typeface="Arial"/>
                <a:cs typeface="Arial"/>
              </a:rPr>
              <a:t>Red</a:t>
            </a:r>
            <a:r>
              <a:rPr sz="1800" spc="-50" dirty="0">
                <a:solidFill>
                  <a:srgbClr val="C0504D"/>
                </a:solidFill>
                <a:latin typeface="Arial"/>
                <a:cs typeface="Arial"/>
              </a:rPr>
              <a:t> </a:t>
            </a:r>
            <a:r>
              <a:rPr sz="1800" spc="-95" dirty="0">
                <a:solidFill>
                  <a:srgbClr val="C0504D"/>
                </a:solidFill>
                <a:latin typeface="Arial"/>
                <a:cs typeface="Arial"/>
              </a:rPr>
              <a:t>Queen:</a:t>
            </a:r>
            <a:r>
              <a:rPr sz="1800" spc="-65" dirty="0">
                <a:solidFill>
                  <a:srgbClr val="C0504D"/>
                </a:solidFill>
                <a:latin typeface="Arial"/>
                <a:cs typeface="Arial"/>
              </a:rPr>
              <a:t> </a:t>
            </a:r>
            <a:r>
              <a:rPr sz="1800" spc="65" dirty="0">
                <a:solidFill>
                  <a:srgbClr val="C0504D"/>
                </a:solidFill>
                <a:latin typeface="Arial"/>
                <a:cs typeface="Arial"/>
              </a:rPr>
              <a:t>“It</a:t>
            </a:r>
            <a:r>
              <a:rPr sz="1800" spc="-95" dirty="0">
                <a:solidFill>
                  <a:srgbClr val="C0504D"/>
                </a:solidFill>
                <a:latin typeface="Arial"/>
                <a:cs typeface="Arial"/>
              </a:rPr>
              <a:t> </a:t>
            </a:r>
            <a:r>
              <a:rPr sz="1800" spc="-114" dirty="0">
                <a:solidFill>
                  <a:srgbClr val="C0504D"/>
                </a:solidFill>
                <a:latin typeface="Arial"/>
                <a:cs typeface="Arial"/>
              </a:rPr>
              <a:t>takes</a:t>
            </a:r>
            <a:r>
              <a:rPr sz="1800" spc="-70" dirty="0">
                <a:solidFill>
                  <a:srgbClr val="C0504D"/>
                </a:solidFill>
                <a:latin typeface="Arial"/>
                <a:cs typeface="Arial"/>
              </a:rPr>
              <a:t> </a:t>
            </a:r>
            <a:r>
              <a:rPr sz="1800" spc="-45" dirty="0">
                <a:solidFill>
                  <a:srgbClr val="C0504D"/>
                </a:solidFill>
                <a:latin typeface="Arial"/>
                <a:cs typeface="Arial"/>
              </a:rPr>
              <a:t>all</a:t>
            </a:r>
            <a:r>
              <a:rPr sz="1800" spc="-75" dirty="0">
                <a:solidFill>
                  <a:srgbClr val="C0504D"/>
                </a:solidFill>
                <a:latin typeface="Arial"/>
                <a:cs typeface="Arial"/>
              </a:rPr>
              <a:t> </a:t>
            </a:r>
            <a:r>
              <a:rPr sz="1800" spc="-25" dirty="0">
                <a:solidFill>
                  <a:srgbClr val="C0504D"/>
                </a:solidFill>
                <a:latin typeface="Arial"/>
                <a:cs typeface="Arial"/>
              </a:rPr>
              <a:t>the </a:t>
            </a:r>
            <a:r>
              <a:rPr sz="1800" spc="-55" dirty="0">
                <a:solidFill>
                  <a:srgbClr val="C0504D"/>
                </a:solidFill>
                <a:latin typeface="Arial"/>
                <a:cs typeface="Arial"/>
              </a:rPr>
              <a:t>running</a:t>
            </a:r>
            <a:r>
              <a:rPr sz="1800" spc="-70" dirty="0">
                <a:solidFill>
                  <a:srgbClr val="C0504D"/>
                </a:solidFill>
                <a:latin typeface="Arial"/>
                <a:cs typeface="Arial"/>
              </a:rPr>
              <a:t> </a:t>
            </a:r>
            <a:r>
              <a:rPr sz="1800" spc="-80" dirty="0">
                <a:solidFill>
                  <a:srgbClr val="C0504D"/>
                </a:solidFill>
                <a:latin typeface="Arial"/>
                <a:cs typeface="Arial"/>
              </a:rPr>
              <a:t>you</a:t>
            </a:r>
            <a:r>
              <a:rPr sz="1800" spc="-70" dirty="0">
                <a:solidFill>
                  <a:srgbClr val="C0504D"/>
                </a:solidFill>
                <a:latin typeface="Arial"/>
                <a:cs typeface="Arial"/>
              </a:rPr>
              <a:t> </a:t>
            </a:r>
            <a:r>
              <a:rPr sz="1800" spc="-130" dirty="0">
                <a:solidFill>
                  <a:srgbClr val="C0504D"/>
                </a:solidFill>
                <a:latin typeface="Arial"/>
                <a:cs typeface="Arial"/>
              </a:rPr>
              <a:t>can</a:t>
            </a:r>
            <a:r>
              <a:rPr sz="1800" spc="-70" dirty="0">
                <a:solidFill>
                  <a:srgbClr val="C0504D"/>
                </a:solidFill>
                <a:latin typeface="Arial"/>
                <a:cs typeface="Arial"/>
              </a:rPr>
              <a:t> </a:t>
            </a:r>
            <a:r>
              <a:rPr sz="1800" spc="-80" dirty="0">
                <a:solidFill>
                  <a:srgbClr val="C0504D"/>
                </a:solidFill>
                <a:latin typeface="Arial"/>
                <a:cs typeface="Arial"/>
              </a:rPr>
              <a:t>do,</a:t>
            </a:r>
            <a:r>
              <a:rPr sz="1800" spc="-75" dirty="0">
                <a:solidFill>
                  <a:srgbClr val="C0504D"/>
                </a:solidFill>
                <a:latin typeface="Arial"/>
                <a:cs typeface="Arial"/>
              </a:rPr>
              <a:t> </a:t>
            </a:r>
            <a:r>
              <a:rPr sz="1800" dirty="0">
                <a:solidFill>
                  <a:srgbClr val="C0504D"/>
                </a:solidFill>
                <a:latin typeface="Arial"/>
                <a:cs typeface="Arial"/>
              </a:rPr>
              <a:t>to</a:t>
            </a:r>
            <a:r>
              <a:rPr sz="1800" spc="-85" dirty="0">
                <a:solidFill>
                  <a:srgbClr val="C0504D"/>
                </a:solidFill>
                <a:latin typeface="Arial"/>
                <a:cs typeface="Arial"/>
              </a:rPr>
              <a:t> </a:t>
            </a:r>
            <a:r>
              <a:rPr sz="1800" spc="-114" dirty="0">
                <a:solidFill>
                  <a:srgbClr val="C0504D"/>
                </a:solidFill>
                <a:latin typeface="Arial"/>
                <a:cs typeface="Arial"/>
              </a:rPr>
              <a:t>keep</a:t>
            </a:r>
            <a:r>
              <a:rPr sz="1800" spc="-70" dirty="0">
                <a:solidFill>
                  <a:srgbClr val="C0504D"/>
                </a:solidFill>
                <a:latin typeface="Arial"/>
                <a:cs typeface="Arial"/>
              </a:rPr>
              <a:t> </a:t>
            </a:r>
            <a:r>
              <a:rPr sz="1800" spc="-10" dirty="0">
                <a:solidFill>
                  <a:srgbClr val="C0504D"/>
                </a:solidFill>
                <a:latin typeface="Arial"/>
                <a:cs typeface="Arial"/>
              </a:rPr>
              <a:t>in</a:t>
            </a:r>
            <a:r>
              <a:rPr sz="1800" spc="-70" dirty="0">
                <a:solidFill>
                  <a:srgbClr val="C0504D"/>
                </a:solidFill>
                <a:latin typeface="Arial"/>
                <a:cs typeface="Arial"/>
              </a:rPr>
              <a:t> </a:t>
            </a:r>
            <a:r>
              <a:rPr sz="1800" spc="-25" dirty="0">
                <a:solidFill>
                  <a:srgbClr val="C0504D"/>
                </a:solidFill>
                <a:latin typeface="Arial"/>
                <a:cs typeface="Arial"/>
              </a:rPr>
              <a:t>the </a:t>
            </a:r>
            <a:r>
              <a:rPr sz="1800" spc="-130" dirty="0">
                <a:solidFill>
                  <a:srgbClr val="C0504D"/>
                </a:solidFill>
                <a:latin typeface="Arial"/>
                <a:cs typeface="Arial"/>
              </a:rPr>
              <a:t>same</a:t>
            </a:r>
            <a:r>
              <a:rPr sz="1800" spc="-95" dirty="0">
                <a:solidFill>
                  <a:srgbClr val="C0504D"/>
                </a:solidFill>
                <a:latin typeface="Arial"/>
                <a:cs typeface="Arial"/>
              </a:rPr>
              <a:t> </a:t>
            </a:r>
            <a:r>
              <a:rPr sz="1800" spc="-10" dirty="0">
                <a:solidFill>
                  <a:srgbClr val="C0504D"/>
                </a:solidFill>
                <a:latin typeface="Arial"/>
                <a:cs typeface="Arial"/>
              </a:rPr>
              <a:t>place.”</a:t>
            </a:r>
            <a:endParaRPr sz="1800">
              <a:latin typeface="Arial"/>
              <a:cs typeface="Arial"/>
            </a:endParaRPr>
          </a:p>
          <a:p>
            <a:pPr marL="12700" marR="5080">
              <a:lnSpc>
                <a:spcPct val="100000"/>
              </a:lnSpc>
            </a:pPr>
            <a:r>
              <a:rPr sz="1800" spc="-180" dirty="0">
                <a:latin typeface="Arial"/>
                <a:cs typeface="Arial"/>
              </a:rPr>
              <a:t>—</a:t>
            </a:r>
            <a:r>
              <a:rPr sz="1800" spc="-120" dirty="0">
                <a:latin typeface="Arial"/>
                <a:cs typeface="Arial"/>
              </a:rPr>
              <a:t>Lewis</a:t>
            </a:r>
            <a:r>
              <a:rPr sz="1800" spc="-80" dirty="0">
                <a:latin typeface="Arial"/>
                <a:cs typeface="Arial"/>
              </a:rPr>
              <a:t> </a:t>
            </a:r>
            <a:r>
              <a:rPr sz="1800" spc="-75" dirty="0">
                <a:latin typeface="Arial"/>
                <a:cs typeface="Arial"/>
              </a:rPr>
              <a:t>Carroll,</a:t>
            </a:r>
            <a:r>
              <a:rPr sz="1800" spc="-85" dirty="0">
                <a:latin typeface="Arial"/>
                <a:cs typeface="Arial"/>
              </a:rPr>
              <a:t> </a:t>
            </a:r>
            <a:r>
              <a:rPr sz="1800" spc="-95" dirty="0">
                <a:latin typeface="Arial"/>
                <a:cs typeface="Arial"/>
              </a:rPr>
              <a:t>Through</a:t>
            </a:r>
            <a:r>
              <a:rPr sz="1800" spc="-75" dirty="0">
                <a:latin typeface="Arial"/>
                <a:cs typeface="Arial"/>
              </a:rPr>
              <a:t> </a:t>
            </a:r>
            <a:r>
              <a:rPr sz="1800" spc="-20" dirty="0">
                <a:latin typeface="Arial"/>
                <a:cs typeface="Arial"/>
              </a:rPr>
              <a:t>the</a:t>
            </a:r>
            <a:r>
              <a:rPr sz="1800" spc="-85" dirty="0">
                <a:latin typeface="Arial"/>
                <a:cs typeface="Arial"/>
              </a:rPr>
              <a:t> </a:t>
            </a:r>
            <a:r>
              <a:rPr sz="1800" spc="-75" dirty="0">
                <a:latin typeface="Arial"/>
                <a:cs typeface="Arial"/>
              </a:rPr>
              <a:t>Looking </a:t>
            </a:r>
            <a:r>
              <a:rPr sz="1800" spc="-10" dirty="0">
                <a:latin typeface="Arial"/>
                <a:cs typeface="Arial"/>
              </a:rPr>
              <a:t>Glass</a:t>
            </a:r>
            <a:endParaRPr sz="1800">
              <a:latin typeface="Arial"/>
              <a:cs typeface="Arial"/>
            </a:endParaRPr>
          </a:p>
        </p:txBody>
      </p:sp>
      <p:sp>
        <p:nvSpPr>
          <p:cNvPr id="5" name="object 5"/>
          <p:cNvSpPr txBox="1"/>
          <p:nvPr/>
        </p:nvSpPr>
        <p:spPr>
          <a:xfrm>
            <a:off x="5502986" y="4485172"/>
            <a:ext cx="3460750" cy="2219960"/>
          </a:xfrm>
          <a:prstGeom prst="rect">
            <a:avLst/>
          </a:prstGeom>
        </p:spPr>
        <p:txBody>
          <a:bodyPr vert="horz" wrap="square" lIns="0" tIns="12700" rIns="0" bIns="0" rtlCol="0">
            <a:spAutoFit/>
          </a:bodyPr>
          <a:lstStyle/>
          <a:p>
            <a:pPr marL="12700" marR="5080">
              <a:lnSpc>
                <a:spcPct val="100000"/>
              </a:lnSpc>
              <a:spcBef>
                <a:spcPts val="100"/>
              </a:spcBef>
            </a:pPr>
            <a:r>
              <a:rPr sz="1800" spc="-110" dirty="0">
                <a:solidFill>
                  <a:srgbClr val="4F81BD"/>
                </a:solidFill>
                <a:latin typeface="Arial"/>
                <a:cs typeface="Arial"/>
              </a:rPr>
              <a:t>An</a:t>
            </a:r>
            <a:r>
              <a:rPr sz="1800" spc="-75" dirty="0">
                <a:solidFill>
                  <a:srgbClr val="4F81BD"/>
                </a:solidFill>
                <a:latin typeface="Arial"/>
                <a:cs typeface="Arial"/>
              </a:rPr>
              <a:t> </a:t>
            </a:r>
            <a:r>
              <a:rPr sz="1800" spc="-50" dirty="0">
                <a:solidFill>
                  <a:srgbClr val="4F81BD"/>
                </a:solidFill>
                <a:latin typeface="Arial"/>
                <a:cs typeface="Arial"/>
              </a:rPr>
              <a:t>evolutionary</a:t>
            </a:r>
            <a:r>
              <a:rPr sz="1800" spc="-60" dirty="0">
                <a:solidFill>
                  <a:srgbClr val="4F81BD"/>
                </a:solidFill>
                <a:latin typeface="Arial"/>
                <a:cs typeface="Arial"/>
              </a:rPr>
              <a:t> </a:t>
            </a:r>
            <a:r>
              <a:rPr sz="1800" spc="-80" dirty="0">
                <a:solidFill>
                  <a:srgbClr val="4F81BD"/>
                </a:solidFill>
                <a:latin typeface="Arial"/>
                <a:cs typeface="Arial"/>
              </a:rPr>
              <a:t>hypothesis</a:t>
            </a:r>
            <a:r>
              <a:rPr sz="1800" spc="-70" dirty="0">
                <a:solidFill>
                  <a:srgbClr val="4F81BD"/>
                </a:solidFill>
                <a:latin typeface="Arial"/>
                <a:cs typeface="Arial"/>
              </a:rPr>
              <a:t> </a:t>
            </a:r>
            <a:r>
              <a:rPr sz="1800" spc="-20" dirty="0">
                <a:solidFill>
                  <a:srgbClr val="4F81BD"/>
                </a:solidFill>
                <a:latin typeface="Arial"/>
                <a:cs typeface="Arial"/>
              </a:rPr>
              <a:t>which </a:t>
            </a:r>
            <a:r>
              <a:rPr sz="1800" spc="-100" dirty="0">
                <a:solidFill>
                  <a:srgbClr val="4F81BD"/>
                </a:solidFill>
                <a:latin typeface="Arial"/>
                <a:cs typeface="Arial"/>
              </a:rPr>
              <a:t>proposes</a:t>
            </a:r>
            <a:r>
              <a:rPr sz="1800" spc="-95" dirty="0">
                <a:solidFill>
                  <a:srgbClr val="4F81BD"/>
                </a:solidFill>
                <a:latin typeface="Arial"/>
                <a:cs typeface="Arial"/>
              </a:rPr>
              <a:t> </a:t>
            </a:r>
            <a:r>
              <a:rPr sz="1800" dirty="0">
                <a:solidFill>
                  <a:srgbClr val="4F81BD"/>
                </a:solidFill>
                <a:latin typeface="Arial"/>
                <a:cs typeface="Arial"/>
              </a:rPr>
              <a:t>that</a:t>
            </a:r>
            <a:r>
              <a:rPr sz="1800" spc="-85" dirty="0">
                <a:solidFill>
                  <a:srgbClr val="4F81BD"/>
                </a:solidFill>
                <a:latin typeface="Arial"/>
                <a:cs typeface="Arial"/>
              </a:rPr>
              <a:t> </a:t>
            </a:r>
            <a:r>
              <a:rPr sz="1800" spc="-105" dirty="0">
                <a:solidFill>
                  <a:srgbClr val="4F81BD"/>
                </a:solidFill>
                <a:latin typeface="Arial"/>
                <a:cs typeface="Arial"/>
              </a:rPr>
              <a:t>organisms</a:t>
            </a:r>
            <a:r>
              <a:rPr sz="1800" spc="-75" dirty="0">
                <a:solidFill>
                  <a:srgbClr val="4F81BD"/>
                </a:solidFill>
                <a:latin typeface="Arial"/>
                <a:cs typeface="Arial"/>
              </a:rPr>
              <a:t> </a:t>
            </a:r>
            <a:r>
              <a:rPr sz="1800" spc="-20" dirty="0">
                <a:solidFill>
                  <a:srgbClr val="4F81BD"/>
                </a:solidFill>
                <a:latin typeface="Arial"/>
                <a:cs typeface="Arial"/>
              </a:rPr>
              <a:t>must </a:t>
            </a:r>
            <a:r>
              <a:rPr sz="1800" spc="-65" dirty="0">
                <a:solidFill>
                  <a:srgbClr val="4F81BD"/>
                </a:solidFill>
                <a:latin typeface="Arial"/>
                <a:cs typeface="Arial"/>
              </a:rPr>
              <a:t>constantly adapt,</a:t>
            </a:r>
            <a:r>
              <a:rPr sz="1800" spc="-75" dirty="0">
                <a:solidFill>
                  <a:srgbClr val="4F81BD"/>
                </a:solidFill>
                <a:latin typeface="Arial"/>
                <a:cs typeface="Arial"/>
              </a:rPr>
              <a:t> </a:t>
            </a:r>
            <a:r>
              <a:rPr sz="1800" spc="-80" dirty="0">
                <a:solidFill>
                  <a:srgbClr val="4F81BD"/>
                </a:solidFill>
                <a:latin typeface="Arial"/>
                <a:cs typeface="Arial"/>
              </a:rPr>
              <a:t>evolve,</a:t>
            </a:r>
            <a:r>
              <a:rPr sz="1800" spc="-85" dirty="0">
                <a:solidFill>
                  <a:srgbClr val="4F81BD"/>
                </a:solidFill>
                <a:latin typeface="Arial"/>
                <a:cs typeface="Arial"/>
              </a:rPr>
              <a:t> </a:t>
            </a:r>
            <a:r>
              <a:rPr sz="1800" spc="-25" dirty="0">
                <a:solidFill>
                  <a:srgbClr val="4F81BD"/>
                </a:solidFill>
                <a:latin typeface="Arial"/>
                <a:cs typeface="Arial"/>
              </a:rPr>
              <a:t>and </a:t>
            </a:r>
            <a:r>
              <a:rPr sz="1800" spc="-45" dirty="0">
                <a:solidFill>
                  <a:srgbClr val="4F81BD"/>
                </a:solidFill>
                <a:latin typeface="Arial"/>
                <a:cs typeface="Arial"/>
              </a:rPr>
              <a:t>proliferate</a:t>
            </a:r>
            <a:r>
              <a:rPr sz="1800" spc="-65" dirty="0">
                <a:solidFill>
                  <a:srgbClr val="4F81BD"/>
                </a:solidFill>
                <a:latin typeface="Arial"/>
                <a:cs typeface="Arial"/>
              </a:rPr>
              <a:t> </a:t>
            </a:r>
            <a:r>
              <a:rPr sz="1800" dirty="0">
                <a:solidFill>
                  <a:srgbClr val="4F81BD"/>
                </a:solidFill>
                <a:latin typeface="Arial"/>
                <a:cs typeface="Arial"/>
              </a:rPr>
              <a:t>not</a:t>
            </a:r>
            <a:r>
              <a:rPr sz="1800" spc="-70" dirty="0">
                <a:solidFill>
                  <a:srgbClr val="4F81BD"/>
                </a:solidFill>
                <a:latin typeface="Arial"/>
                <a:cs typeface="Arial"/>
              </a:rPr>
              <a:t> </a:t>
            </a:r>
            <a:r>
              <a:rPr sz="1800" spc="-65" dirty="0">
                <a:solidFill>
                  <a:srgbClr val="4F81BD"/>
                </a:solidFill>
                <a:latin typeface="Arial"/>
                <a:cs typeface="Arial"/>
              </a:rPr>
              <a:t>merely</a:t>
            </a:r>
            <a:r>
              <a:rPr sz="1800" spc="-80" dirty="0">
                <a:solidFill>
                  <a:srgbClr val="4F81BD"/>
                </a:solidFill>
                <a:latin typeface="Arial"/>
                <a:cs typeface="Arial"/>
              </a:rPr>
              <a:t> </a:t>
            </a:r>
            <a:r>
              <a:rPr sz="1800" dirty="0">
                <a:solidFill>
                  <a:srgbClr val="4F81BD"/>
                </a:solidFill>
                <a:latin typeface="Arial"/>
                <a:cs typeface="Arial"/>
              </a:rPr>
              <a:t>to</a:t>
            </a:r>
            <a:r>
              <a:rPr sz="1800" spc="-80" dirty="0">
                <a:solidFill>
                  <a:srgbClr val="4F81BD"/>
                </a:solidFill>
                <a:latin typeface="Arial"/>
                <a:cs typeface="Arial"/>
              </a:rPr>
              <a:t> </a:t>
            </a:r>
            <a:r>
              <a:rPr sz="1800" spc="-20" dirty="0">
                <a:solidFill>
                  <a:srgbClr val="4F81BD"/>
                </a:solidFill>
                <a:latin typeface="Arial"/>
                <a:cs typeface="Arial"/>
              </a:rPr>
              <a:t>gain </a:t>
            </a:r>
            <a:r>
              <a:rPr sz="1800" spc="-55" dirty="0">
                <a:solidFill>
                  <a:srgbClr val="4F81BD"/>
                </a:solidFill>
                <a:latin typeface="Arial"/>
                <a:cs typeface="Arial"/>
              </a:rPr>
              <a:t>reproductive </a:t>
            </a:r>
            <a:r>
              <a:rPr sz="1800" spc="-100" dirty="0">
                <a:solidFill>
                  <a:srgbClr val="4F81BD"/>
                </a:solidFill>
                <a:latin typeface="Arial"/>
                <a:cs typeface="Arial"/>
              </a:rPr>
              <a:t>advantage,</a:t>
            </a:r>
            <a:r>
              <a:rPr sz="1800" spc="-75" dirty="0">
                <a:solidFill>
                  <a:srgbClr val="4F81BD"/>
                </a:solidFill>
                <a:latin typeface="Arial"/>
                <a:cs typeface="Arial"/>
              </a:rPr>
              <a:t> </a:t>
            </a:r>
            <a:r>
              <a:rPr sz="1800" dirty="0">
                <a:solidFill>
                  <a:srgbClr val="4F81BD"/>
                </a:solidFill>
                <a:latin typeface="Arial"/>
                <a:cs typeface="Arial"/>
              </a:rPr>
              <a:t>but</a:t>
            </a:r>
            <a:r>
              <a:rPr sz="1800" spc="-65" dirty="0">
                <a:solidFill>
                  <a:srgbClr val="4F81BD"/>
                </a:solidFill>
                <a:latin typeface="Arial"/>
                <a:cs typeface="Arial"/>
              </a:rPr>
              <a:t> </a:t>
            </a:r>
            <a:r>
              <a:rPr sz="1800" spc="-20" dirty="0">
                <a:solidFill>
                  <a:srgbClr val="4F81BD"/>
                </a:solidFill>
                <a:latin typeface="Arial"/>
                <a:cs typeface="Arial"/>
              </a:rPr>
              <a:t>also </a:t>
            </a:r>
            <a:r>
              <a:rPr sz="1800" spc="-70" dirty="0">
                <a:solidFill>
                  <a:srgbClr val="4F81BD"/>
                </a:solidFill>
                <a:latin typeface="Arial"/>
                <a:cs typeface="Arial"/>
              </a:rPr>
              <a:t>simply</a:t>
            </a:r>
            <a:r>
              <a:rPr sz="1800" spc="-85" dirty="0">
                <a:solidFill>
                  <a:srgbClr val="4F81BD"/>
                </a:solidFill>
                <a:latin typeface="Arial"/>
                <a:cs typeface="Arial"/>
              </a:rPr>
              <a:t> </a:t>
            </a:r>
            <a:r>
              <a:rPr sz="1800" dirty="0">
                <a:solidFill>
                  <a:srgbClr val="4F81BD"/>
                </a:solidFill>
                <a:latin typeface="Arial"/>
                <a:cs typeface="Arial"/>
              </a:rPr>
              <a:t>to</a:t>
            </a:r>
            <a:r>
              <a:rPr sz="1800" spc="-85" dirty="0">
                <a:solidFill>
                  <a:srgbClr val="4F81BD"/>
                </a:solidFill>
                <a:latin typeface="Arial"/>
                <a:cs typeface="Arial"/>
              </a:rPr>
              <a:t> </a:t>
            </a:r>
            <a:r>
              <a:rPr sz="1800" spc="-75" dirty="0">
                <a:solidFill>
                  <a:srgbClr val="4F81BD"/>
                </a:solidFill>
                <a:latin typeface="Arial"/>
                <a:cs typeface="Arial"/>
              </a:rPr>
              <a:t>survive</a:t>
            </a:r>
            <a:r>
              <a:rPr sz="1800" spc="-80" dirty="0">
                <a:solidFill>
                  <a:srgbClr val="4F81BD"/>
                </a:solidFill>
                <a:latin typeface="Arial"/>
                <a:cs typeface="Arial"/>
              </a:rPr>
              <a:t> </a:t>
            </a:r>
            <a:r>
              <a:rPr sz="1800" spc="-45" dirty="0">
                <a:solidFill>
                  <a:srgbClr val="4F81BD"/>
                </a:solidFill>
                <a:latin typeface="Arial"/>
                <a:cs typeface="Arial"/>
              </a:rPr>
              <a:t>while</a:t>
            </a:r>
            <a:r>
              <a:rPr sz="1800" spc="-70" dirty="0">
                <a:solidFill>
                  <a:srgbClr val="4F81BD"/>
                </a:solidFill>
                <a:latin typeface="Arial"/>
                <a:cs typeface="Arial"/>
              </a:rPr>
              <a:t> </a:t>
            </a:r>
            <a:r>
              <a:rPr sz="1800" spc="-10" dirty="0">
                <a:solidFill>
                  <a:srgbClr val="4F81BD"/>
                </a:solidFill>
                <a:latin typeface="Arial"/>
                <a:cs typeface="Arial"/>
              </a:rPr>
              <a:t>pitted</a:t>
            </a:r>
            <a:r>
              <a:rPr sz="1800" spc="-60" dirty="0">
                <a:solidFill>
                  <a:srgbClr val="4F81BD"/>
                </a:solidFill>
                <a:latin typeface="Arial"/>
                <a:cs typeface="Arial"/>
              </a:rPr>
              <a:t> </a:t>
            </a:r>
            <a:r>
              <a:rPr sz="1800" spc="-75" dirty="0">
                <a:solidFill>
                  <a:srgbClr val="4F81BD"/>
                </a:solidFill>
                <a:latin typeface="Arial"/>
                <a:cs typeface="Arial"/>
              </a:rPr>
              <a:t>against </a:t>
            </a:r>
            <a:r>
              <a:rPr sz="1800" spc="-80" dirty="0">
                <a:solidFill>
                  <a:srgbClr val="4F81BD"/>
                </a:solidFill>
                <a:latin typeface="Arial"/>
                <a:cs typeface="Arial"/>
              </a:rPr>
              <a:t>ever-</a:t>
            </a:r>
            <a:r>
              <a:rPr sz="1800" spc="-75" dirty="0">
                <a:solidFill>
                  <a:srgbClr val="4F81BD"/>
                </a:solidFill>
                <a:latin typeface="Arial"/>
                <a:cs typeface="Arial"/>
              </a:rPr>
              <a:t>evolving</a:t>
            </a:r>
            <a:r>
              <a:rPr sz="1800" spc="-65" dirty="0">
                <a:solidFill>
                  <a:srgbClr val="4F81BD"/>
                </a:solidFill>
                <a:latin typeface="Arial"/>
                <a:cs typeface="Arial"/>
              </a:rPr>
              <a:t> </a:t>
            </a:r>
            <a:r>
              <a:rPr sz="1800" spc="-85" dirty="0">
                <a:solidFill>
                  <a:srgbClr val="4F81BD"/>
                </a:solidFill>
                <a:latin typeface="Arial"/>
                <a:cs typeface="Arial"/>
              </a:rPr>
              <a:t>opposing</a:t>
            </a:r>
            <a:r>
              <a:rPr sz="1800" spc="-50" dirty="0">
                <a:solidFill>
                  <a:srgbClr val="4F81BD"/>
                </a:solidFill>
                <a:latin typeface="Arial"/>
                <a:cs typeface="Arial"/>
              </a:rPr>
              <a:t> </a:t>
            </a:r>
            <a:r>
              <a:rPr sz="1800" spc="-105" dirty="0">
                <a:solidFill>
                  <a:srgbClr val="4F81BD"/>
                </a:solidFill>
                <a:latin typeface="Arial"/>
                <a:cs typeface="Arial"/>
              </a:rPr>
              <a:t>organisms</a:t>
            </a:r>
            <a:r>
              <a:rPr sz="1800" spc="-70" dirty="0">
                <a:solidFill>
                  <a:srgbClr val="4F81BD"/>
                </a:solidFill>
                <a:latin typeface="Arial"/>
                <a:cs typeface="Arial"/>
              </a:rPr>
              <a:t> </a:t>
            </a:r>
            <a:r>
              <a:rPr sz="1800" spc="-25" dirty="0">
                <a:solidFill>
                  <a:srgbClr val="4F81BD"/>
                </a:solidFill>
                <a:latin typeface="Arial"/>
                <a:cs typeface="Arial"/>
              </a:rPr>
              <a:t>in </a:t>
            </a:r>
            <a:r>
              <a:rPr sz="1800" spc="-100" dirty="0">
                <a:solidFill>
                  <a:srgbClr val="4F81BD"/>
                </a:solidFill>
                <a:latin typeface="Arial"/>
                <a:cs typeface="Arial"/>
              </a:rPr>
              <a:t>an</a:t>
            </a:r>
            <a:r>
              <a:rPr sz="1800" spc="-70" dirty="0">
                <a:solidFill>
                  <a:srgbClr val="4F81BD"/>
                </a:solidFill>
                <a:latin typeface="Arial"/>
                <a:cs typeface="Arial"/>
              </a:rPr>
              <a:t> </a:t>
            </a:r>
            <a:r>
              <a:rPr sz="1800" spc="-80" dirty="0">
                <a:solidFill>
                  <a:srgbClr val="4F81BD"/>
                </a:solidFill>
                <a:latin typeface="Arial"/>
                <a:cs typeface="Arial"/>
              </a:rPr>
              <a:t>ever-</a:t>
            </a:r>
            <a:r>
              <a:rPr sz="1800" spc="-100" dirty="0">
                <a:solidFill>
                  <a:srgbClr val="4F81BD"/>
                </a:solidFill>
                <a:latin typeface="Arial"/>
                <a:cs typeface="Arial"/>
              </a:rPr>
              <a:t>changing</a:t>
            </a:r>
            <a:r>
              <a:rPr sz="1800" spc="-55" dirty="0">
                <a:solidFill>
                  <a:srgbClr val="4F81BD"/>
                </a:solidFill>
                <a:latin typeface="Arial"/>
                <a:cs typeface="Arial"/>
              </a:rPr>
              <a:t> </a:t>
            </a:r>
            <a:r>
              <a:rPr sz="1800" spc="-10" dirty="0">
                <a:solidFill>
                  <a:srgbClr val="4F81BD"/>
                </a:solidFill>
                <a:latin typeface="Arial"/>
                <a:cs typeface="Arial"/>
              </a:rPr>
              <a:t>environment.</a:t>
            </a:r>
            <a:endParaRPr sz="1800">
              <a:latin typeface="Arial"/>
              <a:cs typeface="Arial"/>
            </a:endParaRPr>
          </a:p>
        </p:txBody>
      </p:sp>
      <p:sp>
        <p:nvSpPr>
          <p:cNvPr id="6" name="object 6"/>
          <p:cNvSpPr txBox="1"/>
          <p:nvPr/>
        </p:nvSpPr>
        <p:spPr>
          <a:xfrm>
            <a:off x="199382" y="6515196"/>
            <a:ext cx="3602990" cy="239395"/>
          </a:xfrm>
          <a:prstGeom prst="rect">
            <a:avLst/>
          </a:prstGeom>
        </p:spPr>
        <p:txBody>
          <a:bodyPr vert="horz" wrap="square" lIns="0" tIns="12700" rIns="0" bIns="0" rtlCol="0">
            <a:spAutoFit/>
          </a:bodyPr>
          <a:lstStyle/>
          <a:p>
            <a:pPr marL="12700">
              <a:lnSpc>
                <a:spcPct val="100000"/>
              </a:lnSpc>
              <a:spcBef>
                <a:spcPts val="100"/>
              </a:spcBef>
            </a:pPr>
            <a:r>
              <a:rPr sz="1400" b="1" spc="-125" dirty="0">
                <a:latin typeface="Arial"/>
                <a:cs typeface="Arial"/>
              </a:rPr>
              <a:t>Elde</a:t>
            </a:r>
            <a:r>
              <a:rPr sz="1400" b="1" spc="-65" dirty="0">
                <a:latin typeface="Arial"/>
                <a:cs typeface="Arial"/>
              </a:rPr>
              <a:t> </a:t>
            </a:r>
            <a:r>
              <a:rPr sz="1400" b="1" spc="-100" dirty="0">
                <a:latin typeface="Arial"/>
                <a:cs typeface="Arial"/>
              </a:rPr>
              <a:t>and</a:t>
            </a:r>
            <a:r>
              <a:rPr sz="1400" b="1" spc="-65" dirty="0">
                <a:latin typeface="Arial"/>
                <a:cs typeface="Arial"/>
              </a:rPr>
              <a:t> </a:t>
            </a:r>
            <a:r>
              <a:rPr sz="1400" b="1" spc="-50" dirty="0">
                <a:latin typeface="Arial"/>
                <a:cs typeface="Arial"/>
              </a:rPr>
              <a:t>Malik, </a:t>
            </a:r>
            <a:r>
              <a:rPr sz="1400" b="1" i="1" spc="-40" dirty="0">
                <a:latin typeface="Arial"/>
                <a:cs typeface="Arial"/>
              </a:rPr>
              <a:t>Nat</a:t>
            </a:r>
            <a:r>
              <a:rPr sz="1400" b="1" i="1" spc="-60" dirty="0">
                <a:latin typeface="Arial"/>
                <a:cs typeface="Arial"/>
              </a:rPr>
              <a:t> </a:t>
            </a:r>
            <a:r>
              <a:rPr sz="1400" b="1" i="1" spc="-145" dirty="0">
                <a:latin typeface="Arial"/>
                <a:cs typeface="Arial"/>
              </a:rPr>
              <a:t>Rev.</a:t>
            </a:r>
            <a:r>
              <a:rPr sz="1400" b="1" i="1" spc="-40" dirty="0">
                <a:latin typeface="Arial"/>
                <a:cs typeface="Arial"/>
              </a:rPr>
              <a:t> </a:t>
            </a:r>
            <a:r>
              <a:rPr sz="1400" b="1" i="1" spc="-70" dirty="0">
                <a:latin typeface="Arial"/>
                <a:cs typeface="Arial"/>
              </a:rPr>
              <a:t>Micro</a:t>
            </a:r>
            <a:r>
              <a:rPr sz="1400" b="1" spc="-70" dirty="0">
                <a:latin typeface="Arial"/>
                <a:cs typeface="Arial"/>
              </a:rPr>
              <a:t>.</a:t>
            </a:r>
            <a:r>
              <a:rPr sz="1400" b="1" spc="-55" dirty="0">
                <a:latin typeface="Arial"/>
                <a:cs typeface="Arial"/>
              </a:rPr>
              <a:t> </a:t>
            </a:r>
            <a:r>
              <a:rPr sz="1400" b="1" spc="-75" dirty="0">
                <a:latin typeface="Arial"/>
                <a:cs typeface="Arial"/>
              </a:rPr>
              <a:t>7:787-</a:t>
            </a:r>
            <a:r>
              <a:rPr sz="1400" b="1" spc="-65" dirty="0">
                <a:latin typeface="Arial"/>
                <a:cs typeface="Arial"/>
              </a:rPr>
              <a:t>797,</a:t>
            </a:r>
            <a:r>
              <a:rPr sz="1400" b="1" spc="-30" dirty="0">
                <a:latin typeface="Arial"/>
                <a:cs typeface="Arial"/>
              </a:rPr>
              <a:t> </a:t>
            </a:r>
            <a:r>
              <a:rPr sz="1400" b="1" spc="-20" dirty="0">
                <a:latin typeface="Arial"/>
                <a:cs typeface="Arial"/>
              </a:rPr>
              <a:t>2009.</a:t>
            </a:r>
            <a:endParaRPr sz="1400">
              <a:latin typeface="Arial"/>
              <a:cs typeface="Arial"/>
            </a:endParaRPr>
          </a:p>
        </p:txBody>
      </p:sp>
      <p:cxnSp>
        <p:nvCxnSpPr>
          <p:cNvPr id="8" name="Straight Connector 7">
            <a:extLst>
              <a:ext uri="{FF2B5EF4-FFF2-40B4-BE49-F238E27FC236}">
                <a16:creationId xmlns:a16="http://schemas.microsoft.com/office/drawing/2014/main" id="{1BE85854-9CE5-2E7C-FDD5-061495ABE528}"/>
              </a:ext>
            </a:extLst>
          </p:cNvPr>
          <p:cNvCxnSpPr/>
          <p:nvPr/>
        </p:nvCxnSpPr>
        <p:spPr>
          <a:xfrm>
            <a:off x="457200" y="11430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96823" y="16764"/>
            <a:ext cx="3976115" cy="1955291"/>
          </a:xfrm>
          <a:prstGeom prst="rect">
            <a:avLst/>
          </a:prstGeom>
        </p:spPr>
      </p:pic>
      <p:pic>
        <p:nvPicPr>
          <p:cNvPr id="3" name="object 3"/>
          <p:cNvPicPr/>
          <p:nvPr/>
        </p:nvPicPr>
        <p:blipFill>
          <a:blip r:embed="rId4" cstate="print"/>
          <a:stretch>
            <a:fillRect/>
          </a:stretch>
        </p:blipFill>
        <p:spPr>
          <a:xfrm>
            <a:off x="190500" y="2093976"/>
            <a:ext cx="4588763" cy="4764023"/>
          </a:xfrm>
          <a:prstGeom prst="rect">
            <a:avLst/>
          </a:prstGeom>
        </p:spPr>
      </p:pic>
      <p:pic>
        <p:nvPicPr>
          <p:cNvPr id="4" name="object 4"/>
          <p:cNvPicPr/>
          <p:nvPr/>
        </p:nvPicPr>
        <p:blipFill>
          <a:blip r:embed="rId5" cstate="print"/>
          <a:stretch>
            <a:fillRect/>
          </a:stretch>
        </p:blipFill>
        <p:spPr>
          <a:xfrm>
            <a:off x="5149596" y="16764"/>
            <a:ext cx="3657599" cy="1955291"/>
          </a:xfrm>
          <a:prstGeom prst="rect">
            <a:avLst/>
          </a:prstGeom>
        </p:spPr>
      </p:pic>
      <p:sp>
        <p:nvSpPr>
          <p:cNvPr id="5" name="object 5"/>
          <p:cNvSpPr txBox="1"/>
          <p:nvPr/>
        </p:nvSpPr>
        <p:spPr>
          <a:xfrm>
            <a:off x="5328072" y="2331017"/>
            <a:ext cx="3371215" cy="3683000"/>
          </a:xfrm>
          <a:prstGeom prst="rect">
            <a:avLst/>
          </a:prstGeom>
        </p:spPr>
        <p:txBody>
          <a:bodyPr vert="horz" wrap="square" lIns="0" tIns="12065" rIns="0" bIns="0" rtlCol="0">
            <a:spAutoFit/>
          </a:bodyPr>
          <a:lstStyle/>
          <a:p>
            <a:pPr marL="355600" marR="29845" indent="-342900">
              <a:lnSpc>
                <a:spcPct val="100000"/>
              </a:lnSpc>
              <a:spcBef>
                <a:spcPts val="95"/>
              </a:spcBef>
              <a:buClr>
                <a:srgbClr val="000090"/>
              </a:buClr>
              <a:buFont typeface="Arial"/>
              <a:buAutoNum type="arabicPeriod"/>
              <a:tabLst>
                <a:tab pos="355600" algn="l"/>
              </a:tabLst>
            </a:pPr>
            <a:r>
              <a:rPr sz="1600" b="1" spc="-130" dirty="0">
                <a:solidFill>
                  <a:srgbClr val="000090"/>
                </a:solidFill>
                <a:cs typeface="Arial"/>
              </a:rPr>
              <a:t>Parasite</a:t>
            </a:r>
            <a:r>
              <a:rPr sz="1600" b="1" spc="-65" dirty="0">
                <a:solidFill>
                  <a:srgbClr val="000090"/>
                </a:solidFill>
                <a:cs typeface="Arial"/>
              </a:rPr>
              <a:t> </a:t>
            </a:r>
            <a:r>
              <a:rPr sz="1600" b="1" spc="-135" dirty="0">
                <a:solidFill>
                  <a:srgbClr val="000090"/>
                </a:solidFill>
                <a:cs typeface="Arial"/>
              </a:rPr>
              <a:t>genome</a:t>
            </a:r>
            <a:r>
              <a:rPr sz="1600" b="1" spc="-45" dirty="0">
                <a:solidFill>
                  <a:srgbClr val="000090"/>
                </a:solidFill>
                <a:cs typeface="Arial"/>
              </a:rPr>
              <a:t> </a:t>
            </a:r>
            <a:r>
              <a:rPr sz="1600" b="1" spc="-175" dirty="0">
                <a:solidFill>
                  <a:srgbClr val="000090"/>
                </a:solidFill>
                <a:cs typeface="Arial"/>
              </a:rPr>
              <a:t>has</a:t>
            </a:r>
            <a:r>
              <a:rPr sz="1600" b="1" spc="-50" dirty="0">
                <a:solidFill>
                  <a:srgbClr val="000090"/>
                </a:solidFill>
                <a:cs typeface="Arial"/>
              </a:rPr>
              <a:t> </a:t>
            </a:r>
            <a:r>
              <a:rPr sz="1600" b="1" spc="-55" dirty="0">
                <a:solidFill>
                  <a:srgbClr val="000090"/>
                </a:solidFill>
                <a:cs typeface="Arial"/>
              </a:rPr>
              <a:t>at</a:t>
            </a:r>
            <a:r>
              <a:rPr sz="1600" b="1" spc="-80" dirty="0">
                <a:solidFill>
                  <a:srgbClr val="000090"/>
                </a:solidFill>
                <a:cs typeface="Arial"/>
              </a:rPr>
              <a:t> </a:t>
            </a:r>
            <a:r>
              <a:rPr sz="1600" b="1" spc="-110" dirty="0">
                <a:solidFill>
                  <a:srgbClr val="000090"/>
                </a:solidFill>
                <a:cs typeface="Arial"/>
              </a:rPr>
              <a:t>least</a:t>
            </a:r>
            <a:r>
              <a:rPr sz="1600" b="1" spc="-85" dirty="0">
                <a:solidFill>
                  <a:srgbClr val="000090"/>
                </a:solidFill>
                <a:cs typeface="Arial"/>
              </a:rPr>
              <a:t> </a:t>
            </a:r>
            <a:r>
              <a:rPr sz="1600" b="1" spc="-25" dirty="0">
                <a:solidFill>
                  <a:srgbClr val="000090"/>
                </a:solidFill>
                <a:cs typeface="Arial"/>
              </a:rPr>
              <a:t>15 </a:t>
            </a:r>
            <a:r>
              <a:rPr sz="1600" b="1" spc="-120" dirty="0">
                <a:solidFill>
                  <a:srgbClr val="000090"/>
                </a:solidFill>
                <a:cs typeface="Arial"/>
              </a:rPr>
              <a:t>subtelomeric</a:t>
            </a:r>
            <a:r>
              <a:rPr sz="1600" b="1" spc="-35" dirty="0">
                <a:solidFill>
                  <a:srgbClr val="000090"/>
                </a:solidFill>
                <a:cs typeface="Arial"/>
              </a:rPr>
              <a:t> </a:t>
            </a:r>
            <a:r>
              <a:rPr sz="1600" b="1" spc="-240" dirty="0">
                <a:solidFill>
                  <a:srgbClr val="000090"/>
                </a:solidFill>
                <a:cs typeface="Arial"/>
              </a:rPr>
              <a:t>VSG</a:t>
            </a:r>
            <a:r>
              <a:rPr sz="1600" b="1" spc="-45" dirty="0">
                <a:solidFill>
                  <a:srgbClr val="000090"/>
                </a:solidFill>
                <a:cs typeface="Arial"/>
              </a:rPr>
              <a:t> </a:t>
            </a:r>
            <a:r>
              <a:rPr sz="1600" b="1" spc="-140" dirty="0">
                <a:solidFill>
                  <a:srgbClr val="000090"/>
                </a:solidFill>
                <a:cs typeface="Arial"/>
              </a:rPr>
              <a:t>expression</a:t>
            </a:r>
            <a:r>
              <a:rPr sz="1600" b="1" spc="-40" dirty="0">
                <a:solidFill>
                  <a:srgbClr val="000090"/>
                </a:solidFill>
                <a:cs typeface="Arial"/>
              </a:rPr>
              <a:t> </a:t>
            </a:r>
            <a:r>
              <a:rPr sz="1600" b="1" spc="-140" dirty="0">
                <a:solidFill>
                  <a:srgbClr val="000090"/>
                </a:solidFill>
                <a:cs typeface="Arial"/>
              </a:rPr>
              <a:t>sites</a:t>
            </a:r>
            <a:r>
              <a:rPr sz="1600" b="1" spc="-80" dirty="0">
                <a:solidFill>
                  <a:srgbClr val="000090"/>
                </a:solidFill>
                <a:cs typeface="Arial"/>
              </a:rPr>
              <a:t> </a:t>
            </a:r>
            <a:r>
              <a:rPr sz="1600" b="1" spc="-50" dirty="0">
                <a:solidFill>
                  <a:srgbClr val="000090"/>
                </a:solidFill>
                <a:cs typeface="Arial"/>
              </a:rPr>
              <a:t>-</a:t>
            </a:r>
            <a:endParaRPr sz="1600" dirty="0">
              <a:cs typeface="Arial"/>
            </a:endParaRPr>
          </a:p>
          <a:p>
            <a:pPr marL="355600" marR="132080">
              <a:lnSpc>
                <a:spcPct val="100000"/>
              </a:lnSpc>
            </a:pPr>
            <a:r>
              <a:rPr sz="1600" b="1" spc="-150" dirty="0">
                <a:solidFill>
                  <a:srgbClr val="000090"/>
                </a:solidFill>
                <a:cs typeface="Arial"/>
              </a:rPr>
              <a:t>&gt;</a:t>
            </a:r>
            <a:r>
              <a:rPr sz="1600" b="1" spc="-55" dirty="0">
                <a:solidFill>
                  <a:srgbClr val="000090"/>
                </a:solidFill>
                <a:cs typeface="Arial"/>
              </a:rPr>
              <a:t> </a:t>
            </a:r>
            <a:r>
              <a:rPr sz="1600" b="1" spc="-155" dirty="0">
                <a:solidFill>
                  <a:srgbClr val="000090"/>
                </a:solidFill>
                <a:cs typeface="Arial"/>
              </a:rPr>
              <a:t>change</a:t>
            </a:r>
            <a:r>
              <a:rPr sz="1600" b="1" spc="-50" dirty="0">
                <a:solidFill>
                  <a:srgbClr val="000090"/>
                </a:solidFill>
                <a:cs typeface="Arial"/>
              </a:rPr>
              <a:t> </a:t>
            </a:r>
            <a:r>
              <a:rPr sz="1600" b="1" spc="-155" dirty="0">
                <a:solidFill>
                  <a:srgbClr val="000090"/>
                </a:solidFill>
                <a:cs typeface="Arial"/>
              </a:rPr>
              <a:t>expressed</a:t>
            </a:r>
            <a:r>
              <a:rPr sz="1600" b="1" spc="-25" dirty="0">
                <a:solidFill>
                  <a:srgbClr val="000090"/>
                </a:solidFill>
                <a:cs typeface="Arial"/>
              </a:rPr>
              <a:t> </a:t>
            </a:r>
            <a:r>
              <a:rPr sz="1600" b="1" spc="-240" dirty="0">
                <a:solidFill>
                  <a:srgbClr val="000090"/>
                </a:solidFill>
                <a:cs typeface="Arial"/>
              </a:rPr>
              <a:t>VSG</a:t>
            </a:r>
            <a:r>
              <a:rPr sz="1600" b="1" spc="-45" dirty="0">
                <a:solidFill>
                  <a:srgbClr val="000090"/>
                </a:solidFill>
                <a:cs typeface="Arial"/>
              </a:rPr>
              <a:t> </a:t>
            </a:r>
            <a:r>
              <a:rPr sz="1600" b="1" spc="-140" dirty="0">
                <a:solidFill>
                  <a:srgbClr val="000090"/>
                </a:solidFill>
                <a:cs typeface="Arial"/>
              </a:rPr>
              <a:t>gene</a:t>
            </a:r>
            <a:r>
              <a:rPr sz="1600" b="1" spc="-60" dirty="0">
                <a:solidFill>
                  <a:srgbClr val="000090"/>
                </a:solidFill>
                <a:cs typeface="Arial"/>
              </a:rPr>
              <a:t> </a:t>
            </a:r>
            <a:r>
              <a:rPr sz="1600" b="1" spc="-25" dirty="0">
                <a:solidFill>
                  <a:srgbClr val="000090"/>
                </a:solidFill>
                <a:cs typeface="Arial"/>
              </a:rPr>
              <a:t>w/o </a:t>
            </a:r>
            <a:r>
              <a:rPr sz="1600" b="1" spc="-155" dirty="0">
                <a:solidFill>
                  <a:srgbClr val="000090"/>
                </a:solidFill>
                <a:cs typeface="Arial"/>
              </a:rPr>
              <a:t>DNA</a:t>
            </a:r>
            <a:r>
              <a:rPr sz="1600" b="1" spc="-65" dirty="0">
                <a:solidFill>
                  <a:srgbClr val="000090"/>
                </a:solidFill>
                <a:cs typeface="Arial"/>
              </a:rPr>
              <a:t> </a:t>
            </a:r>
            <a:r>
              <a:rPr sz="1600" b="1" spc="-35" dirty="0">
                <a:solidFill>
                  <a:srgbClr val="000090"/>
                </a:solidFill>
                <a:cs typeface="Arial"/>
              </a:rPr>
              <a:t>recombination</a:t>
            </a:r>
            <a:endParaRPr sz="1600" dirty="0">
              <a:cs typeface="Arial"/>
            </a:endParaRPr>
          </a:p>
          <a:p>
            <a:pPr marL="355600" marR="11430" indent="-342900">
              <a:lnSpc>
                <a:spcPct val="100000"/>
              </a:lnSpc>
              <a:buAutoNum type="arabicPeriod" startAt="2"/>
              <a:tabLst>
                <a:tab pos="355600" algn="l"/>
              </a:tabLst>
            </a:pPr>
            <a:r>
              <a:rPr sz="1600" b="1" spc="-135" dirty="0">
                <a:solidFill>
                  <a:srgbClr val="000090"/>
                </a:solidFill>
                <a:cs typeface="Arial"/>
              </a:rPr>
              <a:t>Genome</a:t>
            </a:r>
            <a:r>
              <a:rPr sz="1600" b="1" spc="-70" dirty="0">
                <a:solidFill>
                  <a:srgbClr val="000090"/>
                </a:solidFill>
                <a:cs typeface="Arial"/>
              </a:rPr>
              <a:t> </a:t>
            </a:r>
            <a:r>
              <a:rPr sz="1600" b="1" spc="-165" dirty="0">
                <a:solidFill>
                  <a:srgbClr val="000090"/>
                </a:solidFill>
                <a:cs typeface="Arial"/>
              </a:rPr>
              <a:t>houses</a:t>
            </a:r>
            <a:r>
              <a:rPr sz="1600" b="1" spc="-60" dirty="0">
                <a:solidFill>
                  <a:srgbClr val="000090"/>
                </a:solidFill>
                <a:cs typeface="Arial"/>
              </a:rPr>
              <a:t> </a:t>
            </a:r>
            <a:r>
              <a:rPr sz="1600" b="1" spc="-125" dirty="0">
                <a:solidFill>
                  <a:srgbClr val="000090"/>
                </a:solidFill>
                <a:cs typeface="Arial"/>
              </a:rPr>
              <a:t>several</a:t>
            </a:r>
            <a:r>
              <a:rPr sz="1600" b="1" spc="-70" dirty="0">
                <a:solidFill>
                  <a:srgbClr val="000090"/>
                </a:solidFill>
                <a:cs typeface="Arial"/>
              </a:rPr>
              <a:t> </a:t>
            </a:r>
            <a:r>
              <a:rPr sz="1600" b="1" spc="-10" dirty="0">
                <a:solidFill>
                  <a:srgbClr val="000090"/>
                </a:solidFill>
                <a:cs typeface="Arial"/>
              </a:rPr>
              <a:t>hundred </a:t>
            </a:r>
            <a:r>
              <a:rPr sz="1600" b="1" spc="-114" dirty="0">
                <a:solidFill>
                  <a:srgbClr val="7030A0"/>
                </a:solidFill>
                <a:cs typeface="Arial"/>
              </a:rPr>
              <a:t>complete</a:t>
            </a:r>
            <a:r>
              <a:rPr sz="1600" b="1" spc="-50" dirty="0">
                <a:solidFill>
                  <a:srgbClr val="000090"/>
                </a:solidFill>
                <a:cs typeface="Arial"/>
              </a:rPr>
              <a:t> </a:t>
            </a:r>
            <a:r>
              <a:rPr sz="1600" b="1" spc="-130" dirty="0">
                <a:solidFill>
                  <a:srgbClr val="000090"/>
                </a:solidFill>
                <a:cs typeface="Arial"/>
              </a:rPr>
              <a:t>and</a:t>
            </a:r>
            <a:r>
              <a:rPr sz="1600" b="1" spc="-50" dirty="0">
                <a:solidFill>
                  <a:srgbClr val="000090"/>
                </a:solidFill>
                <a:cs typeface="Arial"/>
              </a:rPr>
              <a:t> </a:t>
            </a:r>
            <a:r>
              <a:rPr sz="1600" b="1" spc="-110" dirty="0">
                <a:solidFill>
                  <a:schemeClr val="accent2"/>
                </a:solidFill>
                <a:cs typeface="Arial"/>
              </a:rPr>
              <a:t>incomplete</a:t>
            </a:r>
            <a:r>
              <a:rPr sz="1600" b="1" spc="-45" dirty="0">
                <a:solidFill>
                  <a:srgbClr val="000090"/>
                </a:solidFill>
                <a:cs typeface="Arial"/>
              </a:rPr>
              <a:t> </a:t>
            </a:r>
            <a:r>
              <a:rPr sz="1600" b="1" spc="-25" dirty="0">
                <a:solidFill>
                  <a:srgbClr val="000090"/>
                </a:solidFill>
                <a:cs typeface="Arial"/>
              </a:rPr>
              <a:t>VSG </a:t>
            </a:r>
            <a:r>
              <a:rPr sz="1600" b="1" spc="-170" dirty="0">
                <a:solidFill>
                  <a:srgbClr val="000090"/>
                </a:solidFill>
                <a:cs typeface="Arial"/>
              </a:rPr>
              <a:t>genes</a:t>
            </a:r>
            <a:r>
              <a:rPr sz="1600" b="1" spc="-50" dirty="0">
                <a:solidFill>
                  <a:srgbClr val="000090"/>
                </a:solidFill>
                <a:cs typeface="Arial"/>
              </a:rPr>
              <a:t> </a:t>
            </a:r>
            <a:r>
              <a:rPr sz="1600" b="1" spc="-60" dirty="0">
                <a:solidFill>
                  <a:srgbClr val="000090"/>
                </a:solidFill>
                <a:cs typeface="Arial"/>
              </a:rPr>
              <a:t>that</a:t>
            </a:r>
            <a:r>
              <a:rPr sz="1600" b="1" spc="-65" dirty="0">
                <a:solidFill>
                  <a:srgbClr val="000090"/>
                </a:solidFill>
                <a:cs typeface="Arial"/>
              </a:rPr>
              <a:t> </a:t>
            </a:r>
            <a:r>
              <a:rPr sz="1600" b="1" spc="-165" dirty="0">
                <a:solidFill>
                  <a:srgbClr val="000090"/>
                </a:solidFill>
                <a:cs typeface="Arial"/>
              </a:rPr>
              <a:t>can</a:t>
            </a:r>
            <a:r>
              <a:rPr sz="1600" b="1" spc="-50" dirty="0">
                <a:solidFill>
                  <a:srgbClr val="000090"/>
                </a:solidFill>
                <a:cs typeface="Arial"/>
              </a:rPr>
              <a:t> </a:t>
            </a:r>
            <a:r>
              <a:rPr sz="1600" b="1" spc="-120" dirty="0">
                <a:solidFill>
                  <a:srgbClr val="000090"/>
                </a:solidFill>
                <a:cs typeface="Arial"/>
              </a:rPr>
              <a:t>be</a:t>
            </a:r>
            <a:r>
              <a:rPr sz="1600" b="1" spc="-45" dirty="0">
                <a:solidFill>
                  <a:srgbClr val="000090"/>
                </a:solidFill>
                <a:cs typeface="Arial"/>
              </a:rPr>
              <a:t> </a:t>
            </a:r>
            <a:r>
              <a:rPr sz="1600" b="1" spc="-105" dirty="0">
                <a:solidFill>
                  <a:srgbClr val="000090"/>
                </a:solidFill>
                <a:cs typeface="Arial"/>
              </a:rPr>
              <a:t>activated</a:t>
            </a:r>
            <a:r>
              <a:rPr sz="1600" b="1" spc="-65" dirty="0">
                <a:solidFill>
                  <a:srgbClr val="000090"/>
                </a:solidFill>
                <a:cs typeface="Arial"/>
              </a:rPr>
              <a:t> </a:t>
            </a:r>
            <a:r>
              <a:rPr sz="1600" b="1" spc="-145" dirty="0">
                <a:solidFill>
                  <a:srgbClr val="000090"/>
                </a:solidFill>
                <a:cs typeface="Arial"/>
              </a:rPr>
              <a:t>by</a:t>
            </a:r>
            <a:r>
              <a:rPr sz="1600" b="1" spc="-30" dirty="0">
                <a:solidFill>
                  <a:srgbClr val="000090"/>
                </a:solidFill>
                <a:cs typeface="Arial"/>
              </a:rPr>
              <a:t> </a:t>
            </a:r>
            <a:r>
              <a:rPr sz="1600" b="1" spc="-25" dirty="0">
                <a:solidFill>
                  <a:srgbClr val="000090"/>
                </a:solidFill>
                <a:cs typeface="Arial"/>
              </a:rPr>
              <a:t>re- </a:t>
            </a:r>
            <a:r>
              <a:rPr sz="1600" b="1" spc="-114" dirty="0">
                <a:solidFill>
                  <a:srgbClr val="000090"/>
                </a:solidFill>
                <a:cs typeface="Arial"/>
              </a:rPr>
              <a:t>combination</a:t>
            </a:r>
            <a:r>
              <a:rPr sz="1600" b="1" spc="-45" dirty="0">
                <a:solidFill>
                  <a:srgbClr val="000090"/>
                </a:solidFill>
                <a:cs typeface="Arial"/>
              </a:rPr>
              <a:t> </a:t>
            </a:r>
            <a:r>
              <a:rPr sz="1600" b="1" spc="-90" dirty="0">
                <a:solidFill>
                  <a:srgbClr val="000090"/>
                </a:solidFill>
                <a:cs typeface="Arial"/>
              </a:rPr>
              <a:t>into</a:t>
            </a:r>
            <a:r>
              <a:rPr sz="1600" b="1" spc="-40" dirty="0">
                <a:solidFill>
                  <a:srgbClr val="000090"/>
                </a:solidFill>
                <a:cs typeface="Arial"/>
              </a:rPr>
              <a:t> </a:t>
            </a:r>
            <a:r>
              <a:rPr sz="1600" b="1" spc="-125" dirty="0">
                <a:solidFill>
                  <a:srgbClr val="000090"/>
                </a:solidFill>
                <a:cs typeface="Arial"/>
              </a:rPr>
              <a:t>an</a:t>
            </a:r>
            <a:r>
              <a:rPr sz="1600" b="1" spc="-40" dirty="0">
                <a:solidFill>
                  <a:srgbClr val="000090"/>
                </a:solidFill>
                <a:cs typeface="Arial"/>
              </a:rPr>
              <a:t> </a:t>
            </a:r>
            <a:r>
              <a:rPr sz="1600" b="1" spc="-145" dirty="0">
                <a:solidFill>
                  <a:srgbClr val="000090"/>
                </a:solidFill>
                <a:cs typeface="Arial"/>
              </a:rPr>
              <a:t>expression</a:t>
            </a:r>
            <a:r>
              <a:rPr sz="1600" b="1" spc="-40" dirty="0">
                <a:solidFill>
                  <a:srgbClr val="000090"/>
                </a:solidFill>
                <a:cs typeface="Arial"/>
              </a:rPr>
              <a:t> </a:t>
            </a:r>
            <a:r>
              <a:rPr sz="1600" b="1" spc="-75" dirty="0">
                <a:solidFill>
                  <a:srgbClr val="000090"/>
                </a:solidFill>
                <a:cs typeface="Arial"/>
              </a:rPr>
              <a:t>site</a:t>
            </a:r>
            <a:endParaRPr sz="1600" dirty="0">
              <a:cs typeface="Arial"/>
            </a:endParaRPr>
          </a:p>
          <a:p>
            <a:pPr marL="355600" marR="5080" indent="-342900">
              <a:lnSpc>
                <a:spcPct val="100000"/>
              </a:lnSpc>
              <a:buAutoNum type="arabicPeriod" startAt="2"/>
              <a:tabLst>
                <a:tab pos="355600" algn="l"/>
              </a:tabLst>
            </a:pPr>
            <a:r>
              <a:rPr sz="1600" b="1" spc="-125" dirty="0">
                <a:solidFill>
                  <a:srgbClr val="000090"/>
                </a:solidFill>
                <a:cs typeface="Arial"/>
              </a:rPr>
              <a:t>Recombination</a:t>
            </a:r>
            <a:r>
              <a:rPr sz="1600" b="1" spc="-60" dirty="0">
                <a:solidFill>
                  <a:srgbClr val="000090"/>
                </a:solidFill>
                <a:cs typeface="Arial"/>
              </a:rPr>
              <a:t> </a:t>
            </a:r>
            <a:r>
              <a:rPr sz="1600" b="1" spc="-105" dirty="0">
                <a:solidFill>
                  <a:srgbClr val="000090"/>
                </a:solidFill>
                <a:cs typeface="Arial"/>
              </a:rPr>
              <a:t>driven</a:t>
            </a:r>
            <a:r>
              <a:rPr sz="1600" b="1" spc="-40" dirty="0">
                <a:solidFill>
                  <a:srgbClr val="000090"/>
                </a:solidFill>
                <a:cs typeface="Arial"/>
              </a:rPr>
              <a:t> </a:t>
            </a:r>
            <a:r>
              <a:rPr sz="1600" b="1" spc="-145" dirty="0">
                <a:solidFill>
                  <a:srgbClr val="000090"/>
                </a:solidFill>
                <a:cs typeface="Arial"/>
              </a:rPr>
              <a:t>by</a:t>
            </a:r>
            <a:r>
              <a:rPr sz="1600" b="1" spc="-35" dirty="0">
                <a:solidFill>
                  <a:srgbClr val="000090"/>
                </a:solidFill>
                <a:cs typeface="Arial"/>
              </a:rPr>
              <a:t> </a:t>
            </a:r>
            <a:r>
              <a:rPr sz="1600" b="1" spc="-120" dirty="0">
                <a:solidFill>
                  <a:srgbClr val="000090"/>
                </a:solidFill>
                <a:cs typeface="Arial"/>
              </a:rPr>
              <a:t>homology </a:t>
            </a:r>
            <a:r>
              <a:rPr sz="1600" b="1" spc="-100" dirty="0">
                <a:solidFill>
                  <a:srgbClr val="000090"/>
                </a:solidFill>
                <a:cs typeface="Arial"/>
              </a:rPr>
              <a:t>in</a:t>
            </a:r>
            <a:r>
              <a:rPr sz="1600" b="1" spc="-70" dirty="0">
                <a:solidFill>
                  <a:srgbClr val="000090"/>
                </a:solidFill>
                <a:cs typeface="Arial"/>
              </a:rPr>
              <a:t> </a:t>
            </a:r>
            <a:r>
              <a:rPr sz="1600" b="1" spc="-125" dirty="0">
                <a:solidFill>
                  <a:srgbClr val="000090"/>
                </a:solidFill>
                <a:cs typeface="Arial"/>
              </a:rPr>
              <a:t>gene-</a:t>
            </a:r>
            <a:r>
              <a:rPr sz="1600" b="1" spc="-114" dirty="0">
                <a:solidFill>
                  <a:srgbClr val="000090"/>
                </a:solidFill>
                <a:cs typeface="Arial"/>
              </a:rPr>
              <a:t>flanking</a:t>
            </a:r>
            <a:r>
              <a:rPr sz="1600" b="1" spc="-50" dirty="0">
                <a:solidFill>
                  <a:srgbClr val="000090"/>
                </a:solidFill>
                <a:cs typeface="Arial"/>
              </a:rPr>
              <a:t> </a:t>
            </a:r>
            <a:r>
              <a:rPr sz="1600" b="1" spc="-140" dirty="0">
                <a:solidFill>
                  <a:srgbClr val="000090"/>
                </a:solidFill>
                <a:cs typeface="Arial"/>
              </a:rPr>
              <a:t>regions</a:t>
            </a:r>
            <a:r>
              <a:rPr sz="1600" b="1" spc="-50" dirty="0">
                <a:solidFill>
                  <a:srgbClr val="000090"/>
                </a:solidFill>
                <a:cs typeface="Arial"/>
              </a:rPr>
              <a:t> </a:t>
            </a:r>
            <a:r>
              <a:rPr sz="1600" b="1" spc="-95" dirty="0">
                <a:solidFill>
                  <a:srgbClr val="000090"/>
                </a:solidFill>
                <a:cs typeface="Arial"/>
              </a:rPr>
              <a:t>or</a:t>
            </a:r>
            <a:r>
              <a:rPr sz="1600" b="1" spc="-55" dirty="0">
                <a:solidFill>
                  <a:srgbClr val="000090"/>
                </a:solidFill>
                <a:cs typeface="Arial"/>
              </a:rPr>
              <a:t> </a:t>
            </a:r>
            <a:r>
              <a:rPr sz="1600" b="1" spc="-100" dirty="0">
                <a:solidFill>
                  <a:srgbClr val="000090"/>
                </a:solidFill>
                <a:cs typeface="Arial"/>
              </a:rPr>
              <a:t>in</a:t>
            </a:r>
            <a:r>
              <a:rPr sz="1600" b="1" spc="-55" dirty="0">
                <a:solidFill>
                  <a:srgbClr val="000090"/>
                </a:solidFill>
                <a:cs typeface="Arial"/>
              </a:rPr>
              <a:t> </a:t>
            </a:r>
            <a:r>
              <a:rPr sz="1600" b="1" spc="-25" dirty="0">
                <a:solidFill>
                  <a:srgbClr val="000090"/>
                </a:solidFill>
                <a:cs typeface="Arial"/>
              </a:rPr>
              <a:t>VSG </a:t>
            </a:r>
            <a:r>
              <a:rPr sz="1600" b="1" spc="-145" dirty="0">
                <a:solidFill>
                  <a:srgbClr val="000090"/>
                </a:solidFill>
                <a:cs typeface="Arial"/>
              </a:rPr>
              <a:t>gene</a:t>
            </a:r>
            <a:r>
              <a:rPr sz="1600" b="1" spc="-50" dirty="0">
                <a:solidFill>
                  <a:srgbClr val="000090"/>
                </a:solidFill>
                <a:cs typeface="Arial"/>
              </a:rPr>
              <a:t> </a:t>
            </a:r>
            <a:r>
              <a:rPr sz="1600" b="1" spc="-150" dirty="0">
                <a:solidFill>
                  <a:srgbClr val="000090"/>
                </a:solidFill>
                <a:cs typeface="Arial"/>
              </a:rPr>
              <a:t>coding</a:t>
            </a:r>
            <a:r>
              <a:rPr sz="1600" b="1" spc="-40" dirty="0">
                <a:solidFill>
                  <a:srgbClr val="000090"/>
                </a:solidFill>
                <a:cs typeface="Arial"/>
              </a:rPr>
              <a:t> </a:t>
            </a:r>
            <a:r>
              <a:rPr sz="1600" b="1" spc="-130" dirty="0">
                <a:solidFill>
                  <a:srgbClr val="000090"/>
                </a:solidFill>
                <a:cs typeface="Arial"/>
              </a:rPr>
              <a:t>regions,</a:t>
            </a:r>
            <a:r>
              <a:rPr sz="1600" b="1" spc="-55" dirty="0">
                <a:solidFill>
                  <a:srgbClr val="000090"/>
                </a:solidFill>
                <a:cs typeface="Arial"/>
              </a:rPr>
              <a:t> </a:t>
            </a:r>
            <a:r>
              <a:rPr sz="1600" b="1" spc="-10" dirty="0">
                <a:solidFill>
                  <a:srgbClr val="000090"/>
                </a:solidFill>
                <a:cs typeface="Arial"/>
              </a:rPr>
              <a:t>enabling </a:t>
            </a:r>
            <a:r>
              <a:rPr sz="1600" b="1" spc="-105" dirty="0">
                <a:solidFill>
                  <a:srgbClr val="000090"/>
                </a:solidFill>
                <a:cs typeface="Arial"/>
              </a:rPr>
              <a:t>creation</a:t>
            </a:r>
            <a:r>
              <a:rPr sz="1600" b="1" spc="-65" dirty="0">
                <a:solidFill>
                  <a:srgbClr val="000090"/>
                </a:solidFill>
                <a:cs typeface="Arial"/>
              </a:rPr>
              <a:t> </a:t>
            </a:r>
            <a:r>
              <a:rPr sz="1600" b="1" spc="-85" dirty="0">
                <a:solidFill>
                  <a:srgbClr val="000090"/>
                </a:solidFill>
                <a:cs typeface="Arial"/>
              </a:rPr>
              <a:t>of</a:t>
            </a:r>
            <a:r>
              <a:rPr sz="1600" b="1" spc="-50" dirty="0">
                <a:solidFill>
                  <a:srgbClr val="000090"/>
                </a:solidFill>
                <a:cs typeface="Arial"/>
              </a:rPr>
              <a:t> </a:t>
            </a:r>
            <a:r>
              <a:rPr sz="1600" b="1" spc="-155" dirty="0">
                <a:solidFill>
                  <a:srgbClr val="000090"/>
                </a:solidFill>
                <a:cs typeface="Arial"/>
              </a:rPr>
              <a:t>mosaic</a:t>
            </a:r>
            <a:r>
              <a:rPr sz="1600" b="1" spc="-70" dirty="0">
                <a:solidFill>
                  <a:srgbClr val="000090"/>
                </a:solidFill>
                <a:cs typeface="Arial"/>
              </a:rPr>
              <a:t> </a:t>
            </a:r>
            <a:r>
              <a:rPr sz="1600" b="1" spc="-20" dirty="0">
                <a:solidFill>
                  <a:srgbClr val="000090"/>
                </a:solidFill>
                <a:cs typeface="Arial"/>
              </a:rPr>
              <a:t>genes</a:t>
            </a:r>
            <a:endParaRPr sz="1600" dirty="0">
              <a:cs typeface="Arial"/>
            </a:endParaRPr>
          </a:p>
          <a:p>
            <a:pPr marL="355600" marR="172720" indent="-342900">
              <a:lnSpc>
                <a:spcPct val="100000"/>
              </a:lnSpc>
              <a:buAutoNum type="arabicPeriod" startAt="2"/>
              <a:tabLst>
                <a:tab pos="355600" algn="l"/>
              </a:tabLst>
            </a:pPr>
            <a:r>
              <a:rPr sz="1600" b="1" spc="-150" dirty="0">
                <a:solidFill>
                  <a:srgbClr val="000090"/>
                </a:solidFill>
                <a:cs typeface="Arial"/>
              </a:rPr>
              <a:t>Vast</a:t>
            </a:r>
            <a:r>
              <a:rPr sz="1600" b="1" spc="-85" dirty="0">
                <a:solidFill>
                  <a:srgbClr val="000090"/>
                </a:solidFill>
                <a:cs typeface="Arial"/>
              </a:rPr>
              <a:t> </a:t>
            </a:r>
            <a:r>
              <a:rPr sz="1600" b="1" spc="-110" dirty="0">
                <a:solidFill>
                  <a:srgbClr val="000090"/>
                </a:solidFill>
                <a:cs typeface="Arial"/>
              </a:rPr>
              <a:t>diversity</a:t>
            </a:r>
            <a:r>
              <a:rPr sz="1600" b="1" spc="-50" dirty="0">
                <a:solidFill>
                  <a:srgbClr val="000090"/>
                </a:solidFill>
                <a:cs typeface="Arial"/>
              </a:rPr>
              <a:t> </a:t>
            </a:r>
            <a:r>
              <a:rPr sz="1600" b="1" spc="-80" dirty="0">
                <a:solidFill>
                  <a:srgbClr val="000090"/>
                </a:solidFill>
                <a:cs typeface="Arial"/>
              </a:rPr>
              <a:t>of</a:t>
            </a:r>
            <a:r>
              <a:rPr sz="1600" b="1" spc="-55" dirty="0">
                <a:solidFill>
                  <a:srgbClr val="000090"/>
                </a:solidFill>
                <a:cs typeface="Arial"/>
              </a:rPr>
              <a:t> </a:t>
            </a:r>
            <a:r>
              <a:rPr sz="1600" b="1" spc="-240" dirty="0">
                <a:solidFill>
                  <a:srgbClr val="000090"/>
                </a:solidFill>
                <a:cs typeface="Arial"/>
              </a:rPr>
              <a:t>VSG</a:t>
            </a:r>
            <a:r>
              <a:rPr sz="1600" b="1" spc="-40" dirty="0">
                <a:solidFill>
                  <a:srgbClr val="000090"/>
                </a:solidFill>
                <a:cs typeface="Arial"/>
              </a:rPr>
              <a:t> </a:t>
            </a:r>
            <a:r>
              <a:rPr sz="1600" b="1" spc="-20" dirty="0">
                <a:solidFill>
                  <a:srgbClr val="000090"/>
                </a:solidFill>
                <a:cs typeface="Arial"/>
              </a:rPr>
              <a:t>types </a:t>
            </a:r>
            <a:r>
              <a:rPr sz="1600" b="1" spc="-130" dirty="0">
                <a:solidFill>
                  <a:srgbClr val="000090"/>
                </a:solidFill>
                <a:cs typeface="Arial"/>
              </a:rPr>
              <a:t>outpaces</a:t>
            </a:r>
            <a:r>
              <a:rPr sz="1600" b="1" spc="-65" dirty="0">
                <a:solidFill>
                  <a:srgbClr val="000090"/>
                </a:solidFill>
                <a:cs typeface="Arial"/>
              </a:rPr>
              <a:t> </a:t>
            </a:r>
            <a:r>
              <a:rPr sz="1600" b="1" spc="-75" dirty="0">
                <a:solidFill>
                  <a:srgbClr val="000090"/>
                </a:solidFill>
                <a:cs typeface="Arial"/>
              </a:rPr>
              <a:t>the</a:t>
            </a:r>
            <a:r>
              <a:rPr sz="1600" b="1" spc="-60" dirty="0">
                <a:solidFill>
                  <a:srgbClr val="000090"/>
                </a:solidFill>
                <a:cs typeface="Arial"/>
              </a:rPr>
              <a:t> </a:t>
            </a:r>
            <a:r>
              <a:rPr sz="1600" b="1" spc="-114" dirty="0">
                <a:solidFill>
                  <a:srgbClr val="000090"/>
                </a:solidFill>
                <a:cs typeface="Arial"/>
              </a:rPr>
              <a:t>immune</a:t>
            </a:r>
            <a:r>
              <a:rPr sz="1600" b="1" spc="-45" dirty="0">
                <a:solidFill>
                  <a:srgbClr val="000090"/>
                </a:solidFill>
                <a:cs typeface="Arial"/>
              </a:rPr>
              <a:t> </a:t>
            </a:r>
            <a:r>
              <a:rPr sz="1600" b="1" spc="-160" dirty="0">
                <a:solidFill>
                  <a:srgbClr val="000090"/>
                </a:solidFill>
                <a:cs typeface="Arial"/>
              </a:rPr>
              <a:t>system</a:t>
            </a:r>
            <a:r>
              <a:rPr sz="1600" b="1" spc="-75" dirty="0">
                <a:solidFill>
                  <a:srgbClr val="000090"/>
                </a:solidFill>
                <a:cs typeface="Arial"/>
              </a:rPr>
              <a:t> </a:t>
            </a:r>
            <a:r>
              <a:rPr sz="1600" b="1" spc="-95" dirty="0">
                <a:solidFill>
                  <a:srgbClr val="000090"/>
                </a:solidFill>
                <a:cs typeface="Arial"/>
              </a:rPr>
              <a:t>and </a:t>
            </a:r>
            <a:r>
              <a:rPr sz="1600" b="1" spc="-114" dirty="0">
                <a:solidFill>
                  <a:srgbClr val="000090"/>
                </a:solidFill>
                <a:cs typeface="Arial"/>
              </a:rPr>
              <a:t>maintains</a:t>
            </a:r>
            <a:r>
              <a:rPr sz="1600" b="1" spc="-40" dirty="0">
                <a:solidFill>
                  <a:srgbClr val="000090"/>
                </a:solidFill>
                <a:cs typeface="Arial"/>
              </a:rPr>
              <a:t> </a:t>
            </a:r>
            <a:r>
              <a:rPr sz="1600" b="1" spc="-150" dirty="0">
                <a:solidFill>
                  <a:srgbClr val="000090"/>
                </a:solidFill>
                <a:cs typeface="Arial"/>
              </a:rPr>
              <a:t>chronic</a:t>
            </a:r>
            <a:r>
              <a:rPr sz="1600" b="1" spc="-5" dirty="0">
                <a:solidFill>
                  <a:srgbClr val="000090"/>
                </a:solidFill>
                <a:cs typeface="Arial"/>
              </a:rPr>
              <a:t> </a:t>
            </a:r>
            <a:r>
              <a:rPr sz="1600" b="1" spc="-10" dirty="0">
                <a:solidFill>
                  <a:srgbClr val="000090"/>
                </a:solidFill>
                <a:cs typeface="Arial"/>
              </a:rPr>
              <a:t>infection</a:t>
            </a:r>
            <a:endParaRPr sz="1600" dirty="0">
              <a:cs typeface="Arial"/>
            </a:endParaRPr>
          </a:p>
        </p:txBody>
      </p:sp>
      <p:sp>
        <p:nvSpPr>
          <p:cNvPr id="6" name="object 6"/>
          <p:cNvSpPr txBox="1"/>
          <p:nvPr/>
        </p:nvSpPr>
        <p:spPr>
          <a:xfrm>
            <a:off x="5390260" y="6372979"/>
            <a:ext cx="3416935" cy="208279"/>
          </a:xfrm>
          <a:prstGeom prst="rect">
            <a:avLst/>
          </a:prstGeom>
        </p:spPr>
        <p:txBody>
          <a:bodyPr vert="horz" wrap="square" lIns="0" tIns="12700" rIns="0" bIns="0" rtlCol="0">
            <a:spAutoFit/>
          </a:bodyPr>
          <a:lstStyle/>
          <a:p>
            <a:pPr marL="12700">
              <a:lnSpc>
                <a:spcPct val="100000"/>
              </a:lnSpc>
              <a:spcBef>
                <a:spcPts val="100"/>
              </a:spcBef>
            </a:pPr>
            <a:r>
              <a:rPr sz="1200" b="1" i="1" spc="-85" dirty="0">
                <a:solidFill>
                  <a:srgbClr val="000090"/>
                </a:solidFill>
                <a:latin typeface="Arial"/>
                <a:cs typeface="Arial"/>
              </a:rPr>
              <a:t>MacGregor</a:t>
            </a:r>
            <a:r>
              <a:rPr sz="1200" b="1" i="1" spc="-10" dirty="0">
                <a:solidFill>
                  <a:srgbClr val="000090"/>
                </a:solidFill>
                <a:latin typeface="Arial"/>
                <a:cs typeface="Arial"/>
              </a:rPr>
              <a:t> </a:t>
            </a:r>
            <a:r>
              <a:rPr sz="1200" b="1" i="1" spc="-40" dirty="0">
                <a:solidFill>
                  <a:srgbClr val="000090"/>
                </a:solidFill>
                <a:latin typeface="Arial"/>
                <a:cs typeface="Arial"/>
              </a:rPr>
              <a:t>et</a:t>
            </a:r>
            <a:r>
              <a:rPr sz="1200" b="1" i="1" spc="-45" dirty="0">
                <a:solidFill>
                  <a:srgbClr val="000090"/>
                </a:solidFill>
                <a:latin typeface="Arial"/>
                <a:cs typeface="Arial"/>
              </a:rPr>
              <a:t> </a:t>
            </a:r>
            <a:r>
              <a:rPr sz="1200" b="1" i="1" spc="-30" dirty="0">
                <a:solidFill>
                  <a:srgbClr val="000090"/>
                </a:solidFill>
                <a:latin typeface="Arial"/>
                <a:cs typeface="Arial"/>
              </a:rPr>
              <a:t>al.,</a:t>
            </a:r>
            <a:r>
              <a:rPr sz="1200" b="1" i="1" spc="-15" dirty="0">
                <a:solidFill>
                  <a:srgbClr val="000090"/>
                </a:solidFill>
                <a:latin typeface="Arial"/>
                <a:cs typeface="Arial"/>
              </a:rPr>
              <a:t> </a:t>
            </a:r>
            <a:r>
              <a:rPr sz="1200" b="1" i="1" spc="-65" dirty="0">
                <a:solidFill>
                  <a:srgbClr val="000090"/>
                </a:solidFill>
                <a:latin typeface="Arial"/>
                <a:cs typeface="Arial"/>
              </a:rPr>
              <a:t>Nature</a:t>
            </a:r>
            <a:r>
              <a:rPr sz="1200" b="1" i="1" spc="-50" dirty="0">
                <a:solidFill>
                  <a:srgbClr val="000090"/>
                </a:solidFill>
                <a:latin typeface="Arial"/>
                <a:cs typeface="Arial"/>
              </a:rPr>
              <a:t> </a:t>
            </a:r>
            <a:r>
              <a:rPr sz="1200" b="1" i="1" spc="-145" dirty="0">
                <a:solidFill>
                  <a:srgbClr val="000090"/>
                </a:solidFill>
                <a:latin typeface="Arial"/>
                <a:cs typeface="Arial"/>
              </a:rPr>
              <a:t>Rev</a:t>
            </a:r>
            <a:r>
              <a:rPr sz="1200" b="1" i="1" spc="-35" dirty="0">
                <a:solidFill>
                  <a:srgbClr val="000090"/>
                </a:solidFill>
                <a:latin typeface="Arial"/>
                <a:cs typeface="Arial"/>
              </a:rPr>
              <a:t> </a:t>
            </a:r>
            <a:r>
              <a:rPr sz="1200" b="1" i="1" spc="-75" dirty="0">
                <a:solidFill>
                  <a:srgbClr val="000090"/>
                </a:solidFill>
                <a:latin typeface="Arial"/>
                <a:cs typeface="Arial"/>
              </a:rPr>
              <a:t>Micro</a:t>
            </a:r>
            <a:r>
              <a:rPr sz="1200" b="1" i="1" spc="-15" dirty="0">
                <a:solidFill>
                  <a:srgbClr val="000090"/>
                </a:solidFill>
                <a:latin typeface="Arial"/>
                <a:cs typeface="Arial"/>
              </a:rPr>
              <a:t> </a:t>
            </a:r>
            <a:r>
              <a:rPr sz="1200" b="1" i="1" spc="-65" dirty="0">
                <a:solidFill>
                  <a:srgbClr val="000090"/>
                </a:solidFill>
                <a:latin typeface="Arial"/>
                <a:cs typeface="Arial"/>
              </a:rPr>
              <a:t>10:431-</a:t>
            </a:r>
            <a:r>
              <a:rPr sz="1200" b="1" i="1" spc="-55" dirty="0">
                <a:solidFill>
                  <a:srgbClr val="000090"/>
                </a:solidFill>
                <a:latin typeface="Arial"/>
                <a:cs typeface="Arial"/>
              </a:rPr>
              <a:t>438,</a:t>
            </a:r>
            <a:r>
              <a:rPr sz="1200" b="1" i="1" spc="-45" dirty="0">
                <a:solidFill>
                  <a:srgbClr val="000090"/>
                </a:solidFill>
                <a:latin typeface="Arial"/>
                <a:cs typeface="Arial"/>
              </a:rPr>
              <a:t> </a:t>
            </a:r>
            <a:r>
              <a:rPr sz="1200" b="1" i="1" spc="-20" dirty="0">
                <a:solidFill>
                  <a:srgbClr val="000090"/>
                </a:solidFill>
                <a:latin typeface="Arial"/>
                <a:cs typeface="Arial"/>
              </a:rPr>
              <a:t>2012</a:t>
            </a:r>
            <a:endParaRPr sz="1200" dirty="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30480"/>
            <a:ext cx="7886700" cy="1325563"/>
          </a:xfrm>
          <a:prstGeom prst="rect">
            <a:avLst/>
          </a:prstGeom>
        </p:spPr>
        <p:txBody>
          <a:bodyPr vert="horz" wrap="square" lIns="0" tIns="310558" rIns="0" bIns="0" rtlCol="0">
            <a:spAutoFit/>
          </a:bodyPr>
          <a:lstStyle/>
          <a:p>
            <a:pPr marL="119380">
              <a:lnSpc>
                <a:spcPct val="100000"/>
              </a:lnSpc>
              <a:spcBef>
                <a:spcPts val="105"/>
              </a:spcBef>
            </a:pPr>
            <a:r>
              <a:rPr b="1" i="1" spc="-155" dirty="0">
                <a:solidFill>
                  <a:srgbClr val="000090"/>
                </a:solidFill>
                <a:latin typeface="Arial"/>
                <a:cs typeface="Arial"/>
              </a:rPr>
              <a:t>5.</a:t>
            </a:r>
            <a:r>
              <a:rPr b="1" i="1" spc="-220" dirty="0">
                <a:solidFill>
                  <a:srgbClr val="000090"/>
                </a:solidFill>
                <a:latin typeface="Arial"/>
                <a:cs typeface="Arial"/>
              </a:rPr>
              <a:t> </a:t>
            </a:r>
            <a:r>
              <a:rPr b="1" i="1" spc="-310" dirty="0">
                <a:solidFill>
                  <a:srgbClr val="000090"/>
                </a:solidFill>
                <a:latin typeface="Arial"/>
                <a:cs typeface="Arial"/>
              </a:rPr>
              <a:t>Hide</a:t>
            </a:r>
            <a:r>
              <a:rPr b="1" i="1" spc="-235" dirty="0">
                <a:solidFill>
                  <a:srgbClr val="000090"/>
                </a:solidFill>
                <a:latin typeface="Arial"/>
                <a:cs typeface="Arial"/>
              </a:rPr>
              <a:t> </a:t>
            </a:r>
            <a:r>
              <a:rPr b="1" i="1" spc="-260" dirty="0">
                <a:solidFill>
                  <a:srgbClr val="000090"/>
                </a:solidFill>
                <a:latin typeface="Arial"/>
                <a:cs typeface="Arial"/>
              </a:rPr>
              <a:t>from</a:t>
            </a:r>
            <a:r>
              <a:rPr b="1" i="1" spc="-229" dirty="0">
                <a:solidFill>
                  <a:srgbClr val="000090"/>
                </a:solidFill>
                <a:latin typeface="Arial"/>
                <a:cs typeface="Arial"/>
              </a:rPr>
              <a:t> </a:t>
            </a:r>
            <a:r>
              <a:rPr b="1" i="1" spc="-310" dirty="0">
                <a:solidFill>
                  <a:srgbClr val="000090"/>
                </a:solidFill>
                <a:latin typeface="Arial"/>
                <a:cs typeface="Arial"/>
              </a:rPr>
              <a:t>Immune</a:t>
            </a:r>
            <a:r>
              <a:rPr b="1" i="1" spc="-215" dirty="0">
                <a:solidFill>
                  <a:srgbClr val="000090"/>
                </a:solidFill>
                <a:latin typeface="Arial"/>
                <a:cs typeface="Arial"/>
              </a:rPr>
              <a:t> </a:t>
            </a:r>
            <a:r>
              <a:rPr b="1" i="1" spc="-355" dirty="0">
                <a:solidFill>
                  <a:srgbClr val="000090"/>
                </a:solidFill>
                <a:latin typeface="Arial"/>
                <a:cs typeface="Arial"/>
              </a:rPr>
              <a:t>Surveillance</a:t>
            </a:r>
          </a:p>
        </p:txBody>
      </p:sp>
      <p:sp>
        <p:nvSpPr>
          <p:cNvPr id="3" name="object 3"/>
          <p:cNvSpPr txBox="1"/>
          <p:nvPr/>
        </p:nvSpPr>
        <p:spPr>
          <a:xfrm>
            <a:off x="535940" y="1639443"/>
            <a:ext cx="3227705" cy="2988310"/>
          </a:xfrm>
          <a:prstGeom prst="rect">
            <a:avLst/>
          </a:prstGeom>
        </p:spPr>
        <p:txBody>
          <a:bodyPr vert="horz" wrap="square" lIns="0" tIns="104140" rIns="0" bIns="0" rtlCol="0">
            <a:spAutoFit/>
          </a:bodyPr>
          <a:lstStyle/>
          <a:p>
            <a:pPr marL="12700">
              <a:lnSpc>
                <a:spcPct val="100000"/>
              </a:lnSpc>
              <a:spcBef>
                <a:spcPts val="820"/>
              </a:spcBef>
            </a:pPr>
            <a:r>
              <a:rPr sz="2400" b="1" spc="-165" dirty="0">
                <a:latin typeface="Arial"/>
                <a:cs typeface="Arial"/>
              </a:rPr>
              <a:t>Bacterial</a:t>
            </a:r>
            <a:r>
              <a:rPr sz="2400" b="1" spc="-114" dirty="0">
                <a:latin typeface="Arial"/>
                <a:cs typeface="Arial"/>
              </a:rPr>
              <a:t> </a:t>
            </a:r>
            <a:r>
              <a:rPr sz="2400" b="1" spc="-105" dirty="0">
                <a:latin typeface="Arial"/>
                <a:cs typeface="Arial"/>
              </a:rPr>
              <a:t>Examples</a:t>
            </a:r>
            <a:endParaRPr sz="2400" dirty="0">
              <a:latin typeface="Arial"/>
              <a:cs typeface="Arial"/>
            </a:endParaRPr>
          </a:p>
          <a:p>
            <a:pPr marL="354965" indent="-342265">
              <a:lnSpc>
                <a:spcPct val="100000"/>
              </a:lnSpc>
              <a:spcBef>
                <a:spcPts val="720"/>
              </a:spcBef>
              <a:buChar char="•"/>
              <a:tabLst>
                <a:tab pos="354965" algn="l"/>
              </a:tabLst>
            </a:pPr>
            <a:r>
              <a:rPr sz="2400" spc="-145" dirty="0">
                <a:latin typeface="Arial"/>
                <a:cs typeface="Arial"/>
              </a:rPr>
              <a:t>Latency</a:t>
            </a:r>
            <a:r>
              <a:rPr sz="2400" spc="-125" dirty="0">
                <a:latin typeface="Arial"/>
                <a:cs typeface="Arial"/>
              </a:rPr>
              <a:t> </a:t>
            </a:r>
            <a:r>
              <a:rPr sz="2400" spc="-20" dirty="0">
                <a:latin typeface="Arial"/>
                <a:cs typeface="Arial"/>
              </a:rPr>
              <a:t>(TB)</a:t>
            </a:r>
            <a:endParaRPr sz="2400" dirty="0">
              <a:latin typeface="Arial"/>
              <a:cs typeface="Arial"/>
            </a:endParaRPr>
          </a:p>
          <a:p>
            <a:pPr marL="354965" indent="-342265">
              <a:lnSpc>
                <a:spcPct val="100000"/>
              </a:lnSpc>
              <a:spcBef>
                <a:spcPts val="575"/>
              </a:spcBef>
              <a:buChar char="•"/>
              <a:tabLst>
                <a:tab pos="354965" algn="l"/>
              </a:tabLst>
            </a:pPr>
            <a:r>
              <a:rPr sz="2400" spc="-30" dirty="0">
                <a:latin typeface="Arial"/>
                <a:cs typeface="Arial"/>
              </a:rPr>
              <a:t>Inhibit</a:t>
            </a:r>
            <a:r>
              <a:rPr sz="2400" spc="-100" dirty="0">
                <a:latin typeface="Arial"/>
                <a:cs typeface="Arial"/>
              </a:rPr>
              <a:t> </a:t>
            </a:r>
            <a:r>
              <a:rPr sz="2400" spc="-40" dirty="0">
                <a:latin typeface="Arial"/>
                <a:cs typeface="Arial"/>
              </a:rPr>
              <a:t>phagocytosis</a:t>
            </a:r>
            <a:endParaRPr sz="2400" dirty="0">
              <a:latin typeface="Arial"/>
              <a:cs typeface="Arial"/>
            </a:endParaRPr>
          </a:p>
          <a:p>
            <a:pPr marL="355600" marR="5080" indent="-342900">
              <a:lnSpc>
                <a:spcPct val="100000"/>
              </a:lnSpc>
              <a:spcBef>
                <a:spcPts val="575"/>
              </a:spcBef>
              <a:buChar char="•"/>
              <a:tabLst>
                <a:tab pos="355600" algn="l"/>
              </a:tabLst>
            </a:pPr>
            <a:r>
              <a:rPr sz="2400" spc="-30" dirty="0">
                <a:latin typeface="Arial"/>
                <a:cs typeface="Arial"/>
              </a:rPr>
              <a:t>Inhibit</a:t>
            </a:r>
            <a:r>
              <a:rPr sz="2400" spc="-100" dirty="0">
                <a:latin typeface="Arial"/>
                <a:cs typeface="Arial"/>
              </a:rPr>
              <a:t> </a:t>
            </a:r>
            <a:r>
              <a:rPr sz="2400" spc="-125" dirty="0">
                <a:latin typeface="Arial"/>
                <a:cs typeface="Arial"/>
              </a:rPr>
              <a:t>phagolysosomal </a:t>
            </a:r>
            <a:r>
              <a:rPr sz="2400" spc="-10" dirty="0">
                <a:latin typeface="Arial"/>
                <a:cs typeface="Arial"/>
              </a:rPr>
              <a:t>fusion</a:t>
            </a:r>
            <a:endParaRPr sz="2400" dirty="0">
              <a:latin typeface="Arial"/>
              <a:cs typeface="Arial"/>
            </a:endParaRPr>
          </a:p>
          <a:p>
            <a:pPr marL="355600" marR="241300" indent="-342900">
              <a:lnSpc>
                <a:spcPct val="100000"/>
              </a:lnSpc>
              <a:spcBef>
                <a:spcPts val="575"/>
              </a:spcBef>
              <a:buChar char="•"/>
              <a:tabLst>
                <a:tab pos="355600" algn="l"/>
              </a:tabLst>
            </a:pPr>
            <a:r>
              <a:rPr sz="2400" spc="-150" dirty="0">
                <a:latin typeface="Arial"/>
                <a:cs typeface="Arial"/>
              </a:rPr>
              <a:t>Camouflage</a:t>
            </a:r>
            <a:r>
              <a:rPr sz="2400" spc="-75" dirty="0">
                <a:latin typeface="Arial"/>
                <a:cs typeface="Arial"/>
              </a:rPr>
              <a:t> </a:t>
            </a:r>
            <a:r>
              <a:rPr sz="2400" spc="-65" dirty="0">
                <a:latin typeface="Arial"/>
                <a:cs typeface="Arial"/>
              </a:rPr>
              <a:t>bacterial </a:t>
            </a:r>
            <a:r>
              <a:rPr sz="2400" spc="-10" dirty="0">
                <a:latin typeface="Arial"/>
                <a:cs typeface="Arial"/>
              </a:rPr>
              <a:t>surface</a:t>
            </a:r>
            <a:endParaRPr sz="2400" dirty="0">
              <a:latin typeface="Arial"/>
              <a:cs typeface="Arial"/>
            </a:endParaRPr>
          </a:p>
        </p:txBody>
      </p:sp>
      <p:sp>
        <p:nvSpPr>
          <p:cNvPr id="4" name="object 4"/>
          <p:cNvSpPr txBox="1"/>
          <p:nvPr/>
        </p:nvSpPr>
        <p:spPr>
          <a:xfrm>
            <a:off x="4723765" y="1639443"/>
            <a:ext cx="3617595" cy="2915285"/>
          </a:xfrm>
          <a:prstGeom prst="rect">
            <a:avLst/>
          </a:prstGeom>
        </p:spPr>
        <p:txBody>
          <a:bodyPr vert="horz" wrap="square" lIns="0" tIns="104140" rIns="0" bIns="0" rtlCol="0">
            <a:spAutoFit/>
          </a:bodyPr>
          <a:lstStyle/>
          <a:p>
            <a:pPr marL="12700">
              <a:lnSpc>
                <a:spcPct val="100000"/>
              </a:lnSpc>
              <a:spcBef>
                <a:spcPts val="820"/>
              </a:spcBef>
            </a:pPr>
            <a:r>
              <a:rPr sz="2400" b="1" spc="-140" dirty="0">
                <a:latin typeface="Arial"/>
                <a:cs typeface="Arial"/>
              </a:rPr>
              <a:t>Viral</a:t>
            </a:r>
            <a:r>
              <a:rPr sz="2400" b="1" spc="-85" dirty="0">
                <a:latin typeface="Arial"/>
                <a:cs typeface="Arial"/>
              </a:rPr>
              <a:t> </a:t>
            </a:r>
            <a:r>
              <a:rPr sz="2400" b="1" spc="-110" dirty="0">
                <a:latin typeface="Arial"/>
                <a:cs typeface="Arial"/>
              </a:rPr>
              <a:t>Examples</a:t>
            </a:r>
            <a:endParaRPr sz="2400">
              <a:latin typeface="Arial"/>
              <a:cs typeface="Arial"/>
            </a:endParaRPr>
          </a:p>
          <a:p>
            <a:pPr marL="354965" indent="-342265">
              <a:lnSpc>
                <a:spcPct val="100000"/>
              </a:lnSpc>
              <a:spcBef>
                <a:spcPts val="720"/>
              </a:spcBef>
              <a:buChar char="•"/>
              <a:tabLst>
                <a:tab pos="354965" algn="l"/>
              </a:tabLst>
            </a:pPr>
            <a:r>
              <a:rPr sz="2400" spc="-145" dirty="0">
                <a:latin typeface="Arial"/>
                <a:cs typeface="Arial"/>
              </a:rPr>
              <a:t>Latency</a:t>
            </a:r>
            <a:r>
              <a:rPr sz="2400" spc="-130" dirty="0">
                <a:latin typeface="Arial"/>
                <a:cs typeface="Arial"/>
              </a:rPr>
              <a:t> </a:t>
            </a:r>
            <a:r>
              <a:rPr sz="2400" spc="-270" dirty="0">
                <a:latin typeface="Arial"/>
                <a:cs typeface="Arial"/>
              </a:rPr>
              <a:t>(HSV,</a:t>
            </a:r>
            <a:r>
              <a:rPr sz="2400" spc="-135" dirty="0">
                <a:latin typeface="Arial"/>
                <a:cs typeface="Arial"/>
              </a:rPr>
              <a:t> </a:t>
            </a:r>
            <a:r>
              <a:rPr sz="2400" spc="-20" dirty="0">
                <a:latin typeface="Arial"/>
                <a:cs typeface="Arial"/>
              </a:rPr>
              <a:t>VZV)</a:t>
            </a:r>
            <a:endParaRPr sz="2400">
              <a:latin typeface="Arial"/>
              <a:cs typeface="Arial"/>
            </a:endParaRPr>
          </a:p>
          <a:p>
            <a:pPr marL="355600" marR="5080" indent="-342900">
              <a:lnSpc>
                <a:spcPct val="100000"/>
              </a:lnSpc>
              <a:spcBef>
                <a:spcPts val="575"/>
              </a:spcBef>
              <a:buChar char="•"/>
              <a:tabLst>
                <a:tab pos="355600" algn="l"/>
              </a:tabLst>
            </a:pPr>
            <a:r>
              <a:rPr sz="2400" spc="-60" dirty="0">
                <a:latin typeface="Arial"/>
                <a:cs typeface="Arial"/>
              </a:rPr>
              <a:t>Infect</a:t>
            </a:r>
            <a:r>
              <a:rPr sz="2400" spc="-105" dirty="0">
                <a:latin typeface="Arial"/>
                <a:cs typeface="Arial"/>
              </a:rPr>
              <a:t> </a:t>
            </a:r>
            <a:r>
              <a:rPr sz="2400" spc="-95" dirty="0">
                <a:latin typeface="Arial"/>
                <a:cs typeface="Arial"/>
              </a:rPr>
              <a:t>immune</a:t>
            </a:r>
            <a:r>
              <a:rPr sz="2400" spc="-100" dirty="0">
                <a:latin typeface="Arial"/>
                <a:cs typeface="Arial"/>
              </a:rPr>
              <a:t> </a:t>
            </a:r>
            <a:r>
              <a:rPr sz="2400" spc="-70" dirty="0">
                <a:latin typeface="Arial"/>
                <a:cs typeface="Arial"/>
              </a:rPr>
              <a:t>priviledged </a:t>
            </a:r>
            <a:r>
              <a:rPr sz="2400" spc="-10" dirty="0">
                <a:latin typeface="Arial"/>
                <a:cs typeface="Arial"/>
              </a:rPr>
              <a:t>sites</a:t>
            </a:r>
            <a:endParaRPr sz="2400">
              <a:latin typeface="Arial"/>
              <a:cs typeface="Arial"/>
            </a:endParaRPr>
          </a:p>
          <a:p>
            <a:pPr marL="355600" marR="194945" indent="-342900">
              <a:lnSpc>
                <a:spcPct val="100000"/>
              </a:lnSpc>
              <a:spcBef>
                <a:spcPts val="575"/>
              </a:spcBef>
              <a:buChar char="•"/>
              <a:tabLst>
                <a:tab pos="355600" algn="l"/>
              </a:tabLst>
            </a:pPr>
            <a:r>
              <a:rPr sz="2400" spc="-150" dirty="0">
                <a:latin typeface="Arial"/>
                <a:cs typeface="Arial"/>
              </a:rPr>
              <a:t>Camouflage</a:t>
            </a:r>
            <a:r>
              <a:rPr sz="2400" spc="-105" dirty="0">
                <a:latin typeface="Arial"/>
                <a:cs typeface="Arial"/>
              </a:rPr>
              <a:t> </a:t>
            </a:r>
            <a:r>
              <a:rPr sz="2400" spc="-65" dirty="0">
                <a:latin typeface="Arial"/>
                <a:cs typeface="Arial"/>
              </a:rPr>
              <a:t>viral</a:t>
            </a:r>
            <a:r>
              <a:rPr sz="2400" spc="-95" dirty="0">
                <a:latin typeface="Arial"/>
                <a:cs typeface="Arial"/>
              </a:rPr>
              <a:t> </a:t>
            </a:r>
            <a:r>
              <a:rPr sz="2400" spc="-80" dirty="0">
                <a:latin typeface="Arial"/>
                <a:cs typeface="Arial"/>
              </a:rPr>
              <a:t>surface </a:t>
            </a:r>
            <a:r>
              <a:rPr sz="2400" spc="-105" dirty="0">
                <a:latin typeface="Arial"/>
                <a:cs typeface="Arial"/>
              </a:rPr>
              <a:t>(e.g.,</a:t>
            </a:r>
            <a:r>
              <a:rPr sz="2400" spc="-125" dirty="0">
                <a:latin typeface="Arial"/>
                <a:cs typeface="Arial"/>
              </a:rPr>
              <a:t> </a:t>
            </a:r>
            <a:r>
              <a:rPr sz="2400" spc="-275" dirty="0">
                <a:latin typeface="Arial"/>
                <a:cs typeface="Arial"/>
              </a:rPr>
              <a:t>HAV</a:t>
            </a:r>
            <a:r>
              <a:rPr sz="2400" spc="-120" dirty="0">
                <a:latin typeface="Arial"/>
                <a:cs typeface="Arial"/>
              </a:rPr>
              <a:t> </a:t>
            </a:r>
            <a:r>
              <a:rPr sz="2400" dirty="0">
                <a:latin typeface="Arial"/>
                <a:cs typeface="Arial"/>
              </a:rPr>
              <a:t>with</a:t>
            </a:r>
            <a:r>
              <a:rPr sz="2400" spc="-114" dirty="0">
                <a:latin typeface="Arial"/>
                <a:cs typeface="Arial"/>
              </a:rPr>
              <a:t> </a:t>
            </a:r>
            <a:r>
              <a:rPr sz="2400" spc="-20" dirty="0">
                <a:latin typeface="Arial"/>
                <a:cs typeface="Arial"/>
              </a:rPr>
              <a:t>host </a:t>
            </a:r>
            <a:r>
              <a:rPr sz="2400" spc="-114" dirty="0">
                <a:latin typeface="Arial"/>
                <a:cs typeface="Arial"/>
              </a:rPr>
              <a:t>membrane</a:t>
            </a:r>
            <a:r>
              <a:rPr sz="2400" spc="-100" dirty="0">
                <a:latin typeface="Arial"/>
                <a:cs typeface="Arial"/>
              </a:rPr>
              <a:t> </a:t>
            </a:r>
            <a:r>
              <a:rPr sz="2400" spc="-95" dirty="0">
                <a:latin typeface="Arial"/>
                <a:cs typeface="Arial"/>
              </a:rPr>
              <a:t>components)</a:t>
            </a:r>
            <a:endParaRPr sz="24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97860"/>
            <a:ext cx="7886700" cy="1329253"/>
          </a:xfrm>
          <a:prstGeom prst="rect">
            <a:avLst/>
          </a:prstGeom>
        </p:spPr>
        <p:txBody>
          <a:bodyPr vert="horz" wrap="square" lIns="0" tIns="310558" rIns="0" bIns="0" rtlCol="0">
            <a:spAutoFit/>
          </a:bodyPr>
          <a:lstStyle/>
          <a:p>
            <a:pPr marL="158750">
              <a:lnSpc>
                <a:spcPct val="100000"/>
              </a:lnSpc>
              <a:spcBef>
                <a:spcPts val="105"/>
              </a:spcBef>
            </a:pPr>
            <a:r>
              <a:rPr b="1" i="1" spc="-305" dirty="0">
                <a:solidFill>
                  <a:srgbClr val="002060"/>
                </a:solidFill>
                <a:latin typeface="Arial"/>
                <a:cs typeface="Arial"/>
              </a:rPr>
              <a:t>Hiding</a:t>
            </a:r>
            <a:r>
              <a:rPr b="1" i="1" spc="-235" dirty="0">
                <a:solidFill>
                  <a:srgbClr val="002060"/>
                </a:solidFill>
                <a:latin typeface="Arial"/>
                <a:cs typeface="Arial"/>
              </a:rPr>
              <a:t> </a:t>
            </a:r>
            <a:r>
              <a:rPr b="1" i="1" spc="-520" dirty="0">
                <a:solidFill>
                  <a:srgbClr val="002060"/>
                </a:solidFill>
                <a:latin typeface="Arial"/>
                <a:cs typeface="Arial"/>
              </a:rPr>
              <a:t>PAMPs</a:t>
            </a:r>
            <a:r>
              <a:rPr b="1" i="1" spc="-210" dirty="0">
                <a:solidFill>
                  <a:srgbClr val="002060"/>
                </a:solidFill>
                <a:latin typeface="Arial"/>
                <a:cs typeface="Arial"/>
              </a:rPr>
              <a:t> </a:t>
            </a:r>
            <a:r>
              <a:rPr b="1" i="1" spc="-170" dirty="0">
                <a:solidFill>
                  <a:srgbClr val="002060"/>
                </a:solidFill>
                <a:latin typeface="Arial"/>
                <a:cs typeface="Arial"/>
              </a:rPr>
              <a:t>(</a:t>
            </a:r>
            <a:r>
              <a:rPr b="1" i="1" spc="-320" dirty="0">
                <a:solidFill>
                  <a:srgbClr val="002060"/>
                </a:solidFill>
                <a:latin typeface="Arial"/>
                <a:cs typeface="Arial"/>
              </a:rPr>
              <a:t>Histoplasma</a:t>
            </a:r>
            <a:r>
              <a:rPr lang="en-US" b="1" i="1" spc="-320" dirty="0">
                <a:solidFill>
                  <a:srgbClr val="002060"/>
                </a:solidFill>
                <a:latin typeface="Arial"/>
                <a:cs typeface="Arial"/>
              </a:rPr>
              <a:t>, a dimorphic fungal pathogen</a:t>
            </a:r>
            <a:r>
              <a:rPr b="1" i="1" spc="-320" dirty="0">
                <a:solidFill>
                  <a:srgbClr val="002060"/>
                </a:solidFill>
                <a:latin typeface="Arial"/>
                <a:cs typeface="Arial"/>
              </a:rPr>
              <a:t>)</a:t>
            </a:r>
          </a:p>
        </p:txBody>
      </p:sp>
      <p:pic>
        <p:nvPicPr>
          <p:cNvPr id="3" name="object 3"/>
          <p:cNvPicPr/>
          <p:nvPr/>
        </p:nvPicPr>
        <p:blipFill>
          <a:blip r:embed="rId3" cstate="print"/>
          <a:stretch>
            <a:fillRect/>
          </a:stretch>
        </p:blipFill>
        <p:spPr>
          <a:xfrm>
            <a:off x="156972" y="1632204"/>
            <a:ext cx="4806695" cy="4390643"/>
          </a:xfrm>
          <a:prstGeom prst="rect">
            <a:avLst/>
          </a:prstGeom>
        </p:spPr>
      </p:pic>
      <p:pic>
        <p:nvPicPr>
          <p:cNvPr id="4" name="object 4"/>
          <p:cNvPicPr/>
          <p:nvPr/>
        </p:nvPicPr>
        <p:blipFill>
          <a:blip r:embed="rId4" cstate="print"/>
          <a:stretch>
            <a:fillRect/>
          </a:stretch>
        </p:blipFill>
        <p:spPr>
          <a:xfrm>
            <a:off x="5173598" y="1999488"/>
            <a:ext cx="3953637" cy="3657599"/>
          </a:xfrm>
          <a:prstGeom prst="rect">
            <a:avLst/>
          </a:prstGeom>
        </p:spPr>
      </p:pic>
      <p:sp>
        <p:nvSpPr>
          <p:cNvPr id="5" name="object 5"/>
          <p:cNvSpPr txBox="1"/>
          <p:nvPr/>
        </p:nvSpPr>
        <p:spPr>
          <a:xfrm>
            <a:off x="235978" y="6367424"/>
            <a:ext cx="4380230" cy="299720"/>
          </a:xfrm>
          <a:prstGeom prst="rect">
            <a:avLst/>
          </a:prstGeom>
        </p:spPr>
        <p:txBody>
          <a:bodyPr vert="horz" wrap="square" lIns="0" tIns="12700" rIns="0" bIns="0" rtlCol="0">
            <a:spAutoFit/>
          </a:bodyPr>
          <a:lstStyle/>
          <a:p>
            <a:pPr marL="12700">
              <a:lnSpc>
                <a:spcPct val="100000"/>
              </a:lnSpc>
              <a:spcBef>
                <a:spcPts val="100"/>
              </a:spcBef>
            </a:pPr>
            <a:r>
              <a:rPr sz="1800" b="1" spc="-140" dirty="0">
                <a:latin typeface="Arial"/>
                <a:cs typeface="Arial"/>
              </a:rPr>
              <a:t>Rappleye,</a:t>
            </a:r>
            <a:r>
              <a:rPr sz="1800" b="1" spc="-90" dirty="0">
                <a:latin typeface="Arial"/>
                <a:cs typeface="Arial"/>
              </a:rPr>
              <a:t> </a:t>
            </a:r>
            <a:r>
              <a:rPr sz="1800" b="1" spc="-195" dirty="0">
                <a:latin typeface="Arial"/>
                <a:cs typeface="Arial"/>
              </a:rPr>
              <a:t>C.</a:t>
            </a:r>
            <a:r>
              <a:rPr sz="1800" b="1" spc="-60" dirty="0">
                <a:latin typeface="Arial"/>
                <a:cs typeface="Arial"/>
              </a:rPr>
              <a:t> </a:t>
            </a:r>
            <a:r>
              <a:rPr sz="1800" b="1" spc="-50" dirty="0">
                <a:latin typeface="Arial"/>
                <a:cs typeface="Arial"/>
              </a:rPr>
              <a:t>et</a:t>
            </a:r>
            <a:r>
              <a:rPr sz="1800" b="1" spc="-65" dirty="0">
                <a:latin typeface="Arial"/>
                <a:cs typeface="Arial"/>
              </a:rPr>
              <a:t> al.,</a:t>
            </a:r>
            <a:r>
              <a:rPr sz="1800" b="1" spc="-75" dirty="0">
                <a:latin typeface="Arial"/>
                <a:cs typeface="Arial"/>
              </a:rPr>
              <a:t> </a:t>
            </a:r>
            <a:r>
              <a:rPr sz="1800" b="1" i="1" spc="-240" dirty="0">
                <a:latin typeface="Arial"/>
                <a:cs typeface="Arial"/>
              </a:rPr>
              <a:t>PNAS</a:t>
            </a:r>
            <a:r>
              <a:rPr sz="1800" b="1" i="1" spc="-40" dirty="0">
                <a:latin typeface="Arial"/>
                <a:cs typeface="Arial"/>
              </a:rPr>
              <a:t> </a:t>
            </a:r>
            <a:r>
              <a:rPr sz="1800" b="1" spc="-100" dirty="0">
                <a:latin typeface="Arial"/>
                <a:cs typeface="Arial"/>
              </a:rPr>
              <a:t>104:1366-</a:t>
            </a:r>
            <a:r>
              <a:rPr sz="1800" b="1" spc="-90" dirty="0">
                <a:latin typeface="Arial"/>
                <a:cs typeface="Arial"/>
              </a:rPr>
              <a:t>1370,</a:t>
            </a:r>
            <a:r>
              <a:rPr sz="1800" b="1" spc="-40" dirty="0">
                <a:latin typeface="Arial"/>
                <a:cs typeface="Arial"/>
              </a:rPr>
              <a:t> </a:t>
            </a:r>
            <a:r>
              <a:rPr sz="1800" b="1" spc="-25" dirty="0">
                <a:latin typeface="Arial"/>
                <a:cs typeface="Arial"/>
              </a:rPr>
              <a:t>2007</a:t>
            </a:r>
            <a:endParaRPr sz="1800">
              <a:latin typeface="Arial"/>
              <a:cs typeface="Arial"/>
            </a:endParaRPr>
          </a:p>
        </p:txBody>
      </p:sp>
      <p:cxnSp>
        <p:nvCxnSpPr>
          <p:cNvPr id="6" name="Straight Connector 5">
            <a:extLst>
              <a:ext uri="{FF2B5EF4-FFF2-40B4-BE49-F238E27FC236}">
                <a16:creationId xmlns:a16="http://schemas.microsoft.com/office/drawing/2014/main" id="{962B4E92-AA45-D558-501C-88008CB2978A}"/>
              </a:ext>
            </a:extLst>
          </p:cNvPr>
          <p:cNvCxnSpPr/>
          <p:nvPr/>
        </p:nvCxnSpPr>
        <p:spPr>
          <a:xfrm>
            <a:off x="332067" y="13716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2EE9-832E-4E68-6649-2E5358B4A251}"/>
              </a:ext>
            </a:extLst>
          </p:cNvPr>
          <p:cNvSpPr>
            <a:spLocks noGrp="1"/>
          </p:cNvSpPr>
          <p:nvPr>
            <p:ph type="title"/>
          </p:nvPr>
        </p:nvSpPr>
        <p:spPr>
          <a:xfrm>
            <a:off x="628650" y="152400"/>
            <a:ext cx="7886700" cy="1325563"/>
          </a:xfrm>
        </p:spPr>
        <p:txBody>
          <a:bodyPr/>
          <a:lstStyle/>
          <a:p>
            <a:r>
              <a:rPr lang="en-US" b="1" dirty="0"/>
              <a:t>Viral Immune Evasion –Interference with MHC class I Ag Processing Pathway</a:t>
            </a:r>
          </a:p>
        </p:txBody>
      </p:sp>
      <p:pic>
        <p:nvPicPr>
          <p:cNvPr id="9220" name="Picture 4" descr="Figure 1">
            <a:extLst>
              <a:ext uri="{FF2B5EF4-FFF2-40B4-BE49-F238E27FC236}">
                <a16:creationId xmlns:a16="http://schemas.microsoft.com/office/drawing/2014/main" id="{01C94B5F-B77C-C2AD-0B98-19A0D9347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690689"/>
            <a:ext cx="7886700" cy="474297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323AA250-69AD-A7C2-7D9C-E8FAB7CD6F50}"/>
              </a:ext>
            </a:extLst>
          </p:cNvPr>
          <p:cNvCxnSpPr/>
          <p:nvPr/>
        </p:nvCxnSpPr>
        <p:spPr>
          <a:xfrm>
            <a:off x="332067" y="13716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39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Ijms 20 03626 g002">
            <a:extLst>
              <a:ext uri="{FF2B5EF4-FFF2-40B4-BE49-F238E27FC236}">
                <a16:creationId xmlns:a16="http://schemas.microsoft.com/office/drawing/2014/main" id="{3B945701-D502-8038-3C05-241993F2B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87" y="1283970"/>
            <a:ext cx="4075183" cy="5410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jms 20 03626 g003">
            <a:extLst>
              <a:ext uri="{FF2B5EF4-FFF2-40B4-BE49-F238E27FC236}">
                <a16:creationId xmlns:a16="http://schemas.microsoft.com/office/drawing/2014/main" id="{1DD0F97C-0392-2E5F-42E4-14D754CCA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1479" y="1131570"/>
            <a:ext cx="3701521"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C8C91B5A-9610-2DC8-71A3-CC3DAF34F40D}"/>
              </a:ext>
            </a:extLst>
          </p:cNvPr>
          <p:cNvSpPr>
            <a:spLocks noGrp="1"/>
          </p:cNvSpPr>
          <p:nvPr>
            <p:ph type="title"/>
          </p:nvPr>
        </p:nvSpPr>
        <p:spPr>
          <a:xfrm>
            <a:off x="640082" y="-30163"/>
            <a:ext cx="7886700" cy="1325563"/>
          </a:xfrm>
        </p:spPr>
        <p:txBody>
          <a:bodyPr/>
          <a:lstStyle/>
          <a:p>
            <a:r>
              <a:rPr lang="en-US" b="1" dirty="0">
                <a:solidFill>
                  <a:srgbClr val="002060"/>
                </a:solidFill>
              </a:rPr>
              <a:t>CMV hijacks MHC class I Presentation and activates inhibitory NK cell receptors</a:t>
            </a:r>
          </a:p>
        </p:txBody>
      </p:sp>
      <p:cxnSp>
        <p:nvCxnSpPr>
          <p:cNvPr id="2" name="Straight Connector 1">
            <a:extLst>
              <a:ext uri="{FF2B5EF4-FFF2-40B4-BE49-F238E27FC236}">
                <a16:creationId xmlns:a16="http://schemas.microsoft.com/office/drawing/2014/main" id="{E294D6AE-1E72-7549-AA89-E2037DE0717D}"/>
              </a:ext>
            </a:extLst>
          </p:cNvPr>
          <p:cNvCxnSpPr/>
          <p:nvPr/>
        </p:nvCxnSpPr>
        <p:spPr>
          <a:xfrm>
            <a:off x="283135" y="116205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762006" y="1413510"/>
            <a:ext cx="7619987" cy="5410200"/>
          </a:xfrm>
          <a:prstGeom prst="rect">
            <a:avLst/>
          </a:prstGeom>
        </p:spPr>
      </p:pic>
      <p:sp>
        <p:nvSpPr>
          <p:cNvPr id="3" name="object 3"/>
          <p:cNvSpPr txBox="1">
            <a:spLocks noGrp="1"/>
          </p:cNvSpPr>
          <p:nvPr>
            <p:ph type="title"/>
          </p:nvPr>
        </p:nvSpPr>
        <p:spPr>
          <a:xfrm>
            <a:off x="628649" y="533400"/>
            <a:ext cx="7886700" cy="505267"/>
          </a:xfrm>
          <a:prstGeom prst="rect">
            <a:avLst/>
          </a:prstGeom>
        </p:spPr>
        <p:txBody>
          <a:bodyPr vert="horz" wrap="square" lIns="0" tIns="12700" rIns="0" bIns="0" rtlCol="0">
            <a:spAutoFit/>
          </a:bodyPr>
          <a:lstStyle/>
          <a:p>
            <a:pPr marL="285115">
              <a:lnSpc>
                <a:spcPct val="100000"/>
              </a:lnSpc>
              <a:spcBef>
                <a:spcPts val="100"/>
              </a:spcBef>
            </a:pPr>
            <a:r>
              <a:rPr sz="3200" b="1" dirty="0">
                <a:solidFill>
                  <a:srgbClr val="002060"/>
                </a:solidFill>
              </a:rPr>
              <a:t>Bacterial Strategies for Intracellular Survival</a:t>
            </a:r>
          </a:p>
        </p:txBody>
      </p:sp>
      <p:cxnSp>
        <p:nvCxnSpPr>
          <p:cNvPr id="4" name="Straight Connector 3">
            <a:extLst>
              <a:ext uri="{FF2B5EF4-FFF2-40B4-BE49-F238E27FC236}">
                <a16:creationId xmlns:a16="http://schemas.microsoft.com/office/drawing/2014/main" id="{6F28D255-910A-8544-5C9E-F282ADFC81E9}"/>
              </a:ext>
            </a:extLst>
          </p:cNvPr>
          <p:cNvCxnSpPr/>
          <p:nvPr/>
        </p:nvCxnSpPr>
        <p:spPr>
          <a:xfrm>
            <a:off x="332066" y="12954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333145"/>
            <a:ext cx="7886700" cy="666893"/>
          </a:xfrm>
          <a:prstGeom prst="rect">
            <a:avLst/>
          </a:prstGeom>
        </p:spPr>
        <p:txBody>
          <a:bodyPr vert="horz" wrap="square" lIns="0" tIns="157523" rIns="0" bIns="0" rtlCol="0">
            <a:spAutoFit/>
          </a:bodyPr>
          <a:lstStyle/>
          <a:p>
            <a:pPr marL="920750">
              <a:lnSpc>
                <a:spcPct val="100000"/>
              </a:lnSpc>
              <a:spcBef>
                <a:spcPts val="100"/>
              </a:spcBef>
            </a:pPr>
            <a:r>
              <a:rPr b="1" dirty="0">
                <a:solidFill>
                  <a:srgbClr val="002060"/>
                </a:solidFill>
              </a:rPr>
              <a:t>Bacterial Secretion Systems</a:t>
            </a:r>
          </a:p>
        </p:txBody>
      </p:sp>
      <p:grpSp>
        <p:nvGrpSpPr>
          <p:cNvPr id="3" name="object 3"/>
          <p:cNvGrpSpPr/>
          <p:nvPr/>
        </p:nvGrpSpPr>
        <p:grpSpPr>
          <a:xfrm>
            <a:off x="0" y="1207008"/>
            <a:ext cx="7315200" cy="5651500"/>
            <a:chOff x="0" y="1207008"/>
            <a:chExt cx="7315200" cy="5651500"/>
          </a:xfrm>
        </p:grpSpPr>
        <p:pic>
          <p:nvPicPr>
            <p:cNvPr id="4" name="object 4"/>
            <p:cNvPicPr/>
            <p:nvPr/>
          </p:nvPicPr>
          <p:blipFill>
            <a:blip r:embed="rId3" cstate="print"/>
            <a:stretch>
              <a:fillRect/>
            </a:stretch>
          </p:blipFill>
          <p:spPr>
            <a:xfrm>
              <a:off x="0" y="1207008"/>
              <a:ext cx="7315199" cy="4416551"/>
            </a:xfrm>
            <a:prstGeom prst="rect">
              <a:avLst/>
            </a:prstGeom>
          </p:spPr>
        </p:pic>
        <p:pic>
          <p:nvPicPr>
            <p:cNvPr id="5" name="object 5"/>
            <p:cNvPicPr/>
            <p:nvPr/>
          </p:nvPicPr>
          <p:blipFill>
            <a:blip r:embed="rId4" cstate="print"/>
            <a:stretch>
              <a:fillRect/>
            </a:stretch>
          </p:blipFill>
          <p:spPr>
            <a:xfrm>
              <a:off x="3044951" y="5151120"/>
              <a:ext cx="1720595" cy="1706879"/>
            </a:xfrm>
            <a:prstGeom prst="rect">
              <a:avLst/>
            </a:prstGeom>
          </p:spPr>
        </p:pic>
      </p:grpSp>
      <p:sp>
        <p:nvSpPr>
          <p:cNvPr id="6" name="object 6"/>
          <p:cNvSpPr txBox="1"/>
          <p:nvPr/>
        </p:nvSpPr>
        <p:spPr>
          <a:xfrm>
            <a:off x="4844264" y="6509495"/>
            <a:ext cx="2554605" cy="269240"/>
          </a:xfrm>
          <a:prstGeom prst="rect">
            <a:avLst/>
          </a:prstGeom>
        </p:spPr>
        <p:txBody>
          <a:bodyPr vert="horz" wrap="square" lIns="0" tIns="12065" rIns="0" bIns="0" rtlCol="0">
            <a:spAutoFit/>
          </a:bodyPr>
          <a:lstStyle/>
          <a:p>
            <a:pPr marL="12700">
              <a:lnSpc>
                <a:spcPct val="100000"/>
              </a:lnSpc>
              <a:spcBef>
                <a:spcPts val="95"/>
              </a:spcBef>
            </a:pPr>
            <a:r>
              <a:rPr sz="1600" b="1" spc="-155" dirty="0">
                <a:solidFill>
                  <a:srgbClr val="000090"/>
                </a:solidFill>
                <a:latin typeface="Arial"/>
                <a:cs typeface="Arial"/>
              </a:rPr>
              <a:t>Type</a:t>
            </a:r>
            <a:r>
              <a:rPr sz="1600" b="1" spc="-55" dirty="0">
                <a:solidFill>
                  <a:srgbClr val="000090"/>
                </a:solidFill>
                <a:latin typeface="Arial"/>
                <a:cs typeface="Arial"/>
              </a:rPr>
              <a:t> </a:t>
            </a:r>
            <a:r>
              <a:rPr sz="1600" b="1" spc="-40" dirty="0">
                <a:solidFill>
                  <a:srgbClr val="000090"/>
                </a:solidFill>
                <a:latin typeface="Arial"/>
                <a:cs typeface="Arial"/>
              </a:rPr>
              <a:t>III</a:t>
            </a:r>
            <a:r>
              <a:rPr sz="1600" b="1" spc="-55" dirty="0">
                <a:solidFill>
                  <a:srgbClr val="000090"/>
                </a:solidFill>
                <a:latin typeface="Arial"/>
                <a:cs typeface="Arial"/>
              </a:rPr>
              <a:t> </a:t>
            </a:r>
            <a:r>
              <a:rPr sz="1600" b="1" spc="-125" dirty="0">
                <a:solidFill>
                  <a:srgbClr val="000090"/>
                </a:solidFill>
                <a:latin typeface="Arial"/>
                <a:cs typeface="Arial"/>
              </a:rPr>
              <a:t>Secretion</a:t>
            </a:r>
            <a:r>
              <a:rPr sz="1600" b="1" spc="-55" dirty="0">
                <a:solidFill>
                  <a:srgbClr val="000090"/>
                </a:solidFill>
                <a:latin typeface="Arial"/>
                <a:cs typeface="Arial"/>
              </a:rPr>
              <a:t> </a:t>
            </a:r>
            <a:r>
              <a:rPr sz="1600" b="1" spc="-160" dirty="0">
                <a:solidFill>
                  <a:srgbClr val="000090"/>
                </a:solidFill>
                <a:latin typeface="Arial"/>
                <a:cs typeface="Arial"/>
              </a:rPr>
              <a:t>system</a:t>
            </a:r>
            <a:r>
              <a:rPr sz="1600" b="1" spc="-55" dirty="0">
                <a:solidFill>
                  <a:srgbClr val="000090"/>
                </a:solidFill>
                <a:latin typeface="Arial"/>
                <a:cs typeface="Arial"/>
              </a:rPr>
              <a:t> </a:t>
            </a:r>
            <a:r>
              <a:rPr sz="1600" b="1" spc="-45" dirty="0">
                <a:solidFill>
                  <a:srgbClr val="000090"/>
                </a:solidFill>
                <a:latin typeface="Arial"/>
                <a:cs typeface="Arial"/>
              </a:rPr>
              <a:t>(EM)</a:t>
            </a:r>
            <a:endParaRPr sz="1600">
              <a:latin typeface="Arial"/>
              <a:cs typeface="Arial"/>
            </a:endParaRPr>
          </a:p>
        </p:txBody>
      </p:sp>
      <p:pic>
        <p:nvPicPr>
          <p:cNvPr id="7" name="object 7"/>
          <p:cNvPicPr/>
          <p:nvPr/>
        </p:nvPicPr>
        <p:blipFill>
          <a:blip r:embed="rId5" cstate="print"/>
          <a:stretch>
            <a:fillRect/>
          </a:stretch>
        </p:blipFill>
        <p:spPr>
          <a:xfrm>
            <a:off x="7429500" y="4572000"/>
            <a:ext cx="1714499" cy="2285999"/>
          </a:xfrm>
          <a:prstGeom prst="rect">
            <a:avLst/>
          </a:prstGeom>
        </p:spPr>
      </p:pic>
      <p:cxnSp>
        <p:nvCxnSpPr>
          <p:cNvPr id="8" name="Straight Connector 7">
            <a:extLst>
              <a:ext uri="{FF2B5EF4-FFF2-40B4-BE49-F238E27FC236}">
                <a16:creationId xmlns:a16="http://schemas.microsoft.com/office/drawing/2014/main" id="{55282BC8-926A-9E7A-1F96-2767C73AA758}"/>
              </a:ext>
            </a:extLst>
          </p:cNvPr>
          <p:cNvCxnSpPr/>
          <p:nvPr/>
        </p:nvCxnSpPr>
        <p:spPr>
          <a:xfrm>
            <a:off x="332066" y="10668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65019" y="304800"/>
            <a:ext cx="4015104" cy="521297"/>
          </a:xfrm>
          <a:prstGeom prst="rect">
            <a:avLst/>
          </a:prstGeom>
        </p:spPr>
        <p:txBody>
          <a:bodyPr vert="horz" wrap="square" lIns="0" tIns="13335" rIns="0" bIns="0" rtlCol="0">
            <a:spAutoFit/>
          </a:bodyPr>
          <a:lstStyle/>
          <a:p>
            <a:pPr marL="12700">
              <a:lnSpc>
                <a:spcPct val="100000"/>
              </a:lnSpc>
              <a:spcBef>
                <a:spcPts val="105"/>
              </a:spcBef>
            </a:pPr>
            <a:r>
              <a:rPr dirty="0"/>
              <a:t>How to break in…</a:t>
            </a:r>
          </a:p>
        </p:txBody>
      </p:sp>
      <p:pic>
        <p:nvPicPr>
          <p:cNvPr id="3" name="object 3"/>
          <p:cNvPicPr/>
          <p:nvPr/>
        </p:nvPicPr>
        <p:blipFill>
          <a:blip r:embed="rId3" cstate="print"/>
          <a:stretch>
            <a:fillRect/>
          </a:stretch>
        </p:blipFill>
        <p:spPr>
          <a:xfrm>
            <a:off x="0" y="1472221"/>
            <a:ext cx="9143999" cy="4639017"/>
          </a:xfrm>
          <a:prstGeom prst="rect">
            <a:avLst/>
          </a:prstGeom>
        </p:spPr>
      </p:pic>
      <p:sp>
        <p:nvSpPr>
          <p:cNvPr id="4" name="object 4"/>
          <p:cNvSpPr txBox="1"/>
          <p:nvPr/>
        </p:nvSpPr>
        <p:spPr>
          <a:xfrm>
            <a:off x="6591385" y="1687026"/>
            <a:ext cx="2216785" cy="574040"/>
          </a:xfrm>
          <a:prstGeom prst="rect">
            <a:avLst/>
          </a:prstGeom>
        </p:spPr>
        <p:txBody>
          <a:bodyPr vert="horz" wrap="square" lIns="0" tIns="12700" rIns="0" bIns="0" rtlCol="0">
            <a:spAutoFit/>
          </a:bodyPr>
          <a:lstStyle/>
          <a:p>
            <a:pPr marL="12700">
              <a:lnSpc>
                <a:spcPct val="100000"/>
              </a:lnSpc>
              <a:spcBef>
                <a:spcPts val="100"/>
              </a:spcBef>
            </a:pPr>
            <a:r>
              <a:rPr sz="1800" spc="-70" dirty="0">
                <a:latin typeface="Arial"/>
                <a:cs typeface="Arial"/>
              </a:rPr>
              <a:t>2. </a:t>
            </a:r>
            <a:r>
              <a:rPr sz="1800" spc="-204" dirty="0">
                <a:latin typeface="Arial"/>
                <a:cs typeface="Arial"/>
              </a:rPr>
              <a:t>SipC</a:t>
            </a:r>
            <a:r>
              <a:rPr sz="1800" spc="-60" dirty="0">
                <a:latin typeface="Arial"/>
                <a:cs typeface="Arial"/>
              </a:rPr>
              <a:t> </a:t>
            </a:r>
            <a:r>
              <a:rPr sz="1800" spc="-95" dirty="0">
                <a:latin typeface="Arial"/>
                <a:cs typeface="Arial"/>
              </a:rPr>
              <a:t>and</a:t>
            </a:r>
            <a:r>
              <a:rPr sz="1800" spc="-70" dirty="0">
                <a:latin typeface="Arial"/>
                <a:cs typeface="Arial"/>
              </a:rPr>
              <a:t> </a:t>
            </a:r>
            <a:r>
              <a:rPr sz="1800" spc="-20" dirty="0">
                <a:latin typeface="Arial"/>
                <a:cs typeface="Arial"/>
              </a:rPr>
              <a:t>SipA:</a:t>
            </a:r>
            <a:endParaRPr sz="1800">
              <a:latin typeface="Arial"/>
              <a:cs typeface="Arial"/>
            </a:endParaRPr>
          </a:p>
          <a:p>
            <a:pPr marL="12700">
              <a:lnSpc>
                <a:spcPct val="100000"/>
              </a:lnSpc>
            </a:pPr>
            <a:r>
              <a:rPr sz="1800" spc="-65" dirty="0">
                <a:latin typeface="Arial"/>
                <a:cs typeface="Arial"/>
              </a:rPr>
              <a:t>Actin-bundling</a:t>
            </a:r>
            <a:r>
              <a:rPr sz="1800" spc="60" dirty="0">
                <a:latin typeface="Arial"/>
                <a:cs typeface="Arial"/>
              </a:rPr>
              <a:t> </a:t>
            </a:r>
            <a:r>
              <a:rPr sz="1800" spc="-10" dirty="0">
                <a:latin typeface="Arial"/>
                <a:cs typeface="Arial"/>
              </a:rPr>
              <a:t>function</a:t>
            </a:r>
            <a:endParaRPr sz="1800">
              <a:latin typeface="Arial"/>
              <a:cs typeface="Arial"/>
            </a:endParaRPr>
          </a:p>
        </p:txBody>
      </p:sp>
      <p:sp>
        <p:nvSpPr>
          <p:cNvPr id="5" name="object 5"/>
          <p:cNvSpPr txBox="1"/>
          <p:nvPr/>
        </p:nvSpPr>
        <p:spPr>
          <a:xfrm>
            <a:off x="3891390" y="4828447"/>
            <a:ext cx="5093970" cy="1964640"/>
          </a:xfrm>
          <a:prstGeom prst="rect">
            <a:avLst/>
          </a:prstGeom>
        </p:spPr>
        <p:txBody>
          <a:bodyPr vert="horz" wrap="square" lIns="0" tIns="12700" rIns="0" bIns="0" rtlCol="0">
            <a:spAutoFit/>
          </a:bodyPr>
          <a:lstStyle/>
          <a:p>
            <a:pPr marL="12700" marR="5080" indent="-635">
              <a:lnSpc>
                <a:spcPct val="100000"/>
              </a:lnSpc>
              <a:spcBef>
                <a:spcPts val="100"/>
              </a:spcBef>
            </a:pPr>
            <a:r>
              <a:rPr sz="1800" dirty="0">
                <a:cs typeface="Arial"/>
              </a:rPr>
              <a:t>1. SopB: Actin platform and RHO-dependent reorganization to promote entry, at later stages Prevents lysosomal fusion of SCV by regulating PtdInsP</a:t>
            </a:r>
          </a:p>
          <a:p>
            <a:pPr>
              <a:lnSpc>
                <a:spcPct val="100000"/>
              </a:lnSpc>
            </a:pPr>
            <a:endParaRPr sz="1800" dirty="0">
              <a:cs typeface="Arial"/>
            </a:endParaRPr>
          </a:p>
          <a:p>
            <a:pPr>
              <a:lnSpc>
                <a:spcPct val="100000"/>
              </a:lnSpc>
              <a:spcBef>
                <a:spcPts val="100"/>
              </a:spcBef>
            </a:pPr>
            <a:endParaRPr sz="1800" dirty="0">
              <a:cs typeface="Arial"/>
            </a:endParaRPr>
          </a:p>
          <a:p>
            <a:pPr marL="70485" marR="895985" indent="-635">
              <a:lnSpc>
                <a:spcPct val="100000"/>
              </a:lnSpc>
            </a:pPr>
            <a:r>
              <a:rPr sz="1800" dirty="0">
                <a:cs typeface="Arial"/>
              </a:rPr>
              <a:t>3. SptP: restores epithelial cell architectures, reverses action of RHO GTPase</a:t>
            </a:r>
          </a:p>
        </p:txBody>
      </p:sp>
      <p:sp>
        <p:nvSpPr>
          <p:cNvPr id="6" name="object 6"/>
          <p:cNvSpPr txBox="1"/>
          <p:nvPr/>
        </p:nvSpPr>
        <p:spPr>
          <a:xfrm>
            <a:off x="188070" y="1335439"/>
            <a:ext cx="3888740" cy="299720"/>
          </a:xfrm>
          <a:prstGeom prst="rect">
            <a:avLst/>
          </a:prstGeom>
        </p:spPr>
        <p:txBody>
          <a:bodyPr vert="horz" wrap="square" lIns="0" tIns="12700" rIns="0" bIns="0" rtlCol="0">
            <a:spAutoFit/>
          </a:bodyPr>
          <a:lstStyle/>
          <a:p>
            <a:pPr marL="12700">
              <a:lnSpc>
                <a:spcPct val="100000"/>
              </a:lnSpc>
              <a:spcBef>
                <a:spcPts val="100"/>
              </a:spcBef>
            </a:pPr>
            <a:r>
              <a:rPr sz="1800" spc="-105" dirty="0">
                <a:latin typeface="Arial"/>
                <a:cs typeface="Arial"/>
              </a:rPr>
              <a:t>Goal:</a:t>
            </a:r>
            <a:r>
              <a:rPr sz="1800" spc="-60" dirty="0">
                <a:latin typeface="Arial"/>
                <a:cs typeface="Arial"/>
              </a:rPr>
              <a:t> </a:t>
            </a:r>
            <a:r>
              <a:rPr sz="1800" spc="-85" dirty="0">
                <a:latin typeface="Arial"/>
                <a:cs typeface="Arial"/>
              </a:rPr>
              <a:t>avoid</a:t>
            </a:r>
            <a:r>
              <a:rPr sz="1800" spc="-65" dirty="0">
                <a:latin typeface="Arial"/>
                <a:cs typeface="Arial"/>
              </a:rPr>
              <a:t> </a:t>
            </a:r>
            <a:r>
              <a:rPr sz="1800" spc="-50" dirty="0">
                <a:latin typeface="Arial"/>
                <a:cs typeface="Arial"/>
              </a:rPr>
              <a:t>neutrophils </a:t>
            </a:r>
            <a:r>
              <a:rPr sz="1800" spc="-60" dirty="0">
                <a:latin typeface="Arial"/>
                <a:cs typeface="Arial"/>
              </a:rPr>
              <a:t>-</a:t>
            </a:r>
            <a:r>
              <a:rPr sz="1800" spc="-165" dirty="0">
                <a:latin typeface="Arial"/>
                <a:cs typeface="Arial"/>
              </a:rPr>
              <a:t>&gt;</a:t>
            </a:r>
            <a:r>
              <a:rPr sz="1800" spc="-65" dirty="0">
                <a:latin typeface="Arial"/>
                <a:cs typeface="Arial"/>
              </a:rPr>
              <a:t> </a:t>
            </a:r>
            <a:r>
              <a:rPr sz="1800" spc="-55" dirty="0">
                <a:latin typeface="Arial"/>
                <a:cs typeface="Arial"/>
              </a:rPr>
              <a:t>rapid </a:t>
            </a:r>
            <a:r>
              <a:rPr sz="1800" spc="-75" dirty="0">
                <a:latin typeface="Arial"/>
                <a:cs typeface="Arial"/>
              </a:rPr>
              <a:t>clearance</a:t>
            </a:r>
            <a:endParaRPr sz="1800">
              <a:latin typeface="Arial"/>
              <a:cs typeface="Arial"/>
            </a:endParaRPr>
          </a:p>
        </p:txBody>
      </p:sp>
      <p:cxnSp>
        <p:nvCxnSpPr>
          <p:cNvPr id="7" name="Straight Connector 6">
            <a:extLst>
              <a:ext uri="{FF2B5EF4-FFF2-40B4-BE49-F238E27FC236}">
                <a16:creationId xmlns:a16="http://schemas.microsoft.com/office/drawing/2014/main" id="{88A974A2-3AEC-2A33-8409-87E45B69E4EB}"/>
              </a:ext>
            </a:extLst>
          </p:cNvPr>
          <p:cNvCxnSpPr/>
          <p:nvPr/>
        </p:nvCxnSpPr>
        <p:spPr>
          <a:xfrm>
            <a:off x="332066" y="10668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65175" y="0"/>
            <a:ext cx="7732775" cy="6857999"/>
          </a:xfrm>
          <a:prstGeom prst="rect">
            <a:avLst/>
          </a:prstGeom>
        </p:spPr>
      </p:pic>
      <p:sp>
        <p:nvSpPr>
          <p:cNvPr id="3" name="object 3"/>
          <p:cNvSpPr txBox="1"/>
          <p:nvPr/>
        </p:nvSpPr>
        <p:spPr>
          <a:xfrm>
            <a:off x="5794015" y="17780"/>
            <a:ext cx="3146425" cy="3317240"/>
          </a:xfrm>
          <a:prstGeom prst="rect">
            <a:avLst/>
          </a:prstGeom>
        </p:spPr>
        <p:txBody>
          <a:bodyPr vert="horz" wrap="square" lIns="0" tIns="12700" rIns="0" bIns="0" rtlCol="0">
            <a:spAutoFit/>
          </a:bodyPr>
          <a:lstStyle/>
          <a:p>
            <a:pPr marL="12700">
              <a:lnSpc>
                <a:spcPct val="100000"/>
              </a:lnSpc>
              <a:spcBef>
                <a:spcPts val="100"/>
              </a:spcBef>
            </a:pPr>
            <a:r>
              <a:rPr sz="1800" dirty="0">
                <a:cs typeface="Arial"/>
              </a:rPr>
              <a:t>SPI-2 T3SS effectors:</a:t>
            </a:r>
          </a:p>
          <a:p>
            <a:pPr marL="299085" marR="5080" indent="-287020">
              <a:lnSpc>
                <a:spcPct val="100000"/>
              </a:lnSpc>
              <a:buChar char="•"/>
              <a:tabLst>
                <a:tab pos="299085" algn="l"/>
              </a:tabLst>
            </a:pPr>
            <a:r>
              <a:rPr sz="1800" dirty="0">
                <a:cs typeface="Arial"/>
              </a:rPr>
              <a:t>SseJ – glycerophospholipid: cholesterol acyltransferase; modifies SCV lipid content and interacting proteins</a:t>
            </a:r>
          </a:p>
          <a:p>
            <a:pPr marL="299085" marR="427355" indent="-287020">
              <a:lnSpc>
                <a:spcPct val="100000"/>
              </a:lnSpc>
              <a:buChar char="•"/>
              <a:tabLst>
                <a:tab pos="299085" algn="l"/>
              </a:tabLst>
            </a:pPr>
            <a:r>
              <a:rPr sz="1800" dirty="0">
                <a:cs typeface="Arial"/>
              </a:rPr>
              <a:t>SifA – link to microtubular network</a:t>
            </a:r>
          </a:p>
          <a:p>
            <a:pPr marL="299085" indent="-286385">
              <a:lnSpc>
                <a:spcPct val="100000"/>
              </a:lnSpc>
              <a:buChar char="•"/>
              <a:tabLst>
                <a:tab pos="299085" algn="l"/>
              </a:tabLst>
            </a:pPr>
            <a:r>
              <a:rPr sz="1800" dirty="0">
                <a:cs typeface="Arial"/>
              </a:rPr>
              <a:t>Dynein moves SCV to</a:t>
            </a:r>
          </a:p>
          <a:p>
            <a:pPr marL="299085">
              <a:lnSpc>
                <a:spcPct val="100000"/>
              </a:lnSpc>
            </a:pPr>
            <a:r>
              <a:rPr sz="1800" dirty="0">
                <a:cs typeface="Arial"/>
              </a:rPr>
              <a:t>perinuclear region</a:t>
            </a:r>
          </a:p>
          <a:p>
            <a:pPr marL="299085" marR="99695" indent="-287020">
              <a:lnSpc>
                <a:spcPct val="100000"/>
              </a:lnSpc>
              <a:buChar char="•"/>
              <a:tabLst>
                <a:tab pos="299085" algn="l"/>
              </a:tabLst>
            </a:pPr>
            <a:r>
              <a:rPr sz="1800" dirty="0">
                <a:cs typeface="Arial"/>
              </a:rPr>
              <a:t>Then moves to cell periphery, role in transmission to neighboring cells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2447" y="167298"/>
            <a:ext cx="6967220" cy="567463"/>
          </a:xfrm>
          <a:prstGeom prst="rect">
            <a:avLst/>
          </a:prstGeom>
        </p:spPr>
        <p:txBody>
          <a:bodyPr vert="horz" wrap="square" lIns="0" tIns="13335" rIns="0" bIns="0" rtlCol="0">
            <a:spAutoFit/>
          </a:bodyPr>
          <a:lstStyle/>
          <a:p>
            <a:pPr marL="12700">
              <a:lnSpc>
                <a:spcPct val="100000"/>
              </a:lnSpc>
              <a:spcBef>
                <a:spcPts val="105"/>
              </a:spcBef>
            </a:pPr>
            <a:r>
              <a:rPr sz="3600" b="1" spc="-160" dirty="0">
                <a:solidFill>
                  <a:srgbClr val="002060"/>
                </a:solidFill>
              </a:rPr>
              <a:t>Evolution</a:t>
            </a:r>
            <a:r>
              <a:rPr sz="3600" b="1" spc="-225" dirty="0">
                <a:solidFill>
                  <a:srgbClr val="002060"/>
                </a:solidFill>
              </a:rPr>
              <a:t> </a:t>
            </a:r>
            <a:r>
              <a:rPr sz="3600" b="1" dirty="0">
                <a:solidFill>
                  <a:srgbClr val="002060"/>
                </a:solidFill>
              </a:rPr>
              <a:t>of</a:t>
            </a:r>
            <a:r>
              <a:rPr sz="3600" b="1" spc="-245" dirty="0">
                <a:solidFill>
                  <a:srgbClr val="002060"/>
                </a:solidFill>
              </a:rPr>
              <a:t> </a:t>
            </a:r>
            <a:r>
              <a:rPr sz="3600" b="1" spc="-175" dirty="0">
                <a:solidFill>
                  <a:srgbClr val="002060"/>
                </a:solidFill>
              </a:rPr>
              <a:t>Immune</a:t>
            </a:r>
            <a:r>
              <a:rPr sz="3600" b="1" spc="-235" dirty="0">
                <a:solidFill>
                  <a:srgbClr val="002060"/>
                </a:solidFill>
              </a:rPr>
              <a:t> </a:t>
            </a:r>
            <a:r>
              <a:rPr sz="3600" b="1" spc="-315" dirty="0">
                <a:solidFill>
                  <a:srgbClr val="002060"/>
                </a:solidFill>
              </a:rPr>
              <a:t>Defenses</a:t>
            </a:r>
          </a:p>
        </p:txBody>
      </p:sp>
      <p:grpSp>
        <p:nvGrpSpPr>
          <p:cNvPr id="3" name="object 3"/>
          <p:cNvGrpSpPr/>
          <p:nvPr/>
        </p:nvGrpSpPr>
        <p:grpSpPr>
          <a:xfrm>
            <a:off x="272832" y="1158175"/>
            <a:ext cx="8642567" cy="5231177"/>
            <a:chOff x="1559934" y="2103222"/>
            <a:chExt cx="6044565" cy="3024505"/>
          </a:xfrm>
        </p:grpSpPr>
        <p:pic>
          <p:nvPicPr>
            <p:cNvPr id="4" name="object 4"/>
            <p:cNvPicPr/>
            <p:nvPr/>
          </p:nvPicPr>
          <p:blipFill>
            <a:blip r:embed="rId3" cstate="print"/>
            <a:stretch>
              <a:fillRect/>
            </a:stretch>
          </p:blipFill>
          <p:spPr>
            <a:xfrm>
              <a:off x="3885397" y="4985411"/>
              <a:ext cx="108916" cy="107601"/>
            </a:xfrm>
            <a:prstGeom prst="rect">
              <a:avLst/>
            </a:prstGeom>
          </p:spPr>
        </p:pic>
        <p:sp>
          <p:nvSpPr>
            <p:cNvPr id="5" name="object 5"/>
            <p:cNvSpPr/>
            <p:nvPr/>
          </p:nvSpPr>
          <p:spPr>
            <a:xfrm>
              <a:off x="4015320" y="4979657"/>
              <a:ext cx="92075" cy="113664"/>
            </a:xfrm>
            <a:custGeom>
              <a:avLst/>
              <a:gdLst/>
              <a:ahLst/>
              <a:cxnLst/>
              <a:rect l="l" t="t" r="r" b="b"/>
              <a:pathLst>
                <a:path w="92075" h="113664">
                  <a:moveTo>
                    <a:pt x="15290" y="36499"/>
                  </a:moveTo>
                  <a:lnTo>
                    <a:pt x="1917" y="36499"/>
                  </a:lnTo>
                  <a:lnTo>
                    <a:pt x="1917" y="113360"/>
                  </a:lnTo>
                  <a:lnTo>
                    <a:pt x="15290" y="113360"/>
                  </a:lnTo>
                  <a:lnTo>
                    <a:pt x="15290" y="36499"/>
                  </a:lnTo>
                  <a:close/>
                </a:path>
                <a:path w="92075" h="113664">
                  <a:moveTo>
                    <a:pt x="17208" y="9601"/>
                  </a:moveTo>
                  <a:lnTo>
                    <a:pt x="15290" y="5765"/>
                  </a:lnTo>
                  <a:lnTo>
                    <a:pt x="3822" y="5765"/>
                  </a:lnTo>
                  <a:lnTo>
                    <a:pt x="0" y="9601"/>
                  </a:lnTo>
                  <a:lnTo>
                    <a:pt x="0" y="19215"/>
                  </a:lnTo>
                  <a:lnTo>
                    <a:pt x="3822" y="23050"/>
                  </a:lnTo>
                  <a:lnTo>
                    <a:pt x="15290" y="23050"/>
                  </a:lnTo>
                  <a:lnTo>
                    <a:pt x="17208" y="19215"/>
                  </a:lnTo>
                  <a:lnTo>
                    <a:pt x="17208" y="9601"/>
                  </a:lnTo>
                  <a:close/>
                </a:path>
                <a:path w="92075" h="113664">
                  <a:moveTo>
                    <a:pt x="53505" y="0"/>
                  </a:moveTo>
                  <a:lnTo>
                    <a:pt x="40132" y="0"/>
                  </a:lnTo>
                  <a:lnTo>
                    <a:pt x="40132" y="113360"/>
                  </a:lnTo>
                  <a:lnTo>
                    <a:pt x="53505" y="113360"/>
                  </a:lnTo>
                  <a:lnTo>
                    <a:pt x="53505" y="0"/>
                  </a:lnTo>
                  <a:close/>
                </a:path>
                <a:path w="92075" h="113664">
                  <a:moveTo>
                    <a:pt x="91732" y="0"/>
                  </a:moveTo>
                  <a:lnTo>
                    <a:pt x="78346" y="0"/>
                  </a:lnTo>
                  <a:lnTo>
                    <a:pt x="78346" y="113360"/>
                  </a:lnTo>
                  <a:lnTo>
                    <a:pt x="91732" y="113360"/>
                  </a:lnTo>
                  <a:lnTo>
                    <a:pt x="91732" y="0"/>
                  </a:lnTo>
                  <a:close/>
                </a:path>
              </a:pathLst>
            </a:custGeom>
            <a:solidFill>
              <a:srgbClr val="000000"/>
            </a:solidFill>
          </p:spPr>
          <p:txBody>
            <a:bodyPr wrap="square" lIns="0" tIns="0" rIns="0" bIns="0" rtlCol="0"/>
            <a:lstStyle/>
            <a:p>
              <a:endParaRPr/>
            </a:p>
          </p:txBody>
        </p:sp>
        <p:pic>
          <p:nvPicPr>
            <p:cNvPr id="6" name="object 6"/>
            <p:cNvPicPr/>
            <p:nvPr/>
          </p:nvPicPr>
          <p:blipFill>
            <a:blip r:embed="rId4" cstate="print"/>
            <a:stretch>
              <a:fillRect/>
            </a:stretch>
          </p:blipFill>
          <p:spPr>
            <a:xfrm>
              <a:off x="4128072" y="4985411"/>
              <a:ext cx="108917" cy="109522"/>
            </a:xfrm>
            <a:prstGeom prst="rect">
              <a:avLst/>
            </a:prstGeom>
          </p:spPr>
        </p:pic>
        <p:pic>
          <p:nvPicPr>
            <p:cNvPr id="7" name="object 7"/>
            <p:cNvPicPr/>
            <p:nvPr/>
          </p:nvPicPr>
          <p:blipFill>
            <a:blip r:embed="rId5" cstate="print"/>
            <a:stretch>
              <a:fillRect/>
            </a:stretch>
          </p:blipFill>
          <p:spPr>
            <a:xfrm>
              <a:off x="4256097" y="5014232"/>
              <a:ext cx="64967" cy="78779"/>
            </a:xfrm>
            <a:prstGeom prst="rect">
              <a:avLst/>
            </a:prstGeom>
          </p:spPr>
        </p:pic>
        <p:sp>
          <p:nvSpPr>
            <p:cNvPr id="8" name="object 8"/>
            <p:cNvSpPr/>
            <p:nvPr/>
          </p:nvSpPr>
          <p:spPr>
            <a:xfrm>
              <a:off x="4340174" y="5014232"/>
              <a:ext cx="50165" cy="81280"/>
            </a:xfrm>
            <a:custGeom>
              <a:avLst/>
              <a:gdLst/>
              <a:ahLst/>
              <a:cxnLst/>
              <a:rect l="l" t="t" r="r" b="b"/>
              <a:pathLst>
                <a:path w="50164" h="81279">
                  <a:moveTo>
                    <a:pt x="21019" y="80701"/>
                  </a:moveTo>
                  <a:lnTo>
                    <a:pt x="11464" y="80701"/>
                  </a:lnTo>
                  <a:lnTo>
                    <a:pt x="3821" y="78779"/>
                  </a:lnTo>
                  <a:lnTo>
                    <a:pt x="0" y="76858"/>
                  </a:lnTo>
                  <a:lnTo>
                    <a:pt x="1910" y="65329"/>
                  </a:lnTo>
                  <a:lnTo>
                    <a:pt x="7643" y="67251"/>
                  </a:lnTo>
                  <a:lnTo>
                    <a:pt x="13375" y="71093"/>
                  </a:lnTo>
                  <a:lnTo>
                    <a:pt x="30573" y="71093"/>
                  </a:lnTo>
                  <a:lnTo>
                    <a:pt x="36305" y="65329"/>
                  </a:lnTo>
                  <a:lnTo>
                    <a:pt x="36305" y="51879"/>
                  </a:lnTo>
                  <a:lnTo>
                    <a:pt x="32483" y="48036"/>
                  </a:lnTo>
                  <a:lnTo>
                    <a:pt x="21019" y="46115"/>
                  </a:lnTo>
                  <a:lnTo>
                    <a:pt x="12390" y="41431"/>
                  </a:lnTo>
                  <a:lnTo>
                    <a:pt x="6449" y="36027"/>
                  </a:lnTo>
                  <a:lnTo>
                    <a:pt x="3015" y="29902"/>
                  </a:lnTo>
                  <a:lnTo>
                    <a:pt x="1910" y="23057"/>
                  </a:lnTo>
                  <a:lnTo>
                    <a:pt x="3672" y="14591"/>
                  </a:lnTo>
                  <a:lnTo>
                    <a:pt x="8837" y="7205"/>
                  </a:lnTo>
                  <a:lnTo>
                    <a:pt x="17227" y="1981"/>
                  </a:lnTo>
                  <a:lnTo>
                    <a:pt x="28662" y="0"/>
                  </a:lnTo>
                  <a:lnTo>
                    <a:pt x="36305" y="0"/>
                  </a:lnTo>
                  <a:lnTo>
                    <a:pt x="42038" y="3842"/>
                  </a:lnTo>
                  <a:lnTo>
                    <a:pt x="45859" y="5764"/>
                  </a:lnTo>
                  <a:lnTo>
                    <a:pt x="43948" y="15371"/>
                  </a:lnTo>
                  <a:lnTo>
                    <a:pt x="40127" y="13450"/>
                  </a:lnTo>
                  <a:lnTo>
                    <a:pt x="34394" y="11528"/>
                  </a:lnTo>
                  <a:lnTo>
                    <a:pt x="19108" y="11528"/>
                  </a:lnTo>
                  <a:lnTo>
                    <a:pt x="15286" y="15371"/>
                  </a:lnTo>
                  <a:lnTo>
                    <a:pt x="15286" y="28821"/>
                  </a:lnTo>
                  <a:lnTo>
                    <a:pt x="19108" y="30743"/>
                  </a:lnTo>
                  <a:lnTo>
                    <a:pt x="28662" y="34586"/>
                  </a:lnTo>
                  <a:lnTo>
                    <a:pt x="37589" y="38999"/>
                  </a:lnTo>
                  <a:lnTo>
                    <a:pt x="44187" y="43953"/>
                  </a:lnTo>
                  <a:lnTo>
                    <a:pt x="48278" y="49987"/>
                  </a:lnTo>
                  <a:lnTo>
                    <a:pt x="49681" y="57643"/>
                  </a:lnTo>
                  <a:lnTo>
                    <a:pt x="47621" y="66920"/>
                  </a:lnTo>
                  <a:lnTo>
                    <a:pt x="41799" y="74216"/>
                  </a:lnTo>
                  <a:lnTo>
                    <a:pt x="32752" y="78989"/>
                  </a:lnTo>
                  <a:lnTo>
                    <a:pt x="21019" y="80701"/>
                  </a:lnTo>
                  <a:close/>
                </a:path>
              </a:pathLst>
            </a:custGeom>
            <a:solidFill>
              <a:srgbClr val="000000"/>
            </a:solidFill>
          </p:spPr>
          <p:txBody>
            <a:bodyPr wrap="square" lIns="0" tIns="0" rIns="0" bIns="0" rtlCol="0"/>
            <a:lstStyle/>
            <a:p>
              <a:endParaRPr/>
            </a:p>
          </p:txBody>
        </p:sp>
        <p:pic>
          <p:nvPicPr>
            <p:cNvPr id="9" name="object 9"/>
            <p:cNvPicPr/>
            <p:nvPr/>
          </p:nvPicPr>
          <p:blipFill>
            <a:blip r:embed="rId6" cstate="print"/>
            <a:stretch>
              <a:fillRect/>
            </a:stretch>
          </p:blipFill>
          <p:spPr>
            <a:xfrm>
              <a:off x="4435715" y="4979646"/>
              <a:ext cx="135668" cy="115287"/>
            </a:xfrm>
            <a:prstGeom prst="rect">
              <a:avLst/>
            </a:prstGeom>
          </p:spPr>
        </p:pic>
        <p:pic>
          <p:nvPicPr>
            <p:cNvPr id="10" name="object 10"/>
            <p:cNvPicPr/>
            <p:nvPr/>
          </p:nvPicPr>
          <p:blipFill>
            <a:blip r:embed="rId7" cstate="print"/>
            <a:stretch>
              <a:fillRect/>
            </a:stretch>
          </p:blipFill>
          <p:spPr>
            <a:xfrm>
              <a:off x="4594313" y="4985411"/>
              <a:ext cx="219744" cy="109523"/>
            </a:xfrm>
            <a:prstGeom prst="rect">
              <a:avLst/>
            </a:prstGeom>
          </p:spPr>
        </p:pic>
        <p:pic>
          <p:nvPicPr>
            <p:cNvPr id="11" name="object 11"/>
            <p:cNvPicPr/>
            <p:nvPr/>
          </p:nvPicPr>
          <p:blipFill>
            <a:blip r:embed="rId8" cstate="print"/>
            <a:stretch>
              <a:fillRect/>
            </a:stretch>
          </p:blipFill>
          <p:spPr>
            <a:xfrm>
              <a:off x="4835078" y="5014232"/>
              <a:ext cx="97452" cy="80701"/>
            </a:xfrm>
            <a:prstGeom prst="rect">
              <a:avLst/>
            </a:prstGeom>
          </p:spPr>
        </p:pic>
        <p:pic>
          <p:nvPicPr>
            <p:cNvPr id="12" name="object 12"/>
            <p:cNvPicPr/>
            <p:nvPr/>
          </p:nvPicPr>
          <p:blipFill>
            <a:blip r:embed="rId9" cstate="print"/>
            <a:stretch>
              <a:fillRect/>
            </a:stretch>
          </p:blipFill>
          <p:spPr>
            <a:xfrm>
              <a:off x="4976479" y="4985411"/>
              <a:ext cx="170063" cy="142187"/>
            </a:xfrm>
            <a:prstGeom prst="rect">
              <a:avLst/>
            </a:prstGeom>
          </p:spPr>
        </p:pic>
        <p:pic>
          <p:nvPicPr>
            <p:cNvPr id="13" name="object 13"/>
            <p:cNvPicPr/>
            <p:nvPr/>
          </p:nvPicPr>
          <p:blipFill>
            <a:blip r:embed="rId10" cstate="print"/>
            <a:stretch>
              <a:fillRect/>
            </a:stretch>
          </p:blipFill>
          <p:spPr>
            <a:xfrm>
              <a:off x="5165651" y="5014232"/>
              <a:ext cx="74522" cy="80701"/>
            </a:xfrm>
            <a:prstGeom prst="rect">
              <a:avLst/>
            </a:prstGeom>
          </p:spPr>
        </p:pic>
        <p:sp>
          <p:nvSpPr>
            <p:cNvPr id="14" name="object 14"/>
            <p:cNvSpPr/>
            <p:nvPr/>
          </p:nvSpPr>
          <p:spPr>
            <a:xfrm>
              <a:off x="6961822" y="4068874"/>
              <a:ext cx="27305" cy="2540"/>
            </a:xfrm>
            <a:custGeom>
              <a:avLst/>
              <a:gdLst/>
              <a:ahLst/>
              <a:cxnLst/>
              <a:rect l="l" t="t" r="r" b="b"/>
              <a:pathLst>
                <a:path w="27304" h="2539">
                  <a:moveTo>
                    <a:pt x="26751" y="1921"/>
                  </a:moveTo>
                  <a:lnTo>
                    <a:pt x="19884" y="1891"/>
                  </a:lnTo>
                  <a:lnTo>
                    <a:pt x="13375" y="1681"/>
                  </a:lnTo>
                  <a:lnTo>
                    <a:pt x="6867" y="1110"/>
                  </a:lnTo>
                  <a:lnTo>
                    <a:pt x="0" y="0"/>
                  </a:lnTo>
                </a:path>
              </a:pathLst>
            </a:custGeom>
            <a:ln w="7685">
              <a:solidFill>
                <a:srgbClr val="615E5D"/>
              </a:solidFill>
            </a:ln>
          </p:spPr>
          <p:txBody>
            <a:bodyPr wrap="square" lIns="0" tIns="0" rIns="0" bIns="0" rtlCol="0"/>
            <a:lstStyle/>
            <a:p>
              <a:endParaRPr/>
            </a:p>
          </p:txBody>
        </p:sp>
        <p:sp>
          <p:nvSpPr>
            <p:cNvPr id="15" name="object 15"/>
            <p:cNvSpPr/>
            <p:nvPr/>
          </p:nvSpPr>
          <p:spPr>
            <a:xfrm>
              <a:off x="6845262" y="4063110"/>
              <a:ext cx="59690" cy="2540"/>
            </a:xfrm>
            <a:custGeom>
              <a:avLst/>
              <a:gdLst/>
              <a:ahLst/>
              <a:cxnLst/>
              <a:rect l="l" t="t" r="r" b="b"/>
              <a:pathLst>
                <a:path w="59690" h="2539">
                  <a:moveTo>
                    <a:pt x="59235" y="1921"/>
                  </a:moveTo>
                  <a:lnTo>
                    <a:pt x="59235" y="1921"/>
                  </a:lnTo>
                  <a:lnTo>
                    <a:pt x="0" y="0"/>
                  </a:lnTo>
                </a:path>
              </a:pathLst>
            </a:custGeom>
            <a:ln w="7685">
              <a:solidFill>
                <a:srgbClr val="615E5D"/>
              </a:solidFill>
            </a:ln>
          </p:spPr>
          <p:txBody>
            <a:bodyPr wrap="square" lIns="0" tIns="0" rIns="0" bIns="0" rtlCol="0"/>
            <a:lstStyle/>
            <a:p>
              <a:endParaRPr/>
            </a:p>
          </p:txBody>
        </p:sp>
        <p:pic>
          <p:nvPicPr>
            <p:cNvPr id="16" name="object 16"/>
            <p:cNvPicPr/>
            <p:nvPr/>
          </p:nvPicPr>
          <p:blipFill>
            <a:blip r:embed="rId11" cstate="print"/>
            <a:stretch>
              <a:fillRect/>
            </a:stretch>
          </p:blipFill>
          <p:spPr>
            <a:xfrm>
              <a:off x="1559934" y="2103222"/>
              <a:ext cx="5438218" cy="2665063"/>
            </a:xfrm>
            <a:prstGeom prst="rect">
              <a:avLst/>
            </a:prstGeom>
          </p:spPr>
        </p:pic>
        <p:sp>
          <p:nvSpPr>
            <p:cNvPr id="17" name="object 17"/>
            <p:cNvSpPr/>
            <p:nvPr/>
          </p:nvSpPr>
          <p:spPr>
            <a:xfrm>
              <a:off x="2322380" y="4735621"/>
              <a:ext cx="4685665" cy="234950"/>
            </a:xfrm>
            <a:custGeom>
              <a:avLst/>
              <a:gdLst/>
              <a:ahLst/>
              <a:cxnLst/>
              <a:rect l="l" t="t" r="r" b="b"/>
              <a:pathLst>
                <a:path w="4685665" h="234950">
                  <a:moveTo>
                    <a:pt x="4685334" y="234418"/>
                  </a:moveTo>
                  <a:lnTo>
                    <a:pt x="0" y="234418"/>
                  </a:lnTo>
                  <a:lnTo>
                    <a:pt x="0" y="0"/>
                  </a:lnTo>
                  <a:lnTo>
                    <a:pt x="4685334" y="0"/>
                  </a:lnTo>
                  <a:lnTo>
                    <a:pt x="4685334" y="234418"/>
                  </a:lnTo>
                  <a:close/>
                </a:path>
              </a:pathLst>
            </a:custGeom>
            <a:solidFill>
              <a:srgbClr val="FEFEFE"/>
            </a:solidFill>
          </p:spPr>
          <p:txBody>
            <a:bodyPr wrap="square" lIns="0" tIns="0" rIns="0" bIns="0" rtlCol="0"/>
            <a:lstStyle/>
            <a:p>
              <a:endParaRPr/>
            </a:p>
          </p:txBody>
        </p:sp>
        <p:pic>
          <p:nvPicPr>
            <p:cNvPr id="18" name="object 18"/>
            <p:cNvPicPr/>
            <p:nvPr/>
          </p:nvPicPr>
          <p:blipFill>
            <a:blip r:embed="rId12" cstate="print"/>
            <a:stretch>
              <a:fillRect/>
            </a:stretch>
          </p:blipFill>
          <p:spPr>
            <a:xfrm>
              <a:off x="7024912" y="4799029"/>
              <a:ext cx="319107" cy="107601"/>
            </a:xfrm>
            <a:prstGeom prst="rect">
              <a:avLst/>
            </a:prstGeom>
          </p:spPr>
        </p:pic>
        <p:sp>
          <p:nvSpPr>
            <p:cNvPr id="19" name="object 19"/>
            <p:cNvSpPr/>
            <p:nvPr/>
          </p:nvSpPr>
          <p:spPr>
            <a:xfrm>
              <a:off x="4854220" y="4800950"/>
              <a:ext cx="34925" cy="104139"/>
            </a:xfrm>
            <a:custGeom>
              <a:avLst/>
              <a:gdLst/>
              <a:ahLst/>
              <a:cxnLst/>
              <a:rect l="l" t="t" r="r" b="b"/>
              <a:pathLst>
                <a:path w="34925" h="104139">
                  <a:moveTo>
                    <a:pt x="34394" y="103758"/>
                  </a:moveTo>
                  <a:lnTo>
                    <a:pt x="21019" y="103758"/>
                  </a:lnTo>
                  <a:lnTo>
                    <a:pt x="21019" y="13450"/>
                  </a:lnTo>
                  <a:lnTo>
                    <a:pt x="1910" y="23057"/>
                  </a:lnTo>
                  <a:lnTo>
                    <a:pt x="0" y="11528"/>
                  </a:lnTo>
                  <a:lnTo>
                    <a:pt x="22929" y="0"/>
                  </a:lnTo>
                  <a:lnTo>
                    <a:pt x="34394" y="0"/>
                  </a:lnTo>
                  <a:lnTo>
                    <a:pt x="34394" y="103758"/>
                  </a:lnTo>
                  <a:close/>
                </a:path>
              </a:pathLst>
            </a:custGeom>
            <a:solidFill>
              <a:srgbClr val="000000"/>
            </a:solidFill>
          </p:spPr>
          <p:txBody>
            <a:bodyPr wrap="square" lIns="0" tIns="0" rIns="0" bIns="0" rtlCol="0"/>
            <a:lstStyle/>
            <a:p>
              <a:endParaRPr/>
            </a:p>
          </p:txBody>
        </p:sp>
        <p:pic>
          <p:nvPicPr>
            <p:cNvPr id="20" name="object 20"/>
            <p:cNvPicPr/>
            <p:nvPr/>
          </p:nvPicPr>
          <p:blipFill>
            <a:blip r:embed="rId13" cstate="print"/>
            <a:stretch>
              <a:fillRect/>
            </a:stretch>
          </p:blipFill>
          <p:spPr>
            <a:xfrm>
              <a:off x="4924921" y="4799029"/>
              <a:ext cx="235031" cy="107601"/>
            </a:xfrm>
            <a:prstGeom prst="rect">
              <a:avLst/>
            </a:prstGeom>
          </p:spPr>
        </p:pic>
        <p:pic>
          <p:nvPicPr>
            <p:cNvPr id="21" name="object 21"/>
            <p:cNvPicPr/>
            <p:nvPr/>
          </p:nvPicPr>
          <p:blipFill>
            <a:blip r:embed="rId14" cstate="print"/>
            <a:stretch>
              <a:fillRect/>
            </a:stretch>
          </p:blipFill>
          <p:spPr>
            <a:xfrm>
              <a:off x="4177790" y="4799029"/>
              <a:ext cx="233120" cy="107601"/>
            </a:xfrm>
            <a:prstGeom prst="rect">
              <a:avLst/>
            </a:prstGeom>
          </p:spPr>
        </p:pic>
        <p:pic>
          <p:nvPicPr>
            <p:cNvPr id="22" name="object 22"/>
            <p:cNvPicPr/>
            <p:nvPr/>
          </p:nvPicPr>
          <p:blipFill>
            <a:blip r:embed="rId15" cstate="print"/>
            <a:stretch>
              <a:fillRect/>
            </a:stretch>
          </p:blipFill>
          <p:spPr>
            <a:xfrm>
              <a:off x="3212826" y="4799029"/>
              <a:ext cx="233120" cy="107601"/>
            </a:xfrm>
            <a:prstGeom prst="rect">
              <a:avLst/>
            </a:prstGeom>
          </p:spPr>
        </p:pic>
        <p:pic>
          <p:nvPicPr>
            <p:cNvPr id="23" name="object 23"/>
            <p:cNvPicPr/>
            <p:nvPr/>
          </p:nvPicPr>
          <p:blipFill>
            <a:blip r:embed="rId16" cstate="print"/>
            <a:stretch>
              <a:fillRect/>
            </a:stretch>
          </p:blipFill>
          <p:spPr>
            <a:xfrm>
              <a:off x="2326205" y="4791343"/>
              <a:ext cx="395540" cy="147952"/>
            </a:xfrm>
            <a:prstGeom prst="rect">
              <a:avLst/>
            </a:prstGeom>
          </p:spPr>
        </p:pic>
        <p:sp>
          <p:nvSpPr>
            <p:cNvPr id="24" name="object 24"/>
            <p:cNvSpPr/>
            <p:nvPr/>
          </p:nvSpPr>
          <p:spPr>
            <a:xfrm>
              <a:off x="6988610" y="2289603"/>
              <a:ext cx="0" cy="2465705"/>
            </a:xfrm>
            <a:custGeom>
              <a:avLst/>
              <a:gdLst/>
              <a:ahLst/>
              <a:cxnLst/>
              <a:rect l="l" t="t" r="r" b="b"/>
              <a:pathLst>
                <a:path h="2465704">
                  <a:moveTo>
                    <a:pt x="0" y="0"/>
                  </a:moveTo>
                  <a:lnTo>
                    <a:pt x="0" y="0"/>
                  </a:lnTo>
                  <a:lnTo>
                    <a:pt x="0" y="2465232"/>
                  </a:lnTo>
                </a:path>
              </a:pathLst>
            </a:custGeom>
            <a:ln w="7643">
              <a:solidFill>
                <a:srgbClr val="867E7E"/>
              </a:solidFill>
            </a:ln>
          </p:spPr>
          <p:txBody>
            <a:bodyPr wrap="square" lIns="0" tIns="0" rIns="0" bIns="0" rtlCol="0"/>
            <a:lstStyle/>
            <a:p>
              <a:endParaRPr/>
            </a:p>
          </p:txBody>
        </p:sp>
        <p:sp>
          <p:nvSpPr>
            <p:cNvPr id="25" name="object 25"/>
            <p:cNvSpPr/>
            <p:nvPr/>
          </p:nvSpPr>
          <p:spPr>
            <a:xfrm>
              <a:off x="2309009" y="4754835"/>
              <a:ext cx="4679950" cy="0"/>
            </a:xfrm>
            <a:custGeom>
              <a:avLst/>
              <a:gdLst/>
              <a:ahLst/>
              <a:cxnLst/>
              <a:rect l="l" t="t" r="r" b="b"/>
              <a:pathLst>
                <a:path w="4679950">
                  <a:moveTo>
                    <a:pt x="0" y="0"/>
                  </a:moveTo>
                  <a:lnTo>
                    <a:pt x="0" y="0"/>
                  </a:lnTo>
                  <a:lnTo>
                    <a:pt x="4679602" y="0"/>
                  </a:lnTo>
                </a:path>
              </a:pathLst>
            </a:custGeom>
            <a:ln w="7685">
              <a:solidFill>
                <a:srgbClr val="867E7E"/>
              </a:solidFill>
            </a:ln>
          </p:spPr>
          <p:txBody>
            <a:bodyPr wrap="square" lIns="0" tIns="0" rIns="0" bIns="0" rtlCol="0"/>
            <a:lstStyle/>
            <a:p>
              <a:endParaRPr/>
            </a:p>
          </p:txBody>
        </p:sp>
        <p:sp>
          <p:nvSpPr>
            <p:cNvPr id="26" name="object 26"/>
            <p:cNvSpPr/>
            <p:nvPr/>
          </p:nvSpPr>
          <p:spPr>
            <a:xfrm>
              <a:off x="6961859" y="3546238"/>
              <a:ext cx="27305" cy="2540"/>
            </a:xfrm>
            <a:custGeom>
              <a:avLst/>
              <a:gdLst/>
              <a:ahLst/>
              <a:cxnLst/>
              <a:rect l="l" t="t" r="r" b="b"/>
              <a:pathLst>
                <a:path w="27304" h="2539">
                  <a:moveTo>
                    <a:pt x="26751" y="1921"/>
                  </a:moveTo>
                  <a:lnTo>
                    <a:pt x="19884" y="1891"/>
                  </a:lnTo>
                  <a:lnTo>
                    <a:pt x="13375" y="1681"/>
                  </a:lnTo>
                  <a:lnTo>
                    <a:pt x="6867" y="1110"/>
                  </a:lnTo>
                  <a:lnTo>
                    <a:pt x="0" y="0"/>
                  </a:lnTo>
                </a:path>
              </a:pathLst>
            </a:custGeom>
            <a:ln w="7685">
              <a:solidFill>
                <a:srgbClr val="615E5D"/>
              </a:solidFill>
            </a:ln>
          </p:spPr>
          <p:txBody>
            <a:bodyPr wrap="square" lIns="0" tIns="0" rIns="0" bIns="0" rtlCol="0"/>
            <a:lstStyle/>
            <a:p>
              <a:endParaRPr/>
            </a:p>
          </p:txBody>
        </p:sp>
        <p:sp>
          <p:nvSpPr>
            <p:cNvPr id="27" name="object 27"/>
            <p:cNvSpPr/>
            <p:nvPr/>
          </p:nvSpPr>
          <p:spPr>
            <a:xfrm>
              <a:off x="6845299" y="3540473"/>
              <a:ext cx="59690" cy="2540"/>
            </a:xfrm>
            <a:custGeom>
              <a:avLst/>
              <a:gdLst/>
              <a:ahLst/>
              <a:cxnLst/>
              <a:rect l="l" t="t" r="r" b="b"/>
              <a:pathLst>
                <a:path w="59690" h="2539">
                  <a:moveTo>
                    <a:pt x="59235" y="1921"/>
                  </a:moveTo>
                  <a:lnTo>
                    <a:pt x="59235" y="1921"/>
                  </a:lnTo>
                  <a:lnTo>
                    <a:pt x="0" y="0"/>
                  </a:lnTo>
                </a:path>
              </a:pathLst>
            </a:custGeom>
            <a:ln w="7685">
              <a:solidFill>
                <a:srgbClr val="615E5D"/>
              </a:solidFill>
            </a:ln>
          </p:spPr>
          <p:txBody>
            <a:bodyPr wrap="square" lIns="0" tIns="0" rIns="0" bIns="0" rtlCol="0"/>
            <a:lstStyle/>
            <a:p>
              <a:endParaRPr/>
            </a:p>
          </p:txBody>
        </p:sp>
        <p:sp>
          <p:nvSpPr>
            <p:cNvPr id="28" name="object 28"/>
            <p:cNvSpPr/>
            <p:nvPr/>
          </p:nvSpPr>
          <p:spPr>
            <a:xfrm>
              <a:off x="6761223" y="3538552"/>
              <a:ext cx="25400" cy="0"/>
            </a:xfrm>
            <a:custGeom>
              <a:avLst/>
              <a:gdLst/>
              <a:ahLst/>
              <a:cxnLst/>
              <a:rect l="l" t="t" r="r" b="b"/>
              <a:pathLst>
                <a:path w="25400">
                  <a:moveTo>
                    <a:pt x="24840" y="0"/>
                  </a:moveTo>
                  <a:lnTo>
                    <a:pt x="24840" y="0"/>
                  </a:lnTo>
                  <a:lnTo>
                    <a:pt x="0" y="0"/>
                  </a:lnTo>
                </a:path>
              </a:pathLst>
            </a:custGeom>
            <a:ln w="7685">
              <a:solidFill>
                <a:srgbClr val="615E5D"/>
              </a:solidFill>
            </a:ln>
          </p:spPr>
          <p:txBody>
            <a:bodyPr wrap="square" lIns="0" tIns="0" rIns="0" bIns="0" rtlCol="0"/>
            <a:lstStyle/>
            <a:p>
              <a:endParaRPr/>
            </a:p>
          </p:txBody>
        </p:sp>
        <p:sp>
          <p:nvSpPr>
            <p:cNvPr id="29" name="object 29"/>
            <p:cNvSpPr/>
            <p:nvPr/>
          </p:nvSpPr>
          <p:spPr>
            <a:xfrm>
              <a:off x="6967592" y="2933292"/>
              <a:ext cx="27305" cy="4445"/>
            </a:xfrm>
            <a:custGeom>
              <a:avLst/>
              <a:gdLst/>
              <a:ahLst/>
              <a:cxnLst/>
              <a:rect l="l" t="t" r="r" b="b"/>
              <a:pathLst>
                <a:path w="27304" h="4444">
                  <a:moveTo>
                    <a:pt x="26751" y="3842"/>
                  </a:moveTo>
                  <a:lnTo>
                    <a:pt x="19884" y="2702"/>
                  </a:lnTo>
                  <a:lnTo>
                    <a:pt x="13375" y="1921"/>
                  </a:lnTo>
                  <a:lnTo>
                    <a:pt x="6867" y="1140"/>
                  </a:lnTo>
                  <a:lnTo>
                    <a:pt x="0" y="0"/>
                  </a:lnTo>
                </a:path>
              </a:pathLst>
            </a:custGeom>
            <a:ln w="7684">
              <a:solidFill>
                <a:srgbClr val="615E5D"/>
              </a:solidFill>
            </a:ln>
          </p:spPr>
          <p:txBody>
            <a:bodyPr wrap="square" lIns="0" tIns="0" rIns="0" bIns="0" rtlCol="0"/>
            <a:lstStyle/>
            <a:p>
              <a:endParaRPr/>
            </a:p>
          </p:txBody>
        </p:sp>
        <p:sp>
          <p:nvSpPr>
            <p:cNvPr id="30" name="object 30"/>
            <p:cNvSpPr/>
            <p:nvPr/>
          </p:nvSpPr>
          <p:spPr>
            <a:xfrm>
              <a:off x="6851032" y="2927528"/>
              <a:ext cx="59690" cy="2540"/>
            </a:xfrm>
            <a:custGeom>
              <a:avLst/>
              <a:gdLst/>
              <a:ahLst/>
              <a:cxnLst/>
              <a:rect l="l" t="t" r="r" b="b"/>
              <a:pathLst>
                <a:path w="59690" h="2539">
                  <a:moveTo>
                    <a:pt x="59235" y="1921"/>
                  </a:moveTo>
                  <a:lnTo>
                    <a:pt x="59235" y="1921"/>
                  </a:lnTo>
                  <a:lnTo>
                    <a:pt x="0" y="0"/>
                  </a:lnTo>
                </a:path>
              </a:pathLst>
            </a:custGeom>
            <a:ln w="7685">
              <a:solidFill>
                <a:srgbClr val="615E5D"/>
              </a:solidFill>
            </a:ln>
          </p:spPr>
          <p:txBody>
            <a:bodyPr wrap="square" lIns="0" tIns="0" rIns="0" bIns="0" rtlCol="0"/>
            <a:lstStyle/>
            <a:p>
              <a:endParaRPr/>
            </a:p>
          </p:txBody>
        </p:sp>
        <p:sp>
          <p:nvSpPr>
            <p:cNvPr id="31" name="object 31"/>
            <p:cNvSpPr/>
            <p:nvPr/>
          </p:nvSpPr>
          <p:spPr>
            <a:xfrm>
              <a:off x="6766956" y="2925606"/>
              <a:ext cx="25400" cy="0"/>
            </a:xfrm>
            <a:custGeom>
              <a:avLst/>
              <a:gdLst/>
              <a:ahLst/>
              <a:cxnLst/>
              <a:rect l="l" t="t" r="r" b="b"/>
              <a:pathLst>
                <a:path w="25400">
                  <a:moveTo>
                    <a:pt x="24840" y="0"/>
                  </a:moveTo>
                  <a:lnTo>
                    <a:pt x="24840" y="0"/>
                  </a:lnTo>
                  <a:lnTo>
                    <a:pt x="0" y="0"/>
                  </a:lnTo>
                </a:path>
              </a:pathLst>
            </a:custGeom>
            <a:ln w="7685">
              <a:solidFill>
                <a:srgbClr val="615E5D"/>
              </a:solidFill>
            </a:ln>
          </p:spPr>
          <p:txBody>
            <a:bodyPr wrap="square" lIns="0" tIns="0" rIns="0" bIns="0" rtlCol="0"/>
            <a:lstStyle/>
            <a:p>
              <a:endParaRPr/>
            </a:p>
          </p:txBody>
        </p:sp>
        <p:sp>
          <p:nvSpPr>
            <p:cNvPr id="32" name="object 32"/>
            <p:cNvSpPr/>
            <p:nvPr/>
          </p:nvSpPr>
          <p:spPr>
            <a:xfrm>
              <a:off x="6872051" y="2287682"/>
              <a:ext cx="25400" cy="2540"/>
            </a:xfrm>
            <a:custGeom>
              <a:avLst/>
              <a:gdLst/>
              <a:ahLst/>
              <a:cxnLst/>
              <a:rect l="l" t="t" r="r" b="b"/>
              <a:pathLst>
                <a:path w="25400" h="2539">
                  <a:moveTo>
                    <a:pt x="24840" y="1921"/>
                  </a:moveTo>
                  <a:lnTo>
                    <a:pt x="15286" y="1921"/>
                  </a:lnTo>
                  <a:lnTo>
                    <a:pt x="7643" y="0"/>
                  </a:lnTo>
                  <a:lnTo>
                    <a:pt x="0" y="0"/>
                  </a:lnTo>
                </a:path>
              </a:pathLst>
            </a:custGeom>
            <a:ln w="7685">
              <a:solidFill>
                <a:srgbClr val="615E5D"/>
              </a:solidFill>
            </a:ln>
          </p:spPr>
          <p:txBody>
            <a:bodyPr wrap="square" lIns="0" tIns="0" rIns="0" bIns="0" rtlCol="0"/>
            <a:lstStyle/>
            <a:p>
              <a:endParaRPr/>
            </a:p>
          </p:txBody>
        </p:sp>
        <p:sp>
          <p:nvSpPr>
            <p:cNvPr id="33" name="object 33"/>
            <p:cNvSpPr/>
            <p:nvPr/>
          </p:nvSpPr>
          <p:spPr>
            <a:xfrm>
              <a:off x="6768868" y="2281918"/>
              <a:ext cx="52069" cy="2540"/>
            </a:xfrm>
            <a:custGeom>
              <a:avLst/>
              <a:gdLst/>
              <a:ahLst/>
              <a:cxnLst/>
              <a:rect l="l" t="t" r="r" b="b"/>
              <a:pathLst>
                <a:path w="52070" h="2539">
                  <a:moveTo>
                    <a:pt x="51592" y="1921"/>
                  </a:moveTo>
                  <a:lnTo>
                    <a:pt x="51592" y="1921"/>
                  </a:lnTo>
                  <a:lnTo>
                    <a:pt x="0" y="0"/>
                  </a:lnTo>
                </a:path>
              </a:pathLst>
            </a:custGeom>
            <a:ln w="7685">
              <a:solidFill>
                <a:srgbClr val="615E5D"/>
              </a:solidFill>
            </a:ln>
          </p:spPr>
          <p:txBody>
            <a:bodyPr wrap="square" lIns="0" tIns="0" rIns="0" bIns="0" rtlCol="0"/>
            <a:lstStyle/>
            <a:p>
              <a:endParaRPr/>
            </a:p>
          </p:txBody>
        </p:sp>
        <p:sp>
          <p:nvSpPr>
            <p:cNvPr id="34" name="object 34"/>
            <p:cNvSpPr/>
            <p:nvPr/>
          </p:nvSpPr>
          <p:spPr>
            <a:xfrm>
              <a:off x="6692434" y="2279996"/>
              <a:ext cx="25400" cy="0"/>
            </a:xfrm>
            <a:custGeom>
              <a:avLst/>
              <a:gdLst/>
              <a:ahLst/>
              <a:cxnLst/>
              <a:rect l="l" t="t" r="r" b="b"/>
              <a:pathLst>
                <a:path w="25400">
                  <a:moveTo>
                    <a:pt x="24840" y="0"/>
                  </a:moveTo>
                  <a:lnTo>
                    <a:pt x="24840" y="0"/>
                  </a:lnTo>
                  <a:lnTo>
                    <a:pt x="0" y="0"/>
                  </a:lnTo>
                </a:path>
              </a:pathLst>
            </a:custGeom>
            <a:ln w="7685">
              <a:solidFill>
                <a:srgbClr val="615E5D"/>
              </a:solidFill>
            </a:ln>
          </p:spPr>
          <p:txBody>
            <a:bodyPr wrap="square" lIns="0" tIns="0" rIns="0" bIns="0" rtlCol="0"/>
            <a:lstStyle/>
            <a:p>
              <a:endParaRPr/>
            </a:p>
          </p:txBody>
        </p:sp>
        <p:sp>
          <p:nvSpPr>
            <p:cNvPr id="35" name="object 35"/>
            <p:cNvSpPr/>
            <p:nvPr/>
          </p:nvSpPr>
          <p:spPr>
            <a:xfrm>
              <a:off x="7038294" y="4032367"/>
              <a:ext cx="34925" cy="104139"/>
            </a:xfrm>
            <a:custGeom>
              <a:avLst/>
              <a:gdLst/>
              <a:ahLst/>
              <a:cxnLst/>
              <a:rect l="l" t="t" r="r" b="b"/>
              <a:pathLst>
                <a:path w="34925" h="104139">
                  <a:moveTo>
                    <a:pt x="34394" y="103758"/>
                  </a:moveTo>
                  <a:lnTo>
                    <a:pt x="21019" y="103758"/>
                  </a:lnTo>
                  <a:lnTo>
                    <a:pt x="21019" y="13450"/>
                  </a:lnTo>
                  <a:lnTo>
                    <a:pt x="3821" y="23057"/>
                  </a:lnTo>
                  <a:lnTo>
                    <a:pt x="0" y="13450"/>
                  </a:lnTo>
                  <a:lnTo>
                    <a:pt x="22929" y="0"/>
                  </a:lnTo>
                  <a:lnTo>
                    <a:pt x="34394" y="0"/>
                  </a:lnTo>
                  <a:lnTo>
                    <a:pt x="34394" y="103758"/>
                  </a:lnTo>
                  <a:close/>
                </a:path>
              </a:pathLst>
            </a:custGeom>
            <a:solidFill>
              <a:srgbClr val="000000"/>
            </a:solidFill>
          </p:spPr>
          <p:txBody>
            <a:bodyPr wrap="square" lIns="0" tIns="0" rIns="0" bIns="0" rtlCol="0"/>
            <a:lstStyle/>
            <a:p>
              <a:endParaRPr/>
            </a:p>
          </p:txBody>
        </p:sp>
        <p:pic>
          <p:nvPicPr>
            <p:cNvPr id="36" name="object 36"/>
            <p:cNvPicPr/>
            <p:nvPr/>
          </p:nvPicPr>
          <p:blipFill>
            <a:blip r:embed="rId17" cstate="print"/>
            <a:stretch>
              <a:fillRect/>
            </a:stretch>
          </p:blipFill>
          <p:spPr>
            <a:xfrm>
              <a:off x="7108994" y="4030445"/>
              <a:ext cx="235031" cy="107601"/>
            </a:xfrm>
            <a:prstGeom prst="rect">
              <a:avLst/>
            </a:prstGeom>
          </p:spPr>
        </p:pic>
        <p:pic>
          <p:nvPicPr>
            <p:cNvPr id="37" name="object 37"/>
            <p:cNvPicPr/>
            <p:nvPr/>
          </p:nvPicPr>
          <p:blipFill>
            <a:blip r:embed="rId18" cstate="print"/>
            <a:stretch>
              <a:fillRect/>
            </a:stretch>
          </p:blipFill>
          <p:spPr>
            <a:xfrm>
              <a:off x="7028740" y="3488594"/>
              <a:ext cx="233120" cy="107601"/>
            </a:xfrm>
            <a:prstGeom prst="rect">
              <a:avLst/>
            </a:prstGeom>
          </p:spPr>
        </p:pic>
        <p:pic>
          <p:nvPicPr>
            <p:cNvPr id="38" name="object 38"/>
            <p:cNvPicPr/>
            <p:nvPr/>
          </p:nvPicPr>
          <p:blipFill>
            <a:blip r:embed="rId19" cstate="print"/>
            <a:stretch>
              <a:fillRect/>
            </a:stretch>
          </p:blipFill>
          <p:spPr>
            <a:xfrm>
              <a:off x="7028742" y="2852591"/>
              <a:ext cx="233119" cy="107601"/>
            </a:xfrm>
            <a:prstGeom prst="rect">
              <a:avLst/>
            </a:prstGeom>
          </p:spPr>
        </p:pic>
        <p:pic>
          <p:nvPicPr>
            <p:cNvPr id="39" name="object 39"/>
            <p:cNvPicPr/>
            <p:nvPr/>
          </p:nvPicPr>
          <p:blipFill>
            <a:blip r:embed="rId20" cstate="print"/>
            <a:stretch>
              <a:fillRect/>
            </a:stretch>
          </p:blipFill>
          <p:spPr>
            <a:xfrm>
              <a:off x="7023009" y="2233881"/>
              <a:ext cx="395540" cy="147952"/>
            </a:xfrm>
            <a:prstGeom prst="rect">
              <a:avLst/>
            </a:prstGeom>
          </p:spPr>
        </p:pic>
        <p:pic>
          <p:nvPicPr>
            <p:cNvPr id="40" name="object 40"/>
            <p:cNvPicPr/>
            <p:nvPr/>
          </p:nvPicPr>
          <p:blipFill>
            <a:blip r:embed="rId21" cstate="print"/>
            <a:stretch>
              <a:fillRect/>
            </a:stretch>
          </p:blipFill>
          <p:spPr>
            <a:xfrm>
              <a:off x="7464409" y="4016995"/>
              <a:ext cx="107006" cy="109523"/>
            </a:xfrm>
            <a:prstGeom prst="rect">
              <a:avLst/>
            </a:prstGeom>
          </p:spPr>
        </p:pic>
        <p:sp>
          <p:nvSpPr>
            <p:cNvPr id="41" name="object 41"/>
            <p:cNvSpPr/>
            <p:nvPr/>
          </p:nvSpPr>
          <p:spPr>
            <a:xfrm>
              <a:off x="7458672" y="3903636"/>
              <a:ext cx="113030" cy="92710"/>
            </a:xfrm>
            <a:custGeom>
              <a:avLst/>
              <a:gdLst/>
              <a:ahLst/>
              <a:cxnLst/>
              <a:rect l="l" t="t" r="r" b="b"/>
              <a:pathLst>
                <a:path w="113029" h="92710">
                  <a:moveTo>
                    <a:pt x="22923" y="78778"/>
                  </a:moveTo>
                  <a:lnTo>
                    <a:pt x="19113" y="74930"/>
                  </a:lnTo>
                  <a:lnTo>
                    <a:pt x="9550" y="74930"/>
                  </a:lnTo>
                  <a:lnTo>
                    <a:pt x="5727" y="78778"/>
                  </a:lnTo>
                  <a:lnTo>
                    <a:pt x="5727" y="88392"/>
                  </a:lnTo>
                  <a:lnTo>
                    <a:pt x="9550" y="92227"/>
                  </a:lnTo>
                  <a:lnTo>
                    <a:pt x="19113" y="92227"/>
                  </a:lnTo>
                  <a:lnTo>
                    <a:pt x="22923" y="88392"/>
                  </a:lnTo>
                  <a:lnTo>
                    <a:pt x="22923" y="78778"/>
                  </a:lnTo>
                  <a:close/>
                </a:path>
                <a:path w="113029" h="92710">
                  <a:moveTo>
                    <a:pt x="112737" y="76860"/>
                  </a:moveTo>
                  <a:lnTo>
                    <a:pt x="36309" y="76860"/>
                  </a:lnTo>
                  <a:lnTo>
                    <a:pt x="36309" y="90309"/>
                  </a:lnTo>
                  <a:lnTo>
                    <a:pt x="112737" y="90309"/>
                  </a:lnTo>
                  <a:lnTo>
                    <a:pt x="112737" y="76860"/>
                  </a:lnTo>
                  <a:close/>
                </a:path>
                <a:path w="113029" h="92710">
                  <a:moveTo>
                    <a:pt x="112737" y="38430"/>
                  </a:moveTo>
                  <a:lnTo>
                    <a:pt x="0" y="38430"/>
                  </a:lnTo>
                  <a:lnTo>
                    <a:pt x="0" y="51879"/>
                  </a:lnTo>
                  <a:lnTo>
                    <a:pt x="112737" y="51879"/>
                  </a:lnTo>
                  <a:lnTo>
                    <a:pt x="112737" y="38430"/>
                  </a:lnTo>
                  <a:close/>
                </a:path>
                <a:path w="113029" h="92710">
                  <a:moveTo>
                    <a:pt x="112737" y="0"/>
                  </a:moveTo>
                  <a:lnTo>
                    <a:pt x="0" y="0"/>
                  </a:lnTo>
                  <a:lnTo>
                    <a:pt x="0" y="15367"/>
                  </a:lnTo>
                  <a:lnTo>
                    <a:pt x="112737" y="15367"/>
                  </a:lnTo>
                  <a:lnTo>
                    <a:pt x="112737" y="0"/>
                  </a:lnTo>
                  <a:close/>
                </a:path>
              </a:pathLst>
            </a:custGeom>
            <a:solidFill>
              <a:srgbClr val="000000"/>
            </a:solidFill>
          </p:spPr>
          <p:txBody>
            <a:bodyPr wrap="square" lIns="0" tIns="0" rIns="0" bIns="0" rtlCol="0"/>
            <a:lstStyle/>
            <a:p>
              <a:endParaRPr/>
            </a:p>
          </p:txBody>
        </p:sp>
        <p:pic>
          <p:nvPicPr>
            <p:cNvPr id="42" name="object 42"/>
            <p:cNvPicPr/>
            <p:nvPr/>
          </p:nvPicPr>
          <p:blipFill>
            <a:blip r:embed="rId22" cstate="print"/>
            <a:stretch>
              <a:fillRect/>
            </a:stretch>
          </p:blipFill>
          <p:spPr>
            <a:xfrm>
              <a:off x="7464410" y="3619253"/>
              <a:ext cx="108917" cy="263239"/>
            </a:xfrm>
            <a:prstGeom prst="rect">
              <a:avLst/>
            </a:prstGeom>
          </p:spPr>
        </p:pic>
        <p:pic>
          <p:nvPicPr>
            <p:cNvPr id="43" name="object 43"/>
            <p:cNvPicPr/>
            <p:nvPr/>
          </p:nvPicPr>
          <p:blipFill>
            <a:blip r:embed="rId23" cstate="print"/>
            <a:stretch>
              <a:fillRect/>
            </a:stretch>
          </p:blipFill>
          <p:spPr>
            <a:xfrm>
              <a:off x="7456768" y="3436714"/>
              <a:ext cx="116560" cy="136423"/>
            </a:xfrm>
            <a:prstGeom prst="rect">
              <a:avLst/>
            </a:prstGeom>
          </p:spPr>
        </p:pic>
        <p:pic>
          <p:nvPicPr>
            <p:cNvPr id="44" name="object 44"/>
            <p:cNvPicPr/>
            <p:nvPr/>
          </p:nvPicPr>
          <p:blipFill>
            <a:blip r:embed="rId24" cstate="print"/>
            <a:stretch>
              <a:fillRect/>
            </a:stretch>
          </p:blipFill>
          <p:spPr>
            <a:xfrm>
              <a:off x="7464411" y="3194611"/>
              <a:ext cx="108917" cy="219046"/>
            </a:xfrm>
            <a:prstGeom prst="rect">
              <a:avLst/>
            </a:prstGeom>
          </p:spPr>
        </p:pic>
        <p:pic>
          <p:nvPicPr>
            <p:cNvPr id="45" name="object 45"/>
            <p:cNvPicPr/>
            <p:nvPr/>
          </p:nvPicPr>
          <p:blipFill>
            <a:blip r:embed="rId25" cstate="print"/>
            <a:stretch>
              <a:fillRect/>
            </a:stretch>
          </p:blipFill>
          <p:spPr>
            <a:xfrm>
              <a:off x="7493074" y="3073559"/>
              <a:ext cx="80254" cy="97994"/>
            </a:xfrm>
            <a:prstGeom prst="rect">
              <a:avLst/>
            </a:prstGeom>
          </p:spPr>
        </p:pic>
        <p:pic>
          <p:nvPicPr>
            <p:cNvPr id="46" name="object 46"/>
            <p:cNvPicPr/>
            <p:nvPr/>
          </p:nvPicPr>
          <p:blipFill>
            <a:blip r:embed="rId26" cstate="print"/>
            <a:stretch>
              <a:fillRect/>
            </a:stretch>
          </p:blipFill>
          <p:spPr>
            <a:xfrm>
              <a:off x="7464412" y="2764204"/>
              <a:ext cx="139490" cy="265161"/>
            </a:xfrm>
            <a:prstGeom prst="rect">
              <a:avLst/>
            </a:prstGeom>
          </p:spPr>
        </p:pic>
      </p:grpSp>
      <p:grpSp>
        <p:nvGrpSpPr>
          <p:cNvPr id="47" name="object 47"/>
          <p:cNvGrpSpPr/>
          <p:nvPr/>
        </p:nvGrpSpPr>
        <p:grpSpPr>
          <a:xfrm>
            <a:off x="6186329" y="2844725"/>
            <a:ext cx="1173480" cy="222885"/>
            <a:chOff x="5394954" y="1815003"/>
            <a:chExt cx="1173480" cy="222885"/>
          </a:xfrm>
        </p:grpSpPr>
        <p:sp>
          <p:nvSpPr>
            <p:cNvPr id="48" name="object 48"/>
            <p:cNvSpPr/>
            <p:nvPr/>
          </p:nvSpPr>
          <p:spPr>
            <a:xfrm>
              <a:off x="5394947" y="1822424"/>
              <a:ext cx="103505" cy="161925"/>
            </a:xfrm>
            <a:custGeom>
              <a:avLst/>
              <a:gdLst/>
              <a:ahLst/>
              <a:cxnLst/>
              <a:rect l="l" t="t" r="r" b="b"/>
              <a:pathLst>
                <a:path w="103504" h="161925">
                  <a:moveTo>
                    <a:pt x="103187" y="132448"/>
                  </a:moveTo>
                  <a:lnTo>
                    <a:pt x="36309" y="132448"/>
                  </a:lnTo>
                  <a:lnTo>
                    <a:pt x="36309" y="94246"/>
                  </a:lnTo>
                  <a:lnTo>
                    <a:pt x="95542" y="94246"/>
                  </a:lnTo>
                  <a:lnTo>
                    <a:pt x="95542" y="63677"/>
                  </a:lnTo>
                  <a:lnTo>
                    <a:pt x="36309" y="63677"/>
                  </a:lnTo>
                  <a:lnTo>
                    <a:pt x="36309" y="30568"/>
                  </a:lnTo>
                  <a:lnTo>
                    <a:pt x="99364" y="30568"/>
                  </a:lnTo>
                  <a:lnTo>
                    <a:pt x="99364" y="0"/>
                  </a:lnTo>
                  <a:lnTo>
                    <a:pt x="0" y="0"/>
                  </a:lnTo>
                  <a:lnTo>
                    <a:pt x="0" y="30568"/>
                  </a:lnTo>
                  <a:lnTo>
                    <a:pt x="0" y="63677"/>
                  </a:lnTo>
                  <a:lnTo>
                    <a:pt x="0" y="94246"/>
                  </a:lnTo>
                  <a:lnTo>
                    <a:pt x="0" y="132448"/>
                  </a:lnTo>
                  <a:lnTo>
                    <a:pt x="0" y="161734"/>
                  </a:lnTo>
                  <a:lnTo>
                    <a:pt x="103187" y="161734"/>
                  </a:lnTo>
                  <a:lnTo>
                    <a:pt x="103187" y="132448"/>
                  </a:lnTo>
                  <a:close/>
                </a:path>
              </a:pathLst>
            </a:custGeom>
            <a:solidFill>
              <a:srgbClr val="3BB73E"/>
            </a:solidFill>
          </p:spPr>
          <p:txBody>
            <a:bodyPr wrap="square" lIns="0" tIns="0" rIns="0" bIns="0" rtlCol="0"/>
            <a:lstStyle/>
            <a:p>
              <a:endParaRPr/>
            </a:p>
          </p:txBody>
        </p:sp>
        <p:pic>
          <p:nvPicPr>
            <p:cNvPr id="49" name="object 49"/>
            <p:cNvPicPr/>
            <p:nvPr/>
          </p:nvPicPr>
          <p:blipFill>
            <a:blip r:embed="rId27" cstate="print"/>
            <a:stretch>
              <a:fillRect/>
            </a:stretch>
          </p:blipFill>
          <p:spPr>
            <a:xfrm>
              <a:off x="5519157" y="1866882"/>
              <a:ext cx="110827" cy="121051"/>
            </a:xfrm>
            <a:prstGeom prst="rect">
              <a:avLst/>
            </a:prstGeom>
          </p:spPr>
        </p:pic>
        <p:pic>
          <p:nvPicPr>
            <p:cNvPr id="50" name="object 50"/>
            <p:cNvPicPr/>
            <p:nvPr/>
          </p:nvPicPr>
          <p:blipFill>
            <a:blip r:embed="rId28" cstate="print"/>
            <a:stretch>
              <a:fillRect/>
            </a:stretch>
          </p:blipFill>
          <p:spPr>
            <a:xfrm>
              <a:off x="5658648" y="1815003"/>
              <a:ext cx="229298" cy="172931"/>
            </a:xfrm>
            <a:prstGeom prst="rect">
              <a:avLst/>
            </a:prstGeom>
          </p:spPr>
        </p:pic>
        <p:sp>
          <p:nvSpPr>
            <p:cNvPr id="51" name="object 51"/>
            <p:cNvSpPr/>
            <p:nvPr/>
          </p:nvSpPr>
          <p:spPr>
            <a:xfrm>
              <a:off x="5914695" y="1834222"/>
              <a:ext cx="654050" cy="203835"/>
            </a:xfrm>
            <a:custGeom>
              <a:avLst/>
              <a:gdLst/>
              <a:ahLst/>
              <a:cxnLst/>
              <a:rect l="l" t="t" r="r" b="b"/>
              <a:pathLst>
                <a:path w="654050" h="203835">
                  <a:moveTo>
                    <a:pt x="72605" y="30746"/>
                  </a:moveTo>
                  <a:lnTo>
                    <a:pt x="64960" y="30746"/>
                  </a:lnTo>
                  <a:lnTo>
                    <a:pt x="56159" y="32181"/>
                  </a:lnTo>
                  <a:lnTo>
                    <a:pt x="47523" y="36512"/>
                  </a:lnTo>
                  <a:lnTo>
                    <a:pt x="39979" y="43713"/>
                  </a:lnTo>
                  <a:lnTo>
                    <a:pt x="34391" y="53797"/>
                  </a:lnTo>
                  <a:lnTo>
                    <a:pt x="32486" y="53797"/>
                  </a:lnTo>
                  <a:lnTo>
                    <a:pt x="32486" y="32664"/>
                  </a:lnTo>
                  <a:lnTo>
                    <a:pt x="0" y="32664"/>
                  </a:lnTo>
                  <a:lnTo>
                    <a:pt x="1104" y="40297"/>
                  </a:lnTo>
                  <a:lnTo>
                    <a:pt x="1663" y="48996"/>
                  </a:lnTo>
                  <a:lnTo>
                    <a:pt x="1879" y="59143"/>
                  </a:lnTo>
                  <a:lnTo>
                    <a:pt x="1905" y="71094"/>
                  </a:lnTo>
                  <a:lnTo>
                    <a:pt x="1905" y="149872"/>
                  </a:lnTo>
                  <a:lnTo>
                    <a:pt x="38214" y="149872"/>
                  </a:lnTo>
                  <a:lnTo>
                    <a:pt x="38214" y="82626"/>
                  </a:lnTo>
                  <a:lnTo>
                    <a:pt x="41021" y="74752"/>
                  </a:lnTo>
                  <a:lnTo>
                    <a:pt x="46329" y="68694"/>
                  </a:lnTo>
                  <a:lnTo>
                    <a:pt x="53797" y="64795"/>
                  </a:lnTo>
                  <a:lnTo>
                    <a:pt x="63055" y="63411"/>
                  </a:lnTo>
                  <a:lnTo>
                    <a:pt x="66878" y="63411"/>
                  </a:lnTo>
                  <a:lnTo>
                    <a:pt x="70700" y="65328"/>
                  </a:lnTo>
                  <a:lnTo>
                    <a:pt x="72605" y="65328"/>
                  </a:lnTo>
                  <a:lnTo>
                    <a:pt x="72605" y="30746"/>
                  </a:lnTo>
                  <a:close/>
                </a:path>
                <a:path w="654050" h="203835">
                  <a:moveTo>
                    <a:pt x="206362" y="32664"/>
                  </a:moveTo>
                  <a:lnTo>
                    <a:pt x="168148" y="32664"/>
                  </a:lnTo>
                  <a:lnTo>
                    <a:pt x="152869" y="90309"/>
                  </a:lnTo>
                  <a:lnTo>
                    <a:pt x="149047" y="105676"/>
                  </a:lnTo>
                  <a:lnTo>
                    <a:pt x="149047" y="113372"/>
                  </a:lnTo>
                  <a:lnTo>
                    <a:pt x="147129" y="113372"/>
                  </a:lnTo>
                  <a:lnTo>
                    <a:pt x="141401" y="90309"/>
                  </a:lnTo>
                  <a:lnTo>
                    <a:pt x="124206" y="32664"/>
                  </a:lnTo>
                  <a:lnTo>
                    <a:pt x="84074" y="32664"/>
                  </a:lnTo>
                  <a:lnTo>
                    <a:pt x="126111" y="140271"/>
                  </a:lnTo>
                  <a:lnTo>
                    <a:pt x="128028" y="144106"/>
                  </a:lnTo>
                  <a:lnTo>
                    <a:pt x="128028" y="149872"/>
                  </a:lnTo>
                  <a:lnTo>
                    <a:pt x="126111" y="151803"/>
                  </a:lnTo>
                  <a:lnTo>
                    <a:pt x="122288" y="157556"/>
                  </a:lnTo>
                  <a:lnTo>
                    <a:pt x="116560" y="163322"/>
                  </a:lnTo>
                  <a:lnTo>
                    <a:pt x="110820" y="167170"/>
                  </a:lnTo>
                  <a:lnTo>
                    <a:pt x="99364" y="171005"/>
                  </a:lnTo>
                  <a:lnTo>
                    <a:pt x="95542" y="172935"/>
                  </a:lnTo>
                  <a:lnTo>
                    <a:pt x="103187" y="203669"/>
                  </a:lnTo>
                  <a:lnTo>
                    <a:pt x="110972" y="201815"/>
                  </a:lnTo>
                  <a:lnTo>
                    <a:pt x="119659" y="198869"/>
                  </a:lnTo>
                  <a:lnTo>
                    <a:pt x="157162" y="161886"/>
                  </a:lnTo>
                  <a:lnTo>
                    <a:pt x="179616" y="109524"/>
                  </a:lnTo>
                  <a:lnTo>
                    <a:pt x="206362" y="32664"/>
                  </a:lnTo>
                  <a:close/>
                </a:path>
                <a:path w="654050" h="203835">
                  <a:moveTo>
                    <a:pt x="334391" y="90309"/>
                  </a:moveTo>
                  <a:lnTo>
                    <a:pt x="330238" y="66408"/>
                  </a:lnTo>
                  <a:lnTo>
                    <a:pt x="323519" y="55727"/>
                  </a:lnTo>
                  <a:lnTo>
                    <a:pt x="318389" y="47561"/>
                  </a:lnTo>
                  <a:lnTo>
                    <a:pt x="299732" y="35191"/>
                  </a:lnTo>
                  <a:lnTo>
                    <a:pt x="298081" y="34899"/>
                  </a:lnTo>
                  <a:lnTo>
                    <a:pt x="298081" y="92227"/>
                  </a:lnTo>
                  <a:lnTo>
                    <a:pt x="296354" y="106553"/>
                  </a:lnTo>
                  <a:lnTo>
                    <a:pt x="291401" y="117449"/>
                  </a:lnTo>
                  <a:lnTo>
                    <a:pt x="283578" y="124383"/>
                  </a:lnTo>
                  <a:lnTo>
                    <a:pt x="273240" y="126822"/>
                  </a:lnTo>
                  <a:lnTo>
                    <a:pt x="263220" y="124117"/>
                  </a:lnTo>
                  <a:lnTo>
                    <a:pt x="256044" y="116725"/>
                  </a:lnTo>
                  <a:lnTo>
                    <a:pt x="251752" y="105740"/>
                  </a:lnTo>
                  <a:lnTo>
                    <a:pt x="250317" y="92227"/>
                  </a:lnTo>
                  <a:lnTo>
                    <a:pt x="251485" y="79235"/>
                  </a:lnTo>
                  <a:lnTo>
                    <a:pt x="255333" y="67487"/>
                  </a:lnTo>
                  <a:lnTo>
                    <a:pt x="262407" y="58991"/>
                  </a:lnTo>
                  <a:lnTo>
                    <a:pt x="273240" y="55727"/>
                  </a:lnTo>
                  <a:lnTo>
                    <a:pt x="284378" y="58991"/>
                  </a:lnTo>
                  <a:lnTo>
                    <a:pt x="292112" y="67487"/>
                  </a:lnTo>
                  <a:lnTo>
                    <a:pt x="296621" y="79235"/>
                  </a:lnTo>
                  <a:lnTo>
                    <a:pt x="298081" y="92227"/>
                  </a:lnTo>
                  <a:lnTo>
                    <a:pt x="298081" y="34899"/>
                  </a:lnTo>
                  <a:lnTo>
                    <a:pt x="249186" y="34950"/>
                  </a:lnTo>
                  <a:lnTo>
                    <a:pt x="216573" y="66408"/>
                  </a:lnTo>
                  <a:lnTo>
                    <a:pt x="212102" y="92227"/>
                  </a:lnTo>
                  <a:lnTo>
                    <a:pt x="216814" y="118046"/>
                  </a:lnTo>
                  <a:lnTo>
                    <a:pt x="229768" y="137388"/>
                  </a:lnTo>
                  <a:lnTo>
                    <a:pt x="249186" y="149517"/>
                  </a:lnTo>
                  <a:lnTo>
                    <a:pt x="273240" y="153720"/>
                  </a:lnTo>
                  <a:lnTo>
                    <a:pt x="295694" y="149758"/>
                  </a:lnTo>
                  <a:lnTo>
                    <a:pt x="315277" y="137871"/>
                  </a:lnTo>
                  <a:lnTo>
                    <a:pt x="323011" y="126822"/>
                  </a:lnTo>
                  <a:lnTo>
                    <a:pt x="329133" y="118046"/>
                  </a:lnTo>
                  <a:lnTo>
                    <a:pt x="334391" y="90309"/>
                  </a:lnTo>
                  <a:close/>
                </a:path>
                <a:path w="654050" h="203835">
                  <a:moveTo>
                    <a:pt x="424205" y="32664"/>
                  </a:moveTo>
                  <a:lnTo>
                    <a:pt x="397446" y="32664"/>
                  </a:lnTo>
                  <a:lnTo>
                    <a:pt x="397446" y="0"/>
                  </a:lnTo>
                  <a:lnTo>
                    <a:pt x="363054" y="7683"/>
                  </a:lnTo>
                  <a:lnTo>
                    <a:pt x="363054" y="32664"/>
                  </a:lnTo>
                  <a:lnTo>
                    <a:pt x="347764" y="32664"/>
                  </a:lnTo>
                  <a:lnTo>
                    <a:pt x="347764" y="59563"/>
                  </a:lnTo>
                  <a:lnTo>
                    <a:pt x="363054" y="59563"/>
                  </a:lnTo>
                  <a:lnTo>
                    <a:pt x="363054" y="107607"/>
                  </a:lnTo>
                  <a:lnTo>
                    <a:pt x="363740" y="119494"/>
                  </a:lnTo>
                  <a:lnTo>
                    <a:pt x="391147" y="152730"/>
                  </a:lnTo>
                  <a:lnTo>
                    <a:pt x="399364" y="153720"/>
                  </a:lnTo>
                  <a:lnTo>
                    <a:pt x="410819" y="153720"/>
                  </a:lnTo>
                  <a:lnTo>
                    <a:pt x="418465" y="151803"/>
                  </a:lnTo>
                  <a:lnTo>
                    <a:pt x="424205" y="149872"/>
                  </a:lnTo>
                  <a:lnTo>
                    <a:pt x="424205" y="122974"/>
                  </a:lnTo>
                  <a:lnTo>
                    <a:pt x="412737" y="122974"/>
                  </a:lnTo>
                  <a:lnTo>
                    <a:pt x="405511" y="121831"/>
                  </a:lnTo>
                  <a:lnTo>
                    <a:pt x="400786" y="118173"/>
                  </a:lnTo>
                  <a:lnTo>
                    <a:pt x="398221" y="111620"/>
                  </a:lnTo>
                  <a:lnTo>
                    <a:pt x="397446" y="101841"/>
                  </a:lnTo>
                  <a:lnTo>
                    <a:pt x="397446" y="59563"/>
                  </a:lnTo>
                  <a:lnTo>
                    <a:pt x="424205" y="59563"/>
                  </a:lnTo>
                  <a:lnTo>
                    <a:pt x="424205" y="32664"/>
                  </a:lnTo>
                  <a:close/>
                </a:path>
                <a:path w="654050" h="203835">
                  <a:moveTo>
                    <a:pt x="550316" y="88392"/>
                  </a:moveTo>
                  <a:lnTo>
                    <a:pt x="548970" y="78778"/>
                  </a:lnTo>
                  <a:lnTo>
                    <a:pt x="547357" y="67221"/>
                  </a:lnTo>
                  <a:lnTo>
                    <a:pt x="540651" y="53797"/>
                  </a:lnTo>
                  <a:lnTo>
                    <a:pt x="538137" y="48755"/>
                  </a:lnTo>
                  <a:lnTo>
                    <a:pt x="522097" y="35699"/>
                  </a:lnTo>
                  <a:lnTo>
                    <a:pt x="515924" y="34391"/>
                  </a:lnTo>
                  <a:lnTo>
                    <a:pt x="515924" y="78778"/>
                  </a:lnTo>
                  <a:lnTo>
                    <a:pt x="473887" y="78778"/>
                  </a:lnTo>
                  <a:lnTo>
                    <a:pt x="475310" y="70827"/>
                  </a:lnTo>
                  <a:lnTo>
                    <a:pt x="479615" y="62687"/>
                  </a:lnTo>
                  <a:lnTo>
                    <a:pt x="486778" y="56349"/>
                  </a:lnTo>
                  <a:lnTo>
                    <a:pt x="496811" y="53797"/>
                  </a:lnTo>
                  <a:lnTo>
                    <a:pt x="506247" y="56349"/>
                  </a:lnTo>
                  <a:lnTo>
                    <a:pt x="512102" y="62687"/>
                  </a:lnTo>
                  <a:lnTo>
                    <a:pt x="515086" y="70827"/>
                  </a:lnTo>
                  <a:lnTo>
                    <a:pt x="515924" y="78778"/>
                  </a:lnTo>
                  <a:lnTo>
                    <a:pt x="515924" y="34391"/>
                  </a:lnTo>
                  <a:lnTo>
                    <a:pt x="471728" y="36296"/>
                  </a:lnTo>
                  <a:lnTo>
                    <a:pt x="442836" y="70459"/>
                  </a:lnTo>
                  <a:lnTo>
                    <a:pt x="439483" y="92227"/>
                  </a:lnTo>
                  <a:lnTo>
                    <a:pt x="443661" y="118046"/>
                  </a:lnTo>
                  <a:lnTo>
                    <a:pt x="455726" y="137388"/>
                  </a:lnTo>
                  <a:lnTo>
                    <a:pt x="474954" y="149517"/>
                  </a:lnTo>
                  <a:lnTo>
                    <a:pt x="500634" y="153720"/>
                  </a:lnTo>
                  <a:lnTo>
                    <a:pt x="512876" y="153060"/>
                  </a:lnTo>
                  <a:lnTo>
                    <a:pt x="524040" y="151320"/>
                  </a:lnTo>
                  <a:lnTo>
                    <a:pt x="534492" y="148856"/>
                  </a:lnTo>
                  <a:lnTo>
                    <a:pt x="544588" y="146037"/>
                  </a:lnTo>
                  <a:lnTo>
                    <a:pt x="539737" y="124891"/>
                  </a:lnTo>
                  <a:lnTo>
                    <a:pt x="538848" y="121056"/>
                  </a:lnTo>
                  <a:lnTo>
                    <a:pt x="531622" y="123278"/>
                  </a:lnTo>
                  <a:lnTo>
                    <a:pt x="524040" y="124421"/>
                  </a:lnTo>
                  <a:lnTo>
                    <a:pt x="515747" y="124841"/>
                  </a:lnTo>
                  <a:lnTo>
                    <a:pt x="506361" y="124891"/>
                  </a:lnTo>
                  <a:lnTo>
                    <a:pt x="494309" y="123761"/>
                  </a:lnTo>
                  <a:lnTo>
                    <a:pt x="484390" y="120091"/>
                  </a:lnTo>
                  <a:lnTo>
                    <a:pt x="477342" y="113550"/>
                  </a:lnTo>
                  <a:lnTo>
                    <a:pt x="473887" y="103759"/>
                  </a:lnTo>
                  <a:lnTo>
                    <a:pt x="548398" y="103759"/>
                  </a:lnTo>
                  <a:lnTo>
                    <a:pt x="550316" y="99923"/>
                  </a:lnTo>
                  <a:lnTo>
                    <a:pt x="550316" y="88392"/>
                  </a:lnTo>
                  <a:close/>
                </a:path>
                <a:path w="654050" h="203835">
                  <a:moveTo>
                    <a:pt x="653503" y="115290"/>
                  </a:moveTo>
                  <a:lnTo>
                    <a:pt x="622922" y="78778"/>
                  </a:lnTo>
                  <a:lnTo>
                    <a:pt x="607644" y="73012"/>
                  </a:lnTo>
                  <a:lnTo>
                    <a:pt x="603821" y="71094"/>
                  </a:lnTo>
                  <a:lnTo>
                    <a:pt x="603821" y="59563"/>
                  </a:lnTo>
                  <a:lnTo>
                    <a:pt x="609549" y="55727"/>
                  </a:lnTo>
                  <a:lnTo>
                    <a:pt x="617194" y="55727"/>
                  </a:lnTo>
                  <a:lnTo>
                    <a:pt x="624573" y="56349"/>
                  </a:lnTo>
                  <a:lnTo>
                    <a:pt x="631761" y="57886"/>
                  </a:lnTo>
                  <a:lnTo>
                    <a:pt x="637882" y="59778"/>
                  </a:lnTo>
                  <a:lnTo>
                    <a:pt x="642035" y="61493"/>
                  </a:lnTo>
                  <a:lnTo>
                    <a:pt x="649681" y="36512"/>
                  </a:lnTo>
                  <a:lnTo>
                    <a:pt x="643255" y="33985"/>
                  </a:lnTo>
                  <a:lnTo>
                    <a:pt x="635584" y="32181"/>
                  </a:lnTo>
                  <a:lnTo>
                    <a:pt x="626833" y="31102"/>
                  </a:lnTo>
                  <a:lnTo>
                    <a:pt x="617194" y="30746"/>
                  </a:lnTo>
                  <a:lnTo>
                    <a:pt x="596836" y="33502"/>
                  </a:lnTo>
                  <a:lnTo>
                    <a:pt x="581837" y="41313"/>
                  </a:lnTo>
                  <a:lnTo>
                    <a:pt x="572592" y="53441"/>
                  </a:lnTo>
                  <a:lnTo>
                    <a:pt x="569417" y="69176"/>
                  </a:lnTo>
                  <a:lnTo>
                    <a:pt x="571004" y="79171"/>
                  </a:lnTo>
                  <a:lnTo>
                    <a:pt x="576351" y="88633"/>
                  </a:lnTo>
                  <a:lnTo>
                    <a:pt x="586346" y="97002"/>
                  </a:lnTo>
                  <a:lnTo>
                    <a:pt x="601903" y="103759"/>
                  </a:lnTo>
                  <a:lnTo>
                    <a:pt x="615276" y="109524"/>
                  </a:lnTo>
                  <a:lnTo>
                    <a:pt x="619099" y="111442"/>
                  </a:lnTo>
                  <a:lnTo>
                    <a:pt x="619099" y="122974"/>
                  </a:lnTo>
                  <a:lnTo>
                    <a:pt x="615276" y="126822"/>
                  </a:lnTo>
                  <a:lnTo>
                    <a:pt x="603821" y="126822"/>
                  </a:lnTo>
                  <a:lnTo>
                    <a:pt x="595007" y="126161"/>
                  </a:lnTo>
                  <a:lnTo>
                    <a:pt x="586384" y="124421"/>
                  </a:lnTo>
                  <a:lnTo>
                    <a:pt x="578827" y="121958"/>
                  </a:lnTo>
                  <a:lnTo>
                    <a:pt x="573239" y="119126"/>
                  </a:lnTo>
                  <a:lnTo>
                    <a:pt x="565607" y="144106"/>
                  </a:lnTo>
                  <a:lnTo>
                    <a:pt x="573455" y="148043"/>
                  </a:lnTo>
                  <a:lnTo>
                    <a:pt x="582561" y="151079"/>
                  </a:lnTo>
                  <a:lnTo>
                    <a:pt x="592747" y="153022"/>
                  </a:lnTo>
                  <a:lnTo>
                    <a:pt x="603821" y="153720"/>
                  </a:lnTo>
                  <a:lnTo>
                    <a:pt x="625284" y="150685"/>
                  </a:lnTo>
                  <a:lnTo>
                    <a:pt x="640842" y="142430"/>
                  </a:lnTo>
                  <a:lnTo>
                    <a:pt x="650303" y="130213"/>
                  </a:lnTo>
                  <a:lnTo>
                    <a:pt x="653503" y="115290"/>
                  </a:lnTo>
                  <a:close/>
                </a:path>
              </a:pathLst>
            </a:custGeom>
            <a:solidFill>
              <a:srgbClr val="3BB73E"/>
            </a:solidFill>
          </p:spPr>
          <p:txBody>
            <a:bodyPr wrap="square" lIns="0" tIns="0" rIns="0" bIns="0" rtlCol="0"/>
            <a:lstStyle/>
            <a:p>
              <a:endParaRPr/>
            </a:p>
          </p:txBody>
        </p:sp>
      </p:grpSp>
      <p:sp>
        <p:nvSpPr>
          <p:cNvPr id="52" name="object 52"/>
          <p:cNvSpPr txBox="1"/>
          <p:nvPr/>
        </p:nvSpPr>
        <p:spPr>
          <a:xfrm>
            <a:off x="218424" y="6535296"/>
            <a:ext cx="3577590" cy="239395"/>
          </a:xfrm>
          <a:prstGeom prst="rect">
            <a:avLst/>
          </a:prstGeom>
        </p:spPr>
        <p:txBody>
          <a:bodyPr vert="horz" wrap="square" lIns="0" tIns="12700" rIns="0" bIns="0" rtlCol="0">
            <a:spAutoFit/>
          </a:bodyPr>
          <a:lstStyle/>
          <a:p>
            <a:pPr marL="12700">
              <a:lnSpc>
                <a:spcPct val="100000"/>
              </a:lnSpc>
              <a:spcBef>
                <a:spcPts val="100"/>
              </a:spcBef>
            </a:pPr>
            <a:r>
              <a:rPr sz="1400" b="1" spc="-125" dirty="0">
                <a:latin typeface="Arial"/>
                <a:cs typeface="Arial"/>
              </a:rPr>
              <a:t>B.</a:t>
            </a:r>
            <a:r>
              <a:rPr sz="1400" b="1" spc="-45" dirty="0">
                <a:latin typeface="Arial"/>
                <a:cs typeface="Arial"/>
              </a:rPr>
              <a:t> </a:t>
            </a:r>
            <a:r>
              <a:rPr sz="1400" b="1" spc="-95" dirty="0">
                <a:latin typeface="Arial"/>
                <a:cs typeface="Arial"/>
              </a:rPr>
              <a:t>tenOever,</a:t>
            </a:r>
            <a:r>
              <a:rPr sz="1400" b="1" spc="-70" dirty="0">
                <a:latin typeface="Arial"/>
                <a:cs typeface="Arial"/>
              </a:rPr>
              <a:t> </a:t>
            </a:r>
            <a:r>
              <a:rPr sz="1400" b="1" i="1" spc="-120" dirty="0">
                <a:latin typeface="Arial"/>
                <a:cs typeface="Arial"/>
              </a:rPr>
              <a:t>Cell</a:t>
            </a:r>
            <a:r>
              <a:rPr sz="1400" b="1" i="1" spc="-30" dirty="0">
                <a:latin typeface="Arial"/>
                <a:cs typeface="Arial"/>
              </a:rPr>
              <a:t> </a:t>
            </a:r>
            <a:r>
              <a:rPr sz="1400" b="1" i="1" spc="-120" dirty="0">
                <a:latin typeface="Arial"/>
                <a:cs typeface="Arial"/>
              </a:rPr>
              <a:t>Host</a:t>
            </a:r>
            <a:r>
              <a:rPr sz="1400" b="1" i="1" spc="-65" dirty="0">
                <a:latin typeface="Arial"/>
                <a:cs typeface="Arial"/>
              </a:rPr>
              <a:t> </a:t>
            </a:r>
            <a:r>
              <a:rPr sz="1400" b="1" i="1" spc="-90" dirty="0">
                <a:latin typeface="Arial"/>
                <a:cs typeface="Arial"/>
              </a:rPr>
              <a:t>Microbe</a:t>
            </a:r>
            <a:r>
              <a:rPr sz="1400" b="1" i="1" spc="-55" dirty="0">
                <a:latin typeface="Arial"/>
                <a:cs typeface="Arial"/>
              </a:rPr>
              <a:t> </a:t>
            </a:r>
            <a:r>
              <a:rPr sz="1400" b="1" spc="-80" dirty="0">
                <a:latin typeface="Arial"/>
                <a:cs typeface="Arial"/>
              </a:rPr>
              <a:t>19:145-</a:t>
            </a:r>
            <a:r>
              <a:rPr sz="1400" b="1" spc="-65" dirty="0">
                <a:latin typeface="Arial"/>
                <a:cs typeface="Arial"/>
              </a:rPr>
              <a:t>149,</a:t>
            </a:r>
            <a:r>
              <a:rPr sz="1400" b="1" dirty="0">
                <a:latin typeface="Arial"/>
                <a:cs typeface="Arial"/>
              </a:rPr>
              <a:t> </a:t>
            </a:r>
            <a:r>
              <a:rPr sz="1400" b="1" spc="-20" dirty="0">
                <a:latin typeface="Arial"/>
                <a:cs typeface="Arial"/>
              </a:rPr>
              <a:t>2016</a:t>
            </a:r>
            <a:endParaRPr sz="1400">
              <a:latin typeface="Arial"/>
              <a:cs typeface="Arial"/>
            </a:endParaRPr>
          </a:p>
        </p:txBody>
      </p:sp>
      <p:cxnSp>
        <p:nvCxnSpPr>
          <p:cNvPr id="53" name="Straight Connector 52">
            <a:extLst>
              <a:ext uri="{FF2B5EF4-FFF2-40B4-BE49-F238E27FC236}">
                <a16:creationId xmlns:a16="http://schemas.microsoft.com/office/drawing/2014/main" id="{2D887BD7-6DC7-16DE-77AC-69E17059BBF1}"/>
              </a:ext>
            </a:extLst>
          </p:cNvPr>
          <p:cNvCxnSpPr/>
          <p:nvPr/>
        </p:nvCxnSpPr>
        <p:spPr>
          <a:xfrm>
            <a:off x="272832" y="880689"/>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8042" y="228600"/>
            <a:ext cx="7447915" cy="574040"/>
          </a:xfrm>
          <a:prstGeom prst="rect">
            <a:avLst/>
          </a:prstGeom>
        </p:spPr>
        <p:txBody>
          <a:bodyPr vert="horz" wrap="square" lIns="0" tIns="12700" rIns="0" bIns="0" rtlCol="0">
            <a:spAutoFit/>
          </a:bodyPr>
          <a:lstStyle/>
          <a:p>
            <a:pPr marL="12700">
              <a:lnSpc>
                <a:spcPct val="100000"/>
              </a:lnSpc>
              <a:spcBef>
                <a:spcPts val="100"/>
              </a:spcBef>
            </a:pPr>
            <a:r>
              <a:rPr sz="3600" b="1" spc="-250" dirty="0">
                <a:solidFill>
                  <a:srgbClr val="002060"/>
                </a:solidFill>
              </a:rPr>
              <a:t>Defenses</a:t>
            </a:r>
            <a:r>
              <a:rPr sz="3600" b="1" spc="-204" dirty="0">
                <a:solidFill>
                  <a:srgbClr val="002060"/>
                </a:solidFill>
              </a:rPr>
              <a:t> </a:t>
            </a:r>
            <a:r>
              <a:rPr sz="3600" b="1" spc="-295" dirty="0">
                <a:solidFill>
                  <a:srgbClr val="002060"/>
                </a:solidFill>
              </a:rPr>
              <a:t>Systems</a:t>
            </a:r>
            <a:r>
              <a:rPr sz="3600" b="1" spc="-185" dirty="0">
                <a:solidFill>
                  <a:srgbClr val="002060"/>
                </a:solidFill>
              </a:rPr>
              <a:t> </a:t>
            </a:r>
            <a:r>
              <a:rPr sz="3600" b="1" spc="-254" dirty="0">
                <a:solidFill>
                  <a:srgbClr val="002060"/>
                </a:solidFill>
              </a:rPr>
              <a:t>across</a:t>
            </a:r>
            <a:r>
              <a:rPr sz="3600" b="1" spc="-185" dirty="0">
                <a:solidFill>
                  <a:srgbClr val="002060"/>
                </a:solidFill>
              </a:rPr>
              <a:t> </a:t>
            </a:r>
            <a:r>
              <a:rPr sz="3600" b="1" spc="-50" dirty="0">
                <a:solidFill>
                  <a:srgbClr val="002060"/>
                </a:solidFill>
              </a:rPr>
              <a:t>the</a:t>
            </a:r>
            <a:r>
              <a:rPr sz="3600" b="1" spc="-200" dirty="0">
                <a:solidFill>
                  <a:srgbClr val="002060"/>
                </a:solidFill>
              </a:rPr>
              <a:t> </a:t>
            </a:r>
            <a:r>
              <a:rPr sz="3600" b="1" spc="-285" dirty="0">
                <a:solidFill>
                  <a:srgbClr val="002060"/>
                </a:solidFill>
              </a:rPr>
              <a:t>Tree</a:t>
            </a:r>
            <a:r>
              <a:rPr sz="3600" b="1" spc="-195" dirty="0">
                <a:solidFill>
                  <a:srgbClr val="002060"/>
                </a:solidFill>
              </a:rPr>
              <a:t> </a:t>
            </a:r>
            <a:r>
              <a:rPr sz="3600" b="1" dirty="0">
                <a:solidFill>
                  <a:srgbClr val="002060"/>
                </a:solidFill>
              </a:rPr>
              <a:t>of</a:t>
            </a:r>
            <a:r>
              <a:rPr sz="3600" b="1" spc="-175" dirty="0">
                <a:solidFill>
                  <a:srgbClr val="002060"/>
                </a:solidFill>
              </a:rPr>
              <a:t> </a:t>
            </a:r>
            <a:r>
              <a:rPr sz="3600" b="1" spc="-75" dirty="0">
                <a:solidFill>
                  <a:srgbClr val="002060"/>
                </a:solidFill>
              </a:rPr>
              <a:t>Life</a:t>
            </a:r>
            <a:endParaRPr sz="3600" b="1" dirty="0">
              <a:solidFill>
                <a:srgbClr val="002060"/>
              </a:solidFill>
            </a:endParaRPr>
          </a:p>
        </p:txBody>
      </p:sp>
      <p:sp>
        <p:nvSpPr>
          <p:cNvPr id="79" name="object 79"/>
          <p:cNvSpPr txBox="1"/>
          <p:nvPr/>
        </p:nvSpPr>
        <p:spPr>
          <a:xfrm>
            <a:off x="6670073" y="6193529"/>
            <a:ext cx="3577590" cy="456535"/>
          </a:xfrm>
          <a:prstGeom prst="rect">
            <a:avLst/>
          </a:prstGeom>
        </p:spPr>
        <p:txBody>
          <a:bodyPr vert="horz" wrap="square" lIns="0" tIns="12700" rIns="0" bIns="0" rtlCol="0">
            <a:spAutoFit/>
          </a:bodyPr>
          <a:lstStyle/>
          <a:p>
            <a:pPr marL="12700">
              <a:lnSpc>
                <a:spcPct val="100000"/>
              </a:lnSpc>
              <a:spcBef>
                <a:spcPts val="100"/>
              </a:spcBef>
            </a:pPr>
            <a:r>
              <a:rPr sz="1400" b="1" spc="-125" dirty="0">
                <a:latin typeface="Arial"/>
                <a:cs typeface="Arial"/>
              </a:rPr>
              <a:t>B.</a:t>
            </a:r>
            <a:r>
              <a:rPr sz="1400" b="1" spc="-45" dirty="0">
                <a:latin typeface="Arial"/>
                <a:cs typeface="Arial"/>
              </a:rPr>
              <a:t> </a:t>
            </a:r>
            <a:r>
              <a:rPr sz="1400" b="1" spc="-95" dirty="0">
                <a:latin typeface="Arial"/>
                <a:cs typeface="Arial"/>
              </a:rPr>
              <a:t>tenOever,</a:t>
            </a:r>
            <a:r>
              <a:rPr sz="1400" b="1" spc="-70" dirty="0">
                <a:latin typeface="Arial"/>
                <a:cs typeface="Arial"/>
              </a:rPr>
              <a:t> </a:t>
            </a:r>
            <a:r>
              <a:rPr sz="1400" b="1" i="1" spc="-120" dirty="0">
                <a:latin typeface="Arial"/>
                <a:cs typeface="Arial"/>
              </a:rPr>
              <a:t>Cell</a:t>
            </a:r>
            <a:r>
              <a:rPr sz="1400" b="1" i="1" spc="-30" dirty="0">
                <a:latin typeface="Arial"/>
                <a:cs typeface="Arial"/>
              </a:rPr>
              <a:t> </a:t>
            </a:r>
            <a:r>
              <a:rPr sz="1400" b="1" i="1" spc="-120" dirty="0">
                <a:latin typeface="Arial"/>
                <a:cs typeface="Arial"/>
              </a:rPr>
              <a:t>Host</a:t>
            </a:r>
            <a:r>
              <a:rPr sz="1400" b="1" i="1" spc="-65" dirty="0">
                <a:latin typeface="Arial"/>
                <a:cs typeface="Arial"/>
              </a:rPr>
              <a:t> </a:t>
            </a:r>
            <a:r>
              <a:rPr sz="1400" b="1" i="1" spc="-90" dirty="0">
                <a:latin typeface="Arial"/>
                <a:cs typeface="Arial"/>
              </a:rPr>
              <a:t>Microbe</a:t>
            </a:r>
            <a:r>
              <a:rPr sz="1400" b="1" i="1" spc="-55" dirty="0">
                <a:latin typeface="Arial"/>
                <a:cs typeface="Arial"/>
              </a:rPr>
              <a:t> </a:t>
            </a:r>
            <a:endParaRPr lang="en-US" sz="1400" b="1" i="1" spc="-55" dirty="0">
              <a:latin typeface="Arial"/>
              <a:cs typeface="Arial"/>
            </a:endParaRPr>
          </a:p>
          <a:p>
            <a:pPr marL="12700">
              <a:lnSpc>
                <a:spcPct val="100000"/>
              </a:lnSpc>
              <a:spcBef>
                <a:spcPts val="100"/>
              </a:spcBef>
            </a:pPr>
            <a:r>
              <a:rPr sz="1400" b="1" spc="-80" dirty="0">
                <a:latin typeface="Arial"/>
                <a:cs typeface="Arial"/>
              </a:rPr>
              <a:t>19:145-</a:t>
            </a:r>
            <a:r>
              <a:rPr sz="1400" b="1" spc="-65" dirty="0">
                <a:latin typeface="Arial"/>
                <a:cs typeface="Arial"/>
              </a:rPr>
              <a:t>149,</a:t>
            </a:r>
            <a:r>
              <a:rPr sz="1400" b="1" dirty="0">
                <a:latin typeface="Arial"/>
                <a:cs typeface="Arial"/>
              </a:rPr>
              <a:t> </a:t>
            </a:r>
            <a:r>
              <a:rPr sz="1400" b="1" spc="-20" dirty="0">
                <a:latin typeface="Arial"/>
                <a:cs typeface="Arial"/>
              </a:rPr>
              <a:t>2016</a:t>
            </a:r>
            <a:endParaRPr sz="1400" dirty="0">
              <a:latin typeface="Arial"/>
              <a:cs typeface="Arial"/>
            </a:endParaRPr>
          </a:p>
        </p:txBody>
      </p:sp>
      <p:sp>
        <p:nvSpPr>
          <p:cNvPr id="80" name="object 80"/>
          <p:cNvSpPr txBox="1"/>
          <p:nvPr/>
        </p:nvSpPr>
        <p:spPr>
          <a:xfrm>
            <a:off x="5638800" y="1320508"/>
            <a:ext cx="3274096" cy="843821"/>
          </a:xfrm>
          <a:prstGeom prst="rect">
            <a:avLst/>
          </a:prstGeom>
        </p:spPr>
        <p:txBody>
          <a:bodyPr vert="horz" wrap="square" lIns="0" tIns="12700" rIns="0" bIns="0" rtlCol="0">
            <a:spAutoFit/>
          </a:bodyPr>
          <a:lstStyle/>
          <a:p>
            <a:pPr marL="298450" marR="5080" indent="-285750">
              <a:spcBef>
                <a:spcPts val="100"/>
              </a:spcBef>
              <a:buFont typeface="Arial" panose="020B0604020202020204" pitchFamily="34" charset="0"/>
              <a:buChar char="•"/>
            </a:pPr>
            <a:r>
              <a:rPr b="1" spc="-60" dirty="0">
                <a:latin typeface="Arial"/>
                <a:cs typeface="Arial"/>
              </a:rPr>
              <a:t>Protection</a:t>
            </a:r>
            <a:r>
              <a:rPr b="1" spc="-45" dirty="0">
                <a:latin typeface="Arial"/>
                <a:cs typeface="Arial"/>
              </a:rPr>
              <a:t> </a:t>
            </a:r>
            <a:r>
              <a:rPr b="1" spc="-10" dirty="0">
                <a:latin typeface="Arial"/>
                <a:cs typeface="Arial"/>
              </a:rPr>
              <a:t>against </a:t>
            </a:r>
            <a:r>
              <a:rPr b="1" spc="-150" dirty="0">
                <a:latin typeface="Arial"/>
                <a:cs typeface="Arial"/>
              </a:rPr>
              <a:t>DNA-</a:t>
            </a:r>
            <a:r>
              <a:rPr b="1" spc="-125" dirty="0">
                <a:latin typeface="Arial"/>
                <a:cs typeface="Arial"/>
              </a:rPr>
              <a:t>based</a:t>
            </a:r>
            <a:r>
              <a:rPr b="1" spc="-65" dirty="0">
                <a:latin typeface="Arial"/>
                <a:cs typeface="Arial"/>
              </a:rPr>
              <a:t> forms</a:t>
            </a:r>
            <a:r>
              <a:rPr b="1" spc="-80" dirty="0">
                <a:latin typeface="Arial"/>
                <a:cs typeface="Arial"/>
              </a:rPr>
              <a:t> </a:t>
            </a:r>
            <a:r>
              <a:rPr b="1" dirty="0">
                <a:latin typeface="Arial"/>
                <a:cs typeface="Arial"/>
              </a:rPr>
              <a:t>of</a:t>
            </a:r>
            <a:r>
              <a:rPr b="1" spc="-55" dirty="0">
                <a:latin typeface="Arial"/>
                <a:cs typeface="Arial"/>
              </a:rPr>
              <a:t> </a:t>
            </a:r>
            <a:r>
              <a:rPr b="1" spc="-20" dirty="0">
                <a:latin typeface="Arial"/>
                <a:cs typeface="Arial"/>
              </a:rPr>
              <a:t>life, </a:t>
            </a:r>
            <a:r>
              <a:rPr b="1" spc="-55" dirty="0">
                <a:latin typeface="Arial"/>
                <a:cs typeface="Arial"/>
              </a:rPr>
              <a:t>foreign</a:t>
            </a:r>
            <a:r>
              <a:rPr b="1" spc="-70" dirty="0">
                <a:latin typeface="Arial"/>
                <a:cs typeface="Arial"/>
              </a:rPr>
              <a:t> </a:t>
            </a:r>
            <a:r>
              <a:rPr b="1" spc="-75" dirty="0">
                <a:latin typeface="Arial"/>
                <a:cs typeface="Arial"/>
              </a:rPr>
              <a:t>genetic</a:t>
            </a:r>
            <a:r>
              <a:rPr b="1" spc="-80" dirty="0">
                <a:latin typeface="Arial"/>
                <a:cs typeface="Arial"/>
              </a:rPr>
              <a:t> </a:t>
            </a:r>
            <a:r>
              <a:rPr b="1" spc="-10" dirty="0">
                <a:latin typeface="Arial"/>
                <a:cs typeface="Arial"/>
              </a:rPr>
              <a:t>material</a:t>
            </a:r>
            <a:endParaRPr b="1" dirty="0">
              <a:latin typeface="Arial"/>
              <a:cs typeface="Arial"/>
            </a:endParaRPr>
          </a:p>
        </p:txBody>
      </p:sp>
      <p:sp>
        <p:nvSpPr>
          <p:cNvPr id="81" name="object 81"/>
          <p:cNvSpPr txBox="1"/>
          <p:nvPr/>
        </p:nvSpPr>
        <p:spPr>
          <a:xfrm>
            <a:off x="5638800" y="4132930"/>
            <a:ext cx="3274096" cy="1397819"/>
          </a:xfrm>
          <a:prstGeom prst="rect">
            <a:avLst/>
          </a:prstGeom>
        </p:spPr>
        <p:txBody>
          <a:bodyPr vert="horz" wrap="square" lIns="0" tIns="12700" rIns="0" bIns="0" rtlCol="0">
            <a:spAutoFit/>
          </a:bodyPr>
          <a:lstStyle/>
          <a:p>
            <a:pPr marL="298450" marR="5080" indent="-285750">
              <a:lnSpc>
                <a:spcPct val="100000"/>
              </a:lnSpc>
              <a:spcBef>
                <a:spcPts val="100"/>
              </a:spcBef>
              <a:buFont typeface="Arial" panose="020B0604020202020204" pitchFamily="34" charset="0"/>
              <a:buChar char="•"/>
            </a:pPr>
            <a:r>
              <a:rPr sz="1800" b="1" spc="-70" dirty="0">
                <a:latin typeface="Arial"/>
                <a:cs typeface="Arial"/>
              </a:rPr>
              <a:t>Evolutionary</a:t>
            </a:r>
            <a:r>
              <a:rPr sz="1800" b="1" spc="-85" dirty="0">
                <a:latin typeface="Arial"/>
                <a:cs typeface="Arial"/>
              </a:rPr>
              <a:t> </a:t>
            </a:r>
            <a:r>
              <a:rPr sz="1800" b="1" spc="-120" dirty="0">
                <a:latin typeface="Arial"/>
                <a:cs typeface="Arial"/>
              </a:rPr>
              <a:t>loss</a:t>
            </a:r>
            <a:r>
              <a:rPr sz="1800" b="1" spc="-75" dirty="0">
                <a:latin typeface="Arial"/>
                <a:cs typeface="Arial"/>
              </a:rPr>
              <a:t> </a:t>
            </a:r>
            <a:r>
              <a:rPr sz="1800" b="1" dirty="0">
                <a:latin typeface="Arial"/>
                <a:cs typeface="Arial"/>
              </a:rPr>
              <a:t>of</a:t>
            </a:r>
            <a:r>
              <a:rPr sz="1800" b="1" spc="-75" dirty="0">
                <a:latin typeface="Arial"/>
                <a:cs typeface="Arial"/>
              </a:rPr>
              <a:t> </a:t>
            </a:r>
            <a:r>
              <a:rPr sz="1800" b="1" spc="-140" dirty="0">
                <a:latin typeface="Arial"/>
                <a:cs typeface="Arial"/>
              </a:rPr>
              <a:t>RNAi </a:t>
            </a:r>
            <a:r>
              <a:rPr sz="1800" b="1" spc="-90" dirty="0">
                <a:latin typeface="Arial"/>
                <a:cs typeface="Arial"/>
              </a:rPr>
              <a:t>coincides</a:t>
            </a:r>
            <a:r>
              <a:rPr sz="1800" b="1" spc="-55" dirty="0">
                <a:latin typeface="Arial"/>
                <a:cs typeface="Arial"/>
              </a:rPr>
              <a:t> </a:t>
            </a:r>
            <a:r>
              <a:rPr sz="1800" b="1" spc="-10" dirty="0">
                <a:latin typeface="Arial"/>
                <a:cs typeface="Arial"/>
              </a:rPr>
              <a:t>temporally </a:t>
            </a:r>
            <a:r>
              <a:rPr sz="1800" b="1" dirty="0">
                <a:latin typeface="Arial"/>
                <a:cs typeface="Arial"/>
              </a:rPr>
              <a:t>with</a:t>
            </a:r>
            <a:r>
              <a:rPr sz="1800" b="1" spc="-75" dirty="0">
                <a:latin typeface="Arial"/>
                <a:cs typeface="Arial"/>
              </a:rPr>
              <a:t> </a:t>
            </a:r>
            <a:r>
              <a:rPr sz="1800" b="1" spc="-100" dirty="0">
                <a:latin typeface="Arial"/>
                <a:cs typeface="Arial"/>
              </a:rPr>
              <a:t>emergence</a:t>
            </a:r>
            <a:r>
              <a:rPr sz="1800" b="1" spc="-70" dirty="0">
                <a:latin typeface="Arial"/>
                <a:cs typeface="Arial"/>
              </a:rPr>
              <a:t> </a:t>
            </a:r>
            <a:r>
              <a:rPr sz="1800" b="1" spc="-25" dirty="0">
                <a:latin typeface="Arial"/>
                <a:cs typeface="Arial"/>
              </a:rPr>
              <a:t>of</a:t>
            </a:r>
            <a:r>
              <a:rPr lang="en-US" b="1" dirty="0">
                <a:latin typeface="Arial"/>
                <a:cs typeface="Arial"/>
              </a:rPr>
              <a:t> </a:t>
            </a:r>
            <a:r>
              <a:rPr sz="1800" b="1" spc="-175" dirty="0">
                <a:latin typeface="Arial"/>
                <a:cs typeface="Arial"/>
              </a:rPr>
              <a:t>IFNs</a:t>
            </a:r>
            <a:r>
              <a:rPr sz="1800" b="1" spc="-85" dirty="0">
                <a:latin typeface="Arial"/>
                <a:cs typeface="Arial"/>
              </a:rPr>
              <a:t> </a:t>
            </a:r>
            <a:r>
              <a:rPr sz="1800" b="1" spc="-95" dirty="0">
                <a:latin typeface="Arial"/>
                <a:cs typeface="Arial"/>
              </a:rPr>
              <a:t>and</a:t>
            </a:r>
            <a:r>
              <a:rPr sz="1800" b="1" spc="-70" dirty="0">
                <a:latin typeface="Arial"/>
                <a:cs typeface="Arial"/>
              </a:rPr>
              <a:t> </a:t>
            </a:r>
            <a:r>
              <a:rPr sz="1800" b="1" spc="-50" dirty="0">
                <a:latin typeface="Arial"/>
                <a:cs typeface="Arial"/>
              </a:rPr>
              <a:t>combinatorial </a:t>
            </a:r>
            <a:r>
              <a:rPr sz="1800" b="1" spc="-70" dirty="0">
                <a:latin typeface="Arial"/>
                <a:cs typeface="Arial"/>
              </a:rPr>
              <a:t>adaptive</a:t>
            </a:r>
            <a:r>
              <a:rPr sz="1800" b="1" spc="-55" dirty="0">
                <a:latin typeface="Arial"/>
                <a:cs typeface="Arial"/>
              </a:rPr>
              <a:t> </a:t>
            </a:r>
            <a:r>
              <a:rPr sz="1800" b="1" spc="-10" dirty="0">
                <a:latin typeface="Arial"/>
                <a:cs typeface="Arial"/>
              </a:rPr>
              <a:t>immunity</a:t>
            </a:r>
            <a:endParaRPr sz="1800" b="1" dirty="0">
              <a:latin typeface="Arial"/>
              <a:cs typeface="Arial"/>
            </a:endParaRPr>
          </a:p>
        </p:txBody>
      </p:sp>
      <p:cxnSp>
        <p:nvCxnSpPr>
          <p:cNvPr id="82" name="Straight Connector 81">
            <a:extLst>
              <a:ext uri="{FF2B5EF4-FFF2-40B4-BE49-F238E27FC236}">
                <a16:creationId xmlns:a16="http://schemas.microsoft.com/office/drawing/2014/main" id="{AB198DB4-4EAA-F8B5-5C83-F3E06CBECC14}"/>
              </a:ext>
            </a:extLst>
          </p:cNvPr>
          <p:cNvCxnSpPr/>
          <p:nvPr/>
        </p:nvCxnSpPr>
        <p:spPr>
          <a:xfrm>
            <a:off x="332066" y="9144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30124A07-D630-12EC-6110-E91A8A27F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042" y="1026161"/>
            <a:ext cx="4602023" cy="58318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E2FC-402B-6E60-219C-3A89662193A8}"/>
              </a:ext>
            </a:extLst>
          </p:cNvPr>
          <p:cNvSpPr>
            <a:spLocks noGrp="1"/>
          </p:cNvSpPr>
          <p:nvPr>
            <p:ph type="title"/>
          </p:nvPr>
        </p:nvSpPr>
        <p:spPr>
          <a:xfrm>
            <a:off x="501957" y="0"/>
            <a:ext cx="8190009" cy="677108"/>
          </a:xfrm>
        </p:spPr>
        <p:txBody>
          <a:bodyPr/>
          <a:lstStyle/>
          <a:p>
            <a:r>
              <a:rPr lang="en-US" dirty="0">
                <a:solidFill>
                  <a:srgbClr val="002060"/>
                </a:solidFill>
              </a:rPr>
              <a:t>Crispr-Cas System Principles</a:t>
            </a:r>
          </a:p>
        </p:txBody>
      </p:sp>
      <p:sp>
        <p:nvSpPr>
          <p:cNvPr id="4" name="TextBox 3">
            <a:extLst>
              <a:ext uri="{FF2B5EF4-FFF2-40B4-BE49-F238E27FC236}">
                <a16:creationId xmlns:a16="http://schemas.microsoft.com/office/drawing/2014/main" id="{67986604-77C2-D0B9-527C-CB276B5AB5F0}"/>
              </a:ext>
            </a:extLst>
          </p:cNvPr>
          <p:cNvSpPr txBox="1"/>
          <p:nvPr/>
        </p:nvSpPr>
        <p:spPr>
          <a:xfrm>
            <a:off x="6781800" y="6273225"/>
            <a:ext cx="2182008" cy="584775"/>
          </a:xfrm>
          <a:prstGeom prst="rect">
            <a:avLst/>
          </a:prstGeom>
          <a:noFill/>
        </p:spPr>
        <p:txBody>
          <a:bodyPr wrap="none" rtlCol="0">
            <a:spAutoFit/>
          </a:bodyPr>
          <a:lstStyle/>
          <a:p>
            <a:r>
              <a:rPr lang="en-US" sz="1600" b="1" dirty="0" err="1">
                <a:solidFill>
                  <a:schemeClr val="tx1">
                    <a:lumMod val="50000"/>
                    <a:lumOff val="50000"/>
                  </a:schemeClr>
                </a:solidFill>
                <a:latin typeface="Arial" panose="020B0604020202020204" pitchFamily="34" charset="0"/>
                <a:cs typeface="Arial" panose="020B0604020202020204" pitchFamily="34" charset="0"/>
              </a:rPr>
              <a:t>Mohanraju</a:t>
            </a:r>
            <a:r>
              <a:rPr lang="en-US" sz="1600" b="1" dirty="0">
                <a:solidFill>
                  <a:schemeClr val="tx1">
                    <a:lumMod val="50000"/>
                    <a:lumOff val="50000"/>
                  </a:schemeClr>
                </a:solidFill>
                <a:latin typeface="Arial" panose="020B0604020202020204" pitchFamily="34" charset="0"/>
                <a:cs typeface="Arial" panose="020B0604020202020204" pitchFamily="34" charset="0"/>
              </a:rPr>
              <a:t>, P. et al,</a:t>
            </a:r>
          </a:p>
          <a:p>
            <a:r>
              <a:rPr lang="en-US" sz="1600" b="1" i="1" dirty="0">
                <a:solidFill>
                  <a:schemeClr val="tx1">
                    <a:lumMod val="50000"/>
                    <a:lumOff val="50000"/>
                  </a:schemeClr>
                </a:solidFill>
                <a:latin typeface="Arial" panose="020B0604020202020204" pitchFamily="34" charset="0"/>
                <a:cs typeface="Arial" panose="020B0604020202020204" pitchFamily="34" charset="0"/>
              </a:rPr>
              <a:t>Nat Rev Micro</a:t>
            </a:r>
            <a:r>
              <a:rPr lang="en-US" sz="1600" b="1" dirty="0">
                <a:solidFill>
                  <a:schemeClr val="tx1">
                    <a:lumMod val="50000"/>
                    <a:lumOff val="50000"/>
                  </a:schemeClr>
                </a:solidFill>
                <a:latin typeface="Arial" panose="020B0604020202020204" pitchFamily="34" charset="0"/>
                <a:cs typeface="Arial" panose="020B0604020202020204" pitchFamily="34" charset="0"/>
              </a:rPr>
              <a:t>, 2022.</a:t>
            </a:r>
          </a:p>
        </p:txBody>
      </p:sp>
      <p:pic>
        <p:nvPicPr>
          <p:cNvPr id="5" name="Picture 2">
            <a:extLst>
              <a:ext uri="{FF2B5EF4-FFF2-40B4-BE49-F238E27FC236}">
                <a16:creationId xmlns:a16="http://schemas.microsoft.com/office/drawing/2014/main" id="{CB7CD0EA-1123-6BA3-218F-78D82F15E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50915"/>
            <a:ext cx="3095625" cy="594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e 2">
            <a:extLst>
              <a:ext uri="{FF2B5EF4-FFF2-40B4-BE49-F238E27FC236}">
                <a16:creationId xmlns:a16="http://schemas.microsoft.com/office/drawing/2014/main" id="{A9167AED-0362-ECDD-8186-E97352CE9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026" y="1752600"/>
            <a:ext cx="4964389" cy="2667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6878FF1D-4C8E-CE2D-B207-0B3791AC4622}"/>
              </a:ext>
            </a:extLst>
          </p:cNvPr>
          <p:cNvCxnSpPr/>
          <p:nvPr/>
        </p:nvCxnSpPr>
        <p:spPr>
          <a:xfrm>
            <a:off x="332066" y="677108"/>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97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0F8C-E961-EBDE-BEA6-036A5AB76B7F}"/>
              </a:ext>
            </a:extLst>
          </p:cNvPr>
          <p:cNvSpPr>
            <a:spLocks noGrp="1"/>
          </p:cNvSpPr>
          <p:nvPr>
            <p:ph type="title"/>
          </p:nvPr>
        </p:nvSpPr>
        <p:spPr>
          <a:xfrm>
            <a:off x="228600" y="0"/>
            <a:ext cx="8915400" cy="1325563"/>
          </a:xfrm>
        </p:spPr>
        <p:txBody>
          <a:bodyPr/>
          <a:lstStyle/>
          <a:p>
            <a:r>
              <a:rPr lang="en-US" dirty="0"/>
              <a:t>Examples of Phage-encoded anti-CRISPR Proteins</a:t>
            </a:r>
          </a:p>
        </p:txBody>
      </p:sp>
      <p:pic>
        <p:nvPicPr>
          <p:cNvPr id="5" name="Content Placeholder 4" descr="A diagram of dna molecules&#10;&#10;Description automatically generated with medium confidence">
            <a:extLst>
              <a:ext uri="{FF2B5EF4-FFF2-40B4-BE49-F238E27FC236}">
                <a16:creationId xmlns:a16="http://schemas.microsoft.com/office/drawing/2014/main" id="{030B41E2-B150-5A91-2498-E8AD2B0F3A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6300" y="1371600"/>
            <a:ext cx="4336599" cy="4240016"/>
          </a:xfrm>
        </p:spPr>
      </p:pic>
      <p:pic>
        <p:nvPicPr>
          <p:cNvPr id="7" name="Picture 6" descr="A diagram of a cell division&#10;&#10;Description automatically generated">
            <a:extLst>
              <a:ext uri="{FF2B5EF4-FFF2-40B4-BE49-F238E27FC236}">
                <a16:creationId xmlns:a16="http://schemas.microsoft.com/office/drawing/2014/main" id="{7444A0EB-2DC9-B6A0-FCE1-38FDDDAE2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43000"/>
            <a:ext cx="8331294" cy="5257800"/>
          </a:xfrm>
          <a:prstGeom prst="rect">
            <a:avLst/>
          </a:prstGeom>
        </p:spPr>
      </p:pic>
      <p:cxnSp>
        <p:nvCxnSpPr>
          <p:cNvPr id="3" name="Straight Connector 2">
            <a:extLst>
              <a:ext uri="{FF2B5EF4-FFF2-40B4-BE49-F238E27FC236}">
                <a16:creationId xmlns:a16="http://schemas.microsoft.com/office/drawing/2014/main" id="{6261AF46-D6B6-9D9B-7447-F423D358AFA4}"/>
              </a:ext>
            </a:extLst>
          </p:cNvPr>
          <p:cNvCxnSpPr/>
          <p:nvPr/>
        </p:nvCxnSpPr>
        <p:spPr>
          <a:xfrm>
            <a:off x="332067" y="9906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819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0F8C-E961-EBDE-BEA6-036A5AB76B7F}"/>
              </a:ext>
            </a:extLst>
          </p:cNvPr>
          <p:cNvSpPr>
            <a:spLocks noGrp="1"/>
          </p:cNvSpPr>
          <p:nvPr>
            <p:ph type="title"/>
          </p:nvPr>
        </p:nvSpPr>
        <p:spPr>
          <a:xfrm>
            <a:off x="228600" y="0"/>
            <a:ext cx="8915400" cy="1325563"/>
          </a:xfrm>
        </p:spPr>
        <p:txBody>
          <a:bodyPr/>
          <a:lstStyle/>
          <a:p>
            <a:r>
              <a:rPr lang="en-US" dirty="0"/>
              <a:t>Examples of Phage-encoded anti-CRISPR Proteins</a:t>
            </a:r>
          </a:p>
        </p:txBody>
      </p:sp>
      <p:pic>
        <p:nvPicPr>
          <p:cNvPr id="5" name="Content Placeholder 4" descr="A diagram of dna molecules&#10;&#10;Description automatically generated with medium confidence">
            <a:extLst>
              <a:ext uri="{FF2B5EF4-FFF2-40B4-BE49-F238E27FC236}">
                <a16:creationId xmlns:a16="http://schemas.microsoft.com/office/drawing/2014/main" id="{030B41E2-B150-5A91-2498-E8AD2B0F3A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990600"/>
            <a:ext cx="5768750" cy="5640271"/>
          </a:xfrm>
        </p:spPr>
      </p:pic>
      <p:cxnSp>
        <p:nvCxnSpPr>
          <p:cNvPr id="3" name="Straight Connector 2">
            <a:extLst>
              <a:ext uri="{FF2B5EF4-FFF2-40B4-BE49-F238E27FC236}">
                <a16:creationId xmlns:a16="http://schemas.microsoft.com/office/drawing/2014/main" id="{4B2602EF-1C38-C0AC-71D7-CF1B32144946}"/>
              </a:ext>
            </a:extLst>
          </p:cNvPr>
          <p:cNvCxnSpPr/>
          <p:nvPr/>
        </p:nvCxnSpPr>
        <p:spPr>
          <a:xfrm>
            <a:off x="332066" y="91440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883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2236"/>
            <a:ext cx="9144000" cy="493594"/>
          </a:xfrm>
          <a:prstGeom prst="rect">
            <a:avLst/>
          </a:prstGeom>
        </p:spPr>
        <p:txBody>
          <a:bodyPr vert="horz" wrap="square" lIns="0" tIns="62100" rIns="0" bIns="0" rtlCol="0">
            <a:spAutoFit/>
          </a:bodyPr>
          <a:lstStyle/>
          <a:p>
            <a:pPr marL="111125">
              <a:lnSpc>
                <a:spcPct val="100000"/>
              </a:lnSpc>
              <a:spcBef>
                <a:spcPts val="95"/>
              </a:spcBef>
            </a:pPr>
            <a:r>
              <a:rPr sz="2800" b="1" spc="-180" dirty="0">
                <a:solidFill>
                  <a:srgbClr val="002060"/>
                </a:solidFill>
              </a:rPr>
              <a:t>Overview</a:t>
            </a:r>
            <a:r>
              <a:rPr sz="2800" b="1" spc="-130" dirty="0">
                <a:solidFill>
                  <a:srgbClr val="002060"/>
                </a:solidFill>
              </a:rPr>
              <a:t> -</a:t>
            </a:r>
            <a:r>
              <a:rPr sz="2800" b="1" spc="-170" dirty="0">
                <a:solidFill>
                  <a:srgbClr val="002060"/>
                </a:solidFill>
              </a:rPr>
              <a:t> </a:t>
            </a:r>
            <a:r>
              <a:rPr sz="2800" b="1" spc="-145" dirty="0">
                <a:solidFill>
                  <a:srgbClr val="002060"/>
                </a:solidFill>
              </a:rPr>
              <a:t>immune</a:t>
            </a:r>
            <a:r>
              <a:rPr sz="2800" b="1" spc="-160" dirty="0">
                <a:solidFill>
                  <a:srgbClr val="002060"/>
                </a:solidFill>
              </a:rPr>
              <a:t> </a:t>
            </a:r>
            <a:r>
              <a:rPr sz="2800" b="1" spc="-229" dirty="0">
                <a:solidFill>
                  <a:srgbClr val="002060"/>
                </a:solidFill>
              </a:rPr>
              <a:t>evasion</a:t>
            </a:r>
            <a:r>
              <a:rPr sz="2800" b="1" spc="-160" dirty="0">
                <a:solidFill>
                  <a:srgbClr val="002060"/>
                </a:solidFill>
              </a:rPr>
              <a:t> </a:t>
            </a:r>
            <a:r>
              <a:rPr sz="2800" b="1" spc="-145" dirty="0">
                <a:solidFill>
                  <a:srgbClr val="002060"/>
                </a:solidFill>
              </a:rPr>
              <a:t>strategies</a:t>
            </a:r>
            <a:r>
              <a:rPr lang="en-US" sz="2800" b="1" spc="-145" dirty="0">
                <a:solidFill>
                  <a:srgbClr val="002060"/>
                </a:solidFill>
              </a:rPr>
              <a:t> against eukaryotic cells</a:t>
            </a:r>
            <a:endParaRPr sz="2800" b="1" dirty="0">
              <a:solidFill>
                <a:srgbClr val="002060"/>
              </a:solidFill>
            </a:endParaRPr>
          </a:p>
        </p:txBody>
      </p:sp>
      <p:pic>
        <p:nvPicPr>
          <p:cNvPr id="3" name="object 3"/>
          <p:cNvPicPr/>
          <p:nvPr/>
        </p:nvPicPr>
        <p:blipFill>
          <a:blip r:embed="rId3" cstate="print"/>
          <a:stretch>
            <a:fillRect/>
          </a:stretch>
        </p:blipFill>
        <p:spPr>
          <a:xfrm>
            <a:off x="1066800" y="744108"/>
            <a:ext cx="6801727" cy="5863380"/>
          </a:xfrm>
          <a:prstGeom prst="rect">
            <a:avLst/>
          </a:prstGeom>
        </p:spPr>
      </p:pic>
      <p:sp>
        <p:nvSpPr>
          <p:cNvPr id="15" name="object 15"/>
          <p:cNvSpPr txBox="1"/>
          <p:nvPr/>
        </p:nvSpPr>
        <p:spPr>
          <a:xfrm>
            <a:off x="6160559" y="6607487"/>
            <a:ext cx="2873375" cy="208279"/>
          </a:xfrm>
          <a:prstGeom prst="rect">
            <a:avLst/>
          </a:prstGeom>
        </p:spPr>
        <p:txBody>
          <a:bodyPr vert="horz" wrap="square" lIns="0" tIns="12700" rIns="0" bIns="0" rtlCol="0">
            <a:spAutoFit/>
          </a:bodyPr>
          <a:lstStyle/>
          <a:p>
            <a:pPr marL="12700">
              <a:lnSpc>
                <a:spcPct val="100000"/>
              </a:lnSpc>
              <a:spcBef>
                <a:spcPts val="100"/>
              </a:spcBef>
            </a:pPr>
            <a:r>
              <a:rPr sz="1200" spc="-70" dirty="0">
                <a:latin typeface="Arial"/>
                <a:cs typeface="Arial"/>
              </a:rPr>
              <a:t>Finlay</a:t>
            </a:r>
            <a:r>
              <a:rPr sz="1200" spc="-45" dirty="0">
                <a:latin typeface="Arial"/>
                <a:cs typeface="Arial"/>
              </a:rPr>
              <a:t> </a:t>
            </a:r>
            <a:r>
              <a:rPr sz="1200" spc="-55" dirty="0">
                <a:latin typeface="Arial"/>
                <a:cs typeface="Arial"/>
              </a:rPr>
              <a:t>and</a:t>
            </a:r>
            <a:r>
              <a:rPr sz="1200" spc="-35" dirty="0">
                <a:latin typeface="Arial"/>
                <a:cs typeface="Arial"/>
              </a:rPr>
              <a:t> </a:t>
            </a:r>
            <a:r>
              <a:rPr sz="1200" spc="-75" dirty="0">
                <a:latin typeface="Arial"/>
                <a:cs typeface="Arial"/>
              </a:rPr>
              <a:t>McFadden,</a:t>
            </a:r>
            <a:r>
              <a:rPr sz="1200" spc="-40" dirty="0">
                <a:latin typeface="Arial"/>
                <a:cs typeface="Arial"/>
              </a:rPr>
              <a:t> </a:t>
            </a:r>
            <a:r>
              <a:rPr sz="1200" i="1" spc="-85" dirty="0">
                <a:latin typeface="Arial"/>
                <a:cs typeface="Arial"/>
              </a:rPr>
              <a:t>Cell</a:t>
            </a:r>
            <a:r>
              <a:rPr sz="1200" i="1" spc="-20" dirty="0">
                <a:latin typeface="Arial"/>
                <a:cs typeface="Arial"/>
              </a:rPr>
              <a:t> </a:t>
            </a:r>
            <a:r>
              <a:rPr sz="1200" spc="-60" dirty="0">
                <a:latin typeface="Arial"/>
                <a:cs typeface="Arial"/>
              </a:rPr>
              <a:t>124:767-</a:t>
            </a:r>
            <a:r>
              <a:rPr sz="1200" spc="-55" dirty="0">
                <a:latin typeface="Arial"/>
                <a:cs typeface="Arial"/>
              </a:rPr>
              <a:t>782,</a:t>
            </a:r>
            <a:r>
              <a:rPr sz="1200" spc="-20" dirty="0">
                <a:latin typeface="Arial"/>
                <a:cs typeface="Arial"/>
              </a:rPr>
              <a:t> </a:t>
            </a:r>
            <a:r>
              <a:rPr sz="1200" spc="-10" dirty="0">
                <a:latin typeface="Arial"/>
                <a:cs typeface="Arial"/>
              </a:rPr>
              <a:t>2006.</a:t>
            </a:r>
            <a:endParaRPr sz="1200">
              <a:latin typeface="Arial"/>
              <a:cs typeface="Arial"/>
            </a:endParaRPr>
          </a:p>
        </p:txBody>
      </p:sp>
      <p:cxnSp>
        <p:nvCxnSpPr>
          <p:cNvPr id="4" name="Straight Connector 3">
            <a:extLst>
              <a:ext uri="{FF2B5EF4-FFF2-40B4-BE49-F238E27FC236}">
                <a16:creationId xmlns:a16="http://schemas.microsoft.com/office/drawing/2014/main" id="{1EAC2AC6-8711-1B99-8203-4BBF91FED1E5}"/>
              </a:ext>
            </a:extLst>
          </p:cNvPr>
          <p:cNvCxnSpPr/>
          <p:nvPr/>
        </p:nvCxnSpPr>
        <p:spPr>
          <a:xfrm>
            <a:off x="332067" y="535830"/>
            <a:ext cx="84798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3626</TotalTime>
  <Words>2896</Words>
  <Application>Microsoft Macintosh PowerPoint</Application>
  <PresentationFormat>On-screen Show (4:3)</PresentationFormat>
  <Paragraphs>191</Paragraphs>
  <Slides>38</Slides>
  <Notes>33</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Host Pathogen Interactions - Immune evasion by pathogens</vt:lpstr>
      <vt:lpstr>What is immune evasion?</vt:lpstr>
      <vt:lpstr>Arms race between microbes and hosts</vt:lpstr>
      <vt:lpstr>Evolution of Immune Defenses</vt:lpstr>
      <vt:lpstr>Defenses Systems across the Tree of Life</vt:lpstr>
      <vt:lpstr>Crispr-Cas System Principles</vt:lpstr>
      <vt:lpstr>Examples of Phage-encoded anti-CRISPR Proteins</vt:lpstr>
      <vt:lpstr>Examples of Phage-encoded anti-CRISPR Proteins</vt:lpstr>
      <vt:lpstr>Overview - immune evasion strategies against eukaryotic cells</vt:lpstr>
      <vt:lpstr>Barriers to Infection – Mucosal Surfaces</vt:lpstr>
      <vt:lpstr>Barriers to Infection – Invading Mucosal Surfaces</vt:lpstr>
      <vt:lpstr>Example of Bacterial CRISPR System to promote pathogenesis</vt:lpstr>
      <vt:lpstr>Host-adapted Pathogens – Intracellular Survival</vt:lpstr>
      <vt:lpstr>How does the infectious dose (ID50) relate to immune evasion?</vt:lpstr>
      <vt:lpstr>PowerPoint Presentation</vt:lpstr>
      <vt:lpstr>2. The Complement System and Immune Evasion</vt:lpstr>
      <vt:lpstr>PowerPoint Presentation</vt:lpstr>
      <vt:lpstr>Neisseria can cleave complement in the serum and can mimic host cell surfaces by binding factor H</vt:lpstr>
      <vt:lpstr>Staphylococcus aureus (Disease + Pathogenesis)</vt:lpstr>
      <vt:lpstr>Staph interferes with chemotaxis, complement activation, fibrinolysis, leukocyte effector functions</vt:lpstr>
      <vt:lpstr>Staph interferes with chemotaxis, complement activation, fibrinolysis, leukocyte effector functions</vt:lpstr>
      <vt:lpstr>Inhibition of Chemotaxis</vt:lpstr>
      <vt:lpstr>3. Outer Surface of Pathogen (capsules and outer membrane proteins)</vt:lpstr>
      <vt:lpstr>Cryptococcocis is a major cause of infectious mortality in Sub-Saharan Africa</vt:lpstr>
      <vt:lpstr>The Cryptococcal Capsule</vt:lpstr>
      <vt:lpstr>PowerPoint Presentation</vt:lpstr>
      <vt:lpstr>Melanin</vt:lpstr>
      <vt:lpstr>4. Antigenic Hypervariability</vt:lpstr>
      <vt:lpstr>PowerPoint Presentation</vt:lpstr>
      <vt:lpstr>PowerPoint Presentation</vt:lpstr>
      <vt:lpstr>5. Hide from Immune Surveillance</vt:lpstr>
      <vt:lpstr>Hiding PAMPs (Histoplasma, a dimorphic fungal pathogen)</vt:lpstr>
      <vt:lpstr>Viral Immune Evasion –Interference with MHC class I Ag Processing Pathway</vt:lpstr>
      <vt:lpstr>CMV hijacks MHC class I Presentation and activates inhibitory NK cell receptors</vt:lpstr>
      <vt:lpstr>Bacterial Strategies for Intracellular Survival</vt:lpstr>
      <vt:lpstr>Bacterial Secretion Systems</vt:lpstr>
      <vt:lpstr>How to break in…</vt:lpstr>
      <vt:lpstr>PowerPoint Presentation</vt:lpstr>
    </vt:vector>
  </TitlesOfParts>
  <Company>FHCRC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Host pathogen Interactions III - Immune evasion by pathogens</dc:title>
  <dc:creator>Tobias Hohl</dc:creator>
  <cp:lastModifiedBy>Hohl, Tobias</cp:lastModifiedBy>
  <cp:revision>17</cp:revision>
  <dcterms:created xsi:type="dcterms:W3CDTF">2024-03-04T02:55:33Z</dcterms:created>
  <dcterms:modified xsi:type="dcterms:W3CDTF">2026-02-23T02:55:45Z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2018-04-19T00:00:00Z</vt:filetime>
  </property>
  <property fmtid="{D5CDD505-2E9C-101B-9397-08002B2CF9AE}" pid="3" name="Creator">
    <vt:lpwstr>Acrobat PDFMaker 11 for PowerPoint</vt:lpwstr>
  </property>
  <property fmtid="{D5CDD505-2E9C-101B-9397-08002B2CF9AE}" pid="4" name="LastSaved">
    <vt:filetime>2024-03-04T00:00:00Z</vt:filetime>
  </property>
  <property fmtid="{D5CDD505-2E9C-101B-9397-08002B2CF9AE}" pid="5" name="Producer">
    <vt:lpwstr>Adobe PDF Library 11.0</vt:lpwstr>
  </property>
</Properties>
</file>