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72" r:id="rId8"/>
    <p:sldId id="262" r:id="rId9"/>
    <p:sldId id="273" r:id="rId10"/>
    <p:sldId id="274" r:id="rId11"/>
    <p:sldId id="263" r:id="rId12"/>
    <p:sldId id="264" r:id="rId13"/>
    <p:sldId id="275" r:id="rId14"/>
    <p:sldId id="265" r:id="rId15"/>
    <p:sldId id="266" r:id="rId16"/>
    <p:sldId id="267" r:id="rId17"/>
    <p:sldId id="276" r:id="rId18"/>
    <p:sldId id="268" r:id="rId19"/>
    <p:sldId id="269" r:id="rId20"/>
    <p:sldId id="277" r:id="rId21"/>
    <p:sldId id="270" r:id="rId22"/>
    <p:sldId id="278" r:id="rId23"/>
    <p:sldId id="271"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Lz5ucZuswUnQgcpkpDRQrlk5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7" d="100"/>
          <a:sy n="77" d="100"/>
        </p:scale>
        <p:origin x="161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9894C080-6476-55A6-38F9-DB34377C3A0E}"/>
            </a:ext>
          </a:extLst>
        </p:cNvPr>
        <p:cNvGrpSpPr/>
        <p:nvPr/>
      </p:nvGrpSpPr>
      <p:grpSpPr>
        <a:xfrm>
          <a:off x="0" y="0"/>
          <a:ext cx="0" cy="0"/>
          <a:chOff x="0" y="0"/>
          <a:chExt cx="0" cy="0"/>
        </a:xfrm>
      </p:grpSpPr>
      <p:sp>
        <p:nvSpPr>
          <p:cNvPr id="164" name="Google Shape;164;p8:notes">
            <a:extLst>
              <a:ext uri="{FF2B5EF4-FFF2-40B4-BE49-F238E27FC236}">
                <a16:creationId xmlns:a16="http://schemas.microsoft.com/office/drawing/2014/main" id="{825A881B-2AF5-AE49-4A92-8F877607D22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a:extLst>
              <a:ext uri="{FF2B5EF4-FFF2-40B4-BE49-F238E27FC236}">
                <a16:creationId xmlns:a16="http://schemas.microsoft.com/office/drawing/2014/main" id="{8D1344D4-8D6F-E494-D4B3-2A323195BE9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0717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30CE6196-F263-CA58-2479-7EE416A3EC1C}"/>
            </a:ext>
          </a:extLst>
        </p:cNvPr>
        <p:cNvGrpSpPr/>
        <p:nvPr/>
      </p:nvGrpSpPr>
      <p:grpSpPr>
        <a:xfrm>
          <a:off x="0" y="0"/>
          <a:ext cx="0" cy="0"/>
          <a:chOff x="0" y="0"/>
          <a:chExt cx="0" cy="0"/>
        </a:xfrm>
      </p:grpSpPr>
      <p:sp>
        <p:nvSpPr>
          <p:cNvPr id="179" name="Google Shape;179;p9:notes">
            <a:extLst>
              <a:ext uri="{FF2B5EF4-FFF2-40B4-BE49-F238E27FC236}">
                <a16:creationId xmlns:a16="http://schemas.microsoft.com/office/drawing/2014/main" id="{7ED3B916-B444-686C-FA51-BB03CA32FDC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a:extLst>
              <a:ext uri="{FF2B5EF4-FFF2-40B4-BE49-F238E27FC236}">
                <a16:creationId xmlns:a16="http://schemas.microsoft.com/office/drawing/2014/main" id="{64380664-E69D-6703-E490-6E3EAA89B73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95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C64B047E-6A4B-B7DA-8336-D4885F2320E4}"/>
            </a:ext>
          </a:extLst>
        </p:cNvPr>
        <p:cNvGrpSpPr/>
        <p:nvPr/>
      </p:nvGrpSpPr>
      <p:grpSpPr>
        <a:xfrm>
          <a:off x="0" y="0"/>
          <a:ext cx="0" cy="0"/>
          <a:chOff x="0" y="0"/>
          <a:chExt cx="0" cy="0"/>
        </a:xfrm>
      </p:grpSpPr>
      <p:sp>
        <p:nvSpPr>
          <p:cNvPr id="247" name="Google Shape;247;p12:notes">
            <a:extLst>
              <a:ext uri="{FF2B5EF4-FFF2-40B4-BE49-F238E27FC236}">
                <a16:creationId xmlns:a16="http://schemas.microsoft.com/office/drawing/2014/main" id="{27865DD3-018D-A324-D584-0F80C899DDF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2:notes">
            <a:extLst>
              <a:ext uri="{FF2B5EF4-FFF2-40B4-BE49-F238E27FC236}">
                <a16:creationId xmlns:a16="http://schemas.microsoft.com/office/drawing/2014/main" id="{3E3AE39C-B1E1-9006-1FA7-C59F03F440A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955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is thousands of scientific journal -&gt; Choose in function of Topic, impact factor (i.e classement of best journal to “worst”)</a:t>
            </a:r>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9DFF1618-A3CC-83AF-4305-B97CD298DF52}"/>
            </a:ext>
          </a:extLst>
        </p:cNvPr>
        <p:cNvGrpSpPr/>
        <p:nvPr/>
      </p:nvGrpSpPr>
      <p:grpSpPr>
        <a:xfrm>
          <a:off x="0" y="0"/>
          <a:ext cx="0" cy="0"/>
          <a:chOff x="0" y="0"/>
          <a:chExt cx="0" cy="0"/>
        </a:xfrm>
      </p:grpSpPr>
      <p:sp>
        <p:nvSpPr>
          <p:cNvPr id="274" name="Google Shape;274;p14:notes">
            <a:extLst>
              <a:ext uri="{FF2B5EF4-FFF2-40B4-BE49-F238E27FC236}">
                <a16:creationId xmlns:a16="http://schemas.microsoft.com/office/drawing/2014/main" id="{423EE71F-D699-57AB-BFE5-5C4A561D454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4:notes">
            <a:extLst>
              <a:ext uri="{FF2B5EF4-FFF2-40B4-BE49-F238E27FC236}">
                <a16:creationId xmlns:a16="http://schemas.microsoft.com/office/drawing/2014/main" id="{B110405B-947A-E86F-7B32-C9A512ECBEE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328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a:extLst>
            <a:ext uri="{FF2B5EF4-FFF2-40B4-BE49-F238E27FC236}">
              <a16:creationId xmlns:a16="http://schemas.microsoft.com/office/drawing/2014/main" id="{5B99D93D-A874-185B-159B-EF9B0AB9D2E4}"/>
            </a:ext>
          </a:extLst>
        </p:cNvPr>
        <p:cNvGrpSpPr/>
        <p:nvPr/>
      </p:nvGrpSpPr>
      <p:grpSpPr>
        <a:xfrm>
          <a:off x="0" y="0"/>
          <a:ext cx="0" cy="0"/>
          <a:chOff x="0" y="0"/>
          <a:chExt cx="0" cy="0"/>
        </a:xfrm>
      </p:grpSpPr>
      <p:sp>
        <p:nvSpPr>
          <p:cNvPr id="284" name="Google Shape;284;p15:notes">
            <a:extLst>
              <a:ext uri="{FF2B5EF4-FFF2-40B4-BE49-F238E27FC236}">
                <a16:creationId xmlns:a16="http://schemas.microsoft.com/office/drawing/2014/main" id="{02443C7D-F952-44B6-4DB3-C8933CFF675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5:notes">
            <a:extLst>
              <a:ext uri="{FF2B5EF4-FFF2-40B4-BE49-F238E27FC236}">
                <a16:creationId xmlns:a16="http://schemas.microsoft.com/office/drawing/2014/main" id="{38715AC0-CFE7-F27D-433B-3D81D1D15F5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8984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25E0D56D-177A-05E0-B4A1-7C847007F0C5}"/>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0A49C536-30DA-B8B1-ADE8-1E552EA5386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a:extLst>
              <a:ext uri="{FF2B5EF4-FFF2-40B4-BE49-F238E27FC236}">
                <a16:creationId xmlns:a16="http://schemas.microsoft.com/office/drawing/2014/main" id="{C11C2E8D-9D4D-6FC8-E959-93D1576A5027}"/>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1725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3BC4C9DE-2B3E-C4DD-25CD-D56F74DF1346}"/>
            </a:ext>
          </a:extLst>
        </p:cNvPr>
        <p:cNvGrpSpPr/>
        <p:nvPr/>
      </p:nvGrpSpPr>
      <p:grpSpPr>
        <a:xfrm>
          <a:off x="0" y="0"/>
          <a:ext cx="0" cy="0"/>
          <a:chOff x="0" y="0"/>
          <a:chExt cx="0" cy="0"/>
        </a:xfrm>
      </p:grpSpPr>
      <p:sp>
        <p:nvSpPr>
          <p:cNvPr id="157" name="Google Shape;157;p7:notes">
            <a:extLst>
              <a:ext uri="{FF2B5EF4-FFF2-40B4-BE49-F238E27FC236}">
                <a16:creationId xmlns:a16="http://schemas.microsoft.com/office/drawing/2014/main" id="{CE3B4F0C-88D1-A3C2-D960-C736B3348FD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a:extLst>
              <a:ext uri="{FF2B5EF4-FFF2-40B4-BE49-F238E27FC236}">
                <a16:creationId xmlns:a16="http://schemas.microsoft.com/office/drawing/2014/main" id="{3FD3E636-8473-F3F3-4ACF-583DC740BE4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91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3887391" y="987426"/>
            <a:ext cx="4629150" cy="4873625"/>
          </a:xfrm>
          <a:prstGeom prst="rect">
            <a:avLst/>
          </a:prstGeom>
          <a:noFill/>
          <a:ln>
            <a:noFill/>
          </a:ln>
        </p:spPr>
      </p:sp>
      <p:sp>
        <p:nvSpPr>
          <p:cNvPr id="68" name="Google Shape;68;p2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1843802" y="2197646"/>
            <a:ext cx="5456400" cy="2462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dk1"/>
                </a:solidFill>
                <a:latin typeface="Calibri"/>
                <a:ea typeface="Calibri"/>
                <a:cs typeface="Calibri"/>
                <a:sym typeface="Calibri"/>
              </a:rPr>
              <a:t>How to read a scientific paper?</a:t>
            </a:r>
            <a:endParaRPr dirty="0"/>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cap="none" dirty="0">
                <a:solidFill>
                  <a:schemeClr val="dk1"/>
                </a:solidFill>
                <a:latin typeface="Calibri"/>
                <a:ea typeface="Calibri"/>
                <a:cs typeface="Calibri"/>
                <a:sym typeface="Calibri"/>
              </a:rPr>
              <a:t>Jonathan Bermeo – </a:t>
            </a:r>
            <a:r>
              <a:rPr lang="en-US" sz="1800" b="0" i="0" u="none" strike="noStrike" cap="none" dirty="0" err="1">
                <a:solidFill>
                  <a:schemeClr val="dk1"/>
                </a:solidFill>
                <a:latin typeface="Calibri"/>
                <a:ea typeface="Calibri"/>
                <a:cs typeface="Calibri"/>
                <a:sym typeface="Calibri"/>
              </a:rPr>
              <a:t>Elenitoba</a:t>
            </a:r>
            <a:r>
              <a:rPr lang="en-US" sz="1800" b="0" i="0" u="none" strike="noStrike" cap="none" dirty="0">
                <a:solidFill>
                  <a:schemeClr val="dk1"/>
                </a:solidFill>
                <a:latin typeface="Calibri"/>
                <a:ea typeface="Calibri"/>
                <a:cs typeface="Calibri"/>
                <a:sym typeface="Calibri"/>
              </a:rPr>
              <a:t>-Johnson &amp; Lim lab</a:t>
            </a: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cap="none" dirty="0">
                <a:solidFill>
                  <a:schemeClr val="dk1"/>
                </a:solidFill>
                <a:latin typeface="Calibri"/>
                <a:ea typeface="Calibri"/>
                <a:cs typeface="Calibri"/>
                <a:sym typeface="Calibri"/>
              </a:rPr>
              <a:t>Dr. Jerry Melchor- </a:t>
            </a:r>
            <a:r>
              <a:rPr lang="en-US" sz="1800" b="0" i="0" u="none" strike="noStrike" cap="none" dirty="0" err="1">
                <a:solidFill>
                  <a:schemeClr val="dk1"/>
                </a:solidFill>
                <a:latin typeface="Calibri"/>
                <a:ea typeface="Calibri"/>
                <a:cs typeface="Calibri"/>
                <a:sym typeface="Calibri"/>
              </a:rPr>
              <a:t>Iacobuzio</a:t>
            </a:r>
            <a:r>
              <a:rPr lang="en-US" sz="1800" b="0" i="0" u="none" strike="noStrike" cap="none" dirty="0">
                <a:solidFill>
                  <a:schemeClr val="dk1"/>
                </a:solidFill>
                <a:latin typeface="Calibri"/>
                <a:ea typeface="Calibri"/>
                <a:cs typeface="Calibri"/>
                <a:sym typeface="Calibri"/>
              </a:rPr>
              <a:t>-Donahue lab &amp; CPCR</a:t>
            </a:r>
            <a:endParaRPr dirty="0"/>
          </a:p>
          <a:p>
            <a:pPr marL="0" marR="0" lvl="0" indent="0" algn="ctr" rtl="0">
              <a:spcBef>
                <a:spcPts val="0"/>
              </a:spcBef>
              <a:spcAft>
                <a:spcPts val="0"/>
              </a:spcAft>
              <a:buNone/>
            </a:pPr>
            <a:endParaRPr dirty="0"/>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cap="none" dirty="0">
                <a:solidFill>
                  <a:schemeClr val="dk1"/>
                </a:solidFill>
                <a:latin typeface="Calibri"/>
                <a:ea typeface="Calibri"/>
                <a:cs typeface="Calibri"/>
                <a:sym typeface="Calibri"/>
              </a:rPr>
              <a:t>SEP program 2025-2026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1BBA5B42-4145-7640-B11A-E33EFF2D81A4}"/>
            </a:ext>
          </a:extLst>
        </p:cNvPr>
        <p:cNvGrpSpPr/>
        <p:nvPr/>
      </p:nvGrpSpPr>
      <p:grpSpPr>
        <a:xfrm>
          <a:off x="0" y="0"/>
          <a:ext cx="0" cy="0"/>
          <a:chOff x="0" y="0"/>
          <a:chExt cx="0" cy="0"/>
        </a:xfrm>
      </p:grpSpPr>
      <p:sp>
        <p:nvSpPr>
          <p:cNvPr id="167" name="Google Shape;167;p8">
            <a:extLst>
              <a:ext uri="{FF2B5EF4-FFF2-40B4-BE49-F238E27FC236}">
                <a16:creationId xmlns:a16="http://schemas.microsoft.com/office/drawing/2014/main" id="{C177791E-CC58-0D50-B320-B93FE7DB4409}"/>
              </a:ext>
            </a:extLst>
          </p:cNvPr>
          <p:cNvSpPr txBox="1"/>
          <p:nvPr/>
        </p:nvSpPr>
        <p:spPr>
          <a:xfrm>
            <a:off x="2094590" y="67817"/>
            <a:ext cx="537384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Anatomy of a scientific paper – </a:t>
            </a:r>
            <a:endParaRPr dirty="0"/>
          </a:p>
        </p:txBody>
      </p:sp>
      <p:pic>
        <p:nvPicPr>
          <p:cNvPr id="173" name="Google Shape;173;p8" descr="A close up of a newspaper&#10;&#10;Description automatically generated">
            <a:extLst>
              <a:ext uri="{FF2B5EF4-FFF2-40B4-BE49-F238E27FC236}">
                <a16:creationId xmlns:a16="http://schemas.microsoft.com/office/drawing/2014/main" id="{48CC8F69-77D2-3A50-3EAB-D70381DC8C1A}"/>
              </a:ext>
            </a:extLst>
          </p:cNvPr>
          <p:cNvPicPr preferRelativeResize="0"/>
          <p:nvPr/>
        </p:nvPicPr>
        <p:blipFill rotWithShape="1">
          <a:blip r:embed="rId3">
            <a:alphaModFix/>
          </a:blip>
          <a:srcRect r="50000"/>
          <a:stretch/>
        </p:blipFill>
        <p:spPr>
          <a:xfrm>
            <a:off x="112280" y="494440"/>
            <a:ext cx="2743200" cy="1545704"/>
          </a:xfrm>
          <a:prstGeom prst="rect">
            <a:avLst/>
          </a:prstGeom>
          <a:noFill/>
          <a:ln>
            <a:noFill/>
          </a:ln>
        </p:spPr>
      </p:pic>
      <p:pic>
        <p:nvPicPr>
          <p:cNvPr id="174" name="Google Shape;174;p8" descr="A close up of a newspaper&#10;&#10;Description automatically generated">
            <a:extLst>
              <a:ext uri="{FF2B5EF4-FFF2-40B4-BE49-F238E27FC236}">
                <a16:creationId xmlns:a16="http://schemas.microsoft.com/office/drawing/2014/main" id="{692410FA-07A2-B23F-6F5B-534296FAE037}"/>
              </a:ext>
            </a:extLst>
          </p:cNvPr>
          <p:cNvPicPr preferRelativeResize="0"/>
          <p:nvPr/>
        </p:nvPicPr>
        <p:blipFill rotWithShape="1">
          <a:blip r:embed="rId3">
            <a:alphaModFix/>
          </a:blip>
          <a:srcRect l="50178" t="5262"/>
          <a:stretch/>
        </p:blipFill>
        <p:spPr>
          <a:xfrm>
            <a:off x="112280" y="2066657"/>
            <a:ext cx="2743200" cy="1469623"/>
          </a:xfrm>
          <a:prstGeom prst="rect">
            <a:avLst/>
          </a:prstGeom>
          <a:noFill/>
          <a:ln>
            <a:noFill/>
          </a:ln>
        </p:spPr>
      </p:pic>
      <p:pic>
        <p:nvPicPr>
          <p:cNvPr id="175" name="Google Shape;175;p8" descr="A screenshot of a cell phone&#10;&#10;Description automatically generated">
            <a:extLst>
              <a:ext uri="{FF2B5EF4-FFF2-40B4-BE49-F238E27FC236}">
                <a16:creationId xmlns:a16="http://schemas.microsoft.com/office/drawing/2014/main" id="{3FD6CD11-2360-332A-82BD-1988AFBB3A16}"/>
              </a:ext>
            </a:extLst>
          </p:cNvPr>
          <p:cNvPicPr preferRelativeResize="0"/>
          <p:nvPr/>
        </p:nvPicPr>
        <p:blipFill rotWithShape="1">
          <a:blip r:embed="rId4">
            <a:alphaModFix/>
          </a:blip>
          <a:srcRect b="50000"/>
          <a:stretch/>
        </p:blipFill>
        <p:spPr>
          <a:xfrm>
            <a:off x="3108259" y="771672"/>
            <a:ext cx="2743200" cy="1371600"/>
          </a:xfrm>
          <a:prstGeom prst="rect">
            <a:avLst/>
          </a:prstGeom>
          <a:noFill/>
          <a:ln>
            <a:noFill/>
          </a:ln>
        </p:spPr>
      </p:pic>
      <p:pic>
        <p:nvPicPr>
          <p:cNvPr id="176" name="Google Shape;176;p8" descr="A screenshot of a cell phone&#10;&#10;Description automatically generated">
            <a:extLst>
              <a:ext uri="{FF2B5EF4-FFF2-40B4-BE49-F238E27FC236}">
                <a16:creationId xmlns:a16="http://schemas.microsoft.com/office/drawing/2014/main" id="{65B148BF-0256-DE28-E59F-7382EF809BF6}"/>
              </a:ext>
            </a:extLst>
          </p:cNvPr>
          <p:cNvPicPr preferRelativeResize="0"/>
          <p:nvPr/>
        </p:nvPicPr>
        <p:blipFill rotWithShape="1">
          <a:blip r:embed="rId4">
            <a:alphaModFix/>
          </a:blip>
          <a:srcRect t="50000"/>
          <a:stretch/>
        </p:blipFill>
        <p:spPr>
          <a:xfrm>
            <a:off x="53286" y="3715523"/>
            <a:ext cx="2743200" cy="1371600"/>
          </a:xfrm>
          <a:prstGeom prst="rect">
            <a:avLst/>
          </a:prstGeom>
          <a:noFill/>
          <a:ln>
            <a:noFill/>
          </a:ln>
        </p:spPr>
      </p:pic>
      <p:sp>
        <p:nvSpPr>
          <p:cNvPr id="2" name="Rectangle 1">
            <a:extLst>
              <a:ext uri="{FF2B5EF4-FFF2-40B4-BE49-F238E27FC236}">
                <a16:creationId xmlns:a16="http://schemas.microsoft.com/office/drawing/2014/main" id="{48015B31-C03C-C631-67FB-2B2ADAE8E7AF}"/>
              </a:ext>
            </a:extLst>
          </p:cNvPr>
          <p:cNvSpPr/>
          <p:nvPr/>
        </p:nvSpPr>
        <p:spPr>
          <a:xfrm>
            <a:off x="112280" y="597309"/>
            <a:ext cx="1055591" cy="964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626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p:nvPr/>
        </p:nvSpPr>
        <p:spPr>
          <a:xfrm>
            <a:off x="2094590" y="67817"/>
            <a:ext cx="537384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 – The Introduction </a:t>
            </a:r>
            <a:endParaRPr/>
          </a:p>
        </p:txBody>
      </p:sp>
      <p:sp>
        <p:nvSpPr>
          <p:cNvPr id="168" name="Google Shape;168;p8"/>
          <p:cNvSpPr/>
          <p:nvPr/>
        </p:nvSpPr>
        <p:spPr>
          <a:xfrm>
            <a:off x="5524500" y="635983"/>
            <a:ext cx="948306" cy="2900297"/>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8"/>
          <p:cNvSpPr txBox="1"/>
          <p:nvPr/>
        </p:nvSpPr>
        <p:spPr>
          <a:xfrm>
            <a:off x="6472806" y="1547522"/>
            <a:ext cx="241624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Background of the study.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What is lacking in the scientific community</a:t>
            </a:r>
            <a:endParaRPr/>
          </a:p>
        </p:txBody>
      </p:sp>
      <p:sp>
        <p:nvSpPr>
          <p:cNvPr id="170" name="Google Shape;170;p8"/>
          <p:cNvSpPr/>
          <p:nvPr/>
        </p:nvSpPr>
        <p:spPr>
          <a:xfrm>
            <a:off x="2892611" y="3675521"/>
            <a:ext cx="722148" cy="1323438"/>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8"/>
          <p:cNvSpPr txBox="1"/>
          <p:nvPr/>
        </p:nvSpPr>
        <p:spPr>
          <a:xfrm>
            <a:off x="3710884" y="4159247"/>
            <a:ext cx="46596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Hypothesis of the study / what are they asking</a:t>
            </a:r>
            <a:endParaRPr dirty="0"/>
          </a:p>
        </p:txBody>
      </p:sp>
      <p:sp>
        <p:nvSpPr>
          <p:cNvPr id="172" name="Google Shape;172;p8"/>
          <p:cNvSpPr txBox="1"/>
          <p:nvPr/>
        </p:nvSpPr>
        <p:spPr>
          <a:xfrm>
            <a:off x="4208806" y="5310478"/>
            <a:ext cx="493519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u="sng">
                <a:solidFill>
                  <a:schemeClr val="dk1"/>
                </a:solidFill>
                <a:latin typeface="Calibri"/>
                <a:ea typeface="Calibri"/>
                <a:cs typeface="Calibri"/>
                <a:sym typeface="Calibri"/>
              </a:rPr>
              <a:t>Goal of Introduction: </a:t>
            </a:r>
            <a:r>
              <a:rPr lang="en-US" sz="1600">
                <a:solidFill>
                  <a:schemeClr val="dk1"/>
                </a:solidFill>
                <a:latin typeface="Calibri"/>
                <a:ea typeface="Calibri"/>
                <a:cs typeface="Calibri"/>
                <a:sym typeface="Calibri"/>
              </a:rPr>
              <a:t>Allowing the reader to understand the situation of the field and the question of the study.</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u="sng">
                <a:solidFill>
                  <a:schemeClr val="dk1"/>
                </a:solidFill>
                <a:latin typeface="Calibri"/>
                <a:ea typeface="Calibri"/>
                <a:cs typeface="Calibri"/>
                <a:sym typeface="Calibri"/>
              </a:rPr>
              <a:t>What the reader should do: </a:t>
            </a:r>
            <a:r>
              <a:rPr lang="en-US" sz="1600">
                <a:solidFill>
                  <a:schemeClr val="dk1"/>
                </a:solidFill>
                <a:latin typeface="Calibri"/>
                <a:ea typeface="Calibri"/>
                <a:cs typeface="Calibri"/>
                <a:sym typeface="Calibri"/>
              </a:rPr>
              <a:t>Ask yourself if it makes sense, if it’s new, relevant.</a:t>
            </a:r>
            <a:endParaRPr/>
          </a:p>
        </p:txBody>
      </p:sp>
      <p:pic>
        <p:nvPicPr>
          <p:cNvPr id="173" name="Google Shape;173;p8" descr="A close up of a newspaper&#10;&#10;Description automatically generated"/>
          <p:cNvPicPr preferRelativeResize="0"/>
          <p:nvPr/>
        </p:nvPicPr>
        <p:blipFill rotWithShape="1">
          <a:blip r:embed="rId3">
            <a:alphaModFix/>
          </a:blip>
          <a:srcRect r="50000"/>
          <a:stretch/>
        </p:blipFill>
        <p:spPr>
          <a:xfrm>
            <a:off x="112280" y="494440"/>
            <a:ext cx="2743200" cy="1545704"/>
          </a:xfrm>
          <a:prstGeom prst="rect">
            <a:avLst/>
          </a:prstGeom>
          <a:noFill/>
          <a:ln>
            <a:noFill/>
          </a:ln>
        </p:spPr>
      </p:pic>
      <p:pic>
        <p:nvPicPr>
          <p:cNvPr id="174" name="Google Shape;174;p8" descr="A close up of a newspaper&#10;&#10;Description automatically generated"/>
          <p:cNvPicPr preferRelativeResize="0"/>
          <p:nvPr/>
        </p:nvPicPr>
        <p:blipFill rotWithShape="1">
          <a:blip r:embed="rId3">
            <a:alphaModFix/>
          </a:blip>
          <a:srcRect l="50178" t="5262"/>
          <a:stretch/>
        </p:blipFill>
        <p:spPr>
          <a:xfrm>
            <a:off x="112280" y="2066657"/>
            <a:ext cx="2743200" cy="1469623"/>
          </a:xfrm>
          <a:prstGeom prst="rect">
            <a:avLst/>
          </a:prstGeom>
          <a:noFill/>
          <a:ln>
            <a:noFill/>
          </a:ln>
        </p:spPr>
      </p:pic>
      <p:pic>
        <p:nvPicPr>
          <p:cNvPr id="175" name="Google Shape;175;p8" descr="A screenshot of a cell phone&#10;&#10;Description automatically generated"/>
          <p:cNvPicPr preferRelativeResize="0"/>
          <p:nvPr/>
        </p:nvPicPr>
        <p:blipFill rotWithShape="1">
          <a:blip r:embed="rId4">
            <a:alphaModFix/>
          </a:blip>
          <a:srcRect b="50000"/>
          <a:stretch/>
        </p:blipFill>
        <p:spPr>
          <a:xfrm>
            <a:off x="3108259" y="771672"/>
            <a:ext cx="2743200" cy="1371600"/>
          </a:xfrm>
          <a:prstGeom prst="rect">
            <a:avLst/>
          </a:prstGeom>
          <a:noFill/>
          <a:ln>
            <a:noFill/>
          </a:ln>
        </p:spPr>
      </p:pic>
      <p:pic>
        <p:nvPicPr>
          <p:cNvPr id="176" name="Google Shape;176;p8" descr="A screenshot of a cell phone&#10;&#10;Description automatically generated"/>
          <p:cNvPicPr preferRelativeResize="0"/>
          <p:nvPr/>
        </p:nvPicPr>
        <p:blipFill rotWithShape="1">
          <a:blip r:embed="rId4">
            <a:alphaModFix/>
          </a:blip>
          <a:srcRect t="50000"/>
          <a:stretch/>
        </p:blipFill>
        <p:spPr>
          <a:xfrm>
            <a:off x="53286" y="3715523"/>
            <a:ext cx="2743200" cy="1371600"/>
          </a:xfrm>
          <a:prstGeom prst="rect">
            <a:avLst/>
          </a:prstGeom>
          <a:noFill/>
          <a:ln>
            <a:noFill/>
          </a:ln>
        </p:spPr>
      </p:pic>
      <p:sp>
        <p:nvSpPr>
          <p:cNvPr id="177" name="Google Shape;177;p8"/>
          <p:cNvSpPr txBox="1"/>
          <p:nvPr/>
        </p:nvSpPr>
        <p:spPr>
          <a:xfrm>
            <a:off x="185081" y="5532563"/>
            <a:ext cx="320193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u="sng">
                <a:solidFill>
                  <a:schemeClr val="dk1"/>
                </a:solidFill>
                <a:latin typeface="Calibri"/>
                <a:ea typeface="Calibri"/>
                <a:cs typeface="Calibri"/>
                <a:sym typeface="Calibri"/>
              </a:rPr>
              <a:t>Note: </a:t>
            </a:r>
            <a:r>
              <a:rPr lang="en-US" sz="1600">
                <a:solidFill>
                  <a:schemeClr val="dk1"/>
                </a:solidFill>
                <a:latin typeface="Calibri"/>
                <a:ea typeface="Calibri"/>
                <a:cs typeface="Calibri"/>
                <a:sym typeface="Calibri"/>
              </a:rPr>
              <a:t>Summary of results and conclusions can also be found in the introduction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screenshot of a newspaper&#10;&#10;Description automatically generated"/>
          <p:cNvPicPr preferRelativeResize="0"/>
          <p:nvPr/>
        </p:nvPicPr>
        <p:blipFill rotWithShape="1">
          <a:blip r:embed="rId3">
            <a:alphaModFix/>
          </a:blip>
          <a:srcRect/>
          <a:stretch/>
        </p:blipFill>
        <p:spPr>
          <a:xfrm>
            <a:off x="1974819" y="1600200"/>
            <a:ext cx="2311550" cy="3657600"/>
          </a:xfrm>
          <a:prstGeom prst="rect">
            <a:avLst/>
          </a:prstGeom>
          <a:noFill/>
          <a:ln>
            <a:noFill/>
          </a:ln>
        </p:spPr>
      </p:pic>
      <p:sp>
        <p:nvSpPr>
          <p:cNvPr id="183" name="Google Shape;183;p9"/>
          <p:cNvSpPr txBox="1"/>
          <p:nvPr/>
        </p:nvSpPr>
        <p:spPr>
          <a:xfrm>
            <a:off x="2094590" y="67817"/>
            <a:ext cx="47520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Anatomy of a scientific paper – </a:t>
            </a:r>
            <a:endParaRPr dirty="0"/>
          </a:p>
        </p:txBody>
      </p:sp>
      <p:sp>
        <p:nvSpPr>
          <p:cNvPr id="196" name="Google Shape;196;p9"/>
          <p:cNvSpPr txBox="1"/>
          <p:nvPr/>
        </p:nvSpPr>
        <p:spPr>
          <a:xfrm>
            <a:off x="1736770" y="496208"/>
            <a:ext cx="59424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Goal: Describe and show results obtained in an unbiased way </a:t>
            </a:r>
            <a:endParaRPr dirty="0"/>
          </a:p>
        </p:txBody>
      </p:sp>
      <p:sp>
        <p:nvSpPr>
          <p:cNvPr id="2" name="Rectangle 1">
            <a:extLst>
              <a:ext uri="{FF2B5EF4-FFF2-40B4-BE49-F238E27FC236}">
                <a16:creationId xmlns:a16="http://schemas.microsoft.com/office/drawing/2014/main" id="{D82ACC2A-52A3-379F-3D1A-9ECA52B5597D}"/>
              </a:ext>
            </a:extLst>
          </p:cNvPr>
          <p:cNvSpPr/>
          <p:nvPr/>
        </p:nvSpPr>
        <p:spPr>
          <a:xfrm>
            <a:off x="1736770" y="1600199"/>
            <a:ext cx="1055591" cy="964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2FA95867-1EF7-6FD4-0D42-AAE1F37DB013}"/>
            </a:ext>
          </a:extLst>
        </p:cNvPr>
        <p:cNvGrpSpPr/>
        <p:nvPr/>
      </p:nvGrpSpPr>
      <p:grpSpPr>
        <a:xfrm>
          <a:off x="0" y="0"/>
          <a:ext cx="0" cy="0"/>
          <a:chOff x="0" y="0"/>
          <a:chExt cx="0" cy="0"/>
        </a:xfrm>
      </p:grpSpPr>
      <p:pic>
        <p:nvPicPr>
          <p:cNvPr id="182" name="Google Shape;182;p9" descr="A screenshot of a newspaper&#10;&#10;Description automatically generated">
            <a:extLst>
              <a:ext uri="{FF2B5EF4-FFF2-40B4-BE49-F238E27FC236}">
                <a16:creationId xmlns:a16="http://schemas.microsoft.com/office/drawing/2014/main" id="{AA3BAD60-76C9-AA0A-BBB2-6743AAA6F16B}"/>
              </a:ext>
            </a:extLst>
          </p:cNvPr>
          <p:cNvPicPr preferRelativeResize="0"/>
          <p:nvPr/>
        </p:nvPicPr>
        <p:blipFill rotWithShape="1">
          <a:blip r:embed="rId3">
            <a:alphaModFix/>
          </a:blip>
          <a:srcRect/>
          <a:stretch/>
        </p:blipFill>
        <p:spPr>
          <a:xfrm>
            <a:off x="2094590" y="1820835"/>
            <a:ext cx="2311550" cy="3657600"/>
          </a:xfrm>
          <a:prstGeom prst="rect">
            <a:avLst/>
          </a:prstGeom>
          <a:noFill/>
          <a:ln>
            <a:noFill/>
          </a:ln>
        </p:spPr>
      </p:pic>
      <p:sp>
        <p:nvSpPr>
          <p:cNvPr id="183" name="Google Shape;183;p9">
            <a:extLst>
              <a:ext uri="{FF2B5EF4-FFF2-40B4-BE49-F238E27FC236}">
                <a16:creationId xmlns:a16="http://schemas.microsoft.com/office/drawing/2014/main" id="{D99CC480-3312-0F13-956D-8948AA5DFBAD}"/>
              </a:ext>
            </a:extLst>
          </p:cNvPr>
          <p:cNvSpPr txBox="1"/>
          <p:nvPr/>
        </p:nvSpPr>
        <p:spPr>
          <a:xfrm>
            <a:off x="2094590" y="67817"/>
            <a:ext cx="47520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 – The Results</a:t>
            </a:r>
            <a:endParaRPr/>
          </a:p>
        </p:txBody>
      </p:sp>
      <p:sp>
        <p:nvSpPr>
          <p:cNvPr id="184" name="Google Shape;184;p9">
            <a:extLst>
              <a:ext uri="{FF2B5EF4-FFF2-40B4-BE49-F238E27FC236}">
                <a16:creationId xmlns:a16="http://schemas.microsoft.com/office/drawing/2014/main" id="{7A8B1F83-1823-6D29-16F0-0E41C06E3301}"/>
              </a:ext>
            </a:extLst>
          </p:cNvPr>
          <p:cNvSpPr txBox="1"/>
          <p:nvPr/>
        </p:nvSpPr>
        <p:spPr>
          <a:xfrm>
            <a:off x="4996949" y="1711824"/>
            <a:ext cx="20137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Title/conclusion of part 1</a:t>
            </a:r>
            <a:endParaRPr/>
          </a:p>
        </p:txBody>
      </p:sp>
      <p:sp>
        <p:nvSpPr>
          <p:cNvPr id="185" name="Google Shape;185;p9">
            <a:extLst>
              <a:ext uri="{FF2B5EF4-FFF2-40B4-BE49-F238E27FC236}">
                <a16:creationId xmlns:a16="http://schemas.microsoft.com/office/drawing/2014/main" id="{EBA51FB5-3D09-D7BB-4494-D069FF161BC0}"/>
              </a:ext>
            </a:extLst>
          </p:cNvPr>
          <p:cNvSpPr txBox="1"/>
          <p:nvPr/>
        </p:nvSpPr>
        <p:spPr>
          <a:xfrm>
            <a:off x="4967578" y="4506700"/>
            <a:ext cx="20137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Title/conclusion of part 2</a:t>
            </a:r>
            <a:endParaRPr/>
          </a:p>
        </p:txBody>
      </p:sp>
      <p:sp>
        <p:nvSpPr>
          <p:cNvPr id="186" name="Google Shape;186;p9">
            <a:extLst>
              <a:ext uri="{FF2B5EF4-FFF2-40B4-BE49-F238E27FC236}">
                <a16:creationId xmlns:a16="http://schemas.microsoft.com/office/drawing/2014/main" id="{9F3282EC-CBC1-4B7B-B1A9-6B0150725A5A}"/>
              </a:ext>
            </a:extLst>
          </p:cNvPr>
          <p:cNvSpPr/>
          <p:nvPr/>
        </p:nvSpPr>
        <p:spPr>
          <a:xfrm rot="-609136">
            <a:off x="4342657" y="1836224"/>
            <a:ext cx="629381" cy="338554"/>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87" name="Google Shape;187;p9">
            <a:extLst>
              <a:ext uri="{FF2B5EF4-FFF2-40B4-BE49-F238E27FC236}">
                <a16:creationId xmlns:a16="http://schemas.microsoft.com/office/drawing/2014/main" id="{53080881-4EDF-189B-0937-80CCCDE0731A}"/>
              </a:ext>
            </a:extLst>
          </p:cNvPr>
          <p:cNvSpPr/>
          <p:nvPr/>
        </p:nvSpPr>
        <p:spPr>
          <a:xfrm rot="-609136">
            <a:off x="4342658" y="4567600"/>
            <a:ext cx="629381" cy="338554"/>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88" name="Google Shape;188;p9">
            <a:extLst>
              <a:ext uri="{FF2B5EF4-FFF2-40B4-BE49-F238E27FC236}">
                <a16:creationId xmlns:a16="http://schemas.microsoft.com/office/drawing/2014/main" id="{614194FA-4284-B2FB-0562-BE71A83E3730}"/>
              </a:ext>
            </a:extLst>
          </p:cNvPr>
          <p:cNvSpPr/>
          <p:nvPr/>
        </p:nvSpPr>
        <p:spPr>
          <a:xfrm>
            <a:off x="4373469" y="2323348"/>
            <a:ext cx="313389" cy="444192"/>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89" name="Google Shape;189;p9">
            <a:extLst>
              <a:ext uri="{FF2B5EF4-FFF2-40B4-BE49-F238E27FC236}">
                <a16:creationId xmlns:a16="http://schemas.microsoft.com/office/drawing/2014/main" id="{7B3D3B61-35EB-2580-D1B8-D2F79CAC7192}"/>
              </a:ext>
            </a:extLst>
          </p:cNvPr>
          <p:cNvSpPr txBox="1"/>
          <p:nvPr/>
        </p:nvSpPr>
        <p:spPr>
          <a:xfrm>
            <a:off x="4646023" y="2355362"/>
            <a:ext cx="272228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Why/How they do the experiment </a:t>
            </a:r>
            <a:endParaRPr/>
          </a:p>
        </p:txBody>
      </p:sp>
      <p:sp>
        <p:nvSpPr>
          <p:cNvPr id="190" name="Google Shape;190;p9">
            <a:extLst>
              <a:ext uri="{FF2B5EF4-FFF2-40B4-BE49-F238E27FC236}">
                <a16:creationId xmlns:a16="http://schemas.microsoft.com/office/drawing/2014/main" id="{D4363935-5009-016A-3145-ED18E25450F0}"/>
              </a:ext>
            </a:extLst>
          </p:cNvPr>
          <p:cNvSpPr/>
          <p:nvPr/>
        </p:nvSpPr>
        <p:spPr>
          <a:xfrm>
            <a:off x="4406140" y="2799553"/>
            <a:ext cx="313389" cy="791839"/>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91" name="Google Shape;191;p9">
            <a:extLst>
              <a:ext uri="{FF2B5EF4-FFF2-40B4-BE49-F238E27FC236}">
                <a16:creationId xmlns:a16="http://schemas.microsoft.com/office/drawing/2014/main" id="{61BC806E-37CD-2B26-B2DE-832EC2DAE143}"/>
              </a:ext>
            </a:extLst>
          </p:cNvPr>
          <p:cNvSpPr txBox="1"/>
          <p:nvPr/>
        </p:nvSpPr>
        <p:spPr>
          <a:xfrm>
            <a:off x="4719529" y="3026803"/>
            <a:ext cx="25333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Description of the results obtain</a:t>
            </a:r>
            <a:endParaRPr/>
          </a:p>
        </p:txBody>
      </p:sp>
      <p:sp>
        <p:nvSpPr>
          <p:cNvPr id="192" name="Google Shape;192;p9">
            <a:extLst>
              <a:ext uri="{FF2B5EF4-FFF2-40B4-BE49-F238E27FC236}">
                <a16:creationId xmlns:a16="http://schemas.microsoft.com/office/drawing/2014/main" id="{769AFBB6-B90C-F09E-480C-47927C0604BF}"/>
              </a:ext>
            </a:extLst>
          </p:cNvPr>
          <p:cNvSpPr/>
          <p:nvPr/>
        </p:nvSpPr>
        <p:spPr>
          <a:xfrm>
            <a:off x="4406140" y="3660039"/>
            <a:ext cx="313389" cy="158603"/>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93" name="Google Shape;193;p9">
            <a:extLst>
              <a:ext uri="{FF2B5EF4-FFF2-40B4-BE49-F238E27FC236}">
                <a16:creationId xmlns:a16="http://schemas.microsoft.com/office/drawing/2014/main" id="{1057F0BB-DC19-496B-E88B-E9695BF049C9}"/>
              </a:ext>
            </a:extLst>
          </p:cNvPr>
          <p:cNvSpPr txBox="1"/>
          <p:nvPr/>
        </p:nvSpPr>
        <p:spPr>
          <a:xfrm>
            <a:off x="4752200" y="3577644"/>
            <a:ext cx="272228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Why/How they do the experiment </a:t>
            </a:r>
            <a:endParaRPr/>
          </a:p>
        </p:txBody>
      </p:sp>
      <p:sp>
        <p:nvSpPr>
          <p:cNvPr id="194" name="Google Shape;194;p9">
            <a:extLst>
              <a:ext uri="{FF2B5EF4-FFF2-40B4-BE49-F238E27FC236}">
                <a16:creationId xmlns:a16="http://schemas.microsoft.com/office/drawing/2014/main" id="{702AC472-FB9D-16AB-D35D-1CD328776758}"/>
              </a:ext>
            </a:extLst>
          </p:cNvPr>
          <p:cNvSpPr/>
          <p:nvPr/>
        </p:nvSpPr>
        <p:spPr>
          <a:xfrm>
            <a:off x="4403785" y="3843341"/>
            <a:ext cx="313389" cy="663360"/>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95" name="Google Shape;195;p9">
            <a:extLst>
              <a:ext uri="{FF2B5EF4-FFF2-40B4-BE49-F238E27FC236}">
                <a16:creationId xmlns:a16="http://schemas.microsoft.com/office/drawing/2014/main" id="{FEB88C38-695B-4B47-F802-CBD5150E385E}"/>
              </a:ext>
            </a:extLst>
          </p:cNvPr>
          <p:cNvSpPr txBox="1"/>
          <p:nvPr/>
        </p:nvSpPr>
        <p:spPr>
          <a:xfrm>
            <a:off x="4752200" y="4022340"/>
            <a:ext cx="25333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Description of the results obtain</a:t>
            </a:r>
            <a:endParaRPr/>
          </a:p>
        </p:txBody>
      </p:sp>
      <p:sp>
        <p:nvSpPr>
          <p:cNvPr id="196" name="Google Shape;196;p9">
            <a:extLst>
              <a:ext uri="{FF2B5EF4-FFF2-40B4-BE49-F238E27FC236}">
                <a16:creationId xmlns:a16="http://schemas.microsoft.com/office/drawing/2014/main" id="{B6A5EE4D-7A56-BD7A-698B-2E238A90D327}"/>
              </a:ext>
            </a:extLst>
          </p:cNvPr>
          <p:cNvSpPr txBox="1"/>
          <p:nvPr/>
        </p:nvSpPr>
        <p:spPr>
          <a:xfrm>
            <a:off x="1736770" y="496208"/>
            <a:ext cx="59424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Goal: Describe and show results obtained in an unbiased way </a:t>
            </a:r>
            <a:endParaRPr/>
          </a:p>
        </p:txBody>
      </p:sp>
      <p:sp>
        <p:nvSpPr>
          <p:cNvPr id="198" name="Google Shape;198;p9">
            <a:extLst>
              <a:ext uri="{FF2B5EF4-FFF2-40B4-BE49-F238E27FC236}">
                <a16:creationId xmlns:a16="http://schemas.microsoft.com/office/drawing/2014/main" id="{550477BD-B74A-3661-462E-5EC6431AAF52}"/>
              </a:ext>
            </a:extLst>
          </p:cNvPr>
          <p:cNvSpPr txBox="1"/>
          <p:nvPr/>
        </p:nvSpPr>
        <p:spPr>
          <a:xfrm>
            <a:off x="1069904" y="5744343"/>
            <a:ext cx="71522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Note: Often a short conclusion is made at the end of each paragraph to “help” the transition to the next part</a:t>
            </a:r>
            <a:endParaRPr/>
          </a:p>
        </p:txBody>
      </p:sp>
    </p:spTree>
    <p:extLst>
      <p:ext uri="{BB962C8B-B14F-4D97-AF65-F5344CB8AC3E}">
        <p14:creationId xmlns:p14="http://schemas.microsoft.com/office/powerpoint/2010/main" val="285424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0" descr="A picture containing white, computer&#10;&#10;Description automatically generated"/>
          <p:cNvPicPr preferRelativeResize="0"/>
          <p:nvPr/>
        </p:nvPicPr>
        <p:blipFill rotWithShape="1">
          <a:blip r:embed="rId3">
            <a:alphaModFix/>
          </a:blip>
          <a:srcRect l="10616" r="8090" b="15770"/>
          <a:stretch/>
        </p:blipFill>
        <p:spPr>
          <a:xfrm>
            <a:off x="1736770" y="1461722"/>
            <a:ext cx="3028950" cy="3851027"/>
          </a:xfrm>
          <a:prstGeom prst="rect">
            <a:avLst/>
          </a:prstGeom>
          <a:noFill/>
          <a:ln>
            <a:noFill/>
          </a:ln>
        </p:spPr>
      </p:pic>
      <p:sp>
        <p:nvSpPr>
          <p:cNvPr id="204" name="Google Shape;204;p10"/>
          <p:cNvSpPr txBox="1"/>
          <p:nvPr/>
        </p:nvSpPr>
        <p:spPr>
          <a:xfrm>
            <a:off x="2867871" y="1145043"/>
            <a:ext cx="7667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Figure</a:t>
            </a:r>
            <a:endParaRPr/>
          </a:p>
        </p:txBody>
      </p:sp>
      <p:sp>
        <p:nvSpPr>
          <p:cNvPr id="205" name="Google Shape;205;p10"/>
          <p:cNvSpPr/>
          <p:nvPr/>
        </p:nvSpPr>
        <p:spPr>
          <a:xfrm>
            <a:off x="4765720" y="1595914"/>
            <a:ext cx="313266" cy="3684310"/>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06" name="Google Shape;206;p10"/>
          <p:cNvSpPr txBox="1"/>
          <p:nvPr/>
        </p:nvSpPr>
        <p:spPr>
          <a:xfrm>
            <a:off x="5078986" y="3284180"/>
            <a:ext cx="5254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Data</a:t>
            </a:r>
            <a:endParaRPr/>
          </a:p>
        </p:txBody>
      </p:sp>
      <p:sp>
        <p:nvSpPr>
          <p:cNvPr id="207" name="Google Shape;207;p10"/>
          <p:cNvSpPr txBox="1"/>
          <p:nvPr/>
        </p:nvSpPr>
        <p:spPr>
          <a:xfrm>
            <a:off x="6286389" y="5166053"/>
            <a:ext cx="11617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Title of figure</a:t>
            </a:r>
            <a:endParaRPr/>
          </a:p>
        </p:txBody>
      </p:sp>
      <p:sp>
        <p:nvSpPr>
          <p:cNvPr id="208" name="Google Shape;208;p10"/>
          <p:cNvSpPr txBox="1"/>
          <p:nvPr/>
        </p:nvSpPr>
        <p:spPr>
          <a:xfrm>
            <a:off x="2094590" y="67817"/>
            <a:ext cx="47520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 – The Results</a:t>
            </a:r>
            <a:endParaRPr/>
          </a:p>
        </p:txBody>
      </p:sp>
      <p:sp>
        <p:nvSpPr>
          <p:cNvPr id="209" name="Google Shape;209;p10"/>
          <p:cNvSpPr txBox="1"/>
          <p:nvPr/>
        </p:nvSpPr>
        <p:spPr>
          <a:xfrm>
            <a:off x="1736770" y="496208"/>
            <a:ext cx="59745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Goal: Describe and show results obtained in an unbiased way </a:t>
            </a:r>
            <a:endParaRPr/>
          </a:p>
        </p:txBody>
      </p:sp>
      <p:pic>
        <p:nvPicPr>
          <p:cNvPr id="210" name="Google Shape;210;p10" descr="A picture containing white, computer&#10;&#10;Description automatically generated"/>
          <p:cNvPicPr preferRelativeResize="0"/>
          <p:nvPr/>
        </p:nvPicPr>
        <p:blipFill rotWithShape="1">
          <a:blip r:embed="rId3">
            <a:alphaModFix/>
          </a:blip>
          <a:srcRect l="4481" t="83878"/>
          <a:stretch/>
        </p:blipFill>
        <p:spPr>
          <a:xfrm>
            <a:off x="1736770" y="5447392"/>
            <a:ext cx="4415067" cy="914400"/>
          </a:xfrm>
          <a:prstGeom prst="rect">
            <a:avLst/>
          </a:prstGeom>
          <a:noFill/>
          <a:ln>
            <a:noFill/>
          </a:ln>
        </p:spPr>
      </p:pic>
      <p:sp>
        <p:nvSpPr>
          <p:cNvPr id="211" name="Google Shape;211;p10"/>
          <p:cNvSpPr/>
          <p:nvPr/>
        </p:nvSpPr>
        <p:spPr>
          <a:xfrm rot="9080850" flipH="1">
            <a:off x="6024357" y="5426522"/>
            <a:ext cx="254958" cy="94616"/>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12" name="Google Shape;212;p10"/>
          <p:cNvSpPr/>
          <p:nvPr/>
        </p:nvSpPr>
        <p:spPr>
          <a:xfrm>
            <a:off x="6062480" y="5614714"/>
            <a:ext cx="313266" cy="747078"/>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13" name="Google Shape;213;p10"/>
          <p:cNvSpPr txBox="1"/>
          <p:nvPr/>
        </p:nvSpPr>
        <p:spPr>
          <a:xfrm>
            <a:off x="6375746" y="5834364"/>
            <a:ext cx="207031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Legend for each subfigure</a:t>
            </a:r>
            <a:endParaRPr/>
          </a:p>
        </p:txBody>
      </p:sp>
      <p:pic>
        <p:nvPicPr>
          <p:cNvPr id="214" name="Google Shape;214;p10" descr="A screenshot of a cell phone&#10;&#10;Description automatically generated"/>
          <p:cNvPicPr preferRelativeResize="0"/>
          <p:nvPr/>
        </p:nvPicPr>
        <p:blipFill rotWithShape="1">
          <a:blip r:embed="rId4">
            <a:alphaModFix/>
          </a:blip>
          <a:srcRect/>
          <a:stretch/>
        </p:blipFill>
        <p:spPr>
          <a:xfrm>
            <a:off x="6557129" y="1912580"/>
            <a:ext cx="2000546" cy="2743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1"/>
          <p:cNvSpPr txBox="1"/>
          <p:nvPr/>
        </p:nvSpPr>
        <p:spPr>
          <a:xfrm>
            <a:off x="2094590" y="67817"/>
            <a:ext cx="47520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 – The Results</a:t>
            </a:r>
            <a:endParaRPr/>
          </a:p>
        </p:txBody>
      </p:sp>
      <p:sp>
        <p:nvSpPr>
          <p:cNvPr id="220" name="Google Shape;220;p11"/>
          <p:cNvSpPr txBox="1"/>
          <p:nvPr/>
        </p:nvSpPr>
        <p:spPr>
          <a:xfrm>
            <a:off x="1736770" y="440788"/>
            <a:ext cx="58206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Goal: Describe and show results obtained in a unbiases way </a:t>
            </a:r>
            <a:endParaRPr/>
          </a:p>
        </p:txBody>
      </p:sp>
      <p:grpSp>
        <p:nvGrpSpPr>
          <p:cNvPr id="221" name="Google Shape;221;p11"/>
          <p:cNvGrpSpPr/>
          <p:nvPr/>
        </p:nvGrpSpPr>
        <p:grpSpPr>
          <a:xfrm>
            <a:off x="328691" y="316601"/>
            <a:ext cx="4436186" cy="2741231"/>
            <a:chOff x="2094590" y="1136289"/>
            <a:chExt cx="7252384" cy="4342146"/>
          </a:xfrm>
        </p:grpSpPr>
        <p:pic>
          <p:nvPicPr>
            <p:cNvPr id="222" name="Google Shape;222;p11" descr="A screenshot of a newspaper&#10;&#10;Description automatically generated"/>
            <p:cNvPicPr preferRelativeResize="0"/>
            <p:nvPr/>
          </p:nvPicPr>
          <p:blipFill rotWithShape="1">
            <a:blip r:embed="rId3">
              <a:alphaModFix/>
            </a:blip>
            <a:srcRect/>
            <a:stretch/>
          </p:blipFill>
          <p:spPr>
            <a:xfrm>
              <a:off x="2094590" y="1820835"/>
              <a:ext cx="2311550" cy="3657600"/>
            </a:xfrm>
            <a:prstGeom prst="rect">
              <a:avLst/>
            </a:prstGeom>
            <a:noFill/>
            <a:ln>
              <a:noFill/>
            </a:ln>
          </p:spPr>
        </p:pic>
        <p:sp>
          <p:nvSpPr>
            <p:cNvPr id="223" name="Google Shape;223;p11"/>
            <p:cNvSpPr txBox="1"/>
            <p:nvPr/>
          </p:nvSpPr>
          <p:spPr>
            <a:xfrm>
              <a:off x="4996947" y="1711824"/>
              <a:ext cx="2941671" cy="8287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70C0"/>
                  </a:solidFill>
                  <a:latin typeface="Calibri"/>
                  <a:ea typeface="Calibri"/>
                  <a:cs typeface="Calibri"/>
                  <a:sym typeface="Calibri"/>
                </a:rPr>
                <a:t>Title/conclusion of part 1</a:t>
              </a:r>
              <a:endParaRPr dirty="0"/>
            </a:p>
          </p:txBody>
        </p:sp>
        <p:sp>
          <p:nvSpPr>
            <p:cNvPr id="224" name="Google Shape;224;p11"/>
            <p:cNvSpPr txBox="1"/>
            <p:nvPr/>
          </p:nvSpPr>
          <p:spPr>
            <a:xfrm>
              <a:off x="4998692" y="4713521"/>
              <a:ext cx="3686690" cy="487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70C0"/>
                  </a:solidFill>
                  <a:latin typeface="Calibri"/>
                  <a:ea typeface="Calibri"/>
                  <a:cs typeface="Calibri"/>
                  <a:sym typeface="Calibri"/>
                </a:rPr>
                <a:t>Title/conclusion of part 2</a:t>
              </a:r>
              <a:endParaRPr dirty="0"/>
            </a:p>
          </p:txBody>
        </p:sp>
        <p:sp>
          <p:nvSpPr>
            <p:cNvPr id="225" name="Google Shape;225;p11"/>
            <p:cNvSpPr/>
            <p:nvPr/>
          </p:nvSpPr>
          <p:spPr>
            <a:xfrm rot="-609136">
              <a:off x="4342657" y="1836224"/>
              <a:ext cx="629381" cy="338554"/>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26" name="Google Shape;226;p11"/>
            <p:cNvSpPr/>
            <p:nvPr/>
          </p:nvSpPr>
          <p:spPr>
            <a:xfrm rot="-609136">
              <a:off x="4342658" y="4567600"/>
              <a:ext cx="629381" cy="338554"/>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27" name="Google Shape;227;p11"/>
            <p:cNvSpPr/>
            <p:nvPr/>
          </p:nvSpPr>
          <p:spPr>
            <a:xfrm>
              <a:off x="4373469" y="2323348"/>
              <a:ext cx="313389" cy="444192"/>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28" name="Google Shape;228;p11"/>
            <p:cNvSpPr txBox="1"/>
            <p:nvPr/>
          </p:nvSpPr>
          <p:spPr>
            <a:xfrm>
              <a:off x="4646022" y="2355361"/>
              <a:ext cx="3574157" cy="8287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70C0"/>
                  </a:solidFill>
                  <a:latin typeface="Calibri"/>
                  <a:ea typeface="Calibri"/>
                  <a:cs typeface="Calibri"/>
                  <a:sym typeface="Calibri"/>
                </a:rPr>
                <a:t>Why/How they do the experiment </a:t>
              </a:r>
              <a:endParaRPr dirty="0"/>
            </a:p>
          </p:txBody>
        </p:sp>
        <p:sp>
          <p:nvSpPr>
            <p:cNvPr id="229" name="Google Shape;229;p11"/>
            <p:cNvSpPr/>
            <p:nvPr/>
          </p:nvSpPr>
          <p:spPr>
            <a:xfrm>
              <a:off x="4406140" y="2799553"/>
              <a:ext cx="313389" cy="791839"/>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30" name="Google Shape;230;p11"/>
            <p:cNvSpPr txBox="1"/>
            <p:nvPr/>
          </p:nvSpPr>
          <p:spPr>
            <a:xfrm>
              <a:off x="4719527" y="3026802"/>
              <a:ext cx="3419220" cy="8287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70C0"/>
                  </a:solidFill>
                  <a:latin typeface="Calibri"/>
                  <a:ea typeface="Calibri"/>
                  <a:cs typeface="Calibri"/>
                  <a:sym typeface="Calibri"/>
                </a:rPr>
                <a:t>Description of the results obtain</a:t>
              </a:r>
              <a:endParaRPr dirty="0"/>
            </a:p>
          </p:txBody>
        </p:sp>
        <p:sp>
          <p:nvSpPr>
            <p:cNvPr id="231" name="Google Shape;231;p11"/>
            <p:cNvSpPr/>
            <p:nvPr/>
          </p:nvSpPr>
          <p:spPr>
            <a:xfrm>
              <a:off x="4406140" y="3660039"/>
              <a:ext cx="313389" cy="158603"/>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32" name="Google Shape;232;p11"/>
            <p:cNvSpPr txBox="1"/>
            <p:nvPr/>
          </p:nvSpPr>
          <p:spPr>
            <a:xfrm>
              <a:off x="4752201" y="3577645"/>
              <a:ext cx="4594773" cy="487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70C0"/>
                  </a:solidFill>
                  <a:latin typeface="Calibri"/>
                  <a:ea typeface="Calibri"/>
                  <a:cs typeface="Calibri"/>
                  <a:sym typeface="Calibri"/>
                </a:rPr>
                <a:t>Why/How they do the experiment </a:t>
              </a:r>
              <a:endParaRPr dirty="0"/>
            </a:p>
          </p:txBody>
        </p:sp>
        <p:sp>
          <p:nvSpPr>
            <p:cNvPr id="233" name="Google Shape;233;p11"/>
            <p:cNvSpPr/>
            <p:nvPr/>
          </p:nvSpPr>
          <p:spPr>
            <a:xfrm>
              <a:off x="4403785" y="3843341"/>
              <a:ext cx="313389" cy="663360"/>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34" name="Google Shape;234;p11"/>
            <p:cNvSpPr txBox="1"/>
            <p:nvPr/>
          </p:nvSpPr>
          <p:spPr>
            <a:xfrm>
              <a:off x="4752199" y="4022340"/>
              <a:ext cx="4065075" cy="8287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70C0"/>
                  </a:solidFill>
                  <a:latin typeface="Calibri"/>
                  <a:ea typeface="Calibri"/>
                  <a:cs typeface="Calibri"/>
                  <a:sym typeface="Calibri"/>
                </a:rPr>
                <a:t>Description of the results obtain</a:t>
              </a:r>
              <a:endParaRPr dirty="0"/>
            </a:p>
          </p:txBody>
        </p:sp>
        <p:sp>
          <p:nvSpPr>
            <p:cNvPr id="235" name="Google Shape;235;p11"/>
            <p:cNvSpPr txBox="1"/>
            <p:nvPr/>
          </p:nvSpPr>
          <p:spPr>
            <a:xfrm>
              <a:off x="2591912" y="1136289"/>
              <a:ext cx="565200" cy="487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p:txBody>
        </p:sp>
      </p:grpSp>
      <p:grpSp>
        <p:nvGrpSpPr>
          <p:cNvPr id="236" name="Google Shape;236;p11"/>
          <p:cNvGrpSpPr/>
          <p:nvPr/>
        </p:nvGrpSpPr>
        <p:grpSpPr>
          <a:xfrm>
            <a:off x="4703134" y="1076529"/>
            <a:ext cx="4606691" cy="2309071"/>
            <a:chOff x="1736770" y="1461722"/>
            <a:chExt cx="6612591" cy="4900070"/>
          </a:xfrm>
        </p:grpSpPr>
        <p:sp>
          <p:nvSpPr>
            <p:cNvPr id="237" name="Google Shape;237;p11"/>
            <p:cNvSpPr txBox="1"/>
            <p:nvPr/>
          </p:nvSpPr>
          <p:spPr>
            <a:xfrm>
              <a:off x="5078986" y="3206658"/>
              <a:ext cx="1458405" cy="6530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70C0"/>
                  </a:solidFill>
                  <a:latin typeface="Calibri"/>
                  <a:ea typeface="Calibri"/>
                  <a:cs typeface="Calibri"/>
                  <a:sym typeface="Calibri"/>
                </a:rPr>
                <a:t>Data</a:t>
              </a:r>
              <a:endParaRPr dirty="0"/>
            </a:p>
          </p:txBody>
        </p:sp>
        <p:sp>
          <p:nvSpPr>
            <p:cNvPr id="238" name="Google Shape;238;p11"/>
            <p:cNvSpPr txBox="1"/>
            <p:nvPr/>
          </p:nvSpPr>
          <p:spPr>
            <a:xfrm>
              <a:off x="6328679" y="4536372"/>
              <a:ext cx="1161728" cy="307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70C0"/>
                  </a:solidFill>
                  <a:latin typeface="Calibri"/>
                  <a:ea typeface="Calibri"/>
                  <a:cs typeface="Calibri"/>
                  <a:sym typeface="Calibri"/>
                </a:rPr>
                <a:t>Title of figure</a:t>
              </a:r>
              <a:endParaRPr dirty="0"/>
            </a:p>
          </p:txBody>
        </p:sp>
        <p:pic>
          <p:nvPicPr>
            <p:cNvPr id="239" name="Google Shape;239;p11" descr="A picture containing white, computer&#10;&#10;Description automatically generated"/>
            <p:cNvPicPr preferRelativeResize="0"/>
            <p:nvPr/>
          </p:nvPicPr>
          <p:blipFill rotWithShape="1">
            <a:blip r:embed="rId4">
              <a:alphaModFix/>
            </a:blip>
            <a:srcRect l="10616" r="8090" b="15770"/>
            <a:stretch/>
          </p:blipFill>
          <p:spPr>
            <a:xfrm>
              <a:off x="1736770" y="1461722"/>
              <a:ext cx="3028950" cy="3851027"/>
            </a:xfrm>
            <a:prstGeom prst="rect">
              <a:avLst/>
            </a:prstGeom>
            <a:noFill/>
            <a:ln>
              <a:noFill/>
            </a:ln>
          </p:spPr>
        </p:pic>
        <p:sp>
          <p:nvSpPr>
            <p:cNvPr id="240" name="Google Shape;240;p11"/>
            <p:cNvSpPr/>
            <p:nvPr/>
          </p:nvSpPr>
          <p:spPr>
            <a:xfrm>
              <a:off x="4765720" y="1595914"/>
              <a:ext cx="313266" cy="3684310"/>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41" name="Google Shape;241;p11"/>
            <p:cNvSpPr txBox="1"/>
            <p:nvPr/>
          </p:nvSpPr>
          <p:spPr>
            <a:xfrm>
              <a:off x="6279051" y="5531974"/>
              <a:ext cx="2070310" cy="307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70C0"/>
                  </a:solidFill>
                  <a:latin typeface="Calibri"/>
                  <a:ea typeface="Calibri"/>
                  <a:cs typeface="Calibri"/>
                  <a:sym typeface="Calibri"/>
                </a:rPr>
                <a:t>Legend for each subfigure</a:t>
              </a:r>
              <a:endParaRPr dirty="0"/>
            </a:p>
          </p:txBody>
        </p:sp>
        <p:pic>
          <p:nvPicPr>
            <p:cNvPr id="242" name="Google Shape;242;p11" descr="A picture containing white, computer&#10;&#10;Description automatically generated"/>
            <p:cNvPicPr preferRelativeResize="0"/>
            <p:nvPr/>
          </p:nvPicPr>
          <p:blipFill rotWithShape="1">
            <a:blip r:embed="rId4">
              <a:alphaModFix/>
            </a:blip>
            <a:srcRect l="4481" t="83878"/>
            <a:stretch/>
          </p:blipFill>
          <p:spPr>
            <a:xfrm>
              <a:off x="1736770" y="5447392"/>
              <a:ext cx="4415067" cy="914400"/>
            </a:xfrm>
            <a:prstGeom prst="rect">
              <a:avLst/>
            </a:prstGeom>
            <a:noFill/>
            <a:ln>
              <a:noFill/>
            </a:ln>
          </p:spPr>
        </p:pic>
        <p:sp>
          <p:nvSpPr>
            <p:cNvPr id="243" name="Google Shape;243;p11"/>
            <p:cNvSpPr/>
            <p:nvPr/>
          </p:nvSpPr>
          <p:spPr>
            <a:xfrm rot="9080850" flipH="1">
              <a:off x="6024357" y="5426522"/>
              <a:ext cx="254958" cy="94616"/>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grpSp>
      <p:sp>
        <p:nvSpPr>
          <p:cNvPr id="244" name="Google Shape;244;p11"/>
          <p:cNvSpPr txBox="1"/>
          <p:nvPr/>
        </p:nvSpPr>
        <p:spPr>
          <a:xfrm>
            <a:off x="4075632" y="722387"/>
            <a:ext cx="7667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Figure</a:t>
            </a:r>
            <a:endParaRPr dirty="0"/>
          </a:p>
        </p:txBody>
      </p:sp>
      <p:sp>
        <p:nvSpPr>
          <p:cNvPr id="245" name="Google Shape;245;p11"/>
          <p:cNvSpPr txBox="1"/>
          <p:nvPr/>
        </p:nvSpPr>
        <p:spPr>
          <a:xfrm>
            <a:off x="203703" y="3237880"/>
            <a:ext cx="8736594"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Calibri"/>
                <a:ea typeface="Calibri"/>
                <a:cs typeface="Calibri"/>
                <a:sym typeface="Calibri"/>
              </a:rPr>
              <a:t>When reading results part you should:</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Read the text AND </a:t>
            </a:r>
            <a:r>
              <a:rPr lang="en-US" sz="1800" dirty="0" err="1">
                <a:solidFill>
                  <a:schemeClr val="dk1"/>
                </a:solidFill>
                <a:latin typeface="Calibri"/>
                <a:ea typeface="Calibri"/>
                <a:cs typeface="Calibri"/>
                <a:sym typeface="Calibri"/>
              </a:rPr>
              <a:t>analyse</a:t>
            </a:r>
            <a:r>
              <a:rPr lang="en-US" sz="1800" dirty="0">
                <a:solidFill>
                  <a:schemeClr val="dk1"/>
                </a:solidFill>
                <a:latin typeface="Calibri"/>
                <a:ea typeface="Calibri"/>
                <a:cs typeface="Calibri"/>
                <a:sym typeface="Calibri"/>
              </a:rPr>
              <a:t> the figure.</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Read the figure legends properly</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Read supplemental figure, now a paper have often 5 to 10 more figures there.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rPr>
              <a:t>Be critical: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Do not be biased by the authors’ explanation!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Does the method used make sense? Are you getting to the same analysis/conclusions? Are the conclusions supported by data (over concluding problem)?</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Do they have the proper sample size and controls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Be aware that the picture shown are the “best” available.</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Check the statistical analysis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2"/>
          <p:cNvSpPr txBox="1"/>
          <p:nvPr/>
        </p:nvSpPr>
        <p:spPr>
          <a:xfrm>
            <a:off x="2094590" y="67817"/>
            <a:ext cx="51036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Anatomy of a scientific paper</a:t>
            </a:r>
            <a:endParaRPr dirty="0"/>
          </a:p>
        </p:txBody>
      </p:sp>
      <p:pic>
        <p:nvPicPr>
          <p:cNvPr id="251" name="Google Shape;251;p12" descr="A close up of a newspaper&#10;&#10;Description automatically generated"/>
          <p:cNvPicPr preferRelativeResize="0"/>
          <p:nvPr/>
        </p:nvPicPr>
        <p:blipFill rotWithShape="1">
          <a:blip r:embed="rId3">
            <a:alphaModFix/>
          </a:blip>
          <a:srcRect t="79914" r="50769"/>
          <a:stretch/>
        </p:blipFill>
        <p:spPr>
          <a:xfrm>
            <a:off x="160418" y="880911"/>
            <a:ext cx="2743200" cy="1184464"/>
          </a:xfrm>
          <a:prstGeom prst="rect">
            <a:avLst/>
          </a:prstGeom>
          <a:noFill/>
          <a:ln>
            <a:noFill/>
          </a:ln>
        </p:spPr>
      </p:pic>
      <p:pic>
        <p:nvPicPr>
          <p:cNvPr id="252" name="Google Shape;252;p12" descr="A close up of a newspaper&#10;&#10;Description automatically generated"/>
          <p:cNvPicPr preferRelativeResize="0"/>
          <p:nvPr/>
        </p:nvPicPr>
        <p:blipFill rotWithShape="1">
          <a:blip r:embed="rId3">
            <a:alphaModFix/>
          </a:blip>
          <a:srcRect l="49357" r="1456" b="31640"/>
          <a:stretch/>
        </p:blipFill>
        <p:spPr>
          <a:xfrm>
            <a:off x="142311" y="2013269"/>
            <a:ext cx="2743200" cy="4034782"/>
          </a:xfrm>
          <a:prstGeom prst="rect">
            <a:avLst/>
          </a:prstGeom>
          <a:noFill/>
          <a:ln>
            <a:noFill/>
          </a:ln>
        </p:spPr>
      </p:pic>
      <p:sp>
        <p:nvSpPr>
          <p:cNvPr id="257" name="Google Shape;257;p12"/>
          <p:cNvSpPr txBox="1"/>
          <p:nvPr/>
        </p:nvSpPr>
        <p:spPr>
          <a:xfrm>
            <a:off x="869132" y="570718"/>
            <a:ext cx="78461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Goal: Summarize and interpret the finding in correlation with previous knowledge</a:t>
            </a:r>
            <a:endParaRPr dirty="0"/>
          </a:p>
        </p:txBody>
      </p:sp>
      <p:pic>
        <p:nvPicPr>
          <p:cNvPr id="258" name="Google Shape;258;p12" descr="A close up of a newspaper&#10;&#10;Description automatically generated"/>
          <p:cNvPicPr preferRelativeResize="0"/>
          <p:nvPr/>
        </p:nvPicPr>
        <p:blipFill rotWithShape="1">
          <a:blip r:embed="rId3">
            <a:alphaModFix/>
          </a:blip>
          <a:srcRect l="49357" t="68525"/>
          <a:stretch/>
        </p:blipFill>
        <p:spPr>
          <a:xfrm>
            <a:off x="6021183" y="2113731"/>
            <a:ext cx="3063052" cy="2014648"/>
          </a:xfrm>
          <a:prstGeom prst="rect">
            <a:avLst/>
          </a:prstGeom>
          <a:noFill/>
          <a:ln>
            <a:noFill/>
          </a:ln>
        </p:spPr>
      </p:pic>
      <p:pic>
        <p:nvPicPr>
          <p:cNvPr id="261" name="Google Shape;261;p12" descr="A picture containing newspaper, text&#10;&#10;Description automatically generated"/>
          <p:cNvPicPr preferRelativeResize="0"/>
          <p:nvPr/>
        </p:nvPicPr>
        <p:blipFill rotWithShape="1">
          <a:blip r:embed="rId4">
            <a:alphaModFix/>
          </a:blip>
          <a:srcRect l="49655" b="84554"/>
          <a:stretch/>
        </p:blipFill>
        <p:spPr>
          <a:xfrm>
            <a:off x="5984168" y="5269193"/>
            <a:ext cx="3017520" cy="1210165"/>
          </a:xfrm>
          <a:prstGeom prst="rect">
            <a:avLst/>
          </a:prstGeom>
          <a:noFill/>
          <a:ln>
            <a:noFill/>
          </a:ln>
        </p:spPr>
      </p:pic>
      <p:sp>
        <p:nvSpPr>
          <p:cNvPr id="262" name="Google Shape;262;p12"/>
          <p:cNvSpPr txBox="1"/>
          <p:nvPr/>
        </p:nvSpPr>
        <p:spPr>
          <a:xfrm rot="5400000">
            <a:off x="7087570" y="3434123"/>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265" name="Google Shape;265;p12"/>
          <p:cNvSpPr txBox="1"/>
          <p:nvPr/>
        </p:nvSpPr>
        <p:spPr>
          <a:xfrm rot="5400000">
            <a:off x="7164621" y="4551094"/>
            <a:ext cx="776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endParaRPr dirty="0"/>
          </a:p>
        </p:txBody>
      </p:sp>
      <p:sp>
        <p:nvSpPr>
          <p:cNvPr id="2" name="Rectangle 1">
            <a:extLst>
              <a:ext uri="{FF2B5EF4-FFF2-40B4-BE49-F238E27FC236}">
                <a16:creationId xmlns:a16="http://schemas.microsoft.com/office/drawing/2014/main" id="{7089C5A6-E2AC-B53E-430B-EFD1F0C775FC}"/>
              </a:ext>
            </a:extLst>
          </p:cNvPr>
          <p:cNvSpPr/>
          <p:nvPr/>
        </p:nvSpPr>
        <p:spPr>
          <a:xfrm>
            <a:off x="0" y="940050"/>
            <a:ext cx="1055591" cy="964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id="{55AB1289-A889-F0CE-3FD5-5268FE71ADF6}"/>
            </a:ext>
          </a:extLst>
        </p:cNvPr>
        <p:cNvGrpSpPr/>
        <p:nvPr/>
      </p:nvGrpSpPr>
      <p:grpSpPr>
        <a:xfrm>
          <a:off x="0" y="0"/>
          <a:ext cx="0" cy="0"/>
          <a:chOff x="0" y="0"/>
          <a:chExt cx="0" cy="0"/>
        </a:xfrm>
      </p:grpSpPr>
      <p:sp>
        <p:nvSpPr>
          <p:cNvPr id="250" name="Google Shape;250;p12">
            <a:extLst>
              <a:ext uri="{FF2B5EF4-FFF2-40B4-BE49-F238E27FC236}">
                <a16:creationId xmlns:a16="http://schemas.microsoft.com/office/drawing/2014/main" id="{5272797E-4C67-6FDA-CB68-3CCA65AB2769}"/>
              </a:ext>
            </a:extLst>
          </p:cNvPr>
          <p:cNvSpPr txBox="1"/>
          <p:nvPr/>
        </p:nvSpPr>
        <p:spPr>
          <a:xfrm>
            <a:off x="2094590" y="67817"/>
            <a:ext cx="51036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 – The Discussion</a:t>
            </a:r>
            <a:endParaRPr/>
          </a:p>
        </p:txBody>
      </p:sp>
      <p:pic>
        <p:nvPicPr>
          <p:cNvPr id="251" name="Google Shape;251;p12" descr="A close up of a newspaper&#10;&#10;Description automatically generated">
            <a:extLst>
              <a:ext uri="{FF2B5EF4-FFF2-40B4-BE49-F238E27FC236}">
                <a16:creationId xmlns:a16="http://schemas.microsoft.com/office/drawing/2014/main" id="{E6D1605F-2FA4-864C-855C-C31A10E774D0}"/>
              </a:ext>
            </a:extLst>
          </p:cNvPr>
          <p:cNvPicPr preferRelativeResize="0"/>
          <p:nvPr/>
        </p:nvPicPr>
        <p:blipFill rotWithShape="1">
          <a:blip r:embed="rId3">
            <a:alphaModFix/>
          </a:blip>
          <a:srcRect t="79914" r="50769"/>
          <a:stretch/>
        </p:blipFill>
        <p:spPr>
          <a:xfrm>
            <a:off x="160418" y="880911"/>
            <a:ext cx="2743200" cy="1184464"/>
          </a:xfrm>
          <a:prstGeom prst="rect">
            <a:avLst/>
          </a:prstGeom>
          <a:noFill/>
          <a:ln>
            <a:noFill/>
          </a:ln>
        </p:spPr>
      </p:pic>
      <p:pic>
        <p:nvPicPr>
          <p:cNvPr id="252" name="Google Shape;252;p12" descr="A close up of a newspaper&#10;&#10;Description automatically generated">
            <a:extLst>
              <a:ext uri="{FF2B5EF4-FFF2-40B4-BE49-F238E27FC236}">
                <a16:creationId xmlns:a16="http://schemas.microsoft.com/office/drawing/2014/main" id="{B35F78C5-D1B5-972A-0811-66D53F234CF3}"/>
              </a:ext>
            </a:extLst>
          </p:cNvPr>
          <p:cNvPicPr preferRelativeResize="0"/>
          <p:nvPr/>
        </p:nvPicPr>
        <p:blipFill rotWithShape="1">
          <a:blip r:embed="rId3">
            <a:alphaModFix/>
          </a:blip>
          <a:srcRect l="49357" r="1456" b="31640"/>
          <a:stretch/>
        </p:blipFill>
        <p:spPr>
          <a:xfrm>
            <a:off x="142311" y="2013269"/>
            <a:ext cx="2743200" cy="4034782"/>
          </a:xfrm>
          <a:prstGeom prst="rect">
            <a:avLst/>
          </a:prstGeom>
          <a:noFill/>
          <a:ln>
            <a:noFill/>
          </a:ln>
        </p:spPr>
      </p:pic>
      <p:sp>
        <p:nvSpPr>
          <p:cNvPr id="253" name="Google Shape;253;p12">
            <a:extLst>
              <a:ext uri="{FF2B5EF4-FFF2-40B4-BE49-F238E27FC236}">
                <a16:creationId xmlns:a16="http://schemas.microsoft.com/office/drawing/2014/main" id="{0A9C72EE-4B03-5F14-22D7-F754D9CDF4CC}"/>
              </a:ext>
            </a:extLst>
          </p:cNvPr>
          <p:cNvSpPr/>
          <p:nvPr/>
        </p:nvSpPr>
        <p:spPr>
          <a:xfrm>
            <a:off x="2813086" y="1150747"/>
            <a:ext cx="313389" cy="2912549"/>
          </a:xfrm>
          <a:prstGeom prst="rightBrace">
            <a:avLst>
              <a:gd name="adj1" fmla="val 8333"/>
              <a:gd name="adj2" fmla="val 3166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54" name="Google Shape;254;p12">
            <a:extLst>
              <a:ext uri="{FF2B5EF4-FFF2-40B4-BE49-F238E27FC236}">
                <a16:creationId xmlns:a16="http://schemas.microsoft.com/office/drawing/2014/main" id="{80423729-68D1-D66A-5D74-CB8A95B1483B}"/>
              </a:ext>
            </a:extLst>
          </p:cNvPr>
          <p:cNvSpPr txBox="1"/>
          <p:nvPr/>
        </p:nvSpPr>
        <p:spPr>
          <a:xfrm>
            <a:off x="3183473" y="1496088"/>
            <a:ext cx="2400438"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1.</a:t>
            </a:r>
            <a:endParaRPr/>
          </a:p>
          <a:p>
            <a:pPr marL="0" marR="0" lvl="0" indent="0" algn="l" rtl="0">
              <a:spcBef>
                <a:spcPts val="0"/>
              </a:spcBef>
              <a:spcAft>
                <a:spcPts val="0"/>
              </a:spcAft>
              <a:buNone/>
            </a:pPr>
            <a:r>
              <a:rPr lang="en-US" sz="1400">
                <a:solidFill>
                  <a:srgbClr val="0070C0"/>
                </a:solidFill>
                <a:latin typeface="Calibri"/>
                <a:ea typeface="Calibri"/>
                <a:cs typeface="Calibri"/>
                <a:sym typeface="Calibri"/>
              </a:rPr>
              <a:t>Background summary related to the finding of the paper. Should be “different” from the Introduction background</a:t>
            </a:r>
            <a:endParaRPr/>
          </a:p>
        </p:txBody>
      </p:sp>
      <p:sp>
        <p:nvSpPr>
          <p:cNvPr id="255" name="Google Shape;255;p12">
            <a:extLst>
              <a:ext uri="{FF2B5EF4-FFF2-40B4-BE49-F238E27FC236}">
                <a16:creationId xmlns:a16="http://schemas.microsoft.com/office/drawing/2014/main" id="{E418AB96-F292-BC24-A2BA-45C6D27218CE}"/>
              </a:ext>
            </a:extLst>
          </p:cNvPr>
          <p:cNvSpPr/>
          <p:nvPr/>
        </p:nvSpPr>
        <p:spPr>
          <a:xfrm>
            <a:off x="2829310" y="4078206"/>
            <a:ext cx="313389" cy="2047515"/>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56" name="Google Shape;256;p12">
            <a:extLst>
              <a:ext uri="{FF2B5EF4-FFF2-40B4-BE49-F238E27FC236}">
                <a16:creationId xmlns:a16="http://schemas.microsoft.com/office/drawing/2014/main" id="{482554E4-8350-6786-E5FA-3E8DCC89AE11}"/>
              </a:ext>
            </a:extLst>
          </p:cNvPr>
          <p:cNvSpPr txBox="1"/>
          <p:nvPr/>
        </p:nvSpPr>
        <p:spPr>
          <a:xfrm>
            <a:off x="3126475" y="4606272"/>
            <a:ext cx="240043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2.</a:t>
            </a:r>
            <a:endParaRPr/>
          </a:p>
          <a:p>
            <a:pPr marL="0" marR="0" lvl="0" indent="0" algn="l" rtl="0">
              <a:spcBef>
                <a:spcPts val="0"/>
              </a:spcBef>
              <a:spcAft>
                <a:spcPts val="0"/>
              </a:spcAft>
              <a:buNone/>
            </a:pPr>
            <a:r>
              <a:rPr lang="en-US" sz="1400">
                <a:solidFill>
                  <a:srgbClr val="0070C0"/>
                </a:solidFill>
                <a:latin typeface="Calibri"/>
                <a:ea typeface="Calibri"/>
                <a:cs typeface="Calibri"/>
                <a:sym typeface="Calibri"/>
              </a:rPr>
              <a:t>Major paper finding and link to previous published studies</a:t>
            </a:r>
            <a:endParaRPr/>
          </a:p>
        </p:txBody>
      </p:sp>
      <p:sp>
        <p:nvSpPr>
          <p:cNvPr id="257" name="Google Shape;257;p12">
            <a:extLst>
              <a:ext uri="{FF2B5EF4-FFF2-40B4-BE49-F238E27FC236}">
                <a16:creationId xmlns:a16="http://schemas.microsoft.com/office/drawing/2014/main" id="{99414455-FFB0-4CB3-EB7A-F29933CC036E}"/>
              </a:ext>
            </a:extLst>
          </p:cNvPr>
          <p:cNvSpPr txBox="1"/>
          <p:nvPr/>
        </p:nvSpPr>
        <p:spPr>
          <a:xfrm>
            <a:off x="869132" y="570718"/>
            <a:ext cx="78461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Goal: Summarize and interpret the finding in correlation with previous knowledge</a:t>
            </a:r>
            <a:endParaRPr/>
          </a:p>
        </p:txBody>
      </p:sp>
      <p:pic>
        <p:nvPicPr>
          <p:cNvPr id="258" name="Google Shape;258;p12" descr="A close up of a newspaper&#10;&#10;Description automatically generated">
            <a:extLst>
              <a:ext uri="{FF2B5EF4-FFF2-40B4-BE49-F238E27FC236}">
                <a16:creationId xmlns:a16="http://schemas.microsoft.com/office/drawing/2014/main" id="{36695E8F-BE7D-21AE-97A4-E916280556D1}"/>
              </a:ext>
            </a:extLst>
          </p:cNvPr>
          <p:cNvPicPr preferRelativeResize="0"/>
          <p:nvPr/>
        </p:nvPicPr>
        <p:blipFill rotWithShape="1">
          <a:blip r:embed="rId3">
            <a:alphaModFix/>
          </a:blip>
          <a:srcRect l="49357" t="68525"/>
          <a:stretch/>
        </p:blipFill>
        <p:spPr>
          <a:xfrm>
            <a:off x="6021183" y="2113731"/>
            <a:ext cx="3063052" cy="2014648"/>
          </a:xfrm>
          <a:prstGeom prst="rect">
            <a:avLst/>
          </a:prstGeom>
          <a:noFill/>
          <a:ln>
            <a:noFill/>
          </a:ln>
        </p:spPr>
      </p:pic>
      <p:sp>
        <p:nvSpPr>
          <p:cNvPr id="259" name="Google Shape;259;p12">
            <a:extLst>
              <a:ext uri="{FF2B5EF4-FFF2-40B4-BE49-F238E27FC236}">
                <a16:creationId xmlns:a16="http://schemas.microsoft.com/office/drawing/2014/main" id="{A5F2AB0A-190B-3D14-6228-035E3E3C72B3}"/>
              </a:ext>
            </a:extLst>
          </p:cNvPr>
          <p:cNvSpPr/>
          <p:nvPr/>
        </p:nvSpPr>
        <p:spPr>
          <a:xfrm rot="10800000">
            <a:off x="5829698" y="2080864"/>
            <a:ext cx="313389" cy="2047515"/>
          </a:xfrm>
          <a:prstGeom prst="rightBrace">
            <a:avLst>
              <a:gd name="adj1" fmla="val 8333"/>
              <a:gd name="adj2" fmla="val 30545"/>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60" name="Google Shape;260;p12">
            <a:extLst>
              <a:ext uri="{FF2B5EF4-FFF2-40B4-BE49-F238E27FC236}">
                <a16:creationId xmlns:a16="http://schemas.microsoft.com/office/drawing/2014/main" id="{3F00147C-2076-EA76-7AA3-07D25B9D3187}"/>
              </a:ext>
            </a:extLst>
          </p:cNvPr>
          <p:cNvSpPr txBox="1"/>
          <p:nvPr/>
        </p:nvSpPr>
        <p:spPr>
          <a:xfrm>
            <a:off x="3240136" y="3076553"/>
            <a:ext cx="263127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3.</a:t>
            </a:r>
            <a:endParaRPr/>
          </a:p>
          <a:p>
            <a:pPr marL="0" marR="0" lvl="0" indent="0" algn="l" rtl="0">
              <a:spcBef>
                <a:spcPts val="0"/>
              </a:spcBef>
              <a:spcAft>
                <a:spcPts val="0"/>
              </a:spcAft>
              <a:buNone/>
            </a:pPr>
            <a:r>
              <a:rPr lang="en-US" sz="1400">
                <a:solidFill>
                  <a:srgbClr val="0070C0"/>
                </a:solidFill>
                <a:latin typeface="Calibri"/>
                <a:ea typeface="Calibri"/>
                <a:cs typeface="Calibri"/>
                <a:sym typeface="Calibri"/>
              </a:rPr>
              <a:t>Interpretation with previous work / discussion / explanation of different results etc.</a:t>
            </a:r>
            <a:endParaRPr/>
          </a:p>
        </p:txBody>
      </p:sp>
      <p:pic>
        <p:nvPicPr>
          <p:cNvPr id="261" name="Google Shape;261;p12" descr="A picture containing newspaper, text&#10;&#10;Description automatically generated">
            <a:extLst>
              <a:ext uri="{FF2B5EF4-FFF2-40B4-BE49-F238E27FC236}">
                <a16:creationId xmlns:a16="http://schemas.microsoft.com/office/drawing/2014/main" id="{B04D6ED1-84C7-2EB3-3D4F-B1BC96E46E5D}"/>
              </a:ext>
            </a:extLst>
          </p:cNvPr>
          <p:cNvPicPr preferRelativeResize="0"/>
          <p:nvPr/>
        </p:nvPicPr>
        <p:blipFill rotWithShape="1">
          <a:blip r:embed="rId4">
            <a:alphaModFix/>
          </a:blip>
          <a:srcRect l="49655" b="84554"/>
          <a:stretch/>
        </p:blipFill>
        <p:spPr>
          <a:xfrm>
            <a:off x="5984168" y="5269193"/>
            <a:ext cx="3017520" cy="1210165"/>
          </a:xfrm>
          <a:prstGeom prst="rect">
            <a:avLst/>
          </a:prstGeom>
          <a:noFill/>
          <a:ln>
            <a:noFill/>
          </a:ln>
        </p:spPr>
      </p:pic>
      <p:sp>
        <p:nvSpPr>
          <p:cNvPr id="262" name="Google Shape;262;p12">
            <a:extLst>
              <a:ext uri="{FF2B5EF4-FFF2-40B4-BE49-F238E27FC236}">
                <a16:creationId xmlns:a16="http://schemas.microsoft.com/office/drawing/2014/main" id="{B13FE9D6-7B12-FB35-9112-494FCE045706}"/>
              </a:ext>
            </a:extLst>
          </p:cNvPr>
          <p:cNvSpPr txBox="1"/>
          <p:nvPr/>
        </p:nvSpPr>
        <p:spPr>
          <a:xfrm rot="5400000">
            <a:off x="7087570" y="3434123"/>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263" name="Google Shape;263;p12">
            <a:extLst>
              <a:ext uri="{FF2B5EF4-FFF2-40B4-BE49-F238E27FC236}">
                <a16:creationId xmlns:a16="http://schemas.microsoft.com/office/drawing/2014/main" id="{E4F46595-7342-4B33-EFE2-1B3C0E94DD90}"/>
              </a:ext>
            </a:extLst>
          </p:cNvPr>
          <p:cNvSpPr/>
          <p:nvPr/>
        </p:nvSpPr>
        <p:spPr>
          <a:xfrm rot="10800000">
            <a:off x="5657861" y="5567880"/>
            <a:ext cx="313389" cy="864786"/>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64" name="Google Shape;264;p12">
            <a:extLst>
              <a:ext uri="{FF2B5EF4-FFF2-40B4-BE49-F238E27FC236}">
                <a16:creationId xmlns:a16="http://schemas.microsoft.com/office/drawing/2014/main" id="{718A401E-FDD4-174B-0B09-4F1EDADD391E}"/>
              </a:ext>
            </a:extLst>
          </p:cNvPr>
          <p:cNvSpPr txBox="1"/>
          <p:nvPr/>
        </p:nvSpPr>
        <p:spPr>
          <a:xfrm>
            <a:off x="3559452" y="5630941"/>
            <a:ext cx="217171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4.</a:t>
            </a:r>
            <a:endParaRPr/>
          </a:p>
          <a:p>
            <a:pPr marL="0" marR="0" lvl="0" indent="0" algn="l" rtl="0">
              <a:spcBef>
                <a:spcPts val="0"/>
              </a:spcBef>
              <a:spcAft>
                <a:spcPts val="0"/>
              </a:spcAft>
              <a:buNone/>
            </a:pPr>
            <a:r>
              <a:rPr lang="en-US" sz="1400">
                <a:solidFill>
                  <a:srgbClr val="0070C0"/>
                </a:solidFill>
                <a:latin typeface="Calibri"/>
                <a:ea typeface="Calibri"/>
                <a:cs typeface="Calibri"/>
                <a:sym typeface="Calibri"/>
              </a:rPr>
              <a:t>Conclusions of the paper / Impact in the field or clinic</a:t>
            </a:r>
            <a:endParaRPr/>
          </a:p>
        </p:txBody>
      </p:sp>
      <p:sp>
        <p:nvSpPr>
          <p:cNvPr id="265" name="Google Shape;265;p12">
            <a:extLst>
              <a:ext uri="{FF2B5EF4-FFF2-40B4-BE49-F238E27FC236}">
                <a16:creationId xmlns:a16="http://schemas.microsoft.com/office/drawing/2014/main" id="{F8551844-9679-B0C9-D957-8C4F23AF39AD}"/>
              </a:ext>
            </a:extLst>
          </p:cNvPr>
          <p:cNvSpPr txBox="1"/>
          <p:nvPr/>
        </p:nvSpPr>
        <p:spPr>
          <a:xfrm rot="5400000">
            <a:off x="7164621" y="4551094"/>
            <a:ext cx="776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1455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txBox="1"/>
          <p:nvPr/>
        </p:nvSpPr>
        <p:spPr>
          <a:xfrm>
            <a:off x="2094590" y="67817"/>
            <a:ext cx="51036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 – The Discussion</a:t>
            </a:r>
            <a:endParaRPr/>
          </a:p>
        </p:txBody>
      </p:sp>
      <p:sp>
        <p:nvSpPr>
          <p:cNvPr id="271" name="Google Shape;271;p13"/>
          <p:cNvSpPr txBox="1"/>
          <p:nvPr/>
        </p:nvSpPr>
        <p:spPr>
          <a:xfrm>
            <a:off x="869132" y="570718"/>
            <a:ext cx="78461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Goal: Summarize and interpret the finding in correlation with previous knowledge</a:t>
            </a:r>
            <a:endParaRPr/>
          </a:p>
        </p:txBody>
      </p:sp>
      <p:sp>
        <p:nvSpPr>
          <p:cNvPr id="272" name="Google Shape;272;p13"/>
          <p:cNvSpPr txBox="1"/>
          <p:nvPr/>
        </p:nvSpPr>
        <p:spPr>
          <a:xfrm>
            <a:off x="615636" y="1653023"/>
            <a:ext cx="819338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rPr>
              <a:t>Again Be critical: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Are the authors’ conclusion right? Same as yours?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Does the authors cite and analyse in a right way the previous work?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Be aware of each word used. One word can change the whole conclusion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Be aware that “suggests” and “seems to be” it do not equal “is”.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 conclusion is dependent of the context.  I.e: Gravity is strong on earth doesn’t make the gravity strong on the Moon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4"/>
          <p:cNvSpPr txBox="1"/>
          <p:nvPr/>
        </p:nvSpPr>
        <p:spPr>
          <a:xfrm>
            <a:off x="2094590" y="67817"/>
            <a:ext cx="494481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Anatomy of a scientific paper – </a:t>
            </a:r>
            <a:endParaRPr dirty="0"/>
          </a:p>
        </p:txBody>
      </p:sp>
      <p:pic>
        <p:nvPicPr>
          <p:cNvPr id="279" name="Google Shape;279;p14" descr="A picture containing newspaper, text&#10;&#10;Description automatically generated"/>
          <p:cNvPicPr preferRelativeResize="0"/>
          <p:nvPr/>
        </p:nvPicPr>
        <p:blipFill rotWithShape="1">
          <a:blip r:embed="rId3">
            <a:alphaModFix/>
          </a:blip>
          <a:srcRect l="49655" t="16521" b="20039"/>
          <a:stretch/>
        </p:blipFill>
        <p:spPr>
          <a:xfrm>
            <a:off x="253324" y="1329523"/>
            <a:ext cx="3017520" cy="49703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2211150" y="117094"/>
            <a:ext cx="43717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dk1"/>
                </a:solidFill>
                <a:latin typeface="Calibri"/>
                <a:ea typeface="Calibri"/>
                <a:cs typeface="Calibri"/>
                <a:sym typeface="Calibri"/>
              </a:rPr>
              <a:t>How to publish a scientific paper ? Path</a:t>
            </a:r>
            <a:endParaRPr/>
          </a:p>
        </p:txBody>
      </p:sp>
      <p:sp>
        <p:nvSpPr>
          <p:cNvPr id="95" name="Google Shape;95;p2"/>
          <p:cNvSpPr txBox="1"/>
          <p:nvPr/>
        </p:nvSpPr>
        <p:spPr>
          <a:xfrm>
            <a:off x="115639" y="877741"/>
            <a:ext cx="158363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Data collection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Data analysis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Paper writing</a:t>
            </a:r>
            <a:endParaRPr/>
          </a:p>
        </p:txBody>
      </p:sp>
      <p:cxnSp>
        <p:nvCxnSpPr>
          <p:cNvPr id="96" name="Google Shape;96;p2"/>
          <p:cNvCxnSpPr/>
          <p:nvPr/>
        </p:nvCxnSpPr>
        <p:spPr>
          <a:xfrm>
            <a:off x="1747453" y="1354904"/>
            <a:ext cx="599906" cy="0"/>
          </a:xfrm>
          <a:prstGeom prst="straightConnector1">
            <a:avLst/>
          </a:prstGeom>
          <a:noFill/>
          <a:ln w="9525" cap="flat" cmpd="sng">
            <a:solidFill>
              <a:schemeClr val="accent1"/>
            </a:solidFill>
            <a:prstDash val="solid"/>
            <a:miter lim="800000"/>
            <a:headEnd type="none" w="sm" len="sm"/>
            <a:tailEnd type="triangle" w="med" len="med"/>
          </a:ln>
        </p:spPr>
      </p:cxnSp>
      <p:sp>
        <p:nvSpPr>
          <p:cNvPr id="97" name="Google Shape;97;p2"/>
          <p:cNvSpPr txBox="1"/>
          <p:nvPr/>
        </p:nvSpPr>
        <p:spPr>
          <a:xfrm>
            <a:off x="2517066" y="893239"/>
            <a:ext cx="187997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Submission to a scientific journal</a:t>
            </a:r>
            <a:endParaRPr/>
          </a:p>
        </p:txBody>
      </p:sp>
      <p:cxnSp>
        <p:nvCxnSpPr>
          <p:cNvPr id="98" name="Google Shape;98;p2"/>
          <p:cNvCxnSpPr/>
          <p:nvPr/>
        </p:nvCxnSpPr>
        <p:spPr>
          <a:xfrm>
            <a:off x="4443414" y="1354904"/>
            <a:ext cx="873440" cy="0"/>
          </a:xfrm>
          <a:prstGeom prst="straightConnector1">
            <a:avLst/>
          </a:prstGeom>
          <a:noFill/>
          <a:ln w="9525" cap="flat" cmpd="sng">
            <a:solidFill>
              <a:schemeClr val="accent1"/>
            </a:solidFill>
            <a:prstDash val="solid"/>
            <a:miter lim="800000"/>
            <a:headEnd type="none" w="sm" len="sm"/>
            <a:tailEnd type="triangle" w="med" len="med"/>
          </a:ln>
        </p:spPr>
      </p:cxnSp>
      <p:sp>
        <p:nvSpPr>
          <p:cNvPr id="99" name="Google Shape;99;p2"/>
          <p:cNvSpPr txBox="1"/>
          <p:nvPr/>
        </p:nvSpPr>
        <p:spPr>
          <a:xfrm>
            <a:off x="5358116" y="907817"/>
            <a:ext cx="187997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Editor’s choice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(most often board of editors)</a:t>
            </a:r>
            <a:endParaRPr/>
          </a:p>
        </p:txBody>
      </p:sp>
      <p:cxnSp>
        <p:nvCxnSpPr>
          <p:cNvPr id="100" name="Google Shape;100;p2"/>
          <p:cNvCxnSpPr/>
          <p:nvPr/>
        </p:nvCxnSpPr>
        <p:spPr>
          <a:xfrm flipH="1">
            <a:off x="4379707" y="1842309"/>
            <a:ext cx="1086637" cy="805445"/>
          </a:xfrm>
          <a:prstGeom prst="straightConnector1">
            <a:avLst/>
          </a:prstGeom>
          <a:noFill/>
          <a:ln w="9525" cap="flat" cmpd="sng">
            <a:solidFill>
              <a:schemeClr val="accent1"/>
            </a:solidFill>
            <a:prstDash val="solid"/>
            <a:miter lim="800000"/>
            <a:headEnd type="none" w="sm" len="sm"/>
            <a:tailEnd type="triangle" w="med" len="med"/>
          </a:ln>
        </p:spPr>
      </p:cxnSp>
      <p:sp>
        <p:nvSpPr>
          <p:cNvPr id="101" name="Google Shape;101;p2"/>
          <p:cNvSpPr txBox="1"/>
          <p:nvPr/>
        </p:nvSpPr>
        <p:spPr>
          <a:xfrm>
            <a:off x="4243869" y="2001423"/>
            <a:ext cx="131972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If interested</a:t>
            </a:r>
            <a:endParaRPr/>
          </a:p>
        </p:txBody>
      </p:sp>
      <p:sp>
        <p:nvSpPr>
          <p:cNvPr id="102" name="Google Shape;102;p2"/>
          <p:cNvSpPr txBox="1"/>
          <p:nvPr/>
        </p:nvSpPr>
        <p:spPr>
          <a:xfrm>
            <a:off x="1456560" y="2643487"/>
            <a:ext cx="502743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Peer-review:</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2-3 selected scientists (postdoctoral or PI) in the field of the paper read and provide comment on the paper before advising the journal</a:t>
            </a:r>
            <a:endParaRPr/>
          </a:p>
        </p:txBody>
      </p:sp>
      <p:cxnSp>
        <p:nvCxnSpPr>
          <p:cNvPr id="103" name="Google Shape;103;p2"/>
          <p:cNvCxnSpPr/>
          <p:nvPr/>
        </p:nvCxnSpPr>
        <p:spPr>
          <a:xfrm>
            <a:off x="6681814" y="1696404"/>
            <a:ext cx="709542" cy="600287"/>
          </a:xfrm>
          <a:prstGeom prst="straightConnector1">
            <a:avLst/>
          </a:prstGeom>
          <a:noFill/>
          <a:ln w="9525" cap="flat" cmpd="sng">
            <a:solidFill>
              <a:schemeClr val="accent1"/>
            </a:solidFill>
            <a:prstDash val="solid"/>
            <a:miter lim="800000"/>
            <a:headEnd type="none" w="sm" len="sm"/>
            <a:tailEnd type="triangle" w="med" len="med"/>
          </a:ln>
        </p:spPr>
      </p:cxnSp>
      <p:sp>
        <p:nvSpPr>
          <p:cNvPr id="104" name="Google Shape;104;p2"/>
          <p:cNvSpPr txBox="1"/>
          <p:nvPr/>
        </p:nvSpPr>
        <p:spPr>
          <a:xfrm>
            <a:off x="6317713" y="1807758"/>
            <a:ext cx="169322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If not interested</a:t>
            </a:r>
            <a:endParaRPr/>
          </a:p>
        </p:txBody>
      </p:sp>
      <p:sp>
        <p:nvSpPr>
          <p:cNvPr id="105" name="Google Shape;105;p2"/>
          <p:cNvSpPr txBox="1"/>
          <p:nvPr/>
        </p:nvSpPr>
        <p:spPr>
          <a:xfrm>
            <a:off x="6974593" y="2350012"/>
            <a:ext cx="10184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rejection</a:t>
            </a:r>
            <a:endParaRPr/>
          </a:p>
        </p:txBody>
      </p:sp>
      <p:cxnSp>
        <p:nvCxnSpPr>
          <p:cNvPr id="106" name="Google Shape;106;p2"/>
          <p:cNvCxnSpPr/>
          <p:nvPr/>
        </p:nvCxnSpPr>
        <p:spPr>
          <a:xfrm flipH="1">
            <a:off x="1801864" y="3843816"/>
            <a:ext cx="545495" cy="1019130"/>
          </a:xfrm>
          <a:prstGeom prst="straightConnector1">
            <a:avLst/>
          </a:prstGeom>
          <a:noFill/>
          <a:ln w="9525" cap="flat" cmpd="sng">
            <a:solidFill>
              <a:schemeClr val="accent1"/>
            </a:solidFill>
            <a:prstDash val="solid"/>
            <a:miter lim="800000"/>
            <a:headEnd type="none" w="sm" len="sm"/>
            <a:tailEnd type="triangle" w="med" len="med"/>
          </a:ln>
        </p:spPr>
      </p:cxnSp>
      <p:sp>
        <p:nvSpPr>
          <p:cNvPr id="107" name="Google Shape;107;p2"/>
          <p:cNvSpPr/>
          <p:nvPr/>
        </p:nvSpPr>
        <p:spPr>
          <a:xfrm>
            <a:off x="1094646" y="4883541"/>
            <a:ext cx="12692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Acceptance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Very rare</a:t>
            </a:r>
            <a:endParaRPr/>
          </a:p>
        </p:txBody>
      </p:sp>
      <p:cxnSp>
        <p:nvCxnSpPr>
          <p:cNvPr id="108" name="Google Shape;108;p2"/>
          <p:cNvCxnSpPr/>
          <p:nvPr/>
        </p:nvCxnSpPr>
        <p:spPr>
          <a:xfrm>
            <a:off x="5015505" y="3926582"/>
            <a:ext cx="865779" cy="956952"/>
          </a:xfrm>
          <a:prstGeom prst="straightConnector1">
            <a:avLst/>
          </a:prstGeom>
          <a:noFill/>
          <a:ln w="9525" cap="flat" cmpd="sng">
            <a:solidFill>
              <a:schemeClr val="accent1"/>
            </a:solidFill>
            <a:prstDash val="solid"/>
            <a:miter lim="800000"/>
            <a:headEnd type="none" w="sm" len="sm"/>
            <a:tailEnd type="triangle" w="med" len="med"/>
          </a:ln>
        </p:spPr>
      </p:cxnSp>
      <p:sp>
        <p:nvSpPr>
          <p:cNvPr id="109" name="Google Shape;109;p2"/>
          <p:cNvSpPr/>
          <p:nvPr/>
        </p:nvSpPr>
        <p:spPr>
          <a:xfrm>
            <a:off x="5644799" y="4966300"/>
            <a:ext cx="10370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rejection</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Often</a:t>
            </a:r>
            <a:endParaRPr/>
          </a:p>
        </p:txBody>
      </p:sp>
      <p:sp>
        <p:nvSpPr>
          <p:cNvPr id="110" name="Google Shape;110;p2"/>
          <p:cNvSpPr/>
          <p:nvPr/>
        </p:nvSpPr>
        <p:spPr>
          <a:xfrm>
            <a:off x="2868873" y="4920133"/>
            <a:ext cx="184973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Asked for revision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Rare to common</a:t>
            </a:r>
            <a:endParaRPr/>
          </a:p>
        </p:txBody>
      </p:sp>
      <p:cxnSp>
        <p:nvCxnSpPr>
          <p:cNvPr id="111" name="Google Shape;111;p2"/>
          <p:cNvCxnSpPr/>
          <p:nvPr/>
        </p:nvCxnSpPr>
        <p:spPr>
          <a:xfrm flipH="1">
            <a:off x="3727925" y="3890037"/>
            <a:ext cx="1" cy="972909"/>
          </a:xfrm>
          <a:prstGeom prst="straightConnector1">
            <a:avLst/>
          </a:prstGeom>
          <a:noFill/>
          <a:ln w="9525" cap="flat" cmpd="sng">
            <a:solidFill>
              <a:schemeClr val="accent1"/>
            </a:solidFill>
            <a:prstDash val="solid"/>
            <a:miter lim="800000"/>
            <a:headEnd type="none" w="sm" len="sm"/>
            <a:tailEnd type="triangle" w="med" len="med"/>
          </a:ln>
        </p:spPr>
      </p:cxnSp>
      <p:cxnSp>
        <p:nvCxnSpPr>
          <p:cNvPr id="112" name="Google Shape;112;p2"/>
          <p:cNvCxnSpPr/>
          <p:nvPr/>
        </p:nvCxnSpPr>
        <p:spPr>
          <a:xfrm>
            <a:off x="3727925" y="5612631"/>
            <a:ext cx="0" cy="405464"/>
          </a:xfrm>
          <a:prstGeom prst="straightConnector1">
            <a:avLst/>
          </a:prstGeom>
          <a:noFill/>
          <a:ln w="9525" cap="flat" cmpd="sng">
            <a:solidFill>
              <a:schemeClr val="accent1"/>
            </a:solidFill>
            <a:prstDash val="solid"/>
            <a:miter lim="800000"/>
            <a:headEnd type="none" w="sm" len="sm"/>
            <a:tailEnd type="triangle" w="med" len="med"/>
          </a:ln>
        </p:spPr>
      </p:cxnSp>
      <p:sp>
        <p:nvSpPr>
          <p:cNvPr id="113" name="Google Shape;113;p2"/>
          <p:cNvSpPr txBox="1"/>
          <p:nvPr/>
        </p:nvSpPr>
        <p:spPr>
          <a:xfrm>
            <a:off x="846301" y="6144093"/>
            <a:ext cx="62092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Authors answer the question, suggest new experiments/analysis</a:t>
            </a:r>
            <a:endParaRPr/>
          </a:p>
        </p:txBody>
      </p:sp>
      <p:sp>
        <p:nvSpPr>
          <p:cNvPr id="114" name="Google Shape;114;p2"/>
          <p:cNvSpPr/>
          <p:nvPr/>
        </p:nvSpPr>
        <p:spPr>
          <a:xfrm>
            <a:off x="7253207" y="1236883"/>
            <a:ext cx="1609092" cy="5070927"/>
          </a:xfrm>
          <a:custGeom>
            <a:avLst/>
            <a:gdLst/>
            <a:ahLst/>
            <a:cxnLst/>
            <a:rect l="l" t="t" r="r" b="b"/>
            <a:pathLst>
              <a:path w="991891" h="5148419" extrusionOk="0">
                <a:moveTo>
                  <a:pt x="0" y="5148419"/>
                </a:moveTo>
                <a:cubicBezTo>
                  <a:pt x="25830" y="5132921"/>
                  <a:pt x="54177" y="5120999"/>
                  <a:pt x="77491" y="5101924"/>
                </a:cubicBezTo>
                <a:cubicBezTo>
                  <a:pt x="111418" y="5074165"/>
                  <a:pt x="134007" y="5033250"/>
                  <a:pt x="170481" y="5008934"/>
                </a:cubicBezTo>
                <a:cubicBezTo>
                  <a:pt x="185979" y="4998602"/>
                  <a:pt x="202667" y="4989862"/>
                  <a:pt x="216976" y="4977937"/>
                </a:cubicBezTo>
                <a:cubicBezTo>
                  <a:pt x="233814" y="4963905"/>
                  <a:pt x="246170" y="4944898"/>
                  <a:pt x="263471" y="4931442"/>
                </a:cubicBezTo>
                <a:cubicBezTo>
                  <a:pt x="345325" y="4867778"/>
                  <a:pt x="347401" y="4889621"/>
                  <a:pt x="402956" y="4822954"/>
                </a:cubicBezTo>
                <a:cubicBezTo>
                  <a:pt x="414880" y="4808645"/>
                  <a:pt x="422028" y="4790768"/>
                  <a:pt x="433952" y="4776459"/>
                </a:cubicBezTo>
                <a:cubicBezTo>
                  <a:pt x="447983" y="4759621"/>
                  <a:pt x="466415" y="4746802"/>
                  <a:pt x="480447" y="4729964"/>
                </a:cubicBezTo>
                <a:cubicBezTo>
                  <a:pt x="588334" y="4600501"/>
                  <a:pt x="422102" y="4772812"/>
                  <a:pt x="557939" y="4636975"/>
                </a:cubicBezTo>
                <a:cubicBezTo>
                  <a:pt x="651587" y="4449673"/>
                  <a:pt x="532324" y="4681799"/>
                  <a:pt x="619932" y="4528486"/>
                </a:cubicBezTo>
                <a:cubicBezTo>
                  <a:pt x="631395" y="4508427"/>
                  <a:pt x="639466" y="4486552"/>
                  <a:pt x="650929" y="4466493"/>
                </a:cubicBezTo>
                <a:cubicBezTo>
                  <a:pt x="660170" y="4450321"/>
                  <a:pt x="674360" y="4437019"/>
                  <a:pt x="681925" y="4419998"/>
                </a:cubicBezTo>
                <a:cubicBezTo>
                  <a:pt x="681931" y="4419984"/>
                  <a:pt x="720669" y="4303768"/>
                  <a:pt x="728420" y="4280514"/>
                </a:cubicBezTo>
                <a:cubicBezTo>
                  <a:pt x="733586" y="4265016"/>
                  <a:pt x="734856" y="4247612"/>
                  <a:pt x="743918" y="4234019"/>
                </a:cubicBezTo>
                <a:lnTo>
                  <a:pt x="774915" y="4187524"/>
                </a:lnTo>
                <a:lnTo>
                  <a:pt x="836908" y="4001544"/>
                </a:lnTo>
                <a:cubicBezTo>
                  <a:pt x="842074" y="3986046"/>
                  <a:pt x="843345" y="3968642"/>
                  <a:pt x="852407" y="3955049"/>
                </a:cubicBezTo>
                <a:lnTo>
                  <a:pt x="883403" y="3908554"/>
                </a:lnTo>
                <a:cubicBezTo>
                  <a:pt x="921197" y="3757374"/>
                  <a:pt x="875051" y="3946140"/>
                  <a:pt x="914400" y="3769070"/>
                </a:cubicBezTo>
                <a:cubicBezTo>
                  <a:pt x="919021" y="3748277"/>
                  <a:pt x="925721" y="3727963"/>
                  <a:pt x="929898" y="3707076"/>
                </a:cubicBezTo>
                <a:cubicBezTo>
                  <a:pt x="936061" y="3676262"/>
                  <a:pt x="939775" y="3645003"/>
                  <a:pt x="945396" y="3614086"/>
                </a:cubicBezTo>
                <a:cubicBezTo>
                  <a:pt x="950108" y="3588169"/>
                  <a:pt x="956889" y="3562631"/>
                  <a:pt x="960895" y="3536595"/>
                </a:cubicBezTo>
                <a:cubicBezTo>
                  <a:pt x="967228" y="3495429"/>
                  <a:pt x="971227" y="3453938"/>
                  <a:pt x="976393" y="3412609"/>
                </a:cubicBezTo>
                <a:cubicBezTo>
                  <a:pt x="981559" y="3324785"/>
                  <a:pt x="991891" y="3237113"/>
                  <a:pt x="991891" y="3149137"/>
                </a:cubicBezTo>
                <a:cubicBezTo>
                  <a:pt x="991891" y="3097218"/>
                  <a:pt x="979273" y="3045993"/>
                  <a:pt x="976393" y="2994154"/>
                </a:cubicBezTo>
                <a:cubicBezTo>
                  <a:pt x="968937" y="2859943"/>
                  <a:pt x="966061" y="2725517"/>
                  <a:pt x="960895" y="2591198"/>
                </a:cubicBezTo>
                <a:cubicBezTo>
                  <a:pt x="966061" y="2348391"/>
                  <a:pt x="976393" y="2105640"/>
                  <a:pt x="976393" y="1862778"/>
                </a:cubicBezTo>
                <a:cubicBezTo>
                  <a:pt x="976393" y="1831354"/>
                  <a:pt x="964793" y="1800970"/>
                  <a:pt x="960895" y="1769788"/>
                </a:cubicBezTo>
                <a:cubicBezTo>
                  <a:pt x="954455" y="1718270"/>
                  <a:pt x="950562" y="1666466"/>
                  <a:pt x="945396" y="1614805"/>
                </a:cubicBezTo>
                <a:cubicBezTo>
                  <a:pt x="940230" y="1346168"/>
                  <a:pt x="943777" y="1077221"/>
                  <a:pt x="929898" y="808893"/>
                </a:cubicBezTo>
                <a:cubicBezTo>
                  <a:pt x="928210" y="776263"/>
                  <a:pt x="909233" y="746900"/>
                  <a:pt x="898901" y="715903"/>
                </a:cubicBezTo>
                <a:cubicBezTo>
                  <a:pt x="883368" y="669306"/>
                  <a:pt x="885788" y="662972"/>
                  <a:pt x="852407" y="622914"/>
                </a:cubicBezTo>
                <a:cubicBezTo>
                  <a:pt x="838376" y="606076"/>
                  <a:pt x="819368" y="593720"/>
                  <a:pt x="805912" y="576419"/>
                </a:cubicBezTo>
                <a:cubicBezTo>
                  <a:pt x="783040" y="547013"/>
                  <a:pt x="743918" y="483429"/>
                  <a:pt x="743918" y="483429"/>
                </a:cubicBezTo>
                <a:cubicBezTo>
                  <a:pt x="716682" y="401718"/>
                  <a:pt x="746422" y="467836"/>
                  <a:pt x="681925" y="390439"/>
                </a:cubicBezTo>
                <a:cubicBezTo>
                  <a:pt x="670001" y="376130"/>
                  <a:pt x="662853" y="358253"/>
                  <a:pt x="650929" y="343944"/>
                </a:cubicBezTo>
                <a:cubicBezTo>
                  <a:pt x="636898" y="327106"/>
                  <a:pt x="618466" y="314287"/>
                  <a:pt x="604434" y="297449"/>
                </a:cubicBezTo>
                <a:cubicBezTo>
                  <a:pt x="592509" y="283140"/>
                  <a:pt x="587455" y="263220"/>
                  <a:pt x="573437" y="250954"/>
                </a:cubicBezTo>
                <a:cubicBezTo>
                  <a:pt x="545401" y="226423"/>
                  <a:pt x="511444" y="209625"/>
                  <a:pt x="480447" y="188961"/>
                </a:cubicBezTo>
                <a:lnTo>
                  <a:pt x="387457" y="126968"/>
                </a:lnTo>
                <a:lnTo>
                  <a:pt x="294468" y="64975"/>
                </a:lnTo>
                <a:lnTo>
                  <a:pt x="201478" y="33978"/>
                </a:lnTo>
                <a:cubicBezTo>
                  <a:pt x="129192" y="-14213"/>
                  <a:pt x="173610" y="2981"/>
                  <a:pt x="61993" y="2981"/>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93AFC669-4B39-64C4-273D-57060BB2C480}"/>
            </a:ext>
          </a:extLst>
        </p:cNvPr>
        <p:cNvGrpSpPr/>
        <p:nvPr/>
      </p:nvGrpSpPr>
      <p:grpSpPr>
        <a:xfrm>
          <a:off x="0" y="0"/>
          <a:ext cx="0" cy="0"/>
          <a:chOff x="0" y="0"/>
          <a:chExt cx="0" cy="0"/>
        </a:xfrm>
      </p:grpSpPr>
      <p:sp>
        <p:nvSpPr>
          <p:cNvPr id="277" name="Google Shape;277;p14">
            <a:extLst>
              <a:ext uri="{FF2B5EF4-FFF2-40B4-BE49-F238E27FC236}">
                <a16:creationId xmlns:a16="http://schemas.microsoft.com/office/drawing/2014/main" id="{B5BC4E0F-8CDB-EE42-020D-413163CBCC8C}"/>
              </a:ext>
            </a:extLst>
          </p:cNvPr>
          <p:cNvSpPr txBox="1"/>
          <p:nvPr/>
        </p:nvSpPr>
        <p:spPr>
          <a:xfrm>
            <a:off x="2094590" y="67817"/>
            <a:ext cx="494481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 – The Methods</a:t>
            </a:r>
            <a:endParaRPr/>
          </a:p>
        </p:txBody>
      </p:sp>
      <p:sp>
        <p:nvSpPr>
          <p:cNvPr id="278" name="Google Shape;278;p14">
            <a:extLst>
              <a:ext uri="{FF2B5EF4-FFF2-40B4-BE49-F238E27FC236}">
                <a16:creationId xmlns:a16="http://schemas.microsoft.com/office/drawing/2014/main" id="{DDD570B3-30AB-FAD7-C01D-84B6F7062CF3}"/>
              </a:ext>
            </a:extLst>
          </p:cNvPr>
          <p:cNvSpPr txBox="1"/>
          <p:nvPr/>
        </p:nvSpPr>
        <p:spPr>
          <a:xfrm>
            <a:off x="520097" y="558123"/>
            <a:ext cx="80937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Goal: Description of the sources of the biological materials, the conditions and experimental procedures that the authors followed</a:t>
            </a:r>
            <a:endParaRPr/>
          </a:p>
        </p:txBody>
      </p:sp>
      <p:pic>
        <p:nvPicPr>
          <p:cNvPr id="279" name="Google Shape;279;p14" descr="A picture containing newspaper, text&#10;&#10;Description automatically generated">
            <a:extLst>
              <a:ext uri="{FF2B5EF4-FFF2-40B4-BE49-F238E27FC236}">
                <a16:creationId xmlns:a16="http://schemas.microsoft.com/office/drawing/2014/main" id="{2C711892-F02C-2619-4D93-2B25E7B98B6A}"/>
              </a:ext>
            </a:extLst>
          </p:cNvPr>
          <p:cNvPicPr preferRelativeResize="0"/>
          <p:nvPr/>
        </p:nvPicPr>
        <p:blipFill rotWithShape="1">
          <a:blip r:embed="rId3">
            <a:alphaModFix/>
          </a:blip>
          <a:srcRect l="49655" t="16521" b="20039"/>
          <a:stretch/>
        </p:blipFill>
        <p:spPr>
          <a:xfrm>
            <a:off x="253324" y="1329523"/>
            <a:ext cx="3017520" cy="4970354"/>
          </a:xfrm>
          <a:prstGeom prst="rect">
            <a:avLst/>
          </a:prstGeom>
          <a:noFill/>
          <a:ln>
            <a:noFill/>
          </a:ln>
        </p:spPr>
      </p:pic>
      <p:sp>
        <p:nvSpPr>
          <p:cNvPr id="280" name="Google Shape;280;p14">
            <a:extLst>
              <a:ext uri="{FF2B5EF4-FFF2-40B4-BE49-F238E27FC236}">
                <a16:creationId xmlns:a16="http://schemas.microsoft.com/office/drawing/2014/main" id="{156AAE34-2C28-A7BB-ACE8-56D863A98C66}"/>
              </a:ext>
            </a:extLst>
          </p:cNvPr>
          <p:cNvSpPr/>
          <p:nvPr/>
        </p:nvSpPr>
        <p:spPr>
          <a:xfrm>
            <a:off x="3180309" y="1548143"/>
            <a:ext cx="313389" cy="316872"/>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81" name="Google Shape;281;p14">
            <a:extLst>
              <a:ext uri="{FF2B5EF4-FFF2-40B4-BE49-F238E27FC236}">
                <a16:creationId xmlns:a16="http://schemas.microsoft.com/office/drawing/2014/main" id="{F5DC3E32-E54A-0D98-2666-B2F919C9DFBF}"/>
              </a:ext>
            </a:extLst>
          </p:cNvPr>
          <p:cNvSpPr txBox="1"/>
          <p:nvPr/>
        </p:nvSpPr>
        <p:spPr>
          <a:xfrm>
            <a:off x="3541101" y="1454022"/>
            <a:ext cx="416408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Most of the Methods are now available online under “supplemental data”</a:t>
            </a:r>
            <a:endParaRPr/>
          </a:p>
        </p:txBody>
      </p:sp>
      <p:sp>
        <p:nvSpPr>
          <p:cNvPr id="282" name="Google Shape;282;p14">
            <a:extLst>
              <a:ext uri="{FF2B5EF4-FFF2-40B4-BE49-F238E27FC236}">
                <a16:creationId xmlns:a16="http://schemas.microsoft.com/office/drawing/2014/main" id="{726993B2-1D83-655B-5C87-F7D0CDE91F2E}"/>
              </a:ext>
            </a:extLst>
          </p:cNvPr>
          <p:cNvSpPr txBox="1"/>
          <p:nvPr/>
        </p:nvSpPr>
        <p:spPr>
          <a:xfrm>
            <a:off x="3784521" y="3209141"/>
            <a:ext cx="5106155" cy="20313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Are the materials used appropriated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Techniques well described and make sense?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What techniques are being used to answer the question, understand why and not how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Often times people tend to answer the question they want to answer, and not the question asked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33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5"/>
          <p:cNvSpPr txBox="1"/>
          <p:nvPr/>
        </p:nvSpPr>
        <p:spPr>
          <a:xfrm>
            <a:off x="2094590" y="67817"/>
            <a:ext cx="47075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Anatomy of a scientific paper -</a:t>
            </a:r>
            <a:endParaRPr dirty="0"/>
          </a:p>
        </p:txBody>
      </p:sp>
      <p:pic>
        <p:nvPicPr>
          <p:cNvPr id="289" name="Google Shape;289;p15" descr="A screenshot of a cell phone&#10;&#10;Description automatically generated"/>
          <p:cNvPicPr preferRelativeResize="0"/>
          <p:nvPr/>
        </p:nvPicPr>
        <p:blipFill rotWithShape="1">
          <a:blip r:embed="rId3">
            <a:alphaModFix/>
          </a:blip>
          <a:srcRect/>
          <a:stretch/>
        </p:blipFill>
        <p:spPr>
          <a:xfrm>
            <a:off x="155375" y="925317"/>
            <a:ext cx="3200400" cy="2371027"/>
          </a:xfrm>
          <a:prstGeom prst="rect">
            <a:avLst/>
          </a:prstGeom>
          <a:noFill/>
          <a:ln>
            <a:noFill/>
          </a:ln>
        </p:spPr>
      </p:pic>
      <p:sp>
        <p:nvSpPr>
          <p:cNvPr id="295" name="Google Shape;295;p15"/>
          <p:cNvSpPr txBox="1"/>
          <p:nvPr/>
        </p:nvSpPr>
        <p:spPr>
          <a:xfrm rot="5400000">
            <a:off x="1360361" y="3241190"/>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2" name="Rectangle 1">
            <a:extLst>
              <a:ext uri="{FF2B5EF4-FFF2-40B4-BE49-F238E27FC236}">
                <a16:creationId xmlns:a16="http://schemas.microsoft.com/office/drawing/2014/main" id="{D452A12B-E203-E840-7B91-6974FB28BD7A}"/>
              </a:ext>
            </a:extLst>
          </p:cNvPr>
          <p:cNvSpPr/>
          <p:nvPr/>
        </p:nvSpPr>
        <p:spPr>
          <a:xfrm>
            <a:off x="0" y="940050"/>
            <a:ext cx="1055591" cy="964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a:extLst>
            <a:ext uri="{FF2B5EF4-FFF2-40B4-BE49-F238E27FC236}">
              <a16:creationId xmlns:a16="http://schemas.microsoft.com/office/drawing/2014/main" id="{934D41C1-EE4D-D6BF-A7BA-E2B5F27F0C46}"/>
            </a:ext>
          </a:extLst>
        </p:cNvPr>
        <p:cNvGrpSpPr/>
        <p:nvPr/>
      </p:nvGrpSpPr>
      <p:grpSpPr>
        <a:xfrm>
          <a:off x="0" y="0"/>
          <a:ext cx="0" cy="0"/>
          <a:chOff x="0" y="0"/>
          <a:chExt cx="0" cy="0"/>
        </a:xfrm>
      </p:grpSpPr>
      <p:sp>
        <p:nvSpPr>
          <p:cNvPr id="287" name="Google Shape;287;p15">
            <a:extLst>
              <a:ext uri="{FF2B5EF4-FFF2-40B4-BE49-F238E27FC236}">
                <a16:creationId xmlns:a16="http://schemas.microsoft.com/office/drawing/2014/main" id="{E20532A0-8CBC-AF10-6198-41BE9511B8AC}"/>
              </a:ext>
            </a:extLst>
          </p:cNvPr>
          <p:cNvSpPr txBox="1"/>
          <p:nvPr/>
        </p:nvSpPr>
        <p:spPr>
          <a:xfrm>
            <a:off x="2094590" y="67817"/>
            <a:ext cx="47075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 – References</a:t>
            </a:r>
            <a:endParaRPr/>
          </a:p>
        </p:txBody>
      </p:sp>
      <p:sp>
        <p:nvSpPr>
          <p:cNvPr id="288" name="Google Shape;288;p15">
            <a:extLst>
              <a:ext uri="{FF2B5EF4-FFF2-40B4-BE49-F238E27FC236}">
                <a16:creationId xmlns:a16="http://schemas.microsoft.com/office/drawing/2014/main" id="{5B45DF56-B62F-8D33-AFBD-42B8680BD532}"/>
              </a:ext>
            </a:extLst>
          </p:cNvPr>
          <p:cNvSpPr txBox="1"/>
          <p:nvPr/>
        </p:nvSpPr>
        <p:spPr>
          <a:xfrm>
            <a:off x="164987" y="511956"/>
            <a:ext cx="88140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Goal: List of articles cited by the authors allowing the reader to check the authors veracity</a:t>
            </a:r>
            <a:endParaRPr/>
          </a:p>
        </p:txBody>
      </p:sp>
      <p:pic>
        <p:nvPicPr>
          <p:cNvPr id="289" name="Google Shape;289;p15" descr="A screenshot of a cell phone&#10;&#10;Description automatically generated">
            <a:extLst>
              <a:ext uri="{FF2B5EF4-FFF2-40B4-BE49-F238E27FC236}">
                <a16:creationId xmlns:a16="http://schemas.microsoft.com/office/drawing/2014/main" id="{866CE179-25AE-1DC3-FA22-220E9F5FC7FA}"/>
              </a:ext>
            </a:extLst>
          </p:cNvPr>
          <p:cNvPicPr preferRelativeResize="0"/>
          <p:nvPr/>
        </p:nvPicPr>
        <p:blipFill rotWithShape="1">
          <a:blip r:embed="rId3">
            <a:alphaModFix/>
          </a:blip>
          <a:srcRect/>
          <a:stretch/>
        </p:blipFill>
        <p:spPr>
          <a:xfrm>
            <a:off x="155375" y="925317"/>
            <a:ext cx="3200400" cy="2371027"/>
          </a:xfrm>
          <a:prstGeom prst="rect">
            <a:avLst/>
          </a:prstGeom>
          <a:noFill/>
          <a:ln>
            <a:noFill/>
          </a:ln>
        </p:spPr>
      </p:pic>
      <p:sp>
        <p:nvSpPr>
          <p:cNvPr id="290" name="Google Shape;290;p15">
            <a:extLst>
              <a:ext uri="{FF2B5EF4-FFF2-40B4-BE49-F238E27FC236}">
                <a16:creationId xmlns:a16="http://schemas.microsoft.com/office/drawing/2014/main" id="{8C57028C-BFC3-86EB-6CF4-0792EF5BF959}"/>
              </a:ext>
            </a:extLst>
          </p:cNvPr>
          <p:cNvSpPr/>
          <p:nvPr/>
        </p:nvSpPr>
        <p:spPr>
          <a:xfrm>
            <a:off x="3278044" y="1185996"/>
            <a:ext cx="313389" cy="988696"/>
          </a:xfrm>
          <a:prstGeom prst="rightBrace">
            <a:avLst>
              <a:gd name="adj1" fmla="val 8333"/>
              <a:gd name="adj2" fmla="val 46764"/>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91" name="Google Shape;291;p15">
            <a:extLst>
              <a:ext uri="{FF2B5EF4-FFF2-40B4-BE49-F238E27FC236}">
                <a16:creationId xmlns:a16="http://schemas.microsoft.com/office/drawing/2014/main" id="{3EC494AA-6095-5A9C-26F5-5DCE80C0246E}"/>
              </a:ext>
            </a:extLst>
          </p:cNvPr>
          <p:cNvSpPr txBox="1"/>
          <p:nvPr/>
        </p:nvSpPr>
        <p:spPr>
          <a:xfrm>
            <a:off x="3591433" y="1344157"/>
            <a:ext cx="369876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Often authors cited previous work of the lab. Appropriately or not be aware of it</a:t>
            </a:r>
            <a:endParaRPr/>
          </a:p>
        </p:txBody>
      </p:sp>
      <p:sp>
        <p:nvSpPr>
          <p:cNvPr id="292" name="Google Shape;292;p15">
            <a:extLst>
              <a:ext uri="{FF2B5EF4-FFF2-40B4-BE49-F238E27FC236}">
                <a16:creationId xmlns:a16="http://schemas.microsoft.com/office/drawing/2014/main" id="{9C6EA092-B5D4-0020-C0F8-110EF445E785}"/>
              </a:ext>
            </a:extLst>
          </p:cNvPr>
          <p:cNvSpPr/>
          <p:nvPr/>
        </p:nvSpPr>
        <p:spPr>
          <a:xfrm>
            <a:off x="3278044" y="2174693"/>
            <a:ext cx="392353" cy="1121652"/>
          </a:xfrm>
          <a:prstGeom prst="rightBrace">
            <a:avLst>
              <a:gd name="adj1" fmla="val 8333"/>
              <a:gd name="adj2" fmla="val 46764"/>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93" name="Google Shape;293;p15">
            <a:extLst>
              <a:ext uri="{FF2B5EF4-FFF2-40B4-BE49-F238E27FC236}">
                <a16:creationId xmlns:a16="http://schemas.microsoft.com/office/drawing/2014/main" id="{BDC89C98-5DF8-F9C2-E28C-D1D5A04C7228}"/>
              </a:ext>
            </a:extLst>
          </p:cNvPr>
          <p:cNvSpPr txBox="1"/>
          <p:nvPr/>
        </p:nvSpPr>
        <p:spPr>
          <a:xfrm>
            <a:off x="3670397" y="2528792"/>
            <a:ext cx="2450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70C0"/>
                </a:solidFill>
                <a:latin typeface="Calibri"/>
                <a:ea typeface="Calibri"/>
                <a:cs typeface="Calibri"/>
                <a:sym typeface="Calibri"/>
              </a:rPr>
              <a:t>Other citations from other lab</a:t>
            </a:r>
            <a:endParaRPr/>
          </a:p>
        </p:txBody>
      </p:sp>
      <p:sp>
        <p:nvSpPr>
          <p:cNvPr id="294" name="Google Shape;294;p15">
            <a:extLst>
              <a:ext uri="{FF2B5EF4-FFF2-40B4-BE49-F238E27FC236}">
                <a16:creationId xmlns:a16="http://schemas.microsoft.com/office/drawing/2014/main" id="{6AC5B5A0-1861-EEC6-1A3A-DE4E96D07569}"/>
              </a:ext>
            </a:extLst>
          </p:cNvPr>
          <p:cNvSpPr txBox="1"/>
          <p:nvPr/>
        </p:nvSpPr>
        <p:spPr>
          <a:xfrm>
            <a:off x="921167" y="3957759"/>
            <a:ext cx="6734766"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u="sng">
                <a:solidFill>
                  <a:schemeClr val="dk1"/>
                </a:solidFill>
                <a:latin typeface="Calibri"/>
                <a:ea typeface="Calibri"/>
                <a:cs typeface="Calibri"/>
                <a:sym typeface="Calibri"/>
              </a:rPr>
              <a:t>What is it? Goal?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Acknowledge a source any time (and every time) you use a fact or an idea that you obtained from that source</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Show that you are aware of the background. You did your homework.</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Allows the reader to look directly at the previous work and check the authors analysis of those work.</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Allows reader to be aware and read the complete previous work on the same field and not just an extrapolation from the authors.</a:t>
            </a:r>
            <a:endParaRPr/>
          </a:p>
        </p:txBody>
      </p:sp>
      <p:sp>
        <p:nvSpPr>
          <p:cNvPr id="295" name="Google Shape;295;p15">
            <a:extLst>
              <a:ext uri="{FF2B5EF4-FFF2-40B4-BE49-F238E27FC236}">
                <a16:creationId xmlns:a16="http://schemas.microsoft.com/office/drawing/2014/main" id="{23CE95B4-276C-3B43-17B1-8BFB2416CDEB}"/>
              </a:ext>
            </a:extLst>
          </p:cNvPr>
          <p:cNvSpPr txBox="1"/>
          <p:nvPr/>
        </p:nvSpPr>
        <p:spPr>
          <a:xfrm rot="5400000">
            <a:off x="1360361" y="3241190"/>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422346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txBox="1"/>
          <p:nvPr/>
        </p:nvSpPr>
        <p:spPr>
          <a:xfrm>
            <a:off x="3345767" y="140245"/>
            <a:ext cx="245246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Summary of the class</a:t>
            </a:r>
            <a:endParaRPr/>
          </a:p>
        </p:txBody>
      </p:sp>
      <p:sp>
        <p:nvSpPr>
          <p:cNvPr id="301" name="Google Shape;301;p16"/>
          <p:cNvSpPr txBox="1"/>
          <p:nvPr/>
        </p:nvSpPr>
        <p:spPr>
          <a:xfrm>
            <a:off x="235920" y="1859339"/>
            <a:ext cx="8908080"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Read critically and creatively, was the paper written well?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Read multiple times; skim to get keywords and general ideas and then to get more details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Understand that you might not have sufficient expertise so be patient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Take notes, especially of things you do not understand</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Can you explain the article to someone who did not read it?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Remember these for your posters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p:nvPr/>
        </p:nvSpPr>
        <p:spPr>
          <a:xfrm>
            <a:off x="3085824" y="232474"/>
            <a:ext cx="29723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What is a scientific paper?</a:t>
            </a:r>
            <a:endParaRPr/>
          </a:p>
        </p:txBody>
      </p:sp>
      <p:sp>
        <p:nvSpPr>
          <p:cNvPr id="120" name="Google Shape;120;p3"/>
          <p:cNvSpPr txBox="1"/>
          <p:nvPr/>
        </p:nvSpPr>
        <p:spPr>
          <a:xfrm>
            <a:off x="6058176" y="6068132"/>
            <a:ext cx="3003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D. A. Kronick, Scarecrow, 1976</a:t>
            </a:r>
            <a:endParaRPr dirty="0"/>
          </a:p>
        </p:txBody>
      </p:sp>
      <p:pic>
        <p:nvPicPr>
          <p:cNvPr id="121" name="Google Shape;121;p3" descr="A screenshot of a cell phone screen with text&#10;&#10;Description automatically generated"/>
          <p:cNvPicPr preferRelativeResize="0"/>
          <p:nvPr/>
        </p:nvPicPr>
        <p:blipFill rotWithShape="1">
          <a:blip r:embed="rId3">
            <a:alphaModFix/>
          </a:blip>
          <a:srcRect/>
          <a:stretch/>
        </p:blipFill>
        <p:spPr>
          <a:xfrm>
            <a:off x="4966583" y="3232167"/>
            <a:ext cx="1697908" cy="2743200"/>
          </a:xfrm>
          <a:prstGeom prst="rect">
            <a:avLst/>
          </a:prstGeom>
          <a:noFill/>
          <a:ln>
            <a:noFill/>
          </a:ln>
        </p:spPr>
      </p:pic>
      <p:pic>
        <p:nvPicPr>
          <p:cNvPr id="122" name="Google Shape;122;p3" descr="A close up of text on a white background&#10;&#10;Description automatically generated"/>
          <p:cNvPicPr preferRelativeResize="0"/>
          <p:nvPr/>
        </p:nvPicPr>
        <p:blipFill rotWithShape="1">
          <a:blip r:embed="rId4">
            <a:alphaModFix/>
          </a:blip>
          <a:srcRect/>
          <a:stretch/>
        </p:blipFill>
        <p:spPr>
          <a:xfrm>
            <a:off x="6927962" y="3232167"/>
            <a:ext cx="2037806" cy="2743200"/>
          </a:xfrm>
          <a:prstGeom prst="rect">
            <a:avLst/>
          </a:prstGeom>
          <a:noFill/>
          <a:ln>
            <a:noFill/>
          </a:ln>
        </p:spPr>
      </p:pic>
      <p:sp>
        <p:nvSpPr>
          <p:cNvPr id="123" name="Google Shape;123;p3"/>
          <p:cNvSpPr/>
          <p:nvPr/>
        </p:nvSpPr>
        <p:spPr>
          <a:xfrm>
            <a:off x="-624" y="3311105"/>
            <a:ext cx="4835471" cy="258532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1665, when the French </a:t>
            </a:r>
            <a:r>
              <a:rPr lang="en-US" sz="1800" i="1">
                <a:solidFill>
                  <a:schemeClr val="dk1"/>
                </a:solidFill>
                <a:latin typeface="Calibri"/>
                <a:ea typeface="Calibri"/>
                <a:cs typeface="Calibri"/>
                <a:sym typeface="Calibri"/>
              </a:rPr>
              <a:t>Journal des sçavans</a:t>
            </a:r>
            <a:r>
              <a:rPr lang="en-US" sz="1800">
                <a:solidFill>
                  <a:schemeClr val="dk1"/>
                </a:solidFill>
                <a:latin typeface="Calibri"/>
                <a:ea typeface="Calibri"/>
                <a:cs typeface="Calibri"/>
                <a:sym typeface="Calibri"/>
              </a:rPr>
              <a:t> and the English </a:t>
            </a:r>
            <a:r>
              <a:rPr lang="en-US" sz="1800" i="1">
                <a:solidFill>
                  <a:schemeClr val="dk1"/>
                </a:solidFill>
                <a:latin typeface="Calibri"/>
                <a:ea typeface="Calibri"/>
                <a:cs typeface="Calibri"/>
                <a:sym typeface="Calibri"/>
              </a:rPr>
              <a:t>Philosophical Transactions of the Royal Society</a:t>
            </a:r>
            <a:r>
              <a:rPr lang="en-US" sz="1800">
                <a:solidFill>
                  <a:schemeClr val="dk1"/>
                </a:solidFill>
                <a:latin typeface="Calibri"/>
                <a:ea typeface="Calibri"/>
                <a:cs typeface="Calibri"/>
                <a:sym typeface="Calibri"/>
              </a:rPr>
              <a:t> first began systematically publishing research results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Prior to mid-20th century, peer review was not always necessary, but gradually it became essentially compulsory</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24" name="Google Shape;124;p3"/>
          <p:cNvSpPr/>
          <p:nvPr/>
        </p:nvSpPr>
        <p:spPr>
          <a:xfrm>
            <a:off x="286407" y="1015744"/>
            <a:ext cx="857118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Scientific journal</a:t>
            </a:r>
            <a:r>
              <a:rPr lang="en-US" sz="1800">
                <a:solidFill>
                  <a:schemeClr val="dk1"/>
                </a:solidFill>
                <a:latin typeface="Calibri"/>
                <a:ea typeface="Calibri"/>
                <a:cs typeface="Calibri"/>
                <a:sym typeface="Calibri"/>
              </a:rPr>
              <a:t> is a </a:t>
            </a:r>
            <a:r>
              <a:rPr lang="en-US" sz="1800" u="sng">
                <a:solidFill>
                  <a:schemeClr val="dk1"/>
                </a:solidFill>
                <a:latin typeface="Calibri"/>
                <a:ea typeface="Calibri"/>
                <a:cs typeface="Calibri"/>
                <a:sym typeface="Calibri"/>
              </a:rPr>
              <a:t>periodical publication </a:t>
            </a:r>
            <a:r>
              <a:rPr lang="en-US" sz="1800">
                <a:solidFill>
                  <a:schemeClr val="dk1"/>
                </a:solidFill>
                <a:latin typeface="Calibri"/>
                <a:ea typeface="Calibri"/>
                <a:cs typeface="Calibri"/>
                <a:sym typeface="Calibri"/>
              </a:rPr>
              <a:t>intended to further the </a:t>
            </a:r>
            <a:r>
              <a:rPr lang="en-US" sz="1800" u="sng">
                <a:solidFill>
                  <a:schemeClr val="dk1"/>
                </a:solidFill>
                <a:latin typeface="Calibri"/>
                <a:ea typeface="Calibri"/>
                <a:cs typeface="Calibri"/>
                <a:sym typeface="Calibri"/>
              </a:rPr>
              <a:t>progress of science</a:t>
            </a:r>
            <a:r>
              <a:rPr lang="en-US" sz="1800">
                <a:solidFill>
                  <a:schemeClr val="dk1"/>
                </a:solidFill>
                <a:latin typeface="Calibri"/>
                <a:ea typeface="Calibri"/>
                <a:cs typeface="Calibri"/>
                <a:sym typeface="Calibri"/>
              </a:rPr>
              <a:t>, usually by reporting </a:t>
            </a:r>
            <a:r>
              <a:rPr lang="en-US" sz="1800" u="sng">
                <a:solidFill>
                  <a:schemeClr val="dk1"/>
                </a:solidFill>
                <a:latin typeface="Calibri"/>
                <a:ea typeface="Calibri"/>
                <a:cs typeface="Calibri"/>
                <a:sym typeface="Calibri"/>
              </a:rPr>
              <a:t>new research</a:t>
            </a:r>
            <a:endParaRPr/>
          </a:p>
          <a:p>
            <a:pPr marL="0" marR="0" lvl="0" indent="0" algn="l" rtl="0">
              <a:spcBef>
                <a:spcPts val="0"/>
              </a:spcBef>
              <a:spcAft>
                <a:spcPts val="0"/>
              </a:spcAft>
              <a:buNone/>
            </a:pPr>
            <a:endParaRPr sz="1800">
              <a:solidFill>
                <a:srgbClr val="0B0080"/>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 </a:t>
            </a:r>
            <a:r>
              <a:rPr lang="en-US" sz="1800" b="1">
                <a:solidFill>
                  <a:schemeClr val="dk1"/>
                </a:solidFill>
                <a:latin typeface="Calibri"/>
                <a:ea typeface="Calibri"/>
                <a:cs typeface="Calibri"/>
                <a:sym typeface="Calibri"/>
              </a:rPr>
              <a:t>scientific paper</a:t>
            </a:r>
            <a:r>
              <a:rPr lang="en-US" sz="1800">
                <a:solidFill>
                  <a:schemeClr val="dk1"/>
                </a:solidFill>
                <a:latin typeface="Calibri"/>
                <a:ea typeface="Calibri"/>
                <a:cs typeface="Calibri"/>
                <a:sym typeface="Calibri"/>
              </a:rPr>
              <a:t> is a written report describing original research results whose format has been defined by centuries of developing tradition, editorial practice, </a:t>
            </a:r>
            <a:r>
              <a:rPr lang="en-US" sz="1800" b="1">
                <a:solidFill>
                  <a:schemeClr val="dk1"/>
                </a:solidFill>
                <a:latin typeface="Calibri"/>
                <a:ea typeface="Calibri"/>
                <a:cs typeface="Calibri"/>
                <a:sym typeface="Calibri"/>
              </a:rPr>
              <a:t>scientific</a:t>
            </a:r>
            <a:r>
              <a:rPr lang="en-US" sz="1800">
                <a:solidFill>
                  <a:schemeClr val="dk1"/>
                </a:solidFill>
                <a:latin typeface="Calibri"/>
                <a:ea typeface="Calibri"/>
                <a:cs typeface="Calibri"/>
                <a:sym typeface="Calibri"/>
              </a:rPr>
              <a:t> ethics and the interplay with printing and publishing services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p:nvPr/>
        </p:nvSpPr>
        <p:spPr>
          <a:xfrm>
            <a:off x="1927123" y="213512"/>
            <a:ext cx="499428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What are the parts of a scientific paper?</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p:nvPr/>
        </p:nvSpPr>
        <p:spPr>
          <a:xfrm>
            <a:off x="3009851" y="0"/>
            <a:ext cx="32922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a:t>
            </a:r>
            <a:endParaRPr/>
          </a:p>
        </p:txBody>
      </p:sp>
      <p:pic>
        <p:nvPicPr>
          <p:cNvPr id="136" name="Google Shape;136;p5" descr="A screenshot of a social media post&#10;&#10;Description automatically generated"/>
          <p:cNvPicPr preferRelativeResize="0"/>
          <p:nvPr/>
        </p:nvPicPr>
        <p:blipFill rotWithShape="1">
          <a:blip r:embed="rId3">
            <a:alphaModFix/>
          </a:blip>
          <a:srcRect l="4244" t="7160" r="5666" b="2168"/>
          <a:stretch/>
        </p:blipFill>
        <p:spPr>
          <a:xfrm>
            <a:off x="205272" y="661367"/>
            <a:ext cx="4450703" cy="5803641"/>
          </a:xfrm>
          <a:prstGeom prst="rect">
            <a:avLst/>
          </a:prstGeom>
          <a:noFill/>
          <a:ln w="9525" cap="flat" cmpd="sng">
            <a:solidFill>
              <a:schemeClr val="dk1"/>
            </a:solidFill>
            <a:prstDash val="solid"/>
            <a:round/>
            <a:headEnd type="none" w="sm" len="sm"/>
            <a:tailEnd type="none" w="sm" len="sm"/>
          </a:ln>
        </p:spPr>
      </p:pic>
      <p:sp>
        <p:nvSpPr>
          <p:cNvPr id="137" name="Google Shape;137;p5"/>
          <p:cNvSpPr txBox="1"/>
          <p:nvPr/>
        </p:nvSpPr>
        <p:spPr>
          <a:xfrm>
            <a:off x="5374433" y="3024578"/>
            <a:ext cx="3368351"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SUPPLEMENTAL INFORMATION: additional data (table, figure,…) and methods or even link to dataset to understand the paper</a:t>
            </a:r>
            <a:endParaRPr/>
          </a:p>
        </p:txBody>
      </p:sp>
      <p:sp>
        <p:nvSpPr>
          <p:cNvPr id="138" name="Google Shape;138;p5"/>
          <p:cNvSpPr/>
          <p:nvPr/>
        </p:nvSpPr>
        <p:spPr>
          <a:xfrm>
            <a:off x="1390261" y="3806890"/>
            <a:ext cx="2192693" cy="391886"/>
          </a:xfrm>
          <a:prstGeom prst="rect">
            <a:avLst/>
          </a:prstGeom>
          <a:noFill/>
          <a:ln w="190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cxnSp>
        <p:nvCxnSpPr>
          <p:cNvPr id="139" name="Google Shape;139;p5"/>
          <p:cNvCxnSpPr>
            <a:stCxn id="138" idx="3"/>
          </p:cNvCxnSpPr>
          <p:nvPr/>
        </p:nvCxnSpPr>
        <p:spPr>
          <a:xfrm rot="10800000" flipH="1">
            <a:off x="3582954" y="3428933"/>
            <a:ext cx="1791600" cy="573900"/>
          </a:xfrm>
          <a:prstGeom prst="straightConnector1">
            <a:avLst/>
          </a:prstGeom>
          <a:noFill/>
          <a:ln w="28575" cap="flat" cmpd="sng">
            <a:solidFill>
              <a:schemeClr val="accent5"/>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p:nvPr/>
        </p:nvSpPr>
        <p:spPr>
          <a:xfrm>
            <a:off x="2782676" y="105088"/>
            <a:ext cx="334995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 </a:t>
            </a:r>
            <a:endParaRPr/>
          </a:p>
        </p:txBody>
      </p:sp>
      <p:pic>
        <p:nvPicPr>
          <p:cNvPr id="148" name="Google Shape;148;p6" descr="A screenshot of a cell phone&#10;&#10;Description automatically generated"/>
          <p:cNvPicPr preferRelativeResize="0"/>
          <p:nvPr/>
        </p:nvPicPr>
        <p:blipFill rotWithShape="1">
          <a:blip r:embed="rId3">
            <a:alphaModFix/>
          </a:blip>
          <a:srcRect/>
          <a:stretch/>
        </p:blipFill>
        <p:spPr>
          <a:xfrm>
            <a:off x="519061" y="1044471"/>
            <a:ext cx="5486400" cy="2884426"/>
          </a:xfrm>
          <a:prstGeom prst="rect">
            <a:avLst/>
          </a:prstGeom>
          <a:noFill/>
          <a:ln>
            <a:noFill/>
          </a:ln>
        </p:spPr>
      </p:pic>
      <p:sp>
        <p:nvSpPr>
          <p:cNvPr id="149" name="Google Shape;149;p6"/>
          <p:cNvSpPr/>
          <p:nvPr/>
        </p:nvSpPr>
        <p:spPr>
          <a:xfrm rot="-247803">
            <a:off x="1697723" y="1162506"/>
            <a:ext cx="766844" cy="272378"/>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6"/>
          <p:cNvSpPr/>
          <p:nvPr/>
        </p:nvSpPr>
        <p:spPr>
          <a:xfrm rot="-168136">
            <a:off x="5177590" y="1986606"/>
            <a:ext cx="886579" cy="298825"/>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6"/>
          <p:cNvSpPr/>
          <p:nvPr/>
        </p:nvSpPr>
        <p:spPr>
          <a:xfrm>
            <a:off x="5843767" y="2582130"/>
            <a:ext cx="368568" cy="1231312"/>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53" name="Google Shape;153;p6"/>
          <p:cNvPicPr preferRelativeResize="0"/>
          <p:nvPr/>
        </p:nvPicPr>
        <p:blipFill rotWithShape="1">
          <a:blip r:embed="rId4">
            <a:alphaModFix/>
          </a:blip>
          <a:srcRect/>
          <a:stretch/>
        </p:blipFill>
        <p:spPr>
          <a:xfrm>
            <a:off x="368254" y="3942483"/>
            <a:ext cx="3200400" cy="318052"/>
          </a:xfrm>
          <a:prstGeom prst="rect">
            <a:avLst/>
          </a:prstGeom>
          <a:noFill/>
          <a:ln>
            <a:noFill/>
          </a:ln>
        </p:spPr>
      </p:pic>
      <p:sp>
        <p:nvSpPr>
          <p:cNvPr id="154" name="Google Shape;154;p6"/>
          <p:cNvSpPr/>
          <p:nvPr/>
        </p:nvSpPr>
        <p:spPr>
          <a:xfrm>
            <a:off x="3690810" y="3956463"/>
            <a:ext cx="766844" cy="272378"/>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B8F8AFA6-7EDE-D647-3724-90159A73AF13}"/>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5D34FB03-5441-5732-D955-0A1A3A1B2487}"/>
              </a:ext>
            </a:extLst>
          </p:cNvPr>
          <p:cNvSpPr txBox="1"/>
          <p:nvPr/>
        </p:nvSpPr>
        <p:spPr>
          <a:xfrm>
            <a:off x="2782676" y="105088"/>
            <a:ext cx="334995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 </a:t>
            </a:r>
            <a:endParaRPr/>
          </a:p>
        </p:txBody>
      </p:sp>
      <p:sp>
        <p:nvSpPr>
          <p:cNvPr id="145" name="Google Shape;145;p6">
            <a:extLst>
              <a:ext uri="{FF2B5EF4-FFF2-40B4-BE49-F238E27FC236}">
                <a16:creationId xmlns:a16="http://schemas.microsoft.com/office/drawing/2014/main" id="{9639B3AD-3C72-D3B9-1613-E649A579439D}"/>
              </a:ext>
            </a:extLst>
          </p:cNvPr>
          <p:cNvSpPr/>
          <p:nvPr/>
        </p:nvSpPr>
        <p:spPr>
          <a:xfrm>
            <a:off x="6302601" y="2651141"/>
            <a:ext cx="2199301"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u="sng">
                <a:solidFill>
                  <a:srgbClr val="0070C0"/>
                </a:solidFill>
                <a:latin typeface="Calibri"/>
                <a:ea typeface="Calibri"/>
                <a:cs typeface="Calibri"/>
                <a:sym typeface="Calibri"/>
              </a:rPr>
              <a:t>Author information</a:t>
            </a:r>
            <a:endParaRPr/>
          </a:p>
          <a:p>
            <a:pPr marL="0" marR="0" lvl="0" indent="0" algn="l" rtl="0">
              <a:spcBef>
                <a:spcPts val="0"/>
              </a:spcBef>
              <a:spcAft>
                <a:spcPts val="0"/>
              </a:spcAft>
              <a:buNone/>
            </a:pPr>
            <a:r>
              <a:rPr lang="en-US" sz="1600">
                <a:solidFill>
                  <a:srgbClr val="0070C0"/>
                </a:solidFill>
                <a:latin typeface="Calibri"/>
                <a:ea typeface="Calibri"/>
                <a:cs typeface="Calibri"/>
                <a:sym typeface="Calibri"/>
              </a:rPr>
              <a:t>Names</a:t>
            </a:r>
            <a:endParaRPr/>
          </a:p>
          <a:p>
            <a:pPr marL="0" marR="0" lvl="0" indent="0" algn="l" rtl="0">
              <a:spcBef>
                <a:spcPts val="0"/>
              </a:spcBef>
              <a:spcAft>
                <a:spcPts val="0"/>
              </a:spcAft>
              <a:buNone/>
            </a:pPr>
            <a:r>
              <a:rPr lang="en-US" sz="1600">
                <a:solidFill>
                  <a:srgbClr val="0070C0"/>
                </a:solidFill>
                <a:latin typeface="Calibri"/>
                <a:ea typeface="Calibri"/>
                <a:cs typeface="Calibri"/>
                <a:sym typeface="Calibri"/>
              </a:rPr>
              <a:t>Location</a:t>
            </a:r>
            <a:endParaRPr/>
          </a:p>
          <a:p>
            <a:pPr marL="0" marR="0" lvl="0" indent="0" algn="l" rtl="0">
              <a:spcBef>
                <a:spcPts val="0"/>
              </a:spcBef>
              <a:spcAft>
                <a:spcPts val="0"/>
              </a:spcAft>
              <a:buNone/>
            </a:pPr>
            <a:r>
              <a:rPr lang="en-US" sz="1600">
                <a:solidFill>
                  <a:srgbClr val="0070C0"/>
                </a:solidFill>
                <a:latin typeface="Calibri"/>
                <a:ea typeface="Calibri"/>
                <a:cs typeface="Calibri"/>
                <a:sym typeface="Calibri"/>
              </a:rPr>
              <a:t>Corresponding authors</a:t>
            </a:r>
            <a:endParaRPr/>
          </a:p>
        </p:txBody>
      </p:sp>
      <p:sp>
        <p:nvSpPr>
          <p:cNvPr id="146" name="Google Shape;146;p6">
            <a:extLst>
              <a:ext uri="{FF2B5EF4-FFF2-40B4-BE49-F238E27FC236}">
                <a16:creationId xmlns:a16="http://schemas.microsoft.com/office/drawing/2014/main" id="{42B4ED32-E34D-37F2-1476-21393C5B8F9A}"/>
              </a:ext>
            </a:extLst>
          </p:cNvPr>
          <p:cNvSpPr/>
          <p:nvPr/>
        </p:nvSpPr>
        <p:spPr>
          <a:xfrm>
            <a:off x="6284495" y="1910387"/>
            <a:ext cx="1593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70C0"/>
                </a:solidFill>
                <a:latin typeface="Calibri"/>
                <a:ea typeface="Calibri"/>
                <a:cs typeface="Calibri"/>
                <a:sym typeface="Calibri"/>
              </a:rPr>
              <a:t>Title of the study</a:t>
            </a:r>
            <a:endParaRPr/>
          </a:p>
        </p:txBody>
      </p:sp>
      <p:sp>
        <p:nvSpPr>
          <p:cNvPr id="147" name="Google Shape;147;p6">
            <a:extLst>
              <a:ext uri="{FF2B5EF4-FFF2-40B4-BE49-F238E27FC236}">
                <a16:creationId xmlns:a16="http://schemas.microsoft.com/office/drawing/2014/main" id="{4B2A6318-B2E8-6EDB-4E95-0281F1235B38}"/>
              </a:ext>
            </a:extLst>
          </p:cNvPr>
          <p:cNvSpPr/>
          <p:nvPr/>
        </p:nvSpPr>
        <p:spPr>
          <a:xfrm>
            <a:off x="422983" y="4457557"/>
            <a:ext cx="8298033"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u="sng">
                <a:solidFill>
                  <a:schemeClr val="dk1"/>
                </a:solidFill>
                <a:latin typeface="Calibri"/>
                <a:ea typeface="Calibri"/>
                <a:cs typeface="Calibri"/>
                <a:sym typeface="Calibri"/>
              </a:rPr>
              <a:t>Name of Journal:</a:t>
            </a:r>
            <a:r>
              <a:rPr lang="en-US" sz="1600">
                <a:solidFill>
                  <a:schemeClr val="dk1"/>
                </a:solidFill>
                <a:latin typeface="Calibri"/>
                <a:ea typeface="Calibri"/>
                <a:cs typeface="Calibri"/>
                <a:sym typeface="Calibri"/>
              </a:rPr>
              <a:t> Align your expectation for the paper</a:t>
            </a:r>
            <a:endParaRPr/>
          </a:p>
          <a:p>
            <a:pPr marL="0" marR="0" lvl="0" indent="0" algn="l" rtl="0">
              <a:spcBef>
                <a:spcPts val="0"/>
              </a:spcBef>
              <a:spcAft>
                <a:spcPts val="0"/>
              </a:spcAft>
              <a:buNone/>
            </a:pPr>
            <a:endParaRPr sz="1600" u="sng">
              <a:solidFill>
                <a:schemeClr val="dk1"/>
              </a:solidFill>
              <a:latin typeface="Calibri"/>
              <a:ea typeface="Calibri"/>
              <a:cs typeface="Calibri"/>
              <a:sym typeface="Calibri"/>
            </a:endParaRPr>
          </a:p>
          <a:p>
            <a:pPr marL="0" marR="0" lvl="0" indent="0" algn="l" rtl="0">
              <a:spcBef>
                <a:spcPts val="0"/>
              </a:spcBef>
              <a:spcAft>
                <a:spcPts val="0"/>
              </a:spcAft>
              <a:buNone/>
            </a:pPr>
            <a:r>
              <a:rPr lang="en-US" sz="1600" u="sng">
                <a:solidFill>
                  <a:schemeClr val="dk1"/>
                </a:solidFill>
                <a:latin typeface="Calibri"/>
                <a:ea typeface="Calibri"/>
                <a:cs typeface="Calibri"/>
                <a:sym typeface="Calibri"/>
              </a:rPr>
              <a:t>Title of the study:</a:t>
            </a:r>
            <a:r>
              <a:rPr lang="en-US" sz="1600">
                <a:solidFill>
                  <a:schemeClr val="dk1"/>
                </a:solidFill>
                <a:latin typeface="Calibri"/>
                <a:ea typeface="Calibri"/>
                <a:cs typeface="Calibri"/>
                <a:sym typeface="Calibri"/>
              </a:rPr>
              <a:t> The title of the paper needs to be factual, informative, and concise. Sometimes can be the main message of the paper or can be non-explicit</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u="sng">
                <a:solidFill>
                  <a:schemeClr val="dk1"/>
                </a:solidFill>
                <a:latin typeface="Calibri"/>
                <a:ea typeface="Calibri"/>
                <a:cs typeface="Calibri"/>
                <a:sym typeface="Calibri"/>
              </a:rPr>
              <a:t>Author information: </a:t>
            </a:r>
            <a:r>
              <a:rPr lang="en-US" sz="1600">
                <a:solidFill>
                  <a:schemeClr val="dk1"/>
                </a:solidFill>
                <a:latin typeface="Calibri"/>
                <a:ea typeface="Calibri"/>
                <a:cs typeface="Calibri"/>
                <a:sym typeface="Calibri"/>
              </a:rPr>
              <a:t>Not useful to read a paper, can even lead to bias as reader know some authors, laboratory etc</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148" name="Google Shape;148;p6" descr="A screenshot of a cell phone&#10;&#10;Description automatically generated">
            <a:extLst>
              <a:ext uri="{FF2B5EF4-FFF2-40B4-BE49-F238E27FC236}">
                <a16:creationId xmlns:a16="http://schemas.microsoft.com/office/drawing/2014/main" id="{D0353B6C-1290-4888-242D-796F1E1CA609}"/>
              </a:ext>
            </a:extLst>
          </p:cNvPr>
          <p:cNvPicPr preferRelativeResize="0"/>
          <p:nvPr/>
        </p:nvPicPr>
        <p:blipFill rotWithShape="1">
          <a:blip r:embed="rId3">
            <a:alphaModFix/>
          </a:blip>
          <a:srcRect/>
          <a:stretch/>
        </p:blipFill>
        <p:spPr>
          <a:xfrm>
            <a:off x="519061" y="1044471"/>
            <a:ext cx="5486400" cy="2884426"/>
          </a:xfrm>
          <a:prstGeom prst="rect">
            <a:avLst/>
          </a:prstGeom>
          <a:noFill/>
          <a:ln>
            <a:noFill/>
          </a:ln>
        </p:spPr>
      </p:pic>
      <p:sp>
        <p:nvSpPr>
          <p:cNvPr id="149" name="Google Shape;149;p6">
            <a:extLst>
              <a:ext uri="{FF2B5EF4-FFF2-40B4-BE49-F238E27FC236}">
                <a16:creationId xmlns:a16="http://schemas.microsoft.com/office/drawing/2014/main" id="{0F3AA97A-2DFB-023F-818F-CED0BD5F2EED}"/>
              </a:ext>
            </a:extLst>
          </p:cNvPr>
          <p:cNvSpPr/>
          <p:nvPr/>
        </p:nvSpPr>
        <p:spPr>
          <a:xfrm rot="-247803">
            <a:off x="1697723" y="1162506"/>
            <a:ext cx="766844" cy="272378"/>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6">
            <a:extLst>
              <a:ext uri="{FF2B5EF4-FFF2-40B4-BE49-F238E27FC236}">
                <a16:creationId xmlns:a16="http://schemas.microsoft.com/office/drawing/2014/main" id="{C3FDED46-471D-FDF9-589C-26C29740A4FE}"/>
              </a:ext>
            </a:extLst>
          </p:cNvPr>
          <p:cNvSpPr/>
          <p:nvPr/>
        </p:nvSpPr>
        <p:spPr>
          <a:xfrm>
            <a:off x="2482433" y="969583"/>
            <a:ext cx="197522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70C0"/>
                </a:solidFill>
                <a:latin typeface="Calibri"/>
                <a:ea typeface="Calibri"/>
                <a:cs typeface="Calibri"/>
                <a:sym typeface="Calibri"/>
              </a:rPr>
              <a:t>Name of the Journal, </a:t>
            </a:r>
            <a:br>
              <a:rPr lang="en-US" sz="1600">
                <a:solidFill>
                  <a:srgbClr val="0070C0"/>
                </a:solidFill>
                <a:latin typeface="Calibri"/>
                <a:ea typeface="Calibri"/>
                <a:cs typeface="Calibri"/>
                <a:sym typeface="Calibri"/>
              </a:rPr>
            </a:br>
            <a:r>
              <a:rPr lang="en-US" sz="1600">
                <a:solidFill>
                  <a:srgbClr val="0070C0"/>
                </a:solidFill>
                <a:latin typeface="Calibri"/>
                <a:ea typeface="Calibri"/>
                <a:cs typeface="Calibri"/>
                <a:sym typeface="Calibri"/>
              </a:rPr>
              <a:t>Type of paper</a:t>
            </a:r>
            <a:endParaRPr/>
          </a:p>
        </p:txBody>
      </p:sp>
      <p:sp>
        <p:nvSpPr>
          <p:cNvPr id="151" name="Google Shape;151;p6">
            <a:extLst>
              <a:ext uri="{FF2B5EF4-FFF2-40B4-BE49-F238E27FC236}">
                <a16:creationId xmlns:a16="http://schemas.microsoft.com/office/drawing/2014/main" id="{1F57D15F-AD09-CA78-90EA-8C4BEE6F8A08}"/>
              </a:ext>
            </a:extLst>
          </p:cNvPr>
          <p:cNvSpPr/>
          <p:nvPr/>
        </p:nvSpPr>
        <p:spPr>
          <a:xfrm rot="-168136">
            <a:off x="5177590" y="1986606"/>
            <a:ext cx="886579" cy="298825"/>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6">
            <a:extLst>
              <a:ext uri="{FF2B5EF4-FFF2-40B4-BE49-F238E27FC236}">
                <a16:creationId xmlns:a16="http://schemas.microsoft.com/office/drawing/2014/main" id="{2BB39569-F3E9-E45F-DF88-3DF84372A18C}"/>
              </a:ext>
            </a:extLst>
          </p:cNvPr>
          <p:cNvSpPr/>
          <p:nvPr/>
        </p:nvSpPr>
        <p:spPr>
          <a:xfrm>
            <a:off x="5843767" y="2582130"/>
            <a:ext cx="368568" cy="1231312"/>
          </a:xfrm>
          <a:prstGeom prst="rightBrace">
            <a:avLst>
              <a:gd name="adj1" fmla="val 8333"/>
              <a:gd name="adj2" fmla="val 50000"/>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53" name="Google Shape;153;p6">
            <a:extLst>
              <a:ext uri="{FF2B5EF4-FFF2-40B4-BE49-F238E27FC236}">
                <a16:creationId xmlns:a16="http://schemas.microsoft.com/office/drawing/2014/main" id="{B907634E-7E4F-04A6-8551-3E172C4DDB33}"/>
              </a:ext>
            </a:extLst>
          </p:cNvPr>
          <p:cNvPicPr preferRelativeResize="0"/>
          <p:nvPr/>
        </p:nvPicPr>
        <p:blipFill rotWithShape="1">
          <a:blip r:embed="rId4">
            <a:alphaModFix/>
          </a:blip>
          <a:srcRect/>
          <a:stretch/>
        </p:blipFill>
        <p:spPr>
          <a:xfrm>
            <a:off x="368254" y="3942483"/>
            <a:ext cx="3200400" cy="318052"/>
          </a:xfrm>
          <a:prstGeom prst="rect">
            <a:avLst/>
          </a:prstGeom>
          <a:noFill/>
          <a:ln>
            <a:noFill/>
          </a:ln>
        </p:spPr>
      </p:pic>
      <p:sp>
        <p:nvSpPr>
          <p:cNvPr id="154" name="Google Shape;154;p6">
            <a:extLst>
              <a:ext uri="{FF2B5EF4-FFF2-40B4-BE49-F238E27FC236}">
                <a16:creationId xmlns:a16="http://schemas.microsoft.com/office/drawing/2014/main" id="{EF53AD0B-47A4-BABA-7B23-37AFAF1FE1B1}"/>
              </a:ext>
            </a:extLst>
          </p:cNvPr>
          <p:cNvSpPr/>
          <p:nvPr/>
        </p:nvSpPr>
        <p:spPr>
          <a:xfrm>
            <a:off x="3690810" y="3956463"/>
            <a:ext cx="766844" cy="272378"/>
          </a:xfrm>
          <a:prstGeom prst="leftArrow">
            <a:avLst>
              <a:gd name="adj1" fmla="val 50000"/>
              <a:gd name="adj2" fmla="val 50000"/>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6">
            <a:extLst>
              <a:ext uri="{FF2B5EF4-FFF2-40B4-BE49-F238E27FC236}">
                <a16:creationId xmlns:a16="http://schemas.microsoft.com/office/drawing/2014/main" id="{56AB1393-DD12-7420-DFF9-ABA3E2BAACB0}"/>
              </a:ext>
            </a:extLst>
          </p:cNvPr>
          <p:cNvSpPr/>
          <p:nvPr/>
        </p:nvSpPr>
        <p:spPr>
          <a:xfrm>
            <a:off x="4457654" y="3923681"/>
            <a:ext cx="415011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70C0"/>
                </a:solidFill>
                <a:latin typeface="Calibri"/>
                <a:ea typeface="Calibri"/>
                <a:cs typeface="Calibri"/>
                <a:sym typeface="Calibri"/>
              </a:rPr>
              <a:t>Often at the bottom of the page, date and issue</a:t>
            </a:r>
            <a:endParaRPr/>
          </a:p>
        </p:txBody>
      </p:sp>
    </p:spTree>
    <p:extLst>
      <p:ext uri="{BB962C8B-B14F-4D97-AF65-F5344CB8AC3E}">
        <p14:creationId xmlns:p14="http://schemas.microsoft.com/office/powerpoint/2010/main" val="208048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7"/>
          <p:cNvSpPr txBox="1"/>
          <p:nvPr/>
        </p:nvSpPr>
        <p:spPr>
          <a:xfrm>
            <a:off x="2105235" y="82992"/>
            <a:ext cx="493353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Anatomy of a scientific paper – </a:t>
            </a:r>
            <a:endParaRPr dirty="0"/>
          </a:p>
        </p:txBody>
      </p:sp>
      <p:pic>
        <p:nvPicPr>
          <p:cNvPr id="162" name="Google Shape;162;p7" descr="A screenshot of a cell phone&#10;&#10;Description automatically generated"/>
          <p:cNvPicPr preferRelativeResize="0"/>
          <p:nvPr/>
        </p:nvPicPr>
        <p:blipFill rotWithShape="1">
          <a:blip r:embed="rId3">
            <a:alphaModFix/>
          </a:blip>
          <a:srcRect/>
          <a:stretch/>
        </p:blipFill>
        <p:spPr>
          <a:xfrm>
            <a:off x="1371600" y="2726686"/>
            <a:ext cx="6400800" cy="172782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68672351-777D-5A5E-9FAB-036E14B614F1}"/>
            </a:ext>
          </a:extLst>
        </p:cNvPr>
        <p:cNvGrpSpPr/>
        <p:nvPr/>
      </p:nvGrpSpPr>
      <p:grpSpPr>
        <a:xfrm>
          <a:off x="0" y="0"/>
          <a:ext cx="0" cy="0"/>
          <a:chOff x="0" y="0"/>
          <a:chExt cx="0" cy="0"/>
        </a:xfrm>
      </p:grpSpPr>
      <p:sp>
        <p:nvSpPr>
          <p:cNvPr id="160" name="Google Shape;160;p7">
            <a:extLst>
              <a:ext uri="{FF2B5EF4-FFF2-40B4-BE49-F238E27FC236}">
                <a16:creationId xmlns:a16="http://schemas.microsoft.com/office/drawing/2014/main" id="{08429297-8890-C98F-61A0-0E8A79B037BE}"/>
              </a:ext>
            </a:extLst>
          </p:cNvPr>
          <p:cNvSpPr/>
          <p:nvPr/>
        </p:nvSpPr>
        <p:spPr>
          <a:xfrm>
            <a:off x="368559" y="3084663"/>
            <a:ext cx="8406882"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Abstract:</a:t>
            </a:r>
            <a:r>
              <a:rPr lang="en-US" sz="1800">
                <a:solidFill>
                  <a:schemeClr val="dk1"/>
                </a:solidFill>
                <a:latin typeface="Calibri"/>
                <a:ea typeface="Calibri"/>
                <a:cs typeface="Calibri"/>
                <a:sym typeface="Calibri"/>
              </a:rPr>
              <a:t> It is a summary of the entire study. The authors highlight the question that they addressed, the methods they used, the hypotheses they tested, and the results of their experiments, and explain what their results mean, all in one paragraph. Usually in no more than 250-300 words.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rPr>
              <a:t>Goal of an abstract </a:t>
            </a:r>
            <a:r>
              <a:rPr lang="en-US" sz="1800">
                <a:solidFill>
                  <a:schemeClr val="dk1"/>
                </a:solidFill>
                <a:latin typeface="Calibri"/>
                <a:ea typeface="Calibri"/>
                <a:cs typeface="Calibri"/>
                <a:sym typeface="Calibri"/>
              </a:rPr>
              <a:t>is to catch the reader’s interest of the paper.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rPr>
              <a:t>!! Warning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Reading an abstract is NOT the same as having read the paper.</a:t>
            </a:r>
            <a:endParaRPr/>
          </a:p>
        </p:txBody>
      </p:sp>
      <p:sp>
        <p:nvSpPr>
          <p:cNvPr id="161" name="Google Shape;161;p7">
            <a:extLst>
              <a:ext uri="{FF2B5EF4-FFF2-40B4-BE49-F238E27FC236}">
                <a16:creationId xmlns:a16="http://schemas.microsoft.com/office/drawing/2014/main" id="{42B5197E-6380-B04E-78DB-2D8AEC157D9A}"/>
              </a:ext>
            </a:extLst>
          </p:cNvPr>
          <p:cNvSpPr txBox="1"/>
          <p:nvPr/>
        </p:nvSpPr>
        <p:spPr>
          <a:xfrm>
            <a:off x="2105235" y="82992"/>
            <a:ext cx="493353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Anatomy of a scientific paper – The Abstract </a:t>
            </a:r>
            <a:endParaRPr/>
          </a:p>
        </p:txBody>
      </p:sp>
      <p:pic>
        <p:nvPicPr>
          <p:cNvPr id="162" name="Google Shape;162;p7" descr="A screenshot of a cell phone&#10;&#10;Description automatically generated">
            <a:extLst>
              <a:ext uri="{FF2B5EF4-FFF2-40B4-BE49-F238E27FC236}">
                <a16:creationId xmlns:a16="http://schemas.microsoft.com/office/drawing/2014/main" id="{4C7735BB-22C3-142E-4D63-F826A4B6C872}"/>
              </a:ext>
            </a:extLst>
          </p:cNvPr>
          <p:cNvPicPr preferRelativeResize="0"/>
          <p:nvPr/>
        </p:nvPicPr>
        <p:blipFill rotWithShape="1">
          <a:blip r:embed="rId3">
            <a:alphaModFix/>
          </a:blip>
          <a:srcRect/>
          <a:stretch/>
        </p:blipFill>
        <p:spPr>
          <a:xfrm>
            <a:off x="934373" y="907718"/>
            <a:ext cx="6400800" cy="1727823"/>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240065384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1380</Words>
  <Application>Microsoft Office PowerPoint</Application>
  <PresentationFormat>On-screen Show (4:3)</PresentationFormat>
  <Paragraphs>162</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Adrien Grimont</dc:creator>
  <cp:lastModifiedBy>Bermeo, Jonathan</cp:lastModifiedBy>
  <cp:revision>8</cp:revision>
  <dcterms:created xsi:type="dcterms:W3CDTF">2020-06-08T18:01:45Z</dcterms:created>
  <dcterms:modified xsi:type="dcterms:W3CDTF">2025-12-03T21:52:09Z</dcterms:modified>
</cp:coreProperties>
</file>