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9" r:id="rId4"/>
    <p:sldId id="292" r:id="rId5"/>
    <p:sldId id="293" r:id="rId6"/>
    <p:sldId id="294" r:id="rId7"/>
    <p:sldId id="295" r:id="rId8"/>
    <p:sldId id="297" r:id="rId9"/>
    <p:sldId id="296" r:id="rId10"/>
    <p:sldId id="298" r:id="rId11"/>
    <p:sldId id="300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26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8951A-1D71-6D69-19A9-C3595D9DF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BB800-4D92-42E6-FA98-207C6CC16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2B593-C9B4-F71B-6325-86614FD8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86A-AAE5-48DA-8E78-5B0996A1D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8C111-FA6E-1CC9-9893-19B2D2DD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F8DDA-5E26-9C14-55E3-964E3FE7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962-683C-4EA5-8FB0-69BF6EDB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86DF-313B-37DB-A734-FA873C8A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C8C4A-F3B7-0D5E-32B7-2529F0AFC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F4F2B-1D3D-65A6-CFC9-BF0D8925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86A-AAE5-48DA-8E78-5B0996A1D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59F58-9397-95B1-B974-0D2E4392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431EA-0454-E351-A1DB-957FDCAD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962-683C-4EA5-8FB0-69BF6EDB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C76F7-3509-404D-8CED-EF7D5BBA1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F1C5B-ACB5-50CC-3066-D9EBD681D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0E645-B2FA-40B1-65F7-70C7E7E0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86A-AAE5-48DA-8E78-5B0996A1D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007C8-A2E8-B35C-408A-FC0D5ACA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37EBD-CF31-6B0B-0739-689DC3AC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962-683C-4EA5-8FB0-69BF6EDB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F57E-92A2-FF15-B6C2-D0C76BD6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2164-3300-56F8-F5F7-0A5D5F04B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CAAC1-CCA8-478A-0007-79653D58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86A-AAE5-48DA-8E78-5B0996A1D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94175-F0F5-E501-DA47-68FA8093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34911-A2BF-4EA6-551D-5B095F49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962-683C-4EA5-8FB0-69BF6EDB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4EF3-B5D5-9B56-3B51-36E2B07A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7C284-677C-DC5B-7D06-030AD4948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65AC0-7D91-341F-2487-FEEFDB125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86A-AAE5-48DA-8E78-5B0996A1D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93B42-5749-D236-4201-CC788AFC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32AD4-95D1-8B00-E7D2-63E23A26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962-683C-4EA5-8FB0-69BF6EDB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5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43B1-853F-7DE6-ADCC-2D5A81BC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239F-66CC-8456-8363-900292297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4F884-DA76-8140-63EC-6CD9D8B52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E464-3F96-E082-E2E2-310F0840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86A-AAE5-48DA-8E78-5B0996A1D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E5219-5E6C-A24D-553A-964162C1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B4B19-4347-5F40-2C1E-64654EAF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962-683C-4EA5-8FB0-69BF6EDB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0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521B-F4CD-484F-074C-10111FE8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92D39-374B-2891-F41F-D8E267C6D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16357-3A06-A1EE-DF12-3EC2726B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9B069-2C6D-CBD0-43BE-F1B2FD759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0B590-06F2-0C15-1AC0-723EBD434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6F00-79E7-0AF1-49C2-F2278ED2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86A-AAE5-48DA-8E78-5B0996A1D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BF528-8D41-3377-75F0-0B978980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299A4-66A9-6962-A820-9B130A39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962-683C-4EA5-8FB0-69BF6EDB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5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BA17-7B4A-D666-FDB4-DA8F7CF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31926-1FB8-2C8A-C671-68371B77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86A-AAE5-48DA-8E78-5B0996A1D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D4BA0-675B-1DF5-DE3A-76E948C1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4D647-E2C6-C41C-83A3-230D1E9E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962-683C-4EA5-8FB0-69BF6EDB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FB72A-470A-99F4-A4EB-24017BD4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86A-AAE5-48DA-8E78-5B0996A1D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EF458-FBE2-BAA7-18C4-E202379E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6AD0A-B703-DCA7-9789-EEA08E8A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962-683C-4EA5-8FB0-69BF6EDB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4F29A-DCFE-B38F-A323-D75555D1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83AB-C207-D486-636F-47378307E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8D5BC-B782-3635-543E-A3EAF34E1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95211-74A1-BD1B-B3A9-ABE2E0DC3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86A-AAE5-48DA-8E78-5B0996A1D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A22B-5D39-5016-41E1-6F144F3F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6DD8B-224C-51C1-C18E-F30E8011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962-683C-4EA5-8FB0-69BF6EDB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E9BD-9A97-FFC2-6954-6E270292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3E7551-2320-F796-6ECF-48A9F2237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DAEED-39B3-C3A2-ABB3-02FA59BF4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5A9EA-E3B1-50DB-EA50-65E33872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86A-AAE5-48DA-8E78-5B0996A1D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74DA2-0477-E1B2-715A-C0B3B43D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F926F-E48C-5482-55B4-FCBE9A9E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A962-683C-4EA5-8FB0-69BF6EDB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C76A8-A3E8-E4D3-063C-2117848C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C01AB-38C1-944B-4ED0-EC48D5AA9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0FAB-45D9-9D7C-CF3D-41AB1E43A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886A-AAE5-48DA-8E78-5B0996A1D9B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05D85-CED5-7357-FCBE-36B1F1069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1E285-6DA2-6B4B-951F-6E00B3EB8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A962-683C-4EA5-8FB0-69BF6EDB2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9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5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CF736-53D4-BA8B-6E00-CF27099D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39" t="35774"/>
          <a:stretch/>
        </p:blipFill>
        <p:spPr>
          <a:xfrm>
            <a:off x="2049234" y="1845128"/>
            <a:ext cx="3419929" cy="4404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DB1A57-57BE-5789-3B88-99E75D87C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167"/>
          <a:stretch/>
        </p:blipFill>
        <p:spPr>
          <a:xfrm>
            <a:off x="6003641" y="2941184"/>
            <a:ext cx="4307681" cy="17716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0A14094-7269-6C4D-8A2D-D12F3C1B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Anisotropic resolution of 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062B0-4372-EE62-7FF2-A6FD0BDD1D5B}"/>
              </a:ext>
            </a:extLst>
          </p:cNvPr>
          <p:cNvSpPr txBox="1"/>
          <p:nvPr/>
        </p:nvSpPr>
        <p:spPr>
          <a:xfrm>
            <a:off x="6600825" y="2571852"/>
            <a:ext cx="104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 OTFs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67892-4933-72EA-B001-2A34450AF4C9}"/>
              </a:ext>
            </a:extLst>
          </p:cNvPr>
          <p:cNvSpPr txBox="1"/>
          <p:nvPr/>
        </p:nvSpPr>
        <p:spPr>
          <a:xfrm>
            <a:off x="8463643" y="2571852"/>
            <a:ext cx="151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Dithered OTFs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FD50B-1CE5-4E25-0E80-5B8C9D5FB4A8}"/>
              </a:ext>
            </a:extLst>
          </p:cNvPr>
          <p:cNvSpPr txBox="1"/>
          <p:nvPr/>
        </p:nvSpPr>
        <p:spPr>
          <a:xfrm>
            <a:off x="6739618" y="5212896"/>
            <a:ext cx="247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 improves only x axis</a:t>
            </a:r>
          </a:p>
          <a:p>
            <a:r>
              <a:rPr lang="en-US" dirty="0"/>
              <a:t>z axis still lower than </a:t>
            </a:r>
            <a:r>
              <a:rPr lang="en-US" dirty="0" err="1"/>
              <a:t>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CEB1B-41FB-3745-C86D-7E1CA44B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3: Mother of all microscopes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9028-50C2-F9F1-C4B8-2868C3501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 microscope that can: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Achieve highest possible 3D resolution (diffraction limited)</a:t>
            </a:r>
          </a:p>
          <a:p>
            <a:pPr lvl="1"/>
            <a:r>
              <a:rPr lang="en-US" dirty="0"/>
              <a:t>Maintain high temporal resolution</a:t>
            </a:r>
          </a:p>
          <a:p>
            <a:pPr lvl="1"/>
            <a:r>
              <a:rPr lang="en-US" dirty="0"/>
              <a:t>Image live samples non-invasively and with high SBR/SNR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9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 we use Electron Microscopy to visualize molecular complexes in cells?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3530" y="5257801"/>
            <a:ext cx="6493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Presently, most of cellular EM data is uninterpretable!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5631360"/>
            <a:ext cx="57458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</a:rPr>
              <a:t>- Cannot locate and identify individual molecules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9259" t="16689" r="7407"/>
          <a:stretch>
            <a:fillRect/>
          </a:stretch>
        </p:blipFill>
        <p:spPr bwMode="auto">
          <a:xfrm>
            <a:off x="4267200" y="1752601"/>
            <a:ext cx="3429000" cy="342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Limitation 1: Detectability Limit in cellular </a:t>
            </a:r>
            <a:r>
              <a:rPr lang="en-US" dirty="0" err="1"/>
              <a:t>cryoEM</a:t>
            </a:r>
            <a:r>
              <a:rPr lang="en-US" dirty="0"/>
              <a:t>/ET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1524000" y="1447800"/>
            <a:ext cx="3276600" cy="5410200"/>
            <a:chOff x="0" y="1447800"/>
            <a:chExt cx="3276600" cy="5410200"/>
          </a:xfrm>
        </p:grpSpPr>
        <p:sp>
          <p:nvSpPr>
            <p:cNvPr id="12" name="TextBox 11"/>
            <p:cNvSpPr txBox="1"/>
            <p:nvPr/>
          </p:nvSpPr>
          <p:spPr>
            <a:xfrm>
              <a:off x="0" y="6581001"/>
              <a:ext cx="2040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prstClr val="black"/>
                  </a:solidFill>
                </a:rPr>
                <a:t>Mahamid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i="1" dirty="0">
                  <a:solidFill>
                    <a:prstClr val="black"/>
                  </a:solidFill>
                </a:rPr>
                <a:t>et al </a:t>
              </a:r>
              <a:r>
                <a:rPr lang="en-US" sz="1200" dirty="0">
                  <a:solidFill>
                    <a:prstClr val="black"/>
                  </a:solidFill>
                </a:rPr>
                <a:t>Science (2016)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5553670"/>
              <a:ext cx="2971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3D tomography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Very </a:t>
              </a:r>
              <a:r>
                <a:rPr lang="en-US" b="1" dirty="0">
                  <a:solidFill>
                    <a:prstClr val="black"/>
                  </a:solidFill>
                </a:rPr>
                <a:t>large</a:t>
              </a:r>
              <a:r>
                <a:rPr lang="en-US" dirty="0">
                  <a:solidFill>
                    <a:prstClr val="black"/>
                  </a:solidFill>
                </a:rPr>
                <a:t> particles (</a:t>
              </a:r>
              <a:r>
                <a:rPr lang="en-US" dirty="0" err="1">
                  <a:solidFill>
                    <a:prstClr val="black"/>
                  </a:solidFill>
                </a:rPr>
                <a:t>MDa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Distinct </a:t>
              </a:r>
              <a:r>
                <a:rPr lang="en-US" b="1" dirty="0">
                  <a:solidFill>
                    <a:prstClr val="black"/>
                  </a:solidFill>
                </a:rPr>
                <a:t>shapes</a:t>
              </a:r>
              <a:r>
                <a:rPr lang="en-US" dirty="0">
                  <a:solidFill>
                    <a:prstClr val="black"/>
                  </a:solidFill>
                </a:rPr>
                <a:t> (filaments)</a:t>
              </a:r>
            </a:p>
          </p:txBody>
        </p:sp>
        <p:grpSp>
          <p:nvGrpSpPr>
            <p:cNvPr id="4" name="Group 16"/>
            <p:cNvGrpSpPr/>
            <p:nvPr/>
          </p:nvGrpSpPr>
          <p:grpSpPr>
            <a:xfrm>
              <a:off x="381000" y="1447800"/>
              <a:ext cx="2743200" cy="4114800"/>
              <a:chOff x="381000" y="1676400"/>
              <a:chExt cx="2057400" cy="3360417"/>
            </a:xfrm>
          </p:grpSpPr>
          <p:pic>
            <p:nvPicPr>
              <p:cNvPr id="65542" name="Picture 6" descr="https://www.science.org/cms/10.1126/science.aad8857/asset/a65a61b5-837f-4537-bfe7-43f133a7c1d2/assets/graphic/351_969_f1.jpe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7194" r="47266" b="13669"/>
              <a:stretch>
                <a:fillRect/>
              </a:stretch>
            </p:blipFill>
            <p:spPr bwMode="auto">
              <a:xfrm>
                <a:off x="381000" y="1676400"/>
                <a:ext cx="2057400" cy="1676400"/>
              </a:xfrm>
              <a:prstGeom prst="rect">
                <a:avLst/>
              </a:prstGeom>
              <a:noFill/>
            </p:spPr>
          </p:pic>
          <p:pic>
            <p:nvPicPr>
              <p:cNvPr id="16" name="Picture 6" descr="https://www.science.org/cms/10.1126/science.aad8857/asset/a65a61b5-837f-4537-bfe7-43f133a7c1d2/assets/graphic/351_969_f1.jpe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2734" r="6701" b="38849"/>
              <a:stretch>
                <a:fillRect/>
              </a:stretch>
            </p:blipFill>
            <p:spPr bwMode="auto">
              <a:xfrm>
                <a:off x="381000" y="3352800"/>
                <a:ext cx="2057400" cy="16840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26"/>
          <p:cNvGrpSpPr/>
          <p:nvPr/>
        </p:nvGrpSpPr>
        <p:grpSpPr>
          <a:xfrm>
            <a:off x="5228694" y="1411070"/>
            <a:ext cx="5439306" cy="5446931"/>
            <a:chOff x="3704694" y="1411069"/>
            <a:chExt cx="5439306" cy="5446931"/>
          </a:xfrm>
        </p:grpSpPr>
        <p:sp>
          <p:nvSpPr>
            <p:cNvPr id="14" name="TextBox 13"/>
            <p:cNvSpPr txBox="1"/>
            <p:nvPr/>
          </p:nvSpPr>
          <p:spPr>
            <a:xfrm>
              <a:off x="4800600" y="5629870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2D projection imaging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High-resolution Template matching</a:t>
              </a:r>
            </a:p>
          </p:txBody>
        </p:sp>
        <p:grpSp>
          <p:nvGrpSpPr>
            <p:cNvPr id="6" name="Group 24"/>
            <p:cNvGrpSpPr/>
            <p:nvPr/>
          </p:nvGrpSpPr>
          <p:grpSpPr>
            <a:xfrm>
              <a:off x="3704694" y="1411069"/>
              <a:ext cx="5439306" cy="5446931"/>
              <a:chOff x="3704694" y="1411069"/>
              <a:chExt cx="5439306" cy="544693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891857" y="6581001"/>
                <a:ext cx="52521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prstClr val="black"/>
                    </a:solidFill>
                  </a:rPr>
                  <a:t>Rickgauer</a:t>
                </a:r>
                <a:r>
                  <a:rPr lang="en-US" sz="1200" dirty="0">
                    <a:solidFill>
                      <a:prstClr val="black"/>
                    </a:solidFill>
                  </a:rPr>
                  <a:t> </a:t>
                </a:r>
                <a:r>
                  <a:rPr lang="en-US" sz="1200" i="1" dirty="0">
                    <a:solidFill>
                      <a:prstClr val="black"/>
                    </a:solidFill>
                  </a:rPr>
                  <a:t>et al </a:t>
                </a:r>
                <a:r>
                  <a:rPr lang="en-US" sz="1200" dirty="0" err="1">
                    <a:solidFill>
                      <a:prstClr val="black"/>
                    </a:solidFill>
                  </a:rPr>
                  <a:t>eLife</a:t>
                </a:r>
                <a:r>
                  <a:rPr lang="en-US" sz="1200" dirty="0">
                    <a:solidFill>
                      <a:prstClr val="black"/>
                    </a:solidFill>
                  </a:rPr>
                  <a:t> (2017); </a:t>
                </a:r>
                <a:r>
                  <a:rPr lang="en-US" sz="1200" dirty="0" err="1">
                    <a:solidFill>
                      <a:prstClr val="black"/>
                    </a:solidFill>
                  </a:rPr>
                  <a:t>Rickgauer</a:t>
                </a:r>
                <a:r>
                  <a:rPr lang="en-US" sz="1200" dirty="0">
                    <a:solidFill>
                      <a:prstClr val="black"/>
                    </a:solidFill>
                  </a:rPr>
                  <a:t> </a:t>
                </a:r>
                <a:r>
                  <a:rPr lang="en-US" sz="1200" i="1" dirty="0">
                    <a:solidFill>
                      <a:prstClr val="black"/>
                    </a:solidFill>
                  </a:rPr>
                  <a:t>et al </a:t>
                </a:r>
                <a:r>
                  <a:rPr lang="en-US" sz="1200" dirty="0" err="1">
                    <a:solidFill>
                      <a:prstClr val="black"/>
                    </a:solidFill>
                  </a:rPr>
                  <a:t>bioRxiv</a:t>
                </a:r>
                <a:r>
                  <a:rPr lang="en-US" sz="1200" dirty="0">
                    <a:solidFill>
                      <a:prstClr val="black"/>
                    </a:solidFill>
                  </a:rPr>
                  <a:t> (2020); Lucas </a:t>
                </a:r>
                <a:r>
                  <a:rPr lang="en-US" sz="1200" i="1" dirty="0">
                    <a:solidFill>
                      <a:prstClr val="black"/>
                    </a:solidFill>
                  </a:rPr>
                  <a:t>et al </a:t>
                </a:r>
                <a:r>
                  <a:rPr lang="en-US" sz="1200" dirty="0" err="1">
                    <a:solidFill>
                      <a:prstClr val="black"/>
                    </a:solidFill>
                  </a:rPr>
                  <a:t>eLife</a:t>
                </a:r>
                <a:r>
                  <a:rPr lang="en-US" sz="1200" dirty="0">
                    <a:solidFill>
                      <a:prstClr val="black"/>
                    </a:solidFill>
                  </a:rPr>
                  <a:t> (2021)</a:t>
                </a:r>
              </a:p>
            </p:txBody>
          </p:sp>
          <p:pic>
            <p:nvPicPr>
              <p:cNvPr id="18" name="Picture 2" descr="https://iiif.elifesciences.org/lax/25648%2Felife-25648-fig1-v3.tif/full/1500,/0/defaul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00" t="8775" r="41333" b="67825"/>
              <a:stretch>
                <a:fillRect/>
              </a:stretch>
            </p:blipFill>
            <p:spPr bwMode="auto">
              <a:xfrm>
                <a:off x="3806295" y="1981200"/>
                <a:ext cx="3733800" cy="1219200"/>
              </a:xfrm>
              <a:prstGeom prst="rect">
                <a:avLst/>
              </a:prstGeom>
              <a:noFill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704694" y="1611868"/>
                <a:ext cx="12232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</a:rPr>
                  <a:t>3D structure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027159" y="1611868"/>
                <a:ext cx="1213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</a:rPr>
                  <a:t>2D template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47894" y="1411069"/>
                <a:ext cx="10132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</a:rPr>
                  <a:t>2D image 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(16 e</a:t>
                </a:r>
                <a:r>
                  <a:rPr lang="en-US" sz="1600" baseline="30000" dirty="0">
                    <a:solidFill>
                      <a:prstClr val="black"/>
                    </a:solidFill>
                  </a:rPr>
                  <a:t>-</a:t>
                </a:r>
                <a:r>
                  <a:rPr lang="en-US" sz="1600" dirty="0">
                    <a:solidFill>
                      <a:prstClr val="black"/>
                    </a:solidFill>
                  </a:rPr>
                  <a:t>/Å)</a:t>
                </a:r>
              </a:p>
            </p:txBody>
          </p:sp>
          <p:pic>
            <p:nvPicPr>
              <p:cNvPr id="23" name="Picture 2" descr="https://iiif.elifesciences.org/lax/25648%2Felife-25648-fig1-v3.tif/full/1500,/0/defaul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3467" t="33638" r="59415" b="44424"/>
              <a:stretch>
                <a:fillRect/>
              </a:stretch>
            </p:blipFill>
            <p:spPr bwMode="auto">
              <a:xfrm>
                <a:off x="7692495" y="2042886"/>
                <a:ext cx="1222905" cy="1143000"/>
              </a:xfrm>
              <a:prstGeom prst="rect">
                <a:avLst/>
              </a:prstGeom>
              <a:noFill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14694" y="1614714"/>
                <a:ext cx="16064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</a:rPr>
                  <a:t>Cross-correlation</a:t>
                </a:r>
              </a:p>
            </p:txBody>
          </p:sp>
        </p:grpSp>
      </p:grpSp>
      <p:grpSp>
        <p:nvGrpSpPr>
          <p:cNvPr id="7" name="Group 27"/>
          <p:cNvGrpSpPr/>
          <p:nvPr/>
        </p:nvGrpSpPr>
        <p:grpSpPr>
          <a:xfrm>
            <a:off x="5350812" y="3124200"/>
            <a:ext cx="4936188" cy="3429000"/>
            <a:chOff x="3826812" y="3124200"/>
            <a:chExt cx="4936188" cy="3429000"/>
          </a:xfrm>
        </p:grpSpPr>
        <p:pic>
          <p:nvPicPr>
            <p:cNvPr id="65544" name="Picture 8" descr="https://www.biorxiv.org/content/biorxiv/early/2020/04/24/2020.04.22.053868/F1.large.jpg?width=800&amp;height=600&amp;carousel=1"/>
            <p:cNvPicPr>
              <a:picLocks noChangeAspect="1" noChangeArrowheads="1"/>
            </p:cNvPicPr>
            <p:nvPr/>
          </p:nvPicPr>
          <p:blipFill>
            <a:blip r:embed="rId4" cstate="print"/>
            <a:srcRect t="44567"/>
            <a:stretch>
              <a:fillRect/>
            </a:stretch>
          </p:blipFill>
          <p:spPr bwMode="auto">
            <a:xfrm>
              <a:off x="3826812" y="3124200"/>
              <a:ext cx="4936188" cy="2518227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4800600" y="6183868"/>
              <a:ext cx="33975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Down to 400 </a:t>
              </a:r>
              <a:r>
                <a:rPr lang="en-US" b="1" dirty="0" err="1">
                  <a:solidFill>
                    <a:prstClr val="black"/>
                  </a:solidFill>
                </a:rPr>
                <a:t>kDa</a:t>
              </a:r>
              <a:r>
                <a:rPr lang="en-US" b="1" dirty="0">
                  <a:solidFill>
                    <a:prstClr val="black"/>
                  </a:solidFill>
                </a:rPr>
                <a:t> particles in cells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 2: Development and Validation of Computational Tools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696" y="2590800"/>
            <a:ext cx="7783732" cy="240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6200000">
            <a:off x="1844328" y="3581041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F1 score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328" y="4971145"/>
            <a:ext cx="2052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Molecular Weight 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kDa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1229" y="2728101"/>
            <a:ext cx="179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Neural Networks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5149" y="3869934"/>
            <a:ext cx="201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Template Matching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0600" y="639633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Moebel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et al </a:t>
            </a:r>
            <a:r>
              <a:rPr lang="en-US" sz="1200" dirty="0">
                <a:solidFill>
                  <a:prstClr val="black"/>
                </a:solidFill>
              </a:rPr>
              <a:t>Nat Meth (2021)</a:t>
            </a:r>
          </a:p>
          <a:p>
            <a:r>
              <a:rPr lang="en-US" sz="1200" dirty="0" err="1">
                <a:solidFill>
                  <a:prstClr val="black"/>
                </a:solidFill>
              </a:rPr>
              <a:t>Gubins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et al </a:t>
            </a:r>
            <a:r>
              <a:rPr lang="en-US" sz="1200" dirty="0" err="1">
                <a:solidFill>
                  <a:prstClr val="black"/>
                </a:solidFill>
              </a:rPr>
              <a:t>arxiv</a:t>
            </a:r>
            <a:r>
              <a:rPr lang="en-US" sz="1200" dirty="0">
                <a:solidFill>
                  <a:prstClr val="black"/>
                </a:solidFill>
              </a:rPr>
              <a:t> (2022)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5257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BACC6"/>
                </a:solidFill>
              </a:rPr>
              <a:t>Machine learning outperforms Template matching</a:t>
            </a:r>
          </a:p>
          <a:p>
            <a:r>
              <a:rPr lang="en-US" sz="2000" b="1" dirty="0">
                <a:solidFill>
                  <a:srgbClr val="4BACC6"/>
                </a:solidFill>
              </a:rPr>
              <a:t>Potential for </a:t>
            </a:r>
            <a:r>
              <a:rPr lang="en-US" sz="2000" b="1" dirty="0">
                <a:solidFill>
                  <a:srgbClr val="4BACC6"/>
                </a:solidFill>
                <a:latin typeface="Symbol" pitchFamily="18" charset="2"/>
              </a:rPr>
              <a:t>~</a:t>
            </a:r>
            <a:r>
              <a:rPr lang="en-US" sz="2000" b="1" dirty="0">
                <a:solidFill>
                  <a:srgbClr val="4BACC6"/>
                </a:solidFill>
              </a:rPr>
              <a:t>150 </a:t>
            </a:r>
            <a:r>
              <a:rPr lang="en-US" sz="2000" b="1" dirty="0" err="1">
                <a:solidFill>
                  <a:srgbClr val="4BACC6"/>
                </a:solidFill>
              </a:rPr>
              <a:t>kDa</a:t>
            </a:r>
            <a:r>
              <a:rPr lang="en-US" sz="2000" b="1" dirty="0">
                <a:solidFill>
                  <a:srgbClr val="4BACC6"/>
                </a:solidFill>
              </a:rPr>
              <a:t> </a:t>
            </a:r>
            <a:r>
              <a:rPr lang="en-US" sz="2000" b="1" dirty="0" err="1">
                <a:solidFill>
                  <a:srgbClr val="4BACC6"/>
                </a:solidFill>
              </a:rPr>
              <a:t>detectability</a:t>
            </a:r>
            <a:endParaRPr lang="en-US" sz="2000" b="1" dirty="0">
              <a:solidFill>
                <a:srgbClr val="4BACC6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114800" y="3066144"/>
            <a:ext cx="1524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3675744"/>
            <a:ext cx="1524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5921514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Caveat: Performance based on Synthetic Tomograms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No experimental ground truth data currently exist!</a:t>
            </a:r>
          </a:p>
        </p:txBody>
      </p:sp>
      <p:pic>
        <p:nvPicPr>
          <p:cNvPr id="24" name="Picture 23" descr="Fig. 3"/>
          <p:cNvPicPr>
            <a:picLocks noChangeAspect="1" noChangeArrowheads="1"/>
          </p:cNvPicPr>
          <p:nvPr/>
        </p:nvPicPr>
        <p:blipFill>
          <a:blip r:embed="rId3" cstate="print"/>
          <a:srcRect t="2806" b="90647"/>
          <a:stretch>
            <a:fillRect/>
          </a:stretch>
        </p:blipFill>
        <p:spPr bwMode="auto">
          <a:xfrm rot="10800000">
            <a:off x="2195286" y="2006604"/>
            <a:ext cx="7890428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3E1E-7790-6CCD-4DD7-CB71AF72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enable </a:t>
            </a:r>
            <a:r>
              <a:rPr lang="en-US" i="1" dirty="0"/>
              <a:t>in situ </a:t>
            </a:r>
            <a:r>
              <a:rPr lang="en-US" dirty="0"/>
              <a:t>structural biology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0363-6973-09D0-88B6-31A0FC520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 method, associated hardware, and workflow for enabling identification of molecules in cellular </a:t>
            </a:r>
            <a:r>
              <a:rPr lang="en-US" dirty="0" err="1"/>
              <a:t>cryoEM</a:t>
            </a:r>
            <a:r>
              <a:rPr lang="en-US" dirty="0"/>
              <a:t>/ET data</a:t>
            </a:r>
          </a:p>
        </p:txBody>
      </p:sp>
    </p:spTree>
    <p:extLst>
      <p:ext uri="{BB962C8B-B14F-4D97-AF65-F5344CB8AC3E}">
        <p14:creationId xmlns:p14="http://schemas.microsoft.com/office/powerpoint/2010/main" val="297680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8791-A620-61E4-01AB-9FD8DAF0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Single-molecule imaging in embryos</a:t>
            </a:r>
          </a:p>
        </p:txBody>
      </p:sp>
      <p:pic>
        <p:nvPicPr>
          <p:cNvPr id="3" name="Picture 2" descr="Figure 2">
            <a:extLst>
              <a:ext uri="{FF2B5EF4-FFF2-40B4-BE49-F238E27FC236}">
                <a16:creationId xmlns:a16="http://schemas.microsoft.com/office/drawing/2014/main" id="{40BDF902-41C7-63F0-8FDD-24E68DFA2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58511" b="19504"/>
          <a:stretch/>
        </p:blipFill>
        <p:spPr bwMode="auto">
          <a:xfrm>
            <a:off x="2956934" y="2722371"/>
            <a:ext cx="5902157" cy="20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7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166A-463C-540F-1164-77C5CFFC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E8BC9C7-6052-99A5-D9BD-F205D76F01DB}"/>
              </a:ext>
            </a:extLst>
          </p:cNvPr>
          <p:cNvSpPr/>
          <p:nvPr/>
        </p:nvSpPr>
        <p:spPr>
          <a:xfrm>
            <a:off x="1612308" y="3429000"/>
            <a:ext cx="1848126" cy="406926"/>
          </a:xfrm>
          <a:prstGeom prst="arc">
            <a:avLst>
              <a:gd name="adj1" fmla="val 10785413"/>
              <a:gd name="adj2" fmla="val 2149090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EF704A-A942-372A-4E0A-7D590D1B7510}"/>
              </a:ext>
            </a:extLst>
          </p:cNvPr>
          <p:cNvCxnSpPr>
            <a:cxnSpLocks/>
            <a:stCxn id="3" idx="0"/>
            <a:endCxn id="3" idx="2"/>
          </p:cNvCxnSpPr>
          <p:nvPr/>
        </p:nvCxnSpPr>
        <p:spPr>
          <a:xfrm flipV="1">
            <a:off x="1612480" y="3603428"/>
            <a:ext cx="1838497" cy="32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52011AD-A320-007D-D2A4-ADA427DA0A91}"/>
              </a:ext>
            </a:extLst>
          </p:cNvPr>
          <p:cNvSpPr/>
          <p:nvPr/>
        </p:nvSpPr>
        <p:spPr>
          <a:xfrm>
            <a:off x="1379764" y="4276797"/>
            <a:ext cx="2313214" cy="87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0E664-736B-708A-97E6-132ADB9DAF0B}"/>
              </a:ext>
            </a:extLst>
          </p:cNvPr>
          <p:cNvSpPr/>
          <p:nvPr/>
        </p:nvSpPr>
        <p:spPr>
          <a:xfrm>
            <a:off x="1594058" y="4276797"/>
            <a:ext cx="645677" cy="870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CA4E4-B678-4972-7467-01AF34D5939F}"/>
              </a:ext>
            </a:extLst>
          </p:cNvPr>
          <p:cNvSpPr/>
          <p:nvPr/>
        </p:nvSpPr>
        <p:spPr>
          <a:xfrm>
            <a:off x="2454029" y="4276797"/>
            <a:ext cx="368091" cy="87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9203AB-1304-C535-D4BF-CDB453C54E0E}"/>
              </a:ext>
            </a:extLst>
          </p:cNvPr>
          <p:cNvSpPr/>
          <p:nvPr/>
        </p:nvSpPr>
        <p:spPr>
          <a:xfrm>
            <a:off x="3188815" y="4276797"/>
            <a:ext cx="368091" cy="870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682CCF56-8A9A-7C28-26EF-3AC735DB7467}"/>
              </a:ext>
            </a:extLst>
          </p:cNvPr>
          <p:cNvSpPr/>
          <p:nvPr/>
        </p:nvSpPr>
        <p:spPr>
          <a:xfrm>
            <a:off x="1829810" y="5060568"/>
            <a:ext cx="174172" cy="185057"/>
          </a:xfrm>
          <a:prstGeom prst="sun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AB5528A9-0E8E-FB08-62D0-6CB8F46A7C1C}"/>
              </a:ext>
            </a:extLst>
          </p:cNvPr>
          <p:cNvSpPr/>
          <p:nvPr/>
        </p:nvSpPr>
        <p:spPr>
          <a:xfrm>
            <a:off x="2444642" y="5060568"/>
            <a:ext cx="174172" cy="185057"/>
          </a:xfrm>
          <a:prstGeom prst="sun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7938F86C-040D-F2CC-42BE-2B1DCE04A2DD}"/>
              </a:ext>
            </a:extLst>
          </p:cNvPr>
          <p:cNvSpPr/>
          <p:nvPr/>
        </p:nvSpPr>
        <p:spPr>
          <a:xfrm>
            <a:off x="3059474" y="5049681"/>
            <a:ext cx="174172" cy="185057"/>
          </a:xfrm>
          <a:prstGeom prst="sun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C47967-6739-9284-86C4-B83EC4AF39ED}"/>
              </a:ext>
            </a:extLst>
          </p:cNvPr>
          <p:cNvCxnSpPr>
            <a:cxnSpLocks/>
            <a:stCxn id="11" idx="2"/>
            <a:endCxn id="3" idx="0"/>
          </p:cNvCxnSpPr>
          <p:nvPr/>
        </p:nvCxnSpPr>
        <p:spPr>
          <a:xfrm flipH="1" flipV="1">
            <a:off x="1612480" y="3636383"/>
            <a:ext cx="1534080" cy="1598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28A2C7-377E-FD89-AB34-9743A7FE3097}"/>
              </a:ext>
            </a:extLst>
          </p:cNvPr>
          <p:cNvCxnSpPr>
            <a:cxnSpLocks/>
            <a:stCxn id="11" idx="2"/>
          </p:cNvCxnSpPr>
          <p:nvPr/>
        </p:nvCxnSpPr>
        <p:spPr>
          <a:xfrm flipV="1">
            <a:off x="3146560" y="3610968"/>
            <a:ext cx="281409" cy="1623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5B8734-DD9A-DFA6-7FAF-4CB8527A0ABF}"/>
              </a:ext>
            </a:extLst>
          </p:cNvPr>
          <p:cNvCxnSpPr>
            <a:cxnSpLocks/>
            <a:stCxn id="10" idx="2"/>
            <a:endCxn id="3" idx="2"/>
          </p:cNvCxnSpPr>
          <p:nvPr/>
        </p:nvCxnSpPr>
        <p:spPr>
          <a:xfrm flipV="1">
            <a:off x="2531728" y="3603428"/>
            <a:ext cx="919249" cy="1642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6596FF-DAEC-56D9-FE00-D93D46A1729F}"/>
              </a:ext>
            </a:extLst>
          </p:cNvPr>
          <p:cNvCxnSpPr>
            <a:cxnSpLocks/>
            <a:stCxn id="10" idx="2"/>
            <a:endCxn id="3" idx="0"/>
          </p:cNvCxnSpPr>
          <p:nvPr/>
        </p:nvCxnSpPr>
        <p:spPr>
          <a:xfrm flipH="1" flipV="1">
            <a:off x="1612480" y="3636383"/>
            <a:ext cx="919248" cy="1609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0EA935-E792-2AD0-45CC-1BC3A57BECD9}"/>
              </a:ext>
            </a:extLst>
          </p:cNvPr>
          <p:cNvCxnSpPr>
            <a:cxnSpLocks/>
            <a:stCxn id="9" idx="2"/>
            <a:endCxn id="3" idx="0"/>
          </p:cNvCxnSpPr>
          <p:nvPr/>
        </p:nvCxnSpPr>
        <p:spPr>
          <a:xfrm flipH="1" flipV="1">
            <a:off x="1612480" y="3636383"/>
            <a:ext cx="304416" cy="1609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009C12-7834-32E1-45C7-123068FCCE12}"/>
              </a:ext>
            </a:extLst>
          </p:cNvPr>
          <p:cNvCxnSpPr>
            <a:cxnSpLocks/>
            <a:stCxn id="9" idx="2"/>
            <a:endCxn id="3" idx="2"/>
          </p:cNvCxnSpPr>
          <p:nvPr/>
        </p:nvCxnSpPr>
        <p:spPr>
          <a:xfrm flipV="1">
            <a:off x="1916896" y="3603428"/>
            <a:ext cx="1534081" cy="16421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0D8F1E0-49FF-B8EC-449F-86A7224B266A}"/>
              </a:ext>
            </a:extLst>
          </p:cNvPr>
          <p:cNvSpPr/>
          <p:nvPr/>
        </p:nvSpPr>
        <p:spPr>
          <a:xfrm>
            <a:off x="1589472" y="3234899"/>
            <a:ext cx="1838497" cy="92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88C4B0-A9CA-BB57-B653-663E04D62322}"/>
              </a:ext>
            </a:extLst>
          </p:cNvPr>
          <p:cNvSpPr/>
          <p:nvPr/>
        </p:nvSpPr>
        <p:spPr>
          <a:xfrm>
            <a:off x="1829810" y="3238131"/>
            <a:ext cx="963385" cy="8464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661F17-8E25-C2B6-CD39-A87922B0ED05}"/>
              </a:ext>
            </a:extLst>
          </p:cNvPr>
          <p:cNvSpPr/>
          <p:nvPr/>
        </p:nvSpPr>
        <p:spPr>
          <a:xfrm>
            <a:off x="3188815" y="3238132"/>
            <a:ext cx="238750" cy="925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CD2D3-52C5-26CB-B9BD-458A758CE3E2}"/>
              </a:ext>
            </a:extLst>
          </p:cNvPr>
          <p:cNvSpPr/>
          <p:nvPr/>
        </p:nvSpPr>
        <p:spPr>
          <a:xfrm>
            <a:off x="1588404" y="3087585"/>
            <a:ext cx="1838497" cy="92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2260D1-2C7C-8779-1D58-19BCBC07E3CB}"/>
              </a:ext>
            </a:extLst>
          </p:cNvPr>
          <p:cNvSpPr/>
          <p:nvPr/>
        </p:nvSpPr>
        <p:spPr>
          <a:xfrm>
            <a:off x="1594694" y="3090818"/>
            <a:ext cx="634156" cy="846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64E00A-3850-AEE7-AEFD-E1145CB214AD}"/>
              </a:ext>
            </a:extLst>
          </p:cNvPr>
          <p:cNvSpPr/>
          <p:nvPr/>
        </p:nvSpPr>
        <p:spPr>
          <a:xfrm>
            <a:off x="2545952" y="3087584"/>
            <a:ext cx="461228" cy="102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F994D7-57FC-ADB5-9E40-B18EDA330AC2}"/>
              </a:ext>
            </a:extLst>
          </p:cNvPr>
          <p:cNvSpPr/>
          <p:nvPr/>
        </p:nvSpPr>
        <p:spPr>
          <a:xfrm>
            <a:off x="1588404" y="2937596"/>
            <a:ext cx="1838497" cy="92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4A0B32-D6B8-B3D2-4FAA-601E4485698F}"/>
              </a:ext>
            </a:extLst>
          </p:cNvPr>
          <p:cNvSpPr/>
          <p:nvPr/>
        </p:nvSpPr>
        <p:spPr>
          <a:xfrm>
            <a:off x="1594695" y="2940828"/>
            <a:ext cx="963385" cy="8464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F2BE9C-1250-1442-EF56-E6D9FAF41782}"/>
              </a:ext>
            </a:extLst>
          </p:cNvPr>
          <p:cNvSpPr/>
          <p:nvPr/>
        </p:nvSpPr>
        <p:spPr>
          <a:xfrm>
            <a:off x="3007180" y="2940829"/>
            <a:ext cx="419317" cy="92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2452D7-98D2-5CD4-F2F9-FB6ED7A77160}"/>
              </a:ext>
            </a:extLst>
          </p:cNvPr>
          <p:cNvSpPr txBox="1"/>
          <p:nvPr/>
        </p:nvSpPr>
        <p:spPr>
          <a:xfrm>
            <a:off x="1580748" y="514764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9D02AA-E0D6-6C67-55FD-A5DEF8EC3454}"/>
              </a:ext>
            </a:extLst>
          </p:cNvPr>
          <p:cNvSpPr txBox="1"/>
          <p:nvPr/>
        </p:nvSpPr>
        <p:spPr>
          <a:xfrm>
            <a:off x="2255997" y="514764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EE9969-C195-5B69-4974-B443C760D0AA}"/>
              </a:ext>
            </a:extLst>
          </p:cNvPr>
          <p:cNvSpPr txBox="1"/>
          <p:nvPr/>
        </p:nvSpPr>
        <p:spPr>
          <a:xfrm>
            <a:off x="2821058" y="514764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E6DC02-D1F6-CCC2-D29D-EE7CF808A1E8}"/>
              </a:ext>
            </a:extLst>
          </p:cNvPr>
          <p:cNvSpPr txBox="1"/>
          <p:nvPr/>
        </p:nvSpPr>
        <p:spPr>
          <a:xfrm>
            <a:off x="1317770" y="283413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6AAE25-E1A3-0F76-8343-468B60497EFF}"/>
              </a:ext>
            </a:extLst>
          </p:cNvPr>
          <p:cNvSpPr txBox="1"/>
          <p:nvPr/>
        </p:nvSpPr>
        <p:spPr>
          <a:xfrm>
            <a:off x="1317770" y="299017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E2CE6E-EAAF-51C0-DFFB-B1A78CB5C981}"/>
              </a:ext>
            </a:extLst>
          </p:cNvPr>
          <p:cNvSpPr txBox="1"/>
          <p:nvPr/>
        </p:nvSpPr>
        <p:spPr>
          <a:xfrm>
            <a:off x="1324432" y="314379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090E82-A6CC-DFDA-0D4D-BD73C0D7D65E}"/>
              </a:ext>
            </a:extLst>
          </p:cNvPr>
          <p:cNvSpPr txBox="1"/>
          <p:nvPr/>
        </p:nvSpPr>
        <p:spPr>
          <a:xfrm>
            <a:off x="3678039" y="4181840"/>
            <a:ext cx="1803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Aberrating sample layer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BE2711-20F4-A194-5600-E161BBF1EC0F}"/>
              </a:ext>
            </a:extLst>
          </p:cNvPr>
          <p:cNvSpPr txBox="1"/>
          <p:nvPr/>
        </p:nvSpPr>
        <p:spPr>
          <a:xfrm>
            <a:off x="3645541" y="5033939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Molecules at sample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4F735F-9338-73BA-6609-5C45246AFFB7}"/>
              </a:ext>
            </a:extLst>
          </p:cNvPr>
          <p:cNvSpPr txBox="1"/>
          <p:nvPr/>
        </p:nvSpPr>
        <p:spPr>
          <a:xfrm>
            <a:off x="3594215" y="2972635"/>
            <a:ext cx="2141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Wavefronts at objective pupil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02BFC0-B046-3064-679C-970E775E589E}"/>
              </a:ext>
            </a:extLst>
          </p:cNvPr>
          <p:cNvSpPr txBox="1"/>
          <p:nvPr/>
        </p:nvSpPr>
        <p:spPr>
          <a:xfrm>
            <a:off x="3640259" y="3431314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Objective lens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B85B55-C3C1-83CE-2174-B71260705051}"/>
              </a:ext>
            </a:extLst>
          </p:cNvPr>
          <p:cNvSpPr txBox="1"/>
          <p:nvPr/>
        </p:nvSpPr>
        <p:spPr>
          <a:xfrm>
            <a:off x="653379" y="241054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EFC04F-01F3-6D53-FE69-1832E2CE0B5D}"/>
              </a:ext>
            </a:extLst>
          </p:cNvPr>
          <p:cNvSpPr txBox="1"/>
          <p:nvPr/>
        </p:nvSpPr>
        <p:spPr>
          <a:xfrm>
            <a:off x="6110966" y="2410541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AE2A3BD4-D641-4873-914C-620A975F91AB}"/>
              </a:ext>
            </a:extLst>
          </p:cNvPr>
          <p:cNvSpPr/>
          <p:nvPr/>
        </p:nvSpPr>
        <p:spPr>
          <a:xfrm>
            <a:off x="6938108" y="3429000"/>
            <a:ext cx="1848126" cy="406926"/>
          </a:xfrm>
          <a:prstGeom prst="arc">
            <a:avLst>
              <a:gd name="adj1" fmla="val 10785413"/>
              <a:gd name="adj2" fmla="val 2149090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BDD470-0454-7942-6B0C-5F00AC60A857}"/>
              </a:ext>
            </a:extLst>
          </p:cNvPr>
          <p:cNvCxnSpPr>
            <a:cxnSpLocks/>
            <a:stCxn id="39" idx="0"/>
            <a:endCxn id="39" idx="2"/>
          </p:cNvCxnSpPr>
          <p:nvPr/>
        </p:nvCxnSpPr>
        <p:spPr>
          <a:xfrm flipV="1">
            <a:off x="6938280" y="3603428"/>
            <a:ext cx="1838497" cy="32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Sun 40">
            <a:extLst>
              <a:ext uri="{FF2B5EF4-FFF2-40B4-BE49-F238E27FC236}">
                <a16:creationId xmlns:a16="http://schemas.microsoft.com/office/drawing/2014/main" id="{5F2FC073-8E8B-6D38-C305-83AB01AEE4E1}"/>
              </a:ext>
            </a:extLst>
          </p:cNvPr>
          <p:cNvSpPr/>
          <p:nvPr/>
        </p:nvSpPr>
        <p:spPr>
          <a:xfrm>
            <a:off x="7155610" y="5060568"/>
            <a:ext cx="174172" cy="185057"/>
          </a:xfrm>
          <a:prstGeom prst="sun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un 41">
            <a:extLst>
              <a:ext uri="{FF2B5EF4-FFF2-40B4-BE49-F238E27FC236}">
                <a16:creationId xmlns:a16="http://schemas.microsoft.com/office/drawing/2014/main" id="{F2F50136-87E1-06DA-5188-24ACADD996F3}"/>
              </a:ext>
            </a:extLst>
          </p:cNvPr>
          <p:cNvSpPr/>
          <p:nvPr/>
        </p:nvSpPr>
        <p:spPr>
          <a:xfrm>
            <a:off x="7770442" y="5060568"/>
            <a:ext cx="174172" cy="185057"/>
          </a:xfrm>
          <a:prstGeom prst="sun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58413188-4F56-5EB8-F5F9-B7A88D81D87E}"/>
              </a:ext>
            </a:extLst>
          </p:cNvPr>
          <p:cNvSpPr/>
          <p:nvPr/>
        </p:nvSpPr>
        <p:spPr>
          <a:xfrm>
            <a:off x="8385274" y="5049681"/>
            <a:ext cx="174172" cy="185057"/>
          </a:xfrm>
          <a:prstGeom prst="sun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E66C27-660E-063B-3BD8-DC4B8CC622FB}"/>
              </a:ext>
            </a:extLst>
          </p:cNvPr>
          <p:cNvSpPr txBox="1"/>
          <p:nvPr/>
        </p:nvSpPr>
        <p:spPr>
          <a:xfrm>
            <a:off x="6906548" y="514764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8F432D-758C-D56A-F168-211CB06FD433}"/>
              </a:ext>
            </a:extLst>
          </p:cNvPr>
          <p:cNvSpPr txBox="1"/>
          <p:nvPr/>
        </p:nvSpPr>
        <p:spPr>
          <a:xfrm>
            <a:off x="7581797" y="514764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3167CB-F070-D03F-4B41-EE5E01C150B6}"/>
              </a:ext>
            </a:extLst>
          </p:cNvPr>
          <p:cNvSpPr txBox="1"/>
          <p:nvPr/>
        </p:nvSpPr>
        <p:spPr>
          <a:xfrm>
            <a:off x="8146858" y="514764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715456-9DEF-2526-5787-6BDCF789851F}"/>
              </a:ext>
            </a:extLst>
          </p:cNvPr>
          <p:cNvSpPr txBox="1"/>
          <p:nvPr/>
        </p:nvSpPr>
        <p:spPr>
          <a:xfrm>
            <a:off x="9003839" y="4181840"/>
            <a:ext cx="1890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Aberrating sample (thick)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DFFF00-9711-DAE2-7887-09F2D1BBE96E}"/>
              </a:ext>
            </a:extLst>
          </p:cNvPr>
          <p:cNvSpPr txBox="1"/>
          <p:nvPr/>
        </p:nvSpPr>
        <p:spPr>
          <a:xfrm>
            <a:off x="8971341" y="5033939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Molecules at sample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4323DB-14E9-ED6C-6CAA-AEB7F754A477}"/>
              </a:ext>
            </a:extLst>
          </p:cNvPr>
          <p:cNvSpPr txBox="1"/>
          <p:nvPr/>
        </p:nvSpPr>
        <p:spPr>
          <a:xfrm>
            <a:off x="8966059" y="3431314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Objective lens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EB26DD0-9B63-A95F-71ED-A7E0BF92168A}"/>
              </a:ext>
            </a:extLst>
          </p:cNvPr>
          <p:cNvSpPr/>
          <p:nvPr/>
        </p:nvSpPr>
        <p:spPr>
          <a:xfrm>
            <a:off x="6664778" y="4423754"/>
            <a:ext cx="2209800" cy="745672"/>
          </a:xfrm>
          <a:custGeom>
            <a:avLst/>
            <a:gdLst>
              <a:gd name="connsiteX0" fmla="*/ 0 w 2209800"/>
              <a:gd name="connsiteY0" fmla="*/ 723900 h 745672"/>
              <a:gd name="connsiteX1" fmla="*/ 141514 w 2209800"/>
              <a:gd name="connsiteY1" fmla="*/ 631372 h 745672"/>
              <a:gd name="connsiteX2" fmla="*/ 163286 w 2209800"/>
              <a:gd name="connsiteY2" fmla="*/ 593272 h 745672"/>
              <a:gd name="connsiteX3" fmla="*/ 217714 w 2209800"/>
              <a:gd name="connsiteY3" fmla="*/ 419100 h 745672"/>
              <a:gd name="connsiteX4" fmla="*/ 234043 w 2209800"/>
              <a:gd name="connsiteY4" fmla="*/ 413658 h 745672"/>
              <a:gd name="connsiteX5" fmla="*/ 261257 w 2209800"/>
              <a:gd name="connsiteY5" fmla="*/ 402772 h 745672"/>
              <a:gd name="connsiteX6" fmla="*/ 321129 w 2209800"/>
              <a:gd name="connsiteY6" fmla="*/ 364672 h 745672"/>
              <a:gd name="connsiteX7" fmla="*/ 495300 w 2209800"/>
              <a:gd name="connsiteY7" fmla="*/ 212272 h 745672"/>
              <a:gd name="connsiteX8" fmla="*/ 576943 w 2209800"/>
              <a:gd name="connsiteY8" fmla="*/ 141515 h 745672"/>
              <a:gd name="connsiteX9" fmla="*/ 647700 w 2209800"/>
              <a:gd name="connsiteY9" fmla="*/ 92529 h 745672"/>
              <a:gd name="connsiteX10" fmla="*/ 691243 w 2209800"/>
              <a:gd name="connsiteY10" fmla="*/ 65315 h 745672"/>
              <a:gd name="connsiteX11" fmla="*/ 767443 w 2209800"/>
              <a:gd name="connsiteY11" fmla="*/ 21772 h 745672"/>
              <a:gd name="connsiteX12" fmla="*/ 827314 w 2209800"/>
              <a:gd name="connsiteY12" fmla="*/ 5443 h 745672"/>
              <a:gd name="connsiteX13" fmla="*/ 843643 w 2209800"/>
              <a:gd name="connsiteY13" fmla="*/ 0 h 745672"/>
              <a:gd name="connsiteX14" fmla="*/ 914400 w 2209800"/>
              <a:gd name="connsiteY14" fmla="*/ 103415 h 745672"/>
              <a:gd name="connsiteX15" fmla="*/ 1034143 w 2209800"/>
              <a:gd name="connsiteY15" fmla="*/ 239486 h 745672"/>
              <a:gd name="connsiteX16" fmla="*/ 1191986 w 2209800"/>
              <a:gd name="connsiteY16" fmla="*/ 108858 h 745672"/>
              <a:gd name="connsiteX17" fmla="*/ 1257300 w 2209800"/>
              <a:gd name="connsiteY17" fmla="*/ 65315 h 745672"/>
              <a:gd name="connsiteX18" fmla="*/ 1273629 w 2209800"/>
              <a:gd name="connsiteY18" fmla="*/ 59872 h 745672"/>
              <a:gd name="connsiteX19" fmla="*/ 1360714 w 2209800"/>
              <a:gd name="connsiteY19" fmla="*/ 54429 h 745672"/>
              <a:gd name="connsiteX20" fmla="*/ 1420586 w 2209800"/>
              <a:gd name="connsiteY20" fmla="*/ 65315 h 745672"/>
              <a:gd name="connsiteX21" fmla="*/ 1464129 w 2209800"/>
              <a:gd name="connsiteY21" fmla="*/ 87086 h 745672"/>
              <a:gd name="connsiteX22" fmla="*/ 1507671 w 2209800"/>
              <a:gd name="connsiteY22" fmla="*/ 103415 h 745672"/>
              <a:gd name="connsiteX23" fmla="*/ 1600200 w 2209800"/>
              <a:gd name="connsiteY23" fmla="*/ 146958 h 745672"/>
              <a:gd name="connsiteX24" fmla="*/ 1768929 w 2209800"/>
              <a:gd name="connsiteY24" fmla="*/ 201386 h 745672"/>
              <a:gd name="connsiteX25" fmla="*/ 1823357 w 2209800"/>
              <a:gd name="connsiteY25" fmla="*/ 212272 h 745672"/>
              <a:gd name="connsiteX26" fmla="*/ 1850571 w 2209800"/>
              <a:gd name="connsiteY26" fmla="*/ 223158 h 745672"/>
              <a:gd name="connsiteX27" fmla="*/ 1953986 w 2209800"/>
              <a:gd name="connsiteY27" fmla="*/ 277586 h 745672"/>
              <a:gd name="connsiteX28" fmla="*/ 1975757 w 2209800"/>
              <a:gd name="connsiteY28" fmla="*/ 304800 h 745672"/>
              <a:gd name="connsiteX29" fmla="*/ 1997529 w 2209800"/>
              <a:gd name="connsiteY29" fmla="*/ 381000 h 745672"/>
              <a:gd name="connsiteX30" fmla="*/ 2024743 w 2209800"/>
              <a:gd name="connsiteY30" fmla="*/ 413658 h 745672"/>
              <a:gd name="connsiteX31" fmla="*/ 2062843 w 2209800"/>
              <a:gd name="connsiteY31" fmla="*/ 484415 h 745672"/>
              <a:gd name="connsiteX32" fmla="*/ 2084614 w 2209800"/>
              <a:gd name="connsiteY32" fmla="*/ 511629 h 745672"/>
              <a:gd name="connsiteX33" fmla="*/ 2100943 w 2209800"/>
              <a:gd name="connsiteY33" fmla="*/ 549729 h 745672"/>
              <a:gd name="connsiteX34" fmla="*/ 2122714 w 2209800"/>
              <a:gd name="connsiteY34" fmla="*/ 576943 h 745672"/>
              <a:gd name="connsiteX35" fmla="*/ 2160814 w 2209800"/>
              <a:gd name="connsiteY35" fmla="*/ 664029 h 745672"/>
              <a:gd name="connsiteX36" fmla="*/ 2177143 w 2209800"/>
              <a:gd name="connsiteY36" fmla="*/ 680358 h 745672"/>
              <a:gd name="connsiteX37" fmla="*/ 2209800 w 2209800"/>
              <a:gd name="connsiteY37" fmla="*/ 745672 h 74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09800" h="745672">
                <a:moveTo>
                  <a:pt x="0" y="723900"/>
                </a:moveTo>
                <a:cubicBezTo>
                  <a:pt x="16381" y="641999"/>
                  <a:pt x="-8719" y="729800"/>
                  <a:pt x="141514" y="631372"/>
                </a:cubicBezTo>
                <a:cubicBezTo>
                  <a:pt x="153749" y="623356"/>
                  <a:pt x="156029" y="605972"/>
                  <a:pt x="163286" y="593272"/>
                </a:cubicBezTo>
                <a:cubicBezTo>
                  <a:pt x="178416" y="540315"/>
                  <a:pt x="202010" y="456217"/>
                  <a:pt x="217714" y="419100"/>
                </a:cubicBezTo>
                <a:cubicBezTo>
                  <a:pt x="219950" y="413816"/>
                  <a:pt x="228671" y="415672"/>
                  <a:pt x="234043" y="413658"/>
                </a:cubicBezTo>
                <a:cubicBezTo>
                  <a:pt x="243191" y="410228"/>
                  <a:pt x="252742" y="407562"/>
                  <a:pt x="261257" y="402772"/>
                </a:cubicBezTo>
                <a:cubicBezTo>
                  <a:pt x="281875" y="391175"/>
                  <a:pt x="302783" y="379605"/>
                  <a:pt x="321129" y="364672"/>
                </a:cubicBezTo>
                <a:cubicBezTo>
                  <a:pt x="380959" y="315973"/>
                  <a:pt x="437166" y="262984"/>
                  <a:pt x="495300" y="212272"/>
                </a:cubicBezTo>
                <a:cubicBezTo>
                  <a:pt x="522438" y="188598"/>
                  <a:pt x="547334" y="162014"/>
                  <a:pt x="576943" y="141515"/>
                </a:cubicBezTo>
                <a:cubicBezTo>
                  <a:pt x="600529" y="125186"/>
                  <a:pt x="625436" y="110618"/>
                  <a:pt x="647700" y="92529"/>
                </a:cubicBezTo>
                <a:cubicBezTo>
                  <a:pt x="688183" y="59636"/>
                  <a:pt x="636162" y="76332"/>
                  <a:pt x="691243" y="65315"/>
                </a:cubicBezTo>
                <a:cubicBezTo>
                  <a:pt x="716643" y="50801"/>
                  <a:pt x="740666" y="33554"/>
                  <a:pt x="767443" y="21772"/>
                </a:cubicBezTo>
                <a:cubicBezTo>
                  <a:pt x="786377" y="13441"/>
                  <a:pt x="807424" y="11126"/>
                  <a:pt x="827314" y="5443"/>
                </a:cubicBezTo>
                <a:cubicBezTo>
                  <a:pt x="832831" y="3867"/>
                  <a:pt x="838200" y="1814"/>
                  <a:pt x="843643" y="0"/>
                </a:cubicBezTo>
                <a:cubicBezTo>
                  <a:pt x="914996" y="11893"/>
                  <a:pt x="859178" y="-7030"/>
                  <a:pt x="914400" y="103415"/>
                </a:cubicBezTo>
                <a:cubicBezTo>
                  <a:pt x="985235" y="245086"/>
                  <a:pt x="944275" y="228252"/>
                  <a:pt x="1034143" y="239486"/>
                </a:cubicBezTo>
                <a:cubicBezTo>
                  <a:pt x="1157606" y="228262"/>
                  <a:pt x="1053049" y="252425"/>
                  <a:pt x="1191986" y="108858"/>
                </a:cubicBezTo>
                <a:cubicBezTo>
                  <a:pt x="1210182" y="90055"/>
                  <a:pt x="1232477" y="73589"/>
                  <a:pt x="1257300" y="65315"/>
                </a:cubicBezTo>
                <a:cubicBezTo>
                  <a:pt x="1262743" y="63501"/>
                  <a:pt x="1267923" y="60473"/>
                  <a:pt x="1273629" y="59872"/>
                </a:cubicBezTo>
                <a:cubicBezTo>
                  <a:pt x="1302554" y="56827"/>
                  <a:pt x="1331686" y="56243"/>
                  <a:pt x="1360714" y="54429"/>
                </a:cubicBezTo>
                <a:cubicBezTo>
                  <a:pt x="1380671" y="58058"/>
                  <a:pt x="1401243" y="59207"/>
                  <a:pt x="1420586" y="65315"/>
                </a:cubicBezTo>
                <a:cubicBezTo>
                  <a:pt x="1436060" y="70202"/>
                  <a:pt x="1449262" y="80582"/>
                  <a:pt x="1464129" y="87086"/>
                </a:cubicBezTo>
                <a:cubicBezTo>
                  <a:pt x="1478330" y="93299"/>
                  <a:pt x="1493483" y="97172"/>
                  <a:pt x="1507671" y="103415"/>
                </a:cubicBezTo>
                <a:cubicBezTo>
                  <a:pt x="1538872" y="117143"/>
                  <a:pt x="1568610" y="134151"/>
                  <a:pt x="1600200" y="146958"/>
                </a:cubicBezTo>
                <a:cubicBezTo>
                  <a:pt x="1648780" y="166653"/>
                  <a:pt x="1714908" y="188524"/>
                  <a:pt x="1768929" y="201386"/>
                </a:cubicBezTo>
                <a:cubicBezTo>
                  <a:pt x="1786928" y="205671"/>
                  <a:pt x="1805480" y="207505"/>
                  <a:pt x="1823357" y="212272"/>
                </a:cubicBezTo>
                <a:cubicBezTo>
                  <a:pt x="1832797" y="214789"/>
                  <a:pt x="1841832" y="218789"/>
                  <a:pt x="1850571" y="223158"/>
                </a:cubicBezTo>
                <a:cubicBezTo>
                  <a:pt x="1885413" y="240579"/>
                  <a:pt x="1919514" y="259443"/>
                  <a:pt x="1953986" y="277586"/>
                </a:cubicBezTo>
                <a:cubicBezTo>
                  <a:pt x="1961243" y="286657"/>
                  <a:pt x="1970950" y="294224"/>
                  <a:pt x="1975757" y="304800"/>
                </a:cubicBezTo>
                <a:cubicBezTo>
                  <a:pt x="2021928" y="406377"/>
                  <a:pt x="1923699" y="251799"/>
                  <a:pt x="1997529" y="381000"/>
                </a:cubicBezTo>
                <a:cubicBezTo>
                  <a:pt x="2004559" y="393303"/>
                  <a:pt x="2017080" y="401738"/>
                  <a:pt x="2024743" y="413658"/>
                </a:cubicBezTo>
                <a:cubicBezTo>
                  <a:pt x="2073027" y="488767"/>
                  <a:pt x="2023965" y="428874"/>
                  <a:pt x="2062843" y="484415"/>
                </a:cubicBezTo>
                <a:cubicBezTo>
                  <a:pt x="2069505" y="493932"/>
                  <a:pt x="2078761" y="501595"/>
                  <a:pt x="2084614" y="511629"/>
                </a:cubicBezTo>
                <a:cubicBezTo>
                  <a:pt x="2091576" y="523564"/>
                  <a:pt x="2093981" y="537794"/>
                  <a:pt x="2100943" y="549729"/>
                </a:cubicBezTo>
                <a:cubicBezTo>
                  <a:pt x="2106796" y="559763"/>
                  <a:pt x="2117247" y="566693"/>
                  <a:pt x="2122714" y="576943"/>
                </a:cubicBezTo>
                <a:cubicBezTo>
                  <a:pt x="2139156" y="607771"/>
                  <a:pt x="2141882" y="635631"/>
                  <a:pt x="2160814" y="664029"/>
                </a:cubicBezTo>
                <a:cubicBezTo>
                  <a:pt x="2165084" y="670434"/>
                  <a:pt x="2171700" y="674915"/>
                  <a:pt x="2177143" y="680358"/>
                </a:cubicBezTo>
                <a:cubicBezTo>
                  <a:pt x="2205419" y="742565"/>
                  <a:pt x="2188856" y="724728"/>
                  <a:pt x="2209800" y="7456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7388BB3-5C09-B693-DB7B-EF95D2526DF9}"/>
              </a:ext>
            </a:extLst>
          </p:cNvPr>
          <p:cNvCxnSpPr>
            <a:cxnSpLocks/>
            <a:stCxn id="50" idx="0"/>
            <a:endCxn id="50" idx="37"/>
          </p:cNvCxnSpPr>
          <p:nvPr/>
        </p:nvCxnSpPr>
        <p:spPr>
          <a:xfrm>
            <a:off x="6664778" y="5147654"/>
            <a:ext cx="2209800" cy="2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65DE3F-99F9-CEBD-0008-DCCD92F2EF29}"/>
              </a:ext>
            </a:extLst>
          </p:cNvPr>
          <p:cNvGrpSpPr/>
          <p:nvPr/>
        </p:nvGrpSpPr>
        <p:grpSpPr>
          <a:xfrm>
            <a:off x="6926775" y="4636084"/>
            <a:ext cx="1838498" cy="315693"/>
            <a:chOff x="6566120" y="3297139"/>
            <a:chExt cx="2318657" cy="35943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B41C1A-5E4C-19A0-AEC5-09B9FE1BB969}"/>
                </a:ext>
              </a:extLst>
            </p:cNvPr>
            <p:cNvSpPr/>
            <p:nvPr/>
          </p:nvSpPr>
          <p:spPr>
            <a:xfrm>
              <a:off x="6571563" y="3297139"/>
              <a:ext cx="2313214" cy="870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A90A313-B5B3-4901-F721-4CD84E38178D}"/>
                </a:ext>
              </a:extLst>
            </p:cNvPr>
            <p:cNvSpPr/>
            <p:nvPr/>
          </p:nvSpPr>
          <p:spPr>
            <a:xfrm>
              <a:off x="6571563" y="3427428"/>
              <a:ext cx="2313214" cy="870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306414-FE0E-4F17-4332-AD65F417E2D3}"/>
                </a:ext>
              </a:extLst>
            </p:cNvPr>
            <p:cNvSpPr/>
            <p:nvPr/>
          </p:nvSpPr>
          <p:spPr>
            <a:xfrm>
              <a:off x="6566120" y="3569491"/>
              <a:ext cx="2313214" cy="870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0089F0B-573C-A9F8-BAEE-F48447540F07}"/>
              </a:ext>
            </a:extLst>
          </p:cNvPr>
          <p:cNvSpPr txBox="1"/>
          <p:nvPr/>
        </p:nvSpPr>
        <p:spPr>
          <a:xfrm>
            <a:off x="9003839" y="4619139"/>
            <a:ext cx="2392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Conjugate planes for corrections</a:t>
            </a:r>
          </a:p>
        </p:txBody>
      </p:sp>
    </p:spTree>
    <p:extLst>
      <p:ext uri="{BB962C8B-B14F-4D97-AF65-F5344CB8AC3E}">
        <p14:creationId xmlns:p14="http://schemas.microsoft.com/office/powerpoint/2010/main" val="244597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7DF8A-DCA4-4FBD-B3BC-173867B1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Deformable Phase Plate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509E4-4EBD-7A90-2F1A-69484FD88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53" y="2443842"/>
            <a:ext cx="2800350" cy="29908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A211D32-993D-9AC9-CFBA-6D0F5457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36" y="2024978"/>
            <a:ext cx="7335611" cy="41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8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4559E-50DF-D2F5-41F7-6F9F389C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2: enable wide-field AO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3CB3-1742-7B7E-76F8-6D52BBE51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 approach to correct sample-induced optical aberrations for wide-field imaging (correcting the PSF over an extended field-of-view)</a:t>
            </a:r>
          </a:p>
          <a:p>
            <a:endParaRPr lang="en-US" dirty="0"/>
          </a:p>
          <a:p>
            <a:pPr lvl="1"/>
            <a:r>
              <a:rPr lang="en-US" dirty="0"/>
              <a:t>Use new technology of refractive phase modulators that work in transmission and can thus be stacked</a:t>
            </a:r>
          </a:p>
          <a:p>
            <a:pPr lvl="1"/>
            <a:r>
              <a:rPr lang="en-US" dirty="0"/>
              <a:t>How would you figure out the corrections needed?</a:t>
            </a:r>
          </a:p>
        </p:txBody>
      </p:sp>
    </p:spTree>
    <p:extLst>
      <p:ext uri="{BB962C8B-B14F-4D97-AF65-F5344CB8AC3E}">
        <p14:creationId xmlns:p14="http://schemas.microsoft.com/office/powerpoint/2010/main" val="13830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348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PowerPoint Presentation</vt:lpstr>
      <vt:lpstr>Can we use Electron Microscopy to visualize molecular complexes in cells?</vt:lpstr>
      <vt:lpstr>Limitation 1: Detectability Limit in cellular cryoEM/ET</vt:lpstr>
      <vt:lpstr>Limitation 2: Development and Validation of Computational Tools</vt:lpstr>
      <vt:lpstr>Project 1: enable in situ structural biology</vt:lpstr>
      <vt:lpstr>Single-molecule imaging in embryos</vt:lpstr>
      <vt:lpstr>PowerPoint Presentation</vt:lpstr>
      <vt:lpstr>Deformable Phase Plate Technology</vt:lpstr>
      <vt:lpstr>Project 2: enable wide-field AO imaging</vt:lpstr>
      <vt:lpstr>PowerPoint Presentation</vt:lpstr>
      <vt:lpstr>Anisotropic resolution of LLS</vt:lpstr>
      <vt:lpstr>Project 3: Mother of all microscopes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Pertsinidis, Alexandros</dc:creator>
  <cp:lastModifiedBy>Pertsinidis, Alexandros</cp:lastModifiedBy>
  <cp:revision>6</cp:revision>
  <dcterms:created xsi:type="dcterms:W3CDTF">2025-10-22T02:04:40Z</dcterms:created>
  <dcterms:modified xsi:type="dcterms:W3CDTF">2025-10-23T13:16:30Z</dcterms:modified>
</cp:coreProperties>
</file>