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81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  <p:sldId id="279" r:id="rId24"/>
    <p:sldId id="280" r:id="rId2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79" d="100"/>
          <a:sy n="179" d="100"/>
        </p:scale>
        <p:origin x="268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6142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?>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?>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?>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?>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?>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?>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?>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?>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?>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?>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?>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?>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?>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?>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?>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?>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?>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?>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?>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?>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?>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?>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?>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?>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?>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?>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?>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?>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?>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?>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?>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?>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?>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?>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?>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?>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731520"/>
            <a:ext cx="768096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Approaching Phase II</a:t>
            </a:r>
            <a:r>
              <a:rPr lang="en-US" sz="3400" dirty="0"/>
              <a:t xml:space="preserve"> </a:t>
            </a: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Trial Design and</a:t>
            </a:r>
            <a:endParaRPr lang="en-US" sz="34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Investigator Initiated Studies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731520" y="301752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Medical Oncologist’s Perspective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731520" y="3657600"/>
            <a:ext cx="2011680" cy="27432"/>
          </a:xfrm>
          <a:prstGeom prst="rect">
            <a:avLst/>
          </a:prstGeom>
          <a:solidFill>
            <a:srgbClr val="0B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31520" y="3840480"/>
            <a:ext cx="5486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600" dirty="0">
                <a:solidFill>
                  <a:srgbClr val="E2DDD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David Aggen, MD, PhD</a:t>
            </a:r>
            <a:endParaRPr lang="en-US" sz="16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600" dirty="0">
                <a:solidFill>
                  <a:srgbClr val="E2DDD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Memorial Sloan Kettering Cancer Center</a:t>
            </a:r>
            <a:endParaRPr lang="en-US" sz="16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600" dirty="0">
                <a:solidFill>
                  <a:srgbClr val="E2DDD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Genitourinary Oncology Service</a:t>
            </a:r>
          </a:p>
          <a:p>
            <a:pPr marL="0" indent="0">
              <a:lnSpc>
                <a:spcPct val="135000"/>
              </a:lnSpc>
              <a:buNone/>
            </a:pPr>
            <a:r>
              <a:rPr lang="en-US" sz="1600" dirty="0">
                <a:solidFill>
                  <a:srgbClr val="E2DDD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3/10/26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0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B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109728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MAgIC-8 — Study Schema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804672"/>
            <a:ext cx="7863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NCT03689699  |  Nivolumab ± Anti-IL-8 + Degarelix in CSPC</a:t>
            </a:r>
            <a:endParaRPr lang="en-US" sz="12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82880" y="1097280"/>
            <a:ext cx="8778240" cy="292608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457200" y="4114800"/>
            <a:ext cx="8229600" cy="777240"/>
          </a:xfrm>
          <a:prstGeom prst="rect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640080" y="4160520"/>
            <a:ext cx="78638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Motivation: </a:t>
            </a: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Can IO prolong disease control after short-course ADT? </a:t>
            </a: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PSA relapse at 10 mo is a measurable biologic/clinical hybrid endpoint</a:t>
            </a: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.  </a:t>
            </a:r>
            <a:r>
              <a:rPr lang="en-US" sz="14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Design: </a:t>
            </a: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N=60, 3-arm randomized Phase 1b/2 with pre/on-treatment biopsies (10 pts/arm)</a:t>
            </a:r>
            <a:endParaRPr lang="en-US" sz="1400" dirty="0"/>
          </a:p>
        </p:txBody>
      </p:sp>
      <p:sp>
        <p:nvSpPr>
          <p:cNvPr id="8" name="Shape 3">
            <a:extLst>
              <a:ext uri="{FF2B5EF4-FFF2-40B4-BE49-F238E27FC236}">
                <a16:creationId xmlns:a16="http://schemas.microsoft.com/office/drawing/2014/main" id="{B406F0D7-5F02-1233-B7C0-964D9E49DE18}"/>
              </a:ext>
            </a:extLst>
          </p:cNvPr>
          <p:cNvSpPr/>
          <p:nvPr/>
        </p:nvSpPr>
        <p:spPr>
          <a:xfrm>
            <a:off x="377145" y="1094149"/>
            <a:ext cx="7998332" cy="406736"/>
          </a:xfrm>
          <a:prstGeom prst="rect">
            <a:avLst/>
          </a:prstGeom>
          <a:solidFill>
            <a:srgbClr val="1B2A4A"/>
          </a:solidFill>
          <a:ln/>
        </p:spPr>
        <p:txBody>
          <a:bodyPr anchor="ctr"/>
          <a:lstStyle/>
          <a:p>
            <a:r>
              <a:rPr lang="en-US" sz="1400" dirty="0">
                <a:solidFill>
                  <a:schemeClr val="bg1"/>
                </a:solidFill>
              </a:rPr>
              <a:t>Trial Question: For rising PSA after prostate surgery, can immunotherapy + hormone therapy reduce disease relapse?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B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109728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SPARC-1 — Trial Design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804672"/>
            <a:ext cx="7863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Neoadjuvant Spartalizumab + Canakinumab in Localized Clear-Cell RCC</a:t>
            </a:r>
            <a:endParaRPr lang="en-US" sz="12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526147" y="1078992"/>
            <a:ext cx="6218349" cy="283464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457200" y="3992049"/>
            <a:ext cx="8229600" cy="1081625"/>
          </a:xfrm>
          <a:prstGeom prst="rect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640080" y="4189961"/>
            <a:ext cx="78638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Motivation: </a:t>
            </a: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Window-of-opportunity pilot; generate biologic signal before surgery. NO standard-of-care neoadjuvant therapy in RCC</a:t>
            </a:r>
          </a:p>
          <a:p>
            <a:pPr marL="0" indent="0">
              <a:buNone/>
            </a:pPr>
            <a:r>
              <a:rPr lang="en-US" sz="13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Power: </a:t>
            </a: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CD8 density: N=14 gives &gt;99% power for 2-fold increase.  </a:t>
            </a:r>
          </a:p>
          <a:p>
            <a:pPr marL="0" indent="0">
              <a:buNone/>
            </a:pPr>
            <a:r>
              <a:rPr lang="en-US" sz="13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Bayesian: </a:t>
            </a: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toxicity stops if Pr(AE&gt;33%) ≥65%; feasibility stops if surgical complications ≥10%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64592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Endpoint</a:t>
            </a:r>
            <a:endParaRPr lang="en-US" sz="3600" dirty="0"/>
          </a:p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731520" y="283464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neoadjuvant bladder cancer trials with pathologic downstaging as the primary endpoint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0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109728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ENDPOINT TRIALS AT A GLANCE</a:t>
            </a:r>
            <a:endParaRPr lang="en-US" sz="280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05840"/>
          <a:ext cx="8595360" cy="1356360"/>
        </p:xfrm>
        <a:graphic>
          <a:graphicData uri="http://schemas.openxmlformats.org/drawingml/2006/table">
            <a:tbl>
              <a:tblPr/>
              <a:tblGrid>
                <a:gridCol w="128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661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Trial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Population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Primary Endpoint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Motivation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TOP-GEAR</a:t>
                      </a:r>
                      <a:endParaRPr lang="en-US" sz="1400" dirty="0"/>
                    </a:p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Bladder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36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cT2-T4, N0, M0</a:t>
                      </a:r>
                      <a:endParaRPr lang="en-US" sz="1300" dirty="0"/>
                    </a:p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Cis-eligible</a:t>
                      </a:r>
                      <a:endParaRPr lang="en-US" sz="13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&lt;pT2N0 rate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Can PD-L1/TGFβ blockade + chemo beat 50% historical rate?</a:t>
                      </a:r>
                      <a:endParaRPr lang="en-US" sz="13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EV-ECLIPSE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23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cT2-T4, N1-N3, M0</a:t>
                      </a:r>
                      <a:endParaRPr lang="en-US" sz="1300" dirty="0"/>
                    </a:p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Cis-ineligible</a:t>
                      </a:r>
                      <a:endParaRPr lang="en-US" sz="13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&lt;pT2N0 nodal</a:t>
                      </a:r>
                      <a:endParaRPr lang="en-US" sz="1400" dirty="0"/>
                    </a:p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downstaging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Can EV+pembro eliminate LN disease in cis-ineligible pts?</a:t>
                      </a:r>
                      <a:endParaRPr lang="en-US" sz="13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640080" y="301752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i="1" dirty="0">
                <a:solidFill>
                  <a:srgbClr val="0B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Both trials were testing neoadjuvant chemo-immunotherapy before surgery in bladder cancer.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i="1" dirty="0">
                <a:solidFill>
                  <a:srgbClr val="0B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the time of the trial design, chemotherapy was the standard prior to 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i="1" dirty="0">
                <a:solidFill>
                  <a:srgbClr val="0B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trials used pathologic downstaging as a clinical endpoint amenable to Simon two-stage designs.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E3A5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109728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TOP-GEAR BLADDER — Study Schema</a:t>
            </a:r>
            <a:endParaRPr lang="en-US" sz="2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BB824E7-9882-28C0-17F4-78B7A6E210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509" y="835484"/>
            <a:ext cx="7329432" cy="4141442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5F0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E3A5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109728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TOP-GEAR: STATISTICAL DESIGN</a:t>
            </a:r>
            <a:endParaRPr lang="en-US" sz="2800" dirty="0"/>
          </a:p>
        </p:txBody>
      </p:sp>
      <p:graphicFrame>
        <p:nvGraphicFramePr>
          <p:cNvPr id="1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05840"/>
          <a:ext cx="8229600" cy="2240280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4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FFFFFF"/>
                          </a:solidFill>
                        </a:rPr>
                        <a:t>Parameter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FFFFFF"/>
                          </a:solidFill>
                        </a:rPr>
                        <a:t>Value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</a:rPr>
                        <a:t>Design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Simon 2-stage Optimal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</a:rPr>
                        <a:t>H₀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&lt;pT2N0 rate ≤50% (historical NAC)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</a:rPr>
                        <a:t>H₁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&lt;pT2N0 rate ≥70% (+20% improvement)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</a:rPr>
                        <a:t>Stage 1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n=21; proceed if ≥11 responses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</a:rPr>
                        <a:t>Total N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36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</a:rPr>
                        <a:t>α / Power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0.05 (one-sided) / 80%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640080" y="3931920"/>
            <a:ext cx="7863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Motivation: </a:t>
            </a: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Historical downstaging rate with NAC is ~50%. A 70% rate with bintrafusp alfa + chemo would represent a clinically meaningful 20% absolute improvement worth pursuing in Phase III.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E3A5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109728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EV-ECLIPSE — Study Schema</a:t>
            </a:r>
            <a:endParaRPr lang="en-US" sz="2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641F020-64F1-7514-EA59-D64F7CC53A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017" y="777239"/>
            <a:ext cx="6791742" cy="4305509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5F0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E3A5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109728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EV-ECLIPSE: STATISTICAL DESIGN</a:t>
            </a:r>
            <a:endParaRPr lang="en-US" sz="2800" dirty="0"/>
          </a:p>
        </p:txBody>
      </p:sp>
      <p:graphicFrame>
        <p:nvGraphicFramePr>
          <p:cNvPr id="1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05840"/>
          <a:ext cx="8229600" cy="2560320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4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FFFFFF"/>
                          </a:solidFill>
                        </a:rPr>
                        <a:t>Parameter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FFFFFF"/>
                          </a:solidFill>
                        </a:rPr>
                        <a:t>Value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</a:rPr>
                        <a:t>Design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Minimax Simon 2-stage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</a:rPr>
                        <a:t>H₀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Downstaging rate = 30% (historical chemo for LN+ disease)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</a:rPr>
                        <a:t>H₁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&gt;60% rate (&lt;pT2N0) — 30% absolute improvement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</a:rPr>
                        <a:t>Stage 1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n=18; proceed if ≥8 responses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</a:rPr>
                        <a:t>Total N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23 (promising if ≥11/23)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</a:rPr>
                        <a:t>α / Power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0.05 (one-sided) / 90%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</a:rPr>
                        <a:t>Toxicity rules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Stop if ≥3/6, ≥4/12, ≥4/18, or ≥5/23 surgical delays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640080" y="420624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B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Motivation: </a:t>
            </a: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trial testing EV+pembro to eliminate residual LN disease in cisplatin-ineligible patients. Historical 30% rate derived from MSKCC data, PURE-01, and population studies.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5F0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109728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WE CHOSE THE EV-ECLIPSE NULL HYPOTHESIS</a:t>
            </a:r>
            <a:endParaRPr lang="en-US" sz="2800" dirty="0"/>
          </a:p>
        </p:txBody>
      </p:sp>
      <p:graphicFrame>
        <p:nvGraphicFramePr>
          <p:cNvPr id="1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665785"/>
              </p:ext>
            </p:extLst>
          </p:nvPr>
        </p:nvGraphicFramePr>
        <p:xfrm>
          <a:off x="365760" y="1005840"/>
          <a:ext cx="8138160" cy="1524000"/>
        </p:xfrm>
        <a:graphic>
          <a:graphicData uri="http://schemas.openxmlformats.org/drawingml/2006/table">
            <a:tbl>
              <a:tblPr/>
              <a:tblGrid>
                <a:gridCol w="2504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30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04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Source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Population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&lt;pT2N0 Rate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MSKCC Internal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Cis-eligible, nodal involvement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31.6%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PURE-01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Cis-ineligible; N1 subset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54% overall / 33% N1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Population study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Induction chemo, cN1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39%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Population study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Induction chemo, cN2-3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27%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Shape 2"/>
          <p:cNvSpPr/>
          <p:nvPr/>
        </p:nvSpPr>
        <p:spPr>
          <a:xfrm>
            <a:off x="2351467" y="2814716"/>
            <a:ext cx="4099145" cy="146304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3"/>
          <p:cNvSpPr/>
          <p:nvPr/>
        </p:nvSpPr>
        <p:spPr>
          <a:xfrm>
            <a:off x="2235761" y="2814716"/>
            <a:ext cx="49373" cy="1463040"/>
          </a:xfrm>
          <a:prstGeom prst="rect">
            <a:avLst/>
          </a:prstGeom>
          <a:solidFill>
            <a:srgbClr val="0B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4"/>
          <p:cNvSpPr/>
          <p:nvPr/>
        </p:nvSpPr>
        <p:spPr>
          <a:xfrm>
            <a:off x="2464361" y="2906156"/>
            <a:ext cx="3867527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30% H₀ = appropriate for mixed population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60% H₁ = 30% absolute improvement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Minimax Simon 2-stage → only N=23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64592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Simon Two-Stage</a:t>
            </a:r>
            <a:endParaRPr lang="en-US" sz="3600" dirty="0"/>
          </a:p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731520" y="283464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Efficient frameworks that answer clinical questions with fewer patients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0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109728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OVERVIEW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1097280"/>
            <a:ext cx="502920" cy="502920"/>
          </a:xfrm>
          <a:prstGeom prst="rect">
            <a:avLst/>
          </a:prstGeom>
          <a:solidFill>
            <a:srgbClr val="0B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0972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371600" y="1115568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IIT Landscape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371600" y="1371600"/>
            <a:ext cx="6858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IITs exist and strategic approach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40080" y="1828800"/>
            <a:ext cx="502920" cy="502920"/>
          </a:xfrm>
          <a:prstGeom prst="rect">
            <a:avLst/>
          </a:prstGeom>
          <a:solidFill>
            <a:srgbClr val="0B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40080" y="18288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II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371600" y="1847088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Endpoint Selection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371600" y="2103120"/>
            <a:ext cx="6858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Biologic vs. clinical primary endpoints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40080" y="2560320"/>
            <a:ext cx="502920" cy="502920"/>
          </a:xfrm>
          <a:prstGeom prst="rect">
            <a:avLst/>
          </a:prstGeom>
          <a:solidFill>
            <a:srgbClr val="0B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40080" y="256032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III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371600" y="2578608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Null Hypothesis &amp; Sample Size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371600" y="2834640"/>
            <a:ext cx="6858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Grounding H₀ in data; working with your statistician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640080" y="3291840"/>
            <a:ext cx="502920" cy="502920"/>
          </a:xfrm>
          <a:prstGeom prst="rect">
            <a:avLst/>
          </a:prstGeom>
          <a:solidFill>
            <a:srgbClr val="0B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40080" y="32918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IV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371600" y="3310128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Trial Examples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371600" y="3566160"/>
            <a:ext cx="6858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Real-World Trial Design Considerations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640080" y="4023360"/>
            <a:ext cx="502920" cy="502920"/>
          </a:xfrm>
          <a:prstGeom prst="rect">
            <a:avLst/>
          </a:prstGeom>
          <a:solidFill>
            <a:srgbClr val="0B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40080" y="40233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371600" y="4041648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Simon Two-Stage Designs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371600" y="4297680"/>
            <a:ext cx="6858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Efficient designs that answer questions with fewer patients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5F0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109728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SIMON TWO-STAGE: HOW IT WORKS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65760" y="1097280"/>
            <a:ext cx="2103120" cy="777240"/>
          </a:xfrm>
          <a:prstGeom prst="rect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65760" y="1097280"/>
            <a:ext cx="2103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1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n₁ patients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2468880" y="1097280"/>
            <a:ext cx="457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D4A84B"/>
                </a:solidFill>
              </a:rPr>
              <a:t>→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2926080" y="1005840"/>
            <a:ext cx="2560320" cy="960120"/>
          </a:xfrm>
          <a:prstGeom prst="rect">
            <a:avLst/>
          </a:prstGeom>
          <a:solidFill>
            <a:srgbClr val="0B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2926080" y="1005840"/>
            <a:ext cx="256032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Responses ≥ r₁?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486400" y="1005840"/>
            <a:ext cx="731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B7A75"/>
                </a:solidFill>
              </a:rPr>
              <a:t>Yes →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6217920" y="1097280"/>
            <a:ext cx="2560320" cy="777240"/>
          </a:xfrm>
          <a:prstGeom prst="rect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217920" y="1097280"/>
            <a:ext cx="2560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2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n₂ more patients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2926080" y="192024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C3333"/>
                </a:solidFill>
              </a:rPr>
              <a:t>↓ No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383280" y="2286000"/>
            <a:ext cx="1645920" cy="502920"/>
          </a:xfrm>
          <a:prstGeom prst="rect">
            <a:avLst/>
          </a:prstGeom>
          <a:solidFill>
            <a:srgbClr val="CC333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383280" y="2286000"/>
            <a:ext cx="1645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40080" y="301752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Advantages over Conventional Single-Stage Phase II: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40080" y="3474720"/>
            <a:ext cx="78638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Protects patients: early termination if drug is inactive</a:t>
            </a:r>
            <a:endParaRPr lang="en-US" sz="17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Smaller total N while maintaining same error rates (α, power)</a:t>
            </a:r>
            <a:endParaRPr lang="en-US" sz="17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Faster go/no-go decision at interim analysis</a:t>
            </a:r>
            <a:endParaRPr lang="en-US" sz="17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5F0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109728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WORKED EXAMPLE: SIMON vs. CONVENTIONAL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914400"/>
            <a:ext cx="8229600" cy="594360"/>
          </a:xfrm>
          <a:prstGeom prst="rect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960120"/>
            <a:ext cx="7863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Question: </a:t>
            </a: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Drug X + chemo: &gt;60% downstaging vs. 30% historical?   H₀: p≤0.30   H₁: p≥0.60   α=0.05   Power=90%</a:t>
            </a:r>
            <a:endParaRPr lang="en-US" sz="1400" dirty="0"/>
          </a:p>
        </p:txBody>
      </p:sp>
      <p:graphicFrame>
        <p:nvGraphicFramePr>
          <p:cNvPr id="2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645920"/>
          <a:ext cx="8595360" cy="2453640"/>
        </p:xfrm>
        <a:graphic>
          <a:graphicData uri="http://schemas.openxmlformats.org/drawingml/2006/table">
            <a:tbl>
              <a:tblPr/>
              <a:tblGrid>
                <a:gridCol w="2377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Conventional</a:t>
                      </a:r>
                      <a:endParaRPr lang="en-US" sz="13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Simon Minimax</a:t>
                      </a:r>
                      <a:endParaRPr lang="en-US" sz="13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Simon Optimal</a:t>
                      </a:r>
                      <a:endParaRPr lang="en-US" sz="13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Total N (max)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</a:rPr>
                        <a:t>29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600" b="1" dirty="0">
                          <a:solidFill>
                            <a:srgbClr val="0B7A75"/>
                          </a:solidFill>
                        </a:rPr>
                        <a:t>23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</a:rPr>
                        <a:t>27</a:t>
                      </a:r>
                      <a:endParaRPr lang="en-US" sz="16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Stage 1 N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rgbClr val="6B7B8D"/>
                          </a:solidFill>
                        </a:rPr>
                        <a:t>—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18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10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Stage 1 boundary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rgbClr val="6B7B8D"/>
                          </a:solidFill>
                        </a:rPr>
                        <a:t>—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≥8 to proceed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≥4 to proceed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Final boundary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≥13/29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≥11/23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≥12/27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Expected N under H₀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29 (always)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20.4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0B7A75"/>
                          </a:solidFill>
                        </a:rPr>
                        <a:t>15.9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Pr(early stop) under H₀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rgbClr val="6B7B8D"/>
                          </a:solidFill>
                        </a:rPr>
                        <a:t>0%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72%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0B7A75"/>
                          </a:solidFill>
                        </a:rPr>
                        <a:t>85%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Patients saved (avg)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rgbClr val="6B7B8D"/>
                          </a:solidFill>
                        </a:rPr>
                        <a:t>—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0B7A75"/>
                          </a:solidFill>
                        </a:rPr>
                        <a:t>~9 fewer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0B7A75"/>
                          </a:solidFill>
                        </a:rPr>
                        <a:t>~13 fewer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Shape 4"/>
          <p:cNvSpPr/>
          <p:nvPr/>
        </p:nvSpPr>
        <p:spPr>
          <a:xfrm>
            <a:off x="457200" y="4434840"/>
            <a:ext cx="8229600" cy="502920"/>
          </a:xfrm>
          <a:prstGeom prst="rect">
            <a:avLst/>
          </a:prstGeom>
          <a:solidFill>
            <a:srgbClr val="0B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640080" y="4453128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Minimax answers the same question with N=23 instead of 29 — saving 21% of enrollment and up to 9 patients on average if the drug is inactive.</a:t>
            </a:r>
            <a:endParaRPr lang="en-US" sz="15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5F0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109728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COMPARING OUR CLINICAL TRIAL DESIGNS</a:t>
            </a:r>
            <a:endParaRPr lang="en-US" sz="2800" dirty="0"/>
          </a:p>
        </p:txBody>
      </p:sp>
      <p:graphicFrame>
        <p:nvGraphicFramePr>
          <p:cNvPr id="2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05840"/>
          <a:ext cx="8229600" cy="2545080"/>
        </p:xfrm>
        <a:graphic>
          <a:graphicData uri="http://schemas.openxmlformats.org/drawingml/2006/table">
            <a:tbl>
              <a:tblPr/>
              <a:tblGrid>
                <a:gridCol w="2194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7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17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TOP-GEAR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EV-ECLIPSE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</a:rPr>
                        <a:t>Endpoint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&lt;pT2N0 downstaging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&lt;pT2N0 nodal downstaging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</a:rPr>
                        <a:t>H₀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50%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30%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</a:rPr>
                        <a:t>H₁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70% (+20%)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60% (+30%)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</a:rPr>
                        <a:t>Stage 1 / Boundary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n=21 / ≥11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n=18 / ≥8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</a:rPr>
                        <a:t>Total N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36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23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</a:rPr>
                        <a:t>Simon Variant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Optimal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Minimax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</a:rPr>
                        <a:t>α / Power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0.05 / 80%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</a:rPr>
                        <a:t>0.05 / 90%</a:t>
                      </a:r>
                      <a:endParaRPr lang="en-US" sz="15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640080" y="420624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i="1" dirty="0">
                <a:solidFill>
                  <a:srgbClr val="0B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primary endpoint, different null hypotheses from different populations → different sample sizes. H₀ selection is the most consequential design decision.</a:t>
            </a:r>
            <a:endParaRPr lang="en-US" sz="1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5F0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109728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PRACTICAL TIPS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8229600" cy="658368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005840"/>
            <a:ext cx="54864" cy="658368"/>
          </a:xfrm>
          <a:prstGeom prst="rect">
            <a:avLst/>
          </a:prstGeom>
          <a:solidFill>
            <a:srgbClr val="0B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31520" y="1024128"/>
            <a:ext cx="7680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with the question, not the drug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731520" y="1335024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hypothesis drives the trial, not free drug from pharma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1783080"/>
            <a:ext cx="8229600" cy="658368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57200" y="1783080"/>
            <a:ext cx="54864" cy="658368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731520" y="1801368"/>
            <a:ext cx="7680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 your statistician before Day 1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731520" y="2112264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Statistics shapes the design, not just the analysis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57200" y="2560320"/>
            <a:ext cx="8229600" cy="658368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57200" y="2560320"/>
            <a:ext cx="54864" cy="658368"/>
          </a:xfrm>
          <a:prstGeom prst="rect">
            <a:avLst/>
          </a:prstGeom>
          <a:solidFill>
            <a:srgbClr val="0B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731520" y="2578608"/>
            <a:ext cx="7680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the right null hypothesis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731520" y="2889504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best available data — this is the most important decision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57200" y="3337560"/>
            <a:ext cx="8229600" cy="658368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57200" y="3337560"/>
            <a:ext cx="54864" cy="658368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731520" y="3355848"/>
            <a:ext cx="7680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for the next trial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731520" y="3666744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Phase II should produce a clear go/no-go signal for Phase III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457200" y="4114800"/>
            <a:ext cx="8229600" cy="658368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57200" y="4114800"/>
            <a:ext cx="54864" cy="658368"/>
          </a:xfrm>
          <a:prstGeom prst="rect">
            <a:avLst/>
          </a:prstGeom>
          <a:solidFill>
            <a:srgbClr val="0B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731520" y="4133088"/>
            <a:ext cx="7680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in translational science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731520" y="4443984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unique asset as an academic investigator</a:t>
            </a:r>
            <a:endParaRPr lang="en-US" sz="1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731520" y="960120"/>
            <a:ext cx="1828800" cy="27432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128016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IITs are the primary vehicle for academic investigators to test novel hypotheses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731520" y="187452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Biologic endpoints for mechanism-of-action studies; clinical endpoints for activity studies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731520" y="246888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The null hypothesis must be grounded in the best available evidence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731520" y="306324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Simon two-stage designs answer the same question with fewer patients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731520" y="365760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 Always design with the next trial in mind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731520" y="448056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i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</a:t>
            </a:r>
            <a:endParaRPr lang="en-US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0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109728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AN IIT?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4023360" cy="384048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005840"/>
            <a:ext cx="64008" cy="3840480"/>
          </a:xfrm>
          <a:prstGeom prst="rect">
            <a:avLst/>
          </a:prstGeom>
          <a:solidFill>
            <a:srgbClr val="0B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31520" y="105156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YOU Want an IIT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1508760"/>
            <a:ext cx="34747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a novel hypothesis</a:t>
            </a:r>
            <a:endParaRPr lang="en-US" sz="16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 data for a larger trial</a:t>
            </a:r>
            <a:endParaRPr lang="en-US" sz="16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 yourself as a KOL</a:t>
            </a:r>
            <a:endParaRPr lang="en-US" sz="16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control the biospecimens &amp; the science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663440" y="1005840"/>
            <a:ext cx="4023360" cy="384048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663440" y="1005840"/>
            <a:ext cx="64008" cy="3840480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937760" y="105156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INDUSTRY Supports IITs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4937760" y="1508760"/>
            <a:ext cx="34747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 indications for approved drugs</a:t>
            </a:r>
            <a:endParaRPr lang="en-US" sz="16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KOL relationships</a:t>
            </a:r>
            <a:endParaRPr lang="en-US" sz="16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cost vs. company-sponsored trials</a:t>
            </a:r>
            <a:endParaRPr lang="en-US" sz="16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 held by institution, not sponsor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0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109728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WITH THE NEXT TRIAL IN MIND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96012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the results of THIS study inform practice or a Phase III trial?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457200" y="1737360"/>
            <a:ext cx="2377440" cy="822960"/>
          </a:xfrm>
          <a:prstGeom prst="rect">
            <a:avLst/>
          </a:prstGeom>
          <a:solidFill>
            <a:srgbClr val="0B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1737360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I/II IIT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Signal Finding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2880360" y="1737360"/>
            <a:ext cx="457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D4A84B"/>
                </a:solidFill>
              </a:rPr>
              <a:t>→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3474720" y="1737360"/>
            <a:ext cx="2377440" cy="822960"/>
          </a:xfrm>
          <a:prstGeom prst="rect">
            <a:avLst/>
          </a:prstGeom>
          <a:solidFill>
            <a:srgbClr val="1E3A5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474720" y="1737360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II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 Activity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5897880" y="1737360"/>
            <a:ext cx="457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D4A84B"/>
                </a:solidFill>
              </a:rPr>
              <a:t>→</a:t>
            </a:r>
            <a:endParaRPr lang="en-US" sz="2800" dirty="0"/>
          </a:p>
        </p:txBody>
      </p:sp>
      <p:sp>
        <p:nvSpPr>
          <p:cNvPr id="11" name="Shape 9"/>
          <p:cNvSpPr/>
          <p:nvPr/>
        </p:nvSpPr>
        <p:spPr>
          <a:xfrm>
            <a:off x="6492240" y="1737360"/>
            <a:ext cx="2377440" cy="822960"/>
          </a:xfrm>
          <a:prstGeom prst="rect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492240" y="1737360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III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 Changing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640080" y="2926080"/>
            <a:ext cx="786384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Companies increasingly moving from Phase 1b → Phase 3</a:t>
            </a:r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meaningful, measurable, achievable endpoints</a:t>
            </a:r>
            <a:endParaRPr lang="en-US" sz="17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 a patient population relevant to the next study</a:t>
            </a:r>
            <a:endParaRPr lang="en-US" sz="17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in translational science from day 1</a:t>
            </a:r>
            <a:endParaRPr lang="en-US" sz="17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 feasibility: accrual, budget, single- vs. multi-center</a:t>
            </a:r>
            <a:endParaRPr lang="en-US" sz="1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0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109728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SELECTING THE PRIMARY ENDPOINT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3931920" cy="457200"/>
          </a:xfrm>
          <a:prstGeom prst="rect">
            <a:avLst/>
          </a:prstGeom>
          <a:solidFill>
            <a:srgbClr val="0B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BIOLOGIC ENDPOINT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640080" y="1645920"/>
            <a:ext cx="34747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spcAft>
                <a:spcPts val="800"/>
              </a:spcAft>
              <a:buSzPct val="100000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Examples:</a:t>
            </a:r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 cell density / immune infiltration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PSA clearance or kinetics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ctDNA clearance (MRD)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Reduction in cell population x (i.e. Treg reduction)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374904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 early-phase, mechanism-of-action studies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754880" y="1005840"/>
            <a:ext cx="3931920" cy="457200"/>
          </a:xfrm>
          <a:prstGeom prst="rect">
            <a:avLst/>
          </a:prstGeom>
          <a:solidFill>
            <a:srgbClr val="1E3A5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754880" y="100584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ENDPOINT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4937760" y="1645920"/>
            <a:ext cx="34747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Pathologic downstaging (&lt;pT2N0)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Pathologic complete response (pCR)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Objective response rate (ORR)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Event-free survival / PFS / OS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937760" y="374904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 activity-driven studies to inform Phase III — but longer readout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0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109728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NULL HYPOTHESIS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96012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B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improvement would be clinically meaningful and statistically detectable?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78638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7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H₀ must be inferred from best available historical data</a:t>
            </a:r>
            <a:endParaRPr lang="en-US" sz="17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Sources: prior trials, institutional data, population registries</a:t>
            </a:r>
            <a:endParaRPr lang="en-US" sz="17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H₁ defines the clinically meaningful improvement to detect</a:t>
            </a:r>
            <a:endParaRPr lang="en-US" sz="17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 your biostatistician early — before writing the protocol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640080" y="3566160"/>
            <a:ext cx="7863840" cy="1280160"/>
          </a:xfrm>
          <a:prstGeom prst="rect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822960" y="3657600"/>
            <a:ext cx="74980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α (Alpha): </a:t>
            </a: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false positive rate, typically 0.05   </a:t>
            </a:r>
            <a:r>
              <a:rPr lang="en-US" sz="16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Power (1−β): </a:t>
            </a: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typically 80–90%</a:t>
            </a: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Effect Size: </a:t>
            </a: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H₁ − H₀, the meaningful Δ   </a:t>
            </a:r>
            <a:r>
              <a:rPr lang="en-US" sz="16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Variance: </a:t>
            </a: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expected variability in outcome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64592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Biologic Endpoint</a:t>
            </a:r>
            <a:endParaRPr lang="en-US" sz="3600" dirty="0"/>
          </a:p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731520" y="283464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trials powered on pharmacodynamic or immune biomarkers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0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109728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BIOLOGIC ENDPOINT TRIALS AT A GLANCE</a:t>
            </a:r>
            <a:endParaRPr lang="en-US" sz="2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3879587"/>
              </p:ext>
            </p:extLst>
          </p:nvPr>
        </p:nvGraphicFramePr>
        <p:xfrm>
          <a:off x="365760" y="1005840"/>
          <a:ext cx="8412480" cy="16002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49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Trial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Primary / Key Biologic Endpoint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5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Motivation</a:t>
                      </a:r>
                      <a:endParaRPr lang="en-US" sz="15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NeoRED-P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24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TI-Treg density reduction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Does Fc-enhanced αCTLA-4 deplete Tregs in ADT-treated PCa?</a:t>
                      </a:r>
                      <a:endParaRPr lang="en-US" sz="13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MAgIC-8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60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PSA relapse rate at 10 months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Can IO prolong ADT-free interval in CSPC?</a:t>
                      </a:r>
                      <a:endParaRPr lang="en-US" sz="13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SPARC-1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14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CD8+ T cell infiltration density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Can neoadj. IO generate a biologic signal before nephrectomy?</a:t>
                      </a:r>
                      <a:endParaRPr lang="en-US" sz="1300" dirty="0"/>
                    </a:p>
                  </a:txBody>
                  <a:tcPr>
                    <a:lnL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DD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640080" y="3474720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0B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three are powered on immune/biologic biomarkers rather than clinical response — ideal for small, mechanism-of-action studies.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0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B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109728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NeoRED</a:t>
            </a: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-P – Window of Opportunity Trial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804672"/>
            <a:ext cx="7863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Ager et al., Cell Reports Medicine 2026  |  NCT04301414</a:t>
            </a:r>
            <a:endParaRPr lang="en-US" sz="12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188720"/>
            <a:ext cx="8595360" cy="274320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457200" y="4114800"/>
            <a:ext cx="8229600" cy="777240"/>
          </a:xfrm>
          <a:prstGeom prst="rect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640080" y="4160520"/>
            <a:ext cx="78638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Motivation: </a:t>
            </a: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N=24 is too small for clinical endpoints; testing whether Fc-enhanced αCTLA-4 depletes TI-Tregs.  </a:t>
            </a:r>
            <a:r>
              <a:rPr lang="en-US" sz="14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Power: </a:t>
            </a: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80% to detect Δ29 cells/μm² (n=10/group).  </a:t>
            </a:r>
            <a:r>
              <a:rPr lang="en-US" sz="14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Result: </a:t>
            </a: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ADT ↑ Tregs (p=0.002); αCTLA4-NF reversed (p=0.031)</a:t>
            </a:r>
            <a:endParaRPr lang="en-US" sz="1400" dirty="0"/>
          </a:p>
        </p:txBody>
      </p:sp>
      <p:sp>
        <p:nvSpPr>
          <p:cNvPr id="8" name="Shape 3">
            <a:extLst>
              <a:ext uri="{FF2B5EF4-FFF2-40B4-BE49-F238E27FC236}">
                <a16:creationId xmlns:a16="http://schemas.microsoft.com/office/drawing/2014/main" id="{339D6C1E-BBC5-235B-B0B0-B1CAD50F949E}"/>
              </a:ext>
            </a:extLst>
          </p:cNvPr>
          <p:cNvSpPr/>
          <p:nvPr/>
        </p:nvSpPr>
        <p:spPr>
          <a:xfrm>
            <a:off x="690247" y="1094149"/>
            <a:ext cx="7813673" cy="406736"/>
          </a:xfrm>
          <a:prstGeom prst="rect">
            <a:avLst/>
          </a:prstGeom>
          <a:solidFill>
            <a:srgbClr val="1B2A4A"/>
          </a:solidFill>
          <a:ln/>
        </p:spPr>
        <p:txBody>
          <a:bodyPr anchor="ctr"/>
          <a:lstStyle/>
          <a:p>
            <a:r>
              <a:rPr lang="en-US" sz="1400" dirty="0">
                <a:solidFill>
                  <a:schemeClr val="bg1"/>
                </a:solidFill>
              </a:rPr>
              <a:t>Trial Question: Does hormone therapy + immunotherapy improve immune infiltration at prostate surgery?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1620</Words>
  <Application>Microsoft Office PowerPoint</Application>
  <PresentationFormat>On-screen Show (16:9)</PresentationFormat>
  <Paragraphs>304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Approaching Phase II Trial Design and Investigator Initiated Studies</dc:title>
  <dc:subject>PptxGenJS Presentation</dc:subject>
  <dc:creator>David Aggen, MD, PhD</dc:creator>
  <cp:lastModifiedBy>David Aggen</cp:lastModifiedBy>
  <cp:revision>2</cp:revision>
  <dcterms:created xsi:type="dcterms:W3CDTF">2026-03-06T01:38:18Z</dcterms:created>
  <dcterms:modified xsi:type="dcterms:W3CDTF">2026-03-06T02:11:45Z</dcterms:modified>
</cp:coreProperties>
</file>