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2"/>
  </p:notesMasterIdLst>
  <p:sldIdLst>
    <p:sldId id="256" r:id="rId2"/>
    <p:sldId id="257" r:id="rId3"/>
    <p:sldId id="522" r:id="rId4"/>
    <p:sldId id="258" r:id="rId5"/>
    <p:sldId id="523" r:id="rId6"/>
    <p:sldId id="524" r:id="rId7"/>
    <p:sldId id="525" r:id="rId8"/>
    <p:sldId id="526" r:id="rId9"/>
    <p:sldId id="845" r:id="rId10"/>
    <p:sldId id="528" r:id="rId11"/>
    <p:sldId id="827" r:id="rId12"/>
    <p:sldId id="527" r:id="rId13"/>
    <p:sldId id="808" r:id="rId14"/>
    <p:sldId id="812" r:id="rId15"/>
    <p:sldId id="813" r:id="rId16"/>
    <p:sldId id="840" r:id="rId17"/>
    <p:sldId id="261" r:id="rId18"/>
    <p:sldId id="529" r:id="rId19"/>
    <p:sldId id="832" r:id="rId20"/>
    <p:sldId id="833" r:id="rId21"/>
    <p:sldId id="834" r:id="rId22"/>
    <p:sldId id="835" r:id="rId23"/>
    <p:sldId id="836" r:id="rId24"/>
    <p:sldId id="837" r:id="rId25"/>
    <p:sldId id="850" r:id="rId26"/>
    <p:sldId id="852" r:id="rId27"/>
    <p:sldId id="838" r:id="rId28"/>
    <p:sldId id="839" r:id="rId29"/>
    <p:sldId id="841" r:id="rId30"/>
    <p:sldId id="843" r:id="rId31"/>
    <p:sldId id="846" r:id="rId32"/>
    <p:sldId id="847" r:id="rId33"/>
    <p:sldId id="848" r:id="rId34"/>
    <p:sldId id="855" r:id="rId35"/>
    <p:sldId id="425" r:id="rId36"/>
    <p:sldId id="426" r:id="rId37"/>
    <p:sldId id="428" r:id="rId38"/>
    <p:sldId id="429" r:id="rId39"/>
    <p:sldId id="430" r:id="rId40"/>
    <p:sldId id="431" r:id="rId41"/>
    <p:sldId id="432" r:id="rId42"/>
    <p:sldId id="769" r:id="rId43"/>
    <p:sldId id="770" r:id="rId44"/>
    <p:sldId id="771" r:id="rId45"/>
    <p:sldId id="772" r:id="rId46"/>
    <p:sldId id="823" r:id="rId47"/>
    <p:sldId id="824" r:id="rId48"/>
    <p:sldId id="830" r:id="rId49"/>
    <p:sldId id="825" r:id="rId50"/>
    <p:sldId id="826" r:id="rId51"/>
    <p:sldId id="831" r:id="rId52"/>
    <p:sldId id="829" r:id="rId53"/>
    <p:sldId id="842" r:id="rId54"/>
    <p:sldId id="844" r:id="rId55"/>
    <p:sldId id="853" r:id="rId56"/>
    <p:sldId id="854" r:id="rId57"/>
    <p:sldId id="857" r:id="rId58"/>
    <p:sldId id="858" r:id="rId59"/>
    <p:sldId id="859" r:id="rId60"/>
    <p:sldId id="856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34"/>
    <p:restoredTop sz="94700"/>
  </p:normalViewPr>
  <p:slideViewPr>
    <p:cSldViewPr snapToGrid="0">
      <p:cViewPr varScale="1">
        <p:scale>
          <a:sx n="87" d="100"/>
          <a:sy n="87" d="100"/>
        </p:scale>
        <p:origin x="8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10605196089619"/>
          <c:y val="4.8135603787839883E-2"/>
          <c:w val="0.85532389972992506"/>
          <c:h val="0.68788692593760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Regorafenib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Liposarcoma</c:v>
                </c:pt>
                <c:pt idx="1">
                  <c:v>Osteosarcoma</c:v>
                </c:pt>
                <c:pt idx="2">
                  <c:v>Ewing or Ewing-like</c:v>
                </c:pt>
                <c:pt idx="3">
                  <c:v>Rhabdomyosarcoma</c:v>
                </c:pt>
                <c:pt idx="4">
                  <c:v>Mesenchymal chondrosarcoma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2.0699999999999998</c:v>
                </c:pt>
                <c:pt idx="1">
                  <c:v>3.6</c:v>
                </c:pt>
                <c:pt idx="2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8A-3347-92E0-7B172559FAC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Placebo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Liposarcoma</c:v>
                </c:pt>
                <c:pt idx="1">
                  <c:v>Osteosarcoma</c:v>
                </c:pt>
                <c:pt idx="2">
                  <c:v>Ewing or Ewing-like</c:v>
                </c:pt>
                <c:pt idx="3">
                  <c:v>Rhabdomyosarcoma</c:v>
                </c:pt>
                <c:pt idx="4">
                  <c:v>Mesenchymal chondrosarcoma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2.0699999999999998</c:v>
                </c:pt>
                <c:pt idx="1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8A-3347-92E0-7B172559FA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810745535"/>
        <c:axId val="776440383"/>
      </c:barChart>
      <c:catAx>
        <c:axId val="8107455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6440383"/>
        <c:crosses val="autoZero"/>
        <c:auto val="0"/>
        <c:lblAlgn val="ctr"/>
        <c:lblOffset val="100"/>
        <c:noMultiLvlLbl val="0"/>
      </c:catAx>
      <c:valAx>
        <c:axId val="776440383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PFS, months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0745535"/>
        <c:crossesAt val="1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9157328160066953"/>
          <c:y val="4.2483000931556276E-2"/>
          <c:w val="0.17530735288523716"/>
          <c:h val="0.165694156134701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08737494769675"/>
          <c:y val="7.1628059648942644E-2"/>
          <c:w val="0.87190174597740477"/>
          <c:h val="0.687955692395713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Regorafenib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Liposarcoma</c:v>
                </c:pt>
                <c:pt idx="1">
                  <c:v>Osteosarcoma</c:v>
                </c:pt>
                <c:pt idx="2">
                  <c:v>Ewing or Ewing-like</c:v>
                </c:pt>
                <c:pt idx="3">
                  <c:v>Rhabdomyosarcoma</c:v>
                </c:pt>
                <c:pt idx="4">
                  <c:v>Mesenchymal chondrosarcoma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23.48</c:v>
                </c:pt>
                <c:pt idx="1">
                  <c:v>11.1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97-3C40-B8A6-D82A0EF672A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Placebo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Liposarcoma</c:v>
                </c:pt>
                <c:pt idx="1">
                  <c:v>Osteosarcoma</c:v>
                </c:pt>
                <c:pt idx="2">
                  <c:v>Ewing or Ewing-like</c:v>
                </c:pt>
                <c:pt idx="3">
                  <c:v>Rhabdomyosarcoma</c:v>
                </c:pt>
                <c:pt idx="4">
                  <c:v>Mesenchymal chondrosarcoma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8.07</c:v>
                </c:pt>
                <c:pt idx="1">
                  <c:v>13.4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97-3C40-B8A6-D82A0EF672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841443103"/>
        <c:axId val="841383647"/>
      </c:barChart>
      <c:catAx>
        <c:axId val="8414431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1383647"/>
        <c:crosses val="autoZero"/>
        <c:auto val="1"/>
        <c:lblAlgn val="ctr"/>
        <c:lblOffset val="100"/>
        <c:noMultiLvlLbl val="0"/>
      </c:catAx>
      <c:valAx>
        <c:axId val="841383647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OS, months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14431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 of patients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chemeClr val="accent1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B23F-E04D-96F0-725DDD268C0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B23F-E04D-96F0-725DDD268C0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B23F-E04D-96F0-725DDD268C0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B23F-E04D-96F0-725DDD268C0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B23F-E04D-96F0-725DDD268C0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B23F-E04D-96F0-725DDD268C0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B23F-E04D-96F0-725DDD268C0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F-B23F-E04D-96F0-725DDD268C01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1-B23F-E04D-96F0-725DDD268C01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3-B23F-E04D-96F0-725DDD268C01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5-B23F-E04D-96F0-725DDD268C01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7-B23F-E04D-96F0-725DDD268C01}"/>
              </c:ext>
            </c:extLst>
          </c:dPt>
          <c:cat>
            <c:strRef>
              <c:f>Sheet1!$A$2:$A$13</c:f>
              <c:strCache>
                <c:ptCount val="12"/>
                <c:pt idx="0">
                  <c:v>Salivary gland</c:v>
                </c:pt>
                <c:pt idx="1">
                  <c:v>Other STS</c:v>
                </c:pt>
                <c:pt idx="2">
                  <c:v>Infantile sarcoma</c:v>
                </c:pt>
                <c:pt idx="3">
                  <c:v>Thyroid</c:v>
                </c:pt>
                <c:pt idx="4">
                  <c:v>Colon</c:v>
                </c:pt>
                <c:pt idx="5">
                  <c:v>Lung</c:v>
                </c:pt>
                <c:pt idx="6">
                  <c:v>Melanoma</c:v>
                </c:pt>
                <c:pt idx="7">
                  <c:v>GIST</c:v>
                </c:pt>
                <c:pt idx="8">
                  <c:v>Cholangiocarcinoma</c:v>
                </c:pt>
                <c:pt idx="9">
                  <c:v>Appendix</c:v>
                </c:pt>
                <c:pt idx="10">
                  <c:v>Breast</c:v>
                </c:pt>
                <c:pt idx="11">
                  <c:v>Pancreatic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22</c:v>
                </c:pt>
                <c:pt idx="1">
                  <c:v>20</c:v>
                </c:pt>
                <c:pt idx="2">
                  <c:v>13</c:v>
                </c:pt>
                <c:pt idx="3">
                  <c:v>9</c:v>
                </c:pt>
                <c:pt idx="4">
                  <c:v>7</c:v>
                </c:pt>
                <c:pt idx="5">
                  <c:v>7</c:v>
                </c:pt>
                <c:pt idx="6">
                  <c:v>7</c:v>
                </c:pt>
                <c:pt idx="7">
                  <c:v>5</c:v>
                </c:pt>
                <c:pt idx="8">
                  <c:v>4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B23F-E04D-96F0-725DDD268C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97B00-ED39-B14B-82FC-981C115F7969}" type="datetimeFigureOut">
              <a:rPr lang="en-US" smtClean="0"/>
              <a:t>3/21/26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89900-C10F-9442-8607-059AB9567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77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>
            <a:extLst>
              <a:ext uri="{FF2B5EF4-FFF2-40B4-BE49-F238E27FC236}">
                <a16:creationId xmlns:a16="http://schemas.microsoft.com/office/drawing/2014/main" id="{7FCF128A-B5F6-4218-48BC-19BC7F1F60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B33729A-EC59-C04F-8BB1-81DEBD80F3C4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14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141315" name="Rectangle 2">
            <a:extLst>
              <a:ext uri="{FF2B5EF4-FFF2-40B4-BE49-F238E27FC236}">
                <a16:creationId xmlns:a16="http://schemas.microsoft.com/office/drawing/2014/main" id="{87FA18B0-5436-2BE8-3030-4C2D8573C7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6" name="Rectangle 3">
            <a:extLst>
              <a:ext uri="{FF2B5EF4-FFF2-40B4-BE49-F238E27FC236}">
                <a16:creationId xmlns:a16="http://schemas.microsoft.com/office/drawing/2014/main" id="{A7A1BE7B-FFF5-D21F-D387-775F77ECA7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3400"/>
            <a:ext cx="5032375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Show trial primary endpoints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>
            <a:extLst>
              <a:ext uri="{FF2B5EF4-FFF2-40B4-BE49-F238E27FC236}">
                <a16:creationId xmlns:a16="http://schemas.microsoft.com/office/drawing/2014/main" id="{BDF18F7C-EE76-C6D2-B72B-211DC6F192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1011" name="Notes Placeholder 2">
            <a:extLst>
              <a:ext uri="{FF2B5EF4-FFF2-40B4-BE49-F238E27FC236}">
                <a16:creationId xmlns:a16="http://schemas.microsoft.com/office/drawing/2014/main" id="{F3BECDF2-9F9D-4E00-FE13-536B4F6BD9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71012" name="Slide Number Placeholder 3">
            <a:extLst>
              <a:ext uri="{FF2B5EF4-FFF2-40B4-BE49-F238E27FC236}">
                <a16:creationId xmlns:a16="http://schemas.microsoft.com/office/drawing/2014/main" id="{D3B3A949-D4D2-4833-6E36-A8F6538A7D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9D986B6-A389-4845-926F-5E7720676BBB}" type="slidenum"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43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>
            <a:extLst>
              <a:ext uri="{FF2B5EF4-FFF2-40B4-BE49-F238E27FC236}">
                <a16:creationId xmlns:a16="http://schemas.microsoft.com/office/drawing/2014/main" id="{BDC0108F-71AC-CCE0-FB74-16DA8507DE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59" name="Notes Placeholder 2">
            <a:extLst>
              <a:ext uri="{FF2B5EF4-FFF2-40B4-BE49-F238E27FC236}">
                <a16:creationId xmlns:a16="http://schemas.microsoft.com/office/drawing/2014/main" id="{8A58FD86-5C24-60B8-B4DE-C52DE1400A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73060" name="Slide Number Placeholder 3">
            <a:extLst>
              <a:ext uri="{FF2B5EF4-FFF2-40B4-BE49-F238E27FC236}">
                <a16:creationId xmlns:a16="http://schemas.microsoft.com/office/drawing/2014/main" id="{3DF78C9C-F610-FA3C-C547-0B7D90D42C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FC07EBB-E9DB-4B45-BAB5-FD4F2121C78F}" type="slidenum"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44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>
            <a:extLst>
              <a:ext uri="{FF2B5EF4-FFF2-40B4-BE49-F238E27FC236}">
                <a16:creationId xmlns:a16="http://schemas.microsoft.com/office/drawing/2014/main" id="{68523B94-CA15-E38A-4C9A-B42245C7B4D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5107" name="Notes Placeholder 2">
            <a:extLst>
              <a:ext uri="{FF2B5EF4-FFF2-40B4-BE49-F238E27FC236}">
                <a16:creationId xmlns:a16="http://schemas.microsoft.com/office/drawing/2014/main" id="{D71B114D-5EEF-429A-8FF3-ADC3499A4B5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75108" name="Slide Number Placeholder 3">
            <a:extLst>
              <a:ext uri="{FF2B5EF4-FFF2-40B4-BE49-F238E27FC236}">
                <a16:creationId xmlns:a16="http://schemas.microsoft.com/office/drawing/2014/main" id="{44B7E62E-096A-3148-2390-6E937E68AA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70885C8-4C88-834C-88B5-F8E90421966F}" type="slidenum"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45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>
            <a:extLst>
              <a:ext uri="{FF2B5EF4-FFF2-40B4-BE49-F238E27FC236}">
                <a16:creationId xmlns:a16="http://schemas.microsoft.com/office/drawing/2014/main" id="{A6930EC2-CBD6-84D3-F41D-903EFC7FCA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65125" y="674688"/>
            <a:ext cx="6127750" cy="34480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8419" name="Rectangle 3">
            <a:extLst>
              <a:ext uri="{FF2B5EF4-FFF2-40B4-BE49-F238E27FC236}">
                <a16:creationId xmlns:a16="http://schemas.microsoft.com/office/drawing/2014/main" id="{805010FD-0304-13EF-CBE4-89A6B8CE33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4346575"/>
            <a:ext cx="5070475" cy="41227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9730" tIns="44865" rIns="89730" bIns="44865" numCol="1" anchor="t" anchorCtr="0" compatLnSpc="1">
            <a:prstTxWarp prst="textNoShape">
              <a:avLst/>
            </a:prstTxWarp>
          </a:bodyPr>
          <a:lstStyle/>
          <a:p>
            <a:pPr defTabSz="1063625"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>
            <a:extLst>
              <a:ext uri="{FF2B5EF4-FFF2-40B4-BE49-F238E27FC236}">
                <a16:creationId xmlns:a16="http://schemas.microsoft.com/office/drawing/2014/main" id="{95F3DEC7-1F0F-D326-F0FD-336564040A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65125" y="674688"/>
            <a:ext cx="6127750" cy="34480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1" name="Rectangle 3">
            <a:extLst>
              <a:ext uri="{FF2B5EF4-FFF2-40B4-BE49-F238E27FC236}">
                <a16:creationId xmlns:a16="http://schemas.microsoft.com/office/drawing/2014/main" id="{520390E6-EFF1-F9D0-DAD2-C98CB8D1CA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4346575"/>
            <a:ext cx="5070475" cy="41227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9730" tIns="44865" rIns="89730" bIns="44865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>
            <a:extLst>
              <a:ext uri="{FF2B5EF4-FFF2-40B4-BE49-F238E27FC236}">
                <a16:creationId xmlns:a16="http://schemas.microsoft.com/office/drawing/2014/main" id="{86C1EB40-123F-42D0-E2F4-6DC11ACDF1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65125" y="674688"/>
            <a:ext cx="6127750" cy="34480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3539" name="Rectangle 3">
            <a:extLst>
              <a:ext uri="{FF2B5EF4-FFF2-40B4-BE49-F238E27FC236}">
                <a16:creationId xmlns:a16="http://schemas.microsoft.com/office/drawing/2014/main" id="{923B42EF-2A1F-53D8-DCD8-6E63CC597E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4346575"/>
            <a:ext cx="5070475" cy="41227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9730" tIns="44865" rIns="89730" bIns="44865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79AF83-D239-7F46-928B-B552C6343137}" type="slidenum"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595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>
            <a:extLst>
              <a:ext uri="{FF2B5EF4-FFF2-40B4-BE49-F238E27FC236}">
                <a16:creationId xmlns:a16="http://schemas.microsoft.com/office/drawing/2014/main" id="{4E8D7421-3DC9-B64E-A272-CE6C4E8DEA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65125" y="674688"/>
            <a:ext cx="6127750" cy="34480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7" name="Rectangle 3">
            <a:extLst>
              <a:ext uri="{FF2B5EF4-FFF2-40B4-BE49-F238E27FC236}">
                <a16:creationId xmlns:a16="http://schemas.microsoft.com/office/drawing/2014/main" id="{C461BA36-BFF8-2E7D-88B0-C28DD9ED15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4346575"/>
            <a:ext cx="5070475" cy="41227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9730" tIns="44865" rIns="89730" bIns="44865" numCol="1" anchor="t" anchorCtr="0" compatLnSpc="1">
            <a:prstTxWarp prst="textNoShape">
              <a:avLst/>
            </a:prstTxWarp>
          </a:bodyPr>
          <a:lstStyle/>
          <a:p>
            <a:pPr defTabSz="1063625"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>
            <a:extLst>
              <a:ext uri="{FF2B5EF4-FFF2-40B4-BE49-F238E27FC236}">
                <a16:creationId xmlns:a16="http://schemas.microsoft.com/office/drawing/2014/main" id="{10C8F889-F90C-F045-6680-404422B6A46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8723" name="Notes Placeholder 2">
            <a:extLst>
              <a:ext uri="{FF2B5EF4-FFF2-40B4-BE49-F238E27FC236}">
                <a16:creationId xmlns:a16="http://schemas.microsoft.com/office/drawing/2014/main" id="{163447C8-15BA-DD73-9FFC-D91DC24FF2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58724" name="Slide Number Placeholder 3">
            <a:extLst>
              <a:ext uri="{FF2B5EF4-FFF2-40B4-BE49-F238E27FC236}">
                <a16:creationId xmlns:a16="http://schemas.microsoft.com/office/drawing/2014/main" id="{A0EF9B14-60E9-CC48-AACB-5AF2D7AFC2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A70FA2D-ACB8-DB42-8766-575A07032512}" type="slidenum"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37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>
            <a:extLst>
              <a:ext uri="{FF2B5EF4-FFF2-40B4-BE49-F238E27FC236}">
                <a16:creationId xmlns:a16="http://schemas.microsoft.com/office/drawing/2014/main" id="{FDF237EA-E39B-28C8-15D7-876DD1090F7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0771" name="Notes Placeholder 2">
            <a:extLst>
              <a:ext uri="{FF2B5EF4-FFF2-40B4-BE49-F238E27FC236}">
                <a16:creationId xmlns:a16="http://schemas.microsoft.com/office/drawing/2014/main" id="{306F15A5-3D96-BE9E-1200-7F2C58932D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60772" name="Slide Number Placeholder 3">
            <a:extLst>
              <a:ext uri="{FF2B5EF4-FFF2-40B4-BE49-F238E27FC236}">
                <a16:creationId xmlns:a16="http://schemas.microsoft.com/office/drawing/2014/main" id="{97F6C27E-A31C-BAC1-37C7-C7B5CB5C33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27E49F7-C50F-6342-927D-EE1BBA881644}" type="slidenum"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38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>
            <a:extLst>
              <a:ext uri="{FF2B5EF4-FFF2-40B4-BE49-F238E27FC236}">
                <a16:creationId xmlns:a16="http://schemas.microsoft.com/office/drawing/2014/main" id="{3BE5179A-D01B-E324-6BD0-C0474F84EA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19" name="Notes Placeholder 2">
            <a:extLst>
              <a:ext uri="{FF2B5EF4-FFF2-40B4-BE49-F238E27FC236}">
                <a16:creationId xmlns:a16="http://schemas.microsoft.com/office/drawing/2014/main" id="{87E364FF-66B2-A7E5-2512-5E0CEC84FF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62820" name="Slide Number Placeholder 3">
            <a:extLst>
              <a:ext uri="{FF2B5EF4-FFF2-40B4-BE49-F238E27FC236}">
                <a16:creationId xmlns:a16="http://schemas.microsoft.com/office/drawing/2014/main" id="{B1666249-9330-2E9F-8887-3E43231215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55A517A-057A-A643-A7CB-9FC2AA6068B4}" type="slidenum"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39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>
            <a:extLst>
              <a:ext uri="{FF2B5EF4-FFF2-40B4-BE49-F238E27FC236}">
                <a16:creationId xmlns:a16="http://schemas.microsoft.com/office/drawing/2014/main" id="{0E1E311A-CACD-3093-9463-19764B3E534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4867" name="Notes Placeholder 2">
            <a:extLst>
              <a:ext uri="{FF2B5EF4-FFF2-40B4-BE49-F238E27FC236}">
                <a16:creationId xmlns:a16="http://schemas.microsoft.com/office/drawing/2014/main" id="{ABB2D423-449C-CA31-6E68-0F020AA47E2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64868" name="Slide Number Placeholder 3">
            <a:extLst>
              <a:ext uri="{FF2B5EF4-FFF2-40B4-BE49-F238E27FC236}">
                <a16:creationId xmlns:a16="http://schemas.microsoft.com/office/drawing/2014/main" id="{982488B5-F0D8-84B8-0DBC-33B81C7DFC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257D887-608C-1D4A-90E6-B2FA5675D1A6}" type="slidenum"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40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>
            <a:extLst>
              <a:ext uri="{FF2B5EF4-FFF2-40B4-BE49-F238E27FC236}">
                <a16:creationId xmlns:a16="http://schemas.microsoft.com/office/drawing/2014/main" id="{2CC187F9-05E3-2364-E644-E074AA925D1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915" name="Notes Placeholder 2">
            <a:extLst>
              <a:ext uri="{FF2B5EF4-FFF2-40B4-BE49-F238E27FC236}">
                <a16:creationId xmlns:a16="http://schemas.microsoft.com/office/drawing/2014/main" id="{194D69E0-BCC5-0C04-B144-134BD22E45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66916" name="Slide Number Placeholder 3">
            <a:extLst>
              <a:ext uri="{FF2B5EF4-FFF2-40B4-BE49-F238E27FC236}">
                <a16:creationId xmlns:a16="http://schemas.microsoft.com/office/drawing/2014/main" id="{2C705E53-D3DD-2FB9-E147-FC1919A594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150D92A-97E5-EC4C-92A5-B9263D080C2D}" type="slidenum"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41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>
            <a:extLst>
              <a:ext uri="{FF2B5EF4-FFF2-40B4-BE49-F238E27FC236}">
                <a16:creationId xmlns:a16="http://schemas.microsoft.com/office/drawing/2014/main" id="{758DFB83-DA3F-E100-5352-30EEB6E4ED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3" name="Notes Placeholder 2">
            <a:extLst>
              <a:ext uri="{FF2B5EF4-FFF2-40B4-BE49-F238E27FC236}">
                <a16:creationId xmlns:a16="http://schemas.microsoft.com/office/drawing/2014/main" id="{0DEBB507-4290-B73D-4339-FD5AC7DE85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68964" name="Slide Number Placeholder 3">
            <a:extLst>
              <a:ext uri="{FF2B5EF4-FFF2-40B4-BE49-F238E27FC236}">
                <a16:creationId xmlns:a16="http://schemas.microsoft.com/office/drawing/2014/main" id="{3167ADA9-8D43-5811-6A38-FED6BF6DA1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F1CF1CB-4271-F64D-8A10-65682467B977}" type="slidenum"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42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C6E56-D71A-ABBA-823C-595F12F0F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9384BE-0D17-863D-5EF3-1807EDC630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863531-5500-AD0F-F306-DDB67E7D2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14648-8E34-2748-92BF-BC79C581E732}" type="datetimeFigureOut">
              <a:rPr lang="en-US" smtClean="0"/>
              <a:t>3/21/26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56366-F5AD-9366-6FF5-725A6FE70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E24BB-D131-D059-6EB5-7CD4A7B74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D4F9-297A-0B40-90B5-D8BC1BA0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8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48B0E-E011-8B1F-9E3A-02CC44A78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CE9280-6955-EE4B-64DA-EC50B8A207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DDFBC-974B-02D8-5CC5-58369F2F5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14648-8E34-2748-92BF-BC79C581E732}" type="datetimeFigureOut">
              <a:rPr lang="en-US" smtClean="0"/>
              <a:t>3/21/26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1B994B-DCD3-76E5-BDD8-69246A757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026133-F521-56A2-EFE7-38BB59507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D4F9-297A-0B40-90B5-D8BC1BA0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16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D65CE6-2280-9B00-7AA6-BAA13B594A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1E4AB0-CAAD-BA2B-C4F2-643A7BC17E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78319-2F38-4B13-8070-481746E0B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14648-8E34-2748-92BF-BC79C581E732}" type="datetimeFigureOut">
              <a:rPr lang="en-US" smtClean="0"/>
              <a:t>3/21/26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1AE70-7D26-F3DF-1436-5D50FABC2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7EAD2-F6E4-B57A-B38F-D6867AE07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D4F9-297A-0B40-90B5-D8BC1BA0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34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8E3153-957C-7C3F-3D76-9EF0406543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587214A-9158-BAB4-FC81-ACF941E3C1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DD82A7-573B-BD25-600B-EE69DD35A3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0521B9D-3E35-DA4D-BFF4-5EB9707FC8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729879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6077B-EE8D-06DE-069B-502655DC1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6E34B-239F-1422-18DE-14A5ED8FF9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70F22-B1F8-14E1-F026-9953EAB92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14648-8E34-2748-92BF-BC79C581E732}" type="datetimeFigureOut">
              <a:rPr lang="en-US" smtClean="0"/>
              <a:t>3/21/26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7D1221-DF54-CE8E-B808-127B741D5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6B7FC8-CF74-104C-085C-18D10EF49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D4F9-297A-0B40-90B5-D8BC1BA0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781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A01EA-03E0-BF3D-A9E7-30F60A662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FA62A5-B45F-A4E7-A4D6-F19996801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A2BB6D-0AEB-6D79-C1E3-C37549F0D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14648-8E34-2748-92BF-BC79C581E732}" type="datetimeFigureOut">
              <a:rPr lang="en-US" smtClean="0"/>
              <a:t>3/21/26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E1B65-BC95-9C3F-A94A-A9BC67E30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E4F4D2-D924-478A-1230-D3A860371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D4F9-297A-0B40-90B5-D8BC1BA0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05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DA6CE-0684-3A4E-AE8B-10F912308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F69E9-30D0-3896-11E9-D88D69D475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853F99-8309-2BAB-D729-7C53C36C07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333721-AC50-72F7-AAFE-BA53F5FB1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14648-8E34-2748-92BF-BC79C581E732}" type="datetimeFigureOut">
              <a:rPr lang="en-US" smtClean="0"/>
              <a:t>3/21/26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1E478F-7578-DEB6-C171-9612D9CCE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A4326F-837C-4676-24F1-A85984C8E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D4F9-297A-0B40-90B5-D8BC1BA0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480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0C072-B1C0-6007-2A5D-6D35896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DF7B7-4AD4-8D89-E4CB-7788FD22E8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9719F6-FF5B-D278-D7E4-4802863E7C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5234EB-BA43-45EC-900B-955658B472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EB811F-12B6-7483-643D-083C6BF9D0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EFB861-3C27-1A16-FCED-C5E901E5D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14648-8E34-2748-92BF-BC79C581E732}" type="datetimeFigureOut">
              <a:rPr lang="en-US" smtClean="0"/>
              <a:t>3/21/26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56E1EE-0E18-7883-93C0-D4CB65C9C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C9D497-81A5-48A1-67AE-74926C7EC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D4F9-297A-0B40-90B5-D8BC1BA0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39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58A09-7AAF-3031-EEA8-0A269383F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5D805B-71F7-27A0-1A5A-FD2D16781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14648-8E34-2748-92BF-BC79C581E732}" type="datetimeFigureOut">
              <a:rPr lang="en-US" smtClean="0"/>
              <a:t>3/21/26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7F0A6A-D5DD-6187-6DA3-947AE9DE6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F5878F-718C-E0D2-98B2-F6A33B69A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D4F9-297A-0B40-90B5-D8BC1BA0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508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EF8EAA-17F3-A565-30AC-C6E7D53F7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14648-8E34-2748-92BF-BC79C581E732}" type="datetimeFigureOut">
              <a:rPr lang="en-US" smtClean="0"/>
              <a:t>3/21/26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601BBE-87C1-32FA-D354-3D1425408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B19C02-13D7-82CF-AFDE-9B169BEAE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D4F9-297A-0B40-90B5-D8BC1BA0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24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87C3E-CD2D-407D-F30E-B7699AE0F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1C6AB-F22C-154E-DB09-571A523FE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F5EF41-F5E5-1C63-77AB-CE9F0BA8B8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0AE69A-F501-E9E8-1D4D-942FCD398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14648-8E34-2748-92BF-BC79C581E732}" type="datetimeFigureOut">
              <a:rPr lang="en-US" smtClean="0"/>
              <a:t>3/21/26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0BEAD0-75D2-CD1F-0D78-123478FEA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EF5EA4-1180-3B33-EC45-29B66BCC0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D4F9-297A-0B40-90B5-D8BC1BA0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205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3788B-1AFC-4C86-54A0-06FD6413E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F4E6E8-64B1-5B62-CF81-505C310F9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AE53E8-A15E-FE39-CF45-7A26E34257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1ED420-7219-926A-9271-F248EED05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14648-8E34-2748-92BF-BC79C581E732}" type="datetimeFigureOut">
              <a:rPr lang="en-US" smtClean="0"/>
              <a:t>3/21/26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BAE565-7AF4-4B51-6511-06539D14C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03C55B-5DE5-CC8C-600C-193B91D72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D4F9-297A-0B40-90B5-D8BC1BA0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49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94F37-ED66-FE38-669C-9A415D011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52AA02-E0F8-7E63-CA56-0416B1B76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2E94F3-C25B-7D26-1C96-F5D307256F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14648-8E34-2748-92BF-BC79C581E732}" type="datetimeFigureOut">
              <a:rPr lang="en-US" smtClean="0"/>
              <a:t>3/21/26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C1D6D4-E325-123B-0E6C-C8ECD54A04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4B80B0-8FAC-F90C-41C8-22341C830B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3D4F9-297A-0B40-90B5-D8BC1BA0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317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file:///MacintoshHD/Users/dberry/Desktop/Statistical_ConsiderationsV9.doc!OLE_LINK9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oleObject" Target="file:///MacintoshHD/Users/dberry/Desktop/Statistical_ConsiderationsV9.doc!OLE_LINK1" TargetMode="Externa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D1C7C-048A-D7FE-8962-3636EE361E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Basket trials in (rare) cancers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DCF926-E549-52B0-169E-A1D5A7CB6F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3548"/>
            <a:ext cx="9144000" cy="1655762"/>
          </a:xfrm>
        </p:spPr>
        <p:txBody>
          <a:bodyPr/>
          <a:lstStyle/>
          <a:p>
            <a:r>
              <a:rPr lang="en-US" dirty="0"/>
              <a:t>Robert Maki MD PhD</a:t>
            </a:r>
          </a:p>
          <a:p>
            <a:r>
              <a:rPr lang="en-US" dirty="0"/>
              <a:t>Sarcoma &amp; EDD</a:t>
            </a:r>
          </a:p>
        </p:txBody>
      </p:sp>
    </p:spTree>
    <p:extLst>
      <p:ext uri="{BB962C8B-B14F-4D97-AF65-F5344CB8AC3E}">
        <p14:creationId xmlns:p14="http://schemas.microsoft.com/office/powerpoint/2010/main" val="2972469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483E9-4F23-A760-3106-A08C1BC4F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SARC001: 2001-2005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A5E623-7159-B767-1D22-E24441BDE0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150" y="1482869"/>
            <a:ext cx="5181600" cy="485933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8000"/>
              </a:lnSpc>
            </a:pPr>
            <a:r>
              <a:rPr lang="en-US" dirty="0"/>
              <a:t>Basket trial (the first?) with 10 histologies, with each group treated independently, </a:t>
            </a:r>
          </a:p>
          <a:p>
            <a:pPr>
              <a:lnSpc>
                <a:spcPct val="118000"/>
              </a:lnSpc>
            </a:pPr>
            <a:r>
              <a:rPr lang="en-US" dirty="0"/>
              <a:t>Allowed Bayesian “borrowing” of power to indicate activity or not (Bayesian hierarchical design)</a:t>
            </a:r>
          </a:p>
          <a:p>
            <a:pPr>
              <a:lnSpc>
                <a:spcPct val="118000"/>
              </a:lnSpc>
            </a:pPr>
            <a:r>
              <a:rPr lang="en-US" dirty="0"/>
              <a:t>Did not describe prior distribution used</a:t>
            </a:r>
          </a:p>
          <a:p>
            <a:pPr>
              <a:lnSpc>
                <a:spcPct val="118000"/>
              </a:lnSpc>
            </a:pPr>
            <a:r>
              <a:rPr lang="en-US" dirty="0"/>
              <a:t>Some modern touches</a:t>
            </a:r>
          </a:p>
          <a:p>
            <a:pPr lvl="1">
              <a:lnSpc>
                <a:spcPct val="118000"/>
              </a:lnSpc>
            </a:pPr>
            <a:r>
              <a:rPr lang="en-US" dirty="0"/>
              <a:t>Age &gt; 10 </a:t>
            </a:r>
          </a:p>
          <a:p>
            <a:pPr lvl="1">
              <a:lnSpc>
                <a:spcPct val="118000"/>
              </a:lnSpc>
            </a:pPr>
            <a:r>
              <a:rPr lang="en-US" dirty="0"/>
              <a:t>High bar for success, RR 30% </a:t>
            </a:r>
          </a:p>
          <a:p>
            <a:pPr lvl="1">
              <a:lnSpc>
                <a:spcPct val="118000"/>
              </a:lnSpc>
            </a:pPr>
            <a:r>
              <a:rPr lang="en-US" dirty="0"/>
              <a:t>Results not described in terms of p-values</a:t>
            </a:r>
          </a:p>
          <a:p>
            <a:pPr>
              <a:lnSpc>
                <a:spcPct val="118000"/>
              </a:lnSpc>
            </a:pPr>
            <a:r>
              <a:rPr lang="en-US" dirty="0"/>
              <a:t>Not a biomarker driven study</a:t>
            </a:r>
          </a:p>
          <a:p>
            <a:pPr>
              <a:lnSpc>
                <a:spcPct val="118000"/>
              </a:lnSpc>
            </a:pPr>
            <a:r>
              <a:rPr lang="en-US" dirty="0"/>
              <a:t>Different activity by histology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64CEBF3-14A4-3AB5-10F7-58ECD8B297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97732" y="2048070"/>
            <a:ext cx="5973148" cy="3010466"/>
          </a:xfrm>
          <a:prstGeom prst="rect">
            <a:avLst/>
          </a:prstGeom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4A8FA55E-422B-EE95-C59D-656F5FA08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" y="6550025"/>
            <a:ext cx="26715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+mn-lt"/>
              </a:rPr>
              <a:t>Chugh R et al. JCO 2009; 27: 3148 </a:t>
            </a:r>
          </a:p>
        </p:txBody>
      </p:sp>
    </p:spTree>
    <p:extLst>
      <p:ext uri="{BB962C8B-B14F-4D97-AF65-F5344CB8AC3E}">
        <p14:creationId xmlns:p14="http://schemas.microsoft.com/office/powerpoint/2010/main" val="4268516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2A0DE-B612-ECAB-6C1D-3F313E91C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SARC001 outputs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7812F34-1EC9-EB2C-CC72-0EDCB5C2111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32077" y="1825625"/>
            <a:ext cx="4793846" cy="4351338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0B0B6B8-11CC-98B1-71AC-B97AD2236F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947118"/>
            <a:ext cx="5181600" cy="4108351"/>
          </a:xfrm>
          <a:prstGeom prst="rect">
            <a:avLst/>
          </a:prstGeom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39146FC9-B11B-BE5B-8A36-55F8D2A8E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" y="6550025"/>
            <a:ext cx="26715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+mn-lt"/>
              </a:rPr>
              <a:t>Chugh R et al. JCO 2009; 27: 3148 </a:t>
            </a:r>
          </a:p>
        </p:txBody>
      </p:sp>
    </p:spTree>
    <p:extLst>
      <p:ext uri="{BB962C8B-B14F-4D97-AF65-F5344CB8AC3E}">
        <p14:creationId xmlns:p14="http://schemas.microsoft.com/office/powerpoint/2010/main" val="2708377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93047-E6A6-9410-1671-D45500200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Sorafenib sarcoma phase 2  = MSKCC 05-081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0C06EB9-C49B-6DF6-9DEE-B83D1962BF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9853" y="1585595"/>
            <a:ext cx="4056557" cy="4701446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F128910-7D51-CBD5-B29E-5AD1A4EF27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033879"/>
              </p:ext>
            </p:extLst>
          </p:nvPr>
        </p:nvGraphicFramePr>
        <p:xfrm>
          <a:off x="6238063" y="2407714"/>
          <a:ext cx="5630862" cy="24993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771649">
                  <a:extLst>
                    <a:ext uri="{9D8B030D-6E8A-4147-A177-3AD203B41FA5}">
                      <a16:colId xmlns:a16="http://schemas.microsoft.com/office/drawing/2014/main" val="3190291878"/>
                    </a:ext>
                  </a:extLst>
                </a:gridCol>
                <a:gridCol w="1010807">
                  <a:extLst>
                    <a:ext uri="{9D8B030D-6E8A-4147-A177-3AD203B41FA5}">
                      <a16:colId xmlns:a16="http://schemas.microsoft.com/office/drawing/2014/main" val="2501318879"/>
                    </a:ext>
                  </a:extLst>
                </a:gridCol>
                <a:gridCol w="1489113">
                  <a:extLst>
                    <a:ext uri="{9D8B030D-6E8A-4147-A177-3AD203B41FA5}">
                      <a16:colId xmlns:a16="http://schemas.microsoft.com/office/drawing/2014/main" val="2272659689"/>
                    </a:ext>
                  </a:extLst>
                </a:gridCol>
                <a:gridCol w="1359293">
                  <a:extLst>
                    <a:ext uri="{9D8B030D-6E8A-4147-A177-3AD203B41FA5}">
                      <a16:colId xmlns:a16="http://schemas.microsoft.com/office/drawing/2014/main" val="28083377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buNone/>
                        <a:tabLst>
                          <a:tab pos="-685800" algn="l"/>
                          <a:tab pos="-457200" algn="l"/>
                          <a:tab pos="0" algn="l"/>
                          <a:tab pos="457200" algn="l"/>
                          <a:tab pos="685800" algn="l"/>
                          <a:tab pos="914400" algn="l"/>
                          <a:tab pos="1371600" algn="l"/>
                          <a:tab pos="1600200" algn="l"/>
                          <a:tab pos="1828800" algn="l"/>
                          <a:tab pos="2057400" algn="l"/>
                          <a:tab pos="2286000" algn="l"/>
                          <a:tab pos="2514600" algn="l"/>
                          <a:tab pos="2743200" algn="l"/>
                          <a:tab pos="2971800" algn="l"/>
                          <a:tab pos="3200400" algn="l"/>
                          <a:tab pos="3429000" algn="l"/>
                          <a:tab pos="3657600" algn="l"/>
                          <a:tab pos="3886200" algn="l"/>
                          <a:tab pos="4114800" algn="l"/>
                          <a:tab pos="4343400" algn="l"/>
                          <a:tab pos="4572000" algn="l"/>
                          <a:tab pos="4800600" algn="l"/>
                          <a:tab pos="5029200" algn="l"/>
                          <a:tab pos="5257800" algn="l"/>
                          <a:tab pos="5486400" algn="l"/>
                          <a:tab pos="5715000" algn="l"/>
                        </a:tabLs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Test Type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  <a:tabLst>
                          <a:tab pos="-685800" algn="l"/>
                          <a:tab pos="-457200" algn="l"/>
                          <a:tab pos="0" algn="l"/>
                          <a:tab pos="457200" algn="l"/>
                          <a:tab pos="685800" algn="l"/>
                          <a:tab pos="914400" algn="l"/>
                          <a:tab pos="1371600" algn="l"/>
                          <a:tab pos="1600200" algn="l"/>
                          <a:tab pos="1828800" algn="l"/>
                          <a:tab pos="2057400" algn="l"/>
                          <a:tab pos="2286000" algn="l"/>
                          <a:tab pos="2514600" algn="l"/>
                          <a:tab pos="2743200" algn="l"/>
                          <a:tab pos="2971800" algn="l"/>
                          <a:tab pos="3200400" algn="l"/>
                          <a:tab pos="3429000" algn="l"/>
                          <a:tab pos="3657600" algn="l"/>
                          <a:tab pos="3886200" algn="l"/>
                          <a:tab pos="4114800" algn="l"/>
                          <a:tab pos="4343400" algn="l"/>
                          <a:tab pos="4572000" algn="l"/>
                          <a:tab pos="4800600" algn="l"/>
                          <a:tab pos="5029200" algn="l"/>
                          <a:tab pos="5257800" algn="l"/>
                          <a:tab pos="5486400" algn="l"/>
                          <a:tab pos="5715000" algn="l"/>
                        </a:tabLs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Which Institutions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  <a:tabLst>
                          <a:tab pos="-685800" algn="l"/>
                          <a:tab pos="-457200" algn="l"/>
                          <a:tab pos="0" algn="l"/>
                          <a:tab pos="457200" algn="l"/>
                          <a:tab pos="685800" algn="l"/>
                          <a:tab pos="914400" algn="l"/>
                          <a:tab pos="1371600" algn="l"/>
                          <a:tab pos="1600200" algn="l"/>
                          <a:tab pos="1828800" algn="l"/>
                          <a:tab pos="2057400" algn="l"/>
                          <a:tab pos="2286000" algn="l"/>
                          <a:tab pos="2514600" algn="l"/>
                          <a:tab pos="2743200" algn="l"/>
                          <a:tab pos="2971800" algn="l"/>
                          <a:tab pos="3200400" algn="l"/>
                          <a:tab pos="3429000" algn="l"/>
                          <a:tab pos="3657600" algn="l"/>
                          <a:tab pos="3886200" algn="l"/>
                          <a:tab pos="4114800" algn="l"/>
                          <a:tab pos="4343400" algn="l"/>
                          <a:tab pos="4572000" algn="l"/>
                          <a:tab pos="4800600" algn="l"/>
                          <a:tab pos="5029200" algn="l"/>
                          <a:tab pos="5257800" algn="l"/>
                          <a:tab pos="5486400" algn="l"/>
                          <a:tab pos="5715000" algn="l"/>
                        </a:tabLs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Times of procedures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  <a:tabLst>
                          <a:tab pos="-685800" algn="l"/>
                          <a:tab pos="-457200" algn="l"/>
                          <a:tab pos="0" algn="l"/>
                          <a:tab pos="457200" algn="l"/>
                          <a:tab pos="685800" algn="l"/>
                          <a:tab pos="914400" algn="l"/>
                          <a:tab pos="1371600" algn="l"/>
                          <a:tab pos="1600200" algn="l"/>
                          <a:tab pos="1828800" algn="l"/>
                          <a:tab pos="2057400" algn="l"/>
                          <a:tab pos="2286000" algn="l"/>
                          <a:tab pos="2514600" algn="l"/>
                          <a:tab pos="2743200" algn="l"/>
                          <a:tab pos="2971800" algn="l"/>
                          <a:tab pos="3200400" algn="l"/>
                          <a:tab pos="3429000" algn="l"/>
                          <a:tab pos="3657600" algn="l"/>
                          <a:tab pos="3886200" algn="l"/>
                          <a:tab pos="4114800" algn="l"/>
                          <a:tab pos="4343400" algn="l"/>
                          <a:tab pos="4572000" algn="l"/>
                          <a:tab pos="4800600" algn="l"/>
                          <a:tab pos="5029200" algn="l"/>
                          <a:tab pos="5257800" algn="l"/>
                          <a:tab pos="5486400" algn="l"/>
                          <a:tab pos="5715000" algn="l"/>
                        </a:tabLs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#  Patients for correlative study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14067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buNone/>
                        <a:tabLst>
                          <a:tab pos="-685800" algn="l"/>
                          <a:tab pos="-457200" algn="l"/>
                          <a:tab pos="0" algn="l"/>
                          <a:tab pos="457200" algn="l"/>
                          <a:tab pos="685800" algn="l"/>
                          <a:tab pos="914400" algn="l"/>
                          <a:tab pos="1371600" algn="l"/>
                          <a:tab pos="1600200" algn="l"/>
                          <a:tab pos="1828800" algn="l"/>
                          <a:tab pos="2057400" algn="l"/>
                          <a:tab pos="2286000" algn="l"/>
                          <a:tab pos="2514600" algn="l"/>
                          <a:tab pos="2743200" algn="l"/>
                          <a:tab pos="2971800" algn="l"/>
                          <a:tab pos="3200400" algn="l"/>
                          <a:tab pos="3429000" algn="l"/>
                          <a:tab pos="3657600" algn="l"/>
                          <a:tab pos="3886200" algn="l"/>
                          <a:tab pos="4114800" algn="l"/>
                          <a:tab pos="4343400" algn="l"/>
                          <a:tab pos="4572000" algn="l"/>
                          <a:tab pos="4800600" algn="l"/>
                          <a:tab pos="5029200" algn="l"/>
                          <a:tab pos="5257800" algn="l"/>
                          <a:tab pos="5486400" algn="l"/>
                          <a:tab pos="5715000" algn="l"/>
                        </a:tabLs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Sorafenib steady state pharmacokinetics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  <a:tabLst>
                          <a:tab pos="-685800" algn="l"/>
                          <a:tab pos="-457200" algn="l"/>
                          <a:tab pos="0" algn="l"/>
                          <a:tab pos="457200" algn="l"/>
                          <a:tab pos="685800" algn="l"/>
                          <a:tab pos="914400" algn="l"/>
                          <a:tab pos="1371600" algn="l"/>
                          <a:tab pos="1600200" algn="l"/>
                          <a:tab pos="1828800" algn="l"/>
                          <a:tab pos="2057400" algn="l"/>
                          <a:tab pos="2286000" algn="l"/>
                          <a:tab pos="2514600" algn="l"/>
                          <a:tab pos="2743200" algn="l"/>
                          <a:tab pos="2971800" algn="l"/>
                          <a:tab pos="3200400" algn="l"/>
                          <a:tab pos="3429000" algn="l"/>
                          <a:tab pos="3657600" algn="l"/>
                          <a:tab pos="3886200" algn="l"/>
                          <a:tab pos="4114800" algn="l"/>
                          <a:tab pos="4343400" algn="l"/>
                          <a:tab pos="4572000" algn="l"/>
                          <a:tab pos="4800600" algn="l"/>
                          <a:tab pos="5029200" algn="l"/>
                          <a:tab pos="5257800" algn="l"/>
                          <a:tab pos="5486400" algn="l"/>
                          <a:tab pos="5715000" algn="l"/>
                        </a:tabLs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All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  <a:tabLst>
                          <a:tab pos="-685800" algn="l"/>
                          <a:tab pos="-457200" algn="l"/>
                          <a:tab pos="0" algn="l"/>
                          <a:tab pos="457200" algn="l"/>
                          <a:tab pos="685800" algn="l"/>
                          <a:tab pos="914400" algn="l"/>
                          <a:tab pos="1371600" algn="l"/>
                          <a:tab pos="1600200" algn="l"/>
                          <a:tab pos="1828800" algn="l"/>
                          <a:tab pos="2057400" algn="l"/>
                          <a:tab pos="2286000" algn="l"/>
                          <a:tab pos="2514600" algn="l"/>
                          <a:tab pos="2743200" algn="l"/>
                          <a:tab pos="2971800" algn="l"/>
                          <a:tab pos="3200400" algn="l"/>
                          <a:tab pos="3429000" algn="l"/>
                          <a:tab pos="3657600" algn="l"/>
                          <a:tab pos="3886200" algn="l"/>
                          <a:tab pos="4114800" algn="l"/>
                          <a:tab pos="4343400" algn="l"/>
                          <a:tab pos="4572000" algn="l"/>
                          <a:tab pos="4800600" algn="l"/>
                          <a:tab pos="5029200" algn="l"/>
                          <a:tab pos="5257800" algn="l"/>
                          <a:tab pos="5486400" algn="l"/>
                          <a:tab pos="5715000" algn="l"/>
                        </a:tabLs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(1) Before therapy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buNone/>
                        <a:tabLst>
                          <a:tab pos="-685800" algn="l"/>
                          <a:tab pos="-457200" algn="l"/>
                          <a:tab pos="0" algn="l"/>
                          <a:tab pos="457200" algn="l"/>
                          <a:tab pos="685800" algn="l"/>
                          <a:tab pos="914400" algn="l"/>
                          <a:tab pos="1371600" algn="l"/>
                          <a:tab pos="1600200" algn="l"/>
                          <a:tab pos="1828800" algn="l"/>
                          <a:tab pos="2057400" algn="l"/>
                          <a:tab pos="2286000" algn="l"/>
                          <a:tab pos="2514600" algn="l"/>
                          <a:tab pos="2743200" algn="l"/>
                          <a:tab pos="2971800" algn="l"/>
                          <a:tab pos="3200400" algn="l"/>
                          <a:tab pos="3429000" algn="l"/>
                          <a:tab pos="3657600" algn="l"/>
                          <a:tab pos="3886200" algn="l"/>
                          <a:tab pos="4114800" algn="l"/>
                          <a:tab pos="4343400" algn="l"/>
                          <a:tab pos="4572000" algn="l"/>
                          <a:tab pos="4800600" algn="l"/>
                          <a:tab pos="5029200" algn="l"/>
                          <a:tab pos="5257800" algn="l"/>
                          <a:tab pos="5486400" algn="l"/>
                          <a:tab pos="5715000" algn="l"/>
                        </a:tabLs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(2) After 2 weeks of therapy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  <a:tabLst>
                          <a:tab pos="-685800" algn="l"/>
                          <a:tab pos="-457200" algn="l"/>
                          <a:tab pos="0" algn="l"/>
                          <a:tab pos="457200" algn="l"/>
                          <a:tab pos="685800" algn="l"/>
                          <a:tab pos="914400" algn="l"/>
                          <a:tab pos="1371600" algn="l"/>
                          <a:tab pos="1600200" algn="l"/>
                          <a:tab pos="1828800" algn="l"/>
                          <a:tab pos="2057400" algn="l"/>
                          <a:tab pos="2286000" algn="l"/>
                          <a:tab pos="2514600" algn="l"/>
                          <a:tab pos="2743200" algn="l"/>
                          <a:tab pos="2971800" algn="l"/>
                          <a:tab pos="3200400" algn="l"/>
                          <a:tab pos="3429000" algn="l"/>
                          <a:tab pos="3657600" algn="l"/>
                          <a:tab pos="3886200" algn="l"/>
                          <a:tab pos="4114800" algn="l"/>
                          <a:tab pos="4343400" algn="l"/>
                          <a:tab pos="4572000" algn="l"/>
                          <a:tab pos="4800600" algn="l"/>
                          <a:tab pos="5029200" algn="l"/>
                          <a:tab pos="5257800" algn="l"/>
                          <a:tab pos="5486400" algn="l"/>
                          <a:tab pos="5715000" algn="l"/>
                        </a:tabLs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</a:rPr>
                        <a:t>72-90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04313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buNone/>
                        <a:tabLst>
                          <a:tab pos="-685800" algn="l"/>
                          <a:tab pos="-457200" algn="l"/>
                          <a:tab pos="0" algn="l"/>
                          <a:tab pos="457200" algn="l"/>
                          <a:tab pos="685800" algn="l"/>
                          <a:tab pos="914400" algn="l"/>
                          <a:tab pos="1371600" algn="l"/>
                          <a:tab pos="1600200" algn="l"/>
                          <a:tab pos="1828800" algn="l"/>
                          <a:tab pos="2057400" algn="l"/>
                          <a:tab pos="2286000" algn="l"/>
                          <a:tab pos="2514600" algn="l"/>
                          <a:tab pos="2743200" algn="l"/>
                          <a:tab pos="2971800" algn="l"/>
                          <a:tab pos="3200400" algn="l"/>
                          <a:tab pos="3429000" algn="l"/>
                          <a:tab pos="3657600" algn="l"/>
                          <a:tab pos="3886200" algn="l"/>
                          <a:tab pos="4114800" algn="l"/>
                          <a:tab pos="4343400" algn="l"/>
                          <a:tab pos="4572000" algn="l"/>
                          <a:tab pos="4800600" algn="l"/>
                          <a:tab pos="5029200" algn="l"/>
                          <a:tab pos="5257800" algn="l"/>
                          <a:tab pos="5486400" algn="l"/>
                          <a:tab pos="5715000" algn="l"/>
                        </a:tabLs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B-</a:t>
                      </a:r>
                      <a:r>
                        <a:rPr lang="en-US" sz="1000" b="0" dirty="0" err="1">
                          <a:solidFill>
                            <a:schemeClr val="tx1"/>
                          </a:solidFill>
                          <a:effectLst/>
                        </a:rPr>
                        <a:t>raf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 mutation testing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  <a:tabLst>
                          <a:tab pos="-685800" algn="l"/>
                          <a:tab pos="-457200" algn="l"/>
                          <a:tab pos="0" algn="l"/>
                          <a:tab pos="457200" algn="l"/>
                          <a:tab pos="685800" algn="l"/>
                          <a:tab pos="914400" algn="l"/>
                          <a:tab pos="1371600" algn="l"/>
                          <a:tab pos="1600200" algn="l"/>
                          <a:tab pos="1828800" algn="l"/>
                          <a:tab pos="2057400" algn="l"/>
                          <a:tab pos="2286000" algn="l"/>
                          <a:tab pos="2514600" algn="l"/>
                          <a:tab pos="2743200" algn="l"/>
                          <a:tab pos="2971800" algn="l"/>
                          <a:tab pos="3200400" algn="l"/>
                          <a:tab pos="3429000" algn="l"/>
                          <a:tab pos="3657600" algn="l"/>
                          <a:tab pos="3886200" algn="l"/>
                          <a:tab pos="4114800" algn="l"/>
                          <a:tab pos="4343400" algn="l"/>
                          <a:tab pos="4572000" algn="l"/>
                          <a:tab pos="4800600" algn="l"/>
                          <a:tab pos="5029200" algn="l"/>
                          <a:tab pos="5257800" algn="l"/>
                          <a:tab pos="5486400" algn="l"/>
                          <a:tab pos="5715000" algn="l"/>
                        </a:tabLs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All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  <a:tabLst>
                          <a:tab pos="-685800" algn="l"/>
                          <a:tab pos="-457200" algn="l"/>
                          <a:tab pos="0" algn="l"/>
                          <a:tab pos="457200" algn="l"/>
                          <a:tab pos="685800" algn="l"/>
                          <a:tab pos="914400" algn="l"/>
                          <a:tab pos="1371600" algn="l"/>
                          <a:tab pos="1600200" algn="l"/>
                          <a:tab pos="1828800" algn="l"/>
                          <a:tab pos="2057400" algn="l"/>
                          <a:tab pos="2286000" algn="l"/>
                          <a:tab pos="2514600" algn="l"/>
                          <a:tab pos="2743200" algn="l"/>
                          <a:tab pos="2971800" algn="l"/>
                          <a:tab pos="3200400" algn="l"/>
                          <a:tab pos="3429000" algn="l"/>
                          <a:tab pos="3657600" algn="l"/>
                          <a:tab pos="3886200" algn="l"/>
                          <a:tab pos="4114800" algn="l"/>
                          <a:tab pos="4343400" algn="l"/>
                          <a:tab pos="4572000" algn="l"/>
                          <a:tab pos="4800600" algn="l"/>
                          <a:tab pos="5029200" algn="l"/>
                          <a:tab pos="5257800" algn="l"/>
                          <a:tab pos="5486400" algn="l"/>
                          <a:tab pos="5715000" algn="l"/>
                        </a:tabLs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From existing sample when available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  <a:tabLst>
                          <a:tab pos="-685800" algn="l"/>
                          <a:tab pos="-457200" algn="l"/>
                          <a:tab pos="0" algn="l"/>
                          <a:tab pos="457200" algn="l"/>
                          <a:tab pos="685800" algn="l"/>
                          <a:tab pos="914400" algn="l"/>
                          <a:tab pos="1371600" algn="l"/>
                          <a:tab pos="1600200" algn="l"/>
                          <a:tab pos="1828800" algn="l"/>
                          <a:tab pos="2057400" algn="l"/>
                          <a:tab pos="2286000" algn="l"/>
                          <a:tab pos="2514600" algn="l"/>
                          <a:tab pos="2743200" algn="l"/>
                          <a:tab pos="2971800" algn="l"/>
                          <a:tab pos="3200400" algn="l"/>
                          <a:tab pos="3429000" algn="l"/>
                          <a:tab pos="3657600" algn="l"/>
                          <a:tab pos="3886200" algn="l"/>
                          <a:tab pos="4114800" algn="l"/>
                          <a:tab pos="4343400" algn="l"/>
                          <a:tab pos="4572000" algn="l"/>
                          <a:tab pos="4800600" algn="l"/>
                          <a:tab pos="5029200" algn="l"/>
                          <a:tab pos="5257800" algn="l"/>
                          <a:tab pos="5486400" algn="l"/>
                          <a:tab pos="5715000" algn="l"/>
                        </a:tabLs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</a:rPr>
                        <a:t>72-90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73527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buNone/>
                        <a:tabLst>
                          <a:tab pos="-685800" algn="l"/>
                          <a:tab pos="-457200" algn="l"/>
                          <a:tab pos="0" algn="l"/>
                          <a:tab pos="457200" algn="l"/>
                          <a:tab pos="685800" algn="l"/>
                          <a:tab pos="914400" algn="l"/>
                          <a:tab pos="1371600" algn="l"/>
                          <a:tab pos="1600200" algn="l"/>
                          <a:tab pos="1828800" algn="l"/>
                          <a:tab pos="2057400" algn="l"/>
                          <a:tab pos="2286000" algn="l"/>
                          <a:tab pos="2514600" algn="l"/>
                          <a:tab pos="2743200" algn="l"/>
                          <a:tab pos="2971800" algn="l"/>
                          <a:tab pos="3200400" algn="l"/>
                          <a:tab pos="3429000" algn="l"/>
                          <a:tab pos="3657600" algn="l"/>
                          <a:tab pos="3886200" algn="l"/>
                          <a:tab pos="4114800" algn="l"/>
                          <a:tab pos="4343400" algn="l"/>
                          <a:tab pos="4572000" algn="l"/>
                          <a:tab pos="4800600" algn="l"/>
                          <a:tab pos="5029200" algn="l"/>
                          <a:tab pos="5257800" algn="l"/>
                          <a:tab pos="5486400" algn="l"/>
                          <a:tab pos="5715000" algn="l"/>
                        </a:tabLs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</a:rPr>
                        <a:t>ras-raf kinase pathway Immunohistochemistry (IHC)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  <a:tabLst>
                          <a:tab pos="-685800" algn="l"/>
                          <a:tab pos="-457200" algn="l"/>
                          <a:tab pos="0" algn="l"/>
                          <a:tab pos="457200" algn="l"/>
                          <a:tab pos="685800" algn="l"/>
                          <a:tab pos="914400" algn="l"/>
                          <a:tab pos="1371600" algn="l"/>
                          <a:tab pos="1600200" algn="l"/>
                          <a:tab pos="1828800" algn="l"/>
                          <a:tab pos="2057400" algn="l"/>
                          <a:tab pos="2286000" algn="l"/>
                          <a:tab pos="2514600" algn="l"/>
                          <a:tab pos="2743200" algn="l"/>
                          <a:tab pos="2971800" algn="l"/>
                          <a:tab pos="3200400" algn="l"/>
                          <a:tab pos="3429000" algn="l"/>
                          <a:tab pos="3657600" algn="l"/>
                          <a:tab pos="3886200" algn="l"/>
                          <a:tab pos="4114800" algn="l"/>
                          <a:tab pos="4343400" algn="l"/>
                          <a:tab pos="4572000" algn="l"/>
                          <a:tab pos="4800600" algn="l"/>
                          <a:tab pos="5029200" algn="l"/>
                          <a:tab pos="5257800" algn="l"/>
                          <a:tab pos="5486400" algn="l"/>
                          <a:tab pos="5715000" algn="l"/>
                        </a:tabLs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All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  <a:tabLst>
                          <a:tab pos="-685800" algn="l"/>
                          <a:tab pos="-457200" algn="l"/>
                          <a:tab pos="0" algn="l"/>
                          <a:tab pos="457200" algn="l"/>
                          <a:tab pos="685800" algn="l"/>
                          <a:tab pos="914400" algn="l"/>
                          <a:tab pos="1371600" algn="l"/>
                          <a:tab pos="1600200" algn="l"/>
                          <a:tab pos="1828800" algn="l"/>
                          <a:tab pos="2057400" algn="l"/>
                          <a:tab pos="2286000" algn="l"/>
                          <a:tab pos="2514600" algn="l"/>
                          <a:tab pos="2743200" algn="l"/>
                          <a:tab pos="2971800" algn="l"/>
                          <a:tab pos="3200400" algn="l"/>
                          <a:tab pos="3429000" algn="l"/>
                          <a:tab pos="3657600" algn="l"/>
                          <a:tab pos="3886200" algn="l"/>
                          <a:tab pos="4114800" algn="l"/>
                          <a:tab pos="4343400" algn="l"/>
                          <a:tab pos="4572000" algn="l"/>
                          <a:tab pos="4800600" algn="l"/>
                          <a:tab pos="5029200" algn="l"/>
                          <a:tab pos="5257800" algn="l"/>
                          <a:tab pos="5486400" algn="l"/>
                          <a:tab pos="5715000" algn="l"/>
                        </a:tabLs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From existing sample when available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  <a:tabLst>
                          <a:tab pos="-685800" algn="l"/>
                          <a:tab pos="-457200" algn="l"/>
                          <a:tab pos="0" algn="l"/>
                          <a:tab pos="457200" algn="l"/>
                          <a:tab pos="685800" algn="l"/>
                          <a:tab pos="914400" algn="l"/>
                          <a:tab pos="1371600" algn="l"/>
                          <a:tab pos="1600200" algn="l"/>
                          <a:tab pos="1828800" algn="l"/>
                          <a:tab pos="2057400" algn="l"/>
                          <a:tab pos="2286000" algn="l"/>
                          <a:tab pos="2514600" algn="l"/>
                          <a:tab pos="2743200" algn="l"/>
                          <a:tab pos="2971800" algn="l"/>
                          <a:tab pos="3200400" algn="l"/>
                          <a:tab pos="3429000" algn="l"/>
                          <a:tab pos="3657600" algn="l"/>
                          <a:tab pos="3886200" algn="l"/>
                          <a:tab pos="4114800" algn="l"/>
                          <a:tab pos="4343400" algn="l"/>
                          <a:tab pos="4572000" algn="l"/>
                          <a:tab pos="4800600" algn="l"/>
                          <a:tab pos="5029200" algn="l"/>
                          <a:tab pos="5257800" algn="l"/>
                          <a:tab pos="5486400" algn="l"/>
                          <a:tab pos="5715000" algn="l"/>
                        </a:tabLs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</a:rPr>
                        <a:t>72-90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69933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buNone/>
                        <a:tabLst>
                          <a:tab pos="-685800" algn="l"/>
                          <a:tab pos="-457200" algn="l"/>
                          <a:tab pos="0" algn="l"/>
                          <a:tab pos="457200" algn="l"/>
                          <a:tab pos="685800" algn="l"/>
                          <a:tab pos="914400" algn="l"/>
                          <a:tab pos="1371600" algn="l"/>
                          <a:tab pos="1600200" algn="l"/>
                          <a:tab pos="1828800" algn="l"/>
                          <a:tab pos="2057400" algn="l"/>
                          <a:tab pos="2286000" algn="l"/>
                          <a:tab pos="2514600" algn="l"/>
                          <a:tab pos="2743200" algn="l"/>
                          <a:tab pos="2971800" algn="l"/>
                          <a:tab pos="3200400" algn="l"/>
                          <a:tab pos="3429000" algn="l"/>
                          <a:tab pos="3657600" algn="l"/>
                          <a:tab pos="3886200" algn="l"/>
                          <a:tab pos="4114800" algn="l"/>
                          <a:tab pos="4343400" algn="l"/>
                          <a:tab pos="4572000" algn="l"/>
                          <a:tab pos="4800600" algn="l"/>
                          <a:tab pos="5029200" algn="l"/>
                          <a:tab pos="5257800" algn="l"/>
                          <a:tab pos="5486400" algn="l"/>
                          <a:tab pos="5715000" algn="l"/>
                        </a:tabLs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</a:rPr>
                        <a:t>Biopsy and ras-raf kinase pathway Western blotting / IHC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  <a:tabLst>
                          <a:tab pos="-685800" algn="l"/>
                          <a:tab pos="-457200" algn="l"/>
                          <a:tab pos="0" algn="l"/>
                          <a:tab pos="457200" algn="l"/>
                          <a:tab pos="685800" algn="l"/>
                          <a:tab pos="914400" algn="l"/>
                          <a:tab pos="1371600" algn="l"/>
                          <a:tab pos="1600200" algn="l"/>
                          <a:tab pos="1828800" algn="l"/>
                          <a:tab pos="2057400" algn="l"/>
                          <a:tab pos="2286000" algn="l"/>
                          <a:tab pos="2514600" algn="l"/>
                          <a:tab pos="2743200" algn="l"/>
                          <a:tab pos="2971800" algn="l"/>
                          <a:tab pos="3200400" algn="l"/>
                          <a:tab pos="3429000" algn="l"/>
                          <a:tab pos="3657600" algn="l"/>
                          <a:tab pos="3886200" algn="l"/>
                          <a:tab pos="4114800" algn="l"/>
                          <a:tab pos="4343400" algn="l"/>
                          <a:tab pos="4572000" algn="l"/>
                          <a:tab pos="4800600" algn="l"/>
                          <a:tab pos="5029200" algn="l"/>
                          <a:tab pos="5257800" algn="l"/>
                          <a:tab pos="5486400" algn="l"/>
                          <a:tab pos="5715000" algn="l"/>
                        </a:tabLs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</a:rPr>
                        <a:t>MSKCC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buNone/>
                        <a:tabLst>
                          <a:tab pos="-685800" algn="l"/>
                          <a:tab pos="-457200" algn="l"/>
                          <a:tab pos="0" algn="l"/>
                          <a:tab pos="457200" algn="l"/>
                          <a:tab pos="685800" algn="l"/>
                          <a:tab pos="914400" algn="l"/>
                          <a:tab pos="1371600" algn="l"/>
                          <a:tab pos="1600200" algn="l"/>
                          <a:tab pos="1828800" algn="l"/>
                          <a:tab pos="2057400" algn="l"/>
                          <a:tab pos="2286000" algn="l"/>
                          <a:tab pos="2514600" algn="l"/>
                          <a:tab pos="2743200" algn="l"/>
                          <a:tab pos="2971800" algn="l"/>
                          <a:tab pos="3200400" algn="l"/>
                          <a:tab pos="3429000" algn="l"/>
                          <a:tab pos="3657600" algn="l"/>
                          <a:tab pos="3886200" algn="l"/>
                          <a:tab pos="4114800" algn="l"/>
                          <a:tab pos="4343400" algn="l"/>
                          <a:tab pos="4572000" algn="l"/>
                          <a:tab pos="4800600" algn="l"/>
                          <a:tab pos="5029200" algn="l"/>
                          <a:tab pos="5257800" algn="l"/>
                          <a:tab pos="5486400" algn="l"/>
                          <a:tab pos="5715000" algn="l"/>
                        </a:tabLs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</a:rPr>
                        <a:t>Only; pts with MPNST, angiosarcoma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  <a:tabLst>
                          <a:tab pos="-685800" algn="l"/>
                          <a:tab pos="-457200" algn="l"/>
                          <a:tab pos="0" algn="l"/>
                          <a:tab pos="457200" algn="l"/>
                          <a:tab pos="685800" algn="l"/>
                          <a:tab pos="914400" algn="l"/>
                          <a:tab pos="1371600" algn="l"/>
                          <a:tab pos="1600200" algn="l"/>
                          <a:tab pos="1828800" algn="l"/>
                          <a:tab pos="2057400" algn="l"/>
                          <a:tab pos="2286000" algn="l"/>
                          <a:tab pos="2514600" algn="l"/>
                          <a:tab pos="2743200" algn="l"/>
                          <a:tab pos="2971800" algn="l"/>
                          <a:tab pos="3200400" algn="l"/>
                          <a:tab pos="3429000" algn="l"/>
                          <a:tab pos="3657600" algn="l"/>
                          <a:tab pos="3886200" algn="l"/>
                          <a:tab pos="4114800" algn="l"/>
                          <a:tab pos="4343400" algn="l"/>
                          <a:tab pos="4572000" algn="l"/>
                          <a:tab pos="4800600" algn="l"/>
                          <a:tab pos="5029200" algn="l"/>
                          <a:tab pos="5257800" algn="l"/>
                          <a:tab pos="5486400" algn="l"/>
                          <a:tab pos="5715000" algn="l"/>
                        </a:tabLs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(1) Before therapy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buNone/>
                        <a:tabLst>
                          <a:tab pos="-685800" algn="l"/>
                          <a:tab pos="-457200" algn="l"/>
                          <a:tab pos="0" algn="l"/>
                          <a:tab pos="457200" algn="l"/>
                          <a:tab pos="685800" algn="l"/>
                          <a:tab pos="914400" algn="l"/>
                          <a:tab pos="1371600" algn="l"/>
                          <a:tab pos="1600200" algn="l"/>
                          <a:tab pos="1828800" algn="l"/>
                          <a:tab pos="2057400" algn="l"/>
                          <a:tab pos="2286000" algn="l"/>
                          <a:tab pos="2514600" algn="l"/>
                          <a:tab pos="2743200" algn="l"/>
                          <a:tab pos="2971800" algn="l"/>
                          <a:tab pos="3200400" algn="l"/>
                          <a:tab pos="3429000" algn="l"/>
                          <a:tab pos="3657600" algn="l"/>
                          <a:tab pos="3886200" algn="l"/>
                          <a:tab pos="4114800" algn="l"/>
                          <a:tab pos="4343400" algn="l"/>
                          <a:tab pos="4572000" algn="l"/>
                          <a:tab pos="4800600" algn="l"/>
                          <a:tab pos="5029200" algn="l"/>
                          <a:tab pos="5257800" algn="l"/>
                          <a:tab pos="5486400" algn="l"/>
                          <a:tab pos="5715000" algn="l"/>
                        </a:tabLs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(2) After 2 weeks of therapy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  <a:tabLst>
                          <a:tab pos="-685800" algn="l"/>
                          <a:tab pos="-457200" algn="l"/>
                          <a:tab pos="0" algn="l"/>
                          <a:tab pos="457200" algn="l"/>
                          <a:tab pos="685800" algn="l"/>
                          <a:tab pos="914400" algn="l"/>
                          <a:tab pos="1371600" algn="l"/>
                          <a:tab pos="1600200" algn="l"/>
                          <a:tab pos="1828800" algn="l"/>
                          <a:tab pos="2057400" algn="l"/>
                          <a:tab pos="2286000" algn="l"/>
                          <a:tab pos="2514600" algn="l"/>
                          <a:tab pos="2743200" algn="l"/>
                          <a:tab pos="2971800" algn="l"/>
                          <a:tab pos="3200400" algn="l"/>
                          <a:tab pos="3429000" algn="l"/>
                          <a:tab pos="3657600" algn="l"/>
                          <a:tab pos="3886200" algn="l"/>
                          <a:tab pos="4114800" algn="l"/>
                          <a:tab pos="4343400" algn="l"/>
                          <a:tab pos="4572000" algn="l"/>
                          <a:tab pos="4800600" algn="l"/>
                          <a:tab pos="5029200" algn="l"/>
                          <a:tab pos="5257800" algn="l"/>
                          <a:tab pos="5486400" algn="l"/>
                          <a:tab pos="5715000" algn="l"/>
                        </a:tabLs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Up to 10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0552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buNone/>
                        <a:tabLst>
                          <a:tab pos="-685800" algn="l"/>
                          <a:tab pos="-457200" algn="l"/>
                          <a:tab pos="0" algn="l"/>
                          <a:tab pos="457200" algn="l"/>
                          <a:tab pos="685800" algn="l"/>
                          <a:tab pos="914400" algn="l"/>
                          <a:tab pos="1371600" algn="l"/>
                          <a:tab pos="1600200" algn="l"/>
                          <a:tab pos="1828800" algn="l"/>
                          <a:tab pos="2057400" algn="l"/>
                          <a:tab pos="2286000" algn="l"/>
                          <a:tab pos="2514600" algn="l"/>
                          <a:tab pos="2743200" algn="l"/>
                          <a:tab pos="2971800" algn="l"/>
                          <a:tab pos="3200400" algn="l"/>
                          <a:tab pos="3429000" algn="l"/>
                          <a:tab pos="3657600" algn="l"/>
                          <a:tab pos="3886200" algn="l"/>
                          <a:tab pos="4114800" algn="l"/>
                          <a:tab pos="4343400" algn="l"/>
                          <a:tab pos="4572000" algn="l"/>
                          <a:tab pos="4800600" algn="l"/>
                          <a:tab pos="5029200" algn="l"/>
                          <a:tab pos="5257800" algn="l"/>
                          <a:tab pos="5486400" algn="l"/>
                          <a:tab pos="5715000" algn="l"/>
                        </a:tabLs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</a:rPr>
                        <a:t>CECs and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buNone/>
                        <a:tabLst>
                          <a:tab pos="-685800" algn="l"/>
                          <a:tab pos="-457200" algn="l"/>
                          <a:tab pos="0" algn="l"/>
                          <a:tab pos="457200" algn="l"/>
                          <a:tab pos="685800" algn="l"/>
                          <a:tab pos="914400" algn="l"/>
                          <a:tab pos="1371600" algn="l"/>
                          <a:tab pos="1600200" algn="l"/>
                          <a:tab pos="1828800" algn="l"/>
                          <a:tab pos="2057400" algn="l"/>
                          <a:tab pos="2286000" algn="l"/>
                          <a:tab pos="2514600" algn="l"/>
                          <a:tab pos="2743200" algn="l"/>
                          <a:tab pos="2971800" algn="l"/>
                          <a:tab pos="3200400" algn="l"/>
                          <a:tab pos="3429000" algn="l"/>
                          <a:tab pos="3657600" algn="l"/>
                          <a:tab pos="3886200" algn="l"/>
                          <a:tab pos="4114800" algn="l"/>
                          <a:tab pos="4343400" algn="l"/>
                          <a:tab pos="4572000" algn="l"/>
                          <a:tab pos="4800600" algn="l"/>
                          <a:tab pos="5029200" algn="l"/>
                          <a:tab pos="5257800" algn="l"/>
                          <a:tab pos="5486400" algn="l"/>
                          <a:tab pos="5715000" algn="l"/>
                        </a:tabLs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</a:rPr>
                        <a:t>VE-Cadherin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  <a:tabLst>
                          <a:tab pos="-685800" algn="l"/>
                          <a:tab pos="-457200" algn="l"/>
                          <a:tab pos="0" algn="l"/>
                          <a:tab pos="457200" algn="l"/>
                          <a:tab pos="685800" algn="l"/>
                          <a:tab pos="914400" algn="l"/>
                          <a:tab pos="1371600" algn="l"/>
                          <a:tab pos="1600200" algn="l"/>
                          <a:tab pos="1828800" algn="l"/>
                          <a:tab pos="2057400" algn="l"/>
                          <a:tab pos="2286000" algn="l"/>
                          <a:tab pos="2514600" algn="l"/>
                          <a:tab pos="2743200" algn="l"/>
                          <a:tab pos="2971800" algn="l"/>
                          <a:tab pos="3200400" algn="l"/>
                          <a:tab pos="3429000" algn="l"/>
                          <a:tab pos="3657600" algn="l"/>
                          <a:tab pos="3886200" algn="l"/>
                          <a:tab pos="4114800" algn="l"/>
                          <a:tab pos="4343400" algn="l"/>
                          <a:tab pos="4572000" algn="l"/>
                          <a:tab pos="4800600" algn="l"/>
                          <a:tab pos="5029200" algn="l"/>
                          <a:tab pos="5257800" algn="l"/>
                          <a:tab pos="5486400" algn="l"/>
                          <a:tab pos="5715000" algn="l"/>
                        </a:tabLs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MSKCC only; pts with MPNST, angiosarcoma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  <a:tabLst>
                          <a:tab pos="-685800" algn="l"/>
                          <a:tab pos="-457200" algn="l"/>
                          <a:tab pos="0" algn="l"/>
                          <a:tab pos="457200" algn="l"/>
                          <a:tab pos="685800" algn="l"/>
                          <a:tab pos="914400" algn="l"/>
                          <a:tab pos="1371600" algn="l"/>
                          <a:tab pos="1600200" algn="l"/>
                          <a:tab pos="1828800" algn="l"/>
                          <a:tab pos="2057400" algn="l"/>
                          <a:tab pos="2286000" algn="l"/>
                          <a:tab pos="2514600" algn="l"/>
                          <a:tab pos="2743200" algn="l"/>
                          <a:tab pos="2971800" algn="l"/>
                          <a:tab pos="3200400" algn="l"/>
                          <a:tab pos="3429000" algn="l"/>
                          <a:tab pos="3657600" algn="l"/>
                          <a:tab pos="3886200" algn="l"/>
                          <a:tab pos="4114800" algn="l"/>
                          <a:tab pos="4343400" algn="l"/>
                          <a:tab pos="4572000" algn="l"/>
                          <a:tab pos="4800600" algn="l"/>
                          <a:tab pos="5029200" algn="l"/>
                          <a:tab pos="5257800" algn="l"/>
                          <a:tab pos="5486400" algn="l"/>
                          <a:tab pos="5715000" algn="l"/>
                        </a:tabLs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(1) Before therapy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buNone/>
                        <a:tabLst>
                          <a:tab pos="-685800" algn="l"/>
                          <a:tab pos="-457200" algn="l"/>
                          <a:tab pos="0" algn="l"/>
                          <a:tab pos="457200" algn="l"/>
                          <a:tab pos="685800" algn="l"/>
                          <a:tab pos="914400" algn="l"/>
                          <a:tab pos="1371600" algn="l"/>
                          <a:tab pos="1600200" algn="l"/>
                          <a:tab pos="1828800" algn="l"/>
                          <a:tab pos="2057400" algn="l"/>
                          <a:tab pos="2286000" algn="l"/>
                          <a:tab pos="2514600" algn="l"/>
                          <a:tab pos="2743200" algn="l"/>
                          <a:tab pos="2971800" algn="l"/>
                          <a:tab pos="3200400" algn="l"/>
                          <a:tab pos="3429000" algn="l"/>
                          <a:tab pos="3657600" algn="l"/>
                          <a:tab pos="3886200" algn="l"/>
                          <a:tab pos="4114800" algn="l"/>
                          <a:tab pos="4343400" algn="l"/>
                          <a:tab pos="4572000" algn="l"/>
                          <a:tab pos="4800600" algn="l"/>
                          <a:tab pos="5029200" algn="l"/>
                          <a:tab pos="5257800" algn="l"/>
                          <a:tab pos="5486400" algn="l"/>
                          <a:tab pos="5715000" algn="l"/>
                        </a:tabLs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(2) After 2 weeks of therapy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  <a:tabLst>
                          <a:tab pos="-685800" algn="l"/>
                          <a:tab pos="-457200" algn="l"/>
                          <a:tab pos="0" algn="l"/>
                          <a:tab pos="457200" algn="l"/>
                          <a:tab pos="685800" algn="l"/>
                          <a:tab pos="914400" algn="l"/>
                          <a:tab pos="1371600" algn="l"/>
                          <a:tab pos="1600200" algn="l"/>
                          <a:tab pos="1828800" algn="l"/>
                          <a:tab pos="2057400" algn="l"/>
                          <a:tab pos="2286000" algn="l"/>
                          <a:tab pos="2514600" algn="l"/>
                          <a:tab pos="2743200" algn="l"/>
                          <a:tab pos="2971800" algn="l"/>
                          <a:tab pos="3200400" algn="l"/>
                          <a:tab pos="3429000" algn="l"/>
                          <a:tab pos="3657600" algn="l"/>
                          <a:tab pos="3886200" algn="l"/>
                          <a:tab pos="4114800" algn="l"/>
                          <a:tab pos="4343400" algn="l"/>
                          <a:tab pos="4572000" algn="l"/>
                          <a:tab pos="4800600" algn="l"/>
                          <a:tab pos="5029200" algn="l"/>
                          <a:tab pos="5257800" algn="l"/>
                          <a:tab pos="5486400" algn="l"/>
                          <a:tab pos="5715000" algn="l"/>
                        </a:tabLs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Up to 10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557252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25F1556-9E73-DA6F-6D4E-1F40119D951F}"/>
              </a:ext>
            </a:extLst>
          </p:cNvPr>
          <p:cNvSpPr txBox="1"/>
          <p:nvPr/>
        </p:nvSpPr>
        <p:spPr>
          <a:xfrm>
            <a:off x="6238063" y="5292546"/>
            <a:ext cx="579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Stats:  Each arm a Simon 2-stage study, 5% not interesting</a:t>
            </a:r>
          </a:p>
          <a:p>
            <a:r>
              <a:rPr lang="en-US" dirty="0"/>
              <a:t>RECIST response rate, 20% interesting. Alpha and beta both </a:t>
            </a:r>
          </a:p>
          <a:p>
            <a:r>
              <a:rPr lang="en-US" dirty="0"/>
              <a:t>set at 0.1.  0/12 stop, 1+/12, enroll 25 more. Only (+) arm </a:t>
            </a:r>
          </a:p>
          <a:p>
            <a:r>
              <a:rPr lang="en-US" dirty="0"/>
              <a:t>angiosarcoma 5/37 responders, 14% RR. 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36A67D6-B1D8-9609-29BB-B23F19E41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" y="6550025"/>
            <a:ext cx="26827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+mn-lt"/>
              </a:rPr>
              <a:t>Maki RG et al. JCO 2009; 27: 3133 </a:t>
            </a:r>
          </a:p>
        </p:txBody>
      </p:sp>
    </p:spTree>
    <p:extLst>
      <p:ext uri="{BB962C8B-B14F-4D97-AF65-F5344CB8AC3E}">
        <p14:creationId xmlns:p14="http://schemas.microsoft.com/office/powerpoint/2010/main" val="3483860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2">
            <a:extLst>
              <a:ext uri="{FF2B5EF4-FFF2-40B4-BE49-F238E27FC236}">
                <a16:creationId xmlns:a16="http://schemas.microsoft.com/office/drawing/2014/main" id="{6CFFF3BB-7C22-DB39-AB9A-7DE9F42DC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5451" y="5100638"/>
            <a:ext cx="1128713" cy="3730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E2272B0C-1104-EA49-015F-781BEB70A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" y="6550025"/>
            <a:ext cx="29065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+mn-lt"/>
              </a:rPr>
              <a:t>Kim E et al. Cancer </a:t>
            </a:r>
            <a:r>
              <a:rPr lang="en-US" altLang="en-US" sz="1400" dirty="0" err="1">
                <a:latin typeface="+mn-lt"/>
              </a:rPr>
              <a:t>Discov</a:t>
            </a:r>
            <a:r>
              <a:rPr lang="en-US" altLang="en-US" sz="1400" dirty="0">
                <a:latin typeface="+mn-lt"/>
              </a:rPr>
              <a:t> 2011; 1: 43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2A884E4B-CCBA-F8CC-5B18-51FBD0CD4628}"/>
              </a:ext>
            </a:extLst>
          </p:cNvPr>
          <p:cNvSpPr txBox="1">
            <a:spLocks/>
          </p:cNvSpPr>
          <p:nvPr/>
        </p:nvSpPr>
        <p:spPr>
          <a:xfrm>
            <a:off x="-64124" y="862602"/>
            <a:ext cx="2906565" cy="250766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BATTLE: </a:t>
            </a:r>
          </a:p>
          <a:p>
            <a:pPr algn="ctr"/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NSCLC</a:t>
            </a:r>
          </a:p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Basket study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490A0B-8737-C2D4-D612-62C740187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969" y="0"/>
            <a:ext cx="663006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C99D4D-A69A-E3E2-C534-B06CD942AE67}"/>
              </a:ext>
            </a:extLst>
          </p:cNvPr>
          <p:cNvSpPr txBox="1"/>
          <p:nvPr/>
        </p:nvSpPr>
        <p:spPr>
          <a:xfrm>
            <a:off x="1602676" y="4232865"/>
            <a:ext cx="1927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(n=97 then n=158)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02159" name="Group 143">
            <a:extLst>
              <a:ext uri="{FF2B5EF4-FFF2-40B4-BE49-F238E27FC236}">
                <a16:creationId xmlns:a16="http://schemas.microsoft.com/office/drawing/2014/main" id="{33D03BE5-E5F4-AF87-F3C9-93E0887B34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2625058"/>
              </p:ext>
            </p:extLst>
          </p:nvPr>
        </p:nvGraphicFramePr>
        <p:xfrm>
          <a:off x="1957388" y="742950"/>
          <a:ext cx="8375650" cy="5730874"/>
        </p:xfrm>
        <a:graphic>
          <a:graphicData uri="http://schemas.openxmlformats.org/drawingml/2006/table">
            <a:tbl>
              <a:tblPr/>
              <a:tblGrid>
                <a:gridCol w="1633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74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7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0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82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98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05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5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EGFR mut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KRAS/BRAF mut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VEGF/VEGFR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RXR/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CycD1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None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Total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62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Erlotinib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(35%)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(14%)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FF66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FF66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(40%)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(0%)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(38%)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58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(34%)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50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Vandetanib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FF66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27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FF66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(41%)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(0%)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(38%)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(--)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6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(0%)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52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(33%)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0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Erlotinib &amp; Bexarotene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FF66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FF66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(55%)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(33%)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(0%)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FF66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FF66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(100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CCFF66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%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FF66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)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FF66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FF66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(56%)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36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(50%)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70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Sorafenib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23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(39%)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FF66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FF66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(79%)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FF66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39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FF66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(64%)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(25%)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FF66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FF66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(61%)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98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(58%)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62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Total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87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(43%)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27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(48%)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83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(49%)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(33%)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41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(46%)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244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(46%)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40349" name="Straight Connector 11">
            <a:extLst>
              <a:ext uri="{FF2B5EF4-FFF2-40B4-BE49-F238E27FC236}">
                <a16:creationId xmlns:a16="http://schemas.microsoft.com/office/drawing/2014/main" id="{95FEC21E-D166-A107-82A4-D8EA3030B50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957388" y="5564189"/>
            <a:ext cx="8375650" cy="1587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0350" name="Straight Connector 12">
            <a:extLst>
              <a:ext uri="{FF2B5EF4-FFF2-40B4-BE49-F238E27FC236}">
                <a16:creationId xmlns:a16="http://schemas.microsoft.com/office/drawing/2014/main" id="{73595049-E3C5-D9FF-BE20-B967E6B8F63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212682" y="3612357"/>
            <a:ext cx="5721350" cy="1587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0351" name="Straight Connector 19">
            <a:extLst>
              <a:ext uri="{FF2B5EF4-FFF2-40B4-BE49-F238E27FC236}">
                <a16:creationId xmlns:a16="http://schemas.microsoft.com/office/drawing/2014/main" id="{87CBEE7F-07A2-1B7B-9C6F-C9B127DFDB7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39775" y="3603625"/>
            <a:ext cx="5722938" cy="1588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0352" name="Straight Connector 20">
            <a:extLst>
              <a:ext uri="{FF2B5EF4-FFF2-40B4-BE49-F238E27FC236}">
                <a16:creationId xmlns:a16="http://schemas.microsoft.com/office/drawing/2014/main" id="{412C1F22-EB10-DF2C-B5B5-53170B58893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957388" y="1743075"/>
            <a:ext cx="8375650" cy="1588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8CE1D1A4-D60D-4FAD-46A0-FF143FD23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-179388"/>
            <a:ext cx="10363200" cy="1143000"/>
          </a:xfrm>
        </p:spPr>
        <p:txBody>
          <a:bodyPr>
            <a:normAutofit/>
          </a:bodyPr>
          <a:lstStyle/>
          <a:p>
            <a:r>
              <a:rPr lang="en-US" sz="3200" b="1" dirty="0"/>
              <a:t>BATTLE</a:t>
            </a:r>
            <a:r>
              <a:rPr lang="en-US" sz="3200" dirty="0"/>
              <a:t> Results, n (Disease control rate)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4526ECD-905F-2D6D-0684-94D4F726A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" y="6550025"/>
            <a:ext cx="29065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+mn-lt"/>
              </a:rPr>
              <a:t>Kim E et al. Cancer </a:t>
            </a:r>
            <a:r>
              <a:rPr lang="en-US" altLang="en-US" sz="1400" dirty="0" err="1">
                <a:latin typeface="+mn-lt"/>
              </a:rPr>
              <a:t>Discov</a:t>
            </a:r>
            <a:r>
              <a:rPr lang="en-US" altLang="en-US" sz="1400" dirty="0">
                <a:latin typeface="+mn-lt"/>
              </a:rPr>
              <a:t> 2011; 1: 43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4">
            <a:extLst>
              <a:ext uri="{FF2B5EF4-FFF2-40B4-BE49-F238E27FC236}">
                <a16:creationId xmlns:a16="http://schemas.microsoft.com/office/drawing/2014/main" id="{EAD3709E-BD8C-117B-9148-3ACE4ADC6F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61914"/>
            <a:ext cx="9123363" cy="668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9">
            <a:extLst>
              <a:ext uri="{FF2B5EF4-FFF2-40B4-BE49-F238E27FC236}">
                <a16:creationId xmlns:a16="http://schemas.microsoft.com/office/drawing/2014/main" id="{EE912606-8C7B-9DFF-53D4-B1B3279090AC}"/>
              </a:ext>
            </a:extLst>
          </p:cNvPr>
          <p:cNvGrpSpPr>
            <a:grpSpLocks/>
          </p:cNvGrpSpPr>
          <p:nvPr/>
        </p:nvGrpSpPr>
        <p:grpSpPr bwMode="auto">
          <a:xfrm>
            <a:off x="2841626" y="2209800"/>
            <a:ext cx="7502375" cy="4648200"/>
            <a:chOff x="1317220" y="2209426"/>
            <a:chExt cx="7502786" cy="4648576"/>
          </a:xfrm>
        </p:grpSpPr>
        <p:cxnSp>
          <p:nvCxnSpPr>
            <p:cNvPr id="142340" name="Straight Connector 8">
              <a:extLst>
                <a:ext uri="{FF2B5EF4-FFF2-40B4-BE49-F238E27FC236}">
                  <a16:creationId xmlns:a16="http://schemas.microsoft.com/office/drawing/2014/main" id="{D7D45E91-D4FB-549D-D1A1-FC945D5671B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595479" y="2931167"/>
              <a:ext cx="4648573" cy="32050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2341" name="Straight Connector 10">
              <a:extLst>
                <a:ext uri="{FF2B5EF4-FFF2-40B4-BE49-F238E27FC236}">
                  <a16:creationId xmlns:a16="http://schemas.microsoft.com/office/drawing/2014/main" id="{E57C7058-63C8-83C7-60BF-37D730B3B6C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1110424" y="4323729"/>
              <a:ext cx="2741066" cy="232747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2342" name="Straight Connector 12">
              <a:extLst>
                <a:ext uri="{FF2B5EF4-FFF2-40B4-BE49-F238E27FC236}">
                  <a16:creationId xmlns:a16="http://schemas.microsoft.com/office/drawing/2014/main" id="{2B900688-C873-9FC3-53B5-1569A25E30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6024024" y="4195226"/>
              <a:ext cx="4638244" cy="68730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2343" name="Straight Connector 15">
              <a:extLst>
                <a:ext uri="{FF2B5EF4-FFF2-40B4-BE49-F238E27FC236}">
                  <a16:creationId xmlns:a16="http://schemas.microsoft.com/office/drawing/2014/main" id="{592549CB-0CA5-CF17-2955-577FA86C199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6884597" y="5228185"/>
              <a:ext cx="2741067" cy="51855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344" name="TextBox 18">
              <a:extLst>
                <a:ext uri="{FF2B5EF4-FFF2-40B4-BE49-F238E27FC236}">
                  <a16:creationId xmlns:a16="http://schemas.microsoft.com/office/drawing/2014/main" id="{CC1F228F-C768-13EE-C482-D8A08779BF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7220" y="2209427"/>
              <a:ext cx="7502786" cy="1939149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b="1" dirty="0">
                  <a:solidFill>
                    <a:srgbClr val="800000"/>
                  </a:solidFill>
                  <a:cs typeface="Arial" panose="020B0604020202020204" pitchFamily="34" charset="0"/>
                </a:rPr>
                <a:t>The precise biomarker hypotheses, as well as the </a:t>
              </a:r>
            </a:p>
            <a:p>
              <a:pPr algn="ctr" eaLnBrk="1" hangingPunct="1"/>
              <a:r>
                <a:rPr lang="en-US" altLang="en-US" b="1" dirty="0">
                  <a:solidFill>
                    <a:srgbClr val="800000"/>
                  </a:solidFill>
                  <a:cs typeface="Arial" panose="020B0604020202020204" pitchFamily="34" charset="0"/>
                </a:rPr>
                <a:t>associated type I and type II statistical errors, are </a:t>
              </a:r>
            </a:p>
            <a:p>
              <a:pPr algn="ctr" eaLnBrk="1" hangingPunct="1"/>
              <a:r>
                <a:rPr lang="en-US" altLang="en-US" b="1" dirty="0">
                  <a:solidFill>
                    <a:srgbClr val="800000"/>
                  </a:solidFill>
                  <a:cs typeface="Arial" panose="020B0604020202020204" pitchFamily="34" charset="0"/>
                </a:rPr>
                <a:t>not clear. Thus, the study should be considered </a:t>
              </a:r>
            </a:p>
            <a:p>
              <a:pPr algn="ctr" eaLnBrk="1" hangingPunct="1"/>
              <a:r>
                <a:rPr lang="en-US" altLang="en-US" b="1" dirty="0">
                  <a:solidFill>
                    <a:srgbClr val="800000"/>
                  </a:solidFill>
                  <a:cs typeface="Arial" panose="020B0604020202020204" pitchFamily="34" charset="0"/>
                </a:rPr>
                <a:t>as generating a hypothesis rather than as </a:t>
              </a:r>
            </a:p>
            <a:p>
              <a:pPr algn="ctr" eaLnBrk="1" hangingPunct="1"/>
              <a:r>
                <a:rPr lang="en-US" altLang="en-US" b="1" dirty="0">
                  <a:solidFill>
                    <a:srgbClr val="800000"/>
                  </a:solidFill>
                  <a:cs typeface="Arial" panose="020B0604020202020204" pitchFamily="34" charset="0"/>
                </a:rPr>
                <a:t>confirming a particular biomarker hypothesis.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13A90-C0D7-260C-AB5B-4C2881952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And overall – not great responses in the tested patients, even when selecting those who did best</a:t>
            </a:r>
          </a:p>
        </p:txBody>
      </p:sp>
      <p:pic>
        <p:nvPicPr>
          <p:cNvPr id="4" name="Table Placeholder 3">
            <a:extLst>
              <a:ext uri="{FF2B5EF4-FFF2-40B4-BE49-F238E27FC236}">
                <a16:creationId xmlns:a16="http://schemas.microsoft.com/office/drawing/2014/main" id="{D952180B-6B1F-BD27-0858-5BAF3D3FB7E9}"/>
              </a:ext>
            </a:extLst>
          </p:cNvPr>
          <p:cNvPicPr>
            <a:picLocks noGrp="1" noChangeAspect="1"/>
          </p:cNvPicPr>
          <p:nvPr>
            <p:ph type="tbl" idx="1"/>
          </p:nvPr>
        </p:nvPicPr>
        <p:blipFill>
          <a:blip r:embed="rId2"/>
          <a:stretch>
            <a:fillRect/>
          </a:stretch>
        </p:blipFill>
        <p:spPr>
          <a:xfrm>
            <a:off x="2969868" y="1918855"/>
            <a:ext cx="5913819" cy="43295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3B2259E-DE45-9F20-0B2F-3BF3BF2802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" y="6550025"/>
            <a:ext cx="29065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+mn-lt"/>
              </a:rPr>
              <a:t>Kim E et al. Cancer </a:t>
            </a:r>
            <a:r>
              <a:rPr lang="en-US" altLang="en-US" sz="1400" dirty="0" err="1">
                <a:latin typeface="+mn-lt"/>
              </a:rPr>
              <a:t>Discov</a:t>
            </a:r>
            <a:r>
              <a:rPr lang="en-US" altLang="en-US" sz="1400" dirty="0">
                <a:latin typeface="+mn-lt"/>
              </a:rPr>
              <a:t> 2011; 1: 43</a:t>
            </a:r>
          </a:p>
        </p:txBody>
      </p:sp>
    </p:spTree>
    <p:extLst>
      <p:ext uri="{BB962C8B-B14F-4D97-AF65-F5344CB8AC3E}">
        <p14:creationId xmlns:p14="http://schemas.microsoft.com/office/powerpoint/2010/main" val="342445771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9DAAE-65A3-3FE0-FFB2-1C78C2658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53767"/>
            <a:ext cx="11782697" cy="1325563"/>
          </a:xfrm>
        </p:spPr>
        <p:txBody>
          <a:bodyPr>
            <a:normAutofit/>
          </a:bodyPr>
          <a:lstStyle/>
          <a:p>
            <a:r>
              <a:rPr lang="en-US" sz="3200" b="1" dirty="0"/>
              <a:t>Regorafenib in STS: SARC024, phase 2 w/ and w/o randomization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6861E4B-43E7-686E-19E7-5EA7B9A365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8836852"/>
              </p:ext>
            </p:extLst>
          </p:nvPr>
        </p:nvGraphicFramePr>
        <p:xfrm>
          <a:off x="6044783" y="2167855"/>
          <a:ext cx="5257800" cy="2181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5C9CB54-FB93-0060-AD45-FD990DDB2B33}"/>
              </a:ext>
            </a:extLst>
          </p:cNvPr>
          <p:cNvGraphicFramePr/>
          <p:nvPr/>
        </p:nvGraphicFramePr>
        <p:xfrm>
          <a:off x="6044783" y="4109433"/>
          <a:ext cx="5257800" cy="2181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FA7A2A4-4EB5-2EC5-D175-F3D4FF7FF40D}"/>
              </a:ext>
            </a:extLst>
          </p:cNvPr>
          <p:cNvSpPr txBox="1">
            <a:spLocks/>
          </p:cNvSpPr>
          <p:nvPr/>
        </p:nvSpPr>
        <p:spPr>
          <a:xfrm>
            <a:off x="530671" y="1186648"/>
            <a:ext cx="5056891" cy="34342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GB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SARC024 </a:t>
            </a:r>
            <a:r>
              <a:rPr lang="en-GB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(NCT02048371)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9575" indent="-317500"/>
            <a:r>
              <a:rPr lang="en-GB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Phase 2 trial</a:t>
            </a:r>
          </a:p>
          <a:p>
            <a:pPr marL="866775" lvl="1" indent="-317500"/>
            <a:r>
              <a:rPr lang="en-GB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 cohorts randomized (1:1), controlled</a:t>
            </a:r>
          </a:p>
          <a:p>
            <a:pPr marL="1323975" lvl="2" indent="-317500"/>
            <a:r>
              <a:rPr lang="en-GB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Liposarcoma, Osteosarcoma</a:t>
            </a:r>
          </a:p>
          <a:p>
            <a:pPr marL="866775" lvl="1" indent="-317500"/>
            <a:r>
              <a:rPr lang="en-GB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 single-arm cohorts</a:t>
            </a:r>
          </a:p>
          <a:p>
            <a:pPr marL="1323975" lvl="2" indent="-317500"/>
            <a:r>
              <a:rPr lang="en-GB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Ewing or Ewing-like sarcoma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rhabdomyosarcoma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mesenchymal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chondrosarcoma</a:t>
            </a:r>
          </a:p>
          <a:p>
            <a:pPr marL="409575" indent="-317500"/>
            <a:r>
              <a:rPr lang="en-GB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Adult and pediatric patients</a:t>
            </a:r>
          </a:p>
          <a:p>
            <a:pPr marL="409575" indent="-317500"/>
            <a:r>
              <a:rPr lang="en-GB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Regorafenib 3 weeks on, 1 week off</a:t>
            </a:r>
          </a:p>
          <a:p>
            <a:pPr marL="409575" indent="-317500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Kids: 82 mg/m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/d, adults 160 mg/d</a:t>
            </a:r>
            <a:endParaRPr lang="en-GB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9575" indent="-317500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Primary endpoint:  </a:t>
            </a:r>
          </a:p>
          <a:p>
            <a:pPr marL="866775" lvl="1" indent="-317500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Liposarcoma, Osteosarcoma:  mPFS vs placebo</a:t>
            </a:r>
          </a:p>
          <a:p>
            <a:pPr marL="1323975" lvl="2" indent="-317500"/>
            <a:r>
              <a:rPr lang="en-GB" sz="105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mPFS 5 mo vs 2 mo, HR 0.4, crossover OK</a:t>
            </a:r>
          </a:p>
          <a:p>
            <a:pPr marL="1323975" lvl="2" indent="-317500"/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Alpha 0.05, Beta 0.1</a:t>
            </a:r>
            <a:endParaRPr lang="en-GB" sz="105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66775" lvl="1" indent="-317500"/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RMS, Ewing sarcoma, MSC:  PFS at 8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wk</a:t>
            </a:r>
            <a:endParaRPr lang="en-GB" sz="1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F21979-B29E-8429-4D11-00CF3B4BACBE}"/>
              </a:ext>
            </a:extLst>
          </p:cNvPr>
          <p:cNvSpPr txBox="1"/>
          <p:nvPr/>
        </p:nvSpPr>
        <p:spPr>
          <a:xfrm>
            <a:off x="6924782" y="5926201"/>
            <a:ext cx="28905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n=48	n=42	n=30	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2978EC-6349-14FB-F156-849C1FA933A0}"/>
              </a:ext>
            </a:extLst>
          </p:cNvPr>
          <p:cNvSpPr txBox="1"/>
          <p:nvPr/>
        </p:nvSpPr>
        <p:spPr>
          <a:xfrm>
            <a:off x="6584156" y="2662271"/>
            <a:ext cx="10967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 0.87 (0.47-1.61)</a:t>
            </a:r>
          </a:p>
          <a:p>
            <a:pPr algn="ctr"/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P=0.66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0544C1-78DB-6021-C8FB-23BC136F090C}"/>
              </a:ext>
            </a:extLst>
          </p:cNvPr>
          <p:cNvSpPr txBox="1"/>
          <p:nvPr/>
        </p:nvSpPr>
        <p:spPr>
          <a:xfrm>
            <a:off x="7475938" y="2085134"/>
            <a:ext cx="10967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 0.42 (0.21-0.85)</a:t>
            </a:r>
          </a:p>
          <a:p>
            <a:pPr algn="ctr"/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P=0.017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B93B1E-95E6-46F7-6C95-58CE79D1D33B}"/>
              </a:ext>
            </a:extLst>
          </p:cNvPr>
          <p:cNvSpPr txBox="1"/>
          <p:nvPr/>
        </p:nvSpPr>
        <p:spPr>
          <a:xfrm>
            <a:off x="9378957" y="3547684"/>
            <a:ext cx="77777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 ongoing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32F236-C8DD-9D32-772A-76038A52E7AC}"/>
              </a:ext>
            </a:extLst>
          </p:cNvPr>
          <p:cNvSpPr txBox="1"/>
          <p:nvPr/>
        </p:nvSpPr>
        <p:spPr>
          <a:xfrm>
            <a:off x="10315171" y="3541777"/>
            <a:ext cx="78098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 ongoing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23BC25-FCC5-F5CA-7979-E37B943B4A22}"/>
              </a:ext>
            </a:extLst>
          </p:cNvPr>
          <p:cNvSpPr txBox="1"/>
          <p:nvPr/>
        </p:nvSpPr>
        <p:spPr>
          <a:xfrm>
            <a:off x="6575716" y="4071952"/>
            <a:ext cx="10967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 0.42 (0.13-1.34)</a:t>
            </a:r>
          </a:p>
          <a:p>
            <a:pPr algn="ctr"/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P=0.13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0A04A9-0CA3-BA3A-07AB-911C1B28E1AF}"/>
              </a:ext>
            </a:extLst>
          </p:cNvPr>
          <p:cNvSpPr txBox="1"/>
          <p:nvPr/>
        </p:nvSpPr>
        <p:spPr>
          <a:xfrm>
            <a:off x="9440601" y="5551239"/>
            <a:ext cx="77777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 ongoing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DC0C44-C931-4BCE-7EDB-979E99F2FB37}"/>
              </a:ext>
            </a:extLst>
          </p:cNvPr>
          <p:cNvSpPr txBox="1"/>
          <p:nvPr/>
        </p:nvSpPr>
        <p:spPr>
          <a:xfrm>
            <a:off x="10376815" y="5551239"/>
            <a:ext cx="78098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 ongoing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8A6BA9D-5B59-F24F-5B55-26346BA9B0C9}"/>
              </a:ext>
            </a:extLst>
          </p:cNvPr>
          <p:cNvSpPr txBox="1"/>
          <p:nvPr/>
        </p:nvSpPr>
        <p:spPr>
          <a:xfrm>
            <a:off x="7455390" y="4620853"/>
            <a:ext cx="10967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 1.26 (0.51-3.13)</a:t>
            </a:r>
          </a:p>
          <a:p>
            <a:pPr algn="ctr"/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P=0.62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32188B7-C165-41EC-D50F-8503D2F77792}"/>
              </a:ext>
            </a:extLst>
          </p:cNvPr>
          <p:cNvSpPr txBox="1"/>
          <p:nvPr/>
        </p:nvSpPr>
        <p:spPr>
          <a:xfrm>
            <a:off x="8478399" y="5551061"/>
            <a:ext cx="900558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reported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6960C232-6EF6-2806-2559-4335F13F8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" y="6550025"/>
            <a:ext cx="55685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400" dirty="0">
                <a:latin typeface="+mn-lt"/>
              </a:rPr>
              <a:t>Davis LE et al. JCO 2019; 37: 1424 and other publications  PMID: 31013172</a:t>
            </a:r>
          </a:p>
        </p:txBody>
      </p:sp>
    </p:spTree>
    <p:extLst>
      <p:ext uri="{BB962C8B-B14F-4D97-AF65-F5344CB8AC3E}">
        <p14:creationId xmlns:p14="http://schemas.microsoft.com/office/powerpoint/2010/main" val="3406821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738F8E-3F74-F1A7-185D-6F2C68CDC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369" y="349205"/>
            <a:ext cx="8853261" cy="639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8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1E6836-B115-356C-C105-FEE1E0F60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99600"/>
            <a:ext cx="7772400" cy="60588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15D64E8-E672-6122-0BD4-36C233B23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VE-Match design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354774-C7AD-1795-BD35-EB6F74E31310}"/>
              </a:ext>
            </a:extLst>
          </p:cNvPr>
          <p:cNvSpPr txBox="1"/>
          <p:nvPr/>
        </p:nvSpPr>
        <p:spPr>
          <a:xfrm>
            <a:off x="157975" y="4683515"/>
            <a:ext cx="735130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n=122</a:t>
            </a:r>
          </a:p>
          <a:p>
            <a:r>
              <a:rPr lang="en-US" dirty="0"/>
              <a:t>Primary endpoint: response at 8 weeks for each cohort</a:t>
            </a:r>
          </a:p>
          <a:p>
            <a:pPr lvl="1"/>
            <a:r>
              <a:rPr lang="en-US" dirty="0"/>
              <a:t>15% RECIST RR – uninteresting</a:t>
            </a:r>
          </a:p>
          <a:p>
            <a:pPr lvl="1"/>
            <a:r>
              <a:rPr lang="en-US" dirty="0"/>
              <a:t>45% RR -- Interesting</a:t>
            </a:r>
          </a:p>
          <a:p>
            <a:pPr lvl="1"/>
            <a:r>
              <a:rPr lang="en-US" dirty="0"/>
              <a:t>35% RR – meh, but OK</a:t>
            </a:r>
          </a:p>
          <a:p>
            <a:pPr lvl="1"/>
            <a:r>
              <a:rPr lang="en-US" dirty="0"/>
              <a:t>2-sided alpha 0.1, Power 0.8 high response, 0.7 intermediate response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AF26FC-A422-23E2-DABF-BBE129C1CFF0}"/>
              </a:ext>
            </a:extLst>
          </p:cNvPr>
          <p:cNvSpPr txBox="1"/>
          <p:nvPr/>
        </p:nvSpPr>
        <p:spPr>
          <a:xfrm>
            <a:off x="0" y="6527921"/>
            <a:ext cx="3595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Hyman DM et al. New Engl J Med 2015; 373: 8 </a:t>
            </a:r>
          </a:p>
        </p:txBody>
      </p:sp>
    </p:spTree>
    <p:extLst>
      <p:ext uri="{BB962C8B-B14F-4D97-AF65-F5344CB8AC3E}">
        <p14:creationId xmlns:p14="http://schemas.microsoft.com/office/powerpoint/2010/main" val="3866449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B1E99-DFE1-D898-928D-02041D5E9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FBE63-DBA1-4B1B-BC61-1EACE0958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  <a:p>
            <a:r>
              <a:rPr lang="en-US" dirty="0"/>
              <a:t>Master protocols</a:t>
            </a:r>
          </a:p>
          <a:p>
            <a:r>
              <a:rPr lang="en-US" dirty="0"/>
              <a:t>Basket and other master protocol trial designs</a:t>
            </a:r>
          </a:p>
          <a:p>
            <a:r>
              <a:rPr lang="en-US" dirty="0"/>
              <a:t>Historic examples of basket studies</a:t>
            </a:r>
          </a:p>
          <a:p>
            <a:r>
              <a:rPr lang="en-US" dirty="0"/>
              <a:t>The phase 1 ➙ phase 2 transition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973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81196-C427-B268-FA93-A3312B530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VE-Match 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F8119A-2D4A-FD3E-98B0-F55E8CEC2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249" y="1441934"/>
            <a:ext cx="10499111" cy="4356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F441BD-1A29-EBFF-ECA9-D04C2C9BE14C}"/>
              </a:ext>
            </a:extLst>
          </p:cNvPr>
          <p:cNvSpPr txBox="1"/>
          <p:nvPr/>
        </p:nvSpPr>
        <p:spPr>
          <a:xfrm>
            <a:off x="33453" y="6516770"/>
            <a:ext cx="3595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Hyman DM et al. New Engl J Med 2015; 373: 8 </a:t>
            </a:r>
          </a:p>
        </p:txBody>
      </p:sp>
    </p:spTree>
    <p:extLst>
      <p:ext uri="{BB962C8B-B14F-4D97-AF65-F5344CB8AC3E}">
        <p14:creationId xmlns:p14="http://schemas.microsoft.com/office/powerpoint/2010/main" val="41212729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11DF9-1897-28DB-FE11-5ED4A4F97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VE-Match results 2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06CED3A-11A1-00A4-FE03-CDC92EB3DB4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834719"/>
            <a:ext cx="5181600" cy="4333150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BFECF9E-5362-F489-6D60-57E184B34E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517362"/>
            <a:ext cx="5181600" cy="29678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BD6E9F-6CD7-404A-611C-5DAB14BDCDA0}"/>
              </a:ext>
            </a:extLst>
          </p:cNvPr>
          <p:cNvSpPr txBox="1"/>
          <p:nvPr/>
        </p:nvSpPr>
        <p:spPr>
          <a:xfrm>
            <a:off x="3836020" y="2107581"/>
            <a:ext cx="978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NSCLC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5FE945-3548-ABAE-F116-7062011EF28F}"/>
              </a:ext>
            </a:extLst>
          </p:cNvPr>
          <p:cNvSpPr txBox="1"/>
          <p:nvPr/>
        </p:nvSpPr>
        <p:spPr>
          <a:xfrm>
            <a:off x="3987183" y="4288755"/>
            <a:ext cx="675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CRC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9664CB-DB68-9390-243F-DCE2775AA4A8}"/>
              </a:ext>
            </a:extLst>
          </p:cNvPr>
          <p:cNvSpPr txBox="1"/>
          <p:nvPr/>
        </p:nvSpPr>
        <p:spPr>
          <a:xfrm>
            <a:off x="33453" y="6516770"/>
            <a:ext cx="3595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Hyman DM et al. New Engl J Med 2015; 373: 8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41C717-C450-4986-FE68-21E46F495A65}"/>
              </a:ext>
            </a:extLst>
          </p:cNvPr>
          <p:cNvSpPr txBox="1"/>
          <p:nvPr/>
        </p:nvSpPr>
        <p:spPr>
          <a:xfrm>
            <a:off x="1425310" y="6167869"/>
            <a:ext cx="4007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Cetuximab combination – negative study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F097B7-DA32-F046-3057-106A66AFD99A}"/>
              </a:ext>
            </a:extLst>
          </p:cNvPr>
          <p:cNvSpPr txBox="1"/>
          <p:nvPr/>
        </p:nvSpPr>
        <p:spPr>
          <a:xfrm>
            <a:off x="8956910" y="2757321"/>
            <a:ext cx="914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18448566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B527368-488A-F9AE-FC05-30DA86874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897" y="1633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Another precision medicine example: larotrectinib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67FD58-2232-A58E-3B0F-81EAD06DD22D}"/>
              </a:ext>
            </a:extLst>
          </p:cNvPr>
          <p:cNvSpPr txBox="1"/>
          <p:nvPr/>
        </p:nvSpPr>
        <p:spPr>
          <a:xfrm>
            <a:off x="0" y="6305842"/>
            <a:ext cx="7812079" cy="523473"/>
          </a:xfrm>
          <a:prstGeom prst="rect">
            <a:avLst/>
          </a:prstGeom>
          <a:noFill/>
        </p:spPr>
        <p:txBody>
          <a:bodyPr wrap="square" lIns="91690" tIns="45845" rIns="91690" bIns="45845" rtlCol="0" anchor="b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Drilon A et al. New Engl J Med 2018;378:31-39</a:t>
            </a:r>
          </a:p>
          <a:p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Hyman DM et al. Presented at: ASCO 2017 (abstr LBA2501)</a:t>
            </a: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3FC3B80B-60CC-6F75-2C07-168ACE6F3B69}"/>
              </a:ext>
            </a:extLst>
          </p:cNvPr>
          <p:cNvSpPr txBox="1"/>
          <p:nvPr/>
        </p:nvSpPr>
        <p:spPr>
          <a:xfrm>
            <a:off x="5730159" y="2721297"/>
            <a:ext cx="701077" cy="67898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910" algn="ctr"/>
            <a:r>
              <a:rPr sz="1103" b="1" spc="-10" dirty="0">
                <a:solidFill>
                  <a:srgbClr val="FFFFFF"/>
                </a:solidFill>
                <a:cs typeface="Calibri"/>
              </a:rPr>
              <a:t>N=55</a:t>
            </a:r>
            <a:endParaRPr sz="1103" dirty="0">
              <a:solidFill>
                <a:prstClr val="black"/>
              </a:solidFill>
              <a:cs typeface="Calibri"/>
            </a:endParaRPr>
          </a:p>
          <a:p>
            <a:pPr marL="12736" marR="5094" algn="ctr"/>
            <a:r>
              <a:rPr sz="1103" b="1" dirty="0">
                <a:solidFill>
                  <a:srgbClr val="FFFFFF"/>
                </a:solidFill>
                <a:cs typeface="Calibri"/>
              </a:rPr>
              <a:t>T</a:t>
            </a:r>
            <a:r>
              <a:rPr sz="1103" b="1" spc="-15" dirty="0">
                <a:solidFill>
                  <a:srgbClr val="FFFFFF"/>
                </a:solidFill>
                <a:cs typeface="Calibri"/>
              </a:rPr>
              <a:t>R</a:t>
            </a:r>
            <a:r>
              <a:rPr sz="1103" b="1" spc="-10" dirty="0">
                <a:solidFill>
                  <a:srgbClr val="FFFFFF"/>
                </a:solidFill>
                <a:cs typeface="Calibri"/>
              </a:rPr>
              <a:t>K</a:t>
            </a:r>
            <a:r>
              <a:rPr sz="1103" b="1" spc="5" dirty="0">
                <a:solidFill>
                  <a:srgbClr val="FFFFFF"/>
                </a:solidFill>
                <a:cs typeface="Calibri"/>
              </a:rPr>
              <a:t> </a:t>
            </a:r>
            <a:r>
              <a:rPr sz="1103" b="1" dirty="0">
                <a:solidFill>
                  <a:srgbClr val="FFFFFF"/>
                </a:solidFill>
                <a:cs typeface="Calibri"/>
              </a:rPr>
              <a:t>f</a:t>
            </a:r>
            <a:r>
              <a:rPr sz="1103" b="1" spc="-10" dirty="0">
                <a:solidFill>
                  <a:srgbClr val="FFFFFF"/>
                </a:solidFill>
                <a:cs typeface="Calibri"/>
              </a:rPr>
              <a:t>us</a:t>
            </a:r>
            <a:r>
              <a:rPr sz="1103" b="1" dirty="0">
                <a:solidFill>
                  <a:srgbClr val="FFFFFF"/>
                </a:solidFill>
                <a:cs typeface="Calibri"/>
              </a:rPr>
              <a:t>i</a:t>
            </a:r>
            <a:r>
              <a:rPr sz="1103" b="1" spc="-10" dirty="0">
                <a:solidFill>
                  <a:srgbClr val="FFFFFF"/>
                </a:solidFill>
                <a:cs typeface="Calibri"/>
              </a:rPr>
              <a:t>on</a:t>
            </a:r>
            <a:r>
              <a:rPr sz="1103" b="1" spc="-5" dirty="0">
                <a:solidFill>
                  <a:srgbClr val="FFFFFF"/>
                </a:solidFill>
                <a:cs typeface="Calibri"/>
              </a:rPr>
              <a:t> p</a:t>
            </a:r>
            <a:r>
              <a:rPr sz="1103" b="1" spc="-15" dirty="0">
                <a:solidFill>
                  <a:srgbClr val="FFFFFF"/>
                </a:solidFill>
                <a:cs typeface="Calibri"/>
              </a:rPr>
              <a:t>a</a:t>
            </a:r>
            <a:r>
              <a:rPr sz="1103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103" b="1" dirty="0">
                <a:solidFill>
                  <a:srgbClr val="FFFFFF"/>
                </a:solidFill>
                <a:cs typeface="Calibri"/>
              </a:rPr>
              <a:t>i</a:t>
            </a:r>
            <a:r>
              <a:rPr sz="1103" b="1" spc="-5" dirty="0">
                <a:solidFill>
                  <a:srgbClr val="FFFFFF"/>
                </a:solidFill>
                <a:cs typeface="Calibri"/>
              </a:rPr>
              <a:t>e</a:t>
            </a:r>
            <a:r>
              <a:rPr sz="1103" b="1" spc="-10" dirty="0">
                <a:solidFill>
                  <a:srgbClr val="FFFFFF"/>
                </a:solidFill>
                <a:cs typeface="Calibri"/>
              </a:rPr>
              <a:t>nts</a:t>
            </a:r>
            <a:endParaRPr sz="1103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9DF338FC-5629-6A9B-C1BB-11AE088E281D}"/>
              </a:ext>
            </a:extLst>
          </p:cNvPr>
          <p:cNvSpPr/>
          <p:nvPr/>
        </p:nvSpPr>
        <p:spPr>
          <a:xfrm>
            <a:off x="3998229" y="1719867"/>
            <a:ext cx="2694530" cy="245790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 anchor="ctr"/>
          <a:lstStyle/>
          <a:p>
            <a:endParaRPr sz="1604" dirty="0">
              <a:solidFill>
                <a:prstClr val="black"/>
              </a:solidFill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B91B41F8-36EA-609C-F43B-5762688D1D49}"/>
              </a:ext>
            </a:extLst>
          </p:cNvPr>
          <p:cNvSpPr txBox="1"/>
          <p:nvPr/>
        </p:nvSpPr>
        <p:spPr>
          <a:xfrm>
            <a:off x="4456150" y="3081418"/>
            <a:ext cx="391610" cy="18517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36"/>
            <a:r>
              <a:rPr sz="1203" b="1" dirty="0">
                <a:solidFill>
                  <a:prstClr val="black"/>
                </a:solidFill>
                <a:cs typeface="Calibri"/>
              </a:rPr>
              <a:t>n=</a:t>
            </a:r>
            <a:r>
              <a:rPr sz="1203" b="1" spc="-10" dirty="0">
                <a:solidFill>
                  <a:prstClr val="black"/>
                </a:solidFill>
                <a:cs typeface="Calibri"/>
              </a:rPr>
              <a:t>1</a:t>
            </a:r>
            <a:r>
              <a:rPr sz="1203" b="1" dirty="0">
                <a:solidFill>
                  <a:prstClr val="black"/>
                </a:solidFill>
                <a:cs typeface="Calibri"/>
              </a:rPr>
              <a:t>2</a:t>
            </a:r>
            <a:endParaRPr sz="1203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F4319811-9A89-24CF-AB6F-52AE4A12396E}"/>
              </a:ext>
            </a:extLst>
          </p:cNvPr>
          <p:cNvSpPr txBox="1"/>
          <p:nvPr/>
        </p:nvSpPr>
        <p:spPr>
          <a:xfrm>
            <a:off x="6869068" y="1779209"/>
            <a:ext cx="4495800" cy="213744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rtlCol="0" anchor="ctr">
            <a:noAutofit/>
          </a:bodyPr>
          <a:lstStyle/>
          <a:p>
            <a:pPr marL="267447" indent="-182119">
              <a:spcBef>
                <a:spcPts val="903"/>
              </a:spcBef>
              <a:buClr>
                <a:schemeClr val="bg1"/>
              </a:buClr>
              <a:buFont typeface="Arial"/>
              <a:buChar char="•"/>
              <a:tabLst>
                <a:tab pos="268084" algn="l"/>
              </a:tabLst>
            </a:pPr>
            <a:r>
              <a:rPr sz="1600" b="1" spc="-5" dirty="0">
                <a:solidFill>
                  <a:schemeClr val="bg1"/>
                </a:solidFill>
                <a:cs typeface="Calibri"/>
              </a:rPr>
              <a:t>P</a:t>
            </a:r>
            <a:r>
              <a:rPr sz="1600" b="1" dirty="0">
                <a:solidFill>
                  <a:schemeClr val="bg1"/>
                </a:solidFill>
                <a:cs typeface="Calibri"/>
              </a:rPr>
              <a:t>r</a:t>
            </a:r>
            <a:r>
              <a:rPr sz="1600" b="1" spc="-5" dirty="0">
                <a:solidFill>
                  <a:schemeClr val="bg1"/>
                </a:solidFill>
                <a:cs typeface="Calibri"/>
              </a:rPr>
              <a:t>im</a:t>
            </a:r>
            <a:r>
              <a:rPr sz="1600" b="1" spc="-15" dirty="0">
                <a:solidFill>
                  <a:schemeClr val="bg1"/>
                </a:solidFill>
                <a:cs typeface="Calibri"/>
              </a:rPr>
              <a:t>a</a:t>
            </a:r>
            <a:r>
              <a:rPr sz="1600" b="1" dirty="0">
                <a:solidFill>
                  <a:schemeClr val="bg1"/>
                </a:solidFill>
                <a:cs typeface="Calibri"/>
              </a:rPr>
              <a:t>r</a:t>
            </a:r>
            <a:r>
              <a:rPr sz="1600" b="1" spc="-10" dirty="0">
                <a:solidFill>
                  <a:schemeClr val="bg1"/>
                </a:solidFill>
                <a:cs typeface="Calibri"/>
              </a:rPr>
              <a:t>y</a:t>
            </a:r>
            <a:r>
              <a:rPr sz="1600" b="1" spc="-15" dirty="0">
                <a:solidFill>
                  <a:schemeClr val="bg1"/>
                </a:solidFill>
                <a:cs typeface="Calibri"/>
              </a:rPr>
              <a:t> </a:t>
            </a:r>
            <a:r>
              <a:rPr sz="1600" b="1" spc="-5" dirty="0">
                <a:solidFill>
                  <a:schemeClr val="bg1"/>
                </a:solidFill>
                <a:cs typeface="Calibri"/>
              </a:rPr>
              <a:t>e</a:t>
            </a:r>
            <a:r>
              <a:rPr sz="1600" b="1" spc="-10" dirty="0">
                <a:solidFill>
                  <a:schemeClr val="bg1"/>
                </a:solidFill>
                <a:cs typeface="Calibri"/>
              </a:rPr>
              <a:t>ndpo</a:t>
            </a:r>
            <a:r>
              <a:rPr sz="1600" b="1" dirty="0">
                <a:solidFill>
                  <a:schemeClr val="bg1"/>
                </a:solidFill>
                <a:cs typeface="Calibri"/>
              </a:rPr>
              <a:t>i</a:t>
            </a:r>
            <a:r>
              <a:rPr sz="1600" b="1" spc="-10" dirty="0">
                <a:solidFill>
                  <a:schemeClr val="bg1"/>
                </a:solidFill>
                <a:cs typeface="Calibri"/>
              </a:rPr>
              <a:t>nt</a:t>
            </a:r>
            <a:endParaRPr sz="1600" b="1" dirty="0">
              <a:solidFill>
                <a:schemeClr val="bg1"/>
              </a:solidFill>
              <a:cs typeface="Calibri"/>
            </a:endParaRPr>
          </a:p>
          <a:p>
            <a:pPr marL="745015" lvl="1" indent="-286544">
              <a:buClr>
                <a:schemeClr val="bg1"/>
              </a:buClr>
              <a:buFont typeface="Arial"/>
              <a:buChar char="–"/>
              <a:tabLst>
                <a:tab pos="445108" algn="l"/>
              </a:tabLst>
            </a:pPr>
            <a:r>
              <a:rPr sz="1600" b="1" dirty="0">
                <a:solidFill>
                  <a:schemeClr val="bg1"/>
                </a:solidFill>
              </a:rPr>
              <a:t>ORR</a:t>
            </a:r>
            <a:r>
              <a:rPr lang="en-US" sz="1600" b="1" dirty="0">
                <a:solidFill>
                  <a:schemeClr val="bg1"/>
                </a:solidFill>
              </a:rPr>
              <a:t> (</a:t>
            </a:r>
            <a:r>
              <a:rPr sz="1600" b="1" dirty="0">
                <a:solidFill>
                  <a:schemeClr val="bg1"/>
                </a:solidFill>
              </a:rPr>
              <a:t>RECIST v1.1 per </a:t>
            </a:r>
            <a:r>
              <a:rPr lang="en-US" sz="1600" b="1" dirty="0">
                <a:solidFill>
                  <a:schemeClr val="bg1"/>
                </a:solidFill>
              </a:rPr>
              <a:t>independent radiology review)</a:t>
            </a:r>
          </a:p>
          <a:p>
            <a:pPr marL="267447" lvl="1" indent="-182119">
              <a:spcBef>
                <a:spcPts val="903"/>
              </a:spcBef>
              <a:buClr>
                <a:schemeClr val="bg1"/>
              </a:buClr>
              <a:buFont typeface="Arial"/>
              <a:buChar char="•"/>
              <a:tabLst>
                <a:tab pos="268084" algn="l"/>
              </a:tabLst>
            </a:pPr>
            <a:r>
              <a:rPr sz="1600" b="1" spc="-5" dirty="0">
                <a:solidFill>
                  <a:schemeClr val="bg1"/>
                </a:solidFill>
              </a:rPr>
              <a:t>Secondary endpoints</a:t>
            </a:r>
          </a:p>
          <a:p>
            <a:pPr marL="745015" lvl="1" indent="-286544">
              <a:buClr>
                <a:schemeClr val="bg1"/>
              </a:buClr>
              <a:buFont typeface="Arial"/>
              <a:buChar char="–"/>
              <a:tabLst>
                <a:tab pos="445108" algn="l"/>
              </a:tabLst>
            </a:pPr>
            <a:r>
              <a:rPr lang="en-US" sz="1600" b="1" dirty="0">
                <a:solidFill>
                  <a:schemeClr val="bg1"/>
                </a:solidFill>
              </a:rPr>
              <a:t>ORR per investigator assessment</a:t>
            </a:r>
          </a:p>
          <a:p>
            <a:pPr marL="745015" lvl="1" indent="-286544">
              <a:buClr>
                <a:schemeClr val="bg1"/>
              </a:buClr>
              <a:buFont typeface="Arial"/>
              <a:buChar char="–"/>
              <a:tabLst>
                <a:tab pos="445108" algn="l"/>
              </a:tabLst>
            </a:pPr>
            <a:r>
              <a:rPr sz="1600" b="1" dirty="0">
                <a:solidFill>
                  <a:schemeClr val="bg1"/>
                </a:solidFill>
              </a:rPr>
              <a:t>DOR</a:t>
            </a:r>
            <a:endParaRPr lang="en-US" sz="1600" b="1" dirty="0">
              <a:solidFill>
                <a:schemeClr val="bg1"/>
              </a:solidFill>
            </a:endParaRPr>
          </a:p>
          <a:p>
            <a:pPr marL="745015" lvl="1" indent="-286544">
              <a:buClr>
                <a:schemeClr val="bg1"/>
              </a:buClr>
              <a:buFont typeface="Arial"/>
              <a:buChar char="–"/>
              <a:tabLst>
                <a:tab pos="445108" algn="l"/>
              </a:tabLst>
            </a:pPr>
            <a:r>
              <a:rPr lang="en-US" sz="1600" b="1" dirty="0">
                <a:solidFill>
                  <a:schemeClr val="bg1"/>
                </a:solidFill>
              </a:rPr>
              <a:t>PFS</a:t>
            </a:r>
          </a:p>
          <a:p>
            <a:pPr marL="745015" lvl="1" indent="-286544">
              <a:buClr>
                <a:schemeClr val="bg1"/>
              </a:buClr>
              <a:buFont typeface="Arial"/>
              <a:buChar char="–"/>
              <a:tabLst>
                <a:tab pos="445108" algn="l"/>
              </a:tabLst>
            </a:pPr>
            <a:r>
              <a:rPr sz="1600" b="1" dirty="0">
                <a:solidFill>
                  <a:schemeClr val="bg1"/>
                </a:solidFill>
              </a:rPr>
              <a:t>Safety</a:t>
            </a:r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95513CB2-E225-A331-8A9B-0CBA8E933B28}"/>
              </a:ext>
            </a:extLst>
          </p:cNvPr>
          <p:cNvSpPr txBox="1"/>
          <p:nvPr/>
        </p:nvSpPr>
        <p:spPr>
          <a:xfrm>
            <a:off x="1539714" y="1579771"/>
            <a:ext cx="2842514" cy="70985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192">
            <a:noFill/>
          </a:ln>
        </p:spPr>
        <p:txBody>
          <a:bodyPr vert="horz" wrap="square" lIns="0" tIns="0" rIns="0" bIns="0" rtlCol="0" anchor="ctr">
            <a:spAutoFit/>
          </a:bodyPr>
          <a:lstStyle/>
          <a:p>
            <a:pPr marL="85965"/>
            <a:r>
              <a:rPr sz="1604" b="1" dirty="0">
                <a:solidFill>
                  <a:prstClr val="white"/>
                </a:solidFill>
                <a:cs typeface="Calibri"/>
              </a:rPr>
              <a:t>Ad</a:t>
            </a:r>
            <a:r>
              <a:rPr sz="1604" b="1" spc="5" dirty="0">
                <a:solidFill>
                  <a:prstClr val="white"/>
                </a:solidFill>
                <a:cs typeface="Calibri"/>
              </a:rPr>
              <a:t>u</a:t>
            </a:r>
            <a:r>
              <a:rPr sz="1604" b="1" dirty="0">
                <a:solidFill>
                  <a:prstClr val="white"/>
                </a:solidFill>
                <a:cs typeface="Calibri"/>
              </a:rPr>
              <a:t>lt</a:t>
            </a:r>
            <a:r>
              <a:rPr sz="1604" b="1" spc="-10" dirty="0">
                <a:solidFill>
                  <a:prstClr val="white"/>
                </a:solidFill>
                <a:cs typeface="Calibri"/>
              </a:rPr>
              <a:t> </a:t>
            </a:r>
            <a:r>
              <a:rPr sz="1604" b="1" dirty="0">
                <a:solidFill>
                  <a:prstClr val="white"/>
                </a:solidFill>
                <a:cs typeface="Calibri"/>
              </a:rPr>
              <a:t>ph</a:t>
            </a:r>
            <a:r>
              <a:rPr sz="1604" b="1" spc="5" dirty="0">
                <a:solidFill>
                  <a:prstClr val="white"/>
                </a:solidFill>
                <a:cs typeface="Calibri"/>
              </a:rPr>
              <a:t>a</a:t>
            </a:r>
            <a:r>
              <a:rPr sz="1604" b="1" dirty="0">
                <a:solidFill>
                  <a:prstClr val="white"/>
                </a:solidFill>
                <a:cs typeface="Calibri"/>
              </a:rPr>
              <a:t>se</a:t>
            </a:r>
            <a:r>
              <a:rPr sz="1604" b="1" spc="-40" dirty="0">
                <a:solidFill>
                  <a:prstClr val="white"/>
                </a:solidFill>
                <a:cs typeface="Calibri"/>
              </a:rPr>
              <a:t> </a:t>
            </a:r>
            <a:r>
              <a:rPr sz="1604" b="1" dirty="0">
                <a:solidFill>
                  <a:prstClr val="white"/>
                </a:solidFill>
                <a:cs typeface="Calibri"/>
              </a:rPr>
              <a:t>I</a:t>
            </a:r>
            <a:endParaRPr sz="1604" dirty="0">
              <a:solidFill>
                <a:prstClr val="white"/>
              </a:solidFill>
              <a:cs typeface="Calibri"/>
            </a:endParaRPr>
          </a:p>
          <a:p>
            <a:pPr marL="342269" indent="-165562">
              <a:buFont typeface="Arial"/>
              <a:buChar char="•"/>
              <a:tabLst>
                <a:tab pos="397986" algn="l"/>
              </a:tabLst>
            </a:pPr>
            <a:r>
              <a:rPr sz="1404" dirty="0">
                <a:solidFill>
                  <a:prstClr val="white"/>
                </a:solidFill>
                <a:cs typeface="Calibri"/>
              </a:rPr>
              <a:t>Age</a:t>
            </a:r>
            <a:r>
              <a:rPr sz="1404" spc="-10" dirty="0">
                <a:solidFill>
                  <a:prstClr val="white"/>
                </a:solidFill>
                <a:cs typeface="Calibri"/>
              </a:rPr>
              <a:t> </a:t>
            </a:r>
            <a:r>
              <a:rPr sz="1404" dirty="0">
                <a:solidFill>
                  <a:prstClr val="white"/>
                </a:solidFill>
                <a:cs typeface="Calibri"/>
              </a:rPr>
              <a:t>≥</a:t>
            </a:r>
            <a:r>
              <a:rPr sz="1404" spc="-10" dirty="0">
                <a:solidFill>
                  <a:prstClr val="white"/>
                </a:solidFill>
                <a:cs typeface="Calibri"/>
              </a:rPr>
              <a:t>1</a:t>
            </a:r>
            <a:r>
              <a:rPr sz="1404" dirty="0">
                <a:solidFill>
                  <a:prstClr val="white"/>
                </a:solidFill>
                <a:cs typeface="Calibri"/>
              </a:rPr>
              <a:t>8 years</a:t>
            </a:r>
          </a:p>
          <a:p>
            <a:pPr marL="342269" indent="-165562">
              <a:buFont typeface="Arial"/>
              <a:buChar char="•"/>
              <a:tabLst>
                <a:tab pos="397986" algn="l"/>
              </a:tabLst>
            </a:pPr>
            <a:r>
              <a:rPr sz="1404" dirty="0">
                <a:solidFill>
                  <a:prstClr val="white"/>
                </a:solidFill>
                <a:cs typeface="Calibri"/>
              </a:rPr>
              <a:t>Adva</a:t>
            </a:r>
            <a:r>
              <a:rPr sz="1404" spc="-10" dirty="0">
                <a:solidFill>
                  <a:prstClr val="white"/>
                </a:solidFill>
                <a:cs typeface="Calibri"/>
              </a:rPr>
              <a:t>nc</a:t>
            </a:r>
            <a:r>
              <a:rPr sz="1404" dirty="0">
                <a:solidFill>
                  <a:prstClr val="white"/>
                </a:solidFill>
                <a:cs typeface="Calibri"/>
              </a:rPr>
              <a:t>ed</a:t>
            </a:r>
            <a:r>
              <a:rPr sz="1404" spc="5" dirty="0">
                <a:solidFill>
                  <a:prstClr val="white"/>
                </a:solidFill>
                <a:cs typeface="Calibri"/>
              </a:rPr>
              <a:t> </a:t>
            </a:r>
            <a:r>
              <a:rPr sz="1404" spc="-5" dirty="0">
                <a:solidFill>
                  <a:prstClr val="white"/>
                </a:solidFill>
                <a:cs typeface="Calibri"/>
              </a:rPr>
              <a:t>s</a:t>
            </a:r>
            <a:r>
              <a:rPr sz="1404" spc="5" dirty="0">
                <a:solidFill>
                  <a:prstClr val="white"/>
                </a:solidFill>
                <a:cs typeface="Calibri"/>
              </a:rPr>
              <a:t>o</a:t>
            </a:r>
            <a:r>
              <a:rPr sz="1404" dirty="0">
                <a:solidFill>
                  <a:prstClr val="white"/>
                </a:solidFill>
                <a:cs typeface="Calibri"/>
              </a:rPr>
              <a:t>lid</a:t>
            </a:r>
            <a:r>
              <a:rPr sz="1404" spc="-10" dirty="0">
                <a:solidFill>
                  <a:prstClr val="white"/>
                </a:solidFill>
                <a:cs typeface="Calibri"/>
              </a:rPr>
              <a:t> </a:t>
            </a:r>
            <a:r>
              <a:rPr sz="1404" dirty="0">
                <a:solidFill>
                  <a:prstClr val="white"/>
                </a:solidFill>
                <a:cs typeface="Calibri"/>
              </a:rPr>
              <a:t>t</a:t>
            </a:r>
            <a:r>
              <a:rPr sz="1404" spc="-10" dirty="0">
                <a:solidFill>
                  <a:prstClr val="white"/>
                </a:solidFill>
                <a:cs typeface="Calibri"/>
              </a:rPr>
              <a:t>um</a:t>
            </a:r>
            <a:r>
              <a:rPr sz="1404" spc="-5" dirty="0">
                <a:solidFill>
                  <a:prstClr val="white"/>
                </a:solidFill>
                <a:cs typeface="Calibri"/>
              </a:rPr>
              <a:t>o</a:t>
            </a:r>
            <a:r>
              <a:rPr sz="1404" dirty="0">
                <a:solidFill>
                  <a:prstClr val="white"/>
                </a:solidFill>
                <a:cs typeface="Calibri"/>
              </a:rPr>
              <a:t>r</a:t>
            </a:r>
            <a:r>
              <a:rPr sz="1604" dirty="0">
                <a:solidFill>
                  <a:prstClr val="white"/>
                </a:solidFill>
                <a:cs typeface="Calibri"/>
              </a:rPr>
              <a:t>s</a:t>
            </a:r>
          </a:p>
        </p:txBody>
      </p:sp>
      <p:sp>
        <p:nvSpPr>
          <p:cNvPr id="12" name="object 8">
            <a:extLst>
              <a:ext uri="{FF2B5EF4-FFF2-40B4-BE49-F238E27FC236}">
                <a16:creationId xmlns:a16="http://schemas.microsoft.com/office/drawing/2014/main" id="{6FA054F5-B08D-D8D1-3375-DF19555F4C5E}"/>
              </a:ext>
            </a:extLst>
          </p:cNvPr>
          <p:cNvSpPr txBox="1"/>
          <p:nvPr/>
        </p:nvSpPr>
        <p:spPr>
          <a:xfrm>
            <a:off x="1539714" y="2567159"/>
            <a:ext cx="2842514" cy="67898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192">
            <a:noFill/>
          </a:ln>
        </p:spPr>
        <p:txBody>
          <a:bodyPr vert="horz" wrap="square" lIns="0" tIns="0" rIns="0" bIns="0" rtlCol="0" anchor="ctr">
            <a:spAutoFit/>
          </a:bodyPr>
          <a:lstStyle/>
          <a:p>
            <a:pPr marL="85965"/>
            <a:r>
              <a:rPr sz="1604" b="1" dirty="0">
                <a:solidFill>
                  <a:prstClr val="white"/>
                </a:solidFill>
                <a:cs typeface="Calibri"/>
              </a:rPr>
              <a:t>SCO</a:t>
            </a:r>
            <a:r>
              <a:rPr sz="1604" b="1" spc="-10" dirty="0">
                <a:solidFill>
                  <a:prstClr val="white"/>
                </a:solidFill>
                <a:cs typeface="Calibri"/>
              </a:rPr>
              <a:t>U</a:t>
            </a:r>
            <a:r>
              <a:rPr sz="1604" b="1" spc="-5" dirty="0">
                <a:solidFill>
                  <a:prstClr val="white"/>
                </a:solidFill>
                <a:cs typeface="Calibri"/>
              </a:rPr>
              <a:t>T</a:t>
            </a:r>
            <a:r>
              <a:rPr sz="1604" b="1" dirty="0">
                <a:solidFill>
                  <a:prstClr val="white"/>
                </a:solidFill>
                <a:cs typeface="Calibri"/>
              </a:rPr>
              <a:t>:</a:t>
            </a:r>
            <a:r>
              <a:rPr sz="1604" b="1" spc="-20" dirty="0">
                <a:solidFill>
                  <a:prstClr val="white"/>
                </a:solidFill>
                <a:cs typeface="Calibri"/>
              </a:rPr>
              <a:t> </a:t>
            </a:r>
            <a:r>
              <a:rPr sz="1604" b="1" dirty="0">
                <a:solidFill>
                  <a:prstClr val="white"/>
                </a:solidFill>
                <a:cs typeface="Calibri"/>
              </a:rPr>
              <a:t>pediatric</a:t>
            </a:r>
            <a:r>
              <a:rPr sz="1604" b="1" spc="-30" dirty="0">
                <a:solidFill>
                  <a:prstClr val="white"/>
                </a:solidFill>
                <a:cs typeface="Calibri"/>
              </a:rPr>
              <a:t> </a:t>
            </a:r>
            <a:r>
              <a:rPr sz="1604" b="1" dirty="0">
                <a:solidFill>
                  <a:prstClr val="white"/>
                </a:solidFill>
                <a:cs typeface="Calibri"/>
              </a:rPr>
              <a:t>ph</a:t>
            </a:r>
            <a:r>
              <a:rPr sz="1604" b="1" spc="5" dirty="0">
                <a:solidFill>
                  <a:prstClr val="white"/>
                </a:solidFill>
                <a:cs typeface="Calibri"/>
              </a:rPr>
              <a:t>a</a:t>
            </a:r>
            <a:r>
              <a:rPr sz="1604" b="1" dirty="0">
                <a:solidFill>
                  <a:prstClr val="white"/>
                </a:solidFill>
                <a:cs typeface="Calibri"/>
              </a:rPr>
              <a:t>se</a:t>
            </a:r>
            <a:r>
              <a:rPr sz="1604" b="1" spc="-40" dirty="0">
                <a:solidFill>
                  <a:prstClr val="white"/>
                </a:solidFill>
                <a:cs typeface="Calibri"/>
              </a:rPr>
              <a:t> </a:t>
            </a:r>
            <a:r>
              <a:rPr sz="1604" b="1" dirty="0">
                <a:solidFill>
                  <a:prstClr val="white"/>
                </a:solidFill>
                <a:cs typeface="Calibri"/>
              </a:rPr>
              <a:t>I</a:t>
            </a:r>
            <a:r>
              <a:rPr sz="1604" b="1" spc="-10" dirty="0">
                <a:solidFill>
                  <a:prstClr val="white"/>
                </a:solidFill>
                <a:cs typeface="Calibri"/>
              </a:rPr>
              <a:t>/</a:t>
            </a:r>
            <a:r>
              <a:rPr sz="1604" b="1" dirty="0">
                <a:solidFill>
                  <a:prstClr val="white"/>
                </a:solidFill>
                <a:cs typeface="Calibri"/>
              </a:rPr>
              <a:t>II</a:t>
            </a:r>
            <a:endParaRPr sz="1604" dirty="0">
              <a:solidFill>
                <a:prstClr val="white"/>
              </a:solidFill>
              <a:cs typeface="Calibri"/>
            </a:endParaRPr>
          </a:p>
          <a:p>
            <a:pPr marL="342269" indent="-165562">
              <a:buFont typeface="Arial"/>
              <a:buChar char="•"/>
              <a:tabLst>
                <a:tab pos="397986" algn="l"/>
              </a:tabLst>
            </a:pPr>
            <a:r>
              <a:rPr sz="1404" dirty="0">
                <a:solidFill>
                  <a:prstClr val="white"/>
                </a:solidFill>
              </a:rPr>
              <a:t>Age </a:t>
            </a:r>
            <a:r>
              <a:rPr lang="en-US" sz="1404" dirty="0">
                <a:solidFill>
                  <a:prstClr val="white"/>
                </a:solidFill>
              </a:rPr>
              <a:t>1 month to </a:t>
            </a:r>
            <a:r>
              <a:rPr sz="1404" dirty="0">
                <a:solidFill>
                  <a:prstClr val="white"/>
                </a:solidFill>
              </a:rPr>
              <a:t>21 years</a:t>
            </a:r>
          </a:p>
          <a:p>
            <a:pPr marL="342269" indent="-165562">
              <a:buFont typeface="Arial"/>
              <a:buChar char="•"/>
              <a:tabLst>
                <a:tab pos="397986" algn="l"/>
              </a:tabLst>
            </a:pPr>
            <a:r>
              <a:rPr sz="1404" dirty="0">
                <a:solidFill>
                  <a:prstClr val="white"/>
                </a:solidFill>
              </a:rPr>
              <a:t>Advanced solid tumors</a:t>
            </a:r>
          </a:p>
        </p:txBody>
      </p:sp>
      <p:sp>
        <p:nvSpPr>
          <p:cNvPr id="13" name="object 9">
            <a:extLst>
              <a:ext uri="{FF2B5EF4-FFF2-40B4-BE49-F238E27FC236}">
                <a16:creationId xmlns:a16="http://schemas.microsoft.com/office/drawing/2014/main" id="{6635C9A8-9CD0-BD4B-61C5-B59EFC8A6A27}"/>
              </a:ext>
            </a:extLst>
          </p:cNvPr>
          <p:cNvSpPr txBox="1"/>
          <p:nvPr/>
        </p:nvSpPr>
        <p:spPr>
          <a:xfrm>
            <a:off x="1539714" y="3504598"/>
            <a:ext cx="2842514" cy="1388842"/>
          </a:xfrm>
          <a:prstGeom prst="rect">
            <a:avLst/>
          </a:prstGeom>
          <a:solidFill>
            <a:srgbClr val="0693B5"/>
          </a:solidFill>
          <a:ln w="12192">
            <a:noFill/>
          </a:ln>
        </p:spPr>
        <p:txBody>
          <a:bodyPr vert="horz" wrap="square" lIns="0" tIns="0" rIns="0" bIns="0" rtlCol="0" anchor="ctr">
            <a:spAutoFit/>
          </a:bodyPr>
          <a:lstStyle/>
          <a:p>
            <a:pPr marL="85965" marR="127356"/>
            <a:r>
              <a:rPr sz="1604" b="1" dirty="0">
                <a:solidFill>
                  <a:prstClr val="white"/>
                </a:solidFill>
                <a:cs typeface="Calibri"/>
              </a:rPr>
              <a:t>NAV</a:t>
            </a:r>
            <a:r>
              <a:rPr sz="1604" b="1" spc="-5" dirty="0">
                <a:solidFill>
                  <a:prstClr val="white"/>
                </a:solidFill>
                <a:cs typeface="Calibri"/>
              </a:rPr>
              <a:t>I</a:t>
            </a:r>
            <a:r>
              <a:rPr sz="1604" b="1" dirty="0">
                <a:solidFill>
                  <a:prstClr val="white"/>
                </a:solidFill>
                <a:cs typeface="Calibri"/>
              </a:rPr>
              <a:t>GATE:</a:t>
            </a:r>
            <a:r>
              <a:rPr sz="1604" b="1" spc="-20" dirty="0">
                <a:solidFill>
                  <a:prstClr val="white"/>
                </a:solidFill>
                <a:cs typeface="Calibri"/>
              </a:rPr>
              <a:t> </a:t>
            </a:r>
            <a:r>
              <a:rPr sz="1604" b="1" dirty="0">
                <a:solidFill>
                  <a:prstClr val="white"/>
                </a:solidFill>
                <a:cs typeface="Calibri"/>
              </a:rPr>
              <a:t>adult/a</a:t>
            </a:r>
            <a:r>
              <a:rPr sz="1604" b="1" spc="-15" dirty="0">
                <a:solidFill>
                  <a:prstClr val="white"/>
                </a:solidFill>
                <a:cs typeface="Calibri"/>
              </a:rPr>
              <a:t>d</a:t>
            </a:r>
            <a:r>
              <a:rPr sz="1604" b="1" dirty="0">
                <a:solidFill>
                  <a:prstClr val="white"/>
                </a:solidFill>
                <a:cs typeface="Calibri"/>
              </a:rPr>
              <a:t>ole</a:t>
            </a:r>
            <a:r>
              <a:rPr sz="1604" b="1" spc="-10" dirty="0">
                <a:solidFill>
                  <a:prstClr val="white"/>
                </a:solidFill>
                <a:cs typeface="Calibri"/>
              </a:rPr>
              <a:t>s</a:t>
            </a:r>
            <a:r>
              <a:rPr sz="1604" b="1" spc="-5" dirty="0">
                <a:solidFill>
                  <a:prstClr val="white"/>
                </a:solidFill>
                <a:cs typeface="Calibri"/>
              </a:rPr>
              <a:t>ce</a:t>
            </a:r>
            <a:r>
              <a:rPr sz="1604" b="1" spc="-10" dirty="0">
                <a:solidFill>
                  <a:prstClr val="white"/>
                </a:solidFill>
                <a:cs typeface="Calibri"/>
              </a:rPr>
              <a:t>n</a:t>
            </a:r>
            <a:r>
              <a:rPr sz="1604" b="1" dirty="0">
                <a:solidFill>
                  <a:prstClr val="white"/>
                </a:solidFill>
                <a:cs typeface="Calibri"/>
              </a:rPr>
              <a:t>t phase</a:t>
            </a:r>
            <a:r>
              <a:rPr sz="1604" b="1" spc="-25" dirty="0">
                <a:solidFill>
                  <a:prstClr val="white"/>
                </a:solidFill>
                <a:cs typeface="Calibri"/>
              </a:rPr>
              <a:t> </a:t>
            </a:r>
            <a:r>
              <a:rPr sz="1604" b="1" dirty="0">
                <a:solidFill>
                  <a:prstClr val="white"/>
                </a:solidFill>
                <a:cs typeface="Calibri"/>
              </a:rPr>
              <a:t>II</a:t>
            </a:r>
            <a:r>
              <a:rPr sz="1604" b="1" spc="-15" dirty="0">
                <a:solidFill>
                  <a:prstClr val="white"/>
                </a:solidFill>
                <a:cs typeface="Calibri"/>
              </a:rPr>
              <a:t> </a:t>
            </a:r>
            <a:r>
              <a:rPr sz="1604" b="1" dirty="0">
                <a:solidFill>
                  <a:prstClr val="white"/>
                </a:solidFill>
                <a:cs typeface="Calibri"/>
              </a:rPr>
              <a:t>basket</a:t>
            </a:r>
            <a:r>
              <a:rPr sz="1604" b="1" spc="-30" dirty="0">
                <a:solidFill>
                  <a:prstClr val="white"/>
                </a:solidFill>
                <a:cs typeface="Calibri"/>
              </a:rPr>
              <a:t> </a:t>
            </a:r>
            <a:r>
              <a:rPr sz="1604" b="1" dirty="0">
                <a:solidFill>
                  <a:prstClr val="white"/>
                </a:solidFill>
                <a:cs typeface="Calibri"/>
              </a:rPr>
              <a:t>trial</a:t>
            </a:r>
            <a:endParaRPr sz="1604" dirty="0">
              <a:solidFill>
                <a:prstClr val="white"/>
              </a:solidFill>
              <a:cs typeface="Calibri"/>
            </a:endParaRPr>
          </a:p>
          <a:p>
            <a:pPr marL="342269" indent="-165562">
              <a:buFont typeface="Arial"/>
              <a:buChar char="•"/>
              <a:tabLst>
                <a:tab pos="397986" algn="l"/>
              </a:tabLst>
            </a:pPr>
            <a:r>
              <a:rPr sz="1404" dirty="0">
                <a:solidFill>
                  <a:prstClr val="white"/>
                </a:solidFill>
              </a:rPr>
              <a:t>Age ≥12 years</a:t>
            </a:r>
          </a:p>
          <a:p>
            <a:pPr marL="342269" indent="-165562">
              <a:buFont typeface="Arial"/>
              <a:buChar char="•"/>
              <a:tabLst>
                <a:tab pos="397986" algn="l"/>
              </a:tabLst>
            </a:pPr>
            <a:r>
              <a:rPr sz="1404" dirty="0">
                <a:solidFill>
                  <a:prstClr val="white"/>
                </a:solidFill>
              </a:rPr>
              <a:t>Advanced solid tumors</a:t>
            </a:r>
          </a:p>
          <a:p>
            <a:pPr marL="342269" indent="-165562">
              <a:buFont typeface="Arial"/>
              <a:buChar char="•"/>
              <a:tabLst>
                <a:tab pos="397986" algn="l"/>
              </a:tabLst>
            </a:pPr>
            <a:r>
              <a:rPr lang="en-US" sz="1404" i="1" dirty="0">
                <a:solidFill>
                  <a:prstClr val="white"/>
                </a:solidFill>
              </a:rPr>
              <a:t>N</a:t>
            </a:r>
            <a:r>
              <a:rPr sz="1404" i="1" dirty="0">
                <a:solidFill>
                  <a:prstClr val="white"/>
                </a:solidFill>
              </a:rPr>
              <a:t>TRK</a:t>
            </a:r>
            <a:r>
              <a:rPr lang="en-US" sz="1404" i="1" dirty="0">
                <a:solidFill>
                  <a:prstClr val="white"/>
                </a:solidFill>
              </a:rPr>
              <a:t> </a:t>
            </a:r>
            <a:r>
              <a:rPr lang="en-US" sz="1404" dirty="0">
                <a:solidFill>
                  <a:prstClr val="white"/>
                </a:solidFill>
              </a:rPr>
              <a:t>gene</a:t>
            </a:r>
            <a:r>
              <a:rPr sz="1404" dirty="0">
                <a:solidFill>
                  <a:prstClr val="white"/>
                </a:solidFill>
              </a:rPr>
              <a:t> fusion positive</a:t>
            </a:r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99A98818-0816-22A0-3778-1621EDDB3BB3}"/>
              </a:ext>
            </a:extLst>
          </p:cNvPr>
          <p:cNvSpPr txBox="1"/>
          <p:nvPr/>
        </p:nvSpPr>
        <p:spPr>
          <a:xfrm>
            <a:off x="5582041" y="2652693"/>
            <a:ext cx="952207" cy="55553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910" algn="ctr"/>
            <a:r>
              <a:rPr sz="1203" b="1" spc="-10" dirty="0">
                <a:solidFill>
                  <a:srgbClr val="FFFFFF"/>
                </a:solidFill>
                <a:cs typeface="Calibri"/>
              </a:rPr>
              <a:t>N=55</a:t>
            </a:r>
            <a:endParaRPr sz="1203" dirty="0">
              <a:solidFill>
                <a:prstClr val="black"/>
              </a:solidFill>
              <a:cs typeface="Calibri"/>
            </a:endParaRPr>
          </a:p>
          <a:p>
            <a:pPr marL="12736" marR="5094" algn="ctr"/>
            <a:r>
              <a:rPr sz="1203" b="1" dirty="0">
                <a:solidFill>
                  <a:srgbClr val="FFFFFF"/>
                </a:solidFill>
                <a:cs typeface="Calibri"/>
              </a:rPr>
              <a:t>T</a:t>
            </a:r>
            <a:r>
              <a:rPr sz="1203" b="1" spc="-15" dirty="0">
                <a:solidFill>
                  <a:srgbClr val="FFFFFF"/>
                </a:solidFill>
                <a:cs typeface="Calibri"/>
              </a:rPr>
              <a:t>R</a:t>
            </a:r>
            <a:r>
              <a:rPr sz="1203" b="1" spc="-10" dirty="0">
                <a:solidFill>
                  <a:srgbClr val="FFFFFF"/>
                </a:solidFill>
                <a:cs typeface="Calibri"/>
              </a:rPr>
              <a:t>K</a:t>
            </a:r>
            <a:r>
              <a:rPr sz="1203" b="1" spc="5" dirty="0">
                <a:solidFill>
                  <a:srgbClr val="FFFFFF"/>
                </a:solidFill>
                <a:cs typeface="Calibri"/>
              </a:rPr>
              <a:t> </a:t>
            </a:r>
            <a:r>
              <a:rPr sz="1203" b="1" dirty="0">
                <a:solidFill>
                  <a:srgbClr val="FFFFFF"/>
                </a:solidFill>
                <a:cs typeface="Calibri"/>
              </a:rPr>
              <a:t>f</a:t>
            </a:r>
            <a:r>
              <a:rPr sz="1203" b="1" spc="-10" dirty="0">
                <a:solidFill>
                  <a:srgbClr val="FFFFFF"/>
                </a:solidFill>
                <a:cs typeface="Calibri"/>
              </a:rPr>
              <a:t>us</a:t>
            </a:r>
            <a:r>
              <a:rPr sz="1203" b="1" dirty="0">
                <a:solidFill>
                  <a:srgbClr val="FFFFFF"/>
                </a:solidFill>
                <a:cs typeface="Calibri"/>
              </a:rPr>
              <a:t>i</a:t>
            </a:r>
            <a:r>
              <a:rPr sz="1203" b="1" spc="-10" dirty="0">
                <a:solidFill>
                  <a:srgbClr val="FFFFFF"/>
                </a:solidFill>
                <a:cs typeface="Calibri"/>
              </a:rPr>
              <a:t>on</a:t>
            </a:r>
            <a:r>
              <a:rPr sz="1203" b="1" spc="-5" dirty="0">
                <a:solidFill>
                  <a:srgbClr val="FFFFFF"/>
                </a:solidFill>
                <a:cs typeface="Calibri"/>
              </a:rPr>
              <a:t> p</a:t>
            </a:r>
            <a:r>
              <a:rPr sz="1203" b="1" spc="-15" dirty="0">
                <a:solidFill>
                  <a:srgbClr val="FFFFFF"/>
                </a:solidFill>
                <a:cs typeface="Calibri"/>
              </a:rPr>
              <a:t>a</a:t>
            </a:r>
            <a:r>
              <a:rPr sz="1203" b="1" spc="-5" dirty="0">
                <a:solidFill>
                  <a:srgbClr val="FFFFFF"/>
                </a:solidFill>
                <a:cs typeface="Calibri"/>
              </a:rPr>
              <a:t>t</a:t>
            </a:r>
            <a:r>
              <a:rPr sz="1203" b="1" dirty="0">
                <a:solidFill>
                  <a:srgbClr val="FFFFFF"/>
                </a:solidFill>
                <a:cs typeface="Calibri"/>
              </a:rPr>
              <a:t>i</a:t>
            </a:r>
            <a:r>
              <a:rPr sz="1203" b="1" spc="-5" dirty="0">
                <a:solidFill>
                  <a:srgbClr val="FFFFFF"/>
                </a:solidFill>
                <a:cs typeface="Calibri"/>
              </a:rPr>
              <a:t>e</a:t>
            </a:r>
            <a:r>
              <a:rPr sz="1203" b="1" spc="-10" dirty="0">
                <a:solidFill>
                  <a:srgbClr val="FFFFFF"/>
                </a:solidFill>
                <a:cs typeface="Calibri"/>
              </a:rPr>
              <a:t>nts</a:t>
            </a:r>
            <a:endParaRPr sz="1203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ABC9757C-BF21-8B1C-04CF-A256BDD96B60}"/>
              </a:ext>
            </a:extLst>
          </p:cNvPr>
          <p:cNvSpPr txBox="1"/>
          <p:nvPr/>
        </p:nvSpPr>
        <p:spPr>
          <a:xfrm rot="19775396">
            <a:off x="4651956" y="3962764"/>
            <a:ext cx="391610" cy="185179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>
            <a:spAutoFit/>
          </a:bodyPr>
          <a:lstStyle/>
          <a:p>
            <a:pPr marL="12736" algn="ctr"/>
            <a:r>
              <a:rPr sz="1203" b="1" dirty="0">
                <a:solidFill>
                  <a:prstClr val="black"/>
                </a:solidFill>
                <a:cs typeface="Calibri"/>
              </a:rPr>
              <a:t>n=</a:t>
            </a:r>
            <a:r>
              <a:rPr lang="en-US" sz="1203" b="1" dirty="0">
                <a:solidFill>
                  <a:prstClr val="black"/>
                </a:solidFill>
                <a:cs typeface="Calibri"/>
              </a:rPr>
              <a:t>35</a:t>
            </a:r>
            <a:endParaRPr sz="1203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330FE706-47A1-F562-EE44-B7B10296EF6C}"/>
              </a:ext>
            </a:extLst>
          </p:cNvPr>
          <p:cNvSpPr txBox="1"/>
          <p:nvPr/>
        </p:nvSpPr>
        <p:spPr>
          <a:xfrm rot="1731957">
            <a:off x="4610981" y="1701137"/>
            <a:ext cx="391610" cy="185179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>
            <a:spAutoFit/>
          </a:bodyPr>
          <a:lstStyle/>
          <a:p>
            <a:pPr marL="12736" algn="ctr"/>
            <a:r>
              <a:rPr sz="1203" b="1" dirty="0">
                <a:solidFill>
                  <a:prstClr val="black"/>
                </a:solidFill>
                <a:cs typeface="Calibri"/>
              </a:rPr>
              <a:t>n=</a:t>
            </a:r>
            <a:r>
              <a:rPr lang="en-US" sz="1203" b="1" dirty="0">
                <a:solidFill>
                  <a:prstClr val="black"/>
                </a:solidFill>
                <a:cs typeface="Calibri"/>
              </a:rPr>
              <a:t>8</a:t>
            </a:r>
            <a:endParaRPr sz="1203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16884A0-20F3-0A82-F6AE-8ADD608FD8E3}"/>
              </a:ext>
            </a:extLst>
          </p:cNvPr>
          <p:cNvSpPr/>
          <p:nvPr/>
        </p:nvSpPr>
        <p:spPr>
          <a:xfrm>
            <a:off x="1394169" y="4920287"/>
            <a:ext cx="2023787" cy="27776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1203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lang="en-US" sz="120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lang="en-US" sz="1203" b="1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3" b="1" spc="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203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120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203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</a:t>
            </a:r>
            <a:r>
              <a:rPr lang="en-US" sz="120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203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July 17</a:t>
            </a:r>
            <a:r>
              <a:rPr lang="en-US" sz="120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203" b="1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EFF9EB4-7D72-4855-EDC1-79C1E3EE43D2}"/>
              </a:ext>
            </a:extLst>
          </p:cNvPr>
          <p:cNvSpPr/>
          <p:nvPr/>
        </p:nvSpPr>
        <p:spPr>
          <a:xfrm>
            <a:off x="5465694" y="4009648"/>
            <a:ext cx="6582637" cy="2331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7447" marR="267447" indent="-182119">
              <a:buClr>
                <a:schemeClr val="accent2"/>
              </a:buClr>
              <a:buFont typeface="Arial"/>
              <a:buChar char="•"/>
              <a:tabLst>
                <a:tab pos="268084" algn="l"/>
              </a:tabLst>
            </a:pPr>
            <a:r>
              <a:rPr lang="en-US" sz="1800" b="1" i="1" dirty="0">
                <a:solidFill>
                  <a:prstClr val="black"/>
                </a:solidFill>
                <a:cs typeface="Calibri"/>
              </a:rPr>
              <a:t>NT</a:t>
            </a:r>
            <a:r>
              <a:rPr lang="en-US" sz="1800" b="1" i="1" spc="-15" dirty="0">
                <a:solidFill>
                  <a:prstClr val="black"/>
                </a:solidFill>
                <a:cs typeface="Calibri"/>
              </a:rPr>
              <a:t>R</a:t>
            </a:r>
            <a:r>
              <a:rPr lang="en-US" sz="1800" b="1" i="1" spc="-10" dirty="0">
                <a:solidFill>
                  <a:prstClr val="black"/>
                </a:solidFill>
                <a:cs typeface="Calibri"/>
              </a:rPr>
              <a:t>K</a:t>
            </a:r>
            <a:r>
              <a:rPr lang="en-US" sz="1800" b="1" i="1" spc="5" dirty="0">
                <a:solidFill>
                  <a:prstClr val="black"/>
                </a:solidFill>
                <a:cs typeface="Calibri"/>
              </a:rPr>
              <a:t> </a:t>
            </a:r>
            <a:r>
              <a:rPr lang="en-US" sz="1800" b="1" spc="5" dirty="0">
                <a:solidFill>
                  <a:prstClr val="black"/>
                </a:solidFill>
                <a:cs typeface="Calibri"/>
              </a:rPr>
              <a:t>gene </a:t>
            </a:r>
            <a:r>
              <a:rPr lang="en-US" sz="1800" b="1" dirty="0">
                <a:solidFill>
                  <a:prstClr val="black"/>
                </a:solidFill>
                <a:cs typeface="Calibri"/>
              </a:rPr>
              <a:t>f</a:t>
            </a:r>
            <a:r>
              <a:rPr lang="en-US" sz="1800" b="1" spc="-10" dirty="0">
                <a:solidFill>
                  <a:prstClr val="black"/>
                </a:solidFill>
                <a:cs typeface="Calibri"/>
              </a:rPr>
              <a:t>us</a:t>
            </a:r>
            <a:r>
              <a:rPr lang="en-US" sz="1800" b="1" dirty="0">
                <a:solidFill>
                  <a:prstClr val="black"/>
                </a:solidFill>
                <a:cs typeface="Calibri"/>
              </a:rPr>
              <a:t>i</a:t>
            </a:r>
            <a:r>
              <a:rPr lang="en-US" sz="1800" b="1" spc="-10" dirty="0">
                <a:solidFill>
                  <a:prstClr val="black"/>
                </a:solidFill>
                <a:cs typeface="Calibri"/>
              </a:rPr>
              <a:t>on</a:t>
            </a:r>
            <a:r>
              <a:rPr lang="en-US" sz="1800" b="1" spc="5" dirty="0">
                <a:solidFill>
                  <a:prstClr val="black"/>
                </a:solidFill>
                <a:cs typeface="Calibri"/>
              </a:rPr>
              <a:t> </a:t>
            </a:r>
            <a:r>
              <a:rPr lang="en-US" sz="1800" b="1" spc="-5" dirty="0">
                <a:solidFill>
                  <a:prstClr val="black"/>
                </a:solidFill>
                <a:cs typeface="Calibri"/>
              </a:rPr>
              <a:t>st</a:t>
            </a:r>
            <a:r>
              <a:rPr lang="en-US" sz="1800" b="1" spc="-15" dirty="0">
                <a:solidFill>
                  <a:prstClr val="black"/>
                </a:solidFill>
                <a:cs typeface="Calibri"/>
              </a:rPr>
              <a:t>a</a:t>
            </a:r>
            <a:r>
              <a:rPr lang="en-US" sz="1800" b="1" spc="-5" dirty="0">
                <a:solidFill>
                  <a:prstClr val="black"/>
                </a:solidFill>
                <a:cs typeface="Calibri"/>
              </a:rPr>
              <a:t>tus </a:t>
            </a:r>
            <a:r>
              <a:rPr lang="en-US" sz="1800" dirty="0">
                <a:solidFill>
                  <a:prstClr val="black"/>
                </a:solidFill>
                <a:cs typeface="Calibri"/>
              </a:rPr>
              <a:t>d</a:t>
            </a:r>
            <a:r>
              <a:rPr lang="en-US" sz="1800" spc="-10" dirty="0">
                <a:solidFill>
                  <a:prstClr val="black"/>
                </a:solidFill>
                <a:cs typeface="Calibri"/>
              </a:rPr>
              <a:t>e</a:t>
            </a:r>
            <a:r>
              <a:rPr lang="en-US" sz="1800" dirty="0">
                <a:solidFill>
                  <a:prstClr val="black"/>
                </a:solidFill>
                <a:cs typeface="Calibri"/>
              </a:rPr>
              <a:t>t</a:t>
            </a:r>
            <a:r>
              <a:rPr lang="en-US" sz="1800" spc="-5" dirty="0">
                <a:solidFill>
                  <a:prstClr val="black"/>
                </a:solidFill>
                <a:cs typeface="Calibri"/>
              </a:rPr>
              <a:t>er</a:t>
            </a:r>
            <a:r>
              <a:rPr lang="en-US" sz="1800" dirty="0">
                <a:solidFill>
                  <a:prstClr val="black"/>
                </a:solidFill>
                <a:cs typeface="Calibri"/>
              </a:rPr>
              <a:t>mi</a:t>
            </a:r>
            <a:r>
              <a:rPr lang="en-US" sz="1800" spc="5" dirty="0">
                <a:solidFill>
                  <a:prstClr val="black"/>
                </a:solidFill>
                <a:cs typeface="Calibri"/>
              </a:rPr>
              <a:t>n</a:t>
            </a:r>
            <a:r>
              <a:rPr lang="en-US" sz="1800" spc="-10" dirty="0">
                <a:solidFill>
                  <a:prstClr val="black"/>
                </a:solidFill>
                <a:cs typeface="Calibri"/>
              </a:rPr>
              <a:t>ed</a:t>
            </a:r>
            <a:r>
              <a:rPr lang="en-US" sz="1800" spc="-40" dirty="0">
                <a:solidFill>
                  <a:prstClr val="black"/>
                </a:solidFill>
                <a:cs typeface="Calibri"/>
              </a:rPr>
              <a:t> </a:t>
            </a:r>
            <a:r>
              <a:rPr lang="en-US" sz="1800" dirty="0">
                <a:solidFill>
                  <a:prstClr val="black"/>
                </a:solidFill>
                <a:cs typeface="Calibri"/>
              </a:rPr>
              <a:t>b</a:t>
            </a:r>
            <a:r>
              <a:rPr lang="en-US" sz="1800" spc="-10" dirty="0">
                <a:solidFill>
                  <a:prstClr val="black"/>
                </a:solidFill>
                <a:cs typeface="Calibri"/>
              </a:rPr>
              <a:t>y</a:t>
            </a:r>
            <a:r>
              <a:rPr lang="en-US" sz="1800" spc="-25" dirty="0">
                <a:solidFill>
                  <a:prstClr val="black"/>
                </a:solidFill>
                <a:cs typeface="Calibri"/>
              </a:rPr>
              <a:t> </a:t>
            </a:r>
            <a:r>
              <a:rPr lang="en-US" sz="1800" dirty="0">
                <a:solidFill>
                  <a:prstClr val="black"/>
                </a:solidFill>
                <a:cs typeface="Calibri"/>
              </a:rPr>
              <a:t>local</a:t>
            </a:r>
            <a:r>
              <a:rPr lang="en-US" sz="1800" spc="10" dirty="0">
                <a:solidFill>
                  <a:prstClr val="black"/>
                </a:solidFill>
                <a:cs typeface="Calibri"/>
              </a:rPr>
              <a:t> </a:t>
            </a:r>
            <a:r>
              <a:rPr lang="en-US" sz="1800" spc="-5" dirty="0">
                <a:solidFill>
                  <a:prstClr val="black"/>
                </a:solidFill>
                <a:cs typeface="Calibri"/>
              </a:rPr>
              <a:t>C</a:t>
            </a:r>
            <a:r>
              <a:rPr lang="en-US" sz="1800" spc="-10" dirty="0">
                <a:solidFill>
                  <a:prstClr val="black"/>
                </a:solidFill>
                <a:cs typeface="Calibri"/>
              </a:rPr>
              <a:t>LIA </a:t>
            </a:r>
            <a:r>
              <a:rPr lang="en-US" sz="1800" spc="-5" dirty="0">
                <a:solidFill>
                  <a:prstClr val="black"/>
                </a:solidFill>
                <a:cs typeface="Calibri"/>
              </a:rPr>
              <a:t>(o</a:t>
            </a:r>
            <a:r>
              <a:rPr lang="en-US" sz="1800" dirty="0">
                <a:solidFill>
                  <a:prstClr val="black"/>
                </a:solidFill>
                <a:cs typeface="Calibri"/>
              </a:rPr>
              <a:t>r</a:t>
            </a:r>
            <a:r>
              <a:rPr lang="en-US" sz="1800" spc="5" dirty="0">
                <a:solidFill>
                  <a:prstClr val="black"/>
                </a:solidFill>
                <a:cs typeface="Calibri"/>
              </a:rPr>
              <a:t> </a:t>
            </a:r>
            <a:r>
              <a:rPr lang="en-US" sz="1800" spc="-5" dirty="0">
                <a:solidFill>
                  <a:prstClr val="black"/>
                </a:solidFill>
                <a:cs typeface="Calibri"/>
              </a:rPr>
              <a:t>similarl</a:t>
            </a:r>
            <a:r>
              <a:rPr lang="en-US" sz="1800" dirty="0">
                <a:solidFill>
                  <a:prstClr val="black"/>
                </a:solidFill>
                <a:cs typeface="Calibri"/>
              </a:rPr>
              <a:t>y</a:t>
            </a:r>
            <a:r>
              <a:rPr lang="en-US" sz="1800" spc="-5" dirty="0">
                <a:solidFill>
                  <a:prstClr val="black"/>
                </a:solidFill>
                <a:cs typeface="Calibri"/>
              </a:rPr>
              <a:t> </a:t>
            </a:r>
            <a:r>
              <a:rPr lang="en-US" sz="1800" spc="-10" dirty="0">
                <a:solidFill>
                  <a:prstClr val="black"/>
                </a:solidFill>
                <a:cs typeface="Calibri"/>
              </a:rPr>
              <a:t>ac</a:t>
            </a:r>
            <a:r>
              <a:rPr lang="en-US" sz="1800" spc="-15" dirty="0">
                <a:solidFill>
                  <a:prstClr val="black"/>
                </a:solidFill>
                <a:cs typeface="Calibri"/>
              </a:rPr>
              <a:t>c</a:t>
            </a:r>
            <a:r>
              <a:rPr lang="en-US" sz="1800" spc="-5" dirty="0">
                <a:solidFill>
                  <a:prstClr val="black"/>
                </a:solidFill>
                <a:cs typeface="Calibri"/>
              </a:rPr>
              <a:t>re</a:t>
            </a:r>
            <a:r>
              <a:rPr lang="en-US" sz="1800" dirty="0">
                <a:solidFill>
                  <a:prstClr val="black"/>
                </a:solidFill>
                <a:cs typeface="Calibri"/>
              </a:rPr>
              <a:t>dit</a:t>
            </a:r>
            <a:r>
              <a:rPr lang="en-US" sz="1800" spc="-10" dirty="0">
                <a:solidFill>
                  <a:prstClr val="black"/>
                </a:solidFill>
                <a:cs typeface="Calibri"/>
              </a:rPr>
              <a:t>e</a:t>
            </a:r>
            <a:r>
              <a:rPr lang="en-US" sz="1800" spc="-5" dirty="0">
                <a:solidFill>
                  <a:prstClr val="black"/>
                </a:solidFill>
                <a:cs typeface="Calibri"/>
              </a:rPr>
              <a:t>d</a:t>
            </a:r>
            <a:r>
              <a:rPr lang="en-US" sz="1800" dirty="0">
                <a:solidFill>
                  <a:prstClr val="black"/>
                </a:solidFill>
                <a:cs typeface="Calibri"/>
              </a:rPr>
              <a:t>) la</a:t>
            </a:r>
            <a:r>
              <a:rPr lang="en-US" sz="1800" spc="5" dirty="0">
                <a:solidFill>
                  <a:prstClr val="black"/>
                </a:solidFill>
                <a:cs typeface="Calibri"/>
              </a:rPr>
              <a:t>b</a:t>
            </a:r>
            <a:r>
              <a:rPr lang="en-US" sz="1800" spc="-15" dirty="0">
                <a:solidFill>
                  <a:prstClr val="black"/>
                </a:solidFill>
                <a:cs typeface="Calibri"/>
              </a:rPr>
              <a:t>o</a:t>
            </a:r>
            <a:r>
              <a:rPr lang="en-US" sz="1800" spc="-5" dirty="0">
                <a:solidFill>
                  <a:prstClr val="black"/>
                </a:solidFill>
                <a:cs typeface="Calibri"/>
              </a:rPr>
              <a:t>ra</a:t>
            </a:r>
            <a:r>
              <a:rPr lang="en-US" sz="1800" dirty="0">
                <a:solidFill>
                  <a:prstClr val="black"/>
                </a:solidFill>
                <a:cs typeface="Calibri"/>
              </a:rPr>
              <a:t>t</a:t>
            </a:r>
            <a:r>
              <a:rPr lang="en-US" sz="1800" spc="-15" dirty="0">
                <a:solidFill>
                  <a:prstClr val="black"/>
                </a:solidFill>
                <a:cs typeface="Calibri"/>
              </a:rPr>
              <a:t>o</a:t>
            </a:r>
            <a:r>
              <a:rPr lang="en-US" sz="1800" spc="-5" dirty="0">
                <a:solidFill>
                  <a:prstClr val="black"/>
                </a:solidFill>
                <a:cs typeface="Calibri"/>
              </a:rPr>
              <a:t>r</a:t>
            </a:r>
            <a:r>
              <a:rPr lang="en-US" sz="1800" dirty="0">
                <a:solidFill>
                  <a:prstClr val="black"/>
                </a:solidFill>
                <a:cs typeface="Calibri"/>
              </a:rPr>
              <a:t>ies</a:t>
            </a:r>
          </a:p>
          <a:p>
            <a:pPr marL="266173" indent="-180845">
              <a:spcBef>
                <a:spcPts val="903"/>
              </a:spcBef>
              <a:buClr>
                <a:schemeClr val="accent2"/>
              </a:buClr>
              <a:buFont typeface="Arial"/>
              <a:buChar char="•"/>
              <a:tabLst>
                <a:tab pos="266173" algn="l"/>
              </a:tabLst>
            </a:pPr>
            <a:r>
              <a:rPr lang="en-US" sz="1800" b="1" spc="-15" dirty="0">
                <a:solidFill>
                  <a:prstClr val="black"/>
                </a:solidFill>
                <a:cs typeface="Calibri"/>
              </a:rPr>
              <a:t>Do</a:t>
            </a:r>
            <a:r>
              <a:rPr lang="en-US" sz="1800" b="1" spc="-5" dirty="0">
                <a:solidFill>
                  <a:prstClr val="black"/>
                </a:solidFill>
                <a:cs typeface="Calibri"/>
              </a:rPr>
              <a:t>sin</a:t>
            </a:r>
            <a:r>
              <a:rPr lang="en-US" sz="1800" b="1" dirty="0">
                <a:solidFill>
                  <a:prstClr val="black"/>
                </a:solidFill>
                <a:cs typeface="Calibri"/>
              </a:rPr>
              <a:t>g</a:t>
            </a:r>
            <a:endParaRPr lang="en-US" sz="1800" dirty="0">
              <a:solidFill>
                <a:prstClr val="black"/>
              </a:solidFill>
              <a:cs typeface="Calibri"/>
            </a:endParaRPr>
          </a:p>
          <a:p>
            <a:pPr marL="745015" marR="109526" lvl="1" indent="-286544">
              <a:buClr>
                <a:schemeClr val="accent2"/>
              </a:buClr>
              <a:buFont typeface="Arial"/>
              <a:buChar char="–"/>
              <a:tabLst>
                <a:tab pos="445108" algn="l"/>
              </a:tabLst>
            </a:pPr>
            <a:r>
              <a:rPr lang="en-US" sz="1400" dirty="0">
                <a:solidFill>
                  <a:prstClr val="black"/>
                </a:solidFill>
              </a:rPr>
              <a:t>Single-agent larotrectinib, administered predominantly at 100 mg </a:t>
            </a:r>
          </a:p>
          <a:p>
            <a:pPr marL="458471" marR="109526" lvl="1">
              <a:buClr>
                <a:schemeClr val="accent2"/>
              </a:buClr>
              <a:tabLst>
                <a:tab pos="445108" algn="l"/>
              </a:tabLst>
            </a:pPr>
            <a:r>
              <a:rPr lang="en-US" sz="1400" dirty="0">
                <a:solidFill>
                  <a:prstClr val="black"/>
                </a:solidFill>
              </a:rPr>
              <a:t>      BID continuously</a:t>
            </a:r>
          </a:p>
          <a:p>
            <a:pPr marL="745015" marR="109526" lvl="1" indent="-286544">
              <a:buClr>
                <a:schemeClr val="accent2"/>
              </a:buClr>
              <a:buFont typeface="Arial"/>
              <a:buChar char="–"/>
              <a:tabLst>
                <a:tab pos="445108" algn="l"/>
              </a:tabLst>
            </a:pPr>
            <a:r>
              <a:rPr lang="en-US" sz="1400" dirty="0">
                <a:solidFill>
                  <a:prstClr val="black"/>
                </a:solidFill>
              </a:rPr>
              <a:t>Children with BSA &lt;1 m</a:t>
            </a:r>
            <a:r>
              <a:rPr lang="en-US" sz="1400" baseline="30000" dirty="0">
                <a:solidFill>
                  <a:prstClr val="black"/>
                </a:solidFill>
              </a:rPr>
              <a:t>2</a:t>
            </a:r>
            <a:r>
              <a:rPr lang="en-US" sz="1400" dirty="0">
                <a:solidFill>
                  <a:prstClr val="black"/>
                </a:solidFill>
              </a:rPr>
              <a:t>: 100 mg/m</a:t>
            </a:r>
            <a:r>
              <a:rPr lang="en-US" sz="1400" baseline="30000" dirty="0">
                <a:solidFill>
                  <a:prstClr val="black"/>
                </a:solidFill>
              </a:rPr>
              <a:t>2</a:t>
            </a:r>
            <a:r>
              <a:rPr lang="en-US" sz="1400" dirty="0">
                <a:solidFill>
                  <a:prstClr val="black"/>
                </a:solidFill>
              </a:rPr>
              <a:t> BID</a:t>
            </a:r>
          </a:p>
          <a:p>
            <a:pPr marL="745015" marR="109526" lvl="1" indent="-286544">
              <a:buClr>
                <a:schemeClr val="accent2"/>
              </a:buClr>
              <a:buFont typeface="Arial"/>
              <a:buChar char="–"/>
              <a:tabLst>
                <a:tab pos="445108" algn="l"/>
              </a:tabLst>
            </a:pPr>
            <a:r>
              <a:rPr lang="en-US" sz="1400" dirty="0">
                <a:solidFill>
                  <a:prstClr val="black"/>
                </a:solidFill>
              </a:rPr>
              <a:t>A liquid formulation was available for patients who were unable</a:t>
            </a:r>
          </a:p>
          <a:p>
            <a:pPr marL="458471" marR="109526" lvl="1">
              <a:buClr>
                <a:schemeClr val="accent2"/>
              </a:buClr>
              <a:tabLst>
                <a:tab pos="445108" algn="l"/>
              </a:tabLst>
            </a:pPr>
            <a:r>
              <a:rPr lang="en-US" sz="1400" dirty="0">
                <a:solidFill>
                  <a:prstClr val="black"/>
                </a:solidFill>
              </a:rPr>
              <a:t>      to swallow capsules</a:t>
            </a:r>
          </a:p>
          <a:p>
            <a:pPr marL="745015" lvl="1" indent="-286544">
              <a:buClr>
                <a:schemeClr val="accent2"/>
              </a:buClr>
              <a:buFont typeface="Arial"/>
              <a:buChar char="–"/>
              <a:tabLst>
                <a:tab pos="445108" algn="l"/>
              </a:tabLst>
            </a:pPr>
            <a:r>
              <a:rPr lang="en-US" sz="1400" dirty="0">
                <a:solidFill>
                  <a:prstClr val="black"/>
                </a:solidFill>
              </a:rPr>
              <a:t>Treatment beyond progression permitted if patient continued to benefit</a:t>
            </a:r>
            <a:endParaRPr lang="en-US" sz="2106" dirty="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44525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BC6DA-2212-18FB-B1EE-648401BB1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Tumor agnostic phase 1-2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48F3BF7-CA79-EE94-E6ED-0042E70601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5591798"/>
              </p:ext>
            </p:extLst>
          </p:nvPr>
        </p:nvGraphicFramePr>
        <p:xfrm>
          <a:off x="3088972" y="1787484"/>
          <a:ext cx="6799189" cy="3978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6B184F8-34A4-B563-0213-196253E3FEF2}"/>
              </a:ext>
            </a:extLst>
          </p:cNvPr>
          <p:cNvSpPr txBox="1"/>
          <p:nvPr/>
        </p:nvSpPr>
        <p:spPr>
          <a:xfrm>
            <a:off x="8464749" y="1789602"/>
            <a:ext cx="2274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Salivary gland (22%)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785E2DD-A4A2-1364-8360-7B8AA57B3497}"/>
              </a:ext>
            </a:extLst>
          </p:cNvPr>
          <p:cNvCxnSpPr/>
          <p:nvPr/>
        </p:nvCxnSpPr>
        <p:spPr>
          <a:xfrm flipH="1">
            <a:off x="8189516" y="1933239"/>
            <a:ext cx="275232" cy="294113"/>
          </a:xfrm>
          <a:prstGeom prst="line">
            <a:avLst/>
          </a:prstGeom>
          <a:ln w="12700">
            <a:solidFill>
              <a:schemeClr val="tx2"/>
            </a:solidFill>
            <a:headEnd type="none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60F62D5-D366-2C21-6F3D-A4CD5E09C8D3}"/>
              </a:ext>
            </a:extLst>
          </p:cNvPr>
          <p:cNvSpPr txBox="1"/>
          <p:nvPr/>
        </p:nvSpPr>
        <p:spPr>
          <a:xfrm>
            <a:off x="9765302" y="4391285"/>
            <a:ext cx="19497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Other STS (20%)</a:t>
            </a:r>
            <a:r>
              <a:rPr lang="en-US" sz="2000" baseline="30000" dirty="0">
                <a:solidFill>
                  <a:schemeClr val="tx2"/>
                </a:solidFill>
              </a:rPr>
              <a:t>a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EEDCE7E-0ADA-B308-5795-F8EA6B35889F}"/>
              </a:ext>
            </a:extLst>
          </p:cNvPr>
          <p:cNvCxnSpPr>
            <a:cxnSpLocks/>
          </p:cNvCxnSpPr>
          <p:nvPr/>
        </p:nvCxnSpPr>
        <p:spPr>
          <a:xfrm flipH="1" flipV="1">
            <a:off x="9415710" y="3810611"/>
            <a:ext cx="535277" cy="622207"/>
          </a:xfrm>
          <a:prstGeom prst="line">
            <a:avLst/>
          </a:prstGeom>
          <a:ln w="12700">
            <a:solidFill>
              <a:schemeClr val="tx2"/>
            </a:solidFill>
            <a:headEnd type="none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C74B49F-D8BB-6F93-B79E-98F4133EBA3E}"/>
              </a:ext>
            </a:extLst>
          </p:cNvPr>
          <p:cNvSpPr txBox="1"/>
          <p:nvPr/>
        </p:nvSpPr>
        <p:spPr>
          <a:xfrm>
            <a:off x="8658085" y="5483403"/>
            <a:ext cx="2109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Infantile fibrosarcoma (13%)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5F5422C-378F-9B54-8490-95DFC9ACCB72}"/>
              </a:ext>
            </a:extLst>
          </p:cNvPr>
          <p:cNvCxnSpPr>
            <a:cxnSpLocks/>
          </p:cNvCxnSpPr>
          <p:nvPr/>
        </p:nvCxnSpPr>
        <p:spPr>
          <a:xfrm flipH="1" flipV="1">
            <a:off x="6739185" y="4858361"/>
            <a:ext cx="1863378" cy="727235"/>
          </a:xfrm>
          <a:prstGeom prst="line">
            <a:avLst/>
          </a:prstGeom>
          <a:ln w="12700">
            <a:solidFill>
              <a:schemeClr val="tx2"/>
            </a:solidFill>
            <a:headEnd type="none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ACBF64-8B27-A9AA-6870-8A8DD58B005C}"/>
              </a:ext>
            </a:extLst>
          </p:cNvPr>
          <p:cNvSpPr txBox="1"/>
          <p:nvPr/>
        </p:nvSpPr>
        <p:spPr>
          <a:xfrm>
            <a:off x="2951327" y="5336277"/>
            <a:ext cx="14966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Thyroid (9%)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1438430-F4C2-B76D-CA34-62FA3405A65B}"/>
              </a:ext>
            </a:extLst>
          </p:cNvPr>
          <p:cNvCxnSpPr>
            <a:cxnSpLocks/>
          </p:cNvCxnSpPr>
          <p:nvPr/>
        </p:nvCxnSpPr>
        <p:spPr>
          <a:xfrm flipV="1">
            <a:off x="4019251" y="4515940"/>
            <a:ext cx="493071" cy="821785"/>
          </a:xfrm>
          <a:prstGeom prst="line">
            <a:avLst/>
          </a:prstGeom>
          <a:ln w="12700">
            <a:solidFill>
              <a:schemeClr val="tx2"/>
            </a:solidFill>
            <a:headEnd type="none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3502BFD-A447-4B5E-3319-649B900B2F9B}"/>
              </a:ext>
            </a:extLst>
          </p:cNvPr>
          <p:cNvSpPr txBox="1"/>
          <p:nvPr/>
        </p:nvSpPr>
        <p:spPr>
          <a:xfrm>
            <a:off x="2020471" y="4672241"/>
            <a:ext cx="1311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Colon (7%)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A2A0B57-22C7-3C2E-2B9C-BF965DBBF5F1}"/>
              </a:ext>
            </a:extLst>
          </p:cNvPr>
          <p:cNvCxnSpPr>
            <a:cxnSpLocks/>
          </p:cNvCxnSpPr>
          <p:nvPr/>
        </p:nvCxnSpPr>
        <p:spPr>
          <a:xfrm flipV="1">
            <a:off x="3119330" y="3816484"/>
            <a:ext cx="442404" cy="846783"/>
          </a:xfrm>
          <a:prstGeom prst="line">
            <a:avLst/>
          </a:prstGeom>
          <a:ln w="12700">
            <a:solidFill>
              <a:schemeClr val="tx2"/>
            </a:solidFill>
            <a:headEnd type="none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1D5C7D4-42DD-980D-E99D-3BF4470EBE06}"/>
              </a:ext>
            </a:extLst>
          </p:cNvPr>
          <p:cNvSpPr txBox="1"/>
          <p:nvPr/>
        </p:nvSpPr>
        <p:spPr>
          <a:xfrm>
            <a:off x="1795307" y="3464564"/>
            <a:ext cx="1208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Lung (7%)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143FC15-E675-5884-ACD3-60738C1F5727}"/>
              </a:ext>
            </a:extLst>
          </p:cNvPr>
          <p:cNvCxnSpPr>
            <a:cxnSpLocks/>
          </p:cNvCxnSpPr>
          <p:nvPr/>
        </p:nvCxnSpPr>
        <p:spPr>
          <a:xfrm flipV="1">
            <a:off x="3026146" y="3131422"/>
            <a:ext cx="458469" cy="315188"/>
          </a:xfrm>
          <a:prstGeom prst="line">
            <a:avLst/>
          </a:prstGeom>
          <a:ln w="12700">
            <a:solidFill>
              <a:schemeClr val="tx2"/>
            </a:solidFill>
            <a:headEnd type="none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C253FA6-7E98-E334-1F0E-0F05C1B67FFD}"/>
              </a:ext>
            </a:extLst>
          </p:cNvPr>
          <p:cNvSpPr txBox="1"/>
          <p:nvPr/>
        </p:nvSpPr>
        <p:spPr>
          <a:xfrm>
            <a:off x="1859105" y="2260597"/>
            <a:ext cx="18405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Melanoma (7%)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7F45EF0-E97F-4CB5-3B78-22090C7F78A0}"/>
              </a:ext>
            </a:extLst>
          </p:cNvPr>
          <p:cNvCxnSpPr>
            <a:cxnSpLocks/>
          </p:cNvCxnSpPr>
          <p:nvPr/>
        </p:nvCxnSpPr>
        <p:spPr>
          <a:xfrm>
            <a:off x="3658617" y="2366348"/>
            <a:ext cx="250860" cy="265721"/>
          </a:xfrm>
          <a:prstGeom prst="line">
            <a:avLst/>
          </a:prstGeom>
          <a:ln w="12700">
            <a:solidFill>
              <a:schemeClr val="tx2"/>
            </a:solidFill>
            <a:headEnd type="none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D3F03A6-47C1-1950-0F39-601C0BDDD8FB}"/>
              </a:ext>
            </a:extLst>
          </p:cNvPr>
          <p:cNvSpPr txBox="1"/>
          <p:nvPr/>
        </p:nvSpPr>
        <p:spPr>
          <a:xfrm>
            <a:off x="3561456" y="1833736"/>
            <a:ext cx="1180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GIST (5%)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6DDD0FB-E7C4-B50A-D976-10741B02A76F}"/>
              </a:ext>
            </a:extLst>
          </p:cNvPr>
          <p:cNvCxnSpPr>
            <a:cxnSpLocks/>
          </p:cNvCxnSpPr>
          <p:nvPr/>
        </p:nvCxnSpPr>
        <p:spPr>
          <a:xfrm>
            <a:off x="4390138" y="1995714"/>
            <a:ext cx="250860" cy="265721"/>
          </a:xfrm>
          <a:prstGeom prst="line">
            <a:avLst/>
          </a:prstGeom>
          <a:ln w="12700">
            <a:solidFill>
              <a:schemeClr val="tx2"/>
            </a:solidFill>
            <a:headEnd type="none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6BA0B37-AA76-A57F-45CA-B6FC4BFFD018}"/>
              </a:ext>
            </a:extLst>
          </p:cNvPr>
          <p:cNvSpPr txBox="1"/>
          <p:nvPr/>
        </p:nvSpPr>
        <p:spPr>
          <a:xfrm>
            <a:off x="2357855" y="1461288"/>
            <a:ext cx="2831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Cholangiocarcinoma (4%)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4352B01-412B-6C62-97C4-1A67431EF70C}"/>
              </a:ext>
            </a:extLst>
          </p:cNvPr>
          <p:cNvCxnSpPr>
            <a:cxnSpLocks/>
          </p:cNvCxnSpPr>
          <p:nvPr/>
        </p:nvCxnSpPr>
        <p:spPr>
          <a:xfrm>
            <a:off x="5103325" y="1816026"/>
            <a:ext cx="172535" cy="276665"/>
          </a:xfrm>
          <a:prstGeom prst="line">
            <a:avLst/>
          </a:prstGeom>
          <a:ln w="12700">
            <a:solidFill>
              <a:schemeClr val="tx2"/>
            </a:solidFill>
            <a:headEnd type="none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3B99A8B-DEAB-4784-5C8E-BEAC8D49B188}"/>
              </a:ext>
            </a:extLst>
          </p:cNvPr>
          <p:cNvSpPr txBox="1"/>
          <p:nvPr/>
        </p:nvSpPr>
        <p:spPr>
          <a:xfrm>
            <a:off x="4474350" y="1188099"/>
            <a:ext cx="1697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Appendix (2%)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896B955-E991-61DD-3D9C-5E21C20DA107}"/>
              </a:ext>
            </a:extLst>
          </p:cNvPr>
          <p:cNvCxnSpPr>
            <a:cxnSpLocks/>
          </p:cNvCxnSpPr>
          <p:nvPr/>
        </p:nvCxnSpPr>
        <p:spPr>
          <a:xfrm>
            <a:off x="5610200" y="1589159"/>
            <a:ext cx="100611" cy="425201"/>
          </a:xfrm>
          <a:prstGeom prst="line">
            <a:avLst/>
          </a:prstGeom>
          <a:ln w="12700">
            <a:solidFill>
              <a:schemeClr val="tx2"/>
            </a:solidFill>
            <a:headEnd type="none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57389BBA-EA69-81A4-5576-62D368239A5F}"/>
              </a:ext>
            </a:extLst>
          </p:cNvPr>
          <p:cNvSpPr txBox="1"/>
          <p:nvPr/>
        </p:nvSpPr>
        <p:spPr>
          <a:xfrm>
            <a:off x="6052074" y="1220914"/>
            <a:ext cx="13742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Breast (2%)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3B76F87-8685-8807-B564-29F9E4FA1E66}"/>
              </a:ext>
            </a:extLst>
          </p:cNvPr>
          <p:cNvCxnSpPr>
            <a:cxnSpLocks/>
          </p:cNvCxnSpPr>
          <p:nvPr/>
        </p:nvCxnSpPr>
        <p:spPr>
          <a:xfrm flipH="1">
            <a:off x="6017154" y="1556262"/>
            <a:ext cx="345456" cy="444470"/>
          </a:xfrm>
          <a:prstGeom prst="line">
            <a:avLst/>
          </a:prstGeom>
          <a:ln w="12700">
            <a:solidFill>
              <a:schemeClr val="tx2"/>
            </a:solidFill>
            <a:headEnd type="none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ABA53C2C-1105-3A1B-60BB-12AB7BDB363B}"/>
              </a:ext>
            </a:extLst>
          </p:cNvPr>
          <p:cNvSpPr txBox="1"/>
          <p:nvPr/>
        </p:nvSpPr>
        <p:spPr>
          <a:xfrm>
            <a:off x="6661810" y="1556262"/>
            <a:ext cx="1797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Pancreatic (2%)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1886822-E0BA-81BC-BAE1-858C7EC4DB8D}"/>
              </a:ext>
            </a:extLst>
          </p:cNvPr>
          <p:cNvCxnSpPr>
            <a:cxnSpLocks/>
            <a:stCxn id="31" idx="1"/>
          </p:cNvCxnSpPr>
          <p:nvPr/>
        </p:nvCxnSpPr>
        <p:spPr>
          <a:xfrm flipH="1">
            <a:off x="6342136" y="1756317"/>
            <a:ext cx="319674" cy="229523"/>
          </a:xfrm>
          <a:prstGeom prst="line">
            <a:avLst/>
          </a:prstGeom>
          <a:ln w="12700">
            <a:solidFill>
              <a:schemeClr val="tx2"/>
            </a:solidFill>
            <a:headEnd type="none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E95B08DE-25D7-5582-A6FA-75A481B38CE9}"/>
              </a:ext>
            </a:extLst>
          </p:cNvPr>
          <p:cNvSpPr txBox="1"/>
          <p:nvPr/>
        </p:nvSpPr>
        <p:spPr>
          <a:xfrm>
            <a:off x="-6262" y="6540244"/>
            <a:ext cx="5329563" cy="308029"/>
          </a:xfrm>
          <a:prstGeom prst="rect">
            <a:avLst/>
          </a:prstGeom>
          <a:noFill/>
        </p:spPr>
        <p:txBody>
          <a:bodyPr wrap="square" lIns="91690" tIns="45845" rIns="91690" bIns="45845" rtlCol="0" anchor="b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Drilon A et al. New Engl J Med 2018;378:31-39</a:t>
            </a:r>
            <a:r>
              <a:rPr lang="en-US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43549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D0A690-FA85-8563-556A-7EADA09AA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response in NTRK translocation patients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137261-89BA-9BE1-505D-76E4E3A8C974}"/>
              </a:ext>
            </a:extLst>
          </p:cNvPr>
          <p:cNvSpPr txBox="1"/>
          <p:nvPr/>
        </p:nvSpPr>
        <p:spPr bwMode="gray">
          <a:xfrm>
            <a:off x="1869343" y="2436538"/>
            <a:ext cx="229848" cy="17488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856050-3906-C3FA-EC47-3EBFEF7932FA}"/>
              </a:ext>
            </a:extLst>
          </p:cNvPr>
          <p:cNvSpPr txBox="1"/>
          <p:nvPr/>
        </p:nvSpPr>
        <p:spPr bwMode="gray">
          <a:xfrm>
            <a:off x="1494205" y="2021878"/>
            <a:ext cx="229848" cy="17488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</a:rPr>
              <a:t>93.2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88EC19-E8D4-2864-7EF9-089A804DA8B2}"/>
              </a:ext>
            </a:extLst>
          </p:cNvPr>
          <p:cNvSpPr txBox="1"/>
          <p:nvPr/>
        </p:nvSpPr>
        <p:spPr bwMode="gray">
          <a:xfrm>
            <a:off x="11396313" y="5262016"/>
            <a:ext cx="229848" cy="17488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</a:rPr>
              <a:t>b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21403EF-0F33-D2D0-3757-B5270FC0DE86}"/>
              </a:ext>
            </a:extLst>
          </p:cNvPr>
          <p:cNvCxnSpPr/>
          <p:nvPr/>
        </p:nvCxnSpPr>
        <p:spPr>
          <a:xfrm>
            <a:off x="1440272" y="2217341"/>
            <a:ext cx="0" cy="30366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704E3C-03A6-63C7-FCF7-704E416B3AB4}"/>
              </a:ext>
            </a:extLst>
          </p:cNvPr>
          <p:cNvCxnSpPr>
            <a:cxnSpLocks/>
          </p:cNvCxnSpPr>
          <p:nvPr/>
        </p:nvCxnSpPr>
        <p:spPr>
          <a:xfrm flipH="1">
            <a:off x="1356372" y="2215067"/>
            <a:ext cx="84945" cy="0"/>
          </a:xfrm>
          <a:prstGeom prst="line">
            <a:avLst/>
          </a:prstGeom>
          <a:ln w="1270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E6AF222-0EB7-0D8B-0E0F-6F0496639060}"/>
              </a:ext>
            </a:extLst>
          </p:cNvPr>
          <p:cNvSpPr txBox="1"/>
          <p:nvPr/>
        </p:nvSpPr>
        <p:spPr bwMode="gray">
          <a:xfrm>
            <a:off x="1081553" y="2129731"/>
            <a:ext cx="229848" cy="17488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pPr algn="r"/>
            <a:r>
              <a:rPr lang="en-US" sz="1200" dirty="0">
                <a:solidFill>
                  <a:schemeClr val="tx2"/>
                </a:solidFill>
              </a:rPr>
              <a:t>50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8EC62E5-C5FD-91EC-3349-75722C626378}"/>
              </a:ext>
            </a:extLst>
          </p:cNvPr>
          <p:cNvCxnSpPr>
            <a:cxnSpLocks/>
          </p:cNvCxnSpPr>
          <p:nvPr/>
        </p:nvCxnSpPr>
        <p:spPr>
          <a:xfrm flipH="1">
            <a:off x="1356372" y="2414936"/>
            <a:ext cx="84945" cy="0"/>
          </a:xfrm>
          <a:prstGeom prst="line">
            <a:avLst/>
          </a:prstGeom>
          <a:ln w="1270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01B12F9-47A8-0CAE-B123-B7A103A824CF}"/>
              </a:ext>
            </a:extLst>
          </p:cNvPr>
          <p:cNvSpPr txBox="1"/>
          <p:nvPr/>
        </p:nvSpPr>
        <p:spPr bwMode="gray">
          <a:xfrm>
            <a:off x="1081553" y="2329600"/>
            <a:ext cx="229848" cy="17488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pPr algn="r"/>
            <a:r>
              <a:rPr lang="en-US" sz="1200" dirty="0">
                <a:solidFill>
                  <a:schemeClr val="tx2"/>
                </a:solidFill>
              </a:rPr>
              <a:t>40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0A90BAD-52E0-90C4-4257-10B132E63878}"/>
              </a:ext>
            </a:extLst>
          </p:cNvPr>
          <p:cNvCxnSpPr>
            <a:cxnSpLocks/>
          </p:cNvCxnSpPr>
          <p:nvPr/>
        </p:nvCxnSpPr>
        <p:spPr>
          <a:xfrm flipH="1">
            <a:off x="1356372" y="2614805"/>
            <a:ext cx="84945" cy="0"/>
          </a:xfrm>
          <a:prstGeom prst="line">
            <a:avLst/>
          </a:prstGeom>
          <a:ln w="1270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A5A3F6B-7513-2C76-492E-2B96D0CE90A5}"/>
              </a:ext>
            </a:extLst>
          </p:cNvPr>
          <p:cNvSpPr txBox="1"/>
          <p:nvPr/>
        </p:nvSpPr>
        <p:spPr bwMode="gray">
          <a:xfrm>
            <a:off x="1081553" y="2529469"/>
            <a:ext cx="229848" cy="17488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pPr algn="r"/>
            <a:r>
              <a:rPr lang="en-US" sz="1200" dirty="0">
                <a:solidFill>
                  <a:schemeClr val="tx2"/>
                </a:solidFill>
              </a:rPr>
              <a:t>30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2F0446-E142-D0D3-B6AA-E663EF7892A9}"/>
              </a:ext>
            </a:extLst>
          </p:cNvPr>
          <p:cNvCxnSpPr>
            <a:cxnSpLocks/>
          </p:cNvCxnSpPr>
          <p:nvPr/>
        </p:nvCxnSpPr>
        <p:spPr>
          <a:xfrm flipH="1">
            <a:off x="1356372" y="2824667"/>
            <a:ext cx="84945" cy="0"/>
          </a:xfrm>
          <a:prstGeom prst="line">
            <a:avLst/>
          </a:prstGeom>
          <a:ln w="1270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7D49C36-52E6-A62B-691E-2AD4B2FC31F7}"/>
              </a:ext>
            </a:extLst>
          </p:cNvPr>
          <p:cNvSpPr txBox="1"/>
          <p:nvPr/>
        </p:nvSpPr>
        <p:spPr bwMode="gray">
          <a:xfrm>
            <a:off x="1081553" y="2739331"/>
            <a:ext cx="229848" cy="17488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pPr algn="r"/>
            <a:r>
              <a:rPr lang="en-US" sz="1200" dirty="0">
                <a:solidFill>
                  <a:schemeClr val="tx2"/>
                </a:solidFill>
              </a:rPr>
              <a:t>20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4EAFE1E-14BB-67AE-6FAC-9ECF4671B49E}"/>
              </a:ext>
            </a:extLst>
          </p:cNvPr>
          <p:cNvCxnSpPr>
            <a:cxnSpLocks/>
          </p:cNvCxnSpPr>
          <p:nvPr/>
        </p:nvCxnSpPr>
        <p:spPr>
          <a:xfrm flipH="1">
            <a:off x="1356372" y="3019539"/>
            <a:ext cx="84945" cy="0"/>
          </a:xfrm>
          <a:prstGeom prst="line">
            <a:avLst/>
          </a:prstGeom>
          <a:ln w="1270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B4EDED1-F4FA-F777-D146-7F88D8F80A45}"/>
              </a:ext>
            </a:extLst>
          </p:cNvPr>
          <p:cNvSpPr txBox="1"/>
          <p:nvPr/>
        </p:nvSpPr>
        <p:spPr bwMode="gray">
          <a:xfrm>
            <a:off x="1081553" y="2934203"/>
            <a:ext cx="229848" cy="17488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pPr algn="r"/>
            <a:r>
              <a:rPr lang="en-US" sz="1200" dirty="0">
                <a:solidFill>
                  <a:schemeClr val="tx2"/>
                </a:solidFill>
              </a:rPr>
              <a:t>10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2E791B9-60E7-1D74-3962-149234404A47}"/>
              </a:ext>
            </a:extLst>
          </p:cNvPr>
          <p:cNvCxnSpPr>
            <a:cxnSpLocks/>
          </p:cNvCxnSpPr>
          <p:nvPr/>
        </p:nvCxnSpPr>
        <p:spPr>
          <a:xfrm flipH="1">
            <a:off x="1356372" y="3219408"/>
            <a:ext cx="84945" cy="0"/>
          </a:xfrm>
          <a:prstGeom prst="line">
            <a:avLst/>
          </a:prstGeom>
          <a:ln w="1270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D1CDDE5-498E-AEC8-21F4-329723AE9C07}"/>
              </a:ext>
            </a:extLst>
          </p:cNvPr>
          <p:cNvSpPr txBox="1"/>
          <p:nvPr/>
        </p:nvSpPr>
        <p:spPr bwMode="gray">
          <a:xfrm>
            <a:off x="1081553" y="3134072"/>
            <a:ext cx="229848" cy="17488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pPr algn="r"/>
            <a:r>
              <a:rPr lang="en-US" sz="1200" dirty="0">
                <a:solidFill>
                  <a:schemeClr val="tx2"/>
                </a:solidFill>
              </a:rPr>
              <a:t>0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BB27CE-16EE-D5B1-9841-44C3883EC630}"/>
              </a:ext>
            </a:extLst>
          </p:cNvPr>
          <p:cNvCxnSpPr>
            <a:cxnSpLocks/>
          </p:cNvCxnSpPr>
          <p:nvPr/>
        </p:nvCxnSpPr>
        <p:spPr>
          <a:xfrm flipH="1">
            <a:off x="1356372" y="3429270"/>
            <a:ext cx="84945" cy="0"/>
          </a:xfrm>
          <a:prstGeom prst="line">
            <a:avLst/>
          </a:prstGeom>
          <a:ln w="1270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BE10AD8-11B9-FA40-F82F-8E673FC5D464}"/>
              </a:ext>
            </a:extLst>
          </p:cNvPr>
          <p:cNvSpPr txBox="1"/>
          <p:nvPr/>
        </p:nvSpPr>
        <p:spPr bwMode="gray">
          <a:xfrm>
            <a:off x="1081553" y="3343934"/>
            <a:ext cx="229848" cy="17488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pPr algn="r"/>
            <a:r>
              <a:rPr lang="en-US" sz="1200" dirty="0">
                <a:solidFill>
                  <a:schemeClr val="tx2"/>
                </a:solidFill>
              </a:rPr>
              <a:t>-10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012BF33-34DA-64C2-E792-8498AD1C6C8B}"/>
              </a:ext>
            </a:extLst>
          </p:cNvPr>
          <p:cNvCxnSpPr>
            <a:cxnSpLocks/>
          </p:cNvCxnSpPr>
          <p:nvPr/>
        </p:nvCxnSpPr>
        <p:spPr>
          <a:xfrm flipH="1">
            <a:off x="1356372" y="3629139"/>
            <a:ext cx="84945" cy="0"/>
          </a:xfrm>
          <a:prstGeom prst="line">
            <a:avLst/>
          </a:prstGeom>
          <a:ln w="1270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8472CD1-3138-0280-AEDA-8894E739BB7A}"/>
              </a:ext>
            </a:extLst>
          </p:cNvPr>
          <p:cNvSpPr txBox="1"/>
          <p:nvPr/>
        </p:nvSpPr>
        <p:spPr bwMode="gray">
          <a:xfrm>
            <a:off x="1081553" y="3543803"/>
            <a:ext cx="229848" cy="17488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pPr algn="r"/>
            <a:r>
              <a:rPr lang="en-US" sz="1200" dirty="0">
                <a:solidFill>
                  <a:schemeClr val="tx2"/>
                </a:solidFill>
              </a:rPr>
              <a:t>-20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A788973-F1E3-46D7-542A-41E1A9EF2BC2}"/>
              </a:ext>
            </a:extLst>
          </p:cNvPr>
          <p:cNvCxnSpPr>
            <a:cxnSpLocks/>
          </p:cNvCxnSpPr>
          <p:nvPr/>
        </p:nvCxnSpPr>
        <p:spPr>
          <a:xfrm flipH="1">
            <a:off x="1356372" y="3829008"/>
            <a:ext cx="84945" cy="0"/>
          </a:xfrm>
          <a:prstGeom prst="line">
            <a:avLst/>
          </a:prstGeom>
          <a:ln w="1270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49929FF-45BF-B5FC-2632-8847F546051C}"/>
              </a:ext>
            </a:extLst>
          </p:cNvPr>
          <p:cNvSpPr txBox="1"/>
          <p:nvPr/>
        </p:nvSpPr>
        <p:spPr bwMode="gray">
          <a:xfrm>
            <a:off x="1081553" y="3743672"/>
            <a:ext cx="229848" cy="17488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pPr algn="r"/>
            <a:r>
              <a:rPr lang="en-US" sz="1200" dirty="0">
                <a:solidFill>
                  <a:schemeClr val="tx2"/>
                </a:solidFill>
              </a:rPr>
              <a:t>-30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0776FE2-003D-21F2-4D2D-E0BB55A992B3}"/>
              </a:ext>
            </a:extLst>
          </p:cNvPr>
          <p:cNvCxnSpPr>
            <a:cxnSpLocks/>
          </p:cNvCxnSpPr>
          <p:nvPr/>
        </p:nvCxnSpPr>
        <p:spPr>
          <a:xfrm flipH="1">
            <a:off x="1356372" y="4023881"/>
            <a:ext cx="84945" cy="0"/>
          </a:xfrm>
          <a:prstGeom prst="line">
            <a:avLst/>
          </a:prstGeom>
          <a:ln w="1270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45901F69-D7A1-69C2-BBD0-03535496F665}"/>
              </a:ext>
            </a:extLst>
          </p:cNvPr>
          <p:cNvSpPr txBox="1"/>
          <p:nvPr/>
        </p:nvSpPr>
        <p:spPr bwMode="gray">
          <a:xfrm>
            <a:off x="1081553" y="3938545"/>
            <a:ext cx="229848" cy="17488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pPr algn="r"/>
            <a:r>
              <a:rPr lang="en-US" sz="1200" dirty="0">
                <a:solidFill>
                  <a:schemeClr val="tx2"/>
                </a:solidFill>
              </a:rPr>
              <a:t>-40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E9176CE-77E1-FBC9-77C0-90E4091A419E}"/>
              </a:ext>
            </a:extLst>
          </p:cNvPr>
          <p:cNvCxnSpPr>
            <a:cxnSpLocks/>
          </p:cNvCxnSpPr>
          <p:nvPr/>
        </p:nvCxnSpPr>
        <p:spPr>
          <a:xfrm flipH="1">
            <a:off x="1356372" y="4238740"/>
            <a:ext cx="84945" cy="0"/>
          </a:xfrm>
          <a:prstGeom prst="line">
            <a:avLst/>
          </a:prstGeom>
          <a:ln w="1270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93E5353-E4E2-B919-6212-FF0EE4644240}"/>
              </a:ext>
            </a:extLst>
          </p:cNvPr>
          <p:cNvSpPr txBox="1"/>
          <p:nvPr/>
        </p:nvSpPr>
        <p:spPr bwMode="gray">
          <a:xfrm>
            <a:off x="1081553" y="4153404"/>
            <a:ext cx="229848" cy="17488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pPr algn="r"/>
            <a:r>
              <a:rPr lang="en-US" sz="1200" dirty="0">
                <a:solidFill>
                  <a:schemeClr val="tx2"/>
                </a:solidFill>
              </a:rPr>
              <a:t>-50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242875D-CA65-56CD-476C-E57B151AB758}"/>
              </a:ext>
            </a:extLst>
          </p:cNvPr>
          <p:cNvCxnSpPr>
            <a:cxnSpLocks/>
          </p:cNvCxnSpPr>
          <p:nvPr/>
        </p:nvCxnSpPr>
        <p:spPr>
          <a:xfrm flipH="1">
            <a:off x="1356372" y="4438608"/>
            <a:ext cx="84945" cy="0"/>
          </a:xfrm>
          <a:prstGeom prst="line">
            <a:avLst/>
          </a:prstGeom>
          <a:ln w="1270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A70508A2-BFD3-D91F-C87D-970182DF0E99}"/>
              </a:ext>
            </a:extLst>
          </p:cNvPr>
          <p:cNvSpPr txBox="1"/>
          <p:nvPr/>
        </p:nvSpPr>
        <p:spPr bwMode="gray">
          <a:xfrm>
            <a:off x="1081553" y="4353272"/>
            <a:ext cx="229848" cy="17488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pPr algn="r"/>
            <a:r>
              <a:rPr lang="en-US" sz="1200" dirty="0">
                <a:solidFill>
                  <a:schemeClr val="tx2"/>
                </a:solidFill>
              </a:rPr>
              <a:t>-60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A5DBFA6-0432-6485-9C46-B16C06C7270B}"/>
              </a:ext>
            </a:extLst>
          </p:cNvPr>
          <p:cNvCxnSpPr>
            <a:cxnSpLocks/>
          </p:cNvCxnSpPr>
          <p:nvPr/>
        </p:nvCxnSpPr>
        <p:spPr>
          <a:xfrm flipH="1">
            <a:off x="1356372" y="4633481"/>
            <a:ext cx="84945" cy="0"/>
          </a:xfrm>
          <a:prstGeom prst="line">
            <a:avLst/>
          </a:prstGeom>
          <a:ln w="1270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E23A07F8-4BEE-0D09-1BA4-B9EDF447FB9D}"/>
              </a:ext>
            </a:extLst>
          </p:cNvPr>
          <p:cNvSpPr txBox="1"/>
          <p:nvPr/>
        </p:nvSpPr>
        <p:spPr bwMode="gray">
          <a:xfrm>
            <a:off x="1081553" y="4548145"/>
            <a:ext cx="229848" cy="17488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pPr algn="r"/>
            <a:r>
              <a:rPr lang="en-US" sz="1200" dirty="0">
                <a:solidFill>
                  <a:schemeClr val="tx2"/>
                </a:solidFill>
              </a:rPr>
              <a:t>-70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C1B3E41-6D20-28A8-846D-CDD0E20EA67F}"/>
              </a:ext>
            </a:extLst>
          </p:cNvPr>
          <p:cNvCxnSpPr>
            <a:cxnSpLocks/>
          </p:cNvCxnSpPr>
          <p:nvPr/>
        </p:nvCxnSpPr>
        <p:spPr>
          <a:xfrm flipH="1">
            <a:off x="1356372" y="4848340"/>
            <a:ext cx="84945" cy="0"/>
          </a:xfrm>
          <a:prstGeom prst="line">
            <a:avLst/>
          </a:prstGeom>
          <a:ln w="1270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E0CA434F-1582-A3DC-4FEF-A21A06F1D977}"/>
              </a:ext>
            </a:extLst>
          </p:cNvPr>
          <p:cNvSpPr txBox="1"/>
          <p:nvPr/>
        </p:nvSpPr>
        <p:spPr bwMode="gray">
          <a:xfrm>
            <a:off x="1081553" y="4763004"/>
            <a:ext cx="229848" cy="17488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pPr algn="r"/>
            <a:r>
              <a:rPr lang="en-US" sz="1200" dirty="0">
                <a:solidFill>
                  <a:schemeClr val="tx2"/>
                </a:solidFill>
              </a:rPr>
              <a:t>-80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3D84677-6A60-B2E7-A98B-9C225BCDA5E8}"/>
              </a:ext>
            </a:extLst>
          </p:cNvPr>
          <p:cNvCxnSpPr>
            <a:cxnSpLocks/>
          </p:cNvCxnSpPr>
          <p:nvPr/>
        </p:nvCxnSpPr>
        <p:spPr>
          <a:xfrm flipH="1">
            <a:off x="1351375" y="5038216"/>
            <a:ext cx="84945" cy="0"/>
          </a:xfrm>
          <a:prstGeom prst="line">
            <a:avLst/>
          </a:prstGeom>
          <a:ln w="1270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E339688F-D643-F156-8345-F438CDC24B1D}"/>
              </a:ext>
            </a:extLst>
          </p:cNvPr>
          <p:cNvSpPr txBox="1"/>
          <p:nvPr/>
        </p:nvSpPr>
        <p:spPr bwMode="gray">
          <a:xfrm>
            <a:off x="1076556" y="4952880"/>
            <a:ext cx="229848" cy="17488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pPr algn="r"/>
            <a:r>
              <a:rPr lang="en-US" sz="1200" dirty="0">
                <a:solidFill>
                  <a:schemeClr val="tx2"/>
                </a:solidFill>
              </a:rPr>
              <a:t>-90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73A4A78-98DC-B200-339A-C547B29608C3}"/>
              </a:ext>
            </a:extLst>
          </p:cNvPr>
          <p:cNvCxnSpPr>
            <a:cxnSpLocks/>
          </p:cNvCxnSpPr>
          <p:nvPr/>
        </p:nvCxnSpPr>
        <p:spPr>
          <a:xfrm flipH="1">
            <a:off x="1351375" y="5250339"/>
            <a:ext cx="84945" cy="0"/>
          </a:xfrm>
          <a:prstGeom prst="line">
            <a:avLst/>
          </a:prstGeom>
          <a:ln w="1270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E344B7EE-47C5-DAAD-A235-9979D9E0931F}"/>
              </a:ext>
            </a:extLst>
          </p:cNvPr>
          <p:cNvSpPr txBox="1"/>
          <p:nvPr/>
        </p:nvSpPr>
        <p:spPr bwMode="gray">
          <a:xfrm>
            <a:off x="1076556" y="5162742"/>
            <a:ext cx="229848" cy="17488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pPr algn="r"/>
            <a:r>
              <a:rPr lang="en-US" sz="1200" dirty="0">
                <a:solidFill>
                  <a:schemeClr val="tx2"/>
                </a:solidFill>
              </a:rPr>
              <a:t>-100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F6C30EF-1727-79C9-7E32-0A814D8045AE}"/>
              </a:ext>
            </a:extLst>
          </p:cNvPr>
          <p:cNvSpPr txBox="1"/>
          <p:nvPr/>
        </p:nvSpPr>
        <p:spPr bwMode="gray">
          <a:xfrm rot="16200000">
            <a:off x="-699779" y="3646628"/>
            <a:ext cx="3038008" cy="17488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pPr algn="ctr"/>
            <a:r>
              <a:rPr lang="en-US" sz="1200" b="1" dirty="0">
                <a:solidFill>
                  <a:schemeClr val="tx2"/>
                </a:solidFill>
              </a:rPr>
              <a:t>Maximum Change in Tumor Size (%)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FEB756C-0AC9-9793-C070-3B4B9D4EFFFB}"/>
              </a:ext>
            </a:extLst>
          </p:cNvPr>
          <p:cNvSpPr/>
          <p:nvPr/>
        </p:nvSpPr>
        <p:spPr bwMode="auto">
          <a:xfrm>
            <a:off x="1521263" y="2215589"/>
            <a:ext cx="164891" cy="1015823"/>
          </a:xfrm>
          <a:prstGeom prst="rect">
            <a:avLst/>
          </a:prstGeom>
          <a:solidFill>
            <a:srgbClr val="C5899F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EC07B33-9EF7-4A5F-54C1-C42DCCF2795A}"/>
              </a:ext>
            </a:extLst>
          </p:cNvPr>
          <p:cNvSpPr/>
          <p:nvPr/>
        </p:nvSpPr>
        <p:spPr bwMode="auto">
          <a:xfrm>
            <a:off x="1711138" y="2330513"/>
            <a:ext cx="164891" cy="900899"/>
          </a:xfrm>
          <a:prstGeom prst="rect">
            <a:avLst/>
          </a:prstGeom>
          <a:solidFill>
            <a:srgbClr val="C5899F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C542128-7F68-1D66-B1AC-76F90F92F368}"/>
              </a:ext>
            </a:extLst>
          </p:cNvPr>
          <p:cNvSpPr/>
          <p:nvPr/>
        </p:nvSpPr>
        <p:spPr bwMode="auto">
          <a:xfrm>
            <a:off x="1901013" y="2645307"/>
            <a:ext cx="164891" cy="586105"/>
          </a:xfrm>
          <a:prstGeom prst="rect">
            <a:avLst/>
          </a:prstGeom>
          <a:solidFill>
            <a:srgbClr val="FADEBF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C01F5F8-A415-901C-4B72-4740529BC515}"/>
              </a:ext>
            </a:extLst>
          </p:cNvPr>
          <p:cNvSpPr/>
          <p:nvPr/>
        </p:nvSpPr>
        <p:spPr bwMode="auto">
          <a:xfrm>
            <a:off x="2085892" y="2730251"/>
            <a:ext cx="164891" cy="501161"/>
          </a:xfrm>
          <a:prstGeom prst="rect">
            <a:avLst/>
          </a:prstGeom>
          <a:solidFill>
            <a:srgbClr val="C5899F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B0F15A9-AB55-1145-0387-8F52793FDA16}"/>
              </a:ext>
            </a:extLst>
          </p:cNvPr>
          <p:cNvSpPr/>
          <p:nvPr/>
        </p:nvSpPr>
        <p:spPr bwMode="auto">
          <a:xfrm>
            <a:off x="2275768" y="2975090"/>
            <a:ext cx="164891" cy="256322"/>
          </a:xfrm>
          <a:prstGeom prst="rect">
            <a:avLst/>
          </a:prstGeom>
          <a:solidFill>
            <a:srgbClr val="C5899F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FAA5178-5A55-DEB3-5060-54453856BDE1}"/>
              </a:ext>
            </a:extLst>
          </p:cNvPr>
          <p:cNvSpPr/>
          <p:nvPr/>
        </p:nvSpPr>
        <p:spPr bwMode="auto">
          <a:xfrm>
            <a:off x="2465643" y="3190689"/>
            <a:ext cx="164891" cy="45719"/>
          </a:xfrm>
          <a:prstGeom prst="rect">
            <a:avLst/>
          </a:prstGeom>
          <a:solidFill>
            <a:srgbClr val="FADEBF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6CDEE39-9DD2-6DCF-39F9-FABE2453CF38}"/>
              </a:ext>
            </a:extLst>
          </p:cNvPr>
          <p:cNvSpPr/>
          <p:nvPr/>
        </p:nvSpPr>
        <p:spPr bwMode="auto">
          <a:xfrm flipV="1">
            <a:off x="3020280" y="3231412"/>
            <a:ext cx="164891" cy="398249"/>
          </a:xfrm>
          <a:prstGeom prst="rect">
            <a:avLst/>
          </a:prstGeom>
          <a:solidFill>
            <a:srgbClr val="C5899F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B0DF593-5A8A-3D24-2E83-5ECC1AA8022D}"/>
              </a:ext>
            </a:extLst>
          </p:cNvPr>
          <p:cNvSpPr/>
          <p:nvPr/>
        </p:nvSpPr>
        <p:spPr bwMode="auto">
          <a:xfrm flipV="1">
            <a:off x="3206987" y="3231411"/>
            <a:ext cx="164891" cy="418236"/>
          </a:xfrm>
          <a:prstGeom prst="rect">
            <a:avLst/>
          </a:prstGeom>
          <a:solidFill>
            <a:srgbClr val="C5899F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EEC5E42-0140-A1A6-3155-D83E0CEF5773}"/>
              </a:ext>
            </a:extLst>
          </p:cNvPr>
          <p:cNvSpPr/>
          <p:nvPr/>
        </p:nvSpPr>
        <p:spPr bwMode="auto">
          <a:xfrm flipV="1">
            <a:off x="3393694" y="3231410"/>
            <a:ext cx="164891" cy="635589"/>
          </a:xfrm>
          <a:prstGeom prst="rect">
            <a:avLst/>
          </a:prstGeom>
          <a:solidFill>
            <a:srgbClr val="C5899F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2CB3E11-12B5-05FF-2D31-7FF4C63C32C4}"/>
              </a:ext>
            </a:extLst>
          </p:cNvPr>
          <p:cNvSpPr/>
          <p:nvPr/>
        </p:nvSpPr>
        <p:spPr bwMode="auto">
          <a:xfrm flipV="1">
            <a:off x="3580401" y="3231411"/>
            <a:ext cx="164891" cy="725914"/>
          </a:xfrm>
          <a:prstGeom prst="rect">
            <a:avLst/>
          </a:prstGeom>
          <a:solidFill>
            <a:srgbClr val="C5899F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BA5645C-DAE9-8938-106C-0A1B08C8F74E}"/>
              </a:ext>
            </a:extLst>
          </p:cNvPr>
          <p:cNvSpPr/>
          <p:nvPr/>
        </p:nvSpPr>
        <p:spPr bwMode="auto">
          <a:xfrm flipV="1">
            <a:off x="3767108" y="3231411"/>
            <a:ext cx="164891" cy="862242"/>
          </a:xfrm>
          <a:prstGeom prst="rect">
            <a:avLst/>
          </a:prstGeom>
          <a:solidFill>
            <a:srgbClr val="FADEBF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E5F968B-CC6B-F2C4-B39E-EE9D84639ACC}"/>
              </a:ext>
            </a:extLst>
          </p:cNvPr>
          <p:cNvSpPr/>
          <p:nvPr/>
        </p:nvSpPr>
        <p:spPr bwMode="auto">
          <a:xfrm flipV="1">
            <a:off x="3953815" y="3231411"/>
            <a:ext cx="164891" cy="862242"/>
          </a:xfrm>
          <a:prstGeom prst="rect">
            <a:avLst/>
          </a:prstGeom>
          <a:solidFill>
            <a:srgbClr val="FADEBF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639CE3F-1FC1-12D8-2108-F821A3FEEA36}"/>
              </a:ext>
            </a:extLst>
          </p:cNvPr>
          <p:cNvSpPr/>
          <p:nvPr/>
        </p:nvSpPr>
        <p:spPr bwMode="auto">
          <a:xfrm flipV="1">
            <a:off x="4140522" y="3231410"/>
            <a:ext cx="164891" cy="922905"/>
          </a:xfrm>
          <a:prstGeom prst="rect">
            <a:avLst/>
          </a:prstGeom>
          <a:solidFill>
            <a:srgbClr val="FADEBF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081CAD5-2460-6A84-52AF-C28DDAA3ECC0}"/>
              </a:ext>
            </a:extLst>
          </p:cNvPr>
          <p:cNvSpPr/>
          <p:nvPr/>
        </p:nvSpPr>
        <p:spPr bwMode="auto">
          <a:xfrm flipV="1">
            <a:off x="4327229" y="3231409"/>
            <a:ext cx="164891" cy="942893"/>
          </a:xfrm>
          <a:prstGeom prst="rect">
            <a:avLst/>
          </a:prstGeom>
          <a:solidFill>
            <a:srgbClr val="FADEBF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C1983CA-AC39-BEA4-6979-18FE62656B14}"/>
              </a:ext>
            </a:extLst>
          </p:cNvPr>
          <p:cNvSpPr/>
          <p:nvPr/>
        </p:nvSpPr>
        <p:spPr bwMode="auto">
          <a:xfrm flipV="1">
            <a:off x="4513936" y="3231408"/>
            <a:ext cx="164891" cy="1017845"/>
          </a:xfrm>
          <a:prstGeom prst="rect">
            <a:avLst/>
          </a:prstGeom>
          <a:solidFill>
            <a:srgbClr val="FADEBF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80FF23D-BE1A-0C46-E603-038410195498}"/>
              </a:ext>
            </a:extLst>
          </p:cNvPr>
          <p:cNvSpPr/>
          <p:nvPr/>
        </p:nvSpPr>
        <p:spPr bwMode="auto">
          <a:xfrm flipV="1">
            <a:off x="4700643" y="3231407"/>
            <a:ext cx="164891" cy="1047826"/>
          </a:xfrm>
          <a:prstGeom prst="rect">
            <a:avLst/>
          </a:prstGeom>
          <a:solidFill>
            <a:srgbClr val="FADEBF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E3F6BAE-C2C4-BC15-CC4D-B904709AD9C1}"/>
              </a:ext>
            </a:extLst>
          </p:cNvPr>
          <p:cNvSpPr/>
          <p:nvPr/>
        </p:nvSpPr>
        <p:spPr bwMode="auto">
          <a:xfrm flipV="1">
            <a:off x="4887350" y="3231407"/>
            <a:ext cx="164891" cy="1047826"/>
          </a:xfrm>
          <a:prstGeom prst="rect">
            <a:avLst/>
          </a:prstGeom>
          <a:solidFill>
            <a:srgbClr val="FADEBF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FD42B21-C057-6382-C513-9EF2C191BFBD}"/>
              </a:ext>
            </a:extLst>
          </p:cNvPr>
          <p:cNvSpPr/>
          <p:nvPr/>
        </p:nvSpPr>
        <p:spPr bwMode="auto">
          <a:xfrm flipV="1">
            <a:off x="5074057" y="3231407"/>
            <a:ext cx="164891" cy="1054802"/>
          </a:xfrm>
          <a:prstGeom prst="rect">
            <a:avLst/>
          </a:prstGeom>
          <a:solidFill>
            <a:srgbClr val="FADEBF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BBFAF9E-A9FB-8332-2D96-879BE4B289B9}"/>
              </a:ext>
            </a:extLst>
          </p:cNvPr>
          <p:cNvSpPr/>
          <p:nvPr/>
        </p:nvSpPr>
        <p:spPr bwMode="auto">
          <a:xfrm flipV="1">
            <a:off x="5260764" y="3231407"/>
            <a:ext cx="164891" cy="1067502"/>
          </a:xfrm>
          <a:prstGeom prst="rect">
            <a:avLst/>
          </a:prstGeom>
          <a:solidFill>
            <a:srgbClr val="94A5C3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0EEDA25-2CCC-94BA-0A10-2EF2C1B2E6A3}"/>
              </a:ext>
            </a:extLst>
          </p:cNvPr>
          <p:cNvSpPr/>
          <p:nvPr/>
        </p:nvSpPr>
        <p:spPr bwMode="auto">
          <a:xfrm flipV="1">
            <a:off x="5447471" y="3231407"/>
            <a:ext cx="164891" cy="1143702"/>
          </a:xfrm>
          <a:prstGeom prst="rect">
            <a:avLst/>
          </a:prstGeom>
          <a:solidFill>
            <a:srgbClr val="FADEBF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90AE834-7A0B-D8B7-001A-D2C8C10B508D}"/>
              </a:ext>
            </a:extLst>
          </p:cNvPr>
          <p:cNvSpPr/>
          <p:nvPr/>
        </p:nvSpPr>
        <p:spPr bwMode="auto">
          <a:xfrm flipV="1">
            <a:off x="5634178" y="3231406"/>
            <a:ext cx="164891" cy="1159577"/>
          </a:xfrm>
          <a:prstGeom prst="rect">
            <a:avLst/>
          </a:prstGeom>
          <a:solidFill>
            <a:srgbClr val="FADEBF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BDFD641-7E1F-1DA2-6535-949537857FF7}"/>
              </a:ext>
            </a:extLst>
          </p:cNvPr>
          <p:cNvSpPr/>
          <p:nvPr/>
        </p:nvSpPr>
        <p:spPr bwMode="auto">
          <a:xfrm flipV="1">
            <a:off x="5820885" y="3231405"/>
            <a:ext cx="164891" cy="1223078"/>
          </a:xfrm>
          <a:prstGeom prst="rect">
            <a:avLst/>
          </a:prstGeom>
          <a:solidFill>
            <a:srgbClr val="C5899F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43DFBA1-5783-881D-4779-FE46DD635D54}"/>
              </a:ext>
            </a:extLst>
          </p:cNvPr>
          <p:cNvSpPr/>
          <p:nvPr/>
        </p:nvSpPr>
        <p:spPr bwMode="auto">
          <a:xfrm flipV="1">
            <a:off x="6007592" y="3231404"/>
            <a:ext cx="164891" cy="1248479"/>
          </a:xfrm>
          <a:prstGeom prst="rect">
            <a:avLst/>
          </a:prstGeom>
          <a:solidFill>
            <a:srgbClr val="FADEBF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1F783CD-F3F0-5490-1634-E190A17FB5DD}"/>
              </a:ext>
            </a:extLst>
          </p:cNvPr>
          <p:cNvSpPr/>
          <p:nvPr/>
        </p:nvSpPr>
        <p:spPr bwMode="auto">
          <a:xfrm flipV="1">
            <a:off x="6194299" y="3231403"/>
            <a:ext cx="164891" cy="1283405"/>
          </a:xfrm>
          <a:prstGeom prst="rect">
            <a:avLst/>
          </a:prstGeom>
          <a:solidFill>
            <a:srgbClr val="C5899F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968F5A2-5F80-97BE-C493-8A2851D83A95}"/>
              </a:ext>
            </a:extLst>
          </p:cNvPr>
          <p:cNvSpPr/>
          <p:nvPr/>
        </p:nvSpPr>
        <p:spPr bwMode="auto">
          <a:xfrm flipV="1">
            <a:off x="6381006" y="3231403"/>
            <a:ext cx="164891" cy="1289755"/>
          </a:xfrm>
          <a:prstGeom prst="rect">
            <a:avLst/>
          </a:prstGeom>
          <a:solidFill>
            <a:srgbClr val="C5899F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7741EBB-10E8-3135-6C61-3A60D88C67FB}"/>
              </a:ext>
            </a:extLst>
          </p:cNvPr>
          <p:cNvSpPr/>
          <p:nvPr/>
        </p:nvSpPr>
        <p:spPr bwMode="auto">
          <a:xfrm flipV="1">
            <a:off x="6567713" y="3231402"/>
            <a:ext cx="164891" cy="1296106"/>
          </a:xfrm>
          <a:prstGeom prst="rect">
            <a:avLst/>
          </a:prstGeom>
          <a:solidFill>
            <a:srgbClr val="FADEBF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DAC411B-45C2-997B-3AAE-392D664ECBD3}"/>
              </a:ext>
            </a:extLst>
          </p:cNvPr>
          <p:cNvSpPr/>
          <p:nvPr/>
        </p:nvSpPr>
        <p:spPr bwMode="auto">
          <a:xfrm flipV="1">
            <a:off x="6754420" y="3231401"/>
            <a:ext cx="164891" cy="1353257"/>
          </a:xfrm>
          <a:prstGeom prst="rect">
            <a:avLst/>
          </a:prstGeom>
          <a:solidFill>
            <a:srgbClr val="FADEBF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F135F378-25AC-B7BE-0562-10B20CBA4976}"/>
              </a:ext>
            </a:extLst>
          </p:cNvPr>
          <p:cNvSpPr/>
          <p:nvPr/>
        </p:nvSpPr>
        <p:spPr bwMode="auto">
          <a:xfrm flipV="1">
            <a:off x="6941127" y="3231400"/>
            <a:ext cx="164891" cy="1375483"/>
          </a:xfrm>
          <a:prstGeom prst="rect">
            <a:avLst/>
          </a:prstGeom>
          <a:solidFill>
            <a:srgbClr val="FADEBF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6BD2B5B2-0B8B-4811-E8E1-8F54812783FB}"/>
              </a:ext>
            </a:extLst>
          </p:cNvPr>
          <p:cNvSpPr/>
          <p:nvPr/>
        </p:nvSpPr>
        <p:spPr bwMode="auto">
          <a:xfrm flipV="1">
            <a:off x="7127834" y="3231399"/>
            <a:ext cx="164891" cy="1388184"/>
          </a:xfrm>
          <a:prstGeom prst="rect">
            <a:avLst/>
          </a:prstGeom>
          <a:solidFill>
            <a:srgbClr val="C5899F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B724160-0BA1-6494-6102-3F4E3E661DB7}"/>
              </a:ext>
            </a:extLst>
          </p:cNvPr>
          <p:cNvSpPr/>
          <p:nvPr/>
        </p:nvSpPr>
        <p:spPr bwMode="auto">
          <a:xfrm flipV="1">
            <a:off x="7314541" y="3231399"/>
            <a:ext cx="164891" cy="1435810"/>
          </a:xfrm>
          <a:prstGeom prst="rect">
            <a:avLst/>
          </a:prstGeom>
          <a:solidFill>
            <a:srgbClr val="C5899F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82D4ECCE-AB5F-4D43-2CE0-06FE2608FDAC}"/>
              </a:ext>
            </a:extLst>
          </p:cNvPr>
          <p:cNvSpPr/>
          <p:nvPr/>
        </p:nvSpPr>
        <p:spPr bwMode="auto">
          <a:xfrm flipV="1">
            <a:off x="7501248" y="3231398"/>
            <a:ext cx="164891" cy="1483435"/>
          </a:xfrm>
          <a:prstGeom prst="rect">
            <a:avLst/>
          </a:prstGeom>
          <a:solidFill>
            <a:srgbClr val="FADEBF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127CB3D-7735-5176-AF79-C15D49F50501}"/>
              </a:ext>
            </a:extLst>
          </p:cNvPr>
          <p:cNvSpPr/>
          <p:nvPr/>
        </p:nvSpPr>
        <p:spPr bwMode="auto">
          <a:xfrm flipV="1">
            <a:off x="7687955" y="3231397"/>
            <a:ext cx="164891" cy="1537411"/>
          </a:xfrm>
          <a:prstGeom prst="rect">
            <a:avLst/>
          </a:prstGeom>
          <a:solidFill>
            <a:srgbClr val="FADEBF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B46DC51-A8C8-47D8-A034-821CEFF83CA3}"/>
              </a:ext>
            </a:extLst>
          </p:cNvPr>
          <p:cNvSpPr/>
          <p:nvPr/>
        </p:nvSpPr>
        <p:spPr bwMode="auto">
          <a:xfrm flipV="1">
            <a:off x="7874662" y="3231396"/>
            <a:ext cx="164891" cy="1569162"/>
          </a:xfrm>
          <a:prstGeom prst="rect">
            <a:avLst/>
          </a:prstGeom>
          <a:solidFill>
            <a:srgbClr val="C5899F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F0117E5-74D5-2ADA-8B23-5CA9A2E869C7}"/>
              </a:ext>
            </a:extLst>
          </p:cNvPr>
          <p:cNvSpPr/>
          <p:nvPr/>
        </p:nvSpPr>
        <p:spPr bwMode="auto">
          <a:xfrm flipV="1">
            <a:off x="8061369" y="3231397"/>
            <a:ext cx="164891" cy="1581861"/>
          </a:xfrm>
          <a:prstGeom prst="rect">
            <a:avLst/>
          </a:prstGeom>
          <a:solidFill>
            <a:srgbClr val="C5899F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9EFA47B4-21C8-D6D9-5B47-54B48329DD9C}"/>
              </a:ext>
            </a:extLst>
          </p:cNvPr>
          <p:cNvSpPr/>
          <p:nvPr/>
        </p:nvSpPr>
        <p:spPr bwMode="auto">
          <a:xfrm flipV="1">
            <a:off x="8248076" y="3231396"/>
            <a:ext cx="164891" cy="1604087"/>
          </a:xfrm>
          <a:prstGeom prst="rect">
            <a:avLst/>
          </a:prstGeom>
          <a:solidFill>
            <a:srgbClr val="FADEBF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0CAB209-742E-3E1E-88DC-DFECAA42ED1C}"/>
              </a:ext>
            </a:extLst>
          </p:cNvPr>
          <p:cNvSpPr/>
          <p:nvPr/>
        </p:nvSpPr>
        <p:spPr bwMode="auto">
          <a:xfrm flipV="1">
            <a:off x="8434783" y="3231396"/>
            <a:ext cx="164891" cy="1613612"/>
          </a:xfrm>
          <a:prstGeom prst="rect">
            <a:avLst/>
          </a:prstGeom>
          <a:solidFill>
            <a:srgbClr val="FADEBF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6813522-1FE4-3A25-32E4-9380B98AA150}"/>
              </a:ext>
            </a:extLst>
          </p:cNvPr>
          <p:cNvSpPr/>
          <p:nvPr/>
        </p:nvSpPr>
        <p:spPr bwMode="auto">
          <a:xfrm flipV="1">
            <a:off x="8621490" y="3231395"/>
            <a:ext cx="164891" cy="1639013"/>
          </a:xfrm>
          <a:prstGeom prst="rect">
            <a:avLst/>
          </a:prstGeom>
          <a:solidFill>
            <a:srgbClr val="C5899F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F729321-5E99-8049-288B-1D9FC71B2593}"/>
              </a:ext>
            </a:extLst>
          </p:cNvPr>
          <p:cNvSpPr/>
          <p:nvPr/>
        </p:nvSpPr>
        <p:spPr bwMode="auto">
          <a:xfrm flipV="1">
            <a:off x="8808197" y="3231402"/>
            <a:ext cx="164891" cy="1743781"/>
          </a:xfrm>
          <a:prstGeom prst="rect">
            <a:avLst/>
          </a:prstGeom>
          <a:solidFill>
            <a:srgbClr val="FADEBF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C2473EC6-4737-0D86-10FD-BEE0B842E7B5}"/>
              </a:ext>
            </a:extLst>
          </p:cNvPr>
          <p:cNvSpPr/>
          <p:nvPr/>
        </p:nvSpPr>
        <p:spPr bwMode="auto">
          <a:xfrm flipV="1">
            <a:off x="8994904" y="3231394"/>
            <a:ext cx="164891" cy="1800939"/>
          </a:xfrm>
          <a:prstGeom prst="rect">
            <a:avLst/>
          </a:prstGeom>
          <a:solidFill>
            <a:srgbClr val="C5899F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E0D778F-54D4-6676-225A-FCCA0DB4EB46}"/>
              </a:ext>
            </a:extLst>
          </p:cNvPr>
          <p:cNvSpPr/>
          <p:nvPr/>
        </p:nvSpPr>
        <p:spPr bwMode="auto">
          <a:xfrm flipV="1">
            <a:off x="9181611" y="3231393"/>
            <a:ext cx="164891" cy="1832690"/>
          </a:xfrm>
          <a:prstGeom prst="rect">
            <a:avLst/>
          </a:prstGeom>
          <a:solidFill>
            <a:srgbClr val="FADEBF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E402E76-8499-E5BF-C5D6-05F63120009E}"/>
              </a:ext>
            </a:extLst>
          </p:cNvPr>
          <p:cNvSpPr/>
          <p:nvPr/>
        </p:nvSpPr>
        <p:spPr bwMode="auto">
          <a:xfrm flipV="1">
            <a:off x="9368318" y="3231393"/>
            <a:ext cx="164891" cy="1893016"/>
          </a:xfrm>
          <a:prstGeom prst="rect">
            <a:avLst/>
          </a:prstGeom>
          <a:solidFill>
            <a:srgbClr val="C5899F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483CF7A-A308-B279-82F7-B28D3E43C796}"/>
              </a:ext>
            </a:extLst>
          </p:cNvPr>
          <p:cNvSpPr/>
          <p:nvPr/>
        </p:nvSpPr>
        <p:spPr bwMode="auto">
          <a:xfrm flipV="1">
            <a:off x="9555025" y="3231393"/>
            <a:ext cx="164891" cy="2020016"/>
          </a:xfrm>
          <a:prstGeom prst="rect">
            <a:avLst/>
          </a:prstGeom>
          <a:solidFill>
            <a:srgbClr val="FADEBF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0C2ABC57-6F75-79D5-8CE4-3D9A9AB4CBFA}"/>
              </a:ext>
            </a:extLst>
          </p:cNvPr>
          <p:cNvSpPr/>
          <p:nvPr/>
        </p:nvSpPr>
        <p:spPr bwMode="auto">
          <a:xfrm flipV="1">
            <a:off x="9741732" y="3231393"/>
            <a:ext cx="164891" cy="2020016"/>
          </a:xfrm>
          <a:prstGeom prst="rect">
            <a:avLst/>
          </a:prstGeom>
          <a:solidFill>
            <a:srgbClr val="FADEBF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26EB6C1F-FE27-1829-128F-5D1DFC440A33}"/>
              </a:ext>
            </a:extLst>
          </p:cNvPr>
          <p:cNvSpPr/>
          <p:nvPr/>
        </p:nvSpPr>
        <p:spPr bwMode="auto">
          <a:xfrm flipV="1">
            <a:off x="9928439" y="3231393"/>
            <a:ext cx="164891" cy="2020016"/>
          </a:xfrm>
          <a:prstGeom prst="rect">
            <a:avLst/>
          </a:prstGeom>
          <a:solidFill>
            <a:srgbClr val="FADEBF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65820651-71DA-0E23-ACFF-D104A7493ADC}"/>
              </a:ext>
            </a:extLst>
          </p:cNvPr>
          <p:cNvSpPr/>
          <p:nvPr/>
        </p:nvSpPr>
        <p:spPr bwMode="auto">
          <a:xfrm flipV="1">
            <a:off x="10115146" y="3231393"/>
            <a:ext cx="164891" cy="2020016"/>
          </a:xfrm>
          <a:prstGeom prst="rect">
            <a:avLst/>
          </a:prstGeom>
          <a:solidFill>
            <a:srgbClr val="C5899F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943FBF66-DD89-E2FF-F0B3-8C83375F3736}"/>
              </a:ext>
            </a:extLst>
          </p:cNvPr>
          <p:cNvSpPr/>
          <p:nvPr/>
        </p:nvSpPr>
        <p:spPr bwMode="auto">
          <a:xfrm flipV="1">
            <a:off x="10301853" y="3231393"/>
            <a:ext cx="164891" cy="2020016"/>
          </a:xfrm>
          <a:prstGeom prst="rect">
            <a:avLst/>
          </a:prstGeom>
          <a:solidFill>
            <a:srgbClr val="C5899F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F2FA23C1-8019-F17D-1E01-3EC98F7F45FB}"/>
              </a:ext>
            </a:extLst>
          </p:cNvPr>
          <p:cNvSpPr/>
          <p:nvPr/>
        </p:nvSpPr>
        <p:spPr bwMode="auto">
          <a:xfrm flipV="1">
            <a:off x="10488560" y="3231393"/>
            <a:ext cx="164891" cy="2020016"/>
          </a:xfrm>
          <a:prstGeom prst="rect">
            <a:avLst/>
          </a:prstGeom>
          <a:solidFill>
            <a:srgbClr val="C5899F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3776EF6A-A970-5C5B-28DE-5905D0173B64}"/>
              </a:ext>
            </a:extLst>
          </p:cNvPr>
          <p:cNvSpPr/>
          <p:nvPr/>
        </p:nvSpPr>
        <p:spPr bwMode="auto">
          <a:xfrm flipV="1">
            <a:off x="10675267" y="3231393"/>
            <a:ext cx="164891" cy="2020016"/>
          </a:xfrm>
          <a:prstGeom prst="rect">
            <a:avLst/>
          </a:prstGeom>
          <a:solidFill>
            <a:srgbClr val="FADEBF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13F2B7C1-C72C-67BE-AE7F-4DB88176E751}"/>
              </a:ext>
            </a:extLst>
          </p:cNvPr>
          <p:cNvSpPr/>
          <p:nvPr/>
        </p:nvSpPr>
        <p:spPr bwMode="auto">
          <a:xfrm flipV="1">
            <a:off x="10861974" y="3231393"/>
            <a:ext cx="164891" cy="2020016"/>
          </a:xfrm>
          <a:prstGeom prst="rect">
            <a:avLst/>
          </a:prstGeom>
          <a:solidFill>
            <a:srgbClr val="FADEBF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2A69677D-44B5-DD9F-0FE9-7CF6F8E282D2}"/>
              </a:ext>
            </a:extLst>
          </p:cNvPr>
          <p:cNvSpPr/>
          <p:nvPr/>
        </p:nvSpPr>
        <p:spPr bwMode="auto">
          <a:xfrm flipV="1">
            <a:off x="11048681" y="3231393"/>
            <a:ext cx="164891" cy="2020016"/>
          </a:xfrm>
          <a:prstGeom prst="rect">
            <a:avLst/>
          </a:prstGeom>
          <a:solidFill>
            <a:srgbClr val="C5899F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77E8A72A-F3F0-5A48-886E-38A5572BEEE8}"/>
              </a:ext>
            </a:extLst>
          </p:cNvPr>
          <p:cNvSpPr/>
          <p:nvPr/>
        </p:nvSpPr>
        <p:spPr bwMode="auto">
          <a:xfrm flipV="1">
            <a:off x="11235388" y="3231393"/>
            <a:ext cx="164891" cy="2020016"/>
          </a:xfrm>
          <a:prstGeom prst="rect">
            <a:avLst/>
          </a:prstGeom>
          <a:solidFill>
            <a:srgbClr val="C5899F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8AFAFB40-C996-EB28-7E55-00B5A2152C0B}"/>
              </a:ext>
            </a:extLst>
          </p:cNvPr>
          <p:cNvSpPr/>
          <p:nvPr/>
        </p:nvSpPr>
        <p:spPr bwMode="auto">
          <a:xfrm flipV="1">
            <a:off x="11422110" y="3231393"/>
            <a:ext cx="164891" cy="2020016"/>
          </a:xfrm>
          <a:prstGeom prst="rect">
            <a:avLst/>
          </a:prstGeom>
          <a:solidFill>
            <a:srgbClr val="FADEBF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F86CF74-0174-3DB9-19D4-DA614CDFB726}"/>
              </a:ext>
            </a:extLst>
          </p:cNvPr>
          <p:cNvSpPr txBox="1"/>
          <p:nvPr/>
        </p:nvSpPr>
        <p:spPr bwMode="gray">
          <a:xfrm>
            <a:off x="1494205" y="2021878"/>
            <a:ext cx="229848" cy="17488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</a:rPr>
              <a:t>93.2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6356397F-15D8-5C07-112E-B786D9177174}"/>
              </a:ext>
            </a:extLst>
          </p:cNvPr>
          <p:cNvCxnSpPr>
            <a:cxnSpLocks/>
          </p:cNvCxnSpPr>
          <p:nvPr/>
        </p:nvCxnSpPr>
        <p:spPr>
          <a:xfrm flipH="1">
            <a:off x="1440271" y="2824667"/>
            <a:ext cx="10181231" cy="0"/>
          </a:xfrm>
          <a:prstGeom prst="line">
            <a:avLst/>
          </a:prstGeom>
          <a:ln w="12700">
            <a:solidFill>
              <a:schemeClr val="tx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D96C036D-BDFD-E7E4-1D7E-4225F8060404}"/>
              </a:ext>
            </a:extLst>
          </p:cNvPr>
          <p:cNvCxnSpPr>
            <a:cxnSpLocks/>
          </p:cNvCxnSpPr>
          <p:nvPr/>
        </p:nvCxnSpPr>
        <p:spPr>
          <a:xfrm flipH="1">
            <a:off x="1440271" y="3827777"/>
            <a:ext cx="10181231" cy="0"/>
          </a:xfrm>
          <a:prstGeom prst="line">
            <a:avLst/>
          </a:prstGeom>
          <a:ln w="12700">
            <a:solidFill>
              <a:schemeClr val="tx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3F856F9E-C51B-5FD0-CECC-D29D3C0BFA7E}"/>
              </a:ext>
            </a:extLst>
          </p:cNvPr>
          <p:cNvCxnSpPr>
            <a:cxnSpLocks/>
          </p:cNvCxnSpPr>
          <p:nvPr/>
        </p:nvCxnSpPr>
        <p:spPr>
          <a:xfrm flipH="1">
            <a:off x="1440271" y="3226415"/>
            <a:ext cx="10181231" cy="0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120DD32F-91E6-2FBC-6DA5-23C29D41276C}"/>
              </a:ext>
            </a:extLst>
          </p:cNvPr>
          <p:cNvSpPr txBox="1"/>
          <p:nvPr/>
        </p:nvSpPr>
        <p:spPr bwMode="gray">
          <a:xfrm>
            <a:off x="10348236" y="2039913"/>
            <a:ext cx="1284471" cy="378170"/>
          </a:xfrm>
          <a:prstGeom prst="rect">
            <a:avLst/>
          </a:prstGeom>
        </p:spPr>
        <p:txBody>
          <a:bodyPr vert="horz" wrap="none" lIns="0" tIns="0" rIns="0" bIns="0" rtlCol="0" anchor="t">
            <a:no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NTRK1</a:t>
            </a:r>
          </a:p>
          <a:p>
            <a:r>
              <a:rPr lang="en-US" sz="1200" dirty="0">
                <a:solidFill>
                  <a:schemeClr val="tx2"/>
                </a:solidFill>
              </a:rPr>
              <a:t>NTRK2</a:t>
            </a:r>
          </a:p>
          <a:p>
            <a:r>
              <a:rPr lang="en-US" sz="1200" dirty="0">
                <a:solidFill>
                  <a:schemeClr val="tx2"/>
                </a:solidFill>
              </a:rPr>
              <a:t>NTRK3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9690D22D-D7AC-282E-2C86-B12471445547}"/>
              </a:ext>
            </a:extLst>
          </p:cNvPr>
          <p:cNvSpPr/>
          <p:nvPr/>
        </p:nvSpPr>
        <p:spPr bwMode="auto">
          <a:xfrm>
            <a:off x="10143910" y="2072165"/>
            <a:ext cx="142944" cy="142944"/>
          </a:xfrm>
          <a:prstGeom prst="rect">
            <a:avLst/>
          </a:prstGeom>
          <a:solidFill>
            <a:srgbClr val="C5899F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5B904EE9-61BE-B231-481F-E31D458E6645}"/>
              </a:ext>
            </a:extLst>
          </p:cNvPr>
          <p:cNvSpPr/>
          <p:nvPr/>
        </p:nvSpPr>
        <p:spPr bwMode="auto">
          <a:xfrm>
            <a:off x="10143910" y="2251138"/>
            <a:ext cx="142944" cy="142944"/>
          </a:xfrm>
          <a:prstGeom prst="rect">
            <a:avLst/>
          </a:prstGeom>
          <a:solidFill>
            <a:srgbClr val="94A5C3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5901D723-DC7A-8093-6660-D2FF7B944453}"/>
              </a:ext>
            </a:extLst>
          </p:cNvPr>
          <p:cNvSpPr/>
          <p:nvPr/>
        </p:nvSpPr>
        <p:spPr bwMode="auto">
          <a:xfrm>
            <a:off x="10143910" y="2430111"/>
            <a:ext cx="142944" cy="142944"/>
          </a:xfrm>
          <a:prstGeom prst="rect">
            <a:avLst/>
          </a:prstGeom>
          <a:solidFill>
            <a:srgbClr val="FADEBF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0F7B814C-B319-C057-A0E0-7AA852E9B123}"/>
              </a:ext>
            </a:extLst>
          </p:cNvPr>
          <p:cNvSpPr txBox="1"/>
          <p:nvPr/>
        </p:nvSpPr>
        <p:spPr>
          <a:xfrm>
            <a:off x="-6262" y="6540244"/>
            <a:ext cx="5329563" cy="308029"/>
          </a:xfrm>
          <a:prstGeom prst="rect">
            <a:avLst/>
          </a:prstGeom>
          <a:noFill/>
        </p:spPr>
        <p:txBody>
          <a:bodyPr wrap="square" lIns="91690" tIns="45845" rIns="91690" bIns="45845" rtlCol="0" anchor="b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Drilon A et al. New Engl J Med 2018;378:31-39.</a:t>
            </a:r>
          </a:p>
        </p:txBody>
      </p:sp>
    </p:spTree>
    <p:extLst>
      <p:ext uri="{BB962C8B-B14F-4D97-AF65-F5344CB8AC3E}">
        <p14:creationId xmlns:p14="http://schemas.microsoft.com/office/powerpoint/2010/main" val="19319881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EEB5F-1A7F-CE40-8437-F0366AD66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Randomized NGS-targeted basket study: </a:t>
            </a:r>
            <a:r>
              <a:rPr lang="en-US" sz="3600" b="1" dirty="0"/>
              <a:t>NCI-MPACT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A92D47-DAD5-60F8-6A0C-4EEFE76C1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8000"/>
              </a:lnSpc>
              <a:spcBef>
                <a:spcPts val="0"/>
              </a:spcBef>
            </a:pPr>
            <a:r>
              <a:rPr lang="en-US" dirty="0"/>
              <a:t>Goal:  Assess targeting of the (1) DNA damage repair pathway, (2) RAS/RAF/MEK pathway or (3) AKT/PI3K/MTOR pathway</a:t>
            </a:r>
          </a:p>
          <a:p>
            <a:pPr>
              <a:lnSpc>
                <a:spcPct val="108000"/>
              </a:lnSpc>
              <a:spcBef>
                <a:spcPts val="0"/>
              </a:spcBef>
            </a:pPr>
            <a:r>
              <a:rPr lang="en-US" dirty="0"/>
              <a:t>Randomized those patients who screen positive for one pathway to that targeted agent(s) vs one of the other targeted agents</a:t>
            </a:r>
          </a:p>
          <a:p>
            <a:pPr>
              <a:lnSpc>
                <a:spcPct val="108000"/>
              </a:lnSpc>
              <a:spcBef>
                <a:spcPts val="0"/>
              </a:spcBef>
            </a:pPr>
            <a:r>
              <a:rPr lang="en-US" dirty="0"/>
              <a:t>Each arm Simon 2-stage, 1</a:t>
            </a:r>
            <a:r>
              <a:rPr lang="en-US" baseline="30000" dirty="0"/>
              <a:t>st</a:t>
            </a:r>
            <a:r>
              <a:rPr lang="en-US" dirty="0"/>
              <a:t> stage n=12, 0/12 - stop</a:t>
            </a:r>
          </a:p>
          <a:p>
            <a:pPr>
              <a:lnSpc>
                <a:spcPct val="108000"/>
              </a:lnSpc>
              <a:spcBef>
                <a:spcPts val="0"/>
              </a:spcBef>
            </a:pPr>
            <a:r>
              <a:rPr lang="en-US" dirty="0"/>
              <a:t>Otherwise add 18 more, goal RECIST RR 20% vs 5%</a:t>
            </a:r>
          </a:p>
          <a:p>
            <a:pPr>
              <a:lnSpc>
                <a:spcPct val="108000"/>
              </a:lnSpc>
              <a:spcBef>
                <a:spcPts val="0"/>
              </a:spcBef>
            </a:pPr>
            <a:r>
              <a:rPr lang="en-US" dirty="0"/>
              <a:t>Alpha 0.06, power 0.8</a:t>
            </a:r>
          </a:p>
          <a:p>
            <a:pPr>
              <a:lnSpc>
                <a:spcPct val="108000"/>
              </a:lnSpc>
              <a:spcBef>
                <a:spcPts val="0"/>
              </a:spcBef>
            </a:pPr>
            <a:r>
              <a:rPr lang="en-US" dirty="0"/>
              <a:t>66 ultimately randomized of 198 screened</a:t>
            </a:r>
          </a:p>
          <a:p>
            <a:pPr>
              <a:lnSpc>
                <a:spcPct val="108000"/>
              </a:lnSpc>
              <a:spcBef>
                <a:spcPts val="0"/>
              </a:spcBef>
            </a:pPr>
            <a:r>
              <a:rPr lang="en-US" dirty="0"/>
              <a:t>High dropout rate on control arm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D23E60-15C9-5F6E-AFC2-48A6367A4FDE}"/>
              </a:ext>
            </a:extLst>
          </p:cNvPr>
          <p:cNvSpPr txBox="1"/>
          <p:nvPr/>
        </p:nvSpPr>
        <p:spPr>
          <a:xfrm>
            <a:off x="8990454" y="4001294"/>
            <a:ext cx="2671012" cy="258532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Veliparib (ABT-888) + temozolomide</a:t>
            </a:r>
          </a:p>
          <a:p>
            <a:pPr algn="ctr">
              <a:buNone/>
            </a:pPr>
            <a:endParaRPr lang="en-US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algn="ctr">
              <a:buNone/>
            </a:pPr>
            <a:r>
              <a:rPr lang="en-US" dirty="0" err="1">
                <a:solidFill>
                  <a:srgbClr val="000000"/>
                </a:solidFill>
                <a:effectLst/>
                <a:latin typeface="Helvetica" pitchFamily="2" charset="0"/>
              </a:rPr>
              <a:t>Adavosertib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 (AZD1775) + carboplatin</a:t>
            </a:r>
          </a:p>
          <a:p>
            <a:pPr algn="ctr">
              <a:buNone/>
            </a:pPr>
            <a:endParaRPr lang="en-US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algn="ctr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Trametinib</a:t>
            </a:r>
          </a:p>
          <a:p>
            <a:pPr algn="ctr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</a:p>
          <a:p>
            <a:pPr algn="ctr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Everolimus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E80F85-9F3B-7F15-07BB-F640C7C33CB9}"/>
              </a:ext>
            </a:extLst>
          </p:cNvPr>
          <p:cNvSpPr txBox="1"/>
          <p:nvPr/>
        </p:nvSpPr>
        <p:spPr>
          <a:xfrm>
            <a:off x="-6262" y="6540244"/>
            <a:ext cx="5329563" cy="308029"/>
          </a:xfrm>
          <a:prstGeom prst="rect">
            <a:avLst/>
          </a:prstGeom>
          <a:noFill/>
        </p:spPr>
        <p:txBody>
          <a:bodyPr wrap="square" lIns="91690" tIns="45845" rIns="91690" bIns="45845" rtlCol="0" anchor="b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Chen AP et al. JCO PO 2021; 5: 133</a:t>
            </a:r>
          </a:p>
        </p:txBody>
      </p:sp>
    </p:spTree>
    <p:extLst>
      <p:ext uri="{BB962C8B-B14F-4D97-AF65-F5344CB8AC3E}">
        <p14:creationId xmlns:p14="http://schemas.microsoft.com/office/powerpoint/2010/main" val="15543265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0C49F2-F3E6-9C39-4C28-7C2D1AB27C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E188E-A5FA-B325-CE37-E61FB2B86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6" y="365125"/>
            <a:ext cx="11222182" cy="1325563"/>
          </a:xfrm>
        </p:spPr>
        <p:txBody>
          <a:bodyPr>
            <a:normAutofit/>
          </a:bodyPr>
          <a:lstStyle/>
          <a:p>
            <a:r>
              <a:rPr lang="en-US" sz="4000" dirty="0"/>
              <a:t>NCI-MPACT was no MSK-Impact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ED9370-D4D5-2297-871D-C809B3050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9586" y="1690688"/>
            <a:ext cx="2997200" cy="4622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C804E7-23B4-9EDF-980F-AE7635795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586" y="1940719"/>
            <a:ext cx="5372182" cy="42013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A9FC58-A845-B5CB-E856-B5028195B059}"/>
              </a:ext>
            </a:extLst>
          </p:cNvPr>
          <p:cNvSpPr txBox="1"/>
          <p:nvPr/>
        </p:nvSpPr>
        <p:spPr>
          <a:xfrm>
            <a:off x="-6262" y="6540244"/>
            <a:ext cx="5329563" cy="308029"/>
          </a:xfrm>
          <a:prstGeom prst="rect">
            <a:avLst/>
          </a:prstGeom>
          <a:noFill/>
        </p:spPr>
        <p:txBody>
          <a:bodyPr wrap="square" lIns="91690" tIns="45845" rIns="91690" bIns="45845" rtlCol="0" anchor="b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Chen AP et al. JCO PO 2021; 5: 133</a:t>
            </a:r>
          </a:p>
        </p:txBody>
      </p:sp>
    </p:spTree>
    <p:extLst>
      <p:ext uri="{BB962C8B-B14F-4D97-AF65-F5344CB8AC3E}">
        <p14:creationId xmlns:p14="http://schemas.microsoft.com/office/powerpoint/2010/main" val="1373454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6695FFB-13D7-74D3-977E-153FD85658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Larger basket studies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9ADE435-4A48-80DA-268D-2934EDB390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6510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4F433-E5E1-9976-9798-4D99C748D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NCI-Match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9BB41-F3BF-BF39-5439-B542B83A6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1605"/>
            <a:ext cx="10515600" cy="4351338"/>
          </a:xfrm>
        </p:spPr>
        <p:txBody>
          <a:bodyPr/>
          <a:lstStyle/>
          <a:p>
            <a:r>
              <a:rPr lang="en-US" dirty="0"/>
              <a:t>Molecularly targeted phase 2 basket trial</a:t>
            </a:r>
          </a:p>
          <a:p>
            <a:r>
              <a:rPr lang="en-US" dirty="0"/>
              <a:t>ECOG-ACRIN=host– 1 201 patients, 38 arms; 6 000 screened / 15 mo</a:t>
            </a:r>
          </a:p>
          <a:p>
            <a:r>
              <a:rPr lang="en-US" dirty="0"/>
              <a:t>367 sites accrued at least 1 patient</a:t>
            </a:r>
          </a:p>
          <a:p>
            <a:r>
              <a:rPr lang="en-US" dirty="0"/>
              <a:t>Local read used for NGS</a:t>
            </a:r>
          </a:p>
          <a:p>
            <a:r>
              <a:rPr lang="en-US" dirty="0"/>
              <a:t>Goal: At least 25% rarer cancers; at end, 60% had diagnosis other than CRC, breast CA, NSCLC, or prostate CA.</a:t>
            </a:r>
          </a:p>
          <a:p>
            <a:r>
              <a:rPr lang="en-US" dirty="0"/>
              <a:t>Primary endpoint = RECIST response rate typically at least 5/31 (16%)</a:t>
            </a:r>
          </a:p>
          <a:p>
            <a:r>
              <a:rPr lang="en-US" dirty="0"/>
              <a:t>At least 3 studies spun out afterwards: </a:t>
            </a:r>
            <a:r>
              <a:rPr lang="en-US" dirty="0" err="1"/>
              <a:t>ComboMatch</a:t>
            </a:r>
            <a:r>
              <a:rPr lang="en-US" dirty="0"/>
              <a:t>, </a:t>
            </a:r>
            <a:r>
              <a:rPr lang="en-US" dirty="0" err="1"/>
              <a:t>MyeloMatch</a:t>
            </a:r>
            <a:r>
              <a:rPr lang="en-US" dirty="0"/>
              <a:t> and </a:t>
            </a:r>
            <a:r>
              <a:rPr lang="en-US" dirty="0" err="1"/>
              <a:t>ImmunoMatch</a:t>
            </a:r>
            <a:r>
              <a:rPr lang="en-US" dirty="0"/>
              <a:t>; (NCI-COG: </a:t>
            </a:r>
            <a:r>
              <a:rPr lang="en-US" dirty="0" err="1"/>
              <a:t>PediatricMatch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C10D65-15C0-DEAA-A15C-0951C25176AA}"/>
              </a:ext>
            </a:extLst>
          </p:cNvPr>
          <p:cNvSpPr txBox="1"/>
          <p:nvPr/>
        </p:nvSpPr>
        <p:spPr>
          <a:xfrm>
            <a:off x="0" y="6488668"/>
            <a:ext cx="4237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O’Dwyer PJ et al.  Nat Med 2023; 29: 1349  </a:t>
            </a:r>
          </a:p>
        </p:txBody>
      </p:sp>
    </p:spTree>
    <p:extLst>
      <p:ext uri="{BB962C8B-B14F-4D97-AF65-F5344CB8AC3E}">
        <p14:creationId xmlns:p14="http://schemas.microsoft.com/office/powerpoint/2010/main" val="40398878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C9139-DE56-9E83-F1E4-D92F18668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NCI-Match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B0F4E-6E35-B3B5-059F-00D716496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Overall RECIST response rate 10% (79/765)</a:t>
            </a:r>
          </a:p>
          <a:p>
            <a:r>
              <a:rPr lang="en-US" dirty="0"/>
              <a:t>7/27 arms (26%) were positive by the study criterion</a:t>
            </a:r>
          </a:p>
          <a:p>
            <a:r>
              <a:rPr lang="en-US" dirty="0"/>
              <a:t>Dabrafenib + Trametinib was most active combination/drug studied</a:t>
            </a:r>
          </a:p>
          <a:p>
            <a:r>
              <a:rPr lang="en-US" dirty="0"/>
              <a:t>Copanlisib in </a:t>
            </a:r>
            <a:r>
              <a:rPr lang="en-US" i="1" dirty="0"/>
              <a:t>PIK3CA</a:t>
            </a:r>
            <a:r>
              <a:rPr lang="en-US" dirty="0"/>
              <a:t> mutated tumors – RR 16%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77B4D7-5FA5-0C01-9060-777F038D7D7B}"/>
              </a:ext>
            </a:extLst>
          </p:cNvPr>
          <p:cNvSpPr txBox="1"/>
          <p:nvPr/>
        </p:nvSpPr>
        <p:spPr>
          <a:xfrm>
            <a:off x="0" y="6488668"/>
            <a:ext cx="4237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O’Dwyer PJ et al.  Nat Med 2023; 29: 1349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7F2D08-B44C-AC9B-12FF-13B512D38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464" y="1420647"/>
            <a:ext cx="9421072" cy="319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475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4">
            <a:extLst>
              <a:ext uri="{FF2B5EF4-FFF2-40B4-BE49-F238E27FC236}">
                <a16:creationId xmlns:a16="http://schemas.microsoft.com/office/drawing/2014/main" id="{D813E1AF-3E7A-9B5E-EA4D-3EAF81449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795" y="336432"/>
            <a:ext cx="8763000" cy="1143000"/>
          </a:xfrm>
        </p:spPr>
        <p:txBody>
          <a:bodyPr/>
          <a:lstStyle/>
          <a:p>
            <a:r>
              <a:rPr lang="en-US" altLang="en-US" dirty="0">
                <a:ea typeface="Calibri Light" panose="020F0302020204030204" pitchFamily="34" charset="0"/>
                <a:cs typeface="Calibri Light" panose="020F0302020204030204" pitchFamily="34" charset="0"/>
              </a:rPr>
              <a:t>The Dawn of Oncology</a:t>
            </a:r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9B50FBD0-302D-7E6D-7374-AE1541B7D3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09800"/>
            <a:ext cx="95313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3">
            <a:extLst>
              <a:ext uri="{FF2B5EF4-FFF2-40B4-BE49-F238E27FC236}">
                <a16:creationId xmlns:a16="http://schemas.microsoft.com/office/drawing/2014/main" id="{FFDF8763-12BF-A818-4EAB-C66B764BD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567488"/>
            <a:ext cx="2846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venir Next Condensed Medium" panose="020B0506020202020204" pitchFamily="34" charset="0"/>
                <a:ea typeface="ＭＳ Ｐゴシック" panose="020B0600070205080204" pitchFamily="34" charset="-128"/>
                <a:cs typeface="Avenir Next Condensed Medium" panose="020B0506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venir Next Condensed Medium" panose="020B0506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venir Next Condensed Medium" panose="020B0506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venir Next Condensed Medium" panose="020B0506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venir Next Condensed Medium" panose="020B0506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venir Next Condensed Medium" panose="020B0506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venir Next Condensed Medium" panose="020B0506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venir Next Condensed Medium" panose="020B0506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venir Next Condensed Medium" panose="020B0506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ea typeface="Calibri Light" panose="020F0302020204030204" pitchFamily="34" charset="0"/>
                <a:cs typeface="Calibri Light" panose="020F0302020204030204" pitchFamily="34" charset="0"/>
              </a:rPr>
              <a:t>Goodman LS et al. JAMA 1946; 132: 126 </a:t>
            </a: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798A34F7-E48B-218F-400E-062F1BEA7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" y="4978915"/>
            <a:ext cx="3124200" cy="105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A01D79-AB87-1863-3E2B-67A47635159E}"/>
              </a:ext>
            </a:extLst>
          </p:cNvPr>
          <p:cNvSpPr txBox="1"/>
          <p:nvPr/>
        </p:nvSpPr>
        <p:spPr>
          <a:xfrm>
            <a:off x="4168282" y="5445759"/>
            <a:ext cx="2573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HN2 = </a:t>
            </a:r>
            <a:r>
              <a:rPr lang="en-US" dirty="0" err="1"/>
              <a:t>mustine</a:t>
            </a:r>
            <a:endParaRPr lang="en-US" dirty="0"/>
          </a:p>
        </p:txBody>
      </p:sp>
      <p:pic>
        <p:nvPicPr>
          <p:cNvPr id="3" name="Picture 2" descr="undefined">
            <a:extLst>
              <a:ext uri="{FF2B5EF4-FFF2-40B4-BE49-F238E27FC236}">
                <a16:creationId xmlns:a16="http://schemas.microsoft.com/office/drawing/2014/main" id="{AF287FE9-6C0B-E12E-3DCA-4460557DB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879" y="4978915"/>
            <a:ext cx="2149380" cy="130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7F56A5-8F0E-E966-B2A4-54DCF3C1ADBB}"/>
              </a:ext>
            </a:extLst>
          </p:cNvPr>
          <p:cNvSpPr txBox="1"/>
          <p:nvPr/>
        </p:nvSpPr>
        <p:spPr>
          <a:xfrm>
            <a:off x="9234144" y="5378568"/>
            <a:ext cx="789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HN3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4F348AB-B41F-6E46-7938-1CA87EECBC6A}"/>
              </a:ext>
            </a:extLst>
          </p:cNvPr>
          <p:cNvGrpSpPr/>
          <p:nvPr/>
        </p:nvGrpSpPr>
        <p:grpSpPr>
          <a:xfrm>
            <a:off x="4512199" y="6012100"/>
            <a:ext cx="2772328" cy="820547"/>
            <a:chOff x="4222832" y="6030078"/>
            <a:chExt cx="2772328" cy="820547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E806DCAB-0543-3E0D-C56F-8C5E2803BA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2950" y="6030078"/>
              <a:ext cx="1172210" cy="820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706AFFB-EA7C-52B5-EF39-01DF4432A2CA}"/>
                </a:ext>
              </a:extLst>
            </p:cNvPr>
            <p:cNvSpPr txBox="1"/>
            <p:nvPr/>
          </p:nvSpPr>
          <p:spPr>
            <a:xfrm>
              <a:off x="4222832" y="6382822"/>
              <a:ext cx="16001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Aziridinium 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2A3AF-58DB-AAD3-B18D-0DBBE596C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ASCO-TAPUR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722A4-26C7-8BF8-AF8C-D7A32BFA96C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NGS accepted from any CLIA lab, started at a time of increasing use of NGS</a:t>
            </a:r>
          </a:p>
          <a:p>
            <a:r>
              <a:rPr lang="en-US" dirty="0"/>
              <a:t>16 arms, launched 03/2016</a:t>
            </a:r>
          </a:p>
          <a:p>
            <a:r>
              <a:rPr lang="en-US" dirty="0"/>
              <a:t>Investigator chooses therapy or asks help from TAPUR MTB</a:t>
            </a:r>
          </a:p>
          <a:p>
            <a:r>
              <a:rPr lang="en-US" dirty="0"/>
              <a:t>Primary endpoint DCR = CR+PR+SD</a:t>
            </a:r>
            <a:r>
              <a:rPr lang="en-US" baseline="-25000" dirty="0"/>
              <a:t>16w</a:t>
            </a:r>
          </a:p>
          <a:p>
            <a:r>
              <a:rPr lang="en-US" dirty="0"/>
              <a:t>Secondary endpoints Safety, PFS, OS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D1399D-4B1D-78F7-CA83-3A56056B04C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935716"/>
            <a:ext cx="5181600" cy="41311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33B730-EFBA-6C6F-07AA-BBDA9309B8C8}"/>
              </a:ext>
            </a:extLst>
          </p:cNvPr>
          <p:cNvSpPr txBox="1"/>
          <p:nvPr/>
        </p:nvSpPr>
        <p:spPr>
          <a:xfrm>
            <a:off x="7610441" y="6308209"/>
            <a:ext cx="2305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 of study arms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7055E1-2A9A-3833-0A35-9B02F9D787F1}"/>
              </a:ext>
            </a:extLst>
          </p:cNvPr>
          <p:cNvSpPr txBox="1"/>
          <p:nvPr/>
        </p:nvSpPr>
        <p:spPr>
          <a:xfrm>
            <a:off x="0" y="6488668"/>
            <a:ext cx="5767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Mangat PK PJ et al.  JCO PO 2018; </a:t>
            </a:r>
            <a:r>
              <a:rPr lang="en-US" dirty="0" err="1"/>
              <a:t>doi</a:t>
            </a:r>
            <a:r>
              <a:rPr lang="en-US" dirty="0"/>
              <a:t>: 10.1200/PO.18.00122</a:t>
            </a:r>
          </a:p>
        </p:txBody>
      </p:sp>
    </p:spTree>
    <p:extLst>
      <p:ext uri="{BB962C8B-B14F-4D97-AF65-F5344CB8AC3E}">
        <p14:creationId xmlns:p14="http://schemas.microsoft.com/office/powerpoint/2010/main" val="26951188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7F78DF1-640D-D810-8F08-633D3FF31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ASCO TAPUR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643482-F5DA-0C2C-9341-7687D0680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770" y="1351166"/>
            <a:ext cx="10722701" cy="51826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0912CD-E753-5FAE-89FF-373B355D3806}"/>
              </a:ext>
            </a:extLst>
          </p:cNvPr>
          <p:cNvSpPr txBox="1"/>
          <p:nvPr/>
        </p:nvSpPr>
        <p:spPr>
          <a:xfrm>
            <a:off x="0" y="6488668"/>
            <a:ext cx="5767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Mangat PK PJ et al.  JCO PO 2018; </a:t>
            </a:r>
            <a:r>
              <a:rPr lang="en-US" dirty="0" err="1"/>
              <a:t>doi</a:t>
            </a:r>
            <a:r>
              <a:rPr lang="en-US" dirty="0"/>
              <a:t>: 10.1200/PO.18.00122</a:t>
            </a:r>
          </a:p>
        </p:txBody>
      </p:sp>
    </p:spTree>
    <p:extLst>
      <p:ext uri="{BB962C8B-B14F-4D97-AF65-F5344CB8AC3E}">
        <p14:creationId xmlns:p14="http://schemas.microsoft.com/office/powerpoint/2010/main" val="38123439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495169-260C-8A24-6309-D5046C9D94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D4A417-62BA-8D6C-2D47-19F95403B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274" y="1313411"/>
            <a:ext cx="9319126" cy="548239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7C6E75C-7802-B026-DEB5-D40CF3381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73" y="62198"/>
            <a:ext cx="10849495" cy="1325563"/>
          </a:xfrm>
        </p:spPr>
        <p:txBody>
          <a:bodyPr/>
          <a:lstStyle/>
          <a:p>
            <a:r>
              <a:rPr lang="en-US" dirty="0"/>
              <a:t>ASCO TAPUR: example of mutation-Rx linkages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86408C-F6B3-31E2-86D5-95385C4CC002}"/>
              </a:ext>
            </a:extLst>
          </p:cNvPr>
          <p:cNvSpPr txBox="1"/>
          <p:nvPr/>
        </p:nvSpPr>
        <p:spPr>
          <a:xfrm>
            <a:off x="0" y="6488668"/>
            <a:ext cx="5767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Mangat PK PJ et al.  JCO PO 2018; </a:t>
            </a:r>
            <a:r>
              <a:rPr lang="en-US" dirty="0" err="1"/>
              <a:t>doi</a:t>
            </a:r>
            <a:r>
              <a:rPr lang="en-US" dirty="0"/>
              <a:t>: 10.1200/PO.18.00122</a:t>
            </a:r>
          </a:p>
        </p:txBody>
      </p:sp>
    </p:spTree>
    <p:extLst>
      <p:ext uri="{BB962C8B-B14F-4D97-AF65-F5344CB8AC3E}">
        <p14:creationId xmlns:p14="http://schemas.microsoft.com/office/powerpoint/2010/main" val="30675973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73B1E-CE76-2EE7-9225-72DA4C5A4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ASCO TAPUR – 2025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A90CD-EF6E-1DC9-A088-90AD5AD40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Targeted Agent &amp; Profiling Utilization Registry</a:t>
            </a:r>
          </a:p>
          <a:p>
            <a:r>
              <a:rPr lang="en-US" dirty="0"/>
              <a:t>25 different treatments/combinations</a:t>
            </a:r>
          </a:p>
          <a:p>
            <a:r>
              <a:rPr lang="en-US" dirty="0"/>
              <a:t>Each arm has a Simon 2-stage design</a:t>
            </a:r>
          </a:p>
          <a:p>
            <a:pPr lvl="1"/>
            <a:r>
              <a:rPr lang="en-US" dirty="0"/>
              <a:t>Part 1:  n=10.  If 2/10 or more with disease control at 16w (or better), continue</a:t>
            </a:r>
          </a:p>
          <a:p>
            <a:pPr lvl="1"/>
            <a:r>
              <a:rPr lang="en-US" dirty="0"/>
              <a:t>Part 2:  n=18.  Need at least 7/28 with disease control to declare success</a:t>
            </a:r>
          </a:p>
          <a:p>
            <a:r>
              <a:rPr lang="en-US" dirty="0"/>
              <a:t>As of 05/2025, 106 cohorts open or filled at 268 sites in 28 states</a:t>
            </a:r>
          </a:p>
          <a:p>
            <a:r>
              <a:rPr lang="en-US" dirty="0"/>
              <a:t>About 4 500 screened and 3 000 patients treated in 9 years</a:t>
            </a:r>
          </a:p>
          <a:p>
            <a:r>
              <a:rPr lang="en-US" dirty="0"/>
              <a:t>22 manuscripts published to date</a:t>
            </a:r>
          </a:p>
          <a:p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0B5BBFF-BC6E-3796-BC9A-9902F5805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4987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54AC8-0C05-2246-ACE5-B97D82B50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Agents under study: grey = study complete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2930D64-68AA-8486-D6AA-530BBC0B8E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1078" y="1825625"/>
            <a:ext cx="976984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3453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>
            <a:extLst>
              <a:ext uri="{FF2B5EF4-FFF2-40B4-BE49-F238E27FC236}">
                <a16:creationId xmlns:a16="http://schemas.microsoft.com/office/drawing/2014/main" id="{FCC71B99-33B8-0D39-931F-5E862EEA88A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950562" y="2259876"/>
            <a:ext cx="10290875" cy="1878013"/>
          </a:xfrm>
        </p:spPr>
        <p:txBody>
          <a:bodyPr vert="horz" lIns="90487" tIns="44450" rIns="90487" bIns="44450" rtlCol="0" anchor="ctr">
            <a:normAutofit/>
          </a:bodyPr>
          <a:lstStyle/>
          <a:p>
            <a:r>
              <a:rPr lang="en-US" altLang="en-US" sz="5400" b="1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I-SPY 2</a:t>
            </a:r>
            <a:r>
              <a:rPr lang="en-US" altLang="en-US" sz="54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: Structure of a Platform trial 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5704C-F9E4-F829-E54C-743C6F7995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4538" y="423863"/>
            <a:ext cx="8323262" cy="944562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4000" dirty="0">
                <a:ea typeface="+mj-ea"/>
                <a:cs typeface="+mj-cs"/>
              </a:rPr>
              <a:t>Standard Phase 2 Cancer Trials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496F2C-6A36-08C4-9327-D4706455B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163" y="2443164"/>
            <a:ext cx="3224212" cy="204787"/>
          </a:xfrm>
          <a:prstGeom prst="rect">
            <a:avLst/>
          </a:prstGeom>
          <a:solidFill>
            <a:srgbClr val="FF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  <a:latin typeface="Calibri"/>
                <a:ea typeface="ＭＳ Ｐゴシック" charset="-128"/>
              </a:rPr>
              <a:t>Experimental arm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298540D-4A08-E5EF-FD36-A651D65EEE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6" y="1812925"/>
            <a:ext cx="2917825" cy="1443038"/>
          </a:xfrm>
          <a:prstGeom prst="ellipse">
            <a:avLst/>
          </a:prstGeom>
          <a:solidFill>
            <a:srgbClr val="00009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A5ACC1-1814-F693-F28A-7AAD4BBA86A8}"/>
              </a:ext>
            </a:extLst>
          </p:cNvPr>
          <p:cNvSpPr/>
          <p:nvPr/>
        </p:nvSpPr>
        <p:spPr>
          <a:xfrm>
            <a:off x="2435226" y="2030414"/>
            <a:ext cx="2041525" cy="896937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prstClr val="white"/>
                </a:solidFill>
              </a:rPr>
              <a:t>Population</a:t>
            </a:r>
          </a:p>
          <a:p>
            <a:pPr algn="ctr">
              <a:defRPr/>
            </a:pPr>
            <a:r>
              <a:rPr lang="en-US" sz="2800" dirty="0">
                <a:solidFill>
                  <a:prstClr val="white"/>
                </a:solidFill>
              </a:rPr>
              <a:t>of patients</a:t>
            </a: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5C802009-061A-9987-BEBF-F6823C733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0375" y="1812925"/>
            <a:ext cx="2203450" cy="1443038"/>
          </a:xfrm>
          <a:prstGeom prst="hexagon">
            <a:avLst>
              <a:gd name="adj" fmla="val 24997"/>
              <a:gd name="vf" fmla="val 115470"/>
            </a:avLst>
          </a:prstGeom>
          <a:solidFill>
            <a:srgbClr val="00804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B57C57-CB28-5C4E-6E04-04021B94DB34}"/>
              </a:ext>
            </a:extLst>
          </p:cNvPr>
          <p:cNvSpPr/>
          <p:nvPr/>
        </p:nvSpPr>
        <p:spPr>
          <a:xfrm>
            <a:off x="8374064" y="2076451"/>
            <a:ext cx="1616075" cy="898525"/>
          </a:xfrm>
          <a:prstGeom prst="rect">
            <a:avLst/>
          </a:prstGeom>
          <a:solidFill>
            <a:srgbClr val="008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prstClr val="white"/>
                </a:solidFill>
              </a:rPr>
              <a:t>Outcome:</a:t>
            </a:r>
          </a:p>
          <a:p>
            <a:pPr algn="ctr">
              <a:defRPr/>
            </a:pPr>
            <a:r>
              <a:rPr lang="en-US" sz="2000" dirty="0">
                <a:solidFill>
                  <a:prstClr val="white"/>
                </a:solidFill>
              </a:rPr>
              <a:t>Tumor </a:t>
            </a:r>
          </a:p>
          <a:p>
            <a:pPr algn="ctr">
              <a:defRPr/>
            </a:pPr>
            <a:r>
              <a:rPr lang="en-US" sz="2000" dirty="0">
                <a:solidFill>
                  <a:prstClr val="white"/>
                </a:solidFill>
              </a:rPr>
              <a:t>shrinkage?</a:t>
            </a:r>
          </a:p>
        </p:txBody>
      </p:sp>
      <p:sp>
        <p:nvSpPr>
          <p:cNvPr id="79879" name="Rectangle 10">
            <a:extLst>
              <a:ext uri="{FF2B5EF4-FFF2-40B4-BE49-F238E27FC236}">
                <a16:creationId xmlns:a16="http://schemas.microsoft.com/office/drawing/2014/main" id="{78CBE1A9-D221-16E8-6600-2FD81B42C2B8}"/>
              </a:ext>
            </a:extLst>
          </p:cNvPr>
          <p:cNvSpPr>
            <a:spLocks noChangeArrowheads="1"/>
          </p:cNvSpPr>
          <p:nvPr/>
        </p:nvSpPr>
        <p:spPr bwMode="auto">
          <a:xfrm rot="21145284">
            <a:off x="4943476" y="4603751"/>
            <a:ext cx="3224213" cy="206375"/>
          </a:xfrm>
          <a:prstGeom prst="rect">
            <a:avLst/>
          </a:prstGeom>
          <a:solidFill>
            <a:srgbClr val="FF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Experimental arm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61C4918-76D3-E10A-D27F-802723C2E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8513" y="4298951"/>
            <a:ext cx="2919412" cy="1444625"/>
          </a:xfrm>
          <a:prstGeom prst="ellipse">
            <a:avLst/>
          </a:prstGeom>
          <a:solidFill>
            <a:srgbClr val="00009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1E1A42A-F67C-C871-670C-EB5F900AA16C}"/>
              </a:ext>
            </a:extLst>
          </p:cNvPr>
          <p:cNvSpPr/>
          <p:nvPr/>
        </p:nvSpPr>
        <p:spPr>
          <a:xfrm>
            <a:off x="2501900" y="4516439"/>
            <a:ext cx="2039938" cy="898525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prstClr val="white"/>
                </a:solidFill>
              </a:rPr>
              <a:t>Population</a:t>
            </a:r>
          </a:p>
          <a:p>
            <a:pPr algn="ctr">
              <a:defRPr/>
            </a:pPr>
            <a:r>
              <a:rPr lang="en-US" sz="2800" dirty="0">
                <a:solidFill>
                  <a:prstClr val="white"/>
                </a:solidFill>
              </a:rPr>
              <a:t>of patients</a:t>
            </a: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F07ED375-30A6-2E96-6CB8-412E19A99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9563" y="4038601"/>
            <a:ext cx="2203450" cy="2111375"/>
          </a:xfrm>
          <a:prstGeom prst="hexagon">
            <a:avLst>
              <a:gd name="adj" fmla="val 24998"/>
              <a:gd name="vf" fmla="val 115470"/>
            </a:avLst>
          </a:prstGeom>
          <a:solidFill>
            <a:srgbClr val="00804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BF1839-9496-245A-D659-9A801D8182D9}"/>
              </a:ext>
            </a:extLst>
          </p:cNvPr>
          <p:cNvSpPr/>
          <p:nvPr/>
        </p:nvSpPr>
        <p:spPr>
          <a:xfrm>
            <a:off x="8277226" y="4606925"/>
            <a:ext cx="1528763" cy="896938"/>
          </a:xfrm>
          <a:prstGeom prst="rect">
            <a:avLst/>
          </a:prstGeom>
          <a:solidFill>
            <a:srgbClr val="008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prstClr val="white"/>
                </a:solidFill>
              </a:rPr>
              <a:t>Outcome:</a:t>
            </a:r>
          </a:p>
          <a:p>
            <a:pPr algn="ctr">
              <a:defRPr/>
            </a:pPr>
            <a:r>
              <a:rPr lang="en-US" sz="2000" dirty="0">
                <a:solidFill>
                  <a:prstClr val="white"/>
                </a:solidFill>
              </a:rPr>
              <a:t>Longer time</a:t>
            </a:r>
          </a:p>
          <a:p>
            <a:pPr algn="ctr">
              <a:defRPr/>
            </a:pPr>
            <a:r>
              <a:rPr lang="en-US" sz="2000" dirty="0">
                <a:solidFill>
                  <a:prstClr val="white"/>
                </a:solidFill>
              </a:rPr>
              <a:t>disease free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5CB6541-3D2C-EF5B-965F-0E56DB13EB91}"/>
              </a:ext>
            </a:extLst>
          </p:cNvPr>
          <p:cNvSpPr>
            <a:spLocks noChangeArrowheads="1"/>
          </p:cNvSpPr>
          <p:nvPr/>
        </p:nvSpPr>
        <p:spPr bwMode="auto">
          <a:xfrm rot="594119">
            <a:off x="4943476" y="5299076"/>
            <a:ext cx="3224213" cy="206375"/>
          </a:xfrm>
          <a:prstGeom prst="rect">
            <a:avLst/>
          </a:prstGeom>
          <a:solidFill>
            <a:srgbClr val="FF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  <a:latin typeface="Calibri"/>
                <a:ea typeface="ＭＳ Ｐゴシック" charset="-128"/>
              </a:rPr>
              <a:t>Standard therapy</a:t>
            </a:r>
          </a:p>
        </p:txBody>
      </p:sp>
      <p:sp>
        <p:nvSpPr>
          <p:cNvPr id="155662" name="Rectangle 16">
            <a:extLst>
              <a:ext uri="{FF2B5EF4-FFF2-40B4-BE49-F238E27FC236}">
                <a16:creationId xmlns:a16="http://schemas.microsoft.com/office/drawing/2014/main" id="{C83D11F9-D1B9-CF85-F3C6-CCBA09209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6639" y="3592513"/>
            <a:ext cx="346075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0000"/>
                </a:solidFill>
                <a:latin typeface="Calibri" panose="020F0502020204030204" pitchFamily="34" charset="0"/>
              </a:rPr>
              <a:t>RANDOMIZE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itle 1">
            <a:extLst>
              <a:ext uri="{FF2B5EF4-FFF2-40B4-BE49-F238E27FC236}">
                <a16:creationId xmlns:a16="http://schemas.microsoft.com/office/drawing/2014/main" id="{F7CBE6F5-C7E3-BFD0-DB99-59A1C8F1F6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4538" y="423863"/>
            <a:ext cx="8323262" cy="9445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800" dirty="0">
                <a:ea typeface="ＭＳ Ｐゴシック" panose="020B0600070205080204" pitchFamily="34" charset="-128"/>
              </a:rPr>
              <a:t>I-SPY2: Neoadjuvant breast cancer platform study</a:t>
            </a:r>
          </a:p>
        </p:txBody>
      </p:sp>
      <p:sp>
        <p:nvSpPr>
          <p:cNvPr id="81922" name="Rectangle 10">
            <a:extLst>
              <a:ext uri="{FF2B5EF4-FFF2-40B4-BE49-F238E27FC236}">
                <a16:creationId xmlns:a16="http://schemas.microsoft.com/office/drawing/2014/main" id="{42C16F30-A2DD-2D93-71F1-674903094025}"/>
              </a:ext>
            </a:extLst>
          </p:cNvPr>
          <p:cNvSpPr>
            <a:spLocks noChangeArrowheads="1"/>
          </p:cNvSpPr>
          <p:nvPr/>
        </p:nvSpPr>
        <p:spPr bwMode="auto">
          <a:xfrm rot="20276878">
            <a:off x="4243389" y="2487613"/>
            <a:ext cx="3170237" cy="20955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            Experimental arm 1</a:t>
            </a: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7CF48D99-894C-E408-3788-F98624253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25" y="2401889"/>
            <a:ext cx="2203450" cy="2111375"/>
          </a:xfrm>
          <a:prstGeom prst="hexagon">
            <a:avLst>
              <a:gd name="adj" fmla="val 24998"/>
              <a:gd name="vf" fmla="val 115470"/>
            </a:avLst>
          </a:prstGeom>
          <a:solidFill>
            <a:srgbClr val="00804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1B9681-063D-0157-375A-2A98B3750B5F}"/>
              </a:ext>
            </a:extLst>
          </p:cNvPr>
          <p:cNvSpPr/>
          <p:nvPr/>
        </p:nvSpPr>
        <p:spPr>
          <a:xfrm>
            <a:off x="7953375" y="2795588"/>
            <a:ext cx="1385888" cy="1312862"/>
          </a:xfrm>
          <a:prstGeom prst="rect">
            <a:avLst/>
          </a:prstGeom>
          <a:solidFill>
            <a:srgbClr val="008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prstClr val="white"/>
                </a:solidFill>
              </a:rPr>
              <a:t>Outcome:</a:t>
            </a:r>
          </a:p>
          <a:p>
            <a:pPr algn="ctr">
              <a:defRPr/>
            </a:pPr>
            <a:r>
              <a:rPr lang="en-US" sz="2000" dirty="0">
                <a:solidFill>
                  <a:prstClr val="white"/>
                </a:solidFill>
              </a:rPr>
              <a:t>Complete </a:t>
            </a:r>
          </a:p>
          <a:p>
            <a:pPr algn="ctr">
              <a:defRPr/>
            </a:pPr>
            <a:r>
              <a:rPr lang="en-US" sz="2000" dirty="0">
                <a:solidFill>
                  <a:prstClr val="white"/>
                </a:solidFill>
              </a:rPr>
              <a:t>response </a:t>
            </a:r>
          </a:p>
          <a:p>
            <a:pPr algn="ctr">
              <a:defRPr/>
            </a:pPr>
            <a:r>
              <a:rPr lang="en-US" sz="2000" dirty="0">
                <a:solidFill>
                  <a:prstClr val="white"/>
                </a:solidFill>
              </a:rPr>
              <a:t>at surgery</a:t>
            </a:r>
          </a:p>
        </p:txBody>
      </p:sp>
      <p:sp>
        <p:nvSpPr>
          <p:cNvPr id="81925" name="Rectangle 27">
            <a:extLst>
              <a:ext uri="{FF2B5EF4-FFF2-40B4-BE49-F238E27FC236}">
                <a16:creationId xmlns:a16="http://schemas.microsoft.com/office/drawing/2014/main" id="{A7299602-FA47-1681-7A64-21A4DA0F178C}"/>
              </a:ext>
            </a:extLst>
          </p:cNvPr>
          <p:cNvSpPr>
            <a:spLocks noChangeArrowheads="1"/>
          </p:cNvSpPr>
          <p:nvPr/>
        </p:nvSpPr>
        <p:spPr bwMode="auto">
          <a:xfrm rot="20765435">
            <a:off x="4386263" y="2776538"/>
            <a:ext cx="2997200" cy="20796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             Experimental arm 2</a:t>
            </a:r>
          </a:p>
        </p:txBody>
      </p:sp>
      <p:sp>
        <p:nvSpPr>
          <p:cNvPr id="81926" name="Rectangle 28">
            <a:extLst>
              <a:ext uri="{FF2B5EF4-FFF2-40B4-BE49-F238E27FC236}">
                <a16:creationId xmlns:a16="http://schemas.microsoft.com/office/drawing/2014/main" id="{958AF441-8E5B-FAC8-CBE8-1D56A0A076BE}"/>
              </a:ext>
            </a:extLst>
          </p:cNvPr>
          <p:cNvSpPr>
            <a:spLocks noChangeArrowheads="1"/>
          </p:cNvSpPr>
          <p:nvPr/>
        </p:nvSpPr>
        <p:spPr bwMode="auto">
          <a:xfrm rot="21373798">
            <a:off x="4425950" y="3086101"/>
            <a:ext cx="2908300" cy="18891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               Experimental arm 3</a:t>
            </a:r>
          </a:p>
        </p:txBody>
      </p:sp>
      <p:sp>
        <p:nvSpPr>
          <p:cNvPr id="81927" name="Rectangle 29">
            <a:extLst>
              <a:ext uri="{FF2B5EF4-FFF2-40B4-BE49-F238E27FC236}">
                <a16:creationId xmlns:a16="http://schemas.microsoft.com/office/drawing/2014/main" id="{6860B51F-0837-1905-495C-B643D7299C90}"/>
              </a:ext>
            </a:extLst>
          </p:cNvPr>
          <p:cNvSpPr>
            <a:spLocks noChangeArrowheads="1"/>
          </p:cNvSpPr>
          <p:nvPr/>
        </p:nvSpPr>
        <p:spPr bwMode="auto">
          <a:xfrm rot="335951">
            <a:off x="4403726" y="3381375"/>
            <a:ext cx="2957513" cy="18573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               Experimental arm 4</a:t>
            </a:r>
          </a:p>
        </p:txBody>
      </p:sp>
      <p:sp>
        <p:nvSpPr>
          <p:cNvPr id="81928" name="Rectangle 33">
            <a:extLst>
              <a:ext uri="{FF2B5EF4-FFF2-40B4-BE49-F238E27FC236}">
                <a16:creationId xmlns:a16="http://schemas.microsoft.com/office/drawing/2014/main" id="{5295FFA9-9250-C625-E0E2-FDA700529D68}"/>
              </a:ext>
            </a:extLst>
          </p:cNvPr>
          <p:cNvSpPr>
            <a:spLocks noChangeArrowheads="1"/>
          </p:cNvSpPr>
          <p:nvPr/>
        </p:nvSpPr>
        <p:spPr bwMode="auto">
          <a:xfrm rot="702325">
            <a:off x="4403726" y="3657601"/>
            <a:ext cx="2995613" cy="17621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             Experimental arm 5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EF8F040-0390-4100-4559-E4F8D6E3A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4313" y="2708276"/>
            <a:ext cx="900112" cy="879475"/>
          </a:xfrm>
          <a:prstGeom prst="ellipse">
            <a:avLst/>
          </a:prstGeom>
          <a:solidFill>
            <a:srgbClr val="9BBB59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A6D07E91-9155-237B-6DFE-3231958ED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8176" y="2968626"/>
            <a:ext cx="1279525" cy="1139825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40" name="Chord 39">
            <a:extLst>
              <a:ext uri="{FF2B5EF4-FFF2-40B4-BE49-F238E27FC236}">
                <a16:creationId xmlns:a16="http://schemas.microsoft.com/office/drawing/2014/main" id="{2B2A4505-F13C-BFB9-BB5E-07E89D798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9689" y="3316289"/>
            <a:ext cx="1074737" cy="966787"/>
          </a:xfrm>
          <a:custGeom>
            <a:avLst/>
            <a:gdLst>
              <a:gd name="T0" fmla="*/ 896751 w 1074737"/>
              <a:gd name="T1" fmla="*/ 842776 h 966787"/>
              <a:gd name="T2" fmla="*/ 537368 w 1074737"/>
              <a:gd name="T3" fmla="*/ 0 h 966787"/>
              <a:gd name="T4" fmla="*/ 717060 w 1074737"/>
              <a:gd name="T5" fmla="*/ 421388 h 966787"/>
              <a:gd name="T6" fmla="*/ 0 60000 65536"/>
              <a:gd name="T7" fmla="*/ 0 60000 65536"/>
              <a:gd name="T8" fmla="*/ 0 60000 65536"/>
              <a:gd name="T9" fmla="*/ 157392 w 1074737"/>
              <a:gd name="T10" fmla="*/ 141583 h 966787"/>
              <a:gd name="T11" fmla="*/ 917345 w 1074737"/>
              <a:gd name="T12" fmla="*/ 825204 h 9667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74737" h="966787">
                <a:moveTo>
                  <a:pt x="896751" y="842776"/>
                </a:moveTo>
                <a:lnTo>
                  <a:pt x="896751" y="842776"/>
                </a:lnTo>
                <a:cubicBezTo>
                  <a:pt x="798088" y="922613"/>
                  <a:pt x="670075" y="966786"/>
                  <a:pt x="537368" y="966787"/>
                </a:cubicBezTo>
                <a:cubicBezTo>
                  <a:pt x="240587" y="966787"/>
                  <a:pt x="-1" y="750364"/>
                  <a:pt x="-1" y="483393"/>
                </a:cubicBezTo>
                <a:cubicBezTo>
                  <a:pt x="-2" y="216421"/>
                  <a:pt x="240587" y="-1"/>
                  <a:pt x="537367" y="-1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1" name="Parallelogram 40">
            <a:extLst>
              <a:ext uri="{FF2B5EF4-FFF2-40B4-BE49-F238E27FC236}">
                <a16:creationId xmlns:a16="http://schemas.microsoft.com/office/drawing/2014/main" id="{A1215402-5C0F-CDE4-C034-D8958D54B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8176" y="2622550"/>
            <a:ext cx="1063625" cy="693738"/>
          </a:xfrm>
          <a:prstGeom prst="parallelogram">
            <a:avLst>
              <a:gd name="adj" fmla="val 24999"/>
            </a:avLst>
          </a:prstGeom>
          <a:solidFill>
            <a:srgbClr val="4BACC6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42" name="Diamond 41">
            <a:extLst>
              <a:ext uri="{FF2B5EF4-FFF2-40B4-BE49-F238E27FC236}">
                <a16:creationId xmlns:a16="http://schemas.microsoft.com/office/drawing/2014/main" id="{0215A546-7466-0E10-A3AE-B7480AD43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4489" y="3392488"/>
            <a:ext cx="854075" cy="944562"/>
          </a:xfrm>
          <a:prstGeom prst="diamond">
            <a:avLst/>
          </a:prstGeom>
          <a:solidFill>
            <a:srgbClr val="FF8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43" name="Diagonal Stripe 42">
            <a:extLst>
              <a:ext uri="{FF2B5EF4-FFF2-40B4-BE49-F238E27FC236}">
                <a16:creationId xmlns:a16="http://schemas.microsoft.com/office/drawing/2014/main" id="{CF4CB789-728B-DDE4-F1E7-DD313CC05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0789" y="2871789"/>
            <a:ext cx="879475" cy="890587"/>
          </a:xfrm>
          <a:custGeom>
            <a:avLst/>
            <a:gdLst>
              <a:gd name="T0" fmla="*/ 439738 w 879475"/>
              <a:gd name="T1" fmla="*/ 445294 h 890587"/>
              <a:gd name="T2" fmla="*/ 0 w 879475"/>
              <a:gd name="T3" fmla="*/ 667940 h 890587"/>
              <a:gd name="T4" fmla="*/ 219869 w 879475"/>
              <a:gd name="T5" fmla="*/ 222647 h 890587"/>
              <a:gd name="T6" fmla="*/ 659606 w 879475"/>
              <a:gd name="T7" fmla="*/ 0 h 890587"/>
              <a:gd name="T8" fmla="*/ 0 60000 65536"/>
              <a:gd name="T9" fmla="*/ 0 60000 65536"/>
              <a:gd name="T10" fmla="*/ 0 60000 65536"/>
              <a:gd name="T11" fmla="*/ 0 60000 65536"/>
              <a:gd name="T12" fmla="*/ 0 w 879475"/>
              <a:gd name="T13" fmla="*/ 0 h 890587"/>
              <a:gd name="T14" fmla="*/ 659606 w 879475"/>
              <a:gd name="T15" fmla="*/ 667940 h 8905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79475" h="890587">
                <a:moveTo>
                  <a:pt x="0" y="445294"/>
                </a:moveTo>
                <a:lnTo>
                  <a:pt x="439738" y="0"/>
                </a:lnTo>
                <a:lnTo>
                  <a:pt x="879475" y="0"/>
                </a:lnTo>
                <a:lnTo>
                  <a:pt x="0" y="890587"/>
                </a:lnTo>
                <a:close/>
              </a:path>
            </a:pathLst>
          </a:custGeom>
          <a:solidFill>
            <a:srgbClr val="4C4C4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4" name="Trapezoid 43">
            <a:extLst>
              <a:ext uri="{FF2B5EF4-FFF2-40B4-BE49-F238E27FC236}">
                <a16:creationId xmlns:a16="http://schemas.microsoft.com/office/drawing/2014/main" id="{71653BC9-2CD3-F948-13F1-AC93B1A24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8563" y="3208338"/>
            <a:ext cx="901700" cy="760412"/>
          </a:xfrm>
          <a:custGeom>
            <a:avLst/>
            <a:gdLst>
              <a:gd name="T0" fmla="*/ 450850 w 901700"/>
              <a:gd name="T1" fmla="*/ 0 h 760412"/>
              <a:gd name="T2" fmla="*/ 95052 w 901700"/>
              <a:gd name="T3" fmla="*/ 380206 h 760412"/>
              <a:gd name="T4" fmla="*/ 450850 w 901700"/>
              <a:gd name="T5" fmla="*/ 760412 h 760412"/>
              <a:gd name="T6" fmla="*/ 806649 w 901700"/>
              <a:gd name="T7" fmla="*/ 380206 h 760412"/>
              <a:gd name="T8" fmla="*/ 0 60000 65536"/>
              <a:gd name="T9" fmla="*/ 0 60000 65536"/>
              <a:gd name="T10" fmla="*/ 0 60000 65536"/>
              <a:gd name="T11" fmla="*/ 0 60000 65536"/>
              <a:gd name="T12" fmla="*/ 126735 w 901700"/>
              <a:gd name="T13" fmla="*/ 106877 h 760412"/>
              <a:gd name="T14" fmla="*/ 774965 w 901700"/>
              <a:gd name="T15" fmla="*/ 760412 h 7604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1700" h="760412">
                <a:moveTo>
                  <a:pt x="0" y="760412"/>
                </a:moveTo>
                <a:lnTo>
                  <a:pt x="190103" y="0"/>
                </a:lnTo>
                <a:lnTo>
                  <a:pt x="711597" y="0"/>
                </a:lnTo>
                <a:lnTo>
                  <a:pt x="901700" y="760412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F812444-A289-1D3B-0CB3-6230100AD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2913" y="2860676"/>
            <a:ext cx="900112" cy="727075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62A31612-D1A3-ED67-2EAC-AF1089AA0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6300" y="3168651"/>
            <a:ext cx="673100" cy="511175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08F6A0B-724E-0B62-E850-D9AB5DF08F51}"/>
              </a:ext>
            </a:extLst>
          </p:cNvPr>
          <p:cNvSpPr/>
          <p:nvPr/>
        </p:nvSpPr>
        <p:spPr>
          <a:xfrm>
            <a:off x="2555875" y="2916239"/>
            <a:ext cx="2039938" cy="89693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prstClr val="white"/>
                </a:solidFill>
              </a:rPr>
              <a:t>Population</a:t>
            </a:r>
          </a:p>
          <a:p>
            <a:pPr algn="ctr">
              <a:defRPr/>
            </a:pPr>
            <a:r>
              <a:rPr lang="en-US" sz="2800" dirty="0">
                <a:solidFill>
                  <a:prstClr val="white"/>
                </a:solidFill>
              </a:rPr>
              <a:t>of patients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4662D9A-B7D1-8069-AF97-34B58398F0FB}"/>
              </a:ext>
            </a:extLst>
          </p:cNvPr>
          <p:cNvSpPr>
            <a:spLocks noChangeArrowheads="1"/>
          </p:cNvSpPr>
          <p:nvPr/>
        </p:nvSpPr>
        <p:spPr bwMode="auto">
          <a:xfrm rot="1335596">
            <a:off x="4213226" y="3944938"/>
            <a:ext cx="3279775" cy="18256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  <a:latin typeface="Calibri"/>
                <a:ea typeface="ＭＳ Ｐゴシック" charset="-128"/>
              </a:rPr>
              <a:t>             Standard therapy</a:t>
            </a:r>
          </a:p>
        </p:txBody>
      </p:sp>
      <p:sp>
        <p:nvSpPr>
          <p:cNvPr id="157717" name="Rectangle 52">
            <a:extLst>
              <a:ext uri="{FF2B5EF4-FFF2-40B4-BE49-F238E27FC236}">
                <a16:creationId xmlns:a16="http://schemas.microsoft.com/office/drawing/2014/main" id="{09B6D1C3-867C-1E2A-E3BF-DC270C2B1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7701" y="1804989"/>
            <a:ext cx="347663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0000"/>
                </a:solidFill>
                <a:latin typeface="Calibri" panose="020F0502020204030204" pitchFamily="34" charset="0"/>
              </a:rPr>
              <a:t>ADAPTIVELY</a:t>
            </a:r>
          </a:p>
        </p:txBody>
      </p:sp>
      <p:sp>
        <p:nvSpPr>
          <p:cNvPr id="157718" name="Rectangle 52">
            <a:extLst>
              <a:ext uri="{FF2B5EF4-FFF2-40B4-BE49-F238E27FC236}">
                <a16:creationId xmlns:a16="http://schemas.microsoft.com/office/drawing/2014/main" id="{5997CBE5-01D9-1C65-4271-ACBAF47D9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3601" y="1957388"/>
            <a:ext cx="347663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0000"/>
                </a:solidFill>
                <a:latin typeface="Calibri" panose="020F0502020204030204" pitchFamily="34" charset="0"/>
              </a:rPr>
              <a:t>RANDOMIZE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itle 1">
            <a:extLst>
              <a:ext uri="{FF2B5EF4-FFF2-40B4-BE49-F238E27FC236}">
                <a16:creationId xmlns:a16="http://schemas.microsoft.com/office/drawing/2014/main" id="{900BE067-BAFE-D9C6-5835-6211CC8492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4538" y="423863"/>
            <a:ext cx="8323262" cy="944562"/>
          </a:xfrm>
        </p:spPr>
        <p:txBody>
          <a:bodyPr>
            <a:normAutofit/>
          </a:bodyPr>
          <a:lstStyle/>
          <a:p>
            <a:r>
              <a:rPr lang="en-US" altLang="en-US" sz="4800" dirty="0">
                <a:ea typeface="ＭＳ Ｐゴシック" panose="020B0600070205080204" pitchFamily="34" charset="-128"/>
              </a:rPr>
              <a:t>I-SPY2</a:t>
            </a: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3B4642C7-F630-9856-BE41-5957099C0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25" y="2401889"/>
            <a:ext cx="2203450" cy="2111375"/>
          </a:xfrm>
          <a:prstGeom prst="hexagon">
            <a:avLst>
              <a:gd name="adj" fmla="val 24998"/>
              <a:gd name="vf" fmla="val 115470"/>
            </a:avLst>
          </a:prstGeom>
          <a:solidFill>
            <a:srgbClr val="00804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FA341F-C250-AF6F-3AE4-0AD0282E4E50}"/>
              </a:ext>
            </a:extLst>
          </p:cNvPr>
          <p:cNvSpPr/>
          <p:nvPr/>
        </p:nvSpPr>
        <p:spPr>
          <a:xfrm>
            <a:off x="7953375" y="2795588"/>
            <a:ext cx="1385888" cy="1312862"/>
          </a:xfrm>
          <a:prstGeom prst="rect">
            <a:avLst/>
          </a:prstGeom>
          <a:solidFill>
            <a:srgbClr val="008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prstClr val="white"/>
                </a:solidFill>
              </a:rPr>
              <a:t>Outcome:</a:t>
            </a:r>
          </a:p>
          <a:p>
            <a:pPr algn="ctr">
              <a:defRPr/>
            </a:pPr>
            <a:r>
              <a:rPr lang="en-US" sz="2000" dirty="0">
                <a:solidFill>
                  <a:prstClr val="white"/>
                </a:solidFill>
              </a:rPr>
              <a:t>Complete </a:t>
            </a:r>
          </a:p>
          <a:p>
            <a:pPr algn="ctr">
              <a:defRPr/>
            </a:pPr>
            <a:r>
              <a:rPr lang="en-US" sz="2000" dirty="0">
                <a:solidFill>
                  <a:prstClr val="white"/>
                </a:solidFill>
              </a:rPr>
              <a:t>response </a:t>
            </a:r>
          </a:p>
          <a:p>
            <a:pPr algn="ctr">
              <a:defRPr/>
            </a:pPr>
            <a:r>
              <a:rPr lang="en-US" sz="2000" dirty="0">
                <a:solidFill>
                  <a:prstClr val="white"/>
                </a:solidFill>
              </a:rPr>
              <a:t>at surgery</a:t>
            </a:r>
          </a:p>
        </p:txBody>
      </p:sp>
      <p:sp>
        <p:nvSpPr>
          <p:cNvPr id="83972" name="Rectangle 27">
            <a:extLst>
              <a:ext uri="{FF2B5EF4-FFF2-40B4-BE49-F238E27FC236}">
                <a16:creationId xmlns:a16="http://schemas.microsoft.com/office/drawing/2014/main" id="{F098B116-EC3C-BCB4-D625-49D7BE020BA6}"/>
              </a:ext>
            </a:extLst>
          </p:cNvPr>
          <p:cNvSpPr>
            <a:spLocks noChangeArrowheads="1"/>
          </p:cNvSpPr>
          <p:nvPr/>
        </p:nvSpPr>
        <p:spPr bwMode="auto">
          <a:xfrm rot="20765435">
            <a:off x="4386263" y="2776538"/>
            <a:ext cx="2997200" cy="20796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             Experimental arm 2</a:t>
            </a:r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1B40F56C-47AD-A73F-CE3B-ED209230C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8176" y="2968626"/>
            <a:ext cx="1279525" cy="1139825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2179B3F-3B7D-F3CA-4831-8C2786FC8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1160" y="4741864"/>
            <a:ext cx="272266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Arm 2 graduates </a:t>
            </a:r>
          </a:p>
          <a:p>
            <a:pPr algn="ctr" eaLnBrk="1" hangingPunct="1"/>
            <a:r>
              <a:rPr lang="en-US" alt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to small focused </a:t>
            </a:r>
          </a:p>
          <a:p>
            <a:pPr algn="ctr" eaLnBrk="1" hangingPunct="1"/>
            <a:r>
              <a:rPr lang="en-US" alt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Phase 3 trial</a:t>
            </a:r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BE777CB9-84CB-66E4-4EFF-5282E416C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9764" y="2970214"/>
            <a:ext cx="1279525" cy="1139825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61" name="Diamond 60">
            <a:extLst>
              <a:ext uri="{FF2B5EF4-FFF2-40B4-BE49-F238E27FC236}">
                <a16:creationId xmlns:a16="http://schemas.microsoft.com/office/drawing/2014/main" id="{3560405E-A3D1-53B2-1DDE-6779FED1D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6076" y="3394076"/>
            <a:ext cx="854075" cy="944563"/>
          </a:xfrm>
          <a:prstGeom prst="diamond">
            <a:avLst/>
          </a:prstGeom>
          <a:solidFill>
            <a:srgbClr val="FF8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62" name="Trapezoid 50">
            <a:extLst>
              <a:ext uri="{FF2B5EF4-FFF2-40B4-BE49-F238E27FC236}">
                <a16:creationId xmlns:a16="http://schemas.microsoft.com/office/drawing/2014/main" id="{8CD0165B-AD5C-E4D3-02AF-281FD7B85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0150" y="3209926"/>
            <a:ext cx="901700" cy="760413"/>
          </a:xfrm>
          <a:custGeom>
            <a:avLst/>
            <a:gdLst>
              <a:gd name="T0" fmla="*/ 450850 w 901620"/>
              <a:gd name="T1" fmla="*/ 0 h 759973"/>
              <a:gd name="T2" fmla="*/ 95005 w 901620"/>
              <a:gd name="T3" fmla="*/ 380207 h 759973"/>
              <a:gd name="T4" fmla="*/ 450850 w 901620"/>
              <a:gd name="T5" fmla="*/ 760413 h 759973"/>
              <a:gd name="T6" fmla="*/ 806695 w 901620"/>
              <a:gd name="T7" fmla="*/ 380207 h 759973"/>
              <a:gd name="T8" fmla="*/ 0 60000 65536"/>
              <a:gd name="T9" fmla="*/ 0 60000 65536"/>
              <a:gd name="T10" fmla="*/ 0 60000 65536"/>
              <a:gd name="T11" fmla="*/ 0 60000 65536"/>
              <a:gd name="T12" fmla="*/ 126662 w 901620"/>
              <a:gd name="T13" fmla="*/ 106763 h 759973"/>
              <a:gd name="T14" fmla="*/ 774958 w 901620"/>
              <a:gd name="T15" fmla="*/ 759973 h 75997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1620" h="759973">
                <a:moveTo>
                  <a:pt x="0" y="759973"/>
                </a:moveTo>
                <a:lnTo>
                  <a:pt x="189993" y="0"/>
                </a:lnTo>
                <a:lnTo>
                  <a:pt x="711627" y="0"/>
                </a:lnTo>
                <a:lnTo>
                  <a:pt x="901620" y="759973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" name="Group 59">
            <a:extLst>
              <a:ext uri="{FF2B5EF4-FFF2-40B4-BE49-F238E27FC236}">
                <a16:creationId xmlns:a16="http://schemas.microsoft.com/office/drawing/2014/main" id="{B58852C1-055B-3A11-9742-CB8BE35592CB}"/>
              </a:ext>
            </a:extLst>
          </p:cNvPr>
          <p:cNvGrpSpPr>
            <a:grpSpLocks/>
          </p:cNvGrpSpPr>
          <p:nvPr/>
        </p:nvGrpSpPr>
        <p:grpSpPr bwMode="auto">
          <a:xfrm>
            <a:off x="2555876" y="1804989"/>
            <a:ext cx="4937125" cy="3170237"/>
            <a:chOff x="1031875" y="1804805"/>
            <a:chExt cx="4937125" cy="3170099"/>
          </a:xfrm>
        </p:grpSpPr>
        <p:grpSp>
          <p:nvGrpSpPr>
            <p:cNvPr id="159756" name="Group 57">
              <a:extLst>
                <a:ext uri="{FF2B5EF4-FFF2-40B4-BE49-F238E27FC236}">
                  <a16:creationId xmlns:a16="http://schemas.microsoft.com/office/drawing/2014/main" id="{81D30AE2-6494-A148-09F5-61E2E233B5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31875" y="1804805"/>
              <a:ext cx="4937125" cy="3170099"/>
              <a:chOff x="1031875" y="1804805"/>
              <a:chExt cx="4937125" cy="3170099"/>
            </a:xfrm>
          </p:grpSpPr>
          <p:grpSp>
            <p:nvGrpSpPr>
              <p:cNvPr id="159758" name="Group 21">
                <a:extLst>
                  <a:ext uri="{FF2B5EF4-FFF2-40B4-BE49-F238E27FC236}">
                    <a16:creationId xmlns:a16="http://schemas.microsoft.com/office/drawing/2014/main" id="{B5767610-A153-0CD5-BCE0-D7DA11A394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31875" y="2487403"/>
                <a:ext cx="4937125" cy="1849359"/>
                <a:chOff x="1032086" y="2487879"/>
                <a:chExt cx="4936689" cy="1848370"/>
              </a:xfrm>
            </p:grpSpPr>
            <p:sp>
              <p:nvSpPr>
                <p:cNvPr id="83983" name="Rectangle 67">
                  <a:extLst>
                    <a:ext uri="{FF2B5EF4-FFF2-40B4-BE49-F238E27FC236}">
                      <a16:creationId xmlns:a16="http://schemas.microsoft.com/office/drawing/2014/main" id="{AFFD2A7A-37BF-BADA-EB94-D43F301A6C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1323122">
                  <a:off x="2719450" y="2487876"/>
                  <a:ext cx="3169957" cy="20942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dist="23000" dir="5400000" rotWithShape="0">
                    <a:srgbClr val="808080">
                      <a:alpha val="34998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r>
                    <a:rPr lang="en-US">
                      <a:solidFill>
                        <a:srgbClr val="FFFFFF"/>
                      </a:solidFill>
                      <a:latin typeface="Calibri" charset="0"/>
                      <a:ea typeface="ＭＳ Ｐゴシック" charset="-128"/>
                      <a:cs typeface="ＭＳ Ｐゴシック" charset="-128"/>
                    </a:rPr>
                    <a:t>            Experimental arm 1</a:t>
                  </a:r>
                </a:p>
              </p:txBody>
            </p:sp>
            <p:sp>
              <p:nvSpPr>
                <p:cNvPr id="83984" name="Rectangle 68">
                  <a:extLst>
                    <a:ext uri="{FF2B5EF4-FFF2-40B4-BE49-F238E27FC236}">
                      <a16:creationId xmlns:a16="http://schemas.microsoft.com/office/drawing/2014/main" id="{13DBD3D9-CCAA-C799-016C-6AC0250D44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26202">
                  <a:off x="2901996" y="3086017"/>
                  <a:ext cx="2908043" cy="18721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dist="23000" dir="5400000" rotWithShape="0">
                    <a:srgbClr val="808080">
                      <a:alpha val="34998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r>
                    <a:rPr lang="en-US">
                      <a:solidFill>
                        <a:srgbClr val="FFFFFF"/>
                      </a:solidFill>
                      <a:latin typeface="Calibri" charset="0"/>
                      <a:ea typeface="ＭＳ Ｐゴシック" charset="-128"/>
                      <a:cs typeface="ＭＳ Ｐゴシック" charset="-128"/>
                    </a:rPr>
                    <a:t>               Experimental arm 3</a:t>
                  </a:r>
                </a:p>
              </p:txBody>
            </p:sp>
            <p:sp>
              <p:nvSpPr>
                <p:cNvPr id="83985" name="Rectangle 69">
                  <a:extLst>
                    <a:ext uri="{FF2B5EF4-FFF2-40B4-BE49-F238E27FC236}">
                      <a16:creationId xmlns:a16="http://schemas.microsoft.com/office/drawing/2014/main" id="{5A7DAFED-84A8-9BA6-C16E-333D1B0153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335951">
                  <a:off x="2879773" y="3381121"/>
                  <a:ext cx="2958839" cy="18563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dist="23000" dir="5400000" rotWithShape="0">
                    <a:srgbClr val="808080">
                      <a:alpha val="34998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r>
                    <a:rPr lang="en-US">
                      <a:solidFill>
                        <a:srgbClr val="FFFFFF"/>
                      </a:solidFill>
                      <a:latin typeface="Calibri" charset="0"/>
                      <a:ea typeface="ＭＳ Ｐゴシック" charset="-128"/>
                      <a:cs typeface="ＭＳ Ｐゴシック" charset="-128"/>
                    </a:rPr>
                    <a:t>               Experimental arm 4</a:t>
                  </a:r>
                </a:p>
              </p:txBody>
            </p:sp>
            <p:sp>
              <p:nvSpPr>
                <p:cNvPr id="83986" name="Rectangle 70">
                  <a:extLst>
                    <a:ext uri="{FF2B5EF4-FFF2-40B4-BE49-F238E27FC236}">
                      <a16:creationId xmlns:a16="http://schemas.microsoft.com/office/drawing/2014/main" id="{6108B981-AA5D-5579-BE85-7FF1F3F4FF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702325">
                  <a:off x="2879773" y="3657186"/>
                  <a:ext cx="2995348" cy="17611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dist="23000" dir="5400000" rotWithShape="0">
                    <a:srgbClr val="808080">
                      <a:alpha val="34998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r>
                    <a:rPr lang="en-US">
                      <a:solidFill>
                        <a:srgbClr val="FFFFFF"/>
                      </a:solidFill>
                      <a:latin typeface="Calibri" charset="0"/>
                      <a:ea typeface="ＭＳ Ｐゴシック" charset="-128"/>
                      <a:cs typeface="ＭＳ Ｐゴシック" charset="-128"/>
                    </a:rPr>
                    <a:t>             Experimental arm 5</a:t>
                  </a:r>
                </a:p>
              </p:txBody>
            </p:sp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545BB9E0-3101-5E8B-0558-918E258C04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335596">
                  <a:off x="2689290" y="3945944"/>
                  <a:ext cx="3279485" cy="18087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dist="23000" dir="5400000" rotWithShape="0">
                    <a:srgbClr val="808080">
                      <a:alpha val="34998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white"/>
                      </a:solidFill>
                      <a:latin typeface="Calibri"/>
                      <a:ea typeface="ＭＳ Ｐゴシック" charset="-128"/>
                    </a:rPr>
                    <a:t>             Standard therapy</a:t>
                  </a:r>
                </a:p>
              </p:txBody>
            </p:sp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AF5FF968-7A41-6B09-39FB-B08649D4FF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30506" y="2708410"/>
                  <a:ext cx="900033" cy="878966"/>
                </a:xfrm>
                <a:prstGeom prst="ellipse">
                  <a:avLst/>
                </a:prstGeom>
                <a:solidFill>
                  <a:srgbClr val="9BBB5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  <a:ea typeface="ＭＳ Ｐゴシック" charset="-128"/>
                  </a:endParaRPr>
                </a:p>
              </p:txBody>
            </p:sp>
            <p:sp>
              <p:nvSpPr>
                <p:cNvPr id="74" name="Chord 35">
                  <a:extLst>
                    <a:ext uri="{FF2B5EF4-FFF2-40B4-BE49-F238E27FC236}">
                      <a16:creationId xmlns:a16="http://schemas.microsoft.com/office/drawing/2014/main" id="{9065E734-6404-017B-B0C3-7C77EBC6C8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55897" y="3316072"/>
                  <a:ext cx="1074642" cy="966228"/>
                </a:xfrm>
                <a:custGeom>
                  <a:avLst/>
                  <a:gdLst>
                    <a:gd name="T0" fmla="*/ 896575 w 1074642"/>
                    <a:gd name="T1" fmla="*/ 842367 h 966229"/>
                    <a:gd name="T2" fmla="*/ 537321 w 1074642"/>
                    <a:gd name="T3" fmla="*/ 0 h 966229"/>
                    <a:gd name="T4" fmla="*/ 716948 w 1074642"/>
                    <a:gd name="T5" fmla="*/ 421184 h 966229"/>
                    <a:gd name="T6" fmla="*/ 0 60000 65536"/>
                    <a:gd name="T7" fmla="*/ 0 60000 65536"/>
                    <a:gd name="T8" fmla="*/ 0 60000 65536"/>
                    <a:gd name="T9" fmla="*/ 157378 w 1074642"/>
                    <a:gd name="T10" fmla="*/ 141501 h 966229"/>
                    <a:gd name="T11" fmla="*/ 917264 w 1074642"/>
                    <a:gd name="T12" fmla="*/ 824728 h 96622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74642" h="966229">
                      <a:moveTo>
                        <a:pt x="896575" y="842368"/>
                      </a:moveTo>
                      <a:lnTo>
                        <a:pt x="896575" y="842368"/>
                      </a:lnTo>
                      <a:cubicBezTo>
                        <a:pt x="797933" y="922111"/>
                        <a:pt x="669971" y="966228"/>
                        <a:pt x="537321" y="966229"/>
                      </a:cubicBezTo>
                      <a:cubicBezTo>
                        <a:pt x="240566" y="966229"/>
                        <a:pt x="0" y="749931"/>
                        <a:pt x="0" y="483114"/>
                      </a:cubicBezTo>
                      <a:cubicBezTo>
                        <a:pt x="-1" y="216296"/>
                        <a:pt x="240566" y="-1"/>
                        <a:pt x="537320" y="-1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4A7EBB"/>
                  </a:solidFill>
                  <a:miter lim="800000"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75" name="Parallelogram 74">
                  <a:extLst>
                    <a:ext uri="{FF2B5EF4-FFF2-40B4-BE49-F238E27FC236}">
                      <a16:creationId xmlns:a16="http://schemas.microsoft.com/office/drawing/2014/main" id="{534BF3E7-F0AA-8A58-6348-B998F3A53F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4331" y="2621149"/>
                  <a:ext cx="1063531" cy="694923"/>
                </a:xfrm>
                <a:prstGeom prst="parallelogram">
                  <a:avLst>
                    <a:gd name="adj" fmla="val 24997"/>
                  </a:avLst>
                </a:prstGeom>
                <a:solidFill>
                  <a:srgbClr val="4BACC6"/>
                </a:solidFill>
                <a:ln w="9525">
                  <a:solidFill>
                    <a:srgbClr val="4A7EBB"/>
                  </a:solidFill>
                  <a:miter lim="800000"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  <a:ea typeface="ＭＳ Ｐゴシック" charset="-128"/>
                  </a:endParaRPr>
                </a:p>
              </p:txBody>
            </p:sp>
            <p:sp>
              <p:nvSpPr>
                <p:cNvPr id="76" name="Diamond 75">
                  <a:extLst>
                    <a:ext uri="{FF2B5EF4-FFF2-40B4-BE49-F238E27FC236}">
                      <a16:creationId xmlns:a16="http://schemas.microsoft.com/office/drawing/2014/main" id="{D6BDEBC6-6B5E-EA56-5BEE-7F5D101FCA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60670" y="3392227"/>
                  <a:ext cx="854000" cy="944016"/>
                </a:xfrm>
                <a:prstGeom prst="diamond">
                  <a:avLst/>
                </a:prstGeom>
                <a:solidFill>
                  <a:srgbClr val="FF8000"/>
                </a:solidFill>
                <a:ln w="9525">
                  <a:solidFill>
                    <a:srgbClr val="4A7EBB"/>
                  </a:solidFill>
                  <a:miter lim="800000"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  <a:ea typeface="ＭＳ Ｐゴシック" charset="-128"/>
                  </a:endParaRPr>
                </a:p>
              </p:txBody>
            </p:sp>
            <p:sp>
              <p:nvSpPr>
                <p:cNvPr id="77" name="Diagonal Stripe 47">
                  <a:extLst>
                    <a:ext uri="{FF2B5EF4-FFF2-40B4-BE49-F238E27FC236}">
                      <a16:creationId xmlns:a16="http://schemas.microsoft.com/office/drawing/2014/main" id="{3B7C33B8-F88C-2734-FFDB-F5FC2DDC10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36893" y="2871829"/>
                  <a:ext cx="879397" cy="890072"/>
                </a:xfrm>
                <a:custGeom>
                  <a:avLst/>
                  <a:gdLst>
                    <a:gd name="T0" fmla="*/ 439699 w 879397"/>
                    <a:gd name="T1" fmla="*/ 445036 h 890073"/>
                    <a:gd name="T2" fmla="*/ 0 w 879397"/>
                    <a:gd name="T3" fmla="*/ 667554 h 890073"/>
                    <a:gd name="T4" fmla="*/ 219849 w 879397"/>
                    <a:gd name="T5" fmla="*/ 222518 h 890073"/>
                    <a:gd name="T6" fmla="*/ 659548 w 879397"/>
                    <a:gd name="T7" fmla="*/ 0 h 89007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79397"/>
                    <a:gd name="T13" fmla="*/ 0 h 890073"/>
                    <a:gd name="T14" fmla="*/ 659548 w 879397"/>
                    <a:gd name="T15" fmla="*/ 667555 h 89007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79397" h="890073">
                      <a:moveTo>
                        <a:pt x="0" y="445037"/>
                      </a:moveTo>
                      <a:lnTo>
                        <a:pt x="439699" y="0"/>
                      </a:lnTo>
                      <a:lnTo>
                        <a:pt x="879397" y="0"/>
                      </a:lnTo>
                      <a:lnTo>
                        <a:pt x="0" y="890073"/>
                      </a:lnTo>
                      <a:close/>
                    </a:path>
                  </a:pathLst>
                </a:custGeom>
                <a:solidFill>
                  <a:srgbClr val="4C4C4C"/>
                </a:solidFill>
                <a:ln w="9525">
                  <a:solidFill>
                    <a:srgbClr val="4A7EBB"/>
                  </a:solidFill>
                  <a:miter lim="800000"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78" name="Trapezoid 50">
                  <a:extLst>
                    <a:ext uri="{FF2B5EF4-FFF2-40B4-BE49-F238E27FC236}">
                      <a16:creationId xmlns:a16="http://schemas.microsoft.com/office/drawing/2014/main" id="{308DC4B5-E9FF-7ADC-52F6-E0E04806C5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14670" y="3208184"/>
                  <a:ext cx="901620" cy="759972"/>
                </a:xfrm>
                <a:custGeom>
                  <a:avLst/>
                  <a:gdLst>
                    <a:gd name="T0" fmla="*/ 450810 w 901620"/>
                    <a:gd name="T1" fmla="*/ 0 h 759973"/>
                    <a:gd name="T2" fmla="*/ 94997 w 901620"/>
                    <a:gd name="T3" fmla="*/ 379986 h 759973"/>
                    <a:gd name="T4" fmla="*/ 450810 w 901620"/>
                    <a:gd name="T5" fmla="*/ 759972 h 759973"/>
                    <a:gd name="T6" fmla="*/ 806623 w 901620"/>
                    <a:gd name="T7" fmla="*/ 379986 h 75997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126662 w 901620"/>
                    <a:gd name="T13" fmla="*/ 106763 h 759973"/>
                    <a:gd name="T14" fmla="*/ 774958 w 901620"/>
                    <a:gd name="T15" fmla="*/ 759973 h 75997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01620" h="759973">
                      <a:moveTo>
                        <a:pt x="0" y="759973"/>
                      </a:moveTo>
                      <a:lnTo>
                        <a:pt x="189993" y="0"/>
                      </a:lnTo>
                      <a:lnTo>
                        <a:pt x="711627" y="0"/>
                      </a:lnTo>
                      <a:lnTo>
                        <a:pt x="901620" y="759973"/>
                      </a:lnTo>
                      <a:close/>
                    </a:path>
                  </a:pathLst>
                </a:custGeom>
                <a:blipFill dpi="0" rotWithShape="1">
                  <a:blip r:embed="rId3"/>
                  <a:srcRect/>
                  <a:tile tx="0" ty="0" sx="100000" sy="100000" flip="none" algn="tl"/>
                </a:blipFill>
                <a:ln w="9525">
                  <a:solidFill>
                    <a:srgbClr val="4A7EBB"/>
                  </a:solidFill>
                  <a:miter lim="800000"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D036D0A2-741F-8176-B0E9-E2BC309ADE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59086" y="2860722"/>
                  <a:ext cx="900033" cy="726654"/>
                </a:xfrm>
                <a:prstGeom prst="ellipse">
                  <a:avLst/>
                </a:prstGeom>
                <a:blipFill dpi="0" rotWithShape="1">
                  <a:blip r:embed="rId4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23000" dir="5400000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prstClr val="white"/>
                    </a:solidFill>
                    <a:latin typeface="Calibri"/>
                    <a:ea typeface="ＭＳ Ｐゴシック" charset="-128"/>
                  </a:endParaRPr>
                </a:p>
              </p:txBody>
            </p:sp>
            <p:sp>
              <p:nvSpPr>
                <p:cNvPr id="80" name="Isosceles Triangle 79">
                  <a:extLst>
                    <a:ext uri="{FF2B5EF4-FFF2-40B4-BE49-F238E27FC236}">
                      <a16:creationId xmlns:a16="http://schemas.microsoft.com/office/drawing/2014/main" id="{306481F7-EC2D-CDB3-8D58-84E0ABAE74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92435" y="3168519"/>
                  <a:ext cx="673041" cy="510879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  <a:ea typeface="ＭＳ Ｐゴシック" charset="-128"/>
                  </a:endParaRPr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A8E296C1-8D73-DED4-6D91-A2829F91CE3D}"/>
                    </a:ext>
                  </a:extLst>
                </p:cNvPr>
                <p:cNvSpPr/>
                <p:nvPr/>
              </p:nvSpPr>
              <p:spPr>
                <a:xfrm>
                  <a:off x="1032086" y="2914666"/>
                  <a:ext cx="2039758" cy="8980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2800" dirty="0">
                      <a:solidFill>
                        <a:prstClr val="white"/>
                      </a:solidFill>
                    </a:rPr>
                    <a:t>Population</a:t>
                  </a:r>
                </a:p>
                <a:p>
                  <a:pPr algn="ctr">
                    <a:defRPr/>
                  </a:pPr>
                  <a:r>
                    <a:rPr lang="en-US" sz="2800" dirty="0">
                      <a:solidFill>
                        <a:prstClr val="white"/>
                      </a:solidFill>
                    </a:rPr>
                    <a:t>of patients</a:t>
                  </a:r>
                </a:p>
              </p:txBody>
            </p:sp>
          </p:grpSp>
          <p:sp>
            <p:nvSpPr>
              <p:cNvPr id="159759" name="Rectangle 52">
                <a:extLst>
                  <a:ext uri="{FF2B5EF4-FFF2-40B4-BE49-F238E27FC236}">
                    <a16:creationId xmlns:a16="http://schemas.microsoft.com/office/drawing/2014/main" id="{5AA63955-82F8-E370-095C-971D1B58B6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3700" y="1804805"/>
                <a:ext cx="347663" cy="31700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2000" b="1">
                    <a:solidFill>
                      <a:srgbClr val="000000"/>
                    </a:solidFill>
                    <a:latin typeface="Calibri" panose="020F0502020204030204" pitchFamily="34" charset="0"/>
                  </a:rPr>
                  <a:t>ADAPTIVELY</a:t>
                </a:r>
              </a:p>
            </p:txBody>
          </p:sp>
        </p:grpSp>
        <p:sp>
          <p:nvSpPr>
            <p:cNvPr id="159757" name="Rectangle 52">
              <a:extLst>
                <a:ext uri="{FF2B5EF4-FFF2-40B4-BE49-F238E27FC236}">
                  <a16:creationId xmlns:a16="http://schemas.microsoft.com/office/drawing/2014/main" id="{03C538DE-1B8E-0DC1-6DC3-EFC3AFB51E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0138" y="1957205"/>
              <a:ext cx="347663" cy="286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1">
                  <a:solidFill>
                    <a:srgbClr val="000000"/>
                  </a:solidFill>
                  <a:latin typeface="Calibri" panose="020F0502020204030204" pitchFamily="34" charset="0"/>
                </a:rPr>
                <a:t>RANDOMIZE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itle 1">
            <a:extLst>
              <a:ext uri="{FF2B5EF4-FFF2-40B4-BE49-F238E27FC236}">
                <a16:creationId xmlns:a16="http://schemas.microsoft.com/office/drawing/2014/main" id="{A20DE171-A88B-DF62-0FE8-5BCF821FBE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4538" y="423863"/>
            <a:ext cx="8323262" cy="944562"/>
          </a:xfrm>
        </p:spPr>
        <p:txBody>
          <a:bodyPr>
            <a:normAutofit/>
          </a:bodyPr>
          <a:lstStyle/>
          <a:p>
            <a:r>
              <a:rPr lang="en-US" altLang="en-US" sz="4800" dirty="0">
                <a:ea typeface="ＭＳ Ｐゴシック" panose="020B0600070205080204" pitchFamily="34" charset="-128"/>
              </a:rPr>
              <a:t>I-SPY2</a:t>
            </a: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46BF3601-7940-9AFA-1B15-2B89A05FC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25" y="2401889"/>
            <a:ext cx="2203450" cy="2111375"/>
          </a:xfrm>
          <a:prstGeom prst="hexagon">
            <a:avLst>
              <a:gd name="adj" fmla="val 24998"/>
              <a:gd name="vf" fmla="val 115470"/>
            </a:avLst>
          </a:prstGeom>
          <a:solidFill>
            <a:srgbClr val="00804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3F815D-47B4-B3F6-3D60-2F9AB783B6BB}"/>
              </a:ext>
            </a:extLst>
          </p:cNvPr>
          <p:cNvSpPr/>
          <p:nvPr/>
        </p:nvSpPr>
        <p:spPr>
          <a:xfrm>
            <a:off x="7953375" y="2795588"/>
            <a:ext cx="1385888" cy="1312862"/>
          </a:xfrm>
          <a:prstGeom prst="rect">
            <a:avLst/>
          </a:prstGeom>
          <a:solidFill>
            <a:srgbClr val="008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prstClr val="white"/>
                </a:solidFill>
              </a:rPr>
              <a:t>Outcome:</a:t>
            </a:r>
          </a:p>
          <a:p>
            <a:pPr algn="ctr">
              <a:defRPr/>
            </a:pPr>
            <a:r>
              <a:rPr lang="en-US" sz="2000" dirty="0">
                <a:solidFill>
                  <a:prstClr val="white"/>
                </a:solidFill>
              </a:rPr>
              <a:t>Complete </a:t>
            </a:r>
          </a:p>
          <a:p>
            <a:pPr algn="ctr">
              <a:defRPr/>
            </a:pPr>
            <a:r>
              <a:rPr lang="en-US" sz="2000" dirty="0">
                <a:solidFill>
                  <a:prstClr val="white"/>
                </a:solidFill>
              </a:rPr>
              <a:t>response </a:t>
            </a:r>
          </a:p>
          <a:p>
            <a:pPr algn="ctr">
              <a:defRPr/>
            </a:pPr>
            <a:r>
              <a:rPr lang="en-US" sz="2000" dirty="0">
                <a:solidFill>
                  <a:prstClr val="white"/>
                </a:solidFill>
              </a:rPr>
              <a:t>at surgery</a:t>
            </a:r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8D9434A0-4C82-ACD6-1FEC-B6CE34083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8176" y="2968626"/>
            <a:ext cx="1279525" cy="1139825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86021" name="Rectangle 10">
            <a:extLst>
              <a:ext uri="{FF2B5EF4-FFF2-40B4-BE49-F238E27FC236}">
                <a16:creationId xmlns:a16="http://schemas.microsoft.com/office/drawing/2014/main" id="{8C1A1D48-0F0B-A419-49BF-88DB6DE00CCF}"/>
              </a:ext>
            </a:extLst>
          </p:cNvPr>
          <p:cNvSpPr>
            <a:spLocks noChangeArrowheads="1"/>
          </p:cNvSpPr>
          <p:nvPr/>
        </p:nvSpPr>
        <p:spPr bwMode="auto">
          <a:xfrm rot="20276878">
            <a:off x="4243389" y="2487613"/>
            <a:ext cx="3170237" cy="20955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            Experimental arm 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6EC0D3-6A6B-4DC2-BF6B-DF288D928A29}"/>
              </a:ext>
            </a:extLst>
          </p:cNvPr>
          <p:cNvSpPr>
            <a:spLocks noChangeArrowheads="1"/>
          </p:cNvSpPr>
          <p:nvPr/>
        </p:nvSpPr>
        <p:spPr bwMode="auto">
          <a:xfrm rot="21373798">
            <a:off x="4425950" y="3086101"/>
            <a:ext cx="2908300" cy="18891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               Experimental arm 3</a:t>
            </a:r>
          </a:p>
        </p:txBody>
      </p:sp>
      <p:sp>
        <p:nvSpPr>
          <p:cNvPr id="86023" name="Rectangle 29">
            <a:extLst>
              <a:ext uri="{FF2B5EF4-FFF2-40B4-BE49-F238E27FC236}">
                <a16:creationId xmlns:a16="http://schemas.microsoft.com/office/drawing/2014/main" id="{F9024169-392A-FD7A-2921-1122F4266735}"/>
              </a:ext>
            </a:extLst>
          </p:cNvPr>
          <p:cNvSpPr>
            <a:spLocks noChangeArrowheads="1"/>
          </p:cNvSpPr>
          <p:nvPr/>
        </p:nvSpPr>
        <p:spPr bwMode="auto">
          <a:xfrm rot="335951">
            <a:off x="4403726" y="3381375"/>
            <a:ext cx="2957513" cy="18573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               Experimental arm 4</a:t>
            </a:r>
          </a:p>
        </p:txBody>
      </p:sp>
      <p:sp>
        <p:nvSpPr>
          <p:cNvPr id="86024" name="Rectangle 33">
            <a:extLst>
              <a:ext uri="{FF2B5EF4-FFF2-40B4-BE49-F238E27FC236}">
                <a16:creationId xmlns:a16="http://schemas.microsoft.com/office/drawing/2014/main" id="{217521D8-3565-8C35-66A5-524C8A1E681A}"/>
              </a:ext>
            </a:extLst>
          </p:cNvPr>
          <p:cNvSpPr>
            <a:spLocks noChangeArrowheads="1"/>
          </p:cNvSpPr>
          <p:nvPr/>
        </p:nvSpPr>
        <p:spPr bwMode="auto">
          <a:xfrm rot="702325">
            <a:off x="4403726" y="3657601"/>
            <a:ext cx="2995613" cy="17621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             Experimental arm 5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F07D8C6-2528-7E65-719B-2CC942E50168}"/>
              </a:ext>
            </a:extLst>
          </p:cNvPr>
          <p:cNvSpPr>
            <a:spLocks noChangeArrowheads="1"/>
          </p:cNvSpPr>
          <p:nvPr/>
        </p:nvSpPr>
        <p:spPr bwMode="auto">
          <a:xfrm rot="1335596">
            <a:off x="4213226" y="3944938"/>
            <a:ext cx="3279775" cy="18256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  <a:latin typeface="Calibri"/>
                <a:ea typeface="ＭＳ Ｐゴシック" charset="-128"/>
              </a:rPr>
              <a:t>             Standard therapy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0C98733-8ECF-9BE1-10CF-A6F7B172A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4313" y="2708276"/>
            <a:ext cx="900112" cy="879475"/>
          </a:xfrm>
          <a:prstGeom prst="ellipse">
            <a:avLst/>
          </a:prstGeom>
          <a:solidFill>
            <a:srgbClr val="9BBB59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40" name="Chord 39">
            <a:extLst>
              <a:ext uri="{FF2B5EF4-FFF2-40B4-BE49-F238E27FC236}">
                <a16:creationId xmlns:a16="http://schemas.microsoft.com/office/drawing/2014/main" id="{FB59896E-38A0-2448-653C-A6629BDEB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9689" y="3316289"/>
            <a:ext cx="1074737" cy="966787"/>
          </a:xfrm>
          <a:custGeom>
            <a:avLst/>
            <a:gdLst>
              <a:gd name="T0" fmla="*/ 896751 w 1074737"/>
              <a:gd name="T1" fmla="*/ 842776 h 966787"/>
              <a:gd name="T2" fmla="*/ 537368 w 1074737"/>
              <a:gd name="T3" fmla="*/ 0 h 966787"/>
              <a:gd name="T4" fmla="*/ 717060 w 1074737"/>
              <a:gd name="T5" fmla="*/ 421388 h 966787"/>
              <a:gd name="T6" fmla="*/ 0 60000 65536"/>
              <a:gd name="T7" fmla="*/ 0 60000 65536"/>
              <a:gd name="T8" fmla="*/ 0 60000 65536"/>
              <a:gd name="T9" fmla="*/ 157392 w 1074737"/>
              <a:gd name="T10" fmla="*/ 141583 h 966787"/>
              <a:gd name="T11" fmla="*/ 917345 w 1074737"/>
              <a:gd name="T12" fmla="*/ 825204 h 9667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74737" h="966787">
                <a:moveTo>
                  <a:pt x="896751" y="842776"/>
                </a:moveTo>
                <a:lnTo>
                  <a:pt x="896751" y="842776"/>
                </a:lnTo>
                <a:cubicBezTo>
                  <a:pt x="798088" y="922613"/>
                  <a:pt x="670075" y="966786"/>
                  <a:pt x="537368" y="966787"/>
                </a:cubicBezTo>
                <a:cubicBezTo>
                  <a:pt x="240587" y="966787"/>
                  <a:pt x="-1" y="750364"/>
                  <a:pt x="-1" y="483393"/>
                </a:cubicBezTo>
                <a:cubicBezTo>
                  <a:pt x="-2" y="216421"/>
                  <a:pt x="240587" y="-1"/>
                  <a:pt x="537367" y="-1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1" name="Parallelogram 40">
            <a:extLst>
              <a:ext uri="{FF2B5EF4-FFF2-40B4-BE49-F238E27FC236}">
                <a16:creationId xmlns:a16="http://schemas.microsoft.com/office/drawing/2014/main" id="{2FC9ABBD-719B-9C53-1D16-20DEEAD72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8176" y="2622550"/>
            <a:ext cx="1063625" cy="693738"/>
          </a:xfrm>
          <a:prstGeom prst="parallelogram">
            <a:avLst>
              <a:gd name="adj" fmla="val 24999"/>
            </a:avLst>
          </a:prstGeom>
          <a:solidFill>
            <a:srgbClr val="4BACC6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42" name="Diamond 41">
            <a:extLst>
              <a:ext uri="{FF2B5EF4-FFF2-40B4-BE49-F238E27FC236}">
                <a16:creationId xmlns:a16="http://schemas.microsoft.com/office/drawing/2014/main" id="{DB1DB2C4-2F7A-8D94-B1CF-31DC7383C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4489" y="3392488"/>
            <a:ext cx="854075" cy="944562"/>
          </a:xfrm>
          <a:prstGeom prst="diamond">
            <a:avLst/>
          </a:prstGeom>
          <a:solidFill>
            <a:srgbClr val="FF8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43" name="Diagonal Stripe 42">
            <a:extLst>
              <a:ext uri="{FF2B5EF4-FFF2-40B4-BE49-F238E27FC236}">
                <a16:creationId xmlns:a16="http://schemas.microsoft.com/office/drawing/2014/main" id="{1E2B04DF-C08D-E78A-C36A-10F781217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0789" y="2871789"/>
            <a:ext cx="879475" cy="890587"/>
          </a:xfrm>
          <a:custGeom>
            <a:avLst/>
            <a:gdLst>
              <a:gd name="T0" fmla="*/ 439738 w 879475"/>
              <a:gd name="T1" fmla="*/ 445294 h 890587"/>
              <a:gd name="T2" fmla="*/ 0 w 879475"/>
              <a:gd name="T3" fmla="*/ 667940 h 890587"/>
              <a:gd name="T4" fmla="*/ 219869 w 879475"/>
              <a:gd name="T5" fmla="*/ 222647 h 890587"/>
              <a:gd name="T6" fmla="*/ 659606 w 879475"/>
              <a:gd name="T7" fmla="*/ 0 h 890587"/>
              <a:gd name="T8" fmla="*/ 0 60000 65536"/>
              <a:gd name="T9" fmla="*/ 0 60000 65536"/>
              <a:gd name="T10" fmla="*/ 0 60000 65536"/>
              <a:gd name="T11" fmla="*/ 0 60000 65536"/>
              <a:gd name="T12" fmla="*/ 0 w 879475"/>
              <a:gd name="T13" fmla="*/ 0 h 890587"/>
              <a:gd name="T14" fmla="*/ 659606 w 879475"/>
              <a:gd name="T15" fmla="*/ 667940 h 8905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79475" h="890587">
                <a:moveTo>
                  <a:pt x="0" y="445294"/>
                </a:moveTo>
                <a:lnTo>
                  <a:pt x="439738" y="0"/>
                </a:lnTo>
                <a:lnTo>
                  <a:pt x="879475" y="0"/>
                </a:lnTo>
                <a:lnTo>
                  <a:pt x="0" y="890587"/>
                </a:lnTo>
                <a:close/>
              </a:path>
            </a:pathLst>
          </a:custGeom>
          <a:solidFill>
            <a:srgbClr val="4C4C4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4" name="Trapezoid 43">
            <a:extLst>
              <a:ext uri="{FF2B5EF4-FFF2-40B4-BE49-F238E27FC236}">
                <a16:creationId xmlns:a16="http://schemas.microsoft.com/office/drawing/2014/main" id="{A8A0A357-6B4E-D021-147F-ABAB2B5D3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8563" y="3208338"/>
            <a:ext cx="901700" cy="760412"/>
          </a:xfrm>
          <a:custGeom>
            <a:avLst/>
            <a:gdLst>
              <a:gd name="T0" fmla="*/ 450850 w 901700"/>
              <a:gd name="T1" fmla="*/ 0 h 760412"/>
              <a:gd name="T2" fmla="*/ 95052 w 901700"/>
              <a:gd name="T3" fmla="*/ 380206 h 760412"/>
              <a:gd name="T4" fmla="*/ 450850 w 901700"/>
              <a:gd name="T5" fmla="*/ 760412 h 760412"/>
              <a:gd name="T6" fmla="*/ 806649 w 901700"/>
              <a:gd name="T7" fmla="*/ 380206 h 760412"/>
              <a:gd name="T8" fmla="*/ 0 60000 65536"/>
              <a:gd name="T9" fmla="*/ 0 60000 65536"/>
              <a:gd name="T10" fmla="*/ 0 60000 65536"/>
              <a:gd name="T11" fmla="*/ 0 60000 65536"/>
              <a:gd name="T12" fmla="*/ 126735 w 901700"/>
              <a:gd name="T13" fmla="*/ 106877 h 760412"/>
              <a:gd name="T14" fmla="*/ 774965 w 901700"/>
              <a:gd name="T15" fmla="*/ 760412 h 7604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1700" h="760412">
                <a:moveTo>
                  <a:pt x="0" y="760412"/>
                </a:moveTo>
                <a:lnTo>
                  <a:pt x="190103" y="0"/>
                </a:lnTo>
                <a:lnTo>
                  <a:pt x="711597" y="0"/>
                </a:lnTo>
                <a:lnTo>
                  <a:pt x="901700" y="760412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EF91483-D28D-E7A2-CE81-B94C8084E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2913" y="2860676"/>
            <a:ext cx="900112" cy="727075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A20FACF5-F34A-1DB1-E5C2-25ADEF536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6300" y="3168651"/>
            <a:ext cx="673100" cy="511175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9876613-FE79-E59B-7F15-A407CF7FB934}"/>
              </a:ext>
            </a:extLst>
          </p:cNvPr>
          <p:cNvSpPr/>
          <p:nvPr/>
        </p:nvSpPr>
        <p:spPr>
          <a:xfrm>
            <a:off x="2555875" y="2916239"/>
            <a:ext cx="2039938" cy="89693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prstClr val="white"/>
                </a:solidFill>
              </a:rPr>
              <a:t>Population</a:t>
            </a:r>
          </a:p>
          <a:p>
            <a:pPr algn="ctr">
              <a:defRPr/>
            </a:pPr>
            <a:r>
              <a:rPr lang="en-US" sz="2800" dirty="0">
                <a:solidFill>
                  <a:prstClr val="white"/>
                </a:solidFill>
              </a:rPr>
              <a:t>of patients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A753D0C-66B2-BED8-A751-17BD79D76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0" y="4741864"/>
            <a:ext cx="20081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Arm 3 drops</a:t>
            </a:r>
          </a:p>
          <a:p>
            <a:pPr algn="ctr" eaLnBrk="1" hangingPunct="1"/>
            <a:r>
              <a:rPr lang="en-US" alt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for futility</a:t>
            </a:r>
          </a:p>
        </p:txBody>
      </p:sp>
      <p:sp>
        <p:nvSpPr>
          <p:cNvPr id="161813" name="Rectangle 52">
            <a:extLst>
              <a:ext uri="{FF2B5EF4-FFF2-40B4-BE49-F238E27FC236}">
                <a16:creationId xmlns:a16="http://schemas.microsoft.com/office/drawing/2014/main" id="{09271433-9FBB-889C-B8F9-088CE4985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7701" y="1804989"/>
            <a:ext cx="347663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0000"/>
                </a:solidFill>
                <a:latin typeface="Calibri" panose="020F0502020204030204" pitchFamily="34" charset="0"/>
              </a:rPr>
              <a:t>ADAPTIVELY</a:t>
            </a:r>
          </a:p>
        </p:txBody>
      </p:sp>
      <p:sp>
        <p:nvSpPr>
          <p:cNvPr id="161814" name="Rectangle 46">
            <a:extLst>
              <a:ext uri="{FF2B5EF4-FFF2-40B4-BE49-F238E27FC236}">
                <a16:creationId xmlns:a16="http://schemas.microsoft.com/office/drawing/2014/main" id="{7437AF04-0A3E-818C-5153-4DBD65CA4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2014" y="1954213"/>
            <a:ext cx="346075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0000"/>
                </a:solidFill>
                <a:latin typeface="Calibri" panose="020F0502020204030204" pitchFamily="34" charset="0"/>
              </a:rPr>
              <a:t>RANDOMIZE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55DCD-2D69-CCAE-6A6F-C7A340998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 two children of </a:t>
            </a:r>
            <a:r>
              <a:rPr lang="en-US" dirty="0" err="1"/>
              <a:t>mustine</a:t>
            </a:r>
            <a:endParaRPr lang="en-US" dirty="0"/>
          </a:p>
        </p:txBody>
      </p:sp>
      <p:pic>
        <p:nvPicPr>
          <p:cNvPr id="4" name="Picture 2" descr="undefined">
            <a:extLst>
              <a:ext uri="{FF2B5EF4-FFF2-40B4-BE49-F238E27FC236}">
                <a16:creationId xmlns:a16="http://schemas.microsoft.com/office/drawing/2014/main" id="{FCB981EB-D240-1FC7-A48B-4F8401315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77" y="3510436"/>
            <a:ext cx="3124200" cy="105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BE5031-0C91-D9C5-4540-B7A22B3EFACF}"/>
              </a:ext>
            </a:extLst>
          </p:cNvPr>
          <p:cNvSpPr txBox="1"/>
          <p:nvPr/>
        </p:nvSpPr>
        <p:spPr>
          <a:xfrm>
            <a:off x="838200" y="2769981"/>
            <a:ext cx="2573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HN2 = </a:t>
            </a:r>
            <a:r>
              <a:rPr lang="en-US" dirty="0" err="1"/>
              <a:t>mustine</a:t>
            </a:r>
            <a:endParaRPr lang="en-US" dirty="0"/>
          </a:p>
        </p:txBody>
      </p:sp>
      <p:pic>
        <p:nvPicPr>
          <p:cNvPr id="2052" name="Picture 4" descr="undefined">
            <a:extLst>
              <a:ext uri="{FF2B5EF4-FFF2-40B4-BE49-F238E27FC236}">
                <a16:creationId xmlns:a16="http://schemas.microsoft.com/office/drawing/2014/main" id="{E1C9E975-8921-BA93-590C-55E9269F9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315" y="3510436"/>
            <a:ext cx="1751965" cy="224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E0DBCC-9D8D-DF49-D08F-40F6FD47275F}"/>
              </a:ext>
            </a:extLst>
          </p:cNvPr>
          <p:cNvSpPr txBox="1"/>
          <p:nvPr/>
        </p:nvSpPr>
        <p:spPr>
          <a:xfrm>
            <a:off x="4373880" y="2775688"/>
            <a:ext cx="2573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Cyclophosphamide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88F3D7E7-2A69-4E53-9128-1635EBF5C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930" y="3510362"/>
            <a:ext cx="3961130" cy="224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C2DDAF-FB1C-E903-6851-5F3FBE59C8DD}"/>
              </a:ext>
            </a:extLst>
          </p:cNvPr>
          <p:cNvSpPr txBox="1"/>
          <p:nvPr/>
        </p:nvSpPr>
        <p:spPr>
          <a:xfrm>
            <a:off x="8642918" y="2769981"/>
            <a:ext cx="2573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Bendamustine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35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itle 1">
            <a:extLst>
              <a:ext uri="{FF2B5EF4-FFF2-40B4-BE49-F238E27FC236}">
                <a16:creationId xmlns:a16="http://schemas.microsoft.com/office/drawing/2014/main" id="{8E9C251F-024E-8FE7-70D6-CF7853C271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4538" y="423863"/>
            <a:ext cx="8323262" cy="944562"/>
          </a:xfrm>
        </p:spPr>
        <p:txBody>
          <a:bodyPr/>
          <a:lstStyle/>
          <a:p>
            <a:pPr eaLnBrk="1" hangingPunct="1"/>
            <a:r>
              <a:rPr lang="en-US" altLang="en-US" sz="4800" dirty="0">
                <a:ea typeface="ＭＳ Ｐゴシック" panose="020B0600070205080204" pitchFamily="34" charset="-128"/>
              </a:rPr>
              <a:t>I-SPY2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ABF9E574-89F3-A093-2261-8BD188F562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25" y="2401889"/>
            <a:ext cx="2203450" cy="2111375"/>
          </a:xfrm>
          <a:prstGeom prst="hexagon">
            <a:avLst>
              <a:gd name="adj" fmla="val 24998"/>
              <a:gd name="vf" fmla="val 115470"/>
            </a:avLst>
          </a:prstGeom>
          <a:solidFill>
            <a:srgbClr val="00804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95D55AD-D309-4B22-E284-74221AD39EAC}"/>
              </a:ext>
            </a:extLst>
          </p:cNvPr>
          <p:cNvSpPr/>
          <p:nvPr/>
        </p:nvSpPr>
        <p:spPr>
          <a:xfrm>
            <a:off x="7953375" y="2795588"/>
            <a:ext cx="1385888" cy="1312862"/>
          </a:xfrm>
          <a:prstGeom prst="rect">
            <a:avLst/>
          </a:prstGeom>
          <a:solidFill>
            <a:srgbClr val="008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prstClr val="white"/>
                </a:solidFill>
              </a:rPr>
              <a:t>Outcome:</a:t>
            </a:r>
          </a:p>
          <a:p>
            <a:pPr algn="ctr">
              <a:defRPr/>
            </a:pPr>
            <a:r>
              <a:rPr lang="en-US" sz="2000" dirty="0">
                <a:solidFill>
                  <a:prstClr val="white"/>
                </a:solidFill>
              </a:rPr>
              <a:t>Complete </a:t>
            </a:r>
          </a:p>
          <a:p>
            <a:pPr algn="ctr">
              <a:defRPr/>
            </a:pPr>
            <a:r>
              <a:rPr lang="en-US" sz="2000" dirty="0">
                <a:solidFill>
                  <a:prstClr val="white"/>
                </a:solidFill>
              </a:rPr>
              <a:t>response </a:t>
            </a:r>
          </a:p>
          <a:p>
            <a:pPr algn="ctr">
              <a:defRPr/>
            </a:pPr>
            <a:r>
              <a:rPr lang="en-US" sz="2000" dirty="0">
                <a:solidFill>
                  <a:prstClr val="white"/>
                </a:solidFill>
              </a:rPr>
              <a:t>at surgery</a:t>
            </a:r>
          </a:p>
        </p:txBody>
      </p:sp>
      <p:sp>
        <p:nvSpPr>
          <p:cNvPr id="88068" name="Rectangle 33">
            <a:extLst>
              <a:ext uri="{FF2B5EF4-FFF2-40B4-BE49-F238E27FC236}">
                <a16:creationId xmlns:a16="http://schemas.microsoft.com/office/drawing/2014/main" id="{1C9CAB07-8EE3-B839-9507-1AA794AA3DAD}"/>
              </a:ext>
            </a:extLst>
          </p:cNvPr>
          <p:cNvSpPr>
            <a:spLocks noChangeArrowheads="1"/>
          </p:cNvSpPr>
          <p:nvPr/>
        </p:nvSpPr>
        <p:spPr bwMode="auto">
          <a:xfrm rot="702325">
            <a:off x="4403726" y="3657601"/>
            <a:ext cx="2995613" cy="17621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             Experimental arm 5</a:t>
            </a:r>
          </a:p>
        </p:txBody>
      </p:sp>
      <p:sp>
        <p:nvSpPr>
          <p:cNvPr id="41" name="Parallelogram 40">
            <a:extLst>
              <a:ext uri="{FF2B5EF4-FFF2-40B4-BE49-F238E27FC236}">
                <a16:creationId xmlns:a16="http://schemas.microsoft.com/office/drawing/2014/main" id="{21B47985-6742-07FA-2473-7BBE1A15D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8176" y="2622550"/>
            <a:ext cx="1063625" cy="693738"/>
          </a:xfrm>
          <a:prstGeom prst="parallelogram">
            <a:avLst>
              <a:gd name="adj" fmla="val 24999"/>
            </a:avLst>
          </a:prstGeom>
          <a:solidFill>
            <a:srgbClr val="4BACC6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E7FA1B3-3F5E-318D-DEE7-7E3A47A0C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3529" y="4741864"/>
            <a:ext cx="272266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Arm 5 graduates </a:t>
            </a:r>
          </a:p>
          <a:p>
            <a:pPr algn="ctr" eaLnBrk="1" hangingPunct="1"/>
            <a:r>
              <a:rPr lang="en-US" alt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to small focused </a:t>
            </a:r>
          </a:p>
          <a:p>
            <a:pPr algn="ctr" eaLnBrk="1" hangingPunct="1"/>
            <a:r>
              <a:rPr lang="en-US" alt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Phase 3 trial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61A6A64-736B-CCF8-393D-60E835CFD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2855914"/>
            <a:ext cx="901700" cy="727075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/>
              <a:ea typeface="ＭＳ Ｐゴシック" charset="-128"/>
            </a:endParaRPr>
          </a:p>
        </p:txBody>
      </p:sp>
      <p:grpSp>
        <p:nvGrpSpPr>
          <p:cNvPr id="2" name="Group 25">
            <a:extLst>
              <a:ext uri="{FF2B5EF4-FFF2-40B4-BE49-F238E27FC236}">
                <a16:creationId xmlns:a16="http://schemas.microsoft.com/office/drawing/2014/main" id="{120CCB2A-776C-516C-2CD4-8EBA1F42AC86}"/>
              </a:ext>
            </a:extLst>
          </p:cNvPr>
          <p:cNvGrpSpPr>
            <a:grpSpLocks/>
          </p:cNvGrpSpPr>
          <p:nvPr/>
        </p:nvGrpSpPr>
        <p:grpSpPr bwMode="auto">
          <a:xfrm>
            <a:off x="2555876" y="1804989"/>
            <a:ext cx="4937125" cy="3170237"/>
            <a:chOff x="1031875" y="1804805"/>
            <a:chExt cx="4937125" cy="3170099"/>
          </a:xfrm>
        </p:grpSpPr>
        <p:grpSp>
          <p:nvGrpSpPr>
            <p:cNvPr id="163850" name="Group 32">
              <a:extLst>
                <a:ext uri="{FF2B5EF4-FFF2-40B4-BE49-F238E27FC236}">
                  <a16:creationId xmlns:a16="http://schemas.microsoft.com/office/drawing/2014/main" id="{467DB06F-935F-1D9D-09D0-941849777A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31875" y="1954213"/>
              <a:ext cx="4937125" cy="2863850"/>
              <a:chOff x="1032086" y="1954977"/>
              <a:chExt cx="4936689" cy="2862322"/>
            </a:xfrm>
          </p:grpSpPr>
          <p:grpSp>
            <p:nvGrpSpPr>
              <p:cNvPr id="163852" name="Group 21">
                <a:extLst>
                  <a:ext uri="{FF2B5EF4-FFF2-40B4-BE49-F238E27FC236}">
                    <a16:creationId xmlns:a16="http://schemas.microsoft.com/office/drawing/2014/main" id="{66B0AEEF-2C8A-FD08-717E-D19E8B2C8C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32086" y="2487976"/>
                <a:ext cx="4936689" cy="1849136"/>
                <a:chOff x="1032086" y="2487976"/>
                <a:chExt cx="4936689" cy="1849136"/>
              </a:xfrm>
            </p:grpSpPr>
            <p:sp>
              <p:nvSpPr>
                <p:cNvPr id="46" name="Isosceles Triangle 45">
                  <a:extLst>
                    <a:ext uri="{FF2B5EF4-FFF2-40B4-BE49-F238E27FC236}">
                      <a16:creationId xmlns:a16="http://schemas.microsoft.com/office/drawing/2014/main" id="{4CA5B809-79B5-3E6E-41C3-A78CA9AE5B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4331" y="2968613"/>
                  <a:ext cx="1279412" cy="113916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FF"/>
                </a:solidFill>
                <a:ln w="9525">
                  <a:solidFill>
                    <a:srgbClr val="4A7EBB"/>
                  </a:solidFill>
                  <a:miter lim="800000"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  <a:ea typeface="ＭＳ Ｐゴシック" charset="-128"/>
                  </a:endParaRPr>
                </a:p>
              </p:txBody>
            </p:sp>
            <p:sp>
              <p:nvSpPr>
                <p:cNvPr id="88078" name="Rectangle 47">
                  <a:extLst>
                    <a:ext uri="{FF2B5EF4-FFF2-40B4-BE49-F238E27FC236}">
                      <a16:creationId xmlns:a16="http://schemas.microsoft.com/office/drawing/2014/main" id="{7329F059-F4DC-C7EF-1DF1-C5C3824A09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1323122">
                  <a:off x="2719450" y="2487879"/>
                  <a:ext cx="3169957" cy="20942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dist="23000" dir="5400000" rotWithShape="0">
                    <a:srgbClr val="808080">
                      <a:alpha val="34998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r>
                    <a:rPr lang="en-US">
                      <a:solidFill>
                        <a:srgbClr val="FFFFFF"/>
                      </a:solidFill>
                      <a:latin typeface="Calibri" charset="0"/>
                      <a:ea typeface="ＭＳ Ｐゴシック" charset="-128"/>
                      <a:cs typeface="ＭＳ Ｐゴシック" charset="-128"/>
                    </a:rPr>
                    <a:t>            Experimental arm 1</a:t>
                  </a:r>
                </a:p>
              </p:txBody>
            </p:sp>
            <p:sp>
              <p:nvSpPr>
                <p:cNvPr id="88079" name="Rectangle 50">
                  <a:extLst>
                    <a:ext uri="{FF2B5EF4-FFF2-40B4-BE49-F238E27FC236}">
                      <a16:creationId xmlns:a16="http://schemas.microsoft.com/office/drawing/2014/main" id="{37DD5A8C-C00C-287A-6D44-786F494369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335951">
                  <a:off x="2879773" y="3381125"/>
                  <a:ext cx="2958839" cy="184044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dist="23000" dir="5400000" rotWithShape="0">
                    <a:srgbClr val="808080">
                      <a:alpha val="34998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r>
                    <a:rPr lang="en-US">
                      <a:solidFill>
                        <a:srgbClr val="FFFFFF"/>
                      </a:solidFill>
                      <a:latin typeface="Calibri" charset="0"/>
                      <a:ea typeface="ＭＳ Ｐゴシック" charset="-128"/>
                      <a:cs typeface="ＭＳ Ｐゴシック" charset="-128"/>
                    </a:rPr>
                    <a:t>               Experimental arm 4</a:t>
                  </a: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F25E11AA-C988-B1E7-9991-C66CC6E198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335596">
                  <a:off x="2689290" y="3944363"/>
                  <a:ext cx="3279485" cy="18087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dist="23000" dir="5400000" rotWithShape="0">
                    <a:srgbClr val="808080">
                      <a:alpha val="34998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white"/>
                      </a:solidFill>
                      <a:latin typeface="Calibri"/>
                      <a:ea typeface="ＭＳ Ｐゴシック" charset="-128"/>
                    </a:rPr>
                    <a:t>             Standard therapy</a:t>
                  </a:r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8C058391-3D8C-E2F4-9088-899D933748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30506" y="2708414"/>
                  <a:ext cx="900033" cy="878967"/>
                </a:xfrm>
                <a:prstGeom prst="ellipse">
                  <a:avLst/>
                </a:prstGeom>
                <a:solidFill>
                  <a:srgbClr val="9BBB5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  <a:ea typeface="ＭＳ Ｐゴシック" charset="-128"/>
                  </a:endParaRPr>
                </a:p>
              </p:txBody>
            </p:sp>
            <p:sp>
              <p:nvSpPr>
                <p:cNvPr id="54" name="Chord 53">
                  <a:extLst>
                    <a:ext uri="{FF2B5EF4-FFF2-40B4-BE49-F238E27FC236}">
                      <a16:creationId xmlns:a16="http://schemas.microsoft.com/office/drawing/2014/main" id="{DBCEF997-D2F8-E84B-BE8F-F100C1E998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55897" y="3316076"/>
                  <a:ext cx="1074642" cy="917045"/>
                </a:xfrm>
                <a:custGeom>
                  <a:avLst/>
                  <a:gdLst>
                    <a:gd name="T0" fmla="*/ 895593 w 1074642"/>
                    <a:gd name="T1" fmla="*/ 797599 h 961470"/>
                    <a:gd name="T2" fmla="*/ 537321 w 1074642"/>
                    <a:gd name="T3" fmla="*/ 0 h 961470"/>
                    <a:gd name="T4" fmla="*/ 716457 w 1074642"/>
                    <a:gd name="T5" fmla="*/ 398801 h 961470"/>
                    <a:gd name="T6" fmla="*/ 0 60000 65536"/>
                    <a:gd name="T7" fmla="*/ 0 60000 65536"/>
                    <a:gd name="T8" fmla="*/ 0 60000 65536"/>
                    <a:gd name="T9" fmla="*/ 157378 w 1074642"/>
                    <a:gd name="T10" fmla="*/ 140804 h 961470"/>
                    <a:gd name="T11" fmla="*/ 917264 w 1074642"/>
                    <a:gd name="T12" fmla="*/ 820666 h 96147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74642" h="961470">
                      <a:moveTo>
                        <a:pt x="895593" y="839007"/>
                      </a:moveTo>
                      <a:lnTo>
                        <a:pt x="895593" y="839007"/>
                      </a:lnTo>
                      <a:cubicBezTo>
                        <a:pt x="797073" y="917869"/>
                        <a:pt x="669516" y="961469"/>
                        <a:pt x="537321" y="961470"/>
                      </a:cubicBezTo>
                      <a:cubicBezTo>
                        <a:pt x="240566" y="961470"/>
                        <a:pt x="0" y="746237"/>
                        <a:pt x="0" y="480735"/>
                      </a:cubicBezTo>
                      <a:cubicBezTo>
                        <a:pt x="-1" y="215232"/>
                        <a:pt x="240566" y="0"/>
                        <a:pt x="537320" y="0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4A7EBB"/>
                  </a:solidFill>
                  <a:miter lim="800000"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55" name="Diamond 54">
                  <a:extLst>
                    <a:ext uri="{FF2B5EF4-FFF2-40B4-BE49-F238E27FC236}">
                      <a16:creationId xmlns:a16="http://schemas.microsoft.com/office/drawing/2014/main" id="{8D086B48-8E1B-C2C2-437B-25341998B0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60670" y="3392232"/>
                  <a:ext cx="854000" cy="893246"/>
                </a:xfrm>
                <a:prstGeom prst="diamond">
                  <a:avLst/>
                </a:prstGeom>
                <a:solidFill>
                  <a:srgbClr val="FF8000"/>
                </a:solidFill>
                <a:ln w="9525">
                  <a:solidFill>
                    <a:srgbClr val="4A7EBB"/>
                  </a:solidFill>
                  <a:miter lim="800000"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  <a:ea typeface="ＭＳ Ｐゴシック" charset="-128"/>
                  </a:endParaRPr>
                </a:p>
              </p:txBody>
            </p:sp>
            <p:sp>
              <p:nvSpPr>
                <p:cNvPr id="56" name="Diagonal Stripe 55">
                  <a:extLst>
                    <a:ext uri="{FF2B5EF4-FFF2-40B4-BE49-F238E27FC236}">
                      <a16:creationId xmlns:a16="http://schemas.microsoft.com/office/drawing/2014/main" id="{A34763B7-5A97-C2D2-7013-5708864515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36893" y="2871832"/>
                  <a:ext cx="879397" cy="890073"/>
                </a:xfrm>
                <a:custGeom>
                  <a:avLst/>
                  <a:gdLst>
                    <a:gd name="T0" fmla="*/ 439699 w 879397"/>
                    <a:gd name="T1" fmla="*/ 445037 h 890073"/>
                    <a:gd name="T2" fmla="*/ 0 w 879397"/>
                    <a:gd name="T3" fmla="*/ 667555 h 890073"/>
                    <a:gd name="T4" fmla="*/ 219849 w 879397"/>
                    <a:gd name="T5" fmla="*/ 222518 h 890073"/>
                    <a:gd name="T6" fmla="*/ 659548 w 879397"/>
                    <a:gd name="T7" fmla="*/ 0 h 89007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79397"/>
                    <a:gd name="T13" fmla="*/ 0 h 890073"/>
                    <a:gd name="T14" fmla="*/ 659548 w 879397"/>
                    <a:gd name="T15" fmla="*/ 667555 h 89007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79397" h="890073">
                      <a:moveTo>
                        <a:pt x="0" y="445037"/>
                      </a:moveTo>
                      <a:lnTo>
                        <a:pt x="439699" y="0"/>
                      </a:lnTo>
                      <a:lnTo>
                        <a:pt x="879397" y="0"/>
                      </a:lnTo>
                      <a:lnTo>
                        <a:pt x="0" y="890073"/>
                      </a:lnTo>
                      <a:close/>
                    </a:path>
                  </a:pathLst>
                </a:custGeom>
                <a:solidFill>
                  <a:srgbClr val="4C4C4C"/>
                </a:solidFill>
                <a:ln w="9525">
                  <a:solidFill>
                    <a:srgbClr val="4A7EBB"/>
                  </a:solidFill>
                  <a:miter lim="800000"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57" name="Trapezoid 56">
                  <a:extLst>
                    <a:ext uri="{FF2B5EF4-FFF2-40B4-BE49-F238E27FC236}">
                      <a16:creationId xmlns:a16="http://schemas.microsoft.com/office/drawing/2014/main" id="{B97191F1-E405-EBAA-0449-86FAD84199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14670" y="3208188"/>
                  <a:ext cx="901620" cy="758387"/>
                </a:xfrm>
                <a:custGeom>
                  <a:avLst/>
                  <a:gdLst>
                    <a:gd name="T0" fmla="*/ 450810 w 901620"/>
                    <a:gd name="T1" fmla="*/ 0 h 758387"/>
                    <a:gd name="T2" fmla="*/ 94798 w 901620"/>
                    <a:gd name="T3" fmla="*/ 379194 h 758387"/>
                    <a:gd name="T4" fmla="*/ 450810 w 901620"/>
                    <a:gd name="T5" fmla="*/ 758387 h 758387"/>
                    <a:gd name="T6" fmla="*/ 806822 w 901620"/>
                    <a:gd name="T7" fmla="*/ 379194 h 75838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126398 w 901620"/>
                    <a:gd name="T13" fmla="*/ 106318 h 758387"/>
                    <a:gd name="T14" fmla="*/ 775222 w 901620"/>
                    <a:gd name="T15" fmla="*/ 758387 h 75838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01620" h="758387">
                      <a:moveTo>
                        <a:pt x="0" y="758387"/>
                      </a:moveTo>
                      <a:lnTo>
                        <a:pt x="189597" y="0"/>
                      </a:lnTo>
                      <a:lnTo>
                        <a:pt x="712023" y="0"/>
                      </a:lnTo>
                      <a:lnTo>
                        <a:pt x="901620" y="758387"/>
                      </a:lnTo>
                      <a:close/>
                    </a:path>
                  </a:pathLst>
                </a:custGeom>
                <a:blipFill dpi="0" rotWithShape="1">
                  <a:blip r:embed="rId4"/>
                  <a:srcRect/>
                  <a:tile tx="0" ty="0" sx="100000" sy="100000" flip="none" algn="tl"/>
                </a:blipFill>
                <a:ln w="9525">
                  <a:solidFill>
                    <a:srgbClr val="4A7EBB"/>
                  </a:solidFill>
                  <a:miter lim="800000"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B5195133-DA59-31E2-81F6-56F4088340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59086" y="2860726"/>
                  <a:ext cx="900033" cy="726655"/>
                </a:xfrm>
                <a:prstGeom prst="ellipse">
                  <a:avLst/>
                </a:prstGeom>
                <a:blipFill dpi="0" rotWithShape="1">
                  <a:blip r:embed="rId3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23000" dir="5400000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prstClr val="white"/>
                    </a:solidFill>
                    <a:latin typeface="Calibri"/>
                    <a:ea typeface="ＭＳ Ｐゴシック" charset="-128"/>
                  </a:endParaRPr>
                </a:p>
              </p:txBody>
            </p:sp>
            <p:sp>
              <p:nvSpPr>
                <p:cNvPr id="59" name="Isosceles Triangle 58">
                  <a:extLst>
                    <a:ext uri="{FF2B5EF4-FFF2-40B4-BE49-F238E27FC236}">
                      <a16:creationId xmlns:a16="http://schemas.microsoft.com/office/drawing/2014/main" id="{589D3A31-8B63-672D-D4CA-C83B5620B3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92435" y="3168523"/>
                  <a:ext cx="673041" cy="51088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  <a:ea typeface="ＭＳ Ｐゴシック" charset="-128"/>
                  </a:endParaRPr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DDF2870C-AE7D-D6CC-384D-9B673BD4A26E}"/>
                    </a:ext>
                  </a:extLst>
                </p:cNvPr>
                <p:cNvSpPr/>
                <p:nvPr/>
              </p:nvSpPr>
              <p:spPr>
                <a:xfrm>
                  <a:off x="1032086" y="2914670"/>
                  <a:ext cx="2039758" cy="8980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2800" dirty="0">
                      <a:solidFill>
                        <a:prstClr val="white"/>
                      </a:solidFill>
                    </a:rPr>
                    <a:t>Population</a:t>
                  </a:r>
                </a:p>
                <a:p>
                  <a:pPr algn="ctr">
                    <a:defRPr/>
                  </a:pPr>
                  <a:r>
                    <a:rPr lang="en-US" sz="2800" dirty="0">
                      <a:solidFill>
                        <a:prstClr val="white"/>
                      </a:solidFill>
                    </a:rPr>
                    <a:t>of patients</a:t>
                  </a:r>
                </a:p>
              </p:txBody>
            </p:sp>
          </p:grpSp>
          <p:sp>
            <p:nvSpPr>
              <p:cNvPr id="163853" name="Rectangle 35">
                <a:extLst>
                  <a:ext uri="{FF2B5EF4-FFF2-40B4-BE49-F238E27FC236}">
                    <a16:creationId xmlns:a16="http://schemas.microsoft.com/office/drawing/2014/main" id="{CCF4F765-034A-C059-3196-45AF6E7ADC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7800" y="1954977"/>
                <a:ext cx="346593" cy="2862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2000" b="1">
                    <a:solidFill>
                      <a:srgbClr val="000000"/>
                    </a:solidFill>
                    <a:latin typeface="Calibri" panose="020F0502020204030204" pitchFamily="34" charset="0"/>
                  </a:rPr>
                  <a:t>RANDOMIZE</a:t>
                </a:r>
              </a:p>
            </p:txBody>
          </p:sp>
        </p:grpSp>
        <p:sp>
          <p:nvSpPr>
            <p:cNvPr id="163851" name="Rectangle 52">
              <a:extLst>
                <a:ext uri="{FF2B5EF4-FFF2-40B4-BE49-F238E27FC236}">
                  <a16:creationId xmlns:a16="http://schemas.microsoft.com/office/drawing/2014/main" id="{F2B5CEC7-38CC-1BC9-361D-BF28F87D9B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3700" y="1804805"/>
              <a:ext cx="347663" cy="3170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1">
                  <a:solidFill>
                    <a:srgbClr val="000000"/>
                  </a:solidFill>
                  <a:latin typeface="Calibri" panose="020F0502020204030204" pitchFamily="34" charset="0"/>
                </a:rPr>
                <a:t>ADAPTIVELY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itle 1">
            <a:extLst>
              <a:ext uri="{FF2B5EF4-FFF2-40B4-BE49-F238E27FC236}">
                <a16:creationId xmlns:a16="http://schemas.microsoft.com/office/drawing/2014/main" id="{E1A35D3F-988A-0A76-ADE9-1D1BD62045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4538" y="423863"/>
            <a:ext cx="8323262" cy="944562"/>
          </a:xfrm>
        </p:spPr>
        <p:txBody>
          <a:bodyPr>
            <a:normAutofit/>
          </a:bodyPr>
          <a:lstStyle/>
          <a:p>
            <a:r>
              <a:rPr lang="en-US" altLang="en-US" sz="4800" dirty="0">
                <a:ea typeface="ＭＳ Ｐゴシック" panose="020B0600070205080204" pitchFamily="34" charset="-128"/>
              </a:rPr>
              <a:t>I-SPY2</a:t>
            </a: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8F39D9C7-9799-3CB9-8CFE-537EDF0C2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25" y="2401889"/>
            <a:ext cx="2203450" cy="2111375"/>
          </a:xfrm>
          <a:prstGeom prst="hexagon">
            <a:avLst>
              <a:gd name="adj" fmla="val 24998"/>
              <a:gd name="vf" fmla="val 115470"/>
            </a:avLst>
          </a:prstGeom>
          <a:solidFill>
            <a:srgbClr val="00804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D17869B-E361-000C-A9DC-4FDB0D5DA0C9}"/>
              </a:ext>
            </a:extLst>
          </p:cNvPr>
          <p:cNvSpPr/>
          <p:nvPr/>
        </p:nvSpPr>
        <p:spPr>
          <a:xfrm>
            <a:off x="7953375" y="2795588"/>
            <a:ext cx="1385888" cy="1312862"/>
          </a:xfrm>
          <a:prstGeom prst="rect">
            <a:avLst/>
          </a:prstGeom>
          <a:solidFill>
            <a:srgbClr val="008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prstClr val="white"/>
                </a:solidFill>
              </a:rPr>
              <a:t>Outcome:</a:t>
            </a:r>
          </a:p>
          <a:p>
            <a:pPr algn="ctr">
              <a:defRPr/>
            </a:pPr>
            <a:r>
              <a:rPr lang="en-US" sz="2000" dirty="0">
                <a:solidFill>
                  <a:prstClr val="white"/>
                </a:solidFill>
              </a:rPr>
              <a:t>Complete </a:t>
            </a:r>
          </a:p>
          <a:p>
            <a:pPr algn="ctr">
              <a:defRPr/>
            </a:pPr>
            <a:r>
              <a:rPr lang="en-US" sz="2000" dirty="0">
                <a:solidFill>
                  <a:prstClr val="white"/>
                </a:solidFill>
              </a:rPr>
              <a:t>response </a:t>
            </a:r>
          </a:p>
          <a:p>
            <a:pPr algn="ctr">
              <a:defRPr/>
            </a:pPr>
            <a:r>
              <a:rPr lang="en-US" sz="2000" dirty="0">
                <a:solidFill>
                  <a:prstClr val="white"/>
                </a:solidFill>
              </a:rPr>
              <a:t>at surgery</a:t>
            </a:r>
          </a:p>
        </p:txBody>
      </p:sp>
      <p:sp>
        <p:nvSpPr>
          <p:cNvPr id="41" name="Parallelogram 40">
            <a:extLst>
              <a:ext uri="{FF2B5EF4-FFF2-40B4-BE49-F238E27FC236}">
                <a16:creationId xmlns:a16="http://schemas.microsoft.com/office/drawing/2014/main" id="{381BA97D-A5AE-CF2C-A786-284305880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8176" y="2622550"/>
            <a:ext cx="1063625" cy="693738"/>
          </a:xfrm>
          <a:prstGeom prst="parallelogram">
            <a:avLst>
              <a:gd name="adj" fmla="val 24999"/>
            </a:avLst>
          </a:prstGeom>
          <a:solidFill>
            <a:srgbClr val="4BACC6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A1F81F-D233-078D-DEEB-506FE1CAF5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0501" y="4741863"/>
            <a:ext cx="151606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Arm 6 is</a:t>
            </a:r>
          </a:p>
          <a:p>
            <a:pPr algn="ctr" eaLnBrk="1" hangingPunct="1"/>
            <a:r>
              <a:rPr lang="en-US" alt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added to</a:t>
            </a:r>
          </a:p>
          <a:p>
            <a:pPr algn="ctr" eaLnBrk="1" hangingPunct="1"/>
            <a:r>
              <a:rPr lang="en-US" alt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the mix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C5A04EC-E391-C2FB-E0C8-2769BF6D2FDB}"/>
              </a:ext>
            </a:extLst>
          </p:cNvPr>
          <p:cNvSpPr>
            <a:spLocks noChangeArrowheads="1"/>
          </p:cNvSpPr>
          <p:nvPr/>
        </p:nvSpPr>
        <p:spPr bwMode="auto">
          <a:xfrm rot="20765435">
            <a:off x="4386263" y="2776538"/>
            <a:ext cx="2997200" cy="20796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             Experimental arm 6</a:t>
            </a:r>
          </a:p>
        </p:txBody>
      </p:sp>
      <p:grpSp>
        <p:nvGrpSpPr>
          <p:cNvPr id="165896" name="Group 27">
            <a:extLst>
              <a:ext uri="{FF2B5EF4-FFF2-40B4-BE49-F238E27FC236}">
                <a16:creationId xmlns:a16="http://schemas.microsoft.com/office/drawing/2014/main" id="{E9E70619-5483-73C5-D33D-C1990B55C930}"/>
              </a:ext>
            </a:extLst>
          </p:cNvPr>
          <p:cNvGrpSpPr>
            <a:grpSpLocks/>
          </p:cNvGrpSpPr>
          <p:nvPr/>
        </p:nvGrpSpPr>
        <p:grpSpPr bwMode="auto">
          <a:xfrm>
            <a:off x="2555876" y="1954213"/>
            <a:ext cx="4937125" cy="2863850"/>
            <a:chOff x="1032086" y="1954977"/>
            <a:chExt cx="4936689" cy="2862322"/>
          </a:xfrm>
        </p:grpSpPr>
        <p:grpSp>
          <p:nvGrpSpPr>
            <p:cNvPr id="165898" name="Group 21">
              <a:extLst>
                <a:ext uri="{FF2B5EF4-FFF2-40B4-BE49-F238E27FC236}">
                  <a16:creationId xmlns:a16="http://schemas.microsoft.com/office/drawing/2014/main" id="{C4CD873F-6333-F8BF-9C1A-20D494BDB4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32086" y="2488092"/>
              <a:ext cx="4936689" cy="1848450"/>
              <a:chOff x="1032086" y="2488092"/>
              <a:chExt cx="4936689" cy="1848450"/>
            </a:xfrm>
          </p:grpSpPr>
          <p:sp>
            <p:nvSpPr>
              <p:cNvPr id="28" name="Isosceles Triangle 27">
                <a:extLst>
                  <a:ext uri="{FF2B5EF4-FFF2-40B4-BE49-F238E27FC236}">
                    <a16:creationId xmlns:a16="http://schemas.microsoft.com/office/drawing/2014/main" id="{DC9AE5F3-9FF7-F68C-CE58-E51DC0451B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4331" y="2968847"/>
                <a:ext cx="1279412" cy="1139217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Calibri"/>
                  <a:ea typeface="ＭＳ Ｐゴシック" charset="-128"/>
                </a:endParaRPr>
              </a:p>
            </p:txBody>
          </p:sp>
          <p:sp>
            <p:nvSpPr>
              <p:cNvPr id="90124" name="Rectangle 28">
                <a:extLst>
                  <a:ext uri="{FF2B5EF4-FFF2-40B4-BE49-F238E27FC236}">
                    <a16:creationId xmlns:a16="http://schemas.microsoft.com/office/drawing/2014/main" id="{A40758BF-5877-4420-3084-AF24AF1DCB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323122">
                <a:off x="2719450" y="2488092"/>
                <a:ext cx="3169957" cy="20943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>
                    <a:solidFill>
                      <a:srgbClr val="FFFFFF"/>
                    </a:solidFill>
                    <a:latin typeface="Calibri" charset="0"/>
                    <a:ea typeface="ＭＳ Ｐゴシック" charset="-128"/>
                    <a:cs typeface="ＭＳ Ｐゴシック" charset="-128"/>
                  </a:rPr>
                  <a:t>            Experimental arm 1</a:t>
                </a:r>
              </a:p>
            </p:txBody>
          </p:sp>
          <p:sp>
            <p:nvSpPr>
              <p:cNvPr id="90125" name="Rectangle 30">
                <a:extLst>
                  <a:ext uri="{FF2B5EF4-FFF2-40B4-BE49-F238E27FC236}">
                    <a16:creationId xmlns:a16="http://schemas.microsoft.com/office/drawing/2014/main" id="{72A54F02-0927-EDE2-E7C2-5076EAF708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35951">
                <a:off x="2879773" y="3381377"/>
                <a:ext cx="2958839" cy="18405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>
                    <a:solidFill>
                      <a:srgbClr val="FFFFFF"/>
                    </a:solidFill>
                    <a:latin typeface="Calibri" charset="0"/>
                    <a:ea typeface="ＭＳ Ｐゴシック" charset="-128"/>
                    <a:cs typeface="ＭＳ Ｐゴシック" charset="-128"/>
                  </a:rPr>
                  <a:t>               Experimental arm 4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16F4EE5D-BA76-55B2-63C1-CEA20494B6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335596">
                <a:off x="2689290" y="3944639"/>
                <a:ext cx="3279485" cy="18087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white"/>
                    </a:solidFill>
                    <a:latin typeface="Calibri"/>
                    <a:ea typeface="ＭＳ Ｐゴシック" charset="-128"/>
                  </a:rPr>
                  <a:t>             Standard therapy</a:t>
                </a: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5E1039D6-82AD-383C-63A1-793373576D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0506" y="2708636"/>
                <a:ext cx="900033" cy="879006"/>
              </a:xfrm>
              <a:prstGeom prst="ellipse">
                <a:avLst/>
              </a:prstGeom>
              <a:solidFill>
                <a:srgbClr val="9BBB5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Calibri"/>
                  <a:ea typeface="ＭＳ Ｐゴシック" charset="-128"/>
                </a:endParaRPr>
              </a:p>
            </p:txBody>
          </p:sp>
          <p:sp>
            <p:nvSpPr>
              <p:cNvPr id="34" name="Chord 33">
                <a:extLst>
                  <a:ext uri="{FF2B5EF4-FFF2-40B4-BE49-F238E27FC236}">
                    <a16:creationId xmlns:a16="http://schemas.microsoft.com/office/drawing/2014/main" id="{C05EC12D-8977-C37D-61FD-539E284E97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5897" y="3316325"/>
                <a:ext cx="1074642" cy="966271"/>
              </a:xfrm>
              <a:custGeom>
                <a:avLst/>
                <a:gdLst>
                  <a:gd name="T0" fmla="*/ 896583 w 1074642"/>
                  <a:gd name="T1" fmla="*/ 842398 h 966271"/>
                  <a:gd name="T2" fmla="*/ 537321 w 1074642"/>
                  <a:gd name="T3" fmla="*/ 0 h 966271"/>
                  <a:gd name="T4" fmla="*/ 716952 w 1074642"/>
                  <a:gd name="T5" fmla="*/ 421199 h 966271"/>
                  <a:gd name="T6" fmla="*/ 0 60000 65536"/>
                  <a:gd name="T7" fmla="*/ 0 60000 65536"/>
                  <a:gd name="T8" fmla="*/ 0 60000 65536"/>
                  <a:gd name="T9" fmla="*/ 157378 w 1074642"/>
                  <a:gd name="T10" fmla="*/ 141507 h 966271"/>
                  <a:gd name="T11" fmla="*/ 917264 w 1074642"/>
                  <a:gd name="T12" fmla="*/ 824764 h 96627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74642" h="966271">
                    <a:moveTo>
                      <a:pt x="896583" y="842398"/>
                    </a:moveTo>
                    <a:lnTo>
                      <a:pt x="896582" y="842397"/>
                    </a:lnTo>
                    <a:cubicBezTo>
                      <a:pt x="797940" y="922148"/>
                      <a:pt x="669974" y="966270"/>
                      <a:pt x="537320" y="966271"/>
                    </a:cubicBezTo>
                    <a:cubicBezTo>
                      <a:pt x="240565" y="966271"/>
                      <a:pt x="-1" y="749963"/>
                      <a:pt x="-1" y="483135"/>
                    </a:cubicBezTo>
                    <a:cubicBezTo>
                      <a:pt x="-2" y="216306"/>
                      <a:pt x="240565" y="-1"/>
                      <a:pt x="537319" y="-1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5" name="Diamond 34">
                <a:extLst>
                  <a:ext uri="{FF2B5EF4-FFF2-40B4-BE49-F238E27FC236}">
                    <a16:creationId xmlns:a16="http://schemas.microsoft.com/office/drawing/2014/main" id="{6A72A9E7-623D-0502-BE4F-AB1DD8A166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0670" y="3392484"/>
                <a:ext cx="854000" cy="944058"/>
              </a:xfrm>
              <a:prstGeom prst="diamond">
                <a:avLst/>
              </a:prstGeom>
              <a:solidFill>
                <a:srgbClr val="FF8000"/>
              </a:soli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Calibri"/>
                  <a:ea typeface="ＭＳ Ｐゴシック" charset="-128"/>
                </a:endParaRPr>
              </a:p>
            </p:txBody>
          </p:sp>
          <p:sp>
            <p:nvSpPr>
              <p:cNvPr id="36" name="Diagonal Stripe 35">
                <a:extLst>
                  <a:ext uri="{FF2B5EF4-FFF2-40B4-BE49-F238E27FC236}">
                    <a16:creationId xmlns:a16="http://schemas.microsoft.com/office/drawing/2014/main" id="{84513437-76AD-AFAB-47BE-AF9C456B2C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6893" y="2872062"/>
                <a:ext cx="879397" cy="890112"/>
              </a:xfrm>
              <a:custGeom>
                <a:avLst/>
                <a:gdLst>
                  <a:gd name="T0" fmla="*/ 439699 w 879397"/>
                  <a:gd name="T1" fmla="*/ 445056 h 890112"/>
                  <a:gd name="T2" fmla="*/ 0 w 879397"/>
                  <a:gd name="T3" fmla="*/ 667584 h 890112"/>
                  <a:gd name="T4" fmla="*/ 219849 w 879397"/>
                  <a:gd name="T5" fmla="*/ 222528 h 890112"/>
                  <a:gd name="T6" fmla="*/ 659548 w 879397"/>
                  <a:gd name="T7" fmla="*/ 0 h 8901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79397"/>
                  <a:gd name="T13" fmla="*/ 0 h 890112"/>
                  <a:gd name="T14" fmla="*/ 659548 w 879397"/>
                  <a:gd name="T15" fmla="*/ 667584 h 8901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79397" h="890112">
                    <a:moveTo>
                      <a:pt x="0" y="445056"/>
                    </a:moveTo>
                    <a:lnTo>
                      <a:pt x="439699" y="0"/>
                    </a:lnTo>
                    <a:lnTo>
                      <a:pt x="879397" y="0"/>
                    </a:lnTo>
                    <a:lnTo>
                      <a:pt x="0" y="890112"/>
                    </a:lnTo>
                    <a:close/>
                  </a:path>
                </a:pathLst>
              </a:custGeom>
              <a:solidFill>
                <a:srgbClr val="4C4C4C"/>
              </a:soli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46" name="Trapezoid 45">
                <a:extLst>
                  <a:ext uri="{FF2B5EF4-FFF2-40B4-BE49-F238E27FC236}">
                    <a16:creationId xmlns:a16="http://schemas.microsoft.com/office/drawing/2014/main" id="{38524D8D-8806-CFC1-66B2-29C5BCDBDE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4670" y="3208432"/>
                <a:ext cx="901620" cy="758420"/>
              </a:xfrm>
              <a:custGeom>
                <a:avLst/>
                <a:gdLst>
                  <a:gd name="T0" fmla="*/ 450810 w 901620"/>
                  <a:gd name="T1" fmla="*/ 0 h 758420"/>
                  <a:gd name="T2" fmla="*/ 94803 w 901620"/>
                  <a:gd name="T3" fmla="*/ 379210 h 758420"/>
                  <a:gd name="T4" fmla="*/ 450810 w 901620"/>
                  <a:gd name="T5" fmla="*/ 758420 h 758420"/>
                  <a:gd name="T6" fmla="*/ 806818 w 901620"/>
                  <a:gd name="T7" fmla="*/ 379210 h 7584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26403 w 901620"/>
                  <a:gd name="T13" fmla="*/ 106327 h 758420"/>
                  <a:gd name="T14" fmla="*/ 775217 w 901620"/>
                  <a:gd name="T15" fmla="*/ 758420 h 7584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01620" h="758420">
                    <a:moveTo>
                      <a:pt x="0" y="758420"/>
                    </a:moveTo>
                    <a:lnTo>
                      <a:pt x="189605" y="0"/>
                    </a:lnTo>
                    <a:lnTo>
                      <a:pt x="712015" y="0"/>
                    </a:lnTo>
                    <a:lnTo>
                      <a:pt x="901620" y="758420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72DCA4A6-5BA4-F5AB-959F-A1ADA32BAB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9086" y="2860955"/>
                <a:ext cx="900033" cy="726687"/>
              </a:xfrm>
              <a:prstGeom prst="ellipse">
                <a:avLst/>
              </a:prstGeom>
              <a:blipFill dpi="0" rotWithShape="1">
                <a:blip r:embed="rId4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Calibri"/>
                  <a:ea typeface="ＭＳ Ｐゴシック" charset="-128"/>
                </a:endParaRPr>
              </a:p>
            </p:txBody>
          </p:sp>
          <p:sp>
            <p:nvSpPr>
              <p:cNvPr id="48" name="Isosceles Triangle 47">
                <a:extLst>
                  <a:ext uri="{FF2B5EF4-FFF2-40B4-BE49-F238E27FC236}">
                    <a16:creationId xmlns:a16="http://schemas.microsoft.com/office/drawing/2014/main" id="{F023964B-5956-C84D-2DEF-7C860257CA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2435" y="3168766"/>
                <a:ext cx="673041" cy="510902"/>
              </a:xfrm>
              <a:prstGeom prst="triangle">
                <a:avLst>
                  <a:gd name="adj" fmla="val 50000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Calibri"/>
                  <a:ea typeface="ＭＳ Ｐゴシック" charset="-128"/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501F1E18-0966-6365-969A-3F9155027879}"/>
                  </a:ext>
                </a:extLst>
              </p:cNvPr>
              <p:cNvSpPr/>
              <p:nvPr/>
            </p:nvSpPr>
            <p:spPr>
              <a:xfrm>
                <a:off x="1032086" y="2914901"/>
                <a:ext cx="2039758" cy="89804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800" dirty="0">
                    <a:solidFill>
                      <a:prstClr val="white"/>
                    </a:solidFill>
                  </a:rPr>
                  <a:t>Population</a:t>
                </a:r>
              </a:p>
              <a:p>
                <a:pPr algn="ctr">
                  <a:defRPr/>
                </a:pPr>
                <a:r>
                  <a:rPr lang="en-US" sz="2800" dirty="0">
                    <a:solidFill>
                      <a:prstClr val="white"/>
                    </a:solidFill>
                  </a:rPr>
                  <a:t>of patients</a:t>
                </a:r>
              </a:p>
            </p:txBody>
          </p:sp>
        </p:grpSp>
        <p:sp>
          <p:nvSpPr>
            <p:cNvPr id="165899" name="Rectangle 26">
              <a:extLst>
                <a:ext uri="{FF2B5EF4-FFF2-40B4-BE49-F238E27FC236}">
                  <a16:creationId xmlns:a16="http://schemas.microsoft.com/office/drawing/2014/main" id="{F5AB7568-938F-A446-7581-427B65B026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7800" y="1954977"/>
              <a:ext cx="346593" cy="2862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1">
                  <a:solidFill>
                    <a:srgbClr val="000000"/>
                  </a:solidFill>
                  <a:latin typeface="Calibri" panose="020F0502020204030204" pitchFamily="34" charset="0"/>
                </a:rPr>
                <a:t>RANDOMIZE</a:t>
              </a:r>
            </a:p>
          </p:txBody>
        </p:sp>
      </p:grpSp>
      <p:sp>
        <p:nvSpPr>
          <p:cNvPr id="165897" name="Rectangle 52">
            <a:extLst>
              <a:ext uri="{FF2B5EF4-FFF2-40B4-BE49-F238E27FC236}">
                <a16:creationId xmlns:a16="http://schemas.microsoft.com/office/drawing/2014/main" id="{C36D2719-271A-A2CB-F85B-936BA5F9F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7701" y="1804989"/>
            <a:ext cx="347663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0000"/>
                </a:solidFill>
                <a:latin typeface="Calibri" panose="020F0502020204030204" pitchFamily="34" charset="0"/>
              </a:rPr>
              <a:t>ADAPTIVELY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itle 1">
            <a:extLst>
              <a:ext uri="{FF2B5EF4-FFF2-40B4-BE49-F238E27FC236}">
                <a16:creationId xmlns:a16="http://schemas.microsoft.com/office/drawing/2014/main" id="{B3917F2E-EDB9-5AE7-746D-FDFA693580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4538" y="423863"/>
            <a:ext cx="8323262" cy="944562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800" b="1" dirty="0">
                <a:ea typeface="ＭＳ Ｐゴシック" panose="020B0600070205080204" pitchFamily="34" charset="-128"/>
              </a:rPr>
              <a:t>I-SPY-like Trial for Combinations</a:t>
            </a:r>
          </a:p>
        </p:txBody>
      </p:sp>
      <p:sp>
        <p:nvSpPr>
          <p:cNvPr id="92162" name="Rectangle 10">
            <a:extLst>
              <a:ext uri="{FF2B5EF4-FFF2-40B4-BE49-F238E27FC236}">
                <a16:creationId xmlns:a16="http://schemas.microsoft.com/office/drawing/2014/main" id="{614B13AD-9F00-4B98-9F16-AD0F14D44FE3}"/>
              </a:ext>
            </a:extLst>
          </p:cNvPr>
          <p:cNvSpPr>
            <a:spLocks noChangeArrowheads="1"/>
          </p:cNvSpPr>
          <p:nvPr/>
        </p:nvSpPr>
        <p:spPr bwMode="auto">
          <a:xfrm rot="20276878">
            <a:off x="4243389" y="2487613"/>
            <a:ext cx="3170237" cy="20955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            A + SOC</a:t>
            </a: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E3D1518B-F345-BCA5-2A4A-9A3525F2E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25" y="2401889"/>
            <a:ext cx="2203450" cy="2111375"/>
          </a:xfrm>
          <a:prstGeom prst="hexagon">
            <a:avLst>
              <a:gd name="adj" fmla="val 24998"/>
              <a:gd name="vf" fmla="val 115470"/>
            </a:avLst>
          </a:prstGeom>
          <a:solidFill>
            <a:srgbClr val="00804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A959789-2094-5374-65CE-44E2921ACF66}"/>
              </a:ext>
            </a:extLst>
          </p:cNvPr>
          <p:cNvSpPr/>
          <p:nvPr/>
        </p:nvSpPr>
        <p:spPr>
          <a:xfrm>
            <a:off x="7953375" y="2795588"/>
            <a:ext cx="1385888" cy="1312862"/>
          </a:xfrm>
          <a:prstGeom prst="rect">
            <a:avLst/>
          </a:prstGeom>
          <a:solidFill>
            <a:srgbClr val="008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Outcome:</a:t>
            </a:r>
          </a:p>
          <a:p>
            <a:pPr algn="ctr">
              <a:defRPr/>
            </a:pPr>
            <a:r>
              <a:rPr lang="en-US" sz="200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pathCR</a:t>
            </a:r>
          </a:p>
          <a:p>
            <a:pPr algn="ctr">
              <a:defRPr/>
            </a:pPr>
            <a:r>
              <a:rPr lang="en-US" sz="200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or PFS</a:t>
            </a:r>
          </a:p>
          <a:p>
            <a:pPr algn="ctr">
              <a:defRPr/>
            </a:pPr>
            <a:r>
              <a:rPr lang="en-US" sz="200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or OS</a:t>
            </a:r>
          </a:p>
        </p:txBody>
      </p:sp>
      <p:sp>
        <p:nvSpPr>
          <p:cNvPr id="92165" name="Rectangle 27">
            <a:extLst>
              <a:ext uri="{FF2B5EF4-FFF2-40B4-BE49-F238E27FC236}">
                <a16:creationId xmlns:a16="http://schemas.microsoft.com/office/drawing/2014/main" id="{4388938C-81C5-8DB5-8693-4CE49B1A707D}"/>
              </a:ext>
            </a:extLst>
          </p:cNvPr>
          <p:cNvSpPr>
            <a:spLocks noChangeArrowheads="1"/>
          </p:cNvSpPr>
          <p:nvPr/>
        </p:nvSpPr>
        <p:spPr bwMode="auto">
          <a:xfrm rot="20765435">
            <a:off x="4386263" y="2776538"/>
            <a:ext cx="2997200" cy="20796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             B + SOC</a:t>
            </a:r>
          </a:p>
        </p:txBody>
      </p:sp>
      <p:sp>
        <p:nvSpPr>
          <p:cNvPr id="92166" name="Rectangle 28">
            <a:extLst>
              <a:ext uri="{FF2B5EF4-FFF2-40B4-BE49-F238E27FC236}">
                <a16:creationId xmlns:a16="http://schemas.microsoft.com/office/drawing/2014/main" id="{31BFFE2B-29F0-D3C1-ADEA-A9F6E458C27C}"/>
              </a:ext>
            </a:extLst>
          </p:cNvPr>
          <p:cNvSpPr>
            <a:spLocks noChangeArrowheads="1"/>
          </p:cNvSpPr>
          <p:nvPr/>
        </p:nvSpPr>
        <p:spPr bwMode="auto">
          <a:xfrm rot="21373798">
            <a:off x="4425950" y="3086101"/>
            <a:ext cx="2908300" cy="18891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               C + SOC</a:t>
            </a:r>
          </a:p>
        </p:txBody>
      </p:sp>
      <p:sp>
        <p:nvSpPr>
          <p:cNvPr id="92167" name="Rectangle 29">
            <a:extLst>
              <a:ext uri="{FF2B5EF4-FFF2-40B4-BE49-F238E27FC236}">
                <a16:creationId xmlns:a16="http://schemas.microsoft.com/office/drawing/2014/main" id="{58228197-1C8A-3540-643B-5A05BFD8FC9B}"/>
              </a:ext>
            </a:extLst>
          </p:cNvPr>
          <p:cNvSpPr>
            <a:spLocks noChangeArrowheads="1"/>
          </p:cNvSpPr>
          <p:nvPr/>
        </p:nvSpPr>
        <p:spPr bwMode="auto">
          <a:xfrm rot="335951">
            <a:off x="4403726" y="3381375"/>
            <a:ext cx="2957513" cy="18573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               D + SOC</a:t>
            </a:r>
          </a:p>
        </p:txBody>
      </p:sp>
      <p:sp>
        <p:nvSpPr>
          <p:cNvPr id="92168" name="Rectangle 33">
            <a:extLst>
              <a:ext uri="{FF2B5EF4-FFF2-40B4-BE49-F238E27FC236}">
                <a16:creationId xmlns:a16="http://schemas.microsoft.com/office/drawing/2014/main" id="{1F3789DB-CF4A-F6CA-44E7-A761B03D059A}"/>
              </a:ext>
            </a:extLst>
          </p:cNvPr>
          <p:cNvSpPr>
            <a:spLocks noChangeArrowheads="1"/>
          </p:cNvSpPr>
          <p:nvPr/>
        </p:nvSpPr>
        <p:spPr bwMode="auto">
          <a:xfrm rot="702325">
            <a:off x="4403726" y="3657601"/>
            <a:ext cx="2995613" cy="17621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             C + D + SOC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3B312BB-865A-C4B7-4D38-B098CFD1C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4313" y="2708276"/>
            <a:ext cx="900112" cy="879475"/>
          </a:xfrm>
          <a:prstGeom prst="ellipse">
            <a:avLst/>
          </a:prstGeom>
          <a:solidFill>
            <a:srgbClr val="9BBB59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CFFFFA0F-5A6B-2E65-504F-CAE517F31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8176" y="2968626"/>
            <a:ext cx="1279525" cy="1139825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40" name="Chord 39">
            <a:extLst>
              <a:ext uri="{FF2B5EF4-FFF2-40B4-BE49-F238E27FC236}">
                <a16:creationId xmlns:a16="http://schemas.microsoft.com/office/drawing/2014/main" id="{4ADABC58-B068-AFD2-64D6-6831B6437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9689" y="3316289"/>
            <a:ext cx="1074737" cy="966787"/>
          </a:xfrm>
          <a:custGeom>
            <a:avLst/>
            <a:gdLst>
              <a:gd name="T0" fmla="*/ 896751 w 1074737"/>
              <a:gd name="T1" fmla="*/ 842776 h 966787"/>
              <a:gd name="T2" fmla="*/ 537368 w 1074737"/>
              <a:gd name="T3" fmla="*/ 0 h 966787"/>
              <a:gd name="T4" fmla="*/ 717060 w 1074737"/>
              <a:gd name="T5" fmla="*/ 421388 h 966787"/>
              <a:gd name="T6" fmla="*/ 0 60000 65536"/>
              <a:gd name="T7" fmla="*/ 0 60000 65536"/>
              <a:gd name="T8" fmla="*/ 0 60000 65536"/>
              <a:gd name="T9" fmla="*/ 157392 w 1074737"/>
              <a:gd name="T10" fmla="*/ 141583 h 966787"/>
              <a:gd name="T11" fmla="*/ 917345 w 1074737"/>
              <a:gd name="T12" fmla="*/ 825204 h 9667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74737" h="966787">
                <a:moveTo>
                  <a:pt x="896751" y="842776"/>
                </a:moveTo>
                <a:lnTo>
                  <a:pt x="896751" y="842776"/>
                </a:lnTo>
                <a:cubicBezTo>
                  <a:pt x="798088" y="922613"/>
                  <a:pt x="670075" y="966786"/>
                  <a:pt x="537368" y="966787"/>
                </a:cubicBezTo>
                <a:cubicBezTo>
                  <a:pt x="240587" y="966787"/>
                  <a:pt x="-1" y="750364"/>
                  <a:pt x="-1" y="483393"/>
                </a:cubicBezTo>
                <a:cubicBezTo>
                  <a:pt x="-2" y="216421"/>
                  <a:pt x="240587" y="-1"/>
                  <a:pt x="537367" y="-1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1" name="Parallelogram 40">
            <a:extLst>
              <a:ext uri="{FF2B5EF4-FFF2-40B4-BE49-F238E27FC236}">
                <a16:creationId xmlns:a16="http://schemas.microsoft.com/office/drawing/2014/main" id="{4789263C-8077-F2C4-DA55-BF60CA9FA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8176" y="2622550"/>
            <a:ext cx="1063625" cy="693738"/>
          </a:xfrm>
          <a:prstGeom prst="parallelogram">
            <a:avLst>
              <a:gd name="adj" fmla="val 24999"/>
            </a:avLst>
          </a:prstGeom>
          <a:solidFill>
            <a:srgbClr val="4BACC6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42" name="Diamond 41">
            <a:extLst>
              <a:ext uri="{FF2B5EF4-FFF2-40B4-BE49-F238E27FC236}">
                <a16:creationId xmlns:a16="http://schemas.microsoft.com/office/drawing/2014/main" id="{6BA6B535-3399-E346-7F79-C752B3CC0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4489" y="3392488"/>
            <a:ext cx="854075" cy="944562"/>
          </a:xfrm>
          <a:prstGeom prst="diamond">
            <a:avLst/>
          </a:prstGeom>
          <a:solidFill>
            <a:srgbClr val="FF8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43" name="Diagonal Stripe 42">
            <a:extLst>
              <a:ext uri="{FF2B5EF4-FFF2-40B4-BE49-F238E27FC236}">
                <a16:creationId xmlns:a16="http://schemas.microsoft.com/office/drawing/2014/main" id="{8E4A1356-CF8B-223D-0CCD-2FBC12D21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0789" y="2871789"/>
            <a:ext cx="879475" cy="890587"/>
          </a:xfrm>
          <a:custGeom>
            <a:avLst/>
            <a:gdLst>
              <a:gd name="T0" fmla="*/ 439738 w 879475"/>
              <a:gd name="T1" fmla="*/ 445294 h 890587"/>
              <a:gd name="T2" fmla="*/ 0 w 879475"/>
              <a:gd name="T3" fmla="*/ 667940 h 890587"/>
              <a:gd name="T4" fmla="*/ 219869 w 879475"/>
              <a:gd name="T5" fmla="*/ 222647 h 890587"/>
              <a:gd name="T6" fmla="*/ 659606 w 879475"/>
              <a:gd name="T7" fmla="*/ 0 h 890587"/>
              <a:gd name="T8" fmla="*/ 0 60000 65536"/>
              <a:gd name="T9" fmla="*/ 0 60000 65536"/>
              <a:gd name="T10" fmla="*/ 0 60000 65536"/>
              <a:gd name="T11" fmla="*/ 0 60000 65536"/>
              <a:gd name="T12" fmla="*/ 0 w 879475"/>
              <a:gd name="T13" fmla="*/ 0 h 890587"/>
              <a:gd name="T14" fmla="*/ 659606 w 879475"/>
              <a:gd name="T15" fmla="*/ 667940 h 8905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79475" h="890587">
                <a:moveTo>
                  <a:pt x="0" y="445294"/>
                </a:moveTo>
                <a:lnTo>
                  <a:pt x="439738" y="0"/>
                </a:lnTo>
                <a:lnTo>
                  <a:pt x="879475" y="0"/>
                </a:lnTo>
                <a:lnTo>
                  <a:pt x="0" y="890587"/>
                </a:lnTo>
                <a:close/>
              </a:path>
            </a:pathLst>
          </a:custGeom>
          <a:solidFill>
            <a:srgbClr val="4C4C4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4" name="Trapezoid 43">
            <a:extLst>
              <a:ext uri="{FF2B5EF4-FFF2-40B4-BE49-F238E27FC236}">
                <a16:creationId xmlns:a16="http://schemas.microsoft.com/office/drawing/2014/main" id="{73B31A9D-57B7-4009-1904-944FF2CBF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8563" y="3208338"/>
            <a:ext cx="901700" cy="760412"/>
          </a:xfrm>
          <a:custGeom>
            <a:avLst/>
            <a:gdLst>
              <a:gd name="T0" fmla="*/ 450850 w 901700"/>
              <a:gd name="T1" fmla="*/ 0 h 760412"/>
              <a:gd name="T2" fmla="*/ 95052 w 901700"/>
              <a:gd name="T3" fmla="*/ 380206 h 760412"/>
              <a:gd name="T4" fmla="*/ 450850 w 901700"/>
              <a:gd name="T5" fmla="*/ 760412 h 760412"/>
              <a:gd name="T6" fmla="*/ 806649 w 901700"/>
              <a:gd name="T7" fmla="*/ 380206 h 760412"/>
              <a:gd name="T8" fmla="*/ 0 60000 65536"/>
              <a:gd name="T9" fmla="*/ 0 60000 65536"/>
              <a:gd name="T10" fmla="*/ 0 60000 65536"/>
              <a:gd name="T11" fmla="*/ 0 60000 65536"/>
              <a:gd name="T12" fmla="*/ 126735 w 901700"/>
              <a:gd name="T13" fmla="*/ 106877 h 760412"/>
              <a:gd name="T14" fmla="*/ 774965 w 901700"/>
              <a:gd name="T15" fmla="*/ 760412 h 7604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1700" h="760412">
                <a:moveTo>
                  <a:pt x="0" y="760412"/>
                </a:moveTo>
                <a:lnTo>
                  <a:pt x="190103" y="0"/>
                </a:lnTo>
                <a:lnTo>
                  <a:pt x="711597" y="0"/>
                </a:lnTo>
                <a:lnTo>
                  <a:pt x="901700" y="760412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0FAD625-4092-1EB4-EBE5-0797DFB63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2913" y="2860676"/>
            <a:ext cx="900112" cy="727075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0C7BF7E1-B81E-3416-D0FF-529BFCC17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6300" y="3168651"/>
            <a:ext cx="673100" cy="511175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96CC3FB-34BF-598C-8086-F6D8CDA071EC}"/>
              </a:ext>
            </a:extLst>
          </p:cNvPr>
          <p:cNvSpPr/>
          <p:nvPr/>
        </p:nvSpPr>
        <p:spPr>
          <a:xfrm>
            <a:off x="2555875" y="2916239"/>
            <a:ext cx="2039938" cy="89693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prstClr val="white"/>
                </a:solidFill>
              </a:rPr>
              <a:t>Population</a:t>
            </a:r>
          </a:p>
          <a:p>
            <a:pPr algn="ctr">
              <a:defRPr/>
            </a:pPr>
            <a:r>
              <a:rPr lang="en-US" sz="2800" dirty="0">
                <a:solidFill>
                  <a:prstClr val="white"/>
                </a:solidFill>
              </a:rPr>
              <a:t>of patients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F564F97-7199-86B0-D07F-A4FE043E046C}"/>
              </a:ext>
            </a:extLst>
          </p:cNvPr>
          <p:cNvSpPr>
            <a:spLocks noChangeArrowheads="1"/>
          </p:cNvSpPr>
          <p:nvPr/>
        </p:nvSpPr>
        <p:spPr bwMode="auto">
          <a:xfrm rot="1335596">
            <a:off x="4213226" y="3944938"/>
            <a:ext cx="3279775" cy="18256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  <a:latin typeface="Calibri"/>
                <a:ea typeface="ＭＳ Ｐゴシック" charset="-128"/>
              </a:rPr>
              <a:t>             SOC</a:t>
            </a:r>
          </a:p>
        </p:txBody>
      </p:sp>
      <p:sp>
        <p:nvSpPr>
          <p:cNvPr id="167957" name="Rectangle 52">
            <a:extLst>
              <a:ext uri="{FF2B5EF4-FFF2-40B4-BE49-F238E27FC236}">
                <a16:creationId xmlns:a16="http://schemas.microsoft.com/office/drawing/2014/main" id="{8D645518-8189-D78D-EB5B-37E71352A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7701" y="1804989"/>
            <a:ext cx="347663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0000"/>
                </a:solidFill>
                <a:latin typeface="Calibri" panose="020F0502020204030204" pitchFamily="34" charset="0"/>
              </a:rPr>
              <a:t>ADAPTIVELY</a:t>
            </a:r>
          </a:p>
        </p:txBody>
      </p:sp>
      <p:sp>
        <p:nvSpPr>
          <p:cNvPr id="167958" name="Rectangle 52">
            <a:extLst>
              <a:ext uri="{FF2B5EF4-FFF2-40B4-BE49-F238E27FC236}">
                <a16:creationId xmlns:a16="http://schemas.microsoft.com/office/drawing/2014/main" id="{B43A9C0D-1A6B-5B81-3C24-30F411CEE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3601" y="1957388"/>
            <a:ext cx="347663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0000"/>
                </a:solidFill>
                <a:latin typeface="Calibri" panose="020F0502020204030204" pitchFamily="34" charset="0"/>
              </a:rPr>
              <a:t>RANDOMIZE</a:t>
            </a:r>
          </a:p>
        </p:txBody>
      </p:sp>
      <p:grpSp>
        <p:nvGrpSpPr>
          <p:cNvPr id="2" name="Group 24">
            <a:extLst>
              <a:ext uri="{FF2B5EF4-FFF2-40B4-BE49-F238E27FC236}">
                <a16:creationId xmlns:a16="http://schemas.microsoft.com/office/drawing/2014/main" id="{FCAC4D90-13F3-DAC9-5C9F-72E5DB737369}"/>
              </a:ext>
            </a:extLst>
          </p:cNvPr>
          <p:cNvGrpSpPr>
            <a:grpSpLocks/>
          </p:cNvGrpSpPr>
          <p:nvPr/>
        </p:nvGrpSpPr>
        <p:grpSpPr bwMode="auto">
          <a:xfrm>
            <a:off x="4087814" y="2505076"/>
            <a:ext cx="5788024" cy="3611560"/>
            <a:chOff x="2563929" y="2505246"/>
            <a:chExt cx="5787907" cy="3426146"/>
          </a:xfrm>
        </p:grpSpPr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9C668D31-EB2B-3E28-AECD-4D85A61AD95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004362">
              <a:off x="3173654" y="1895521"/>
              <a:ext cx="2190432" cy="3409881"/>
            </a:xfrm>
            <a:prstGeom prst="triangle">
              <a:avLst>
                <a:gd name="adj" fmla="val 50000"/>
              </a:avLst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4" name="Title 1">
              <a:extLst>
                <a:ext uri="{FF2B5EF4-FFF2-40B4-BE49-F238E27FC236}">
                  <a16:creationId xmlns:a16="http://schemas.microsoft.com/office/drawing/2014/main" id="{826ED7AA-E951-88CD-AF45-119A42BDE96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565515" y="4986967"/>
              <a:ext cx="5786321" cy="944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US" sz="3200" b="1" dirty="0" err="1">
                  <a:latin typeface="+mj-lt"/>
                  <a:ea typeface="ＭＳ Ｐゴシック" charset="-128"/>
                  <a:cs typeface="ＭＳ Ｐゴシック" charset="-128"/>
                </a:rPr>
                <a:t>Substudy</a:t>
              </a:r>
              <a:r>
                <a:rPr lang="en-US" sz="3200" b="1" dirty="0">
                  <a:latin typeface="+mj-lt"/>
                  <a:ea typeface="ＭＳ Ｐゴシック" charset="-128"/>
                  <a:cs typeface="ＭＳ Ｐゴシック" charset="-128"/>
                </a:rPr>
                <a:t>: Adaptively randomized, factorial design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523A652-376D-F31C-3529-486A818A2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0393" y="4741863"/>
            <a:ext cx="532421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Arm B graduates </a:t>
            </a:r>
          </a:p>
          <a:p>
            <a:pPr algn="ctr" eaLnBrk="1" hangingPunct="1"/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to small focused randomized trial</a:t>
            </a:r>
          </a:p>
          <a:p>
            <a:pPr algn="ctr" eaLnBrk="1" hangingPunct="1"/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— Could even be in the same study</a:t>
            </a:r>
          </a:p>
        </p:txBody>
      </p:sp>
      <p:sp>
        <p:nvSpPr>
          <p:cNvPr id="94210" name="Rectangle 23">
            <a:extLst>
              <a:ext uri="{FF2B5EF4-FFF2-40B4-BE49-F238E27FC236}">
                <a16:creationId xmlns:a16="http://schemas.microsoft.com/office/drawing/2014/main" id="{F7F78C59-60F5-9C48-62A6-0006A448D328}"/>
              </a:ext>
            </a:extLst>
          </p:cNvPr>
          <p:cNvSpPr>
            <a:spLocks noChangeArrowheads="1"/>
          </p:cNvSpPr>
          <p:nvPr/>
        </p:nvSpPr>
        <p:spPr bwMode="auto">
          <a:xfrm rot="20765435">
            <a:off x="4386263" y="2776538"/>
            <a:ext cx="2997200" cy="20796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             B + SOC</a:t>
            </a:r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5A074534-1F60-9C2E-F10A-FC97FFC92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8176" y="2968626"/>
            <a:ext cx="1279525" cy="1139825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1205E939-4C16-FD20-AAA9-3B450F803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8176" y="2968626"/>
            <a:ext cx="1279525" cy="1139825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51B67FD7-59F1-8171-BE8C-965D461AD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9764" y="2970214"/>
            <a:ext cx="1279525" cy="1139825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10" name="Diamond 9">
            <a:extLst>
              <a:ext uri="{FF2B5EF4-FFF2-40B4-BE49-F238E27FC236}">
                <a16:creationId xmlns:a16="http://schemas.microsoft.com/office/drawing/2014/main" id="{D17D8F7A-CDAE-E4AD-8A1D-80B420DD3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6076" y="3394076"/>
            <a:ext cx="854075" cy="944563"/>
          </a:xfrm>
          <a:prstGeom prst="diamond">
            <a:avLst/>
          </a:prstGeom>
          <a:solidFill>
            <a:srgbClr val="FF8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11" name="Trapezoid 50">
            <a:extLst>
              <a:ext uri="{FF2B5EF4-FFF2-40B4-BE49-F238E27FC236}">
                <a16:creationId xmlns:a16="http://schemas.microsoft.com/office/drawing/2014/main" id="{DA9CF588-23FF-023B-F3A1-C3D01D106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0150" y="3209926"/>
            <a:ext cx="901700" cy="760413"/>
          </a:xfrm>
          <a:custGeom>
            <a:avLst/>
            <a:gdLst>
              <a:gd name="T0" fmla="*/ 450850 w 901620"/>
              <a:gd name="T1" fmla="*/ 0 h 759973"/>
              <a:gd name="T2" fmla="*/ 95005 w 901620"/>
              <a:gd name="T3" fmla="*/ 380207 h 759973"/>
              <a:gd name="T4" fmla="*/ 450850 w 901620"/>
              <a:gd name="T5" fmla="*/ 760413 h 759973"/>
              <a:gd name="T6" fmla="*/ 806695 w 901620"/>
              <a:gd name="T7" fmla="*/ 380207 h 759973"/>
              <a:gd name="T8" fmla="*/ 0 60000 65536"/>
              <a:gd name="T9" fmla="*/ 0 60000 65536"/>
              <a:gd name="T10" fmla="*/ 0 60000 65536"/>
              <a:gd name="T11" fmla="*/ 0 60000 65536"/>
              <a:gd name="T12" fmla="*/ 126662 w 901620"/>
              <a:gd name="T13" fmla="*/ 106763 h 759973"/>
              <a:gd name="T14" fmla="*/ 774958 w 901620"/>
              <a:gd name="T15" fmla="*/ 759973 h 75997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1620" h="759973">
                <a:moveTo>
                  <a:pt x="0" y="759973"/>
                </a:moveTo>
                <a:lnTo>
                  <a:pt x="189993" y="0"/>
                </a:lnTo>
                <a:lnTo>
                  <a:pt x="711627" y="0"/>
                </a:lnTo>
                <a:lnTo>
                  <a:pt x="901620" y="759973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48D7D2-2512-29EA-0469-40C2E00E9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4538" y="423863"/>
            <a:ext cx="8323262" cy="944562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800" b="1" dirty="0">
                <a:ea typeface="ＭＳ Ｐゴシック" panose="020B0600070205080204" pitchFamily="34" charset="-128"/>
              </a:rPr>
              <a:t>I-SPY-like Trial for Combinations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10">
            <a:extLst>
              <a:ext uri="{FF2B5EF4-FFF2-40B4-BE49-F238E27FC236}">
                <a16:creationId xmlns:a16="http://schemas.microsoft.com/office/drawing/2014/main" id="{A4930CBD-CE3B-B041-FFA5-BF6C715A6D03}"/>
              </a:ext>
            </a:extLst>
          </p:cNvPr>
          <p:cNvSpPr>
            <a:spLocks noChangeArrowheads="1"/>
          </p:cNvSpPr>
          <p:nvPr/>
        </p:nvSpPr>
        <p:spPr bwMode="auto">
          <a:xfrm rot="20276878">
            <a:off x="4243389" y="2487613"/>
            <a:ext cx="3170237" cy="20955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            A + SOC</a:t>
            </a: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4A20F35F-AA2F-84BF-5EBE-53B61F90D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25" y="2401889"/>
            <a:ext cx="2203450" cy="2111375"/>
          </a:xfrm>
          <a:prstGeom prst="hexagon">
            <a:avLst>
              <a:gd name="adj" fmla="val 24998"/>
              <a:gd name="vf" fmla="val 115470"/>
            </a:avLst>
          </a:prstGeom>
          <a:solidFill>
            <a:srgbClr val="00804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1ADFC2-3CC8-B819-1692-C7B482BCEF5B}"/>
              </a:ext>
            </a:extLst>
          </p:cNvPr>
          <p:cNvSpPr/>
          <p:nvPr/>
        </p:nvSpPr>
        <p:spPr>
          <a:xfrm>
            <a:off x="7953375" y="2795588"/>
            <a:ext cx="1385888" cy="1312862"/>
          </a:xfrm>
          <a:prstGeom prst="rect">
            <a:avLst/>
          </a:prstGeom>
          <a:solidFill>
            <a:srgbClr val="008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Outcome:</a:t>
            </a:r>
          </a:p>
          <a:p>
            <a:pPr algn="ctr">
              <a:defRPr/>
            </a:pPr>
            <a:r>
              <a:rPr lang="en-US" sz="200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pathCR</a:t>
            </a:r>
          </a:p>
          <a:p>
            <a:pPr algn="ctr">
              <a:defRPr/>
            </a:pPr>
            <a:r>
              <a:rPr lang="en-US" sz="200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or PFS</a:t>
            </a:r>
          </a:p>
          <a:p>
            <a:pPr algn="ctr">
              <a:defRPr/>
            </a:pPr>
            <a:r>
              <a:rPr lang="en-US" sz="200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or OS</a:t>
            </a:r>
          </a:p>
        </p:txBody>
      </p:sp>
      <p:sp>
        <p:nvSpPr>
          <p:cNvPr id="96260" name="Rectangle 28">
            <a:extLst>
              <a:ext uri="{FF2B5EF4-FFF2-40B4-BE49-F238E27FC236}">
                <a16:creationId xmlns:a16="http://schemas.microsoft.com/office/drawing/2014/main" id="{D63C337A-C834-D19B-3787-94ED231F990B}"/>
              </a:ext>
            </a:extLst>
          </p:cNvPr>
          <p:cNvSpPr>
            <a:spLocks noChangeArrowheads="1"/>
          </p:cNvSpPr>
          <p:nvPr/>
        </p:nvSpPr>
        <p:spPr bwMode="auto">
          <a:xfrm rot="21373798">
            <a:off x="4425950" y="3086101"/>
            <a:ext cx="2908300" cy="18891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               C + SOC</a:t>
            </a:r>
          </a:p>
        </p:txBody>
      </p:sp>
      <p:sp>
        <p:nvSpPr>
          <p:cNvPr id="96261" name="Rectangle 29">
            <a:extLst>
              <a:ext uri="{FF2B5EF4-FFF2-40B4-BE49-F238E27FC236}">
                <a16:creationId xmlns:a16="http://schemas.microsoft.com/office/drawing/2014/main" id="{C2343EA4-89DD-5237-15DD-4E793FE69FB0}"/>
              </a:ext>
            </a:extLst>
          </p:cNvPr>
          <p:cNvSpPr>
            <a:spLocks noChangeArrowheads="1"/>
          </p:cNvSpPr>
          <p:nvPr/>
        </p:nvSpPr>
        <p:spPr bwMode="auto">
          <a:xfrm rot="335951">
            <a:off x="4403726" y="3381375"/>
            <a:ext cx="2957513" cy="18573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               D + SOC</a:t>
            </a:r>
          </a:p>
        </p:txBody>
      </p:sp>
      <p:sp>
        <p:nvSpPr>
          <p:cNvPr id="96262" name="Rectangle 33">
            <a:extLst>
              <a:ext uri="{FF2B5EF4-FFF2-40B4-BE49-F238E27FC236}">
                <a16:creationId xmlns:a16="http://schemas.microsoft.com/office/drawing/2014/main" id="{F2E3D179-6699-E933-3F54-D99FD391C523}"/>
              </a:ext>
            </a:extLst>
          </p:cNvPr>
          <p:cNvSpPr>
            <a:spLocks noChangeArrowheads="1"/>
          </p:cNvSpPr>
          <p:nvPr/>
        </p:nvSpPr>
        <p:spPr bwMode="auto">
          <a:xfrm rot="702325">
            <a:off x="4403726" y="3657601"/>
            <a:ext cx="2995613" cy="17621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             C + D + SOC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6148169-1B32-B7F2-0A89-C11C803532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4313" y="2708276"/>
            <a:ext cx="900112" cy="879475"/>
          </a:xfrm>
          <a:prstGeom prst="ellipse">
            <a:avLst/>
          </a:prstGeom>
          <a:solidFill>
            <a:srgbClr val="9BBB59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3757F327-4A22-C104-F20F-D43D656F9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8176" y="2968626"/>
            <a:ext cx="1279525" cy="1139825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40" name="Chord 39">
            <a:extLst>
              <a:ext uri="{FF2B5EF4-FFF2-40B4-BE49-F238E27FC236}">
                <a16:creationId xmlns:a16="http://schemas.microsoft.com/office/drawing/2014/main" id="{49764178-F51C-DE33-70E5-1EFC3CA5A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9689" y="3316289"/>
            <a:ext cx="1074737" cy="966787"/>
          </a:xfrm>
          <a:custGeom>
            <a:avLst/>
            <a:gdLst>
              <a:gd name="T0" fmla="*/ 896751 w 1074737"/>
              <a:gd name="T1" fmla="*/ 842776 h 966787"/>
              <a:gd name="T2" fmla="*/ 537368 w 1074737"/>
              <a:gd name="T3" fmla="*/ 0 h 966787"/>
              <a:gd name="T4" fmla="*/ 717060 w 1074737"/>
              <a:gd name="T5" fmla="*/ 421388 h 966787"/>
              <a:gd name="T6" fmla="*/ 0 60000 65536"/>
              <a:gd name="T7" fmla="*/ 0 60000 65536"/>
              <a:gd name="T8" fmla="*/ 0 60000 65536"/>
              <a:gd name="T9" fmla="*/ 157392 w 1074737"/>
              <a:gd name="T10" fmla="*/ 141583 h 966787"/>
              <a:gd name="T11" fmla="*/ 917345 w 1074737"/>
              <a:gd name="T12" fmla="*/ 825204 h 9667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74737" h="966787">
                <a:moveTo>
                  <a:pt x="896751" y="842776"/>
                </a:moveTo>
                <a:lnTo>
                  <a:pt x="896751" y="842776"/>
                </a:lnTo>
                <a:cubicBezTo>
                  <a:pt x="798088" y="922613"/>
                  <a:pt x="670075" y="966786"/>
                  <a:pt x="537368" y="966787"/>
                </a:cubicBezTo>
                <a:cubicBezTo>
                  <a:pt x="240587" y="966787"/>
                  <a:pt x="-1" y="750364"/>
                  <a:pt x="-1" y="483393"/>
                </a:cubicBezTo>
                <a:cubicBezTo>
                  <a:pt x="-2" y="216421"/>
                  <a:pt x="240587" y="-1"/>
                  <a:pt x="537367" y="-1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1" name="Parallelogram 40">
            <a:extLst>
              <a:ext uri="{FF2B5EF4-FFF2-40B4-BE49-F238E27FC236}">
                <a16:creationId xmlns:a16="http://schemas.microsoft.com/office/drawing/2014/main" id="{22EAEE23-69EF-035D-B9DC-DED44C4DE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8176" y="2622550"/>
            <a:ext cx="1063625" cy="693738"/>
          </a:xfrm>
          <a:prstGeom prst="parallelogram">
            <a:avLst>
              <a:gd name="adj" fmla="val 24999"/>
            </a:avLst>
          </a:prstGeom>
          <a:solidFill>
            <a:srgbClr val="4BACC6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42" name="Diamond 41">
            <a:extLst>
              <a:ext uri="{FF2B5EF4-FFF2-40B4-BE49-F238E27FC236}">
                <a16:creationId xmlns:a16="http://schemas.microsoft.com/office/drawing/2014/main" id="{E89CC4CB-0F95-AEC4-98C4-5BD6E6357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4489" y="3392488"/>
            <a:ext cx="854075" cy="944562"/>
          </a:xfrm>
          <a:prstGeom prst="diamond">
            <a:avLst/>
          </a:prstGeom>
          <a:solidFill>
            <a:srgbClr val="FF8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43" name="Diagonal Stripe 42">
            <a:extLst>
              <a:ext uri="{FF2B5EF4-FFF2-40B4-BE49-F238E27FC236}">
                <a16:creationId xmlns:a16="http://schemas.microsoft.com/office/drawing/2014/main" id="{A040F1C6-763B-A8CF-E436-61C9A50927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0789" y="2871789"/>
            <a:ext cx="879475" cy="890587"/>
          </a:xfrm>
          <a:custGeom>
            <a:avLst/>
            <a:gdLst>
              <a:gd name="T0" fmla="*/ 439738 w 879475"/>
              <a:gd name="T1" fmla="*/ 445294 h 890587"/>
              <a:gd name="T2" fmla="*/ 0 w 879475"/>
              <a:gd name="T3" fmla="*/ 667940 h 890587"/>
              <a:gd name="T4" fmla="*/ 219869 w 879475"/>
              <a:gd name="T5" fmla="*/ 222647 h 890587"/>
              <a:gd name="T6" fmla="*/ 659606 w 879475"/>
              <a:gd name="T7" fmla="*/ 0 h 890587"/>
              <a:gd name="T8" fmla="*/ 0 60000 65536"/>
              <a:gd name="T9" fmla="*/ 0 60000 65536"/>
              <a:gd name="T10" fmla="*/ 0 60000 65536"/>
              <a:gd name="T11" fmla="*/ 0 60000 65536"/>
              <a:gd name="T12" fmla="*/ 0 w 879475"/>
              <a:gd name="T13" fmla="*/ 0 h 890587"/>
              <a:gd name="T14" fmla="*/ 659606 w 879475"/>
              <a:gd name="T15" fmla="*/ 667940 h 8905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79475" h="890587">
                <a:moveTo>
                  <a:pt x="0" y="445294"/>
                </a:moveTo>
                <a:lnTo>
                  <a:pt x="439738" y="0"/>
                </a:lnTo>
                <a:lnTo>
                  <a:pt x="879475" y="0"/>
                </a:lnTo>
                <a:lnTo>
                  <a:pt x="0" y="890587"/>
                </a:lnTo>
                <a:close/>
              </a:path>
            </a:pathLst>
          </a:custGeom>
          <a:solidFill>
            <a:srgbClr val="4C4C4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4" name="Trapezoid 43">
            <a:extLst>
              <a:ext uri="{FF2B5EF4-FFF2-40B4-BE49-F238E27FC236}">
                <a16:creationId xmlns:a16="http://schemas.microsoft.com/office/drawing/2014/main" id="{C3C22139-29EA-7641-7FE9-6C1727DA6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8563" y="3208338"/>
            <a:ext cx="901700" cy="760412"/>
          </a:xfrm>
          <a:custGeom>
            <a:avLst/>
            <a:gdLst>
              <a:gd name="T0" fmla="*/ 450850 w 901700"/>
              <a:gd name="T1" fmla="*/ 0 h 760412"/>
              <a:gd name="T2" fmla="*/ 95052 w 901700"/>
              <a:gd name="T3" fmla="*/ 380206 h 760412"/>
              <a:gd name="T4" fmla="*/ 450850 w 901700"/>
              <a:gd name="T5" fmla="*/ 760412 h 760412"/>
              <a:gd name="T6" fmla="*/ 806649 w 901700"/>
              <a:gd name="T7" fmla="*/ 380206 h 760412"/>
              <a:gd name="T8" fmla="*/ 0 60000 65536"/>
              <a:gd name="T9" fmla="*/ 0 60000 65536"/>
              <a:gd name="T10" fmla="*/ 0 60000 65536"/>
              <a:gd name="T11" fmla="*/ 0 60000 65536"/>
              <a:gd name="T12" fmla="*/ 126735 w 901700"/>
              <a:gd name="T13" fmla="*/ 106877 h 760412"/>
              <a:gd name="T14" fmla="*/ 774965 w 901700"/>
              <a:gd name="T15" fmla="*/ 760412 h 7604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1700" h="760412">
                <a:moveTo>
                  <a:pt x="0" y="760412"/>
                </a:moveTo>
                <a:lnTo>
                  <a:pt x="190103" y="0"/>
                </a:lnTo>
                <a:lnTo>
                  <a:pt x="711597" y="0"/>
                </a:lnTo>
                <a:lnTo>
                  <a:pt x="901700" y="760412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77067F3B-3750-6B29-B7BC-A080ECF14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2913" y="2860676"/>
            <a:ext cx="900112" cy="727075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B84823D6-4AD0-0D61-4E04-9F4A2BF30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6300" y="3168651"/>
            <a:ext cx="673100" cy="511175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6E273F7-F975-39BA-C90A-39DDEC5CDF5B}"/>
              </a:ext>
            </a:extLst>
          </p:cNvPr>
          <p:cNvSpPr/>
          <p:nvPr/>
        </p:nvSpPr>
        <p:spPr>
          <a:xfrm>
            <a:off x="2555875" y="2916239"/>
            <a:ext cx="2039938" cy="89693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prstClr val="white"/>
                </a:solidFill>
              </a:rPr>
              <a:t>Population</a:t>
            </a:r>
          </a:p>
          <a:p>
            <a:pPr algn="ctr">
              <a:defRPr/>
            </a:pPr>
            <a:r>
              <a:rPr lang="en-US" sz="2800" dirty="0">
                <a:solidFill>
                  <a:prstClr val="white"/>
                </a:solidFill>
              </a:rPr>
              <a:t>of patients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8169D90-06BD-5D81-978E-E28C765F2A1B}"/>
              </a:ext>
            </a:extLst>
          </p:cNvPr>
          <p:cNvSpPr>
            <a:spLocks noChangeArrowheads="1"/>
          </p:cNvSpPr>
          <p:nvPr/>
        </p:nvSpPr>
        <p:spPr bwMode="auto">
          <a:xfrm rot="1335596">
            <a:off x="4213226" y="3944938"/>
            <a:ext cx="3279775" cy="18256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  <a:latin typeface="Calibri"/>
                <a:ea typeface="ＭＳ Ｐゴシック" charset="-128"/>
              </a:rPr>
              <a:t>             SOC</a:t>
            </a:r>
          </a:p>
        </p:txBody>
      </p:sp>
      <p:sp>
        <p:nvSpPr>
          <p:cNvPr id="172051" name="Rectangle 52">
            <a:extLst>
              <a:ext uri="{FF2B5EF4-FFF2-40B4-BE49-F238E27FC236}">
                <a16:creationId xmlns:a16="http://schemas.microsoft.com/office/drawing/2014/main" id="{0AA1DEF8-6924-533B-E8DC-AD891F9F0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7701" y="1804989"/>
            <a:ext cx="347663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0000"/>
                </a:solidFill>
                <a:latin typeface="Calibri" panose="020F0502020204030204" pitchFamily="34" charset="0"/>
              </a:rPr>
              <a:t>ADAPTIVELY</a:t>
            </a:r>
          </a:p>
        </p:txBody>
      </p:sp>
      <p:sp>
        <p:nvSpPr>
          <p:cNvPr id="172052" name="Rectangle 52">
            <a:extLst>
              <a:ext uri="{FF2B5EF4-FFF2-40B4-BE49-F238E27FC236}">
                <a16:creationId xmlns:a16="http://schemas.microsoft.com/office/drawing/2014/main" id="{14C7B74D-5E5F-EFEA-EDE0-F4EED632A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3601" y="1957388"/>
            <a:ext cx="347663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0000"/>
                </a:solidFill>
                <a:latin typeface="Calibri" panose="020F0502020204030204" pitchFamily="34" charset="0"/>
              </a:rPr>
              <a:t>RANDOMIZE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1BAB899-586D-C651-7F69-C070F965FB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4538" y="423863"/>
            <a:ext cx="8323262" cy="944562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800" b="1" dirty="0">
                <a:ea typeface="ＭＳ Ｐゴシック" panose="020B0600070205080204" pitchFamily="34" charset="-128"/>
              </a:rPr>
              <a:t>I-SPY-like Trial for Combinations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10">
            <a:extLst>
              <a:ext uri="{FF2B5EF4-FFF2-40B4-BE49-F238E27FC236}">
                <a16:creationId xmlns:a16="http://schemas.microsoft.com/office/drawing/2014/main" id="{D1B666EC-8BAB-19FE-4963-2CCB2F5E080B}"/>
              </a:ext>
            </a:extLst>
          </p:cNvPr>
          <p:cNvSpPr>
            <a:spLocks noChangeArrowheads="1"/>
          </p:cNvSpPr>
          <p:nvPr/>
        </p:nvSpPr>
        <p:spPr bwMode="auto">
          <a:xfrm rot="20276878">
            <a:off x="4243389" y="2487613"/>
            <a:ext cx="3170237" cy="20955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            A + SOC</a:t>
            </a: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F060FE42-E663-CB8B-8DA2-D171A788C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25" y="2401889"/>
            <a:ext cx="2203450" cy="2111375"/>
          </a:xfrm>
          <a:prstGeom prst="hexagon">
            <a:avLst>
              <a:gd name="adj" fmla="val 24998"/>
              <a:gd name="vf" fmla="val 115470"/>
            </a:avLst>
          </a:prstGeom>
          <a:solidFill>
            <a:srgbClr val="00804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4DDAF6-614B-0FF0-931D-D85676907933}"/>
              </a:ext>
            </a:extLst>
          </p:cNvPr>
          <p:cNvSpPr/>
          <p:nvPr/>
        </p:nvSpPr>
        <p:spPr>
          <a:xfrm>
            <a:off x="7953375" y="2795588"/>
            <a:ext cx="1385888" cy="1312862"/>
          </a:xfrm>
          <a:prstGeom prst="rect">
            <a:avLst/>
          </a:prstGeom>
          <a:solidFill>
            <a:srgbClr val="008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Outcome:</a:t>
            </a:r>
          </a:p>
          <a:p>
            <a:pPr algn="ctr">
              <a:defRPr/>
            </a:pPr>
            <a:r>
              <a:rPr lang="en-US" sz="200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pathCR</a:t>
            </a:r>
          </a:p>
          <a:p>
            <a:pPr algn="ctr">
              <a:defRPr/>
            </a:pPr>
            <a:r>
              <a:rPr lang="en-US" sz="200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or PFS</a:t>
            </a:r>
          </a:p>
          <a:p>
            <a:pPr algn="ctr">
              <a:defRPr/>
            </a:pPr>
            <a:r>
              <a:rPr lang="en-US" sz="200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or OS</a:t>
            </a:r>
          </a:p>
        </p:txBody>
      </p:sp>
      <p:sp>
        <p:nvSpPr>
          <p:cNvPr id="98308" name="Rectangle 33">
            <a:extLst>
              <a:ext uri="{FF2B5EF4-FFF2-40B4-BE49-F238E27FC236}">
                <a16:creationId xmlns:a16="http://schemas.microsoft.com/office/drawing/2014/main" id="{55C45298-5D90-ADF6-9570-AF350DBEED24}"/>
              </a:ext>
            </a:extLst>
          </p:cNvPr>
          <p:cNvSpPr>
            <a:spLocks noChangeArrowheads="1"/>
          </p:cNvSpPr>
          <p:nvPr/>
        </p:nvSpPr>
        <p:spPr bwMode="auto">
          <a:xfrm rot="702325">
            <a:off x="4403726" y="3657601"/>
            <a:ext cx="2995613" cy="17621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             C + D + SOC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26A515F-74EA-FFA9-EAB8-FE813CF7A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4313" y="2708276"/>
            <a:ext cx="900112" cy="879475"/>
          </a:xfrm>
          <a:prstGeom prst="ellipse">
            <a:avLst/>
          </a:prstGeom>
          <a:solidFill>
            <a:srgbClr val="9BBB59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C0DFD6C0-93E1-574D-9DA4-457077869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8176" y="2968626"/>
            <a:ext cx="1279525" cy="1139825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40" name="Chord 39">
            <a:extLst>
              <a:ext uri="{FF2B5EF4-FFF2-40B4-BE49-F238E27FC236}">
                <a16:creationId xmlns:a16="http://schemas.microsoft.com/office/drawing/2014/main" id="{C2320FF7-A4D4-1B11-E002-01B6F8E65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9689" y="3316289"/>
            <a:ext cx="1074737" cy="966787"/>
          </a:xfrm>
          <a:custGeom>
            <a:avLst/>
            <a:gdLst>
              <a:gd name="T0" fmla="*/ 896751 w 1074737"/>
              <a:gd name="T1" fmla="*/ 842776 h 966787"/>
              <a:gd name="T2" fmla="*/ 537368 w 1074737"/>
              <a:gd name="T3" fmla="*/ 0 h 966787"/>
              <a:gd name="T4" fmla="*/ 717060 w 1074737"/>
              <a:gd name="T5" fmla="*/ 421388 h 966787"/>
              <a:gd name="T6" fmla="*/ 0 60000 65536"/>
              <a:gd name="T7" fmla="*/ 0 60000 65536"/>
              <a:gd name="T8" fmla="*/ 0 60000 65536"/>
              <a:gd name="T9" fmla="*/ 157392 w 1074737"/>
              <a:gd name="T10" fmla="*/ 141583 h 966787"/>
              <a:gd name="T11" fmla="*/ 917345 w 1074737"/>
              <a:gd name="T12" fmla="*/ 825204 h 9667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74737" h="966787">
                <a:moveTo>
                  <a:pt x="896751" y="842776"/>
                </a:moveTo>
                <a:lnTo>
                  <a:pt x="896751" y="842776"/>
                </a:lnTo>
                <a:cubicBezTo>
                  <a:pt x="798088" y="922613"/>
                  <a:pt x="670075" y="966786"/>
                  <a:pt x="537368" y="966787"/>
                </a:cubicBezTo>
                <a:cubicBezTo>
                  <a:pt x="240587" y="966787"/>
                  <a:pt x="-1" y="750364"/>
                  <a:pt x="-1" y="483393"/>
                </a:cubicBezTo>
                <a:cubicBezTo>
                  <a:pt x="-2" y="216421"/>
                  <a:pt x="240587" y="-1"/>
                  <a:pt x="537367" y="-1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1" name="Parallelogram 40">
            <a:extLst>
              <a:ext uri="{FF2B5EF4-FFF2-40B4-BE49-F238E27FC236}">
                <a16:creationId xmlns:a16="http://schemas.microsoft.com/office/drawing/2014/main" id="{A7E14D29-C079-8A9B-0426-158CE820A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8176" y="2622550"/>
            <a:ext cx="1063625" cy="693738"/>
          </a:xfrm>
          <a:prstGeom prst="parallelogram">
            <a:avLst>
              <a:gd name="adj" fmla="val 24999"/>
            </a:avLst>
          </a:prstGeom>
          <a:solidFill>
            <a:srgbClr val="4BACC6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42" name="Diamond 41">
            <a:extLst>
              <a:ext uri="{FF2B5EF4-FFF2-40B4-BE49-F238E27FC236}">
                <a16:creationId xmlns:a16="http://schemas.microsoft.com/office/drawing/2014/main" id="{D40DBDB3-2C63-EF31-4786-4AD69C5EA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4489" y="3392488"/>
            <a:ext cx="854075" cy="944562"/>
          </a:xfrm>
          <a:prstGeom prst="diamond">
            <a:avLst/>
          </a:prstGeom>
          <a:solidFill>
            <a:srgbClr val="FF8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43" name="Diagonal Stripe 42">
            <a:extLst>
              <a:ext uri="{FF2B5EF4-FFF2-40B4-BE49-F238E27FC236}">
                <a16:creationId xmlns:a16="http://schemas.microsoft.com/office/drawing/2014/main" id="{2842DF55-5F1D-2B26-932A-EE350D986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0789" y="2871789"/>
            <a:ext cx="879475" cy="890587"/>
          </a:xfrm>
          <a:custGeom>
            <a:avLst/>
            <a:gdLst>
              <a:gd name="T0" fmla="*/ 439738 w 879475"/>
              <a:gd name="T1" fmla="*/ 445294 h 890587"/>
              <a:gd name="T2" fmla="*/ 0 w 879475"/>
              <a:gd name="T3" fmla="*/ 667940 h 890587"/>
              <a:gd name="T4" fmla="*/ 219869 w 879475"/>
              <a:gd name="T5" fmla="*/ 222647 h 890587"/>
              <a:gd name="T6" fmla="*/ 659606 w 879475"/>
              <a:gd name="T7" fmla="*/ 0 h 890587"/>
              <a:gd name="T8" fmla="*/ 0 60000 65536"/>
              <a:gd name="T9" fmla="*/ 0 60000 65536"/>
              <a:gd name="T10" fmla="*/ 0 60000 65536"/>
              <a:gd name="T11" fmla="*/ 0 60000 65536"/>
              <a:gd name="T12" fmla="*/ 0 w 879475"/>
              <a:gd name="T13" fmla="*/ 0 h 890587"/>
              <a:gd name="T14" fmla="*/ 659606 w 879475"/>
              <a:gd name="T15" fmla="*/ 667940 h 8905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79475" h="890587">
                <a:moveTo>
                  <a:pt x="0" y="445294"/>
                </a:moveTo>
                <a:lnTo>
                  <a:pt x="439738" y="0"/>
                </a:lnTo>
                <a:lnTo>
                  <a:pt x="879475" y="0"/>
                </a:lnTo>
                <a:lnTo>
                  <a:pt x="0" y="890587"/>
                </a:lnTo>
                <a:close/>
              </a:path>
            </a:pathLst>
          </a:custGeom>
          <a:solidFill>
            <a:srgbClr val="4C4C4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4" name="Trapezoid 43">
            <a:extLst>
              <a:ext uri="{FF2B5EF4-FFF2-40B4-BE49-F238E27FC236}">
                <a16:creationId xmlns:a16="http://schemas.microsoft.com/office/drawing/2014/main" id="{924A202C-0A0B-D0C8-DAAB-C4055974C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8563" y="3208338"/>
            <a:ext cx="901700" cy="760412"/>
          </a:xfrm>
          <a:custGeom>
            <a:avLst/>
            <a:gdLst>
              <a:gd name="T0" fmla="*/ 450850 w 901700"/>
              <a:gd name="T1" fmla="*/ 0 h 760412"/>
              <a:gd name="T2" fmla="*/ 95052 w 901700"/>
              <a:gd name="T3" fmla="*/ 380206 h 760412"/>
              <a:gd name="T4" fmla="*/ 450850 w 901700"/>
              <a:gd name="T5" fmla="*/ 760412 h 760412"/>
              <a:gd name="T6" fmla="*/ 806649 w 901700"/>
              <a:gd name="T7" fmla="*/ 380206 h 760412"/>
              <a:gd name="T8" fmla="*/ 0 60000 65536"/>
              <a:gd name="T9" fmla="*/ 0 60000 65536"/>
              <a:gd name="T10" fmla="*/ 0 60000 65536"/>
              <a:gd name="T11" fmla="*/ 0 60000 65536"/>
              <a:gd name="T12" fmla="*/ 126735 w 901700"/>
              <a:gd name="T13" fmla="*/ 106877 h 760412"/>
              <a:gd name="T14" fmla="*/ 774965 w 901700"/>
              <a:gd name="T15" fmla="*/ 760412 h 7604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1700" h="760412">
                <a:moveTo>
                  <a:pt x="0" y="760412"/>
                </a:moveTo>
                <a:lnTo>
                  <a:pt x="190103" y="0"/>
                </a:lnTo>
                <a:lnTo>
                  <a:pt x="711597" y="0"/>
                </a:lnTo>
                <a:lnTo>
                  <a:pt x="901700" y="760412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71D9C214-7D49-6A89-2D48-3056E796A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2913" y="2860676"/>
            <a:ext cx="900112" cy="727075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D67260E5-7EC4-1F13-08C5-4FA54A5E0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6300" y="3168651"/>
            <a:ext cx="673100" cy="511175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6121627-8A21-1921-2326-FC9DB2EEEA20}"/>
              </a:ext>
            </a:extLst>
          </p:cNvPr>
          <p:cNvSpPr/>
          <p:nvPr/>
        </p:nvSpPr>
        <p:spPr>
          <a:xfrm>
            <a:off x="2555875" y="2916239"/>
            <a:ext cx="2039938" cy="89693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prstClr val="white"/>
                </a:solidFill>
              </a:rPr>
              <a:t>Population</a:t>
            </a:r>
          </a:p>
          <a:p>
            <a:pPr algn="ctr">
              <a:defRPr/>
            </a:pPr>
            <a:r>
              <a:rPr lang="en-US" sz="2800" dirty="0">
                <a:solidFill>
                  <a:prstClr val="white"/>
                </a:solidFill>
              </a:rPr>
              <a:t>of patients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AAC8CBE-595F-0FB5-EDF8-4CADBF4A1723}"/>
              </a:ext>
            </a:extLst>
          </p:cNvPr>
          <p:cNvSpPr>
            <a:spLocks noChangeArrowheads="1"/>
          </p:cNvSpPr>
          <p:nvPr/>
        </p:nvSpPr>
        <p:spPr bwMode="auto">
          <a:xfrm rot="1335596">
            <a:off x="4213226" y="3944938"/>
            <a:ext cx="3279775" cy="18256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  <a:latin typeface="Calibri"/>
                <a:ea typeface="ＭＳ Ｐゴシック" charset="-128"/>
              </a:rPr>
              <a:t>             SOC</a:t>
            </a:r>
          </a:p>
        </p:txBody>
      </p:sp>
      <p:sp>
        <p:nvSpPr>
          <p:cNvPr id="174097" name="Rectangle 52">
            <a:extLst>
              <a:ext uri="{FF2B5EF4-FFF2-40B4-BE49-F238E27FC236}">
                <a16:creationId xmlns:a16="http://schemas.microsoft.com/office/drawing/2014/main" id="{78C07272-A4EE-3FB7-1265-DCE195A6B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7701" y="1804989"/>
            <a:ext cx="347663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0000"/>
                </a:solidFill>
                <a:latin typeface="Calibri" panose="020F0502020204030204" pitchFamily="34" charset="0"/>
              </a:rPr>
              <a:t>ADAPTIVELY</a:t>
            </a:r>
          </a:p>
        </p:txBody>
      </p:sp>
      <p:sp>
        <p:nvSpPr>
          <p:cNvPr id="174098" name="Rectangle 52">
            <a:extLst>
              <a:ext uri="{FF2B5EF4-FFF2-40B4-BE49-F238E27FC236}">
                <a16:creationId xmlns:a16="http://schemas.microsoft.com/office/drawing/2014/main" id="{0D0D4B2A-C53A-8D8A-7CF2-390070702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3601" y="1957388"/>
            <a:ext cx="347663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0000"/>
                </a:solidFill>
                <a:latin typeface="Calibri" panose="020F0502020204030204" pitchFamily="34" charset="0"/>
              </a:rPr>
              <a:t>RANDOMIZE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1E09A09-C6E4-8391-FD71-183475E4F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1375" y="4741863"/>
            <a:ext cx="26622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Arms C &amp; D drop</a:t>
            </a:r>
          </a:p>
          <a:p>
            <a:pPr algn="ctr" eaLnBrk="1" hangingPunct="1"/>
            <a:r>
              <a:rPr lang="en-US" alt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because C+D &gt; C</a:t>
            </a:r>
          </a:p>
          <a:p>
            <a:pPr algn="ctr" eaLnBrk="1" hangingPunct="1"/>
            <a:r>
              <a:rPr lang="en-US" alt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and C+D &gt; D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FD7808C-9D3D-E9D2-7BD7-B9D713C9FE9D}"/>
              </a:ext>
            </a:extLst>
          </p:cNvPr>
          <p:cNvSpPr txBox="1">
            <a:spLocks/>
          </p:cNvSpPr>
          <p:nvPr/>
        </p:nvSpPr>
        <p:spPr>
          <a:xfrm>
            <a:off x="2014538" y="423863"/>
            <a:ext cx="8323262" cy="9445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800" b="1">
                <a:ea typeface="ＭＳ Ｐゴシック" panose="020B0600070205080204" pitchFamily="34" charset="-128"/>
              </a:rPr>
              <a:t>I-SPY-like Trial for Combinations</a:t>
            </a:r>
            <a:endParaRPr lang="en-US" altLang="en-US" sz="4800" b="1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Rectangle 11">
            <a:extLst>
              <a:ext uri="{FF2B5EF4-FFF2-40B4-BE49-F238E27FC236}">
                <a16:creationId xmlns:a16="http://schemas.microsoft.com/office/drawing/2014/main" id="{557C0527-D774-16C6-5A65-41153B2C119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286000" y="1143000"/>
            <a:ext cx="7848600" cy="2971800"/>
          </a:xfrm>
        </p:spPr>
        <p:txBody>
          <a:bodyPr vert="horz" lIns="90487" tIns="44450" rIns="90487" bIns="44450" rtlCol="0">
            <a:normAutofit/>
          </a:bodyPr>
          <a:lstStyle/>
          <a:p>
            <a:pPr marL="273050" indent="-365125">
              <a:spcBef>
                <a:spcPts val="60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Graduate drugs/signatures from trial:</a:t>
            </a:r>
          </a:p>
          <a:p>
            <a:pPr marL="822325" lvl="1" indent="-365125">
              <a:spcBef>
                <a:spcPct val="0"/>
              </a:spcBef>
              <a:buSzPct val="100000"/>
            </a:pPr>
            <a:r>
              <a:rPr lang="en-US" altLang="en-US" dirty="0">
                <a:ea typeface="ＭＳ Ｐゴシック" panose="020B0600070205080204" pitchFamily="34" charset="-128"/>
              </a:rPr>
              <a:t>Based on effectiveness</a:t>
            </a:r>
          </a:p>
          <a:p>
            <a:pPr marL="822325" lvl="1" indent="-365125">
              <a:spcBef>
                <a:spcPct val="0"/>
              </a:spcBef>
              <a:buSzPct val="100000"/>
            </a:pPr>
            <a:r>
              <a:rPr lang="en-US" altLang="en-US" dirty="0">
                <a:ea typeface="ＭＳ Ｐゴシック" panose="020B0600070205080204" pitchFamily="34" charset="-128"/>
              </a:rPr>
              <a:t>Based on prevalence</a:t>
            </a:r>
          </a:p>
          <a:p>
            <a:pPr marL="273050" indent="-365125">
              <a:spcBef>
                <a:spcPts val="60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Biomarker signatures (2</a:t>
            </a:r>
            <a:r>
              <a:rPr lang="en-US" altLang="en-US" baseline="30000" dirty="0">
                <a:ea typeface="ＭＳ Ｐゴシック" panose="020B0600070205080204" pitchFamily="34" charset="-128"/>
              </a:rPr>
              <a:t>8</a:t>
            </a:r>
            <a:r>
              <a:rPr lang="en-US" altLang="en-US" dirty="0">
                <a:ea typeface="ＭＳ Ｐゴシック" panose="020B0600070205080204" pitchFamily="34" charset="-128"/>
              </a:rPr>
              <a:t> combinations of subtypes): B</a:t>
            </a:r>
            <a:r>
              <a:rPr lang="en-US" altLang="en-US" baseline="-25000" dirty="0">
                <a:ea typeface="ＭＳ Ｐゴシック" panose="020B0600070205080204" pitchFamily="34" charset="-128"/>
              </a:rPr>
              <a:t>1</a:t>
            </a:r>
            <a:r>
              <a:rPr lang="en-US" altLang="en-US" dirty="0">
                <a:ea typeface="ＭＳ Ｐゴシック" panose="020B0600070205080204" pitchFamily="34" charset="-128"/>
              </a:rPr>
              <a:t>, B</a:t>
            </a:r>
            <a:r>
              <a:rPr lang="en-US" altLang="en-US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dirty="0">
                <a:ea typeface="ＭＳ Ｐゴシック" panose="020B0600070205080204" pitchFamily="34" charset="-128"/>
              </a:rPr>
              <a:t>, …, B</a:t>
            </a:r>
            <a:r>
              <a:rPr lang="en-US" altLang="en-US" baseline="-25000" dirty="0">
                <a:ea typeface="ＭＳ Ｐゴシック" panose="020B0600070205080204" pitchFamily="34" charset="-128"/>
              </a:rPr>
              <a:t>256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marL="273050" indent="-365125">
              <a:spcBef>
                <a:spcPts val="60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But restrict to (10) marketable signatures:</a:t>
            </a:r>
          </a:p>
        </p:txBody>
      </p:sp>
      <p:sp>
        <p:nvSpPr>
          <p:cNvPr id="187396" name="Rectangle 2">
            <a:extLst>
              <a:ext uri="{FF2B5EF4-FFF2-40B4-BE49-F238E27FC236}">
                <a16:creationId xmlns:a16="http://schemas.microsoft.com/office/drawing/2014/main" id="{CEA34D8A-A09C-D29D-AEBE-0A560A40A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76200"/>
            <a:ext cx="7772400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4000" dirty="0"/>
              <a:t>Biomarker signatures</a:t>
            </a:r>
          </a:p>
        </p:txBody>
      </p:sp>
      <p:sp>
        <p:nvSpPr>
          <p:cNvPr id="187397" name="Slide Number Placeholder 12">
            <a:extLst>
              <a:ext uri="{FF2B5EF4-FFF2-40B4-BE49-F238E27FC236}">
                <a16:creationId xmlns:a16="http://schemas.microsoft.com/office/drawing/2014/main" id="{CBE5A519-FCAF-A95D-BA84-F8C6B0718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93FF29A-8C01-AB48-8BD0-C0B7E5E34554}" type="slidenum">
              <a:rPr lang="en-US" altLang="en-US" sz="1400"/>
              <a:pPr eaLnBrk="1" hangingPunct="1"/>
              <a:t>46</a:t>
            </a:fld>
            <a:endParaRPr lang="en-US" altLang="en-US" sz="1400"/>
          </a:p>
        </p:txBody>
      </p:sp>
      <p:graphicFrame>
        <p:nvGraphicFramePr>
          <p:cNvPr id="187394" name="Object 2">
            <a:extLst>
              <a:ext uri="{FF2B5EF4-FFF2-40B4-BE49-F238E27FC236}">
                <a16:creationId xmlns:a16="http://schemas.microsoft.com/office/drawing/2014/main" id="{E1E4FE68-15A0-A257-73D9-7221C683848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4191000"/>
          <a:ext cx="12663488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5976600" imgH="2590800" progId="Word.Document.12">
                  <p:link updateAutomatic="1"/>
                </p:oleObj>
              </mc:Choice>
              <mc:Fallback>
                <p:oleObj name="Document" r:id="rId3" imgW="15976600" imgH="2590800" progId="Word.Document.12">
                  <p:link updateAutomatic="1"/>
                  <p:pic>
                    <p:nvPicPr>
                      <p:cNvPr id="187394" name="Object 2">
                        <a:extLst>
                          <a:ext uri="{FF2B5EF4-FFF2-40B4-BE49-F238E27FC236}">
                            <a16:creationId xmlns:a16="http://schemas.microsoft.com/office/drawing/2014/main" id="{E1E4FE68-15A0-A257-73D9-7221C68384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191000"/>
                        <a:ext cx="12663488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AutoShape 10">
            <a:extLst>
              <a:ext uri="{FF2B5EF4-FFF2-40B4-BE49-F238E27FC236}">
                <a16:creationId xmlns:a16="http://schemas.microsoft.com/office/drawing/2014/main" id="{2140EF46-0424-7173-AC33-467CE6D9E0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029200"/>
            <a:ext cx="5486400" cy="838200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000">
              <a:latin typeface="Times New Roman" panose="02020603050405020304" pitchFamily="18" charset="0"/>
            </a:endParaRPr>
          </a:p>
        </p:txBody>
      </p:sp>
      <p:grpSp>
        <p:nvGrpSpPr>
          <p:cNvPr id="2" name="Group 41">
            <a:extLst>
              <a:ext uri="{FF2B5EF4-FFF2-40B4-BE49-F238E27FC236}">
                <a16:creationId xmlns:a16="http://schemas.microsoft.com/office/drawing/2014/main" id="{6BE08F6D-2A3B-8CAB-B42B-45B2C32636FD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5029200"/>
            <a:ext cx="4114800" cy="838200"/>
            <a:chOff x="2590800" y="5029200"/>
            <a:chExt cx="4114800" cy="838200"/>
          </a:xfrm>
        </p:grpSpPr>
        <p:sp>
          <p:nvSpPr>
            <p:cNvPr id="187418" name="AutoShape 10">
              <a:extLst>
                <a:ext uri="{FF2B5EF4-FFF2-40B4-BE49-F238E27FC236}">
                  <a16:creationId xmlns:a16="http://schemas.microsoft.com/office/drawing/2014/main" id="{AFCED8A9-2A3B-EFD1-2BE4-4E53651094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0800" y="5029200"/>
              <a:ext cx="1371600" cy="838200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87419" name="AutoShape 10">
              <a:extLst>
                <a:ext uri="{FF2B5EF4-FFF2-40B4-BE49-F238E27FC236}">
                  <a16:creationId xmlns:a16="http://schemas.microsoft.com/office/drawing/2014/main" id="{C4821509-2DAD-6519-2984-B1539D7BFE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000" y="5029200"/>
              <a:ext cx="1371600" cy="838200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" name="Group 42">
            <a:extLst>
              <a:ext uri="{FF2B5EF4-FFF2-40B4-BE49-F238E27FC236}">
                <a16:creationId xmlns:a16="http://schemas.microsoft.com/office/drawing/2014/main" id="{73A5AE66-C13B-95BE-F1EC-5F760E10CE9C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5029200"/>
            <a:ext cx="4114800" cy="838200"/>
            <a:chOff x="2590800" y="5029200"/>
            <a:chExt cx="4114800" cy="838200"/>
          </a:xfrm>
        </p:grpSpPr>
        <p:sp>
          <p:nvSpPr>
            <p:cNvPr id="187416" name="AutoShape 10">
              <a:extLst>
                <a:ext uri="{FF2B5EF4-FFF2-40B4-BE49-F238E27FC236}">
                  <a16:creationId xmlns:a16="http://schemas.microsoft.com/office/drawing/2014/main" id="{715B59ED-A5E5-F346-EDD9-B7A7C27605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0800" y="5029200"/>
              <a:ext cx="1371600" cy="838200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87417" name="AutoShape 10">
              <a:extLst>
                <a:ext uri="{FF2B5EF4-FFF2-40B4-BE49-F238E27FC236}">
                  <a16:creationId xmlns:a16="http://schemas.microsoft.com/office/drawing/2014/main" id="{517ECB08-4A32-CC78-AA2A-3DD16819D1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000" y="5029200"/>
              <a:ext cx="1371600" cy="838200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  <p:sp>
        <p:nvSpPr>
          <p:cNvPr id="46" name="AutoShape 10">
            <a:extLst>
              <a:ext uri="{FF2B5EF4-FFF2-40B4-BE49-F238E27FC236}">
                <a16:creationId xmlns:a16="http://schemas.microsoft.com/office/drawing/2014/main" id="{34A7662A-028D-0690-7620-5FB894ABD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029200"/>
            <a:ext cx="5486400" cy="457200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47" name="AutoShape 10">
            <a:extLst>
              <a:ext uri="{FF2B5EF4-FFF2-40B4-BE49-F238E27FC236}">
                <a16:creationId xmlns:a16="http://schemas.microsoft.com/office/drawing/2014/main" id="{B3099946-2F42-2EF0-A374-630CD2A10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410200"/>
            <a:ext cx="5486400" cy="457200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48" name="AutoShape 10">
            <a:extLst>
              <a:ext uri="{FF2B5EF4-FFF2-40B4-BE49-F238E27FC236}">
                <a16:creationId xmlns:a16="http://schemas.microsoft.com/office/drawing/2014/main" id="{36B34C7B-82CB-2169-AAD3-568CAEF51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5029200"/>
            <a:ext cx="2743200" cy="838200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000">
              <a:latin typeface="Times New Roman" panose="02020603050405020304" pitchFamily="18" charset="0"/>
            </a:endParaRPr>
          </a:p>
        </p:txBody>
      </p:sp>
      <p:grpSp>
        <p:nvGrpSpPr>
          <p:cNvPr id="4" name="Group 50">
            <a:extLst>
              <a:ext uri="{FF2B5EF4-FFF2-40B4-BE49-F238E27FC236}">
                <a16:creationId xmlns:a16="http://schemas.microsoft.com/office/drawing/2014/main" id="{00370A3B-C9B6-6FB8-856A-8238D17E3423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5410200"/>
            <a:ext cx="4114800" cy="457200"/>
            <a:chOff x="3962400" y="5410200"/>
            <a:chExt cx="4114800" cy="457200"/>
          </a:xfrm>
        </p:grpSpPr>
        <p:sp>
          <p:nvSpPr>
            <p:cNvPr id="187414" name="AutoShape 10">
              <a:extLst>
                <a:ext uri="{FF2B5EF4-FFF2-40B4-BE49-F238E27FC236}">
                  <a16:creationId xmlns:a16="http://schemas.microsoft.com/office/drawing/2014/main" id="{2A97CD0C-A254-959D-0B26-07E6BB0242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2400" y="5410200"/>
              <a:ext cx="1371600" cy="457200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87415" name="AutoShape 10">
              <a:extLst>
                <a:ext uri="{FF2B5EF4-FFF2-40B4-BE49-F238E27FC236}">
                  <a16:creationId xmlns:a16="http://schemas.microsoft.com/office/drawing/2014/main" id="{CB704618-6ECB-7AA7-50F6-89D8CE453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5600" y="5410200"/>
              <a:ext cx="1371600" cy="457200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" name="Group 51">
            <a:extLst>
              <a:ext uri="{FF2B5EF4-FFF2-40B4-BE49-F238E27FC236}">
                <a16:creationId xmlns:a16="http://schemas.microsoft.com/office/drawing/2014/main" id="{7134755B-4B9F-048D-1E17-C13E8DBE00A7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5029200"/>
            <a:ext cx="4114800" cy="457200"/>
            <a:chOff x="3962400" y="5410200"/>
            <a:chExt cx="4114800" cy="457200"/>
          </a:xfrm>
        </p:grpSpPr>
        <p:sp>
          <p:nvSpPr>
            <p:cNvPr id="187412" name="AutoShape 10">
              <a:extLst>
                <a:ext uri="{FF2B5EF4-FFF2-40B4-BE49-F238E27FC236}">
                  <a16:creationId xmlns:a16="http://schemas.microsoft.com/office/drawing/2014/main" id="{D8387ABF-C6F2-A639-CB5F-DBFFFDABA0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2400" y="5410200"/>
              <a:ext cx="1371600" cy="457200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87413" name="AutoShape 10">
              <a:extLst>
                <a:ext uri="{FF2B5EF4-FFF2-40B4-BE49-F238E27FC236}">
                  <a16:creationId xmlns:a16="http://schemas.microsoft.com/office/drawing/2014/main" id="{87B60600-A794-8CA7-7BE1-D677F5DBBC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5600" y="5410200"/>
              <a:ext cx="1371600" cy="457200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" name="Group 54">
            <a:extLst>
              <a:ext uri="{FF2B5EF4-FFF2-40B4-BE49-F238E27FC236}">
                <a16:creationId xmlns:a16="http://schemas.microsoft.com/office/drawing/2014/main" id="{511FA4F3-04B8-B15A-77DE-123FC7753E7B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5029200"/>
            <a:ext cx="4114800" cy="457200"/>
            <a:chOff x="3962400" y="5410200"/>
            <a:chExt cx="4114800" cy="457200"/>
          </a:xfrm>
        </p:grpSpPr>
        <p:sp>
          <p:nvSpPr>
            <p:cNvPr id="187410" name="AutoShape 10">
              <a:extLst>
                <a:ext uri="{FF2B5EF4-FFF2-40B4-BE49-F238E27FC236}">
                  <a16:creationId xmlns:a16="http://schemas.microsoft.com/office/drawing/2014/main" id="{466C5621-8050-6E53-516E-390F137461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2400" y="5410200"/>
              <a:ext cx="1371600" cy="457200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87411" name="AutoShape 10">
              <a:extLst>
                <a:ext uri="{FF2B5EF4-FFF2-40B4-BE49-F238E27FC236}">
                  <a16:creationId xmlns:a16="http://schemas.microsoft.com/office/drawing/2014/main" id="{B49418EF-0117-FD7B-2A3D-73FEC27053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5600" y="5410200"/>
              <a:ext cx="1371600" cy="457200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" name="Group 57">
            <a:extLst>
              <a:ext uri="{FF2B5EF4-FFF2-40B4-BE49-F238E27FC236}">
                <a16:creationId xmlns:a16="http://schemas.microsoft.com/office/drawing/2014/main" id="{581CDE12-1D2A-B981-1924-830B5888132B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5410200"/>
            <a:ext cx="4114800" cy="457200"/>
            <a:chOff x="3962400" y="5410200"/>
            <a:chExt cx="4114800" cy="457200"/>
          </a:xfrm>
        </p:grpSpPr>
        <p:sp>
          <p:nvSpPr>
            <p:cNvPr id="187408" name="AutoShape 10">
              <a:extLst>
                <a:ext uri="{FF2B5EF4-FFF2-40B4-BE49-F238E27FC236}">
                  <a16:creationId xmlns:a16="http://schemas.microsoft.com/office/drawing/2014/main" id="{B2F2BA2D-D6CE-A9B3-2E0D-C6F03D02C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2400" y="5410200"/>
              <a:ext cx="1371600" cy="457200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87409" name="AutoShape 10">
              <a:extLst>
                <a:ext uri="{FF2B5EF4-FFF2-40B4-BE49-F238E27FC236}">
                  <a16:creationId xmlns:a16="http://schemas.microsoft.com/office/drawing/2014/main" id="{5E588A38-14B3-826E-D051-8C524ADEF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5600" y="5410200"/>
              <a:ext cx="1371600" cy="457200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3" name="Slide Number Placeholder 1">
            <a:extLst>
              <a:ext uri="{FF2B5EF4-FFF2-40B4-BE49-F238E27FC236}">
                <a16:creationId xmlns:a16="http://schemas.microsoft.com/office/drawing/2014/main" id="{F4CF5719-1086-889B-0784-B7FB510CF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3F30864-1A24-AF47-96B0-EEAFD1EE9D15}" type="slidenum">
              <a:rPr lang="en-US" altLang="en-US" sz="1400"/>
              <a:pPr eaLnBrk="1" hangingPunct="1"/>
              <a:t>47</a:t>
            </a:fld>
            <a:endParaRPr lang="en-US" altLang="en-US" sz="1400"/>
          </a:p>
        </p:txBody>
      </p:sp>
      <p:graphicFrame>
        <p:nvGraphicFramePr>
          <p:cNvPr id="189442" name="Object 2">
            <a:extLst>
              <a:ext uri="{FF2B5EF4-FFF2-40B4-BE49-F238E27FC236}">
                <a16:creationId xmlns:a16="http://schemas.microsoft.com/office/drawing/2014/main" id="{1E526256-D0FF-4950-0448-F8626026EA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85950" y="1600200"/>
          <a:ext cx="8439150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6205200" imgH="6870700" progId="Word.Document.12">
                  <p:link updateAutomatic="1"/>
                </p:oleObj>
              </mc:Choice>
              <mc:Fallback>
                <p:oleObj name="Document" r:id="rId2" imgW="16205200" imgH="6870700" progId="Word.Document.12">
                  <p:link updateAutomatic="1"/>
                  <p:pic>
                    <p:nvPicPr>
                      <p:cNvPr id="189442" name="Object 2">
                        <a:extLst>
                          <a:ext uri="{FF2B5EF4-FFF2-40B4-BE49-F238E27FC236}">
                            <a16:creationId xmlns:a16="http://schemas.microsoft.com/office/drawing/2014/main" id="{1E526256-D0FF-4950-0448-F8626026EA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5950" y="1600200"/>
                        <a:ext cx="8439150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45" name="Rectangle 6">
            <a:extLst>
              <a:ext uri="{FF2B5EF4-FFF2-40B4-BE49-F238E27FC236}">
                <a16:creationId xmlns:a16="http://schemas.microsoft.com/office/drawing/2014/main" id="{B420BBFB-B841-7086-FEF2-2F438CE3D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1" y="5029200"/>
            <a:ext cx="18431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*Triple negative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B37407-B321-8E93-9F02-FA544EAB9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4468" y="5594350"/>
            <a:ext cx="74430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 dirty="0">
                <a:cs typeface="Times New Roman" panose="02020603050405020304" pitchFamily="18" charset="0"/>
              </a:rPr>
              <a:t>Sponsor/SC may restrict signatures</a:t>
            </a:r>
          </a:p>
        </p:txBody>
      </p:sp>
      <p:sp>
        <p:nvSpPr>
          <p:cNvPr id="9" name="AutoShape 10">
            <a:extLst>
              <a:ext uri="{FF2B5EF4-FFF2-40B4-BE49-F238E27FC236}">
                <a16:creationId xmlns:a16="http://schemas.microsoft.com/office/drawing/2014/main" id="{6120DA01-FA41-6FF5-DB93-F1EDA7EE5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971800"/>
            <a:ext cx="8458200" cy="304800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2" name="AutoShape 10">
            <a:extLst>
              <a:ext uri="{FF2B5EF4-FFF2-40B4-BE49-F238E27FC236}">
                <a16:creationId xmlns:a16="http://schemas.microsoft.com/office/drawing/2014/main" id="{A8E606BB-5698-25B0-2618-5DDC9DE29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071938"/>
            <a:ext cx="8458200" cy="304800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3" name="AutoShape 10">
            <a:extLst>
              <a:ext uri="{FF2B5EF4-FFF2-40B4-BE49-F238E27FC236}">
                <a16:creationId xmlns:a16="http://schemas.microsoft.com/office/drawing/2014/main" id="{7B9725D4-4604-5D3D-E9E9-B66E9663B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343400"/>
            <a:ext cx="8458200" cy="304800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C4CB030-25F9-1A7C-282F-5B884550D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76200"/>
            <a:ext cx="7772400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4000" dirty="0"/>
              <a:t>Biomarker signatures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2" grpId="0" animBg="1"/>
      <p:bldP spid="1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38A34-BB46-8774-8A00-C97351D3D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I-SPY design before 2022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58D158E-B876-1937-C51F-7E98985969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9665" y="1391226"/>
            <a:ext cx="9205219" cy="546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2412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Rectangle 2">
            <a:extLst>
              <a:ext uri="{FF2B5EF4-FFF2-40B4-BE49-F238E27FC236}">
                <a16:creationId xmlns:a16="http://schemas.microsoft.com/office/drawing/2014/main" id="{3BD38033-7B7E-CD1F-D805-AB03832296EA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381726"/>
            <a:ext cx="7772400" cy="762000"/>
          </a:xfrm>
        </p:spPr>
        <p:txBody>
          <a:bodyPr/>
          <a:lstStyle/>
          <a:p>
            <a:pPr algn="ctr"/>
            <a:r>
              <a:rPr lang="en-US" altLang="en-US" b="1" dirty="0"/>
              <a:t>Experimental Drugs for I-SPY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C8F4E6-BB18-7D27-F3BE-F090266A6D3C}"/>
              </a:ext>
            </a:extLst>
          </p:cNvPr>
          <p:cNvSpPr txBox="1"/>
          <p:nvPr/>
        </p:nvSpPr>
        <p:spPr>
          <a:xfrm>
            <a:off x="914400" y="1535883"/>
            <a:ext cx="10724605" cy="4940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10000"/>
              </a:lnSpc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altLang="en-US" sz="3200" dirty="0"/>
              <a:t>Sample size for each drug, 20 to 120 (minimum 60 if “success”)</a:t>
            </a:r>
          </a:p>
          <a:p>
            <a:pPr marL="457200" indent="-457200">
              <a:lnSpc>
                <a:spcPct val="110000"/>
              </a:lnSpc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altLang="en-US" sz="3200" dirty="0"/>
              <a:t>Maximum of 5 experimental drugs at a time</a:t>
            </a:r>
          </a:p>
          <a:p>
            <a:pPr marL="457200" indent="-457200">
              <a:lnSpc>
                <a:spcPct val="110000"/>
              </a:lnSpc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altLang="en-US" sz="3200" dirty="0"/>
              <a:t>Patient enters trial, identify subtype</a:t>
            </a:r>
          </a:p>
          <a:p>
            <a:pPr marL="457200" indent="-457200">
              <a:lnSpc>
                <a:spcPct val="110000"/>
              </a:lnSpc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altLang="en-US" sz="3200" dirty="0"/>
              <a:t>Find (Bayesian) prob each drug &gt;&gt; control; based on all current results</a:t>
            </a:r>
          </a:p>
          <a:p>
            <a:pPr marL="457200" indent="-457200">
              <a:lnSpc>
                <a:spcPct val="110000"/>
              </a:lnSpc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altLang="en-US" sz="3200" dirty="0"/>
              <a:t>Covariate modeling (across subtypes)</a:t>
            </a:r>
          </a:p>
          <a:p>
            <a:pPr marL="457200" indent="-457200">
              <a:lnSpc>
                <a:spcPct val="110000"/>
              </a:lnSpc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3200" dirty="0"/>
              <a:t>Assign in proportion to current prob drug &gt;&gt; control, by subtype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55CDA-4AF7-922A-7C3B-D6E0599A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</a:t>
            </a:r>
            <a:r>
              <a:rPr lang="en-US" dirty="0" err="1"/>
              <a:t>mustine</a:t>
            </a:r>
            <a:r>
              <a:rPr lang="en-US" dirty="0"/>
              <a:t> and HN3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555C6-4FBB-1BA0-8010-AD49C24DD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997440" cy="9747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Population treated: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DFEF44-618F-D8C1-7112-B9C00819A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865" y="2571750"/>
            <a:ext cx="6732270" cy="3631767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832822A3-BEAE-F3A9-9A62-E06145992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567488"/>
            <a:ext cx="2846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venir Next Condensed Medium" panose="020B0506020202020204" pitchFamily="34" charset="0"/>
                <a:ea typeface="ＭＳ Ｐゴシック" panose="020B0600070205080204" pitchFamily="34" charset="-128"/>
                <a:cs typeface="Avenir Next Condensed Medium" panose="020B0506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venir Next Condensed Medium" panose="020B0506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venir Next Condensed Medium" panose="020B0506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venir Next Condensed Medium" panose="020B0506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venir Next Condensed Medium" panose="020B0506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venir Next Condensed Medium" panose="020B0506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venir Next Condensed Medium" panose="020B0506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venir Next Condensed Medium" panose="020B0506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venir Next Condensed Medium" panose="020B0506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ea typeface="Calibri Light" panose="020F0302020204030204" pitchFamily="34" charset="0"/>
                <a:cs typeface="Calibri Light" panose="020F0302020204030204" pitchFamily="34" charset="0"/>
              </a:rPr>
              <a:t>Goodman LS et al. JAMA 1946; 132: 126 </a:t>
            </a:r>
          </a:p>
        </p:txBody>
      </p:sp>
    </p:spTree>
    <p:extLst>
      <p:ext uri="{BB962C8B-B14F-4D97-AF65-F5344CB8AC3E}">
        <p14:creationId xmlns:p14="http://schemas.microsoft.com/office/powerpoint/2010/main" val="37805909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2">
            <a:extLst>
              <a:ext uri="{FF2B5EF4-FFF2-40B4-BE49-F238E27FC236}">
                <a16:creationId xmlns:a16="http://schemas.microsoft.com/office/drawing/2014/main" id="{5DA957BB-41DF-4DFC-3541-7097AFA22E02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609600"/>
            <a:ext cx="7772400" cy="762000"/>
          </a:xfrm>
        </p:spPr>
        <p:txBody>
          <a:bodyPr/>
          <a:lstStyle/>
          <a:p>
            <a:r>
              <a:rPr lang="en-US" altLang="en-US" b="1" dirty="0">
                <a:effectLst/>
                <a:ea typeface="ＭＳ Ｐゴシック" panose="020B0600070205080204" pitchFamily="34" charset="-128"/>
                <a:cs typeface="Times New Roman" panose="02020603050405020304" pitchFamily="18" charset="0"/>
              </a:rPr>
              <a:t>Dropping &amp; Graduating Drugs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1565CB-4AA7-54C1-350E-72990F59A8AA}"/>
              </a:ext>
            </a:extLst>
          </p:cNvPr>
          <p:cNvSpPr txBox="1"/>
          <p:nvPr/>
        </p:nvSpPr>
        <p:spPr>
          <a:xfrm>
            <a:off x="901337" y="1619794"/>
            <a:ext cx="10084526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For each possible biomarker signature B, calculate probability that drug &gt;&gt; control in 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If Bayesian predicted probability of success in a 300 pt Phase III study &lt; 10% for all B, drop drug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If &gt; 85% for some B then drug graduates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At graduation, provide predictive probability Phase III success for each B, including B on drug’s diploma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Examples of drugs: neratinib, veliparib, AMG386, TDM1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A9738-7C07-5ABB-C5E6-1C1BB8FAE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Examples of drugs in I-SPY 2 </a:t>
            </a:r>
            <a:br>
              <a:rPr lang="en-US" dirty="0"/>
            </a:br>
            <a:r>
              <a:rPr lang="en-US" sz="2800" dirty="0"/>
              <a:t>(n=25, 3 accel approvals)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9741E56-A3FD-9338-F6B6-45195B6473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9052837"/>
              </p:ext>
            </p:extLst>
          </p:nvPr>
        </p:nvGraphicFramePr>
        <p:xfrm>
          <a:off x="838200" y="1671955"/>
          <a:ext cx="10515597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294274812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949351729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1294373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dirty="0">
                          <a:effectLst/>
                        </a:rPr>
                        <a:t>Agents/combinations</a:t>
                      </a:r>
                    </a:p>
                  </a:txBody>
                  <a:tcPr marL="35712" marR="35712" marT="35712" marB="35712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dirty="0">
                          <a:effectLst/>
                        </a:rPr>
                        <a:t>Patients in study arm</a:t>
                      </a:r>
                    </a:p>
                  </a:txBody>
                  <a:tcPr marL="35712" marR="35712" marT="35712" marB="35712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>
                          <a:effectLst/>
                        </a:rPr>
                        <a:t>Outcome</a:t>
                      </a:r>
                    </a:p>
                  </a:txBody>
                  <a:tcPr marL="35712" marR="35712" marT="35712" marB="35712"/>
                </a:tc>
                <a:extLst>
                  <a:ext uri="{0D108BD9-81ED-4DB2-BD59-A6C34878D82A}">
                    <a16:rowId xmlns:a16="http://schemas.microsoft.com/office/drawing/2014/main" val="551411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>
                          <a:effectLst/>
                        </a:rPr>
                        <a:t>Neratinib</a:t>
                      </a:r>
                    </a:p>
                  </a:txBody>
                  <a:tcPr marL="35712" marR="35712" marT="35712" marB="35712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>
                          <a:effectLst/>
                        </a:rPr>
                        <a:t>127</a:t>
                      </a:r>
                    </a:p>
                  </a:txBody>
                  <a:tcPr marL="35712" marR="35712" marT="35712" marB="35712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>
                          <a:effectLst/>
                        </a:rPr>
                        <a:t>Graduated</a:t>
                      </a:r>
                    </a:p>
                  </a:txBody>
                  <a:tcPr marL="35712" marR="35712" marT="35712" marB="35712"/>
                </a:tc>
                <a:extLst>
                  <a:ext uri="{0D108BD9-81ED-4DB2-BD59-A6C34878D82A}">
                    <a16:rowId xmlns:a16="http://schemas.microsoft.com/office/drawing/2014/main" val="2905571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>
                          <a:effectLst/>
                        </a:rPr>
                        <a:t>Veliparib (ABT-888) + carboplatin</a:t>
                      </a:r>
                    </a:p>
                  </a:txBody>
                  <a:tcPr marL="35712" marR="35712" marT="35712" marB="35712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>
                          <a:effectLst/>
                        </a:rPr>
                        <a:t>75</a:t>
                      </a:r>
                    </a:p>
                  </a:txBody>
                  <a:tcPr marL="35712" marR="35712" marT="35712" marB="35712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>
                          <a:effectLst/>
                        </a:rPr>
                        <a:t>Graduated</a:t>
                      </a:r>
                    </a:p>
                  </a:txBody>
                  <a:tcPr marL="35712" marR="35712" marT="35712" marB="35712"/>
                </a:tc>
                <a:extLst>
                  <a:ext uri="{0D108BD9-81ED-4DB2-BD59-A6C34878D82A}">
                    <a16:rowId xmlns:a16="http://schemas.microsoft.com/office/drawing/2014/main" val="367707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>
                          <a:effectLst/>
                        </a:rPr>
                        <a:t>Trebananib (AMG386)</a:t>
                      </a:r>
                    </a:p>
                  </a:txBody>
                  <a:tcPr marL="35712" marR="35712" marT="35712" marB="35712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>
                          <a:effectLst/>
                        </a:rPr>
                        <a:t>134</a:t>
                      </a:r>
                    </a:p>
                  </a:txBody>
                  <a:tcPr marL="35712" marR="35712" marT="35712" marB="35712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>
                          <a:effectLst/>
                        </a:rPr>
                        <a:t>Failed</a:t>
                      </a:r>
                    </a:p>
                  </a:txBody>
                  <a:tcPr marL="35712" marR="35712" marT="35712" marB="35712"/>
                </a:tc>
                <a:extLst>
                  <a:ext uri="{0D108BD9-81ED-4DB2-BD59-A6C34878D82A}">
                    <a16:rowId xmlns:a16="http://schemas.microsoft.com/office/drawing/2014/main" val="1230826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>
                          <a:effectLst/>
                        </a:rPr>
                        <a:t>Ganitumab (AMG479) + metformin</a:t>
                      </a:r>
                    </a:p>
                  </a:txBody>
                  <a:tcPr marL="35712" marR="35712" marT="35712" marB="35712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>
                          <a:effectLst/>
                        </a:rPr>
                        <a:t>122</a:t>
                      </a:r>
                    </a:p>
                  </a:txBody>
                  <a:tcPr marL="35712" marR="35712" marT="35712" marB="35712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>
                          <a:effectLst/>
                        </a:rPr>
                        <a:t>Failed</a:t>
                      </a:r>
                    </a:p>
                  </a:txBody>
                  <a:tcPr marL="35712" marR="35712" marT="35712" marB="35712"/>
                </a:tc>
                <a:extLst>
                  <a:ext uri="{0D108BD9-81ED-4DB2-BD59-A6C34878D82A}">
                    <a16:rowId xmlns:a16="http://schemas.microsoft.com/office/drawing/2014/main" val="3982773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>
                          <a:effectLst/>
                        </a:rPr>
                        <a:t>MK2206</a:t>
                      </a:r>
                    </a:p>
                  </a:txBody>
                  <a:tcPr marL="35712" marR="35712" marT="35712" marB="35712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>
                          <a:effectLst/>
                        </a:rPr>
                        <a:t>94</a:t>
                      </a:r>
                    </a:p>
                  </a:txBody>
                  <a:tcPr marL="35712" marR="35712" marT="35712" marB="35712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>
                          <a:effectLst/>
                        </a:rPr>
                        <a:t>Graduated</a:t>
                      </a:r>
                    </a:p>
                  </a:txBody>
                  <a:tcPr marL="35712" marR="35712" marT="35712" marB="35712"/>
                </a:tc>
                <a:extLst>
                  <a:ext uri="{0D108BD9-81ED-4DB2-BD59-A6C34878D82A}">
                    <a16:rowId xmlns:a16="http://schemas.microsoft.com/office/drawing/2014/main" val="3931260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>
                          <a:effectLst/>
                        </a:rPr>
                        <a:t>Pertuzumab</a:t>
                      </a:r>
                    </a:p>
                  </a:txBody>
                  <a:tcPr marL="35712" marR="35712" marT="35712" marB="35712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>
                          <a:effectLst/>
                        </a:rPr>
                        <a:t>99</a:t>
                      </a:r>
                    </a:p>
                  </a:txBody>
                  <a:tcPr marL="35712" marR="35712" marT="35712" marB="35712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>
                          <a:effectLst/>
                        </a:rPr>
                        <a:t>Graduated</a:t>
                      </a:r>
                    </a:p>
                  </a:txBody>
                  <a:tcPr marL="35712" marR="35712" marT="35712" marB="35712"/>
                </a:tc>
                <a:extLst>
                  <a:ext uri="{0D108BD9-81ED-4DB2-BD59-A6C34878D82A}">
                    <a16:rowId xmlns:a16="http://schemas.microsoft.com/office/drawing/2014/main" val="1666679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>
                          <a:effectLst/>
                        </a:rPr>
                        <a:t>TDM1 + pertuzumab</a:t>
                      </a:r>
                    </a:p>
                  </a:txBody>
                  <a:tcPr marL="35712" marR="35712" marT="35712" marB="35712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>
                          <a:effectLst/>
                        </a:rPr>
                        <a:t>54</a:t>
                      </a:r>
                    </a:p>
                  </a:txBody>
                  <a:tcPr marL="35712" marR="35712" marT="35712" marB="35712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>
                          <a:effectLst/>
                        </a:rPr>
                        <a:t>Graduated</a:t>
                      </a:r>
                    </a:p>
                  </a:txBody>
                  <a:tcPr marL="35712" marR="35712" marT="35712" marB="35712"/>
                </a:tc>
                <a:extLst>
                  <a:ext uri="{0D108BD9-81ED-4DB2-BD59-A6C34878D82A}">
                    <a16:rowId xmlns:a16="http://schemas.microsoft.com/office/drawing/2014/main" val="3838287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>
                          <a:effectLst/>
                        </a:rPr>
                        <a:t>Ganetespib</a:t>
                      </a:r>
                    </a:p>
                  </a:txBody>
                  <a:tcPr marL="35712" marR="35712" marT="35712" marB="35712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>
                          <a:effectLst/>
                        </a:rPr>
                        <a:t>97</a:t>
                      </a:r>
                    </a:p>
                  </a:txBody>
                  <a:tcPr marL="35712" marR="35712" marT="35712" marB="35712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>
                          <a:effectLst/>
                        </a:rPr>
                        <a:t>Failed</a:t>
                      </a:r>
                    </a:p>
                  </a:txBody>
                  <a:tcPr marL="35712" marR="35712" marT="35712" marB="35712"/>
                </a:tc>
                <a:extLst>
                  <a:ext uri="{0D108BD9-81ED-4DB2-BD59-A6C34878D82A}">
                    <a16:rowId xmlns:a16="http://schemas.microsoft.com/office/drawing/2014/main" val="3299545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>
                          <a:effectLst/>
                        </a:rPr>
                        <a:t>Pexidartinib (PLX3397)</a:t>
                      </a:r>
                    </a:p>
                  </a:txBody>
                  <a:tcPr marL="35712" marR="35712" marT="35712" marB="35712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>
                          <a:effectLst/>
                        </a:rPr>
                        <a:t>9</a:t>
                      </a:r>
                    </a:p>
                  </a:txBody>
                  <a:tcPr marL="35712" marR="35712" marT="35712" marB="35712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>
                          <a:effectLst/>
                        </a:rPr>
                        <a:t>Halted due to safety concern</a:t>
                      </a:r>
                    </a:p>
                  </a:txBody>
                  <a:tcPr marL="35712" marR="35712" marT="35712" marB="35712"/>
                </a:tc>
                <a:extLst>
                  <a:ext uri="{0D108BD9-81ED-4DB2-BD59-A6C34878D82A}">
                    <a16:rowId xmlns:a16="http://schemas.microsoft.com/office/drawing/2014/main" val="750805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>
                          <a:effectLst/>
                        </a:rPr>
                        <a:t>Pembrolizumab 4 cycles</a:t>
                      </a:r>
                    </a:p>
                  </a:txBody>
                  <a:tcPr marL="35712" marR="35712" marT="35712" marB="35712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>
                          <a:effectLst/>
                        </a:rPr>
                        <a:t>69</a:t>
                      </a:r>
                    </a:p>
                  </a:txBody>
                  <a:tcPr marL="35712" marR="35712" marT="35712" marB="35712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>
                          <a:effectLst/>
                        </a:rPr>
                        <a:t>Graduated</a:t>
                      </a:r>
                    </a:p>
                  </a:txBody>
                  <a:tcPr marL="35712" marR="35712" marT="35712" marB="35712"/>
                </a:tc>
                <a:extLst>
                  <a:ext uri="{0D108BD9-81ED-4DB2-BD59-A6C34878D82A}">
                    <a16:rowId xmlns:a16="http://schemas.microsoft.com/office/drawing/2014/main" val="3645558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>
                          <a:effectLst/>
                        </a:rPr>
                        <a:t>Talazoparib + irinotecan</a:t>
                      </a:r>
                    </a:p>
                  </a:txBody>
                  <a:tcPr marL="35712" marR="35712" marT="35712" marB="35712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>
                          <a:effectLst/>
                        </a:rPr>
                        <a:t>74</a:t>
                      </a:r>
                    </a:p>
                  </a:txBody>
                  <a:tcPr marL="35712" marR="35712" marT="35712" marB="35712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>
                          <a:effectLst/>
                        </a:rPr>
                        <a:t>Completed</a:t>
                      </a:r>
                    </a:p>
                  </a:txBody>
                  <a:tcPr marL="35712" marR="35712" marT="35712" marB="35712"/>
                </a:tc>
                <a:extLst>
                  <a:ext uri="{0D108BD9-81ED-4DB2-BD59-A6C34878D82A}">
                    <a16:rowId xmlns:a16="http://schemas.microsoft.com/office/drawing/2014/main" val="74006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>
                          <a:effectLst/>
                        </a:rPr>
                        <a:t>Patritumab</a:t>
                      </a:r>
                    </a:p>
                  </a:txBody>
                  <a:tcPr marL="35712" marR="35712" marT="35712" marB="35712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>
                          <a:effectLst/>
                        </a:rPr>
                        <a:t>31</a:t>
                      </a:r>
                    </a:p>
                  </a:txBody>
                  <a:tcPr marL="35712" marR="35712" marT="35712" marB="35712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dirty="0">
                          <a:effectLst/>
                        </a:rPr>
                        <a:t>Halted</a:t>
                      </a:r>
                    </a:p>
                  </a:txBody>
                  <a:tcPr marL="35712" marR="35712" marT="35712" marB="35712"/>
                </a:tc>
                <a:extLst>
                  <a:ext uri="{0D108BD9-81ED-4DB2-BD59-A6C34878D82A}">
                    <a16:rowId xmlns:a16="http://schemas.microsoft.com/office/drawing/2014/main" val="37437414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96510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DB4B7-DD86-D8EE-5A3B-6D3409195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happened because of I-SPY 2?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42AAD-854B-6419-040C-AE3472CD88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Matched drugs with biomarker signatures</a:t>
            </a:r>
          </a:p>
          <a:p>
            <a:r>
              <a:rPr lang="en-US" dirty="0"/>
              <a:t>Savings from </a:t>
            </a:r>
            <a:r>
              <a:rPr lang="en-US" u="sng" dirty="0"/>
              <a:t>common control</a:t>
            </a:r>
          </a:p>
          <a:p>
            <a:r>
              <a:rPr lang="en-US" dirty="0"/>
              <a:t>Better therapies move through testing faster</a:t>
            </a:r>
          </a:p>
          <a:p>
            <a:r>
              <a:rPr lang="en-US" dirty="0"/>
              <a:t>Successful drug/biomarker pairs graduate to small, focused, more successful randomize trials based on Bayesian predictive probabilities, which provide prior probability estimates for success in the larger trial</a:t>
            </a:r>
          </a:p>
          <a:p>
            <a:r>
              <a:rPr lang="en-US" dirty="0"/>
              <a:t>Children of I-SPY 2:  Melanoma, CRC, Alzheimer-type dementia, HIV, acute heart failure, H1N1, others</a:t>
            </a:r>
          </a:p>
        </p:txBody>
      </p:sp>
    </p:spTree>
    <p:extLst>
      <p:ext uri="{BB962C8B-B14F-4D97-AF65-F5344CB8AC3E}">
        <p14:creationId xmlns:p14="http://schemas.microsoft.com/office/powerpoint/2010/main" val="15478559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070F4-3EE4-74D6-CA2C-6D6DC88A3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2454" y="1296151"/>
            <a:ext cx="494236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ALCHEMIST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NSCLC </a:t>
            </a:r>
            <a:br>
              <a:rPr lang="en-US" dirty="0"/>
            </a:br>
            <a:r>
              <a:rPr lang="en-US" dirty="0"/>
              <a:t>platform trial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5967B47-2FB9-421C-C87C-67AA21D301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02501" y="0"/>
            <a:ext cx="778949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DBC7DE-29E6-B3E7-B331-C31A5278A3F8}"/>
              </a:ext>
            </a:extLst>
          </p:cNvPr>
          <p:cNvSpPr txBox="1"/>
          <p:nvPr/>
        </p:nvSpPr>
        <p:spPr>
          <a:xfrm>
            <a:off x="0" y="6488668"/>
            <a:ext cx="3712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Govindan R et al.  CCR 2015; 21: 5439</a:t>
            </a:r>
          </a:p>
        </p:txBody>
      </p:sp>
    </p:spTree>
    <p:extLst>
      <p:ext uri="{BB962C8B-B14F-4D97-AF65-F5344CB8AC3E}">
        <p14:creationId xmlns:p14="http://schemas.microsoft.com/office/powerpoint/2010/main" val="34216383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EDF7C-36F6-0E8E-6789-AF3541B99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8000"/>
              </a:lnSpc>
            </a:pPr>
            <a:r>
              <a:rPr lang="en-US" dirty="0"/>
              <a:t>ALCHEMIST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25850-9DC6-01F5-D43C-E1A7F1274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8000"/>
              </a:lnSpc>
            </a:pPr>
            <a:r>
              <a:rPr lang="en-US" b="1" dirty="0"/>
              <a:t>ALCHEMIST = A</a:t>
            </a:r>
            <a:r>
              <a:rPr lang="en-US" dirty="0"/>
              <a:t>djuvant </a:t>
            </a:r>
            <a:r>
              <a:rPr lang="en-US" b="1" dirty="0"/>
              <a:t>L</a:t>
            </a:r>
            <a:r>
              <a:rPr lang="en-US" dirty="0"/>
              <a:t>ung </a:t>
            </a:r>
            <a:r>
              <a:rPr lang="en-US" b="1" dirty="0"/>
              <a:t>C</a:t>
            </a:r>
            <a:r>
              <a:rPr lang="en-US" dirty="0"/>
              <a:t>ancer </a:t>
            </a:r>
            <a:r>
              <a:rPr lang="en-US" b="1" dirty="0"/>
              <a:t>E</a:t>
            </a:r>
            <a:r>
              <a:rPr lang="en-US" dirty="0"/>
              <a:t>nrichment </a:t>
            </a:r>
            <a:r>
              <a:rPr lang="en-US" b="1" dirty="0"/>
              <a:t>M</a:t>
            </a:r>
            <a:r>
              <a:rPr lang="en-US" dirty="0"/>
              <a:t>arker </a:t>
            </a:r>
            <a:r>
              <a:rPr lang="en-US" b="1" dirty="0"/>
              <a:t>I</a:t>
            </a:r>
            <a:r>
              <a:rPr lang="en-US" dirty="0"/>
              <a:t>dentification and </a:t>
            </a:r>
            <a:r>
              <a:rPr lang="en-US" b="1" dirty="0"/>
              <a:t>S</a:t>
            </a:r>
            <a:r>
              <a:rPr lang="en-US" dirty="0"/>
              <a:t>equencing </a:t>
            </a:r>
            <a:r>
              <a:rPr lang="en-US" b="1" dirty="0"/>
              <a:t>T</a:t>
            </a:r>
            <a:r>
              <a:rPr lang="en-US" dirty="0"/>
              <a:t>rials</a:t>
            </a:r>
          </a:p>
          <a:p>
            <a:pPr>
              <a:lnSpc>
                <a:spcPct val="128000"/>
              </a:lnSpc>
            </a:pPr>
            <a:r>
              <a:rPr lang="en-US" dirty="0"/>
              <a:t>IB – IIIA NSCLC (resectable) patients eligible</a:t>
            </a:r>
          </a:p>
          <a:p>
            <a:pPr>
              <a:lnSpc>
                <a:spcPct val="128000"/>
              </a:lnSpc>
            </a:pPr>
            <a:r>
              <a:rPr lang="en-US" dirty="0"/>
              <a:t>Screening + treatment trials started in 2020</a:t>
            </a:r>
          </a:p>
          <a:p>
            <a:pPr>
              <a:lnSpc>
                <a:spcPct val="128000"/>
              </a:lnSpc>
            </a:pPr>
            <a:r>
              <a:rPr lang="en-US" dirty="0"/>
              <a:t>No overall results published yet</a:t>
            </a:r>
          </a:p>
          <a:p>
            <a:pPr>
              <a:lnSpc>
                <a:spcPct val="128000"/>
              </a:lnSpc>
            </a:pPr>
            <a:r>
              <a:rPr lang="en-US" i="1" dirty="0"/>
              <a:t>EGFR</a:t>
            </a:r>
            <a:r>
              <a:rPr lang="en-US" dirty="0"/>
              <a:t> mutation or </a:t>
            </a:r>
            <a:r>
              <a:rPr lang="en-US" i="1" dirty="0"/>
              <a:t>ALK</a:t>
            </a:r>
            <a:r>
              <a:rPr lang="en-US" dirty="0"/>
              <a:t> translocation patients offered Rx vs placebo;  if neither is altered, compare </a:t>
            </a:r>
            <a:r>
              <a:rPr lang="en-US" dirty="0" err="1"/>
              <a:t>pembro</a:t>
            </a:r>
            <a:r>
              <a:rPr lang="en-US" dirty="0"/>
              <a:t>/chemo vs chemo for patients without targetable alterations</a:t>
            </a:r>
          </a:p>
          <a:p>
            <a:pPr>
              <a:lnSpc>
                <a:spcPct val="128000"/>
              </a:lnSpc>
            </a:pPr>
            <a:r>
              <a:rPr lang="en-US" dirty="0"/>
              <a:t>678 sites as of 2019</a:t>
            </a:r>
          </a:p>
          <a:p>
            <a:pPr>
              <a:lnSpc>
                <a:spcPct val="128000"/>
              </a:lnSpc>
            </a:pPr>
            <a:r>
              <a:rPr lang="en-US" dirty="0"/>
              <a:t>About 1/3 patients qualified / took part as of this last report</a:t>
            </a:r>
          </a:p>
          <a:p>
            <a:pPr>
              <a:lnSpc>
                <a:spcPct val="128000"/>
              </a:lnSpc>
            </a:pPr>
            <a:r>
              <a:rPr lang="en-US" dirty="0"/>
              <a:t>About 4 500 screened and 1 600 treated as of 2019 </a:t>
            </a:r>
          </a:p>
          <a:p>
            <a:pPr>
              <a:lnSpc>
                <a:spcPct val="128000"/>
              </a:lnSpc>
            </a:pPr>
            <a:endParaRPr lang="en-US" dirty="0"/>
          </a:p>
          <a:p>
            <a:pPr>
              <a:lnSpc>
                <a:spcPct val="128000"/>
              </a:lnSpc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34FD9F-72C2-0007-8D4C-F9464AC2A530}"/>
              </a:ext>
            </a:extLst>
          </p:cNvPr>
          <p:cNvSpPr txBox="1"/>
          <p:nvPr/>
        </p:nvSpPr>
        <p:spPr>
          <a:xfrm>
            <a:off x="0" y="6488668"/>
            <a:ext cx="4204934" cy="3776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8000"/>
              </a:lnSpc>
            </a:pPr>
            <a:r>
              <a:rPr lang="en-US" dirty="0"/>
              <a:t>Kehl KL et al.  JAMA Oncol 2022; 8:717-728</a:t>
            </a:r>
          </a:p>
        </p:txBody>
      </p:sp>
    </p:spTree>
    <p:extLst>
      <p:ext uri="{BB962C8B-B14F-4D97-AF65-F5344CB8AC3E}">
        <p14:creationId xmlns:p14="http://schemas.microsoft.com/office/powerpoint/2010/main" val="35780152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08552-1D59-32DF-A399-7C7BCBFEE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Platform study? How about Keynote-001 phase 1 : </a:t>
            </a:r>
            <a:br>
              <a:rPr lang="en-US" sz="3600" dirty="0"/>
            </a:br>
            <a:r>
              <a:rPr lang="en-US" sz="3600" dirty="0"/>
              <a:t>&gt; 1 000 patients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F26A9A0-A596-FFAC-F08E-E074DC20C3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491" y="1560060"/>
            <a:ext cx="7925017" cy="529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212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263F7-3765-956C-0B71-420B319E1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 extending even further…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577C8-C5AA-1B98-D4C5-467B5C44C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8000"/>
              </a:lnSpc>
              <a:spcBef>
                <a:spcPts val="0"/>
              </a:spcBef>
              <a:buFont typeface="Symbol" pitchFamily="2" charset="2"/>
              <a:buChar char="S"/>
            </a:pPr>
            <a:r>
              <a:rPr lang="en-US" sz="4800" dirty="0"/>
              <a:t> Keynote clinical trials</a:t>
            </a:r>
          </a:p>
          <a:p>
            <a:pPr marL="0" indent="0">
              <a:lnSpc>
                <a:spcPct val="128000"/>
              </a:lnSpc>
              <a:spcBef>
                <a:spcPts val="0"/>
              </a:spcBef>
              <a:buNone/>
            </a:pPr>
            <a:endParaRPr lang="en-US" sz="4800" dirty="0"/>
          </a:p>
          <a:p>
            <a:pPr marL="0" indent="0">
              <a:lnSpc>
                <a:spcPct val="128000"/>
              </a:lnSpc>
              <a:spcBef>
                <a:spcPts val="0"/>
              </a:spcBef>
              <a:buNone/>
            </a:pPr>
            <a:r>
              <a:rPr lang="en-US" sz="4800" dirty="0">
                <a:latin typeface="Symbol" pitchFamily="2" charset="2"/>
              </a:rPr>
              <a:t>S</a:t>
            </a:r>
            <a:r>
              <a:rPr lang="en-US" sz="4800" dirty="0"/>
              <a:t> Checkmate clinical trials</a:t>
            </a:r>
          </a:p>
          <a:p>
            <a:pPr>
              <a:lnSpc>
                <a:spcPct val="128000"/>
              </a:lnSpc>
              <a:spcBef>
                <a:spcPts val="0"/>
              </a:spcBef>
            </a:pPr>
            <a:endParaRPr lang="en-US" sz="4800" dirty="0"/>
          </a:p>
          <a:p>
            <a:pPr marL="0" indent="0">
              <a:lnSpc>
                <a:spcPct val="128000"/>
              </a:lnSpc>
              <a:spcBef>
                <a:spcPts val="0"/>
              </a:spcBef>
              <a:buNone/>
            </a:pPr>
            <a:endParaRPr lang="en-US" sz="4800" dirty="0"/>
          </a:p>
          <a:p>
            <a:pPr marL="0" indent="0">
              <a:lnSpc>
                <a:spcPct val="128000"/>
              </a:lnSpc>
              <a:spcBef>
                <a:spcPts val="0"/>
              </a:spcBef>
              <a:buNone/>
            </a:pPr>
            <a:r>
              <a:rPr lang="en-US" sz="4800" dirty="0"/>
              <a:t>At the end of the day, these are all gigantic platform studies.</a:t>
            </a:r>
          </a:p>
        </p:txBody>
      </p:sp>
    </p:spTree>
    <p:extLst>
      <p:ext uri="{BB962C8B-B14F-4D97-AF65-F5344CB8AC3E}">
        <p14:creationId xmlns:p14="http://schemas.microsoft.com/office/powerpoint/2010/main" val="1990575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E43A3-835C-C218-382A-AB02B0BF6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last example – I-Predict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10CB8-286E-CCC6-5BDE-10BB24F1F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“n of 1” study design to match tumor mutations to therapies</a:t>
            </a:r>
          </a:p>
          <a:p>
            <a:r>
              <a:rPr lang="en-US" dirty="0"/>
              <a:t>456 consented, 210 evaluable</a:t>
            </a:r>
          </a:p>
          <a:p>
            <a:r>
              <a:rPr lang="en-US" dirty="0"/>
              <a:t>Median number pathogenic alterations = 5, 95% unique</a:t>
            </a:r>
          </a:p>
          <a:p>
            <a:r>
              <a:rPr lang="en-US" dirty="0"/>
              <a:t>157 combinations given, 132 to only one patient, 103 which were unique and untested</a:t>
            </a:r>
          </a:p>
          <a:p>
            <a:r>
              <a:rPr lang="en-US" dirty="0"/>
              <a:t>Higher “matching score” &lt;-&gt; better outcomes 7.2 mo vs 3.1 mo (50% cutoff), however, was this just a prognostic marker, and not predictive?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CDC9A0-32F1-5BB0-0EE7-33698A6F2803}"/>
              </a:ext>
            </a:extLst>
          </p:cNvPr>
          <p:cNvSpPr txBox="1"/>
          <p:nvPr/>
        </p:nvSpPr>
        <p:spPr>
          <a:xfrm>
            <a:off x="0" y="6488668"/>
            <a:ext cx="5014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Sicklick J et al. JCO 2026; 44: 540   PMID:  41505666</a:t>
            </a:r>
          </a:p>
        </p:txBody>
      </p:sp>
    </p:spTree>
    <p:extLst>
      <p:ext uri="{BB962C8B-B14F-4D97-AF65-F5344CB8AC3E}">
        <p14:creationId xmlns:p14="http://schemas.microsoft.com/office/powerpoint/2010/main" val="104895473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7BBA2-B334-A898-1775-8AD188770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I-Predict outcomes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C7DB429-D88A-6B1F-A80B-53700656C53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15367" y="1825625"/>
            <a:ext cx="4827265" cy="4351338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07CAE2D-1E4F-45AC-DE49-92131580E1E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199" y="1825625"/>
            <a:ext cx="5937763" cy="435133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E6DFA2D-92F5-5654-8112-B99D088BA3EA}"/>
              </a:ext>
            </a:extLst>
          </p:cNvPr>
          <p:cNvSpPr/>
          <p:nvPr/>
        </p:nvSpPr>
        <p:spPr>
          <a:xfrm>
            <a:off x="11606981" y="1489587"/>
            <a:ext cx="796413" cy="31266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75E794-3449-EC6E-B008-03A271C14F19}"/>
              </a:ext>
            </a:extLst>
          </p:cNvPr>
          <p:cNvSpPr/>
          <p:nvPr/>
        </p:nvSpPr>
        <p:spPr>
          <a:xfrm>
            <a:off x="6172199" y="1489587"/>
            <a:ext cx="3046771" cy="5096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F6B6AD-5E84-4F66-3E4E-6C9C59D4A11D}"/>
              </a:ext>
            </a:extLst>
          </p:cNvPr>
          <p:cNvSpPr txBox="1"/>
          <p:nvPr/>
        </p:nvSpPr>
        <p:spPr>
          <a:xfrm>
            <a:off x="0" y="6488668"/>
            <a:ext cx="5014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Sicklick J et al. JCO 2026; 44: 540   PMID:  41505666</a:t>
            </a:r>
          </a:p>
        </p:txBody>
      </p:sp>
    </p:spTree>
    <p:extLst>
      <p:ext uri="{BB962C8B-B14F-4D97-AF65-F5344CB8AC3E}">
        <p14:creationId xmlns:p14="http://schemas.microsoft.com/office/powerpoint/2010/main" val="248906304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7A145-A32F-07B6-397B-7088F74A5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there a way forward here?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EAC8A58-5CA0-D670-375F-27D1D526D6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0748" y="1690688"/>
            <a:ext cx="8830504" cy="45718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E96121-2C75-3EE2-ED6B-C019CED1CB5E}"/>
              </a:ext>
            </a:extLst>
          </p:cNvPr>
          <p:cNvSpPr txBox="1"/>
          <p:nvPr/>
        </p:nvSpPr>
        <p:spPr>
          <a:xfrm>
            <a:off x="3261378" y="6262509"/>
            <a:ext cx="5669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SOC agent or Clinician choice vs Profile-selected treatment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F4EA17-FBBA-151F-DC3E-0FAA0C83A45F}"/>
              </a:ext>
            </a:extLst>
          </p:cNvPr>
          <p:cNvSpPr txBox="1"/>
          <p:nvPr/>
        </p:nvSpPr>
        <p:spPr>
          <a:xfrm>
            <a:off x="0" y="6488668"/>
            <a:ext cx="3318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Freidlin</a:t>
            </a:r>
            <a:r>
              <a:rPr lang="en-US" dirty="0"/>
              <a:t> B et al. JCO 2026; 44: 515</a:t>
            </a:r>
          </a:p>
        </p:txBody>
      </p:sp>
    </p:spTree>
    <p:extLst>
      <p:ext uri="{BB962C8B-B14F-4D97-AF65-F5344CB8AC3E}">
        <p14:creationId xmlns:p14="http://schemas.microsoft.com/office/powerpoint/2010/main" val="1843558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4E5EA-B431-9183-245A-9021E5617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calling this a basket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64535-4FBB-CC7B-7FF5-97A0F1100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3118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OK, it’s is a case series! </a:t>
            </a:r>
          </a:p>
          <a:p>
            <a:r>
              <a:rPr lang="en-US" dirty="0"/>
              <a:t>Not well-defined groups of patients on the study</a:t>
            </a:r>
          </a:p>
          <a:p>
            <a:r>
              <a:rPr lang="en-US" dirty="0"/>
              <a:t>No response criteria except clinical improvement</a:t>
            </a:r>
          </a:p>
          <a:p>
            <a:r>
              <a:rPr lang="en-US" dirty="0"/>
              <a:t>No statistics around what qualified as success or not</a:t>
            </a:r>
          </a:p>
          <a:p>
            <a:r>
              <a:rPr lang="en-US" dirty="0"/>
              <a:t>But this was 1946</a:t>
            </a:r>
          </a:p>
          <a:p>
            <a:r>
              <a:rPr lang="en-US" dirty="0"/>
              <a:t>Bootstrapping the way to medical oncology as a field</a:t>
            </a:r>
          </a:p>
          <a:p>
            <a:r>
              <a:rPr lang="en-US" dirty="0"/>
              <a:t>Here we are, 80 years later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EBF05B-4CEA-DA06-0030-CCA2EFF17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50223"/>
            <a:ext cx="31333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venir Next Condensed Medium" panose="020B0506020202020204" pitchFamily="34" charset="0"/>
                <a:ea typeface="ＭＳ Ｐゴシック" panose="020B0600070205080204" pitchFamily="34" charset="-128"/>
                <a:cs typeface="Avenir Next Condensed Medium" panose="020B0506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venir Next Condensed Medium" panose="020B0506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venir Next Condensed Medium" panose="020B0506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venir Next Condensed Medium" panose="020B0506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venir Next Condensed Medium" panose="020B0506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venir Next Condensed Medium" panose="020B0506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venir Next Condensed Medium" panose="020B0506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venir Next Condensed Medium" panose="020B0506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venir Next Condensed Medium" panose="020B0506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  <a:t>Goodman LS et al. JAMA 1946; 132: 126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7AB6B-A402-C06C-C1F5-1F79A9F5E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2260" y="1983146"/>
            <a:ext cx="5364480" cy="403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16651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F3F57-09C8-8D2A-7925-B2C95B7D4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A7BAA-3ED5-65F8-16C9-90D866FFA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Master protocols are commonly used for signal finding</a:t>
            </a:r>
          </a:p>
          <a:p>
            <a:r>
              <a:rPr lang="en-US" dirty="0"/>
              <a:t>A good way to screen other diagnoses after demonstration of benefit in one condition</a:t>
            </a:r>
          </a:p>
          <a:p>
            <a:r>
              <a:rPr lang="en-US" dirty="0"/>
              <a:t>Positive results in a small number of patients can prompt a greater effort to prove utility</a:t>
            </a:r>
          </a:p>
          <a:p>
            <a:r>
              <a:rPr lang="en-US" dirty="0"/>
              <a:t>Have any agents obtained approval based on these findings? Perhaps I-Spy 2 as supportive data, at least;  vemurafenib in LCH. </a:t>
            </a:r>
          </a:p>
          <a:p>
            <a:r>
              <a:rPr lang="en-US" dirty="0"/>
              <a:t>Basket trials can help us quantify / scale the relationship between genetic alteration and a modifying drug(s), e.g. DDR inhibitors</a:t>
            </a:r>
          </a:p>
        </p:txBody>
      </p:sp>
    </p:spTree>
    <p:extLst>
      <p:ext uri="{BB962C8B-B14F-4D97-AF65-F5344CB8AC3E}">
        <p14:creationId xmlns:p14="http://schemas.microsoft.com/office/powerpoint/2010/main" val="243530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ABC43-3916-AD6D-7692-4050BF41B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236"/>
            <a:ext cx="10515600" cy="1325563"/>
          </a:xfrm>
        </p:spPr>
        <p:txBody>
          <a:bodyPr/>
          <a:lstStyle/>
          <a:p>
            <a:r>
              <a:rPr lang="en-US" dirty="0"/>
              <a:t>One more ancient example:  Streptozotocin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DBA71A3-C3DA-374C-F33D-E843E7E8D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" y="6550025"/>
            <a:ext cx="29744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err="1">
                <a:latin typeface="+mn-lt"/>
              </a:rPr>
              <a:t>Stolinsky</a:t>
            </a:r>
            <a:r>
              <a:rPr lang="en-US" altLang="en-US" sz="1400" dirty="0">
                <a:latin typeface="+mn-lt"/>
              </a:rPr>
              <a:t>  DC et al. Cancer 1977; 30:61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626B7B5-84EC-795F-E682-50F5F8560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202" y="1630957"/>
            <a:ext cx="4022408" cy="473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04600A10-BCD8-2472-43A2-46B37FD5C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93" y="1447799"/>
            <a:ext cx="6364287" cy="4920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803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22B6A-302C-21C7-3604-F0AFB3874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Basket trial: One form of a </a:t>
            </a:r>
            <a:r>
              <a:rPr lang="en-US" u="sng" dirty="0"/>
              <a:t>master 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072AC-467A-E490-0BB3-A670B10182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Master protocol</a:t>
            </a:r>
            <a:r>
              <a:rPr lang="en-US" dirty="0"/>
              <a:t>:  Clinical trials with inclusive eligibility criteria and devised to interrogate multiple therapies for a given tumor histology and/or multiple histologies for a given therapy under one protocol</a:t>
            </a:r>
          </a:p>
          <a:p>
            <a:r>
              <a:rPr lang="en-US" dirty="0"/>
              <a:t>Usually a signal-finding exercise</a:t>
            </a:r>
          </a:p>
          <a:p>
            <a:r>
              <a:rPr lang="en-US" b="1" dirty="0"/>
              <a:t>Basket study</a:t>
            </a:r>
            <a:r>
              <a:rPr lang="en-US" dirty="0"/>
              <a:t>: Multiple diseases, one treatment</a:t>
            </a:r>
          </a:p>
          <a:p>
            <a:pPr lvl="1"/>
            <a:r>
              <a:rPr lang="en-US" dirty="0"/>
              <a:t>SARC001, BATTLE, VE-Basket</a:t>
            </a:r>
          </a:p>
          <a:p>
            <a:pPr lvl="1"/>
            <a:r>
              <a:rPr lang="en-US" dirty="0"/>
              <a:t>Early phase </a:t>
            </a:r>
            <a:r>
              <a:rPr lang="en-US" dirty="0" err="1"/>
              <a:t>asciminib</a:t>
            </a:r>
            <a:r>
              <a:rPr lang="en-US" dirty="0"/>
              <a:t> CML study</a:t>
            </a:r>
          </a:p>
          <a:p>
            <a:r>
              <a:rPr lang="en-US" b="1" dirty="0"/>
              <a:t>Umbrella study</a:t>
            </a:r>
            <a:r>
              <a:rPr lang="en-US" dirty="0"/>
              <a:t>: One disease, multiple treatments</a:t>
            </a:r>
          </a:p>
          <a:p>
            <a:pPr lvl="1"/>
            <a:r>
              <a:rPr lang="en-US" dirty="0"/>
              <a:t>I-Spy 2</a:t>
            </a:r>
          </a:p>
          <a:p>
            <a:r>
              <a:rPr lang="en-US" b="1" dirty="0"/>
              <a:t>Platform study</a:t>
            </a:r>
            <a:r>
              <a:rPr lang="en-US" dirty="0"/>
              <a:t>:  Features of both Basket and Umbrella studies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ECD38A-FB49-3E9D-B48A-EA140FC05730}"/>
              </a:ext>
            </a:extLst>
          </p:cNvPr>
          <p:cNvSpPr txBox="1"/>
          <p:nvPr/>
        </p:nvSpPr>
        <p:spPr>
          <a:xfrm>
            <a:off x="-4354" y="6550223"/>
            <a:ext cx="61003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dirty="0">
                <a:solidFill>
                  <a:srgbClr val="000000"/>
                </a:solidFill>
                <a:effectLst/>
              </a:rPr>
              <a:t>Woodcock J, </a:t>
            </a:r>
            <a:r>
              <a:rPr lang="en-US" sz="1400" dirty="0" err="1">
                <a:solidFill>
                  <a:srgbClr val="000000"/>
                </a:solidFill>
                <a:effectLst/>
              </a:rPr>
              <a:t>LaVange</a:t>
            </a:r>
            <a:r>
              <a:rPr lang="en-US" sz="1400" dirty="0">
                <a:solidFill>
                  <a:srgbClr val="000000"/>
                </a:solidFill>
                <a:effectLst/>
              </a:rPr>
              <a:t> LM</a:t>
            </a:r>
            <a:r>
              <a:rPr lang="en-US" sz="1400" dirty="0">
                <a:solidFill>
                  <a:srgbClr val="000000"/>
                </a:solidFill>
              </a:rPr>
              <a:t>. </a:t>
            </a:r>
            <a:r>
              <a:rPr lang="en-US" sz="1400" dirty="0">
                <a:solidFill>
                  <a:srgbClr val="000000"/>
                </a:solidFill>
                <a:effectLst/>
              </a:rPr>
              <a:t>N Engl J Med 377:62-70, 2017</a:t>
            </a:r>
          </a:p>
        </p:txBody>
      </p:sp>
    </p:spTree>
    <p:extLst>
      <p:ext uri="{BB962C8B-B14F-4D97-AF65-F5344CB8AC3E}">
        <p14:creationId xmlns:p14="http://schemas.microsoft.com/office/powerpoint/2010/main" val="2984543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B3CF3-0D04-8911-07EC-5FC712ACC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7367"/>
            <a:ext cx="10515600" cy="1325563"/>
          </a:xfrm>
        </p:spPr>
        <p:txBody>
          <a:bodyPr/>
          <a:lstStyle/>
          <a:p>
            <a:r>
              <a:rPr lang="en-US" dirty="0"/>
              <a:t>Why Basket and other Master Protocols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B4755A8-0C7E-674D-D6F6-5C204A0736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492930"/>
            <a:ext cx="9984971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Efficiency issues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inherit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222222"/>
                </a:solidFill>
                <a:latin typeface="inherit"/>
              </a:rPr>
              <a:t>Initial investment needed to do more than a single arm trial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222222"/>
                </a:solidFill>
                <a:latin typeface="inherit"/>
              </a:rPr>
              <a:t>Consistent statistical design among groups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Potential for higher patient accrual on a single study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222222"/>
                </a:solidFill>
                <a:latin typeface="inherit"/>
              </a:rPr>
              <a:t>Easier to approve 1 study than multiple trials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altLang="en-US" b="1" dirty="0">
                <a:solidFill>
                  <a:srgbClr val="222222"/>
                </a:solidFill>
                <a:latin typeface="inherit"/>
              </a:rPr>
              <a:t>Data collection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en-US" altLang="en-US" dirty="0">
              <a:solidFill>
                <a:srgbClr val="222222"/>
              </a:solidFill>
              <a:latin typeface="inherit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222222"/>
                </a:solidFill>
                <a:latin typeface="inherit"/>
              </a:rPr>
              <a:t>One control for multiple arms if desired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222222"/>
                </a:solidFill>
                <a:latin typeface="inherit"/>
              </a:rPr>
              <a:t>Correlative studies enhanced – radiology, tissue/blood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898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2399</TotalTime>
  <Words>3126</Words>
  <Application>Microsoft Macintosh PowerPoint</Application>
  <PresentationFormat>Widescreen</PresentationFormat>
  <Paragraphs>646</Paragraphs>
  <Slides>60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Links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71" baseType="lpstr">
      <vt:lpstr>ＭＳ Ｐゴシック</vt:lpstr>
      <vt:lpstr>Arial</vt:lpstr>
      <vt:lpstr>Calibri</vt:lpstr>
      <vt:lpstr>Calibri Light</vt:lpstr>
      <vt:lpstr>Helvetica</vt:lpstr>
      <vt:lpstr>inherit</vt:lpstr>
      <vt:lpstr>Symbol</vt:lpstr>
      <vt:lpstr>Times New Roman</vt:lpstr>
      <vt:lpstr>Office Theme</vt:lpstr>
      <vt:lpstr>file:////MacintoshHD/Users/dberry/Desktop/Statistical_ConsiderationsV9.doc!OLE_LINK9</vt:lpstr>
      <vt:lpstr>file:////MacintoshHD/Users/dberry/Desktop/Statistical_ConsiderationsV9.doc!OLE_LINK1</vt:lpstr>
      <vt:lpstr>Basket trials in (rare) cancers</vt:lpstr>
      <vt:lpstr>Outline</vt:lpstr>
      <vt:lpstr>The Dawn of Oncology</vt:lpstr>
      <vt:lpstr>Aside:  two children of mustine</vt:lpstr>
      <vt:lpstr>Back to mustine and HN3 </vt:lpstr>
      <vt:lpstr>Problems calling this a basket study</vt:lpstr>
      <vt:lpstr>One more ancient example:  Streptozotocin</vt:lpstr>
      <vt:lpstr>Basket trial: One form of a master protocol</vt:lpstr>
      <vt:lpstr>Why Basket and other Master Protocols</vt:lpstr>
      <vt:lpstr>SARC001: 2001-2005</vt:lpstr>
      <vt:lpstr>SARC001 outputs</vt:lpstr>
      <vt:lpstr>Sorafenib sarcoma phase 2  = MSKCC 05-081</vt:lpstr>
      <vt:lpstr>PowerPoint Presentation</vt:lpstr>
      <vt:lpstr>BATTLE Results, n (Disease control rate)</vt:lpstr>
      <vt:lpstr>PowerPoint Presentation</vt:lpstr>
      <vt:lpstr>And overall – not great responses in the tested patients, even when selecting those who did best</vt:lpstr>
      <vt:lpstr>Regorafenib in STS: SARC024, phase 2 w/ and w/o randomization</vt:lpstr>
      <vt:lpstr>PowerPoint Presentation</vt:lpstr>
      <vt:lpstr>VE-Match design</vt:lpstr>
      <vt:lpstr>VE-Match results</vt:lpstr>
      <vt:lpstr>VE-Match results 2</vt:lpstr>
      <vt:lpstr>Another precision medicine example: larotrectinib</vt:lpstr>
      <vt:lpstr>Tumor agnostic phase 1-2</vt:lpstr>
      <vt:lpstr>Best response in NTRK translocation patients</vt:lpstr>
      <vt:lpstr>Randomized NGS-targeted basket study: NCI-MPACT</vt:lpstr>
      <vt:lpstr>NCI-MPACT was no MSK-Impact</vt:lpstr>
      <vt:lpstr>Larger basket studies</vt:lpstr>
      <vt:lpstr>NCI-Match</vt:lpstr>
      <vt:lpstr>NCI-Match</vt:lpstr>
      <vt:lpstr>ASCO-TAPUR</vt:lpstr>
      <vt:lpstr>ASCO TAPUR</vt:lpstr>
      <vt:lpstr>ASCO TAPUR: example of mutation-Rx linkages</vt:lpstr>
      <vt:lpstr>ASCO TAPUR – 2025 update</vt:lpstr>
      <vt:lpstr>Agents under study: grey = study complete</vt:lpstr>
      <vt:lpstr>I-SPY 2: Structure of a Platform trial  </vt:lpstr>
      <vt:lpstr>Standard Phase 2 Cancer Trials</vt:lpstr>
      <vt:lpstr>I-SPY2: Neoadjuvant breast cancer platform study</vt:lpstr>
      <vt:lpstr>I-SPY2</vt:lpstr>
      <vt:lpstr>I-SPY2</vt:lpstr>
      <vt:lpstr>I-SPY2</vt:lpstr>
      <vt:lpstr>I-SPY2</vt:lpstr>
      <vt:lpstr>I-SPY-like Trial for Combinations</vt:lpstr>
      <vt:lpstr>I-SPY-like Trial for Combinations</vt:lpstr>
      <vt:lpstr>I-SPY-like Trial for Combinations</vt:lpstr>
      <vt:lpstr>PowerPoint Presentation</vt:lpstr>
      <vt:lpstr>PowerPoint Presentation</vt:lpstr>
      <vt:lpstr>PowerPoint Presentation</vt:lpstr>
      <vt:lpstr>I-SPY design before 2022</vt:lpstr>
      <vt:lpstr>Experimental Drugs for I-SPY 2</vt:lpstr>
      <vt:lpstr>Dropping &amp; Graduating Drugs </vt:lpstr>
      <vt:lpstr>Examples of drugs in I-SPY 2  (n=25, 3 accel approvals)</vt:lpstr>
      <vt:lpstr>What happened because of I-SPY 2?</vt:lpstr>
      <vt:lpstr>ALCHEMIST  NSCLC  platform trial</vt:lpstr>
      <vt:lpstr>ALCHEMIST</vt:lpstr>
      <vt:lpstr>Platform study? How about Keynote-001 phase 1 :  &gt; 1 000 patients</vt:lpstr>
      <vt:lpstr>Or extending even further…</vt:lpstr>
      <vt:lpstr>One last example – I-Predict</vt:lpstr>
      <vt:lpstr>I-Predict outcomes</vt:lpstr>
      <vt:lpstr>Is there a way forward here? 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robt maki</dc:creator>
  <cp:lastModifiedBy>robt maki</cp:lastModifiedBy>
  <cp:revision>56</cp:revision>
  <dcterms:created xsi:type="dcterms:W3CDTF">2026-03-17T20:02:38Z</dcterms:created>
  <dcterms:modified xsi:type="dcterms:W3CDTF">2026-03-21T12:54:12Z</dcterms:modified>
</cp:coreProperties>
</file>