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56" r:id="rId5"/>
    <p:sldId id="263" r:id="rId6"/>
    <p:sldId id="262" r:id="rId7"/>
    <p:sldId id="265" r:id="rId8"/>
    <p:sldId id="518" r:id="rId9"/>
    <p:sldId id="519" r:id="rId10"/>
    <p:sldId id="532" r:id="rId11"/>
    <p:sldId id="531" r:id="rId12"/>
    <p:sldId id="537" r:id="rId13"/>
    <p:sldId id="257" r:id="rId14"/>
    <p:sldId id="267" r:id="rId15"/>
    <p:sldId id="534" r:id="rId16"/>
    <p:sldId id="535" r:id="rId17"/>
    <p:sldId id="536" r:id="rId18"/>
    <p:sldId id="273" r:id="rId19"/>
    <p:sldId id="274" r:id="rId20"/>
    <p:sldId id="275" r:id="rId21"/>
    <p:sldId id="277" r:id="rId22"/>
    <p:sldId id="525" r:id="rId23"/>
    <p:sldId id="526" r:id="rId24"/>
    <p:sldId id="533" r:id="rId25"/>
    <p:sldId id="523" r:id="rId26"/>
    <p:sldId id="524" r:id="rId27"/>
    <p:sldId id="527" r:id="rId28"/>
    <p:sldId id="528" r:id="rId29"/>
    <p:sldId id="530" r:id="rId30"/>
    <p:sldId id="520" r:id="rId31"/>
    <p:sldId id="521" r:id="rId32"/>
    <p:sldId id="403" r:id="rId33"/>
    <p:sldId id="445" r:id="rId34"/>
    <p:sldId id="538" r:id="rId35"/>
    <p:sldId id="522" r:id="rId36"/>
    <p:sldId id="511" r:id="rId37"/>
    <p:sldId id="512" r:id="rId38"/>
    <p:sldId id="516" r:id="rId39"/>
    <p:sldId id="517" r:id="rId40"/>
    <p:sldId id="513" r:id="rId41"/>
    <p:sldId id="409" r:id="rId42"/>
    <p:sldId id="410" r:id="rId43"/>
    <p:sldId id="430" r:id="rId44"/>
    <p:sldId id="441" r:id="rId45"/>
    <p:sldId id="422" r:id="rId46"/>
    <p:sldId id="423" r:id="rId47"/>
    <p:sldId id="426" r:id="rId48"/>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p:restoredTop sz="90290"/>
  </p:normalViewPr>
  <p:slideViewPr>
    <p:cSldViewPr snapToGrid="0">
      <p:cViewPr varScale="1">
        <p:scale>
          <a:sx n="120" d="100"/>
          <a:sy n="120" d="100"/>
        </p:scale>
        <p:origin x="200"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545FD-D4FA-384F-97F1-8F3483D65E18}" type="datetimeFigureOut">
              <a:rPr lang="en-US" smtClean="0"/>
              <a:t>3/27/23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F9CF15-A19E-9344-B2B8-C6AD59E227B0}" type="slidenum">
              <a:rPr lang="en-US" smtClean="0"/>
              <a:t>‹#›</a:t>
            </a:fld>
            <a:endParaRPr lang="en-US"/>
          </a:p>
        </p:txBody>
      </p:sp>
    </p:spTree>
    <p:extLst>
      <p:ext uri="{BB962C8B-B14F-4D97-AF65-F5344CB8AC3E}">
        <p14:creationId xmlns:p14="http://schemas.microsoft.com/office/powerpoint/2010/main" val="384961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http://haleo.co.uk/the-body/cells/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3" name="Google Shape;9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073254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7" name="Google Shape;21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919957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dirty="0">
                <a:solidFill>
                  <a:srgbClr val="21242C"/>
                </a:solidFill>
                <a:effectLst/>
                <a:latin typeface="Lato" panose="020F0502020204030203" pitchFamily="34" charset="0"/>
              </a:rPr>
              <a:t>Receptor tyrosine kinases</a:t>
            </a:r>
            <a:r>
              <a:rPr lang="en-US" b="0" i="0" dirty="0">
                <a:solidFill>
                  <a:srgbClr val="21242C"/>
                </a:solidFill>
                <a:effectLst/>
                <a:latin typeface="Lato" panose="020F0502020204030203" pitchFamily="34" charset="0"/>
              </a:rPr>
              <a:t> (</a:t>
            </a:r>
            <a:r>
              <a:rPr lang="en-US" b="1" i="0" dirty="0">
                <a:solidFill>
                  <a:srgbClr val="21242C"/>
                </a:solidFill>
                <a:effectLst/>
                <a:latin typeface="Lato" panose="020F0502020204030203" pitchFamily="34" charset="0"/>
              </a:rPr>
              <a:t>RTKs</a:t>
            </a:r>
            <a:r>
              <a:rPr lang="en-US" b="0" i="0" dirty="0">
                <a:solidFill>
                  <a:srgbClr val="21242C"/>
                </a:solidFill>
                <a:effectLst/>
                <a:latin typeface="Lato" panose="020F0502020204030203" pitchFamily="34" charset="0"/>
              </a:rPr>
              <a:t>) are a class of enzyme-linked receptors found in humans and many other species. A </a:t>
            </a:r>
            <a:r>
              <a:rPr lang="en-US" b="1" i="0" dirty="0">
                <a:solidFill>
                  <a:srgbClr val="21242C"/>
                </a:solidFill>
                <a:effectLst/>
                <a:latin typeface="Lato" panose="020F0502020204030203" pitchFamily="34" charset="0"/>
              </a:rPr>
              <a:t>kinase</a:t>
            </a:r>
            <a:r>
              <a:rPr lang="en-US" b="0" i="0" dirty="0">
                <a:solidFill>
                  <a:srgbClr val="21242C"/>
                </a:solidFill>
                <a:effectLst/>
                <a:latin typeface="Lato" panose="020F0502020204030203" pitchFamily="34" charset="0"/>
              </a:rPr>
              <a:t> is just a name for an enzyme that transfers phosphate groups to a protein or other target, and a receptor tyrosine kinase transfers phosphate groups specifically to the amino acid tyrosine.</a:t>
            </a:r>
            <a:endParaRPr dirty="0"/>
          </a:p>
        </p:txBody>
      </p:sp>
      <p:sp>
        <p:nvSpPr>
          <p:cNvPr id="217" name="Google Shape;21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323910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dirty="0">
                <a:solidFill>
                  <a:srgbClr val="21242C"/>
                </a:solidFill>
                <a:effectLst/>
                <a:latin typeface="Lato" panose="020F0502020204030203" pitchFamily="34" charset="0"/>
              </a:rPr>
              <a:t>Receptor tyrosine kinases</a:t>
            </a:r>
            <a:r>
              <a:rPr lang="en-US" b="0" i="0" dirty="0">
                <a:solidFill>
                  <a:srgbClr val="21242C"/>
                </a:solidFill>
                <a:effectLst/>
                <a:latin typeface="Lato" panose="020F0502020204030203" pitchFamily="34" charset="0"/>
              </a:rPr>
              <a:t> (</a:t>
            </a:r>
            <a:r>
              <a:rPr lang="en-US" b="1" i="0" dirty="0">
                <a:solidFill>
                  <a:srgbClr val="21242C"/>
                </a:solidFill>
                <a:effectLst/>
                <a:latin typeface="Lato" panose="020F0502020204030203" pitchFamily="34" charset="0"/>
              </a:rPr>
              <a:t>RTKs</a:t>
            </a:r>
            <a:r>
              <a:rPr lang="en-US" b="0" i="0" dirty="0">
                <a:solidFill>
                  <a:srgbClr val="21242C"/>
                </a:solidFill>
                <a:effectLst/>
                <a:latin typeface="Lato" panose="020F0502020204030203" pitchFamily="34" charset="0"/>
              </a:rPr>
              <a:t>) are a class of enzyme-linked receptors found in humans and many other species. </a:t>
            </a:r>
            <a:r>
              <a:rPr lang="en-US" b="0" i="0">
                <a:solidFill>
                  <a:srgbClr val="21242C"/>
                </a:solidFill>
                <a:effectLst/>
                <a:latin typeface="Lato" panose="020F0502020204030203" pitchFamily="34" charset="0"/>
              </a:rPr>
              <a:t>A </a:t>
            </a:r>
            <a:r>
              <a:rPr lang="en-US" b="1" i="0">
                <a:solidFill>
                  <a:srgbClr val="21242C"/>
                </a:solidFill>
                <a:effectLst/>
                <a:latin typeface="Lato" panose="020F0502020204030203" pitchFamily="34" charset="0"/>
              </a:rPr>
              <a:t>kinase</a:t>
            </a:r>
            <a:r>
              <a:rPr lang="en-US" b="0" i="0">
                <a:solidFill>
                  <a:srgbClr val="21242C"/>
                </a:solidFill>
                <a:effectLst/>
                <a:latin typeface="Lato" panose="020F0502020204030203" pitchFamily="34" charset="0"/>
              </a:rPr>
              <a:t> is just a name for an enzyme that transfers phosphate groups to a protein or other target, and a receptor tyrosine kinase transfers phosphate groups specifically to the amino acid tyrosine.</a:t>
            </a:r>
            <a:endParaRPr dirty="0"/>
          </a:p>
        </p:txBody>
      </p:sp>
      <p:sp>
        <p:nvSpPr>
          <p:cNvPr id="217" name="Google Shape;21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83399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F9CF15-A19E-9344-B2B8-C6AD59E227B0}" type="slidenum">
              <a:rPr lang="en-US" smtClean="0"/>
              <a:t>19</a:t>
            </a:fld>
            <a:endParaRPr lang="en-US"/>
          </a:p>
        </p:txBody>
      </p:sp>
    </p:spTree>
    <p:extLst>
      <p:ext uri="{BB962C8B-B14F-4D97-AF65-F5344CB8AC3E}">
        <p14:creationId xmlns:p14="http://schemas.microsoft.com/office/powerpoint/2010/main" val="2197857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18324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4549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2557189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8" name="Google Shape;32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542967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8" name="Google Shape;32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789965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8" name="Google Shape;32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950265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0514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think of an oncogene mutation is like the gas pedal in a car stuck “on” or down. The mutated KRAS gene is actively telling the cell to grow and divide more than it should, which can lead to cancer. This is similar to a car accelerating through a stop sign. </a:t>
            </a:r>
          </a:p>
        </p:txBody>
      </p:sp>
      <p:sp>
        <p:nvSpPr>
          <p:cNvPr id="4" name="Slide Number Placeholder 3"/>
          <p:cNvSpPr>
            <a:spLocks noGrp="1"/>
          </p:cNvSpPr>
          <p:nvPr>
            <p:ph type="sldNum" sz="quarter" idx="5"/>
          </p:nvPr>
        </p:nvSpPr>
        <p:spPr/>
        <p:txBody>
          <a:bodyPr/>
          <a:lstStyle/>
          <a:p>
            <a:fld id="{1DF9CF15-A19E-9344-B2B8-C6AD59E227B0}" type="slidenum">
              <a:rPr lang="en-US" smtClean="0"/>
              <a:t>28</a:t>
            </a:fld>
            <a:endParaRPr lang="en-US"/>
          </a:p>
        </p:txBody>
      </p:sp>
    </p:spTree>
    <p:extLst>
      <p:ext uri="{BB962C8B-B14F-4D97-AF65-F5344CB8AC3E}">
        <p14:creationId xmlns:p14="http://schemas.microsoft.com/office/powerpoint/2010/main" val="3170132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ED58159-CDDD-4241-BC76-38965A726A3D}"/>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9BA6913F-D381-4B94-9515-1D8E5863E7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anose="02020603050405020304" pitchFamily="18" charset="0"/>
              </a:rPr>
              <a:t>https://www.nature.com/scitable/topicpage/cell-division-and-cancer-14046590</a:t>
            </a:r>
          </a:p>
          <a:p>
            <a:endParaRPr lang="en-US" altLang="en-US">
              <a:latin typeface="Times" panose="02020603050405020304" pitchFamily="18" charset="0"/>
            </a:endParaRPr>
          </a:p>
          <a:p>
            <a:r>
              <a:rPr lang="en-US" altLang="en-US">
                <a:latin typeface="Times" panose="02020603050405020304" pitchFamily="18" charset="0"/>
              </a:rPr>
              <a:t>https://sharonap-cellrepro-p2.wikispaces.com/Cancer</a:t>
            </a:r>
          </a:p>
          <a:p>
            <a:endParaRPr lang="en-US" altLang="en-US">
              <a:latin typeface="Times" panose="02020603050405020304" pitchFamily="18" charset="0"/>
            </a:endParaRPr>
          </a:p>
        </p:txBody>
      </p:sp>
      <p:sp>
        <p:nvSpPr>
          <p:cNvPr id="18436" name="Slide Number Placeholder 3">
            <a:extLst>
              <a:ext uri="{FF2B5EF4-FFF2-40B4-BE49-F238E27FC236}">
                <a16:creationId xmlns:a16="http://schemas.microsoft.com/office/drawing/2014/main" id="{614DE3C5-CF82-4129-B5FE-49484C2546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BF27E006-EA4A-4E78-9F8C-EB9E510F3577}" type="slidenum">
              <a:rPr lang="en-US" altLang="en-US" sz="1200"/>
              <a:pPr/>
              <a:t>29</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F9CF15-A19E-9344-B2B8-C6AD59E227B0}" type="slidenum">
              <a:rPr lang="en-US" smtClean="0"/>
              <a:t>31</a:t>
            </a:fld>
            <a:endParaRPr lang="en-US"/>
          </a:p>
        </p:txBody>
      </p:sp>
    </p:spTree>
    <p:extLst>
      <p:ext uri="{BB962C8B-B14F-4D97-AF65-F5344CB8AC3E}">
        <p14:creationId xmlns:p14="http://schemas.microsoft.com/office/powerpoint/2010/main" val="1770479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a:t>
            </a:r>
            <a:r>
              <a:rPr lang="en-US" baseline="0" dirty="0" err="1"/>
              <a:t>cBioPortal</a:t>
            </a:r>
            <a:r>
              <a:rPr lang="en-US" baseline="0" dirty="0"/>
              <a:t> schematic of the BRAF gene</a:t>
            </a:r>
            <a:endParaRPr lang="en-US" dirty="0"/>
          </a:p>
        </p:txBody>
      </p:sp>
      <p:sp>
        <p:nvSpPr>
          <p:cNvPr id="4" name="Slide Number Placeholder 3"/>
          <p:cNvSpPr>
            <a:spLocks noGrp="1"/>
          </p:cNvSpPr>
          <p:nvPr>
            <p:ph type="sldNum" sz="quarter" idx="10"/>
          </p:nvPr>
        </p:nvSpPr>
        <p:spPr/>
        <p:txBody>
          <a:bodyPr/>
          <a:lstStyle/>
          <a:p>
            <a:fld id="{613B2E5D-8BAA-A14D-92C8-F35A4399C2BD}" type="slidenum">
              <a:rPr lang="en-US" smtClean="0"/>
              <a:t>33</a:t>
            </a:fld>
            <a:endParaRPr lang="en-US"/>
          </a:p>
        </p:txBody>
      </p:sp>
    </p:spTree>
    <p:extLst>
      <p:ext uri="{BB962C8B-B14F-4D97-AF65-F5344CB8AC3E}">
        <p14:creationId xmlns:p14="http://schemas.microsoft.com/office/powerpoint/2010/main" val="2970050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14510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BRAF gene</a:t>
            </a:r>
            <a:r>
              <a:rPr lang="en-US" baseline="0" dirty="0"/>
              <a:t> </a:t>
            </a:r>
            <a:r>
              <a:rPr lang="en-US" dirty="0"/>
              <a:t>encodes</a:t>
            </a:r>
            <a:r>
              <a:rPr lang="en-US" baseline="0" dirty="0"/>
              <a:t> the BRAF protein which is a component of the MAPK pathway. </a:t>
            </a:r>
            <a:r>
              <a:rPr lang="en-US" sz="1200" b="0" i="0" kern="1200" dirty="0">
                <a:solidFill>
                  <a:schemeClr val="tx1"/>
                </a:solidFill>
                <a:effectLst/>
                <a:latin typeface="+mn-lt"/>
                <a:ea typeface="+mn-ea"/>
                <a:cs typeface="+mn-cs"/>
              </a:rPr>
              <a:t>ERK, </a:t>
            </a:r>
            <a:r>
              <a:rPr lang="en-US" sz="1200" b="1" i="0" kern="1200" dirty="0">
                <a:solidFill>
                  <a:schemeClr val="tx1"/>
                </a:solidFill>
                <a:effectLst/>
                <a:latin typeface="+mn-lt"/>
                <a:ea typeface="+mn-ea"/>
                <a:cs typeface="+mn-cs"/>
              </a:rPr>
              <a:t>a type of serine/threonine protein kinase</a:t>
            </a:r>
            <a:r>
              <a:rPr lang="en-US" sz="1200" b="0" i="0" kern="1200" dirty="0">
                <a:solidFill>
                  <a:schemeClr val="tx1"/>
                </a:solidFill>
                <a:effectLst/>
                <a:latin typeface="+mn-lt"/>
                <a:ea typeface="+mn-ea"/>
                <a:cs typeface="+mn-cs"/>
              </a:rPr>
              <a:t>, is a signal transduction protein that transmits mitogen signals (32). ERK is generally located in the cytoplasm; upon activation, ERK enters the nucleus and regulates transcription factor activity and gene expression </a:t>
            </a:r>
            <a:endParaRPr lang="en-US" dirty="0"/>
          </a:p>
        </p:txBody>
      </p:sp>
      <p:sp>
        <p:nvSpPr>
          <p:cNvPr id="4" name="Slide Number Placeholder 3"/>
          <p:cNvSpPr>
            <a:spLocks noGrp="1"/>
          </p:cNvSpPr>
          <p:nvPr>
            <p:ph type="sldNum" sz="quarter" idx="10"/>
          </p:nvPr>
        </p:nvSpPr>
        <p:spPr/>
        <p:txBody>
          <a:bodyPr/>
          <a:lstStyle/>
          <a:p>
            <a:fld id="{613B2E5D-8BAA-A14D-92C8-F35A4399C2BD}" type="slidenum">
              <a:rPr lang="en-US" smtClean="0"/>
              <a:t>34</a:t>
            </a:fld>
            <a:endParaRPr lang="en-US"/>
          </a:p>
        </p:txBody>
      </p:sp>
    </p:spTree>
    <p:extLst>
      <p:ext uri="{BB962C8B-B14F-4D97-AF65-F5344CB8AC3E}">
        <p14:creationId xmlns:p14="http://schemas.microsoft.com/office/powerpoint/2010/main" val="3419940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regulates cell proliferation</a:t>
            </a:r>
          </a:p>
        </p:txBody>
      </p:sp>
      <p:sp>
        <p:nvSpPr>
          <p:cNvPr id="4" name="Slide Number Placeholder 3"/>
          <p:cNvSpPr>
            <a:spLocks noGrp="1"/>
          </p:cNvSpPr>
          <p:nvPr>
            <p:ph type="sldNum" sz="quarter" idx="10"/>
          </p:nvPr>
        </p:nvSpPr>
        <p:spPr/>
        <p:txBody>
          <a:bodyPr/>
          <a:lstStyle/>
          <a:p>
            <a:fld id="{613B2E5D-8BAA-A14D-92C8-F35A4399C2BD}" type="slidenum">
              <a:rPr lang="en-US" smtClean="0"/>
              <a:t>35</a:t>
            </a:fld>
            <a:endParaRPr lang="en-US"/>
          </a:p>
        </p:txBody>
      </p:sp>
    </p:spTree>
    <p:extLst>
      <p:ext uri="{BB962C8B-B14F-4D97-AF65-F5344CB8AC3E}">
        <p14:creationId xmlns:p14="http://schemas.microsoft.com/office/powerpoint/2010/main" val="218836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regulates cell proliferation</a:t>
            </a:r>
          </a:p>
        </p:txBody>
      </p:sp>
      <p:sp>
        <p:nvSpPr>
          <p:cNvPr id="4" name="Slide Number Placeholder 3"/>
          <p:cNvSpPr>
            <a:spLocks noGrp="1"/>
          </p:cNvSpPr>
          <p:nvPr>
            <p:ph type="sldNum" sz="quarter" idx="10"/>
          </p:nvPr>
        </p:nvSpPr>
        <p:spPr/>
        <p:txBody>
          <a:bodyPr/>
          <a:lstStyle/>
          <a:p>
            <a:fld id="{613B2E5D-8BAA-A14D-92C8-F35A4399C2BD}" type="slidenum">
              <a:rPr lang="en-US" smtClean="0"/>
              <a:t>36</a:t>
            </a:fld>
            <a:endParaRPr lang="en-US"/>
          </a:p>
        </p:txBody>
      </p:sp>
    </p:spTree>
    <p:extLst>
      <p:ext uri="{BB962C8B-B14F-4D97-AF65-F5344CB8AC3E}">
        <p14:creationId xmlns:p14="http://schemas.microsoft.com/office/powerpoint/2010/main" val="2220314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E6EFB-1A57-1946-89FF-C145704B9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D91A4-03FB-9A48-B8A0-7B417D310A6E}"/>
              </a:ext>
            </a:extLst>
          </p:cNvPr>
          <p:cNvSpPr>
            <a:spLocks noGrp="1"/>
          </p:cNvSpPr>
          <p:nvPr>
            <p:ph type="body" idx="1"/>
          </p:nvPr>
        </p:nvSpPr>
        <p:spPr/>
        <p:txBody>
          <a:bodyPr/>
          <a:lstStyle/>
          <a:p>
            <a:r>
              <a:rPr lang="en-US" altLang="en-US">
                <a:latin typeface="Times" pitchFamily="2" charset="0"/>
                <a:ea typeface="ＭＳ Ｐゴシック" panose="020B0600070205080204" pitchFamily="34" charset="-128"/>
              </a:rPr>
              <a:t>In chronic myelogenous leukemia, a translocation occurs between chromosomes 9 and 22. This rearrangement of genomic material creates a fusion gene call Bcr-Abl that produces a protein (tyrosine kinase) thought to promote the development of leukemia. The drug Gleevec blocks the activation of the Bcr-Abl protein.</a:t>
            </a:r>
          </a:p>
        </p:txBody>
      </p:sp>
      <p:sp>
        <p:nvSpPr>
          <p:cNvPr id="4" name="Slide Number Placeholder 3">
            <a:extLst>
              <a:ext uri="{FF2B5EF4-FFF2-40B4-BE49-F238E27FC236}">
                <a16:creationId xmlns:a16="http://schemas.microsoft.com/office/drawing/2014/main" id="{2F8381C8-6787-AD4D-8853-1F69570F5010}"/>
              </a:ext>
            </a:extLst>
          </p:cNvPr>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EEFA631-7A03-284E-81DD-7F4A017BC617}" type="slidenum">
              <a:rPr lang="en-US" altLang="en-US" sz="1200"/>
              <a:pPr/>
              <a:t>39</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C79A4-B848-EC4F-811A-C6FFF43FC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9B71E-7DD8-EF4B-9AAB-B876B0AC1409}"/>
              </a:ext>
            </a:extLst>
          </p:cNvPr>
          <p:cNvSpPr>
            <a:spLocks noGrp="1"/>
          </p:cNvSpPr>
          <p:nvPr>
            <p:ph type="body" idx="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1F008BE4-5A17-044A-A372-B8ABBA35F44C}"/>
              </a:ext>
            </a:extLst>
          </p:cNvPr>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57190A-0C1C-1D47-B7D6-F644DA507C82}" type="slidenum">
              <a:rPr lang="en-US" altLang="en-US" sz="1200"/>
              <a:pPr/>
              <a:t>40</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99833-5762-4F44-9A7E-421E7B8F6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0960E-87E4-F548-9A28-E20F55E7BD31}"/>
              </a:ext>
            </a:extLst>
          </p:cNvPr>
          <p:cNvSpPr>
            <a:spLocks noGrp="1"/>
          </p:cNvSpPr>
          <p:nvPr>
            <p:ph type="body" idx="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E96A920B-A8D3-FD4B-A9E8-D75FFF5C7861}"/>
              </a:ext>
            </a:extLst>
          </p:cNvPr>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E97CAB4-0966-A143-9984-768D6CEE06C0}" type="slidenum">
              <a:rPr lang="en-US" altLang="en-US" sz="1200"/>
              <a:pPr/>
              <a:t>44</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https://moodle.kent.ac.uk/external/mod/book/view.php?id=2396&amp;chapterid=78</a:t>
            </a:r>
            <a:endParaRPr/>
          </a:p>
        </p:txBody>
      </p:sp>
      <p:sp>
        <p:nvSpPr>
          <p:cNvPr id="172" name="Google Shape;17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9" name="Google Shape;19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2004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181166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382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F9CF15-A19E-9344-B2B8-C6AD59E227B0}" type="slidenum">
              <a:rPr lang="en-US" smtClean="0"/>
              <a:t>10</a:t>
            </a:fld>
            <a:endParaRPr lang="en-US"/>
          </a:p>
        </p:txBody>
      </p:sp>
    </p:spTree>
    <p:extLst>
      <p:ext uri="{BB962C8B-B14F-4D97-AF65-F5344CB8AC3E}">
        <p14:creationId xmlns:p14="http://schemas.microsoft.com/office/powerpoint/2010/main" val="1318110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C7BF50-F7F1-024C-8002-3A4485EB1E2F}"/>
              </a:ext>
            </a:extLst>
          </p:cNvPr>
          <p:cNvSpPr/>
          <p:nvPr/>
        </p:nvSpPr>
        <p:spPr>
          <a:xfrm>
            <a:off x="363539" y="0"/>
            <a:ext cx="153987" cy="1268016"/>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5" name="Rectangle 4">
            <a:extLst>
              <a:ext uri="{FF2B5EF4-FFF2-40B4-BE49-F238E27FC236}">
                <a16:creationId xmlns:a16="http://schemas.microsoft.com/office/drawing/2014/main" id="{1B2624E6-23E7-DF4D-B00E-4EC6FFED1A6A}"/>
              </a:ext>
            </a:extLst>
          </p:cNvPr>
          <p:cNvSpPr/>
          <p:nvPr/>
        </p:nvSpPr>
        <p:spPr>
          <a:xfrm>
            <a:off x="363539" y="1268017"/>
            <a:ext cx="153987" cy="1353740"/>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6" name="Rectangle 5">
            <a:extLst>
              <a:ext uri="{FF2B5EF4-FFF2-40B4-BE49-F238E27FC236}">
                <a16:creationId xmlns:a16="http://schemas.microsoft.com/office/drawing/2014/main" id="{A6640A65-8A32-AD4F-9AF2-840D32BC94C2}"/>
              </a:ext>
            </a:extLst>
          </p:cNvPr>
          <p:cNvSpPr/>
          <p:nvPr/>
        </p:nvSpPr>
        <p:spPr>
          <a:xfrm>
            <a:off x="363539" y="2621757"/>
            <a:ext cx="153987" cy="191214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7" name="Rectangle 6">
            <a:extLst>
              <a:ext uri="{FF2B5EF4-FFF2-40B4-BE49-F238E27FC236}">
                <a16:creationId xmlns:a16="http://schemas.microsoft.com/office/drawing/2014/main" id="{9C0A02BC-8ED3-824D-AE81-61B36BC864D1}"/>
              </a:ext>
            </a:extLst>
          </p:cNvPr>
          <p:cNvSpPr/>
          <p:nvPr/>
        </p:nvSpPr>
        <p:spPr>
          <a:xfrm>
            <a:off x="6827837" y="4688681"/>
            <a:ext cx="2316163" cy="4548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8" name="Picture 14">
            <a:extLst>
              <a:ext uri="{FF2B5EF4-FFF2-40B4-BE49-F238E27FC236}">
                <a16:creationId xmlns:a16="http://schemas.microsoft.com/office/drawing/2014/main" id="{9B28EA96-1490-AB44-BC1B-C625E62C8D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4" y="381000"/>
            <a:ext cx="3156949" cy="121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459421" y="1646172"/>
            <a:ext cx="6949679" cy="1102519"/>
          </a:xfrm>
        </p:spPr>
        <p:txBody>
          <a:bodyPr>
            <a:normAutofit/>
          </a:bodyPr>
          <a:lstStyle>
            <a:lvl1pPr algn="l">
              <a:defRPr sz="30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1459421" y="3219450"/>
            <a:ext cx="6949679" cy="1314450"/>
          </a:xfrm>
        </p:spPr>
        <p:txBody>
          <a:bodyPr>
            <a:normAutofit/>
          </a:bodyPr>
          <a:lstStyle>
            <a:lvl1pPr marL="0" indent="0" algn="l">
              <a:buNone/>
              <a:defRPr sz="1350" b="0" i="0">
                <a:solidFill>
                  <a:srgbClr val="000000"/>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97482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B2ED8C-CAC2-0F49-8302-6D6FE066ED62}"/>
              </a:ext>
            </a:extLst>
          </p:cNvPr>
          <p:cNvSpPr/>
          <p:nvPr/>
        </p:nvSpPr>
        <p:spPr>
          <a:xfrm>
            <a:off x="363539" y="0"/>
            <a:ext cx="153987" cy="728663"/>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5" name="Rectangle 4">
            <a:extLst>
              <a:ext uri="{FF2B5EF4-FFF2-40B4-BE49-F238E27FC236}">
                <a16:creationId xmlns:a16="http://schemas.microsoft.com/office/drawing/2014/main" id="{FEB08C9B-E45E-644E-A4FF-B8A43D3DF875}"/>
              </a:ext>
            </a:extLst>
          </p:cNvPr>
          <p:cNvSpPr/>
          <p:nvPr/>
        </p:nvSpPr>
        <p:spPr>
          <a:xfrm>
            <a:off x="363539" y="728662"/>
            <a:ext cx="153987" cy="301229"/>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6" name="Rectangle 5">
            <a:extLst>
              <a:ext uri="{FF2B5EF4-FFF2-40B4-BE49-F238E27FC236}">
                <a16:creationId xmlns:a16="http://schemas.microsoft.com/office/drawing/2014/main" id="{DF534359-4584-DC4F-9759-D44DE1E616F5}"/>
              </a:ext>
            </a:extLst>
          </p:cNvPr>
          <p:cNvSpPr/>
          <p:nvPr/>
        </p:nvSpPr>
        <p:spPr>
          <a:xfrm>
            <a:off x="363539" y="1029891"/>
            <a:ext cx="153987" cy="52744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2" name="Title 1"/>
          <p:cNvSpPr>
            <a:spLocks noGrp="1"/>
          </p:cNvSpPr>
          <p:nvPr>
            <p:ph type="title"/>
          </p:nvPr>
        </p:nvSpPr>
        <p:spPr>
          <a:xfrm>
            <a:off x="765630" y="223243"/>
            <a:ext cx="7679871" cy="586997"/>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765630" y="902225"/>
            <a:ext cx="7679871"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56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9AD86C-C27A-8C44-B84A-1E5F085B1CFB}"/>
              </a:ext>
            </a:extLst>
          </p:cNvPr>
          <p:cNvSpPr/>
          <p:nvPr/>
        </p:nvSpPr>
        <p:spPr>
          <a:xfrm>
            <a:off x="363539" y="0"/>
            <a:ext cx="153987" cy="728663"/>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6" name="Rectangle 5">
            <a:extLst>
              <a:ext uri="{FF2B5EF4-FFF2-40B4-BE49-F238E27FC236}">
                <a16:creationId xmlns:a16="http://schemas.microsoft.com/office/drawing/2014/main" id="{48C5B86F-E7FA-DC4B-9FFB-9F2D7C6F2A9C}"/>
              </a:ext>
            </a:extLst>
          </p:cNvPr>
          <p:cNvSpPr/>
          <p:nvPr/>
        </p:nvSpPr>
        <p:spPr>
          <a:xfrm>
            <a:off x="363539" y="728662"/>
            <a:ext cx="153987" cy="301229"/>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7" name="Rectangle 6">
            <a:extLst>
              <a:ext uri="{FF2B5EF4-FFF2-40B4-BE49-F238E27FC236}">
                <a16:creationId xmlns:a16="http://schemas.microsoft.com/office/drawing/2014/main" id="{DD6E0F70-0F84-8C42-9A6E-AB1147455648}"/>
              </a:ext>
            </a:extLst>
          </p:cNvPr>
          <p:cNvSpPr/>
          <p:nvPr/>
        </p:nvSpPr>
        <p:spPr>
          <a:xfrm>
            <a:off x="363539" y="1029891"/>
            <a:ext cx="153987" cy="52744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2" name="Title 1"/>
          <p:cNvSpPr>
            <a:spLocks noGrp="1"/>
          </p:cNvSpPr>
          <p:nvPr>
            <p:ph type="title"/>
          </p:nvPr>
        </p:nvSpPr>
        <p:spPr>
          <a:xfrm>
            <a:off x="760184" y="248025"/>
            <a:ext cx="7649030" cy="56395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0184" y="917588"/>
            <a:ext cx="371203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17588"/>
            <a:ext cx="3761014"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979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2930" y="192030"/>
            <a:ext cx="7647214" cy="60842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2930" y="1071755"/>
            <a:ext cx="374445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52930" y="1551577"/>
            <a:ext cx="374445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071755"/>
            <a:ext cx="375511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51577"/>
            <a:ext cx="375511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811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107535"/>
            <a:ext cx="7647214" cy="711308"/>
          </a:xfrm>
        </p:spPr>
        <p:txBody>
          <a:bodyPr/>
          <a:lstStyle/>
          <a:p>
            <a:r>
              <a:rPr lang="en-US"/>
              <a:t>Click to edit Master title style</a:t>
            </a:r>
          </a:p>
        </p:txBody>
      </p:sp>
    </p:spTree>
    <p:extLst>
      <p:ext uri="{BB962C8B-B14F-4D97-AF65-F5344CB8AC3E}">
        <p14:creationId xmlns:p14="http://schemas.microsoft.com/office/powerpoint/2010/main" val="191348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906911"/>
            <a:ext cx="7647214" cy="1394837"/>
          </a:xfrm>
        </p:spPr>
        <p:txBody>
          <a:bodyPr anchor="t">
            <a:no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02426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93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911634"/>
            <a:ext cx="3118990" cy="560716"/>
          </a:xfrm>
        </p:spPr>
        <p:txBody>
          <a:bodyPr/>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4163786" y="911634"/>
            <a:ext cx="4245428" cy="368298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1472350"/>
            <a:ext cx="3118990" cy="312227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4378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6616697"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26281"/>
            <a:ext cx="6616697" cy="28194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6616697"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785902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36EFBA7-9EAF-F54B-9FD8-32AFD25EFDBE}"/>
              </a:ext>
            </a:extLst>
          </p:cNvPr>
          <p:cNvSpPr>
            <a:spLocks noGrp="1"/>
          </p:cNvSpPr>
          <p:nvPr>
            <p:ph type="title"/>
          </p:nvPr>
        </p:nvSpPr>
        <p:spPr bwMode="auto">
          <a:xfrm>
            <a:off x="914400" y="86916"/>
            <a:ext cx="7494588" cy="73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9C286C7-7C32-8B4C-A09B-152E4C461E9E}"/>
              </a:ext>
            </a:extLst>
          </p:cNvPr>
          <p:cNvSpPr>
            <a:spLocks noGrp="1"/>
          </p:cNvSpPr>
          <p:nvPr>
            <p:ph type="body" idx="1"/>
          </p:nvPr>
        </p:nvSpPr>
        <p:spPr bwMode="auto">
          <a:xfrm>
            <a:off x="914400" y="917972"/>
            <a:ext cx="7494588"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7BDC53F2-5460-2649-9EDA-5C5B3249758B}"/>
              </a:ext>
            </a:extLst>
          </p:cNvPr>
          <p:cNvSpPr/>
          <p:nvPr/>
        </p:nvSpPr>
        <p:spPr>
          <a:xfrm>
            <a:off x="363539" y="0"/>
            <a:ext cx="153987" cy="728663"/>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8" name="Rectangle 7">
            <a:extLst>
              <a:ext uri="{FF2B5EF4-FFF2-40B4-BE49-F238E27FC236}">
                <a16:creationId xmlns:a16="http://schemas.microsoft.com/office/drawing/2014/main" id="{FF6A0649-B29D-B846-857E-029FC0C7B330}"/>
              </a:ext>
            </a:extLst>
          </p:cNvPr>
          <p:cNvSpPr/>
          <p:nvPr/>
        </p:nvSpPr>
        <p:spPr>
          <a:xfrm>
            <a:off x="363539" y="728662"/>
            <a:ext cx="153987" cy="301229"/>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9" name="Rectangle 8">
            <a:extLst>
              <a:ext uri="{FF2B5EF4-FFF2-40B4-BE49-F238E27FC236}">
                <a16:creationId xmlns:a16="http://schemas.microsoft.com/office/drawing/2014/main" id="{CA3D12BD-AC3D-E144-9962-737C2622CB65}"/>
              </a:ext>
            </a:extLst>
          </p:cNvPr>
          <p:cNvSpPr/>
          <p:nvPr/>
        </p:nvSpPr>
        <p:spPr>
          <a:xfrm>
            <a:off x="363539" y="1029891"/>
            <a:ext cx="153987" cy="52744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p>
        </p:txBody>
      </p:sp>
      <p:pic>
        <p:nvPicPr>
          <p:cNvPr id="1031" name="Picture 11" descr="MSK_logo_simp_hor_s_pos_d1884.ai">
            <a:extLst>
              <a:ext uri="{FF2B5EF4-FFF2-40B4-BE49-F238E27FC236}">
                <a16:creationId xmlns:a16="http://schemas.microsoft.com/office/drawing/2014/main" id="{97B5A980-2D6B-BD4C-8C11-6B8098F71604}"/>
              </a:ext>
            </a:extLst>
          </p:cNvPr>
          <p:cNvPicPr>
            <a:picLocks noChangeAspect="1"/>
          </p:cNvPicPr>
          <p:nvPr/>
        </p:nvPicPr>
        <p:blipFill rotWithShape="1">
          <a:blip r:embed="rId11">
            <a:extLst>
              <a:ext uri="{28A0092B-C50C-407E-A947-70E740481C1C}">
                <a14:useLocalDpi xmlns:a14="http://schemas.microsoft.com/office/drawing/2010/main" val="0"/>
              </a:ext>
            </a:extLst>
          </a:blip>
          <a:srcRect l="6235" t="18083" r="5303" b="16147"/>
          <a:stretch/>
        </p:blipFill>
        <p:spPr bwMode="auto">
          <a:xfrm>
            <a:off x="7399723" y="4702629"/>
            <a:ext cx="1744277" cy="44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0" r:id="rId4"/>
    <p:sldLayoutId id="2147483681" r:id="rId5"/>
    <p:sldLayoutId id="2147483682" r:id="rId6"/>
    <p:sldLayoutId id="2147483683" r:id="rId7"/>
    <p:sldLayoutId id="2147483684" r:id="rId8"/>
    <p:sldLayoutId id="2147483685" r:id="rId9"/>
  </p:sldLayoutIdLst>
  <p:txStyles>
    <p:titleStyle>
      <a:lvl1pPr algn="l" defTabSz="342900" rtl="0" eaLnBrk="1" fontAlgn="base" hangingPunct="1">
        <a:spcBef>
          <a:spcPct val="0"/>
        </a:spcBef>
        <a:spcAft>
          <a:spcPct val="0"/>
        </a:spcAft>
        <a:defRPr sz="2250" b="1" kern="1200">
          <a:solidFill>
            <a:schemeClr val="tx1"/>
          </a:solidFill>
          <a:latin typeface="Arial" charset="0"/>
          <a:ea typeface="Arial" charset="0"/>
          <a:cs typeface="Arial" charset="0"/>
        </a:defRPr>
      </a:lvl1pPr>
      <a:lvl2pPr algn="l" defTabSz="342900" rtl="0" eaLnBrk="1" fontAlgn="base" hangingPunct="1">
        <a:spcBef>
          <a:spcPct val="0"/>
        </a:spcBef>
        <a:spcAft>
          <a:spcPct val="0"/>
        </a:spcAft>
        <a:defRPr sz="2250" b="1">
          <a:solidFill>
            <a:schemeClr val="tx1"/>
          </a:solidFill>
          <a:latin typeface="Arial" panose="020B0604020202020204" pitchFamily="34" charset="0"/>
          <a:ea typeface="ＭＳ Ｐゴシック" charset="0"/>
          <a:cs typeface="Arial" panose="020B0604020202020204" pitchFamily="34" charset="0"/>
        </a:defRPr>
      </a:lvl2pPr>
      <a:lvl3pPr algn="l" defTabSz="342900" rtl="0" eaLnBrk="1" fontAlgn="base" hangingPunct="1">
        <a:spcBef>
          <a:spcPct val="0"/>
        </a:spcBef>
        <a:spcAft>
          <a:spcPct val="0"/>
        </a:spcAft>
        <a:defRPr sz="2250" b="1">
          <a:solidFill>
            <a:schemeClr val="tx1"/>
          </a:solidFill>
          <a:latin typeface="Arial" panose="020B0604020202020204" pitchFamily="34" charset="0"/>
          <a:ea typeface="ＭＳ Ｐゴシック" charset="0"/>
          <a:cs typeface="Arial" panose="020B0604020202020204" pitchFamily="34" charset="0"/>
        </a:defRPr>
      </a:lvl3pPr>
      <a:lvl4pPr algn="l" defTabSz="342900" rtl="0" eaLnBrk="1" fontAlgn="base" hangingPunct="1">
        <a:spcBef>
          <a:spcPct val="0"/>
        </a:spcBef>
        <a:spcAft>
          <a:spcPct val="0"/>
        </a:spcAft>
        <a:defRPr sz="2250" b="1">
          <a:solidFill>
            <a:schemeClr val="tx1"/>
          </a:solidFill>
          <a:latin typeface="Arial" panose="020B0604020202020204" pitchFamily="34" charset="0"/>
          <a:ea typeface="ＭＳ Ｐゴシック" charset="0"/>
          <a:cs typeface="Arial" panose="020B0604020202020204" pitchFamily="34" charset="0"/>
        </a:defRPr>
      </a:lvl4pPr>
      <a:lvl5pPr algn="l" defTabSz="342900" rtl="0" eaLnBrk="1" fontAlgn="base" hangingPunct="1">
        <a:spcBef>
          <a:spcPct val="0"/>
        </a:spcBef>
        <a:spcAft>
          <a:spcPct val="0"/>
        </a:spcAft>
        <a:defRPr sz="2250" b="1">
          <a:solidFill>
            <a:schemeClr val="tx1"/>
          </a:solidFill>
          <a:latin typeface="Arial" panose="020B0604020202020204" pitchFamily="34" charset="0"/>
          <a:ea typeface="ＭＳ Ｐゴシック" charset="0"/>
          <a:cs typeface="Arial" panose="020B0604020202020204" pitchFamily="34" charset="0"/>
        </a:defRPr>
      </a:lvl5pPr>
      <a:lvl6pPr marL="342900" algn="l" defTabSz="342900" rtl="0" eaLnBrk="1" fontAlgn="base" hangingPunct="1">
        <a:spcBef>
          <a:spcPct val="0"/>
        </a:spcBef>
        <a:spcAft>
          <a:spcPct val="0"/>
        </a:spcAft>
        <a:defRPr sz="2250" b="1">
          <a:solidFill>
            <a:schemeClr val="tx1"/>
          </a:solidFill>
          <a:latin typeface="Georgia" charset="0"/>
          <a:ea typeface="ＭＳ Ｐゴシック" charset="0"/>
        </a:defRPr>
      </a:lvl6pPr>
      <a:lvl7pPr marL="685800" algn="l" defTabSz="342900" rtl="0" eaLnBrk="1" fontAlgn="base" hangingPunct="1">
        <a:spcBef>
          <a:spcPct val="0"/>
        </a:spcBef>
        <a:spcAft>
          <a:spcPct val="0"/>
        </a:spcAft>
        <a:defRPr sz="2250" b="1">
          <a:solidFill>
            <a:schemeClr val="tx1"/>
          </a:solidFill>
          <a:latin typeface="Georgia" charset="0"/>
          <a:ea typeface="ＭＳ Ｐゴシック" charset="0"/>
        </a:defRPr>
      </a:lvl7pPr>
      <a:lvl8pPr marL="1028700" algn="l" defTabSz="342900" rtl="0" eaLnBrk="1" fontAlgn="base" hangingPunct="1">
        <a:spcBef>
          <a:spcPct val="0"/>
        </a:spcBef>
        <a:spcAft>
          <a:spcPct val="0"/>
        </a:spcAft>
        <a:defRPr sz="2250" b="1">
          <a:solidFill>
            <a:schemeClr val="tx1"/>
          </a:solidFill>
          <a:latin typeface="Georgia" charset="0"/>
          <a:ea typeface="ＭＳ Ｐゴシック" charset="0"/>
        </a:defRPr>
      </a:lvl8pPr>
      <a:lvl9pPr marL="1371600" algn="l" defTabSz="342900" rtl="0" eaLnBrk="1" fontAlgn="base" hangingPunct="1">
        <a:spcBef>
          <a:spcPct val="0"/>
        </a:spcBef>
        <a:spcAft>
          <a:spcPct val="0"/>
        </a:spcAft>
        <a:defRPr sz="2250" b="1">
          <a:solidFill>
            <a:schemeClr val="tx1"/>
          </a:solidFill>
          <a:latin typeface="Georgia" charset="0"/>
          <a:ea typeface="ＭＳ Ｐゴシック" charset="0"/>
        </a:defRPr>
      </a:lvl9pPr>
    </p:titleStyle>
    <p:bodyStyle>
      <a:lvl1pPr marL="170260" indent="-170260" algn="l" defTabSz="342900" rtl="0" eaLnBrk="1" fontAlgn="base" hangingPunct="1">
        <a:spcBef>
          <a:spcPct val="20000"/>
        </a:spcBef>
        <a:spcAft>
          <a:spcPct val="0"/>
        </a:spcAft>
        <a:buClr>
          <a:srgbClr val="2986E2"/>
        </a:buClr>
        <a:buFont typeface="Arial" panose="020B0604020202020204" pitchFamily="34" charset="0"/>
        <a:buChar char="•"/>
        <a:defRPr sz="2400" kern="1200">
          <a:solidFill>
            <a:schemeClr val="tx1"/>
          </a:solidFill>
          <a:latin typeface="Arial"/>
          <a:ea typeface="ＭＳ Ｐゴシック" charset="0"/>
          <a:cs typeface="Arial"/>
        </a:defRPr>
      </a:lvl1pPr>
      <a:lvl2pPr marL="557213" indent="-214313" algn="l" defTabSz="342900" rtl="0" eaLnBrk="1" fontAlgn="base" hangingPunct="1">
        <a:spcBef>
          <a:spcPct val="20000"/>
        </a:spcBef>
        <a:spcAft>
          <a:spcPct val="0"/>
        </a:spcAft>
        <a:buClr>
          <a:srgbClr val="2986E2"/>
        </a:buClr>
        <a:buFont typeface="Arial" panose="020B0604020202020204" pitchFamily="34" charset="0"/>
        <a:buChar char="–"/>
        <a:defRPr sz="2100" kern="1200">
          <a:solidFill>
            <a:schemeClr val="tx1"/>
          </a:solidFill>
          <a:latin typeface="Arial"/>
          <a:ea typeface="ＭＳ Ｐゴシック" charset="0"/>
          <a:cs typeface="Arial"/>
        </a:defRPr>
      </a:lvl2pPr>
      <a:lvl3pPr marL="857250" indent="-171450" algn="l" defTabSz="342900" rtl="0" eaLnBrk="1" fontAlgn="base" hangingPunct="1">
        <a:spcBef>
          <a:spcPct val="20000"/>
        </a:spcBef>
        <a:spcAft>
          <a:spcPct val="0"/>
        </a:spcAft>
        <a:buClr>
          <a:srgbClr val="2986E2"/>
        </a:buClr>
        <a:buFont typeface="Arial" panose="020B0604020202020204" pitchFamily="34" charset="0"/>
        <a:buChar char="•"/>
        <a:defRPr sz="1800" kern="1200">
          <a:solidFill>
            <a:schemeClr val="tx1"/>
          </a:solidFill>
          <a:latin typeface="Arial"/>
          <a:ea typeface="ＭＳ Ｐゴシック" charset="0"/>
          <a:cs typeface="Arial"/>
        </a:defRPr>
      </a:lvl3pPr>
      <a:lvl4pPr marL="1200150" indent="-171450" algn="l" defTabSz="342900" rtl="0" eaLnBrk="1" fontAlgn="base" hangingPunct="1">
        <a:spcBef>
          <a:spcPct val="20000"/>
        </a:spcBef>
        <a:spcAft>
          <a:spcPct val="0"/>
        </a:spcAft>
        <a:buClr>
          <a:srgbClr val="2986E2"/>
        </a:buClr>
        <a:buFont typeface="Arial" panose="020B0604020202020204" pitchFamily="34" charset="0"/>
        <a:buChar char="–"/>
        <a:defRPr sz="1500" kern="1200">
          <a:solidFill>
            <a:schemeClr val="tx1"/>
          </a:solidFill>
          <a:latin typeface="Arial"/>
          <a:ea typeface="ＭＳ Ｐゴシック" charset="0"/>
          <a:cs typeface="Arial"/>
        </a:defRPr>
      </a:lvl4pPr>
      <a:lvl5pPr marL="1543050" indent="-171450" algn="l" defTabSz="342900" rtl="0" eaLnBrk="1" fontAlgn="base" hangingPunct="1">
        <a:spcBef>
          <a:spcPct val="20000"/>
        </a:spcBef>
        <a:spcAft>
          <a:spcPct val="0"/>
        </a:spcAft>
        <a:buClr>
          <a:srgbClr val="2986E2"/>
        </a:buClr>
        <a:buFont typeface="Arial" panose="020B0604020202020204" pitchFamily="34" charset="0"/>
        <a:buChar char="»"/>
        <a:defRPr sz="1500" kern="1200">
          <a:solidFill>
            <a:schemeClr val="tx1"/>
          </a:solidFill>
          <a:latin typeface="Arial"/>
          <a:ea typeface="ＭＳ Ｐゴシック" charset="0"/>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khanacademy.org/science/biology/cell-signaling/mechanisms-of-cell-signaling/a/signal-perceptio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9B3047D0-A350-9B47-90B5-F7DD334DCFC2}"/>
              </a:ext>
            </a:extLst>
          </p:cNvPr>
          <p:cNvSpPr>
            <a:spLocks noGrp="1"/>
          </p:cNvSpPr>
          <p:nvPr>
            <p:ph type="ctrTitle"/>
          </p:nvPr>
        </p:nvSpPr>
        <p:spPr>
          <a:xfrm>
            <a:off x="1687116" y="2076895"/>
            <a:ext cx="6100903" cy="556022"/>
          </a:xfrm>
        </p:spPr>
        <p:txBody>
          <a:bodyPr/>
          <a:lstStyle/>
          <a:p>
            <a:r>
              <a:rPr lang="en-US" altLang="en-US" dirty="0">
                <a:latin typeface="Arial" panose="020B0604020202020204" pitchFamily="34" charset="0"/>
                <a:cs typeface="Arial" panose="020B0604020202020204" pitchFamily="34" charset="0"/>
              </a:rPr>
              <a:t>Cell Signaling and Oncogenes</a:t>
            </a:r>
          </a:p>
        </p:txBody>
      </p:sp>
      <p:sp>
        <p:nvSpPr>
          <p:cNvPr id="5122" name="Subtitle 2">
            <a:extLst>
              <a:ext uri="{FF2B5EF4-FFF2-40B4-BE49-F238E27FC236}">
                <a16:creationId xmlns:a16="http://schemas.microsoft.com/office/drawing/2014/main" id="{5334ED4F-620B-AB44-A64C-E3CA822B1A8D}"/>
              </a:ext>
            </a:extLst>
          </p:cNvPr>
          <p:cNvSpPr>
            <a:spLocks noGrp="1"/>
          </p:cNvSpPr>
          <p:nvPr>
            <p:ph type="subTitle" idx="1"/>
          </p:nvPr>
        </p:nvSpPr>
        <p:spPr>
          <a:xfrm>
            <a:off x="1687116" y="3219450"/>
            <a:ext cx="5762625" cy="1089079"/>
          </a:xfrm>
        </p:spPr>
        <p:txBody>
          <a:bodyPr/>
          <a:lstStyle/>
          <a:p>
            <a:r>
              <a:rPr lang="en-US" altLang="en-US" dirty="0">
                <a:latin typeface="Arial" panose="020B0604020202020204" pitchFamily="34" charset="0"/>
                <a:ea typeface="ＭＳ Ｐゴシック" panose="020B0600070205080204" pitchFamily="34" charset="-128"/>
              </a:rPr>
              <a:t>1 March 2023</a:t>
            </a:r>
          </a:p>
          <a:p>
            <a:r>
              <a:rPr lang="en-US" altLang="en-US" dirty="0">
                <a:latin typeface="Arial" panose="020B0604020202020204" pitchFamily="34" charset="0"/>
                <a:ea typeface="ＭＳ Ｐゴシック" panose="020B0600070205080204" pitchFamily="34" charset="-128"/>
              </a:rPr>
              <a:t>Dr. </a:t>
            </a:r>
            <a:r>
              <a:rPr lang="en-US" altLang="en-US" dirty="0" err="1">
                <a:latin typeface="Arial" panose="020B0604020202020204" pitchFamily="34" charset="0"/>
                <a:ea typeface="ＭＳ Ｐゴシック" panose="020B0600070205080204" pitchFamily="34" charset="-128"/>
              </a:rPr>
              <a:t>Suehnholz</a:t>
            </a: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Sr. Scientist, </a:t>
            </a:r>
            <a:r>
              <a:rPr lang="en-US" altLang="en-US" dirty="0" err="1">
                <a:latin typeface="Arial" panose="020B0604020202020204" pitchFamily="34" charset="0"/>
                <a:ea typeface="ＭＳ Ｐゴシック" panose="020B0600070205080204" pitchFamily="34" charset="-128"/>
              </a:rPr>
              <a:t>OncoKB</a:t>
            </a: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Memorial Sloan Kettering Cancer Center</a:t>
            </a:r>
          </a:p>
        </p:txBody>
      </p:sp>
      <p:sp>
        <p:nvSpPr>
          <p:cNvPr id="3" name="Rectangle 2">
            <a:extLst>
              <a:ext uri="{FF2B5EF4-FFF2-40B4-BE49-F238E27FC236}">
                <a16:creationId xmlns:a16="http://schemas.microsoft.com/office/drawing/2014/main" id="{9EE7F66C-4F8D-B044-B661-F0C9800F8014}"/>
              </a:ext>
            </a:extLst>
          </p:cNvPr>
          <p:cNvSpPr/>
          <p:nvPr/>
        </p:nvSpPr>
        <p:spPr>
          <a:xfrm>
            <a:off x="5563791" y="4533901"/>
            <a:ext cx="2289572" cy="55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6">
            <a:extLst>
              <a:ext uri="{FF2B5EF4-FFF2-40B4-BE49-F238E27FC236}">
                <a16:creationId xmlns:a16="http://schemas.microsoft.com/office/drawing/2014/main" id="{80D04E20-4080-054A-849C-68ECBA953021}"/>
              </a:ext>
            </a:extLst>
          </p:cNvPr>
          <p:cNvSpPr/>
          <p:nvPr/>
        </p:nvSpPr>
        <p:spPr>
          <a:xfrm>
            <a:off x="2516862" y="2213256"/>
            <a:ext cx="3965782" cy="2720715"/>
          </a:xfrm>
          <a:custGeom>
            <a:avLst/>
            <a:gdLst>
              <a:gd name="connsiteX0" fmla="*/ 0 w 2781945"/>
              <a:gd name="connsiteY0" fmla="*/ 608309 h 1216617"/>
              <a:gd name="connsiteX1" fmla="*/ 1390973 w 2781945"/>
              <a:gd name="connsiteY1" fmla="*/ 0 h 1216617"/>
              <a:gd name="connsiteX2" fmla="*/ 2781946 w 2781945"/>
              <a:gd name="connsiteY2" fmla="*/ 608309 h 1216617"/>
              <a:gd name="connsiteX3" fmla="*/ 1390973 w 2781945"/>
              <a:gd name="connsiteY3" fmla="*/ 1216618 h 1216617"/>
              <a:gd name="connsiteX4" fmla="*/ 0 w 2781945"/>
              <a:gd name="connsiteY4" fmla="*/ 608309 h 1216617"/>
              <a:gd name="connsiteX0" fmla="*/ 0 w 2960177"/>
              <a:gd name="connsiteY0" fmla="*/ 774574 h 1399276"/>
              <a:gd name="connsiteX1" fmla="*/ 1390973 w 2960177"/>
              <a:gd name="connsiteY1" fmla="*/ 166265 h 1399276"/>
              <a:gd name="connsiteX2" fmla="*/ 2960177 w 2960177"/>
              <a:gd name="connsiteY2" fmla="*/ 177889 h 1399276"/>
              <a:gd name="connsiteX3" fmla="*/ 1390973 w 2960177"/>
              <a:gd name="connsiteY3" fmla="*/ 1382883 h 1399276"/>
              <a:gd name="connsiteX4" fmla="*/ 0 w 2960177"/>
              <a:gd name="connsiteY4" fmla="*/ 774574 h 1399276"/>
              <a:gd name="connsiteX0" fmla="*/ 0 w 3006672"/>
              <a:gd name="connsiteY0" fmla="*/ 1565697 h 1728031"/>
              <a:gd name="connsiteX1" fmla="*/ 1437468 w 3006672"/>
              <a:gd name="connsiteY1" fmla="*/ 205721 h 1728031"/>
              <a:gd name="connsiteX2" fmla="*/ 3006672 w 3006672"/>
              <a:gd name="connsiteY2" fmla="*/ 217345 h 1728031"/>
              <a:gd name="connsiteX3" fmla="*/ 1437468 w 3006672"/>
              <a:gd name="connsiteY3" fmla="*/ 1422339 h 1728031"/>
              <a:gd name="connsiteX4" fmla="*/ 0 w 3006672"/>
              <a:gd name="connsiteY4" fmla="*/ 1565697 h 1728031"/>
              <a:gd name="connsiteX0" fmla="*/ 10733 w 3017405"/>
              <a:gd name="connsiteY0" fmla="*/ 1665658 h 1782105"/>
              <a:gd name="connsiteX1" fmla="*/ 909911 w 3017405"/>
              <a:gd name="connsiteY1" fmla="*/ 127232 h 1782105"/>
              <a:gd name="connsiteX2" fmla="*/ 3017405 w 3017405"/>
              <a:gd name="connsiteY2" fmla="*/ 317306 h 1782105"/>
              <a:gd name="connsiteX3" fmla="*/ 1448201 w 3017405"/>
              <a:gd name="connsiteY3" fmla="*/ 1522300 h 1782105"/>
              <a:gd name="connsiteX4" fmla="*/ 10733 w 3017405"/>
              <a:gd name="connsiteY4" fmla="*/ 1665658 h 1782105"/>
              <a:gd name="connsiteX0" fmla="*/ 33693 w 3040365"/>
              <a:gd name="connsiteY0" fmla="*/ 1665658 h 1869211"/>
              <a:gd name="connsiteX1" fmla="*/ 932871 w 3040365"/>
              <a:gd name="connsiteY1" fmla="*/ 127232 h 1869211"/>
              <a:gd name="connsiteX2" fmla="*/ 3040365 w 3040365"/>
              <a:gd name="connsiteY2" fmla="*/ 317306 h 1869211"/>
              <a:gd name="connsiteX3" fmla="*/ 2014577 w 3040365"/>
              <a:gd name="connsiteY3" fmla="*/ 1706158 h 1869211"/>
              <a:gd name="connsiteX4" fmla="*/ 33693 w 3040365"/>
              <a:gd name="connsiteY4" fmla="*/ 1665658 h 1869211"/>
              <a:gd name="connsiteX0" fmla="*/ 33693 w 3040365"/>
              <a:gd name="connsiteY0" fmla="*/ 1665658 h 1822099"/>
              <a:gd name="connsiteX1" fmla="*/ 932871 w 3040365"/>
              <a:gd name="connsiteY1" fmla="*/ 127232 h 1822099"/>
              <a:gd name="connsiteX2" fmla="*/ 3040365 w 3040365"/>
              <a:gd name="connsiteY2" fmla="*/ 317306 h 1822099"/>
              <a:gd name="connsiteX3" fmla="*/ 2014577 w 3040365"/>
              <a:gd name="connsiteY3" fmla="*/ 1706158 h 1822099"/>
              <a:gd name="connsiteX4" fmla="*/ 33693 w 3040365"/>
              <a:gd name="connsiteY4" fmla="*/ 1665658 h 1822099"/>
              <a:gd name="connsiteX0" fmla="*/ 29347 w 2346283"/>
              <a:gd name="connsiteY0" fmla="*/ 1688821 h 1895907"/>
              <a:gd name="connsiteX1" fmla="*/ 928525 w 2346283"/>
              <a:gd name="connsiteY1" fmla="*/ 150395 h 1895907"/>
              <a:gd name="connsiteX2" fmla="*/ 2343933 w 2346283"/>
              <a:gd name="connsiteY2" fmla="*/ 286393 h 1895907"/>
              <a:gd name="connsiteX3" fmla="*/ 2010231 w 2346283"/>
              <a:gd name="connsiteY3" fmla="*/ 1729321 h 1895907"/>
              <a:gd name="connsiteX4" fmla="*/ 29347 w 2346283"/>
              <a:gd name="connsiteY4" fmla="*/ 1688821 h 1895907"/>
              <a:gd name="connsiteX0" fmla="*/ 29347 w 2346284"/>
              <a:gd name="connsiteY0" fmla="*/ 1727085 h 1934171"/>
              <a:gd name="connsiteX1" fmla="*/ 928525 w 2346284"/>
              <a:gd name="connsiteY1" fmla="*/ 188659 h 1934171"/>
              <a:gd name="connsiteX2" fmla="*/ 2343933 w 2346284"/>
              <a:gd name="connsiteY2" fmla="*/ 324657 h 1934171"/>
              <a:gd name="connsiteX3" fmla="*/ 2010231 w 2346284"/>
              <a:gd name="connsiteY3" fmla="*/ 1767585 h 1934171"/>
              <a:gd name="connsiteX4" fmla="*/ 29347 w 2346284"/>
              <a:gd name="connsiteY4" fmla="*/ 1727085 h 1934171"/>
              <a:gd name="connsiteX0" fmla="*/ 29347 w 2500979"/>
              <a:gd name="connsiteY0" fmla="*/ 1727085 h 1934171"/>
              <a:gd name="connsiteX1" fmla="*/ 928525 w 2500979"/>
              <a:gd name="connsiteY1" fmla="*/ 188659 h 1934171"/>
              <a:gd name="connsiteX2" fmla="*/ 2343933 w 2500979"/>
              <a:gd name="connsiteY2" fmla="*/ 324657 h 1934171"/>
              <a:gd name="connsiteX3" fmla="*/ 2010231 w 2500979"/>
              <a:gd name="connsiteY3" fmla="*/ 1767585 h 1934171"/>
              <a:gd name="connsiteX4" fmla="*/ 29347 w 2500979"/>
              <a:gd name="connsiteY4" fmla="*/ 1727085 h 1934171"/>
              <a:gd name="connsiteX0" fmla="*/ 29347 w 2500979"/>
              <a:gd name="connsiteY0" fmla="*/ 1700969 h 1908055"/>
              <a:gd name="connsiteX1" fmla="*/ 928525 w 2500979"/>
              <a:gd name="connsiteY1" fmla="*/ 162543 h 1908055"/>
              <a:gd name="connsiteX2" fmla="*/ 2343933 w 2500979"/>
              <a:gd name="connsiteY2" fmla="*/ 298541 h 1908055"/>
              <a:gd name="connsiteX3" fmla="*/ 2010231 w 2500979"/>
              <a:gd name="connsiteY3" fmla="*/ 1741469 h 1908055"/>
              <a:gd name="connsiteX4" fmla="*/ 29347 w 2500979"/>
              <a:gd name="connsiteY4" fmla="*/ 1700969 h 1908055"/>
              <a:gd name="connsiteX0" fmla="*/ 24709 w 2474352"/>
              <a:gd name="connsiteY0" fmla="*/ 1700969 h 1858368"/>
              <a:gd name="connsiteX1" fmla="*/ 923887 w 2474352"/>
              <a:gd name="connsiteY1" fmla="*/ 162543 h 1858368"/>
              <a:gd name="connsiteX2" fmla="*/ 2339295 w 2474352"/>
              <a:gd name="connsiteY2" fmla="*/ 298541 h 1858368"/>
              <a:gd name="connsiteX3" fmla="*/ 1897549 w 2474352"/>
              <a:gd name="connsiteY3" fmla="*/ 1649319 h 1858368"/>
              <a:gd name="connsiteX4" fmla="*/ 24709 w 2474352"/>
              <a:gd name="connsiteY4" fmla="*/ 1700969 h 1858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352" h="1858368">
                <a:moveTo>
                  <a:pt x="24709" y="1700969"/>
                </a:moveTo>
                <a:cubicBezTo>
                  <a:pt x="-137568" y="1453173"/>
                  <a:pt x="538123" y="396281"/>
                  <a:pt x="923887" y="162543"/>
                </a:cubicBezTo>
                <a:cubicBezTo>
                  <a:pt x="1309651" y="-71195"/>
                  <a:pt x="1775374" y="-75273"/>
                  <a:pt x="2339295" y="298541"/>
                </a:cubicBezTo>
                <a:cubicBezTo>
                  <a:pt x="2693028" y="580425"/>
                  <a:pt x="2283313" y="1415581"/>
                  <a:pt x="1897549" y="1649319"/>
                </a:cubicBezTo>
                <a:cubicBezTo>
                  <a:pt x="1511785" y="1883057"/>
                  <a:pt x="186986" y="1948765"/>
                  <a:pt x="24709" y="1700969"/>
                </a:cubicBezTo>
                <a:close/>
              </a:path>
            </a:pathLst>
          </a:custGeom>
          <a:solidFill>
            <a:schemeClr val="tx2">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441BE0-56A4-A448-B327-9F02E3C47438}"/>
              </a:ext>
            </a:extLst>
          </p:cNvPr>
          <p:cNvSpPr/>
          <p:nvPr/>
        </p:nvSpPr>
        <p:spPr>
          <a:xfrm rot="19896476">
            <a:off x="3779472" y="3462680"/>
            <a:ext cx="1622350" cy="1004673"/>
          </a:xfrm>
          <a:prstGeom prst="ellipse">
            <a:avLst/>
          </a:prstGeom>
          <a:solidFill>
            <a:schemeClr val="accent3"/>
          </a:solidFill>
          <a:ln>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C612467-BC0D-9743-9FA0-AF7E0CE8DAE9}"/>
              </a:ext>
            </a:extLst>
          </p:cNvPr>
          <p:cNvSpPr>
            <a:spLocks noGrp="1"/>
          </p:cNvSpPr>
          <p:nvPr>
            <p:ph type="title"/>
          </p:nvPr>
        </p:nvSpPr>
        <p:spPr>
          <a:xfrm>
            <a:off x="509875" y="11477"/>
            <a:ext cx="7679871" cy="586997"/>
          </a:xfrm>
        </p:spPr>
        <p:txBody>
          <a:bodyPr/>
          <a:lstStyle/>
          <a:p>
            <a:r>
              <a:rPr lang="en-US" dirty="0"/>
              <a:t>Cell Signaling, the Big Picture</a:t>
            </a:r>
          </a:p>
        </p:txBody>
      </p:sp>
      <p:sp>
        <p:nvSpPr>
          <p:cNvPr id="10" name="Bent Arrow 9">
            <a:extLst>
              <a:ext uri="{FF2B5EF4-FFF2-40B4-BE49-F238E27FC236}">
                <a16:creationId xmlns:a16="http://schemas.microsoft.com/office/drawing/2014/main" id="{7FEBB01D-D980-8040-90B3-D0D08DAB062B}"/>
              </a:ext>
            </a:extLst>
          </p:cNvPr>
          <p:cNvSpPr/>
          <p:nvPr/>
        </p:nvSpPr>
        <p:spPr>
          <a:xfrm rot="10800000" flipH="1">
            <a:off x="1177871" y="2653686"/>
            <a:ext cx="557939" cy="376233"/>
          </a:xfrm>
          <a:prstGeom prst="bentArrow">
            <a:avLst>
              <a:gd name="adj1" fmla="val 10582"/>
              <a:gd name="adj2" fmla="val 25000"/>
              <a:gd name="adj3" fmla="val 37358"/>
              <a:gd name="adj4" fmla="val 2727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Bent Arrow 14">
            <a:extLst>
              <a:ext uri="{FF2B5EF4-FFF2-40B4-BE49-F238E27FC236}">
                <a16:creationId xmlns:a16="http://schemas.microsoft.com/office/drawing/2014/main" id="{D2DB60AC-99C9-4240-BE94-A7AEBD1A8CFA}"/>
              </a:ext>
            </a:extLst>
          </p:cNvPr>
          <p:cNvSpPr/>
          <p:nvPr/>
        </p:nvSpPr>
        <p:spPr>
          <a:xfrm rot="10800000" flipH="1">
            <a:off x="2105134" y="2930243"/>
            <a:ext cx="712207" cy="376232"/>
          </a:xfrm>
          <a:prstGeom prst="bentArrow">
            <a:avLst>
              <a:gd name="adj1" fmla="val 10582"/>
              <a:gd name="adj2" fmla="val 25000"/>
              <a:gd name="adj3" fmla="val 37358"/>
              <a:gd name="adj4" fmla="val 2727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1E422FC8-FCD5-7648-80A3-6A763215E726}"/>
              </a:ext>
            </a:extLst>
          </p:cNvPr>
          <p:cNvSpPr/>
          <p:nvPr/>
        </p:nvSpPr>
        <p:spPr>
          <a:xfrm>
            <a:off x="2989374" y="4721826"/>
            <a:ext cx="114758" cy="165836"/>
          </a:xfrm>
          <a:prstGeom prst="ellipse">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Bent Arrow 19">
            <a:extLst>
              <a:ext uri="{FF2B5EF4-FFF2-40B4-BE49-F238E27FC236}">
                <a16:creationId xmlns:a16="http://schemas.microsoft.com/office/drawing/2014/main" id="{99C039C1-C970-C84D-B1E3-46B9944E002F}"/>
              </a:ext>
            </a:extLst>
          </p:cNvPr>
          <p:cNvSpPr/>
          <p:nvPr/>
        </p:nvSpPr>
        <p:spPr>
          <a:xfrm rot="7002209" flipH="1">
            <a:off x="3286687" y="3149567"/>
            <a:ext cx="371462" cy="220663"/>
          </a:xfrm>
          <a:prstGeom prst="bentArrow">
            <a:avLst>
              <a:gd name="adj1" fmla="val 10582"/>
              <a:gd name="adj2" fmla="val 25000"/>
              <a:gd name="adj3" fmla="val 37358"/>
              <a:gd name="adj4" fmla="val 2727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Snip and Round Single Corner Rectangle 11">
            <a:extLst>
              <a:ext uri="{FF2B5EF4-FFF2-40B4-BE49-F238E27FC236}">
                <a16:creationId xmlns:a16="http://schemas.microsoft.com/office/drawing/2014/main" id="{54131929-EC7F-DE4D-93FB-D3169E86B6B0}"/>
              </a:ext>
            </a:extLst>
          </p:cNvPr>
          <p:cNvSpPr/>
          <p:nvPr/>
        </p:nvSpPr>
        <p:spPr>
          <a:xfrm rot="18079209">
            <a:off x="3511504" y="2724081"/>
            <a:ext cx="438785" cy="262685"/>
          </a:xfrm>
          <a:custGeom>
            <a:avLst/>
            <a:gdLst>
              <a:gd name="connsiteX0" fmla="*/ 54292 w 557026"/>
              <a:gd name="connsiteY0" fmla="*/ 0 h 325747"/>
              <a:gd name="connsiteX1" fmla="*/ 394153 w 557026"/>
              <a:gd name="connsiteY1" fmla="*/ 0 h 325747"/>
              <a:gd name="connsiteX2" fmla="*/ 557026 w 557026"/>
              <a:gd name="connsiteY2" fmla="*/ 162874 h 325747"/>
              <a:gd name="connsiteX3" fmla="*/ 557026 w 557026"/>
              <a:gd name="connsiteY3" fmla="*/ 325747 h 325747"/>
              <a:gd name="connsiteX4" fmla="*/ 0 w 557026"/>
              <a:gd name="connsiteY4" fmla="*/ 325747 h 325747"/>
              <a:gd name="connsiteX5" fmla="*/ 0 w 557026"/>
              <a:gd name="connsiteY5" fmla="*/ 54292 h 325747"/>
              <a:gd name="connsiteX6" fmla="*/ 54292 w 557026"/>
              <a:gd name="connsiteY6" fmla="*/ 0 h 325747"/>
              <a:gd name="connsiteX0" fmla="*/ 54292 w 557026"/>
              <a:gd name="connsiteY0" fmla="*/ 0 h 325747"/>
              <a:gd name="connsiteX1" fmla="*/ 338974 w 557026"/>
              <a:gd name="connsiteY1" fmla="*/ 118242 h 325747"/>
              <a:gd name="connsiteX2" fmla="*/ 557026 w 557026"/>
              <a:gd name="connsiteY2" fmla="*/ 162874 h 325747"/>
              <a:gd name="connsiteX3" fmla="*/ 557026 w 557026"/>
              <a:gd name="connsiteY3" fmla="*/ 325747 h 325747"/>
              <a:gd name="connsiteX4" fmla="*/ 0 w 557026"/>
              <a:gd name="connsiteY4" fmla="*/ 325747 h 325747"/>
              <a:gd name="connsiteX5" fmla="*/ 0 w 557026"/>
              <a:gd name="connsiteY5" fmla="*/ 54292 h 325747"/>
              <a:gd name="connsiteX6" fmla="*/ 54292 w 557026"/>
              <a:gd name="connsiteY6" fmla="*/ 0 h 325747"/>
              <a:gd name="connsiteX0" fmla="*/ 54292 w 557026"/>
              <a:gd name="connsiteY0" fmla="*/ 0 h 325747"/>
              <a:gd name="connsiteX1" fmla="*/ 338974 w 557026"/>
              <a:gd name="connsiteY1" fmla="*/ 118242 h 325747"/>
              <a:gd name="connsiteX2" fmla="*/ 438785 w 557026"/>
              <a:gd name="connsiteY2" fmla="*/ 225936 h 325747"/>
              <a:gd name="connsiteX3" fmla="*/ 557026 w 557026"/>
              <a:gd name="connsiteY3" fmla="*/ 325747 h 325747"/>
              <a:gd name="connsiteX4" fmla="*/ 0 w 557026"/>
              <a:gd name="connsiteY4" fmla="*/ 325747 h 325747"/>
              <a:gd name="connsiteX5" fmla="*/ 0 w 557026"/>
              <a:gd name="connsiteY5" fmla="*/ 54292 h 325747"/>
              <a:gd name="connsiteX6" fmla="*/ 54292 w 557026"/>
              <a:gd name="connsiteY6" fmla="*/ 0 h 325747"/>
              <a:gd name="connsiteX0" fmla="*/ 54292 w 557026"/>
              <a:gd name="connsiteY0" fmla="*/ 0 h 325747"/>
              <a:gd name="connsiteX1" fmla="*/ 338974 w 557026"/>
              <a:gd name="connsiteY1" fmla="*/ 118242 h 325747"/>
              <a:gd name="connsiteX2" fmla="*/ 438785 w 557026"/>
              <a:gd name="connsiteY2" fmla="*/ 225936 h 325747"/>
              <a:gd name="connsiteX3" fmla="*/ 557026 w 557026"/>
              <a:gd name="connsiteY3" fmla="*/ 325747 h 325747"/>
              <a:gd name="connsiteX4" fmla="*/ 63062 w 557026"/>
              <a:gd name="connsiteY4" fmla="*/ 262684 h 325747"/>
              <a:gd name="connsiteX5" fmla="*/ 0 w 557026"/>
              <a:gd name="connsiteY5" fmla="*/ 54292 h 325747"/>
              <a:gd name="connsiteX6" fmla="*/ 54292 w 557026"/>
              <a:gd name="connsiteY6" fmla="*/ 0 h 325747"/>
              <a:gd name="connsiteX0" fmla="*/ 54292 w 438785"/>
              <a:gd name="connsiteY0" fmla="*/ 0 h 262685"/>
              <a:gd name="connsiteX1" fmla="*/ 338974 w 438785"/>
              <a:gd name="connsiteY1" fmla="*/ 118242 h 262685"/>
              <a:gd name="connsiteX2" fmla="*/ 438785 w 438785"/>
              <a:gd name="connsiteY2" fmla="*/ 225936 h 262685"/>
              <a:gd name="connsiteX3" fmla="*/ 336308 w 438785"/>
              <a:gd name="connsiteY3" fmla="*/ 262685 h 262685"/>
              <a:gd name="connsiteX4" fmla="*/ 63062 w 438785"/>
              <a:gd name="connsiteY4" fmla="*/ 262684 h 262685"/>
              <a:gd name="connsiteX5" fmla="*/ 0 w 438785"/>
              <a:gd name="connsiteY5" fmla="*/ 54292 h 262685"/>
              <a:gd name="connsiteX6" fmla="*/ 54292 w 438785"/>
              <a:gd name="connsiteY6" fmla="*/ 0 h 2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85" h="262685">
                <a:moveTo>
                  <a:pt x="54292" y="0"/>
                </a:moveTo>
                <a:lnTo>
                  <a:pt x="338974" y="118242"/>
                </a:lnTo>
                <a:lnTo>
                  <a:pt x="438785" y="225936"/>
                </a:lnTo>
                <a:lnTo>
                  <a:pt x="336308" y="262685"/>
                </a:lnTo>
                <a:lnTo>
                  <a:pt x="63062" y="262684"/>
                </a:lnTo>
                <a:lnTo>
                  <a:pt x="0" y="54292"/>
                </a:lnTo>
                <a:cubicBezTo>
                  <a:pt x="0" y="24307"/>
                  <a:pt x="24307" y="0"/>
                  <a:pt x="54292" y="0"/>
                </a:cubicBezTo>
                <a:close/>
              </a:path>
            </a:pathLst>
          </a:cu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Curved Connector 18">
            <a:extLst>
              <a:ext uri="{FF2B5EF4-FFF2-40B4-BE49-F238E27FC236}">
                <a16:creationId xmlns:a16="http://schemas.microsoft.com/office/drawing/2014/main" id="{698CF3C8-DA22-304B-BB14-1E2D30752419}"/>
              </a:ext>
            </a:extLst>
          </p:cNvPr>
          <p:cNvCxnSpPr>
            <a:cxnSpLocks/>
          </p:cNvCxnSpPr>
          <p:nvPr/>
        </p:nvCxnSpPr>
        <p:spPr>
          <a:xfrm flipV="1">
            <a:off x="3961415" y="2617332"/>
            <a:ext cx="388397" cy="82836"/>
          </a:xfrm>
          <a:prstGeom prst="curvedConnector3">
            <a:avLst>
              <a:gd name="adj1" fmla="val 50000"/>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Hexagon 30">
            <a:extLst>
              <a:ext uri="{FF2B5EF4-FFF2-40B4-BE49-F238E27FC236}">
                <a16:creationId xmlns:a16="http://schemas.microsoft.com/office/drawing/2014/main" id="{30ED4791-39B0-214A-A9FD-429DB3A3F414}"/>
              </a:ext>
            </a:extLst>
          </p:cNvPr>
          <p:cNvSpPr/>
          <p:nvPr/>
        </p:nvSpPr>
        <p:spPr>
          <a:xfrm>
            <a:off x="4362099" y="2622091"/>
            <a:ext cx="257807" cy="188116"/>
          </a:xfrm>
          <a:prstGeom prst="hexagon">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68A0C29A-E44B-A74B-AE8D-B2793C623609}"/>
              </a:ext>
            </a:extLst>
          </p:cNvPr>
          <p:cNvSpPr/>
          <p:nvPr/>
        </p:nvSpPr>
        <p:spPr>
          <a:xfrm>
            <a:off x="4876898" y="2638080"/>
            <a:ext cx="307428" cy="188116"/>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Curved Connector 37">
            <a:extLst>
              <a:ext uri="{FF2B5EF4-FFF2-40B4-BE49-F238E27FC236}">
                <a16:creationId xmlns:a16="http://schemas.microsoft.com/office/drawing/2014/main" id="{6B3B1663-D6D2-6D45-8BA6-3C7E89CB3099}"/>
              </a:ext>
            </a:extLst>
          </p:cNvPr>
          <p:cNvCxnSpPr>
            <a:cxnSpLocks/>
            <a:endCxn id="33" idx="1"/>
          </p:cNvCxnSpPr>
          <p:nvPr/>
        </p:nvCxnSpPr>
        <p:spPr>
          <a:xfrm>
            <a:off x="4638056" y="2664435"/>
            <a:ext cx="238842" cy="67703"/>
          </a:xfrm>
          <a:prstGeom prst="curvedConnector3">
            <a:avLst>
              <a:gd name="adj1" fmla="val 50000"/>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4" name="Bent Arrow 43">
            <a:extLst>
              <a:ext uri="{FF2B5EF4-FFF2-40B4-BE49-F238E27FC236}">
                <a16:creationId xmlns:a16="http://schemas.microsoft.com/office/drawing/2014/main" id="{EB8FCDBE-8D00-FD4E-A6D4-36D0AB3FEF86}"/>
              </a:ext>
            </a:extLst>
          </p:cNvPr>
          <p:cNvSpPr/>
          <p:nvPr/>
        </p:nvSpPr>
        <p:spPr>
          <a:xfrm rot="15716639" flipH="1" flipV="1">
            <a:off x="5150505" y="2808347"/>
            <a:ext cx="452495" cy="263836"/>
          </a:xfrm>
          <a:prstGeom prst="bentArrow">
            <a:avLst>
              <a:gd name="adj1" fmla="val 10582"/>
              <a:gd name="adj2" fmla="val 23952"/>
              <a:gd name="adj3" fmla="val 41549"/>
              <a:gd name="adj4" fmla="val 73366"/>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Pie 40">
            <a:extLst>
              <a:ext uri="{FF2B5EF4-FFF2-40B4-BE49-F238E27FC236}">
                <a16:creationId xmlns:a16="http://schemas.microsoft.com/office/drawing/2014/main" id="{A7AF5A92-63F8-6A43-9D01-2C6521E111BB}"/>
              </a:ext>
            </a:extLst>
          </p:cNvPr>
          <p:cNvSpPr/>
          <p:nvPr/>
        </p:nvSpPr>
        <p:spPr>
          <a:xfrm rot="6103447">
            <a:off x="5525138" y="3029919"/>
            <a:ext cx="281467" cy="300007"/>
          </a:xfrm>
          <a:prstGeom prst="pi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Bent Arrow 45">
            <a:extLst>
              <a:ext uri="{FF2B5EF4-FFF2-40B4-BE49-F238E27FC236}">
                <a16:creationId xmlns:a16="http://schemas.microsoft.com/office/drawing/2014/main" id="{BF8ABC77-0596-2546-BD9E-E68FC4986B0F}"/>
              </a:ext>
            </a:extLst>
          </p:cNvPr>
          <p:cNvSpPr/>
          <p:nvPr/>
        </p:nvSpPr>
        <p:spPr>
          <a:xfrm rot="21096406" flipH="1" flipV="1">
            <a:off x="5001518" y="3366672"/>
            <a:ext cx="779485" cy="249053"/>
          </a:xfrm>
          <a:prstGeom prst="bentArrow">
            <a:avLst>
              <a:gd name="adj1" fmla="val 10582"/>
              <a:gd name="adj2" fmla="val 23952"/>
              <a:gd name="adj3" fmla="val 41549"/>
              <a:gd name="adj4" fmla="val 73366"/>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3" name="Picture 42" descr="Logo&#10;&#10;Description automatically generated">
            <a:extLst>
              <a:ext uri="{FF2B5EF4-FFF2-40B4-BE49-F238E27FC236}">
                <a16:creationId xmlns:a16="http://schemas.microsoft.com/office/drawing/2014/main" id="{41151C34-26A8-B44C-A795-1250752CFCF3}"/>
              </a:ext>
            </a:extLst>
          </p:cNvPr>
          <p:cNvPicPr>
            <a:picLocks noChangeAspect="1"/>
          </p:cNvPicPr>
          <p:nvPr/>
        </p:nvPicPr>
        <p:blipFill>
          <a:blip r:embed="rId3"/>
          <a:stretch>
            <a:fillRect/>
          </a:stretch>
        </p:blipFill>
        <p:spPr>
          <a:xfrm>
            <a:off x="4432575" y="3502713"/>
            <a:ext cx="604851" cy="604851"/>
          </a:xfrm>
          <a:prstGeom prst="rect">
            <a:avLst/>
          </a:prstGeom>
        </p:spPr>
      </p:pic>
      <p:sp>
        <p:nvSpPr>
          <p:cNvPr id="50" name="Pie 49">
            <a:extLst>
              <a:ext uri="{FF2B5EF4-FFF2-40B4-BE49-F238E27FC236}">
                <a16:creationId xmlns:a16="http://schemas.microsoft.com/office/drawing/2014/main" id="{9F052D62-99BA-384D-95F8-4F7D77145CDB}"/>
              </a:ext>
            </a:extLst>
          </p:cNvPr>
          <p:cNvSpPr/>
          <p:nvPr/>
        </p:nvSpPr>
        <p:spPr>
          <a:xfrm rot="6103447">
            <a:off x="4542932" y="3521277"/>
            <a:ext cx="281467" cy="300007"/>
          </a:xfrm>
          <a:prstGeom prst="pi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Bent Arrow 50">
            <a:extLst>
              <a:ext uri="{FF2B5EF4-FFF2-40B4-BE49-F238E27FC236}">
                <a16:creationId xmlns:a16="http://schemas.microsoft.com/office/drawing/2014/main" id="{6EA14A67-529F-EC41-B3E8-4153A8823377}"/>
              </a:ext>
            </a:extLst>
          </p:cNvPr>
          <p:cNvSpPr/>
          <p:nvPr/>
        </p:nvSpPr>
        <p:spPr>
          <a:xfrm rot="8048693">
            <a:off x="4702682" y="3815216"/>
            <a:ext cx="462247" cy="254825"/>
          </a:xfrm>
          <a:prstGeom prst="bentArrow">
            <a:avLst>
              <a:gd name="adj1" fmla="val 10582"/>
              <a:gd name="adj2" fmla="val 24319"/>
              <a:gd name="adj3" fmla="val 37358"/>
              <a:gd name="adj4" fmla="val 2727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 name="Rectangle 44">
            <a:extLst>
              <a:ext uri="{FF2B5EF4-FFF2-40B4-BE49-F238E27FC236}">
                <a16:creationId xmlns:a16="http://schemas.microsoft.com/office/drawing/2014/main" id="{B5CB3CE4-0C92-494F-943E-DC12369D65B0}"/>
              </a:ext>
            </a:extLst>
          </p:cNvPr>
          <p:cNvSpPr/>
          <p:nvPr/>
        </p:nvSpPr>
        <p:spPr>
          <a:xfrm>
            <a:off x="3898729" y="4189134"/>
            <a:ext cx="902165" cy="170481"/>
          </a:xfrm>
          <a:custGeom>
            <a:avLst/>
            <a:gdLst>
              <a:gd name="connsiteX0" fmla="*/ 0 w 2012322"/>
              <a:gd name="connsiteY0" fmla="*/ 0 h 174303"/>
              <a:gd name="connsiteX1" fmla="*/ 2012322 w 2012322"/>
              <a:gd name="connsiteY1" fmla="*/ 0 h 174303"/>
              <a:gd name="connsiteX2" fmla="*/ 2012322 w 2012322"/>
              <a:gd name="connsiteY2" fmla="*/ 174303 h 174303"/>
              <a:gd name="connsiteX3" fmla="*/ 0 w 2012322"/>
              <a:gd name="connsiteY3" fmla="*/ 174303 h 174303"/>
              <a:gd name="connsiteX4" fmla="*/ 0 w 2012322"/>
              <a:gd name="connsiteY4" fmla="*/ 0 h 174303"/>
              <a:gd name="connsiteX0" fmla="*/ 0 w 2012322"/>
              <a:gd name="connsiteY0" fmla="*/ 0 h 174303"/>
              <a:gd name="connsiteX1" fmla="*/ 2012322 w 2012322"/>
              <a:gd name="connsiteY1" fmla="*/ 0 h 174303"/>
              <a:gd name="connsiteX2" fmla="*/ 2012322 w 2012322"/>
              <a:gd name="connsiteY2" fmla="*/ 174303 h 174303"/>
              <a:gd name="connsiteX3" fmla="*/ 0 w 2012322"/>
              <a:gd name="connsiteY3" fmla="*/ 174303 h 174303"/>
              <a:gd name="connsiteX4" fmla="*/ 0 w 2012322"/>
              <a:gd name="connsiteY4" fmla="*/ 0 h 174303"/>
              <a:gd name="connsiteX0" fmla="*/ 0 w 2012322"/>
              <a:gd name="connsiteY0" fmla="*/ 4069 h 178372"/>
              <a:gd name="connsiteX1" fmla="*/ 1044054 w 2012322"/>
              <a:gd name="connsiteY1" fmla="*/ 76449 h 178372"/>
              <a:gd name="connsiteX2" fmla="*/ 2012322 w 2012322"/>
              <a:gd name="connsiteY2" fmla="*/ 4069 h 178372"/>
              <a:gd name="connsiteX3" fmla="*/ 2012322 w 2012322"/>
              <a:gd name="connsiteY3" fmla="*/ 178372 h 178372"/>
              <a:gd name="connsiteX4" fmla="*/ 0 w 2012322"/>
              <a:gd name="connsiteY4" fmla="*/ 178372 h 178372"/>
              <a:gd name="connsiteX5" fmla="*/ 0 w 2012322"/>
              <a:gd name="connsiteY5" fmla="*/ 4069 h 178372"/>
              <a:gd name="connsiteX0" fmla="*/ 0 w 2012322"/>
              <a:gd name="connsiteY0" fmla="*/ 4069 h 178372"/>
              <a:gd name="connsiteX1" fmla="*/ 1044054 w 2012322"/>
              <a:gd name="connsiteY1" fmla="*/ 76449 h 178372"/>
              <a:gd name="connsiteX2" fmla="*/ 2012322 w 2012322"/>
              <a:gd name="connsiteY2" fmla="*/ 4069 h 178372"/>
              <a:gd name="connsiteX3" fmla="*/ 2012322 w 2012322"/>
              <a:gd name="connsiteY3" fmla="*/ 178372 h 178372"/>
              <a:gd name="connsiteX4" fmla="*/ 176951 w 2012322"/>
              <a:gd name="connsiteY4" fmla="*/ 76449 h 178372"/>
              <a:gd name="connsiteX5" fmla="*/ 0 w 2012322"/>
              <a:gd name="connsiteY5" fmla="*/ 178372 h 178372"/>
              <a:gd name="connsiteX6" fmla="*/ 0 w 2012322"/>
              <a:gd name="connsiteY6" fmla="*/ 4069 h 178372"/>
              <a:gd name="connsiteX0" fmla="*/ 0 w 2012322"/>
              <a:gd name="connsiteY0" fmla="*/ 4069 h 192006"/>
              <a:gd name="connsiteX1" fmla="*/ 1044054 w 2012322"/>
              <a:gd name="connsiteY1" fmla="*/ 76449 h 192006"/>
              <a:gd name="connsiteX2" fmla="*/ 2012322 w 2012322"/>
              <a:gd name="connsiteY2" fmla="*/ 4069 h 192006"/>
              <a:gd name="connsiteX3" fmla="*/ 2012322 w 2012322"/>
              <a:gd name="connsiteY3" fmla="*/ 178372 h 192006"/>
              <a:gd name="connsiteX4" fmla="*/ 1130765 w 2012322"/>
              <a:gd name="connsiteY4" fmla="*/ 178925 h 192006"/>
              <a:gd name="connsiteX5" fmla="*/ 176951 w 2012322"/>
              <a:gd name="connsiteY5" fmla="*/ 76449 h 192006"/>
              <a:gd name="connsiteX6" fmla="*/ 0 w 2012322"/>
              <a:gd name="connsiteY6" fmla="*/ 178372 h 192006"/>
              <a:gd name="connsiteX7" fmla="*/ 0 w 2012322"/>
              <a:gd name="connsiteY7" fmla="*/ 4069 h 192006"/>
              <a:gd name="connsiteX0" fmla="*/ 0 w 2012322"/>
              <a:gd name="connsiteY0" fmla="*/ 4069 h 181867"/>
              <a:gd name="connsiteX1" fmla="*/ 1044054 w 2012322"/>
              <a:gd name="connsiteY1" fmla="*/ 76449 h 181867"/>
              <a:gd name="connsiteX2" fmla="*/ 2012322 w 2012322"/>
              <a:gd name="connsiteY2" fmla="*/ 4069 h 181867"/>
              <a:gd name="connsiteX3" fmla="*/ 2012322 w 2012322"/>
              <a:gd name="connsiteY3" fmla="*/ 178372 h 181867"/>
              <a:gd name="connsiteX4" fmla="*/ 1130765 w 2012322"/>
              <a:gd name="connsiteY4" fmla="*/ 178925 h 181867"/>
              <a:gd name="connsiteX5" fmla="*/ 176951 w 2012322"/>
              <a:gd name="connsiteY5" fmla="*/ 76449 h 181867"/>
              <a:gd name="connsiteX6" fmla="*/ 0 w 2012322"/>
              <a:gd name="connsiteY6" fmla="*/ 178372 h 181867"/>
              <a:gd name="connsiteX7" fmla="*/ 0 w 2012322"/>
              <a:gd name="connsiteY7" fmla="*/ 4069 h 181867"/>
              <a:gd name="connsiteX0" fmla="*/ 0 w 2012322"/>
              <a:gd name="connsiteY0" fmla="*/ 4069 h 182668"/>
              <a:gd name="connsiteX1" fmla="*/ 1044054 w 2012322"/>
              <a:gd name="connsiteY1" fmla="*/ 76449 h 182668"/>
              <a:gd name="connsiteX2" fmla="*/ 2012322 w 2012322"/>
              <a:gd name="connsiteY2" fmla="*/ 4069 h 182668"/>
              <a:gd name="connsiteX3" fmla="*/ 2012322 w 2012322"/>
              <a:gd name="connsiteY3" fmla="*/ 178372 h 182668"/>
              <a:gd name="connsiteX4" fmla="*/ 1792916 w 2012322"/>
              <a:gd name="connsiteY4" fmla="*/ 100099 h 182668"/>
              <a:gd name="connsiteX5" fmla="*/ 1130765 w 2012322"/>
              <a:gd name="connsiteY5" fmla="*/ 178925 h 182668"/>
              <a:gd name="connsiteX6" fmla="*/ 176951 w 2012322"/>
              <a:gd name="connsiteY6" fmla="*/ 76449 h 182668"/>
              <a:gd name="connsiteX7" fmla="*/ 0 w 2012322"/>
              <a:gd name="connsiteY7" fmla="*/ 178372 h 182668"/>
              <a:gd name="connsiteX8" fmla="*/ 0 w 2012322"/>
              <a:gd name="connsiteY8" fmla="*/ 4069 h 182668"/>
              <a:gd name="connsiteX0" fmla="*/ 0 w 2012322"/>
              <a:gd name="connsiteY0" fmla="*/ 4069 h 180447"/>
              <a:gd name="connsiteX1" fmla="*/ 1044054 w 2012322"/>
              <a:gd name="connsiteY1" fmla="*/ 76449 h 180447"/>
              <a:gd name="connsiteX2" fmla="*/ 2012322 w 2012322"/>
              <a:gd name="connsiteY2" fmla="*/ 4069 h 180447"/>
              <a:gd name="connsiteX3" fmla="*/ 1996557 w 2012322"/>
              <a:gd name="connsiteY3" fmla="*/ 91662 h 180447"/>
              <a:gd name="connsiteX4" fmla="*/ 1792916 w 2012322"/>
              <a:gd name="connsiteY4" fmla="*/ 100099 h 180447"/>
              <a:gd name="connsiteX5" fmla="*/ 1130765 w 2012322"/>
              <a:gd name="connsiteY5" fmla="*/ 178925 h 180447"/>
              <a:gd name="connsiteX6" fmla="*/ 176951 w 2012322"/>
              <a:gd name="connsiteY6" fmla="*/ 76449 h 180447"/>
              <a:gd name="connsiteX7" fmla="*/ 0 w 2012322"/>
              <a:gd name="connsiteY7" fmla="*/ 178372 h 180447"/>
              <a:gd name="connsiteX8" fmla="*/ 0 w 2012322"/>
              <a:gd name="connsiteY8" fmla="*/ 4069 h 180447"/>
              <a:gd name="connsiteX0" fmla="*/ 15765 w 2028087"/>
              <a:gd name="connsiteY0" fmla="*/ 4069 h 180447"/>
              <a:gd name="connsiteX1" fmla="*/ 1059819 w 2028087"/>
              <a:gd name="connsiteY1" fmla="*/ 76449 h 180447"/>
              <a:gd name="connsiteX2" fmla="*/ 2028087 w 2028087"/>
              <a:gd name="connsiteY2" fmla="*/ 4069 h 180447"/>
              <a:gd name="connsiteX3" fmla="*/ 2012322 w 2028087"/>
              <a:gd name="connsiteY3" fmla="*/ 91662 h 180447"/>
              <a:gd name="connsiteX4" fmla="*/ 1808681 w 2028087"/>
              <a:gd name="connsiteY4" fmla="*/ 100099 h 180447"/>
              <a:gd name="connsiteX5" fmla="*/ 1146530 w 2028087"/>
              <a:gd name="connsiteY5" fmla="*/ 178925 h 180447"/>
              <a:gd name="connsiteX6" fmla="*/ 192716 w 2028087"/>
              <a:gd name="connsiteY6" fmla="*/ 76449 h 180447"/>
              <a:gd name="connsiteX7" fmla="*/ 0 w 2028087"/>
              <a:gd name="connsiteY7" fmla="*/ 154724 h 180447"/>
              <a:gd name="connsiteX8" fmla="*/ 15765 w 2028087"/>
              <a:gd name="connsiteY8" fmla="*/ 4069 h 180447"/>
              <a:gd name="connsiteX0" fmla="*/ 147890 w 2160212"/>
              <a:gd name="connsiteY0" fmla="*/ 4069 h 180447"/>
              <a:gd name="connsiteX1" fmla="*/ 1191944 w 2160212"/>
              <a:gd name="connsiteY1" fmla="*/ 76449 h 180447"/>
              <a:gd name="connsiteX2" fmla="*/ 2160212 w 2160212"/>
              <a:gd name="connsiteY2" fmla="*/ 4069 h 180447"/>
              <a:gd name="connsiteX3" fmla="*/ 2144447 w 2160212"/>
              <a:gd name="connsiteY3" fmla="*/ 91662 h 180447"/>
              <a:gd name="connsiteX4" fmla="*/ 1940806 w 2160212"/>
              <a:gd name="connsiteY4" fmla="*/ 100099 h 180447"/>
              <a:gd name="connsiteX5" fmla="*/ 1278655 w 2160212"/>
              <a:gd name="connsiteY5" fmla="*/ 178925 h 180447"/>
              <a:gd name="connsiteX6" fmla="*/ 324841 w 2160212"/>
              <a:gd name="connsiteY6" fmla="*/ 76449 h 180447"/>
              <a:gd name="connsiteX7" fmla="*/ 0 w 2160212"/>
              <a:gd name="connsiteY7" fmla="*/ 12884 h 180447"/>
              <a:gd name="connsiteX8" fmla="*/ 147890 w 2160212"/>
              <a:gd name="connsiteY8" fmla="*/ 4069 h 180447"/>
              <a:gd name="connsiteX0" fmla="*/ 147890 w 2160212"/>
              <a:gd name="connsiteY0" fmla="*/ 4069 h 180447"/>
              <a:gd name="connsiteX1" fmla="*/ 1191944 w 2160212"/>
              <a:gd name="connsiteY1" fmla="*/ 76449 h 180447"/>
              <a:gd name="connsiteX2" fmla="*/ 2160212 w 2160212"/>
              <a:gd name="connsiteY2" fmla="*/ 4069 h 180447"/>
              <a:gd name="connsiteX3" fmla="*/ 2144447 w 2160212"/>
              <a:gd name="connsiteY3" fmla="*/ 91662 h 180447"/>
              <a:gd name="connsiteX4" fmla="*/ 1940806 w 2160212"/>
              <a:gd name="connsiteY4" fmla="*/ 100099 h 180447"/>
              <a:gd name="connsiteX5" fmla="*/ 1278655 w 2160212"/>
              <a:gd name="connsiteY5" fmla="*/ 178925 h 180447"/>
              <a:gd name="connsiteX6" fmla="*/ 324841 w 2160212"/>
              <a:gd name="connsiteY6" fmla="*/ 76449 h 180447"/>
              <a:gd name="connsiteX7" fmla="*/ 0 w 2160212"/>
              <a:gd name="connsiteY7" fmla="*/ 12884 h 180447"/>
              <a:gd name="connsiteX8" fmla="*/ 147890 w 2160212"/>
              <a:gd name="connsiteY8" fmla="*/ 4069 h 18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212" h="180447">
                <a:moveTo>
                  <a:pt x="147890" y="4069"/>
                </a:moveTo>
                <a:cubicBezTo>
                  <a:pt x="325840" y="-20801"/>
                  <a:pt x="856557" y="76449"/>
                  <a:pt x="1191944" y="76449"/>
                </a:cubicBezTo>
                <a:cubicBezTo>
                  <a:pt x="1527331" y="76449"/>
                  <a:pt x="2002776" y="-20801"/>
                  <a:pt x="2160212" y="4069"/>
                </a:cubicBezTo>
                <a:lnTo>
                  <a:pt x="2144447" y="91662"/>
                </a:lnTo>
                <a:cubicBezTo>
                  <a:pt x="2110507" y="118177"/>
                  <a:pt x="2087732" y="100007"/>
                  <a:pt x="1940806" y="100099"/>
                </a:cubicBezTo>
                <a:cubicBezTo>
                  <a:pt x="1793880" y="100191"/>
                  <a:pt x="1550610" y="193377"/>
                  <a:pt x="1278655" y="178925"/>
                </a:cubicBezTo>
                <a:cubicBezTo>
                  <a:pt x="972760" y="161938"/>
                  <a:pt x="514616" y="66031"/>
                  <a:pt x="324841" y="76449"/>
                </a:cubicBezTo>
                <a:cubicBezTo>
                  <a:pt x="216561" y="55261"/>
                  <a:pt x="32780" y="67446"/>
                  <a:pt x="0" y="12884"/>
                </a:cubicBezTo>
                <a:lnTo>
                  <a:pt x="147890" y="4069"/>
                </a:lnTo>
                <a:close/>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44">
            <a:extLst>
              <a:ext uri="{FF2B5EF4-FFF2-40B4-BE49-F238E27FC236}">
                <a16:creationId xmlns:a16="http://schemas.microsoft.com/office/drawing/2014/main" id="{9DF9561E-D06E-9349-B879-4C8D4AC2DB8D}"/>
              </a:ext>
            </a:extLst>
          </p:cNvPr>
          <p:cNvSpPr/>
          <p:nvPr/>
        </p:nvSpPr>
        <p:spPr>
          <a:xfrm>
            <a:off x="2884250" y="4659160"/>
            <a:ext cx="902165" cy="170481"/>
          </a:xfrm>
          <a:custGeom>
            <a:avLst/>
            <a:gdLst>
              <a:gd name="connsiteX0" fmla="*/ 0 w 2012322"/>
              <a:gd name="connsiteY0" fmla="*/ 0 h 174303"/>
              <a:gd name="connsiteX1" fmla="*/ 2012322 w 2012322"/>
              <a:gd name="connsiteY1" fmla="*/ 0 h 174303"/>
              <a:gd name="connsiteX2" fmla="*/ 2012322 w 2012322"/>
              <a:gd name="connsiteY2" fmla="*/ 174303 h 174303"/>
              <a:gd name="connsiteX3" fmla="*/ 0 w 2012322"/>
              <a:gd name="connsiteY3" fmla="*/ 174303 h 174303"/>
              <a:gd name="connsiteX4" fmla="*/ 0 w 2012322"/>
              <a:gd name="connsiteY4" fmla="*/ 0 h 174303"/>
              <a:gd name="connsiteX0" fmla="*/ 0 w 2012322"/>
              <a:gd name="connsiteY0" fmla="*/ 0 h 174303"/>
              <a:gd name="connsiteX1" fmla="*/ 2012322 w 2012322"/>
              <a:gd name="connsiteY1" fmla="*/ 0 h 174303"/>
              <a:gd name="connsiteX2" fmla="*/ 2012322 w 2012322"/>
              <a:gd name="connsiteY2" fmla="*/ 174303 h 174303"/>
              <a:gd name="connsiteX3" fmla="*/ 0 w 2012322"/>
              <a:gd name="connsiteY3" fmla="*/ 174303 h 174303"/>
              <a:gd name="connsiteX4" fmla="*/ 0 w 2012322"/>
              <a:gd name="connsiteY4" fmla="*/ 0 h 174303"/>
              <a:gd name="connsiteX0" fmla="*/ 0 w 2012322"/>
              <a:gd name="connsiteY0" fmla="*/ 4069 h 178372"/>
              <a:gd name="connsiteX1" fmla="*/ 1044054 w 2012322"/>
              <a:gd name="connsiteY1" fmla="*/ 76449 h 178372"/>
              <a:gd name="connsiteX2" fmla="*/ 2012322 w 2012322"/>
              <a:gd name="connsiteY2" fmla="*/ 4069 h 178372"/>
              <a:gd name="connsiteX3" fmla="*/ 2012322 w 2012322"/>
              <a:gd name="connsiteY3" fmla="*/ 178372 h 178372"/>
              <a:gd name="connsiteX4" fmla="*/ 0 w 2012322"/>
              <a:gd name="connsiteY4" fmla="*/ 178372 h 178372"/>
              <a:gd name="connsiteX5" fmla="*/ 0 w 2012322"/>
              <a:gd name="connsiteY5" fmla="*/ 4069 h 178372"/>
              <a:gd name="connsiteX0" fmla="*/ 0 w 2012322"/>
              <a:gd name="connsiteY0" fmla="*/ 4069 h 178372"/>
              <a:gd name="connsiteX1" fmla="*/ 1044054 w 2012322"/>
              <a:gd name="connsiteY1" fmla="*/ 76449 h 178372"/>
              <a:gd name="connsiteX2" fmla="*/ 2012322 w 2012322"/>
              <a:gd name="connsiteY2" fmla="*/ 4069 h 178372"/>
              <a:gd name="connsiteX3" fmla="*/ 2012322 w 2012322"/>
              <a:gd name="connsiteY3" fmla="*/ 178372 h 178372"/>
              <a:gd name="connsiteX4" fmla="*/ 176951 w 2012322"/>
              <a:gd name="connsiteY4" fmla="*/ 76449 h 178372"/>
              <a:gd name="connsiteX5" fmla="*/ 0 w 2012322"/>
              <a:gd name="connsiteY5" fmla="*/ 178372 h 178372"/>
              <a:gd name="connsiteX6" fmla="*/ 0 w 2012322"/>
              <a:gd name="connsiteY6" fmla="*/ 4069 h 178372"/>
              <a:gd name="connsiteX0" fmla="*/ 0 w 2012322"/>
              <a:gd name="connsiteY0" fmla="*/ 4069 h 192006"/>
              <a:gd name="connsiteX1" fmla="*/ 1044054 w 2012322"/>
              <a:gd name="connsiteY1" fmla="*/ 76449 h 192006"/>
              <a:gd name="connsiteX2" fmla="*/ 2012322 w 2012322"/>
              <a:gd name="connsiteY2" fmla="*/ 4069 h 192006"/>
              <a:gd name="connsiteX3" fmla="*/ 2012322 w 2012322"/>
              <a:gd name="connsiteY3" fmla="*/ 178372 h 192006"/>
              <a:gd name="connsiteX4" fmla="*/ 1130765 w 2012322"/>
              <a:gd name="connsiteY4" fmla="*/ 178925 h 192006"/>
              <a:gd name="connsiteX5" fmla="*/ 176951 w 2012322"/>
              <a:gd name="connsiteY5" fmla="*/ 76449 h 192006"/>
              <a:gd name="connsiteX6" fmla="*/ 0 w 2012322"/>
              <a:gd name="connsiteY6" fmla="*/ 178372 h 192006"/>
              <a:gd name="connsiteX7" fmla="*/ 0 w 2012322"/>
              <a:gd name="connsiteY7" fmla="*/ 4069 h 192006"/>
              <a:gd name="connsiteX0" fmla="*/ 0 w 2012322"/>
              <a:gd name="connsiteY0" fmla="*/ 4069 h 181867"/>
              <a:gd name="connsiteX1" fmla="*/ 1044054 w 2012322"/>
              <a:gd name="connsiteY1" fmla="*/ 76449 h 181867"/>
              <a:gd name="connsiteX2" fmla="*/ 2012322 w 2012322"/>
              <a:gd name="connsiteY2" fmla="*/ 4069 h 181867"/>
              <a:gd name="connsiteX3" fmla="*/ 2012322 w 2012322"/>
              <a:gd name="connsiteY3" fmla="*/ 178372 h 181867"/>
              <a:gd name="connsiteX4" fmla="*/ 1130765 w 2012322"/>
              <a:gd name="connsiteY4" fmla="*/ 178925 h 181867"/>
              <a:gd name="connsiteX5" fmla="*/ 176951 w 2012322"/>
              <a:gd name="connsiteY5" fmla="*/ 76449 h 181867"/>
              <a:gd name="connsiteX6" fmla="*/ 0 w 2012322"/>
              <a:gd name="connsiteY6" fmla="*/ 178372 h 181867"/>
              <a:gd name="connsiteX7" fmla="*/ 0 w 2012322"/>
              <a:gd name="connsiteY7" fmla="*/ 4069 h 181867"/>
              <a:gd name="connsiteX0" fmla="*/ 0 w 2012322"/>
              <a:gd name="connsiteY0" fmla="*/ 4069 h 182668"/>
              <a:gd name="connsiteX1" fmla="*/ 1044054 w 2012322"/>
              <a:gd name="connsiteY1" fmla="*/ 76449 h 182668"/>
              <a:gd name="connsiteX2" fmla="*/ 2012322 w 2012322"/>
              <a:gd name="connsiteY2" fmla="*/ 4069 h 182668"/>
              <a:gd name="connsiteX3" fmla="*/ 2012322 w 2012322"/>
              <a:gd name="connsiteY3" fmla="*/ 178372 h 182668"/>
              <a:gd name="connsiteX4" fmla="*/ 1792916 w 2012322"/>
              <a:gd name="connsiteY4" fmla="*/ 100099 h 182668"/>
              <a:gd name="connsiteX5" fmla="*/ 1130765 w 2012322"/>
              <a:gd name="connsiteY5" fmla="*/ 178925 h 182668"/>
              <a:gd name="connsiteX6" fmla="*/ 176951 w 2012322"/>
              <a:gd name="connsiteY6" fmla="*/ 76449 h 182668"/>
              <a:gd name="connsiteX7" fmla="*/ 0 w 2012322"/>
              <a:gd name="connsiteY7" fmla="*/ 178372 h 182668"/>
              <a:gd name="connsiteX8" fmla="*/ 0 w 2012322"/>
              <a:gd name="connsiteY8" fmla="*/ 4069 h 182668"/>
              <a:gd name="connsiteX0" fmla="*/ 0 w 2012322"/>
              <a:gd name="connsiteY0" fmla="*/ 4069 h 180447"/>
              <a:gd name="connsiteX1" fmla="*/ 1044054 w 2012322"/>
              <a:gd name="connsiteY1" fmla="*/ 76449 h 180447"/>
              <a:gd name="connsiteX2" fmla="*/ 2012322 w 2012322"/>
              <a:gd name="connsiteY2" fmla="*/ 4069 h 180447"/>
              <a:gd name="connsiteX3" fmla="*/ 1996557 w 2012322"/>
              <a:gd name="connsiteY3" fmla="*/ 91662 h 180447"/>
              <a:gd name="connsiteX4" fmla="*/ 1792916 w 2012322"/>
              <a:gd name="connsiteY4" fmla="*/ 100099 h 180447"/>
              <a:gd name="connsiteX5" fmla="*/ 1130765 w 2012322"/>
              <a:gd name="connsiteY5" fmla="*/ 178925 h 180447"/>
              <a:gd name="connsiteX6" fmla="*/ 176951 w 2012322"/>
              <a:gd name="connsiteY6" fmla="*/ 76449 h 180447"/>
              <a:gd name="connsiteX7" fmla="*/ 0 w 2012322"/>
              <a:gd name="connsiteY7" fmla="*/ 178372 h 180447"/>
              <a:gd name="connsiteX8" fmla="*/ 0 w 2012322"/>
              <a:gd name="connsiteY8" fmla="*/ 4069 h 180447"/>
              <a:gd name="connsiteX0" fmla="*/ 15765 w 2028087"/>
              <a:gd name="connsiteY0" fmla="*/ 4069 h 180447"/>
              <a:gd name="connsiteX1" fmla="*/ 1059819 w 2028087"/>
              <a:gd name="connsiteY1" fmla="*/ 76449 h 180447"/>
              <a:gd name="connsiteX2" fmla="*/ 2028087 w 2028087"/>
              <a:gd name="connsiteY2" fmla="*/ 4069 h 180447"/>
              <a:gd name="connsiteX3" fmla="*/ 2012322 w 2028087"/>
              <a:gd name="connsiteY3" fmla="*/ 91662 h 180447"/>
              <a:gd name="connsiteX4" fmla="*/ 1808681 w 2028087"/>
              <a:gd name="connsiteY4" fmla="*/ 100099 h 180447"/>
              <a:gd name="connsiteX5" fmla="*/ 1146530 w 2028087"/>
              <a:gd name="connsiteY5" fmla="*/ 178925 h 180447"/>
              <a:gd name="connsiteX6" fmla="*/ 192716 w 2028087"/>
              <a:gd name="connsiteY6" fmla="*/ 76449 h 180447"/>
              <a:gd name="connsiteX7" fmla="*/ 0 w 2028087"/>
              <a:gd name="connsiteY7" fmla="*/ 154724 h 180447"/>
              <a:gd name="connsiteX8" fmla="*/ 15765 w 2028087"/>
              <a:gd name="connsiteY8" fmla="*/ 4069 h 180447"/>
              <a:gd name="connsiteX0" fmla="*/ 147890 w 2160212"/>
              <a:gd name="connsiteY0" fmla="*/ 4069 h 180447"/>
              <a:gd name="connsiteX1" fmla="*/ 1191944 w 2160212"/>
              <a:gd name="connsiteY1" fmla="*/ 76449 h 180447"/>
              <a:gd name="connsiteX2" fmla="*/ 2160212 w 2160212"/>
              <a:gd name="connsiteY2" fmla="*/ 4069 h 180447"/>
              <a:gd name="connsiteX3" fmla="*/ 2144447 w 2160212"/>
              <a:gd name="connsiteY3" fmla="*/ 91662 h 180447"/>
              <a:gd name="connsiteX4" fmla="*/ 1940806 w 2160212"/>
              <a:gd name="connsiteY4" fmla="*/ 100099 h 180447"/>
              <a:gd name="connsiteX5" fmla="*/ 1278655 w 2160212"/>
              <a:gd name="connsiteY5" fmla="*/ 178925 h 180447"/>
              <a:gd name="connsiteX6" fmla="*/ 324841 w 2160212"/>
              <a:gd name="connsiteY6" fmla="*/ 76449 h 180447"/>
              <a:gd name="connsiteX7" fmla="*/ 0 w 2160212"/>
              <a:gd name="connsiteY7" fmla="*/ 12884 h 180447"/>
              <a:gd name="connsiteX8" fmla="*/ 147890 w 2160212"/>
              <a:gd name="connsiteY8" fmla="*/ 4069 h 180447"/>
              <a:gd name="connsiteX0" fmla="*/ 147890 w 2160212"/>
              <a:gd name="connsiteY0" fmla="*/ 4069 h 180447"/>
              <a:gd name="connsiteX1" fmla="*/ 1191944 w 2160212"/>
              <a:gd name="connsiteY1" fmla="*/ 76449 h 180447"/>
              <a:gd name="connsiteX2" fmla="*/ 2160212 w 2160212"/>
              <a:gd name="connsiteY2" fmla="*/ 4069 h 180447"/>
              <a:gd name="connsiteX3" fmla="*/ 2144447 w 2160212"/>
              <a:gd name="connsiteY3" fmla="*/ 91662 h 180447"/>
              <a:gd name="connsiteX4" fmla="*/ 1940806 w 2160212"/>
              <a:gd name="connsiteY4" fmla="*/ 100099 h 180447"/>
              <a:gd name="connsiteX5" fmla="*/ 1278655 w 2160212"/>
              <a:gd name="connsiteY5" fmla="*/ 178925 h 180447"/>
              <a:gd name="connsiteX6" fmla="*/ 324841 w 2160212"/>
              <a:gd name="connsiteY6" fmla="*/ 76449 h 180447"/>
              <a:gd name="connsiteX7" fmla="*/ 0 w 2160212"/>
              <a:gd name="connsiteY7" fmla="*/ 12884 h 180447"/>
              <a:gd name="connsiteX8" fmla="*/ 147890 w 2160212"/>
              <a:gd name="connsiteY8" fmla="*/ 4069 h 18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212" h="180447">
                <a:moveTo>
                  <a:pt x="147890" y="4069"/>
                </a:moveTo>
                <a:cubicBezTo>
                  <a:pt x="325840" y="-20801"/>
                  <a:pt x="856557" y="76449"/>
                  <a:pt x="1191944" y="76449"/>
                </a:cubicBezTo>
                <a:cubicBezTo>
                  <a:pt x="1527331" y="76449"/>
                  <a:pt x="2002776" y="-20801"/>
                  <a:pt x="2160212" y="4069"/>
                </a:cubicBezTo>
                <a:lnTo>
                  <a:pt x="2144447" y="91662"/>
                </a:lnTo>
                <a:cubicBezTo>
                  <a:pt x="2110507" y="118177"/>
                  <a:pt x="2087732" y="100007"/>
                  <a:pt x="1940806" y="100099"/>
                </a:cubicBezTo>
                <a:cubicBezTo>
                  <a:pt x="1793880" y="100191"/>
                  <a:pt x="1550610" y="193377"/>
                  <a:pt x="1278655" y="178925"/>
                </a:cubicBezTo>
                <a:cubicBezTo>
                  <a:pt x="972760" y="161938"/>
                  <a:pt x="514616" y="66031"/>
                  <a:pt x="324841" y="76449"/>
                </a:cubicBezTo>
                <a:cubicBezTo>
                  <a:pt x="216561" y="55261"/>
                  <a:pt x="32780" y="67446"/>
                  <a:pt x="0" y="12884"/>
                </a:cubicBezTo>
                <a:lnTo>
                  <a:pt x="147890" y="4069"/>
                </a:lnTo>
                <a:close/>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Bent Arrow 54">
            <a:extLst>
              <a:ext uri="{FF2B5EF4-FFF2-40B4-BE49-F238E27FC236}">
                <a16:creationId xmlns:a16="http://schemas.microsoft.com/office/drawing/2014/main" id="{43E5B040-0E3B-2949-B531-B1A17CC77B88}"/>
              </a:ext>
            </a:extLst>
          </p:cNvPr>
          <p:cNvSpPr/>
          <p:nvPr/>
        </p:nvSpPr>
        <p:spPr>
          <a:xfrm rot="6940687" flipV="1">
            <a:off x="3255808" y="4233983"/>
            <a:ext cx="759821" cy="353399"/>
          </a:xfrm>
          <a:prstGeom prst="bentArrow">
            <a:avLst>
              <a:gd name="adj1" fmla="val 10582"/>
              <a:gd name="adj2" fmla="val 16976"/>
              <a:gd name="adj3" fmla="val 41549"/>
              <a:gd name="adj4" fmla="val 7741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67" name="Group 66">
            <a:extLst>
              <a:ext uri="{FF2B5EF4-FFF2-40B4-BE49-F238E27FC236}">
                <a16:creationId xmlns:a16="http://schemas.microsoft.com/office/drawing/2014/main" id="{D49DCD96-CC3B-7743-8099-35FAEE785C59}"/>
              </a:ext>
            </a:extLst>
          </p:cNvPr>
          <p:cNvGrpSpPr/>
          <p:nvPr/>
        </p:nvGrpSpPr>
        <p:grpSpPr>
          <a:xfrm>
            <a:off x="588936" y="878202"/>
            <a:ext cx="3957971" cy="1775484"/>
            <a:chOff x="588936" y="878202"/>
            <a:chExt cx="3957971" cy="1775484"/>
          </a:xfrm>
        </p:grpSpPr>
        <p:grpSp>
          <p:nvGrpSpPr>
            <p:cNvPr id="66" name="Group 65">
              <a:extLst>
                <a:ext uri="{FF2B5EF4-FFF2-40B4-BE49-F238E27FC236}">
                  <a16:creationId xmlns:a16="http://schemas.microsoft.com/office/drawing/2014/main" id="{AD010893-BE09-A44D-9614-20F465C6D0B0}"/>
                </a:ext>
              </a:extLst>
            </p:cNvPr>
            <p:cNvGrpSpPr/>
            <p:nvPr/>
          </p:nvGrpSpPr>
          <p:grpSpPr>
            <a:xfrm>
              <a:off x="588936" y="925655"/>
              <a:ext cx="3006672" cy="1728031"/>
              <a:chOff x="588936" y="925655"/>
              <a:chExt cx="3006672" cy="1728031"/>
            </a:xfrm>
          </p:grpSpPr>
          <p:sp>
            <p:nvSpPr>
              <p:cNvPr id="7" name="Oval 6">
                <a:extLst>
                  <a:ext uri="{FF2B5EF4-FFF2-40B4-BE49-F238E27FC236}">
                    <a16:creationId xmlns:a16="http://schemas.microsoft.com/office/drawing/2014/main" id="{225BCF5F-C1F6-7D4E-B599-0150C018E6A1}"/>
                  </a:ext>
                </a:extLst>
              </p:cNvPr>
              <p:cNvSpPr/>
              <p:nvPr/>
            </p:nvSpPr>
            <p:spPr>
              <a:xfrm>
                <a:off x="588936" y="925655"/>
                <a:ext cx="3006672" cy="1728031"/>
              </a:xfrm>
              <a:custGeom>
                <a:avLst/>
                <a:gdLst>
                  <a:gd name="connsiteX0" fmla="*/ 0 w 2781945"/>
                  <a:gd name="connsiteY0" fmla="*/ 608309 h 1216617"/>
                  <a:gd name="connsiteX1" fmla="*/ 1390973 w 2781945"/>
                  <a:gd name="connsiteY1" fmla="*/ 0 h 1216617"/>
                  <a:gd name="connsiteX2" fmla="*/ 2781946 w 2781945"/>
                  <a:gd name="connsiteY2" fmla="*/ 608309 h 1216617"/>
                  <a:gd name="connsiteX3" fmla="*/ 1390973 w 2781945"/>
                  <a:gd name="connsiteY3" fmla="*/ 1216618 h 1216617"/>
                  <a:gd name="connsiteX4" fmla="*/ 0 w 2781945"/>
                  <a:gd name="connsiteY4" fmla="*/ 608309 h 1216617"/>
                  <a:gd name="connsiteX0" fmla="*/ 0 w 2960177"/>
                  <a:gd name="connsiteY0" fmla="*/ 774574 h 1399276"/>
                  <a:gd name="connsiteX1" fmla="*/ 1390973 w 2960177"/>
                  <a:gd name="connsiteY1" fmla="*/ 166265 h 1399276"/>
                  <a:gd name="connsiteX2" fmla="*/ 2960177 w 2960177"/>
                  <a:gd name="connsiteY2" fmla="*/ 177889 h 1399276"/>
                  <a:gd name="connsiteX3" fmla="*/ 1390973 w 2960177"/>
                  <a:gd name="connsiteY3" fmla="*/ 1382883 h 1399276"/>
                  <a:gd name="connsiteX4" fmla="*/ 0 w 2960177"/>
                  <a:gd name="connsiteY4" fmla="*/ 774574 h 1399276"/>
                  <a:gd name="connsiteX0" fmla="*/ 0 w 3006672"/>
                  <a:gd name="connsiteY0" fmla="*/ 1565697 h 1728031"/>
                  <a:gd name="connsiteX1" fmla="*/ 1437468 w 3006672"/>
                  <a:gd name="connsiteY1" fmla="*/ 205721 h 1728031"/>
                  <a:gd name="connsiteX2" fmla="*/ 3006672 w 3006672"/>
                  <a:gd name="connsiteY2" fmla="*/ 217345 h 1728031"/>
                  <a:gd name="connsiteX3" fmla="*/ 1437468 w 3006672"/>
                  <a:gd name="connsiteY3" fmla="*/ 1422339 h 1728031"/>
                  <a:gd name="connsiteX4" fmla="*/ 0 w 3006672"/>
                  <a:gd name="connsiteY4" fmla="*/ 1565697 h 1728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672" h="1728031">
                    <a:moveTo>
                      <a:pt x="0" y="1565697"/>
                    </a:moveTo>
                    <a:cubicBezTo>
                      <a:pt x="0" y="1229737"/>
                      <a:pt x="936356" y="430446"/>
                      <a:pt x="1437468" y="205721"/>
                    </a:cubicBezTo>
                    <a:cubicBezTo>
                      <a:pt x="1938580" y="-19004"/>
                      <a:pt x="3006672" y="-118615"/>
                      <a:pt x="3006672" y="217345"/>
                    </a:cubicBezTo>
                    <a:cubicBezTo>
                      <a:pt x="3006672" y="553305"/>
                      <a:pt x="1938580" y="1197614"/>
                      <a:pt x="1437468" y="1422339"/>
                    </a:cubicBezTo>
                    <a:cubicBezTo>
                      <a:pt x="936356" y="1647064"/>
                      <a:pt x="0" y="1901657"/>
                      <a:pt x="0" y="1565697"/>
                    </a:cubicBezTo>
                    <a:close/>
                  </a:path>
                </a:pathLst>
              </a:custGeom>
              <a:solidFill>
                <a:schemeClr val="tx2">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FBE4907-515C-7548-B2A4-74BAC3B8991F}"/>
                  </a:ext>
                </a:extLst>
              </p:cNvPr>
              <p:cNvSpPr/>
              <p:nvPr/>
            </p:nvSpPr>
            <p:spPr>
              <a:xfrm rot="19896476">
                <a:off x="1445217" y="1576569"/>
                <a:ext cx="891153" cy="426203"/>
              </a:xfrm>
              <a:prstGeom prst="ellipse">
                <a:avLst/>
              </a:prstGeom>
              <a:solidFill>
                <a:schemeClr val="accent3"/>
              </a:solidFill>
              <a:ln>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27EE5DE5-3751-2847-8066-8D1F89817673}"/>
                </a:ext>
              </a:extLst>
            </p:cNvPr>
            <p:cNvSpPr txBox="1"/>
            <p:nvPr/>
          </p:nvSpPr>
          <p:spPr>
            <a:xfrm>
              <a:off x="3623256" y="878202"/>
              <a:ext cx="923651" cy="307777"/>
            </a:xfrm>
            <a:prstGeom prst="rect">
              <a:avLst/>
            </a:prstGeom>
            <a:noFill/>
          </p:spPr>
          <p:txBody>
            <a:bodyPr wrap="none" rtlCol="0">
              <a:spAutoFit/>
            </a:bodyPr>
            <a:lstStyle/>
            <a:p>
              <a:r>
                <a:rPr lang="en-US" sz="1400" b="1" dirty="0"/>
                <a:t>Signal cell</a:t>
              </a:r>
            </a:p>
          </p:txBody>
        </p:sp>
      </p:grpSp>
      <p:sp>
        <p:nvSpPr>
          <p:cNvPr id="34" name="TextBox 33">
            <a:extLst>
              <a:ext uri="{FF2B5EF4-FFF2-40B4-BE49-F238E27FC236}">
                <a16:creationId xmlns:a16="http://schemas.microsoft.com/office/drawing/2014/main" id="{B02C8679-1DA9-3342-978B-3AE10346FF08}"/>
              </a:ext>
            </a:extLst>
          </p:cNvPr>
          <p:cNvSpPr txBox="1"/>
          <p:nvPr/>
        </p:nvSpPr>
        <p:spPr>
          <a:xfrm rot="21058985">
            <a:off x="3962239" y="2337727"/>
            <a:ext cx="1026243" cy="261610"/>
          </a:xfrm>
          <a:prstGeom prst="rect">
            <a:avLst/>
          </a:prstGeom>
          <a:noFill/>
        </p:spPr>
        <p:txBody>
          <a:bodyPr wrap="none" rtlCol="0">
            <a:spAutoFit/>
          </a:bodyPr>
          <a:lstStyle/>
          <a:p>
            <a:pPr algn="ctr"/>
            <a:r>
              <a:rPr lang="en-US" sz="1100" b="1" dirty="0"/>
              <a:t>Relay proteins</a:t>
            </a:r>
          </a:p>
        </p:txBody>
      </p:sp>
      <p:sp>
        <p:nvSpPr>
          <p:cNvPr id="35" name="TextBox 34">
            <a:extLst>
              <a:ext uri="{FF2B5EF4-FFF2-40B4-BE49-F238E27FC236}">
                <a16:creationId xmlns:a16="http://schemas.microsoft.com/office/drawing/2014/main" id="{56F5D127-CDF4-0945-835C-2061C44D7119}"/>
              </a:ext>
            </a:extLst>
          </p:cNvPr>
          <p:cNvSpPr txBox="1"/>
          <p:nvPr/>
        </p:nvSpPr>
        <p:spPr>
          <a:xfrm>
            <a:off x="5581121" y="2672732"/>
            <a:ext cx="960519" cy="600164"/>
          </a:xfrm>
          <a:prstGeom prst="rect">
            <a:avLst/>
          </a:prstGeom>
          <a:noFill/>
        </p:spPr>
        <p:txBody>
          <a:bodyPr wrap="none" rtlCol="0">
            <a:spAutoFit/>
          </a:bodyPr>
          <a:lstStyle/>
          <a:p>
            <a:pPr algn="ctr"/>
            <a:r>
              <a:rPr lang="en-US" sz="1100" b="1" dirty="0"/>
              <a:t>Activated</a:t>
            </a:r>
          </a:p>
          <a:p>
            <a:pPr algn="ctr"/>
            <a:r>
              <a:rPr lang="en-US" sz="1100" b="1" dirty="0"/>
              <a:t>Transcription</a:t>
            </a:r>
          </a:p>
          <a:p>
            <a:pPr algn="ctr"/>
            <a:r>
              <a:rPr lang="en-US" sz="1100" b="1" dirty="0"/>
              <a:t>Factor</a:t>
            </a:r>
          </a:p>
        </p:txBody>
      </p:sp>
      <p:sp>
        <p:nvSpPr>
          <p:cNvPr id="36" name="TextBox 35">
            <a:extLst>
              <a:ext uri="{FF2B5EF4-FFF2-40B4-BE49-F238E27FC236}">
                <a16:creationId xmlns:a16="http://schemas.microsoft.com/office/drawing/2014/main" id="{28BE47A2-DA19-8940-81D4-BC9E1B60A088}"/>
              </a:ext>
            </a:extLst>
          </p:cNvPr>
          <p:cNvSpPr txBox="1"/>
          <p:nvPr/>
        </p:nvSpPr>
        <p:spPr>
          <a:xfrm>
            <a:off x="2794648" y="3941288"/>
            <a:ext cx="615874" cy="430887"/>
          </a:xfrm>
          <a:prstGeom prst="rect">
            <a:avLst/>
          </a:prstGeom>
          <a:noFill/>
        </p:spPr>
        <p:txBody>
          <a:bodyPr wrap="none" rtlCol="0">
            <a:spAutoFit/>
          </a:bodyPr>
          <a:lstStyle/>
          <a:p>
            <a:pPr algn="ctr"/>
            <a:r>
              <a:rPr lang="en-US" sz="1100" b="1" dirty="0"/>
              <a:t>New</a:t>
            </a:r>
          </a:p>
          <a:p>
            <a:pPr algn="ctr"/>
            <a:r>
              <a:rPr lang="en-US" sz="1100" b="1" dirty="0"/>
              <a:t>Protein</a:t>
            </a:r>
          </a:p>
        </p:txBody>
      </p:sp>
      <p:sp>
        <p:nvSpPr>
          <p:cNvPr id="37" name="TextBox 36">
            <a:extLst>
              <a:ext uri="{FF2B5EF4-FFF2-40B4-BE49-F238E27FC236}">
                <a16:creationId xmlns:a16="http://schemas.microsoft.com/office/drawing/2014/main" id="{85707A12-70C7-4241-B099-1F8A131FCE5C}"/>
              </a:ext>
            </a:extLst>
          </p:cNvPr>
          <p:cNvSpPr txBox="1"/>
          <p:nvPr/>
        </p:nvSpPr>
        <p:spPr>
          <a:xfrm>
            <a:off x="3988741" y="4296158"/>
            <a:ext cx="558166" cy="261610"/>
          </a:xfrm>
          <a:prstGeom prst="rect">
            <a:avLst/>
          </a:prstGeom>
          <a:noFill/>
        </p:spPr>
        <p:txBody>
          <a:bodyPr wrap="none" rtlCol="0">
            <a:spAutoFit/>
          </a:bodyPr>
          <a:lstStyle/>
          <a:p>
            <a:pPr algn="ctr"/>
            <a:r>
              <a:rPr lang="en-US" sz="1100" b="1" dirty="0"/>
              <a:t>mRNA</a:t>
            </a:r>
          </a:p>
        </p:txBody>
      </p:sp>
      <p:sp>
        <p:nvSpPr>
          <p:cNvPr id="39" name="TextBox 38">
            <a:extLst>
              <a:ext uri="{FF2B5EF4-FFF2-40B4-BE49-F238E27FC236}">
                <a16:creationId xmlns:a16="http://schemas.microsoft.com/office/drawing/2014/main" id="{69B14D6E-E187-764E-8404-9C312060211D}"/>
              </a:ext>
            </a:extLst>
          </p:cNvPr>
          <p:cNvSpPr txBox="1"/>
          <p:nvPr/>
        </p:nvSpPr>
        <p:spPr>
          <a:xfrm>
            <a:off x="2554310" y="4447883"/>
            <a:ext cx="492443" cy="261610"/>
          </a:xfrm>
          <a:prstGeom prst="rect">
            <a:avLst/>
          </a:prstGeom>
          <a:noFill/>
        </p:spPr>
        <p:txBody>
          <a:bodyPr wrap="none" rtlCol="0">
            <a:spAutoFit/>
          </a:bodyPr>
          <a:lstStyle/>
          <a:p>
            <a:pPr algn="ctr"/>
            <a:r>
              <a:rPr lang="en-US" sz="1100" b="1" dirty="0"/>
              <a:t>rRNA</a:t>
            </a:r>
          </a:p>
        </p:txBody>
      </p:sp>
      <p:sp>
        <p:nvSpPr>
          <p:cNvPr id="40" name="Oval 39">
            <a:extLst>
              <a:ext uri="{FF2B5EF4-FFF2-40B4-BE49-F238E27FC236}">
                <a16:creationId xmlns:a16="http://schemas.microsoft.com/office/drawing/2014/main" id="{B790ACB2-DFDE-8849-8EB6-BA1FA7C4AD51}"/>
              </a:ext>
            </a:extLst>
          </p:cNvPr>
          <p:cNvSpPr/>
          <p:nvPr/>
        </p:nvSpPr>
        <p:spPr>
          <a:xfrm>
            <a:off x="3019576" y="4309186"/>
            <a:ext cx="397764" cy="251523"/>
          </a:xfrm>
          <a:custGeom>
            <a:avLst/>
            <a:gdLst>
              <a:gd name="connsiteX0" fmla="*/ 0 w 170482"/>
              <a:gd name="connsiteY0" fmla="*/ 85241 h 170481"/>
              <a:gd name="connsiteX1" fmla="*/ 85241 w 170482"/>
              <a:gd name="connsiteY1" fmla="*/ 0 h 170481"/>
              <a:gd name="connsiteX2" fmla="*/ 170482 w 170482"/>
              <a:gd name="connsiteY2" fmla="*/ 85241 h 170481"/>
              <a:gd name="connsiteX3" fmla="*/ 85241 w 170482"/>
              <a:gd name="connsiteY3" fmla="*/ 170482 h 170481"/>
              <a:gd name="connsiteX4" fmla="*/ 0 w 170482"/>
              <a:gd name="connsiteY4" fmla="*/ 85241 h 170481"/>
              <a:gd name="connsiteX0" fmla="*/ 0 w 390616"/>
              <a:gd name="connsiteY0" fmla="*/ 109283 h 196867"/>
              <a:gd name="connsiteX1" fmla="*/ 85241 w 390616"/>
              <a:gd name="connsiteY1" fmla="*/ 24042 h 196867"/>
              <a:gd name="connsiteX2" fmla="*/ 390616 w 390616"/>
              <a:gd name="connsiteY2" fmla="*/ 24616 h 196867"/>
              <a:gd name="connsiteX3" fmla="*/ 85241 w 390616"/>
              <a:gd name="connsiteY3" fmla="*/ 194524 h 196867"/>
              <a:gd name="connsiteX4" fmla="*/ 0 w 390616"/>
              <a:gd name="connsiteY4" fmla="*/ 109283 h 196867"/>
              <a:gd name="connsiteX0" fmla="*/ 7148 w 397764"/>
              <a:gd name="connsiteY0" fmla="*/ 164127 h 251523"/>
              <a:gd name="connsiteX1" fmla="*/ 244789 w 397764"/>
              <a:gd name="connsiteY1" fmla="*/ 2686 h 251523"/>
              <a:gd name="connsiteX2" fmla="*/ 397764 w 397764"/>
              <a:gd name="connsiteY2" fmla="*/ 79460 h 251523"/>
              <a:gd name="connsiteX3" fmla="*/ 92389 w 397764"/>
              <a:gd name="connsiteY3" fmla="*/ 249368 h 251523"/>
              <a:gd name="connsiteX4" fmla="*/ 7148 w 397764"/>
              <a:gd name="connsiteY4" fmla="*/ 164127 h 25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764" h="251523">
                <a:moveTo>
                  <a:pt x="7148" y="164127"/>
                </a:moveTo>
                <a:cubicBezTo>
                  <a:pt x="32548" y="123013"/>
                  <a:pt x="179686" y="16797"/>
                  <a:pt x="244789" y="2686"/>
                </a:cubicBezTo>
                <a:cubicBezTo>
                  <a:pt x="309892" y="-11425"/>
                  <a:pt x="397764" y="32383"/>
                  <a:pt x="397764" y="79460"/>
                </a:cubicBezTo>
                <a:cubicBezTo>
                  <a:pt x="397764" y="126537"/>
                  <a:pt x="157492" y="235257"/>
                  <a:pt x="92389" y="249368"/>
                </a:cubicBezTo>
                <a:cubicBezTo>
                  <a:pt x="27286" y="263479"/>
                  <a:pt x="-18252" y="205241"/>
                  <a:pt x="7148" y="164127"/>
                </a:cubicBezTo>
                <a:close/>
              </a:path>
            </a:pathLst>
          </a:cu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0EEA7E1-5C45-514A-9452-77187D3FDD5C}"/>
              </a:ext>
            </a:extLst>
          </p:cNvPr>
          <p:cNvSpPr/>
          <p:nvPr/>
        </p:nvSpPr>
        <p:spPr>
          <a:xfrm>
            <a:off x="2997208" y="4561621"/>
            <a:ext cx="114758" cy="165836"/>
          </a:xfrm>
          <a:prstGeom prst="ellipse">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D1499D7-18D9-A54D-BE5F-D7DA0037A7D5}"/>
              </a:ext>
            </a:extLst>
          </p:cNvPr>
          <p:cNvSpPr/>
          <p:nvPr/>
        </p:nvSpPr>
        <p:spPr>
          <a:xfrm>
            <a:off x="1851313" y="2845002"/>
            <a:ext cx="170482" cy="17048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35570663-4329-2943-BCD1-36AAF24AD438}"/>
              </a:ext>
            </a:extLst>
          </p:cNvPr>
          <p:cNvSpPr txBox="1"/>
          <p:nvPr/>
        </p:nvSpPr>
        <p:spPr>
          <a:xfrm>
            <a:off x="3248924" y="3909208"/>
            <a:ext cx="845104" cy="261610"/>
          </a:xfrm>
          <a:prstGeom prst="rect">
            <a:avLst/>
          </a:prstGeom>
          <a:noFill/>
        </p:spPr>
        <p:txBody>
          <a:bodyPr wrap="none" rtlCol="0">
            <a:spAutoFit/>
          </a:bodyPr>
          <a:lstStyle/>
          <a:p>
            <a:pPr algn="ctr"/>
            <a:r>
              <a:rPr lang="en-US" sz="1050" b="1" i="1" dirty="0">
                <a:solidFill>
                  <a:srgbClr val="FF0000"/>
                </a:solidFill>
              </a:rPr>
              <a:t>Translation</a:t>
            </a:r>
          </a:p>
        </p:txBody>
      </p:sp>
      <p:sp>
        <p:nvSpPr>
          <p:cNvPr id="57" name="TextBox 56">
            <a:extLst>
              <a:ext uri="{FF2B5EF4-FFF2-40B4-BE49-F238E27FC236}">
                <a16:creationId xmlns:a16="http://schemas.microsoft.com/office/drawing/2014/main" id="{80E69013-5BC2-2F4F-BCD5-9CE882FDA588}"/>
              </a:ext>
            </a:extLst>
          </p:cNvPr>
          <p:cNvSpPr txBox="1"/>
          <p:nvPr/>
        </p:nvSpPr>
        <p:spPr>
          <a:xfrm>
            <a:off x="728862" y="2021078"/>
            <a:ext cx="721672" cy="430887"/>
          </a:xfrm>
          <a:prstGeom prst="rect">
            <a:avLst/>
          </a:prstGeom>
          <a:noFill/>
        </p:spPr>
        <p:txBody>
          <a:bodyPr wrap="none" rtlCol="0">
            <a:spAutoFit/>
          </a:bodyPr>
          <a:lstStyle/>
          <a:p>
            <a:pPr algn="ctr"/>
            <a:r>
              <a:rPr lang="en-US" sz="1100" b="1" dirty="0"/>
              <a:t>Signal </a:t>
            </a:r>
          </a:p>
          <a:p>
            <a:pPr algn="ctr"/>
            <a:r>
              <a:rPr lang="en-US" sz="1100" b="1" dirty="0"/>
              <a:t>molecule</a:t>
            </a:r>
          </a:p>
        </p:txBody>
      </p:sp>
      <p:sp>
        <p:nvSpPr>
          <p:cNvPr id="23" name="Rectangle 22">
            <a:extLst>
              <a:ext uri="{FF2B5EF4-FFF2-40B4-BE49-F238E27FC236}">
                <a16:creationId xmlns:a16="http://schemas.microsoft.com/office/drawing/2014/main" id="{44C483CC-0055-5547-8302-4B2CE15E87E9}"/>
              </a:ext>
            </a:extLst>
          </p:cNvPr>
          <p:cNvSpPr/>
          <p:nvPr/>
        </p:nvSpPr>
        <p:spPr>
          <a:xfrm>
            <a:off x="5060554" y="2012296"/>
            <a:ext cx="2480133" cy="461665"/>
          </a:xfrm>
          <a:prstGeom prst="rect">
            <a:avLst/>
          </a:prstGeom>
        </p:spPr>
        <p:txBody>
          <a:bodyPr wrap="square">
            <a:spAutoFit/>
          </a:bodyPr>
          <a:lstStyle/>
          <a:p>
            <a:pPr>
              <a:spcBef>
                <a:spcPts val="0"/>
              </a:spcBef>
              <a:spcAft>
                <a:spcPts val="0"/>
              </a:spcAft>
            </a:pPr>
            <a:r>
              <a:rPr lang="en-US" sz="1200" i="1" dirty="0">
                <a:solidFill>
                  <a:srgbClr val="000000"/>
                </a:solidFill>
              </a:rPr>
              <a:t>Signal cascade – propagates the signal via activation of proteins</a:t>
            </a:r>
            <a:endParaRPr lang="en-US" sz="1200" i="1" dirty="0"/>
          </a:p>
        </p:txBody>
      </p:sp>
      <p:sp>
        <p:nvSpPr>
          <p:cNvPr id="24" name="Rectangle 23">
            <a:extLst>
              <a:ext uri="{FF2B5EF4-FFF2-40B4-BE49-F238E27FC236}">
                <a16:creationId xmlns:a16="http://schemas.microsoft.com/office/drawing/2014/main" id="{A0921183-93D6-5B4F-9EE6-1A24C201CEDF}"/>
              </a:ext>
            </a:extLst>
          </p:cNvPr>
          <p:cNvSpPr/>
          <p:nvPr/>
        </p:nvSpPr>
        <p:spPr>
          <a:xfrm>
            <a:off x="6616276" y="2659674"/>
            <a:ext cx="2146575" cy="1200329"/>
          </a:xfrm>
          <a:prstGeom prst="rect">
            <a:avLst/>
          </a:prstGeom>
        </p:spPr>
        <p:txBody>
          <a:bodyPr wrap="square">
            <a:spAutoFit/>
          </a:bodyPr>
          <a:lstStyle/>
          <a:p>
            <a:pPr>
              <a:spcBef>
                <a:spcPts val="0"/>
              </a:spcBef>
              <a:spcAft>
                <a:spcPts val="0"/>
              </a:spcAft>
            </a:pPr>
            <a:r>
              <a:rPr lang="en-US" sz="1200" i="1" dirty="0">
                <a:solidFill>
                  <a:srgbClr val="000000"/>
                </a:solidFill>
              </a:rPr>
              <a:t>Part of the signal cascade – A transcription factor is a protein that can bind DNA and turn specific genes on or off , thus affecting gene and protein expression</a:t>
            </a:r>
            <a:endParaRPr lang="en-US" sz="1200" i="1" dirty="0"/>
          </a:p>
        </p:txBody>
      </p:sp>
      <p:sp>
        <p:nvSpPr>
          <p:cNvPr id="26" name="Rectangle 25">
            <a:extLst>
              <a:ext uri="{FF2B5EF4-FFF2-40B4-BE49-F238E27FC236}">
                <a16:creationId xmlns:a16="http://schemas.microsoft.com/office/drawing/2014/main" id="{12FAD8A9-1171-B84C-97A3-6DAD85320E26}"/>
              </a:ext>
            </a:extLst>
          </p:cNvPr>
          <p:cNvSpPr/>
          <p:nvPr/>
        </p:nvSpPr>
        <p:spPr>
          <a:xfrm>
            <a:off x="671914" y="2995134"/>
            <a:ext cx="1248420" cy="461665"/>
          </a:xfrm>
          <a:prstGeom prst="rect">
            <a:avLst/>
          </a:prstGeom>
        </p:spPr>
        <p:txBody>
          <a:bodyPr wrap="square">
            <a:spAutoFit/>
          </a:bodyPr>
          <a:lstStyle/>
          <a:p>
            <a:pPr>
              <a:spcBef>
                <a:spcPts val="0"/>
              </a:spcBef>
              <a:spcAft>
                <a:spcPts val="0"/>
              </a:spcAft>
            </a:pPr>
            <a:r>
              <a:rPr lang="en-US" sz="1200" i="1" dirty="0">
                <a:solidFill>
                  <a:srgbClr val="000000"/>
                </a:solidFill>
              </a:rPr>
              <a:t>Chemical signal, </a:t>
            </a:r>
          </a:p>
          <a:p>
            <a:pPr>
              <a:spcBef>
                <a:spcPts val="0"/>
              </a:spcBef>
              <a:spcAft>
                <a:spcPts val="0"/>
              </a:spcAft>
            </a:pPr>
            <a:r>
              <a:rPr lang="en-US" sz="1200" i="1" dirty="0">
                <a:solidFill>
                  <a:srgbClr val="000000"/>
                </a:solidFill>
              </a:rPr>
              <a:t>usually, a protein</a:t>
            </a:r>
            <a:endParaRPr lang="en-US" sz="1200" i="1" dirty="0"/>
          </a:p>
        </p:txBody>
      </p:sp>
      <p:sp>
        <p:nvSpPr>
          <p:cNvPr id="58" name="TextBox 57">
            <a:extLst>
              <a:ext uri="{FF2B5EF4-FFF2-40B4-BE49-F238E27FC236}">
                <a16:creationId xmlns:a16="http://schemas.microsoft.com/office/drawing/2014/main" id="{8D906FE2-2244-4F43-869D-F4AFF441CF47}"/>
              </a:ext>
            </a:extLst>
          </p:cNvPr>
          <p:cNvSpPr txBox="1"/>
          <p:nvPr/>
        </p:nvSpPr>
        <p:spPr>
          <a:xfrm rot="18189976">
            <a:off x="4663774" y="3821828"/>
            <a:ext cx="923651" cy="253916"/>
          </a:xfrm>
          <a:prstGeom prst="rect">
            <a:avLst/>
          </a:prstGeom>
          <a:noFill/>
        </p:spPr>
        <p:txBody>
          <a:bodyPr wrap="none" rtlCol="0">
            <a:spAutoFit/>
          </a:bodyPr>
          <a:lstStyle/>
          <a:p>
            <a:pPr algn="ctr"/>
            <a:r>
              <a:rPr lang="en-US" sz="1050" b="1" i="1" dirty="0">
                <a:solidFill>
                  <a:srgbClr val="FF0000"/>
                </a:solidFill>
              </a:rPr>
              <a:t>Transcription</a:t>
            </a:r>
          </a:p>
        </p:txBody>
      </p:sp>
      <p:sp>
        <p:nvSpPr>
          <p:cNvPr id="11" name="Can 10">
            <a:extLst>
              <a:ext uri="{FF2B5EF4-FFF2-40B4-BE49-F238E27FC236}">
                <a16:creationId xmlns:a16="http://schemas.microsoft.com/office/drawing/2014/main" id="{A7A0D3DA-5D66-4F4D-B84A-B25AFE53F854}"/>
              </a:ext>
            </a:extLst>
          </p:cNvPr>
          <p:cNvSpPr/>
          <p:nvPr/>
        </p:nvSpPr>
        <p:spPr>
          <a:xfrm rot="17732773">
            <a:off x="3025596" y="3143861"/>
            <a:ext cx="176758" cy="325869"/>
          </a:xfrm>
          <a:prstGeom prst="ca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FD932FE-0413-C944-A957-1B077C8E1910}"/>
              </a:ext>
            </a:extLst>
          </p:cNvPr>
          <p:cNvSpPr txBox="1"/>
          <p:nvPr/>
        </p:nvSpPr>
        <p:spPr>
          <a:xfrm>
            <a:off x="4168825" y="1907145"/>
            <a:ext cx="938462" cy="307777"/>
          </a:xfrm>
          <a:prstGeom prst="rect">
            <a:avLst/>
          </a:prstGeom>
          <a:noFill/>
        </p:spPr>
        <p:txBody>
          <a:bodyPr wrap="none" rtlCol="0">
            <a:spAutoFit/>
          </a:bodyPr>
          <a:lstStyle/>
          <a:p>
            <a:r>
              <a:rPr lang="en-US" sz="1400" b="1" dirty="0"/>
              <a:t>Target cell</a:t>
            </a:r>
          </a:p>
        </p:txBody>
      </p:sp>
      <p:sp>
        <p:nvSpPr>
          <p:cNvPr id="54" name="TextBox 53">
            <a:extLst>
              <a:ext uri="{FF2B5EF4-FFF2-40B4-BE49-F238E27FC236}">
                <a16:creationId xmlns:a16="http://schemas.microsoft.com/office/drawing/2014/main" id="{D1079352-360D-D249-BC83-8E53BE8CD32A}"/>
              </a:ext>
            </a:extLst>
          </p:cNvPr>
          <p:cNvSpPr txBox="1"/>
          <p:nvPr/>
        </p:nvSpPr>
        <p:spPr>
          <a:xfrm rot="18102438">
            <a:off x="2528921" y="3430154"/>
            <a:ext cx="747319" cy="430887"/>
          </a:xfrm>
          <a:prstGeom prst="rect">
            <a:avLst/>
          </a:prstGeom>
          <a:noFill/>
        </p:spPr>
        <p:txBody>
          <a:bodyPr wrap="none" rtlCol="0">
            <a:spAutoFit/>
          </a:bodyPr>
          <a:lstStyle/>
          <a:p>
            <a:pPr algn="ctr"/>
            <a:r>
              <a:rPr lang="en-US" sz="1100" b="1" dirty="0"/>
              <a:t>Receptor </a:t>
            </a:r>
          </a:p>
          <a:p>
            <a:pPr algn="ctr"/>
            <a:r>
              <a:rPr lang="en-US" sz="1100" b="1" dirty="0"/>
              <a:t>proteins</a:t>
            </a:r>
          </a:p>
        </p:txBody>
      </p:sp>
      <p:sp>
        <p:nvSpPr>
          <p:cNvPr id="22" name="Rectangle 21">
            <a:extLst>
              <a:ext uri="{FF2B5EF4-FFF2-40B4-BE49-F238E27FC236}">
                <a16:creationId xmlns:a16="http://schemas.microsoft.com/office/drawing/2014/main" id="{86A66EAB-C2C3-A448-A817-7D9A9D2870A0}"/>
              </a:ext>
            </a:extLst>
          </p:cNvPr>
          <p:cNvSpPr/>
          <p:nvPr/>
        </p:nvSpPr>
        <p:spPr>
          <a:xfrm>
            <a:off x="4475360" y="1673783"/>
            <a:ext cx="1426741" cy="276999"/>
          </a:xfrm>
          <a:prstGeom prst="rect">
            <a:avLst/>
          </a:prstGeom>
        </p:spPr>
        <p:txBody>
          <a:bodyPr wrap="square">
            <a:spAutoFit/>
          </a:bodyPr>
          <a:lstStyle/>
          <a:p>
            <a:r>
              <a:rPr lang="en-US" sz="1200" i="1" dirty="0"/>
              <a:t>Receives the signal</a:t>
            </a:r>
          </a:p>
        </p:txBody>
      </p:sp>
      <p:cxnSp>
        <p:nvCxnSpPr>
          <p:cNvPr id="28" name="Straight Arrow Connector 27">
            <a:extLst>
              <a:ext uri="{FF2B5EF4-FFF2-40B4-BE49-F238E27FC236}">
                <a16:creationId xmlns:a16="http://schemas.microsoft.com/office/drawing/2014/main" id="{963D9176-C722-3E4D-91B9-642B041E905C}"/>
              </a:ext>
            </a:extLst>
          </p:cNvPr>
          <p:cNvCxnSpPr>
            <a:cxnSpLocks/>
          </p:cNvCxnSpPr>
          <p:nvPr/>
        </p:nvCxnSpPr>
        <p:spPr>
          <a:xfrm flipH="1">
            <a:off x="4633115" y="1888710"/>
            <a:ext cx="151211" cy="92404"/>
          </a:xfrm>
          <a:prstGeom prst="straightConnector1">
            <a:avLst/>
          </a:prstGeom>
          <a:ln w="28575">
            <a:headEnd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B270BAF1-7727-7F48-9F3A-DA152ED15CF8}"/>
              </a:ext>
            </a:extLst>
          </p:cNvPr>
          <p:cNvCxnSpPr>
            <a:cxnSpLocks/>
          </p:cNvCxnSpPr>
          <p:nvPr/>
        </p:nvCxnSpPr>
        <p:spPr>
          <a:xfrm flipH="1">
            <a:off x="4955006" y="2289259"/>
            <a:ext cx="151211" cy="92404"/>
          </a:xfrm>
          <a:prstGeom prst="straightConnector1">
            <a:avLst/>
          </a:prstGeom>
          <a:ln w="28575">
            <a:headEnd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CCCC4F81-5F69-3140-99A3-98B09CD3B240}"/>
              </a:ext>
            </a:extLst>
          </p:cNvPr>
          <p:cNvCxnSpPr>
            <a:cxnSpLocks/>
          </p:cNvCxnSpPr>
          <p:nvPr/>
        </p:nvCxnSpPr>
        <p:spPr>
          <a:xfrm flipV="1">
            <a:off x="1743945" y="3011644"/>
            <a:ext cx="138578" cy="68224"/>
          </a:xfrm>
          <a:prstGeom prst="straightConnector1">
            <a:avLst/>
          </a:prstGeom>
          <a:ln w="28575">
            <a:headEnd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68E6060B-388F-7E4E-8E2D-A7E99F89DC3A}"/>
              </a:ext>
            </a:extLst>
          </p:cNvPr>
          <p:cNvCxnSpPr>
            <a:cxnSpLocks/>
          </p:cNvCxnSpPr>
          <p:nvPr/>
        </p:nvCxnSpPr>
        <p:spPr>
          <a:xfrm flipH="1" flipV="1">
            <a:off x="4649419" y="4551435"/>
            <a:ext cx="14741" cy="233576"/>
          </a:xfrm>
          <a:prstGeom prst="straightConnector1">
            <a:avLst/>
          </a:prstGeom>
          <a:ln w="28575">
            <a:headEnd w="lg" len="lg"/>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64FEEB4F-51E0-1443-8CD2-B17738B461DA}"/>
              </a:ext>
            </a:extLst>
          </p:cNvPr>
          <p:cNvGrpSpPr/>
          <p:nvPr/>
        </p:nvGrpSpPr>
        <p:grpSpPr>
          <a:xfrm>
            <a:off x="4267824" y="593423"/>
            <a:ext cx="2005699" cy="430887"/>
            <a:chOff x="4267824" y="593423"/>
            <a:chExt cx="2005699" cy="430887"/>
          </a:xfrm>
        </p:grpSpPr>
        <p:sp>
          <p:nvSpPr>
            <p:cNvPr id="13" name="Rectangle 12">
              <a:extLst>
                <a:ext uri="{FF2B5EF4-FFF2-40B4-BE49-F238E27FC236}">
                  <a16:creationId xmlns:a16="http://schemas.microsoft.com/office/drawing/2014/main" id="{EE5370AE-D532-5444-9C92-E6288BF918CA}"/>
                </a:ext>
              </a:extLst>
            </p:cNvPr>
            <p:cNvSpPr/>
            <p:nvPr/>
          </p:nvSpPr>
          <p:spPr>
            <a:xfrm>
              <a:off x="4267824" y="593423"/>
              <a:ext cx="2005699" cy="430887"/>
            </a:xfrm>
            <a:prstGeom prst="rect">
              <a:avLst/>
            </a:prstGeom>
          </p:spPr>
          <p:txBody>
            <a:bodyPr wrap="square">
              <a:spAutoFit/>
            </a:bodyPr>
            <a:lstStyle/>
            <a:p>
              <a:pPr algn="ctr"/>
              <a:r>
                <a:rPr lang="en-US" sz="1100" i="1" dirty="0"/>
                <a:t>Sends the signaling molecule into the extracellular space</a:t>
              </a:r>
            </a:p>
          </p:txBody>
        </p:sp>
        <p:cxnSp>
          <p:nvCxnSpPr>
            <p:cNvPr id="62" name="Straight Arrow Connector 61">
              <a:extLst>
                <a:ext uri="{FF2B5EF4-FFF2-40B4-BE49-F238E27FC236}">
                  <a16:creationId xmlns:a16="http://schemas.microsoft.com/office/drawing/2014/main" id="{2EB9BD2F-8B3A-3341-972E-F2CD4111EDAE}"/>
                </a:ext>
              </a:extLst>
            </p:cNvPr>
            <p:cNvCxnSpPr>
              <a:cxnSpLocks/>
            </p:cNvCxnSpPr>
            <p:nvPr/>
          </p:nvCxnSpPr>
          <p:spPr>
            <a:xfrm flipH="1">
              <a:off x="4281364" y="824205"/>
              <a:ext cx="151211" cy="92404"/>
            </a:xfrm>
            <a:prstGeom prst="straightConnector1">
              <a:avLst/>
            </a:prstGeom>
            <a:ln w="28575">
              <a:headEnd w="lg" len="lg"/>
              <a:tailEnd type="stealth" w="lg" len="lg"/>
            </a:ln>
            <a:effectLst/>
          </p:spPr>
          <p:style>
            <a:lnRef idx="2">
              <a:schemeClr val="accent1"/>
            </a:lnRef>
            <a:fillRef idx="0">
              <a:schemeClr val="accent1"/>
            </a:fillRef>
            <a:effectRef idx="1">
              <a:schemeClr val="accent1"/>
            </a:effectRef>
            <a:fontRef idx="minor">
              <a:schemeClr val="tx1"/>
            </a:fontRef>
          </p:style>
        </p:cxnSp>
      </p:grpSp>
      <p:cxnSp>
        <p:nvCxnSpPr>
          <p:cNvPr id="64" name="Straight Arrow Connector 63">
            <a:extLst>
              <a:ext uri="{FF2B5EF4-FFF2-40B4-BE49-F238E27FC236}">
                <a16:creationId xmlns:a16="http://schemas.microsoft.com/office/drawing/2014/main" id="{7BEC5D3A-EBC6-DB4A-8545-A4E6E20559B8}"/>
              </a:ext>
            </a:extLst>
          </p:cNvPr>
          <p:cNvCxnSpPr>
            <a:cxnSpLocks/>
          </p:cNvCxnSpPr>
          <p:nvPr/>
        </p:nvCxnSpPr>
        <p:spPr>
          <a:xfrm flipH="1">
            <a:off x="6482644" y="2838456"/>
            <a:ext cx="151211" cy="92404"/>
          </a:xfrm>
          <a:prstGeom prst="straightConnector1">
            <a:avLst/>
          </a:prstGeom>
          <a:ln w="28575">
            <a:headEnd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AC2CD9CD-EA97-804E-B1FB-D5E578C4AB5A}"/>
              </a:ext>
            </a:extLst>
          </p:cNvPr>
          <p:cNvSpPr/>
          <p:nvPr/>
        </p:nvSpPr>
        <p:spPr>
          <a:xfrm>
            <a:off x="1092629" y="2401269"/>
            <a:ext cx="170482" cy="17048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1457C00-A007-5F47-903C-CAB77A4D98F0}"/>
              </a:ext>
            </a:extLst>
          </p:cNvPr>
          <p:cNvSpPr/>
          <p:nvPr/>
        </p:nvSpPr>
        <p:spPr>
          <a:xfrm>
            <a:off x="2843616" y="3138792"/>
            <a:ext cx="170482" cy="17048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00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0" grpId="0" animBg="1"/>
      <p:bldP spid="15" grpId="0" animBg="1"/>
      <p:bldP spid="18" grpId="0" animBg="1"/>
      <p:bldP spid="20" grpId="0" animBg="1"/>
      <p:bldP spid="12" grpId="0" animBg="1"/>
      <p:bldP spid="31" grpId="0" animBg="1"/>
      <p:bldP spid="33" grpId="0" animBg="1"/>
      <p:bldP spid="33" grpId="1" animBg="1"/>
      <p:bldP spid="44" grpId="0" animBg="1"/>
      <p:bldP spid="41" grpId="0" animBg="1"/>
      <p:bldP spid="46" grpId="0" animBg="1"/>
      <p:bldP spid="50" grpId="0" animBg="1"/>
      <p:bldP spid="51" grpId="0" animBg="1"/>
      <p:bldP spid="45" grpId="0" animBg="1"/>
      <p:bldP spid="53" grpId="0" animBg="1"/>
      <p:bldP spid="55" grpId="0" animBg="1"/>
      <p:bldP spid="34" grpId="0"/>
      <p:bldP spid="35" grpId="0"/>
      <p:bldP spid="36" grpId="0"/>
      <p:bldP spid="37" grpId="0"/>
      <p:bldP spid="39" grpId="0"/>
      <p:bldP spid="40" grpId="0" animBg="1"/>
      <p:bldP spid="42" grpId="0" animBg="1"/>
      <p:bldP spid="49" grpId="0" animBg="1"/>
      <p:bldP spid="52" grpId="0"/>
      <p:bldP spid="57" grpId="0"/>
      <p:bldP spid="23" grpId="0"/>
      <p:bldP spid="24" grpId="0"/>
      <p:bldP spid="26" grpId="0"/>
      <p:bldP spid="58" grpId="0"/>
      <p:bldP spid="11" grpId="0" animBg="1"/>
      <p:bldP spid="32" grpId="0"/>
      <p:bldP spid="54" grpId="0"/>
      <p:bldP spid="22" grpId="0"/>
      <p:bldP spid="1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2"/>
          <p:cNvSpPr txBox="1"/>
          <p:nvPr/>
        </p:nvSpPr>
        <p:spPr>
          <a:xfrm>
            <a:off x="1010104" y="-7620"/>
            <a:ext cx="6172200" cy="857250"/>
          </a:xfrm>
          <a:prstGeom prst="rect">
            <a:avLst/>
          </a:prstGeom>
          <a:noFill/>
          <a:ln>
            <a:noFill/>
          </a:ln>
        </p:spPr>
        <p:txBody>
          <a:bodyPr spcFirstLastPara="1" wrap="square" lIns="68569" tIns="34275" rIns="68569" bIns="34275" anchor="ctr" anchorCtr="0">
            <a:normAutofit/>
          </a:bodyPr>
          <a:lstStyle/>
          <a:p>
            <a:pPr algn="ctr">
              <a:spcBef>
                <a:spcPts val="0"/>
              </a:spcBef>
              <a:spcAft>
                <a:spcPts val="0"/>
              </a:spcAft>
              <a:buClr>
                <a:schemeClr val="dk1"/>
              </a:buClr>
              <a:buSzPts val="4400"/>
            </a:pPr>
            <a:endParaRPr sz="3300">
              <a:solidFill>
                <a:schemeClr val="dk1"/>
              </a:solidFill>
              <a:latin typeface="Arial"/>
              <a:ea typeface="Arial"/>
              <a:cs typeface="Arial"/>
              <a:sym typeface="Arial"/>
            </a:endParaRPr>
          </a:p>
        </p:txBody>
      </p:sp>
      <p:sp>
        <p:nvSpPr>
          <p:cNvPr id="220" name="Google Shape;220;p12"/>
          <p:cNvSpPr txBox="1">
            <a:spLocks noGrp="1"/>
          </p:cNvSpPr>
          <p:nvPr>
            <p:ph type="title"/>
          </p:nvPr>
        </p:nvSpPr>
        <p:spPr>
          <a:xfrm>
            <a:off x="1226743" y="-98798"/>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2800"/>
            </a:pPr>
            <a:r>
              <a:rPr lang="en-US" sz="2100" dirty="0">
                <a:latin typeface="Arial"/>
                <a:ea typeface="Arial"/>
                <a:cs typeface="Arial"/>
                <a:sym typeface="Arial"/>
              </a:rPr>
              <a:t>Receptors and ligands</a:t>
            </a:r>
            <a:endParaRPr sz="2100" dirty="0">
              <a:latin typeface="Arial"/>
              <a:ea typeface="Arial"/>
              <a:cs typeface="Arial"/>
              <a:sym typeface="Arial"/>
            </a:endParaRPr>
          </a:p>
        </p:txBody>
      </p:sp>
      <p:sp>
        <p:nvSpPr>
          <p:cNvPr id="221" name="Google Shape;221;p12"/>
          <p:cNvSpPr/>
          <p:nvPr/>
        </p:nvSpPr>
        <p:spPr>
          <a:xfrm>
            <a:off x="574431" y="1351855"/>
            <a:ext cx="4829751" cy="3208540"/>
          </a:xfrm>
          <a:prstGeom prst="rect">
            <a:avLst/>
          </a:prstGeom>
          <a:noFill/>
          <a:ln>
            <a:noFill/>
          </a:ln>
        </p:spPr>
        <p:txBody>
          <a:bodyPr spcFirstLastPara="1" wrap="square" lIns="68569" tIns="34275" rIns="68569" bIns="34275" anchor="t" anchorCtr="0">
            <a:spAutoFit/>
          </a:bodyPr>
          <a:lstStyle/>
          <a:p>
            <a:pPr marL="214313" indent="-214313">
              <a:spcBef>
                <a:spcPts val="0"/>
              </a:spcBef>
              <a:spcAft>
                <a:spcPts val="0"/>
              </a:spcAft>
              <a:buClr>
                <a:schemeClr val="dk1"/>
              </a:buClr>
              <a:buSzPts val="2000"/>
              <a:buFont typeface="Arial"/>
              <a:buChar char="•"/>
            </a:pPr>
            <a:r>
              <a:rPr lang="en-US" sz="1800" dirty="0">
                <a:solidFill>
                  <a:schemeClr val="dk1"/>
                </a:solidFill>
                <a:latin typeface="Calibri"/>
                <a:ea typeface="Calibri"/>
                <a:cs typeface="Calibri"/>
                <a:sym typeface="Calibri"/>
              </a:rPr>
              <a:t>Receptors and ligands come in closely matched pairs, with:</a:t>
            </a:r>
          </a:p>
          <a:p>
            <a:pPr marL="214313" indent="-214313">
              <a:spcBef>
                <a:spcPts val="0"/>
              </a:spcBef>
              <a:spcAft>
                <a:spcPts val="0"/>
              </a:spcAft>
              <a:buClr>
                <a:schemeClr val="dk1"/>
              </a:buClr>
              <a:buSzPts val="2000"/>
              <a:buFont typeface="Arial"/>
              <a:buChar char="•"/>
            </a:pPr>
            <a:endParaRPr lang="en-US" sz="1800" dirty="0">
              <a:solidFill>
                <a:schemeClr val="dk1"/>
              </a:solidFill>
              <a:latin typeface="Calibri"/>
              <a:ea typeface="Calibri"/>
              <a:cs typeface="Calibri"/>
              <a:sym typeface="Calibri"/>
            </a:endParaRPr>
          </a:p>
          <a:p>
            <a:pPr marL="671513" lvl="1" indent="-214313">
              <a:spcBef>
                <a:spcPts val="0"/>
              </a:spcBef>
              <a:spcAft>
                <a:spcPts val="0"/>
              </a:spcAft>
              <a:buClr>
                <a:schemeClr val="dk1"/>
              </a:buClr>
              <a:buSzPts val="2000"/>
              <a:buFont typeface="Arial"/>
              <a:buChar char="•"/>
            </a:pPr>
            <a:r>
              <a:rPr lang="en-US" sz="1800" dirty="0">
                <a:solidFill>
                  <a:schemeClr val="dk1"/>
                </a:solidFill>
                <a:latin typeface="Calibri"/>
                <a:ea typeface="Calibri"/>
                <a:cs typeface="Calibri"/>
                <a:sym typeface="Calibri"/>
              </a:rPr>
              <a:t>a </a:t>
            </a:r>
            <a:r>
              <a:rPr lang="en-US" sz="1800" dirty="0">
                <a:solidFill>
                  <a:srgbClr val="3366FF"/>
                </a:solidFill>
                <a:latin typeface="Calibri"/>
                <a:ea typeface="Calibri"/>
                <a:cs typeface="Calibri"/>
                <a:sym typeface="Calibri"/>
              </a:rPr>
              <a:t>receptor recognizes </a:t>
            </a:r>
            <a:r>
              <a:rPr lang="en-US" sz="1800" dirty="0">
                <a:solidFill>
                  <a:schemeClr val="dk1"/>
                </a:solidFill>
                <a:latin typeface="Calibri"/>
                <a:ea typeface="Calibri"/>
                <a:cs typeface="Calibri"/>
                <a:sym typeface="Calibri"/>
              </a:rPr>
              <a:t>just one or a few specific ligands, </a:t>
            </a:r>
            <a:endParaRPr dirty="0"/>
          </a:p>
          <a:p>
            <a:pPr marL="600075" lvl="1" indent="-219075">
              <a:spcBef>
                <a:spcPts val="0"/>
              </a:spcBef>
              <a:spcAft>
                <a:spcPts val="0"/>
              </a:spcAft>
              <a:buClr>
                <a:schemeClr val="dk1"/>
              </a:buClr>
              <a:buSzPts val="800"/>
              <a:buFont typeface="Courier New" panose="02070309020205020404" pitchFamily="49" charset="0"/>
              <a:buChar char="o"/>
            </a:pPr>
            <a:endParaRPr sz="800" dirty="0">
              <a:solidFill>
                <a:schemeClr val="dk1"/>
              </a:solidFill>
              <a:latin typeface="Calibri"/>
              <a:ea typeface="Calibri"/>
              <a:cs typeface="Calibri"/>
              <a:sym typeface="Calibri"/>
            </a:endParaRPr>
          </a:p>
          <a:p>
            <a:pPr marL="628650" lvl="1" indent="-285750">
              <a:spcBef>
                <a:spcPts val="0"/>
              </a:spcBef>
              <a:spcAft>
                <a:spcPts val="0"/>
              </a:spcAft>
              <a:buClr>
                <a:schemeClr val="dk1"/>
              </a:buClr>
              <a:buSzPts val="2000"/>
              <a:buFont typeface="Arial" panose="020B0604020202020204" pitchFamily="34" charset="0"/>
              <a:buChar char="•"/>
            </a:pPr>
            <a:r>
              <a:rPr lang="en-US" sz="1800" dirty="0">
                <a:solidFill>
                  <a:schemeClr val="dk1"/>
                </a:solidFill>
                <a:latin typeface="Calibri"/>
                <a:ea typeface="Calibri"/>
                <a:cs typeface="Calibri"/>
                <a:sym typeface="Calibri"/>
              </a:rPr>
              <a:t>a </a:t>
            </a:r>
            <a:r>
              <a:rPr lang="en-US" sz="1800" dirty="0">
                <a:solidFill>
                  <a:srgbClr val="3366FF"/>
                </a:solidFill>
                <a:latin typeface="Calibri"/>
                <a:ea typeface="Calibri"/>
                <a:cs typeface="Calibri"/>
                <a:sym typeface="Calibri"/>
              </a:rPr>
              <a:t>ligand binds </a:t>
            </a:r>
            <a:r>
              <a:rPr lang="en-US" sz="1800" dirty="0">
                <a:solidFill>
                  <a:schemeClr val="dk1"/>
                </a:solidFill>
                <a:latin typeface="Calibri"/>
                <a:ea typeface="Calibri"/>
                <a:cs typeface="Calibri"/>
                <a:sym typeface="Calibri"/>
              </a:rPr>
              <a:t>to just one or a few specific target receptors</a:t>
            </a:r>
            <a:endParaRPr dirty="0"/>
          </a:p>
          <a:p>
            <a:pPr marL="557213" lvl="1" indent="-166688">
              <a:spcBef>
                <a:spcPts val="0"/>
              </a:spcBef>
              <a:spcAft>
                <a:spcPts val="0"/>
              </a:spcAft>
              <a:buClr>
                <a:schemeClr val="dk1"/>
              </a:buClr>
              <a:buSzPts val="1000"/>
            </a:pPr>
            <a:endParaRPr sz="900" dirty="0">
              <a:solidFill>
                <a:srgbClr val="558ED5"/>
              </a:solidFill>
              <a:latin typeface="Calibri"/>
              <a:ea typeface="Calibri"/>
              <a:cs typeface="Calibri"/>
              <a:sym typeface="Calibri"/>
            </a:endParaRPr>
          </a:p>
          <a:p>
            <a:pPr marL="214313" indent="-185738">
              <a:spcBef>
                <a:spcPts val="0"/>
              </a:spcBef>
              <a:spcAft>
                <a:spcPts val="0"/>
              </a:spcAft>
              <a:buClr>
                <a:schemeClr val="dk1"/>
              </a:buClr>
              <a:buSzPts val="600"/>
            </a:pPr>
            <a:endParaRPr sz="700" dirty="0">
              <a:solidFill>
                <a:schemeClr val="dk1"/>
              </a:solidFill>
              <a:latin typeface="Calibri"/>
              <a:ea typeface="Calibri"/>
              <a:cs typeface="Calibri"/>
              <a:sym typeface="Calibri"/>
            </a:endParaRPr>
          </a:p>
          <a:p>
            <a:pPr marL="214313" indent="-214313">
              <a:spcBef>
                <a:spcPts val="0"/>
              </a:spcBef>
              <a:spcAft>
                <a:spcPts val="0"/>
              </a:spcAft>
              <a:buClr>
                <a:schemeClr val="dk1"/>
              </a:buClr>
              <a:buSzPts val="2000"/>
              <a:buFont typeface="Arial"/>
              <a:buChar char="•"/>
            </a:pPr>
            <a:r>
              <a:rPr lang="en-US" sz="1800" dirty="0">
                <a:solidFill>
                  <a:schemeClr val="dk1"/>
                </a:solidFill>
                <a:latin typeface="Calibri"/>
                <a:ea typeface="Calibri"/>
                <a:cs typeface="Calibri"/>
                <a:sym typeface="Calibri"/>
              </a:rPr>
              <a:t>Binding of a ligand to a receptor changes its shape or activity, allowing </a:t>
            </a:r>
            <a:r>
              <a:rPr lang="en-US" sz="1800" dirty="0">
                <a:solidFill>
                  <a:srgbClr val="3366FF"/>
                </a:solidFill>
                <a:latin typeface="Calibri"/>
                <a:ea typeface="Calibri"/>
                <a:cs typeface="Calibri"/>
                <a:sym typeface="Calibri"/>
              </a:rPr>
              <a:t>it to transmit a signal inside of the cell</a:t>
            </a:r>
            <a:endParaRPr sz="900" dirty="0">
              <a:solidFill>
                <a:srgbClr val="3366FF"/>
              </a:solidFill>
              <a:latin typeface="Calibri"/>
              <a:ea typeface="Calibri"/>
              <a:cs typeface="Calibri"/>
              <a:sym typeface="Calibri"/>
            </a:endParaRPr>
          </a:p>
        </p:txBody>
      </p:sp>
      <p:grpSp>
        <p:nvGrpSpPr>
          <p:cNvPr id="222" name="Google Shape;222;p12"/>
          <p:cNvGrpSpPr/>
          <p:nvPr/>
        </p:nvGrpSpPr>
        <p:grpSpPr>
          <a:xfrm>
            <a:off x="5710175" y="1009004"/>
            <a:ext cx="2595625" cy="3125492"/>
            <a:chOff x="5802054" y="484954"/>
            <a:chExt cx="3276251" cy="4542864"/>
          </a:xfrm>
        </p:grpSpPr>
        <p:pic>
          <p:nvPicPr>
            <p:cNvPr id="223" name="Google Shape;223;p12"/>
            <p:cNvPicPr preferRelativeResize="0"/>
            <p:nvPr/>
          </p:nvPicPr>
          <p:blipFill rotWithShape="1">
            <a:blip r:embed="rId3">
              <a:alphaModFix/>
            </a:blip>
            <a:srcRect/>
            <a:stretch/>
          </p:blipFill>
          <p:spPr>
            <a:xfrm>
              <a:off x="5980032" y="2576944"/>
              <a:ext cx="3079303" cy="2450874"/>
            </a:xfrm>
            <a:prstGeom prst="rect">
              <a:avLst/>
            </a:prstGeom>
            <a:noFill/>
            <a:ln>
              <a:noFill/>
            </a:ln>
          </p:spPr>
        </p:pic>
        <p:pic>
          <p:nvPicPr>
            <p:cNvPr id="224" name="Google Shape;224;p12"/>
            <p:cNvPicPr preferRelativeResize="0"/>
            <p:nvPr/>
          </p:nvPicPr>
          <p:blipFill rotWithShape="1">
            <a:blip r:embed="rId4">
              <a:alphaModFix/>
            </a:blip>
            <a:srcRect/>
            <a:stretch/>
          </p:blipFill>
          <p:spPr>
            <a:xfrm>
              <a:off x="5802054" y="484954"/>
              <a:ext cx="3276251" cy="246452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2"/>
          <p:cNvSpPr txBox="1"/>
          <p:nvPr/>
        </p:nvSpPr>
        <p:spPr>
          <a:xfrm>
            <a:off x="1010104" y="-7620"/>
            <a:ext cx="6172200" cy="857250"/>
          </a:xfrm>
          <a:prstGeom prst="rect">
            <a:avLst/>
          </a:prstGeom>
          <a:noFill/>
          <a:ln>
            <a:noFill/>
          </a:ln>
        </p:spPr>
        <p:txBody>
          <a:bodyPr spcFirstLastPara="1" wrap="square" lIns="68569" tIns="34275" rIns="68569" bIns="34275" anchor="ctr" anchorCtr="0">
            <a:normAutofit/>
          </a:bodyPr>
          <a:lstStyle/>
          <a:p>
            <a:pPr algn="ctr">
              <a:spcBef>
                <a:spcPts val="0"/>
              </a:spcBef>
              <a:spcAft>
                <a:spcPts val="0"/>
              </a:spcAft>
              <a:buClr>
                <a:schemeClr val="dk1"/>
              </a:buClr>
              <a:buSzPts val="4400"/>
            </a:pPr>
            <a:endParaRPr sz="3300">
              <a:solidFill>
                <a:schemeClr val="dk1"/>
              </a:solidFill>
              <a:latin typeface="Arial"/>
              <a:ea typeface="Arial"/>
              <a:cs typeface="Arial"/>
              <a:sym typeface="Arial"/>
            </a:endParaRPr>
          </a:p>
        </p:txBody>
      </p:sp>
      <p:sp>
        <p:nvSpPr>
          <p:cNvPr id="220" name="Google Shape;220;p12"/>
          <p:cNvSpPr txBox="1">
            <a:spLocks noGrp="1"/>
          </p:cNvSpPr>
          <p:nvPr>
            <p:ph type="title"/>
          </p:nvPr>
        </p:nvSpPr>
        <p:spPr>
          <a:xfrm>
            <a:off x="1226743" y="-98798"/>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2800"/>
            </a:pPr>
            <a:r>
              <a:rPr lang="en-US" sz="2100" dirty="0">
                <a:latin typeface="Arial"/>
                <a:ea typeface="Arial"/>
                <a:cs typeface="Arial"/>
                <a:sym typeface="Arial"/>
              </a:rPr>
              <a:t>Types of receptors</a:t>
            </a:r>
            <a:endParaRPr sz="2100" dirty="0">
              <a:latin typeface="Arial"/>
              <a:ea typeface="Arial"/>
              <a:cs typeface="Arial"/>
              <a:sym typeface="Arial"/>
            </a:endParaRPr>
          </a:p>
        </p:txBody>
      </p:sp>
      <p:sp>
        <p:nvSpPr>
          <p:cNvPr id="221" name="Google Shape;221;p12"/>
          <p:cNvSpPr/>
          <p:nvPr/>
        </p:nvSpPr>
        <p:spPr>
          <a:xfrm>
            <a:off x="623372" y="1191855"/>
            <a:ext cx="4054136" cy="1992823"/>
          </a:xfrm>
          <a:prstGeom prst="rect">
            <a:avLst/>
          </a:prstGeom>
          <a:noFill/>
          <a:ln>
            <a:noFill/>
          </a:ln>
        </p:spPr>
        <p:txBody>
          <a:bodyPr spcFirstLastPara="1" wrap="square" lIns="68569" tIns="34275" rIns="68569" bIns="34275" anchor="t" anchorCtr="0">
            <a:spAutoFit/>
          </a:bodyPr>
          <a:lstStyle/>
          <a:p>
            <a:pPr marL="214313" indent="-214313">
              <a:spcBef>
                <a:spcPts val="0"/>
              </a:spcBef>
              <a:spcAft>
                <a:spcPts val="0"/>
              </a:spcAft>
              <a:buClr>
                <a:schemeClr val="dk1"/>
              </a:buClr>
              <a:buSzPts val="2000"/>
              <a:buFont typeface="Arial"/>
              <a:buChar char="•"/>
            </a:pPr>
            <a:r>
              <a:rPr lang="en-US" sz="1800" b="1" dirty="0">
                <a:solidFill>
                  <a:schemeClr val="dk1"/>
                </a:solidFill>
                <a:latin typeface="Calibri"/>
                <a:ea typeface="Calibri"/>
                <a:cs typeface="Calibri"/>
                <a:sym typeface="Calibri"/>
              </a:rPr>
              <a:t>Intracellular receptors</a:t>
            </a:r>
            <a:r>
              <a:rPr lang="en-US" sz="1800" dirty="0">
                <a:solidFill>
                  <a:schemeClr val="dk1"/>
                </a:solidFill>
                <a:latin typeface="Calibri"/>
                <a:ea typeface="Calibri"/>
                <a:cs typeface="Calibri"/>
                <a:sym typeface="Calibri"/>
              </a:rPr>
              <a:t>:</a:t>
            </a:r>
          </a:p>
          <a:p>
            <a:pPr marL="671513" lvl="1" indent="-214313">
              <a:spcBef>
                <a:spcPts val="0"/>
              </a:spcBef>
              <a:spcAft>
                <a:spcPts val="600"/>
              </a:spcAft>
              <a:buClr>
                <a:schemeClr val="dk1"/>
              </a:buClr>
              <a:buSzPts val="2000"/>
              <a:buFont typeface="Arial"/>
              <a:buChar char="•"/>
            </a:pPr>
            <a:r>
              <a:rPr lang="en-US" sz="1800" dirty="0">
                <a:solidFill>
                  <a:schemeClr val="dk1"/>
                </a:solidFill>
                <a:latin typeface="Calibri"/>
                <a:ea typeface="Calibri"/>
                <a:cs typeface="Calibri"/>
                <a:sym typeface="Calibri"/>
              </a:rPr>
              <a:t>Found inside the cell (in cytoplasm or nucleus)</a:t>
            </a:r>
          </a:p>
          <a:p>
            <a:pPr marL="671513" lvl="1" indent="-214313">
              <a:spcBef>
                <a:spcPts val="0"/>
              </a:spcBef>
              <a:spcAft>
                <a:spcPts val="600"/>
              </a:spcAft>
              <a:buClr>
                <a:schemeClr val="dk1"/>
              </a:buClr>
              <a:buSzPts val="2000"/>
              <a:buFont typeface="Arial"/>
              <a:buChar char="•"/>
            </a:pPr>
            <a:r>
              <a:rPr lang="en-US" sz="1800" dirty="0">
                <a:solidFill>
                  <a:schemeClr val="dk1"/>
                </a:solidFill>
                <a:latin typeface="Calibri"/>
                <a:ea typeface="Calibri"/>
                <a:cs typeface="Calibri"/>
                <a:sym typeface="Calibri"/>
              </a:rPr>
              <a:t>Binding of ligand, causes receptor to change shape, enter nucleus and regulate gene transcription</a:t>
            </a:r>
            <a:endParaRPr dirty="0"/>
          </a:p>
          <a:p>
            <a:pPr marL="381000" lvl="1">
              <a:spcBef>
                <a:spcPts val="0"/>
              </a:spcBef>
              <a:spcAft>
                <a:spcPts val="0"/>
              </a:spcAft>
              <a:buClr>
                <a:schemeClr val="dk1"/>
              </a:buClr>
              <a:buSzPts val="800"/>
            </a:pPr>
            <a:endParaRPr sz="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200A434-1141-D74B-A154-EB4410A5063A}"/>
              </a:ext>
            </a:extLst>
          </p:cNvPr>
          <p:cNvPicPr>
            <a:picLocks noChangeAspect="1"/>
          </p:cNvPicPr>
          <p:nvPr/>
        </p:nvPicPr>
        <p:blipFill>
          <a:blip r:embed="rId3"/>
          <a:stretch>
            <a:fillRect/>
          </a:stretch>
        </p:blipFill>
        <p:spPr>
          <a:xfrm>
            <a:off x="5017478" y="493132"/>
            <a:ext cx="3706726" cy="3228438"/>
          </a:xfrm>
          <a:prstGeom prst="rect">
            <a:avLst/>
          </a:prstGeom>
        </p:spPr>
      </p:pic>
    </p:spTree>
    <p:extLst>
      <p:ext uri="{BB962C8B-B14F-4D97-AF65-F5344CB8AC3E}">
        <p14:creationId xmlns:p14="http://schemas.microsoft.com/office/powerpoint/2010/main" val="3344268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pSp>
        <p:nvGrpSpPr>
          <p:cNvPr id="6" name="Group 5">
            <a:extLst>
              <a:ext uri="{FF2B5EF4-FFF2-40B4-BE49-F238E27FC236}">
                <a16:creationId xmlns:a16="http://schemas.microsoft.com/office/drawing/2014/main" id="{F82F5056-CD3C-D843-AFA1-11CD729A448F}"/>
              </a:ext>
            </a:extLst>
          </p:cNvPr>
          <p:cNvGrpSpPr/>
          <p:nvPr/>
        </p:nvGrpSpPr>
        <p:grpSpPr>
          <a:xfrm>
            <a:off x="3660582" y="1542994"/>
            <a:ext cx="3294523" cy="3152285"/>
            <a:chOff x="3660582" y="1542994"/>
            <a:chExt cx="3294523" cy="3152285"/>
          </a:xfrm>
        </p:grpSpPr>
        <p:pic>
          <p:nvPicPr>
            <p:cNvPr id="4" name="Picture 3">
              <a:extLst>
                <a:ext uri="{FF2B5EF4-FFF2-40B4-BE49-F238E27FC236}">
                  <a16:creationId xmlns:a16="http://schemas.microsoft.com/office/drawing/2014/main" id="{303A9069-02A5-3C4F-A40B-129796A1AD73}"/>
                </a:ext>
              </a:extLst>
            </p:cNvPr>
            <p:cNvPicPr>
              <a:picLocks noChangeAspect="1"/>
            </p:cNvPicPr>
            <p:nvPr/>
          </p:nvPicPr>
          <p:blipFill>
            <a:blip r:embed="rId3"/>
            <a:stretch>
              <a:fillRect/>
            </a:stretch>
          </p:blipFill>
          <p:spPr>
            <a:xfrm>
              <a:off x="3660582" y="1992586"/>
              <a:ext cx="3294523" cy="2702693"/>
            </a:xfrm>
            <a:prstGeom prst="rect">
              <a:avLst/>
            </a:prstGeom>
          </p:spPr>
        </p:pic>
        <p:sp>
          <p:nvSpPr>
            <p:cNvPr id="10" name="Google Shape;219;p12">
              <a:extLst>
                <a:ext uri="{FF2B5EF4-FFF2-40B4-BE49-F238E27FC236}">
                  <a16:creationId xmlns:a16="http://schemas.microsoft.com/office/drawing/2014/main" id="{375A39F4-A918-184C-8AA0-A78A28A365E6}"/>
                </a:ext>
              </a:extLst>
            </p:cNvPr>
            <p:cNvSpPr txBox="1"/>
            <p:nvPr/>
          </p:nvSpPr>
          <p:spPr>
            <a:xfrm>
              <a:off x="3870537" y="1542994"/>
              <a:ext cx="1100050" cy="857250"/>
            </a:xfrm>
            <a:prstGeom prst="rect">
              <a:avLst/>
            </a:prstGeom>
            <a:noFill/>
            <a:ln>
              <a:noFill/>
            </a:ln>
          </p:spPr>
          <p:txBody>
            <a:bodyPr spcFirstLastPara="1" wrap="square" lIns="68569" tIns="34275" rIns="68569" bIns="34275" anchor="ctr" anchorCtr="0">
              <a:normAutofit/>
            </a:bodyPr>
            <a:lstStyle/>
            <a:p>
              <a:pPr algn="ctr">
                <a:spcBef>
                  <a:spcPts val="0"/>
                </a:spcBef>
                <a:spcAft>
                  <a:spcPts val="0"/>
                </a:spcAft>
                <a:buClr>
                  <a:schemeClr val="dk1"/>
                </a:buClr>
                <a:buSzPts val="4400"/>
              </a:pPr>
              <a:r>
                <a:rPr lang="en-US" sz="2000" dirty="0">
                  <a:solidFill>
                    <a:schemeClr val="dk1"/>
                  </a:solidFill>
                  <a:latin typeface="Arial"/>
                  <a:ea typeface="Arial"/>
                  <a:cs typeface="Arial"/>
                  <a:sym typeface="Arial"/>
                </a:rPr>
                <a:t>2.</a:t>
              </a:r>
              <a:endParaRPr sz="2000" dirty="0">
                <a:solidFill>
                  <a:schemeClr val="dk1"/>
                </a:solidFill>
                <a:latin typeface="Arial"/>
                <a:ea typeface="Arial"/>
                <a:cs typeface="Arial"/>
                <a:sym typeface="Arial"/>
              </a:endParaRPr>
            </a:p>
          </p:txBody>
        </p:sp>
      </p:grpSp>
      <p:sp>
        <p:nvSpPr>
          <p:cNvPr id="219" name="Google Shape;219;p12"/>
          <p:cNvSpPr txBox="1"/>
          <p:nvPr/>
        </p:nvSpPr>
        <p:spPr>
          <a:xfrm>
            <a:off x="3515375" y="-125440"/>
            <a:ext cx="1100050" cy="857250"/>
          </a:xfrm>
          <a:prstGeom prst="rect">
            <a:avLst/>
          </a:prstGeom>
          <a:noFill/>
          <a:ln>
            <a:noFill/>
          </a:ln>
        </p:spPr>
        <p:txBody>
          <a:bodyPr spcFirstLastPara="1" wrap="square" lIns="68569" tIns="34275" rIns="68569" bIns="34275" anchor="ctr" anchorCtr="0">
            <a:normAutofit/>
          </a:bodyPr>
          <a:lstStyle/>
          <a:p>
            <a:pPr algn="ctr">
              <a:spcBef>
                <a:spcPts val="0"/>
              </a:spcBef>
              <a:spcAft>
                <a:spcPts val="0"/>
              </a:spcAft>
              <a:buClr>
                <a:schemeClr val="dk1"/>
              </a:buClr>
              <a:buSzPts val="4400"/>
            </a:pPr>
            <a:r>
              <a:rPr lang="en-US" sz="2000" dirty="0">
                <a:solidFill>
                  <a:schemeClr val="dk1"/>
                </a:solidFill>
                <a:latin typeface="Arial"/>
                <a:ea typeface="Arial"/>
                <a:cs typeface="Arial"/>
                <a:sym typeface="Arial"/>
              </a:rPr>
              <a:t>1.</a:t>
            </a:r>
            <a:endParaRPr sz="2000" dirty="0">
              <a:solidFill>
                <a:schemeClr val="dk1"/>
              </a:solidFill>
              <a:latin typeface="Arial"/>
              <a:ea typeface="Arial"/>
              <a:cs typeface="Arial"/>
              <a:sym typeface="Arial"/>
            </a:endParaRPr>
          </a:p>
        </p:txBody>
      </p:sp>
      <p:sp>
        <p:nvSpPr>
          <p:cNvPr id="220" name="Google Shape;220;p12"/>
          <p:cNvSpPr txBox="1">
            <a:spLocks noGrp="1"/>
          </p:cNvSpPr>
          <p:nvPr>
            <p:ph type="title"/>
          </p:nvPr>
        </p:nvSpPr>
        <p:spPr>
          <a:xfrm>
            <a:off x="1226744" y="-98798"/>
            <a:ext cx="2653832"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2800"/>
            </a:pPr>
            <a:r>
              <a:rPr lang="en-US" sz="2100" dirty="0">
                <a:latin typeface="Arial"/>
                <a:ea typeface="Arial"/>
                <a:cs typeface="Arial"/>
                <a:sym typeface="Arial"/>
              </a:rPr>
              <a:t>Types of receptors</a:t>
            </a:r>
            <a:endParaRPr sz="2100" dirty="0">
              <a:latin typeface="Arial"/>
              <a:ea typeface="Arial"/>
              <a:cs typeface="Arial"/>
              <a:sym typeface="Arial"/>
            </a:endParaRPr>
          </a:p>
        </p:txBody>
      </p:sp>
      <p:sp>
        <p:nvSpPr>
          <p:cNvPr id="221" name="Google Shape;221;p12"/>
          <p:cNvSpPr/>
          <p:nvPr/>
        </p:nvSpPr>
        <p:spPr>
          <a:xfrm>
            <a:off x="504495" y="911390"/>
            <a:ext cx="3633751" cy="2685320"/>
          </a:xfrm>
          <a:prstGeom prst="rect">
            <a:avLst/>
          </a:prstGeom>
          <a:noFill/>
          <a:ln>
            <a:noFill/>
          </a:ln>
        </p:spPr>
        <p:txBody>
          <a:bodyPr spcFirstLastPara="1" wrap="square" lIns="68569" tIns="34275" rIns="68569" bIns="34275" anchor="t" anchorCtr="0">
            <a:spAutoFit/>
          </a:bodyPr>
          <a:lstStyle/>
          <a:p>
            <a:pPr marL="600075" lvl="1" indent="-219075">
              <a:spcBef>
                <a:spcPts val="0"/>
              </a:spcBef>
              <a:spcAft>
                <a:spcPts val="0"/>
              </a:spcAft>
              <a:buClr>
                <a:schemeClr val="dk1"/>
              </a:buClr>
              <a:buSzPts val="800"/>
              <a:buFont typeface="Courier New" panose="02070309020205020404" pitchFamily="49" charset="0"/>
              <a:buChar char="o"/>
            </a:pPr>
            <a:endParaRPr sz="600" dirty="0">
              <a:solidFill>
                <a:schemeClr val="dk1"/>
              </a:solidFill>
              <a:latin typeface="Calibri"/>
              <a:ea typeface="Calibri"/>
              <a:cs typeface="Calibri"/>
              <a:sym typeface="Calibri"/>
            </a:endParaRPr>
          </a:p>
          <a:p>
            <a:pPr marL="171450" indent="-285750">
              <a:spcBef>
                <a:spcPts val="0"/>
              </a:spcBef>
              <a:spcAft>
                <a:spcPts val="0"/>
              </a:spcAft>
              <a:buClr>
                <a:schemeClr val="dk1"/>
              </a:buClr>
              <a:buSzPts val="2000"/>
              <a:buFont typeface="Arial" panose="020B0604020202020204" pitchFamily="34" charset="0"/>
              <a:buChar char="•"/>
            </a:pPr>
            <a:r>
              <a:rPr lang="en-US" sz="1400" b="1" dirty="0">
                <a:solidFill>
                  <a:schemeClr val="dk1"/>
                </a:solidFill>
                <a:latin typeface="Calibri"/>
                <a:ea typeface="Calibri"/>
                <a:cs typeface="Calibri"/>
                <a:sym typeface="Calibri"/>
              </a:rPr>
              <a:t>Cell surface receptors:</a:t>
            </a:r>
          </a:p>
          <a:p>
            <a:pPr marL="671513" lvl="1" indent="-214313">
              <a:spcBef>
                <a:spcPts val="0"/>
              </a:spcBef>
              <a:spcAft>
                <a:spcPts val="600"/>
              </a:spcAft>
              <a:buClr>
                <a:schemeClr val="dk1"/>
              </a:buClr>
              <a:buSzPts val="2000"/>
              <a:buFont typeface="Arial"/>
              <a:buChar char="•"/>
            </a:pPr>
            <a:r>
              <a:rPr lang="en-US" sz="1400" dirty="0">
                <a:solidFill>
                  <a:schemeClr val="dk1"/>
                </a:solidFill>
                <a:latin typeface="Calibri"/>
                <a:cs typeface="Calibri"/>
              </a:rPr>
              <a:t>membrane-anchored proteins that bind to ligands on the outside surface of the cell</a:t>
            </a:r>
          </a:p>
          <a:p>
            <a:pPr marL="671513" lvl="1" indent="-214313">
              <a:spcBef>
                <a:spcPts val="0"/>
              </a:spcBef>
              <a:spcAft>
                <a:spcPts val="0"/>
              </a:spcAft>
              <a:buClr>
                <a:schemeClr val="dk1"/>
              </a:buClr>
              <a:buSzPts val="2000"/>
              <a:buFont typeface="Arial"/>
              <a:buChar char="•"/>
            </a:pPr>
            <a:r>
              <a:rPr lang="en-US" sz="1400" dirty="0">
                <a:solidFill>
                  <a:schemeClr val="dk1"/>
                </a:solidFill>
                <a:latin typeface="Calibri"/>
                <a:cs typeface="Calibri"/>
                <a:sym typeface="Calibri"/>
              </a:rPr>
              <a:t>The ligand does not cross the cell membrane</a:t>
            </a:r>
          </a:p>
          <a:p>
            <a:pPr lvl="1">
              <a:spcBef>
                <a:spcPts val="0"/>
              </a:spcBef>
              <a:spcAft>
                <a:spcPts val="0"/>
              </a:spcAft>
              <a:buClr>
                <a:schemeClr val="dk1"/>
              </a:buClr>
              <a:buSzPts val="2000"/>
            </a:pPr>
            <a:endParaRPr lang="en-US" sz="1400" dirty="0">
              <a:solidFill>
                <a:schemeClr val="dk1"/>
              </a:solidFill>
              <a:latin typeface="Calibri"/>
              <a:cs typeface="Calibri"/>
              <a:sym typeface="Calibri"/>
            </a:endParaRPr>
          </a:p>
          <a:p>
            <a:pPr marL="671513" lvl="1" indent="-214313">
              <a:spcBef>
                <a:spcPts val="0"/>
              </a:spcBef>
              <a:spcAft>
                <a:spcPts val="0"/>
              </a:spcAft>
              <a:buClr>
                <a:schemeClr val="dk1"/>
              </a:buClr>
              <a:buSzPts val="2000"/>
              <a:buFont typeface="Arial"/>
              <a:buChar char="•"/>
            </a:pPr>
            <a:r>
              <a:rPr lang="en-US" sz="1400" dirty="0">
                <a:solidFill>
                  <a:schemeClr val="dk1"/>
                </a:solidFill>
                <a:latin typeface="Calibri"/>
                <a:cs typeface="Calibri"/>
                <a:sym typeface="Calibri"/>
              </a:rPr>
              <a:t>There are 3 types:</a:t>
            </a:r>
          </a:p>
          <a:p>
            <a:pPr marL="1128713" lvl="2" indent="-214313">
              <a:spcBef>
                <a:spcPts val="0"/>
              </a:spcBef>
              <a:spcAft>
                <a:spcPts val="0"/>
              </a:spcAft>
              <a:buClr>
                <a:schemeClr val="dk1"/>
              </a:buClr>
              <a:buSzPts val="2000"/>
              <a:buFont typeface="Arial"/>
              <a:buChar char="•"/>
            </a:pPr>
            <a:r>
              <a:rPr lang="en-US" sz="1400" b="1" dirty="0">
                <a:solidFill>
                  <a:schemeClr val="dk1"/>
                </a:solidFill>
                <a:latin typeface="Calibri"/>
                <a:cs typeface="Calibri"/>
                <a:sym typeface="Calibri"/>
              </a:rPr>
              <a:t>1. Ligand-gated ion channel</a:t>
            </a:r>
          </a:p>
          <a:p>
            <a:pPr marL="1128713" lvl="2" indent="-214313">
              <a:spcBef>
                <a:spcPts val="0"/>
              </a:spcBef>
              <a:spcAft>
                <a:spcPts val="0"/>
              </a:spcAft>
              <a:buClr>
                <a:schemeClr val="dk1"/>
              </a:buClr>
              <a:buSzPts val="2000"/>
              <a:buFont typeface="Arial"/>
              <a:buChar char="•"/>
            </a:pPr>
            <a:r>
              <a:rPr lang="en-US" sz="1400" b="1" dirty="0">
                <a:solidFill>
                  <a:schemeClr val="dk1"/>
                </a:solidFill>
                <a:latin typeface="Calibri"/>
                <a:cs typeface="Calibri"/>
                <a:sym typeface="Calibri"/>
              </a:rPr>
              <a:t>2. G-protein coupled receptors</a:t>
            </a:r>
          </a:p>
          <a:p>
            <a:pPr marL="1128713" lvl="2" indent="-214313">
              <a:spcBef>
                <a:spcPts val="0"/>
              </a:spcBef>
              <a:spcAft>
                <a:spcPts val="0"/>
              </a:spcAft>
              <a:buClr>
                <a:schemeClr val="dk1"/>
              </a:buClr>
              <a:buSzPts val="2000"/>
              <a:buFont typeface="Arial"/>
              <a:buChar char="•"/>
            </a:pPr>
            <a:r>
              <a:rPr lang="en-US" sz="1400" b="1" dirty="0">
                <a:solidFill>
                  <a:schemeClr val="dk1"/>
                </a:solidFill>
                <a:latin typeface="Calibri"/>
                <a:cs typeface="Calibri"/>
                <a:sym typeface="Calibri"/>
              </a:rPr>
              <a:t>3. Receptor tyrosine kinases</a:t>
            </a:r>
            <a:endParaRPr sz="1400" b="1" dirty="0">
              <a:solidFill>
                <a:schemeClr val="dk1"/>
              </a:solidFill>
              <a:latin typeface="Calibri"/>
              <a:cs typeface="Calibri"/>
              <a:sym typeface="Calibri"/>
            </a:endParaRPr>
          </a:p>
          <a:p>
            <a:pPr marL="214313" indent="-185738">
              <a:spcBef>
                <a:spcPts val="0"/>
              </a:spcBef>
              <a:spcAft>
                <a:spcPts val="0"/>
              </a:spcAft>
              <a:buClr>
                <a:schemeClr val="dk1"/>
              </a:buClr>
              <a:buSzPts val="600"/>
            </a:pPr>
            <a:endParaRPr sz="5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D4E76F3-66D4-A94A-AE24-45CE966521C0}"/>
              </a:ext>
            </a:extLst>
          </p:cNvPr>
          <p:cNvPicPr>
            <a:picLocks noChangeAspect="1"/>
          </p:cNvPicPr>
          <p:nvPr/>
        </p:nvPicPr>
        <p:blipFill>
          <a:blip r:embed="rId4"/>
          <a:stretch>
            <a:fillRect/>
          </a:stretch>
        </p:blipFill>
        <p:spPr>
          <a:xfrm>
            <a:off x="4231295" y="176575"/>
            <a:ext cx="2490322" cy="1367790"/>
          </a:xfrm>
          <a:prstGeom prst="rect">
            <a:avLst/>
          </a:prstGeom>
        </p:spPr>
      </p:pic>
      <p:grpSp>
        <p:nvGrpSpPr>
          <p:cNvPr id="7" name="Group 6">
            <a:extLst>
              <a:ext uri="{FF2B5EF4-FFF2-40B4-BE49-F238E27FC236}">
                <a16:creationId xmlns:a16="http://schemas.microsoft.com/office/drawing/2014/main" id="{737527F2-6E30-2E42-AB7F-CDDFEB7AB48B}"/>
              </a:ext>
            </a:extLst>
          </p:cNvPr>
          <p:cNvGrpSpPr/>
          <p:nvPr/>
        </p:nvGrpSpPr>
        <p:grpSpPr>
          <a:xfrm>
            <a:off x="6522311" y="-10506"/>
            <a:ext cx="2614800" cy="5154006"/>
            <a:chOff x="6522311" y="-10506"/>
            <a:chExt cx="2614800" cy="5154006"/>
          </a:xfrm>
        </p:grpSpPr>
        <p:pic>
          <p:nvPicPr>
            <p:cNvPr id="5" name="Picture 4">
              <a:extLst>
                <a:ext uri="{FF2B5EF4-FFF2-40B4-BE49-F238E27FC236}">
                  <a16:creationId xmlns:a16="http://schemas.microsoft.com/office/drawing/2014/main" id="{B811EDE0-7AF9-8B4B-9320-4511B116A0AC}"/>
                </a:ext>
              </a:extLst>
            </p:cNvPr>
            <p:cNvPicPr>
              <a:picLocks noChangeAspect="1"/>
            </p:cNvPicPr>
            <p:nvPr/>
          </p:nvPicPr>
          <p:blipFill>
            <a:blip r:embed="rId5"/>
            <a:stretch>
              <a:fillRect/>
            </a:stretch>
          </p:blipFill>
          <p:spPr>
            <a:xfrm>
              <a:off x="6665575" y="694734"/>
              <a:ext cx="2471536" cy="4448766"/>
            </a:xfrm>
            <a:prstGeom prst="rect">
              <a:avLst/>
            </a:prstGeom>
          </p:spPr>
        </p:pic>
        <p:sp>
          <p:nvSpPr>
            <p:cNvPr id="9" name="Google Shape;219;p12">
              <a:extLst>
                <a:ext uri="{FF2B5EF4-FFF2-40B4-BE49-F238E27FC236}">
                  <a16:creationId xmlns:a16="http://schemas.microsoft.com/office/drawing/2014/main" id="{6E9C8EF6-70B5-3640-95E2-AF5AAAE07623}"/>
                </a:ext>
              </a:extLst>
            </p:cNvPr>
            <p:cNvSpPr txBox="1"/>
            <p:nvPr/>
          </p:nvSpPr>
          <p:spPr>
            <a:xfrm>
              <a:off x="6522311" y="-10506"/>
              <a:ext cx="1100050" cy="857250"/>
            </a:xfrm>
            <a:prstGeom prst="rect">
              <a:avLst/>
            </a:prstGeom>
            <a:noFill/>
            <a:ln>
              <a:noFill/>
            </a:ln>
          </p:spPr>
          <p:txBody>
            <a:bodyPr spcFirstLastPara="1" wrap="square" lIns="68569" tIns="34275" rIns="68569" bIns="34275" anchor="ctr" anchorCtr="0">
              <a:normAutofit/>
            </a:bodyPr>
            <a:lstStyle/>
            <a:p>
              <a:pPr algn="ctr">
                <a:spcBef>
                  <a:spcPts val="0"/>
                </a:spcBef>
                <a:spcAft>
                  <a:spcPts val="0"/>
                </a:spcAft>
                <a:buClr>
                  <a:schemeClr val="dk1"/>
                </a:buClr>
                <a:buSzPts val="4400"/>
              </a:pPr>
              <a:r>
                <a:rPr lang="en-US" sz="2000" dirty="0">
                  <a:solidFill>
                    <a:schemeClr val="dk1"/>
                  </a:solidFill>
                  <a:latin typeface="Arial"/>
                  <a:ea typeface="Arial"/>
                  <a:cs typeface="Arial"/>
                  <a:sym typeface="Arial"/>
                </a:rPr>
                <a:t>3.</a:t>
              </a:r>
              <a:endParaRPr sz="2000" dirty="0">
                <a:solidFill>
                  <a:schemeClr val="dk1"/>
                </a:solidFill>
                <a:latin typeface="Arial"/>
                <a:ea typeface="Arial"/>
                <a:cs typeface="Arial"/>
                <a:sym typeface="Arial"/>
              </a:endParaRPr>
            </a:p>
          </p:txBody>
        </p:sp>
      </p:grpSp>
      <p:sp>
        <p:nvSpPr>
          <p:cNvPr id="13" name="Google Shape;306;p20">
            <a:extLst>
              <a:ext uri="{FF2B5EF4-FFF2-40B4-BE49-F238E27FC236}">
                <a16:creationId xmlns:a16="http://schemas.microsoft.com/office/drawing/2014/main" id="{5BC71BC2-A1E7-C34B-B5B4-F64D64257C92}"/>
              </a:ext>
            </a:extLst>
          </p:cNvPr>
          <p:cNvSpPr txBox="1"/>
          <p:nvPr/>
        </p:nvSpPr>
        <p:spPr>
          <a:xfrm>
            <a:off x="385495" y="4173062"/>
            <a:ext cx="3606800" cy="746328"/>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100" dirty="0">
                <a:solidFill>
                  <a:srgbClr val="21242C"/>
                </a:solidFill>
                <a:latin typeface="+mj-lt"/>
              </a:rPr>
              <a:t>A </a:t>
            </a:r>
            <a:r>
              <a:rPr lang="en-US" sz="1100" b="1" dirty="0">
                <a:solidFill>
                  <a:srgbClr val="21242C"/>
                </a:solidFill>
                <a:latin typeface="+mj-lt"/>
              </a:rPr>
              <a:t>kinase</a:t>
            </a:r>
            <a:r>
              <a:rPr lang="en-US" sz="1100" dirty="0">
                <a:solidFill>
                  <a:srgbClr val="21242C"/>
                </a:solidFill>
                <a:latin typeface="+mj-lt"/>
              </a:rPr>
              <a:t> is an enzyme that transfers phosphate groups to a protein or other target (activating the target), and </a:t>
            </a:r>
            <a:r>
              <a:rPr lang="en-US" sz="1100" b="1" dirty="0">
                <a:solidFill>
                  <a:srgbClr val="21242C"/>
                </a:solidFill>
                <a:latin typeface="+mj-lt"/>
              </a:rPr>
              <a:t>a receptor tyrosine kinase</a:t>
            </a:r>
            <a:r>
              <a:rPr lang="en-US" sz="1100" dirty="0">
                <a:solidFill>
                  <a:srgbClr val="21242C"/>
                </a:solidFill>
                <a:latin typeface="+mj-lt"/>
              </a:rPr>
              <a:t> transfers phosphate groups specifically to the amino acid tyrosine</a:t>
            </a:r>
            <a:endParaRPr sz="1100" b="1" dirty="0">
              <a:solidFill>
                <a:srgbClr val="000000"/>
              </a:solidFill>
              <a:latin typeface="+mj-lt"/>
              <a:ea typeface="Calibri"/>
              <a:cs typeface="Calibri"/>
              <a:sym typeface="Calibri"/>
            </a:endParaRPr>
          </a:p>
        </p:txBody>
      </p:sp>
    </p:spTree>
    <p:extLst>
      <p:ext uri="{BB962C8B-B14F-4D97-AF65-F5344CB8AC3E}">
        <p14:creationId xmlns:p14="http://schemas.microsoft.com/office/powerpoint/2010/main" val="4925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0" name="Google Shape;220;p12"/>
          <p:cNvSpPr txBox="1">
            <a:spLocks noGrp="1"/>
          </p:cNvSpPr>
          <p:nvPr>
            <p:ph type="title"/>
          </p:nvPr>
        </p:nvSpPr>
        <p:spPr>
          <a:xfrm>
            <a:off x="738754" y="0"/>
            <a:ext cx="3470031"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2800"/>
            </a:pPr>
            <a:r>
              <a:rPr lang="en-US" sz="2100" dirty="0">
                <a:latin typeface="Arial"/>
                <a:ea typeface="Arial"/>
                <a:cs typeface="Arial"/>
                <a:sym typeface="Arial"/>
              </a:rPr>
              <a:t>Receptor tyrosine kinases (RTKs) and cancer</a:t>
            </a:r>
            <a:endParaRPr sz="2100" dirty="0">
              <a:latin typeface="Arial"/>
              <a:ea typeface="Arial"/>
              <a:cs typeface="Arial"/>
              <a:sym typeface="Arial"/>
            </a:endParaRPr>
          </a:p>
        </p:txBody>
      </p:sp>
      <p:sp>
        <p:nvSpPr>
          <p:cNvPr id="221" name="Google Shape;221;p12"/>
          <p:cNvSpPr/>
          <p:nvPr/>
        </p:nvSpPr>
        <p:spPr>
          <a:xfrm>
            <a:off x="738754" y="1403759"/>
            <a:ext cx="3938551" cy="2777653"/>
          </a:xfrm>
          <a:prstGeom prst="rect">
            <a:avLst/>
          </a:prstGeom>
          <a:noFill/>
          <a:ln>
            <a:noFill/>
          </a:ln>
        </p:spPr>
        <p:txBody>
          <a:bodyPr spcFirstLastPara="1" wrap="square" lIns="68569" tIns="34275" rIns="68569" bIns="34275" anchor="t" anchorCtr="0">
            <a:spAutoFit/>
          </a:bodyPr>
          <a:lstStyle/>
          <a:p>
            <a:pPr marL="285750" indent="-285750">
              <a:spcBef>
                <a:spcPts val="0"/>
              </a:spcBef>
              <a:spcAft>
                <a:spcPts val="0"/>
              </a:spcAft>
              <a:buClr>
                <a:schemeClr val="dk1"/>
              </a:buClr>
              <a:buSzPts val="2000"/>
              <a:buFont typeface="Arial" panose="020B0604020202020204" pitchFamily="34" charset="0"/>
              <a:buChar char="•"/>
            </a:pPr>
            <a:r>
              <a:rPr lang="en-US" sz="1600" dirty="0">
                <a:solidFill>
                  <a:schemeClr val="dk1"/>
                </a:solidFill>
                <a:latin typeface="+mn-lt"/>
                <a:cs typeface="Calibri"/>
                <a:sym typeface="Calibri"/>
              </a:rPr>
              <a:t>RTKs often  </a:t>
            </a:r>
            <a:r>
              <a:rPr lang="en-US" sz="1600" b="0" i="0" dirty="0">
                <a:solidFill>
                  <a:srgbClr val="21242C"/>
                </a:solidFill>
                <a:effectLst/>
                <a:latin typeface="+mn-lt"/>
              </a:rPr>
              <a:t>bind to </a:t>
            </a:r>
            <a:r>
              <a:rPr lang="en-US" sz="1600" b="1" i="0" dirty="0">
                <a:solidFill>
                  <a:srgbClr val="21242C"/>
                </a:solidFill>
                <a:effectLst/>
                <a:latin typeface="+mn-lt"/>
              </a:rPr>
              <a:t>growth factors</a:t>
            </a:r>
            <a:r>
              <a:rPr lang="en-US" sz="1600" b="0" i="0" dirty="0">
                <a:solidFill>
                  <a:srgbClr val="21242C"/>
                </a:solidFill>
                <a:effectLst/>
                <a:latin typeface="+mn-lt"/>
              </a:rPr>
              <a:t>, signaling molecules that promote cell division and survival. </a:t>
            </a:r>
          </a:p>
          <a:p>
            <a:pPr>
              <a:spcBef>
                <a:spcPts val="0"/>
              </a:spcBef>
              <a:spcAft>
                <a:spcPts val="0"/>
              </a:spcAft>
              <a:buClr>
                <a:schemeClr val="dk1"/>
              </a:buClr>
              <a:buSzPts val="2000"/>
            </a:pPr>
            <a:endParaRPr lang="en-US" sz="1600" dirty="0">
              <a:solidFill>
                <a:srgbClr val="21242C"/>
              </a:solidFill>
              <a:latin typeface="+mn-lt"/>
            </a:endParaRPr>
          </a:p>
          <a:p>
            <a:pPr marL="285750" indent="-285750">
              <a:spcBef>
                <a:spcPts val="0"/>
              </a:spcBef>
              <a:spcAft>
                <a:spcPts val="0"/>
              </a:spcAft>
              <a:buClr>
                <a:schemeClr val="dk1"/>
              </a:buClr>
              <a:buSzPts val="2000"/>
              <a:buFont typeface="Arial" panose="020B0604020202020204" pitchFamily="34" charset="0"/>
              <a:buChar char="•"/>
            </a:pPr>
            <a:r>
              <a:rPr lang="en-US" sz="1600" b="0" i="0" dirty="0">
                <a:solidFill>
                  <a:srgbClr val="21242C"/>
                </a:solidFill>
                <a:effectLst/>
                <a:latin typeface="+mn-lt"/>
              </a:rPr>
              <a:t>Because of their role in growth factor signaling, RTKs are essential in the body, but their activity must be kept in balance:</a:t>
            </a:r>
          </a:p>
          <a:p>
            <a:pPr>
              <a:spcBef>
                <a:spcPts val="0"/>
              </a:spcBef>
              <a:spcAft>
                <a:spcPts val="0"/>
              </a:spcAft>
              <a:buClr>
                <a:schemeClr val="dk1"/>
              </a:buClr>
              <a:buSzPts val="2000"/>
            </a:pPr>
            <a:endParaRPr lang="en-US" sz="1600" b="0" i="0" dirty="0">
              <a:solidFill>
                <a:srgbClr val="21242C"/>
              </a:solidFill>
              <a:effectLst/>
              <a:latin typeface="+mn-lt"/>
            </a:endParaRPr>
          </a:p>
          <a:p>
            <a:pPr marL="742950" lvl="1" indent="-285750">
              <a:spcBef>
                <a:spcPts val="0"/>
              </a:spcBef>
              <a:spcAft>
                <a:spcPts val="0"/>
              </a:spcAft>
              <a:buClr>
                <a:schemeClr val="dk1"/>
              </a:buClr>
              <a:buSzPts val="2000"/>
              <a:buFont typeface="Arial" panose="020B0604020202020204" pitchFamily="34" charset="0"/>
              <a:buChar char="•"/>
            </a:pPr>
            <a:r>
              <a:rPr lang="en-US" sz="1600" b="0" i="0" dirty="0">
                <a:solidFill>
                  <a:srgbClr val="21242C"/>
                </a:solidFill>
                <a:effectLst/>
                <a:latin typeface="+mn-lt"/>
              </a:rPr>
              <a:t>overactive growth factor receptors are associated with some types of cancer</a:t>
            </a:r>
            <a:endParaRPr sz="1600" dirty="0">
              <a:solidFill>
                <a:schemeClr val="dk1"/>
              </a:solidFill>
              <a:latin typeface="+mn-lt"/>
              <a:ea typeface="Calibri"/>
              <a:cs typeface="Calibri"/>
              <a:sym typeface="Calibri"/>
            </a:endParaRPr>
          </a:p>
        </p:txBody>
      </p:sp>
      <p:pic>
        <p:nvPicPr>
          <p:cNvPr id="5" name="Picture 4">
            <a:extLst>
              <a:ext uri="{FF2B5EF4-FFF2-40B4-BE49-F238E27FC236}">
                <a16:creationId xmlns:a16="http://schemas.microsoft.com/office/drawing/2014/main" id="{B811EDE0-7AF9-8B4B-9320-4511B116A0AC}"/>
              </a:ext>
            </a:extLst>
          </p:cNvPr>
          <p:cNvPicPr>
            <a:picLocks noChangeAspect="1"/>
          </p:cNvPicPr>
          <p:nvPr/>
        </p:nvPicPr>
        <p:blipFill>
          <a:blip r:embed="rId3"/>
          <a:stretch>
            <a:fillRect/>
          </a:stretch>
        </p:blipFill>
        <p:spPr>
          <a:xfrm>
            <a:off x="5005756" y="50494"/>
            <a:ext cx="2801813" cy="5043265"/>
          </a:xfrm>
          <a:prstGeom prst="rect">
            <a:avLst/>
          </a:prstGeom>
        </p:spPr>
      </p:pic>
    </p:spTree>
    <p:extLst>
      <p:ext uri="{BB962C8B-B14F-4D97-AF65-F5344CB8AC3E}">
        <p14:creationId xmlns:p14="http://schemas.microsoft.com/office/powerpoint/2010/main" val="388849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8"/>
          <p:cNvSpPr/>
          <p:nvPr/>
        </p:nvSpPr>
        <p:spPr>
          <a:xfrm>
            <a:off x="2589082" y="1987307"/>
            <a:ext cx="4046801" cy="438551"/>
          </a:xfrm>
          <a:prstGeom prst="rect">
            <a:avLst/>
          </a:prstGeom>
          <a:noFill/>
          <a:ln>
            <a:noFill/>
          </a:ln>
        </p:spPr>
        <p:txBody>
          <a:bodyPr spcFirstLastPara="1" wrap="square" lIns="68569" tIns="34275" rIns="68569" bIns="34275" anchor="t" anchorCtr="0">
            <a:spAutoFit/>
          </a:bodyPr>
          <a:lstStyle/>
          <a:p>
            <a:pPr algn="ctr">
              <a:spcBef>
                <a:spcPts val="0"/>
              </a:spcBef>
              <a:spcAft>
                <a:spcPts val="0"/>
              </a:spcAft>
            </a:pPr>
            <a:r>
              <a:rPr lang="en-US">
                <a:solidFill>
                  <a:schemeClr val="dk1"/>
                </a:solidFill>
                <a:latin typeface="Calibri"/>
                <a:ea typeface="Calibri"/>
                <a:cs typeface="Calibri"/>
                <a:sym typeface="Calibri"/>
              </a:rPr>
              <a:t>Signaling Cascade</a:t>
            </a:r>
            <a:endParaRPr>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9"/>
          <p:cNvSpPr txBox="1"/>
          <p:nvPr/>
        </p:nvSpPr>
        <p:spPr>
          <a:xfrm>
            <a:off x="1010104" y="-7620"/>
            <a:ext cx="6172200" cy="857250"/>
          </a:xfrm>
          <a:prstGeom prst="rect">
            <a:avLst/>
          </a:prstGeom>
          <a:noFill/>
          <a:ln>
            <a:noFill/>
          </a:ln>
        </p:spPr>
        <p:txBody>
          <a:bodyPr spcFirstLastPara="1" wrap="square" lIns="68569" tIns="34275" rIns="68569" bIns="34275" anchor="ctr" anchorCtr="0">
            <a:normAutofit/>
          </a:bodyPr>
          <a:lstStyle/>
          <a:p>
            <a:pPr algn="ctr">
              <a:spcBef>
                <a:spcPts val="0"/>
              </a:spcBef>
              <a:spcAft>
                <a:spcPts val="0"/>
              </a:spcAft>
              <a:buClr>
                <a:schemeClr val="dk1"/>
              </a:buClr>
              <a:buSzPts val="4400"/>
            </a:pPr>
            <a:endParaRPr sz="3300">
              <a:solidFill>
                <a:schemeClr val="dk1"/>
              </a:solidFill>
              <a:latin typeface="Arial"/>
              <a:ea typeface="Arial"/>
              <a:cs typeface="Arial"/>
              <a:sym typeface="Arial"/>
            </a:endParaRPr>
          </a:p>
        </p:txBody>
      </p:sp>
      <p:sp>
        <p:nvSpPr>
          <p:cNvPr id="294" name="Google Shape;294;p19"/>
          <p:cNvSpPr/>
          <p:nvPr/>
        </p:nvSpPr>
        <p:spPr>
          <a:xfrm>
            <a:off x="4914901" y="711200"/>
            <a:ext cx="2870954" cy="3866413"/>
          </a:xfrm>
          <a:prstGeom prst="rect">
            <a:avLst/>
          </a:prstGeom>
          <a:noFill/>
          <a:ln>
            <a:noFill/>
          </a:ln>
        </p:spPr>
        <p:txBody>
          <a:bodyPr spcFirstLastPara="1" wrap="square" lIns="68569" tIns="34275" rIns="68569" bIns="34275" anchor="t" anchorCtr="0">
            <a:spAutoFit/>
          </a:bodyPr>
          <a:lstStyle/>
          <a:p>
            <a:pPr marL="214313" indent="-214313">
              <a:spcBef>
                <a:spcPts val="0"/>
              </a:spcBef>
              <a:spcAft>
                <a:spcPts val="0"/>
              </a:spcAft>
              <a:buClr>
                <a:schemeClr val="dk1"/>
              </a:buClr>
              <a:buSzPts val="2000"/>
              <a:buFont typeface="Arial"/>
              <a:buChar char="•"/>
            </a:pPr>
            <a:r>
              <a:rPr lang="en-US" sz="1500">
                <a:solidFill>
                  <a:schemeClr val="dk1"/>
                </a:solidFill>
                <a:latin typeface="Calibri"/>
                <a:ea typeface="Calibri"/>
                <a:cs typeface="Calibri"/>
                <a:sym typeface="Calibri"/>
              </a:rPr>
              <a:t>When a </a:t>
            </a:r>
            <a:r>
              <a:rPr lang="en-US" sz="1500">
                <a:solidFill>
                  <a:srgbClr val="3366FF"/>
                </a:solidFill>
                <a:latin typeface="Calibri"/>
                <a:ea typeface="Calibri"/>
                <a:cs typeface="Calibri"/>
                <a:sym typeface="Calibri"/>
              </a:rPr>
              <a:t>ligand binds to a receptor</a:t>
            </a:r>
            <a:r>
              <a:rPr lang="en-US" sz="1500">
                <a:solidFill>
                  <a:schemeClr val="dk1"/>
                </a:solidFill>
                <a:latin typeface="Calibri"/>
                <a:ea typeface="Calibri"/>
                <a:cs typeface="Calibri"/>
                <a:sym typeface="Calibri"/>
              </a:rPr>
              <a:t>, the receptor’s intracellular domain changes in some way</a:t>
            </a:r>
            <a:endParaRPr sz="1500">
              <a:solidFill>
                <a:schemeClr val="dk1"/>
              </a:solidFill>
              <a:latin typeface="Calibri"/>
              <a:ea typeface="Calibri"/>
              <a:cs typeface="Calibri"/>
              <a:sym typeface="Calibri"/>
            </a:endParaRPr>
          </a:p>
          <a:p>
            <a:pPr marL="214313" indent="-171450">
              <a:spcBef>
                <a:spcPts val="0"/>
              </a:spcBef>
              <a:spcAft>
                <a:spcPts val="0"/>
              </a:spcAft>
              <a:buClr>
                <a:schemeClr val="dk1"/>
              </a:buClr>
              <a:buSzPts val="900"/>
            </a:pPr>
            <a:endParaRPr sz="675">
              <a:solidFill>
                <a:schemeClr val="dk1"/>
              </a:solidFill>
              <a:latin typeface="Calibri"/>
              <a:ea typeface="Calibri"/>
              <a:cs typeface="Calibri"/>
              <a:sym typeface="Calibri"/>
            </a:endParaRPr>
          </a:p>
          <a:p>
            <a:pPr marL="214313" indent="-214313">
              <a:spcBef>
                <a:spcPts val="0"/>
              </a:spcBef>
              <a:spcAft>
                <a:spcPts val="0"/>
              </a:spcAft>
              <a:buClr>
                <a:schemeClr val="dk1"/>
              </a:buClr>
              <a:buSzPts val="2000"/>
              <a:buFont typeface="Arial"/>
              <a:buChar char="•"/>
            </a:pPr>
            <a:r>
              <a:rPr lang="en-US" sz="1500">
                <a:solidFill>
                  <a:schemeClr val="dk1"/>
                </a:solidFill>
                <a:latin typeface="Calibri"/>
                <a:ea typeface="Calibri"/>
                <a:cs typeface="Calibri"/>
                <a:sym typeface="Calibri"/>
              </a:rPr>
              <a:t>This may be </a:t>
            </a:r>
            <a:r>
              <a:rPr lang="en-US" sz="1500">
                <a:solidFill>
                  <a:srgbClr val="3366FF"/>
                </a:solidFill>
                <a:latin typeface="Calibri"/>
                <a:ea typeface="Calibri"/>
                <a:cs typeface="Calibri"/>
                <a:sym typeface="Calibri"/>
              </a:rPr>
              <a:t>a change in shape</a:t>
            </a:r>
            <a:r>
              <a:rPr lang="en-US" sz="1500">
                <a:solidFill>
                  <a:schemeClr val="dk1"/>
                </a:solidFill>
                <a:latin typeface="Calibri"/>
                <a:ea typeface="Calibri"/>
                <a:cs typeface="Calibri"/>
                <a:sym typeface="Calibri"/>
              </a:rPr>
              <a:t>, which </a:t>
            </a:r>
            <a:r>
              <a:rPr lang="en-US" sz="1500">
                <a:solidFill>
                  <a:srgbClr val="3366FF"/>
                </a:solidFill>
                <a:latin typeface="Calibri"/>
                <a:ea typeface="Calibri"/>
                <a:cs typeface="Calibri"/>
                <a:sym typeface="Calibri"/>
              </a:rPr>
              <a:t>makes the receptor active as an enzyme </a:t>
            </a:r>
            <a:r>
              <a:rPr lang="en-US" sz="1500">
                <a:solidFill>
                  <a:schemeClr val="dk1"/>
                </a:solidFill>
                <a:latin typeface="Calibri"/>
                <a:ea typeface="Calibri"/>
                <a:cs typeface="Calibri"/>
                <a:sym typeface="Calibri"/>
              </a:rPr>
              <a:t>or lets it bind other molecules</a:t>
            </a:r>
            <a:endParaRPr sz="1800"/>
          </a:p>
          <a:p>
            <a:pPr marL="214313" indent="-119063">
              <a:spcBef>
                <a:spcPts val="0"/>
              </a:spcBef>
              <a:spcAft>
                <a:spcPts val="0"/>
              </a:spcAft>
              <a:buClr>
                <a:schemeClr val="dk1"/>
              </a:buClr>
              <a:buSzPts val="2000"/>
            </a:pPr>
            <a:endParaRPr sz="1500">
              <a:solidFill>
                <a:schemeClr val="dk1"/>
              </a:solidFill>
              <a:latin typeface="Calibri"/>
              <a:ea typeface="Calibri"/>
              <a:cs typeface="Calibri"/>
              <a:sym typeface="Calibri"/>
            </a:endParaRPr>
          </a:p>
          <a:p>
            <a:pPr marL="214313" indent="-214313">
              <a:spcBef>
                <a:spcPts val="0"/>
              </a:spcBef>
              <a:spcAft>
                <a:spcPts val="0"/>
              </a:spcAft>
              <a:buClr>
                <a:schemeClr val="dk1"/>
              </a:buClr>
              <a:buSzPts val="2000"/>
              <a:buFont typeface="Arial"/>
              <a:buChar char="•"/>
            </a:pPr>
            <a:r>
              <a:rPr lang="en-US" sz="1500">
                <a:solidFill>
                  <a:schemeClr val="dk1"/>
                </a:solidFill>
                <a:latin typeface="Calibri"/>
                <a:ea typeface="Calibri"/>
                <a:cs typeface="Calibri"/>
                <a:sym typeface="Calibri"/>
              </a:rPr>
              <a:t>The change in the receptor sets off </a:t>
            </a:r>
            <a:r>
              <a:rPr lang="en-US" sz="1500">
                <a:solidFill>
                  <a:srgbClr val="3366FF"/>
                </a:solidFill>
                <a:latin typeface="Calibri"/>
                <a:ea typeface="Calibri"/>
                <a:cs typeface="Calibri"/>
                <a:sym typeface="Calibri"/>
              </a:rPr>
              <a:t>a series of signaling events</a:t>
            </a:r>
            <a:endParaRPr sz="1500">
              <a:solidFill>
                <a:schemeClr val="dk1"/>
              </a:solidFill>
              <a:latin typeface="Calibri"/>
              <a:ea typeface="Calibri"/>
              <a:cs typeface="Calibri"/>
              <a:sym typeface="Calibri"/>
            </a:endParaRPr>
          </a:p>
          <a:p>
            <a:pPr marL="214313" indent="-119063">
              <a:spcBef>
                <a:spcPts val="0"/>
              </a:spcBef>
              <a:spcAft>
                <a:spcPts val="0"/>
              </a:spcAft>
              <a:buClr>
                <a:schemeClr val="dk1"/>
              </a:buClr>
              <a:buSzPts val="2000"/>
            </a:pPr>
            <a:endParaRPr sz="1500">
              <a:solidFill>
                <a:schemeClr val="dk1"/>
              </a:solidFill>
              <a:latin typeface="Calibri"/>
              <a:ea typeface="Calibri"/>
              <a:cs typeface="Calibri"/>
              <a:sym typeface="Calibri"/>
            </a:endParaRPr>
          </a:p>
          <a:p>
            <a:pPr marL="214313" indent="-214313">
              <a:spcBef>
                <a:spcPts val="0"/>
              </a:spcBef>
              <a:spcAft>
                <a:spcPts val="0"/>
              </a:spcAft>
              <a:buClr>
                <a:schemeClr val="dk1"/>
              </a:buClr>
              <a:buSzPts val="2000"/>
              <a:buFont typeface="Arial"/>
              <a:buChar char="•"/>
            </a:pPr>
            <a:r>
              <a:rPr lang="en-US" sz="1500">
                <a:solidFill>
                  <a:schemeClr val="dk1"/>
                </a:solidFill>
                <a:latin typeface="Calibri"/>
                <a:ea typeface="Calibri"/>
                <a:cs typeface="Calibri"/>
                <a:sym typeface="Calibri"/>
              </a:rPr>
              <a:t>This chain reaction can eventually lead to a cellular response </a:t>
            </a:r>
            <a:r>
              <a:rPr lang="en-US" sz="1500">
                <a:solidFill>
                  <a:srgbClr val="4F81BD"/>
                </a:solidFill>
                <a:latin typeface="Calibri"/>
                <a:ea typeface="Calibri"/>
                <a:cs typeface="Calibri"/>
                <a:sym typeface="Calibri"/>
              </a:rPr>
              <a:t>- </a:t>
            </a:r>
            <a:r>
              <a:rPr lang="en-US" sz="1500">
                <a:solidFill>
                  <a:srgbClr val="3366FF"/>
                </a:solidFill>
                <a:latin typeface="Calibri"/>
                <a:ea typeface="Calibri"/>
                <a:cs typeface="Calibri"/>
                <a:sym typeface="Calibri"/>
              </a:rPr>
              <a:t>a change in the cell's behavior or characteristics</a:t>
            </a:r>
            <a:endParaRPr sz="1500">
              <a:solidFill>
                <a:srgbClr val="3366FF"/>
              </a:solidFill>
              <a:latin typeface="Calibri"/>
              <a:ea typeface="Calibri"/>
              <a:cs typeface="Calibri"/>
              <a:sym typeface="Calibri"/>
            </a:endParaRPr>
          </a:p>
        </p:txBody>
      </p:sp>
      <p:sp>
        <p:nvSpPr>
          <p:cNvPr id="295" name="Google Shape;295;p19"/>
          <p:cNvSpPr txBox="1">
            <a:spLocks noGrp="1"/>
          </p:cNvSpPr>
          <p:nvPr>
            <p:ph type="title"/>
          </p:nvPr>
        </p:nvSpPr>
        <p:spPr>
          <a:xfrm>
            <a:off x="1244110" y="-19250"/>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3200"/>
            </a:pPr>
            <a:r>
              <a:rPr lang="en-US" sz="2400">
                <a:latin typeface="Arial"/>
                <a:ea typeface="Arial"/>
                <a:cs typeface="Arial"/>
                <a:sym typeface="Arial"/>
              </a:rPr>
              <a:t>Signal transduction pathway</a:t>
            </a:r>
            <a:endParaRPr sz="2400">
              <a:latin typeface="Arial"/>
              <a:ea typeface="Arial"/>
              <a:cs typeface="Arial"/>
              <a:sym typeface="Arial"/>
            </a:endParaRPr>
          </a:p>
        </p:txBody>
      </p:sp>
      <p:pic>
        <p:nvPicPr>
          <p:cNvPr id="296" name="Google Shape;296;p19"/>
          <p:cNvPicPr preferRelativeResize="0"/>
          <p:nvPr/>
        </p:nvPicPr>
        <p:blipFill rotWithShape="1">
          <a:blip r:embed="rId3">
            <a:alphaModFix/>
          </a:blip>
          <a:srcRect/>
          <a:stretch/>
        </p:blipFill>
        <p:spPr>
          <a:xfrm>
            <a:off x="531045" y="711200"/>
            <a:ext cx="4637854" cy="4464617"/>
          </a:xfrm>
          <a:prstGeom prst="rect">
            <a:avLst/>
          </a:prstGeom>
          <a:noFill/>
          <a:ln>
            <a:noFill/>
          </a:ln>
        </p:spPr>
      </p:pic>
      <p:sp>
        <p:nvSpPr>
          <p:cNvPr id="2" name="Rectangle 1">
            <a:extLst>
              <a:ext uri="{FF2B5EF4-FFF2-40B4-BE49-F238E27FC236}">
                <a16:creationId xmlns:a16="http://schemas.microsoft.com/office/drawing/2014/main" id="{159C6946-CC99-2A4E-8C8B-FD773F49FD4A}"/>
              </a:ext>
            </a:extLst>
          </p:cNvPr>
          <p:cNvSpPr/>
          <p:nvPr/>
        </p:nvSpPr>
        <p:spPr>
          <a:xfrm>
            <a:off x="3447737" y="838000"/>
            <a:ext cx="1184223" cy="20844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0F999086-A2C2-2543-9DFB-049B5711DA8D}"/>
              </a:ext>
            </a:extLst>
          </p:cNvPr>
          <p:cNvSpPr/>
          <p:nvPr/>
        </p:nvSpPr>
        <p:spPr>
          <a:xfrm>
            <a:off x="392242" y="2922465"/>
            <a:ext cx="1976831" cy="22210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E606CC7A-4386-A047-9749-C8C4842096A5}"/>
              </a:ext>
            </a:extLst>
          </p:cNvPr>
          <p:cNvSpPr/>
          <p:nvPr/>
        </p:nvSpPr>
        <p:spPr>
          <a:xfrm>
            <a:off x="2369073" y="861260"/>
            <a:ext cx="1184222" cy="20844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FE69FE2C-0EDB-AD41-AAC9-20BE1CB8DD0B}"/>
              </a:ext>
            </a:extLst>
          </p:cNvPr>
          <p:cNvSpPr/>
          <p:nvPr/>
        </p:nvSpPr>
        <p:spPr>
          <a:xfrm>
            <a:off x="2369073" y="2922465"/>
            <a:ext cx="1078664" cy="22210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F26F358-2238-1843-B799-C8C3A8BC05E1}"/>
              </a:ext>
            </a:extLst>
          </p:cNvPr>
          <p:cNvSpPr/>
          <p:nvPr/>
        </p:nvSpPr>
        <p:spPr>
          <a:xfrm>
            <a:off x="3447736" y="2899205"/>
            <a:ext cx="1124263" cy="22210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childTnLst>
                                </p:cTn>
                              </p:par>
                              <p:par>
                                <p:cTn id="7" presetID="3" presetClass="exit" presetSubtype="10" fill="hold" grpId="0" nodeType="withEffect">
                                  <p:stCondLst>
                                    <p:cond delay="0"/>
                                  </p:stCondLst>
                                  <p:childTnLst>
                                    <p:animEffect transition="out" filter="blinds(horizontal)">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4">
                                            <p:txEl>
                                              <p:pRg st="2" end="2"/>
                                            </p:txEl>
                                          </p:spTgt>
                                        </p:tgtEl>
                                        <p:attrNameLst>
                                          <p:attrName>style.visibility</p:attrName>
                                        </p:attrNameLst>
                                      </p:cBhvr>
                                      <p:to>
                                        <p:strVal val="visible"/>
                                      </p:to>
                                    </p:set>
                                  </p:childTnLst>
                                </p:cTn>
                              </p:par>
                              <p:par>
                                <p:cTn id="14" presetID="3" presetClass="exit" presetSubtype="10" fill="hold" grpId="0" nodeType="withEffect">
                                  <p:stCondLst>
                                    <p:cond delay="0"/>
                                  </p:stCondLst>
                                  <p:childTnLst>
                                    <p:animEffect transition="out" filter="blinds(horizontal)">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4">
                                            <p:txEl>
                                              <p:pRg st="4" end="4"/>
                                            </p:txEl>
                                          </p:spTgt>
                                        </p:tgtEl>
                                        <p:attrNameLst>
                                          <p:attrName>style.visibility</p:attrName>
                                        </p:attrNameLst>
                                      </p:cBhvr>
                                      <p:to>
                                        <p:strVal val="visible"/>
                                      </p:to>
                                    </p:set>
                                  </p:childTnLst>
                                </p:cTn>
                              </p:par>
                              <p:par>
                                <p:cTn id="21" presetID="3" presetClass="exit" presetSubtype="10" fill="hold" grpId="0" nodeType="withEffect">
                                  <p:stCondLst>
                                    <p:cond delay="0"/>
                                  </p:stCondLst>
                                  <p:childTnLst>
                                    <p:animEffect transition="out" filter="blinds(horizontal)">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94">
                                            <p:txEl>
                                              <p:pRg st="6" end="6"/>
                                            </p:txEl>
                                          </p:spTgt>
                                        </p:tgtEl>
                                        <p:attrNameLst>
                                          <p:attrName>style.visibility</p:attrName>
                                        </p:attrNameLst>
                                      </p:cBhvr>
                                      <p:to>
                                        <p:strVal val="visible"/>
                                      </p:to>
                                    </p:set>
                                  </p:childTnLst>
                                </p:cTn>
                              </p:par>
                              <p:par>
                                <p:cTn id="28" presetID="3" presetClass="exit" presetSubtype="10" fill="hold" grpId="0" nodeType="withEffect">
                                  <p:stCondLst>
                                    <p:cond delay="0"/>
                                  </p:stCondLst>
                                  <p:childTnLst>
                                    <p:animEffect transition="out" filter="blinds(horizontal)">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3" presetClass="exit" presetSubtype="10" fill="hold" grpId="0" nodeType="with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3"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20"/>
          <p:cNvPicPr preferRelativeResize="0"/>
          <p:nvPr/>
        </p:nvPicPr>
        <p:blipFill rotWithShape="1">
          <a:blip r:embed="rId3">
            <a:alphaModFix/>
          </a:blip>
          <a:srcRect/>
          <a:stretch/>
        </p:blipFill>
        <p:spPr>
          <a:xfrm>
            <a:off x="1403351" y="721694"/>
            <a:ext cx="3079750" cy="4214060"/>
          </a:xfrm>
          <a:prstGeom prst="rect">
            <a:avLst/>
          </a:prstGeom>
          <a:noFill/>
          <a:ln>
            <a:noFill/>
          </a:ln>
        </p:spPr>
      </p:pic>
      <p:sp>
        <p:nvSpPr>
          <p:cNvPr id="304" name="Google Shape;304;p20"/>
          <p:cNvSpPr txBox="1">
            <a:spLocks noGrp="1"/>
          </p:cNvSpPr>
          <p:nvPr>
            <p:ph type="title"/>
          </p:nvPr>
        </p:nvSpPr>
        <p:spPr>
          <a:xfrm>
            <a:off x="1244110" y="-19250"/>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3200"/>
            </a:pPr>
            <a:r>
              <a:rPr lang="en-US" sz="2400">
                <a:latin typeface="Arial"/>
                <a:ea typeface="Arial"/>
                <a:cs typeface="Arial"/>
                <a:sym typeface="Arial"/>
              </a:rPr>
              <a:t>Signal transduction pathway</a:t>
            </a:r>
            <a:endParaRPr sz="2400">
              <a:latin typeface="Arial"/>
              <a:ea typeface="Arial"/>
              <a:cs typeface="Arial"/>
              <a:sym typeface="Arial"/>
            </a:endParaRPr>
          </a:p>
        </p:txBody>
      </p:sp>
      <p:sp>
        <p:nvSpPr>
          <p:cNvPr id="305" name="Google Shape;305;p20"/>
          <p:cNvSpPr txBox="1"/>
          <p:nvPr/>
        </p:nvSpPr>
        <p:spPr>
          <a:xfrm>
            <a:off x="4547471" y="632629"/>
            <a:ext cx="4260360" cy="964336"/>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rgbClr val="000000"/>
              </a:buClr>
              <a:buSzPts val="1800"/>
              <a:buFont typeface="Arial"/>
              <a:buChar char="•"/>
            </a:pPr>
            <a:r>
              <a:rPr lang="en-US" sz="1350" dirty="0">
                <a:solidFill>
                  <a:srgbClr val="000000"/>
                </a:solidFill>
                <a:latin typeface="Calibri"/>
                <a:ea typeface="Calibri"/>
                <a:cs typeface="Calibri"/>
                <a:sym typeface="Calibri"/>
              </a:rPr>
              <a:t>A series of chain reactions used by the cell to amplify and send a signal</a:t>
            </a:r>
            <a:endParaRPr sz="1800" dirty="0"/>
          </a:p>
          <a:p>
            <a:pPr marL="600075" lvl="1" indent="-257175">
              <a:spcBef>
                <a:spcPts val="450"/>
              </a:spcBef>
              <a:spcAft>
                <a:spcPts val="0"/>
              </a:spcAft>
              <a:buClr>
                <a:schemeClr val="dk1"/>
              </a:buClr>
              <a:buSzPts val="1800"/>
              <a:buFont typeface="Courier New"/>
              <a:buChar char="o"/>
            </a:pPr>
            <a:r>
              <a:rPr lang="en-US" sz="1350" dirty="0">
                <a:solidFill>
                  <a:schemeClr val="dk1"/>
                </a:solidFill>
                <a:latin typeface="Calibri"/>
                <a:ea typeface="Calibri"/>
                <a:cs typeface="Calibri"/>
                <a:sym typeface="Calibri"/>
              </a:rPr>
              <a:t>It usually involves the activation of proteins and a phosphorylation cascade</a:t>
            </a:r>
            <a:endParaRPr sz="1350" dirty="0">
              <a:solidFill>
                <a:schemeClr val="dk1"/>
              </a:solidFill>
              <a:latin typeface="Calibri"/>
              <a:ea typeface="Calibri"/>
              <a:cs typeface="Calibri"/>
              <a:sym typeface="Calibri"/>
            </a:endParaRPr>
          </a:p>
        </p:txBody>
      </p:sp>
      <p:sp>
        <p:nvSpPr>
          <p:cNvPr id="306" name="Google Shape;306;p20"/>
          <p:cNvSpPr txBox="1"/>
          <p:nvPr/>
        </p:nvSpPr>
        <p:spPr>
          <a:xfrm>
            <a:off x="5080000" y="1783287"/>
            <a:ext cx="3606800" cy="484718"/>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b="1" dirty="0">
                <a:solidFill>
                  <a:srgbClr val="3366FF"/>
                </a:solidFill>
                <a:latin typeface="Calibri"/>
                <a:ea typeface="Calibri"/>
                <a:cs typeface="Calibri"/>
                <a:sym typeface="Calibri"/>
              </a:rPr>
              <a:t>Protein Kinase: </a:t>
            </a:r>
            <a:r>
              <a:rPr lang="en-US" sz="1350" dirty="0">
                <a:solidFill>
                  <a:srgbClr val="000000"/>
                </a:solidFill>
                <a:latin typeface="Calibri"/>
                <a:ea typeface="Calibri"/>
                <a:cs typeface="Calibri"/>
                <a:sym typeface="Calibri"/>
              </a:rPr>
              <a:t>enzyme that adds phosphate groups to proteins to </a:t>
            </a:r>
            <a:r>
              <a:rPr lang="en-US" sz="1350" i="1" dirty="0">
                <a:solidFill>
                  <a:srgbClr val="000000"/>
                </a:solidFill>
                <a:latin typeface="Calibri"/>
                <a:ea typeface="Calibri"/>
                <a:cs typeface="Calibri"/>
                <a:sym typeface="Calibri"/>
              </a:rPr>
              <a:t>activate </a:t>
            </a:r>
            <a:r>
              <a:rPr lang="en-US" sz="1350" dirty="0">
                <a:solidFill>
                  <a:srgbClr val="000000"/>
                </a:solidFill>
                <a:latin typeface="Calibri"/>
                <a:ea typeface="Calibri"/>
                <a:cs typeface="Calibri"/>
                <a:sym typeface="Calibri"/>
              </a:rPr>
              <a:t>them</a:t>
            </a:r>
            <a:endParaRPr sz="1350" b="1" dirty="0">
              <a:solidFill>
                <a:srgbClr val="000000"/>
              </a:solidFill>
              <a:latin typeface="Calibri"/>
              <a:ea typeface="Calibri"/>
              <a:cs typeface="Calibri"/>
              <a:sym typeface="Calibri"/>
            </a:endParaRPr>
          </a:p>
        </p:txBody>
      </p:sp>
      <p:sp>
        <p:nvSpPr>
          <p:cNvPr id="307" name="Google Shape;307;p20"/>
          <p:cNvSpPr txBox="1"/>
          <p:nvPr/>
        </p:nvSpPr>
        <p:spPr>
          <a:xfrm>
            <a:off x="5080000" y="2428093"/>
            <a:ext cx="3278554" cy="692467"/>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b="1" dirty="0">
                <a:solidFill>
                  <a:srgbClr val="3366FF"/>
                </a:solidFill>
                <a:latin typeface="Calibri"/>
                <a:ea typeface="Calibri"/>
                <a:cs typeface="Calibri"/>
                <a:sym typeface="Calibri"/>
              </a:rPr>
              <a:t>Transcription Factor:  </a:t>
            </a:r>
            <a:r>
              <a:rPr lang="en-US" sz="1350" dirty="0">
                <a:solidFill>
                  <a:schemeClr val="dk1"/>
                </a:solidFill>
                <a:latin typeface="Calibri"/>
                <a:ea typeface="Calibri"/>
                <a:cs typeface="Calibri"/>
                <a:sym typeface="Calibri"/>
              </a:rPr>
              <a:t>a protein that can directly bind to DNA to activate or repress genes</a:t>
            </a:r>
            <a:endParaRPr sz="1800" dirty="0"/>
          </a:p>
        </p:txBody>
      </p:sp>
      <p:sp>
        <p:nvSpPr>
          <p:cNvPr id="308" name="Google Shape;308;p20"/>
          <p:cNvSpPr txBox="1"/>
          <p:nvPr/>
        </p:nvSpPr>
        <p:spPr>
          <a:xfrm>
            <a:off x="9468740" y="3170669"/>
            <a:ext cx="2730501" cy="692467"/>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b="1" dirty="0">
                <a:solidFill>
                  <a:srgbClr val="3366FF"/>
                </a:solidFill>
                <a:latin typeface="Calibri"/>
                <a:ea typeface="Calibri"/>
                <a:cs typeface="Calibri"/>
                <a:sym typeface="Calibri"/>
              </a:rPr>
              <a:t>Protein Phosphatase: </a:t>
            </a:r>
            <a:r>
              <a:rPr lang="en-US" sz="1350" dirty="0">
                <a:solidFill>
                  <a:srgbClr val="000000"/>
                </a:solidFill>
                <a:latin typeface="Calibri"/>
                <a:ea typeface="Calibri"/>
                <a:cs typeface="Calibri"/>
                <a:sym typeface="Calibri"/>
              </a:rPr>
              <a:t>enzyme that removes phosphate groups from proteins to de</a:t>
            </a:r>
            <a:r>
              <a:rPr lang="en-US" sz="1350" i="1" dirty="0">
                <a:solidFill>
                  <a:srgbClr val="000000"/>
                </a:solidFill>
                <a:latin typeface="Calibri"/>
                <a:ea typeface="Calibri"/>
                <a:cs typeface="Calibri"/>
                <a:sym typeface="Calibri"/>
              </a:rPr>
              <a:t>activate </a:t>
            </a:r>
            <a:r>
              <a:rPr lang="en-US" sz="1350" dirty="0">
                <a:solidFill>
                  <a:srgbClr val="000000"/>
                </a:solidFill>
                <a:latin typeface="Calibri"/>
                <a:ea typeface="Calibri"/>
                <a:cs typeface="Calibri"/>
                <a:sym typeface="Calibri"/>
              </a:rPr>
              <a:t>them</a:t>
            </a:r>
            <a:endParaRPr sz="1350" b="1" dirty="0">
              <a:solidFill>
                <a:srgbClr val="000000"/>
              </a:solidFill>
              <a:latin typeface="Calibri"/>
              <a:ea typeface="Calibri"/>
              <a:cs typeface="Calibri"/>
              <a:sym typeface="Calibri"/>
            </a:endParaRPr>
          </a:p>
        </p:txBody>
      </p:sp>
      <p:sp>
        <p:nvSpPr>
          <p:cNvPr id="309" name="Google Shape;309;p20"/>
          <p:cNvSpPr txBox="1"/>
          <p:nvPr/>
        </p:nvSpPr>
        <p:spPr>
          <a:xfrm>
            <a:off x="4660902" y="3280648"/>
            <a:ext cx="4146930" cy="1523464"/>
          </a:xfrm>
          <a:prstGeom prst="rect">
            <a:avLst/>
          </a:prstGeom>
          <a:noFill/>
          <a:ln>
            <a:noFill/>
          </a:ln>
        </p:spPr>
        <p:txBody>
          <a:bodyPr spcFirstLastPara="1" wrap="square" lIns="68569" tIns="34275" rIns="68569" bIns="34275" anchor="t" anchorCtr="0">
            <a:spAutoFit/>
          </a:bodyPr>
          <a:lstStyle/>
          <a:p>
            <a:pPr marL="171450" indent="-285750">
              <a:spcBef>
                <a:spcPts val="0"/>
              </a:spcBef>
              <a:spcAft>
                <a:spcPts val="0"/>
              </a:spcAft>
              <a:buClr>
                <a:schemeClr val="dk1"/>
              </a:buClr>
              <a:buSzPts val="1800"/>
              <a:buFont typeface="Arial" panose="020B0604020202020204" pitchFamily="34" charset="0"/>
              <a:buChar char="•"/>
            </a:pPr>
            <a:r>
              <a:rPr lang="en-US" sz="1350" dirty="0">
                <a:solidFill>
                  <a:schemeClr val="dk1"/>
                </a:solidFill>
                <a:latin typeface="Calibri"/>
                <a:ea typeface="Calibri"/>
                <a:cs typeface="Calibri"/>
                <a:sym typeface="Calibri"/>
              </a:rPr>
              <a:t>The terms </a:t>
            </a:r>
            <a:r>
              <a:rPr lang="en-US" sz="1350" b="1" dirty="0">
                <a:solidFill>
                  <a:schemeClr val="dk1"/>
                </a:solidFill>
                <a:latin typeface="Calibri"/>
                <a:ea typeface="Calibri"/>
                <a:cs typeface="Calibri"/>
                <a:sym typeface="Calibri"/>
              </a:rPr>
              <a:t>upstream</a:t>
            </a:r>
            <a:r>
              <a:rPr lang="en-US" sz="1350" dirty="0">
                <a:solidFill>
                  <a:schemeClr val="dk1"/>
                </a:solidFill>
                <a:latin typeface="Calibri"/>
                <a:ea typeface="Calibri"/>
                <a:cs typeface="Calibri"/>
                <a:sym typeface="Calibri"/>
              </a:rPr>
              <a:t> and </a:t>
            </a:r>
            <a:r>
              <a:rPr lang="en-US" sz="1350" b="1" dirty="0">
                <a:solidFill>
                  <a:schemeClr val="dk1"/>
                </a:solidFill>
                <a:latin typeface="Calibri"/>
                <a:ea typeface="Calibri"/>
                <a:cs typeface="Calibri"/>
                <a:sym typeface="Calibri"/>
              </a:rPr>
              <a:t>downstream</a:t>
            </a:r>
            <a:r>
              <a:rPr lang="en-US" sz="1350" dirty="0">
                <a:solidFill>
                  <a:schemeClr val="dk1"/>
                </a:solidFill>
                <a:latin typeface="Calibri"/>
                <a:ea typeface="Calibri"/>
                <a:cs typeface="Calibri"/>
                <a:sym typeface="Calibri"/>
              </a:rPr>
              <a:t> are used to describe molecules or events in the relay chain</a:t>
            </a:r>
          </a:p>
          <a:p>
            <a:pPr marL="628650" lvl="1" indent="-285750">
              <a:spcBef>
                <a:spcPts val="0"/>
              </a:spcBef>
              <a:spcAft>
                <a:spcPts val="0"/>
              </a:spcAft>
              <a:buClr>
                <a:schemeClr val="dk1"/>
              </a:buClr>
              <a:buSzPts val="1800"/>
              <a:buFont typeface="Arial" panose="020B0604020202020204" pitchFamily="34" charset="0"/>
              <a:buChar char="•"/>
            </a:pPr>
            <a:endParaRPr lang="en-US" sz="1350" dirty="0">
              <a:solidFill>
                <a:schemeClr val="dk1"/>
              </a:solidFill>
              <a:latin typeface="Calibri"/>
              <a:ea typeface="Calibri"/>
              <a:cs typeface="Calibri"/>
              <a:sym typeface="Calibri"/>
            </a:endParaRPr>
          </a:p>
          <a:p>
            <a:pPr marL="628650" lvl="1" indent="-285750">
              <a:spcBef>
                <a:spcPts val="0"/>
              </a:spcBef>
              <a:spcAft>
                <a:spcPts val="0"/>
              </a:spcAft>
              <a:buClr>
                <a:schemeClr val="dk1"/>
              </a:buClr>
              <a:buSzPts val="1800"/>
              <a:buFont typeface="Arial" panose="020B0604020202020204" pitchFamily="34" charset="0"/>
              <a:buChar char="•"/>
            </a:pPr>
            <a:r>
              <a:rPr lang="en-US" sz="1350" dirty="0">
                <a:solidFill>
                  <a:schemeClr val="dk1"/>
                </a:solidFill>
                <a:highlight>
                  <a:srgbClr val="FFFF00"/>
                </a:highlight>
                <a:latin typeface="Calibri"/>
                <a:ea typeface="Calibri"/>
                <a:cs typeface="Calibri"/>
                <a:sym typeface="Calibri"/>
              </a:rPr>
              <a:t>Name a molecule upstream of protein kinase 2 in the picture</a:t>
            </a:r>
          </a:p>
          <a:p>
            <a:pPr marL="628650" lvl="1" indent="-285750">
              <a:spcBef>
                <a:spcPts val="0"/>
              </a:spcBef>
              <a:spcAft>
                <a:spcPts val="0"/>
              </a:spcAft>
              <a:buClr>
                <a:schemeClr val="dk1"/>
              </a:buClr>
              <a:buSzPts val="1800"/>
              <a:buFont typeface="Arial" panose="020B0604020202020204" pitchFamily="34" charset="0"/>
              <a:buChar char="•"/>
            </a:pPr>
            <a:r>
              <a:rPr lang="en-US" sz="1350" dirty="0">
                <a:solidFill>
                  <a:schemeClr val="dk1"/>
                </a:solidFill>
                <a:highlight>
                  <a:srgbClr val="FFFF00"/>
                </a:highlight>
                <a:latin typeface="Calibri"/>
                <a:ea typeface="Calibri"/>
                <a:cs typeface="Calibri"/>
                <a:sym typeface="Calibri"/>
              </a:rPr>
              <a:t>Name a molecule downstream of protein kinase 2 in the picture</a:t>
            </a:r>
            <a:endParaRPr sz="1350" dirty="0">
              <a:solidFill>
                <a:schemeClr val="dk1"/>
              </a:solidFill>
              <a:highlight>
                <a:srgbClr val="FFFF00"/>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2"/>
          <p:cNvSpPr txBox="1">
            <a:spLocks noGrp="1"/>
          </p:cNvSpPr>
          <p:nvPr>
            <p:ph type="title"/>
          </p:nvPr>
        </p:nvSpPr>
        <p:spPr>
          <a:xfrm>
            <a:off x="1244110" y="-19250"/>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3200"/>
            </a:pPr>
            <a:r>
              <a:rPr lang="en-US" sz="2400" dirty="0">
                <a:latin typeface="Arial"/>
                <a:ea typeface="Arial"/>
                <a:cs typeface="Arial"/>
                <a:sym typeface="Arial"/>
              </a:rPr>
              <a:t>Phosphorylation</a:t>
            </a:r>
            <a:endParaRPr sz="2400" dirty="0">
              <a:latin typeface="Arial"/>
              <a:ea typeface="Arial"/>
              <a:cs typeface="Arial"/>
              <a:sym typeface="Arial"/>
            </a:endParaRPr>
          </a:p>
        </p:txBody>
      </p:sp>
      <p:sp>
        <p:nvSpPr>
          <p:cNvPr id="331" name="Google Shape;331;p22"/>
          <p:cNvSpPr txBox="1"/>
          <p:nvPr/>
        </p:nvSpPr>
        <p:spPr>
          <a:xfrm>
            <a:off x="602209" y="838000"/>
            <a:ext cx="4372627" cy="1118225"/>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rgbClr val="000000"/>
              </a:buClr>
              <a:buSzPts val="2000"/>
              <a:buFont typeface="Arial"/>
              <a:buChar char="•"/>
            </a:pPr>
            <a:r>
              <a:rPr lang="en-US" sz="1600" dirty="0">
                <a:solidFill>
                  <a:srgbClr val="000000"/>
                </a:solidFill>
                <a:latin typeface="Calibri"/>
                <a:ea typeface="Calibri"/>
                <a:cs typeface="Calibri"/>
                <a:sym typeface="Calibri"/>
              </a:rPr>
              <a:t>The addition of a </a:t>
            </a:r>
            <a:r>
              <a:rPr lang="en-US" sz="1600" dirty="0">
                <a:solidFill>
                  <a:srgbClr val="3366FF"/>
                </a:solidFill>
                <a:latin typeface="Calibri"/>
                <a:ea typeface="Calibri"/>
                <a:cs typeface="Calibri"/>
                <a:sym typeface="Calibri"/>
              </a:rPr>
              <a:t>phosphate group </a:t>
            </a:r>
            <a:r>
              <a:rPr lang="en-US" sz="1600" dirty="0">
                <a:solidFill>
                  <a:srgbClr val="000000"/>
                </a:solidFill>
                <a:latin typeface="Calibri"/>
                <a:ea typeface="Calibri"/>
                <a:cs typeface="Calibri"/>
                <a:sym typeface="Calibri"/>
              </a:rPr>
              <a:t>to one or more sites on a protein</a:t>
            </a:r>
            <a:endParaRPr sz="1600" dirty="0">
              <a:solidFill>
                <a:schemeClr val="dk1"/>
              </a:solidFill>
              <a:latin typeface="Calibri"/>
              <a:ea typeface="Calibri"/>
              <a:cs typeface="Calibri"/>
              <a:sym typeface="Calibri"/>
            </a:endParaRPr>
          </a:p>
          <a:p>
            <a:pPr marL="600075" lvl="1" indent="-257175">
              <a:spcBef>
                <a:spcPts val="450"/>
              </a:spcBef>
              <a:spcAft>
                <a:spcPts val="0"/>
              </a:spcAft>
              <a:buClr>
                <a:srgbClr val="000000"/>
              </a:buClr>
              <a:buSzPts val="2000"/>
              <a:buFont typeface="Courier New"/>
              <a:buChar char="o"/>
            </a:pPr>
            <a:r>
              <a:rPr lang="en-US" sz="1600" dirty="0">
                <a:solidFill>
                  <a:srgbClr val="000000"/>
                </a:solidFill>
                <a:latin typeface="Calibri"/>
                <a:ea typeface="Calibri"/>
                <a:cs typeface="Calibri"/>
                <a:sym typeface="Calibri"/>
              </a:rPr>
              <a:t>Usually linked to an amino acid with a hydroxyl group (-OH)</a:t>
            </a:r>
            <a:endParaRPr sz="1800" dirty="0"/>
          </a:p>
        </p:txBody>
      </p:sp>
      <p:pic>
        <p:nvPicPr>
          <p:cNvPr id="333" name="Google Shape;333;p22"/>
          <p:cNvPicPr preferRelativeResize="0"/>
          <p:nvPr/>
        </p:nvPicPr>
        <p:blipFill rotWithShape="1">
          <a:blip r:embed="rId3">
            <a:alphaModFix/>
          </a:blip>
          <a:srcRect l="9968"/>
          <a:stretch/>
        </p:blipFill>
        <p:spPr>
          <a:xfrm>
            <a:off x="4878890" y="121083"/>
            <a:ext cx="4188545" cy="1707622"/>
          </a:xfrm>
          <a:prstGeom prst="rect">
            <a:avLst/>
          </a:prstGeom>
          <a:noFill/>
          <a:ln>
            <a:noFill/>
          </a:ln>
        </p:spPr>
      </p:pic>
      <p:grpSp>
        <p:nvGrpSpPr>
          <p:cNvPr id="2" name="Group 1">
            <a:extLst>
              <a:ext uri="{FF2B5EF4-FFF2-40B4-BE49-F238E27FC236}">
                <a16:creationId xmlns:a16="http://schemas.microsoft.com/office/drawing/2014/main" id="{7FDBB58D-4A68-EC41-8DB3-388B63D4151B}"/>
              </a:ext>
            </a:extLst>
          </p:cNvPr>
          <p:cNvGrpSpPr/>
          <p:nvPr/>
        </p:nvGrpSpPr>
        <p:grpSpPr>
          <a:xfrm>
            <a:off x="4200738" y="2024672"/>
            <a:ext cx="4881811" cy="2676017"/>
            <a:chOff x="4185624" y="1880536"/>
            <a:chExt cx="4881811" cy="2676017"/>
          </a:xfrm>
        </p:grpSpPr>
        <p:pic>
          <p:nvPicPr>
            <p:cNvPr id="332" name="Google Shape;332;p22"/>
            <p:cNvPicPr preferRelativeResize="0"/>
            <p:nvPr/>
          </p:nvPicPr>
          <p:blipFill rotWithShape="1">
            <a:blip r:embed="rId4">
              <a:alphaModFix/>
            </a:blip>
            <a:srcRect/>
            <a:stretch/>
          </p:blipFill>
          <p:spPr>
            <a:xfrm>
              <a:off x="4185624" y="1880536"/>
              <a:ext cx="4697077" cy="1827900"/>
            </a:xfrm>
            <a:prstGeom prst="rect">
              <a:avLst/>
            </a:prstGeom>
            <a:noFill/>
            <a:ln>
              <a:noFill/>
            </a:ln>
          </p:spPr>
        </p:pic>
        <p:sp>
          <p:nvSpPr>
            <p:cNvPr id="334" name="Google Shape;334;p22"/>
            <p:cNvSpPr txBox="1"/>
            <p:nvPr/>
          </p:nvSpPr>
          <p:spPr>
            <a:xfrm>
              <a:off x="4572376" y="3776883"/>
              <a:ext cx="4495059" cy="779670"/>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rgbClr val="3366FF"/>
                </a:buClr>
                <a:buSzPts val="2000"/>
                <a:buFont typeface="Arial"/>
                <a:buChar char="•"/>
              </a:pPr>
              <a:r>
                <a:rPr lang="en-US" sz="1400" dirty="0">
                  <a:solidFill>
                    <a:srgbClr val="3366FF"/>
                  </a:solidFill>
                  <a:latin typeface="Calibri"/>
                  <a:ea typeface="Calibri"/>
                  <a:cs typeface="Calibri"/>
                  <a:sym typeface="Calibri"/>
                </a:rPr>
                <a:t>Phosphorylation is not permanent</a:t>
              </a:r>
              <a:endParaRPr sz="1400" dirty="0">
                <a:solidFill>
                  <a:srgbClr val="3366FF"/>
                </a:solidFill>
                <a:latin typeface="Calibri"/>
                <a:ea typeface="Calibri"/>
                <a:cs typeface="Calibri"/>
                <a:sym typeface="Calibri"/>
              </a:endParaRPr>
            </a:p>
            <a:p>
              <a:pPr marL="600075" lvl="1" indent="-257175">
                <a:spcBef>
                  <a:spcPts val="450"/>
                </a:spcBef>
                <a:spcAft>
                  <a:spcPts val="0"/>
                </a:spcAft>
                <a:buClr>
                  <a:srgbClr val="000000"/>
                </a:buClr>
                <a:buSzPts val="2000"/>
                <a:buFont typeface="Courier New"/>
                <a:buChar char="o"/>
              </a:pPr>
              <a:r>
                <a:rPr lang="en-US" sz="1400" b="1" dirty="0">
                  <a:solidFill>
                    <a:srgbClr val="000000"/>
                  </a:solidFill>
                  <a:latin typeface="Calibri"/>
                  <a:ea typeface="Calibri"/>
                  <a:cs typeface="Calibri"/>
                  <a:sym typeface="Calibri"/>
                </a:rPr>
                <a:t>Phosphatases</a:t>
              </a:r>
              <a:r>
                <a:rPr lang="en-US" sz="1400" dirty="0">
                  <a:solidFill>
                    <a:srgbClr val="000000"/>
                  </a:solidFill>
                  <a:latin typeface="Calibri"/>
                  <a:ea typeface="Calibri"/>
                  <a:cs typeface="Calibri"/>
                  <a:sym typeface="Calibri"/>
                </a:rPr>
                <a:t> are enzyme that remove phosphate groups from proteins to </a:t>
              </a:r>
              <a:r>
                <a:rPr lang="en-US" sz="1400" i="1" dirty="0">
                  <a:solidFill>
                    <a:srgbClr val="000000"/>
                  </a:solidFill>
                  <a:latin typeface="Calibri"/>
                  <a:ea typeface="Calibri"/>
                  <a:cs typeface="Calibri"/>
                  <a:sym typeface="Calibri"/>
                </a:rPr>
                <a:t>deactivate</a:t>
              </a:r>
              <a:r>
                <a:rPr lang="en-US" sz="1400" dirty="0">
                  <a:solidFill>
                    <a:srgbClr val="000000"/>
                  </a:solidFill>
                  <a:latin typeface="Calibri"/>
                  <a:ea typeface="Calibri"/>
                  <a:cs typeface="Calibri"/>
                  <a:sym typeface="Calibri"/>
                </a:rPr>
                <a:t> them</a:t>
              </a:r>
              <a:endParaRPr sz="1400" dirty="0">
                <a:solidFill>
                  <a:srgbClr val="000000"/>
                </a:solidFill>
                <a:latin typeface="Calibri"/>
                <a:ea typeface="Calibri"/>
                <a:cs typeface="Calibri"/>
              </a:endParaRPr>
            </a:p>
          </p:txBody>
        </p:sp>
      </p:grpSp>
      <p:sp>
        <p:nvSpPr>
          <p:cNvPr id="335" name="Google Shape;335;p22"/>
          <p:cNvSpPr txBox="1"/>
          <p:nvPr/>
        </p:nvSpPr>
        <p:spPr>
          <a:xfrm>
            <a:off x="602209" y="2137973"/>
            <a:ext cx="3954303" cy="2634024"/>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rgbClr val="3366FF"/>
              </a:buClr>
              <a:buSzPts val="2000"/>
              <a:buFont typeface="Arial"/>
              <a:buChar char="•"/>
            </a:pPr>
            <a:r>
              <a:rPr lang="en-US" sz="1500" dirty="0">
                <a:solidFill>
                  <a:srgbClr val="3366FF"/>
                </a:solidFill>
                <a:latin typeface="Calibri"/>
                <a:ea typeface="Calibri"/>
                <a:cs typeface="Calibri"/>
                <a:sym typeface="Calibri"/>
              </a:rPr>
              <a:t>How can adding a phosphate group have such a big effect on the protein?</a:t>
            </a:r>
            <a:endParaRPr sz="1500" dirty="0">
              <a:solidFill>
                <a:srgbClr val="3366FF"/>
              </a:solidFill>
              <a:latin typeface="Calibri"/>
              <a:ea typeface="Calibri"/>
              <a:cs typeface="Calibri"/>
              <a:sym typeface="Calibri"/>
            </a:endParaRPr>
          </a:p>
          <a:p>
            <a:pPr marL="600075" lvl="1" indent="-257175">
              <a:spcBef>
                <a:spcPts val="450"/>
              </a:spcBef>
              <a:spcAft>
                <a:spcPts val="0"/>
              </a:spcAft>
              <a:buClr>
                <a:srgbClr val="000000"/>
              </a:buClr>
              <a:buSzPts val="2000"/>
              <a:buFont typeface="Courier New"/>
              <a:buChar char="o"/>
            </a:pPr>
            <a:r>
              <a:rPr lang="en-US" sz="1500" dirty="0">
                <a:solidFill>
                  <a:srgbClr val="000000"/>
                </a:solidFill>
                <a:latin typeface="Calibri"/>
                <a:ea typeface="Calibri"/>
                <a:cs typeface="Calibri"/>
                <a:sym typeface="Calibri"/>
              </a:rPr>
              <a:t>It adds a big negative charge to the protein, which alters the protein’s shape and function</a:t>
            </a:r>
          </a:p>
          <a:p>
            <a:pPr marL="600075" lvl="1" indent="-257175">
              <a:spcBef>
                <a:spcPts val="450"/>
              </a:spcBef>
              <a:spcAft>
                <a:spcPts val="0"/>
              </a:spcAft>
              <a:buClr>
                <a:srgbClr val="000000"/>
              </a:buClr>
              <a:buSzPts val="2000"/>
              <a:buFont typeface="Courier New"/>
              <a:buChar char="o"/>
            </a:pPr>
            <a:r>
              <a:rPr lang="en-US" sz="1500" dirty="0">
                <a:solidFill>
                  <a:srgbClr val="000000"/>
                </a:solidFill>
                <a:latin typeface="Calibri"/>
                <a:cs typeface="Calibri"/>
                <a:sym typeface="Calibri"/>
              </a:rPr>
              <a:t>This can increase or decrease the protein’s activity as an enzyme</a:t>
            </a:r>
          </a:p>
          <a:p>
            <a:pPr marL="600075" lvl="1" indent="-257175">
              <a:spcBef>
                <a:spcPts val="450"/>
              </a:spcBef>
              <a:spcAft>
                <a:spcPts val="0"/>
              </a:spcAft>
              <a:buClr>
                <a:srgbClr val="000000"/>
              </a:buClr>
              <a:buSzPts val="2000"/>
              <a:buFont typeface="Courier New"/>
              <a:buChar char="o"/>
            </a:pPr>
            <a:r>
              <a:rPr lang="en-US" sz="1500" dirty="0">
                <a:solidFill>
                  <a:srgbClr val="000000"/>
                </a:solidFill>
                <a:latin typeface="Calibri"/>
                <a:cs typeface="Calibri"/>
                <a:sym typeface="Calibri"/>
              </a:rPr>
              <a:t>Or providing a docking site for an interacting enzyme</a:t>
            </a:r>
          </a:p>
          <a:p>
            <a:pPr marL="600075" lvl="1" indent="-257175">
              <a:spcBef>
                <a:spcPts val="450"/>
              </a:spcBef>
              <a:spcAft>
                <a:spcPts val="0"/>
              </a:spcAft>
              <a:buClr>
                <a:srgbClr val="000000"/>
              </a:buClr>
              <a:buSzPts val="2000"/>
              <a:buFont typeface="Courier New"/>
              <a:buChar char="o"/>
            </a:pPr>
            <a:r>
              <a:rPr lang="en-US" sz="1500" dirty="0">
                <a:solidFill>
                  <a:srgbClr val="000000"/>
                </a:solidFill>
                <a:latin typeface="Calibri"/>
                <a:cs typeface="Calibri"/>
                <a:sym typeface="Calibri"/>
              </a:rPr>
              <a:t>Or block another enzyme from binding</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48A4B3-6CEF-7448-BEEA-175626704A05}"/>
              </a:ext>
            </a:extLst>
          </p:cNvPr>
          <p:cNvPicPr>
            <a:picLocks noChangeAspect="1"/>
          </p:cNvPicPr>
          <p:nvPr/>
        </p:nvPicPr>
        <p:blipFill>
          <a:blip r:embed="rId3"/>
          <a:stretch>
            <a:fillRect/>
          </a:stretch>
        </p:blipFill>
        <p:spPr>
          <a:xfrm>
            <a:off x="1526764" y="530936"/>
            <a:ext cx="7168828" cy="4612564"/>
          </a:xfrm>
          <a:prstGeom prst="rect">
            <a:avLst/>
          </a:prstGeom>
        </p:spPr>
      </p:pic>
      <p:sp>
        <p:nvSpPr>
          <p:cNvPr id="6" name="Google Shape;330;p22">
            <a:extLst>
              <a:ext uri="{FF2B5EF4-FFF2-40B4-BE49-F238E27FC236}">
                <a16:creationId xmlns:a16="http://schemas.microsoft.com/office/drawing/2014/main" id="{D9E6F660-A45A-1349-8E62-92CF895AAF05}"/>
              </a:ext>
            </a:extLst>
          </p:cNvPr>
          <p:cNvSpPr txBox="1">
            <a:spLocks noGrp="1"/>
          </p:cNvSpPr>
          <p:nvPr>
            <p:ph type="title"/>
          </p:nvPr>
        </p:nvSpPr>
        <p:spPr>
          <a:xfrm>
            <a:off x="1244110" y="-19250"/>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3200"/>
            </a:pPr>
            <a:r>
              <a:rPr lang="en-US" sz="2400" dirty="0">
                <a:latin typeface="Arial"/>
                <a:ea typeface="Arial"/>
                <a:cs typeface="Arial"/>
                <a:sym typeface="Arial"/>
              </a:rPr>
              <a:t>Phosphorylation via MAPK signaling pathway</a:t>
            </a:r>
            <a:endParaRPr sz="2400" dirty="0">
              <a:latin typeface="Arial"/>
              <a:ea typeface="Arial"/>
              <a:cs typeface="Arial"/>
              <a:sym typeface="Arial"/>
            </a:endParaRPr>
          </a:p>
        </p:txBody>
      </p:sp>
      <p:sp>
        <p:nvSpPr>
          <p:cNvPr id="7" name="Google Shape;309;p20">
            <a:extLst>
              <a:ext uri="{FF2B5EF4-FFF2-40B4-BE49-F238E27FC236}">
                <a16:creationId xmlns:a16="http://schemas.microsoft.com/office/drawing/2014/main" id="{79FC38BB-2464-A748-8FD8-D1F46BFE0509}"/>
              </a:ext>
            </a:extLst>
          </p:cNvPr>
          <p:cNvSpPr txBox="1"/>
          <p:nvPr/>
        </p:nvSpPr>
        <p:spPr>
          <a:xfrm>
            <a:off x="638418" y="840537"/>
            <a:ext cx="2046168" cy="4224203"/>
          </a:xfrm>
          <a:prstGeom prst="rect">
            <a:avLst/>
          </a:prstGeom>
          <a:noFill/>
          <a:ln>
            <a:noFill/>
          </a:ln>
        </p:spPr>
        <p:txBody>
          <a:bodyPr spcFirstLastPara="1" wrap="square" lIns="68569" tIns="34275" rIns="68569" bIns="34275" anchor="t" anchorCtr="0">
            <a:spAutoFit/>
          </a:bodyPr>
          <a:lstStyle/>
          <a:p>
            <a:pPr marL="342900" lvl="1">
              <a:spcBef>
                <a:spcPts val="0"/>
              </a:spcBef>
              <a:spcAft>
                <a:spcPts val="0"/>
              </a:spcAft>
              <a:buClr>
                <a:schemeClr val="dk1"/>
              </a:buClr>
              <a:buSzPts val="1800"/>
            </a:pPr>
            <a:endParaRPr lang="en-US" sz="1350" dirty="0">
              <a:solidFill>
                <a:schemeClr val="dk1"/>
              </a:solidFill>
              <a:latin typeface="Calibri"/>
              <a:ea typeface="Calibri"/>
              <a:cs typeface="Calibri"/>
              <a:sym typeface="Calibri"/>
            </a:endParaRPr>
          </a:p>
          <a:p>
            <a:pPr marL="171450" indent="-285750">
              <a:spcBef>
                <a:spcPts val="0"/>
              </a:spcBef>
              <a:spcAft>
                <a:spcPts val="0"/>
              </a:spcAft>
              <a:buClr>
                <a:schemeClr val="dk1"/>
              </a:buClr>
              <a:buSzPts val="1800"/>
              <a:buFont typeface="Arial" panose="020B0604020202020204" pitchFamily="34" charset="0"/>
              <a:buChar char="•"/>
            </a:pPr>
            <a:r>
              <a:rPr lang="en-US" sz="1350" dirty="0">
                <a:solidFill>
                  <a:schemeClr val="dk1"/>
                </a:solidFill>
                <a:highlight>
                  <a:srgbClr val="FFFF00"/>
                </a:highlight>
                <a:latin typeface="Calibri"/>
                <a:ea typeface="Calibri"/>
                <a:cs typeface="Calibri"/>
                <a:sym typeface="Calibri"/>
              </a:rPr>
              <a:t>What is the ligand?</a:t>
            </a:r>
          </a:p>
          <a:p>
            <a:pPr marL="628650" lvl="1" indent="-285750">
              <a:spcBef>
                <a:spcPts val="0"/>
              </a:spcBef>
              <a:spcAft>
                <a:spcPts val="0"/>
              </a:spcAft>
              <a:buClr>
                <a:schemeClr val="dk1"/>
              </a:buClr>
              <a:buSzPts val="1800"/>
              <a:buFont typeface="Arial" panose="020B0604020202020204" pitchFamily="34" charset="0"/>
              <a:buChar char="•"/>
            </a:pPr>
            <a:endParaRPr lang="en-US" sz="1350" dirty="0">
              <a:solidFill>
                <a:schemeClr val="dk1"/>
              </a:solidFill>
              <a:highlight>
                <a:srgbClr val="FFFF00"/>
              </a:highlight>
              <a:latin typeface="Calibri"/>
              <a:ea typeface="Calibri"/>
              <a:cs typeface="Calibri"/>
              <a:sym typeface="Calibri"/>
            </a:endParaRPr>
          </a:p>
          <a:p>
            <a:pPr marL="171450" indent="-285750">
              <a:spcBef>
                <a:spcPts val="0"/>
              </a:spcBef>
              <a:spcAft>
                <a:spcPts val="0"/>
              </a:spcAft>
              <a:buClr>
                <a:schemeClr val="dk1"/>
              </a:buClr>
              <a:buSzPts val="1800"/>
              <a:buFont typeface="Arial" panose="020B0604020202020204" pitchFamily="34" charset="0"/>
              <a:buChar char="•"/>
            </a:pPr>
            <a:r>
              <a:rPr lang="en-US" sz="1350" dirty="0">
                <a:solidFill>
                  <a:schemeClr val="dk1"/>
                </a:solidFill>
                <a:highlight>
                  <a:srgbClr val="FFFF00"/>
                </a:highlight>
                <a:latin typeface="Calibri"/>
                <a:ea typeface="Calibri"/>
                <a:cs typeface="Calibri"/>
                <a:sym typeface="Calibri"/>
              </a:rPr>
              <a:t>What is the receptor?</a:t>
            </a:r>
          </a:p>
          <a:p>
            <a:pPr marL="171450" indent="-285750">
              <a:spcBef>
                <a:spcPts val="0"/>
              </a:spcBef>
              <a:spcAft>
                <a:spcPts val="0"/>
              </a:spcAft>
              <a:buClr>
                <a:schemeClr val="dk1"/>
              </a:buClr>
              <a:buSzPts val="1800"/>
              <a:buFont typeface="Arial" panose="020B0604020202020204" pitchFamily="34" charset="0"/>
              <a:buChar char="•"/>
            </a:pPr>
            <a:endParaRPr lang="en-US" sz="1350" dirty="0">
              <a:solidFill>
                <a:schemeClr val="dk1"/>
              </a:solidFill>
              <a:highlight>
                <a:srgbClr val="FFFF00"/>
              </a:highlight>
              <a:latin typeface="Calibri"/>
              <a:ea typeface="Calibri"/>
              <a:cs typeface="Calibri"/>
              <a:sym typeface="Calibri"/>
            </a:endParaRPr>
          </a:p>
          <a:p>
            <a:pPr marL="171450" indent="-285750">
              <a:spcBef>
                <a:spcPts val="0"/>
              </a:spcBef>
              <a:spcAft>
                <a:spcPts val="0"/>
              </a:spcAft>
              <a:buClr>
                <a:schemeClr val="dk1"/>
              </a:buClr>
              <a:buSzPts val="1800"/>
              <a:buFont typeface="Arial" panose="020B0604020202020204" pitchFamily="34" charset="0"/>
              <a:buChar char="•"/>
            </a:pPr>
            <a:r>
              <a:rPr lang="en-US" sz="1350" dirty="0">
                <a:solidFill>
                  <a:schemeClr val="dk1"/>
                </a:solidFill>
                <a:highlight>
                  <a:srgbClr val="FFFF00"/>
                </a:highlight>
                <a:latin typeface="Calibri"/>
                <a:ea typeface="Calibri"/>
                <a:cs typeface="Calibri"/>
                <a:sym typeface="Calibri"/>
              </a:rPr>
              <a:t>What protein is directly downstream of the receptor?</a:t>
            </a:r>
          </a:p>
          <a:p>
            <a:pPr marL="171450" indent="-285750">
              <a:spcBef>
                <a:spcPts val="0"/>
              </a:spcBef>
              <a:spcAft>
                <a:spcPts val="0"/>
              </a:spcAft>
              <a:buClr>
                <a:schemeClr val="dk1"/>
              </a:buClr>
              <a:buSzPts val="1800"/>
              <a:buFont typeface="Arial" panose="020B0604020202020204" pitchFamily="34" charset="0"/>
              <a:buChar char="•"/>
            </a:pPr>
            <a:endParaRPr lang="en-US" sz="1350" dirty="0">
              <a:solidFill>
                <a:schemeClr val="dk1"/>
              </a:solidFill>
              <a:highlight>
                <a:srgbClr val="FFFF00"/>
              </a:highlight>
              <a:latin typeface="Calibri"/>
              <a:ea typeface="Calibri"/>
              <a:cs typeface="Calibri"/>
              <a:sym typeface="Calibri"/>
            </a:endParaRPr>
          </a:p>
          <a:p>
            <a:pPr marL="171450" indent="-285750">
              <a:spcBef>
                <a:spcPts val="0"/>
              </a:spcBef>
              <a:spcAft>
                <a:spcPts val="0"/>
              </a:spcAft>
              <a:buClr>
                <a:schemeClr val="dk1"/>
              </a:buClr>
              <a:buSzPts val="1800"/>
              <a:buFont typeface="Arial" panose="020B0604020202020204" pitchFamily="34" charset="0"/>
              <a:buChar char="•"/>
            </a:pPr>
            <a:r>
              <a:rPr lang="en-US" sz="1350" dirty="0">
                <a:solidFill>
                  <a:schemeClr val="dk1"/>
                </a:solidFill>
                <a:highlight>
                  <a:srgbClr val="FFFF00"/>
                </a:highlight>
                <a:latin typeface="Calibri"/>
                <a:ea typeface="Calibri"/>
                <a:cs typeface="Calibri"/>
                <a:sym typeface="Calibri"/>
              </a:rPr>
              <a:t>Name two proteins that are kinases</a:t>
            </a:r>
          </a:p>
          <a:p>
            <a:pPr marL="171450" indent="-285750">
              <a:spcBef>
                <a:spcPts val="0"/>
              </a:spcBef>
              <a:spcAft>
                <a:spcPts val="0"/>
              </a:spcAft>
              <a:buClr>
                <a:schemeClr val="dk1"/>
              </a:buClr>
              <a:buSzPts val="1800"/>
              <a:buFont typeface="Arial" panose="020B0604020202020204" pitchFamily="34" charset="0"/>
              <a:buChar char="•"/>
            </a:pPr>
            <a:endParaRPr lang="en-US" sz="1350" dirty="0">
              <a:solidFill>
                <a:schemeClr val="dk1"/>
              </a:solidFill>
              <a:highlight>
                <a:srgbClr val="FFFF00"/>
              </a:highlight>
              <a:latin typeface="Calibri"/>
              <a:ea typeface="Calibri"/>
              <a:cs typeface="Calibri"/>
              <a:sym typeface="Calibri"/>
            </a:endParaRPr>
          </a:p>
          <a:p>
            <a:pPr marL="171450" indent="-285750">
              <a:spcBef>
                <a:spcPts val="0"/>
              </a:spcBef>
              <a:spcAft>
                <a:spcPts val="0"/>
              </a:spcAft>
              <a:buClr>
                <a:schemeClr val="dk1"/>
              </a:buClr>
              <a:buSzPts val="1800"/>
              <a:buFont typeface="Arial" panose="020B0604020202020204" pitchFamily="34" charset="0"/>
              <a:buChar char="•"/>
            </a:pPr>
            <a:r>
              <a:rPr lang="en-US" sz="1350" dirty="0">
                <a:solidFill>
                  <a:schemeClr val="dk1"/>
                </a:solidFill>
                <a:highlight>
                  <a:srgbClr val="FFFF00"/>
                </a:highlight>
                <a:latin typeface="Calibri"/>
                <a:ea typeface="Calibri"/>
                <a:cs typeface="Calibri"/>
                <a:sym typeface="Calibri"/>
              </a:rPr>
              <a:t>Name the transcription factor</a:t>
            </a:r>
          </a:p>
          <a:p>
            <a:pPr>
              <a:spcBef>
                <a:spcPts val="0"/>
              </a:spcBef>
              <a:spcAft>
                <a:spcPts val="0"/>
              </a:spcAft>
              <a:buClr>
                <a:schemeClr val="dk1"/>
              </a:buClr>
              <a:buSzPts val="1800"/>
            </a:pPr>
            <a:endParaRPr lang="en-US" sz="1350" dirty="0">
              <a:solidFill>
                <a:schemeClr val="dk1"/>
              </a:solidFill>
              <a:highlight>
                <a:srgbClr val="FFFF00"/>
              </a:highlight>
              <a:latin typeface="Calibri"/>
              <a:ea typeface="Calibri"/>
              <a:cs typeface="Calibri"/>
              <a:sym typeface="Calibri"/>
            </a:endParaRPr>
          </a:p>
          <a:p>
            <a:pPr marL="171450" indent="-285750">
              <a:spcBef>
                <a:spcPts val="0"/>
              </a:spcBef>
              <a:spcAft>
                <a:spcPts val="0"/>
              </a:spcAft>
              <a:buClr>
                <a:schemeClr val="dk1"/>
              </a:buClr>
              <a:buSzPts val="1800"/>
              <a:buFont typeface="Arial" panose="020B0604020202020204" pitchFamily="34" charset="0"/>
              <a:buChar char="•"/>
            </a:pPr>
            <a:r>
              <a:rPr lang="en-US" sz="1350" dirty="0">
                <a:solidFill>
                  <a:schemeClr val="dk1"/>
                </a:solidFill>
                <a:highlight>
                  <a:srgbClr val="FFFF00"/>
                </a:highlight>
                <a:latin typeface="Calibri"/>
                <a:ea typeface="Calibri"/>
                <a:cs typeface="Calibri"/>
                <a:sym typeface="Calibri"/>
              </a:rPr>
              <a:t>What is the final outcome/cellular response of this pathway?</a:t>
            </a:r>
          </a:p>
          <a:p>
            <a:pPr marL="171450" indent="-285750">
              <a:spcBef>
                <a:spcPts val="0"/>
              </a:spcBef>
              <a:spcAft>
                <a:spcPts val="0"/>
              </a:spcAft>
              <a:buClr>
                <a:schemeClr val="dk1"/>
              </a:buClr>
              <a:buSzPts val="1800"/>
              <a:buFont typeface="Arial" panose="020B0604020202020204" pitchFamily="34" charset="0"/>
              <a:buChar char="•"/>
            </a:pPr>
            <a:endParaRPr lang="en-US" sz="1350" dirty="0">
              <a:solidFill>
                <a:schemeClr val="dk1"/>
              </a:solidFill>
              <a:highlight>
                <a:srgbClr val="FFFF00"/>
              </a:highlight>
              <a:latin typeface="Calibri"/>
              <a:ea typeface="Calibri"/>
              <a:cs typeface="Calibri"/>
              <a:sym typeface="Calibri"/>
            </a:endParaRPr>
          </a:p>
        </p:txBody>
      </p:sp>
    </p:spTree>
    <p:extLst>
      <p:ext uri="{BB962C8B-B14F-4D97-AF65-F5344CB8AC3E}">
        <p14:creationId xmlns:p14="http://schemas.microsoft.com/office/powerpoint/2010/main" val="241152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p:cNvPicPr preferRelativeResize="0"/>
          <p:nvPr/>
        </p:nvPicPr>
        <p:blipFill rotWithShape="1">
          <a:blip r:embed="rId3">
            <a:alphaModFix/>
          </a:blip>
          <a:srcRect/>
          <a:stretch/>
        </p:blipFill>
        <p:spPr>
          <a:xfrm>
            <a:off x="3507446" y="2425683"/>
            <a:ext cx="4573846" cy="2572788"/>
          </a:xfrm>
          <a:prstGeom prst="rect">
            <a:avLst/>
          </a:prstGeom>
          <a:noFill/>
          <a:ln>
            <a:noFill/>
          </a:ln>
        </p:spPr>
      </p:pic>
      <p:sp>
        <p:nvSpPr>
          <p:cNvPr id="96" name="Google Shape;96;p2"/>
          <p:cNvSpPr txBox="1">
            <a:spLocks noGrp="1"/>
          </p:cNvSpPr>
          <p:nvPr>
            <p:ph type="title"/>
          </p:nvPr>
        </p:nvSpPr>
        <p:spPr>
          <a:xfrm>
            <a:off x="1156310" y="145029"/>
            <a:ext cx="6516158" cy="509666"/>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3600"/>
            </a:pPr>
            <a:r>
              <a:rPr lang="en-US" sz="2700" dirty="0">
                <a:latin typeface="Arial"/>
                <a:ea typeface="Arial"/>
                <a:cs typeface="Arial"/>
                <a:sym typeface="Arial"/>
              </a:rPr>
              <a:t>The “normal” cell</a:t>
            </a:r>
            <a:endParaRPr sz="2700" dirty="0">
              <a:latin typeface="Arial"/>
              <a:ea typeface="Arial"/>
              <a:cs typeface="Arial"/>
              <a:sym typeface="Arial"/>
            </a:endParaRPr>
          </a:p>
        </p:txBody>
      </p:sp>
      <p:sp>
        <p:nvSpPr>
          <p:cNvPr id="97" name="Google Shape;97;p2"/>
          <p:cNvSpPr/>
          <p:nvPr/>
        </p:nvSpPr>
        <p:spPr>
          <a:xfrm>
            <a:off x="634620" y="877142"/>
            <a:ext cx="6516158" cy="692467"/>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b="1">
                <a:solidFill>
                  <a:srgbClr val="558ED5"/>
                </a:solidFill>
                <a:latin typeface="Calibri"/>
                <a:ea typeface="Calibri"/>
                <a:cs typeface="Calibri"/>
                <a:sym typeface="Calibri"/>
              </a:rPr>
              <a:t>What is a “normal” cell?</a:t>
            </a:r>
            <a:endParaRPr sz="1800"/>
          </a:p>
          <a:p>
            <a:pPr>
              <a:spcBef>
                <a:spcPts val="0"/>
              </a:spcBef>
              <a:spcAft>
                <a:spcPts val="0"/>
              </a:spcAft>
            </a:pPr>
            <a:endParaRPr sz="1350">
              <a:solidFill>
                <a:schemeClr val="dk1"/>
              </a:solidFill>
              <a:latin typeface="Calibri"/>
              <a:ea typeface="Calibri"/>
              <a:cs typeface="Calibri"/>
              <a:sym typeface="Calibri"/>
            </a:endParaRPr>
          </a:p>
          <a:p>
            <a:pPr>
              <a:spcBef>
                <a:spcPts val="0"/>
              </a:spcBef>
              <a:spcAft>
                <a:spcPts val="0"/>
              </a:spcAft>
            </a:pPr>
            <a:endParaRPr sz="1350">
              <a:solidFill>
                <a:schemeClr val="dk1"/>
              </a:solidFill>
              <a:latin typeface="Calibri"/>
              <a:ea typeface="Calibri"/>
              <a:cs typeface="Calibri"/>
              <a:sym typeface="Calibri"/>
            </a:endParaRPr>
          </a:p>
        </p:txBody>
      </p:sp>
      <p:sp>
        <p:nvSpPr>
          <p:cNvPr id="98" name="Google Shape;98;p2"/>
          <p:cNvSpPr/>
          <p:nvPr/>
        </p:nvSpPr>
        <p:spPr>
          <a:xfrm>
            <a:off x="634620" y="1174870"/>
            <a:ext cx="5227254" cy="1436966"/>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dirty="0">
                <a:solidFill>
                  <a:schemeClr val="dk1"/>
                </a:solidFill>
                <a:latin typeface="Calibri"/>
                <a:ea typeface="Calibri"/>
                <a:cs typeface="Calibri"/>
                <a:sym typeface="Calibri"/>
              </a:rPr>
              <a:t>We can  think of a normal cell as having the same basic characteristics that a person would have, which are:</a:t>
            </a:r>
            <a:endParaRPr sz="1800" dirty="0"/>
          </a:p>
          <a:p>
            <a:pPr>
              <a:spcBef>
                <a:spcPts val="0"/>
              </a:spcBef>
              <a:spcAft>
                <a:spcPts val="0"/>
              </a:spcAft>
            </a:pPr>
            <a:endParaRPr sz="788" dirty="0">
              <a:solidFill>
                <a:schemeClr val="dk1"/>
              </a:solidFill>
              <a:latin typeface="Calibri"/>
              <a:ea typeface="Calibri"/>
              <a:cs typeface="Calibri"/>
              <a:sym typeface="Calibri"/>
            </a:endParaRPr>
          </a:p>
          <a:p>
            <a:pPr marL="214313" indent="-214313">
              <a:spcBef>
                <a:spcPts val="0"/>
              </a:spcBef>
              <a:spcAft>
                <a:spcPts val="0"/>
              </a:spcAft>
              <a:buClr>
                <a:schemeClr val="dk1"/>
              </a:buClr>
              <a:buSzPts val="1800"/>
              <a:buFont typeface="Arial"/>
              <a:buChar char="•"/>
            </a:pPr>
            <a:r>
              <a:rPr lang="en-US" sz="1350" dirty="0">
                <a:solidFill>
                  <a:schemeClr val="dk1"/>
                </a:solidFill>
                <a:latin typeface="Calibri"/>
                <a:ea typeface="Calibri"/>
                <a:cs typeface="Calibri"/>
                <a:sym typeface="Calibri"/>
              </a:rPr>
              <a:t>Be born and grow</a:t>
            </a:r>
            <a:endParaRPr sz="1800" dirty="0"/>
          </a:p>
          <a:p>
            <a:pPr marL="214313" indent="-214313">
              <a:spcBef>
                <a:spcPts val="0"/>
              </a:spcBef>
              <a:spcAft>
                <a:spcPts val="0"/>
              </a:spcAft>
              <a:buClr>
                <a:srgbClr val="538CD5"/>
              </a:buClr>
              <a:buSzPts val="1800"/>
              <a:buFont typeface="Arial"/>
              <a:buChar char="•"/>
            </a:pPr>
            <a:r>
              <a:rPr lang="en-US" sz="1350" dirty="0">
                <a:solidFill>
                  <a:srgbClr val="538CD5"/>
                </a:solidFill>
                <a:latin typeface="Calibri"/>
                <a:ea typeface="Calibri"/>
                <a:cs typeface="Calibri"/>
                <a:sym typeface="Calibri"/>
              </a:rPr>
              <a:t>Communicate with friends</a:t>
            </a:r>
            <a:endParaRPr sz="1800" dirty="0"/>
          </a:p>
          <a:p>
            <a:pPr marL="214313" indent="-214313">
              <a:spcBef>
                <a:spcPts val="0"/>
              </a:spcBef>
              <a:spcAft>
                <a:spcPts val="0"/>
              </a:spcAft>
              <a:buClr>
                <a:schemeClr val="dk1"/>
              </a:buClr>
              <a:buSzPts val="1800"/>
              <a:buFont typeface="Arial"/>
              <a:buChar char="•"/>
            </a:pPr>
            <a:r>
              <a:rPr lang="en-US" sz="1350" dirty="0">
                <a:solidFill>
                  <a:schemeClr val="dk1"/>
                </a:solidFill>
                <a:latin typeface="Calibri"/>
                <a:ea typeface="Calibri"/>
                <a:cs typeface="Calibri"/>
                <a:sym typeface="Calibri"/>
              </a:rPr>
              <a:t>Get a job</a:t>
            </a:r>
            <a:endParaRPr sz="1800" dirty="0"/>
          </a:p>
          <a:p>
            <a:pPr marL="214313" indent="-214313">
              <a:spcBef>
                <a:spcPts val="0"/>
              </a:spcBef>
              <a:spcAft>
                <a:spcPts val="0"/>
              </a:spcAft>
              <a:buClr>
                <a:schemeClr val="dk1"/>
              </a:buClr>
              <a:buSzPts val="1800"/>
              <a:buFont typeface="Arial"/>
              <a:buChar char="•"/>
            </a:pPr>
            <a:r>
              <a:rPr lang="en-US" sz="1350" dirty="0">
                <a:solidFill>
                  <a:schemeClr val="dk1"/>
                </a:solidFill>
                <a:latin typeface="Calibri"/>
                <a:ea typeface="Calibri"/>
                <a:cs typeface="Calibri"/>
                <a:sym typeface="Calibri"/>
              </a:rPr>
              <a:t>Grow old and die</a:t>
            </a:r>
            <a:endParaRPr sz="1800" dirty="0"/>
          </a:p>
        </p:txBody>
      </p:sp>
      <p:sp>
        <p:nvSpPr>
          <p:cNvPr id="99" name="Google Shape;99;p2"/>
          <p:cNvSpPr/>
          <p:nvPr/>
        </p:nvSpPr>
        <p:spPr>
          <a:xfrm>
            <a:off x="616887" y="1731965"/>
            <a:ext cx="2253701" cy="879872"/>
          </a:xfrm>
          <a:prstGeom prst="rect">
            <a:avLst/>
          </a:prstGeom>
          <a:noFill/>
          <a:ln w="9525" cap="flat" cmpd="sng">
            <a:solidFill>
              <a:srgbClr val="4A7DBA"/>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grpSp>
        <p:nvGrpSpPr>
          <p:cNvPr id="100" name="Google Shape;100;p2"/>
          <p:cNvGrpSpPr/>
          <p:nvPr/>
        </p:nvGrpSpPr>
        <p:grpSpPr>
          <a:xfrm>
            <a:off x="634619" y="2873064"/>
            <a:ext cx="4471938" cy="1436966"/>
            <a:chOff x="147659" y="3830750"/>
            <a:chExt cx="5962584" cy="1915953"/>
          </a:xfrm>
        </p:grpSpPr>
        <p:sp>
          <p:nvSpPr>
            <p:cNvPr id="101" name="Google Shape;101;p2"/>
            <p:cNvSpPr/>
            <p:nvPr/>
          </p:nvSpPr>
          <p:spPr>
            <a:xfrm>
              <a:off x="147659" y="3830750"/>
              <a:ext cx="5962584" cy="1915953"/>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350" dirty="0">
                  <a:solidFill>
                    <a:schemeClr val="dk1"/>
                  </a:solidFill>
                  <a:latin typeface="Calibri"/>
                  <a:ea typeface="Calibri"/>
                  <a:cs typeface="Calibri"/>
                  <a:sym typeface="Calibri"/>
                </a:rPr>
                <a:t>In more cell-specific terms, a normal cell must be able to:</a:t>
              </a:r>
              <a:endParaRPr sz="1800" dirty="0"/>
            </a:p>
            <a:p>
              <a:pPr>
                <a:spcBef>
                  <a:spcPts val="0"/>
                </a:spcBef>
                <a:spcAft>
                  <a:spcPts val="0"/>
                </a:spcAft>
              </a:pPr>
              <a:endParaRPr sz="788" dirty="0">
                <a:solidFill>
                  <a:schemeClr val="dk1"/>
                </a:solidFill>
                <a:latin typeface="Calibri"/>
                <a:ea typeface="Calibri"/>
                <a:cs typeface="Calibri"/>
                <a:sym typeface="Calibri"/>
              </a:endParaRPr>
            </a:p>
            <a:p>
              <a:pPr marL="214313" indent="-214313">
                <a:spcBef>
                  <a:spcPts val="0"/>
                </a:spcBef>
                <a:spcAft>
                  <a:spcPts val="0"/>
                </a:spcAft>
                <a:buClr>
                  <a:schemeClr val="dk1"/>
                </a:buClr>
                <a:buSzPts val="1800"/>
                <a:buFont typeface="Arial"/>
                <a:buChar char="•"/>
              </a:pPr>
              <a:r>
                <a:rPr lang="en-US" sz="1350" dirty="0">
                  <a:solidFill>
                    <a:schemeClr val="dk1"/>
                  </a:solidFill>
                  <a:latin typeface="Calibri"/>
                  <a:ea typeface="Calibri"/>
                  <a:cs typeface="Calibri"/>
                  <a:sym typeface="Calibri"/>
                </a:rPr>
                <a:t>Grow and divide</a:t>
              </a:r>
              <a:endParaRPr sz="1350" dirty="0">
                <a:solidFill>
                  <a:schemeClr val="dk1"/>
                </a:solidFill>
                <a:latin typeface="Calibri"/>
                <a:ea typeface="Calibri"/>
                <a:cs typeface="Calibri"/>
                <a:sym typeface="Calibri"/>
              </a:endParaRPr>
            </a:p>
            <a:p>
              <a:pPr marL="214313" indent="-214313">
                <a:spcBef>
                  <a:spcPts val="0"/>
                </a:spcBef>
                <a:spcAft>
                  <a:spcPts val="0"/>
                </a:spcAft>
                <a:buClr>
                  <a:srgbClr val="538CD5"/>
                </a:buClr>
                <a:buSzPts val="1800"/>
                <a:buFont typeface="Arial"/>
                <a:buChar char="•"/>
              </a:pPr>
              <a:r>
                <a:rPr lang="en-US" sz="1350" dirty="0">
                  <a:solidFill>
                    <a:srgbClr val="538CD5"/>
                  </a:solidFill>
                  <a:latin typeface="Calibri"/>
                  <a:ea typeface="Calibri"/>
                  <a:cs typeface="Calibri"/>
                  <a:sym typeface="Calibri"/>
                </a:rPr>
                <a:t>Send and receive signals to and from other cells</a:t>
              </a:r>
              <a:endParaRPr sz="1800" dirty="0"/>
            </a:p>
            <a:p>
              <a:pPr marL="214313" indent="-214313">
                <a:spcBef>
                  <a:spcPts val="0"/>
                </a:spcBef>
                <a:spcAft>
                  <a:spcPts val="0"/>
                </a:spcAft>
                <a:buClr>
                  <a:schemeClr val="dk1"/>
                </a:buClr>
                <a:buSzPts val="1800"/>
                <a:buFont typeface="Arial"/>
                <a:buChar char="•"/>
              </a:pPr>
              <a:r>
                <a:rPr lang="en-US" sz="1350" dirty="0">
                  <a:solidFill>
                    <a:schemeClr val="dk1"/>
                  </a:solidFill>
                  <a:latin typeface="Calibri"/>
                  <a:ea typeface="Calibri"/>
                  <a:cs typeface="Calibri"/>
                  <a:sym typeface="Calibri"/>
                </a:rPr>
                <a:t>Differentiate</a:t>
              </a:r>
              <a:endParaRPr sz="1350" dirty="0">
                <a:solidFill>
                  <a:schemeClr val="dk1"/>
                </a:solidFill>
                <a:latin typeface="Calibri"/>
                <a:ea typeface="Calibri"/>
                <a:cs typeface="Calibri"/>
                <a:sym typeface="Calibri"/>
              </a:endParaRPr>
            </a:p>
            <a:p>
              <a:pPr marL="214313" indent="-214313">
                <a:spcBef>
                  <a:spcPts val="0"/>
                </a:spcBef>
                <a:spcAft>
                  <a:spcPts val="0"/>
                </a:spcAft>
                <a:buClr>
                  <a:schemeClr val="dk1"/>
                </a:buClr>
                <a:buSzPts val="1800"/>
                <a:buFont typeface="Arial"/>
                <a:buChar char="•"/>
              </a:pPr>
              <a:r>
                <a:rPr lang="en-US" sz="1350" dirty="0">
                  <a:solidFill>
                    <a:schemeClr val="dk1"/>
                  </a:solidFill>
                  <a:latin typeface="Calibri"/>
                  <a:ea typeface="Calibri"/>
                  <a:cs typeface="Calibri"/>
                  <a:sym typeface="Calibri"/>
                </a:rPr>
                <a:t>Cell death – apoptosis (programmed) or necrosis unprogrammed)</a:t>
              </a:r>
              <a:endParaRPr sz="1800" dirty="0"/>
            </a:p>
          </p:txBody>
        </p:sp>
        <p:sp>
          <p:nvSpPr>
            <p:cNvPr id="102" name="Google Shape;102;p2"/>
            <p:cNvSpPr/>
            <p:nvPr/>
          </p:nvSpPr>
          <p:spPr>
            <a:xfrm>
              <a:off x="147660" y="4296496"/>
              <a:ext cx="5567340" cy="1450205"/>
            </a:xfrm>
            <a:prstGeom prst="rect">
              <a:avLst/>
            </a:prstGeom>
            <a:noFill/>
            <a:ln w="9525" cap="flat" cmpd="sng">
              <a:solidFill>
                <a:srgbClr val="4A7DBA"/>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97915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K signaling pathway - Cusabio">
            <a:extLst>
              <a:ext uri="{FF2B5EF4-FFF2-40B4-BE49-F238E27FC236}">
                <a16:creationId xmlns:a16="http://schemas.microsoft.com/office/drawing/2014/main" id="{F0DE0495-92C6-6C4B-B32D-751F3EEF7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782240"/>
            <a:ext cx="7753350" cy="436126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30;p22">
            <a:extLst>
              <a:ext uri="{FF2B5EF4-FFF2-40B4-BE49-F238E27FC236}">
                <a16:creationId xmlns:a16="http://schemas.microsoft.com/office/drawing/2014/main" id="{97A6FEFA-F561-DB47-9509-17F7375C24C1}"/>
              </a:ext>
            </a:extLst>
          </p:cNvPr>
          <p:cNvSpPr txBox="1">
            <a:spLocks noGrp="1"/>
          </p:cNvSpPr>
          <p:nvPr>
            <p:ph type="title"/>
          </p:nvPr>
        </p:nvSpPr>
        <p:spPr>
          <a:xfrm>
            <a:off x="581025" y="-19250"/>
            <a:ext cx="826769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3200"/>
            </a:pPr>
            <a:r>
              <a:rPr lang="en-US" sz="2400" dirty="0">
                <a:latin typeface="Arial"/>
                <a:ea typeface="Arial"/>
                <a:cs typeface="Arial"/>
                <a:sym typeface="Arial"/>
              </a:rPr>
              <a:t>Signaling in the MAPK pathway is way more complex</a:t>
            </a:r>
            <a:endParaRPr sz="2400" dirty="0">
              <a:latin typeface="Arial"/>
              <a:ea typeface="Arial"/>
              <a:cs typeface="Arial"/>
              <a:sym typeface="Arial"/>
            </a:endParaRPr>
          </a:p>
        </p:txBody>
      </p:sp>
    </p:spTree>
    <p:extLst>
      <p:ext uri="{BB962C8B-B14F-4D97-AF65-F5344CB8AC3E}">
        <p14:creationId xmlns:p14="http://schemas.microsoft.com/office/powerpoint/2010/main" val="3041416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4"/>
          <p:cNvSpPr txBox="1">
            <a:spLocks noGrp="1"/>
          </p:cNvSpPr>
          <p:nvPr>
            <p:ph type="title"/>
          </p:nvPr>
        </p:nvSpPr>
        <p:spPr>
          <a:xfrm>
            <a:off x="524062" y="21987"/>
            <a:ext cx="6845789" cy="505325"/>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2800"/>
            </a:pPr>
            <a:r>
              <a:rPr lang="en-US" sz="2100" dirty="0">
                <a:latin typeface="Arial"/>
                <a:ea typeface="Arial"/>
                <a:cs typeface="Arial"/>
                <a:sym typeface="Arial"/>
              </a:rPr>
              <a:t>Review</a:t>
            </a:r>
            <a:endParaRPr sz="2100" dirty="0">
              <a:latin typeface="Arial"/>
              <a:ea typeface="Arial"/>
              <a:cs typeface="Arial"/>
              <a:sym typeface="Arial"/>
            </a:endParaRPr>
          </a:p>
        </p:txBody>
      </p:sp>
      <p:sp>
        <p:nvSpPr>
          <p:cNvPr id="118" name="Google Shape;118;p4"/>
          <p:cNvSpPr/>
          <p:nvPr/>
        </p:nvSpPr>
        <p:spPr>
          <a:xfrm>
            <a:off x="1649891" y="1892800"/>
            <a:ext cx="3900993" cy="900216"/>
          </a:xfrm>
          <a:prstGeom prst="rect">
            <a:avLst/>
          </a:prstGeom>
          <a:noFill/>
          <a:ln>
            <a:noFill/>
          </a:ln>
        </p:spPr>
        <p:txBody>
          <a:bodyPr spcFirstLastPara="1" wrap="square" lIns="68569" tIns="34275" rIns="68569" bIns="34275" anchor="t" anchorCtr="0">
            <a:spAutoFit/>
          </a:bodyPr>
          <a:lstStyle/>
          <a:p>
            <a:pPr>
              <a:spcBef>
                <a:spcPts val="0"/>
              </a:spcBef>
              <a:spcAft>
                <a:spcPts val="0"/>
              </a:spcAft>
            </a:pPr>
            <a:endParaRPr sz="1800">
              <a:solidFill>
                <a:schemeClr val="dk1"/>
              </a:solidFill>
              <a:latin typeface="Calibri"/>
              <a:ea typeface="Calibri"/>
              <a:cs typeface="Calibri"/>
              <a:sym typeface="Calibri"/>
            </a:endParaRPr>
          </a:p>
          <a:p>
            <a:pPr>
              <a:spcBef>
                <a:spcPts val="0"/>
              </a:spcBef>
              <a:spcAft>
                <a:spcPts val="0"/>
              </a:spcAft>
            </a:pPr>
            <a:endParaRPr sz="1800">
              <a:solidFill>
                <a:schemeClr val="dk1"/>
              </a:solidFill>
              <a:latin typeface="Calibri"/>
              <a:ea typeface="Calibri"/>
              <a:cs typeface="Calibri"/>
              <a:sym typeface="Calibri"/>
            </a:endParaRPr>
          </a:p>
          <a:p>
            <a:pPr>
              <a:spcBef>
                <a:spcPts val="0"/>
              </a:spcBef>
              <a:spcAft>
                <a:spcPts val="0"/>
              </a:spcAft>
            </a:pPr>
            <a:endParaRPr sz="1800">
              <a:solidFill>
                <a:schemeClr val="dk1"/>
              </a:solidFill>
              <a:latin typeface="Calibri"/>
              <a:ea typeface="Calibri"/>
              <a:cs typeface="Calibri"/>
              <a:sym typeface="Calibri"/>
            </a:endParaRPr>
          </a:p>
        </p:txBody>
      </p:sp>
      <p:sp>
        <p:nvSpPr>
          <p:cNvPr id="19" name="Google Shape;176;p8">
            <a:extLst>
              <a:ext uri="{FF2B5EF4-FFF2-40B4-BE49-F238E27FC236}">
                <a16:creationId xmlns:a16="http://schemas.microsoft.com/office/drawing/2014/main" id="{EDCBB1D7-82DA-3E4C-8126-88117F285366}"/>
              </a:ext>
            </a:extLst>
          </p:cNvPr>
          <p:cNvSpPr/>
          <p:nvPr/>
        </p:nvSpPr>
        <p:spPr>
          <a:xfrm>
            <a:off x="1038046" y="842528"/>
            <a:ext cx="1914704" cy="1500380"/>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chemeClr val="dk1"/>
              </a:buClr>
              <a:buSzPts val="2000"/>
            </a:pPr>
            <a:r>
              <a:rPr lang="en-US" sz="1500" dirty="0">
                <a:solidFill>
                  <a:schemeClr val="dk1"/>
                </a:solidFill>
                <a:latin typeface="Calibri"/>
                <a:cs typeface="Calibri"/>
                <a:sym typeface="Calibri"/>
              </a:rPr>
              <a:t>A. Phosphatase</a:t>
            </a:r>
          </a:p>
          <a:p>
            <a:pPr>
              <a:spcBef>
                <a:spcPts val="0"/>
              </a:spcBef>
              <a:spcAft>
                <a:spcPts val="0"/>
              </a:spcAft>
              <a:buClr>
                <a:schemeClr val="dk1"/>
              </a:buClr>
              <a:buSzPts val="2000"/>
            </a:pPr>
            <a:r>
              <a:rPr lang="en-US" sz="1500" dirty="0">
                <a:solidFill>
                  <a:schemeClr val="dk1"/>
                </a:solidFill>
                <a:latin typeface="Calibri"/>
                <a:cs typeface="Calibri"/>
                <a:sym typeface="Calibri"/>
              </a:rPr>
              <a:t>B. Downstream</a:t>
            </a:r>
          </a:p>
          <a:p>
            <a:pPr>
              <a:spcBef>
                <a:spcPts val="0"/>
              </a:spcBef>
              <a:spcAft>
                <a:spcPts val="0"/>
              </a:spcAft>
              <a:buClr>
                <a:schemeClr val="dk1"/>
              </a:buClr>
              <a:buSzPts val="2000"/>
            </a:pPr>
            <a:r>
              <a:rPr lang="en-US" sz="1500" dirty="0">
                <a:solidFill>
                  <a:schemeClr val="dk1"/>
                </a:solidFill>
                <a:latin typeface="Calibri"/>
                <a:cs typeface="Calibri"/>
                <a:sym typeface="Calibri"/>
              </a:rPr>
              <a:t>C. Ligand</a:t>
            </a:r>
          </a:p>
          <a:p>
            <a:pPr>
              <a:spcBef>
                <a:spcPts val="0"/>
              </a:spcBef>
              <a:spcAft>
                <a:spcPts val="0"/>
              </a:spcAft>
              <a:buClr>
                <a:schemeClr val="dk1"/>
              </a:buClr>
              <a:buSzPts val="2000"/>
            </a:pPr>
            <a:r>
              <a:rPr lang="en-US" sz="1500" dirty="0">
                <a:solidFill>
                  <a:schemeClr val="dk1"/>
                </a:solidFill>
                <a:latin typeface="Calibri"/>
                <a:cs typeface="Calibri"/>
                <a:sym typeface="Calibri"/>
              </a:rPr>
              <a:t>D. Phosphorylation</a:t>
            </a:r>
          </a:p>
          <a:p>
            <a:pPr>
              <a:spcBef>
                <a:spcPts val="0"/>
              </a:spcBef>
              <a:spcAft>
                <a:spcPts val="0"/>
              </a:spcAft>
              <a:buClr>
                <a:schemeClr val="dk1"/>
              </a:buClr>
              <a:buSzPts val="2000"/>
            </a:pPr>
            <a:r>
              <a:rPr lang="en-US" sz="1500" dirty="0">
                <a:solidFill>
                  <a:schemeClr val="dk1"/>
                </a:solidFill>
                <a:latin typeface="Calibri"/>
                <a:cs typeface="Calibri"/>
                <a:sym typeface="Calibri"/>
              </a:rPr>
              <a:t>E. Gene expression</a:t>
            </a:r>
            <a:endParaRPr sz="1800" dirty="0"/>
          </a:p>
          <a:p>
            <a:pPr marL="257175" indent="-161925">
              <a:spcBef>
                <a:spcPts val="0"/>
              </a:spcBef>
              <a:spcAft>
                <a:spcPts val="0"/>
              </a:spcAft>
              <a:buClr>
                <a:schemeClr val="dk1"/>
              </a:buClr>
              <a:buSzPts val="2000"/>
            </a:pPr>
            <a:endParaRPr sz="1500" dirty="0">
              <a:solidFill>
                <a:schemeClr val="dk1"/>
              </a:solidFill>
              <a:latin typeface="Calibri"/>
              <a:ea typeface="Calibri"/>
              <a:cs typeface="Calibri"/>
              <a:sym typeface="Calibri"/>
            </a:endParaRPr>
          </a:p>
        </p:txBody>
      </p:sp>
      <p:sp>
        <p:nvSpPr>
          <p:cNvPr id="21" name="Google Shape;176;p8">
            <a:extLst>
              <a:ext uri="{FF2B5EF4-FFF2-40B4-BE49-F238E27FC236}">
                <a16:creationId xmlns:a16="http://schemas.microsoft.com/office/drawing/2014/main" id="{34AF1B06-C6B1-514A-A40F-23983EC68F04}"/>
              </a:ext>
            </a:extLst>
          </p:cNvPr>
          <p:cNvSpPr/>
          <p:nvPr/>
        </p:nvSpPr>
        <p:spPr>
          <a:xfrm>
            <a:off x="261938" y="2394187"/>
            <a:ext cx="8620124" cy="2285211"/>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chemeClr val="dk1"/>
              </a:buClr>
              <a:buSzPts val="2000"/>
            </a:pPr>
            <a:r>
              <a:rPr lang="en-US" sz="1600" dirty="0">
                <a:solidFill>
                  <a:srgbClr val="21242C"/>
                </a:solidFill>
                <a:latin typeface="+mj-lt"/>
                <a:cs typeface="Apple Chancery" panose="03020702040506060504" pitchFamily="66" charset="-79"/>
              </a:rPr>
              <a:t>The chains of molecules that relay signals inside a cell are known as intracellular</a:t>
            </a:r>
            <a:r>
              <a:rPr lang="en-US" sz="1600" dirty="0">
                <a:solidFill>
                  <a:srgbClr val="21242C"/>
                </a:solidFill>
                <a:highlight>
                  <a:srgbClr val="FFFF00"/>
                </a:highlight>
                <a:latin typeface="+mj-lt"/>
                <a:cs typeface="Apple Chancery" panose="03020702040506060504" pitchFamily="66" charset="-79"/>
              </a:rPr>
              <a:t> _____________. </a:t>
            </a:r>
            <a:r>
              <a:rPr lang="en-US" sz="1600" dirty="0">
                <a:solidFill>
                  <a:srgbClr val="21242C"/>
                </a:solidFill>
                <a:latin typeface="+mj-lt"/>
                <a:cs typeface="Apple Chancery" panose="03020702040506060504" pitchFamily="66" charset="-79"/>
              </a:rPr>
              <a:t>Binding of a </a:t>
            </a:r>
            <a:r>
              <a:rPr lang="en-US" sz="1600" dirty="0">
                <a:solidFill>
                  <a:srgbClr val="21242C"/>
                </a:solidFill>
                <a:highlight>
                  <a:srgbClr val="FFFF00"/>
                </a:highlight>
                <a:latin typeface="+mj-lt"/>
                <a:cs typeface="Apple Chancery" panose="03020702040506060504" pitchFamily="66" charset="-79"/>
              </a:rPr>
              <a:t>___________</a:t>
            </a:r>
            <a:r>
              <a:rPr lang="en-US" sz="1600" dirty="0">
                <a:solidFill>
                  <a:srgbClr val="21242C"/>
                </a:solidFill>
                <a:latin typeface="+mj-lt"/>
                <a:cs typeface="Apple Chancery" panose="03020702040506060504" pitchFamily="66" charset="-79"/>
              </a:rPr>
              <a:t> to a</a:t>
            </a:r>
            <a:r>
              <a:rPr lang="en-US" sz="1600" dirty="0">
                <a:solidFill>
                  <a:srgbClr val="21242C"/>
                </a:solidFill>
                <a:highlight>
                  <a:srgbClr val="FFFF00"/>
                </a:highlight>
                <a:latin typeface="+mj-lt"/>
                <a:cs typeface="Apple Chancery" panose="03020702040506060504" pitchFamily="66" charset="-79"/>
              </a:rPr>
              <a:t> _______________</a:t>
            </a:r>
            <a:r>
              <a:rPr lang="en-US" sz="1600" dirty="0">
                <a:solidFill>
                  <a:srgbClr val="21242C"/>
                </a:solidFill>
                <a:latin typeface="+mj-lt"/>
                <a:cs typeface="Apple Chancery" panose="03020702040506060504" pitchFamily="66" charset="-79"/>
              </a:rPr>
              <a:t>initiates a signaling pathway. Once activated, a receptor will activate a protein that is</a:t>
            </a:r>
            <a:r>
              <a:rPr lang="en-US" sz="1600" dirty="0">
                <a:solidFill>
                  <a:srgbClr val="21242C"/>
                </a:solidFill>
                <a:highlight>
                  <a:srgbClr val="FFFF00"/>
                </a:highlight>
                <a:latin typeface="+mj-lt"/>
                <a:cs typeface="Apple Chancery" panose="03020702040506060504" pitchFamily="66" charset="-79"/>
              </a:rPr>
              <a:t> _________________, </a:t>
            </a:r>
            <a:r>
              <a:rPr lang="en-US" sz="1600" dirty="0">
                <a:solidFill>
                  <a:srgbClr val="21242C"/>
                </a:solidFill>
                <a:latin typeface="+mj-lt"/>
                <a:cs typeface="Apple Chancery" panose="03020702040506060504" pitchFamily="66" charset="-79"/>
              </a:rPr>
              <a:t>or below it in the pathway. </a:t>
            </a:r>
          </a:p>
          <a:p>
            <a:pPr>
              <a:spcBef>
                <a:spcPts val="0"/>
              </a:spcBef>
              <a:spcAft>
                <a:spcPts val="0"/>
              </a:spcAft>
              <a:buClr>
                <a:schemeClr val="dk1"/>
              </a:buClr>
              <a:buSzPts val="2000"/>
            </a:pPr>
            <a:endParaRPr lang="en-US" sz="1600" dirty="0">
              <a:solidFill>
                <a:srgbClr val="21242C"/>
              </a:solidFill>
              <a:latin typeface="+mj-lt"/>
              <a:cs typeface="Apple Chancery" panose="03020702040506060504" pitchFamily="66" charset="-79"/>
            </a:endParaRPr>
          </a:p>
          <a:p>
            <a:pPr>
              <a:spcBef>
                <a:spcPts val="0"/>
              </a:spcBef>
              <a:spcAft>
                <a:spcPts val="0"/>
              </a:spcAft>
              <a:buClr>
                <a:schemeClr val="dk1"/>
              </a:buClr>
              <a:buSzPts val="2000"/>
            </a:pPr>
            <a:r>
              <a:rPr lang="en-US" sz="1600" dirty="0">
                <a:solidFill>
                  <a:srgbClr val="21242C"/>
                </a:solidFill>
                <a:latin typeface="+mj-lt"/>
                <a:cs typeface="Apple Chancery" panose="03020702040506060504" pitchFamily="66" charset="-79"/>
              </a:rPr>
              <a:t>Proteins are often activated by </a:t>
            </a:r>
            <a:r>
              <a:rPr lang="en-US" sz="1600" dirty="0">
                <a:solidFill>
                  <a:srgbClr val="21242C"/>
                </a:solidFill>
                <a:highlight>
                  <a:srgbClr val="FFFF00"/>
                </a:highlight>
                <a:latin typeface="+mj-lt"/>
                <a:cs typeface="Apple Chancery" panose="03020702040506060504" pitchFamily="66" charset="-79"/>
              </a:rPr>
              <a:t>__________</a:t>
            </a:r>
            <a:r>
              <a:rPr lang="en-US" sz="1600" dirty="0">
                <a:solidFill>
                  <a:srgbClr val="21242C"/>
                </a:solidFill>
                <a:latin typeface="+mj-lt"/>
                <a:cs typeface="Apple Chancery" panose="03020702040506060504" pitchFamily="66" charset="-79"/>
              </a:rPr>
              <a:t>, the process in which a phosphate group is added to one or more sites on the protein. The proteins that add these phosphate groups to other proteins are called </a:t>
            </a:r>
            <a:r>
              <a:rPr lang="en-US" sz="1600" dirty="0">
                <a:solidFill>
                  <a:srgbClr val="21242C"/>
                </a:solidFill>
                <a:highlight>
                  <a:srgbClr val="FFFF00"/>
                </a:highlight>
                <a:latin typeface="+mj-lt"/>
                <a:cs typeface="Apple Chancery" panose="03020702040506060504" pitchFamily="66" charset="-79"/>
              </a:rPr>
              <a:t>________________</a:t>
            </a:r>
            <a:r>
              <a:rPr lang="en-US" sz="1600" dirty="0">
                <a:solidFill>
                  <a:srgbClr val="21242C"/>
                </a:solidFill>
                <a:latin typeface="+mj-lt"/>
                <a:cs typeface="Apple Chancery" panose="03020702040506060504" pitchFamily="66" charset="-79"/>
              </a:rPr>
              <a:t>. Oftentimes, a </a:t>
            </a:r>
            <a:r>
              <a:rPr lang="en-US" sz="1600" dirty="0">
                <a:solidFill>
                  <a:srgbClr val="21242C"/>
                </a:solidFill>
                <a:highlight>
                  <a:srgbClr val="FFFF00"/>
                </a:highlight>
                <a:latin typeface="+mj-lt"/>
                <a:cs typeface="Apple Chancery" panose="03020702040506060504" pitchFamily="66" charset="-79"/>
              </a:rPr>
              <a:t>____________, </a:t>
            </a:r>
            <a:r>
              <a:rPr lang="en-US" sz="1600" dirty="0">
                <a:solidFill>
                  <a:srgbClr val="21242C"/>
                </a:solidFill>
                <a:latin typeface="+mj-lt"/>
                <a:cs typeface="Apple Chancery" panose="03020702040506060504" pitchFamily="66" charset="-79"/>
              </a:rPr>
              <a:t>or protein that binds to DNA to initiate transcription, is activated. This brings about a response in the cell by regulating</a:t>
            </a:r>
            <a:r>
              <a:rPr lang="en-US" sz="1600" dirty="0">
                <a:solidFill>
                  <a:srgbClr val="21242C"/>
                </a:solidFill>
                <a:highlight>
                  <a:srgbClr val="FFFF00"/>
                </a:highlight>
                <a:latin typeface="+mj-lt"/>
                <a:cs typeface="Apple Chancery" panose="03020702040506060504" pitchFamily="66" charset="-79"/>
              </a:rPr>
              <a:t> ________________  - </a:t>
            </a:r>
            <a:r>
              <a:rPr lang="en-US" sz="1600" dirty="0">
                <a:solidFill>
                  <a:srgbClr val="21242C"/>
                </a:solidFill>
                <a:latin typeface="+mj-lt"/>
                <a:cs typeface="Apple Chancery" panose="03020702040506060504" pitchFamily="66" charset="-79"/>
              </a:rPr>
              <a:t>the process in which certain genes are turned ON or OFF.</a:t>
            </a:r>
            <a:endParaRPr sz="1600" dirty="0">
              <a:solidFill>
                <a:srgbClr val="21242C"/>
              </a:solidFill>
              <a:latin typeface="+mj-lt"/>
              <a:cs typeface="Apple Chancery" panose="03020702040506060504" pitchFamily="66" charset="-79"/>
              <a:sym typeface="Calibri"/>
            </a:endParaRPr>
          </a:p>
        </p:txBody>
      </p:sp>
      <p:sp>
        <p:nvSpPr>
          <p:cNvPr id="22" name="Google Shape;176;p8">
            <a:extLst>
              <a:ext uri="{FF2B5EF4-FFF2-40B4-BE49-F238E27FC236}">
                <a16:creationId xmlns:a16="http://schemas.microsoft.com/office/drawing/2014/main" id="{D88384C0-B31D-AE4C-B42C-08F0FB625FE5}"/>
              </a:ext>
            </a:extLst>
          </p:cNvPr>
          <p:cNvSpPr/>
          <p:nvPr/>
        </p:nvSpPr>
        <p:spPr>
          <a:xfrm>
            <a:off x="3356377" y="836501"/>
            <a:ext cx="2622392" cy="1500380"/>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chemeClr val="dk1"/>
              </a:buClr>
              <a:buSzPts val="2000"/>
            </a:pPr>
            <a:r>
              <a:rPr lang="en-US" sz="1500" dirty="0">
                <a:solidFill>
                  <a:schemeClr val="dk1"/>
                </a:solidFill>
                <a:latin typeface="Calibri"/>
                <a:cs typeface="Calibri"/>
                <a:sym typeface="Calibri"/>
              </a:rPr>
              <a:t>F. Kinase</a:t>
            </a:r>
          </a:p>
          <a:p>
            <a:pPr>
              <a:spcBef>
                <a:spcPts val="0"/>
              </a:spcBef>
              <a:spcAft>
                <a:spcPts val="0"/>
              </a:spcAft>
              <a:buClr>
                <a:schemeClr val="dk1"/>
              </a:buClr>
              <a:buSzPts val="2000"/>
            </a:pPr>
            <a:r>
              <a:rPr lang="en-US" sz="1500" dirty="0">
                <a:solidFill>
                  <a:schemeClr val="dk1"/>
                </a:solidFill>
                <a:latin typeface="Calibri"/>
                <a:cs typeface="Calibri"/>
                <a:sym typeface="Calibri"/>
              </a:rPr>
              <a:t>G. Upstream</a:t>
            </a:r>
          </a:p>
          <a:p>
            <a:pPr>
              <a:spcBef>
                <a:spcPts val="0"/>
              </a:spcBef>
              <a:spcAft>
                <a:spcPts val="0"/>
              </a:spcAft>
              <a:buClr>
                <a:schemeClr val="dk1"/>
              </a:buClr>
              <a:buSzPts val="2000"/>
            </a:pPr>
            <a:r>
              <a:rPr lang="en-US" sz="1500" dirty="0">
                <a:solidFill>
                  <a:schemeClr val="dk1"/>
                </a:solidFill>
                <a:latin typeface="Calibri"/>
                <a:cs typeface="Calibri"/>
                <a:sym typeface="Calibri"/>
              </a:rPr>
              <a:t>H. Signal transduction pathways</a:t>
            </a:r>
          </a:p>
          <a:p>
            <a:pPr>
              <a:spcBef>
                <a:spcPts val="0"/>
              </a:spcBef>
              <a:spcAft>
                <a:spcPts val="0"/>
              </a:spcAft>
              <a:buClr>
                <a:schemeClr val="dk1"/>
              </a:buClr>
              <a:buSzPts val="2000"/>
            </a:pPr>
            <a:r>
              <a:rPr lang="en-US" sz="1500" dirty="0">
                <a:solidFill>
                  <a:schemeClr val="dk1"/>
                </a:solidFill>
                <a:latin typeface="Calibri"/>
                <a:cs typeface="Calibri"/>
                <a:sym typeface="Calibri"/>
              </a:rPr>
              <a:t>I. Transcription factor</a:t>
            </a:r>
          </a:p>
          <a:p>
            <a:pPr>
              <a:spcBef>
                <a:spcPts val="0"/>
              </a:spcBef>
              <a:spcAft>
                <a:spcPts val="0"/>
              </a:spcAft>
              <a:buClr>
                <a:schemeClr val="dk1"/>
              </a:buClr>
              <a:buSzPts val="2000"/>
            </a:pPr>
            <a:r>
              <a:rPr lang="en-US" sz="1500" dirty="0">
                <a:solidFill>
                  <a:schemeClr val="dk1"/>
                </a:solidFill>
                <a:latin typeface="Calibri"/>
                <a:cs typeface="Calibri"/>
                <a:sym typeface="Calibri"/>
              </a:rPr>
              <a:t>J. Receptor</a:t>
            </a:r>
            <a:endParaRPr sz="1800" dirty="0"/>
          </a:p>
          <a:p>
            <a:pPr marL="257175" indent="-161925">
              <a:spcBef>
                <a:spcPts val="0"/>
              </a:spcBef>
              <a:spcAft>
                <a:spcPts val="0"/>
              </a:spcAft>
              <a:buClr>
                <a:schemeClr val="dk1"/>
              </a:buClr>
              <a:buSzPts val="2000"/>
            </a:pPr>
            <a:endParaRPr sz="15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480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8"/>
          <p:cNvSpPr/>
          <p:nvPr/>
        </p:nvSpPr>
        <p:spPr>
          <a:xfrm>
            <a:off x="2589082" y="1987307"/>
            <a:ext cx="4046801" cy="438551"/>
          </a:xfrm>
          <a:prstGeom prst="rect">
            <a:avLst/>
          </a:prstGeom>
          <a:noFill/>
          <a:ln>
            <a:noFill/>
          </a:ln>
        </p:spPr>
        <p:txBody>
          <a:bodyPr spcFirstLastPara="1" wrap="square" lIns="68569" tIns="34275" rIns="68569" bIns="34275" anchor="t" anchorCtr="0">
            <a:spAutoFit/>
          </a:bodyPr>
          <a:lstStyle/>
          <a:p>
            <a:pPr algn="ctr">
              <a:spcBef>
                <a:spcPts val="0"/>
              </a:spcBef>
              <a:spcAft>
                <a:spcPts val="0"/>
              </a:spcAft>
            </a:pPr>
            <a:r>
              <a:rPr lang="en-US" dirty="0">
                <a:solidFill>
                  <a:schemeClr val="dk1"/>
                </a:solidFill>
                <a:latin typeface="Calibri"/>
                <a:ea typeface="Calibri"/>
                <a:cs typeface="Calibri"/>
                <a:sym typeface="Calibri"/>
              </a:rPr>
              <a:t>Cellular Response</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9871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 name="Picture 2">
            <a:extLst>
              <a:ext uri="{FF2B5EF4-FFF2-40B4-BE49-F238E27FC236}">
                <a16:creationId xmlns:a16="http://schemas.microsoft.com/office/drawing/2014/main" id="{A2316016-59DF-8343-BEC1-C9B1AB15593D}"/>
              </a:ext>
            </a:extLst>
          </p:cNvPr>
          <p:cNvPicPr>
            <a:picLocks noChangeAspect="1"/>
          </p:cNvPicPr>
          <p:nvPr/>
        </p:nvPicPr>
        <p:blipFill>
          <a:blip r:embed="rId3"/>
          <a:stretch>
            <a:fillRect/>
          </a:stretch>
        </p:blipFill>
        <p:spPr>
          <a:xfrm>
            <a:off x="4558221" y="272416"/>
            <a:ext cx="4244320" cy="4045226"/>
          </a:xfrm>
          <a:prstGeom prst="rect">
            <a:avLst/>
          </a:prstGeom>
        </p:spPr>
      </p:pic>
      <p:sp>
        <p:nvSpPr>
          <p:cNvPr id="330" name="Google Shape;330;p22"/>
          <p:cNvSpPr txBox="1">
            <a:spLocks noGrp="1"/>
          </p:cNvSpPr>
          <p:nvPr>
            <p:ph type="title"/>
          </p:nvPr>
        </p:nvSpPr>
        <p:spPr>
          <a:xfrm>
            <a:off x="1244110" y="-19250"/>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3200"/>
            </a:pPr>
            <a:r>
              <a:rPr lang="en-US" sz="2400" dirty="0">
                <a:latin typeface="Arial"/>
                <a:ea typeface="Arial"/>
                <a:cs typeface="Arial"/>
                <a:sym typeface="Arial"/>
              </a:rPr>
              <a:t>Cellular Response</a:t>
            </a:r>
            <a:endParaRPr sz="2400" dirty="0">
              <a:latin typeface="Arial"/>
              <a:ea typeface="Arial"/>
              <a:cs typeface="Arial"/>
              <a:sym typeface="Arial"/>
            </a:endParaRPr>
          </a:p>
        </p:txBody>
      </p:sp>
      <p:sp>
        <p:nvSpPr>
          <p:cNvPr id="331" name="Google Shape;331;p22"/>
          <p:cNvSpPr txBox="1"/>
          <p:nvPr/>
        </p:nvSpPr>
        <p:spPr>
          <a:xfrm>
            <a:off x="849458" y="838000"/>
            <a:ext cx="3827317" cy="1300326"/>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rgbClr val="000000"/>
              </a:buClr>
              <a:buSzPts val="2000"/>
              <a:buFont typeface="Arial"/>
              <a:buChar char="•"/>
            </a:pPr>
            <a:r>
              <a:rPr lang="en-US" sz="1400" b="0" i="0" dirty="0">
                <a:solidFill>
                  <a:srgbClr val="21242C"/>
                </a:solidFill>
                <a:effectLst/>
                <a:latin typeface="+mn-lt"/>
              </a:rPr>
              <a:t>Si</a:t>
            </a:r>
            <a:r>
              <a:rPr lang="en-US" sz="1600" dirty="0">
                <a:solidFill>
                  <a:srgbClr val="000000"/>
                </a:solidFill>
                <a:latin typeface="+mn-lt"/>
                <a:cs typeface="Calibri"/>
              </a:rPr>
              <a:t>gnals (a.k.a. ligands) and receptors come in many varieties, and binding can trigger a wide range of signal relay cascades inside the cell, from short and simple to long and complex</a:t>
            </a:r>
            <a:endParaRPr sz="1600" dirty="0">
              <a:solidFill>
                <a:srgbClr val="000000"/>
              </a:solidFill>
              <a:latin typeface="+mn-lt"/>
              <a:cs typeface="Calibri"/>
            </a:endParaRPr>
          </a:p>
        </p:txBody>
      </p:sp>
      <p:sp>
        <p:nvSpPr>
          <p:cNvPr id="335" name="Google Shape;335;p22"/>
          <p:cNvSpPr txBox="1"/>
          <p:nvPr/>
        </p:nvSpPr>
        <p:spPr>
          <a:xfrm>
            <a:off x="849458" y="2327586"/>
            <a:ext cx="3722542" cy="807883"/>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rgbClr val="3366FF"/>
              </a:buClr>
              <a:buSzPts val="2000"/>
              <a:buFont typeface="Arial"/>
              <a:buChar char="•"/>
            </a:pPr>
            <a:r>
              <a:rPr lang="en-US" sz="1600" dirty="0">
                <a:latin typeface="+mn-lt"/>
                <a:cs typeface="Calibri"/>
              </a:rPr>
              <a:t>Signaling pathways share a common goal: </a:t>
            </a:r>
            <a:r>
              <a:rPr lang="en-US" sz="1600" b="1" dirty="0">
                <a:latin typeface="+mn-lt"/>
                <a:cs typeface="Calibri"/>
              </a:rPr>
              <a:t>to produce some kind of cellular response</a:t>
            </a:r>
            <a:endParaRPr lang="en-US" sz="1600" b="1" dirty="0">
              <a:latin typeface="+mn-lt"/>
              <a:cs typeface="Calibri"/>
              <a:sym typeface="Calibri"/>
            </a:endParaRPr>
          </a:p>
        </p:txBody>
      </p:sp>
      <p:sp>
        <p:nvSpPr>
          <p:cNvPr id="10" name="Google Shape;335;p22">
            <a:extLst>
              <a:ext uri="{FF2B5EF4-FFF2-40B4-BE49-F238E27FC236}">
                <a16:creationId xmlns:a16="http://schemas.microsoft.com/office/drawing/2014/main" id="{65980E89-34E1-F549-9429-B8A8C11FCF1F}"/>
              </a:ext>
            </a:extLst>
          </p:cNvPr>
          <p:cNvSpPr txBox="1"/>
          <p:nvPr/>
        </p:nvSpPr>
        <p:spPr>
          <a:xfrm>
            <a:off x="849458" y="3285526"/>
            <a:ext cx="3827317" cy="1300326"/>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rgbClr val="3366FF"/>
              </a:buClr>
              <a:buSzPts val="2000"/>
              <a:buFont typeface="Arial"/>
              <a:buChar char="•"/>
            </a:pPr>
            <a:r>
              <a:rPr lang="en-US" sz="1600" dirty="0">
                <a:latin typeface="+mn-lt"/>
                <a:cs typeface="Calibri"/>
              </a:rPr>
              <a:t>Cellular responses can happen at the </a:t>
            </a:r>
            <a:r>
              <a:rPr lang="en-US" sz="1600" b="1" dirty="0">
                <a:latin typeface="+mn-lt"/>
                <a:cs typeface="Calibri"/>
              </a:rPr>
              <a:t>molecular </a:t>
            </a:r>
            <a:r>
              <a:rPr lang="en-US" sz="1600" dirty="0">
                <a:latin typeface="+mn-lt"/>
                <a:cs typeface="Calibri"/>
              </a:rPr>
              <a:t>(gene expression)or </a:t>
            </a:r>
            <a:r>
              <a:rPr lang="en-US" sz="1600" b="1" dirty="0">
                <a:latin typeface="+mn-lt"/>
                <a:cs typeface="Calibri"/>
              </a:rPr>
              <a:t>macroscopic</a:t>
            </a:r>
            <a:r>
              <a:rPr lang="en-US" sz="1600" dirty="0">
                <a:latin typeface="+mn-lt"/>
                <a:cs typeface="Calibri"/>
              </a:rPr>
              <a:t> level (changes in the appearance of the cell – growth, death, movement etc.)</a:t>
            </a:r>
          </a:p>
        </p:txBody>
      </p:sp>
    </p:spTree>
    <p:extLst>
      <p:ext uri="{BB962C8B-B14F-4D97-AF65-F5344CB8AC3E}">
        <p14:creationId xmlns:p14="http://schemas.microsoft.com/office/powerpoint/2010/main" val="429845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2" name="Picture 1">
            <a:extLst>
              <a:ext uri="{FF2B5EF4-FFF2-40B4-BE49-F238E27FC236}">
                <a16:creationId xmlns:a16="http://schemas.microsoft.com/office/drawing/2014/main" id="{2C91B307-E04C-F84B-9D22-A9839ACCD1BA}"/>
              </a:ext>
            </a:extLst>
          </p:cNvPr>
          <p:cNvPicPr>
            <a:picLocks noChangeAspect="1"/>
          </p:cNvPicPr>
          <p:nvPr/>
        </p:nvPicPr>
        <p:blipFill>
          <a:blip r:embed="rId3"/>
          <a:stretch>
            <a:fillRect/>
          </a:stretch>
        </p:blipFill>
        <p:spPr>
          <a:xfrm>
            <a:off x="2763116" y="667370"/>
            <a:ext cx="6380884" cy="4410316"/>
          </a:xfrm>
          <a:prstGeom prst="rect">
            <a:avLst/>
          </a:prstGeom>
        </p:spPr>
      </p:pic>
      <p:sp>
        <p:nvSpPr>
          <p:cNvPr id="330" name="Google Shape;330;p22"/>
          <p:cNvSpPr txBox="1">
            <a:spLocks noGrp="1"/>
          </p:cNvSpPr>
          <p:nvPr>
            <p:ph type="title"/>
          </p:nvPr>
        </p:nvSpPr>
        <p:spPr>
          <a:xfrm>
            <a:off x="1244110" y="-19250"/>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3200"/>
            </a:pPr>
            <a:r>
              <a:rPr lang="en-US" sz="2400" dirty="0">
                <a:latin typeface="Arial"/>
                <a:ea typeface="Arial"/>
                <a:cs typeface="Arial"/>
                <a:sym typeface="Arial"/>
              </a:rPr>
              <a:t>Gene Expression</a:t>
            </a:r>
            <a:endParaRPr sz="2400" dirty="0">
              <a:latin typeface="Arial"/>
              <a:ea typeface="Arial"/>
              <a:cs typeface="Arial"/>
              <a:sym typeface="Arial"/>
            </a:endParaRPr>
          </a:p>
        </p:txBody>
      </p:sp>
      <p:sp>
        <p:nvSpPr>
          <p:cNvPr id="331" name="Google Shape;331;p22"/>
          <p:cNvSpPr txBox="1"/>
          <p:nvPr/>
        </p:nvSpPr>
        <p:spPr>
          <a:xfrm>
            <a:off x="515815" y="828275"/>
            <a:ext cx="3056060" cy="4085704"/>
          </a:xfrm>
          <a:prstGeom prst="rect">
            <a:avLst/>
          </a:prstGeom>
          <a:noFill/>
          <a:ln>
            <a:noFill/>
          </a:ln>
        </p:spPr>
        <p:txBody>
          <a:bodyPr spcFirstLastPara="1" wrap="square" lIns="68569" tIns="34275" rIns="68569" bIns="34275" anchor="t" anchorCtr="0">
            <a:spAutoFit/>
          </a:bodyPr>
          <a:lstStyle/>
          <a:p>
            <a:pPr marL="285750" indent="-285750" fontAlgn="base">
              <a:buFont typeface="Arial" panose="020B0604020202020204" pitchFamily="34" charset="0"/>
              <a:buChar char="•"/>
            </a:pPr>
            <a:r>
              <a:rPr lang="en-US" sz="1500" b="1" dirty="0">
                <a:solidFill>
                  <a:srgbClr val="000000"/>
                </a:solidFill>
                <a:latin typeface="Calibri"/>
                <a:cs typeface="Calibri"/>
              </a:rPr>
              <a:t>Gene expression </a:t>
            </a:r>
            <a:r>
              <a:rPr lang="en-US" sz="1500" dirty="0">
                <a:solidFill>
                  <a:srgbClr val="000000"/>
                </a:solidFill>
                <a:latin typeface="Calibri"/>
                <a:cs typeface="Calibri"/>
              </a:rPr>
              <a:t>is the process in which information from a gene is used by the cell to produce a functional product, typically a protein.</a:t>
            </a:r>
          </a:p>
          <a:p>
            <a:pPr fontAlgn="base"/>
            <a:endParaRPr lang="en-US" sz="1500" dirty="0">
              <a:solidFill>
                <a:srgbClr val="000000"/>
              </a:solidFill>
              <a:latin typeface="Calibri"/>
              <a:cs typeface="Calibri"/>
            </a:endParaRPr>
          </a:p>
          <a:p>
            <a:pPr marL="285750" indent="-285750" fontAlgn="base">
              <a:buFont typeface="Arial" panose="020B0604020202020204" pitchFamily="34" charset="0"/>
              <a:buChar char="•"/>
            </a:pPr>
            <a:r>
              <a:rPr lang="en-US" sz="1500" dirty="0">
                <a:solidFill>
                  <a:srgbClr val="000000"/>
                </a:solidFill>
                <a:latin typeface="Calibri"/>
                <a:cs typeface="Calibri"/>
              </a:rPr>
              <a:t>It involves two major steps, </a:t>
            </a:r>
          </a:p>
          <a:p>
            <a:pPr marL="285750" indent="-285750" fontAlgn="base">
              <a:buFont typeface="Arial" panose="020B0604020202020204" pitchFamily="34" charset="0"/>
              <a:buChar char="•"/>
            </a:pPr>
            <a:r>
              <a:rPr lang="en-US" sz="1500" dirty="0">
                <a:solidFill>
                  <a:srgbClr val="000000"/>
                </a:solidFill>
                <a:highlight>
                  <a:srgbClr val="FFFF00"/>
                </a:highlight>
                <a:latin typeface="Calibri"/>
                <a:cs typeface="Calibri"/>
              </a:rPr>
              <a:t>Can you name them?</a:t>
            </a:r>
          </a:p>
          <a:p>
            <a:pPr fontAlgn="base">
              <a:buFont typeface="Arial" panose="020B0604020202020204" pitchFamily="34" charset="0"/>
              <a:buChar char="•"/>
            </a:pPr>
            <a:endParaRPr lang="en-US" sz="1500" dirty="0">
              <a:solidFill>
                <a:srgbClr val="000000"/>
              </a:solidFill>
              <a:latin typeface="Calibri"/>
              <a:cs typeface="Calibri"/>
            </a:endParaRPr>
          </a:p>
          <a:p>
            <a:pPr lvl="1">
              <a:buFont typeface="Arial" panose="020B0604020202020204" pitchFamily="34" charset="0"/>
              <a:buChar char="•"/>
            </a:pPr>
            <a:r>
              <a:rPr lang="en-US" sz="1500" b="1" dirty="0">
                <a:solidFill>
                  <a:srgbClr val="000000"/>
                </a:solidFill>
                <a:highlight>
                  <a:srgbClr val="FFFF00"/>
                </a:highlight>
                <a:latin typeface="Calibri"/>
                <a:cs typeface="Calibri"/>
              </a:rPr>
              <a:t>Transcription</a:t>
            </a:r>
            <a:r>
              <a:rPr lang="en-US" sz="1500" dirty="0">
                <a:solidFill>
                  <a:srgbClr val="000000"/>
                </a:solidFill>
                <a:latin typeface="Calibri"/>
                <a:cs typeface="Calibri"/>
              </a:rPr>
              <a:t> makes an RNA transcript (copy) of a gene's DNA sequence</a:t>
            </a:r>
          </a:p>
          <a:p>
            <a:pPr lvl="1"/>
            <a:endParaRPr lang="en-US" sz="1500" dirty="0">
              <a:solidFill>
                <a:srgbClr val="000000"/>
              </a:solidFill>
              <a:latin typeface="Calibri"/>
              <a:cs typeface="Calibri"/>
            </a:endParaRPr>
          </a:p>
          <a:p>
            <a:pPr lvl="1">
              <a:buFont typeface="Arial" panose="020B0604020202020204" pitchFamily="34" charset="0"/>
              <a:buChar char="•"/>
            </a:pPr>
            <a:r>
              <a:rPr lang="en-US" sz="1500" b="1" dirty="0">
                <a:solidFill>
                  <a:srgbClr val="000000"/>
                </a:solidFill>
                <a:highlight>
                  <a:srgbClr val="FFFF00"/>
                </a:highlight>
                <a:latin typeface="Calibri"/>
                <a:cs typeface="Calibri"/>
              </a:rPr>
              <a:t>Translation</a:t>
            </a:r>
            <a:r>
              <a:rPr lang="en-US" sz="1500" dirty="0">
                <a:solidFill>
                  <a:srgbClr val="000000"/>
                </a:solidFill>
                <a:latin typeface="Calibri"/>
                <a:cs typeface="Calibri"/>
              </a:rPr>
              <a:t> reads information from the RNA and uses it to make a protein</a:t>
            </a:r>
          </a:p>
          <a:p>
            <a:pPr fontAlgn="base">
              <a:buFont typeface="Arial" panose="020B0604020202020204" pitchFamily="34" charset="0"/>
              <a:buChar char="•"/>
            </a:pPr>
            <a:br>
              <a:rPr lang="en-US" sz="1050" b="0" dirty="0">
                <a:solidFill>
                  <a:srgbClr val="21242C"/>
                </a:solidFill>
                <a:effectLst/>
                <a:latin typeface="inherit"/>
              </a:rPr>
            </a:br>
            <a:endParaRPr lang="en-US" sz="1050" b="0" dirty="0">
              <a:solidFill>
                <a:srgbClr val="21242C"/>
              </a:solidFill>
              <a:effectLst/>
              <a:latin typeface="inherit"/>
            </a:endParaRPr>
          </a:p>
        </p:txBody>
      </p:sp>
      <p:sp>
        <p:nvSpPr>
          <p:cNvPr id="4" name="Rectangle 3">
            <a:extLst>
              <a:ext uri="{FF2B5EF4-FFF2-40B4-BE49-F238E27FC236}">
                <a16:creationId xmlns:a16="http://schemas.microsoft.com/office/drawing/2014/main" id="{AE6DFE5D-A07B-9E4D-B5DB-E75057284386}"/>
              </a:ext>
            </a:extLst>
          </p:cNvPr>
          <p:cNvSpPr/>
          <p:nvPr/>
        </p:nvSpPr>
        <p:spPr>
          <a:xfrm>
            <a:off x="678106" y="2871127"/>
            <a:ext cx="2731477" cy="1899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093182-9CCE-A747-98C7-BFF883E90C7C}"/>
              </a:ext>
            </a:extLst>
          </p:cNvPr>
          <p:cNvSpPr txBox="1"/>
          <p:nvPr/>
        </p:nvSpPr>
        <p:spPr>
          <a:xfrm>
            <a:off x="6266581" y="87481"/>
            <a:ext cx="2551613" cy="769441"/>
          </a:xfrm>
          <a:prstGeom prst="rect">
            <a:avLst/>
          </a:prstGeom>
          <a:noFill/>
        </p:spPr>
        <p:txBody>
          <a:bodyPr wrap="square" rtlCol="0">
            <a:spAutoFit/>
          </a:bodyPr>
          <a:lstStyle/>
          <a:p>
            <a:r>
              <a:rPr lang="en-US" sz="1100" dirty="0">
                <a:highlight>
                  <a:srgbClr val="FFFF00"/>
                </a:highlight>
              </a:rPr>
              <a:t>What is the end response of growth factor signaling?</a:t>
            </a:r>
          </a:p>
          <a:p>
            <a:endParaRPr lang="en-US" sz="1100" dirty="0">
              <a:highlight>
                <a:srgbClr val="FFFF00"/>
              </a:highlight>
            </a:endParaRPr>
          </a:p>
          <a:p>
            <a:r>
              <a:rPr lang="en-US" sz="1100" dirty="0">
                <a:highlight>
                  <a:srgbClr val="FFFF00"/>
                </a:highlight>
              </a:rPr>
              <a:t>Name the transcription factor</a:t>
            </a:r>
          </a:p>
        </p:txBody>
      </p:sp>
    </p:spTree>
    <p:extLst>
      <p:ext uri="{BB962C8B-B14F-4D97-AF65-F5344CB8AC3E}">
        <p14:creationId xmlns:p14="http://schemas.microsoft.com/office/powerpoint/2010/main" val="239277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 name="Picture 2">
            <a:extLst>
              <a:ext uri="{FF2B5EF4-FFF2-40B4-BE49-F238E27FC236}">
                <a16:creationId xmlns:a16="http://schemas.microsoft.com/office/drawing/2014/main" id="{26A6E06C-C5FE-0446-BCF8-94E030F2AF80}"/>
              </a:ext>
            </a:extLst>
          </p:cNvPr>
          <p:cNvPicPr>
            <a:picLocks noChangeAspect="1"/>
          </p:cNvPicPr>
          <p:nvPr/>
        </p:nvPicPr>
        <p:blipFill>
          <a:blip r:embed="rId3"/>
          <a:stretch>
            <a:fillRect/>
          </a:stretch>
        </p:blipFill>
        <p:spPr>
          <a:xfrm>
            <a:off x="3657600" y="966534"/>
            <a:ext cx="5467350" cy="4176966"/>
          </a:xfrm>
          <a:prstGeom prst="rect">
            <a:avLst/>
          </a:prstGeom>
        </p:spPr>
      </p:pic>
      <p:sp>
        <p:nvSpPr>
          <p:cNvPr id="330" name="Google Shape;330;p22"/>
          <p:cNvSpPr txBox="1">
            <a:spLocks noGrp="1"/>
          </p:cNvSpPr>
          <p:nvPr>
            <p:ph type="title"/>
          </p:nvPr>
        </p:nvSpPr>
        <p:spPr>
          <a:xfrm>
            <a:off x="1244110" y="-19250"/>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3200"/>
            </a:pPr>
            <a:r>
              <a:rPr lang="en-US" sz="2400" dirty="0">
                <a:latin typeface="Arial"/>
                <a:ea typeface="Arial"/>
                <a:cs typeface="Arial"/>
                <a:sym typeface="Arial"/>
              </a:rPr>
              <a:t>Cellular Metabolism</a:t>
            </a:r>
            <a:endParaRPr sz="2400" dirty="0">
              <a:latin typeface="Arial"/>
              <a:ea typeface="Arial"/>
              <a:cs typeface="Arial"/>
              <a:sym typeface="Arial"/>
            </a:endParaRPr>
          </a:p>
        </p:txBody>
      </p:sp>
      <p:sp>
        <p:nvSpPr>
          <p:cNvPr id="331" name="Google Shape;331;p22"/>
          <p:cNvSpPr txBox="1"/>
          <p:nvPr/>
        </p:nvSpPr>
        <p:spPr>
          <a:xfrm>
            <a:off x="495300" y="838000"/>
            <a:ext cx="3829050" cy="3924121"/>
          </a:xfrm>
          <a:prstGeom prst="rect">
            <a:avLst/>
          </a:prstGeom>
          <a:noFill/>
          <a:ln>
            <a:noFill/>
          </a:ln>
        </p:spPr>
        <p:txBody>
          <a:bodyPr spcFirstLastPara="1" wrap="square" lIns="68569" tIns="34275" rIns="68569" bIns="34275" anchor="t" anchorCtr="0">
            <a:spAutoFit/>
          </a:bodyPr>
          <a:lstStyle/>
          <a:p>
            <a:pPr marL="285750" indent="-285750">
              <a:buFont typeface="Arial" panose="020B0604020202020204" pitchFamily="34" charset="0"/>
              <a:buChar char="•"/>
            </a:pPr>
            <a:r>
              <a:rPr lang="en-US" sz="1500" dirty="0">
                <a:solidFill>
                  <a:srgbClr val="000000"/>
                </a:solidFill>
                <a:latin typeface="Calibri"/>
                <a:cs typeface="Calibri"/>
              </a:rPr>
              <a:t>Some signaling pathways produce a </a:t>
            </a:r>
            <a:r>
              <a:rPr lang="en-US" sz="1500" b="1" dirty="0">
                <a:solidFill>
                  <a:srgbClr val="000000"/>
                </a:solidFill>
                <a:latin typeface="Calibri"/>
                <a:cs typeface="Calibri"/>
              </a:rPr>
              <a:t>metabolic response</a:t>
            </a:r>
            <a:r>
              <a:rPr lang="en-US" sz="1500" dirty="0">
                <a:solidFill>
                  <a:srgbClr val="000000"/>
                </a:solidFill>
                <a:latin typeface="Calibri"/>
                <a:cs typeface="Calibri"/>
              </a:rPr>
              <a:t>, in which metabolic enzymes in the cell become more or less active</a:t>
            </a:r>
          </a:p>
          <a:p>
            <a:pPr fontAlgn="base"/>
            <a:endParaRPr lang="en-US" sz="1500" dirty="0">
              <a:solidFill>
                <a:srgbClr val="000000"/>
              </a:solidFill>
              <a:latin typeface="Calibri"/>
              <a:cs typeface="Calibri"/>
            </a:endParaRPr>
          </a:p>
          <a:p>
            <a:pPr marL="285750" indent="-285750" fontAlgn="base">
              <a:buFont typeface="Arial" panose="020B0604020202020204" pitchFamily="34" charset="0"/>
              <a:buChar char="•"/>
            </a:pPr>
            <a:r>
              <a:rPr lang="en-US" sz="1500" dirty="0">
                <a:solidFill>
                  <a:srgbClr val="000000"/>
                </a:solidFill>
                <a:latin typeface="Calibri"/>
                <a:cs typeface="Calibri"/>
              </a:rPr>
              <a:t>When epinephrine binds to its receptor on a muscle cell, it triggers a signal transduction cascade involving production of the </a:t>
            </a:r>
            <a:r>
              <a:rPr lang="en-US" sz="1500" dirty="0">
                <a:solidFill>
                  <a:srgbClr val="000000"/>
                </a:solidFill>
                <a:latin typeface="Calibri"/>
                <a:cs typeface="Calibri"/>
                <a:hlinkClick r:id="rId4">
                  <a:extLst>
                    <a:ext uri="{A12FA001-AC4F-418D-AE19-62706E023703}">
                      <ahyp:hlinkClr xmlns:ahyp="http://schemas.microsoft.com/office/drawing/2018/hyperlinkcolor" val="tx"/>
                    </a:ext>
                  </a:extLst>
                </a:hlinkClick>
              </a:rPr>
              <a:t>second messenger</a:t>
            </a:r>
            <a:r>
              <a:rPr lang="en-US" sz="1500" dirty="0">
                <a:solidFill>
                  <a:srgbClr val="000000"/>
                </a:solidFill>
                <a:latin typeface="Calibri"/>
                <a:cs typeface="Calibri"/>
              </a:rPr>
              <a:t> molecule cyclic AMP</a:t>
            </a:r>
          </a:p>
          <a:p>
            <a:pPr marL="742950" lvl="1" indent="-285750">
              <a:buFont typeface="Arial" panose="020B0604020202020204" pitchFamily="34" charset="0"/>
              <a:buChar char="•"/>
            </a:pPr>
            <a:r>
              <a:rPr lang="en-US" sz="1500" dirty="0">
                <a:solidFill>
                  <a:srgbClr val="000000"/>
                </a:solidFill>
                <a:latin typeface="Calibri"/>
                <a:cs typeface="Calibri"/>
              </a:rPr>
              <a:t>This cascade leads to phosphorylation of two metabolic enzymes</a:t>
            </a:r>
          </a:p>
          <a:p>
            <a:pPr lvl="1"/>
            <a:endParaRPr lang="en-US" sz="1500" dirty="0">
              <a:solidFill>
                <a:srgbClr val="000000"/>
              </a:solidFill>
              <a:latin typeface="Calibri"/>
              <a:cs typeface="Calibri"/>
            </a:endParaRPr>
          </a:p>
          <a:p>
            <a:pPr marL="742950" lvl="1" indent="-285750">
              <a:buFont typeface="Arial" panose="020B0604020202020204" pitchFamily="34" charset="0"/>
              <a:buChar char="•"/>
            </a:pPr>
            <a:r>
              <a:rPr lang="en-US" sz="1500" dirty="0">
                <a:solidFill>
                  <a:srgbClr val="000000"/>
                </a:solidFill>
                <a:latin typeface="Calibri"/>
                <a:cs typeface="Calibri"/>
              </a:rPr>
              <a:t>Through regulation of these enzymes, a muscle cell rapidly gets a large, ready pool of glucose molecules</a:t>
            </a:r>
            <a:br>
              <a:rPr lang="en-US" sz="1050" b="0" dirty="0">
                <a:solidFill>
                  <a:srgbClr val="21242C"/>
                </a:solidFill>
                <a:effectLst/>
                <a:latin typeface="inherit"/>
              </a:rPr>
            </a:br>
            <a:endParaRPr lang="en-US" sz="1050" b="0" dirty="0">
              <a:solidFill>
                <a:srgbClr val="21242C"/>
              </a:solidFill>
              <a:effectLst/>
              <a:latin typeface="inherit"/>
            </a:endParaRPr>
          </a:p>
        </p:txBody>
      </p:sp>
    </p:spTree>
    <p:extLst>
      <p:ext uri="{BB962C8B-B14F-4D97-AF65-F5344CB8AC3E}">
        <p14:creationId xmlns:p14="http://schemas.microsoft.com/office/powerpoint/2010/main" val="1734916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2"/>
          <p:cNvSpPr txBox="1">
            <a:spLocks noGrp="1"/>
          </p:cNvSpPr>
          <p:nvPr>
            <p:ph type="title"/>
          </p:nvPr>
        </p:nvSpPr>
        <p:spPr>
          <a:xfrm>
            <a:off x="1244110" y="-19250"/>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ctr">
              <a:spcBef>
                <a:spcPts val="0"/>
              </a:spcBef>
              <a:spcAft>
                <a:spcPts val="0"/>
              </a:spcAft>
            </a:pPr>
            <a:r>
              <a:rPr lang="en-US" sz="2800" dirty="0">
                <a:solidFill>
                  <a:schemeClr val="dk1"/>
                </a:solidFill>
                <a:latin typeface="Calibri"/>
                <a:ea typeface="Calibri"/>
                <a:cs typeface="Calibri"/>
                <a:sym typeface="Calibri"/>
              </a:rPr>
              <a:t>Big –picture outcome of cell-signaling</a:t>
            </a:r>
          </a:p>
        </p:txBody>
      </p:sp>
      <p:sp>
        <p:nvSpPr>
          <p:cNvPr id="331" name="Google Shape;331;p22"/>
          <p:cNvSpPr txBox="1"/>
          <p:nvPr/>
        </p:nvSpPr>
        <p:spPr>
          <a:xfrm>
            <a:off x="838200" y="838000"/>
            <a:ext cx="8105775" cy="2377544"/>
          </a:xfrm>
          <a:prstGeom prst="rect">
            <a:avLst/>
          </a:prstGeom>
          <a:noFill/>
          <a:ln>
            <a:noFill/>
          </a:ln>
        </p:spPr>
        <p:txBody>
          <a:bodyPr spcFirstLastPara="1" wrap="square" lIns="68569" tIns="34275" rIns="68569" bIns="34275" anchor="t" anchorCtr="0">
            <a:spAutoFit/>
          </a:bodyPr>
          <a:lstStyle/>
          <a:p>
            <a:r>
              <a:rPr lang="en-US" sz="1800" dirty="0">
                <a:solidFill>
                  <a:srgbClr val="000000"/>
                </a:solidFill>
                <a:latin typeface="Calibri"/>
                <a:cs typeface="Calibri"/>
              </a:rPr>
              <a:t>A signaling pathway typically triggers a molecular event (or a whole array of molecular events) in order to produce some larger outcome</a:t>
            </a:r>
          </a:p>
          <a:p>
            <a:pPr marL="285750" indent="-285750">
              <a:buFont typeface="Arial" panose="020B0604020202020204" pitchFamily="34" charset="0"/>
              <a:buChar char="•"/>
            </a:pPr>
            <a:endParaRPr lang="en-US" sz="1800" b="0" dirty="0">
              <a:solidFill>
                <a:srgbClr val="000000"/>
              </a:solidFill>
              <a:effectLst/>
              <a:latin typeface="Calibri"/>
              <a:cs typeface="Calibri"/>
            </a:endParaRPr>
          </a:p>
          <a:p>
            <a:pPr marL="742950" lvl="1" indent="-285750">
              <a:buFont typeface="Arial" panose="020B0604020202020204" pitchFamily="34" charset="0"/>
              <a:buChar char="•"/>
            </a:pPr>
            <a:r>
              <a:rPr lang="en-US" sz="1800" dirty="0">
                <a:solidFill>
                  <a:srgbClr val="000000"/>
                </a:solidFill>
                <a:latin typeface="Calibri"/>
                <a:cs typeface="Calibri"/>
              </a:rPr>
              <a:t>Cell growth</a:t>
            </a:r>
          </a:p>
          <a:p>
            <a:pPr marL="742950" lvl="1" indent="-285750">
              <a:buFont typeface="Arial" panose="020B0604020202020204" pitchFamily="34" charset="0"/>
              <a:buChar char="•"/>
            </a:pPr>
            <a:r>
              <a:rPr lang="en-US" sz="1800" dirty="0">
                <a:solidFill>
                  <a:srgbClr val="000000"/>
                </a:solidFill>
                <a:latin typeface="Calibri"/>
                <a:cs typeface="Calibri"/>
              </a:rPr>
              <a:t>Cell migration</a:t>
            </a:r>
          </a:p>
          <a:p>
            <a:pPr marL="742950" lvl="1" indent="-285750">
              <a:buFont typeface="Arial" panose="020B0604020202020204" pitchFamily="34" charset="0"/>
              <a:buChar char="•"/>
            </a:pPr>
            <a:r>
              <a:rPr lang="en-US" sz="1800" dirty="0">
                <a:solidFill>
                  <a:srgbClr val="000000"/>
                </a:solidFill>
                <a:latin typeface="Calibri"/>
                <a:cs typeface="Calibri"/>
              </a:rPr>
              <a:t>changes in cell identity</a:t>
            </a:r>
          </a:p>
          <a:p>
            <a:pPr marL="742950" lvl="1" indent="-285750">
              <a:buFont typeface="Arial" panose="020B0604020202020204" pitchFamily="34" charset="0"/>
              <a:buChar char="•"/>
            </a:pPr>
            <a:r>
              <a:rPr lang="en-US" sz="1800" b="0" dirty="0">
                <a:solidFill>
                  <a:srgbClr val="000000"/>
                </a:solidFill>
                <a:effectLst/>
                <a:latin typeface="Calibri"/>
                <a:cs typeface="Calibri"/>
              </a:rPr>
              <a:t>Apop</a:t>
            </a:r>
            <a:r>
              <a:rPr lang="en-US" sz="1800" dirty="0">
                <a:solidFill>
                  <a:srgbClr val="000000"/>
                </a:solidFill>
                <a:latin typeface="Calibri"/>
                <a:cs typeface="Calibri"/>
              </a:rPr>
              <a:t>tosis</a:t>
            </a:r>
          </a:p>
          <a:p>
            <a:pPr marL="742950" lvl="1" indent="-285750">
              <a:buFont typeface="Arial" panose="020B0604020202020204" pitchFamily="34" charset="0"/>
              <a:buChar char="•"/>
            </a:pPr>
            <a:br>
              <a:rPr lang="en-US" sz="1200" b="0" dirty="0">
                <a:solidFill>
                  <a:srgbClr val="21242C"/>
                </a:solidFill>
                <a:effectLst/>
                <a:latin typeface="inherit"/>
              </a:rPr>
            </a:br>
            <a:endParaRPr lang="en-US" sz="1200" b="0" dirty="0">
              <a:solidFill>
                <a:srgbClr val="21242C"/>
              </a:solidFill>
              <a:effectLst/>
              <a:latin typeface="inherit"/>
            </a:endParaRPr>
          </a:p>
        </p:txBody>
      </p:sp>
    </p:spTree>
    <p:extLst>
      <p:ext uri="{BB962C8B-B14F-4D97-AF65-F5344CB8AC3E}">
        <p14:creationId xmlns:p14="http://schemas.microsoft.com/office/powerpoint/2010/main" val="2352737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8"/>
          <p:cNvSpPr/>
          <p:nvPr/>
        </p:nvSpPr>
        <p:spPr>
          <a:xfrm>
            <a:off x="2199338" y="2212159"/>
            <a:ext cx="4883515" cy="438551"/>
          </a:xfrm>
          <a:prstGeom prst="rect">
            <a:avLst/>
          </a:prstGeom>
          <a:noFill/>
          <a:ln>
            <a:noFill/>
          </a:ln>
        </p:spPr>
        <p:txBody>
          <a:bodyPr spcFirstLastPara="1" wrap="square" lIns="68569" tIns="34275" rIns="68569" bIns="34275" anchor="t" anchorCtr="0">
            <a:spAutoFit/>
          </a:bodyPr>
          <a:lstStyle/>
          <a:p>
            <a:pPr algn="ctr">
              <a:spcBef>
                <a:spcPts val="0"/>
              </a:spcBef>
              <a:spcAft>
                <a:spcPts val="0"/>
              </a:spcAft>
            </a:pPr>
            <a:r>
              <a:rPr lang="en-US" dirty="0">
                <a:solidFill>
                  <a:schemeClr val="dk1"/>
                </a:solidFill>
                <a:latin typeface="Calibri"/>
                <a:ea typeface="Calibri"/>
                <a:cs typeface="Calibri"/>
                <a:sym typeface="Calibri"/>
              </a:rPr>
              <a:t>Oncogenes and Oncogenic Pathways</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4373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A5682-3675-8B4A-9A24-73651E219C45}"/>
              </a:ext>
            </a:extLst>
          </p:cNvPr>
          <p:cNvPicPr>
            <a:picLocks noChangeAspect="1"/>
          </p:cNvPicPr>
          <p:nvPr/>
        </p:nvPicPr>
        <p:blipFill>
          <a:blip r:embed="rId3"/>
          <a:stretch>
            <a:fillRect/>
          </a:stretch>
        </p:blipFill>
        <p:spPr>
          <a:xfrm>
            <a:off x="1407101" y="617558"/>
            <a:ext cx="6329797" cy="4039900"/>
          </a:xfrm>
          <a:prstGeom prst="rect">
            <a:avLst/>
          </a:prstGeom>
        </p:spPr>
      </p:pic>
      <p:sp>
        <p:nvSpPr>
          <p:cNvPr id="5" name="Rectangle 4">
            <a:extLst>
              <a:ext uri="{FF2B5EF4-FFF2-40B4-BE49-F238E27FC236}">
                <a16:creationId xmlns:a16="http://schemas.microsoft.com/office/drawing/2014/main" id="{A1AB55E3-5B15-354D-969E-903D00FCE2DB}"/>
              </a:ext>
            </a:extLst>
          </p:cNvPr>
          <p:cNvSpPr/>
          <p:nvPr/>
        </p:nvSpPr>
        <p:spPr>
          <a:xfrm>
            <a:off x="679391" y="0"/>
            <a:ext cx="8575704" cy="522451"/>
          </a:xfrm>
          <a:prstGeom prst="rect">
            <a:avLst/>
          </a:prstGeom>
        </p:spPr>
        <p:txBody>
          <a:bodyPr wrap="square">
            <a:spAutoFit/>
          </a:bodyPr>
          <a:lstStyle/>
          <a:p>
            <a:pPr>
              <a:lnSpc>
                <a:spcPct val="130000"/>
              </a:lnSpc>
              <a:defRPr/>
            </a:pPr>
            <a:r>
              <a:rPr lang="en-US" dirty="0">
                <a:solidFill>
                  <a:srgbClr val="000000"/>
                </a:solidFill>
                <a:latin typeface="Arial" panose="020B0604020202020204" pitchFamily="34" charset="0"/>
                <a:ea typeface="ＭＳ Ｐゴシック" charset="0"/>
                <a:cs typeface="Arial" panose="020B0604020202020204" pitchFamily="34" charset="0"/>
              </a:rPr>
              <a:t>Oncogenes</a:t>
            </a:r>
          </a:p>
        </p:txBody>
      </p:sp>
      <p:sp>
        <p:nvSpPr>
          <p:cNvPr id="2" name="TextBox 1">
            <a:extLst>
              <a:ext uri="{FF2B5EF4-FFF2-40B4-BE49-F238E27FC236}">
                <a16:creationId xmlns:a16="http://schemas.microsoft.com/office/drawing/2014/main" id="{EC65ED11-0BFA-A84B-9D66-5854D5E22795}"/>
              </a:ext>
            </a:extLst>
          </p:cNvPr>
          <p:cNvSpPr txBox="1"/>
          <p:nvPr/>
        </p:nvSpPr>
        <p:spPr>
          <a:xfrm>
            <a:off x="6869723" y="1640102"/>
            <a:ext cx="1723292" cy="338554"/>
          </a:xfrm>
          <a:prstGeom prst="rect">
            <a:avLst/>
          </a:prstGeom>
          <a:noFill/>
        </p:spPr>
        <p:txBody>
          <a:bodyPr wrap="square" rtlCol="0">
            <a:spAutoFit/>
          </a:bodyPr>
          <a:lstStyle/>
          <a:p>
            <a:r>
              <a:rPr lang="en-US" sz="1600" dirty="0"/>
              <a:t>Proto-oncogene</a:t>
            </a:r>
          </a:p>
        </p:txBody>
      </p:sp>
      <p:sp>
        <p:nvSpPr>
          <p:cNvPr id="6" name="TextBox 5">
            <a:extLst>
              <a:ext uri="{FF2B5EF4-FFF2-40B4-BE49-F238E27FC236}">
                <a16:creationId xmlns:a16="http://schemas.microsoft.com/office/drawing/2014/main" id="{36EC8AFF-C001-E846-A75E-5BF3987047C0}"/>
              </a:ext>
            </a:extLst>
          </p:cNvPr>
          <p:cNvSpPr txBox="1"/>
          <p:nvPr/>
        </p:nvSpPr>
        <p:spPr>
          <a:xfrm>
            <a:off x="6869723" y="3434862"/>
            <a:ext cx="1723292" cy="338554"/>
          </a:xfrm>
          <a:prstGeom prst="rect">
            <a:avLst/>
          </a:prstGeom>
          <a:noFill/>
        </p:spPr>
        <p:txBody>
          <a:bodyPr wrap="square" rtlCol="0">
            <a:spAutoFit/>
          </a:bodyPr>
          <a:lstStyle/>
          <a:p>
            <a:r>
              <a:rPr lang="en-US" sz="1600" dirty="0"/>
              <a:t>Oncogene</a:t>
            </a:r>
          </a:p>
        </p:txBody>
      </p:sp>
    </p:spTree>
    <p:extLst>
      <p:ext uri="{BB962C8B-B14F-4D97-AF65-F5344CB8AC3E}">
        <p14:creationId xmlns:p14="http://schemas.microsoft.com/office/powerpoint/2010/main" val="2972857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8C4E0C0-FAA4-492F-A9B7-C972558EB423}"/>
              </a:ext>
            </a:extLst>
          </p:cNvPr>
          <p:cNvSpPr>
            <a:spLocks noGrp="1" noChangeArrowheads="1"/>
          </p:cNvSpPr>
          <p:nvPr/>
        </p:nvSpPr>
        <p:spPr bwMode="auto">
          <a:xfrm>
            <a:off x="519545" y="27921"/>
            <a:ext cx="6598685" cy="44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nSpc>
                <a:spcPct val="130000"/>
              </a:lnSpc>
            </a:pPr>
            <a:r>
              <a:rPr lang="en-US" altLang="en-US" dirty="0">
                <a:solidFill>
                  <a:srgbClr val="000000"/>
                </a:solidFill>
                <a:latin typeface="+mn-lt"/>
                <a:cs typeface="Arial" panose="020B0604020202020204" pitchFamily="34" charset="0"/>
              </a:rPr>
              <a:t>Transformation from Proto-oncogene to Oncogene</a:t>
            </a:r>
          </a:p>
        </p:txBody>
      </p:sp>
      <p:sp>
        <p:nvSpPr>
          <p:cNvPr id="7" name="Rectangle 6">
            <a:extLst>
              <a:ext uri="{FF2B5EF4-FFF2-40B4-BE49-F238E27FC236}">
                <a16:creationId xmlns:a16="http://schemas.microsoft.com/office/drawing/2014/main" id="{09B0D00D-008A-41A7-B970-DD132CBD8945}"/>
              </a:ext>
            </a:extLst>
          </p:cNvPr>
          <p:cNvSpPr>
            <a:spLocks noChangeArrowheads="1"/>
          </p:cNvSpPr>
          <p:nvPr/>
        </p:nvSpPr>
        <p:spPr bwMode="auto">
          <a:xfrm>
            <a:off x="330614" y="691297"/>
            <a:ext cx="76182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117475">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pPr>
            <a:r>
              <a:rPr lang="en-US" altLang="en-US" sz="1600" dirty="0">
                <a:solidFill>
                  <a:srgbClr val="3366FF"/>
                </a:solidFill>
                <a:latin typeface="+mn-lt"/>
                <a:cs typeface="Arial" panose="020B0604020202020204" pitchFamily="34" charset="0"/>
              </a:rPr>
              <a:t>Oncogenes</a:t>
            </a:r>
            <a:r>
              <a:rPr lang="en-US" altLang="en-US" sz="1600" dirty="0">
                <a:latin typeface="+mn-lt"/>
                <a:cs typeface="Arial" panose="020B0604020202020204" pitchFamily="34" charset="0"/>
              </a:rPr>
              <a:t> arise as a result of alterations that increase the expression level or activity of a proto-oncogene. </a:t>
            </a:r>
          </a:p>
        </p:txBody>
      </p:sp>
      <p:sp>
        <p:nvSpPr>
          <p:cNvPr id="18436" name="Rectangle 3">
            <a:extLst>
              <a:ext uri="{FF2B5EF4-FFF2-40B4-BE49-F238E27FC236}">
                <a16:creationId xmlns:a16="http://schemas.microsoft.com/office/drawing/2014/main" id="{226086E8-B1F1-4C23-BE32-D33C690843AF}"/>
              </a:ext>
            </a:extLst>
          </p:cNvPr>
          <p:cNvSpPr>
            <a:spLocks noChangeArrowheads="1"/>
          </p:cNvSpPr>
          <p:nvPr/>
        </p:nvSpPr>
        <p:spPr bwMode="auto">
          <a:xfrm>
            <a:off x="330614" y="1496103"/>
            <a:ext cx="88133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341313" indent="-117475">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lvl="1">
              <a:spcBef>
                <a:spcPct val="0"/>
              </a:spcBef>
              <a:buFont typeface="Arial" panose="020B0604020202020204" pitchFamily="34" charset="0"/>
              <a:buChar char="•"/>
            </a:pPr>
            <a:r>
              <a:rPr lang="en-US" altLang="en-US" sz="1600" dirty="0">
                <a:solidFill>
                  <a:srgbClr val="A8122A"/>
                </a:solidFill>
                <a:latin typeface="+mn-lt"/>
                <a:cs typeface="Arial" panose="020B0604020202020204" pitchFamily="34" charset="0"/>
              </a:rPr>
              <a:t>Underlying genetic mechanisms associated with oncogene activation include the following:</a:t>
            </a:r>
          </a:p>
        </p:txBody>
      </p:sp>
      <p:sp>
        <p:nvSpPr>
          <p:cNvPr id="14" name="Rectangle 3">
            <a:extLst>
              <a:ext uri="{FF2B5EF4-FFF2-40B4-BE49-F238E27FC236}">
                <a16:creationId xmlns:a16="http://schemas.microsoft.com/office/drawing/2014/main" id="{800467AC-6440-4CC5-A3AE-150B034AC62E}"/>
              </a:ext>
            </a:extLst>
          </p:cNvPr>
          <p:cNvSpPr>
            <a:spLocks noChangeArrowheads="1"/>
          </p:cNvSpPr>
          <p:nvPr/>
        </p:nvSpPr>
        <p:spPr bwMode="auto">
          <a:xfrm>
            <a:off x="519545" y="2025376"/>
            <a:ext cx="816032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3225" indent="-28575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SzPct val="75000"/>
              <a:buFont typeface="Courier New" panose="02070309020205020404" pitchFamily="49" charset="0"/>
              <a:buChar char="o"/>
            </a:pPr>
            <a:r>
              <a:rPr lang="en-US" altLang="en-US" sz="1600" b="1" dirty="0">
                <a:latin typeface="+mn-lt"/>
                <a:cs typeface="Arial" panose="020B0604020202020204" pitchFamily="34" charset="0"/>
              </a:rPr>
              <a:t>Point mutations </a:t>
            </a:r>
            <a:r>
              <a:rPr lang="en-US" altLang="en-US" sz="1600" dirty="0">
                <a:latin typeface="+mn-lt"/>
                <a:cs typeface="Arial" panose="020B0604020202020204" pitchFamily="34" charset="0"/>
              </a:rPr>
              <a:t>that lead to a hyperactive gene product</a:t>
            </a:r>
          </a:p>
          <a:p>
            <a:pPr>
              <a:spcBef>
                <a:spcPct val="0"/>
              </a:spcBef>
              <a:buSzPct val="75000"/>
              <a:buFont typeface="Courier New" panose="02070309020205020404" pitchFamily="49" charset="0"/>
              <a:buChar char="o"/>
            </a:pPr>
            <a:endParaRPr lang="en-US" altLang="en-US" sz="1600" dirty="0">
              <a:latin typeface="+mn-lt"/>
              <a:cs typeface="Arial" panose="020B0604020202020204" pitchFamily="34" charset="0"/>
            </a:endParaRPr>
          </a:p>
          <a:p>
            <a:pPr>
              <a:spcBef>
                <a:spcPct val="0"/>
              </a:spcBef>
              <a:buSzPct val="75000"/>
              <a:buFont typeface="Courier New" panose="02070309020205020404" pitchFamily="49" charset="0"/>
              <a:buChar char="o"/>
            </a:pPr>
            <a:r>
              <a:rPr lang="en-US" altLang="en-US" sz="1600" b="1" dirty="0">
                <a:solidFill>
                  <a:srgbClr val="000000"/>
                </a:solidFill>
                <a:latin typeface="+mn-lt"/>
                <a:cs typeface="Arial" panose="020B0604020202020204" pitchFamily="34" charset="0"/>
              </a:rPr>
              <a:t>Gene amplification </a:t>
            </a:r>
            <a:r>
              <a:rPr lang="en-US" altLang="en-US" sz="1600" dirty="0">
                <a:latin typeface="+mn-lt"/>
                <a:cs typeface="Arial" panose="020B0604020202020204" pitchFamily="34" charset="0"/>
              </a:rPr>
              <a:t>events leading to extra chromosomal copies of a proto-oncogene</a:t>
            </a:r>
          </a:p>
          <a:p>
            <a:pPr>
              <a:spcBef>
                <a:spcPct val="0"/>
              </a:spcBef>
              <a:buSzPct val="75000"/>
              <a:buFont typeface="Courier New" panose="02070309020205020404" pitchFamily="49" charset="0"/>
              <a:buChar char="o"/>
            </a:pPr>
            <a:endParaRPr lang="en-US" altLang="en-US" sz="1600" dirty="0">
              <a:latin typeface="+mn-lt"/>
              <a:cs typeface="Arial" panose="020B0604020202020204" pitchFamily="34" charset="0"/>
            </a:endParaRPr>
          </a:p>
          <a:p>
            <a:pPr>
              <a:spcBef>
                <a:spcPct val="0"/>
              </a:spcBef>
              <a:buSzPct val="75000"/>
              <a:buFont typeface="Courier New" panose="02070309020205020404" pitchFamily="49" charset="0"/>
              <a:buChar char="o"/>
            </a:pPr>
            <a:r>
              <a:rPr lang="en-US" altLang="en-US" sz="1600" b="1" dirty="0">
                <a:latin typeface="+mn-lt"/>
                <a:cs typeface="Arial" panose="020B0604020202020204" pitchFamily="34" charset="0"/>
              </a:rPr>
              <a:t>Alterations in the promoter region of a proto-oncogene </a:t>
            </a:r>
            <a:r>
              <a:rPr lang="en-US" altLang="en-US" sz="1600" dirty="0">
                <a:latin typeface="+mn-lt"/>
                <a:cs typeface="Arial" panose="020B0604020202020204" pitchFamily="34" charset="0"/>
              </a:rPr>
              <a:t>that lead to increased transcription</a:t>
            </a:r>
          </a:p>
          <a:p>
            <a:pPr marL="117475" indent="0">
              <a:spcBef>
                <a:spcPct val="0"/>
              </a:spcBef>
              <a:buSzPct val="75000"/>
              <a:buNone/>
            </a:pPr>
            <a:endParaRPr lang="en-US" altLang="en-US" sz="1600" dirty="0">
              <a:latin typeface="+mn-lt"/>
              <a:cs typeface="Arial" panose="020B0604020202020204" pitchFamily="34" charset="0"/>
            </a:endParaRPr>
          </a:p>
          <a:p>
            <a:pPr>
              <a:spcBef>
                <a:spcPct val="0"/>
              </a:spcBef>
              <a:buSzPct val="75000"/>
              <a:buFont typeface="Courier New" panose="02070309020205020404" pitchFamily="49" charset="0"/>
              <a:buChar char="o"/>
            </a:pPr>
            <a:r>
              <a:rPr lang="en-US" altLang="en-US" sz="1600" b="1" dirty="0">
                <a:solidFill>
                  <a:srgbClr val="000000"/>
                </a:solidFill>
                <a:latin typeface="+mn-lt"/>
                <a:cs typeface="Arial" panose="020B0604020202020204" pitchFamily="34" charset="0"/>
              </a:rPr>
              <a:t>Chromosomal translocations that lead to a fusion </a:t>
            </a:r>
            <a:r>
              <a:rPr lang="en-US" altLang="en-US" sz="1600" b="1" dirty="0">
                <a:latin typeface="+mn-lt"/>
                <a:cs typeface="Arial" panose="020B0604020202020204" pitchFamily="34" charset="0"/>
              </a:rPr>
              <a:t>between a proto-oncogene and a second gene</a:t>
            </a:r>
            <a:r>
              <a:rPr lang="en-US" altLang="en-US" sz="1600" dirty="0">
                <a:latin typeface="+mn-lt"/>
                <a:cs typeface="Arial" panose="020B0604020202020204" pitchFamily="34" charset="0"/>
              </a:rPr>
              <a:t>, which produces a fusion protein with oncogenic activity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p:nvPr/>
        </p:nvSpPr>
        <p:spPr>
          <a:xfrm>
            <a:off x="2589082" y="1987307"/>
            <a:ext cx="4046801" cy="438551"/>
          </a:xfrm>
          <a:prstGeom prst="rect">
            <a:avLst/>
          </a:prstGeom>
          <a:noFill/>
          <a:ln>
            <a:noFill/>
          </a:ln>
        </p:spPr>
        <p:txBody>
          <a:bodyPr spcFirstLastPara="1" wrap="square" lIns="68569" tIns="34275" rIns="68569" bIns="34275" anchor="t" anchorCtr="0">
            <a:spAutoFit/>
          </a:bodyPr>
          <a:lstStyle/>
          <a:p>
            <a:pPr algn="ctr">
              <a:spcBef>
                <a:spcPts val="0"/>
              </a:spcBef>
              <a:spcAft>
                <a:spcPts val="0"/>
              </a:spcAft>
            </a:pPr>
            <a:r>
              <a:rPr lang="en-US" dirty="0">
                <a:solidFill>
                  <a:schemeClr val="dk1"/>
                </a:solidFill>
                <a:latin typeface="Calibri"/>
                <a:ea typeface="Calibri"/>
                <a:cs typeface="Calibri"/>
                <a:sym typeface="Calibri"/>
              </a:rPr>
              <a:t>Cell Signaling - Overview</a:t>
            </a:r>
            <a:endParaRPr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E6746EB-9F26-B84C-92B1-755DAB1954C7}"/>
              </a:ext>
            </a:extLst>
          </p:cNvPr>
          <p:cNvSpPr>
            <a:spLocks noGrp="1" noChangeArrowheads="1"/>
          </p:cNvSpPr>
          <p:nvPr/>
        </p:nvSpPr>
        <p:spPr bwMode="auto">
          <a:xfrm>
            <a:off x="551260" y="0"/>
            <a:ext cx="6172200" cy="742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2700" dir="2700000" algn="ctr" rotWithShape="0">
                    <a:schemeClr val="tx1">
                      <a:alpha val="74998"/>
                    </a:schemeClr>
                  </a:outerShdw>
                </a:effectLst>
              </a14:hiddenEffects>
            </a:ext>
          </a:extLst>
        </p:spPr>
        <p:txBody>
          <a:bodyPr/>
          <a:lstStyle/>
          <a:p>
            <a:pPr>
              <a:lnSpc>
                <a:spcPct val="130000"/>
              </a:lnSpc>
              <a:defRPr/>
            </a:pPr>
            <a:r>
              <a:rPr lang="en-US" dirty="0">
                <a:solidFill>
                  <a:srgbClr val="000000"/>
                </a:solidFill>
                <a:latin typeface="+mn-lt"/>
                <a:ea typeface="ＭＳ Ｐゴシック" charset="0"/>
                <a:cs typeface="Arial" panose="020B0604020202020204" pitchFamily="34" charset="0"/>
              </a:rPr>
              <a:t>Categories of oncogenes</a:t>
            </a:r>
          </a:p>
        </p:txBody>
      </p:sp>
      <p:sp>
        <p:nvSpPr>
          <p:cNvPr id="5" name="Rectangle 6">
            <a:extLst>
              <a:ext uri="{FF2B5EF4-FFF2-40B4-BE49-F238E27FC236}">
                <a16:creationId xmlns:a16="http://schemas.microsoft.com/office/drawing/2014/main" id="{C00EAF52-BD50-A744-A2D6-363D219C46C1}"/>
              </a:ext>
            </a:extLst>
          </p:cNvPr>
          <p:cNvSpPr>
            <a:spLocks noChangeArrowheads="1"/>
          </p:cNvSpPr>
          <p:nvPr/>
        </p:nvSpPr>
        <p:spPr bwMode="auto">
          <a:xfrm>
            <a:off x="600075" y="2498479"/>
            <a:ext cx="2514600" cy="120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35756" lvl="1" indent="-257175">
              <a:buFontTx/>
              <a:buAutoNum type="arabicParenR"/>
              <a:defRPr/>
            </a:pPr>
            <a:r>
              <a:rPr lang="en-US" sz="1400" dirty="0">
                <a:latin typeface="Arial" panose="020B0604020202020204" pitchFamily="34" charset="0"/>
                <a:ea typeface="ＭＳ Ｐゴシック" charset="0"/>
                <a:cs typeface="Arial" panose="020B0604020202020204" pitchFamily="34" charset="0"/>
              </a:rPr>
              <a:t>Transcription Factors </a:t>
            </a:r>
          </a:p>
          <a:p>
            <a:pPr marL="335756" lvl="1" indent="-257175">
              <a:buFontTx/>
              <a:buAutoNum type="arabicParenR"/>
              <a:defRPr/>
            </a:pPr>
            <a:r>
              <a:rPr lang="en-US" sz="1400" dirty="0">
                <a:latin typeface="Arial" panose="020B0604020202020204" pitchFamily="34" charset="0"/>
                <a:ea typeface="ＭＳ Ｐゴシック" charset="0"/>
                <a:cs typeface="Arial" panose="020B0604020202020204" pitchFamily="34" charset="0"/>
              </a:rPr>
              <a:t>Growth Factors</a:t>
            </a:r>
          </a:p>
          <a:p>
            <a:pPr marL="335756" lvl="1" indent="-257175">
              <a:buFontTx/>
              <a:buAutoNum type="arabicParenR"/>
              <a:defRPr/>
            </a:pPr>
            <a:r>
              <a:rPr lang="en-US" sz="1400" dirty="0">
                <a:latin typeface="Arial" panose="020B0604020202020204" pitchFamily="34" charset="0"/>
                <a:ea typeface="ＭＳ Ｐゴシック" charset="0"/>
                <a:cs typeface="Arial" panose="020B0604020202020204" pitchFamily="34" charset="0"/>
              </a:rPr>
              <a:t>Growth Factor Receptors</a:t>
            </a:r>
          </a:p>
          <a:p>
            <a:pPr marL="335756" lvl="1" indent="-257175">
              <a:buFontTx/>
              <a:buAutoNum type="arabicParenR"/>
              <a:defRPr/>
            </a:pPr>
            <a:r>
              <a:rPr lang="en-US" sz="1400" dirty="0">
                <a:latin typeface="Arial" panose="020B0604020202020204" pitchFamily="34" charset="0"/>
                <a:ea typeface="ＭＳ Ｐゴシック" charset="0"/>
                <a:cs typeface="Arial" panose="020B0604020202020204" pitchFamily="34" charset="0"/>
              </a:rPr>
              <a:t>Signal Transducers</a:t>
            </a:r>
          </a:p>
          <a:p>
            <a:pPr marL="335756" lvl="1" indent="-257175">
              <a:buFontTx/>
              <a:buAutoNum type="arabicParenR"/>
              <a:defRPr/>
            </a:pPr>
            <a:r>
              <a:rPr lang="en-US" sz="1400" dirty="0">
                <a:latin typeface="Arial" panose="020B0604020202020204" pitchFamily="34" charset="0"/>
                <a:ea typeface="ＭＳ Ｐゴシック" charset="0"/>
                <a:cs typeface="Arial" panose="020B0604020202020204" pitchFamily="34" charset="0"/>
              </a:rPr>
              <a:t>Regulators of Apoptosis</a:t>
            </a:r>
          </a:p>
          <a:p>
            <a:pPr marL="78581" lvl="1">
              <a:defRPr/>
            </a:pPr>
            <a:endParaRPr lang="en-US" sz="225" dirty="0">
              <a:latin typeface="Arial" panose="020B0604020202020204" pitchFamily="34" charset="0"/>
              <a:ea typeface="ＭＳ Ｐゴシック" charset="0"/>
              <a:cs typeface="Arial" panose="020B0604020202020204" pitchFamily="34" charset="0"/>
            </a:endParaRPr>
          </a:p>
        </p:txBody>
      </p:sp>
      <p:sp>
        <p:nvSpPr>
          <p:cNvPr id="27651" name="Rectangle 5">
            <a:extLst>
              <a:ext uri="{FF2B5EF4-FFF2-40B4-BE49-F238E27FC236}">
                <a16:creationId xmlns:a16="http://schemas.microsoft.com/office/drawing/2014/main" id="{83449CD4-01D1-9647-985E-9351BFADE1CA}"/>
              </a:ext>
            </a:extLst>
          </p:cNvPr>
          <p:cNvSpPr>
            <a:spLocks noChangeArrowheads="1"/>
          </p:cNvSpPr>
          <p:nvPr/>
        </p:nvSpPr>
        <p:spPr bwMode="auto">
          <a:xfrm>
            <a:off x="548420" y="584672"/>
            <a:ext cx="83900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dirty="0">
                <a:latin typeface="+mn-lt"/>
                <a:cs typeface="Arial" panose="020B0604020202020204" pitchFamily="34" charset="0"/>
              </a:rPr>
              <a:t>Oncogenes include a diverse range of genes encoding proteins involved in the regulation of cell division, differentiation, and death or survival </a:t>
            </a:r>
          </a:p>
          <a:p>
            <a:endParaRPr lang="en-US" altLang="en-US" sz="1600" dirty="0">
              <a:latin typeface="+mn-lt"/>
              <a:cs typeface="Arial" panose="020B0604020202020204" pitchFamily="34" charset="0"/>
            </a:endParaRPr>
          </a:p>
          <a:p>
            <a:r>
              <a:rPr lang="en-US" altLang="en-US" sz="1600" dirty="0">
                <a:latin typeface="+mn-lt"/>
                <a:cs typeface="Arial" panose="020B0604020202020204" pitchFamily="34" charset="0"/>
              </a:rPr>
              <a:t>Blue boxes = protein group</a:t>
            </a:r>
          </a:p>
          <a:p>
            <a:r>
              <a:rPr lang="en-US" altLang="en-US" sz="1600" dirty="0">
                <a:latin typeface="+mn-lt"/>
                <a:cs typeface="Arial" panose="020B0604020202020204" pitchFamily="34" charset="0"/>
              </a:rPr>
              <a:t>Red arrows = one specific protein/proto-oncogene in that group</a:t>
            </a:r>
            <a:endParaRPr lang="en-US" altLang="en-US" sz="675" dirty="0">
              <a:latin typeface="+mj-lt"/>
              <a:cs typeface="Arial" panose="020B0604020202020204" pitchFamily="34" charset="0"/>
            </a:endParaRPr>
          </a:p>
        </p:txBody>
      </p:sp>
      <p:pic>
        <p:nvPicPr>
          <p:cNvPr id="27652" name="Picture 3" descr="c06f001-1.jpg">
            <a:extLst>
              <a:ext uri="{FF2B5EF4-FFF2-40B4-BE49-F238E27FC236}">
                <a16:creationId xmlns:a16="http://schemas.microsoft.com/office/drawing/2014/main" id="{E029A669-FAA4-5C40-BF85-C175AD86D5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196608"/>
            <a:ext cx="4473179"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2FCC14C8-1CBD-6F46-AE09-79B92C7EC478}"/>
              </a:ext>
            </a:extLst>
          </p:cNvPr>
          <p:cNvSpPr>
            <a:spLocks noChangeArrowheads="1"/>
          </p:cNvSpPr>
          <p:nvPr/>
        </p:nvSpPr>
        <p:spPr bwMode="auto">
          <a:xfrm>
            <a:off x="3314700" y="2425208"/>
            <a:ext cx="571500" cy="342900"/>
          </a:xfrm>
          <a:prstGeom prst="rect">
            <a:avLst/>
          </a:prstGeom>
          <a:noFill/>
          <a:ln w="19050">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1800">
              <a:solidFill>
                <a:srgbClr val="000000"/>
              </a:solidFill>
            </a:endParaRPr>
          </a:p>
        </p:txBody>
      </p:sp>
      <p:sp>
        <p:nvSpPr>
          <p:cNvPr id="24" name="Rectangle 23">
            <a:extLst>
              <a:ext uri="{FF2B5EF4-FFF2-40B4-BE49-F238E27FC236}">
                <a16:creationId xmlns:a16="http://schemas.microsoft.com/office/drawing/2014/main" id="{9D926279-5FAB-5544-9FA9-0BB9A07A199F}"/>
              </a:ext>
            </a:extLst>
          </p:cNvPr>
          <p:cNvSpPr>
            <a:spLocks noChangeArrowheads="1"/>
          </p:cNvSpPr>
          <p:nvPr/>
        </p:nvSpPr>
        <p:spPr bwMode="auto">
          <a:xfrm>
            <a:off x="3943350" y="2768108"/>
            <a:ext cx="800100" cy="514350"/>
          </a:xfrm>
          <a:prstGeom prst="rect">
            <a:avLst/>
          </a:prstGeom>
          <a:noFill/>
          <a:ln w="19050">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1800">
              <a:solidFill>
                <a:srgbClr val="000000"/>
              </a:solidFill>
            </a:endParaRPr>
          </a:p>
        </p:txBody>
      </p:sp>
      <p:sp>
        <p:nvSpPr>
          <p:cNvPr id="25" name="Rectangle 24">
            <a:extLst>
              <a:ext uri="{FF2B5EF4-FFF2-40B4-BE49-F238E27FC236}">
                <a16:creationId xmlns:a16="http://schemas.microsoft.com/office/drawing/2014/main" id="{A81DD59A-A3F3-384D-A3CA-414790F4877F}"/>
              </a:ext>
            </a:extLst>
          </p:cNvPr>
          <p:cNvSpPr>
            <a:spLocks noChangeArrowheads="1"/>
          </p:cNvSpPr>
          <p:nvPr/>
        </p:nvSpPr>
        <p:spPr bwMode="auto">
          <a:xfrm>
            <a:off x="5772150" y="2768108"/>
            <a:ext cx="1657350" cy="228600"/>
          </a:xfrm>
          <a:prstGeom prst="rect">
            <a:avLst/>
          </a:prstGeom>
          <a:noFill/>
          <a:ln w="19050">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1800">
              <a:solidFill>
                <a:srgbClr val="000000"/>
              </a:solidFill>
            </a:endParaRPr>
          </a:p>
        </p:txBody>
      </p:sp>
      <p:sp>
        <p:nvSpPr>
          <p:cNvPr id="26" name="Rectangle 25">
            <a:extLst>
              <a:ext uri="{FF2B5EF4-FFF2-40B4-BE49-F238E27FC236}">
                <a16:creationId xmlns:a16="http://schemas.microsoft.com/office/drawing/2014/main" id="{DA664617-BAC9-DA49-B2CD-ADA633C6C2DD}"/>
              </a:ext>
            </a:extLst>
          </p:cNvPr>
          <p:cNvSpPr>
            <a:spLocks noChangeArrowheads="1"/>
          </p:cNvSpPr>
          <p:nvPr/>
        </p:nvSpPr>
        <p:spPr bwMode="auto">
          <a:xfrm>
            <a:off x="3886200" y="3911108"/>
            <a:ext cx="1314450" cy="228600"/>
          </a:xfrm>
          <a:prstGeom prst="rect">
            <a:avLst/>
          </a:prstGeom>
          <a:noFill/>
          <a:ln w="19050">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1800">
              <a:solidFill>
                <a:srgbClr val="000000"/>
              </a:solidFill>
            </a:endParaRPr>
          </a:p>
        </p:txBody>
      </p:sp>
      <p:sp>
        <p:nvSpPr>
          <p:cNvPr id="27" name="Rectangle 26">
            <a:extLst>
              <a:ext uri="{FF2B5EF4-FFF2-40B4-BE49-F238E27FC236}">
                <a16:creationId xmlns:a16="http://schemas.microsoft.com/office/drawing/2014/main" id="{4CCB737C-715E-4C48-B4E9-FE1BA237CB6A}"/>
              </a:ext>
            </a:extLst>
          </p:cNvPr>
          <p:cNvSpPr>
            <a:spLocks noChangeArrowheads="1"/>
          </p:cNvSpPr>
          <p:nvPr/>
        </p:nvSpPr>
        <p:spPr bwMode="auto">
          <a:xfrm>
            <a:off x="4914900" y="2825258"/>
            <a:ext cx="742950" cy="285750"/>
          </a:xfrm>
          <a:prstGeom prst="rect">
            <a:avLst/>
          </a:prstGeom>
          <a:noFill/>
          <a:ln w="19050">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1800">
              <a:solidFill>
                <a:srgbClr val="000000"/>
              </a:solidFill>
            </a:endParaRPr>
          </a:p>
        </p:txBody>
      </p:sp>
      <p:cxnSp>
        <p:nvCxnSpPr>
          <p:cNvPr id="29" name="Straight Arrow Connector 28">
            <a:extLst>
              <a:ext uri="{FF2B5EF4-FFF2-40B4-BE49-F238E27FC236}">
                <a16:creationId xmlns:a16="http://schemas.microsoft.com/office/drawing/2014/main" id="{BE7E898E-E757-184A-A312-B9D5F5630E9D}"/>
              </a:ext>
            </a:extLst>
          </p:cNvPr>
          <p:cNvCxnSpPr/>
          <p:nvPr/>
        </p:nvCxnSpPr>
        <p:spPr bwMode="auto">
          <a:xfrm flipH="1">
            <a:off x="4457700" y="2139458"/>
            <a:ext cx="285750" cy="1143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Arrow Connector 29">
            <a:extLst>
              <a:ext uri="{FF2B5EF4-FFF2-40B4-BE49-F238E27FC236}">
                <a16:creationId xmlns:a16="http://schemas.microsoft.com/office/drawing/2014/main" id="{FD7A5684-1449-654F-9384-97B343B3A746}"/>
              </a:ext>
            </a:extLst>
          </p:cNvPr>
          <p:cNvCxnSpPr/>
          <p:nvPr/>
        </p:nvCxnSpPr>
        <p:spPr bwMode="auto">
          <a:xfrm flipH="1">
            <a:off x="5314950" y="2310908"/>
            <a:ext cx="285750" cy="1143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Arrow Connector 30">
            <a:extLst>
              <a:ext uri="{FF2B5EF4-FFF2-40B4-BE49-F238E27FC236}">
                <a16:creationId xmlns:a16="http://schemas.microsoft.com/office/drawing/2014/main" id="{B4B58C0F-A324-1946-867D-B5F580248DFB}"/>
              </a:ext>
            </a:extLst>
          </p:cNvPr>
          <p:cNvCxnSpPr/>
          <p:nvPr/>
        </p:nvCxnSpPr>
        <p:spPr bwMode="auto">
          <a:xfrm flipH="1">
            <a:off x="6286500" y="2310908"/>
            <a:ext cx="285750" cy="1143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a:extLst>
              <a:ext uri="{FF2B5EF4-FFF2-40B4-BE49-F238E27FC236}">
                <a16:creationId xmlns:a16="http://schemas.microsoft.com/office/drawing/2014/main" id="{D2816F09-34DB-0742-8058-5FC70A385003}"/>
              </a:ext>
            </a:extLst>
          </p:cNvPr>
          <p:cNvCxnSpPr/>
          <p:nvPr/>
        </p:nvCxnSpPr>
        <p:spPr bwMode="auto">
          <a:xfrm flipH="1">
            <a:off x="4286250" y="3453908"/>
            <a:ext cx="285750" cy="1143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BCE00F5B-4582-BF43-8A87-6E101B3D2D9D}"/>
              </a:ext>
            </a:extLst>
          </p:cNvPr>
          <p:cNvCxnSpPr/>
          <p:nvPr/>
        </p:nvCxnSpPr>
        <p:spPr bwMode="auto">
          <a:xfrm flipH="1">
            <a:off x="7258050" y="3225308"/>
            <a:ext cx="285750" cy="1143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4" name="Rectangle 33">
            <a:extLst>
              <a:ext uri="{FF2B5EF4-FFF2-40B4-BE49-F238E27FC236}">
                <a16:creationId xmlns:a16="http://schemas.microsoft.com/office/drawing/2014/main" id="{8640DDE3-6E19-3C42-8654-7A22E243FE8C}"/>
              </a:ext>
            </a:extLst>
          </p:cNvPr>
          <p:cNvSpPr>
            <a:spLocks noChangeArrowheads="1"/>
          </p:cNvSpPr>
          <p:nvPr/>
        </p:nvSpPr>
        <p:spPr bwMode="auto">
          <a:xfrm>
            <a:off x="5086350" y="3168158"/>
            <a:ext cx="857250" cy="228600"/>
          </a:xfrm>
          <a:prstGeom prst="rect">
            <a:avLst/>
          </a:prstGeom>
          <a:noFill/>
          <a:ln w="19050">
            <a:solidFill>
              <a:srgbClr val="00009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1800">
              <a:solidFill>
                <a:srgbClr val="000000"/>
              </a:solidFill>
            </a:endParaRPr>
          </a:p>
        </p:txBody>
      </p:sp>
      <p:cxnSp>
        <p:nvCxnSpPr>
          <p:cNvPr id="35" name="Straight Arrow Connector 34">
            <a:extLst>
              <a:ext uri="{FF2B5EF4-FFF2-40B4-BE49-F238E27FC236}">
                <a16:creationId xmlns:a16="http://schemas.microsoft.com/office/drawing/2014/main" id="{053B992A-6AB3-4D47-85C6-A4AED4E08E67}"/>
              </a:ext>
            </a:extLst>
          </p:cNvPr>
          <p:cNvCxnSpPr/>
          <p:nvPr/>
        </p:nvCxnSpPr>
        <p:spPr bwMode="auto">
          <a:xfrm flipV="1">
            <a:off x="4857750" y="3339608"/>
            <a:ext cx="57150" cy="2286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48A4B3-6CEF-7448-BEEA-175626704A05}"/>
              </a:ext>
            </a:extLst>
          </p:cNvPr>
          <p:cNvPicPr>
            <a:picLocks noChangeAspect="1"/>
          </p:cNvPicPr>
          <p:nvPr/>
        </p:nvPicPr>
        <p:blipFill rotWithShape="1">
          <a:blip r:embed="rId3"/>
          <a:srcRect r="9955"/>
          <a:stretch/>
        </p:blipFill>
        <p:spPr>
          <a:xfrm>
            <a:off x="2531536" y="530936"/>
            <a:ext cx="6455187" cy="4612564"/>
          </a:xfrm>
          <a:prstGeom prst="rect">
            <a:avLst/>
          </a:prstGeom>
        </p:spPr>
      </p:pic>
      <p:sp>
        <p:nvSpPr>
          <p:cNvPr id="6" name="Google Shape;330;p22">
            <a:extLst>
              <a:ext uri="{FF2B5EF4-FFF2-40B4-BE49-F238E27FC236}">
                <a16:creationId xmlns:a16="http://schemas.microsoft.com/office/drawing/2014/main" id="{D9E6F660-A45A-1349-8E62-92CF895AAF05}"/>
              </a:ext>
            </a:extLst>
          </p:cNvPr>
          <p:cNvSpPr txBox="1">
            <a:spLocks noGrp="1"/>
          </p:cNvSpPr>
          <p:nvPr>
            <p:ph type="title"/>
          </p:nvPr>
        </p:nvSpPr>
        <p:spPr>
          <a:xfrm>
            <a:off x="564172" y="0"/>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3200"/>
            </a:pPr>
            <a:r>
              <a:rPr lang="en-US" sz="2400" dirty="0">
                <a:latin typeface="Arial"/>
                <a:ea typeface="Arial"/>
                <a:cs typeface="Arial"/>
                <a:sym typeface="Arial"/>
              </a:rPr>
              <a:t>Remember the MAPK signaling pathway?</a:t>
            </a:r>
            <a:endParaRPr sz="2400" dirty="0">
              <a:latin typeface="Arial"/>
              <a:ea typeface="Arial"/>
              <a:cs typeface="Arial"/>
              <a:sym typeface="Arial"/>
            </a:endParaRPr>
          </a:p>
        </p:txBody>
      </p:sp>
      <p:sp>
        <p:nvSpPr>
          <p:cNvPr id="5" name="Rectangle 6">
            <a:extLst>
              <a:ext uri="{FF2B5EF4-FFF2-40B4-BE49-F238E27FC236}">
                <a16:creationId xmlns:a16="http://schemas.microsoft.com/office/drawing/2014/main" id="{7632463F-F58D-D94F-BB91-E3D8EE5DD305}"/>
              </a:ext>
            </a:extLst>
          </p:cNvPr>
          <p:cNvSpPr>
            <a:spLocks noChangeArrowheads="1"/>
          </p:cNvSpPr>
          <p:nvPr/>
        </p:nvSpPr>
        <p:spPr bwMode="auto">
          <a:xfrm>
            <a:off x="388323" y="823065"/>
            <a:ext cx="3058261"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64331" lvl="1" indent="-285750">
              <a:buFont typeface="Arial" panose="020B0604020202020204" pitchFamily="34" charset="0"/>
              <a:buChar char="•"/>
              <a:defRPr/>
            </a:pPr>
            <a:r>
              <a:rPr lang="en-US" sz="1400" dirty="0">
                <a:latin typeface="+mn-lt"/>
                <a:ea typeface="ＭＳ Ｐゴシック" charset="0"/>
                <a:cs typeface="Arial" panose="020B0604020202020204" pitchFamily="34" charset="0"/>
              </a:rPr>
              <a:t>RAF, MEK and ERK are oncogenes</a:t>
            </a:r>
          </a:p>
          <a:p>
            <a:pPr marL="78581" lvl="1">
              <a:defRPr/>
            </a:pPr>
            <a:endParaRPr lang="en-US" sz="1400" dirty="0">
              <a:latin typeface="+mn-lt"/>
              <a:ea typeface="ＭＳ Ｐゴシック" charset="0"/>
              <a:cs typeface="Arial" panose="020B0604020202020204" pitchFamily="34" charset="0"/>
            </a:endParaRPr>
          </a:p>
          <a:p>
            <a:pPr marL="364331" lvl="1" indent="-285750">
              <a:buFont typeface="Arial" panose="020B0604020202020204" pitchFamily="34" charset="0"/>
              <a:buChar char="•"/>
              <a:defRPr/>
            </a:pPr>
            <a:r>
              <a:rPr lang="en-US" sz="1400" dirty="0">
                <a:latin typeface="+mn-lt"/>
                <a:ea typeface="ＭＳ Ｐゴシック" charset="0"/>
                <a:cs typeface="Arial" panose="020B0604020202020204" pitchFamily="34" charset="0"/>
              </a:rPr>
              <a:t>Mutations in these genes cause these proteins to be activated in an unregulated manner</a:t>
            </a:r>
          </a:p>
          <a:p>
            <a:pPr marL="78581" lvl="1">
              <a:defRPr/>
            </a:pPr>
            <a:endParaRPr lang="en-US" sz="1400" dirty="0">
              <a:latin typeface="+mn-lt"/>
              <a:ea typeface="ＭＳ Ｐゴシック" charset="0"/>
              <a:cs typeface="Arial" panose="020B0604020202020204" pitchFamily="34" charset="0"/>
            </a:endParaRPr>
          </a:p>
          <a:p>
            <a:pPr marL="364331" lvl="1" indent="-285750">
              <a:buFont typeface="Arial" panose="020B0604020202020204" pitchFamily="34" charset="0"/>
              <a:buChar char="•"/>
              <a:defRPr/>
            </a:pPr>
            <a:r>
              <a:rPr lang="en-US" sz="1400" dirty="0">
                <a:latin typeface="+mn-lt"/>
                <a:ea typeface="ＭＳ Ｐゴシック" charset="0"/>
                <a:cs typeface="Arial" panose="020B0604020202020204" pitchFamily="34" charset="0"/>
              </a:rPr>
              <a:t> So this pathway will always be on, even when there is no growth factor present</a:t>
            </a:r>
          </a:p>
          <a:p>
            <a:pPr marL="78581" lvl="1">
              <a:defRPr/>
            </a:pPr>
            <a:endParaRPr lang="en-US" sz="1400" dirty="0">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3EE42EB1-4FE7-3849-B8B5-1A829FE1ACCE}"/>
              </a:ext>
            </a:extLst>
          </p:cNvPr>
          <p:cNvSpPr txBox="1"/>
          <p:nvPr/>
        </p:nvSpPr>
        <p:spPr>
          <a:xfrm>
            <a:off x="24176" y="2948752"/>
            <a:ext cx="3786554" cy="2031325"/>
          </a:xfrm>
          <a:prstGeom prst="rect">
            <a:avLst/>
          </a:prstGeom>
          <a:noFill/>
        </p:spPr>
        <p:txBody>
          <a:bodyPr wrap="square">
            <a:spAutoFit/>
          </a:bodyPr>
          <a:lstStyle/>
          <a:p>
            <a:pPr marL="364331" lvl="1" indent="-285750">
              <a:buFont typeface="Arial" panose="020B0604020202020204" pitchFamily="34" charset="0"/>
              <a:buChar char="•"/>
              <a:defRPr/>
            </a:pPr>
            <a:r>
              <a:rPr lang="en-US" sz="1400" dirty="0">
                <a:highlight>
                  <a:srgbClr val="FFFF00"/>
                </a:highlight>
                <a:latin typeface="+mn-lt"/>
                <a:ea typeface="ＭＳ Ｐゴシック" charset="0"/>
                <a:cs typeface="Arial" panose="020B0604020202020204" pitchFamily="34" charset="0"/>
              </a:rPr>
              <a:t>What is the consequence, at the cellular level, of an activating mutation in RAF, MEK or ERK?</a:t>
            </a:r>
          </a:p>
          <a:p>
            <a:pPr marL="364331" lvl="1" indent="-285750">
              <a:buFont typeface="Arial" panose="020B0604020202020204" pitchFamily="34" charset="0"/>
              <a:buChar char="•"/>
              <a:defRPr/>
            </a:pPr>
            <a:endParaRPr lang="en-US" sz="1400" dirty="0">
              <a:highlight>
                <a:srgbClr val="FFFF00"/>
              </a:highlight>
              <a:latin typeface="+mn-lt"/>
              <a:ea typeface="ＭＳ Ｐゴシック" charset="0"/>
              <a:cs typeface="Arial" panose="020B0604020202020204" pitchFamily="34" charset="0"/>
            </a:endParaRPr>
          </a:p>
          <a:p>
            <a:pPr marL="364331" lvl="1" indent="-285750">
              <a:buFont typeface="Arial" panose="020B0604020202020204" pitchFamily="34" charset="0"/>
              <a:buChar char="•"/>
              <a:defRPr/>
            </a:pPr>
            <a:r>
              <a:rPr lang="en-US" sz="1400" dirty="0">
                <a:highlight>
                  <a:srgbClr val="FFFF00"/>
                </a:highlight>
                <a:latin typeface="+mn-lt"/>
                <a:ea typeface="ＭＳ Ｐゴシック" charset="0"/>
                <a:cs typeface="Arial" panose="020B0604020202020204" pitchFamily="34" charset="0"/>
              </a:rPr>
              <a:t>If there was an mutation in MEK (causing this pathway to always be ON) and you developed a drug that could bind to and stop one protein from functioning, would you choose to target RAF or ERK?</a:t>
            </a:r>
          </a:p>
        </p:txBody>
      </p:sp>
    </p:spTree>
    <p:extLst>
      <p:ext uri="{BB962C8B-B14F-4D97-AF65-F5344CB8AC3E}">
        <p14:creationId xmlns:p14="http://schemas.microsoft.com/office/powerpoint/2010/main" val="141279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9FEE2F-09E2-4961-A325-A9E09D9CB5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1972" y="2540794"/>
            <a:ext cx="66817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D62A3069-7F8D-4ACE-B739-859B1C8E1BB8}"/>
              </a:ext>
            </a:extLst>
          </p:cNvPr>
          <p:cNvSpPr/>
          <p:nvPr/>
        </p:nvSpPr>
        <p:spPr>
          <a:xfrm>
            <a:off x="1722294" y="3415903"/>
            <a:ext cx="1660922" cy="146447"/>
          </a:xfrm>
          <a:prstGeom prst="roundRect">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 name="TextBox 5">
            <a:extLst>
              <a:ext uri="{FF2B5EF4-FFF2-40B4-BE49-F238E27FC236}">
                <a16:creationId xmlns:a16="http://schemas.microsoft.com/office/drawing/2014/main" id="{36B8F8D0-B738-498B-8F7D-12DCCBE001E0}"/>
              </a:ext>
            </a:extLst>
          </p:cNvPr>
          <p:cNvSpPr txBox="1">
            <a:spLocks noChangeArrowheads="1"/>
          </p:cNvSpPr>
          <p:nvPr/>
        </p:nvSpPr>
        <p:spPr bwMode="auto">
          <a:xfrm>
            <a:off x="1912794" y="3195638"/>
            <a:ext cx="122180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825">
                <a:latin typeface="Corbel" panose="020B0503020204020204" pitchFamily="34" charset="0"/>
              </a:rPr>
              <a:t>Likely passenger events</a:t>
            </a:r>
          </a:p>
        </p:txBody>
      </p:sp>
      <p:sp>
        <p:nvSpPr>
          <p:cNvPr id="8" name="TextBox 7">
            <a:extLst>
              <a:ext uri="{FF2B5EF4-FFF2-40B4-BE49-F238E27FC236}">
                <a16:creationId xmlns:a16="http://schemas.microsoft.com/office/drawing/2014/main" id="{E2213356-AF72-4A88-BE30-9A9655151229}"/>
              </a:ext>
            </a:extLst>
          </p:cNvPr>
          <p:cNvSpPr txBox="1">
            <a:spLocks noChangeArrowheads="1"/>
          </p:cNvSpPr>
          <p:nvPr/>
        </p:nvSpPr>
        <p:spPr bwMode="auto">
          <a:xfrm>
            <a:off x="5947983" y="2464594"/>
            <a:ext cx="590226"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r>
              <a:rPr lang="en-US" altLang="en-US" sz="1050">
                <a:latin typeface="Arial" panose="020B0604020202020204" pitchFamily="34" charset="0"/>
                <a:cs typeface="Arial" panose="020B0604020202020204" pitchFamily="34" charset="0"/>
              </a:rPr>
              <a:t>V600E</a:t>
            </a:r>
          </a:p>
        </p:txBody>
      </p:sp>
      <p:sp>
        <p:nvSpPr>
          <p:cNvPr id="9" name="TextBox 8">
            <a:extLst>
              <a:ext uri="{FF2B5EF4-FFF2-40B4-BE49-F238E27FC236}">
                <a16:creationId xmlns:a16="http://schemas.microsoft.com/office/drawing/2014/main" id="{9BEA403E-2ABB-425C-AD78-3F6BDFBFA983}"/>
              </a:ext>
            </a:extLst>
          </p:cNvPr>
          <p:cNvSpPr txBox="1">
            <a:spLocks noChangeArrowheads="1"/>
          </p:cNvSpPr>
          <p:nvPr/>
        </p:nvSpPr>
        <p:spPr bwMode="auto">
          <a:xfrm>
            <a:off x="4386462" y="3580210"/>
            <a:ext cx="5116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r>
              <a:rPr lang="en-US" altLang="en-US" sz="1050" b="1">
                <a:latin typeface="Corbel" panose="020B0503020204020204" pitchFamily="34" charset="0"/>
              </a:rPr>
              <a:t>BRAF</a:t>
            </a:r>
          </a:p>
        </p:txBody>
      </p:sp>
      <p:pic>
        <p:nvPicPr>
          <p:cNvPr id="10" name="Picture 9">
            <a:extLst>
              <a:ext uri="{FF2B5EF4-FFF2-40B4-BE49-F238E27FC236}">
                <a16:creationId xmlns:a16="http://schemas.microsoft.com/office/drawing/2014/main" id="{1EA8AA5A-FE09-4A8C-BF3D-2BB5B7F6572F}"/>
              </a:ext>
            </a:extLst>
          </p:cNvPr>
          <p:cNvPicPr>
            <a:picLocks noChangeAspect="1"/>
          </p:cNvPicPr>
          <p:nvPr/>
        </p:nvPicPr>
        <p:blipFill>
          <a:blip r:embed="rId3">
            <a:extLst>
              <a:ext uri="{28A0092B-C50C-407E-A947-70E740481C1C}">
                <a14:useLocalDpi xmlns:a14="http://schemas.microsoft.com/office/drawing/2010/main" val="0"/>
              </a:ext>
            </a:extLst>
          </a:blip>
          <a:srcRect l="19147" t="68872" r="73311" b="13942"/>
          <a:stretch>
            <a:fillRect/>
          </a:stretch>
        </p:blipFill>
        <p:spPr bwMode="auto">
          <a:xfrm>
            <a:off x="3074843" y="2022872"/>
            <a:ext cx="4095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DB8D160A-DE02-4BCA-8C57-4B385895D5F6}"/>
              </a:ext>
            </a:extLst>
          </p:cNvPr>
          <p:cNvSpPr txBox="1">
            <a:spLocks noChangeArrowheads="1"/>
          </p:cNvSpPr>
          <p:nvPr/>
        </p:nvSpPr>
        <p:spPr bwMode="auto">
          <a:xfrm>
            <a:off x="3017693" y="1526381"/>
            <a:ext cx="59022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1050">
                <a:latin typeface="Arial" panose="020B0604020202020204" pitchFamily="34" charset="0"/>
                <a:cs typeface="Arial" panose="020B0604020202020204" pitchFamily="34" charset="0"/>
              </a:rPr>
              <a:t>V600E</a:t>
            </a:r>
          </a:p>
        </p:txBody>
      </p:sp>
      <p:cxnSp>
        <p:nvCxnSpPr>
          <p:cNvPr id="12" name="Straight Connector 11">
            <a:extLst>
              <a:ext uri="{FF2B5EF4-FFF2-40B4-BE49-F238E27FC236}">
                <a16:creationId xmlns:a16="http://schemas.microsoft.com/office/drawing/2014/main" id="{260EB903-5A1F-412D-8FA2-BA6C11433173}"/>
              </a:ext>
            </a:extLst>
          </p:cNvPr>
          <p:cNvCxnSpPr/>
          <p:nvPr/>
        </p:nvCxnSpPr>
        <p:spPr>
          <a:xfrm>
            <a:off x="3143899" y="1776413"/>
            <a:ext cx="24407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555E390-B598-434D-8704-FA029592A630}"/>
              </a:ext>
            </a:extLst>
          </p:cNvPr>
          <p:cNvSpPr txBox="1">
            <a:spLocks noChangeArrowheads="1"/>
          </p:cNvSpPr>
          <p:nvPr/>
        </p:nvSpPr>
        <p:spPr bwMode="auto">
          <a:xfrm>
            <a:off x="3074843" y="1777604"/>
            <a:ext cx="39647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1050">
                <a:latin typeface="Arial" panose="020B0604020202020204" pitchFamily="34" charset="0"/>
                <a:cs typeface="Arial" panose="020B0604020202020204" pitchFamily="34" charset="0"/>
              </a:rPr>
              <a:t>-   +</a:t>
            </a:r>
          </a:p>
        </p:txBody>
      </p:sp>
      <p:sp>
        <p:nvSpPr>
          <p:cNvPr id="14" name="Oval 13">
            <a:extLst>
              <a:ext uri="{FF2B5EF4-FFF2-40B4-BE49-F238E27FC236}">
                <a16:creationId xmlns:a16="http://schemas.microsoft.com/office/drawing/2014/main" id="{33D7E3D7-CDFD-4C90-8260-5ECED9243BAD}"/>
              </a:ext>
            </a:extLst>
          </p:cNvPr>
          <p:cNvSpPr/>
          <p:nvPr/>
        </p:nvSpPr>
        <p:spPr>
          <a:xfrm>
            <a:off x="6168088" y="2646760"/>
            <a:ext cx="135731" cy="134540"/>
          </a:xfrm>
          <a:prstGeom prst="ellipse">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5" name="Rounded Rectangle 14">
            <a:extLst>
              <a:ext uri="{FF2B5EF4-FFF2-40B4-BE49-F238E27FC236}">
                <a16:creationId xmlns:a16="http://schemas.microsoft.com/office/drawing/2014/main" id="{204B4FB1-561C-4182-91D2-58DDC7A1383B}"/>
              </a:ext>
            </a:extLst>
          </p:cNvPr>
          <p:cNvSpPr/>
          <p:nvPr/>
        </p:nvSpPr>
        <p:spPr>
          <a:xfrm>
            <a:off x="5838285" y="2474119"/>
            <a:ext cx="850106" cy="352425"/>
          </a:xfrm>
          <a:prstGeom prst="roundRect">
            <a:avLst/>
          </a:prstGeom>
          <a:noFill/>
          <a:ln w="12700" cmpd="sng">
            <a:solidFill>
              <a:srgbClr val="F2652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6" name="Rounded Rectangle 15">
            <a:extLst>
              <a:ext uri="{FF2B5EF4-FFF2-40B4-BE49-F238E27FC236}">
                <a16:creationId xmlns:a16="http://schemas.microsoft.com/office/drawing/2014/main" id="{72280B8D-6636-4AAD-86FE-44E3BE81D1FA}"/>
              </a:ext>
            </a:extLst>
          </p:cNvPr>
          <p:cNvSpPr/>
          <p:nvPr/>
        </p:nvSpPr>
        <p:spPr>
          <a:xfrm rot="16200000">
            <a:off x="3074249" y="1462684"/>
            <a:ext cx="1006078" cy="1097756"/>
          </a:xfrm>
          <a:prstGeom prst="roundRect">
            <a:avLst/>
          </a:prstGeom>
          <a:noFill/>
          <a:ln w="12700" cmpd="sng">
            <a:solidFill>
              <a:srgbClr val="F2652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cxnSp>
        <p:nvCxnSpPr>
          <p:cNvPr id="17" name="Elbow Connector 16">
            <a:extLst>
              <a:ext uri="{FF2B5EF4-FFF2-40B4-BE49-F238E27FC236}">
                <a16:creationId xmlns:a16="http://schemas.microsoft.com/office/drawing/2014/main" id="{EA03DC53-9C78-4C6D-888D-F7837EDCF432}"/>
              </a:ext>
            </a:extLst>
          </p:cNvPr>
          <p:cNvCxnSpPr>
            <a:stCxn id="15" idx="1"/>
            <a:endCxn id="16" idx="1"/>
          </p:cNvCxnSpPr>
          <p:nvPr/>
        </p:nvCxnSpPr>
        <p:spPr>
          <a:xfrm rot="10800000">
            <a:off x="3577288" y="2514601"/>
            <a:ext cx="2260997" cy="135731"/>
          </a:xfrm>
          <a:prstGeom prst="bentConnector2">
            <a:avLst/>
          </a:prstGeom>
          <a:ln w="9525" cmpd="sng">
            <a:solidFill>
              <a:srgbClr val="F26529"/>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06703F6A-A402-427A-9BF2-00CA035F0AB1}"/>
              </a:ext>
            </a:extLst>
          </p:cNvPr>
          <p:cNvSpPr/>
          <p:nvPr/>
        </p:nvSpPr>
        <p:spPr>
          <a:xfrm>
            <a:off x="6190709" y="3223022"/>
            <a:ext cx="109538" cy="113109"/>
          </a:xfrm>
          <a:prstGeom prst="ellipse">
            <a:avLst/>
          </a:prstGeom>
          <a:noFill/>
          <a:ln w="1270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4" name="TextBox 33">
            <a:extLst>
              <a:ext uri="{FF2B5EF4-FFF2-40B4-BE49-F238E27FC236}">
                <a16:creationId xmlns:a16="http://schemas.microsoft.com/office/drawing/2014/main" id="{0A2683D6-7589-4C7E-83FC-EBC45207635C}"/>
              </a:ext>
            </a:extLst>
          </p:cNvPr>
          <p:cNvSpPr txBox="1">
            <a:spLocks noChangeArrowheads="1"/>
          </p:cNvSpPr>
          <p:nvPr/>
        </p:nvSpPr>
        <p:spPr bwMode="auto">
          <a:xfrm>
            <a:off x="3424888" y="1789510"/>
            <a:ext cx="769763"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825">
                <a:latin typeface="Arial" panose="020B0604020202020204" pitchFamily="34" charset="0"/>
                <a:cs typeface="Arial" panose="020B0604020202020204" pitchFamily="34" charset="0"/>
              </a:rPr>
              <a:t>vemurafenib</a:t>
            </a:r>
          </a:p>
        </p:txBody>
      </p:sp>
      <p:sp>
        <p:nvSpPr>
          <p:cNvPr id="35" name="TextBox 34">
            <a:extLst>
              <a:ext uri="{FF2B5EF4-FFF2-40B4-BE49-F238E27FC236}">
                <a16:creationId xmlns:a16="http://schemas.microsoft.com/office/drawing/2014/main" id="{A83004B0-24F3-4768-A43A-7EF8EB753CBD}"/>
              </a:ext>
            </a:extLst>
          </p:cNvPr>
          <p:cNvSpPr txBox="1">
            <a:spLocks noChangeArrowheads="1"/>
          </p:cNvSpPr>
          <p:nvPr/>
        </p:nvSpPr>
        <p:spPr bwMode="auto">
          <a:xfrm>
            <a:off x="3437984" y="2013348"/>
            <a:ext cx="667170"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825" b="1">
                <a:solidFill>
                  <a:srgbClr val="008000"/>
                </a:solidFill>
                <a:latin typeface="Arial" panose="020B0604020202020204" pitchFamily="34" charset="0"/>
                <a:cs typeface="Arial" panose="020B0604020202020204" pitchFamily="34" charset="0"/>
              </a:rPr>
              <a:t>p-MEK1/2</a:t>
            </a:r>
          </a:p>
        </p:txBody>
      </p:sp>
      <p:sp>
        <p:nvSpPr>
          <p:cNvPr id="36" name="TextBox 35">
            <a:extLst>
              <a:ext uri="{FF2B5EF4-FFF2-40B4-BE49-F238E27FC236}">
                <a16:creationId xmlns:a16="http://schemas.microsoft.com/office/drawing/2014/main" id="{B0C2535E-3609-42A2-9914-A440CD27507A}"/>
              </a:ext>
            </a:extLst>
          </p:cNvPr>
          <p:cNvSpPr txBox="1"/>
          <p:nvPr/>
        </p:nvSpPr>
        <p:spPr>
          <a:xfrm>
            <a:off x="3443937" y="2291954"/>
            <a:ext cx="655949" cy="219291"/>
          </a:xfrm>
          <a:prstGeom prst="rect">
            <a:avLst/>
          </a:prstGeom>
          <a:noFill/>
        </p:spPr>
        <p:txBody>
          <a:bodyPr wrap="none">
            <a:spAutoFit/>
          </a:bodyPr>
          <a:lstStyle/>
          <a:p>
            <a:pPr>
              <a:defRPr/>
            </a:pPr>
            <a:r>
              <a:rPr lang="en-US" sz="825" b="1" dirty="0">
                <a:solidFill>
                  <a:schemeClr val="accent6"/>
                </a:solidFill>
                <a:latin typeface="Arial"/>
                <a:ea typeface="ＭＳ Ｐゴシック" charset="0"/>
                <a:cs typeface="Arial"/>
              </a:rPr>
              <a:t>p-ERK1/2</a:t>
            </a:r>
          </a:p>
        </p:txBody>
      </p:sp>
      <p:grpSp>
        <p:nvGrpSpPr>
          <p:cNvPr id="38" name="Group 37">
            <a:extLst>
              <a:ext uri="{FF2B5EF4-FFF2-40B4-BE49-F238E27FC236}">
                <a16:creationId xmlns:a16="http://schemas.microsoft.com/office/drawing/2014/main" id="{720F94E3-BA5C-4729-BBE3-1D53F2BFEEB8}"/>
              </a:ext>
            </a:extLst>
          </p:cNvPr>
          <p:cNvGrpSpPr>
            <a:grpSpLocks/>
          </p:cNvGrpSpPr>
          <p:nvPr/>
        </p:nvGrpSpPr>
        <p:grpSpPr bwMode="auto">
          <a:xfrm>
            <a:off x="1193656" y="1527573"/>
            <a:ext cx="1734741" cy="1021556"/>
            <a:chOff x="-216089" y="1466680"/>
            <a:chExt cx="2148524" cy="1236435"/>
          </a:xfrm>
        </p:grpSpPr>
        <p:grpSp>
          <p:nvGrpSpPr>
            <p:cNvPr id="39" name="Group 38">
              <a:extLst>
                <a:ext uri="{FF2B5EF4-FFF2-40B4-BE49-F238E27FC236}">
                  <a16:creationId xmlns:a16="http://schemas.microsoft.com/office/drawing/2014/main" id="{A78FFEAE-EA65-4AD4-98C1-8EF7AA6CFB4F}"/>
                </a:ext>
              </a:extLst>
            </p:cNvPr>
            <p:cNvGrpSpPr>
              <a:grpSpLocks/>
            </p:cNvGrpSpPr>
            <p:nvPr/>
          </p:nvGrpSpPr>
          <p:grpSpPr bwMode="auto">
            <a:xfrm>
              <a:off x="-216089" y="1466680"/>
              <a:ext cx="2148524" cy="1236435"/>
              <a:chOff x="729461" y="1012280"/>
              <a:chExt cx="3348780" cy="1973267"/>
            </a:xfrm>
          </p:grpSpPr>
          <p:pic>
            <p:nvPicPr>
              <p:cNvPr id="41" name="Picture 40">
                <a:extLst>
                  <a:ext uri="{FF2B5EF4-FFF2-40B4-BE49-F238E27FC236}">
                    <a16:creationId xmlns:a16="http://schemas.microsoft.com/office/drawing/2014/main" id="{4F61A7A4-AB5B-4576-A71C-23EF5ED84D8F}"/>
                  </a:ext>
                </a:extLst>
              </p:cNvPr>
              <p:cNvPicPr>
                <a:picLocks noChangeAspect="1"/>
              </p:cNvPicPr>
              <p:nvPr/>
            </p:nvPicPr>
            <p:blipFill>
              <a:blip r:embed="rId4">
                <a:extLst>
                  <a:ext uri="{28A0092B-C50C-407E-A947-70E740481C1C}">
                    <a14:useLocalDpi xmlns:a14="http://schemas.microsoft.com/office/drawing/2010/main" val="0"/>
                  </a:ext>
                </a:extLst>
              </a:blip>
              <a:srcRect t="2" r="33424" b="50980"/>
              <a:stretch>
                <a:fillRect/>
              </a:stretch>
            </p:blipFill>
            <p:spPr bwMode="auto">
              <a:xfrm>
                <a:off x="729461" y="1012280"/>
                <a:ext cx="3348780" cy="197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a:extLst>
                  <a:ext uri="{FF2B5EF4-FFF2-40B4-BE49-F238E27FC236}">
                    <a16:creationId xmlns:a16="http://schemas.microsoft.com/office/drawing/2014/main" id="{6F00E687-9596-4479-903A-9512AB640863}"/>
                  </a:ext>
                </a:extLst>
              </p:cNvPr>
              <p:cNvCxnSpPr/>
              <p:nvPr/>
            </p:nvCxnSpPr>
            <p:spPr>
              <a:xfrm>
                <a:off x="4078241" y="1023779"/>
                <a:ext cx="0" cy="196176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40" name="Straight Connector 39">
              <a:extLst>
                <a:ext uri="{FF2B5EF4-FFF2-40B4-BE49-F238E27FC236}">
                  <a16:creationId xmlns:a16="http://schemas.microsoft.com/office/drawing/2014/main" id="{3F6551FD-679C-4E48-9A40-5B2357F70804}"/>
                </a:ext>
              </a:extLst>
            </p:cNvPr>
            <p:cNvCxnSpPr/>
            <p:nvPr/>
          </p:nvCxnSpPr>
          <p:spPr>
            <a:xfrm flipH="1">
              <a:off x="-216089" y="2677176"/>
              <a:ext cx="2148524" cy="2593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3" name="TextBox 42">
            <a:extLst>
              <a:ext uri="{FF2B5EF4-FFF2-40B4-BE49-F238E27FC236}">
                <a16:creationId xmlns:a16="http://schemas.microsoft.com/office/drawing/2014/main" id="{912CDBA9-8027-4A62-9B17-D3A4D420AD85}"/>
              </a:ext>
            </a:extLst>
          </p:cNvPr>
          <p:cNvSpPr txBox="1">
            <a:spLocks noChangeArrowheads="1"/>
          </p:cNvSpPr>
          <p:nvPr/>
        </p:nvSpPr>
        <p:spPr bwMode="auto">
          <a:xfrm>
            <a:off x="1847309" y="1212057"/>
            <a:ext cx="503664" cy="2192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825" b="1" dirty="0">
                <a:latin typeface="Arial" panose="020B0604020202020204" pitchFamily="34" charset="0"/>
                <a:cs typeface="Arial" panose="020B0604020202020204" pitchFamily="34" charset="0"/>
              </a:rPr>
              <a:t>V600E</a:t>
            </a:r>
          </a:p>
        </p:txBody>
      </p:sp>
      <p:sp>
        <p:nvSpPr>
          <p:cNvPr id="44" name="TextBox 43">
            <a:extLst>
              <a:ext uri="{FF2B5EF4-FFF2-40B4-BE49-F238E27FC236}">
                <a16:creationId xmlns:a16="http://schemas.microsoft.com/office/drawing/2014/main" id="{308C2A68-6BAA-4960-8A5D-74C8A1A07E3F}"/>
              </a:ext>
            </a:extLst>
          </p:cNvPr>
          <p:cNvSpPr txBox="1">
            <a:spLocks noChangeArrowheads="1"/>
          </p:cNvSpPr>
          <p:nvPr/>
        </p:nvSpPr>
        <p:spPr bwMode="auto">
          <a:xfrm>
            <a:off x="2392616" y="1371601"/>
            <a:ext cx="247184"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825" b="1">
                <a:latin typeface="Arial" panose="020B0604020202020204" pitchFamily="34" charset="0"/>
                <a:cs typeface="Arial" panose="020B0604020202020204" pitchFamily="34" charset="0"/>
              </a:rPr>
              <a:t>+</a:t>
            </a:r>
          </a:p>
        </p:txBody>
      </p:sp>
      <p:sp>
        <p:nvSpPr>
          <p:cNvPr id="45" name="TextBox 44">
            <a:extLst>
              <a:ext uri="{FF2B5EF4-FFF2-40B4-BE49-F238E27FC236}">
                <a16:creationId xmlns:a16="http://schemas.microsoft.com/office/drawing/2014/main" id="{DB3FD8E7-5004-4E5C-B25F-7036D05B1046}"/>
              </a:ext>
            </a:extLst>
          </p:cNvPr>
          <p:cNvSpPr txBox="1">
            <a:spLocks noChangeArrowheads="1"/>
          </p:cNvSpPr>
          <p:nvPr/>
        </p:nvSpPr>
        <p:spPr bwMode="auto">
          <a:xfrm>
            <a:off x="1548462" y="1338263"/>
            <a:ext cx="219932"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825" b="1">
                <a:latin typeface="Arial" panose="020B0604020202020204" pitchFamily="34" charset="0"/>
                <a:cs typeface="Arial" panose="020B0604020202020204" pitchFamily="34" charset="0"/>
              </a:rPr>
              <a:t>-</a:t>
            </a:r>
          </a:p>
        </p:txBody>
      </p:sp>
      <p:cxnSp>
        <p:nvCxnSpPr>
          <p:cNvPr id="46" name="Straight Connector 45">
            <a:extLst>
              <a:ext uri="{FF2B5EF4-FFF2-40B4-BE49-F238E27FC236}">
                <a16:creationId xmlns:a16="http://schemas.microsoft.com/office/drawing/2014/main" id="{6F3AE779-2F47-4E57-AB75-E8C29AA64D56}"/>
              </a:ext>
            </a:extLst>
          </p:cNvPr>
          <p:cNvCxnSpPr/>
          <p:nvPr/>
        </p:nvCxnSpPr>
        <p:spPr>
          <a:xfrm>
            <a:off x="1549653" y="1387079"/>
            <a:ext cx="942975"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C686C7A9-5006-4133-B869-12415B9A2E42}"/>
              </a:ext>
            </a:extLst>
          </p:cNvPr>
          <p:cNvSpPr txBox="1">
            <a:spLocks noChangeArrowheads="1"/>
          </p:cNvSpPr>
          <p:nvPr/>
        </p:nvSpPr>
        <p:spPr bwMode="auto">
          <a:xfrm>
            <a:off x="2714085" y="1338263"/>
            <a:ext cx="4435652"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825" dirty="0">
                <a:latin typeface="Arial" panose="020B0604020202020204" pitchFamily="34" charset="0"/>
                <a:cs typeface="Arial" panose="020B0604020202020204" pitchFamily="34" charset="0"/>
              </a:rPr>
              <a:t>Vemurafenib = a targeted inhibitor against the BRAF V600E mutant protein</a:t>
            </a:r>
          </a:p>
        </p:txBody>
      </p:sp>
      <p:sp>
        <p:nvSpPr>
          <p:cNvPr id="52" name="Rectangle 51">
            <a:extLst>
              <a:ext uri="{FF2B5EF4-FFF2-40B4-BE49-F238E27FC236}">
                <a16:creationId xmlns:a16="http://schemas.microsoft.com/office/drawing/2014/main" id="{EF3C752A-A57A-44BE-94BD-5F6CE2B3FCBA}"/>
              </a:ext>
            </a:extLst>
          </p:cNvPr>
          <p:cNvSpPr/>
          <p:nvPr/>
        </p:nvSpPr>
        <p:spPr>
          <a:xfrm>
            <a:off x="499687" y="58557"/>
            <a:ext cx="6844145" cy="369332"/>
          </a:xfrm>
          <a:prstGeom prst="rect">
            <a:avLst/>
          </a:prstGeom>
        </p:spPr>
        <p:txBody>
          <a:bodyPr wrap="square">
            <a:spAutoFit/>
          </a:bodyPr>
          <a:lstStyle/>
          <a:p>
            <a:pPr>
              <a:spcBef>
                <a:spcPct val="0"/>
              </a:spcBef>
              <a:buSzPct val="75000"/>
            </a:pPr>
            <a:r>
              <a:rPr lang="en-US" altLang="en-US" sz="1800" b="1" dirty="0">
                <a:latin typeface="Arial" panose="020B0604020202020204" pitchFamily="34" charset="0"/>
                <a:cs typeface="Arial" panose="020B0604020202020204" pitchFamily="34" charset="0"/>
              </a:rPr>
              <a:t>Point mutations </a:t>
            </a:r>
            <a:r>
              <a:rPr lang="en-US" altLang="en-US" sz="1800" dirty="0">
                <a:latin typeface="Arial" panose="020B0604020202020204" pitchFamily="34" charset="0"/>
                <a:cs typeface="Arial" panose="020B0604020202020204" pitchFamily="34" charset="0"/>
              </a:rPr>
              <a:t>that lead to a hyperactive gene product</a:t>
            </a:r>
          </a:p>
        </p:txBody>
      </p:sp>
      <p:sp>
        <p:nvSpPr>
          <p:cNvPr id="53" name="TextBox 52">
            <a:extLst>
              <a:ext uri="{FF2B5EF4-FFF2-40B4-BE49-F238E27FC236}">
                <a16:creationId xmlns:a16="http://schemas.microsoft.com/office/drawing/2014/main" id="{4955E411-2FE2-6D41-BCD6-53BB7D3841C1}"/>
              </a:ext>
            </a:extLst>
          </p:cNvPr>
          <p:cNvSpPr txBox="1">
            <a:spLocks noChangeArrowheads="1"/>
          </p:cNvSpPr>
          <p:nvPr/>
        </p:nvSpPr>
        <p:spPr bwMode="auto">
          <a:xfrm>
            <a:off x="1847309" y="956905"/>
            <a:ext cx="479618" cy="2192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825" b="1" dirty="0">
                <a:latin typeface="Arial" panose="020B0604020202020204" pitchFamily="34" charset="0"/>
                <a:cs typeface="Arial" panose="020B0604020202020204" pitchFamily="34" charset="0"/>
              </a:rPr>
              <a:t>BRAF</a:t>
            </a:r>
          </a:p>
        </p:txBody>
      </p:sp>
      <p:sp>
        <p:nvSpPr>
          <p:cNvPr id="54" name="TextBox 53">
            <a:extLst>
              <a:ext uri="{FF2B5EF4-FFF2-40B4-BE49-F238E27FC236}">
                <a16:creationId xmlns:a16="http://schemas.microsoft.com/office/drawing/2014/main" id="{03C2BFAD-8198-6841-A951-D5194F288B26}"/>
              </a:ext>
            </a:extLst>
          </p:cNvPr>
          <p:cNvSpPr txBox="1">
            <a:spLocks noChangeArrowheads="1"/>
          </p:cNvSpPr>
          <p:nvPr/>
        </p:nvSpPr>
        <p:spPr bwMode="auto">
          <a:xfrm>
            <a:off x="1235552" y="4211240"/>
            <a:ext cx="6731330" cy="2192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825" dirty="0">
                <a:latin typeface="Arial" panose="020B0604020202020204" pitchFamily="34" charset="0"/>
                <a:cs typeface="Arial" panose="020B0604020202020204" pitchFamily="34" charset="0"/>
              </a:rPr>
              <a:t>Above is called a lollipop plot which shows all the amino acids that make up the BRAF protein and how frequently each is mutated in cancer </a:t>
            </a:r>
          </a:p>
        </p:txBody>
      </p:sp>
    </p:spTree>
    <p:extLst>
      <p:ext uri="{BB962C8B-B14F-4D97-AF65-F5344CB8AC3E}">
        <p14:creationId xmlns:p14="http://schemas.microsoft.com/office/powerpoint/2010/main" val="2929180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6508" y="2677280"/>
            <a:ext cx="8909567" cy="2006817"/>
          </a:xfrm>
          <a:prstGeom prst="rect">
            <a:avLst/>
          </a:prstGeom>
        </p:spPr>
      </p:pic>
      <p:sp>
        <p:nvSpPr>
          <p:cNvPr id="6" name="Rounded Rectangle 5"/>
          <p:cNvSpPr/>
          <p:nvPr/>
        </p:nvSpPr>
        <p:spPr>
          <a:xfrm>
            <a:off x="980687" y="3845090"/>
            <a:ext cx="2215100" cy="195186"/>
          </a:xfrm>
          <a:prstGeom prst="roundRect">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234592" y="3551356"/>
            <a:ext cx="1553495" cy="261610"/>
          </a:xfrm>
          <a:prstGeom prst="rect">
            <a:avLst/>
          </a:prstGeom>
          <a:noFill/>
        </p:spPr>
        <p:txBody>
          <a:bodyPr wrap="none" rtlCol="0">
            <a:spAutoFit/>
          </a:bodyPr>
          <a:lstStyle/>
          <a:p>
            <a:r>
              <a:rPr lang="en-US" sz="1100" dirty="0">
                <a:latin typeface="Corbel"/>
                <a:cs typeface="Corbel"/>
              </a:rPr>
              <a:t>Likely passenger events</a:t>
            </a:r>
          </a:p>
        </p:txBody>
      </p:sp>
      <p:sp>
        <p:nvSpPr>
          <p:cNvPr id="8" name="TextBox 7"/>
          <p:cNvSpPr txBox="1"/>
          <p:nvPr/>
        </p:nvSpPr>
        <p:spPr>
          <a:xfrm>
            <a:off x="6655612" y="3360651"/>
            <a:ext cx="723713" cy="307777"/>
          </a:xfrm>
          <a:prstGeom prst="rect">
            <a:avLst/>
          </a:prstGeom>
          <a:noFill/>
        </p:spPr>
        <p:txBody>
          <a:bodyPr wrap="none" rtlCol="0">
            <a:spAutoFit/>
          </a:bodyPr>
          <a:lstStyle/>
          <a:p>
            <a:r>
              <a:rPr lang="en-US" sz="1400" dirty="0">
                <a:latin typeface="Arial"/>
                <a:cs typeface="Arial"/>
              </a:rPr>
              <a:t>K601E</a:t>
            </a:r>
          </a:p>
        </p:txBody>
      </p:sp>
      <p:sp>
        <p:nvSpPr>
          <p:cNvPr id="9" name="TextBox 8"/>
          <p:cNvSpPr txBox="1"/>
          <p:nvPr/>
        </p:nvSpPr>
        <p:spPr>
          <a:xfrm>
            <a:off x="6139510" y="2575336"/>
            <a:ext cx="1736715" cy="279797"/>
          </a:xfrm>
          <a:prstGeom prst="rect">
            <a:avLst/>
          </a:prstGeom>
          <a:solidFill>
            <a:schemeClr val="bg1"/>
          </a:solidFill>
        </p:spPr>
        <p:txBody>
          <a:bodyPr wrap="none" rtlCol="0">
            <a:spAutoFit/>
          </a:bodyPr>
          <a:lstStyle/>
          <a:p>
            <a:pPr algn="ctr"/>
            <a:r>
              <a:rPr lang="en-US" sz="1400" dirty="0">
                <a:latin typeface="Arial"/>
                <a:cs typeface="Arial"/>
              </a:rPr>
              <a:t>V600E</a:t>
            </a:r>
          </a:p>
        </p:txBody>
      </p:sp>
      <p:sp>
        <p:nvSpPr>
          <p:cNvPr id="11" name="TextBox 10"/>
          <p:cNvSpPr txBox="1"/>
          <p:nvPr/>
        </p:nvSpPr>
        <p:spPr>
          <a:xfrm>
            <a:off x="4557680" y="4063652"/>
            <a:ext cx="633507" cy="307777"/>
          </a:xfrm>
          <a:prstGeom prst="rect">
            <a:avLst/>
          </a:prstGeom>
          <a:noFill/>
          <a:effectLst/>
        </p:spPr>
        <p:txBody>
          <a:bodyPr wrap="none" rtlCol="0">
            <a:spAutoFit/>
          </a:bodyPr>
          <a:lstStyle/>
          <a:p>
            <a:pPr algn="ctr"/>
            <a:r>
              <a:rPr lang="en-US" sz="1400" b="1" dirty="0">
                <a:latin typeface="Corbel"/>
                <a:cs typeface="Corbel"/>
              </a:rPr>
              <a:t>BRAF</a:t>
            </a:r>
          </a:p>
        </p:txBody>
      </p:sp>
      <p:sp>
        <p:nvSpPr>
          <p:cNvPr id="10" name="Rectangle 9">
            <a:extLst>
              <a:ext uri="{FF2B5EF4-FFF2-40B4-BE49-F238E27FC236}">
                <a16:creationId xmlns:a16="http://schemas.microsoft.com/office/drawing/2014/main" id="{D1B6B370-7CDF-6942-8D09-DFA6EE4C6ABD}"/>
              </a:ext>
            </a:extLst>
          </p:cNvPr>
          <p:cNvSpPr/>
          <p:nvPr/>
        </p:nvSpPr>
        <p:spPr>
          <a:xfrm>
            <a:off x="499687" y="58557"/>
            <a:ext cx="6844145" cy="369332"/>
          </a:xfrm>
          <a:prstGeom prst="rect">
            <a:avLst/>
          </a:prstGeom>
        </p:spPr>
        <p:txBody>
          <a:bodyPr wrap="square">
            <a:spAutoFit/>
          </a:bodyPr>
          <a:lstStyle/>
          <a:p>
            <a:pPr>
              <a:spcBef>
                <a:spcPct val="0"/>
              </a:spcBef>
              <a:buSzPct val="75000"/>
            </a:pPr>
            <a:r>
              <a:rPr lang="en-US" altLang="en-US" sz="1800" b="1" dirty="0">
                <a:latin typeface="Arial" panose="020B0604020202020204" pitchFamily="34" charset="0"/>
                <a:cs typeface="Arial" panose="020B0604020202020204" pitchFamily="34" charset="0"/>
              </a:rPr>
              <a:t>BRAF protein</a:t>
            </a: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3228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6508" y="2677280"/>
            <a:ext cx="8909567" cy="2006817"/>
          </a:xfrm>
          <a:prstGeom prst="rect">
            <a:avLst/>
          </a:prstGeom>
        </p:spPr>
      </p:pic>
      <p:sp>
        <p:nvSpPr>
          <p:cNvPr id="6" name="Rounded Rectangle 5"/>
          <p:cNvSpPr/>
          <p:nvPr/>
        </p:nvSpPr>
        <p:spPr>
          <a:xfrm>
            <a:off x="980687" y="3845090"/>
            <a:ext cx="2215100" cy="195186"/>
          </a:xfrm>
          <a:prstGeom prst="roundRect">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234592" y="3551356"/>
            <a:ext cx="1553495" cy="261610"/>
          </a:xfrm>
          <a:prstGeom prst="rect">
            <a:avLst/>
          </a:prstGeom>
          <a:noFill/>
        </p:spPr>
        <p:txBody>
          <a:bodyPr wrap="none" rtlCol="0">
            <a:spAutoFit/>
          </a:bodyPr>
          <a:lstStyle/>
          <a:p>
            <a:r>
              <a:rPr lang="en-US" sz="1100" dirty="0">
                <a:latin typeface="Corbel"/>
                <a:cs typeface="Corbel"/>
              </a:rPr>
              <a:t>Likely passenger events</a:t>
            </a:r>
          </a:p>
        </p:txBody>
      </p:sp>
      <p:sp>
        <p:nvSpPr>
          <p:cNvPr id="8" name="TextBox 7"/>
          <p:cNvSpPr txBox="1"/>
          <p:nvPr/>
        </p:nvSpPr>
        <p:spPr>
          <a:xfrm>
            <a:off x="6655612" y="3360651"/>
            <a:ext cx="723713" cy="307777"/>
          </a:xfrm>
          <a:prstGeom prst="rect">
            <a:avLst/>
          </a:prstGeom>
          <a:noFill/>
        </p:spPr>
        <p:txBody>
          <a:bodyPr wrap="none" rtlCol="0">
            <a:spAutoFit/>
          </a:bodyPr>
          <a:lstStyle/>
          <a:p>
            <a:r>
              <a:rPr lang="en-US" sz="1400" dirty="0">
                <a:latin typeface="Arial"/>
                <a:cs typeface="Arial"/>
              </a:rPr>
              <a:t>K601E</a:t>
            </a:r>
          </a:p>
        </p:txBody>
      </p:sp>
      <p:sp>
        <p:nvSpPr>
          <p:cNvPr id="9" name="TextBox 8"/>
          <p:cNvSpPr txBox="1"/>
          <p:nvPr/>
        </p:nvSpPr>
        <p:spPr>
          <a:xfrm>
            <a:off x="6139510" y="2575336"/>
            <a:ext cx="1736715" cy="279797"/>
          </a:xfrm>
          <a:prstGeom prst="rect">
            <a:avLst/>
          </a:prstGeom>
          <a:solidFill>
            <a:schemeClr val="bg1"/>
          </a:solidFill>
        </p:spPr>
        <p:txBody>
          <a:bodyPr wrap="none" rtlCol="0">
            <a:spAutoFit/>
          </a:bodyPr>
          <a:lstStyle/>
          <a:p>
            <a:pPr algn="ctr"/>
            <a:r>
              <a:rPr lang="en-US" sz="1400" dirty="0">
                <a:latin typeface="Arial"/>
                <a:cs typeface="Arial"/>
              </a:rPr>
              <a:t>V600E</a:t>
            </a:r>
          </a:p>
        </p:txBody>
      </p:sp>
      <p:sp>
        <p:nvSpPr>
          <p:cNvPr id="11" name="TextBox 10"/>
          <p:cNvSpPr txBox="1"/>
          <p:nvPr/>
        </p:nvSpPr>
        <p:spPr>
          <a:xfrm>
            <a:off x="4557680" y="4063652"/>
            <a:ext cx="633507" cy="307777"/>
          </a:xfrm>
          <a:prstGeom prst="rect">
            <a:avLst/>
          </a:prstGeom>
          <a:noFill/>
          <a:effectLst/>
        </p:spPr>
        <p:txBody>
          <a:bodyPr wrap="none" rtlCol="0">
            <a:spAutoFit/>
          </a:bodyPr>
          <a:lstStyle/>
          <a:p>
            <a:pPr algn="ctr"/>
            <a:r>
              <a:rPr lang="en-US" sz="1400" b="1" dirty="0">
                <a:latin typeface="Corbel"/>
                <a:cs typeface="Corbel"/>
              </a:rPr>
              <a:t>BRAF</a:t>
            </a:r>
          </a:p>
        </p:txBody>
      </p:sp>
      <p:sp>
        <p:nvSpPr>
          <p:cNvPr id="15" name="Rounded Rectangle 14"/>
          <p:cNvSpPr/>
          <p:nvPr/>
        </p:nvSpPr>
        <p:spPr>
          <a:xfrm>
            <a:off x="2957772" y="1237341"/>
            <a:ext cx="614609" cy="238812"/>
          </a:xfrm>
          <a:prstGeom prst="roundRect">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BRAF</a:t>
            </a:r>
          </a:p>
        </p:txBody>
      </p:sp>
      <p:cxnSp>
        <p:nvCxnSpPr>
          <p:cNvPr id="17" name="Straight Arrow Connector 16"/>
          <p:cNvCxnSpPr/>
          <p:nvPr/>
        </p:nvCxnSpPr>
        <p:spPr>
          <a:xfrm>
            <a:off x="3267859" y="1506000"/>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264806" y="1922805"/>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2963338" y="1664705"/>
            <a:ext cx="614609" cy="238812"/>
          </a:xfrm>
          <a:prstGeom prst="round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MEK</a:t>
            </a:r>
          </a:p>
        </p:txBody>
      </p:sp>
      <p:sp>
        <p:nvSpPr>
          <p:cNvPr id="22" name="Rounded Rectangle 21"/>
          <p:cNvSpPr/>
          <p:nvPr/>
        </p:nvSpPr>
        <p:spPr>
          <a:xfrm>
            <a:off x="2963338" y="2107534"/>
            <a:ext cx="614609" cy="238812"/>
          </a:xfrm>
          <a:prstGeom prst="round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ERK</a:t>
            </a:r>
          </a:p>
        </p:txBody>
      </p:sp>
      <p:sp>
        <p:nvSpPr>
          <p:cNvPr id="49" name="Title 1"/>
          <p:cNvSpPr txBox="1">
            <a:spLocks/>
          </p:cNvSpPr>
          <p:nvPr/>
        </p:nvSpPr>
        <p:spPr bwMode="auto">
          <a:xfrm>
            <a:off x="521720" y="20819"/>
            <a:ext cx="8622280" cy="36892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1" kern="1200">
                <a:solidFill>
                  <a:schemeClr val="tx1"/>
                </a:solidFill>
                <a:latin typeface="Georgia"/>
                <a:ea typeface="ＭＳ Ｐゴシック" charset="0"/>
                <a:cs typeface="Georgia"/>
              </a:defRPr>
            </a:lvl1pPr>
            <a:lvl2pPr algn="l" defTabSz="457200" rtl="0" eaLnBrk="1" fontAlgn="base" hangingPunct="1">
              <a:spcBef>
                <a:spcPct val="0"/>
              </a:spcBef>
              <a:spcAft>
                <a:spcPct val="0"/>
              </a:spcAft>
              <a:defRPr sz="3000" b="1">
                <a:solidFill>
                  <a:schemeClr val="tx1"/>
                </a:solidFill>
                <a:latin typeface="Georgia" charset="0"/>
                <a:ea typeface="ＭＳ Ｐゴシック" charset="0"/>
              </a:defRPr>
            </a:lvl2pPr>
            <a:lvl3pPr algn="l" defTabSz="457200" rtl="0" eaLnBrk="1" fontAlgn="base" hangingPunct="1">
              <a:spcBef>
                <a:spcPct val="0"/>
              </a:spcBef>
              <a:spcAft>
                <a:spcPct val="0"/>
              </a:spcAft>
              <a:defRPr sz="3000" b="1">
                <a:solidFill>
                  <a:schemeClr val="tx1"/>
                </a:solidFill>
                <a:latin typeface="Georgia" charset="0"/>
                <a:ea typeface="ＭＳ Ｐゴシック" charset="0"/>
              </a:defRPr>
            </a:lvl3pPr>
            <a:lvl4pPr algn="l" defTabSz="457200" rtl="0" eaLnBrk="1" fontAlgn="base" hangingPunct="1">
              <a:spcBef>
                <a:spcPct val="0"/>
              </a:spcBef>
              <a:spcAft>
                <a:spcPct val="0"/>
              </a:spcAft>
              <a:defRPr sz="3000" b="1">
                <a:solidFill>
                  <a:schemeClr val="tx1"/>
                </a:solidFill>
                <a:latin typeface="Georgia" charset="0"/>
                <a:ea typeface="ＭＳ Ｐゴシック" charset="0"/>
              </a:defRPr>
            </a:lvl4pPr>
            <a:lvl5pPr algn="l" defTabSz="457200" rtl="0" eaLnBrk="1" fontAlgn="base" hangingPunct="1">
              <a:spcBef>
                <a:spcPct val="0"/>
              </a:spcBef>
              <a:spcAft>
                <a:spcPct val="0"/>
              </a:spcAft>
              <a:defRPr sz="3000" b="1">
                <a:solidFill>
                  <a:schemeClr val="tx1"/>
                </a:solidFill>
                <a:latin typeface="Georgia" charset="0"/>
                <a:ea typeface="ＭＳ Ｐゴシック" charset="0"/>
              </a:defRPr>
            </a:lvl5pPr>
            <a:lvl6pPr marL="457200" algn="l" defTabSz="457200" rtl="0" eaLnBrk="1" fontAlgn="base" hangingPunct="1">
              <a:spcBef>
                <a:spcPct val="0"/>
              </a:spcBef>
              <a:spcAft>
                <a:spcPct val="0"/>
              </a:spcAft>
              <a:defRPr sz="3000" b="1">
                <a:solidFill>
                  <a:schemeClr val="tx1"/>
                </a:solidFill>
                <a:latin typeface="Georgia" charset="0"/>
                <a:ea typeface="ＭＳ Ｐゴシック" charset="0"/>
              </a:defRPr>
            </a:lvl6pPr>
            <a:lvl7pPr marL="914400" algn="l" defTabSz="457200" rtl="0" eaLnBrk="1" fontAlgn="base" hangingPunct="1">
              <a:spcBef>
                <a:spcPct val="0"/>
              </a:spcBef>
              <a:spcAft>
                <a:spcPct val="0"/>
              </a:spcAft>
              <a:defRPr sz="3000" b="1">
                <a:solidFill>
                  <a:schemeClr val="tx1"/>
                </a:solidFill>
                <a:latin typeface="Georgia" charset="0"/>
                <a:ea typeface="ＭＳ Ｐゴシック" charset="0"/>
              </a:defRPr>
            </a:lvl7pPr>
            <a:lvl8pPr marL="1371600" algn="l" defTabSz="457200" rtl="0" eaLnBrk="1" fontAlgn="base" hangingPunct="1">
              <a:spcBef>
                <a:spcPct val="0"/>
              </a:spcBef>
              <a:spcAft>
                <a:spcPct val="0"/>
              </a:spcAft>
              <a:defRPr sz="3000" b="1">
                <a:solidFill>
                  <a:schemeClr val="tx1"/>
                </a:solidFill>
                <a:latin typeface="Georgia" charset="0"/>
                <a:ea typeface="ＭＳ Ｐゴシック" charset="0"/>
              </a:defRPr>
            </a:lvl8pPr>
            <a:lvl9pPr marL="1828800" algn="l" defTabSz="457200" rtl="0" eaLnBrk="1" fontAlgn="base" hangingPunct="1">
              <a:spcBef>
                <a:spcPct val="0"/>
              </a:spcBef>
              <a:spcAft>
                <a:spcPct val="0"/>
              </a:spcAft>
              <a:defRPr sz="3000" b="1">
                <a:solidFill>
                  <a:schemeClr val="tx1"/>
                </a:solidFill>
                <a:latin typeface="Georgia" charset="0"/>
                <a:ea typeface="ＭＳ Ｐゴシック" charset="0"/>
              </a:defRPr>
            </a:lvl9pPr>
          </a:lstStyle>
          <a:p>
            <a:r>
              <a:rPr lang="en-US" sz="1800" dirty="0">
                <a:latin typeface="Arial" panose="020B0604020202020204" pitchFamily="34" charset="0"/>
                <a:cs typeface="Arial" panose="020B0604020202020204" pitchFamily="34" charset="0"/>
              </a:rPr>
              <a:t>In the normal cell, BRAF (a protooncogene) signals in a regulated manner</a:t>
            </a:r>
          </a:p>
        </p:txBody>
      </p:sp>
    </p:spTree>
    <p:extLst>
      <p:ext uri="{BB962C8B-B14F-4D97-AF65-F5344CB8AC3E}">
        <p14:creationId xmlns:p14="http://schemas.microsoft.com/office/powerpoint/2010/main" val="38583163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6508" y="2677280"/>
            <a:ext cx="8909567" cy="2006817"/>
          </a:xfrm>
          <a:prstGeom prst="rect">
            <a:avLst/>
          </a:prstGeom>
        </p:spPr>
      </p:pic>
      <p:sp>
        <p:nvSpPr>
          <p:cNvPr id="6" name="Rounded Rectangle 5"/>
          <p:cNvSpPr/>
          <p:nvPr/>
        </p:nvSpPr>
        <p:spPr>
          <a:xfrm>
            <a:off x="980687" y="3845090"/>
            <a:ext cx="2215100" cy="195186"/>
          </a:xfrm>
          <a:prstGeom prst="roundRect">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234592" y="3551356"/>
            <a:ext cx="1553495" cy="261610"/>
          </a:xfrm>
          <a:prstGeom prst="rect">
            <a:avLst/>
          </a:prstGeom>
          <a:noFill/>
        </p:spPr>
        <p:txBody>
          <a:bodyPr wrap="none" rtlCol="0">
            <a:spAutoFit/>
          </a:bodyPr>
          <a:lstStyle/>
          <a:p>
            <a:r>
              <a:rPr lang="en-US" sz="1100" dirty="0">
                <a:latin typeface="Corbel"/>
                <a:cs typeface="Corbel"/>
              </a:rPr>
              <a:t>Likely passenger events</a:t>
            </a:r>
          </a:p>
        </p:txBody>
      </p:sp>
      <p:sp>
        <p:nvSpPr>
          <p:cNvPr id="8" name="TextBox 7"/>
          <p:cNvSpPr txBox="1"/>
          <p:nvPr/>
        </p:nvSpPr>
        <p:spPr>
          <a:xfrm>
            <a:off x="6655612" y="3360651"/>
            <a:ext cx="723713" cy="307777"/>
          </a:xfrm>
          <a:prstGeom prst="rect">
            <a:avLst/>
          </a:prstGeom>
          <a:noFill/>
        </p:spPr>
        <p:txBody>
          <a:bodyPr wrap="none" rtlCol="0">
            <a:spAutoFit/>
          </a:bodyPr>
          <a:lstStyle/>
          <a:p>
            <a:r>
              <a:rPr lang="en-US" sz="1400" dirty="0">
                <a:latin typeface="Arial"/>
                <a:cs typeface="Arial"/>
              </a:rPr>
              <a:t>K601E</a:t>
            </a:r>
          </a:p>
        </p:txBody>
      </p:sp>
      <p:sp>
        <p:nvSpPr>
          <p:cNvPr id="9" name="TextBox 8"/>
          <p:cNvSpPr txBox="1"/>
          <p:nvPr/>
        </p:nvSpPr>
        <p:spPr>
          <a:xfrm>
            <a:off x="6139510" y="2575336"/>
            <a:ext cx="1736715" cy="279797"/>
          </a:xfrm>
          <a:prstGeom prst="rect">
            <a:avLst/>
          </a:prstGeom>
          <a:solidFill>
            <a:schemeClr val="bg1"/>
          </a:solidFill>
        </p:spPr>
        <p:txBody>
          <a:bodyPr wrap="none" rtlCol="0">
            <a:spAutoFit/>
          </a:bodyPr>
          <a:lstStyle/>
          <a:p>
            <a:pPr algn="ctr"/>
            <a:r>
              <a:rPr lang="en-US" sz="1400" dirty="0">
                <a:latin typeface="Arial"/>
                <a:cs typeface="Arial"/>
              </a:rPr>
              <a:t>V600E</a:t>
            </a:r>
          </a:p>
        </p:txBody>
      </p:sp>
      <p:sp>
        <p:nvSpPr>
          <p:cNvPr id="11" name="TextBox 10"/>
          <p:cNvSpPr txBox="1"/>
          <p:nvPr/>
        </p:nvSpPr>
        <p:spPr>
          <a:xfrm>
            <a:off x="4557680" y="4063652"/>
            <a:ext cx="633507" cy="307777"/>
          </a:xfrm>
          <a:prstGeom prst="rect">
            <a:avLst/>
          </a:prstGeom>
          <a:noFill/>
          <a:effectLst/>
        </p:spPr>
        <p:txBody>
          <a:bodyPr wrap="none" rtlCol="0">
            <a:spAutoFit/>
          </a:bodyPr>
          <a:lstStyle/>
          <a:p>
            <a:pPr algn="ctr"/>
            <a:r>
              <a:rPr lang="en-US" sz="1400" b="1" dirty="0">
                <a:latin typeface="Corbel"/>
                <a:cs typeface="Corbel"/>
              </a:rPr>
              <a:t>BRAF</a:t>
            </a:r>
          </a:p>
        </p:txBody>
      </p:sp>
      <p:sp>
        <p:nvSpPr>
          <p:cNvPr id="15" name="Rounded Rectangle 14"/>
          <p:cNvSpPr/>
          <p:nvPr/>
        </p:nvSpPr>
        <p:spPr>
          <a:xfrm>
            <a:off x="2957772" y="1237341"/>
            <a:ext cx="614609" cy="238812"/>
          </a:xfrm>
          <a:prstGeom prst="roundRect">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BRAF</a:t>
            </a:r>
          </a:p>
        </p:txBody>
      </p:sp>
      <p:sp>
        <p:nvSpPr>
          <p:cNvPr id="16" name="TextBox 15"/>
          <p:cNvSpPr txBox="1"/>
          <p:nvPr/>
        </p:nvSpPr>
        <p:spPr>
          <a:xfrm>
            <a:off x="2850700" y="2719387"/>
            <a:ext cx="901025" cy="444889"/>
          </a:xfrm>
          <a:prstGeom prst="rect">
            <a:avLst/>
          </a:prstGeom>
          <a:noFill/>
        </p:spPr>
        <p:txBody>
          <a:bodyPr wrap="none" rtlCol="0">
            <a:spAutoFit/>
          </a:bodyPr>
          <a:lstStyle/>
          <a:p>
            <a:pPr algn="ctr"/>
            <a:r>
              <a:rPr lang="en-US" sz="900" b="1" dirty="0">
                <a:latin typeface="Arial"/>
                <a:cs typeface="Arial"/>
              </a:rPr>
              <a:t>Cell </a:t>
            </a:r>
          </a:p>
          <a:p>
            <a:pPr algn="ctr"/>
            <a:r>
              <a:rPr lang="en-US" sz="900" b="1" dirty="0">
                <a:latin typeface="Arial"/>
                <a:cs typeface="Arial"/>
              </a:rPr>
              <a:t>proliferation</a:t>
            </a:r>
          </a:p>
        </p:txBody>
      </p:sp>
      <p:cxnSp>
        <p:nvCxnSpPr>
          <p:cNvPr id="17" name="Straight Arrow Connector 16"/>
          <p:cNvCxnSpPr/>
          <p:nvPr/>
        </p:nvCxnSpPr>
        <p:spPr>
          <a:xfrm>
            <a:off x="3267859" y="1506000"/>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264806" y="1922805"/>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264806" y="2407093"/>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264806" y="2578982"/>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2963338" y="1664705"/>
            <a:ext cx="614609" cy="238812"/>
          </a:xfrm>
          <a:prstGeom prst="round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MEK</a:t>
            </a:r>
          </a:p>
        </p:txBody>
      </p:sp>
      <p:sp>
        <p:nvSpPr>
          <p:cNvPr id="22" name="Rounded Rectangle 21"/>
          <p:cNvSpPr/>
          <p:nvPr/>
        </p:nvSpPr>
        <p:spPr>
          <a:xfrm>
            <a:off x="2963338" y="2107534"/>
            <a:ext cx="614609" cy="238812"/>
          </a:xfrm>
          <a:prstGeom prst="round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ERK</a:t>
            </a:r>
          </a:p>
        </p:txBody>
      </p:sp>
      <p:sp>
        <p:nvSpPr>
          <p:cNvPr id="49" name="Title 1"/>
          <p:cNvSpPr txBox="1">
            <a:spLocks/>
          </p:cNvSpPr>
          <p:nvPr/>
        </p:nvSpPr>
        <p:spPr bwMode="auto">
          <a:xfrm>
            <a:off x="521720" y="96798"/>
            <a:ext cx="8622280" cy="52016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1" kern="1200">
                <a:solidFill>
                  <a:schemeClr val="tx1"/>
                </a:solidFill>
                <a:latin typeface="Georgia"/>
                <a:ea typeface="ＭＳ Ｐゴシック" charset="0"/>
                <a:cs typeface="Georgia"/>
              </a:defRPr>
            </a:lvl1pPr>
            <a:lvl2pPr algn="l" defTabSz="457200" rtl="0" eaLnBrk="1" fontAlgn="base" hangingPunct="1">
              <a:spcBef>
                <a:spcPct val="0"/>
              </a:spcBef>
              <a:spcAft>
                <a:spcPct val="0"/>
              </a:spcAft>
              <a:defRPr sz="3000" b="1">
                <a:solidFill>
                  <a:schemeClr val="tx1"/>
                </a:solidFill>
                <a:latin typeface="Georgia" charset="0"/>
                <a:ea typeface="ＭＳ Ｐゴシック" charset="0"/>
              </a:defRPr>
            </a:lvl2pPr>
            <a:lvl3pPr algn="l" defTabSz="457200" rtl="0" eaLnBrk="1" fontAlgn="base" hangingPunct="1">
              <a:spcBef>
                <a:spcPct val="0"/>
              </a:spcBef>
              <a:spcAft>
                <a:spcPct val="0"/>
              </a:spcAft>
              <a:defRPr sz="3000" b="1">
                <a:solidFill>
                  <a:schemeClr val="tx1"/>
                </a:solidFill>
                <a:latin typeface="Georgia" charset="0"/>
                <a:ea typeface="ＭＳ Ｐゴシック" charset="0"/>
              </a:defRPr>
            </a:lvl3pPr>
            <a:lvl4pPr algn="l" defTabSz="457200" rtl="0" eaLnBrk="1" fontAlgn="base" hangingPunct="1">
              <a:spcBef>
                <a:spcPct val="0"/>
              </a:spcBef>
              <a:spcAft>
                <a:spcPct val="0"/>
              </a:spcAft>
              <a:defRPr sz="3000" b="1">
                <a:solidFill>
                  <a:schemeClr val="tx1"/>
                </a:solidFill>
                <a:latin typeface="Georgia" charset="0"/>
                <a:ea typeface="ＭＳ Ｐゴシック" charset="0"/>
              </a:defRPr>
            </a:lvl4pPr>
            <a:lvl5pPr algn="l" defTabSz="457200" rtl="0" eaLnBrk="1" fontAlgn="base" hangingPunct="1">
              <a:spcBef>
                <a:spcPct val="0"/>
              </a:spcBef>
              <a:spcAft>
                <a:spcPct val="0"/>
              </a:spcAft>
              <a:defRPr sz="3000" b="1">
                <a:solidFill>
                  <a:schemeClr val="tx1"/>
                </a:solidFill>
                <a:latin typeface="Georgia" charset="0"/>
                <a:ea typeface="ＭＳ Ｐゴシック" charset="0"/>
              </a:defRPr>
            </a:lvl5pPr>
            <a:lvl6pPr marL="457200" algn="l" defTabSz="457200" rtl="0" eaLnBrk="1" fontAlgn="base" hangingPunct="1">
              <a:spcBef>
                <a:spcPct val="0"/>
              </a:spcBef>
              <a:spcAft>
                <a:spcPct val="0"/>
              </a:spcAft>
              <a:defRPr sz="3000" b="1">
                <a:solidFill>
                  <a:schemeClr val="tx1"/>
                </a:solidFill>
                <a:latin typeface="Georgia" charset="0"/>
                <a:ea typeface="ＭＳ Ｐゴシック" charset="0"/>
              </a:defRPr>
            </a:lvl6pPr>
            <a:lvl7pPr marL="914400" algn="l" defTabSz="457200" rtl="0" eaLnBrk="1" fontAlgn="base" hangingPunct="1">
              <a:spcBef>
                <a:spcPct val="0"/>
              </a:spcBef>
              <a:spcAft>
                <a:spcPct val="0"/>
              </a:spcAft>
              <a:defRPr sz="3000" b="1">
                <a:solidFill>
                  <a:schemeClr val="tx1"/>
                </a:solidFill>
                <a:latin typeface="Georgia" charset="0"/>
                <a:ea typeface="ＭＳ Ｐゴシック" charset="0"/>
              </a:defRPr>
            </a:lvl7pPr>
            <a:lvl8pPr marL="1371600" algn="l" defTabSz="457200" rtl="0" eaLnBrk="1" fontAlgn="base" hangingPunct="1">
              <a:spcBef>
                <a:spcPct val="0"/>
              </a:spcBef>
              <a:spcAft>
                <a:spcPct val="0"/>
              </a:spcAft>
              <a:defRPr sz="3000" b="1">
                <a:solidFill>
                  <a:schemeClr val="tx1"/>
                </a:solidFill>
                <a:latin typeface="Georgia" charset="0"/>
                <a:ea typeface="ＭＳ Ｐゴシック" charset="0"/>
              </a:defRPr>
            </a:lvl8pPr>
            <a:lvl9pPr marL="1828800" algn="l" defTabSz="457200" rtl="0" eaLnBrk="1" fontAlgn="base" hangingPunct="1">
              <a:spcBef>
                <a:spcPct val="0"/>
              </a:spcBef>
              <a:spcAft>
                <a:spcPct val="0"/>
              </a:spcAft>
              <a:defRPr sz="3000" b="1">
                <a:solidFill>
                  <a:schemeClr val="tx1"/>
                </a:solidFill>
                <a:latin typeface="Georgia" charset="0"/>
                <a:ea typeface="ＭＳ Ｐゴシック" charset="0"/>
              </a:defRPr>
            </a:lvl9pPr>
          </a:lstStyle>
          <a:p>
            <a:r>
              <a:rPr lang="en-US" sz="1600" dirty="0">
                <a:latin typeface="Arial" panose="020B0604020202020204" pitchFamily="34" charset="0"/>
                <a:cs typeface="Arial" panose="020B0604020202020204" pitchFamily="34" charset="0"/>
              </a:rPr>
              <a:t>When cell needs to proliferate, growth factors (signals) signal to activate a signal cascade (including BRAF) and cells proliferate (and then stop in a regulated manner)</a:t>
            </a:r>
          </a:p>
        </p:txBody>
      </p:sp>
      <p:grpSp>
        <p:nvGrpSpPr>
          <p:cNvPr id="13" name="Group 12"/>
          <p:cNvGrpSpPr/>
          <p:nvPr/>
        </p:nvGrpSpPr>
        <p:grpSpPr>
          <a:xfrm>
            <a:off x="3400767" y="1513875"/>
            <a:ext cx="272430" cy="276999"/>
            <a:chOff x="3424071" y="1513875"/>
            <a:chExt cx="272430" cy="276999"/>
          </a:xfrm>
          <a:solidFill>
            <a:srgbClr val="FF6FCF"/>
          </a:solidFill>
        </p:grpSpPr>
        <p:sp>
          <p:nvSpPr>
            <p:cNvPr id="2" name="Oval 1"/>
            <p:cNvSpPr/>
            <p:nvPr/>
          </p:nvSpPr>
          <p:spPr>
            <a:xfrm>
              <a:off x="3446759" y="1552984"/>
              <a:ext cx="211856" cy="202128"/>
            </a:xfrm>
            <a:prstGeom prst="ellipse">
              <a:avLst/>
            </a:prstGeom>
            <a:grp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424071" y="1513875"/>
              <a:ext cx="272430" cy="276999"/>
            </a:xfrm>
            <a:prstGeom prst="rect">
              <a:avLst/>
            </a:prstGeom>
            <a:noFill/>
          </p:spPr>
          <p:txBody>
            <a:bodyPr wrap="none" rtlCol="0">
              <a:spAutoFit/>
            </a:bodyPr>
            <a:lstStyle/>
            <a:p>
              <a:r>
                <a:rPr lang="en-US" sz="1200" dirty="0">
                  <a:solidFill>
                    <a:schemeClr val="bg1"/>
                  </a:solidFill>
                  <a:latin typeface="Corbel"/>
                  <a:cs typeface="Corbel"/>
                </a:rPr>
                <a:t>P</a:t>
              </a:r>
            </a:p>
          </p:txBody>
        </p:sp>
      </p:grpSp>
      <p:grpSp>
        <p:nvGrpSpPr>
          <p:cNvPr id="12" name="Group 11"/>
          <p:cNvGrpSpPr/>
          <p:nvPr/>
        </p:nvGrpSpPr>
        <p:grpSpPr>
          <a:xfrm>
            <a:off x="3400767" y="1982551"/>
            <a:ext cx="272430" cy="276999"/>
            <a:chOff x="3424071" y="1982551"/>
            <a:chExt cx="272430" cy="276999"/>
          </a:xfrm>
          <a:solidFill>
            <a:srgbClr val="FF6FCF"/>
          </a:solidFill>
        </p:grpSpPr>
        <p:sp>
          <p:nvSpPr>
            <p:cNvPr id="77" name="Oval 76"/>
            <p:cNvSpPr/>
            <p:nvPr/>
          </p:nvSpPr>
          <p:spPr>
            <a:xfrm>
              <a:off x="3446759" y="2021660"/>
              <a:ext cx="211856" cy="202128"/>
            </a:xfrm>
            <a:prstGeom prst="ellipse">
              <a:avLst/>
            </a:prstGeom>
            <a:grp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p:cNvSpPr txBox="1"/>
            <p:nvPr/>
          </p:nvSpPr>
          <p:spPr>
            <a:xfrm>
              <a:off x="3424071" y="1982551"/>
              <a:ext cx="272430" cy="276999"/>
            </a:xfrm>
            <a:prstGeom prst="rect">
              <a:avLst/>
            </a:prstGeom>
            <a:noFill/>
          </p:spPr>
          <p:txBody>
            <a:bodyPr wrap="none" rtlCol="0">
              <a:spAutoFit/>
            </a:bodyPr>
            <a:lstStyle/>
            <a:p>
              <a:r>
                <a:rPr lang="en-US" sz="1200" dirty="0">
                  <a:solidFill>
                    <a:schemeClr val="bg1"/>
                  </a:solidFill>
                  <a:latin typeface="Corbel"/>
                  <a:cs typeface="Corbel"/>
                </a:rPr>
                <a:t>P</a:t>
              </a:r>
            </a:p>
          </p:txBody>
        </p:sp>
      </p:grpSp>
      <p:sp>
        <p:nvSpPr>
          <p:cNvPr id="23" name="TextBox 22"/>
          <p:cNvSpPr txBox="1"/>
          <p:nvPr/>
        </p:nvSpPr>
        <p:spPr>
          <a:xfrm>
            <a:off x="2872454" y="551613"/>
            <a:ext cx="773908" cy="369332"/>
          </a:xfrm>
          <a:prstGeom prst="rect">
            <a:avLst/>
          </a:prstGeom>
          <a:noFill/>
        </p:spPr>
        <p:txBody>
          <a:bodyPr wrap="square" rtlCol="0">
            <a:spAutoFit/>
          </a:bodyPr>
          <a:lstStyle/>
          <a:p>
            <a:pPr algn="ctr"/>
            <a:r>
              <a:rPr lang="en-US" sz="900" b="1" dirty="0">
                <a:latin typeface="Arial"/>
                <a:cs typeface="Arial"/>
              </a:rPr>
              <a:t>Growth factors</a:t>
            </a:r>
          </a:p>
        </p:txBody>
      </p:sp>
      <p:cxnSp>
        <p:nvCxnSpPr>
          <p:cNvPr id="24" name="Straight Arrow Connector 23"/>
          <p:cNvCxnSpPr/>
          <p:nvPr/>
        </p:nvCxnSpPr>
        <p:spPr>
          <a:xfrm>
            <a:off x="3264806" y="873452"/>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264806" y="1045341"/>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3399411" y="1061848"/>
            <a:ext cx="272430" cy="276999"/>
            <a:chOff x="3424071" y="1513875"/>
            <a:chExt cx="272430" cy="276999"/>
          </a:xfrm>
          <a:solidFill>
            <a:srgbClr val="FF6FCF"/>
          </a:solidFill>
        </p:grpSpPr>
        <p:sp>
          <p:nvSpPr>
            <p:cNvPr id="27" name="Oval 26"/>
            <p:cNvSpPr/>
            <p:nvPr/>
          </p:nvSpPr>
          <p:spPr>
            <a:xfrm>
              <a:off x="3446759" y="1552984"/>
              <a:ext cx="211856" cy="202128"/>
            </a:xfrm>
            <a:prstGeom prst="ellipse">
              <a:avLst/>
            </a:prstGeom>
            <a:grp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3424071" y="1513875"/>
              <a:ext cx="272430" cy="276999"/>
            </a:xfrm>
            <a:prstGeom prst="rect">
              <a:avLst/>
            </a:prstGeom>
            <a:noFill/>
          </p:spPr>
          <p:txBody>
            <a:bodyPr wrap="none" rtlCol="0">
              <a:spAutoFit/>
            </a:bodyPr>
            <a:lstStyle/>
            <a:p>
              <a:r>
                <a:rPr lang="en-US" sz="1200" dirty="0">
                  <a:solidFill>
                    <a:schemeClr val="bg1"/>
                  </a:solidFill>
                  <a:latin typeface="Corbel"/>
                  <a:cs typeface="Corbel"/>
                </a:rPr>
                <a:t>P</a:t>
              </a:r>
            </a:p>
          </p:txBody>
        </p:sp>
      </p:grpSp>
    </p:spTree>
    <p:extLst>
      <p:ext uri="{BB962C8B-B14F-4D97-AF65-F5344CB8AC3E}">
        <p14:creationId xmlns:p14="http://schemas.microsoft.com/office/powerpoint/2010/main" val="495660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6508" y="2677280"/>
            <a:ext cx="8909567" cy="2006817"/>
          </a:xfrm>
          <a:prstGeom prst="rect">
            <a:avLst/>
          </a:prstGeom>
        </p:spPr>
      </p:pic>
      <p:sp>
        <p:nvSpPr>
          <p:cNvPr id="6" name="Rounded Rectangle 5"/>
          <p:cNvSpPr/>
          <p:nvPr/>
        </p:nvSpPr>
        <p:spPr>
          <a:xfrm>
            <a:off x="980687" y="3845090"/>
            <a:ext cx="2215100" cy="195186"/>
          </a:xfrm>
          <a:prstGeom prst="roundRect">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234592" y="3551356"/>
            <a:ext cx="1553495" cy="261610"/>
          </a:xfrm>
          <a:prstGeom prst="rect">
            <a:avLst/>
          </a:prstGeom>
          <a:noFill/>
        </p:spPr>
        <p:txBody>
          <a:bodyPr wrap="none" rtlCol="0">
            <a:spAutoFit/>
          </a:bodyPr>
          <a:lstStyle/>
          <a:p>
            <a:r>
              <a:rPr lang="en-US" sz="1100" dirty="0">
                <a:latin typeface="Corbel"/>
                <a:cs typeface="Corbel"/>
              </a:rPr>
              <a:t>Likely passenger events</a:t>
            </a:r>
          </a:p>
        </p:txBody>
      </p:sp>
      <p:sp>
        <p:nvSpPr>
          <p:cNvPr id="8" name="TextBox 7"/>
          <p:cNvSpPr txBox="1"/>
          <p:nvPr/>
        </p:nvSpPr>
        <p:spPr>
          <a:xfrm>
            <a:off x="6655612" y="3360651"/>
            <a:ext cx="723713" cy="307777"/>
          </a:xfrm>
          <a:prstGeom prst="rect">
            <a:avLst/>
          </a:prstGeom>
          <a:noFill/>
        </p:spPr>
        <p:txBody>
          <a:bodyPr wrap="none" rtlCol="0">
            <a:spAutoFit/>
          </a:bodyPr>
          <a:lstStyle/>
          <a:p>
            <a:r>
              <a:rPr lang="en-US" sz="1400" dirty="0">
                <a:latin typeface="Arial"/>
                <a:cs typeface="Arial"/>
              </a:rPr>
              <a:t>K601E</a:t>
            </a:r>
          </a:p>
        </p:txBody>
      </p:sp>
      <p:sp>
        <p:nvSpPr>
          <p:cNvPr id="9" name="TextBox 8"/>
          <p:cNvSpPr txBox="1"/>
          <p:nvPr/>
        </p:nvSpPr>
        <p:spPr>
          <a:xfrm>
            <a:off x="6139510" y="2575336"/>
            <a:ext cx="1736715" cy="279797"/>
          </a:xfrm>
          <a:prstGeom prst="rect">
            <a:avLst/>
          </a:prstGeom>
          <a:solidFill>
            <a:schemeClr val="bg1"/>
          </a:solidFill>
        </p:spPr>
        <p:txBody>
          <a:bodyPr wrap="none" rtlCol="0">
            <a:spAutoFit/>
          </a:bodyPr>
          <a:lstStyle/>
          <a:p>
            <a:pPr algn="ctr"/>
            <a:r>
              <a:rPr lang="en-US" sz="1400" dirty="0">
                <a:latin typeface="Arial"/>
                <a:cs typeface="Arial"/>
              </a:rPr>
              <a:t>V600E</a:t>
            </a:r>
          </a:p>
        </p:txBody>
      </p:sp>
      <p:sp>
        <p:nvSpPr>
          <p:cNvPr id="11" name="TextBox 10"/>
          <p:cNvSpPr txBox="1"/>
          <p:nvPr/>
        </p:nvSpPr>
        <p:spPr>
          <a:xfrm>
            <a:off x="4557680" y="4063652"/>
            <a:ext cx="633507" cy="307777"/>
          </a:xfrm>
          <a:prstGeom prst="rect">
            <a:avLst/>
          </a:prstGeom>
          <a:noFill/>
          <a:effectLst/>
        </p:spPr>
        <p:txBody>
          <a:bodyPr wrap="none" rtlCol="0">
            <a:spAutoFit/>
          </a:bodyPr>
          <a:lstStyle/>
          <a:p>
            <a:pPr algn="ctr"/>
            <a:r>
              <a:rPr lang="en-US" sz="1400" b="1" dirty="0">
                <a:latin typeface="Corbel"/>
                <a:cs typeface="Corbel"/>
              </a:rPr>
              <a:t>BRAF</a:t>
            </a:r>
          </a:p>
        </p:txBody>
      </p:sp>
      <p:sp>
        <p:nvSpPr>
          <p:cNvPr id="15" name="Rounded Rectangle 14"/>
          <p:cNvSpPr/>
          <p:nvPr/>
        </p:nvSpPr>
        <p:spPr>
          <a:xfrm>
            <a:off x="2957772" y="1237341"/>
            <a:ext cx="614609" cy="238812"/>
          </a:xfrm>
          <a:prstGeom prst="roundRect">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BRAF</a:t>
            </a:r>
          </a:p>
        </p:txBody>
      </p:sp>
      <p:sp>
        <p:nvSpPr>
          <p:cNvPr id="16" name="TextBox 15"/>
          <p:cNvSpPr txBox="1"/>
          <p:nvPr/>
        </p:nvSpPr>
        <p:spPr>
          <a:xfrm>
            <a:off x="2664058" y="2719387"/>
            <a:ext cx="1274310" cy="415498"/>
          </a:xfrm>
          <a:prstGeom prst="rect">
            <a:avLst/>
          </a:prstGeom>
          <a:noFill/>
        </p:spPr>
        <p:txBody>
          <a:bodyPr wrap="none" rtlCol="0">
            <a:spAutoFit/>
          </a:bodyPr>
          <a:lstStyle/>
          <a:p>
            <a:pPr algn="ctr"/>
            <a:r>
              <a:rPr lang="en-US" sz="1050" b="1" dirty="0">
                <a:solidFill>
                  <a:srgbClr val="FF0000"/>
                </a:solidFill>
                <a:latin typeface="Arial"/>
                <a:cs typeface="Arial"/>
              </a:rPr>
              <a:t>CELL </a:t>
            </a:r>
          </a:p>
          <a:p>
            <a:pPr algn="ctr"/>
            <a:r>
              <a:rPr lang="en-US" sz="1050" b="1" dirty="0">
                <a:solidFill>
                  <a:srgbClr val="FF0000"/>
                </a:solidFill>
                <a:latin typeface="Arial"/>
                <a:cs typeface="Arial"/>
              </a:rPr>
              <a:t>PROLIFERATION</a:t>
            </a:r>
          </a:p>
        </p:txBody>
      </p:sp>
      <p:cxnSp>
        <p:nvCxnSpPr>
          <p:cNvPr id="17" name="Straight Arrow Connector 16"/>
          <p:cNvCxnSpPr/>
          <p:nvPr/>
        </p:nvCxnSpPr>
        <p:spPr>
          <a:xfrm>
            <a:off x="3267859" y="1506000"/>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264806" y="1922805"/>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264806" y="2407093"/>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264806" y="2578982"/>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2963338" y="1664705"/>
            <a:ext cx="614609" cy="238812"/>
          </a:xfrm>
          <a:prstGeom prst="round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MEK</a:t>
            </a:r>
          </a:p>
        </p:txBody>
      </p:sp>
      <p:sp>
        <p:nvSpPr>
          <p:cNvPr id="22" name="Rounded Rectangle 21"/>
          <p:cNvSpPr/>
          <p:nvPr/>
        </p:nvSpPr>
        <p:spPr>
          <a:xfrm>
            <a:off x="2963338" y="2107534"/>
            <a:ext cx="614609" cy="238812"/>
          </a:xfrm>
          <a:prstGeom prst="round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ERK</a:t>
            </a:r>
          </a:p>
        </p:txBody>
      </p:sp>
      <p:sp>
        <p:nvSpPr>
          <p:cNvPr id="23" name="TextBox 22"/>
          <p:cNvSpPr txBox="1"/>
          <p:nvPr/>
        </p:nvSpPr>
        <p:spPr>
          <a:xfrm>
            <a:off x="2872454" y="551613"/>
            <a:ext cx="773908" cy="369332"/>
          </a:xfrm>
          <a:prstGeom prst="rect">
            <a:avLst/>
          </a:prstGeom>
          <a:noFill/>
        </p:spPr>
        <p:txBody>
          <a:bodyPr wrap="square" rtlCol="0">
            <a:spAutoFit/>
          </a:bodyPr>
          <a:lstStyle/>
          <a:p>
            <a:pPr algn="ctr"/>
            <a:r>
              <a:rPr lang="en-US" sz="900" b="1" dirty="0">
                <a:solidFill>
                  <a:schemeClr val="bg2"/>
                </a:solidFill>
                <a:latin typeface="Arial"/>
                <a:cs typeface="Arial"/>
              </a:rPr>
              <a:t>Growth factors</a:t>
            </a:r>
          </a:p>
        </p:txBody>
      </p:sp>
      <p:cxnSp>
        <p:nvCxnSpPr>
          <p:cNvPr id="24" name="Straight Arrow Connector 23"/>
          <p:cNvCxnSpPr/>
          <p:nvPr/>
        </p:nvCxnSpPr>
        <p:spPr>
          <a:xfrm>
            <a:off x="3264806" y="873452"/>
            <a:ext cx="0" cy="140405"/>
          </a:xfrm>
          <a:prstGeom prst="straightConnector1">
            <a:avLst/>
          </a:prstGeom>
          <a:ln w="9525" cmpd="sng">
            <a:solidFill>
              <a:schemeClr val="bg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264806" y="1045341"/>
            <a:ext cx="0" cy="140405"/>
          </a:xfrm>
          <a:prstGeom prst="straightConnector1">
            <a:avLst/>
          </a:prstGeom>
          <a:ln w="9525" cmpd="sng">
            <a:solidFill>
              <a:schemeClr val="bg2"/>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397158" y="1061848"/>
            <a:ext cx="272430" cy="276999"/>
            <a:chOff x="3397158" y="1061848"/>
            <a:chExt cx="272430" cy="276999"/>
          </a:xfrm>
        </p:grpSpPr>
        <p:sp>
          <p:nvSpPr>
            <p:cNvPr id="27" name="Oval 26"/>
            <p:cNvSpPr/>
            <p:nvPr/>
          </p:nvSpPr>
          <p:spPr>
            <a:xfrm>
              <a:off x="3422099" y="1100957"/>
              <a:ext cx="211856" cy="20212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3397158" y="1061848"/>
              <a:ext cx="272430" cy="276999"/>
            </a:xfrm>
            <a:prstGeom prst="rect">
              <a:avLst/>
            </a:prstGeom>
            <a:noFill/>
          </p:spPr>
          <p:txBody>
            <a:bodyPr wrap="none" rtlCol="0">
              <a:spAutoFit/>
            </a:bodyPr>
            <a:lstStyle/>
            <a:p>
              <a:r>
                <a:rPr lang="en-US" sz="1200" dirty="0">
                  <a:solidFill>
                    <a:schemeClr val="bg1"/>
                  </a:solidFill>
                  <a:latin typeface="Corbel"/>
                  <a:cs typeface="Corbel"/>
                </a:rPr>
                <a:t>P</a:t>
              </a:r>
            </a:p>
          </p:txBody>
        </p:sp>
      </p:grpSp>
      <p:grpSp>
        <p:nvGrpSpPr>
          <p:cNvPr id="30" name="Group 29"/>
          <p:cNvGrpSpPr/>
          <p:nvPr/>
        </p:nvGrpSpPr>
        <p:grpSpPr>
          <a:xfrm>
            <a:off x="3397158" y="1512963"/>
            <a:ext cx="272430" cy="276999"/>
            <a:chOff x="3397158" y="1061848"/>
            <a:chExt cx="272430" cy="276999"/>
          </a:xfrm>
        </p:grpSpPr>
        <p:sp>
          <p:nvSpPr>
            <p:cNvPr id="31" name="Oval 30"/>
            <p:cNvSpPr/>
            <p:nvPr/>
          </p:nvSpPr>
          <p:spPr>
            <a:xfrm>
              <a:off x="3422099" y="1100957"/>
              <a:ext cx="211856" cy="20212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3397158" y="1061848"/>
              <a:ext cx="272430" cy="276999"/>
            </a:xfrm>
            <a:prstGeom prst="rect">
              <a:avLst/>
            </a:prstGeom>
            <a:noFill/>
          </p:spPr>
          <p:txBody>
            <a:bodyPr wrap="none" rtlCol="0">
              <a:spAutoFit/>
            </a:bodyPr>
            <a:lstStyle/>
            <a:p>
              <a:r>
                <a:rPr lang="en-US" sz="1200" dirty="0">
                  <a:solidFill>
                    <a:schemeClr val="bg1"/>
                  </a:solidFill>
                  <a:latin typeface="Corbel"/>
                  <a:cs typeface="Corbel"/>
                </a:rPr>
                <a:t>P</a:t>
              </a:r>
            </a:p>
          </p:txBody>
        </p:sp>
      </p:grpSp>
      <p:grpSp>
        <p:nvGrpSpPr>
          <p:cNvPr id="33" name="Group 32"/>
          <p:cNvGrpSpPr/>
          <p:nvPr/>
        </p:nvGrpSpPr>
        <p:grpSpPr>
          <a:xfrm>
            <a:off x="3397158" y="1969034"/>
            <a:ext cx="272430" cy="276999"/>
            <a:chOff x="3397158" y="1061848"/>
            <a:chExt cx="272430" cy="276999"/>
          </a:xfrm>
        </p:grpSpPr>
        <p:sp>
          <p:nvSpPr>
            <p:cNvPr id="34" name="Oval 33"/>
            <p:cNvSpPr/>
            <p:nvPr/>
          </p:nvSpPr>
          <p:spPr>
            <a:xfrm>
              <a:off x="3422099" y="1100957"/>
              <a:ext cx="211856" cy="20212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3397158" y="1061848"/>
              <a:ext cx="272430" cy="276999"/>
            </a:xfrm>
            <a:prstGeom prst="rect">
              <a:avLst/>
            </a:prstGeom>
            <a:noFill/>
          </p:spPr>
          <p:txBody>
            <a:bodyPr wrap="none" rtlCol="0">
              <a:spAutoFit/>
            </a:bodyPr>
            <a:lstStyle/>
            <a:p>
              <a:r>
                <a:rPr lang="en-US" sz="1200" dirty="0">
                  <a:solidFill>
                    <a:schemeClr val="bg1"/>
                  </a:solidFill>
                  <a:latin typeface="Corbel"/>
                  <a:cs typeface="Corbel"/>
                </a:rPr>
                <a:t>P</a:t>
              </a:r>
            </a:p>
          </p:txBody>
        </p:sp>
      </p:grpSp>
      <p:sp>
        <p:nvSpPr>
          <p:cNvPr id="2" name="TextBox 1"/>
          <p:cNvSpPr txBox="1"/>
          <p:nvPr/>
        </p:nvSpPr>
        <p:spPr>
          <a:xfrm>
            <a:off x="2901688" y="1065006"/>
            <a:ext cx="299631" cy="369332"/>
          </a:xfrm>
          <a:prstGeom prst="rect">
            <a:avLst/>
          </a:prstGeom>
          <a:noFill/>
        </p:spPr>
        <p:txBody>
          <a:bodyPr wrap="none" rtlCol="0">
            <a:spAutoFit/>
          </a:bodyPr>
          <a:lstStyle/>
          <a:p>
            <a:r>
              <a:rPr lang="en-US" dirty="0">
                <a:solidFill>
                  <a:schemeClr val="accent2"/>
                </a:solidFill>
              </a:rPr>
              <a:t>*</a:t>
            </a:r>
          </a:p>
        </p:txBody>
      </p:sp>
      <p:sp>
        <p:nvSpPr>
          <p:cNvPr id="36" name="Oval 35"/>
          <p:cNvSpPr/>
          <p:nvPr/>
        </p:nvSpPr>
        <p:spPr>
          <a:xfrm>
            <a:off x="6908738" y="2819399"/>
            <a:ext cx="180931" cy="179367"/>
          </a:xfrm>
          <a:prstGeom prst="ellipse">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6468119" y="2588344"/>
            <a:ext cx="1134720" cy="470715"/>
          </a:xfrm>
          <a:prstGeom prst="roundRect">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C977076-732E-3142-98C9-927F333C81F3}"/>
              </a:ext>
            </a:extLst>
          </p:cNvPr>
          <p:cNvSpPr/>
          <p:nvPr/>
        </p:nvSpPr>
        <p:spPr>
          <a:xfrm>
            <a:off x="499687" y="58557"/>
            <a:ext cx="7804863" cy="369332"/>
          </a:xfrm>
          <a:prstGeom prst="rect">
            <a:avLst/>
          </a:prstGeom>
        </p:spPr>
        <p:txBody>
          <a:bodyPr wrap="square">
            <a:spAutoFit/>
          </a:bodyPr>
          <a:lstStyle/>
          <a:p>
            <a:pPr>
              <a:spcBef>
                <a:spcPct val="0"/>
              </a:spcBef>
              <a:buSzPct val="75000"/>
            </a:pPr>
            <a:r>
              <a:rPr lang="en-US" altLang="en-US" sz="1800" b="1" dirty="0">
                <a:latin typeface="Arial" panose="020B0604020202020204" pitchFamily="34" charset="0"/>
                <a:cs typeface="Arial" panose="020B0604020202020204" pitchFamily="34" charset="0"/>
              </a:rPr>
              <a:t>Point mutations </a:t>
            </a:r>
            <a:r>
              <a:rPr lang="en-US" altLang="en-US" sz="1800" dirty="0">
                <a:latin typeface="Arial" panose="020B0604020202020204" pitchFamily="34" charset="0"/>
                <a:cs typeface="Arial" panose="020B0604020202020204" pitchFamily="34" charset="0"/>
              </a:rPr>
              <a:t>lead to a hyperactive gene product e.g., BRAF V600E</a:t>
            </a:r>
          </a:p>
        </p:txBody>
      </p:sp>
    </p:spTree>
    <p:extLst>
      <p:ext uri="{BB962C8B-B14F-4D97-AF65-F5344CB8AC3E}">
        <p14:creationId xmlns:p14="http://schemas.microsoft.com/office/powerpoint/2010/main" val="1052732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6508" y="2677280"/>
            <a:ext cx="8909567" cy="2006817"/>
          </a:xfrm>
          <a:prstGeom prst="rect">
            <a:avLst/>
          </a:prstGeom>
        </p:spPr>
      </p:pic>
      <p:sp>
        <p:nvSpPr>
          <p:cNvPr id="6" name="Rounded Rectangle 5"/>
          <p:cNvSpPr/>
          <p:nvPr/>
        </p:nvSpPr>
        <p:spPr>
          <a:xfrm>
            <a:off x="980687" y="3845090"/>
            <a:ext cx="2215100" cy="195186"/>
          </a:xfrm>
          <a:prstGeom prst="roundRect">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234592" y="3551356"/>
            <a:ext cx="1553495" cy="261610"/>
          </a:xfrm>
          <a:prstGeom prst="rect">
            <a:avLst/>
          </a:prstGeom>
          <a:noFill/>
        </p:spPr>
        <p:txBody>
          <a:bodyPr wrap="none" rtlCol="0">
            <a:spAutoFit/>
          </a:bodyPr>
          <a:lstStyle/>
          <a:p>
            <a:r>
              <a:rPr lang="en-US" sz="1100" dirty="0">
                <a:latin typeface="Corbel"/>
                <a:cs typeface="Corbel"/>
              </a:rPr>
              <a:t>Likely passenger events</a:t>
            </a:r>
          </a:p>
        </p:txBody>
      </p:sp>
      <p:sp>
        <p:nvSpPr>
          <p:cNvPr id="8" name="TextBox 7"/>
          <p:cNvSpPr txBox="1"/>
          <p:nvPr/>
        </p:nvSpPr>
        <p:spPr>
          <a:xfrm>
            <a:off x="6655612" y="3360651"/>
            <a:ext cx="723713" cy="307777"/>
          </a:xfrm>
          <a:prstGeom prst="rect">
            <a:avLst/>
          </a:prstGeom>
          <a:noFill/>
        </p:spPr>
        <p:txBody>
          <a:bodyPr wrap="none" rtlCol="0">
            <a:spAutoFit/>
          </a:bodyPr>
          <a:lstStyle/>
          <a:p>
            <a:r>
              <a:rPr lang="en-US" sz="1400" dirty="0">
                <a:latin typeface="Arial"/>
                <a:cs typeface="Arial"/>
              </a:rPr>
              <a:t>K601E</a:t>
            </a:r>
          </a:p>
        </p:txBody>
      </p:sp>
      <p:sp>
        <p:nvSpPr>
          <p:cNvPr id="9" name="TextBox 8"/>
          <p:cNvSpPr txBox="1"/>
          <p:nvPr/>
        </p:nvSpPr>
        <p:spPr>
          <a:xfrm>
            <a:off x="6139510" y="2575336"/>
            <a:ext cx="1736715" cy="279797"/>
          </a:xfrm>
          <a:prstGeom prst="rect">
            <a:avLst/>
          </a:prstGeom>
          <a:solidFill>
            <a:schemeClr val="bg1"/>
          </a:solidFill>
        </p:spPr>
        <p:txBody>
          <a:bodyPr wrap="none" rtlCol="0">
            <a:spAutoFit/>
          </a:bodyPr>
          <a:lstStyle/>
          <a:p>
            <a:pPr algn="ctr"/>
            <a:r>
              <a:rPr lang="en-US" sz="1400" dirty="0">
                <a:latin typeface="Arial"/>
                <a:cs typeface="Arial"/>
              </a:rPr>
              <a:t>V600E</a:t>
            </a:r>
          </a:p>
        </p:txBody>
      </p:sp>
      <p:sp>
        <p:nvSpPr>
          <p:cNvPr id="11" name="TextBox 10"/>
          <p:cNvSpPr txBox="1"/>
          <p:nvPr/>
        </p:nvSpPr>
        <p:spPr>
          <a:xfrm>
            <a:off x="4557680" y="4063652"/>
            <a:ext cx="633507" cy="307777"/>
          </a:xfrm>
          <a:prstGeom prst="rect">
            <a:avLst/>
          </a:prstGeom>
          <a:noFill/>
          <a:effectLst/>
        </p:spPr>
        <p:txBody>
          <a:bodyPr wrap="none" rtlCol="0">
            <a:spAutoFit/>
          </a:bodyPr>
          <a:lstStyle/>
          <a:p>
            <a:pPr algn="ctr"/>
            <a:r>
              <a:rPr lang="en-US" sz="1400" b="1" dirty="0">
                <a:latin typeface="Corbel"/>
                <a:cs typeface="Corbel"/>
              </a:rPr>
              <a:t>BRAF</a:t>
            </a:r>
          </a:p>
        </p:txBody>
      </p:sp>
      <p:grpSp>
        <p:nvGrpSpPr>
          <p:cNvPr id="3" name="Group 2"/>
          <p:cNvGrpSpPr/>
          <p:nvPr/>
        </p:nvGrpSpPr>
        <p:grpSpPr>
          <a:xfrm>
            <a:off x="3712525" y="1024270"/>
            <a:ext cx="3890314" cy="2034789"/>
            <a:chOff x="3712525" y="1024270"/>
            <a:chExt cx="3890314" cy="2034789"/>
          </a:xfrm>
        </p:grpSpPr>
        <p:pic>
          <p:nvPicPr>
            <p:cNvPr id="24" name="Picture 23"/>
            <p:cNvPicPr>
              <a:picLocks noChangeAspect="1"/>
            </p:cNvPicPr>
            <p:nvPr/>
          </p:nvPicPr>
          <p:blipFill rotWithShape="1">
            <a:blip r:embed="rId3"/>
            <a:srcRect l="19146" t="68872" r="73311" b="13942"/>
            <a:stretch/>
          </p:blipFill>
          <p:spPr>
            <a:xfrm>
              <a:off x="3789457" y="1709515"/>
              <a:ext cx="546017" cy="647634"/>
            </a:xfrm>
            <a:prstGeom prst="rect">
              <a:avLst/>
            </a:prstGeom>
          </p:spPr>
        </p:pic>
        <p:sp>
          <p:nvSpPr>
            <p:cNvPr id="25" name="TextBox 24"/>
            <p:cNvSpPr txBox="1"/>
            <p:nvPr/>
          </p:nvSpPr>
          <p:spPr>
            <a:xfrm>
              <a:off x="3712525" y="1047457"/>
              <a:ext cx="736537" cy="307777"/>
            </a:xfrm>
            <a:prstGeom prst="rect">
              <a:avLst/>
            </a:prstGeom>
            <a:noFill/>
          </p:spPr>
          <p:txBody>
            <a:bodyPr wrap="none" rtlCol="0">
              <a:spAutoFit/>
            </a:bodyPr>
            <a:lstStyle/>
            <a:p>
              <a:r>
                <a:rPr lang="en-US" sz="1400" dirty="0">
                  <a:latin typeface="Arial"/>
                  <a:cs typeface="Arial"/>
                </a:rPr>
                <a:t>V600E</a:t>
              </a:r>
            </a:p>
          </p:txBody>
        </p:sp>
        <p:cxnSp>
          <p:nvCxnSpPr>
            <p:cNvPr id="26" name="Straight Connector 25"/>
            <p:cNvCxnSpPr/>
            <p:nvPr/>
          </p:nvCxnSpPr>
          <p:spPr>
            <a:xfrm>
              <a:off x="3880963" y="1381650"/>
              <a:ext cx="326192"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789457" y="1382074"/>
              <a:ext cx="529458" cy="307777"/>
            </a:xfrm>
            <a:prstGeom prst="rect">
              <a:avLst/>
            </a:prstGeom>
            <a:noFill/>
          </p:spPr>
          <p:txBody>
            <a:bodyPr wrap="square" rtlCol="0">
              <a:spAutoFit/>
            </a:bodyPr>
            <a:lstStyle/>
            <a:p>
              <a:r>
                <a:rPr lang="en-US" sz="1400" dirty="0">
                  <a:latin typeface="Arial"/>
                  <a:cs typeface="Arial"/>
                </a:rPr>
                <a:t>-   +</a:t>
              </a:r>
            </a:p>
          </p:txBody>
        </p:sp>
        <p:sp>
          <p:nvSpPr>
            <p:cNvPr id="28" name="Oval 27"/>
            <p:cNvSpPr/>
            <p:nvPr/>
          </p:nvSpPr>
          <p:spPr>
            <a:xfrm>
              <a:off x="6908738" y="2819399"/>
              <a:ext cx="180931" cy="179367"/>
            </a:xfrm>
            <a:prstGeom prst="ellipse">
              <a:avLst/>
            </a:prstGeom>
            <a:noFill/>
            <a:ln w="12700"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6468119" y="2588344"/>
              <a:ext cx="1134720" cy="470715"/>
            </a:xfrm>
            <a:prstGeom prst="roundRect">
              <a:avLst/>
            </a:prstGeom>
            <a:noFill/>
            <a:ln w="12700" cmpd="sng">
              <a:solidFill>
                <a:srgbClr val="F265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rot="16200000">
              <a:off x="3388495" y="1363885"/>
              <a:ext cx="1341062" cy="661832"/>
            </a:xfrm>
            <a:prstGeom prst="roundRect">
              <a:avLst/>
            </a:prstGeom>
            <a:noFill/>
            <a:ln w="12700" cmpd="sng">
              <a:solidFill>
                <a:srgbClr val="F265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Elbow Connector 30"/>
            <p:cNvCxnSpPr>
              <a:stCxn id="29" idx="1"/>
              <a:endCxn id="30" idx="1"/>
            </p:cNvCxnSpPr>
            <p:nvPr/>
          </p:nvCxnSpPr>
          <p:spPr>
            <a:xfrm rot="10800000">
              <a:off x="4059027" y="2365332"/>
              <a:ext cx="2409093" cy="458370"/>
            </a:xfrm>
            <a:prstGeom prst="bentConnector2">
              <a:avLst/>
            </a:prstGeom>
            <a:ln w="9525" cmpd="sng">
              <a:solidFill>
                <a:srgbClr val="F26529"/>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1776175" y="1215497"/>
            <a:ext cx="1108274" cy="253916"/>
            <a:chOff x="-213888" y="4281660"/>
            <a:chExt cx="1108274" cy="253916"/>
          </a:xfrm>
        </p:grpSpPr>
        <p:grpSp>
          <p:nvGrpSpPr>
            <p:cNvPr id="44" name="Group 43"/>
            <p:cNvGrpSpPr/>
            <p:nvPr/>
          </p:nvGrpSpPr>
          <p:grpSpPr>
            <a:xfrm>
              <a:off x="653868" y="4357883"/>
              <a:ext cx="240518" cy="131157"/>
              <a:chOff x="199362" y="4293952"/>
              <a:chExt cx="240518" cy="131157"/>
            </a:xfrm>
          </p:grpSpPr>
          <p:cxnSp>
            <p:nvCxnSpPr>
              <p:cNvPr id="46" name="Straight Connector 45"/>
              <p:cNvCxnSpPr/>
              <p:nvPr/>
            </p:nvCxnSpPr>
            <p:spPr>
              <a:xfrm>
                <a:off x="439880" y="4293952"/>
                <a:ext cx="0" cy="131157"/>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199362" y="4363451"/>
                <a:ext cx="233235"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grpSp>
        <p:sp>
          <p:nvSpPr>
            <p:cNvPr id="45" name="TextBox 44"/>
            <p:cNvSpPr txBox="1"/>
            <p:nvPr/>
          </p:nvSpPr>
          <p:spPr>
            <a:xfrm>
              <a:off x="-213888" y="4281660"/>
              <a:ext cx="932551" cy="253916"/>
            </a:xfrm>
            <a:prstGeom prst="rect">
              <a:avLst/>
            </a:prstGeom>
            <a:noFill/>
            <a:effectLst/>
          </p:spPr>
          <p:txBody>
            <a:bodyPr wrap="none" rtlCol="0">
              <a:spAutoFit/>
            </a:bodyPr>
            <a:lstStyle/>
            <a:p>
              <a:pPr algn="ctr"/>
              <a:r>
                <a:rPr lang="en-US" sz="1050" b="1" dirty="0" err="1">
                  <a:solidFill>
                    <a:srgbClr val="000090"/>
                  </a:solidFill>
                  <a:latin typeface="Corbel"/>
                  <a:cs typeface="Corbel"/>
                </a:rPr>
                <a:t>Vemurafenib</a:t>
              </a:r>
              <a:endParaRPr lang="en-US" sz="1050" b="1" dirty="0">
                <a:solidFill>
                  <a:srgbClr val="000090"/>
                </a:solidFill>
                <a:latin typeface="Corbel"/>
                <a:cs typeface="Corbel"/>
              </a:endParaRPr>
            </a:p>
          </p:txBody>
        </p:sp>
      </p:grpSp>
      <p:grpSp>
        <p:nvGrpSpPr>
          <p:cNvPr id="64" name="Group 63"/>
          <p:cNvGrpSpPr/>
          <p:nvPr/>
        </p:nvGrpSpPr>
        <p:grpSpPr>
          <a:xfrm>
            <a:off x="4335474" y="1358530"/>
            <a:ext cx="1326606" cy="983347"/>
            <a:chOff x="2945453" y="2318996"/>
            <a:chExt cx="1459267" cy="610581"/>
          </a:xfrm>
        </p:grpSpPr>
        <p:sp>
          <p:nvSpPr>
            <p:cNvPr id="65" name="TextBox 64"/>
            <p:cNvSpPr txBox="1"/>
            <p:nvPr/>
          </p:nvSpPr>
          <p:spPr>
            <a:xfrm>
              <a:off x="2945453" y="2318996"/>
              <a:ext cx="1459267" cy="210215"/>
            </a:xfrm>
            <a:prstGeom prst="rect">
              <a:avLst/>
            </a:prstGeom>
            <a:noFill/>
          </p:spPr>
          <p:txBody>
            <a:bodyPr wrap="none" rtlCol="0">
              <a:spAutoFit/>
            </a:bodyPr>
            <a:lstStyle/>
            <a:p>
              <a:r>
                <a:rPr lang="en-US" sz="1600" dirty="0" err="1">
                  <a:latin typeface="Arial"/>
                  <a:cs typeface="Arial"/>
                </a:rPr>
                <a:t>vemurafenib</a:t>
              </a:r>
              <a:endParaRPr lang="en-US" sz="1600" dirty="0">
                <a:latin typeface="Arial"/>
                <a:cs typeface="Arial"/>
              </a:endParaRPr>
            </a:p>
          </p:txBody>
        </p:sp>
        <p:sp>
          <p:nvSpPr>
            <p:cNvPr id="66" name="TextBox 65"/>
            <p:cNvSpPr txBox="1"/>
            <p:nvPr/>
          </p:nvSpPr>
          <p:spPr>
            <a:xfrm>
              <a:off x="2945453" y="2507744"/>
              <a:ext cx="1102928" cy="191105"/>
            </a:xfrm>
            <a:prstGeom prst="rect">
              <a:avLst/>
            </a:prstGeom>
            <a:noFill/>
          </p:spPr>
          <p:txBody>
            <a:bodyPr wrap="none" rtlCol="0">
              <a:spAutoFit/>
            </a:bodyPr>
            <a:lstStyle/>
            <a:p>
              <a:r>
                <a:rPr lang="en-US" sz="1400" b="1" dirty="0">
                  <a:solidFill>
                    <a:srgbClr val="008000"/>
                  </a:solidFill>
                  <a:latin typeface="Arial"/>
                  <a:cs typeface="Arial"/>
                </a:rPr>
                <a:t>p-MEK1/2</a:t>
              </a:r>
            </a:p>
          </p:txBody>
        </p:sp>
        <p:sp>
          <p:nvSpPr>
            <p:cNvPr id="67" name="TextBox 66"/>
            <p:cNvSpPr txBox="1"/>
            <p:nvPr/>
          </p:nvSpPr>
          <p:spPr>
            <a:xfrm>
              <a:off x="2945453" y="2738472"/>
              <a:ext cx="1081038" cy="191105"/>
            </a:xfrm>
            <a:prstGeom prst="rect">
              <a:avLst/>
            </a:prstGeom>
            <a:noFill/>
          </p:spPr>
          <p:txBody>
            <a:bodyPr wrap="none" rtlCol="0">
              <a:spAutoFit/>
            </a:bodyPr>
            <a:lstStyle/>
            <a:p>
              <a:r>
                <a:rPr lang="en-US" sz="1400" b="1" dirty="0">
                  <a:solidFill>
                    <a:schemeClr val="accent6"/>
                  </a:solidFill>
                  <a:latin typeface="Arial"/>
                  <a:cs typeface="Arial"/>
                </a:rPr>
                <a:t>p-ERK1/2</a:t>
              </a:r>
            </a:p>
          </p:txBody>
        </p:sp>
      </p:grpSp>
      <p:sp>
        <p:nvSpPr>
          <p:cNvPr id="79" name="Rectangle 78"/>
          <p:cNvSpPr/>
          <p:nvPr/>
        </p:nvSpPr>
        <p:spPr>
          <a:xfrm>
            <a:off x="0" y="4804946"/>
            <a:ext cx="4289337" cy="369332"/>
          </a:xfrm>
          <a:prstGeom prst="rect">
            <a:avLst/>
          </a:prstGeom>
        </p:spPr>
        <p:txBody>
          <a:bodyPr wrap="square">
            <a:spAutoFit/>
          </a:bodyPr>
          <a:lstStyle/>
          <a:p>
            <a:pPr lvl="0">
              <a:tabLst>
                <a:tab pos="723900" algn="l"/>
                <a:tab pos="1447800" algn="l"/>
                <a:tab pos="2171700" algn="l"/>
                <a:tab pos="2895600" algn="l"/>
                <a:tab pos="3619500" algn="l"/>
                <a:tab pos="4343400" algn="l"/>
                <a:tab pos="5067300" algn="l"/>
                <a:tab pos="5791200" algn="l"/>
                <a:tab pos="6515100" algn="l"/>
              </a:tabLst>
              <a:defRPr/>
            </a:pPr>
            <a:r>
              <a:rPr lang="en-US" sz="900" b="1" dirty="0" err="1">
                <a:solidFill>
                  <a:prstClr val="black"/>
                </a:solidFill>
                <a:latin typeface="Georgia"/>
                <a:cs typeface="Arial Unicode MS" pitchFamily="32" charset="0"/>
              </a:rPr>
              <a:t>Poulikakos</a:t>
            </a:r>
            <a:r>
              <a:rPr lang="en-US" sz="900" b="1" dirty="0">
                <a:solidFill>
                  <a:prstClr val="black"/>
                </a:solidFill>
                <a:latin typeface="Georgia"/>
                <a:cs typeface="Arial Unicode MS" pitchFamily="32" charset="0"/>
              </a:rPr>
              <a:t>, P et al. </a:t>
            </a:r>
            <a:r>
              <a:rPr lang="de-DE" sz="900" b="1" dirty="0">
                <a:solidFill>
                  <a:prstClr val="black"/>
                </a:solidFill>
                <a:latin typeface="Georgia"/>
                <a:cs typeface="Arial Unicode MS" pitchFamily="32" charset="0"/>
              </a:rPr>
              <a:t>Nature. 2010 Mar 18;464(7287):427-30</a:t>
            </a:r>
          </a:p>
          <a:p>
            <a:pPr>
              <a:tabLst>
                <a:tab pos="723900" algn="l"/>
                <a:tab pos="1447800" algn="l"/>
                <a:tab pos="2171700" algn="l"/>
                <a:tab pos="2895600" algn="l"/>
                <a:tab pos="3619500" algn="l"/>
                <a:tab pos="4343400" algn="l"/>
                <a:tab pos="5067300" algn="l"/>
                <a:tab pos="5791200" algn="l"/>
                <a:tab pos="6515100" algn="l"/>
              </a:tabLst>
              <a:defRPr/>
            </a:pPr>
            <a:r>
              <a:rPr lang="en-US" sz="900" b="1" dirty="0">
                <a:latin typeface="Georgia"/>
                <a:cs typeface="Arial Unicode MS" pitchFamily="32" charset="0"/>
              </a:rPr>
              <a:t>Yao, Z et al. Cancer Cell 2015 Sep 14;28(3):370-83</a:t>
            </a:r>
          </a:p>
        </p:txBody>
      </p:sp>
      <p:sp>
        <p:nvSpPr>
          <p:cNvPr id="36" name="Rounded Rectangle 35"/>
          <p:cNvSpPr/>
          <p:nvPr/>
        </p:nvSpPr>
        <p:spPr>
          <a:xfrm>
            <a:off x="2957772" y="1237341"/>
            <a:ext cx="614609" cy="238812"/>
          </a:xfrm>
          <a:prstGeom prst="roundRect">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BRAF</a:t>
            </a:r>
          </a:p>
        </p:txBody>
      </p:sp>
      <p:cxnSp>
        <p:nvCxnSpPr>
          <p:cNvPr id="38" name="Straight Arrow Connector 37"/>
          <p:cNvCxnSpPr/>
          <p:nvPr/>
        </p:nvCxnSpPr>
        <p:spPr>
          <a:xfrm>
            <a:off x="3267859" y="1506000"/>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264806" y="1922805"/>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264806" y="2407093"/>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264806" y="2578982"/>
            <a:ext cx="0" cy="140405"/>
          </a:xfrm>
          <a:prstGeom prst="straightConnector1">
            <a:avLst/>
          </a:prstGeom>
          <a:ln w="9525"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a:xfrm>
            <a:off x="2963338" y="1664705"/>
            <a:ext cx="614609" cy="238812"/>
          </a:xfrm>
          <a:prstGeom prst="round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MEK</a:t>
            </a:r>
          </a:p>
        </p:txBody>
      </p:sp>
      <p:sp>
        <p:nvSpPr>
          <p:cNvPr id="48" name="Rounded Rectangle 47"/>
          <p:cNvSpPr/>
          <p:nvPr/>
        </p:nvSpPr>
        <p:spPr>
          <a:xfrm>
            <a:off x="2963338" y="2107534"/>
            <a:ext cx="614609" cy="238812"/>
          </a:xfrm>
          <a:prstGeom prst="round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Arial"/>
                <a:cs typeface="Arial"/>
              </a:rPr>
              <a:t>ERK</a:t>
            </a:r>
          </a:p>
        </p:txBody>
      </p:sp>
      <p:sp>
        <p:nvSpPr>
          <p:cNvPr id="56" name="TextBox 55"/>
          <p:cNvSpPr txBox="1"/>
          <p:nvPr/>
        </p:nvSpPr>
        <p:spPr>
          <a:xfrm>
            <a:off x="2872454" y="551613"/>
            <a:ext cx="773908" cy="369332"/>
          </a:xfrm>
          <a:prstGeom prst="rect">
            <a:avLst/>
          </a:prstGeom>
          <a:noFill/>
        </p:spPr>
        <p:txBody>
          <a:bodyPr wrap="square" rtlCol="0">
            <a:spAutoFit/>
          </a:bodyPr>
          <a:lstStyle/>
          <a:p>
            <a:pPr algn="ctr"/>
            <a:r>
              <a:rPr lang="en-US" sz="900" b="1" dirty="0">
                <a:solidFill>
                  <a:schemeClr val="bg2"/>
                </a:solidFill>
                <a:latin typeface="Arial"/>
                <a:cs typeface="Arial"/>
              </a:rPr>
              <a:t>Growth factors</a:t>
            </a:r>
          </a:p>
        </p:txBody>
      </p:sp>
      <p:cxnSp>
        <p:nvCxnSpPr>
          <p:cNvPr id="57" name="Straight Arrow Connector 56"/>
          <p:cNvCxnSpPr/>
          <p:nvPr/>
        </p:nvCxnSpPr>
        <p:spPr>
          <a:xfrm>
            <a:off x="3264806" y="873452"/>
            <a:ext cx="0" cy="140405"/>
          </a:xfrm>
          <a:prstGeom prst="straightConnector1">
            <a:avLst/>
          </a:prstGeom>
          <a:ln w="9525" cmpd="sng">
            <a:solidFill>
              <a:schemeClr val="bg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3264806" y="1045341"/>
            <a:ext cx="0" cy="140405"/>
          </a:xfrm>
          <a:prstGeom prst="straightConnector1">
            <a:avLst/>
          </a:prstGeom>
          <a:ln w="9525" cmpd="sng">
            <a:solidFill>
              <a:schemeClr val="bg2"/>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2850700" y="2719387"/>
            <a:ext cx="901025" cy="444889"/>
          </a:xfrm>
          <a:prstGeom prst="rect">
            <a:avLst/>
          </a:prstGeom>
          <a:noFill/>
        </p:spPr>
        <p:txBody>
          <a:bodyPr wrap="none" rtlCol="0">
            <a:spAutoFit/>
          </a:bodyPr>
          <a:lstStyle/>
          <a:p>
            <a:pPr algn="ctr"/>
            <a:r>
              <a:rPr lang="en-US" sz="900" b="1" dirty="0">
                <a:latin typeface="Arial"/>
                <a:cs typeface="Arial"/>
              </a:rPr>
              <a:t>Cell </a:t>
            </a:r>
          </a:p>
          <a:p>
            <a:pPr algn="ctr"/>
            <a:r>
              <a:rPr lang="en-US" sz="900" b="1" dirty="0">
                <a:latin typeface="Arial"/>
                <a:cs typeface="Arial"/>
              </a:rPr>
              <a:t>proliferation</a:t>
            </a:r>
          </a:p>
        </p:txBody>
      </p:sp>
      <p:sp>
        <p:nvSpPr>
          <p:cNvPr id="50" name="TextBox 49"/>
          <p:cNvSpPr txBox="1"/>
          <p:nvPr/>
        </p:nvSpPr>
        <p:spPr>
          <a:xfrm>
            <a:off x="2901688" y="1065006"/>
            <a:ext cx="299631" cy="369332"/>
          </a:xfrm>
          <a:prstGeom prst="rect">
            <a:avLst/>
          </a:prstGeom>
          <a:noFill/>
        </p:spPr>
        <p:txBody>
          <a:bodyPr wrap="none" rtlCol="0">
            <a:spAutoFit/>
          </a:bodyPr>
          <a:lstStyle/>
          <a:p>
            <a:r>
              <a:rPr lang="en-US" dirty="0">
                <a:solidFill>
                  <a:schemeClr val="accent2"/>
                </a:solidFill>
              </a:rPr>
              <a:t>*</a:t>
            </a:r>
          </a:p>
        </p:txBody>
      </p:sp>
      <p:grpSp>
        <p:nvGrpSpPr>
          <p:cNvPr id="52" name="Group 37">
            <a:extLst>
              <a:ext uri="{FF2B5EF4-FFF2-40B4-BE49-F238E27FC236}">
                <a16:creationId xmlns:a16="http://schemas.microsoft.com/office/drawing/2014/main" id="{ECB044E0-6BE2-354B-B2AF-3C579603A315}"/>
              </a:ext>
            </a:extLst>
          </p:cNvPr>
          <p:cNvGrpSpPr>
            <a:grpSpLocks/>
          </p:cNvGrpSpPr>
          <p:nvPr/>
        </p:nvGrpSpPr>
        <p:grpSpPr bwMode="auto">
          <a:xfrm>
            <a:off x="5677541" y="1074163"/>
            <a:ext cx="2312988" cy="1362075"/>
            <a:chOff x="-216089" y="1466680"/>
            <a:chExt cx="2148524" cy="1236435"/>
          </a:xfrm>
        </p:grpSpPr>
        <p:grpSp>
          <p:nvGrpSpPr>
            <p:cNvPr id="53" name="Group 38">
              <a:extLst>
                <a:ext uri="{FF2B5EF4-FFF2-40B4-BE49-F238E27FC236}">
                  <a16:creationId xmlns:a16="http://schemas.microsoft.com/office/drawing/2014/main" id="{5C9FA5A3-1C38-AE4E-AC42-551F14BFB717}"/>
                </a:ext>
              </a:extLst>
            </p:cNvPr>
            <p:cNvGrpSpPr>
              <a:grpSpLocks/>
            </p:cNvGrpSpPr>
            <p:nvPr/>
          </p:nvGrpSpPr>
          <p:grpSpPr bwMode="auto">
            <a:xfrm>
              <a:off x="-216089" y="1466680"/>
              <a:ext cx="2148524" cy="1236435"/>
              <a:chOff x="729461" y="1012280"/>
              <a:chExt cx="3348780" cy="1973267"/>
            </a:xfrm>
          </p:grpSpPr>
          <p:pic>
            <p:nvPicPr>
              <p:cNvPr id="55" name="Picture 40">
                <a:extLst>
                  <a:ext uri="{FF2B5EF4-FFF2-40B4-BE49-F238E27FC236}">
                    <a16:creationId xmlns:a16="http://schemas.microsoft.com/office/drawing/2014/main" id="{DBFB66A7-51B3-C44B-A9B5-463DD1076A55}"/>
                  </a:ext>
                </a:extLst>
              </p:cNvPr>
              <p:cNvPicPr>
                <a:picLocks noChangeAspect="1"/>
              </p:cNvPicPr>
              <p:nvPr/>
            </p:nvPicPr>
            <p:blipFill>
              <a:blip r:embed="rId4">
                <a:extLst>
                  <a:ext uri="{28A0092B-C50C-407E-A947-70E740481C1C}">
                    <a14:useLocalDpi xmlns:a14="http://schemas.microsoft.com/office/drawing/2010/main" val="0"/>
                  </a:ext>
                </a:extLst>
              </a:blip>
              <a:srcRect t="2" r="33424" b="50980"/>
              <a:stretch>
                <a:fillRect/>
              </a:stretch>
            </p:blipFill>
            <p:spPr bwMode="auto">
              <a:xfrm>
                <a:off x="729461" y="1012280"/>
                <a:ext cx="3348780" cy="197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Straight Connector 58">
                <a:extLst>
                  <a:ext uri="{FF2B5EF4-FFF2-40B4-BE49-F238E27FC236}">
                    <a16:creationId xmlns:a16="http://schemas.microsoft.com/office/drawing/2014/main" id="{24C4CFD2-71C7-E049-AE63-5DAA22CF5D03}"/>
                  </a:ext>
                </a:extLst>
              </p:cNvPr>
              <p:cNvCxnSpPr/>
              <p:nvPr/>
            </p:nvCxnSpPr>
            <p:spPr>
              <a:xfrm>
                <a:off x="4078241" y="1023779"/>
                <a:ext cx="0" cy="196176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54" name="Straight Connector 53">
              <a:extLst>
                <a:ext uri="{FF2B5EF4-FFF2-40B4-BE49-F238E27FC236}">
                  <a16:creationId xmlns:a16="http://schemas.microsoft.com/office/drawing/2014/main" id="{E029C572-6565-6845-875D-7104510FCA7A}"/>
                </a:ext>
              </a:extLst>
            </p:cNvPr>
            <p:cNvCxnSpPr/>
            <p:nvPr/>
          </p:nvCxnSpPr>
          <p:spPr>
            <a:xfrm flipH="1">
              <a:off x="-216089" y="2677176"/>
              <a:ext cx="2148524" cy="25939"/>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0" name="TextBox 42">
            <a:extLst>
              <a:ext uri="{FF2B5EF4-FFF2-40B4-BE49-F238E27FC236}">
                <a16:creationId xmlns:a16="http://schemas.microsoft.com/office/drawing/2014/main" id="{AE9459A6-1B64-FE4F-9254-1708A5B71475}"/>
              </a:ext>
            </a:extLst>
          </p:cNvPr>
          <p:cNvSpPr txBox="1">
            <a:spLocks noChangeArrowheads="1"/>
          </p:cNvSpPr>
          <p:nvPr/>
        </p:nvSpPr>
        <p:spPr bwMode="auto">
          <a:xfrm>
            <a:off x="6549079" y="653475"/>
            <a:ext cx="608012" cy="260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cs typeface="Arial" panose="020B0604020202020204" pitchFamily="34" charset="0"/>
              </a:rPr>
              <a:t>V600E</a:t>
            </a:r>
          </a:p>
        </p:txBody>
      </p:sp>
      <p:sp>
        <p:nvSpPr>
          <p:cNvPr id="61" name="TextBox 43">
            <a:extLst>
              <a:ext uri="{FF2B5EF4-FFF2-40B4-BE49-F238E27FC236}">
                <a16:creationId xmlns:a16="http://schemas.microsoft.com/office/drawing/2014/main" id="{5919FB1C-A020-044F-B6E8-39329F9B97AB}"/>
              </a:ext>
            </a:extLst>
          </p:cNvPr>
          <p:cNvSpPr txBox="1">
            <a:spLocks noChangeArrowheads="1"/>
          </p:cNvSpPr>
          <p:nvPr/>
        </p:nvSpPr>
        <p:spPr bwMode="auto">
          <a:xfrm>
            <a:off x="7276154" y="866200"/>
            <a:ext cx="2667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cs typeface="Arial" panose="020B0604020202020204" pitchFamily="34" charset="0"/>
              </a:rPr>
              <a:t>+</a:t>
            </a:r>
          </a:p>
        </p:txBody>
      </p:sp>
      <p:sp>
        <p:nvSpPr>
          <p:cNvPr id="63" name="TextBox 44">
            <a:extLst>
              <a:ext uri="{FF2B5EF4-FFF2-40B4-BE49-F238E27FC236}">
                <a16:creationId xmlns:a16="http://schemas.microsoft.com/office/drawing/2014/main" id="{87DF424F-47AF-4741-B8D0-4C557083397B}"/>
              </a:ext>
            </a:extLst>
          </p:cNvPr>
          <p:cNvSpPr txBox="1">
            <a:spLocks noChangeArrowheads="1"/>
          </p:cNvSpPr>
          <p:nvPr/>
        </p:nvSpPr>
        <p:spPr bwMode="auto">
          <a:xfrm>
            <a:off x="6150616" y="821750"/>
            <a:ext cx="231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cs typeface="Arial" panose="020B0604020202020204" pitchFamily="34" charset="0"/>
              </a:rPr>
              <a:t>-</a:t>
            </a:r>
          </a:p>
        </p:txBody>
      </p:sp>
      <p:cxnSp>
        <p:nvCxnSpPr>
          <p:cNvPr id="68" name="Straight Connector 67">
            <a:extLst>
              <a:ext uri="{FF2B5EF4-FFF2-40B4-BE49-F238E27FC236}">
                <a16:creationId xmlns:a16="http://schemas.microsoft.com/office/drawing/2014/main" id="{71434A88-542A-764D-8E45-93F35AC31059}"/>
              </a:ext>
            </a:extLst>
          </p:cNvPr>
          <p:cNvCxnSpPr/>
          <p:nvPr/>
        </p:nvCxnSpPr>
        <p:spPr>
          <a:xfrm>
            <a:off x="6152204" y="886838"/>
            <a:ext cx="12573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TextBox 46">
            <a:extLst>
              <a:ext uri="{FF2B5EF4-FFF2-40B4-BE49-F238E27FC236}">
                <a16:creationId xmlns:a16="http://schemas.microsoft.com/office/drawing/2014/main" id="{7C5D3975-0055-5D40-9A7D-FB2D57874BA0}"/>
              </a:ext>
            </a:extLst>
          </p:cNvPr>
          <p:cNvSpPr txBox="1">
            <a:spLocks noChangeArrowheads="1"/>
          </p:cNvSpPr>
          <p:nvPr/>
        </p:nvSpPr>
        <p:spPr bwMode="auto">
          <a:xfrm>
            <a:off x="7704779" y="821750"/>
            <a:ext cx="9620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cs typeface="Arial" panose="020B0604020202020204" pitchFamily="34" charset="0"/>
              </a:rPr>
              <a:t>vemurafenib</a:t>
            </a:r>
          </a:p>
        </p:txBody>
      </p:sp>
      <p:sp>
        <p:nvSpPr>
          <p:cNvPr id="70" name="Rectangle 69">
            <a:extLst>
              <a:ext uri="{FF2B5EF4-FFF2-40B4-BE49-F238E27FC236}">
                <a16:creationId xmlns:a16="http://schemas.microsoft.com/office/drawing/2014/main" id="{C22A3BF1-572F-9149-9F33-4AB95C8B7D33}"/>
              </a:ext>
            </a:extLst>
          </p:cNvPr>
          <p:cNvSpPr/>
          <p:nvPr/>
        </p:nvSpPr>
        <p:spPr>
          <a:xfrm>
            <a:off x="499687" y="58557"/>
            <a:ext cx="7804863" cy="369332"/>
          </a:xfrm>
          <a:prstGeom prst="rect">
            <a:avLst/>
          </a:prstGeom>
        </p:spPr>
        <p:txBody>
          <a:bodyPr wrap="square">
            <a:spAutoFit/>
          </a:bodyPr>
          <a:lstStyle/>
          <a:p>
            <a:pPr>
              <a:spcBef>
                <a:spcPct val="0"/>
              </a:spcBef>
              <a:buSzPct val="75000"/>
            </a:pPr>
            <a:r>
              <a:rPr lang="en-US" altLang="en-US" sz="1800" b="1" dirty="0">
                <a:latin typeface="Arial" panose="020B0604020202020204" pitchFamily="34" charset="0"/>
                <a:cs typeface="Arial" panose="020B0604020202020204" pitchFamily="34" charset="0"/>
              </a:rPr>
              <a:t>Uncontrolled cell proliferation leads to tumor growth </a:t>
            </a: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9284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B58F-0C49-CC46-94FF-CB904E561EBC}"/>
              </a:ext>
            </a:extLst>
          </p:cNvPr>
          <p:cNvSpPr>
            <a:spLocks noGrp="1"/>
          </p:cNvSpPr>
          <p:nvPr>
            <p:ph type="title"/>
          </p:nvPr>
        </p:nvSpPr>
        <p:spPr>
          <a:xfrm>
            <a:off x="1143000" y="2057400"/>
            <a:ext cx="6858000" cy="914400"/>
          </a:xfrm>
        </p:spPr>
        <p:txBody>
          <a:bodyPr/>
          <a:lstStyle/>
          <a:p>
            <a:pPr>
              <a:defRPr/>
            </a:pPr>
            <a:r>
              <a:rPr lang="en-US" sz="2700" dirty="0"/>
              <a:t>Chromosomal Translocations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0DCAC7-C8F8-9F41-850F-9FC692445F09}"/>
              </a:ext>
            </a:extLst>
          </p:cNvPr>
          <p:cNvSpPr>
            <a:spLocks noGrp="1" noChangeArrowheads="1"/>
          </p:cNvSpPr>
          <p:nvPr/>
        </p:nvSpPr>
        <p:spPr bwMode="auto">
          <a:xfrm>
            <a:off x="1151335" y="0"/>
            <a:ext cx="6849665" cy="742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2700" dir="2700000" algn="ctr" rotWithShape="0">
                    <a:schemeClr val="tx1">
                      <a:alpha val="74998"/>
                    </a:schemeClr>
                  </a:outerShdw>
                </a:effectLst>
              </a14:hiddenEffects>
            </a:ext>
          </a:extLst>
        </p:spPr>
        <p:txBody>
          <a:bodyPr/>
          <a:lstStyle/>
          <a:p>
            <a:pPr>
              <a:lnSpc>
                <a:spcPct val="130000"/>
              </a:lnSpc>
              <a:defRPr/>
            </a:pPr>
            <a:r>
              <a:rPr lang="en-US" sz="2100" dirty="0">
                <a:solidFill>
                  <a:srgbClr val="000000"/>
                </a:solidFill>
                <a:latin typeface="Verdana" charset="0"/>
                <a:ea typeface="ＭＳ Ｐゴシック" charset="0"/>
              </a:rPr>
              <a:t>Chromosomal Translocations</a:t>
            </a:r>
          </a:p>
        </p:txBody>
      </p:sp>
      <p:pic>
        <p:nvPicPr>
          <p:cNvPr id="60418" name="Picture 2" descr="image023.jpg">
            <a:extLst>
              <a:ext uri="{FF2B5EF4-FFF2-40B4-BE49-F238E27FC236}">
                <a16:creationId xmlns:a16="http://schemas.microsoft.com/office/drawing/2014/main" id="{9190ACC7-BF8D-6C4F-A87B-F612FC2AF5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685800"/>
            <a:ext cx="565785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4"/>
          <p:cNvSpPr/>
          <p:nvPr/>
        </p:nvSpPr>
        <p:spPr>
          <a:xfrm>
            <a:off x="799241" y="776939"/>
            <a:ext cx="3584718" cy="830966"/>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chemeClr val="dk1"/>
              </a:buClr>
              <a:buSzPts val="2200"/>
              <a:buFont typeface="Arial"/>
              <a:buChar char="•"/>
            </a:pPr>
            <a:r>
              <a:rPr lang="en-US" sz="1650" dirty="0">
                <a:solidFill>
                  <a:schemeClr val="dk1"/>
                </a:solidFill>
                <a:latin typeface="Calibri"/>
                <a:ea typeface="Calibri"/>
                <a:cs typeface="Calibri"/>
                <a:sym typeface="Calibri"/>
              </a:rPr>
              <a:t>Process by which a cell detects and responds to signals in its environment</a:t>
            </a:r>
            <a:endParaRPr sz="1800" dirty="0"/>
          </a:p>
        </p:txBody>
      </p:sp>
      <p:sp>
        <p:nvSpPr>
          <p:cNvPr id="117" name="Google Shape;117;p4"/>
          <p:cNvSpPr txBox="1">
            <a:spLocks noGrp="1"/>
          </p:cNvSpPr>
          <p:nvPr>
            <p:ph type="title"/>
          </p:nvPr>
        </p:nvSpPr>
        <p:spPr>
          <a:xfrm>
            <a:off x="524062" y="21987"/>
            <a:ext cx="6845789" cy="505325"/>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2800"/>
            </a:pPr>
            <a:r>
              <a:rPr lang="en-US" sz="2100" dirty="0">
                <a:latin typeface="Arial"/>
                <a:ea typeface="Arial"/>
                <a:cs typeface="Arial"/>
                <a:sym typeface="Arial"/>
              </a:rPr>
              <a:t>Cell Signaling </a:t>
            </a:r>
            <a:endParaRPr sz="2100" dirty="0">
              <a:latin typeface="Arial"/>
              <a:ea typeface="Arial"/>
              <a:cs typeface="Arial"/>
              <a:sym typeface="Arial"/>
            </a:endParaRPr>
          </a:p>
        </p:txBody>
      </p:sp>
      <p:sp>
        <p:nvSpPr>
          <p:cNvPr id="118" name="Google Shape;118;p4"/>
          <p:cNvSpPr/>
          <p:nvPr/>
        </p:nvSpPr>
        <p:spPr>
          <a:xfrm>
            <a:off x="1649891" y="1892800"/>
            <a:ext cx="3900993" cy="900216"/>
          </a:xfrm>
          <a:prstGeom prst="rect">
            <a:avLst/>
          </a:prstGeom>
          <a:noFill/>
          <a:ln>
            <a:noFill/>
          </a:ln>
        </p:spPr>
        <p:txBody>
          <a:bodyPr spcFirstLastPara="1" wrap="square" lIns="68569" tIns="34275" rIns="68569" bIns="34275" anchor="t" anchorCtr="0">
            <a:spAutoFit/>
          </a:bodyPr>
          <a:lstStyle/>
          <a:p>
            <a:pPr>
              <a:spcBef>
                <a:spcPts val="0"/>
              </a:spcBef>
              <a:spcAft>
                <a:spcPts val="0"/>
              </a:spcAft>
            </a:pPr>
            <a:endParaRPr sz="1800">
              <a:solidFill>
                <a:schemeClr val="dk1"/>
              </a:solidFill>
              <a:latin typeface="Calibri"/>
              <a:ea typeface="Calibri"/>
              <a:cs typeface="Calibri"/>
              <a:sym typeface="Calibri"/>
            </a:endParaRPr>
          </a:p>
          <a:p>
            <a:pPr>
              <a:spcBef>
                <a:spcPts val="0"/>
              </a:spcBef>
              <a:spcAft>
                <a:spcPts val="0"/>
              </a:spcAft>
            </a:pPr>
            <a:endParaRPr sz="1800">
              <a:solidFill>
                <a:schemeClr val="dk1"/>
              </a:solidFill>
              <a:latin typeface="Calibri"/>
              <a:ea typeface="Calibri"/>
              <a:cs typeface="Calibri"/>
              <a:sym typeface="Calibri"/>
            </a:endParaRPr>
          </a:p>
          <a:p>
            <a:pPr>
              <a:spcBef>
                <a:spcPts val="0"/>
              </a:spcBef>
              <a:spcAft>
                <a:spcPts val="0"/>
              </a:spcAft>
            </a:pPr>
            <a:endParaRPr sz="1800">
              <a:solidFill>
                <a:schemeClr val="dk1"/>
              </a:solidFill>
              <a:latin typeface="Calibri"/>
              <a:ea typeface="Calibri"/>
              <a:cs typeface="Calibri"/>
              <a:sym typeface="Calibri"/>
            </a:endParaRPr>
          </a:p>
        </p:txBody>
      </p:sp>
      <p:sp>
        <p:nvSpPr>
          <p:cNvPr id="119" name="Google Shape;119;p4"/>
          <p:cNvSpPr/>
          <p:nvPr/>
        </p:nvSpPr>
        <p:spPr>
          <a:xfrm>
            <a:off x="799241" y="1463810"/>
            <a:ext cx="3584718" cy="1084882"/>
          </a:xfrm>
          <a:prstGeom prst="rect">
            <a:avLst/>
          </a:prstGeom>
          <a:noFill/>
          <a:ln>
            <a:noFill/>
          </a:ln>
        </p:spPr>
        <p:txBody>
          <a:bodyPr spcFirstLastPara="1" wrap="square" lIns="68569" tIns="34275" rIns="68569" bIns="34275" anchor="t" anchorCtr="0">
            <a:spAutoFit/>
          </a:bodyPr>
          <a:lstStyle/>
          <a:p>
            <a:pPr>
              <a:spcBef>
                <a:spcPts val="0"/>
              </a:spcBef>
              <a:spcAft>
                <a:spcPts val="0"/>
              </a:spcAft>
            </a:pPr>
            <a:endParaRPr sz="1650" dirty="0">
              <a:solidFill>
                <a:schemeClr val="dk1"/>
              </a:solidFill>
              <a:latin typeface="Calibri"/>
              <a:ea typeface="Calibri"/>
              <a:cs typeface="Calibri"/>
              <a:sym typeface="Calibri"/>
            </a:endParaRPr>
          </a:p>
          <a:p>
            <a:pPr marL="257175" indent="-257175">
              <a:spcBef>
                <a:spcPts val="0"/>
              </a:spcBef>
              <a:spcAft>
                <a:spcPts val="0"/>
              </a:spcAft>
              <a:buClr>
                <a:schemeClr val="dk1"/>
              </a:buClr>
              <a:buSzPts val="2200"/>
              <a:buFont typeface="Arial"/>
              <a:buChar char="•"/>
            </a:pPr>
            <a:r>
              <a:rPr lang="en-US" sz="1650" dirty="0">
                <a:solidFill>
                  <a:schemeClr val="dk1"/>
                </a:solidFill>
                <a:latin typeface="Calibri"/>
                <a:ea typeface="Calibri"/>
                <a:cs typeface="Calibri"/>
                <a:sym typeface="Calibri"/>
              </a:rPr>
              <a:t>Cells must also communicate with one another to coordinate the activities of the organism as a whole</a:t>
            </a:r>
            <a:endParaRPr sz="1650" dirty="0">
              <a:solidFill>
                <a:schemeClr val="dk1"/>
              </a:solidFill>
              <a:latin typeface="Calibri"/>
              <a:ea typeface="Calibri"/>
              <a:cs typeface="Calibri"/>
              <a:sym typeface="Calibri"/>
            </a:endParaRPr>
          </a:p>
        </p:txBody>
      </p:sp>
      <p:pic>
        <p:nvPicPr>
          <p:cNvPr id="120" name="Google Shape;120;p4"/>
          <p:cNvPicPr preferRelativeResize="0"/>
          <p:nvPr/>
        </p:nvPicPr>
        <p:blipFill rotWithShape="1">
          <a:blip r:embed="rId3">
            <a:alphaModFix/>
          </a:blip>
          <a:srcRect/>
          <a:stretch/>
        </p:blipFill>
        <p:spPr>
          <a:xfrm>
            <a:off x="5550884" y="2724139"/>
            <a:ext cx="2083328" cy="2083328"/>
          </a:xfrm>
          <a:prstGeom prst="rect">
            <a:avLst/>
          </a:prstGeom>
          <a:noFill/>
          <a:ln>
            <a:noFill/>
          </a:ln>
        </p:spPr>
      </p:pic>
      <p:pic>
        <p:nvPicPr>
          <p:cNvPr id="121" name="Google Shape;121;p4"/>
          <p:cNvPicPr preferRelativeResize="0"/>
          <p:nvPr/>
        </p:nvPicPr>
        <p:blipFill rotWithShape="1">
          <a:blip r:embed="rId4">
            <a:alphaModFix/>
          </a:blip>
          <a:srcRect/>
          <a:stretch/>
        </p:blipFill>
        <p:spPr>
          <a:xfrm>
            <a:off x="5182053" y="703204"/>
            <a:ext cx="2733456" cy="1708410"/>
          </a:xfrm>
          <a:prstGeom prst="rect">
            <a:avLst/>
          </a:prstGeom>
          <a:noFill/>
          <a:ln>
            <a:noFill/>
          </a:ln>
        </p:spPr>
      </p:pic>
      <p:sp>
        <p:nvSpPr>
          <p:cNvPr id="122" name="Google Shape;122;p4"/>
          <p:cNvSpPr txBox="1"/>
          <p:nvPr/>
        </p:nvSpPr>
        <p:spPr>
          <a:xfrm>
            <a:off x="1495035" y="3422622"/>
            <a:ext cx="932764" cy="346218"/>
          </a:xfrm>
          <a:prstGeom prst="rect">
            <a:avLst/>
          </a:prstGeom>
          <a:solidFill>
            <a:srgbClr val="F2DADA"/>
          </a:solidFill>
          <a:ln>
            <a:noFill/>
          </a:ln>
        </p:spPr>
        <p:txBody>
          <a:bodyPr spcFirstLastPara="1" wrap="square" lIns="68569" tIns="34275" rIns="68569" bIns="34275" anchor="t" anchorCtr="0">
            <a:spAutoFit/>
          </a:bodyPr>
          <a:lstStyle/>
          <a:p>
            <a:pPr>
              <a:spcBef>
                <a:spcPts val="0"/>
              </a:spcBef>
              <a:spcAft>
                <a:spcPts val="0"/>
              </a:spcAft>
            </a:pPr>
            <a:r>
              <a:rPr lang="en-US" sz="1800">
                <a:solidFill>
                  <a:schemeClr val="dk1"/>
                </a:solidFill>
                <a:latin typeface="Calibri"/>
                <a:ea typeface="Calibri"/>
                <a:cs typeface="Calibri"/>
                <a:sym typeface="Calibri"/>
              </a:rPr>
              <a:t>Growth</a:t>
            </a:r>
            <a:endParaRPr sz="1800">
              <a:solidFill>
                <a:schemeClr val="dk1"/>
              </a:solidFill>
              <a:latin typeface="Calibri"/>
              <a:ea typeface="Calibri"/>
              <a:cs typeface="Calibri"/>
              <a:sym typeface="Calibri"/>
            </a:endParaRPr>
          </a:p>
        </p:txBody>
      </p:sp>
      <p:sp>
        <p:nvSpPr>
          <p:cNvPr id="123" name="Google Shape;123;p4"/>
          <p:cNvSpPr txBox="1"/>
          <p:nvPr/>
        </p:nvSpPr>
        <p:spPr>
          <a:xfrm>
            <a:off x="2813278" y="3422622"/>
            <a:ext cx="1266274" cy="346218"/>
          </a:xfrm>
          <a:prstGeom prst="rect">
            <a:avLst/>
          </a:prstGeom>
          <a:solidFill>
            <a:srgbClr val="F2DADA"/>
          </a:solidFill>
          <a:ln>
            <a:noFill/>
          </a:ln>
        </p:spPr>
        <p:txBody>
          <a:bodyPr spcFirstLastPara="1" wrap="square" lIns="68569" tIns="34275" rIns="68569" bIns="34275" anchor="t" anchorCtr="0">
            <a:spAutoFit/>
          </a:bodyPr>
          <a:lstStyle/>
          <a:p>
            <a:pPr>
              <a:spcBef>
                <a:spcPts val="0"/>
              </a:spcBef>
              <a:spcAft>
                <a:spcPts val="0"/>
              </a:spcAft>
            </a:pPr>
            <a:r>
              <a:rPr lang="en-US" sz="1800">
                <a:solidFill>
                  <a:schemeClr val="dk1"/>
                </a:solidFill>
                <a:latin typeface="Calibri"/>
                <a:ea typeface="Calibri"/>
                <a:cs typeface="Calibri"/>
                <a:sym typeface="Calibri"/>
              </a:rPr>
              <a:t>Cell division</a:t>
            </a:r>
            <a:endParaRPr sz="1800">
              <a:solidFill>
                <a:schemeClr val="dk1"/>
              </a:solidFill>
              <a:latin typeface="Calibri"/>
              <a:ea typeface="Calibri"/>
              <a:cs typeface="Calibri"/>
              <a:sym typeface="Calibri"/>
            </a:endParaRPr>
          </a:p>
        </p:txBody>
      </p:sp>
      <p:sp>
        <p:nvSpPr>
          <p:cNvPr id="124" name="Google Shape;124;p4"/>
          <p:cNvSpPr txBox="1"/>
          <p:nvPr/>
        </p:nvSpPr>
        <p:spPr>
          <a:xfrm>
            <a:off x="2864527" y="4527871"/>
            <a:ext cx="1109030" cy="346218"/>
          </a:xfrm>
          <a:prstGeom prst="rect">
            <a:avLst/>
          </a:prstGeom>
          <a:solidFill>
            <a:srgbClr val="F2DADA"/>
          </a:solidFill>
          <a:ln>
            <a:noFill/>
          </a:ln>
        </p:spPr>
        <p:txBody>
          <a:bodyPr spcFirstLastPara="1" wrap="square" lIns="68569" tIns="34275" rIns="68569" bIns="34275" anchor="t" anchorCtr="0">
            <a:spAutoFit/>
          </a:bodyPr>
          <a:lstStyle/>
          <a:p>
            <a:pPr>
              <a:spcBef>
                <a:spcPts val="0"/>
              </a:spcBef>
              <a:spcAft>
                <a:spcPts val="0"/>
              </a:spcAft>
            </a:pPr>
            <a:r>
              <a:rPr lang="en-US" sz="1800">
                <a:solidFill>
                  <a:schemeClr val="dk1"/>
                </a:solidFill>
                <a:latin typeface="Calibri"/>
                <a:ea typeface="Calibri"/>
                <a:cs typeface="Calibri"/>
                <a:sym typeface="Calibri"/>
              </a:rPr>
              <a:t>Cell death</a:t>
            </a:r>
            <a:endParaRPr sz="1800">
              <a:solidFill>
                <a:schemeClr val="dk1"/>
              </a:solidFill>
              <a:latin typeface="Calibri"/>
              <a:ea typeface="Calibri"/>
              <a:cs typeface="Calibri"/>
              <a:sym typeface="Calibri"/>
            </a:endParaRPr>
          </a:p>
        </p:txBody>
      </p:sp>
      <p:sp>
        <p:nvSpPr>
          <p:cNvPr id="125" name="Google Shape;125;p4"/>
          <p:cNvSpPr txBox="1"/>
          <p:nvPr/>
        </p:nvSpPr>
        <p:spPr>
          <a:xfrm>
            <a:off x="1001333" y="3983774"/>
            <a:ext cx="1909114" cy="346218"/>
          </a:xfrm>
          <a:prstGeom prst="rect">
            <a:avLst/>
          </a:prstGeom>
          <a:solidFill>
            <a:srgbClr val="F2DADA"/>
          </a:solidFill>
          <a:ln>
            <a:noFill/>
          </a:ln>
        </p:spPr>
        <p:txBody>
          <a:bodyPr spcFirstLastPara="1" wrap="square" lIns="68569" tIns="34275" rIns="68569" bIns="34275" anchor="t" anchorCtr="0">
            <a:spAutoFit/>
          </a:bodyPr>
          <a:lstStyle/>
          <a:p>
            <a:pPr>
              <a:spcBef>
                <a:spcPts val="0"/>
              </a:spcBef>
              <a:spcAft>
                <a:spcPts val="0"/>
              </a:spcAft>
            </a:pPr>
            <a:r>
              <a:rPr lang="en-US" sz="1800">
                <a:solidFill>
                  <a:schemeClr val="dk1"/>
                </a:solidFill>
                <a:latin typeface="Calibri"/>
                <a:ea typeface="Calibri"/>
                <a:cs typeface="Calibri"/>
                <a:sym typeface="Calibri"/>
              </a:rPr>
              <a:t>Cell differentiation</a:t>
            </a:r>
            <a:endParaRPr sz="1800">
              <a:solidFill>
                <a:schemeClr val="dk1"/>
              </a:solidFill>
              <a:latin typeface="Calibri"/>
              <a:ea typeface="Calibri"/>
              <a:cs typeface="Calibri"/>
              <a:sym typeface="Calibri"/>
            </a:endParaRPr>
          </a:p>
        </p:txBody>
      </p:sp>
      <p:sp>
        <p:nvSpPr>
          <p:cNvPr id="126" name="Google Shape;126;p4"/>
          <p:cNvSpPr/>
          <p:nvPr/>
        </p:nvSpPr>
        <p:spPr>
          <a:xfrm>
            <a:off x="799240" y="2461384"/>
            <a:ext cx="4249996" cy="830966"/>
          </a:xfrm>
          <a:prstGeom prst="rect">
            <a:avLst/>
          </a:prstGeom>
          <a:noFill/>
          <a:ln>
            <a:noFill/>
          </a:ln>
        </p:spPr>
        <p:txBody>
          <a:bodyPr spcFirstLastPara="1" wrap="square" lIns="68569" tIns="34275" rIns="68569" bIns="34275" anchor="t" anchorCtr="0">
            <a:spAutoFit/>
          </a:bodyPr>
          <a:lstStyle/>
          <a:p>
            <a:pPr>
              <a:spcBef>
                <a:spcPts val="0"/>
              </a:spcBef>
              <a:spcAft>
                <a:spcPts val="0"/>
              </a:spcAft>
            </a:pPr>
            <a:endParaRPr sz="1650" dirty="0">
              <a:solidFill>
                <a:schemeClr val="dk1"/>
              </a:solidFill>
              <a:latin typeface="Calibri"/>
              <a:ea typeface="Calibri"/>
              <a:cs typeface="Calibri"/>
              <a:sym typeface="Calibri"/>
            </a:endParaRPr>
          </a:p>
          <a:p>
            <a:pPr marL="257175" indent="-257175">
              <a:spcBef>
                <a:spcPts val="0"/>
              </a:spcBef>
              <a:spcAft>
                <a:spcPts val="0"/>
              </a:spcAft>
              <a:buClr>
                <a:schemeClr val="dk1"/>
              </a:buClr>
              <a:buSzPts val="2200"/>
              <a:buFont typeface="Arial"/>
              <a:buChar char="•"/>
            </a:pPr>
            <a:r>
              <a:rPr lang="en-US" sz="1650" dirty="0">
                <a:solidFill>
                  <a:schemeClr val="dk1"/>
                </a:solidFill>
                <a:highlight>
                  <a:srgbClr val="FFFF00"/>
                </a:highlight>
                <a:latin typeface="Calibri"/>
                <a:ea typeface="Calibri"/>
                <a:cs typeface="Calibri"/>
                <a:sym typeface="Calibri"/>
              </a:rPr>
              <a:t>What types of responses can be brought about by cell signaling?</a:t>
            </a:r>
            <a:endParaRPr sz="1650" dirty="0">
              <a:solidFill>
                <a:schemeClr val="dk1"/>
              </a:solidFill>
              <a:highlight>
                <a:srgbClr val="FFFF00"/>
              </a:highlight>
              <a:latin typeface="Calibri"/>
              <a:ea typeface="Calibri"/>
              <a:cs typeface="Calibri"/>
              <a:sym typeface="Calibri"/>
            </a:endParaRPr>
          </a:p>
        </p:txBody>
      </p:sp>
      <p:sp>
        <p:nvSpPr>
          <p:cNvPr id="127" name="Google Shape;127;p4"/>
          <p:cNvSpPr txBox="1"/>
          <p:nvPr/>
        </p:nvSpPr>
        <p:spPr>
          <a:xfrm>
            <a:off x="3105372" y="3983774"/>
            <a:ext cx="1100608" cy="346218"/>
          </a:xfrm>
          <a:prstGeom prst="rect">
            <a:avLst/>
          </a:prstGeom>
          <a:solidFill>
            <a:srgbClr val="F2DADA"/>
          </a:solidFill>
          <a:ln>
            <a:noFill/>
          </a:ln>
        </p:spPr>
        <p:txBody>
          <a:bodyPr spcFirstLastPara="1" wrap="square" lIns="68569" tIns="34275" rIns="68569" bIns="34275" anchor="t" anchorCtr="0">
            <a:spAutoFit/>
          </a:bodyPr>
          <a:lstStyle/>
          <a:p>
            <a:pPr>
              <a:spcBef>
                <a:spcPts val="0"/>
              </a:spcBef>
              <a:spcAft>
                <a:spcPts val="0"/>
              </a:spcAft>
            </a:pPr>
            <a:r>
              <a:rPr lang="en-US" sz="1800">
                <a:solidFill>
                  <a:schemeClr val="dk1"/>
                </a:solidFill>
                <a:latin typeface="Calibri"/>
                <a:ea typeface="Calibri"/>
                <a:cs typeface="Calibri"/>
                <a:sym typeface="Calibri"/>
              </a:rPr>
              <a:t>Migration</a:t>
            </a:r>
            <a:endParaRPr sz="1800">
              <a:solidFill>
                <a:schemeClr val="dk1"/>
              </a:solidFill>
              <a:latin typeface="Calibri"/>
              <a:ea typeface="Calibri"/>
              <a:cs typeface="Calibri"/>
              <a:sym typeface="Calibri"/>
            </a:endParaRPr>
          </a:p>
        </p:txBody>
      </p:sp>
      <p:sp>
        <p:nvSpPr>
          <p:cNvPr id="128" name="Google Shape;128;p4"/>
          <p:cNvSpPr txBox="1"/>
          <p:nvPr/>
        </p:nvSpPr>
        <p:spPr>
          <a:xfrm>
            <a:off x="1306126" y="4527871"/>
            <a:ext cx="1398974" cy="346218"/>
          </a:xfrm>
          <a:prstGeom prst="rect">
            <a:avLst/>
          </a:prstGeom>
          <a:solidFill>
            <a:srgbClr val="F2DADA"/>
          </a:solidFill>
          <a:ln>
            <a:noFill/>
          </a:ln>
        </p:spPr>
        <p:txBody>
          <a:bodyPr spcFirstLastPara="1" wrap="square" lIns="68569" tIns="34275" rIns="68569" bIns="34275" anchor="t" anchorCtr="0">
            <a:spAutoFit/>
          </a:bodyPr>
          <a:lstStyle/>
          <a:p>
            <a:pPr>
              <a:spcBef>
                <a:spcPts val="0"/>
              </a:spcBef>
              <a:spcAft>
                <a:spcPts val="0"/>
              </a:spcAft>
            </a:pPr>
            <a:r>
              <a:rPr lang="en-US" sz="1800" dirty="0">
                <a:solidFill>
                  <a:schemeClr val="dk1"/>
                </a:solidFill>
                <a:latin typeface="Calibri"/>
                <a:ea typeface="Calibri"/>
                <a:cs typeface="Calibri"/>
                <a:sym typeface="Calibri"/>
              </a:rPr>
              <a:t>Metabolism</a:t>
            </a: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566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_04_16a">
            <a:extLst>
              <a:ext uri="{FF2B5EF4-FFF2-40B4-BE49-F238E27FC236}">
                <a16:creationId xmlns:a16="http://schemas.microsoft.com/office/drawing/2014/main" id="{40328C65-C8DE-7347-8DFA-83F734A6D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1" y="628650"/>
            <a:ext cx="3889772" cy="422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a:extLst>
              <a:ext uri="{FF2B5EF4-FFF2-40B4-BE49-F238E27FC236}">
                <a16:creationId xmlns:a16="http://schemas.microsoft.com/office/drawing/2014/main" id="{812A36CA-0E0A-CD4D-A730-82C74AB4D503}"/>
              </a:ext>
            </a:extLst>
          </p:cNvPr>
          <p:cNvSpPr>
            <a:spLocks noGrp="1" noChangeArrowheads="1"/>
          </p:cNvSpPr>
          <p:nvPr/>
        </p:nvSpPr>
        <p:spPr bwMode="auto">
          <a:xfrm>
            <a:off x="1151335" y="0"/>
            <a:ext cx="684966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2700" dir="2700000" algn="ctr" rotWithShape="0">
                    <a:schemeClr val="tx1">
                      <a:alpha val="74998"/>
                    </a:schemeClr>
                  </a:outerShdw>
                </a:effectLst>
              </a14:hiddenEffects>
            </a:ext>
          </a:extLst>
        </p:spPr>
        <p:txBody>
          <a:bodyPr/>
          <a:lstStyle/>
          <a:p>
            <a:pPr>
              <a:lnSpc>
                <a:spcPct val="130000"/>
              </a:lnSpc>
              <a:defRPr/>
            </a:pPr>
            <a:r>
              <a:rPr lang="en-US" sz="1500" dirty="0">
                <a:solidFill>
                  <a:srgbClr val="000000"/>
                </a:solidFill>
                <a:latin typeface="Verdana" charset="0"/>
                <a:ea typeface="ＭＳ Ｐゴシック" charset="0"/>
              </a:rPr>
              <a:t>Chromosomal translocation in Chronic </a:t>
            </a:r>
            <a:r>
              <a:rPr lang="en-US" sz="1500" dirty="0" err="1">
                <a:solidFill>
                  <a:srgbClr val="000000"/>
                </a:solidFill>
                <a:latin typeface="Verdana" charset="0"/>
                <a:ea typeface="ＭＳ Ｐゴシック" charset="0"/>
              </a:rPr>
              <a:t>Myelogenous</a:t>
            </a:r>
            <a:r>
              <a:rPr lang="en-US" sz="1500" dirty="0">
                <a:solidFill>
                  <a:srgbClr val="000000"/>
                </a:solidFill>
                <a:latin typeface="Verdana" charset="0"/>
                <a:ea typeface="ＭＳ Ｐゴシック" charset="0"/>
              </a:rPr>
              <a:t> Leukemia (CML)</a:t>
            </a:r>
          </a:p>
        </p:txBody>
      </p:sp>
      <p:sp>
        <p:nvSpPr>
          <p:cNvPr id="62467" name="Rectangle 5">
            <a:extLst>
              <a:ext uri="{FF2B5EF4-FFF2-40B4-BE49-F238E27FC236}">
                <a16:creationId xmlns:a16="http://schemas.microsoft.com/office/drawing/2014/main" id="{48D5B2B3-B805-F844-A1E4-DF58E137F5A2}"/>
              </a:ext>
            </a:extLst>
          </p:cNvPr>
          <p:cNvSpPr>
            <a:spLocks noChangeArrowheads="1"/>
          </p:cNvSpPr>
          <p:nvPr/>
        </p:nvSpPr>
        <p:spPr bwMode="auto">
          <a:xfrm>
            <a:off x="4343400" y="2914651"/>
            <a:ext cx="3429000"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350" dirty="0"/>
              <a:t>In CML, the translocation results in the formation of a hybrid protein involving the ABL proto-oncogene. </a:t>
            </a:r>
          </a:p>
          <a:p>
            <a:pPr algn="ctr"/>
            <a:endParaRPr lang="en-US" altLang="en-US" sz="1350" dirty="0"/>
          </a:p>
          <a:p>
            <a:pPr algn="ctr"/>
            <a:r>
              <a:rPr lang="en-US" altLang="en-US" sz="1350" dirty="0"/>
              <a:t>The hybrid protein causes ABL to emit growth-promoting signals in a deregulated fashion. </a:t>
            </a:r>
          </a:p>
        </p:txBody>
      </p:sp>
      <p:pic>
        <p:nvPicPr>
          <p:cNvPr id="62468" name="Picture 6" descr="chronic-myelogenous-leukemia-cml-[5-bm099-3].jpeg">
            <a:extLst>
              <a:ext uri="{FF2B5EF4-FFF2-40B4-BE49-F238E27FC236}">
                <a16:creationId xmlns:a16="http://schemas.microsoft.com/office/drawing/2014/main" id="{B44878B5-B8E7-6D44-9499-CA7553C6B9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514350"/>
            <a:ext cx="2119313" cy="15894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descr="F3.medium.gif">
            <a:extLst>
              <a:ext uri="{FF2B5EF4-FFF2-40B4-BE49-F238E27FC236}">
                <a16:creationId xmlns:a16="http://schemas.microsoft.com/office/drawing/2014/main" id="{F013D545-7FCD-9A4B-979E-C861CB1808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742950"/>
            <a:ext cx="57531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94427DD-21E4-5343-B872-696E46C3F3C0}"/>
              </a:ext>
            </a:extLst>
          </p:cNvPr>
          <p:cNvSpPr>
            <a:spLocks noGrp="1" noChangeArrowheads="1"/>
          </p:cNvSpPr>
          <p:nvPr/>
        </p:nvSpPr>
        <p:spPr bwMode="auto">
          <a:xfrm>
            <a:off x="1151335" y="0"/>
            <a:ext cx="684966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2700" dir="2700000" algn="ctr" rotWithShape="0">
                    <a:schemeClr val="tx1">
                      <a:alpha val="74998"/>
                    </a:schemeClr>
                  </a:outerShdw>
                </a:effectLst>
              </a14:hiddenEffects>
            </a:ext>
          </a:extLst>
        </p:spPr>
        <p:txBody>
          <a:bodyPr/>
          <a:lstStyle/>
          <a:p>
            <a:pPr>
              <a:lnSpc>
                <a:spcPct val="130000"/>
              </a:lnSpc>
              <a:defRPr/>
            </a:pPr>
            <a:r>
              <a:rPr lang="en-US" sz="1500" dirty="0">
                <a:solidFill>
                  <a:srgbClr val="000000"/>
                </a:solidFill>
                <a:latin typeface="Verdana" charset="0"/>
                <a:ea typeface="ＭＳ Ｐゴシック" charset="0"/>
              </a:rPr>
              <a:t>Signaling pathways impacted by BCR-ABL1 signaling</a:t>
            </a:r>
          </a:p>
        </p:txBody>
      </p:sp>
      <p:sp>
        <p:nvSpPr>
          <p:cNvPr id="7" name="TextBox 6">
            <a:extLst>
              <a:ext uri="{FF2B5EF4-FFF2-40B4-BE49-F238E27FC236}">
                <a16:creationId xmlns:a16="http://schemas.microsoft.com/office/drawing/2014/main" id="{F1D644D5-B944-F14B-9ECB-7C587FCF7B24}"/>
              </a:ext>
            </a:extLst>
          </p:cNvPr>
          <p:cNvSpPr txBox="1"/>
          <p:nvPr/>
        </p:nvSpPr>
        <p:spPr>
          <a:xfrm>
            <a:off x="2628900" y="4429125"/>
            <a:ext cx="2400300" cy="553998"/>
          </a:xfrm>
          <a:prstGeom prst="rect">
            <a:avLst/>
          </a:prstGeom>
          <a:solidFill>
            <a:schemeClr val="accent1">
              <a:lumMod val="90000"/>
            </a:schemeClr>
          </a:solidFill>
        </p:spPr>
        <p:txBody>
          <a:bodyPr>
            <a:spAutoFit/>
          </a:bodyPr>
          <a:lstStyle/>
          <a:p>
            <a:pPr>
              <a:defRPr/>
            </a:pPr>
            <a:r>
              <a:rPr lang="en-US" sz="1500" dirty="0">
                <a:latin typeface="Times" charset="0"/>
                <a:ea typeface="ＭＳ Ｐゴシック" charset="0"/>
                <a:cs typeface="ＭＳ Ｐゴシック" charset="0"/>
              </a:rPr>
              <a:t>Cell growth and proliferation</a:t>
            </a:r>
          </a:p>
        </p:txBody>
      </p:sp>
      <p:cxnSp>
        <p:nvCxnSpPr>
          <p:cNvPr id="9" name="Straight Arrow Connector 8">
            <a:extLst>
              <a:ext uri="{FF2B5EF4-FFF2-40B4-BE49-F238E27FC236}">
                <a16:creationId xmlns:a16="http://schemas.microsoft.com/office/drawing/2014/main" id="{22125359-2BC5-7E4D-982C-1759E789D715}"/>
              </a:ext>
            </a:extLst>
          </p:cNvPr>
          <p:cNvCxnSpPr/>
          <p:nvPr/>
        </p:nvCxnSpPr>
        <p:spPr bwMode="auto">
          <a:xfrm>
            <a:off x="2343150" y="4286250"/>
            <a:ext cx="285750" cy="28575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C9ED-DEF3-D546-8C7C-029573F76D40}"/>
              </a:ext>
            </a:extLst>
          </p:cNvPr>
          <p:cNvSpPr>
            <a:spLocks noGrp="1"/>
          </p:cNvSpPr>
          <p:nvPr>
            <p:ph type="title"/>
          </p:nvPr>
        </p:nvSpPr>
        <p:spPr>
          <a:xfrm>
            <a:off x="1143000" y="2057400"/>
            <a:ext cx="6858000" cy="914400"/>
          </a:xfrm>
        </p:spPr>
        <p:txBody>
          <a:bodyPr/>
          <a:lstStyle/>
          <a:p>
            <a:pPr>
              <a:defRPr/>
            </a:pPr>
            <a:r>
              <a:rPr lang="en-US" sz="2700" dirty="0"/>
              <a:t>Gene Amplification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3" descr="37635_4.jpg">
            <a:extLst>
              <a:ext uri="{FF2B5EF4-FFF2-40B4-BE49-F238E27FC236}">
                <a16:creationId xmlns:a16="http://schemas.microsoft.com/office/drawing/2014/main" id="{865E7AC9-E34F-D947-B503-1BE0EE6CB57E}"/>
              </a:ext>
            </a:extLst>
          </p:cNvPr>
          <p:cNvPicPr>
            <a:picLocks noChangeAspect="1"/>
          </p:cNvPicPr>
          <p:nvPr/>
        </p:nvPicPr>
        <p:blipFill>
          <a:blip r:embed="rId2">
            <a:extLst>
              <a:ext uri="{28A0092B-C50C-407E-A947-70E740481C1C}">
                <a14:useLocalDpi xmlns:a14="http://schemas.microsoft.com/office/drawing/2010/main" val="0"/>
              </a:ext>
            </a:extLst>
          </a:blip>
          <a:srcRect b="58424"/>
          <a:stretch>
            <a:fillRect/>
          </a:stretch>
        </p:blipFill>
        <p:spPr bwMode="auto">
          <a:xfrm>
            <a:off x="1600201" y="971550"/>
            <a:ext cx="5975747" cy="293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6750E69-E5A5-674C-984D-822004DB5527}"/>
              </a:ext>
            </a:extLst>
          </p:cNvPr>
          <p:cNvSpPr>
            <a:spLocks noGrp="1" noChangeArrowheads="1"/>
          </p:cNvSpPr>
          <p:nvPr/>
        </p:nvSpPr>
        <p:spPr bwMode="auto">
          <a:xfrm>
            <a:off x="1151335" y="0"/>
            <a:ext cx="6849665" cy="742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2700" dir="2700000" algn="ctr" rotWithShape="0">
                    <a:schemeClr val="tx1">
                      <a:alpha val="74998"/>
                    </a:schemeClr>
                  </a:outerShdw>
                </a:effectLst>
              </a14:hiddenEffects>
            </a:ext>
          </a:extLst>
        </p:spPr>
        <p:txBody>
          <a:bodyPr/>
          <a:lstStyle/>
          <a:p>
            <a:pPr>
              <a:lnSpc>
                <a:spcPct val="130000"/>
              </a:lnSpc>
              <a:defRPr/>
            </a:pPr>
            <a:r>
              <a:rPr lang="en-US" sz="2100" dirty="0">
                <a:solidFill>
                  <a:srgbClr val="000000"/>
                </a:solidFill>
                <a:latin typeface="Verdana" charset="0"/>
                <a:ea typeface="ＭＳ Ｐゴシック" charset="0"/>
              </a:rPr>
              <a:t>Gene Amplification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_04_11">
            <a:extLst>
              <a:ext uri="{FF2B5EF4-FFF2-40B4-BE49-F238E27FC236}">
                <a16:creationId xmlns:a16="http://schemas.microsoft.com/office/drawing/2014/main" id="{0DA3271F-1D57-EF4C-9ABA-B90AB2AB2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971550"/>
            <a:ext cx="6385322" cy="34373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a:extLst>
              <a:ext uri="{FF2B5EF4-FFF2-40B4-BE49-F238E27FC236}">
                <a16:creationId xmlns:a16="http://schemas.microsoft.com/office/drawing/2014/main" id="{ADC492A8-4D4C-EF44-B531-6B7D5B6FBC7B}"/>
              </a:ext>
            </a:extLst>
          </p:cNvPr>
          <p:cNvSpPr>
            <a:spLocks noGrp="1" noChangeArrowheads="1"/>
          </p:cNvSpPr>
          <p:nvPr/>
        </p:nvSpPr>
        <p:spPr bwMode="auto">
          <a:xfrm>
            <a:off x="1151335" y="0"/>
            <a:ext cx="7135415" cy="742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2700" dir="2700000" algn="ctr" rotWithShape="0">
                    <a:schemeClr val="tx1">
                      <a:alpha val="74998"/>
                    </a:schemeClr>
                  </a:outerShdw>
                </a:effectLst>
              </a14:hiddenEffects>
            </a:ext>
          </a:extLst>
        </p:spPr>
        <p:txBody>
          <a:bodyPr/>
          <a:lstStyle/>
          <a:p>
            <a:pPr>
              <a:lnSpc>
                <a:spcPct val="130000"/>
              </a:lnSpc>
              <a:defRPr/>
            </a:pPr>
            <a:r>
              <a:rPr lang="en-US" sz="1800" dirty="0">
                <a:solidFill>
                  <a:srgbClr val="000000"/>
                </a:solidFill>
                <a:latin typeface="Verdana" charset="0"/>
                <a:ea typeface="ＭＳ Ｐゴシック" charset="0"/>
              </a:rPr>
              <a:t>N-</a:t>
            </a:r>
            <a:r>
              <a:rPr lang="en-US" sz="1800" dirty="0" err="1">
                <a:solidFill>
                  <a:srgbClr val="000000"/>
                </a:solidFill>
                <a:latin typeface="Verdana" charset="0"/>
                <a:ea typeface="ＭＳ Ｐゴシック" charset="0"/>
              </a:rPr>
              <a:t>myc</a:t>
            </a:r>
            <a:r>
              <a:rPr lang="en-US" sz="1800" dirty="0">
                <a:solidFill>
                  <a:srgbClr val="000000"/>
                </a:solidFill>
                <a:latin typeface="Verdana" charset="0"/>
                <a:ea typeface="ＭＳ Ｐゴシック" charset="0"/>
              </a:rPr>
              <a:t> amplification and childhood </a:t>
            </a:r>
            <a:r>
              <a:rPr lang="en-US" sz="1800" dirty="0" err="1">
                <a:solidFill>
                  <a:srgbClr val="000000"/>
                </a:solidFill>
                <a:latin typeface="Verdana" charset="0"/>
                <a:ea typeface="ＭＳ Ｐゴシック" charset="0"/>
              </a:rPr>
              <a:t>neuroblastoma</a:t>
            </a:r>
            <a:endParaRPr lang="en-US" sz="1800" dirty="0">
              <a:solidFill>
                <a:srgbClr val="000000"/>
              </a:solidFill>
              <a:latin typeface="Verdana"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8"/>
          <p:cNvPicPr preferRelativeResize="0"/>
          <p:nvPr/>
        </p:nvPicPr>
        <p:blipFill rotWithShape="1">
          <a:blip r:embed="rId3">
            <a:alphaModFix/>
          </a:blip>
          <a:srcRect/>
          <a:stretch/>
        </p:blipFill>
        <p:spPr>
          <a:xfrm>
            <a:off x="3835401" y="324303"/>
            <a:ext cx="4165600" cy="3702756"/>
          </a:xfrm>
          <a:prstGeom prst="rect">
            <a:avLst/>
          </a:prstGeom>
          <a:noFill/>
          <a:ln>
            <a:noFill/>
          </a:ln>
        </p:spPr>
      </p:pic>
      <p:sp>
        <p:nvSpPr>
          <p:cNvPr id="175" name="Google Shape;175;p8"/>
          <p:cNvSpPr txBox="1"/>
          <p:nvPr/>
        </p:nvSpPr>
        <p:spPr>
          <a:xfrm>
            <a:off x="1010104" y="-7620"/>
            <a:ext cx="6172200" cy="857250"/>
          </a:xfrm>
          <a:prstGeom prst="rect">
            <a:avLst/>
          </a:prstGeom>
          <a:noFill/>
          <a:ln>
            <a:noFill/>
          </a:ln>
        </p:spPr>
        <p:txBody>
          <a:bodyPr spcFirstLastPara="1" wrap="square" lIns="68569" tIns="34275" rIns="68569" bIns="34275" anchor="ctr" anchorCtr="0">
            <a:normAutofit/>
          </a:bodyPr>
          <a:lstStyle/>
          <a:p>
            <a:pPr algn="ctr">
              <a:spcBef>
                <a:spcPts val="0"/>
              </a:spcBef>
              <a:spcAft>
                <a:spcPts val="0"/>
              </a:spcAft>
              <a:buClr>
                <a:schemeClr val="dk1"/>
              </a:buClr>
              <a:buSzPts val="4400"/>
            </a:pPr>
            <a:endParaRPr sz="3300">
              <a:solidFill>
                <a:schemeClr val="dk1"/>
              </a:solidFill>
              <a:latin typeface="Arial"/>
              <a:ea typeface="Arial"/>
              <a:cs typeface="Arial"/>
              <a:sym typeface="Arial"/>
            </a:endParaRPr>
          </a:p>
        </p:txBody>
      </p:sp>
      <p:sp>
        <p:nvSpPr>
          <p:cNvPr id="176" name="Google Shape;176;p8"/>
          <p:cNvSpPr/>
          <p:nvPr/>
        </p:nvSpPr>
        <p:spPr>
          <a:xfrm>
            <a:off x="1176636" y="842756"/>
            <a:ext cx="3693911" cy="530884"/>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chemeClr val="dk1"/>
              </a:buClr>
              <a:buSzPts val="2000"/>
              <a:buFont typeface="Arial"/>
              <a:buChar char="•"/>
            </a:pPr>
            <a:r>
              <a:rPr lang="en-US" sz="1500" dirty="0">
                <a:solidFill>
                  <a:schemeClr val="dk1"/>
                </a:solidFill>
                <a:latin typeface="Calibri"/>
                <a:ea typeface="Calibri"/>
                <a:cs typeface="Calibri"/>
                <a:sym typeface="Calibri"/>
              </a:rPr>
              <a:t>Cells can respond to signals from:</a:t>
            </a:r>
            <a:endParaRPr sz="1800" dirty="0"/>
          </a:p>
          <a:p>
            <a:pPr marL="257175" indent="-161925">
              <a:spcBef>
                <a:spcPts val="0"/>
              </a:spcBef>
              <a:spcAft>
                <a:spcPts val="0"/>
              </a:spcAft>
              <a:buClr>
                <a:schemeClr val="dk1"/>
              </a:buClr>
              <a:buSzPts val="2000"/>
            </a:pPr>
            <a:endParaRPr sz="1500" dirty="0">
              <a:solidFill>
                <a:schemeClr val="dk1"/>
              </a:solidFill>
              <a:latin typeface="Calibri"/>
              <a:ea typeface="Calibri"/>
              <a:cs typeface="Calibri"/>
              <a:sym typeface="Calibri"/>
            </a:endParaRPr>
          </a:p>
        </p:txBody>
      </p:sp>
      <p:sp>
        <p:nvSpPr>
          <p:cNvPr id="177" name="Google Shape;177;p8"/>
          <p:cNvSpPr txBox="1">
            <a:spLocks noGrp="1"/>
          </p:cNvSpPr>
          <p:nvPr>
            <p:ph type="title"/>
          </p:nvPr>
        </p:nvSpPr>
        <p:spPr>
          <a:xfrm>
            <a:off x="1251852" y="-13100"/>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2800"/>
            </a:pPr>
            <a:r>
              <a:rPr lang="en-US" sz="2100" dirty="0">
                <a:latin typeface="Arial"/>
                <a:ea typeface="Arial"/>
                <a:cs typeface="Arial"/>
                <a:sym typeface="Arial"/>
              </a:rPr>
              <a:t>Cell signals </a:t>
            </a:r>
            <a:endParaRPr sz="2100" dirty="0">
              <a:latin typeface="Arial"/>
              <a:ea typeface="Arial"/>
              <a:cs typeface="Arial"/>
              <a:sym typeface="Arial"/>
            </a:endParaRPr>
          </a:p>
        </p:txBody>
      </p:sp>
      <p:sp>
        <p:nvSpPr>
          <p:cNvPr id="178" name="Google Shape;178;p8"/>
          <p:cNvSpPr/>
          <p:nvPr/>
        </p:nvSpPr>
        <p:spPr>
          <a:xfrm>
            <a:off x="1649891" y="1892800"/>
            <a:ext cx="3900993" cy="900216"/>
          </a:xfrm>
          <a:prstGeom prst="rect">
            <a:avLst/>
          </a:prstGeom>
          <a:noFill/>
          <a:ln>
            <a:noFill/>
          </a:ln>
        </p:spPr>
        <p:txBody>
          <a:bodyPr spcFirstLastPara="1" wrap="square" lIns="68569" tIns="34275" rIns="68569" bIns="34275" anchor="t" anchorCtr="0">
            <a:spAutoFit/>
          </a:bodyPr>
          <a:lstStyle/>
          <a:p>
            <a:pPr>
              <a:spcBef>
                <a:spcPts val="0"/>
              </a:spcBef>
              <a:spcAft>
                <a:spcPts val="0"/>
              </a:spcAft>
            </a:pPr>
            <a:endParaRPr sz="1800">
              <a:solidFill>
                <a:schemeClr val="dk1"/>
              </a:solidFill>
              <a:latin typeface="Calibri"/>
              <a:ea typeface="Calibri"/>
              <a:cs typeface="Calibri"/>
              <a:sym typeface="Calibri"/>
            </a:endParaRPr>
          </a:p>
          <a:p>
            <a:pPr>
              <a:spcBef>
                <a:spcPts val="0"/>
              </a:spcBef>
              <a:spcAft>
                <a:spcPts val="0"/>
              </a:spcAft>
            </a:pPr>
            <a:endParaRPr sz="1800">
              <a:solidFill>
                <a:schemeClr val="dk1"/>
              </a:solidFill>
              <a:latin typeface="Calibri"/>
              <a:ea typeface="Calibri"/>
              <a:cs typeface="Calibri"/>
              <a:sym typeface="Calibri"/>
            </a:endParaRPr>
          </a:p>
          <a:p>
            <a:pPr>
              <a:spcBef>
                <a:spcPts val="0"/>
              </a:spcBef>
              <a:spcAft>
                <a:spcPts val="0"/>
              </a:spcAft>
            </a:pPr>
            <a:endParaRPr sz="1800">
              <a:solidFill>
                <a:schemeClr val="dk1"/>
              </a:solidFill>
              <a:latin typeface="Calibri"/>
              <a:ea typeface="Calibri"/>
              <a:cs typeface="Calibri"/>
              <a:sym typeface="Calibri"/>
            </a:endParaRPr>
          </a:p>
        </p:txBody>
      </p:sp>
      <p:sp>
        <p:nvSpPr>
          <p:cNvPr id="179" name="Google Shape;179;p8"/>
          <p:cNvSpPr/>
          <p:nvPr/>
        </p:nvSpPr>
        <p:spPr>
          <a:xfrm>
            <a:off x="1251851" y="3930285"/>
            <a:ext cx="4794512" cy="530884"/>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chemeClr val="dk1"/>
              </a:buClr>
              <a:buSzPts val="2000"/>
              <a:buFont typeface="Arial"/>
              <a:buChar char="•"/>
            </a:pPr>
            <a:r>
              <a:rPr lang="en-US" sz="1500" dirty="0">
                <a:solidFill>
                  <a:schemeClr val="dk1"/>
                </a:solidFill>
                <a:latin typeface="Calibri"/>
                <a:ea typeface="Calibri"/>
                <a:cs typeface="Calibri"/>
                <a:sym typeface="Calibri"/>
              </a:rPr>
              <a:t>Most signals are </a:t>
            </a:r>
            <a:r>
              <a:rPr lang="en-US" sz="1500" dirty="0">
                <a:solidFill>
                  <a:srgbClr val="3366FF"/>
                </a:solidFill>
                <a:latin typeface="Calibri"/>
                <a:ea typeface="Calibri"/>
                <a:cs typeface="Calibri"/>
                <a:sym typeface="Calibri"/>
              </a:rPr>
              <a:t>chemical in nature</a:t>
            </a:r>
            <a:endParaRPr sz="1800" dirty="0"/>
          </a:p>
          <a:p>
            <a:pPr marL="600075" lvl="1" indent="-257175">
              <a:spcBef>
                <a:spcPts val="0"/>
              </a:spcBef>
              <a:spcAft>
                <a:spcPts val="0"/>
              </a:spcAft>
              <a:buClr>
                <a:schemeClr val="dk1"/>
              </a:buClr>
              <a:buSzPts val="2000"/>
              <a:buFont typeface="Arial"/>
              <a:buChar char="•"/>
            </a:pPr>
            <a:r>
              <a:rPr lang="en-US" sz="1500" dirty="0">
                <a:solidFill>
                  <a:schemeClr val="dk1"/>
                </a:solidFill>
                <a:latin typeface="Calibri"/>
                <a:ea typeface="Calibri"/>
                <a:cs typeface="Calibri"/>
                <a:sym typeface="Calibri"/>
              </a:rPr>
              <a:t>Some cells respond to mechanical stimuli</a:t>
            </a:r>
            <a:endParaRPr sz="1500" dirty="0">
              <a:solidFill>
                <a:schemeClr val="dk1"/>
              </a:solidFill>
              <a:latin typeface="Calibri"/>
              <a:ea typeface="Calibri"/>
              <a:cs typeface="Calibri"/>
              <a:sym typeface="Calibri"/>
            </a:endParaRPr>
          </a:p>
        </p:txBody>
      </p:sp>
      <p:sp>
        <p:nvSpPr>
          <p:cNvPr id="180" name="Google Shape;180;p8"/>
          <p:cNvSpPr/>
          <p:nvPr/>
        </p:nvSpPr>
        <p:spPr>
          <a:xfrm>
            <a:off x="1010104" y="1240702"/>
            <a:ext cx="3429000" cy="1223382"/>
          </a:xfrm>
          <a:prstGeom prst="rect">
            <a:avLst/>
          </a:prstGeom>
          <a:noFill/>
          <a:ln>
            <a:noFill/>
          </a:ln>
        </p:spPr>
        <p:txBody>
          <a:bodyPr spcFirstLastPara="1" wrap="square" lIns="68569" tIns="34275" rIns="68569" bIns="34275" anchor="t" anchorCtr="0">
            <a:spAutoFit/>
          </a:bodyPr>
          <a:lstStyle/>
          <a:p>
            <a:pPr marL="600075" lvl="1" indent="-257175">
              <a:spcBef>
                <a:spcPts val="0"/>
              </a:spcBef>
              <a:spcAft>
                <a:spcPts val="0"/>
              </a:spcAft>
              <a:buClr>
                <a:srgbClr val="3366FF"/>
              </a:buClr>
              <a:buSzPts val="2000"/>
              <a:buFont typeface="Courier New"/>
              <a:buChar char="o"/>
            </a:pPr>
            <a:r>
              <a:rPr lang="en-US" sz="1500" dirty="0">
                <a:solidFill>
                  <a:srgbClr val="3366FF"/>
                </a:solidFill>
                <a:latin typeface="Calibri"/>
                <a:ea typeface="Calibri"/>
                <a:cs typeface="Calibri"/>
                <a:sym typeface="Calibri"/>
              </a:rPr>
              <a:t>The environment</a:t>
            </a:r>
            <a:endParaRPr sz="1800" dirty="0"/>
          </a:p>
          <a:p>
            <a:pPr marL="942975" lvl="2" indent="-257175">
              <a:spcBef>
                <a:spcPts val="0"/>
              </a:spcBef>
              <a:spcAft>
                <a:spcPts val="0"/>
              </a:spcAft>
              <a:buClr>
                <a:schemeClr val="dk1"/>
              </a:buClr>
              <a:buSzPts val="2000"/>
              <a:buFont typeface="Arial"/>
              <a:buChar char="•"/>
            </a:pPr>
            <a:r>
              <a:rPr lang="en-US" sz="1500" dirty="0">
                <a:solidFill>
                  <a:schemeClr val="dk1"/>
                </a:solidFill>
                <a:latin typeface="Calibri"/>
                <a:ea typeface="Calibri"/>
                <a:cs typeface="Calibri"/>
                <a:sym typeface="Calibri"/>
              </a:rPr>
              <a:t>Changes in temperature</a:t>
            </a:r>
            <a:endParaRPr sz="1800" dirty="0"/>
          </a:p>
          <a:p>
            <a:pPr marL="942975" lvl="2" indent="-257175">
              <a:spcBef>
                <a:spcPts val="0"/>
              </a:spcBef>
              <a:spcAft>
                <a:spcPts val="0"/>
              </a:spcAft>
              <a:buClr>
                <a:schemeClr val="dk1"/>
              </a:buClr>
              <a:buSzPts val="2000"/>
              <a:buFont typeface="Arial"/>
              <a:buChar char="•"/>
            </a:pPr>
            <a:r>
              <a:rPr lang="en-US" sz="1500" dirty="0">
                <a:solidFill>
                  <a:schemeClr val="dk1"/>
                </a:solidFill>
                <a:latin typeface="Calibri"/>
                <a:ea typeface="Calibri"/>
                <a:cs typeface="Calibri"/>
                <a:sym typeface="Calibri"/>
              </a:rPr>
              <a:t>Variation in light levels</a:t>
            </a:r>
            <a:endParaRPr sz="1800" dirty="0"/>
          </a:p>
          <a:p>
            <a:pPr marL="942975" lvl="2" indent="-257175">
              <a:spcBef>
                <a:spcPts val="0"/>
              </a:spcBef>
              <a:spcAft>
                <a:spcPts val="0"/>
              </a:spcAft>
              <a:buClr>
                <a:schemeClr val="dk1"/>
              </a:buClr>
              <a:buSzPts val="2000"/>
              <a:buFont typeface="Arial"/>
              <a:buChar char="•"/>
            </a:pPr>
            <a:r>
              <a:rPr lang="en-US" sz="1500" dirty="0">
                <a:solidFill>
                  <a:schemeClr val="dk1"/>
                </a:solidFill>
                <a:latin typeface="Calibri"/>
                <a:ea typeface="Calibri"/>
                <a:cs typeface="Calibri"/>
                <a:sym typeface="Calibri"/>
              </a:rPr>
              <a:t>Availability of nutrients</a:t>
            </a:r>
            <a:endParaRPr sz="1800" dirty="0"/>
          </a:p>
          <a:p>
            <a:pPr marL="942975" lvl="2" indent="-257175">
              <a:spcBef>
                <a:spcPts val="0"/>
              </a:spcBef>
              <a:spcAft>
                <a:spcPts val="0"/>
              </a:spcAft>
              <a:buClr>
                <a:schemeClr val="dk1"/>
              </a:buClr>
              <a:buSzPts val="2000"/>
              <a:buFont typeface="Arial"/>
              <a:buChar char="•"/>
            </a:pPr>
            <a:r>
              <a:rPr lang="en-US" sz="1500" dirty="0">
                <a:solidFill>
                  <a:schemeClr val="dk1"/>
                </a:solidFill>
                <a:latin typeface="Calibri"/>
                <a:ea typeface="Calibri"/>
                <a:cs typeface="Calibri"/>
                <a:sym typeface="Calibri"/>
              </a:rPr>
              <a:t>Changes in pressure</a:t>
            </a:r>
            <a:endParaRPr sz="1500" dirty="0">
              <a:solidFill>
                <a:schemeClr val="dk1"/>
              </a:solidFill>
              <a:latin typeface="Calibri"/>
              <a:ea typeface="Calibri"/>
              <a:cs typeface="Calibri"/>
              <a:sym typeface="Calibri"/>
            </a:endParaRPr>
          </a:p>
        </p:txBody>
      </p:sp>
      <p:sp>
        <p:nvSpPr>
          <p:cNvPr id="181" name="Google Shape;181;p8"/>
          <p:cNvSpPr/>
          <p:nvPr/>
        </p:nvSpPr>
        <p:spPr>
          <a:xfrm>
            <a:off x="1028146" y="2681963"/>
            <a:ext cx="3429000" cy="992549"/>
          </a:xfrm>
          <a:prstGeom prst="rect">
            <a:avLst/>
          </a:prstGeom>
          <a:noFill/>
          <a:ln>
            <a:noFill/>
          </a:ln>
        </p:spPr>
        <p:txBody>
          <a:bodyPr spcFirstLastPara="1" wrap="square" lIns="68569" tIns="34275" rIns="68569" bIns="34275" anchor="t" anchorCtr="0">
            <a:spAutoFit/>
          </a:bodyPr>
          <a:lstStyle/>
          <a:p>
            <a:pPr marL="600075" lvl="1" indent="-257175">
              <a:spcBef>
                <a:spcPts val="0"/>
              </a:spcBef>
              <a:spcAft>
                <a:spcPts val="0"/>
              </a:spcAft>
              <a:buClr>
                <a:srgbClr val="3366FF"/>
              </a:buClr>
              <a:buSzPts val="2000"/>
              <a:buFont typeface="Courier New"/>
              <a:buChar char="o"/>
            </a:pPr>
            <a:r>
              <a:rPr lang="en-US" sz="1500" dirty="0">
                <a:solidFill>
                  <a:srgbClr val="3366FF"/>
                </a:solidFill>
                <a:latin typeface="Calibri"/>
                <a:ea typeface="Calibri"/>
                <a:cs typeface="Calibri"/>
                <a:sym typeface="Calibri"/>
              </a:rPr>
              <a:t>Other cells</a:t>
            </a:r>
            <a:endParaRPr sz="1800" dirty="0"/>
          </a:p>
          <a:p>
            <a:pPr marL="942975" lvl="2" indent="-257175">
              <a:spcBef>
                <a:spcPts val="0"/>
              </a:spcBef>
              <a:spcAft>
                <a:spcPts val="0"/>
              </a:spcAft>
              <a:buClr>
                <a:schemeClr val="dk1"/>
              </a:buClr>
              <a:buSzPts val="2000"/>
              <a:buFont typeface="Arial"/>
              <a:buChar char="•"/>
            </a:pPr>
            <a:r>
              <a:rPr lang="en-US" sz="1500" dirty="0">
                <a:solidFill>
                  <a:schemeClr val="dk1"/>
                </a:solidFill>
                <a:latin typeface="Calibri"/>
                <a:ea typeface="Calibri"/>
                <a:cs typeface="Calibri"/>
                <a:sym typeface="Calibri"/>
              </a:rPr>
              <a:t>Hormones</a:t>
            </a:r>
            <a:endParaRPr sz="1800" dirty="0"/>
          </a:p>
          <a:p>
            <a:pPr marL="942975" lvl="2" indent="-257175">
              <a:spcBef>
                <a:spcPts val="0"/>
              </a:spcBef>
              <a:spcAft>
                <a:spcPts val="0"/>
              </a:spcAft>
              <a:buClr>
                <a:schemeClr val="dk1"/>
              </a:buClr>
              <a:buSzPts val="2000"/>
              <a:buFont typeface="Arial"/>
              <a:buChar char="•"/>
            </a:pPr>
            <a:r>
              <a:rPr lang="en-US" sz="1500" dirty="0">
                <a:solidFill>
                  <a:schemeClr val="dk1"/>
                </a:solidFill>
                <a:latin typeface="Calibri"/>
                <a:ea typeface="Calibri"/>
                <a:cs typeface="Calibri"/>
                <a:sym typeface="Calibri"/>
              </a:rPr>
              <a:t>Growth factors</a:t>
            </a:r>
            <a:endParaRPr sz="1800" dirty="0"/>
          </a:p>
          <a:p>
            <a:pPr marL="942975" lvl="2" indent="-257175">
              <a:spcBef>
                <a:spcPts val="0"/>
              </a:spcBef>
              <a:spcAft>
                <a:spcPts val="0"/>
              </a:spcAft>
              <a:buClr>
                <a:schemeClr val="dk1"/>
              </a:buClr>
              <a:buSzPts val="2000"/>
              <a:buFont typeface="Arial"/>
              <a:buChar char="•"/>
            </a:pPr>
            <a:r>
              <a:rPr lang="en-US" sz="1500" dirty="0">
                <a:solidFill>
                  <a:schemeClr val="dk1"/>
                </a:solidFill>
                <a:latin typeface="Calibri"/>
                <a:ea typeface="Calibri"/>
                <a:cs typeface="Calibri"/>
                <a:sym typeface="Calibri"/>
              </a:rPr>
              <a:t>Neurotransmitters</a:t>
            </a:r>
            <a:endParaRPr sz="1500"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p:nvPr/>
        </p:nvSpPr>
        <p:spPr>
          <a:xfrm>
            <a:off x="1010104" y="-7620"/>
            <a:ext cx="6172200" cy="857250"/>
          </a:xfrm>
          <a:prstGeom prst="rect">
            <a:avLst/>
          </a:prstGeom>
          <a:noFill/>
          <a:ln>
            <a:noFill/>
          </a:ln>
        </p:spPr>
        <p:txBody>
          <a:bodyPr spcFirstLastPara="1" wrap="square" lIns="68569" tIns="34275" rIns="68569" bIns="34275" anchor="ctr" anchorCtr="0">
            <a:normAutofit/>
          </a:bodyPr>
          <a:lstStyle/>
          <a:p>
            <a:pPr algn="ctr">
              <a:spcBef>
                <a:spcPts val="0"/>
              </a:spcBef>
              <a:spcAft>
                <a:spcPts val="0"/>
              </a:spcAft>
              <a:buClr>
                <a:schemeClr val="dk1"/>
              </a:buClr>
              <a:buSzPts val="4400"/>
            </a:pPr>
            <a:endParaRPr sz="3300">
              <a:solidFill>
                <a:schemeClr val="dk1"/>
              </a:solidFill>
              <a:latin typeface="Arial"/>
              <a:ea typeface="Arial"/>
              <a:cs typeface="Arial"/>
              <a:sym typeface="Arial"/>
            </a:endParaRPr>
          </a:p>
        </p:txBody>
      </p:sp>
      <p:sp>
        <p:nvSpPr>
          <p:cNvPr id="202" name="Google Shape;202;p10"/>
          <p:cNvSpPr txBox="1">
            <a:spLocks noGrp="1"/>
          </p:cNvSpPr>
          <p:nvPr>
            <p:ph type="title"/>
          </p:nvPr>
        </p:nvSpPr>
        <p:spPr>
          <a:xfrm>
            <a:off x="1226743" y="-98798"/>
            <a:ext cx="6845789" cy="857250"/>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2800"/>
            </a:pPr>
            <a:r>
              <a:rPr lang="en-US" sz="2100" dirty="0">
                <a:latin typeface="Arial"/>
                <a:ea typeface="Arial"/>
                <a:cs typeface="Arial"/>
                <a:sym typeface="Arial"/>
              </a:rPr>
              <a:t>Overview of cell signaling</a:t>
            </a:r>
            <a:endParaRPr sz="2100" dirty="0">
              <a:latin typeface="Arial"/>
              <a:ea typeface="Arial"/>
              <a:cs typeface="Arial"/>
              <a:sym typeface="Arial"/>
            </a:endParaRPr>
          </a:p>
        </p:txBody>
      </p:sp>
      <p:sp>
        <p:nvSpPr>
          <p:cNvPr id="203" name="Google Shape;203;p10"/>
          <p:cNvSpPr/>
          <p:nvPr/>
        </p:nvSpPr>
        <p:spPr>
          <a:xfrm>
            <a:off x="669127" y="3027566"/>
            <a:ext cx="7112798" cy="2115934"/>
          </a:xfrm>
          <a:prstGeom prst="rect">
            <a:avLst/>
          </a:prstGeom>
          <a:noFill/>
          <a:ln>
            <a:noFill/>
          </a:ln>
        </p:spPr>
        <p:txBody>
          <a:bodyPr spcFirstLastPara="1" wrap="square" lIns="68569" tIns="34275" rIns="68569" bIns="34275" anchor="t" anchorCtr="0">
            <a:spAutoFit/>
          </a:bodyPr>
          <a:lstStyle/>
          <a:p>
            <a:pPr marL="285750" indent="-285750">
              <a:spcBef>
                <a:spcPts val="0"/>
              </a:spcBef>
              <a:spcAft>
                <a:spcPts val="600"/>
              </a:spcAft>
              <a:buClr>
                <a:schemeClr val="dk1"/>
              </a:buClr>
              <a:buSzPts val="2000"/>
              <a:buFont typeface="Arial" panose="020B0604020202020204" pitchFamily="34" charset="0"/>
              <a:buChar char="•"/>
            </a:pPr>
            <a:r>
              <a:rPr lang="en-US" sz="1400" dirty="0">
                <a:solidFill>
                  <a:schemeClr val="dk1"/>
                </a:solidFill>
                <a:latin typeface="Calibri"/>
                <a:ea typeface="Calibri"/>
                <a:cs typeface="Calibri"/>
                <a:sym typeface="Calibri"/>
              </a:rPr>
              <a:t>The chemical signals are </a:t>
            </a:r>
            <a:r>
              <a:rPr lang="en-US" sz="1400" dirty="0">
                <a:solidFill>
                  <a:srgbClr val="3366FF"/>
                </a:solidFill>
                <a:latin typeface="Calibri"/>
                <a:ea typeface="Calibri"/>
                <a:cs typeface="Calibri"/>
                <a:sym typeface="Calibri"/>
              </a:rPr>
              <a:t>proteins</a:t>
            </a:r>
            <a:r>
              <a:rPr lang="en-US" sz="1400" dirty="0">
                <a:solidFill>
                  <a:srgbClr val="558ED5"/>
                </a:solidFill>
                <a:latin typeface="Calibri"/>
                <a:ea typeface="Calibri"/>
                <a:cs typeface="Calibri"/>
                <a:sym typeface="Calibri"/>
              </a:rPr>
              <a:t> </a:t>
            </a:r>
            <a:r>
              <a:rPr lang="en-US" sz="1400" dirty="0">
                <a:solidFill>
                  <a:srgbClr val="000000"/>
                </a:solidFill>
                <a:latin typeface="Calibri"/>
                <a:ea typeface="Calibri"/>
                <a:cs typeface="Calibri"/>
                <a:sym typeface="Calibri"/>
              </a:rPr>
              <a:t>or other molecules produced by a </a:t>
            </a:r>
            <a:r>
              <a:rPr lang="en-US" sz="1400" dirty="0">
                <a:solidFill>
                  <a:srgbClr val="3366FF"/>
                </a:solidFill>
                <a:latin typeface="Calibri"/>
                <a:ea typeface="Calibri"/>
                <a:cs typeface="Calibri"/>
                <a:sym typeface="Calibri"/>
              </a:rPr>
              <a:t>sending cell</a:t>
            </a:r>
            <a:endParaRPr sz="1600" dirty="0"/>
          </a:p>
          <a:p>
            <a:pPr marL="628650" lvl="1" indent="-285750">
              <a:spcBef>
                <a:spcPts val="0"/>
              </a:spcBef>
              <a:spcAft>
                <a:spcPts val="600"/>
              </a:spcAft>
              <a:buClr>
                <a:schemeClr val="dk1"/>
              </a:buClr>
              <a:buSzPts val="2000"/>
              <a:buFont typeface="Arial" panose="020B0604020202020204" pitchFamily="34" charset="0"/>
              <a:buChar char="•"/>
            </a:pPr>
            <a:r>
              <a:rPr lang="en-US" sz="1400" dirty="0">
                <a:solidFill>
                  <a:schemeClr val="dk1"/>
                </a:solidFill>
                <a:latin typeface="Calibri"/>
                <a:ea typeface="Calibri"/>
                <a:cs typeface="Calibri"/>
                <a:sym typeface="Calibri"/>
              </a:rPr>
              <a:t>These signaling molecules are called </a:t>
            </a:r>
            <a:r>
              <a:rPr lang="en-US" sz="1400" u="sng" dirty="0">
                <a:solidFill>
                  <a:srgbClr val="3366FF"/>
                </a:solidFill>
                <a:latin typeface="Calibri"/>
                <a:ea typeface="Calibri"/>
                <a:cs typeface="Calibri"/>
                <a:sym typeface="Calibri"/>
              </a:rPr>
              <a:t>ligands</a:t>
            </a:r>
            <a:endParaRPr sz="700" dirty="0">
              <a:solidFill>
                <a:srgbClr val="558ED5"/>
              </a:solidFill>
              <a:latin typeface="Calibri"/>
              <a:ea typeface="Calibri"/>
              <a:cs typeface="Calibri"/>
              <a:sym typeface="Calibri"/>
            </a:endParaRPr>
          </a:p>
          <a:p>
            <a:pPr marL="285750" indent="-285750">
              <a:spcBef>
                <a:spcPts val="0"/>
              </a:spcBef>
              <a:spcAft>
                <a:spcPts val="600"/>
              </a:spcAft>
              <a:buClr>
                <a:srgbClr val="0000FF"/>
              </a:buClr>
              <a:buSzPts val="2000"/>
              <a:buFont typeface="Arial" panose="020B0604020202020204" pitchFamily="34" charset="0"/>
              <a:buChar char="•"/>
            </a:pPr>
            <a:r>
              <a:rPr lang="en-US" sz="1400" dirty="0">
                <a:solidFill>
                  <a:srgbClr val="0000FF"/>
                </a:solidFill>
                <a:latin typeface="Calibri"/>
                <a:ea typeface="Calibri"/>
                <a:cs typeface="Calibri"/>
                <a:sym typeface="Calibri"/>
              </a:rPr>
              <a:t>Ligands</a:t>
            </a:r>
            <a:r>
              <a:rPr lang="en-US" sz="1400" dirty="0">
                <a:solidFill>
                  <a:schemeClr val="dk1"/>
                </a:solidFill>
                <a:latin typeface="Calibri"/>
                <a:ea typeface="Calibri"/>
                <a:cs typeface="Calibri"/>
                <a:sym typeface="Calibri"/>
              </a:rPr>
              <a:t> are secreted from the “sending cell”, often into the </a:t>
            </a:r>
            <a:r>
              <a:rPr lang="en-US" sz="1400" u="sng" dirty="0">
                <a:solidFill>
                  <a:srgbClr val="3366FF"/>
                </a:solidFill>
                <a:latin typeface="Calibri"/>
                <a:ea typeface="Calibri"/>
                <a:cs typeface="Calibri"/>
                <a:sym typeface="Calibri"/>
              </a:rPr>
              <a:t>extracellular space</a:t>
            </a:r>
            <a:endParaRPr sz="700" dirty="0">
              <a:solidFill>
                <a:schemeClr val="dk1"/>
              </a:solidFill>
              <a:latin typeface="Calibri"/>
              <a:ea typeface="Calibri"/>
              <a:cs typeface="Calibri"/>
              <a:sym typeface="Calibri"/>
            </a:endParaRPr>
          </a:p>
          <a:p>
            <a:pPr marL="285750" indent="-285750">
              <a:spcBef>
                <a:spcPts val="0"/>
              </a:spcBef>
              <a:spcAft>
                <a:spcPts val="600"/>
              </a:spcAft>
              <a:buClr>
                <a:schemeClr val="dk1"/>
              </a:buClr>
              <a:buSzPts val="2000"/>
              <a:buFont typeface="Arial" panose="020B0604020202020204" pitchFamily="34" charset="0"/>
              <a:buChar char="•"/>
            </a:pPr>
            <a:r>
              <a:rPr lang="en-US" sz="1400" dirty="0">
                <a:solidFill>
                  <a:schemeClr val="dk1"/>
                </a:solidFill>
                <a:latin typeface="Calibri"/>
                <a:ea typeface="Calibri"/>
                <a:cs typeface="Calibri"/>
                <a:sym typeface="Calibri"/>
              </a:rPr>
              <a:t>Not all cells can “hear” a particular chemical message</a:t>
            </a:r>
            <a:endParaRPr sz="1600" dirty="0"/>
          </a:p>
          <a:p>
            <a:pPr marL="628650" lvl="1" indent="-285750">
              <a:spcBef>
                <a:spcPts val="0"/>
              </a:spcBef>
              <a:spcAft>
                <a:spcPts val="600"/>
              </a:spcAft>
              <a:buClr>
                <a:schemeClr val="dk1"/>
              </a:buClr>
              <a:buSzPts val="2000"/>
              <a:buFont typeface="Arial" panose="020B0604020202020204" pitchFamily="34" charset="0"/>
              <a:buChar char="•"/>
            </a:pPr>
            <a:r>
              <a:rPr lang="en-US" sz="1400" dirty="0">
                <a:solidFill>
                  <a:schemeClr val="dk1"/>
                </a:solidFill>
                <a:latin typeface="Calibri"/>
                <a:ea typeface="Calibri"/>
                <a:cs typeface="Calibri"/>
                <a:sym typeface="Calibri"/>
              </a:rPr>
              <a:t>To detect the signal, the </a:t>
            </a:r>
            <a:r>
              <a:rPr lang="en-US" sz="1400" dirty="0">
                <a:solidFill>
                  <a:srgbClr val="3366FF"/>
                </a:solidFill>
                <a:latin typeface="Calibri"/>
                <a:ea typeface="Calibri"/>
                <a:cs typeface="Calibri"/>
                <a:sym typeface="Calibri"/>
              </a:rPr>
              <a:t>target cell </a:t>
            </a:r>
            <a:r>
              <a:rPr lang="en-US" sz="1400" dirty="0">
                <a:solidFill>
                  <a:schemeClr val="dk1"/>
                </a:solidFill>
                <a:latin typeface="Calibri"/>
                <a:ea typeface="Calibri"/>
                <a:cs typeface="Calibri"/>
                <a:sym typeface="Calibri"/>
              </a:rPr>
              <a:t>must have the correct receptor</a:t>
            </a:r>
            <a:endParaRPr sz="1600" dirty="0"/>
          </a:p>
          <a:p>
            <a:pPr marL="285750" indent="-285750">
              <a:spcBef>
                <a:spcPts val="0"/>
              </a:spcBef>
              <a:spcAft>
                <a:spcPts val="600"/>
              </a:spcAft>
              <a:buClr>
                <a:srgbClr val="3366FF"/>
              </a:buClr>
              <a:buSzPts val="2000"/>
              <a:buFont typeface="Arial" panose="020B0604020202020204" pitchFamily="34" charset="0"/>
              <a:buChar char="•"/>
            </a:pPr>
            <a:r>
              <a:rPr lang="en-US" sz="1400" u="sng" dirty="0">
                <a:solidFill>
                  <a:srgbClr val="3366FF"/>
                </a:solidFill>
                <a:latin typeface="Calibri"/>
                <a:ea typeface="Calibri"/>
                <a:cs typeface="Calibri"/>
                <a:sym typeface="Calibri"/>
              </a:rPr>
              <a:t>Receptors</a:t>
            </a:r>
            <a:r>
              <a:rPr lang="en-US" sz="1400" dirty="0">
                <a:solidFill>
                  <a:schemeClr val="dk1"/>
                </a:solidFill>
                <a:latin typeface="Calibri"/>
                <a:ea typeface="Calibri"/>
                <a:cs typeface="Calibri"/>
                <a:sym typeface="Calibri"/>
              </a:rPr>
              <a:t> are proteins that bind to signaling molecules and initiate a physiological response</a:t>
            </a:r>
            <a:endParaRPr sz="1600" dirty="0"/>
          </a:p>
          <a:p>
            <a:pPr marL="628650" lvl="1" indent="-285750">
              <a:spcBef>
                <a:spcPts val="0"/>
              </a:spcBef>
              <a:spcAft>
                <a:spcPts val="600"/>
              </a:spcAft>
              <a:buClr>
                <a:schemeClr val="dk1"/>
              </a:buClr>
              <a:buSzPts val="2000"/>
              <a:buFont typeface="Arial" panose="020B0604020202020204" pitchFamily="34" charset="0"/>
              <a:buChar char="•"/>
            </a:pPr>
            <a:r>
              <a:rPr lang="en-US" sz="1400" u="sng" dirty="0">
                <a:solidFill>
                  <a:schemeClr val="dk1"/>
                </a:solidFill>
                <a:latin typeface="Calibri"/>
                <a:ea typeface="Calibri"/>
                <a:cs typeface="Calibri"/>
                <a:sym typeface="Calibri"/>
              </a:rPr>
              <a:t>Different receptors are specific for different molecules</a:t>
            </a:r>
            <a:endParaRPr sz="1400" u="sng" dirty="0">
              <a:solidFill>
                <a:schemeClr val="dk1"/>
              </a:solidFill>
              <a:latin typeface="Calibri"/>
              <a:ea typeface="Calibri"/>
              <a:cs typeface="Calibri"/>
              <a:sym typeface="Calibri"/>
            </a:endParaRPr>
          </a:p>
        </p:txBody>
      </p:sp>
      <p:pic>
        <p:nvPicPr>
          <p:cNvPr id="204" name="Google Shape;204;p10"/>
          <p:cNvPicPr preferRelativeResize="0"/>
          <p:nvPr/>
        </p:nvPicPr>
        <p:blipFill rotWithShape="1">
          <a:blip r:embed="rId3">
            <a:alphaModFix/>
          </a:blip>
          <a:srcRect/>
          <a:stretch/>
        </p:blipFill>
        <p:spPr>
          <a:xfrm>
            <a:off x="1010104" y="849630"/>
            <a:ext cx="6343823" cy="19248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4"/>
          <p:cNvSpPr txBox="1">
            <a:spLocks noGrp="1"/>
          </p:cNvSpPr>
          <p:nvPr>
            <p:ph type="title"/>
          </p:nvPr>
        </p:nvSpPr>
        <p:spPr>
          <a:xfrm>
            <a:off x="524062" y="21987"/>
            <a:ext cx="6845789" cy="505325"/>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2800"/>
            </a:pPr>
            <a:r>
              <a:rPr lang="en-US" sz="2100" dirty="0">
                <a:latin typeface="Arial"/>
                <a:ea typeface="Arial"/>
                <a:cs typeface="Arial"/>
                <a:sym typeface="Arial"/>
              </a:rPr>
              <a:t>Forms of signaling</a:t>
            </a:r>
            <a:endParaRPr sz="2100" dirty="0">
              <a:latin typeface="Arial"/>
              <a:ea typeface="Arial"/>
              <a:cs typeface="Arial"/>
              <a:sym typeface="Arial"/>
            </a:endParaRPr>
          </a:p>
        </p:txBody>
      </p:sp>
      <p:sp>
        <p:nvSpPr>
          <p:cNvPr id="118" name="Google Shape;118;p4"/>
          <p:cNvSpPr/>
          <p:nvPr/>
        </p:nvSpPr>
        <p:spPr>
          <a:xfrm>
            <a:off x="1649891" y="1892800"/>
            <a:ext cx="3900993" cy="900216"/>
          </a:xfrm>
          <a:prstGeom prst="rect">
            <a:avLst/>
          </a:prstGeom>
          <a:noFill/>
          <a:ln>
            <a:noFill/>
          </a:ln>
        </p:spPr>
        <p:txBody>
          <a:bodyPr spcFirstLastPara="1" wrap="square" lIns="68569" tIns="34275" rIns="68569" bIns="34275" anchor="t" anchorCtr="0">
            <a:spAutoFit/>
          </a:bodyPr>
          <a:lstStyle/>
          <a:p>
            <a:pPr>
              <a:spcBef>
                <a:spcPts val="0"/>
              </a:spcBef>
              <a:spcAft>
                <a:spcPts val="0"/>
              </a:spcAft>
            </a:pPr>
            <a:endParaRPr sz="1800">
              <a:solidFill>
                <a:schemeClr val="dk1"/>
              </a:solidFill>
              <a:latin typeface="Calibri"/>
              <a:ea typeface="Calibri"/>
              <a:cs typeface="Calibri"/>
              <a:sym typeface="Calibri"/>
            </a:endParaRPr>
          </a:p>
          <a:p>
            <a:pPr>
              <a:spcBef>
                <a:spcPts val="0"/>
              </a:spcBef>
              <a:spcAft>
                <a:spcPts val="0"/>
              </a:spcAft>
            </a:pPr>
            <a:endParaRPr sz="1800">
              <a:solidFill>
                <a:schemeClr val="dk1"/>
              </a:solidFill>
              <a:latin typeface="Calibri"/>
              <a:ea typeface="Calibri"/>
              <a:cs typeface="Calibri"/>
              <a:sym typeface="Calibri"/>
            </a:endParaRPr>
          </a:p>
          <a:p>
            <a:pPr>
              <a:spcBef>
                <a:spcPts val="0"/>
              </a:spcBef>
              <a:spcAft>
                <a:spcPts val="0"/>
              </a:spcAft>
            </a:pPr>
            <a:endParaRPr sz="18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0328481-E829-4B44-9219-98AF39533ED7}"/>
              </a:ext>
            </a:extLst>
          </p:cNvPr>
          <p:cNvPicPr>
            <a:picLocks noChangeAspect="1"/>
          </p:cNvPicPr>
          <p:nvPr/>
        </p:nvPicPr>
        <p:blipFill>
          <a:blip r:embed="rId3"/>
          <a:stretch>
            <a:fillRect/>
          </a:stretch>
        </p:blipFill>
        <p:spPr>
          <a:xfrm>
            <a:off x="669925" y="654050"/>
            <a:ext cx="3997325" cy="1874522"/>
          </a:xfrm>
          <a:prstGeom prst="rect">
            <a:avLst/>
          </a:prstGeom>
        </p:spPr>
      </p:pic>
      <p:pic>
        <p:nvPicPr>
          <p:cNvPr id="3" name="Picture 2">
            <a:extLst>
              <a:ext uri="{FF2B5EF4-FFF2-40B4-BE49-F238E27FC236}">
                <a16:creationId xmlns:a16="http://schemas.microsoft.com/office/drawing/2014/main" id="{06F29E58-9C9A-724B-AB5A-68CCA4777CB3}"/>
              </a:ext>
            </a:extLst>
          </p:cNvPr>
          <p:cNvPicPr>
            <a:picLocks noChangeAspect="1"/>
          </p:cNvPicPr>
          <p:nvPr/>
        </p:nvPicPr>
        <p:blipFill>
          <a:blip r:embed="rId4"/>
          <a:stretch>
            <a:fillRect/>
          </a:stretch>
        </p:blipFill>
        <p:spPr>
          <a:xfrm>
            <a:off x="596900" y="2579516"/>
            <a:ext cx="4146371" cy="1030459"/>
          </a:xfrm>
          <a:prstGeom prst="rect">
            <a:avLst/>
          </a:prstGeom>
        </p:spPr>
      </p:pic>
      <p:pic>
        <p:nvPicPr>
          <p:cNvPr id="4" name="Picture 3">
            <a:extLst>
              <a:ext uri="{FF2B5EF4-FFF2-40B4-BE49-F238E27FC236}">
                <a16:creationId xmlns:a16="http://schemas.microsoft.com/office/drawing/2014/main" id="{E8181FDD-F047-C548-9E73-204BF7E9CA03}"/>
              </a:ext>
            </a:extLst>
          </p:cNvPr>
          <p:cNvPicPr>
            <a:picLocks noChangeAspect="1"/>
          </p:cNvPicPr>
          <p:nvPr/>
        </p:nvPicPr>
        <p:blipFill>
          <a:blip r:embed="rId5"/>
          <a:stretch>
            <a:fillRect/>
          </a:stretch>
        </p:blipFill>
        <p:spPr>
          <a:xfrm>
            <a:off x="539571" y="3677171"/>
            <a:ext cx="4203700" cy="1075947"/>
          </a:xfrm>
          <a:prstGeom prst="rect">
            <a:avLst/>
          </a:prstGeom>
        </p:spPr>
      </p:pic>
      <p:sp>
        <p:nvSpPr>
          <p:cNvPr id="19" name="Google Shape;176;p8">
            <a:extLst>
              <a:ext uri="{FF2B5EF4-FFF2-40B4-BE49-F238E27FC236}">
                <a16:creationId xmlns:a16="http://schemas.microsoft.com/office/drawing/2014/main" id="{EDCBB1D7-82DA-3E4C-8126-88117F285366}"/>
              </a:ext>
            </a:extLst>
          </p:cNvPr>
          <p:cNvSpPr/>
          <p:nvPr/>
        </p:nvSpPr>
        <p:spPr>
          <a:xfrm>
            <a:off x="5171896" y="803224"/>
            <a:ext cx="3095804" cy="1454214"/>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chemeClr val="dk1"/>
              </a:buClr>
              <a:buSzPts val="2000"/>
            </a:pPr>
            <a:r>
              <a:rPr lang="en-US" sz="1500" b="1" dirty="0">
                <a:solidFill>
                  <a:schemeClr val="dk1"/>
                </a:solidFill>
                <a:latin typeface="Calibri"/>
                <a:ea typeface="Calibri"/>
                <a:cs typeface="Calibri"/>
                <a:sym typeface="Calibri"/>
              </a:rPr>
              <a:t>Use the pictures to define the terms</a:t>
            </a:r>
          </a:p>
          <a:p>
            <a:pPr marL="257175" indent="-257175">
              <a:spcBef>
                <a:spcPts val="0"/>
              </a:spcBef>
              <a:spcAft>
                <a:spcPts val="0"/>
              </a:spcAft>
              <a:buClr>
                <a:schemeClr val="dk1"/>
              </a:buClr>
              <a:buSzPts val="2000"/>
              <a:buFont typeface="Arial"/>
              <a:buChar char="•"/>
            </a:pPr>
            <a:r>
              <a:rPr lang="en-US" sz="1500" dirty="0">
                <a:solidFill>
                  <a:schemeClr val="dk1"/>
                </a:solidFill>
                <a:latin typeface="Calibri"/>
                <a:cs typeface="Calibri"/>
                <a:sym typeface="Calibri"/>
              </a:rPr>
              <a:t>Paracrine</a:t>
            </a:r>
          </a:p>
          <a:p>
            <a:pPr marL="257175" indent="-257175">
              <a:spcBef>
                <a:spcPts val="0"/>
              </a:spcBef>
              <a:spcAft>
                <a:spcPts val="0"/>
              </a:spcAft>
              <a:buClr>
                <a:schemeClr val="dk1"/>
              </a:buClr>
              <a:buSzPts val="2000"/>
              <a:buFont typeface="Arial"/>
              <a:buChar char="•"/>
            </a:pPr>
            <a:r>
              <a:rPr lang="en-US" sz="1500" dirty="0">
                <a:solidFill>
                  <a:schemeClr val="dk1"/>
                </a:solidFill>
                <a:latin typeface="Calibri"/>
                <a:cs typeface="Calibri"/>
                <a:sym typeface="Calibri"/>
              </a:rPr>
              <a:t>Autocrine</a:t>
            </a:r>
          </a:p>
          <a:p>
            <a:pPr marL="257175" indent="-257175">
              <a:spcBef>
                <a:spcPts val="0"/>
              </a:spcBef>
              <a:spcAft>
                <a:spcPts val="0"/>
              </a:spcAft>
              <a:buClr>
                <a:schemeClr val="dk1"/>
              </a:buClr>
              <a:buSzPts val="2000"/>
              <a:buFont typeface="Arial"/>
              <a:buChar char="•"/>
            </a:pPr>
            <a:r>
              <a:rPr lang="en-US" sz="1500" dirty="0">
                <a:solidFill>
                  <a:schemeClr val="dk1"/>
                </a:solidFill>
                <a:latin typeface="Calibri"/>
                <a:cs typeface="Calibri"/>
                <a:sym typeface="Calibri"/>
              </a:rPr>
              <a:t>Endocrine</a:t>
            </a:r>
          </a:p>
          <a:p>
            <a:pPr marL="257175" indent="-257175">
              <a:spcBef>
                <a:spcPts val="0"/>
              </a:spcBef>
              <a:spcAft>
                <a:spcPts val="0"/>
              </a:spcAft>
              <a:buClr>
                <a:schemeClr val="dk1"/>
              </a:buClr>
              <a:buSzPts val="2000"/>
              <a:buFont typeface="Arial"/>
              <a:buChar char="•"/>
            </a:pPr>
            <a:r>
              <a:rPr lang="en-US" sz="1500" dirty="0">
                <a:solidFill>
                  <a:schemeClr val="dk1"/>
                </a:solidFill>
                <a:latin typeface="Calibri"/>
                <a:cs typeface="Calibri"/>
                <a:sym typeface="Calibri"/>
              </a:rPr>
              <a:t>Gap junction</a:t>
            </a:r>
            <a:endParaRPr sz="1800" dirty="0"/>
          </a:p>
          <a:p>
            <a:pPr marL="257175" indent="-161925">
              <a:spcBef>
                <a:spcPts val="0"/>
              </a:spcBef>
              <a:spcAft>
                <a:spcPts val="0"/>
              </a:spcAft>
              <a:buClr>
                <a:schemeClr val="dk1"/>
              </a:buClr>
              <a:buSzPts val="2000"/>
            </a:pPr>
            <a:endParaRPr sz="1500"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AC1C1004-D8F1-BF46-8BA0-13DDA9084BE9}"/>
              </a:ext>
            </a:extLst>
          </p:cNvPr>
          <p:cNvPicPr>
            <a:picLocks noChangeAspect="1"/>
          </p:cNvPicPr>
          <p:nvPr/>
        </p:nvPicPr>
        <p:blipFill>
          <a:blip r:embed="rId6"/>
          <a:stretch>
            <a:fillRect/>
          </a:stretch>
        </p:blipFill>
        <p:spPr>
          <a:xfrm>
            <a:off x="5341847" y="3331053"/>
            <a:ext cx="3349393" cy="1790459"/>
          </a:xfrm>
          <a:prstGeom prst="rect">
            <a:avLst/>
          </a:prstGeom>
        </p:spPr>
      </p:pic>
      <p:sp>
        <p:nvSpPr>
          <p:cNvPr id="10" name="Rectangle 9">
            <a:extLst>
              <a:ext uri="{FF2B5EF4-FFF2-40B4-BE49-F238E27FC236}">
                <a16:creationId xmlns:a16="http://schemas.microsoft.com/office/drawing/2014/main" id="{CB01E121-3C61-E64D-BA05-2E9348433C52}"/>
              </a:ext>
            </a:extLst>
          </p:cNvPr>
          <p:cNvSpPr/>
          <p:nvPr/>
        </p:nvSpPr>
        <p:spPr>
          <a:xfrm>
            <a:off x="2198747" y="1609692"/>
            <a:ext cx="1401640" cy="14649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28F73D-669D-954B-899C-E563563FBE2F}"/>
              </a:ext>
            </a:extLst>
          </p:cNvPr>
          <p:cNvSpPr/>
          <p:nvPr/>
        </p:nvSpPr>
        <p:spPr>
          <a:xfrm>
            <a:off x="2198747" y="726632"/>
            <a:ext cx="1401640" cy="14649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671426-E2CB-2C4D-B88E-90356611CE41}"/>
              </a:ext>
            </a:extLst>
          </p:cNvPr>
          <p:cNvSpPr/>
          <p:nvPr/>
        </p:nvSpPr>
        <p:spPr>
          <a:xfrm>
            <a:off x="2198747" y="2665187"/>
            <a:ext cx="2080176" cy="12782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0BE25F5-D3B3-684D-B4B4-3249C983547D}"/>
              </a:ext>
            </a:extLst>
          </p:cNvPr>
          <p:cNvSpPr/>
          <p:nvPr/>
        </p:nvSpPr>
        <p:spPr>
          <a:xfrm>
            <a:off x="2198747" y="3809345"/>
            <a:ext cx="1951222" cy="21363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068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4"/>
          <p:cNvSpPr txBox="1">
            <a:spLocks noGrp="1"/>
          </p:cNvSpPr>
          <p:nvPr>
            <p:ph type="title"/>
          </p:nvPr>
        </p:nvSpPr>
        <p:spPr>
          <a:xfrm>
            <a:off x="524062" y="21987"/>
            <a:ext cx="6845789" cy="505325"/>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spcAft>
                <a:spcPts val="0"/>
              </a:spcAft>
              <a:buClr>
                <a:schemeClr val="dk1"/>
              </a:buClr>
              <a:buSzPts val="2800"/>
            </a:pPr>
            <a:r>
              <a:rPr lang="en-US" sz="2100" dirty="0">
                <a:latin typeface="Arial"/>
                <a:ea typeface="Arial"/>
                <a:cs typeface="Arial"/>
                <a:sym typeface="Arial"/>
              </a:rPr>
              <a:t>Review</a:t>
            </a:r>
            <a:endParaRPr sz="2100" dirty="0">
              <a:latin typeface="Arial"/>
              <a:ea typeface="Arial"/>
              <a:cs typeface="Arial"/>
              <a:sym typeface="Arial"/>
            </a:endParaRPr>
          </a:p>
        </p:txBody>
      </p:sp>
      <p:sp>
        <p:nvSpPr>
          <p:cNvPr id="118" name="Google Shape;118;p4"/>
          <p:cNvSpPr/>
          <p:nvPr/>
        </p:nvSpPr>
        <p:spPr>
          <a:xfrm>
            <a:off x="1649891" y="1892800"/>
            <a:ext cx="3900993" cy="900216"/>
          </a:xfrm>
          <a:prstGeom prst="rect">
            <a:avLst/>
          </a:prstGeom>
          <a:noFill/>
          <a:ln>
            <a:noFill/>
          </a:ln>
        </p:spPr>
        <p:txBody>
          <a:bodyPr spcFirstLastPara="1" wrap="square" lIns="68569" tIns="34275" rIns="68569" bIns="34275" anchor="t" anchorCtr="0">
            <a:spAutoFit/>
          </a:bodyPr>
          <a:lstStyle/>
          <a:p>
            <a:pPr>
              <a:spcBef>
                <a:spcPts val="0"/>
              </a:spcBef>
              <a:spcAft>
                <a:spcPts val="0"/>
              </a:spcAft>
            </a:pPr>
            <a:endParaRPr sz="1800">
              <a:solidFill>
                <a:schemeClr val="dk1"/>
              </a:solidFill>
              <a:latin typeface="Calibri"/>
              <a:ea typeface="Calibri"/>
              <a:cs typeface="Calibri"/>
              <a:sym typeface="Calibri"/>
            </a:endParaRPr>
          </a:p>
          <a:p>
            <a:pPr>
              <a:spcBef>
                <a:spcPts val="0"/>
              </a:spcBef>
              <a:spcAft>
                <a:spcPts val="0"/>
              </a:spcAft>
            </a:pPr>
            <a:endParaRPr sz="1800">
              <a:solidFill>
                <a:schemeClr val="dk1"/>
              </a:solidFill>
              <a:latin typeface="Calibri"/>
              <a:ea typeface="Calibri"/>
              <a:cs typeface="Calibri"/>
              <a:sym typeface="Calibri"/>
            </a:endParaRPr>
          </a:p>
          <a:p>
            <a:pPr>
              <a:spcBef>
                <a:spcPts val="0"/>
              </a:spcBef>
              <a:spcAft>
                <a:spcPts val="0"/>
              </a:spcAft>
            </a:pPr>
            <a:endParaRPr sz="1800">
              <a:solidFill>
                <a:schemeClr val="dk1"/>
              </a:solidFill>
              <a:latin typeface="Calibri"/>
              <a:ea typeface="Calibri"/>
              <a:cs typeface="Calibri"/>
              <a:sym typeface="Calibri"/>
            </a:endParaRPr>
          </a:p>
        </p:txBody>
      </p:sp>
      <p:sp>
        <p:nvSpPr>
          <p:cNvPr id="19" name="Google Shape;176;p8">
            <a:extLst>
              <a:ext uri="{FF2B5EF4-FFF2-40B4-BE49-F238E27FC236}">
                <a16:creationId xmlns:a16="http://schemas.microsoft.com/office/drawing/2014/main" id="{EDCBB1D7-82DA-3E4C-8126-88117F285366}"/>
              </a:ext>
            </a:extLst>
          </p:cNvPr>
          <p:cNvSpPr/>
          <p:nvPr/>
        </p:nvSpPr>
        <p:spPr>
          <a:xfrm>
            <a:off x="1038046" y="842528"/>
            <a:ext cx="1914704" cy="1223382"/>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chemeClr val="dk1"/>
              </a:buClr>
              <a:buSzPts val="2000"/>
            </a:pPr>
            <a:r>
              <a:rPr lang="en-US" sz="1500" dirty="0">
                <a:solidFill>
                  <a:schemeClr val="dk1"/>
                </a:solidFill>
                <a:latin typeface="Calibri"/>
                <a:cs typeface="Calibri"/>
                <a:sym typeface="Calibri"/>
              </a:rPr>
              <a:t>A. Paracrine</a:t>
            </a:r>
          </a:p>
          <a:p>
            <a:pPr>
              <a:spcBef>
                <a:spcPts val="0"/>
              </a:spcBef>
              <a:spcAft>
                <a:spcPts val="0"/>
              </a:spcAft>
              <a:buClr>
                <a:schemeClr val="dk1"/>
              </a:buClr>
              <a:buSzPts val="2000"/>
            </a:pPr>
            <a:r>
              <a:rPr lang="en-US" sz="1500" dirty="0">
                <a:solidFill>
                  <a:schemeClr val="dk1"/>
                </a:solidFill>
                <a:latin typeface="Calibri"/>
                <a:cs typeface="Calibri"/>
                <a:sym typeface="Calibri"/>
              </a:rPr>
              <a:t>B. Intracellular space</a:t>
            </a:r>
          </a:p>
          <a:p>
            <a:pPr>
              <a:spcBef>
                <a:spcPts val="0"/>
              </a:spcBef>
              <a:spcAft>
                <a:spcPts val="0"/>
              </a:spcAft>
              <a:buClr>
                <a:schemeClr val="dk1"/>
              </a:buClr>
              <a:buSzPts val="2000"/>
            </a:pPr>
            <a:r>
              <a:rPr lang="en-US" sz="1500" dirty="0">
                <a:solidFill>
                  <a:schemeClr val="dk1"/>
                </a:solidFill>
                <a:latin typeface="Calibri"/>
                <a:cs typeface="Calibri"/>
                <a:sym typeface="Calibri"/>
              </a:rPr>
              <a:t>C. Ligand</a:t>
            </a:r>
          </a:p>
          <a:p>
            <a:pPr>
              <a:spcBef>
                <a:spcPts val="0"/>
              </a:spcBef>
              <a:spcAft>
                <a:spcPts val="0"/>
              </a:spcAft>
              <a:buClr>
                <a:schemeClr val="dk1"/>
              </a:buClr>
              <a:buSzPts val="2000"/>
            </a:pPr>
            <a:r>
              <a:rPr lang="en-US" sz="1500" dirty="0">
                <a:solidFill>
                  <a:schemeClr val="dk1"/>
                </a:solidFill>
                <a:latin typeface="Calibri"/>
                <a:cs typeface="Calibri"/>
                <a:sym typeface="Calibri"/>
              </a:rPr>
              <a:t>D. Extracellular Space</a:t>
            </a:r>
            <a:endParaRPr sz="1800" dirty="0"/>
          </a:p>
          <a:p>
            <a:pPr marL="257175" indent="-161925">
              <a:spcBef>
                <a:spcPts val="0"/>
              </a:spcBef>
              <a:spcAft>
                <a:spcPts val="0"/>
              </a:spcAft>
              <a:buClr>
                <a:schemeClr val="dk1"/>
              </a:buClr>
              <a:buSzPts val="2000"/>
            </a:pPr>
            <a:endParaRPr sz="1500" dirty="0">
              <a:solidFill>
                <a:schemeClr val="dk1"/>
              </a:solidFill>
              <a:latin typeface="Calibri"/>
              <a:ea typeface="Calibri"/>
              <a:cs typeface="Calibri"/>
              <a:sym typeface="Calibri"/>
            </a:endParaRPr>
          </a:p>
        </p:txBody>
      </p:sp>
      <p:sp>
        <p:nvSpPr>
          <p:cNvPr id="21" name="Google Shape;176;p8">
            <a:extLst>
              <a:ext uri="{FF2B5EF4-FFF2-40B4-BE49-F238E27FC236}">
                <a16:creationId xmlns:a16="http://schemas.microsoft.com/office/drawing/2014/main" id="{34AF1B06-C6B1-514A-A40F-23983EC68F04}"/>
              </a:ext>
            </a:extLst>
          </p:cNvPr>
          <p:cNvSpPr/>
          <p:nvPr/>
        </p:nvSpPr>
        <p:spPr>
          <a:xfrm>
            <a:off x="261938" y="2394187"/>
            <a:ext cx="8620124" cy="2285211"/>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chemeClr val="dk1"/>
              </a:buClr>
              <a:buSzPts val="2000"/>
            </a:pPr>
            <a:r>
              <a:rPr lang="en-US" sz="1600" b="0" i="0" dirty="0">
                <a:solidFill>
                  <a:srgbClr val="21242C"/>
                </a:solidFill>
                <a:effectLst/>
                <a:latin typeface="+mj-lt"/>
                <a:cs typeface="Apple Chancery" panose="03020702040506060504" pitchFamily="66" charset="-79"/>
              </a:rPr>
              <a:t>Cells typically communicate using  chemical signals, which are proteins or other molecules produced by a </a:t>
            </a:r>
            <a:r>
              <a:rPr lang="en-US" sz="1600" i="0" dirty="0">
                <a:solidFill>
                  <a:srgbClr val="21242C"/>
                </a:solidFill>
                <a:effectLst/>
                <a:latin typeface="+mj-lt"/>
                <a:cs typeface="Apple Chancery" panose="03020702040506060504" pitchFamily="66" charset="-79"/>
              </a:rPr>
              <a:t>cell and released into the</a:t>
            </a:r>
            <a:r>
              <a:rPr lang="en-US" sz="1600" i="0" dirty="0">
                <a:solidFill>
                  <a:srgbClr val="21242C"/>
                </a:solidFill>
                <a:effectLst/>
                <a:highlight>
                  <a:srgbClr val="FFFF00"/>
                </a:highlight>
                <a:latin typeface="+mj-lt"/>
                <a:cs typeface="Apple Chancery" panose="03020702040506060504" pitchFamily="66" charset="-79"/>
              </a:rPr>
              <a:t>_____________</a:t>
            </a:r>
            <a:r>
              <a:rPr lang="en-US" sz="1600" i="0" dirty="0">
                <a:solidFill>
                  <a:srgbClr val="21242C"/>
                </a:solidFill>
                <a:effectLst/>
                <a:latin typeface="+mj-lt"/>
                <a:cs typeface="Apple Chancery" panose="03020702040506060504" pitchFamily="66" charset="-79"/>
              </a:rPr>
              <a:t>. </a:t>
            </a:r>
            <a:r>
              <a:rPr lang="en-US" sz="1600" b="0" i="0" dirty="0">
                <a:solidFill>
                  <a:srgbClr val="21242C"/>
                </a:solidFill>
                <a:effectLst/>
                <a:latin typeface="+mj-lt"/>
                <a:cs typeface="Apple Chancery" panose="03020702040506060504" pitchFamily="66" charset="-79"/>
              </a:rPr>
              <a:t>There, they can float – like messages in a bottle – over to neighboring cells. These signaling molecules are often called </a:t>
            </a:r>
            <a:r>
              <a:rPr lang="en-US" sz="1600" b="1" i="0" dirty="0">
                <a:solidFill>
                  <a:srgbClr val="21242C"/>
                </a:solidFill>
                <a:effectLst/>
                <a:highlight>
                  <a:srgbClr val="FFFF00"/>
                </a:highlight>
                <a:latin typeface="+mj-lt"/>
                <a:cs typeface="APPLE CHANCERY" panose="03020702040506060504" pitchFamily="66" charset="-79"/>
              </a:rPr>
              <a:t>___________</a:t>
            </a:r>
            <a:r>
              <a:rPr lang="en-US" sz="1600" b="0" i="0" dirty="0">
                <a:solidFill>
                  <a:srgbClr val="21242C"/>
                </a:solidFill>
                <a:effectLst/>
                <a:latin typeface="+mj-lt"/>
                <a:cs typeface="Apple Chancery" panose="03020702040506060504" pitchFamily="66" charset="-79"/>
              </a:rPr>
              <a:t>, a general term for molecules that bind specifically to other molecules (such as receptors).</a:t>
            </a:r>
            <a:r>
              <a:rPr lang="en-US" sz="1600" i="0" dirty="0">
                <a:solidFill>
                  <a:srgbClr val="21242C"/>
                </a:solidFill>
                <a:effectLst/>
                <a:latin typeface="+mj-lt"/>
                <a:cs typeface="Apple Chancery" panose="03020702040506060504" pitchFamily="66" charset="-79"/>
              </a:rPr>
              <a:t> </a:t>
            </a:r>
          </a:p>
          <a:p>
            <a:pPr>
              <a:spcBef>
                <a:spcPts val="0"/>
              </a:spcBef>
              <a:spcAft>
                <a:spcPts val="0"/>
              </a:spcAft>
              <a:buClr>
                <a:schemeClr val="dk1"/>
              </a:buClr>
              <a:buSzPts val="2000"/>
            </a:pPr>
            <a:endParaRPr lang="en-US" sz="1600" dirty="0">
              <a:solidFill>
                <a:srgbClr val="21242C"/>
              </a:solidFill>
              <a:latin typeface="+mj-lt"/>
              <a:cs typeface="Apple Chancery" panose="03020702040506060504" pitchFamily="66" charset="-79"/>
            </a:endParaRPr>
          </a:p>
          <a:p>
            <a:pPr>
              <a:spcBef>
                <a:spcPts val="0"/>
              </a:spcBef>
              <a:spcAft>
                <a:spcPts val="0"/>
              </a:spcAft>
              <a:buClr>
                <a:schemeClr val="dk1"/>
              </a:buClr>
              <a:buSzPts val="2000"/>
            </a:pPr>
            <a:r>
              <a:rPr lang="en-US" sz="1600" dirty="0">
                <a:solidFill>
                  <a:srgbClr val="21242C"/>
                </a:solidFill>
                <a:latin typeface="+mj-lt"/>
                <a:cs typeface="Apple Chancery" panose="03020702040506060504" pitchFamily="66" charset="-79"/>
              </a:rPr>
              <a:t>A cell that </a:t>
            </a:r>
            <a:r>
              <a:rPr lang="en-US" sz="1600" b="0" i="0" dirty="0">
                <a:solidFill>
                  <a:srgbClr val="21242C"/>
                </a:solidFill>
                <a:effectLst/>
                <a:latin typeface="+mj-lt"/>
                <a:cs typeface="Apple Chancery" panose="03020702040506060504" pitchFamily="66" charset="-79"/>
              </a:rPr>
              <a:t>initiates the communication is </a:t>
            </a:r>
            <a:r>
              <a:rPr lang="en-US" sz="1600" dirty="0">
                <a:solidFill>
                  <a:srgbClr val="21242C"/>
                </a:solidFill>
                <a:latin typeface="+mj-lt"/>
                <a:cs typeface="Apple Chancery" panose="03020702040506060504" pitchFamily="66" charset="-79"/>
              </a:rPr>
              <a:t>called a</a:t>
            </a:r>
            <a:r>
              <a:rPr lang="en-US" sz="1600" dirty="0">
                <a:solidFill>
                  <a:srgbClr val="21242C"/>
                </a:solidFill>
                <a:highlight>
                  <a:srgbClr val="FFFF00"/>
                </a:highlight>
                <a:latin typeface="+mj-lt"/>
                <a:cs typeface="Apple Chancery" panose="03020702040506060504" pitchFamily="66" charset="-79"/>
              </a:rPr>
              <a:t> ___________. </a:t>
            </a:r>
            <a:r>
              <a:rPr lang="en-US" sz="1600" dirty="0">
                <a:solidFill>
                  <a:srgbClr val="21242C"/>
                </a:solidFill>
                <a:latin typeface="+mj-lt"/>
                <a:cs typeface="Apple Chancery" panose="03020702040506060504" pitchFamily="66" charset="-79"/>
              </a:rPr>
              <a:t>The cell that receives the message is called</a:t>
            </a:r>
            <a:r>
              <a:rPr lang="en-US" sz="1600" b="0" i="0" dirty="0">
                <a:solidFill>
                  <a:srgbClr val="21242C"/>
                </a:solidFill>
                <a:effectLst/>
                <a:latin typeface="+mj-lt"/>
                <a:cs typeface="Apple Chancery" panose="03020702040506060504" pitchFamily="66" charset="-79"/>
              </a:rPr>
              <a:t>  the </a:t>
            </a:r>
            <a:r>
              <a:rPr lang="en-US" sz="1600" b="0" i="0" dirty="0">
                <a:solidFill>
                  <a:srgbClr val="21242C"/>
                </a:solidFill>
                <a:effectLst/>
                <a:highlight>
                  <a:srgbClr val="FFFF00"/>
                </a:highlight>
                <a:latin typeface="+mj-lt"/>
                <a:cs typeface="Apple Chancery" panose="03020702040506060504" pitchFamily="66" charset="-79"/>
              </a:rPr>
              <a:t>______________</a:t>
            </a:r>
            <a:r>
              <a:rPr lang="en-US" sz="1600" b="0" i="0" dirty="0">
                <a:solidFill>
                  <a:srgbClr val="21242C"/>
                </a:solidFill>
                <a:effectLst/>
                <a:latin typeface="+mj-lt"/>
                <a:cs typeface="Apple Chancery" panose="03020702040506060504" pitchFamily="66" charset="-79"/>
              </a:rPr>
              <a:t>. This cell must have the right </a:t>
            </a:r>
            <a:r>
              <a:rPr lang="en-US" sz="1600" b="1" i="0" dirty="0">
                <a:solidFill>
                  <a:srgbClr val="21242C"/>
                </a:solidFill>
                <a:effectLst/>
                <a:highlight>
                  <a:srgbClr val="FFFF00"/>
                </a:highlight>
                <a:latin typeface="+mj-lt"/>
                <a:cs typeface="APPLE CHANCERY" panose="03020702040506060504" pitchFamily="66" charset="-79"/>
              </a:rPr>
              <a:t>_________</a:t>
            </a:r>
            <a:r>
              <a:rPr lang="en-US" sz="1600" b="0" i="0" dirty="0">
                <a:solidFill>
                  <a:srgbClr val="21242C"/>
                </a:solidFill>
                <a:effectLst/>
                <a:highlight>
                  <a:srgbClr val="FFFF00"/>
                </a:highlight>
                <a:latin typeface="+mj-lt"/>
                <a:cs typeface="Apple Chancery" panose="03020702040506060504" pitchFamily="66" charset="-79"/>
              </a:rPr>
              <a:t> </a:t>
            </a:r>
            <a:r>
              <a:rPr lang="en-US" sz="1600" b="0" i="0" dirty="0">
                <a:solidFill>
                  <a:srgbClr val="21242C"/>
                </a:solidFill>
                <a:effectLst/>
                <a:latin typeface="+mj-lt"/>
                <a:cs typeface="Apple Chancery" panose="03020702040506060504" pitchFamily="66" charset="-79"/>
              </a:rPr>
              <a:t>for that signal. When a signaling molecule binds to its receptor, it alters the shape or activity of the receptor, triggering a change inside of the cell. </a:t>
            </a:r>
            <a:endParaRPr sz="1800" dirty="0">
              <a:solidFill>
                <a:schemeClr val="dk1"/>
              </a:solidFill>
              <a:latin typeface="+mj-lt"/>
              <a:ea typeface="Calibri"/>
              <a:cs typeface="Apple Chancery" panose="03020702040506060504" pitchFamily="66" charset="-79"/>
              <a:sym typeface="Calibri"/>
            </a:endParaRPr>
          </a:p>
        </p:txBody>
      </p:sp>
      <p:sp>
        <p:nvSpPr>
          <p:cNvPr id="22" name="Google Shape;176;p8">
            <a:extLst>
              <a:ext uri="{FF2B5EF4-FFF2-40B4-BE49-F238E27FC236}">
                <a16:creationId xmlns:a16="http://schemas.microsoft.com/office/drawing/2014/main" id="{D88384C0-B31D-AE4C-B42C-08F0FB625FE5}"/>
              </a:ext>
            </a:extLst>
          </p:cNvPr>
          <p:cNvSpPr/>
          <p:nvPr/>
        </p:nvSpPr>
        <p:spPr>
          <a:xfrm>
            <a:off x="3356377" y="836501"/>
            <a:ext cx="1790879" cy="1223382"/>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chemeClr val="dk1"/>
              </a:buClr>
              <a:buSzPts val="2000"/>
            </a:pPr>
            <a:r>
              <a:rPr lang="en-US" sz="1500" dirty="0">
                <a:solidFill>
                  <a:schemeClr val="dk1"/>
                </a:solidFill>
                <a:latin typeface="Calibri"/>
                <a:cs typeface="Calibri"/>
                <a:sym typeface="Calibri"/>
              </a:rPr>
              <a:t>E. Receptor</a:t>
            </a:r>
          </a:p>
          <a:p>
            <a:pPr>
              <a:spcBef>
                <a:spcPts val="0"/>
              </a:spcBef>
              <a:spcAft>
                <a:spcPts val="0"/>
              </a:spcAft>
              <a:buClr>
                <a:schemeClr val="dk1"/>
              </a:buClr>
              <a:buSzPts val="2000"/>
            </a:pPr>
            <a:r>
              <a:rPr lang="en-US" sz="1500" dirty="0">
                <a:solidFill>
                  <a:schemeClr val="dk1"/>
                </a:solidFill>
                <a:latin typeface="Calibri"/>
                <a:cs typeface="Calibri"/>
                <a:sym typeface="Calibri"/>
              </a:rPr>
              <a:t>F. Autocrine</a:t>
            </a:r>
          </a:p>
          <a:p>
            <a:pPr>
              <a:spcBef>
                <a:spcPts val="0"/>
              </a:spcBef>
              <a:spcAft>
                <a:spcPts val="0"/>
              </a:spcAft>
              <a:buClr>
                <a:schemeClr val="dk1"/>
              </a:buClr>
              <a:buSzPts val="2000"/>
            </a:pPr>
            <a:r>
              <a:rPr lang="en-US" sz="1500" dirty="0">
                <a:solidFill>
                  <a:schemeClr val="dk1"/>
                </a:solidFill>
                <a:latin typeface="Calibri"/>
                <a:cs typeface="Calibri"/>
                <a:sym typeface="Calibri"/>
              </a:rPr>
              <a:t>G. Target Cell</a:t>
            </a:r>
          </a:p>
          <a:p>
            <a:pPr>
              <a:spcBef>
                <a:spcPts val="0"/>
              </a:spcBef>
              <a:spcAft>
                <a:spcPts val="0"/>
              </a:spcAft>
              <a:buClr>
                <a:schemeClr val="dk1"/>
              </a:buClr>
              <a:buSzPts val="2000"/>
            </a:pPr>
            <a:r>
              <a:rPr lang="en-US" sz="1500" dirty="0">
                <a:solidFill>
                  <a:schemeClr val="dk1"/>
                </a:solidFill>
                <a:latin typeface="Calibri"/>
                <a:cs typeface="Calibri"/>
                <a:sym typeface="Calibri"/>
              </a:rPr>
              <a:t>H. Sending Cell</a:t>
            </a:r>
            <a:endParaRPr sz="1800" dirty="0"/>
          </a:p>
          <a:p>
            <a:pPr marL="257175" indent="-161925">
              <a:spcBef>
                <a:spcPts val="0"/>
              </a:spcBef>
              <a:spcAft>
                <a:spcPts val="0"/>
              </a:spcAft>
              <a:buClr>
                <a:schemeClr val="dk1"/>
              </a:buClr>
              <a:buSzPts val="2000"/>
            </a:pPr>
            <a:endParaRPr sz="15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057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p:nvPr/>
        </p:nvSpPr>
        <p:spPr>
          <a:xfrm>
            <a:off x="2589082" y="1987307"/>
            <a:ext cx="4046801" cy="438551"/>
          </a:xfrm>
          <a:prstGeom prst="rect">
            <a:avLst/>
          </a:prstGeom>
          <a:noFill/>
          <a:ln>
            <a:noFill/>
          </a:ln>
        </p:spPr>
        <p:txBody>
          <a:bodyPr spcFirstLastPara="1" wrap="square" lIns="68569" tIns="34275" rIns="68569" bIns="34275" anchor="t" anchorCtr="0">
            <a:spAutoFit/>
          </a:bodyPr>
          <a:lstStyle/>
          <a:p>
            <a:pPr algn="ctr">
              <a:spcBef>
                <a:spcPts val="0"/>
              </a:spcBef>
              <a:spcAft>
                <a:spcPts val="0"/>
              </a:spcAft>
            </a:pPr>
            <a:r>
              <a:rPr lang="en-US" dirty="0">
                <a:solidFill>
                  <a:schemeClr val="dk1"/>
                </a:solidFill>
                <a:latin typeface="Calibri"/>
                <a:ea typeface="Calibri"/>
                <a:cs typeface="Calibri"/>
                <a:sym typeface="Calibri"/>
              </a:rPr>
              <a:t>Ligands and Receptors</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0133588"/>
      </p:ext>
    </p:extLst>
  </p:cSld>
  <p:clrMapOvr>
    <a:masterClrMapping/>
  </p:clrMapOvr>
</p:sld>
</file>

<file path=ppt/theme/theme1.xml><?xml version="1.0" encoding="utf-8"?>
<a:theme xmlns:a="http://schemas.openxmlformats.org/drawingml/2006/main" name="Slide1Template">
  <a:themeElements>
    <a:clrScheme name="MSK color pallete">
      <a:dk1>
        <a:sysClr val="windowText" lastClr="000000"/>
      </a:dk1>
      <a:lt1>
        <a:sysClr val="window" lastClr="FFFFFF"/>
      </a:lt1>
      <a:dk2>
        <a:srgbClr val="737373"/>
      </a:dk2>
      <a:lt2>
        <a:srgbClr val="B3B3A6"/>
      </a:lt2>
      <a:accent1>
        <a:srgbClr val="2986E2"/>
      </a:accent1>
      <a:accent2>
        <a:srgbClr val="F26529"/>
      </a:accent2>
      <a:accent3>
        <a:srgbClr val="FFF5BC"/>
      </a:accent3>
      <a:accent4>
        <a:srgbClr val="737373"/>
      </a:accent4>
      <a:accent5>
        <a:srgbClr val="B3B3A6"/>
      </a:accent5>
      <a:accent6>
        <a:srgbClr val="2875B4"/>
      </a:accent6>
      <a:hlink>
        <a:srgbClr val="00BDF2"/>
      </a:hlink>
      <a:folHlink>
        <a:srgbClr val="9BD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035E36A-22AA-3E4D-B39F-D1B5B0D2F127}" vid="{301FB353-4B77-6F4F-B726-7A7352D4A5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mageCreateDate xmlns="E64CF27C-2ECC-48E8-947E-CA63274FB2E8"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3.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8DA1A4150FB2B848A3EB7B452BFA7AC5" ma:contentTypeVersion="1" ma:contentTypeDescription="Upload an image." ma:contentTypeScope="" ma:versionID="c5dd4a19140d82efd42bf2e2156fee3e">
  <xsd:schema xmlns:xsd="http://www.w3.org/2001/XMLSchema" xmlns:xs="http://www.w3.org/2001/XMLSchema" xmlns:p="http://schemas.microsoft.com/office/2006/metadata/properties" xmlns:ns1="http://schemas.microsoft.com/sharepoint/v3" xmlns:ns2="E64CF27C-2ECC-48E8-947E-CA63274FB2E8" xmlns:ns3="http://schemas.microsoft.com/sharepoint/v3/fields" targetNamespace="http://schemas.microsoft.com/office/2006/metadata/properties" ma:root="true" ma:fieldsID="8669bc30feb5185623fa09da941496e2" ns1:_="" ns2:_="" ns3:_="">
    <xsd:import namespace="http://schemas.microsoft.com/sharepoint/v3"/>
    <xsd:import namespace="E64CF27C-2ECC-48E8-947E-CA63274FB2E8"/>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64CF27C-2ECC-48E8-947E-CA63274FB2E8"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1F69EB-AD96-4AD6-8A18-0C8728F5F031}">
  <ds:schemaRefs>
    <ds:schemaRef ds:uri="http://schemas.microsoft.com/sharepoint/v3/contenttype/forms"/>
  </ds:schemaRefs>
</ds:datastoreItem>
</file>

<file path=customXml/itemProps2.xml><?xml version="1.0" encoding="utf-8"?>
<ds:datastoreItem xmlns:ds="http://schemas.openxmlformats.org/officeDocument/2006/customXml" ds:itemID="{2B30647F-A921-45DD-9E91-010F7EF4FB48}">
  <ds:schemaRefs>
    <ds:schemaRef ds:uri="http://schemas.microsoft.com/office/2006/metadata/properties"/>
    <ds:schemaRef ds:uri="http://schemas.microsoft.com/office/infopath/2007/PartnerControls"/>
    <ds:schemaRef ds:uri="E64CF27C-2ECC-48E8-947E-CA63274FB2E8"/>
    <ds:schemaRef ds:uri="http://schemas.microsoft.com/sharepoint/v3"/>
    <ds:schemaRef ds:uri="http://schemas.microsoft.com/sharepoint/v3/fields"/>
  </ds:schemaRefs>
</ds:datastoreItem>
</file>

<file path=customXml/itemProps3.xml><?xml version="1.0" encoding="utf-8"?>
<ds:datastoreItem xmlns:ds="http://schemas.openxmlformats.org/officeDocument/2006/customXml" ds:itemID="{E57EBD8B-EA50-4231-9F03-F9188E4066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64CF27C-2ECC-48E8-947E-CA63274FB2E8"/>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Slide1Template</Template>
  <TotalTime>15209</TotalTime>
  <Words>2502</Words>
  <Application>Microsoft Macintosh PowerPoint</Application>
  <PresentationFormat>On-screen Show (16:9)</PresentationFormat>
  <Paragraphs>390</Paragraphs>
  <Slides>44</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Corbel</vt:lpstr>
      <vt:lpstr>Courier New</vt:lpstr>
      <vt:lpstr>Georgia</vt:lpstr>
      <vt:lpstr>inherit</vt:lpstr>
      <vt:lpstr>Lato</vt:lpstr>
      <vt:lpstr>Times</vt:lpstr>
      <vt:lpstr>Verdana</vt:lpstr>
      <vt:lpstr>Slide1Template</vt:lpstr>
      <vt:lpstr>Cell Signaling and Oncogenes</vt:lpstr>
      <vt:lpstr>The “normal” cell</vt:lpstr>
      <vt:lpstr>PowerPoint Presentation</vt:lpstr>
      <vt:lpstr>Cell Signaling </vt:lpstr>
      <vt:lpstr>Cell signals </vt:lpstr>
      <vt:lpstr>Overview of cell signaling</vt:lpstr>
      <vt:lpstr>Forms of signaling</vt:lpstr>
      <vt:lpstr>Review</vt:lpstr>
      <vt:lpstr>PowerPoint Presentation</vt:lpstr>
      <vt:lpstr>Cell Signaling, the Big Picture</vt:lpstr>
      <vt:lpstr>Receptors and ligands</vt:lpstr>
      <vt:lpstr>Types of receptors</vt:lpstr>
      <vt:lpstr>Types of receptors</vt:lpstr>
      <vt:lpstr>Receptor tyrosine kinases (RTKs) and cancer</vt:lpstr>
      <vt:lpstr>PowerPoint Presentation</vt:lpstr>
      <vt:lpstr>Signal transduction pathway</vt:lpstr>
      <vt:lpstr>Signal transduction pathway</vt:lpstr>
      <vt:lpstr>Phosphorylation</vt:lpstr>
      <vt:lpstr>Phosphorylation via MAPK signaling pathway</vt:lpstr>
      <vt:lpstr>Signaling in the MAPK pathway is way more complex</vt:lpstr>
      <vt:lpstr>Review</vt:lpstr>
      <vt:lpstr>PowerPoint Presentation</vt:lpstr>
      <vt:lpstr>Cellular Response</vt:lpstr>
      <vt:lpstr>Gene Expression</vt:lpstr>
      <vt:lpstr>Cellular Metabolism</vt:lpstr>
      <vt:lpstr>Big –picture outcome of cell-signaling</vt:lpstr>
      <vt:lpstr>PowerPoint Presentation</vt:lpstr>
      <vt:lpstr>PowerPoint Presentation</vt:lpstr>
      <vt:lpstr>PowerPoint Presentation</vt:lpstr>
      <vt:lpstr>PowerPoint Presentation</vt:lpstr>
      <vt:lpstr>Remember the MAPK signaling pathway?</vt:lpstr>
      <vt:lpstr>PowerPoint Presentation</vt:lpstr>
      <vt:lpstr>PowerPoint Presentation</vt:lpstr>
      <vt:lpstr>PowerPoint Presentation</vt:lpstr>
      <vt:lpstr>PowerPoint Presentation</vt:lpstr>
      <vt:lpstr>PowerPoint Presentation</vt:lpstr>
      <vt:lpstr>PowerPoint Presentation</vt:lpstr>
      <vt:lpstr>Chromosomal Translocations</vt:lpstr>
      <vt:lpstr>PowerPoint Presentation</vt:lpstr>
      <vt:lpstr>PowerPoint Presentation</vt:lpstr>
      <vt:lpstr>PowerPoint Presentation</vt:lpstr>
      <vt:lpstr>Gene Amplification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Oncogenes and Cell Signaling</dc:title>
  <dc:creator>Chakravarty, Debyani/Pathology</dc:creator>
  <cp:keywords/>
  <dc:description/>
  <cp:lastModifiedBy>Suehnholz, Sarah</cp:lastModifiedBy>
  <cp:revision>35</cp:revision>
  <dcterms:created xsi:type="dcterms:W3CDTF">2021-03-23T21:54:11Z</dcterms:created>
  <dcterms:modified xsi:type="dcterms:W3CDTF">2023-03-27T19:52:25Z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0x0101009148F5A04DDD49CBA7127AADA5FB792B00AADE34325A8B49CDA8BB4DB53328F214008DA1A4150FB2B848A3EB7B452BFA7AC5</vt:lpwstr>
  </property>
</Properties>
</file>