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8"/>
  </p:notesMasterIdLst>
  <p:sldIdLst>
    <p:sldId id="447" r:id="rId2"/>
    <p:sldId id="656" r:id="rId3"/>
    <p:sldId id="660" r:id="rId4"/>
    <p:sldId id="662" r:id="rId5"/>
    <p:sldId id="363" r:id="rId6"/>
    <p:sldId id="389" r:id="rId7"/>
    <p:sldId id="435" r:id="rId8"/>
    <p:sldId id="299" r:id="rId9"/>
    <p:sldId id="399" r:id="rId10"/>
    <p:sldId id="2145706462" r:id="rId11"/>
    <p:sldId id="2145706459" r:id="rId12"/>
    <p:sldId id="320" r:id="rId13"/>
    <p:sldId id="2145706461" r:id="rId14"/>
    <p:sldId id="2145706465" r:id="rId15"/>
    <p:sldId id="309" r:id="rId16"/>
    <p:sldId id="2145706460" r:id="rId17"/>
    <p:sldId id="396" r:id="rId18"/>
    <p:sldId id="2782" r:id="rId19"/>
    <p:sldId id="2145706440" r:id="rId20"/>
    <p:sldId id="2145706466" r:id="rId21"/>
    <p:sldId id="2145706467" r:id="rId22"/>
    <p:sldId id="2145706456" r:id="rId23"/>
    <p:sldId id="2145706468" r:id="rId24"/>
    <p:sldId id="665" r:id="rId25"/>
    <p:sldId id="693" r:id="rId26"/>
    <p:sldId id="2145706435" r:id="rId27"/>
    <p:sldId id="700" r:id="rId28"/>
    <p:sldId id="444" r:id="rId29"/>
    <p:sldId id="701" r:id="rId30"/>
    <p:sldId id="666" r:id="rId31"/>
    <p:sldId id="667" r:id="rId32"/>
    <p:sldId id="2145706469" r:id="rId33"/>
    <p:sldId id="2145706441" r:id="rId34"/>
    <p:sldId id="2145706443" r:id="rId35"/>
    <p:sldId id="2145706434" r:id="rId36"/>
    <p:sldId id="2145706449" r:id="rId37"/>
    <p:sldId id="678" r:id="rId38"/>
    <p:sldId id="2145706433" r:id="rId39"/>
    <p:sldId id="390" r:id="rId40"/>
    <p:sldId id="3112" r:id="rId41"/>
    <p:sldId id="685" r:id="rId42"/>
    <p:sldId id="2145706422" r:id="rId43"/>
    <p:sldId id="2145706470" r:id="rId44"/>
    <p:sldId id="2145706471" r:id="rId45"/>
    <p:sldId id="260" r:id="rId46"/>
    <p:sldId id="2145706473"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207A55-3465-4E82-BB95-87BDA931DDF3}" v="150" dt="2026-03-31T00:48:07.310"/>
    <p1510:client id="{343A34DD-B0D5-4CF2-8B0B-2277E8F3BE71}" v="89" dt="2026-03-30T05:21:36.7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73869" autoAdjust="0"/>
  </p:normalViewPr>
  <p:slideViewPr>
    <p:cSldViewPr snapToGrid="0">
      <p:cViewPr varScale="1">
        <p:scale>
          <a:sx n="70" d="100"/>
          <a:sy n="70" d="100"/>
        </p:scale>
        <p:origin x="1170" y="288"/>
      </p:cViewPr>
      <p:guideLst/>
    </p:cSldViewPr>
  </p:slideViewPr>
  <p:outlineViewPr>
    <p:cViewPr>
      <p:scale>
        <a:sx n="33" d="100"/>
        <a:sy n="33" d="100"/>
      </p:scale>
      <p:origin x="0" y="-31166"/>
    </p:cViewPr>
  </p:outlineViewPr>
  <p:notesTextViewPr>
    <p:cViewPr>
      <p:scale>
        <a:sx n="1" d="1"/>
        <a:sy n="1" d="1"/>
      </p:scale>
      <p:origin x="0" y="0"/>
    </p:cViewPr>
  </p:notesTextViewPr>
  <p:sorterViewPr>
    <p:cViewPr>
      <p:scale>
        <a:sx n="100" d="100"/>
        <a:sy n="100" d="100"/>
      </p:scale>
      <p:origin x="0" y="-4956"/>
    </p:cViewPr>
  </p:sorterViewPr>
  <p:notesViewPr>
    <p:cSldViewPr snapToGrid="0">
      <p:cViewPr varScale="1">
        <p:scale>
          <a:sx n="62" d="100"/>
          <a:sy n="62" d="100"/>
        </p:scale>
        <p:origin x="3154"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lade Bender, Julia" userId="734a8431-15bd-4bd6-b5b2-62c70649cbae" providerId="ADAL" clId="{343A34DD-B0D5-4CF2-8B0B-2277E8F3BE71}"/>
    <pc:docChg chg="undo redo custSel addSld delSld modSld sldOrd">
      <pc:chgData name="Glade Bender, Julia" userId="734a8431-15bd-4bd6-b5b2-62c70649cbae" providerId="ADAL" clId="{343A34DD-B0D5-4CF2-8B0B-2277E8F3BE71}" dt="2026-03-30T05:24:16.105" v="2582" actId="47"/>
      <pc:docMkLst>
        <pc:docMk/>
      </pc:docMkLst>
      <pc:sldChg chg="del">
        <pc:chgData name="Glade Bender, Julia" userId="734a8431-15bd-4bd6-b5b2-62c70649cbae" providerId="ADAL" clId="{343A34DD-B0D5-4CF2-8B0B-2277E8F3BE71}" dt="2026-03-30T04:53:53.861" v="2044" actId="47"/>
        <pc:sldMkLst>
          <pc:docMk/>
          <pc:sldMk cId="0" sldId="256"/>
        </pc:sldMkLst>
      </pc:sldChg>
      <pc:sldChg chg="del">
        <pc:chgData name="Glade Bender, Julia" userId="734a8431-15bd-4bd6-b5b2-62c70649cbae" providerId="ADAL" clId="{343A34DD-B0D5-4CF2-8B0B-2277E8F3BE71}" dt="2026-03-30T05:15:14.554" v="2512" actId="47"/>
        <pc:sldMkLst>
          <pc:docMk/>
          <pc:sldMk cId="2290039966" sldId="287"/>
        </pc:sldMkLst>
      </pc:sldChg>
      <pc:sldChg chg="modSp add mod">
        <pc:chgData name="Glade Bender, Julia" userId="734a8431-15bd-4bd6-b5b2-62c70649cbae" providerId="ADAL" clId="{343A34DD-B0D5-4CF2-8B0B-2277E8F3BE71}" dt="2026-03-29T22:02:18.377" v="740" actId="20577"/>
        <pc:sldMkLst>
          <pc:docMk/>
          <pc:sldMk cId="467431403" sldId="299"/>
        </pc:sldMkLst>
        <pc:spChg chg="mod">
          <ac:chgData name="Glade Bender, Julia" userId="734a8431-15bd-4bd6-b5b2-62c70649cbae" providerId="ADAL" clId="{343A34DD-B0D5-4CF2-8B0B-2277E8F3BE71}" dt="2026-03-29T22:02:18.377" v="740" actId="20577"/>
          <ac:spMkLst>
            <pc:docMk/>
            <pc:sldMk cId="467431403" sldId="299"/>
            <ac:spMk id="3" creationId="{0A9B3EBA-6950-44D2-86A6-8CEDC2E84988}"/>
          </ac:spMkLst>
        </pc:spChg>
        <pc:spChg chg="mod">
          <ac:chgData name="Glade Bender, Julia" userId="734a8431-15bd-4bd6-b5b2-62c70649cbae" providerId="ADAL" clId="{343A34DD-B0D5-4CF2-8B0B-2277E8F3BE71}" dt="2026-03-29T20:05:29.855" v="153"/>
          <ac:spMkLst>
            <pc:docMk/>
            <pc:sldMk cId="467431403" sldId="299"/>
            <ac:spMk id="4" creationId="{AD7DB913-0E4B-49E5-92C5-C9994D954898}"/>
          </ac:spMkLst>
        </pc:spChg>
      </pc:sldChg>
      <pc:sldChg chg="addSp delSp modSp add mod ord modClrScheme chgLayout">
        <pc:chgData name="Glade Bender, Julia" userId="734a8431-15bd-4bd6-b5b2-62c70649cbae" providerId="ADAL" clId="{343A34DD-B0D5-4CF2-8B0B-2277E8F3BE71}" dt="2026-03-30T05:12:17.674" v="2510" actId="1036"/>
        <pc:sldMkLst>
          <pc:docMk/>
          <pc:sldMk cId="3517088035" sldId="310"/>
        </pc:sldMkLst>
        <pc:spChg chg="mod ord">
          <ac:chgData name="Glade Bender, Julia" userId="734a8431-15bd-4bd6-b5b2-62c70649cbae" providerId="ADAL" clId="{343A34DD-B0D5-4CF2-8B0B-2277E8F3BE71}" dt="2026-03-30T05:06:30.044" v="2184" actId="700"/>
          <ac:spMkLst>
            <pc:docMk/>
            <pc:sldMk cId="3517088035" sldId="310"/>
            <ac:spMk id="2" creationId="{D5DA7A8B-2917-4CA3-A46D-E90046125D0E}"/>
          </ac:spMkLst>
        </pc:spChg>
        <pc:spChg chg="del mod">
          <ac:chgData name="Glade Bender, Julia" userId="734a8431-15bd-4bd6-b5b2-62c70649cbae" providerId="ADAL" clId="{343A34DD-B0D5-4CF2-8B0B-2277E8F3BE71}" dt="2026-03-30T04:58:01.291" v="2056" actId="478"/>
          <ac:spMkLst>
            <pc:docMk/>
            <pc:sldMk cId="3517088035" sldId="310"/>
            <ac:spMk id="3" creationId="{0A9B3EBA-6950-44D2-86A6-8CEDC2E84988}"/>
          </ac:spMkLst>
        </pc:spChg>
        <pc:spChg chg="del mod">
          <ac:chgData name="Glade Bender, Julia" userId="734a8431-15bd-4bd6-b5b2-62c70649cbae" providerId="ADAL" clId="{343A34DD-B0D5-4CF2-8B0B-2277E8F3BE71}" dt="2026-03-30T05:06:30.044" v="2184" actId="700"/>
          <ac:spMkLst>
            <pc:docMk/>
            <pc:sldMk cId="3517088035" sldId="310"/>
            <ac:spMk id="4" creationId="{AD7DB913-0E4B-49E5-92C5-C9994D954898}"/>
          </ac:spMkLst>
        </pc:spChg>
        <pc:spChg chg="add mod ord">
          <ac:chgData name="Glade Bender, Julia" userId="734a8431-15bd-4bd6-b5b2-62c70649cbae" providerId="ADAL" clId="{343A34DD-B0D5-4CF2-8B0B-2277E8F3BE71}" dt="2026-03-30T05:12:02.982" v="2492" actId="20577"/>
          <ac:spMkLst>
            <pc:docMk/>
            <pc:sldMk cId="3517088035" sldId="310"/>
            <ac:spMk id="5" creationId="{AFD8BD33-EC6F-DD4A-D796-882344378EC7}"/>
          </ac:spMkLst>
        </pc:spChg>
        <pc:spChg chg="mod">
          <ac:chgData name="Glade Bender, Julia" userId="734a8431-15bd-4bd6-b5b2-62c70649cbae" providerId="ADAL" clId="{343A34DD-B0D5-4CF2-8B0B-2277E8F3BE71}" dt="2026-03-30T05:12:17.674" v="2510" actId="1036"/>
          <ac:spMkLst>
            <pc:docMk/>
            <pc:sldMk cId="3517088035" sldId="310"/>
            <ac:spMk id="8" creationId="{54D9E00C-A5AD-4E53-BF59-DA6A4399F920}"/>
          </ac:spMkLst>
        </pc:spChg>
        <pc:spChg chg="mod">
          <ac:chgData name="Glade Bender, Julia" userId="734a8431-15bd-4bd6-b5b2-62c70649cbae" providerId="ADAL" clId="{343A34DD-B0D5-4CF2-8B0B-2277E8F3BE71}" dt="2026-03-30T05:12:17.674" v="2510" actId="1036"/>
          <ac:spMkLst>
            <pc:docMk/>
            <pc:sldMk cId="3517088035" sldId="310"/>
            <ac:spMk id="9" creationId="{15AFC55D-1EE0-470D-A995-2155696AF678}"/>
          </ac:spMkLst>
        </pc:spChg>
        <pc:spChg chg="mod">
          <ac:chgData name="Glade Bender, Julia" userId="734a8431-15bd-4bd6-b5b2-62c70649cbae" providerId="ADAL" clId="{343A34DD-B0D5-4CF2-8B0B-2277E8F3BE71}" dt="2026-03-30T05:08:00.344" v="2335" actId="1036"/>
          <ac:spMkLst>
            <pc:docMk/>
            <pc:sldMk cId="3517088035" sldId="310"/>
            <ac:spMk id="10" creationId="{25EEC5C5-43B2-48A0-842A-6A40570D26D2}"/>
          </ac:spMkLst>
        </pc:spChg>
        <pc:spChg chg="mod">
          <ac:chgData name="Glade Bender, Julia" userId="734a8431-15bd-4bd6-b5b2-62c70649cbae" providerId="ADAL" clId="{343A34DD-B0D5-4CF2-8B0B-2277E8F3BE71}" dt="2026-03-30T05:08:19.728" v="2397" actId="1035"/>
          <ac:spMkLst>
            <pc:docMk/>
            <pc:sldMk cId="3517088035" sldId="310"/>
            <ac:spMk id="11" creationId="{8F7E7BB0-EC96-4A92-9F2E-4A46391B3B0A}"/>
          </ac:spMkLst>
        </pc:spChg>
        <pc:spChg chg="mod">
          <ac:chgData name="Glade Bender, Julia" userId="734a8431-15bd-4bd6-b5b2-62c70649cbae" providerId="ADAL" clId="{343A34DD-B0D5-4CF2-8B0B-2277E8F3BE71}" dt="2026-03-30T05:12:17.674" v="2510" actId="1036"/>
          <ac:spMkLst>
            <pc:docMk/>
            <pc:sldMk cId="3517088035" sldId="310"/>
            <ac:spMk id="19" creationId="{394859E4-63D8-41CF-A875-1B652CAC60C6}"/>
          </ac:spMkLst>
        </pc:spChg>
        <pc:spChg chg="mod">
          <ac:chgData name="Glade Bender, Julia" userId="734a8431-15bd-4bd6-b5b2-62c70649cbae" providerId="ADAL" clId="{343A34DD-B0D5-4CF2-8B0B-2277E8F3BE71}" dt="2026-03-30T05:08:00.344" v="2335" actId="1036"/>
          <ac:spMkLst>
            <pc:docMk/>
            <pc:sldMk cId="3517088035" sldId="310"/>
            <ac:spMk id="20" creationId="{732ECE6F-922A-4D11-AB81-24DC747600FC}"/>
          </ac:spMkLst>
        </pc:spChg>
        <pc:spChg chg="mod">
          <ac:chgData name="Glade Bender, Julia" userId="734a8431-15bd-4bd6-b5b2-62c70649cbae" providerId="ADAL" clId="{343A34DD-B0D5-4CF2-8B0B-2277E8F3BE71}" dt="2026-03-30T05:08:00.344" v="2335" actId="1036"/>
          <ac:spMkLst>
            <pc:docMk/>
            <pc:sldMk cId="3517088035" sldId="310"/>
            <ac:spMk id="21" creationId="{B14C5E56-41BB-4361-AC36-28FF0E412FFF}"/>
          </ac:spMkLst>
        </pc:spChg>
        <pc:spChg chg="mod">
          <ac:chgData name="Glade Bender, Julia" userId="734a8431-15bd-4bd6-b5b2-62c70649cbae" providerId="ADAL" clId="{343A34DD-B0D5-4CF2-8B0B-2277E8F3BE71}" dt="2026-03-30T05:08:00.344" v="2335" actId="1036"/>
          <ac:spMkLst>
            <pc:docMk/>
            <pc:sldMk cId="3517088035" sldId="310"/>
            <ac:spMk id="22" creationId="{8EFBA415-6384-4474-8C30-9DB4AC89C629}"/>
          </ac:spMkLst>
        </pc:spChg>
        <pc:spChg chg="mod">
          <ac:chgData name="Glade Bender, Julia" userId="734a8431-15bd-4bd6-b5b2-62c70649cbae" providerId="ADAL" clId="{343A34DD-B0D5-4CF2-8B0B-2277E8F3BE71}" dt="2026-03-30T05:12:17.674" v="2510" actId="1036"/>
          <ac:spMkLst>
            <pc:docMk/>
            <pc:sldMk cId="3517088035" sldId="310"/>
            <ac:spMk id="26" creationId="{5B39050F-8E1E-446D-9470-16503708798E}"/>
          </ac:spMkLst>
        </pc:spChg>
        <pc:spChg chg="mod">
          <ac:chgData name="Glade Bender, Julia" userId="734a8431-15bd-4bd6-b5b2-62c70649cbae" providerId="ADAL" clId="{343A34DD-B0D5-4CF2-8B0B-2277E8F3BE71}" dt="2026-03-30T05:12:17.674" v="2510" actId="1036"/>
          <ac:spMkLst>
            <pc:docMk/>
            <pc:sldMk cId="3517088035" sldId="310"/>
            <ac:spMk id="27" creationId="{EF49114D-9858-4DA2-BA01-FD40092E6037}"/>
          </ac:spMkLst>
        </pc:spChg>
        <pc:spChg chg="mod">
          <ac:chgData name="Glade Bender, Julia" userId="734a8431-15bd-4bd6-b5b2-62c70649cbae" providerId="ADAL" clId="{343A34DD-B0D5-4CF2-8B0B-2277E8F3BE71}" dt="2026-03-30T05:08:19.728" v="2397" actId="1035"/>
          <ac:spMkLst>
            <pc:docMk/>
            <pc:sldMk cId="3517088035" sldId="310"/>
            <ac:spMk id="28" creationId="{E58BD346-48A4-4A57-8602-4D0717CD9A75}"/>
          </ac:spMkLst>
        </pc:spChg>
        <pc:spChg chg="mod">
          <ac:chgData name="Glade Bender, Julia" userId="734a8431-15bd-4bd6-b5b2-62c70649cbae" providerId="ADAL" clId="{343A34DD-B0D5-4CF2-8B0B-2277E8F3BE71}" dt="2026-03-30T05:12:17.674" v="2510" actId="1036"/>
          <ac:spMkLst>
            <pc:docMk/>
            <pc:sldMk cId="3517088035" sldId="310"/>
            <ac:spMk id="30" creationId="{0C92CCAA-6511-4D3E-9B95-D21C13BF0F85}"/>
          </ac:spMkLst>
        </pc:spChg>
        <pc:spChg chg="mod">
          <ac:chgData name="Glade Bender, Julia" userId="734a8431-15bd-4bd6-b5b2-62c70649cbae" providerId="ADAL" clId="{343A34DD-B0D5-4CF2-8B0B-2277E8F3BE71}" dt="2026-03-30T05:12:17.674" v="2510" actId="1036"/>
          <ac:spMkLst>
            <pc:docMk/>
            <pc:sldMk cId="3517088035" sldId="310"/>
            <ac:spMk id="31" creationId="{1D4772DF-5E9C-4260-9C73-0CEC3A2698F1}"/>
          </ac:spMkLst>
        </pc:spChg>
        <pc:spChg chg="mod">
          <ac:chgData name="Glade Bender, Julia" userId="734a8431-15bd-4bd6-b5b2-62c70649cbae" providerId="ADAL" clId="{343A34DD-B0D5-4CF2-8B0B-2277E8F3BE71}" dt="2026-03-30T05:12:17.674" v="2510" actId="1036"/>
          <ac:spMkLst>
            <pc:docMk/>
            <pc:sldMk cId="3517088035" sldId="310"/>
            <ac:spMk id="32" creationId="{A2430284-C5F0-41B6-A70A-1AEED5137F63}"/>
          </ac:spMkLst>
        </pc:spChg>
        <pc:spChg chg="mod">
          <ac:chgData name="Glade Bender, Julia" userId="734a8431-15bd-4bd6-b5b2-62c70649cbae" providerId="ADAL" clId="{343A34DD-B0D5-4CF2-8B0B-2277E8F3BE71}" dt="2026-03-30T05:12:17.674" v="2510" actId="1036"/>
          <ac:spMkLst>
            <pc:docMk/>
            <pc:sldMk cId="3517088035" sldId="310"/>
            <ac:spMk id="35" creationId="{3E6BA4F7-7B16-4792-ACF3-468E9D67037B}"/>
          </ac:spMkLst>
        </pc:spChg>
        <pc:spChg chg="mod">
          <ac:chgData name="Glade Bender, Julia" userId="734a8431-15bd-4bd6-b5b2-62c70649cbae" providerId="ADAL" clId="{343A34DD-B0D5-4CF2-8B0B-2277E8F3BE71}" dt="2026-03-30T05:12:17.674" v="2510" actId="1036"/>
          <ac:spMkLst>
            <pc:docMk/>
            <pc:sldMk cId="3517088035" sldId="310"/>
            <ac:spMk id="38" creationId="{DCBF4987-92E2-46B2-9820-F01523C82003}"/>
          </ac:spMkLst>
        </pc:spChg>
        <pc:spChg chg="mod">
          <ac:chgData name="Glade Bender, Julia" userId="734a8431-15bd-4bd6-b5b2-62c70649cbae" providerId="ADAL" clId="{343A34DD-B0D5-4CF2-8B0B-2277E8F3BE71}" dt="2026-03-30T05:08:19.728" v="2397" actId="1035"/>
          <ac:spMkLst>
            <pc:docMk/>
            <pc:sldMk cId="3517088035" sldId="310"/>
            <ac:spMk id="39" creationId="{885B7890-F2A1-443D-AF13-B21AB808E02F}"/>
          </ac:spMkLst>
        </pc:spChg>
        <pc:cxnChg chg="mod">
          <ac:chgData name="Glade Bender, Julia" userId="734a8431-15bd-4bd6-b5b2-62c70649cbae" providerId="ADAL" clId="{343A34DD-B0D5-4CF2-8B0B-2277E8F3BE71}" dt="2026-03-30T05:08:00.344" v="2335" actId="1036"/>
          <ac:cxnSpMkLst>
            <pc:docMk/>
            <pc:sldMk cId="3517088035" sldId="310"/>
            <ac:cxnSpMk id="15" creationId="{30BC21E3-8429-45A9-A93D-1B2F24F464BC}"/>
          </ac:cxnSpMkLst>
        </pc:cxnChg>
        <pc:cxnChg chg="mod">
          <ac:chgData name="Glade Bender, Julia" userId="734a8431-15bd-4bd6-b5b2-62c70649cbae" providerId="ADAL" clId="{343A34DD-B0D5-4CF2-8B0B-2277E8F3BE71}" dt="2026-03-30T05:08:00.344" v="2335" actId="1036"/>
          <ac:cxnSpMkLst>
            <pc:docMk/>
            <pc:sldMk cId="3517088035" sldId="310"/>
            <ac:cxnSpMk id="17" creationId="{FF8706F0-1CED-4BE3-86E7-8BAC64D0B7AB}"/>
          </ac:cxnSpMkLst>
        </pc:cxnChg>
      </pc:sldChg>
      <pc:sldChg chg="modSp add mod">
        <pc:chgData name="Glade Bender, Julia" userId="734a8431-15bd-4bd6-b5b2-62c70649cbae" providerId="ADAL" clId="{343A34DD-B0D5-4CF2-8B0B-2277E8F3BE71}" dt="2026-03-30T03:24:24.022" v="819" actId="1076"/>
        <pc:sldMkLst>
          <pc:docMk/>
          <pc:sldMk cId="3734873680" sldId="320"/>
        </pc:sldMkLst>
        <pc:spChg chg="mod">
          <ac:chgData name="Glade Bender, Julia" userId="734a8431-15bd-4bd6-b5b2-62c70649cbae" providerId="ADAL" clId="{343A34DD-B0D5-4CF2-8B0B-2277E8F3BE71}" dt="2026-03-30T03:24:24.022" v="819" actId="1076"/>
          <ac:spMkLst>
            <pc:docMk/>
            <pc:sldMk cId="3734873680" sldId="320"/>
            <ac:spMk id="4" creationId="{F376B5FF-F5E5-4319-B31C-29A9D12BFF5F}"/>
          </ac:spMkLst>
        </pc:spChg>
      </pc:sldChg>
      <pc:sldChg chg="del">
        <pc:chgData name="Glade Bender, Julia" userId="734a8431-15bd-4bd6-b5b2-62c70649cbae" providerId="ADAL" clId="{343A34DD-B0D5-4CF2-8B0B-2277E8F3BE71}" dt="2026-03-30T04:54:17.101" v="2051" actId="47"/>
        <pc:sldMkLst>
          <pc:docMk/>
          <pc:sldMk cId="646919254" sldId="329"/>
        </pc:sldMkLst>
      </pc:sldChg>
      <pc:sldChg chg="addSp delSp mod">
        <pc:chgData name="Glade Bender, Julia" userId="734a8431-15bd-4bd6-b5b2-62c70649cbae" providerId="ADAL" clId="{343A34DD-B0D5-4CF2-8B0B-2277E8F3BE71}" dt="2026-03-29T20:02:14.952" v="149" actId="22"/>
        <pc:sldMkLst>
          <pc:docMk/>
          <pc:sldMk cId="2986670684" sldId="363"/>
        </pc:sldMkLst>
      </pc:sldChg>
      <pc:sldChg chg="del">
        <pc:chgData name="Glade Bender, Julia" userId="734a8431-15bd-4bd6-b5b2-62c70649cbae" providerId="ADAL" clId="{343A34DD-B0D5-4CF2-8B0B-2277E8F3BE71}" dt="2026-03-30T05:20:42.740" v="2536" actId="47"/>
        <pc:sldMkLst>
          <pc:docMk/>
          <pc:sldMk cId="1762079535" sldId="378"/>
        </pc:sldMkLst>
      </pc:sldChg>
      <pc:sldChg chg="delSp modSp add mod">
        <pc:chgData name="Glade Bender, Julia" userId="734a8431-15bd-4bd6-b5b2-62c70649cbae" providerId="ADAL" clId="{343A34DD-B0D5-4CF2-8B0B-2277E8F3BE71}" dt="2026-03-29T20:04:40.018" v="152" actId="478"/>
        <pc:sldMkLst>
          <pc:docMk/>
          <pc:sldMk cId="651715979" sldId="389"/>
        </pc:sldMkLst>
      </pc:sldChg>
      <pc:sldChg chg="modSp add mod ord">
        <pc:chgData name="Glade Bender, Julia" userId="734a8431-15bd-4bd6-b5b2-62c70649cbae" providerId="ADAL" clId="{343A34DD-B0D5-4CF2-8B0B-2277E8F3BE71}" dt="2026-03-30T04:58:38.868" v="2091"/>
        <pc:sldMkLst>
          <pc:docMk/>
          <pc:sldMk cId="3410317900" sldId="396"/>
        </pc:sldMkLst>
        <pc:spChg chg="mod">
          <ac:chgData name="Glade Bender, Julia" userId="734a8431-15bd-4bd6-b5b2-62c70649cbae" providerId="ADAL" clId="{343A34DD-B0D5-4CF2-8B0B-2277E8F3BE71}" dt="2026-03-30T04:51:46.458" v="2042" actId="207"/>
          <ac:spMkLst>
            <pc:docMk/>
            <pc:sldMk cId="3410317900" sldId="396"/>
            <ac:spMk id="150531" creationId="{00000000-0000-0000-0000-000000000000}"/>
          </ac:spMkLst>
        </pc:spChg>
      </pc:sldChg>
      <pc:sldChg chg="addSp modSp add mod">
        <pc:chgData name="Glade Bender, Julia" userId="734a8431-15bd-4bd6-b5b2-62c70649cbae" providerId="ADAL" clId="{343A34DD-B0D5-4CF2-8B0B-2277E8F3BE71}" dt="2026-03-30T04:11:25.991" v="1362" actId="20577"/>
        <pc:sldMkLst>
          <pc:docMk/>
          <pc:sldMk cId="1139198639" sldId="399"/>
        </pc:sldMkLst>
        <pc:spChg chg="add mod">
          <ac:chgData name="Glade Bender, Julia" userId="734a8431-15bd-4bd6-b5b2-62c70649cbae" providerId="ADAL" clId="{343A34DD-B0D5-4CF2-8B0B-2277E8F3BE71}" dt="2026-03-30T04:11:25.991" v="1362" actId="20577"/>
          <ac:spMkLst>
            <pc:docMk/>
            <pc:sldMk cId="1139198639" sldId="399"/>
            <ac:spMk id="2" creationId="{4A8CCC34-4627-9977-500E-6E3E47B27AEA}"/>
          </ac:spMkLst>
        </pc:spChg>
        <pc:spChg chg="mod">
          <ac:chgData name="Glade Bender, Julia" userId="734a8431-15bd-4bd6-b5b2-62c70649cbae" providerId="ADAL" clId="{343A34DD-B0D5-4CF2-8B0B-2277E8F3BE71}" dt="2026-03-30T04:01:08.293" v="1056" actId="1076"/>
          <ac:spMkLst>
            <pc:docMk/>
            <pc:sldMk cId="1139198639" sldId="399"/>
            <ac:spMk id="144389" creationId="{00000000-0000-0000-0000-000000000000}"/>
          </ac:spMkLst>
        </pc:spChg>
        <pc:spChg chg="mod">
          <ac:chgData name="Glade Bender, Julia" userId="734a8431-15bd-4bd6-b5b2-62c70649cbae" providerId="ADAL" clId="{343A34DD-B0D5-4CF2-8B0B-2277E8F3BE71}" dt="2026-03-30T04:01:03.289" v="1055" actId="1037"/>
          <ac:spMkLst>
            <pc:docMk/>
            <pc:sldMk cId="1139198639" sldId="399"/>
            <ac:spMk id="144391" creationId="{00000000-0000-0000-0000-000000000000}"/>
          </ac:spMkLst>
        </pc:spChg>
        <pc:spChg chg="mod">
          <ac:chgData name="Glade Bender, Julia" userId="734a8431-15bd-4bd6-b5b2-62c70649cbae" providerId="ADAL" clId="{343A34DD-B0D5-4CF2-8B0B-2277E8F3BE71}" dt="2026-03-30T04:01:03.289" v="1055" actId="1037"/>
          <ac:spMkLst>
            <pc:docMk/>
            <pc:sldMk cId="1139198639" sldId="399"/>
            <ac:spMk id="144392" creationId="{00000000-0000-0000-0000-000000000000}"/>
          </ac:spMkLst>
        </pc:spChg>
        <pc:spChg chg="mod">
          <ac:chgData name="Glade Bender, Julia" userId="734a8431-15bd-4bd6-b5b2-62c70649cbae" providerId="ADAL" clId="{343A34DD-B0D5-4CF2-8B0B-2277E8F3BE71}" dt="2026-03-30T04:01:03.289" v="1055" actId="1037"/>
          <ac:spMkLst>
            <pc:docMk/>
            <pc:sldMk cId="1139198639" sldId="399"/>
            <ac:spMk id="144393" creationId="{00000000-0000-0000-0000-000000000000}"/>
          </ac:spMkLst>
        </pc:spChg>
        <pc:spChg chg="mod">
          <ac:chgData name="Glade Bender, Julia" userId="734a8431-15bd-4bd6-b5b2-62c70649cbae" providerId="ADAL" clId="{343A34DD-B0D5-4CF2-8B0B-2277E8F3BE71}" dt="2026-03-30T04:01:03.289" v="1055" actId="1037"/>
          <ac:spMkLst>
            <pc:docMk/>
            <pc:sldMk cId="1139198639" sldId="399"/>
            <ac:spMk id="144394" creationId="{00000000-0000-0000-0000-000000000000}"/>
          </ac:spMkLst>
        </pc:spChg>
        <pc:picChg chg="mod">
          <ac:chgData name="Glade Bender, Julia" userId="734a8431-15bd-4bd6-b5b2-62c70649cbae" providerId="ADAL" clId="{343A34DD-B0D5-4CF2-8B0B-2277E8F3BE71}" dt="2026-03-30T04:01:03.289" v="1055" actId="1037"/>
          <ac:picMkLst>
            <pc:docMk/>
            <pc:sldMk cId="1139198639" sldId="399"/>
            <ac:picMk id="144388" creationId="{00000000-0000-0000-0000-000000000000}"/>
          </ac:picMkLst>
        </pc:picChg>
      </pc:sldChg>
      <pc:sldChg chg="modSp add mod">
        <pc:chgData name="Glade Bender, Julia" userId="734a8431-15bd-4bd6-b5b2-62c70649cbae" providerId="ADAL" clId="{343A34DD-B0D5-4CF2-8B0B-2277E8F3BE71}" dt="2026-03-30T03:09:27.647" v="807" actId="20577"/>
        <pc:sldMkLst>
          <pc:docMk/>
          <pc:sldMk cId="790705258" sldId="435"/>
        </pc:sldMkLst>
        <pc:spChg chg="mod">
          <ac:chgData name="Glade Bender, Julia" userId="734a8431-15bd-4bd6-b5b2-62c70649cbae" providerId="ADAL" clId="{343A34DD-B0D5-4CF2-8B0B-2277E8F3BE71}" dt="2026-03-30T03:09:27.647" v="807" actId="20577"/>
          <ac:spMkLst>
            <pc:docMk/>
            <pc:sldMk cId="790705258" sldId="435"/>
            <ac:spMk id="3" creationId="{027726FE-4AE7-407A-9D45-310AFD089A56}"/>
          </ac:spMkLst>
        </pc:spChg>
        <pc:spChg chg="mod">
          <ac:chgData name="Glade Bender, Julia" userId="734a8431-15bd-4bd6-b5b2-62c70649cbae" providerId="ADAL" clId="{343A34DD-B0D5-4CF2-8B0B-2277E8F3BE71}" dt="2026-03-29T20:05:29.855" v="153"/>
          <ac:spMkLst>
            <pc:docMk/>
            <pc:sldMk cId="790705258" sldId="435"/>
            <ac:spMk id="4" creationId="{CD473CCC-3781-44F9-855D-EE62DDE0AB34}"/>
          </ac:spMkLst>
        </pc:spChg>
      </pc:sldChg>
      <pc:sldChg chg="modSp mod">
        <pc:chgData name="Glade Bender, Julia" userId="734a8431-15bd-4bd6-b5b2-62c70649cbae" providerId="ADAL" clId="{343A34DD-B0D5-4CF2-8B0B-2277E8F3BE71}" dt="2026-03-29T19:53:29.600" v="79" actId="20577"/>
        <pc:sldMkLst>
          <pc:docMk/>
          <pc:sldMk cId="3969708299" sldId="447"/>
        </pc:sldMkLst>
        <pc:spChg chg="mod">
          <ac:chgData name="Glade Bender, Julia" userId="734a8431-15bd-4bd6-b5b2-62c70649cbae" providerId="ADAL" clId="{343A34DD-B0D5-4CF2-8B0B-2277E8F3BE71}" dt="2026-03-29T19:53:29.600" v="79" actId="20577"/>
          <ac:spMkLst>
            <pc:docMk/>
            <pc:sldMk cId="3969708299" sldId="447"/>
            <ac:spMk id="8" creationId="{C6F8B4F6-75F5-4106-8C4C-332E241307D1}"/>
          </ac:spMkLst>
        </pc:spChg>
        <pc:spChg chg="mod">
          <ac:chgData name="Glade Bender, Julia" userId="734a8431-15bd-4bd6-b5b2-62c70649cbae" providerId="ADAL" clId="{343A34DD-B0D5-4CF2-8B0B-2277E8F3BE71}" dt="2026-03-29T19:53:08.817" v="74" actId="20577"/>
          <ac:spMkLst>
            <pc:docMk/>
            <pc:sldMk cId="3969708299" sldId="447"/>
            <ac:spMk id="10" creationId="{8F7813A8-D58F-4747-ABB6-8E4BEEA4AC0E}"/>
          </ac:spMkLst>
        </pc:spChg>
      </pc:sldChg>
      <pc:sldChg chg="delSp modSp add del mod ord">
        <pc:chgData name="Glade Bender, Julia" userId="734a8431-15bd-4bd6-b5b2-62c70649cbae" providerId="ADAL" clId="{343A34DD-B0D5-4CF2-8B0B-2277E8F3BE71}" dt="2026-03-29T22:07:23.840" v="768" actId="47"/>
        <pc:sldMkLst>
          <pc:docMk/>
          <pc:sldMk cId="2283026497" sldId="542"/>
        </pc:sldMkLst>
      </pc:sldChg>
      <pc:sldChg chg="modSp mod">
        <pc:chgData name="Glade Bender, Julia" userId="734a8431-15bd-4bd6-b5b2-62c70649cbae" providerId="ADAL" clId="{343A34DD-B0D5-4CF2-8B0B-2277E8F3BE71}" dt="2026-03-29T19:55:11.606" v="147" actId="20577"/>
        <pc:sldMkLst>
          <pc:docMk/>
          <pc:sldMk cId="2503589409" sldId="656"/>
        </pc:sldMkLst>
        <pc:spChg chg="mod">
          <ac:chgData name="Glade Bender, Julia" userId="734a8431-15bd-4bd6-b5b2-62c70649cbae" providerId="ADAL" clId="{343A34DD-B0D5-4CF2-8B0B-2277E8F3BE71}" dt="2026-03-29T19:55:11.606" v="147" actId="20577"/>
          <ac:spMkLst>
            <pc:docMk/>
            <pc:sldMk cId="2503589409" sldId="656"/>
            <ac:spMk id="3" creationId="{00000000-0000-0000-0000-000000000000}"/>
          </ac:spMkLst>
        </pc:spChg>
      </pc:sldChg>
      <pc:sldChg chg="modSp">
        <pc:chgData name="Glade Bender, Julia" userId="734a8431-15bd-4bd6-b5b2-62c70649cbae" providerId="ADAL" clId="{343A34DD-B0D5-4CF2-8B0B-2277E8F3BE71}" dt="2026-03-30T05:21:36.770" v="2540" actId="20577"/>
        <pc:sldMkLst>
          <pc:docMk/>
          <pc:sldMk cId="2067909781" sldId="665"/>
        </pc:sldMkLst>
        <pc:spChg chg="mod">
          <ac:chgData name="Glade Bender, Julia" userId="734a8431-15bd-4bd6-b5b2-62c70649cbae" providerId="ADAL" clId="{343A34DD-B0D5-4CF2-8B0B-2277E8F3BE71}" dt="2026-03-30T05:21:36.770" v="2540" actId="20577"/>
          <ac:spMkLst>
            <pc:docMk/>
            <pc:sldMk cId="2067909781" sldId="665"/>
            <ac:spMk id="30" creationId="{A3CBF7C7-DDEE-10FD-C6A4-843D7A60A251}"/>
          </ac:spMkLst>
        </pc:spChg>
      </pc:sldChg>
      <pc:sldChg chg="del">
        <pc:chgData name="Glade Bender, Julia" userId="734a8431-15bd-4bd6-b5b2-62c70649cbae" providerId="ADAL" clId="{343A34DD-B0D5-4CF2-8B0B-2277E8F3BE71}" dt="2026-03-30T04:54:07.262" v="2049" actId="47"/>
        <pc:sldMkLst>
          <pc:docMk/>
          <pc:sldMk cId="2052587097" sldId="684"/>
        </pc:sldMkLst>
      </pc:sldChg>
      <pc:sldChg chg="del ord">
        <pc:chgData name="Glade Bender, Julia" userId="734a8431-15bd-4bd6-b5b2-62c70649cbae" providerId="ADAL" clId="{343A34DD-B0D5-4CF2-8B0B-2277E8F3BE71}" dt="2026-03-30T05:13:37.273" v="2511" actId="47"/>
        <pc:sldMkLst>
          <pc:docMk/>
          <pc:sldMk cId="3699985015" sldId="690"/>
        </pc:sldMkLst>
      </pc:sldChg>
      <pc:sldChg chg="delSp mod ord delAnim">
        <pc:chgData name="Glade Bender, Julia" userId="734a8431-15bd-4bd6-b5b2-62c70649cbae" providerId="ADAL" clId="{343A34DD-B0D5-4CF2-8B0B-2277E8F3BE71}" dt="2026-03-29T22:08:56.838" v="771"/>
        <pc:sldMkLst>
          <pc:docMk/>
          <pc:sldMk cId="4040027575" sldId="691"/>
        </pc:sldMkLst>
      </pc:sldChg>
      <pc:sldChg chg="ord">
        <pc:chgData name="Glade Bender, Julia" userId="734a8431-15bd-4bd6-b5b2-62c70649cbae" providerId="ADAL" clId="{343A34DD-B0D5-4CF2-8B0B-2277E8F3BE71}" dt="2026-03-30T04:59:52.921" v="2097"/>
        <pc:sldMkLst>
          <pc:docMk/>
          <pc:sldMk cId="4212958428" sldId="693"/>
        </pc:sldMkLst>
      </pc:sldChg>
      <pc:sldChg chg="del">
        <pc:chgData name="Glade Bender, Julia" userId="734a8431-15bd-4bd6-b5b2-62c70649cbae" providerId="ADAL" clId="{343A34DD-B0D5-4CF2-8B0B-2277E8F3BE71}" dt="2026-03-30T05:24:02.522" v="2579" actId="47"/>
        <pc:sldMkLst>
          <pc:docMk/>
          <pc:sldMk cId="1380432064" sldId="2699"/>
        </pc:sldMkLst>
      </pc:sldChg>
      <pc:sldChg chg="del">
        <pc:chgData name="Glade Bender, Julia" userId="734a8431-15bd-4bd6-b5b2-62c70649cbae" providerId="ADAL" clId="{343A34DD-B0D5-4CF2-8B0B-2277E8F3BE71}" dt="2026-03-30T05:24:16.105" v="2582" actId="47"/>
        <pc:sldMkLst>
          <pc:docMk/>
          <pc:sldMk cId="2106587340" sldId="2731"/>
        </pc:sldMkLst>
      </pc:sldChg>
      <pc:sldChg chg="modSp add mod">
        <pc:chgData name="Glade Bender, Julia" userId="734a8431-15bd-4bd6-b5b2-62c70649cbae" providerId="ADAL" clId="{343A34DD-B0D5-4CF2-8B0B-2277E8F3BE71}" dt="2026-03-30T05:02:57.192" v="2108" actId="20577"/>
        <pc:sldMkLst>
          <pc:docMk/>
          <pc:sldMk cId="1547181815" sldId="2782"/>
        </pc:sldMkLst>
        <pc:spChg chg="mod">
          <ac:chgData name="Glade Bender, Julia" userId="734a8431-15bd-4bd6-b5b2-62c70649cbae" providerId="ADAL" clId="{343A34DD-B0D5-4CF2-8B0B-2277E8F3BE71}" dt="2026-03-30T05:02:57.192" v="2108" actId="20577"/>
          <ac:spMkLst>
            <pc:docMk/>
            <pc:sldMk cId="1547181815" sldId="2782"/>
            <ac:spMk id="4" creationId="{184D6302-B42D-4583-8F7B-A2A03E3FC232}"/>
          </ac:spMkLst>
        </pc:spChg>
        <pc:spChg chg="mod">
          <ac:chgData name="Glade Bender, Julia" userId="734a8431-15bd-4bd6-b5b2-62c70649cbae" providerId="ADAL" clId="{343A34DD-B0D5-4CF2-8B0B-2277E8F3BE71}" dt="2026-03-30T05:01:51.257" v="2098"/>
          <ac:spMkLst>
            <pc:docMk/>
            <pc:sldMk cId="1547181815" sldId="2782"/>
            <ac:spMk id="5" creationId="{781B7C39-F341-40BF-9591-FAA3C6B5C908}"/>
          </ac:spMkLst>
        </pc:spChg>
      </pc:sldChg>
      <pc:sldChg chg="del">
        <pc:chgData name="Glade Bender, Julia" userId="734a8431-15bd-4bd6-b5b2-62c70649cbae" providerId="ADAL" clId="{343A34DD-B0D5-4CF2-8B0B-2277E8F3BE71}" dt="2026-03-30T04:53:51.722" v="2043" actId="47"/>
        <pc:sldMkLst>
          <pc:docMk/>
          <pc:sldMk cId="3828572024" sldId="20614"/>
        </pc:sldMkLst>
      </pc:sldChg>
      <pc:sldChg chg="add del">
        <pc:chgData name="Glade Bender, Julia" userId="734a8431-15bd-4bd6-b5b2-62c70649cbae" providerId="ADAL" clId="{343A34DD-B0D5-4CF2-8B0B-2277E8F3BE71}" dt="2026-03-30T05:24:10.313" v="2581" actId="47"/>
        <pc:sldMkLst>
          <pc:docMk/>
          <pc:sldMk cId="1945407406" sldId="2145706422"/>
        </pc:sldMkLst>
      </pc:sldChg>
      <pc:sldChg chg="modSp mod ord">
        <pc:chgData name="Glade Bender, Julia" userId="734a8431-15bd-4bd6-b5b2-62c70649cbae" providerId="ADAL" clId="{343A34DD-B0D5-4CF2-8B0B-2277E8F3BE71}" dt="2026-03-30T05:22:28.943" v="2578" actId="113"/>
        <pc:sldMkLst>
          <pc:docMk/>
          <pc:sldMk cId="4116427144" sldId="2145706435"/>
        </pc:sldMkLst>
        <pc:spChg chg="mod">
          <ac:chgData name="Glade Bender, Julia" userId="734a8431-15bd-4bd6-b5b2-62c70649cbae" providerId="ADAL" clId="{343A34DD-B0D5-4CF2-8B0B-2277E8F3BE71}" dt="2026-03-30T05:22:28.943" v="2578" actId="113"/>
          <ac:spMkLst>
            <pc:docMk/>
            <pc:sldMk cId="4116427144" sldId="2145706435"/>
            <ac:spMk id="30" creationId="{A3CBF7C7-DDEE-10FD-C6A4-843D7A60A251}"/>
          </ac:spMkLst>
        </pc:spChg>
      </pc:sldChg>
      <pc:sldChg chg="del">
        <pc:chgData name="Glade Bender, Julia" userId="734a8431-15bd-4bd6-b5b2-62c70649cbae" providerId="ADAL" clId="{343A34DD-B0D5-4CF2-8B0B-2277E8F3BE71}" dt="2026-03-30T04:54:14.524" v="2050" actId="47"/>
        <pc:sldMkLst>
          <pc:docMk/>
          <pc:sldMk cId="1795820708" sldId="2145706436"/>
        </pc:sldMkLst>
      </pc:sldChg>
      <pc:sldChg chg="del">
        <pc:chgData name="Glade Bender, Julia" userId="734a8431-15bd-4bd6-b5b2-62c70649cbae" providerId="ADAL" clId="{343A34DD-B0D5-4CF2-8B0B-2277E8F3BE71}" dt="2026-03-29T22:03:58.494" v="742" actId="47"/>
        <pc:sldMkLst>
          <pc:docMk/>
          <pc:sldMk cId="3344827221" sldId="2145706438"/>
        </pc:sldMkLst>
      </pc:sldChg>
      <pc:sldChg chg="modSp del mod">
        <pc:chgData name="Glade Bender, Julia" userId="734a8431-15bd-4bd6-b5b2-62c70649cbae" providerId="ADAL" clId="{343A34DD-B0D5-4CF2-8B0B-2277E8F3BE71}" dt="2026-03-30T05:20:41.289" v="2535" actId="47"/>
        <pc:sldMkLst>
          <pc:docMk/>
          <pc:sldMk cId="2503187858" sldId="2145706439"/>
        </pc:sldMkLst>
      </pc:sldChg>
      <pc:sldChg chg="ord">
        <pc:chgData name="Glade Bender, Julia" userId="734a8431-15bd-4bd6-b5b2-62c70649cbae" providerId="ADAL" clId="{343A34DD-B0D5-4CF2-8B0B-2277E8F3BE71}" dt="2026-03-30T05:15:22.712" v="2514"/>
        <pc:sldMkLst>
          <pc:docMk/>
          <pc:sldMk cId="3589043093" sldId="2145706440"/>
        </pc:sldMkLst>
      </pc:sldChg>
      <pc:sldChg chg="del">
        <pc:chgData name="Glade Bender, Julia" userId="734a8431-15bd-4bd6-b5b2-62c70649cbae" providerId="ADAL" clId="{343A34DD-B0D5-4CF2-8B0B-2277E8F3BE71}" dt="2026-03-30T04:53:55.603" v="2045" actId="47"/>
        <pc:sldMkLst>
          <pc:docMk/>
          <pc:sldMk cId="461769067" sldId="2145706444"/>
        </pc:sldMkLst>
      </pc:sldChg>
      <pc:sldChg chg="del">
        <pc:chgData name="Glade Bender, Julia" userId="734a8431-15bd-4bd6-b5b2-62c70649cbae" providerId="ADAL" clId="{343A34DD-B0D5-4CF2-8B0B-2277E8F3BE71}" dt="2026-03-30T04:53:58.622" v="2046" actId="47"/>
        <pc:sldMkLst>
          <pc:docMk/>
          <pc:sldMk cId="3312815989" sldId="2145706445"/>
        </pc:sldMkLst>
      </pc:sldChg>
      <pc:sldChg chg="del">
        <pc:chgData name="Glade Bender, Julia" userId="734a8431-15bd-4bd6-b5b2-62c70649cbae" providerId="ADAL" clId="{343A34DD-B0D5-4CF2-8B0B-2277E8F3BE71}" dt="2026-03-30T04:54:02.117" v="2048" actId="47"/>
        <pc:sldMkLst>
          <pc:docMk/>
          <pc:sldMk cId="19553985" sldId="2145706446"/>
        </pc:sldMkLst>
      </pc:sldChg>
      <pc:sldChg chg="del">
        <pc:chgData name="Glade Bender, Julia" userId="734a8431-15bd-4bd6-b5b2-62c70649cbae" providerId="ADAL" clId="{343A34DD-B0D5-4CF2-8B0B-2277E8F3BE71}" dt="2026-03-30T04:54:00.186" v="2047" actId="47"/>
        <pc:sldMkLst>
          <pc:docMk/>
          <pc:sldMk cId="2821043836" sldId="2145706447"/>
        </pc:sldMkLst>
      </pc:sldChg>
      <pc:sldChg chg="del">
        <pc:chgData name="Glade Bender, Julia" userId="734a8431-15bd-4bd6-b5b2-62c70649cbae" providerId="ADAL" clId="{343A34DD-B0D5-4CF2-8B0B-2277E8F3BE71}" dt="2026-03-30T05:20:30.493" v="2534" actId="47"/>
        <pc:sldMkLst>
          <pc:docMk/>
          <pc:sldMk cId="4151865156" sldId="2145706451"/>
        </pc:sldMkLst>
      </pc:sldChg>
      <pc:sldChg chg="del">
        <pc:chgData name="Glade Bender, Julia" userId="734a8431-15bd-4bd6-b5b2-62c70649cbae" providerId="ADAL" clId="{343A34DD-B0D5-4CF2-8B0B-2277E8F3BE71}" dt="2026-03-30T05:20:45.094" v="2537" actId="47"/>
        <pc:sldMkLst>
          <pc:docMk/>
          <pc:sldMk cId="3284101894" sldId="2145706452"/>
        </pc:sldMkLst>
      </pc:sldChg>
      <pc:sldChg chg="ord">
        <pc:chgData name="Glade Bender, Julia" userId="734a8431-15bd-4bd6-b5b2-62c70649cbae" providerId="ADAL" clId="{343A34DD-B0D5-4CF2-8B0B-2277E8F3BE71}" dt="2026-03-30T05:20:04.740" v="2533"/>
        <pc:sldMkLst>
          <pc:docMk/>
          <pc:sldMk cId="3478095055" sldId="2145706455"/>
        </pc:sldMkLst>
      </pc:sldChg>
      <pc:sldChg chg="addSp delSp mod ord">
        <pc:chgData name="Glade Bender, Julia" userId="734a8431-15bd-4bd6-b5b2-62c70649cbae" providerId="ADAL" clId="{343A34DD-B0D5-4CF2-8B0B-2277E8F3BE71}" dt="2026-03-30T05:19:03.611" v="2531"/>
        <pc:sldMkLst>
          <pc:docMk/>
          <pc:sldMk cId="2185583378" sldId="2145706456"/>
        </pc:sldMkLst>
        <pc:spChg chg="add del">
          <ac:chgData name="Glade Bender, Julia" userId="734a8431-15bd-4bd6-b5b2-62c70649cbae" providerId="ADAL" clId="{343A34DD-B0D5-4CF2-8B0B-2277E8F3BE71}" dt="2026-03-30T05:18:45.927" v="2526" actId="478"/>
          <ac:spMkLst>
            <pc:docMk/>
            <pc:sldMk cId="2185583378" sldId="2145706456"/>
            <ac:spMk id="21" creationId="{C892E635-BB08-3C5F-8C51-2BA296C44F31}"/>
          </ac:spMkLst>
        </pc:spChg>
        <pc:picChg chg="add del">
          <ac:chgData name="Glade Bender, Julia" userId="734a8431-15bd-4bd6-b5b2-62c70649cbae" providerId="ADAL" clId="{343A34DD-B0D5-4CF2-8B0B-2277E8F3BE71}" dt="2026-03-30T05:18:45.152" v="2525" actId="478"/>
          <ac:picMkLst>
            <pc:docMk/>
            <pc:sldMk cId="2185583378" sldId="2145706456"/>
            <ac:picMk id="23" creationId="{98EE7B9E-03AB-F8A9-6C2C-9C47BED36229}"/>
          </ac:picMkLst>
        </pc:picChg>
      </pc:sldChg>
      <pc:sldChg chg="modSp mod ord">
        <pc:chgData name="Glade Bender, Julia" userId="734a8431-15bd-4bd6-b5b2-62c70649cbae" providerId="ADAL" clId="{343A34DD-B0D5-4CF2-8B0B-2277E8F3BE71}" dt="2026-03-30T05:16:20.694" v="2518" actId="20577"/>
        <pc:sldMkLst>
          <pc:docMk/>
          <pc:sldMk cId="2381776255" sldId="2145706458"/>
        </pc:sldMkLst>
        <pc:spChg chg="mod">
          <ac:chgData name="Glade Bender, Julia" userId="734a8431-15bd-4bd6-b5b2-62c70649cbae" providerId="ADAL" clId="{343A34DD-B0D5-4CF2-8B0B-2277E8F3BE71}" dt="2026-03-30T05:16:20.694" v="2518" actId="20577"/>
          <ac:spMkLst>
            <pc:docMk/>
            <pc:sldMk cId="2381776255" sldId="2145706458"/>
            <ac:spMk id="2" creationId="{78F6F0E0-1D31-6D38-6BF9-79ACC32A189E}"/>
          </ac:spMkLst>
        </pc:spChg>
      </pc:sldChg>
      <pc:sldChg chg="addSp delSp modSp new mod ord modClrScheme chgLayout">
        <pc:chgData name="Glade Bender, Julia" userId="734a8431-15bd-4bd6-b5b2-62c70649cbae" providerId="ADAL" clId="{343A34DD-B0D5-4CF2-8B0B-2277E8F3BE71}" dt="2026-03-29T21:58:16.581" v="737" actId="1076"/>
        <pc:sldMkLst>
          <pc:docMk/>
          <pc:sldMk cId="3342846856" sldId="2145706459"/>
        </pc:sldMkLst>
        <pc:spChg chg="mod ord">
          <ac:chgData name="Glade Bender, Julia" userId="734a8431-15bd-4bd6-b5b2-62c70649cbae" providerId="ADAL" clId="{343A34DD-B0D5-4CF2-8B0B-2277E8F3BE71}" dt="2026-03-29T21:50:22.175" v="518" actId="20577"/>
          <ac:spMkLst>
            <pc:docMk/>
            <pc:sldMk cId="3342846856" sldId="2145706459"/>
            <ac:spMk id="2" creationId="{64A52558-BAED-FBF6-38E7-F601258669F5}"/>
          </ac:spMkLst>
        </pc:spChg>
        <pc:spChg chg="add mod">
          <ac:chgData name="Glade Bender, Julia" userId="734a8431-15bd-4bd6-b5b2-62c70649cbae" providerId="ADAL" clId="{343A34DD-B0D5-4CF2-8B0B-2277E8F3BE71}" dt="2026-03-29T20:48:06.601" v="349" actId="1076"/>
          <ac:spMkLst>
            <pc:docMk/>
            <pc:sldMk cId="3342846856" sldId="2145706459"/>
            <ac:spMk id="5" creationId="{7EC3A92F-138E-CA8D-95EB-38DA7C8B96E7}"/>
          </ac:spMkLst>
        </pc:spChg>
        <pc:spChg chg="add mod ord">
          <ac:chgData name="Glade Bender, Julia" userId="734a8431-15bd-4bd6-b5b2-62c70649cbae" providerId="ADAL" clId="{343A34DD-B0D5-4CF2-8B0B-2277E8F3BE71}" dt="2026-03-29T21:58:16.581" v="737" actId="1076"/>
          <ac:spMkLst>
            <pc:docMk/>
            <pc:sldMk cId="3342846856" sldId="2145706459"/>
            <ac:spMk id="7" creationId="{74D69490-B827-76F7-39EC-85D49907B13C}"/>
          </ac:spMkLst>
        </pc:spChg>
        <pc:spChg chg="add mod">
          <ac:chgData name="Glade Bender, Julia" userId="734a8431-15bd-4bd6-b5b2-62c70649cbae" providerId="ADAL" clId="{343A34DD-B0D5-4CF2-8B0B-2277E8F3BE71}" dt="2026-03-29T21:53:22.588" v="639" actId="1035"/>
          <ac:spMkLst>
            <pc:docMk/>
            <pc:sldMk cId="3342846856" sldId="2145706459"/>
            <ac:spMk id="9" creationId="{34BFD175-3810-7707-95F5-6EF10E74B878}"/>
          </ac:spMkLst>
        </pc:spChg>
        <pc:spChg chg="add mod">
          <ac:chgData name="Glade Bender, Julia" userId="734a8431-15bd-4bd6-b5b2-62c70649cbae" providerId="ADAL" clId="{343A34DD-B0D5-4CF2-8B0B-2277E8F3BE71}" dt="2026-03-29T21:53:16.204" v="635" actId="1036"/>
          <ac:spMkLst>
            <pc:docMk/>
            <pc:sldMk cId="3342846856" sldId="2145706459"/>
            <ac:spMk id="10" creationId="{62C5DF40-A2CB-236E-B444-BB192D2DD312}"/>
          </ac:spMkLst>
        </pc:spChg>
        <pc:picChg chg="add mod">
          <ac:chgData name="Glade Bender, Julia" userId="734a8431-15bd-4bd6-b5b2-62c70649cbae" providerId="ADAL" clId="{343A34DD-B0D5-4CF2-8B0B-2277E8F3BE71}" dt="2026-03-29T21:53:16.204" v="635" actId="1036"/>
          <ac:picMkLst>
            <pc:docMk/>
            <pc:sldMk cId="3342846856" sldId="2145706459"/>
            <ac:picMk id="4" creationId="{128F0F90-428B-1823-3A82-EE9EBE59DD5E}"/>
          </ac:picMkLst>
        </pc:picChg>
        <pc:picChg chg="add mod">
          <ac:chgData name="Glade Bender, Julia" userId="734a8431-15bd-4bd6-b5b2-62c70649cbae" providerId="ADAL" clId="{343A34DD-B0D5-4CF2-8B0B-2277E8F3BE71}" dt="2026-03-29T21:53:16.204" v="635" actId="1036"/>
          <ac:picMkLst>
            <pc:docMk/>
            <pc:sldMk cId="3342846856" sldId="2145706459"/>
            <ac:picMk id="8" creationId="{E5B6ADFC-21FA-2864-85C4-EAE80BA43609}"/>
          </ac:picMkLst>
        </pc:picChg>
      </pc:sldChg>
      <pc:sldChg chg="addSp delSp modSp new mod ord modClrScheme chgLayout">
        <pc:chgData name="Glade Bender, Julia" userId="734a8431-15bd-4bd6-b5b2-62c70649cbae" providerId="ADAL" clId="{343A34DD-B0D5-4CF2-8B0B-2277E8F3BE71}" dt="2026-03-30T05:03:18.787" v="2110"/>
        <pc:sldMkLst>
          <pc:docMk/>
          <pc:sldMk cId="1731553313" sldId="2145706460"/>
        </pc:sldMkLst>
        <pc:spChg chg="del mod ord">
          <ac:chgData name="Glade Bender, Julia" userId="734a8431-15bd-4bd6-b5b2-62c70649cbae" providerId="ADAL" clId="{343A34DD-B0D5-4CF2-8B0B-2277E8F3BE71}" dt="2026-03-30T03:45:55.420" v="820" actId="700"/>
          <ac:spMkLst>
            <pc:docMk/>
            <pc:sldMk cId="1731553313" sldId="2145706460"/>
            <ac:spMk id="2" creationId="{815E80E5-95F8-494A-F2C8-5D97024E6217}"/>
          </ac:spMkLst>
        </pc:spChg>
        <pc:spChg chg="del">
          <ac:chgData name="Glade Bender, Julia" userId="734a8431-15bd-4bd6-b5b2-62c70649cbae" providerId="ADAL" clId="{343A34DD-B0D5-4CF2-8B0B-2277E8F3BE71}" dt="2026-03-30T03:45:55.420" v="820" actId="700"/>
          <ac:spMkLst>
            <pc:docMk/>
            <pc:sldMk cId="1731553313" sldId="2145706460"/>
            <ac:spMk id="3" creationId="{1BE2BD89-2E1C-5072-9E63-FB4AE941BCD3}"/>
          </ac:spMkLst>
        </pc:spChg>
        <pc:spChg chg="del">
          <ac:chgData name="Glade Bender, Julia" userId="734a8431-15bd-4bd6-b5b2-62c70649cbae" providerId="ADAL" clId="{343A34DD-B0D5-4CF2-8B0B-2277E8F3BE71}" dt="2026-03-30T03:45:55.420" v="820" actId="700"/>
          <ac:spMkLst>
            <pc:docMk/>
            <pc:sldMk cId="1731553313" sldId="2145706460"/>
            <ac:spMk id="4" creationId="{5522AADC-C4E0-5B60-7AF4-A7E88081FBEA}"/>
          </ac:spMkLst>
        </pc:spChg>
        <pc:spChg chg="add mod ord">
          <ac:chgData name="Glade Bender, Julia" userId="734a8431-15bd-4bd6-b5b2-62c70649cbae" providerId="ADAL" clId="{343A34DD-B0D5-4CF2-8B0B-2277E8F3BE71}" dt="2026-03-30T03:48:21.938" v="926" actId="20577"/>
          <ac:spMkLst>
            <pc:docMk/>
            <pc:sldMk cId="1731553313" sldId="2145706460"/>
            <ac:spMk id="5" creationId="{5C594206-28F4-1907-D217-F9745974A768}"/>
          </ac:spMkLst>
        </pc:spChg>
        <pc:spChg chg="add mod">
          <ac:chgData name="Glade Bender, Julia" userId="734a8431-15bd-4bd6-b5b2-62c70649cbae" providerId="ADAL" clId="{343A34DD-B0D5-4CF2-8B0B-2277E8F3BE71}" dt="2026-03-30T03:58:40.268" v="1001" actId="1076"/>
          <ac:spMkLst>
            <pc:docMk/>
            <pc:sldMk cId="1731553313" sldId="2145706460"/>
            <ac:spMk id="6" creationId="{9A1C5FFF-6359-9D1F-1F97-2D5441F75E2A}"/>
          </ac:spMkLst>
        </pc:spChg>
        <pc:spChg chg="add del mod">
          <ac:chgData name="Glade Bender, Julia" userId="734a8431-15bd-4bd6-b5b2-62c70649cbae" providerId="ADAL" clId="{343A34DD-B0D5-4CF2-8B0B-2277E8F3BE71}" dt="2026-03-30T03:54:21.160" v="947"/>
          <ac:spMkLst>
            <pc:docMk/>
            <pc:sldMk cId="1731553313" sldId="2145706460"/>
            <ac:spMk id="7" creationId="{FD9128DD-D87B-0023-78C9-F4BDB60A9883}"/>
          </ac:spMkLst>
        </pc:spChg>
        <pc:spChg chg="add del mod">
          <ac:chgData name="Glade Bender, Julia" userId="734a8431-15bd-4bd6-b5b2-62c70649cbae" providerId="ADAL" clId="{343A34DD-B0D5-4CF2-8B0B-2277E8F3BE71}" dt="2026-03-30T03:54:21.135" v="945" actId="21"/>
          <ac:spMkLst>
            <pc:docMk/>
            <pc:sldMk cId="1731553313" sldId="2145706460"/>
            <ac:spMk id="8" creationId="{51E89FB0-C44E-0061-CB36-6193A8E2DCFE}"/>
          </ac:spMkLst>
        </pc:spChg>
        <pc:spChg chg="add mod">
          <ac:chgData name="Glade Bender, Julia" userId="734a8431-15bd-4bd6-b5b2-62c70649cbae" providerId="ADAL" clId="{343A34DD-B0D5-4CF2-8B0B-2277E8F3BE71}" dt="2026-03-30T03:58:04.895" v="999" actId="20577"/>
          <ac:spMkLst>
            <pc:docMk/>
            <pc:sldMk cId="1731553313" sldId="2145706460"/>
            <ac:spMk id="9" creationId="{215BB635-F992-407C-7856-7082E4C050E4}"/>
          </ac:spMkLst>
        </pc:spChg>
        <pc:picChg chg="add mod">
          <ac:chgData name="Glade Bender, Julia" userId="734a8431-15bd-4bd6-b5b2-62c70649cbae" providerId="ADAL" clId="{343A34DD-B0D5-4CF2-8B0B-2277E8F3BE71}" dt="2026-03-30T03:54:01.350" v="942" actId="732"/>
          <ac:picMkLst>
            <pc:docMk/>
            <pc:sldMk cId="1731553313" sldId="2145706460"/>
            <ac:picMk id="1026" creationId="{FAF757C6-B5DC-56D6-F8F9-F41B219221D0}"/>
          </ac:picMkLst>
        </pc:picChg>
      </pc:sldChg>
      <pc:sldChg chg="addSp delSp modSp new mod">
        <pc:chgData name="Glade Bender, Julia" userId="734a8431-15bd-4bd6-b5b2-62c70649cbae" providerId="ADAL" clId="{343A34DD-B0D5-4CF2-8B0B-2277E8F3BE71}" dt="2026-03-30T04:50:47.225" v="2041" actId="1076"/>
        <pc:sldMkLst>
          <pc:docMk/>
          <pc:sldMk cId="1047120450" sldId="2145706461"/>
        </pc:sldMkLst>
        <pc:spChg chg="mod">
          <ac:chgData name="Glade Bender, Julia" userId="734a8431-15bd-4bd6-b5b2-62c70649cbae" providerId="ADAL" clId="{343A34DD-B0D5-4CF2-8B0B-2277E8F3BE71}" dt="2026-03-30T04:39:57.905" v="1860" actId="20577"/>
          <ac:spMkLst>
            <pc:docMk/>
            <pc:sldMk cId="1047120450" sldId="2145706461"/>
            <ac:spMk id="2" creationId="{ECECB749-3581-EF8B-4F00-C9C355395785}"/>
          </ac:spMkLst>
        </pc:spChg>
        <pc:spChg chg="mod">
          <ac:chgData name="Glade Bender, Julia" userId="734a8431-15bd-4bd6-b5b2-62c70649cbae" providerId="ADAL" clId="{343A34DD-B0D5-4CF2-8B0B-2277E8F3BE71}" dt="2026-03-30T04:50:36.842" v="2040" actId="20577"/>
          <ac:spMkLst>
            <pc:docMk/>
            <pc:sldMk cId="1047120450" sldId="2145706461"/>
            <ac:spMk id="3" creationId="{0755FAE4-ADBF-E4AC-41D3-E1AD8C87F0AA}"/>
          </ac:spMkLst>
        </pc:spChg>
        <pc:spChg chg="del mod">
          <ac:chgData name="Glade Bender, Julia" userId="734a8431-15bd-4bd6-b5b2-62c70649cbae" providerId="ADAL" clId="{343A34DD-B0D5-4CF2-8B0B-2277E8F3BE71}" dt="2026-03-30T04:36:30.721" v="1713" actId="478"/>
          <ac:spMkLst>
            <pc:docMk/>
            <pc:sldMk cId="1047120450" sldId="2145706461"/>
            <ac:spMk id="4" creationId="{D09D9DCF-DCA2-6BA6-A608-052618D16CCE}"/>
          </ac:spMkLst>
        </pc:spChg>
        <pc:picChg chg="add mod">
          <ac:chgData name="Glade Bender, Julia" userId="734a8431-15bd-4bd6-b5b2-62c70649cbae" providerId="ADAL" clId="{343A34DD-B0D5-4CF2-8B0B-2277E8F3BE71}" dt="2026-03-30T04:50:47.225" v="2041" actId="1076"/>
          <ac:picMkLst>
            <pc:docMk/>
            <pc:sldMk cId="1047120450" sldId="2145706461"/>
            <ac:picMk id="5" creationId="{CFC3953F-AE39-4A73-A2E4-210A2F8D9730}"/>
          </ac:picMkLst>
        </pc:picChg>
      </pc:sldChg>
      <pc:sldChg chg="modSp add mod">
        <pc:chgData name="Glade Bender, Julia" userId="734a8431-15bd-4bd6-b5b2-62c70649cbae" providerId="ADAL" clId="{343A34DD-B0D5-4CF2-8B0B-2277E8F3BE71}" dt="2026-03-30T04:14:17.609" v="1408" actId="20577"/>
        <pc:sldMkLst>
          <pc:docMk/>
          <pc:sldMk cId="2325779964" sldId="2145706462"/>
        </pc:sldMkLst>
        <pc:spChg chg="mod">
          <ac:chgData name="Glade Bender, Julia" userId="734a8431-15bd-4bd6-b5b2-62c70649cbae" providerId="ADAL" clId="{343A34DD-B0D5-4CF2-8B0B-2277E8F3BE71}" dt="2026-03-30T04:14:17.609" v="1408" actId="20577"/>
          <ac:spMkLst>
            <pc:docMk/>
            <pc:sldMk cId="2325779964" sldId="2145706462"/>
            <ac:spMk id="2" creationId="{F2F78521-57AE-2310-5C50-B98CDFEA1D83}"/>
          </ac:spMkLst>
        </pc:spChg>
      </pc:sldChg>
      <pc:sldMasterChg chg="delSldLayout">
        <pc:chgData name="Glade Bender, Julia" userId="734a8431-15bd-4bd6-b5b2-62c70649cbae" providerId="ADAL" clId="{343A34DD-B0D5-4CF2-8B0B-2277E8F3BE71}" dt="2026-03-30T05:24:16.105" v="2582" actId="47"/>
        <pc:sldMasterMkLst>
          <pc:docMk/>
          <pc:sldMasterMk cId="3573399937" sldId="2147483660"/>
        </pc:sldMasterMkLst>
        <pc:sldLayoutChg chg="del">
          <pc:chgData name="Glade Bender, Julia" userId="734a8431-15bd-4bd6-b5b2-62c70649cbae" providerId="ADAL" clId="{343A34DD-B0D5-4CF2-8B0B-2277E8F3BE71}" dt="2026-03-30T05:24:16.105" v="2582" actId="47"/>
          <pc:sldLayoutMkLst>
            <pc:docMk/>
            <pc:sldMasterMk cId="3573399937" sldId="2147483660"/>
            <pc:sldLayoutMk cId="1931635529" sldId="2147483695"/>
          </pc:sldLayoutMkLst>
        </pc:sldLayoutChg>
      </pc:sldMasterChg>
    </pc:docChg>
  </pc:docChgLst>
  <pc:docChgLst>
    <pc:chgData name="Glade Bender, Julia" userId="734a8431-15bd-4bd6-b5b2-62c70649cbae" providerId="ADAL" clId="{04207A55-3465-4E82-BB95-87BDA931DDF3}"/>
    <pc:docChg chg="undo redo custSel addSld delSld modSld sldOrd delMainMaster">
      <pc:chgData name="Glade Bender, Julia" userId="734a8431-15bd-4bd6-b5b2-62c70649cbae" providerId="ADAL" clId="{04207A55-3465-4E82-BB95-87BDA931DDF3}" dt="2026-03-31T00:52:44.125" v="2672" actId="20577"/>
      <pc:docMkLst>
        <pc:docMk/>
      </pc:docMkLst>
      <pc:sldChg chg="addSp delSp modSp add mod modClrScheme chgLayout">
        <pc:chgData name="Glade Bender, Julia" userId="734a8431-15bd-4bd6-b5b2-62c70649cbae" providerId="ADAL" clId="{04207A55-3465-4E82-BB95-87BDA931DDF3}" dt="2026-03-31T00:25:49.804" v="1861" actId="20577"/>
        <pc:sldMkLst>
          <pc:docMk/>
          <pc:sldMk cId="0" sldId="260"/>
        </pc:sldMkLst>
        <pc:spChg chg="mod ord">
          <ac:chgData name="Glade Bender, Julia" userId="734a8431-15bd-4bd6-b5b2-62c70649cbae" providerId="ADAL" clId="{04207A55-3465-4E82-BB95-87BDA931DDF3}" dt="2026-03-31T00:25:49.804" v="1861" actId="20577"/>
          <ac:spMkLst>
            <pc:docMk/>
            <pc:sldMk cId="0" sldId="260"/>
            <ac:spMk id="2" creationId="{00000000-0000-0000-0000-000000000000}"/>
          </ac:spMkLst>
        </pc:spChg>
        <pc:spChg chg="add del mod ord">
          <ac:chgData name="Glade Bender, Julia" userId="734a8431-15bd-4bd6-b5b2-62c70649cbae" providerId="ADAL" clId="{04207A55-3465-4E82-BB95-87BDA931DDF3}" dt="2026-03-31T00:21:57.998" v="1767" actId="478"/>
          <ac:spMkLst>
            <pc:docMk/>
            <pc:sldMk cId="0" sldId="260"/>
            <ac:spMk id="3" creationId="{5254233C-6016-59AE-F09D-7A49E1093A75}"/>
          </ac:spMkLst>
        </pc:spChg>
        <pc:spChg chg="mod">
          <ac:chgData name="Glade Bender, Julia" userId="734a8431-15bd-4bd6-b5b2-62c70649cbae" providerId="ADAL" clId="{04207A55-3465-4E82-BB95-87BDA931DDF3}" dt="2026-03-31T00:25:42.629" v="1860" actId="20577"/>
          <ac:spMkLst>
            <pc:docMk/>
            <pc:sldMk cId="0" sldId="260"/>
            <ac:spMk id="7" creationId="{00000000-0000-0000-0000-000000000000}"/>
          </ac:spMkLst>
        </pc:spChg>
        <pc:picChg chg="add mod">
          <ac:chgData name="Glade Bender, Julia" userId="734a8431-15bd-4bd6-b5b2-62c70649cbae" providerId="ADAL" clId="{04207A55-3465-4E82-BB95-87BDA931DDF3}" dt="2026-03-31T00:25:38.291" v="1858" actId="1076"/>
          <ac:picMkLst>
            <pc:docMk/>
            <pc:sldMk cId="0" sldId="260"/>
            <ac:picMk id="4" creationId="{E8C24376-F0FA-1C91-6824-9A244FF53983}"/>
          </ac:picMkLst>
        </pc:picChg>
        <pc:picChg chg="del mod">
          <ac:chgData name="Glade Bender, Julia" userId="734a8431-15bd-4bd6-b5b2-62c70649cbae" providerId="ADAL" clId="{04207A55-3465-4E82-BB95-87BDA931DDF3}" dt="2026-03-31T00:25:33.539" v="1857" actId="478"/>
          <ac:picMkLst>
            <pc:docMk/>
            <pc:sldMk cId="0" sldId="260"/>
            <ac:picMk id="1026" creationId="{00000000-0000-0000-0000-000000000000}"/>
          </ac:picMkLst>
        </pc:picChg>
      </pc:sldChg>
      <pc:sldChg chg="delSp add del">
        <pc:chgData name="Glade Bender, Julia" userId="734a8431-15bd-4bd6-b5b2-62c70649cbae" providerId="ADAL" clId="{04207A55-3465-4E82-BB95-87BDA931DDF3}" dt="2026-03-31T00:21:47.289" v="1765" actId="47"/>
        <pc:sldMkLst>
          <pc:docMk/>
          <pc:sldMk cId="0" sldId="261"/>
        </pc:sldMkLst>
        <pc:picChg chg="del">
          <ac:chgData name="Glade Bender, Julia" userId="734a8431-15bd-4bd6-b5b2-62c70649cbae" providerId="ADAL" clId="{04207A55-3465-4E82-BB95-87BDA931DDF3}" dt="2026-03-31T00:21:32.334" v="1763" actId="478"/>
          <ac:picMkLst>
            <pc:docMk/>
            <pc:sldMk cId="0" sldId="261"/>
            <ac:picMk id="1026" creationId="{00000000-0000-0000-0000-000000000000}"/>
          </ac:picMkLst>
        </pc:picChg>
      </pc:sldChg>
      <pc:sldChg chg="modSp add mod modClrScheme chgLayout">
        <pc:chgData name="Glade Bender, Julia" userId="734a8431-15bd-4bd6-b5b2-62c70649cbae" providerId="ADAL" clId="{04207A55-3465-4E82-BB95-87BDA931DDF3}" dt="2026-03-31T00:43:26.872" v="2459" actId="700"/>
        <pc:sldMkLst>
          <pc:docMk/>
          <pc:sldMk cId="4113671332" sldId="309"/>
        </pc:sldMkLst>
        <pc:spChg chg="mod ord">
          <ac:chgData name="Glade Bender, Julia" userId="734a8431-15bd-4bd6-b5b2-62c70649cbae" providerId="ADAL" clId="{04207A55-3465-4E82-BB95-87BDA931DDF3}" dt="2026-03-31T00:43:26.872" v="2459" actId="700"/>
          <ac:spMkLst>
            <pc:docMk/>
            <pc:sldMk cId="4113671332" sldId="309"/>
            <ac:spMk id="2" creationId="{0AE92944-3299-467E-A1FB-246877347E5A}"/>
          </ac:spMkLst>
        </pc:spChg>
        <pc:spChg chg="mod ord">
          <ac:chgData name="Glade Bender, Julia" userId="734a8431-15bd-4bd6-b5b2-62c70649cbae" providerId="ADAL" clId="{04207A55-3465-4E82-BB95-87BDA931DDF3}" dt="2026-03-31T00:43:26.872" v="2459" actId="700"/>
          <ac:spMkLst>
            <pc:docMk/>
            <pc:sldMk cId="4113671332" sldId="309"/>
            <ac:spMk id="4" creationId="{75DB47B4-5CC3-4A95-A7CE-C42751347C61}"/>
          </ac:spMkLst>
        </pc:spChg>
        <pc:picChg chg="mod ord">
          <ac:chgData name="Glade Bender, Julia" userId="734a8431-15bd-4bd6-b5b2-62c70649cbae" providerId="ADAL" clId="{04207A55-3465-4E82-BB95-87BDA931DDF3}" dt="2026-03-31T00:43:26.872" v="2459" actId="700"/>
          <ac:picMkLst>
            <pc:docMk/>
            <pc:sldMk cId="4113671332" sldId="309"/>
            <ac:picMk id="7" creationId="{68B46BEA-7F35-4329-AA74-BEE3E0BA2513}"/>
          </ac:picMkLst>
        </pc:picChg>
      </pc:sldChg>
      <pc:sldChg chg="del ord">
        <pc:chgData name="Glade Bender, Julia" userId="734a8431-15bd-4bd6-b5b2-62c70649cbae" providerId="ADAL" clId="{04207A55-3465-4E82-BB95-87BDA931DDF3}" dt="2026-03-30T22:11:22.163" v="161" actId="47"/>
        <pc:sldMkLst>
          <pc:docMk/>
          <pc:sldMk cId="3517088035" sldId="310"/>
        </pc:sldMkLst>
      </pc:sldChg>
      <pc:sldChg chg="del">
        <pc:chgData name="Glade Bender, Julia" userId="734a8431-15bd-4bd6-b5b2-62c70649cbae" providerId="ADAL" clId="{04207A55-3465-4E82-BB95-87BDA931DDF3}" dt="2026-03-30T23:35:58.453" v="1434" actId="47"/>
        <pc:sldMkLst>
          <pc:docMk/>
          <pc:sldMk cId="2028963646" sldId="380"/>
        </pc:sldMkLst>
      </pc:sldChg>
      <pc:sldChg chg="addSp delSp modSp add mod">
        <pc:chgData name="Glade Bender, Julia" userId="734a8431-15bd-4bd6-b5b2-62c70649cbae" providerId="ADAL" clId="{04207A55-3465-4E82-BB95-87BDA931DDF3}" dt="2026-03-30T23:51:10.673" v="1494" actId="20577"/>
        <pc:sldMkLst>
          <pc:docMk/>
          <pc:sldMk cId="3252701940" sldId="390"/>
        </pc:sldMkLst>
        <pc:spChg chg="add del mod">
          <ac:chgData name="Glade Bender, Julia" userId="734a8431-15bd-4bd6-b5b2-62c70649cbae" providerId="ADAL" clId="{04207A55-3465-4E82-BB95-87BDA931DDF3}" dt="2026-03-30T23:50:07.033" v="1465"/>
          <ac:spMkLst>
            <pc:docMk/>
            <pc:sldMk cId="3252701940" sldId="390"/>
            <ac:spMk id="4" creationId="{56BB07CA-79B4-D279-0479-D354DDE42C61}"/>
          </ac:spMkLst>
        </pc:spChg>
        <pc:spChg chg="add mod">
          <ac:chgData name="Glade Bender, Julia" userId="734a8431-15bd-4bd6-b5b2-62c70649cbae" providerId="ADAL" clId="{04207A55-3465-4E82-BB95-87BDA931DDF3}" dt="2026-03-30T23:51:10.673" v="1494" actId="20577"/>
          <ac:spMkLst>
            <pc:docMk/>
            <pc:sldMk cId="3252701940" sldId="390"/>
            <ac:spMk id="12" creationId="{5AFCE2C5-78B7-EC58-FFF3-12F3C174EE0F}"/>
          </ac:spMkLst>
        </pc:spChg>
      </pc:sldChg>
      <pc:sldChg chg="modSp mod">
        <pc:chgData name="Glade Bender, Julia" userId="734a8431-15bd-4bd6-b5b2-62c70649cbae" providerId="ADAL" clId="{04207A55-3465-4E82-BB95-87BDA931DDF3}" dt="2026-03-30T22:59:06.008" v="696" actId="20577"/>
        <pc:sldMkLst>
          <pc:docMk/>
          <pc:sldMk cId="3410317900" sldId="396"/>
        </pc:sldMkLst>
        <pc:spChg chg="mod">
          <ac:chgData name="Glade Bender, Julia" userId="734a8431-15bd-4bd6-b5b2-62c70649cbae" providerId="ADAL" clId="{04207A55-3465-4E82-BB95-87BDA931DDF3}" dt="2026-03-30T22:59:06.008" v="696" actId="20577"/>
          <ac:spMkLst>
            <pc:docMk/>
            <pc:sldMk cId="3410317900" sldId="396"/>
            <ac:spMk id="11" creationId="{A448CC53-F6F5-4026-B99D-4DDCDF6FB4D2}"/>
          </ac:spMkLst>
        </pc:spChg>
      </pc:sldChg>
      <pc:sldChg chg="modSp mod">
        <pc:chgData name="Glade Bender, Julia" userId="734a8431-15bd-4bd6-b5b2-62c70649cbae" providerId="ADAL" clId="{04207A55-3465-4E82-BB95-87BDA931DDF3}" dt="2026-03-30T22:18:47.649" v="201" actId="555"/>
        <pc:sldMkLst>
          <pc:docMk/>
          <pc:sldMk cId="1139198639" sldId="399"/>
        </pc:sldMkLst>
        <pc:spChg chg="mod">
          <ac:chgData name="Glade Bender, Julia" userId="734a8431-15bd-4bd6-b5b2-62c70649cbae" providerId="ADAL" clId="{04207A55-3465-4E82-BB95-87BDA931DDF3}" dt="2026-03-30T22:18:47.649" v="201" actId="555"/>
          <ac:spMkLst>
            <pc:docMk/>
            <pc:sldMk cId="1139198639" sldId="399"/>
            <ac:spMk id="2" creationId="{4A8CCC34-4627-9977-500E-6E3E47B27AEA}"/>
          </ac:spMkLst>
        </pc:spChg>
        <pc:picChg chg="mod">
          <ac:chgData name="Glade Bender, Julia" userId="734a8431-15bd-4bd6-b5b2-62c70649cbae" providerId="ADAL" clId="{04207A55-3465-4E82-BB95-87BDA931DDF3}" dt="2026-03-30T22:18:47.649" v="201" actId="555"/>
          <ac:picMkLst>
            <pc:docMk/>
            <pc:sldMk cId="1139198639" sldId="399"/>
            <ac:picMk id="144388" creationId="{00000000-0000-0000-0000-000000000000}"/>
          </ac:picMkLst>
        </pc:picChg>
      </pc:sldChg>
      <pc:sldChg chg="del">
        <pc:chgData name="Glade Bender, Julia" userId="734a8431-15bd-4bd6-b5b2-62c70649cbae" providerId="ADAL" clId="{04207A55-3465-4E82-BB95-87BDA931DDF3}" dt="2026-03-30T23:41:39.946" v="1453" actId="47"/>
        <pc:sldMkLst>
          <pc:docMk/>
          <pc:sldMk cId="3270488360" sldId="417"/>
        </pc:sldMkLst>
      </pc:sldChg>
      <pc:sldChg chg="ord">
        <pc:chgData name="Glade Bender, Julia" userId="734a8431-15bd-4bd6-b5b2-62c70649cbae" providerId="ADAL" clId="{04207A55-3465-4E82-BB95-87BDA931DDF3}" dt="2026-03-30T22:51:18.330" v="661"/>
        <pc:sldMkLst>
          <pc:docMk/>
          <pc:sldMk cId="4185611515" sldId="444"/>
        </pc:sldMkLst>
      </pc:sldChg>
      <pc:sldChg chg="modSp mod modClrScheme chgLayout">
        <pc:chgData name="Glade Bender, Julia" userId="734a8431-15bd-4bd6-b5b2-62c70649cbae" providerId="ADAL" clId="{04207A55-3465-4E82-BB95-87BDA931DDF3}" dt="2026-03-31T00:43:40.453" v="2460" actId="700"/>
        <pc:sldMkLst>
          <pc:docMk/>
          <pc:sldMk cId="2503589409" sldId="656"/>
        </pc:sldMkLst>
        <pc:spChg chg="mod ord">
          <ac:chgData name="Glade Bender, Julia" userId="734a8431-15bd-4bd6-b5b2-62c70649cbae" providerId="ADAL" clId="{04207A55-3465-4E82-BB95-87BDA931DDF3}" dt="2026-03-31T00:43:40.453" v="2460" actId="700"/>
          <ac:spMkLst>
            <pc:docMk/>
            <pc:sldMk cId="2503589409" sldId="656"/>
            <ac:spMk id="2" creationId="{00000000-0000-0000-0000-000000000000}"/>
          </ac:spMkLst>
        </pc:spChg>
        <pc:spChg chg="mod ord">
          <ac:chgData name="Glade Bender, Julia" userId="734a8431-15bd-4bd6-b5b2-62c70649cbae" providerId="ADAL" clId="{04207A55-3465-4E82-BB95-87BDA931DDF3}" dt="2026-03-31T00:43:40.453" v="2460" actId="700"/>
          <ac:spMkLst>
            <pc:docMk/>
            <pc:sldMk cId="2503589409" sldId="656"/>
            <ac:spMk id="3" creationId="{00000000-0000-0000-0000-000000000000}"/>
          </ac:spMkLst>
        </pc:spChg>
      </pc:sldChg>
      <pc:sldChg chg="modSp ord">
        <pc:chgData name="Glade Bender, Julia" userId="734a8431-15bd-4bd6-b5b2-62c70649cbae" providerId="ADAL" clId="{04207A55-3465-4E82-BB95-87BDA931DDF3}" dt="2026-03-30T23:08:08.793" v="831" actId="20577"/>
        <pc:sldMkLst>
          <pc:docMk/>
          <pc:sldMk cId="2067909781" sldId="665"/>
        </pc:sldMkLst>
        <pc:spChg chg="mod">
          <ac:chgData name="Glade Bender, Julia" userId="734a8431-15bd-4bd6-b5b2-62c70649cbae" providerId="ADAL" clId="{04207A55-3465-4E82-BB95-87BDA931DDF3}" dt="2026-03-30T23:08:08.793" v="831" actId="20577"/>
          <ac:spMkLst>
            <pc:docMk/>
            <pc:sldMk cId="2067909781" sldId="665"/>
            <ac:spMk id="30" creationId="{A3CBF7C7-DDEE-10FD-C6A4-843D7A60A251}"/>
          </ac:spMkLst>
        </pc:spChg>
      </pc:sldChg>
      <pc:sldChg chg="ord">
        <pc:chgData name="Glade Bender, Julia" userId="734a8431-15bd-4bd6-b5b2-62c70649cbae" providerId="ADAL" clId="{04207A55-3465-4E82-BB95-87BDA931DDF3}" dt="2026-03-30T22:52:39.165" v="665"/>
        <pc:sldMkLst>
          <pc:docMk/>
          <pc:sldMk cId="2084096143" sldId="666"/>
        </pc:sldMkLst>
      </pc:sldChg>
      <pc:sldChg chg="ord modNotesTx">
        <pc:chgData name="Glade Bender, Julia" userId="734a8431-15bd-4bd6-b5b2-62c70649cbae" providerId="ADAL" clId="{04207A55-3465-4E82-BB95-87BDA931DDF3}" dt="2026-03-30T23:14:06.562" v="840" actId="20577"/>
        <pc:sldMkLst>
          <pc:docMk/>
          <pc:sldMk cId="2794337150" sldId="667"/>
        </pc:sldMkLst>
      </pc:sldChg>
      <pc:sldChg chg="addSp modSp add del mod ord">
        <pc:chgData name="Glade Bender, Julia" userId="734a8431-15bd-4bd6-b5b2-62c70649cbae" providerId="ADAL" clId="{04207A55-3465-4E82-BB95-87BDA931DDF3}" dt="2026-03-30T23:01:16.661" v="711" actId="47"/>
        <pc:sldMkLst>
          <pc:docMk/>
          <pc:sldMk cId="3699985015" sldId="690"/>
        </pc:sldMkLst>
        <pc:spChg chg="mod">
          <ac:chgData name="Glade Bender, Julia" userId="734a8431-15bd-4bd6-b5b2-62c70649cbae" providerId="ADAL" clId="{04207A55-3465-4E82-BB95-87BDA931DDF3}" dt="2026-03-30T22:58:10.744" v="694" actId="20577"/>
          <ac:spMkLst>
            <pc:docMk/>
            <pc:sldMk cId="3699985015" sldId="690"/>
            <ac:spMk id="5" creationId="{5C06C1AF-C138-78F0-0524-E7B30550D9BB}"/>
          </ac:spMkLst>
        </pc:spChg>
        <pc:picChg chg="add mod">
          <ac:chgData name="Glade Bender, Julia" userId="734a8431-15bd-4bd6-b5b2-62c70649cbae" providerId="ADAL" clId="{04207A55-3465-4E82-BB95-87BDA931DDF3}" dt="2026-03-30T22:48:32.826" v="650"/>
          <ac:picMkLst>
            <pc:docMk/>
            <pc:sldMk cId="3699985015" sldId="690"/>
            <ac:picMk id="2" creationId="{EEBEA2A1-03F2-3117-92CE-0CF0B4FC0D20}"/>
          </ac:picMkLst>
        </pc:picChg>
        <pc:picChg chg="add mod modCrop">
          <ac:chgData name="Glade Bender, Julia" userId="734a8431-15bd-4bd6-b5b2-62c70649cbae" providerId="ADAL" clId="{04207A55-3465-4E82-BB95-87BDA931DDF3}" dt="2026-03-30T22:57:21.694" v="688" actId="732"/>
          <ac:picMkLst>
            <pc:docMk/>
            <pc:sldMk cId="3699985015" sldId="690"/>
            <ac:picMk id="3" creationId="{FB3C142B-285E-1055-BED4-BC5F844E5AB0}"/>
          </ac:picMkLst>
        </pc:picChg>
      </pc:sldChg>
      <pc:sldChg chg="del ord">
        <pc:chgData name="Glade Bender, Julia" userId="734a8431-15bd-4bd6-b5b2-62c70649cbae" providerId="ADAL" clId="{04207A55-3465-4E82-BB95-87BDA931DDF3}" dt="2026-03-30T22:52:52.007" v="668" actId="47"/>
        <pc:sldMkLst>
          <pc:docMk/>
          <pc:sldMk cId="4040027575" sldId="691"/>
        </pc:sldMkLst>
      </pc:sldChg>
      <pc:sldChg chg="ord">
        <pc:chgData name="Glade Bender, Julia" userId="734a8431-15bd-4bd6-b5b2-62c70649cbae" providerId="ADAL" clId="{04207A55-3465-4E82-BB95-87BDA931DDF3}" dt="2026-03-30T22:50:01.539" v="654"/>
        <pc:sldMkLst>
          <pc:docMk/>
          <pc:sldMk cId="4212958428" sldId="693"/>
        </pc:sldMkLst>
      </pc:sldChg>
      <pc:sldChg chg="delSp modSp mod ord">
        <pc:chgData name="Glade Bender, Julia" userId="734a8431-15bd-4bd6-b5b2-62c70649cbae" providerId="ADAL" clId="{04207A55-3465-4E82-BB95-87BDA931DDF3}" dt="2026-03-30T23:06:01.548" v="739" actId="20577"/>
        <pc:sldMkLst>
          <pc:docMk/>
          <pc:sldMk cId="3353000045" sldId="700"/>
        </pc:sldMkLst>
        <pc:spChg chg="del">
          <ac:chgData name="Glade Bender, Julia" userId="734a8431-15bd-4bd6-b5b2-62c70649cbae" providerId="ADAL" clId="{04207A55-3465-4E82-BB95-87BDA931DDF3}" dt="2026-03-30T23:05:12.601" v="738" actId="478"/>
          <ac:spMkLst>
            <pc:docMk/>
            <pc:sldMk cId="3353000045" sldId="700"/>
            <ac:spMk id="4" creationId="{C69FFAF3-6D4F-3279-C93C-5B53AE54D2A8}"/>
          </ac:spMkLst>
        </pc:spChg>
        <pc:spChg chg="mod">
          <ac:chgData name="Glade Bender, Julia" userId="734a8431-15bd-4bd6-b5b2-62c70649cbae" providerId="ADAL" clId="{04207A55-3465-4E82-BB95-87BDA931DDF3}" dt="2026-03-30T23:06:01.548" v="739" actId="20577"/>
          <ac:spMkLst>
            <pc:docMk/>
            <pc:sldMk cId="3353000045" sldId="700"/>
            <ac:spMk id="5" creationId="{59479544-35BC-45A6-B54D-71AE487A12F3}"/>
          </ac:spMkLst>
        </pc:spChg>
        <pc:spChg chg="del">
          <ac:chgData name="Glade Bender, Julia" userId="734a8431-15bd-4bd6-b5b2-62c70649cbae" providerId="ADAL" clId="{04207A55-3465-4E82-BB95-87BDA931DDF3}" dt="2026-03-30T23:05:12.601" v="738" actId="478"/>
          <ac:spMkLst>
            <pc:docMk/>
            <pc:sldMk cId="3353000045" sldId="700"/>
            <ac:spMk id="10" creationId="{760E6798-701F-4298-8EE7-98EF630344C5}"/>
          </ac:spMkLst>
        </pc:spChg>
      </pc:sldChg>
      <pc:sldChg chg="ord">
        <pc:chgData name="Glade Bender, Julia" userId="734a8431-15bd-4bd6-b5b2-62c70649cbae" providerId="ADAL" clId="{04207A55-3465-4E82-BB95-87BDA931DDF3}" dt="2026-03-30T22:51:50.365" v="663"/>
        <pc:sldMkLst>
          <pc:docMk/>
          <pc:sldMk cId="23208878" sldId="701"/>
        </pc:sldMkLst>
      </pc:sldChg>
      <pc:sldChg chg="del">
        <pc:chgData name="Glade Bender, Julia" userId="734a8431-15bd-4bd6-b5b2-62c70649cbae" providerId="ADAL" clId="{04207A55-3465-4E82-BB95-87BDA931DDF3}" dt="2026-03-30T22:52:53.192" v="669" actId="47"/>
        <pc:sldMkLst>
          <pc:docMk/>
          <pc:sldMk cId="3992776404" sldId="702"/>
        </pc:sldMkLst>
      </pc:sldChg>
      <pc:sldChg chg="addSp delSp modSp add mod">
        <pc:chgData name="Glade Bender, Julia" userId="734a8431-15bd-4bd6-b5b2-62c70649cbae" providerId="ADAL" clId="{04207A55-3465-4E82-BB95-87BDA931DDF3}" dt="2026-03-30T23:02:53.341" v="737" actId="1076"/>
        <pc:sldMkLst>
          <pc:docMk/>
          <pc:sldMk cId="566894170" sldId="2782"/>
        </pc:sldMkLst>
        <pc:spChg chg="add mod">
          <ac:chgData name="Glade Bender, Julia" userId="734a8431-15bd-4bd6-b5b2-62c70649cbae" providerId="ADAL" clId="{04207A55-3465-4E82-BB95-87BDA931DDF3}" dt="2026-03-30T23:02:53.341" v="737" actId="1076"/>
          <ac:spMkLst>
            <pc:docMk/>
            <pc:sldMk cId="566894170" sldId="2782"/>
            <ac:spMk id="4" creationId="{61238217-EBC7-D51A-9EA1-1181A5951950}"/>
          </ac:spMkLst>
        </pc:spChg>
        <pc:spChg chg="mod">
          <ac:chgData name="Glade Bender, Julia" userId="734a8431-15bd-4bd6-b5b2-62c70649cbae" providerId="ADAL" clId="{04207A55-3465-4E82-BB95-87BDA931DDF3}" dt="2026-03-30T23:01:31.426" v="718" actId="20577"/>
          <ac:spMkLst>
            <pc:docMk/>
            <pc:sldMk cId="566894170" sldId="2782"/>
            <ac:spMk id="11" creationId="{A1799259-3ACC-F9C8-53A8-209B4766FF3F}"/>
          </ac:spMkLst>
        </pc:spChg>
        <pc:spChg chg="del">
          <ac:chgData name="Glade Bender, Julia" userId="734a8431-15bd-4bd6-b5b2-62c70649cbae" providerId="ADAL" clId="{04207A55-3465-4E82-BB95-87BDA931DDF3}" dt="2026-03-30T22:59:53.199" v="700" actId="478"/>
          <ac:spMkLst>
            <pc:docMk/>
            <pc:sldMk cId="566894170" sldId="2782"/>
            <ac:spMk id="15" creationId="{41EBC5C2-C824-94BB-9652-46B95C2B45B8}"/>
          </ac:spMkLst>
        </pc:spChg>
        <pc:grpChg chg="mod">
          <ac:chgData name="Glade Bender, Julia" userId="734a8431-15bd-4bd6-b5b2-62c70649cbae" providerId="ADAL" clId="{04207A55-3465-4E82-BB95-87BDA931DDF3}" dt="2026-03-30T23:00:12.767" v="705" actId="1076"/>
          <ac:grpSpMkLst>
            <pc:docMk/>
            <pc:sldMk cId="566894170" sldId="2782"/>
            <ac:grpSpMk id="7" creationId="{15841C32-FCC1-4816-0019-2ABE805B9BB5}"/>
          </ac:grpSpMkLst>
        </pc:grpChg>
      </pc:sldChg>
      <pc:sldChg chg="addSp delSp modSp del mod ord">
        <pc:chgData name="Glade Bender, Julia" userId="734a8431-15bd-4bd6-b5b2-62c70649cbae" providerId="ADAL" clId="{04207A55-3465-4E82-BB95-87BDA931DDF3}" dt="2026-03-30T22:59:22.744" v="697" actId="2696"/>
        <pc:sldMkLst>
          <pc:docMk/>
          <pc:sldMk cId="1547181815" sldId="2782"/>
        </pc:sldMkLst>
        <pc:spChg chg="del mod">
          <ac:chgData name="Glade Bender, Julia" userId="734a8431-15bd-4bd6-b5b2-62c70649cbae" providerId="ADAL" clId="{04207A55-3465-4E82-BB95-87BDA931DDF3}" dt="2026-03-30T22:58:25.864" v="695" actId="478"/>
          <ac:spMkLst>
            <pc:docMk/>
            <pc:sldMk cId="1547181815" sldId="2782"/>
            <ac:spMk id="4" creationId="{184D6302-B42D-4583-8F7B-A2A03E3FC232}"/>
          </ac:spMkLst>
        </pc:spChg>
        <pc:spChg chg="add del mod">
          <ac:chgData name="Glade Bender, Julia" userId="734a8431-15bd-4bd6-b5b2-62c70649cbae" providerId="ADAL" clId="{04207A55-3465-4E82-BB95-87BDA931DDF3}" dt="2026-03-30T22:24:19.264" v="230" actId="478"/>
          <ac:spMkLst>
            <pc:docMk/>
            <pc:sldMk cId="1547181815" sldId="2782"/>
            <ac:spMk id="6" creationId="{BAC7D9D4-445F-3A79-60EC-877762FE3DA4}"/>
          </ac:spMkLst>
        </pc:spChg>
        <pc:spChg chg="add mod">
          <ac:chgData name="Glade Bender, Julia" userId="734a8431-15bd-4bd6-b5b2-62c70649cbae" providerId="ADAL" clId="{04207A55-3465-4E82-BB95-87BDA931DDF3}" dt="2026-03-30T22:25:03.146" v="359"/>
          <ac:spMkLst>
            <pc:docMk/>
            <pc:sldMk cId="1547181815" sldId="2782"/>
            <ac:spMk id="10" creationId="{FB0240F8-0BD8-BF67-1AA6-F1AD877022A5}"/>
          </ac:spMkLst>
        </pc:spChg>
        <pc:spChg chg="add mod">
          <ac:chgData name="Glade Bender, Julia" userId="734a8431-15bd-4bd6-b5b2-62c70649cbae" providerId="ADAL" clId="{04207A55-3465-4E82-BB95-87BDA931DDF3}" dt="2026-03-30T22:25:03.146" v="359"/>
          <ac:spMkLst>
            <pc:docMk/>
            <pc:sldMk cId="1547181815" sldId="2782"/>
            <ac:spMk id="11" creationId="{A1799259-3ACC-F9C8-53A8-209B4766FF3F}"/>
          </ac:spMkLst>
        </pc:spChg>
        <pc:spChg chg="del">
          <ac:chgData name="Glade Bender, Julia" userId="734a8431-15bd-4bd6-b5b2-62c70649cbae" providerId="ADAL" clId="{04207A55-3465-4E82-BB95-87BDA931DDF3}" dt="2026-03-30T22:24:23.576" v="231" actId="478"/>
          <ac:spMkLst>
            <pc:docMk/>
            <pc:sldMk cId="1547181815" sldId="2782"/>
            <ac:spMk id="14" creationId="{3DE3CEE3-9D5B-41F4-ADF1-DCB18B0C0F22}"/>
          </ac:spMkLst>
        </pc:spChg>
        <pc:spChg chg="add mod">
          <ac:chgData name="Glade Bender, Julia" userId="734a8431-15bd-4bd6-b5b2-62c70649cbae" providerId="ADAL" clId="{04207A55-3465-4E82-BB95-87BDA931DDF3}" dt="2026-03-30T22:58:25.864" v="695" actId="478"/>
          <ac:spMkLst>
            <pc:docMk/>
            <pc:sldMk cId="1547181815" sldId="2782"/>
            <ac:spMk id="15" creationId="{41EBC5C2-C824-94BB-9652-46B95C2B45B8}"/>
          </ac:spMkLst>
        </pc:spChg>
        <pc:spChg chg="del">
          <ac:chgData name="Glade Bender, Julia" userId="734a8431-15bd-4bd6-b5b2-62c70649cbae" providerId="ADAL" clId="{04207A55-3465-4E82-BB95-87BDA931DDF3}" dt="2026-03-30T22:24:08.071" v="228" actId="478"/>
          <ac:spMkLst>
            <pc:docMk/>
            <pc:sldMk cId="1547181815" sldId="2782"/>
            <ac:spMk id="17" creationId="{2D2C4D6F-6BF3-485F-AEF5-13C54FDD492E}"/>
          </ac:spMkLst>
        </pc:spChg>
        <pc:spChg chg="del">
          <ac:chgData name="Glade Bender, Julia" userId="734a8431-15bd-4bd6-b5b2-62c70649cbae" providerId="ADAL" clId="{04207A55-3465-4E82-BB95-87BDA931DDF3}" dt="2026-03-30T22:24:27.767" v="232" actId="478"/>
          <ac:spMkLst>
            <pc:docMk/>
            <pc:sldMk cId="1547181815" sldId="2782"/>
            <ac:spMk id="18" creationId="{056C3610-0A38-4C00-9E7C-E02301FF080D}"/>
          </ac:spMkLst>
        </pc:spChg>
        <pc:grpChg chg="add mod">
          <ac:chgData name="Glade Bender, Julia" userId="734a8431-15bd-4bd6-b5b2-62c70649cbae" providerId="ADAL" clId="{04207A55-3465-4E82-BB95-87BDA931DDF3}" dt="2026-03-30T22:25:03.146" v="359"/>
          <ac:grpSpMkLst>
            <pc:docMk/>
            <pc:sldMk cId="1547181815" sldId="2782"/>
            <ac:grpSpMk id="7" creationId="{15841C32-FCC1-4816-0019-2ABE805B9BB5}"/>
          </ac:grpSpMkLst>
        </pc:grpChg>
        <pc:picChg chg="mod">
          <ac:chgData name="Glade Bender, Julia" userId="734a8431-15bd-4bd6-b5b2-62c70649cbae" providerId="ADAL" clId="{04207A55-3465-4E82-BB95-87BDA931DDF3}" dt="2026-03-30T22:25:03.146" v="359"/>
          <ac:picMkLst>
            <pc:docMk/>
            <pc:sldMk cId="1547181815" sldId="2782"/>
            <ac:picMk id="8" creationId="{A69182F3-D47B-24B4-5DAC-29C483C754CC}"/>
          </ac:picMkLst>
        </pc:picChg>
        <pc:picChg chg="del">
          <ac:chgData name="Glade Bender, Julia" userId="734a8431-15bd-4bd6-b5b2-62c70649cbae" providerId="ADAL" clId="{04207A55-3465-4E82-BB95-87BDA931DDF3}" dt="2026-03-30T22:24:11.186" v="229" actId="478"/>
          <ac:picMkLst>
            <pc:docMk/>
            <pc:sldMk cId="1547181815" sldId="2782"/>
            <ac:picMk id="13" creationId="{0B8C9499-254C-40A7-BA6B-14C79BE9D25D}"/>
          </ac:picMkLst>
        </pc:picChg>
        <pc:cxnChg chg="mod">
          <ac:chgData name="Glade Bender, Julia" userId="734a8431-15bd-4bd6-b5b2-62c70649cbae" providerId="ADAL" clId="{04207A55-3465-4E82-BB95-87BDA931DDF3}" dt="2026-03-30T22:25:03.146" v="359"/>
          <ac:cxnSpMkLst>
            <pc:docMk/>
            <pc:sldMk cId="1547181815" sldId="2782"/>
            <ac:cxnSpMk id="9" creationId="{4BC93187-A499-83AC-FCE2-44B3E518429A}"/>
          </ac:cxnSpMkLst>
        </pc:cxnChg>
      </pc:sldChg>
      <pc:sldChg chg="modSp mod">
        <pc:chgData name="Glade Bender, Julia" userId="734a8431-15bd-4bd6-b5b2-62c70649cbae" providerId="ADAL" clId="{04207A55-3465-4E82-BB95-87BDA931DDF3}" dt="2026-03-30T23:41:14.977" v="1451" actId="20577"/>
        <pc:sldMkLst>
          <pc:docMk/>
          <pc:sldMk cId="3472775516" sldId="3112"/>
        </pc:sldMkLst>
        <pc:spChg chg="mod">
          <ac:chgData name="Glade Bender, Julia" userId="734a8431-15bd-4bd6-b5b2-62c70649cbae" providerId="ADAL" clId="{04207A55-3465-4E82-BB95-87BDA931DDF3}" dt="2026-03-30T23:41:14.977" v="1451" actId="20577"/>
          <ac:spMkLst>
            <pc:docMk/>
            <pc:sldMk cId="3472775516" sldId="3112"/>
            <ac:spMk id="4" creationId="{8EB5EB7D-237E-4941-8E1E-0C53B7C15DB9}"/>
          </ac:spMkLst>
        </pc:spChg>
      </pc:sldChg>
      <pc:sldChg chg="del">
        <pc:chgData name="Glade Bender, Julia" userId="734a8431-15bd-4bd6-b5b2-62c70649cbae" providerId="ADAL" clId="{04207A55-3465-4E82-BB95-87BDA931DDF3}" dt="2026-03-30T23:41:36.917" v="1452" actId="47"/>
        <pc:sldMkLst>
          <pc:docMk/>
          <pc:sldMk cId="312295721" sldId="3118"/>
        </pc:sldMkLst>
      </pc:sldChg>
      <pc:sldChg chg="del">
        <pc:chgData name="Glade Bender, Julia" userId="734a8431-15bd-4bd6-b5b2-62c70649cbae" providerId="ADAL" clId="{04207A55-3465-4E82-BB95-87BDA931DDF3}" dt="2026-03-30T23:41:42.134" v="1454" actId="47"/>
        <pc:sldMkLst>
          <pc:docMk/>
          <pc:sldMk cId="2202153446" sldId="3120"/>
        </pc:sldMkLst>
      </pc:sldChg>
      <pc:sldChg chg="modSp add del mod ord">
        <pc:chgData name="Glade Bender, Julia" userId="734a8431-15bd-4bd6-b5b2-62c70649cbae" providerId="ADAL" clId="{04207A55-3465-4E82-BB95-87BDA931DDF3}" dt="2026-03-30T23:08:23.048" v="832" actId="20577"/>
        <pc:sldMkLst>
          <pc:docMk/>
          <pc:sldMk cId="4116427144" sldId="2145706435"/>
        </pc:sldMkLst>
        <pc:spChg chg="mod">
          <ac:chgData name="Glade Bender, Julia" userId="734a8431-15bd-4bd6-b5b2-62c70649cbae" providerId="ADAL" clId="{04207A55-3465-4E82-BB95-87BDA931DDF3}" dt="2026-03-30T23:08:23.048" v="832" actId="20577"/>
          <ac:spMkLst>
            <pc:docMk/>
            <pc:sldMk cId="4116427144" sldId="2145706435"/>
            <ac:spMk id="30" creationId="{A3CBF7C7-DDEE-10FD-C6A4-843D7A60A251}"/>
          </ac:spMkLst>
        </pc:spChg>
      </pc:sldChg>
      <pc:sldChg chg="add">
        <pc:chgData name="Glade Bender, Julia" userId="734a8431-15bd-4bd6-b5b2-62c70649cbae" providerId="ADAL" clId="{04207A55-3465-4E82-BB95-87BDA931DDF3}" dt="2026-03-31T00:30:20.546" v="1868"/>
        <pc:sldMkLst>
          <pc:docMk/>
          <pc:sldMk cId="469201165" sldId="2145706440"/>
        </pc:sldMkLst>
      </pc:sldChg>
      <pc:sldChg chg="modSp del mod">
        <pc:chgData name="Glade Bender, Julia" userId="734a8431-15bd-4bd6-b5b2-62c70649cbae" providerId="ADAL" clId="{04207A55-3465-4E82-BB95-87BDA931DDF3}" dt="2026-03-31T00:30:10.394" v="1867" actId="2696"/>
        <pc:sldMkLst>
          <pc:docMk/>
          <pc:sldMk cId="3589043093" sldId="2145706440"/>
        </pc:sldMkLst>
        <pc:spChg chg="mod">
          <ac:chgData name="Glade Bender, Julia" userId="734a8431-15bd-4bd6-b5b2-62c70649cbae" providerId="ADAL" clId="{04207A55-3465-4E82-BB95-87BDA931DDF3}" dt="2026-03-30T22:34:03.559" v="383" actId="1076"/>
          <ac:spMkLst>
            <pc:docMk/>
            <pc:sldMk cId="3589043093" sldId="2145706440"/>
            <ac:spMk id="7" creationId="{2F98B759-42BA-E6DE-3DE7-CD830A24025A}"/>
          </ac:spMkLst>
        </pc:spChg>
      </pc:sldChg>
      <pc:sldChg chg="add del">
        <pc:chgData name="Glade Bender, Julia" userId="734a8431-15bd-4bd6-b5b2-62c70649cbae" providerId="ADAL" clId="{04207A55-3465-4E82-BB95-87BDA931DDF3}" dt="2026-03-31T00:48:07.310" v="2521"/>
        <pc:sldMkLst>
          <pc:docMk/>
          <pc:sldMk cId="968826546" sldId="2145706441"/>
        </pc:sldMkLst>
      </pc:sldChg>
      <pc:sldChg chg="add del">
        <pc:chgData name="Glade Bender, Julia" userId="734a8431-15bd-4bd6-b5b2-62c70649cbae" providerId="ADAL" clId="{04207A55-3465-4E82-BB95-87BDA931DDF3}" dt="2026-03-30T22:57:31.399" v="691" actId="47"/>
        <pc:sldMkLst>
          <pc:docMk/>
          <pc:sldMk cId="385160653" sldId="2145706442"/>
        </pc:sldMkLst>
      </pc:sldChg>
      <pc:sldChg chg="modSp add del">
        <pc:chgData name="Glade Bender, Julia" userId="734a8431-15bd-4bd6-b5b2-62c70649cbae" providerId="ADAL" clId="{04207A55-3465-4E82-BB95-87BDA931DDF3}" dt="2026-03-31T00:46:09.342" v="2463"/>
        <pc:sldMkLst>
          <pc:docMk/>
          <pc:sldMk cId="377198225" sldId="2145706443"/>
        </pc:sldMkLst>
        <pc:spChg chg="mod">
          <ac:chgData name="Glade Bender, Julia" userId="734a8431-15bd-4bd6-b5b2-62c70649cbae" providerId="ADAL" clId="{04207A55-3465-4E82-BB95-87BDA931DDF3}" dt="2026-03-31T00:46:09.342" v="2463"/>
          <ac:spMkLst>
            <pc:docMk/>
            <pc:sldMk cId="377198225" sldId="2145706443"/>
            <ac:spMk id="17" creationId="{D7179669-DF73-5AB1-BB0B-171268054D7F}"/>
          </ac:spMkLst>
        </pc:spChg>
      </pc:sldChg>
      <pc:sldChg chg="del">
        <pc:chgData name="Glade Bender, Julia" userId="734a8431-15bd-4bd6-b5b2-62c70649cbae" providerId="ADAL" clId="{04207A55-3465-4E82-BB95-87BDA931DDF3}" dt="2026-03-30T23:40:56.750" v="1440" actId="47"/>
        <pc:sldMkLst>
          <pc:docMk/>
          <pc:sldMk cId="1534450611" sldId="2145706450"/>
        </pc:sldMkLst>
      </pc:sldChg>
      <pc:sldChg chg="add del">
        <pc:chgData name="Glade Bender, Julia" userId="734a8431-15bd-4bd6-b5b2-62c70649cbae" providerId="ADAL" clId="{04207A55-3465-4E82-BB95-87BDA931DDF3}" dt="2026-03-30T23:39:10.632" v="1439" actId="47"/>
        <pc:sldMkLst>
          <pc:docMk/>
          <pc:sldMk cId="3478095055" sldId="2145706455"/>
        </pc:sldMkLst>
      </pc:sldChg>
      <pc:sldChg chg="delSp modSp del mod ord">
        <pc:chgData name="Glade Bender, Julia" userId="734a8431-15bd-4bd6-b5b2-62c70649cbae" providerId="ADAL" clId="{04207A55-3465-4E82-BB95-87BDA931DDF3}" dt="2026-03-31T00:30:10.394" v="1867" actId="2696"/>
        <pc:sldMkLst>
          <pc:docMk/>
          <pc:sldMk cId="2185583378" sldId="2145706456"/>
        </pc:sldMkLst>
        <pc:spChg chg="mod">
          <ac:chgData name="Glade Bender, Julia" userId="734a8431-15bd-4bd6-b5b2-62c70649cbae" providerId="ADAL" clId="{04207A55-3465-4E82-BB95-87BDA931DDF3}" dt="2026-03-30T22:42:52.946" v="610" actId="20577"/>
          <ac:spMkLst>
            <pc:docMk/>
            <pc:sldMk cId="2185583378" sldId="2145706456"/>
            <ac:spMk id="2" creationId="{78F6F0E0-1D31-6D38-6BF9-79ACC32A189E}"/>
          </ac:spMkLst>
        </pc:spChg>
        <pc:spChg chg="mod">
          <ac:chgData name="Glade Bender, Julia" userId="734a8431-15bd-4bd6-b5b2-62c70649cbae" providerId="ADAL" clId="{04207A55-3465-4E82-BB95-87BDA931DDF3}" dt="2026-03-30T22:44:28.269" v="643" actId="1037"/>
          <ac:spMkLst>
            <pc:docMk/>
            <pc:sldMk cId="2185583378" sldId="2145706456"/>
            <ac:spMk id="3" creationId="{4D5734CE-B6CC-CD4C-2D9B-1D1C8663B2D8}"/>
          </ac:spMkLst>
        </pc:spChg>
        <pc:spChg chg="mod">
          <ac:chgData name="Glade Bender, Julia" userId="734a8431-15bd-4bd6-b5b2-62c70649cbae" providerId="ADAL" clId="{04207A55-3465-4E82-BB95-87BDA931DDF3}" dt="2026-03-30T22:43:14.990" v="612" actId="1076"/>
          <ac:spMkLst>
            <pc:docMk/>
            <pc:sldMk cId="2185583378" sldId="2145706456"/>
            <ac:spMk id="4" creationId="{856458F3-D338-9987-20C1-3A06879427D7}"/>
          </ac:spMkLst>
        </pc:spChg>
        <pc:spChg chg="mod">
          <ac:chgData name="Glade Bender, Julia" userId="734a8431-15bd-4bd6-b5b2-62c70649cbae" providerId="ADAL" clId="{04207A55-3465-4E82-BB95-87BDA931DDF3}" dt="2026-03-30T22:44:28.269" v="643" actId="1037"/>
          <ac:spMkLst>
            <pc:docMk/>
            <pc:sldMk cId="2185583378" sldId="2145706456"/>
            <ac:spMk id="17" creationId="{E676C68E-A369-D57F-16A9-6AB07679A34F}"/>
          </ac:spMkLst>
        </pc:spChg>
        <pc:spChg chg="del">
          <ac:chgData name="Glade Bender, Julia" userId="734a8431-15bd-4bd6-b5b2-62c70649cbae" providerId="ADAL" clId="{04207A55-3465-4E82-BB95-87BDA931DDF3}" dt="2026-03-30T22:43:20.439" v="613" actId="478"/>
          <ac:spMkLst>
            <pc:docMk/>
            <pc:sldMk cId="2185583378" sldId="2145706456"/>
            <ac:spMk id="21" creationId="{C892E635-BB08-3C5F-8C51-2BA296C44F31}"/>
          </ac:spMkLst>
        </pc:spChg>
        <pc:picChg chg="mod">
          <ac:chgData name="Glade Bender, Julia" userId="734a8431-15bd-4bd6-b5b2-62c70649cbae" providerId="ADAL" clId="{04207A55-3465-4E82-BB95-87BDA931DDF3}" dt="2026-03-30T22:44:28.269" v="643" actId="1037"/>
          <ac:picMkLst>
            <pc:docMk/>
            <pc:sldMk cId="2185583378" sldId="2145706456"/>
            <ac:picMk id="15" creationId="{267394B7-E000-F2E8-2AA4-AD3CED4AA2A7}"/>
          </ac:picMkLst>
        </pc:picChg>
        <pc:picChg chg="mod">
          <ac:chgData name="Glade Bender, Julia" userId="734a8431-15bd-4bd6-b5b2-62c70649cbae" providerId="ADAL" clId="{04207A55-3465-4E82-BB95-87BDA931DDF3}" dt="2026-03-30T22:44:28.269" v="643" actId="1037"/>
          <ac:picMkLst>
            <pc:docMk/>
            <pc:sldMk cId="2185583378" sldId="2145706456"/>
            <ac:picMk id="16" creationId="{C84026AA-A8CC-64A5-D859-34470A64F859}"/>
          </ac:picMkLst>
        </pc:picChg>
        <pc:picChg chg="del">
          <ac:chgData name="Glade Bender, Julia" userId="734a8431-15bd-4bd6-b5b2-62c70649cbae" providerId="ADAL" clId="{04207A55-3465-4E82-BB95-87BDA931DDF3}" dt="2026-03-30T22:44:01.723" v="614" actId="21"/>
          <ac:picMkLst>
            <pc:docMk/>
            <pc:sldMk cId="2185583378" sldId="2145706456"/>
            <ac:picMk id="23" creationId="{98EE7B9E-03AB-F8A9-6C2C-9C47BED36229}"/>
          </ac:picMkLst>
        </pc:picChg>
      </pc:sldChg>
      <pc:sldChg chg="add">
        <pc:chgData name="Glade Bender, Julia" userId="734a8431-15bd-4bd6-b5b2-62c70649cbae" providerId="ADAL" clId="{04207A55-3465-4E82-BB95-87BDA931DDF3}" dt="2026-03-31T00:30:20.546" v="1868"/>
        <pc:sldMkLst>
          <pc:docMk/>
          <pc:sldMk cId="3295035614" sldId="2145706456"/>
        </pc:sldMkLst>
      </pc:sldChg>
      <pc:sldChg chg="addSp delSp modSp del mod ord">
        <pc:chgData name="Glade Bender, Julia" userId="734a8431-15bd-4bd6-b5b2-62c70649cbae" providerId="ADAL" clId="{04207A55-3465-4E82-BB95-87BDA931DDF3}" dt="2026-03-30T22:46:02.580" v="647" actId="47"/>
        <pc:sldMkLst>
          <pc:docMk/>
          <pc:sldMk cId="2381776255" sldId="2145706458"/>
        </pc:sldMkLst>
        <pc:spChg chg="mod">
          <ac:chgData name="Glade Bender, Julia" userId="734a8431-15bd-4bd6-b5b2-62c70649cbae" providerId="ADAL" clId="{04207A55-3465-4E82-BB95-87BDA931DDF3}" dt="2026-03-30T22:41:07.232" v="601" actId="20577"/>
          <ac:spMkLst>
            <pc:docMk/>
            <pc:sldMk cId="2381776255" sldId="2145706458"/>
            <ac:spMk id="2" creationId="{78F6F0E0-1D31-6D38-6BF9-79ACC32A189E}"/>
          </ac:spMkLst>
        </pc:spChg>
        <pc:spChg chg="add del">
          <ac:chgData name="Glade Bender, Julia" userId="734a8431-15bd-4bd6-b5b2-62c70649cbae" providerId="ADAL" clId="{04207A55-3465-4E82-BB95-87BDA931DDF3}" dt="2026-03-30T22:41:45.143" v="605" actId="478"/>
          <ac:spMkLst>
            <pc:docMk/>
            <pc:sldMk cId="2381776255" sldId="2145706458"/>
            <ac:spMk id="20" creationId="{ED962E1E-B23C-AE10-C51F-F0B3310C5D15}"/>
          </ac:spMkLst>
        </pc:spChg>
      </pc:sldChg>
      <pc:sldChg chg="ord">
        <pc:chgData name="Glade Bender, Julia" userId="734a8431-15bd-4bd6-b5b2-62c70649cbae" providerId="ADAL" clId="{04207A55-3465-4E82-BB95-87BDA931DDF3}" dt="2026-03-30T21:32:47.892" v="17"/>
        <pc:sldMkLst>
          <pc:docMk/>
          <pc:sldMk cId="1731553313" sldId="2145706460"/>
        </pc:sldMkLst>
      </pc:sldChg>
      <pc:sldChg chg="modSp mod">
        <pc:chgData name="Glade Bender, Julia" userId="734a8431-15bd-4bd6-b5b2-62c70649cbae" providerId="ADAL" clId="{04207A55-3465-4E82-BB95-87BDA931DDF3}" dt="2026-03-30T21:19:38.060" v="4" actId="14100"/>
        <pc:sldMkLst>
          <pc:docMk/>
          <pc:sldMk cId="1047120450" sldId="2145706461"/>
        </pc:sldMkLst>
        <pc:spChg chg="mod">
          <ac:chgData name="Glade Bender, Julia" userId="734a8431-15bd-4bd6-b5b2-62c70649cbae" providerId="ADAL" clId="{04207A55-3465-4E82-BB95-87BDA931DDF3}" dt="2026-03-30T21:19:38.060" v="4" actId="14100"/>
          <ac:spMkLst>
            <pc:docMk/>
            <pc:sldMk cId="1047120450" sldId="2145706461"/>
            <ac:spMk id="3" creationId="{0755FAE4-ADBF-E4AC-41D3-E1AD8C87F0AA}"/>
          </ac:spMkLst>
        </pc:spChg>
      </pc:sldChg>
      <pc:sldChg chg="modSp mod">
        <pc:chgData name="Glade Bender, Julia" userId="734a8431-15bd-4bd6-b5b2-62c70649cbae" providerId="ADAL" clId="{04207A55-3465-4E82-BB95-87BDA931DDF3}" dt="2026-03-30T22:19:32.553" v="224" actId="115"/>
        <pc:sldMkLst>
          <pc:docMk/>
          <pc:sldMk cId="2325779964" sldId="2145706462"/>
        </pc:sldMkLst>
        <pc:spChg chg="mod">
          <ac:chgData name="Glade Bender, Julia" userId="734a8431-15bd-4bd6-b5b2-62c70649cbae" providerId="ADAL" clId="{04207A55-3465-4E82-BB95-87BDA931DDF3}" dt="2026-03-30T22:19:32.553" v="224" actId="115"/>
          <ac:spMkLst>
            <pc:docMk/>
            <pc:sldMk cId="2325779964" sldId="2145706462"/>
            <ac:spMk id="2" creationId="{F2F78521-57AE-2310-5C50-B98CDFEA1D83}"/>
          </ac:spMkLst>
        </pc:spChg>
      </pc:sldChg>
      <pc:sldChg chg="new del">
        <pc:chgData name="Glade Bender, Julia" userId="734a8431-15bd-4bd6-b5b2-62c70649cbae" providerId="ADAL" clId="{04207A55-3465-4E82-BB95-87BDA931DDF3}" dt="2026-03-30T22:17:22.461" v="163" actId="47"/>
        <pc:sldMkLst>
          <pc:docMk/>
          <pc:sldMk cId="2273542048" sldId="2145706463"/>
        </pc:sldMkLst>
      </pc:sldChg>
      <pc:sldChg chg="modSp add del mod">
        <pc:chgData name="Glade Bender, Julia" userId="734a8431-15bd-4bd6-b5b2-62c70649cbae" providerId="ADAL" clId="{04207A55-3465-4E82-BB95-87BDA931DDF3}" dt="2026-03-30T22:09:43.513" v="159" actId="47"/>
        <pc:sldMkLst>
          <pc:docMk/>
          <pc:sldMk cId="2732188431" sldId="2145706464"/>
        </pc:sldMkLst>
        <pc:spChg chg="mod">
          <ac:chgData name="Glade Bender, Julia" userId="734a8431-15bd-4bd6-b5b2-62c70649cbae" providerId="ADAL" clId="{04207A55-3465-4E82-BB95-87BDA931DDF3}" dt="2026-03-30T21:33:58.916" v="56" actId="313"/>
          <ac:spMkLst>
            <pc:docMk/>
            <pc:sldMk cId="2732188431" sldId="2145706464"/>
            <ac:spMk id="2" creationId="{B42141E1-3729-EDCE-4CC7-C9C1480EFF70}"/>
          </ac:spMkLst>
        </pc:spChg>
        <pc:spChg chg="mod">
          <ac:chgData name="Glade Bender, Julia" userId="734a8431-15bd-4bd6-b5b2-62c70649cbae" providerId="ADAL" clId="{04207A55-3465-4E82-BB95-87BDA931DDF3}" dt="2026-03-30T21:34:13.562" v="58" actId="5793"/>
          <ac:spMkLst>
            <pc:docMk/>
            <pc:sldMk cId="2732188431" sldId="2145706464"/>
            <ac:spMk id="5" creationId="{5EBEF78A-1285-AEB0-32E3-7C3092E8FDA0}"/>
          </ac:spMkLst>
        </pc:spChg>
        <pc:spChg chg="mod">
          <ac:chgData name="Glade Bender, Julia" userId="734a8431-15bd-4bd6-b5b2-62c70649cbae" providerId="ADAL" clId="{04207A55-3465-4E82-BB95-87BDA931DDF3}" dt="2026-03-30T21:34:31.914" v="59" actId="1076"/>
          <ac:spMkLst>
            <pc:docMk/>
            <pc:sldMk cId="2732188431" sldId="2145706464"/>
            <ac:spMk id="10" creationId="{C4C64D3E-72FE-E23F-0B47-ABE058F65494}"/>
          </ac:spMkLst>
        </pc:spChg>
      </pc:sldChg>
      <pc:sldChg chg="addSp delSp modSp add mod modAnim">
        <pc:chgData name="Glade Bender, Julia" userId="734a8431-15bd-4bd6-b5b2-62c70649cbae" providerId="ADAL" clId="{04207A55-3465-4E82-BB95-87BDA931DDF3}" dt="2026-03-30T22:21:15.649" v="227" actId="403"/>
        <pc:sldMkLst>
          <pc:docMk/>
          <pc:sldMk cId="3821130690" sldId="2145706465"/>
        </pc:sldMkLst>
        <pc:spChg chg="mod">
          <ac:chgData name="Glade Bender, Julia" userId="734a8431-15bd-4bd6-b5b2-62c70649cbae" providerId="ADAL" clId="{04207A55-3465-4E82-BB95-87BDA931DDF3}" dt="2026-03-30T22:21:15.649" v="227" actId="403"/>
          <ac:spMkLst>
            <pc:docMk/>
            <pc:sldMk cId="3821130690" sldId="2145706465"/>
            <ac:spMk id="2" creationId="{B42141E1-3729-EDCE-4CC7-C9C1480EFF70}"/>
          </ac:spMkLst>
        </pc:spChg>
        <pc:spChg chg="mod">
          <ac:chgData name="Glade Bender, Julia" userId="734a8431-15bd-4bd6-b5b2-62c70649cbae" providerId="ADAL" clId="{04207A55-3465-4E82-BB95-87BDA931DDF3}" dt="2026-03-30T22:08:06.116" v="117" actId="1037"/>
          <ac:spMkLst>
            <pc:docMk/>
            <pc:sldMk cId="3821130690" sldId="2145706465"/>
            <ac:spMk id="3" creationId="{44209F24-1D93-4EA9-92BF-452B7A5CB1C0}"/>
          </ac:spMkLst>
        </pc:spChg>
        <pc:spChg chg="add del">
          <ac:chgData name="Glade Bender, Julia" userId="734a8431-15bd-4bd6-b5b2-62c70649cbae" providerId="ADAL" clId="{04207A55-3465-4E82-BB95-87BDA931DDF3}" dt="2026-03-30T22:05:50.390" v="98" actId="478"/>
          <ac:spMkLst>
            <pc:docMk/>
            <pc:sldMk cId="3821130690" sldId="2145706465"/>
            <ac:spMk id="5" creationId="{0A490EDA-F221-7A01-F432-27028A11A609}"/>
          </ac:spMkLst>
        </pc:spChg>
        <pc:spChg chg="mod">
          <ac:chgData name="Glade Bender, Julia" userId="734a8431-15bd-4bd6-b5b2-62c70649cbae" providerId="ADAL" clId="{04207A55-3465-4E82-BB95-87BDA931DDF3}" dt="2026-03-30T22:08:06.116" v="117" actId="1037"/>
          <ac:spMkLst>
            <pc:docMk/>
            <pc:sldMk cId="3821130690" sldId="2145706465"/>
            <ac:spMk id="6" creationId="{15120E0D-7D95-8354-7ED3-9DD6C9227BDC}"/>
          </ac:spMkLst>
        </pc:spChg>
        <pc:spChg chg="mod">
          <ac:chgData name="Glade Bender, Julia" userId="734a8431-15bd-4bd6-b5b2-62c70649cbae" providerId="ADAL" clId="{04207A55-3465-4E82-BB95-87BDA931DDF3}" dt="2026-03-30T22:08:06.116" v="117" actId="1037"/>
          <ac:spMkLst>
            <pc:docMk/>
            <pc:sldMk cId="3821130690" sldId="2145706465"/>
            <ac:spMk id="7" creationId="{F9814219-125B-ECF5-7135-CF9C078121CA}"/>
          </ac:spMkLst>
        </pc:spChg>
        <pc:spChg chg="add del">
          <ac:chgData name="Glade Bender, Julia" userId="734a8431-15bd-4bd6-b5b2-62c70649cbae" providerId="ADAL" clId="{04207A55-3465-4E82-BB95-87BDA931DDF3}" dt="2026-03-30T22:06:34.430" v="100" actId="478"/>
          <ac:spMkLst>
            <pc:docMk/>
            <pc:sldMk cId="3821130690" sldId="2145706465"/>
            <ac:spMk id="8" creationId="{1B25112D-C787-0117-5878-1B203D9B607E}"/>
          </ac:spMkLst>
        </pc:spChg>
        <pc:spChg chg="mod">
          <ac:chgData name="Glade Bender, Julia" userId="734a8431-15bd-4bd6-b5b2-62c70649cbae" providerId="ADAL" clId="{04207A55-3465-4E82-BB95-87BDA931DDF3}" dt="2026-03-30T22:08:25.435" v="137" actId="555"/>
          <ac:spMkLst>
            <pc:docMk/>
            <pc:sldMk cId="3821130690" sldId="2145706465"/>
            <ac:spMk id="12" creationId="{5FAB7F3F-C8E0-1EE9-FA75-B654732C3D3A}"/>
          </ac:spMkLst>
        </pc:spChg>
        <pc:spChg chg="mod">
          <ac:chgData name="Glade Bender, Julia" userId="734a8431-15bd-4bd6-b5b2-62c70649cbae" providerId="ADAL" clId="{04207A55-3465-4E82-BB95-87BDA931DDF3}" dt="2026-03-30T22:08:06.116" v="117" actId="1037"/>
          <ac:spMkLst>
            <pc:docMk/>
            <pc:sldMk cId="3821130690" sldId="2145706465"/>
            <ac:spMk id="13" creationId="{5452A690-EA63-11C7-C322-12D5DEA2C128}"/>
          </ac:spMkLst>
        </pc:spChg>
        <pc:spChg chg="mod">
          <ac:chgData name="Glade Bender, Julia" userId="734a8431-15bd-4bd6-b5b2-62c70649cbae" providerId="ADAL" clId="{04207A55-3465-4E82-BB95-87BDA931DDF3}" dt="2026-03-30T22:08:06.116" v="117" actId="1037"/>
          <ac:spMkLst>
            <pc:docMk/>
            <pc:sldMk cId="3821130690" sldId="2145706465"/>
            <ac:spMk id="14" creationId="{7EB9A768-B311-54BE-F21F-433DC8C3E0E7}"/>
          </ac:spMkLst>
        </pc:spChg>
        <pc:spChg chg="mod">
          <ac:chgData name="Glade Bender, Julia" userId="734a8431-15bd-4bd6-b5b2-62c70649cbae" providerId="ADAL" clId="{04207A55-3465-4E82-BB95-87BDA931DDF3}" dt="2026-03-30T22:09:22.407" v="158" actId="1038"/>
          <ac:spMkLst>
            <pc:docMk/>
            <pc:sldMk cId="3821130690" sldId="2145706465"/>
            <ac:spMk id="18" creationId="{1D2A3CE0-B5EE-E8BD-00E0-FFE5F1A60335}"/>
          </ac:spMkLst>
        </pc:spChg>
        <pc:spChg chg="mod">
          <ac:chgData name="Glade Bender, Julia" userId="734a8431-15bd-4bd6-b5b2-62c70649cbae" providerId="ADAL" clId="{04207A55-3465-4E82-BB95-87BDA931DDF3}" dt="2026-03-30T22:08:25.435" v="137" actId="555"/>
          <ac:spMkLst>
            <pc:docMk/>
            <pc:sldMk cId="3821130690" sldId="2145706465"/>
            <ac:spMk id="23" creationId="{0FFB637F-BD25-6752-FC03-0189D235DCE0}"/>
          </ac:spMkLst>
        </pc:spChg>
        <pc:spChg chg="mod">
          <ac:chgData name="Glade Bender, Julia" userId="734a8431-15bd-4bd6-b5b2-62c70649cbae" providerId="ADAL" clId="{04207A55-3465-4E82-BB95-87BDA931DDF3}" dt="2026-03-30T22:09:14.975" v="155" actId="1037"/>
          <ac:spMkLst>
            <pc:docMk/>
            <pc:sldMk cId="3821130690" sldId="2145706465"/>
            <ac:spMk id="37" creationId="{FD715F5F-2DFD-170F-C5E5-7F173AA565A8}"/>
          </ac:spMkLst>
        </pc:spChg>
        <pc:spChg chg="mod">
          <ac:chgData name="Glade Bender, Julia" userId="734a8431-15bd-4bd6-b5b2-62c70649cbae" providerId="ADAL" clId="{04207A55-3465-4E82-BB95-87BDA931DDF3}" dt="2026-03-30T22:09:14.975" v="155" actId="1037"/>
          <ac:spMkLst>
            <pc:docMk/>
            <pc:sldMk cId="3821130690" sldId="2145706465"/>
            <ac:spMk id="40" creationId="{4BD6F350-9EE9-86AA-F960-4BDA2FD80D42}"/>
          </ac:spMkLst>
        </pc:spChg>
        <pc:spChg chg="mod">
          <ac:chgData name="Glade Bender, Julia" userId="734a8431-15bd-4bd6-b5b2-62c70649cbae" providerId="ADAL" clId="{04207A55-3465-4E82-BB95-87BDA931DDF3}" dt="2026-03-30T22:09:14.975" v="155" actId="1037"/>
          <ac:spMkLst>
            <pc:docMk/>
            <pc:sldMk cId="3821130690" sldId="2145706465"/>
            <ac:spMk id="41" creationId="{A760081F-D7BB-3235-A6A2-7DAAEBE2E4E1}"/>
          </ac:spMkLst>
        </pc:spChg>
        <pc:spChg chg="mod">
          <ac:chgData name="Glade Bender, Julia" userId="734a8431-15bd-4bd6-b5b2-62c70649cbae" providerId="ADAL" clId="{04207A55-3465-4E82-BB95-87BDA931DDF3}" dt="2026-03-30T22:09:14.975" v="155" actId="1037"/>
          <ac:spMkLst>
            <pc:docMk/>
            <pc:sldMk cId="3821130690" sldId="2145706465"/>
            <ac:spMk id="42" creationId="{654447CF-A3F2-BF15-B276-BC493958BC93}"/>
          </ac:spMkLst>
        </pc:spChg>
        <pc:spChg chg="mod">
          <ac:chgData name="Glade Bender, Julia" userId="734a8431-15bd-4bd6-b5b2-62c70649cbae" providerId="ADAL" clId="{04207A55-3465-4E82-BB95-87BDA931DDF3}" dt="2026-03-30T22:09:14.975" v="155" actId="1037"/>
          <ac:spMkLst>
            <pc:docMk/>
            <pc:sldMk cId="3821130690" sldId="2145706465"/>
            <ac:spMk id="43" creationId="{6560E18B-B477-0B44-3A3F-03B2749959E8}"/>
          </ac:spMkLst>
        </pc:spChg>
        <pc:spChg chg="mod">
          <ac:chgData name="Glade Bender, Julia" userId="734a8431-15bd-4bd6-b5b2-62c70649cbae" providerId="ADAL" clId="{04207A55-3465-4E82-BB95-87BDA931DDF3}" dt="2026-03-30T22:09:14.975" v="155" actId="1037"/>
          <ac:spMkLst>
            <pc:docMk/>
            <pc:sldMk cId="3821130690" sldId="2145706465"/>
            <ac:spMk id="44" creationId="{BD03009C-693F-4474-5C00-08B08DCFEB63}"/>
          </ac:spMkLst>
        </pc:spChg>
        <pc:spChg chg="mod">
          <ac:chgData name="Glade Bender, Julia" userId="734a8431-15bd-4bd6-b5b2-62c70649cbae" providerId="ADAL" clId="{04207A55-3465-4E82-BB95-87BDA931DDF3}" dt="2026-03-30T22:09:14.975" v="155" actId="1037"/>
          <ac:spMkLst>
            <pc:docMk/>
            <pc:sldMk cId="3821130690" sldId="2145706465"/>
            <ac:spMk id="46" creationId="{47827E9C-29AE-5345-92FC-50A9B6F98070}"/>
          </ac:spMkLst>
        </pc:spChg>
        <pc:spChg chg="mod">
          <ac:chgData name="Glade Bender, Julia" userId="734a8431-15bd-4bd6-b5b2-62c70649cbae" providerId="ADAL" clId="{04207A55-3465-4E82-BB95-87BDA931DDF3}" dt="2026-03-30T22:08:25.435" v="137" actId="555"/>
          <ac:spMkLst>
            <pc:docMk/>
            <pc:sldMk cId="3821130690" sldId="2145706465"/>
            <ac:spMk id="49" creationId="{5814AEB2-AE6D-4666-0140-7443EF4DCEF8}"/>
          </ac:spMkLst>
        </pc:spChg>
        <pc:cxnChg chg="mod">
          <ac:chgData name="Glade Bender, Julia" userId="734a8431-15bd-4bd6-b5b2-62c70649cbae" providerId="ADAL" clId="{04207A55-3465-4E82-BB95-87BDA931DDF3}" dt="2026-03-30T22:09:14.975" v="155" actId="1037"/>
          <ac:cxnSpMkLst>
            <pc:docMk/>
            <pc:sldMk cId="3821130690" sldId="2145706465"/>
            <ac:cxnSpMk id="29" creationId="{6526A00E-3DC7-954F-F278-92634AE16545}"/>
          </ac:cxnSpMkLst>
        </pc:cxnChg>
        <pc:cxnChg chg="mod">
          <ac:chgData name="Glade Bender, Julia" userId="734a8431-15bd-4bd6-b5b2-62c70649cbae" providerId="ADAL" clId="{04207A55-3465-4E82-BB95-87BDA931DDF3}" dt="2026-03-30T22:09:14.975" v="155" actId="1037"/>
          <ac:cxnSpMkLst>
            <pc:docMk/>
            <pc:sldMk cId="3821130690" sldId="2145706465"/>
            <ac:cxnSpMk id="47" creationId="{A76EE5AE-BCEA-5AAE-4A47-5D5CD67642FE}"/>
          </ac:cxnSpMkLst>
        </pc:cxnChg>
      </pc:sldChg>
      <pc:sldChg chg="add">
        <pc:chgData name="Glade Bender, Julia" userId="734a8431-15bd-4bd6-b5b2-62c70649cbae" providerId="ADAL" clId="{04207A55-3465-4E82-BB95-87BDA931DDF3}" dt="2026-03-31T00:30:20.546" v="1868"/>
        <pc:sldMkLst>
          <pc:docMk/>
          <pc:sldMk cId="387787512" sldId="2145706466"/>
        </pc:sldMkLst>
      </pc:sldChg>
      <pc:sldChg chg="modSp new del mod">
        <pc:chgData name="Glade Bender, Julia" userId="734a8431-15bd-4bd6-b5b2-62c70649cbae" providerId="ADAL" clId="{04207A55-3465-4E82-BB95-87BDA931DDF3}" dt="2026-03-31T00:30:10.394" v="1867" actId="2696"/>
        <pc:sldMkLst>
          <pc:docMk/>
          <pc:sldMk cId="3728139447" sldId="2145706466"/>
        </pc:sldMkLst>
        <pc:spChg chg="mod">
          <ac:chgData name="Glade Bender, Julia" userId="734a8431-15bd-4bd6-b5b2-62c70649cbae" providerId="ADAL" clId="{04207A55-3465-4E82-BB95-87BDA931DDF3}" dt="2026-03-30T22:37:21.575" v="479" actId="20577"/>
          <ac:spMkLst>
            <pc:docMk/>
            <pc:sldMk cId="3728139447" sldId="2145706466"/>
            <ac:spMk id="2" creationId="{45F41D06-5314-2DED-AAB4-C82A22DC8FBD}"/>
          </ac:spMkLst>
        </pc:spChg>
        <pc:spChg chg="mod">
          <ac:chgData name="Glade Bender, Julia" userId="734a8431-15bd-4bd6-b5b2-62c70649cbae" providerId="ADAL" clId="{04207A55-3465-4E82-BB95-87BDA931DDF3}" dt="2026-03-30T22:37:49.544" v="496" actId="948"/>
          <ac:spMkLst>
            <pc:docMk/>
            <pc:sldMk cId="3728139447" sldId="2145706466"/>
            <ac:spMk id="3" creationId="{A7CCD9F0-D3CD-AB75-5F57-BE9A09586A80}"/>
          </ac:spMkLst>
        </pc:spChg>
      </pc:sldChg>
      <pc:sldChg chg="add">
        <pc:chgData name="Glade Bender, Julia" userId="734a8431-15bd-4bd6-b5b2-62c70649cbae" providerId="ADAL" clId="{04207A55-3465-4E82-BB95-87BDA931DDF3}" dt="2026-03-31T00:30:20.546" v="1868"/>
        <pc:sldMkLst>
          <pc:docMk/>
          <pc:sldMk cId="2060929857" sldId="2145706467"/>
        </pc:sldMkLst>
      </pc:sldChg>
      <pc:sldChg chg="modSp add del mod">
        <pc:chgData name="Glade Bender, Julia" userId="734a8431-15bd-4bd6-b5b2-62c70649cbae" providerId="ADAL" clId="{04207A55-3465-4E82-BB95-87BDA931DDF3}" dt="2026-03-31T00:30:10.394" v="1867" actId="2696"/>
        <pc:sldMkLst>
          <pc:docMk/>
          <pc:sldMk cId="2571538061" sldId="2145706467"/>
        </pc:sldMkLst>
        <pc:spChg chg="mod">
          <ac:chgData name="Glade Bender, Julia" userId="734a8431-15bd-4bd6-b5b2-62c70649cbae" providerId="ADAL" clId="{04207A55-3465-4E82-BB95-87BDA931DDF3}" dt="2026-03-30T22:40:19.422" v="598" actId="20577"/>
          <ac:spMkLst>
            <pc:docMk/>
            <pc:sldMk cId="2571538061" sldId="2145706467"/>
            <ac:spMk id="5" creationId="{9C65B0AC-AFF1-D766-8B90-86E5689F2E4A}"/>
          </ac:spMkLst>
        </pc:spChg>
        <pc:spChg chg="mod">
          <ac:chgData name="Glade Bender, Julia" userId="734a8431-15bd-4bd6-b5b2-62c70649cbae" providerId="ADAL" clId="{04207A55-3465-4E82-BB95-87BDA931DDF3}" dt="2026-03-30T22:39:20.552" v="512" actId="113"/>
          <ac:spMkLst>
            <pc:docMk/>
            <pc:sldMk cId="2571538061" sldId="2145706467"/>
            <ac:spMk id="6" creationId="{5DA96ACB-372B-3399-7CE4-556B2FE1A91A}"/>
          </ac:spMkLst>
        </pc:spChg>
      </pc:sldChg>
      <pc:sldChg chg="addSp modSp add del mod modAnim">
        <pc:chgData name="Glade Bender, Julia" userId="734a8431-15bd-4bd6-b5b2-62c70649cbae" providerId="ADAL" clId="{04207A55-3465-4E82-BB95-87BDA931DDF3}" dt="2026-03-31T00:30:10.394" v="1867" actId="2696"/>
        <pc:sldMkLst>
          <pc:docMk/>
          <pc:sldMk cId="3092804407" sldId="2145706468"/>
        </pc:sldMkLst>
        <pc:picChg chg="add mod">
          <ac:chgData name="Glade Bender, Julia" userId="734a8431-15bd-4bd6-b5b2-62c70649cbae" providerId="ADAL" clId="{04207A55-3465-4E82-BB95-87BDA931DDF3}" dt="2026-03-30T22:45:48.945" v="646" actId="1076"/>
          <ac:picMkLst>
            <pc:docMk/>
            <pc:sldMk cId="3092804407" sldId="2145706468"/>
            <ac:picMk id="23" creationId="{98EE7B9E-03AB-F8A9-6C2C-9C47BED36229}"/>
          </ac:picMkLst>
        </pc:picChg>
        <pc:picChg chg="mod">
          <ac:chgData name="Glade Bender, Julia" userId="734a8431-15bd-4bd6-b5b2-62c70649cbae" providerId="ADAL" clId="{04207A55-3465-4E82-BB95-87BDA931DDF3}" dt="2026-03-30T22:45:27.126" v="644" actId="1076"/>
          <ac:picMkLst>
            <pc:docMk/>
            <pc:sldMk cId="3092804407" sldId="2145706468"/>
            <ac:picMk id="1026" creationId="{3030D8C6-3BE9-6A8A-5554-B4469B2FF8BD}"/>
          </ac:picMkLst>
        </pc:picChg>
      </pc:sldChg>
      <pc:sldChg chg="add">
        <pc:chgData name="Glade Bender, Julia" userId="734a8431-15bd-4bd6-b5b2-62c70649cbae" providerId="ADAL" clId="{04207A55-3465-4E82-BB95-87BDA931DDF3}" dt="2026-03-31T00:30:20.546" v="1868"/>
        <pc:sldMkLst>
          <pc:docMk/>
          <pc:sldMk cId="3294731381" sldId="2145706468"/>
        </pc:sldMkLst>
      </pc:sldChg>
      <pc:sldChg chg="add del">
        <pc:chgData name="Glade Bender, Julia" userId="734a8431-15bd-4bd6-b5b2-62c70649cbae" providerId="ADAL" clId="{04207A55-3465-4E82-BB95-87BDA931DDF3}" dt="2026-03-30T22:46:26.676" v="648" actId="47"/>
        <pc:sldMkLst>
          <pc:docMk/>
          <pc:sldMk cId="695652937" sldId="2145706469"/>
        </pc:sldMkLst>
      </pc:sldChg>
      <pc:sldChg chg="modSp new mod">
        <pc:chgData name="Glade Bender, Julia" userId="734a8431-15bd-4bd6-b5b2-62c70649cbae" providerId="ADAL" clId="{04207A55-3465-4E82-BB95-87BDA931DDF3}" dt="2026-03-31T00:29:27.526" v="1866" actId="948"/>
        <pc:sldMkLst>
          <pc:docMk/>
          <pc:sldMk cId="2442805304" sldId="2145706469"/>
        </pc:sldMkLst>
        <pc:spChg chg="mod">
          <ac:chgData name="Glade Bender, Julia" userId="734a8431-15bd-4bd6-b5b2-62c70649cbae" providerId="ADAL" clId="{04207A55-3465-4E82-BB95-87BDA931DDF3}" dt="2026-03-30T23:35:45.669" v="1433" actId="20577"/>
          <ac:spMkLst>
            <pc:docMk/>
            <pc:sldMk cId="2442805304" sldId="2145706469"/>
            <ac:spMk id="2" creationId="{39E34C65-9C14-822F-448B-9F2F78FEC84D}"/>
          </ac:spMkLst>
        </pc:spChg>
        <pc:spChg chg="mod">
          <ac:chgData name="Glade Bender, Julia" userId="734a8431-15bd-4bd6-b5b2-62c70649cbae" providerId="ADAL" clId="{04207A55-3465-4E82-BB95-87BDA931DDF3}" dt="2026-03-31T00:29:27.526" v="1866" actId="948"/>
          <ac:spMkLst>
            <pc:docMk/>
            <pc:sldMk cId="2442805304" sldId="2145706469"/>
            <ac:spMk id="3" creationId="{4237A37A-44E7-EF29-7B83-97E97B626CC5}"/>
          </ac:spMkLst>
        </pc:spChg>
      </pc:sldChg>
      <pc:sldChg chg="add del">
        <pc:chgData name="Glade Bender, Julia" userId="734a8431-15bd-4bd6-b5b2-62c70649cbae" providerId="ADAL" clId="{04207A55-3465-4E82-BB95-87BDA931DDF3}" dt="2026-03-30T22:42:02.928" v="607"/>
        <pc:sldMkLst>
          <pc:docMk/>
          <pc:sldMk cId="3878457660" sldId="2145706469"/>
        </pc:sldMkLst>
      </pc:sldChg>
      <pc:sldChg chg="addSp delSp modSp new mod modClrScheme chgLayout">
        <pc:chgData name="Glade Bender, Julia" userId="734a8431-15bd-4bd6-b5b2-62c70649cbae" providerId="ADAL" clId="{04207A55-3465-4E82-BB95-87BDA931DDF3}" dt="2026-03-31T00:09:20.840" v="1691" actId="20577"/>
        <pc:sldMkLst>
          <pc:docMk/>
          <pc:sldMk cId="2096218581" sldId="2145706470"/>
        </pc:sldMkLst>
        <pc:spChg chg="add del">
          <ac:chgData name="Glade Bender, Julia" userId="734a8431-15bd-4bd6-b5b2-62c70649cbae" providerId="ADAL" clId="{04207A55-3465-4E82-BB95-87BDA931DDF3}" dt="2026-03-30T23:46:36.295" v="1460" actId="26606"/>
          <ac:spMkLst>
            <pc:docMk/>
            <pc:sldMk cId="2096218581" sldId="2145706470"/>
            <ac:spMk id="2" creationId="{39E7E821-9223-CF00-435F-8AE9A3DB85C9}"/>
          </ac:spMkLst>
        </pc:spChg>
        <pc:spChg chg="del">
          <ac:chgData name="Glade Bender, Julia" userId="734a8431-15bd-4bd6-b5b2-62c70649cbae" providerId="ADAL" clId="{04207A55-3465-4E82-BB95-87BDA931DDF3}" dt="2026-03-30T23:46:16.957" v="1456"/>
          <ac:spMkLst>
            <pc:docMk/>
            <pc:sldMk cId="2096218581" sldId="2145706470"/>
            <ac:spMk id="3" creationId="{0D95070A-A1EF-199E-AFE6-550F56328943}"/>
          </ac:spMkLst>
        </pc:spChg>
        <pc:spChg chg="add mod">
          <ac:chgData name="Glade Bender, Julia" userId="734a8431-15bd-4bd6-b5b2-62c70649cbae" providerId="ADAL" clId="{04207A55-3465-4E82-BB95-87BDA931DDF3}" dt="2026-03-30T23:54:21.159" v="1513" actId="1076"/>
          <ac:spMkLst>
            <pc:docMk/>
            <pc:sldMk cId="2096218581" sldId="2145706470"/>
            <ac:spMk id="5" creationId="{4117A504-379A-27F4-0F55-FE950BCD1F36}"/>
          </ac:spMkLst>
        </pc:spChg>
        <pc:spChg chg="add del mod ord">
          <ac:chgData name="Glade Bender, Julia" userId="734a8431-15bd-4bd6-b5b2-62c70649cbae" providerId="ADAL" clId="{04207A55-3465-4E82-BB95-87BDA931DDF3}" dt="2026-03-30T23:54:41.409" v="1517" actId="700"/>
          <ac:spMkLst>
            <pc:docMk/>
            <pc:sldMk cId="2096218581" sldId="2145706470"/>
            <ac:spMk id="6" creationId="{651F92B6-1389-101C-0015-014B0538F2DC}"/>
          </ac:spMkLst>
        </pc:spChg>
        <pc:spChg chg="add mod">
          <ac:chgData name="Glade Bender, Julia" userId="734a8431-15bd-4bd6-b5b2-62c70649cbae" providerId="ADAL" clId="{04207A55-3465-4E82-BB95-87BDA931DDF3}" dt="2026-03-30T23:55:48.758" v="1581" actId="20577"/>
          <ac:spMkLst>
            <pc:docMk/>
            <pc:sldMk cId="2096218581" sldId="2145706470"/>
            <ac:spMk id="7" creationId="{5D05CAFB-1A1D-D353-1D2F-AE5DDDCF0FD9}"/>
          </ac:spMkLst>
        </pc:spChg>
        <pc:spChg chg="add del mod">
          <ac:chgData name="Glade Bender, Julia" userId="734a8431-15bd-4bd6-b5b2-62c70649cbae" providerId="ADAL" clId="{04207A55-3465-4E82-BB95-87BDA931DDF3}" dt="2026-03-31T00:08:28.754" v="1674" actId="478"/>
          <ac:spMkLst>
            <pc:docMk/>
            <pc:sldMk cId="2096218581" sldId="2145706470"/>
            <ac:spMk id="9" creationId="{19B500E0-05CF-F0B8-C8CA-8BADCE17B985}"/>
          </ac:spMkLst>
        </pc:spChg>
        <pc:spChg chg="add mod">
          <ac:chgData name="Glade Bender, Julia" userId="734a8431-15bd-4bd6-b5b2-62c70649cbae" providerId="ADAL" clId="{04207A55-3465-4E82-BB95-87BDA931DDF3}" dt="2026-03-31T00:09:20.840" v="1691" actId="20577"/>
          <ac:spMkLst>
            <pc:docMk/>
            <pc:sldMk cId="2096218581" sldId="2145706470"/>
            <ac:spMk id="11" creationId="{7D6FD23C-B8B2-8A73-1C0B-A2C8E1178312}"/>
          </ac:spMkLst>
        </pc:spChg>
        <pc:picChg chg="add mod ord">
          <ac:chgData name="Glade Bender, Julia" userId="734a8431-15bd-4bd6-b5b2-62c70649cbae" providerId="ADAL" clId="{04207A55-3465-4E82-BB95-87BDA931DDF3}" dt="2026-03-30T23:55:55.557" v="1582" actId="14100"/>
          <ac:picMkLst>
            <pc:docMk/>
            <pc:sldMk cId="2096218581" sldId="2145706470"/>
            <ac:picMk id="1026" creationId="{1D3204D6-EF8A-C06D-0F79-A55EFC3050D6}"/>
          </ac:picMkLst>
        </pc:picChg>
      </pc:sldChg>
      <pc:sldChg chg="addSp delSp modSp new mod">
        <pc:chgData name="Glade Bender, Julia" userId="734a8431-15bd-4bd6-b5b2-62c70649cbae" providerId="ADAL" clId="{04207A55-3465-4E82-BB95-87BDA931DDF3}" dt="2026-03-31T00:14:54.699" v="1759" actId="1076"/>
        <pc:sldMkLst>
          <pc:docMk/>
          <pc:sldMk cId="1560975796" sldId="2145706471"/>
        </pc:sldMkLst>
        <pc:spChg chg="mod">
          <ac:chgData name="Glade Bender, Julia" userId="734a8431-15bd-4bd6-b5b2-62c70649cbae" providerId="ADAL" clId="{04207A55-3465-4E82-BB95-87BDA931DDF3}" dt="2026-03-31T00:09:31.378" v="1692" actId="20577"/>
          <ac:spMkLst>
            <pc:docMk/>
            <pc:sldMk cId="1560975796" sldId="2145706471"/>
            <ac:spMk id="2" creationId="{6FC7C036-45AA-F9E5-86CE-897439C2B458}"/>
          </ac:spMkLst>
        </pc:spChg>
        <pc:spChg chg="del">
          <ac:chgData name="Glade Bender, Julia" userId="734a8431-15bd-4bd6-b5b2-62c70649cbae" providerId="ADAL" clId="{04207A55-3465-4E82-BB95-87BDA931DDF3}" dt="2026-03-30T23:59:46.397" v="1584"/>
          <ac:spMkLst>
            <pc:docMk/>
            <pc:sldMk cId="1560975796" sldId="2145706471"/>
            <ac:spMk id="3" creationId="{A7A65E0E-C24D-A327-60CD-82B054BD3343}"/>
          </ac:spMkLst>
        </pc:spChg>
        <pc:spChg chg="add mod">
          <ac:chgData name="Glade Bender, Julia" userId="734a8431-15bd-4bd6-b5b2-62c70649cbae" providerId="ADAL" clId="{04207A55-3465-4E82-BB95-87BDA931DDF3}" dt="2026-03-31T00:14:39.483" v="1724" actId="1076"/>
          <ac:spMkLst>
            <pc:docMk/>
            <pc:sldMk cId="1560975796" sldId="2145706471"/>
            <ac:spMk id="8" creationId="{A94EF156-3B92-CC73-ADFA-BCFD432156F1}"/>
          </ac:spMkLst>
        </pc:spChg>
        <pc:spChg chg="add mod">
          <ac:chgData name="Glade Bender, Julia" userId="734a8431-15bd-4bd6-b5b2-62c70649cbae" providerId="ADAL" clId="{04207A55-3465-4E82-BB95-87BDA931DDF3}" dt="2026-03-31T00:14:54.699" v="1759" actId="1076"/>
          <ac:spMkLst>
            <pc:docMk/>
            <pc:sldMk cId="1560975796" sldId="2145706471"/>
            <ac:spMk id="10" creationId="{20A5D85F-EA7F-84CE-1F3A-B355C8AD471B}"/>
          </ac:spMkLst>
        </pc:spChg>
        <pc:picChg chg="add mod">
          <ac:chgData name="Glade Bender, Julia" userId="734a8431-15bd-4bd6-b5b2-62c70649cbae" providerId="ADAL" clId="{04207A55-3465-4E82-BB95-87BDA931DDF3}" dt="2026-03-31T00:11:12.081" v="1715" actId="1038"/>
          <ac:picMkLst>
            <pc:docMk/>
            <pc:sldMk cId="1560975796" sldId="2145706471"/>
            <ac:picMk id="4" creationId="{B690EDF2-5C8C-93E3-9777-13ECC4F8A216}"/>
          </ac:picMkLst>
        </pc:picChg>
        <pc:picChg chg="add mod">
          <ac:chgData name="Glade Bender, Julia" userId="734a8431-15bd-4bd6-b5b2-62c70649cbae" providerId="ADAL" clId="{04207A55-3465-4E82-BB95-87BDA931DDF3}" dt="2026-03-31T00:14:48.514" v="1758" actId="1036"/>
          <ac:picMkLst>
            <pc:docMk/>
            <pc:sldMk cId="1560975796" sldId="2145706471"/>
            <ac:picMk id="6" creationId="{4BFB3FA9-B7CF-BBAB-B406-4381C18F42FD}"/>
          </ac:picMkLst>
        </pc:picChg>
      </pc:sldChg>
      <pc:sldChg chg="new del">
        <pc:chgData name="Glade Bender, Julia" userId="734a8431-15bd-4bd6-b5b2-62c70649cbae" providerId="ADAL" clId="{04207A55-3465-4E82-BB95-87BDA931DDF3}" dt="2026-03-31T00:31:29.601" v="1871" actId="47"/>
        <pc:sldMkLst>
          <pc:docMk/>
          <pc:sldMk cId="3614038517" sldId="2145706472"/>
        </pc:sldMkLst>
      </pc:sldChg>
      <pc:sldChg chg="modSp new mod">
        <pc:chgData name="Glade Bender, Julia" userId="734a8431-15bd-4bd6-b5b2-62c70649cbae" providerId="ADAL" clId="{04207A55-3465-4E82-BB95-87BDA931DDF3}" dt="2026-03-31T00:52:44.125" v="2672" actId="20577"/>
        <pc:sldMkLst>
          <pc:docMk/>
          <pc:sldMk cId="834225058" sldId="2145706473"/>
        </pc:sldMkLst>
        <pc:spChg chg="mod">
          <ac:chgData name="Glade Bender, Julia" userId="734a8431-15bd-4bd6-b5b2-62c70649cbae" providerId="ADAL" clId="{04207A55-3465-4E82-BB95-87BDA931DDF3}" dt="2026-03-31T00:31:36.859" v="1882" actId="20577"/>
          <ac:spMkLst>
            <pc:docMk/>
            <pc:sldMk cId="834225058" sldId="2145706473"/>
            <ac:spMk id="2" creationId="{4F3C0B57-63E7-ADBE-F4D8-508016732A18}"/>
          </ac:spMkLst>
        </pc:spChg>
        <pc:spChg chg="mod">
          <ac:chgData name="Glade Bender, Julia" userId="734a8431-15bd-4bd6-b5b2-62c70649cbae" providerId="ADAL" clId="{04207A55-3465-4E82-BB95-87BDA931DDF3}" dt="2026-03-31T00:52:44.125" v="2672" actId="20577"/>
          <ac:spMkLst>
            <pc:docMk/>
            <pc:sldMk cId="834225058" sldId="2145706473"/>
            <ac:spMk id="3" creationId="{A9F2F9B5-319E-D2CF-4EBA-6D6F38B9DFCB}"/>
          </ac:spMkLst>
        </pc:spChg>
      </pc:sldChg>
      <pc:sldMasterChg chg="del delSldLayout">
        <pc:chgData name="Glade Bender, Julia" userId="734a8431-15bd-4bd6-b5b2-62c70649cbae" providerId="ADAL" clId="{04207A55-3465-4E82-BB95-87BDA931DDF3}" dt="2026-03-30T23:41:42.134" v="1454" actId="47"/>
        <pc:sldMasterMkLst>
          <pc:docMk/>
          <pc:sldMasterMk cId="86687138" sldId="2147483688"/>
        </pc:sldMasterMkLst>
        <pc:sldLayoutChg chg="del">
          <pc:chgData name="Glade Bender, Julia" userId="734a8431-15bd-4bd6-b5b2-62c70649cbae" providerId="ADAL" clId="{04207A55-3465-4E82-BB95-87BDA931DDF3}" dt="2026-03-30T23:41:42.134" v="1454" actId="47"/>
          <pc:sldLayoutMkLst>
            <pc:docMk/>
            <pc:sldMasterMk cId="86687138" sldId="2147483688"/>
            <pc:sldLayoutMk cId="3958631580" sldId="2147483689"/>
          </pc:sldLayoutMkLst>
        </pc:sldLayoutChg>
        <pc:sldLayoutChg chg="del">
          <pc:chgData name="Glade Bender, Julia" userId="734a8431-15bd-4bd6-b5b2-62c70649cbae" providerId="ADAL" clId="{04207A55-3465-4E82-BB95-87BDA931DDF3}" dt="2026-03-30T23:41:42.134" v="1454" actId="47"/>
          <pc:sldLayoutMkLst>
            <pc:docMk/>
            <pc:sldMasterMk cId="86687138" sldId="2147483688"/>
            <pc:sldLayoutMk cId="1291643261" sldId="2147483690"/>
          </pc:sldLayoutMkLst>
        </pc:sldLayoutChg>
        <pc:sldLayoutChg chg="del">
          <pc:chgData name="Glade Bender, Julia" userId="734a8431-15bd-4bd6-b5b2-62c70649cbae" providerId="ADAL" clId="{04207A55-3465-4E82-BB95-87BDA931DDF3}" dt="2026-03-30T23:41:42.134" v="1454" actId="47"/>
          <pc:sldLayoutMkLst>
            <pc:docMk/>
            <pc:sldMasterMk cId="86687138" sldId="2147483688"/>
            <pc:sldLayoutMk cId="868714974" sldId="2147483691"/>
          </pc:sldLayoutMkLst>
        </pc:sldLayoutChg>
        <pc:sldLayoutChg chg="del">
          <pc:chgData name="Glade Bender, Julia" userId="734a8431-15bd-4bd6-b5b2-62c70649cbae" providerId="ADAL" clId="{04207A55-3465-4E82-BB95-87BDA931DDF3}" dt="2026-03-30T23:41:42.134" v="1454" actId="47"/>
          <pc:sldLayoutMkLst>
            <pc:docMk/>
            <pc:sldMasterMk cId="86687138" sldId="2147483688"/>
            <pc:sldLayoutMk cId="1303936210" sldId="2147483692"/>
          </pc:sldLayoutMkLst>
        </pc:sldLayoutChg>
        <pc:sldLayoutChg chg="del">
          <pc:chgData name="Glade Bender, Julia" userId="734a8431-15bd-4bd6-b5b2-62c70649cbae" providerId="ADAL" clId="{04207A55-3465-4E82-BB95-87BDA931DDF3}" dt="2026-03-30T23:41:42.134" v="1454" actId="47"/>
          <pc:sldLayoutMkLst>
            <pc:docMk/>
            <pc:sldMasterMk cId="86687138" sldId="2147483688"/>
            <pc:sldLayoutMk cId="2601820417" sldId="2147483693"/>
          </pc:sldLayoutMkLst>
        </pc:sldLayoutChg>
        <pc:sldLayoutChg chg="del">
          <pc:chgData name="Glade Bender, Julia" userId="734a8431-15bd-4bd6-b5b2-62c70649cbae" providerId="ADAL" clId="{04207A55-3465-4E82-BB95-87BDA931DDF3}" dt="2026-03-30T23:41:42.134" v="1454" actId="47"/>
          <pc:sldLayoutMkLst>
            <pc:docMk/>
            <pc:sldMasterMk cId="86687138" sldId="2147483688"/>
            <pc:sldLayoutMk cId="2345883505" sldId="2147483694"/>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andrew:Documents:Files:downloads:cr_051486.xls"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0"/>
    <c:plotArea>
      <c:layout>
        <c:manualLayout>
          <c:layoutTarget val="inner"/>
          <c:xMode val="edge"/>
          <c:yMode val="edge"/>
          <c:x val="0.38845282926590702"/>
          <c:y val="9.4621840984310701E-2"/>
          <c:w val="0.49178802716238401"/>
          <c:h val="0.73206907677487498"/>
        </c:manualLayout>
      </c:layout>
      <c:barChart>
        <c:barDir val="bar"/>
        <c:grouping val="clustered"/>
        <c:varyColors val="0"/>
        <c:ser>
          <c:idx val="0"/>
          <c:order val="0"/>
          <c:invertIfNegative val="0"/>
          <c:dPt>
            <c:idx val="0"/>
            <c:invertIfNegative val="0"/>
            <c:bubble3D val="0"/>
            <c:spPr>
              <a:solidFill>
                <a:srgbClr val="C00000"/>
              </a:solidFill>
            </c:spPr>
            <c:extLst>
              <c:ext xmlns:c16="http://schemas.microsoft.com/office/drawing/2014/chart" uri="{C3380CC4-5D6E-409C-BE32-E72D297353CC}">
                <c16:uniqueId val="{00000001-9030-4104-9572-1A35D5DB7B7B}"/>
              </c:ext>
            </c:extLst>
          </c:dPt>
          <c:dLbls>
            <c:dLbl>
              <c:idx val="0"/>
              <c:layout>
                <c:manualLayout>
                  <c:x val="-1.04160687927854E-3"/>
                  <c:y val="-6.19065242452463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30-4104-9572-1A35D5DB7B7B}"/>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3.2'!$A$41:$A$56</c:f>
              <c:strCache>
                <c:ptCount val="16"/>
                <c:pt idx="0">
                  <c:v>ALL CANCERS</c:v>
                </c:pt>
                <c:pt idx="2">
                  <c:v>Other glioma</c:v>
                </c:pt>
                <c:pt idx="3">
                  <c:v>Osteosarcoma</c:v>
                </c:pt>
                <c:pt idx="4">
                  <c:v>Embryonal CNS tumours</c:v>
                </c:pt>
                <c:pt idx="5">
                  <c:v>Rhabdomyosarcoma</c:v>
                </c:pt>
                <c:pt idx="6">
                  <c:v>Ewing sarcoma of bone</c:v>
                </c:pt>
                <c:pt idx="7">
                  <c:v>Neuroblastoma</c:v>
                </c:pt>
                <c:pt idx="8">
                  <c:v>Acute myeloid leukaemia</c:v>
                </c:pt>
                <c:pt idx="9">
                  <c:v>Ependymoma &amp; choroid plexus tumours</c:v>
                </c:pt>
                <c:pt idx="10">
                  <c:v>Astrocytoma</c:v>
                </c:pt>
                <c:pt idx="11">
                  <c:v>Non-Hodgkin lymphoma</c:v>
                </c:pt>
                <c:pt idx="12">
                  <c:v>Nephroblastoma &amp; other non-epithelial renal tumours</c:v>
                </c:pt>
                <c:pt idx="13">
                  <c:v>Acute lymphoblastic leukaemia</c:v>
                </c:pt>
                <c:pt idx="14">
                  <c:v>Hodgkin lymphoma</c:v>
                </c:pt>
                <c:pt idx="15">
                  <c:v>Retinoblastoma</c:v>
                </c:pt>
              </c:strCache>
            </c:strRef>
          </c:cat>
          <c:val>
            <c:numRef>
              <c:f>'Figure 3.2'!$B$41:$B$56</c:f>
              <c:numCache>
                <c:formatCode>General</c:formatCode>
                <c:ptCount val="16"/>
                <c:pt idx="0" formatCode="0%">
                  <c:v>0.78</c:v>
                </c:pt>
                <c:pt idx="2" formatCode="0%">
                  <c:v>0.44</c:v>
                </c:pt>
                <c:pt idx="3" formatCode="0%">
                  <c:v>0.54</c:v>
                </c:pt>
                <c:pt idx="4" formatCode="0%">
                  <c:v>0.56000000000000005</c:v>
                </c:pt>
                <c:pt idx="5" formatCode="0%">
                  <c:v>0.63</c:v>
                </c:pt>
                <c:pt idx="6" formatCode="0%">
                  <c:v>0.64</c:v>
                </c:pt>
                <c:pt idx="7" formatCode="0%">
                  <c:v>0.64</c:v>
                </c:pt>
                <c:pt idx="8" formatCode="0%">
                  <c:v>0.64</c:v>
                </c:pt>
                <c:pt idx="9" formatCode="0%">
                  <c:v>0.67</c:v>
                </c:pt>
                <c:pt idx="10" formatCode="0%">
                  <c:v>0.81</c:v>
                </c:pt>
                <c:pt idx="11" formatCode="0%">
                  <c:v>0.83</c:v>
                </c:pt>
                <c:pt idx="12" formatCode="0%">
                  <c:v>0.85</c:v>
                </c:pt>
                <c:pt idx="13" formatCode="0%">
                  <c:v>0.88</c:v>
                </c:pt>
                <c:pt idx="14" formatCode="0%">
                  <c:v>0.95</c:v>
                </c:pt>
                <c:pt idx="15" formatCode="0%">
                  <c:v>0.99</c:v>
                </c:pt>
              </c:numCache>
            </c:numRef>
          </c:val>
          <c:extLst>
            <c:ext xmlns:c16="http://schemas.microsoft.com/office/drawing/2014/chart" uri="{C3380CC4-5D6E-409C-BE32-E72D297353CC}">
              <c16:uniqueId val="{00000002-9030-4104-9572-1A35D5DB7B7B}"/>
            </c:ext>
          </c:extLst>
        </c:ser>
        <c:dLbls>
          <c:showLegendKey val="0"/>
          <c:showVal val="0"/>
          <c:showCatName val="0"/>
          <c:showSerName val="0"/>
          <c:showPercent val="0"/>
          <c:showBubbleSize val="0"/>
        </c:dLbls>
        <c:gapWidth val="80"/>
        <c:axId val="157273792"/>
        <c:axId val="158704160"/>
      </c:barChart>
      <c:catAx>
        <c:axId val="157273792"/>
        <c:scaling>
          <c:orientation val="minMax"/>
        </c:scaling>
        <c:delete val="0"/>
        <c:axPos val="l"/>
        <c:numFmt formatCode="General" sourceLinked="1"/>
        <c:majorTickMark val="out"/>
        <c:minorTickMark val="none"/>
        <c:tickLblPos val="nextTo"/>
        <c:txPr>
          <a:bodyPr rot="0" vert="horz"/>
          <a:lstStyle/>
          <a:p>
            <a:pPr>
              <a:defRPr/>
            </a:pPr>
            <a:endParaRPr lang="en-US"/>
          </a:p>
        </c:txPr>
        <c:crossAx val="158704160"/>
        <c:crosses val="autoZero"/>
        <c:auto val="1"/>
        <c:lblAlgn val="ctr"/>
        <c:lblOffset val="100"/>
        <c:tickLblSkip val="1"/>
        <c:tickMarkSkip val="1"/>
        <c:noMultiLvlLbl val="0"/>
      </c:catAx>
      <c:valAx>
        <c:axId val="158704160"/>
        <c:scaling>
          <c:orientation val="minMax"/>
          <c:max val="1"/>
        </c:scaling>
        <c:delete val="0"/>
        <c:axPos val="b"/>
        <c:title>
          <c:tx>
            <c:rich>
              <a:bodyPr/>
              <a:lstStyle/>
              <a:p>
                <a:pPr>
                  <a:defRPr/>
                </a:pPr>
                <a:r>
                  <a:rPr lang="en-US"/>
                  <a:t>% Alive at five years from diagnosis</a:t>
                </a:r>
              </a:p>
            </c:rich>
          </c:tx>
          <c:layout>
            <c:manualLayout>
              <c:xMode val="edge"/>
              <c:yMode val="edge"/>
              <c:x val="0.46121191372817499"/>
              <c:y val="0.90058026224043797"/>
            </c:manualLayout>
          </c:layout>
          <c:overlay val="0"/>
        </c:title>
        <c:numFmt formatCode="0%" sourceLinked="1"/>
        <c:majorTickMark val="out"/>
        <c:minorTickMark val="none"/>
        <c:tickLblPos val="low"/>
        <c:txPr>
          <a:bodyPr rot="0" vert="horz"/>
          <a:lstStyle/>
          <a:p>
            <a:pPr>
              <a:defRPr/>
            </a:pPr>
            <a:endParaRPr lang="en-US"/>
          </a:p>
        </c:txPr>
        <c:crossAx val="157273792"/>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0.00466</cdr:x>
      <cdr:y>0.01358</cdr:y>
    </cdr:from>
    <cdr:to>
      <cdr:x>0.99534</cdr:x>
      <cdr:y>0.09137</cdr:y>
    </cdr:to>
    <cdr:sp macro="" textlink="">
      <cdr:nvSpPr>
        <cdr:cNvPr id="3" name="TextBox 2"/>
        <cdr:cNvSpPr txBox="1"/>
      </cdr:nvSpPr>
      <cdr:spPr>
        <a:xfrm xmlns:a="http://schemas.openxmlformats.org/drawingml/2006/main">
          <a:off x="38113" y="76201"/>
          <a:ext cx="8102574" cy="436631"/>
        </a:xfrm>
        <a:prstGeom xmlns:a="http://schemas.openxmlformats.org/drawingml/2006/main" prst="rect">
          <a:avLst/>
        </a:prstGeom>
      </cdr:spPr>
      <cdr:txBody>
        <a:bodyPr xmlns:a="http://schemas.openxmlformats.org/drawingml/2006/main" wrap="none" rtlCol="0"/>
        <a:lstStyle xmlns:a="http://schemas.openxmlformats.org/drawingml/2006/main"/>
        <a:p xmlns:a="http://schemas.openxmlformats.org/drawingml/2006/main">
          <a:pPr algn="ctr"/>
          <a:r>
            <a:rPr lang="en-GB" sz="1600" b="1" baseline="0">
              <a:solidFill>
                <a:schemeClr val="tx1"/>
              </a:solidFill>
              <a:latin typeface="Arial" pitchFamily="34" charset="0"/>
              <a:cs typeface="Arial" pitchFamily="34" charset="0"/>
            </a:rPr>
            <a:t>Five-year survival rates for childhood cancers diagnosed</a:t>
          </a:r>
          <a:r>
            <a:rPr lang="en-GB" sz="1600" b="1">
              <a:solidFill>
                <a:schemeClr val="tx1"/>
              </a:solidFill>
              <a:latin typeface="Arial" pitchFamily="34" charset="0"/>
              <a:cs typeface="Arial" pitchFamily="34" charset="0"/>
            </a:rPr>
            <a:t> </a:t>
          </a:r>
          <a:r>
            <a:rPr lang="en-GB" sz="1600" b="1" baseline="0">
              <a:solidFill>
                <a:schemeClr val="tx1"/>
              </a:solidFill>
              <a:latin typeface="Arial" pitchFamily="34" charset="0"/>
              <a:cs typeface="Arial" pitchFamily="34" charset="0"/>
            </a:rPr>
            <a:t>2001-2005</a:t>
          </a:r>
          <a:endParaRPr lang="en-GB" sz="1600" b="1" dirty="0">
            <a:solidFill>
              <a:schemeClr val="tx1"/>
            </a:solidFill>
            <a:latin typeface="Arial" pitchFamily="34" charset="0"/>
            <a:cs typeface="Arial"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FCACA-215D-4515-BEAA-5C2C019BCD43}" type="datetimeFigureOut">
              <a:rPr lang="en-US" smtClean="0"/>
              <a:t>3/30/2026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130A49-B80C-498C-B940-4165BE20EFEA}" type="slidenum">
              <a:rPr lang="en-US" smtClean="0"/>
              <a:t>‹#›</a:t>
            </a:fld>
            <a:endParaRPr lang="en-US"/>
          </a:p>
        </p:txBody>
      </p:sp>
    </p:spTree>
    <p:extLst>
      <p:ext uri="{BB962C8B-B14F-4D97-AF65-F5344CB8AC3E}">
        <p14:creationId xmlns:p14="http://schemas.microsoft.com/office/powerpoint/2010/main" val="1693919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cancer.gov/clinicaltrials/understanding/what-is-randomiza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E640D5-33B4-C146-A1BC-627BFCB31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3058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11</a:t>
            </a:fld>
            <a:endParaRPr lang="en-US"/>
          </a:p>
        </p:txBody>
      </p:sp>
    </p:spTree>
    <p:extLst>
      <p:ext uri="{BB962C8B-B14F-4D97-AF65-F5344CB8AC3E}">
        <p14:creationId xmlns:p14="http://schemas.microsoft.com/office/powerpoint/2010/main" val="39946518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B1FB23-3199-47A1-8AA5-47F31931C057}" type="slidenum">
              <a:rPr lang="en-US" smtClean="0"/>
              <a:t>12</a:t>
            </a:fld>
            <a:endParaRPr lang="en-US"/>
          </a:p>
        </p:txBody>
      </p:sp>
    </p:spTree>
    <p:extLst>
      <p:ext uri="{BB962C8B-B14F-4D97-AF65-F5344CB8AC3E}">
        <p14:creationId xmlns:p14="http://schemas.microsoft.com/office/powerpoint/2010/main" val="2445667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13</a:t>
            </a:fld>
            <a:endParaRPr lang="en-US"/>
          </a:p>
        </p:txBody>
      </p:sp>
    </p:spTree>
    <p:extLst>
      <p:ext uri="{BB962C8B-B14F-4D97-AF65-F5344CB8AC3E}">
        <p14:creationId xmlns:p14="http://schemas.microsoft.com/office/powerpoint/2010/main" val="2833226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14</a:t>
            </a:fld>
            <a:endParaRPr lang="en-US"/>
          </a:p>
        </p:txBody>
      </p:sp>
    </p:spTree>
    <p:extLst>
      <p:ext uri="{BB962C8B-B14F-4D97-AF65-F5344CB8AC3E}">
        <p14:creationId xmlns:p14="http://schemas.microsoft.com/office/powerpoint/2010/main" val="2835340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15</a:t>
            </a:fld>
            <a:endParaRPr lang="en-US"/>
          </a:p>
        </p:txBody>
      </p:sp>
    </p:spTree>
    <p:extLst>
      <p:ext uri="{BB962C8B-B14F-4D97-AF65-F5344CB8AC3E}">
        <p14:creationId xmlns:p14="http://schemas.microsoft.com/office/powerpoint/2010/main" val="1452918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flexible framework can be applied to enrich any subset of patients, by diagnosis, tumor subtype, or underserved populations</a:t>
            </a:r>
          </a:p>
        </p:txBody>
      </p:sp>
      <p:sp>
        <p:nvSpPr>
          <p:cNvPr id="4" name="Slide Number Placeholder 3"/>
          <p:cNvSpPr>
            <a:spLocks noGrp="1"/>
          </p:cNvSpPr>
          <p:nvPr>
            <p:ph type="sldNum" sz="quarter" idx="5"/>
          </p:nvPr>
        </p:nvSpPr>
        <p:spPr/>
        <p:txBody>
          <a:bodyPr/>
          <a:lstStyle/>
          <a:p>
            <a:fld id="{2A130A49-B80C-498C-B940-4165BE20EFEA}" type="slidenum">
              <a:rPr lang="en-US" smtClean="0"/>
              <a:t>16</a:t>
            </a:fld>
            <a:endParaRPr lang="en-US"/>
          </a:p>
        </p:txBody>
      </p:sp>
    </p:spTree>
    <p:extLst>
      <p:ext uri="{BB962C8B-B14F-4D97-AF65-F5344CB8AC3E}">
        <p14:creationId xmlns:p14="http://schemas.microsoft.com/office/powerpoint/2010/main" val="4212516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Vulnerable population—</a:t>
            </a:r>
          </a:p>
          <a:p>
            <a:r>
              <a:rPr lang="en-US" dirty="0"/>
              <a:t>Needed to convince the IRB and consenting families that this was an ethical thing to do.</a:t>
            </a:r>
          </a:p>
          <a:p>
            <a:endParaRPr lang="en-US" dirty="0"/>
          </a:p>
        </p:txBody>
      </p:sp>
      <p:sp>
        <p:nvSpPr>
          <p:cNvPr id="4" name="Slide Number Placeholder 3"/>
          <p:cNvSpPr>
            <a:spLocks noGrp="1"/>
          </p:cNvSpPr>
          <p:nvPr>
            <p:ph type="sldNum" sz="quarter" idx="10"/>
          </p:nvPr>
        </p:nvSpPr>
        <p:spPr/>
        <p:txBody>
          <a:bodyPr/>
          <a:lstStyle/>
          <a:p>
            <a:fld id="{24244D44-4487-4993-8323-2C4847A06408}" type="slidenum">
              <a:rPr lang="en-US" smtClean="0"/>
              <a:pPr/>
              <a:t>17</a:t>
            </a:fld>
            <a:endParaRPr lang="en-US"/>
          </a:p>
        </p:txBody>
      </p:sp>
    </p:spTree>
    <p:extLst>
      <p:ext uri="{BB962C8B-B14F-4D97-AF65-F5344CB8AC3E}">
        <p14:creationId xmlns:p14="http://schemas.microsoft.com/office/powerpoint/2010/main" val="3542915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AE1C6E8F-482F-4FB9-B3C5-81B90B2EB3DE}" type="slidenum">
              <a:rPr lang="en-US" smtClean="0"/>
              <a:t>18</a:t>
            </a:fld>
            <a:endParaRPr lang="en-US"/>
          </a:p>
        </p:txBody>
      </p:sp>
    </p:spTree>
    <p:extLst>
      <p:ext uri="{BB962C8B-B14F-4D97-AF65-F5344CB8AC3E}">
        <p14:creationId xmlns:p14="http://schemas.microsoft.com/office/powerpoint/2010/main" val="2444232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3195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20</a:t>
            </a:fld>
            <a:endParaRPr lang="en-US"/>
          </a:p>
        </p:txBody>
      </p:sp>
    </p:spTree>
    <p:extLst>
      <p:ext uri="{BB962C8B-B14F-4D97-AF65-F5344CB8AC3E}">
        <p14:creationId xmlns:p14="http://schemas.microsoft.com/office/powerpoint/2010/main" val="3853195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749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96F8-C4FF-8015-598C-6152F29864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E3B3CC-AD25-B7F6-289F-55B6525360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FC7654-735C-60B8-EEB6-F244D1AC3671}"/>
              </a:ext>
            </a:extLst>
          </p:cNvPr>
          <p:cNvSpPr>
            <a:spLocks noGrp="1"/>
          </p:cNvSpPr>
          <p:nvPr>
            <p:ph type="body" idx="1"/>
          </p:nvPr>
        </p:nvSpPr>
        <p:spPr/>
        <p:txBody>
          <a:bodyPr/>
          <a:lstStyle/>
          <a:p>
            <a:r>
              <a:rPr lang="en-US" dirty="0"/>
              <a:t>. This flexible framework can be applied to enrich any subset of patients, by diagnosis, tumor subtype, or underserved populations</a:t>
            </a:r>
          </a:p>
        </p:txBody>
      </p:sp>
      <p:sp>
        <p:nvSpPr>
          <p:cNvPr id="4" name="Slide Number Placeholder 3">
            <a:extLst>
              <a:ext uri="{FF2B5EF4-FFF2-40B4-BE49-F238E27FC236}">
                <a16:creationId xmlns:a16="http://schemas.microsoft.com/office/drawing/2014/main" id="{E15970F7-EDB9-434B-30A1-07DB2AC2715D}"/>
              </a:ext>
            </a:extLst>
          </p:cNvPr>
          <p:cNvSpPr>
            <a:spLocks noGrp="1"/>
          </p:cNvSpPr>
          <p:nvPr>
            <p:ph type="sldNum" sz="quarter" idx="5"/>
          </p:nvPr>
        </p:nvSpPr>
        <p:spPr/>
        <p:txBody>
          <a:bodyPr/>
          <a:lstStyle/>
          <a:p>
            <a:fld id="{2A130A49-B80C-498C-B940-4165BE20EFEA}" type="slidenum">
              <a:rPr lang="en-US" smtClean="0"/>
              <a:t>21</a:t>
            </a:fld>
            <a:endParaRPr lang="en-US"/>
          </a:p>
        </p:txBody>
      </p:sp>
    </p:spTree>
    <p:extLst>
      <p:ext uri="{BB962C8B-B14F-4D97-AF65-F5344CB8AC3E}">
        <p14:creationId xmlns:p14="http://schemas.microsoft.com/office/powerpoint/2010/main" val="33261606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22</a:t>
            </a:fld>
            <a:endParaRPr lang="en-US"/>
          </a:p>
        </p:txBody>
      </p:sp>
    </p:spTree>
    <p:extLst>
      <p:ext uri="{BB962C8B-B14F-4D97-AF65-F5344CB8AC3E}">
        <p14:creationId xmlns:p14="http://schemas.microsoft.com/office/powerpoint/2010/main" val="15594074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4380A-AB74-08C6-EE8C-F9E05555E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48ABB3-0C4E-8E06-C500-B0030FF0C0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CD2502-A1F2-EFCF-7FAB-C2B411B475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916837-F870-B6CC-76D9-1132D57A3172}"/>
              </a:ext>
            </a:extLst>
          </p:cNvPr>
          <p:cNvSpPr>
            <a:spLocks noGrp="1"/>
          </p:cNvSpPr>
          <p:nvPr>
            <p:ph type="sldNum" sz="quarter" idx="5"/>
          </p:nvPr>
        </p:nvSpPr>
        <p:spPr/>
        <p:txBody>
          <a:bodyPr/>
          <a:lstStyle/>
          <a:p>
            <a:fld id="{2A130A49-B80C-498C-B940-4165BE20EFEA}" type="slidenum">
              <a:rPr lang="en-US" smtClean="0"/>
              <a:t>23</a:t>
            </a:fld>
            <a:endParaRPr lang="en-US"/>
          </a:p>
        </p:txBody>
      </p:sp>
    </p:spTree>
    <p:extLst>
      <p:ext uri="{BB962C8B-B14F-4D97-AF65-F5344CB8AC3E}">
        <p14:creationId xmlns:p14="http://schemas.microsoft.com/office/powerpoint/2010/main" val="2788244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598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467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94B695-4959-034C-8CA3-8676768617D7}" type="slidenum">
              <a:rPr lang="en-US" smtClean="0"/>
              <a:t>26</a:t>
            </a:fld>
            <a:endParaRPr lang="en-US"/>
          </a:p>
        </p:txBody>
      </p:sp>
    </p:spTree>
    <p:extLst>
      <p:ext uri="{BB962C8B-B14F-4D97-AF65-F5344CB8AC3E}">
        <p14:creationId xmlns:p14="http://schemas.microsoft.com/office/powerpoint/2010/main" val="2564266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Immune Checkpoint Blockade- </a:t>
            </a:r>
          </a:p>
          <a:p>
            <a:r>
              <a:rPr lang="en-US" dirty="0"/>
              <a:t>Pembrolizumab was the first drug to be approved for both children and adults in a histology agnostic fashion based on a biomarker. In this case Mismatch Repair Deficiency.</a:t>
            </a:r>
          </a:p>
          <a:p>
            <a:r>
              <a:rPr lang="en-US" b="0" i="0" dirty="0">
                <a:solidFill>
                  <a:srgbClr val="000000"/>
                </a:solidFill>
                <a:effectLst/>
                <a:latin typeface="Open Sans" panose="020B0606030504020204" pitchFamily="34" charset="0"/>
              </a:rPr>
              <a:t>MMRD is a cancer predisposition syndrome affecting primarily individuals from </a:t>
            </a:r>
            <a:r>
              <a:rPr lang="en-US" b="0" i="0" dirty="0" err="1">
                <a:solidFill>
                  <a:srgbClr val="000000"/>
                </a:solidFill>
                <a:effectLst/>
                <a:latin typeface="Open Sans" panose="020B0606030504020204" pitchFamily="34" charset="0"/>
              </a:rPr>
              <a:t>consanguinous</a:t>
            </a:r>
            <a:r>
              <a:rPr lang="en-US" b="0" i="0" dirty="0">
                <a:solidFill>
                  <a:srgbClr val="000000"/>
                </a:solidFill>
                <a:effectLst/>
                <a:latin typeface="Open Sans" panose="020B0606030504020204" pitchFamily="34" charset="0"/>
              </a:rPr>
              <a:t> families resulting in multiple childhood cancers including high grade gliomas (HGG).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65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8178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Immune Checkpoint Blockade-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682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pediatric phase I trial of </a:t>
            </a:r>
            <a:r>
              <a:rPr lang="en-US" sz="1200" b="0" i="0" u="none" strike="noStrike" kern="1200" baseline="0" dirty="0" err="1">
                <a:solidFill>
                  <a:schemeClr val="tx1"/>
                </a:solidFill>
                <a:latin typeface="+mn-lt"/>
                <a:ea typeface="+mn-ea"/>
                <a:cs typeface="+mn-cs"/>
              </a:rPr>
              <a:t>larotrectinib</a:t>
            </a:r>
            <a:r>
              <a:rPr lang="en-US" sz="1200" b="0" i="0" u="none" strike="noStrike" kern="1200" baseline="0" dirty="0">
                <a:solidFill>
                  <a:schemeClr val="tx1"/>
                </a:solidFill>
                <a:latin typeface="+mn-lt"/>
                <a:ea typeface="+mn-ea"/>
                <a:cs typeface="+mn-cs"/>
              </a:rPr>
              <a:t> opened within 8 months of that in adults, included a pediatric appropriate formulation, and seamlessly transitioned to an</a:t>
            </a:r>
          </a:p>
          <a:p>
            <a:r>
              <a:rPr lang="en-US" sz="1200" b="0" i="0" u="none" strike="noStrike" kern="1200" baseline="0" dirty="0">
                <a:solidFill>
                  <a:schemeClr val="tx1"/>
                </a:solidFill>
                <a:latin typeface="+mn-lt"/>
                <a:ea typeface="+mn-ea"/>
                <a:cs typeface="+mn-cs"/>
              </a:rPr>
              <a:t>exclusively biomarker-driven phase II cohort demonstrating definitive and remarkable responses in recurrent or potentially disabling NTRK fusion malignancies.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2477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7354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917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FF57DB-30C1-47F8-A6B8-61EEF39ED51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052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Pediatric MATCH moved forward with a screening protocol that provided centralized panel testing on FFPE samples and a </a:t>
            </a:r>
            <a:r>
              <a:rPr lang="en-US" sz="1800" b="0" i="0" u="none" strike="noStrike" baseline="0" dirty="0">
                <a:latin typeface="AdvOTd710a12c"/>
              </a:rPr>
              <a:t>computer algorithm (MATCHBOX) to facilitate the assignment of patients with previously validated actionable alterations to one of several single agent biomarker driven trials.  </a:t>
            </a:r>
            <a:r>
              <a:rPr lang="en-US" sz="1800" b="1" i="0" u="none" strike="noStrike" baseline="0" dirty="0">
                <a:latin typeface="AdvOTd710a12c"/>
              </a:rPr>
              <a:t>The standard was that actionable mutations of interest needed to have evidence of a strong preclinical rationale and be linked to clinical data showing benefit of the drug in at least one biomarker positive patient.  </a:t>
            </a:r>
          </a:p>
          <a:p>
            <a:pPr algn="l"/>
            <a:endParaRPr lang="en-US" sz="1800" b="0" i="0" u="none" strike="noStrike" baseline="0" dirty="0">
              <a:latin typeface="AdvOTd710a12c"/>
            </a:endParaRPr>
          </a:p>
        </p:txBody>
      </p:sp>
      <p:sp>
        <p:nvSpPr>
          <p:cNvPr id="4" name="Slide Number Placeholder 3"/>
          <p:cNvSpPr>
            <a:spLocks noGrp="1"/>
          </p:cNvSpPr>
          <p:nvPr>
            <p:ph type="sldNum" sz="quarter" idx="5"/>
          </p:nvPr>
        </p:nvSpPr>
        <p:spPr/>
        <p:txBody>
          <a:bodyPr/>
          <a:lstStyle/>
          <a:p>
            <a:fld id="{70062D12-8595-BB4B-B668-37B8AA766F2D}" type="slidenum">
              <a:rPr lang="en-US" smtClean="0"/>
              <a:t>35</a:t>
            </a:fld>
            <a:endParaRPr lang="en-US"/>
          </a:p>
        </p:txBody>
      </p:sp>
    </p:spTree>
    <p:extLst>
      <p:ext uri="{BB962C8B-B14F-4D97-AF65-F5344CB8AC3E}">
        <p14:creationId xmlns:p14="http://schemas.microsoft.com/office/powerpoint/2010/main" val="8890786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2016, I was asked to lead the </a:t>
            </a:r>
            <a:r>
              <a:rPr lang="en-US" dirty="0" err="1"/>
              <a:t>olaparib</a:t>
            </a:r>
            <a:r>
              <a:rPr lang="en-US" dirty="0"/>
              <a:t> monotherapy arm, the only arm to target DNA damage repair, (CLICK) for the very limited number of gene alterations known to predict response or clinical benefit in breast, ovarian, prostate and pancreatic cancer based on the principle of synthetic lethality. Unfortunately, this was one of the arms that closed early at the end of 2021 due to poor accrual, only 6 patients over 5 years, without an early signal of response.</a:t>
            </a:r>
          </a:p>
        </p:txBody>
      </p:sp>
      <p:sp>
        <p:nvSpPr>
          <p:cNvPr id="4" name="Slide Number Placeholder 3"/>
          <p:cNvSpPr>
            <a:spLocks noGrp="1"/>
          </p:cNvSpPr>
          <p:nvPr>
            <p:ph type="sldNum" sz="quarter" idx="5"/>
          </p:nvPr>
        </p:nvSpPr>
        <p:spPr/>
        <p:txBody>
          <a:bodyPr/>
          <a:lstStyle/>
          <a:p>
            <a:fld id="{70062D12-8595-BB4B-B668-37B8AA766F2D}" type="slidenum">
              <a:rPr lang="en-US" smtClean="0"/>
              <a:t>36</a:t>
            </a:fld>
            <a:endParaRPr lang="en-US"/>
          </a:p>
        </p:txBody>
      </p:sp>
    </p:spTree>
    <p:extLst>
      <p:ext uri="{BB962C8B-B14F-4D97-AF65-F5344CB8AC3E}">
        <p14:creationId xmlns:p14="http://schemas.microsoft.com/office/powerpoint/2010/main" val="2936083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1459DD9-C07A-0F4A-BE38-5AFB42BB2A68}"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762733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MAPK kinase directed arms were the first to fill, but unfortunately showed minimal single agent activity. Other arms have taken longer to accrue and have shown modest activity- with objective response limited to low grade malignancy with some stable disease in higher grade disease. And some arms closing due to low accrual both due to the rarity of the molecular aberrations, the fact that the agents were already commercially available by the time of the trial initiation, and, in the case of the Olaparib arm that I ran- potentially the use of biomarkers defined by adult malignancy, which may not be relevant to pediatric cancers.</a:t>
            </a:r>
          </a:p>
        </p:txBody>
      </p:sp>
      <p:sp>
        <p:nvSpPr>
          <p:cNvPr id="4" name="Slide Number Placeholder 3"/>
          <p:cNvSpPr>
            <a:spLocks noGrp="1"/>
          </p:cNvSpPr>
          <p:nvPr>
            <p:ph type="sldNum" sz="quarter" idx="5"/>
          </p:nvPr>
        </p:nvSpPr>
        <p:spPr/>
        <p:txBody>
          <a:bodyPr/>
          <a:lstStyle/>
          <a:p>
            <a:fld id="{FE82CBD6-D63A-4826-9892-620AF6BF38E1}" type="slidenum">
              <a:rPr lang="en-US" smtClean="0"/>
              <a:t>38</a:t>
            </a:fld>
            <a:endParaRPr lang="en-US"/>
          </a:p>
        </p:txBody>
      </p:sp>
    </p:spTree>
    <p:extLst>
      <p:ext uri="{BB962C8B-B14F-4D97-AF65-F5344CB8AC3E}">
        <p14:creationId xmlns:p14="http://schemas.microsoft.com/office/powerpoint/2010/main" val="31698364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39</a:t>
            </a:fld>
            <a:endParaRPr lang="en-US"/>
          </a:p>
        </p:txBody>
      </p:sp>
    </p:spTree>
    <p:extLst>
      <p:ext uri="{BB962C8B-B14F-4D97-AF65-F5344CB8AC3E}">
        <p14:creationId xmlns:p14="http://schemas.microsoft.com/office/powerpoint/2010/main" val="18266996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summarizes the key differences between the </a:t>
            </a:r>
            <a:r>
              <a:rPr lang="en-US" dirty="0" err="1"/>
              <a:t>Esmart</a:t>
            </a:r>
            <a:r>
              <a:rPr lang="en-US" dirty="0"/>
              <a:t> platform in Europe and the NCI Pediatric MATCH, </a:t>
            </a:r>
            <a:r>
              <a:rPr lang="en-US" b="1" dirty="0"/>
              <a:t>but the most important point is achieving a balance between the stringency of evidence required for qualifying biomarkers and the ability to complete the trials in a timely manner that allows for further discovery.</a:t>
            </a:r>
          </a:p>
        </p:txBody>
      </p:sp>
      <p:sp>
        <p:nvSpPr>
          <p:cNvPr id="4" name="Slide Number Placeholder 3"/>
          <p:cNvSpPr>
            <a:spLocks noGrp="1"/>
          </p:cNvSpPr>
          <p:nvPr>
            <p:ph type="sldNum" sz="quarter" idx="5"/>
          </p:nvPr>
        </p:nvSpPr>
        <p:spPr/>
        <p:txBody>
          <a:bodyPr/>
          <a:lstStyle/>
          <a:p>
            <a:fld id="{70062D12-8595-BB4B-B668-37B8AA766F2D}" type="slidenum">
              <a:rPr lang="en-US" smtClean="0"/>
              <a:t>40</a:t>
            </a:fld>
            <a:endParaRPr lang="en-US"/>
          </a:p>
        </p:txBody>
      </p:sp>
    </p:spTree>
    <p:extLst>
      <p:ext uri="{BB962C8B-B14F-4D97-AF65-F5344CB8AC3E}">
        <p14:creationId xmlns:p14="http://schemas.microsoft.com/office/powerpoint/2010/main" val="3103408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459DD9-C07A-0F4A-BE38-5AFB42BB2A68}" type="slidenum">
              <a:rPr lang="en-US" smtClean="0"/>
              <a:t>41</a:t>
            </a:fld>
            <a:endParaRPr lang="en-US" dirty="0"/>
          </a:p>
        </p:txBody>
      </p:sp>
    </p:spTree>
    <p:extLst>
      <p:ext uri="{BB962C8B-B14F-4D97-AF65-F5344CB8AC3E}">
        <p14:creationId xmlns:p14="http://schemas.microsoft.com/office/powerpoint/2010/main" val="28631125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Between January 15, 2015, and December 29, 2020, 139 patients were enrolled</a:t>
            </a:r>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43</a:t>
            </a:fld>
            <a:endParaRPr lang="en-US"/>
          </a:p>
        </p:txBody>
      </p:sp>
    </p:spTree>
    <p:extLst>
      <p:ext uri="{BB962C8B-B14F-4D97-AF65-F5344CB8AC3E}">
        <p14:creationId xmlns:p14="http://schemas.microsoft.com/office/powerpoint/2010/main" val="6233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7BB88B-B51F-BD41-8E2B-7B45838238F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4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3427" name="Rectangle 3"/>
          <p:cNvSpPr>
            <a:spLocks noGrp="1" noChangeArrowheads="1"/>
          </p:cNvSpPr>
          <p:nvPr>
            <p:ph type="body" idx="1"/>
          </p:nvPr>
        </p:nvSpPr>
        <p:spPr/>
        <p:txBody>
          <a:bodyPr/>
          <a:lstStyle/>
          <a:p>
            <a:r>
              <a:rPr lang="en-US" dirty="0"/>
              <a:t>And despite these remarkable achievements, there are still some disease most notably the high risk </a:t>
            </a:r>
            <a:r>
              <a:rPr lang="en-US" dirty="0" err="1"/>
              <a:t>leukemias</a:t>
            </a:r>
            <a:r>
              <a:rPr lang="en-US" dirty="0"/>
              <a:t> -including AML,</a:t>
            </a:r>
            <a:r>
              <a:rPr lang="en-US" baseline="0" dirty="0"/>
              <a:t> </a:t>
            </a:r>
            <a:r>
              <a:rPr lang="en-US" baseline="0" dirty="0" err="1"/>
              <a:t>neuroblastoma</a:t>
            </a:r>
            <a:r>
              <a:rPr lang="en-US" baseline="0" dirty="0"/>
              <a:t>, the sarcomas and many brain tumors for which we still have a ways to go.</a:t>
            </a:r>
            <a:endParaRPr lang="en-US" dirty="0"/>
          </a:p>
        </p:txBody>
      </p:sp>
    </p:spTree>
    <p:extLst>
      <p:ext uri="{BB962C8B-B14F-4D97-AF65-F5344CB8AC3E}">
        <p14:creationId xmlns:p14="http://schemas.microsoft.com/office/powerpoint/2010/main" val="747064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44</a:t>
            </a:fld>
            <a:endParaRPr lang="en-US"/>
          </a:p>
        </p:txBody>
      </p:sp>
    </p:spTree>
    <p:extLst>
      <p:ext uri="{BB962C8B-B14F-4D97-AF65-F5344CB8AC3E}">
        <p14:creationId xmlns:p14="http://schemas.microsoft.com/office/powerpoint/2010/main" val="398757358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45</a:t>
            </a:fld>
            <a:endParaRPr lang="en-US"/>
          </a:p>
        </p:txBody>
      </p:sp>
    </p:spTree>
    <p:extLst>
      <p:ext uri="{BB962C8B-B14F-4D97-AF65-F5344CB8AC3E}">
        <p14:creationId xmlns:p14="http://schemas.microsoft.com/office/powerpoint/2010/main" val="36222393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A130A49-B80C-498C-B940-4165BE20EFEA}" type="slidenum">
              <a:rPr lang="en-US" smtClean="0"/>
              <a:t>46</a:t>
            </a:fld>
            <a:endParaRPr lang="en-US"/>
          </a:p>
        </p:txBody>
      </p:sp>
    </p:spTree>
    <p:extLst>
      <p:ext uri="{BB962C8B-B14F-4D97-AF65-F5344CB8AC3E}">
        <p14:creationId xmlns:p14="http://schemas.microsoft.com/office/powerpoint/2010/main" val="3395313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A20EA6-B201-4053-BCB2-55404472EFCE}" type="slidenum">
              <a:rPr lang="en-US"/>
              <a:pPr/>
              <a:t>6</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r>
              <a:rPr lang="en-US" sz="1000" dirty="0"/>
              <a:t>Most clinical research that involves the testing of a new drug progresses in an orderly series of steps, called phases. This allows researchers to ask and answer questions in a way that results in reliable information about the drug and protects the patients. Most clinical trials are classified into one of three phases: </a:t>
            </a:r>
          </a:p>
          <a:p>
            <a:endParaRPr lang="en-US" sz="1000" dirty="0"/>
          </a:p>
          <a:p>
            <a:r>
              <a:rPr lang="en-US" sz="1000" b="1" dirty="0"/>
              <a:t>Phase I trials</a:t>
            </a:r>
            <a:r>
              <a:rPr lang="en-US" sz="1000" dirty="0"/>
              <a:t>: These first studies in people evaluate how a new drug should be given (by mouth, injected into the blood, or injected into the muscle), how often, and what dose is safe. A phase I trial usually enrolls only a small number of patients (15-30).</a:t>
            </a:r>
          </a:p>
          <a:p>
            <a:endParaRPr lang="en-US" sz="1000" dirty="0"/>
          </a:p>
          <a:p>
            <a:r>
              <a:rPr lang="en-US" sz="1000" b="1" dirty="0"/>
              <a:t>Phase II trials</a:t>
            </a:r>
            <a:r>
              <a:rPr lang="en-US" sz="1000" dirty="0"/>
              <a:t>: A phase II trial continues to test the safety of the drug, and begins to evaluate how well the new drug works. Phase II studies usually focus on a particular type of cancer. (Enrollment &lt; 100 patients)</a:t>
            </a:r>
          </a:p>
          <a:p>
            <a:endParaRPr lang="en-US" sz="1000" dirty="0"/>
          </a:p>
          <a:p>
            <a:r>
              <a:rPr lang="en-US" sz="1000" b="1" dirty="0"/>
              <a:t>Phase III trials</a:t>
            </a:r>
            <a:r>
              <a:rPr lang="en-US" sz="1000" dirty="0"/>
              <a:t>: These studies test a new drug, a new combination of drugs, or a new surgical procedure in comparison to the current standard. A participant will usually be assigned to the standard group or the new group at random (called </a:t>
            </a:r>
            <a:r>
              <a:rPr lang="en-US" sz="1000" dirty="0">
                <a:hlinkClick r:id="rId3"/>
              </a:rPr>
              <a:t>randomization</a:t>
            </a:r>
            <a:r>
              <a:rPr lang="en-US" sz="1000" dirty="0"/>
              <a:t>). Phase III trials often enroll large numbers of people (from 100 to thousands of patients) and may be conducted at many doctors' offices, clinics, and cancer centers nationwide </a:t>
            </a:r>
          </a:p>
          <a:p>
            <a:endParaRPr lang="en-US" sz="1000" dirty="0"/>
          </a:p>
          <a:p>
            <a:r>
              <a:rPr lang="en-US" sz="1000" b="1" dirty="0"/>
              <a:t>Phase IV trials:</a:t>
            </a:r>
            <a:r>
              <a:rPr lang="en-US" sz="1000" dirty="0"/>
              <a:t> After a treatment has been approved and is being marketed, the drug's maker may study it further in a </a:t>
            </a:r>
            <a:r>
              <a:rPr lang="en-US" sz="1000" b="1" dirty="0"/>
              <a:t>phase IV trial</a:t>
            </a:r>
            <a:r>
              <a:rPr lang="en-US" sz="1000" dirty="0"/>
              <a:t>. The purpose of phase IV trials is to evaluate the side effects, risks, and benefits of a drug over a longer period of time and in a larger number of people than in phase III clinical trials. Thousands of people are involved in a phase IV trial.</a:t>
            </a:r>
          </a:p>
        </p:txBody>
      </p:sp>
    </p:spTree>
    <p:extLst>
      <p:ext uri="{BB962C8B-B14F-4D97-AF65-F5344CB8AC3E}">
        <p14:creationId xmlns:p14="http://schemas.microsoft.com/office/powerpoint/2010/main" val="1508785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E640D5-33B4-C146-A1BC-627BFCB312A8}" type="slidenum">
              <a:rPr lang="en-US" smtClean="0"/>
              <a:t>7</a:t>
            </a:fld>
            <a:endParaRPr lang="en-US"/>
          </a:p>
        </p:txBody>
      </p:sp>
    </p:spTree>
    <p:extLst>
      <p:ext uri="{BB962C8B-B14F-4D97-AF65-F5344CB8AC3E}">
        <p14:creationId xmlns:p14="http://schemas.microsoft.com/office/powerpoint/2010/main" val="19397528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b="1" dirty="0">
                <a:latin typeface="+mj-lt"/>
              </a:rPr>
              <a:t>Accelerated Titration</a:t>
            </a:r>
            <a:r>
              <a:rPr lang="en-US" dirty="0">
                <a:latin typeface="+mj-lt"/>
              </a:rPr>
              <a:t>: Normally you keep patients at the same dose level but this allows for intra-patient dose-escalation for a patient who remains on study and has no evidence of toxicity.</a:t>
            </a:r>
          </a:p>
          <a:p>
            <a:pPr marL="1376363" lvl="1" indent="-342900"/>
            <a:r>
              <a:rPr lang="en-US" sz="1800" i="1" dirty="0">
                <a:latin typeface="+mj-lt"/>
              </a:rPr>
              <a:t>Starting dose in children is generally either the same or slightly below (~70%) the RP2D in adults.   When determining the starting dose in adults, you often start with a BSA equivalent of 1/10 the lethal dose in 10% of mice (MELD10), or if smaller, 1/3 the lethal dose in 10% (LD10) of beagles. </a:t>
            </a:r>
          </a:p>
          <a:p>
            <a:endParaRPr lang="en-US" dirty="0"/>
          </a:p>
        </p:txBody>
      </p:sp>
      <p:sp>
        <p:nvSpPr>
          <p:cNvPr id="4" name="Slide Number Placeholder 3"/>
          <p:cNvSpPr>
            <a:spLocks noGrp="1"/>
          </p:cNvSpPr>
          <p:nvPr>
            <p:ph type="sldNum" sz="quarter" idx="5"/>
          </p:nvPr>
        </p:nvSpPr>
        <p:spPr/>
        <p:txBody>
          <a:bodyPr/>
          <a:lstStyle/>
          <a:p>
            <a:fld id="{FFE640D5-33B4-C146-A1BC-627BFCB312A8}" type="slidenum">
              <a:rPr lang="en-US" smtClean="0"/>
              <a:t>8</a:t>
            </a:fld>
            <a:endParaRPr lang="en-US"/>
          </a:p>
        </p:txBody>
      </p:sp>
    </p:spTree>
    <p:extLst>
      <p:ext uri="{BB962C8B-B14F-4D97-AF65-F5344CB8AC3E}">
        <p14:creationId xmlns:p14="http://schemas.microsoft.com/office/powerpoint/2010/main" val="3920014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EA8052-7AD2-4032-9ED5-073DE6C905BD}" type="slidenum">
              <a:rPr lang="en-US"/>
              <a:pPr/>
              <a:t>9</a:t>
            </a:fld>
            <a:endParaRPr lang="en-US"/>
          </a:p>
        </p:txBody>
      </p:sp>
      <p:sp>
        <p:nvSpPr>
          <p:cNvPr id="145410" name="Rectangle 2"/>
          <p:cNvSpPr>
            <a:spLocks noGrp="1" noRot="1" noChangeAspect="1" noChangeArrowheads="1" noTextEdit="1"/>
          </p:cNvSpPr>
          <p:nvPr>
            <p:ph type="sldImg"/>
          </p:nvPr>
        </p:nvSpPr>
        <p:spPr>
          <a:xfrm>
            <a:off x="644525" y="914400"/>
            <a:ext cx="5568950" cy="3133725"/>
          </a:xfrm>
          <a:solidFill>
            <a:srgbClr val="FFFFFF"/>
          </a:solidFill>
          <a:ln/>
        </p:spPr>
      </p:sp>
      <p:sp>
        <p:nvSpPr>
          <p:cNvPr id="145411" name="Text Box 3"/>
          <p:cNvSpPr txBox="1">
            <a:spLocks noGrp="1" noChangeArrowheads="1"/>
          </p:cNvSpPr>
          <p:nvPr>
            <p:ph type="body" idx="1"/>
          </p:nvPr>
        </p:nvSpPr>
        <p:spPr>
          <a:xfrm>
            <a:off x="1046163" y="4353394"/>
            <a:ext cx="4770437" cy="3478967"/>
          </a:xfrm>
          <a:noFill/>
          <a:ln/>
        </p:spPr>
        <p:txBody>
          <a:bodyPr wrap="none" anchor="ctr"/>
          <a:lstStyle/>
          <a:p>
            <a:r>
              <a:rPr lang="en-US" dirty="0"/>
              <a:t>Scatter plot of pediatric maximum-tolerated doses (MTDs) versus adult MTDs. Closed circles are studies of cytotoxic drugs, and open circles are studies of biologic drugs. The dotted lines represent a theoretical range of four dose levels from 0.7 to 1.6 times the adult MTD. </a:t>
            </a:r>
          </a:p>
        </p:txBody>
      </p:sp>
    </p:spTree>
    <p:extLst>
      <p:ext uri="{BB962C8B-B14F-4D97-AF65-F5344CB8AC3E}">
        <p14:creationId xmlns:p14="http://schemas.microsoft.com/office/powerpoint/2010/main" val="35543959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EB4069F6-9C56-944F-1948-F783DD073DC6}"/>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CB481BC3-1077-ABA6-81E1-C318C12B5E64}"/>
              </a:ext>
            </a:extLst>
          </p:cNvPr>
          <p:cNvSpPr>
            <a:spLocks noGrp="1" noChangeArrowheads="1"/>
          </p:cNvSpPr>
          <p:nvPr>
            <p:ph type="sldNum" sz="quarter" idx="5"/>
          </p:nvPr>
        </p:nvSpPr>
        <p:spPr>
          <a:ln/>
        </p:spPr>
        <p:txBody>
          <a:bodyPr/>
          <a:lstStyle/>
          <a:p>
            <a:fld id="{FAEA8052-7AD2-4032-9ED5-073DE6C905BD}" type="slidenum">
              <a:rPr lang="en-US"/>
              <a:pPr/>
              <a:t>10</a:t>
            </a:fld>
            <a:endParaRPr lang="en-US"/>
          </a:p>
        </p:txBody>
      </p:sp>
      <p:sp>
        <p:nvSpPr>
          <p:cNvPr id="145410" name="Rectangle 2">
            <a:extLst>
              <a:ext uri="{FF2B5EF4-FFF2-40B4-BE49-F238E27FC236}">
                <a16:creationId xmlns:a16="http://schemas.microsoft.com/office/drawing/2014/main" id="{77C3525D-6A80-C1FB-7FC0-B2BE534E1C19}"/>
              </a:ext>
            </a:extLst>
          </p:cNvPr>
          <p:cNvSpPr>
            <a:spLocks noGrp="1" noRot="1" noChangeAspect="1" noChangeArrowheads="1" noTextEdit="1"/>
          </p:cNvSpPr>
          <p:nvPr>
            <p:ph type="sldImg"/>
          </p:nvPr>
        </p:nvSpPr>
        <p:spPr>
          <a:xfrm>
            <a:off x="644525" y="914400"/>
            <a:ext cx="5568950" cy="3133725"/>
          </a:xfrm>
          <a:solidFill>
            <a:srgbClr val="FFFFFF"/>
          </a:solidFill>
          <a:ln/>
        </p:spPr>
      </p:sp>
      <p:sp>
        <p:nvSpPr>
          <p:cNvPr id="145411" name="Text Box 3">
            <a:extLst>
              <a:ext uri="{FF2B5EF4-FFF2-40B4-BE49-F238E27FC236}">
                <a16:creationId xmlns:a16="http://schemas.microsoft.com/office/drawing/2014/main" id="{83F21C5D-5446-4BAC-1E66-7E551057AFE3}"/>
              </a:ext>
            </a:extLst>
          </p:cNvPr>
          <p:cNvSpPr txBox="1">
            <a:spLocks noGrp="1" noChangeArrowheads="1"/>
          </p:cNvSpPr>
          <p:nvPr>
            <p:ph type="body" idx="1"/>
          </p:nvPr>
        </p:nvSpPr>
        <p:spPr>
          <a:xfrm>
            <a:off x="1046163" y="4353394"/>
            <a:ext cx="4770437" cy="3478967"/>
          </a:xfrm>
          <a:noFill/>
          <a:ln/>
        </p:spPr>
        <p:txBody>
          <a:bodyPr wrap="none" anchor="ctr"/>
          <a:lstStyle/>
          <a:p>
            <a:r>
              <a:rPr lang="en-US" dirty="0"/>
              <a:t>Scatter plot of pediatric maximum-tolerated doses (MTDs) versus adult MTDs. Closed circles are studies of cytotoxic drugs, and open circles are studies of biologic drugs. The dotted lines represent a theoretical range of four dose levels from 0.7 to 1.6 times the adult MTD. </a:t>
            </a:r>
          </a:p>
        </p:txBody>
      </p:sp>
    </p:spTree>
    <p:extLst>
      <p:ext uri="{BB962C8B-B14F-4D97-AF65-F5344CB8AC3E}">
        <p14:creationId xmlns:p14="http://schemas.microsoft.com/office/powerpoint/2010/main" val="3451031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9028"/>
            <a:ext cx="9144000" cy="1226991"/>
          </a:xfrm>
        </p:spPr>
        <p:txBody>
          <a:bodyPr anchor="t"/>
          <a:lstStyle>
            <a:lvl1pPr algn="l">
              <a:defRPr sz="4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46320"/>
            <a:ext cx="4638612" cy="466283"/>
          </a:xfrm>
        </p:spPr>
        <p:txBody>
          <a:bodyPr/>
          <a:lstStyle>
            <a:lvl1pPr marL="0" indent="0" algn="l">
              <a:buNone/>
              <a:defRPr sz="18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6" name="Picture 5">
            <a:extLst>
              <a:ext uri="{FF2B5EF4-FFF2-40B4-BE49-F238E27FC236}">
                <a16:creationId xmlns:a16="http://schemas.microsoft.com/office/drawing/2014/main" id="{DB7D8CF0-9DA4-CF43-91BA-C684C060BB1B}"/>
              </a:ext>
            </a:extLst>
          </p:cNvPr>
          <p:cNvPicPr>
            <a:picLocks noChangeAspect="1"/>
          </p:cNvPicPr>
          <p:nvPr userDrawn="1"/>
        </p:nvPicPr>
        <p:blipFill>
          <a:blip r:embed="rId2"/>
          <a:stretch>
            <a:fillRect/>
          </a:stretch>
        </p:blipFill>
        <p:spPr>
          <a:xfrm>
            <a:off x="11113" y="5564091"/>
            <a:ext cx="3858353" cy="1126641"/>
          </a:xfrm>
          <a:prstGeom prst="rect">
            <a:avLst/>
          </a:prstGeom>
        </p:spPr>
      </p:pic>
      <p:pic>
        <p:nvPicPr>
          <p:cNvPr id="7" name="Picture 6">
            <a:extLst>
              <a:ext uri="{FF2B5EF4-FFF2-40B4-BE49-F238E27FC236}">
                <a16:creationId xmlns:a16="http://schemas.microsoft.com/office/drawing/2014/main" id="{4CC6AB23-CCE2-9F47-94A1-225FB50EC2BB}"/>
              </a:ext>
            </a:extLst>
          </p:cNvPr>
          <p:cNvPicPr>
            <a:picLocks noChangeAspect="1"/>
          </p:cNvPicPr>
          <p:nvPr userDrawn="1"/>
        </p:nvPicPr>
        <p:blipFill>
          <a:blip r:embed="rId3"/>
          <a:stretch>
            <a:fillRect/>
          </a:stretch>
        </p:blipFill>
        <p:spPr>
          <a:xfrm>
            <a:off x="378434" y="418180"/>
            <a:ext cx="2203073" cy="467729"/>
          </a:xfrm>
          <a:prstGeom prst="rect">
            <a:avLst/>
          </a:prstGeom>
        </p:spPr>
      </p:pic>
    </p:spTree>
    <p:extLst>
      <p:ext uri="{BB962C8B-B14F-4D97-AF65-F5344CB8AC3E}">
        <p14:creationId xmlns:p14="http://schemas.microsoft.com/office/powerpoint/2010/main" val="342624128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with Image">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27"/>
            <a:ext cx="11274552" cy="822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5181600"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44ED51BF-D8DE-E44C-90AB-9108BC568632}"/>
              </a:ext>
            </a:extLst>
          </p:cNvPr>
          <p:cNvSpPr>
            <a:spLocks noGrp="1"/>
          </p:cNvSpPr>
          <p:nvPr>
            <p:ph type="pic" sz="quarter" idx="13"/>
          </p:nvPr>
        </p:nvSpPr>
        <p:spPr>
          <a:xfrm>
            <a:off x="6216383" y="1600201"/>
            <a:ext cx="5515369" cy="45847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572769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Imag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44ED51BF-D8DE-E44C-90AB-9108BC568632}"/>
              </a:ext>
            </a:extLst>
          </p:cNvPr>
          <p:cNvSpPr>
            <a:spLocks noGrp="1"/>
          </p:cNvSpPr>
          <p:nvPr>
            <p:ph type="pic" sz="quarter" idx="13"/>
          </p:nvPr>
        </p:nvSpPr>
        <p:spPr>
          <a:xfrm>
            <a:off x="8122507" y="0"/>
            <a:ext cx="4069492"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p:nvPr>
        </p:nvSpPr>
        <p:spPr>
          <a:xfrm>
            <a:off x="457200" y="460227"/>
            <a:ext cx="6804455" cy="822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6804455"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15125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mag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2188-5FBA-F740-8A0C-71FBEAB3C554}"/>
              </a:ext>
            </a:extLst>
          </p:cNvPr>
          <p:cNvSpPr>
            <a:spLocks noGrp="1"/>
          </p:cNvSpPr>
          <p:nvPr>
            <p:ph type="title"/>
          </p:nvPr>
        </p:nvSpPr>
        <p:spPr/>
        <p:txBody>
          <a:body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2C2E8C95-08FA-B842-82C5-4C88D047379E}"/>
              </a:ext>
            </a:extLst>
          </p:cNvPr>
          <p:cNvSpPr>
            <a:spLocks noGrp="1"/>
          </p:cNvSpPr>
          <p:nvPr>
            <p:ph type="pic" sz="quarter" idx="13"/>
          </p:nvPr>
        </p:nvSpPr>
        <p:spPr>
          <a:xfrm>
            <a:off x="2743200" y="1597025"/>
            <a:ext cx="6705600" cy="3773628"/>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1" name="Text Placeholder 3">
            <a:extLst>
              <a:ext uri="{FF2B5EF4-FFF2-40B4-BE49-F238E27FC236}">
                <a16:creationId xmlns:a16="http://schemas.microsoft.com/office/drawing/2014/main" id="{6FDA1444-1520-6C4A-9611-6AFAAA4B57B0}"/>
              </a:ext>
            </a:extLst>
          </p:cNvPr>
          <p:cNvSpPr>
            <a:spLocks noGrp="1"/>
          </p:cNvSpPr>
          <p:nvPr>
            <p:ph type="body" sz="half" idx="2" hasCustomPrompt="1"/>
          </p:nvPr>
        </p:nvSpPr>
        <p:spPr>
          <a:xfrm>
            <a:off x="2743199" y="5547871"/>
            <a:ext cx="6705600" cy="32111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Caption text</a:t>
            </a:r>
          </a:p>
        </p:txBody>
      </p:sp>
    </p:spTree>
    <p:extLst>
      <p:ext uri="{BB962C8B-B14F-4D97-AF65-F5344CB8AC3E}">
        <p14:creationId xmlns:p14="http://schemas.microsoft.com/office/powerpoint/2010/main" val="104245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with 6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D2188-5FBA-F740-8A0C-71FBEAB3C554}"/>
              </a:ext>
            </a:extLst>
          </p:cNvPr>
          <p:cNvSpPr>
            <a:spLocks noGrp="1"/>
          </p:cNvSpPr>
          <p:nvPr>
            <p:ph type="title"/>
          </p:nvPr>
        </p:nvSpPr>
        <p:spPr>
          <a:xfrm>
            <a:off x="457200" y="460227"/>
            <a:ext cx="11274552" cy="822960"/>
          </a:xfrm>
        </p:spPr>
        <p:txBody>
          <a:body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2C2E8C95-08FA-B842-82C5-4C88D047379E}"/>
              </a:ext>
            </a:extLst>
          </p:cNvPr>
          <p:cNvSpPr>
            <a:spLocks noGrp="1"/>
          </p:cNvSpPr>
          <p:nvPr>
            <p:ph type="pic" sz="quarter" idx="13"/>
          </p:nvPr>
        </p:nvSpPr>
        <p:spPr>
          <a:xfrm>
            <a:off x="457200" y="1597025"/>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
        <p:nvSpPr>
          <p:cNvPr id="12" name="Picture Placeholder 9">
            <a:extLst>
              <a:ext uri="{FF2B5EF4-FFF2-40B4-BE49-F238E27FC236}">
                <a16:creationId xmlns:a16="http://schemas.microsoft.com/office/drawing/2014/main" id="{574E6D9C-344A-074D-A0B7-B9F3E62430BA}"/>
              </a:ext>
            </a:extLst>
          </p:cNvPr>
          <p:cNvSpPr>
            <a:spLocks noGrp="1"/>
          </p:cNvSpPr>
          <p:nvPr>
            <p:ph type="pic" sz="quarter" idx="14"/>
          </p:nvPr>
        </p:nvSpPr>
        <p:spPr>
          <a:xfrm>
            <a:off x="4293973" y="1597025"/>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
        <p:nvSpPr>
          <p:cNvPr id="13" name="Picture Placeholder 9">
            <a:extLst>
              <a:ext uri="{FF2B5EF4-FFF2-40B4-BE49-F238E27FC236}">
                <a16:creationId xmlns:a16="http://schemas.microsoft.com/office/drawing/2014/main" id="{2E436C64-51DF-CD41-AF02-45BB49E9B925}"/>
              </a:ext>
            </a:extLst>
          </p:cNvPr>
          <p:cNvSpPr>
            <a:spLocks noGrp="1"/>
          </p:cNvSpPr>
          <p:nvPr>
            <p:ph type="pic" sz="quarter" idx="15"/>
          </p:nvPr>
        </p:nvSpPr>
        <p:spPr>
          <a:xfrm>
            <a:off x="8130746" y="1597025"/>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
        <p:nvSpPr>
          <p:cNvPr id="14" name="Picture Placeholder 9">
            <a:extLst>
              <a:ext uri="{FF2B5EF4-FFF2-40B4-BE49-F238E27FC236}">
                <a16:creationId xmlns:a16="http://schemas.microsoft.com/office/drawing/2014/main" id="{B9EA9D25-7377-4348-B3BA-70A97F186087}"/>
              </a:ext>
            </a:extLst>
          </p:cNvPr>
          <p:cNvSpPr>
            <a:spLocks noGrp="1"/>
          </p:cNvSpPr>
          <p:nvPr>
            <p:ph type="pic" sz="quarter" idx="16"/>
          </p:nvPr>
        </p:nvSpPr>
        <p:spPr>
          <a:xfrm>
            <a:off x="457200" y="4000414"/>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
        <p:nvSpPr>
          <p:cNvPr id="15" name="Picture Placeholder 9">
            <a:extLst>
              <a:ext uri="{FF2B5EF4-FFF2-40B4-BE49-F238E27FC236}">
                <a16:creationId xmlns:a16="http://schemas.microsoft.com/office/drawing/2014/main" id="{F87A06A0-11D4-0E4A-A09E-71AF8D1E8550}"/>
              </a:ext>
            </a:extLst>
          </p:cNvPr>
          <p:cNvSpPr>
            <a:spLocks noGrp="1"/>
          </p:cNvSpPr>
          <p:nvPr>
            <p:ph type="pic" sz="quarter" idx="17"/>
          </p:nvPr>
        </p:nvSpPr>
        <p:spPr>
          <a:xfrm>
            <a:off x="4293973" y="4000414"/>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
        <p:nvSpPr>
          <p:cNvPr id="16" name="Picture Placeholder 9">
            <a:extLst>
              <a:ext uri="{FF2B5EF4-FFF2-40B4-BE49-F238E27FC236}">
                <a16:creationId xmlns:a16="http://schemas.microsoft.com/office/drawing/2014/main" id="{331BCA4E-7BC3-1C42-9159-4A4C09CAF450}"/>
              </a:ext>
            </a:extLst>
          </p:cNvPr>
          <p:cNvSpPr>
            <a:spLocks noGrp="1"/>
          </p:cNvSpPr>
          <p:nvPr>
            <p:ph type="pic" sz="quarter" idx="18"/>
          </p:nvPr>
        </p:nvSpPr>
        <p:spPr>
          <a:xfrm>
            <a:off x="8130746" y="4000414"/>
            <a:ext cx="3607654" cy="2031552"/>
          </a:xfrm>
          <a:solidFill>
            <a:schemeClr val="bg1">
              <a:lumMod val="95000"/>
            </a:schemeClr>
          </a:solidFill>
        </p:spPr>
        <p:txBody>
          <a:bodyPr/>
          <a:lstStyle>
            <a:lvl1pPr>
              <a:defRPr sz="1000">
                <a:solidFill>
                  <a:srgbClr val="FF0000"/>
                </a:solidFill>
              </a:defRPr>
            </a:lvl1pPr>
          </a:lstStyle>
          <a:p>
            <a:r>
              <a:rPr lang="en-US"/>
              <a:t>Click icon to add picture</a:t>
            </a:r>
            <a:endParaRPr lang="en-US" dirty="0"/>
          </a:p>
        </p:txBody>
      </p:sp>
    </p:spTree>
    <p:extLst>
      <p:ext uri="{BB962C8B-B14F-4D97-AF65-F5344CB8AC3E}">
        <p14:creationId xmlns:p14="http://schemas.microsoft.com/office/powerpoint/2010/main" val="1229959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1BDFDD1-1369-D340-8D33-1475A9BCE700}"/>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rgbClr val="FF0000"/>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icon to add picture, paste a picture or drag and drop a picture into placeholder. Make sure to send to back so assets in front show up.</a:t>
            </a:r>
          </a:p>
        </p:txBody>
      </p:sp>
    </p:spTree>
    <p:extLst>
      <p:ext uri="{BB962C8B-B14F-4D97-AF65-F5344CB8AC3E}">
        <p14:creationId xmlns:p14="http://schemas.microsoft.com/office/powerpoint/2010/main" val="2507440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08518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3460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8137540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636929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3743664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Blue">
    <p:bg>
      <p:bgPr>
        <a:solidFill>
          <a:srgbClr val="97BFF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88EACD-1661-334E-9AA9-3E75006E4461}"/>
              </a:ext>
            </a:extLst>
          </p:cNvPr>
          <p:cNvPicPr>
            <a:picLocks noChangeAspect="1"/>
          </p:cNvPicPr>
          <p:nvPr userDrawn="1"/>
        </p:nvPicPr>
        <p:blipFill>
          <a:blip r:embed="rId2"/>
          <a:stretch>
            <a:fillRect/>
          </a:stretch>
        </p:blipFill>
        <p:spPr>
          <a:xfrm>
            <a:off x="11113" y="5564091"/>
            <a:ext cx="3858353" cy="1126641"/>
          </a:xfrm>
          <a:prstGeom prst="rect">
            <a:avLst/>
          </a:prstGeom>
        </p:spPr>
      </p:pic>
      <p:pic>
        <p:nvPicPr>
          <p:cNvPr id="8" name="Picture 7">
            <a:extLst>
              <a:ext uri="{FF2B5EF4-FFF2-40B4-BE49-F238E27FC236}">
                <a16:creationId xmlns:a16="http://schemas.microsoft.com/office/drawing/2014/main" id="{3883B1DE-985F-C741-A34A-FCB2EE1A2800}"/>
              </a:ext>
            </a:extLst>
          </p:cNvPr>
          <p:cNvPicPr>
            <a:picLocks noChangeAspect="1"/>
          </p:cNvPicPr>
          <p:nvPr userDrawn="1"/>
        </p:nvPicPr>
        <p:blipFill>
          <a:blip r:embed="rId3"/>
          <a:stretch>
            <a:fillRect/>
          </a:stretch>
        </p:blipFill>
        <p:spPr>
          <a:xfrm>
            <a:off x="378434" y="418180"/>
            <a:ext cx="2203073" cy="467729"/>
          </a:xfrm>
          <a:prstGeom prst="rect">
            <a:avLst/>
          </a:prstGeom>
        </p:spPr>
      </p:pic>
      <p:sp>
        <p:nvSpPr>
          <p:cNvPr id="2" name="Title 1"/>
          <p:cNvSpPr>
            <a:spLocks noGrp="1"/>
          </p:cNvSpPr>
          <p:nvPr>
            <p:ph type="ctrTitle"/>
          </p:nvPr>
        </p:nvSpPr>
        <p:spPr>
          <a:xfrm>
            <a:off x="457200" y="2289028"/>
            <a:ext cx="9144000" cy="1226991"/>
          </a:xfrm>
        </p:spPr>
        <p:txBody>
          <a:bodyPr anchor="t"/>
          <a:lstStyle>
            <a:lvl1pPr algn="l">
              <a:defRPr sz="42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457200" y="4846320"/>
            <a:ext cx="4638612" cy="466283"/>
          </a:xfrm>
        </p:spPr>
        <p:txBody>
          <a:bodyPr/>
          <a:lstStyle>
            <a:lvl1pPr marL="0" indent="0" algn="l">
              <a:buNone/>
              <a:defRPr sz="180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052402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4758887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5677547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0911248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9061253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Rectangle 6"/>
          <p:cNvSpPr/>
          <p:nvPr userDrawn="1"/>
        </p:nvSpPr>
        <p:spPr>
          <a:xfrm>
            <a:off x="1519707" y="6000750"/>
            <a:ext cx="10265893" cy="568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68568" tIns="34284" rIns="68568" bIns="34284" rtlCol="0" anchor="ctr"/>
          <a:lstStyle/>
          <a:p>
            <a:pPr algn="ctr" defTabSz="342845"/>
            <a:endParaRPr lang="en-US" sz="1350" dirty="0">
              <a:solidFill>
                <a:srgbClr val="D6D6D6"/>
              </a:solidFill>
            </a:endParaRPr>
          </a:p>
        </p:txBody>
      </p:sp>
      <p:pic>
        <p:nvPicPr>
          <p:cNvPr id="9" name="Picture 8" descr="COG_Logo_RGB.png"/>
          <p:cNvPicPr>
            <a:picLocks noChangeAspect="1"/>
          </p:cNvPicPr>
          <p:nvPr userDrawn="1"/>
        </p:nvPicPr>
        <p:blipFill>
          <a:blip r:embed="rId2"/>
          <a:stretch>
            <a:fillRect/>
          </a:stretch>
        </p:blipFill>
        <p:spPr>
          <a:xfrm>
            <a:off x="466725" y="5996370"/>
            <a:ext cx="984250" cy="568678"/>
          </a:xfrm>
          <a:prstGeom prst="rect">
            <a:avLst/>
          </a:prstGeom>
        </p:spPr>
      </p:pic>
      <p:sp>
        <p:nvSpPr>
          <p:cNvPr id="11" name="Text Placeholder 13"/>
          <p:cNvSpPr>
            <a:spLocks noGrp="1"/>
          </p:cNvSpPr>
          <p:nvPr>
            <p:ph type="body" sz="quarter" idx="12" hasCustomPrompt="1"/>
          </p:nvPr>
        </p:nvSpPr>
        <p:spPr>
          <a:xfrm>
            <a:off x="11506200" y="6223001"/>
            <a:ext cx="117020" cy="115416"/>
          </a:xfrm>
          <a:prstGeom prst="rect">
            <a:avLst/>
          </a:prstGeom>
        </p:spPr>
        <p:txBody>
          <a:bodyPr vert="horz" wrap="none" lIns="0" tIns="0" rIns="0" bIns="0">
            <a:spAutoFit/>
          </a:bodyPr>
          <a:lstStyle>
            <a:lvl1pPr>
              <a:lnSpc>
                <a:spcPct val="100000"/>
              </a:lnSpc>
              <a:spcBef>
                <a:spcPts val="0"/>
              </a:spcBef>
              <a:defRPr sz="750" b="0" i="0" spc="0">
                <a:solidFill>
                  <a:schemeClr val="tx1"/>
                </a:solidFill>
                <a:latin typeface="Arial"/>
                <a:cs typeface="Arial"/>
              </a:defRPr>
            </a:lvl1pPr>
            <a:lvl2pPr>
              <a:defRPr sz="750">
                <a:solidFill>
                  <a:schemeClr val="tx1"/>
                </a:solidFill>
              </a:defRPr>
            </a:lvl2pPr>
            <a:lvl3pPr>
              <a:defRPr sz="750">
                <a:solidFill>
                  <a:schemeClr val="tx1"/>
                </a:solidFill>
              </a:defRPr>
            </a:lvl3pPr>
            <a:lvl4pPr>
              <a:defRPr sz="750">
                <a:solidFill>
                  <a:schemeClr val="tx1"/>
                </a:solidFill>
              </a:defRPr>
            </a:lvl4pPr>
            <a:lvl5pPr>
              <a:defRPr sz="750">
                <a:solidFill>
                  <a:schemeClr val="tx1"/>
                </a:solidFill>
              </a:defRPr>
            </a:lvl5pPr>
          </a:lstStyle>
          <a:p>
            <a:pPr lvl="0"/>
            <a:fld id="{2EED0D42-5738-6642-BC13-08D50DCB792D}" type="slidenum">
              <a:rPr lang="en-US" smtClean="0"/>
              <a:pPr lvl="0"/>
              <a:t>‹#›</a:t>
            </a:fld>
            <a:endParaRPr lang="en-US" dirty="0"/>
          </a:p>
        </p:txBody>
      </p:sp>
      <p:sp>
        <p:nvSpPr>
          <p:cNvPr id="13" name="Title 11"/>
          <p:cNvSpPr>
            <a:spLocks noGrp="1"/>
          </p:cNvSpPr>
          <p:nvPr>
            <p:ph type="title"/>
          </p:nvPr>
        </p:nvSpPr>
        <p:spPr>
          <a:xfrm>
            <a:off x="466724" y="443195"/>
            <a:ext cx="11318875" cy="787119"/>
          </a:xfrm>
          <a:prstGeom prst="rect">
            <a:avLst/>
          </a:prstGeom>
        </p:spPr>
        <p:txBody>
          <a:bodyPr vert="horz"/>
          <a:lstStyle>
            <a:lvl1pPr>
              <a:defRPr sz="4000" b="1"/>
            </a:lvl1pPr>
          </a:lstStyle>
          <a:p>
            <a:r>
              <a:rPr lang="en-US"/>
              <a:t>Click to edit Master title style</a:t>
            </a:r>
            <a:endParaRPr lang="en-US" dirty="0"/>
          </a:p>
        </p:txBody>
      </p:sp>
    </p:spTree>
    <p:extLst>
      <p:ext uri="{BB962C8B-B14F-4D97-AF65-F5344CB8AC3E}">
        <p14:creationId xmlns:p14="http://schemas.microsoft.com/office/powerpoint/2010/main" val="15421447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White Section Break">
    <p:bg>
      <p:bgPr>
        <a:solidFill>
          <a:schemeClr val="bg1"/>
        </a:solidFill>
        <a:effectLst/>
      </p:bgPr>
    </p:bg>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1" y="2423160"/>
            <a:ext cx="6705599" cy="1828800"/>
          </a:xfrm>
        </p:spPr>
        <p:txBody>
          <a:bodyPr lIns="0" tIns="0" rIns="0" bIns="0" anchor="b">
            <a:noAutofit/>
          </a:bodyPr>
          <a:lstStyle>
            <a:lvl1pPr algn="r">
              <a:defRPr sz="3733" spc="-107">
                <a:solidFill>
                  <a:srgbClr val="123E57"/>
                </a:solidFill>
                <a:latin typeface="+mj-lt"/>
                <a:cs typeface="SapientSansBold"/>
              </a:defRPr>
            </a:lvl1pPr>
          </a:lstStyle>
          <a:p>
            <a:pPr lvl="0"/>
            <a:r>
              <a:rPr lang="en-US" dirty="0"/>
              <a:t>Section title</a:t>
            </a:r>
          </a:p>
        </p:txBody>
      </p:sp>
      <p:sp>
        <p:nvSpPr>
          <p:cNvPr id="10" name="Subtitle 2"/>
          <p:cNvSpPr>
            <a:spLocks noGrp="1"/>
          </p:cNvSpPr>
          <p:nvPr>
            <p:ph type="subTitle" idx="1" hasCustomPrompt="1"/>
          </p:nvPr>
        </p:nvSpPr>
        <p:spPr>
          <a:xfrm>
            <a:off x="4571999" y="4343400"/>
            <a:ext cx="6697189" cy="685800"/>
          </a:xfrm>
        </p:spPr>
        <p:txBody>
          <a:bodyPr lIns="0" tIns="0" rIns="0" bIns="0">
            <a:noAutofit/>
          </a:bodyPr>
          <a:lstStyle>
            <a:lvl1pPr marL="0" indent="0" algn="r">
              <a:buNone/>
              <a:defRPr sz="1867" b="0" i="1" spc="133">
                <a:solidFill>
                  <a:schemeClr val="accent3"/>
                </a:solidFill>
                <a:latin typeface="+mn-lt"/>
                <a:cs typeface="SapientCentroSlab-Light"/>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Subtitle goes here</a:t>
            </a:r>
          </a:p>
        </p:txBody>
      </p:sp>
      <p:sp>
        <p:nvSpPr>
          <p:cNvPr id="8" name="Text Box 14"/>
          <p:cNvSpPr txBox="1">
            <a:spLocks noChangeArrowheads="1"/>
          </p:cNvSpPr>
          <p:nvPr userDrawn="1"/>
        </p:nvSpPr>
        <p:spPr bwMode="auto">
          <a:xfrm>
            <a:off x="1152948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algn="r" fontAlgn="auto">
              <a:lnSpc>
                <a:spcPct val="101000"/>
              </a:lnSpc>
              <a:spcBef>
                <a:spcPct val="50000"/>
              </a:spcBef>
              <a:spcAft>
                <a:spcPts val="0"/>
              </a:spcAft>
              <a:defRPr/>
            </a:pPr>
            <a:r>
              <a:rPr lang="en-US" sz="1333" b="1" dirty="0">
                <a:solidFill>
                  <a:srgbClr val="7F7F7F"/>
                </a:solidFill>
                <a:latin typeface="+mn-lt"/>
                <a:cs typeface="SapientSansRegular"/>
              </a:rPr>
              <a:t> </a:t>
            </a:r>
            <a:fld id="{4225D95B-3580-C74C-AC82-B8FCF626B418}" type="slidenum">
              <a:rPr lang="en-US" sz="1333" b="1" smtClean="0">
                <a:solidFill>
                  <a:srgbClr val="7F7F7F"/>
                </a:solidFill>
                <a:latin typeface="+mn-lt"/>
                <a:cs typeface="SapientSansRegular"/>
              </a:rPr>
              <a:pPr algn="r" fontAlgn="auto">
                <a:lnSpc>
                  <a:spcPct val="101000"/>
                </a:lnSpc>
                <a:spcBef>
                  <a:spcPct val="50000"/>
                </a:spcBef>
                <a:spcAft>
                  <a:spcPts val="0"/>
                </a:spcAft>
                <a:defRPr/>
              </a:pPr>
              <a:t>‹#›</a:t>
            </a:fld>
            <a:endParaRPr lang="en-US" sz="1333" b="1" dirty="0">
              <a:solidFill>
                <a:srgbClr val="7F7F7F"/>
              </a:solidFill>
              <a:latin typeface="+mn-lt"/>
              <a:cs typeface="SapientSansRegular"/>
            </a:endParaRPr>
          </a:p>
        </p:txBody>
      </p:sp>
      <p:grpSp>
        <p:nvGrpSpPr>
          <p:cNvPr id="12" name="Group 11"/>
          <p:cNvGrpSpPr/>
          <p:nvPr userDrawn="1"/>
        </p:nvGrpSpPr>
        <p:grpSpPr>
          <a:xfrm>
            <a:off x="253666" y="5971300"/>
            <a:ext cx="2690492" cy="827296"/>
            <a:chOff x="227918" y="4240658"/>
            <a:chExt cx="2017869" cy="620472"/>
          </a:xfrm>
        </p:grpSpPr>
        <p:pic>
          <p:nvPicPr>
            <p:cNvPr id="14" name="Picture 13" descr="COG_Logo_RGB.ti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918" y="4361246"/>
              <a:ext cx="656473" cy="379296"/>
            </a:xfrm>
            <a:prstGeom prst="rect">
              <a:avLst/>
            </a:prstGeom>
          </p:spPr>
        </p:pic>
        <p:pic>
          <p:nvPicPr>
            <p:cNvPr id="15" name="Picture 14" descr="NCI Stacked_COLOR.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3521" y="4240658"/>
              <a:ext cx="1402266" cy="620472"/>
            </a:xfrm>
            <a:prstGeom prst="rect">
              <a:avLst/>
            </a:prstGeom>
          </p:spPr>
        </p:pic>
      </p:grpSp>
    </p:spTree>
    <p:extLst>
      <p:ext uri="{BB962C8B-B14F-4D97-AF65-F5344CB8AC3E}">
        <p14:creationId xmlns:p14="http://schemas.microsoft.com/office/powerpoint/2010/main" val="1193006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pic>
        <p:nvPicPr>
          <p:cNvPr id="8" name="Picture 7" descr="Graphical user interface, text, application&#10;&#10;Description automatically generated with medium confidence">
            <a:extLst>
              <a:ext uri="{FF2B5EF4-FFF2-40B4-BE49-F238E27FC236}">
                <a16:creationId xmlns:a16="http://schemas.microsoft.com/office/drawing/2014/main" id="{9623D79F-5AA2-A24C-8316-67CD88E08DF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3740411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0" name="Rectangle 9"/>
          <p:cNvSpPr/>
          <p:nvPr userDrawn="1"/>
        </p:nvSpPr>
        <p:spPr>
          <a:xfrm>
            <a:off x="1828800" y="6000749"/>
            <a:ext cx="9956800" cy="5687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5" name="Content Placeholder 4"/>
          <p:cNvSpPr>
            <a:spLocks noGrp="1"/>
          </p:cNvSpPr>
          <p:nvPr>
            <p:ph sz="quarter" idx="10"/>
          </p:nvPr>
        </p:nvSpPr>
        <p:spPr>
          <a:xfrm>
            <a:off x="1488840" y="1462593"/>
            <a:ext cx="4810360" cy="3998941"/>
          </a:xfrm>
          <a:prstGeom prst="rect">
            <a:avLst/>
          </a:prstGeom>
        </p:spPr>
        <p:txBody>
          <a:bodyPr vert="horz" lIns="0" tIns="0" rIns="0" bIns="0"/>
          <a:lstStyle>
            <a:lvl1pPr marL="274320" indent="-274320">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640" indent="-274320">
              <a:lnSpc>
                <a:spcPct val="100000"/>
              </a:lnSpc>
              <a:spcBef>
                <a:spcPts val="800"/>
              </a:spcBef>
              <a:spcAft>
                <a:spcPts val="0"/>
              </a:spcAft>
              <a:buClr>
                <a:schemeClr val="accent4"/>
              </a:buClr>
              <a:buFont typeface="Arial"/>
              <a:buChar char="•"/>
              <a:defRPr sz="2000" kern="800" spc="70">
                <a:solidFill>
                  <a:schemeClr val="accent3"/>
                </a:solidFill>
              </a:defRPr>
            </a:lvl2pPr>
            <a:lvl3pPr marL="731520" indent="-274320">
              <a:lnSpc>
                <a:spcPct val="100000"/>
              </a:lnSpc>
              <a:spcBef>
                <a:spcPts val="800"/>
              </a:spcBef>
              <a:buClr>
                <a:schemeClr val="accent4"/>
              </a:buClr>
              <a:buFont typeface="Arial"/>
              <a:buChar char="•"/>
              <a:defRPr sz="1800" kern="800" spc="70">
                <a:solidFill>
                  <a:schemeClr val="accent3"/>
                </a:solidFill>
              </a:defRPr>
            </a:lvl3pPr>
            <a:lvl4pPr indent="-152400">
              <a:lnSpc>
                <a:spcPts val="2250"/>
              </a:lnSpc>
              <a:spcBef>
                <a:spcPts val="0"/>
              </a:spcBef>
              <a:buClr>
                <a:schemeClr val="accent2"/>
              </a:buClr>
              <a:buFont typeface="Lucida Grande"/>
              <a:buChar char="■"/>
              <a:defRPr sz="1800" kern="800" spc="70">
                <a:solidFill>
                  <a:schemeClr val="accent3"/>
                </a:solidFill>
              </a:defRPr>
            </a:lvl4pPr>
            <a:lvl5pPr indent="-152400">
              <a:lnSpc>
                <a:spcPts val="2250"/>
              </a:lnSpc>
              <a:spcBef>
                <a:spcPts val="0"/>
              </a:spcBef>
              <a:buClr>
                <a:schemeClr val="accent2"/>
              </a:buClr>
              <a:buFont typeface="Lucida Grande"/>
              <a:buChar char="■"/>
              <a:defRPr sz="1800" kern="800" spc="70">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pic>
        <p:nvPicPr>
          <p:cNvPr id="6" name="Picture 5" descr="COG_Logo_RGB.png"/>
          <p:cNvPicPr>
            <a:picLocks noChangeAspect="1"/>
          </p:cNvPicPr>
          <p:nvPr userDrawn="1"/>
        </p:nvPicPr>
        <p:blipFill>
          <a:blip r:embed="rId2"/>
          <a:stretch>
            <a:fillRect/>
          </a:stretch>
        </p:blipFill>
        <p:spPr>
          <a:xfrm>
            <a:off x="406400" y="6000747"/>
            <a:ext cx="1312333" cy="568678"/>
          </a:xfrm>
          <a:prstGeom prst="rect">
            <a:avLst/>
          </a:prstGeom>
        </p:spPr>
      </p:pic>
      <p:sp>
        <p:nvSpPr>
          <p:cNvPr id="8" name="Text Placeholder 13"/>
          <p:cNvSpPr>
            <a:spLocks noGrp="1"/>
          </p:cNvSpPr>
          <p:nvPr>
            <p:ph type="body" sz="quarter" idx="12" hasCustomPrompt="1"/>
          </p:nvPr>
        </p:nvSpPr>
        <p:spPr>
          <a:xfrm>
            <a:off x="10957282" y="6223000"/>
            <a:ext cx="157094" cy="153888"/>
          </a:xfrm>
          <a:prstGeom prst="rect">
            <a:avLst/>
          </a:prstGeom>
        </p:spPr>
        <p:txBody>
          <a:bodyPr vert="horz" wrap="none" lIns="0" tIns="0" rIns="0" bIns="0">
            <a:spAutoFit/>
          </a:bodyPr>
          <a:lstStyle>
            <a:lvl1pPr>
              <a:lnSpc>
                <a:spcPct val="100000"/>
              </a:lnSpc>
              <a:spcBef>
                <a:spcPts val="0"/>
              </a:spcBef>
              <a:defRPr sz="1000" b="0" i="0" spc="0">
                <a:solidFill>
                  <a:schemeClr val="tx1"/>
                </a:solidFill>
                <a:latin typeface="Arial"/>
                <a:cs typeface="Arial"/>
              </a:defRPr>
            </a:lvl1pPr>
            <a:lvl2pPr>
              <a:defRPr sz="1000">
                <a:solidFill>
                  <a:schemeClr val="tx1"/>
                </a:solidFill>
              </a:defRPr>
            </a:lvl2pPr>
            <a:lvl3pPr>
              <a:defRPr sz="1000">
                <a:solidFill>
                  <a:schemeClr val="tx1"/>
                </a:solidFill>
              </a:defRPr>
            </a:lvl3pPr>
            <a:lvl4pPr>
              <a:defRPr sz="1000">
                <a:solidFill>
                  <a:schemeClr val="tx1"/>
                </a:solidFill>
              </a:defRPr>
            </a:lvl4pPr>
            <a:lvl5pPr>
              <a:defRPr sz="1000">
                <a:solidFill>
                  <a:schemeClr val="tx1"/>
                </a:solidFill>
              </a:defRPr>
            </a:lvl5pPr>
          </a:lstStyle>
          <a:p>
            <a:pPr lvl="0"/>
            <a:fld id="{2EED0D42-5738-6642-BC13-08D50DCB792D}" type="slidenum">
              <a:rPr lang="en-US" smtClean="0"/>
              <a:pPr lvl="0"/>
              <a:t>‹#›</a:t>
            </a:fld>
            <a:endParaRPr lang="en-US" dirty="0"/>
          </a:p>
        </p:txBody>
      </p:sp>
      <p:pic>
        <p:nvPicPr>
          <p:cNvPr id="9" name="Picture 8" descr="COG_single_line.png"/>
          <p:cNvPicPr>
            <a:picLocks noChangeAspect="1"/>
          </p:cNvPicPr>
          <p:nvPr userDrawn="1"/>
        </p:nvPicPr>
        <p:blipFill>
          <a:blip r:embed="rId3"/>
          <a:stretch>
            <a:fillRect/>
          </a:stretch>
        </p:blipFill>
        <p:spPr>
          <a:xfrm>
            <a:off x="2116669" y="6223001"/>
            <a:ext cx="3015396" cy="130175"/>
          </a:xfrm>
          <a:prstGeom prst="rect">
            <a:avLst/>
          </a:prstGeom>
        </p:spPr>
      </p:pic>
      <p:sp>
        <p:nvSpPr>
          <p:cNvPr id="12" name="Title 11"/>
          <p:cNvSpPr>
            <a:spLocks noGrp="1"/>
          </p:cNvSpPr>
          <p:nvPr>
            <p:ph type="title"/>
          </p:nvPr>
        </p:nvSpPr>
        <p:spPr>
          <a:xfrm>
            <a:off x="933451" y="443195"/>
            <a:ext cx="10972800" cy="787119"/>
          </a:xfrm>
          <a:prstGeom prst="rect">
            <a:avLst/>
          </a:prstGeom>
        </p:spPr>
        <p:txBody>
          <a:bodyPr vert="horz"/>
          <a:lstStyle>
            <a:lvl1pPr>
              <a:defRPr sz="4000" b="1"/>
            </a:lvl1pPr>
          </a:lstStyle>
          <a:p>
            <a:r>
              <a:rPr lang="en-US"/>
              <a:t>Click to edit Master title style</a:t>
            </a:r>
            <a:endParaRPr lang="en-US" dirty="0"/>
          </a:p>
        </p:txBody>
      </p:sp>
      <p:sp>
        <p:nvSpPr>
          <p:cNvPr id="11" name="Content Placeholder 4"/>
          <p:cNvSpPr>
            <a:spLocks noGrp="1"/>
          </p:cNvSpPr>
          <p:nvPr>
            <p:ph sz="quarter" idx="13"/>
          </p:nvPr>
        </p:nvSpPr>
        <p:spPr>
          <a:xfrm>
            <a:off x="6532953" y="1461838"/>
            <a:ext cx="4810360" cy="3998941"/>
          </a:xfrm>
          <a:prstGeom prst="rect">
            <a:avLst/>
          </a:prstGeom>
        </p:spPr>
        <p:txBody>
          <a:bodyPr vert="horz" lIns="0" tIns="0" rIns="0" bIns="0"/>
          <a:lstStyle>
            <a:lvl1pPr marL="274320" indent="-274320">
              <a:lnSpc>
                <a:spcPct val="100000"/>
              </a:lnSpc>
              <a:spcBef>
                <a:spcPts val="800"/>
              </a:spcBef>
              <a:spcAft>
                <a:spcPts val="0"/>
              </a:spcAft>
              <a:buClr>
                <a:schemeClr val="accent2"/>
              </a:buClr>
              <a:buSzPct val="100000"/>
              <a:buFont typeface="Arial"/>
              <a:buChar char="•"/>
              <a:defRPr sz="2400" kern="800" spc="70">
                <a:solidFill>
                  <a:srgbClr val="006579"/>
                </a:solidFill>
              </a:defRPr>
            </a:lvl1pPr>
            <a:lvl2pPr marL="548640" indent="-274320">
              <a:lnSpc>
                <a:spcPct val="100000"/>
              </a:lnSpc>
              <a:spcBef>
                <a:spcPts val="800"/>
              </a:spcBef>
              <a:spcAft>
                <a:spcPts val="0"/>
              </a:spcAft>
              <a:buClr>
                <a:schemeClr val="accent4"/>
              </a:buClr>
              <a:buFont typeface="Arial"/>
              <a:buChar char="•"/>
              <a:defRPr sz="2000" kern="800" spc="70">
                <a:solidFill>
                  <a:schemeClr val="accent3"/>
                </a:solidFill>
              </a:defRPr>
            </a:lvl2pPr>
            <a:lvl3pPr marL="731520" indent="-274320">
              <a:lnSpc>
                <a:spcPct val="100000"/>
              </a:lnSpc>
              <a:spcBef>
                <a:spcPts val="800"/>
              </a:spcBef>
              <a:buClr>
                <a:schemeClr val="accent4"/>
              </a:buClr>
              <a:buFont typeface="Arial"/>
              <a:buChar char="•"/>
              <a:defRPr sz="1800" kern="800" spc="70">
                <a:solidFill>
                  <a:schemeClr val="accent3"/>
                </a:solidFill>
              </a:defRPr>
            </a:lvl3pPr>
            <a:lvl4pPr indent="-152400">
              <a:lnSpc>
                <a:spcPts val="2250"/>
              </a:lnSpc>
              <a:spcBef>
                <a:spcPts val="0"/>
              </a:spcBef>
              <a:buClr>
                <a:schemeClr val="accent2"/>
              </a:buClr>
              <a:buFont typeface="Lucida Grande"/>
              <a:buChar char="■"/>
              <a:defRPr sz="1800" kern="800" spc="70">
                <a:solidFill>
                  <a:schemeClr val="accent3"/>
                </a:solidFill>
              </a:defRPr>
            </a:lvl4pPr>
            <a:lvl5pPr indent="-152400">
              <a:lnSpc>
                <a:spcPts val="2250"/>
              </a:lnSpc>
              <a:spcBef>
                <a:spcPts val="0"/>
              </a:spcBef>
              <a:buClr>
                <a:schemeClr val="accent2"/>
              </a:buClr>
              <a:buFont typeface="Lucida Grande"/>
              <a:buChar char="■"/>
              <a:defRPr sz="1800" kern="800" spc="70">
                <a:solidFill>
                  <a:schemeClr val="accent3"/>
                </a:solidFill>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1662341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5"/>
            <a:ext cx="10972801" cy="426719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F9359BE5-B8A0-450E-876E-84D8DC3C68A8}"/>
              </a:ext>
            </a:extLst>
          </p:cNvPr>
          <p:cNvSpPr>
            <a:spLocks noGrp="1"/>
          </p:cNvSpPr>
          <p:nvPr>
            <p:ph type="body" sz="quarter" idx="10" hasCustomPrompt="1"/>
          </p:nvPr>
        </p:nvSpPr>
        <p:spPr>
          <a:xfrm>
            <a:off x="609600" y="5943600"/>
            <a:ext cx="10972801" cy="228600"/>
          </a:xfrm>
        </p:spPr>
        <p:txBody>
          <a:bodyPr/>
          <a:lstStyle>
            <a:lvl1pPr marL="0" indent="0" algn="r">
              <a:buNone/>
              <a:defRPr sz="1200"/>
            </a:lvl1pPr>
          </a:lstStyle>
          <a:p>
            <a:pPr lvl="0"/>
            <a:r>
              <a:rPr lang="en-US" sz="1200" dirty="0"/>
              <a:t>Ref</a:t>
            </a:r>
            <a:endParaRPr lang="en-US" dirty="0"/>
          </a:p>
        </p:txBody>
      </p:sp>
    </p:spTree>
    <p:extLst>
      <p:ext uri="{BB962C8B-B14F-4D97-AF65-F5344CB8AC3E}">
        <p14:creationId xmlns:p14="http://schemas.microsoft.com/office/powerpoint/2010/main" val="87590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7858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Agenda">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66AD6C-218B-6A46-BA59-62E3D98B9D6E}"/>
              </a:ext>
            </a:extLst>
          </p:cNvPr>
          <p:cNvPicPr>
            <a:picLocks noChangeAspect="1"/>
          </p:cNvPicPr>
          <p:nvPr/>
        </p:nvPicPr>
        <p:blipFill>
          <a:blip r:embed="rId2"/>
          <a:stretch>
            <a:fillRect/>
          </a:stretch>
        </p:blipFill>
        <p:spPr>
          <a:xfrm>
            <a:off x="10972800" y="0"/>
            <a:ext cx="1219200" cy="6858000"/>
          </a:xfrm>
          <a:prstGeom prst="rect">
            <a:avLst/>
          </a:prstGeom>
        </p:spPr>
      </p:pic>
      <p:sp>
        <p:nvSpPr>
          <p:cNvPr id="2" name="Title 1"/>
          <p:cNvSpPr>
            <a:spLocks noGrp="1"/>
          </p:cNvSpPr>
          <p:nvPr>
            <p:ph type="title" hasCustomPrompt="1"/>
          </p:nvPr>
        </p:nvSpPr>
        <p:spPr>
          <a:xfrm>
            <a:off x="457200" y="460227"/>
            <a:ext cx="9753600" cy="822960"/>
          </a:xfrm>
        </p:spPr>
        <p:txBody>
          <a:bodyPr/>
          <a:lstStyle>
            <a:lvl1pPr>
              <a:defRPr sz="3600"/>
            </a:lvl1pPr>
          </a:lstStyle>
          <a:p>
            <a:r>
              <a:rPr lang="en-US" dirty="0"/>
              <a:t>Click to edit Agenda title style</a:t>
            </a:r>
          </a:p>
        </p:txBody>
      </p:sp>
      <p:sp>
        <p:nvSpPr>
          <p:cNvPr id="3" name="Content Placeholder 2"/>
          <p:cNvSpPr>
            <a:spLocks noGrp="1"/>
          </p:cNvSpPr>
          <p:nvPr>
            <p:ph idx="1"/>
          </p:nvPr>
        </p:nvSpPr>
        <p:spPr>
          <a:xfrm>
            <a:off x="457200" y="1598686"/>
            <a:ext cx="9753600" cy="457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9786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Agenda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60227"/>
            <a:ext cx="11274552" cy="822960"/>
          </a:xfrm>
        </p:spPr>
        <p:txBody>
          <a:bodyPr/>
          <a:lstStyle>
            <a:lvl1pPr>
              <a:defRPr sz="3600"/>
            </a:lvl1pPr>
          </a:lstStyle>
          <a:p>
            <a:r>
              <a:rPr lang="en-US" dirty="0"/>
              <a:t>Click to edit Agenda title style</a:t>
            </a:r>
          </a:p>
        </p:txBody>
      </p:sp>
      <p:sp>
        <p:nvSpPr>
          <p:cNvPr id="3" name="Content Placeholder 2"/>
          <p:cNvSpPr>
            <a:spLocks noGrp="1"/>
          </p:cNvSpPr>
          <p:nvPr>
            <p:ph idx="1"/>
          </p:nvPr>
        </p:nvSpPr>
        <p:spPr>
          <a:xfrm>
            <a:off x="457200" y="1598686"/>
            <a:ext cx="11274552" cy="45782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11310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00"/>
            <a:ext cx="10515600" cy="2852737"/>
          </a:xfrm>
        </p:spPr>
        <p:txBody>
          <a:bodyPr anchor="t"/>
          <a:lstStyle>
            <a:lvl1pPr>
              <a:defRPr sz="4200">
                <a:solidFill>
                  <a:schemeClr val="tx1"/>
                </a:solidFill>
              </a:defRPr>
            </a:lvl1pPr>
          </a:lstStyle>
          <a:p>
            <a:r>
              <a:rPr lang="en-US" dirty="0"/>
              <a:t>Click to edit Divider title</a:t>
            </a:r>
          </a:p>
        </p:txBody>
      </p:sp>
    </p:spTree>
    <p:extLst>
      <p:ext uri="{BB962C8B-B14F-4D97-AF65-F5344CB8AC3E}">
        <p14:creationId xmlns:p14="http://schemas.microsoft.com/office/powerpoint/2010/main" val="32613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ivider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00"/>
            <a:ext cx="10515600" cy="2852737"/>
          </a:xfrm>
        </p:spPr>
        <p:txBody>
          <a:bodyPr anchor="t"/>
          <a:lstStyle>
            <a:lvl1pPr>
              <a:defRPr sz="4200">
                <a:solidFill>
                  <a:schemeClr val="tx1"/>
                </a:solidFill>
              </a:defRPr>
            </a:lvl1pPr>
          </a:lstStyle>
          <a:p>
            <a:r>
              <a:rPr lang="en-US" dirty="0"/>
              <a:t>Click to edit Divider title</a:t>
            </a:r>
          </a:p>
        </p:txBody>
      </p:sp>
    </p:spTree>
    <p:extLst>
      <p:ext uri="{BB962C8B-B14F-4D97-AF65-F5344CB8AC3E}">
        <p14:creationId xmlns:p14="http://schemas.microsoft.com/office/powerpoint/2010/main" val="169527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60227"/>
            <a:ext cx="11274552" cy="82296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600200"/>
            <a:ext cx="5181600"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50152" y="1600200"/>
            <a:ext cx="5181600" cy="4584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41037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600200"/>
            <a:ext cx="5157787" cy="82391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hasCustomPrompt="1"/>
          </p:nvPr>
        </p:nvSpPr>
        <p:spPr>
          <a:xfrm>
            <a:off x="457200" y="2505075"/>
            <a:ext cx="5157787" cy="3684588"/>
          </a:xfrm>
        </p:spPr>
        <p:txBody>
          <a:bodyPr/>
          <a:lstStyle>
            <a:lvl1pPr>
              <a:defRPr sz="1800"/>
            </a:lvl1pPr>
            <a:lvl2pPr>
              <a:defRPr sz="1800"/>
            </a:lvl2pPr>
            <a:lvl3pPr>
              <a:defRPr sz="1800"/>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5" name="Text Placeholder 4"/>
          <p:cNvSpPr>
            <a:spLocks noGrp="1"/>
          </p:cNvSpPr>
          <p:nvPr>
            <p:ph type="body" sz="quarter" idx="3" hasCustomPrompt="1"/>
          </p:nvPr>
        </p:nvSpPr>
        <p:spPr>
          <a:xfrm>
            <a:off x="6548564" y="1600200"/>
            <a:ext cx="5183188" cy="82391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hasCustomPrompt="1"/>
          </p:nvPr>
        </p:nvSpPr>
        <p:spPr>
          <a:xfrm>
            <a:off x="6548564" y="2505075"/>
            <a:ext cx="5183188" cy="3684588"/>
          </a:xfrm>
        </p:spPr>
        <p:txBody>
          <a:bodyPr/>
          <a:lstStyle>
            <a:lvl1pPr>
              <a:defRPr sz="1800"/>
            </a:lvl1pPr>
            <a:lvl2pPr>
              <a:defRPr sz="1800"/>
            </a:lvl2pPr>
            <a:lvl3pPr>
              <a:defRPr sz="1800"/>
            </a:lvl3pPr>
            <a:lvl4pPr>
              <a:defRPr sz="1400"/>
            </a:lvl4pPr>
            <a:lvl5pPr>
              <a:defRPr sz="1400"/>
            </a:lvl5pPr>
          </a:lstStyle>
          <a:p>
            <a:pPr lvl="0"/>
            <a:r>
              <a:rPr lang="en-US" dirty="0"/>
              <a:t>Edit Master text styles</a:t>
            </a:r>
          </a:p>
          <a:p>
            <a:pPr lvl="1"/>
            <a:r>
              <a:rPr lang="en-US" dirty="0"/>
              <a:t>Second level</a:t>
            </a:r>
          </a:p>
          <a:p>
            <a:pPr lvl="2"/>
            <a:r>
              <a:rPr lang="en-US" dirty="0"/>
              <a:t>Third level</a:t>
            </a:r>
          </a:p>
        </p:txBody>
      </p:sp>
      <p:sp>
        <p:nvSpPr>
          <p:cNvPr id="10" name="Title 9">
            <a:extLst>
              <a:ext uri="{FF2B5EF4-FFF2-40B4-BE49-F238E27FC236}">
                <a16:creationId xmlns:a16="http://schemas.microsoft.com/office/drawing/2014/main" id="{071D75B4-B776-3344-994D-D27F5D59A7C0}"/>
              </a:ext>
            </a:extLst>
          </p:cNvPr>
          <p:cNvSpPr>
            <a:spLocks noGrp="1"/>
          </p:cNvSpPr>
          <p:nvPr>
            <p:ph type="title"/>
          </p:nvPr>
        </p:nvSpPr>
        <p:spPr>
          <a:xfrm>
            <a:off x="457200" y="460227"/>
            <a:ext cx="11274552" cy="822960"/>
          </a:xfrm>
        </p:spPr>
        <p:txBody>
          <a:bodyPr/>
          <a:lstStyle/>
          <a:p>
            <a:r>
              <a:rPr lang="en-US"/>
              <a:t>Click to edit Master title style</a:t>
            </a:r>
            <a:endParaRPr lang="en-US" dirty="0"/>
          </a:p>
        </p:txBody>
      </p:sp>
    </p:spTree>
    <p:extLst>
      <p:ext uri="{BB962C8B-B14F-4D97-AF65-F5344CB8AC3E}">
        <p14:creationId xmlns:p14="http://schemas.microsoft.com/office/powerpoint/2010/main" val="882660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60227"/>
            <a:ext cx="11274552" cy="82296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457200" y="1598686"/>
            <a:ext cx="11274552" cy="4578276"/>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a:extLst>
              <a:ext uri="{FF2B5EF4-FFF2-40B4-BE49-F238E27FC236}">
                <a16:creationId xmlns:a16="http://schemas.microsoft.com/office/drawing/2014/main" id="{2B9FDF13-5352-2D4C-AE2B-6DE387814277}"/>
              </a:ext>
            </a:extLst>
          </p:cNvPr>
          <p:cNvPicPr>
            <a:picLocks noChangeAspect="1"/>
          </p:cNvPicPr>
          <p:nvPr userDrawn="1"/>
        </p:nvPicPr>
        <p:blipFill>
          <a:blip r:embed="rId30"/>
          <a:stretch>
            <a:fillRect/>
          </a:stretch>
        </p:blipFill>
        <p:spPr>
          <a:xfrm>
            <a:off x="10873408" y="6492461"/>
            <a:ext cx="861392" cy="182880"/>
          </a:xfrm>
          <a:prstGeom prst="rect">
            <a:avLst/>
          </a:prstGeom>
        </p:spPr>
      </p:pic>
    </p:spTree>
    <p:extLst>
      <p:ext uri="{BB962C8B-B14F-4D97-AF65-F5344CB8AC3E}">
        <p14:creationId xmlns:p14="http://schemas.microsoft.com/office/powerpoint/2010/main" val="35733999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96" r:id="rId28"/>
  </p:sldLayoutIdLst>
  <p:hf sldNum="0" hdr="0" ftr="0" dt="0"/>
  <p:txStyles>
    <p:titleStyle>
      <a:lvl1pPr algn="l" defTabSz="914400" rtl="0" eaLnBrk="1" latinLnBrk="0" hangingPunct="1">
        <a:lnSpc>
          <a:spcPct val="90000"/>
        </a:lnSpc>
        <a:spcBef>
          <a:spcPct val="0"/>
        </a:spcBef>
        <a:buNone/>
        <a:defRPr sz="2800" b="1" kern="1200">
          <a:solidFill>
            <a:schemeClr val="bg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033463" indent="-3444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1371600" indent="-338138" algn="l" defTabSz="914400" rtl="0" eaLnBrk="1" latinLnBrk="0" hangingPunct="1">
        <a:lnSpc>
          <a:spcPct val="90000"/>
        </a:lnSpc>
        <a:spcBef>
          <a:spcPts val="500"/>
        </a:spcBef>
        <a:buFont typeface="System Font Regular"/>
        <a:buChar char="–"/>
        <a:tabLst/>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2062163" indent="-346075" algn="l" defTabSz="914400" rtl="0" eaLnBrk="1" latinLnBrk="0" hangingPunct="1">
        <a:lnSpc>
          <a:spcPct val="90000"/>
        </a:lnSpc>
        <a:spcBef>
          <a:spcPts val="50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288">
          <p15:clr>
            <a:srgbClr val="F26B43"/>
          </p15:clr>
        </p15:guide>
        <p15:guide id="3" orient="horz" pos="1000">
          <p15:clr>
            <a:srgbClr val="F26B43"/>
          </p15:clr>
        </p15:guide>
        <p15:guide id="4" pos="7392">
          <p15:clr>
            <a:srgbClr val="F26B43"/>
          </p15:clr>
        </p15:guide>
        <p15:guide id="5" orient="horz" pos="4196">
          <p15:clr>
            <a:srgbClr val="F26B43"/>
          </p15:clr>
        </p15:guide>
        <p15:guide id="6" orient="horz" pos="389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9.emf"/><Relationship Id="rId5" Type="http://schemas.openxmlformats.org/officeDocument/2006/relationships/oleObject" Target="../embeddings/oleObject1.bin"/><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www.fda.gov/regulatory-information/search-fda-guidance-documents/considerations-inclusion-adolescent-patients-adult-oncology-clinical-trials"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hyperlink" Target="https://seer.cancer.gov/csr/1975_2017" TargetMode="External"/><Relationship Id="rId5" Type="http://schemas.openxmlformats.org/officeDocument/2006/relationships/image" Target="../media/image11.tiff"/><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 Id="rId4" Type="http://schemas.openxmlformats.org/officeDocument/2006/relationships/image" Target="../media/image37.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25.xml"/><Relationship Id="rId5" Type="http://schemas.openxmlformats.org/officeDocument/2006/relationships/image" Target="../media/image48.jpeg"/><Relationship Id="rId4" Type="http://schemas.openxmlformats.org/officeDocument/2006/relationships/image" Target="../media/image47.emf"/></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8.xml"/><Relationship Id="rId1" Type="http://schemas.openxmlformats.org/officeDocument/2006/relationships/slideLayout" Target="../slideLayouts/slideLayout25.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5BC77425-4EB7-6B46-A518-CB1712D8B4F9}"/>
              </a:ext>
            </a:extLst>
          </p:cNvPr>
          <p:cNvGraphicFramePr>
            <a:graphicFrameLocks noChangeAspect="1"/>
          </p:cNvGraphicFramePr>
          <p:nvPr>
            <p:custDataLst>
              <p:tags r:id="rId1"/>
            </p:custDataLst>
          </p:nvPr>
        </p:nvGraphicFramePr>
        <p:xfrm>
          <a:off x="1525589" y="1589"/>
          <a:ext cx="1587" cy="1587"/>
        </p:xfrm>
        <a:graphic>
          <a:graphicData uri="http://schemas.openxmlformats.org/presentationml/2006/ole">
            <mc:AlternateContent xmlns:mc="http://schemas.openxmlformats.org/markup-compatibility/2006">
              <mc:Choice xmlns:v="urn:schemas-microsoft-com:vml" Requires="v">
                <p:oleObj name="think-cell Slide" r:id="rId5" imgW="7772400" imgH="10058400" progId="TCLayout.ActiveDocument.1">
                  <p:embed/>
                </p:oleObj>
              </mc:Choice>
              <mc:Fallback>
                <p:oleObj name="think-cell Slide" r:id="rId5" imgW="7772400" imgH="10058400" progId="TCLayout.ActiveDocument.1">
                  <p:embed/>
                  <p:pic>
                    <p:nvPicPr>
                      <p:cNvPr id="7" name="Object 6" hidden="1">
                        <a:extLst>
                          <a:ext uri="{FF2B5EF4-FFF2-40B4-BE49-F238E27FC236}">
                            <a16:creationId xmlns:a16="http://schemas.microsoft.com/office/drawing/2014/main" id="{5BC77425-4EB7-6B46-A518-CB1712D8B4F9}"/>
                          </a:ext>
                        </a:extLst>
                      </p:cNvPr>
                      <p:cNvPicPr/>
                      <p:nvPr/>
                    </p:nvPicPr>
                    <p:blipFill>
                      <a:blip r:embed="rId6"/>
                      <a:stretch>
                        <a:fillRect/>
                      </a:stretch>
                    </p:blipFill>
                    <p:spPr>
                      <a:xfrm>
                        <a:off x="1525589" y="1589"/>
                        <a:ext cx="1587" cy="1587"/>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88B1D925-BF87-A943-A37C-1BC0368A31C9}"/>
              </a:ext>
            </a:extLst>
          </p:cNvPr>
          <p:cNvSpPr/>
          <p:nvPr>
            <p:custDataLst>
              <p:tags r:id="rId2"/>
            </p:custDataLst>
          </p:nvPr>
        </p:nvSpPr>
        <p:spPr>
          <a:xfrm>
            <a:off x="152400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0" name="Title 1">
            <a:extLst>
              <a:ext uri="{FF2B5EF4-FFF2-40B4-BE49-F238E27FC236}">
                <a16:creationId xmlns:a16="http://schemas.microsoft.com/office/drawing/2014/main" id="{8F7813A8-D58F-4747-ABB6-8E4BEEA4AC0E}"/>
              </a:ext>
            </a:extLst>
          </p:cNvPr>
          <p:cNvSpPr txBox="1">
            <a:spLocks/>
          </p:cNvSpPr>
          <p:nvPr/>
        </p:nvSpPr>
        <p:spPr>
          <a:xfrm>
            <a:off x="788149" y="2425602"/>
            <a:ext cx="10615702" cy="1652956"/>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1" u="none" strike="noStrike" kern="1200" cap="none" spc="0" normalizeH="0" baseline="0" noProof="0" dirty="0">
                <a:ln>
                  <a:noFill/>
                </a:ln>
                <a:solidFill>
                  <a:srgbClr val="002469"/>
                </a:solidFill>
                <a:effectLst/>
                <a:uLnTx/>
                <a:uFillTx/>
                <a:latin typeface="Arial" panose="020B0604020202020204"/>
                <a:ea typeface="+mj-ea"/>
                <a:cs typeface="+mj-cs"/>
              </a:rPr>
              <a:t>Pediatric Clinical Trials and strategies to accelerate drug development for children and adolescents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3200" i="1" dirty="0">
              <a:solidFill>
                <a:srgbClr val="002469"/>
              </a:solidFill>
              <a:latin typeface="Arial" panose="020B0604020202020204"/>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1" u="none" strike="noStrike" kern="1200" cap="none" spc="0" normalizeH="0" baseline="0" noProof="0" dirty="0">
              <a:ln>
                <a:noFill/>
              </a:ln>
              <a:solidFill>
                <a:srgbClr val="002469"/>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2469"/>
              </a:solidFill>
              <a:effectLst/>
              <a:uLnTx/>
              <a:uFillTx/>
              <a:latin typeface="Arial" panose="020B0604020202020204"/>
              <a:ea typeface="+mj-ea"/>
              <a:cs typeface="+mj-cs"/>
            </a:endParaRPr>
          </a:p>
        </p:txBody>
      </p:sp>
      <p:sp>
        <p:nvSpPr>
          <p:cNvPr id="8" name="Title 1">
            <a:extLst>
              <a:ext uri="{FF2B5EF4-FFF2-40B4-BE49-F238E27FC236}">
                <a16:creationId xmlns:a16="http://schemas.microsoft.com/office/drawing/2014/main" id="{C6F8B4F6-75F5-4106-8C4C-332E241307D1}"/>
              </a:ext>
            </a:extLst>
          </p:cNvPr>
          <p:cNvSpPr txBox="1">
            <a:spLocks/>
          </p:cNvSpPr>
          <p:nvPr/>
        </p:nvSpPr>
        <p:spPr>
          <a:xfrm>
            <a:off x="1060292" y="3765861"/>
            <a:ext cx="10615702" cy="6253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200" b="1"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469"/>
                </a:solidFill>
                <a:effectLst/>
                <a:uLnTx/>
                <a:uFillTx/>
                <a:latin typeface="Arial" panose="020B0604020202020204"/>
                <a:ea typeface="+mj-ea"/>
                <a:cs typeface="+mj-cs"/>
              </a:rPr>
              <a:t>Julia Glade Bender, MD</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469"/>
                </a:solidFill>
                <a:effectLst/>
                <a:uLnTx/>
                <a:uFillTx/>
                <a:latin typeface="Arial" panose="020B0604020202020204"/>
                <a:ea typeface="+mj-ea"/>
                <a:cs typeface="+mj-cs"/>
              </a:rPr>
              <a:t>Vice Chair for Clinical Research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002469"/>
                </a:solidFill>
                <a:effectLst/>
                <a:uLnTx/>
                <a:uFillTx/>
                <a:latin typeface="Arial" panose="020B0604020202020204"/>
                <a:ea typeface="+mj-ea"/>
                <a:cs typeface="+mj-cs"/>
              </a:rPr>
              <a:t>Department of Pediatrics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2800" b="0" dirty="0">
              <a:solidFill>
                <a:srgbClr val="002469"/>
              </a:solidFill>
              <a:latin typeface="+mn-lt"/>
            </a:endParaRPr>
          </a:p>
          <a:p>
            <a:pPr marL="0" indent="0" fontAlgn="t">
              <a:buNone/>
            </a:pPr>
            <a:r>
              <a:rPr lang="en-US" sz="2800" b="0" dirty="0">
                <a:solidFill>
                  <a:srgbClr val="092972"/>
                </a:solidFill>
                <a:latin typeface="+mn-lt"/>
              </a:rPr>
              <a:t>March 31, 2026</a:t>
            </a:r>
            <a:endParaRPr kumimoji="0" lang="en-US" sz="2800" b="0" i="0" u="none" strike="noStrike" kern="1200" cap="none" spc="0" normalizeH="0" baseline="0" noProof="0" dirty="0">
              <a:ln>
                <a:noFill/>
              </a:ln>
              <a:solidFill>
                <a:srgbClr val="002469"/>
              </a:solidFill>
              <a:effectLst/>
              <a:uLnTx/>
              <a:uFillTx/>
              <a:latin typeface="+mn-lt"/>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469"/>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002469"/>
              </a:solidFill>
              <a:effectLst/>
              <a:uLnTx/>
              <a:uFillTx/>
              <a:latin typeface="Arial" panose="020B0604020202020204"/>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272424"/>
              </a:solidFill>
              <a:effectLst/>
              <a:uLnTx/>
              <a:uFillTx/>
              <a:latin typeface="Arial" panose="020B0604020202020204"/>
              <a:ea typeface="+mj-ea"/>
              <a:cs typeface="+mj-cs"/>
            </a:endParaRPr>
          </a:p>
        </p:txBody>
      </p:sp>
      <p:sp>
        <p:nvSpPr>
          <p:cNvPr id="9" name="Title 1">
            <a:extLst>
              <a:ext uri="{FF2B5EF4-FFF2-40B4-BE49-F238E27FC236}">
                <a16:creationId xmlns:a16="http://schemas.microsoft.com/office/drawing/2014/main" id="{F8FC5321-CC35-4540-801F-E541604893B3}"/>
              </a:ext>
            </a:extLst>
          </p:cNvPr>
          <p:cNvSpPr txBox="1">
            <a:spLocks/>
          </p:cNvSpPr>
          <p:nvPr/>
        </p:nvSpPr>
        <p:spPr>
          <a:xfrm>
            <a:off x="9287380" y="6279496"/>
            <a:ext cx="2552928" cy="625394"/>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200" b="1" kern="1200">
                <a:solidFill>
                  <a:schemeClr val="tx2"/>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272424"/>
                </a:solidFill>
                <a:effectLst/>
                <a:uLnTx/>
                <a:uFillTx/>
                <a:latin typeface="Arial" panose="020B0604020202020204"/>
                <a:ea typeface="+mj-ea"/>
                <a:cs typeface="+mj-cs"/>
              </a:rPr>
              <a:t>@JGladeBender</a:t>
            </a:r>
            <a:endParaRPr kumimoji="0" lang="en-US" sz="1800" b="0" i="0" u="none" strike="noStrike" kern="1200" cap="none" spc="0" normalizeH="0" baseline="0" noProof="0" dirty="0">
              <a:ln>
                <a:noFill/>
              </a:ln>
              <a:solidFill>
                <a:srgbClr val="272424"/>
              </a:solidFill>
              <a:effectLst/>
              <a:uLnTx/>
              <a:uFillTx/>
              <a:latin typeface="Arial" panose="020B0604020202020204"/>
              <a:ea typeface="+mj-ea"/>
              <a:cs typeface="+mj-cs"/>
            </a:endParaRPr>
          </a:p>
        </p:txBody>
      </p:sp>
    </p:spTree>
    <p:extLst>
      <p:ext uri="{BB962C8B-B14F-4D97-AF65-F5344CB8AC3E}">
        <p14:creationId xmlns:p14="http://schemas.microsoft.com/office/powerpoint/2010/main" val="3969708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DFA30-9FD6-97F2-B51E-07268B9BF521}"/>
            </a:ext>
          </a:extLst>
        </p:cNvPr>
        <p:cNvGrpSpPr/>
        <p:nvPr/>
      </p:nvGrpSpPr>
      <p:grpSpPr>
        <a:xfrm>
          <a:off x="0" y="0"/>
          <a:ext cx="0" cy="0"/>
          <a:chOff x="0" y="0"/>
          <a:chExt cx="0" cy="0"/>
        </a:xfrm>
      </p:grpSpPr>
      <p:pic>
        <p:nvPicPr>
          <p:cNvPr id="144388" name="Picture 4">
            <a:extLst>
              <a:ext uri="{FF2B5EF4-FFF2-40B4-BE49-F238E27FC236}">
                <a16:creationId xmlns:a16="http://schemas.microsoft.com/office/drawing/2014/main" id="{91B82205-C870-D800-7837-2140F69E5C83}"/>
              </a:ext>
            </a:extLst>
          </p:cNvPr>
          <p:cNvPicPr>
            <a:picLocks noChangeAspect="1" noChangeArrowheads="1"/>
          </p:cNvPicPr>
          <p:nvPr/>
        </p:nvPicPr>
        <p:blipFill>
          <a:blip r:embed="rId3" cstate="print"/>
          <a:srcRect/>
          <a:stretch>
            <a:fillRect/>
          </a:stretch>
        </p:blipFill>
        <p:spPr bwMode="auto">
          <a:xfrm>
            <a:off x="783773" y="1066800"/>
            <a:ext cx="5561013" cy="4895850"/>
          </a:xfrm>
          <a:prstGeom prst="rect">
            <a:avLst/>
          </a:prstGeom>
          <a:noFill/>
        </p:spPr>
      </p:pic>
      <p:sp>
        <p:nvSpPr>
          <p:cNvPr id="144389" name="Text Box 5">
            <a:extLst>
              <a:ext uri="{FF2B5EF4-FFF2-40B4-BE49-F238E27FC236}">
                <a16:creationId xmlns:a16="http://schemas.microsoft.com/office/drawing/2014/main" id="{C749ABC4-6205-C594-30AB-E216F9FB5F99}"/>
              </a:ext>
            </a:extLst>
          </p:cNvPr>
          <p:cNvSpPr txBox="1">
            <a:spLocks noChangeArrowheads="1"/>
          </p:cNvSpPr>
          <p:nvPr/>
        </p:nvSpPr>
        <p:spPr bwMode="auto">
          <a:xfrm>
            <a:off x="783773" y="6133356"/>
            <a:ext cx="7185025" cy="358240"/>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tabLst>
                <a:tab pos="657225" algn="l"/>
                <a:tab pos="1312863" algn="l"/>
                <a:tab pos="1970088" algn="l"/>
                <a:tab pos="2627313" algn="l"/>
                <a:tab pos="3282950" algn="l"/>
                <a:tab pos="3940175" algn="l"/>
                <a:tab pos="4595813" algn="l"/>
                <a:tab pos="5253038" algn="l"/>
                <a:tab pos="5910263" algn="l"/>
                <a:tab pos="6565900" algn="l"/>
              </a:tabLst>
            </a:pPr>
            <a:r>
              <a:rPr lang="en-GB" sz="2400" dirty="0">
                <a:latin typeface="Calibri" pitchFamily="34" charset="0"/>
              </a:rPr>
              <a:t>Lee, D. P. et al. J </a:t>
            </a:r>
            <a:r>
              <a:rPr lang="en-GB" sz="2400" dirty="0" err="1">
                <a:latin typeface="Calibri" pitchFamily="34" charset="0"/>
              </a:rPr>
              <a:t>Clin</a:t>
            </a:r>
            <a:r>
              <a:rPr lang="en-GB" sz="2400" dirty="0">
                <a:latin typeface="Calibri" pitchFamily="34" charset="0"/>
              </a:rPr>
              <a:t> </a:t>
            </a:r>
            <a:r>
              <a:rPr lang="en-GB" sz="2400" dirty="0" err="1">
                <a:latin typeface="Calibri" pitchFamily="34" charset="0"/>
              </a:rPr>
              <a:t>Oncol</a:t>
            </a:r>
            <a:r>
              <a:rPr lang="en-GB" sz="2400" dirty="0">
                <a:latin typeface="Calibri" pitchFamily="34" charset="0"/>
              </a:rPr>
              <a:t>; 23:8431-8441 2005</a:t>
            </a:r>
          </a:p>
        </p:txBody>
      </p:sp>
      <p:sp>
        <p:nvSpPr>
          <p:cNvPr id="144390" name="Text Box 6">
            <a:extLst>
              <a:ext uri="{FF2B5EF4-FFF2-40B4-BE49-F238E27FC236}">
                <a16:creationId xmlns:a16="http://schemas.microsoft.com/office/drawing/2014/main" id="{762CC684-C65B-AC93-813A-AD91C91BAEDC}"/>
              </a:ext>
            </a:extLst>
          </p:cNvPr>
          <p:cNvSpPr txBox="1">
            <a:spLocks noChangeArrowheads="1"/>
          </p:cNvSpPr>
          <p:nvPr/>
        </p:nvSpPr>
        <p:spPr bwMode="auto">
          <a:xfrm>
            <a:off x="-186266" y="270089"/>
            <a:ext cx="8816975" cy="477695"/>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buClr>
                <a:srgbClr val="000000"/>
              </a:buClr>
              <a:buSzPct val="4500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3200" b="1" dirty="0">
                <a:solidFill>
                  <a:schemeClr val="bg2"/>
                </a:solidFill>
                <a:latin typeface="Arial" panose="020B0604020202020204" pitchFamily="34" charset="0"/>
                <a:cs typeface="Arial" panose="020B0604020202020204" pitchFamily="34" charset="0"/>
              </a:rPr>
              <a:t>Scatter Plot of </a:t>
            </a:r>
            <a:r>
              <a:rPr lang="en-GB" sz="3200" b="1" dirty="0" err="1">
                <a:solidFill>
                  <a:schemeClr val="bg2"/>
                </a:solidFill>
                <a:latin typeface="Arial" panose="020B0604020202020204" pitchFamily="34" charset="0"/>
                <a:cs typeface="Arial" panose="020B0604020202020204" pitchFamily="34" charset="0"/>
              </a:rPr>
              <a:t>Pediatric</a:t>
            </a:r>
            <a:r>
              <a:rPr lang="en-GB" sz="3200" b="1" dirty="0">
                <a:solidFill>
                  <a:schemeClr val="bg2"/>
                </a:solidFill>
                <a:latin typeface="Arial" panose="020B0604020202020204" pitchFamily="34" charset="0"/>
                <a:cs typeface="Arial" panose="020B0604020202020204" pitchFamily="34" charset="0"/>
              </a:rPr>
              <a:t> </a:t>
            </a:r>
            <a:r>
              <a:rPr lang="en-GB" sz="3200" b="1" i="1" dirty="0" err="1">
                <a:solidFill>
                  <a:schemeClr val="bg2"/>
                </a:solidFill>
                <a:latin typeface="Arial" panose="020B0604020202020204" pitchFamily="34" charset="0"/>
                <a:cs typeface="Arial" panose="020B0604020202020204" pitchFamily="34" charset="0"/>
              </a:rPr>
              <a:t>vs</a:t>
            </a:r>
            <a:r>
              <a:rPr lang="en-GB" sz="3200" b="1" dirty="0">
                <a:solidFill>
                  <a:schemeClr val="bg2"/>
                </a:solidFill>
                <a:latin typeface="Arial" panose="020B0604020202020204" pitchFamily="34" charset="0"/>
                <a:cs typeface="Arial" panose="020B0604020202020204" pitchFamily="34" charset="0"/>
              </a:rPr>
              <a:t> Adult MTD</a:t>
            </a:r>
          </a:p>
        </p:txBody>
      </p:sp>
      <p:sp>
        <p:nvSpPr>
          <p:cNvPr id="144391" name="AutoShape 7">
            <a:extLst>
              <a:ext uri="{FF2B5EF4-FFF2-40B4-BE49-F238E27FC236}">
                <a16:creationId xmlns:a16="http://schemas.microsoft.com/office/drawing/2014/main" id="{E83FC537-3476-AB83-0A78-5972D0A1E4C3}"/>
              </a:ext>
            </a:extLst>
          </p:cNvPr>
          <p:cNvSpPr>
            <a:spLocks noChangeArrowheads="1"/>
          </p:cNvSpPr>
          <p:nvPr/>
        </p:nvSpPr>
        <p:spPr bwMode="auto">
          <a:xfrm>
            <a:off x="2917372" y="4419600"/>
            <a:ext cx="381000" cy="228600"/>
          </a:xfrm>
          <a:prstGeom prst="leftArrow">
            <a:avLst>
              <a:gd name="adj1" fmla="val 50000"/>
              <a:gd name="adj2" fmla="val 41667"/>
            </a:avLst>
          </a:prstGeom>
          <a:solidFill>
            <a:srgbClr val="FF9933"/>
          </a:solidFill>
          <a:ln w="9525">
            <a:solidFill>
              <a:schemeClr val="tx1"/>
            </a:solidFill>
            <a:miter lim="800000"/>
            <a:headEnd/>
            <a:tailEnd/>
          </a:ln>
          <a:effectLst/>
        </p:spPr>
        <p:txBody>
          <a:bodyPr wrap="none" anchor="ctr"/>
          <a:lstStyle/>
          <a:p>
            <a:endParaRPr lang="en-US"/>
          </a:p>
        </p:txBody>
      </p:sp>
      <p:sp>
        <p:nvSpPr>
          <p:cNvPr id="144392" name="Text Box 8">
            <a:extLst>
              <a:ext uri="{FF2B5EF4-FFF2-40B4-BE49-F238E27FC236}">
                <a16:creationId xmlns:a16="http://schemas.microsoft.com/office/drawing/2014/main" id="{1E9E5E12-6233-78CC-BC59-050A56CFC103}"/>
              </a:ext>
            </a:extLst>
          </p:cNvPr>
          <p:cNvSpPr txBox="1">
            <a:spLocks noChangeArrowheads="1"/>
          </p:cNvSpPr>
          <p:nvPr/>
        </p:nvSpPr>
        <p:spPr bwMode="auto">
          <a:xfrm>
            <a:off x="3298372" y="4343400"/>
            <a:ext cx="2209800" cy="707886"/>
          </a:xfrm>
          <a:prstGeom prst="rect">
            <a:avLst/>
          </a:prstGeom>
          <a:noFill/>
          <a:ln w="9525">
            <a:noFill/>
            <a:miter lim="800000"/>
            <a:headEnd/>
            <a:tailEnd/>
          </a:ln>
          <a:effectLst/>
        </p:spPr>
        <p:txBody>
          <a:bodyPr>
            <a:spAutoFit/>
          </a:bodyPr>
          <a:lstStyle/>
          <a:p>
            <a:r>
              <a:rPr lang="en-US" sz="2000" b="1">
                <a:solidFill>
                  <a:schemeClr val="accent2"/>
                </a:solidFill>
              </a:rPr>
              <a:t>0.7x Adult MTD</a:t>
            </a:r>
          </a:p>
        </p:txBody>
      </p:sp>
      <p:sp>
        <p:nvSpPr>
          <p:cNvPr id="144393" name="Text Box 9">
            <a:extLst>
              <a:ext uri="{FF2B5EF4-FFF2-40B4-BE49-F238E27FC236}">
                <a16:creationId xmlns:a16="http://schemas.microsoft.com/office/drawing/2014/main" id="{CFBB1160-47CB-030C-07A6-1F0EB840FDE3}"/>
              </a:ext>
            </a:extLst>
          </p:cNvPr>
          <p:cNvSpPr txBox="1">
            <a:spLocks noChangeArrowheads="1"/>
          </p:cNvSpPr>
          <p:nvPr/>
        </p:nvSpPr>
        <p:spPr bwMode="auto">
          <a:xfrm>
            <a:off x="2273905" y="1837267"/>
            <a:ext cx="2209800" cy="396875"/>
          </a:xfrm>
          <a:prstGeom prst="rect">
            <a:avLst/>
          </a:prstGeom>
          <a:noFill/>
          <a:ln w="9525">
            <a:noFill/>
            <a:miter lim="800000"/>
            <a:headEnd/>
            <a:tailEnd/>
          </a:ln>
          <a:effectLst/>
        </p:spPr>
        <p:txBody>
          <a:bodyPr>
            <a:spAutoFit/>
          </a:bodyPr>
          <a:lstStyle/>
          <a:p>
            <a:r>
              <a:rPr lang="en-US" sz="2000" b="1" dirty="0">
                <a:solidFill>
                  <a:schemeClr val="accent2"/>
                </a:solidFill>
              </a:rPr>
              <a:t>1.6x Adult MTD</a:t>
            </a:r>
          </a:p>
        </p:txBody>
      </p:sp>
      <p:sp>
        <p:nvSpPr>
          <p:cNvPr id="144394" name="AutoShape 10">
            <a:extLst>
              <a:ext uri="{FF2B5EF4-FFF2-40B4-BE49-F238E27FC236}">
                <a16:creationId xmlns:a16="http://schemas.microsoft.com/office/drawing/2014/main" id="{D6AE1E74-F571-2A54-080C-B8A4FBCDF553}"/>
              </a:ext>
            </a:extLst>
          </p:cNvPr>
          <p:cNvSpPr>
            <a:spLocks noChangeArrowheads="1"/>
          </p:cNvSpPr>
          <p:nvPr/>
        </p:nvSpPr>
        <p:spPr bwMode="auto">
          <a:xfrm flipH="1">
            <a:off x="4435729" y="1913466"/>
            <a:ext cx="381000" cy="228600"/>
          </a:xfrm>
          <a:prstGeom prst="leftArrow">
            <a:avLst>
              <a:gd name="adj1" fmla="val 50000"/>
              <a:gd name="adj2" fmla="val 41667"/>
            </a:avLst>
          </a:prstGeom>
          <a:solidFill>
            <a:srgbClr val="FF9933"/>
          </a:solidFill>
          <a:ln w="9525">
            <a:solidFill>
              <a:schemeClr val="tx1"/>
            </a:solidFill>
            <a:miter lim="800000"/>
            <a:headEnd/>
            <a:tailEnd/>
          </a:ln>
          <a:effectLst/>
        </p:spPr>
        <p:txBody>
          <a:bodyPr wrap="none" anchor="ctr"/>
          <a:lstStyle/>
          <a:p>
            <a:endParaRPr lang="en-US"/>
          </a:p>
        </p:txBody>
      </p:sp>
      <p:sp>
        <p:nvSpPr>
          <p:cNvPr id="2" name="TextBox 1">
            <a:extLst>
              <a:ext uri="{FF2B5EF4-FFF2-40B4-BE49-F238E27FC236}">
                <a16:creationId xmlns:a16="http://schemas.microsoft.com/office/drawing/2014/main" id="{F2F78521-57AE-2310-5C50-B98CDFEA1D83}"/>
              </a:ext>
            </a:extLst>
          </p:cNvPr>
          <p:cNvSpPr txBox="1"/>
          <p:nvPr/>
        </p:nvSpPr>
        <p:spPr>
          <a:xfrm>
            <a:off x="6978553" y="1837267"/>
            <a:ext cx="4778829" cy="3939540"/>
          </a:xfrm>
          <a:prstGeom prst="rect">
            <a:avLst/>
          </a:prstGeom>
          <a:noFill/>
        </p:spPr>
        <p:txBody>
          <a:bodyPr wrap="square" lIns="0" tIns="0" rIns="0" bIns="0" rtlCol="0">
            <a:spAutoFit/>
          </a:bodyPr>
          <a:lstStyle/>
          <a:p>
            <a:pPr algn="l"/>
            <a:r>
              <a:rPr lang="en-US" sz="2400" b="1" u="sng" dirty="0"/>
              <a:t>Dose Confirmation</a:t>
            </a:r>
          </a:p>
          <a:p>
            <a:pPr algn="l"/>
            <a:r>
              <a:rPr lang="en-US" sz="2400" dirty="0"/>
              <a:t>Starting dose: Adult RP2D</a:t>
            </a:r>
          </a:p>
          <a:p>
            <a:endParaRPr lang="en-US" sz="2400" dirty="0"/>
          </a:p>
          <a:p>
            <a:r>
              <a:rPr lang="en-US" sz="2400" dirty="0"/>
              <a:t>Pediatric equivalent dose in mg/m</a:t>
            </a:r>
            <a:r>
              <a:rPr lang="en-US" sz="2400" baseline="30000" dirty="0"/>
              <a:t>2</a:t>
            </a:r>
            <a:endParaRPr lang="en-US" sz="2400" dirty="0"/>
          </a:p>
          <a:p>
            <a:r>
              <a:rPr lang="en-US" sz="2400" dirty="0"/>
              <a:t>= Adult RP2D (mg/m</a:t>
            </a:r>
            <a:r>
              <a:rPr lang="en-US" sz="2400" baseline="30000" dirty="0"/>
              <a:t>2</a:t>
            </a:r>
            <a:r>
              <a:rPr lang="en-US" sz="2400" dirty="0"/>
              <a:t>)/ 1.73 m</a:t>
            </a:r>
            <a:r>
              <a:rPr lang="en-US" sz="2400" baseline="30000" dirty="0"/>
              <a:t>2</a:t>
            </a:r>
            <a:endParaRPr lang="en-US" sz="2400" dirty="0"/>
          </a:p>
          <a:p>
            <a:endParaRPr lang="en-US" sz="2400" baseline="30000" dirty="0"/>
          </a:p>
          <a:p>
            <a:r>
              <a:rPr lang="en-US" sz="2400" dirty="0"/>
              <a:t>DL0: 0.7 x Adult RP2D</a:t>
            </a:r>
          </a:p>
          <a:p>
            <a:r>
              <a:rPr lang="en-US" sz="2400" dirty="0"/>
              <a:t>DL1: Adult RP2D</a:t>
            </a:r>
          </a:p>
          <a:p>
            <a:r>
              <a:rPr lang="en-US" sz="2400" dirty="0"/>
              <a:t>DL2: 1.3 x Adult RP2D</a:t>
            </a:r>
          </a:p>
          <a:p>
            <a:r>
              <a:rPr lang="en-US" sz="2400" dirty="0"/>
              <a:t>DL3: 1.6 x Adult RP2D*</a:t>
            </a:r>
          </a:p>
          <a:p>
            <a:r>
              <a:rPr lang="en-US" sz="2400" dirty="0"/>
              <a:t>     *contingent on PK</a:t>
            </a:r>
          </a:p>
        </p:txBody>
      </p:sp>
    </p:spTree>
    <p:extLst>
      <p:ext uri="{BB962C8B-B14F-4D97-AF65-F5344CB8AC3E}">
        <p14:creationId xmlns:p14="http://schemas.microsoft.com/office/powerpoint/2010/main" val="232577996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52558-BAED-FBF6-38E7-F601258669F5}"/>
              </a:ext>
            </a:extLst>
          </p:cNvPr>
          <p:cNvSpPr>
            <a:spLocks noGrp="1"/>
          </p:cNvSpPr>
          <p:nvPr>
            <p:ph type="title"/>
          </p:nvPr>
        </p:nvSpPr>
        <p:spPr/>
        <p:txBody>
          <a:bodyPr/>
          <a:lstStyle/>
          <a:p>
            <a:r>
              <a:rPr lang="en-US" dirty="0"/>
              <a:t>Rolling 6 design:</a:t>
            </a:r>
            <a:br>
              <a:rPr lang="en-US" dirty="0"/>
            </a:br>
            <a:r>
              <a:rPr lang="en-US" dirty="0"/>
              <a:t>Accelerating the timeline </a:t>
            </a:r>
          </a:p>
        </p:txBody>
      </p:sp>
      <p:sp>
        <p:nvSpPr>
          <p:cNvPr id="7" name="Content Placeholder 6">
            <a:extLst>
              <a:ext uri="{FF2B5EF4-FFF2-40B4-BE49-F238E27FC236}">
                <a16:creationId xmlns:a16="http://schemas.microsoft.com/office/drawing/2014/main" id="{74D69490-B827-76F7-39EC-85D49907B13C}"/>
              </a:ext>
            </a:extLst>
          </p:cNvPr>
          <p:cNvSpPr>
            <a:spLocks noGrp="1"/>
          </p:cNvSpPr>
          <p:nvPr>
            <p:ph sz="half" idx="2"/>
          </p:nvPr>
        </p:nvSpPr>
        <p:spPr>
          <a:xfrm>
            <a:off x="7119256" y="871707"/>
            <a:ext cx="4985658" cy="5398050"/>
          </a:xfrm>
        </p:spPr>
        <p:txBody>
          <a:bodyPr/>
          <a:lstStyle/>
          <a:p>
            <a:pPr>
              <a:spcBef>
                <a:spcPts val="0"/>
              </a:spcBef>
            </a:pPr>
            <a:r>
              <a:rPr lang="en-US" sz="3200" spc="-1" baseline="-25000" dirty="0">
                <a:solidFill>
                  <a:srgbClr val="000000"/>
                </a:solidFill>
              </a:rPr>
              <a:t>For 1,000 simulated trials</a:t>
            </a:r>
          </a:p>
          <a:p>
            <a:pPr>
              <a:spcBef>
                <a:spcPts val="0"/>
              </a:spcBef>
            </a:pPr>
            <a:r>
              <a:rPr lang="en-US" sz="3200" spc="-1" baseline="-25000" dirty="0">
                <a:solidFill>
                  <a:srgbClr val="000000"/>
                </a:solidFill>
              </a:rPr>
              <a:t>Average interpatient arrival times of 	   (A) 5, (B) 10, or (C) 20 days</a:t>
            </a:r>
          </a:p>
          <a:p>
            <a:pPr>
              <a:spcBef>
                <a:spcPts val="0"/>
              </a:spcBef>
            </a:pPr>
            <a:endParaRPr lang="en-US" sz="3200" spc="-1" baseline="-25000" dirty="0">
              <a:solidFill>
                <a:srgbClr val="000000"/>
              </a:solidFill>
            </a:endParaRPr>
          </a:p>
          <a:p>
            <a:pPr>
              <a:spcBef>
                <a:spcPts val="0"/>
              </a:spcBef>
            </a:pPr>
            <a:r>
              <a:rPr lang="en-US" sz="3200" spc="-1" baseline="-25000" dirty="0">
                <a:solidFill>
                  <a:srgbClr val="000000"/>
                </a:solidFill>
              </a:rPr>
              <a:t>Blue bars = rolling six design</a:t>
            </a:r>
          </a:p>
          <a:p>
            <a:pPr>
              <a:spcBef>
                <a:spcPts val="0"/>
              </a:spcBef>
            </a:pPr>
            <a:r>
              <a:rPr lang="en-US" sz="3200" spc="-1" baseline="-25000" dirty="0">
                <a:solidFill>
                  <a:srgbClr val="000000"/>
                </a:solidFill>
              </a:rPr>
              <a:t>Yellow bars = 3 + 3 design</a:t>
            </a:r>
          </a:p>
          <a:p>
            <a:pPr>
              <a:spcBef>
                <a:spcPts val="0"/>
              </a:spcBef>
            </a:pPr>
            <a:endParaRPr lang="en-US" sz="3200" spc="-1" baseline="-25000" dirty="0">
              <a:solidFill>
                <a:srgbClr val="000000"/>
              </a:solidFill>
            </a:endParaRPr>
          </a:p>
          <a:p>
            <a:pPr>
              <a:spcBef>
                <a:spcPts val="0"/>
              </a:spcBef>
            </a:pPr>
            <a:r>
              <a:rPr lang="en-US" sz="3200" spc="-1" baseline="-25000" dirty="0">
                <a:solidFill>
                  <a:srgbClr val="000000"/>
                </a:solidFill>
              </a:rPr>
              <a:t>Data are plotted against a Gaussian fit </a:t>
            </a:r>
          </a:p>
          <a:p>
            <a:pPr>
              <a:spcBef>
                <a:spcPts val="0"/>
              </a:spcBef>
            </a:pPr>
            <a:endParaRPr lang="en-US" sz="3200" spc="-1" baseline="-25000" dirty="0">
              <a:solidFill>
                <a:srgbClr val="000000"/>
              </a:solidFill>
            </a:endParaRPr>
          </a:p>
          <a:p>
            <a:pPr>
              <a:spcBef>
                <a:spcPts val="0"/>
              </a:spcBef>
            </a:pPr>
            <a:endParaRPr lang="en-US" sz="3200" spc="-1" baseline="-25000" dirty="0">
              <a:solidFill>
                <a:srgbClr val="000000"/>
              </a:solidFill>
            </a:endParaRPr>
          </a:p>
          <a:p>
            <a:pPr>
              <a:spcBef>
                <a:spcPts val="0"/>
              </a:spcBef>
            </a:pPr>
            <a:endParaRPr lang="en-US" sz="3200" spc="-1" baseline="-25000" dirty="0">
              <a:solidFill>
                <a:srgbClr val="000000"/>
              </a:solidFill>
            </a:endParaRPr>
          </a:p>
          <a:p>
            <a:pPr>
              <a:spcBef>
                <a:spcPts val="0"/>
              </a:spcBef>
            </a:pPr>
            <a:r>
              <a:rPr lang="en-US" sz="3200" spc="-1" baseline="-25000" dirty="0">
                <a:solidFill>
                  <a:srgbClr val="000000"/>
                </a:solidFill>
              </a:rPr>
              <a:t>In scenario B (10 days) the average ± SD time to study completion was:</a:t>
            </a:r>
          </a:p>
          <a:p>
            <a:pPr>
              <a:spcBef>
                <a:spcPts val="600"/>
              </a:spcBef>
            </a:pPr>
            <a:r>
              <a:rPr lang="en-US" sz="3200" spc="-1" baseline="-25000" dirty="0">
                <a:solidFill>
                  <a:srgbClr val="000000"/>
                </a:solidFill>
              </a:rPr>
              <a:t>- 294 ± 75 days for the rolling six design  - 350 ± 84 days for the 3 + 3 design </a:t>
            </a:r>
          </a:p>
          <a:p>
            <a:pPr>
              <a:spcBef>
                <a:spcPts val="0"/>
              </a:spcBef>
            </a:pPr>
            <a:r>
              <a:rPr lang="en-US" sz="3200" spc="-1" baseline="-25000" dirty="0">
                <a:solidFill>
                  <a:srgbClr val="000000"/>
                </a:solidFill>
              </a:rPr>
              <a:t>With the same number of DLTs</a:t>
            </a:r>
            <a:endParaRPr lang="en-US" sz="3200" dirty="0"/>
          </a:p>
          <a:p>
            <a:endParaRPr lang="en-US" sz="3200" i="1" spc="-1" baseline="-25000" dirty="0">
              <a:solidFill>
                <a:srgbClr val="000000"/>
              </a:solidFill>
            </a:endParaRPr>
          </a:p>
          <a:p>
            <a:endParaRPr lang="en-US" sz="2400" spc="-1" baseline="-25000" dirty="0">
              <a:solidFill>
                <a:srgbClr val="000000"/>
              </a:solidFill>
            </a:endParaRPr>
          </a:p>
          <a:p>
            <a:endParaRPr lang="en-US" sz="2400" spc="-1" baseline="-25000" dirty="0">
              <a:solidFill>
                <a:srgbClr val="000000"/>
              </a:solidFill>
            </a:endParaRPr>
          </a:p>
          <a:p>
            <a:endParaRPr lang="en-US" sz="2400" spc="-1" baseline="-25000" dirty="0">
              <a:solidFill>
                <a:srgbClr val="000000"/>
              </a:solidFill>
            </a:endParaRPr>
          </a:p>
        </p:txBody>
      </p:sp>
      <p:pic>
        <p:nvPicPr>
          <p:cNvPr id="4" name="Main graphic">
            <a:extLst>
              <a:ext uri="{FF2B5EF4-FFF2-40B4-BE49-F238E27FC236}">
                <a16:creationId xmlns:a16="http://schemas.microsoft.com/office/drawing/2014/main" id="{128F0F90-428B-1823-3A82-EE9EBE59DD5E}"/>
              </a:ext>
            </a:extLst>
          </p:cNvPr>
          <p:cNvPicPr/>
          <p:nvPr/>
        </p:nvPicPr>
        <p:blipFill>
          <a:blip r:embed="rId3"/>
          <a:stretch/>
        </p:blipFill>
        <p:spPr>
          <a:xfrm>
            <a:off x="457200" y="1789046"/>
            <a:ext cx="6350040" cy="1803240"/>
          </a:xfrm>
          <a:prstGeom prst="rect">
            <a:avLst/>
          </a:prstGeom>
          <a:ln>
            <a:noFill/>
          </a:ln>
        </p:spPr>
      </p:pic>
      <p:sp>
        <p:nvSpPr>
          <p:cNvPr id="5" name="TextShape 2">
            <a:extLst>
              <a:ext uri="{FF2B5EF4-FFF2-40B4-BE49-F238E27FC236}">
                <a16:creationId xmlns:a16="http://schemas.microsoft.com/office/drawing/2014/main" id="{7EC3A92F-138E-CA8D-95EB-38DA7C8B96E7}"/>
              </a:ext>
            </a:extLst>
          </p:cNvPr>
          <p:cNvSpPr txBox="1"/>
          <p:nvPr/>
        </p:nvSpPr>
        <p:spPr>
          <a:xfrm>
            <a:off x="457200" y="6277457"/>
            <a:ext cx="8640000" cy="455400"/>
          </a:xfrm>
          <a:prstGeom prst="rect">
            <a:avLst/>
          </a:prstGeom>
          <a:noFill/>
          <a:ln>
            <a:noFill/>
          </a:ln>
        </p:spPr>
        <p:txBody>
          <a:bodyPr lIns="90000" tIns="45000" rIns="90000" bIns="45000"/>
          <a:lstStyle/>
          <a:p>
            <a:r>
              <a:rPr lang="en-US" sz="1200" b="0" strike="noStrike" spc="-1" dirty="0">
                <a:solidFill>
                  <a:srgbClr val="000000"/>
                </a:solidFill>
                <a:latin typeface="Arial"/>
              </a:rPr>
              <a:t>Published in: Jeffrey M. Skolnik; Jeffrey S. Barrett; Bhuvana Jayaraman; Dimple Patel; Peter C. Adamson J Clin Oncol 2016 09-21 DOI: 10.1200/JCO.2007.12.7712. Copyright © 2008 American Society of Clinical Oncology</a:t>
            </a:r>
          </a:p>
        </p:txBody>
      </p:sp>
      <p:pic>
        <p:nvPicPr>
          <p:cNvPr id="8" name="Main graphic">
            <a:extLst>
              <a:ext uri="{FF2B5EF4-FFF2-40B4-BE49-F238E27FC236}">
                <a16:creationId xmlns:a16="http://schemas.microsoft.com/office/drawing/2014/main" id="{E5B6ADFC-21FA-2864-85C4-EAE80BA43609}"/>
              </a:ext>
            </a:extLst>
          </p:cNvPr>
          <p:cNvPicPr/>
          <p:nvPr/>
        </p:nvPicPr>
        <p:blipFill>
          <a:blip r:embed="rId4"/>
          <a:stretch/>
        </p:blipFill>
        <p:spPr>
          <a:xfrm>
            <a:off x="457200" y="4109867"/>
            <a:ext cx="6350040" cy="1778040"/>
          </a:xfrm>
          <a:prstGeom prst="rect">
            <a:avLst/>
          </a:prstGeom>
          <a:ln>
            <a:noFill/>
          </a:ln>
        </p:spPr>
      </p:pic>
      <p:sp>
        <p:nvSpPr>
          <p:cNvPr id="9" name="TextBox 8">
            <a:extLst>
              <a:ext uri="{FF2B5EF4-FFF2-40B4-BE49-F238E27FC236}">
                <a16:creationId xmlns:a16="http://schemas.microsoft.com/office/drawing/2014/main" id="{34BFD175-3810-7707-95F5-6EF10E74B878}"/>
              </a:ext>
            </a:extLst>
          </p:cNvPr>
          <p:cNvSpPr txBox="1"/>
          <p:nvPr/>
        </p:nvSpPr>
        <p:spPr>
          <a:xfrm>
            <a:off x="457200" y="1376700"/>
            <a:ext cx="4433008" cy="605294"/>
          </a:xfrm>
          <a:prstGeom prst="rect">
            <a:avLst/>
          </a:prstGeom>
          <a:noFill/>
        </p:spPr>
        <p:txBody>
          <a:bodyPr wrap="none" lIns="0" tIns="0" rIns="0" bIns="0" rtlCol="0">
            <a:spAutoFit/>
          </a:bodyPr>
          <a:lstStyle/>
          <a:p>
            <a:r>
              <a:rPr lang="en-US" sz="3200" spc="-1" baseline="-25000" dirty="0"/>
              <a:t>Distribution of no of patients enrolled</a:t>
            </a:r>
          </a:p>
          <a:p>
            <a:pPr algn="l"/>
            <a:endParaRPr lang="en-US" dirty="0"/>
          </a:p>
        </p:txBody>
      </p:sp>
      <p:sp>
        <p:nvSpPr>
          <p:cNvPr id="10" name="TextBox 9">
            <a:extLst>
              <a:ext uri="{FF2B5EF4-FFF2-40B4-BE49-F238E27FC236}">
                <a16:creationId xmlns:a16="http://schemas.microsoft.com/office/drawing/2014/main" id="{62C5DF40-A2CB-236E-B444-BB192D2DD312}"/>
              </a:ext>
            </a:extLst>
          </p:cNvPr>
          <p:cNvSpPr txBox="1"/>
          <p:nvPr/>
        </p:nvSpPr>
        <p:spPr>
          <a:xfrm>
            <a:off x="457196" y="3815103"/>
            <a:ext cx="6164188" cy="492443"/>
          </a:xfrm>
          <a:prstGeom prst="rect">
            <a:avLst/>
          </a:prstGeom>
          <a:noFill/>
        </p:spPr>
        <p:txBody>
          <a:bodyPr wrap="none" lIns="0" tIns="0" rIns="0" bIns="0" rtlCol="0">
            <a:spAutoFit/>
          </a:bodyPr>
          <a:lstStyle/>
          <a:p>
            <a:r>
              <a:rPr lang="en-US" sz="2000" dirty="0"/>
              <a:t>Distribution of number of dose-limiting toxicities (DLTs)</a:t>
            </a:r>
            <a:endParaRPr lang="en-US" sz="2400" spc="-1" baseline="-25000" dirty="0"/>
          </a:p>
          <a:p>
            <a:pPr algn="l"/>
            <a:endParaRPr lang="en-US" sz="1200" dirty="0"/>
          </a:p>
        </p:txBody>
      </p:sp>
    </p:spTree>
    <p:extLst>
      <p:ext uri="{BB962C8B-B14F-4D97-AF65-F5344CB8AC3E}">
        <p14:creationId xmlns:p14="http://schemas.microsoft.com/office/powerpoint/2010/main" val="33428468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04524-FEEF-430A-BAD8-53BFEAAF492B}"/>
              </a:ext>
            </a:extLst>
          </p:cNvPr>
          <p:cNvSpPr>
            <a:spLocks noGrp="1"/>
          </p:cNvSpPr>
          <p:nvPr>
            <p:ph type="title"/>
          </p:nvPr>
        </p:nvSpPr>
        <p:spPr>
          <a:xfrm>
            <a:off x="611030" y="274638"/>
            <a:ext cx="10969943" cy="639762"/>
          </a:xfrm>
        </p:spPr>
        <p:txBody>
          <a:bodyPr/>
          <a:lstStyle/>
          <a:p>
            <a:r>
              <a:rPr lang="en-US" dirty="0"/>
              <a:t>Limited use of phase 1 adaptive designs in pediatric oncology</a:t>
            </a:r>
          </a:p>
        </p:txBody>
      </p:sp>
      <p:sp>
        <p:nvSpPr>
          <p:cNvPr id="6" name="TextBox 5">
            <a:extLst>
              <a:ext uri="{FF2B5EF4-FFF2-40B4-BE49-F238E27FC236}">
                <a16:creationId xmlns:a16="http://schemas.microsoft.com/office/drawing/2014/main" id="{060E9DE1-76E2-4BFD-9015-A8ADF809B7B9}"/>
              </a:ext>
            </a:extLst>
          </p:cNvPr>
          <p:cNvSpPr txBox="1"/>
          <p:nvPr/>
        </p:nvSpPr>
        <p:spPr>
          <a:xfrm>
            <a:off x="1371600" y="1066800"/>
            <a:ext cx="8953500" cy="369332"/>
          </a:xfrm>
          <a:prstGeom prst="rect">
            <a:avLst/>
          </a:prstGeom>
          <a:noFill/>
        </p:spPr>
        <p:txBody>
          <a:bodyPr wrap="square" rtlCol="0">
            <a:spAutoFit/>
          </a:bodyPr>
          <a:lstStyle/>
          <a:p>
            <a:pPr algn="ctr"/>
            <a:r>
              <a:rPr lang="en-US" dirty="0"/>
              <a:t>Designs used in published phase 1 trials in children between 2009-2014 (N=90 trials) </a:t>
            </a:r>
          </a:p>
        </p:txBody>
      </p:sp>
      <p:pic>
        <p:nvPicPr>
          <p:cNvPr id="5" name="Picture 2" descr="An external file that holds a picture, illustration, etc.&#10;Object name is nihms758042f1.jpg">
            <a:extLst>
              <a:ext uri="{FF2B5EF4-FFF2-40B4-BE49-F238E27FC236}">
                <a16:creationId xmlns:a16="http://schemas.microsoft.com/office/drawing/2014/main" id="{C45301A7-46F4-4477-A4BA-5C1BCE881E4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1460110"/>
            <a:ext cx="10036756" cy="459779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F376B5FF-F5E5-4319-B31C-29A9D12BFF5F}"/>
              </a:ext>
            </a:extLst>
          </p:cNvPr>
          <p:cNvSpPr>
            <a:spLocks noGrp="1"/>
          </p:cNvSpPr>
          <p:nvPr>
            <p:ph type="body" sz="quarter" idx="10"/>
          </p:nvPr>
        </p:nvSpPr>
        <p:spPr>
          <a:xfrm>
            <a:off x="751177" y="6215743"/>
            <a:ext cx="10972801" cy="228600"/>
          </a:xfrm>
        </p:spPr>
        <p:txBody>
          <a:bodyPr/>
          <a:lstStyle/>
          <a:p>
            <a:r>
              <a:rPr lang="en-US" sz="1600" dirty="0" err="1"/>
              <a:t>Doussau</a:t>
            </a:r>
            <a:r>
              <a:rPr lang="en-US" sz="1600" dirty="0"/>
              <a:t> et al. </a:t>
            </a:r>
            <a:r>
              <a:rPr lang="en-US" sz="1600" i="1" dirty="0" err="1"/>
              <a:t>Contemp</a:t>
            </a:r>
            <a:r>
              <a:rPr lang="en-US" sz="1600" i="1" dirty="0"/>
              <a:t> </a:t>
            </a:r>
            <a:r>
              <a:rPr lang="en-US" sz="1600" i="1" dirty="0" err="1"/>
              <a:t>Clin</a:t>
            </a:r>
            <a:r>
              <a:rPr lang="en-US" sz="1600" i="1" dirty="0"/>
              <a:t> Trials</a:t>
            </a:r>
            <a:r>
              <a:rPr lang="en-US" sz="1600" dirty="0"/>
              <a:t>. 2016; 47:217–227</a:t>
            </a:r>
            <a:r>
              <a:rPr lang="en-US" dirty="0"/>
              <a:t>.</a:t>
            </a:r>
          </a:p>
        </p:txBody>
      </p:sp>
    </p:spTree>
    <p:extLst>
      <p:ext uri="{BB962C8B-B14F-4D97-AF65-F5344CB8AC3E}">
        <p14:creationId xmlns:p14="http://schemas.microsoft.com/office/powerpoint/2010/main" val="3734873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CB749-3581-EF8B-4F00-C9C355395785}"/>
              </a:ext>
            </a:extLst>
          </p:cNvPr>
          <p:cNvSpPr>
            <a:spLocks noGrp="1"/>
          </p:cNvSpPr>
          <p:nvPr>
            <p:ph type="title"/>
          </p:nvPr>
        </p:nvSpPr>
        <p:spPr/>
        <p:txBody>
          <a:bodyPr/>
          <a:lstStyle/>
          <a:p>
            <a:r>
              <a:rPr lang="en-US" dirty="0"/>
              <a:t>Reasons to do a CRM or BOIN* (Bayesian Optimal Interval) design </a:t>
            </a:r>
          </a:p>
        </p:txBody>
      </p:sp>
      <p:sp>
        <p:nvSpPr>
          <p:cNvPr id="3" name="Content Placeholder 2">
            <a:extLst>
              <a:ext uri="{FF2B5EF4-FFF2-40B4-BE49-F238E27FC236}">
                <a16:creationId xmlns:a16="http://schemas.microsoft.com/office/drawing/2014/main" id="{0755FAE4-ADBF-E4AC-41D3-E1AD8C87F0AA}"/>
              </a:ext>
            </a:extLst>
          </p:cNvPr>
          <p:cNvSpPr>
            <a:spLocks noGrp="1"/>
          </p:cNvSpPr>
          <p:nvPr>
            <p:ph idx="1"/>
          </p:nvPr>
        </p:nvSpPr>
        <p:spPr>
          <a:xfrm>
            <a:off x="608075" y="986941"/>
            <a:ext cx="11123677" cy="4267197"/>
          </a:xfrm>
        </p:spPr>
        <p:txBody>
          <a:bodyPr/>
          <a:lstStyle/>
          <a:p>
            <a:pPr marL="342900" indent="-342900">
              <a:buFont typeface="Arial" panose="020B0604020202020204" pitchFamily="34" charset="0"/>
              <a:buChar char="•"/>
            </a:pPr>
            <a:r>
              <a:rPr lang="en-US" sz="2400" dirty="0"/>
              <a:t>More than 3 dose levels</a:t>
            </a:r>
          </a:p>
          <a:p>
            <a:pPr marL="342900" indent="-342900">
              <a:buFont typeface="Arial" panose="020B0604020202020204" pitchFamily="34" charset="0"/>
              <a:buChar char="•"/>
            </a:pPr>
            <a:r>
              <a:rPr lang="en-US" sz="2400" dirty="0"/>
              <a:t>Minimize patient exposure to subtherapeutic doses</a:t>
            </a:r>
          </a:p>
          <a:p>
            <a:pPr marL="342900" indent="-342900">
              <a:buFont typeface="Arial" panose="020B0604020202020204" pitchFamily="34" charset="0"/>
              <a:buChar char="•"/>
            </a:pPr>
            <a:r>
              <a:rPr lang="en-US" sz="2400" dirty="0"/>
              <a:t>Ability to pre- specify a target toxicity level</a:t>
            </a:r>
          </a:p>
          <a:p>
            <a:pPr marL="342900" indent="-342900">
              <a:buFont typeface="Arial" panose="020B0604020202020204" pitchFamily="34" charset="0"/>
              <a:buChar char="•"/>
            </a:pPr>
            <a:r>
              <a:rPr lang="en-US" sz="2400" dirty="0"/>
              <a:t>Even with 4 dose levels CRM uniformly outperforms the traditional methods by choosing the dose level with toxicity probability closest to the target level and generally uses fewer patients</a:t>
            </a:r>
          </a:p>
          <a:p>
            <a:pPr marL="342900" indent="-342900">
              <a:buFont typeface="Arial" panose="020B0604020202020204" pitchFamily="34" charset="0"/>
              <a:buChar char="•"/>
            </a:pPr>
            <a:r>
              <a:rPr lang="en-US" sz="2400" dirty="0"/>
              <a:t>Pediatric trials are most commonly multicenter/ consortium-based and the complexity of CRM decision making can be cumbersome to implement, thus </a:t>
            </a:r>
            <a:r>
              <a:rPr lang="en-US" sz="2400" b="1" dirty="0"/>
              <a:t>the model- assisted BOIN design is often favored for its flexibility, accuracy and ease of implementation using pre-calculated decision tables</a:t>
            </a:r>
          </a:p>
        </p:txBody>
      </p:sp>
      <p:pic>
        <p:nvPicPr>
          <p:cNvPr id="5" name="Picture 4">
            <a:extLst>
              <a:ext uri="{FF2B5EF4-FFF2-40B4-BE49-F238E27FC236}">
                <a16:creationId xmlns:a16="http://schemas.microsoft.com/office/drawing/2014/main" id="{CFC3953F-AE39-4A73-A2E4-210A2F8D9730}"/>
              </a:ext>
            </a:extLst>
          </p:cNvPr>
          <p:cNvPicPr>
            <a:picLocks noChangeAspect="1"/>
          </p:cNvPicPr>
          <p:nvPr/>
        </p:nvPicPr>
        <p:blipFill>
          <a:blip r:embed="rId3"/>
          <a:stretch>
            <a:fillRect/>
          </a:stretch>
        </p:blipFill>
        <p:spPr>
          <a:xfrm>
            <a:off x="1385900" y="4901555"/>
            <a:ext cx="8879327" cy="1758594"/>
          </a:xfrm>
          <a:prstGeom prst="rect">
            <a:avLst/>
          </a:prstGeom>
        </p:spPr>
      </p:pic>
    </p:spTree>
    <p:extLst>
      <p:ext uri="{BB962C8B-B14F-4D97-AF65-F5344CB8AC3E}">
        <p14:creationId xmlns:p14="http://schemas.microsoft.com/office/powerpoint/2010/main" val="1047120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732E9-9A7D-402D-EB89-93BE1FB95F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2141E1-3729-EDCE-4CC7-C9C1480EFF70}"/>
              </a:ext>
            </a:extLst>
          </p:cNvPr>
          <p:cNvSpPr>
            <a:spLocks noGrp="1"/>
          </p:cNvSpPr>
          <p:nvPr>
            <p:ph type="title"/>
          </p:nvPr>
        </p:nvSpPr>
        <p:spPr/>
        <p:txBody>
          <a:bodyPr/>
          <a:lstStyle/>
          <a:p>
            <a:r>
              <a:rPr lang="en-US" sz="3600" dirty="0"/>
              <a:t>“Classic” Pediatric Phase 1 trial design</a:t>
            </a:r>
          </a:p>
        </p:txBody>
      </p:sp>
      <p:sp>
        <p:nvSpPr>
          <p:cNvPr id="3" name="Rounded Rectangle 2">
            <a:extLst>
              <a:ext uri="{FF2B5EF4-FFF2-40B4-BE49-F238E27FC236}">
                <a16:creationId xmlns:a16="http://schemas.microsoft.com/office/drawing/2014/main" id="{44209F24-1D93-4EA9-92BF-452B7A5CB1C0}"/>
              </a:ext>
            </a:extLst>
          </p:cNvPr>
          <p:cNvSpPr/>
          <p:nvPr/>
        </p:nvSpPr>
        <p:spPr>
          <a:xfrm>
            <a:off x="279778" y="4354849"/>
            <a:ext cx="2011680" cy="640080"/>
          </a:xfrm>
          <a:prstGeom prst="roundRect">
            <a:avLst/>
          </a:prstGeom>
          <a:solidFill>
            <a:srgbClr val="C6D6EC"/>
          </a:solidFill>
          <a:ln>
            <a:solidFill>
              <a:srgbClr val="002D7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solidFill>
                  <a:srgbClr val="002D72"/>
                </a:solidFill>
              </a:defRPr>
            </a:pPr>
            <a:r>
              <a:rPr dirty="0"/>
              <a:t>DL</a:t>
            </a:r>
            <a:r>
              <a:rPr lang="en-US" dirty="0"/>
              <a:t> -</a:t>
            </a:r>
            <a:r>
              <a:rPr dirty="0"/>
              <a:t>1</a:t>
            </a:r>
          </a:p>
        </p:txBody>
      </p:sp>
      <p:sp>
        <p:nvSpPr>
          <p:cNvPr id="4" name="Rounded Rectangle 3">
            <a:extLst>
              <a:ext uri="{FF2B5EF4-FFF2-40B4-BE49-F238E27FC236}">
                <a16:creationId xmlns:a16="http://schemas.microsoft.com/office/drawing/2014/main" id="{0A1697C6-5AD9-FAD5-1AF4-716D6B134F97}"/>
              </a:ext>
            </a:extLst>
          </p:cNvPr>
          <p:cNvSpPr/>
          <p:nvPr/>
        </p:nvSpPr>
        <p:spPr>
          <a:xfrm>
            <a:off x="279778" y="3644216"/>
            <a:ext cx="2011680" cy="640080"/>
          </a:xfrm>
          <a:prstGeom prst="roundRect">
            <a:avLst/>
          </a:prstGeom>
          <a:solidFill>
            <a:srgbClr val="C6D6EC"/>
          </a:solidFill>
          <a:ln>
            <a:solidFill>
              <a:srgbClr val="002D7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solidFill>
                  <a:srgbClr val="002D72"/>
                </a:solidFill>
              </a:defRPr>
            </a:pPr>
            <a:r>
              <a:rPr dirty="0"/>
              <a:t>DL</a:t>
            </a:r>
            <a:r>
              <a:rPr lang="en-US" dirty="0"/>
              <a:t> 1</a:t>
            </a:r>
            <a:endParaRPr dirty="0"/>
          </a:p>
        </p:txBody>
      </p:sp>
      <p:sp>
        <p:nvSpPr>
          <p:cNvPr id="6" name="Rounded Rectangle 4">
            <a:extLst>
              <a:ext uri="{FF2B5EF4-FFF2-40B4-BE49-F238E27FC236}">
                <a16:creationId xmlns:a16="http://schemas.microsoft.com/office/drawing/2014/main" id="{15120E0D-7D95-8354-7ED3-9DD6C9227BDC}"/>
              </a:ext>
            </a:extLst>
          </p:cNvPr>
          <p:cNvSpPr/>
          <p:nvPr/>
        </p:nvSpPr>
        <p:spPr>
          <a:xfrm>
            <a:off x="279778" y="2933583"/>
            <a:ext cx="2011680" cy="640080"/>
          </a:xfrm>
          <a:prstGeom prst="roundRect">
            <a:avLst/>
          </a:prstGeom>
          <a:solidFill>
            <a:srgbClr val="C6D6EC"/>
          </a:solidFill>
          <a:ln>
            <a:solidFill>
              <a:srgbClr val="002D7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solidFill>
                  <a:srgbClr val="002D72"/>
                </a:solidFill>
              </a:defRPr>
            </a:pPr>
            <a:r>
              <a:rPr dirty="0"/>
              <a:t>DL</a:t>
            </a:r>
            <a:r>
              <a:rPr lang="en-US" dirty="0"/>
              <a:t> 2</a:t>
            </a:r>
            <a:endParaRPr dirty="0"/>
          </a:p>
        </p:txBody>
      </p:sp>
      <p:sp>
        <p:nvSpPr>
          <p:cNvPr id="7" name="Rounded Rectangle 5">
            <a:extLst>
              <a:ext uri="{FF2B5EF4-FFF2-40B4-BE49-F238E27FC236}">
                <a16:creationId xmlns:a16="http://schemas.microsoft.com/office/drawing/2014/main" id="{F9814219-125B-ECF5-7135-CF9C078121CA}"/>
              </a:ext>
            </a:extLst>
          </p:cNvPr>
          <p:cNvSpPr/>
          <p:nvPr/>
        </p:nvSpPr>
        <p:spPr>
          <a:xfrm>
            <a:off x="279778" y="2225680"/>
            <a:ext cx="2011680" cy="640080"/>
          </a:xfrm>
          <a:prstGeom prst="roundRect">
            <a:avLst/>
          </a:prstGeom>
          <a:solidFill>
            <a:srgbClr val="C6D6EC"/>
          </a:solidFill>
          <a:ln>
            <a:solidFill>
              <a:srgbClr val="002D7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solidFill>
                  <a:srgbClr val="002D72"/>
                </a:solidFill>
              </a:defRPr>
            </a:pPr>
            <a:r>
              <a:rPr dirty="0"/>
              <a:t>DL</a:t>
            </a:r>
            <a:r>
              <a:rPr lang="en-US" dirty="0"/>
              <a:t> 3</a:t>
            </a:r>
            <a:endParaRPr dirty="0"/>
          </a:p>
        </p:txBody>
      </p:sp>
      <p:sp>
        <p:nvSpPr>
          <p:cNvPr id="12" name="TextBox 11">
            <a:extLst>
              <a:ext uri="{FF2B5EF4-FFF2-40B4-BE49-F238E27FC236}">
                <a16:creationId xmlns:a16="http://schemas.microsoft.com/office/drawing/2014/main" id="{5FAB7F3F-C8E0-1EE9-FA75-B654732C3D3A}"/>
              </a:ext>
            </a:extLst>
          </p:cNvPr>
          <p:cNvSpPr txBox="1"/>
          <p:nvPr/>
        </p:nvSpPr>
        <p:spPr>
          <a:xfrm>
            <a:off x="88709" y="1593231"/>
            <a:ext cx="2411238" cy="461665"/>
          </a:xfrm>
          <a:prstGeom prst="rect">
            <a:avLst/>
          </a:prstGeom>
          <a:noFill/>
        </p:spPr>
        <p:txBody>
          <a:bodyPr wrap="none">
            <a:spAutoFit/>
          </a:bodyPr>
          <a:lstStyle/>
          <a:p>
            <a:pPr algn="ctr">
              <a:defRPr sz="1400">
                <a:solidFill>
                  <a:srgbClr val="787878"/>
                </a:solidFill>
              </a:defRPr>
            </a:pPr>
            <a:r>
              <a:rPr lang="en-US" sz="2400">
                <a:solidFill>
                  <a:srgbClr val="00008B"/>
                </a:solidFill>
                <a:effectLst/>
                <a:latin typeface="Arial" panose="020B0604020202020204" pitchFamily="34" charset="0"/>
              </a:rPr>
              <a:t>Dose Escalation</a:t>
            </a:r>
            <a:endParaRPr lang="en-US" sz="2400" dirty="0"/>
          </a:p>
        </p:txBody>
      </p:sp>
      <p:sp>
        <p:nvSpPr>
          <p:cNvPr id="13" name="Rounded Rectangle 7">
            <a:extLst>
              <a:ext uri="{FF2B5EF4-FFF2-40B4-BE49-F238E27FC236}">
                <a16:creationId xmlns:a16="http://schemas.microsoft.com/office/drawing/2014/main" id="{5452A690-EA63-11C7-C322-12D5DEA2C128}"/>
              </a:ext>
            </a:extLst>
          </p:cNvPr>
          <p:cNvSpPr/>
          <p:nvPr/>
        </p:nvSpPr>
        <p:spPr>
          <a:xfrm>
            <a:off x="2441583" y="3207903"/>
            <a:ext cx="1384995" cy="731520"/>
          </a:xfrm>
          <a:prstGeom prst="roundRect">
            <a:avLst/>
          </a:prstGeom>
          <a:solidFill>
            <a:schemeClr val="bg2"/>
          </a:solidFill>
          <a:ln>
            <a:solidFill>
              <a:srgbClr val="002D72"/>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pPr>
            <a:r>
              <a:rPr dirty="0"/>
              <a:t>MTD Identified</a:t>
            </a:r>
          </a:p>
        </p:txBody>
      </p:sp>
      <p:sp>
        <p:nvSpPr>
          <p:cNvPr id="14" name="Rounded Rectangle 8">
            <a:extLst>
              <a:ext uri="{FF2B5EF4-FFF2-40B4-BE49-F238E27FC236}">
                <a16:creationId xmlns:a16="http://schemas.microsoft.com/office/drawing/2014/main" id="{7EB9A768-B311-54BE-F21F-433DC8C3E0E7}"/>
              </a:ext>
            </a:extLst>
          </p:cNvPr>
          <p:cNvSpPr/>
          <p:nvPr/>
        </p:nvSpPr>
        <p:spPr>
          <a:xfrm>
            <a:off x="3881416" y="2156760"/>
            <a:ext cx="2743200" cy="914400"/>
          </a:xfrm>
          <a:prstGeom prst="roundRect">
            <a:avLst/>
          </a:prstGeom>
          <a:solidFill>
            <a:schemeClr val="accent6">
              <a:lumMod val="60000"/>
              <a:lumOff val="40000"/>
            </a:schemeClr>
          </a:solidFill>
          <a:ln>
            <a:solidFill>
              <a:srgbClr val="F3742C"/>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pPr>
            <a:r>
              <a:rPr dirty="0"/>
              <a:t>PK Expansion at MTD</a:t>
            </a:r>
          </a:p>
          <a:p>
            <a:pPr algn="ctr">
              <a:defRPr sz="1200"/>
            </a:pPr>
            <a:r>
              <a:rPr sz="1400" dirty="0"/>
              <a:t>Younger patients</a:t>
            </a:r>
            <a:endParaRPr lang="en-US" sz="1400" dirty="0"/>
          </a:p>
          <a:p>
            <a:pPr algn="ctr">
              <a:defRPr sz="1200"/>
            </a:pPr>
            <a:r>
              <a:rPr lang="en-US" sz="1400" dirty="0"/>
              <a:t>At least 6 under the age of 12</a:t>
            </a:r>
            <a:endParaRPr sz="1400" dirty="0"/>
          </a:p>
        </p:txBody>
      </p:sp>
      <p:sp>
        <p:nvSpPr>
          <p:cNvPr id="16" name="Rounded Rectangle 9">
            <a:extLst>
              <a:ext uri="{FF2B5EF4-FFF2-40B4-BE49-F238E27FC236}">
                <a16:creationId xmlns:a16="http://schemas.microsoft.com/office/drawing/2014/main" id="{296FE297-70E8-7A2C-6E3B-D934B36435D8}"/>
              </a:ext>
            </a:extLst>
          </p:cNvPr>
          <p:cNvSpPr/>
          <p:nvPr/>
        </p:nvSpPr>
        <p:spPr>
          <a:xfrm>
            <a:off x="3812948" y="4193949"/>
            <a:ext cx="2811668" cy="1070819"/>
          </a:xfrm>
          <a:prstGeom prst="roundRect">
            <a:avLst/>
          </a:prstGeom>
          <a:solidFill>
            <a:schemeClr val="accent6">
              <a:lumMod val="60000"/>
              <a:lumOff val="40000"/>
            </a:schemeClr>
          </a:solidFill>
          <a:ln>
            <a:solidFill>
              <a:srgbClr val="787878"/>
            </a:solidFill>
          </a:ln>
        </p:spPr>
        <p:style>
          <a:lnRef idx="1">
            <a:schemeClr val="accent1"/>
          </a:lnRef>
          <a:fillRef idx="3">
            <a:schemeClr val="accent1"/>
          </a:fillRef>
          <a:effectRef idx="2">
            <a:schemeClr val="accent1"/>
          </a:effectRef>
          <a:fontRef idx="minor">
            <a:schemeClr val="lt1"/>
          </a:fontRef>
        </p:style>
        <p:txBody>
          <a:bodyPr rtlCol="0" anchor="ctr"/>
          <a:lstStyle/>
          <a:p>
            <a:pPr algn="ctr">
              <a:defRPr b="1"/>
            </a:pPr>
            <a:r>
              <a:rPr dirty="0"/>
              <a:t>Signal-Finding Expansion at MTD</a:t>
            </a:r>
          </a:p>
          <a:p>
            <a:pPr algn="ctr">
              <a:defRPr sz="1200"/>
            </a:pPr>
            <a:r>
              <a:rPr sz="1400" dirty="0"/>
              <a:t>Selected histology cohort</a:t>
            </a:r>
            <a:endParaRPr lang="en-US" sz="1400" dirty="0"/>
          </a:p>
          <a:p>
            <a:pPr algn="ctr">
              <a:defRPr sz="1200"/>
            </a:pPr>
            <a:r>
              <a:rPr lang="en-US" sz="1400" dirty="0"/>
              <a:t>Generally up to 10 patients</a:t>
            </a:r>
            <a:endParaRPr sz="1400" dirty="0"/>
          </a:p>
        </p:txBody>
      </p:sp>
      <p:sp>
        <p:nvSpPr>
          <p:cNvPr id="18" name="Rectangle: Rounded Corners 17">
            <a:extLst>
              <a:ext uri="{FF2B5EF4-FFF2-40B4-BE49-F238E27FC236}">
                <a16:creationId xmlns:a16="http://schemas.microsoft.com/office/drawing/2014/main" id="{1D2A3CE0-B5EE-E8BD-00E0-FFE5F1A60335}"/>
              </a:ext>
            </a:extLst>
          </p:cNvPr>
          <p:cNvSpPr/>
          <p:nvPr/>
        </p:nvSpPr>
        <p:spPr>
          <a:xfrm>
            <a:off x="8247928" y="2379898"/>
            <a:ext cx="1792706" cy="8061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Enroll 10 patients</a:t>
            </a:r>
          </a:p>
        </p:txBody>
      </p:sp>
      <p:sp>
        <p:nvSpPr>
          <p:cNvPr id="23" name="TextBox 22">
            <a:extLst>
              <a:ext uri="{FF2B5EF4-FFF2-40B4-BE49-F238E27FC236}">
                <a16:creationId xmlns:a16="http://schemas.microsoft.com/office/drawing/2014/main" id="{0FFB637F-BD25-6752-FC03-0189D235DCE0}"/>
              </a:ext>
            </a:extLst>
          </p:cNvPr>
          <p:cNvSpPr txBox="1"/>
          <p:nvPr/>
        </p:nvSpPr>
        <p:spPr>
          <a:xfrm>
            <a:off x="7634844" y="1316232"/>
            <a:ext cx="3270126" cy="738664"/>
          </a:xfrm>
          <a:prstGeom prst="rect">
            <a:avLst/>
          </a:prstGeom>
          <a:noFill/>
        </p:spPr>
        <p:txBody>
          <a:bodyPr wrap="none" lIns="0" tIns="0" rIns="0" bIns="0" rtlCol="0">
            <a:spAutoFit/>
          </a:bodyPr>
          <a:lstStyle/>
          <a:p>
            <a:pPr marL="0" indent="0" algn="ctr" rtl="0" eaLnBrk="1" latinLnBrk="0" hangingPunct="1">
              <a:buNone/>
            </a:pPr>
            <a:r>
              <a:rPr lang="en-US" sz="2400" dirty="0">
                <a:solidFill>
                  <a:srgbClr val="00008B"/>
                </a:solidFill>
                <a:effectLst/>
                <a:latin typeface="Arial" panose="020B0604020202020204" pitchFamily="34" charset="0"/>
              </a:rPr>
              <a:t>Phase 2</a:t>
            </a:r>
            <a:endParaRPr lang="en-US" sz="2400" dirty="0">
              <a:solidFill>
                <a:srgbClr val="002469"/>
              </a:solidFill>
              <a:effectLst/>
              <a:latin typeface="Arial" panose="020B0604020202020204" pitchFamily="34" charset="0"/>
            </a:endParaRPr>
          </a:p>
          <a:p>
            <a:pPr marL="0" indent="0" algn="ctr" rtl="0" eaLnBrk="1" latinLnBrk="0" hangingPunct="1">
              <a:buNone/>
            </a:pPr>
            <a:r>
              <a:rPr lang="en-US" sz="2400" dirty="0">
                <a:solidFill>
                  <a:srgbClr val="00008B"/>
                </a:solidFill>
                <a:effectLst/>
                <a:latin typeface="Arial" panose="020B0604020202020204" pitchFamily="34" charset="0"/>
              </a:rPr>
              <a:t>Simon two stage design</a:t>
            </a:r>
            <a:endParaRPr lang="en-US" sz="2400" dirty="0">
              <a:latin typeface="+mj-lt"/>
            </a:endParaRPr>
          </a:p>
        </p:txBody>
      </p:sp>
      <p:cxnSp>
        <p:nvCxnSpPr>
          <p:cNvPr id="29" name="Straight Arrow Connector 28">
            <a:extLst>
              <a:ext uri="{FF2B5EF4-FFF2-40B4-BE49-F238E27FC236}">
                <a16:creationId xmlns:a16="http://schemas.microsoft.com/office/drawing/2014/main" id="{6526A00E-3DC7-954F-F278-92634AE16545}"/>
              </a:ext>
            </a:extLst>
          </p:cNvPr>
          <p:cNvCxnSpPr>
            <a:cxnSpLocks/>
          </p:cNvCxnSpPr>
          <p:nvPr/>
        </p:nvCxnSpPr>
        <p:spPr>
          <a:xfrm>
            <a:off x="9183769" y="3315301"/>
            <a:ext cx="1116931" cy="417094"/>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cxnSp>
        <p:nvCxnSpPr>
          <p:cNvPr id="34" name="Straight Arrow Connector 33">
            <a:extLst>
              <a:ext uri="{FF2B5EF4-FFF2-40B4-BE49-F238E27FC236}">
                <a16:creationId xmlns:a16="http://schemas.microsoft.com/office/drawing/2014/main" id="{A762BD05-3F7D-2F07-492C-124EB2543534}"/>
              </a:ext>
            </a:extLst>
          </p:cNvPr>
          <p:cNvCxnSpPr>
            <a:cxnSpLocks/>
          </p:cNvCxnSpPr>
          <p:nvPr/>
        </p:nvCxnSpPr>
        <p:spPr>
          <a:xfrm flipH="1">
            <a:off x="8068908" y="3303431"/>
            <a:ext cx="997617" cy="44049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37" name="TextBox 36">
            <a:extLst>
              <a:ext uri="{FF2B5EF4-FFF2-40B4-BE49-F238E27FC236}">
                <a16:creationId xmlns:a16="http://schemas.microsoft.com/office/drawing/2014/main" id="{FD715F5F-2DFD-170F-C5E5-7F173AA565A8}"/>
              </a:ext>
            </a:extLst>
          </p:cNvPr>
          <p:cNvSpPr txBox="1"/>
          <p:nvPr/>
        </p:nvSpPr>
        <p:spPr>
          <a:xfrm>
            <a:off x="9882317" y="3251235"/>
            <a:ext cx="1519647" cy="276999"/>
          </a:xfrm>
          <a:prstGeom prst="rect">
            <a:avLst/>
          </a:prstGeom>
          <a:noFill/>
        </p:spPr>
        <p:txBody>
          <a:bodyPr wrap="none" lIns="0" tIns="0" rIns="0" bIns="0" rtlCol="0">
            <a:spAutoFit/>
          </a:bodyPr>
          <a:lstStyle/>
          <a:p>
            <a:pPr algn="l"/>
            <a:r>
              <a:rPr lang="en-US" u="sng" dirty="0">
                <a:latin typeface="+mj-lt"/>
              </a:rPr>
              <a:t>&gt;</a:t>
            </a:r>
            <a:r>
              <a:rPr lang="en-US" dirty="0">
                <a:latin typeface="+mj-lt"/>
              </a:rPr>
              <a:t>1 responses?</a:t>
            </a:r>
          </a:p>
        </p:txBody>
      </p:sp>
      <p:sp>
        <p:nvSpPr>
          <p:cNvPr id="40" name="TextBox 39">
            <a:extLst>
              <a:ext uri="{FF2B5EF4-FFF2-40B4-BE49-F238E27FC236}">
                <a16:creationId xmlns:a16="http://schemas.microsoft.com/office/drawing/2014/main" id="{4BD6F350-9EE9-86AA-F960-4BDA2FD80D42}"/>
              </a:ext>
            </a:extLst>
          </p:cNvPr>
          <p:cNvSpPr txBox="1"/>
          <p:nvPr/>
        </p:nvSpPr>
        <p:spPr>
          <a:xfrm>
            <a:off x="6985610" y="3246849"/>
            <a:ext cx="1384995" cy="276999"/>
          </a:xfrm>
          <a:prstGeom prst="rect">
            <a:avLst/>
          </a:prstGeom>
          <a:noFill/>
        </p:spPr>
        <p:txBody>
          <a:bodyPr wrap="none" lIns="0" tIns="0" rIns="0" bIns="0" rtlCol="0">
            <a:spAutoFit/>
          </a:bodyPr>
          <a:lstStyle/>
          <a:p>
            <a:pPr algn="l"/>
            <a:r>
              <a:rPr lang="en-US" dirty="0">
                <a:latin typeface="+mj-lt"/>
              </a:rPr>
              <a:t>0 responses?</a:t>
            </a:r>
          </a:p>
        </p:txBody>
      </p:sp>
      <p:sp>
        <p:nvSpPr>
          <p:cNvPr id="41" name="Rectangle: Rounded Corners 40">
            <a:extLst>
              <a:ext uri="{FF2B5EF4-FFF2-40B4-BE49-F238E27FC236}">
                <a16:creationId xmlns:a16="http://schemas.microsoft.com/office/drawing/2014/main" id="{A760081F-D7BB-3235-A6A2-7DAAEBE2E4E1}"/>
              </a:ext>
            </a:extLst>
          </p:cNvPr>
          <p:cNvSpPr/>
          <p:nvPr/>
        </p:nvSpPr>
        <p:spPr>
          <a:xfrm>
            <a:off x="6920153" y="3800503"/>
            <a:ext cx="1487579" cy="44049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Ineffective</a:t>
            </a:r>
          </a:p>
        </p:txBody>
      </p:sp>
      <p:sp>
        <p:nvSpPr>
          <p:cNvPr id="42" name="Rectangle: Rounded Corners 41">
            <a:extLst>
              <a:ext uri="{FF2B5EF4-FFF2-40B4-BE49-F238E27FC236}">
                <a16:creationId xmlns:a16="http://schemas.microsoft.com/office/drawing/2014/main" id="{654447CF-A3F2-BF15-B276-BC493958BC93}"/>
              </a:ext>
            </a:extLst>
          </p:cNvPr>
          <p:cNvSpPr/>
          <p:nvPr/>
        </p:nvSpPr>
        <p:spPr>
          <a:xfrm>
            <a:off x="10124495" y="3875158"/>
            <a:ext cx="1792706" cy="80611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Enroll 10 patients</a:t>
            </a:r>
          </a:p>
        </p:txBody>
      </p:sp>
      <p:sp>
        <p:nvSpPr>
          <p:cNvPr id="43" name="TextBox 42">
            <a:extLst>
              <a:ext uri="{FF2B5EF4-FFF2-40B4-BE49-F238E27FC236}">
                <a16:creationId xmlns:a16="http://schemas.microsoft.com/office/drawing/2014/main" id="{6560E18B-B477-0B44-3A3F-03B2749959E8}"/>
              </a:ext>
            </a:extLst>
          </p:cNvPr>
          <p:cNvSpPr txBox="1"/>
          <p:nvPr/>
        </p:nvSpPr>
        <p:spPr>
          <a:xfrm>
            <a:off x="8526526" y="3791136"/>
            <a:ext cx="1583767" cy="276999"/>
          </a:xfrm>
          <a:prstGeom prst="rect">
            <a:avLst/>
          </a:prstGeom>
          <a:noFill/>
        </p:spPr>
        <p:txBody>
          <a:bodyPr wrap="none" lIns="0" tIns="0" rIns="0" bIns="0" rtlCol="0">
            <a:spAutoFit/>
          </a:bodyPr>
          <a:lstStyle/>
          <a:p>
            <a:pPr algn="l"/>
            <a:r>
              <a:rPr lang="en-US" u="sng" dirty="0">
                <a:latin typeface="+mj-lt"/>
              </a:rPr>
              <a:t>&lt;</a:t>
            </a:r>
            <a:r>
              <a:rPr lang="en-US" dirty="0">
                <a:latin typeface="+mj-lt"/>
              </a:rPr>
              <a:t> 2 responses?</a:t>
            </a:r>
          </a:p>
        </p:txBody>
      </p:sp>
      <p:sp>
        <p:nvSpPr>
          <p:cNvPr id="44" name="Rectangle: Rounded Corners 43">
            <a:extLst>
              <a:ext uri="{FF2B5EF4-FFF2-40B4-BE49-F238E27FC236}">
                <a16:creationId xmlns:a16="http://schemas.microsoft.com/office/drawing/2014/main" id="{BD03009C-693F-4474-5C00-08B08DCFEB63}"/>
              </a:ext>
            </a:extLst>
          </p:cNvPr>
          <p:cNvSpPr/>
          <p:nvPr/>
        </p:nvSpPr>
        <p:spPr>
          <a:xfrm>
            <a:off x="6934317" y="4377014"/>
            <a:ext cx="1487579" cy="44049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mj-lt"/>
              </a:rPr>
              <a:t>Effective</a:t>
            </a:r>
          </a:p>
        </p:txBody>
      </p:sp>
      <p:cxnSp>
        <p:nvCxnSpPr>
          <p:cNvPr id="45" name="Straight Arrow Connector 44">
            <a:extLst>
              <a:ext uri="{FF2B5EF4-FFF2-40B4-BE49-F238E27FC236}">
                <a16:creationId xmlns:a16="http://schemas.microsoft.com/office/drawing/2014/main" id="{ED5C22F2-40F5-F5F9-801F-270E9D68D0EA}"/>
              </a:ext>
            </a:extLst>
          </p:cNvPr>
          <p:cNvCxnSpPr>
            <a:cxnSpLocks/>
          </p:cNvCxnSpPr>
          <p:nvPr/>
        </p:nvCxnSpPr>
        <p:spPr>
          <a:xfrm flipH="1">
            <a:off x="8509532" y="4169591"/>
            <a:ext cx="1490158"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6" name="TextBox 45">
            <a:extLst>
              <a:ext uri="{FF2B5EF4-FFF2-40B4-BE49-F238E27FC236}">
                <a16:creationId xmlns:a16="http://schemas.microsoft.com/office/drawing/2014/main" id="{47827E9C-29AE-5345-92FC-50A9B6F98070}"/>
              </a:ext>
            </a:extLst>
          </p:cNvPr>
          <p:cNvSpPr txBox="1"/>
          <p:nvPr/>
        </p:nvSpPr>
        <p:spPr>
          <a:xfrm>
            <a:off x="8556885" y="4659805"/>
            <a:ext cx="1583767" cy="276999"/>
          </a:xfrm>
          <a:prstGeom prst="rect">
            <a:avLst/>
          </a:prstGeom>
          <a:noFill/>
        </p:spPr>
        <p:txBody>
          <a:bodyPr wrap="none" lIns="0" tIns="0" rIns="0" bIns="0" rtlCol="0">
            <a:spAutoFit/>
          </a:bodyPr>
          <a:lstStyle/>
          <a:p>
            <a:pPr algn="l"/>
            <a:r>
              <a:rPr lang="en-US" u="sng" dirty="0">
                <a:latin typeface="+mj-lt"/>
              </a:rPr>
              <a:t>&gt;</a:t>
            </a:r>
            <a:r>
              <a:rPr lang="en-US" dirty="0">
                <a:latin typeface="+mj-lt"/>
              </a:rPr>
              <a:t> 3 responses?</a:t>
            </a:r>
          </a:p>
        </p:txBody>
      </p:sp>
      <p:cxnSp>
        <p:nvCxnSpPr>
          <p:cNvPr id="47" name="Straight Arrow Connector 46">
            <a:extLst>
              <a:ext uri="{FF2B5EF4-FFF2-40B4-BE49-F238E27FC236}">
                <a16:creationId xmlns:a16="http://schemas.microsoft.com/office/drawing/2014/main" id="{A76EE5AE-BCEA-5AAE-4A47-5D5CD67642FE}"/>
              </a:ext>
            </a:extLst>
          </p:cNvPr>
          <p:cNvCxnSpPr>
            <a:cxnSpLocks/>
          </p:cNvCxnSpPr>
          <p:nvPr/>
        </p:nvCxnSpPr>
        <p:spPr>
          <a:xfrm flipH="1">
            <a:off x="8509532" y="4597259"/>
            <a:ext cx="1490158" cy="0"/>
          </a:xfrm>
          <a:prstGeom prst="straightConnector1">
            <a:avLst/>
          </a:prstGeom>
          <a:ln w="57150">
            <a:tailEnd type="triangle"/>
          </a:ln>
        </p:spPr>
        <p:style>
          <a:lnRef idx="3">
            <a:schemeClr val="accent1"/>
          </a:lnRef>
          <a:fillRef idx="0">
            <a:schemeClr val="accent1"/>
          </a:fillRef>
          <a:effectRef idx="2">
            <a:schemeClr val="accent1"/>
          </a:effectRef>
          <a:fontRef idx="minor">
            <a:schemeClr val="tx1"/>
          </a:fontRef>
        </p:style>
      </p:cxnSp>
      <p:sp>
        <p:nvSpPr>
          <p:cNvPr id="49" name="TextBox 48">
            <a:extLst>
              <a:ext uri="{FF2B5EF4-FFF2-40B4-BE49-F238E27FC236}">
                <a16:creationId xmlns:a16="http://schemas.microsoft.com/office/drawing/2014/main" id="{5814AEB2-AE6D-4666-0140-7443EF4DCEF8}"/>
              </a:ext>
            </a:extLst>
          </p:cNvPr>
          <p:cNvSpPr txBox="1"/>
          <p:nvPr/>
        </p:nvSpPr>
        <p:spPr>
          <a:xfrm>
            <a:off x="3999086" y="1593231"/>
            <a:ext cx="2428871" cy="461665"/>
          </a:xfrm>
          <a:prstGeom prst="rect">
            <a:avLst/>
          </a:prstGeom>
          <a:noFill/>
        </p:spPr>
        <p:txBody>
          <a:bodyPr wrap="none">
            <a:spAutoFit/>
          </a:bodyPr>
          <a:lstStyle/>
          <a:p>
            <a:pPr algn="ctr">
              <a:defRPr sz="1400">
                <a:solidFill>
                  <a:srgbClr val="787878"/>
                </a:solidFill>
              </a:defRPr>
            </a:pPr>
            <a:r>
              <a:rPr lang="en-US" sz="2400" dirty="0">
                <a:solidFill>
                  <a:srgbClr val="00008B"/>
                </a:solidFill>
                <a:effectLst/>
                <a:latin typeface="Arial" panose="020B0604020202020204" pitchFamily="34" charset="0"/>
              </a:rPr>
              <a:t>Dose Expansion</a:t>
            </a:r>
            <a:endParaRPr sz="2400" dirty="0"/>
          </a:p>
        </p:txBody>
      </p:sp>
    </p:spTree>
    <p:extLst>
      <p:ext uri="{BB962C8B-B14F-4D97-AF65-F5344CB8AC3E}">
        <p14:creationId xmlns:p14="http://schemas.microsoft.com/office/powerpoint/2010/main" val="382113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p:bldP spid="37" grpId="0"/>
      <p:bldP spid="40" grpId="0"/>
      <p:bldP spid="41" grpId="0" animBg="1"/>
      <p:bldP spid="42" grpId="0" animBg="1"/>
      <p:bldP spid="43" grpId="0"/>
      <p:bldP spid="44" grpId="0" animBg="1"/>
      <p:bldP spid="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92944-3299-467E-A1FB-246877347E5A}"/>
              </a:ext>
            </a:extLst>
          </p:cNvPr>
          <p:cNvSpPr>
            <a:spLocks noGrp="1"/>
          </p:cNvSpPr>
          <p:nvPr>
            <p:ph type="title"/>
          </p:nvPr>
        </p:nvSpPr>
        <p:spPr>
          <a:xfrm>
            <a:off x="457199" y="363974"/>
            <a:ext cx="10371221" cy="822960"/>
          </a:xfrm>
        </p:spPr>
        <p:txBody>
          <a:bodyPr/>
          <a:lstStyle/>
          <a:p>
            <a:r>
              <a:rPr lang="en-US" dirty="0"/>
              <a:t>There are several large-scale pediatric precision medicine efforts in several countries</a:t>
            </a:r>
          </a:p>
        </p:txBody>
      </p:sp>
      <p:sp>
        <p:nvSpPr>
          <p:cNvPr id="4" name="Slide Number Placeholder 3">
            <a:extLst>
              <a:ext uri="{FF2B5EF4-FFF2-40B4-BE49-F238E27FC236}">
                <a16:creationId xmlns:a16="http://schemas.microsoft.com/office/drawing/2014/main" id="{75DB47B4-5CC3-4A95-A7CE-C42751347C61}"/>
              </a:ext>
            </a:extLst>
          </p:cNvPr>
          <p:cNvSpPr>
            <a:spLocks noGrp="1"/>
          </p:cNvSpPr>
          <p:nvPr>
            <p:ph type="sldNum" sz="quarter" idx="4294967295"/>
          </p:nvPr>
        </p:nvSpPr>
        <p:spPr>
          <a:xfrm>
            <a:off x="11456894" y="6534024"/>
            <a:ext cx="274858" cy="193508"/>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3A240F-EAFE-E84F-B44C-6D7A08E0E409}" type="slidenum">
              <a:rPr lang="en-US" smtClean="0"/>
              <a:pPr/>
              <a:t>15</a:t>
            </a:fld>
            <a:endParaRPr lang="en-US"/>
          </a:p>
        </p:txBody>
      </p:sp>
      <p:sp>
        <p:nvSpPr>
          <p:cNvPr id="11" name="TextBox 10">
            <a:extLst>
              <a:ext uri="{FF2B5EF4-FFF2-40B4-BE49-F238E27FC236}">
                <a16:creationId xmlns:a16="http://schemas.microsoft.com/office/drawing/2014/main" id="{600F07D6-BF26-485B-8DB9-DFA992D531BE}"/>
              </a:ext>
            </a:extLst>
          </p:cNvPr>
          <p:cNvSpPr txBox="1"/>
          <p:nvPr/>
        </p:nvSpPr>
        <p:spPr>
          <a:xfrm>
            <a:off x="4926163" y="6450533"/>
            <a:ext cx="5902257" cy="276999"/>
          </a:xfrm>
          <a:prstGeom prst="rect">
            <a:avLst/>
          </a:prstGeom>
          <a:noFill/>
        </p:spPr>
        <p:txBody>
          <a:bodyPr wrap="none" lIns="0" tIns="0" rIns="0" bIns="0" rtlCol="0">
            <a:spAutoFit/>
          </a:bodyPr>
          <a:lstStyle/>
          <a:p>
            <a:pPr algn="l"/>
            <a:r>
              <a:rPr lang="en-US" dirty="0"/>
              <a:t>Jones DTW, </a:t>
            </a:r>
            <a:r>
              <a:rPr lang="en-US" dirty="0" err="1"/>
              <a:t>Banito</a:t>
            </a:r>
            <a:r>
              <a:rPr lang="en-US" dirty="0"/>
              <a:t> A, … , Pfister SM. </a:t>
            </a:r>
            <a:r>
              <a:rPr lang="en-US" i="1" dirty="0"/>
              <a:t>Nat Rev Can </a:t>
            </a:r>
            <a:r>
              <a:rPr lang="en-US" dirty="0"/>
              <a:t>(2019)</a:t>
            </a:r>
          </a:p>
        </p:txBody>
      </p:sp>
      <p:pic>
        <p:nvPicPr>
          <p:cNvPr id="7" name="Content Placeholder 5">
            <a:extLst>
              <a:ext uri="{FF2B5EF4-FFF2-40B4-BE49-F238E27FC236}">
                <a16:creationId xmlns:a16="http://schemas.microsoft.com/office/drawing/2014/main" id="{68B46BEA-7F35-4329-AA74-BEE3E0BA2513}"/>
              </a:ext>
            </a:extLst>
          </p:cNvPr>
          <p:cNvPicPr>
            <a:picLocks noGrp="1" noChangeAspect="1"/>
          </p:cNvPicPr>
          <p:nvPr>
            <p:ph idx="1"/>
          </p:nvPr>
        </p:nvPicPr>
        <p:blipFill>
          <a:blip r:embed="rId3"/>
          <a:stretch>
            <a:fillRect/>
          </a:stretch>
        </p:blipFill>
        <p:spPr>
          <a:xfrm>
            <a:off x="1660358" y="1756497"/>
            <a:ext cx="8117305" cy="4535569"/>
          </a:xfrm>
          <a:prstGeom prst="rect">
            <a:avLst/>
          </a:prstGeom>
        </p:spPr>
      </p:pic>
    </p:spTree>
    <p:extLst>
      <p:ext uri="{BB962C8B-B14F-4D97-AF65-F5344CB8AC3E}">
        <p14:creationId xmlns:p14="http://schemas.microsoft.com/office/powerpoint/2010/main" val="4113671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C594206-28F4-1907-D217-F9745974A768}"/>
              </a:ext>
            </a:extLst>
          </p:cNvPr>
          <p:cNvSpPr>
            <a:spLocks noGrp="1"/>
          </p:cNvSpPr>
          <p:nvPr>
            <p:ph type="title"/>
          </p:nvPr>
        </p:nvSpPr>
        <p:spPr/>
        <p:txBody>
          <a:bodyPr/>
          <a:lstStyle/>
          <a:p>
            <a:r>
              <a:rPr lang="en-US" dirty="0"/>
              <a:t>Target- CRM Design: To allow for continuous enrichment of patients most likely to benefit</a:t>
            </a:r>
          </a:p>
        </p:txBody>
      </p:sp>
      <p:pic>
        <p:nvPicPr>
          <p:cNvPr id="1026" name="Picture 2">
            <a:extLst>
              <a:ext uri="{FF2B5EF4-FFF2-40B4-BE49-F238E27FC236}">
                <a16:creationId xmlns:a16="http://schemas.microsoft.com/office/drawing/2014/main" id="{FAF757C6-B5DC-56D6-F8F9-F41B21922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78" t="9201" r="483" b="23936"/>
          <a:stretch/>
        </p:blipFill>
        <p:spPr bwMode="auto">
          <a:xfrm>
            <a:off x="457200" y="1283187"/>
            <a:ext cx="10260241" cy="4629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1C5FFF-6359-9D1F-1F97-2D5441F75E2A}"/>
              </a:ext>
            </a:extLst>
          </p:cNvPr>
          <p:cNvSpPr txBox="1"/>
          <p:nvPr/>
        </p:nvSpPr>
        <p:spPr>
          <a:xfrm>
            <a:off x="721683" y="5493892"/>
            <a:ext cx="10173156" cy="553998"/>
          </a:xfrm>
          <a:prstGeom prst="rect">
            <a:avLst/>
          </a:prstGeom>
          <a:noFill/>
        </p:spPr>
        <p:txBody>
          <a:bodyPr wrap="square" lIns="0" tIns="0" rIns="0" bIns="0" rtlCol="0">
            <a:spAutoFit/>
          </a:bodyPr>
          <a:lstStyle/>
          <a:p>
            <a:r>
              <a:rPr lang="en-US" dirty="0"/>
              <a:t>Allows a specific subset of patients (</a:t>
            </a:r>
            <a:r>
              <a:rPr lang="en-US" dirty="0" err="1"/>
              <a:t>eg</a:t>
            </a:r>
            <a:r>
              <a:rPr lang="en-US" dirty="0"/>
              <a:t>, cohort B) to enroll at one dose level below the current dose level during the dose-limiting toxicity (DLT) observation period.</a:t>
            </a:r>
          </a:p>
        </p:txBody>
      </p:sp>
      <p:sp>
        <p:nvSpPr>
          <p:cNvPr id="9" name="TextBox 8">
            <a:extLst>
              <a:ext uri="{FF2B5EF4-FFF2-40B4-BE49-F238E27FC236}">
                <a16:creationId xmlns:a16="http://schemas.microsoft.com/office/drawing/2014/main" id="{215BB635-F992-407C-7856-7082E4C050E4}"/>
              </a:ext>
            </a:extLst>
          </p:cNvPr>
          <p:cNvSpPr txBox="1"/>
          <p:nvPr/>
        </p:nvSpPr>
        <p:spPr>
          <a:xfrm>
            <a:off x="544286" y="6397773"/>
            <a:ext cx="10260242" cy="646331"/>
          </a:xfrm>
          <a:prstGeom prst="rect">
            <a:avLst/>
          </a:prstGeom>
          <a:noFill/>
        </p:spPr>
        <p:txBody>
          <a:bodyPr wrap="square" lIns="0" tIns="0" rIns="0" bIns="0" rtlCol="0">
            <a:spAutoFit/>
          </a:bodyPr>
          <a:lstStyle/>
          <a:p>
            <a:r>
              <a:rPr lang="en-US" sz="1200" dirty="0"/>
              <a:t>Ma C, Shulman DS… London WB. Targeted-Agent Continual Reassessment Method: A Novel Bayesian Enrichment Design for Phase I Trials of Molecularly Targeted Therapies. JCO: Precision Oncology, 2024 </a:t>
            </a:r>
            <a:r>
              <a:rPr lang="en-US" sz="1200" i="1" dirty="0"/>
              <a:t>Copyright © 2024, Wolters Kluwer Health</a:t>
            </a:r>
          </a:p>
          <a:p>
            <a:pPr algn="l"/>
            <a:endParaRPr lang="en-US" dirty="0"/>
          </a:p>
        </p:txBody>
      </p:sp>
    </p:spTree>
    <p:extLst>
      <p:ext uri="{BB962C8B-B14F-4D97-AF65-F5344CB8AC3E}">
        <p14:creationId xmlns:p14="http://schemas.microsoft.com/office/powerpoint/2010/main" val="1731553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1" name="Rectangle 3"/>
          <p:cNvSpPr>
            <a:spLocks noGrp="1" noChangeArrowheads="1"/>
          </p:cNvSpPr>
          <p:nvPr>
            <p:ph idx="1"/>
          </p:nvPr>
        </p:nvSpPr>
        <p:spPr>
          <a:xfrm>
            <a:off x="606779" y="1191126"/>
            <a:ext cx="11274552" cy="5075245"/>
          </a:xfrm>
        </p:spPr>
        <p:txBody>
          <a:bodyPr/>
          <a:lstStyle/>
          <a:p>
            <a:pPr>
              <a:lnSpc>
                <a:spcPct val="100000"/>
              </a:lnSpc>
              <a:spcBef>
                <a:spcPts val="600"/>
              </a:spcBef>
              <a:spcAft>
                <a:spcPts val="600"/>
              </a:spcAft>
            </a:pPr>
            <a:r>
              <a:rPr lang="en-US" sz="2400" b="1" dirty="0">
                <a:latin typeface="+mj-lt"/>
              </a:rPr>
              <a:t>Systematic review identified 109 pediatric oncology phase 1 clinical trials during the 2012-2017 timeframe.</a:t>
            </a:r>
          </a:p>
          <a:p>
            <a:pPr marL="342900" indent="-342900">
              <a:lnSpc>
                <a:spcPct val="100000"/>
              </a:lnSpc>
              <a:spcBef>
                <a:spcPts val="600"/>
              </a:spcBef>
              <a:spcAft>
                <a:spcPts val="600"/>
              </a:spcAft>
              <a:buFont typeface="Arial" panose="020B0604020202020204" pitchFamily="34" charset="0"/>
              <a:buChar char="•"/>
            </a:pPr>
            <a:r>
              <a:rPr lang="en-US" sz="2200" b="1" dirty="0">
                <a:latin typeface="+mj-lt"/>
              </a:rPr>
              <a:t>Agents</a:t>
            </a:r>
            <a:r>
              <a:rPr lang="en-US" sz="2200" dirty="0">
                <a:latin typeface="+mj-lt"/>
              </a:rPr>
              <a:t>: 78% of these trials incorporated targeted therapies</a:t>
            </a:r>
          </a:p>
          <a:p>
            <a:pPr marL="342900" indent="-342900">
              <a:lnSpc>
                <a:spcPct val="100000"/>
              </a:lnSpc>
              <a:spcBef>
                <a:spcPts val="600"/>
              </a:spcBef>
              <a:spcAft>
                <a:spcPts val="600"/>
              </a:spcAft>
              <a:buFont typeface="Arial" panose="020B0604020202020204" pitchFamily="34" charset="0"/>
              <a:buChar char="•"/>
            </a:pPr>
            <a:r>
              <a:rPr lang="en-US" sz="2200" b="1" dirty="0">
                <a:latin typeface="+mj-lt"/>
              </a:rPr>
              <a:t>Combinations</a:t>
            </a:r>
            <a:r>
              <a:rPr lang="en-US" sz="2200" dirty="0">
                <a:latin typeface="+mj-lt"/>
              </a:rPr>
              <a:t>: 39% of these trials included drug combinations</a:t>
            </a:r>
          </a:p>
          <a:p>
            <a:pPr marL="342900" indent="-342900">
              <a:lnSpc>
                <a:spcPct val="100000"/>
              </a:lnSpc>
              <a:spcBef>
                <a:spcPts val="600"/>
              </a:spcBef>
              <a:spcAft>
                <a:spcPts val="600"/>
              </a:spcAft>
              <a:buFont typeface="Arial" panose="020B0604020202020204" pitchFamily="34" charset="0"/>
              <a:buChar char="•"/>
            </a:pPr>
            <a:r>
              <a:rPr lang="en-US" sz="2200" b="1" dirty="0">
                <a:latin typeface="+mj-lt"/>
              </a:rPr>
              <a:t>Design</a:t>
            </a:r>
            <a:r>
              <a:rPr lang="en-US" sz="2200" dirty="0">
                <a:latin typeface="+mj-lt"/>
              </a:rPr>
              <a:t>: 3+3 (58%), Rolling 6 (22%), Adaptive/CRM (7%), other or NR (6% each)</a:t>
            </a:r>
          </a:p>
          <a:p>
            <a:pPr marL="342900" indent="-342900">
              <a:lnSpc>
                <a:spcPct val="100000"/>
              </a:lnSpc>
              <a:spcBef>
                <a:spcPts val="600"/>
              </a:spcBef>
              <a:spcAft>
                <a:spcPts val="600"/>
              </a:spcAft>
              <a:buFont typeface="Arial" panose="020B0604020202020204" pitchFamily="34" charset="0"/>
              <a:buChar char="•"/>
            </a:pPr>
            <a:r>
              <a:rPr lang="en-US" sz="2200" b="1" dirty="0">
                <a:latin typeface="+mj-lt"/>
              </a:rPr>
              <a:t>Safety</a:t>
            </a:r>
            <a:r>
              <a:rPr lang="en-US" sz="2200" dirty="0">
                <a:latin typeface="+mj-lt"/>
              </a:rPr>
              <a:t>: 12.1% of patients experienced a DLT (but many clinically insignificant); 0.5% toxic death rate - stable figure (medicine and peds)</a:t>
            </a:r>
          </a:p>
          <a:p>
            <a:pPr marL="342900" indent="-342900">
              <a:lnSpc>
                <a:spcPct val="100000"/>
              </a:lnSpc>
              <a:spcBef>
                <a:spcPts val="600"/>
              </a:spcBef>
              <a:spcAft>
                <a:spcPts val="600"/>
              </a:spcAft>
              <a:buFont typeface="Arial" panose="020B0604020202020204" pitchFamily="34" charset="0"/>
              <a:buChar char="•"/>
            </a:pPr>
            <a:r>
              <a:rPr lang="en-US" sz="2200" b="1" dirty="0">
                <a:latin typeface="+mj-lt"/>
              </a:rPr>
              <a:t>Efficacy</a:t>
            </a:r>
            <a:r>
              <a:rPr lang="en-US" sz="2200" dirty="0">
                <a:latin typeface="+mj-lt"/>
              </a:rPr>
              <a:t>: </a:t>
            </a:r>
            <a:r>
              <a:rPr lang="en-US" sz="2200" b="0" i="0" dirty="0">
                <a:effectLst/>
                <a:latin typeface="+mj-lt"/>
              </a:rPr>
              <a:t>39% of trials had no patients with an objective response; 17% had an objective response rate &gt;25% (11 targeted trials; 8 combination cytotoxic)</a:t>
            </a:r>
            <a:endParaRPr lang="en-US" sz="2200" dirty="0">
              <a:latin typeface="+mj-lt"/>
            </a:endParaRPr>
          </a:p>
          <a:p>
            <a:pPr marL="342900" indent="-342900">
              <a:lnSpc>
                <a:spcPct val="100000"/>
              </a:lnSpc>
              <a:spcBef>
                <a:spcPts val="600"/>
              </a:spcBef>
              <a:spcAft>
                <a:spcPts val="600"/>
              </a:spcAft>
              <a:buFont typeface="Arial" panose="020B0604020202020204" pitchFamily="34" charset="0"/>
              <a:buChar char="•"/>
            </a:pPr>
            <a:r>
              <a:rPr lang="en-US" sz="2200" b="1" i="0" dirty="0">
                <a:effectLst/>
                <a:latin typeface="+mj-lt"/>
              </a:rPr>
              <a:t>Comparison: </a:t>
            </a:r>
            <a:r>
              <a:rPr lang="en-US" sz="2200" b="0" i="0" dirty="0">
                <a:effectLst/>
                <a:latin typeface="+mj-lt"/>
              </a:rPr>
              <a:t>Targeted trials demonstrated a lower DLT rate compared with cytotoxic trials (10.6% vs. 14.7%; </a:t>
            </a:r>
            <a:r>
              <a:rPr lang="en-US" sz="2200" b="0" i="1" dirty="0">
                <a:effectLst/>
                <a:latin typeface="+mj-lt"/>
              </a:rPr>
              <a:t>p</a:t>
            </a:r>
            <a:r>
              <a:rPr lang="en-US" sz="2200" b="0" i="0" dirty="0">
                <a:effectLst/>
                <a:latin typeface="+mj-lt"/>
              </a:rPr>
              <a:t> = .003) with similar objective response rates (15.0% vs. 15.9%; </a:t>
            </a:r>
            <a:r>
              <a:rPr lang="en-US" sz="2200" b="0" i="1" dirty="0">
                <a:effectLst/>
                <a:latin typeface="+mj-lt"/>
              </a:rPr>
              <a:t>p</a:t>
            </a:r>
            <a:r>
              <a:rPr lang="en-US" sz="2200" b="0" i="0" dirty="0">
                <a:effectLst/>
                <a:latin typeface="+mj-lt"/>
              </a:rPr>
              <a:t> = .58)</a:t>
            </a:r>
            <a:endParaRPr lang="en-US" sz="2200" dirty="0">
              <a:latin typeface="+mj-lt"/>
            </a:endParaRPr>
          </a:p>
        </p:txBody>
      </p:sp>
      <p:sp>
        <p:nvSpPr>
          <p:cNvPr id="8" name="TextBox 7">
            <a:extLst>
              <a:ext uri="{FF2B5EF4-FFF2-40B4-BE49-F238E27FC236}">
                <a16:creationId xmlns:a16="http://schemas.microsoft.com/office/drawing/2014/main" id="{7CC0E838-9085-4F14-AF0F-C04BBA819080}"/>
              </a:ext>
            </a:extLst>
          </p:cNvPr>
          <p:cNvSpPr txBox="1"/>
          <p:nvPr/>
        </p:nvSpPr>
        <p:spPr>
          <a:xfrm>
            <a:off x="3603504" y="6467126"/>
            <a:ext cx="6286977" cy="276999"/>
          </a:xfrm>
          <a:prstGeom prst="rect">
            <a:avLst/>
          </a:prstGeom>
          <a:noFill/>
        </p:spPr>
        <p:txBody>
          <a:bodyPr wrap="none" lIns="0" tIns="0" rIns="0" bIns="0" rtlCol="0">
            <a:spAutoFit/>
          </a:bodyPr>
          <a:lstStyle/>
          <a:p>
            <a:pPr algn="l"/>
            <a:r>
              <a:rPr lang="en-US" dirty="0"/>
              <a:t>Cohen JW, </a:t>
            </a:r>
            <a:r>
              <a:rPr lang="en-US" dirty="0" err="1"/>
              <a:t>Akshintala</a:t>
            </a:r>
            <a:r>
              <a:rPr lang="en-US" dirty="0"/>
              <a:t> S, … , Shah NN. </a:t>
            </a:r>
            <a:r>
              <a:rPr lang="en-US" i="1" dirty="0"/>
              <a:t>The Oncologist </a:t>
            </a:r>
            <a:r>
              <a:rPr lang="en-US" dirty="0"/>
              <a:t>(2020)</a:t>
            </a:r>
          </a:p>
        </p:txBody>
      </p:sp>
      <p:sp>
        <p:nvSpPr>
          <p:cNvPr id="11" name="Title 1">
            <a:extLst>
              <a:ext uri="{FF2B5EF4-FFF2-40B4-BE49-F238E27FC236}">
                <a16:creationId xmlns:a16="http://schemas.microsoft.com/office/drawing/2014/main" id="{A448CC53-F6F5-4026-B99D-4DDCDF6FB4D2}"/>
              </a:ext>
            </a:extLst>
          </p:cNvPr>
          <p:cNvSpPr>
            <a:spLocks noGrp="1"/>
          </p:cNvSpPr>
          <p:nvPr>
            <p:ph type="title"/>
          </p:nvPr>
        </p:nvSpPr>
        <p:spPr>
          <a:xfrm>
            <a:off x="457200" y="460227"/>
            <a:ext cx="11274552" cy="822960"/>
          </a:xfrm>
        </p:spPr>
        <p:txBody>
          <a:bodyPr/>
          <a:lstStyle/>
          <a:p>
            <a:r>
              <a:rPr lang="en-US" sz="3200" dirty="0"/>
              <a:t>Outcomes for pediatric phase 1 clinical trials</a:t>
            </a:r>
          </a:p>
        </p:txBody>
      </p:sp>
    </p:spTree>
    <p:extLst>
      <p:ext uri="{BB962C8B-B14F-4D97-AF65-F5344CB8AC3E}">
        <p14:creationId xmlns:p14="http://schemas.microsoft.com/office/powerpoint/2010/main" val="3410317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66978-459E-4406-B422-5A989C409733}"/>
              </a:ext>
            </a:extLst>
          </p:cNvPr>
          <p:cNvSpPr>
            <a:spLocks noGrp="1"/>
          </p:cNvSpPr>
          <p:nvPr>
            <p:ph type="title"/>
          </p:nvPr>
        </p:nvSpPr>
        <p:spPr/>
        <p:txBody>
          <a:bodyPr/>
          <a:lstStyle/>
          <a:p>
            <a:r>
              <a:rPr lang="en-US" sz="3200" dirty="0"/>
              <a:t>Accelerate development and increase trial efficiency</a:t>
            </a:r>
          </a:p>
        </p:txBody>
      </p:sp>
      <p:sp>
        <p:nvSpPr>
          <p:cNvPr id="5" name="Slide Number Placeholder 4">
            <a:extLst>
              <a:ext uri="{FF2B5EF4-FFF2-40B4-BE49-F238E27FC236}">
                <a16:creationId xmlns:a16="http://schemas.microsoft.com/office/drawing/2014/main" id="{781B7C39-F341-40BF-9591-FAA3C6B5C908}"/>
              </a:ext>
            </a:extLst>
          </p:cNvPr>
          <p:cNvSpPr>
            <a:spLocks noGrp="1"/>
          </p:cNvSpPr>
          <p:nvPr>
            <p:ph type="sldNum" sz="quarter" idx="12"/>
          </p:nvPr>
        </p:nvSpPr>
        <p:spPr>
          <a:xfrm>
            <a:off x="11456894" y="6534024"/>
            <a:ext cx="274858" cy="193508"/>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23A240F-EAFE-E84F-B44C-6D7A08E0E409}" type="slidenum">
              <a:rPr lang="en-US" smtClean="0"/>
              <a:pPr/>
              <a:t>18</a:t>
            </a:fld>
            <a:endParaRPr lang="en-US"/>
          </a:p>
        </p:txBody>
      </p:sp>
      <p:grpSp>
        <p:nvGrpSpPr>
          <p:cNvPr id="7" name="Group 6">
            <a:extLst>
              <a:ext uri="{FF2B5EF4-FFF2-40B4-BE49-F238E27FC236}">
                <a16:creationId xmlns:a16="http://schemas.microsoft.com/office/drawing/2014/main" id="{15841C32-FCC1-4816-0019-2ABE805B9BB5}"/>
              </a:ext>
            </a:extLst>
          </p:cNvPr>
          <p:cNvGrpSpPr/>
          <p:nvPr/>
        </p:nvGrpSpPr>
        <p:grpSpPr>
          <a:xfrm>
            <a:off x="561833" y="1347501"/>
            <a:ext cx="6094427" cy="4883369"/>
            <a:chOff x="452977" y="494897"/>
            <a:chExt cx="3260466" cy="2392483"/>
          </a:xfrm>
        </p:grpSpPr>
        <p:pic>
          <p:nvPicPr>
            <p:cNvPr id="8" name="Picture 7">
              <a:extLst>
                <a:ext uri="{FF2B5EF4-FFF2-40B4-BE49-F238E27FC236}">
                  <a16:creationId xmlns:a16="http://schemas.microsoft.com/office/drawing/2014/main" id="{A69182F3-D47B-24B4-5DAC-29C483C754CC}"/>
                </a:ext>
              </a:extLst>
            </p:cNvPr>
            <p:cNvPicPr>
              <a:picLocks noChangeAspect="1"/>
            </p:cNvPicPr>
            <p:nvPr/>
          </p:nvPicPr>
          <p:blipFill rotWithShape="1">
            <a:blip r:embed="rId3"/>
            <a:srcRect r="4068"/>
            <a:stretch/>
          </p:blipFill>
          <p:spPr>
            <a:xfrm>
              <a:off x="452977" y="494897"/>
              <a:ext cx="3260466" cy="2392483"/>
            </a:xfrm>
            <a:prstGeom prst="rect">
              <a:avLst/>
            </a:prstGeom>
          </p:spPr>
        </p:pic>
        <p:cxnSp>
          <p:nvCxnSpPr>
            <p:cNvPr id="9" name="Straight Connector 8">
              <a:extLst>
                <a:ext uri="{FF2B5EF4-FFF2-40B4-BE49-F238E27FC236}">
                  <a16:creationId xmlns:a16="http://schemas.microsoft.com/office/drawing/2014/main" id="{4BC93187-A499-83AC-FCE2-44B3E518429A}"/>
                </a:ext>
              </a:extLst>
            </p:cNvPr>
            <p:cNvCxnSpPr/>
            <p:nvPr/>
          </p:nvCxnSpPr>
          <p:spPr>
            <a:xfrm flipH="1" flipV="1">
              <a:off x="1274231" y="565389"/>
              <a:ext cx="3288" cy="200734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FB0240F8-0BD8-BF67-1AA6-F1AD877022A5}"/>
              </a:ext>
            </a:extLst>
          </p:cNvPr>
          <p:cNvSpPr txBox="1"/>
          <p:nvPr/>
        </p:nvSpPr>
        <p:spPr>
          <a:xfrm>
            <a:off x="5862611" y="6517041"/>
            <a:ext cx="609442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469"/>
                </a:solidFill>
                <a:effectLst/>
                <a:uLnTx/>
                <a:uFillTx/>
                <a:latin typeface="Arial" panose="020B0604020202020204"/>
                <a:ea typeface="+mn-ea"/>
                <a:cs typeface="+mn-cs"/>
              </a:rPr>
              <a:t>Neel DV, Shulman DS, DuBois SG. </a:t>
            </a:r>
            <a:r>
              <a:rPr kumimoji="0" lang="en-US" sz="1400" b="0" i="1" u="none" strike="noStrike" kern="1200" cap="none" spc="0" normalizeH="0" baseline="0" noProof="0" dirty="0">
                <a:ln>
                  <a:noFill/>
                </a:ln>
                <a:solidFill>
                  <a:srgbClr val="002469"/>
                </a:solidFill>
                <a:effectLst/>
                <a:uLnTx/>
                <a:uFillTx/>
                <a:latin typeface="Arial" panose="020B0604020202020204"/>
                <a:ea typeface="+mn-ea"/>
                <a:cs typeface="+mn-cs"/>
              </a:rPr>
              <a:t>Eur J Cancer (</a:t>
            </a:r>
            <a:r>
              <a:rPr kumimoji="0" lang="en-US" sz="1400" b="0" i="0" u="none" strike="noStrike" kern="1200" cap="none" spc="0" normalizeH="0" baseline="0" noProof="0" dirty="0">
                <a:ln>
                  <a:noFill/>
                </a:ln>
                <a:solidFill>
                  <a:srgbClr val="002469"/>
                </a:solidFill>
                <a:effectLst/>
                <a:uLnTx/>
                <a:uFillTx/>
                <a:latin typeface="Arial" panose="020B0604020202020204"/>
                <a:ea typeface="+mn-ea"/>
                <a:cs typeface="+mn-cs"/>
              </a:rPr>
              <a:t>2019)</a:t>
            </a:r>
            <a:endParaRPr kumimoji="0" lang="en-US" sz="12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A1799259-3ACC-F9C8-53A8-209B4766FF3F}"/>
              </a:ext>
            </a:extLst>
          </p:cNvPr>
          <p:cNvSpPr txBox="1"/>
          <p:nvPr/>
        </p:nvSpPr>
        <p:spPr>
          <a:xfrm>
            <a:off x="7211684" y="1491384"/>
            <a:ext cx="3858924" cy="147732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Median time from first-in-human to first pediatric trial was </a:t>
            </a:r>
            <a:r>
              <a:rPr kumimoji="0" lang="en-US" sz="2400" b="1" i="0" u="none" strike="noStrike" kern="1200" cap="none" spc="0" normalizeH="0" baseline="0" noProof="0" dirty="0">
                <a:ln>
                  <a:noFill/>
                </a:ln>
                <a:solidFill>
                  <a:srgbClr val="002469"/>
                </a:solidFill>
                <a:effectLst/>
                <a:uLnTx/>
                <a:uFillTx/>
                <a:latin typeface="Arial" panose="020B0604020202020204"/>
                <a:ea typeface="+mn-ea"/>
                <a:cs typeface="+mn-cs"/>
              </a:rPr>
              <a:t>6.5 years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61238217-EBC7-D51A-9EA1-1181A5951950}"/>
              </a:ext>
            </a:extLst>
          </p:cNvPr>
          <p:cNvSpPr txBox="1"/>
          <p:nvPr/>
        </p:nvSpPr>
        <p:spPr>
          <a:xfrm>
            <a:off x="7211684" y="2968712"/>
            <a:ext cx="3995382" cy="2492990"/>
          </a:xfrm>
          <a:prstGeom prst="rect">
            <a:avLst/>
          </a:prstGeom>
          <a:noFill/>
        </p:spPr>
        <p:txBody>
          <a:bodyPr wrap="square">
            <a:spAutoFit/>
          </a:bodyPr>
          <a:lstStyle/>
          <a:p>
            <a:pPr marL="342900" indent="-342900">
              <a:buFont typeface="Arial" panose="020B0604020202020204" pitchFamily="34" charset="0"/>
              <a:buChar char="•"/>
            </a:pPr>
            <a:r>
              <a:rPr lang="en-US" sz="1800" dirty="0">
                <a:latin typeface="+mj-lt"/>
              </a:rPr>
              <a:t>117 non-hormonal drugs approved by the FDA from </a:t>
            </a:r>
            <a:r>
              <a:rPr lang="en-US" dirty="0"/>
              <a:t>1997-2017</a:t>
            </a:r>
            <a:endParaRPr lang="en-US" sz="1800" dirty="0">
              <a:latin typeface="+mj-lt"/>
            </a:endParaRPr>
          </a:p>
          <a:p>
            <a:pPr marL="342900" indent="-342900">
              <a:spcBef>
                <a:spcPts val="1800"/>
              </a:spcBef>
              <a:buFont typeface="Arial" panose="020B0604020202020204" pitchFamily="34" charset="0"/>
              <a:buChar char="•"/>
            </a:pPr>
            <a:r>
              <a:rPr lang="en-US" sz="1800" dirty="0"/>
              <a:t>Six drugs (5.1%) with initial approval that included children</a:t>
            </a:r>
          </a:p>
          <a:p>
            <a:pPr marL="342900" indent="-342900">
              <a:spcBef>
                <a:spcPts val="1800"/>
              </a:spcBef>
              <a:buFont typeface="Arial" panose="020B0604020202020204" pitchFamily="34" charset="0"/>
              <a:buChar char="•"/>
            </a:pPr>
            <a:r>
              <a:rPr lang="en-US" sz="1800" b="0" i="0" dirty="0">
                <a:effectLst/>
                <a:latin typeface="+mj-lt"/>
              </a:rPr>
              <a:t>Only 26% of first-in-child </a:t>
            </a:r>
            <a:r>
              <a:rPr lang="en-US" sz="1800" dirty="0">
                <a:latin typeface="+mj-lt"/>
              </a:rPr>
              <a:t>oncology trials</a:t>
            </a:r>
            <a:r>
              <a:rPr lang="en-US" sz="1800" b="0" i="0" dirty="0">
                <a:effectLst/>
                <a:latin typeface="+mj-lt"/>
              </a:rPr>
              <a:t> were industry-sponsored</a:t>
            </a:r>
            <a:endParaRPr lang="en-US" sz="1800" dirty="0">
              <a:latin typeface="+mj-lt"/>
            </a:endParaRPr>
          </a:p>
        </p:txBody>
      </p:sp>
    </p:spTree>
    <p:extLst>
      <p:ext uri="{BB962C8B-B14F-4D97-AF65-F5344CB8AC3E}">
        <p14:creationId xmlns:p14="http://schemas.microsoft.com/office/powerpoint/2010/main" val="566894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593C6-3E1B-205E-7683-DE372222FE7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734274A2-03C4-1262-4075-4186004C9939}"/>
              </a:ext>
            </a:extLst>
          </p:cNvPr>
          <p:cNvSpPr>
            <a:spLocks noGrp="1"/>
          </p:cNvSpPr>
          <p:nvPr>
            <p:ph idx="1"/>
          </p:nvPr>
        </p:nvSpPr>
        <p:spPr/>
        <p:txBody>
          <a:bodyPr/>
          <a:lstStyle/>
          <a:p>
            <a:r>
              <a:rPr lang="en-US" dirty="0"/>
              <a:t>https://www.fda.gov/regulatory-information/search-fda-guidance-documents/considerations-inclusion-adolescent-patients-adult-oncology-clinical-trials</a:t>
            </a:r>
          </a:p>
        </p:txBody>
      </p:sp>
      <p:pic>
        <p:nvPicPr>
          <p:cNvPr id="4" name="Picture 3">
            <a:extLst>
              <a:ext uri="{FF2B5EF4-FFF2-40B4-BE49-F238E27FC236}">
                <a16:creationId xmlns:a16="http://schemas.microsoft.com/office/drawing/2014/main" id="{FA7EA09C-8256-E06B-D7D1-A9D146F5F6AA}"/>
              </a:ext>
            </a:extLst>
          </p:cNvPr>
          <p:cNvPicPr>
            <a:picLocks noChangeAspect="1"/>
          </p:cNvPicPr>
          <p:nvPr/>
        </p:nvPicPr>
        <p:blipFill>
          <a:blip r:embed="rId3"/>
          <a:stretch>
            <a:fillRect/>
          </a:stretch>
        </p:blipFill>
        <p:spPr>
          <a:xfrm>
            <a:off x="167911" y="3392487"/>
            <a:ext cx="6716982" cy="3351269"/>
          </a:xfrm>
          <a:prstGeom prst="rect">
            <a:avLst/>
          </a:prstGeom>
          <a:solidFill>
            <a:schemeClr val="bg1"/>
          </a:solidFill>
          <a:ln>
            <a:solidFill>
              <a:schemeClr val="tx1"/>
            </a:solidFill>
          </a:ln>
        </p:spPr>
      </p:pic>
      <p:pic>
        <p:nvPicPr>
          <p:cNvPr id="5" name="Picture 4">
            <a:extLst>
              <a:ext uri="{FF2B5EF4-FFF2-40B4-BE49-F238E27FC236}">
                <a16:creationId xmlns:a16="http://schemas.microsoft.com/office/drawing/2014/main" id="{D4584BF9-A358-050A-B73D-668A9F261C90}"/>
              </a:ext>
            </a:extLst>
          </p:cNvPr>
          <p:cNvPicPr>
            <a:picLocks noChangeAspect="1"/>
          </p:cNvPicPr>
          <p:nvPr/>
        </p:nvPicPr>
        <p:blipFill rotWithShape="1">
          <a:blip r:embed="rId4"/>
          <a:srcRect l="744" t="16941" r="3318" b="35713"/>
          <a:stretch/>
        </p:blipFill>
        <p:spPr>
          <a:xfrm>
            <a:off x="246053" y="104613"/>
            <a:ext cx="11485699" cy="3188354"/>
          </a:xfrm>
          <a:prstGeom prst="rect">
            <a:avLst/>
          </a:prstGeom>
        </p:spPr>
      </p:pic>
      <p:sp>
        <p:nvSpPr>
          <p:cNvPr id="6" name="TextBox 5">
            <a:extLst>
              <a:ext uri="{FF2B5EF4-FFF2-40B4-BE49-F238E27FC236}">
                <a16:creationId xmlns:a16="http://schemas.microsoft.com/office/drawing/2014/main" id="{E086BACB-8C52-0FC2-BC95-4F2DFB110315}"/>
              </a:ext>
            </a:extLst>
          </p:cNvPr>
          <p:cNvSpPr txBox="1"/>
          <p:nvPr/>
        </p:nvSpPr>
        <p:spPr>
          <a:xfrm>
            <a:off x="7096040" y="4087038"/>
            <a:ext cx="4925001"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469"/>
                </a:solidFill>
                <a:effectLst/>
                <a:uLnTx/>
                <a:uFillTx/>
                <a:latin typeface="Arial" panose="020B0604020202020204"/>
                <a:ea typeface="+mn-ea"/>
                <a:cs typeface="+mn-cs"/>
                <a:hlinkClick r:id="rId5"/>
              </a:rPr>
              <a:t>https://www.fda.gov/regulatory-information/search-fda-guidance-documents/considerations-inclusion-adolescent-patients-adult-oncology-clinical-trials</a:t>
            </a:r>
            <a:endParaRPr kumimoji="0" lang="en-US" sz="16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F98B759-42BA-E6DE-3DE7-CD830A24025A}"/>
              </a:ext>
            </a:extLst>
          </p:cNvPr>
          <p:cNvSpPr txBox="1"/>
          <p:nvPr/>
        </p:nvSpPr>
        <p:spPr>
          <a:xfrm>
            <a:off x="7096040" y="5316665"/>
            <a:ext cx="4599016" cy="307777"/>
          </a:xfrm>
          <a:prstGeom prst="rect">
            <a:avLst/>
          </a:prstGeom>
          <a:noFill/>
        </p:spPr>
        <p:txBody>
          <a:bodyPr wrap="none" lIns="0" tIns="0" rIns="0" bIns="0" rtlCol="0">
            <a:spAutoFit/>
          </a:bodyPr>
          <a:lstStyle/>
          <a:p>
            <a:pPr algn="l"/>
            <a:r>
              <a:rPr lang="en-US" sz="2000" b="1" dirty="0"/>
              <a:t>Adolescents defined as ages </a:t>
            </a:r>
            <a:r>
              <a:rPr lang="en-US" sz="2000" b="1" dirty="0">
                <a:latin typeface="+mj-lt"/>
                <a:ea typeface="Cambria Math" panose="02040503050406030204" pitchFamily="18" charset="0"/>
              </a:rPr>
              <a:t>≥ 12 -17</a:t>
            </a:r>
            <a:r>
              <a:rPr lang="en-US" sz="2000" b="1" dirty="0"/>
              <a:t> </a:t>
            </a:r>
          </a:p>
        </p:txBody>
      </p:sp>
    </p:spTree>
    <p:extLst>
      <p:ext uri="{BB962C8B-B14F-4D97-AF65-F5344CB8AC3E}">
        <p14:creationId xmlns:p14="http://schemas.microsoft.com/office/powerpoint/2010/main" val="46920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Disclosures</a:t>
            </a:r>
          </a:p>
        </p:txBody>
      </p:sp>
      <p:sp>
        <p:nvSpPr>
          <p:cNvPr id="3" name="Content Placeholder 2"/>
          <p:cNvSpPr>
            <a:spLocks noGrp="1"/>
          </p:cNvSpPr>
          <p:nvPr>
            <p:ph idx="1"/>
          </p:nvPr>
        </p:nvSpPr>
        <p:spPr/>
        <p:txBody>
          <a:bodyPr/>
          <a:lstStyle/>
          <a:p>
            <a:r>
              <a:rPr lang="en-US" i="1" dirty="0"/>
              <a:t>Consultancy: </a:t>
            </a:r>
          </a:p>
          <a:p>
            <a:r>
              <a:rPr lang="en-US" dirty="0"/>
              <a:t>Data Safety Monitoring Committee (compensated) </a:t>
            </a:r>
            <a:r>
              <a:rPr lang="en-US" dirty="0" err="1"/>
              <a:t>Springworks</a:t>
            </a:r>
            <a:r>
              <a:rPr lang="en-US" dirty="0"/>
              <a:t> Therapeutics, Renaissance Pharma; (uncompensated): Merck Sharp &amp; Dohme, Pfizer, Inc. </a:t>
            </a:r>
          </a:p>
          <a:p>
            <a:r>
              <a:rPr lang="en-US" dirty="0"/>
              <a:t>Pediatric Advisory Boards: Jazz Pharmaceuticals (compensated) and Eisai (uncompensated)</a:t>
            </a:r>
          </a:p>
          <a:p>
            <a:r>
              <a:rPr lang="en-US" i="1" dirty="0"/>
              <a:t>Institutional Research Support:</a:t>
            </a:r>
          </a:p>
          <a:p>
            <a:r>
              <a:rPr lang="en-US" dirty="0"/>
              <a:t>For clinical trials from Merck, Lilly, </a:t>
            </a:r>
            <a:r>
              <a:rPr lang="en-US" dirty="0" err="1"/>
              <a:t>Loxo</a:t>
            </a:r>
            <a:r>
              <a:rPr lang="en-US" dirty="0"/>
              <a:t>-oncology, Eisai, </a:t>
            </a:r>
            <a:r>
              <a:rPr lang="en-US" dirty="0" err="1"/>
              <a:t>Cellectar</a:t>
            </a:r>
            <a:r>
              <a:rPr lang="en-US" dirty="0"/>
              <a:t>, Jazz Pharmaceuticals, Verastem and Bayer.</a:t>
            </a:r>
          </a:p>
          <a:p>
            <a:r>
              <a:rPr lang="en-US" dirty="0"/>
              <a:t>Previous support for clinical trials from Roche/ Genentech, Celgene, Merck, Amgen, Bristol Myers Squibb, Novartis, and </a:t>
            </a:r>
            <a:r>
              <a:rPr lang="en-US" dirty="0" err="1"/>
              <a:t>Ignyta</a:t>
            </a:r>
            <a:endParaRPr lang="en-US" dirty="0"/>
          </a:p>
        </p:txBody>
      </p:sp>
    </p:spTree>
    <p:extLst>
      <p:ext uri="{BB962C8B-B14F-4D97-AF65-F5344CB8AC3E}">
        <p14:creationId xmlns:p14="http://schemas.microsoft.com/office/powerpoint/2010/main" val="25035894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41D06-5314-2DED-AAB4-C82A22DC8FBD}"/>
              </a:ext>
            </a:extLst>
          </p:cNvPr>
          <p:cNvSpPr>
            <a:spLocks noGrp="1"/>
          </p:cNvSpPr>
          <p:nvPr>
            <p:ph type="title"/>
          </p:nvPr>
        </p:nvSpPr>
        <p:spPr/>
        <p:txBody>
          <a:bodyPr/>
          <a:lstStyle/>
          <a:p>
            <a:r>
              <a:rPr lang="en-US" dirty="0"/>
              <a:t>FDA Guidance for inclusion of adolescents on industry trials</a:t>
            </a:r>
          </a:p>
        </p:txBody>
      </p:sp>
      <p:sp>
        <p:nvSpPr>
          <p:cNvPr id="3" name="Content Placeholder 2">
            <a:extLst>
              <a:ext uri="{FF2B5EF4-FFF2-40B4-BE49-F238E27FC236}">
                <a16:creationId xmlns:a16="http://schemas.microsoft.com/office/drawing/2014/main" id="{A7CCD9F0-D3CD-AB75-5F57-BE9A09586A80}"/>
              </a:ext>
            </a:extLst>
          </p:cNvPr>
          <p:cNvSpPr>
            <a:spLocks noGrp="1"/>
          </p:cNvSpPr>
          <p:nvPr>
            <p:ph idx="1"/>
          </p:nvPr>
        </p:nvSpPr>
        <p:spPr>
          <a:xfrm>
            <a:off x="457200" y="1161956"/>
            <a:ext cx="11274552" cy="5020480"/>
          </a:xfrm>
        </p:spPr>
        <p:txBody>
          <a:bodyPr/>
          <a:lstStyle/>
          <a:p>
            <a:pPr marL="342900" indent="-342900">
              <a:spcAft>
                <a:spcPts val="1000"/>
              </a:spcAft>
              <a:buFont typeface="Arial" panose="020B0604020202020204" pitchFamily="34" charset="0"/>
              <a:buChar char="•"/>
            </a:pPr>
            <a:r>
              <a:rPr lang="en-US" dirty="0"/>
              <a:t>“Adolescent patients should be eligible for enrollment in adult oncology clinical trials at all stages of drug development when the histology and biologic behavior of the cancer under investigation is the same in, or the molecular target of the drug is relevant to, cancers in both adult and adolescent patients.”</a:t>
            </a:r>
          </a:p>
          <a:p>
            <a:pPr marL="342900" indent="-342900">
              <a:spcAft>
                <a:spcPts val="1000"/>
              </a:spcAft>
              <a:buFont typeface="Arial" panose="020B0604020202020204" pitchFamily="34" charset="0"/>
              <a:buChar char="•"/>
            </a:pPr>
            <a:r>
              <a:rPr lang="en-US" dirty="0"/>
              <a:t>“First-in-human or dose-escalation trials: Adolescent patients may be enrolled after </a:t>
            </a:r>
            <a:r>
              <a:rPr lang="en-US" i="1" dirty="0"/>
              <a:t>some</a:t>
            </a:r>
            <a:r>
              <a:rPr lang="en-US" dirty="0"/>
              <a:t> initial adult pharmacokinetic and toxicity data are obtained.”</a:t>
            </a:r>
          </a:p>
          <a:p>
            <a:pPr marL="342900" indent="-342900">
              <a:spcAft>
                <a:spcPts val="1000"/>
              </a:spcAft>
              <a:buFont typeface="Arial" panose="020B0604020202020204" pitchFamily="34" charset="0"/>
              <a:buChar char="•"/>
            </a:pPr>
            <a:r>
              <a:rPr lang="en-US" dirty="0"/>
              <a:t>“Activity-estimating or confirmatory trials: Adolescent patients can be enrolled simultaneously with adults”</a:t>
            </a:r>
          </a:p>
          <a:p>
            <a:pPr marL="342900" indent="-342900">
              <a:spcAft>
                <a:spcPts val="1000"/>
              </a:spcAft>
              <a:buFont typeface="Arial" panose="020B0604020202020204" pitchFamily="34" charset="0"/>
              <a:buChar char="•"/>
            </a:pPr>
            <a:r>
              <a:rPr lang="en-US" dirty="0"/>
              <a:t>“An FDA analysis of adult population pharmacokinetics of oncology drugs suggested that 40 kg (the approximate median body weight of a 12-year-old ) is generally the lower end of the body weight range that has no clinically relevant effect on drug pharmacokinetics or safety.”</a:t>
            </a:r>
          </a:p>
          <a:p>
            <a:pPr marL="342900" indent="-342900">
              <a:spcAft>
                <a:spcPts val="1000"/>
              </a:spcAft>
              <a:buFont typeface="Arial" panose="020B0604020202020204" pitchFamily="34" charset="0"/>
              <a:buChar char="•"/>
            </a:pPr>
            <a:r>
              <a:rPr lang="en-US" dirty="0"/>
              <a:t>“In general, adolescent patients who weigh at least 40 kg can receive the same fixed dose administered in adults.”</a:t>
            </a:r>
          </a:p>
        </p:txBody>
      </p:sp>
    </p:spTree>
    <p:extLst>
      <p:ext uri="{BB962C8B-B14F-4D97-AF65-F5344CB8AC3E}">
        <p14:creationId xmlns:p14="http://schemas.microsoft.com/office/powerpoint/2010/main" val="387787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57316-CEB6-01BC-3FC6-3A37F721B5D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C65B0AC-AFF1-D766-8B90-86E5689F2E4A}"/>
              </a:ext>
            </a:extLst>
          </p:cNvPr>
          <p:cNvSpPr>
            <a:spLocks noGrp="1"/>
          </p:cNvSpPr>
          <p:nvPr>
            <p:ph type="title"/>
          </p:nvPr>
        </p:nvSpPr>
        <p:spPr/>
        <p:txBody>
          <a:bodyPr/>
          <a:lstStyle/>
          <a:p>
            <a:r>
              <a:rPr lang="en-US" dirty="0"/>
              <a:t>Target- CRM Design: Can be used to include adolescents in adult  first in human studies</a:t>
            </a:r>
          </a:p>
        </p:txBody>
      </p:sp>
      <p:pic>
        <p:nvPicPr>
          <p:cNvPr id="1026" name="Picture 2">
            <a:extLst>
              <a:ext uri="{FF2B5EF4-FFF2-40B4-BE49-F238E27FC236}">
                <a16:creationId xmlns:a16="http://schemas.microsoft.com/office/drawing/2014/main" id="{9052093A-B4FF-E683-C01B-97975B04D1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678" t="9201" r="483" b="23936"/>
          <a:stretch/>
        </p:blipFill>
        <p:spPr bwMode="auto">
          <a:xfrm>
            <a:off x="457200" y="1283187"/>
            <a:ext cx="10260241" cy="462985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DA96ACB-372B-3399-7CE4-556B2FE1A91A}"/>
              </a:ext>
            </a:extLst>
          </p:cNvPr>
          <p:cNvSpPr txBox="1"/>
          <p:nvPr/>
        </p:nvSpPr>
        <p:spPr>
          <a:xfrm>
            <a:off x="721683" y="5493892"/>
            <a:ext cx="10173156" cy="553998"/>
          </a:xfrm>
          <a:prstGeom prst="rect">
            <a:avLst/>
          </a:prstGeom>
          <a:noFill/>
        </p:spPr>
        <p:txBody>
          <a:bodyPr wrap="square" lIns="0" tIns="0" rIns="0" bIns="0" rtlCol="0">
            <a:spAutoFit/>
          </a:bodyPr>
          <a:lstStyle/>
          <a:p>
            <a:r>
              <a:rPr lang="en-US" dirty="0"/>
              <a:t>Allows a specific subset of patients (</a:t>
            </a:r>
            <a:r>
              <a:rPr lang="en-US" dirty="0" err="1"/>
              <a:t>eg</a:t>
            </a:r>
            <a:r>
              <a:rPr lang="en-US" dirty="0"/>
              <a:t>, cohort B = </a:t>
            </a:r>
            <a:r>
              <a:rPr lang="en-US" b="1" dirty="0"/>
              <a:t>ADOLESCENT</a:t>
            </a:r>
            <a:r>
              <a:rPr lang="en-US" dirty="0"/>
              <a:t>) to enroll at one dose level below the current dose level during the dose-limiting toxicity (DLT) observation period.</a:t>
            </a:r>
          </a:p>
        </p:txBody>
      </p:sp>
      <p:sp>
        <p:nvSpPr>
          <p:cNvPr id="9" name="TextBox 8">
            <a:extLst>
              <a:ext uri="{FF2B5EF4-FFF2-40B4-BE49-F238E27FC236}">
                <a16:creationId xmlns:a16="http://schemas.microsoft.com/office/drawing/2014/main" id="{73A4A411-C222-EBE7-C730-170E85D73AB3}"/>
              </a:ext>
            </a:extLst>
          </p:cNvPr>
          <p:cNvSpPr txBox="1"/>
          <p:nvPr/>
        </p:nvSpPr>
        <p:spPr>
          <a:xfrm>
            <a:off x="544286" y="6397773"/>
            <a:ext cx="10260242" cy="646331"/>
          </a:xfrm>
          <a:prstGeom prst="rect">
            <a:avLst/>
          </a:prstGeom>
          <a:noFill/>
        </p:spPr>
        <p:txBody>
          <a:bodyPr wrap="square" lIns="0" tIns="0" rIns="0" bIns="0" rtlCol="0">
            <a:spAutoFit/>
          </a:bodyPr>
          <a:lstStyle/>
          <a:p>
            <a:r>
              <a:rPr lang="en-US" sz="1200" dirty="0"/>
              <a:t>Ma C, Shulman DS… London WB. Targeted-Agent Continual Reassessment Method: A Novel Bayesian Enrichment Design for Phase I Trials of Molecularly Targeted Therapies. JCO: Precision Oncology, 2024 </a:t>
            </a:r>
            <a:r>
              <a:rPr lang="en-US" sz="1200" i="1" dirty="0"/>
              <a:t>Copyright © 2024, Wolters Kluwer Health</a:t>
            </a:r>
          </a:p>
          <a:p>
            <a:pPr algn="l"/>
            <a:endParaRPr lang="en-US" dirty="0"/>
          </a:p>
        </p:txBody>
      </p:sp>
    </p:spTree>
    <p:extLst>
      <p:ext uri="{BB962C8B-B14F-4D97-AF65-F5344CB8AC3E}">
        <p14:creationId xmlns:p14="http://schemas.microsoft.com/office/powerpoint/2010/main" val="20609298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F0E0-1D31-6D38-6BF9-79ACC32A189E}"/>
              </a:ext>
            </a:extLst>
          </p:cNvPr>
          <p:cNvSpPr>
            <a:spLocks noGrp="1"/>
          </p:cNvSpPr>
          <p:nvPr>
            <p:ph type="title"/>
          </p:nvPr>
        </p:nvSpPr>
        <p:spPr/>
        <p:txBody>
          <a:bodyPr/>
          <a:lstStyle/>
          <a:p>
            <a:r>
              <a:rPr lang="en-US" dirty="0"/>
              <a:t>RP-1664 in children with refractory/relapsed NBL</a:t>
            </a:r>
            <a:br>
              <a:rPr lang="en-US" dirty="0"/>
            </a:br>
            <a:br>
              <a:rPr lang="en-US" dirty="0">
                <a:latin typeface="Arial" charset="0"/>
                <a:ea typeface="ＭＳ Ｐゴシック" pitchFamily="34" charset="-128"/>
                <a:cs typeface="Arial" charset="0"/>
              </a:rPr>
            </a:br>
            <a:endParaRPr lang="en-US" dirty="0"/>
          </a:p>
        </p:txBody>
      </p:sp>
      <p:sp>
        <p:nvSpPr>
          <p:cNvPr id="4" name="Content Placeholder 5">
            <a:extLst>
              <a:ext uri="{FF2B5EF4-FFF2-40B4-BE49-F238E27FC236}">
                <a16:creationId xmlns:a16="http://schemas.microsoft.com/office/drawing/2014/main" id="{856458F3-D338-9987-20C1-3A06879427D7}"/>
              </a:ext>
            </a:extLst>
          </p:cNvPr>
          <p:cNvSpPr txBox="1">
            <a:spLocks/>
          </p:cNvSpPr>
          <p:nvPr/>
        </p:nvSpPr>
        <p:spPr>
          <a:xfrm>
            <a:off x="945099" y="1069784"/>
            <a:ext cx="5110766" cy="356747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033463" indent="-3444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1371600" indent="-338138" algn="l" defTabSz="914400" rtl="0" eaLnBrk="1" latinLnBrk="0" hangingPunct="1">
              <a:lnSpc>
                <a:spcPct val="90000"/>
              </a:lnSpc>
              <a:spcBef>
                <a:spcPts val="500"/>
              </a:spcBef>
              <a:buFont typeface="System Font Regular"/>
              <a:buChar char="–"/>
              <a:tabLst/>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2062163" indent="-346075" algn="l" defTabSz="914400" rtl="0" eaLnBrk="1" latinLnBrk="0" hangingPunct="1">
              <a:lnSpc>
                <a:spcPct val="90000"/>
              </a:lnSpc>
              <a:spcBef>
                <a:spcPts val="50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latin typeface="Arial" charset="0"/>
                <a:ea typeface="ＭＳ Ｐゴシック" pitchFamily="34" charset="-128"/>
                <a:cs typeface="Arial" charset="0"/>
              </a:rPr>
              <a:t>PLK4 inhibition</a:t>
            </a:r>
            <a:r>
              <a:rPr lang="en-US" dirty="0">
                <a:latin typeface="Arial" charset="0"/>
                <a:ea typeface="ＭＳ Ｐゴシック" pitchFamily="34" charset="-128"/>
                <a:cs typeface="Arial" charset="0"/>
              </a:rPr>
              <a:t> leads to dysregulation of the mitotic spindle. Higher impact on cells with high </a:t>
            </a:r>
            <a:r>
              <a:rPr lang="en-US" b="1" dirty="0">
                <a:latin typeface="Arial" charset="0"/>
                <a:ea typeface="ＭＳ Ｐゴシック" pitchFamily="34" charset="-128"/>
                <a:cs typeface="Arial" charset="0"/>
              </a:rPr>
              <a:t>TRIM37 levels</a:t>
            </a:r>
          </a:p>
          <a:p>
            <a:endParaRPr lang="en-US" dirty="0">
              <a:latin typeface="Arial" charset="0"/>
              <a:ea typeface="ＭＳ Ｐゴシック" pitchFamily="34" charset="-128"/>
              <a:cs typeface="Arial" charset="0"/>
            </a:endParaRPr>
          </a:p>
          <a:p>
            <a:endParaRPr lang="en-US" dirty="0">
              <a:latin typeface="Arial" charset="0"/>
              <a:ea typeface="ＭＳ Ｐゴシック" pitchFamily="34" charset="-128"/>
              <a:cs typeface="Arial" charset="0"/>
            </a:endParaRPr>
          </a:p>
          <a:p>
            <a:endParaRPr lang="en-US" dirty="0"/>
          </a:p>
        </p:txBody>
      </p:sp>
      <p:grpSp>
        <p:nvGrpSpPr>
          <p:cNvPr id="5" name="Group 4">
            <a:extLst>
              <a:ext uri="{FF2B5EF4-FFF2-40B4-BE49-F238E27FC236}">
                <a16:creationId xmlns:a16="http://schemas.microsoft.com/office/drawing/2014/main" id="{4F0EAA82-4AF0-48F6-DC61-DA0307B5C744}"/>
              </a:ext>
            </a:extLst>
          </p:cNvPr>
          <p:cNvGrpSpPr/>
          <p:nvPr/>
        </p:nvGrpSpPr>
        <p:grpSpPr>
          <a:xfrm>
            <a:off x="985235" y="2316851"/>
            <a:ext cx="4303623" cy="2071895"/>
            <a:chOff x="1082842" y="1467399"/>
            <a:chExt cx="6875435" cy="3024080"/>
          </a:xfrm>
        </p:grpSpPr>
        <p:pic>
          <p:nvPicPr>
            <p:cNvPr id="6" name="Picture 5">
              <a:extLst>
                <a:ext uri="{FF2B5EF4-FFF2-40B4-BE49-F238E27FC236}">
                  <a16:creationId xmlns:a16="http://schemas.microsoft.com/office/drawing/2014/main" id="{C3BE0755-3402-61A3-8347-85D483373928}"/>
                </a:ext>
              </a:extLst>
            </p:cNvPr>
            <p:cNvPicPr>
              <a:picLocks noChangeAspect="1"/>
            </p:cNvPicPr>
            <p:nvPr/>
          </p:nvPicPr>
          <p:blipFill rotWithShape="1">
            <a:blip r:embed="rId3"/>
            <a:srcRect l="180" t="13836" r="1210" b="3145"/>
            <a:stretch/>
          </p:blipFill>
          <p:spPr>
            <a:xfrm>
              <a:off x="1082842" y="1467399"/>
              <a:ext cx="6875435" cy="3024080"/>
            </a:xfrm>
            <a:prstGeom prst="rect">
              <a:avLst/>
            </a:prstGeom>
          </p:spPr>
        </p:pic>
        <p:grpSp>
          <p:nvGrpSpPr>
            <p:cNvPr id="7" name="Group 6">
              <a:extLst>
                <a:ext uri="{FF2B5EF4-FFF2-40B4-BE49-F238E27FC236}">
                  <a16:creationId xmlns:a16="http://schemas.microsoft.com/office/drawing/2014/main" id="{58AC1B33-35E8-3A3A-ED21-059552027017}"/>
                </a:ext>
              </a:extLst>
            </p:cNvPr>
            <p:cNvGrpSpPr/>
            <p:nvPr/>
          </p:nvGrpSpPr>
          <p:grpSpPr>
            <a:xfrm>
              <a:off x="3049661" y="3262970"/>
              <a:ext cx="127505" cy="230833"/>
              <a:chOff x="1530403" y="4801191"/>
              <a:chExt cx="361495" cy="736630"/>
            </a:xfrm>
          </p:grpSpPr>
          <p:sp>
            <p:nvSpPr>
              <p:cNvPr id="13" name="Rectangle 12">
                <a:extLst>
                  <a:ext uri="{FF2B5EF4-FFF2-40B4-BE49-F238E27FC236}">
                    <a16:creationId xmlns:a16="http://schemas.microsoft.com/office/drawing/2014/main" id="{3488BC12-FEFE-EF48-F7BD-042FB901FE8D}"/>
                  </a:ext>
                </a:extLst>
              </p:cNvPr>
              <p:cNvSpPr/>
              <p:nvPr/>
            </p:nvSpPr>
            <p:spPr>
              <a:xfrm rot="16200000">
                <a:off x="1344923" y="5143510"/>
                <a:ext cx="732456" cy="56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dirty="0">
                  <a:solidFill>
                    <a:prstClr val="white"/>
                  </a:solidFill>
                  <a:latin typeface="Arial"/>
                </a:endParaRPr>
              </a:p>
            </p:txBody>
          </p:sp>
          <p:sp>
            <p:nvSpPr>
              <p:cNvPr id="14" name="Rectangle 13">
                <a:extLst>
                  <a:ext uri="{FF2B5EF4-FFF2-40B4-BE49-F238E27FC236}">
                    <a16:creationId xmlns:a16="http://schemas.microsoft.com/office/drawing/2014/main" id="{D4E20D30-E021-9EC7-8C5B-E596F9F98A8E}"/>
                  </a:ext>
                </a:extLst>
              </p:cNvPr>
              <p:cNvSpPr/>
              <p:nvPr/>
            </p:nvSpPr>
            <p:spPr>
              <a:xfrm rot="10800000">
                <a:off x="1530403" y="4801191"/>
                <a:ext cx="361495"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dirty="0">
                  <a:solidFill>
                    <a:prstClr val="white"/>
                  </a:solidFill>
                  <a:latin typeface="Arial"/>
                </a:endParaRPr>
              </a:p>
            </p:txBody>
          </p:sp>
        </p:grpSp>
        <p:sp>
          <p:nvSpPr>
            <p:cNvPr id="8" name="TextBox 7">
              <a:extLst>
                <a:ext uri="{FF2B5EF4-FFF2-40B4-BE49-F238E27FC236}">
                  <a16:creationId xmlns:a16="http://schemas.microsoft.com/office/drawing/2014/main" id="{FEA36186-4A2C-56B8-1CC7-8A2A32DB532D}"/>
                </a:ext>
              </a:extLst>
            </p:cNvPr>
            <p:cNvSpPr txBox="1"/>
            <p:nvPr/>
          </p:nvSpPr>
          <p:spPr>
            <a:xfrm>
              <a:off x="2879648" y="3475369"/>
              <a:ext cx="595036" cy="369332"/>
            </a:xfrm>
            <a:prstGeom prst="rect">
              <a:avLst/>
            </a:prstGeom>
            <a:noFill/>
          </p:spPr>
          <p:txBody>
            <a:bodyPr wrap="none" rtlCol="0">
              <a:spAutoFit/>
            </a:bodyPr>
            <a:lstStyle/>
            <a:p>
              <a:pPr algn="ctr" defTabSz="685800">
                <a:defRPr/>
              </a:pPr>
              <a:r>
                <a:rPr lang="en-CA" sz="900" b="1" dirty="0">
                  <a:solidFill>
                    <a:prstClr val="black"/>
                  </a:solidFill>
                  <a:latin typeface="Arial"/>
                </a:rPr>
                <a:t>TRIM37</a:t>
              </a:r>
            </a:p>
            <a:p>
              <a:pPr algn="ctr" defTabSz="685800">
                <a:defRPr/>
              </a:pPr>
              <a:r>
                <a:rPr lang="en-CA" sz="900" b="1" dirty="0">
                  <a:solidFill>
                    <a:prstClr val="black"/>
                  </a:solidFill>
                  <a:latin typeface="Arial"/>
                </a:rPr>
                <a:t>gain</a:t>
              </a:r>
            </a:p>
          </p:txBody>
        </p:sp>
        <p:sp>
          <p:nvSpPr>
            <p:cNvPr id="9" name="TextBox 8">
              <a:extLst>
                <a:ext uri="{FF2B5EF4-FFF2-40B4-BE49-F238E27FC236}">
                  <a16:creationId xmlns:a16="http://schemas.microsoft.com/office/drawing/2014/main" id="{BEAE6CD0-482A-F517-B66F-BC8DF10E4F4C}"/>
                </a:ext>
              </a:extLst>
            </p:cNvPr>
            <p:cNvSpPr txBox="1"/>
            <p:nvPr/>
          </p:nvSpPr>
          <p:spPr>
            <a:xfrm>
              <a:off x="1472438" y="2038605"/>
              <a:ext cx="704040" cy="369332"/>
            </a:xfrm>
            <a:prstGeom prst="rect">
              <a:avLst/>
            </a:prstGeom>
            <a:noFill/>
          </p:spPr>
          <p:txBody>
            <a:bodyPr wrap="none" rtlCol="0">
              <a:spAutoFit/>
            </a:bodyPr>
            <a:lstStyle/>
            <a:p>
              <a:pPr algn="ctr" defTabSz="685800">
                <a:defRPr/>
              </a:pPr>
              <a:r>
                <a:rPr lang="en-CA" sz="900" b="1" dirty="0">
                  <a:solidFill>
                    <a:prstClr val="black"/>
                  </a:solidFill>
                  <a:latin typeface="Arial"/>
                </a:rPr>
                <a:t>PLK4</a:t>
              </a:r>
            </a:p>
            <a:p>
              <a:pPr algn="ctr" defTabSz="685800">
                <a:defRPr/>
              </a:pPr>
              <a:r>
                <a:rPr lang="en-CA" sz="900" b="1" dirty="0">
                  <a:solidFill>
                    <a:prstClr val="black"/>
                  </a:solidFill>
                  <a:latin typeface="Arial"/>
                </a:rPr>
                <a:t>inhibition</a:t>
              </a:r>
            </a:p>
          </p:txBody>
        </p:sp>
        <p:grpSp>
          <p:nvGrpSpPr>
            <p:cNvPr id="10" name="Group 9">
              <a:extLst>
                <a:ext uri="{FF2B5EF4-FFF2-40B4-BE49-F238E27FC236}">
                  <a16:creationId xmlns:a16="http://schemas.microsoft.com/office/drawing/2014/main" id="{DD298049-3713-FC24-4D06-1DA9811404EA}"/>
                </a:ext>
              </a:extLst>
            </p:cNvPr>
            <p:cNvGrpSpPr/>
            <p:nvPr/>
          </p:nvGrpSpPr>
          <p:grpSpPr>
            <a:xfrm rot="4090756">
              <a:off x="2073525" y="1952715"/>
              <a:ext cx="127505" cy="230833"/>
              <a:chOff x="1530403" y="4801191"/>
              <a:chExt cx="361495" cy="736630"/>
            </a:xfrm>
          </p:grpSpPr>
          <p:sp>
            <p:nvSpPr>
              <p:cNvPr id="11" name="Rectangle 10">
                <a:extLst>
                  <a:ext uri="{FF2B5EF4-FFF2-40B4-BE49-F238E27FC236}">
                    <a16:creationId xmlns:a16="http://schemas.microsoft.com/office/drawing/2014/main" id="{4089D28B-60EB-6591-E23D-7219D74DCC7F}"/>
                  </a:ext>
                </a:extLst>
              </p:cNvPr>
              <p:cNvSpPr/>
              <p:nvPr/>
            </p:nvSpPr>
            <p:spPr>
              <a:xfrm rot="16200000">
                <a:off x="1344923" y="5143510"/>
                <a:ext cx="732456" cy="561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dirty="0">
                  <a:solidFill>
                    <a:prstClr val="white"/>
                  </a:solidFill>
                  <a:latin typeface="Arial"/>
                </a:endParaRPr>
              </a:p>
            </p:txBody>
          </p:sp>
          <p:sp>
            <p:nvSpPr>
              <p:cNvPr id="12" name="Rectangle 11">
                <a:extLst>
                  <a:ext uri="{FF2B5EF4-FFF2-40B4-BE49-F238E27FC236}">
                    <a16:creationId xmlns:a16="http://schemas.microsoft.com/office/drawing/2014/main" id="{37078950-E166-B77E-051A-2EC176718E36}"/>
                  </a:ext>
                </a:extLst>
              </p:cNvPr>
              <p:cNvSpPr/>
              <p:nvPr/>
            </p:nvSpPr>
            <p:spPr>
              <a:xfrm rot="10800000">
                <a:off x="1530403" y="4801191"/>
                <a:ext cx="361495"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CA" sz="1350" dirty="0">
                  <a:solidFill>
                    <a:prstClr val="white"/>
                  </a:solidFill>
                  <a:latin typeface="Arial"/>
                </a:endParaRPr>
              </a:p>
            </p:txBody>
          </p:sp>
        </p:grpSp>
      </p:grpSp>
      <p:pic>
        <p:nvPicPr>
          <p:cNvPr id="15" name="Picture 14">
            <a:extLst>
              <a:ext uri="{FF2B5EF4-FFF2-40B4-BE49-F238E27FC236}">
                <a16:creationId xmlns:a16="http://schemas.microsoft.com/office/drawing/2014/main" id="{267394B7-E000-F2E8-2AA4-AD3CED4AA2A7}"/>
              </a:ext>
            </a:extLst>
          </p:cNvPr>
          <p:cNvPicPr>
            <a:picLocks noChangeAspect="1"/>
          </p:cNvPicPr>
          <p:nvPr/>
        </p:nvPicPr>
        <p:blipFill rotWithShape="1">
          <a:blip r:embed="rId4">
            <a:extLst>
              <a:ext uri="{28A0092B-C50C-407E-A947-70E740481C1C}">
                <a14:useLocalDpi xmlns:a14="http://schemas.microsoft.com/office/drawing/2010/main" val="0"/>
              </a:ext>
            </a:extLst>
          </a:blip>
          <a:srcRect l="32073" t="66547" r="34103" b="9431"/>
          <a:stretch/>
        </p:blipFill>
        <p:spPr>
          <a:xfrm>
            <a:off x="6486710" y="1180528"/>
            <a:ext cx="3676082" cy="2005136"/>
          </a:xfrm>
          <a:prstGeom prst="rect">
            <a:avLst/>
          </a:prstGeom>
          <a:noFill/>
        </p:spPr>
      </p:pic>
      <p:pic>
        <p:nvPicPr>
          <p:cNvPr id="16" name="Picture 15">
            <a:extLst>
              <a:ext uri="{FF2B5EF4-FFF2-40B4-BE49-F238E27FC236}">
                <a16:creationId xmlns:a16="http://schemas.microsoft.com/office/drawing/2014/main" id="{C84026AA-A8CC-64A5-D859-34470A64F859}"/>
              </a:ext>
            </a:extLst>
          </p:cNvPr>
          <p:cNvPicPr>
            <a:picLocks noChangeAspect="1"/>
          </p:cNvPicPr>
          <p:nvPr/>
        </p:nvPicPr>
        <p:blipFill rotWithShape="1">
          <a:blip r:embed="rId5"/>
          <a:srcRect t="22048" r="42966"/>
          <a:stretch/>
        </p:blipFill>
        <p:spPr>
          <a:xfrm>
            <a:off x="6676901" y="3161727"/>
            <a:ext cx="4130240" cy="2849355"/>
          </a:xfrm>
          <a:prstGeom prst="rect">
            <a:avLst/>
          </a:prstGeom>
        </p:spPr>
      </p:pic>
      <p:sp>
        <p:nvSpPr>
          <p:cNvPr id="17" name="TextBox 16">
            <a:extLst>
              <a:ext uri="{FF2B5EF4-FFF2-40B4-BE49-F238E27FC236}">
                <a16:creationId xmlns:a16="http://schemas.microsoft.com/office/drawing/2014/main" id="{E676C68E-A369-D57F-16A9-6AB07679A34F}"/>
              </a:ext>
            </a:extLst>
          </p:cNvPr>
          <p:cNvSpPr txBox="1"/>
          <p:nvPr/>
        </p:nvSpPr>
        <p:spPr>
          <a:xfrm>
            <a:off x="7190992" y="6091285"/>
            <a:ext cx="2971800" cy="230832"/>
          </a:xfrm>
          <a:prstGeom prst="rect">
            <a:avLst/>
          </a:prstGeom>
          <a:noFill/>
        </p:spPr>
        <p:txBody>
          <a:bodyPr wrap="square" rtlCol="0">
            <a:spAutoFit/>
          </a:bodyPr>
          <a:lstStyle/>
          <a:p>
            <a:r>
              <a:rPr lang="en-US" sz="900" dirty="0">
                <a:solidFill>
                  <a:srgbClr val="222222"/>
                </a:solidFill>
                <a:latin typeface="Arial" panose="020B0604020202020204" pitchFamily="34" charset="0"/>
                <a:cs typeface="Arial" panose="020B0604020202020204" pitchFamily="34" charset="0"/>
              </a:rPr>
              <a:t>St Jude Pecan DATA Portal https://pecan.stjude.cloud</a:t>
            </a:r>
          </a:p>
        </p:txBody>
      </p:sp>
      <p:sp>
        <p:nvSpPr>
          <p:cNvPr id="3" name="Oval 2">
            <a:extLst>
              <a:ext uri="{FF2B5EF4-FFF2-40B4-BE49-F238E27FC236}">
                <a16:creationId xmlns:a16="http://schemas.microsoft.com/office/drawing/2014/main" id="{4D5734CE-B6CC-CD4C-2D9B-1D1C8663B2D8}"/>
              </a:ext>
            </a:extLst>
          </p:cNvPr>
          <p:cNvSpPr/>
          <p:nvPr/>
        </p:nvSpPr>
        <p:spPr>
          <a:xfrm>
            <a:off x="8835027" y="1109670"/>
            <a:ext cx="1327765" cy="10161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03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5270-3961-B425-ABDC-AB907DD7AF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6C21E4-D0CE-35E2-B160-9C0D27E1CF1E}"/>
              </a:ext>
            </a:extLst>
          </p:cNvPr>
          <p:cNvSpPr>
            <a:spLocks noGrp="1"/>
          </p:cNvSpPr>
          <p:nvPr>
            <p:ph type="title"/>
          </p:nvPr>
        </p:nvSpPr>
        <p:spPr/>
        <p:txBody>
          <a:bodyPr/>
          <a:lstStyle/>
          <a:p>
            <a:r>
              <a:rPr lang="en-US" dirty="0"/>
              <a:t>RP-1664 in children with refractory/relapsed NBL</a:t>
            </a:r>
            <a:br>
              <a:rPr lang="en-US" dirty="0"/>
            </a:br>
            <a:br>
              <a:rPr lang="en-US" dirty="0">
                <a:latin typeface="Arial" charset="0"/>
                <a:ea typeface="ＭＳ Ｐゴシック" pitchFamily="34" charset="-128"/>
                <a:cs typeface="Arial" charset="0"/>
              </a:rPr>
            </a:br>
            <a:endParaRPr lang="en-US" dirty="0"/>
          </a:p>
        </p:txBody>
      </p:sp>
      <p:pic>
        <p:nvPicPr>
          <p:cNvPr id="3" name="Content Placeholder 4">
            <a:extLst>
              <a:ext uri="{FF2B5EF4-FFF2-40B4-BE49-F238E27FC236}">
                <a16:creationId xmlns:a16="http://schemas.microsoft.com/office/drawing/2014/main" id="{C094A765-86E2-218B-233B-C681779C3F36}"/>
              </a:ext>
            </a:extLst>
          </p:cNvPr>
          <p:cNvPicPr>
            <a:picLocks noGrp="1" noChangeAspect="1"/>
          </p:cNvPicPr>
          <p:nvPr>
            <p:ph idx="1"/>
          </p:nvPr>
        </p:nvPicPr>
        <p:blipFill rotWithShape="1">
          <a:blip r:embed="rId3"/>
          <a:srcRect l="31371" t="37940" r="32692" b="31579"/>
          <a:stretch/>
        </p:blipFill>
        <p:spPr>
          <a:xfrm>
            <a:off x="238259" y="1455312"/>
            <a:ext cx="6381482" cy="2909338"/>
          </a:xfrm>
        </p:spPr>
      </p:pic>
      <p:sp>
        <p:nvSpPr>
          <p:cNvPr id="20" name="TextBox 19">
            <a:extLst>
              <a:ext uri="{FF2B5EF4-FFF2-40B4-BE49-F238E27FC236}">
                <a16:creationId xmlns:a16="http://schemas.microsoft.com/office/drawing/2014/main" id="{5EF9E105-AF78-DAA9-BB12-D80B8598DA7C}"/>
              </a:ext>
            </a:extLst>
          </p:cNvPr>
          <p:cNvSpPr txBox="1"/>
          <p:nvPr/>
        </p:nvSpPr>
        <p:spPr>
          <a:xfrm>
            <a:off x="6873741" y="1399096"/>
            <a:ext cx="5318259" cy="532453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Amended October to include a cohort for patients </a:t>
            </a:r>
            <a:r>
              <a:rPr kumimoji="0" lang="en-US" sz="2000" b="0" i="0" u="sng" strike="noStrike" kern="1200" cap="none" spc="0" normalizeH="0" baseline="0" noProof="0" dirty="0">
                <a:ln>
                  <a:noFill/>
                </a:ln>
                <a:solidFill>
                  <a:srgbClr val="002469"/>
                </a:solidFill>
                <a:effectLst/>
                <a:uLnTx/>
                <a:uFillTx/>
                <a:latin typeface="Arial" panose="020B0604020202020204"/>
                <a:ea typeface="+mn-ea"/>
                <a:cs typeface="+mn-cs"/>
              </a:rPr>
              <a:t>&gt;</a:t>
            </a:r>
            <a:r>
              <a:rPr kumimoji="0" lang="en-US" sz="2000" b="0" i="0" strike="noStrike" kern="1200" cap="none" spc="0" normalizeH="0" baseline="0" noProof="0" dirty="0">
                <a:ln>
                  <a:noFill/>
                </a:ln>
                <a:solidFill>
                  <a:srgbClr val="002469"/>
                </a:solidFill>
                <a:uLnTx/>
                <a:uFillTx/>
                <a:latin typeface="Arial" panose="020B0604020202020204"/>
                <a:ea typeface="+mn-ea"/>
                <a:cs typeface="+mn-cs"/>
              </a:rPr>
              <a:t>12</a:t>
            </a:r>
            <a:r>
              <a:rPr kumimoji="0" lang="en-US" sz="2000" b="0" i="0" strike="noStrike" kern="1200" cap="none" spc="0" normalizeH="0" baseline="0" noProof="0" dirty="0">
                <a:ln>
                  <a:noFill/>
                </a:ln>
                <a:solidFill>
                  <a:srgbClr val="002469"/>
                </a:solidFill>
                <a:effectLst>
                  <a:outerShdw blurRad="38100" dist="38100" dir="2700000" algn="tl">
                    <a:srgbClr val="000000">
                      <a:alpha val="43137"/>
                    </a:srgbClr>
                  </a:outerShdw>
                </a:effectLst>
                <a:uLnTx/>
                <a:uFillTx/>
                <a:latin typeface="Arial" panose="020B0604020202020204"/>
                <a:ea typeface="+mn-ea"/>
                <a:cs typeface="+mn-cs"/>
              </a:rPr>
              <a:t> </a:t>
            </a:r>
            <a:r>
              <a:rPr kumimoji="0" lang="en-US" sz="2000" b="0" i="0" strike="noStrike" kern="1200" cap="none" spc="0" normalizeH="0" baseline="0" noProof="0" dirty="0">
                <a:ln>
                  <a:noFill/>
                </a:ln>
                <a:solidFill>
                  <a:srgbClr val="002469"/>
                </a:solidFill>
                <a:effectLst/>
                <a:uLnTx/>
                <a:uFillTx/>
                <a:latin typeface="Arial" panose="020B0604020202020204"/>
                <a:ea typeface="+mn-ea"/>
                <a:cs typeface="+mn-cs"/>
              </a:rPr>
              <a:t>with NBL or TRIM37 gain</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Patients 15 and 16: adolescents with NBL enrolled at last cleared dose level; intra-patient dose escalation allowed</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n-US" sz="2000" dirty="0">
                <a:solidFill>
                  <a:srgbClr val="002469"/>
                </a:solidFill>
                <a:latin typeface="Arial" panose="020B0604020202020204"/>
              </a:rPr>
              <a:t>Treated in the pediatric clinic space</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Weekly adult/ ped study team meetings and pediatric representation on the sponsor’s scientific review committee</a:t>
            </a:r>
          </a:p>
          <a:p>
            <a:pPr marL="342900" indent="-342900">
              <a:spcBef>
                <a:spcPts val="600"/>
              </a:spcBef>
              <a:spcAft>
                <a:spcPts val="600"/>
              </a:spcAft>
              <a:buFont typeface="Wingdings" panose="05000000000000000000" pitchFamily="2" charset="2"/>
              <a:buChar char="§"/>
              <a:defRPr/>
            </a:pPr>
            <a:r>
              <a:rPr lang="en-US" sz="2000" dirty="0">
                <a:solidFill>
                  <a:srgbClr val="002469"/>
                </a:solidFill>
                <a:latin typeface="Arial" panose="020B0604020202020204"/>
              </a:rPr>
              <a:t>PK informed the PEPN2414 starting dose </a:t>
            </a:r>
          </a:p>
          <a:p>
            <a:pPr marL="342900" indent="-342900">
              <a:spcBef>
                <a:spcPts val="600"/>
              </a:spcBef>
              <a:spcAft>
                <a:spcPts val="600"/>
              </a:spcAft>
              <a:buFont typeface="Wingdings" panose="05000000000000000000" pitchFamily="2" charset="2"/>
              <a:buChar char="§"/>
              <a:defRPr/>
            </a:pPr>
            <a:r>
              <a:rPr lang="en-US" sz="2000" dirty="0">
                <a:solidFill>
                  <a:srgbClr val="002469"/>
                </a:solidFill>
                <a:latin typeface="Arial" panose="020B0604020202020204"/>
              </a:rPr>
              <a:t>PEPN2414 protocol submitted to CTEP </a:t>
            </a:r>
            <a:r>
              <a:rPr lang="en-US" sz="2000" b="1" dirty="0">
                <a:solidFill>
                  <a:srgbClr val="002469"/>
                </a:solidFill>
                <a:latin typeface="Arial" panose="020B0604020202020204"/>
              </a:rPr>
              <a:t>March 3, 2025</a:t>
            </a:r>
          </a:p>
          <a:p>
            <a:pPr marL="342900" marR="0" lvl="0" indent="-34290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srgbClr val="002469"/>
                </a:solidFill>
                <a:effectLst/>
                <a:uLnTx/>
                <a:uFillTx/>
                <a:latin typeface="Arial" panose="020B0604020202020204"/>
                <a:ea typeface="+mn-ea"/>
                <a:cs typeface="+mn-cs"/>
              </a:rPr>
              <a:t>Bioavailability (PK bridging) for pediatric formulation started w/in LIONS</a:t>
            </a:r>
          </a:p>
        </p:txBody>
      </p:sp>
      <p:sp>
        <p:nvSpPr>
          <p:cNvPr id="21" name="TextBox 20">
            <a:extLst>
              <a:ext uri="{FF2B5EF4-FFF2-40B4-BE49-F238E27FC236}">
                <a16:creationId xmlns:a16="http://schemas.microsoft.com/office/drawing/2014/main" id="{7FC302D4-57C2-616B-F0D0-0A344A94E738}"/>
              </a:ext>
            </a:extLst>
          </p:cNvPr>
          <p:cNvSpPr txBox="1"/>
          <p:nvPr/>
        </p:nvSpPr>
        <p:spPr>
          <a:xfrm>
            <a:off x="624625" y="4380940"/>
            <a:ext cx="5995116" cy="2123658"/>
          </a:xfrm>
          <a:prstGeom prst="rect">
            <a:avLst/>
          </a:prstGeom>
          <a:noFill/>
        </p:spPr>
        <p:txBody>
          <a:bodyPr wrap="square" lIns="0" tIns="0" rIns="0" bIns="0" rtlCol="0">
            <a:spAutoFit/>
          </a:bodyPr>
          <a:lstStyle/>
          <a:p>
            <a:pPr algn="l"/>
            <a:r>
              <a:rPr lang="en-US" sz="2000" dirty="0"/>
              <a:t>MSK Early Drug Development Program</a:t>
            </a:r>
          </a:p>
          <a:p>
            <a:pPr algn="l"/>
            <a:r>
              <a:rPr lang="en-US" sz="2000" dirty="0"/>
              <a:t>PI: Ezra Rosen</a:t>
            </a:r>
          </a:p>
          <a:p>
            <a:pPr marL="342900" indent="-342900" algn="l">
              <a:buFont typeface="Arial" panose="020B0604020202020204" pitchFamily="34" charset="0"/>
              <a:buChar char="•"/>
            </a:pPr>
            <a:r>
              <a:rPr lang="en-US" sz="2000" dirty="0"/>
              <a:t>Activated and first patient treated May 2024</a:t>
            </a:r>
          </a:p>
          <a:p>
            <a:pPr marL="342900" indent="-342900" algn="l">
              <a:buFont typeface="Arial" panose="020B0604020202020204" pitchFamily="34" charset="0"/>
              <a:buChar char="•"/>
            </a:pPr>
            <a:r>
              <a:rPr lang="en-US" sz="2000" dirty="0"/>
              <a:t>Bayesian Optimal Interval (BOIN) to identify a dose and schedule that was tolerable and clinically active  </a:t>
            </a:r>
          </a:p>
          <a:p>
            <a:pPr algn="l"/>
            <a:endParaRPr lang="en-US" dirty="0"/>
          </a:p>
        </p:txBody>
      </p:sp>
      <p:pic>
        <p:nvPicPr>
          <p:cNvPr id="1026" name="Picture 2" descr="Memorial Sloan Kettering medical oncologist Ezra Rosen">
            <a:extLst>
              <a:ext uri="{FF2B5EF4-FFF2-40B4-BE49-F238E27FC236}">
                <a16:creationId xmlns:a16="http://schemas.microsoft.com/office/drawing/2014/main" id="{3030D8C6-3BE9-6A8A-5554-B4469B2FF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16" y="2637711"/>
            <a:ext cx="1423652" cy="142365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98EE7B9E-03AB-F8A9-6C2C-9C47BED36229}"/>
              </a:ext>
            </a:extLst>
          </p:cNvPr>
          <p:cNvPicPr>
            <a:picLocks noChangeAspect="1"/>
          </p:cNvPicPr>
          <p:nvPr/>
        </p:nvPicPr>
        <p:blipFill>
          <a:blip r:embed="rId5"/>
          <a:stretch>
            <a:fillRect/>
          </a:stretch>
        </p:blipFill>
        <p:spPr>
          <a:xfrm>
            <a:off x="5385333" y="1439022"/>
            <a:ext cx="1418286" cy="1418286"/>
          </a:xfrm>
          <a:prstGeom prst="rect">
            <a:avLst/>
          </a:prstGeom>
        </p:spPr>
      </p:pic>
    </p:spTree>
    <p:extLst>
      <p:ext uri="{BB962C8B-B14F-4D97-AF65-F5344CB8AC3E}">
        <p14:creationId xmlns:p14="http://schemas.microsoft.com/office/powerpoint/2010/main" val="329473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4B9FB-5756-CC47-9D50-F60A55F69077}"/>
              </a:ext>
            </a:extLst>
          </p:cNvPr>
          <p:cNvSpPr>
            <a:spLocks noGrp="1"/>
          </p:cNvSpPr>
          <p:nvPr>
            <p:ph type="title"/>
          </p:nvPr>
        </p:nvSpPr>
        <p:spPr>
          <a:xfrm>
            <a:off x="457200" y="263452"/>
            <a:ext cx="11274552" cy="822960"/>
          </a:xfrm>
        </p:spPr>
        <p:txBody>
          <a:bodyPr/>
          <a:lstStyle/>
          <a:p>
            <a:r>
              <a:rPr lang="en-US" sz="2800" dirty="0"/>
              <a:t>History of pediatric drug development legislation:</a:t>
            </a:r>
            <a:endParaRPr lang="en-US" sz="2000" dirty="0"/>
          </a:p>
        </p:txBody>
      </p:sp>
      <p:sp>
        <p:nvSpPr>
          <p:cNvPr id="30" name="Content Placeholder 29">
            <a:extLst>
              <a:ext uri="{FF2B5EF4-FFF2-40B4-BE49-F238E27FC236}">
                <a16:creationId xmlns:a16="http://schemas.microsoft.com/office/drawing/2014/main" id="{A3CBF7C7-DDEE-10FD-C6A4-843D7A60A251}"/>
              </a:ext>
            </a:extLst>
          </p:cNvPr>
          <p:cNvSpPr>
            <a:spLocks noGrp="1"/>
          </p:cNvSpPr>
          <p:nvPr>
            <p:ph idx="1"/>
          </p:nvPr>
        </p:nvSpPr>
        <p:spPr>
          <a:xfrm>
            <a:off x="361754" y="3689549"/>
            <a:ext cx="11274552" cy="2507834"/>
          </a:xfrm>
        </p:spPr>
        <p:txBody>
          <a:bodyPr/>
          <a:lstStyle/>
          <a:p>
            <a:pPr marL="457200" indent="-457200">
              <a:buFont typeface="Arial" panose="020B0604020202020204" pitchFamily="34" charset="0"/>
              <a:buChar char="•"/>
            </a:pPr>
            <a:r>
              <a:rPr lang="en-US" sz="2100" dirty="0"/>
              <a:t>The Best Pharmaceuticals for Children Act (BPCA) &amp; Pediatric Research Equity Act (PREA) </a:t>
            </a:r>
          </a:p>
          <a:p>
            <a:pPr marL="1490663" lvl="1" indent="-457200"/>
            <a:r>
              <a:rPr lang="en-US" sz="2100" dirty="0"/>
              <a:t>Mandates a Pediatric Study Plan (</a:t>
            </a:r>
            <a:r>
              <a:rPr lang="en-US" sz="2100" dirty="0">
                <a:solidFill>
                  <a:schemeClr val="accent5"/>
                </a:solidFill>
              </a:rPr>
              <a:t>PIP*</a:t>
            </a:r>
            <a:r>
              <a:rPr lang="en-US" sz="2100" dirty="0"/>
              <a:t>) and incentivizes industry (6m exclusivity right extensions) to develop drugs for children (study need not be positive)</a:t>
            </a:r>
          </a:p>
          <a:p>
            <a:pPr marL="1490663" lvl="1" indent="-457200"/>
            <a:r>
              <a:rPr lang="en-US" sz="2100" dirty="0"/>
              <a:t>Waiver can be granted if the </a:t>
            </a:r>
            <a:r>
              <a:rPr lang="en-US" sz="2100" b="1" dirty="0"/>
              <a:t>indication</a:t>
            </a:r>
            <a:r>
              <a:rPr lang="en-US" sz="2100" dirty="0"/>
              <a:t> is not relevant to children</a:t>
            </a:r>
          </a:p>
          <a:p>
            <a:pPr marL="342900" indent="-342900">
              <a:spcBef>
                <a:spcPts val="1800"/>
              </a:spcBef>
              <a:buFont typeface="Arial" panose="020B0604020202020204" pitchFamily="34" charset="0"/>
              <a:buChar char="•"/>
            </a:pPr>
            <a:r>
              <a:rPr lang="en-US" sz="2100" dirty="0"/>
              <a:t>Rare Pediatric Disease Priority Review Voucher (RPD PRV): </a:t>
            </a:r>
          </a:p>
          <a:p>
            <a:pPr marL="1376363" lvl="1" indent="-342900"/>
            <a:r>
              <a:rPr lang="en-US" sz="2100" dirty="0"/>
              <a:t>Issued when a </a:t>
            </a:r>
            <a:r>
              <a:rPr lang="en-US" sz="2100" b="1" dirty="0"/>
              <a:t>rare pediatric disease product is approved by the FDA </a:t>
            </a:r>
          </a:p>
          <a:p>
            <a:pPr marL="1376363" lvl="1" indent="-342900"/>
            <a:r>
              <a:rPr lang="en-US" sz="2100" dirty="0"/>
              <a:t>Can sell to third parties averages about $100 million (range $67.5 to $350 million)</a:t>
            </a:r>
          </a:p>
          <a:p>
            <a:pPr marL="1376363" lvl="1" indent="-342900"/>
            <a:r>
              <a:rPr lang="en-US" sz="2100" dirty="0"/>
              <a:t>Allowed to sunset in 2024</a:t>
            </a:r>
          </a:p>
        </p:txBody>
      </p:sp>
      <p:sp>
        <p:nvSpPr>
          <p:cNvPr id="4" name="Arrow: Right 3">
            <a:extLst>
              <a:ext uri="{FF2B5EF4-FFF2-40B4-BE49-F238E27FC236}">
                <a16:creationId xmlns:a16="http://schemas.microsoft.com/office/drawing/2014/main" id="{D871A7A4-2250-54C8-4C81-EF566304A265}"/>
              </a:ext>
            </a:extLst>
          </p:cNvPr>
          <p:cNvSpPr/>
          <p:nvPr/>
        </p:nvSpPr>
        <p:spPr>
          <a:xfrm>
            <a:off x="581891" y="1596390"/>
            <a:ext cx="10451395" cy="1036190"/>
          </a:xfrm>
          <a:prstGeom prst="rightArrow">
            <a:avLst>
              <a:gd name="adj1" fmla="val 50000"/>
              <a:gd name="adj2" fmla="val 46638"/>
            </a:avLst>
          </a:prstGeom>
          <a:gradFill>
            <a:gsLst>
              <a:gs pos="9000">
                <a:schemeClr val="bg2">
                  <a:lumMod val="50000"/>
                </a:schemeClr>
              </a:gs>
              <a:gs pos="91000">
                <a:schemeClr val="accent1">
                  <a:lumMod val="30000"/>
                  <a:lumOff val="70000"/>
                </a:schemeClr>
              </a:gs>
            </a:gsLst>
            <a:path path="shape">
              <a:fillToRect l="50000" t="50000" r="50000" b="5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Diamond 4">
            <a:extLst>
              <a:ext uri="{FF2B5EF4-FFF2-40B4-BE49-F238E27FC236}">
                <a16:creationId xmlns:a16="http://schemas.microsoft.com/office/drawing/2014/main" id="{3364876B-CFFE-F631-243F-831BD6476059}"/>
              </a:ext>
            </a:extLst>
          </p:cNvPr>
          <p:cNvSpPr/>
          <p:nvPr/>
        </p:nvSpPr>
        <p:spPr>
          <a:xfrm>
            <a:off x="1946684" y="1877079"/>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Diamond 13">
            <a:extLst>
              <a:ext uri="{FF2B5EF4-FFF2-40B4-BE49-F238E27FC236}">
                <a16:creationId xmlns:a16="http://schemas.microsoft.com/office/drawing/2014/main" id="{7DB39C04-5A49-C64B-B81A-D5C220984E37}"/>
              </a:ext>
            </a:extLst>
          </p:cNvPr>
          <p:cNvSpPr/>
          <p:nvPr/>
        </p:nvSpPr>
        <p:spPr>
          <a:xfrm>
            <a:off x="3714866" y="185501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Diamond 14">
            <a:extLst>
              <a:ext uri="{FF2B5EF4-FFF2-40B4-BE49-F238E27FC236}">
                <a16:creationId xmlns:a16="http://schemas.microsoft.com/office/drawing/2014/main" id="{B55ABA93-7D3F-8148-B97B-F255646E1C07}"/>
              </a:ext>
            </a:extLst>
          </p:cNvPr>
          <p:cNvSpPr/>
          <p:nvPr/>
        </p:nvSpPr>
        <p:spPr>
          <a:xfrm>
            <a:off x="6593095" y="1877079"/>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Diamond 15">
            <a:extLst>
              <a:ext uri="{FF2B5EF4-FFF2-40B4-BE49-F238E27FC236}">
                <a16:creationId xmlns:a16="http://schemas.microsoft.com/office/drawing/2014/main" id="{B23793B9-1144-BCB8-56EA-629637EF7C41}"/>
              </a:ext>
            </a:extLst>
          </p:cNvPr>
          <p:cNvSpPr/>
          <p:nvPr/>
        </p:nvSpPr>
        <p:spPr>
          <a:xfrm>
            <a:off x="8306071" y="185501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Diamond 16">
            <a:extLst>
              <a:ext uri="{FF2B5EF4-FFF2-40B4-BE49-F238E27FC236}">
                <a16:creationId xmlns:a16="http://schemas.microsoft.com/office/drawing/2014/main" id="{F10BAEE7-2F2E-2067-41FB-BC2A6F8866D2}"/>
              </a:ext>
            </a:extLst>
          </p:cNvPr>
          <p:cNvSpPr/>
          <p:nvPr/>
        </p:nvSpPr>
        <p:spPr>
          <a:xfrm>
            <a:off x="9899002" y="1877079"/>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87305E20-AA3B-8D12-4C5F-168DD0A1A056}"/>
              </a:ext>
            </a:extLst>
          </p:cNvPr>
          <p:cNvSpPr txBox="1"/>
          <p:nvPr/>
        </p:nvSpPr>
        <p:spPr>
          <a:xfrm>
            <a:off x="1366297" y="870560"/>
            <a:ext cx="170498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Best Pharmaceuticals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for Children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(BPCA)</a:t>
            </a:r>
          </a:p>
        </p:txBody>
      </p:sp>
      <p:sp>
        <p:nvSpPr>
          <p:cNvPr id="19" name="TextBox 18">
            <a:extLst>
              <a:ext uri="{FF2B5EF4-FFF2-40B4-BE49-F238E27FC236}">
                <a16:creationId xmlns:a16="http://schemas.microsoft.com/office/drawing/2014/main" id="{0E89F21E-8A7F-0217-A370-E78C69B2D841}"/>
              </a:ext>
            </a:extLst>
          </p:cNvPr>
          <p:cNvSpPr txBox="1"/>
          <p:nvPr/>
        </p:nvSpPr>
        <p:spPr>
          <a:xfrm>
            <a:off x="1595135" y="2540497"/>
            <a:ext cx="170498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Pediatric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Equity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(PREA)</a:t>
            </a:r>
          </a:p>
        </p:txBody>
      </p:sp>
      <p:sp>
        <p:nvSpPr>
          <p:cNvPr id="20" name="TextBox 19">
            <a:extLst>
              <a:ext uri="{FF2B5EF4-FFF2-40B4-BE49-F238E27FC236}">
                <a16:creationId xmlns:a16="http://schemas.microsoft.com/office/drawing/2014/main" id="{20AD972B-C187-5E06-D907-C11BD584A426}"/>
              </a:ext>
            </a:extLst>
          </p:cNvPr>
          <p:cNvSpPr txBox="1"/>
          <p:nvPr/>
        </p:nvSpPr>
        <p:spPr>
          <a:xfrm>
            <a:off x="4163048" y="845641"/>
            <a:ext cx="17129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Rare Pediatric Disease (RPD) Priority Review Voucher (PRV) Program</a:t>
            </a:r>
          </a:p>
        </p:txBody>
      </p:sp>
      <p:sp>
        <p:nvSpPr>
          <p:cNvPr id="23" name="TextBox 22">
            <a:extLst>
              <a:ext uri="{FF2B5EF4-FFF2-40B4-BE49-F238E27FC236}">
                <a16:creationId xmlns:a16="http://schemas.microsoft.com/office/drawing/2014/main" id="{1A3D3B5C-3BB4-4688-2F29-0AA230657D69}"/>
              </a:ext>
            </a:extLst>
          </p:cNvPr>
          <p:cNvSpPr txBox="1"/>
          <p:nvPr/>
        </p:nvSpPr>
        <p:spPr>
          <a:xfrm>
            <a:off x="2987719" y="2540497"/>
            <a:ext cx="186537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European Pediatric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Regulation*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(EC1901/2006</a:t>
            </a: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a:t>
            </a:r>
          </a:p>
        </p:txBody>
      </p:sp>
      <p:sp>
        <p:nvSpPr>
          <p:cNvPr id="24" name="TextBox 23">
            <a:extLst>
              <a:ext uri="{FF2B5EF4-FFF2-40B4-BE49-F238E27FC236}">
                <a16:creationId xmlns:a16="http://schemas.microsoft.com/office/drawing/2014/main" id="{74171DC5-7E48-19E2-20F3-5B79AF53DE02}"/>
              </a:ext>
            </a:extLst>
          </p:cNvPr>
          <p:cNvSpPr txBox="1"/>
          <p:nvPr/>
        </p:nvSpPr>
        <p:spPr>
          <a:xfrm>
            <a:off x="5999030" y="845641"/>
            <a:ext cx="154766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FDA Reauthorization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Act (FDARA)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RACE for Children Act</a:t>
            </a:r>
          </a:p>
        </p:txBody>
      </p:sp>
      <p:sp>
        <p:nvSpPr>
          <p:cNvPr id="25" name="TextBox 24">
            <a:extLst>
              <a:ext uri="{FF2B5EF4-FFF2-40B4-BE49-F238E27FC236}">
                <a16:creationId xmlns:a16="http://schemas.microsoft.com/office/drawing/2014/main" id="{B2926BD6-7AB9-23C4-3FC0-CAE44AF976C6}"/>
              </a:ext>
            </a:extLst>
          </p:cNvPr>
          <p:cNvSpPr txBox="1"/>
          <p:nvPr/>
        </p:nvSpPr>
        <p:spPr>
          <a:xfrm>
            <a:off x="9242499" y="845641"/>
            <a:ext cx="185192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Proposed Creating Hope Reauthorization 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Give Kids a Chance</a:t>
            </a:r>
          </a:p>
        </p:txBody>
      </p:sp>
      <p:sp>
        <p:nvSpPr>
          <p:cNvPr id="26" name="TextBox 25">
            <a:extLst>
              <a:ext uri="{FF2B5EF4-FFF2-40B4-BE49-F238E27FC236}">
                <a16:creationId xmlns:a16="http://schemas.microsoft.com/office/drawing/2014/main" id="{922A4B64-017A-4096-1C5D-5C27ACD70229}"/>
              </a:ext>
            </a:extLst>
          </p:cNvPr>
          <p:cNvSpPr txBox="1"/>
          <p:nvPr/>
        </p:nvSpPr>
        <p:spPr>
          <a:xfrm>
            <a:off x="7712006" y="845641"/>
            <a:ext cx="15476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RACE Act Enacted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Relevant Molecular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Targets List</a:t>
            </a:r>
          </a:p>
        </p:txBody>
      </p:sp>
      <p:sp>
        <p:nvSpPr>
          <p:cNvPr id="27" name="TextBox 26">
            <a:extLst>
              <a:ext uri="{FF2B5EF4-FFF2-40B4-BE49-F238E27FC236}">
                <a16:creationId xmlns:a16="http://schemas.microsoft.com/office/drawing/2014/main" id="{4BB312B1-5BB6-B52D-2A99-08FE0F1612DC}"/>
              </a:ext>
            </a:extLst>
          </p:cNvPr>
          <p:cNvSpPr txBox="1"/>
          <p:nvPr/>
        </p:nvSpPr>
        <p:spPr>
          <a:xfrm>
            <a:off x="6220291" y="2540497"/>
            <a:ext cx="141427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EMA Revised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Waiver List</a:t>
            </a:r>
            <a:endPar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28" name="Diamond 27">
            <a:extLst>
              <a:ext uri="{FF2B5EF4-FFF2-40B4-BE49-F238E27FC236}">
                <a16:creationId xmlns:a16="http://schemas.microsoft.com/office/drawing/2014/main" id="{EF27B185-B8F5-F19E-A281-86B64CC629B1}"/>
              </a:ext>
            </a:extLst>
          </p:cNvPr>
          <p:cNvSpPr/>
          <p:nvPr/>
        </p:nvSpPr>
        <p:spPr>
          <a:xfrm>
            <a:off x="2237868" y="1859223"/>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98FB29D2-B69C-3DCF-3ABB-3AC12363986A}"/>
              </a:ext>
            </a:extLst>
          </p:cNvPr>
          <p:cNvSpPr txBox="1"/>
          <p:nvPr/>
        </p:nvSpPr>
        <p:spPr>
          <a:xfrm>
            <a:off x="9272015" y="2540497"/>
            <a:ext cx="156294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Proposed Reform of the European (EU) Pharmaceutical Legislation </a:t>
            </a:r>
            <a:endPar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2" name="Diamond 1">
            <a:extLst>
              <a:ext uri="{FF2B5EF4-FFF2-40B4-BE49-F238E27FC236}">
                <a16:creationId xmlns:a16="http://schemas.microsoft.com/office/drawing/2014/main" id="{8A71AC37-8399-C29E-CC73-B0E1B8CC5909}"/>
              </a:ext>
            </a:extLst>
          </p:cNvPr>
          <p:cNvSpPr/>
          <p:nvPr/>
        </p:nvSpPr>
        <p:spPr>
          <a:xfrm>
            <a:off x="609518" y="1872335"/>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CDDA0D8E-9A76-8116-4910-3EB56A07268E}"/>
              </a:ext>
            </a:extLst>
          </p:cNvPr>
          <p:cNvSpPr txBox="1"/>
          <p:nvPr/>
        </p:nvSpPr>
        <p:spPr>
          <a:xfrm>
            <a:off x="0" y="2540497"/>
            <a:ext cx="1257300"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1997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FDA Modernization Act (FDAMA)</a:t>
            </a:r>
          </a:p>
        </p:txBody>
      </p:sp>
      <p:sp>
        <p:nvSpPr>
          <p:cNvPr id="8" name="Rectangle 7">
            <a:extLst>
              <a:ext uri="{FF2B5EF4-FFF2-40B4-BE49-F238E27FC236}">
                <a16:creationId xmlns:a16="http://schemas.microsoft.com/office/drawing/2014/main" id="{F3D86B3A-F679-F1ED-BBE4-25B7C7903245}"/>
              </a:ext>
            </a:extLst>
          </p:cNvPr>
          <p:cNvSpPr/>
          <p:nvPr/>
        </p:nvSpPr>
        <p:spPr>
          <a:xfrm>
            <a:off x="1325305" y="788752"/>
            <a:ext cx="1856017" cy="26402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Diamond 6">
            <a:extLst>
              <a:ext uri="{FF2B5EF4-FFF2-40B4-BE49-F238E27FC236}">
                <a16:creationId xmlns:a16="http://schemas.microsoft.com/office/drawing/2014/main" id="{85A2F2D1-C24A-A6E6-30A9-97DB65C6C411}"/>
              </a:ext>
            </a:extLst>
          </p:cNvPr>
          <p:cNvSpPr/>
          <p:nvPr/>
        </p:nvSpPr>
        <p:spPr>
          <a:xfrm>
            <a:off x="4827963" y="1856947"/>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Isosceles Triangle 8">
            <a:extLst>
              <a:ext uri="{FF2B5EF4-FFF2-40B4-BE49-F238E27FC236}">
                <a16:creationId xmlns:a16="http://schemas.microsoft.com/office/drawing/2014/main" id="{7ADDC2B6-53EC-0936-C6C9-71071E444EB7}"/>
              </a:ext>
            </a:extLst>
          </p:cNvPr>
          <p:cNvSpPr/>
          <p:nvPr/>
        </p:nvSpPr>
        <p:spPr>
          <a:xfrm rot="10800000">
            <a:off x="3857895" y="788752"/>
            <a:ext cx="2306111" cy="1909387"/>
          </a:xfrm>
          <a:prstGeom prst="triangl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6790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4B9FB-5756-CC47-9D50-F60A55F69077}"/>
              </a:ext>
            </a:extLst>
          </p:cNvPr>
          <p:cNvSpPr>
            <a:spLocks noGrp="1"/>
          </p:cNvSpPr>
          <p:nvPr>
            <p:ph type="title"/>
          </p:nvPr>
        </p:nvSpPr>
        <p:spPr/>
        <p:txBody>
          <a:bodyPr/>
          <a:lstStyle/>
          <a:p>
            <a:r>
              <a:rPr lang="en-US" sz="2800" dirty="0"/>
              <a:t>Effective drug legislation: RACE for Children Act</a:t>
            </a:r>
            <a:endParaRPr lang="en-US" sz="2000" dirty="0"/>
          </a:p>
        </p:txBody>
      </p:sp>
      <p:sp>
        <p:nvSpPr>
          <p:cNvPr id="30" name="Content Placeholder 29">
            <a:extLst>
              <a:ext uri="{FF2B5EF4-FFF2-40B4-BE49-F238E27FC236}">
                <a16:creationId xmlns:a16="http://schemas.microsoft.com/office/drawing/2014/main" id="{A3CBF7C7-DDEE-10FD-C6A4-843D7A60A251}"/>
              </a:ext>
            </a:extLst>
          </p:cNvPr>
          <p:cNvSpPr>
            <a:spLocks noGrp="1"/>
          </p:cNvSpPr>
          <p:nvPr>
            <p:ph idx="1"/>
          </p:nvPr>
        </p:nvSpPr>
        <p:spPr>
          <a:xfrm>
            <a:off x="700268" y="4020961"/>
            <a:ext cx="11274552" cy="2507834"/>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Removes the loophole for waivers and adult orphan indications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FDA can mandate pediatric evaluation of drugs and biologics “intended for the treatment of adult cancers and directed at a </a:t>
            </a:r>
            <a:r>
              <a:rPr lang="en-US" sz="2400" b="1" dirty="0">
                <a:latin typeface="Arial" panose="020B0604020202020204" pitchFamily="34" charset="0"/>
                <a:cs typeface="Arial" panose="020B0604020202020204" pitchFamily="34" charset="0"/>
              </a:rPr>
              <a:t>molecular target substantially relevant to the growth or progression of a pediatric cancer</a:t>
            </a:r>
            <a:r>
              <a:rPr lang="en-US" sz="2400" dirty="0">
                <a:latin typeface="Arial" panose="020B0604020202020204" pitchFamily="34" charset="0"/>
                <a:cs typeface="Arial" panose="020B0604020202020204" pitchFamily="34" charset="0"/>
              </a:rPr>
              <a:t>”</a:t>
            </a:r>
            <a:r>
              <a:rPr lang="en-US" sz="2400" baseline="30000" dirty="0">
                <a:latin typeface="Arial" panose="020B0604020202020204" pitchFamily="34" charset="0"/>
                <a:cs typeface="Arial" panose="020B0604020202020204" pitchFamily="34" charset="0"/>
              </a:rPr>
              <a:t>1</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Over 200 molecular targets make the list with “existing evidence and/or biologic rationale” relevant to pediatric cancer</a:t>
            </a:r>
            <a:r>
              <a:rPr lang="en-US" sz="2400" baseline="30000" dirty="0">
                <a:latin typeface="Arial" panose="020B0604020202020204" pitchFamily="34" charset="0"/>
                <a:cs typeface="Arial" panose="020B0604020202020204" pitchFamily="34" charset="0"/>
              </a:rPr>
              <a:t>2</a:t>
            </a:r>
          </a:p>
          <a:p>
            <a:endParaRPr lang="en-US" dirty="0"/>
          </a:p>
        </p:txBody>
      </p:sp>
      <p:sp>
        <p:nvSpPr>
          <p:cNvPr id="2" name="TextBox 1">
            <a:extLst>
              <a:ext uri="{FF2B5EF4-FFF2-40B4-BE49-F238E27FC236}">
                <a16:creationId xmlns:a16="http://schemas.microsoft.com/office/drawing/2014/main" id="{86E78E0B-0AB9-2DA2-272C-8B7058ABBA3D}"/>
              </a:ext>
            </a:extLst>
          </p:cNvPr>
          <p:cNvSpPr txBox="1"/>
          <p:nvPr/>
        </p:nvSpPr>
        <p:spPr>
          <a:xfrm>
            <a:off x="3429001" y="6237981"/>
            <a:ext cx="775026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2469"/>
                </a:solidFill>
                <a:effectLst/>
                <a:uLnTx/>
                <a:uFillTx/>
                <a:latin typeface="Arial" panose="020B0604020202020204" pitchFamily="34" charset="0"/>
                <a:ea typeface="+mn-ea"/>
                <a:cs typeface="Arial" panose="020B0604020202020204" pitchFamily="34" charset="0"/>
              </a:rPr>
              <a:t>1</a:t>
            </a:r>
            <a:r>
              <a:rPr kumimoji="0" lang="en-US" sz="1600" b="0" i="0" u="none" strike="noStrike" kern="1200" cap="none" spc="0" normalizeH="0" baseline="0" noProof="0" dirty="0">
                <a:ln>
                  <a:noFill/>
                </a:ln>
                <a:solidFill>
                  <a:srgbClr val="002469"/>
                </a:solidFill>
                <a:effectLst/>
                <a:uLnTx/>
                <a:uFillTx/>
                <a:latin typeface="Arial" panose="020B0604020202020204" pitchFamily="34" charset="0"/>
                <a:ea typeface="+mn-ea"/>
                <a:cs typeface="Arial" panose="020B0604020202020204" pitchFamily="34" charset="0"/>
              </a:rPr>
              <a:t> https://</a:t>
            </a:r>
            <a:r>
              <a:rPr kumimoji="0" lang="en-US" sz="1600" b="0" i="0" u="none" strike="noStrike" kern="1200" cap="none" spc="0" normalizeH="0" baseline="0" noProof="0" dirty="0" err="1">
                <a:ln>
                  <a:noFill/>
                </a:ln>
                <a:solidFill>
                  <a:srgbClr val="002469"/>
                </a:solidFill>
                <a:effectLst/>
                <a:uLnTx/>
                <a:uFillTx/>
                <a:latin typeface="Arial" panose="020B0604020202020204" pitchFamily="34" charset="0"/>
                <a:ea typeface="+mn-ea"/>
                <a:cs typeface="Arial" panose="020B0604020202020204" pitchFamily="34" charset="0"/>
              </a:rPr>
              <a:t>www.congress.gov</a:t>
            </a:r>
            <a:r>
              <a:rPr kumimoji="0" lang="en-US" sz="1600" b="0" i="0" u="none" strike="noStrike" kern="1200" cap="none" spc="0" normalizeH="0" baseline="0" noProof="0" dirty="0">
                <a:ln>
                  <a:noFill/>
                </a:ln>
                <a:solidFill>
                  <a:srgbClr val="002469"/>
                </a:solidFill>
                <a:effectLst/>
                <a:uLnTx/>
                <a:uFillTx/>
                <a:latin typeface="Arial" panose="020B0604020202020204" pitchFamily="34" charset="0"/>
                <a:ea typeface="+mn-ea"/>
                <a:cs typeface="Arial" panose="020B0604020202020204" pitchFamily="34" charset="0"/>
              </a:rPr>
              <a:t>/bill/115th-congress/house-bill/1231/text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30000" noProof="0" dirty="0">
                <a:ln>
                  <a:noFill/>
                </a:ln>
                <a:solidFill>
                  <a:srgbClr val="002469"/>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srgbClr val="002469"/>
                </a:solidFill>
                <a:effectLst/>
                <a:uLnTx/>
                <a:uFillTx/>
                <a:latin typeface="Arial" panose="020B0604020202020204" pitchFamily="34" charset="0"/>
                <a:ea typeface="+mn-ea"/>
                <a:cs typeface="Arial" panose="020B0604020202020204" pitchFamily="34" charset="0"/>
              </a:rPr>
              <a:t> https://</a:t>
            </a:r>
            <a:r>
              <a:rPr kumimoji="0" lang="en-US" sz="1600" b="0" i="0" u="none" strike="noStrike" kern="1200" cap="none" spc="0" normalizeH="0" baseline="0" noProof="0" dirty="0" err="1">
                <a:ln>
                  <a:noFill/>
                </a:ln>
                <a:solidFill>
                  <a:srgbClr val="002469"/>
                </a:solidFill>
                <a:effectLst/>
                <a:uLnTx/>
                <a:uFillTx/>
                <a:latin typeface="Arial" panose="020B0604020202020204" pitchFamily="34" charset="0"/>
                <a:ea typeface="+mn-ea"/>
                <a:cs typeface="Arial" panose="020B0604020202020204" pitchFamily="34" charset="0"/>
              </a:rPr>
              <a:t>www.fda.gov</a:t>
            </a:r>
            <a:r>
              <a:rPr kumimoji="0" lang="en-US" sz="1600" b="0" i="0" u="none" strike="noStrike" kern="1200" cap="none" spc="0" normalizeH="0" baseline="0" noProof="0" dirty="0">
                <a:ln>
                  <a:noFill/>
                </a:ln>
                <a:solidFill>
                  <a:srgbClr val="002469"/>
                </a:solidFill>
                <a:effectLst/>
                <a:uLnTx/>
                <a:uFillTx/>
                <a:latin typeface="Arial" panose="020B0604020202020204" pitchFamily="34" charset="0"/>
                <a:ea typeface="+mn-ea"/>
                <a:cs typeface="Arial" panose="020B0604020202020204" pitchFamily="34" charset="0"/>
              </a:rPr>
              <a:t>/about-</a:t>
            </a:r>
            <a:r>
              <a:rPr kumimoji="0" lang="en-US" sz="1600" b="0" i="0" u="none" strike="noStrike" kern="1200" cap="none" spc="0" normalizeH="0" baseline="0" noProof="0" dirty="0" err="1">
                <a:ln>
                  <a:noFill/>
                </a:ln>
                <a:solidFill>
                  <a:srgbClr val="002469"/>
                </a:solidFill>
                <a:effectLst/>
                <a:uLnTx/>
                <a:uFillTx/>
                <a:latin typeface="Arial" panose="020B0604020202020204" pitchFamily="34" charset="0"/>
                <a:ea typeface="+mn-ea"/>
                <a:cs typeface="Arial" panose="020B0604020202020204" pitchFamily="34" charset="0"/>
              </a:rPr>
              <a:t>fda</a:t>
            </a:r>
            <a:r>
              <a:rPr kumimoji="0" lang="en-US" sz="1600" b="0" i="0" u="none" strike="noStrike" kern="1200" cap="none" spc="0" normalizeH="0" baseline="0" noProof="0" dirty="0">
                <a:ln>
                  <a:noFill/>
                </a:ln>
                <a:solidFill>
                  <a:srgbClr val="002469"/>
                </a:solidFill>
                <a:effectLst/>
                <a:uLnTx/>
                <a:uFillTx/>
                <a:latin typeface="Arial" panose="020B0604020202020204" pitchFamily="34" charset="0"/>
                <a:ea typeface="+mn-ea"/>
                <a:cs typeface="Arial" panose="020B0604020202020204" pitchFamily="34" charset="0"/>
              </a:rPr>
              <a:t>/oncology-center-excellence/pediatric-oncology</a:t>
            </a:r>
          </a:p>
        </p:txBody>
      </p:sp>
      <p:sp>
        <p:nvSpPr>
          <p:cNvPr id="7" name="Arrow: Right 6">
            <a:extLst>
              <a:ext uri="{FF2B5EF4-FFF2-40B4-BE49-F238E27FC236}">
                <a16:creationId xmlns:a16="http://schemas.microsoft.com/office/drawing/2014/main" id="{F335DD08-DD9C-76B6-FEEA-7C8F0173424D}"/>
              </a:ext>
            </a:extLst>
          </p:cNvPr>
          <p:cNvSpPr/>
          <p:nvPr/>
        </p:nvSpPr>
        <p:spPr>
          <a:xfrm>
            <a:off x="581891" y="2013079"/>
            <a:ext cx="10451395" cy="1036190"/>
          </a:xfrm>
          <a:prstGeom prst="rightArrow">
            <a:avLst>
              <a:gd name="adj1" fmla="val 50000"/>
              <a:gd name="adj2" fmla="val 46638"/>
            </a:avLst>
          </a:prstGeom>
          <a:gradFill>
            <a:gsLst>
              <a:gs pos="9000">
                <a:schemeClr val="bg2">
                  <a:lumMod val="50000"/>
                </a:schemeClr>
              </a:gs>
              <a:gs pos="91000">
                <a:schemeClr val="accent1">
                  <a:lumMod val="30000"/>
                  <a:lumOff val="70000"/>
                </a:schemeClr>
              </a:gs>
            </a:gsLst>
            <a:path path="shape">
              <a:fillToRect l="50000" t="50000" r="50000" b="5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1C6C5B9A-346B-7851-94A4-C9AC3F65A01C}"/>
              </a:ext>
            </a:extLst>
          </p:cNvPr>
          <p:cNvSpPr/>
          <p:nvPr/>
        </p:nvSpPr>
        <p:spPr>
          <a:xfrm>
            <a:off x="5885129" y="985524"/>
            <a:ext cx="3374543" cy="274147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Diamond 7">
            <a:extLst>
              <a:ext uri="{FF2B5EF4-FFF2-40B4-BE49-F238E27FC236}">
                <a16:creationId xmlns:a16="http://schemas.microsoft.com/office/drawing/2014/main" id="{C57C8FCD-CCC2-2A8A-CAE2-94D4A5EEF7FD}"/>
              </a:ext>
            </a:extLst>
          </p:cNvPr>
          <p:cNvSpPr/>
          <p:nvPr/>
        </p:nvSpPr>
        <p:spPr>
          <a:xfrm>
            <a:off x="1946684"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Diamond 8">
            <a:extLst>
              <a:ext uri="{FF2B5EF4-FFF2-40B4-BE49-F238E27FC236}">
                <a16:creationId xmlns:a16="http://schemas.microsoft.com/office/drawing/2014/main" id="{0693E198-45EA-8A96-E2AD-A822EBCDE5F0}"/>
              </a:ext>
            </a:extLst>
          </p:cNvPr>
          <p:cNvSpPr/>
          <p:nvPr/>
        </p:nvSpPr>
        <p:spPr>
          <a:xfrm>
            <a:off x="3714866" y="2271707"/>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Diamond 9">
            <a:extLst>
              <a:ext uri="{FF2B5EF4-FFF2-40B4-BE49-F238E27FC236}">
                <a16:creationId xmlns:a16="http://schemas.microsoft.com/office/drawing/2014/main" id="{86E3ACEE-A602-A65F-38DD-3F7507654305}"/>
              </a:ext>
            </a:extLst>
          </p:cNvPr>
          <p:cNvSpPr/>
          <p:nvPr/>
        </p:nvSpPr>
        <p:spPr>
          <a:xfrm>
            <a:off x="6593095"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Diamond 10">
            <a:extLst>
              <a:ext uri="{FF2B5EF4-FFF2-40B4-BE49-F238E27FC236}">
                <a16:creationId xmlns:a16="http://schemas.microsoft.com/office/drawing/2014/main" id="{877E4604-0D4F-FFAB-625C-C578CA1AAE1F}"/>
              </a:ext>
            </a:extLst>
          </p:cNvPr>
          <p:cNvSpPr/>
          <p:nvPr/>
        </p:nvSpPr>
        <p:spPr>
          <a:xfrm>
            <a:off x="8306071" y="2271707"/>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Diamond 11">
            <a:extLst>
              <a:ext uri="{FF2B5EF4-FFF2-40B4-BE49-F238E27FC236}">
                <a16:creationId xmlns:a16="http://schemas.microsoft.com/office/drawing/2014/main" id="{585B2C00-A3C4-A391-908C-374FEF1BBBB7}"/>
              </a:ext>
            </a:extLst>
          </p:cNvPr>
          <p:cNvSpPr/>
          <p:nvPr/>
        </p:nvSpPr>
        <p:spPr>
          <a:xfrm>
            <a:off x="9899002"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9AA0BB30-61EB-C67D-7F2F-78CDDE7FAB1F}"/>
              </a:ext>
            </a:extLst>
          </p:cNvPr>
          <p:cNvSpPr txBox="1"/>
          <p:nvPr/>
        </p:nvSpPr>
        <p:spPr>
          <a:xfrm>
            <a:off x="1366297" y="1287249"/>
            <a:ext cx="170498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Best Pharmaceuticals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for Children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(BPCA)</a:t>
            </a:r>
          </a:p>
        </p:txBody>
      </p:sp>
      <p:sp>
        <p:nvSpPr>
          <p:cNvPr id="21" name="TextBox 20">
            <a:extLst>
              <a:ext uri="{FF2B5EF4-FFF2-40B4-BE49-F238E27FC236}">
                <a16:creationId xmlns:a16="http://schemas.microsoft.com/office/drawing/2014/main" id="{4C001E78-0BBF-50B2-86CF-D57188F4E307}"/>
              </a:ext>
            </a:extLst>
          </p:cNvPr>
          <p:cNvSpPr txBox="1"/>
          <p:nvPr/>
        </p:nvSpPr>
        <p:spPr>
          <a:xfrm>
            <a:off x="1595135" y="2957186"/>
            <a:ext cx="1704982"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Pediatric Research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Equity Act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(PREA)</a:t>
            </a:r>
          </a:p>
        </p:txBody>
      </p:sp>
      <p:sp>
        <p:nvSpPr>
          <p:cNvPr id="22" name="TextBox 21">
            <a:extLst>
              <a:ext uri="{FF2B5EF4-FFF2-40B4-BE49-F238E27FC236}">
                <a16:creationId xmlns:a16="http://schemas.microsoft.com/office/drawing/2014/main" id="{08E584CB-289B-7407-1989-904DA21240AE}"/>
              </a:ext>
            </a:extLst>
          </p:cNvPr>
          <p:cNvSpPr txBox="1"/>
          <p:nvPr/>
        </p:nvSpPr>
        <p:spPr>
          <a:xfrm>
            <a:off x="4163048" y="1262330"/>
            <a:ext cx="171297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Rare Pediatric Disease (RPD) Priority Review Voucher (PRV) Program</a:t>
            </a:r>
          </a:p>
        </p:txBody>
      </p:sp>
      <p:sp>
        <p:nvSpPr>
          <p:cNvPr id="31" name="TextBox 30">
            <a:extLst>
              <a:ext uri="{FF2B5EF4-FFF2-40B4-BE49-F238E27FC236}">
                <a16:creationId xmlns:a16="http://schemas.microsoft.com/office/drawing/2014/main" id="{C6AC8D5E-EA8C-6518-9D7E-B0F62D3A499B}"/>
              </a:ext>
            </a:extLst>
          </p:cNvPr>
          <p:cNvSpPr txBox="1"/>
          <p:nvPr/>
        </p:nvSpPr>
        <p:spPr>
          <a:xfrm>
            <a:off x="2987719" y="2957186"/>
            <a:ext cx="186537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2007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European Pediatric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Regulation*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(EC1901/2006</a:t>
            </a: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a:t>
            </a:r>
          </a:p>
        </p:txBody>
      </p:sp>
      <p:sp>
        <p:nvSpPr>
          <p:cNvPr id="32" name="TextBox 31">
            <a:extLst>
              <a:ext uri="{FF2B5EF4-FFF2-40B4-BE49-F238E27FC236}">
                <a16:creationId xmlns:a16="http://schemas.microsoft.com/office/drawing/2014/main" id="{A643F582-4A77-1B4A-F500-7BD77072E32C}"/>
              </a:ext>
            </a:extLst>
          </p:cNvPr>
          <p:cNvSpPr txBox="1"/>
          <p:nvPr/>
        </p:nvSpPr>
        <p:spPr>
          <a:xfrm>
            <a:off x="5999030" y="1262330"/>
            <a:ext cx="1547666"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FDA Reauthorization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Act (FDARA)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RACE for Children Act</a:t>
            </a:r>
          </a:p>
        </p:txBody>
      </p:sp>
      <p:sp>
        <p:nvSpPr>
          <p:cNvPr id="33" name="TextBox 32">
            <a:extLst>
              <a:ext uri="{FF2B5EF4-FFF2-40B4-BE49-F238E27FC236}">
                <a16:creationId xmlns:a16="http://schemas.microsoft.com/office/drawing/2014/main" id="{3AC10254-30BB-C613-F961-A42B9C98DE7F}"/>
              </a:ext>
            </a:extLst>
          </p:cNvPr>
          <p:cNvSpPr txBox="1"/>
          <p:nvPr/>
        </p:nvSpPr>
        <p:spPr>
          <a:xfrm>
            <a:off x="9346674" y="1262330"/>
            <a:ext cx="1832588"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Proposed Creating Hope Reauthorization Act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Give Kids a Chance</a:t>
            </a:r>
          </a:p>
        </p:txBody>
      </p:sp>
      <p:sp>
        <p:nvSpPr>
          <p:cNvPr id="34" name="TextBox 33">
            <a:extLst>
              <a:ext uri="{FF2B5EF4-FFF2-40B4-BE49-F238E27FC236}">
                <a16:creationId xmlns:a16="http://schemas.microsoft.com/office/drawing/2014/main" id="{A1F45BDF-DB68-8525-8F64-4A9CE5235CB4}"/>
              </a:ext>
            </a:extLst>
          </p:cNvPr>
          <p:cNvSpPr txBox="1"/>
          <p:nvPr/>
        </p:nvSpPr>
        <p:spPr>
          <a:xfrm>
            <a:off x="7712006" y="1262330"/>
            <a:ext cx="15476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RACE Act Enacted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Relevant Molecular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Targets List</a:t>
            </a:r>
          </a:p>
        </p:txBody>
      </p:sp>
      <p:sp>
        <p:nvSpPr>
          <p:cNvPr id="35" name="TextBox 34">
            <a:extLst>
              <a:ext uri="{FF2B5EF4-FFF2-40B4-BE49-F238E27FC236}">
                <a16:creationId xmlns:a16="http://schemas.microsoft.com/office/drawing/2014/main" id="{10974B3E-5281-A7E3-C720-4C756968D6F2}"/>
              </a:ext>
            </a:extLst>
          </p:cNvPr>
          <p:cNvSpPr txBox="1"/>
          <p:nvPr/>
        </p:nvSpPr>
        <p:spPr>
          <a:xfrm>
            <a:off x="6220291" y="2957186"/>
            <a:ext cx="1414271"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EMA Revised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Class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Waiver List</a:t>
            </a:r>
            <a:endPar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36" name="Diamond 35">
            <a:extLst>
              <a:ext uri="{FF2B5EF4-FFF2-40B4-BE49-F238E27FC236}">
                <a16:creationId xmlns:a16="http://schemas.microsoft.com/office/drawing/2014/main" id="{4FE53090-E77C-987C-A5B0-08306DB82E05}"/>
              </a:ext>
            </a:extLst>
          </p:cNvPr>
          <p:cNvSpPr/>
          <p:nvPr/>
        </p:nvSpPr>
        <p:spPr>
          <a:xfrm>
            <a:off x="2237868" y="2275912"/>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TextBox 36">
            <a:extLst>
              <a:ext uri="{FF2B5EF4-FFF2-40B4-BE49-F238E27FC236}">
                <a16:creationId xmlns:a16="http://schemas.microsoft.com/office/drawing/2014/main" id="{40A16E43-3A2D-A4DB-A7A9-12D7BBBA8A5E}"/>
              </a:ext>
            </a:extLst>
          </p:cNvPr>
          <p:cNvSpPr txBox="1"/>
          <p:nvPr/>
        </p:nvSpPr>
        <p:spPr>
          <a:xfrm>
            <a:off x="9272015" y="2957186"/>
            <a:ext cx="1562947" cy="923330"/>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859">
                    <a:lumMod val="75000"/>
                  </a:srgbClr>
                </a:solidFill>
                <a:effectLst/>
                <a:uLnTx/>
                <a:uFillTx/>
                <a:latin typeface="Arial" panose="020B0604020202020204"/>
                <a:ea typeface="+mn-ea"/>
                <a:cs typeface="+mn-cs"/>
              </a:rPr>
              <a:t>Proposed Reform of the European (EU) Pharmaceutical Legislation </a:t>
            </a:r>
            <a:endPar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38" name="Diamond 37">
            <a:extLst>
              <a:ext uri="{FF2B5EF4-FFF2-40B4-BE49-F238E27FC236}">
                <a16:creationId xmlns:a16="http://schemas.microsoft.com/office/drawing/2014/main" id="{C671259F-383E-66C9-69B1-EE5FE3D6A2CA}"/>
              </a:ext>
            </a:extLst>
          </p:cNvPr>
          <p:cNvSpPr/>
          <p:nvPr/>
        </p:nvSpPr>
        <p:spPr>
          <a:xfrm>
            <a:off x="609518" y="2289024"/>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TextBox 38">
            <a:extLst>
              <a:ext uri="{FF2B5EF4-FFF2-40B4-BE49-F238E27FC236}">
                <a16:creationId xmlns:a16="http://schemas.microsoft.com/office/drawing/2014/main" id="{67050B27-18B1-04ED-75BE-7A19AD835867}"/>
              </a:ext>
            </a:extLst>
          </p:cNvPr>
          <p:cNvSpPr txBox="1"/>
          <p:nvPr/>
        </p:nvSpPr>
        <p:spPr>
          <a:xfrm>
            <a:off x="0" y="2957186"/>
            <a:ext cx="1257300"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1997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Arial" panose="020B0604020202020204"/>
                <a:ea typeface="+mn-ea"/>
                <a:cs typeface="+mn-cs"/>
              </a:rPr>
              <a:t>FDA Modernization Act (FDAMA)</a:t>
            </a:r>
          </a:p>
        </p:txBody>
      </p:sp>
      <p:sp>
        <p:nvSpPr>
          <p:cNvPr id="41" name="Diamond 40">
            <a:extLst>
              <a:ext uri="{FF2B5EF4-FFF2-40B4-BE49-F238E27FC236}">
                <a16:creationId xmlns:a16="http://schemas.microsoft.com/office/drawing/2014/main" id="{AA054036-CA90-D165-3ED7-D670BEEFF1E3}"/>
              </a:ext>
            </a:extLst>
          </p:cNvPr>
          <p:cNvSpPr/>
          <p:nvPr/>
        </p:nvSpPr>
        <p:spPr>
          <a:xfrm>
            <a:off x="4827963" y="2273636"/>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12958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94B9FB-5756-CC47-9D50-F60A55F69077}"/>
              </a:ext>
            </a:extLst>
          </p:cNvPr>
          <p:cNvSpPr>
            <a:spLocks noGrp="1"/>
          </p:cNvSpPr>
          <p:nvPr>
            <p:ph type="title"/>
          </p:nvPr>
        </p:nvSpPr>
        <p:spPr/>
        <p:txBody>
          <a:bodyPr/>
          <a:lstStyle/>
          <a:p>
            <a:r>
              <a:rPr lang="en-US" sz="2800" dirty="0"/>
              <a:t>Proposed new legislation: Give Kids a Chance Act/ EU Reform</a:t>
            </a:r>
            <a:endParaRPr lang="en-US" sz="2000" dirty="0"/>
          </a:p>
        </p:txBody>
      </p:sp>
      <p:sp>
        <p:nvSpPr>
          <p:cNvPr id="30" name="Content Placeholder 29">
            <a:extLst>
              <a:ext uri="{FF2B5EF4-FFF2-40B4-BE49-F238E27FC236}">
                <a16:creationId xmlns:a16="http://schemas.microsoft.com/office/drawing/2014/main" id="{A3CBF7C7-DDEE-10FD-C6A4-843D7A60A251}"/>
              </a:ext>
            </a:extLst>
          </p:cNvPr>
          <p:cNvSpPr>
            <a:spLocks noGrp="1"/>
          </p:cNvSpPr>
          <p:nvPr>
            <p:ph idx="1"/>
          </p:nvPr>
        </p:nvSpPr>
        <p:spPr>
          <a:xfrm>
            <a:off x="457200" y="4328347"/>
            <a:ext cx="11274552" cy="2507834"/>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Reauthorize RPD priority review voucher program for 4 more years</a:t>
            </a: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Authorize the FDA to direct companies seeking approval for an adult anti-cancer agent with a molecularly relevant target to perform a </a:t>
            </a:r>
            <a:r>
              <a:rPr lang="en-US" sz="2400" b="1" dirty="0">
                <a:latin typeface="Arial" panose="020B0604020202020204" pitchFamily="34" charset="0"/>
                <a:cs typeface="Arial" panose="020B0604020202020204" pitchFamily="34" charset="0"/>
              </a:rPr>
              <a:t>pediatric trial using the agent in combination</a:t>
            </a:r>
          </a:p>
        </p:txBody>
      </p:sp>
      <p:sp>
        <p:nvSpPr>
          <p:cNvPr id="7" name="Arrow: Right 6">
            <a:extLst>
              <a:ext uri="{FF2B5EF4-FFF2-40B4-BE49-F238E27FC236}">
                <a16:creationId xmlns:a16="http://schemas.microsoft.com/office/drawing/2014/main" id="{F335DD08-DD9C-76B6-FEEA-7C8F0173424D}"/>
              </a:ext>
            </a:extLst>
          </p:cNvPr>
          <p:cNvSpPr/>
          <p:nvPr/>
        </p:nvSpPr>
        <p:spPr>
          <a:xfrm>
            <a:off x="581891" y="2013079"/>
            <a:ext cx="10451395" cy="1036190"/>
          </a:xfrm>
          <a:prstGeom prst="rightArrow">
            <a:avLst>
              <a:gd name="adj1" fmla="val 50000"/>
              <a:gd name="adj2" fmla="val 46638"/>
            </a:avLst>
          </a:prstGeom>
          <a:gradFill>
            <a:gsLst>
              <a:gs pos="9000">
                <a:schemeClr val="bg2">
                  <a:lumMod val="50000"/>
                </a:schemeClr>
              </a:gs>
              <a:gs pos="91000">
                <a:schemeClr val="accent1">
                  <a:lumMod val="30000"/>
                  <a:lumOff val="70000"/>
                </a:schemeClr>
              </a:gs>
            </a:gsLst>
            <a:path path="shape">
              <a:fillToRect l="50000" t="50000" r="50000" b="50000"/>
            </a:path>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C6C5B9A-346B-7851-94A4-C9AC3F65A01C}"/>
              </a:ext>
            </a:extLst>
          </p:cNvPr>
          <p:cNvSpPr/>
          <p:nvPr/>
        </p:nvSpPr>
        <p:spPr>
          <a:xfrm>
            <a:off x="9217915" y="985523"/>
            <a:ext cx="2021591" cy="3035437"/>
          </a:xfrm>
          <a:prstGeom prst="rect">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C57C8FCD-CCC2-2A8A-CAE2-94D4A5EEF7FD}"/>
              </a:ext>
            </a:extLst>
          </p:cNvPr>
          <p:cNvSpPr/>
          <p:nvPr/>
        </p:nvSpPr>
        <p:spPr>
          <a:xfrm>
            <a:off x="1946684"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iamond 8">
            <a:extLst>
              <a:ext uri="{FF2B5EF4-FFF2-40B4-BE49-F238E27FC236}">
                <a16:creationId xmlns:a16="http://schemas.microsoft.com/office/drawing/2014/main" id="{0693E198-45EA-8A96-E2AD-A822EBCDE5F0}"/>
              </a:ext>
            </a:extLst>
          </p:cNvPr>
          <p:cNvSpPr/>
          <p:nvPr/>
        </p:nvSpPr>
        <p:spPr>
          <a:xfrm>
            <a:off x="3714866" y="2271707"/>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amond 9">
            <a:extLst>
              <a:ext uri="{FF2B5EF4-FFF2-40B4-BE49-F238E27FC236}">
                <a16:creationId xmlns:a16="http://schemas.microsoft.com/office/drawing/2014/main" id="{86E3ACEE-A602-A65F-38DD-3F7507654305}"/>
              </a:ext>
            </a:extLst>
          </p:cNvPr>
          <p:cNvSpPr/>
          <p:nvPr/>
        </p:nvSpPr>
        <p:spPr>
          <a:xfrm>
            <a:off x="6593095"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877E4604-0D4F-FFAB-625C-C578CA1AAE1F}"/>
              </a:ext>
            </a:extLst>
          </p:cNvPr>
          <p:cNvSpPr/>
          <p:nvPr/>
        </p:nvSpPr>
        <p:spPr>
          <a:xfrm>
            <a:off x="8306071" y="2271707"/>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amond 11">
            <a:extLst>
              <a:ext uri="{FF2B5EF4-FFF2-40B4-BE49-F238E27FC236}">
                <a16:creationId xmlns:a16="http://schemas.microsoft.com/office/drawing/2014/main" id="{585B2C00-A3C4-A391-908C-374FEF1BBBB7}"/>
              </a:ext>
            </a:extLst>
          </p:cNvPr>
          <p:cNvSpPr/>
          <p:nvPr/>
        </p:nvSpPr>
        <p:spPr>
          <a:xfrm>
            <a:off x="9899002" y="2293768"/>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AA0BB30-61EB-C67D-7F2F-78CDDE7FAB1F}"/>
              </a:ext>
            </a:extLst>
          </p:cNvPr>
          <p:cNvSpPr txBox="1"/>
          <p:nvPr/>
        </p:nvSpPr>
        <p:spPr>
          <a:xfrm>
            <a:off x="1366297" y="1287249"/>
            <a:ext cx="1704982" cy="738664"/>
          </a:xfrm>
          <a:prstGeom prst="rect">
            <a:avLst/>
          </a:prstGeom>
          <a:noFill/>
        </p:spPr>
        <p:txBody>
          <a:bodyPr wrap="square" lIns="0" tIns="0" rIns="0" bIns="0" rtlCol="0">
            <a:spAutoFit/>
          </a:bodyPr>
          <a:lstStyle/>
          <a:p>
            <a:pPr algn="ctr"/>
            <a:r>
              <a:rPr lang="en-US" sz="1200" b="1" dirty="0">
                <a:latin typeface="+mj-lt"/>
              </a:rPr>
              <a:t>2002</a:t>
            </a:r>
          </a:p>
          <a:p>
            <a:pPr algn="ctr"/>
            <a:r>
              <a:rPr lang="en-US" sz="1200" b="1" dirty="0">
                <a:latin typeface="+mj-lt"/>
              </a:rPr>
              <a:t>Best Pharmaceuticals </a:t>
            </a:r>
          </a:p>
          <a:p>
            <a:pPr algn="ctr"/>
            <a:r>
              <a:rPr lang="en-US" sz="1200" b="1" dirty="0">
                <a:latin typeface="+mj-lt"/>
              </a:rPr>
              <a:t>for Children Act</a:t>
            </a:r>
          </a:p>
          <a:p>
            <a:pPr algn="ctr"/>
            <a:r>
              <a:rPr lang="en-US" sz="1200" b="1" dirty="0">
                <a:latin typeface="+mj-lt"/>
              </a:rPr>
              <a:t>(BPCA)</a:t>
            </a:r>
          </a:p>
        </p:txBody>
      </p:sp>
      <p:sp>
        <p:nvSpPr>
          <p:cNvPr id="21" name="TextBox 20">
            <a:extLst>
              <a:ext uri="{FF2B5EF4-FFF2-40B4-BE49-F238E27FC236}">
                <a16:creationId xmlns:a16="http://schemas.microsoft.com/office/drawing/2014/main" id="{4C001E78-0BBF-50B2-86CF-D57188F4E307}"/>
              </a:ext>
            </a:extLst>
          </p:cNvPr>
          <p:cNvSpPr txBox="1"/>
          <p:nvPr/>
        </p:nvSpPr>
        <p:spPr>
          <a:xfrm>
            <a:off x="1595135" y="2957186"/>
            <a:ext cx="1704982" cy="738664"/>
          </a:xfrm>
          <a:prstGeom prst="rect">
            <a:avLst/>
          </a:prstGeom>
          <a:noFill/>
        </p:spPr>
        <p:txBody>
          <a:bodyPr wrap="square" lIns="0" tIns="0" rIns="0" bIns="0" rtlCol="0">
            <a:spAutoFit/>
          </a:bodyPr>
          <a:lstStyle/>
          <a:p>
            <a:pPr algn="ctr"/>
            <a:r>
              <a:rPr lang="en-US" sz="1200" b="1" dirty="0">
                <a:latin typeface="+mj-lt"/>
              </a:rPr>
              <a:t>2003</a:t>
            </a:r>
          </a:p>
          <a:p>
            <a:pPr algn="ctr"/>
            <a:r>
              <a:rPr lang="en-US" sz="1200" b="1" dirty="0">
                <a:latin typeface="+mj-lt"/>
              </a:rPr>
              <a:t>Pediatric Research</a:t>
            </a:r>
          </a:p>
          <a:p>
            <a:pPr algn="ctr"/>
            <a:r>
              <a:rPr lang="en-US" sz="1200" b="1" dirty="0">
                <a:latin typeface="+mj-lt"/>
              </a:rPr>
              <a:t>Equity Act</a:t>
            </a:r>
          </a:p>
          <a:p>
            <a:pPr algn="ctr"/>
            <a:r>
              <a:rPr lang="en-US" sz="1200" b="1" dirty="0">
                <a:latin typeface="+mj-lt"/>
              </a:rPr>
              <a:t>(PREA)</a:t>
            </a:r>
          </a:p>
        </p:txBody>
      </p:sp>
      <p:sp>
        <p:nvSpPr>
          <p:cNvPr id="22" name="TextBox 21">
            <a:extLst>
              <a:ext uri="{FF2B5EF4-FFF2-40B4-BE49-F238E27FC236}">
                <a16:creationId xmlns:a16="http://schemas.microsoft.com/office/drawing/2014/main" id="{08E584CB-289B-7407-1989-904DA21240AE}"/>
              </a:ext>
            </a:extLst>
          </p:cNvPr>
          <p:cNvSpPr txBox="1"/>
          <p:nvPr/>
        </p:nvSpPr>
        <p:spPr>
          <a:xfrm>
            <a:off x="4163048" y="1262330"/>
            <a:ext cx="1712976" cy="923330"/>
          </a:xfrm>
          <a:prstGeom prst="rect">
            <a:avLst/>
          </a:prstGeom>
          <a:noFill/>
        </p:spPr>
        <p:txBody>
          <a:bodyPr wrap="square" lIns="0" tIns="0" rIns="0" bIns="0" rtlCol="0">
            <a:spAutoFit/>
          </a:bodyPr>
          <a:lstStyle/>
          <a:p>
            <a:pPr algn="ctr"/>
            <a:r>
              <a:rPr lang="en-US" sz="1200" b="1" dirty="0">
                <a:latin typeface="+mj-lt"/>
              </a:rPr>
              <a:t>2012</a:t>
            </a:r>
          </a:p>
          <a:p>
            <a:pPr algn="ctr"/>
            <a:r>
              <a:rPr lang="en-US" sz="1200" b="1" dirty="0">
                <a:latin typeface="+mj-lt"/>
              </a:rPr>
              <a:t>Rare Pediatric Disease (RPD) Priority Review Voucher (PRV) Program</a:t>
            </a:r>
          </a:p>
        </p:txBody>
      </p:sp>
      <p:sp>
        <p:nvSpPr>
          <p:cNvPr id="31" name="TextBox 30">
            <a:extLst>
              <a:ext uri="{FF2B5EF4-FFF2-40B4-BE49-F238E27FC236}">
                <a16:creationId xmlns:a16="http://schemas.microsoft.com/office/drawing/2014/main" id="{C6AC8D5E-EA8C-6518-9D7E-B0F62D3A499B}"/>
              </a:ext>
            </a:extLst>
          </p:cNvPr>
          <p:cNvSpPr txBox="1"/>
          <p:nvPr/>
        </p:nvSpPr>
        <p:spPr>
          <a:xfrm>
            <a:off x="2987719" y="2957186"/>
            <a:ext cx="1865376" cy="738664"/>
          </a:xfrm>
          <a:prstGeom prst="rect">
            <a:avLst/>
          </a:prstGeom>
          <a:noFill/>
        </p:spPr>
        <p:txBody>
          <a:bodyPr wrap="square" lIns="0" tIns="0" rIns="0" bIns="0" rtlCol="0">
            <a:spAutoFit/>
          </a:bodyPr>
          <a:lstStyle/>
          <a:p>
            <a:pPr algn="ctr"/>
            <a:r>
              <a:rPr lang="en-US" sz="1200" b="1" dirty="0">
                <a:solidFill>
                  <a:schemeClr val="accent2">
                    <a:lumMod val="75000"/>
                  </a:schemeClr>
                </a:solidFill>
                <a:latin typeface="+mj-lt"/>
              </a:rPr>
              <a:t>2007</a:t>
            </a:r>
          </a:p>
          <a:p>
            <a:pPr algn="ctr"/>
            <a:r>
              <a:rPr lang="en-US" sz="1200" b="1" dirty="0">
                <a:solidFill>
                  <a:schemeClr val="accent2">
                    <a:lumMod val="75000"/>
                  </a:schemeClr>
                </a:solidFill>
                <a:latin typeface="+mj-lt"/>
              </a:rPr>
              <a:t>European Pediatric</a:t>
            </a:r>
          </a:p>
          <a:p>
            <a:pPr algn="ctr"/>
            <a:r>
              <a:rPr lang="en-US" sz="1200" b="1" dirty="0">
                <a:solidFill>
                  <a:schemeClr val="accent2">
                    <a:lumMod val="75000"/>
                  </a:schemeClr>
                </a:solidFill>
                <a:latin typeface="+mj-lt"/>
              </a:rPr>
              <a:t>Regulation*</a:t>
            </a:r>
          </a:p>
          <a:p>
            <a:pPr algn="ctr"/>
            <a:r>
              <a:rPr lang="en-US" sz="1200" b="1" dirty="0">
                <a:solidFill>
                  <a:schemeClr val="accent2">
                    <a:lumMod val="75000"/>
                  </a:schemeClr>
                </a:solidFill>
                <a:latin typeface="+mj-lt"/>
              </a:rPr>
              <a:t>(EC1901/2006</a:t>
            </a:r>
            <a:r>
              <a:rPr lang="en-US" sz="1200" b="1" dirty="0">
                <a:latin typeface="+mj-lt"/>
              </a:rPr>
              <a:t>)</a:t>
            </a:r>
          </a:p>
        </p:txBody>
      </p:sp>
      <p:sp>
        <p:nvSpPr>
          <p:cNvPr id="32" name="TextBox 31">
            <a:extLst>
              <a:ext uri="{FF2B5EF4-FFF2-40B4-BE49-F238E27FC236}">
                <a16:creationId xmlns:a16="http://schemas.microsoft.com/office/drawing/2014/main" id="{A643F582-4A77-1B4A-F500-7BD77072E32C}"/>
              </a:ext>
            </a:extLst>
          </p:cNvPr>
          <p:cNvSpPr txBox="1"/>
          <p:nvPr/>
        </p:nvSpPr>
        <p:spPr>
          <a:xfrm>
            <a:off x="5999030" y="1262330"/>
            <a:ext cx="1547666" cy="923330"/>
          </a:xfrm>
          <a:prstGeom prst="rect">
            <a:avLst/>
          </a:prstGeom>
          <a:noFill/>
        </p:spPr>
        <p:txBody>
          <a:bodyPr wrap="square" lIns="0" tIns="0" rIns="0" bIns="0" rtlCol="0">
            <a:spAutoFit/>
          </a:bodyPr>
          <a:lstStyle/>
          <a:p>
            <a:pPr algn="ctr"/>
            <a:r>
              <a:rPr lang="en-US" sz="1200" b="1" dirty="0">
                <a:latin typeface="+mj-lt"/>
              </a:rPr>
              <a:t>2017</a:t>
            </a:r>
          </a:p>
          <a:p>
            <a:pPr algn="ctr"/>
            <a:r>
              <a:rPr lang="en-US" sz="1200" b="1" dirty="0">
                <a:latin typeface="+mj-lt"/>
              </a:rPr>
              <a:t>FDA Reauthorization </a:t>
            </a:r>
          </a:p>
          <a:p>
            <a:pPr algn="ctr"/>
            <a:r>
              <a:rPr lang="en-US" sz="1200" b="1" dirty="0">
                <a:latin typeface="+mj-lt"/>
              </a:rPr>
              <a:t>Act (FDARA)</a:t>
            </a:r>
          </a:p>
          <a:p>
            <a:pPr algn="ctr"/>
            <a:r>
              <a:rPr lang="en-US" sz="1200" b="1" dirty="0">
                <a:latin typeface="+mj-lt"/>
              </a:rPr>
              <a:t>RACE for Children Act</a:t>
            </a:r>
          </a:p>
        </p:txBody>
      </p:sp>
      <p:sp>
        <p:nvSpPr>
          <p:cNvPr id="33" name="TextBox 32">
            <a:extLst>
              <a:ext uri="{FF2B5EF4-FFF2-40B4-BE49-F238E27FC236}">
                <a16:creationId xmlns:a16="http://schemas.microsoft.com/office/drawing/2014/main" id="{3AC10254-30BB-C613-F961-A42B9C98DE7F}"/>
              </a:ext>
            </a:extLst>
          </p:cNvPr>
          <p:cNvSpPr txBox="1"/>
          <p:nvPr/>
        </p:nvSpPr>
        <p:spPr>
          <a:xfrm>
            <a:off x="9346674" y="1262330"/>
            <a:ext cx="1809618" cy="738664"/>
          </a:xfrm>
          <a:prstGeom prst="rect">
            <a:avLst/>
          </a:prstGeom>
          <a:noFill/>
        </p:spPr>
        <p:txBody>
          <a:bodyPr wrap="square" lIns="0" tIns="0" rIns="0" bIns="0" rtlCol="0">
            <a:spAutoFit/>
          </a:bodyPr>
          <a:lstStyle/>
          <a:p>
            <a:pPr algn="ctr"/>
            <a:r>
              <a:rPr lang="en-US" sz="1200" b="1" dirty="0">
                <a:latin typeface="+mj-lt"/>
              </a:rPr>
              <a:t>2024</a:t>
            </a:r>
          </a:p>
          <a:p>
            <a:pPr algn="ctr"/>
            <a:r>
              <a:rPr lang="en-US" sz="1200" b="1" dirty="0">
                <a:latin typeface="+mj-lt"/>
              </a:rPr>
              <a:t>Proposed Creating Hope Reauthorization Act </a:t>
            </a:r>
          </a:p>
          <a:p>
            <a:pPr algn="ctr"/>
            <a:r>
              <a:rPr lang="en-US" sz="1200" b="1" dirty="0">
                <a:latin typeface="+mj-lt"/>
              </a:rPr>
              <a:t>Give Kids a Chance</a:t>
            </a:r>
          </a:p>
        </p:txBody>
      </p:sp>
      <p:sp>
        <p:nvSpPr>
          <p:cNvPr id="34" name="TextBox 33">
            <a:extLst>
              <a:ext uri="{FF2B5EF4-FFF2-40B4-BE49-F238E27FC236}">
                <a16:creationId xmlns:a16="http://schemas.microsoft.com/office/drawing/2014/main" id="{A1F45BDF-DB68-8525-8F64-4A9CE5235CB4}"/>
              </a:ext>
            </a:extLst>
          </p:cNvPr>
          <p:cNvSpPr txBox="1"/>
          <p:nvPr/>
        </p:nvSpPr>
        <p:spPr>
          <a:xfrm>
            <a:off x="7712006" y="1262330"/>
            <a:ext cx="1547666" cy="738664"/>
          </a:xfrm>
          <a:prstGeom prst="rect">
            <a:avLst/>
          </a:prstGeom>
          <a:noFill/>
        </p:spPr>
        <p:txBody>
          <a:bodyPr wrap="square" lIns="0" tIns="0" rIns="0" bIns="0" rtlCol="0">
            <a:spAutoFit/>
          </a:bodyPr>
          <a:lstStyle/>
          <a:p>
            <a:pPr algn="ctr"/>
            <a:r>
              <a:rPr lang="en-US" sz="1200" b="1" dirty="0">
                <a:latin typeface="+mj-lt"/>
              </a:rPr>
              <a:t>2020</a:t>
            </a:r>
          </a:p>
          <a:p>
            <a:pPr algn="ctr"/>
            <a:r>
              <a:rPr lang="en-US" sz="1200" b="1" dirty="0">
                <a:latin typeface="+mj-lt"/>
              </a:rPr>
              <a:t>RACE Act Enacted</a:t>
            </a:r>
          </a:p>
          <a:p>
            <a:pPr algn="ctr"/>
            <a:r>
              <a:rPr lang="en-US" sz="1200" b="1" dirty="0">
                <a:latin typeface="+mj-lt"/>
              </a:rPr>
              <a:t>Relevant Molecular </a:t>
            </a:r>
          </a:p>
          <a:p>
            <a:pPr algn="ctr"/>
            <a:r>
              <a:rPr lang="en-US" sz="1200" b="1" dirty="0">
                <a:latin typeface="+mj-lt"/>
              </a:rPr>
              <a:t>Targets List</a:t>
            </a:r>
          </a:p>
        </p:txBody>
      </p:sp>
      <p:sp>
        <p:nvSpPr>
          <p:cNvPr id="35" name="TextBox 34">
            <a:extLst>
              <a:ext uri="{FF2B5EF4-FFF2-40B4-BE49-F238E27FC236}">
                <a16:creationId xmlns:a16="http://schemas.microsoft.com/office/drawing/2014/main" id="{10974B3E-5281-A7E3-C720-4C756968D6F2}"/>
              </a:ext>
            </a:extLst>
          </p:cNvPr>
          <p:cNvSpPr txBox="1"/>
          <p:nvPr/>
        </p:nvSpPr>
        <p:spPr>
          <a:xfrm>
            <a:off x="6220291" y="2957186"/>
            <a:ext cx="1414271" cy="738664"/>
          </a:xfrm>
          <a:prstGeom prst="rect">
            <a:avLst/>
          </a:prstGeom>
          <a:noFill/>
        </p:spPr>
        <p:txBody>
          <a:bodyPr wrap="square" lIns="0" tIns="0" rIns="0" bIns="0" rtlCol="0">
            <a:spAutoFit/>
          </a:bodyPr>
          <a:lstStyle/>
          <a:p>
            <a:pPr algn="ctr"/>
            <a:r>
              <a:rPr lang="en-US" sz="1200" b="1" dirty="0">
                <a:solidFill>
                  <a:schemeClr val="accent2">
                    <a:lumMod val="75000"/>
                  </a:schemeClr>
                </a:solidFill>
                <a:latin typeface="+mj-lt"/>
              </a:rPr>
              <a:t>2018</a:t>
            </a:r>
          </a:p>
          <a:p>
            <a:pPr algn="ctr"/>
            <a:r>
              <a:rPr lang="en-US" sz="1200" b="1" dirty="0">
                <a:solidFill>
                  <a:schemeClr val="accent2">
                    <a:lumMod val="75000"/>
                  </a:schemeClr>
                </a:solidFill>
                <a:latin typeface="+mj-lt"/>
              </a:rPr>
              <a:t>EMA Revised </a:t>
            </a:r>
          </a:p>
          <a:p>
            <a:pPr algn="ctr"/>
            <a:r>
              <a:rPr lang="en-US" sz="1200" b="1" dirty="0">
                <a:solidFill>
                  <a:schemeClr val="accent2">
                    <a:lumMod val="75000"/>
                  </a:schemeClr>
                </a:solidFill>
                <a:latin typeface="+mj-lt"/>
              </a:rPr>
              <a:t>Class</a:t>
            </a:r>
          </a:p>
          <a:p>
            <a:pPr algn="ctr"/>
            <a:r>
              <a:rPr lang="en-US" sz="1200" b="1" dirty="0">
                <a:solidFill>
                  <a:schemeClr val="accent2">
                    <a:lumMod val="75000"/>
                  </a:schemeClr>
                </a:solidFill>
                <a:latin typeface="+mj-lt"/>
              </a:rPr>
              <a:t>Waiver List</a:t>
            </a:r>
            <a:endParaRPr lang="en-US" sz="1200" b="1" dirty="0">
              <a:latin typeface="+mj-lt"/>
            </a:endParaRPr>
          </a:p>
        </p:txBody>
      </p:sp>
      <p:sp>
        <p:nvSpPr>
          <p:cNvPr id="36" name="Diamond 35">
            <a:extLst>
              <a:ext uri="{FF2B5EF4-FFF2-40B4-BE49-F238E27FC236}">
                <a16:creationId xmlns:a16="http://schemas.microsoft.com/office/drawing/2014/main" id="{4FE53090-E77C-987C-A5B0-08306DB82E05}"/>
              </a:ext>
            </a:extLst>
          </p:cNvPr>
          <p:cNvSpPr/>
          <p:nvPr/>
        </p:nvSpPr>
        <p:spPr>
          <a:xfrm>
            <a:off x="2237868" y="2275912"/>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0A16E43-3A2D-A4DB-A7A9-12D7BBBA8A5E}"/>
              </a:ext>
            </a:extLst>
          </p:cNvPr>
          <p:cNvSpPr txBox="1"/>
          <p:nvPr/>
        </p:nvSpPr>
        <p:spPr>
          <a:xfrm>
            <a:off x="9272015" y="2957186"/>
            <a:ext cx="1562947" cy="923330"/>
          </a:xfrm>
          <a:prstGeom prst="rect">
            <a:avLst/>
          </a:prstGeom>
          <a:noFill/>
        </p:spPr>
        <p:txBody>
          <a:bodyPr wrap="square" lIns="0" tIns="0" rIns="0" bIns="0" rtlCol="0">
            <a:spAutoFit/>
          </a:bodyPr>
          <a:lstStyle/>
          <a:p>
            <a:pPr algn="ctr"/>
            <a:r>
              <a:rPr lang="en-US" sz="1200" b="1" dirty="0">
                <a:solidFill>
                  <a:schemeClr val="accent2">
                    <a:lumMod val="75000"/>
                  </a:schemeClr>
                </a:solidFill>
                <a:latin typeface="+mj-lt"/>
              </a:rPr>
              <a:t>2024</a:t>
            </a:r>
          </a:p>
          <a:p>
            <a:pPr algn="ctr"/>
            <a:r>
              <a:rPr lang="en-US" sz="1200" b="1" dirty="0">
                <a:solidFill>
                  <a:schemeClr val="accent2">
                    <a:lumMod val="75000"/>
                  </a:schemeClr>
                </a:solidFill>
                <a:latin typeface="+mj-lt"/>
              </a:rPr>
              <a:t>Proposed Reform of the European (EU) Pharmaceutical Legislation </a:t>
            </a:r>
            <a:endParaRPr lang="en-US" sz="1200" b="1" dirty="0">
              <a:latin typeface="+mj-lt"/>
            </a:endParaRPr>
          </a:p>
        </p:txBody>
      </p:sp>
      <p:sp>
        <p:nvSpPr>
          <p:cNvPr id="38" name="Diamond 37">
            <a:extLst>
              <a:ext uri="{FF2B5EF4-FFF2-40B4-BE49-F238E27FC236}">
                <a16:creationId xmlns:a16="http://schemas.microsoft.com/office/drawing/2014/main" id="{C671259F-383E-66C9-69B1-EE5FE3D6A2CA}"/>
              </a:ext>
            </a:extLst>
          </p:cNvPr>
          <p:cNvSpPr/>
          <p:nvPr/>
        </p:nvSpPr>
        <p:spPr>
          <a:xfrm>
            <a:off x="609518" y="2289024"/>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67050B27-18B1-04ED-75BE-7A19AD835867}"/>
              </a:ext>
            </a:extLst>
          </p:cNvPr>
          <p:cNvSpPr txBox="1"/>
          <p:nvPr/>
        </p:nvSpPr>
        <p:spPr>
          <a:xfrm>
            <a:off x="0" y="2957186"/>
            <a:ext cx="1257300" cy="738664"/>
          </a:xfrm>
          <a:prstGeom prst="rect">
            <a:avLst/>
          </a:prstGeom>
          <a:noFill/>
        </p:spPr>
        <p:txBody>
          <a:bodyPr wrap="square" lIns="0" tIns="0" rIns="0" bIns="0" rtlCol="0">
            <a:spAutoFit/>
          </a:bodyPr>
          <a:lstStyle/>
          <a:p>
            <a:pPr algn="ctr"/>
            <a:r>
              <a:rPr lang="en-US" sz="1200" b="1" dirty="0">
                <a:latin typeface="+mj-lt"/>
              </a:rPr>
              <a:t>1997</a:t>
            </a:r>
          </a:p>
          <a:p>
            <a:pPr algn="ctr"/>
            <a:r>
              <a:rPr lang="en-US" sz="1200" b="1" dirty="0">
                <a:latin typeface="+mj-lt"/>
              </a:rPr>
              <a:t>FDA Modernization Act (FDAMA)</a:t>
            </a:r>
          </a:p>
        </p:txBody>
      </p:sp>
      <p:sp>
        <p:nvSpPr>
          <p:cNvPr id="41" name="Diamond 40">
            <a:extLst>
              <a:ext uri="{FF2B5EF4-FFF2-40B4-BE49-F238E27FC236}">
                <a16:creationId xmlns:a16="http://schemas.microsoft.com/office/drawing/2014/main" id="{AA054036-CA90-D165-3ED7-D670BEEFF1E3}"/>
              </a:ext>
            </a:extLst>
          </p:cNvPr>
          <p:cNvSpPr/>
          <p:nvPr/>
        </p:nvSpPr>
        <p:spPr>
          <a:xfrm>
            <a:off x="4827963" y="2273636"/>
            <a:ext cx="377952" cy="510868"/>
          </a:xfrm>
          <a:prstGeom prst="diamond">
            <a:avLst/>
          </a:prstGeom>
          <a:solidFill>
            <a:srgbClr val="FFC000"/>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64271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479544-35BC-45A6-B54D-71AE487A12F3}"/>
              </a:ext>
            </a:extLst>
          </p:cNvPr>
          <p:cNvSpPr>
            <a:spLocks noGrp="1"/>
          </p:cNvSpPr>
          <p:nvPr>
            <p:ph type="title"/>
          </p:nvPr>
        </p:nvSpPr>
        <p:spPr>
          <a:xfrm>
            <a:off x="457200" y="460227"/>
            <a:ext cx="4878648" cy="822960"/>
          </a:xfrm>
        </p:spPr>
        <p:txBody>
          <a:bodyPr/>
          <a:lstStyle/>
          <a:p>
            <a:pPr algn="ctr"/>
            <a:r>
              <a:rPr lang="en-US" dirty="0"/>
              <a:t>Children are not little adults:</a:t>
            </a:r>
            <a:br>
              <a:rPr lang="en-US" dirty="0"/>
            </a:br>
            <a:br>
              <a:rPr lang="en-US" sz="2800" b="1" dirty="0"/>
            </a:br>
            <a:endParaRPr lang="en-US" dirty="0"/>
          </a:p>
        </p:txBody>
      </p:sp>
      <p:pic>
        <p:nvPicPr>
          <p:cNvPr id="2" name="Picture 1">
            <a:extLst>
              <a:ext uri="{FF2B5EF4-FFF2-40B4-BE49-F238E27FC236}">
                <a16:creationId xmlns:a16="http://schemas.microsoft.com/office/drawing/2014/main" id="{19A7C118-F7DA-49CA-9458-AF88EFC83946}"/>
              </a:ext>
            </a:extLst>
          </p:cNvPr>
          <p:cNvPicPr>
            <a:picLocks noChangeAspect="1"/>
          </p:cNvPicPr>
          <p:nvPr/>
        </p:nvPicPr>
        <p:blipFill>
          <a:blip r:embed="rId3"/>
          <a:stretch>
            <a:fillRect/>
          </a:stretch>
        </p:blipFill>
        <p:spPr>
          <a:xfrm>
            <a:off x="457200" y="2262224"/>
            <a:ext cx="4810125" cy="4222220"/>
          </a:xfrm>
          <a:prstGeom prst="rect">
            <a:avLst/>
          </a:prstGeom>
        </p:spPr>
      </p:pic>
      <p:sp>
        <p:nvSpPr>
          <p:cNvPr id="13" name="TextBox 12">
            <a:extLst>
              <a:ext uri="{FF2B5EF4-FFF2-40B4-BE49-F238E27FC236}">
                <a16:creationId xmlns:a16="http://schemas.microsoft.com/office/drawing/2014/main" id="{2F5E95D7-9762-482A-9DA7-A5A2AB67A811}"/>
              </a:ext>
            </a:extLst>
          </p:cNvPr>
          <p:cNvSpPr txBox="1"/>
          <p:nvPr/>
        </p:nvSpPr>
        <p:spPr>
          <a:xfrm>
            <a:off x="2472852" y="5629445"/>
            <a:ext cx="65"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9" name="Text Placeholder 7">
            <a:extLst>
              <a:ext uri="{FF2B5EF4-FFF2-40B4-BE49-F238E27FC236}">
                <a16:creationId xmlns:a16="http://schemas.microsoft.com/office/drawing/2014/main" id="{2E44A957-66F9-F419-BB43-3EDD4622C849}"/>
              </a:ext>
            </a:extLst>
          </p:cNvPr>
          <p:cNvSpPr txBox="1">
            <a:spLocks/>
          </p:cNvSpPr>
          <p:nvPr/>
        </p:nvSpPr>
        <p:spPr>
          <a:xfrm>
            <a:off x="6094476" y="349199"/>
            <a:ext cx="5536246" cy="8239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033463" indent="-3444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1371600" indent="-338138" algn="l" defTabSz="914400" rtl="0" eaLnBrk="1" latinLnBrk="0" hangingPunct="1">
              <a:lnSpc>
                <a:spcPct val="90000"/>
              </a:lnSpc>
              <a:spcBef>
                <a:spcPts val="500"/>
              </a:spcBef>
              <a:buFont typeface="System Font Regular"/>
              <a:buChar char="–"/>
              <a:tabLst/>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2062163" indent="-346075" algn="l" defTabSz="914400" rtl="0" eaLnBrk="1" latinLnBrk="0" hangingPunct="1">
              <a:lnSpc>
                <a:spcPct val="90000"/>
              </a:lnSpc>
              <a:spcBef>
                <a:spcPts val="50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accent2"/>
                </a:solidFill>
              </a:rPr>
              <a:t>2018- 2025</a:t>
            </a:r>
          </a:p>
          <a:p>
            <a:pPr algn="ctr">
              <a:spcBef>
                <a:spcPts val="0"/>
              </a:spcBef>
            </a:pPr>
            <a:r>
              <a:rPr lang="en-US" sz="2200" dirty="0"/>
              <a:t>35 cancer drugs with pediatric indication </a:t>
            </a:r>
          </a:p>
          <a:p>
            <a:pPr algn="ctr">
              <a:spcBef>
                <a:spcPts val="0"/>
              </a:spcBef>
            </a:pPr>
            <a:r>
              <a:rPr lang="en-US" dirty="0"/>
              <a:t>(95 FDA approved cancer drugs)</a:t>
            </a:r>
          </a:p>
          <a:p>
            <a:pPr algn="ctr"/>
            <a:endParaRPr lang="en-US" sz="2400" dirty="0">
              <a:solidFill>
                <a:schemeClr val="accent2"/>
              </a:solidFill>
            </a:endParaRPr>
          </a:p>
        </p:txBody>
      </p:sp>
      <p:graphicFrame>
        <p:nvGraphicFramePr>
          <p:cNvPr id="11" name="Table 11">
            <a:extLst>
              <a:ext uri="{FF2B5EF4-FFF2-40B4-BE49-F238E27FC236}">
                <a16:creationId xmlns:a16="http://schemas.microsoft.com/office/drawing/2014/main" id="{032D7828-3B0A-DE38-E2E4-5B4AD4EC71F8}"/>
              </a:ext>
            </a:extLst>
          </p:cNvPr>
          <p:cNvGraphicFramePr>
            <a:graphicFrameLocks/>
          </p:cNvGraphicFramePr>
          <p:nvPr>
            <p:extLst>
              <p:ext uri="{D42A27DB-BD31-4B8C-83A1-F6EECF244321}">
                <p14:modId xmlns:p14="http://schemas.microsoft.com/office/powerpoint/2010/main" val="1165855252"/>
              </p:ext>
            </p:extLst>
          </p:nvPr>
        </p:nvGraphicFramePr>
        <p:xfrm>
          <a:off x="6272626" y="1461380"/>
          <a:ext cx="5395626" cy="5288670"/>
        </p:xfrm>
        <a:graphic>
          <a:graphicData uri="http://schemas.openxmlformats.org/drawingml/2006/table">
            <a:tbl>
              <a:tblPr bandRow="1">
                <a:tableStyleId>{5C22544A-7EE6-4342-B048-85BDC9FD1C3A}</a:tableStyleId>
              </a:tblPr>
              <a:tblGrid>
                <a:gridCol w="2426874">
                  <a:extLst>
                    <a:ext uri="{9D8B030D-6E8A-4147-A177-3AD203B41FA5}">
                      <a16:colId xmlns:a16="http://schemas.microsoft.com/office/drawing/2014/main" val="1056391686"/>
                    </a:ext>
                  </a:extLst>
                </a:gridCol>
                <a:gridCol w="2968752">
                  <a:extLst>
                    <a:ext uri="{9D8B030D-6E8A-4147-A177-3AD203B41FA5}">
                      <a16:colId xmlns:a16="http://schemas.microsoft.com/office/drawing/2014/main" val="3963887056"/>
                    </a:ext>
                  </a:extLst>
                </a:gridCol>
              </a:tblGrid>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Calaspargase</a:t>
                      </a:r>
                      <a:r>
                        <a:rPr lang="en-US" sz="1400" b="1" dirty="0">
                          <a:solidFill>
                            <a:schemeClr val="tx1"/>
                          </a:solidFill>
                        </a:rPr>
                        <a:t> pegol</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Entrectinib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488924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Liposomal </a:t>
                      </a:r>
                      <a:r>
                        <a:rPr lang="en-US" sz="1400" b="1" dirty="0" err="1">
                          <a:solidFill>
                            <a:schemeClr val="tx1"/>
                          </a:solidFill>
                        </a:rPr>
                        <a:t>Dauno</a:t>
                      </a:r>
                      <a:r>
                        <a:rPr lang="en-US" sz="1400" b="1" dirty="0">
                          <a:solidFill>
                            <a:schemeClr val="tx1"/>
                          </a:solidFill>
                        </a:rPr>
                        <a:t>/Ara-C</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Larotrectinib*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3026170"/>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Bosutinib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1" dirty="0" err="1">
                          <a:solidFill>
                            <a:schemeClr val="tx1"/>
                          </a:solidFill>
                        </a:rPr>
                        <a:t>Crizotinib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709233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Nilotinib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0" dirty="0" err="1">
                          <a:solidFill>
                            <a:schemeClr val="tx1"/>
                          </a:solidFill>
                        </a:rPr>
                        <a:t>Repotrectinib</a:t>
                      </a:r>
                      <a:endParaRPr lang="en-US" sz="1400" b="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6426372"/>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Rituximab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1" dirty="0" err="1">
                          <a:solidFill>
                            <a:schemeClr val="tx1"/>
                          </a:solidFill>
                        </a:rPr>
                        <a:t>Selpercatinib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8783796"/>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a:solidFill>
                            <a:schemeClr val="tx1"/>
                          </a:solidFill>
                        </a:rPr>
                        <a:t>Brentuximab vedotin</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Pralsetinib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8070171"/>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a:solidFill>
                            <a:schemeClr val="tx1"/>
                          </a:solidFill>
                        </a:rPr>
                        <a:t>Azacitidine</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Selumetinib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9177869"/>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Inotuzumab</a:t>
                      </a:r>
                      <a:r>
                        <a:rPr lang="en-US" sz="1400" b="1" dirty="0">
                          <a:solidFill>
                            <a:schemeClr val="tx1"/>
                          </a:solidFill>
                        </a:rPr>
                        <a:t> </a:t>
                      </a:r>
                      <a:r>
                        <a:rPr lang="en-US" sz="1400" b="1" dirty="0" err="1">
                          <a:solidFill>
                            <a:schemeClr val="tx1"/>
                          </a:solidFill>
                        </a:rPr>
                        <a:t>ozogamicin</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Trametinib + Dabrafenib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3045622"/>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Revumenib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Cobimetinib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262180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Treosulfan</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Mirdametinib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588154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Emapalumab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Tovorafenib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6146578"/>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Tagraxofusp</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Naxitamab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567040"/>
                  </a:ext>
                </a:extLst>
              </a:tr>
              <a:tr h="274320">
                <a:tc>
                  <a:txBody>
                    <a:bodyPr/>
                    <a:lstStyle/>
                    <a:p>
                      <a:pPr>
                        <a:lnSpc>
                          <a:spcPts val="1680"/>
                        </a:lnSpc>
                      </a:pPr>
                      <a:r>
                        <a:rPr lang="en-US" sz="1400" dirty="0">
                          <a:solidFill>
                            <a:schemeClr val="tx1"/>
                          </a:solidFill>
                        </a:rPr>
                        <a:t>Nivolumab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Eflornithine (DFMO)</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223267"/>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a:solidFill>
                            <a:schemeClr val="tx1"/>
                          </a:solidFill>
                        </a:rPr>
                        <a:t>Ipilimumab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Cabozantinib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0373083"/>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Pembrolizumab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Iobenguane</a:t>
                      </a:r>
                      <a:r>
                        <a:rPr lang="en-US" sz="1400" dirty="0">
                          <a:solidFill>
                            <a:schemeClr val="tx1"/>
                          </a:solidFill>
                        </a:rPr>
                        <a:t> I-131 (</a:t>
                      </a:r>
                      <a:r>
                        <a:rPr lang="en-US" sz="1400" dirty="0" err="1">
                          <a:solidFill>
                            <a:schemeClr val="tx1"/>
                          </a:solidFill>
                        </a:rPr>
                        <a:t>Azedra</a:t>
                      </a:r>
                      <a:r>
                        <a:rPr lang="en-US" sz="1400"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2242158"/>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Atezolizumab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a:solidFill>
                            <a:schemeClr val="tx1"/>
                          </a:solidFill>
                        </a:rPr>
                        <a:t>Lutetium Lu 177 </a:t>
                      </a:r>
                      <a:r>
                        <a:rPr lang="en-US" sz="1400" dirty="0" err="1">
                          <a:solidFill>
                            <a:schemeClr val="tx1"/>
                          </a:solidFill>
                        </a:rPr>
                        <a:t>dototate</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714549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Relatlimab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Vorasidenib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031976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8197368"/>
                  </a:ext>
                </a:extLst>
              </a:tr>
            </a:tbl>
          </a:graphicData>
        </a:graphic>
      </p:graphicFrame>
    </p:spTree>
    <p:extLst>
      <p:ext uri="{BB962C8B-B14F-4D97-AF65-F5344CB8AC3E}">
        <p14:creationId xmlns:p14="http://schemas.microsoft.com/office/powerpoint/2010/main" val="33530000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479544-35BC-45A6-B54D-71AE487A12F3}"/>
              </a:ext>
            </a:extLst>
          </p:cNvPr>
          <p:cNvSpPr>
            <a:spLocks noGrp="1"/>
          </p:cNvSpPr>
          <p:nvPr>
            <p:ph type="title"/>
          </p:nvPr>
        </p:nvSpPr>
        <p:spPr>
          <a:xfrm>
            <a:off x="457200" y="460227"/>
            <a:ext cx="4878648" cy="822960"/>
          </a:xfrm>
        </p:spPr>
        <p:txBody>
          <a:bodyPr/>
          <a:lstStyle/>
          <a:p>
            <a:pPr algn="ctr"/>
            <a:r>
              <a:rPr lang="en-US" dirty="0"/>
              <a:t>Children are not little adults:</a:t>
            </a:r>
            <a:br>
              <a:rPr lang="en-US" dirty="0"/>
            </a:br>
            <a:r>
              <a:rPr lang="en-US" sz="2800" b="1" dirty="0"/>
              <a:t>Some targets are more </a:t>
            </a:r>
            <a:br>
              <a:rPr lang="en-US" sz="2800" b="1" dirty="0"/>
            </a:br>
            <a:r>
              <a:rPr lang="en-US" sz="2800" b="1" dirty="0"/>
              <a:t>relevant than others</a:t>
            </a:r>
            <a:br>
              <a:rPr lang="en-US" sz="2800" b="1" dirty="0"/>
            </a:br>
            <a:endParaRPr lang="en-US" dirty="0"/>
          </a:p>
        </p:txBody>
      </p:sp>
      <p:pic>
        <p:nvPicPr>
          <p:cNvPr id="4" name="Picture 3">
            <a:extLst>
              <a:ext uri="{FF2B5EF4-FFF2-40B4-BE49-F238E27FC236}">
                <a16:creationId xmlns:a16="http://schemas.microsoft.com/office/drawing/2014/main" id="{363F6C0A-A269-4E6C-9633-7E173154B291}"/>
              </a:ext>
            </a:extLst>
          </p:cNvPr>
          <p:cNvPicPr>
            <a:picLocks noChangeAspect="1"/>
          </p:cNvPicPr>
          <p:nvPr/>
        </p:nvPicPr>
        <p:blipFill>
          <a:blip r:embed="rId3"/>
          <a:stretch>
            <a:fillRect/>
          </a:stretch>
        </p:blipFill>
        <p:spPr>
          <a:xfrm>
            <a:off x="5505450" y="225470"/>
            <a:ext cx="6092477" cy="4327612"/>
          </a:xfrm>
          <a:prstGeom prst="rect">
            <a:avLst/>
          </a:prstGeom>
        </p:spPr>
      </p:pic>
      <p:sp>
        <p:nvSpPr>
          <p:cNvPr id="6" name="Content Placeholder 2">
            <a:extLst>
              <a:ext uri="{FF2B5EF4-FFF2-40B4-BE49-F238E27FC236}">
                <a16:creationId xmlns:a16="http://schemas.microsoft.com/office/drawing/2014/main" id="{B43C26E4-0D42-47F0-9C1B-DEEB98594109}"/>
              </a:ext>
            </a:extLst>
          </p:cNvPr>
          <p:cNvSpPr txBox="1">
            <a:spLocks/>
          </p:cNvSpPr>
          <p:nvPr/>
        </p:nvSpPr>
        <p:spPr>
          <a:xfrm>
            <a:off x="9358683" y="4458040"/>
            <a:ext cx="3100636" cy="333631"/>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033463" indent="-3444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1371600" indent="-338138" algn="l" defTabSz="914400" rtl="0" eaLnBrk="1" latinLnBrk="0" hangingPunct="1">
              <a:lnSpc>
                <a:spcPct val="90000"/>
              </a:lnSpc>
              <a:spcBef>
                <a:spcPts val="500"/>
              </a:spcBef>
              <a:buFont typeface="System Font Regular"/>
              <a:buChar char="–"/>
              <a:tabLst/>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2062163" indent="-346075" algn="l" defTabSz="914400" rtl="0" eaLnBrk="1" latinLnBrk="0" hangingPunct="1">
              <a:lnSpc>
                <a:spcPct val="90000"/>
              </a:lnSpc>
              <a:spcBef>
                <a:spcPts val="50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none" strike="noStrike" kern="1200" cap="none" spc="0" normalizeH="0" baseline="0" noProof="0" dirty="0" err="1">
                <a:ln>
                  <a:noFill/>
                </a:ln>
                <a:solidFill>
                  <a:srgbClr val="272424"/>
                </a:solidFill>
                <a:effectLst/>
                <a:uLnTx/>
                <a:uFillTx/>
                <a:latin typeface="Arial" panose="020B0604020202020204"/>
                <a:ea typeface="+mn-ea"/>
                <a:cs typeface="+mn-cs"/>
              </a:rPr>
              <a:t>Grobner</a:t>
            </a:r>
            <a:r>
              <a:rPr kumimoji="0" lang="en-US" sz="1400" b="0" i="0" u="none" strike="noStrike" kern="1200" cap="none" spc="0" normalizeH="0" baseline="0" noProof="0" dirty="0">
                <a:ln>
                  <a:noFill/>
                </a:ln>
                <a:solidFill>
                  <a:srgbClr val="272424"/>
                </a:solidFill>
                <a:effectLst/>
                <a:uLnTx/>
                <a:uFillTx/>
                <a:latin typeface="Arial" panose="020B0604020202020204"/>
                <a:ea typeface="+mn-ea"/>
                <a:cs typeface="+mn-cs"/>
              </a:rPr>
              <a:t> et al., </a:t>
            </a:r>
            <a:r>
              <a:rPr kumimoji="0" lang="en-US" sz="1400" b="0" i="1" u="none" strike="noStrike" kern="1200" cap="none" spc="0" normalizeH="0" baseline="0" noProof="0" dirty="0">
                <a:ln>
                  <a:noFill/>
                </a:ln>
                <a:solidFill>
                  <a:srgbClr val="272424"/>
                </a:solidFill>
                <a:effectLst/>
                <a:uLnTx/>
                <a:uFillTx/>
                <a:latin typeface="Arial" panose="020B0604020202020204"/>
                <a:ea typeface="+mn-ea"/>
                <a:cs typeface="+mn-cs"/>
              </a:rPr>
              <a:t>Nature</a:t>
            </a:r>
            <a:r>
              <a:rPr kumimoji="0" lang="en-US" sz="1400" b="0" i="0" u="none" strike="noStrike" kern="1200" cap="none" spc="0" normalizeH="0" baseline="0" noProof="0" dirty="0">
                <a:ln>
                  <a:noFill/>
                </a:ln>
                <a:solidFill>
                  <a:srgbClr val="272424"/>
                </a:solidFill>
                <a:effectLst/>
                <a:uLnTx/>
                <a:uFillTx/>
                <a:latin typeface="Arial" panose="020B0604020202020204"/>
                <a:ea typeface="+mn-ea"/>
                <a:cs typeface="+mn-cs"/>
              </a:rPr>
              <a:t> 2018 </a:t>
            </a:r>
          </a:p>
        </p:txBody>
      </p:sp>
      <p:sp>
        <p:nvSpPr>
          <p:cNvPr id="7" name="TextBox 6">
            <a:extLst>
              <a:ext uri="{FF2B5EF4-FFF2-40B4-BE49-F238E27FC236}">
                <a16:creationId xmlns:a16="http://schemas.microsoft.com/office/drawing/2014/main" id="{54E0E472-FF43-42FC-9595-44C0B0BA75BC}"/>
              </a:ext>
            </a:extLst>
          </p:cNvPr>
          <p:cNvSpPr txBox="1"/>
          <p:nvPr/>
        </p:nvSpPr>
        <p:spPr>
          <a:xfrm>
            <a:off x="5335849" y="4862542"/>
            <a:ext cx="3161442" cy="19389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rPr>
              <a:t>Childhood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rPr>
              <a:t>Mesenchymal (sarcoma)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rPr>
              <a:t>“Developmental”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rPr>
              <a:t>Translocations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rPr>
              <a:t>Epigenetic aberrations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A8C350CA-CCAE-4A34-B4D2-F6F05A5C4B50}"/>
              </a:ext>
            </a:extLst>
          </p:cNvPr>
          <p:cNvSpPr txBox="1"/>
          <p:nvPr/>
        </p:nvSpPr>
        <p:spPr>
          <a:xfrm>
            <a:off x="8831785" y="4862542"/>
            <a:ext cx="3360215" cy="16312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Adult cancers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Epithelial (carcinoma)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“Aging”/ carcinogens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Single nucleotide variants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a:ea typeface="+mn-ea"/>
                <a:cs typeface="+mn-cs"/>
              </a:rPr>
              <a:t>High mutational burden</a:t>
            </a:r>
          </a:p>
        </p:txBody>
      </p:sp>
      <p:sp>
        <p:nvSpPr>
          <p:cNvPr id="10" name="TextBox 9">
            <a:extLst>
              <a:ext uri="{FF2B5EF4-FFF2-40B4-BE49-F238E27FC236}">
                <a16:creationId xmlns:a16="http://schemas.microsoft.com/office/drawing/2014/main" id="{760E6798-701F-4298-8EE7-98EF630344C5}"/>
              </a:ext>
            </a:extLst>
          </p:cNvPr>
          <p:cNvSpPr txBox="1"/>
          <p:nvPr/>
        </p:nvSpPr>
        <p:spPr>
          <a:xfrm>
            <a:off x="5653229" y="5631984"/>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3259E7"/>
              </a:solidFill>
              <a:effectLst/>
              <a:uLnTx/>
              <a:uFillTx/>
              <a:latin typeface="Arial" panose="020B0604020202020204"/>
              <a:ea typeface="+mn-ea"/>
              <a:cs typeface="+mn-cs"/>
            </a:endParaRPr>
          </a:p>
        </p:txBody>
      </p:sp>
      <p:pic>
        <p:nvPicPr>
          <p:cNvPr id="2" name="Picture 1">
            <a:extLst>
              <a:ext uri="{FF2B5EF4-FFF2-40B4-BE49-F238E27FC236}">
                <a16:creationId xmlns:a16="http://schemas.microsoft.com/office/drawing/2014/main" id="{19A7C118-F7DA-49CA-9458-AF88EFC83946}"/>
              </a:ext>
            </a:extLst>
          </p:cNvPr>
          <p:cNvPicPr>
            <a:picLocks noChangeAspect="1"/>
          </p:cNvPicPr>
          <p:nvPr/>
        </p:nvPicPr>
        <p:blipFill>
          <a:blip r:embed="rId4"/>
          <a:stretch>
            <a:fillRect/>
          </a:stretch>
        </p:blipFill>
        <p:spPr>
          <a:xfrm>
            <a:off x="457200" y="2262224"/>
            <a:ext cx="4810125" cy="4222220"/>
          </a:xfrm>
          <a:prstGeom prst="rect">
            <a:avLst/>
          </a:prstGeom>
        </p:spPr>
      </p:pic>
      <p:sp>
        <p:nvSpPr>
          <p:cNvPr id="13" name="TextBox 12">
            <a:extLst>
              <a:ext uri="{FF2B5EF4-FFF2-40B4-BE49-F238E27FC236}">
                <a16:creationId xmlns:a16="http://schemas.microsoft.com/office/drawing/2014/main" id="{2F5E95D7-9762-482A-9DA7-A5A2AB67A811}"/>
              </a:ext>
            </a:extLst>
          </p:cNvPr>
          <p:cNvSpPr txBox="1"/>
          <p:nvPr/>
        </p:nvSpPr>
        <p:spPr>
          <a:xfrm>
            <a:off x="2472852" y="5629445"/>
            <a:ext cx="65"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3" name="Oval 2">
            <a:extLst>
              <a:ext uri="{FF2B5EF4-FFF2-40B4-BE49-F238E27FC236}">
                <a16:creationId xmlns:a16="http://schemas.microsoft.com/office/drawing/2014/main" id="{D8071B49-AF30-EB5E-549E-6902D4B547F9}"/>
              </a:ext>
            </a:extLst>
          </p:cNvPr>
          <p:cNvSpPr/>
          <p:nvPr/>
        </p:nvSpPr>
        <p:spPr>
          <a:xfrm>
            <a:off x="9036425" y="559398"/>
            <a:ext cx="172122" cy="8928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58093932-A2FA-614B-A204-2A62724C6C3B}"/>
              </a:ext>
            </a:extLst>
          </p:cNvPr>
          <p:cNvSpPr/>
          <p:nvPr/>
        </p:nvSpPr>
        <p:spPr>
          <a:xfrm>
            <a:off x="9800213" y="537882"/>
            <a:ext cx="1917501" cy="89288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8561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F5E95D7-9762-482A-9DA7-A5A2AB67A811}"/>
              </a:ext>
            </a:extLst>
          </p:cNvPr>
          <p:cNvSpPr txBox="1"/>
          <p:nvPr/>
        </p:nvSpPr>
        <p:spPr>
          <a:xfrm>
            <a:off x="2472852" y="5629445"/>
            <a:ext cx="65" cy="43088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115870B7-3C5C-B61A-49FB-B9EFE1226185}"/>
              </a:ext>
            </a:extLst>
          </p:cNvPr>
          <p:cNvPicPr>
            <a:picLocks noChangeAspect="1"/>
          </p:cNvPicPr>
          <p:nvPr/>
        </p:nvPicPr>
        <p:blipFill>
          <a:blip r:embed="rId3"/>
          <a:stretch>
            <a:fillRect/>
          </a:stretch>
        </p:blipFill>
        <p:spPr>
          <a:xfrm>
            <a:off x="0" y="1472689"/>
            <a:ext cx="6710551" cy="4193574"/>
          </a:xfrm>
          <a:prstGeom prst="rect">
            <a:avLst/>
          </a:prstGeom>
        </p:spPr>
      </p:pic>
      <p:sp>
        <p:nvSpPr>
          <p:cNvPr id="9" name="Title 1">
            <a:extLst>
              <a:ext uri="{FF2B5EF4-FFF2-40B4-BE49-F238E27FC236}">
                <a16:creationId xmlns:a16="http://schemas.microsoft.com/office/drawing/2014/main" id="{E759BEE3-8185-EA88-4066-D986D6251D5C}"/>
              </a:ext>
            </a:extLst>
          </p:cNvPr>
          <p:cNvSpPr>
            <a:spLocks noGrp="1"/>
          </p:cNvSpPr>
          <p:nvPr>
            <p:ph type="title"/>
          </p:nvPr>
        </p:nvSpPr>
        <p:spPr>
          <a:xfrm>
            <a:off x="457200" y="447675"/>
            <a:ext cx="11274425" cy="822325"/>
          </a:xfrm>
        </p:spPr>
        <p:txBody>
          <a:bodyPr/>
          <a:lstStyle/>
          <a:p>
            <a:r>
              <a:rPr lang="en-US" dirty="0"/>
              <a:t>Molecularly relevant targets: </a:t>
            </a:r>
            <a:br>
              <a:rPr lang="en-US" dirty="0"/>
            </a:br>
            <a:r>
              <a:rPr lang="en-US" dirty="0"/>
              <a:t>NTRK, ALK, ROS, RET</a:t>
            </a:r>
          </a:p>
        </p:txBody>
      </p:sp>
      <p:sp>
        <p:nvSpPr>
          <p:cNvPr id="12" name="Rectangle 11">
            <a:extLst>
              <a:ext uri="{FF2B5EF4-FFF2-40B4-BE49-F238E27FC236}">
                <a16:creationId xmlns:a16="http://schemas.microsoft.com/office/drawing/2014/main" id="{D70E4B27-DF3F-BA29-6712-5399D2B3F0EA}"/>
              </a:ext>
            </a:extLst>
          </p:cNvPr>
          <p:cNvSpPr/>
          <p:nvPr/>
        </p:nvSpPr>
        <p:spPr>
          <a:xfrm>
            <a:off x="9203025" y="1459988"/>
            <a:ext cx="1468579" cy="17277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ext Placeholder 7">
            <a:extLst>
              <a:ext uri="{FF2B5EF4-FFF2-40B4-BE49-F238E27FC236}">
                <a16:creationId xmlns:a16="http://schemas.microsoft.com/office/drawing/2014/main" id="{6260E336-4DD0-04DC-6714-9A8CAE7FDAAE}"/>
              </a:ext>
            </a:extLst>
          </p:cNvPr>
          <p:cNvSpPr txBox="1">
            <a:spLocks/>
          </p:cNvSpPr>
          <p:nvPr/>
        </p:nvSpPr>
        <p:spPr>
          <a:xfrm>
            <a:off x="6653276" y="408526"/>
            <a:ext cx="5536246" cy="823912"/>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1033463" indent="-344488" algn="l" defTabSz="914400" rtl="0" eaLnBrk="1" latinLnBrk="0" hangingPunct="1">
              <a:lnSpc>
                <a:spcPct val="90000"/>
              </a:lnSpc>
              <a:spcBef>
                <a:spcPts val="500"/>
              </a:spcBef>
              <a:buFont typeface="Arial" panose="020B0604020202020204" pitchFamily="34" charset="0"/>
              <a:buChar char="•"/>
              <a:tabLst/>
              <a:defRPr sz="2000" kern="1200">
                <a:solidFill>
                  <a:schemeClr val="tx1"/>
                </a:solidFill>
                <a:latin typeface="+mn-lt"/>
                <a:ea typeface="+mn-ea"/>
                <a:cs typeface="+mn-cs"/>
              </a:defRPr>
            </a:lvl2pPr>
            <a:lvl3pPr marL="1371600" indent="-338138" algn="l" defTabSz="914400" rtl="0" eaLnBrk="1" latinLnBrk="0" hangingPunct="1">
              <a:lnSpc>
                <a:spcPct val="90000"/>
              </a:lnSpc>
              <a:spcBef>
                <a:spcPts val="500"/>
              </a:spcBef>
              <a:buFont typeface="System Font Regular"/>
              <a:buChar char="–"/>
              <a:tabLst/>
              <a:defRPr sz="2000" kern="1200">
                <a:solidFill>
                  <a:schemeClr val="tx1"/>
                </a:solidFill>
                <a:latin typeface="+mn-lt"/>
                <a:ea typeface="+mn-ea"/>
                <a:cs typeface="+mn-cs"/>
              </a:defRPr>
            </a:lvl3pPr>
            <a:lvl4pPr marL="1716088" indent="-344488" algn="l" defTabSz="914400" rtl="0" eaLnBrk="1" latinLnBrk="0" hangingPunct="1">
              <a:lnSpc>
                <a:spcPct val="90000"/>
              </a:lnSpc>
              <a:spcBef>
                <a:spcPts val="500"/>
              </a:spcBef>
              <a:buFont typeface="Arial" panose="020B0604020202020204" pitchFamily="34" charset="0"/>
              <a:buChar char="•"/>
              <a:tabLst/>
              <a:defRPr sz="1600" kern="1200">
                <a:solidFill>
                  <a:schemeClr val="tx1"/>
                </a:solidFill>
                <a:latin typeface="+mn-lt"/>
                <a:ea typeface="+mn-ea"/>
                <a:cs typeface="+mn-cs"/>
              </a:defRPr>
            </a:lvl4pPr>
            <a:lvl5pPr marL="2062163" indent="-346075" algn="l" defTabSz="914400" rtl="0" eaLnBrk="1" latinLnBrk="0" hangingPunct="1">
              <a:lnSpc>
                <a:spcPct val="90000"/>
              </a:lnSpc>
              <a:spcBef>
                <a:spcPts val="500"/>
              </a:spcBef>
              <a:buFont typeface="System Font Regular"/>
              <a:buChar char="–"/>
              <a:tabLst/>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400" dirty="0">
                <a:solidFill>
                  <a:schemeClr val="accent2"/>
                </a:solidFill>
              </a:rPr>
              <a:t>2018- 2024</a:t>
            </a:r>
          </a:p>
          <a:p>
            <a:pPr algn="ctr">
              <a:spcBef>
                <a:spcPts val="0"/>
              </a:spcBef>
            </a:pPr>
            <a:r>
              <a:rPr lang="en-US" sz="2200" dirty="0"/>
              <a:t>35 cancer drugs with pediatric indication </a:t>
            </a:r>
          </a:p>
          <a:p>
            <a:pPr algn="ctr">
              <a:spcBef>
                <a:spcPts val="0"/>
              </a:spcBef>
            </a:pPr>
            <a:r>
              <a:rPr lang="en-US" dirty="0"/>
              <a:t>(95 FDA approved cancer drugs)</a:t>
            </a:r>
          </a:p>
          <a:p>
            <a:pPr algn="ctr"/>
            <a:endParaRPr lang="en-US" sz="2400" dirty="0">
              <a:solidFill>
                <a:schemeClr val="accent2"/>
              </a:solidFill>
            </a:endParaRPr>
          </a:p>
        </p:txBody>
      </p:sp>
      <p:graphicFrame>
        <p:nvGraphicFramePr>
          <p:cNvPr id="14" name="Table 11">
            <a:extLst>
              <a:ext uri="{FF2B5EF4-FFF2-40B4-BE49-F238E27FC236}">
                <a16:creationId xmlns:a16="http://schemas.microsoft.com/office/drawing/2014/main" id="{EF28A52F-0598-80A8-6B7F-F66EC59724BE}"/>
              </a:ext>
            </a:extLst>
          </p:cNvPr>
          <p:cNvGraphicFramePr>
            <a:graphicFrameLocks/>
          </p:cNvGraphicFramePr>
          <p:nvPr>
            <p:extLst>
              <p:ext uri="{D42A27DB-BD31-4B8C-83A1-F6EECF244321}">
                <p14:modId xmlns:p14="http://schemas.microsoft.com/office/powerpoint/2010/main" val="3030950831"/>
              </p:ext>
            </p:extLst>
          </p:nvPr>
        </p:nvGraphicFramePr>
        <p:xfrm>
          <a:off x="6831426" y="1410580"/>
          <a:ext cx="5395626" cy="5288670"/>
        </p:xfrm>
        <a:graphic>
          <a:graphicData uri="http://schemas.openxmlformats.org/drawingml/2006/table">
            <a:tbl>
              <a:tblPr bandRow="1">
                <a:tableStyleId>{5C22544A-7EE6-4342-B048-85BDC9FD1C3A}</a:tableStyleId>
              </a:tblPr>
              <a:tblGrid>
                <a:gridCol w="2426874">
                  <a:extLst>
                    <a:ext uri="{9D8B030D-6E8A-4147-A177-3AD203B41FA5}">
                      <a16:colId xmlns:a16="http://schemas.microsoft.com/office/drawing/2014/main" val="1056391686"/>
                    </a:ext>
                  </a:extLst>
                </a:gridCol>
                <a:gridCol w="2968752">
                  <a:extLst>
                    <a:ext uri="{9D8B030D-6E8A-4147-A177-3AD203B41FA5}">
                      <a16:colId xmlns:a16="http://schemas.microsoft.com/office/drawing/2014/main" val="3963887056"/>
                    </a:ext>
                  </a:extLst>
                </a:gridCol>
              </a:tblGrid>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Calaspargase</a:t>
                      </a:r>
                      <a:r>
                        <a:rPr lang="en-US" sz="1400" b="1" dirty="0">
                          <a:solidFill>
                            <a:schemeClr val="tx1"/>
                          </a:solidFill>
                        </a:rPr>
                        <a:t> pegol</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Entrectinib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9488924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Liposomal </a:t>
                      </a:r>
                      <a:r>
                        <a:rPr lang="en-US" sz="1400" b="1" dirty="0" err="1">
                          <a:solidFill>
                            <a:schemeClr val="tx1"/>
                          </a:solidFill>
                        </a:rPr>
                        <a:t>Dauno</a:t>
                      </a:r>
                      <a:r>
                        <a:rPr lang="en-US" sz="1400" b="1" dirty="0">
                          <a:solidFill>
                            <a:schemeClr val="tx1"/>
                          </a:solidFill>
                        </a:rPr>
                        <a:t>/Ara-C</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rgbClr val="FF0000"/>
                          </a:solidFill>
                        </a:rPr>
                        <a:t>Larotrectinib*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63026170"/>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Bosutinib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1" dirty="0" err="1">
                          <a:solidFill>
                            <a:schemeClr val="tx1"/>
                          </a:solidFill>
                        </a:rPr>
                        <a:t>Crizotinib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709233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Nilotinib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0" dirty="0" err="1">
                          <a:solidFill>
                            <a:schemeClr val="tx1"/>
                          </a:solidFill>
                        </a:rPr>
                        <a:t>Repotrectinib</a:t>
                      </a:r>
                      <a:endParaRPr lang="en-US" sz="1400" b="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16426372"/>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Rituximab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nSpc>
                          <a:spcPts val="1680"/>
                        </a:lnSpc>
                      </a:pPr>
                      <a:r>
                        <a:rPr lang="en-US" sz="1400" b="1" dirty="0" err="1">
                          <a:solidFill>
                            <a:schemeClr val="tx1"/>
                          </a:solidFill>
                        </a:rPr>
                        <a:t>Selpercatinib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68783796"/>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a:solidFill>
                            <a:schemeClr val="tx1"/>
                          </a:solidFill>
                        </a:rPr>
                        <a:t>Brentuximab vedotin</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Pralsetinib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28070171"/>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a:solidFill>
                            <a:schemeClr val="tx1"/>
                          </a:solidFill>
                        </a:rPr>
                        <a:t>Azacitidine</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Selumetinib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669177869"/>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Inotuzumab</a:t>
                      </a:r>
                      <a:r>
                        <a:rPr lang="en-US" sz="1400" b="1" dirty="0">
                          <a:solidFill>
                            <a:schemeClr val="tx1"/>
                          </a:solidFill>
                        </a:rPr>
                        <a:t> </a:t>
                      </a:r>
                      <a:r>
                        <a:rPr lang="en-US" sz="1400" b="1" dirty="0" err="1">
                          <a:solidFill>
                            <a:schemeClr val="tx1"/>
                          </a:solidFill>
                        </a:rPr>
                        <a:t>ozogamicin</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Trametinib + Dabrafenib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83045622"/>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Revumenib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Cobimetinib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5262180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Treosulfan</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Mirdametinib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45881545"/>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Emapalumab</a:t>
                      </a:r>
                      <a:endParaRPr lang="en-US" sz="1400" b="1"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Tovorafenib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6146578"/>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Tagraxofusp</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err="1">
                          <a:solidFill>
                            <a:schemeClr val="tx1"/>
                          </a:solidFill>
                        </a:rPr>
                        <a:t>Naxitamab</a:t>
                      </a:r>
                      <a:r>
                        <a:rPr lang="en-US" sz="1400" b="1"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74567040"/>
                  </a:ext>
                </a:extLst>
              </a:tr>
              <a:tr h="274320">
                <a:tc>
                  <a:txBody>
                    <a:bodyPr/>
                    <a:lstStyle/>
                    <a:p>
                      <a:pPr>
                        <a:lnSpc>
                          <a:spcPts val="1680"/>
                        </a:lnSpc>
                      </a:pPr>
                      <a:r>
                        <a:rPr lang="en-US" sz="1400" dirty="0">
                          <a:solidFill>
                            <a:schemeClr val="tx1"/>
                          </a:solidFill>
                        </a:rPr>
                        <a:t>Nivolumab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Eflornithine (DFMO)</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36223267"/>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a:solidFill>
                            <a:schemeClr val="tx1"/>
                          </a:solidFill>
                        </a:rPr>
                        <a:t>Ipilimumab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Cabozantinib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00373083"/>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Pembrolizumab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Iobenguane</a:t>
                      </a:r>
                      <a:r>
                        <a:rPr lang="en-US" sz="1400" dirty="0">
                          <a:solidFill>
                            <a:schemeClr val="tx1"/>
                          </a:solidFill>
                        </a:rPr>
                        <a:t> I-131 (</a:t>
                      </a:r>
                      <a:r>
                        <a:rPr lang="en-US" sz="1400" dirty="0" err="1">
                          <a:solidFill>
                            <a:schemeClr val="tx1"/>
                          </a:solidFill>
                        </a:rPr>
                        <a:t>Azedra</a:t>
                      </a:r>
                      <a:r>
                        <a:rPr lang="en-US" sz="1400" dirty="0">
                          <a:solidFill>
                            <a:schemeClr val="tx1"/>
                          </a:solidFill>
                        </a:rPr>
                        <a:t>)</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02242158"/>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b="1" dirty="0">
                          <a:solidFill>
                            <a:schemeClr val="tx1"/>
                          </a:solidFill>
                        </a:rPr>
                        <a:t>Atezolizumab</a:t>
                      </a: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a:solidFill>
                            <a:schemeClr val="tx1"/>
                          </a:solidFill>
                        </a:rPr>
                        <a:t>Lutetium Lu 177 </a:t>
                      </a:r>
                      <a:r>
                        <a:rPr lang="en-US" sz="1400" dirty="0" err="1">
                          <a:solidFill>
                            <a:schemeClr val="tx1"/>
                          </a:solidFill>
                        </a:rPr>
                        <a:t>dototate</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714549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Relatlimab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r>
                        <a:rPr lang="en-US" sz="1400" dirty="0" err="1">
                          <a:solidFill>
                            <a:schemeClr val="tx1"/>
                          </a:solidFill>
                        </a:rPr>
                        <a:t>Vorasidenib</a:t>
                      </a: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40319764"/>
                  </a:ext>
                </a:extLst>
              </a:tr>
              <a:tr h="274320">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ts val="1680"/>
                        </a:lnSpc>
                        <a:spcBef>
                          <a:spcPts val="0"/>
                        </a:spcBef>
                        <a:spcAft>
                          <a:spcPts val="0"/>
                        </a:spcAft>
                        <a:buClrTx/>
                        <a:buSzTx/>
                        <a:buFontTx/>
                        <a:buNone/>
                        <a:tabLst/>
                        <a:defRPr/>
                      </a:pPr>
                      <a:endParaRPr lang="en-US" sz="1400" dirty="0">
                        <a:solidFill>
                          <a:schemeClr val="tx1"/>
                        </a:solidFill>
                      </a:endParaRPr>
                    </a:p>
                  </a:txBody>
                  <a:tcPr marL="45720" marR="4572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8197368"/>
                  </a:ext>
                </a:extLst>
              </a:tr>
            </a:tbl>
          </a:graphicData>
        </a:graphic>
      </p:graphicFrame>
    </p:spTree>
    <p:extLst>
      <p:ext uri="{BB962C8B-B14F-4D97-AF65-F5344CB8AC3E}">
        <p14:creationId xmlns:p14="http://schemas.microsoft.com/office/powerpoint/2010/main" val="2320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hidden="1">
            <a:extLst>
              <a:ext uri="{FF2B5EF4-FFF2-40B4-BE49-F238E27FC236}">
                <a16:creationId xmlns:a16="http://schemas.microsoft.com/office/drawing/2014/main" id="{50C1959A-8D90-C846-A020-EB3FDB78A06F}"/>
              </a:ext>
            </a:extLst>
          </p:cNvPr>
          <p:cNvSpPr/>
          <p:nvPr>
            <p:custDataLst>
              <p:tags r:id="rId1"/>
            </p:custDataLst>
          </p:nvPr>
        </p:nvSpPr>
        <p:spPr>
          <a:xfrm>
            <a:off x="1524000" y="0"/>
            <a:ext cx="158750" cy="1587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Arial" panose="020B0604020202020204" pitchFamily="34" charset="0"/>
            </a:endParaRPr>
          </a:p>
        </p:txBody>
      </p:sp>
      <p:sp>
        <p:nvSpPr>
          <p:cNvPr id="15" name="Title 14">
            <a:extLst>
              <a:ext uri="{FF2B5EF4-FFF2-40B4-BE49-F238E27FC236}">
                <a16:creationId xmlns:a16="http://schemas.microsoft.com/office/drawing/2014/main" id="{F452E5DF-82E7-9545-A46A-DA3F323DD29F}"/>
              </a:ext>
            </a:extLst>
          </p:cNvPr>
          <p:cNvSpPr>
            <a:spLocks noGrp="1"/>
          </p:cNvSpPr>
          <p:nvPr>
            <p:ph type="title"/>
          </p:nvPr>
        </p:nvSpPr>
        <p:spPr>
          <a:xfrm>
            <a:off x="457200" y="460227"/>
            <a:ext cx="11274552" cy="822960"/>
          </a:xfrm>
        </p:spPr>
        <p:txBody>
          <a:bodyPr/>
          <a:lstStyle/>
          <a:p>
            <a:r>
              <a:rPr lang="en-US" dirty="0"/>
              <a:t>Survival of childhood cancer patients by period of diagnosis:</a:t>
            </a:r>
          </a:p>
        </p:txBody>
      </p:sp>
      <p:pic>
        <p:nvPicPr>
          <p:cNvPr id="7" name="Picture 2">
            <a:extLst>
              <a:ext uri="{FF2B5EF4-FFF2-40B4-BE49-F238E27FC236}">
                <a16:creationId xmlns:a16="http://schemas.microsoft.com/office/drawing/2014/main" id="{ACC34067-DEF8-4235-9A7A-DB17F5345FA9}"/>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4472"/>
          <a:stretch/>
        </p:blipFill>
        <p:spPr bwMode="auto">
          <a:xfrm>
            <a:off x="115183" y="993422"/>
            <a:ext cx="5857146" cy="3187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Image">
            <a:extLst>
              <a:ext uri="{FF2B5EF4-FFF2-40B4-BE49-F238E27FC236}">
                <a16:creationId xmlns:a16="http://schemas.microsoft.com/office/drawing/2014/main" id="{89BFEFF6-B406-4762-806A-6F149D657241}"/>
              </a:ext>
            </a:extLst>
          </p:cNvPr>
          <p:cNvPicPr>
            <a:picLocks noChangeAspect="1"/>
          </p:cNvPicPr>
          <p:nvPr/>
        </p:nvPicPr>
        <p:blipFill>
          <a:blip r:embed="rId5" cstate="print"/>
          <a:stretch>
            <a:fillRect/>
          </a:stretch>
        </p:blipFill>
        <p:spPr>
          <a:xfrm>
            <a:off x="5462837" y="2439328"/>
            <a:ext cx="6698544" cy="3797783"/>
          </a:xfrm>
          <a:prstGeom prst="rect">
            <a:avLst/>
          </a:prstGeom>
        </p:spPr>
      </p:pic>
      <p:sp>
        <p:nvSpPr>
          <p:cNvPr id="12" name="TextBox 11">
            <a:extLst>
              <a:ext uri="{FF2B5EF4-FFF2-40B4-BE49-F238E27FC236}">
                <a16:creationId xmlns:a16="http://schemas.microsoft.com/office/drawing/2014/main" id="{A0D9DABF-94F0-4BFD-811C-DF06CF61DE41}"/>
              </a:ext>
            </a:extLst>
          </p:cNvPr>
          <p:cNvSpPr txBox="1"/>
          <p:nvPr/>
        </p:nvSpPr>
        <p:spPr>
          <a:xfrm>
            <a:off x="5972329" y="1232609"/>
            <a:ext cx="6096000" cy="1166986"/>
          </a:xfrm>
          <a:prstGeom prst="rect">
            <a:avLst/>
          </a:prstGeom>
          <a:noFill/>
        </p:spPr>
        <p:txBody>
          <a:bodyPr wrap="square">
            <a:spAutoFit/>
          </a:bodyPr>
          <a:lstStyle/>
          <a:p>
            <a:pPr marL="0" marR="0" lvl="0" indent="0" algn="ctr" defTabSz="914400" rtl="0" eaLnBrk="1" fontAlgn="auto" latinLnBrk="0" hangingPunct="1">
              <a:lnSpc>
                <a:spcPct val="97000"/>
              </a:lnSpc>
              <a:spcBef>
                <a:spcPts val="0"/>
              </a:spcBef>
              <a:spcAft>
                <a:spcPts val="0"/>
              </a:spcAft>
              <a:buClr>
                <a:srgbClr val="FFFFFF"/>
              </a:buClr>
              <a:buSzPct val="45000"/>
              <a:buFont typeface="StarSymbol"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n-GB" sz="1800" b="1" i="0" u="none" strike="noStrike" kern="1200" cap="none" spc="0" normalizeH="0" baseline="0" noProof="0" dirty="0">
                <a:ln>
                  <a:noFill/>
                </a:ln>
                <a:solidFill>
                  <a:srgbClr val="002469"/>
                </a:solidFill>
                <a:effectLst/>
                <a:uLnTx/>
                <a:uFillTx/>
                <a:latin typeface="Arial" charset="0"/>
                <a:ea typeface="+mn-ea"/>
                <a:cs typeface="+mn-cs"/>
              </a:rPr>
              <a:t>Overall Survival among Children with Acute Lymphoblastic </a:t>
            </a:r>
            <a:r>
              <a:rPr kumimoji="0" lang="en-GB" sz="1800" b="1" i="0" u="none" strike="noStrike" kern="1200" cap="none" spc="0" normalizeH="0" baseline="0" noProof="0" dirty="0" err="1">
                <a:ln>
                  <a:noFill/>
                </a:ln>
                <a:solidFill>
                  <a:srgbClr val="002469"/>
                </a:solidFill>
                <a:effectLst/>
                <a:uLnTx/>
                <a:uFillTx/>
                <a:latin typeface="Arial" charset="0"/>
                <a:ea typeface="+mn-ea"/>
                <a:cs typeface="+mn-cs"/>
              </a:rPr>
              <a:t>Leukemia</a:t>
            </a:r>
            <a:r>
              <a:rPr kumimoji="0" lang="en-GB" sz="1800" b="1" i="0" u="none" strike="noStrike" kern="1200" cap="none" spc="0" normalizeH="0" baseline="0" noProof="0" dirty="0">
                <a:ln>
                  <a:noFill/>
                </a:ln>
                <a:solidFill>
                  <a:srgbClr val="002469"/>
                </a:solidFill>
                <a:effectLst/>
                <a:uLnTx/>
                <a:uFillTx/>
                <a:latin typeface="Arial" charset="0"/>
                <a:ea typeface="+mn-ea"/>
                <a:cs typeface="+mn-cs"/>
              </a:rPr>
              <a:t> (ALL) Who Were Enrolled in Children’s Cancer Group and Children’s Oncology Group Clinical Trials, 1968–2009.</a:t>
            </a:r>
          </a:p>
        </p:txBody>
      </p:sp>
      <p:sp>
        <p:nvSpPr>
          <p:cNvPr id="18" name="Text Box 4">
            <a:extLst>
              <a:ext uri="{FF2B5EF4-FFF2-40B4-BE49-F238E27FC236}">
                <a16:creationId xmlns:a16="http://schemas.microsoft.com/office/drawing/2014/main" id="{1D00FC6A-C92B-45A5-A275-FB436528FD0F}"/>
              </a:ext>
            </a:extLst>
          </p:cNvPr>
          <p:cNvSpPr txBox="1">
            <a:spLocks noChangeArrowheads="1"/>
          </p:cNvSpPr>
          <p:nvPr/>
        </p:nvSpPr>
        <p:spPr bwMode="auto">
          <a:xfrm>
            <a:off x="4669366" y="6308197"/>
            <a:ext cx="8915400" cy="179152"/>
          </a:xfrm>
          <a:prstGeom prst="rect">
            <a:avLst/>
          </a:prstGeom>
          <a:noFill/>
          <a:ln w="9525">
            <a:noFill/>
            <a:miter lim="800000"/>
            <a:headEnd/>
            <a:tailEnd/>
          </a:ln>
        </p:spPr>
        <p:txBody>
          <a:bodyPr lIns="0" tIns="0" rIns="0" bIns="0">
            <a:spAutoFit/>
          </a:bodyPr>
          <a:lstStyle/>
          <a:p>
            <a:pPr marL="0" marR="0" lvl="0" indent="0" algn="l" defTabSz="914400" rtl="0" eaLnBrk="1" fontAlgn="auto" latinLnBrk="0" hangingPunct="1">
              <a:lnSpc>
                <a:spcPct val="97000"/>
              </a:lnSpc>
              <a:spcBef>
                <a:spcPts val="0"/>
              </a:spcBef>
              <a:spcAft>
                <a:spcPts val="0"/>
              </a:spcAft>
              <a:buClr>
                <a:srgbClr val="FFFFFF"/>
              </a:buClr>
              <a:buSzPct val="45000"/>
              <a:buFont typeface="StarSymbol" charset="0"/>
              <a:buNone/>
              <a:tabLst>
                <a:tab pos="723900" algn="l"/>
                <a:tab pos="1447800" algn="l"/>
                <a:tab pos="2171700" algn="l"/>
                <a:tab pos="2895600" algn="l"/>
                <a:tab pos="3619500" algn="l"/>
              </a:tabLst>
              <a:defRPr/>
            </a:pPr>
            <a:r>
              <a:rPr kumimoji="0" lang="en-GB" sz="1200" b="1" i="0" u="none" strike="noStrike" kern="1200" cap="none" spc="0" normalizeH="0" baseline="0" noProof="0" dirty="0">
                <a:ln>
                  <a:noFill/>
                </a:ln>
                <a:solidFill>
                  <a:srgbClr val="FFFFFF"/>
                </a:solidFill>
                <a:effectLst/>
                <a:uLnTx/>
                <a:uFillTx/>
                <a:latin typeface="Arial" charset="0"/>
                <a:ea typeface="+mn-ea"/>
                <a:cs typeface="+mn-cs"/>
              </a:rPr>
              <a:t>Hunger SP, </a:t>
            </a:r>
            <a:r>
              <a:rPr kumimoji="0" lang="en-GB" sz="1200" b="1" i="0" u="none" strike="noStrike" kern="1200" cap="none" spc="0" normalizeH="0" baseline="0" noProof="0" dirty="0" err="1">
                <a:ln>
                  <a:noFill/>
                </a:ln>
                <a:solidFill>
                  <a:srgbClr val="002469"/>
                </a:solidFill>
                <a:effectLst/>
                <a:uLnTx/>
                <a:uFillTx/>
                <a:latin typeface="Arial" charset="0"/>
                <a:ea typeface="+mn-ea"/>
                <a:cs typeface="+mn-cs"/>
              </a:rPr>
              <a:t>Mullighan</a:t>
            </a:r>
            <a:r>
              <a:rPr kumimoji="0" lang="en-GB" sz="1200" b="1" i="0" u="none" strike="noStrike" kern="1200" cap="none" spc="0" normalizeH="0" baseline="0" noProof="0" dirty="0">
                <a:ln>
                  <a:noFill/>
                </a:ln>
                <a:solidFill>
                  <a:srgbClr val="002469"/>
                </a:solidFill>
                <a:effectLst/>
                <a:uLnTx/>
                <a:uFillTx/>
                <a:latin typeface="Arial" charset="0"/>
                <a:ea typeface="+mn-ea"/>
                <a:cs typeface="+mn-cs"/>
              </a:rPr>
              <a:t> CG. N </a:t>
            </a:r>
            <a:r>
              <a:rPr kumimoji="0" lang="en-GB" sz="1200" b="1" i="0" u="none" strike="noStrike" kern="1200" cap="none" spc="0" normalizeH="0" baseline="0" noProof="0" dirty="0" err="1">
                <a:ln>
                  <a:noFill/>
                </a:ln>
                <a:solidFill>
                  <a:srgbClr val="002469"/>
                </a:solidFill>
                <a:effectLst/>
                <a:uLnTx/>
                <a:uFillTx/>
                <a:latin typeface="Arial" charset="0"/>
                <a:ea typeface="+mn-ea"/>
                <a:cs typeface="+mn-cs"/>
              </a:rPr>
              <a:t>Engl</a:t>
            </a:r>
            <a:r>
              <a:rPr kumimoji="0" lang="en-GB" sz="1200" b="1" i="0" u="none" strike="noStrike" kern="1200" cap="none" spc="0" normalizeH="0" baseline="0" noProof="0" dirty="0">
                <a:ln>
                  <a:noFill/>
                </a:ln>
                <a:solidFill>
                  <a:srgbClr val="002469"/>
                </a:solidFill>
                <a:effectLst/>
                <a:uLnTx/>
                <a:uFillTx/>
                <a:latin typeface="Arial" charset="0"/>
                <a:ea typeface="+mn-ea"/>
                <a:cs typeface="+mn-cs"/>
              </a:rPr>
              <a:t> J Med 2015;373:1541-1552</a:t>
            </a:r>
          </a:p>
        </p:txBody>
      </p:sp>
      <p:sp>
        <p:nvSpPr>
          <p:cNvPr id="4" name="TextBox 3">
            <a:extLst>
              <a:ext uri="{FF2B5EF4-FFF2-40B4-BE49-F238E27FC236}">
                <a16:creationId xmlns:a16="http://schemas.microsoft.com/office/drawing/2014/main" id="{9E4A57AA-5FCB-4699-839A-2174CB161D49}"/>
              </a:ext>
            </a:extLst>
          </p:cNvPr>
          <p:cNvSpPr txBox="1"/>
          <p:nvPr/>
        </p:nvSpPr>
        <p:spPr>
          <a:xfrm>
            <a:off x="833112" y="3970574"/>
            <a:ext cx="4348716" cy="25853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84.7% of children and 85.9% of adolescents diagnosed with cancer survive at least 5 years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FA365BA9-36A9-4E6E-A0B7-6E6B1A35BC37}"/>
              </a:ext>
            </a:extLst>
          </p:cNvPr>
          <p:cNvSpPr txBox="1"/>
          <p:nvPr/>
        </p:nvSpPr>
        <p:spPr>
          <a:xfrm>
            <a:off x="867721" y="6304002"/>
            <a:ext cx="5226755"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srgbClr val="002469"/>
                </a:solidFill>
                <a:effectLst/>
                <a:uLnTx/>
                <a:uFillTx/>
                <a:latin typeface="Arial" panose="020B0604020202020204"/>
                <a:ea typeface="+mn-ea"/>
                <a:cs typeface="+mn-cs"/>
              </a:rPr>
              <a:t>Howlader</a:t>
            </a:r>
            <a:r>
              <a:rPr kumimoji="0" lang="en-US" sz="1000" b="0" i="0" u="none" strike="noStrike" kern="1200" cap="none" spc="0" normalizeH="0" baseline="0" noProof="0" dirty="0">
                <a:ln>
                  <a:noFill/>
                </a:ln>
                <a:solidFill>
                  <a:srgbClr val="002469"/>
                </a:solidFill>
                <a:effectLst/>
                <a:uLnTx/>
                <a:uFillTx/>
                <a:latin typeface="Arial" panose="020B0604020202020204"/>
                <a:ea typeface="+mn-ea"/>
                <a:cs typeface="+mn-cs"/>
              </a:rPr>
              <a:t>, SEER Cancer Statistics Review, 1975-2017 </a:t>
            </a:r>
            <a:r>
              <a:rPr kumimoji="0" lang="en-US" sz="1000" b="0" i="0" u="none" strike="noStrike" kern="1200" cap="none" spc="0" normalizeH="0" baseline="0" noProof="0" dirty="0">
                <a:ln>
                  <a:noFill/>
                </a:ln>
                <a:solidFill>
                  <a:srgbClr val="002469"/>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https://seer.cancer.gov/csr/1975_2017</a:t>
            </a:r>
            <a:endParaRPr kumimoji="0" lang="en-US" sz="10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2469"/>
                </a:solidFill>
                <a:effectLst/>
                <a:uLnTx/>
                <a:uFillTx/>
                <a:latin typeface="Arial" panose="020B0604020202020204"/>
                <a:ea typeface="+mn-ea"/>
                <a:cs typeface="+mn-cs"/>
              </a:rPr>
              <a:t>posted to the SEER web site, April 2020</a:t>
            </a:r>
          </a:p>
        </p:txBody>
      </p:sp>
    </p:spTree>
    <p:extLst>
      <p:ext uri="{BB962C8B-B14F-4D97-AF65-F5344CB8AC3E}">
        <p14:creationId xmlns:p14="http://schemas.microsoft.com/office/powerpoint/2010/main" val="4218593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A0B15-4B0E-4CB2-A2F3-6369EDB5B584}"/>
              </a:ext>
            </a:extLst>
          </p:cNvPr>
          <p:cNvPicPr>
            <a:picLocks noChangeAspect="1"/>
          </p:cNvPicPr>
          <p:nvPr/>
        </p:nvPicPr>
        <p:blipFill>
          <a:blip r:embed="rId2"/>
          <a:stretch>
            <a:fillRect/>
          </a:stretch>
        </p:blipFill>
        <p:spPr>
          <a:xfrm>
            <a:off x="878579" y="1226544"/>
            <a:ext cx="4285703" cy="2147222"/>
          </a:xfrm>
          <a:prstGeom prst="rect">
            <a:avLst/>
          </a:prstGeom>
        </p:spPr>
      </p:pic>
      <p:pic>
        <p:nvPicPr>
          <p:cNvPr id="7" name="Content Placeholder 6">
            <a:extLst>
              <a:ext uri="{FF2B5EF4-FFF2-40B4-BE49-F238E27FC236}">
                <a16:creationId xmlns:a16="http://schemas.microsoft.com/office/drawing/2014/main" id="{083A05A6-E9B6-4DCF-BD0B-199C321FFA2E}"/>
              </a:ext>
            </a:extLst>
          </p:cNvPr>
          <p:cNvPicPr>
            <a:picLocks noGrp="1" noChangeAspect="1"/>
          </p:cNvPicPr>
          <p:nvPr>
            <p:ph sz="half" idx="1"/>
          </p:nvPr>
        </p:nvPicPr>
        <p:blipFill>
          <a:blip r:embed="rId3"/>
          <a:stretch>
            <a:fillRect/>
          </a:stretch>
        </p:blipFill>
        <p:spPr>
          <a:xfrm>
            <a:off x="878580" y="3449876"/>
            <a:ext cx="4378920" cy="3110055"/>
          </a:xfrm>
          <a:prstGeom prst="rect">
            <a:avLst/>
          </a:prstGeom>
          <a:ln w="9525">
            <a:solidFill>
              <a:schemeClr val="tx1"/>
            </a:solidFill>
          </a:ln>
        </p:spPr>
      </p:pic>
      <p:pic>
        <p:nvPicPr>
          <p:cNvPr id="8" name="Picture 2">
            <a:extLst>
              <a:ext uri="{FF2B5EF4-FFF2-40B4-BE49-F238E27FC236}">
                <a16:creationId xmlns:a16="http://schemas.microsoft.com/office/drawing/2014/main" id="{AA870CF4-C26C-4A94-9343-E83D0131AA89}"/>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tretch>
            <a:fillRect/>
          </a:stretch>
        </p:blipFill>
        <p:spPr bwMode="auto">
          <a:xfrm>
            <a:off x="6716651" y="960180"/>
            <a:ext cx="4990622" cy="5498439"/>
          </a:xfrm>
          <a:prstGeom prst="rect">
            <a:avLst/>
          </a:prstGeom>
          <a:solidFill>
            <a:srgbClr val="FFFFFF"/>
          </a:solidFill>
        </p:spPr>
      </p:pic>
      <p:sp>
        <p:nvSpPr>
          <p:cNvPr id="26" name="TextBox 25">
            <a:extLst>
              <a:ext uri="{FF2B5EF4-FFF2-40B4-BE49-F238E27FC236}">
                <a16:creationId xmlns:a16="http://schemas.microsoft.com/office/drawing/2014/main" id="{B5704BF2-F4AD-46C2-B8CD-FAEB178C2C65}"/>
              </a:ext>
            </a:extLst>
          </p:cNvPr>
          <p:cNvSpPr txBox="1"/>
          <p:nvPr/>
        </p:nvSpPr>
        <p:spPr>
          <a:xfrm>
            <a:off x="524982" y="6612409"/>
            <a:ext cx="6096000"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2469"/>
                </a:solidFill>
                <a:effectLst/>
                <a:uLnTx/>
                <a:uFillTx/>
                <a:latin typeface="Helvetica Neue"/>
                <a:ea typeface="+mn-ea"/>
                <a:cs typeface="+mn-cs"/>
              </a:rPr>
              <a:t>Mosse et al, J Clin Oncol. 2017; Foster et al, Clin Cancer Res. 2021; 27(13): 3543–48</a:t>
            </a:r>
            <a:endParaRPr kumimoji="0" lang="en-US" sz="11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28" name="TextBox 27">
            <a:extLst>
              <a:ext uri="{FF2B5EF4-FFF2-40B4-BE49-F238E27FC236}">
                <a16:creationId xmlns:a16="http://schemas.microsoft.com/office/drawing/2014/main" id="{75606AEB-CF96-4B26-84A5-D5370A55F66E}"/>
              </a:ext>
            </a:extLst>
          </p:cNvPr>
          <p:cNvSpPr txBox="1"/>
          <p:nvPr/>
        </p:nvSpPr>
        <p:spPr>
          <a:xfrm>
            <a:off x="6953250" y="6571238"/>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Arial" panose="020B0604020202020204"/>
                <a:ea typeface="+mn-ea"/>
                <a:cs typeface="+mn-cs"/>
              </a:rPr>
              <a:t>Laetsch et al, Lancet Oncol 2018; 19: 705–1</a:t>
            </a:r>
          </a:p>
        </p:txBody>
      </p:sp>
      <p:sp>
        <p:nvSpPr>
          <p:cNvPr id="3" name="TextBox 2">
            <a:extLst>
              <a:ext uri="{FF2B5EF4-FFF2-40B4-BE49-F238E27FC236}">
                <a16:creationId xmlns:a16="http://schemas.microsoft.com/office/drawing/2014/main" id="{7B0C0BE2-A9BB-469C-B2DD-EAC947BBA9BC}"/>
              </a:ext>
            </a:extLst>
          </p:cNvPr>
          <p:cNvSpPr txBox="1"/>
          <p:nvPr/>
        </p:nvSpPr>
        <p:spPr>
          <a:xfrm>
            <a:off x="2440708" y="3415330"/>
            <a:ext cx="1059873" cy="2769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469"/>
                </a:solidFill>
                <a:effectLst/>
                <a:uLnTx/>
                <a:uFillTx/>
                <a:latin typeface="Arial" panose="020B0604020202020204"/>
                <a:ea typeface="+mn-ea"/>
                <a:cs typeface="+mn-cs"/>
              </a:rPr>
              <a:t>Crizotinib</a:t>
            </a:r>
            <a:endParaRPr kumimoji="0" lang="en-US" sz="1800" b="1"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00292686-1162-422C-B339-E9C9FA14E991}"/>
              </a:ext>
            </a:extLst>
          </p:cNvPr>
          <p:cNvSpPr txBox="1"/>
          <p:nvPr/>
        </p:nvSpPr>
        <p:spPr>
          <a:xfrm>
            <a:off x="8298872" y="3449877"/>
            <a:ext cx="1634837" cy="276999"/>
          </a:xfrm>
          <a:prstGeom prst="rect">
            <a:avLst/>
          </a:prstGeom>
          <a:solidFill>
            <a:schemeClr val="bg1"/>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469"/>
                </a:solidFill>
                <a:effectLst/>
                <a:uLnTx/>
                <a:uFillTx/>
                <a:latin typeface="Arial" panose="020B0604020202020204"/>
                <a:ea typeface="+mn-ea"/>
                <a:cs typeface="+mn-cs"/>
              </a:rPr>
              <a:t>Larotrectinib</a:t>
            </a:r>
          </a:p>
        </p:txBody>
      </p:sp>
      <p:sp>
        <p:nvSpPr>
          <p:cNvPr id="9" name="Title 1">
            <a:extLst>
              <a:ext uri="{FF2B5EF4-FFF2-40B4-BE49-F238E27FC236}">
                <a16:creationId xmlns:a16="http://schemas.microsoft.com/office/drawing/2014/main" id="{D94C08C6-50FB-6552-D98E-C96A1E8B8BDA}"/>
              </a:ext>
            </a:extLst>
          </p:cNvPr>
          <p:cNvSpPr>
            <a:spLocks noGrp="1"/>
          </p:cNvSpPr>
          <p:nvPr>
            <p:ph type="title"/>
          </p:nvPr>
        </p:nvSpPr>
        <p:spPr>
          <a:xfrm>
            <a:off x="457200" y="460375"/>
            <a:ext cx="11274425" cy="822325"/>
          </a:xfrm>
        </p:spPr>
        <p:txBody>
          <a:bodyPr/>
          <a:lstStyle/>
          <a:p>
            <a:r>
              <a:rPr lang="en-US" dirty="0"/>
              <a:t>Molecularly relevant targets: NTRK, ALK, ROS, RET</a:t>
            </a:r>
          </a:p>
        </p:txBody>
      </p:sp>
    </p:spTree>
    <p:extLst>
      <p:ext uri="{BB962C8B-B14F-4D97-AF65-F5344CB8AC3E}">
        <p14:creationId xmlns:p14="http://schemas.microsoft.com/office/powerpoint/2010/main" val="208409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imeline&#10;&#10;Description automatically generated">
            <a:extLst>
              <a:ext uri="{FF2B5EF4-FFF2-40B4-BE49-F238E27FC236}">
                <a16:creationId xmlns:a16="http://schemas.microsoft.com/office/drawing/2014/main" id="{28A0A8D9-2810-44B2-B327-A9B19B1172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611"/>
          <a:stretch/>
        </p:blipFill>
        <p:spPr bwMode="auto">
          <a:xfrm>
            <a:off x="2988556" y="3661585"/>
            <a:ext cx="8743196" cy="2786840"/>
          </a:xfrm>
          <a:prstGeom prst="rect">
            <a:avLst/>
          </a:prstGeom>
          <a:solidFill>
            <a:srgbClr val="FFFFFF"/>
          </a:solidFill>
          <a:ln>
            <a:noFill/>
          </a:ln>
        </p:spPr>
      </p:pic>
      <p:sp>
        <p:nvSpPr>
          <p:cNvPr id="71" name="Title 1">
            <a:extLst>
              <a:ext uri="{FF2B5EF4-FFF2-40B4-BE49-F238E27FC236}">
                <a16:creationId xmlns:a16="http://schemas.microsoft.com/office/drawing/2014/main" id="{31C44AA5-46D5-73ED-5014-729C4D1C5D6E}"/>
              </a:ext>
            </a:extLst>
          </p:cNvPr>
          <p:cNvSpPr>
            <a:spLocks noGrp="1"/>
          </p:cNvSpPr>
          <p:nvPr>
            <p:ph type="title"/>
          </p:nvPr>
        </p:nvSpPr>
        <p:spPr>
          <a:xfrm>
            <a:off x="457200" y="526902"/>
            <a:ext cx="11274552" cy="822960"/>
          </a:xfrm>
        </p:spPr>
        <p:txBody>
          <a:bodyPr/>
          <a:lstStyle/>
          <a:p>
            <a:r>
              <a:rPr lang="en-US" sz="2800" dirty="0"/>
              <a:t>Comparative developmental timelines</a:t>
            </a:r>
          </a:p>
        </p:txBody>
      </p:sp>
      <p:sp>
        <p:nvSpPr>
          <p:cNvPr id="6" name="Rectangle 5">
            <a:extLst>
              <a:ext uri="{FF2B5EF4-FFF2-40B4-BE49-F238E27FC236}">
                <a16:creationId xmlns:a16="http://schemas.microsoft.com/office/drawing/2014/main" id="{07887631-4A6A-4F2C-A2BF-4F8278561B17}"/>
              </a:ext>
            </a:extLst>
          </p:cNvPr>
          <p:cNvSpPr/>
          <p:nvPr/>
        </p:nvSpPr>
        <p:spPr>
          <a:xfrm>
            <a:off x="734199" y="2157844"/>
            <a:ext cx="11198162" cy="286328"/>
          </a:xfrm>
          <a:prstGeom prst="rect">
            <a:avLst/>
          </a:prstGeom>
          <a:solidFill>
            <a:schemeClr val="bg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72424"/>
                </a:solidFill>
                <a:effectLst/>
                <a:uLnTx/>
                <a:uFillTx/>
                <a:latin typeface="Calibri" panose="020F0502020204030204" pitchFamily="34" charset="0"/>
                <a:ea typeface="+mn-ea"/>
                <a:cs typeface="Calibri" panose="020F0502020204030204" pitchFamily="34" charset="0"/>
              </a:rPr>
              <a:t>2006	2009	2011	                          2013			           2016        2017			2021</a:t>
            </a:r>
          </a:p>
        </p:txBody>
      </p:sp>
      <p:sp>
        <p:nvSpPr>
          <p:cNvPr id="7" name="TextBox 6">
            <a:extLst>
              <a:ext uri="{FF2B5EF4-FFF2-40B4-BE49-F238E27FC236}">
                <a16:creationId xmlns:a16="http://schemas.microsoft.com/office/drawing/2014/main" id="{2DDEFC00-DEC0-42A4-8DB6-F834DADB9139}"/>
              </a:ext>
            </a:extLst>
          </p:cNvPr>
          <p:cNvSpPr txBox="1"/>
          <p:nvPr/>
        </p:nvSpPr>
        <p:spPr>
          <a:xfrm rot="16200000">
            <a:off x="-142061" y="1645759"/>
            <a:ext cx="1064394" cy="276999"/>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Crizotinib</a:t>
            </a:r>
            <a:endParaRPr kumimoji="0" lang="en-US" sz="1800" b="1"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endParaRPr>
          </a:p>
        </p:txBody>
      </p:sp>
      <p:cxnSp>
        <p:nvCxnSpPr>
          <p:cNvPr id="11" name="Connector: Elbow 10">
            <a:extLst>
              <a:ext uri="{FF2B5EF4-FFF2-40B4-BE49-F238E27FC236}">
                <a16:creationId xmlns:a16="http://schemas.microsoft.com/office/drawing/2014/main" id="{38DEE4AD-ED00-4A82-9377-A13A2CABAEEC}"/>
              </a:ext>
            </a:extLst>
          </p:cNvPr>
          <p:cNvCxnSpPr>
            <a:cxnSpLocks/>
          </p:cNvCxnSpPr>
          <p:nvPr/>
        </p:nvCxnSpPr>
        <p:spPr>
          <a:xfrm rot="5400000" flipH="1" flipV="1">
            <a:off x="877758" y="1978588"/>
            <a:ext cx="289189" cy="2"/>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3FD8345-6C45-4D92-85D5-E082E178CD75}"/>
              </a:ext>
            </a:extLst>
          </p:cNvPr>
          <p:cNvSpPr txBox="1"/>
          <p:nvPr/>
        </p:nvSpPr>
        <p:spPr>
          <a:xfrm>
            <a:off x="641668" y="1087525"/>
            <a:ext cx="117156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Adult trial opens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Enriches for ALK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Translocation NSCLC 2007</a:t>
            </a:r>
          </a:p>
        </p:txBody>
      </p:sp>
      <p:cxnSp>
        <p:nvCxnSpPr>
          <p:cNvPr id="16" name="Connector: Elbow 15">
            <a:extLst>
              <a:ext uri="{FF2B5EF4-FFF2-40B4-BE49-F238E27FC236}">
                <a16:creationId xmlns:a16="http://schemas.microsoft.com/office/drawing/2014/main" id="{712A157A-ABEA-4011-BB1A-3924A3F9D161}"/>
              </a:ext>
            </a:extLst>
          </p:cNvPr>
          <p:cNvCxnSpPr>
            <a:cxnSpLocks/>
          </p:cNvCxnSpPr>
          <p:nvPr/>
        </p:nvCxnSpPr>
        <p:spPr>
          <a:xfrm rot="5400000" flipH="1" flipV="1">
            <a:off x="2754183" y="1969063"/>
            <a:ext cx="289189" cy="2"/>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6BBB4C5-9E1C-4D63-AC64-932262CF7FA5}"/>
              </a:ext>
            </a:extLst>
          </p:cNvPr>
          <p:cNvSpPr txBox="1"/>
          <p:nvPr/>
        </p:nvSpPr>
        <p:spPr>
          <a:xfrm>
            <a:off x="2533642" y="1087525"/>
            <a:ext cx="1171551"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August 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Calibri" panose="020F0502020204030204" pitchFamily="34" charset="0"/>
              </a:rPr>
              <a:t>FDA approval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Calibri" panose="020F0502020204030204" pitchFamily="34" charset="0"/>
              </a:rPr>
              <a:t>w/companion diagnostic (ALK)</a:t>
            </a:r>
            <a:endParaRPr kumimoji="0" lang="en-US" sz="1200" b="0" i="0" u="none" strike="noStrike" kern="1200" cap="none" spc="0" normalizeH="0" baseline="0" noProof="0" dirty="0">
              <a:ln>
                <a:noFill/>
              </a:ln>
              <a:solidFill>
                <a:srgbClr val="002469"/>
              </a:solidFill>
              <a:effectLst/>
              <a:uLnTx/>
              <a:uFillTx/>
              <a:latin typeface="Calibri" panose="020F0502020204030204" pitchFamily="34" charset="0"/>
              <a:ea typeface="+mn-ea"/>
              <a:cs typeface="Calibri" panose="020F0502020204030204" pitchFamily="34" charset="0"/>
            </a:endParaRPr>
          </a:p>
        </p:txBody>
      </p:sp>
      <p:cxnSp>
        <p:nvCxnSpPr>
          <p:cNvPr id="18" name="Connector: Elbow 17">
            <a:extLst>
              <a:ext uri="{FF2B5EF4-FFF2-40B4-BE49-F238E27FC236}">
                <a16:creationId xmlns:a16="http://schemas.microsoft.com/office/drawing/2014/main" id="{E8804A6C-9119-4B75-A063-4D782AC8BF71}"/>
              </a:ext>
            </a:extLst>
          </p:cNvPr>
          <p:cNvCxnSpPr>
            <a:cxnSpLocks/>
          </p:cNvCxnSpPr>
          <p:nvPr/>
        </p:nvCxnSpPr>
        <p:spPr>
          <a:xfrm rot="5400000" flipH="1" flipV="1">
            <a:off x="7761125" y="1969063"/>
            <a:ext cx="289189" cy="2"/>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872E1DA-CEA5-4C32-8E61-739AAF81B696}"/>
              </a:ext>
            </a:extLst>
          </p:cNvPr>
          <p:cNvSpPr txBox="1"/>
          <p:nvPr/>
        </p:nvSpPr>
        <p:spPr>
          <a:xfrm>
            <a:off x="7315258" y="1202796"/>
            <a:ext cx="1171551"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March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Calibri" panose="020F0502020204030204" pitchFamily="34" charset="0"/>
              </a:rPr>
              <a:t>FDA Expansion to include ROS</a:t>
            </a:r>
            <a:endParaRPr kumimoji="0" lang="en-US" sz="1200" b="0" i="0" u="none" strike="noStrike" kern="1200" cap="none" spc="0" normalizeH="0" baseline="0" noProof="0" dirty="0">
              <a:ln>
                <a:noFill/>
              </a:ln>
              <a:solidFill>
                <a:srgbClr val="002469"/>
              </a:solidFill>
              <a:effectLst/>
              <a:uLnTx/>
              <a:uFillTx/>
              <a:latin typeface="Calibri" panose="020F0502020204030204" pitchFamily="34" charset="0"/>
              <a:ea typeface="+mn-ea"/>
              <a:cs typeface="Calibri" panose="020F0502020204030204" pitchFamily="34" charset="0"/>
            </a:endParaRPr>
          </a:p>
        </p:txBody>
      </p:sp>
      <p:cxnSp>
        <p:nvCxnSpPr>
          <p:cNvPr id="20" name="Connector: Elbow 19">
            <a:extLst>
              <a:ext uri="{FF2B5EF4-FFF2-40B4-BE49-F238E27FC236}">
                <a16:creationId xmlns:a16="http://schemas.microsoft.com/office/drawing/2014/main" id="{C3A68C4D-3DD3-45DA-8CF6-69370F0D6575}"/>
              </a:ext>
            </a:extLst>
          </p:cNvPr>
          <p:cNvCxnSpPr>
            <a:cxnSpLocks/>
          </p:cNvCxnSpPr>
          <p:nvPr/>
        </p:nvCxnSpPr>
        <p:spPr>
          <a:xfrm rot="5400000" flipH="1" flipV="1">
            <a:off x="10936158" y="1978588"/>
            <a:ext cx="289189" cy="2"/>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9BD610F-DD8A-457B-A202-79275E361086}"/>
              </a:ext>
            </a:extLst>
          </p:cNvPr>
          <p:cNvSpPr txBox="1"/>
          <p:nvPr/>
        </p:nvSpPr>
        <p:spPr>
          <a:xfrm>
            <a:off x="10518103" y="1112581"/>
            <a:ext cx="1419213" cy="64633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January 2021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469"/>
                </a:solidFill>
                <a:effectLst/>
                <a:uLnTx/>
                <a:uFillTx/>
                <a:latin typeface="Roboto" panose="02000000000000000000" pitchFamily="2" charset="0"/>
                <a:ea typeface="+mn-ea"/>
                <a:cs typeface="Calibri" panose="020F0502020204030204" pitchFamily="34" charset="0"/>
              </a:rPr>
              <a:t>FDA approval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469"/>
                </a:solidFill>
                <a:effectLst/>
                <a:uLnTx/>
                <a:uFillTx/>
                <a:latin typeface="Roboto" panose="02000000000000000000" pitchFamily="2" charset="0"/>
                <a:ea typeface="+mn-ea"/>
                <a:cs typeface="Calibri" panose="020F0502020204030204" pitchFamily="34" charset="0"/>
              </a:rPr>
              <a:t>ALCL in children</a:t>
            </a:r>
          </a:p>
        </p:txBody>
      </p:sp>
      <p:cxnSp>
        <p:nvCxnSpPr>
          <p:cNvPr id="24" name="Connector: Elbow 23">
            <a:extLst>
              <a:ext uri="{FF2B5EF4-FFF2-40B4-BE49-F238E27FC236}">
                <a16:creationId xmlns:a16="http://schemas.microsoft.com/office/drawing/2014/main" id="{BAE51614-D3E8-4981-A3A7-FC666485C231}"/>
              </a:ext>
            </a:extLst>
          </p:cNvPr>
          <p:cNvCxnSpPr>
            <a:cxnSpLocks/>
          </p:cNvCxnSpPr>
          <p:nvPr/>
        </p:nvCxnSpPr>
        <p:spPr>
          <a:xfrm rot="5400000" flipH="1" flipV="1">
            <a:off x="1382586" y="2606835"/>
            <a:ext cx="289189" cy="2"/>
          </a:xfrm>
          <a:prstGeom prst="bentConnector3">
            <a:avLst>
              <a:gd name="adj1" fmla="val 5329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697748E-E518-477F-A0A6-602BE0BA4DE2}"/>
              </a:ext>
            </a:extLst>
          </p:cNvPr>
          <p:cNvSpPr txBox="1"/>
          <p:nvPr/>
        </p:nvSpPr>
        <p:spPr>
          <a:xfrm>
            <a:off x="641668" y="2651890"/>
            <a:ext cx="1171563" cy="73866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Nature 2008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ALK described as familial NBL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Roboto" panose="02000000000000000000" pitchFamily="2" charset="0"/>
                <a:cs typeface="Calibri" panose="020F0502020204030204" pitchFamily="34" charset="0"/>
              </a:rPr>
              <a:t>gene</a:t>
            </a:r>
          </a:p>
        </p:txBody>
      </p:sp>
      <p:cxnSp>
        <p:nvCxnSpPr>
          <p:cNvPr id="27" name="Connector: Elbow 26">
            <a:extLst>
              <a:ext uri="{FF2B5EF4-FFF2-40B4-BE49-F238E27FC236}">
                <a16:creationId xmlns:a16="http://schemas.microsoft.com/office/drawing/2014/main" id="{1B8EF5A8-C765-4EF7-B29A-F8A20BB5950B}"/>
              </a:ext>
            </a:extLst>
          </p:cNvPr>
          <p:cNvCxnSpPr/>
          <p:nvPr/>
        </p:nvCxnSpPr>
        <p:spPr>
          <a:xfrm>
            <a:off x="1924050" y="2436691"/>
            <a:ext cx="361950" cy="271483"/>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8C880B88-611F-4BE4-9DC5-EC07C404C6E2}"/>
              </a:ext>
            </a:extLst>
          </p:cNvPr>
          <p:cNvSpPr txBox="1"/>
          <p:nvPr/>
        </p:nvSpPr>
        <p:spPr>
          <a:xfrm>
            <a:off x="2210099" y="2526920"/>
            <a:ext cx="2771763" cy="110799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October 2009: COG ADVL0912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Mosse et al Lancet Oncology,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79 patients enrolled; 11 w/ NBL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25 w/confirmed ALK aberration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8/9 CR </a:t>
            </a:r>
            <a:r>
              <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rPr>
              <a:t>Anaplastic Large Cell Lymphoma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2469"/>
              </a:solidFill>
              <a:effectLst/>
              <a:uLnTx/>
              <a:uFillTx/>
              <a:latin typeface="Roboto" panose="02000000000000000000" pitchFamily="2" charset="0"/>
              <a:ea typeface="+mn-ea"/>
              <a:cs typeface="+mn-cs"/>
            </a:endParaRPr>
          </a:p>
        </p:txBody>
      </p:sp>
      <p:cxnSp>
        <p:nvCxnSpPr>
          <p:cNvPr id="40" name="Connector: Elbow 39">
            <a:extLst>
              <a:ext uri="{FF2B5EF4-FFF2-40B4-BE49-F238E27FC236}">
                <a16:creationId xmlns:a16="http://schemas.microsoft.com/office/drawing/2014/main" id="{608D12DF-C780-4A94-948E-ED8E765F0DF9}"/>
              </a:ext>
            </a:extLst>
          </p:cNvPr>
          <p:cNvCxnSpPr>
            <a:cxnSpLocks/>
          </p:cNvCxnSpPr>
          <p:nvPr/>
        </p:nvCxnSpPr>
        <p:spPr>
          <a:xfrm flipH="1">
            <a:off x="4829164" y="2440058"/>
            <a:ext cx="361950" cy="271483"/>
          </a:xfrm>
          <a:prstGeom prst="bentConnector3">
            <a:avLst/>
          </a:prstGeom>
          <a:ln>
            <a:solidFill>
              <a:schemeClr val="tx1"/>
            </a:solidFill>
          </a:ln>
          <a:effectLst/>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31638B-300F-4F56-9A81-DF35FF811190}"/>
              </a:ext>
            </a:extLst>
          </p:cNvPr>
          <p:cNvCxnSpPr/>
          <p:nvPr/>
        </p:nvCxnSpPr>
        <p:spPr>
          <a:xfrm>
            <a:off x="2988556" y="6448425"/>
            <a:ext cx="8743196" cy="0"/>
          </a:xfrm>
          <a:prstGeom prst="line">
            <a:avLst/>
          </a:prstGeom>
          <a:ln>
            <a:solidFill>
              <a:schemeClr val="tx2"/>
            </a:solidFill>
          </a:ln>
          <a:effectLst/>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005B3770-FBEF-4900-A084-C6D6D1D9AE42}"/>
              </a:ext>
            </a:extLst>
          </p:cNvPr>
          <p:cNvSpPr/>
          <p:nvPr/>
        </p:nvSpPr>
        <p:spPr>
          <a:xfrm>
            <a:off x="9172575" y="3808106"/>
            <a:ext cx="1908176" cy="8658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28575">
                <a:solidFill>
                  <a:srgbClr val="002469"/>
                </a:solidFill>
              </a:ln>
              <a:solidFill>
                <a:srgbClr val="FFFFFF"/>
              </a:solidFill>
              <a:effectLst/>
              <a:uLnTx/>
              <a:uFillTx/>
              <a:latin typeface="Arial" panose="020B0604020202020204"/>
              <a:ea typeface="+mn-ea"/>
              <a:cs typeface="+mn-cs"/>
            </a:endParaRPr>
          </a:p>
        </p:txBody>
      </p:sp>
      <p:sp>
        <p:nvSpPr>
          <p:cNvPr id="44" name="Rectangle 43">
            <a:extLst>
              <a:ext uri="{FF2B5EF4-FFF2-40B4-BE49-F238E27FC236}">
                <a16:creationId xmlns:a16="http://schemas.microsoft.com/office/drawing/2014/main" id="{D5C13B25-6324-43E2-B28E-AAA79A13C8CD}"/>
              </a:ext>
            </a:extLst>
          </p:cNvPr>
          <p:cNvSpPr/>
          <p:nvPr/>
        </p:nvSpPr>
        <p:spPr>
          <a:xfrm>
            <a:off x="4076700" y="3798752"/>
            <a:ext cx="2533650" cy="630374"/>
          </a:xfrm>
          <a:prstGeom prst="rect">
            <a:avLst/>
          </a:prstGeom>
          <a:noFill/>
          <a:ln w="190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TextBox 45">
            <a:extLst>
              <a:ext uri="{FF2B5EF4-FFF2-40B4-BE49-F238E27FC236}">
                <a16:creationId xmlns:a16="http://schemas.microsoft.com/office/drawing/2014/main" id="{AE0BC9D9-6FDC-45F6-B490-DF7C2C0AA57F}"/>
              </a:ext>
            </a:extLst>
          </p:cNvPr>
          <p:cNvSpPr txBox="1"/>
          <p:nvPr/>
        </p:nvSpPr>
        <p:spPr>
          <a:xfrm>
            <a:off x="2898776" y="6448425"/>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12121"/>
                </a:solidFill>
                <a:effectLst/>
                <a:uLnTx/>
                <a:uFillTx/>
                <a:latin typeface="BlinkMacSystemFont"/>
                <a:ea typeface="+mn-ea"/>
                <a:cs typeface="+mn-cs"/>
              </a:rPr>
              <a:t>Blauel ER, Laetsch TW. Cancer Genet. 2022 Apr;262-263:71-79</a:t>
            </a:r>
            <a:endParaRPr kumimoji="0" lang="en-US" sz="12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43371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4C65-9C14-822F-448B-9F2F78FEC84D}"/>
              </a:ext>
            </a:extLst>
          </p:cNvPr>
          <p:cNvSpPr>
            <a:spLocks noGrp="1"/>
          </p:cNvSpPr>
          <p:nvPr>
            <p:ph type="title"/>
          </p:nvPr>
        </p:nvSpPr>
        <p:spPr/>
        <p:txBody>
          <a:bodyPr/>
          <a:lstStyle/>
          <a:p>
            <a:r>
              <a:rPr lang="en-US" dirty="0"/>
              <a:t>Protocol/ Trial innovations used for </a:t>
            </a:r>
            <a:r>
              <a:rPr lang="en-US" dirty="0" err="1"/>
              <a:t>larotrectinib</a:t>
            </a:r>
            <a:endParaRPr lang="en-US" dirty="0"/>
          </a:p>
        </p:txBody>
      </p:sp>
      <p:sp>
        <p:nvSpPr>
          <p:cNvPr id="3" name="Content Placeholder 2">
            <a:extLst>
              <a:ext uri="{FF2B5EF4-FFF2-40B4-BE49-F238E27FC236}">
                <a16:creationId xmlns:a16="http://schemas.microsoft.com/office/drawing/2014/main" id="{4237A37A-44E7-EF29-7B83-97E97B626CC5}"/>
              </a:ext>
            </a:extLst>
          </p:cNvPr>
          <p:cNvSpPr>
            <a:spLocks noGrp="1"/>
          </p:cNvSpPr>
          <p:nvPr>
            <p:ph idx="1"/>
          </p:nvPr>
        </p:nvSpPr>
        <p:spPr/>
        <p:txBody>
          <a:bodyPr/>
          <a:lstStyle/>
          <a:p>
            <a:pPr marL="342900" indent="-342900">
              <a:spcBef>
                <a:spcPts val="1200"/>
              </a:spcBef>
              <a:spcAft>
                <a:spcPts val="600"/>
              </a:spcAft>
              <a:buFont typeface="Arial" panose="020B0604020202020204" pitchFamily="34" charset="0"/>
              <a:buChar char="•"/>
            </a:pPr>
            <a:r>
              <a:rPr lang="en-US" dirty="0"/>
              <a:t>Assigned doses on the basis of both age and bodyweight, predicted by use of </a:t>
            </a:r>
            <a:r>
              <a:rPr lang="en-US" dirty="0" err="1"/>
              <a:t>SimCyp</a:t>
            </a:r>
            <a:r>
              <a:rPr lang="en-US" dirty="0"/>
              <a:t> (</a:t>
            </a:r>
            <a:r>
              <a:rPr lang="en-US" dirty="0" err="1"/>
              <a:t>SimCyp</a:t>
            </a:r>
            <a:r>
              <a:rPr lang="en-US" dirty="0"/>
              <a:t> Ltd, Sheffield, UK) </a:t>
            </a:r>
            <a:r>
              <a:rPr lang="en-US" b="1" dirty="0"/>
              <a:t>simulation modelling, to achieve a given area under the curve (AUC)</a:t>
            </a:r>
          </a:p>
          <a:p>
            <a:pPr marL="1376363" lvl="1" indent="-342900">
              <a:spcBef>
                <a:spcPts val="600"/>
              </a:spcBef>
              <a:spcAft>
                <a:spcPts val="600"/>
              </a:spcAft>
            </a:pPr>
            <a:r>
              <a:rPr lang="en-US" dirty="0"/>
              <a:t>Cohort1: AUC equivalent to an adult flat dose of 100 mg twice daily (RP2D)</a:t>
            </a:r>
          </a:p>
          <a:p>
            <a:pPr marL="1376363" lvl="1" indent="-342900">
              <a:spcBef>
                <a:spcPts val="600"/>
              </a:spcBef>
              <a:spcAft>
                <a:spcPts val="600"/>
              </a:spcAft>
            </a:pPr>
            <a:r>
              <a:rPr lang="en-US" dirty="0"/>
              <a:t>Cohort 2: AUC equivalent to an adult dose of 150 mg twice daily</a:t>
            </a:r>
          </a:p>
          <a:p>
            <a:pPr marL="1376363" lvl="1" indent="-342900">
              <a:spcBef>
                <a:spcPts val="600"/>
              </a:spcBef>
              <a:spcAft>
                <a:spcPts val="600"/>
              </a:spcAft>
            </a:pPr>
            <a:r>
              <a:rPr lang="en-US" b="1" dirty="0"/>
              <a:t>Allowed intra-patient dose escalation </a:t>
            </a:r>
            <a:r>
              <a:rPr lang="en-US" dirty="0"/>
              <a:t>to quickly define the pediatric RP2D</a:t>
            </a:r>
          </a:p>
          <a:p>
            <a:pPr marL="1376363" lvl="1" indent="-342900">
              <a:spcBef>
                <a:spcPts val="600"/>
              </a:spcBef>
              <a:spcAft>
                <a:spcPts val="600"/>
              </a:spcAft>
            </a:pPr>
            <a:r>
              <a:rPr lang="en-US" b="1" dirty="0"/>
              <a:t>Did interim PK analysis</a:t>
            </a:r>
            <a:r>
              <a:rPr lang="en-US" dirty="0"/>
              <a:t>- and ultimately simplified the regimen</a:t>
            </a:r>
          </a:p>
          <a:p>
            <a:pPr marL="1376363" lvl="1" indent="-342900">
              <a:spcBef>
                <a:spcPts val="600"/>
              </a:spcBef>
              <a:spcAft>
                <a:spcPts val="600"/>
              </a:spcAft>
            </a:pPr>
            <a:r>
              <a:rPr lang="en-US" dirty="0"/>
              <a:t>Cohort 3 all patients enrolled to were assigned to receive a dose of 100 mg/m</a:t>
            </a:r>
            <a:r>
              <a:rPr lang="en-US" baseline="30000" dirty="0"/>
              <a:t>2</a:t>
            </a:r>
            <a:r>
              <a:rPr lang="en-US" dirty="0"/>
              <a:t> twice daily (maximum of 100 mg per dose)</a:t>
            </a:r>
          </a:p>
          <a:p>
            <a:pPr marL="342900" indent="-342900">
              <a:spcBef>
                <a:spcPts val="1200"/>
              </a:spcBef>
              <a:spcAft>
                <a:spcPts val="600"/>
              </a:spcAft>
              <a:buFont typeface="Arial" panose="020B0604020202020204" pitchFamily="34" charset="0"/>
              <a:buChar char="•"/>
            </a:pPr>
            <a:r>
              <a:rPr lang="en-US" dirty="0"/>
              <a:t>Seamlessly transitioned to an exclusively biomarker enriched trial</a:t>
            </a:r>
          </a:p>
          <a:p>
            <a:pPr marL="342900" indent="-342900">
              <a:spcBef>
                <a:spcPts val="1200"/>
              </a:spcBef>
              <a:spcAft>
                <a:spcPts val="600"/>
              </a:spcAft>
              <a:buFont typeface="Arial" panose="020B0604020202020204" pitchFamily="34" charset="0"/>
              <a:buChar char="•"/>
            </a:pPr>
            <a:r>
              <a:rPr lang="en-US" dirty="0"/>
              <a:t>Industry sponsored</a:t>
            </a:r>
          </a:p>
          <a:p>
            <a:pPr marL="342900" indent="-342900">
              <a:spcBef>
                <a:spcPts val="1200"/>
              </a:spcBef>
              <a:spcAft>
                <a:spcPts val="600"/>
              </a:spcAft>
              <a:buFont typeface="Arial" panose="020B0604020202020204" pitchFamily="34" charset="0"/>
              <a:buChar char="•"/>
            </a:pPr>
            <a:r>
              <a:rPr lang="en-US" dirty="0"/>
              <a:t>Pediatric formulation available from day 1</a:t>
            </a:r>
          </a:p>
        </p:txBody>
      </p:sp>
    </p:spTree>
    <p:extLst>
      <p:ext uri="{BB962C8B-B14F-4D97-AF65-F5344CB8AC3E}">
        <p14:creationId xmlns:p14="http://schemas.microsoft.com/office/powerpoint/2010/main" val="2442805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24115-1588-173A-0CCD-179FCD5F38BA}"/>
              </a:ext>
            </a:extLst>
          </p:cNvPr>
          <p:cNvSpPr>
            <a:spLocks noGrp="1"/>
          </p:cNvSpPr>
          <p:nvPr>
            <p:ph type="title"/>
          </p:nvPr>
        </p:nvSpPr>
        <p:spPr>
          <a:xfrm>
            <a:off x="457200" y="460227"/>
            <a:ext cx="11274552" cy="503600"/>
          </a:xfrm>
        </p:spPr>
        <p:txBody>
          <a:bodyPr/>
          <a:lstStyle/>
          <a:p>
            <a:r>
              <a:rPr lang="en-US" dirty="0"/>
              <a:t>Pediatric formulations</a:t>
            </a:r>
          </a:p>
        </p:txBody>
      </p:sp>
      <p:pic>
        <p:nvPicPr>
          <p:cNvPr id="4" name="Content Placeholder 3">
            <a:extLst>
              <a:ext uri="{FF2B5EF4-FFF2-40B4-BE49-F238E27FC236}">
                <a16:creationId xmlns:a16="http://schemas.microsoft.com/office/drawing/2014/main" id="{E28026CA-84F9-2B95-4EAC-BD1456B02352}"/>
              </a:ext>
            </a:extLst>
          </p:cNvPr>
          <p:cNvPicPr>
            <a:picLocks noGrp="1" noChangeAspect="1"/>
          </p:cNvPicPr>
          <p:nvPr>
            <p:ph idx="1"/>
          </p:nvPr>
        </p:nvPicPr>
        <p:blipFill>
          <a:blip r:embed="rId3"/>
          <a:stretch>
            <a:fillRect/>
          </a:stretch>
        </p:blipFill>
        <p:spPr>
          <a:xfrm>
            <a:off x="385670" y="1504984"/>
            <a:ext cx="5299947" cy="2828602"/>
          </a:xfrm>
          <a:prstGeom prst="rect">
            <a:avLst/>
          </a:prstGeom>
        </p:spPr>
      </p:pic>
      <p:sp>
        <p:nvSpPr>
          <p:cNvPr id="8" name="TextBox 7">
            <a:extLst>
              <a:ext uri="{FF2B5EF4-FFF2-40B4-BE49-F238E27FC236}">
                <a16:creationId xmlns:a16="http://schemas.microsoft.com/office/drawing/2014/main" id="{F164EC12-267B-CDA6-F3CB-BF27A2F5A4D6}"/>
              </a:ext>
            </a:extLst>
          </p:cNvPr>
          <p:cNvSpPr txBox="1"/>
          <p:nvPr/>
        </p:nvSpPr>
        <p:spPr>
          <a:xfrm>
            <a:off x="6417823" y="1096593"/>
            <a:ext cx="6098058" cy="169277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469"/>
                </a:solidFill>
                <a:effectLst/>
                <a:uLnTx/>
                <a:uFillTx/>
                <a:latin typeface="Arial" panose="020B0604020202020204"/>
                <a:ea typeface="+mn-ea"/>
                <a:cs typeface="+mn-cs"/>
              </a:rPr>
              <a:t>Crizotinib</a:t>
            </a: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 280 mg/m</a:t>
            </a:r>
            <a:r>
              <a:rPr kumimoji="0" lang="en-US" sz="2400" b="0" i="0" u="none" strike="noStrike" kern="1200" cap="none" spc="0" normalizeH="0" baseline="30000" noProof="0" dirty="0">
                <a:ln>
                  <a:noFill/>
                </a:ln>
                <a:solidFill>
                  <a:srgbClr val="002469"/>
                </a:solidFill>
                <a:effectLst/>
                <a:uLnTx/>
                <a:uFillTx/>
                <a:latin typeface="Arial" panose="020B0604020202020204"/>
                <a:ea typeface="+mn-ea"/>
                <a:cs typeface="+mn-cs"/>
              </a:rPr>
              <a:t>2</a:t>
            </a: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 PO BID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Formulated capsules 150 mg, 200 mg, 250 mg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“Patients must be able to swallow capsules”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2469"/>
                </a:solidFill>
                <a:effectLst/>
                <a:uLnTx/>
                <a:uFillTx/>
                <a:latin typeface="Arial" panose="020B0604020202020204"/>
                <a:ea typeface="+mn-ea"/>
                <a:cs typeface="+mn-cs"/>
              </a:rPr>
              <a:t>Powder in Capsule, Powder in Bottle, and oral solution (failed due to palatability)</a:t>
            </a:r>
          </a:p>
        </p:txBody>
      </p:sp>
      <p:sp>
        <p:nvSpPr>
          <p:cNvPr id="9" name="TextBox 8">
            <a:extLst>
              <a:ext uri="{FF2B5EF4-FFF2-40B4-BE49-F238E27FC236}">
                <a16:creationId xmlns:a16="http://schemas.microsoft.com/office/drawing/2014/main" id="{A2ABB6B5-CC6D-C3A6-BDA5-112500E0782E}"/>
              </a:ext>
            </a:extLst>
          </p:cNvPr>
          <p:cNvSpPr txBox="1"/>
          <p:nvPr/>
        </p:nvSpPr>
        <p:spPr>
          <a:xfrm>
            <a:off x="385670" y="1096593"/>
            <a:ext cx="4595810" cy="64633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Larotrectinib: (100mg/m</a:t>
            </a:r>
            <a:r>
              <a:rPr kumimoji="0" lang="en-US" sz="2400" b="0" i="0" u="none" strike="noStrike" kern="1200" cap="none" spc="0" normalizeH="0" baseline="30000" noProof="0" dirty="0">
                <a:ln>
                  <a:noFill/>
                </a:ln>
                <a:solidFill>
                  <a:srgbClr val="002469"/>
                </a:solidFill>
                <a:effectLst/>
                <a:uLnTx/>
                <a:uFillTx/>
                <a:latin typeface="Arial" panose="020B0604020202020204"/>
                <a:ea typeface="+mn-ea"/>
                <a:cs typeface="+mn-cs"/>
              </a:rPr>
              <a:t>2</a:t>
            </a: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 PO BID)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grpSp>
        <p:nvGrpSpPr>
          <p:cNvPr id="14" name="Group 13">
            <a:extLst>
              <a:ext uri="{FF2B5EF4-FFF2-40B4-BE49-F238E27FC236}">
                <a16:creationId xmlns:a16="http://schemas.microsoft.com/office/drawing/2014/main" id="{C8B79AFA-58A5-C356-8993-6595172D45DE}"/>
              </a:ext>
            </a:extLst>
          </p:cNvPr>
          <p:cNvGrpSpPr/>
          <p:nvPr/>
        </p:nvGrpSpPr>
        <p:grpSpPr>
          <a:xfrm>
            <a:off x="6214943" y="2817906"/>
            <a:ext cx="5202699" cy="3954987"/>
            <a:chOff x="6400298" y="2817906"/>
            <a:chExt cx="5202699" cy="3954987"/>
          </a:xfrm>
        </p:grpSpPr>
        <p:pic>
          <p:nvPicPr>
            <p:cNvPr id="6" name="Picture 5">
              <a:extLst>
                <a:ext uri="{FF2B5EF4-FFF2-40B4-BE49-F238E27FC236}">
                  <a16:creationId xmlns:a16="http://schemas.microsoft.com/office/drawing/2014/main" id="{21CC1733-7B62-7F79-DFFB-B6E71E24D53B}"/>
                </a:ext>
              </a:extLst>
            </p:cNvPr>
            <p:cNvPicPr>
              <a:picLocks noChangeAspect="1"/>
            </p:cNvPicPr>
            <p:nvPr/>
          </p:nvPicPr>
          <p:blipFill rotWithShape="1">
            <a:blip r:embed="rId4"/>
            <a:srcRect r="3030"/>
            <a:stretch/>
          </p:blipFill>
          <p:spPr>
            <a:xfrm>
              <a:off x="6889449" y="4527399"/>
              <a:ext cx="4169851" cy="2245494"/>
            </a:xfrm>
            <a:prstGeom prst="rect">
              <a:avLst/>
            </a:prstGeom>
          </p:spPr>
        </p:pic>
        <p:grpSp>
          <p:nvGrpSpPr>
            <p:cNvPr id="13" name="Group 12">
              <a:extLst>
                <a:ext uri="{FF2B5EF4-FFF2-40B4-BE49-F238E27FC236}">
                  <a16:creationId xmlns:a16="http://schemas.microsoft.com/office/drawing/2014/main" id="{A71B4B32-A127-17AA-65FF-6CF573C693E5}"/>
                </a:ext>
              </a:extLst>
            </p:cNvPr>
            <p:cNvGrpSpPr/>
            <p:nvPr/>
          </p:nvGrpSpPr>
          <p:grpSpPr>
            <a:xfrm>
              <a:off x="6400298" y="2817906"/>
              <a:ext cx="5202699" cy="1790700"/>
              <a:chOff x="6140804" y="2817906"/>
              <a:chExt cx="5202699" cy="1790700"/>
            </a:xfrm>
          </p:grpSpPr>
          <p:pic>
            <p:nvPicPr>
              <p:cNvPr id="11" name="Picture 10">
                <a:extLst>
                  <a:ext uri="{FF2B5EF4-FFF2-40B4-BE49-F238E27FC236}">
                    <a16:creationId xmlns:a16="http://schemas.microsoft.com/office/drawing/2014/main" id="{A03D49A0-59E5-74F0-4ECD-33335F79A31D}"/>
                  </a:ext>
                </a:extLst>
              </p:cNvPr>
              <p:cNvPicPr>
                <a:picLocks noChangeAspect="1"/>
              </p:cNvPicPr>
              <p:nvPr/>
            </p:nvPicPr>
            <p:blipFill rotWithShape="1">
              <a:blip r:embed="rId5"/>
              <a:srcRect r="17539"/>
              <a:stretch/>
            </p:blipFill>
            <p:spPr>
              <a:xfrm>
                <a:off x="6140804" y="2817906"/>
                <a:ext cx="2112822" cy="1790700"/>
              </a:xfrm>
              <a:prstGeom prst="rect">
                <a:avLst/>
              </a:prstGeom>
            </p:spPr>
          </p:pic>
          <p:pic>
            <p:nvPicPr>
              <p:cNvPr id="1026" name="Picture 2" descr="Xalkori (crizotinib) : Uses, Side ...">
                <a:extLst>
                  <a:ext uri="{FF2B5EF4-FFF2-40B4-BE49-F238E27FC236}">
                    <a16:creationId xmlns:a16="http://schemas.microsoft.com/office/drawing/2014/main" id="{91DB7E40-E604-E448-8338-9A6D74A107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451" r="21766"/>
              <a:stretch/>
            </p:blipFill>
            <p:spPr bwMode="auto">
              <a:xfrm>
                <a:off x="8197008" y="2867334"/>
                <a:ext cx="1352154" cy="1692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C2CA7B0-AC97-216F-383F-D927F14FE67C}"/>
                  </a:ext>
                </a:extLst>
              </p:cNvPr>
              <p:cNvPicPr>
                <a:picLocks noChangeAspect="1"/>
              </p:cNvPicPr>
              <p:nvPr/>
            </p:nvPicPr>
            <p:blipFill rotWithShape="1">
              <a:blip r:embed="rId7"/>
              <a:srcRect l="11906" r="18063"/>
              <a:stretch/>
            </p:blipFill>
            <p:spPr>
              <a:xfrm>
                <a:off x="9549162" y="2817906"/>
                <a:ext cx="1794341" cy="1790700"/>
              </a:xfrm>
              <a:prstGeom prst="rect">
                <a:avLst/>
              </a:prstGeom>
            </p:spPr>
          </p:pic>
        </p:grpSp>
      </p:grpSp>
    </p:spTree>
    <p:extLst>
      <p:ext uri="{BB962C8B-B14F-4D97-AF65-F5344CB8AC3E}">
        <p14:creationId xmlns:p14="http://schemas.microsoft.com/office/powerpoint/2010/main" val="96882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974D7-C900-A50B-E57A-4DD249DE8163}"/>
              </a:ext>
            </a:extLst>
          </p:cNvPr>
          <p:cNvSpPr>
            <a:spLocks noGrp="1"/>
          </p:cNvSpPr>
          <p:nvPr>
            <p:ph type="title"/>
          </p:nvPr>
        </p:nvSpPr>
        <p:spPr/>
        <p:txBody>
          <a:bodyPr/>
          <a:lstStyle/>
          <a:p>
            <a:r>
              <a:rPr lang="en-US" sz="3200" dirty="0"/>
              <a:t>Pediatric formulations: </a:t>
            </a:r>
            <a:r>
              <a:rPr lang="en-US" sz="3200" dirty="0" err="1"/>
              <a:t>Selumetinib</a:t>
            </a:r>
            <a:r>
              <a:rPr lang="en-US" sz="3200" dirty="0"/>
              <a:t> dosing nomogram</a:t>
            </a:r>
          </a:p>
        </p:txBody>
      </p:sp>
      <p:graphicFrame>
        <p:nvGraphicFramePr>
          <p:cNvPr id="9" name="Content Placeholder 8">
            <a:extLst>
              <a:ext uri="{FF2B5EF4-FFF2-40B4-BE49-F238E27FC236}">
                <a16:creationId xmlns:a16="http://schemas.microsoft.com/office/drawing/2014/main" id="{541B4FA0-C86F-2B38-DF51-2A4FC1280FFA}"/>
              </a:ext>
            </a:extLst>
          </p:cNvPr>
          <p:cNvGraphicFramePr>
            <a:graphicFrameLocks noGrp="1"/>
          </p:cNvGraphicFramePr>
          <p:nvPr>
            <p:ph idx="1"/>
          </p:nvPr>
        </p:nvGraphicFramePr>
        <p:xfrm>
          <a:off x="2407534" y="1674146"/>
          <a:ext cx="9572263" cy="4525699"/>
        </p:xfrm>
        <a:graphic>
          <a:graphicData uri="http://schemas.openxmlformats.org/drawingml/2006/table">
            <a:tbl>
              <a:tblPr firstRow="1" firstCol="1" bandRow="1">
                <a:tableStyleId>{5C22544A-7EE6-4342-B048-85BDC9FD1C3A}</a:tableStyleId>
              </a:tblPr>
              <a:tblGrid>
                <a:gridCol w="1276302">
                  <a:extLst>
                    <a:ext uri="{9D8B030D-6E8A-4147-A177-3AD203B41FA5}">
                      <a16:colId xmlns:a16="http://schemas.microsoft.com/office/drawing/2014/main" val="3355543175"/>
                    </a:ext>
                  </a:extLst>
                </a:gridCol>
                <a:gridCol w="2734932">
                  <a:extLst>
                    <a:ext uri="{9D8B030D-6E8A-4147-A177-3AD203B41FA5}">
                      <a16:colId xmlns:a16="http://schemas.microsoft.com/office/drawing/2014/main" val="1996248494"/>
                    </a:ext>
                  </a:extLst>
                </a:gridCol>
                <a:gridCol w="2826097">
                  <a:extLst>
                    <a:ext uri="{9D8B030D-6E8A-4147-A177-3AD203B41FA5}">
                      <a16:colId xmlns:a16="http://schemas.microsoft.com/office/drawing/2014/main" val="2689698945"/>
                    </a:ext>
                  </a:extLst>
                </a:gridCol>
                <a:gridCol w="2734932">
                  <a:extLst>
                    <a:ext uri="{9D8B030D-6E8A-4147-A177-3AD203B41FA5}">
                      <a16:colId xmlns:a16="http://schemas.microsoft.com/office/drawing/2014/main" val="163669786"/>
                    </a:ext>
                  </a:extLst>
                </a:gridCol>
              </a:tblGrid>
              <a:tr h="1344188">
                <a:tc>
                  <a:txBody>
                    <a:bodyPr/>
                    <a:lstStyle/>
                    <a:p>
                      <a:pPr marL="0" marR="0" algn="ctr">
                        <a:spcBef>
                          <a:spcPts val="0"/>
                        </a:spcBef>
                        <a:spcAft>
                          <a:spcPts val="0"/>
                        </a:spcAft>
                      </a:pPr>
                      <a:r>
                        <a:rPr lang="en-US" sz="1600" dirty="0">
                          <a:effectLst/>
                        </a:rPr>
                        <a:t>BSA (m</a:t>
                      </a:r>
                      <a:r>
                        <a:rPr lang="en-US" sz="1600" baseline="30000" dirty="0">
                          <a:effectLst/>
                        </a:rPr>
                        <a:t>2</a:t>
                      </a:r>
                      <a:r>
                        <a:rPr lang="en-US" sz="1600" dirty="0">
                          <a:effectLst/>
                        </a:rPr>
                        <a:t>)</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err="1">
                          <a:effectLst/>
                        </a:rPr>
                        <a:t>Selumetinib</a:t>
                      </a:r>
                      <a:endParaRPr lang="en-US" sz="1600" dirty="0">
                        <a:effectLst/>
                      </a:endParaRPr>
                    </a:p>
                    <a:p>
                      <a:pPr marL="0" marR="0" algn="ctr">
                        <a:spcBef>
                          <a:spcPts val="0"/>
                        </a:spcBef>
                        <a:spcAft>
                          <a:spcPts val="0"/>
                        </a:spcAft>
                      </a:pPr>
                      <a:r>
                        <a:rPr lang="en-US" sz="1600" dirty="0">
                          <a:effectLst/>
                        </a:rPr>
                        <a:t>(DL 2)</a:t>
                      </a:r>
                    </a:p>
                    <a:p>
                      <a:pPr marL="0" marR="0" algn="ctr">
                        <a:spcBef>
                          <a:spcPts val="0"/>
                        </a:spcBef>
                        <a:spcAft>
                          <a:spcPts val="0"/>
                        </a:spcAft>
                      </a:pPr>
                      <a:r>
                        <a:rPr lang="en-US" sz="1600" dirty="0">
                          <a:effectLst/>
                        </a:rPr>
                        <a:t>25 mg/m</a:t>
                      </a:r>
                      <a:r>
                        <a:rPr lang="en-US" sz="1600" baseline="30000" dirty="0">
                          <a:effectLst/>
                        </a:rPr>
                        <a:t>2</a:t>
                      </a:r>
                      <a:r>
                        <a:rPr lang="en-US" sz="1600" dirty="0">
                          <a:effectLst/>
                        </a:rPr>
                        <a:t>/dose BID*</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err="1">
                          <a:effectLst/>
                        </a:rPr>
                        <a:t>Selumetinib</a:t>
                      </a:r>
                      <a:r>
                        <a:rPr lang="en-US" sz="1600" dirty="0">
                          <a:effectLst/>
                        </a:rPr>
                        <a:t> Starting Dose Level 1 (DL1)*</a:t>
                      </a:r>
                    </a:p>
                    <a:p>
                      <a:pPr marL="0" marR="0" algn="ctr">
                        <a:spcBef>
                          <a:spcPts val="0"/>
                        </a:spcBef>
                        <a:spcAft>
                          <a:spcPts val="0"/>
                        </a:spcAft>
                      </a:pPr>
                      <a:r>
                        <a:rPr lang="en-US" sz="1600" dirty="0">
                          <a:effectLst/>
                        </a:rPr>
                        <a:t>20 mg/m2/dose BID</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err="1">
                          <a:effectLst/>
                        </a:rPr>
                        <a:t>Selumetinib</a:t>
                      </a:r>
                      <a:r>
                        <a:rPr lang="en-US" sz="1600" dirty="0">
                          <a:effectLst/>
                        </a:rPr>
                        <a:t> Dose Reduction for Toxicity </a:t>
                      </a:r>
                    </a:p>
                    <a:p>
                      <a:pPr marL="0" marR="0" algn="ctr">
                        <a:spcBef>
                          <a:spcPts val="0"/>
                        </a:spcBef>
                        <a:spcAft>
                          <a:spcPts val="0"/>
                        </a:spcAft>
                      </a:pPr>
                      <a:r>
                        <a:rPr lang="en-US" sz="1600" dirty="0">
                          <a:effectLst/>
                        </a:rPr>
                        <a:t>(DL-1) *</a:t>
                      </a:r>
                    </a:p>
                    <a:p>
                      <a:pPr marL="0" marR="0" algn="ctr">
                        <a:spcBef>
                          <a:spcPts val="0"/>
                        </a:spcBef>
                        <a:spcAft>
                          <a:spcPts val="0"/>
                        </a:spcAft>
                      </a:pPr>
                      <a:r>
                        <a:rPr lang="en-US" sz="1600" dirty="0">
                          <a:effectLst/>
                        </a:rPr>
                        <a:t>15 mg/m2/dose BID</a:t>
                      </a:r>
                      <a:endParaRPr lang="en-US" sz="16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62829876"/>
                  </a:ext>
                </a:extLst>
              </a:tr>
              <a:tr h="676071">
                <a:tc>
                  <a:txBody>
                    <a:bodyPr/>
                    <a:lstStyle/>
                    <a:p>
                      <a:pPr marL="0" marR="0" algn="ctr">
                        <a:spcBef>
                          <a:spcPts val="0"/>
                        </a:spcBef>
                        <a:spcAft>
                          <a:spcPts val="0"/>
                        </a:spcAft>
                      </a:pPr>
                      <a:r>
                        <a:rPr lang="en-US" sz="1600">
                          <a:effectLst/>
                        </a:rPr>
                        <a:t>0.5</a:t>
                      </a:r>
                      <a:r>
                        <a:rPr lang="en-US" sz="1600">
                          <a:effectLst/>
                          <a:sym typeface="Symbol" panose="05050102010706020507" pitchFamily="18" charset="2"/>
                        </a:rPr>
                        <a:t></a:t>
                      </a:r>
                      <a:r>
                        <a:rPr lang="en-US" sz="1600">
                          <a:effectLst/>
                        </a:rPr>
                        <a:t>0.69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20 mg AM &amp; 10 mg PM</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10 mg BID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10 mg daily M/W/F/Sun &amp;</a:t>
                      </a:r>
                      <a:br>
                        <a:rPr lang="en-US" sz="1600">
                          <a:effectLst/>
                        </a:rPr>
                      </a:br>
                      <a:r>
                        <a:rPr lang="en-US" sz="1600">
                          <a:effectLst/>
                        </a:rPr>
                        <a:t>10 mg BID Tues/Thu/Sat</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750255769"/>
                  </a:ext>
                </a:extLst>
              </a:tr>
              <a:tr h="357920">
                <a:tc>
                  <a:txBody>
                    <a:bodyPr/>
                    <a:lstStyle/>
                    <a:p>
                      <a:pPr marL="0" marR="0" algn="ctr">
                        <a:spcBef>
                          <a:spcPts val="0"/>
                        </a:spcBef>
                        <a:spcAft>
                          <a:spcPts val="0"/>
                        </a:spcAft>
                      </a:pPr>
                      <a:r>
                        <a:rPr lang="en-US" sz="1600" dirty="0">
                          <a:effectLst/>
                        </a:rPr>
                        <a:t>0.7</a:t>
                      </a:r>
                      <a:r>
                        <a:rPr lang="en-US" sz="1600" dirty="0">
                          <a:effectLst/>
                          <a:sym typeface="Symbol" panose="05050102010706020507" pitchFamily="18" charset="2"/>
                        </a:rPr>
                        <a:t></a:t>
                      </a:r>
                      <a:r>
                        <a:rPr lang="en-US" sz="1600" dirty="0">
                          <a:effectLst/>
                        </a:rPr>
                        <a:t>0.89</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20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20 mg AM &amp; 10 mg PM</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10 mg BID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1420377016"/>
                  </a:ext>
                </a:extLst>
              </a:tr>
              <a:tr h="357920">
                <a:tc>
                  <a:txBody>
                    <a:bodyPr/>
                    <a:lstStyle/>
                    <a:p>
                      <a:pPr marL="0" marR="0" algn="ctr">
                        <a:spcBef>
                          <a:spcPts val="0"/>
                        </a:spcBef>
                        <a:spcAft>
                          <a:spcPts val="0"/>
                        </a:spcAft>
                      </a:pPr>
                      <a:r>
                        <a:rPr lang="en-US" sz="1600">
                          <a:effectLst/>
                        </a:rPr>
                        <a:t>0.9</a:t>
                      </a:r>
                      <a:r>
                        <a:rPr lang="en-US" sz="1600">
                          <a:effectLst/>
                          <a:sym typeface="Symbol" panose="05050102010706020507" pitchFamily="18" charset="2"/>
                        </a:rPr>
                        <a:t></a:t>
                      </a:r>
                      <a:r>
                        <a:rPr lang="en-US" sz="1600">
                          <a:effectLst/>
                        </a:rPr>
                        <a:t>1.09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25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25 mg AM &amp; 10 mg PM</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daily</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38165483"/>
                  </a:ext>
                </a:extLst>
              </a:tr>
              <a:tr h="357920">
                <a:tc>
                  <a:txBody>
                    <a:bodyPr/>
                    <a:lstStyle/>
                    <a:p>
                      <a:pPr marL="0" marR="0" algn="ctr">
                        <a:spcBef>
                          <a:spcPts val="0"/>
                        </a:spcBef>
                        <a:spcAft>
                          <a:spcPts val="0"/>
                        </a:spcAft>
                      </a:pPr>
                      <a:r>
                        <a:rPr lang="en-US" sz="1600">
                          <a:effectLst/>
                        </a:rPr>
                        <a:t>1.1</a:t>
                      </a:r>
                      <a:r>
                        <a:rPr lang="en-US" sz="1600">
                          <a:effectLst/>
                          <a:sym typeface="Symbol" panose="05050102010706020507" pitchFamily="18" charset="2"/>
                        </a:rPr>
                        <a:t></a:t>
                      </a:r>
                      <a:r>
                        <a:rPr lang="en-US" sz="1600">
                          <a:effectLst/>
                        </a:rPr>
                        <a:t>1.29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30 mg BID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25 mg AM &amp; 20 mg PM</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20 mg AM &amp; 10 mg PM</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908726721"/>
                  </a:ext>
                </a:extLst>
              </a:tr>
              <a:tr h="357920">
                <a:tc>
                  <a:txBody>
                    <a:bodyPr/>
                    <a:lstStyle/>
                    <a:p>
                      <a:pPr marL="0" marR="0" algn="ctr">
                        <a:spcBef>
                          <a:spcPts val="0"/>
                        </a:spcBef>
                        <a:spcAft>
                          <a:spcPts val="0"/>
                        </a:spcAft>
                      </a:pPr>
                      <a:r>
                        <a:rPr lang="en-US" sz="1600">
                          <a:effectLst/>
                        </a:rPr>
                        <a:t>1.3</a:t>
                      </a:r>
                      <a:r>
                        <a:rPr lang="en-US" sz="1600">
                          <a:effectLst/>
                          <a:sym typeface="Symbol" panose="05050102010706020507" pitchFamily="18" charset="2"/>
                        </a:rPr>
                        <a:t></a:t>
                      </a:r>
                      <a:r>
                        <a:rPr lang="en-US" sz="1600">
                          <a:effectLst/>
                        </a:rPr>
                        <a:t>1.49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35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BID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AM &amp; 10 mg PM</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236821729"/>
                  </a:ext>
                </a:extLst>
              </a:tr>
              <a:tr h="357920">
                <a:tc>
                  <a:txBody>
                    <a:bodyPr/>
                    <a:lstStyle/>
                    <a:p>
                      <a:pPr marL="0" marR="0" algn="ctr">
                        <a:spcBef>
                          <a:spcPts val="0"/>
                        </a:spcBef>
                        <a:spcAft>
                          <a:spcPts val="0"/>
                        </a:spcAft>
                      </a:pPr>
                      <a:r>
                        <a:rPr lang="en-US" sz="1600">
                          <a:effectLst/>
                        </a:rPr>
                        <a:t>1.5</a:t>
                      </a:r>
                      <a:r>
                        <a:rPr lang="en-US" sz="1600">
                          <a:effectLst/>
                          <a:sym typeface="Symbol" panose="05050102010706020507" pitchFamily="18" charset="2"/>
                        </a:rPr>
                        <a:t></a:t>
                      </a:r>
                      <a:r>
                        <a:rPr lang="en-US" sz="1600">
                          <a:effectLst/>
                        </a:rPr>
                        <a:t>1.69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40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30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AM &amp; 20 mg PM</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310524329"/>
                  </a:ext>
                </a:extLst>
              </a:tr>
              <a:tr h="357920">
                <a:tc>
                  <a:txBody>
                    <a:bodyPr/>
                    <a:lstStyle/>
                    <a:p>
                      <a:pPr marL="0" marR="0" algn="ctr">
                        <a:spcBef>
                          <a:spcPts val="0"/>
                        </a:spcBef>
                        <a:spcAft>
                          <a:spcPts val="0"/>
                        </a:spcAft>
                      </a:pPr>
                      <a:r>
                        <a:rPr lang="en-US" sz="1600">
                          <a:effectLst/>
                        </a:rPr>
                        <a:t>1.7-1.89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45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35 mg AM &amp; 30 mg PM</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AM &amp; 20 mg PM</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4013157570"/>
                  </a:ext>
                </a:extLst>
              </a:tr>
              <a:tr h="357920">
                <a:tc>
                  <a:txBody>
                    <a:bodyPr/>
                    <a:lstStyle/>
                    <a:p>
                      <a:pPr marL="0" marR="0" algn="ctr">
                        <a:spcBef>
                          <a:spcPts val="0"/>
                        </a:spcBef>
                        <a:spcAft>
                          <a:spcPts val="0"/>
                        </a:spcAft>
                      </a:pPr>
                      <a:r>
                        <a:rPr lang="en-US" sz="1600">
                          <a:effectLst/>
                        </a:rPr>
                        <a:t>≥ 1.9</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50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a:effectLst/>
                        </a:rPr>
                        <a:t>35 mg BID</a:t>
                      </a:r>
                      <a:endParaRPr lang="en-US" sz="200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tc>
                  <a:txBody>
                    <a:bodyPr/>
                    <a:lstStyle/>
                    <a:p>
                      <a:pPr marL="0" marR="0" algn="ctr">
                        <a:spcBef>
                          <a:spcPts val="0"/>
                        </a:spcBef>
                        <a:spcAft>
                          <a:spcPts val="0"/>
                        </a:spcAft>
                      </a:pPr>
                      <a:r>
                        <a:rPr lang="en-US" sz="1600" dirty="0">
                          <a:effectLst/>
                        </a:rPr>
                        <a:t>25 mg BID</a:t>
                      </a:r>
                      <a:endParaRPr lang="en-US" sz="2000" dirty="0">
                        <a:effectLst/>
                        <a:latin typeface="Times New Roman" panose="02020603050405020304" pitchFamily="18" charset="0"/>
                        <a:ea typeface="Calibri" panose="020F0502020204030204" pitchFamily="34" charset="0"/>
                        <a:cs typeface="Arial" panose="020B0604020202020204" pitchFamily="34" charset="0"/>
                      </a:endParaRPr>
                    </a:p>
                  </a:txBody>
                  <a:tcPr marL="9525" marR="9525" marT="9525" marB="9525" anchor="ctr"/>
                </a:tc>
                <a:extLst>
                  <a:ext uri="{0D108BD9-81ED-4DB2-BD59-A6C34878D82A}">
                    <a16:rowId xmlns:a16="http://schemas.microsoft.com/office/drawing/2014/main" val="211261850"/>
                  </a:ext>
                </a:extLst>
              </a:tr>
            </a:tbl>
          </a:graphicData>
        </a:graphic>
      </p:graphicFrame>
      <p:sp>
        <p:nvSpPr>
          <p:cNvPr id="10" name="Rectangle 2">
            <a:extLst>
              <a:ext uri="{FF2B5EF4-FFF2-40B4-BE49-F238E27FC236}">
                <a16:creationId xmlns:a16="http://schemas.microsoft.com/office/drawing/2014/main" id="{15D7CA2A-635E-8FD5-45C6-6A6386F67995}"/>
              </a:ext>
            </a:extLst>
          </p:cNvPr>
          <p:cNvSpPr>
            <a:spLocks noChangeArrowheads="1"/>
          </p:cNvSpPr>
          <p:nvPr/>
        </p:nvSpPr>
        <p:spPr bwMode="auto">
          <a:xfrm>
            <a:off x="1319518" y="5303027"/>
            <a:ext cx="11581115" cy="250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914112"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246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*When </a:t>
            </a:r>
            <a:r>
              <a:rPr kumimoji="0" lang="en-US" altLang="en-US" sz="1400" b="0" i="0" u="none" strike="noStrike" kern="1200" cap="none" spc="0" normalizeH="0" baseline="0" noProof="0" dirty="0" err="1">
                <a:ln>
                  <a:noFill/>
                </a:ln>
                <a:solidFill>
                  <a:srgbClr val="00246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selumetinib</a:t>
            </a:r>
            <a:r>
              <a:rPr kumimoji="0" lang="en-US" altLang="en-US" sz="1400" b="0" i="0" u="none" strike="noStrike" kern="1200" cap="none" spc="0" normalizeH="0" baseline="0" noProof="0" dirty="0">
                <a:ln>
                  <a:noFill/>
                </a:ln>
                <a:solidFill>
                  <a:srgbClr val="00246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doses are unevenly divided, the choice to give higher dose in the morning or the evening is left up to the prescriber</a:t>
            </a:r>
            <a:r>
              <a:rPr kumimoji="0" lang="en-US" altLang="en-US" sz="1100" b="0" i="0" u="none" strike="noStrike" kern="1200" cap="none" spc="0" normalizeH="0" baseline="0" noProof="0" dirty="0">
                <a:ln>
                  <a:noFill/>
                </a:ln>
                <a:solidFill>
                  <a:srgbClr val="002469"/>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100" b="0" i="0" u="none" strike="noStrike" kern="1200" cap="none" spc="0" normalizeH="0" baseline="0" noProof="0" dirty="0">
              <a:ln>
                <a:noFill/>
              </a:ln>
              <a:solidFill>
                <a:srgbClr val="002469"/>
              </a:solidFill>
              <a:effectLst/>
              <a:uLnTx/>
              <a:uFillTx/>
              <a:latin typeface="Arial" panose="020B0604020202020204"/>
              <a:ea typeface="Times New Roman" panose="020206030504050203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100" b="0" i="0" u="none" strike="noStrike" kern="1200" cap="none" spc="0" normalizeH="0" baseline="0" noProof="0" dirty="0">
                <a:ln>
                  <a:noFill/>
                </a:ln>
                <a:solidFill>
                  <a:srgbClr val="002469"/>
                </a:solidFill>
                <a:effectLst/>
                <a:uLnTx/>
                <a:uFillTx/>
                <a:latin typeface="Arial" panose="020B0604020202020204" pitchFamily="34" charset="0"/>
                <a:ea typeface="Times New Roman" panose="02020603050405020304" pitchFamily="18" charset="0"/>
                <a:cs typeface="+mn-cs"/>
              </a:rPr>
            </a:br>
            <a:endParaRPr kumimoji="0" lang="en-US" altLang="en-US" sz="1800" b="0" i="0" u="none" strike="noStrike" kern="1200" cap="none" spc="0" normalizeH="0" baseline="0" noProof="0" dirty="0">
              <a:ln>
                <a:noFill/>
              </a:ln>
              <a:solidFill>
                <a:srgbClr val="002469"/>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2A2646EB-2E81-210F-E565-FC366E8A453C}"/>
              </a:ext>
            </a:extLst>
          </p:cNvPr>
          <p:cNvSpPr txBox="1"/>
          <p:nvPr/>
        </p:nvSpPr>
        <p:spPr>
          <a:xfrm>
            <a:off x="1900988" y="1283187"/>
            <a:ext cx="9780607" cy="369332"/>
          </a:xfrm>
          <a:prstGeom prst="rect">
            <a:avLst/>
          </a:prstGeom>
          <a:noFill/>
        </p:spPr>
        <p:txBody>
          <a:bodyPr wrap="square">
            <a:spAutoFit/>
          </a:bodyPr>
          <a:lstStyle/>
          <a:p>
            <a:pPr marL="1920240" marR="0" lvl="0" indent="-54864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2469"/>
                </a:solidFill>
                <a:effectLst/>
                <a:uLnTx/>
                <a:uFillTx/>
                <a:latin typeface="Arial" panose="020B0604020202020204"/>
                <a:ea typeface="SimSun" panose="02010600030101010101" pitchFamily="2" charset="-122"/>
                <a:cs typeface="Times New Roman" panose="02020603050405020304" pitchFamily="18" charset="0"/>
              </a:rPr>
              <a:t>Selumetinib</a:t>
            </a:r>
            <a:r>
              <a:rPr kumimoji="0" lang="en-US" sz="1800" b="1" i="0" u="none" strike="noStrike" kern="1200" cap="none" spc="0" normalizeH="0" baseline="0" noProof="0" dirty="0">
                <a:ln>
                  <a:noFill/>
                </a:ln>
                <a:solidFill>
                  <a:srgbClr val="002469"/>
                </a:solidFill>
                <a:effectLst/>
                <a:uLnTx/>
                <a:uFillTx/>
                <a:latin typeface="Arial" panose="020B0604020202020204"/>
                <a:ea typeface="SimSun" panose="02010600030101010101" pitchFamily="2" charset="-122"/>
                <a:cs typeface="Times New Roman" panose="02020603050405020304" pitchFamily="18" charset="0"/>
              </a:rPr>
              <a:t> comes in 10, 25 mg capsules which must be swallowed intact</a:t>
            </a:r>
          </a:p>
        </p:txBody>
      </p:sp>
      <p:sp>
        <p:nvSpPr>
          <p:cNvPr id="16" name="Rectangle 15">
            <a:extLst>
              <a:ext uri="{FF2B5EF4-FFF2-40B4-BE49-F238E27FC236}">
                <a16:creationId xmlns:a16="http://schemas.microsoft.com/office/drawing/2014/main" id="{3A15122E-27C0-97B5-E9FF-7740E69E9598}"/>
              </a:ext>
            </a:extLst>
          </p:cNvPr>
          <p:cNvSpPr/>
          <p:nvPr/>
        </p:nvSpPr>
        <p:spPr>
          <a:xfrm>
            <a:off x="2407534" y="4085863"/>
            <a:ext cx="9572263" cy="3240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D7179669-DF73-5AB1-BB0B-171268054D7F}"/>
              </a:ext>
            </a:extLst>
          </p:cNvPr>
          <p:cNvSpPr txBox="1"/>
          <p:nvPr/>
        </p:nvSpPr>
        <p:spPr>
          <a:xfrm>
            <a:off x="129845" y="1869871"/>
            <a:ext cx="2230240" cy="470898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469"/>
                </a:solidFill>
                <a:uLnTx/>
                <a:uFillTx/>
                <a:latin typeface="Arial" panose="020B0604020202020204"/>
                <a:ea typeface="+mn-ea"/>
                <a:cs typeface="+mn-cs"/>
              </a:rPr>
              <a:t>DL2: RP2D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469"/>
                </a:solidFill>
                <a:uLnTx/>
                <a:uFillTx/>
                <a:latin typeface="Arial" panose="020B0604020202020204"/>
                <a:ea typeface="+mn-ea"/>
                <a:cs typeface="+mn-cs"/>
              </a:rPr>
              <a:t>DL1: Starting dose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469"/>
                </a:solidFill>
                <a:uLnTx/>
                <a:uFillTx/>
                <a:latin typeface="Arial" panose="020B0604020202020204"/>
                <a:ea typeface="+mn-ea"/>
                <a:cs typeface="+mn-cs"/>
              </a:rPr>
              <a:t>Uneven dosing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469"/>
                </a:solidFill>
                <a:uLnTx/>
                <a:uFillTx/>
                <a:latin typeface="Arial" panose="020B0604020202020204"/>
                <a:ea typeface="+mn-ea"/>
                <a:cs typeface="+mn-cs"/>
              </a:rPr>
              <a:t>DL-1: Dose reduction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469"/>
                </a:solidFill>
                <a:uLnTx/>
                <a:uFillTx/>
                <a:latin typeface="Arial" panose="020B0604020202020204"/>
                <a:ea typeface="+mn-ea"/>
                <a:cs typeface="+mn-cs"/>
              </a:rPr>
              <a:t>Once daily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469"/>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2469"/>
              </a:solidFill>
              <a:latin typeface="Arial" panose="020B0604020202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i="0" u="none" strike="noStrike" kern="1200" normalizeH="0" baseline="0" noProof="0" dirty="0">
                <a:ln w="0"/>
                <a:uLnTx/>
                <a:uFillTx/>
                <a:latin typeface="Arial" panose="020B0604020202020204"/>
                <a:ea typeface="+mn-ea"/>
                <a:cs typeface="+mn-cs"/>
              </a:rPr>
              <a:t>Very different than a suspension when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n w="0"/>
                <a:latin typeface="Arial" panose="020B0604020202020204"/>
              </a:rPr>
              <a:t>delivered dose is the intended dose on the appropriate schedule</a:t>
            </a:r>
            <a:r>
              <a:rPr lang="en-US" dirty="0">
                <a:ln w="0"/>
                <a:effectLst>
                  <a:outerShdw blurRad="38100" dist="19050" dir="2700000" algn="tl" rotWithShape="0">
                    <a:schemeClr val="dk1">
                      <a:alpha val="40000"/>
                    </a:schemeClr>
                  </a:outerShdw>
                </a:effectLst>
                <a:latin typeface="Arial" panose="020B0604020202020204"/>
              </a:rPr>
              <a:t>!</a:t>
            </a:r>
            <a:endParaRPr kumimoji="0" lang="en-US" sz="1800" i="0" u="none" strike="noStrike" kern="1200" normalizeH="0" baseline="0" noProof="0" dirty="0">
              <a:ln w="0"/>
              <a:effectLst>
                <a:outerShdw blurRad="38100" dist="19050" dir="2700000" algn="tl" rotWithShape="0">
                  <a:schemeClr val="dk1">
                    <a:alpha val="40000"/>
                  </a:schemeClr>
                </a:outerShdw>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469"/>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D17FE730-F667-21F6-202E-040F51979AB3}"/>
              </a:ext>
            </a:extLst>
          </p:cNvPr>
          <p:cNvSpPr/>
          <p:nvPr/>
        </p:nvSpPr>
        <p:spPr>
          <a:xfrm>
            <a:off x="6425184" y="1674146"/>
            <a:ext cx="2828544" cy="452569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rgbClr val="FF0000"/>
                </a:solidFill>
              </a:ln>
            </a:endParaRPr>
          </a:p>
        </p:txBody>
      </p:sp>
    </p:spTree>
    <p:extLst>
      <p:ext uri="{BB962C8B-B14F-4D97-AF65-F5344CB8AC3E}">
        <p14:creationId xmlns:p14="http://schemas.microsoft.com/office/powerpoint/2010/main" val="37719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Arial" charset="0"/>
                <a:ea typeface="+mn-ea"/>
                <a:cs typeface="+mn-cs"/>
              </a:rPr>
              <a:t>COG- NCI Pediatric MATCH: A platform trial</a:t>
            </a:r>
          </a:p>
        </p:txBody>
      </p:sp>
      <p:grpSp>
        <p:nvGrpSpPr>
          <p:cNvPr id="4" name="Group 3">
            <a:extLst>
              <a:ext uri="{FF2B5EF4-FFF2-40B4-BE49-F238E27FC236}">
                <a16:creationId xmlns:a16="http://schemas.microsoft.com/office/drawing/2014/main" id="{F333F74B-1F8F-4A48-861E-9603E66A2345}"/>
              </a:ext>
            </a:extLst>
          </p:cNvPr>
          <p:cNvGrpSpPr/>
          <p:nvPr/>
        </p:nvGrpSpPr>
        <p:grpSpPr>
          <a:xfrm>
            <a:off x="534099" y="1085920"/>
            <a:ext cx="11123802" cy="5176006"/>
            <a:chOff x="292397" y="1056167"/>
            <a:chExt cx="7788347" cy="3853031"/>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277" r="3305" b="3244"/>
            <a:stretch/>
          </p:blipFill>
          <p:spPr bwMode="auto">
            <a:xfrm>
              <a:off x="292397" y="1127051"/>
              <a:ext cx="7788347" cy="378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4698533A-C81C-4D5F-9FB0-A399E99B2461}"/>
                </a:ext>
              </a:extLst>
            </p:cNvPr>
            <p:cNvSpPr/>
            <p:nvPr/>
          </p:nvSpPr>
          <p:spPr>
            <a:xfrm>
              <a:off x="808074" y="1056167"/>
              <a:ext cx="2289545" cy="2422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6" name="TextBox 5">
            <a:extLst>
              <a:ext uri="{FF2B5EF4-FFF2-40B4-BE49-F238E27FC236}">
                <a16:creationId xmlns:a16="http://schemas.microsoft.com/office/drawing/2014/main" id="{574AA1CA-404E-449D-BCFA-48D4E1205822}"/>
              </a:ext>
            </a:extLst>
          </p:cNvPr>
          <p:cNvSpPr txBox="1"/>
          <p:nvPr/>
        </p:nvSpPr>
        <p:spPr>
          <a:xfrm>
            <a:off x="3802691" y="6082676"/>
            <a:ext cx="7675717" cy="307777"/>
          </a:xfrm>
          <a:prstGeom prst="rect">
            <a:avLst/>
          </a:prstGeom>
          <a:solidFill>
            <a:schemeClr val="bg1"/>
          </a:solidFill>
        </p:spPr>
        <p:txBody>
          <a:bodyPr wrap="square" rtlCol="0">
            <a:spAutoFit/>
          </a:bodyPr>
          <a:lstStyle/>
          <a:p>
            <a:r>
              <a:rPr lang="en-US" sz="1400" dirty="0">
                <a:solidFill>
                  <a:srgbClr val="000000"/>
                </a:solidFill>
              </a:rPr>
              <a:t>Parsons DW, Janeway KA et al. </a:t>
            </a:r>
            <a:r>
              <a:rPr lang="en-US" sz="1400" i="1" dirty="0">
                <a:solidFill>
                  <a:srgbClr val="000000"/>
                </a:solidFill>
              </a:rPr>
              <a:t>Journal of Clinical Oncology</a:t>
            </a:r>
            <a:r>
              <a:rPr lang="en-US" sz="1400" dirty="0">
                <a:solidFill>
                  <a:srgbClr val="000000"/>
                </a:solidFill>
              </a:rPr>
              <a:t> 39, no. 15_suppl 10007 (2021)</a:t>
            </a:r>
            <a:endParaRPr lang="en-US" sz="1400" dirty="0"/>
          </a:p>
        </p:txBody>
      </p:sp>
      <p:sp>
        <p:nvSpPr>
          <p:cNvPr id="5" name="Rectangle 4">
            <a:extLst>
              <a:ext uri="{FF2B5EF4-FFF2-40B4-BE49-F238E27FC236}">
                <a16:creationId xmlns:a16="http://schemas.microsoft.com/office/drawing/2014/main" id="{B1E1BF08-2CC8-4010-CA20-12A10EE02AA7}"/>
              </a:ext>
            </a:extLst>
          </p:cNvPr>
          <p:cNvSpPr/>
          <p:nvPr/>
        </p:nvSpPr>
        <p:spPr>
          <a:xfrm>
            <a:off x="10776030" y="6342927"/>
            <a:ext cx="960699" cy="4282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Shape 2"/>
          <p:cNvSpPr txBox="1"/>
          <p:nvPr/>
        </p:nvSpPr>
        <p:spPr>
          <a:xfrm>
            <a:off x="1776000" y="5675018"/>
            <a:ext cx="8640000" cy="698760"/>
          </a:xfrm>
          <a:prstGeom prst="rect">
            <a:avLst/>
          </a:prstGeom>
          <a:noFill/>
          <a:ln>
            <a:noFill/>
          </a:ln>
        </p:spPr>
        <p:txBody>
          <a:bodyPr lIns="90000" tIns="45000" rIns="90000" bIns="45000"/>
          <a:lstStyle/>
          <a:p>
            <a:r>
              <a:rPr lang="en-US" sz="800" spc="-1" dirty="0">
                <a:solidFill>
                  <a:srgbClr val="000000"/>
                </a:solidFill>
                <a:latin typeface="Arial"/>
              </a:rPr>
              <a:t>Published in: D. Williams Parsons; Katherine A. Janeway; David R. Patton; Cynthia L. Winter; Brent Coffey; P. Mickey Williams; </a:t>
            </a:r>
            <a:r>
              <a:rPr lang="en-US" sz="800" spc="-1" dirty="0" err="1">
                <a:solidFill>
                  <a:srgbClr val="000000"/>
                </a:solidFill>
                <a:latin typeface="Arial"/>
              </a:rPr>
              <a:t>Sinchita</a:t>
            </a:r>
            <a:r>
              <a:rPr lang="en-US" sz="800" spc="-1" dirty="0">
                <a:solidFill>
                  <a:srgbClr val="000000"/>
                </a:solidFill>
                <a:latin typeface="Arial"/>
              </a:rPr>
              <a:t> Roy-</a:t>
            </a:r>
            <a:r>
              <a:rPr lang="en-US" sz="800" spc="-1" dirty="0" err="1">
                <a:solidFill>
                  <a:srgbClr val="000000"/>
                </a:solidFill>
                <a:latin typeface="Arial"/>
              </a:rPr>
              <a:t>Chowdhuri</a:t>
            </a:r>
            <a:r>
              <a:rPr lang="en-US" sz="800" spc="-1" dirty="0">
                <a:solidFill>
                  <a:srgbClr val="000000"/>
                </a:solidFill>
                <a:latin typeface="Arial"/>
              </a:rPr>
              <a:t>; Gregory J. </a:t>
            </a:r>
            <a:r>
              <a:rPr lang="en-US" sz="800" spc="-1" dirty="0" err="1">
                <a:solidFill>
                  <a:srgbClr val="000000"/>
                </a:solidFill>
                <a:latin typeface="Arial"/>
              </a:rPr>
              <a:t>Tsongalis</a:t>
            </a:r>
            <a:r>
              <a:rPr lang="en-US" sz="800" spc="-1" dirty="0">
                <a:solidFill>
                  <a:srgbClr val="000000"/>
                </a:solidFill>
                <a:latin typeface="Arial"/>
              </a:rPr>
              <a:t>; Mark </a:t>
            </a:r>
            <a:r>
              <a:rPr lang="en-US" sz="800" spc="-1" dirty="0" err="1">
                <a:solidFill>
                  <a:srgbClr val="000000"/>
                </a:solidFill>
                <a:latin typeface="Arial"/>
              </a:rPr>
              <a:t>Routbort</a:t>
            </a:r>
            <a:r>
              <a:rPr lang="en-US" sz="800" spc="-1" dirty="0">
                <a:solidFill>
                  <a:srgbClr val="000000"/>
                </a:solidFill>
                <a:latin typeface="Arial"/>
              </a:rPr>
              <a:t>; Nilsa C. Ramirez; Lauren Saguilig; Jin Piao; Todd A. Alonzo; Stacey L. Berg; Elizabeth Fox; Douglas S. Hawkins; Jeffrey S. Abrams; Margaret Mooney; Naoko Takebe; James V. </a:t>
            </a:r>
            <a:r>
              <a:rPr lang="en-US" sz="800" spc="-1" dirty="0" err="1">
                <a:solidFill>
                  <a:srgbClr val="000000"/>
                </a:solidFill>
                <a:latin typeface="Arial"/>
              </a:rPr>
              <a:t>Tricoli</a:t>
            </a:r>
            <a:r>
              <a:rPr lang="en-US" sz="800" spc="-1" dirty="0">
                <a:solidFill>
                  <a:srgbClr val="000000"/>
                </a:solidFill>
                <a:latin typeface="Arial"/>
              </a:rPr>
              <a:t>; Nita L. Seibel; </a:t>
            </a:r>
            <a:r>
              <a:rPr lang="en-US" sz="800" i="1" spc="-1" dirty="0">
                <a:solidFill>
                  <a:srgbClr val="000000"/>
                </a:solidFill>
                <a:latin typeface="Arial"/>
              </a:rPr>
              <a:t>Journal of Clinical Oncology</a:t>
            </a:r>
            <a:r>
              <a:rPr lang="en-US" sz="800" spc="-1" dirty="0">
                <a:solidFill>
                  <a:srgbClr val="000000"/>
                </a:solidFill>
                <a:latin typeface="Arial"/>
              </a:rPr>
              <a:t> 2022 402224-2234.</a:t>
            </a:r>
          </a:p>
          <a:p>
            <a:r>
              <a:rPr lang="en-US" sz="800" spc="-1" dirty="0">
                <a:solidFill>
                  <a:srgbClr val="000000"/>
                </a:solidFill>
                <a:latin typeface="Arial"/>
              </a:rPr>
              <a:t>DOI: 10.1200/JCO.21.02838Copyright © 2022 American Society of Clinical Oncology</a:t>
            </a:r>
          </a:p>
        </p:txBody>
      </p:sp>
      <p:pic>
        <p:nvPicPr>
          <p:cNvPr id="10" name="Main graphic">
            <a:extLst>
              <a:ext uri="{FF2B5EF4-FFF2-40B4-BE49-F238E27FC236}">
                <a16:creationId xmlns:a16="http://schemas.microsoft.com/office/drawing/2014/main" id="{EE7FCB6A-2772-418E-93D6-F9C8E47B24C6}"/>
              </a:ext>
            </a:extLst>
          </p:cNvPr>
          <p:cNvPicPr>
            <a:picLocks noGrp="1"/>
          </p:cNvPicPr>
          <p:nvPr>
            <p:ph idx="1"/>
          </p:nvPr>
        </p:nvPicPr>
        <p:blipFill>
          <a:blip r:embed="rId3"/>
          <a:stretch/>
        </p:blipFill>
        <p:spPr>
          <a:xfrm>
            <a:off x="1836928" y="948218"/>
            <a:ext cx="8314944" cy="4685792"/>
          </a:xfrm>
          <a:prstGeom prst="rect">
            <a:avLst/>
          </a:prstGeom>
          <a:ln>
            <a:noFill/>
          </a:ln>
        </p:spPr>
      </p:pic>
      <p:sp>
        <p:nvSpPr>
          <p:cNvPr id="7" name="Title 6">
            <a:extLst>
              <a:ext uri="{FF2B5EF4-FFF2-40B4-BE49-F238E27FC236}">
                <a16:creationId xmlns:a16="http://schemas.microsoft.com/office/drawing/2014/main" id="{D0A3496F-FA54-48A5-A318-DEDB303D0F77}"/>
              </a:ext>
            </a:extLst>
          </p:cNvPr>
          <p:cNvSpPr>
            <a:spLocks noGrp="1"/>
          </p:cNvSpPr>
          <p:nvPr>
            <p:ph type="title"/>
          </p:nvPr>
        </p:nvSpPr>
        <p:spPr>
          <a:xfrm>
            <a:off x="534639" y="132521"/>
            <a:ext cx="10409881" cy="1018579"/>
          </a:xfrm>
        </p:spPr>
        <p:txBody>
          <a:bodyPr/>
          <a:lstStyle/>
          <a:p>
            <a:r>
              <a:rPr lang="en-US" dirty="0"/>
              <a:t>Pediatric MATCH trial arms and actionable cancer genes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3"/>
          <p:cNvSpPr txBox="1">
            <a:spLocks/>
          </p:cNvSpPr>
          <p:nvPr/>
        </p:nvSpPr>
        <p:spPr bwMode="auto">
          <a:xfrm>
            <a:off x="250891" y="134017"/>
            <a:ext cx="10567967" cy="1049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l" defTabSz="457200" rtl="0" eaLnBrk="1" latinLnBrk="0" hangingPunct="1">
              <a:spcBef>
                <a:spcPct val="0"/>
              </a:spcBef>
              <a:buNone/>
              <a:defRPr sz="4000" b="1" kern="1200">
                <a:solidFill>
                  <a:schemeClr val="accent2"/>
                </a:solidFill>
                <a:latin typeface="Arial"/>
                <a:ea typeface="+mj-ea"/>
                <a:cs typeface="+mj-cs"/>
              </a:defRPr>
            </a:lvl1pPr>
          </a:lstStyle>
          <a:p>
            <a:pPr defTabSz="609585">
              <a:defRPr/>
            </a:pPr>
            <a:r>
              <a:rPr lang="en-US" sz="3733" dirty="0">
                <a:solidFill>
                  <a:schemeClr val="bg2"/>
                </a:solidFill>
                <a:latin typeface="Arial" charset="0"/>
              </a:rPr>
              <a:t>Protocol efficiency and enrollment</a:t>
            </a:r>
          </a:p>
        </p:txBody>
      </p:sp>
      <p:sp>
        <p:nvSpPr>
          <p:cNvPr id="9" name="TextBox 8">
            <a:extLst>
              <a:ext uri="{FF2B5EF4-FFF2-40B4-BE49-F238E27FC236}">
                <a16:creationId xmlns:a16="http://schemas.microsoft.com/office/drawing/2014/main" id="{268B30FF-5410-2A40-9D2B-8944F8FA09C9}"/>
              </a:ext>
            </a:extLst>
          </p:cNvPr>
          <p:cNvSpPr txBox="1"/>
          <p:nvPr/>
        </p:nvSpPr>
        <p:spPr>
          <a:xfrm>
            <a:off x="7799762" y="6262771"/>
            <a:ext cx="3019096" cy="297454"/>
          </a:xfrm>
          <a:prstGeom prst="rect">
            <a:avLst/>
          </a:prstGeom>
          <a:noFill/>
        </p:spPr>
        <p:txBody>
          <a:bodyPr wrap="none" rtlCol="0">
            <a:spAutoFit/>
          </a:bodyPr>
          <a:lstStyle/>
          <a:p>
            <a:pPr defTabSz="609585" fontAlgn="base">
              <a:spcBef>
                <a:spcPct val="0"/>
              </a:spcBef>
              <a:spcAft>
                <a:spcPct val="0"/>
              </a:spcAft>
            </a:pPr>
            <a:r>
              <a:rPr lang="en-US" sz="1333" b="1" dirty="0">
                <a:solidFill>
                  <a:srgbClr val="000000"/>
                </a:solidFill>
                <a:latin typeface="Calibri" charset="0"/>
                <a:ea typeface="ＭＳ Ｐゴシック" charset="0"/>
              </a:rPr>
              <a:t>Parsons DW, Janeway KA et al. </a:t>
            </a:r>
            <a:r>
              <a:rPr lang="en-US" sz="1333" b="1" i="1" dirty="0">
                <a:solidFill>
                  <a:srgbClr val="000000"/>
                </a:solidFill>
                <a:latin typeface="Calibri" charset="0"/>
                <a:ea typeface="ＭＳ Ｐゴシック" charset="0"/>
              </a:rPr>
              <a:t>JCO</a:t>
            </a:r>
            <a:r>
              <a:rPr lang="en-US" sz="1333" b="1" dirty="0">
                <a:solidFill>
                  <a:srgbClr val="000000"/>
                </a:solidFill>
                <a:latin typeface="Calibri" charset="0"/>
                <a:ea typeface="ＭＳ Ｐゴシック" charset="0"/>
              </a:rPr>
              <a:t> 2022</a:t>
            </a:r>
          </a:p>
        </p:txBody>
      </p:sp>
      <p:grpSp>
        <p:nvGrpSpPr>
          <p:cNvPr id="2" name="Group 1">
            <a:extLst>
              <a:ext uri="{FF2B5EF4-FFF2-40B4-BE49-F238E27FC236}">
                <a16:creationId xmlns:a16="http://schemas.microsoft.com/office/drawing/2014/main" id="{C6AA1090-E3E6-6DA6-F8BE-AEE5E4566A96}"/>
              </a:ext>
            </a:extLst>
          </p:cNvPr>
          <p:cNvGrpSpPr/>
          <p:nvPr/>
        </p:nvGrpSpPr>
        <p:grpSpPr>
          <a:xfrm>
            <a:off x="4476569" y="2275615"/>
            <a:ext cx="6053264" cy="3319365"/>
            <a:chOff x="2662111" y="1560156"/>
            <a:chExt cx="7264540" cy="4061580"/>
          </a:xfrm>
        </p:grpSpPr>
        <p:pic>
          <p:nvPicPr>
            <p:cNvPr id="6" name="Picture 5">
              <a:extLst>
                <a:ext uri="{FF2B5EF4-FFF2-40B4-BE49-F238E27FC236}">
                  <a16:creationId xmlns:a16="http://schemas.microsoft.com/office/drawing/2014/main" id="{8F02DE24-4A5E-F44F-BFC3-48CE5465A7B7}"/>
                </a:ext>
              </a:extLst>
            </p:cNvPr>
            <p:cNvPicPr>
              <a:picLocks noChangeAspect="1"/>
            </p:cNvPicPr>
            <p:nvPr/>
          </p:nvPicPr>
          <p:blipFill>
            <a:blip r:embed="rId3"/>
            <a:stretch>
              <a:fillRect/>
            </a:stretch>
          </p:blipFill>
          <p:spPr>
            <a:xfrm>
              <a:off x="2662111" y="1560156"/>
              <a:ext cx="7264540" cy="3528820"/>
            </a:xfrm>
            <a:prstGeom prst="rect">
              <a:avLst/>
            </a:prstGeom>
          </p:spPr>
        </p:pic>
        <p:pic>
          <p:nvPicPr>
            <p:cNvPr id="24" name="Picture 23">
              <a:extLst>
                <a:ext uri="{FF2B5EF4-FFF2-40B4-BE49-F238E27FC236}">
                  <a16:creationId xmlns:a16="http://schemas.microsoft.com/office/drawing/2014/main" id="{6C9F735D-C0FC-FE4A-A5C0-7EB68309E809}"/>
                </a:ext>
              </a:extLst>
            </p:cNvPr>
            <p:cNvPicPr>
              <a:picLocks noChangeAspect="1"/>
            </p:cNvPicPr>
            <p:nvPr/>
          </p:nvPicPr>
          <p:blipFill>
            <a:blip r:embed="rId4"/>
            <a:stretch>
              <a:fillRect/>
            </a:stretch>
          </p:blipFill>
          <p:spPr>
            <a:xfrm>
              <a:off x="3595010" y="4965962"/>
              <a:ext cx="5714300" cy="422363"/>
            </a:xfrm>
            <a:prstGeom prst="rect">
              <a:avLst/>
            </a:prstGeom>
          </p:spPr>
        </p:pic>
        <p:sp>
          <p:nvSpPr>
            <p:cNvPr id="38" name="TextBox 37">
              <a:extLst>
                <a:ext uri="{FF2B5EF4-FFF2-40B4-BE49-F238E27FC236}">
                  <a16:creationId xmlns:a16="http://schemas.microsoft.com/office/drawing/2014/main" id="{69A44B55-9680-124D-818A-C3F9D8FFB226}"/>
                </a:ext>
              </a:extLst>
            </p:cNvPr>
            <p:cNvSpPr txBox="1"/>
            <p:nvPr/>
          </p:nvSpPr>
          <p:spPr>
            <a:xfrm>
              <a:off x="4977002" y="5283181"/>
              <a:ext cx="2506584" cy="338555"/>
            </a:xfrm>
            <a:prstGeom prst="rect">
              <a:avLst/>
            </a:prstGeom>
            <a:noFill/>
          </p:spPr>
          <p:txBody>
            <a:bodyPr wrap="none" rtlCol="0">
              <a:spAutoFit/>
            </a:bodyPr>
            <a:lstStyle/>
            <a:p>
              <a:pPr defTabSz="609585" fontAlgn="base">
                <a:spcBef>
                  <a:spcPct val="0"/>
                </a:spcBef>
                <a:spcAft>
                  <a:spcPct val="0"/>
                </a:spcAft>
              </a:pPr>
              <a:r>
                <a:rPr lang="en-US" sz="1600" b="1" dirty="0">
                  <a:solidFill>
                    <a:srgbClr val="000000"/>
                  </a:solidFill>
                  <a:latin typeface="Calibri" charset="0"/>
                  <a:ea typeface="ＭＳ Ｐゴシック" charset="0"/>
                </a:rPr>
                <a:t>Pediatric MATCH study arm</a:t>
              </a:r>
            </a:p>
          </p:txBody>
        </p:sp>
        <p:sp>
          <p:nvSpPr>
            <p:cNvPr id="63" name="TextBox 62">
              <a:extLst>
                <a:ext uri="{FF2B5EF4-FFF2-40B4-BE49-F238E27FC236}">
                  <a16:creationId xmlns:a16="http://schemas.microsoft.com/office/drawing/2014/main" id="{4F9E02AD-A0ED-8F40-B4C9-3D01C07D60FB}"/>
                </a:ext>
              </a:extLst>
            </p:cNvPr>
            <p:cNvSpPr txBox="1"/>
            <p:nvPr/>
          </p:nvSpPr>
          <p:spPr>
            <a:xfrm>
              <a:off x="2961435" y="2439489"/>
              <a:ext cx="1267149" cy="584775"/>
            </a:xfrm>
            <a:prstGeom prst="rect">
              <a:avLst/>
            </a:prstGeom>
            <a:noFill/>
          </p:spPr>
          <p:txBody>
            <a:bodyPr wrap="square" rtlCol="0">
              <a:spAutoFit/>
            </a:bodyPr>
            <a:lstStyle/>
            <a:p>
              <a:pPr algn="ctr" defTabSz="609585" fontAlgn="base">
                <a:spcBef>
                  <a:spcPct val="0"/>
                </a:spcBef>
                <a:spcAft>
                  <a:spcPct val="0"/>
                </a:spcAft>
              </a:pPr>
              <a:r>
                <a:rPr lang="en-US" sz="1600" b="1" dirty="0">
                  <a:solidFill>
                    <a:srgbClr val="000000"/>
                  </a:solidFill>
                  <a:latin typeface="Calibri" charset="0"/>
                  <a:ea typeface="ＭＳ Ｐゴシック" charset="0"/>
                </a:rPr>
                <a:t>Tumors (%) with </a:t>
              </a:r>
              <a:r>
                <a:rPr lang="en-US" sz="1600" b="1" dirty="0" err="1">
                  <a:solidFill>
                    <a:srgbClr val="000000"/>
                  </a:solidFill>
                  <a:latin typeface="Calibri" charset="0"/>
                  <a:ea typeface="ＭＳ Ｐゴシック" charset="0"/>
                </a:rPr>
                <a:t>aMOI</a:t>
              </a:r>
              <a:endParaRPr lang="en-US" sz="1600" b="1" dirty="0">
                <a:solidFill>
                  <a:srgbClr val="000000"/>
                </a:solidFill>
                <a:latin typeface="Calibri" charset="0"/>
                <a:ea typeface="ＭＳ Ｐゴシック" charset="0"/>
              </a:endParaRPr>
            </a:p>
          </p:txBody>
        </p:sp>
        <p:sp>
          <p:nvSpPr>
            <p:cNvPr id="10" name="TextBox 9">
              <a:extLst>
                <a:ext uri="{FF2B5EF4-FFF2-40B4-BE49-F238E27FC236}">
                  <a16:creationId xmlns:a16="http://schemas.microsoft.com/office/drawing/2014/main" id="{BCCA17B2-55AA-BA4F-BE7E-3D21353B2B3C}"/>
                </a:ext>
              </a:extLst>
            </p:cNvPr>
            <p:cNvSpPr txBox="1"/>
            <p:nvPr/>
          </p:nvSpPr>
          <p:spPr>
            <a:xfrm>
              <a:off x="6532694" y="1690694"/>
              <a:ext cx="1425262" cy="748795"/>
            </a:xfrm>
            <a:prstGeom prst="rect">
              <a:avLst/>
            </a:prstGeom>
            <a:noFill/>
          </p:spPr>
          <p:txBody>
            <a:bodyPr wrap="none" rtlCol="0">
              <a:spAutoFit/>
            </a:bodyPr>
            <a:lstStyle/>
            <a:p>
              <a:pPr algn="ctr" defTabSz="609585" fontAlgn="base">
                <a:spcBef>
                  <a:spcPct val="0"/>
                </a:spcBef>
                <a:spcAft>
                  <a:spcPct val="0"/>
                </a:spcAft>
              </a:pPr>
              <a:r>
                <a:rPr lang="en-US" sz="2133" b="1" dirty="0">
                  <a:solidFill>
                    <a:srgbClr val="000000"/>
                  </a:solidFill>
                  <a:latin typeface="Calibri" charset="0"/>
                  <a:ea typeface="ＭＳ Ｐゴシック" charset="0"/>
                </a:rPr>
                <a:t>All tumors </a:t>
              </a:r>
            </a:p>
            <a:p>
              <a:pPr algn="ctr" defTabSz="609585" fontAlgn="base">
                <a:spcBef>
                  <a:spcPct val="0"/>
                </a:spcBef>
                <a:spcAft>
                  <a:spcPct val="0"/>
                </a:spcAft>
              </a:pPr>
              <a:r>
                <a:rPr lang="en-US" sz="2133" b="1" dirty="0">
                  <a:solidFill>
                    <a:srgbClr val="000000"/>
                  </a:solidFill>
                  <a:latin typeface="Calibri" charset="0"/>
                  <a:ea typeface="ＭＳ Ｐゴシック" charset="0"/>
                </a:rPr>
                <a:t>(n=1000)</a:t>
              </a:r>
            </a:p>
          </p:txBody>
        </p:sp>
      </p:grpSp>
      <p:sp>
        <p:nvSpPr>
          <p:cNvPr id="64" name="TextBox 63">
            <a:extLst>
              <a:ext uri="{FF2B5EF4-FFF2-40B4-BE49-F238E27FC236}">
                <a16:creationId xmlns:a16="http://schemas.microsoft.com/office/drawing/2014/main" id="{D7A2A1F1-078A-564E-8161-10C290CC750E}"/>
              </a:ext>
            </a:extLst>
          </p:cNvPr>
          <p:cNvSpPr txBox="1"/>
          <p:nvPr/>
        </p:nvSpPr>
        <p:spPr>
          <a:xfrm>
            <a:off x="9660882" y="1278887"/>
            <a:ext cx="2863991" cy="2553776"/>
          </a:xfrm>
          <a:prstGeom prst="rect">
            <a:avLst/>
          </a:prstGeom>
          <a:noFill/>
        </p:spPr>
        <p:txBody>
          <a:bodyPr wrap="square" rtlCol="0">
            <a:spAutoFit/>
          </a:bodyPr>
          <a:lstStyle/>
          <a:p>
            <a:pPr defTabSz="609585" fontAlgn="base">
              <a:spcBef>
                <a:spcPct val="0"/>
              </a:spcBef>
              <a:spcAft>
                <a:spcPct val="0"/>
              </a:spcAft>
            </a:pPr>
            <a:r>
              <a:rPr lang="en-US" sz="1333" b="1" dirty="0">
                <a:solidFill>
                  <a:srgbClr val="000000"/>
                </a:solidFill>
                <a:latin typeface="Calibri" charset="0"/>
                <a:ea typeface="ＭＳ Ｐゴシック" charset="0"/>
              </a:rPr>
              <a:t>MATCH treatment arms:</a:t>
            </a:r>
          </a:p>
          <a:p>
            <a:pPr defTabSz="609585" fontAlgn="base">
              <a:spcBef>
                <a:spcPct val="0"/>
              </a:spcBef>
              <a:spcAft>
                <a:spcPct val="0"/>
              </a:spcAft>
            </a:pPr>
            <a:r>
              <a:rPr lang="en-US" sz="1333" b="1" dirty="0">
                <a:solidFill>
                  <a:srgbClr val="000000"/>
                </a:solidFill>
                <a:latin typeface="Calibri" charset="0"/>
                <a:ea typeface="ＭＳ Ｐゴシック" charset="0"/>
              </a:rPr>
              <a:t>A</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larotrectinib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B </a:t>
            </a:r>
            <a:r>
              <a:rPr lang="en-US" sz="1333" dirty="0">
                <a:solidFill>
                  <a:srgbClr val="000000"/>
                </a:solidFill>
                <a:latin typeface="Calibri" charset="0"/>
                <a:ea typeface="ＭＳ Ｐゴシック" charset="0"/>
              </a:rPr>
              <a:t>(erdafitinib)</a:t>
            </a:r>
          </a:p>
          <a:p>
            <a:pPr defTabSz="609585" fontAlgn="base">
              <a:spcBef>
                <a:spcPct val="0"/>
              </a:spcBef>
              <a:spcAft>
                <a:spcPct val="0"/>
              </a:spcAft>
            </a:pPr>
            <a:r>
              <a:rPr lang="en-US" sz="1333" b="1" dirty="0">
                <a:solidFill>
                  <a:srgbClr val="000000"/>
                </a:solidFill>
                <a:latin typeface="Calibri" charset="0"/>
                <a:ea typeface="ＭＳ Ｐゴシック" charset="0"/>
              </a:rPr>
              <a:t>C</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tazemetostat</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D</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samotolisib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MAPK arms </a:t>
            </a:r>
            <a:r>
              <a:rPr lang="en-US" sz="1333" dirty="0">
                <a:solidFill>
                  <a:srgbClr val="000000"/>
                </a:solidFill>
                <a:latin typeface="Calibri" charset="0"/>
                <a:ea typeface="ＭＳ Ｐゴシック" charset="0"/>
              </a:rPr>
              <a:t>(vemurafenib,         </a:t>
            </a:r>
            <a:r>
              <a:rPr lang="en-US" sz="1333" dirty="0" err="1">
                <a:solidFill>
                  <a:srgbClr val="000000"/>
                </a:solidFill>
                <a:latin typeface="Calibri" charset="0"/>
                <a:ea typeface="ＭＳ Ｐゴシック" charset="0"/>
              </a:rPr>
              <a:t>selumetinib</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ulixertinib</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tipfarnib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F </a:t>
            </a:r>
            <a:r>
              <a:rPr lang="en-US" sz="1333" dirty="0">
                <a:solidFill>
                  <a:srgbClr val="000000"/>
                </a:solidFill>
                <a:latin typeface="Calibri" charset="0"/>
                <a:ea typeface="ＭＳ Ｐゴシック" charset="0"/>
              </a:rPr>
              <a:t>(</a:t>
            </a:r>
            <a:r>
              <a:rPr lang="en-US" sz="1333" dirty="0" err="1">
                <a:solidFill>
                  <a:srgbClr val="000000"/>
                </a:solidFill>
                <a:latin typeface="Calibri" charset="0"/>
                <a:ea typeface="ＭＳ Ｐゴシック" charset="0"/>
              </a:rPr>
              <a:t>ensartinib</a:t>
            </a:r>
            <a:r>
              <a:rPr lang="en-US" sz="1333" dirty="0">
                <a:solidFill>
                  <a:srgbClr val="000000"/>
                </a:solidFill>
                <a:latin typeface="Calibri" charset="0"/>
                <a:ea typeface="ＭＳ Ｐゴシック" charset="0"/>
              </a:rPr>
              <a:t>)</a:t>
            </a:r>
            <a:endParaRPr lang="en-US" sz="1333" b="1" dirty="0">
              <a:solidFill>
                <a:srgbClr val="000000"/>
              </a:solidFill>
              <a:latin typeface="Calibri" charset="0"/>
              <a:ea typeface="ＭＳ Ｐゴシック" charset="0"/>
            </a:endParaRPr>
          </a:p>
          <a:p>
            <a:pPr defTabSz="609585" fontAlgn="base">
              <a:spcBef>
                <a:spcPct val="0"/>
              </a:spcBef>
              <a:spcAft>
                <a:spcPct val="0"/>
              </a:spcAft>
            </a:pPr>
            <a:r>
              <a:rPr lang="en-US" sz="1333" b="1" dirty="0">
                <a:solidFill>
                  <a:srgbClr val="000000"/>
                </a:solidFill>
                <a:latin typeface="Calibri" charset="0"/>
                <a:ea typeface="ＭＳ Ｐゴシック" charset="0"/>
              </a:rPr>
              <a:t>H</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olaparib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I</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palbociclib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K</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ivosidenib</a:t>
            </a:r>
            <a:r>
              <a:rPr lang="en-US" sz="1333" dirty="0">
                <a:solidFill>
                  <a:srgbClr val="000000"/>
                </a:solidFill>
                <a:latin typeface="Calibri" charset="0"/>
                <a:ea typeface="ＭＳ Ｐゴシック" charset="0"/>
              </a:rPr>
              <a:t>)</a:t>
            </a:r>
          </a:p>
          <a:p>
            <a:pPr defTabSz="609585" fontAlgn="base">
              <a:spcBef>
                <a:spcPct val="0"/>
              </a:spcBef>
              <a:spcAft>
                <a:spcPct val="0"/>
              </a:spcAft>
            </a:pPr>
            <a:r>
              <a:rPr lang="en-US" sz="1333" b="1" dirty="0">
                <a:solidFill>
                  <a:srgbClr val="000000"/>
                </a:solidFill>
                <a:latin typeface="Calibri" charset="0"/>
                <a:ea typeface="ＭＳ Ｐゴシック" charset="0"/>
              </a:rPr>
              <a:t>N</a:t>
            </a:r>
            <a:r>
              <a:rPr lang="en-US" sz="1333" dirty="0">
                <a:solidFill>
                  <a:srgbClr val="000000"/>
                </a:solidFill>
                <a:latin typeface="Calibri" charset="0"/>
                <a:ea typeface="ＭＳ Ｐゴシック" charset="0"/>
              </a:rPr>
              <a:t> (</a:t>
            </a:r>
            <a:r>
              <a:rPr lang="en-US" sz="1333" dirty="0" err="1">
                <a:solidFill>
                  <a:srgbClr val="000000"/>
                </a:solidFill>
                <a:latin typeface="Calibri" charset="0"/>
                <a:ea typeface="ＭＳ Ｐゴシック" charset="0"/>
              </a:rPr>
              <a:t>selpercatinib</a:t>
            </a:r>
            <a:r>
              <a:rPr lang="en-US" sz="1333" dirty="0">
                <a:solidFill>
                  <a:srgbClr val="000000"/>
                </a:solidFill>
                <a:latin typeface="Calibri" charset="0"/>
                <a:ea typeface="ＭＳ Ｐゴシック" charset="0"/>
              </a:rPr>
              <a:t>)</a:t>
            </a:r>
          </a:p>
        </p:txBody>
      </p:sp>
      <p:pic>
        <p:nvPicPr>
          <p:cNvPr id="3" name="Picture 2">
            <a:extLst>
              <a:ext uri="{FF2B5EF4-FFF2-40B4-BE49-F238E27FC236}">
                <a16:creationId xmlns:a16="http://schemas.microsoft.com/office/drawing/2014/main" id="{B0677FD8-6B95-3A02-7638-165D6EA849C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1924" y="1923480"/>
            <a:ext cx="3671500" cy="3671500"/>
          </a:xfrm>
          <a:prstGeom prst="rect">
            <a:avLst/>
          </a:prstGeom>
          <a:noFill/>
          <a:ln>
            <a:noFill/>
          </a:ln>
        </p:spPr>
      </p:pic>
      <p:sp>
        <p:nvSpPr>
          <p:cNvPr id="4" name="TextBox 3">
            <a:extLst>
              <a:ext uri="{FF2B5EF4-FFF2-40B4-BE49-F238E27FC236}">
                <a16:creationId xmlns:a16="http://schemas.microsoft.com/office/drawing/2014/main" id="{4E2AEA95-D519-57F3-3658-8DAFF7AB044E}"/>
              </a:ext>
            </a:extLst>
          </p:cNvPr>
          <p:cNvSpPr txBox="1"/>
          <p:nvPr/>
        </p:nvSpPr>
        <p:spPr>
          <a:xfrm>
            <a:off x="985437" y="1246754"/>
            <a:ext cx="3035923" cy="1000274"/>
          </a:xfrm>
          <a:prstGeom prst="rect">
            <a:avLst/>
          </a:prstGeom>
          <a:noFill/>
        </p:spPr>
        <p:txBody>
          <a:bodyPr wrap="square" rtlCol="0">
            <a:spAutoFit/>
          </a:bodyPr>
          <a:lstStyle/>
          <a:p>
            <a:pPr algn="ctr" defTabSz="609585" fontAlgn="base">
              <a:spcBef>
                <a:spcPct val="0"/>
              </a:spcBef>
              <a:spcAft>
                <a:spcPts val="600"/>
              </a:spcAft>
              <a:defRPr/>
            </a:pPr>
            <a:r>
              <a:rPr lang="en-US" dirty="0">
                <a:solidFill>
                  <a:srgbClr val="000000"/>
                </a:solidFill>
                <a:latin typeface="Arial"/>
                <a:ea typeface="ＭＳ Ｐゴシック" charset="0"/>
              </a:rPr>
              <a:t>1334 patients enrolled as of Dec 31, 2021 </a:t>
            </a:r>
          </a:p>
          <a:p>
            <a:pPr algn="ctr" defTabSz="609585" fontAlgn="base">
              <a:spcBef>
                <a:spcPct val="0"/>
              </a:spcBef>
              <a:spcAft>
                <a:spcPts val="600"/>
              </a:spcAft>
              <a:defRPr/>
            </a:pPr>
            <a:r>
              <a:rPr lang="en-US" dirty="0">
                <a:solidFill>
                  <a:srgbClr val="000000"/>
                </a:solidFill>
                <a:latin typeface="Arial"/>
                <a:ea typeface="ＭＳ Ｐゴシック" charset="0"/>
              </a:rPr>
              <a:t>(28 patients per month)</a:t>
            </a:r>
          </a:p>
        </p:txBody>
      </p:sp>
    </p:spTree>
    <p:extLst>
      <p:ext uri="{BB962C8B-B14F-4D97-AF65-F5344CB8AC3E}">
        <p14:creationId xmlns:p14="http://schemas.microsoft.com/office/powerpoint/2010/main" val="20222975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DBE08-F2D3-E753-0BD9-C3903177EADA}"/>
              </a:ext>
            </a:extLst>
          </p:cNvPr>
          <p:cNvSpPr>
            <a:spLocks noGrp="1"/>
          </p:cNvSpPr>
          <p:nvPr>
            <p:ph type="title"/>
          </p:nvPr>
        </p:nvSpPr>
        <p:spPr>
          <a:xfrm>
            <a:off x="651352" y="356629"/>
            <a:ext cx="8502025" cy="624431"/>
          </a:xfrm>
        </p:spPr>
        <p:txBody>
          <a:bodyPr/>
          <a:lstStyle/>
          <a:p>
            <a:r>
              <a:rPr lang="en-US" dirty="0"/>
              <a:t>Pediatric MATCH update</a:t>
            </a:r>
          </a:p>
        </p:txBody>
      </p:sp>
      <p:graphicFrame>
        <p:nvGraphicFramePr>
          <p:cNvPr id="4" name="Content Placeholder 4">
            <a:extLst>
              <a:ext uri="{FF2B5EF4-FFF2-40B4-BE49-F238E27FC236}">
                <a16:creationId xmlns:a16="http://schemas.microsoft.com/office/drawing/2014/main" id="{D8ECA46E-6E01-E932-1A20-79DEE57906F8}"/>
              </a:ext>
            </a:extLst>
          </p:cNvPr>
          <p:cNvGraphicFramePr>
            <a:graphicFrameLocks/>
          </p:cNvGraphicFramePr>
          <p:nvPr>
            <p:extLst>
              <p:ext uri="{D42A27DB-BD31-4B8C-83A1-F6EECF244321}">
                <p14:modId xmlns:p14="http://schemas.microsoft.com/office/powerpoint/2010/main" val="1855276668"/>
              </p:ext>
            </p:extLst>
          </p:nvPr>
        </p:nvGraphicFramePr>
        <p:xfrm>
          <a:off x="440559" y="842786"/>
          <a:ext cx="11361682" cy="5532120"/>
        </p:xfrm>
        <a:graphic>
          <a:graphicData uri="http://schemas.openxmlformats.org/drawingml/2006/table">
            <a:tbl>
              <a:tblPr firstRow="1" bandRow="1"/>
              <a:tblGrid>
                <a:gridCol w="464384">
                  <a:extLst>
                    <a:ext uri="{9D8B030D-6E8A-4147-A177-3AD203B41FA5}">
                      <a16:colId xmlns:a16="http://schemas.microsoft.com/office/drawing/2014/main" val="1912445098"/>
                    </a:ext>
                  </a:extLst>
                </a:gridCol>
                <a:gridCol w="1065402">
                  <a:extLst>
                    <a:ext uri="{9D8B030D-6E8A-4147-A177-3AD203B41FA5}">
                      <a16:colId xmlns:a16="http://schemas.microsoft.com/office/drawing/2014/main" val="2265288748"/>
                    </a:ext>
                  </a:extLst>
                </a:gridCol>
                <a:gridCol w="1518407">
                  <a:extLst>
                    <a:ext uri="{9D8B030D-6E8A-4147-A177-3AD203B41FA5}">
                      <a16:colId xmlns:a16="http://schemas.microsoft.com/office/drawing/2014/main" val="2678729410"/>
                    </a:ext>
                  </a:extLst>
                </a:gridCol>
                <a:gridCol w="1283516">
                  <a:extLst>
                    <a:ext uri="{9D8B030D-6E8A-4147-A177-3AD203B41FA5}">
                      <a16:colId xmlns:a16="http://schemas.microsoft.com/office/drawing/2014/main" val="1170337014"/>
                    </a:ext>
                  </a:extLst>
                </a:gridCol>
                <a:gridCol w="998289">
                  <a:extLst>
                    <a:ext uri="{9D8B030D-6E8A-4147-A177-3AD203B41FA5}">
                      <a16:colId xmlns:a16="http://schemas.microsoft.com/office/drawing/2014/main" val="1399267003"/>
                    </a:ext>
                  </a:extLst>
                </a:gridCol>
                <a:gridCol w="939567">
                  <a:extLst>
                    <a:ext uri="{9D8B030D-6E8A-4147-A177-3AD203B41FA5}">
                      <a16:colId xmlns:a16="http://schemas.microsoft.com/office/drawing/2014/main" val="20004"/>
                    </a:ext>
                  </a:extLst>
                </a:gridCol>
                <a:gridCol w="3187817">
                  <a:extLst>
                    <a:ext uri="{9D8B030D-6E8A-4147-A177-3AD203B41FA5}">
                      <a16:colId xmlns:a16="http://schemas.microsoft.com/office/drawing/2014/main" val="3963354568"/>
                    </a:ext>
                  </a:extLst>
                </a:gridCol>
                <a:gridCol w="1904300">
                  <a:extLst>
                    <a:ext uri="{9D8B030D-6E8A-4147-A177-3AD203B41FA5}">
                      <a16:colId xmlns:a16="http://schemas.microsoft.com/office/drawing/2014/main" val="3373041"/>
                    </a:ext>
                  </a:extLst>
                </a:gridCol>
              </a:tblGrid>
              <a:tr h="323456">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b="1" dirty="0">
                          <a:solidFill>
                            <a:srgbClr val="000000"/>
                          </a:solidFill>
                          <a:highlight>
                            <a:srgbClr val="C0C0C0"/>
                          </a:highlight>
                          <a:latin typeface="Arial" panose="020B0604020202020204" pitchFamily="34" charset="0"/>
                          <a:cs typeface="Arial" panose="020B0604020202020204" pitchFamily="34" charset="0"/>
                        </a:rPr>
                        <a:t>Arm</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b="1" dirty="0">
                          <a:solidFill>
                            <a:srgbClr val="000000"/>
                          </a:solidFill>
                          <a:highlight>
                            <a:srgbClr val="C0C0C0"/>
                          </a:highlight>
                          <a:latin typeface="Arial" panose="020B0604020202020204" pitchFamily="34" charset="0"/>
                          <a:cs typeface="Arial" panose="020B0604020202020204" pitchFamily="34" charset="0"/>
                        </a:rPr>
                        <a:t>Agent</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b="1" dirty="0">
                          <a:solidFill>
                            <a:srgbClr val="000000"/>
                          </a:solidFill>
                          <a:highlight>
                            <a:srgbClr val="C0C0C0"/>
                          </a:highlight>
                          <a:latin typeface="Arial" panose="020B0604020202020204" pitchFamily="34" charset="0"/>
                          <a:cs typeface="Arial" panose="020B0604020202020204" pitchFamily="34" charset="0"/>
                        </a:rPr>
                        <a:t>Agent Class</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b="1" dirty="0">
                          <a:solidFill>
                            <a:srgbClr val="000000"/>
                          </a:solidFill>
                          <a:highlight>
                            <a:srgbClr val="C0C0C0"/>
                          </a:highlight>
                          <a:latin typeface="Arial" panose="020B0604020202020204" pitchFamily="34" charset="0"/>
                          <a:cs typeface="Arial" panose="020B0604020202020204" pitchFamily="34" charset="0"/>
                        </a:rPr>
                        <a:t>Chair/Vice Chair</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p>
                      <a:r>
                        <a:rPr lang="en-US" sz="1100" b="1" dirty="0">
                          <a:solidFill>
                            <a:srgbClr val="000000"/>
                          </a:solidFill>
                          <a:highlight>
                            <a:srgbClr val="C0C0C0"/>
                          </a:highlight>
                          <a:latin typeface="Arial" panose="020B0604020202020204" pitchFamily="34" charset="0"/>
                          <a:cs typeface="Arial" panose="020B0604020202020204" pitchFamily="34" charset="0"/>
                        </a:rPr>
                        <a:t>Activated</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lvl1pPr marL="0" algn="l" defTabSz="457200" rtl="0" eaLnBrk="1" latinLnBrk="0" hangingPunct="1">
                        <a:defRPr sz="1800" b="1" kern="1200">
                          <a:solidFill>
                            <a:schemeClr val="lt1"/>
                          </a:solidFill>
                          <a:latin typeface="Calibri"/>
                        </a:defRPr>
                      </a:lvl1pPr>
                      <a:lvl2pPr marL="457200" algn="l" defTabSz="457200" rtl="0" eaLnBrk="1" latinLnBrk="0" hangingPunct="1">
                        <a:defRPr sz="1800" b="1" kern="1200">
                          <a:solidFill>
                            <a:schemeClr val="lt1"/>
                          </a:solidFill>
                          <a:latin typeface="Calibri"/>
                        </a:defRPr>
                      </a:lvl2pPr>
                      <a:lvl3pPr marL="914400" algn="l" defTabSz="457200" rtl="0" eaLnBrk="1" latinLnBrk="0" hangingPunct="1">
                        <a:defRPr sz="1800" b="1" kern="1200">
                          <a:solidFill>
                            <a:schemeClr val="lt1"/>
                          </a:solidFill>
                          <a:latin typeface="Calibri"/>
                        </a:defRPr>
                      </a:lvl3pPr>
                      <a:lvl4pPr marL="1371600" algn="l" defTabSz="457200" rtl="0" eaLnBrk="1" latinLnBrk="0" hangingPunct="1">
                        <a:defRPr sz="1800" b="1" kern="1200">
                          <a:solidFill>
                            <a:schemeClr val="lt1"/>
                          </a:solidFill>
                          <a:latin typeface="Calibri"/>
                        </a:defRPr>
                      </a:lvl4pPr>
                      <a:lvl5pPr marL="1828800" algn="l" defTabSz="457200" rtl="0" eaLnBrk="1" latinLnBrk="0" hangingPunct="1">
                        <a:defRPr sz="1800" b="1" kern="1200">
                          <a:solidFill>
                            <a:schemeClr val="lt1"/>
                          </a:solidFill>
                          <a:latin typeface="Calibri"/>
                        </a:defRPr>
                      </a:lvl5pPr>
                      <a:lvl6pPr marL="2286000" algn="l" defTabSz="457200" rtl="0" eaLnBrk="1" latinLnBrk="0" hangingPunct="1">
                        <a:defRPr sz="1800" b="1" kern="1200">
                          <a:solidFill>
                            <a:schemeClr val="lt1"/>
                          </a:solidFill>
                          <a:latin typeface="Calibri"/>
                        </a:defRPr>
                      </a:lvl6pPr>
                      <a:lvl7pPr marL="2743200" algn="l" defTabSz="457200" rtl="0" eaLnBrk="1" latinLnBrk="0" hangingPunct="1">
                        <a:defRPr sz="1800" b="1" kern="1200">
                          <a:solidFill>
                            <a:schemeClr val="lt1"/>
                          </a:solidFill>
                          <a:latin typeface="Calibri"/>
                        </a:defRPr>
                      </a:lvl7pPr>
                      <a:lvl8pPr marL="3200400" algn="l" defTabSz="457200" rtl="0" eaLnBrk="1" latinLnBrk="0" hangingPunct="1">
                        <a:defRPr sz="1800" b="1" kern="1200">
                          <a:solidFill>
                            <a:schemeClr val="lt1"/>
                          </a:solidFill>
                          <a:latin typeface="Calibri"/>
                        </a:defRPr>
                      </a:lvl8pPr>
                      <a:lvl9pPr marL="3657600" algn="l" defTabSz="457200" rtl="0" eaLnBrk="1" latinLnBrk="0" hangingPunct="1">
                        <a:defRPr sz="1800" b="1" kern="1200">
                          <a:solidFill>
                            <a:schemeClr val="lt1"/>
                          </a:solidFill>
                          <a:latin typeface="Calibri"/>
                        </a:defRPr>
                      </a:lvl9pPr>
                    </a:lstStyle>
                    <a:p>
                      <a:r>
                        <a:rPr lang="en-US" sz="1100" b="1" dirty="0" err="1">
                          <a:solidFill>
                            <a:srgbClr val="000000"/>
                          </a:solidFill>
                          <a:highlight>
                            <a:srgbClr val="C0C0C0"/>
                          </a:highlight>
                          <a:latin typeface="Arial" panose="020B0604020202020204" pitchFamily="34" charset="0"/>
                          <a:cs typeface="Arial" panose="020B0604020202020204" pitchFamily="34" charset="0"/>
                        </a:rPr>
                        <a:t>EnrollmentStatus</a:t>
                      </a:r>
                      <a:endParaRPr lang="en-US" sz="1100" b="1" dirty="0">
                        <a:solidFill>
                          <a:srgbClr val="000000"/>
                        </a:solidFill>
                        <a:highlight>
                          <a:srgbClr val="C0C0C0"/>
                        </a:highlight>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p>
                      <a:r>
                        <a:rPr lang="en-US" sz="1100" b="1" dirty="0">
                          <a:solidFill>
                            <a:srgbClr val="000000"/>
                          </a:solidFill>
                          <a:highlight>
                            <a:srgbClr val="C0C0C0"/>
                          </a:highlight>
                          <a:latin typeface="Arial" panose="020B0604020202020204" pitchFamily="34" charset="0"/>
                          <a:cs typeface="Arial" panose="020B0604020202020204" pitchFamily="34" charset="0"/>
                        </a:rPr>
                        <a:t>Results</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tc>
                  <a:txBody>
                    <a:bodyPr/>
                    <a:lstStyle/>
                    <a:p>
                      <a:r>
                        <a:rPr lang="en-US" sz="1100" b="1" dirty="0">
                          <a:solidFill>
                            <a:srgbClr val="000000"/>
                          </a:solidFill>
                          <a:highlight>
                            <a:srgbClr val="C0C0C0"/>
                          </a:highlight>
                          <a:latin typeface="Arial" panose="020B0604020202020204" pitchFamily="34" charset="0"/>
                          <a:cs typeface="Arial" panose="020B0604020202020204" pitchFamily="34"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highlight>
                            <a:srgbClr val="C0C0C0"/>
                          </a:highlight>
                          <a:latin typeface="Arial" panose="020B0604020202020204" pitchFamily="34" charset="0"/>
                          <a:ea typeface="+mn-ea"/>
                          <a:cs typeface="Arial" panose="020B0604020202020204" pitchFamily="34" charset="0"/>
                        </a:rPr>
                        <a:t>Parsons </a:t>
                      </a:r>
                      <a:r>
                        <a:rPr lang="en-US" sz="1100" i="1" dirty="0">
                          <a:solidFill>
                            <a:schemeClr val="tx1"/>
                          </a:solidFill>
                          <a:highlight>
                            <a:srgbClr val="C0C0C0"/>
                          </a:highlight>
                          <a:latin typeface="Arial" charset="0"/>
                          <a:ea typeface="ＭＳ Ｐゴシック" pitchFamily="34" charset="-128"/>
                          <a:cs typeface="Arial" charset="0"/>
                        </a:rPr>
                        <a:t>et al</a:t>
                      </a:r>
                      <a:r>
                        <a:rPr lang="en-US" sz="1100" b="0" kern="1200" noProof="0" dirty="0">
                          <a:solidFill>
                            <a:srgbClr val="000000"/>
                          </a:solidFill>
                          <a:highlight>
                            <a:srgbClr val="C0C0C0"/>
                          </a:highlight>
                          <a:latin typeface="Arial" panose="020B0604020202020204" pitchFamily="34" charset="0"/>
                          <a:ea typeface="+mn-ea"/>
                          <a:cs typeface="Arial" panose="020B0604020202020204" pitchFamily="34" charset="0"/>
                        </a:rPr>
                        <a:t>, ASCO, 2023</a:t>
                      </a:r>
                    </a:p>
                  </a:txBody>
                  <a:tcPr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rgbClr val="D6D6D6">
                        <a:lumMod val="90000"/>
                      </a:srgbClr>
                    </a:solidFill>
                  </a:tcPr>
                </a:tc>
                <a:extLst>
                  <a:ext uri="{0D108BD9-81ED-4DB2-BD59-A6C34878D82A}">
                    <a16:rowId xmlns:a16="http://schemas.microsoft.com/office/drawing/2014/main" val="162481614"/>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A</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ap="flat" cmpd="sng" algn="ctr">
                      <a:solidFill>
                        <a:srgbClr val="006579"/>
                      </a:solidFill>
                      <a:prstDash val="solid"/>
                      <a:round/>
                      <a:headEnd type="none" w="med" len="med"/>
                      <a:tailEnd type="none" w="med" len="med"/>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Larotrectinib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TRK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Janeway</a:t>
                      </a:r>
                      <a:r>
                        <a:rPr lang="en-US" sz="1100" b="0" dirty="0">
                          <a:solidFill>
                            <a:srgbClr val="000000"/>
                          </a:solidFill>
                          <a:latin typeface="Arial" panose="020B0604020202020204" pitchFamily="34" charset="0"/>
                          <a:cs typeface="Arial" panose="020B0604020202020204" pitchFamily="34" charset="0"/>
                        </a:rPr>
                        <a:t>/Dubois</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7/17- 12/23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kern="1200" dirty="0">
                          <a:solidFill>
                            <a:srgbClr val="000000"/>
                          </a:solidFill>
                          <a:latin typeface="Arial" panose="020B0604020202020204" pitchFamily="34" charset="0"/>
                          <a:ea typeface="+mn-ea"/>
                          <a:cs typeface="Arial" panose="020B0604020202020204" pitchFamily="34" charset="0"/>
                        </a:rPr>
                        <a:t>Pending</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endParaRPr lang="en-US" sz="1100" b="0" kern="120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006579"/>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98059190"/>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B</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Erdafitinib</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FGFR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Lee/Chou</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11/17- 7/22</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20 enrolled; 20 evaluable, </a:t>
                      </a:r>
                      <a:r>
                        <a:rPr lang="en-US" sz="1100" b="1" u="sng" dirty="0">
                          <a:solidFill>
                            <a:schemeClr val="tx2"/>
                          </a:solidFill>
                          <a:latin typeface="Arial" panose="020B0604020202020204" pitchFamily="34" charset="0"/>
                          <a:cs typeface="Arial" panose="020B0604020202020204" pitchFamily="34" charset="0"/>
                        </a:rPr>
                        <a:t>2</a:t>
                      </a:r>
                      <a:r>
                        <a:rPr lang="en-US" sz="1100" u="sng" dirty="0">
                          <a:solidFill>
                            <a:schemeClr val="tx2"/>
                          </a:solidFill>
                          <a:latin typeface="Arial" panose="020B0604020202020204" pitchFamily="34" charset="0"/>
                          <a:cs typeface="Arial" panose="020B0604020202020204" pitchFamily="34" charset="0"/>
                        </a:rPr>
                        <a:t> </a:t>
                      </a:r>
                      <a:r>
                        <a:rPr lang="en-US" sz="1100" b="1" u="sng" dirty="0">
                          <a:solidFill>
                            <a:schemeClr val="tx2"/>
                          </a:solidFill>
                          <a:latin typeface="Arial" panose="020B0604020202020204" pitchFamily="34" charset="0"/>
                          <a:cs typeface="Arial" panose="020B0604020202020204" pitchFamily="34" charset="0"/>
                        </a:rPr>
                        <a:t>PR in LGG</a:t>
                      </a:r>
                      <a:r>
                        <a:rPr lang="en-US" sz="1100" u="sng" dirty="0">
                          <a:solidFill>
                            <a:schemeClr val="tx2"/>
                          </a:solidFill>
                          <a:latin typeface="Arial" panose="020B0604020202020204" pitchFamily="34" charset="0"/>
                          <a:cs typeface="Arial" panose="020B0604020202020204" pitchFamily="34" charset="0"/>
                        </a:rPr>
                        <a:t> </a:t>
                      </a:r>
                      <a:r>
                        <a:rPr lang="en-US" sz="1100" b="1" u="sng" dirty="0">
                          <a:solidFill>
                            <a:schemeClr val="tx2"/>
                          </a:solidFill>
                          <a:latin typeface="Arial" panose="020B0604020202020204" pitchFamily="34" charset="0"/>
                          <a:cs typeface="Arial" panose="020B0604020202020204" pitchFamily="34" charset="0"/>
                        </a:rPr>
                        <a:t>with </a:t>
                      </a:r>
                      <a:r>
                        <a:rPr lang="en-US" sz="1100" b="1" i="1" u="sng" dirty="0">
                          <a:solidFill>
                            <a:schemeClr val="tx2"/>
                          </a:solidFill>
                          <a:latin typeface="Arial" panose="020B0604020202020204" pitchFamily="34" charset="0"/>
                          <a:cs typeface="Arial" panose="020B0604020202020204" pitchFamily="34" charset="0"/>
                        </a:rPr>
                        <a:t>FGFR1</a:t>
                      </a:r>
                      <a:r>
                        <a:rPr lang="en-US" sz="1100" b="1" u="sng" dirty="0">
                          <a:solidFill>
                            <a:schemeClr val="tx2"/>
                          </a:solidFill>
                          <a:latin typeface="Arial" panose="020B0604020202020204" pitchFamily="34" charset="0"/>
                          <a:cs typeface="Arial" panose="020B0604020202020204" pitchFamily="34" charset="0"/>
                        </a:rPr>
                        <a:t> hotspot mut.</a:t>
                      </a:r>
                      <a:r>
                        <a:rPr lang="en-US" sz="1100" b="1" dirty="0">
                          <a:solidFill>
                            <a:schemeClr val="tx2"/>
                          </a:solidFill>
                          <a:latin typeface="Arial" panose="020B0604020202020204" pitchFamily="34" charset="0"/>
                          <a:cs typeface="Arial" panose="020B0604020202020204" pitchFamily="34" charset="0"/>
                        </a:rPr>
                        <a:t> </a:t>
                      </a:r>
                      <a:r>
                        <a:rPr lang="en-US" sz="1100" b="0" dirty="0">
                          <a:solidFill>
                            <a:schemeClr val="tx2"/>
                          </a:solidFill>
                          <a:latin typeface="Arial" panose="020B0604020202020204" pitchFamily="34" charset="0"/>
                          <a:cs typeface="Arial" panose="020B0604020202020204" pitchFamily="34" charset="0"/>
                        </a:rPr>
                        <a:t>SD: 6 glial tumors</a:t>
                      </a:r>
                      <a:endParaRPr lang="en-US" sz="1100" b="0" kern="1200" noProof="0" dirty="0">
                        <a:solidFill>
                          <a:schemeClr val="tx2"/>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Lee </a:t>
                      </a:r>
                      <a:r>
                        <a:rPr lang="en-US" sz="1100" i="1" dirty="0">
                          <a:solidFill>
                            <a:schemeClr val="tx1"/>
                          </a:solidFill>
                          <a:latin typeface="Arial" charset="0"/>
                          <a:ea typeface="ＭＳ Ｐゴシック" pitchFamily="34" charset="-128"/>
                          <a:cs typeface="Arial" charset="0"/>
                        </a:rPr>
                        <a:t>et al</a:t>
                      </a:r>
                      <a:r>
                        <a:rPr lang="en-US" sz="1100" b="0" kern="1200" noProof="0" dirty="0">
                          <a:solidFill>
                            <a:srgbClr val="000000"/>
                          </a:solidFill>
                          <a:latin typeface="Arial" panose="020B0604020202020204" pitchFamily="34" charset="0"/>
                          <a:ea typeface="+mn-ea"/>
                          <a:cs typeface="Arial" panose="020B0604020202020204" pitchFamily="34" charset="0"/>
                        </a:rPr>
                        <a:t>, ASCO, 2023</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kern="1200" noProof="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7552884"/>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C</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Tazemetostat</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EZH2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Chi/Yi</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7/17- 7/20</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20 enrolled; 20 evaluable</a:t>
                      </a:r>
                      <a:r>
                        <a:rPr lang="en-US" sz="1100" u="sng" dirty="0">
                          <a:solidFill>
                            <a:schemeClr val="tx2"/>
                          </a:solidFill>
                          <a:latin typeface="Arial" panose="020B0604020202020204" pitchFamily="34" charset="0"/>
                          <a:cs typeface="Arial" panose="020B0604020202020204" pitchFamily="34" charset="0"/>
                        </a:rPr>
                        <a:t>, 1 </a:t>
                      </a:r>
                      <a:r>
                        <a:rPr lang="en-US" sz="1100" b="1" u="sng" dirty="0">
                          <a:solidFill>
                            <a:schemeClr val="tx2"/>
                          </a:solidFill>
                          <a:latin typeface="Arial" panose="020B0604020202020204" pitchFamily="34" charset="0"/>
                          <a:cs typeface="Arial" panose="020B0604020202020204" pitchFamily="34" charset="0"/>
                        </a:rPr>
                        <a:t>PR in non-LCH with </a:t>
                      </a:r>
                      <a:r>
                        <a:rPr lang="en-US" sz="1100" b="1" i="1" u="sng" dirty="0">
                          <a:solidFill>
                            <a:schemeClr val="tx2"/>
                          </a:solidFill>
                          <a:latin typeface="Arial" panose="020B0604020202020204" pitchFamily="34" charset="0"/>
                          <a:cs typeface="Arial" panose="020B0604020202020204" pitchFamily="34" charset="0"/>
                        </a:rPr>
                        <a:t>SMARCA4 </a:t>
                      </a:r>
                      <a:r>
                        <a:rPr lang="en-US" sz="1100" b="1" i="0" u="sng" dirty="0">
                          <a:solidFill>
                            <a:schemeClr val="tx2"/>
                          </a:solidFill>
                          <a:latin typeface="Arial" panose="020B0604020202020204" pitchFamily="34" charset="0"/>
                          <a:cs typeface="Arial" panose="020B0604020202020204" pitchFamily="34" charset="0"/>
                        </a:rPr>
                        <a:t>loss</a:t>
                      </a:r>
                      <a:r>
                        <a:rPr lang="en-US" sz="1100" b="1" i="0" dirty="0">
                          <a:solidFill>
                            <a:schemeClr val="tx2"/>
                          </a:solidFill>
                          <a:latin typeface="Arial" panose="020B0604020202020204" pitchFamily="34" charset="0"/>
                          <a:cs typeface="Arial" panose="020B0604020202020204" pitchFamily="34" charset="0"/>
                        </a:rPr>
                        <a:t>.</a:t>
                      </a:r>
                      <a:r>
                        <a:rPr lang="en-US" sz="1100" b="1" dirty="0">
                          <a:solidFill>
                            <a:schemeClr val="tx2"/>
                          </a:solidFill>
                          <a:latin typeface="Arial" panose="020B0604020202020204" pitchFamily="34" charset="0"/>
                          <a:cs typeface="Arial" panose="020B0604020202020204" pitchFamily="34" charset="0"/>
                        </a:rPr>
                        <a:t> </a:t>
                      </a:r>
                      <a:r>
                        <a:rPr lang="en-US" sz="1100" b="0" dirty="0">
                          <a:solidFill>
                            <a:schemeClr val="tx2"/>
                          </a:solidFill>
                          <a:latin typeface="Arial" panose="020B0604020202020204" pitchFamily="34" charset="0"/>
                          <a:cs typeface="Arial" panose="020B0604020202020204" pitchFamily="34" charset="0"/>
                        </a:rPr>
                        <a:t>SD: 2 epithelial sarcoma,1 ATRT, 1 medullary renal carcinoma</a:t>
                      </a:r>
                      <a:endParaRPr lang="en-US" sz="1100" b="0" kern="1200" noProof="0" dirty="0">
                        <a:solidFill>
                          <a:schemeClr val="tx2"/>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l" defTabSz="457200" rtl="0" eaLnBrk="1" latinLnBrk="0" hangingPunct="1"/>
                      <a:r>
                        <a:rPr lang="en-US" sz="1100" dirty="0">
                          <a:solidFill>
                            <a:schemeClr val="tx1"/>
                          </a:solidFill>
                          <a:latin typeface="Arial" charset="0"/>
                          <a:ea typeface="ＭＳ Ｐゴシック" pitchFamily="34" charset="-128"/>
                          <a:cs typeface="Arial" charset="0"/>
                        </a:rPr>
                        <a:t>Chi </a:t>
                      </a:r>
                      <a:r>
                        <a:rPr lang="en-US" sz="1100" i="1" dirty="0">
                          <a:solidFill>
                            <a:schemeClr val="tx1"/>
                          </a:solidFill>
                          <a:latin typeface="Arial" charset="0"/>
                          <a:ea typeface="ＭＳ Ｐゴシック" pitchFamily="34" charset="-128"/>
                          <a:cs typeface="Arial" charset="0"/>
                        </a:rPr>
                        <a:t>et al</a:t>
                      </a:r>
                      <a:r>
                        <a:rPr lang="en-US" sz="1100" dirty="0">
                          <a:solidFill>
                            <a:schemeClr val="tx1"/>
                          </a:solidFill>
                          <a:latin typeface="Arial" charset="0"/>
                          <a:ea typeface="ＭＳ Ｐゴシック" pitchFamily="34" charset="-128"/>
                          <a:cs typeface="Arial" charset="0"/>
                        </a:rPr>
                        <a:t>, JNCI,  2023</a:t>
                      </a:r>
                      <a:endParaRPr lang="en-US" sz="1100" b="0" kern="120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9796668"/>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D</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Samotolisib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PI3K/</a:t>
                      </a:r>
                      <a:r>
                        <a:rPr lang="en-US" sz="1100" b="0" dirty="0" err="1">
                          <a:solidFill>
                            <a:srgbClr val="000000"/>
                          </a:solidFill>
                          <a:latin typeface="Arial" panose="020B0604020202020204" pitchFamily="34" charset="0"/>
                          <a:cs typeface="Arial" panose="020B0604020202020204" pitchFamily="34" charset="0"/>
                        </a:rPr>
                        <a:t>mTOR</a:t>
                      </a:r>
                      <a:r>
                        <a:rPr lang="en-US" sz="1100" b="0" dirty="0">
                          <a:solidFill>
                            <a:srgbClr val="000000"/>
                          </a:solidFill>
                          <a:latin typeface="Arial" panose="020B0604020202020204" pitchFamily="34" charset="0"/>
                          <a:cs typeface="Arial" panose="020B0604020202020204" pitchFamily="34" charset="0"/>
                        </a:rPr>
                        <a:t>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Laetsch</a:t>
                      </a:r>
                      <a:r>
                        <a:rPr lang="en-US" sz="1100" b="0" dirty="0">
                          <a:solidFill>
                            <a:srgbClr val="000000"/>
                          </a:solidFill>
                          <a:latin typeface="Arial" panose="020B0604020202020204" pitchFamily="34" charset="0"/>
                          <a:cs typeface="Arial" panose="020B0604020202020204" pitchFamily="34" charset="0"/>
                        </a:rPr>
                        <a:t>/Ludwig</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rgbClr val="FFFFFF"/>
                    </a:solidFill>
                  </a:tcPr>
                </a:tc>
                <a:tc>
                  <a:txBody>
                    <a:body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7/17- 9/23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rgbClr val="FFFFFF"/>
                    </a:solidFill>
                  </a:tcPr>
                </a:tc>
                <a:tc>
                  <a:txBody>
                    <a:bodyPr/>
                    <a:lstStyle/>
                    <a:p>
                      <a:pPr marL="0" algn="l" defTabSz="457200" rtl="0" eaLnBrk="1" latinLnBrk="0" hangingPunct="1"/>
                      <a:r>
                        <a:rPr lang="en-US" sz="1100" b="0" i="0" kern="1200" dirty="0">
                          <a:solidFill>
                            <a:schemeClr val="tx2"/>
                          </a:solidFill>
                          <a:latin typeface="Arial" panose="020B0604020202020204" pitchFamily="34" charset="0"/>
                          <a:ea typeface="+mn-ea"/>
                          <a:cs typeface="Arial" panose="020B0604020202020204" pitchFamily="34" charset="0"/>
                        </a:rPr>
                        <a:t>17 enrolled,</a:t>
                      </a:r>
                      <a:r>
                        <a:rPr lang="en-US" sz="1100" b="1" i="0" kern="1200" dirty="0">
                          <a:solidFill>
                            <a:schemeClr val="tx2"/>
                          </a:solidFill>
                          <a:latin typeface="Arial" panose="020B0604020202020204" pitchFamily="34" charset="0"/>
                          <a:ea typeface="+mn-ea"/>
                          <a:cs typeface="Arial" panose="020B0604020202020204" pitchFamily="34" charset="0"/>
                        </a:rPr>
                        <a:t> No responses</a:t>
                      </a:r>
                      <a:r>
                        <a:rPr lang="en-US" sz="1100" b="0" i="0" kern="1200" dirty="0">
                          <a:solidFill>
                            <a:schemeClr val="tx2"/>
                          </a:solidFill>
                          <a:latin typeface="Arial" panose="020B0604020202020204" pitchFamily="34" charset="0"/>
                          <a:ea typeface="+mn-ea"/>
                          <a:cs typeface="Arial" panose="020B0604020202020204" pitchFamily="34" charset="0"/>
                        </a:rPr>
                        <a:t> </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err="1">
                          <a:solidFill>
                            <a:srgbClr val="000000"/>
                          </a:solidFill>
                          <a:latin typeface="Arial" panose="020B0604020202020204" pitchFamily="34" charset="0"/>
                          <a:ea typeface="+mn-ea"/>
                          <a:cs typeface="Arial" panose="020B0604020202020204" pitchFamily="34" charset="0"/>
                        </a:rPr>
                        <a:t>Leatsch</a:t>
                      </a:r>
                      <a:r>
                        <a:rPr lang="en-US" sz="1100" b="0" kern="1200" noProof="0" dirty="0">
                          <a:solidFill>
                            <a:srgbClr val="000000"/>
                          </a:solidFill>
                          <a:latin typeface="Arial" panose="020B0604020202020204" pitchFamily="34" charset="0"/>
                          <a:ea typeface="+mn-ea"/>
                          <a:cs typeface="Arial" panose="020B0604020202020204" pitchFamily="34" charset="0"/>
                        </a:rPr>
                        <a:t> </a:t>
                      </a:r>
                      <a:r>
                        <a:rPr lang="en-US" sz="1100" i="1" dirty="0">
                          <a:solidFill>
                            <a:schemeClr val="tx1"/>
                          </a:solidFill>
                          <a:latin typeface="Arial" charset="0"/>
                          <a:ea typeface="ＭＳ Ｐゴシック" pitchFamily="34" charset="-128"/>
                          <a:cs typeface="Arial" charset="0"/>
                        </a:rPr>
                        <a:t>et al</a:t>
                      </a:r>
                      <a:r>
                        <a:rPr lang="en-US" sz="1100" b="0" kern="1200" noProof="0" dirty="0">
                          <a:solidFill>
                            <a:srgbClr val="000000"/>
                          </a:solidFill>
                          <a:latin typeface="Arial" panose="020B0604020202020204" pitchFamily="34" charset="0"/>
                          <a:ea typeface="+mn-ea"/>
                          <a:cs typeface="Arial" panose="020B0604020202020204" pitchFamily="34" charset="0"/>
                        </a:rPr>
                        <a:t>, JPO, 2024</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688705889"/>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E</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Selumetinib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MEK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Allen/Eckstein</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000000"/>
                          </a:solidFill>
                          <a:latin typeface="Arial" panose="020B0604020202020204" pitchFamily="34" charset="0"/>
                          <a:ea typeface="+mn-ea"/>
                          <a:cs typeface="Arial" panose="020B0604020202020204" pitchFamily="34" charset="0"/>
                        </a:rPr>
                        <a:t>7/17- 8/19</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20 enrolled; 20 evaluable, </a:t>
                      </a:r>
                      <a:r>
                        <a:rPr lang="en-US" sz="1100" b="1" dirty="0">
                          <a:solidFill>
                            <a:schemeClr val="tx2"/>
                          </a:solidFill>
                          <a:latin typeface="Arial" panose="020B0604020202020204" pitchFamily="34" charset="0"/>
                          <a:cs typeface="Arial" panose="020B0604020202020204" pitchFamily="34" charset="0"/>
                        </a:rPr>
                        <a:t>No responses</a:t>
                      </a:r>
                      <a:r>
                        <a:rPr lang="en-US" sz="1100" dirty="0">
                          <a:solidFill>
                            <a:schemeClr val="tx2"/>
                          </a:solidFill>
                          <a:latin typeface="Arial" panose="020B0604020202020204" pitchFamily="34" charset="0"/>
                          <a:cs typeface="Arial" panose="020B0604020202020204" pitchFamily="34" charset="0"/>
                        </a:rPr>
                        <a:t>. SD: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2"/>
                          </a:solidFill>
                          <a:latin typeface="Arial" panose="020B0604020202020204" pitchFamily="34" charset="0"/>
                          <a:ea typeface="+mn-ea"/>
                          <a:cs typeface="Arial" panose="020B0604020202020204" pitchFamily="34" charset="0"/>
                        </a:rPr>
                        <a:t>2 HGG ( each 6 cycles); 1 PN (13 cycles)</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Arial" charset="0"/>
                          <a:ea typeface="ＭＳ Ｐゴシック" pitchFamily="34" charset="-128"/>
                          <a:cs typeface="Arial" charset="0"/>
                        </a:rPr>
                        <a:t>Eckstein </a:t>
                      </a:r>
                      <a:r>
                        <a:rPr lang="en-US" sz="1100" i="1" dirty="0">
                          <a:solidFill>
                            <a:schemeClr val="tx1"/>
                          </a:solidFill>
                          <a:latin typeface="Arial" charset="0"/>
                          <a:ea typeface="ＭＳ Ｐゴシック" pitchFamily="34" charset="-128"/>
                          <a:cs typeface="Arial" charset="0"/>
                        </a:rPr>
                        <a:t>et al</a:t>
                      </a:r>
                      <a:r>
                        <a:rPr lang="en-US" sz="1100" dirty="0">
                          <a:solidFill>
                            <a:schemeClr val="tx1"/>
                          </a:solidFill>
                          <a:latin typeface="Arial" charset="0"/>
                          <a:ea typeface="ＭＳ Ｐゴシック" pitchFamily="34" charset="-128"/>
                          <a:cs typeface="Arial" charset="0"/>
                        </a:rPr>
                        <a:t>. JCO, 2022</a:t>
                      </a:r>
                    </a:p>
                    <a:p>
                      <a:pPr marL="0" algn="l" defTabSz="457200" rtl="0" eaLnBrk="1" latinLnBrk="0" hangingPunct="1"/>
                      <a:endParaRPr lang="en-US" sz="1100" b="0" kern="120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72138510"/>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F</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Ensartinib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ALK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Irwin/Greengard</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000000"/>
                          </a:solidFill>
                          <a:latin typeface="Arial" panose="020B0604020202020204" pitchFamily="34" charset="0"/>
                          <a:ea typeface="+mn-ea"/>
                          <a:cs typeface="Arial" panose="020B0604020202020204" pitchFamily="34" charset="0"/>
                        </a:rPr>
                        <a:t>7/17-12/23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kern="1200" dirty="0">
                          <a:solidFill>
                            <a:schemeClr val="tx2"/>
                          </a:solidFill>
                          <a:latin typeface="Arial" panose="020B0604020202020204" pitchFamily="34" charset="0"/>
                          <a:ea typeface="+mn-ea"/>
                          <a:cs typeface="Arial" panose="020B0604020202020204" pitchFamily="34" charset="0"/>
                        </a:rPr>
                        <a:t>Pending</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endParaRPr lang="en-US" sz="1100" b="0" kern="120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09478990"/>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G</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Vemurafenib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BRAF inhibitor</a:t>
                      </a: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Kim/Nelson</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000000"/>
                          </a:solidFill>
                          <a:latin typeface="Arial" panose="020B0604020202020204" pitchFamily="34" charset="0"/>
                          <a:ea typeface="+mn-ea"/>
                          <a:cs typeface="Arial" panose="020B0604020202020204" pitchFamily="34" charset="0"/>
                        </a:rPr>
                        <a:t>7/17- 1/22</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r>
                        <a:rPr lang="en-US" sz="1100" b="0" kern="1200" dirty="0">
                          <a:solidFill>
                            <a:schemeClr val="tx2"/>
                          </a:solidFill>
                          <a:latin typeface="Arial" panose="020B0604020202020204" pitchFamily="34" charset="0"/>
                          <a:ea typeface="+mn-ea"/>
                          <a:cs typeface="Arial" panose="020B0604020202020204" pitchFamily="34" charset="0"/>
                        </a:rPr>
                        <a:t>4 enrolled, 2 evaluable (Non-LGG V600E)</a:t>
                      </a:r>
                    </a:p>
                    <a:p>
                      <a:pPr marL="0" algn="l" defTabSz="457200" rtl="0" eaLnBrk="1" latinLnBrk="0" hangingPunct="1"/>
                      <a:r>
                        <a:rPr lang="en-US" sz="1100" u="sng" dirty="0">
                          <a:solidFill>
                            <a:schemeClr val="tx2"/>
                          </a:solidFill>
                          <a:latin typeface="Arial" panose="020B0604020202020204" pitchFamily="34" charset="0"/>
                          <a:cs typeface="Arial" panose="020B0604020202020204" pitchFamily="34" charset="0"/>
                        </a:rPr>
                        <a:t>1 </a:t>
                      </a:r>
                      <a:r>
                        <a:rPr lang="en-US" sz="1100" b="1" u="sng" dirty="0">
                          <a:solidFill>
                            <a:schemeClr val="tx2"/>
                          </a:solidFill>
                          <a:latin typeface="Arial" panose="020B0604020202020204" pitchFamily="34" charset="0"/>
                          <a:cs typeface="Arial" panose="020B0604020202020204" pitchFamily="34" charset="0"/>
                        </a:rPr>
                        <a:t>PR in HGG (15 cycles)</a:t>
                      </a:r>
                      <a:endParaRPr lang="en-US" sz="1100" b="0" u="sng" kern="1200" dirty="0">
                        <a:solidFill>
                          <a:schemeClr val="tx2"/>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err="1">
                          <a:solidFill>
                            <a:srgbClr val="000000"/>
                          </a:solidFill>
                          <a:latin typeface="Arial" panose="020B0604020202020204" pitchFamily="34" charset="0"/>
                          <a:ea typeface="+mn-ea"/>
                          <a:cs typeface="Arial" panose="020B0604020202020204" pitchFamily="34" charset="0"/>
                        </a:rPr>
                        <a:t>Neslson</a:t>
                      </a:r>
                      <a:r>
                        <a:rPr lang="en-US" sz="1100" b="0" kern="1200" dirty="0">
                          <a:solidFill>
                            <a:srgbClr val="000000"/>
                          </a:solidFill>
                          <a:latin typeface="Arial" panose="020B0604020202020204" pitchFamily="34" charset="0"/>
                          <a:ea typeface="+mn-ea"/>
                          <a:cs typeface="Arial" panose="020B0604020202020204" pitchFamily="34" charset="0"/>
                        </a:rPr>
                        <a:t> </a:t>
                      </a:r>
                      <a:r>
                        <a:rPr lang="en-US" sz="1100" b="0" i="1" kern="1200" dirty="0">
                          <a:solidFill>
                            <a:srgbClr val="000000"/>
                          </a:solidFill>
                          <a:latin typeface="Arial" panose="020B0604020202020204" pitchFamily="34" charset="0"/>
                          <a:ea typeface="+mn-ea"/>
                          <a:cs typeface="Arial" panose="020B0604020202020204" pitchFamily="34" charset="0"/>
                        </a:rPr>
                        <a:t>et al, </a:t>
                      </a:r>
                      <a:r>
                        <a:rPr lang="en-US" sz="1100" b="0" i="0" kern="1200" dirty="0">
                          <a:solidFill>
                            <a:srgbClr val="000000"/>
                          </a:solidFill>
                          <a:latin typeface="Arial" panose="020B0604020202020204" pitchFamily="34" charset="0"/>
                          <a:ea typeface="+mn-ea"/>
                          <a:cs typeface="Arial" panose="020B0604020202020204" pitchFamily="34" charset="0"/>
                        </a:rPr>
                        <a:t>The Oncologist, 2024</a:t>
                      </a:r>
                      <a:endParaRPr lang="en-US" sz="1100" b="0" i="1" kern="120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64248142"/>
                  </a:ext>
                </a:extLst>
              </a:tr>
              <a:tr h="0">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H</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Olaparib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PARP</a:t>
                      </a:r>
                      <a:r>
                        <a:rPr lang="en-US" sz="1100" b="0" baseline="0" dirty="0">
                          <a:solidFill>
                            <a:srgbClr val="000000"/>
                          </a:solidFill>
                          <a:latin typeface="Arial" panose="020B0604020202020204" pitchFamily="34" charset="0"/>
                          <a:cs typeface="Arial" panose="020B0604020202020204" pitchFamily="34" charset="0"/>
                        </a:rPr>
                        <a:t> inhibitor</a:t>
                      </a:r>
                      <a:endParaRPr lang="en-US" sz="1100" b="0" dirty="0">
                        <a:solidFill>
                          <a:srgbClr val="000000"/>
                        </a:solidFill>
                        <a:latin typeface="Arial" panose="020B0604020202020204" pitchFamily="34" charset="0"/>
                        <a:cs typeface="Arial" panose="020B0604020202020204" pitchFamily="34" charset="0"/>
                      </a:endParaRP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Glade-Bender/ Pinkney</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dirty="0">
                          <a:solidFill>
                            <a:srgbClr val="000000"/>
                          </a:solidFill>
                          <a:latin typeface="Arial" panose="020B0604020202020204" pitchFamily="34" charset="0"/>
                          <a:ea typeface="+mn-ea"/>
                          <a:cs typeface="Arial" panose="020B0604020202020204" pitchFamily="34" charset="0"/>
                        </a:rPr>
                        <a:t>7/17- 1/22</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r>
                        <a:rPr lang="en-US" sz="1100" b="0" kern="1200" dirty="0">
                          <a:solidFill>
                            <a:schemeClr val="tx2"/>
                          </a:solidFill>
                          <a:latin typeface="Arial" panose="020B0604020202020204" pitchFamily="34" charset="0"/>
                          <a:ea typeface="+mn-ea"/>
                          <a:cs typeface="Arial" panose="020B0604020202020204" pitchFamily="34" charset="0"/>
                        </a:rPr>
                        <a:t>6 enrolled; 3 evaluable, </a:t>
                      </a:r>
                      <a:r>
                        <a:rPr lang="en-US" sz="1100" b="1" kern="1200" dirty="0">
                          <a:solidFill>
                            <a:schemeClr val="tx2"/>
                          </a:solidFill>
                          <a:latin typeface="Arial" panose="020B0604020202020204" pitchFamily="34" charset="0"/>
                          <a:ea typeface="+mn-ea"/>
                          <a:cs typeface="Arial" panose="020B0604020202020204" pitchFamily="34" charset="0"/>
                        </a:rPr>
                        <a:t>No responses</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algn="l" defTabSz="457200" rtl="0" eaLnBrk="1" latinLnBrk="0" hangingPunct="1"/>
                      <a:r>
                        <a:rPr lang="en-US" sz="1100" b="0" kern="1200" dirty="0">
                          <a:solidFill>
                            <a:srgbClr val="000000"/>
                          </a:solidFill>
                          <a:latin typeface="Arial" panose="020B0604020202020204" pitchFamily="34" charset="0"/>
                          <a:ea typeface="+mn-ea"/>
                          <a:cs typeface="Arial" panose="020B0604020202020204" pitchFamily="34" charset="0"/>
                        </a:rPr>
                        <a:t>Glade Bender </a:t>
                      </a:r>
                      <a:r>
                        <a:rPr lang="en-US" sz="1100" b="0" i="1" kern="1200" dirty="0">
                          <a:solidFill>
                            <a:srgbClr val="000000"/>
                          </a:solidFill>
                          <a:latin typeface="Arial" panose="020B0604020202020204" pitchFamily="34" charset="0"/>
                          <a:ea typeface="+mn-ea"/>
                          <a:cs typeface="Arial" panose="020B0604020202020204" pitchFamily="34" charset="0"/>
                        </a:rPr>
                        <a:t>et al, </a:t>
                      </a:r>
                      <a:r>
                        <a:rPr lang="en-US" sz="1100" b="0" i="0" kern="1200" dirty="0">
                          <a:solidFill>
                            <a:srgbClr val="000000"/>
                          </a:solidFill>
                          <a:latin typeface="Arial" panose="020B0604020202020204" pitchFamily="34" charset="0"/>
                          <a:ea typeface="+mn-ea"/>
                          <a:cs typeface="Arial" panose="020B0604020202020204" pitchFamily="34" charset="0"/>
                        </a:rPr>
                        <a:t>The Oncologist, 2024</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751157314"/>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I</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Palbociclib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CDK4/6</a:t>
                      </a:r>
                      <a:r>
                        <a:rPr lang="en-US" sz="1100" b="0" baseline="0" dirty="0">
                          <a:solidFill>
                            <a:srgbClr val="000000"/>
                          </a:solidFill>
                          <a:latin typeface="Arial" panose="020B0604020202020204" pitchFamily="34" charset="0"/>
                          <a:cs typeface="Arial" panose="020B0604020202020204" pitchFamily="34" charset="0"/>
                        </a:rPr>
                        <a:t> inhibitor</a:t>
                      </a:r>
                      <a:endParaRPr lang="en-US" sz="1100" b="0" dirty="0">
                        <a:solidFill>
                          <a:srgbClr val="000000"/>
                        </a:solidFill>
                        <a:latin typeface="Arial" panose="020B0604020202020204" pitchFamily="34" charset="0"/>
                        <a:cs typeface="Arial" panose="020B0604020202020204" pitchFamily="34" charset="0"/>
                      </a:endParaRP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Mody</a:t>
                      </a:r>
                      <a:r>
                        <a:rPr lang="en-US" sz="1100" b="0" dirty="0">
                          <a:solidFill>
                            <a:srgbClr val="000000"/>
                          </a:solidFill>
                          <a:latin typeface="Arial" panose="020B0604020202020204" pitchFamily="34" charset="0"/>
                          <a:cs typeface="Arial" panose="020B0604020202020204" pitchFamily="34" charset="0"/>
                        </a:rPr>
                        <a:t>/Macy</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6/18- 5/22</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mpd="sng">
                      <a:solidFill>
                        <a:srgbClr val="D6D6D6"/>
                      </a:solidFill>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23 enrolled; 20 evaluable, </a:t>
                      </a:r>
                      <a:r>
                        <a:rPr lang="en-US" sz="1100" b="1" dirty="0">
                          <a:solidFill>
                            <a:schemeClr val="tx2"/>
                          </a:solidFill>
                          <a:latin typeface="Arial" panose="020B0604020202020204" pitchFamily="34" charset="0"/>
                          <a:cs typeface="Arial" panose="020B0604020202020204" pitchFamily="34" charset="0"/>
                        </a:rPr>
                        <a:t>No responses</a:t>
                      </a:r>
                      <a:r>
                        <a:rPr lang="en-US" sz="1100" dirty="0">
                          <a:solidFill>
                            <a:schemeClr val="tx2"/>
                          </a:solidFill>
                          <a:latin typeface="Arial" panose="020B0604020202020204" pitchFamily="34" charset="0"/>
                          <a:cs typeface="Arial" panose="020B0604020202020204" pitchFamily="34" charset="0"/>
                        </a:rPr>
                        <a:t>. SD: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NBL (5 cycles); STS (3 cycles)</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Macy </a:t>
                      </a:r>
                      <a:r>
                        <a:rPr lang="en-US" sz="1100" i="1" dirty="0">
                          <a:solidFill>
                            <a:schemeClr val="tx1"/>
                          </a:solidFill>
                          <a:latin typeface="Arial" charset="0"/>
                          <a:ea typeface="ＭＳ Ｐゴシック" pitchFamily="34" charset="-128"/>
                          <a:cs typeface="Arial" charset="0"/>
                        </a:rPr>
                        <a:t>et al</a:t>
                      </a:r>
                      <a:r>
                        <a:rPr lang="en-US" sz="1100" b="0" kern="1200" noProof="0" dirty="0">
                          <a:solidFill>
                            <a:srgbClr val="000000"/>
                          </a:solidFill>
                          <a:latin typeface="Arial" panose="020B0604020202020204" pitchFamily="34" charset="0"/>
                          <a:ea typeface="+mn-ea"/>
                          <a:cs typeface="Arial" panose="020B0604020202020204" pitchFamily="34" charset="0"/>
                        </a:rPr>
                        <a:t>, JPO, 2024</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261879">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J</a:t>
                      </a:r>
                    </a:p>
                  </a:txBody>
                  <a:tcPr anchor="ctr">
                    <a:lnL w="12700" cap="flat" cmpd="sng" algn="ctr">
                      <a:solidFill>
                        <a:srgbClr val="006579"/>
                      </a:solidFill>
                      <a:prstDash val="solid"/>
                      <a:round/>
                      <a:headEnd type="none" w="med" len="med"/>
                      <a:tailEnd type="none" w="med" len="med"/>
                    </a:lnL>
                    <a:lnR w="12700" cmpd="sng">
                      <a:solidFill>
                        <a:srgbClr val="D6D6D6"/>
                      </a:solidFill>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Ulixertinib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ERK1/2</a:t>
                      </a:r>
                      <a:r>
                        <a:rPr lang="en-US" sz="1100" b="0" baseline="0" dirty="0">
                          <a:solidFill>
                            <a:srgbClr val="000000"/>
                          </a:solidFill>
                          <a:latin typeface="Arial" panose="020B0604020202020204" pitchFamily="34" charset="0"/>
                          <a:cs typeface="Arial" panose="020B0604020202020204" pitchFamily="34" charset="0"/>
                        </a:rPr>
                        <a:t> inhibitor</a:t>
                      </a:r>
                      <a:endParaRPr lang="en-US" sz="1100" b="0" dirty="0">
                        <a:solidFill>
                          <a:srgbClr val="000000"/>
                        </a:solidFill>
                        <a:latin typeface="Arial" panose="020B0604020202020204" pitchFamily="34" charset="0"/>
                        <a:cs typeface="Arial" panose="020B0604020202020204" pitchFamily="34" charset="0"/>
                      </a:endParaRPr>
                    </a:p>
                  </a:txBody>
                  <a:tcPr anchor="ctr">
                    <a:lnL w="12700" cmpd="sng">
                      <a:solidFill>
                        <a:srgbClr val="D6D6D6"/>
                      </a:solidFill>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Vo/</a:t>
                      </a:r>
                      <a:r>
                        <a:rPr lang="en-US" sz="1100" b="0" dirty="0" err="1">
                          <a:solidFill>
                            <a:srgbClr val="000000"/>
                          </a:solidFill>
                          <a:latin typeface="Arial" panose="020B0604020202020204" pitchFamily="34" charset="0"/>
                          <a:cs typeface="Arial" panose="020B0604020202020204" pitchFamily="34" charset="0"/>
                        </a:rPr>
                        <a:t>Sabnis</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10/18- 3/21</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dk1"/>
                          </a:solidFill>
                          <a:latin typeface="Calibri"/>
                        </a:defRPr>
                      </a:lvl1pPr>
                      <a:lvl2pPr marL="457200" algn="l" defTabSz="457200" rtl="0" eaLnBrk="1" latinLnBrk="0" hangingPunct="1">
                        <a:defRPr sz="1800" kern="1200">
                          <a:solidFill>
                            <a:schemeClr val="dk1"/>
                          </a:solidFill>
                          <a:latin typeface="Calibri"/>
                        </a:defRPr>
                      </a:lvl2pPr>
                      <a:lvl3pPr marL="914400" algn="l" defTabSz="457200" rtl="0" eaLnBrk="1" latinLnBrk="0" hangingPunct="1">
                        <a:defRPr sz="1800" kern="1200">
                          <a:solidFill>
                            <a:schemeClr val="dk1"/>
                          </a:solidFill>
                          <a:latin typeface="Calibri"/>
                        </a:defRPr>
                      </a:lvl3pPr>
                      <a:lvl4pPr marL="1371600" algn="l" defTabSz="457200" rtl="0" eaLnBrk="1" latinLnBrk="0" hangingPunct="1">
                        <a:defRPr sz="1800" kern="1200">
                          <a:solidFill>
                            <a:schemeClr val="dk1"/>
                          </a:solidFill>
                          <a:latin typeface="Calibri"/>
                        </a:defRPr>
                      </a:lvl4pPr>
                      <a:lvl5pPr marL="1828800" algn="l" defTabSz="457200" rtl="0" eaLnBrk="1" latinLnBrk="0" hangingPunct="1">
                        <a:defRPr sz="1800" kern="1200">
                          <a:solidFill>
                            <a:schemeClr val="dk1"/>
                          </a:solidFill>
                          <a:latin typeface="Calibri"/>
                        </a:defRPr>
                      </a:lvl5pPr>
                      <a:lvl6pPr marL="2286000" algn="l" defTabSz="457200" rtl="0" eaLnBrk="1" latinLnBrk="0" hangingPunct="1">
                        <a:defRPr sz="1800" kern="1200">
                          <a:solidFill>
                            <a:schemeClr val="dk1"/>
                          </a:solidFill>
                          <a:latin typeface="Calibri"/>
                        </a:defRPr>
                      </a:lvl6pPr>
                      <a:lvl7pPr marL="2743200" algn="l" defTabSz="457200" rtl="0" eaLnBrk="1" latinLnBrk="0" hangingPunct="1">
                        <a:defRPr sz="1800" kern="1200">
                          <a:solidFill>
                            <a:schemeClr val="dk1"/>
                          </a:solidFill>
                          <a:latin typeface="Calibri"/>
                        </a:defRPr>
                      </a:lvl7pPr>
                      <a:lvl8pPr marL="3200400" algn="l" defTabSz="457200" rtl="0" eaLnBrk="1" latinLnBrk="0" hangingPunct="1">
                        <a:defRPr sz="1800" kern="1200">
                          <a:solidFill>
                            <a:schemeClr val="dk1"/>
                          </a:solidFill>
                          <a:latin typeface="Calibri"/>
                        </a:defRPr>
                      </a:lvl8pPr>
                      <a:lvl9pPr marL="3657600" algn="l" defTabSz="457200" rtl="0" eaLnBrk="1" latinLnBrk="0" hangingPunct="1">
                        <a:defRPr sz="1800" kern="1200">
                          <a:solidFill>
                            <a:schemeClr val="dk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Completed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dirty="0">
                          <a:solidFill>
                            <a:schemeClr val="tx2"/>
                          </a:solidFill>
                          <a:latin typeface="Arial" panose="020B0604020202020204" pitchFamily="34" charset="0"/>
                          <a:cs typeface="Arial" panose="020B0604020202020204" pitchFamily="34" charset="0"/>
                        </a:rPr>
                        <a:t>20 enrolled; 20 evaluable, </a:t>
                      </a:r>
                      <a:r>
                        <a:rPr lang="en-US" sz="1100" b="1" dirty="0">
                          <a:solidFill>
                            <a:schemeClr val="tx2"/>
                          </a:solidFill>
                          <a:latin typeface="Arial" panose="020B0604020202020204" pitchFamily="34" charset="0"/>
                          <a:cs typeface="Arial" panose="020B0604020202020204" pitchFamily="34" charset="0"/>
                        </a:rPr>
                        <a:t>No responses</a:t>
                      </a:r>
                      <a:r>
                        <a:rPr lang="en-US" sz="1100" dirty="0">
                          <a:solidFill>
                            <a:schemeClr val="tx2"/>
                          </a:solidFill>
                          <a:latin typeface="Arial" panose="020B0604020202020204" pitchFamily="34" charset="0"/>
                          <a:cs typeface="Arial" panose="020B0604020202020204" pitchFamily="34" charset="0"/>
                        </a:rPr>
                        <a:t>. SD:</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chemeClr val="tx2"/>
                          </a:solidFill>
                          <a:latin typeface="Arial" panose="020B0604020202020204" pitchFamily="34" charset="0"/>
                          <a:ea typeface="+mn-ea"/>
                          <a:cs typeface="Arial" panose="020B0604020202020204" pitchFamily="34" charset="0"/>
                        </a:rPr>
                        <a:t>3 CNS glial tumors (7, 9, 15 cycles)</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Vo </a:t>
                      </a:r>
                      <a:r>
                        <a:rPr lang="en-US" sz="1100" i="1" dirty="0">
                          <a:solidFill>
                            <a:schemeClr val="tx1"/>
                          </a:solidFill>
                          <a:latin typeface="Arial" charset="0"/>
                          <a:ea typeface="ＭＳ Ｐゴシック" pitchFamily="34" charset="-128"/>
                          <a:cs typeface="Arial" charset="0"/>
                        </a:rPr>
                        <a:t>et al</a:t>
                      </a:r>
                      <a:r>
                        <a:rPr lang="en-US" sz="1100" b="0" kern="1200" noProof="0" dirty="0">
                          <a:solidFill>
                            <a:srgbClr val="000000"/>
                          </a:solidFill>
                          <a:latin typeface="Arial" panose="020B0604020202020204" pitchFamily="34" charset="0"/>
                          <a:ea typeface="+mn-ea"/>
                          <a:cs typeface="Arial" panose="020B0604020202020204" pitchFamily="34" charset="0"/>
                        </a:rPr>
                        <a:t>, JPO, 2024</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19698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K</a:t>
                      </a:r>
                    </a:p>
                  </a:txBody>
                  <a:tcPr anchor="ctr">
                    <a:lnL w="12700" cap="flat" cmpd="sng" algn="ctr">
                      <a:solidFill>
                        <a:srgbClr val="006579"/>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Ivosidenib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IDH1 inhibitor</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Alva/Reddy</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6/20-12/23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kern="1200" dirty="0">
                          <a:solidFill>
                            <a:schemeClr val="tx2"/>
                          </a:solidFill>
                          <a:latin typeface="Arial" panose="020B0604020202020204" pitchFamily="34" charset="0"/>
                          <a:ea typeface="+mn-ea"/>
                          <a:cs typeface="Arial" panose="020B0604020202020204" pitchFamily="34" charset="0"/>
                        </a:rPr>
                        <a:t>Pending</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kern="1200" noProof="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99775089"/>
                  </a:ext>
                </a:extLst>
              </a:tr>
              <a:tr h="26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M</a:t>
                      </a:r>
                    </a:p>
                  </a:txBody>
                  <a:tcPr anchor="ctr">
                    <a:lnL w="12700" cap="flat" cmpd="sng" algn="ctr">
                      <a:solidFill>
                        <a:srgbClr val="006579"/>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Tipifarnib</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FT inhibitor</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Pratilas</a:t>
                      </a:r>
                      <a:r>
                        <a:rPr lang="en-US" sz="1100" b="0" dirty="0">
                          <a:solidFill>
                            <a:srgbClr val="000000"/>
                          </a:solidFill>
                          <a:latin typeface="Arial" panose="020B0604020202020204" pitchFamily="34" charset="0"/>
                          <a:cs typeface="Arial" panose="020B0604020202020204" pitchFamily="34" charset="0"/>
                        </a:rPr>
                        <a:t>/</a:t>
                      </a:r>
                      <a:r>
                        <a:rPr lang="en-US" sz="1100" b="0" dirty="0" err="1">
                          <a:solidFill>
                            <a:srgbClr val="000000"/>
                          </a:solidFill>
                          <a:latin typeface="Arial" panose="020B0604020202020204" pitchFamily="34" charset="0"/>
                          <a:cs typeface="Arial" panose="020B0604020202020204" pitchFamily="34" charset="0"/>
                        </a:rPr>
                        <a:t>Yohe</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7/20-12/23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kern="1200" dirty="0">
                          <a:solidFill>
                            <a:schemeClr val="tx2"/>
                          </a:solidFill>
                          <a:latin typeface="Arial" panose="020B0604020202020204" pitchFamily="34" charset="0"/>
                          <a:ea typeface="+mn-ea"/>
                          <a:cs typeface="Arial" panose="020B0604020202020204" pitchFamily="34" charset="0"/>
                        </a:rPr>
                        <a:t>Pending</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kern="1200" noProof="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D6D6D6"/>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91245043"/>
                  </a:ext>
                </a:extLst>
              </a:tr>
              <a:tr h="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N</a:t>
                      </a:r>
                    </a:p>
                  </a:txBody>
                  <a:tcPr anchor="ctr">
                    <a:lnL w="12700" cap="flat" cmpd="sng" algn="ctr">
                      <a:solidFill>
                        <a:srgbClr val="006579"/>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Selpercatinib</a:t>
                      </a:r>
                      <a:endParaRPr lang="en-US" sz="1100" b="0" dirty="0">
                        <a:solidFill>
                          <a:srgbClr val="000000"/>
                        </a:solidFill>
                        <a:latin typeface="Arial" panose="020B0604020202020204" pitchFamily="34" charset="0"/>
                        <a:cs typeface="Arial" panose="020B0604020202020204" pitchFamily="34" charset="0"/>
                      </a:endParaRP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a:solidFill>
                            <a:srgbClr val="000000"/>
                          </a:solidFill>
                          <a:latin typeface="Arial" panose="020B0604020202020204" pitchFamily="34" charset="0"/>
                          <a:cs typeface="Arial" panose="020B0604020202020204" pitchFamily="34" charset="0"/>
                        </a:rPr>
                        <a:t>RET inhibitor</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r>
                        <a:rPr lang="en-US" sz="1100" b="0" dirty="0" err="1">
                          <a:solidFill>
                            <a:srgbClr val="000000"/>
                          </a:solidFill>
                          <a:latin typeface="Arial" panose="020B0604020202020204" pitchFamily="34" charset="0"/>
                          <a:cs typeface="Arial" panose="020B0604020202020204" pitchFamily="34" charset="0"/>
                        </a:rPr>
                        <a:t>Franson</a:t>
                      </a:r>
                      <a:r>
                        <a:rPr lang="en-US" sz="1100" b="0" dirty="0">
                          <a:solidFill>
                            <a:srgbClr val="000000"/>
                          </a:solidFill>
                          <a:latin typeface="Arial" panose="020B0604020202020204" pitchFamily="34" charset="0"/>
                          <a:cs typeface="Arial" panose="020B0604020202020204" pitchFamily="34" charset="0"/>
                        </a:rPr>
                        <a:t>/Potter</a:t>
                      </a:r>
                    </a:p>
                  </a:txBody>
                  <a:tcPr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9/20- 12/23</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kern="1200" noProof="0" dirty="0">
                          <a:solidFill>
                            <a:srgbClr val="000000"/>
                          </a:solidFill>
                          <a:latin typeface="Arial" panose="020B0604020202020204" pitchFamily="34" charset="0"/>
                          <a:ea typeface="+mn-ea"/>
                          <a:cs typeface="Arial" panose="020B0604020202020204" pitchFamily="34" charset="0"/>
                        </a:rPr>
                        <a:t>Closed</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mpd="sng">
                      <a:solidFill>
                        <a:srgbClr val="D6D6D6"/>
                      </a:solidFill>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0" i="1" kern="1200" dirty="0">
                          <a:solidFill>
                            <a:schemeClr val="tx2"/>
                          </a:solidFill>
                          <a:latin typeface="Arial" panose="020B0604020202020204" pitchFamily="34" charset="0"/>
                          <a:ea typeface="+mn-ea"/>
                          <a:cs typeface="Arial" panose="020B0604020202020204" pitchFamily="34" charset="0"/>
                        </a:rPr>
                        <a:t>Pending</a:t>
                      </a: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D6D6D6"/>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kern="1200" noProof="0" dirty="0">
                        <a:solidFill>
                          <a:srgbClr val="000000"/>
                        </a:solidFill>
                        <a:latin typeface="Arial" panose="020B0604020202020204" pitchFamily="34" charset="0"/>
                        <a:ea typeface="+mn-ea"/>
                        <a:cs typeface="Arial" panose="020B0604020202020204" pitchFamily="34" charset="0"/>
                      </a:endParaRPr>
                    </a:p>
                  </a:txBody>
                  <a:tcPr marL="121920" marR="121920" marT="60960" marB="60960" anchor="ctr">
                    <a:lnL w="12700" cap="flat" cmpd="sng" algn="ctr">
                      <a:solidFill>
                        <a:srgbClr val="D6D6D6"/>
                      </a:solidFill>
                      <a:prstDash val="solid"/>
                      <a:round/>
                      <a:headEnd type="none" w="med" len="med"/>
                      <a:tailEnd type="none" w="med" len="med"/>
                    </a:lnL>
                    <a:lnR w="12700" cap="flat" cmpd="sng" algn="ctr">
                      <a:solidFill>
                        <a:srgbClr val="006579"/>
                      </a:solidFill>
                      <a:prstDash val="solid"/>
                      <a:round/>
                      <a:headEnd type="none" w="med" len="med"/>
                      <a:tailEnd type="none" w="med" len="med"/>
                    </a:lnR>
                    <a:lnT w="12700" cap="flat" cmpd="sng" algn="ctr">
                      <a:solidFill>
                        <a:srgbClr val="D6D6D6"/>
                      </a:solidFill>
                      <a:prstDash val="solid"/>
                      <a:round/>
                      <a:headEnd type="none" w="med" len="med"/>
                      <a:tailEnd type="none" w="med" len="med"/>
                    </a:lnT>
                    <a:lnB w="12700" cap="flat" cmpd="sng" algn="ctr">
                      <a:solidFill>
                        <a:srgbClr val="006579"/>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25902797"/>
                  </a:ext>
                </a:extLst>
              </a:tr>
            </a:tbl>
          </a:graphicData>
        </a:graphic>
      </p:graphicFrame>
      <p:pic>
        <p:nvPicPr>
          <p:cNvPr id="9" name="Picture 8">
            <a:extLst>
              <a:ext uri="{FF2B5EF4-FFF2-40B4-BE49-F238E27FC236}">
                <a16:creationId xmlns:a16="http://schemas.microsoft.com/office/drawing/2014/main" id="{BB1A3153-A36A-392B-7B01-BFECDAEFD3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3" t="89163" r="76858" b="3243"/>
          <a:stretch/>
        </p:blipFill>
        <p:spPr bwMode="auto">
          <a:xfrm>
            <a:off x="9364170" y="225987"/>
            <a:ext cx="2420472" cy="44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1276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nvGraphicFramePr>
        <p:xfrm>
          <a:off x="215598" y="1550979"/>
          <a:ext cx="3571476" cy="3846824"/>
        </p:xfrm>
        <a:graphic>
          <a:graphicData uri="http://schemas.openxmlformats.org/drawingml/2006/table">
            <a:tbl>
              <a:tblPr/>
              <a:tblGrid>
                <a:gridCol w="639067">
                  <a:extLst>
                    <a:ext uri="{9D8B030D-6E8A-4147-A177-3AD203B41FA5}">
                      <a16:colId xmlns:a16="http://schemas.microsoft.com/office/drawing/2014/main" val="73300731"/>
                    </a:ext>
                  </a:extLst>
                </a:gridCol>
                <a:gridCol w="825877">
                  <a:extLst>
                    <a:ext uri="{9D8B030D-6E8A-4147-A177-3AD203B41FA5}">
                      <a16:colId xmlns:a16="http://schemas.microsoft.com/office/drawing/2014/main" val="1701788006"/>
                    </a:ext>
                  </a:extLst>
                </a:gridCol>
                <a:gridCol w="2106532">
                  <a:extLst>
                    <a:ext uri="{9D8B030D-6E8A-4147-A177-3AD203B41FA5}">
                      <a16:colId xmlns:a16="http://schemas.microsoft.com/office/drawing/2014/main" val="2911134438"/>
                    </a:ext>
                  </a:extLst>
                </a:gridCol>
              </a:tblGrid>
              <a:tr h="245503">
                <a:tc>
                  <a:txBody>
                    <a:bodyPr/>
                    <a:lstStyle/>
                    <a:p>
                      <a:pPr algn="ctr" fontAlgn="b"/>
                      <a:r>
                        <a:rPr lang="fr-FR" sz="1500" b="1" i="0" u="none" strike="noStrike" dirty="0">
                          <a:effectLst/>
                          <a:latin typeface="+mn-lt"/>
                        </a:rPr>
                        <a:t>ARM</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b"/>
                      <a:r>
                        <a:rPr lang="fr-FR" sz="1500" b="1" i="0" u="none" strike="noStrike" dirty="0">
                          <a:effectLst/>
                          <a:latin typeface="+mn-lt"/>
                        </a:rPr>
                        <a:t>Target</a:t>
                      </a: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tc>
                  <a:txBody>
                    <a:bodyPr/>
                    <a:lstStyle/>
                    <a:p>
                      <a:pPr algn="ctr" fontAlgn="b"/>
                      <a:r>
                        <a:rPr lang="fr-FR" sz="1500" b="1" i="0" u="none" strike="noStrike" dirty="0" err="1">
                          <a:effectLst/>
                          <a:latin typeface="+mn-lt"/>
                        </a:rPr>
                        <a:t>Treatment</a:t>
                      </a:r>
                      <a:endParaRPr lang="fr-FR" sz="1500" b="1" i="0" u="none" strike="noStrike" dirty="0">
                        <a:effectLst/>
                        <a:latin typeface="+mn-lt"/>
                      </a:endParaRPr>
                    </a:p>
                  </a:txBody>
                  <a:tcPr marL="0" marR="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CC"/>
                    </a:solidFill>
                  </a:tcPr>
                </a:tc>
                <a:extLst>
                  <a:ext uri="{0D108BD9-81ED-4DB2-BD59-A6C34878D82A}">
                    <a16:rowId xmlns:a16="http://schemas.microsoft.com/office/drawing/2014/main" val="2200139806"/>
                  </a:ext>
                </a:extLst>
              </a:tr>
              <a:tr h="491007">
                <a:tc>
                  <a:txBody>
                    <a:bodyPr/>
                    <a:lstStyle/>
                    <a:p>
                      <a:pPr algn="ctr" fontAlgn="ctr"/>
                      <a:r>
                        <a:rPr lang="fr-FR" sz="1500" b="0" i="0" u="none" strike="noStrike" dirty="0">
                          <a:effectLst/>
                          <a:latin typeface="+mn-lt"/>
                        </a:rPr>
                        <a:t>Arm 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rowSpan="2">
                  <a:txBody>
                    <a:bodyPr/>
                    <a:lstStyle/>
                    <a:p>
                      <a:pPr algn="ctr" fontAlgn="ctr"/>
                      <a:r>
                        <a:rPr lang="fr-FR" sz="1500" b="0" i="0" u="none" strike="noStrike" dirty="0">
                          <a:effectLst/>
                          <a:latin typeface="+mn-lt"/>
                        </a:rPr>
                        <a:t>CDK4/6</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err="1">
                          <a:effectLst/>
                          <a:latin typeface="+mn-lt"/>
                        </a:rPr>
                        <a:t>Ribociclib</a:t>
                      </a:r>
                      <a:r>
                        <a:rPr lang="fr-FR" sz="1500" b="0" i="0" u="none" strike="noStrike" dirty="0">
                          <a:effectLst/>
                          <a:latin typeface="+mn-lt"/>
                        </a:rPr>
                        <a:t> </a:t>
                      </a:r>
                    </a:p>
                    <a:p>
                      <a:pPr algn="ctr" fontAlgn="ctr"/>
                      <a:r>
                        <a:rPr lang="fr-FR" sz="1500" b="0" i="0" u="none" strike="noStrike" dirty="0">
                          <a:effectLst/>
                          <a:latin typeface="+mn-lt"/>
                        </a:rPr>
                        <a:t>+ TOTEM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2238190711"/>
                  </a:ext>
                </a:extLst>
              </a:tr>
              <a:tr h="491007">
                <a:tc>
                  <a:txBody>
                    <a:bodyPr/>
                    <a:lstStyle/>
                    <a:p>
                      <a:pPr algn="ctr" fontAlgn="ctr"/>
                      <a:r>
                        <a:rPr lang="fr-FR" sz="1500" b="0" i="0" u="none" strike="noStrike" dirty="0">
                          <a:effectLst/>
                          <a:latin typeface="+mn-lt"/>
                        </a:rPr>
                        <a:t>Arm B</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vMerge="1">
                  <a:txBody>
                    <a:bodyPr/>
                    <a:lstStyle/>
                    <a:p>
                      <a:endParaRPr lang="fr-FR"/>
                    </a:p>
                  </a:txBody>
                  <a:tcPr/>
                </a:tc>
                <a:tc>
                  <a:txBody>
                    <a:bodyPr/>
                    <a:lstStyle/>
                    <a:p>
                      <a:pPr algn="ctr" fontAlgn="ctr"/>
                      <a:r>
                        <a:rPr lang="fr-FR" sz="1500" b="0" i="0" u="none" strike="noStrike" dirty="0" err="1">
                          <a:effectLst/>
                          <a:latin typeface="+mn-lt"/>
                        </a:rPr>
                        <a:t>Ribociclib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Everolimus</a:t>
                      </a:r>
                      <a:endParaRPr lang="fr-FR" sz="15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513398313"/>
                  </a:ext>
                </a:extLst>
              </a:tr>
              <a:tr h="559748">
                <a:tc>
                  <a:txBody>
                    <a:bodyPr/>
                    <a:lstStyle/>
                    <a:p>
                      <a:pPr algn="ctr" fontAlgn="ctr"/>
                      <a:r>
                        <a:rPr lang="fr-FR" sz="1500" b="0" i="0" u="none" strike="noStrike" dirty="0">
                          <a:effectLst/>
                          <a:latin typeface="+mn-lt"/>
                        </a:rPr>
                        <a:t>Arm C</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a:txBody>
                    <a:bodyPr/>
                    <a:lstStyle/>
                    <a:p>
                      <a:pPr algn="ctr" fontAlgn="ctr"/>
                      <a:r>
                        <a:rPr lang="fr-FR" sz="1500" b="0" i="0" u="none" strike="noStrike" dirty="0">
                          <a:effectLst/>
                          <a:latin typeface="+mn-lt"/>
                        </a:rPr>
                        <a:t>WEE1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err="1">
                          <a:effectLst/>
                          <a:latin typeface="+mn-lt"/>
                        </a:rPr>
                        <a:t>Adavosertib</a:t>
                      </a:r>
                      <a:r>
                        <a:rPr lang="fr-FR" sz="1500" b="0" i="0" u="none" strike="noStrike" dirty="0">
                          <a:effectLst/>
                          <a:latin typeface="+mn-lt"/>
                        </a:rPr>
                        <a:t> (AZD1775) </a:t>
                      </a:r>
                    </a:p>
                    <a:p>
                      <a:pPr algn="ctr" fontAlgn="ctr"/>
                      <a:r>
                        <a:rPr lang="fr-FR" sz="1500" b="0" i="0" u="none" strike="noStrike" dirty="0">
                          <a:effectLst/>
                          <a:latin typeface="+mn-lt"/>
                        </a:rPr>
                        <a:t>+ </a:t>
                      </a:r>
                      <a:r>
                        <a:rPr lang="fr-FR" sz="1500" b="0" i="0" u="none" strike="noStrike" dirty="0" err="1">
                          <a:effectLst/>
                          <a:latin typeface="+mn-lt"/>
                        </a:rPr>
                        <a:t>Carboplatin</a:t>
                      </a:r>
                      <a:endParaRPr lang="fr-FR" sz="15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455882410"/>
                  </a:ext>
                </a:extLst>
              </a:tr>
              <a:tr h="491007">
                <a:tc>
                  <a:txBody>
                    <a:bodyPr/>
                    <a:lstStyle/>
                    <a:p>
                      <a:pPr algn="ctr" fontAlgn="ctr"/>
                      <a:r>
                        <a:rPr lang="fr-FR" sz="1500" b="0" i="0" u="none" strike="noStrike" dirty="0">
                          <a:effectLst/>
                          <a:latin typeface="+mn-lt"/>
                        </a:rPr>
                        <a:t>Arm D</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a:effectLst/>
                          <a:latin typeface="+mn-lt"/>
                        </a:rPr>
                        <a:t>PARP</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err="1">
                          <a:effectLst/>
                          <a:latin typeface="+mn-lt"/>
                        </a:rPr>
                        <a:t>Olaparib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Irinotecan</a:t>
                      </a:r>
                      <a:r>
                        <a:rPr lang="fr-FR" sz="1500" b="0" i="0" u="none" strike="noStrike" dirty="0">
                          <a:effectLst/>
                          <a:latin typeface="+mn-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2809953659"/>
                  </a:ext>
                </a:extLst>
              </a:tr>
              <a:tr h="374841">
                <a:tc>
                  <a:txBody>
                    <a:bodyPr/>
                    <a:lstStyle/>
                    <a:p>
                      <a:pPr algn="ctr" fontAlgn="ctr"/>
                      <a:r>
                        <a:rPr lang="fr-FR" sz="1500" b="0" i="0" u="none" strike="noStrike" dirty="0">
                          <a:effectLst/>
                          <a:latin typeface="+mn-lt"/>
                        </a:rPr>
                        <a:t>Arm 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rowSpan="2">
                  <a:txBody>
                    <a:bodyPr/>
                    <a:lstStyle/>
                    <a:p>
                      <a:pPr algn="ctr" fontAlgn="ctr"/>
                      <a:r>
                        <a:rPr lang="fr-FR" sz="1500" b="0" i="0" u="none" strike="noStrike" dirty="0">
                          <a:effectLst/>
                          <a:latin typeface="+mn-lt"/>
                        </a:rPr>
                        <a:t>mTORC1/TORC2</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err="1">
                          <a:effectLst/>
                          <a:latin typeface="+mn-lt"/>
                        </a:rPr>
                        <a:t>Vistusertib</a:t>
                      </a:r>
                      <a:endParaRPr lang="fr-FR" sz="1500" b="0" i="0" u="none" strike="noStrike" dirty="0">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1406433729"/>
                  </a:ext>
                </a:extLst>
              </a:tr>
              <a:tr h="457200">
                <a:tc>
                  <a:txBody>
                    <a:bodyPr/>
                    <a:lstStyle/>
                    <a:p>
                      <a:pPr algn="ctr" fontAlgn="ctr"/>
                      <a:r>
                        <a:rPr lang="fr-FR" sz="1500" b="0" i="0" u="none" strike="noStrike" dirty="0">
                          <a:effectLst/>
                          <a:latin typeface="+mn-lt"/>
                        </a:rPr>
                        <a:t>Arm F</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vMerge="1">
                  <a:txBody>
                    <a:bodyPr/>
                    <a:lstStyle/>
                    <a:p>
                      <a:endParaRPr lang="en-US"/>
                    </a:p>
                  </a:txBody>
                  <a:tcPr/>
                </a:tc>
                <a:tc>
                  <a:txBody>
                    <a:bodyPr/>
                    <a:lstStyle/>
                    <a:p>
                      <a:pPr algn="ctr" fontAlgn="ctr"/>
                      <a:r>
                        <a:rPr lang="fr-FR" sz="1500" b="0" i="0" u="none" strike="noStrike" dirty="0" err="1">
                          <a:effectLst/>
                          <a:latin typeface="+mn-lt"/>
                        </a:rPr>
                        <a:t>Vistusertib</a:t>
                      </a:r>
                      <a:r>
                        <a:rPr lang="fr-FR" sz="1500" b="0" i="0" u="none" strike="noStrike" dirty="0">
                          <a:effectLst/>
                          <a:latin typeface="+mn-lt"/>
                        </a:rPr>
                        <a:t> </a:t>
                      </a:r>
                    </a:p>
                    <a:p>
                      <a:pPr algn="ctr" fontAlgn="ctr"/>
                      <a:r>
                        <a:rPr lang="fr-FR" sz="1500" b="0" i="0" u="none" strike="noStrike" dirty="0">
                          <a:effectLst/>
                          <a:latin typeface="+mn-lt"/>
                        </a:rPr>
                        <a:t>+ TOTEM</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10006"/>
                  </a:ext>
                </a:extLst>
              </a:tr>
              <a:tr h="736511">
                <a:tc>
                  <a:txBody>
                    <a:bodyPr/>
                    <a:lstStyle/>
                    <a:p>
                      <a:pPr algn="ctr" fontAlgn="ctr"/>
                      <a:r>
                        <a:rPr lang="fr-FR" sz="1500" b="0" i="0" u="none" strike="noStrike" dirty="0">
                          <a:effectLst/>
                          <a:latin typeface="+mn-lt"/>
                        </a:rPr>
                        <a:t>Arm G</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939F"/>
                    </a:solidFill>
                  </a:tcPr>
                </a:tc>
                <a:tc>
                  <a:txBody>
                    <a:bodyPr/>
                    <a:lstStyle/>
                    <a:p>
                      <a:pPr algn="ctr" fontAlgn="ctr"/>
                      <a:r>
                        <a:rPr lang="fr-FR" sz="1500" b="0" i="0" u="none" strike="noStrike" dirty="0">
                          <a:effectLst/>
                          <a:latin typeface="+mn-lt"/>
                        </a:rPr>
                        <a:t>PD1</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tc>
                  <a:txBody>
                    <a:bodyPr/>
                    <a:lstStyle/>
                    <a:p>
                      <a:pPr algn="ctr" fontAlgn="ctr"/>
                      <a:r>
                        <a:rPr lang="fr-FR" sz="1500" b="0" i="0" u="none" strike="noStrike" dirty="0" err="1">
                          <a:effectLst/>
                          <a:latin typeface="+mn-lt"/>
                        </a:rPr>
                        <a:t>Nivolumab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Cyclophosphamide</a:t>
                      </a:r>
                      <a:r>
                        <a:rPr lang="fr-FR" sz="1500" b="0" i="0" u="none" strike="noStrike" dirty="0">
                          <a:effectLst/>
                          <a:latin typeface="+mn-lt"/>
                        </a:rPr>
                        <a:t> </a:t>
                      </a:r>
                    </a:p>
                    <a:p>
                      <a:pPr algn="ctr" fontAlgn="ctr"/>
                      <a:r>
                        <a:rPr lang="fr-FR" sz="1500" b="0" i="0" u="none" strike="noStrike" dirty="0">
                          <a:effectLst/>
                          <a:latin typeface="+mn-lt"/>
                        </a:rPr>
                        <a:t>+/-RT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AEEF3"/>
                    </a:solidFill>
                  </a:tcPr>
                </a:tc>
                <a:extLst>
                  <a:ext uri="{0D108BD9-81ED-4DB2-BD59-A6C34878D82A}">
                    <a16:rowId xmlns:a16="http://schemas.microsoft.com/office/drawing/2014/main" val="3783374480"/>
                  </a:ext>
                </a:extLst>
              </a:tr>
            </a:tbl>
          </a:graphicData>
        </a:graphic>
      </p:graphicFrame>
      <p:pic>
        <p:nvPicPr>
          <p:cNvPr id="6" name="Picture 14" descr="C:\Users\j_ducrocq\Documents\ITCC\CDDF 2016 - Brussels\logos\téléchargement (1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7308" y="5990889"/>
            <a:ext cx="1638128" cy="21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1805" y="4605874"/>
            <a:ext cx="1066800"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796" y="5462950"/>
            <a:ext cx="1501229" cy="34048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06378" y="5502205"/>
            <a:ext cx="1524783" cy="34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83665" y="4515353"/>
            <a:ext cx="665799" cy="652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8781" y="3523195"/>
            <a:ext cx="991411" cy="572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Tableau 12"/>
          <p:cNvGraphicFramePr>
            <a:graphicFrameLocks noGrp="1"/>
          </p:cNvGraphicFramePr>
          <p:nvPr/>
        </p:nvGraphicFramePr>
        <p:xfrm>
          <a:off x="3979541" y="1583345"/>
          <a:ext cx="3875582" cy="1596978"/>
        </p:xfrm>
        <a:graphic>
          <a:graphicData uri="http://schemas.openxmlformats.org/drawingml/2006/table">
            <a:tbl>
              <a:tblPr/>
              <a:tblGrid>
                <a:gridCol w="591504">
                  <a:extLst>
                    <a:ext uri="{9D8B030D-6E8A-4147-A177-3AD203B41FA5}">
                      <a16:colId xmlns:a16="http://schemas.microsoft.com/office/drawing/2014/main" val="1508712206"/>
                    </a:ext>
                  </a:extLst>
                </a:gridCol>
                <a:gridCol w="1139375">
                  <a:extLst>
                    <a:ext uri="{9D8B030D-6E8A-4147-A177-3AD203B41FA5}">
                      <a16:colId xmlns:a16="http://schemas.microsoft.com/office/drawing/2014/main" val="4134469823"/>
                    </a:ext>
                  </a:extLst>
                </a:gridCol>
                <a:gridCol w="2144703">
                  <a:extLst>
                    <a:ext uri="{9D8B030D-6E8A-4147-A177-3AD203B41FA5}">
                      <a16:colId xmlns:a16="http://schemas.microsoft.com/office/drawing/2014/main" val="2232580119"/>
                    </a:ext>
                  </a:extLst>
                </a:gridCol>
              </a:tblGrid>
              <a:tr h="228600">
                <a:tc>
                  <a:txBody>
                    <a:bodyPr/>
                    <a:lstStyle/>
                    <a:p>
                      <a:pPr algn="ctr" fontAlgn="b"/>
                      <a:r>
                        <a:rPr lang="fr-FR" sz="1500" b="1" i="0" u="none" strike="noStrike" dirty="0">
                          <a:effectLst/>
                          <a:latin typeface="+mn-lt"/>
                        </a:rPr>
                        <a:t>ARM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dirty="0">
                          <a:effectLst/>
                          <a:latin typeface="+mn-lt"/>
                        </a:rPr>
                        <a:t>Target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dirty="0" err="1">
                          <a:effectLst/>
                          <a:latin typeface="+mn-lt"/>
                        </a:rPr>
                        <a:t>Treatment</a:t>
                      </a:r>
                      <a:endParaRPr lang="fr-FR" sz="1500" b="1" i="0" u="none" strike="noStrike" dirty="0">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64948764"/>
                  </a:ext>
                </a:extLst>
              </a:tr>
              <a:tr h="547351">
                <a:tc>
                  <a:txBody>
                    <a:bodyPr/>
                    <a:lstStyle/>
                    <a:p>
                      <a:pPr algn="ctr" fontAlgn="ctr"/>
                      <a:r>
                        <a:rPr lang="fr-FR" sz="1500" b="0" i="0" u="none" strike="noStrike" dirty="0">
                          <a:effectLst/>
                          <a:latin typeface="+mn-lt"/>
                        </a:rPr>
                        <a:t>Arm H</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algn="ctr" fontAlgn="ctr"/>
                      <a:r>
                        <a:rPr lang="fr-FR" sz="1500" b="0" i="0" u="none" strike="noStrike" dirty="0">
                          <a:effectLst/>
                          <a:latin typeface="+mn-lt"/>
                        </a:rPr>
                        <a:t>MEK + </a:t>
                      </a:r>
                      <a:r>
                        <a:rPr lang="fr-FR" sz="1500" b="0" i="0" u="none" strike="noStrike" dirty="0" err="1">
                          <a:effectLst/>
                          <a:latin typeface="+mn-lt"/>
                        </a:rPr>
                        <a:t>mTOR</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1500" b="0" i="0" u="none" strike="noStrike" dirty="0" err="1">
                          <a:effectLst/>
                          <a:latin typeface="+mn-lt"/>
                        </a:rPr>
                        <a:t>Selumetinib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Vistusertib</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1634555619"/>
                  </a:ext>
                </a:extLst>
              </a:tr>
              <a:tr h="273676">
                <a:tc>
                  <a:txBody>
                    <a:bodyPr/>
                    <a:lstStyle/>
                    <a:p>
                      <a:pPr algn="ctr" fontAlgn="ctr"/>
                      <a:r>
                        <a:rPr lang="fr-FR" sz="1500" b="0" i="0" u="none" strike="noStrike" dirty="0">
                          <a:effectLst/>
                          <a:latin typeface="+mn-lt"/>
                        </a:rPr>
                        <a:t>Arm I</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1500" b="0" i="0" u="none" strike="noStrike" dirty="0">
                          <a:effectLst/>
                          <a:latin typeface="+mn-lt"/>
                        </a:rPr>
                        <a:t>IDH2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1500" b="0" i="0" u="none" strike="noStrike" dirty="0" err="1">
                          <a:effectLst/>
                          <a:latin typeface="+mn-lt"/>
                        </a:rPr>
                        <a:t>Enasidenib</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3883419808"/>
                  </a:ext>
                </a:extLst>
              </a:tr>
              <a:tr h="547351">
                <a:tc>
                  <a:txBody>
                    <a:bodyPr/>
                    <a:lstStyle/>
                    <a:p>
                      <a:pPr algn="ctr" fontAlgn="ctr"/>
                      <a:r>
                        <a:rPr lang="fr-FR" sz="1500" b="0" i="0" u="none" strike="noStrike" dirty="0">
                          <a:effectLst/>
                          <a:latin typeface="+mn-lt"/>
                        </a:rPr>
                        <a:t>Arm J</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939F"/>
                    </a:solidFill>
                  </a:tcPr>
                </a:tc>
                <a:tc>
                  <a:txBody>
                    <a:bodyPr/>
                    <a:lstStyle/>
                    <a:p>
                      <a:pPr algn="ctr" fontAlgn="ctr"/>
                      <a:r>
                        <a:rPr lang="fr-FR" sz="1500" b="0" i="0" u="none" strike="noStrike" dirty="0">
                          <a:effectLst/>
                          <a:latin typeface="+mn-lt"/>
                        </a:rPr>
                        <a:t>PD1 + KIR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tc>
                  <a:txBody>
                    <a:bodyPr/>
                    <a:lstStyle/>
                    <a:p>
                      <a:pPr algn="ctr" fontAlgn="ctr"/>
                      <a:r>
                        <a:rPr lang="fr-FR" sz="1500" b="0" i="0" u="none" strike="noStrike" dirty="0" err="1">
                          <a:effectLst/>
                          <a:latin typeface="+mn-lt"/>
                        </a:rPr>
                        <a:t>Nivolumab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Lirilumab</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8E4BC"/>
                    </a:solidFill>
                  </a:tcPr>
                </a:tc>
                <a:extLst>
                  <a:ext uri="{0D108BD9-81ED-4DB2-BD59-A6C34878D82A}">
                    <a16:rowId xmlns:a16="http://schemas.microsoft.com/office/drawing/2014/main" val="2421039860"/>
                  </a:ext>
                </a:extLst>
              </a:tr>
            </a:tbl>
          </a:graphicData>
        </a:graphic>
      </p:graphicFrame>
      <p:graphicFrame>
        <p:nvGraphicFramePr>
          <p:cNvPr id="14" name="Tableau 13"/>
          <p:cNvGraphicFramePr>
            <a:graphicFrameLocks noGrp="1"/>
          </p:cNvGraphicFramePr>
          <p:nvPr/>
        </p:nvGraphicFramePr>
        <p:xfrm>
          <a:off x="8067448" y="1550983"/>
          <a:ext cx="3937190" cy="2829096"/>
        </p:xfrm>
        <a:graphic>
          <a:graphicData uri="http://schemas.openxmlformats.org/drawingml/2006/table">
            <a:tbl>
              <a:tblPr/>
              <a:tblGrid>
                <a:gridCol w="679640">
                  <a:extLst>
                    <a:ext uri="{9D8B030D-6E8A-4147-A177-3AD203B41FA5}">
                      <a16:colId xmlns:a16="http://schemas.microsoft.com/office/drawing/2014/main" val="687153127"/>
                    </a:ext>
                  </a:extLst>
                </a:gridCol>
                <a:gridCol w="1051239">
                  <a:extLst>
                    <a:ext uri="{9D8B030D-6E8A-4147-A177-3AD203B41FA5}">
                      <a16:colId xmlns:a16="http://schemas.microsoft.com/office/drawing/2014/main" val="4052268517"/>
                    </a:ext>
                  </a:extLst>
                </a:gridCol>
                <a:gridCol w="2206311">
                  <a:extLst>
                    <a:ext uri="{9D8B030D-6E8A-4147-A177-3AD203B41FA5}">
                      <a16:colId xmlns:a16="http://schemas.microsoft.com/office/drawing/2014/main" val="3166630244"/>
                    </a:ext>
                  </a:extLst>
                </a:gridCol>
              </a:tblGrid>
              <a:tr h="265963">
                <a:tc>
                  <a:txBody>
                    <a:bodyPr/>
                    <a:lstStyle/>
                    <a:p>
                      <a:pPr algn="ctr" fontAlgn="b"/>
                      <a:r>
                        <a:rPr lang="fr-FR" sz="1500" b="1" i="0" u="none" strike="noStrike" dirty="0">
                          <a:effectLst/>
                          <a:latin typeface="+mn-lt"/>
                        </a:rPr>
                        <a:t>ARM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dirty="0">
                          <a:effectLst/>
                          <a:latin typeface="+mn-lt"/>
                        </a:rPr>
                        <a:t>Target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a:effectLst/>
                          <a:latin typeface="+mn-lt"/>
                        </a:rPr>
                        <a:t>Treatment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410011204"/>
                  </a:ext>
                </a:extLst>
              </a:tr>
              <a:tr h="569585">
                <a:tc>
                  <a:txBody>
                    <a:bodyPr/>
                    <a:lstStyle/>
                    <a:p>
                      <a:pPr algn="ctr" fontAlgn="ctr"/>
                      <a:r>
                        <a:rPr lang="fr-FR" sz="1500" b="0" i="0" u="none" strike="noStrike" dirty="0">
                          <a:effectLst/>
                          <a:latin typeface="+mn-lt"/>
                        </a:rPr>
                        <a:t>Arm K</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rowSpan="2">
                  <a:txBody>
                    <a:bodyPr/>
                    <a:lstStyle/>
                    <a:p>
                      <a:pPr algn="ctr" fontAlgn="ctr"/>
                      <a:r>
                        <a:rPr lang="fr-FR" sz="1500" b="0" i="0" u="none" strike="noStrike" dirty="0">
                          <a:effectLst/>
                          <a:latin typeface="+mn-lt"/>
                        </a:rPr>
                        <a:t>CDK2/9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err="1">
                          <a:effectLst/>
                          <a:latin typeface="+mn-lt"/>
                        </a:rPr>
                        <a:t>Fadraciclib</a:t>
                      </a:r>
                      <a:r>
                        <a:rPr lang="fr-FR" sz="1500" b="0" i="0" u="none" strike="noStrike" dirty="0">
                          <a:effectLst/>
                          <a:latin typeface="+mn-lt"/>
                        </a:rPr>
                        <a:t> (CYC065) </a:t>
                      </a:r>
                    </a:p>
                    <a:p>
                      <a:pPr algn="ctr" fontAlgn="ctr"/>
                      <a:r>
                        <a:rPr lang="fr-FR" sz="1500" b="0" i="0" u="none" strike="noStrike" dirty="0">
                          <a:effectLst/>
                          <a:latin typeface="+mn-lt"/>
                        </a:rPr>
                        <a:t>+ </a:t>
                      </a:r>
                      <a:r>
                        <a:rPr lang="fr-FR" sz="1500" b="0" i="0" u="none" strike="noStrike" dirty="0" err="1">
                          <a:effectLst/>
                          <a:latin typeface="+mn-lt"/>
                        </a:rPr>
                        <a:t>Temozolomide</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2288635586"/>
                  </a:ext>
                </a:extLst>
              </a:tr>
              <a:tr h="569585">
                <a:tc>
                  <a:txBody>
                    <a:bodyPr/>
                    <a:lstStyle/>
                    <a:p>
                      <a:pPr algn="ctr" fontAlgn="ctr"/>
                      <a:r>
                        <a:rPr lang="fr-FR" sz="1500" b="0" i="0" u="none" strike="noStrike" dirty="0">
                          <a:effectLst/>
                          <a:latin typeface="+mn-lt"/>
                        </a:rPr>
                        <a:t>Arm L</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vMerge="1">
                  <a:txBody>
                    <a:bodyPr/>
                    <a:lstStyle/>
                    <a:p>
                      <a:endParaRPr lang="fr-FR"/>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fr-FR" sz="1500" b="0" i="0" u="none" strike="noStrike" dirty="0" err="1">
                          <a:effectLst/>
                          <a:latin typeface="+mn-lt"/>
                        </a:rPr>
                        <a:t>Fadraciclib</a:t>
                      </a:r>
                      <a:r>
                        <a:rPr lang="fr-FR" sz="1500" b="0" i="0" u="none" strike="noStrike" dirty="0">
                          <a:effectLst/>
                          <a:latin typeface="+mn-lt"/>
                        </a:rPr>
                        <a:t> (CYC065) </a:t>
                      </a:r>
                    </a:p>
                    <a:p>
                      <a:pPr algn="ctr" fontAlgn="ctr"/>
                      <a:r>
                        <a:rPr lang="fr-FR" sz="1500" b="0" i="0" u="none" strike="noStrike" dirty="0">
                          <a:effectLst/>
                          <a:latin typeface="+mn-lt"/>
                        </a:rPr>
                        <a:t>+ Cytarabine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263001544"/>
                  </a:ext>
                </a:extLst>
              </a:tr>
              <a:tr h="569585">
                <a:tc>
                  <a:txBody>
                    <a:bodyPr/>
                    <a:lstStyle/>
                    <a:p>
                      <a:pPr algn="ctr" fontAlgn="ctr"/>
                      <a:r>
                        <a:rPr lang="fr-FR" sz="1500" b="0" i="0" u="none" strike="noStrike" dirty="0">
                          <a:effectLst/>
                          <a:latin typeface="+mn-lt"/>
                        </a:rPr>
                        <a:t>Arm M</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a:effectLst/>
                          <a:latin typeface="+mn-lt"/>
                        </a:rPr>
                        <a:t>CDK4/6 + </a:t>
                      </a:r>
                      <a:r>
                        <a:rPr lang="fr-FR" sz="1500" b="0" i="0" u="none" strike="noStrike" dirty="0" err="1">
                          <a:effectLst/>
                          <a:latin typeface="+mn-lt"/>
                        </a:rPr>
                        <a:t>mTOR</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err="1">
                          <a:effectLst/>
                          <a:latin typeface="+mn-lt"/>
                        </a:rPr>
                        <a:t>Ribociclib</a:t>
                      </a:r>
                      <a:r>
                        <a:rPr lang="fr-FR" sz="1500" b="0" i="0" u="none" strike="noStrike" dirty="0">
                          <a:effectLst/>
                          <a:latin typeface="+mn-lt"/>
                        </a:rPr>
                        <a:t> </a:t>
                      </a:r>
                    </a:p>
                    <a:p>
                      <a:pPr algn="ctr" fontAlgn="ctr"/>
                      <a:r>
                        <a:rPr lang="fr-FR" sz="1500" b="0" i="0" u="none" strike="noStrike" dirty="0">
                          <a:effectLst/>
                          <a:latin typeface="+mn-lt"/>
                        </a:rPr>
                        <a:t>+ </a:t>
                      </a:r>
                      <a:r>
                        <a:rPr lang="fr-FR" sz="1500" b="0" i="0" u="none" strike="noStrike" dirty="0" err="1">
                          <a:effectLst/>
                          <a:latin typeface="+mn-lt"/>
                        </a:rPr>
                        <a:t>Everolimus</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2896117313"/>
                  </a:ext>
                </a:extLst>
              </a:tr>
              <a:tr h="569585">
                <a:tc>
                  <a:txBody>
                    <a:bodyPr/>
                    <a:lstStyle/>
                    <a:p>
                      <a:pPr algn="ctr" fontAlgn="ctr"/>
                      <a:r>
                        <a:rPr lang="fr-FR" sz="1500" b="0" i="0" u="none" strike="noStrike" dirty="0">
                          <a:effectLst/>
                          <a:latin typeface="+mn-lt"/>
                        </a:rPr>
                        <a:t>Arm N</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a:effectLst/>
                          <a:latin typeface="+mn-lt"/>
                        </a:rPr>
                        <a:t>ATR + PARP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err="1">
                          <a:effectLst/>
                          <a:latin typeface="+mn-lt"/>
                        </a:rPr>
                        <a:t>Ceralasertib</a:t>
                      </a:r>
                      <a:r>
                        <a:rPr lang="fr-FR" sz="1500" b="0" i="0" u="none" strike="noStrike" dirty="0">
                          <a:effectLst/>
                          <a:latin typeface="+mn-lt"/>
                        </a:rPr>
                        <a:t> (AZD6738) </a:t>
                      </a:r>
                    </a:p>
                    <a:p>
                      <a:pPr algn="ctr" fontAlgn="ctr"/>
                      <a:r>
                        <a:rPr lang="fr-FR" sz="1500" b="0" i="0" u="none" strike="noStrike" dirty="0">
                          <a:effectLst/>
                          <a:latin typeface="+mn-lt"/>
                        </a:rPr>
                        <a:t>+ </a:t>
                      </a:r>
                      <a:r>
                        <a:rPr lang="fr-FR" sz="1500" b="0" i="0" u="none" strike="noStrike" dirty="0" err="1">
                          <a:effectLst/>
                          <a:latin typeface="+mn-lt"/>
                        </a:rPr>
                        <a:t>Olaparib</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3824959568"/>
                  </a:ext>
                </a:extLst>
              </a:tr>
              <a:tr h="284793">
                <a:tc>
                  <a:txBody>
                    <a:bodyPr/>
                    <a:lstStyle/>
                    <a:p>
                      <a:pPr algn="ctr" fontAlgn="ctr"/>
                      <a:r>
                        <a:rPr lang="fr-FR" sz="1500" b="0" i="0" u="none" strike="noStrike" dirty="0">
                          <a:effectLst/>
                          <a:latin typeface="+mn-lt"/>
                        </a:rPr>
                        <a:t>Arm O</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a:effectLst/>
                          <a:latin typeface="+mn-lt"/>
                        </a:rPr>
                        <a:t>pan-FGFR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tc>
                  <a:txBody>
                    <a:bodyPr/>
                    <a:lstStyle/>
                    <a:p>
                      <a:pPr algn="ctr" fontAlgn="ctr"/>
                      <a:r>
                        <a:rPr lang="fr-FR" sz="1500" b="0" i="0" u="none" strike="noStrike" dirty="0" err="1">
                          <a:effectLst/>
                          <a:latin typeface="+mn-lt"/>
                        </a:rPr>
                        <a:t>Futibatinib</a:t>
                      </a:r>
                      <a:r>
                        <a:rPr lang="fr-FR" sz="1500" b="0" i="0" u="none" strike="noStrike" dirty="0">
                          <a:effectLst/>
                          <a:latin typeface="+mn-lt"/>
                        </a:rPr>
                        <a:t> (TAS-120)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4DFEC"/>
                    </a:solidFill>
                  </a:tcPr>
                </a:tc>
                <a:extLst>
                  <a:ext uri="{0D108BD9-81ED-4DB2-BD59-A6C34878D82A}">
                    <a16:rowId xmlns:a16="http://schemas.microsoft.com/office/drawing/2014/main" val="1885747982"/>
                  </a:ext>
                </a:extLst>
              </a:tr>
            </a:tbl>
          </a:graphicData>
        </a:graphic>
      </p:graphicFrame>
      <p:sp>
        <p:nvSpPr>
          <p:cNvPr id="19" name="Espace réservé du contenu 2"/>
          <p:cNvSpPr txBox="1">
            <a:spLocks/>
          </p:cNvSpPr>
          <p:nvPr/>
        </p:nvSpPr>
        <p:spPr>
          <a:xfrm>
            <a:off x="2914284" y="4501826"/>
            <a:ext cx="6054725" cy="874039"/>
          </a:xfrm>
          <a:prstGeom prst="rect">
            <a:avLst/>
          </a:prstGeom>
        </p:spPr>
        <p:txBody>
          <a:bodyPr vert="horz" lIns="91436" tIns="45718" rIns="9143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0"/>
              </a:spcBef>
              <a:buFont typeface="Arial" pitchFamily="34" charset="0"/>
              <a:buNone/>
            </a:pPr>
            <a:r>
              <a:rPr lang="en-US" sz="1600" b="1" dirty="0" err="1">
                <a:solidFill>
                  <a:prstClr val="black"/>
                </a:solidFill>
                <a:ea typeface="ＭＳ Ｐゴシック" pitchFamily="-1" charset="-128"/>
              </a:rPr>
              <a:t>Protocole</a:t>
            </a:r>
            <a:r>
              <a:rPr lang="en-US" sz="1600" b="1" dirty="0">
                <a:solidFill>
                  <a:prstClr val="black"/>
                </a:solidFill>
                <a:ea typeface="ＭＳ Ｐゴシック" pitchFamily="-1" charset="-128"/>
              </a:rPr>
              <a:t> v3.0 </a:t>
            </a:r>
            <a:r>
              <a:rPr lang="en-US" sz="1600" dirty="0">
                <a:solidFill>
                  <a:prstClr val="black"/>
                </a:solidFill>
                <a:ea typeface="ＭＳ Ｐゴシック" pitchFamily="-1" charset="-128"/>
              </a:rPr>
              <a:t>(20/03/2019) </a:t>
            </a:r>
          </a:p>
          <a:p>
            <a:pPr marL="0" indent="0" algn="ctr">
              <a:lnSpc>
                <a:spcPct val="150000"/>
              </a:lnSpc>
              <a:spcBef>
                <a:spcPts val="0"/>
              </a:spcBef>
              <a:buFont typeface="Arial" pitchFamily="34" charset="0"/>
              <a:buNone/>
            </a:pPr>
            <a:r>
              <a:rPr lang="en-US" sz="1600" dirty="0">
                <a:solidFill>
                  <a:prstClr val="black"/>
                </a:solidFill>
                <a:ea typeface="ＭＳ Ｐゴシック" pitchFamily="-1" charset="-128"/>
                <a:sym typeface="Wingdings" panose="05000000000000000000" pitchFamily="2" charset="2"/>
              </a:rPr>
              <a:t> </a:t>
            </a:r>
            <a:r>
              <a:rPr lang="en-US" sz="1600" dirty="0" err="1">
                <a:solidFill>
                  <a:prstClr val="black"/>
                </a:solidFill>
                <a:ea typeface="ＭＳ Ｐゴシック" pitchFamily="-1" charset="-128"/>
                <a:sym typeface="Wingdings" panose="05000000000000000000" pitchFamily="2" charset="2"/>
              </a:rPr>
              <a:t>Harmonisation</a:t>
            </a:r>
            <a:r>
              <a:rPr lang="en-US" sz="1600" dirty="0">
                <a:solidFill>
                  <a:prstClr val="black"/>
                </a:solidFill>
                <a:ea typeface="ＭＳ Ｐゴシック" pitchFamily="-1" charset="-128"/>
                <a:sym typeface="Wingdings" panose="05000000000000000000" pitchFamily="2" charset="2"/>
              </a:rPr>
              <a:t> </a:t>
            </a:r>
            <a:r>
              <a:rPr lang="en-US" sz="1600" dirty="0" err="1">
                <a:solidFill>
                  <a:prstClr val="black"/>
                </a:solidFill>
                <a:ea typeface="ＭＳ Ｐゴシック" pitchFamily="-1" charset="-128"/>
                <a:sym typeface="Wingdings" panose="05000000000000000000" pitchFamily="2" charset="2"/>
              </a:rPr>
              <a:t>Européenne</a:t>
            </a:r>
            <a:endParaRPr lang="en-US" sz="1600" dirty="0">
              <a:solidFill>
                <a:srgbClr val="0070C0"/>
              </a:solidFill>
              <a:ea typeface="ＭＳ Ｐゴシック" pitchFamily="-1" charset="-128"/>
            </a:endParaRPr>
          </a:p>
          <a:p>
            <a:pPr algn="ctr">
              <a:lnSpc>
                <a:spcPct val="150000"/>
              </a:lnSpc>
              <a:spcBef>
                <a:spcPts val="0"/>
              </a:spcBef>
            </a:pPr>
            <a:endParaRPr lang="en-US" sz="1900" dirty="0">
              <a:solidFill>
                <a:srgbClr val="0070C0"/>
              </a:solidFill>
              <a:ea typeface="ＭＳ Ｐゴシック" pitchFamily="-1" charset="-128"/>
            </a:endParaRPr>
          </a:p>
        </p:txBody>
      </p:sp>
      <p:sp>
        <p:nvSpPr>
          <p:cNvPr id="20" name="Titre 3"/>
          <p:cNvSpPr txBox="1">
            <a:spLocks/>
          </p:cNvSpPr>
          <p:nvPr/>
        </p:nvSpPr>
        <p:spPr>
          <a:xfrm>
            <a:off x="0" y="1"/>
            <a:ext cx="12192000" cy="678427"/>
          </a:xfrm>
          <a:prstGeom prst="rect">
            <a:avLst/>
          </a:prstGeom>
          <a:solidFill>
            <a:schemeClr val="accent3">
              <a:lumMod val="40000"/>
              <a:lumOff val="60000"/>
            </a:schemeClr>
          </a:solidFill>
          <a:ln>
            <a:noFill/>
          </a:ln>
        </p:spPr>
        <p:txBody>
          <a:bodyPr lIns="91436" tIns="45718" rIns="91436" bIns="45718" anchor="ctr">
            <a:normAutofit fontScale="97500"/>
          </a:bodyPr>
          <a:lstStyle>
            <a:defPPr>
              <a:defRPr lang="fr-FR"/>
            </a:defPPr>
            <a:lvl1pPr algn="ctr" fontAlgn="auto">
              <a:spcBef>
                <a:spcPct val="0"/>
              </a:spcBef>
              <a:spcAft>
                <a:spcPts val="0"/>
              </a:spcAft>
              <a:defRPr sz="3600" b="1">
                <a:solidFill>
                  <a:schemeClr val="bg1">
                    <a:lumMod val="95000"/>
                  </a:schemeClr>
                </a:solidFill>
                <a:latin typeface="+mj-lt"/>
                <a:ea typeface="+mj-ea"/>
                <a:cs typeface="+mj-cs"/>
              </a:defRPr>
            </a:lvl1pPr>
            <a:lvl2pPr algn="ctr" eaLnBrk="0" fontAlgn="base" hangingPunct="0">
              <a:spcBef>
                <a:spcPct val="0"/>
              </a:spcBef>
              <a:spcAft>
                <a:spcPct val="0"/>
              </a:spcAft>
              <a:defRPr sz="4400">
                <a:latin typeface="Calibri" pitchFamily="34" charset="0"/>
                <a:ea typeface="ヒラギノ角ゴ Pro W3" charset="-128"/>
              </a:defRPr>
            </a:lvl2pPr>
            <a:lvl3pPr algn="ctr" eaLnBrk="0" fontAlgn="base" hangingPunct="0">
              <a:spcBef>
                <a:spcPct val="0"/>
              </a:spcBef>
              <a:spcAft>
                <a:spcPct val="0"/>
              </a:spcAft>
              <a:defRPr sz="4400">
                <a:latin typeface="Calibri" pitchFamily="34" charset="0"/>
                <a:ea typeface="ヒラギノ角ゴ Pro W3" charset="-128"/>
              </a:defRPr>
            </a:lvl3pPr>
            <a:lvl4pPr algn="ctr" eaLnBrk="0" fontAlgn="base" hangingPunct="0">
              <a:spcBef>
                <a:spcPct val="0"/>
              </a:spcBef>
              <a:spcAft>
                <a:spcPct val="0"/>
              </a:spcAft>
              <a:defRPr sz="4400">
                <a:latin typeface="Calibri" pitchFamily="34" charset="0"/>
                <a:ea typeface="ヒラギノ角ゴ Pro W3" charset="-128"/>
              </a:defRPr>
            </a:lvl4pPr>
            <a:lvl5pPr algn="ctr" eaLnBrk="0" fontAlgn="base" hangingPunct="0">
              <a:spcBef>
                <a:spcPct val="0"/>
              </a:spcBef>
              <a:spcAft>
                <a:spcPct val="0"/>
              </a:spcAft>
              <a:defRPr sz="4400">
                <a:latin typeface="Calibri" pitchFamily="34" charset="0"/>
                <a:ea typeface="ヒラギノ角ゴ Pro W3" charset="-128"/>
              </a:defRPr>
            </a:lvl5pPr>
            <a:lvl6pPr marL="457200" algn="ctr" fontAlgn="base">
              <a:spcBef>
                <a:spcPct val="0"/>
              </a:spcBef>
              <a:spcAft>
                <a:spcPct val="0"/>
              </a:spcAft>
              <a:defRPr sz="4400">
                <a:latin typeface="Calibri" pitchFamily="34" charset="0"/>
                <a:ea typeface="ヒラギノ角ゴ Pro W3" charset="-128"/>
              </a:defRPr>
            </a:lvl6pPr>
            <a:lvl7pPr marL="914400" algn="ctr" fontAlgn="base">
              <a:spcBef>
                <a:spcPct val="0"/>
              </a:spcBef>
              <a:spcAft>
                <a:spcPct val="0"/>
              </a:spcAft>
              <a:defRPr sz="4400">
                <a:latin typeface="Calibri" pitchFamily="34" charset="0"/>
                <a:ea typeface="ヒラギノ角ゴ Pro W3" charset="-128"/>
              </a:defRPr>
            </a:lvl7pPr>
            <a:lvl8pPr marL="1371600" algn="ctr" fontAlgn="base">
              <a:spcBef>
                <a:spcPct val="0"/>
              </a:spcBef>
              <a:spcAft>
                <a:spcPct val="0"/>
              </a:spcAft>
              <a:defRPr sz="4400">
                <a:latin typeface="Calibri" pitchFamily="34" charset="0"/>
                <a:ea typeface="ヒラギノ角ゴ Pro W3" charset="-128"/>
              </a:defRPr>
            </a:lvl8pPr>
            <a:lvl9pPr marL="1828800" algn="ctr" fontAlgn="base">
              <a:spcBef>
                <a:spcPct val="0"/>
              </a:spcBef>
              <a:spcAft>
                <a:spcPct val="0"/>
              </a:spcAft>
              <a:defRPr sz="4400">
                <a:latin typeface="Calibri" pitchFamily="34" charset="0"/>
                <a:ea typeface="ヒラギノ角ゴ Pro W3" charset="-128"/>
              </a:defRPr>
            </a:lvl9pPr>
          </a:lstStyle>
          <a:p>
            <a:pPr defTabSz="914400">
              <a:defRPr/>
            </a:pPr>
            <a:r>
              <a:rPr lang="en-US" sz="3200" b="0" dirty="0">
                <a:solidFill>
                  <a:srgbClr val="002060"/>
                </a:solidFill>
              </a:rPr>
              <a:t>ESMART – Overview + 16 arms (Amendment #12)</a:t>
            </a:r>
            <a:endParaRPr lang="fr-FR" sz="3200" b="0" dirty="0">
              <a:solidFill>
                <a:prstClr val="white"/>
              </a:solidFill>
            </a:endParaRPr>
          </a:p>
        </p:txBody>
      </p:sp>
      <p:sp>
        <p:nvSpPr>
          <p:cNvPr id="18" name="Espace réservé du contenu 2"/>
          <p:cNvSpPr txBox="1">
            <a:spLocks/>
          </p:cNvSpPr>
          <p:nvPr/>
        </p:nvSpPr>
        <p:spPr>
          <a:xfrm>
            <a:off x="277251" y="828405"/>
            <a:ext cx="3325380" cy="452617"/>
          </a:xfrm>
          <a:prstGeom prst="rect">
            <a:avLst/>
          </a:prstGeom>
        </p:spPr>
        <p:txBody>
          <a:bodyPr vert="horz" lIns="91436" tIns="45718" rIns="9143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en-US" sz="1600" b="1" dirty="0">
                <a:solidFill>
                  <a:prstClr val="black"/>
                </a:solidFill>
                <a:ea typeface="ＭＳ Ｐゴシック" pitchFamily="-1" charset="-128"/>
              </a:rPr>
              <a:t>Protocol v1.0 Approved 25/05/2016</a:t>
            </a:r>
            <a:endParaRPr lang="en-US" sz="1600" dirty="0">
              <a:solidFill>
                <a:prstClr val="black"/>
              </a:solidFill>
              <a:ea typeface="ＭＳ Ｐゴシック" pitchFamily="-1" charset="-128"/>
            </a:endParaRPr>
          </a:p>
          <a:p>
            <a:pPr marL="0" indent="0">
              <a:lnSpc>
                <a:spcPct val="150000"/>
              </a:lnSpc>
              <a:spcBef>
                <a:spcPts val="0"/>
              </a:spcBef>
              <a:buFont typeface="Arial" pitchFamily="34" charset="0"/>
              <a:buNone/>
            </a:pPr>
            <a:endParaRPr lang="en-US" sz="1900" dirty="0">
              <a:solidFill>
                <a:srgbClr val="0070C0"/>
              </a:solidFill>
              <a:ea typeface="ＭＳ Ｐゴシック" pitchFamily="-1" charset="-128"/>
            </a:endParaRPr>
          </a:p>
        </p:txBody>
      </p:sp>
      <p:sp>
        <p:nvSpPr>
          <p:cNvPr id="21" name="Espace réservé du contenu 2"/>
          <p:cNvSpPr txBox="1">
            <a:spLocks/>
          </p:cNvSpPr>
          <p:nvPr/>
        </p:nvSpPr>
        <p:spPr>
          <a:xfrm>
            <a:off x="4156527" y="828405"/>
            <a:ext cx="3325380" cy="452617"/>
          </a:xfrm>
          <a:prstGeom prst="rect">
            <a:avLst/>
          </a:prstGeom>
        </p:spPr>
        <p:txBody>
          <a:bodyPr vert="horz" lIns="91436" tIns="45718" rIns="9143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en-US" sz="1600" b="1" dirty="0">
                <a:solidFill>
                  <a:prstClr val="black"/>
                </a:solidFill>
                <a:ea typeface="ＭＳ Ｐゴシック" pitchFamily="-1" charset="-128"/>
              </a:rPr>
              <a:t>Protocol v2.0 Approved 28/02/2018</a:t>
            </a:r>
            <a:endParaRPr lang="en-US" sz="1600" dirty="0">
              <a:solidFill>
                <a:prstClr val="black"/>
              </a:solidFill>
              <a:ea typeface="ＭＳ Ｐゴシック" pitchFamily="-1" charset="-128"/>
            </a:endParaRPr>
          </a:p>
          <a:p>
            <a:pPr marL="0" indent="0">
              <a:lnSpc>
                <a:spcPct val="150000"/>
              </a:lnSpc>
              <a:spcBef>
                <a:spcPts val="0"/>
              </a:spcBef>
              <a:buFont typeface="Arial" pitchFamily="34" charset="0"/>
              <a:buNone/>
            </a:pPr>
            <a:endParaRPr lang="en-US" sz="1900" dirty="0">
              <a:solidFill>
                <a:srgbClr val="0070C0"/>
              </a:solidFill>
              <a:ea typeface="ＭＳ Ｐゴシック" pitchFamily="-1" charset="-128"/>
            </a:endParaRPr>
          </a:p>
        </p:txBody>
      </p:sp>
      <p:sp>
        <p:nvSpPr>
          <p:cNvPr id="22" name="Espace réservé du contenu 2"/>
          <p:cNvSpPr txBox="1">
            <a:spLocks/>
          </p:cNvSpPr>
          <p:nvPr/>
        </p:nvSpPr>
        <p:spPr>
          <a:xfrm>
            <a:off x="8382165" y="828405"/>
            <a:ext cx="3766297" cy="452617"/>
          </a:xfrm>
          <a:prstGeom prst="rect">
            <a:avLst/>
          </a:prstGeom>
        </p:spPr>
        <p:txBody>
          <a:bodyPr vert="horz" lIns="91436" tIns="45718" rIns="9143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50000"/>
              </a:lnSpc>
              <a:spcBef>
                <a:spcPts val="0"/>
              </a:spcBef>
              <a:buFont typeface="Arial" pitchFamily="34" charset="0"/>
              <a:buNone/>
            </a:pPr>
            <a:r>
              <a:rPr lang="en-US" sz="1600" b="1" dirty="0">
                <a:solidFill>
                  <a:prstClr val="black"/>
                </a:solidFill>
                <a:ea typeface="ＭＳ Ｐゴシック" pitchFamily="-1" charset="-128"/>
              </a:rPr>
              <a:t>Protocol v4.0 Approved September 2020</a:t>
            </a:r>
            <a:endParaRPr lang="en-US" sz="1900" dirty="0">
              <a:solidFill>
                <a:srgbClr val="0070C0"/>
              </a:solidFill>
              <a:ea typeface="ＭＳ Ｐゴシック" pitchFamily="-1" charset="-128"/>
            </a:endParaRPr>
          </a:p>
        </p:txBody>
      </p:sp>
      <p:sp>
        <p:nvSpPr>
          <p:cNvPr id="2" name="Flèche droite 1"/>
          <p:cNvSpPr/>
          <p:nvPr/>
        </p:nvSpPr>
        <p:spPr>
          <a:xfrm>
            <a:off x="3526072" y="941556"/>
            <a:ext cx="553893" cy="226309"/>
          </a:xfrm>
          <a:prstGeom prst="rightArrow">
            <a:avLst/>
          </a:prstGeom>
          <a:solidFill>
            <a:srgbClr val="CC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fr-FR">
              <a:solidFill>
                <a:prstClr val="white"/>
              </a:solidFill>
            </a:endParaRPr>
          </a:p>
        </p:txBody>
      </p:sp>
      <p:sp>
        <p:nvSpPr>
          <p:cNvPr id="23" name="Flèche droite 22"/>
          <p:cNvSpPr/>
          <p:nvPr/>
        </p:nvSpPr>
        <p:spPr>
          <a:xfrm>
            <a:off x="7654728" y="980800"/>
            <a:ext cx="553893" cy="226309"/>
          </a:xfrm>
          <a:prstGeom prst="rightArrow">
            <a:avLst/>
          </a:prstGeom>
          <a:solidFill>
            <a:srgbClr val="CCFFCC"/>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defTabSz="914400"/>
            <a:endParaRPr lang="fr-FR">
              <a:solidFill>
                <a:prstClr val="white"/>
              </a:solidFill>
            </a:endParaRPr>
          </a:p>
        </p:txBody>
      </p:sp>
      <p:pic>
        <p:nvPicPr>
          <p:cNvPr id="2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6795" y="4605472"/>
            <a:ext cx="1501229" cy="34048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5" name="Image 2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682474" y="5117299"/>
            <a:ext cx="1524783" cy="34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Espace réservé du contenu 2"/>
          <p:cNvSpPr txBox="1">
            <a:spLocks/>
          </p:cNvSpPr>
          <p:nvPr/>
        </p:nvSpPr>
        <p:spPr>
          <a:xfrm>
            <a:off x="5628045" y="5519885"/>
            <a:ext cx="2580576" cy="713993"/>
          </a:xfrm>
          <a:prstGeom prst="rect">
            <a:avLst/>
          </a:prstGeom>
        </p:spPr>
        <p:txBody>
          <a:bodyPr vert="horz" lIns="91436" tIns="45718" rIns="91436" bIns="45718"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en-US" sz="1600" b="1" dirty="0">
                <a:solidFill>
                  <a:prstClr val="black"/>
                </a:solidFill>
                <a:ea typeface="ＭＳ Ｐゴシック" pitchFamily="-1" charset="-128"/>
              </a:rPr>
              <a:t>Amendment #12</a:t>
            </a:r>
          </a:p>
          <a:p>
            <a:pPr marL="0" indent="0">
              <a:lnSpc>
                <a:spcPct val="150000"/>
              </a:lnSpc>
              <a:spcBef>
                <a:spcPts val="0"/>
              </a:spcBef>
              <a:buFont typeface="Arial" pitchFamily="34" charset="0"/>
              <a:buNone/>
            </a:pPr>
            <a:r>
              <a:rPr lang="en-US" sz="1600" b="1" dirty="0">
                <a:solidFill>
                  <a:prstClr val="black"/>
                </a:solidFill>
                <a:ea typeface="ＭＳ Ｐゴシック" pitchFamily="-1" charset="-128"/>
              </a:rPr>
              <a:t>Protocol v5.0 1/2022</a:t>
            </a:r>
            <a:endParaRPr lang="en-US" sz="1900" dirty="0">
              <a:solidFill>
                <a:srgbClr val="0070C0"/>
              </a:solidFill>
              <a:ea typeface="ＭＳ Ｐゴシック" pitchFamily="-1" charset="-128"/>
            </a:endParaRPr>
          </a:p>
        </p:txBody>
      </p:sp>
      <p:graphicFrame>
        <p:nvGraphicFramePr>
          <p:cNvPr id="28" name="Tableau 27"/>
          <p:cNvGraphicFramePr>
            <a:graphicFrameLocks noGrp="1"/>
          </p:cNvGraphicFramePr>
          <p:nvPr/>
        </p:nvGraphicFramePr>
        <p:xfrm>
          <a:off x="8075481" y="5566005"/>
          <a:ext cx="3875582" cy="775951"/>
        </p:xfrm>
        <a:graphic>
          <a:graphicData uri="http://schemas.openxmlformats.org/drawingml/2006/table">
            <a:tbl>
              <a:tblPr/>
              <a:tblGrid>
                <a:gridCol w="591504">
                  <a:extLst>
                    <a:ext uri="{9D8B030D-6E8A-4147-A177-3AD203B41FA5}">
                      <a16:colId xmlns:a16="http://schemas.microsoft.com/office/drawing/2014/main" val="1508712206"/>
                    </a:ext>
                  </a:extLst>
                </a:gridCol>
                <a:gridCol w="1139375">
                  <a:extLst>
                    <a:ext uri="{9D8B030D-6E8A-4147-A177-3AD203B41FA5}">
                      <a16:colId xmlns:a16="http://schemas.microsoft.com/office/drawing/2014/main" val="4134469823"/>
                    </a:ext>
                  </a:extLst>
                </a:gridCol>
                <a:gridCol w="2144703">
                  <a:extLst>
                    <a:ext uri="{9D8B030D-6E8A-4147-A177-3AD203B41FA5}">
                      <a16:colId xmlns:a16="http://schemas.microsoft.com/office/drawing/2014/main" val="2232580119"/>
                    </a:ext>
                  </a:extLst>
                </a:gridCol>
              </a:tblGrid>
              <a:tr h="228600">
                <a:tc>
                  <a:txBody>
                    <a:bodyPr/>
                    <a:lstStyle/>
                    <a:p>
                      <a:pPr algn="ctr" fontAlgn="b"/>
                      <a:r>
                        <a:rPr lang="fr-FR" sz="1500" b="1" i="0" u="none" strike="noStrike" dirty="0">
                          <a:effectLst/>
                          <a:latin typeface="+mn-lt"/>
                        </a:rPr>
                        <a:t>ARM</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dirty="0">
                          <a:effectLst/>
                          <a:latin typeface="+mn-lt"/>
                        </a:rPr>
                        <a:t>Target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tc>
                  <a:txBody>
                    <a:bodyPr/>
                    <a:lstStyle/>
                    <a:p>
                      <a:pPr algn="ctr" fontAlgn="b"/>
                      <a:r>
                        <a:rPr lang="fr-FR" sz="1500" b="1" i="0" u="none" strike="noStrike" dirty="0" err="1">
                          <a:effectLst/>
                          <a:latin typeface="+mn-lt"/>
                        </a:rPr>
                        <a:t>Treatment</a:t>
                      </a:r>
                      <a:endParaRPr lang="fr-FR" sz="1500" b="1" i="0" u="none" strike="noStrike" dirty="0">
                        <a:effectLst/>
                        <a:latin typeface="+mn-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264948764"/>
                  </a:ext>
                </a:extLst>
              </a:tr>
              <a:tr h="547351">
                <a:tc>
                  <a:txBody>
                    <a:bodyPr/>
                    <a:lstStyle/>
                    <a:p>
                      <a:pPr algn="ctr" fontAlgn="ctr"/>
                      <a:r>
                        <a:rPr lang="fr-FR" sz="1500" b="0" i="0" u="none" strike="noStrike" dirty="0">
                          <a:effectLst/>
                          <a:latin typeface="+mn-lt"/>
                        </a:rPr>
                        <a:t>Arm P</a:t>
                      </a:r>
                    </a:p>
                  </a:txBody>
                  <a:tcPr marL="0" marR="0" marT="0"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dirty="0">
                          <a:effectLst/>
                          <a:latin typeface="+mn-lt"/>
                        </a:rPr>
                        <a:t>MET + </a:t>
                      </a:r>
                      <a:r>
                        <a:rPr lang="fr-FR" sz="1500" b="0" i="0" u="none" strike="noStrike" dirty="0" err="1">
                          <a:effectLst/>
                          <a:latin typeface="+mn-lt"/>
                        </a:rPr>
                        <a:t>mTOR</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fr-FR" sz="1500" b="0" i="0" u="none" strike="noStrike" dirty="0" err="1">
                          <a:effectLst/>
                          <a:latin typeface="+mn-lt"/>
                        </a:rPr>
                        <a:t>Capmatinib</a:t>
                      </a:r>
                      <a:endParaRPr lang="fr-FR" sz="1500" b="0" i="0" u="none" strike="noStrike" dirty="0">
                        <a:effectLst/>
                        <a:latin typeface="+mn-lt"/>
                      </a:endParaRPr>
                    </a:p>
                    <a:p>
                      <a:pPr algn="ctr" fontAlgn="ctr"/>
                      <a:r>
                        <a:rPr lang="fr-FR" sz="1500" b="0" i="0" u="none" strike="noStrike" dirty="0">
                          <a:effectLst/>
                          <a:latin typeface="+mn-lt"/>
                        </a:rPr>
                        <a:t>+ </a:t>
                      </a:r>
                      <a:r>
                        <a:rPr lang="fr-FR" sz="1500" b="0" i="0" u="none" strike="noStrike" dirty="0" err="1">
                          <a:effectLst/>
                          <a:latin typeface="+mn-lt"/>
                        </a:rPr>
                        <a:t>Everolimus</a:t>
                      </a:r>
                      <a:endParaRPr lang="fr-FR" sz="1500" b="0" i="0" u="none" strike="noStrike" dirty="0">
                        <a:effectLst/>
                        <a:latin typeface="+mn-lt"/>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34555619"/>
                  </a:ext>
                </a:extLst>
              </a:tr>
            </a:tbl>
          </a:graphicData>
        </a:graphic>
      </p:graphicFrame>
      <p:sp>
        <p:nvSpPr>
          <p:cNvPr id="3" name="Rectangle 2"/>
          <p:cNvSpPr/>
          <p:nvPr/>
        </p:nvSpPr>
        <p:spPr>
          <a:xfrm>
            <a:off x="134192" y="6328169"/>
            <a:ext cx="6096000" cy="369332"/>
          </a:xfrm>
          <a:prstGeom prst="rect">
            <a:avLst/>
          </a:prstGeom>
        </p:spPr>
        <p:txBody>
          <a:bodyPr>
            <a:spAutoFit/>
          </a:bodyPr>
          <a:lstStyle/>
          <a:p>
            <a:pPr lvl="1"/>
            <a:r>
              <a:rPr lang="en-US" dirty="0"/>
              <a:t>Max 460 evaluable patients in 9 years for 16 arms </a:t>
            </a:r>
          </a:p>
        </p:txBody>
      </p:sp>
      <p:sp>
        <p:nvSpPr>
          <p:cNvPr id="12" name="TextBox 11">
            <a:extLst>
              <a:ext uri="{FF2B5EF4-FFF2-40B4-BE49-F238E27FC236}">
                <a16:creationId xmlns:a16="http://schemas.microsoft.com/office/drawing/2014/main" id="{5AFCE2C5-78B7-EC58-FFF3-12F3C174EE0F}"/>
              </a:ext>
            </a:extLst>
          </p:cNvPr>
          <p:cNvSpPr txBox="1"/>
          <p:nvPr/>
        </p:nvSpPr>
        <p:spPr>
          <a:xfrm>
            <a:off x="7291703" y="6550229"/>
            <a:ext cx="2744341" cy="276999"/>
          </a:xfrm>
          <a:prstGeom prst="rect">
            <a:avLst/>
          </a:prstGeom>
          <a:noFill/>
        </p:spPr>
        <p:txBody>
          <a:bodyPr wrap="none" lIns="0" tIns="0" rIns="0" bIns="0" rtlCol="0">
            <a:spAutoFit/>
          </a:bodyPr>
          <a:lstStyle/>
          <a:p>
            <a:pPr algn="l"/>
            <a:r>
              <a:rPr lang="en-US" dirty="0"/>
              <a:t>Courtesy of Birgit Georger </a:t>
            </a:r>
          </a:p>
        </p:txBody>
      </p:sp>
    </p:spTree>
    <p:extLst>
      <p:ext uri="{BB962C8B-B14F-4D97-AF65-F5344CB8AC3E}">
        <p14:creationId xmlns:p14="http://schemas.microsoft.com/office/powerpoint/2010/main" val="32527019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925FC-DE78-4F61-9328-B674E7DE2D07}"/>
              </a:ext>
            </a:extLst>
          </p:cNvPr>
          <p:cNvSpPr>
            <a:spLocks noGrp="1"/>
          </p:cNvSpPr>
          <p:nvPr>
            <p:ph type="title"/>
          </p:nvPr>
        </p:nvSpPr>
        <p:spPr/>
        <p:txBody>
          <a:bodyPr/>
          <a:lstStyle/>
          <a:p>
            <a:r>
              <a:rPr lang="en-US" dirty="0"/>
              <a:t>Incremental progress from iterative well-designed clinical trials and clinical and biologic discovery</a:t>
            </a:r>
          </a:p>
        </p:txBody>
      </p:sp>
      <p:sp>
        <p:nvSpPr>
          <p:cNvPr id="4" name="Content Placeholder 3">
            <a:extLst>
              <a:ext uri="{FF2B5EF4-FFF2-40B4-BE49-F238E27FC236}">
                <a16:creationId xmlns:a16="http://schemas.microsoft.com/office/drawing/2014/main" id="{4FEC7D0F-563D-4721-86F6-DE7913C8219C}"/>
              </a:ext>
            </a:extLst>
          </p:cNvPr>
          <p:cNvSpPr>
            <a:spLocks noGrp="1"/>
          </p:cNvSpPr>
          <p:nvPr>
            <p:ph sz="half" idx="1"/>
          </p:nvPr>
        </p:nvSpPr>
        <p:spPr>
          <a:xfrm>
            <a:off x="477033" y="1409496"/>
            <a:ext cx="5977468" cy="5010856"/>
          </a:xfrm>
        </p:spPr>
        <p:txBody>
          <a:bodyPr/>
          <a:lstStyle/>
          <a:p>
            <a:pPr marL="342900" indent="-342900">
              <a:spcBef>
                <a:spcPts val="1200"/>
              </a:spcBef>
              <a:buFont typeface="Arial" panose="020B0604020202020204" pitchFamily="34" charset="0"/>
              <a:buChar char="•"/>
            </a:pPr>
            <a:r>
              <a:rPr lang="en-US" sz="2400" dirty="0"/>
              <a:t>Large randomized trials adding new drug to standard of care (best arm of last trial)</a:t>
            </a:r>
          </a:p>
          <a:p>
            <a:pPr marL="342900" indent="-342900">
              <a:spcBef>
                <a:spcPts val="1200"/>
              </a:spcBef>
              <a:buFont typeface="Arial" panose="020B0604020202020204" pitchFamily="34" charset="0"/>
              <a:buChar char="•"/>
            </a:pPr>
            <a:r>
              <a:rPr lang="en-US" sz="2400" dirty="0"/>
              <a:t>Characterize the clinical and biological features of populations and early biomarkers of response to:</a:t>
            </a:r>
          </a:p>
          <a:p>
            <a:pPr marL="1376363" lvl="1" indent="-342900">
              <a:spcBef>
                <a:spcPts val="1200"/>
              </a:spcBef>
            </a:pPr>
            <a:r>
              <a:rPr lang="en-US" sz="2400" dirty="0"/>
              <a:t>Augment therapy for those whose outcomes are poor</a:t>
            </a:r>
          </a:p>
          <a:p>
            <a:pPr marL="1376363" lvl="1" indent="-342900">
              <a:spcBef>
                <a:spcPts val="1200"/>
              </a:spcBef>
            </a:pPr>
            <a:r>
              <a:rPr lang="en-US" sz="2400" dirty="0"/>
              <a:t>De-escalate therapy (toxicity) for those whose outcomes are excellent</a:t>
            </a:r>
          </a:p>
          <a:p>
            <a:pPr marL="342900" indent="-342900">
              <a:spcBef>
                <a:spcPts val="1200"/>
              </a:spcBef>
              <a:buFont typeface="Arial" panose="020B0604020202020204" pitchFamily="34" charset="0"/>
              <a:buChar char="•"/>
            </a:pPr>
            <a:r>
              <a:rPr lang="en-US" sz="2400" dirty="0"/>
              <a:t>Repeat the cycle with new drugs and redefined “risk” status</a:t>
            </a:r>
          </a:p>
          <a:p>
            <a:pPr marL="342900" indent="-342900">
              <a:spcBef>
                <a:spcPts val="1200"/>
              </a:spcBef>
              <a:buFont typeface="Arial" panose="020B0604020202020204" pitchFamily="34" charset="0"/>
              <a:buChar char="•"/>
            </a:pPr>
            <a:r>
              <a:rPr lang="en-US" sz="2400" dirty="0"/>
              <a:t>Continue to study the outlier populations </a:t>
            </a:r>
          </a:p>
          <a:p>
            <a:pPr lvl="1" indent="0">
              <a:buNone/>
            </a:pPr>
            <a:endParaRPr lang="en-US" sz="2400" dirty="0"/>
          </a:p>
        </p:txBody>
      </p:sp>
      <p:grpSp>
        <p:nvGrpSpPr>
          <p:cNvPr id="7" name="Group 6">
            <a:extLst>
              <a:ext uri="{FF2B5EF4-FFF2-40B4-BE49-F238E27FC236}">
                <a16:creationId xmlns:a16="http://schemas.microsoft.com/office/drawing/2014/main" id="{D9E0CC64-3B6E-4774-8332-D4C00FDFBF93}"/>
              </a:ext>
            </a:extLst>
          </p:cNvPr>
          <p:cNvGrpSpPr/>
          <p:nvPr/>
        </p:nvGrpSpPr>
        <p:grpSpPr>
          <a:xfrm>
            <a:off x="7053815" y="1196623"/>
            <a:ext cx="4677937" cy="3217332"/>
            <a:chOff x="7053815" y="2156179"/>
            <a:chExt cx="4677937" cy="3217332"/>
          </a:xfrm>
        </p:grpSpPr>
        <p:pic>
          <p:nvPicPr>
            <p:cNvPr id="8194" name="Picture 2">
              <a:extLst>
                <a:ext uri="{FF2B5EF4-FFF2-40B4-BE49-F238E27FC236}">
                  <a16:creationId xmlns:a16="http://schemas.microsoft.com/office/drawing/2014/main" id="{384DFCEB-C713-4FDC-AEA6-74CEF3D7C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617" t="183" r="-23" b="40662"/>
            <a:stretch/>
          </p:blipFill>
          <p:spPr bwMode="auto">
            <a:xfrm>
              <a:off x="7053815" y="2156179"/>
              <a:ext cx="4556041" cy="302542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6221349-A3D0-49F6-A91B-3843725A0387}"/>
                </a:ext>
              </a:extLst>
            </p:cNvPr>
            <p:cNvSpPr/>
            <p:nvPr/>
          </p:nvSpPr>
          <p:spPr>
            <a:xfrm>
              <a:off x="10047111" y="5159022"/>
              <a:ext cx="1684641" cy="214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8" name="Picture 7">
            <a:extLst>
              <a:ext uri="{FF2B5EF4-FFF2-40B4-BE49-F238E27FC236}">
                <a16:creationId xmlns:a16="http://schemas.microsoft.com/office/drawing/2014/main" id="{336F2010-57A8-47F3-BD38-F4039210A613}"/>
              </a:ext>
            </a:extLst>
          </p:cNvPr>
          <p:cNvPicPr>
            <a:picLocks noChangeAspect="1"/>
          </p:cNvPicPr>
          <p:nvPr/>
        </p:nvPicPr>
        <p:blipFill>
          <a:blip r:embed="rId3"/>
          <a:stretch>
            <a:fillRect/>
          </a:stretch>
        </p:blipFill>
        <p:spPr>
          <a:xfrm>
            <a:off x="6764074" y="4623419"/>
            <a:ext cx="5135521" cy="1138374"/>
          </a:xfrm>
          <a:prstGeom prst="rect">
            <a:avLst/>
          </a:prstGeom>
        </p:spPr>
      </p:pic>
    </p:spTree>
    <p:extLst>
      <p:ext uri="{BB962C8B-B14F-4D97-AF65-F5344CB8AC3E}">
        <p14:creationId xmlns:p14="http://schemas.microsoft.com/office/powerpoint/2010/main" val="4173879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B5EB7D-237E-4941-8E1E-0C53B7C15DB9}"/>
              </a:ext>
            </a:extLst>
          </p:cNvPr>
          <p:cNvSpPr>
            <a:spLocks noGrp="1"/>
          </p:cNvSpPr>
          <p:nvPr>
            <p:ph type="title"/>
          </p:nvPr>
        </p:nvSpPr>
        <p:spPr>
          <a:xfrm>
            <a:off x="457200" y="460227"/>
            <a:ext cx="11480800" cy="822960"/>
          </a:xfrm>
        </p:spPr>
        <p:txBody>
          <a:bodyPr>
            <a:noAutofit/>
          </a:bodyPr>
          <a:lstStyle/>
          <a:p>
            <a:r>
              <a:rPr lang="en-US" dirty="0">
                <a:latin typeface="Arial" panose="020B0604020202020204" pitchFamily="34" charset="0"/>
                <a:cs typeface="Arial" panose="020B0604020202020204" pitchFamily="34" charset="0"/>
              </a:rPr>
              <a:t>Key differences between NCI </a:t>
            </a:r>
            <a:r>
              <a:rPr lang="en-US" dirty="0" err="1">
                <a:latin typeface="Arial" panose="020B0604020202020204" pitchFamily="34" charset="0"/>
                <a:cs typeface="Arial" panose="020B0604020202020204" pitchFamily="34" charset="0"/>
              </a:rPr>
              <a:t>pedi</a:t>
            </a:r>
            <a:r>
              <a:rPr lang="en-US" dirty="0">
                <a:latin typeface="Arial" panose="020B0604020202020204" pitchFamily="34" charset="0"/>
                <a:cs typeface="Arial" panose="020B0604020202020204" pitchFamily="34" charset="0"/>
              </a:rPr>
              <a:t> MATCH and European </a:t>
            </a:r>
            <a:r>
              <a:rPr lang="en-US" dirty="0" err="1">
                <a:latin typeface="Arial" panose="020B0604020202020204" pitchFamily="34" charset="0"/>
                <a:cs typeface="Arial" panose="020B0604020202020204" pitchFamily="34" charset="0"/>
              </a:rPr>
              <a:t>eSMART</a:t>
            </a:r>
            <a:endParaRPr lang="en-US"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4E861411-76ED-4DC0-AAAC-D10D72F7EF32}"/>
              </a:ext>
            </a:extLst>
          </p:cNvPr>
          <p:cNvSpPr txBox="1">
            <a:spLocks/>
          </p:cNvSpPr>
          <p:nvPr/>
        </p:nvSpPr>
        <p:spPr>
          <a:xfrm>
            <a:off x="339815" y="1097945"/>
            <a:ext cx="5235021" cy="30302"/>
          </a:xfrm>
          <a:prstGeom prst="rect">
            <a:avLst/>
          </a:prstGeom>
        </p:spPr>
        <p:txBody>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00000"/>
              <a:buFont typeface="Courier New"/>
              <a:buChar char="o"/>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00000"/>
              <a:buFont typeface="Lucida Grande"/>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667" b="1" u="sng" dirty="0">
                <a:solidFill>
                  <a:schemeClr val="accent1">
                    <a:lumMod val="75000"/>
                  </a:schemeClr>
                </a:solidFill>
              </a:rPr>
              <a:t>COG-NCI Pediatric MATCH</a:t>
            </a:r>
          </a:p>
          <a:p>
            <a:r>
              <a:rPr lang="en-US" sz="2400" dirty="0"/>
              <a:t>Single agent, signal finding treatment  arms</a:t>
            </a:r>
          </a:p>
          <a:p>
            <a:r>
              <a:rPr lang="en-US" sz="2400" dirty="0"/>
              <a:t>Centralized gene panel</a:t>
            </a:r>
          </a:p>
          <a:p>
            <a:r>
              <a:rPr lang="en-US" sz="2400" dirty="0"/>
              <a:t>Predetermined qualifying molecular aberrations </a:t>
            </a:r>
          </a:p>
          <a:p>
            <a:r>
              <a:rPr lang="en-US" sz="2400" dirty="0"/>
              <a:t>Matching algorithm </a:t>
            </a:r>
          </a:p>
          <a:p>
            <a:r>
              <a:rPr lang="en-US" sz="2400" b="1" dirty="0"/>
              <a:t>Cons: Limited flexibility and slow accrual rate</a:t>
            </a:r>
          </a:p>
          <a:p>
            <a:r>
              <a:rPr lang="en-US" sz="2400" b="1" dirty="0"/>
              <a:t>Pros: Scientific rigor, consistent levels of evidence, clear signal </a:t>
            </a:r>
          </a:p>
        </p:txBody>
      </p:sp>
      <p:sp>
        <p:nvSpPr>
          <p:cNvPr id="7" name="Text Placeholder 7">
            <a:extLst>
              <a:ext uri="{FF2B5EF4-FFF2-40B4-BE49-F238E27FC236}">
                <a16:creationId xmlns:a16="http://schemas.microsoft.com/office/drawing/2014/main" id="{7804A520-B50C-4947-81DD-A3B085EF5F3C}"/>
              </a:ext>
            </a:extLst>
          </p:cNvPr>
          <p:cNvSpPr txBox="1">
            <a:spLocks/>
          </p:cNvSpPr>
          <p:nvPr/>
        </p:nvSpPr>
        <p:spPr>
          <a:xfrm>
            <a:off x="499471" y="1505238"/>
            <a:ext cx="5740736" cy="30302"/>
          </a:xfrm>
          <a:prstGeom prst="rect">
            <a:avLst/>
          </a:prstGeom>
        </p:spPr>
        <p:txBody>
          <a:bodyPr/>
          <a:lstStyle>
            <a:lvl1pPr marL="342900" indent="-342900" algn="l" defTabSz="457200" rtl="0" eaLnBrk="1" latinLnBrk="0" hangingPunct="1">
              <a:spcBef>
                <a:spcPct val="20000"/>
              </a:spcBef>
              <a:buClr>
                <a:schemeClr val="accent1"/>
              </a:buClr>
              <a:buSzPct val="100000"/>
              <a:buFont typeface="Wingdings" charset="2"/>
              <a:buChar char="§"/>
              <a:defRPr sz="2000" kern="1200">
                <a:solidFill>
                  <a:schemeClr val="tx1"/>
                </a:solidFill>
                <a:latin typeface="+mn-lt"/>
                <a:ea typeface="+mn-ea"/>
                <a:cs typeface="+mn-cs"/>
              </a:defRPr>
            </a:lvl1pPr>
            <a:lvl2pPr marL="742950" indent="-285750" algn="l" defTabSz="457200" rtl="0" eaLnBrk="1" latinLnBrk="0" hangingPunct="1">
              <a:spcBef>
                <a:spcPct val="20000"/>
              </a:spcBef>
              <a:buClr>
                <a:schemeClr val="accent1"/>
              </a:buClr>
              <a:buSzPct val="100000"/>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chemeClr val="accent1"/>
              </a:buClr>
              <a:buSzPct val="100000"/>
              <a:buFont typeface="Lucida Grande"/>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Clr>
                <a:schemeClr val="accent1"/>
              </a:buClr>
              <a:buSzPct val="15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ct val="20000"/>
              </a:spcBef>
              <a:buClr>
                <a:schemeClr val="accent1"/>
              </a:buClr>
              <a:buSzPct val="150000"/>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400" b="1" dirty="0"/>
          </a:p>
        </p:txBody>
      </p:sp>
      <p:sp>
        <p:nvSpPr>
          <p:cNvPr id="8" name="TextBox 7">
            <a:extLst>
              <a:ext uri="{FF2B5EF4-FFF2-40B4-BE49-F238E27FC236}">
                <a16:creationId xmlns:a16="http://schemas.microsoft.com/office/drawing/2014/main" id="{30324C99-95C0-004B-BDCA-695A552B60B6}"/>
              </a:ext>
            </a:extLst>
          </p:cNvPr>
          <p:cNvSpPr txBox="1"/>
          <p:nvPr/>
        </p:nvSpPr>
        <p:spPr>
          <a:xfrm>
            <a:off x="5842000" y="1076958"/>
            <a:ext cx="6096000" cy="53964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67" b="1" i="0" u="sng" strike="noStrike" kern="1200" cap="none" spc="0" normalizeH="0" baseline="0" noProof="0" dirty="0" err="1">
                <a:ln>
                  <a:noFill/>
                </a:ln>
                <a:solidFill>
                  <a:srgbClr val="6D9CFF">
                    <a:lumMod val="75000"/>
                  </a:srgbClr>
                </a:solidFill>
                <a:effectLst/>
                <a:uLnTx/>
                <a:uFillTx/>
                <a:latin typeface="Arial" panose="020B0604020202020204"/>
                <a:ea typeface="+mn-ea"/>
                <a:cs typeface="+mn-cs"/>
              </a:rPr>
              <a:t>eSMART</a:t>
            </a:r>
            <a:r>
              <a:rPr kumimoji="0" lang="en-US" sz="2667" b="1" i="0" u="sng" strike="noStrike" kern="1200" cap="none" spc="0" normalizeH="0" baseline="0" noProof="0" dirty="0">
                <a:ln>
                  <a:noFill/>
                </a:ln>
                <a:solidFill>
                  <a:srgbClr val="6D9CFF">
                    <a:lumMod val="75000"/>
                  </a:srgbClr>
                </a:solidFill>
                <a:effectLst/>
                <a:uLnTx/>
                <a:uFillTx/>
                <a:latin typeface="Arial" panose="020B0604020202020204"/>
                <a:ea typeface="+mn-ea"/>
                <a:cs typeface="+mn-cs"/>
              </a:rPr>
              <a:t> Platform</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Emphasis on rational combination 	studies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Comprehensive genomics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General rules for “enrichment” with sensitizing genomic markers</a:t>
            </a: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rPr>
              <a:t>Molecular tumor board</a:t>
            </a:r>
          </a:p>
          <a:p>
            <a:pPr marL="342900" indent="-342900">
              <a:spcBef>
                <a:spcPts val="600"/>
              </a:spcBef>
              <a:buFont typeface="Wingdings" panose="05000000000000000000" pitchFamily="2" charset="2"/>
              <a:buChar char="§"/>
              <a:defRPr/>
            </a:pPr>
            <a:r>
              <a:rPr kumimoji="0" lang="en-US" sz="2400" b="1" i="0" u="none" strike="noStrike" kern="1200" cap="none" spc="0" normalizeH="0" baseline="0" noProof="0" dirty="0">
                <a:ln>
                  <a:noFill/>
                </a:ln>
                <a:solidFill>
                  <a:srgbClr val="002469"/>
                </a:solidFill>
                <a:effectLst/>
                <a:uLnTx/>
                <a:uFillTx/>
                <a:latin typeface="Arial" panose="020B0604020202020204"/>
                <a:ea typeface="+mn-ea"/>
                <a:cs typeface="+mn-cs"/>
              </a:rPr>
              <a:t>Cons: Risk of subjectivity, variable levels of evidence, diluting signal</a:t>
            </a:r>
            <a:endParaRPr kumimoji="0" lang="en-US" sz="2400" b="0" i="0" u="none" strike="noStrike" kern="1200" cap="none" spc="0" normalizeH="0" baseline="0" noProof="0" dirty="0">
              <a:ln>
                <a:noFill/>
              </a:ln>
              <a:solidFill>
                <a:srgbClr val="002469"/>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1" i="0" u="none" strike="noStrike" kern="1200" cap="none" spc="0" normalizeH="0" baseline="0" noProof="0" dirty="0">
                <a:ln>
                  <a:noFill/>
                </a:ln>
                <a:solidFill>
                  <a:srgbClr val="002469"/>
                </a:solidFill>
                <a:effectLst/>
                <a:uLnTx/>
                <a:uFillTx/>
                <a:latin typeface="Arial" panose="020B0604020202020204"/>
                <a:ea typeface="+mn-ea"/>
                <a:cs typeface="+mn-cs"/>
              </a:rPr>
              <a:t>Pros: More flexible, broader and more rapid accrual, opportunity for iterative analysis of responders and non-responders</a:t>
            </a:r>
          </a:p>
        </p:txBody>
      </p:sp>
    </p:spTree>
    <p:extLst>
      <p:ext uri="{BB962C8B-B14F-4D97-AF65-F5344CB8AC3E}">
        <p14:creationId xmlns:p14="http://schemas.microsoft.com/office/powerpoint/2010/main" val="3472775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2B5731-F95D-4645-A264-1C18D54CC938}"/>
              </a:ext>
            </a:extLst>
          </p:cNvPr>
          <p:cNvPicPr>
            <a:picLocks noChangeAspect="1"/>
          </p:cNvPicPr>
          <p:nvPr/>
        </p:nvPicPr>
        <p:blipFill rotWithShape="1">
          <a:blip r:embed="rId3"/>
          <a:srcRect l="3786" r="53416" b="19868"/>
          <a:stretch/>
        </p:blipFill>
        <p:spPr>
          <a:xfrm>
            <a:off x="2885956" y="5864509"/>
            <a:ext cx="2180381" cy="910543"/>
          </a:xfrm>
          <a:prstGeom prst="rect">
            <a:avLst/>
          </a:prstGeom>
        </p:spPr>
      </p:pic>
      <p:sp>
        <p:nvSpPr>
          <p:cNvPr id="7" name="Title 3"/>
          <p:cNvSpPr txBox="1">
            <a:spLocks/>
          </p:cNvSpPr>
          <p:nvPr/>
        </p:nvSpPr>
        <p:spPr bwMode="auto">
          <a:xfrm>
            <a:off x="454094" y="297775"/>
            <a:ext cx="10113433" cy="10498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algn="l" defTabSz="457200" rtl="0" eaLnBrk="1" latinLnBrk="0" hangingPunct="1">
              <a:spcBef>
                <a:spcPct val="0"/>
              </a:spcBef>
              <a:buNone/>
              <a:defRPr sz="4000" b="1" kern="1200">
                <a:solidFill>
                  <a:schemeClr val="accent2"/>
                </a:solidFill>
                <a:latin typeface="Arial"/>
                <a:ea typeface="+mj-ea"/>
                <a:cs typeface="+mj-cs"/>
              </a:defRPr>
            </a:lvl1pPr>
          </a:lstStyle>
          <a:p>
            <a:pPr defTabSz="609585">
              <a:defRPr/>
            </a:pPr>
            <a:r>
              <a:rPr lang="en-US" sz="3733" dirty="0">
                <a:solidFill>
                  <a:schemeClr val="bg2"/>
                </a:solidFill>
                <a:latin typeface="Arial" charset="0"/>
              </a:rPr>
              <a:t>NCI-</a:t>
            </a:r>
            <a:r>
              <a:rPr lang="en-US" sz="3733" dirty="0" err="1">
                <a:solidFill>
                  <a:schemeClr val="bg2"/>
                </a:solidFill>
                <a:latin typeface="Arial" charset="0"/>
              </a:rPr>
              <a:t>ComboMATCH</a:t>
            </a:r>
            <a:r>
              <a:rPr lang="en-US" sz="3733" dirty="0">
                <a:solidFill>
                  <a:schemeClr val="bg2"/>
                </a:solidFill>
                <a:latin typeface="Arial" charset="0"/>
              </a:rPr>
              <a:t> trial</a:t>
            </a:r>
          </a:p>
        </p:txBody>
      </p:sp>
      <p:pic>
        <p:nvPicPr>
          <p:cNvPr id="9" name="Content Placeholder 65">
            <a:extLst>
              <a:ext uri="{FF2B5EF4-FFF2-40B4-BE49-F238E27FC236}">
                <a16:creationId xmlns:a16="http://schemas.microsoft.com/office/drawing/2014/main" id="{7C026891-E2F5-F044-A174-8D2D7A92CBF1}"/>
              </a:ext>
            </a:extLst>
          </p:cNvPr>
          <p:cNvPicPr>
            <a:picLocks noChangeAspect="1"/>
          </p:cNvPicPr>
          <p:nvPr/>
        </p:nvPicPr>
        <p:blipFill>
          <a:blip r:embed="rId4"/>
          <a:stretch>
            <a:fillRect/>
          </a:stretch>
        </p:blipFill>
        <p:spPr>
          <a:xfrm>
            <a:off x="1516934" y="1278204"/>
            <a:ext cx="9227503" cy="4385675"/>
          </a:xfrm>
          <a:prstGeom prst="rect">
            <a:avLst/>
          </a:prstGeom>
        </p:spPr>
      </p:pic>
    </p:spTree>
    <p:extLst>
      <p:ext uri="{BB962C8B-B14F-4D97-AF65-F5344CB8AC3E}">
        <p14:creationId xmlns:p14="http://schemas.microsoft.com/office/powerpoint/2010/main" val="6659779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C2E03A-10D2-EBE3-F942-445DE1E3E6BF}"/>
              </a:ext>
            </a:extLst>
          </p:cNvPr>
          <p:cNvSpPr>
            <a:spLocks noGrp="1"/>
          </p:cNvSpPr>
          <p:nvPr>
            <p:ph type="title"/>
          </p:nvPr>
        </p:nvSpPr>
        <p:spPr>
          <a:xfrm>
            <a:off x="651352" y="429781"/>
            <a:ext cx="10179208" cy="624431"/>
          </a:xfrm>
        </p:spPr>
        <p:txBody>
          <a:bodyPr>
            <a:normAutofit fontScale="90000"/>
          </a:bodyPr>
          <a:lstStyle/>
          <a:p>
            <a:r>
              <a:rPr lang="en-US" dirty="0" err="1"/>
              <a:t>ComboMATCH</a:t>
            </a:r>
            <a:r>
              <a:rPr lang="en-US" dirty="0"/>
              <a:t> Design: a single overarching screening protocol</a:t>
            </a:r>
          </a:p>
        </p:txBody>
      </p:sp>
      <p:pic>
        <p:nvPicPr>
          <p:cNvPr id="7" name="Picture 2" descr="Initial ComboMATCH subprotocols.">
            <a:extLst>
              <a:ext uri="{FF2B5EF4-FFF2-40B4-BE49-F238E27FC236}">
                <a16:creationId xmlns:a16="http://schemas.microsoft.com/office/drawing/2014/main" id="{F65BC20A-9E47-DDE3-32CA-FF4AB3BE4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802" y="960178"/>
            <a:ext cx="10600670" cy="4034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1B69ACF-6AB2-9C3B-9BEA-F57E78503055}"/>
              </a:ext>
            </a:extLst>
          </p:cNvPr>
          <p:cNvPicPr>
            <a:picLocks noChangeAspect="1"/>
          </p:cNvPicPr>
          <p:nvPr/>
        </p:nvPicPr>
        <p:blipFill rotWithShape="1">
          <a:blip r:embed="rId3"/>
          <a:srcRect l="3828" t="88889" r="74219" b="2223"/>
          <a:stretch/>
        </p:blipFill>
        <p:spPr>
          <a:xfrm>
            <a:off x="4056936" y="5080560"/>
            <a:ext cx="3040849" cy="692579"/>
          </a:xfrm>
          <a:prstGeom prst="rect">
            <a:avLst/>
          </a:prstGeom>
        </p:spPr>
      </p:pic>
      <p:sp>
        <p:nvSpPr>
          <p:cNvPr id="11" name="Content Placeholder 3">
            <a:extLst>
              <a:ext uri="{FF2B5EF4-FFF2-40B4-BE49-F238E27FC236}">
                <a16:creationId xmlns:a16="http://schemas.microsoft.com/office/drawing/2014/main" id="{75BAC275-395F-E977-B8DF-A2A1018CC66C}"/>
              </a:ext>
            </a:extLst>
          </p:cNvPr>
          <p:cNvSpPr>
            <a:spLocks noGrp="1"/>
          </p:cNvSpPr>
          <p:nvPr>
            <p:ph idx="1"/>
          </p:nvPr>
        </p:nvSpPr>
        <p:spPr>
          <a:xfrm>
            <a:off x="232193" y="3290917"/>
            <a:ext cx="2653248" cy="2967643"/>
          </a:xfrm>
        </p:spPr>
        <p:txBody>
          <a:bodyPr>
            <a:normAutofit/>
          </a:bodyPr>
          <a:lstStyle/>
          <a:p>
            <a:pPr>
              <a:spcAft>
                <a:spcPts val="600"/>
              </a:spcAft>
            </a:pPr>
            <a:r>
              <a:rPr lang="en-US" sz="1800" dirty="0">
                <a:latin typeface="Arial" panose="020B0604020202020204" pitchFamily="34" charset="0"/>
                <a:cs typeface="Arial" panose="020B0604020202020204" pitchFamily="34" charset="0"/>
              </a:rPr>
              <a:t>Potential for children and AYA to enroll on trials sponsored by the “adult” CTN</a:t>
            </a:r>
          </a:p>
          <a:p>
            <a:pPr>
              <a:spcAft>
                <a:spcPts val="600"/>
              </a:spcAft>
            </a:pPr>
            <a:r>
              <a:rPr lang="en-US" sz="1800" i="1" dirty="0">
                <a:latin typeface="Arial" panose="020B0604020202020204" pitchFamily="34" charset="0"/>
                <a:cs typeface="Arial" panose="020B0604020202020204" pitchFamily="34" charset="0"/>
              </a:rPr>
              <a:t>De Facto</a:t>
            </a:r>
            <a:r>
              <a:rPr lang="en-US" sz="1800" dirty="0">
                <a:latin typeface="Arial" panose="020B0604020202020204" pitchFamily="34" charset="0"/>
                <a:cs typeface="Arial" panose="020B0604020202020204" pitchFamily="34" charset="0"/>
              </a:rPr>
              <a:t>, the majority are limited to a few </a:t>
            </a:r>
            <a:r>
              <a:rPr lang="en-US" sz="1800" dirty="0" err="1">
                <a:latin typeface="Arial" panose="020B0604020202020204" pitchFamily="34" charset="0"/>
                <a:cs typeface="Arial" panose="020B0604020202020204" pitchFamily="34" charset="0"/>
              </a:rPr>
              <a:t>histologies</a:t>
            </a:r>
            <a:r>
              <a:rPr lang="en-US" sz="1800" dirty="0">
                <a:latin typeface="Arial" panose="020B0604020202020204" pitchFamily="34" charset="0"/>
                <a:cs typeface="Arial" panose="020B0604020202020204" pitchFamily="34" charset="0"/>
              </a:rPr>
              <a:t> (breast, prostate, endometrial), or use agents where there is no compelling data in childhood cancer</a:t>
            </a:r>
          </a:p>
        </p:txBody>
      </p:sp>
      <p:sp>
        <p:nvSpPr>
          <p:cNvPr id="3" name="TextBox 2">
            <a:extLst>
              <a:ext uri="{FF2B5EF4-FFF2-40B4-BE49-F238E27FC236}">
                <a16:creationId xmlns:a16="http://schemas.microsoft.com/office/drawing/2014/main" id="{9F986BEE-AB34-634C-3D6D-4F47A7965612}"/>
              </a:ext>
            </a:extLst>
          </p:cNvPr>
          <p:cNvSpPr txBox="1"/>
          <p:nvPr/>
        </p:nvSpPr>
        <p:spPr>
          <a:xfrm>
            <a:off x="4056936" y="4909003"/>
            <a:ext cx="3454792" cy="300082"/>
          </a:xfrm>
          <a:prstGeom prst="rect">
            <a:avLst/>
          </a:prstGeom>
          <a:noFill/>
        </p:spPr>
        <p:txBody>
          <a:bodyPr wrap="none" rtlCol="0">
            <a:spAutoFit/>
          </a:bodyPr>
          <a:lstStyle/>
          <a:p>
            <a:r>
              <a:rPr lang="en-US" sz="1350" i="1" dirty="0">
                <a:solidFill>
                  <a:srgbClr val="1A1A1A"/>
                </a:solidFill>
                <a:latin typeface="Arial" panose="020B0604020202020204" pitchFamily="34" charset="0"/>
              </a:rPr>
              <a:t>Clin Cancer Res</a:t>
            </a:r>
            <a:r>
              <a:rPr lang="en-US" sz="1350" dirty="0">
                <a:solidFill>
                  <a:srgbClr val="1A1A1A"/>
                </a:solidFill>
                <a:latin typeface="Arial" panose="020B0604020202020204" pitchFamily="34" charset="0"/>
              </a:rPr>
              <a:t> (2023) 29 (8): 1412–1422</a:t>
            </a:r>
            <a:endParaRPr lang="en-US" sz="1350" dirty="0"/>
          </a:p>
        </p:txBody>
      </p:sp>
      <p:sp>
        <p:nvSpPr>
          <p:cNvPr id="4" name="TextBox 3">
            <a:extLst>
              <a:ext uri="{FF2B5EF4-FFF2-40B4-BE49-F238E27FC236}">
                <a16:creationId xmlns:a16="http://schemas.microsoft.com/office/drawing/2014/main" id="{8021DC3E-9AE4-510F-78EB-CEFB4FBFC865}"/>
              </a:ext>
            </a:extLst>
          </p:cNvPr>
          <p:cNvSpPr txBox="1"/>
          <p:nvPr/>
        </p:nvSpPr>
        <p:spPr>
          <a:xfrm>
            <a:off x="9419807" y="3357849"/>
            <a:ext cx="6096000" cy="646331"/>
          </a:xfrm>
          <a:prstGeom prst="rect">
            <a:avLst/>
          </a:prstGeom>
          <a:noFill/>
        </p:spPr>
        <p:txBody>
          <a:bodyPr wrap="square">
            <a:spAutoFit/>
          </a:bodyPr>
          <a:lstStyle/>
          <a:p>
            <a:r>
              <a:rPr lang="en-US" sz="1800" b="1" dirty="0">
                <a:latin typeface="Arial" panose="020B0604020202020204" pitchFamily="34" charset="0"/>
                <a:cs typeface="Arial" panose="020B0604020202020204" pitchFamily="34" charset="0"/>
              </a:rPr>
              <a:t>“Not set up to do dose </a:t>
            </a:r>
          </a:p>
          <a:p>
            <a:r>
              <a:rPr lang="en-US" sz="1800" b="1" dirty="0">
                <a:latin typeface="Arial" panose="020B0604020202020204" pitchFamily="34" charset="0"/>
                <a:cs typeface="Arial" panose="020B0604020202020204" pitchFamily="34" charset="0"/>
              </a:rPr>
              <a:t>finding in children”</a:t>
            </a:r>
          </a:p>
        </p:txBody>
      </p:sp>
      <p:sp>
        <p:nvSpPr>
          <p:cNvPr id="6" name="Arrow: Right 5">
            <a:extLst>
              <a:ext uri="{FF2B5EF4-FFF2-40B4-BE49-F238E27FC236}">
                <a16:creationId xmlns:a16="http://schemas.microsoft.com/office/drawing/2014/main" id="{5E095BC8-B2D6-8EAE-4057-E52C437C4ADD}"/>
              </a:ext>
            </a:extLst>
          </p:cNvPr>
          <p:cNvSpPr/>
          <p:nvPr/>
        </p:nvSpPr>
        <p:spPr>
          <a:xfrm>
            <a:off x="9916160" y="2526188"/>
            <a:ext cx="1930400" cy="624430"/>
          </a:xfrm>
          <a:prstGeom prst="right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a:extLst>
              <a:ext uri="{FF2B5EF4-FFF2-40B4-BE49-F238E27FC236}">
                <a16:creationId xmlns:a16="http://schemas.microsoft.com/office/drawing/2014/main" id="{6C81E1E0-A922-EC44-A036-CC65EFD262E0}"/>
              </a:ext>
            </a:extLst>
          </p:cNvPr>
          <p:cNvSpPr txBox="1"/>
          <p:nvPr/>
        </p:nvSpPr>
        <p:spPr>
          <a:xfrm>
            <a:off x="10109200" y="2702553"/>
            <a:ext cx="525785" cy="276999"/>
          </a:xfrm>
          <a:prstGeom prst="rect">
            <a:avLst/>
          </a:prstGeom>
          <a:noFill/>
        </p:spPr>
        <p:txBody>
          <a:bodyPr wrap="none" lIns="0" tIns="0" rIns="0" bIns="0" rtlCol="0">
            <a:spAutoFit/>
          </a:bodyPr>
          <a:lstStyle/>
          <a:p>
            <a:pPr algn="l"/>
            <a:r>
              <a:rPr lang="en-US" b="1" dirty="0"/>
              <a:t>COG</a:t>
            </a:r>
          </a:p>
        </p:txBody>
      </p:sp>
    </p:spTree>
    <p:extLst>
      <p:ext uri="{BB962C8B-B14F-4D97-AF65-F5344CB8AC3E}">
        <p14:creationId xmlns:p14="http://schemas.microsoft.com/office/powerpoint/2010/main" val="194540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4" grpId="0"/>
      <p:bldP spid="6"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D3204D6-EF8A-C06D-0F79-A55EFC3050D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183925" y="900752"/>
            <a:ext cx="9465073" cy="548974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117A504-379A-27F4-0F55-FE950BCD1F36}"/>
              </a:ext>
            </a:extLst>
          </p:cNvPr>
          <p:cNvSpPr txBox="1"/>
          <p:nvPr/>
        </p:nvSpPr>
        <p:spPr>
          <a:xfrm>
            <a:off x="6096000" y="6390494"/>
            <a:ext cx="6093724" cy="523220"/>
          </a:xfrm>
          <a:prstGeom prst="rect">
            <a:avLst/>
          </a:prstGeom>
          <a:noFill/>
        </p:spPr>
        <p:txBody>
          <a:bodyPr wrap="square">
            <a:spAutoFit/>
          </a:bodyPr>
          <a:lstStyle/>
          <a:p>
            <a:r>
              <a:rPr lang="en-US" sz="1400" b="0" strike="noStrike" spc="-1" dirty="0" err="1">
                <a:solidFill>
                  <a:srgbClr val="000000"/>
                </a:solidFill>
                <a:latin typeface="Arial"/>
              </a:rPr>
              <a:t>Bouffet</a:t>
            </a:r>
            <a:r>
              <a:rPr lang="en-US" sz="1400" b="0" strike="noStrike" spc="-1" dirty="0">
                <a:solidFill>
                  <a:srgbClr val="000000"/>
                </a:solidFill>
                <a:latin typeface="Arial"/>
              </a:rPr>
              <a:t> E, </a:t>
            </a:r>
            <a:r>
              <a:rPr lang="en-US" sz="1400" b="0" strike="noStrike" spc="-1" dirty="0" err="1">
                <a:solidFill>
                  <a:srgbClr val="000000"/>
                </a:solidFill>
                <a:latin typeface="Arial"/>
              </a:rPr>
              <a:t>Geoerger</a:t>
            </a:r>
            <a:r>
              <a:rPr lang="en-US" sz="1400" b="0" strike="noStrike" spc="-1" dirty="0">
                <a:solidFill>
                  <a:srgbClr val="000000"/>
                </a:solidFill>
                <a:latin typeface="Arial"/>
              </a:rPr>
              <a:t> B et al J Clin Oncol 2022</a:t>
            </a:r>
          </a:p>
          <a:p>
            <a:r>
              <a:rPr lang="en-US" sz="1400" b="0" strike="noStrike" spc="-1" dirty="0">
                <a:solidFill>
                  <a:srgbClr val="000000"/>
                </a:solidFill>
                <a:latin typeface="Arial"/>
              </a:rPr>
              <a:t>Copyright © 2022 American Society of Clinical Oncology</a:t>
            </a:r>
          </a:p>
        </p:txBody>
      </p:sp>
      <p:sp>
        <p:nvSpPr>
          <p:cNvPr id="7" name="Title 4">
            <a:extLst>
              <a:ext uri="{FF2B5EF4-FFF2-40B4-BE49-F238E27FC236}">
                <a16:creationId xmlns:a16="http://schemas.microsoft.com/office/drawing/2014/main" id="{5D05CAFB-1A1D-D353-1D2F-AE5DDDCF0FD9}"/>
              </a:ext>
            </a:extLst>
          </p:cNvPr>
          <p:cNvSpPr>
            <a:spLocks noGrp="1"/>
          </p:cNvSpPr>
          <p:nvPr>
            <p:ph type="title"/>
          </p:nvPr>
        </p:nvSpPr>
        <p:spPr>
          <a:xfrm>
            <a:off x="651352" y="429781"/>
            <a:ext cx="10179208" cy="624431"/>
          </a:xfrm>
        </p:spPr>
        <p:txBody>
          <a:bodyPr>
            <a:normAutofit/>
          </a:bodyPr>
          <a:lstStyle/>
          <a:p>
            <a:r>
              <a:rPr lang="en-US" dirty="0"/>
              <a:t>Seamless trial design using a novel-novel combination</a:t>
            </a:r>
          </a:p>
        </p:txBody>
      </p:sp>
      <p:sp>
        <p:nvSpPr>
          <p:cNvPr id="11" name="TextBox 10">
            <a:extLst>
              <a:ext uri="{FF2B5EF4-FFF2-40B4-BE49-F238E27FC236}">
                <a16:creationId xmlns:a16="http://schemas.microsoft.com/office/drawing/2014/main" id="{7D6FD23C-B8B2-8A73-1C0B-A2C8E1178312}"/>
              </a:ext>
            </a:extLst>
          </p:cNvPr>
          <p:cNvSpPr txBox="1"/>
          <p:nvPr/>
        </p:nvSpPr>
        <p:spPr>
          <a:xfrm>
            <a:off x="1183925" y="1109684"/>
            <a:ext cx="3927143" cy="584775"/>
          </a:xfrm>
          <a:prstGeom prst="rect">
            <a:avLst/>
          </a:prstGeom>
          <a:noFill/>
        </p:spPr>
        <p:txBody>
          <a:bodyPr wrap="square">
            <a:spAutoFit/>
          </a:bodyPr>
          <a:lstStyle/>
          <a:p>
            <a:r>
              <a:rPr lang="en-US" sz="1600" b="0" i="0" kern="1200" dirty="0">
                <a:solidFill>
                  <a:schemeClr val="tx1"/>
                </a:solidFill>
                <a:effectLst/>
                <a:latin typeface="+mn-lt"/>
                <a:ea typeface="+mn-ea"/>
                <a:cs typeface="+mn-cs"/>
              </a:rPr>
              <a:t>Between 1/15/2015, and 12/29/2020</a:t>
            </a:r>
          </a:p>
          <a:p>
            <a:r>
              <a:rPr lang="en-US" sz="1600" b="0" i="0" kern="1200" dirty="0">
                <a:solidFill>
                  <a:schemeClr val="tx1"/>
                </a:solidFill>
                <a:effectLst/>
                <a:latin typeface="+mn-lt"/>
                <a:ea typeface="+mn-ea"/>
                <a:cs typeface="+mn-cs"/>
              </a:rPr>
              <a:t> 139 patients were enrolled</a:t>
            </a:r>
            <a:endParaRPr lang="en-US" sz="1600" dirty="0"/>
          </a:p>
        </p:txBody>
      </p:sp>
    </p:spTree>
    <p:extLst>
      <p:ext uri="{BB962C8B-B14F-4D97-AF65-F5344CB8AC3E}">
        <p14:creationId xmlns:p14="http://schemas.microsoft.com/office/powerpoint/2010/main" val="20962185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7C036-45AA-F9E5-86CE-897439C2B458}"/>
              </a:ext>
            </a:extLst>
          </p:cNvPr>
          <p:cNvSpPr>
            <a:spLocks noGrp="1"/>
          </p:cNvSpPr>
          <p:nvPr>
            <p:ph type="title"/>
          </p:nvPr>
        </p:nvSpPr>
        <p:spPr/>
        <p:txBody>
          <a:bodyPr/>
          <a:lstStyle/>
          <a:p>
            <a:r>
              <a:rPr lang="en-US" dirty="0"/>
              <a:t>Phase 3 in low grade glioma</a:t>
            </a:r>
          </a:p>
        </p:txBody>
      </p:sp>
      <p:pic>
        <p:nvPicPr>
          <p:cNvPr id="4" name="Content Placeholder 3">
            <a:extLst>
              <a:ext uri="{FF2B5EF4-FFF2-40B4-BE49-F238E27FC236}">
                <a16:creationId xmlns:a16="http://schemas.microsoft.com/office/drawing/2014/main" id="{B690EDF2-5C8C-93E3-9777-13ECC4F8A216}"/>
              </a:ext>
            </a:extLst>
          </p:cNvPr>
          <p:cNvPicPr>
            <a:picLocks noGrp="1" noChangeAspect="1"/>
          </p:cNvPicPr>
          <p:nvPr>
            <p:ph idx="1"/>
          </p:nvPr>
        </p:nvPicPr>
        <p:blipFill>
          <a:blip r:embed="rId3"/>
          <a:stretch>
            <a:fillRect/>
          </a:stretch>
        </p:blipFill>
        <p:spPr>
          <a:xfrm>
            <a:off x="5509195" y="2059463"/>
            <a:ext cx="6331741" cy="3835021"/>
          </a:xfrm>
          <a:prstGeom prst="rect">
            <a:avLst/>
          </a:prstGeom>
        </p:spPr>
      </p:pic>
      <p:pic>
        <p:nvPicPr>
          <p:cNvPr id="6" name="Picture 5">
            <a:extLst>
              <a:ext uri="{FF2B5EF4-FFF2-40B4-BE49-F238E27FC236}">
                <a16:creationId xmlns:a16="http://schemas.microsoft.com/office/drawing/2014/main" id="{4BFB3FA9-B7CF-BBAB-B406-4381C18F42FD}"/>
              </a:ext>
            </a:extLst>
          </p:cNvPr>
          <p:cNvPicPr>
            <a:picLocks noChangeAspect="1"/>
          </p:cNvPicPr>
          <p:nvPr/>
        </p:nvPicPr>
        <p:blipFill>
          <a:blip r:embed="rId4"/>
          <a:stretch>
            <a:fillRect/>
          </a:stretch>
        </p:blipFill>
        <p:spPr>
          <a:xfrm>
            <a:off x="53254" y="2224888"/>
            <a:ext cx="5443500" cy="3576090"/>
          </a:xfrm>
          <a:prstGeom prst="rect">
            <a:avLst/>
          </a:prstGeom>
        </p:spPr>
      </p:pic>
      <p:sp>
        <p:nvSpPr>
          <p:cNvPr id="8" name="TextBox 7">
            <a:extLst>
              <a:ext uri="{FF2B5EF4-FFF2-40B4-BE49-F238E27FC236}">
                <a16:creationId xmlns:a16="http://schemas.microsoft.com/office/drawing/2014/main" id="{A94EF156-3B92-CC73-ADFA-BCFD432156F1}"/>
              </a:ext>
            </a:extLst>
          </p:cNvPr>
          <p:cNvSpPr txBox="1"/>
          <p:nvPr/>
        </p:nvSpPr>
        <p:spPr>
          <a:xfrm>
            <a:off x="5900700" y="519249"/>
            <a:ext cx="6093724" cy="1200329"/>
          </a:xfrm>
          <a:prstGeom prst="rect">
            <a:avLst/>
          </a:prstGeom>
          <a:noFill/>
        </p:spPr>
        <p:txBody>
          <a:bodyPr wrap="square">
            <a:spAutoFit/>
          </a:bodyPr>
          <a:lstStyle/>
          <a:p>
            <a:r>
              <a:rPr lang="en-US" dirty="0"/>
              <a:t>From 9/2018 through 12/2020,</a:t>
            </a:r>
          </a:p>
          <a:p>
            <a:r>
              <a:rPr lang="en-US" dirty="0"/>
              <a:t>a total of 110 patients underwent randomization</a:t>
            </a:r>
          </a:p>
          <a:p>
            <a:r>
              <a:rPr lang="en-US" dirty="0"/>
              <a:t>(73 to receive dabrafenib plus trametinib and 37</a:t>
            </a:r>
          </a:p>
          <a:p>
            <a:r>
              <a:rPr lang="en-US" dirty="0"/>
              <a:t>to receive chemotherapy) at 58 sites in 20 countries</a:t>
            </a:r>
          </a:p>
        </p:txBody>
      </p:sp>
      <p:sp>
        <p:nvSpPr>
          <p:cNvPr id="10" name="TextBox 9">
            <a:extLst>
              <a:ext uri="{FF2B5EF4-FFF2-40B4-BE49-F238E27FC236}">
                <a16:creationId xmlns:a16="http://schemas.microsoft.com/office/drawing/2014/main" id="{20A5D85F-EA7F-84CE-1F3A-B355C8AD471B}"/>
              </a:ext>
            </a:extLst>
          </p:cNvPr>
          <p:cNvSpPr txBox="1"/>
          <p:nvPr/>
        </p:nvSpPr>
        <p:spPr>
          <a:xfrm>
            <a:off x="3831036" y="6136163"/>
            <a:ext cx="6093724" cy="523220"/>
          </a:xfrm>
          <a:prstGeom prst="rect">
            <a:avLst/>
          </a:prstGeom>
          <a:noFill/>
        </p:spPr>
        <p:txBody>
          <a:bodyPr wrap="square">
            <a:spAutoFit/>
          </a:bodyPr>
          <a:lstStyle/>
          <a:p>
            <a:r>
              <a:rPr lang="en-US" sz="1400" dirty="0"/>
              <a:t>The New England Journal of Medicine</a:t>
            </a:r>
          </a:p>
          <a:p>
            <a:r>
              <a:rPr lang="en-US" sz="1400" dirty="0"/>
              <a:t>Copyright © 2023, Massachusetts Medical Society</a:t>
            </a:r>
          </a:p>
        </p:txBody>
      </p:sp>
    </p:spTree>
    <p:extLst>
      <p:ext uri="{BB962C8B-B14F-4D97-AF65-F5344CB8AC3E}">
        <p14:creationId xmlns:p14="http://schemas.microsoft.com/office/powerpoint/2010/main" val="1560975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ea typeface="+mn-ea"/>
                <a:cs typeface="+mn-cs"/>
              </a:rPr>
              <a:t>Multi-arm multi-stage (MAMS) “Drop the Loser” trial</a:t>
            </a:r>
          </a:p>
        </p:txBody>
      </p:sp>
      <p:sp>
        <p:nvSpPr>
          <p:cNvPr id="7" name="Title 1"/>
          <p:cNvSpPr txBox="1">
            <a:spLocks/>
          </p:cNvSpPr>
          <p:nvPr/>
        </p:nvSpPr>
        <p:spPr bwMode="auto">
          <a:xfrm>
            <a:off x="1704110" y="6477000"/>
            <a:ext cx="8839199"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r>
              <a:rPr lang="en-US" sz="1200" dirty="0">
                <a:solidFill>
                  <a:schemeClr val="tx1"/>
                </a:solidFill>
                <a:latin typeface="Arial" charset="0"/>
                <a:ea typeface="+mn-ea"/>
                <a:cs typeface="+mn-cs"/>
              </a:rPr>
              <a:t>Presented By Martin McCabe at 2020 ASCO Annual Meeting</a:t>
            </a:r>
          </a:p>
        </p:txBody>
      </p:sp>
      <p:pic>
        <p:nvPicPr>
          <p:cNvPr id="4" name="Picture 2">
            <a:extLst>
              <a:ext uri="{FF2B5EF4-FFF2-40B4-BE49-F238E27FC236}">
                <a16:creationId xmlns:a16="http://schemas.microsoft.com/office/drawing/2014/main" id="{E8C24376-F0FA-1C91-6824-9A244FF5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42" y="1039513"/>
            <a:ext cx="9143999"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0B57-63E7-ADBE-F4D8-508016732A18}"/>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A9F2F9B5-319E-D2CF-4EBA-6D6F38B9DFCB}"/>
              </a:ext>
            </a:extLst>
          </p:cNvPr>
          <p:cNvSpPr>
            <a:spLocks noGrp="1"/>
          </p:cNvSpPr>
          <p:nvPr>
            <p:ph idx="1"/>
          </p:nvPr>
        </p:nvSpPr>
        <p:spPr/>
        <p:txBody>
          <a:bodyPr/>
          <a:lstStyle/>
          <a:p>
            <a:pPr marL="342900" indent="-342900">
              <a:buFont typeface="Arial" panose="020B0604020202020204" pitchFamily="34" charset="0"/>
              <a:buChar char="•"/>
            </a:pPr>
            <a:r>
              <a:rPr lang="en-US" sz="2400" dirty="0"/>
              <a:t>There is an unmet critical need to develop new drugs for children with cancer</a:t>
            </a:r>
          </a:p>
          <a:p>
            <a:pPr marL="342900" indent="-342900">
              <a:buFont typeface="Arial" panose="020B0604020202020204" pitchFamily="34" charset="0"/>
              <a:buChar char="•"/>
            </a:pPr>
            <a:r>
              <a:rPr lang="en-US" sz="2400" dirty="0"/>
              <a:t>Pediatrics lags behind medical oncology regarding acceptance of CRM for early phase studies</a:t>
            </a:r>
          </a:p>
          <a:p>
            <a:pPr marL="342900" indent="-342900">
              <a:buFont typeface="Arial" panose="020B0604020202020204" pitchFamily="34" charset="0"/>
              <a:buChar char="•"/>
            </a:pPr>
            <a:r>
              <a:rPr lang="en-US" sz="2400" dirty="0"/>
              <a:t>More innovative designs may help accelerate drug development for children (Target-CRM, simulation modeling of PK, accelerated titration, platform studies, seamless trial designs, MAMS)</a:t>
            </a:r>
          </a:p>
          <a:p>
            <a:pPr marL="342900" indent="-342900">
              <a:buFont typeface="Arial" panose="020B0604020202020204" pitchFamily="34" charset="0"/>
              <a:buChar char="•"/>
            </a:pPr>
            <a:r>
              <a:rPr lang="en-US" sz="2400" dirty="0"/>
              <a:t>Legislation and the FDA mandate that “relevant” drugs be tested in children </a:t>
            </a:r>
          </a:p>
          <a:p>
            <a:pPr marL="342900" indent="-342900">
              <a:buFont typeface="Arial" panose="020B0604020202020204" pitchFamily="34" charset="0"/>
              <a:buChar char="•"/>
            </a:pPr>
            <a:r>
              <a:rPr lang="en-US" sz="2400" dirty="0"/>
              <a:t>The lack of an appropriate pediatric drug formulation can be limiting</a:t>
            </a:r>
          </a:p>
          <a:p>
            <a:pPr marL="342900" indent="-342900">
              <a:buFont typeface="Arial" panose="020B0604020202020204" pitchFamily="34" charset="0"/>
              <a:buChar char="•"/>
            </a:pPr>
            <a:r>
              <a:rPr lang="en-US" sz="2400" dirty="0"/>
              <a:t>Inclusion of adolescents and young adults in medical oncology trials is feasible (and particularly so here at MSK!)</a:t>
            </a:r>
          </a:p>
          <a:p>
            <a:pPr marL="342900" indent="-342900">
              <a:buFont typeface="Arial" panose="020B0604020202020204" pitchFamily="34" charset="0"/>
              <a:buChar char="•"/>
            </a:pPr>
            <a:endParaRPr lang="en-US" sz="2400" dirty="0"/>
          </a:p>
        </p:txBody>
      </p:sp>
    </p:spTree>
    <p:extLst>
      <p:ext uri="{BB962C8B-B14F-4D97-AF65-F5344CB8AC3E}">
        <p14:creationId xmlns:p14="http://schemas.microsoft.com/office/powerpoint/2010/main" val="834225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2159001" y="1371600"/>
          <a:ext cx="7739263" cy="5178623"/>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9029360" y="6581002"/>
            <a:ext cx="1638640" cy="276999"/>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47D"/>
                </a:solidFill>
                <a:effectLst/>
                <a:uLnTx/>
                <a:uFillTx/>
                <a:latin typeface="Arial" panose="020B0604020202020204"/>
                <a:ea typeface="+mn-ea"/>
                <a:cs typeface="+mn-cs"/>
              </a:rPr>
              <a:t>Cancer Research UK</a:t>
            </a:r>
          </a:p>
        </p:txBody>
      </p:sp>
      <p:sp>
        <p:nvSpPr>
          <p:cNvPr id="3" name="Title 2">
            <a:extLst>
              <a:ext uri="{FF2B5EF4-FFF2-40B4-BE49-F238E27FC236}">
                <a16:creationId xmlns:a16="http://schemas.microsoft.com/office/drawing/2014/main" id="{D72074CA-9AAA-DF1C-0FBA-9638F5BFAF25}"/>
              </a:ext>
            </a:extLst>
          </p:cNvPr>
          <p:cNvSpPr>
            <a:spLocks noGrp="1"/>
          </p:cNvSpPr>
          <p:nvPr>
            <p:ph type="title"/>
          </p:nvPr>
        </p:nvSpPr>
        <p:spPr/>
        <p:txBody>
          <a:bodyPr/>
          <a:lstStyle/>
          <a:p>
            <a:r>
              <a:rPr lang="en-US" dirty="0"/>
              <a:t>The imperative for pediatric drug development</a:t>
            </a:r>
          </a:p>
        </p:txBody>
      </p:sp>
    </p:spTree>
    <p:extLst>
      <p:ext uri="{BB962C8B-B14F-4D97-AF65-F5344CB8AC3E}">
        <p14:creationId xmlns:p14="http://schemas.microsoft.com/office/powerpoint/2010/main" val="2986670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Line 5"/>
          <p:cNvSpPr>
            <a:spLocks noChangeShapeType="1"/>
          </p:cNvSpPr>
          <p:nvPr/>
        </p:nvSpPr>
        <p:spPr bwMode="auto">
          <a:xfrm>
            <a:off x="1321393" y="2160413"/>
            <a:ext cx="9079259" cy="43214"/>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latin typeface="Calibri" pitchFamily="34" charset="0"/>
            </a:endParaRPr>
          </a:p>
        </p:txBody>
      </p:sp>
      <p:sp>
        <p:nvSpPr>
          <p:cNvPr id="10246" name="Text Box 6"/>
          <p:cNvSpPr txBox="1">
            <a:spLocks noChangeArrowheads="1"/>
          </p:cNvSpPr>
          <p:nvPr/>
        </p:nvSpPr>
        <p:spPr bwMode="auto">
          <a:xfrm>
            <a:off x="2451199" y="1519244"/>
            <a:ext cx="15309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mj-lt"/>
              </a:rPr>
              <a:t>Safety</a:t>
            </a:r>
          </a:p>
          <a:p>
            <a:r>
              <a:rPr lang="en-US" sz="2000" b="1" dirty="0">
                <a:latin typeface="+mj-lt"/>
              </a:rPr>
              <a:t>Feasibility</a:t>
            </a:r>
          </a:p>
        </p:txBody>
      </p:sp>
      <p:sp>
        <p:nvSpPr>
          <p:cNvPr id="10247" name="Text Box 7"/>
          <p:cNvSpPr txBox="1">
            <a:spLocks noChangeArrowheads="1"/>
          </p:cNvSpPr>
          <p:nvPr/>
        </p:nvSpPr>
        <p:spPr bwMode="auto">
          <a:xfrm>
            <a:off x="4945063" y="1792673"/>
            <a:ext cx="120857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mj-lt"/>
              </a:rPr>
              <a:t>Efficacy</a:t>
            </a:r>
          </a:p>
        </p:txBody>
      </p:sp>
      <p:sp>
        <p:nvSpPr>
          <p:cNvPr id="10248" name="Text Box 8"/>
          <p:cNvSpPr txBox="1">
            <a:spLocks noChangeArrowheads="1"/>
          </p:cNvSpPr>
          <p:nvPr/>
        </p:nvSpPr>
        <p:spPr bwMode="auto">
          <a:xfrm>
            <a:off x="6582950" y="1803518"/>
            <a:ext cx="191775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mj-lt"/>
              </a:rPr>
              <a:t>Effectiveness</a:t>
            </a:r>
          </a:p>
        </p:txBody>
      </p:sp>
      <p:sp>
        <p:nvSpPr>
          <p:cNvPr id="10249" name="Line 9"/>
          <p:cNvSpPr>
            <a:spLocks noChangeShapeType="1"/>
          </p:cNvSpPr>
          <p:nvPr/>
        </p:nvSpPr>
        <p:spPr bwMode="auto">
          <a:xfrm>
            <a:off x="2578009" y="3500443"/>
            <a:ext cx="2231083"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solidFill>
                <a:schemeClr val="bg1"/>
              </a:solidFill>
              <a:latin typeface="Calibri" pitchFamily="34" charset="0"/>
            </a:endParaRPr>
          </a:p>
        </p:txBody>
      </p:sp>
      <p:sp>
        <p:nvSpPr>
          <p:cNvPr id="10250" name="Text Box 10"/>
          <p:cNvSpPr txBox="1">
            <a:spLocks noChangeArrowheads="1"/>
          </p:cNvSpPr>
          <p:nvPr/>
        </p:nvSpPr>
        <p:spPr bwMode="auto">
          <a:xfrm>
            <a:off x="2959011" y="3271843"/>
            <a:ext cx="1490572" cy="523220"/>
          </a:xfrm>
          <a:prstGeom prst="rect">
            <a:avLst/>
          </a:prstGeom>
          <a:solidFill>
            <a:srgbClr val="0073E0"/>
          </a:solidFill>
          <a:ln w="9525">
            <a:solidFill>
              <a:schemeClr val="tx1"/>
            </a:solidFill>
            <a:miter lim="800000"/>
            <a:headEnd/>
            <a:tailEnd/>
          </a:ln>
          <a:effectLst/>
        </p:spPr>
        <p:txBody>
          <a:bodyPr wrap="square">
            <a:spAutoFit/>
          </a:bodyPr>
          <a:lstStyle/>
          <a:p>
            <a:r>
              <a:rPr lang="en-US" sz="2800" dirty="0">
                <a:solidFill>
                  <a:schemeClr val="bg1"/>
                </a:solidFill>
                <a:latin typeface="+mj-lt"/>
              </a:rPr>
              <a:t>Phase I</a:t>
            </a:r>
          </a:p>
        </p:txBody>
      </p:sp>
      <p:sp>
        <p:nvSpPr>
          <p:cNvPr id="10251" name="Line 11"/>
          <p:cNvSpPr>
            <a:spLocks noChangeShapeType="1"/>
          </p:cNvSpPr>
          <p:nvPr/>
        </p:nvSpPr>
        <p:spPr bwMode="auto">
          <a:xfrm>
            <a:off x="3949609" y="4033843"/>
            <a:ext cx="305805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latin typeface="Calibri" pitchFamily="34" charset="0"/>
            </a:endParaRPr>
          </a:p>
        </p:txBody>
      </p:sp>
      <p:sp>
        <p:nvSpPr>
          <p:cNvPr id="10252" name="Text Box 12"/>
          <p:cNvSpPr txBox="1">
            <a:spLocks noChangeArrowheads="1"/>
          </p:cNvSpPr>
          <p:nvPr/>
        </p:nvSpPr>
        <p:spPr bwMode="auto">
          <a:xfrm>
            <a:off x="4711610" y="3805243"/>
            <a:ext cx="1600087" cy="523220"/>
          </a:xfrm>
          <a:prstGeom prst="rect">
            <a:avLst/>
          </a:prstGeom>
          <a:solidFill>
            <a:srgbClr val="0073E0"/>
          </a:solidFill>
          <a:ln w="9525">
            <a:solidFill>
              <a:schemeClr val="tx1"/>
            </a:solidFill>
            <a:miter lim="800000"/>
            <a:headEnd/>
            <a:tailEnd/>
          </a:ln>
          <a:effectLst/>
        </p:spPr>
        <p:txBody>
          <a:bodyPr wrap="square">
            <a:spAutoFit/>
          </a:bodyPr>
          <a:lstStyle/>
          <a:p>
            <a:r>
              <a:rPr lang="en-US" sz="2800" dirty="0">
                <a:solidFill>
                  <a:schemeClr val="bg1"/>
                </a:solidFill>
                <a:latin typeface="+mj-lt"/>
              </a:rPr>
              <a:t>Phase II</a:t>
            </a:r>
          </a:p>
        </p:txBody>
      </p:sp>
      <p:sp>
        <p:nvSpPr>
          <p:cNvPr id="10253" name="Line 13"/>
          <p:cNvSpPr>
            <a:spLocks noChangeShapeType="1"/>
          </p:cNvSpPr>
          <p:nvPr/>
        </p:nvSpPr>
        <p:spPr bwMode="auto">
          <a:xfrm>
            <a:off x="5237071" y="4632331"/>
            <a:ext cx="4100003" cy="1111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solidFill>
                <a:schemeClr val="bg1"/>
              </a:solidFill>
              <a:latin typeface="Calibri" pitchFamily="34" charset="0"/>
            </a:endParaRPr>
          </a:p>
        </p:txBody>
      </p:sp>
      <p:sp>
        <p:nvSpPr>
          <p:cNvPr id="10254" name="Text Box 14"/>
          <p:cNvSpPr txBox="1">
            <a:spLocks noChangeArrowheads="1"/>
          </p:cNvSpPr>
          <p:nvPr/>
        </p:nvSpPr>
        <p:spPr bwMode="auto">
          <a:xfrm>
            <a:off x="6464211" y="4414843"/>
            <a:ext cx="1709602" cy="523220"/>
          </a:xfrm>
          <a:prstGeom prst="rect">
            <a:avLst/>
          </a:prstGeom>
          <a:solidFill>
            <a:srgbClr val="0073E0"/>
          </a:solidFill>
          <a:ln w="9525">
            <a:solidFill>
              <a:schemeClr val="tx1"/>
            </a:solidFill>
            <a:miter lim="800000"/>
            <a:headEnd/>
            <a:tailEnd/>
          </a:ln>
          <a:effectLst/>
        </p:spPr>
        <p:txBody>
          <a:bodyPr wrap="square">
            <a:spAutoFit/>
          </a:bodyPr>
          <a:lstStyle/>
          <a:p>
            <a:r>
              <a:rPr lang="en-US" sz="2800" dirty="0">
                <a:solidFill>
                  <a:schemeClr val="bg1"/>
                </a:solidFill>
                <a:latin typeface="+mj-lt"/>
              </a:rPr>
              <a:t>Phase III</a:t>
            </a:r>
          </a:p>
        </p:txBody>
      </p:sp>
      <p:sp>
        <p:nvSpPr>
          <p:cNvPr id="10255" name="Line 15"/>
          <p:cNvSpPr>
            <a:spLocks noChangeShapeType="1"/>
          </p:cNvSpPr>
          <p:nvPr/>
        </p:nvSpPr>
        <p:spPr bwMode="auto">
          <a:xfrm flipV="1">
            <a:off x="7172236" y="5264155"/>
            <a:ext cx="2767550" cy="23813"/>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solidFill>
                <a:schemeClr val="bg1"/>
              </a:solidFill>
              <a:latin typeface="Calibri" pitchFamily="34" charset="0"/>
            </a:endParaRPr>
          </a:p>
        </p:txBody>
      </p:sp>
      <p:sp>
        <p:nvSpPr>
          <p:cNvPr id="10256" name="Text Box 16"/>
          <p:cNvSpPr txBox="1">
            <a:spLocks noChangeArrowheads="1"/>
          </p:cNvSpPr>
          <p:nvPr/>
        </p:nvSpPr>
        <p:spPr bwMode="auto">
          <a:xfrm>
            <a:off x="7835809" y="5100643"/>
            <a:ext cx="1738935" cy="523220"/>
          </a:xfrm>
          <a:prstGeom prst="rect">
            <a:avLst/>
          </a:prstGeom>
          <a:solidFill>
            <a:srgbClr val="0073E0"/>
          </a:solidFill>
          <a:ln w="9525">
            <a:solidFill>
              <a:schemeClr val="tx1"/>
            </a:solidFill>
            <a:miter lim="800000"/>
            <a:headEnd/>
            <a:tailEnd/>
          </a:ln>
          <a:effectLst/>
        </p:spPr>
        <p:txBody>
          <a:bodyPr wrap="square">
            <a:spAutoFit/>
          </a:bodyPr>
          <a:lstStyle/>
          <a:p>
            <a:r>
              <a:rPr lang="en-US" sz="2800" dirty="0">
                <a:solidFill>
                  <a:schemeClr val="bg1"/>
                </a:solidFill>
                <a:latin typeface="+mj-lt"/>
              </a:rPr>
              <a:t>Phase IV</a:t>
            </a:r>
          </a:p>
        </p:txBody>
      </p:sp>
      <p:sp>
        <p:nvSpPr>
          <p:cNvPr id="10257" name="Text Box 17"/>
          <p:cNvSpPr txBox="1">
            <a:spLocks noChangeArrowheads="1"/>
          </p:cNvSpPr>
          <p:nvPr/>
        </p:nvSpPr>
        <p:spPr bwMode="auto">
          <a:xfrm>
            <a:off x="8598961" y="1823813"/>
            <a:ext cx="10335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b="1" dirty="0">
                <a:latin typeface="+mj-lt"/>
              </a:rPr>
              <a:t>Safety</a:t>
            </a:r>
          </a:p>
        </p:txBody>
      </p:sp>
      <p:sp>
        <p:nvSpPr>
          <p:cNvPr id="10261" name="Line 21"/>
          <p:cNvSpPr>
            <a:spLocks noChangeShapeType="1"/>
          </p:cNvSpPr>
          <p:nvPr/>
        </p:nvSpPr>
        <p:spPr bwMode="auto">
          <a:xfrm>
            <a:off x="9593173" y="5264155"/>
            <a:ext cx="703024"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solidFill>
                <a:schemeClr val="bg1"/>
              </a:solidFill>
              <a:latin typeface="Calibri" pitchFamily="34" charset="0"/>
            </a:endParaRPr>
          </a:p>
        </p:txBody>
      </p:sp>
      <p:sp>
        <p:nvSpPr>
          <p:cNvPr id="10263" name="AutoShape 23"/>
          <p:cNvSpPr>
            <a:spLocks/>
          </p:cNvSpPr>
          <p:nvPr/>
        </p:nvSpPr>
        <p:spPr bwMode="auto">
          <a:xfrm>
            <a:off x="6548346" y="2368555"/>
            <a:ext cx="464809" cy="1676400"/>
          </a:xfrm>
          <a:prstGeom prst="rightBrace">
            <a:avLst>
              <a:gd name="adj1" fmla="val 93337"/>
              <a:gd name="adj2" fmla="val 50000"/>
            </a:avLst>
          </a:prstGeom>
          <a:noFill/>
          <a:ln w="19050">
            <a:solidFill>
              <a:schemeClr val="accent2"/>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latin typeface="Calibri" pitchFamily="34" charset="0"/>
            </a:endParaRPr>
          </a:p>
        </p:txBody>
      </p:sp>
      <p:sp>
        <p:nvSpPr>
          <p:cNvPr id="10264" name="Text Box 24"/>
          <p:cNvSpPr txBox="1">
            <a:spLocks noChangeArrowheads="1"/>
          </p:cNvSpPr>
          <p:nvPr/>
        </p:nvSpPr>
        <p:spPr bwMode="auto">
          <a:xfrm>
            <a:off x="7061786" y="2822410"/>
            <a:ext cx="319246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400" b="1" i="1" dirty="0">
                <a:solidFill>
                  <a:schemeClr val="accent2"/>
                </a:solidFill>
                <a:latin typeface="+mj-lt"/>
              </a:rPr>
              <a:t>Developmental Therapeutics</a:t>
            </a:r>
          </a:p>
        </p:txBody>
      </p:sp>
      <p:sp>
        <p:nvSpPr>
          <p:cNvPr id="10265" name="Line 25"/>
          <p:cNvSpPr>
            <a:spLocks noChangeShapeType="1"/>
          </p:cNvSpPr>
          <p:nvPr/>
        </p:nvSpPr>
        <p:spPr bwMode="auto">
          <a:xfrm>
            <a:off x="1479884" y="2738443"/>
            <a:ext cx="221366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sz="2400">
              <a:solidFill>
                <a:schemeClr val="bg1"/>
              </a:solidFill>
              <a:latin typeface="Calibri" pitchFamily="34" charset="0"/>
            </a:endParaRPr>
          </a:p>
        </p:txBody>
      </p:sp>
      <p:sp>
        <p:nvSpPr>
          <p:cNvPr id="10266" name="Text Box 26"/>
          <p:cNvSpPr txBox="1">
            <a:spLocks noChangeArrowheads="1"/>
          </p:cNvSpPr>
          <p:nvPr/>
        </p:nvSpPr>
        <p:spPr bwMode="auto">
          <a:xfrm>
            <a:off x="1724298" y="2437363"/>
            <a:ext cx="1707422" cy="646331"/>
          </a:xfrm>
          <a:prstGeom prst="rect">
            <a:avLst/>
          </a:prstGeom>
          <a:solidFill>
            <a:srgbClr val="0073E0"/>
          </a:solidFill>
          <a:ln w="9525">
            <a:solidFill>
              <a:schemeClr val="tx1"/>
            </a:solidFill>
            <a:miter lim="800000"/>
            <a:headEnd/>
            <a:tailEnd/>
          </a:ln>
          <a:effectLst/>
        </p:spPr>
        <p:txBody>
          <a:bodyPr wrap="square">
            <a:spAutoFit/>
          </a:bodyPr>
          <a:lstStyle/>
          <a:p>
            <a:r>
              <a:rPr lang="en-US" dirty="0">
                <a:solidFill>
                  <a:schemeClr val="bg1"/>
                </a:solidFill>
                <a:latin typeface="+mj-lt"/>
              </a:rPr>
              <a:t>Non Clinical PK/PD Testing</a:t>
            </a:r>
          </a:p>
        </p:txBody>
      </p:sp>
      <p:sp>
        <p:nvSpPr>
          <p:cNvPr id="10267" name="Rectangle 27"/>
          <p:cNvSpPr>
            <a:spLocks noGrp="1" noChangeArrowheads="1"/>
          </p:cNvSpPr>
          <p:nvPr>
            <p:ph type="title"/>
          </p:nvPr>
        </p:nvSpPr>
        <p:spPr/>
        <p:txBody>
          <a:bodyPr/>
          <a:lstStyle/>
          <a:p>
            <a:r>
              <a:rPr lang="en-US" sz="3200" dirty="0">
                <a:latin typeface="Arial" panose="020B0604020202020204" pitchFamily="34" charset="0"/>
                <a:cs typeface="Arial" panose="020B0604020202020204" pitchFamily="34" charset="0"/>
              </a:rPr>
              <a:t>Clinical Trial Phases</a:t>
            </a:r>
          </a:p>
        </p:txBody>
      </p:sp>
    </p:spTree>
    <p:extLst>
      <p:ext uri="{BB962C8B-B14F-4D97-AF65-F5344CB8AC3E}">
        <p14:creationId xmlns:p14="http://schemas.microsoft.com/office/powerpoint/2010/main" val="6517159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8810B-66CA-439C-939C-7D8658B3048E}"/>
              </a:ext>
            </a:extLst>
          </p:cNvPr>
          <p:cNvSpPr>
            <a:spLocks noGrp="1"/>
          </p:cNvSpPr>
          <p:nvPr>
            <p:ph type="title"/>
          </p:nvPr>
        </p:nvSpPr>
        <p:spPr/>
        <p:txBody>
          <a:bodyPr/>
          <a:lstStyle/>
          <a:p>
            <a:r>
              <a:rPr lang="en-US" dirty="0"/>
              <a:t>Phase 1 study secondary objectives</a:t>
            </a:r>
          </a:p>
        </p:txBody>
      </p:sp>
      <p:sp>
        <p:nvSpPr>
          <p:cNvPr id="3" name="Content Placeholder 2">
            <a:extLst>
              <a:ext uri="{FF2B5EF4-FFF2-40B4-BE49-F238E27FC236}">
                <a16:creationId xmlns:a16="http://schemas.microsoft.com/office/drawing/2014/main" id="{027726FE-4AE7-407A-9D45-310AFD089A56}"/>
              </a:ext>
            </a:extLst>
          </p:cNvPr>
          <p:cNvSpPr>
            <a:spLocks noGrp="1"/>
          </p:cNvSpPr>
          <p:nvPr>
            <p:ph idx="1"/>
          </p:nvPr>
        </p:nvSpPr>
        <p:spPr>
          <a:xfrm>
            <a:off x="457200" y="1305736"/>
            <a:ext cx="11430000" cy="5034780"/>
          </a:xfrm>
        </p:spPr>
        <p:txBody>
          <a:bodyPr/>
          <a:lstStyle/>
          <a:p>
            <a:pPr marL="342900" indent="-342900">
              <a:buFont typeface="Arial" panose="020B0604020202020204" pitchFamily="34" charset="0"/>
              <a:buChar char="•"/>
            </a:pPr>
            <a:r>
              <a:rPr lang="en-US" dirty="0">
                <a:latin typeface="+mj-lt"/>
              </a:rPr>
              <a:t>The most common secondary objectives of a phase 1 study are:</a:t>
            </a:r>
          </a:p>
          <a:p>
            <a:pPr marL="1376363" lvl="1" indent="-342900"/>
            <a:r>
              <a:rPr lang="en-US" b="1" dirty="0">
                <a:latin typeface="+mj-lt"/>
              </a:rPr>
              <a:t>PK:</a:t>
            </a:r>
            <a:r>
              <a:rPr lang="en-US" dirty="0">
                <a:latin typeface="+mj-lt"/>
              </a:rPr>
              <a:t> Evaluate </a:t>
            </a:r>
            <a:r>
              <a:rPr lang="en-US" b="1" i="1" dirty="0">
                <a:solidFill>
                  <a:srgbClr val="F3742C"/>
                </a:solidFill>
                <a:latin typeface="+mj-lt"/>
              </a:rPr>
              <a:t>what the body does to the drug </a:t>
            </a:r>
            <a:r>
              <a:rPr lang="en-US" dirty="0">
                <a:latin typeface="+mj-lt"/>
              </a:rPr>
              <a:t>by measuring the drug at different time points, commonly reporting on the C</a:t>
            </a:r>
            <a:r>
              <a:rPr lang="en-US" baseline="-25000" dirty="0">
                <a:latin typeface="+mj-lt"/>
              </a:rPr>
              <a:t>max</a:t>
            </a:r>
            <a:r>
              <a:rPr lang="en-US" dirty="0">
                <a:latin typeface="+mj-lt"/>
              </a:rPr>
              <a:t>, t</a:t>
            </a:r>
            <a:r>
              <a:rPr lang="en-US" baseline="-25000" dirty="0">
                <a:latin typeface="+mj-lt"/>
              </a:rPr>
              <a:t>1/2</a:t>
            </a:r>
            <a:r>
              <a:rPr lang="en-US" dirty="0">
                <a:latin typeface="+mj-lt"/>
              </a:rPr>
              <a:t>, and AUC</a:t>
            </a:r>
            <a:endParaRPr lang="en-US" b="1" dirty="0">
              <a:latin typeface="+mj-lt"/>
            </a:endParaRPr>
          </a:p>
          <a:p>
            <a:pPr marL="1376363" lvl="1" indent="-342900"/>
            <a:r>
              <a:rPr lang="en-US" b="1" dirty="0">
                <a:latin typeface="+mj-lt"/>
              </a:rPr>
              <a:t>PD:</a:t>
            </a:r>
            <a:r>
              <a:rPr lang="en-US" dirty="0">
                <a:latin typeface="+mj-lt"/>
              </a:rPr>
              <a:t> Evaluate </a:t>
            </a:r>
            <a:r>
              <a:rPr lang="en-US" b="1" i="1" dirty="0">
                <a:solidFill>
                  <a:srgbClr val="F3742C"/>
                </a:solidFill>
                <a:latin typeface="+mj-lt"/>
              </a:rPr>
              <a:t>what the drug does to the body </a:t>
            </a:r>
            <a:r>
              <a:rPr lang="en-US" dirty="0">
                <a:latin typeface="+mj-lt"/>
              </a:rPr>
              <a:t>which varies based on the drug but may be measurable either in the peripheral blood or, more commonly, the tumor</a:t>
            </a:r>
          </a:p>
          <a:p>
            <a:pPr marL="1376363" lvl="1" indent="-342900"/>
            <a:r>
              <a:rPr lang="en-US" b="1" i="1" dirty="0">
                <a:solidFill>
                  <a:schemeClr val="accent6">
                    <a:lumMod val="60000"/>
                    <a:lumOff val="40000"/>
                  </a:schemeClr>
                </a:solidFill>
                <a:latin typeface="+mj-lt"/>
              </a:rPr>
              <a:t>Preliminary signal of activity</a:t>
            </a:r>
            <a:r>
              <a:rPr lang="en-US" dirty="0">
                <a:latin typeface="+mj-lt"/>
              </a:rPr>
              <a:t>: The goal of a phase 1 is NOT to determine efficacy but preliminary signs of activity (e.g. unexpected responses) can be helpful to guide phase II; often, these studies incorporate exploratory predictive biomarkers to help contextualize responses</a:t>
            </a:r>
          </a:p>
          <a:p>
            <a:endParaRPr lang="en-US" dirty="0"/>
          </a:p>
        </p:txBody>
      </p:sp>
      <p:sp>
        <p:nvSpPr>
          <p:cNvPr id="4" name="Slide Number Placeholder 3">
            <a:extLst>
              <a:ext uri="{FF2B5EF4-FFF2-40B4-BE49-F238E27FC236}">
                <a16:creationId xmlns:a16="http://schemas.microsoft.com/office/drawing/2014/main" id="{CD473CCC-3781-44F9-855D-EE62DDE0AB34}"/>
              </a:ext>
            </a:extLst>
          </p:cNvPr>
          <p:cNvSpPr>
            <a:spLocks noGrp="1"/>
          </p:cNvSpPr>
          <p:nvPr>
            <p:ph type="sldNum" sz="quarter" idx="12"/>
          </p:nvPr>
        </p:nvSpPr>
        <p:spPr>
          <a:xfrm>
            <a:off x="11456894" y="6534024"/>
            <a:ext cx="274858" cy="193508"/>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3A240F-EAFE-E84F-B44C-6D7A08E0E409}" type="slidenum">
              <a:rPr lang="en-US" smtClean="0"/>
              <a:pPr/>
              <a:t>7</a:t>
            </a:fld>
            <a:endParaRPr lang="en-US"/>
          </a:p>
        </p:txBody>
      </p:sp>
      <p:pic>
        <p:nvPicPr>
          <p:cNvPr id="9" name="Picture 2" descr="Cmax | NIH">
            <a:extLst>
              <a:ext uri="{FF2B5EF4-FFF2-40B4-BE49-F238E27FC236}">
                <a16:creationId xmlns:a16="http://schemas.microsoft.com/office/drawing/2014/main" id="{1D46D5EE-FF59-427E-907A-CF2A367AAD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818"/>
          <a:stretch/>
        </p:blipFill>
        <p:spPr bwMode="auto">
          <a:xfrm>
            <a:off x="3334522" y="3816516"/>
            <a:ext cx="4955059" cy="291101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829B4FE-8BEE-40DE-A16F-E59AF9AB8568}"/>
              </a:ext>
            </a:extLst>
          </p:cNvPr>
          <p:cNvSpPr txBox="1"/>
          <p:nvPr/>
        </p:nvSpPr>
        <p:spPr>
          <a:xfrm>
            <a:off x="8900361" y="5968157"/>
            <a:ext cx="3046997" cy="369332"/>
          </a:xfrm>
          <a:prstGeom prst="rect">
            <a:avLst/>
          </a:prstGeom>
          <a:noFill/>
        </p:spPr>
        <p:txBody>
          <a:bodyPr wrap="square">
            <a:spAutoFit/>
          </a:bodyPr>
          <a:lstStyle/>
          <a:p>
            <a:r>
              <a:rPr lang="en-US" dirty="0"/>
              <a:t>https://clinicalinfo.hiv.gov/</a:t>
            </a:r>
          </a:p>
        </p:txBody>
      </p:sp>
    </p:spTree>
    <p:extLst>
      <p:ext uri="{BB962C8B-B14F-4D97-AF65-F5344CB8AC3E}">
        <p14:creationId xmlns:p14="http://schemas.microsoft.com/office/powerpoint/2010/main" val="79070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A7A8B-2917-4CA3-A46D-E90046125D0E}"/>
              </a:ext>
            </a:extLst>
          </p:cNvPr>
          <p:cNvSpPr>
            <a:spLocks noGrp="1"/>
          </p:cNvSpPr>
          <p:nvPr>
            <p:ph type="title"/>
          </p:nvPr>
        </p:nvSpPr>
        <p:spPr/>
        <p:txBody>
          <a:bodyPr/>
          <a:lstStyle/>
          <a:p>
            <a:r>
              <a:rPr lang="en-US" dirty="0"/>
              <a:t>Phase 1 study designs</a:t>
            </a:r>
          </a:p>
        </p:txBody>
      </p:sp>
      <p:sp>
        <p:nvSpPr>
          <p:cNvPr id="3" name="Content Placeholder 2">
            <a:extLst>
              <a:ext uri="{FF2B5EF4-FFF2-40B4-BE49-F238E27FC236}">
                <a16:creationId xmlns:a16="http://schemas.microsoft.com/office/drawing/2014/main" id="{0A9B3EBA-6950-44D2-86A6-8CEDC2E84988}"/>
              </a:ext>
            </a:extLst>
          </p:cNvPr>
          <p:cNvSpPr>
            <a:spLocks noGrp="1"/>
          </p:cNvSpPr>
          <p:nvPr>
            <p:ph idx="1"/>
          </p:nvPr>
        </p:nvSpPr>
        <p:spPr>
          <a:xfrm>
            <a:off x="457200" y="1139862"/>
            <a:ext cx="11274552" cy="4578276"/>
          </a:xfrm>
        </p:spPr>
        <p:txBody>
          <a:bodyPr/>
          <a:lstStyle/>
          <a:p>
            <a:pPr marL="342900" indent="-342900">
              <a:buFont typeface="Arial" panose="020B0604020202020204" pitchFamily="34" charset="0"/>
              <a:buChar char="•"/>
            </a:pPr>
            <a:r>
              <a:rPr lang="en-US" b="1" dirty="0">
                <a:latin typeface="+mj-lt"/>
              </a:rPr>
              <a:t>3+3</a:t>
            </a:r>
            <a:r>
              <a:rPr lang="en-US" dirty="0">
                <a:latin typeface="+mj-lt"/>
              </a:rPr>
              <a:t>: Most common phase 1 design.  Up to 6 pts can be treated at each dose, but no more that 3 are enrolled at a time.  If no DLTs in the first 3, escalate.  If 1 DLT, enroll another 3.  If 2 or more DLTs then the dose exceeds the MTD and it is de-escalated. MTD must be confirmed with 6 pts.</a:t>
            </a:r>
          </a:p>
          <a:p>
            <a:pPr marL="342900" indent="-342900">
              <a:buFont typeface="Arial" panose="020B0604020202020204" pitchFamily="34" charset="0"/>
              <a:buChar char="•"/>
            </a:pPr>
            <a:r>
              <a:rPr lang="en-US" b="1" dirty="0">
                <a:latin typeface="+mj-lt"/>
              </a:rPr>
              <a:t>Rolling 6</a:t>
            </a:r>
            <a:r>
              <a:rPr lang="en-US" dirty="0">
                <a:latin typeface="+mj-lt"/>
              </a:rPr>
              <a:t>: </a:t>
            </a:r>
            <a:r>
              <a:rPr lang="en-US" b="1" dirty="0">
                <a:solidFill>
                  <a:schemeClr val="accent6">
                    <a:lumMod val="60000"/>
                    <a:lumOff val="40000"/>
                  </a:schemeClr>
                </a:solidFill>
                <a:latin typeface="+mj-lt"/>
              </a:rPr>
              <a:t>More common in pediatrics</a:t>
            </a:r>
            <a:r>
              <a:rPr lang="en-US" dirty="0">
                <a:latin typeface="+mj-lt"/>
              </a:rPr>
              <a:t>.  Same rules as a 3+3 but can enroll up to 6 patients at a time and continuously assess which dose new patients will enroll on based on tolerance of prior patients at that dose level.</a:t>
            </a:r>
          </a:p>
          <a:p>
            <a:pPr marL="342900" indent="-342900">
              <a:buFont typeface="Arial" panose="020B0604020202020204" pitchFamily="34" charset="0"/>
              <a:buChar char="•"/>
            </a:pPr>
            <a:r>
              <a:rPr lang="en-US" b="1" dirty="0">
                <a:latin typeface="+mj-lt"/>
              </a:rPr>
              <a:t>Continuous Reassessment Model </a:t>
            </a:r>
            <a:r>
              <a:rPr lang="en-US" dirty="0">
                <a:latin typeface="+mj-lt"/>
              </a:rPr>
              <a:t>(CRM): For each patient you base dose safety from all prior patients; generally, requires simulation to estimate MTD based on a predetermined target toxicity level (TTL).</a:t>
            </a:r>
          </a:p>
          <a:p>
            <a:pPr marL="342900" indent="-342900">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AD7DB913-0E4B-49E5-92C5-C9994D954898}"/>
              </a:ext>
            </a:extLst>
          </p:cNvPr>
          <p:cNvSpPr>
            <a:spLocks noGrp="1"/>
          </p:cNvSpPr>
          <p:nvPr>
            <p:ph type="sldNum" sz="quarter" idx="12"/>
          </p:nvPr>
        </p:nvSpPr>
        <p:spPr>
          <a:xfrm>
            <a:off x="11456894" y="6534024"/>
            <a:ext cx="274858" cy="193508"/>
          </a:xfrm>
          <a:prstGeom prst="rect">
            <a:avLst/>
          </a:prstGeom>
        </p:spPr>
        <p:txBody>
          <a:bodyPr vert="horz" lIns="0" tIns="0" rIns="0" bIns="0" rtlCol="0" anchor="ctr"/>
          <a:lstStyle>
            <a:defPPr>
              <a:defRPr lang="en-US"/>
            </a:defPPr>
            <a:lvl1pPr marL="0" algn="r" defTabSz="457200" rtl="0" eaLnBrk="1" latinLnBrk="0" hangingPunct="1">
              <a:defRPr sz="800" kern="1200">
                <a:solidFill>
                  <a:schemeClr val="tx1"/>
                </a:solidFill>
                <a:latin typeface="+mj-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3A240F-EAFE-E84F-B44C-6D7A08E0E409}" type="slidenum">
              <a:rPr lang="en-US" smtClean="0"/>
              <a:pPr/>
              <a:t>8</a:t>
            </a:fld>
            <a:endParaRPr lang="en-US"/>
          </a:p>
        </p:txBody>
      </p:sp>
      <p:pic>
        <p:nvPicPr>
          <p:cNvPr id="7" name="Picture 6">
            <a:extLst>
              <a:ext uri="{FF2B5EF4-FFF2-40B4-BE49-F238E27FC236}">
                <a16:creationId xmlns:a16="http://schemas.microsoft.com/office/drawing/2014/main" id="{2868625F-8902-4AA5-A601-1BB1F31C6269}"/>
              </a:ext>
            </a:extLst>
          </p:cNvPr>
          <p:cNvPicPr>
            <a:picLocks noChangeAspect="1"/>
          </p:cNvPicPr>
          <p:nvPr/>
        </p:nvPicPr>
        <p:blipFill rotWithShape="1">
          <a:blip r:embed="rId3"/>
          <a:srcRect l="6217" t="54562"/>
          <a:stretch/>
        </p:blipFill>
        <p:spPr>
          <a:xfrm>
            <a:off x="6094476" y="3850547"/>
            <a:ext cx="4255636" cy="2374941"/>
          </a:xfrm>
          <a:prstGeom prst="rect">
            <a:avLst/>
          </a:prstGeom>
        </p:spPr>
      </p:pic>
      <p:pic>
        <p:nvPicPr>
          <p:cNvPr id="8" name="Picture 7">
            <a:extLst>
              <a:ext uri="{FF2B5EF4-FFF2-40B4-BE49-F238E27FC236}">
                <a16:creationId xmlns:a16="http://schemas.microsoft.com/office/drawing/2014/main" id="{A015DB60-0D4C-40CD-B734-310AFA6A7497}"/>
              </a:ext>
            </a:extLst>
          </p:cNvPr>
          <p:cNvPicPr>
            <a:picLocks noChangeAspect="1"/>
          </p:cNvPicPr>
          <p:nvPr/>
        </p:nvPicPr>
        <p:blipFill rotWithShape="1">
          <a:blip r:embed="rId3"/>
          <a:srcRect l="3860" t="5673" b="48889"/>
          <a:stretch/>
        </p:blipFill>
        <p:spPr>
          <a:xfrm>
            <a:off x="1659158" y="3883027"/>
            <a:ext cx="4243295" cy="2309983"/>
          </a:xfrm>
          <a:prstGeom prst="rect">
            <a:avLst/>
          </a:prstGeom>
        </p:spPr>
      </p:pic>
      <p:sp>
        <p:nvSpPr>
          <p:cNvPr id="9" name="TextBox 8">
            <a:extLst>
              <a:ext uri="{FF2B5EF4-FFF2-40B4-BE49-F238E27FC236}">
                <a16:creationId xmlns:a16="http://schemas.microsoft.com/office/drawing/2014/main" id="{4EC7726D-20A4-4DC9-8751-AD8ADAA2255C}"/>
              </a:ext>
            </a:extLst>
          </p:cNvPr>
          <p:cNvSpPr txBox="1"/>
          <p:nvPr/>
        </p:nvSpPr>
        <p:spPr>
          <a:xfrm>
            <a:off x="2601834" y="6358200"/>
            <a:ext cx="7931008" cy="369332"/>
          </a:xfrm>
          <a:prstGeom prst="rect">
            <a:avLst/>
          </a:prstGeom>
          <a:noFill/>
        </p:spPr>
        <p:txBody>
          <a:bodyPr wrap="square">
            <a:spAutoFit/>
          </a:bodyPr>
          <a:lstStyle/>
          <a:p>
            <a:r>
              <a:rPr lang="en-US" dirty="0"/>
              <a:t>Wheeler GM, </a:t>
            </a:r>
            <a:r>
              <a:rPr lang="en-US" dirty="0" err="1"/>
              <a:t>Mander</a:t>
            </a:r>
            <a:r>
              <a:rPr lang="en-US" dirty="0"/>
              <a:t> AP, … , Bond SJ. </a:t>
            </a:r>
            <a:r>
              <a:rPr lang="en-US" i="1" dirty="0"/>
              <a:t>BMC Med Res Method </a:t>
            </a:r>
            <a:r>
              <a:rPr lang="en-US" dirty="0"/>
              <a:t>(2019)</a:t>
            </a:r>
          </a:p>
        </p:txBody>
      </p:sp>
    </p:spTree>
    <p:extLst>
      <p:ext uri="{BB962C8B-B14F-4D97-AF65-F5344CB8AC3E}">
        <p14:creationId xmlns:p14="http://schemas.microsoft.com/office/powerpoint/2010/main" val="467431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8" name="Picture 4"/>
          <p:cNvPicPr>
            <a:picLocks noChangeAspect="1" noChangeArrowheads="1"/>
          </p:cNvPicPr>
          <p:nvPr/>
        </p:nvPicPr>
        <p:blipFill>
          <a:blip r:embed="rId3" cstate="print"/>
          <a:srcRect/>
          <a:stretch>
            <a:fillRect/>
          </a:stretch>
        </p:blipFill>
        <p:spPr bwMode="auto">
          <a:xfrm>
            <a:off x="783773" y="1066800"/>
            <a:ext cx="5561013" cy="4895850"/>
          </a:xfrm>
          <a:prstGeom prst="rect">
            <a:avLst/>
          </a:prstGeom>
          <a:noFill/>
        </p:spPr>
      </p:pic>
      <p:sp>
        <p:nvSpPr>
          <p:cNvPr id="144389" name="Text Box 5"/>
          <p:cNvSpPr txBox="1">
            <a:spLocks noChangeArrowheads="1"/>
          </p:cNvSpPr>
          <p:nvPr/>
        </p:nvSpPr>
        <p:spPr bwMode="auto">
          <a:xfrm>
            <a:off x="783773" y="6133356"/>
            <a:ext cx="7185025" cy="358240"/>
          </a:xfrm>
          <a:prstGeom prst="rect">
            <a:avLst/>
          </a:prstGeom>
          <a:noFill/>
          <a:ln w="9525">
            <a:noFill/>
            <a:miter lim="800000"/>
            <a:headEnd/>
            <a:tailEnd/>
          </a:ln>
        </p:spPr>
        <p:txBody>
          <a:bodyPr lIns="0" tIns="0" rIns="0" bIns="0">
            <a:spAutoFit/>
          </a:bodyPr>
          <a:lstStyle/>
          <a:p>
            <a:pPr defTabSz="828675" hangingPunct="0">
              <a:lnSpc>
                <a:spcPct val="97000"/>
              </a:lnSpc>
              <a:buClr>
                <a:srgbClr val="000000"/>
              </a:buClr>
              <a:buSzPct val="45000"/>
              <a:tabLst>
                <a:tab pos="657225" algn="l"/>
                <a:tab pos="1312863" algn="l"/>
                <a:tab pos="1970088" algn="l"/>
                <a:tab pos="2627313" algn="l"/>
                <a:tab pos="3282950" algn="l"/>
                <a:tab pos="3940175" algn="l"/>
                <a:tab pos="4595813" algn="l"/>
                <a:tab pos="5253038" algn="l"/>
                <a:tab pos="5910263" algn="l"/>
                <a:tab pos="6565900" algn="l"/>
              </a:tabLst>
            </a:pPr>
            <a:r>
              <a:rPr lang="en-GB" sz="2400" dirty="0">
                <a:latin typeface="Calibri" pitchFamily="34" charset="0"/>
              </a:rPr>
              <a:t>Lee, D. P. et al. J </a:t>
            </a:r>
            <a:r>
              <a:rPr lang="en-GB" sz="2400" dirty="0" err="1">
                <a:latin typeface="Calibri" pitchFamily="34" charset="0"/>
              </a:rPr>
              <a:t>Clin</a:t>
            </a:r>
            <a:r>
              <a:rPr lang="en-GB" sz="2400" dirty="0">
                <a:latin typeface="Calibri" pitchFamily="34" charset="0"/>
              </a:rPr>
              <a:t> </a:t>
            </a:r>
            <a:r>
              <a:rPr lang="en-GB" sz="2400" dirty="0" err="1">
                <a:latin typeface="Calibri" pitchFamily="34" charset="0"/>
              </a:rPr>
              <a:t>Oncol</a:t>
            </a:r>
            <a:r>
              <a:rPr lang="en-GB" sz="2400" dirty="0">
                <a:latin typeface="Calibri" pitchFamily="34" charset="0"/>
              </a:rPr>
              <a:t>; 23:8431-8441 2005</a:t>
            </a:r>
          </a:p>
        </p:txBody>
      </p:sp>
      <p:sp>
        <p:nvSpPr>
          <p:cNvPr id="144390" name="Text Box 6"/>
          <p:cNvSpPr txBox="1">
            <a:spLocks noChangeArrowheads="1"/>
          </p:cNvSpPr>
          <p:nvPr/>
        </p:nvSpPr>
        <p:spPr bwMode="auto">
          <a:xfrm>
            <a:off x="-186266" y="270089"/>
            <a:ext cx="8816975" cy="477695"/>
          </a:xfrm>
          <a:prstGeom prst="rect">
            <a:avLst/>
          </a:prstGeom>
          <a:noFill/>
          <a:ln w="9525">
            <a:noFill/>
            <a:miter lim="800000"/>
            <a:headEnd/>
            <a:tailEnd/>
          </a:ln>
        </p:spPr>
        <p:txBody>
          <a:bodyPr lIns="0" tIns="0" rIns="0" bIns="0" anchor="ctr" anchorCtr="1">
            <a:spAutoFit/>
          </a:bodyPr>
          <a:lstStyle/>
          <a:p>
            <a:pPr algn="ctr" defTabSz="828675" hangingPunct="0">
              <a:lnSpc>
                <a:spcPct val="97000"/>
              </a:lnSpc>
              <a:buClr>
                <a:srgbClr val="000000"/>
              </a:buClr>
              <a:buSzPct val="4500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pPr>
            <a:r>
              <a:rPr lang="en-GB" sz="3200" b="1" dirty="0">
                <a:solidFill>
                  <a:schemeClr val="bg2"/>
                </a:solidFill>
                <a:latin typeface="Arial" panose="020B0604020202020204" pitchFamily="34" charset="0"/>
                <a:cs typeface="Arial" panose="020B0604020202020204" pitchFamily="34" charset="0"/>
              </a:rPr>
              <a:t>Scatter Plot of </a:t>
            </a:r>
            <a:r>
              <a:rPr lang="en-GB" sz="3200" b="1" dirty="0" err="1">
                <a:solidFill>
                  <a:schemeClr val="bg2"/>
                </a:solidFill>
                <a:latin typeface="Arial" panose="020B0604020202020204" pitchFamily="34" charset="0"/>
                <a:cs typeface="Arial" panose="020B0604020202020204" pitchFamily="34" charset="0"/>
              </a:rPr>
              <a:t>Pediatric</a:t>
            </a:r>
            <a:r>
              <a:rPr lang="en-GB" sz="3200" b="1" dirty="0">
                <a:solidFill>
                  <a:schemeClr val="bg2"/>
                </a:solidFill>
                <a:latin typeface="Arial" panose="020B0604020202020204" pitchFamily="34" charset="0"/>
                <a:cs typeface="Arial" panose="020B0604020202020204" pitchFamily="34" charset="0"/>
              </a:rPr>
              <a:t> </a:t>
            </a:r>
            <a:r>
              <a:rPr lang="en-GB" sz="3200" b="1" i="1" dirty="0" err="1">
                <a:solidFill>
                  <a:schemeClr val="bg2"/>
                </a:solidFill>
                <a:latin typeface="Arial" panose="020B0604020202020204" pitchFamily="34" charset="0"/>
                <a:cs typeface="Arial" panose="020B0604020202020204" pitchFamily="34" charset="0"/>
              </a:rPr>
              <a:t>vs</a:t>
            </a:r>
            <a:r>
              <a:rPr lang="en-GB" sz="3200" b="1" dirty="0">
                <a:solidFill>
                  <a:schemeClr val="bg2"/>
                </a:solidFill>
                <a:latin typeface="Arial" panose="020B0604020202020204" pitchFamily="34" charset="0"/>
                <a:cs typeface="Arial" panose="020B0604020202020204" pitchFamily="34" charset="0"/>
              </a:rPr>
              <a:t> Adult MTD</a:t>
            </a:r>
          </a:p>
        </p:txBody>
      </p:sp>
      <p:sp>
        <p:nvSpPr>
          <p:cNvPr id="144391" name="AutoShape 7"/>
          <p:cNvSpPr>
            <a:spLocks noChangeArrowheads="1"/>
          </p:cNvSpPr>
          <p:nvPr/>
        </p:nvSpPr>
        <p:spPr bwMode="auto">
          <a:xfrm>
            <a:off x="2917372" y="4419600"/>
            <a:ext cx="381000" cy="228600"/>
          </a:xfrm>
          <a:prstGeom prst="leftArrow">
            <a:avLst>
              <a:gd name="adj1" fmla="val 50000"/>
              <a:gd name="adj2" fmla="val 41667"/>
            </a:avLst>
          </a:prstGeom>
          <a:solidFill>
            <a:srgbClr val="FF9933"/>
          </a:solidFill>
          <a:ln w="9525">
            <a:solidFill>
              <a:schemeClr val="tx1"/>
            </a:solidFill>
            <a:miter lim="800000"/>
            <a:headEnd/>
            <a:tailEnd/>
          </a:ln>
          <a:effectLst/>
        </p:spPr>
        <p:txBody>
          <a:bodyPr wrap="none" anchor="ctr"/>
          <a:lstStyle/>
          <a:p>
            <a:endParaRPr lang="en-US"/>
          </a:p>
        </p:txBody>
      </p:sp>
      <p:sp>
        <p:nvSpPr>
          <p:cNvPr id="144392" name="Text Box 8"/>
          <p:cNvSpPr txBox="1">
            <a:spLocks noChangeArrowheads="1"/>
          </p:cNvSpPr>
          <p:nvPr/>
        </p:nvSpPr>
        <p:spPr bwMode="auto">
          <a:xfrm>
            <a:off x="3298372" y="4343400"/>
            <a:ext cx="2209800" cy="707886"/>
          </a:xfrm>
          <a:prstGeom prst="rect">
            <a:avLst/>
          </a:prstGeom>
          <a:noFill/>
          <a:ln w="9525">
            <a:noFill/>
            <a:miter lim="800000"/>
            <a:headEnd/>
            <a:tailEnd/>
          </a:ln>
          <a:effectLst/>
        </p:spPr>
        <p:txBody>
          <a:bodyPr>
            <a:spAutoFit/>
          </a:bodyPr>
          <a:lstStyle/>
          <a:p>
            <a:r>
              <a:rPr lang="en-US" sz="2000" b="1">
                <a:solidFill>
                  <a:schemeClr val="accent2"/>
                </a:solidFill>
              </a:rPr>
              <a:t>0.7x Adult MTD</a:t>
            </a:r>
          </a:p>
        </p:txBody>
      </p:sp>
      <p:sp>
        <p:nvSpPr>
          <p:cNvPr id="144393" name="Text Box 9"/>
          <p:cNvSpPr txBox="1">
            <a:spLocks noChangeArrowheads="1"/>
          </p:cNvSpPr>
          <p:nvPr/>
        </p:nvSpPr>
        <p:spPr bwMode="auto">
          <a:xfrm>
            <a:off x="2273905" y="1837267"/>
            <a:ext cx="2209800" cy="396875"/>
          </a:xfrm>
          <a:prstGeom prst="rect">
            <a:avLst/>
          </a:prstGeom>
          <a:noFill/>
          <a:ln w="9525">
            <a:noFill/>
            <a:miter lim="800000"/>
            <a:headEnd/>
            <a:tailEnd/>
          </a:ln>
          <a:effectLst/>
        </p:spPr>
        <p:txBody>
          <a:bodyPr>
            <a:spAutoFit/>
          </a:bodyPr>
          <a:lstStyle/>
          <a:p>
            <a:r>
              <a:rPr lang="en-US" sz="2000" b="1" dirty="0">
                <a:solidFill>
                  <a:schemeClr val="accent2"/>
                </a:solidFill>
              </a:rPr>
              <a:t>1.6x Adult MTD</a:t>
            </a:r>
          </a:p>
        </p:txBody>
      </p:sp>
      <p:sp>
        <p:nvSpPr>
          <p:cNvPr id="144394" name="AutoShape 10"/>
          <p:cNvSpPr>
            <a:spLocks noChangeArrowheads="1"/>
          </p:cNvSpPr>
          <p:nvPr/>
        </p:nvSpPr>
        <p:spPr bwMode="auto">
          <a:xfrm flipH="1">
            <a:off x="4435729" y="1913466"/>
            <a:ext cx="381000" cy="228600"/>
          </a:xfrm>
          <a:prstGeom prst="leftArrow">
            <a:avLst>
              <a:gd name="adj1" fmla="val 50000"/>
              <a:gd name="adj2" fmla="val 41667"/>
            </a:avLst>
          </a:prstGeom>
          <a:solidFill>
            <a:srgbClr val="FF9933"/>
          </a:solidFill>
          <a:ln w="9525">
            <a:solidFill>
              <a:schemeClr val="tx1"/>
            </a:solidFill>
            <a:miter lim="800000"/>
            <a:headEnd/>
            <a:tailEnd/>
          </a:ln>
          <a:effectLst/>
        </p:spPr>
        <p:txBody>
          <a:bodyPr wrap="none" anchor="ctr"/>
          <a:lstStyle/>
          <a:p>
            <a:endParaRPr lang="en-US"/>
          </a:p>
        </p:txBody>
      </p:sp>
      <p:sp>
        <p:nvSpPr>
          <p:cNvPr id="2" name="TextBox 1">
            <a:extLst>
              <a:ext uri="{FF2B5EF4-FFF2-40B4-BE49-F238E27FC236}">
                <a16:creationId xmlns:a16="http://schemas.microsoft.com/office/drawing/2014/main" id="{4A8CCC34-4627-9977-500E-6E3E47B27AEA}"/>
              </a:ext>
            </a:extLst>
          </p:cNvPr>
          <p:cNvSpPr txBox="1"/>
          <p:nvPr/>
        </p:nvSpPr>
        <p:spPr>
          <a:xfrm>
            <a:off x="6978553" y="1653778"/>
            <a:ext cx="4778829" cy="4308872"/>
          </a:xfrm>
          <a:prstGeom prst="rect">
            <a:avLst/>
          </a:prstGeom>
          <a:noFill/>
        </p:spPr>
        <p:txBody>
          <a:bodyPr wrap="square" lIns="0" tIns="0" rIns="0" bIns="0" rtlCol="0">
            <a:spAutoFit/>
          </a:bodyPr>
          <a:lstStyle/>
          <a:p>
            <a:pPr algn="l"/>
            <a:r>
              <a:rPr lang="en-US" sz="2400" b="1" u="sng" dirty="0"/>
              <a:t>Dose Escalation</a:t>
            </a:r>
          </a:p>
          <a:p>
            <a:pPr algn="l"/>
            <a:r>
              <a:rPr lang="en-US" sz="2400" dirty="0"/>
              <a:t>Starting dose: </a:t>
            </a:r>
          </a:p>
          <a:p>
            <a:pPr algn="l"/>
            <a:r>
              <a:rPr lang="en-US" sz="2400" dirty="0"/>
              <a:t>30% below the Adult RP2D</a:t>
            </a:r>
          </a:p>
          <a:p>
            <a:endParaRPr lang="en-US" sz="2400" dirty="0"/>
          </a:p>
          <a:p>
            <a:r>
              <a:rPr lang="en-US" sz="2400" dirty="0"/>
              <a:t>Pediatric equivalent dose in mg/m</a:t>
            </a:r>
            <a:r>
              <a:rPr lang="en-US" sz="2400" baseline="30000" dirty="0"/>
              <a:t>2</a:t>
            </a:r>
            <a:endParaRPr lang="en-US" sz="2400" dirty="0"/>
          </a:p>
          <a:p>
            <a:r>
              <a:rPr lang="en-US" sz="2400" dirty="0"/>
              <a:t>= Adult RP2D (mg/m</a:t>
            </a:r>
            <a:r>
              <a:rPr lang="en-US" sz="2400" baseline="30000" dirty="0"/>
              <a:t>2</a:t>
            </a:r>
            <a:r>
              <a:rPr lang="en-US" sz="2400" dirty="0"/>
              <a:t>)/ 1.73 m</a:t>
            </a:r>
            <a:r>
              <a:rPr lang="en-US" sz="2400" baseline="30000" dirty="0"/>
              <a:t>2</a:t>
            </a:r>
            <a:endParaRPr lang="en-US" sz="2400" dirty="0"/>
          </a:p>
          <a:p>
            <a:endParaRPr lang="en-US" sz="2400" baseline="30000" dirty="0"/>
          </a:p>
          <a:p>
            <a:r>
              <a:rPr lang="en-US" sz="2400" dirty="0"/>
              <a:t>DL0: contingency de-escalation</a:t>
            </a:r>
          </a:p>
          <a:p>
            <a:r>
              <a:rPr lang="en-US" sz="2400" dirty="0"/>
              <a:t>DL1: 0.7 x Adult RP2D</a:t>
            </a:r>
          </a:p>
          <a:p>
            <a:r>
              <a:rPr lang="en-US" sz="2400" dirty="0"/>
              <a:t>DL2: Adult RP2D</a:t>
            </a:r>
          </a:p>
          <a:p>
            <a:r>
              <a:rPr lang="en-US" sz="2400" dirty="0"/>
              <a:t>DL3: 1.3 x Adult RP2D</a:t>
            </a:r>
          </a:p>
          <a:p>
            <a:r>
              <a:rPr lang="en-US" sz="2400" dirty="0"/>
              <a:t>DL4: 1.6 x Adult RP2D</a:t>
            </a:r>
          </a:p>
        </p:txBody>
      </p:sp>
    </p:spTree>
    <p:extLst>
      <p:ext uri="{BB962C8B-B14F-4D97-AF65-F5344CB8AC3E}">
        <p14:creationId xmlns:p14="http://schemas.microsoft.com/office/powerpoint/2010/main" val="1139198639"/>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ONf8QdEQtN5WghadBVGLQ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CKW7Qw.U26k10EHrGiZ.fA"/>
</p:tagLst>
</file>

<file path=ppt/theme/theme1.xml><?xml version="1.0" encoding="utf-8"?>
<a:theme xmlns:a="http://schemas.openxmlformats.org/drawingml/2006/main" name="MSK_Kids_WS_Template">
  <a:themeElements>
    <a:clrScheme name="MSK Kids">
      <a:dk1>
        <a:srgbClr val="002469"/>
      </a:dk1>
      <a:lt1>
        <a:srgbClr val="FFFFFF"/>
      </a:lt1>
      <a:dk2>
        <a:srgbClr val="272424"/>
      </a:dk2>
      <a:lt2>
        <a:srgbClr val="3259E7"/>
      </a:lt2>
      <a:accent1>
        <a:srgbClr val="6D9CFF"/>
      </a:accent1>
      <a:accent2>
        <a:srgbClr val="008859"/>
      </a:accent2>
      <a:accent3>
        <a:srgbClr val="B7247F"/>
      </a:accent3>
      <a:accent4>
        <a:srgbClr val="71247F"/>
      </a:accent4>
      <a:accent5>
        <a:srgbClr val="006671"/>
      </a:accent5>
      <a:accent6>
        <a:srgbClr val="D14900"/>
      </a:accent6>
      <a:hlink>
        <a:srgbClr val="002469"/>
      </a:hlink>
      <a:folHlink>
        <a:srgbClr val="3259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effectLst/>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MSKKids_WS_Template" id="{DE7832BC-24D3-0C44-B365-212CA5E869B9}" vid="{1D5E8564-803B-DF44-829A-F82C3B98033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2282</TotalTime>
  <Words>5720</Words>
  <Application>Microsoft Office PowerPoint</Application>
  <PresentationFormat>Widescreen</PresentationFormat>
  <Paragraphs>838</Paragraphs>
  <Slides>46</Slides>
  <Notes>42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3" baseType="lpstr">
      <vt:lpstr>ＭＳ Ｐゴシック</vt:lpstr>
      <vt:lpstr>AdvOTd710a12c</vt:lpstr>
      <vt:lpstr>Arial</vt:lpstr>
      <vt:lpstr>BlinkMacSystemFont</vt:lpstr>
      <vt:lpstr>Calibri</vt:lpstr>
      <vt:lpstr>Courier New</vt:lpstr>
      <vt:lpstr>Helvetica Neue</vt:lpstr>
      <vt:lpstr>Lucida Grande</vt:lpstr>
      <vt:lpstr>Open Sans</vt:lpstr>
      <vt:lpstr>Roboto</vt:lpstr>
      <vt:lpstr>StarSymbol</vt:lpstr>
      <vt:lpstr>Symbol</vt:lpstr>
      <vt:lpstr>System Font Regular</vt:lpstr>
      <vt:lpstr>Times New Roman</vt:lpstr>
      <vt:lpstr>Wingdings</vt:lpstr>
      <vt:lpstr>MSK_Kids_WS_Template</vt:lpstr>
      <vt:lpstr>think-cell Slide</vt:lpstr>
      <vt:lpstr>PowerPoint Presentation</vt:lpstr>
      <vt:lpstr>Disclosures</vt:lpstr>
      <vt:lpstr>Survival of childhood cancer patients by period of diagnosis:</vt:lpstr>
      <vt:lpstr>Incremental progress from iterative well-designed clinical trials and clinical and biologic discovery</vt:lpstr>
      <vt:lpstr>The imperative for pediatric drug development</vt:lpstr>
      <vt:lpstr>Clinical Trial Phases</vt:lpstr>
      <vt:lpstr>Phase 1 study secondary objectives</vt:lpstr>
      <vt:lpstr>Phase 1 study designs</vt:lpstr>
      <vt:lpstr>PowerPoint Presentation</vt:lpstr>
      <vt:lpstr>PowerPoint Presentation</vt:lpstr>
      <vt:lpstr>Rolling 6 design: Accelerating the timeline </vt:lpstr>
      <vt:lpstr>Limited use of phase 1 adaptive designs in pediatric oncology</vt:lpstr>
      <vt:lpstr>Reasons to do a CRM or BOIN* (Bayesian Optimal Interval) design </vt:lpstr>
      <vt:lpstr>“Classic” Pediatric Phase 1 trial design</vt:lpstr>
      <vt:lpstr>There are several large-scale pediatric precision medicine efforts in several countries</vt:lpstr>
      <vt:lpstr>Target- CRM Design: To allow for continuous enrichment of patients most likely to benefit</vt:lpstr>
      <vt:lpstr>Outcomes for pediatric phase 1 clinical trials</vt:lpstr>
      <vt:lpstr>Accelerate development and increase trial efficiency</vt:lpstr>
      <vt:lpstr>PowerPoint Presentation</vt:lpstr>
      <vt:lpstr>FDA Guidance for inclusion of adolescents on industry trials</vt:lpstr>
      <vt:lpstr>Target- CRM Design: Can be used to include adolescents in adult  first in human studies</vt:lpstr>
      <vt:lpstr>RP-1664 in children with refractory/relapsed NBL  </vt:lpstr>
      <vt:lpstr>RP-1664 in children with refractory/relapsed NBL  </vt:lpstr>
      <vt:lpstr>History of pediatric drug development legislation:</vt:lpstr>
      <vt:lpstr>Effective drug legislation: RACE for Children Act</vt:lpstr>
      <vt:lpstr>Proposed new legislation: Give Kids a Chance Act/ EU Reform</vt:lpstr>
      <vt:lpstr>Children are not little adults:  </vt:lpstr>
      <vt:lpstr>Children are not little adults: Some targets are more  relevant than others </vt:lpstr>
      <vt:lpstr>Molecularly relevant targets:  NTRK, ALK, ROS, RET</vt:lpstr>
      <vt:lpstr>Molecularly relevant targets: NTRK, ALK, ROS, RET</vt:lpstr>
      <vt:lpstr>Comparative developmental timelines</vt:lpstr>
      <vt:lpstr>Protocol/ Trial innovations used for larotrectinib</vt:lpstr>
      <vt:lpstr>Pediatric formulations</vt:lpstr>
      <vt:lpstr>Pediatric formulations: Selumetinib dosing nomogram</vt:lpstr>
      <vt:lpstr>COG- NCI Pediatric MATCH: A platform trial</vt:lpstr>
      <vt:lpstr>Pediatric MATCH trial arms and actionable cancer genes</vt:lpstr>
      <vt:lpstr>PowerPoint Presentation</vt:lpstr>
      <vt:lpstr>Pediatric MATCH update</vt:lpstr>
      <vt:lpstr>PowerPoint Presentation</vt:lpstr>
      <vt:lpstr>Key differences between NCI pedi MATCH and European eSMART</vt:lpstr>
      <vt:lpstr>PowerPoint Presentation</vt:lpstr>
      <vt:lpstr>ComboMATCH Design: a single overarching screening protocol</vt:lpstr>
      <vt:lpstr>Seamless trial design using a novel-novel combination</vt:lpstr>
      <vt:lpstr>Phase 3 in low grade glioma</vt:lpstr>
      <vt:lpstr>Multi-arm multi-stage (MAMS) “Drop the Loser” trial</vt:lpstr>
      <vt:lpstr>Conclusions</vt:lpstr>
    </vt:vector>
  </TitlesOfParts>
  <Company>MSK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Glade Bender, Julia</dc:creator>
  <cp:lastModifiedBy>Glade Bender, Julia</cp:lastModifiedBy>
  <cp:revision>7</cp:revision>
  <dcterms:created xsi:type="dcterms:W3CDTF">2024-06-04T18:43:50Z</dcterms:created>
  <dcterms:modified xsi:type="dcterms:W3CDTF">2026-03-31T00:52:50Z</dcterms:modified>
</cp:coreProperties>
</file>