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ov" ContentType="video/quicktime"/>
  <Default Extension="png" ContentType="image/png"/>
  <Default Extension="rels" ContentType="application/vnd.openxmlformats-package.relationships+xml"/>
  <Default Extension="svg" ContentType="image/svg+xml"/>
  <Default Extension="tif" ContentType="image/tif"/>
  <Default Extension="tiff" ContentType="image/tiff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diagrams/data3.xml" ContentType="application/vnd.openxmlformats-officedocument.drawingml.diagramData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diagrams/data1.xml" ContentType="application/vnd.openxmlformats-officedocument.drawingml.diagramData+xml"/>
  <Override PartName="/ppt/diagrams/data2.xml" ContentType="application/vnd.openxmlformats-officedocument.drawingml.diagramData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notesSlides/notesSlide2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3.xml" ContentType="application/vnd.openxmlformats-officedocument.presentationml.notesSlide+xml"/>
  <Override PartName="/ppt/notesMasters/notesMaster1.xml" ContentType="application/vnd.openxmlformats-officedocument.presentationml.notesMaster+xml"/>
  <Override PartName="/ppt/media/image118.tif" ContentType="image/tiff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charts/chart1.xml" ContentType="application/vnd.openxmlformats-officedocument.drawingml.chart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colors3.xml" ContentType="application/vnd.openxmlformats-officedocument.drawingml.diagramColors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rawing3.xml" ContentType="application/vnd.ms-office.drawingml.diagramDrawing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159" r:id="rId1"/>
    <p:sldMasterId id="2147484255" r:id="rId2"/>
    <p:sldMasterId id="2147484271" r:id="rId3"/>
    <p:sldMasterId id="2147484283" r:id="rId4"/>
    <p:sldMasterId id="2147484304" r:id="rId5"/>
  </p:sldMasterIdLst>
  <p:notesMasterIdLst>
    <p:notesMasterId r:id="rId86"/>
  </p:notesMasterIdLst>
  <p:sldIdLst>
    <p:sldId id="481" r:id="rId6"/>
    <p:sldId id="470" r:id="rId7"/>
    <p:sldId id="471" r:id="rId8"/>
    <p:sldId id="472" r:id="rId9"/>
    <p:sldId id="473" r:id="rId10"/>
    <p:sldId id="261" r:id="rId11"/>
    <p:sldId id="474" r:id="rId12"/>
    <p:sldId id="475" r:id="rId13"/>
    <p:sldId id="264" r:id="rId14"/>
    <p:sldId id="476" r:id="rId15"/>
    <p:sldId id="477" r:id="rId16"/>
    <p:sldId id="267" r:id="rId17"/>
    <p:sldId id="268" r:id="rId18"/>
    <p:sldId id="478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462" r:id="rId40"/>
    <p:sldId id="482" r:id="rId41"/>
    <p:sldId id="404" r:id="rId42"/>
    <p:sldId id="484" r:id="rId43"/>
    <p:sldId id="485" r:id="rId44"/>
    <p:sldId id="486" r:id="rId45"/>
    <p:sldId id="487" r:id="rId46"/>
    <p:sldId id="488" r:id="rId47"/>
    <p:sldId id="489" r:id="rId48"/>
    <p:sldId id="490" r:id="rId49"/>
    <p:sldId id="491" r:id="rId50"/>
    <p:sldId id="302" r:id="rId51"/>
    <p:sldId id="303" r:id="rId52"/>
    <p:sldId id="480" r:id="rId53"/>
    <p:sldId id="305" r:id="rId54"/>
    <p:sldId id="427" r:id="rId55"/>
    <p:sldId id="307" r:id="rId56"/>
    <p:sldId id="263" r:id="rId57"/>
    <p:sldId id="262" r:id="rId58"/>
    <p:sldId id="269" r:id="rId59"/>
    <p:sldId id="266" r:id="rId60"/>
    <p:sldId id="463" r:id="rId61"/>
    <p:sldId id="450" r:id="rId62"/>
    <p:sldId id="397" r:id="rId63"/>
    <p:sldId id="428" r:id="rId64"/>
    <p:sldId id="430" r:id="rId65"/>
    <p:sldId id="402" r:id="rId66"/>
    <p:sldId id="401" r:id="rId67"/>
    <p:sldId id="366" r:id="rId68"/>
    <p:sldId id="368" r:id="rId69"/>
    <p:sldId id="453" r:id="rId70"/>
    <p:sldId id="429" r:id="rId71"/>
    <p:sldId id="333" r:id="rId72"/>
    <p:sldId id="451" r:id="rId73"/>
    <p:sldId id="411" r:id="rId74"/>
    <p:sldId id="413" r:id="rId75"/>
    <p:sldId id="435" r:id="rId76"/>
    <p:sldId id="414" r:id="rId77"/>
    <p:sldId id="455" r:id="rId78"/>
    <p:sldId id="469" r:id="rId79"/>
    <p:sldId id="459" r:id="rId80"/>
    <p:sldId id="458" r:id="rId81"/>
    <p:sldId id="355" r:id="rId82"/>
    <p:sldId id="446" r:id="rId83"/>
    <p:sldId id="452" r:id="rId84"/>
    <p:sldId id="461" r:id="rId8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4A2CEEE4-6B60-364B-8AB1-E1668859FE42}">
          <p14:sldIdLst>
            <p14:sldId id="481"/>
            <p14:sldId id="470"/>
            <p14:sldId id="471"/>
            <p14:sldId id="472"/>
            <p14:sldId id="473"/>
            <p14:sldId id="261"/>
            <p14:sldId id="474"/>
            <p14:sldId id="475"/>
            <p14:sldId id="264"/>
            <p14:sldId id="476"/>
            <p14:sldId id="477"/>
            <p14:sldId id="267"/>
            <p14:sldId id="268"/>
            <p14:sldId id="478"/>
            <p14:sldId id="270"/>
            <p14:sldId id="271"/>
            <p14:sldId id="272"/>
            <p14:sldId id="273"/>
            <p14:sldId id="274"/>
            <p14:sldId id="275"/>
            <p14:sldId id="276"/>
            <p14:sldId id="277"/>
            <p14:sldId id="278"/>
            <p14:sldId id="279"/>
            <p14:sldId id="280"/>
            <p14:sldId id="281"/>
            <p14:sldId id="282"/>
            <p14:sldId id="283"/>
            <p14:sldId id="284"/>
            <p14:sldId id="285"/>
            <p14:sldId id="286"/>
            <p14:sldId id="287"/>
            <p14:sldId id="288"/>
            <p14:sldId id="289"/>
            <p14:sldId id="462"/>
            <p14:sldId id="482"/>
            <p14:sldId id="404"/>
            <p14:sldId id="484"/>
            <p14:sldId id="485"/>
            <p14:sldId id="486"/>
            <p14:sldId id="487"/>
            <p14:sldId id="488"/>
            <p14:sldId id="489"/>
            <p14:sldId id="490"/>
            <p14:sldId id="491"/>
            <p14:sldId id="302"/>
            <p14:sldId id="303"/>
            <p14:sldId id="480"/>
            <p14:sldId id="305"/>
            <p14:sldId id="427"/>
            <p14:sldId id="307"/>
            <p14:sldId id="263"/>
            <p14:sldId id="262"/>
            <p14:sldId id="269"/>
            <p14:sldId id="266"/>
            <p14:sldId id="463"/>
            <p14:sldId id="450"/>
          </p14:sldIdLst>
        </p14:section>
        <p14:section name="ecDNA" id="{4DE8E819-2576-0C4F-BFCE-FE297C9CBA26}">
          <p14:sldIdLst>
            <p14:sldId id="397"/>
            <p14:sldId id="428"/>
            <p14:sldId id="430"/>
            <p14:sldId id="402"/>
            <p14:sldId id="401"/>
            <p14:sldId id="366"/>
            <p14:sldId id="368"/>
            <p14:sldId id="453"/>
            <p14:sldId id="429"/>
            <p14:sldId id="333"/>
            <p14:sldId id="451"/>
            <p14:sldId id="411"/>
            <p14:sldId id="413"/>
            <p14:sldId id="435"/>
            <p14:sldId id="414"/>
            <p14:sldId id="455"/>
            <p14:sldId id="469"/>
            <p14:sldId id="459"/>
            <p14:sldId id="458"/>
            <p14:sldId id="355"/>
            <p14:sldId id="446"/>
            <p14:sldId id="452"/>
            <p14:sldId id="46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3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773" autoAdjust="0"/>
    <p:restoredTop sz="96006"/>
  </p:normalViewPr>
  <p:slideViewPr>
    <p:cSldViewPr snapToGrid="0" snapToObjects="1">
      <p:cViewPr>
        <p:scale>
          <a:sx n="89" d="100"/>
          <a:sy n="89" d="100"/>
        </p:scale>
        <p:origin x="200" y="13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63" Type="http://schemas.openxmlformats.org/officeDocument/2006/relationships/slide" Target="slides/slide58.xml"/><Relationship Id="rId68" Type="http://schemas.openxmlformats.org/officeDocument/2006/relationships/slide" Target="slides/slide63.xml"/><Relationship Id="rId84" Type="http://schemas.openxmlformats.org/officeDocument/2006/relationships/slide" Target="slides/slide79.xml"/><Relationship Id="rId89" Type="http://schemas.openxmlformats.org/officeDocument/2006/relationships/theme" Target="theme/theme1.xml"/><Relationship Id="rId16" Type="http://schemas.openxmlformats.org/officeDocument/2006/relationships/slide" Target="slides/slide11.xml"/><Relationship Id="rId11" Type="http://schemas.openxmlformats.org/officeDocument/2006/relationships/slide" Target="slides/slide6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74" Type="http://schemas.openxmlformats.org/officeDocument/2006/relationships/slide" Target="slides/slide69.xml"/><Relationship Id="rId79" Type="http://schemas.openxmlformats.org/officeDocument/2006/relationships/slide" Target="slides/slide74.xml"/><Relationship Id="rId5" Type="http://schemas.openxmlformats.org/officeDocument/2006/relationships/slideMaster" Target="slideMasters/slideMaster5.xml"/><Relationship Id="rId90" Type="http://schemas.openxmlformats.org/officeDocument/2006/relationships/tableStyles" Target="tableStyles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64" Type="http://schemas.openxmlformats.org/officeDocument/2006/relationships/slide" Target="slides/slide59.xml"/><Relationship Id="rId69" Type="http://schemas.openxmlformats.org/officeDocument/2006/relationships/slide" Target="slides/slide64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slide" Target="slides/slide67.xml"/><Relationship Id="rId80" Type="http://schemas.openxmlformats.org/officeDocument/2006/relationships/slide" Target="slides/slide75.xml"/><Relationship Id="rId85" Type="http://schemas.openxmlformats.org/officeDocument/2006/relationships/slide" Target="slides/slide80.xml"/><Relationship Id="rId93" Type="http://schemas.openxmlformats.org/officeDocument/2006/relationships/customXml" Target="../customXml/item3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slide" Target="slides/slide62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slide" Target="slides/slide65.xml"/><Relationship Id="rId75" Type="http://schemas.openxmlformats.org/officeDocument/2006/relationships/slide" Target="slides/slide70.xml"/><Relationship Id="rId83" Type="http://schemas.openxmlformats.org/officeDocument/2006/relationships/slide" Target="slides/slide78.xml"/><Relationship Id="rId88" Type="http://schemas.openxmlformats.org/officeDocument/2006/relationships/viewProps" Target="viewProps.xml"/><Relationship Id="rId91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73" Type="http://schemas.openxmlformats.org/officeDocument/2006/relationships/slide" Target="slides/slide68.xml"/><Relationship Id="rId78" Type="http://schemas.openxmlformats.org/officeDocument/2006/relationships/slide" Target="slides/slide73.xml"/><Relationship Id="rId81" Type="http://schemas.openxmlformats.org/officeDocument/2006/relationships/slide" Target="slides/slide76.xml"/><Relationship Id="rId86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6" Type="http://schemas.openxmlformats.org/officeDocument/2006/relationships/slide" Target="slides/slide71.xml"/><Relationship Id="rId7" Type="http://schemas.openxmlformats.org/officeDocument/2006/relationships/slide" Target="slides/slide2.xml"/><Relationship Id="rId71" Type="http://schemas.openxmlformats.org/officeDocument/2006/relationships/slide" Target="slides/slide66.xml"/><Relationship Id="rId92" Type="http://schemas.openxmlformats.org/officeDocument/2006/relationships/customXml" Target="../customXml/item2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4.xml"/><Relationship Id="rId24" Type="http://schemas.openxmlformats.org/officeDocument/2006/relationships/slide" Target="slides/slide19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66" Type="http://schemas.openxmlformats.org/officeDocument/2006/relationships/slide" Target="slides/slide61.xml"/><Relationship Id="rId87" Type="http://schemas.openxmlformats.org/officeDocument/2006/relationships/presProps" Target="presProps.xml"/><Relationship Id="rId61" Type="http://schemas.openxmlformats.org/officeDocument/2006/relationships/slide" Target="slides/slide56.xml"/><Relationship Id="rId82" Type="http://schemas.openxmlformats.org/officeDocument/2006/relationships/slide" Target="slides/slide77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56" Type="http://schemas.openxmlformats.org/officeDocument/2006/relationships/slide" Target="slides/slide51.xml"/><Relationship Id="rId77" Type="http://schemas.openxmlformats.org/officeDocument/2006/relationships/slide" Target="slides/slide7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US"/>
  <c:roundedCorners val="0"/>
  <c:style val="2"/>
  <c:chart>
    <c:autoTitleDeleted val="1"/>
    <c:plotArea>
      <c:layout>
        <c:manualLayout>
          <c:layoutTarget val="inner"/>
          <c:xMode val="edge"/>
          <c:yMode val="edge"/>
          <c:x val="0.18731139436328148"/>
          <c:y val="0.12851000000000001"/>
          <c:w val="0.80768867060937011"/>
          <c:h val="0.710171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>
                <a:satOff val="-3355"/>
                <a:lumOff val="26614"/>
              </a:schemeClr>
            </a:solidFill>
            <a:ln w="12700" cap="flat">
              <a:noFill/>
              <a:miter lim="400000"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0" i="0" u="none" strike="noStrike">
                    <a:solidFill>
                      <a:srgbClr val="000000"/>
                    </a:solidFill>
                    <a:effectLst>
                      <a:outerShdw blurRad="127000" dist="25433" dir="5400000" algn="tl">
                        <a:srgbClr val="3B1F4E">
                          <a:alpha val="60000"/>
                        </a:srgbClr>
                      </a:outerShdw>
                    </a:effectLst>
                    <a:latin typeface="Helvetica Light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Sheet1!$A$2:$A$10</c:f>
              <c:strCache>
                <c:ptCount val="9"/>
                <c:pt idx="0">
                  <c:v>1980-1984</c:v>
                </c:pt>
                <c:pt idx="1">
                  <c:v>1985-1989</c:v>
                </c:pt>
                <c:pt idx="2">
                  <c:v>1990-1994</c:v>
                </c:pt>
                <c:pt idx="3">
                  <c:v>1995-1999</c:v>
                </c:pt>
                <c:pt idx="4">
                  <c:v>2000-2004</c:v>
                </c:pt>
                <c:pt idx="5">
                  <c:v>2005-2009</c:v>
                </c:pt>
                <c:pt idx="6">
                  <c:v>2010-2014</c:v>
                </c:pt>
                <c:pt idx="7">
                  <c:v>2015-2017</c:v>
                </c:pt>
                <c:pt idx="8">
                  <c:v>2017-2022</c:v>
                </c:pt>
              </c:strCache>
            </c:strRef>
          </c:cat>
          <c:val>
            <c:numRef>
              <c:f>Sheet1!$B$2:$B$10</c:f>
              <c:numCache>
                <c:formatCode>General</c:formatCode>
                <c:ptCount val="9"/>
                <c:pt idx="0">
                  <c:v>5</c:v>
                </c:pt>
                <c:pt idx="1">
                  <c:v>18</c:v>
                </c:pt>
                <c:pt idx="2">
                  <c:v>69</c:v>
                </c:pt>
                <c:pt idx="3">
                  <c:v>140</c:v>
                </c:pt>
                <c:pt idx="4">
                  <c:v>216</c:v>
                </c:pt>
                <c:pt idx="5">
                  <c:v>442</c:v>
                </c:pt>
                <c:pt idx="6">
                  <c:v>2778</c:v>
                </c:pt>
                <c:pt idx="7">
                  <c:v>8914</c:v>
                </c:pt>
                <c:pt idx="8" formatCode="#,##0">
                  <c:v>33457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BA4-0D4F-9921-9EE18641FAF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-10"/>
        <c:axId val="2094734552"/>
        <c:axId val="2094734553"/>
      </c:barChart>
      <c:catAx>
        <c:axId val="209473455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low"/>
        <c:spPr>
          <a:ln w="12700" cap="flat">
            <a:solidFill>
              <a:srgbClr val="000000"/>
            </a:solidFill>
            <a:prstDash val="solid"/>
            <a:miter lim="400000"/>
          </a:ln>
        </c:spPr>
        <c:txPr>
          <a:bodyPr rot="-2700000"/>
          <a:lstStyle/>
          <a:p>
            <a:pPr>
              <a:defRPr sz="1100" b="0" i="0" u="none" strike="noStrike">
                <a:solidFill>
                  <a:srgbClr val="000000"/>
                </a:solidFill>
                <a:latin typeface="Helvetica Light"/>
              </a:defRPr>
            </a:pPr>
            <a:endParaRPr lang="en-US"/>
          </a:p>
        </c:txPr>
        <c:crossAx val="2094734553"/>
        <c:crosses val="autoZero"/>
        <c:auto val="1"/>
        <c:lblAlgn val="ctr"/>
        <c:lblOffset val="100"/>
        <c:noMultiLvlLbl val="1"/>
      </c:catAx>
      <c:valAx>
        <c:axId val="2094734553"/>
        <c:scaling>
          <c:orientation val="minMax"/>
          <c:max val="35000"/>
          <c:min val="0"/>
        </c:scaling>
        <c:delete val="0"/>
        <c:axPos val="l"/>
        <c:majorGridlines>
          <c:spPr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c:spPr>
        </c:majorGridlines>
        <c:title>
          <c:tx>
            <c:rich>
              <a:bodyPr rot="-5400000"/>
              <a:lstStyle/>
              <a:p>
                <a:pPr>
                  <a:defRPr sz="2800" b="0" i="0" u="none" strike="noStrike">
                    <a:solidFill>
                      <a:srgbClr val="000000"/>
                    </a:solidFill>
                    <a:latin typeface="Helvetica Light"/>
                  </a:defRPr>
                </a:pPr>
                <a:r>
                  <a:rPr lang="en-US" sz="2800" b="0" i="0" u="none" strike="noStrike" dirty="0">
                    <a:solidFill>
                      <a:srgbClr val="000000"/>
                    </a:solidFill>
                    <a:latin typeface="Helvetica Light"/>
                  </a:rPr>
                  <a:t># of fusion</a:t>
                </a:r>
                <a:r>
                  <a:rPr lang="en-US" sz="2800" b="0" i="0" u="none" strike="noStrike" baseline="0" dirty="0">
                    <a:solidFill>
                      <a:srgbClr val="000000"/>
                    </a:solidFill>
                    <a:latin typeface="Helvetica Light"/>
                  </a:rPr>
                  <a:t> transcripts</a:t>
                </a:r>
                <a:endParaRPr lang="en-US" sz="2800" b="0" i="0" u="none" strike="noStrike" dirty="0">
                  <a:solidFill>
                    <a:srgbClr val="000000"/>
                  </a:solidFill>
                  <a:latin typeface="Helvetica Light"/>
                </a:endParaRPr>
              </a:p>
            </c:rich>
          </c:tx>
          <c:layout>
            <c:manualLayout>
              <c:xMode val="edge"/>
              <c:yMode val="edge"/>
              <c:x val="2.6143451123390012E-2"/>
              <c:y val="0.16177959886233936"/>
            </c:manualLayout>
          </c:layout>
          <c:overlay val="1"/>
        </c:title>
        <c:numFmt formatCode="General" sourceLinked="0"/>
        <c:majorTickMark val="none"/>
        <c:minorTickMark val="none"/>
        <c:tickLblPos val="nextTo"/>
        <c:spPr>
          <a:ln w="12700" cap="flat">
            <a:noFill/>
            <a:prstDash val="solid"/>
            <a:miter lim="400000"/>
          </a:ln>
        </c:spPr>
        <c:txPr>
          <a:bodyPr rot="0"/>
          <a:lstStyle/>
          <a:p>
            <a:pPr>
              <a:defRPr sz="1800" b="0" i="0" u="none" strike="noStrike">
                <a:solidFill>
                  <a:srgbClr val="000000"/>
                </a:solidFill>
                <a:latin typeface="Helvetica Light"/>
              </a:defRPr>
            </a:pPr>
            <a:endParaRPr lang="en-US"/>
          </a:p>
        </c:txPr>
        <c:crossAx val="2094734552"/>
        <c:crosses val="autoZero"/>
        <c:crossBetween val="between"/>
        <c:majorUnit val="5000"/>
        <c:minorUnit val="5000"/>
      </c:valAx>
      <c:spPr>
        <a:noFill/>
        <a:ln w="12700" cap="flat">
          <a:noFill/>
          <a:miter lim="400000"/>
        </a:ln>
        <a:effectLst/>
      </c:spPr>
    </c:plotArea>
    <c:plotVisOnly val="1"/>
    <c:dispBlanksAs val="gap"/>
    <c:showDLblsOverMax val="1"/>
  </c:chart>
  <c:spPr>
    <a:noFill/>
    <a:ln>
      <a:noFill/>
    </a:ln>
    <a:effectLst/>
  </c:sp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39F85B2-445F-4E18-8588-4D17E74A50F2}" type="doc">
      <dgm:prSet loTypeId="urn:microsoft.com/office/officeart/2005/8/layout/vList2" loCatId="list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59A8A597-BBF9-4013-BB2C-27862F8EF98A}">
      <dgm:prSet/>
      <dgm:spPr/>
      <dgm:t>
        <a:bodyPr/>
        <a:lstStyle/>
        <a:p>
          <a:pPr algn="ctr"/>
          <a:r>
            <a:rPr lang="en-US" dirty="0"/>
            <a:t>Some translocations cannot be modeled due to lack of synteny</a:t>
          </a:r>
        </a:p>
      </dgm:t>
    </dgm:pt>
    <dgm:pt modelId="{AAC25906-7886-44BE-B8BA-FEEB66C6DE7F}" type="parTrans" cxnId="{F8915744-E030-49AB-A883-06418FE89E47}">
      <dgm:prSet/>
      <dgm:spPr/>
      <dgm:t>
        <a:bodyPr/>
        <a:lstStyle/>
        <a:p>
          <a:pPr algn="ctr"/>
          <a:endParaRPr lang="en-US"/>
        </a:p>
      </dgm:t>
    </dgm:pt>
    <dgm:pt modelId="{A078961A-1D76-463F-9F86-A9D5750EEBC7}" type="sibTrans" cxnId="{F8915744-E030-49AB-A883-06418FE89E47}">
      <dgm:prSet/>
      <dgm:spPr/>
      <dgm:t>
        <a:bodyPr/>
        <a:lstStyle/>
        <a:p>
          <a:pPr algn="ctr"/>
          <a:endParaRPr lang="en-US"/>
        </a:p>
      </dgm:t>
    </dgm:pt>
    <dgm:pt modelId="{D0D72336-6376-486B-83F8-729D2B0E5C72}">
      <dgm:prSet/>
      <dgm:spPr/>
      <dgm:t>
        <a:bodyPr/>
        <a:lstStyle/>
        <a:p>
          <a:pPr algn="ctr"/>
          <a:r>
            <a:rPr lang="en-US" dirty="0"/>
            <a:t>We don’t know how to model focal amplifications</a:t>
          </a:r>
        </a:p>
      </dgm:t>
    </dgm:pt>
    <dgm:pt modelId="{66C57211-3931-4CB7-9CD9-F76F8C330F87}" type="parTrans" cxnId="{821B1AD7-9F3E-4E05-B505-DC045B33A7FE}">
      <dgm:prSet/>
      <dgm:spPr/>
      <dgm:t>
        <a:bodyPr/>
        <a:lstStyle/>
        <a:p>
          <a:pPr algn="ctr"/>
          <a:endParaRPr lang="en-US"/>
        </a:p>
      </dgm:t>
    </dgm:pt>
    <dgm:pt modelId="{D88E846F-AD59-4C23-8E68-4A386032C455}" type="sibTrans" cxnId="{821B1AD7-9F3E-4E05-B505-DC045B33A7FE}">
      <dgm:prSet/>
      <dgm:spPr/>
      <dgm:t>
        <a:bodyPr/>
        <a:lstStyle/>
        <a:p>
          <a:pPr algn="ctr"/>
          <a:endParaRPr lang="en-US"/>
        </a:p>
      </dgm:t>
    </dgm:pt>
    <dgm:pt modelId="{CB48AD69-CFC2-A44F-B7A0-02463CEEFCB1}" type="pres">
      <dgm:prSet presAssocID="{739F85B2-445F-4E18-8588-4D17E74A50F2}" presName="linear" presStyleCnt="0">
        <dgm:presLayoutVars>
          <dgm:animLvl val="lvl"/>
          <dgm:resizeHandles val="exact"/>
        </dgm:presLayoutVars>
      </dgm:prSet>
      <dgm:spPr/>
    </dgm:pt>
    <dgm:pt modelId="{BD6EA4B8-94A8-1340-ACF8-A743C0BFAEBB}" type="pres">
      <dgm:prSet presAssocID="{59A8A597-BBF9-4013-BB2C-27862F8EF98A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282F6C68-5119-154B-9629-E4C734BB8EF3}" type="pres">
      <dgm:prSet presAssocID="{A078961A-1D76-463F-9F86-A9D5750EEBC7}" presName="spacer" presStyleCnt="0"/>
      <dgm:spPr/>
    </dgm:pt>
    <dgm:pt modelId="{2D97F63E-D7FA-5A4E-B3CA-7F4C6C34D2BF}" type="pres">
      <dgm:prSet presAssocID="{D0D72336-6376-486B-83F8-729D2B0E5C72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3BB91719-5EAD-F94B-9B05-5FA756F9EEB6}" type="presOf" srcId="{59A8A597-BBF9-4013-BB2C-27862F8EF98A}" destId="{BD6EA4B8-94A8-1340-ACF8-A743C0BFAEBB}" srcOrd="0" destOrd="0" presId="urn:microsoft.com/office/officeart/2005/8/layout/vList2"/>
    <dgm:cxn modelId="{0398EB35-73D6-D44A-A49E-3DC96100A84F}" type="presOf" srcId="{D0D72336-6376-486B-83F8-729D2B0E5C72}" destId="{2D97F63E-D7FA-5A4E-B3CA-7F4C6C34D2BF}" srcOrd="0" destOrd="0" presId="urn:microsoft.com/office/officeart/2005/8/layout/vList2"/>
    <dgm:cxn modelId="{F8915744-E030-49AB-A883-06418FE89E47}" srcId="{739F85B2-445F-4E18-8588-4D17E74A50F2}" destId="{59A8A597-BBF9-4013-BB2C-27862F8EF98A}" srcOrd="0" destOrd="0" parTransId="{AAC25906-7886-44BE-B8BA-FEEB66C6DE7F}" sibTransId="{A078961A-1D76-463F-9F86-A9D5750EEBC7}"/>
    <dgm:cxn modelId="{79B8554A-040A-A049-9EC6-62BC49C782CC}" type="presOf" srcId="{739F85B2-445F-4E18-8588-4D17E74A50F2}" destId="{CB48AD69-CFC2-A44F-B7A0-02463CEEFCB1}" srcOrd="0" destOrd="0" presId="urn:microsoft.com/office/officeart/2005/8/layout/vList2"/>
    <dgm:cxn modelId="{821B1AD7-9F3E-4E05-B505-DC045B33A7FE}" srcId="{739F85B2-445F-4E18-8588-4D17E74A50F2}" destId="{D0D72336-6376-486B-83F8-729D2B0E5C72}" srcOrd="1" destOrd="0" parTransId="{66C57211-3931-4CB7-9CD9-F76F8C330F87}" sibTransId="{D88E846F-AD59-4C23-8E68-4A386032C455}"/>
    <dgm:cxn modelId="{9CF1DF34-AE12-4B4C-8FA6-A5A609BD0EB2}" type="presParOf" srcId="{CB48AD69-CFC2-A44F-B7A0-02463CEEFCB1}" destId="{BD6EA4B8-94A8-1340-ACF8-A743C0BFAEBB}" srcOrd="0" destOrd="0" presId="urn:microsoft.com/office/officeart/2005/8/layout/vList2"/>
    <dgm:cxn modelId="{827FC6F1-119C-7E4C-8B8E-F0A362667080}" type="presParOf" srcId="{CB48AD69-CFC2-A44F-B7A0-02463CEEFCB1}" destId="{282F6C68-5119-154B-9629-E4C734BB8EF3}" srcOrd="1" destOrd="0" presId="urn:microsoft.com/office/officeart/2005/8/layout/vList2"/>
    <dgm:cxn modelId="{795364CD-F735-D44F-8205-7B8B7192B4FF}" type="presParOf" srcId="{CB48AD69-CFC2-A44F-B7A0-02463CEEFCB1}" destId="{2D97F63E-D7FA-5A4E-B3CA-7F4C6C34D2BF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C0B3264-F7BD-4722-8ED2-ABB51E414500}" type="doc">
      <dgm:prSet loTypeId="urn:microsoft.com/office/officeart/2005/8/layout/vList2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7780B57-347D-4DD3-BABA-D67F9C9CDD76}">
      <dgm:prSet/>
      <dgm:spPr/>
      <dgm:t>
        <a:bodyPr/>
        <a:lstStyle/>
        <a:p>
          <a:r>
            <a:rPr lang="en-US"/>
            <a:t>How are ecDNA formed?</a:t>
          </a:r>
        </a:p>
      </dgm:t>
    </dgm:pt>
    <dgm:pt modelId="{4F9A0686-35B0-4FC9-8D4D-1E8EDC5433DD}" type="parTrans" cxnId="{6201F783-119A-492C-9894-440EBC3102E5}">
      <dgm:prSet/>
      <dgm:spPr/>
      <dgm:t>
        <a:bodyPr/>
        <a:lstStyle/>
        <a:p>
          <a:endParaRPr lang="en-US"/>
        </a:p>
      </dgm:t>
    </dgm:pt>
    <dgm:pt modelId="{1FEB5472-F97D-41F2-A80F-2DB323ED05DC}" type="sibTrans" cxnId="{6201F783-119A-492C-9894-440EBC3102E5}">
      <dgm:prSet/>
      <dgm:spPr/>
      <dgm:t>
        <a:bodyPr/>
        <a:lstStyle/>
        <a:p>
          <a:endParaRPr lang="en-US"/>
        </a:p>
      </dgm:t>
    </dgm:pt>
    <dgm:pt modelId="{F7B260EB-8448-42C6-B090-A293CD6FA1BA}">
      <dgm:prSet/>
      <dgm:spPr/>
      <dgm:t>
        <a:bodyPr/>
        <a:lstStyle/>
        <a:p>
          <a:r>
            <a:rPr lang="en-US"/>
            <a:t>How do they replicate?</a:t>
          </a:r>
        </a:p>
      </dgm:t>
    </dgm:pt>
    <dgm:pt modelId="{9F55BA34-98BB-4DFE-AADF-20DF2A1ABA17}" type="parTrans" cxnId="{0BB4C6B7-5266-4E64-A2BF-4FFE13CA122D}">
      <dgm:prSet/>
      <dgm:spPr/>
      <dgm:t>
        <a:bodyPr/>
        <a:lstStyle/>
        <a:p>
          <a:endParaRPr lang="en-US"/>
        </a:p>
      </dgm:t>
    </dgm:pt>
    <dgm:pt modelId="{B7E268FB-0042-48C4-A9EE-56CEF3349E31}" type="sibTrans" cxnId="{0BB4C6B7-5266-4E64-A2BF-4FFE13CA122D}">
      <dgm:prSet/>
      <dgm:spPr/>
      <dgm:t>
        <a:bodyPr/>
        <a:lstStyle/>
        <a:p>
          <a:endParaRPr lang="en-US"/>
        </a:p>
      </dgm:t>
    </dgm:pt>
    <dgm:pt modelId="{5B51D74A-1F18-42E5-8598-81EC91F87933}">
      <dgm:prSet/>
      <dgm:spPr/>
      <dgm:t>
        <a:bodyPr/>
        <a:lstStyle/>
        <a:p>
          <a:r>
            <a:rPr lang="en-US" b="1"/>
            <a:t>What is the dynamic between ecDNAs and the linear genome?</a:t>
          </a:r>
          <a:endParaRPr lang="en-US" b="1" dirty="0"/>
        </a:p>
      </dgm:t>
    </dgm:pt>
    <dgm:pt modelId="{3A6025B6-3A39-47EB-AE73-9A6FDA0B0288}" type="parTrans" cxnId="{8C916FF3-CF0B-4C13-AE75-6D9B7CC8819A}">
      <dgm:prSet/>
      <dgm:spPr/>
      <dgm:t>
        <a:bodyPr/>
        <a:lstStyle/>
        <a:p>
          <a:endParaRPr lang="en-US"/>
        </a:p>
      </dgm:t>
    </dgm:pt>
    <dgm:pt modelId="{21861270-E112-4357-8219-EDBD6FD73A64}" type="sibTrans" cxnId="{8C916FF3-CF0B-4C13-AE75-6D9B7CC8819A}">
      <dgm:prSet/>
      <dgm:spPr/>
      <dgm:t>
        <a:bodyPr/>
        <a:lstStyle/>
        <a:p>
          <a:endParaRPr lang="en-US"/>
        </a:p>
      </dgm:t>
    </dgm:pt>
    <dgm:pt modelId="{9277FEEF-4FDA-44B7-BF67-4AB6B1356728}">
      <dgm:prSet/>
      <dgm:spPr/>
      <dgm:t>
        <a:bodyPr/>
        <a:lstStyle/>
        <a:p>
          <a:r>
            <a:rPr lang="en-US" b="1"/>
            <a:t>How do normal cells respond to ecDNAs?</a:t>
          </a:r>
          <a:endParaRPr lang="en-US" b="1" dirty="0"/>
        </a:p>
      </dgm:t>
    </dgm:pt>
    <dgm:pt modelId="{B30CA2C8-D08E-407C-B77C-CA44D604AF16}" type="parTrans" cxnId="{2806835E-17F3-45E3-969B-3C5D5622F11B}">
      <dgm:prSet/>
      <dgm:spPr/>
      <dgm:t>
        <a:bodyPr/>
        <a:lstStyle/>
        <a:p>
          <a:endParaRPr lang="en-US"/>
        </a:p>
      </dgm:t>
    </dgm:pt>
    <dgm:pt modelId="{DA4D57EC-8F67-4FDA-A3D2-59CBA8D167FD}" type="sibTrans" cxnId="{2806835E-17F3-45E3-969B-3C5D5622F11B}">
      <dgm:prSet/>
      <dgm:spPr/>
      <dgm:t>
        <a:bodyPr/>
        <a:lstStyle/>
        <a:p>
          <a:endParaRPr lang="en-US"/>
        </a:p>
      </dgm:t>
    </dgm:pt>
    <dgm:pt modelId="{86E4A764-6E45-4B11-B03D-06FA6EB5F66B}">
      <dgm:prSet/>
      <dgm:spPr/>
      <dgm:t>
        <a:bodyPr/>
        <a:lstStyle/>
        <a:p>
          <a:r>
            <a:rPr lang="en-US" b="1"/>
            <a:t>Are there genetic requirements for ecDNA maintenance?</a:t>
          </a:r>
          <a:endParaRPr lang="en-US" b="1" dirty="0"/>
        </a:p>
      </dgm:t>
    </dgm:pt>
    <dgm:pt modelId="{6964BC47-8ED4-4F70-B293-B9DA149FF49E}" type="parTrans" cxnId="{760EEE72-FD4E-4084-AC65-53F1511A3170}">
      <dgm:prSet/>
      <dgm:spPr/>
      <dgm:t>
        <a:bodyPr/>
        <a:lstStyle/>
        <a:p>
          <a:endParaRPr lang="en-US"/>
        </a:p>
      </dgm:t>
    </dgm:pt>
    <dgm:pt modelId="{F2C865A7-D3DB-4F22-871D-9739C73B1267}" type="sibTrans" cxnId="{760EEE72-FD4E-4084-AC65-53F1511A3170}">
      <dgm:prSet/>
      <dgm:spPr/>
      <dgm:t>
        <a:bodyPr/>
        <a:lstStyle/>
        <a:p>
          <a:endParaRPr lang="en-US"/>
        </a:p>
      </dgm:t>
    </dgm:pt>
    <dgm:pt modelId="{74A3CABB-C060-4A7E-8235-BEFE5BCD2FF5}">
      <dgm:prSet/>
      <dgm:spPr/>
      <dgm:t>
        <a:bodyPr/>
        <a:lstStyle/>
        <a:p>
          <a:r>
            <a:rPr lang="en-US" b="1"/>
            <a:t>Can ecDNA formation initiate/promote tumorigenes in vivo?</a:t>
          </a:r>
          <a:endParaRPr lang="en-US" b="1" dirty="0"/>
        </a:p>
      </dgm:t>
    </dgm:pt>
    <dgm:pt modelId="{B2E8875C-F36C-49E6-9E43-4828DFA39968}" type="parTrans" cxnId="{464AF3CA-6CEC-4B75-ABBA-378416EBFC9E}">
      <dgm:prSet/>
      <dgm:spPr/>
      <dgm:t>
        <a:bodyPr/>
        <a:lstStyle/>
        <a:p>
          <a:endParaRPr lang="en-US"/>
        </a:p>
      </dgm:t>
    </dgm:pt>
    <dgm:pt modelId="{B021B6F6-02A7-4FA4-87F2-34ECFED31C4F}" type="sibTrans" cxnId="{464AF3CA-6CEC-4B75-ABBA-378416EBFC9E}">
      <dgm:prSet/>
      <dgm:spPr/>
      <dgm:t>
        <a:bodyPr/>
        <a:lstStyle/>
        <a:p>
          <a:endParaRPr lang="en-US"/>
        </a:p>
      </dgm:t>
    </dgm:pt>
    <dgm:pt modelId="{5355D9A9-1CF3-4C09-AF59-7C8D19A46BEA}">
      <dgm:prSet/>
      <dgm:spPr/>
      <dgm:t>
        <a:bodyPr/>
        <a:lstStyle/>
        <a:p>
          <a:r>
            <a:rPr lang="en-US" b="1"/>
            <a:t>Can ecDNA be transmitted horizontally?</a:t>
          </a:r>
          <a:endParaRPr lang="en-US" b="1" dirty="0"/>
        </a:p>
      </dgm:t>
    </dgm:pt>
    <dgm:pt modelId="{A060B6F8-6069-4FDA-8EAA-223A67C4803E}" type="parTrans" cxnId="{52E264A3-7966-4AE1-A7AC-953240F47175}">
      <dgm:prSet/>
      <dgm:spPr/>
      <dgm:t>
        <a:bodyPr/>
        <a:lstStyle/>
        <a:p>
          <a:endParaRPr lang="en-US"/>
        </a:p>
      </dgm:t>
    </dgm:pt>
    <dgm:pt modelId="{585D1943-A648-4138-82C1-DA0B6DAF0BE7}" type="sibTrans" cxnId="{52E264A3-7966-4AE1-A7AC-953240F47175}">
      <dgm:prSet/>
      <dgm:spPr/>
      <dgm:t>
        <a:bodyPr/>
        <a:lstStyle/>
        <a:p>
          <a:endParaRPr lang="en-US"/>
        </a:p>
      </dgm:t>
    </dgm:pt>
    <dgm:pt modelId="{8036799F-8FB4-6247-8B9C-017EA46B6EBF}" type="pres">
      <dgm:prSet presAssocID="{FC0B3264-F7BD-4722-8ED2-ABB51E414500}" presName="linear" presStyleCnt="0">
        <dgm:presLayoutVars>
          <dgm:animLvl val="lvl"/>
          <dgm:resizeHandles val="exact"/>
        </dgm:presLayoutVars>
      </dgm:prSet>
      <dgm:spPr/>
    </dgm:pt>
    <dgm:pt modelId="{87FAFF31-331B-C548-9DD7-AB2538585B38}" type="pres">
      <dgm:prSet presAssocID="{B7780B57-347D-4DD3-BABA-D67F9C9CDD76}" presName="parentText" presStyleLbl="node1" presStyleIdx="0" presStyleCnt="7">
        <dgm:presLayoutVars>
          <dgm:chMax val="0"/>
          <dgm:bulletEnabled val="1"/>
        </dgm:presLayoutVars>
      </dgm:prSet>
      <dgm:spPr/>
    </dgm:pt>
    <dgm:pt modelId="{BC141857-FBD3-0745-9B28-95FA44E4D7F0}" type="pres">
      <dgm:prSet presAssocID="{1FEB5472-F97D-41F2-A80F-2DB323ED05DC}" presName="spacer" presStyleCnt="0"/>
      <dgm:spPr/>
    </dgm:pt>
    <dgm:pt modelId="{EC085392-9094-4745-9B42-AA16F1127381}" type="pres">
      <dgm:prSet presAssocID="{F7B260EB-8448-42C6-B090-A293CD6FA1BA}" presName="parentText" presStyleLbl="node1" presStyleIdx="1" presStyleCnt="7">
        <dgm:presLayoutVars>
          <dgm:chMax val="0"/>
          <dgm:bulletEnabled val="1"/>
        </dgm:presLayoutVars>
      </dgm:prSet>
      <dgm:spPr/>
    </dgm:pt>
    <dgm:pt modelId="{53EDB23A-61AE-AC4D-91F6-1CE2A0B43316}" type="pres">
      <dgm:prSet presAssocID="{B7E268FB-0042-48C4-A9EE-56CEF3349E31}" presName="spacer" presStyleCnt="0"/>
      <dgm:spPr/>
    </dgm:pt>
    <dgm:pt modelId="{8F8E1F0F-495A-194A-BE39-0B8F2A921FED}" type="pres">
      <dgm:prSet presAssocID="{5B51D74A-1F18-42E5-8598-81EC91F87933}" presName="parentText" presStyleLbl="node1" presStyleIdx="2" presStyleCnt="7">
        <dgm:presLayoutVars>
          <dgm:chMax val="0"/>
          <dgm:bulletEnabled val="1"/>
        </dgm:presLayoutVars>
      </dgm:prSet>
      <dgm:spPr/>
    </dgm:pt>
    <dgm:pt modelId="{29E0D229-50FC-7247-B627-01094EEA63DB}" type="pres">
      <dgm:prSet presAssocID="{21861270-E112-4357-8219-EDBD6FD73A64}" presName="spacer" presStyleCnt="0"/>
      <dgm:spPr/>
    </dgm:pt>
    <dgm:pt modelId="{5C61AAA9-988E-9A41-9C93-32304B32C035}" type="pres">
      <dgm:prSet presAssocID="{9277FEEF-4FDA-44B7-BF67-4AB6B1356728}" presName="parentText" presStyleLbl="node1" presStyleIdx="3" presStyleCnt="7">
        <dgm:presLayoutVars>
          <dgm:chMax val="0"/>
          <dgm:bulletEnabled val="1"/>
        </dgm:presLayoutVars>
      </dgm:prSet>
      <dgm:spPr/>
    </dgm:pt>
    <dgm:pt modelId="{EFA2D4F1-8DEF-B648-99D2-409F70EC9D93}" type="pres">
      <dgm:prSet presAssocID="{DA4D57EC-8F67-4FDA-A3D2-59CBA8D167FD}" presName="spacer" presStyleCnt="0"/>
      <dgm:spPr/>
    </dgm:pt>
    <dgm:pt modelId="{3C46681E-0A1B-924E-9203-85A7DF2ED8DD}" type="pres">
      <dgm:prSet presAssocID="{86E4A764-6E45-4B11-B03D-06FA6EB5F66B}" presName="parentText" presStyleLbl="node1" presStyleIdx="4" presStyleCnt="7">
        <dgm:presLayoutVars>
          <dgm:chMax val="0"/>
          <dgm:bulletEnabled val="1"/>
        </dgm:presLayoutVars>
      </dgm:prSet>
      <dgm:spPr/>
    </dgm:pt>
    <dgm:pt modelId="{7661C39E-3FBA-9741-9C45-7BAAAC437745}" type="pres">
      <dgm:prSet presAssocID="{F2C865A7-D3DB-4F22-871D-9739C73B1267}" presName="spacer" presStyleCnt="0"/>
      <dgm:spPr/>
    </dgm:pt>
    <dgm:pt modelId="{3F4540A7-DE64-A549-B440-12C4184D919A}" type="pres">
      <dgm:prSet presAssocID="{74A3CABB-C060-4A7E-8235-BEFE5BCD2FF5}" presName="parentText" presStyleLbl="node1" presStyleIdx="5" presStyleCnt="7">
        <dgm:presLayoutVars>
          <dgm:chMax val="0"/>
          <dgm:bulletEnabled val="1"/>
        </dgm:presLayoutVars>
      </dgm:prSet>
      <dgm:spPr/>
    </dgm:pt>
    <dgm:pt modelId="{08D17165-F29E-F348-B6EC-3E0E5B724827}" type="pres">
      <dgm:prSet presAssocID="{B021B6F6-02A7-4FA4-87F2-34ECFED31C4F}" presName="spacer" presStyleCnt="0"/>
      <dgm:spPr/>
    </dgm:pt>
    <dgm:pt modelId="{5EC377E6-35C3-4341-AF45-E0D97248149B}" type="pres">
      <dgm:prSet presAssocID="{5355D9A9-1CF3-4C09-AF59-7C8D19A46BEA}" presName="parentText" presStyleLbl="node1" presStyleIdx="6" presStyleCnt="7">
        <dgm:presLayoutVars>
          <dgm:chMax val="0"/>
          <dgm:bulletEnabled val="1"/>
        </dgm:presLayoutVars>
      </dgm:prSet>
      <dgm:spPr/>
    </dgm:pt>
  </dgm:ptLst>
  <dgm:cxnLst>
    <dgm:cxn modelId="{753FA605-F1A1-B349-BD8B-1943B3E39BCB}" type="presOf" srcId="{5B51D74A-1F18-42E5-8598-81EC91F87933}" destId="{8F8E1F0F-495A-194A-BE39-0B8F2A921FED}" srcOrd="0" destOrd="0" presId="urn:microsoft.com/office/officeart/2005/8/layout/vList2"/>
    <dgm:cxn modelId="{2806835E-17F3-45E3-969B-3C5D5622F11B}" srcId="{FC0B3264-F7BD-4722-8ED2-ABB51E414500}" destId="{9277FEEF-4FDA-44B7-BF67-4AB6B1356728}" srcOrd="3" destOrd="0" parTransId="{B30CA2C8-D08E-407C-B77C-CA44D604AF16}" sibTransId="{DA4D57EC-8F67-4FDA-A3D2-59CBA8D167FD}"/>
    <dgm:cxn modelId="{9F44A54A-64A1-0A4D-A335-E9C91AB3F161}" type="presOf" srcId="{86E4A764-6E45-4B11-B03D-06FA6EB5F66B}" destId="{3C46681E-0A1B-924E-9203-85A7DF2ED8DD}" srcOrd="0" destOrd="0" presId="urn:microsoft.com/office/officeart/2005/8/layout/vList2"/>
    <dgm:cxn modelId="{760EEE72-FD4E-4084-AC65-53F1511A3170}" srcId="{FC0B3264-F7BD-4722-8ED2-ABB51E414500}" destId="{86E4A764-6E45-4B11-B03D-06FA6EB5F66B}" srcOrd="4" destOrd="0" parTransId="{6964BC47-8ED4-4F70-B293-B9DA149FF49E}" sibTransId="{F2C865A7-D3DB-4F22-871D-9739C73B1267}"/>
    <dgm:cxn modelId="{6201F783-119A-492C-9894-440EBC3102E5}" srcId="{FC0B3264-F7BD-4722-8ED2-ABB51E414500}" destId="{B7780B57-347D-4DD3-BABA-D67F9C9CDD76}" srcOrd="0" destOrd="0" parTransId="{4F9A0686-35B0-4FC9-8D4D-1E8EDC5433DD}" sibTransId="{1FEB5472-F97D-41F2-A80F-2DB323ED05DC}"/>
    <dgm:cxn modelId="{52E264A3-7966-4AE1-A7AC-953240F47175}" srcId="{FC0B3264-F7BD-4722-8ED2-ABB51E414500}" destId="{5355D9A9-1CF3-4C09-AF59-7C8D19A46BEA}" srcOrd="6" destOrd="0" parTransId="{A060B6F8-6069-4FDA-8EAA-223A67C4803E}" sibTransId="{585D1943-A648-4138-82C1-DA0B6DAF0BE7}"/>
    <dgm:cxn modelId="{D8DDA6B1-4B53-F548-A244-ADA30D122B94}" type="presOf" srcId="{9277FEEF-4FDA-44B7-BF67-4AB6B1356728}" destId="{5C61AAA9-988E-9A41-9C93-32304B32C035}" srcOrd="0" destOrd="0" presId="urn:microsoft.com/office/officeart/2005/8/layout/vList2"/>
    <dgm:cxn modelId="{8598D0B2-7065-1A48-90FA-0DC8F2290F98}" type="presOf" srcId="{F7B260EB-8448-42C6-B090-A293CD6FA1BA}" destId="{EC085392-9094-4745-9B42-AA16F1127381}" srcOrd="0" destOrd="0" presId="urn:microsoft.com/office/officeart/2005/8/layout/vList2"/>
    <dgm:cxn modelId="{0BB4C6B7-5266-4E64-A2BF-4FFE13CA122D}" srcId="{FC0B3264-F7BD-4722-8ED2-ABB51E414500}" destId="{F7B260EB-8448-42C6-B090-A293CD6FA1BA}" srcOrd="1" destOrd="0" parTransId="{9F55BA34-98BB-4DFE-AADF-20DF2A1ABA17}" sibTransId="{B7E268FB-0042-48C4-A9EE-56CEF3349E31}"/>
    <dgm:cxn modelId="{4E5642BC-CE0D-6846-9813-B167B2EF7F08}" type="presOf" srcId="{74A3CABB-C060-4A7E-8235-BEFE5BCD2FF5}" destId="{3F4540A7-DE64-A549-B440-12C4184D919A}" srcOrd="0" destOrd="0" presId="urn:microsoft.com/office/officeart/2005/8/layout/vList2"/>
    <dgm:cxn modelId="{548A75CA-1C27-B144-9C7B-F344E4072581}" type="presOf" srcId="{5355D9A9-1CF3-4C09-AF59-7C8D19A46BEA}" destId="{5EC377E6-35C3-4341-AF45-E0D97248149B}" srcOrd="0" destOrd="0" presId="urn:microsoft.com/office/officeart/2005/8/layout/vList2"/>
    <dgm:cxn modelId="{464AF3CA-6CEC-4B75-ABBA-378416EBFC9E}" srcId="{FC0B3264-F7BD-4722-8ED2-ABB51E414500}" destId="{74A3CABB-C060-4A7E-8235-BEFE5BCD2FF5}" srcOrd="5" destOrd="0" parTransId="{B2E8875C-F36C-49E6-9E43-4828DFA39968}" sibTransId="{B021B6F6-02A7-4FA4-87F2-34ECFED31C4F}"/>
    <dgm:cxn modelId="{24CB30D6-52B1-4E4F-A1F2-409395B42245}" type="presOf" srcId="{B7780B57-347D-4DD3-BABA-D67F9C9CDD76}" destId="{87FAFF31-331B-C548-9DD7-AB2538585B38}" srcOrd="0" destOrd="0" presId="urn:microsoft.com/office/officeart/2005/8/layout/vList2"/>
    <dgm:cxn modelId="{8C916FF3-CF0B-4C13-AE75-6D9B7CC8819A}" srcId="{FC0B3264-F7BD-4722-8ED2-ABB51E414500}" destId="{5B51D74A-1F18-42E5-8598-81EC91F87933}" srcOrd="2" destOrd="0" parTransId="{3A6025B6-3A39-47EB-AE73-9A6FDA0B0288}" sibTransId="{21861270-E112-4357-8219-EDBD6FD73A64}"/>
    <dgm:cxn modelId="{E41951FB-5163-3347-A333-6E949559B0CF}" type="presOf" srcId="{FC0B3264-F7BD-4722-8ED2-ABB51E414500}" destId="{8036799F-8FB4-6247-8B9C-017EA46B6EBF}" srcOrd="0" destOrd="0" presId="urn:microsoft.com/office/officeart/2005/8/layout/vList2"/>
    <dgm:cxn modelId="{9F935064-35C2-D74E-9A81-9623874672F3}" type="presParOf" srcId="{8036799F-8FB4-6247-8B9C-017EA46B6EBF}" destId="{87FAFF31-331B-C548-9DD7-AB2538585B38}" srcOrd="0" destOrd="0" presId="urn:microsoft.com/office/officeart/2005/8/layout/vList2"/>
    <dgm:cxn modelId="{5FC16EDF-2736-A846-AA7B-82BB6357BEA1}" type="presParOf" srcId="{8036799F-8FB4-6247-8B9C-017EA46B6EBF}" destId="{BC141857-FBD3-0745-9B28-95FA44E4D7F0}" srcOrd="1" destOrd="0" presId="urn:microsoft.com/office/officeart/2005/8/layout/vList2"/>
    <dgm:cxn modelId="{51C02246-D617-A54E-AD81-8BD946F5E23F}" type="presParOf" srcId="{8036799F-8FB4-6247-8B9C-017EA46B6EBF}" destId="{EC085392-9094-4745-9B42-AA16F1127381}" srcOrd="2" destOrd="0" presId="urn:microsoft.com/office/officeart/2005/8/layout/vList2"/>
    <dgm:cxn modelId="{CF5CBD32-0FC9-5B45-9A6C-A291CC3B5043}" type="presParOf" srcId="{8036799F-8FB4-6247-8B9C-017EA46B6EBF}" destId="{53EDB23A-61AE-AC4D-91F6-1CE2A0B43316}" srcOrd="3" destOrd="0" presId="urn:microsoft.com/office/officeart/2005/8/layout/vList2"/>
    <dgm:cxn modelId="{2ED809B0-1749-F649-AFF8-985D411702FD}" type="presParOf" srcId="{8036799F-8FB4-6247-8B9C-017EA46B6EBF}" destId="{8F8E1F0F-495A-194A-BE39-0B8F2A921FED}" srcOrd="4" destOrd="0" presId="urn:microsoft.com/office/officeart/2005/8/layout/vList2"/>
    <dgm:cxn modelId="{8AD134A6-DDFF-2D4C-810E-837567794DC5}" type="presParOf" srcId="{8036799F-8FB4-6247-8B9C-017EA46B6EBF}" destId="{29E0D229-50FC-7247-B627-01094EEA63DB}" srcOrd="5" destOrd="0" presId="urn:microsoft.com/office/officeart/2005/8/layout/vList2"/>
    <dgm:cxn modelId="{84FC699E-F8D0-EB4C-AB7A-EAC78EFA8094}" type="presParOf" srcId="{8036799F-8FB4-6247-8B9C-017EA46B6EBF}" destId="{5C61AAA9-988E-9A41-9C93-32304B32C035}" srcOrd="6" destOrd="0" presId="urn:microsoft.com/office/officeart/2005/8/layout/vList2"/>
    <dgm:cxn modelId="{E9DE0265-1EE0-0D44-B9B2-8FF773119684}" type="presParOf" srcId="{8036799F-8FB4-6247-8B9C-017EA46B6EBF}" destId="{EFA2D4F1-8DEF-B648-99D2-409F70EC9D93}" srcOrd="7" destOrd="0" presId="urn:microsoft.com/office/officeart/2005/8/layout/vList2"/>
    <dgm:cxn modelId="{C3E0E9D1-659E-144C-82F4-0905E03BA690}" type="presParOf" srcId="{8036799F-8FB4-6247-8B9C-017EA46B6EBF}" destId="{3C46681E-0A1B-924E-9203-85A7DF2ED8DD}" srcOrd="8" destOrd="0" presId="urn:microsoft.com/office/officeart/2005/8/layout/vList2"/>
    <dgm:cxn modelId="{11F1BEF6-F388-C147-A46F-3559285DB265}" type="presParOf" srcId="{8036799F-8FB4-6247-8B9C-017EA46B6EBF}" destId="{7661C39E-3FBA-9741-9C45-7BAAAC437745}" srcOrd="9" destOrd="0" presId="urn:microsoft.com/office/officeart/2005/8/layout/vList2"/>
    <dgm:cxn modelId="{3243E223-946C-6841-B1E3-6C2D87056076}" type="presParOf" srcId="{8036799F-8FB4-6247-8B9C-017EA46B6EBF}" destId="{3F4540A7-DE64-A549-B440-12C4184D919A}" srcOrd="10" destOrd="0" presId="urn:microsoft.com/office/officeart/2005/8/layout/vList2"/>
    <dgm:cxn modelId="{13039E37-9622-0144-BA1A-4CAA964AE7B1}" type="presParOf" srcId="{8036799F-8FB4-6247-8B9C-017EA46B6EBF}" destId="{08D17165-F29E-F348-B6EC-3E0E5B724827}" srcOrd="11" destOrd="0" presId="urn:microsoft.com/office/officeart/2005/8/layout/vList2"/>
    <dgm:cxn modelId="{453AB037-FD5B-EF47-862A-7D5AA0DAA297}" type="presParOf" srcId="{8036799F-8FB4-6247-8B9C-017EA46B6EBF}" destId="{5EC377E6-35C3-4341-AF45-E0D97248149B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C0B3264-F7BD-4722-8ED2-ABB51E414500}" type="doc">
      <dgm:prSet loTypeId="urn:microsoft.com/office/officeart/2005/8/layout/vList2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7780B57-347D-4DD3-BABA-D67F9C9CDD76}">
      <dgm:prSet/>
      <dgm:spPr/>
      <dgm:t>
        <a:bodyPr/>
        <a:lstStyle/>
        <a:p>
          <a:r>
            <a:rPr lang="en-US"/>
            <a:t>How are ecDNA formed?</a:t>
          </a:r>
        </a:p>
      </dgm:t>
    </dgm:pt>
    <dgm:pt modelId="{4F9A0686-35B0-4FC9-8D4D-1E8EDC5433DD}" type="parTrans" cxnId="{6201F783-119A-492C-9894-440EBC3102E5}">
      <dgm:prSet/>
      <dgm:spPr/>
      <dgm:t>
        <a:bodyPr/>
        <a:lstStyle/>
        <a:p>
          <a:endParaRPr lang="en-US"/>
        </a:p>
      </dgm:t>
    </dgm:pt>
    <dgm:pt modelId="{1FEB5472-F97D-41F2-A80F-2DB323ED05DC}" type="sibTrans" cxnId="{6201F783-119A-492C-9894-440EBC3102E5}">
      <dgm:prSet/>
      <dgm:spPr/>
      <dgm:t>
        <a:bodyPr/>
        <a:lstStyle/>
        <a:p>
          <a:endParaRPr lang="en-US"/>
        </a:p>
      </dgm:t>
    </dgm:pt>
    <dgm:pt modelId="{F7B260EB-8448-42C6-B090-A293CD6FA1BA}">
      <dgm:prSet/>
      <dgm:spPr/>
      <dgm:t>
        <a:bodyPr/>
        <a:lstStyle/>
        <a:p>
          <a:r>
            <a:rPr lang="en-US"/>
            <a:t>How do they replicate?</a:t>
          </a:r>
        </a:p>
      </dgm:t>
    </dgm:pt>
    <dgm:pt modelId="{9F55BA34-98BB-4DFE-AADF-20DF2A1ABA17}" type="parTrans" cxnId="{0BB4C6B7-5266-4E64-A2BF-4FFE13CA122D}">
      <dgm:prSet/>
      <dgm:spPr/>
      <dgm:t>
        <a:bodyPr/>
        <a:lstStyle/>
        <a:p>
          <a:endParaRPr lang="en-US"/>
        </a:p>
      </dgm:t>
    </dgm:pt>
    <dgm:pt modelId="{B7E268FB-0042-48C4-A9EE-56CEF3349E31}" type="sibTrans" cxnId="{0BB4C6B7-5266-4E64-A2BF-4FFE13CA122D}">
      <dgm:prSet/>
      <dgm:spPr/>
      <dgm:t>
        <a:bodyPr/>
        <a:lstStyle/>
        <a:p>
          <a:endParaRPr lang="en-US"/>
        </a:p>
      </dgm:t>
    </dgm:pt>
    <dgm:pt modelId="{5B51D74A-1F18-42E5-8598-81EC91F87933}">
      <dgm:prSet/>
      <dgm:spPr/>
      <dgm:t>
        <a:bodyPr/>
        <a:lstStyle/>
        <a:p>
          <a:r>
            <a:rPr lang="en-US" b="1"/>
            <a:t>What is the dynamic between ecDNAs and the linear genome?</a:t>
          </a:r>
          <a:endParaRPr lang="en-US" b="1" dirty="0"/>
        </a:p>
      </dgm:t>
    </dgm:pt>
    <dgm:pt modelId="{3A6025B6-3A39-47EB-AE73-9A6FDA0B0288}" type="parTrans" cxnId="{8C916FF3-CF0B-4C13-AE75-6D9B7CC8819A}">
      <dgm:prSet/>
      <dgm:spPr/>
      <dgm:t>
        <a:bodyPr/>
        <a:lstStyle/>
        <a:p>
          <a:endParaRPr lang="en-US"/>
        </a:p>
      </dgm:t>
    </dgm:pt>
    <dgm:pt modelId="{21861270-E112-4357-8219-EDBD6FD73A64}" type="sibTrans" cxnId="{8C916FF3-CF0B-4C13-AE75-6D9B7CC8819A}">
      <dgm:prSet/>
      <dgm:spPr/>
      <dgm:t>
        <a:bodyPr/>
        <a:lstStyle/>
        <a:p>
          <a:endParaRPr lang="en-US"/>
        </a:p>
      </dgm:t>
    </dgm:pt>
    <dgm:pt modelId="{9277FEEF-4FDA-44B7-BF67-4AB6B1356728}">
      <dgm:prSet/>
      <dgm:spPr/>
      <dgm:t>
        <a:bodyPr/>
        <a:lstStyle/>
        <a:p>
          <a:r>
            <a:rPr lang="en-US" b="1"/>
            <a:t>How do normal cells respond to ecDNAs?</a:t>
          </a:r>
          <a:endParaRPr lang="en-US" b="1" dirty="0"/>
        </a:p>
      </dgm:t>
    </dgm:pt>
    <dgm:pt modelId="{B30CA2C8-D08E-407C-B77C-CA44D604AF16}" type="parTrans" cxnId="{2806835E-17F3-45E3-969B-3C5D5622F11B}">
      <dgm:prSet/>
      <dgm:spPr/>
      <dgm:t>
        <a:bodyPr/>
        <a:lstStyle/>
        <a:p>
          <a:endParaRPr lang="en-US"/>
        </a:p>
      </dgm:t>
    </dgm:pt>
    <dgm:pt modelId="{DA4D57EC-8F67-4FDA-A3D2-59CBA8D167FD}" type="sibTrans" cxnId="{2806835E-17F3-45E3-969B-3C5D5622F11B}">
      <dgm:prSet/>
      <dgm:spPr/>
      <dgm:t>
        <a:bodyPr/>
        <a:lstStyle/>
        <a:p>
          <a:endParaRPr lang="en-US"/>
        </a:p>
      </dgm:t>
    </dgm:pt>
    <dgm:pt modelId="{86E4A764-6E45-4B11-B03D-06FA6EB5F66B}">
      <dgm:prSet/>
      <dgm:spPr/>
      <dgm:t>
        <a:bodyPr/>
        <a:lstStyle/>
        <a:p>
          <a:r>
            <a:rPr lang="en-US" b="1"/>
            <a:t>Are there genetic requirements for ecDNA maintenance?</a:t>
          </a:r>
          <a:endParaRPr lang="en-US" b="1" dirty="0"/>
        </a:p>
      </dgm:t>
    </dgm:pt>
    <dgm:pt modelId="{6964BC47-8ED4-4F70-B293-B9DA149FF49E}" type="parTrans" cxnId="{760EEE72-FD4E-4084-AC65-53F1511A3170}">
      <dgm:prSet/>
      <dgm:spPr/>
      <dgm:t>
        <a:bodyPr/>
        <a:lstStyle/>
        <a:p>
          <a:endParaRPr lang="en-US"/>
        </a:p>
      </dgm:t>
    </dgm:pt>
    <dgm:pt modelId="{F2C865A7-D3DB-4F22-871D-9739C73B1267}" type="sibTrans" cxnId="{760EEE72-FD4E-4084-AC65-53F1511A3170}">
      <dgm:prSet/>
      <dgm:spPr/>
      <dgm:t>
        <a:bodyPr/>
        <a:lstStyle/>
        <a:p>
          <a:endParaRPr lang="en-US"/>
        </a:p>
      </dgm:t>
    </dgm:pt>
    <dgm:pt modelId="{74A3CABB-C060-4A7E-8235-BEFE5BCD2FF5}">
      <dgm:prSet/>
      <dgm:spPr/>
      <dgm:t>
        <a:bodyPr/>
        <a:lstStyle/>
        <a:p>
          <a:r>
            <a:rPr lang="en-US" b="1"/>
            <a:t>Can ecDNA formation initiate/promote tumorigenes in vivo?</a:t>
          </a:r>
          <a:endParaRPr lang="en-US" b="1" dirty="0"/>
        </a:p>
      </dgm:t>
    </dgm:pt>
    <dgm:pt modelId="{B2E8875C-F36C-49E6-9E43-4828DFA39968}" type="parTrans" cxnId="{464AF3CA-6CEC-4B75-ABBA-378416EBFC9E}">
      <dgm:prSet/>
      <dgm:spPr/>
      <dgm:t>
        <a:bodyPr/>
        <a:lstStyle/>
        <a:p>
          <a:endParaRPr lang="en-US"/>
        </a:p>
      </dgm:t>
    </dgm:pt>
    <dgm:pt modelId="{B021B6F6-02A7-4FA4-87F2-34ECFED31C4F}" type="sibTrans" cxnId="{464AF3CA-6CEC-4B75-ABBA-378416EBFC9E}">
      <dgm:prSet/>
      <dgm:spPr/>
      <dgm:t>
        <a:bodyPr/>
        <a:lstStyle/>
        <a:p>
          <a:endParaRPr lang="en-US"/>
        </a:p>
      </dgm:t>
    </dgm:pt>
    <dgm:pt modelId="{5355D9A9-1CF3-4C09-AF59-7C8D19A46BEA}">
      <dgm:prSet/>
      <dgm:spPr/>
      <dgm:t>
        <a:bodyPr/>
        <a:lstStyle/>
        <a:p>
          <a:r>
            <a:rPr lang="en-US" b="1"/>
            <a:t>Can ecDNA be transmitted horizontally?</a:t>
          </a:r>
          <a:endParaRPr lang="en-US" b="1" dirty="0"/>
        </a:p>
      </dgm:t>
    </dgm:pt>
    <dgm:pt modelId="{A060B6F8-6069-4FDA-8EAA-223A67C4803E}" type="parTrans" cxnId="{52E264A3-7966-4AE1-A7AC-953240F47175}">
      <dgm:prSet/>
      <dgm:spPr/>
      <dgm:t>
        <a:bodyPr/>
        <a:lstStyle/>
        <a:p>
          <a:endParaRPr lang="en-US"/>
        </a:p>
      </dgm:t>
    </dgm:pt>
    <dgm:pt modelId="{585D1943-A648-4138-82C1-DA0B6DAF0BE7}" type="sibTrans" cxnId="{52E264A3-7966-4AE1-A7AC-953240F47175}">
      <dgm:prSet/>
      <dgm:spPr/>
      <dgm:t>
        <a:bodyPr/>
        <a:lstStyle/>
        <a:p>
          <a:endParaRPr lang="en-US"/>
        </a:p>
      </dgm:t>
    </dgm:pt>
    <dgm:pt modelId="{8036799F-8FB4-6247-8B9C-017EA46B6EBF}" type="pres">
      <dgm:prSet presAssocID="{FC0B3264-F7BD-4722-8ED2-ABB51E414500}" presName="linear" presStyleCnt="0">
        <dgm:presLayoutVars>
          <dgm:animLvl val="lvl"/>
          <dgm:resizeHandles val="exact"/>
        </dgm:presLayoutVars>
      </dgm:prSet>
      <dgm:spPr/>
    </dgm:pt>
    <dgm:pt modelId="{87FAFF31-331B-C548-9DD7-AB2538585B38}" type="pres">
      <dgm:prSet presAssocID="{B7780B57-347D-4DD3-BABA-D67F9C9CDD76}" presName="parentText" presStyleLbl="node1" presStyleIdx="0" presStyleCnt="7">
        <dgm:presLayoutVars>
          <dgm:chMax val="0"/>
          <dgm:bulletEnabled val="1"/>
        </dgm:presLayoutVars>
      </dgm:prSet>
      <dgm:spPr/>
    </dgm:pt>
    <dgm:pt modelId="{BC141857-FBD3-0745-9B28-95FA44E4D7F0}" type="pres">
      <dgm:prSet presAssocID="{1FEB5472-F97D-41F2-A80F-2DB323ED05DC}" presName="spacer" presStyleCnt="0"/>
      <dgm:spPr/>
    </dgm:pt>
    <dgm:pt modelId="{EC085392-9094-4745-9B42-AA16F1127381}" type="pres">
      <dgm:prSet presAssocID="{F7B260EB-8448-42C6-B090-A293CD6FA1BA}" presName="parentText" presStyleLbl="node1" presStyleIdx="1" presStyleCnt="7">
        <dgm:presLayoutVars>
          <dgm:chMax val="0"/>
          <dgm:bulletEnabled val="1"/>
        </dgm:presLayoutVars>
      </dgm:prSet>
      <dgm:spPr/>
    </dgm:pt>
    <dgm:pt modelId="{53EDB23A-61AE-AC4D-91F6-1CE2A0B43316}" type="pres">
      <dgm:prSet presAssocID="{B7E268FB-0042-48C4-A9EE-56CEF3349E31}" presName="spacer" presStyleCnt="0"/>
      <dgm:spPr/>
    </dgm:pt>
    <dgm:pt modelId="{8F8E1F0F-495A-194A-BE39-0B8F2A921FED}" type="pres">
      <dgm:prSet presAssocID="{5B51D74A-1F18-42E5-8598-81EC91F87933}" presName="parentText" presStyleLbl="node1" presStyleIdx="2" presStyleCnt="7">
        <dgm:presLayoutVars>
          <dgm:chMax val="0"/>
          <dgm:bulletEnabled val="1"/>
        </dgm:presLayoutVars>
      </dgm:prSet>
      <dgm:spPr/>
    </dgm:pt>
    <dgm:pt modelId="{29E0D229-50FC-7247-B627-01094EEA63DB}" type="pres">
      <dgm:prSet presAssocID="{21861270-E112-4357-8219-EDBD6FD73A64}" presName="spacer" presStyleCnt="0"/>
      <dgm:spPr/>
    </dgm:pt>
    <dgm:pt modelId="{5C61AAA9-988E-9A41-9C93-32304B32C035}" type="pres">
      <dgm:prSet presAssocID="{9277FEEF-4FDA-44B7-BF67-4AB6B1356728}" presName="parentText" presStyleLbl="node1" presStyleIdx="3" presStyleCnt="7">
        <dgm:presLayoutVars>
          <dgm:chMax val="0"/>
          <dgm:bulletEnabled val="1"/>
        </dgm:presLayoutVars>
      </dgm:prSet>
      <dgm:spPr/>
    </dgm:pt>
    <dgm:pt modelId="{EFA2D4F1-8DEF-B648-99D2-409F70EC9D93}" type="pres">
      <dgm:prSet presAssocID="{DA4D57EC-8F67-4FDA-A3D2-59CBA8D167FD}" presName="spacer" presStyleCnt="0"/>
      <dgm:spPr/>
    </dgm:pt>
    <dgm:pt modelId="{3C46681E-0A1B-924E-9203-85A7DF2ED8DD}" type="pres">
      <dgm:prSet presAssocID="{86E4A764-6E45-4B11-B03D-06FA6EB5F66B}" presName="parentText" presStyleLbl="node1" presStyleIdx="4" presStyleCnt="7">
        <dgm:presLayoutVars>
          <dgm:chMax val="0"/>
          <dgm:bulletEnabled val="1"/>
        </dgm:presLayoutVars>
      </dgm:prSet>
      <dgm:spPr/>
    </dgm:pt>
    <dgm:pt modelId="{7661C39E-3FBA-9741-9C45-7BAAAC437745}" type="pres">
      <dgm:prSet presAssocID="{F2C865A7-D3DB-4F22-871D-9739C73B1267}" presName="spacer" presStyleCnt="0"/>
      <dgm:spPr/>
    </dgm:pt>
    <dgm:pt modelId="{3F4540A7-DE64-A549-B440-12C4184D919A}" type="pres">
      <dgm:prSet presAssocID="{74A3CABB-C060-4A7E-8235-BEFE5BCD2FF5}" presName="parentText" presStyleLbl="node1" presStyleIdx="5" presStyleCnt="7">
        <dgm:presLayoutVars>
          <dgm:chMax val="0"/>
          <dgm:bulletEnabled val="1"/>
        </dgm:presLayoutVars>
      </dgm:prSet>
      <dgm:spPr/>
    </dgm:pt>
    <dgm:pt modelId="{08D17165-F29E-F348-B6EC-3E0E5B724827}" type="pres">
      <dgm:prSet presAssocID="{B021B6F6-02A7-4FA4-87F2-34ECFED31C4F}" presName="spacer" presStyleCnt="0"/>
      <dgm:spPr/>
    </dgm:pt>
    <dgm:pt modelId="{5EC377E6-35C3-4341-AF45-E0D97248149B}" type="pres">
      <dgm:prSet presAssocID="{5355D9A9-1CF3-4C09-AF59-7C8D19A46BEA}" presName="parentText" presStyleLbl="node1" presStyleIdx="6" presStyleCnt="7">
        <dgm:presLayoutVars>
          <dgm:chMax val="0"/>
          <dgm:bulletEnabled val="1"/>
        </dgm:presLayoutVars>
      </dgm:prSet>
      <dgm:spPr/>
    </dgm:pt>
  </dgm:ptLst>
  <dgm:cxnLst>
    <dgm:cxn modelId="{753FA605-F1A1-B349-BD8B-1943B3E39BCB}" type="presOf" srcId="{5B51D74A-1F18-42E5-8598-81EC91F87933}" destId="{8F8E1F0F-495A-194A-BE39-0B8F2A921FED}" srcOrd="0" destOrd="0" presId="urn:microsoft.com/office/officeart/2005/8/layout/vList2"/>
    <dgm:cxn modelId="{2806835E-17F3-45E3-969B-3C5D5622F11B}" srcId="{FC0B3264-F7BD-4722-8ED2-ABB51E414500}" destId="{9277FEEF-4FDA-44B7-BF67-4AB6B1356728}" srcOrd="3" destOrd="0" parTransId="{B30CA2C8-D08E-407C-B77C-CA44D604AF16}" sibTransId="{DA4D57EC-8F67-4FDA-A3D2-59CBA8D167FD}"/>
    <dgm:cxn modelId="{9F44A54A-64A1-0A4D-A335-E9C91AB3F161}" type="presOf" srcId="{86E4A764-6E45-4B11-B03D-06FA6EB5F66B}" destId="{3C46681E-0A1B-924E-9203-85A7DF2ED8DD}" srcOrd="0" destOrd="0" presId="urn:microsoft.com/office/officeart/2005/8/layout/vList2"/>
    <dgm:cxn modelId="{760EEE72-FD4E-4084-AC65-53F1511A3170}" srcId="{FC0B3264-F7BD-4722-8ED2-ABB51E414500}" destId="{86E4A764-6E45-4B11-B03D-06FA6EB5F66B}" srcOrd="4" destOrd="0" parTransId="{6964BC47-8ED4-4F70-B293-B9DA149FF49E}" sibTransId="{F2C865A7-D3DB-4F22-871D-9739C73B1267}"/>
    <dgm:cxn modelId="{6201F783-119A-492C-9894-440EBC3102E5}" srcId="{FC0B3264-F7BD-4722-8ED2-ABB51E414500}" destId="{B7780B57-347D-4DD3-BABA-D67F9C9CDD76}" srcOrd="0" destOrd="0" parTransId="{4F9A0686-35B0-4FC9-8D4D-1E8EDC5433DD}" sibTransId="{1FEB5472-F97D-41F2-A80F-2DB323ED05DC}"/>
    <dgm:cxn modelId="{52E264A3-7966-4AE1-A7AC-953240F47175}" srcId="{FC0B3264-F7BD-4722-8ED2-ABB51E414500}" destId="{5355D9A9-1CF3-4C09-AF59-7C8D19A46BEA}" srcOrd="6" destOrd="0" parTransId="{A060B6F8-6069-4FDA-8EAA-223A67C4803E}" sibTransId="{585D1943-A648-4138-82C1-DA0B6DAF0BE7}"/>
    <dgm:cxn modelId="{D8DDA6B1-4B53-F548-A244-ADA30D122B94}" type="presOf" srcId="{9277FEEF-4FDA-44B7-BF67-4AB6B1356728}" destId="{5C61AAA9-988E-9A41-9C93-32304B32C035}" srcOrd="0" destOrd="0" presId="urn:microsoft.com/office/officeart/2005/8/layout/vList2"/>
    <dgm:cxn modelId="{8598D0B2-7065-1A48-90FA-0DC8F2290F98}" type="presOf" srcId="{F7B260EB-8448-42C6-B090-A293CD6FA1BA}" destId="{EC085392-9094-4745-9B42-AA16F1127381}" srcOrd="0" destOrd="0" presId="urn:microsoft.com/office/officeart/2005/8/layout/vList2"/>
    <dgm:cxn modelId="{0BB4C6B7-5266-4E64-A2BF-4FFE13CA122D}" srcId="{FC0B3264-F7BD-4722-8ED2-ABB51E414500}" destId="{F7B260EB-8448-42C6-B090-A293CD6FA1BA}" srcOrd="1" destOrd="0" parTransId="{9F55BA34-98BB-4DFE-AADF-20DF2A1ABA17}" sibTransId="{B7E268FB-0042-48C4-A9EE-56CEF3349E31}"/>
    <dgm:cxn modelId="{4E5642BC-CE0D-6846-9813-B167B2EF7F08}" type="presOf" srcId="{74A3CABB-C060-4A7E-8235-BEFE5BCD2FF5}" destId="{3F4540A7-DE64-A549-B440-12C4184D919A}" srcOrd="0" destOrd="0" presId="urn:microsoft.com/office/officeart/2005/8/layout/vList2"/>
    <dgm:cxn modelId="{548A75CA-1C27-B144-9C7B-F344E4072581}" type="presOf" srcId="{5355D9A9-1CF3-4C09-AF59-7C8D19A46BEA}" destId="{5EC377E6-35C3-4341-AF45-E0D97248149B}" srcOrd="0" destOrd="0" presId="urn:microsoft.com/office/officeart/2005/8/layout/vList2"/>
    <dgm:cxn modelId="{464AF3CA-6CEC-4B75-ABBA-378416EBFC9E}" srcId="{FC0B3264-F7BD-4722-8ED2-ABB51E414500}" destId="{74A3CABB-C060-4A7E-8235-BEFE5BCD2FF5}" srcOrd="5" destOrd="0" parTransId="{B2E8875C-F36C-49E6-9E43-4828DFA39968}" sibTransId="{B021B6F6-02A7-4FA4-87F2-34ECFED31C4F}"/>
    <dgm:cxn modelId="{24CB30D6-52B1-4E4F-A1F2-409395B42245}" type="presOf" srcId="{B7780B57-347D-4DD3-BABA-D67F9C9CDD76}" destId="{87FAFF31-331B-C548-9DD7-AB2538585B38}" srcOrd="0" destOrd="0" presId="urn:microsoft.com/office/officeart/2005/8/layout/vList2"/>
    <dgm:cxn modelId="{8C916FF3-CF0B-4C13-AE75-6D9B7CC8819A}" srcId="{FC0B3264-F7BD-4722-8ED2-ABB51E414500}" destId="{5B51D74A-1F18-42E5-8598-81EC91F87933}" srcOrd="2" destOrd="0" parTransId="{3A6025B6-3A39-47EB-AE73-9A6FDA0B0288}" sibTransId="{21861270-E112-4357-8219-EDBD6FD73A64}"/>
    <dgm:cxn modelId="{E41951FB-5163-3347-A333-6E949559B0CF}" type="presOf" srcId="{FC0B3264-F7BD-4722-8ED2-ABB51E414500}" destId="{8036799F-8FB4-6247-8B9C-017EA46B6EBF}" srcOrd="0" destOrd="0" presId="urn:microsoft.com/office/officeart/2005/8/layout/vList2"/>
    <dgm:cxn modelId="{9F935064-35C2-D74E-9A81-9623874672F3}" type="presParOf" srcId="{8036799F-8FB4-6247-8B9C-017EA46B6EBF}" destId="{87FAFF31-331B-C548-9DD7-AB2538585B38}" srcOrd="0" destOrd="0" presId="urn:microsoft.com/office/officeart/2005/8/layout/vList2"/>
    <dgm:cxn modelId="{5FC16EDF-2736-A846-AA7B-82BB6357BEA1}" type="presParOf" srcId="{8036799F-8FB4-6247-8B9C-017EA46B6EBF}" destId="{BC141857-FBD3-0745-9B28-95FA44E4D7F0}" srcOrd="1" destOrd="0" presId="urn:microsoft.com/office/officeart/2005/8/layout/vList2"/>
    <dgm:cxn modelId="{51C02246-D617-A54E-AD81-8BD946F5E23F}" type="presParOf" srcId="{8036799F-8FB4-6247-8B9C-017EA46B6EBF}" destId="{EC085392-9094-4745-9B42-AA16F1127381}" srcOrd="2" destOrd="0" presId="urn:microsoft.com/office/officeart/2005/8/layout/vList2"/>
    <dgm:cxn modelId="{CF5CBD32-0FC9-5B45-9A6C-A291CC3B5043}" type="presParOf" srcId="{8036799F-8FB4-6247-8B9C-017EA46B6EBF}" destId="{53EDB23A-61AE-AC4D-91F6-1CE2A0B43316}" srcOrd="3" destOrd="0" presId="urn:microsoft.com/office/officeart/2005/8/layout/vList2"/>
    <dgm:cxn modelId="{2ED809B0-1749-F649-AFF8-985D411702FD}" type="presParOf" srcId="{8036799F-8FB4-6247-8B9C-017EA46B6EBF}" destId="{8F8E1F0F-495A-194A-BE39-0B8F2A921FED}" srcOrd="4" destOrd="0" presId="urn:microsoft.com/office/officeart/2005/8/layout/vList2"/>
    <dgm:cxn modelId="{8AD134A6-DDFF-2D4C-810E-837567794DC5}" type="presParOf" srcId="{8036799F-8FB4-6247-8B9C-017EA46B6EBF}" destId="{29E0D229-50FC-7247-B627-01094EEA63DB}" srcOrd="5" destOrd="0" presId="urn:microsoft.com/office/officeart/2005/8/layout/vList2"/>
    <dgm:cxn modelId="{84FC699E-F8D0-EB4C-AB7A-EAC78EFA8094}" type="presParOf" srcId="{8036799F-8FB4-6247-8B9C-017EA46B6EBF}" destId="{5C61AAA9-988E-9A41-9C93-32304B32C035}" srcOrd="6" destOrd="0" presId="urn:microsoft.com/office/officeart/2005/8/layout/vList2"/>
    <dgm:cxn modelId="{E9DE0265-1EE0-0D44-B9B2-8FF773119684}" type="presParOf" srcId="{8036799F-8FB4-6247-8B9C-017EA46B6EBF}" destId="{EFA2D4F1-8DEF-B648-99D2-409F70EC9D93}" srcOrd="7" destOrd="0" presId="urn:microsoft.com/office/officeart/2005/8/layout/vList2"/>
    <dgm:cxn modelId="{C3E0E9D1-659E-144C-82F4-0905E03BA690}" type="presParOf" srcId="{8036799F-8FB4-6247-8B9C-017EA46B6EBF}" destId="{3C46681E-0A1B-924E-9203-85A7DF2ED8DD}" srcOrd="8" destOrd="0" presId="urn:microsoft.com/office/officeart/2005/8/layout/vList2"/>
    <dgm:cxn modelId="{11F1BEF6-F388-C147-A46F-3559285DB265}" type="presParOf" srcId="{8036799F-8FB4-6247-8B9C-017EA46B6EBF}" destId="{7661C39E-3FBA-9741-9C45-7BAAAC437745}" srcOrd="9" destOrd="0" presId="urn:microsoft.com/office/officeart/2005/8/layout/vList2"/>
    <dgm:cxn modelId="{3243E223-946C-6841-B1E3-6C2D87056076}" type="presParOf" srcId="{8036799F-8FB4-6247-8B9C-017EA46B6EBF}" destId="{3F4540A7-DE64-A549-B440-12C4184D919A}" srcOrd="10" destOrd="0" presId="urn:microsoft.com/office/officeart/2005/8/layout/vList2"/>
    <dgm:cxn modelId="{13039E37-9622-0144-BA1A-4CAA964AE7B1}" type="presParOf" srcId="{8036799F-8FB4-6247-8B9C-017EA46B6EBF}" destId="{08D17165-F29E-F348-B6EC-3E0E5B724827}" srcOrd="11" destOrd="0" presId="urn:microsoft.com/office/officeart/2005/8/layout/vList2"/>
    <dgm:cxn modelId="{453AB037-FD5B-EF47-862A-7D5AA0DAA297}" type="presParOf" srcId="{8036799F-8FB4-6247-8B9C-017EA46B6EBF}" destId="{5EC377E6-35C3-4341-AF45-E0D97248149B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6EA4B8-94A8-1340-ACF8-A743C0BFAEBB}">
      <dsp:nvSpPr>
        <dsp:cNvPr id="0" name=""/>
        <dsp:cNvSpPr/>
      </dsp:nvSpPr>
      <dsp:spPr>
        <a:xfrm>
          <a:off x="0" y="18320"/>
          <a:ext cx="6666833" cy="2639519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 dirty="0"/>
            <a:t>Some translocations cannot be modeled due to lack of synteny</a:t>
          </a:r>
        </a:p>
      </dsp:txBody>
      <dsp:txXfrm>
        <a:off x="128851" y="147171"/>
        <a:ext cx="6409131" cy="2381817"/>
      </dsp:txXfrm>
    </dsp:sp>
    <dsp:sp modelId="{2D97F63E-D7FA-5A4E-B3CA-7F4C6C34D2BF}">
      <dsp:nvSpPr>
        <dsp:cNvPr id="0" name=""/>
        <dsp:cNvSpPr/>
      </dsp:nvSpPr>
      <dsp:spPr>
        <a:xfrm>
          <a:off x="0" y="2796080"/>
          <a:ext cx="6666833" cy="2639519"/>
        </a:xfrm>
        <a:prstGeom prst="roundRect">
          <a:avLst/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 dirty="0"/>
            <a:t>We don’t know how to model focal amplifications</a:t>
          </a:r>
        </a:p>
      </dsp:txBody>
      <dsp:txXfrm>
        <a:off x="128851" y="2924931"/>
        <a:ext cx="6409131" cy="238181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FAFF31-331B-C548-9DD7-AB2538585B38}">
      <dsp:nvSpPr>
        <dsp:cNvPr id="0" name=""/>
        <dsp:cNvSpPr/>
      </dsp:nvSpPr>
      <dsp:spPr>
        <a:xfrm>
          <a:off x="0" y="292000"/>
          <a:ext cx="5634159" cy="38376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How are ecDNA formed?</a:t>
          </a:r>
        </a:p>
      </dsp:txBody>
      <dsp:txXfrm>
        <a:off x="18734" y="310734"/>
        <a:ext cx="5596691" cy="346292"/>
      </dsp:txXfrm>
    </dsp:sp>
    <dsp:sp modelId="{EC085392-9094-4745-9B42-AA16F1127381}">
      <dsp:nvSpPr>
        <dsp:cNvPr id="0" name=""/>
        <dsp:cNvSpPr/>
      </dsp:nvSpPr>
      <dsp:spPr>
        <a:xfrm>
          <a:off x="0" y="721840"/>
          <a:ext cx="5634159" cy="38376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How do they replicate?</a:t>
          </a:r>
        </a:p>
      </dsp:txBody>
      <dsp:txXfrm>
        <a:off x="18734" y="740574"/>
        <a:ext cx="5596691" cy="346292"/>
      </dsp:txXfrm>
    </dsp:sp>
    <dsp:sp modelId="{8F8E1F0F-495A-194A-BE39-0B8F2A921FED}">
      <dsp:nvSpPr>
        <dsp:cNvPr id="0" name=""/>
        <dsp:cNvSpPr/>
      </dsp:nvSpPr>
      <dsp:spPr>
        <a:xfrm>
          <a:off x="0" y="1151680"/>
          <a:ext cx="5634159" cy="38376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/>
            <a:t>What is the dynamic between ecDNAs and the linear genome?</a:t>
          </a:r>
          <a:endParaRPr lang="en-US" sz="1600" b="1" kern="1200" dirty="0"/>
        </a:p>
      </dsp:txBody>
      <dsp:txXfrm>
        <a:off x="18734" y="1170414"/>
        <a:ext cx="5596691" cy="346292"/>
      </dsp:txXfrm>
    </dsp:sp>
    <dsp:sp modelId="{5C61AAA9-988E-9A41-9C93-32304B32C035}">
      <dsp:nvSpPr>
        <dsp:cNvPr id="0" name=""/>
        <dsp:cNvSpPr/>
      </dsp:nvSpPr>
      <dsp:spPr>
        <a:xfrm>
          <a:off x="0" y="1581520"/>
          <a:ext cx="5634159" cy="38376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/>
            <a:t>How do normal cells respond to ecDNAs?</a:t>
          </a:r>
          <a:endParaRPr lang="en-US" sz="1600" b="1" kern="1200" dirty="0"/>
        </a:p>
      </dsp:txBody>
      <dsp:txXfrm>
        <a:off x="18734" y="1600254"/>
        <a:ext cx="5596691" cy="346292"/>
      </dsp:txXfrm>
    </dsp:sp>
    <dsp:sp modelId="{3C46681E-0A1B-924E-9203-85A7DF2ED8DD}">
      <dsp:nvSpPr>
        <dsp:cNvPr id="0" name=""/>
        <dsp:cNvSpPr/>
      </dsp:nvSpPr>
      <dsp:spPr>
        <a:xfrm>
          <a:off x="0" y="2011360"/>
          <a:ext cx="5634159" cy="38376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/>
            <a:t>Are there genetic requirements for ecDNA maintenance?</a:t>
          </a:r>
          <a:endParaRPr lang="en-US" sz="1600" b="1" kern="1200" dirty="0"/>
        </a:p>
      </dsp:txBody>
      <dsp:txXfrm>
        <a:off x="18734" y="2030094"/>
        <a:ext cx="5596691" cy="346292"/>
      </dsp:txXfrm>
    </dsp:sp>
    <dsp:sp modelId="{3F4540A7-DE64-A549-B440-12C4184D919A}">
      <dsp:nvSpPr>
        <dsp:cNvPr id="0" name=""/>
        <dsp:cNvSpPr/>
      </dsp:nvSpPr>
      <dsp:spPr>
        <a:xfrm>
          <a:off x="0" y="2441200"/>
          <a:ext cx="5634159" cy="38376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/>
            <a:t>Can ecDNA formation initiate/promote tumorigenes in vivo?</a:t>
          </a:r>
          <a:endParaRPr lang="en-US" sz="1600" b="1" kern="1200" dirty="0"/>
        </a:p>
      </dsp:txBody>
      <dsp:txXfrm>
        <a:off x="18734" y="2459934"/>
        <a:ext cx="5596691" cy="346292"/>
      </dsp:txXfrm>
    </dsp:sp>
    <dsp:sp modelId="{5EC377E6-35C3-4341-AF45-E0D97248149B}">
      <dsp:nvSpPr>
        <dsp:cNvPr id="0" name=""/>
        <dsp:cNvSpPr/>
      </dsp:nvSpPr>
      <dsp:spPr>
        <a:xfrm>
          <a:off x="0" y="2871040"/>
          <a:ext cx="5634159" cy="38376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/>
            <a:t>Can ecDNA be transmitted horizontally?</a:t>
          </a:r>
          <a:endParaRPr lang="en-US" sz="1600" b="1" kern="1200" dirty="0"/>
        </a:p>
      </dsp:txBody>
      <dsp:txXfrm>
        <a:off x="18734" y="2889774"/>
        <a:ext cx="5596691" cy="34629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FAFF31-331B-C548-9DD7-AB2538585B38}">
      <dsp:nvSpPr>
        <dsp:cNvPr id="0" name=""/>
        <dsp:cNvSpPr/>
      </dsp:nvSpPr>
      <dsp:spPr>
        <a:xfrm>
          <a:off x="0" y="292000"/>
          <a:ext cx="5634159" cy="38376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How are ecDNA formed?</a:t>
          </a:r>
        </a:p>
      </dsp:txBody>
      <dsp:txXfrm>
        <a:off x="18734" y="310734"/>
        <a:ext cx="5596691" cy="346292"/>
      </dsp:txXfrm>
    </dsp:sp>
    <dsp:sp modelId="{EC085392-9094-4745-9B42-AA16F1127381}">
      <dsp:nvSpPr>
        <dsp:cNvPr id="0" name=""/>
        <dsp:cNvSpPr/>
      </dsp:nvSpPr>
      <dsp:spPr>
        <a:xfrm>
          <a:off x="0" y="721840"/>
          <a:ext cx="5634159" cy="38376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How do they replicate?</a:t>
          </a:r>
        </a:p>
      </dsp:txBody>
      <dsp:txXfrm>
        <a:off x="18734" y="740574"/>
        <a:ext cx="5596691" cy="346292"/>
      </dsp:txXfrm>
    </dsp:sp>
    <dsp:sp modelId="{8F8E1F0F-495A-194A-BE39-0B8F2A921FED}">
      <dsp:nvSpPr>
        <dsp:cNvPr id="0" name=""/>
        <dsp:cNvSpPr/>
      </dsp:nvSpPr>
      <dsp:spPr>
        <a:xfrm>
          <a:off x="0" y="1151680"/>
          <a:ext cx="5634159" cy="38376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/>
            <a:t>What is the dynamic between ecDNAs and the linear genome?</a:t>
          </a:r>
          <a:endParaRPr lang="en-US" sz="1600" b="1" kern="1200" dirty="0"/>
        </a:p>
      </dsp:txBody>
      <dsp:txXfrm>
        <a:off x="18734" y="1170414"/>
        <a:ext cx="5596691" cy="346292"/>
      </dsp:txXfrm>
    </dsp:sp>
    <dsp:sp modelId="{5C61AAA9-988E-9A41-9C93-32304B32C035}">
      <dsp:nvSpPr>
        <dsp:cNvPr id="0" name=""/>
        <dsp:cNvSpPr/>
      </dsp:nvSpPr>
      <dsp:spPr>
        <a:xfrm>
          <a:off x="0" y="1581520"/>
          <a:ext cx="5634159" cy="38376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/>
            <a:t>How do normal cells respond to ecDNAs?</a:t>
          </a:r>
          <a:endParaRPr lang="en-US" sz="1600" b="1" kern="1200" dirty="0"/>
        </a:p>
      </dsp:txBody>
      <dsp:txXfrm>
        <a:off x="18734" y="1600254"/>
        <a:ext cx="5596691" cy="346292"/>
      </dsp:txXfrm>
    </dsp:sp>
    <dsp:sp modelId="{3C46681E-0A1B-924E-9203-85A7DF2ED8DD}">
      <dsp:nvSpPr>
        <dsp:cNvPr id="0" name=""/>
        <dsp:cNvSpPr/>
      </dsp:nvSpPr>
      <dsp:spPr>
        <a:xfrm>
          <a:off x="0" y="2011360"/>
          <a:ext cx="5634159" cy="38376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/>
            <a:t>Are there genetic requirements for ecDNA maintenance?</a:t>
          </a:r>
          <a:endParaRPr lang="en-US" sz="1600" b="1" kern="1200" dirty="0"/>
        </a:p>
      </dsp:txBody>
      <dsp:txXfrm>
        <a:off x="18734" y="2030094"/>
        <a:ext cx="5596691" cy="346292"/>
      </dsp:txXfrm>
    </dsp:sp>
    <dsp:sp modelId="{3F4540A7-DE64-A549-B440-12C4184D919A}">
      <dsp:nvSpPr>
        <dsp:cNvPr id="0" name=""/>
        <dsp:cNvSpPr/>
      </dsp:nvSpPr>
      <dsp:spPr>
        <a:xfrm>
          <a:off x="0" y="2441200"/>
          <a:ext cx="5634159" cy="38376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/>
            <a:t>Can ecDNA formation initiate/promote tumorigenes in vivo?</a:t>
          </a:r>
          <a:endParaRPr lang="en-US" sz="1600" b="1" kern="1200" dirty="0"/>
        </a:p>
      </dsp:txBody>
      <dsp:txXfrm>
        <a:off x="18734" y="2459934"/>
        <a:ext cx="5596691" cy="346292"/>
      </dsp:txXfrm>
    </dsp:sp>
    <dsp:sp modelId="{5EC377E6-35C3-4341-AF45-E0D97248149B}">
      <dsp:nvSpPr>
        <dsp:cNvPr id="0" name=""/>
        <dsp:cNvSpPr/>
      </dsp:nvSpPr>
      <dsp:spPr>
        <a:xfrm>
          <a:off x="0" y="2871040"/>
          <a:ext cx="5634159" cy="38376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/>
            <a:t>Can ecDNA be transmitted horizontally?</a:t>
          </a:r>
          <a:endParaRPr lang="en-US" sz="1600" b="1" kern="1200" dirty="0"/>
        </a:p>
      </dsp:txBody>
      <dsp:txXfrm>
        <a:off x="18734" y="2889774"/>
        <a:ext cx="5596691" cy="34629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5-18T08:09:42.28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672 5 24575,'-8'-2'0,"-2"0"0,5 2 0,-5 0 0,2 0 0,-6 0 0,5 0 0,-5 0 0,2 0 0,0 0 0,-2 0 0,2 0 0,-3 0 0,1 0 0,-1 0 0,3 0 0,-2 0 0,5 0 0,0 0 0,0 0 0,0 0 0,0 0 0,-1 0 0,-1 0 0,4 2 0,-10 1 0,7 6 0,-10-3 0,7 5 0,-5 0 0,3-3 0,0 4 0,0-4 0,3-1 0,1 2 0,2-2 0,0 0 0,-2 0 0,1-1 0,-1 1 0,2 2 0,-3 0 0,3 0 0,-3 1 0,3 1 0,0-1 0,0 1 0,0 0 0,0-1 0,-1 1 0,3 1 0,-1-3 0,2 5 0,-2-4 0,3 4 0,-6 4 0,5-2 0,-3 5 0,4-6 0,0-1 0,0 1 0,0-1 0,0 1 0,3 0 0,-3-1 0,3-2 0,-1 2 0,-1-4 0,3 4 0,0-5 0,-1 3 0,1-4 0,-1 4 0,2-3 0,0 5 0,0 2 0,0 0 0,0 2 0,2-3 0,1 2 0,2-2 0,0 3 0,0-4 0,-1 1 0,1-1 0,0 1 0,2 0 0,-1 2 0,3-1 0,-1 1 0,-1-2 0,2-3 0,-1 2 0,1-2 0,0 0 0,1 0 0,-1-1 0,2-1 0,2 5 0,10 3 0,-6-4 0,5 3 0,-6-4 0,1-2 0,-1 1 0,2-1 0,-4-2 0,1 1 0,0 0 0,-1 0 0,4-2 0,-3 1 0,6-3 0,-3 1 0,3-2 0,4 1 0,0 0 0,4-3 0,0-1 0,-1-2 0,-2 0 0,2 0 0,-6-2 0,15-3 0,-13-1 0,10-2 0,-12 2 0,-1 1 0,0 0 0,0 0 0,1-1 0,-1-1 0,-3-1 0,3 0 0,-3-2 0,0 2 0,0-2 0,-4 2 0,-1 0 0,-2 1 0,-2 0 0,-1-1 0,-1 3 0,-1-1 0,-2 0 0,0-1 0,-1 1 0,1-5 0,-4 3 0,3-6 0,-1 2 0,-2-2 0,2-4 0,-2 3 0,0-3 0,3 4 0,-3-1 0,2 0 0,-2 1 0,0 2 0,0 0 0,0 3 0,0 0 0,0 1 0,0 1 0,0-2 0,0 3 0,0-5 0,0 4 0,0-1 0,0 4 0,0-2 0,0 1 0,0-1 0,0 2 0,0 0 0,0-2 0,0 1 0,0-1 0,0 2 0,0-2 0,-2 2 0,0-2 0,-2 0 0,0-1 0,-1-2 0,-2-2 0,2 1 0,-4-1 0,4-1 0,-1 3 0,-1-5 0,1 4 0,0-1 0,-1 2 0,2 0 0,-1 0 0,1 0 0,1 1 0,-3-1 0,2 0 0,-1 0 0,1 0 0,1 0 0,-1 0 0,3 0 0,-2 1 0,1 1 0,-1-2 0,0 5 0,-1-4 0,1 1 0,0 0 0,-2-1 0,1 1 0,-1-1 0,2 2 0,0 0 0,0 2 0,-1-2 0,1 1 0,0-3 0,1 3 0,-1-3 0,0 1 0,1-2 0,-3 3 0,4-3 0,-2 5 0,-1-5 0,1 5 0,0-2 0,-1-1 0,1 3 0,0-4 0,0 3 0,-1-3 0,1 3 0,0-3 0,0 3 0,1-1 0,-1 0 0,2-1 0,-2 1 0,-1-3 0,-1 3 0,1-1 0,-1-1 0,2 3 0,0-1 0,-1 2 0,1 0 0,0 0 0,0 0 0,0 0 0,0 0 0,2 0 0,-2 2 0,4-2 0,-4 4 0,2-3 0,-2 1 0,0-2 0,1 0 0,-1 2 0,2-1 0,0 2 0,2-1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5-18T08:09:45.08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58 24575,'0'13'0,"0"-3"0,0 3 0,0-6 0,0 7 0,0-4 0,0 1 0,0 1 0,0-3 0,0 3 0,0-3 0,0 0 0,0 5 0,0-3 0,0 3 0,0-2 0,0-3 0,0 5 0,0-4 0,0 7 0,0-7 0,0 5 0,0-4 0,0-1 0,0 1 0,0-2 0,0 0 0,0 0 0,0 0 0,0 0 0,0 0 0,0 0 0,2 2 0,-1-1 0,3 4 0,-1-5 0,-1 5 0,2-4 0,-1 2 0,1-1 0,1 1 0,2 0 0,-2 2 0,4-2 0,-2 0 0,2 2 0,1-1 0,-3-1 0,2 2 0,-2-5 0,3 3 0,-2-3 0,1-2 0,0 1 0,0-3 0,2 2 0,1-3 0,3 1 0,0 0 0,2 0 0,5 0 0,-3-2 0,2 2 0,-9-5 0,2 2 0,-7-2 0,4 0 0,-4 0 0,2 0 0,0 0 0,-2 0 0,1 0 0,-4 0 0,5 0 0,-5 0 0,3 0 0,-1-4 0,-2 2 0,5-5 0,-5 3 0,2 0 0,-1-2 0,-1 1 0,0-1 0,2 0 0,-2 0 0,2-3 0,-2 3 0,-1-3 0,1 2 0,-4-4 0,4 2 0,-3-5 0,1 2 0,-2-3 0,0 1 0,0-4 0,0 3 0,0-3 0,0 6 0,0-2 0,0 5 0,0-5 0,0 4 0,0-1 0,0 4 0,0-1 0,0 4 0,0-5 0,0 5 0,0-9 0,-2 6 0,1-4 0,-3 3 0,2 1 0,-3-2 0,3 0 0,-2 3 0,2-1 0,-1 1 0,0 2 0,0-2 0,-1 2 0,0-3 0,0 1 0,-3-3 0,2 0 0,-1 0 0,-1-2 0,0 1 0,0-4 0,-2 5 0,4-3 0,-4 3 0,0-6 0,2 5 0,-4-8 0,4 8 0,-3-1 0,1-1 0,2 3 0,-2-3 0,2 5 0,0-1 0,1 3 0,2-1 0,-3 0 0,3 1 0,-2-1 0,2 2 0,0 0 0,-1 0 0,-1 0 0,2 2 0,-3-2 0,3 2 0,-2-2 0,1 0 0,-3-1 0,4 3 0,-4-2 0,1 2 0,1 0 0,0 0 0,2 2 0,0-2 0,0 2 0,0-2 0,0 2 0,0 0 0,0 0 0,0 0 0,0 0 0,0 0 0,0 0 0,0 0 0,0 0 0,0 0 0,1 2 0,-1-2 0,-1 4 0,-1-2 0,2 1 0,-3 0 0,3 0 0,0-1 0,2 1 0,-2-2 0,4 2 0,-4-2 0,4 2 0,-2 2 0,2 7 0,0-6 0,0 3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5-18T08:09:48.77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684 26 24575,'-4'-2'0,"1"0"0,-1 2 0,-2 0 0,2 0 0,-2 0 0,1 0 0,-2 0 0,1 0 0,0 0 0,2 0 0,0 0 0,0 0 0,0 0 0,0 0 0,0 0 0,0 0 0,0 0 0,0 0 0,-2 0 0,1 0 0,-4 0 0,3 0 0,-1 0 0,-1 0 0,1 0 0,0 0 0,-1 0 0,3 0 0,-1 0 0,-1 0 0,3 0 0,-5 0 0,5 0 0,-2 0 0,2 0 0,-1 0 0,1 0 0,0 0 0,0 0 0,0 0 0,-2 0 0,1 0 0,-1 0 0,0 0 0,-1-4 0,0 3 0,-1-3 0,-1 4 0,2-2 0,-1 2 0,4-2 0,0 0 0,0 2 0,0-2 0,0 2 0,0 0 0,0 0 0,0 0 0,0 0 0,0 0 0,0 0 0,0 0 0,0 0 0,0 0 0,0 0 0,0 0 0,0 0 0,0 0 0,-2 0 0,1 0 0,-1 2 0,2 0 0,0 0 0,-2 2 0,1-2 0,-1 3 0,2-1 0,-3 0 0,1 0 0,-1 1 0,-1 1 0,1-1 0,-2 3 0,0-3 0,2 2 0,-1-3 0,1 0 0,0 1 0,-1-1 0,1 0 0,-2 1 0,0-1 0,2 3 0,-4-2 0,6 1 0,-6-1 0,4-1 0,-2 1 0,2-1 0,-1 0 0,3-1 0,-3 1 0,3-2 0,-1 1 0,2 0 0,0-1 0,0 2 0,0 0 0,0 0 0,2 0 0,-2 1 0,2-1 0,-2 0 0,0 0 0,0 2 0,-1-1 0,3 3 0,-2-1 0,2 2 0,-1 0 0,-1-1 0,2 1 0,-1 0 0,1 3 0,0 0 0,2 0 0,-5 5 0,4-4 0,-1 4 0,2-2 0,0 0 0,0-1 0,0 1 0,0-3 0,0 8 0,0-8 0,0 6 0,0-9 0,0 0 0,2-1 0,0 1 0,3-2 0,-1-1 0,0 1 0,0-3 0,3 3 0,-1-3 0,3 1 0,0-1 0,3 1 0,3-3 0,6 1 0,8-3 0,1 0 0,6 0 0,-6 0 0,2 0 0,0 0 0,-2-3 0,2 0 0,3-7 0,-8 1 0,1-2 0,-11 2 0,-4-1 0,1 0 0,-1-5 0,5-1 0,-4-1 0,5-5 0,-5 3 0,4-6 0,-1 1 0,0-2 0,0 3 0,-3 1 0,0 3 0,-1 1 0,-3 3 0,0 3 0,-1 0 0,-4 3 0,3-1 0,-3 0 0,1 2 0,-2 2 0,-2 2 0,0-3 0,-2 3 0,0-4 0,0 3 0,0 0 0,0 1 0,0 0 0,0 0 0,0-3 0,0 3 0,0-2 0,0 0 0,0 1 0,-2-1 0,2 2 0,-4 2 0,4-2 0,-4 4 0,2-4 0,-2 4 0,0-4 0,2 2 0,-2 0 0,2-2 0,-2 4 0,2-3 0,-2 0 0,2 0 0,-2-1 0,2-3 0,-2 3 0,2-2 0,0 2 0,-2 0 0,2 0 0,0 0 0,-2 0 0,2 1 0,0 2 0,0 1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5-18T08:09:51.30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562 61 24575,'-20'0'0,"-5"0"0,9 0 0,-5 0 0,6 0 0,-9 0 0,4 0 0,-12 0 0,13 0 0,-8 0 0,10 0 0,-6 0 0,4 0 0,1 0 0,1 0 0,-1 0 0,3 0 0,-3 0 0,0 0 0,3 0 0,-3 0 0,4 0 0,-1 2 0,3 0 0,-2 3 0,4 0 0,-1-1 0,4 3 0,-1 0 0,3 2 0,-2 0 0,0 2 0,2 1 0,-2 3 0,2 0 0,0-1 0,0 1 0,2 0 0,-1-1 0,3 1 0,-1-1 0,2-2 0,0 2 0,0-2 0,0 3 0,0 0 0,0-1 0,0 4 0,0-3 0,3 6 0,0-3 0,4 4 0,1-1 0,10 7 0,-6-7 0,9 4 0,-8-10 0,2-1 0,3-1 0,-3-3 0,6 0 0,-6-2 0,6-1 0,-3-1 0,3-1 0,0 0 0,-2-2 0,1 0 0,-2-3 0,3 0 0,1 0 0,-1 0 0,0 0 0,0-5 0,4 1 0,-3-6 0,3 2 0,8-5 0,-8 1 0,9-1 0,-13 5 0,-3-2 0,0 0 0,0-1 0,-4-4 0,3 2 0,-6-2 0,1 0 0,-2 0 0,0 1 0,0-1 0,-3 0 0,2 1 0,-3 2 0,1-2 0,-3 4 0,1-4 0,-3 5 0,1-3 0,-3 4 0,0-1 0,0-4 0,0 3 0,0-3 0,0 2 0,0-1 0,0-3 0,0 0 0,0-2 0,0 2 0,-3-6 0,-2 3 0,-1-1 0,-4-1 0,5 7 0,-5-4 0,5 8 0,-2-3 0,1 5 0,1-1 0,-4 3 0,4 1 0,-1 0 0,0 1 0,1-1 0,-5 0 0,5 0 0,-3 1 0,4 2 0,0 1 0,0 0 0,0 0 0,0 0 0,-2 0 0,1 0 0,-1 0 0,0 0 0,1 0 0,-3 0 0,3 0 0,-1 0 0,2 0 0,0 0 0,0 1 0,0 2 0,0 1 0,0 0 0,-1 2 0,1 1 0,2-2 0,0-1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5-18T08:09:53.13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359 1 24575,'-4'2'0,"-2"0"0,-1-2 0,1 0 0,-5 0 0,4 0 0,-7 0 0,-1 0 0,-1 0 0,-4 0 0,4 2 0,-1 1 0,2 2 0,0 0 0,3 1 0,1 0 0,2 2 0,-1 2 0,1-1 0,2 5 0,-2-2 0,1 3 0,-1-3 0,-1 5 0,5-4 0,-5 8 0,7-6 0,-5 5 0,5-1 0,-1-1 0,-2 6 0,0-5 0,-2 9 0,3-6 0,-1 6 0,0-6 0,1 0 0,0-1 0,0-6 0,2 2 0,-1-2 0,3 0 0,-1-1 0,2 4 0,0 0 0,0 10 0,0-1 0,0 9 0,5-10 0,1 10 0,5-10 0,4 6 0,-1-3 0,1-4 0,1 3 0,1-5 0,1 3 0,4-6 0,-1 3 0,2-6 0,-4 0 0,3-1 0,-4-7 0,1 2 0,2-6 0,-6 0 0,6 0 0,-6-2 0,5-1 0,2-2 0,0 0 0,3 0 0,-1-2 0,-2-4 0,3 0 0,-1-4 0,-2 2 0,3-3 0,-6-2 0,2-1 0,9-11 0,-7 4 0,7-7 0,-13 8 0,-1-2 0,1 5 0,-3-4 0,-2 5 0,1-2 0,-2 0 0,-1 2 0,0-4 0,-4 5 0,1-6 0,-2 6 0,0-6 0,-2 3 0,0 0 0,-3-3 0,0 3 0,0-13 0,-3 1 0,-3-6 0,-6 4 0,-3-1 0,1 7 0,-3-5 0,2 5 0,1-2 0,-3 1 0,2 2 0,-2 5 0,4 2 0,-3 2 0,3 0 0,0 1 0,-2 2 0,5-1 0,-4 4 0,1-5 0,0 5 0,-1-2 0,2 2 0,-3 3 0,-4-4 0,4 5 0,-4-3 0,1 4 0,3 2 0,-6 1 0,6 2 0,-6 0 0,6 0 0,-2 0 0,4 0 0,2 0 0,4 6 0,2-4 0,3 5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5-18T08:09:56.36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64 181 24575,'0'14'0,"-2"2"0,-3-1 0,-1 0 0,1 0 0,0-1 0,3-2 0,-3 3 0,0 0 0,2 2 0,-3-4 0,3 4 0,-2-7 0,1 4 0,3-5 0,-1 3 0,2-3 0,0-2 0,0 4 0,0-4 0,0 2 0,0 2 0,-2-3 0,2 3 0,-2-2 0,2 3 0,0-3 0,0 5 0,0-2 0,0 0 0,0 2 0,0-1 0,0 1 0,0-2 0,4 2 0,-1-1 0,6 1 0,-3-2 0,2 0 0,-1-3 0,2 2 0,0-1 0,-1 1 0,0-2 0,-1-2 0,2 2 0,0-2 0,6 6 0,-4-5 0,4 5 0,-4-6 0,1 0 0,1 0 0,0-2 0,-3 0 0,1-1 0,1 1 0,-3 0 0,5-3 0,-4 2 0,1-3 0,1 1 0,-3-2 0,3 0 0,-1 0 0,1 0 0,3 0 0,9 0 0,-7-2 0,10-1 0,-11-7 0,1 4 0,-2-6 0,0 4 0,-3-1 0,2-1 0,-4 1 0,1 2 0,-2-2 0,2 2 0,-1-2 0,1 0 0,-2 0 0,0 2 0,-2-1 0,1 1 0,-3-2 0,3 0 0,-3 0 0,4-3 0,-4 2 0,1-3 0,-1 4 0,-1 0 0,-1 0 0,-2-2 0,-1 1 0,0-4 0,0 2 0,0-2 0,0-4 0,0 0 0,0-3 0,0-4 0,-2 3 0,-1-2 0,-2-1 0,-1 3 0,-2-2 0,2 0 0,-1 2 0,1-3 0,3 1 0,-4-5 0,4 6 0,-2-1 0,1 12 0,1 0 0,-1 4 0,-1-1 0,-1 0 0,1 2 0,-2-1 0,1 3 0,1-3 0,-3 3 0,3-4 0,-4 4 0,4-3 0,-3 1 0,-2 0 0,1-1 0,-5 2 0,4 0 0,-4-1 0,1 2 0,-2-2 0,3 4 0,1 1 0,2 2 0,-1 0 0,-1 0 0,2 0 0,0 0 0,0 0 0,0 0 0,0 0 0,0 0 0,0 0 0,0 0 0,0 2 0,1 1 0,1 1 0,-2 0 0,5-1 0,-3 1 0,3-2 0,0 2 0,-2 0 0,1 0 0,-1 1 0,0 1 0,2-2 0,-2 2 0,2-2 0,0 0 0,0 0 0,0-2 0,0 2 0,0-2 0,-1 2 0,1 0 0,0-1 0,0 0 0,0 0 0,0 1 0,0 0 0,0-2 0,2 2 0,-2-4 0,4 4 0,-2-2 0,0 0 0,0 1 0,-2 0 0,0 1 0,0-1 0,0 1 0,0 0 0,0-2 0,0 2 0,2-2 0,-2 0 0,2 2 0,-2-2 0,0 0 0,0 2 0,0-2 0,0 2 0,0 0 0,0 0 0,-1 1 0,1-1 0,0-2 0,2 1 0,-2-2 0,2 1 0,0-1 0,0 2 0,2-1 0,0-1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672523-BD5A-314A-B93B-BA4384513A9B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99AF02-67DF-E845-A329-703E4BC234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6960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FAEDB5-F3B0-0A45-86EB-B68BAA8D87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247527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3" name="Shape 873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874" name="Shape 874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914400">
              <a:spcBef>
                <a:spcPts val="0"/>
              </a:spcBef>
              <a:defRPr sz="120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pPr>
            <a:r>
              <a:t>Even though people have known about extrachromosomal DNA for a long time, the role of ecDNA in cancer was largely overlooked until 2014: Resistance to EGFR inhibitor in GBM shown to be linked to dynamics of EGFR vIII on ecDNA. </a:t>
            </a:r>
          </a:p>
          <a:p>
            <a:pPr defTabSz="914400">
              <a:spcBef>
                <a:spcPts val="0"/>
              </a:spcBef>
              <a:defRPr sz="120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pPr>
            <a:r>
              <a:t>EGFR inhibitors reduced number of tumor cells with EGFRvIII, but when drug treatment stops, the high copy number of EGFRvIII rebounds.</a:t>
            </a:r>
          </a:p>
          <a:p>
            <a:pPr defTabSz="914400">
              <a:spcBef>
                <a:spcPts val="0"/>
              </a:spcBef>
              <a:defRPr sz="120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pPr>
            <a:endParaRPr/>
          </a:p>
          <a:p>
            <a:pPr defTabSz="914400">
              <a:spcBef>
                <a:spcPts val="0"/>
              </a:spcBef>
              <a:defRPr sz="120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pPr>
            <a:r>
              <a:t>SEM images of COLO320DM (colorectal cancer line) show ecDNA visualized with DAPI stain in metaphase spreads.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Gene amplification is one of the most common chromosomal changes found in cancer cells. 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Central role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tumorigenesis by providing cancer cells with selective growth advantage through overexpression of oncogenes.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Cancer cells have two ways of achieving gene amplification. One is through homogeneously staining regions, or HSRs, comprised of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repeated segments within a chromosomal locus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gives it a characteristic staining pattern in karyotype analyses.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Extrachromosomal circular DNAs, or </a:t>
            </a:r>
            <a:r>
              <a:rPr lang="en-US" dirty="0" err="1"/>
              <a:t>ecDNAs</a:t>
            </a:r>
            <a:r>
              <a:rPr lang="en-US" dirty="0"/>
              <a:t> for short, is another mechanism of gene amplification.</a:t>
            </a:r>
          </a:p>
          <a:p>
            <a:pPr marL="171450" indent="-171450">
              <a:buFontTx/>
              <a:buChar char="-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attracted more widespread attention in recent years</a:t>
            </a:r>
          </a:p>
          <a:p>
            <a:pPr marL="171450" indent="-171450">
              <a:buFontTx/>
              <a:buChar char="-"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indent="0">
              <a:buFontTx/>
              <a:buNone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When initially discovered,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ecDNAs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were known as double minutes. </a:t>
            </a:r>
          </a:p>
          <a:p>
            <a:pPr marL="0" indent="0">
              <a:buFontTx/>
              <a:buNone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known for long time</a:t>
            </a:r>
          </a:p>
          <a:p>
            <a:pPr marL="0" indent="0">
              <a:buFontTx/>
              <a:buNone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role in tumorigenesis only begun to be carefully studied in recent years</a:t>
            </a:r>
          </a:p>
          <a:p>
            <a:pPr marL="171450" indent="-171450">
              <a:buFontTx/>
              <a:buChar char="-"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FAEDB5-F3B0-0A45-86EB-B68BAA8D87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764269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Proposed mechanism of how </a:t>
            </a:r>
            <a:r>
              <a:rPr lang="en-US" dirty="0" err="1"/>
              <a:t>ecDNAs</a:t>
            </a:r>
            <a:r>
              <a:rPr lang="en-US" dirty="0"/>
              <a:t> arise and propagate. Genomic instability [</a:t>
            </a:r>
            <a:r>
              <a:rPr lang="en-US" b="1" dirty="0"/>
              <a:t>mechanism?]</a:t>
            </a:r>
            <a:r>
              <a:rPr lang="en-US" dirty="0"/>
              <a:t> leads to chromosomal breakage. Linear DNA segments form circular DNA through NHEJ. Lacks centromeres and can propagate unevenly through cell divisions. Cells with greater copy number of oncogenes/enhancers have a fitness advantage over time. Allows tumor cells to rapidly respond and adapt to environmental changes. </a:t>
            </a:r>
          </a:p>
          <a:p>
            <a:endParaRPr lang="en-US" dirty="0"/>
          </a:p>
          <a:p>
            <a:r>
              <a:rPr lang="en-US" dirty="0"/>
              <a:t>Epigenetic studies of </a:t>
            </a:r>
            <a:r>
              <a:rPr lang="en-US" dirty="0" err="1"/>
              <a:t>ecDNA</a:t>
            </a:r>
            <a:r>
              <a:rPr lang="en-US" dirty="0"/>
              <a:t> also show the chromatin is much more open. Oncogenes encoded on </a:t>
            </a:r>
            <a:r>
              <a:rPr lang="en-US" dirty="0" err="1"/>
              <a:t>ecDNAs</a:t>
            </a:r>
            <a:r>
              <a:rPr lang="en-US" dirty="0"/>
              <a:t> have increased transcription compared to oncogenes on linear DNA. </a:t>
            </a:r>
          </a:p>
          <a:p>
            <a:r>
              <a:rPr lang="en-US" dirty="0"/>
              <a:t>Lots of oncogenes are found on </a:t>
            </a:r>
            <a:r>
              <a:rPr lang="en-US" dirty="0" err="1"/>
              <a:t>ecDNAs</a:t>
            </a:r>
            <a:r>
              <a:rPr lang="en-US" dirty="0"/>
              <a:t> in cancer genomes.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5953BD-A258-064B-9EB2-899784F6309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47377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FAEDB5-F3B0-0A45-86EB-B68BAA8D87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73042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Having established a system for engineering </a:t>
            </a:r>
            <a:r>
              <a:rPr lang="en-US" dirty="0" err="1"/>
              <a:t>ecDNAs</a:t>
            </a:r>
            <a:r>
              <a:rPr lang="en-US" dirty="0"/>
              <a:t> </a:t>
            </a:r>
            <a:r>
              <a:rPr lang="en-US" i="1" dirty="0"/>
              <a:t>in vitro</a:t>
            </a:r>
            <a:r>
              <a:rPr lang="en-US" dirty="0"/>
              <a:t>, we next sought to address the question of whether </a:t>
            </a:r>
            <a:r>
              <a:rPr lang="en-US" dirty="0" err="1"/>
              <a:t>ecDNAs</a:t>
            </a:r>
            <a:r>
              <a:rPr lang="en-US" dirty="0"/>
              <a:t> can induce tumors in a mouse?</a:t>
            </a:r>
          </a:p>
          <a:p>
            <a:endParaRPr lang="en-US" dirty="0"/>
          </a:p>
          <a:p>
            <a:r>
              <a:rPr lang="en-US" dirty="0"/>
              <a:t>For our in vivo experiments, We chose to target </a:t>
            </a:r>
            <a:r>
              <a:rPr lang="en-US" dirty="0" err="1"/>
              <a:t>Egfr</a:t>
            </a:r>
            <a:r>
              <a:rPr lang="en-US" dirty="0"/>
              <a:t> and an additional oncogene, </a:t>
            </a:r>
            <a:r>
              <a:rPr lang="en-US" dirty="0" err="1"/>
              <a:t>Myc</a:t>
            </a:r>
            <a:r>
              <a:rPr lang="en-US" dirty="0"/>
              <a:t>, also commonly amplified in </a:t>
            </a:r>
            <a:r>
              <a:rPr lang="en-US" dirty="0" err="1"/>
              <a:t>ecDNAs</a:t>
            </a:r>
            <a:r>
              <a:rPr lang="en-US" dirty="0"/>
              <a:t> in cancers. </a:t>
            </a:r>
          </a:p>
          <a:p>
            <a:r>
              <a:rPr lang="en-US" dirty="0"/>
              <a:t>Chose breakpoints that would conserve the maximum amount of homology between the human and mouse genomes, so that the engineered mouse </a:t>
            </a:r>
            <a:r>
              <a:rPr lang="en-US" dirty="0" err="1"/>
              <a:t>ecDNAs</a:t>
            </a:r>
            <a:r>
              <a:rPr lang="en-US" dirty="0"/>
              <a:t> would be as similar as possible to the </a:t>
            </a:r>
            <a:r>
              <a:rPr lang="en-US" dirty="0" err="1"/>
              <a:t>ecDNA</a:t>
            </a:r>
            <a:r>
              <a:rPr lang="en-US" dirty="0"/>
              <a:t> amplicons found in human samples.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FAEDB5-F3B0-0A45-86EB-B68BAA8D878D}" type="slidenum">
              <a:rPr lang="en-US" smtClean="0"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9823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2.png"/><Relationship Id="rId5" Type="http://schemas.openxmlformats.org/officeDocument/2006/relationships/image" Target="../media/image3.png"/><Relationship Id="rId4" Type="http://schemas.openxmlformats.org/officeDocument/2006/relationships/image" Target="../media/image6.jpeg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0BCE0-945C-4FDF-95A1-2149B1FF5B83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77608-3819-479B-BB98-C216BA724E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49157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0BCE0-945C-4FDF-95A1-2149B1FF5B83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77608-3819-479B-BB98-C216BA724E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24783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0BCE0-945C-4FDF-95A1-2149B1FF5B83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77608-3819-479B-BB98-C216BA724E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92279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3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03501691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tle Text"/>
          <p:cNvSpPr txBox="1">
            <a:spLocks noGrp="1"/>
          </p:cNvSpPr>
          <p:nvPr>
            <p:ph type="title"/>
          </p:nvPr>
        </p:nvSpPr>
        <p:spPr>
          <a:xfrm>
            <a:off x="414338" y="-53106"/>
            <a:ext cx="11401425" cy="848321"/>
          </a:xfrm>
          <a:prstGeom prst="rect">
            <a:avLst/>
          </a:prstGeom>
        </p:spPr>
        <p:txBody>
          <a:bodyPr/>
          <a:lstStyle/>
          <a:p>
            <a:r>
              <a:rPr dirty="0"/>
              <a:t>Title Text</a:t>
            </a:r>
          </a:p>
        </p:txBody>
      </p:sp>
    </p:spTree>
    <p:extLst>
      <p:ext uri="{BB962C8B-B14F-4D97-AF65-F5344CB8AC3E}">
        <p14:creationId xmlns:p14="http://schemas.microsoft.com/office/powerpoint/2010/main" val="283870391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A6F75A-2D5E-9140-AD42-72CCF0C66B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8D1E656-9616-6D4B-9719-B7EB69C3BF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AFB855-B60E-634A-9996-0D0D41EE12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2895-3326-6449-8FBB-54698392FAAF}" type="datetime1">
              <a:rPr lang="en-US" smtClean="0"/>
              <a:t>10/14/2025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9F730B-5B17-114A-AEDB-7E8E928D4E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EDECD4-EAA6-B343-800A-0E1BCC8BC4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A5C6C-BD3B-0F45-AE52-71E6E6BAC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477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CC4E11-A3F8-3E40-A3AC-C098C4016F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D053B7-1833-614A-AD1C-0A748786FA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BE6713-5559-994C-BA65-8211EBFACC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560E8-A7B7-BD4E-854C-AE6AD5BD4745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BBE9A7-9B2D-4441-806A-1D16AD85B9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35B226-8289-8C48-85E6-55B883B1A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DA8B0-5883-844C-BEA2-AC5A5C0F2C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4469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E04E29-E2F8-4043-91DA-C787B670C9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8DF633-ABE0-BD4A-83E0-6B78D4415E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9C29CA-64EA-F14D-9D6C-D52917E8CF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A7581-84B9-EC48-873B-21B573677A64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D9AB3E-DD67-584A-A5EA-C4059B6685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8E0857-57BD-3149-B6BD-32309EB3B5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9919E-2A21-FB4D-9567-C10A888C71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70758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D1BD8F-38D4-0B4F-A00F-7F984D3A3B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739261-4F05-F641-A1EF-1E69AE9C814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8E4631-188D-C54E-BB9A-3EA5790FBD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A5107E-41FF-D34A-B195-14C8418E5A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A7581-84B9-EC48-873B-21B573677A64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3287A6-5885-C142-BF11-8A6676D51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4AA0432-B074-C446-836D-AB4729813C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9919E-2A21-FB4D-9567-C10A888C71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72525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F49866-3BCF-9E44-BAD6-DEB55B3B41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49333D5-1EC4-DF4D-B32B-53D0D4D8FC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A7581-84B9-EC48-873B-21B573677A64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764247D-E704-8C4F-8B92-1647D4A90E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DDB4A20-6374-1544-9B75-D0DD55B532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9919E-2A21-FB4D-9567-C10A888C71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83457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4A9063E-1D70-424A-A38C-7E11AA4382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0E7A8-D463-4A45-AD82-AE013483D139}" type="datetime1">
              <a:rPr lang="en-US" smtClean="0"/>
              <a:t>10/14/2025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7CE58F2-1AAF-3B4B-8DB9-EEB63ABB7B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3994B9-65F6-694A-BA5B-597F21FF39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A5C6C-BD3B-0F45-AE52-71E6E6BAC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43894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0BCE0-945C-4FDF-95A1-2149B1FF5B83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77608-3819-479B-BB98-C216BA724E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959882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6D247A-994C-5349-80C2-01B0D7D5A7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1DA0D6-59BB-9142-AF74-F03633E723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F9E31B-AD03-7D48-A3BE-72FE99C488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7D367E-79A4-034F-8AD8-7944951DD4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A7581-84B9-EC48-873B-21B573677A64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DB5DE3-4B6A-A24C-811B-C657AC35F3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36E172-6DD3-2B4A-ABFB-969B5DB8A0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9919E-2A21-FB4D-9567-C10A888C71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5208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AA5EDD-2850-D54D-A900-D8BD76F55A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F021378-E1CA-734A-8F69-1AB3CDC46F1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52F176-CB94-F146-9C2D-25894AAB64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9ADA2F5-2C09-F848-AE8D-AD317DA39A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A7581-84B9-EC48-873B-21B573677A64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FE1583-299F-F443-AE1F-5BF264A8D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A17540-CEE3-5642-83E1-80D011C13B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9919E-2A21-FB4D-9567-C10A888C71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164937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tle Text"/>
          <p:cNvSpPr txBox="1">
            <a:spLocks noGrp="1"/>
          </p:cNvSpPr>
          <p:nvPr>
            <p:ph type="title"/>
          </p:nvPr>
        </p:nvSpPr>
        <p:spPr>
          <a:xfrm>
            <a:off x="414338" y="-53106"/>
            <a:ext cx="11401425" cy="848321"/>
          </a:xfrm>
          <a:prstGeom prst="rect">
            <a:avLst/>
          </a:prstGeom>
        </p:spPr>
        <p:txBody>
          <a:bodyPr/>
          <a:lstStyle/>
          <a:p>
            <a:r>
              <a:rPr dirty="0"/>
              <a:t>Title Text</a:t>
            </a:r>
          </a:p>
        </p:txBody>
      </p:sp>
    </p:spTree>
    <p:extLst>
      <p:ext uri="{BB962C8B-B14F-4D97-AF65-F5344CB8AC3E}">
        <p14:creationId xmlns:p14="http://schemas.microsoft.com/office/powerpoint/2010/main" val="1609230621"/>
      </p:ext>
    </p:extLst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17610" y="6505277"/>
            <a:ext cx="347851" cy="328935"/>
          </a:xfrm>
          <a:prstGeom prst="rect">
            <a:avLst/>
          </a:prstGeom>
          <a:ln>
            <a:miter lim="400000"/>
          </a:ln>
        </p:spPr>
        <p:txBody>
          <a:bodyPr lIns="71437" tIns="71437" rIns="71437" bIns="71437"/>
          <a:lstStyle>
            <a:lvl1pPr algn="ctr" defTabSz="410766">
              <a:defRPr sz="120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91925324"/>
      </p:ext>
    </p:extLst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2895-3326-6449-8FBB-54698392FAAF}" type="datetime1">
              <a:rPr lang="en-US" smtClean="0"/>
              <a:t>10/14/2025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A5C6C-BD3B-0F45-AE52-71E6E6BAC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452139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9D668-8533-6140-9F38-1ACE84907079}" type="datetime1">
              <a:rPr lang="en-US" smtClean="0"/>
              <a:t>10/14/2025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A5C6C-BD3B-0F45-AE52-71E6E6BAC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341722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42B2D-2A94-6B41-8192-02126EB7F3F5}" type="datetime1">
              <a:rPr lang="en-US" smtClean="0"/>
              <a:t>10/14/2025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A5C6C-BD3B-0F45-AE52-71E6E6BAC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042894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9394A-91EE-AA4B-A9E5-AA65CED4BA65}" type="datetime1">
              <a:rPr lang="en-US" smtClean="0"/>
              <a:t>10/14/2025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A5C6C-BD3B-0F45-AE52-71E6E6BAC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534495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61BA5-4CDE-004B-A392-1F6067DE702C}" type="datetime1">
              <a:rPr lang="en-US" smtClean="0"/>
              <a:t>10/14/2025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A5C6C-BD3B-0F45-AE52-71E6E6BAC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01298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E2E64-759D-074B-A030-1E7DD33E241C}" type="datetime1">
              <a:rPr lang="en-US" smtClean="0"/>
              <a:t>10/14/2025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A5C6C-BD3B-0F45-AE52-71E6E6BAC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074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0BCE0-945C-4FDF-95A1-2149B1FF5B83}" type="datetimeFigureOut">
              <a:rPr lang="en-US" smtClean="0"/>
              <a:t>10/14/2025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77608-3819-479B-BB98-C216BA724E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61389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0E7A8-D463-4A45-AD82-AE013483D139}" type="datetime1">
              <a:rPr lang="en-US" smtClean="0"/>
              <a:t>10/14/2025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A5C6C-BD3B-0F45-AE52-71E6E6BAC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897137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43FE3-3AA5-6240-9390-B056E52B4D00}" type="datetime1">
              <a:rPr lang="en-US" smtClean="0"/>
              <a:t>10/14/2025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A5C6C-BD3B-0F45-AE52-71E6E6BAC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312615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D7460-268F-854A-B75E-2BA97055CFDB}" type="datetime1">
              <a:rPr lang="en-US" smtClean="0"/>
              <a:t>10/14/2025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A5C6C-BD3B-0F45-AE52-71E6E6BAC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204006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B8A23-D59C-C241-B482-D5B650135052}" type="datetime1">
              <a:rPr lang="en-US" smtClean="0"/>
              <a:t>10/14/2025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A5C6C-BD3B-0F45-AE52-71E6E6BAC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455421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B793D-65B9-8D47-8BEE-D59EA50D8D0C}" type="datetime1">
              <a:rPr lang="en-US" smtClean="0"/>
              <a:t>10/14/2025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A5C6C-BD3B-0F45-AE52-71E6E6BAC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15286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tle Text"/>
          <p:cNvSpPr txBox="1">
            <a:spLocks noGrp="1"/>
          </p:cNvSpPr>
          <p:nvPr>
            <p:ph type="title"/>
          </p:nvPr>
        </p:nvSpPr>
        <p:spPr>
          <a:xfrm>
            <a:off x="414338" y="-53106"/>
            <a:ext cx="11401425" cy="848321"/>
          </a:xfrm>
          <a:prstGeom prst="rect">
            <a:avLst/>
          </a:prstGeom>
        </p:spPr>
        <p:txBody>
          <a:bodyPr/>
          <a:lstStyle/>
          <a:p>
            <a:r>
              <a:rPr dirty="0"/>
              <a:t>Title Text</a:t>
            </a:r>
          </a:p>
        </p:txBody>
      </p:sp>
    </p:spTree>
    <p:extLst>
      <p:ext uri="{BB962C8B-B14F-4D97-AF65-F5344CB8AC3E}">
        <p14:creationId xmlns:p14="http://schemas.microsoft.com/office/powerpoint/2010/main" val="3010858621"/>
      </p:ext>
    </p:extLst>
  </p:cSld>
  <p:clrMapOvr>
    <a:masterClrMapping/>
  </p:clrMapOvr>
  <p:transition spd="med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17610" y="6505277"/>
            <a:ext cx="347851" cy="328935"/>
          </a:xfrm>
          <a:prstGeom prst="rect">
            <a:avLst/>
          </a:prstGeom>
          <a:ln>
            <a:miter lim="400000"/>
          </a:ln>
        </p:spPr>
        <p:txBody>
          <a:bodyPr lIns="71437" tIns="71437" rIns="71437" bIns="71437"/>
          <a:lstStyle>
            <a:lvl1pPr algn="ctr" defTabSz="410766">
              <a:defRPr sz="120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55702565"/>
      </p:ext>
    </p:extLst>
  </p:cSld>
  <p:clrMapOvr>
    <a:masterClrMapping/>
  </p:clrMapOvr>
  <p:transition spd="med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tle Text"/>
          <p:cNvSpPr txBox="1">
            <a:spLocks noGrp="1"/>
          </p:cNvSpPr>
          <p:nvPr>
            <p:ph type="title"/>
          </p:nvPr>
        </p:nvSpPr>
        <p:spPr>
          <a:xfrm>
            <a:off x="414338" y="-53106"/>
            <a:ext cx="11401425" cy="848321"/>
          </a:xfrm>
          <a:prstGeom prst="rect">
            <a:avLst/>
          </a:prstGeom>
        </p:spPr>
        <p:txBody>
          <a:bodyPr/>
          <a:lstStyle/>
          <a:p>
            <a:r>
              <a:rPr dirty="0"/>
              <a:t>Title Text</a:t>
            </a:r>
          </a:p>
        </p:txBody>
      </p:sp>
    </p:spTree>
    <p:extLst>
      <p:ext uri="{BB962C8B-B14F-4D97-AF65-F5344CB8AC3E}">
        <p14:creationId xmlns:p14="http://schemas.microsoft.com/office/powerpoint/2010/main" val="1992025673"/>
      </p:ext>
    </p:extLst>
  </p:cSld>
  <p:clrMapOvr>
    <a:masterClrMapping/>
  </p:clrMapOvr>
  <p:transition spd="med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tle Text"/>
          <p:cNvSpPr txBox="1">
            <a:spLocks noGrp="1"/>
          </p:cNvSpPr>
          <p:nvPr>
            <p:ph type="title"/>
          </p:nvPr>
        </p:nvSpPr>
        <p:spPr>
          <a:xfrm>
            <a:off x="414338" y="-53106"/>
            <a:ext cx="11401425" cy="848321"/>
          </a:xfrm>
          <a:prstGeom prst="rect">
            <a:avLst/>
          </a:prstGeom>
        </p:spPr>
        <p:txBody>
          <a:bodyPr/>
          <a:lstStyle/>
          <a:p>
            <a:r>
              <a:rPr dirty="0"/>
              <a:t>Title Text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E761D10-1B2C-9847-8DD6-364E921CDF4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33050" y="1128713"/>
            <a:ext cx="10011188" cy="5100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0849793"/>
      </p:ext>
    </p:extLst>
  </p:cSld>
  <p:clrMapOvr>
    <a:masterClrMapping/>
  </p:clrMapOvr>
  <p:transition spd="med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Transition Slide">
    <p:bg>
      <p:bgPr>
        <a:gradFill flip="none" rotWithShape="1">
          <a:gsLst>
            <a:gs pos="0">
              <a:srgbClr val="2875B4"/>
            </a:gs>
            <a:gs pos="100000">
              <a:srgbClr val="00BDF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Title Text"/>
          <p:cNvSpPr txBox="1">
            <a:spLocks noGrp="1"/>
          </p:cNvSpPr>
          <p:nvPr>
            <p:ph type="title"/>
          </p:nvPr>
        </p:nvSpPr>
        <p:spPr>
          <a:xfrm>
            <a:off x="2416969" y="2000250"/>
            <a:ext cx="7358063" cy="1714500"/>
          </a:xfrm>
          <a:prstGeom prst="rect">
            <a:avLst/>
          </a:prstGeom>
        </p:spPr>
        <p:txBody>
          <a:bodyPr lIns="71437" tIns="71437" rIns="71437" bIns="71437"/>
          <a:lstStyle>
            <a:lvl1pPr defTabSz="410766">
              <a:defRPr sz="4200">
                <a:uFillTx/>
              </a:defRPr>
            </a:lvl1pPr>
          </a:lstStyle>
          <a:p>
            <a:r>
              <a:t>Title Text</a:t>
            </a:r>
          </a:p>
        </p:txBody>
      </p:sp>
    </p:spTree>
    <p:extLst>
      <p:ext uri="{BB962C8B-B14F-4D97-AF65-F5344CB8AC3E}">
        <p14:creationId xmlns:p14="http://schemas.microsoft.com/office/powerpoint/2010/main" val="3758755393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0BCE0-945C-4FDF-95A1-2149B1FF5B83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77608-3819-479B-BB98-C216BA724E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44479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3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32380725"/>
      </p:ext>
    </p:extLst>
  </p:cSld>
  <p:clrMapOvr>
    <a:masterClrMapping/>
  </p:clrMapOvr>
  <p:transition spd="med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D72874-64CF-EC40-96DA-F3FEDBBF1B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EBA846-0296-8143-AF51-45757BFF09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4FFC19-09C2-0D4B-82FF-EA8A3DEFDD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560E8-A7B7-BD4E-854C-AE6AD5BD4745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8AD63B-2566-EB43-B40C-AAD76D0625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9DF352-A4BB-0C40-8930-45896F7775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DA8B0-5883-844C-BEA2-AC5A5C0F2C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072845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efault - Title Slide copy 1">
    <p:bg>
      <p:bgPr>
        <a:gradFill flip="none" rotWithShape="1">
          <a:gsLst>
            <a:gs pos="0">
              <a:srgbClr val="2986E2"/>
            </a:gs>
            <a:gs pos="100000">
              <a:srgbClr val="2986E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"/>
          <p:cNvSpPr/>
          <p:nvPr/>
        </p:nvSpPr>
        <p:spPr>
          <a:xfrm>
            <a:off x="6060281" y="0"/>
            <a:ext cx="83344" cy="3125391"/>
          </a:xfrm>
          <a:prstGeom prst="rect">
            <a:avLst/>
          </a:prstGeom>
          <a:solidFill>
            <a:srgbClr val="417DD6"/>
          </a:solidFill>
          <a:ln>
            <a:miter lim="400000"/>
          </a:ln>
        </p:spPr>
        <p:txBody>
          <a:bodyPr lIns="26789" tIns="26789" rIns="26789" bIns="26789" anchor="ctr"/>
          <a:lstStyle/>
          <a:p>
            <a:pPr defTabSz="910796">
              <a:buClr>
                <a:srgbClr val="1D4790"/>
              </a:buClr>
              <a:defRPr sz="2400">
                <a:solidFill>
                  <a:srgbClr val="1D4790"/>
                </a:solidFill>
                <a:uFill>
                  <a:solidFill>
                    <a:srgbClr val="1D4790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endParaRPr sz="1687"/>
          </a:p>
        </p:txBody>
      </p:sp>
      <p:pic>
        <p:nvPicPr>
          <p:cNvPr id="15" name="image3.png" descr="image3.png"/>
          <p:cNvPicPr>
            <a:picLocks noChangeAspect="1"/>
          </p:cNvPicPr>
          <p:nvPr/>
        </p:nvPicPr>
        <p:blipFill>
          <a:blip r:embed="rId2"/>
          <a:srcRect l="2519" r="1029" b="2762"/>
          <a:stretch>
            <a:fillRect/>
          </a:stretch>
        </p:blipFill>
        <p:spPr>
          <a:xfrm>
            <a:off x="9149266" y="-4541"/>
            <a:ext cx="3039415" cy="3134396"/>
          </a:xfrm>
          <a:prstGeom prst="rect">
            <a:avLst/>
          </a:prstGeom>
          <a:ln w="12700">
            <a:miter lim="400000"/>
          </a:ln>
        </p:spPr>
      </p:pic>
      <p:pic>
        <p:nvPicPr>
          <p:cNvPr id="16" name="image4.jpg" descr="image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5250" y="-8929"/>
            <a:ext cx="3456518" cy="3140075"/>
          </a:xfrm>
          <a:prstGeom prst="rect">
            <a:avLst/>
          </a:prstGeom>
          <a:ln w="12700"/>
        </p:spPr>
      </p:pic>
      <p:pic>
        <p:nvPicPr>
          <p:cNvPr id="17" name="image5.jpg" descr="image5.jpg"/>
          <p:cNvPicPr>
            <a:picLocks noChangeAspect="1"/>
          </p:cNvPicPr>
          <p:nvPr/>
        </p:nvPicPr>
        <p:blipFill>
          <a:blip r:embed="rId4"/>
          <a:srcRect l="735" r="735" b="10260"/>
          <a:stretch>
            <a:fillRect/>
          </a:stretch>
        </p:blipFill>
        <p:spPr>
          <a:xfrm>
            <a:off x="5947172" y="-8597"/>
            <a:ext cx="3202781" cy="3137053"/>
          </a:xfrm>
          <a:prstGeom prst="rect">
            <a:avLst/>
          </a:prstGeom>
          <a:ln w="12700">
            <a:miter lim="400000"/>
          </a:ln>
        </p:spPr>
      </p:pic>
      <p:pic>
        <p:nvPicPr>
          <p:cNvPr id="18" name="droppedImage.pdf" descr="droppedImage.pdf"/>
          <p:cNvPicPr>
            <a:picLocks noChangeAspect="1"/>
          </p:cNvPicPr>
          <p:nvPr/>
        </p:nvPicPr>
        <p:blipFill>
          <a:blip r:embed="rId5"/>
          <a:srcRect r="71345"/>
          <a:stretch>
            <a:fillRect/>
          </a:stretch>
        </p:blipFill>
        <p:spPr>
          <a:xfrm>
            <a:off x="238125" y="662699"/>
            <a:ext cx="2180601" cy="1802336"/>
          </a:xfrm>
          <a:prstGeom prst="rect">
            <a:avLst/>
          </a:prstGeom>
          <a:ln w="12700">
            <a:miter lim="400000"/>
          </a:ln>
        </p:spPr>
      </p:pic>
      <p:pic>
        <p:nvPicPr>
          <p:cNvPr id="19" name="droppedImage.pdf" descr="droppedImage.pd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072937" y="-392906"/>
            <a:ext cx="2035969" cy="482203"/>
          </a:xfrm>
          <a:prstGeom prst="rect">
            <a:avLst/>
          </a:prstGeom>
          <a:ln w="12700">
            <a:miter lim="400000"/>
          </a:ln>
        </p:spPr>
      </p:pic>
      <p:sp>
        <p:nvSpPr>
          <p:cNvPr id="20" name="Rectangle"/>
          <p:cNvSpPr/>
          <p:nvPr/>
        </p:nvSpPr>
        <p:spPr>
          <a:xfrm>
            <a:off x="-634526" y="3880878"/>
            <a:ext cx="12960990" cy="3552159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</p:spPr>
        <p:txBody>
          <a:bodyPr lIns="26789" tIns="26789" rIns="26789" bIns="26789" anchor="ctr"/>
          <a:lstStyle/>
          <a:p>
            <a:pPr defTabSz="910796">
              <a:buClr>
                <a:srgbClr val="1D4790"/>
              </a:buClr>
              <a:defRPr sz="2400">
                <a:solidFill>
                  <a:srgbClr val="1D4790"/>
                </a:solidFill>
                <a:uFill>
                  <a:solidFill>
                    <a:srgbClr val="1D4790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endParaRPr sz="1687"/>
          </a:p>
        </p:txBody>
      </p:sp>
      <p:sp>
        <p:nvSpPr>
          <p:cNvPr id="21" name="Rectangle"/>
          <p:cNvSpPr/>
          <p:nvPr/>
        </p:nvSpPr>
        <p:spPr>
          <a:xfrm>
            <a:off x="-83344" y="3018234"/>
            <a:ext cx="12358688" cy="919758"/>
          </a:xfrm>
          <a:prstGeom prst="rect">
            <a:avLst/>
          </a:prstGeom>
          <a:solidFill>
            <a:srgbClr val="2875B4"/>
          </a:solidFill>
          <a:ln w="25400">
            <a:miter lim="400000"/>
          </a:ln>
        </p:spPr>
        <p:txBody>
          <a:bodyPr lIns="26789" tIns="26789" rIns="26789" bIns="26789" anchor="ctr"/>
          <a:lstStyle/>
          <a:p>
            <a:pPr defTabSz="910796">
              <a:buClr>
                <a:srgbClr val="1D4790"/>
              </a:buClr>
              <a:defRPr sz="2400">
                <a:solidFill>
                  <a:srgbClr val="1D4790"/>
                </a:solidFill>
                <a:uFill>
                  <a:solidFill>
                    <a:srgbClr val="1D4790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endParaRPr sz="1687"/>
          </a:p>
        </p:txBody>
      </p:sp>
      <p:pic>
        <p:nvPicPr>
          <p:cNvPr id="22" name="image9.png" descr="image9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26047" y="4412704"/>
            <a:ext cx="3405188" cy="1670591"/>
          </a:xfrm>
          <a:prstGeom prst="rect">
            <a:avLst/>
          </a:prstGeom>
          <a:ln w="12700"/>
        </p:spPr>
      </p:pic>
      <p:pic>
        <p:nvPicPr>
          <p:cNvPr id="23" name="image9.png" descr="image9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44109" y="4412704"/>
            <a:ext cx="3405188" cy="1670591"/>
          </a:xfrm>
          <a:prstGeom prst="rect">
            <a:avLst/>
          </a:prstGeom>
          <a:ln w="12700"/>
        </p:spPr>
      </p:pic>
      <p:sp>
        <p:nvSpPr>
          <p:cNvPr id="24" name="Title Text"/>
          <p:cNvSpPr txBox="1">
            <a:spLocks noGrp="1"/>
          </p:cNvSpPr>
          <p:nvPr>
            <p:ph type="title"/>
          </p:nvPr>
        </p:nvSpPr>
        <p:spPr>
          <a:xfrm>
            <a:off x="1631156" y="3018235"/>
            <a:ext cx="8941594" cy="991195"/>
          </a:xfrm>
          <a:prstGeom prst="rect">
            <a:avLst/>
          </a:prstGeom>
        </p:spPr>
        <p:txBody>
          <a:bodyPr/>
          <a:lstStyle>
            <a:lvl1pPr>
              <a:defRPr sz="4500"/>
            </a:lvl1pPr>
          </a:lstStyle>
          <a:p>
            <a:r>
              <a:t>Title Text</a:t>
            </a:r>
          </a:p>
        </p:txBody>
      </p:sp>
      <p:sp>
        <p:nvSpPr>
          <p:cNvPr id="25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3405187" y="4125516"/>
            <a:ext cx="5417344" cy="2169914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422"/>
              </a:spcBef>
              <a:buSzTx/>
              <a:buNone/>
              <a:defRPr sz="2391" b="1"/>
            </a:lvl1pPr>
            <a:lvl2pPr>
              <a:defRPr sz="2391"/>
            </a:lvl2pPr>
            <a:lvl4pPr>
              <a:defRPr sz="2391"/>
            </a:lvl4pPr>
            <a:lvl5pPr>
              <a:defRPr sz="2391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329127" y="6512123"/>
            <a:ext cx="253274" cy="250068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26807917"/>
      </p:ext>
    </p:extLst>
  </p:cSld>
  <p:clrMapOvr>
    <a:masterClrMapping/>
  </p:clrMapOvr>
  <p:transition spd="med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40166" y="6509742"/>
            <a:ext cx="299761" cy="297389"/>
          </a:xfrm>
          <a:prstGeom prst="rect">
            <a:avLst/>
          </a:prstGeom>
          <a:ln>
            <a:miter lim="400000"/>
          </a:ln>
        </p:spPr>
        <p:txBody>
          <a:bodyPr lIns="50800" tIns="50800" rIns="50800" bIns="50800"/>
          <a:lstStyle>
            <a:lvl1pPr algn="ctr" defTabSz="410751">
              <a:defRPr sz="1266">
                <a:solidFill>
                  <a:srgbClr val="000000"/>
                </a:solidFill>
                <a:uFillTx/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85684206"/>
      </p:ext>
    </p:extLst>
  </p:cSld>
  <p:clrMapOvr>
    <a:masterClrMapping/>
  </p:clrMapOvr>
  <p:transition spd="med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ransition Slide">
    <p:bg>
      <p:bgPr>
        <a:gradFill flip="none" rotWithShape="1">
          <a:gsLst>
            <a:gs pos="0">
              <a:srgbClr val="2875B4"/>
            </a:gs>
            <a:gs pos="100000">
              <a:srgbClr val="00BDF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itle Text"/>
          <p:cNvSpPr txBox="1">
            <a:spLocks noGrp="1"/>
          </p:cNvSpPr>
          <p:nvPr>
            <p:ph type="title"/>
          </p:nvPr>
        </p:nvSpPr>
        <p:spPr>
          <a:xfrm>
            <a:off x="1190625" y="2000250"/>
            <a:ext cx="9810750" cy="1714500"/>
          </a:xfrm>
          <a:prstGeom prst="rect">
            <a:avLst/>
          </a:prstGeom>
        </p:spPr>
        <p:txBody>
          <a:bodyPr lIns="50800" tIns="50800" rIns="50800" bIns="50800"/>
          <a:lstStyle>
            <a:lvl1pPr defTabSz="410751">
              <a:defRPr sz="4219">
                <a:uFillTx/>
              </a:defRPr>
            </a:lvl1pPr>
          </a:lstStyle>
          <a:p>
            <a:r>
              <a:t>Title Text</a:t>
            </a:r>
          </a:p>
        </p:txBody>
      </p:sp>
      <p:sp>
        <p:nvSpPr>
          <p:cNvPr id="4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40166" y="6509742"/>
            <a:ext cx="299761" cy="297389"/>
          </a:xfrm>
          <a:prstGeom prst="rect">
            <a:avLst/>
          </a:prstGeom>
          <a:ln>
            <a:miter lim="400000"/>
          </a:ln>
        </p:spPr>
        <p:txBody>
          <a:bodyPr lIns="50800" tIns="50800" rIns="50800" bIns="50800"/>
          <a:lstStyle>
            <a:lvl1pPr algn="ctr" defTabSz="410751">
              <a:defRPr sz="1266">
                <a:solidFill>
                  <a:srgbClr val="000000"/>
                </a:solidFill>
                <a:uFillTx/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97277396"/>
      </p:ext>
    </p:extLst>
  </p:cSld>
  <p:clrMapOvr>
    <a:masterClrMapping/>
  </p:clrMapOvr>
  <p:transition spd="med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9748033"/>
      </p:ext>
    </p:extLst>
  </p:cSld>
  <p:clrMapOvr>
    <a:masterClrMapping/>
  </p:clrMapOvr>
  <p:transition spd="med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Title and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Rectangle"/>
          <p:cNvSpPr/>
          <p:nvPr/>
        </p:nvSpPr>
        <p:spPr>
          <a:xfrm>
            <a:off x="-128454" y="-8952"/>
            <a:ext cx="12334876" cy="759024"/>
          </a:xfrm>
          <a:prstGeom prst="rect">
            <a:avLst/>
          </a:prstGeom>
          <a:solidFill>
            <a:srgbClr val="2986E2"/>
          </a:solidFill>
          <a:ln>
            <a:miter lim="400000"/>
          </a:ln>
        </p:spPr>
        <p:txBody>
          <a:bodyPr lIns="26789" tIns="26789" rIns="26789" bIns="26789" anchor="ctr"/>
          <a:lstStyle/>
          <a:p>
            <a:pPr defTabSz="910796">
              <a:buClr>
                <a:srgbClr val="1D4790"/>
              </a:buClr>
              <a:defRPr sz="2400">
                <a:solidFill>
                  <a:srgbClr val="1D4790"/>
                </a:solidFill>
                <a:uFill>
                  <a:solidFill>
                    <a:srgbClr val="1D4790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endParaRPr sz="1687"/>
          </a:p>
        </p:txBody>
      </p:sp>
      <p:pic>
        <p:nvPicPr>
          <p:cNvPr id="58" name="image9.png" descr="image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98"/>
            <a:ext cx="1528927" cy="750094"/>
          </a:xfrm>
          <a:prstGeom prst="rect">
            <a:avLst/>
          </a:prstGeom>
          <a:ln w="12700"/>
        </p:spPr>
      </p:pic>
      <p:pic>
        <p:nvPicPr>
          <p:cNvPr id="59" name="droppedImage.pdf" descr="droppedImage.pdf"/>
          <p:cNvPicPr>
            <a:picLocks noChangeAspect="1"/>
          </p:cNvPicPr>
          <p:nvPr/>
        </p:nvPicPr>
        <p:blipFill>
          <a:blip r:embed="rId3"/>
          <a:srcRect r="70760"/>
          <a:stretch>
            <a:fillRect/>
          </a:stretch>
        </p:blipFill>
        <p:spPr>
          <a:xfrm>
            <a:off x="11443893" y="120551"/>
            <a:ext cx="694529" cy="562571"/>
          </a:xfrm>
          <a:prstGeom prst="rect">
            <a:avLst/>
          </a:prstGeom>
          <a:ln w="12700">
            <a:miter lim="400000"/>
          </a:ln>
        </p:spPr>
      </p:pic>
      <p:sp>
        <p:nvSpPr>
          <p:cNvPr id="60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68120863"/>
      </p:ext>
    </p:extLst>
  </p:cSld>
  <p:clrMapOvr>
    <a:masterClrMapping/>
  </p:clrMapOvr>
  <p:transition spd="med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angle"/>
          <p:cNvSpPr/>
          <p:nvPr/>
        </p:nvSpPr>
        <p:spPr>
          <a:xfrm>
            <a:off x="-1" y="1600200"/>
            <a:ext cx="1219201" cy="5257801"/>
          </a:xfrm>
          <a:prstGeom prst="rect">
            <a:avLst/>
          </a:prstGeom>
          <a:solidFill>
            <a:srgbClr val="0038A8"/>
          </a:solidFill>
          <a:ln w="12700">
            <a:miter lim="400000"/>
          </a:ln>
        </p:spPr>
        <p:txBody>
          <a:bodyPr lIns="45719" tIns="45719" rIns="45719" bIns="45719" anchor="ctr"/>
          <a:lstStyle/>
          <a:p>
            <a:pPr algn="r" defTabSz="914367">
              <a:defRPr sz="3400">
                <a:latin typeface="KeplerRegular"/>
                <a:ea typeface="KeplerRegular"/>
                <a:cs typeface="KeplerRegular"/>
                <a:sym typeface="KeplerRegular"/>
              </a:defRPr>
            </a:pPr>
            <a:endParaRPr sz="2391"/>
          </a:p>
        </p:txBody>
      </p:sp>
      <p:sp>
        <p:nvSpPr>
          <p:cNvPr id="69" name="Rectangle"/>
          <p:cNvSpPr/>
          <p:nvPr/>
        </p:nvSpPr>
        <p:spPr>
          <a:xfrm>
            <a:off x="-1" y="-1"/>
            <a:ext cx="1219201" cy="1524001"/>
          </a:xfrm>
          <a:prstGeom prst="rect">
            <a:avLst/>
          </a:prstGeom>
          <a:solidFill>
            <a:srgbClr val="0038A8">
              <a:alpha val="20000"/>
            </a:srgbClr>
          </a:solidFill>
          <a:ln w="12700">
            <a:miter lim="400000"/>
          </a:ln>
        </p:spPr>
        <p:txBody>
          <a:bodyPr lIns="45719" tIns="45719" rIns="45719" bIns="45719" anchor="ctr"/>
          <a:lstStyle/>
          <a:p>
            <a:pPr algn="r" defTabSz="914367">
              <a:defRPr sz="3400">
                <a:latin typeface="KeplerRegular"/>
                <a:ea typeface="KeplerRegular"/>
                <a:cs typeface="KeplerRegular"/>
                <a:sym typeface="KeplerRegular"/>
              </a:defRPr>
            </a:pPr>
            <a:endParaRPr sz="2391"/>
          </a:p>
        </p:txBody>
      </p:sp>
      <p:sp>
        <p:nvSpPr>
          <p:cNvPr id="70" name="Title Text"/>
          <p:cNvSpPr txBox="1">
            <a:spLocks noGrp="1"/>
          </p:cNvSpPr>
          <p:nvPr>
            <p:ph type="title"/>
          </p:nvPr>
        </p:nvSpPr>
        <p:spPr>
          <a:xfrm>
            <a:off x="2235200" y="271463"/>
            <a:ext cx="9042400" cy="762000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 algn="l" defTabSz="914367">
              <a:defRPr sz="2953" b="0">
                <a:solidFill>
                  <a:srgbClr val="000000"/>
                </a:solidFill>
                <a:uFillTx/>
                <a:latin typeface="FrutigerBold"/>
                <a:ea typeface="FrutigerBold"/>
                <a:cs typeface="FrutigerBold"/>
                <a:sym typeface="FrutigerBold"/>
              </a:defRPr>
            </a:lvl1pPr>
          </a:lstStyle>
          <a:p>
            <a:r>
              <a:t>Title Text</a:t>
            </a:r>
          </a:p>
        </p:txBody>
      </p:sp>
      <p:sp>
        <p:nvSpPr>
          <p:cNvPr id="7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437971" y="6204131"/>
            <a:ext cx="299631" cy="304440"/>
          </a:xfrm>
          <a:prstGeom prst="rect">
            <a:avLst/>
          </a:prstGeom>
          <a:ln>
            <a:miter lim="400000"/>
          </a:ln>
        </p:spPr>
        <p:txBody>
          <a:bodyPr lIns="65023" tIns="65023" rIns="65023" bIns="65023" anchor="ctr"/>
          <a:lstStyle>
            <a:lvl1pPr defTabSz="914367">
              <a:defRPr>
                <a:solidFill>
                  <a:srgbClr val="888888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98972766"/>
      </p:ext>
    </p:extLst>
  </p:cSld>
  <p:clrMapOvr>
    <a:masterClrMapping/>
  </p:clrMapOvr>
  <p:transition spd="med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&amp; Bullets copy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Title Text"/>
          <p:cNvSpPr txBox="1">
            <a:spLocks noGrp="1"/>
          </p:cNvSpPr>
          <p:nvPr>
            <p:ph type="title"/>
          </p:nvPr>
        </p:nvSpPr>
        <p:spPr>
          <a:xfrm>
            <a:off x="916781" y="383977"/>
            <a:ext cx="10358438" cy="1598414"/>
          </a:xfrm>
          <a:prstGeom prst="rect">
            <a:avLst/>
          </a:prstGeom>
        </p:spPr>
        <p:txBody>
          <a:bodyPr lIns="50800" tIns="50800" rIns="50800" bIns="50800"/>
          <a:lstStyle>
            <a:lvl1pPr marL="40638" marR="40638">
              <a:defRPr sz="4359" b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"/>
                <a:ea typeface="Times"/>
                <a:cs typeface="Times"/>
                <a:sym typeface="Times"/>
              </a:defRPr>
            </a:lvl1pPr>
          </a:lstStyle>
          <a:p>
            <a:r>
              <a:t>Title Text</a:t>
            </a:r>
          </a:p>
        </p:txBody>
      </p:sp>
      <p:sp>
        <p:nvSpPr>
          <p:cNvPr id="79" name="Body Level One…"/>
          <p:cNvSpPr txBox="1">
            <a:spLocks noGrp="1"/>
          </p:cNvSpPr>
          <p:nvPr>
            <p:ph type="body" idx="1"/>
          </p:nvPr>
        </p:nvSpPr>
        <p:spPr>
          <a:xfrm>
            <a:off x="916781" y="1982391"/>
            <a:ext cx="10358438" cy="4875609"/>
          </a:xfrm>
          <a:prstGeom prst="rect">
            <a:avLst/>
          </a:prstGeom>
        </p:spPr>
        <p:txBody>
          <a:bodyPr lIns="50800" tIns="50800" rIns="50800" bIns="50800"/>
          <a:lstStyle>
            <a:lvl1pPr marL="269667" marR="40638">
              <a:buClrTx/>
              <a:defRPr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"/>
                <a:ea typeface="Times"/>
                <a:cs typeface="Times"/>
                <a:sym typeface="Times"/>
              </a:defRPr>
            </a:lvl1pPr>
            <a:lvl2pPr marL="550942" marR="40638">
              <a:buClrTx/>
              <a:buChar char="–"/>
              <a:defRPr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"/>
                <a:ea typeface="Times"/>
                <a:cs typeface="Times"/>
                <a:sym typeface="Times"/>
              </a:defRPr>
            </a:lvl2pPr>
            <a:lvl3pPr marL="832217" marR="40638">
              <a:buClrTx/>
              <a:defRPr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"/>
                <a:ea typeface="Times"/>
                <a:cs typeface="Times"/>
                <a:sym typeface="Times"/>
              </a:defRPr>
            </a:lvl3pPr>
            <a:lvl4pPr marL="1153674" marR="40638">
              <a:buClrTx/>
              <a:defRPr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"/>
                <a:ea typeface="Times"/>
                <a:cs typeface="Times"/>
                <a:sym typeface="Times"/>
              </a:defRPr>
            </a:lvl4pPr>
            <a:lvl5pPr marL="1475131" marR="40638">
              <a:buClrTx/>
              <a:defRPr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"/>
                <a:ea typeface="Times"/>
                <a:cs typeface="Times"/>
                <a:sym typeface="Times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9862646" y="6250781"/>
            <a:ext cx="293349" cy="297389"/>
          </a:xfrm>
          <a:prstGeom prst="rect">
            <a:avLst/>
          </a:prstGeom>
          <a:ln>
            <a:miter lim="400000"/>
          </a:ln>
        </p:spPr>
        <p:txBody>
          <a:bodyPr lIns="50800" tIns="50800" rIns="50800" bIns="50800"/>
          <a:lstStyle>
            <a:lvl1pPr algn="ctr" defTabSz="580409">
              <a:defRPr sz="1266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"/>
                <a:ea typeface="Times"/>
                <a:cs typeface="Times"/>
                <a:sym typeface="Times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22434558"/>
      </p:ext>
    </p:extLst>
  </p:cSld>
  <p:clrMapOvr>
    <a:masterClrMapping/>
  </p:clrMapOvr>
  <p:transition spd="med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&amp; Bullets copy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Title Text"/>
          <p:cNvSpPr txBox="1">
            <a:spLocks noGrp="1"/>
          </p:cNvSpPr>
          <p:nvPr>
            <p:ph type="title"/>
          </p:nvPr>
        </p:nvSpPr>
        <p:spPr>
          <a:xfrm>
            <a:off x="916781" y="383977"/>
            <a:ext cx="10358438" cy="1598414"/>
          </a:xfrm>
          <a:prstGeom prst="rect">
            <a:avLst/>
          </a:prstGeom>
        </p:spPr>
        <p:txBody>
          <a:bodyPr lIns="50800" tIns="50800" rIns="50800" bIns="50800"/>
          <a:lstStyle>
            <a:lvl1pPr marL="40638" marR="40638">
              <a:defRPr sz="4359" b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"/>
                <a:ea typeface="Times"/>
                <a:cs typeface="Times"/>
                <a:sym typeface="Times"/>
              </a:defRPr>
            </a:lvl1pPr>
          </a:lstStyle>
          <a:p>
            <a:r>
              <a:t>Title Text</a:t>
            </a:r>
          </a:p>
        </p:txBody>
      </p:sp>
      <p:sp>
        <p:nvSpPr>
          <p:cNvPr id="88" name="Body Level One…"/>
          <p:cNvSpPr txBox="1">
            <a:spLocks noGrp="1"/>
          </p:cNvSpPr>
          <p:nvPr>
            <p:ph type="body" idx="1"/>
          </p:nvPr>
        </p:nvSpPr>
        <p:spPr>
          <a:xfrm>
            <a:off x="916781" y="1982391"/>
            <a:ext cx="10358438" cy="4875609"/>
          </a:xfrm>
          <a:prstGeom prst="rect">
            <a:avLst/>
          </a:prstGeom>
        </p:spPr>
        <p:txBody>
          <a:bodyPr lIns="50800" tIns="50800" rIns="50800" bIns="50800"/>
          <a:lstStyle>
            <a:lvl1pPr marL="269667" marR="40638">
              <a:buClrTx/>
              <a:defRPr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"/>
                <a:ea typeface="Times"/>
                <a:cs typeface="Times"/>
                <a:sym typeface="Times"/>
              </a:defRPr>
            </a:lvl1pPr>
            <a:lvl2pPr marL="550942" marR="40638">
              <a:buClrTx/>
              <a:buChar char="–"/>
              <a:defRPr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"/>
                <a:ea typeface="Times"/>
                <a:cs typeface="Times"/>
                <a:sym typeface="Times"/>
              </a:defRPr>
            </a:lvl2pPr>
            <a:lvl3pPr marL="832217" marR="40638">
              <a:buClrTx/>
              <a:defRPr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"/>
                <a:ea typeface="Times"/>
                <a:cs typeface="Times"/>
                <a:sym typeface="Times"/>
              </a:defRPr>
            </a:lvl3pPr>
            <a:lvl4pPr marL="1153674" marR="40638">
              <a:buClrTx/>
              <a:defRPr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"/>
                <a:ea typeface="Times"/>
                <a:cs typeface="Times"/>
                <a:sym typeface="Times"/>
              </a:defRPr>
            </a:lvl4pPr>
            <a:lvl5pPr marL="1475131" marR="40638">
              <a:buClrTx/>
              <a:defRPr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"/>
                <a:ea typeface="Times"/>
                <a:cs typeface="Times"/>
                <a:sym typeface="Times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9862646" y="6250781"/>
            <a:ext cx="293349" cy="297389"/>
          </a:xfrm>
          <a:prstGeom prst="rect">
            <a:avLst/>
          </a:prstGeom>
          <a:ln>
            <a:miter lim="400000"/>
          </a:ln>
        </p:spPr>
        <p:txBody>
          <a:bodyPr lIns="50800" tIns="50800" rIns="50800" bIns="50800"/>
          <a:lstStyle>
            <a:lvl1pPr algn="ctr" defTabSz="580409">
              <a:defRPr sz="1266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"/>
                <a:ea typeface="Times"/>
                <a:cs typeface="Times"/>
                <a:sym typeface="Times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83312782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0BCE0-945C-4FDF-95A1-2149B1FF5B83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77608-3819-479B-BB98-C216BA724E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451326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&amp; Bullets copy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Title Text"/>
          <p:cNvSpPr txBox="1">
            <a:spLocks noGrp="1"/>
          </p:cNvSpPr>
          <p:nvPr>
            <p:ph type="title"/>
          </p:nvPr>
        </p:nvSpPr>
        <p:spPr>
          <a:xfrm>
            <a:off x="916781" y="383977"/>
            <a:ext cx="10358438" cy="1598414"/>
          </a:xfrm>
          <a:prstGeom prst="rect">
            <a:avLst/>
          </a:prstGeom>
        </p:spPr>
        <p:txBody>
          <a:bodyPr lIns="50800" tIns="50800" rIns="50800" bIns="50800"/>
          <a:lstStyle>
            <a:lvl1pPr marL="40638" marR="40638">
              <a:defRPr sz="4359" b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Title Text</a:t>
            </a:r>
          </a:p>
        </p:txBody>
      </p:sp>
      <p:sp>
        <p:nvSpPr>
          <p:cNvPr id="97" name="Body Level One…"/>
          <p:cNvSpPr txBox="1">
            <a:spLocks noGrp="1"/>
          </p:cNvSpPr>
          <p:nvPr>
            <p:ph type="body" idx="1"/>
          </p:nvPr>
        </p:nvSpPr>
        <p:spPr>
          <a:xfrm>
            <a:off x="916781" y="1982391"/>
            <a:ext cx="10358438" cy="4875609"/>
          </a:xfrm>
          <a:prstGeom prst="rect">
            <a:avLst/>
          </a:prstGeom>
        </p:spPr>
        <p:txBody>
          <a:bodyPr lIns="50800" tIns="50800" rIns="50800" bIns="50800"/>
          <a:lstStyle>
            <a:lvl1pPr marL="269667" marR="40638">
              <a:buClrTx/>
              <a:defRPr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/>
                <a:ea typeface="Arial"/>
                <a:cs typeface="Arial"/>
                <a:sym typeface="Arial"/>
              </a:defRPr>
            </a:lvl1pPr>
            <a:lvl2pPr marL="550942" marR="40638">
              <a:buClrTx/>
              <a:buChar char="–"/>
              <a:defRPr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/>
                <a:ea typeface="Arial"/>
                <a:cs typeface="Arial"/>
                <a:sym typeface="Arial"/>
              </a:defRPr>
            </a:lvl2pPr>
            <a:lvl3pPr marL="832217" marR="40638">
              <a:spcBef>
                <a:spcPts val="492"/>
              </a:spcBef>
              <a:buClrTx/>
              <a:defRPr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/>
                <a:ea typeface="Arial"/>
                <a:cs typeface="Arial"/>
                <a:sym typeface="Arial"/>
              </a:defRPr>
            </a:lvl3pPr>
            <a:lvl4pPr marL="1153674" marR="40638">
              <a:buClrTx/>
              <a:defRPr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/>
                <a:ea typeface="Arial"/>
                <a:cs typeface="Arial"/>
                <a:sym typeface="Arial"/>
              </a:defRPr>
            </a:lvl4pPr>
            <a:lvl5pPr marL="1475131" marR="40638">
              <a:buClrTx/>
              <a:defRPr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9856918" y="6250781"/>
            <a:ext cx="301365" cy="297389"/>
          </a:xfrm>
          <a:prstGeom prst="rect">
            <a:avLst/>
          </a:prstGeom>
          <a:ln>
            <a:miter lim="400000"/>
          </a:ln>
        </p:spPr>
        <p:txBody>
          <a:bodyPr lIns="50800" tIns="50800" rIns="50800" bIns="50800"/>
          <a:lstStyle>
            <a:lvl1pPr algn="ctr" defTabSz="455398">
              <a:defRPr sz="1266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68626397"/>
      </p:ext>
    </p:extLst>
  </p:cSld>
  <p:clrMapOvr>
    <a:masterClrMapping/>
  </p:clrMapOvr>
  <p:transition spd="med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_Title and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Rectangle"/>
          <p:cNvSpPr/>
          <p:nvPr/>
        </p:nvSpPr>
        <p:spPr>
          <a:xfrm>
            <a:off x="-128454" y="-8952"/>
            <a:ext cx="12334876" cy="759024"/>
          </a:xfrm>
          <a:prstGeom prst="rect">
            <a:avLst/>
          </a:prstGeom>
          <a:solidFill>
            <a:srgbClr val="2986E2"/>
          </a:solidFill>
          <a:ln>
            <a:miter lim="400000"/>
          </a:ln>
        </p:spPr>
        <p:txBody>
          <a:bodyPr lIns="26789" tIns="26789" rIns="26789" bIns="26789" anchor="ctr"/>
          <a:lstStyle/>
          <a:p>
            <a:pPr defTabSz="910796">
              <a:buClr>
                <a:srgbClr val="1D4790"/>
              </a:buClr>
              <a:defRPr sz="2400">
                <a:solidFill>
                  <a:srgbClr val="1D4790"/>
                </a:solidFill>
                <a:uFill>
                  <a:solidFill>
                    <a:srgbClr val="1D4790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endParaRPr sz="1687"/>
          </a:p>
        </p:txBody>
      </p:sp>
      <p:pic>
        <p:nvPicPr>
          <p:cNvPr id="106" name="image9.png" descr="image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98"/>
            <a:ext cx="1528927" cy="750094"/>
          </a:xfrm>
          <a:prstGeom prst="rect">
            <a:avLst/>
          </a:prstGeom>
          <a:ln w="12700"/>
        </p:spPr>
      </p:pic>
      <p:pic>
        <p:nvPicPr>
          <p:cNvPr id="107" name="droppedImage.pdf" descr="droppedImage.pdf"/>
          <p:cNvPicPr>
            <a:picLocks noChangeAspect="1"/>
          </p:cNvPicPr>
          <p:nvPr/>
        </p:nvPicPr>
        <p:blipFill>
          <a:blip r:embed="rId3"/>
          <a:srcRect r="70760"/>
          <a:stretch>
            <a:fillRect/>
          </a:stretch>
        </p:blipFill>
        <p:spPr>
          <a:xfrm>
            <a:off x="11443893" y="120551"/>
            <a:ext cx="694529" cy="562571"/>
          </a:xfrm>
          <a:prstGeom prst="rect">
            <a:avLst/>
          </a:prstGeom>
          <a:ln w="12700">
            <a:miter lim="400000"/>
          </a:ln>
        </p:spPr>
      </p:pic>
      <p:sp>
        <p:nvSpPr>
          <p:cNvPr id="10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09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Char char=""/>
            </a:lvl1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1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40625382"/>
      </p:ext>
    </p:extLst>
  </p:cSld>
  <p:clrMapOvr>
    <a:masterClrMapping/>
  </p:clrMapOvr>
  <p:transition spd="med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itle Text"/>
          <p:cNvSpPr txBox="1">
            <a:spLocks noGrp="1"/>
          </p:cNvSpPr>
          <p:nvPr>
            <p:ph type="title"/>
          </p:nvPr>
        </p:nvSpPr>
        <p:spPr>
          <a:xfrm>
            <a:off x="1190625" y="178594"/>
            <a:ext cx="9810750" cy="1714500"/>
          </a:xfrm>
          <a:prstGeom prst="rect">
            <a:avLst/>
          </a:prstGeom>
        </p:spPr>
        <p:txBody>
          <a:bodyPr lIns="50800" tIns="50800" rIns="50800" bIns="50800"/>
          <a:lstStyle>
            <a:lvl1pPr defTabSz="410751">
              <a:defRPr sz="5906" b="0">
                <a:solidFill>
                  <a:srgbClr val="000000"/>
                </a:solidFill>
                <a:uFillTx/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Title Text</a:t>
            </a:r>
          </a:p>
        </p:txBody>
      </p:sp>
      <p:sp>
        <p:nvSpPr>
          <p:cNvPr id="118" name="Body Level One…"/>
          <p:cNvSpPr txBox="1">
            <a:spLocks noGrp="1"/>
          </p:cNvSpPr>
          <p:nvPr>
            <p:ph type="body" idx="1"/>
          </p:nvPr>
        </p:nvSpPr>
        <p:spPr>
          <a:xfrm>
            <a:off x="1190625" y="1946672"/>
            <a:ext cx="9810750" cy="4018359"/>
          </a:xfrm>
          <a:prstGeom prst="rect">
            <a:avLst/>
          </a:prstGeom>
        </p:spPr>
        <p:txBody>
          <a:bodyPr lIns="50800" tIns="50800" rIns="50800" bIns="50800" anchor="ctr"/>
          <a:lstStyle>
            <a:lvl1pPr marL="625056" indent="-401822" defTabSz="410751">
              <a:spcBef>
                <a:spcPts val="1687"/>
              </a:spcBef>
              <a:buClrTx/>
              <a:buSzPct val="171000"/>
              <a:defRPr sz="2953">
                <a:solidFill>
                  <a:srgbClr val="000000"/>
                </a:solidFill>
                <a:uFillTx/>
                <a:latin typeface="Gill Sans"/>
                <a:ea typeface="Gill Sans"/>
                <a:cs typeface="Gill Sans"/>
                <a:sym typeface="Gill Sans"/>
              </a:defRPr>
            </a:lvl1pPr>
            <a:lvl2pPr marL="937584" indent="-401822" defTabSz="410751">
              <a:spcBef>
                <a:spcPts val="1687"/>
              </a:spcBef>
              <a:buClrTx/>
              <a:buSzPct val="171000"/>
              <a:buChar char="•"/>
              <a:defRPr sz="2953">
                <a:solidFill>
                  <a:srgbClr val="000000"/>
                </a:solidFill>
                <a:uFillTx/>
                <a:latin typeface="Gill Sans"/>
                <a:ea typeface="Gill Sans"/>
                <a:cs typeface="Gill Sans"/>
                <a:sym typeface="Gill Sans"/>
              </a:defRPr>
            </a:lvl2pPr>
            <a:lvl3pPr marL="1250112" indent="-401822" defTabSz="410751">
              <a:spcBef>
                <a:spcPts val="1687"/>
              </a:spcBef>
              <a:buClrTx/>
              <a:buSzPct val="171000"/>
              <a:defRPr sz="2953">
                <a:solidFill>
                  <a:srgbClr val="000000"/>
                </a:solidFill>
                <a:uFillTx/>
                <a:latin typeface="Gill Sans"/>
                <a:ea typeface="Gill Sans"/>
                <a:cs typeface="Gill Sans"/>
                <a:sym typeface="Gill Sans"/>
              </a:defRPr>
            </a:lvl3pPr>
            <a:lvl4pPr marL="1562640" indent="-401822" defTabSz="410751">
              <a:spcBef>
                <a:spcPts val="1687"/>
              </a:spcBef>
              <a:buClrTx/>
              <a:buSzPct val="171000"/>
              <a:buChar char="•"/>
              <a:defRPr sz="2953">
                <a:solidFill>
                  <a:srgbClr val="000000"/>
                </a:solidFill>
                <a:uFillTx/>
                <a:latin typeface="Gill Sans"/>
                <a:ea typeface="Gill Sans"/>
                <a:cs typeface="Gill Sans"/>
                <a:sym typeface="Gill Sans"/>
              </a:defRPr>
            </a:lvl4pPr>
            <a:lvl5pPr marL="1875168" indent="-401822" defTabSz="410751">
              <a:spcBef>
                <a:spcPts val="1687"/>
              </a:spcBef>
              <a:buClrTx/>
              <a:buSzPct val="171000"/>
              <a:buChar char="•"/>
              <a:defRPr sz="2953">
                <a:solidFill>
                  <a:srgbClr val="000000"/>
                </a:solidFill>
                <a:uFillTx/>
                <a:latin typeface="Gill Sans"/>
                <a:ea typeface="Gill Sans"/>
                <a:cs typeface="Gill Sans"/>
                <a:sym typeface="Gill Sans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1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40166" y="6509742"/>
            <a:ext cx="299761" cy="297389"/>
          </a:xfrm>
          <a:prstGeom prst="rect">
            <a:avLst/>
          </a:prstGeom>
          <a:ln>
            <a:miter lim="400000"/>
          </a:ln>
        </p:spPr>
        <p:txBody>
          <a:bodyPr lIns="50800" tIns="50800" rIns="50800" bIns="50800"/>
          <a:lstStyle>
            <a:lvl1pPr algn="ctr" defTabSz="410751">
              <a:defRPr sz="1266">
                <a:solidFill>
                  <a:srgbClr val="000000"/>
                </a:solidFill>
                <a:uFillTx/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953634"/>
      </p:ext>
    </p:extLst>
  </p:cSld>
  <p:clrMapOvr>
    <a:masterClrMapping/>
  </p:clrMapOvr>
  <p:transition spd="med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3_Title and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Rectangle"/>
          <p:cNvSpPr/>
          <p:nvPr/>
        </p:nvSpPr>
        <p:spPr>
          <a:xfrm>
            <a:off x="-128454" y="-8952"/>
            <a:ext cx="12334876" cy="759024"/>
          </a:xfrm>
          <a:prstGeom prst="rect">
            <a:avLst/>
          </a:prstGeom>
          <a:solidFill>
            <a:srgbClr val="2986E2"/>
          </a:solidFill>
          <a:ln>
            <a:miter lim="400000"/>
          </a:ln>
        </p:spPr>
        <p:txBody>
          <a:bodyPr lIns="26789" tIns="26789" rIns="26789" bIns="26789" anchor="ctr"/>
          <a:lstStyle/>
          <a:p>
            <a:pPr defTabSz="910796">
              <a:buClr>
                <a:srgbClr val="1D4790"/>
              </a:buClr>
              <a:defRPr sz="2400">
                <a:solidFill>
                  <a:srgbClr val="1D4790"/>
                </a:solidFill>
                <a:uFill>
                  <a:solidFill>
                    <a:srgbClr val="1D4790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endParaRPr sz="1687"/>
          </a:p>
        </p:txBody>
      </p:sp>
      <p:pic>
        <p:nvPicPr>
          <p:cNvPr id="127" name="image9.png" descr="image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98"/>
            <a:ext cx="1528927" cy="750094"/>
          </a:xfrm>
          <a:prstGeom prst="rect">
            <a:avLst/>
          </a:prstGeom>
          <a:ln w="12700"/>
        </p:spPr>
      </p:pic>
      <p:pic>
        <p:nvPicPr>
          <p:cNvPr id="128" name="droppedImage.pdf" descr="droppedImage.pdf"/>
          <p:cNvPicPr>
            <a:picLocks noChangeAspect="1"/>
          </p:cNvPicPr>
          <p:nvPr/>
        </p:nvPicPr>
        <p:blipFill>
          <a:blip r:embed="rId3"/>
          <a:srcRect r="70760"/>
          <a:stretch>
            <a:fillRect/>
          </a:stretch>
        </p:blipFill>
        <p:spPr>
          <a:xfrm>
            <a:off x="11443893" y="120551"/>
            <a:ext cx="694529" cy="562571"/>
          </a:xfrm>
          <a:prstGeom prst="rect">
            <a:avLst/>
          </a:prstGeom>
          <a:ln w="12700">
            <a:miter lim="400000"/>
          </a:ln>
        </p:spPr>
      </p:pic>
      <p:sp>
        <p:nvSpPr>
          <p:cNvPr id="129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30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Char char=""/>
            </a:lvl1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00853631"/>
      </p:ext>
    </p:extLst>
  </p:cSld>
  <p:clrMapOvr>
    <a:masterClrMapping/>
  </p:clrMapOvr>
  <p:transition spd="med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Rectangle"/>
          <p:cNvSpPr/>
          <p:nvPr/>
        </p:nvSpPr>
        <p:spPr>
          <a:xfrm>
            <a:off x="11866208" y="-1"/>
            <a:ext cx="325793" cy="2294480"/>
          </a:xfrm>
          <a:prstGeom prst="rect">
            <a:avLst/>
          </a:prstGeom>
          <a:solidFill>
            <a:srgbClr val="2875B4"/>
          </a:solidFill>
          <a:ln w="12700">
            <a:miter lim="400000"/>
          </a:ln>
        </p:spPr>
        <p:txBody>
          <a:bodyPr lIns="45719" tIns="45719" rIns="45719" bIns="45719" anchor="ctr"/>
          <a:lstStyle/>
          <a:p>
            <a:pPr defTabSz="457184">
              <a:defRPr sz="2400">
                <a:solidFill>
                  <a:srgbClr val="FFFFFF"/>
                </a:solidFill>
              </a:defRPr>
            </a:pPr>
            <a:endParaRPr sz="1687"/>
          </a:p>
        </p:txBody>
      </p:sp>
      <p:sp>
        <p:nvSpPr>
          <p:cNvPr id="139" name="Rectangle"/>
          <p:cNvSpPr/>
          <p:nvPr/>
        </p:nvSpPr>
        <p:spPr>
          <a:xfrm>
            <a:off x="11866209" y="2283100"/>
            <a:ext cx="325792" cy="2294480"/>
          </a:xfrm>
          <a:prstGeom prst="rect">
            <a:avLst/>
          </a:prstGeom>
          <a:solidFill>
            <a:srgbClr val="00BDF2"/>
          </a:solidFill>
          <a:ln w="12700">
            <a:miter lim="400000"/>
          </a:ln>
        </p:spPr>
        <p:txBody>
          <a:bodyPr lIns="45719" tIns="45719" rIns="45719" bIns="45719" anchor="ctr"/>
          <a:lstStyle/>
          <a:p>
            <a:pPr defTabSz="457184">
              <a:defRPr sz="2400">
                <a:solidFill>
                  <a:srgbClr val="FFFFFF"/>
                </a:solidFill>
              </a:defRPr>
            </a:pPr>
            <a:endParaRPr sz="1687"/>
          </a:p>
        </p:txBody>
      </p:sp>
      <p:sp>
        <p:nvSpPr>
          <p:cNvPr id="140" name="Rectangle"/>
          <p:cNvSpPr/>
          <p:nvPr/>
        </p:nvSpPr>
        <p:spPr>
          <a:xfrm>
            <a:off x="11866207" y="4563521"/>
            <a:ext cx="325794" cy="2294479"/>
          </a:xfrm>
          <a:prstGeom prst="rect">
            <a:avLst/>
          </a:prstGeom>
          <a:solidFill>
            <a:srgbClr val="9BDCFF"/>
          </a:solidFill>
          <a:ln w="12700">
            <a:miter lim="400000"/>
          </a:ln>
        </p:spPr>
        <p:txBody>
          <a:bodyPr lIns="45719" tIns="45719" rIns="45719" bIns="45719" anchor="ctr"/>
          <a:lstStyle/>
          <a:p>
            <a:pPr defTabSz="457184">
              <a:defRPr sz="2400">
                <a:solidFill>
                  <a:srgbClr val="FFFFFF"/>
                </a:solidFill>
              </a:defRPr>
            </a:pPr>
            <a:endParaRPr sz="1687"/>
          </a:p>
        </p:txBody>
      </p:sp>
      <p:sp>
        <p:nvSpPr>
          <p:cNvPr id="141" name="Title Text"/>
          <p:cNvSpPr txBox="1">
            <a:spLocks noGrp="1"/>
          </p:cNvSpPr>
          <p:nvPr>
            <p:ph type="title"/>
          </p:nvPr>
        </p:nvSpPr>
        <p:spPr>
          <a:xfrm>
            <a:off x="471931" y="852808"/>
            <a:ext cx="10975003" cy="1080012"/>
          </a:xfrm>
          <a:prstGeom prst="rect">
            <a:avLst/>
          </a:prstGeom>
        </p:spPr>
        <p:txBody>
          <a:bodyPr lIns="65023" tIns="65023" rIns="65023" bIns="65023">
            <a:normAutofit/>
          </a:bodyPr>
          <a:lstStyle>
            <a:lvl1pPr algn="l" defTabSz="457184">
              <a:defRPr>
                <a:solidFill>
                  <a:srgbClr val="2875B4"/>
                </a:solidFill>
                <a:uFillTx/>
              </a:defRPr>
            </a:lvl1pPr>
          </a:lstStyle>
          <a:p>
            <a:r>
              <a:t>Title Text</a:t>
            </a:r>
          </a:p>
        </p:txBody>
      </p:sp>
      <p:sp>
        <p:nvSpPr>
          <p:cNvPr id="142" name="Body Level One…"/>
          <p:cNvSpPr txBox="1">
            <a:spLocks noGrp="1"/>
          </p:cNvSpPr>
          <p:nvPr>
            <p:ph type="body" idx="1"/>
          </p:nvPr>
        </p:nvSpPr>
        <p:spPr>
          <a:xfrm>
            <a:off x="471931" y="1976439"/>
            <a:ext cx="10975003" cy="4182926"/>
          </a:xfrm>
          <a:prstGeom prst="rect">
            <a:avLst/>
          </a:prstGeom>
        </p:spPr>
        <p:txBody>
          <a:bodyPr lIns="65023" tIns="65023" rIns="65023" bIns="65023">
            <a:normAutofit/>
          </a:bodyPr>
          <a:lstStyle>
            <a:lvl1pPr marL="337529" indent="-337529" defTabSz="457184">
              <a:spcBef>
                <a:spcPts val="422"/>
              </a:spcBef>
              <a:buClrTx/>
              <a:buFont typeface="Arial"/>
              <a:defRPr sz="1969">
                <a:solidFill>
                  <a:srgbClr val="000000"/>
                </a:solidFill>
                <a:uFillTx/>
              </a:defRPr>
            </a:lvl1pPr>
            <a:lvl2pPr marL="602732" indent="-281275" defTabSz="457184">
              <a:spcBef>
                <a:spcPts val="422"/>
              </a:spcBef>
              <a:buClrTx/>
              <a:buFont typeface="Arial"/>
              <a:buChar char="–"/>
              <a:defRPr sz="1969">
                <a:solidFill>
                  <a:srgbClr val="000000"/>
                </a:solidFill>
                <a:uFillTx/>
              </a:defRPr>
            </a:lvl2pPr>
            <a:lvl3pPr marL="867934" indent="-225019" defTabSz="457184">
              <a:spcBef>
                <a:spcPts val="422"/>
              </a:spcBef>
              <a:buClrTx/>
              <a:buFont typeface="Arial"/>
              <a:defRPr sz="1969">
                <a:solidFill>
                  <a:srgbClr val="000000"/>
                </a:solidFill>
                <a:uFillTx/>
              </a:defRPr>
            </a:lvl3pPr>
            <a:lvl4pPr marL="1189391" indent="-225019" defTabSz="457184">
              <a:buClrTx/>
              <a:buFont typeface="Arial"/>
              <a:defRPr>
                <a:solidFill>
                  <a:srgbClr val="000000"/>
                </a:solidFill>
                <a:uFillTx/>
              </a:defRPr>
            </a:lvl4pPr>
            <a:lvl5pPr marL="1510849" indent="-225019" defTabSz="457184">
              <a:buClrTx/>
              <a:buFont typeface="Arial"/>
              <a:defRPr>
                <a:solidFill>
                  <a:srgbClr val="000000"/>
                </a:solidFill>
                <a:uFillTx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4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167859" y="6386693"/>
            <a:ext cx="309249" cy="304440"/>
          </a:xfrm>
          <a:prstGeom prst="rect">
            <a:avLst/>
          </a:prstGeom>
          <a:ln>
            <a:miter lim="400000"/>
          </a:ln>
        </p:spPr>
        <p:txBody>
          <a:bodyPr lIns="65023" tIns="65023" rIns="65023" bIns="65023" anchor="ctr"/>
          <a:lstStyle>
            <a:lvl1pPr algn="ctr" defTabSz="457184">
              <a:defRPr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orbel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76845538"/>
      </p:ext>
    </p:extLst>
  </p:cSld>
  <p:clrMapOvr>
    <a:masterClrMapping/>
  </p:clrMapOvr>
  <p:transition spd="med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4_Title and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Rectangle"/>
          <p:cNvSpPr/>
          <p:nvPr/>
        </p:nvSpPr>
        <p:spPr>
          <a:xfrm>
            <a:off x="-128454" y="-8952"/>
            <a:ext cx="12334876" cy="759024"/>
          </a:xfrm>
          <a:prstGeom prst="rect">
            <a:avLst/>
          </a:prstGeom>
          <a:solidFill>
            <a:srgbClr val="2986E2"/>
          </a:solidFill>
          <a:ln w="12700">
            <a:miter lim="400000"/>
          </a:ln>
        </p:spPr>
        <p:txBody>
          <a:bodyPr lIns="26789" tIns="26789" rIns="26789" bIns="26789" anchor="ctr"/>
          <a:lstStyle/>
          <a:p>
            <a:pPr defTabSz="910796">
              <a:buClr>
                <a:srgbClr val="1D4790"/>
              </a:buClr>
              <a:defRPr sz="2400">
                <a:solidFill>
                  <a:srgbClr val="1D4790"/>
                </a:solidFill>
                <a:uFill>
                  <a:solidFill>
                    <a:srgbClr val="1D4790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endParaRPr sz="1687"/>
          </a:p>
        </p:txBody>
      </p:sp>
      <p:pic>
        <p:nvPicPr>
          <p:cNvPr id="151" name="image9.png" descr="image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98"/>
            <a:ext cx="1528927" cy="750094"/>
          </a:xfrm>
          <a:prstGeom prst="rect">
            <a:avLst/>
          </a:prstGeom>
          <a:ln w="12700"/>
        </p:spPr>
      </p:pic>
      <p:pic>
        <p:nvPicPr>
          <p:cNvPr id="152" name="droppedImage.pdf" descr="droppedImage.pdf"/>
          <p:cNvPicPr>
            <a:picLocks noChangeAspect="1"/>
          </p:cNvPicPr>
          <p:nvPr/>
        </p:nvPicPr>
        <p:blipFill>
          <a:blip r:embed="rId3"/>
          <a:srcRect r="70760"/>
          <a:stretch>
            <a:fillRect/>
          </a:stretch>
        </p:blipFill>
        <p:spPr>
          <a:xfrm>
            <a:off x="11443893" y="120551"/>
            <a:ext cx="694529" cy="562571"/>
          </a:xfrm>
          <a:prstGeom prst="rect">
            <a:avLst/>
          </a:prstGeom>
          <a:ln w="12700">
            <a:miter lim="400000"/>
          </a:ln>
        </p:spPr>
      </p:pic>
      <p:sp>
        <p:nvSpPr>
          <p:cNvPr id="153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54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Char char=""/>
            </a:lvl1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5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5616835"/>
      </p:ext>
    </p:extLst>
  </p:cSld>
  <p:clrMapOvr>
    <a:masterClrMapping/>
  </p:clrMapOvr>
  <p:transition spd="med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Title Text"/>
          <p:cNvSpPr txBox="1">
            <a:spLocks noGrp="1"/>
          </p:cNvSpPr>
          <p:nvPr>
            <p:ph type="title"/>
          </p:nvPr>
        </p:nvSpPr>
        <p:spPr>
          <a:xfrm>
            <a:off x="838199" y="1131094"/>
            <a:ext cx="10515602" cy="994173"/>
          </a:xfrm>
          <a:prstGeom prst="rect">
            <a:avLst/>
          </a:prstGeom>
        </p:spPr>
        <p:txBody>
          <a:bodyPr lIns="48767" tIns="48767" rIns="48767" bIns="48767">
            <a:normAutofit/>
          </a:bodyPr>
          <a:lstStyle>
            <a:lvl1pPr algn="l" defTabSz="914367">
              <a:lnSpc>
                <a:spcPct val="90000"/>
              </a:lnSpc>
              <a:defRPr sz="4359" b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Title Text</a:t>
            </a:r>
          </a:p>
        </p:txBody>
      </p:sp>
      <p:sp>
        <p:nvSpPr>
          <p:cNvPr id="163" name="Body Level One…"/>
          <p:cNvSpPr txBox="1">
            <a:spLocks noGrp="1"/>
          </p:cNvSpPr>
          <p:nvPr>
            <p:ph type="body" idx="1"/>
          </p:nvPr>
        </p:nvSpPr>
        <p:spPr>
          <a:xfrm>
            <a:off x="838199" y="2226469"/>
            <a:ext cx="10515602" cy="3263504"/>
          </a:xfrm>
          <a:prstGeom prst="rect">
            <a:avLst/>
          </a:prstGeom>
        </p:spPr>
        <p:txBody>
          <a:bodyPr lIns="48767" tIns="48767" rIns="48767" bIns="48767">
            <a:normAutofit/>
          </a:bodyPr>
          <a:lstStyle>
            <a:lvl1pPr marL="218131" indent="-218131" defTabSz="914367">
              <a:lnSpc>
                <a:spcPct val="90000"/>
              </a:lnSpc>
              <a:spcBef>
                <a:spcPts val="984"/>
              </a:spcBef>
              <a:buClrTx/>
              <a:buFont typeface="Arial"/>
              <a:defRPr sz="2672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1pPr>
            <a:lvl2pPr marL="575944" indent="-254487" defTabSz="914367">
              <a:lnSpc>
                <a:spcPct val="90000"/>
              </a:lnSpc>
              <a:spcBef>
                <a:spcPts val="984"/>
              </a:spcBef>
              <a:buClrTx/>
              <a:buFont typeface="Arial"/>
              <a:buChar char="•"/>
              <a:defRPr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2pPr>
            <a:lvl3pPr marL="948298" indent="-305384" defTabSz="914367">
              <a:lnSpc>
                <a:spcPct val="90000"/>
              </a:lnSpc>
              <a:spcBef>
                <a:spcPts val="984"/>
              </a:spcBef>
              <a:buClrTx/>
              <a:buFont typeface="Arial"/>
              <a:defRPr sz="2672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3pPr>
            <a:lvl4pPr marL="1303688" indent="-339316" defTabSz="914367">
              <a:lnSpc>
                <a:spcPct val="90000"/>
              </a:lnSpc>
              <a:spcBef>
                <a:spcPts val="984"/>
              </a:spcBef>
              <a:buClrTx/>
              <a:buFont typeface="Arial"/>
              <a:buChar char="•"/>
              <a:defRPr sz="2672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4pPr>
            <a:lvl5pPr marL="1625145" indent="-339316" defTabSz="914367">
              <a:lnSpc>
                <a:spcPct val="90000"/>
              </a:lnSpc>
              <a:spcBef>
                <a:spcPts val="984"/>
              </a:spcBef>
              <a:buClrTx/>
              <a:buFont typeface="Arial"/>
              <a:buChar char="•"/>
              <a:defRPr sz="2672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6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087000" y="5625630"/>
            <a:ext cx="266802" cy="271611"/>
          </a:xfrm>
          <a:prstGeom prst="rect">
            <a:avLst/>
          </a:prstGeom>
          <a:ln>
            <a:miter lim="400000"/>
          </a:ln>
        </p:spPr>
        <p:txBody>
          <a:bodyPr lIns="48767" tIns="48767" rIns="48767" bIns="48767" anchor="ctr"/>
          <a:lstStyle>
            <a:lvl1pPr defTabSz="914367">
              <a:defRPr>
                <a:solidFill>
                  <a:srgbClr val="888888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61890448"/>
      </p:ext>
    </p:extLst>
  </p:cSld>
  <p:clrMapOvr>
    <a:masterClrMapping/>
  </p:clrMapOvr>
  <p:transition spd="med"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Title Text"/>
          <p:cNvSpPr txBox="1">
            <a:spLocks noGrp="1"/>
          </p:cNvSpPr>
          <p:nvPr>
            <p:ph type="title"/>
          </p:nvPr>
        </p:nvSpPr>
        <p:spPr>
          <a:xfrm>
            <a:off x="838199" y="1131094"/>
            <a:ext cx="10515602" cy="994173"/>
          </a:xfrm>
          <a:prstGeom prst="rect">
            <a:avLst/>
          </a:prstGeom>
        </p:spPr>
        <p:txBody>
          <a:bodyPr lIns="48767" tIns="48767" rIns="48767" bIns="48767">
            <a:normAutofit/>
          </a:bodyPr>
          <a:lstStyle>
            <a:lvl1pPr algn="l" defTabSz="914367">
              <a:lnSpc>
                <a:spcPct val="90000"/>
              </a:lnSpc>
              <a:defRPr sz="4359" b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Title Text</a:t>
            </a:r>
          </a:p>
        </p:txBody>
      </p:sp>
      <p:sp>
        <p:nvSpPr>
          <p:cNvPr id="17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087000" y="5625630"/>
            <a:ext cx="266802" cy="271611"/>
          </a:xfrm>
          <a:prstGeom prst="rect">
            <a:avLst/>
          </a:prstGeom>
          <a:ln>
            <a:miter lim="400000"/>
          </a:ln>
        </p:spPr>
        <p:txBody>
          <a:bodyPr lIns="48767" tIns="48767" rIns="48767" bIns="48767" anchor="ctr"/>
          <a:lstStyle>
            <a:lvl1pPr defTabSz="914367">
              <a:defRPr>
                <a:solidFill>
                  <a:srgbClr val="888888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18663442"/>
      </p:ext>
    </p:extLst>
  </p:cSld>
  <p:clrMapOvr>
    <a:masterClrMapping/>
  </p:clrMapOvr>
  <p:transition spd="med"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and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tle Text"/>
          <p:cNvSpPr txBox="1">
            <a:spLocks noGrp="1"/>
          </p:cNvSpPr>
          <p:nvPr>
            <p:ph type="title"/>
          </p:nvPr>
        </p:nvSpPr>
        <p:spPr>
          <a:xfrm>
            <a:off x="414338" y="-53105"/>
            <a:ext cx="11401425" cy="848321"/>
          </a:xfrm>
          <a:prstGeom prst="rect">
            <a:avLst/>
          </a:prstGeom>
        </p:spPr>
        <p:txBody>
          <a:bodyPr/>
          <a:lstStyle/>
          <a:p>
            <a:r>
              <a:rPr dirty="0"/>
              <a:t>Title Text</a:t>
            </a:r>
          </a:p>
        </p:txBody>
      </p:sp>
    </p:spTree>
    <p:extLst>
      <p:ext uri="{BB962C8B-B14F-4D97-AF65-F5344CB8AC3E}">
        <p14:creationId xmlns:p14="http://schemas.microsoft.com/office/powerpoint/2010/main" val="4147613852"/>
      </p:ext>
    </p:extLst>
  </p:cSld>
  <p:clrMapOvr>
    <a:masterClrMapping/>
  </p:clrMapOvr>
  <p:transition spd="med"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and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tle Text"/>
          <p:cNvSpPr txBox="1">
            <a:spLocks noGrp="1"/>
          </p:cNvSpPr>
          <p:nvPr>
            <p:ph type="title"/>
          </p:nvPr>
        </p:nvSpPr>
        <p:spPr>
          <a:xfrm>
            <a:off x="414338" y="-53105"/>
            <a:ext cx="11401425" cy="848321"/>
          </a:xfrm>
          <a:prstGeom prst="rect">
            <a:avLst/>
          </a:prstGeom>
        </p:spPr>
        <p:txBody>
          <a:bodyPr/>
          <a:lstStyle/>
          <a:p>
            <a:r>
              <a:rPr dirty="0"/>
              <a:t>Title Text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E761D10-1B2C-9847-8DD6-364E921CDF4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33051" y="1128714"/>
            <a:ext cx="10011188" cy="5100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7582044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0BCE0-945C-4FDF-95A1-2149B1FF5B83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77608-3819-479B-BB98-C216BA724E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395217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A6F75A-2D5E-9140-AD42-72CCF0C66B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8D1E656-9616-6D4B-9719-B7EB69C3BF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98" indent="0" algn="ctr">
              <a:buNone/>
              <a:defRPr sz="1500"/>
            </a:lvl2pPr>
            <a:lvl3pPr marL="685797" indent="0" algn="ctr">
              <a:buNone/>
              <a:defRPr sz="1350"/>
            </a:lvl3pPr>
            <a:lvl4pPr marL="1028696" indent="0" algn="ctr">
              <a:buNone/>
              <a:defRPr sz="1200"/>
            </a:lvl4pPr>
            <a:lvl5pPr marL="1371594" indent="0" algn="ctr">
              <a:buNone/>
              <a:defRPr sz="1200"/>
            </a:lvl5pPr>
            <a:lvl6pPr marL="1714492" indent="0" algn="ctr">
              <a:buNone/>
              <a:defRPr sz="1200"/>
            </a:lvl6pPr>
            <a:lvl7pPr marL="2057391" indent="0" algn="ctr">
              <a:buNone/>
              <a:defRPr sz="1200"/>
            </a:lvl7pPr>
            <a:lvl8pPr marL="2400290" indent="0" algn="ctr">
              <a:buNone/>
              <a:defRPr sz="1200"/>
            </a:lvl8pPr>
            <a:lvl9pPr marL="2743188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AFB855-B60E-634A-9996-0D0D41EE12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2895-3326-6449-8FBB-54698392FAAF}" type="datetime1">
              <a:rPr lang="en-US" smtClean="0"/>
              <a:t>10/14/2025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9F730B-5B17-114A-AEDB-7E8E928D4E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EDECD4-EAA6-B343-800A-0E1BCC8BC4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757127" y="6588323"/>
            <a:ext cx="253274" cy="250068"/>
          </a:xfrm>
        </p:spPr>
        <p:txBody>
          <a:bodyPr/>
          <a:lstStyle/>
          <a:p>
            <a:fld id="{985A5C6C-BD3B-0F45-AE52-71E6E6BAC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15496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0BCE0-945C-4FDF-95A1-2149B1FF5B83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77608-3819-479B-BB98-C216BA724E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97354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0BCE0-945C-4FDF-95A1-2149B1FF5B83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77608-3819-479B-BB98-C216BA724E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55987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0BCE0-945C-4FDF-95A1-2149B1FF5B83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77608-3819-479B-BB98-C216BA724E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5677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9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41.xml"/><Relationship Id="rId4" Type="http://schemas.openxmlformats.org/officeDocument/2006/relationships/slideLayout" Target="../slideLayouts/slideLayout40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13" Type="http://schemas.openxmlformats.org/officeDocument/2006/relationships/slideLayout" Target="../slideLayouts/slideLayout54.xml"/><Relationship Id="rId18" Type="http://schemas.openxmlformats.org/officeDocument/2006/relationships/slideLayout" Target="../slideLayouts/slideLayout59.xml"/><Relationship Id="rId3" Type="http://schemas.openxmlformats.org/officeDocument/2006/relationships/slideLayout" Target="../slideLayouts/slideLayout44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48.xml"/><Relationship Id="rId12" Type="http://schemas.openxmlformats.org/officeDocument/2006/relationships/slideLayout" Target="../slideLayouts/slideLayout53.xml"/><Relationship Id="rId17" Type="http://schemas.openxmlformats.org/officeDocument/2006/relationships/slideLayout" Target="../slideLayouts/slideLayout58.xml"/><Relationship Id="rId2" Type="http://schemas.openxmlformats.org/officeDocument/2006/relationships/slideLayout" Target="../slideLayouts/slideLayout43.xml"/><Relationship Id="rId16" Type="http://schemas.openxmlformats.org/officeDocument/2006/relationships/slideLayout" Target="../slideLayouts/slideLayout57.xml"/><Relationship Id="rId20" Type="http://schemas.openxmlformats.org/officeDocument/2006/relationships/theme" Target="../theme/theme5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slideLayout" Target="../slideLayouts/slideLayout52.xml"/><Relationship Id="rId5" Type="http://schemas.openxmlformats.org/officeDocument/2006/relationships/slideLayout" Target="../slideLayouts/slideLayout46.xml"/><Relationship Id="rId15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51.xml"/><Relationship Id="rId19" Type="http://schemas.openxmlformats.org/officeDocument/2006/relationships/slideLayout" Target="../slideLayouts/slideLayout60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Relationship Id="rId14" Type="http://schemas.openxmlformats.org/officeDocument/2006/relationships/slideLayout" Target="../slideLayouts/slideLayout55.xml"/><Relationship Id="rId22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r"/>
            <a:fld id="{7CF0BCE0-945C-4FDF-95A1-2149B1FF5B83}" type="datetimeFigureOut">
              <a:rPr lang="en-US" smtClean="0"/>
              <a:pPr algn="r"/>
              <a:t>10/14/2025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sz="10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D77608-3819-479B-BB98-C216BA724EFE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116147828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160" r:id="rId1"/>
    <p:sldLayoutId id="2147484161" r:id="rId2"/>
    <p:sldLayoutId id="2147484162" r:id="rId3"/>
    <p:sldLayoutId id="2147484163" r:id="rId4"/>
    <p:sldLayoutId id="2147484164" r:id="rId5"/>
    <p:sldLayoutId id="2147484165" r:id="rId6"/>
    <p:sldLayoutId id="2147484166" r:id="rId7"/>
    <p:sldLayoutId id="2147484167" r:id="rId8"/>
    <p:sldLayoutId id="2147484168" r:id="rId9"/>
    <p:sldLayoutId id="2147484169" r:id="rId10"/>
    <p:sldLayoutId id="2147484170" r:id="rId11"/>
    <p:sldLayoutId id="2147484185" r:id="rId12"/>
    <p:sldLayoutId id="2147484214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ED7D8E-918B-C445-A470-3725123DC34E}"/>
              </a:ext>
            </a:extLst>
          </p:cNvPr>
          <p:cNvSpPr/>
          <p:nvPr userDrawn="1"/>
        </p:nvSpPr>
        <p:spPr>
          <a:xfrm>
            <a:off x="0" y="0"/>
            <a:ext cx="12192000" cy="795215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92DEF43-AC10-154D-ABA6-63C2A34A6E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4226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3E4D76-F093-9D4B-A0B4-6C6533C720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528BD5-50DE-0645-86E2-6CA90069171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r"/>
            <a:fld id="{7CF0BCE0-945C-4FDF-95A1-2149B1FF5B83}" type="datetimeFigureOut">
              <a:rPr lang="en-US" smtClean="0"/>
              <a:pPr algn="r"/>
              <a:t>10/14/2025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5B9636-86A9-9546-88CE-C8FE60E198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sz="10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3CFECB-E988-5744-93CB-BC71431D2A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D77608-3819-479B-BB98-C216BA724EFE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9274192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6" r:id="rId1"/>
    <p:sldLayoutId id="2147484257" r:id="rId2"/>
    <p:sldLayoutId id="2147484258" r:id="rId3"/>
    <p:sldLayoutId id="2147484259" r:id="rId4"/>
    <p:sldLayoutId id="2147484261" r:id="rId5"/>
    <p:sldLayoutId id="2147484262" r:id="rId6"/>
    <p:sldLayoutId id="2147484263" r:id="rId7"/>
    <p:sldLayoutId id="2147484264" r:id="rId8"/>
    <p:sldLayoutId id="2147484268" r:id="rId9"/>
    <p:sldLayoutId id="2147484270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Corbel" panose="020B0503020204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C5D7FC-5103-9A4E-B62E-E1EA0828E2CE}" type="datetime1">
              <a:rPr lang="en-US" smtClean="0"/>
              <a:t>10/14/2025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5A5C6C-BD3B-0F45-AE52-71E6E6BAC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2731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72" r:id="rId1"/>
    <p:sldLayoutId id="2147484273" r:id="rId2"/>
    <p:sldLayoutId id="2147484274" r:id="rId3"/>
    <p:sldLayoutId id="2147484275" r:id="rId4"/>
    <p:sldLayoutId id="2147484276" r:id="rId5"/>
    <p:sldLayoutId id="2147484277" r:id="rId6"/>
    <p:sldLayoutId id="2147484278" r:id="rId7"/>
    <p:sldLayoutId id="2147484279" r:id="rId8"/>
    <p:sldLayoutId id="2147484280" r:id="rId9"/>
    <p:sldLayoutId id="2147484281" r:id="rId10"/>
    <p:sldLayoutId id="2147484282" r:id="rId11"/>
    <p:sldLayoutId id="2147484302" r:id="rId12"/>
    <p:sldLayoutId id="2147484303" r:id="rId13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1D4C993-76AC-6D4D-836E-E066BF1D43CE}"/>
              </a:ext>
            </a:extLst>
          </p:cNvPr>
          <p:cNvSpPr/>
          <p:nvPr userDrawn="1"/>
        </p:nvSpPr>
        <p:spPr>
          <a:xfrm>
            <a:off x="0" y="0"/>
            <a:ext cx="12192000" cy="795215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itle Text"/>
          <p:cNvSpPr txBox="1">
            <a:spLocks noGrp="1"/>
          </p:cNvSpPr>
          <p:nvPr>
            <p:ph type="title"/>
          </p:nvPr>
        </p:nvSpPr>
        <p:spPr>
          <a:xfrm>
            <a:off x="2408039" y="-53106"/>
            <a:ext cx="7375922" cy="8483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3578" tIns="53578" rIns="53578" bIns="53578" anchor="ctr"/>
          <a:lstStyle/>
          <a:p>
            <a:r>
              <a:rPr dirty="0"/>
              <a:t>Title Text</a:t>
            </a:r>
          </a:p>
        </p:txBody>
      </p:sp>
    </p:spTree>
    <p:extLst>
      <p:ext uri="{BB962C8B-B14F-4D97-AF65-F5344CB8AC3E}">
        <p14:creationId xmlns:p14="http://schemas.microsoft.com/office/powerpoint/2010/main" val="4426862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84" r:id="rId1"/>
    <p:sldLayoutId id="2147484285" r:id="rId2"/>
    <p:sldLayoutId id="2147484286" r:id="rId3"/>
    <p:sldLayoutId id="2147484288" r:id="rId4"/>
    <p:sldLayoutId id="2147484289" r:id="rId5"/>
  </p:sldLayoutIdLst>
  <p:transition spd="med"/>
  <p:txStyles>
    <p:titleStyle>
      <a:lvl1pPr marL="0" marR="0" indent="0" algn="ctr" defTabSz="910828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Corbel"/>
          <a:ea typeface="Corbel"/>
          <a:cs typeface="Corbel"/>
          <a:sym typeface="Corbel"/>
        </a:defRPr>
      </a:lvl1pPr>
      <a:lvl2pPr marL="0" marR="0" indent="114300" algn="ctr" defTabSz="910828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Corbel"/>
          <a:ea typeface="Corbel"/>
          <a:cs typeface="Corbel"/>
          <a:sym typeface="Corbel"/>
        </a:defRPr>
      </a:lvl2pPr>
      <a:lvl3pPr marL="0" marR="0" indent="228600" algn="ctr" defTabSz="910828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Corbel"/>
          <a:ea typeface="Corbel"/>
          <a:cs typeface="Corbel"/>
          <a:sym typeface="Corbel"/>
        </a:defRPr>
      </a:lvl3pPr>
      <a:lvl4pPr marL="0" marR="0" indent="342900" algn="ctr" defTabSz="910828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Corbel"/>
          <a:ea typeface="Corbel"/>
          <a:cs typeface="Corbel"/>
          <a:sym typeface="Corbel"/>
        </a:defRPr>
      </a:lvl4pPr>
      <a:lvl5pPr marL="0" marR="0" indent="457200" algn="ctr" defTabSz="910828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Corbel"/>
          <a:ea typeface="Corbel"/>
          <a:cs typeface="Corbel"/>
          <a:sym typeface="Corbel"/>
        </a:defRPr>
      </a:lvl5pPr>
      <a:lvl6pPr marL="0" marR="0" indent="571500" algn="ctr" defTabSz="910828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Corbel"/>
          <a:ea typeface="Corbel"/>
          <a:cs typeface="Corbel"/>
          <a:sym typeface="Corbel"/>
        </a:defRPr>
      </a:lvl6pPr>
      <a:lvl7pPr marL="0" marR="0" indent="685800" algn="ctr" defTabSz="910828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Corbel"/>
          <a:ea typeface="Corbel"/>
          <a:cs typeface="Corbel"/>
          <a:sym typeface="Corbel"/>
        </a:defRPr>
      </a:lvl7pPr>
      <a:lvl8pPr marL="0" marR="0" indent="800100" algn="ctr" defTabSz="910828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Corbel"/>
          <a:ea typeface="Corbel"/>
          <a:cs typeface="Corbel"/>
          <a:sym typeface="Corbel"/>
        </a:defRPr>
      </a:lvl8pPr>
      <a:lvl9pPr marL="0" marR="0" indent="914400" algn="ctr" defTabSz="910828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Corbel"/>
          <a:ea typeface="Corbel"/>
          <a:cs typeface="Corbel"/>
          <a:sym typeface="Corbel"/>
        </a:defRPr>
      </a:lvl9pPr>
    </p:titleStyle>
    <p:bodyStyle>
      <a:lvl1pPr marL="233795" marR="0" indent="-233795" algn="l" defTabSz="910828" rtl="0" latinLnBrk="0">
        <a:lnSpc>
          <a:spcPct val="100000"/>
        </a:lnSpc>
        <a:spcBef>
          <a:spcPts val="750"/>
        </a:spcBef>
        <a:spcAft>
          <a:spcPts val="0"/>
        </a:spcAft>
        <a:buClr>
          <a:srgbClr val="AAADFF"/>
        </a:buClr>
        <a:buSzPct val="100000"/>
        <a:buFontTx/>
        <a:buChar char=""/>
        <a:tabLst/>
        <a:defRPr sz="3000" b="0" i="0" u="none" strike="noStrike" cap="none" spc="0" baseline="0">
          <a:ln>
            <a:noFill/>
          </a:ln>
          <a:solidFill>
            <a:srgbClr val="1D4790"/>
          </a:solidFill>
          <a:uFill>
            <a:solidFill>
              <a:srgbClr val="1D4790"/>
            </a:solidFill>
          </a:uFill>
          <a:latin typeface="Corbel"/>
          <a:ea typeface="Corbel"/>
          <a:cs typeface="Corbel"/>
          <a:sym typeface="Corbel"/>
        </a:defRPr>
      </a:lvl1pPr>
      <a:lvl2pPr marL="454192" marR="0" indent="-225592" algn="l" defTabSz="910828" rtl="0" latinLnBrk="0">
        <a:lnSpc>
          <a:spcPct val="100000"/>
        </a:lnSpc>
        <a:spcBef>
          <a:spcPts val="750"/>
        </a:spcBef>
        <a:spcAft>
          <a:spcPts val="0"/>
        </a:spcAft>
        <a:buClr>
          <a:srgbClr val="AAADFF"/>
        </a:buClr>
        <a:buSzPct val="100000"/>
        <a:buFontTx/>
        <a:buChar char=""/>
        <a:tabLst/>
        <a:defRPr sz="3000" b="0" i="0" u="none" strike="noStrike" cap="none" spc="0" baseline="0">
          <a:ln>
            <a:noFill/>
          </a:ln>
          <a:solidFill>
            <a:srgbClr val="1D4790"/>
          </a:solidFill>
          <a:uFill>
            <a:solidFill>
              <a:srgbClr val="1D4790"/>
            </a:solidFill>
          </a:uFill>
          <a:latin typeface="Corbel"/>
          <a:ea typeface="Corbel"/>
          <a:cs typeface="Corbel"/>
          <a:sym typeface="Corbel"/>
        </a:defRPr>
      </a:lvl2pPr>
      <a:lvl3pPr marL="658906" marR="0" indent="-201706" algn="l" defTabSz="910828" rtl="0" latinLnBrk="0">
        <a:lnSpc>
          <a:spcPct val="100000"/>
        </a:lnSpc>
        <a:spcBef>
          <a:spcPts val="750"/>
        </a:spcBef>
        <a:spcAft>
          <a:spcPts val="0"/>
        </a:spcAft>
        <a:buClr>
          <a:srgbClr val="AAADFF"/>
        </a:buClr>
        <a:buSzPct val="100000"/>
        <a:buFontTx/>
        <a:buChar char=""/>
        <a:tabLst/>
        <a:defRPr sz="3000" b="0" i="0" u="none" strike="noStrike" cap="none" spc="0" baseline="0">
          <a:ln>
            <a:noFill/>
          </a:ln>
          <a:solidFill>
            <a:srgbClr val="1D4790"/>
          </a:solidFill>
          <a:uFill>
            <a:solidFill>
              <a:srgbClr val="1D4790"/>
            </a:solidFill>
          </a:uFill>
          <a:latin typeface="Corbel"/>
          <a:ea typeface="Corbel"/>
          <a:cs typeface="Corbel"/>
          <a:sym typeface="Corbel"/>
        </a:defRPr>
      </a:lvl3pPr>
      <a:lvl4pPr marL="930729" marR="0" indent="-244929" algn="l" defTabSz="910828" rtl="0" latinLnBrk="0">
        <a:lnSpc>
          <a:spcPct val="100000"/>
        </a:lnSpc>
        <a:spcBef>
          <a:spcPts val="750"/>
        </a:spcBef>
        <a:spcAft>
          <a:spcPts val="0"/>
        </a:spcAft>
        <a:buClr>
          <a:srgbClr val="AAADFF"/>
        </a:buClr>
        <a:buSzPct val="100000"/>
        <a:buFontTx/>
        <a:buChar char=""/>
        <a:tabLst/>
        <a:defRPr sz="3000" b="0" i="0" u="none" strike="noStrike" cap="none" spc="0" baseline="0">
          <a:ln>
            <a:noFill/>
          </a:ln>
          <a:solidFill>
            <a:srgbClr val="1D4790"/>
          </a:solidFill>
          <a:uFill>
            <a:solidFill>
              <a:srgbClr val="1D4790"/>
            </a:solidFill>
          </a:uFill>
          <a:latin typeface="Corbel"/>
          <a:ea typeface="Corbel"/>
          <a:cs typeface="Corbel"/>
          <a:sym typeface="Corbel"/>
        </a:defRPr>
      </a:lvl4pPr>
      <a:lvl5pPr marL="1159329" marR="0" indent="-244929" algn="l" defTabSz="910828" rtl="0" latinLnBrk="0">
        <a:lnSpc>
          <a:spcPct val="100000"/>
        </a:lnSpc>
        <a:spcBef>
          <a:spcPts val="750"/>
        </a:spcBef>
        <a:spcAft>
          <a:spcPts val="0"/>
        </a:spcAft>
        <a:buClr>
          <a:srgbClr val="AAADFF"/>
        </a:buClr>
        <a:buSzPct val="100000"/>
        <a:buFontTx/>
        <a:buChar char=""/>
        <a:tabLst/>
        <a:defRPr sz="3000" b="0" i="0" u="none" strike="noStrike" cap="none" spc="0" baseline="0">
          <a:ln>
            <a:noFill/>
          </a:ln>
          <a:solidFill>
            <a:srgbClr val="1D4790"/>
          </a:solidFill>
          <a:uFill>
            <a:solidFill>
              <a:srgbClr val="1D4790"/>
            </a:solidFill>
          </a:uFill>
          <a:latin typeface="Corbel"/>
          <a:ea typeface="Corbel"/>
          <a:cs typeface="Corbel"/>
          <a:sym typeface="Corbel"/>
        </a:defRPr>
      </a:lvl5pPr>
      <a:lvl6pPr marL="1837871" marR="0" indent="-612321" algn="l" defTabSz="910828" rtl="0" latinLnBrk="0">
        <a:lnSpc>
          <a:spcPct val="100000"/>
        </a:lnSpc>
        <a:spcBef>
          <a:spcPts val="750"/>
        </a:spcBef>
        <a:spcAft>
          <a:spcPts val="0"/>
        </a:spcAft>
        <a:buClr>
          <a:srgbClr val="AAADFF"/>
        </a:buClr>
        <a:buSzPct val="171000"/>
        <a:buFontTx/>
        <a:buChar char=""/>
        <a:tabLst/>
        <a:defRPr sz="3000" b="0" i="0" u="none" strike="noStrike" cap="none" spc="0" baseline="0">
          <a:ln>
            <a:noFill/>
          </a:ln>
          <a:solidFill>
            <a:srgbClr val="1D4790"/>
          </a:solidFill>
          <a:uFill>
            <a:solidFill>
              <a:srgbClr val="1D4790"/>
            </a:solidFill>
          </a:uFill>
          <a:latin typeface="Corbel"/>
          <a:ea typeface="Corbel"/>
          <a:cs typeface="Corbel"/>
          <a:sym typeface="Corbel"/>
        </a:defRPr>
      </a:lvl6pPr>
      <a:lvl7pPr marL="2015671" marR="0" indent="-612321" algn="l" defTabSz="910828" rtl="0" latinLnBrk="0">
        <a:lnSpc>
          <a:spcPct val="100000"/>
        </a:lnSpc>
        <a:spcBef>
          <a:spcPts val="750"/>
        </a:spcBef>
        <a:spcAft>
          <a:spcPts val="0"/>
        </a:spcAft>
        <a:buClr>
          <a:srgbClr val="AAADFF"/>
        </a:buClr>
        <a:buSzPct val="171000"/>
        <a:buFontTx/>
        <a:buChar char=""/>
        <a:tabLst/>
        <a:defRPr sz="3000" b="0" i="0" u="none" strike="noStrike" cap="none" spc="0" baseline="0">
          <a:ln>
            <a:noFill/>
          </a:ln>
          <a:solidFill>
            <a:srgbClr val="1D4790"/>
          </a:solidFill>
          <a:uFill>
            <a:solidFill>
              <a:srgbClr val="1D4790"/>
            </a:solidFill>
          </a:uFill>
          <a:latin typeface="Corbel"/>
          <a:ea typeface="Corbel"/>
          <a:cs typeface="Corbel"/>
          <a:sym typeface="Corbel"/>
        </a:defRPr>
      </a:lvl7pPr>
      <a:lvl8pPr marL="2193471" marR="0" indent="-612321" algn="l" defTabSz="910828" rtl="0" latinLnBrk="0">
        <a:lnSpc>
          <a:spcPct val="100000"/>
        </a:lnSpc>
        <a:spcBef>
          <a:spcPts val="750"/>
        </a:spcBef>
        <a:spcAft>
          <a:spcPts val="0"/>
        </a:spcAft>
        <a:buClr>
          <a:srgbClr val="AAADFF"/>
        </a:buClr>
        <a:buSzPct val="171000"/>
        <a:buFontTx/>
        <a:buChar char=""/>
        <a:tabLst/>
        <a:defRPr sz="3000" b="0" i="0" u="none" strike="noStrike" cap="none" spc="0" baseline="0">
          <a:ln>
            <a:noFill/>
          </a:ln>
          <a:solidFill>
            <a:srgbClr val="1D4790"/>
          </a:solidFill>
          <a:uFill>
            <a:solidFill>
              <a:srgbClr val="1D4790"/>
            </a:solidFill>
          </a:uFill>
          <a:latin typeface="Corbel"/>
          <a:ea typeface="Corbel"/>
          <a:cs typeface="Corbel"/>
          <a:sym typeface="Corbel"/>
        </a:defRPr>
      </a:lvl8pPr>
      <a:lvl9pPr marL="2371271" marR="0" indent="-612321" algn="l" defTabSz="910828" rtl="0" latinLnBrk="0">
        <a:lnSpc>
          <a:spcPct val="100000"/>
        </a:lnSpc>
        <a:spcBef>
          <a:spcPts val="750"/>
        </a:spcBef>
        <a:spcAft>
          <a:spcPts val="0"/>
        </a:spcAft>
        <a:buClr>
          <a:srgbClr val="AAADFF"/>
        </a:buClr>
        <a:buSzPct val="171000"/>
        <a:buFontTx/>
        <a:buChar char=""/>
        <a:tabLst/>
        <a:defRPr sz="3000" b="0" i="0" u="none" strike="noStrike" cap="none" spc="0" baseline="0">
          <a:ln>
            <a:noFill/>
          </a:ln>
          <a:solidFill>
            <a:srgbClr val="1D4790"/>
          </a:solidFill>
          <a:uFill>
            <a:solidFill>
              <a:srgbClr val="1D4790"/>
            </a:solidFill>
          </a:uFill>
          <a:latin typeface="Corbel"/>
          <a:ea typeface="Corbel"/>
          <a:cs typeface="Corbel"/>
          <a:sym typeface="Corbel"/>
        </a:defRPr>
      </a:lvl9pPr>
    </p:bodyStyle>
    <p:otherStyle>
      <a:lvl1pPr marL="0" marR="0" indent="0" algn="r" defTabSz="910828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ln>
            <a:noFill/>
          </a:ln>
          <a:solidFill>
            <a:schemeClr val="tx1"/>
          </a:solidFill>
          <a:uFill>
            <a:solidFill>
              <a:srgbClr val="1D4790"/>
            </a:solidFill>
          </a:uFill>
          <a:latin typeface="+mn-lt"/>
          <a:ea typeface="+mn-ea"/>
          <a:cs typeface="+mn-cs"/>
          <a:sym typeface="Arial"/>
        </a:defRPr>
      </a:lvl1pPr>
      <a:lvl2pPr marL="0" marR="0" indent="0" algn="r" defTabSz="910828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ln>
            <a:noFill/>
          </a:ln>
          <a:solidFill>
            <a:schemeClr val="tx1"/>
          </a:solidFill>
          <a:uFill>
            <a:solidFill>
              <a:srgbClr val="1D4790"/>
            </a:solidFill>
          </a:uFill>
          <a:latin typeface="+mn-lt"/>
          <a:ea typeface="+mn-ea"/>
          <a:cs typeface="+mn-cs"/>
          <a:sym typeface="Arial"/>
        </a:defRPr>
      </a:lvl2pPr>
      <a:lvl3pPr marL="0" marR="0" indent="0" algn="r" defTabSz="910828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ln>
            <a:noFill/>
          </a:ln>
          <a:solidFill>
            <a:schemeClr val="tx1"/>
          </a:solidFill>
          <a:uFill>
            <a:solidFill>
              <a:srgbClr val="1D4790"/>
            </a:solidFill>
          </a:uFill>
          <a:latin typeface="+mn-lt"/>
          <a:ea typeface="+mn-ea"/>
          <a:cs typeface="+mn-cs"/>
          <a:sym typeface="Arial"/>
        </a:defRPr>
      </a:lvl3pPr>
      <a:lvl4pPr marL="0" marR="0" indent="0" algn="r" defTabSz="910828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ln>
            <a:noFill/>
          </a:ln>
          <a:solidFill>
            <a:schemeClr val="tx1"/>
          </a:solidFill>
          <a:uFill>
            <a:solidFill>
              <a:srgbClr val="1D4790"/>
            </a:solidFill>
          </a:uFill>
          <a:latin typeface="+mn-lt"/>
          <a:ea typeface="+mn-ea"/>
          <a:cs typeface="+mn-cs"/>
          <a:sym typeface="Arial"/>
        </a:defRPr>
      </a:lvl4pPr>
      <a:lvl5pPr marL="0" marR="0" indent="0" algn="r" defTabSz="910828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ln>
            <a:noFill/>
          </a:ln>
          <a:solidFill>
            <a:schemeClr val="tx1"/>
          </a:solidFill>
          <a:uFill>
            <a:solidFill>
              <a:srgbClr val="1D4790"/>
            </a:solidFill>
          </a:uFill>
          <a:latin typeface="+mn-lt"/>
          <a:ea typeface="+mn-ea"/>
          <a:cs typeface="+mn-cs"/>
          <a:sym typeface="Arial"/>
        </a:defRPr>
      </a:lvl5pPr>
      <a:lvl6pPr marL="0" marR="0" indent="0" algn="r" defTabSz="910828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ln>
            <a:noFill/>
          </a:ln>
          <a:solidFill>
            <a:schemeClr val="tx1"/>
          </a:solidFill>
          <a:uFill>
            <a:solidFill>
              <a:srgbClr val="1D4790"/>
            </a:solidFill>
          </a:uFill>
          <a:latin typeface="+mn-lt"/>
          <a:ea typeface="+mn-ea"/>
          <a:cs typeface="+mn-cs"/>
          <a:sym typeface="Arial"/>
        </a:defRPr>
      </a:lvl6pPr>
      <a:lvl7pPr marL="0" marR="0" indent="0" algn="r" defTabSz="910828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ln>
            <a:noFill/>
          </a:ln>
          <a:solidFill>
            <a:schemeClr val="tx1"/>
          </a:solidFill>
          <a:uFill>
            <a:solidFill>
              <a:srgbClr val="1D4790"/>
            </a:solidFill>
          </a:uFill>
          <a:latin typeface="+mn-lt"/>
          <a:ea typeface="+mn-ea"/>
          <a:cs typeface="+mn-cs"/>
          <a:sym typeface="Arial"/>
        </a:defRPr>
      </a:lvl7pPr>
      <a:lvl8pPr marL="0" marR="0" indent="0" algn="r" defTabSz="910828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ln>
            <a:noFill/>
          </a:ln>
          <a:solidFill>
            <a:schemeClr val="tx1"/>
          </a:solidFill>
          <a:uFill>
            <a:solidFill>
              <a:srgbClr val="1D4790"/>
            </a:solidFill>
          </a:uFill>
          <a:latin typeface="+mn-lt"/>
          <a:ea typeface="+mn-ea"/>
          <a:cs typeface="+mn-cs"/>
          <a:sym typeface="Arial"/>
        </a:defRPr>
      </a:lvl8pPr>
      <a:lvl9pPr marL="0" marR="0" indent="0" algn="r" defTabSz="910828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ln>
            <a:noFill/>
          </a:ln>
          <a:solidFill>
            <a:schemeClr val="tx1"/>
          </a:solidFill>
          <a:uFill>
            <a:solidFill>
              <a:srgbClr val="1D4790"/>
            </a:solidFill>
          </a:uFill>
          <a:latin typeface="+mn-lt"/>
          <a:ea typeface="+mn-ea"/>
          <a:cs typeface="+mn-cs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"/>
          <p:cNvSpPr/>
          <p:nvPr/>
        </p:nvSpPr>
        <p:spPr>
          <a:xfrm>
            <a:off x="-128454" y="-8952"/>
            <a:ext cx="12334876" cy="759024"/>
          </a:xfrm>
          <a:prstGeom prst="rect">
            <a:avLst/>
          </a:prstGeom>
          <a:solidFill>
            <a:srgbClr val="2986E2"/>
          </a:solidFill>
          <a:ln>
            <a:miter lim="400000"/>
          </a:ln>
        </p:spPr>
        <p:txBody>
          <a:bodyPr lIns="26789" tIns="26789" rIns="26789" bIns="26789" anchor="ctr"/>
          <a:lstStyle/>
          <a:p>
            <a:pPr defTabSz="910796">
              <a:buClr>
                <a:srgbClr val="1D4790"/>
              </a:buClr>
              <a:defRPr sz="2400">
                <a:solidFill>
                  <a:srgbClr val="1D4790"/>
                </a:solidFill>
                <a:uFill>
                  <a:solidFill>
                    <a:srgbClr val="1D4790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endParaRPr sz="1687"/>
          </a:p>
        </p:txBody>
      </p:sp>
      <p:pic>
        <p:nvPicPr>
          <p:cNvPr id="3" name="image9.png" descr="image9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0" y="498"/>
            <a:ext cx="1528927" cy="750094"/>
          </a:xfrm>
          <a:prstGeom prst="rect">
            <a:avLst/>
          </a:prstGeom>
          <a:ln w="12700"/>
        </p:spPr>
      </p:pic>
      <p:pic>
        <p:nvPicPr>
          <p:cNvPr id="4" name="droppedImage.pdf" descr="droppedImage.pdf"/>
          <p:cNvPicPr>
            <a:picLocks noChangeAspect="1"/>
          </p:cNvPicPr>
          <p:nvPr/>
        </p:nvPicPr>
        <p:blipFill>
          <a:blip r:embed="rId22"/>
          <a:srcRect r="70760"/>
          <a:stretch>
            <a:fillRect/>
          </a:stretch>
        </p:blipFill>
        <p:spPr>
          <a:xfrm>
            <a:off x="11443893" y="120551"/>
            <a:ext cx="694529" cy="562571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Title Text"/>
          <p:cNvSpPr txBox="1">
            <a:spLocks noGrp="1"/>
          </p:cNvSpPr>
          <p:nvPr>
            <p:ph type="title"/>
          </p:nvPr>
        </p:nvSpPr>
        <p:spPr>
          <a:xfrm>
            <a:off x="1555449" y="-53105"/>
            <a:ext cx="9834563" cy="8483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8100" tIns="38100" rIns="38100" bIns="38100" anchor="ctr"/>
          <a:lstStyle/>
          <a:p>
            <a:r>
              <a:t>Title Text</a:t>
            </a:r>
          </a:p>
        </p:txBody>
      </p:sp>
      <p:sp>
        <p:nvSpPr>
          <p:cNvPr id="6" name="Body Level One…"/>
          <p:cNvSpPr txBox="1">
            <a:spLocks noGrp="1"/>
          </p:cNvSpPr>
          <p:nvPr>
            <p:ph type="body" idx="1"/>
          </p:nvPr>
        </p:nvSpPr>
        <p:spPr>
          <a:xfrm>
            <a:off x="607219" y="1419225"/>
            <a:ext cx="10977563" cy="54387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8100" tIns="38100" rIns="38100" bIns="38100"/>
          <a:lstStyle>
            <a:lvl2pPr marL="742950" indent="-285750">
              <a:spcBef>
                <a:spcPts val="900"/>
              </a:spcBef>
              <a:buClr>
                <a:srgbClr val="88C4EC"/>
              </a:buClr>
              <a:buChar char=""/>
              <a:defRPr sz="3800"/>
            </a:lvl2pPr>
            <a:lvl3pPr marL="1143000" indent="-228600">
              <a:spcBef>
                <a:spcPts val="800"/>
              </a:spcBef>
              <a:buClr>
                <a:srgbClr val="1D4790"/>
              </a:buClr>
              <a:buChar char="•"/>
              <a:defRPr sz="3400"/>
            </a:lvl3pPr>
            <a:lvl4pPr marL="1600200" indent="-228600">
              <a:spcBef>
                <a:spcPts val="600"/>
              </a:spcBef>
              <a:buClr>
                <a:srgbClr val="1D4790"/>
              </a:buClr>
              <a:buChar char="–"/>
              <a:defRPr sz="2800"/>
            </a:lvl4pPr>
            <a:lvl5pPr marL="2057400" indent="-228600">
              <a:spcBef>
                <a:spcPts val="600"/>
              </a:spcBef>
              <a:buClr>
                <a:srgbClr val="1D4790"/>
              </a:buClr>
              <a:buChar char="»"/>
              <a:defRPr sz="2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757127" y="6588323"/>
            <a:ext cx="253274" cy="250068"/>
          </a:xfrm>
          <a:prstGeom prst="rect">
            <a:avLst/>
          </a:prstGeom>
          <a:ln w="12700"/>
        </p:spPr>
        <p:txBody>
          <a:bodyPr wrap="none" lIns="38100" tIns="38100" rIns="38100" bIns="38100">
            <a:spAutoFit/>
          </a:bodyPr>
          <a:lstStyle>
            <a:lvl1pPr algn="r" defTabSz="910796">
              <a:defRPr sz="1125">
                <a:solidFill>
                  <a:srgbClr val="1D4790"/>
                </a:solidFill>
                <a:uFill>
                  <a:solidFill>
                    <a:srgbClr val="1D4790"/>
                  </a:solidFill>
                </a:u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88404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05" r:id="rId1"/>
    <p:sldLayoutId id="2147484306" r:id="rId2"/>
    <p:sldLayoutId id="2147484307" r:id="rId3"/>
    <p:sldLayoutId id="2147484308" r:id="rId4"/>
    <p:sldLayoutId id="2147484309" r:id="rId5"/>
    <p:sldLayoutId id="2147484310" r:id="rId6"/>
    <p:sldLayoutId id="2147484311" r:id="rId7"/>
    <p:sldLayoutId id="2147484312" r:id="rId8"/>
    <p:sldLayoutId id="2147484313" r:id="rId9"/>
    <p:sldLayoutId id="2147484314" r:id="rId10"/>
    <p:sldLayoutId id="2147484315" r:id="rId11"/>
    <p:sldLayoutId id="2147484316" r:id="rId12"/>
    <p:sldLayoutId id="2147484317" r:id="rId13"/>
    <p:sldLayoutId id="2147484318" r:id="rId14"/>
    <p:sldLayoutId id="2147484319" r:id="rId15"/>
    <p:sldLayoutId id="2147484320" r:id="rId16"/>
    <p:sldLayoutId id="2147484321" r:id="rId17"/>
    <p:sldLayoutId id="2147484322" r:id="rId18"/>
    <p:sldLayoutId id="2147484323" r:id="rId19"/>
  </p:sldLayoutIdLst>
  <p:transition spd="med"/>
  <p:txStyles>
    <p:titleStyle>
      <a:lvl1pPr marL="0" marR="0" indent="0" algn="ctr" defTabSz="91079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94" b="1" i="0" u="none" strike="noStrike" cap="none" spc="0" baseline="0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Corbel"/>
        </a:defRPr>
      </a:lvl1pPr>
      <a:lvl2pPr marL="0" marR="0" indent="160729" algn="ctr" defTabSz="91079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94" b="1" i="0" u="none" strike="noStrike" cap="none" spc="0" baseline="0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Corbel"/>
        </a:defRPr>
      </a:lvl2pPr>
      <a:lvl3pPr marL="0" marR="0" indent="321457" algn="ctr" defTabSz="91079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94" b="1" i="0" u="none" strike="noStrike" cap="none" spc="0" baseline="0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Corbel"/>
        </a:defRPr>
      </a:lvl3pPr>
      <a:lvl4pPr marL="0" marR="0" indent="482186" algn="ctr" defTabSz="91079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94" b="1" i="0" u="none" strike="noStrike" cap="none" spc="0" baseline="0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Corbel"/>
        </a:defRPr>
      </a:lvl4pPr>
      <a:lvl5pPr marL="0" marR="0" indent="642915" algn="ctr" defTabSz="91079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94" b="1" i="0" u="none" strike="noStrike" cap="none" spc="0" baseline="0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Corbel"/>
        </a:defRPr>
      </a:lvl5pPr>
      <a:lvl6pPr marL="0" marR="0" indent="803643" algn="ctr" defTabSz="91079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94" b="1" i="0" u="none" strike="noStrike" cap="none" spc="0" baseline="0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Corbel"/>
        </a:defRPr>
      </a:lvl6pPr>
      <a:lvl7pPr marL="0" marR="0" indent="964372" algn="ctr" defTabSz="91079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94" b="1" i="0" u="none" strike="noStrike" cap="none" spc="0" baseline="0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Corbel"/>
        </a:defRPr>
      </a:lvl7pPr>
      <a:lvl8pPr marL="0" marR="0" indent="1125101" algn="ctr" defTabSz="91079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94" b="1" i="0" u="none" strike="noStrike" cap="none" spc="0" baseline="0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Corbel"/>
        </a:defRPr>
      </a:lvl8pPr>
      <a:lvl9pPr marL="0" marR="0" indent="1285829" algn="ctr" defTabSz="91079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94" b="1" i="0" u="none" strike="noStrike" cap="none" spc="0" baseline="0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Corbel"/>
        </a:defRPr>
      </a:lvl9pPr>
    </p:titleStyle>
    <p:bodyStyle>
      <a:lvl1pPr marL="241093" marR="0" indent="-241093" algn="l" defTabSz="910796" rtl="0" latinLnBrk="0">
        <a:lnSpc>
          <a:spcPct val="100000"/>
        </a:lnSpc>
        <a:spcBef>
          <a:spcPts val="703"/>
        </a:spcBef>
        <a:spcAft>
          <a:spcPts val="0"/>
        </a:spcAft>
        <a:buClr>
          <a:srgbClr val="AAADFF"/>
        </a:buClr>
        <a:buSzPct val="100000"/>
        <a:buFontTx/>
        <a:buChar char="•"/>
        <a:tabLst/>
        <a:defRPr sz="3094" b="0" i="0" u="none" strike="noStrike" cap="none" spc="0" baseline="0">
          <a:ln>
            <a:noFill/>
          </a:ln>
          <a:solidFill>
            <a:srgbClr val="1D4790"/>
          </a:solidFill>
          <a:uFill>
            <a:solidFill>
              <a:srgbClr val="1D4790"/>
            </a:solidFill>
          </a:uFill>
          <a:latin typeface="+mn-lt"/>
          <a:ea typeface="+mn-ea"/>
          <a:cs typeface="+mn-cs"/>
          <a:sym typeface="Corbel"/>
        </a:defRPr>
      </a:lvl1pPr>
      <a:lvl2pPr marL="554091" marR="0" indent="-232633" algn="l" defTabSz="910796" rtl="0" latinLnBrk="0">
        <a:lnSpc>
          <a:spcPct val="100000"/>
        </a:lnSpc>
        <a:spcBef>
          <a:spcPts val="703"/>
        </a:spcBef>
        <a:spcAft>
          <a:spcPts val="0"/>
        </a:spcAft>
        <a:buClr>
          <a:srgbClr val="AAADFF"/>
        </a:buClr>
        <a:buSzPct val="100000"/>
        <a:buFontTx/>
        <a:buChar char=""/>
        <a:tabLst/>
        <a:defRPr sz="3094" b="0" i="0" u="none" strike="noStrike" cap="none" spc="0" baseline="0">
          <a:ln>
            <a:noFill/>
          </a:ln>
          <a:solidFill>
            <a:srgbClr val="1D4790"/>
          </a:solidFill>
          <a:uFill>
            <a:solidFill>
              <a:srgbClr val="1D4790"/>
            </a:solidFill>
          </a:uFill>
          <a:latin typeface="+mn-lt"/>
          <a:ea typeface="+mn-ea"/>
          <a:cs typeface="+mn-cs"/>
          <a:sym typeface="Corbel"/>
        </a:defRPr>
      </a:lvl2pPr>
      <a:lvl3pPr marL="850916" marR="0" indent="-208002" algn="l" defTabSz="910796" rtl="0" latinLnBrk="0">
        <a:lnSpc>
          <a:spcPct val="100000"/>
        </a:lnSpc>
        <a:spcBef>
          <a:spcPts val="703"/>
        </a:spcBef>
        <a:spcAft>
          <a:spcPts val="0"/>
        </a:spcAft>
        <a:buClr>
          <a:srgbClr val="AAADFF"/>
        </a:buClr>
        <a:buSzPct val="100000"/>
        <a:buFontTx/>
        <a:buChar char=""/>
        <a:tabLst/>
        <a:defRPr sz="3094" b="0" i="0" u="none" strike="noStrike" cap="none" spc="0" baseline="0">
          <a:ln>
            <a:noFill/>
          </a:ln>
          <a:solidFill>
            <a:srgbClr val="1D4790"/>
          </a:solidFill>
          <a:uFill>
            <a:solidFill>
              <a:srgbClr val="1D4790"/>
            </a:solidFill>
          </a:uFill>
          <a:latin typeface="+mn-lt"/>
          <a:ea typeface="+mn-ea"/>
          <a:cs typeface="+mn-cs"/>
          <a:sym typeface="Corbel"/>
        </a:defRPr>
      </a:lvl3pPr>
      <a:lvl4pPr marL="1216945" marR="0" indent="-252573" algn="l" defTabSz="910796" rtl="0" latinLnBrk="0">
        <a:lnSpc>
          <a:spcPct val="100000"/>
        </a:lnSpc>
        <a:spcBef>
          <a:spcPts val="703"/>
        </a:spcBef>
        <a:spcAft>
          <a:spcPts val="0"/>
        </a:spcAft>
        <a:buClr>
          <a:srgbClr val="AAADFF"/>
        </a:buClr>
        <a:buSzPct val="100000"/>
        <a:buFontTx/>
        <a:buChar char=""/>
        <a:tabLst/>
        <a:defRPr sz="3094" b="0" i="0" u="none" strike="noStrike" cap="none" spc="0" baseline="0">
          <a:ln>
            <a:noFill/>
          </a:ln>
          <a:solidFill>
            <a:srgbClr val="1D4790"/>
          </a:solidFill>
          <a:uFill>
            <a:solidFill>
              <a:srgbClr val="1D4790"/>
            </a:solidFill>
          </a:uFill>
          <a:latin typeface="+mn-lt"/>
          <a:ea typeface="+mn-ea"/>
          <a:cs typeface="+mn-cs"/>
          <a:sym typeface="Corbel"/>
        </a:defRPr>
      </a:lvl4pPr>
      <a:lvl5pPr marL="1538402" marR="0" indent="-252573" algn="l" defTabSz="910796" rtl="0" latinLnBrk="0">
        <a:lnSpc>
          <a:spcPct val="100000"/>
        </a:lnSpc>
        <a:spcBef>
          <a:spcPts val="703"/>
        </a:spcBef>
        <a:spcAft>
          <a:spcPts val="0"/>
        </a:spcAft>
        <a:buClr>
          <a:srgbClr val="AAADFF"/>
        </a:buClr>
        <a:buSzPct val="100000"/>
        <a:buFontTx/>
        <a:buChar char=""/>
        <a:tabLst/>
        <a:defRPr sz="3094" b="0" i="0" u="none" strike="noStrike" cap="none" spc="0" baseline="0">
          <a:ln>
            <a:noFill/>
          </a:ln>
          <a:solidFill>
            <a:srgbClr val="1D4790"/>
          </a:solidFill>
          <a:uFill>
            <a:solidFill>
              <a:srgbClr val="1D4790"/>
            </a:solidFill>
          </a:uFill>
          <a:latin typeface="+mn-lt"/>
          <a:ea typeface="+mn-ea"/>
          <a:cs typeface="+mn-cs"/>
          <a:sym typeface="Corbel"/>
        </a:defRPr>
      </a:lvl5pPr>
      <a:lvl6pPr marL="2354802" marR="0" indent="-631434" algn="l" defTabSz="910796" rtl="0" latinLnBrk="0">
        <a:lnSpc>
          <a:spcPct val="100000"/>
        </a:lnSpc>
        <a:spcBef>
          <a:spcPts val="703"/>
        </a:spcBef>
        <a:spcAft>
          <a:spcPts val="0"/>
        </a:spcAft>
        <a:buClr>
          <a:srgbClr val="AAADFF"/>
        </a:buClr>
        <a:buSzPct val="171000"/>
        <a:buFontTx/>
        <a:buChar char=""/>
        <a:tabLst/>
        <a:defRPr sz="3094" b="0" i="0" u="none" strike="noStrike" cap="none" spc="0" baseline="0">
          <a:ln>
            <a:noFill/>
          </a:ln>
          <a:solidFill>
            <a:srgbClr val="1D4790"/>
          </a:solidFill>
          <a:uFill>
            <a:solidFill>
              <a:srgbClr val="1D4790"/>
            </a:solidFill>
          </a:uFill>
          <a:latin typeface="+mn-lt"/>
          <a:ea typeface="+mn-ea"/>
          <a:cs typeface="+mn-cs"/>
          <a:sym typeface="Corbel"/>
        </a:defRPr>
      </a:lvl6pPr>
      <a:lvl7pPr marL="2604824" marR="0" indent="-631434" algn="l" defTabSz="910796" rtl="0" latinLnBrk="0">
        <a:lnSpc>
          <a:spcPct val="100000"/>
        </a:lnSpc>
        <a:spcBef>
          <a:spcPts val="703"/>
        </a:spcBef>
        <a:spcAft>
          <a:spcPts val="0"/>
        </a:spcAft>
        <a:buClr>
          <a:srgbClr val="AAADFF"/>
        </a:buClr>
        <a:buSzPct val="171000"/>
        <a:buFontTx/>
        <a:buChar char=""/>
        <a:tabLst/>
        <a:defRPr sz="3094" b="0" i="0" u="none" strike="noStrike" cap="none" spc="0" baseline="0">
          <a:ln>
            <a:noFill/>
          </a:ln>
          <a:solidFill>
            <a:srgbClr val="1D4790"/>
          </a:solidFill>
          <a:uFill>
            <a:solidFill>
              <a:srgbClr val="1D4790"/>
            </a:solidFill>
          </a:uFill>
          <a:latin typeface="+mn-lt"/>
          <a:ea typeface="+mn-ea"/>
          <a:cs typeface="+mn-cs"/>
          <a:sym typeface="Corbel"/>
        </a:defRPr>
      </a:lvl7pPr>
      <a:lvl8pPr marL="2854847" marR="0" indent="-631434" algn="l" defTabSz="910796" rtl="0" latinLnBrk="0">
        <a:lnSpc>
          <a:spcPct val="100000"/>
        </a:lnSpc>
        <a:spcBef>
          <a:spcPts val="703"/>
        </a:spcBef>
        <a:spcAft>
          <a:spcPts val="0"/>
        </a:spcAft>
        <a:buClr>
          <a:srgbClr val="AAADFF"/>
        </a:buClr>
        <a:buSzPct val="171000"/>
        <a:buFontTx/>
        <a:buChar char=""/>
        <a:tabLst/>
        <a:defRPr sz="3094" b="0" i="0" u="none" strike="noStrike" cap="none" spc="0" baseline="0">
          <a:ln>
            <a:noFill/>
          </a:ln>
          <a:solidFill>
            <a:srgbClr val="1D4790"/>
          </a:solidFill>
          <a:uFill>
            <a:solidFill>
              <a:srgbClr val="1D4790"/>
            </a:solidFill>
          </a:uFill>
          <a:latin typeface="+mn-lt"/>
          <a:ea typeface="+mn-ea"/>
          <a:cs typeface="+mn-cs"/>
          <a:sym typeface="Corbel"/>
        </a:defRPr>
      </a:lvl8pPr>
      <a:lvl9pPr marL="3104869" marR="0" indent="-631434" algn="l" defTabSz="910796" rtl="0" latinLnBrk="0">
        <a:lnSpc>
          <a:spcPct val="100000"/>
        </a:lnSpc>
        <a:spcBef>
          <a:spcPts val="703"/>
        </a:spcBef>
        <a:spcAft>
          <a:spcPts val="0"/>
        </a:spcAft>
        <a:buClr>
          <a:srgbClr val="AAADFF"/>
        </a:buClr>
        <a:buSzPct val="171000"/>
        <a:buFontTx/>
        <a:buChar char=""/>
        <a:tabLst/>
        <a:defRPr sz="3094" b="0" i="0" u="none" strike="noStrike" cap="none" spc="0" baseline="0">
          <a:ln>
            <a:noFill/>
          </a:ln>
          <a:solidFill>
            <a:srgbClr val="1D4790"/>
          </a:solidFill>
          <a:uFill>
            <a:solidFill>
              <a:srgbClr val="1D4790"/>
            </a:solidFill>
          </a:uFill>
          <a:latin typeface="+mn-lt"/>
          <a:ea typeface="+mn-ea"/>
          <a:cs typeface="+mn-cs"/>
          <a:sym typeface="Corbel"/>
        </a:defRPr>
      </a:lvl9pPr>
    </p:bodyStyle>
    <p:otherStyle>
      <a:lvl1pPr marL="0" marR="0" indent="0" algn="r" defTabSz="910796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5" b="0" i="0" u="none" strike="noStrike" cap="none" spc="0" baseline="0">
          <a:ln>
            <a:noFill/>
          </a:ln>
          <a:solidFill>
            <a:schemeClr val="tx1"/>
          </a:solidFill>
          <a:uFill>
            <a:solidFill>
              <a:srgbClr val="1D4790"/>
            </a:solidFill>
          </a:uFill>
          <a:latin typeface="+mn-lt"/>
          <a:ea typeface="+mn-ea"/>
          <a:cs typeface="+mn-cs"/>
          <a:sym typeface="Arial"/>
        </a:defRPr>
      </a:lvl1pPr>
      <a:lvl2pPr marL="0" marR="0" indent="0" algn="r" defTabSz="910796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5" b="0" i="0" u="none" strike="noStrike" cap="none" spc="0" baseline="0">
          <a:ln>
            <a:noFill/>
          </a:ln>
          <a:solidFill>
            <a:schemeClr val="tx1"/>
          </a:solidFill>
          <a:uFill>
            <a:solidFill>
              <a:srgbClr val="1D4790"/>
            </a:solidFill>
          </a:uFill>
          <a:latin typeface="+mn-lt"/>
          <a:ea typeface="+mn-ea"/>
          <a:cs typeface="+mn-cs"/>
          <a:sym typeface="Arial"/>
        </a:defRPr>
      </a:lvl2pPr>
      <a:lvl3pPr marL="0" marR="0" indent="0" algn="r" defTabSz="910796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5" b="0" i="0" u="none" strike="noStrike" cap="none" spc="0" baseline="0">
          <a:ln>
            <a:noFill/>
          </a:ln>
          <a:solidFill>
            <a:schemeClr val="tx1"/>
          </a:solidFill>
          <a:uFill>
            <a:solidFill>
              <a:srgbClr val="1D4790"/>
            </a:solidFill>
          </a:uFill>
          <a:latin typeface="+mn-lt"/>
          <a:ea typeface="+mn-ea"/>
          <a:cs typeface="+mn-cs"/>
          <a:sym typeface="Arial"/>
        </a:defRPr>
      </a:lvl3pPr>
      <a:lvl4pPr marL="0" marR="0" indent="0" algn="r" defTabSz="910796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5" b="0" i="0" u="none" strike="noStrike" cap="none" spc="0" baseline="0">
          <a:ln>
            <a:noFill/>
          </a:ln>
          <a:solidFill>
            <a:schemeClr val="tx1"/>
          </a:solidFill>
          <a:uFill>
            <a:solidFill>
              <a:srgbClr val="1D4790"/>
            </a:solidFill>
          </a:uFill>
          <a:latin typeface="+mn-lt"/>
          <a:ea typeface="+mn-ea"/>
          <a:cs typeface="+mn-cs"/>
          <a:sym typeface="Arial"/>
        </a:defRPr>
      </a:lvl4pPr>
      <a:lvl5pPr marL="0" marR="0" indent="0" algn="r" defTabSz="910796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5" b="0" i="0" u="none" strike="noStrike" cap="none" spc="0" baseline="0">
          <a:ln>
            <a:noFill/>
          </a:ln>
          <a:solidFill>
            <a:schemeClr val="tx1"/>
          </a:solidFill>
          <a:uFill>
            <a:solidFill>
              <a:srgbClr val="1D4790"/>
            </a:solidFill>
          </a:uFill>
          <a:latin typeface="+mn-lt"/>
          <a:ea typeface="+mn-ea"/>
          <a:cs typeface="+mn-cs"/>
          <a:sym typeface="Arial"/>
        </a:defRPr>
      </a:lvl5pPr>
      <a:lvl6pPr marL="0" marR="0" indent="0" algn="r" defTabSz="910796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5" b="0" i="0" u="none" strike="noStrike" cap="none" spc="0" baseline="0">
          <a:ln>
            <a:noFill/>
          </a:ln>
          <a:solidFill>
            <a:schemeClr val="tx1"/>
          </a:solidFill>
          <a:uFill>
            <a:solidFill>
              <a:srgbClr val="1D4790"/>
            </a:solidFill>
          </a:uFill>
          <a:latin typeface="+mn-lt"/>
          <a:ea typeface="+mn-ea"/>
          <a:cs typeface="+mn-cs"/>
          <a:sym typeface="Arial"/>
        </a:defRPr>
      </a:lvl6pPr>
      <a:lvl7pPr marL="0" marR="0" indent="0" algn="r" defTabSz="910796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5" b="0" i="0" u="none" strike="noStrike" cap="none" spc="0" baseline="0">
          <a:ln>
            <a:noFill/>
          </a:ln>
          <a:solidFill>
            <a:schemeClr val="tx1"/>
          </a:solidFill>
          <a:uFill>
            <a:solidFill>
              <a:srgbClr val="1D4790"/>
            </a:solidFill>
          </a:uFill>
          <a:latin typeface="+mn-lt"/>
          <a:ea typeface="+mn-ea"/>
          <a:cs typeface="+mn-cs"/>
          <a:sym typeface="Arial"/>
        </a:defRPr>
      </a:lvl7pPr>
      <a:lvl8pPr marL="0" marR="0" indent="0" algn="r" defTabSz="910796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5" b="0" i="0" u="none" strike="noStrike" cap="none" spc="0" baseline="0">
          <a:ln>
            <a:noFill/>
          </a:ln>
          <a:solidFill>
            <a:schemeClr val="tx1"/>
          </a:solidFill>
          <a:uFill>
            <a:solidFill>
              <a:srgbClr val="1D4790"/>
            </a:solidFill>
          </a:uFill>
          <a:latin typeface="+mn-lt"/>
          <a:ea typeface="+mn-ea"/>
          <a:cs typeface="+mn-cs"/>
          <a:sym typeface="Arial"/>
        </a:defRPr>
      </a:lvl8pPr>
      <a:lvl9pPr marL="0" marR="0" indent="0" algn="r" defTabSz="910796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5" b="0" i="0" u="none" strike="noStrike" cap="none" spc="0" baseline="0">
          <a:ln>
            <a:noFill/>
          </a:ln>
          <a:solidFill>
            <a:schemeClr val="tx1"/>
          </a:solidFill>
          <a:uFill>
            <a:solidFill>
              <a:srgbClr val="1D4790"/>
            </a:solidFill>
          </a:uFill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8.xml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tif"/><Relationship Id="rId2" Type="http://schemas.openxmlformats.org/officeDocument/2006/relationships/image" Target="../media/image26.tif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28.t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9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microsoft.com/office/2007/relationships/media" Target="../media/media2.mov"/><Relationship Id="rId7" Type="http://schemas.openxmlformats.org/officeDocument/2006/relationships/slideLayout" Target="../slideLayouts/slideLayout50.xml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6" Type="http://schemas.openxmlformats.org/officeDocument/2006/relationships/video" Target="../media/media3.mov"/><Relationship Id="rId5" Type="http://schemas.microsoft.com/office/2007/relationships/media" Target="../media/media3.mov"/><Relationship Id="rId10" Type="http://schemas.openxmlformats.org/officeDocument/2006/relationships/image" Target="../media/image36.png"/><Relationship Id="rId4" Type="http://schemas.openxmlformats.org/officeDocument/2006/relationships/video" Target="../media/media2.mov"/><Relationship Id="rId9" Type="http://schemas.openxmlformats.org/officeDocument/2006/relationships/image" Target="../media/image3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3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5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9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9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9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9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5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9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6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64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9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69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7" Type="http://schemas.openxmlformats.org/officeDocument/2006/relationships/image" Target="../media/image74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73.jpeg"/><Relationship Id="rId5" Type="http://schemas.openxmlformats.org/officeDocument/2006/relationships/image" Target="../media/image72.png"/><Relationship Id="rId4" Type="http://schemas.openxmlformats.org/officeDocument/2006/relationships/image" Target="../media/image71.jpe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6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9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3.xml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5.xml"/></Relationships>
</file>

<file path=ppt/slides/_rels/slide5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85.png"/><Relationship Id="rId4" Type="http://schemas.openxmlformats.org/officeDocument/2006/relationships/image" Target="../media/image84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0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88.jp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5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sv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36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8.xml"/><Relationship Id="rId4" Type="http://schemas.microsoft.com/office/2007/relationships/hdphoto" Target="../media/hdphoto2.wdp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3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6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3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99.png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0.png"/><Relationship Id="rId13" Type="http://schemas.openxmlformats.org/officeDocument/2006/relationships/customXml" Target="../ink/ink6.xml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12" Type="http://schemas.openxmlformats.org/officeDocument/2006/relationships/image" Target="../media/image830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800.png"/><Relationship Id="rId11" Type="http://schemas.openxmlformats.org/officeDocument/2006/relationships/customXml" Target="../ink/ink5.xml"/><Relationship Id="rId5" Type="http://schemas.openxmlformats.org/officeDocument/2006/relationships/customXml" Target="../ink/ink2.xml"/><Relationship Id="rId10" Type="http://schemas.openxmlformats.org/officeDocument/2006/relationships/image" Target="../media/image820.png"/><Relationship Id="rId4" Type="http://schemas.openxmlformats.org/officeDocument/2006/relationships/image" Target="../media/image790.png"/><Relationship Id="rId9" Type="http://schemas.openxmlformats.org/officeDocument/2006/relationships/customXml" Target="../ink/ink4.xml"/><Relationship Id="rId14" Type="http://schemas.openxmlformats.org/officeDocument/2006/relationships/image" Target="../media/image840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04.png"/><Relationship Id="rId4" Type="http://schemas.openxmlformats.org/officeDocument/2006/relationships/image" Target="../media/image103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107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2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13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12.png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emf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6.xml"/></Relationships>
</file>

<file path=ppt/slides/_rels/slide70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115.png"/><Relationship Id="rId7" Type="http://schemas.openxmlformats.org/officeDocument/2006/relationships/image" Target="../media/image117.png"/><Relationship Id="rId2" Type="http://schemas.openxmlformats.org/officeDocument/2006/relationships/image" Target="../media/image114.emf"/><Relationship Id="rId1" Type="http://schemas.openxmlformats.org/officeDocument/2006/relationships/slideLayout" Target="../slideLayouts/slideLayout14.xml"/><Relationship Id="rId6" Type="http://schemas.microsoft.com/office/2007/relationships/hdphoto" Target="../media/hdphoto4.wdp"/><Relationship Id="rId5" Type="http://schemas.openxmlformats.org/officeDocument/2006/relationships/image" Target="../media/image116.png"/><Relationship Id="rId4" Type="http://schemas.microsoft.com/office/2007/relationships/hdphoto" Target="../media/hdphoto3.wdp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tif"/><Relationship Id="rId2" Type="http://schemas.openxmlformats.org/officeDocument/2006/relationships/image" Target="../media/image114.emf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19.tiff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14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14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png"/><Relationship Id="rId2" Type="http://schemas.openxmlformats.org/officeDocument/2006/relationships/image" Target="../media/image123.emf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25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png"/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28.emf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7" Type="http://schemas.microsoft.com/office/2007/relationships/hdphoto" Target="../media/hdphoto6.wdp"/><Relationship Id="rId2" Type="http://schemas.openxmlformats.org/officeDocument/2006/relationships/image" Target="../media/image129.emf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33.png"/><Relationship Id="rId5" Type="http://schemas.openxmlformats.org/officeDocument/2006/relationships/image" Target="../media/image132.png"/><Relationship Id="rId4" Type="http://schemas.openxmlformats.org/officeDocument/2006/relationships/image" Target="../media/image131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emf"/><Relationship Id="rId2" Type="http://schemas.openxmlformats.org/officeDocument/2006/relationships/image" Target="../media/image134.emf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137.png"/><Relationship Id="rId4" Type="http://schemas.openxmlformats.org/officeDocument/2006/relationships/image" Target="../media/image136.emf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8.png"/><Relationship Id="rId1" Type="http://schemas.openxmlformats.org/officeDocument/2006/relationships/slideLayout" Target="../slideLayouts/slideLayout15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png"/><Relationship Id="rId2" Type="http://schemas.openxmlformats.org/officeDocument/2006/relationships/image" Target="../media/image136.emf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4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3.xml"/><Relationship Id="rId4" Type="http://schemas.openxmlformats.org/officeDocument/2006/relationships/image" Target="../media/image15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5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2A8DA2-987F-DA4A-A895-C89F8EA92F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34225" y="2636044"/>
            <a:ext cx="5057775" cy="1714500"/>
          </a:xfrm>
        </p:spPr>
        <p:txBody>
          <a:bodyPr/>
          <a:lstStyle/>
          <a:p>
            <a:r>
              <a:rPr lang="en-US" dirty="0"/>
              <a:t>Modeling Cancer in the Mouse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B10580E-AA11-8249-B004-182A2AA3A1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986588" cy="698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4463325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Lentiviral transgenesis using mESC"/>
          <p:cNvSpPr txBox="1">
            <a:spLocks noGrp="1"/>
          </p:cNvSpPr>
          <p:nvPr>
            <p:ph type="title" idx="4294967295"/>
          </p:nvPr>
        </p:nvSpPr>
        <p:spPr>
          <a:xfrm>
            <a:off x="2518777" y="-61159"/>
            <a:ext cx="7386637" cy="1036638"/>
          </a:xfrm>
          <a:prstGeom prst="rect">
            <a:avLst/>
          </a:prstGeom>
        </p:spPr>
        <p:txBody>
          <a:bodyPr/>
          <a:lstStyle>
            <a:lvl1pPr>
              <a:defRPr sz="3800"/>
            </a:lvl1pPr>
          </a:lstStyle>
          <a:p>
            <a:r>
              <a:rPr dirty="0"/>
              <a:t>Lentiviral transgenesis using </a:t>
            </a:r>
            <a:r>
              <a:rPr dirty="0" err="1"/>
              <a:t>mESC</a:t>
            </a:r>
            <a:endParaRPr dirty="0"/>
          </a:p>
        </p:txBody>
      </p:sp>
      <p:pic>
        <p:nvPicPr>
          <p:cNvPr id="334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7382" y="2740336"/>
            <a:ext cx="3029857" cy="2168428"/>
          </a:xfrm>
          <a:prstGeom prst="rect">
            <a:avLst/>
          </a:prstGeom>
          <a:ln w="12700">
            <a:miter lim="400000"/>
          </a:ln>
        </p:spPr>
      </p:pic>
      <p:sp>
        <p:nvSpPr>
          <p:cNvPr id="335" name="Ventura, Meissner, et al., PNAS 2004"/>
          <p:cNvSpPr txBox="1"/>
          <p:nvPr/>
        </p:nvSpPr>
        <p:spPr>
          <a:xfrm>
            <a:off x="6713711" y="6352791"/>
            <a:ext cx="3763852" cy="3642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>
              <a:defRPr sz="2700"/>
            </a:lvl1pPr>
          </a:lstStyle>
          <a:p>
            <a:pPr algn="ctr" defTabSz="410751" hangingPunct="0"/>
            <a:r>
              <a:rPr sz="1898" kern="0">
                <a:solidFill>
                  <a:srgbClr val="000000"/>
                </a:solidFill>
                <a:latin typeface="Corbel"/>
                <a:sym typeface="Corbel"/>
              </a:rPr>
              <a:t>Ventura, Meissner, et al., PNAS 2004</a:t>
            </a:r>
          </a:p>
        </p:txBody>
      </p:sp>
      <p:grpSp>
        <p:nvGrpSpPr>
          <p:cNvPr id="340" name="Group"/>
          <p:cNvGrpSpPr/>
          <p:nvPr/>
        </p:nvGrpSpPr>
        <p:grpSpPr>
          <a:xfrm>
            <a:off x="5542842" y="2671325"/>
            <a:ext cx="4208013" cy="2305823"/>
            <a:chOff x="-2999" y="-893"/>
            <a:chExt cx="5984728" cy="3279391"/>
          </a:xfrm>
        </p:grpSpPr>
        <p:grpSp>
          <p:nvGrpSpPr>
            <p:cNvPr id="338" name="Group"/>
            <p:cNvGrpSpPr/>
            <p:nvPr/>
          </p:nvGrpSpPr>
          <p:grpSpPr>
            <a:xfrm>
              <a:off x="168712" y="45103"/>
              <a:ext cx="5813017" cy="3233395"/>
              <a:chOff x="0" y="0"/>
              <a:chExt cx="5813015" cy="3233394"/>
            </a:xfrm>
          </p:grpSpPr>
          <p:pic>
            <p:nvPicPr>
              <p:cNvPr id="336" name="Image" descr="Image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213276" y="0"/>
                <a:ext cx="3599740" cy="3233395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sp>
            <p:nvSpPr>
              <p:cNvPr id="337" name="Arrow"/>
              <p:cNvSpPr/>
              <p:nvPr/>
            </p:nvSpPr>
            <p:spPr>
              <a:xfrm>
                <a:off x="0" y="1100508"/>
                <a:ext cx="1891904" cy="1032379"/>
              </a:xfrm>
              <a:prstGeom prst="rightArrow">
                <a:avLst>
                  <a:gd name="adj1" fmla="val 39087"/>
                  <a:gd name="adj2" fmla="val 66032"/>
                </a:avLst>
              </a:prstGeom>
              <a:solidFill>
                <a:srgbClr val="00B5F6"/>
              </a:solidFill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26789" tIns="26789" rIns="26789" bIns="26789" numCol="1" anchor="ctr">
                <a:noAutofit/>
              </a:bodyPr>
              <a:lstStyle/>
              <a:p>
                <a:pPr algn="ctr" defTabSz="910796" hangingPunct="0">
                  <a:buClr>
                    <a:srgbClr val="1D4790"/>
                  </a:buClr>
                  <a:defRPr sz="2400">
                    <a:solidFill>
                      <a:srgbClr val="1D4790"/>
                    </a:solidFill>
                    <a:uFill>
                      <a:solidFill>
                        <a:srgbClr val="1D4790"/>
                      </a:solidFill>
                    </a:uFill>
                    <a:latin typeface="Arial"/>
                    <a:ea typeface="Arial"/>
                    <a:cs typeface="Arial"/>
                    <a:sym typeface="Arial"/>
                  </a:defRPr>
                </a:pPr>
                <a:endParaRPr sz="1687" kern="0">
                  <a:solidFill>
                    <a:srgbClr val="1D4790"/>
                  </a:solidFill>
                  <a:uFill>
                    <a:solidFill>
                      <a:srgbClr val="1D4790"/>
                    </a:solidFill>
                  </a:uFill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39" name="tetraploid…"/>
            <p:cNvSpPr txBox="1"/>
            <p:nvPr/>
          </p:nvSpPr>
          <p:spPr>
            <a:xfrm>
              <a:off x="-2999" y="-893"/>
              <a:ext cx="1903655" cy="97968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35719" tIns="35719" rIns="35719" bIns="35719" numCol="1" anchor="ctr">
              <a:spAutoFit/>
            </a:bodyPr>
            <a:lstStyle/>
            <a:p>
              <a:pPr algn="ctr" defTabSz="410751" hangingPunct="0">
                <a:defRPr sz="1900"/>
              </a:pPr>
              <a:r>
                <a:rPr sz="1336" kern="0">
                  <a:solidFill>
                    <a:srgbClr val="000000"/>
                  </a:solidFill>
                  <a:latin typeface="Corbel"/>
                  <a:sym typeface="Corbel"/>
                </a:rPr>
                <a:t>tetraploid </a:t>
              </a:r>
            </a:p>
            <a:p>
              <a:pPr algn="ctr" defTabSz="410751" hangingPunct="0">
                <a:defRPr sz="1900"/>
              </a:pPr>
              <a:r>
                <a:rPr sz="1336" kern="0">
                  <a:solidFill>
                    <a:srgbClr val="000000"/>
                  </a:solidFill>
                  <a:latin typeface="Corbel"/>
                  <a:sym typeface="Corbel"/>
                </a:rPr>
                <a:t>blastocyst </a:t>
              </a:r>
            </a:p>
            <a:p>
              <a:pPr algn="ctr" defTabSz="410751" hangingPunct="0">
                <a:defRPr sz="1900"/>
              </a:pPr>
              <a:r>
                <a:rPr sz="1336" kern="0">
                  <a:solidFill>
                    <a:srgbClr val="000000"/>
                  </a:solidFill>
                  <a:latin typeface="Corbel"/>
                  <a:sym typeface="Corbel"/>
                </a:rPr>
                <a:t>complementation</a:t>
              </a:r>
            </a:p>
          </p:txBody>
        </p:sp>
      </p:grpSp>
      <p:pic>
        <p:nvPicPr>
          <p:cNvPr id="341" name="Image" descr="Imag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26199" y="1389098"/>
            <a:ext cx="5766263" cy="542471"/>
          </a:xfrm>
          <a:prstGeom prst="rect">
            <a:avLst/>
          </a:prstGeom>
          <a:ln w="12700">
            <a:miter lim="400000"/>
          </a:ln>
        </p:spPr>
      </p:pic>
      <p:sp>
        <p:nvSpPr>
          <p:cNvPr id="342" name="Lentiviral vector pSico"/>
          <p:cNvSpPr txBox="1"/>
          <p:nvPr/>
        </p:nvSpPr>
        <p:spPr>
          <a:xfrm>
            <a:off x="5071010" y="989319"/>
            <a:ext cx="2476641" cy="3859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>
              <a:defRPr sz="2900"/>
            </a:lvl1pPr>
          </a:lstStyle>
          <a:p>
            <a:pPr algn="ctr" defTabSz="410751" hangingPunct="0"/>
            <a:r>
              <a:rPr sz="2039" kern="0">
                <a:solidFill>
                  <a:srgbClr val="000000"/>
                </a:solidFill>
                <a:latin typeface="Corbel"/>
                <a:sym typeface="Corbel"/>
              </a:rPr>
              <a:t>Lentiviral vector pSico</a:t>
            </a:r>
          </a:p>
        </p:txBody>
      </p:sp>
    </p:spTree>
  </p:cSld>
  <p:clrMapOvr>
    <a:masterClrMapping/>
  </p:clrMapOvr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0" grpId="0" animBg="1" advAuto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Limitations?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3800"/>
            </a:lvl1pPr>
          </a:lstStyle>
          <a:p>
            <a:r>
              <a:t>Limitations?</a:t>
            </a:r>
          </a:p>
        </p:txBody>
      </p:sp>
      <p:sp>
        <p:nvSpPr>
          <p:cNvPr id="348" name="Random transgene integration…"/>
          <p:cNvSpPr txBox="1">
            <a:spLocks noGrp="1"/>
          </p:cNvSpPr>
          <p:nvPr>
            <p:ph type="body" idx="4294967295"/>
          </p:nvPr>
        </p:nvSpPr>
        <p:spPr>
          <a:xfrm>
            <a:off x="1214438" y="1419225"/>
            <a:ext cx="10977562" cy="5438775"/>
          </a:xfrm>
          <a:prstGeom prst="rect">
            <a:avLst/>
          </a:prstGeom>
        </p:spPr>
        <p:txBody>
          <a:bodyPr/>
          <a:lstStyle/>
          <a:p>
            <a:pPr>
              <a:buChar char="•"/>
            </a:pPr>
            <a:r>
              <a:t>Random transgene integration</a:t>
            </a:r>
          </a:p>
          <a:p>
            <a:pPr>
              <a:buChar char="•"/>
            </a:pPr>
            <a:r>
              <a:t>Silencing of the transgene</a:t>
            </a:r>
          </a:p>
          <a:p>
            <a:pPr>
              <a:buChar char="•"/>
            </a:pPr>
            <a:r>
              <a:t>No way to fully inactivate a gene (DN and RNAi…)</a:t>
            </a:r>
          </a:p>
          <a:p>
            <a:pPr>
              <a:buChar char="•"/>
            </a:pPr>
            <a:r>
              <a:t>No easy way to generate mosaics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" grpId="0" animBg="1" advAuto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Rectangle"/>
          <p:cNvSpPr/>
          <p:nvPr/>
        </p:nvSpPr>
        <p:spPr>
          <a:xfrm>
            <a:off x="2711526" y="3352272"/>
            <a:ext cx="2245349" cy="234942"/>
          </a:xfrm>
          <a:prstGeom prst="rect">
            <a:avLst/>
          </a:prstGeom>
          <a:solidFill>
            <a:schemeClr val="accent1">
              <a:hueOff val="47394"/>
              <a:satOff val="-25753"/>
              <a:lumOff val="-7544"/>
            </a:schemeClr>
          </a:solidFill>
          <a:ln w="12700">
            <a:miter lim="400000"/>
          </a:ln>
        </p:spPr>
        <p:txBody>
          <a:bodyPr lIns="26789" tIns="26789" rIns="26789" bIns="26789" anchor="ctr"/>
          <a:lstStyle/>
          <a:p>
            <a:pPr algn="ctr" defTabSz="910796" hangingPunct="0">
              <a:buClr>
                <a:srgbClr val="1D4790"/>
              </a:buClr>
              <a:defRPr sz="2400">
                <a:solidFill>
                  <a:srgbClr val="1D4790"/>
                </a:solidFill>
                <a:uFill>
                  <a:solidFill>
                    <a:srgbClr val="1D4790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endParaRPr sz="1687" kern="0">
              <a:solidFill>
                <a:srgbClr val="1D4790"/>
              </a:solidFill>
              <a:uFill>
                <a:solidFill>
                  <a:srgbClr val="1D4790"/>
                </a:solidFill>
              </a:uFill>
              <a:latin typeface="Arial"/>
              <a:cs typeface="Arial"/>
              <a:sym typeface="Arial"/>
            </a:endParaRPr>
          </a:p>
        </p:txBody>
      </p:sp>
      <p:sp>
        <p:nvSpPr>
          <p:cNvPr id="355" name="Rectangle"/>
          <p:cNvSpPr/>
          <p:nvPr/>
        </p:nvSpPr>
        <p:spPr>
          <a:xfrm>
            <a:off x="6900639" y="3352272"/>
            <a:ext cx="2876780" cy="234942"/>
          </a:xfrm>
          <a:prstGeom prst="rect">
            <a:avLst/>
          </a:prstGeom>
          <a:solidFill>
            <a:schemeClr val="accent1">
              <a:hueOff val="47394"/>
              <a:satOff val="-25753"/>
              <a:lumOff val="-7544"/>
            </a:schemeClr>
          </a:solidFill>
          <a:ln w="12700">
            <a:miter lim="400000"/>
          </a:ln>
        </p:spPr>
        <p:txBody>
          <a:bodyPr lIns="26789" tIns="26789" rIns="26789" bIns="26789" anchor="ctr"/>
          <a:lstStyle/>
          <a:p>
            <a:pPr algn="ctr" defTabSz="910796" hangingPunct="0">
              <a:buClr>
                <a:srgbClr val="1D4790"/>
              </a:buClr>
              <a:defRPr sz="2400">
                <a:solidFill>
                  <a:srgbClr val="1D4790"/>
                </a:solidFill>
                <a:uFill>
                  <a:solidFill>
                    <a:srgbClr val="1D4790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endParaRPr sz="1687" kern="0">
              <a:solidFill>
                <a:srgbClr val="1D4790"/>
              </a:solidFill>
              <a:uFill>
                <a:solidFill>
                  <a:srgbClr val="1D4790"/>
                </a:solidFill>
              </a:uFill>
              <a:latin typeface="Arial"/>
              <a:cs typeface="Arial"/>
              <a:sym typeface="Arial"/>
            </a:endParaRPr>
          </a:p>
        </p:txBody>
      </p:sp>
      <p:sp>
        <p:nvSpPr>
          <p:cNvPr id="356" name="Gene of Interest"/>
          <p:cNvSpPr/>
          <p:nvPr/>
        </p:nvSpPr>
        <p:spPr>
          <a:xfrm>
            <a:off x="4955812" y="3352272"/>
            <a:ext cx="1945892" cy="234942"/>
          </a:xfrm>
          <a:prstGeom prst="rect">
            <a:avLst/>
          </a:prstGeom>
          <a:solidFill>
            <a:srgbClr val="FC61A3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6789" tIns="26789" rIns="26789" bIns="26789" anchor="ctr"/>
          <a:lstStyle>
            <a:lvl1pPr defTabSz="1295400">
              <a:buClr>
                <a:srgbClr val="1D4790"/>
              </a:buClr>
              <a:defRPr sz="1900">
                <a:solidFill>
                  <a:srgbClr val="FFFFFF"/>
                </a:solidFill>
                <a:uFill>
                  <a:solidFill>
                    <a:srgbClr val="1D4790"/>
                  </a:solidFill>
                </a:u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algn="ctr" defTabSz="910796" hangingPunct="0"/>
            <a:r>
              <a:rPr sz="1336" kern="0"/>
              <a:t>Gene of Interest</a:t>
            </a:r>
          </a:p>
        </p:txBody>
      </p:sp>
      <p:grpSp>
        <p:nvGrpSpPr>
          <p:cNvPr id="360" name="Group"/>
          <p:cNvGrpSpPr/>
          <p:nvPr/>
        </p:nvGrpSpPr>
        <p:grpSpPr>
          <a:xfrm>
            <a:off x="7499244" y="1390606"/>
            <a:ext cx="867835" cy="808586"/>
            <a:chOff x="12515" y="1185"/>
            <a:chExt cx="1234252" cy="1149987"/>
          </a:xfrm>
        </p:grpSpPr>
        <p:sp>
          <p:nvSpPr>
            <p:cNvPr id="357" name="Rectangle"/>
            <p:cNvSpPr/>
            <p:nvPr/>
          </p:nvSpPr>
          <p:spPr>
            <a:xfrm>
              <a:off x="62934" y="773586"/>
              <a:ext cx="1183833" cy="334140"/>
            </a:xfrm>
            <a:prstGeom prst="rect">
              <a:avLst/>
            </a:prstGeom>
            <a:solidFill>
              <a:schemeClr val="accent3">
                <a:satOff val="18648"/>
                <a:lumOff val="5971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 algn="ctr" defTabSz="910796" hangingPunct="0">
                <a:buClr>
                  <a:srgbClr val="1D4790"/>
                </a:buClr>
                <a:defRPr sz="2400">
                  <a:solidFill>
                    <a:srgbClr val="1D4790"/>
                  </a:solidFill>
                  <a:uFill>
                    <a:solidFill>
                      <a:srgbClr val="1D4790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  <a:endParaRPr sz="1687" kern="0">
                <a:solidFill>
                  <a:srgbClr val="1D4790"/>
                </a:solidFill>
                <a:uFill>
                  <a:solidFill>
                    <a:srgbClr val="1D4790"/>
                  </a:solidFill>
                </a:u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8" name="DTA"/>
            <p:cNvSpPr txBox="1"/>
            <p:nvPr/>
          </p:nvSpPr>
          <p:spPr>
            <a:xfrm>
              <a:off x="218220" y="679339"/>
              <a:ext cx="873260" cy="47183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35719" tIns="35719" rIns="35719" bIns="35719" numCol="1" anchor="ctr">
              <a:spAutoFit/>
            </a:bodyPr>
            <a:lstStyle>
              <a:lvl1pPr>
                <a:defRPr sz="2400"/>
              </a:lvl1pPr>
            </a:lstStyle>
            <a:p>
              <a:pPr algn="ctr" defTabSz="410751" hangingPunct="0"/>
              <a:r>
                <a:rPr sz="1687" kern="0">
                  <a:solidFill>
                    <a:srgbClr val="000000"/>
                  </a:solidFill>
                  <a:latin typeface="Corbel"/>
                  <a:sym typeface="Corbel"/>
                </a:rPr>
                <a:t>DTA</a:t>
              </a:r>
            </a:p>
          </p:txBody>
        </p:sp>
        <p:sp>
          <p:nvSpPr>
            <p:cNvPr id="359" name="negative…"/>
            <p:cNvSpPr txBox="1"/>
            <p:nvPr/>
          </p:nvSpPr>
          <p:spPr>
            <a:xfrm>
              <a:off x="12515" y="1185"/>
              <a:ext cx="1194629" cy="81043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35719" tIns="35719" rIns="35719" bIns="35719" numCol="1" anchor="ctr">
              <a:spAutoFit/>
            </a:bodyPr>
            <a:lstStyle/>
            <a:p>
              <a:pPr algn="ctr" defTabSz="410751" hangingPunct="0">
                <a:defRPr sz="2300"/>
              </a:pPr>
              <a:r>
                <a:rPr sz="1617" kern="0">
                  <a:solidFill>
                    <a:srgbClr val="000000"/>
                  </a:solidFill>
                  <a:latin typeface="Corbel"/>
                  <a:sym typeface="Corbel"/>
                </a:rPr>
                <a:t>negative</a:t>
              </a:r>
            </a:p>
            <a:p>
              <a:pPr algn="ctr" defTabSz="410751" hangingPunct="0">
                <a:defRPr sz="2300"/>
              </a:pPr>
              <a:r>
                <a:rPr sz="1617" kern="0">
                  <a:solidFill>
                    <a:srgbClr val="000000"/>
                  </a:solidFill>
                  <a:latin typeface="Corbel"/>
                  <a:sym typeface="Corbel"/>
                </a:rPr>
                <a:t>selection</a:t>
              </a:r>
            </a:p>
          </p:txBody>
        </p:sp>
      </p:grpSp>
      <p:grpSp>
        <p:nvGrpSpPr>
          <p:cNvPr id="373" name="Group"/>
          <p:cNvGrpSpPr/>
          <p:nvPr/>
        </p:nvGrpSpPr>
        <p:grpSpPr>
          <a:xfrm>
            <a:off x="3586206" y="1390606"/>
            <a:ext cx="4572461" cy="1974897"/>
            <a:chOff x="-1" y="1185"/>
            <a:chExt cx="6503055" cy="2808740"/>
          </a:xfrm>
        </p:grpSpPr>
        <p:sp>
          <p:nvSpPr>
            <p:cNvPr id="361" name="Rectangle"/>
            <p:cNvSpPr/>
            <p:nvPr/>
          </p:nvSpPr>
          <p:spPr>
            <a:xfrm>
              <a:off x="2114212" y="773586"/>
              <a:ext cx="1630856" cy="334140"/>
            </a:xfrm>
            <a:prstGeom prst="rect">
              <a:avLst/>
            </a:prstGeom>
            <a:solidFill>
              <a:schemeClr val="accent1">
                <a:satOff val="-3355"/>
                <a:lumOff val="26614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 algn="ctr" defTabSz="910796" hangingPunct="0">
                <a:buClr>
                  <a:srgbClr val="1D4790"/>
                </a:buClr>
                <a:defRPr sz="2400">
                  <a:solidFill>
                    <a:srgbClr val="1D4790"/>
                  </a:solidFill>
                  <a:uFill>
                    <a:solidFill>
                      <a:srgbClr val="1D4790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  <a:endParaRPr sz="1687" kern="0">
                <a:solidFill>
                  <a:srgbClr val="1D4790"/>
                </a:solidFill>
                <a:uFill>
                  <a:solidFill>
                    <a:srgbClr val="1D4790"/>
                  </a:solidFill>
                </a:u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2" name="Neo"/>
            <p:cNvSpPr txBox="1"/>
            <p:nvPr/>
          </p:nvSpPr>
          <p:spPr>
            <a:xfrm>
              <a:off x="2489779" y="679339"/>
              <a:ext cx="873260" cy="47183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35719" tIns="35719" rIns="35719" bIns="35719" numCol="1" anchor="ctr">
              <a:spAutoFit/>
            </a:bodyPr>
            <a:lstStyle>
              <a:lvl1pPr>
                <a:defRPr sz="2400"/>
              </a:lvl1pPr>
            </a:lstStyle>
            <a:p>
              <a:pPr algn="ctr" defTabSz="410751" hangingPunct="0"/>
              <a:r>
                <a:rPr sz="1687" kern="0">
                  <a:solidFill>
                    <a:srgbClr val="000000"/>
                  </a:solidFill>
                  <a:latin typeface="Corbel"/>
                  <a:sym typeface="Corbel"/>
                </a:rPr>
                <a:t>Neo</a:t>
              </a:r>
            </a:p>
          </p:txBody>
        </p:sp>
        <p:sp>
          <p:nvSpPr>
            <p:cNvPr id="363" name="Rectangle"/>
            <p:cNvSpPr/>
            <p:nvPr/>
          </p:nvSpPr>
          <p:spPr>
            <a:xfrm>
              <a:off x="243837" y="773586"/>
              <a:ext cx="1865426" cy="334140"/>
            </a:xfrm>
            <a:prstGeom prst="rect">
              <a:avLst/>
            </a:prstGeom>
            <a:solidFill>
              <a:schemeClr val="accent1">
                <a:hueOff val="47394"/>
                <a:satOff val="-25753"/>
                <a:lumOff val="-7544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 algn="ctr" defTabSz="910796" hangingPunct="0">
                <a:buClr>
                  <a:srgbClr val="1D4790"/>
                </a:buClr>
                <a:defRPr sz="2400">
                  <a:solidFill>
                    <a:srgbClr val="1D4790"/>
                  </a:solidFill>
                  <a:uFill>
                    <a:solidFill>
                      <a:srgbClr val="1D4790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  <a:endParaRPr sz="1687" kern="0">
                <a:solidFill>
                  <a:srgbClr val="1D4790"/>
                </a:solidFill>
                <a:uFill>
                  <a:solidFill>
                    <a:srgbClr val="1D4790"/>
                  </a:solidFill>
                </a:u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4" name="Rectangle"/>
            <p:cNvSpPr/>
            <p:nvPr/>
          </p:nvSpPr>
          <p:spPr>
            <a:xfrm>
              <a:off x="3743556" y="774151"/>
              <a:ext cx="1865427" cy="334140"/>
            </a:xfrm>
            <a:prstGeom prst="rect">
              <a:avLst/>
            </a:prstGeom>
            <a:solidFill>
              <a:schemeClr val="accent1">
                <a:hueOff val="47394"/>
                <a:satOff val="-25753"/>
                <a:lumOff val="-7544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 algn="ctr" defTabSz="910796" hangingPunct="0">
                <a:buClr>
                  <a:srgbClr val="1D4790"/>
                </a:buClr>
                <a:defRPr sz="2400">
                  <a:solidFill>
                    <a:srgbClr val="1D4790"/>
                  </a:solidFill>
                  <a:uFill>
                    <a:solidFill>
                      <a:srgbClr val="1D4790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  <a:endParaRPr sz="1687" kern="0">
                <a:solidFill>
                  <a:srgbClr val="1D4790"/>
                </a:solidFill>
                <a:uFill>
                  <a:solidFill>
                    <a:srgbClr val="1D4790"/>
                  </a:solidFill>
                </a:u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5" name="5’ homology"/>
            <p:cNvSpPr txBox="1"/>
            <p:nvPr/>
          </p:nvSpPr>
          <p:spPr>
            <a:xfrm>
              <a:off x="372910" y="324060"/>
              <a:ext cx="1607280" cy="45651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35719" tIns="35719" rIns="35719" bIns="35719" numCol="1" anchor="ctr">
              <a:spAutoFit/>
            </a:bodyPr>
            <a:lstStyle>
              <a:lvl1pPr>
                <a:defRPr sz="2300"/>
              </a:lvl1pPr>
            </a:lstStyle>
            <a:p>
              <a:pPr algn="ctr" defTabSz="410751" hangingPunct="0"/>
              <a:r>
                <a:rPr sz="1617" kern="0">
                  <a:solidFill>
                    <a:srgbClr val="000000"/>
                  </a:solidFill>
                  <a:latin typeface="Corbel"/>
                  <a:sym typeface="Corbel"/>
                </a:rPr>
                <a:t>5’ homology</a:t>
              </a:r>
            </a:p>
          </p:txBody>
        </p:sp>
        <p:sp>
          <p:nvSpPr>
            <p:cNvPr id="366" name="3’ homology"/>
            <p:cNvSpPr txBox="1"/>
            <p:nvPr/>
          </p:nvSpPr>
          <p:spPr>
            <a:xfrm>
              <a:off x="3876051" y="324060"/>
              <a:ext cx="1600439" cy="45651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35719" tIns="35719" rIns="35719" bIns="35719" numCol="1" anchor="ctr">
              <a:spAutoFit/>
            </a:bodyPr>
            <a:lstStyle>
              <a:lvl1pPr>
                <a:defRPr sz="2300"/>
              </a:lvl1pPr>
            </a:lstStyle>
            <a:p>
              <a:pPr algn="ctr" defTabSz="410751" hangingPunct="0"/>
              <a:r>
                <a:rPr sz="1617" kern="0">
                  <a:solidFill>
                    <a:srgbClr val="000000"/>
                  </a:solidFill>
                  <a:latin typeface="Corbel"/>
                  <a:sym typeface="Corbel"/>
                </a:rPr>
                <a:t>3’ homology</a:t>
              </a:r>
            </a:p>
          </p:txBody>
        </p:sp>
        <p:sp>
          <p:nvSpPr>
            <p:cNvPr id="367" name="positive…"/>
            <p:cNvSpPr txBox="1"/>
            <p:nvPr/>
          </p:nvSpPr>
          <p:spPr>
            <a:xfrm>
              <a:off x="2329094" y="1185"/>
              <a:ext cx="1194631" cy="81043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35719" tIns="35719" rIns="35719" bIns="35719" numCol="1" anchor="ctr">
              <a:spAutoFit/>
            </a:bodyPr>
            <a:lstStyle/>
            <a:p>
              <a:pPr algn="ctr" defTabSz="410751" hangingPunct="0">
                <a:defRPr sz="2300"/>
              </a:pPr>
              <a:r>
                <a:rPr sz="1617" kern="0">
                  <a:solidFill>
                    <a:srgbClr val="000000"/>
                  </a:solidFill>
                  <a:latin typeface="Corbel"/>
                  <a:sym typeface="Corbel"/>
                </a:rPr>
                <a:t>positive </a:t>
              </a:r>
            </a:p>
            <a:p>
              <a:pPr algn="ctr" defTabSz="410751" hangingPunct="0">
                <a:defRPr sz="2300"/>
              </a:pPr>
              <a:r>
                <a:rPr sz="1617" kern="0">
                  <a:solidFill>
                    <a:srgbClr val="000000"/>
                  </a:solidFill>
                  <a:latin typeface="Corbel"/>
                  <a:sym typeface="Corbel"/>
                </a:rPr>
                <a:t>selection</a:t>
              </a:r>
            </a:p>
          </p:txBody>
        </p:sp>
        <p:grpSp>
          <p:nvGrpSpPr>
            <p:cNvPr id="372" name="Group"/>
            <p:cNvGrpSpPr/>
            <p:nvPr/>
          </p:nvGrpSpPr>
          <p:grpSpPr>
            <a:xfrm>
              <a:off x="-1" y="1088911"/>
              <a:ext cx="6503055" cy="1721014"/>
              <a:chOff x="0" y="0"/>
              <a:chExt cx="6503053" cy="1721012"/>
            </a:xfrm>
          </p:grpSpPr>
          <p:sp>
            <p:nvSpPr>
              <p:cNvPr id="368" name="Line"/>
              <p:cNvSpPr/>
              <p:nvPr/>
            </p:nvSpPr>
            <p:spPr>
              <a:xfrm flipV="1">
                <a:off x="-1" y="-1"/>
                <a:ext cx="256691" cy="1721014"/>
              </a:xfrm>
              <a:prstGeom prst="line">
                <a:avLst/>
              </a:prstGeom>
              <a:noFill/>
              <a:ln w="38100" cap="rnd">
                <a:solidFill>
                  <a:srgbClr val="000000"/>
                </a:solidFill>
                <a:custDash>
                  <a:ds d="100000" sp="200000"/>
                </a:custDash>
                <a:round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algn="ctr" defTabSz="910796" hangingPunct="0">
                  <a:buClr>
                    <a:srgbClr val="1D4790"/>
                  </a:buClr>
                  <a:defRPr sz="2400">
                    <a:solidFill>
                      <a:srgbClr val="1D4790"/>
                    </a:solidFill>
                    <a:uFill>
                      <a:solidFill>
                        <a:srgbClr val="1D4790"/>
                      </a:solidFill>
                    </a:uFill>
                    <a:latin typeface="Arial"/>
                    <a:ea typeface="Arial"/>
                    <a:cs typeface="Arial"/>
                    <a:sym typeface="Arial"/>
                  </a:defRPr>
                </a:pPr>
                <a:endParaRPr sz="1687" kern="0">
                  <a:solidFill>
                    <a:srgbClr val="1D4790"/>
                  </a:solidFill>
                  <a:uFill>
                    <a:solidFill>
                      <a:srgbClr val="1D4790"/>
                    </a:solidFill>
                  </a:u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9" name="Line"/>
              <p:cNvSpPr/>
              <p:nvPr/>
            </p:nvSpPr>
            <p:spPr>
              <a:xfrm flipV="1">
                <a:off x="1939302" y="36701"/>
                <a:ext cx="150997" cy="1647611"/>
              </a:xfrm>
              <a:prstGeom prst="line">
                <a:avLst/>
              </a:prstGeom>
              <a:noFill/>
              <a:ln w="38100" cap="rnd">
                <a:solidFill>
                  <a:srgbClr val="000000"/>
                </a:solidFill>
                <a:custDash>
                  <a:ds d="100000" sp="200000"/>
                </a:custDash>
                <a:round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algn="ctr" defTabSz="910796" hangingPunct="0">
                  <a:buClr>
                    <a:srgbClr val="1D4790"/>
                  </a:buClr>
                  <a:defRPr sz="2400">
                    <a:solidFill>
                      <a:srgbClr val="1D4790"/>
                    </a:solidFill>
                    <a:uFill>
                      <a:solidFill>
                        <a:srgbClr val="1D4790"/>
                      </a:solidFill>
                    </a:uFill>
                    <a:latin typeface="Arial"/>
                    <a:ea typeface="Arial"/>
                    <a:cs typeface="Arial"/>
                    <a:sym typeface="Arial"/>
                  </a:defRPr>
                </a:pPr>
                <a:endParaRPr sz="1687" kern="0">
                  <a:solidFill>
                    <a:srgbClr val="1D4790"/>
                  </a:solidFill>
                  <a:uFill>
                    <a:solidFill>
                      <a:srgbClr val="1D4790"/>
                    </a:solidFill>
                  </a:u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70" name="Line"/>
              <p:cNvSpPr/>
              <p:nvPr/>
            </p:nvSpPr>
            <p:spPr>
              <a:xfrm flipH="1" flipV="1">
                <a:off x="3770538" y="36701"/>
                <a:ext cx="954996" cy="1647611"/>
              </a:xfrm>
              <a:prstGeom prst="line">
                <a:avLst/>
              </a:prstGeom>
              <a:noFill/>
              <a:ln w="38100" cap="rnd">
                <a:solidFill>
                  <a:srgbClr val="000000"/>
                </a:solidFill>
                <a:custDash>
                  <a:ds d="100000" sp="200000"/>
                </a:custDash>
                <a:round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algn="ctr" defTabSz="910796" hangingPunct="0">
                  <a:buClr>
                    <a:srgbClr val="1D4790"/>
                  </a:buClr>
                  <a:defRPr sz="2400">
                    <a:solidFill>
                      <a:srgbClr val="1D4790"/>
                    </a:solidFill>
                    <a:uFill>
                      <a:solidFill>
                        <a:srgbClr val="1D4790"/>
                      </a:solidFill>
                    </a:uFill>
                    <a:latin typeface="Arial"/>
                    <a:ea typeface="Arial"/>
                    <a:cs typeface="Arial"/>
                    <a:sym typeface="Arial"/>
                  </a:defRPr>
                </a:pPr>
                <a:endParaRPr sz="1687" kern="0">
                  <a:solidFill>
                    <a:srgbClr val="1D4790"/>
                  </a:solidFill>
                  <a:uFill>
                    <a:solidFill>
                      <a:srgbClr val="1D4790"/>
                    </a:solidFill>
                  </a:u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71" name="Line"/>
              <p:cNvSpPr/>
              <p:nvPr/>
            </p:nvSpPr>
            <p:spPr>
              <a:xfrm flipH="1" flipV="1">
                <a:off x="5548058" y="36701"/>
                <a:ext cx="954996" cy="1647611"/>
              </a:xfrm>
              <a:prstGeom prst="line">
                <a:avLst/>
              </a:prstGeom>
              <a:noFill/>
              <a:ln w="38100" cap="rnd">
                <a:solidFill>
                  <a:srgbClr val="000000"/>
                </a:solidFill>
                <a:custDash>
                  <a:ds d="100000" sp="200000"/>
                </a:custDash>
                <a:round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algn="ctr" defTabSz="910796" hangingPunct="0">
                  <a:buClr>
                    <a:srgbClr val="1D4790"/>
                  </a:buClr>
                  <a:defRPr sz="2400">
                    <a:solidFill>
                      <a:srgbClr val="1D4790"/>
                    </a:solidFill>
                    <a:uFill>
                      <a:solidFill>
                        <a:srgbClr val="1D4790"/>
                      </a:solidFill>
                    </a:uFill>
                    <a:latin typeface="Arial"/>
                    <a:ea typeface="Arial"/>
                    <a:cs typeface="Arial"/>
                    <a:sym typeface="Arial"/>
                  </a:defRPr>
                </a:pPr>
                <a:endParaRPr sz="1687" kern="0">
                  <a:solidFill>
                    <a:srgbClr val="1D4790"/>
                  </a:solidFill>
                  <a:uFill>
                    <a:solidFill>
                      <a:srgbClr val="1D4790"/>
                    </a:solidFill>
                  </a:uFill>
                  <a:latin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374" name="WT Locus"/>
          <p:cNvSpPr txBox="1"/>
          <p:nvPr/>
        </p:nvSpPr>
        <p:spPr>
          <a:xfrm>
            <a:off x="1625322" y="3303865"/>
            <a:ext cx="948979" cy="3317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>
              <a:defRPr sz="2400"/>
            </a:lvl1pPr>
          </a:lstStyle>
          <a:p>
            <a:pPr algn="ctr" defTabSz="410751" hangingPunct="0"/>
            <a:r>
              <a:rPr sz="1687" kern="0">
                <a:solidFill>
                  <a:srgbClr val="000000"/>
                </a:solidFill>
                <a:latin typeface="Corbel"/>
                <a:sym typeface="Corbel"/>
              </a:rPr>
              <a:t>WT Locus</a:t>
            </a:r>
          </a:p>
        </p:txBody>
      </p:sp>
      <p:grpSp>
        <p:nvGrpSpPr>
          <p:cNvPr id="381" name="Group"/>
          <p:cNvGrpSpPr/>
          <p:nvPr/>
        </p:nvGrpSpPr>
        <p:grpSpPr>
          <a:xfrm>
            <a:off x="1501031" y="3868580"/>
            <a:ext cx="8151623" cy="2089141"/>
            <a:chOff x="20688" y="-1"/>
            <a:chExt cx="11593419" cy="2971221"/>
          </a:xfrm>
        </p:grpSpPr>
        <p:sp>
          <p:nvSpPr>
            <p:cNvPr id="375" name="Arrow"/>
            <p:cNvSpPr/>
            <p:nvPr/>
          </p:nvSpPr>
          <p:spPr>
            <a:xfrm rot="5400000">
              <a:off x="5377557" y="452808"/>
              <a:ext cx="1880687" cy="975070"/>
            </a:xfrm>
            <a:prstGeom prst="rightArrow">
              <a:avLst>
                <a:gd name="adj1" fmla="val 43356"/>
                <a:gd name="adj2" fmla="val 71595"/>
              </a:avLst>
            </a:prstGeom>
            <a:solidFill>
              <a:srgbClr val="00B5F6"/>
            </a:solidFill>
            <a:ln w="25400" cap="flat">
              <a:solidFill>
                <a:srgbClr val="FFFFFF"/>
              </a:solidFill>
              <a:prstDash val="solid"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 algn="ctr" defTabSz="910796" hangingPunct="0">
                <a:buClr>
                  <a:srgbClr val="1D4790"/>
                </a:buClr>
                <a:defRPr sz="2400">
                  <a:solidFill>
                    <a:srgbClr val="1D4790"/>
                  </a:solidFill>
                  <a:uFill>
                    <a:solidFill>
                      <a:srgbClr val="1D4790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  <a:endParaRPr sz="1687" kern="0">
                <a:solidFill>
                  <a:srgbClr val="1D4790"/>
                </a:solidFill>
                <a:uFill>
                  <a:solidFill>
                    <a:srgbClr val="1D4790"/>
                  </a:solidFill>
                </a:u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6" name="TARGETED…"/>
            <p:cNvSpPr txBox="1"/>
            <p:nvPr/>
          </p:nvSpPr>
          <p:spPr>
            <a:xfrm>
              <a:off x="20688" y="2130147"/>
              <a:ext cx="1696192" cy="84107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35719" tIns="35719" rIns="35719" bIns="35719" numCol="1" anchor="ctr">
              <a:spAutoFit/>
            </a:bodyPr>
            <a:lstStyle/>
            <a:p>
              <a:pPr algn="ctr" defTabSz="410751" hangingPunct="0">
                <a:defRPr sz="2400"/>
              </a:pPr>
              <a:r>
                <a:rPr sz="1687" kern="0">
                  <a:solidFill>
                    <a:srgbClr val="000000"/>
                  </a:solidFill>
                  <a:latin typeface="Corbel"/>
                  <a:sym typeface="Corbel"/>
                </a:rPr>
                <a:t>TARGETED  </a:t>
              </a:r>
            </a:p>
            <a:p>
              <a:pPr algn="ctr" defTabSz="410751" hangingPunct="0">
                <a:defRPr sz="2400"/>
              </a:pPr>
              <a:r>
                <a:rPr sz="1687" kern="0">
                  <a:solidFill>
                    <a:srgbClr val="000000"/>
                  </a:solidFill>
                  <a:latin typeface="Corbel"/>
                  <a:sym typeface="Corbel"/>
                </a:rPr>
                <a:t>Locus</a:t>
              </a:r>
            </a:p>
          </p:txBody>
        </p:sp>
        <p:sp>
          <p:nvSpPr>
            <p:cNvPr id="377" name="Rectangle"/>
            <p:cNvSpPr/>
            <p:nvPr/>
          </p:nvSpPr>
          <p:spPr>
            <a:xfrm>
              <a:off x="5505703" y="2383614"/>
              <a:ext cx="1630855" cy="334139"/>
            </a:xfrm>
            <a:prstGeom prst="rect">
              <a:avLst/>
            </a:prstGeom>
            <a:solidFill>
              <a:schemeClr val="accent1">
                <a:satOff val="-3355"/>
                <a:lumOff val="26614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 algn="ctr" defTabSz="910796" hangingPunct="0">
                <a:buClr>
                  <a:srgbClr val="1D4790"/>
                </a:buClr>
                <a:defRPr sz="2400">
                  <a:solidFill>
                    <a:srgbClr val="1D4790"/>
                  </a:solidFill>
                  <a:uFill>
                    <a:solidFill>
                      <a:srgbClr val="1D4790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  <a:endParaRPr sz="1687" kern="0">
                <a:solidFill>
                  <a:srgbClr val="1D4790"/>
                </a:solidFill>
                <a:uFill>
                  <a:solidFill>
                    <a:srgbClr val="1D4790"/>
                  </a:solidFill>
                </a:u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8" name="Neo"/>
            <p:cNvSpPr txBox="1"/>
            <p:nvPr/>
          </p:nvSpPr>
          <p:spPr>
            <a:xfrm>
              <a:off x="5881270" y="2289367"/>
              <a:ext cx="873260" cy="47183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35719" tIns="35719" rIns="35719" bIns="35719" numCol="1" anchor="ctr">
              <a:spAutoFit/>
            </a:bodyPr>
            <a:lstStyle>
              <a:lvl1pPr>
                <a:defRPr sz="2400"/>
              </a:lvl1pPr>
            </a:lstStyle>
            <a:p>
              <a:pPr algn="ctr" defTabSz="410751" hangingPunct="0"/>
              <a:r>
                <a:rPr sz="1687" kern="0">
                  <a:solidFill>
                    <a:srgbClr val="000000"/>
                  </a:solidFill>
                  <a:latin typeface="Corbel"/>
                  <a:sym typeface="Corbel"/>
                </a:rPr>
                <a:t>Neo</a:t>
              </a:r>
            </a:p>
          </p:txBody>
        </p:sp>
        <p:sp>
          <p:nvSpPr>
            <p:cNvPr id="379" name="Rectangle"/>
            <p:cNvSpPr/>
            <p:nvPr/>
          </p:nvSpPr>
          <p:spPr>
            <a:xfrm>
              <a:off x="1742518" y="2383614"/>
              <a:ext cx="3758235" cy="334139"/>
            </a:xfrm>
            <a:prstGeom prst="rect">
              <a:avLst/>
            </a:prstGeom>
            <a:solidFill>
              <a:schemeClr val="accent1">
                <a:hueOff val="47394"/>
                <a:satOff val="-25753"/>
                <a:lumOff val="-7544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 algn="ctr" defTabSz="910796" hangingPunct="0">
                <a:buClr>
                  <a:srgbClr val="1D4790"/>
                </a:buClr>
                <a:defRPr sz="2400">
                  <a:solidFill>
                    <a:srgbClr val="1D4790"/>
                  </a:solidFill>
                  <a:uFill>
                    <a:solidFill>
                      <a:srgbClr val="1D4790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  <a:endParaRPr sz="1687" kern="0">
                <a:solidFill>
                  <a:srgbClr val="1D4790"/>
                </a:solidFill>
                <a:uFill>
                  <a:solidFill>
                    <a:srgbClr val="1D4790"/>
                  </a:solidFill>
                </a:u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0" name="Rectangle"/>
            <p:cNvSpPr/>
            <p:nvPr/>
          </p:nvSpPr>
          <p:spPr>
            <a:xfrm>
              <a:off x="7135046" y="2384179"/>
              <a:ext cx="4479061" cy="334139"/>
            </a:xfrm>
            <a:prstGeom prst="rect">
              <a:avLst/>
            </a:prstGeom>
            <a:solidFill>
              <a:schemeClr val="accent1">
                <a:hueOff val="47394"/>
                <a:satOff val="-25753"/>
                <a:lumOff val="-7544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 algn="ctr" defTabSz="910796" hangingPunct="0">
                <a:buClr>
                  <a:srgbClr val="1D4790"/>
                </a:buClr>
                <a:defRPr sz="2400">
                  <a:solidFill>
                    <a:srgbClr val="1D4790"/>
                  </a:solidFill>
                  <a:uFill>
                    <a:solidFill>
                      <a:srgbClr val="1D4790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  <a:endParaRPr sz="1687" kern="0">
                <a:solidFill>
                  <a:srgbClr val="1D4790"/>
                </a:solidFill>
                <a:uFill>
                  <a:solidFill>
                    <a:srgbClr val="1D4790"/>
                  </a:solidFill>
                </a:u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5" name="Title 4">
            <a:extLst>
              <a:ext uri="{FF2B5EF4-FFF2-40B4-BE49-F238E27FC236}">
                <a16:creationId xmlns:a16="http://schemas.microsoft.com/office/drawing/2014/main" id="{CAFF1B7B-1B4E-834D-B5E0-8E8E129518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113" y="9838"/>
            <a:ext cx="11401425" cy="848321"/>
          </a:xfrm>
        </p:spPr>
        <p:txBody>
          <a:bodyPr/>
          <a:lstStyle/>
          <a:p>
            <a:r>
              <a:rPr lang="en-US" dirty="0"/>
              <a:t>Gene targeting by homologous recombination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0" grpId="0" animBg="1" advAuto="0"/>
      <p:bldP spid="373" grpId="0" animBg="1" advAuto="0"/>
      <p:bldP spid="381" grpId="0" animBg="1" advAuto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“p53”: the guardian of the genome"/>
          <p:cNvSpPr txBox="1">
            <a:spLocks noGrp="1"/>
          </p:cNvSpPr>
          <p:nvPr>
            <p:ph type="title"/>
          </p:nvPr>
        </p:nvSpPr>
        <p:spPr>
          <a:xfrm>
            <a:off x="459780" y="0"/>
            <a:ext cx="11401425" cy="848321"/>
          </a:xfrm>
          <a:prstGeom prst="rect">
            <a:avLst/>
          </a:prstGeom>
        </p:spPr>
        <p:txBody>
          <a:bodyPr/>
          <a:lstStyle>
            <a:lvl1pPr>
              <a:defRPr sz="48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rPr lang="en-US" sz="3600" dirty="0">
                <a:latin typeface="Corbel" panose="020B0503020204020204" pitchFamily="34" charset="0"/>
              </a:rPr>
              <a:t>P</a:t>
            </a:r>
            <a:r>
              <a:rPr sz="3600" dirty="0">
                <a:latin typeface="Corbel" panose="020B0503020204020204" pitchFamily="34" charset="0"/>
              </a:rPr>
              <a:t>53: the guardian of the genome</a:t>
            </a:r>
          </a:p>
        </p:txBody>
      </p:sp>
      <p:pic>
        <p:nvPicPr>
          <p:cNvPr id="387" name="image.png" descr="image.png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3890368" y="1294805"/>
            <a:ext cx="4540250" cy="502741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6289" y="47742"/>
            <a:ext cx="6599422" cy="2251641"/>
          </a:xfrm>
          <a:prstGeom prst="rect">
            <a:avLst/>
          </a:prstGeom>
          <a:ln w="12700">
            <a:miter lim="400000"/>
          </a:ln>
        </p:spPr>
      </p:pic>
      <p:pic>
        <p:nvPicPr>
          <p:cNvPr id="390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2179" y="2436234"/>
            <a:ext cx="6462447" cy="397197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Figure 9.5  The Biology of Cancer (© Garland Science 2007)"/>
          <p:cNvSpPr txBox="1"/>
          <p:nvPr/>
        </p:nvSpPr>
        <p:spPr>
          <a:xfrm>
            <a:off x="6942990" y="6526409"/>
            <a:ext cx="9081493" cy="2235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5719" tIns="35719" rIns="35719" bIns="35719">
            <a:spAutoFit/>
          </a:bodyPr>
          <a:lstStyle/>
          <a:p>
            <a:pPr marL="40638" marR="40638" defTabSz="910796" hangingPunct="0">
              <a:buClr>
                <a:srgbClr val="000000"/>
              </a:buClr>
              <a:defRPr sz="3400">
                <a:uFill>
                  <a:solidFill>
                    <a:srgbClr val="000000"/>
                  </a:solidFill>
                </a:uFill>
                <a:latin typeface="Times"/>
                <a:ea typeface="Times"/>
                <a:cs typeface="Times"/>
                <a:sym typeface="Times"/>
              </a:defRPr>
            </a:pPr>
            <a:r>
              <a:rPr sz="984" kern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/>
                <a:ea typeface="Arial"/>
                <a:cs typeface="Arial"/>
                <a:sym typeface="Arial"/>
              </a:rPr>
              <a:t>Figure 9.5 </a:t>
            </a:r>
            <a:r>
              <a:rPr sz="984" i="1" kern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/>
                <a:ea typeface="Arial"/>
                <a:cs typeface="Arial"/>
                <a:sym typeface="Arial"/>
              </a:rPr>
              <a:t> The Biology of Cancer</a:t>
            </a:r>
            <a:r>
              <a:rPr sz="984" kern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/>
                <a:ea typeface="Arial"/>
                <a:cs typeface="Arial"/>
                <a:sym typeface="Arial"/>
              </a:rPr>
              <a:t> (© Garland Science 2007)</a:t>
            </a:r>
          </a:p>
        </p:txBody>
      </p:sp>
      <p:pic>
        <p:nvPicPr>
          <p:cNvPr id="393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6289" y="47742"/>
            <a:ext cx="6599422" cy="2251641"/>
          </a:xfrm>
          <a:prstGeom prst="rect">
            <a:avLst/>
          </a:prstGeom>
          <a:ln w="12700">
            <a:miter lim="400000"/>
          </a:ln>
        </p:spPr>
      </p:pic>
      <p:pic>
        <p:nvPicPr>
          <p:cNvPr id="394" name="figure 9-05.jpg" descr="figure 9-05.jpg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6380400" y="3477696"/>
            <a:ext cx="4115823" cy="3020434"/>
          </a:xfrm>
          <a:prstGeom prst="rect">
            <a:avLst/>
          </a:prstGeom>
          <a:ln w="12700">
            <a:miter lim="400000"/>
          </a:ln>
        </p:spPr>
      </p:pic>
      <p:pic>
        <p:nvPicPr>
          <p:cNvPr id="395" name="Image" descr="Imag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33527" y="3279601"/>
            <a:ext cx="3244518" cy="341662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Every cell in the organism carries the mutation from day 1…"/>
          <p:cNvSpPr txBox="1">
            <a:spLocks noGrp="1"/>
          </p:cNvSpPr>
          <p:nvPr>
            <p:ph type="body" idx="4294967295"/>
          </p:nvPr>
        </p:nvSpPr>
        <p:spPr>
          <a:xfrm>
            <a:off x="2333297" y="1261570"/>
            <a:ext cx="8232775" cy="5438775"/>
          </a:xfrm>
          <a:prstGeom prst="rect">
            <a:avLst/>
          </a:prstGeom>
        </p:spPr>
        <p:txBody>
          <a:bodyPr/>
          <a:lstStyle/>
          <a:p>
            <a:r>
              <a:rPr dirty="0"/>
              <a:t>Every cell in the organism carries the mutation from day 1</a:t>
            </a:r>
            <a:br>
              <a:rPr dirty="0"/>
            </a:br>
            <a:endParaRPr dirty="0"/>
          </a:p>
          <a:p>
            <a:r>
              <a:rPr dirty="0"/>
              <a:t>Targeting leaves a ‘scar’ (the positive selection cassette)</a:t>
            </a:r>
            <a:br>
              <a:rPr dirty="0"/>
            </a:br>
            <a:endParaRPr dirty="0"/>
          </a:p>
          <a:p>
            <a:r>
              <a:rPr dirty="0"/>
              <a:t>The genetic change is irreversible</a:t>
            </a:r>
            <a:br>
              <a:rPr dirty="0"/>
            </a:br>
            <a:endParaRPr dirty="0"/>
          </a:p>
          <a:p>
            <a:r>
              <a:rPr dirty="0"/>
              <a:t>It is only suitable to inactivate genes!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1A8D05E-09C8-6E4B-938E-E3726D0635D8}"/>
              </a:ext>
            </a:extLst>
          </p:cNvPr>
          <p:cNvSpPr txBox="1"/>
          <p:nvPr/>
        </p:nvSpPr>
        <p:spPr>
          <a:xfrm>
            <a:off x="3752931" y="80720"/>
            <a:ext cx="615791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Limitations of KO mice</a:t>
            </a:r>
          </a:p>
        </p:txBody>
      </p:sp>
    </p:spTree>
  </p:cSld>
  <p:clrMapOvr>
    <a:masterClrMapping/>
  </p:clrMapOvr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1" grpId="0" animBg="1" advAuto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Latent alleles"/>
          <p:cNvSpPr txBox="1">
            <a:spLocks noGrp="1"/>
          </p:cNvSpPr>
          <p:nvPr>
            <p:ph type="title" idx="4294967295"/>
          </p:nvPr>
        </p:nvSpPr>
        <p:spPr>
          <a:xfrm>
            <a:off x="4028583" y="126797"/>
            <a:ext cx="9834562" cy="847726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</a:lstStyle>
          <a:p>
            <a:r>
              <a:t>Latent alleles</a:t>
            </a:r>
          </a:p>
        </p:txBody>
      </p:sp>
      <p:pic>
        <p:nvPicPr>
          <p:cNvPr id="407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1970" y="1376271"/>
            <a:ext cx="6311041" cy="993042"/>
          </a:xfrm>
          <a:prstGeom prst="rect">
            <a:avLst/>
          </a:prstGeom>
          <a:ln w="12700">
            <a:miter lim="400000"/>
          </a:ln>
        </p:spPr>
      </p:pic>
      <p:sp>
        <p:nvSpPr>
          <p:cNvPr id="408" name="KRas"/>
          <p:cNvSpPr txBox="1"/>
          <p:nvPr/>
        </p:nvSpPr>
        <p:spPr>
          <a:xfrm>
            <a:off x="2270426" y="1497709"/>
            <a:ext cx="865623" cy="5265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5719" tIns="35719" rIns="35719" bIns="35719" anchor="ctr">
            <a:spAutoFit/>
          </a:bodyPr>
          <a:lstStyle/>
          <a:p>
            <a:pPr algn="ctr" defTabSz="410751" hangingPunct="0"/>
            <a:r>
              <a:rPr sz="2953" kern="0">
                <a:solidFill>
                  <a:srgbClr val="000000"/>
                </a:solidFill>
                <a:latin typeface="Corbel"/>
                <a:sym typeface="Corbel"/>
              </a:rPr>
              <a:t>KRas</a:t>
            </a:r>
          </a:p>
        </p:txBody>
      </p:sp>
      <p:pic>
        <p:nvPicPr>
          <p:cNvPr id="409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43154" y="3050408"/>
            <a:ext cx="8070787" cy="1264099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414" name="Group"/>
          <p:cNvGrpSpPr/>
          <p:nvPr/>
        </p:nvGrpSpPr>
        <p:grpSpPr>
          <a:xfrm>
            <a:off x="3482696" y="4198053"/>
            <a:ext cx="5809564" cy="1991325"/>
            <a:chOff x="0" y="0"/>
            <a:chExt cx="8262490" cy="2832106"/>
          </a:xfrm>
        </p:grpSpPr>
        <p:grpSp>
          <p:nvGrpSpPr>
            <p:cNvPr id="412" name="Group"/>
            <p:cNvGrpSpPr/>
            <p:nvPr/>
          </p:nvGrpSpPr>
          <p:grpSpPr>
            <a:xfrm>
              <a:off x="0" y="0"/>
              <a:ext cx="8262490" cy="2832106"/>
              <a:chOff x="0" y="0"/>
              <a:chExt cx="8262489" cy="2832105"/>
            </a:xfrm>
          </p:grpSpPr>
          <p:pic>
            <p:nvPicPr>
              <p:cNvPr id="410" name="Image" descr="Image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0" y="1308373"/>
                <a:ext cx="8262490" cy="1523733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sp>
            <p:nvSpPr>
              <p:cNvPr id="411" name="Arrow"/>
              <p:cNvSpPr/>
              <p:nvPr/>
            </p:nvSpPr>
            <p:spPr>
              <a:xfrm rot="5400000">
                <a:off x="3207365" y="360472"/>
                <a:ext cx="1270001" cy="549056"/>
              </a:xfrm>
              <a:prstGeom prst="rightArrow">
                <a:avLst>
                  <a:gd name="adj1" fmla="val 45525"/>
                  <a:gd name="adj2" fmla="val 132892"/>
                </a:avLst>
              </a:prstGeom>
              <a:solidFill>
                <a:srgbClr val="00B5F6"/>
              </a:solidFill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26789" tIns="26789" rIns="26789" bIns="26789" numCol="1" anchor="ctr">
                <a:noAutofit/>
              </a:bodyPr>
              <a:lstStyle/>
              <a:p>
                <a:pPr algn="ctr" defTabSz="910796" hangingPunct="0">
                  <a:buClr>
                    <a:srgbClr val="1D4790"/>
                  </a:buClr>
                  <a:defRPr sz="2400">
                    <a:solidFill>
                      <a:srgbClr val="1D4790"/>
                    </a:solidFill>
                    <a:uFill>
                      <a:solidFill>
                        <a:srgbClr val="1D4790"/>
                      </a:solidFill>
                    </a:uFill>
                    <a:latin typeface="Arial"/>
                    <a:ea typeface="Arial"/>
                    <a:cs typeface="Arial"/>
                    <a:sym typeface="Arial"/>
                  </a:defRPr>
                </a:pPr>
                <a:endParaRPr sz="1687" kern="0">
                  <a:solidFill>
                    <a:srgbClr val="1D4790"/>
                  </a:solidFill>
                  <a:uFill>
                    <a:solidFill>
                      <a:srgbClr val="1D4790"/>
                    </a:solidFill>
                  </a:uFill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13" name="Spontaneous…"/>
            <p:cNvSpPr txBox="1"/>
            <p:nvPr/>
          </p:nvSpPr>
          <p:spPr>
            <a:xfrm>
              <a:off x="4289301" y="99662"/>
              <a:ext cx="2817867" cy="81043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35719" tIns="35719" rIns="35719" bIns="35719" numCol="1" anchor="ctr">
              <a:spAutoFit/>
            </a:bodyPr>
            <a:lstStyle/>
            <a:p>
              <a:pPr algn="ctr" defTabSz="410751" hangingPunct="0">
                <a:defRPr sz="2300"/>
              </a:pPr>
              <a:r>
                <a:rPr sz="1617" kern="0">
                  <a:solidFill>
                    <a:srgbClr val="000000"/>
                  </a:solidFill>
                  <a:latin typeface="Corbel"/>
                  <a:sym typeface="Corbel"/>
                </a:rPr>
                <a:t>Spontaneous </a:t>
              </a:r>
            </a:p>
            <a:p>
              <a:pPr algn="ctr" defTabSz="410751" hangingPunct="0">
                <a:defRPr sz="2300"/>
              </a:pPr>
              <a:r>
                <a:rPr sz="1617" kern="0">
                  <a:solidFill>
                    <a:srgbClr val="000000"/>
                  </a:solidFill>
                  <a:latin typeface="Corbel"/>
                  <a:sym typeface="Corbel"/>
                </a:rPr>
                <a:t>mitotic recombination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1000"/>
                                        <p:tgtEl>
                                          <p:spTgt spid="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" grpId="0" animBg="1" advAuto="0"/>
      <p:bldP spid="414" grpId="0" animBg="1" advAuto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Latent alleles"/>
          <p:cNvSpPr txBox="1">
            <a:spLocks noGrp="1"/>
          </p:cNvSpPr>
          <p:nvPr>
            <p:ph type="title" idx="4294967295"/>
          </p:nvPr>
        </p:nvSpPr>
        <p:spPr>
          <a:xfrm>
            <a:off x="2357438" y="-52388"/>
            <a:ext cx="9834562" cy="847726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</a:lstStyle>
          <a:p>
            <a:r>
              <a:t>Latent alleles</a:t>
            </a:r>
          </a:p>
        </p:txBody>
      </p:sp>
      <p:pic>
        <p:nvPicPr>
          <p:cNvPr id="420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8194" y="4907389"/>
            <a:ext cx="6295430" cy="1491259"/>
          </a:xfrm>
          <a:prstGeom prst="rect">
            <a:avLst/>
          </a:prstGeom>
          <a:ln w="12700">
            <a:miter lim="400000"/>
          </a:ln>
        </p:spPr>
      </p:pic>
      <p:pic>
        <p:nvPicPr>
          <p:cNvPr id="421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0715" y="800767"/>
            <a:ext cx="4598790" cy="3804048"/>
          </a:xfrm>
          <a:prstGeom prst="rect">
            <a:avLst/>
          </a:prstGeom>
          <a:ln w="12700">
            <a:miter lim="400000"/>
          </a:ln>
        </p:spPr>
      </p:pic>
      <p:sp>
        <p:nvSpPr>
          <p:cNvPr id="422" name="Limitations?"/>
          <p:cNvSpPr txBox="1"/>
          <p:nvPr/>
        </p:nvSpPr>
        <p:spPr>
          <a:xfrm>
            <a:off x="7743718" y="2745882"/>
            <a:ext cx="2014975" cy="5265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5719" tIns="35719" rIns="35719" bIns="35719" anchor="ctr">
            <a:spAutoFit/>
          </a:bodyPr>
          <a:lstStyle/>
          <a:p>
            <a:pPr algn="ctr" defTabSz="410751" hangingPunct="0"/>
            <a:r>
              <a:rPr sz="2953" kern="0">
                <a:solidFill>
                  <a:srgbClr val="000000"/>
                </a:solidFill>
                <a:latin typeface="Corbel"/>
                <a:sym typeface="Corbel"/>
              </a:rPr>
              <a:t>Limitations?</a:t>
            </a:r>
          </a:p>
        </p:txBody>
      </p:sp>
    </p:spTree>
  </p:cSld>
  <p:clrMapOvr>
    <a:masterClrMapping/>
  </p:clrMapOvr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2" grpId="0" animBg="1" advAuto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The Cre-Lox system"/>
          <p:cNvSpPr txBox="1">
            <a:spLocks noGrp="1"/>
          </p:cNvSpPr>
          <p:nvPr>
            <p:ph type="title" idx="4294967295"/>
          </p:nvPr>
        </p:nvSpPr>
        <p:spPr>
          <a:xfrm>
            <a:off x="2357438" y="-52388"/>
            <a:ext cx="9834562" cy="847726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</a:lstStyle>
          <a:p>
            <a:r>
              <a:t>The Cre-Lox system</a:t>
            </a:r>
          </a:p>
        </p:txBody>
      </p:sp>
      <p:sp>
        <p:nvSpPr>
          <p:cNvPr id="428" name="Line"/>
          <p:cNvSpPr/>
          <p:nvPr/>
        </p:nvSpPr>
        <p:spPr>
          <a:xfrm>
            <a:off x="2502010" y="3172271"/>
            <a:ext cx="7375923" cy="0"/>
          </a:xfrm>
          <a:prstGeom prst="line">
            <a:avLst/>
          </a:prstGeom>
          <a:ln w="38100">
            <a:solidFill>
              <a:srgbClr val="000000"/>
            </a:solidFill>
            <a:miter lim="400000"/>
          </a:ln>
        </p:spPr>
        <p:txBody>
          <a:bodyPr lIns="0" tIns="0" rIns="0" bIns="0"/>
          <a:lstStyle/>
          <a:p>
            <a:pPr algn="ctr" defTabSz="910796" hangingPunct="0">
              <a:buClr>
                <a:srgbClr val="1D4790"/>
              </a:buClr>
              <a:defRPr sz="2400">
                <a:solidFill>
                  <a:srgbClr val="1D4790"/>
                </a:solidFill>
                <a:uFill>
                  <a:solidFill>
                    <a:srgbClr val="1D4790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endParaRPr sz="1687" kern="0">
              <a:solidFill>
                <a:srgbClr val="1D4790"/>
              </a:solidFill>
              <a:uFill>
                <a:solidFill>
                  <a:srgbClr val="1D4790"/>
                </a:solidFill>
              </a:uFill>
              <a:latin typeface="Arial"/>
              <a:cs typeface="Arial"/>
              <a:sym typeface="Arial"/>
            </a:endParaRPr>
          </a:p>
        </p:txBody>
      </p:sp>
      <p:sp>
        <p:nvSpPr>
          <p:cNvPr id="429" name="Rectangle"/>
          <p:cNvSpPr/>
          <p:nvPr/>
        </p:nvSpPr>
        <p:spPr>
          <a:xfrm>
            <a:off x="5492698" y="3053278"/>
            <a:ext cx="1146696" cy="237986"/>
          </a:xfrm>
          <a:prstGeom prst="rect">
            <a:avLst/>
          </a:prstGeom>
          <a:solidFill>
            <a:srgbClr val="00B5F6"/>
          </a:solidFill>
          <a:ln w="12700">
            <a:miter lim="400000"/>
          </a:ln>
        </p:spPr>
        <p:txBody>
          <a:bodyPr lIns="26789" tIns="26789" rIns="26789" bIns="26789" anchor="ctr"/>
          <a:lstStyle/>
          <a:p>
            <a:pPr algn="ctr" defTabSz="910796" hangingPunct="0">
              <a:buClr>
                <a:srgbClr val="1D4790"/>
              </a:buClr>
              <a:defRPr sz="2400">
                <a:solidFill>
                  <a:srgbClr val="1D4790"/>
                </a:solidFill>
                <a:uFill>
                  <a:solidFill>
                    <a:srgbClr val="1D4790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endParaRPr sz="1687" kern="0">
              <a:solidFill>
                <a:srgbClr val="1D4790"/>
              </a:solidFill>
              <a:uFill>
                <a:solidFill>
                  <a:srgbClr val="1D4790"/>
                </a:solidFill>
              </a:uFill>
              <a:latin typeface="Arial"/>
              <a:cs typeface="Arial"/>
              <a:sym typeface="Arial"/>
            </a:endParaRPr>
          </a:p>
        </p:txBody>
      </p:sp>
      <p:sp>
        <p:nvSpPr>
          <p:cNvPr id="430" name="Rounded Rectangle"/>
          <p:cNvSpPr/>
          <p:nvPr/>
        </p:nvSpPr>
        <p:spPr>
          <a:xfrm>
            <a:off x="5606754" y="1053108"/>
            <a:ext cx="892969" cy="892969"/>
          </a:xfrm>
          <a:prstGeom prst="roundRect">
            <a:avLst>
              <a:gd name="adj" fmla="val 15000"/>
            </a:avLst>
          </a:prstGeom>
          <a:solidFill>
            <a:schemeClr val="accent5">
              <a:hueOff val="-444211"/>
              <a:satOff val="-14915"/>
              <a:lumOff val="22857"/>
              <a:alpha val="56375"/>
            </a:schemeClr>
          </a:solidFill>
          <a:ln w="25400">
            <a:solidFill>
              <a:srgbClr val="FFFFFF">
                <a:alpha val="56375"/>
              </a:srgbClr>
            </a:solidFill>
            <a:miter lim="400000"/>
          </a:ln>
        </p:spPr>
        <p:txBody>
          <a:bodyPr lIns="26789" tIns="26789" rIns="26789" bIns="26789" anchor="ctr"/>
          <a:lstStyle/>
          <a:p>
            <a:pPr algn="ctr" defTabSz="910796" hangingPunct="0">
              <a:buClr>
                <a:srgbClr val="1D4790"/>
              </a:buClr>
              <a:defRPr sz="2400">
                <a:solidFill>
                  <a:srgbClr val="1D4790"/>
                </a:solidFill>
                <a:uFill>
                  <a:solidFill>
                    <a:srgbClr val="1D4790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endParaRPr sz="1687" kern="0">
              <a:solidFill>
                <a:srgbClr val="1D4790"/>
              </a:solidFill>
              <a:uFill>
                <a:solidFill>
                  <a:srgbClr val="1D4790"/>
                </a:solidFill>
              </a:uFill>
              <a:latin typeface="Arial"/>
              <a:cs typeface="Arial"/>
              <a:sym typeface="Arial"/>
            </a:endParaRPr>
          </a:p>
        </p:txBody>
      </p:sp>
      <p:sp>
        <p:nvSpPr>
          <p:cNvPr id="431" name="Cre"/>
          <p:cNvSpPr txBox="1"/>
          <p:nvPr/>
        </p:nvSpPr>
        <p:spPr>
          <a:xfrm>
            <a:off x="5747865" y="1236315"/>
            <a:ext cx="610746" cy="5265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algn="ctr" defTabSz="410751" hangingPunct="0"/>
            <a:r>
              <a:rPr sz="2953" kern="0">
                <a:latin typeface="Corbel"/>
                <a:sym typeface="Corbel"/>
              </a:rPr>
              <a:t>Cre</a:t>
            </a:r>
          </a:p>
        </p:txBody>
      </p:sp>
      <p:sp>
        <p:nvSpPr>
          <p:cNvPr id="432" name="Arrow"/>
          <p:cNvSpPr/>
          <p:nvPr/>
        </p:nvSpPr>
        <p:spPr>
          <a:xfrm>
            <a:off x="4223635" y="3031087"/>
            <a:ext cx="264833" cy="282368"/>
          </a:xfrm>
          <a:prstGeom prst="rightArrow">
            <a:avLst>
              <a:gd name="adj1" fmla="val 47058"/>
              <a:gd name="adj2" fmla="val 60728"/>
            </a:avLst>
          </a:prstGeom>
          <a:solidFill>
            <a:schemeClr val="accent5">
              <a:hueOff val="-444211"/>
              <a:satOff val="-14915"/>
              <a:lumOff val="22857"/>
            </a:schemeClr>
          </a:solidFill>
          <a:ln w="12700">
            <a:miter lim="400000"/>
          </a:ln>
        </p:spPr>
        <p:txBody>
          <a:bodyPr lIns="26789" tIns="26789" rIns="26789" bIns="26789" anchor="ctr"/>
          <a:lstStyle/>
          <a:p>
            <a:pPr algn="ctr" defTabSz="910796" hangingPunct="0">
              <a:buClr>
                <a:srgbClr val="1D4790"/>
              </a:buClr>
              <a:defRPr sz="2400">
                <a:solidFill>
                  <a:srgbClr val="1D4790"/>
                </a:solidFill>
                <a:uFill>
                  <a:solidFill>
                    <a:srgbClr val="1D4790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endParaRPr sz="1687" kern="0">
              <a:solidFill>
                <a:srgbClr val="1D4790"/>
              </a:solidFill>
              <a:uFill>
                <a:solidFill>
                  <a:srgbClr val="1D4790"/>
                </a:solidFill>
              </a:uFill>
              <a:latin typeface="Arial"/>
              <a:cs typeface="Arial"/>
              <a:sym typeface="Arial"/>
            </a:endParaRPr>
          </a:p>
        </p:txBody>
      </p:sp>
      <p:sp>
        <p:nvSpPr>
          <p:cNvPr id="433" name="Arrow"/>
          <p:cNvSpPr/>
          <p:nvPr/>
        </p:nvSpPr>
        <p:spPr>
          <a:xfrm>
            <a:off x="7643624" y="3031087"/>
            <a:ext cx="264833" cy="282368"/>
          </a:xfrm>
          <a:prstGeom prst="rightArrow">
            <a:avLst>
              <a:gd name="adj1" fmla="val 47058"/>
              <a:gd name="adj2" fmla="val 60728"/>
            </a:avLst>
          </a:prstGeom>
          <a:solidFill>
            <a:schemeClr val="accent5">
              <a:hueOff val="-444211"/>
              <a:satOff val="-14915"/>
              <a:lumOff val="22857"/>
            </a:schemeClr>
          </a:solidFill>
          <a:ln w="12700">
            <a:miter lim="400000"/>
          </a:ln>
        </p:spPr>
        <p:txBody>
          <a:bodyPr lIns="26789" tIns="26789" rIns="26789" bIns="26789" anchor="ctr"/>
          <a:lstStyle/>
          <a:p>
            <a:pPr algn="ctr" defTabSz="910796" hangingPunct="0">
              <a:buClr>
                <a:srgbClr val="1D4790"/>
              </a:buClr>
              <a:defRPr sz="2400">
                <a:solidFill>
                  <a:srgbClr val="1D4790"/>
                </a:solidFill>
                <a:uFill>
                  <a:solidFill>
                    <a:srgbClr val="1D4790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endParaRPr sz="1687" kern="0">
              <a:solidFill>
                <a:srgbClr val="1D4790"/>
              </a:solidFill>
              <a:uFill>
                <a:solidFill>
                  <a:srgbClr val="1D4790"/>
                </a:solidFill>
              </a:uFill>
              <a:latin typeface="Arial"/>
              <a:cs typeface="Arial"/>
              <a:sym typeface="Arial"/>
            </a:endParaRPr>
          </a:p>
        </p:txBody>
      </p:sp>
      <p:sp>
        <p:nvSpPr>
          <p:cNvPr id="434" name="loxP"/>
          <p:cNvSpPr txBox="1"/>
          <p:nvPr/>
        </p:nvSpPr>
        <p:spPr>
          <a:xfrm>
            <a:off x="3980147" y="3319760"/>
            <a:ext cx="751810" cy="5265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5719" tIns="35719" rIns="35719" bIns="35719" anchor="ctr">
            <a:spAutoFit/>
          </a:bodyPr>
          <a:lstStyle/>
          <a:p>
            <a:pPr algn="ctr" defTabSz="410751" hangingPunct="0"/>
            <a:r>
              <a:rPr sz="2953" kern="0">
                <a:solidFill>
                  <a:srgbClr val="000000"/>
                </a:solidFill>
                <a:latin typeface="Corbel"/>
                <a:sym typeface="Corbel"/>
              </a:rPr>
              <a:t>loxP</a:t>
            </a:r>
          </a:p>
        </p:txBody>
      </p:sp>
      <p:sp>
        <p:nvSpPr>
          <p:cNvPr id="435" name="loxP"/>
          <p:cNvSpPr txBox="1"/>
          <p:nvPr/>
        </p:nvSpPr>
        <p:spPr>
          <a:xfrm>
            <a:off x="7400136" y="3319760"/>
            <a:ext cx="751810" cy="5265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5719" tIns="35719" rIns="35719" bIns="35719" anchor="ctr">
            <a:spAutoFit/>
          </a:bodyPr>
          <a:lstStyle/>
          <a:p>
            <a:pPr algn="ctr" defTabSz="410751" hangingPunct="0"/>
            <a:r>
              <a:rPr sz="2953" kern="0">
                <a:solidFill>
                  <a:srgbClr val="000000"/>
                </a:solidFill>
                <a:latin typeface="Corbel"/>
                <a:sym typeface="Corbel"/>
              </a:rPr>
              <a:t>loxP</a:t>
            </a:r>
          </a:p>
        </p:txBody>
      </p:sp>
      <p:sp>
        <p:nvSpPr>
          <p:cNvPr id="436" name="+"/>
          <p:cNvSpPr txBox="1"/>
          <p:nvPr/>
        </p:nvSpPr>
        <p:spPr>
          <a:xfrm>
            <a:off x="5920189" y="2197670"/>
            <a:ext cx="266099" cy="5265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5719" tIns="35719" rIns="35719" bIns="35719" anchor="ctr">
            <a:spAutoFit/>
          </a:bodyPr>
          <a:lstStyle/>
          <a:p>
            <a:pPr algn="ctr" defTabSz="410751" hangingPunct="0"/>
            <a:r>
              <a:rPr sz="2953" kern="0">
                <a:solidFill>
                  <a:srgbClr val="000000"/>
                </a:solidFill>
                <a:latin typeface="Corbel"/>
                <a:sym typeface="Corbel"/>
              </a:rPr>
              <a:t>+</a:t>
            </a:r>
          </a:p>
        </p:txBody>
      </p:sp>
      <p:grpSp>
        <p:nvGrpSpPr>
          <p:cNvPr id="445" name="Group"/>
          <p:cNvGrpSpPr/>
          <p:nvPr/>
        </p:nvGrpSpPr>
        <p:grpSpPr>
          <a:xfrm>
            <a:off x="3879322" y="3583037"/>
            <a:ext cx="4621299" cy="3337602"/>
            <a:chOff x="0" y="0"/>
            <a:chExt cx="6572512" cy="4746810"/>
          </a:xfrm>
        </p:grpSpPr>
        <p:sp>
          <p:nvSpPr>
            <p:cNvPr id="437" name="Arrow"/>
            <p:cNvSpPr/>
            <p:nvPr/>
          </p:nvSpPr>
          <p:spPr>
            <a:xfrm rot="5400000">
              <a:off x="2527821" y="332761"/>
              <a:ext cx="1164372" cy="498849"/>
            </a:xfrm>
            <a:prstGeom prst="rightArrow">
              <a:avLst>
                <a:gd name="adj1" fmla="val 43366"/>
                <a:gd name="adj2" fmla="val 104431"/>
              </a:avLst>
            </a:prstGeom>
            <a:gradFill flip="none" rotWithShape="1">
              <a:gsLst>
                <a:gs pos="0">
                  <a:srgbClr val="FBFBFB"/>
                </a:gs>
                <a:gs pos="100000">
                  <a:srgbClr val="BEBEBE"/>
                </a:gs>
              </a:gsLst>
              <a:lin ang="21551254" scaled="0"/>
            </a:gradFill>
            <a:ln w="12700" cap="flat">
              <a:noFill/>
              <a:miter lim="400000"/>
            </a:ln>
            <a:effectLst>
              <a:outerShdw blurRad="38100" dist="25400" dir="5400000" rotWithShape="0">
                <a:srgbClr val="000000">
                  <a:alpha val="50000"/>
                </a:srgbClr>
              </a:outerShdw>
            </a:effectLst>
          </p:spPr>
          <p:txBody>
            <a:bodyPr wrap="square" lIns="26789" tIns="26789" rIns="26789" bIns="26789" numCol="1" anchor="ctr">
              <a:noAutofit/>
            </a:bodyPr>
            <a:lstStyle/>
            <a:p>
              <a:pPr algn="ctr" defTabSz="910796" hangingPunct="0">
                <a:buClr>
                  <a:srgbClr val="1D4790"/>
                </a:buClr>
                <a:defRPr sz="2400">
                  <a:solidFill>
                    <a:srgbClr val="1D4790"/>
                  </a:solidFill>
                  <a:uFill>
                    <a:solidFill>
                      <a:srgbClr val="1D4790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  <a:endParaRPr sz="1687" kern="0">
                <a:solidFill>
                  <a:srgbClr val="1D4790"/>
                </a:solidFill>
                <a:uFill>
                  <a:solidFill>
                    <a:srgbClr val="1D4790"/>
                  </a:solidFill>
                </a:u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38" name="Line"/>
            <p:cNvSpPr/>
            <p:nvPr/>
          </p:nvSpPr>
          <p:spPr>
            <a:xfrm>
              <a:off x="0" y="3921818"/>
              <a:ext cx="6572512" cy="1"/>
            </a:xfrm>
            <a:prstGeom prst="line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ctr" defTabSz="910796" hangingPunct="0">
                <a:buClr>
                  <a:srgbClr val="1D4790"/>
                </a:buClr>
                <a:defRPr sz="2400">
                  <a:solidFill>
                    <a:srgbClr val="1D4790"/>
                  </a:solidFill>
                  <a:uFill>
                    <a:solidFill>
                      <a:srgbClr val="1D4790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  <a:endParaRPr sz="1687" kern="0">
                <a:solidFill>
                  <a:srgbClr val="1D4790"/>
                </a:solidFill>
                <a:uFill>
                  <a:solidFill>
                    <a:srgbClr val="1D4790"/>
                  </a:solidFill>
                </a:u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39" name="Arrow"/>
            <p:cNvSpPr/>
            <p:nvPr/>
          </p:nvSpPr>
          <p:spPr>
            <a:xfrm>
              <a:off x="2903465" y="3721024"/>
              <a:ext cx="376651" cy="401590"/>
            </a:xfrm>
            <a:prstGeom prst="rightArrow">
              <a:avLst>
                <a:gd name="adj1" fmla="val 47058"/>
                <a:gd name="adj2" fmla="val 60728"/>
              </a:avLst>
            </a:prstGeom>
            <a:solidFill>
              <a:schemeClr val="accent5">
                <a:hueOff val="-444211"/>
                <a:satOff val="-14915"/>
                <a:lumOff val="22857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 algn="ctr" defTabSz="910796" hangingPunct="0">
                <a:buClr>
                  <a:srgbClr val="1D4790"/>
                </a:buClr>
                <a:defRPr sz="2400">
                  <a:solidFill>
                    <a:srgbClr val="1D4790"/>
                  </a:solidFill>
                  <a:uFill>
                    <a:solidFill>
                      <a:srgbClr val="1D4790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  <a:endParaRPr sz="1687" kern="0">
                <a:solidFill>
                  <a:srgbClr val="1D4790"/>
                </a:solidFill>
                <a:uFill>
                  <a:solidFill>
                    <a:srgbClr val="1D4790"/>
                  </a:solidFill>
                </a:u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0" name="loxP"/>
            <p:cNvSpPr txBox="1"/>
            <p:nvPr/>
          </p:nvSpPr>
          <p:spPr>
            <a:xfrm>
              <a:off x="2617987" y="3997932"/>
              <a:ext cx="1069241" cy="74887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35719" tIns="35719" rIns="35719" bIns="35719" numCol="1" anchor="ctr">
              <a:spAutoFit/>
            </a:bodyPr>
            <a:lstStyle/>
            <a:p>
              <a:pPr algn="ctr" defTabSz="410751" hangingPunct="0"/>
              <a:r>
                <a:rPr sz="2953" kern="0">
                  <a:solidFill>
                    <a:srgbClr val="000000"/>
                  </a:solidFill>
                  <a:latin typeface="Corbel"/>
                  <a:sym typeface="Corbel"/>
                </a:rPr>
                <a:t>loxP</a:t>
              </a:r>
            </a:p>
          </p:txBody>
        </p:sp>
        <p:sp>
          <p:nvSpPr>
            <p:cNvPr id="441" name="Rounded Rectangle"/>
            <p:cNvSpPr/>
            <p:nvPr/>
          </p:nvSpPr>
          <p:spPr>
            <a:xfrm>
              <a:off x="2456790" y="1595356"/>
              <a:ext cx="1270001" cy="1270001"/>
            </a:xfrm>
            <a:prstGeom prst="roundRect">
              <a:avLst>
                <a:gd name="adj" fmla="val 43559"/>
              </a:avLst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 algn="ctr" defTabSz="910796" hangingPunct="0">
                <a:buClr>
                  <a:srgbClr val="1D4790"/>
                </a:buClr>
                <a:defRPr sz="2400">
                  <a:solidFill>
                    <a:srgbClr val="1D4790"/>
                  </a:solidFill>
                  <a:uFill>
                    <a:solidFill>
                      <a:srgbClr val="1D4790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  <a:endParaRPr sz="1687" kern="0">
                <a:solidFill>
                  <a:srgbClr val="1D4790"/>
                </a:solidFill>
                <a:uFill>
                  <a:solidFill>
                    <a:srgbClr val="1D4790"/>
                  </a:solidFill>
                </a:u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2" name="Arrow"/>
            <p:cNvSpPr/>
            <p:nvPr/>
          </p:nvSpPr>
          <p:spPr>
            <a:xfrm>
              <a:off x="2903465" y="2675814"/>
              <a:ext cx="376651" cy="401590"/>
            </a:xfrm>
            <a:prstGeom prst="rightArrow">
              <a:avLst>
                <a:gd name="adj1" fmla="val 47058"/>
                <a:gd name="adj2" fmla="val 60728"/>
              </a:avLst>
            </a:prstGeom>
            <a:solidFill>
              <a:schemeClr val="accent5">
                <a:hueOff val="-444211"/>
                <a:satOff val="-14915"/>
                <a:lumOff val="22857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 algn="ctr" defTabSz="910796" hangingPunct="0">
                <a:buClr>
                  <a:srgbClr val="1D4790"/>
                </a:buClr>
                <a:defRPr sz="2400">
                  <a:solidFill>
                    <a:srgbClr val="1D4790"/>
                  </a:solidFill>
                  <a:uFill>
                    <a:solidFill>
                      <a:srgbClr val="1D4790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  <a:endParaRPr sz="1687" kern="0">
                <a:solidFill>
                  <a:srgbClr val="1D4790"/>
                </a:solidFill>
                <a:uFill>
                  <a:solidFill>
                    <a:srgbClr val="1D4790"/>
                  </a:solidFill>
                </a:u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3" name="+"/>
            <p:cNvSpPr txBox="1"/>
            <p:nvPr/>
          </p:nvSpPr>
          <p:spPr>
            <a:xfrm>
              <a:off x="2902564" y="2925100"/>
              <a:ext cx="378452" cy="74887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35719" tIns="35719" rIns="35719" bIns="35719" numCol="1" anchor="ctr">
              <a:spAutoFit/>
            </a:bodyPr>
            <a:lstStyle/>
            <a:p>
              <a:pPr algn="ctr" defTabSz="410751" hangingPunct="0"/>
              <a:r>
                <a:rPr sz="2953" kern="0">
                  <a:solidFill>
                    <a:srgbClr val="000000"/>
                  </a:solidFill>
                  <a:latin typeface="Corbel"/>
                  <a:sym typeface="Corbel"/>
                </a:rPr>
                <a:t>+</a:t>
              </a:r>
            </a:p>
          </p:txBody>
        </p:sp>
        <p:sp>
          <p:nvSpPr>
            <p:cNvPr id="446" name="Connection Line"/>
            <p:cNvSpPr/>
            <p:nvPr/>
          </p:nvSpPr>
          <p:spPr>
            <a:xfrm>
              <a:off x="2412513" y="1482594"/>
              <a:ext cx="1358536" cy="53945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16200" extrusionOk="0">
                  <a:moveTo>
                    <a:pt x="0" y="16162"/>
                  </a:moveTo>
                  <a:cubicBezTo>
                    <a:pt x="7211" y="-5400"/>
                    <a:pt x="14411" y="-5387"/>
                    <a:pt x="21600" y="16200"/>
                  </a:cubicBezTo>
                </a:path>
              </a:pathLst>
            </a:custGeom>
            <a:noFill/>
            <a:ln w="279400" cap="flat">
              <a:solidFill>
                <a:schemeClr val="accent1">
                  <a:satOff val="-3355"/>
                  <a:lumOff val="26614"/>
                </a:schemeClr>
              </a:solidFill>
              <a:prstDash val="solid"/>
              <a:miter lim="400000"/>
            </a:ln>
            <a:effectLst/>
          </p:spPr>
          <p:txBody>
            <a:bodyPr/>
            <a:lstStyle/>
            <a:p>
              <a:pPr algn="ctr" defTabSz="410751" hangingPunct="0"/>
              <a:endParaRPr sz="2953" kern="0">
                <a:solidFill>
                  <a:srgbClr val="000000"/>
                </a:solidFill>
                <a:latin typeface="Corbel"/>
                <a:sym typeface="Corbel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5" grpId="0" animBg="1" advAuto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Cancer as a multistep genetic disease"/>
          <p:cNvSpPr txBox="1">
            <a:spLocks noGrp="1"/>
          </p:cNvSpPr>
          <p:nvPr>
            <p:ph type="title"/>
          </p:nvPr>
        </p:nvSpPr>
        <p:spPr>
          <a:xfrm>
            <a:off x="1426638" y="48529"/>
            <a:ext cx="11401425" cy="848321"/>
          </a:xfrm>
          <a:prstGeom prst="rect">
            <a:avLst/>
          </a:prstGeom>
        </p:spPr>
        <p:txBody>
          <a:bodyPr/>
          <a:lstStyle/>
          <a:p>
            <a:r>
              <a:rPr dirty="0"/>
              <a:t>Cancer as a multistep genetic disease</a:t>
            </a:r>
          </a:p>
        </p:txBody>
      </p:sp>
      <p:sp>
        <p:nvSpPr>
          <p:cNvPr id="188" name="Arrow"/>
          <p:cNvSpPr/>
          <p:nvPr/>
        </p:nvSpPr>
        <p:spPr>
          <a:xfrm>
            <a:off x="3126798" y="2990835"/>
            <a:ext cx="4201097" cy="995281"/>
          </a:xfrm>
          <a:prstGeom prst="rightArrow">
            <a:avLst>
              <a:gd name="adj1" fmla="val 32000"/>
              <a:gd name="adj2" fmla="val 64000"/>
            </a:avLst>
          </a:prstGeom>
          <a:gradFill>
            <a:gsLst>
              <a:gs pos="0">
                <a:schemeClr val="accent1">
                  <a:satOff val="-3355"/>
                  <a:lumOff val="26614"/>
                </a:schemeClr>
              </a:gs>
              <a:gs pos="100000">
                <a:srgbClr val="FB91CB"/>
              </a:gs>
            </a:gsLst>
            <a:lin ang="433919"/>
          </a:gradFill>
          <a:ln w="25400">
            <a:solidFill>
              <a:srgbClr val="FFFFFF"/>
            </a:solidFill>
            <a:miter lim="400000"/>
          </a:ln>
        </p:spPr>
        <p:txBody>
          <a:bodyPr lIns="26789" tIns="26789" rIns="26789" bIns="26789" anchor="ctr"/>
          <a:lstStyle/>
          <a:p>
            <a:pPr algn="ctr" defTabSz="910796" hangingPunct="0">
              <a:buClr>
                <a:srgbClr val="1D4790"/>
              </a:buClr>
              <a:defRPr sz="2400">
                <a:solidFill>
                  <a:srgbClr val="1D4790"/>
                </a:solidFill>
                <a:uFill>
                  <a:solidFill>
                    <a:srgbClr val="1D4790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endParaRPr sz="1687" kern="0">
              <a:solidFill>
                <a:srgbClr val="1D4790"/>
              </a:solidFill>
              <a:uFill>
                <a:solidFill>
                  <a:srgbClr val="1D4790"/>
                </a:solidFill>
              </a:uFill>
              <a:latin typeface="Arial"/>
              <a:cs typeface="Arial"/>
              <a:sym typeface="Arial"/>
            </a:endParaRPr>
          </a:p>
        </p:txBody>
      </p:sp>
      <p:grpSp>
        <p:nvGrpSpPr>
          <p:cNvPr id="191" name="Group"/>
          <p:cNvGrpSpPr/>
          <p:nvPr/>
        </p:nvGrpSpPr>
        <p:grpSpPr>
          <a:xfrm>
            <a:off x="7833484" y="2604283"/>
            <a:ext cx="574212" cy="574212"/>
            <a:chOff x="0" y="0"/>
            <a:chExt cx="816655" cy="816655"/>
          </a:xfrm>
        </p:grpSpPr>
        <p:sp>
          <p:nvSpPr>
            <p:cNvPr id="189" name="Circle"/>
            <p:cNvSpPr/>
            <p:nvPr/>
          </p:nvSpPr>
          <p:spPr>
            <a:xfrm>
              <a:off x="0" y="0"/>
              <a:ext cx="816656" cy="816656"/>
            </a:xfrm>
            <a:prstGeom prst="ellipse">
              <a:avLst/>
            </a:prstGeom>
            <a:gradFill flip="none" rotWithShape="1">
              <a:gsLst>
                <a:gs pos="0">
                  <a:srgbClr val="FBFBFB"/>
                </a:gs>
                <a:gs pos="100000">
                  <a:srgbClr val="FB747D"/>
                </a:gs>
              </a:gsLst>
              <a:lin ang="18117648" scaled="0"/>
            </a:gradFill>
            <a:ln w="12700" cap="flat">
              <a:noFill/>
              <a:miter lim="400000"/>
            </a:ln>
            <a:effectLst>
              <a:outerShdw blurRad="38100" dist="25400" dir="5400000" rotWithShape="0">
                <a:srgbClr val="000000">
                  <a:alpha val="50000"/>
                </a:srgbClr>
              </a:outerShdw>
            </a:effectLst>
          </p:spPr>
          <p:txBody>
            <a:bodyPr wrap="square" lIns="26789" tIns="26789" rIns="26789" bIns="26789" numCol="1" anchor="ctr">
              <a:noAutofit/>
            </a:bodyPr>
            <a:lstStyle/>
            <a:p>
              <a:pPr algn="ctr" defTabSz="910796" hangingPunct="0">
                <a:buClr>
                  <a:srgbClr val="1D4790"/>
                </a:buClr>
                <a:defRPr sz="2400">
                  <a:solidFill>
                    <a:srgbClr val="1D4790"/>
                  </a:solidFill>
                  <a:uFill>
                    <a:solidFill>
                      <a:srgbClr val="1D4790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  <a:endParaRPr sz="1687" kern="0">
                <a:solidFill>
                  <a:srgbClr val="1D4790"/>
                </a:solidFill>
                <a:uFill>
                  <a:solidFill>
                    <a:srgbClr val="1D4790"/>
                  </a:solidFill>
                </a:u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0" name="Circle"/>
            <p:cNvSpPr/>
            <p:nvPr/>
          </p:nvSpPr>
          <p:spPr>
            <a:xfrm>
              <a:off x="213248" y="196188"/>
              <a:ext cx="543699" cy="543699"/>
            </a:xfrm>
            <a:prstGeom prst="ellipse">
              <a:avLst/>
            </a:prstGeom>
            <a:blipFill rotWithShape="1">
              <a:blip r:embed="rId2"/>
              <a:srcRect/>
              <a:tile tx="0" ty="0" sx="100000" sy="100000" flip="none" algn="tl"/>
            </a:blipFill>
            <a:ln w="127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 algn="ctr" defTabSz="910796" hangingPunct="0">
                <a:buClr>
                  <a:srgbClr val="1D4790"/>
                </a:buClr>
                <a:defRPr sz="2400">
                  <a:solidFill>
                    <a:srgbClr val="1D4790"/>
                  </a:solidFill>
                  <a:uFill>
                    <a:solidFill>
                      <a:srgbClr val="1D4790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  <a:endParaRPr sz="1687" kern="0">
                <a:solidFill>
                  <a:srgbClr val="1D4790"/>
                </a:solidFill>
                <a:uFill>
                  <a:solidFill>
                    <a:srgbClr val="1D4790"/>
                  </a:solidFill>
                </a:u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94" name="Group"/>
          <p:cNvGrpSpPr/>
          <p:nvPr/>
        </p:nvGrpSpPr>
        <p:grpSpPr>
          <a:xfrm>
            <a:off x="2054399" y="3099592"/>
            <a:ext cx="777767" cy="777767"/>
            <a:chOff x="0" y="0"/>
            <a:chExt cx="1106155" cy="1106155"/>
          </a:xfrm>
        </p:grpSpPr>
        <p:sp>
          <p:nvSpPr>
            <p:cNvPr id="192" name="Circle"/>
            <p:cNvSpPr/>
            <p:nvPr/>
          </p:nvSpPr>
          <p:spPr>
            <a:xfrm>
              <a:off x="0" y="0"/>
              <a:ext cx="1106156" cy="1106156"/>
            </a:xfrm>
            <a:prstGeom prst="ellipse">
              <a:avLst/>
            </a:prstGeom>
            <a:gradFill flip="none" rotWithShape="1">
              <a:gsLst>
                <a:gs pos="0">
                  <a:srgbClr val="FBFBFB"/>
                </a:gs>
                <a:gs pos="100000">
                  <a:schemeClr val="accent1">
                    <a:satOff val="-3355"/>
                    <a:lumOff val="26614"/>
                  </a:schemeClr>
                </a:gs>
              </a:gsLst>
              <a:lin ang="18117648" scaled="0"/>
            </a:gradFill>
            <a:ln w="12700" cap="flat">
              <a:noFill/>
              <a:miter lim="400000"/>
            </a:ln>
            <a:effectLst>
              <a:outerShdw blurRad="38100" dist="25400" dir="5400000" rotWithShape="0">
                <a:srgbClr val="000000">
                  <a:alpha val="50000"/>
                </a:srgbClr>
              </a:outerShdw>
            </a:effectLst>
          </p:spPr>
          <p:txBody>
            <a:bodyPr wrap="square" lIns="26789" tIns="26789" rIns="26789" bIns="26789" numCol="1" anchor="ctr">
              <a:noAutofit/>
            </a:bodyPr>
            <a:lstStyle/>
            <a:p>
              <a:pPr algn="ctr" defTabSz="910796" hangingPunct="0">
                <a:buClr>
                  <a:srgbClr val="1D4790"/>
                </a:buClr>
                <a:defRPr sz="2400">
                  <a:solidFill>
                    <a:srgbClr val="1D4790"/>
                  </a:solidFill>
                  <a:uFill>
                    <a:solidFill>
                      <a:srgbClr val="1D4790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  <a:endParaRPr sz="1687" kern="0">
                <a:solidFill>
                  <a:srgbClr val="1D4790"/>
                </a:solidFill>
                <a:uFill>
                  <a:solidFill>
                    <a:srgbClr val="1D4790"/>
                  </a:solidFill>
                </a:u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3" name="Circle"/>
            <p:cNvSpPr/>
            <p:nvPr/>
          </p:nvSpPr>
          <p:spPr>
            <a:xfrm>
              <a:off x="288843" y="265735"/>
              <a:ext cx="736437" cy="736438"/>
            </a:xfrm>
            <a:prstGeom prst="ellipse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 algn="ctr" defTabSz="910796" hangingPunct="0">
                <a:buClr>
                  <a:srgbClr val="1D4790"/>
                </a:buClr>
                <a:defRPr sz="2400">
                  <a:solidFill>
                    <a:srgbClr val="1D4790"/>
                  </a:solidFill>
                  <a:uFill>
                    <a:solidFill>
                      <a:srgbClr val="1D4790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  <a:endParaRPr sz="1687" kern="0">
                <a:solidFill>
                  <a:srgbClr val="1D4790"/>
                </a:solidFill>
                <a:uFill>
                  <a:solidFill>
                    <a:srgbClr val="1D4790"/>
                  </a:solidFill>
                </a:u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97" name="Group"/>
          <p:cNvGrpSpPr/>
          <p:nvPr/>
        </p:nvGrpSpPr>
        <p:grpSpPr>
          <a:xfrm>
            <a:off x="7367134" y="2921402"/>
            <a:ext cx="574212" cy="574211"/>
            <a:chOff x="0" y="0"/>
            <a:chExt cx="816655" cy="816655"/>
          </a:xfrm>
        </p:grpSpPr>
        <p:sp>
          <p:nvSpPr>
            <p:cNvPr id="195" name="Circle"/>
            <p:cNvSpPr/>
            <p:nvPr/>
          </p:nvSpPr>
          <p:spPr>
            <a:xfrm>
              <a:off x="0" y="0"/>
              <a:ext cx="816656" cy="816656"/>
            </a:xfrm>
            <a:prstGeom prst="ellipse">
              <a:avLst/>
            </a:prstGeom>
            <a:gradFill flip="none" rotWithShape="1">
              <a:gsLst>
                <a:gs pos="0">
                  <a:srgbClr val="FBFBFB"/>
                </a:gs>
                <a:gs pos="100000">
                  <a:srgbClr val="FB747D"/>
                </a:gs>
              </a:gsLst>
              <a:lin ang="18117648" scaled="0"/>
            </a:gradFill>
            <a:ln w="12700" cap="flat">
              <a:noFill/>
              <a:miter lim="400000"/>
            </a:ln>
            <a:effectLst>
              <a:outerShdw blurRad="38100" dist="25400" dir="5400000" rotWithShape="0">
                <a:srgbClr val="000000">
                  <a:alpha val="50000"/>
                </a:srgbClr>
              </a:outerShdw>
            </a:effectLst>
          </p:spPr>
          <p:txBody>
            <a:bodyPr wrap="square" lIns="26789" tIns="26789" rIns="26789" bIns="26789" numCol="1" anchor="ctr">
              <a:noAutofit/>
            </a:bodyPr>
            <a:lstStyle/>
            <a:p>
              <a:pPr algn="ctr" defTabSz="910796" hangingPunct="0">
                <a:buClr>
                  <a:srgbClr val="1D4790"/>
                </a:buClr>
                <a:defRPr sz="2400">
                  <a:solidFill>
                    <a:srgbClr val="1D4790"/>
                  </a:solidFill>
                  <a:uFill>
                    <a:solidFill>
                      <a:srgbClr val="1D4790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  <a:endParaRPr sz="1687" kern="0">
                <a:solidFill>
                  <a:srgbClr val="1D4790"/>
                </a:solidFill>
                <a:uFill>
                  <a:solidFill>
                    <a:srgbClr val="1D4790"/>
                  </a:solidFill>
                </a:u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6" name="Circle"/>
            <p:cNvSpPr/>
            <p:nvPr/>
          </p:nvSpPr>
          <p:spPr>
            <a:xfrm>
              <a:off x="213248" y="196188"/>
              <a:ext cx="543699" cy="543699"/>
            </a:xfrm>
            <a:prstGeom prst="ellipse">
              <a:avLst/>
            </a:prstGeom>
            <a:blipFill rotWithShape="1">
              <a:blip r:embed="rId2"/>
              <a:srcRect/>
              <a:tile tx="0" ty="0" sx="100000" sy="100000" flip="none" algn="tl"/>
            </a:blipFill>
            <a:ln w="127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 algn="ctr" defTabSz="910796" hangingPunct="0">
                <a:buClr>
                  <a:srgbClr val="1D4790"/>
                </a:buClr>
                <a:defRPr sz="2400">
                  <a:solidFill>
                    <a:srgbClr val="1D4790"/>
                  </a:solidFill>
                  <a:uFill>
                    <a:solidFill>
                      <a:srgbClr val="1D4790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  <a:endParaRPr sz="1687" kern="0">
                <a:solidFill>
                  <a:srgbClr val="1D4790"/>
                </a:solidFill>
                <a:uFill>
                  <a:solidFill>
                    <a:srgbClr val="1D4790"/>
                  </a:solidFill>
                </a:u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00" name="Group"/>
          <p:cNvGrpSpPr/>
          <p:nvPr/>
        </p:nvGrpSpPr>
        <p:grpSpPr>
          <a:xfrm>
            <a:off x="7898774" y="3201369"/>
            <a:ext cx="574211" cy="574212"/>
            <a:chOff x="0" y="0"/>
            <a:chExt cx="816655" cy="816655"/>
          </a:xfrm>
        </p:grpSpPr>
        <p:sp>
          <p:nvSpPr>
            <p:cNvPr id="198" name="Circle"/>
            <p:cNvSpPr/>
            <p:nvPr/>
          </p:nvSpPr>
          <p:spPr>
            <a:xfrm>
              <a:off x="0" y="0"/>
              <a:ext cx="816656" cy="816656"/>
            </a:xfrm>
            <a:prstGeom prst="ellipse">
              <a:avLst/>
            </a:prstGeom>
            <a:gradFill flip="none" rotWithShape="1">
              <a:gsLst>
                <a:gs pos="0">
                  <a:srgbClr val="FBFBFB"/>
                </a:gs>
                <a:gs pos="100000">
                  <a:srgbClr val="FB747D"/>
                </a:gs>
              </a:gsLst>
              <a:lin ang="18117648" scaled="0"/>
            </a:gradFill>
            <a:ln w="12700" cap="flat">
              <a:noFill/>
              <a:miter lim="400000"/>
            </a:ln>
            <a:effectLst>
              <a:outerShdw blurRad="38100" dist="25400" dir="5400000" rotWithShape="0">
                <a:srgbClr val="000000">
                  <a:alpha val="50000"/>
                </a:srgbClr>
              </a:outerShdw>
            </a:effectLst>
          </p:spPr>
          <p:txBody>
            <a:bodyPr wrap="square" lIns="26789" tIns="26789" rIns="26789" bIns="26789" numCol="1" anchor="ctr">
              <a:noAutofit/>
            </a:bodyPr>
            <a:lstStyle/>
            <a:p>
              <a:pPr algn="ctr" defTabSz="910796" hangingPunct="0">
                <a:buClr>
                  <a:srgbClr val="1D4790"/>
                </a:buClr>
                <a:defRPr sz="2400">
                  <a:solidFill>
                    <a:srgbClr val="1D4790"/>
                  </a:solidFill>
                  <a:uFill>
                    <a:solidFill>
                      <a:srgbClr val="1D4790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  <a:endParaRPr sz="1687" kern="0">
                <a:solidFill>
                  <a:srgbClr val="1D4790"/>
                </a:solidFill>
                <a:uFill>
                  <a:solidFill>
                    <a:srgbClr val="1D4790"/>
                  </a:solidFill>
                </a:u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9" name="Circle"/>
            <p:cNvSpPr/>
            <p:nvPr/>
          </p:nvSpPr>
          <p:spPr>
            <a:xfrm>
              <a:off x="213248" y="196188"/>
              <a:ext cx="543699" cy="543699"/>
            </a:xfrm>
            <a:prstGeom prst="ellipse">
              <a:avLst/>
            </a:prstGeom>
            <a:blipFill rotWithShape="1">
              <a:blip r:embed="rId2"/>
              <a:srcRect/>
              <a:tile tx="0" ty="0" sx="100000" sy="100000" flip="none" algn="tl"/>
            </a:blipFill>
            <a:ln w="127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 algn="ctr" defTabSz="910796" hangingPunct="0">
                <a:buClr>
                  <a:srgbClr val="1D4790"/>
                </a:buClr>
                <a:defRPr sz="2400">
                  <a:solidFill>
                    <a:srgbClr val="1D4790"/>
                  </a:solidFill>
                  <a:uFill>
                    <a:solidFill>
                      <a:srgbClr val="1D4790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  <a:endParaRPr sz="1687" kern="0">
                <a:solidFill>
                  <a:srgbClr val="1D4790"/>
                </a:solidFill>
                <a:uFill>
                  <a:solidFill>
                    <a:srgbClr val="1D4790"/>
                  </a:solidFill>
                </a:u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03" name="Group"/>
          <p:cNvGrpSpPr/>
          <p:nvPr/>
        </p:nvGrpSpPr>
        <p:grpSpPr>
          <a:xfrm>
            <a:off x="8346470" y="2837616"/>
            <a:ext cx="574211" cy="574212"/>
            <a:chOff x="0" y="0"/>
            <a:chExt cx="816655" cy="816655"/>
          </a:xfrm>
        </p:grpSpPr>
        <p:sp>
          <p:nvSpPr>
            <p:cNvPr id="201" name="Circle"/>
            <p:cNvSpPr/>
            <p:nvPr/>
          </p:nvSpPr>
          <p:spPr>
            <a:xfrm>
              <a:off x="0" y="0"/>
              <a:ext cx="816656" cy="816656"/>
            </a:xfrm>
            <a:prstGeom prst="ellipse">
              <a:avLst/>
            </a:prstGeom>
            <a:gradFill flip="none" rotWithShape="1">
              <a:gsLst>
                <a:gs pos="0">
                  <a:srgbClr val="FBFBFB"/>
                </a:gs>
                <a:gs pos="100000">
                  <a:srgbClr val="FB747D"/>
                </a:gs>
              </a:gsLst>
              <a:lin ang="18117648" scaled="0"/>
            </a:gradFill>
            <a:ln w="12700" cap="flat">
              <a:noFill/>
              <a:miter lim="400000"/>
            </a:ln>
            <a:effectLst>
              <a:outerShdw blurRad="38100" dist="25400" dir="5400000" rotWithShape="0">
                <a:srgbClr val="000000">
                  <a:alpha val="50000"/>
                </a:srgbClr>
              </a:outerShdw>
            </a:effectLst>
          </p:spPr>
          <p:txBody>
            <a:bodyPr wrap="square" lIns="26789" tIns="26789" rIns="26789" bIns="26789" numCol="1" anchor="ctr">
              <a:noAutofit/>
            </a:bodyPr>
            <a:lstStyle/>
            <a:p>
              <a:pPr algn="ctr" defTabSz="910796" hangingPunct="0">
                <a:buClr>
                  <a:srgbClr val="1D4790"/>
                </a:buClr>
                <a:defRPr sz="2400">
                  <a:solidFill>
                    <a:srgbClr val="1D4790"/>
                  </a:solidFill>
                  <a:uFill>
                    <a:solidFill>
                      <a:srgbClr val="1D4790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  <a:endParaRPr sz="1687" kern="0">
                <a:solidFill>
                  <a:srgbClr val="1D4790"/>
                </a:solidFill>
                <a:uFill>
                  <a:solidFill>
                    <a:srgbClr val="1D4790"/>
                  </a:solidFill>
                </a:u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2" name="Circle"/>
            <p:cNvSpPr/>
            <p:nvPr/>
          </p:nvSpPr>
          <p:spPr>
            <a:xfrm>
              <a:off x="213248" y="196188"/>
              <a:ext cx="543699" cy="543699"/>
            </a:xfrm>
            <a:prstGeom prst="ellipse">
              <a:avLst/>
            </a:prstGeom>
            <a:blipFill rotWithShape="1">
              <a:blip r:embed="rId2"/>
              <a:srcRect/>
              <a:tile tx="0" ty="0" sx="100000" sy="100000" flip="none" algn="tl"/>
            </a:blipFill>
            <a:ln w="127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 algn="ctr" defTabSz="910796" hangingPunct="0">
                <a:buClr>
                  <a:srgbClr val="1D4790"/>
                </a:buClr>
                <a:defRPr sz="2400">
                  <a:solidFill>
                    <a:srgbClr val="1D4790"/>
                  </a:solidFill>
                  <a:uFill>
                    <a:solidFill>
                      <a:srgbClr val="1D4790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  <a:endParaRPr sz="1687" kern="0">
                <a:solidFill>
                  <a:srgbClr val="1D4790"/>
                </a:solidFill>
                <a:uFill>
                  <a:solidFill>
                    <a:srgbClr val="1D4790"/>
                  </a:solidFill>
                </a:u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06" name="Group"/>
          <p:cNvGrpSpPr/>
          <p:nvPr/>
        </p:nvGrpSpPr>
        <p:grpSpPr>
          <a:xfrm>
            <a:off x="7875456" y="3029892"/>
            <a:ext cx="574212" cy="574211"/>
            <a:chOff x="0" y="0"/>
            <a:chExt cx="816655" cy="816655"/>
          </a:xfrm>
        </p:grpSpPr>
        <p:sp>
          <p:nvSpPr>
            <p:cNvPr id="204" name="Circle"/>
            <p:cNvSpPr/>
            <p:nvPr/>
          </p:nvSpPr>
          <p:spPr>
            <a:xfrm>
              <a:off x="0" y="0"/>
              <a:ext cx="816656" cy="816656"/>
            </a:xfrm>
            <a:prstGeom prst="ellipse">
              <a:avLst/>
            </a:prstGeom>
            <a:gradFill flip="none" rotWithShape="1">
              <a:gsLst>
                <a:gs pos="0">
                  <a:srgbClr val="FBFBFB"/>
                </a:gs>
                <a:gs pos="100000">
                  <a:srgbClr val="FB747D"/>
                </a:gs>
              </a:gsLst>
              <a:lin ang="18117648" scaled="0"/>
            </a:gradFill>
            <a:ln w="12700" cap="flat">
              <a:noFill/>
              <a:miter lim="400000"/>
            </a:ln>
            <a:effectLst>
              <a:outerShdw blurRad="38100" dist="25400" dir="5400000" rotWithShape="0">
                <a:srgbClr val="000000">
                  <a:alpha val="50000"/>
                </a:srgbClr>
              </a:outerShdw>
            </a:effectLst>
          </p:spPr>
          <p:txBody>
            <a:bodyPr wrap="square" lIns="26789" tIns="26789" rIns="26789" bIns="26789" numCol="1" anchor="ctr">
              <a:noAutofit/>
            </a:bodyPr>
            <a:lstStyle/>
            <a:p>
              <a:pPr algn="ctr" defTabSz="910796" hangingPunct="0">
                <a:buClr>
                  <a:srgbClr val="1D4790"/>
                </a:buClr>
                <a:defRPr sz="2400">
                  <a:solidFill>
                    <a:srgbClr val="1D4790"/>
                  </a:solidFill>
                  <a:uFill>
                    <a:solidFill>
                      <a:srgbClr val="1D4790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  <a:endParaRPr sz="1687" kern="0">
                <a:solidFill>
                  <a:srgbClr val="1D4790"/>
                </a:solidFill>
                <a:uFill>
                  <a:solidFill>
                    <a:srgbClr val="1D4790"/>
                  </a:solidFill>
                </a:u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5" name="Circle"/>
            <p:cNvSpPr/>
            <p:nvPr/>
          </p:nvSpPr>
          <p:spPr>
            <a:xfrm>
              <a:off x="213248" y="196188"/>
              <a:ext cx="543699" cy="543699"/>
            </a:xfrm>
            <a:prstGeom prst="ellipse">
              <a:avLst/>
            </a:prstGeom>
            <a:blipFill rotWithShape="1">
              <a:blip r:embed="rId2"/>
              <a:srcRect/>
              <a:tile tx="0" ty="0" sx="100000" sy="100000" flip="none" algn="tl"/>
            </a:blipFill>
            <a:ln w="127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 algn="ctr" defTabSz="910796" hangingPunct="0">
                <a:buClr>
                  <a:srgbClr val="1D4790"/>
                </a:buClr>
                <a:defRPr sz="2400">
                  <a:solidFill>
                    <a:srgbClr val="1D4790"/>
                  </a:solidFill>
                  <a:uFill>
                    <a:solidFill>
                      <a:srgbClr val="1D4790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  <a:endParaRPr sz="1687" kern="0">
                <a:solidFill>
                  <a:srgbClr val="1D4790"/>
                </a:solidFill>
                <a:uFill>
                  <a:solidFill>
                    <a:srgbClr val="1D4790"/>
                  </a:solidFill>
                </a:u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09" name="Group"/>
          <p:cNvGrpSpPr/>
          <p:nvPr/>
        </p:nvGrpSpPr>
        <p:grpSpPr>
          <a:xfrm>
            <a:off x="7409105" y="3347010"/>
            <a:ext cx="574212" cy="574212"/>
            <a:chOff x="0" y="0"/>
            <a:chExt cx="816655" cy="816655"/>
          </a:xfrm>
        </p:grpSpPr>
        <p:sp>
          <p:nvSpPr>
            <p:cNvPr id="207" name="Circle"/>
            <p:cNvSpPr/>
            <p:nvPr/>
          </p:nvSpPr>
          <p:spPr>
            <a:xfrm>
              <a:off x="0" y="0"/>
              <a:ext cx="816656" cy="816656"/>
            </a:xfrm>
            <a:prstGeom prst="ellipse">
              <a:avLst/>
            </a:prstGeom>
            <a:gradFill flip="none" rotWithShape="1">
              <a:gsLst>
                <a:gs pos="0">
                  <a:srgbClr val="FBFBFB"/>
                </a:gs>
                <a:gs pos="100000">
                  <a:srgbClr val="FB747D"/>
                </a:gs>
              </a:gsLst>
              <a:lin ang="18117648" scaled="0"/>
            </a:gradFill>
            <a:ln w="12700" cap="flat">
              <a:noFill/>
              <a:miter lim="400000"/>
            </a:ln>
            <a:effectLst>
              <a:outerShdw blurRad="38100" dist="25400" dir="5400000" rotWithShape="0">
                <a:srgbClr val="000000">
                  <a:alpha val="50000"/>
                </a:srgbClr>
              </a:outerShdw>
            </a:effectLst>
          </p:spPr>
          <p:txBody>
            <a:bodyPr wrap="square" lIns="26789" tIns="26789" rIns="26789" bIns="26789" numCol="1" anchor="ctr">
              <a:noAutofit/>
            </a:bodyPr>
            <a:lstStyle/>
            <a:p>
              <a:pPr algn="ctr" defTabSz="910796" hangingPunct="0">
                <a:buClr>
                  <a:srgbClr val="1D4790"/>
                </a:buClr>
                <a:defRPr sz="2400">
                  <a:solidFill>
                    <a:srgbClr val="1D4790"/>
                  </a:solidFill>
                  <a:uFill>
                    <a:solidFill>
                      <a:srgbClr val="1D4790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  <a:endParaRPr sz="1687" kern="0">
                <a:solidFill>
                  <a:srgbClr val="1D4790"/>
                </a:solidFill>
                <a:uFill>
                  <a:solidFill>
                    <a:srgbClr val="1D4790"/>
                  </a:solidFill>
                </a:u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8" name="Circle"/>
            <p:cNvSpPr/>
            <p:nvPr/>
          </p:nvSpPr>
          <p:spPr>
            <a:xfrm>
              <a:off x="213248" y="196188"/>
              <a:ext cx="543699" cy="543699"/>
            </a:xfrm>
            <a:prstGeom prst="ellipse">
              <a:avLst/>
            </a:prstGeom>
            <a:blipFill rotWithShape="1">
              <a:blip r:embed="rId2"/>
              <a:srcRect/>
              <a:tile tx="0" ty="0" sx="100000" sy="100000" flip="none" algn="tl"/>
            </a:blipFill>
            <a:ln w="127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 algn="ctr" defTabSz="910796" hangingPunct="0">
                <a:buClr>
                  <a:srgbClr val="1D4790"/>
                </a:buClr>
                <a:defRPr sz="2400">
                  <a:solidFill>
                    <a:srgbClr val="1D4790"/>
                  </a:solidFill>
                  <a:uFill>
                    <a:solidFill>
                      <a:srgbClr val="1D4790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  <a:endParaRPr sz="1687" kern="0">
                <a:solidFill>
                  <a:srgbClr val="1D4790"/>
                </a:solidFill>
                <a:uFill>
                  <a:solidFill>
                    <a:srgbClr val="1D4790"/>
                  </a:solidFill>
                </a:u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12" name="Group"/>
          <p:cNvGrpSpPr/>
          <p:nvPr/>
        </p:nvGrpSpPr>
        <p:grpSpPr>
          <a:xfrm>
            <a:off x="7940745" y="3626978"/>
            <a:ext cx="574212" cy="574211"/>
            <a:chOff x="0" y="0"/>
            <a:chExt cx="816655" cy="816655"/>
          </a:xfrm>
        </p:grpSpPr>
        <p:sp>
          <p:nvSpPr>
            <p:cNvPr id="210" name="Circle"/>
            <p:cNvSpPr/>
            <p:nvPr/>
          </p:nvSpPr>
          <p:spPr>
            <a:xfrm>
              <a:off x="0" y="0"/>
              <a:ext cx="816656" cy="816656"/>
            </a:xfrm>
            <a:prstGeom prst="ellipse">
              <a:avLst/>
            </a:prstGeom>
            <a:gradFill flip="none" rotWithShape="1">
              <a:gsLst>
                <a:gs pos="0">
                  <a:srgbClr val="FBFBFB"/>
                </a:gs>
                <a:gs pos="100000">
                  <a:srgbClr val="FB747D"/>
                </a:gs>
              </a:gsLst>
              <a:lin ang="18117648" scaled="0"/>
            </a:gradFill>
            <a:ln w="12700" cap="flat">
              <a:noFill/>
              <a:miter lim="400000"/>
            </a:ln>
            <a:effectLst>
              <a:outerShdw blurRad="38100" dist="25400" dir="5400000" rotWithShape="0">
                <a:srgbClr val="000000">
                  <a:alpha val="50000"/>
                </a:srgbClr>
              </a:outerShdw>
            </a:effectLst>
          </p:spPr>
          <p:txBody>
            <a:bodyPr wrap="square" lIns="26789" tIns="26789" rIns="26789" bIns="26789" numCol="1" anchor="ctr">
              <a:noAutofit/>
            </a:bodyPr>
            <a:lstStyle/>
            <a:p>
              <a:pPr algn="ctr" defTabSz="910796" hangingPunct="0">
                <a:buClr>
                  <a:srgbClr val="1D4790"/>
                </a:buClr>
                <a:defRPr sz="2400">
                  <a:solidFill>
                    <a:srgbClr val="1D4790"/>
                  </a:solidFill>
                  <a:uFill>
                    <a:solidFill>
                      <a:srgbClr val="1D4790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  <a:endParaRPr sz="1687" kern="0">
                <a:solidFill>
                  <a:srgbClr val="1D4790"/>
                </a:solidFill>
                <a:uFill>
                  <a:solidFill>
                    <a:srgbClr val="1D4790"/>
                  </a:solidFill>
                </a:u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1" name="Circle"/>
            <p:cNvSpPr/>
            <p:nvPr/>
          </p:nvSpPr>
          <p:spPr>
            <a:xfrm>
              <a:off x="213248" y="196188"/>
              <a:ext cx="543699" cy="543699"/>
            </a:xfrm>
            <a:prstGeom prst="ellipse">
              <a:avLst/>
            </a:prstGeom>
            <a:blipFill rotWithShape="1">
              <a:blip r:embed="rId2"/>
              <a:srcRect/>
              <a:tile tx="0" ty="0" sx="100000" sy="100000" flip="none" algn="tl"/>
            </a:blipFill>
            <a:ln w="127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 algn="ctr" defTabSz="910796" hangingPunct="0">
                <a:buClr>
                  <a:srgbClr val="1D4790"/>
                </a:buClr>
                <a:defRPr sz="2400">
                  <a:solidFill>
                    <a:srgbClr val="1D4790"/>
                  </a:solidFill>
                  <a:uFill>
                    <a:solidFill>
                      <a:srgbClr val="1D4790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  <a:endParaRPr sz="1687" kern="0">
                <a:solidFill>
                  <a:srgbClr val="1D4790"/>
                </a:solidFill>
                <a:uFill>
                  <a:solidFill>
                    <a:srgbClr val="1D4790"/>
                  </a:solidFill>
                </a:u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15" name="Group"/>
          <p:cNvGrpSpPr/>
          <p:nvPr/>
        </p:nvGrpSpPr>
        <p:grpSpPr>
          <a:xfrm>
            <a:off x="8388442" y="3263225"/>
            <a:ext cx="574212" cy="574212"/>
            <a:chOff x="0" y="0"/>
            <a:chExt cx="816655" cy="816655"/>
          </a:xfrm>
        </p:grpSpPr>
        <p:sp>
          <p:nvSpPr>
            <p:cNvPr id="213" name="Circle"/>
            <p:cNvSpPr/>
            <p:nvPr/>
          </p:nvSpPr>
          <p:spPr>
            <a:xfrm>
              <a:off x="0" y="0"/>
              <a:ext cx="816656" cy="816656"/>
            </a:xfrm>
            <a:prstGeom prst="ellipse">
              <a:avLst/>
            </a:prstGeom>
            <a:gradFill flip="none" rotWithShape="1">
              <a:gsLst>
                <a:gs pos="0">
                  <a:srgbClr val="FBFBFB"/>
                </a:gs>
                <a:gs pos="100000">
                  <a:srgbClr val="FB747D"/>
                </a:gs>
              </a:gsLst>
              <a:lin ang="18117648" scaled="0"/>
            </a:gradFill>
            <a:ln w="12700" cap="flat">
              <a:noFill/>
              <a:miter lim="400000"/>
            </a:ln>
            <a:effectLst>
              <a:outerShdw blurRad="38100" dist="25400" dir="5400000" rotWithShape="0">
                <a:srgbClr val="000000">
                  <a:alpha val="50000"/>
                </a:srgbClr>
              </a:outerShdw>
            </a:effectLst>
          </p:spPr>
          <p:txBody>
            <a:bodyPr wrap="square" lIns="26789" tIns="26789" rIns="26789" bIns="26789" numCol="1" anchor="ctr">
              <a:noAutofit/>
            </a:bodyPr>
            <a:lstStyle/>
            <a:p>
              <a:pPr algn="ctr" defTabSz="910796" hangingPunct="0">
                <a:buClr>
                  <a:srgbClr val="1D4790"/>
                </a:buClr>
                <a:defRPr sz="2400">
                  <a:solidFill>
                    <a:srgbClr val="1D4790"/>
                  </a:solidFill>
                  <a:uFill>
                    <a:solidFill>
                      <a:srgbClr val="1D4790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  <a:endParaRPr sz="1687" kern="0">
                <a:solidFill>
                  <a:srgbClr val="1D4790"/>
                </a:solidFill>
                <a:uFill>
                  <a:solidFill>
                    <a:srgbClr val="1D4790"/>
                  </a:solidFill>
                </a:u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4" name="Circle"/>
            <p:cNvSpPr/>
            <p:nvPr/>
          </p:nvSpPr>
          <p:spPr>
            <a:xfrm>
              <a:off x="213248" y="196188"/>
              <a:ext cx="543699" cy="543699"/>
            </a:xfrm>
            <a:prstGeom prst="ellipse">
              <a:avLst/>
            </a:prstGeom>
            <a:blipFill rotWithShape="1">
              <a:blip r:embed="rId2"/>
              <a:srcRect/>
              <a:tile tx="0" ty="0" sx="100000" sy="100000" flip="none" algn="tl"/>
            </a:blipFill>
            <a:ln w="127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 algn="ctr" defTabSz="910796" hangingPunct="0">
                <a:buClr>
                  <a:srgbClr val="1D4790"/>
                </a:buClr>
                <a:defRPr sz="2400">
                  <a:solidFill>
                    <a:srgbClr val="1D4790"/>
                  </a:solidFill>
                  <a:uFill>
                    <a:solidFill>
                      <a:srgbClr val="1D4790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  <a:endParaRPr sz="1687" kern="0">
                <a:solidFill>
                  <a:srgbClr val="1D4790"/>
                </a:solidFill>
                <a:uFill>
                  <a:solidFill>
                    <a:srgbClr val="1D4790"/>
                  </a:solidFill>
                </a:u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18" name="Group"/>
          <p:cNvGrpSpPr/>
          <p:nvPr/>
        </p:nvGrpSpPr>
        <p:grpSpPr>
          <a:xfrm>
            <a:off x="8600318" y="3141815"/>
            <a:ext cx="574212" cy="574212"/>
            <a:chOff x="0" y="0"/>
            <a:chExt cx="816655" cy="816655"/>
          </a:xfrm>
        </p:grpSpPr>
        <p:sp>
          <p:nvSpPr>
            <p:cNvPr id="216" name="Circle"/>
            <p:cNvSpPr/>
            <p:nvPr/>
          </p:nvSpPr>
          <p:spPr>
            <a:xfrm>
              <a:off x="0" y="0"/>
              <a:ext cx="816656" cy="816656"/>
            </a:xfrm>
            <a:prstGeom prst="ellipse">
              <a:avLst/>
            </a:prstGeom>
            <a:gradFill flip="none" rotWithShape="1">
              <a:gsLst>
                <a:gs pos="0">
                  <a:srgbClr val="FBFBFB"/>
                </a:gs>
                <a:gs pos="100000">
                  <a:srgbClr val="FB747D"/>
                </a:gs>
              </a:gsLst>
              <a:lin ang="18117648" scaled="0"/>
            </a:gradFill>
            <a:ln w="12700" cap="flat">
              <a:noFill/>
              <a:miter lim="400000"/>
            </a:ln>
            <a:effectLst>
              <a:outerShdw blurRad="38100" dist="25400" dir="5400000" rotWithShape="0">
                <a:srgbClr val="000000">
                  <a:alpha val="50000"/>
                </a:srgbClr>
              </a:outerShdw>
            </a:effectLst>
          </p:spPr>
          <p:txBody>
            <a:bodyPr wrap="square" lIns="26789" tIns="26789" rIns="26789" bIns="26789" numCol="1" anchor="ctr">
              <a:noAutofit/>
            </a:bodyPr>
            <a:lstStyle/>
            <a:p>
              <a:pPr algn="ctr" defTabSz="910796" hangingPunct="0">
                <a:buClr>
                  <a:srgbClr val="1D4790"/>
                </a:buClr>
                <a:defRPr sz="2400">
                  <a:solidFill>
                    <a:srgbClr val="1D4790"/>
                  </a:solidFill>
                  <a:uFill>
                    <a:solidFill>
                      <a:srgbClr val="1D4790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  <a:endParaRPr sz="1687" kern="0">
                <a:solidFill>
                  <a:srgbClr val="1D4790"/>
                </a:solidFill>
                <a:uFill>
                  <a:solidFill>
                    <a:srgbClr val="1D4790"/>
                  </a:solidFill>
                </a:u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7" name="Circle"/>
            <p:cNvSpPr/>
            <p:nvPr/>
          </p:nvSpPr>
          <p:spPr>
            <a:xfrm>
              <a:off x="213248" y="196188"/>
              <a:ext cx="543699" cy="543699"/>
            </a:xfrm>
            <a:prstGeom prst="ellipse">
              <a:avLst/>
            </a:prstGeom>
            <a:blipFill rotWithShape="1">
              <a:blip r:embed="rId2"/>
              <a:srcRect/>
              <a:tile tx="0" ty="0" sx="100000" sy="100000" flip="none" algn="tl"/>
            </a:blipFill>
            <a:ln w="127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 algn="ctr" defTabSz="910796" hangingPunct="0">
                <a:buClr>
                  <a:srgbClr val="1D4790"/>
                </a:buClr>
                <a:defRPr sz="2400">
                  <a:solidFill>
                    <a:srgbClr val="1D4790"/>
                  </a:solidFill>
                  <a:uFill>
                    <a:solidFill>
                      <a:srgbClr val="1D4790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  <a:endParaRPr sz="1687" kern="0">
                <a:solidFill>
                  <a:srgbClr val="1D4790"/>
                </a:solidFill>
                <a:uFill>
                  <a:solidFill>
                    <a:srgbClr val="1D4790"/>
                  </a:solidFill>
                </a:u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21" name="Group"/>
          <p:cNvGrpSpPr/>
          <p:nvPr/>
        </p:nvGrpSpPr>
        <p:grpSpPr>
          <a:xfrm>
            <a:off x="8133967" y="3458934"/>
            <a:ext cx="574212" cy="574211"/>
            <a:chOff x="0" y="0"/>
            <a:chExt cx="816655" cy="816655"/>
          </a:xfrm>
        </p:grpSpPr>
        <p:sp>
          <p:nvSpPr>
            <p:cNvPr id="219" name="Circle"/>
            <p:cNvSpPr/>
            <p:nvPr/>
          </p:nvSpPr>
          <p:spPr>
            <a:xfrm>
              <a:off x="0" y="0"/>
              <a:ext cx="816656" cy="816656"/>
            </a:xfrm>
            <a:prstGeom prst="ellipse">
              <a:avLst/>
            </a:prstGeom>
            <a:gradFill flip="none" rotWithShape="1">
              <a:gsLst>
                <a:gs pos="0">
                  <a:srgbClr val="FBFBFB"/>
                </a:gs>
                <a:gs pos="100000">
                  <a:srgbClr val="FB747D"/>
                </a:gs>
              </a:gsLst>
              <a:lin ang="18117648" scaled="0"/>
            </a:gradFill>
            <a:ln w="12700" cap="flat">
              <a:noFill/>
              <a:miter lim="400000"/>
            </a:ln>
            <a:effectLst>
              <a:outerShdw blurRad="38100" dist="25400" dir="5400000" rotWithShape="0">
                <a:srgbClr val="000000">
                  <a:alpha val="50000"/>
                </a:srgbClr>
              </a:outerShdw>
            </a:effectLst>
          </p:spPr>
          <p:txBody>
            <a:bodyPr wrap="square" lIns="26789" tIns="26789" rIns="26789" bIns="26789" numCol="1" anchor="ctr">
              <a:noAutofit/>
            </a:bodyPr>
            <a:lstStyle/>
            <a:p>
              <a:pPr algn="ctr" defTabSz="910796" hangingPunct="0">
                <a:buClr>
                  <a:srgbClr val="1D4790"/>
                </a:buClr>
                <a:defRPr sz="2400">
                  <a:solidFill>
                    <a:srgbClr val="1D4790"/>
                  </a:solidFill>
                  <a:uFill>
                    <a:solidFill>
                      <a:srgbClr val="1D4790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  <a:endParaRPr sz="1687" kern="0">
                <a:solidFill>
                  <a:srgbClr val="1D4790"/>
                </a:solidFill>
                <a:uFill>
                  <a:solidFill>
                    <a:srgbClr val="1D4790"/>
                  </a:solidFill>
                </a:u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0" name="Circle"/>
            <p:cNvSpPr/>
            <p:nvPr/>
          </p:nvSpPr>
          <p:spPr>
            <a:xfrm>
              <a:off x="213248" y="196188"/>
              <a:ext cx="543699" cy="543699"/>
            </a:xfrm>
            <a:prstGeom prst="ellipse">
              <a:avLst/>
            </a:prstGeom>
            <a:blipFill rotWithShape="1">
              <a:blip r:embed="rId2"/>
              <a:srcRect/>
              <a:tile tx="0" ty="0" sx="100000" sy="100000" flip="none" algn="tl"/>
            </a:blipFill>
            <a:ln w="127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 algn="ctr" defTabSz="910796" hangingPunct="0">
                <a:buClr>
                  <a:srgbClr val="1D4790"/>
                </a:buClr>
                <a:defRPr sz="2400">
                  <a:solidFill>
                    <a:srgbClr val="1D4790"/>
                  </a:solidFill>
                  <a:uFill>
                    <a:solidFill>
                      <a:srgbClr val="1D4790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  <a:endParaRPr sz="1687" kern="0">
                <a:solidFill>
                  <a:srgbClr val="1D4790"/>
                </a:solidFill>
                <a:uFill>
                  <a:solidFill>
                    <a:srgbClr val="1D4790"/>
                  </a:solidFill>
                </a:u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24" name="Group"/>
          <p:cNvGrpSpPr/>
          <p:nvPr/>
        </p:nvGrpSpPr>
        <p:grpSpPr>
          <a:xfrm>
            <a:off x="8665607" y="3738901"/>
            <a:ext cx="574211" cy="574212"/>
            <a:chOff x="0" y="0"/>
            <a:chExt cx="816655" cy="816655"/>
          </a:xfrm>
        </p:grpSpPr>
        <p:sp>
          <p:nvSpPr>
            <p:cNvPr id="222" name="Circle"/>
            <p:cNvSpPr/>
            <p:nvPr/>
          </p:nvSpPr>
          <p:spPr>
            <a:xfrm>
              <a:off x="0" y="0"/>
              <a:ext cx="816656" cy="816656"/>
            </a:xfrm>
            <a:prstGeom prst="ellipse">
              <a:avLst/>
            </a:prstGeom>
            <a:gradFill flip="none" rotWithShape="1">
              <a:gsLst>
                <a:gs pos="0">
                  <a:srgbClr val="FBFBFB"/>
                </a:gs>
                <a:gs pos="100000">
                  <a:srgbClr val="FB747D"/>
                </a:gs>
              </a:gsLst>
              <a:lin ang="18117648" scaled="0"/>
            </a:gradFill>
            <a:ln w="12700" cap="flat">
              <a:noFill/>
              <a:miter lim="400000"/>
            </a:ln>
            <a:effectLst>
              <a:outerShdw blurRad="38100" dist="25400" dir="5400000" rotWithShape="0">
                <a:srgbClr val="000000">
                  <a:alpha val="50000"/>
                </a:srgbClr>
              </a:outerShdw>
            </a:effectLst>
          </p:spPr>
          <p:txBody>
            <a:bodyPr wrap="square" lIns="26789" tIns="26789" rIns="26789" bIns="26789" numCol="1" anchor="ctr">
              <a:noAutofit/>
            </a:bodyPr>
            <a:lstStyle/>
            <a:p>
              <a:pPr algn="ctr" defTabSz="910796" hangingPunct="0">
                <a:buClr>
                  <a:srgbClr val="1D4790"/>
                </a:buClr>
                <a:defRPr sz="2400">
                  <a:solidFill>
                    <a:srgbClr val="1D4790"/>
                  </a:solidFill>
                  <a:uFill>
                    <a:solidFill>
                      <a:srgbClr val="1D4790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  <a:endParaRPr sz="1687" kern="0">
                <a:solidFill>
                  <a:srgbClr val="1D4790"/>
                </a:solidFill>
                <a:uFill>
                  <a:solidFill>
                    <a:srgbClr val="1D4790"/>
                  </a:solidFill>
                </a:u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3" name="Circle"/>
            <p:cNvSpPr/>
            <p:nvPr/>
          </p:nvSpPr>
          <p:spPr>
            <a:xfrm>
              <a:off x="213248" y="196188"/>
              <a:ext cx="543699" cy="543699"/>
            </a:xfrm>
            <a:prstGeom prst="ellipse">
              <a:avLst/>
            </a:prstGeom>
            <a:blipFill rotWithShape="1">
              <a:blip r:embed="rId2"/>
              <a:srcRect/>
              <a:tile tx="0" ty="0" sx="100000" sy="100000" flip="none" algn="tl"/>
            </a:blipFill>
            <a:ln w="127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 algn="ctr" defTabSz="910796" hangingPunct="0">
                <a:buClr>
                  <a:srgbClr val="1D4790"/>
                </a:buClr>
                <a:defRPr sz="2400">
                  <a:solidFill>
                    <a:srgbClr val="1D4790"/>
                  </a:solidFill>
                  <a:uFill>
                    <a:solidFill>
                      <a:srgbClr val="1D4790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  <a:endParaRPr sz="1687" kern="0">
                <a:solidFill>
                  <a:srgbClr val="1D4790"/>
                </a:solidFill>
                <a:uFill>
                  <a:solidFill>
                    <a:srgbClr val="1D4790"/>
                  </a:solidFill>
                </a:u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27" name="Group"/>
          <p:cNvGrpSpPr/>
          <p:nvPr/>
        </p:nvGrpSpPr>
        <p:grpSpPr>
          <a:xfrm>
            <a:off x="9113304" y="3375148"/>
            <a:ext cx="574211" cy="574212"/>
            <a:chOff x="0" y="0"/>
            <a:chExt cx="816655" cy="816655"/>
          </a:xfrm>
        </p:grpSpPr>
        <p:sp>
          <p:nvSpPr>
            <p:cNvPr id="225" name="Circle"/>
            <p:cNvSpPr/>
            <p:nvPr/>
          </p:nvSpPr>
          <p:spPr>
            <a:xfrm>
              <a:off x="0" y="0"/>
              <a:ext cx="816656" cy="816656"/>
            </a:xfrm>
            <a:prstGeom prst="ellipse">
              <a:avLst/>
            </a:prstGeom>
            <a:gradFill flip="none" rotWithShape="1">
              <a:gsLst>
                <a:gs pos="0">
                  <a:srgbClr val="FBFBFB"/>
                </a:gs>
                <a:gs pos="100000">
                  <a:srgbClr val="FB747D"/>
                </a:gs>
              </a:gsLst>
              <a:lin ang="18117648" scaled="0"/>
            </a:gradFill>
            <a:ln w="12700" cap="flat">
              <a:noFill/>
              <a:miter lim="400000"/>
            </a:ln>
            <a:effectLst>
              <a:outerShdw blurRad="38100" dist="25400" dir="5400000" rotWithShape="0">
                <a:srgbClr val="000000">
                  <a:alpha val="50000"/>
                </a:srgbClr>
              </a:outerShdw>
            </a:effectLst>
          </p:spPr>
          <p:txBody>
            <a:bodyPr wrap="square" lIns="26789" tIns="26789" rIns="26789" bIns="26789" numCol="1" anchor="ctr">
              <a:noAutofit/>
            </a:bodyPr>
            <a:lstStyle/>
            <a:p>
              <a:pPr algn="ctr" defTabSz="910796" hangingPunct="0">
                <a:buClr>
                  <a:srgbClr val="1D4790"/>
                </a:buClr>
                <a:defRPr sz="2400">
                  <a:solidFill>
                    <a:srgbClr val="1D4790"/>
                  </a:solidFill>
                  <a:uFill>
                    <a:solidFill>
                      <a:srgbClr val="1D4790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  <a:endParaRPr sz="1687" kern="0">
                <a:solidFill>
                  <a:srgbClr val="1D4790"/>
                </a:solidFill>
                <a:uFill>
                  <a:solidFill>
                    <a:srgbClr val="1D4790"/>
                  </a:solidFill>
                </a:u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6" name="Circle"/>
            <p:cNvSpPr/>
            <p:nvPr/>
          </p:nvSpPr>
          <p:spPr>
            <a:xfrm>
              <a:off x="213248" y="196188"/>
              <a:ext cx="543699" cy="543699"/>
            </a:xfrm>
            <a:prstGeom prst="ellipse">
              <a:avLst/>
            </a:prstGeom>
            <a:blipFill rotWithShape="1">
              <a:blip r:embed="rId2"/>
              <a:srcRect/>
              <a:tile tx="0" ty="0" sx="100000" sy="100000" flip="none" algn="tl"/>
            </a:blipFill>
            <a:ln w="127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 algn="ctr" defTabSz="910796" hangingPunct="0">
                <a:buClr>
                  <a:srgbClr val="1D4790"/>
                </a:buClr>
                <a:defRPr sz="2400">
                  <a:solidFill>
                    <a:srgbClr val="1D4790"/>
                  </a:solidFill>
                  <a:uFill>
                    <a:solidFill>
                      <a:srgbClr val="1D4790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  <a:endParaRPr sz="1687" kern="0">
                <a:solidFill>
                  <a:srgbClr val="1D4790"/>
                </a:solidFill>
                <a:uFill>
                  <a:solidFill>
                    <a:srgbClr val="1D4790"/>
                  </a:solidFill>
                </a:u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30" name="Group"/>
          <p:cNvGrpSpPr/>
          <p:nvPr/>
        </p:nvGrpSpPr>
        <p:grpSpPr>
          <a:xfrm>
            <a:off x="8812820" y="2305740"/>
            <a:ext cx="574212" cy="574211"/>
            <a:chOff x="0" y="0"/>
            <a:chExt cx="816655" cy="816655"/>
          </a:xfrm>
        </p:grpSpPr>
        <p:sp>
          <p:nvSpPr>
            <p:cNvPr id="228" name="Circle"/>
            <p:cNvSpPr/>
            <p:nvPr/>
          </p:nvSpPr>
          <p:spPr>
            <a:xfrm>
              <a:off x="0" y="0"/>
              <a:ext cx="816656" cy="816656"/>
            </a:xfrm>
            <a:prstGeom prst="ellipse">
              <a:avLst/>
            </a:prstGeom>
            <a:gradFill flip="none" rotWithShape="1">
              <a:gsLst>
                <a:gs pos="0">
                  <a:srgbClr val="FBFBFB"/>
                </a:gs>
                <a:gs pos="100000">
                  <a:srgbClr val="FB747D"/>
                </a:gs>
              </a:gsLst>
              <a:lin ang="18117648" scaled="0"/>
            </a:gradFill>
            <a:ln w="12700" cap="flat">
              <a:noFill/>
              <a:miter lim="400000"/>
            </a:ln>
            <a:effectLst>
              <a:outerShdw blurRad="38100" dist="25400" dir="5400000" rotWithShape="0">
                <a:srgbClr val="000000">
                  <a:alpha val="50000"/>
                </a:srgbClr>
              </a:outerShdw>
            </a:effectLst>
          </p:spPr>
          <p:txBody>
            <a:bodyPr wrap="square" lIns="26789" tIns="26789" rIns="26789" bIns="26789" numCol="1" anchor="ctr">
              <a:noAutofit/>
            </a:bodyPr>
            <a:lstStyle/>
            <a:p>
              <a:pPr algn="ctr" defTabSz="910796" hangingPunct="0">
                <a:buClr>
                  <a:srgbClr val="1D4790"/>
                </a:buClr>
                <a:defRPr sz="2400">
                  <a:solidFill>
                    <a:srgbClr val="1D4790"/>
                  </a:solidFill>
                  <a:uFill>
                    <a:solidFill>
                      <a:srgbClr val="1D4790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  <a:endParaRPr sz="1687" kern="0">
                <a:solidFill>
                  <a:srgbClr val="1D4790"/>
                </a:solidFill>
                <a:uFill>
                  <a:solidFill>
                    <a:srgbClr val="1D4790"/>
                  </a:solidFill>
                </a:u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9" name="Circle"/>
            <p:cNvSpPr/>
            <p:nvPr/>
          </p:nvSpPr>
          <p:spPr>
            <a:xfrm>
              <a:off x="213248" y="196188"/>
              <a:ext cx="543699" cy="543699"/>
            </a:xfrm>
            <a:prstGeom prst="ellipse">
              <a:avLst/>
            </a:prstGeom>
            <a:blipFill rotWithShape="1">
              <a:blip r:embed="rId2"/>
              <a:srcRect/>
              <a:tile tx="0" ty="0" sx="100000" sy="100000" flip="none" algn="tl"/>
            </a:blipFill>
            <a:ln w="127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 algn="ctr" defTabSz="910796" hangingPunct="0">
                <a:buClr>
                  <a:srgbClr val="1D4790"/>
                </a:buClr>
                <a:defRPr sz="2400">
                  <a:solidFill>
                    <a:srgbClr val="1D4790"/>
                  </a:solidFill>
                  <a:uFill>
                    <a:solidFill>
                      <a:srgbClr val="1D4790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  <a:endParaRPr sz="1687" kern="0">
                <a:solidFill>
                  <a:srgbClr val="1D4790"/>
                </a:solidFill>
                <a:uFill>
                  <a:solidFill>
                    <a:srgbClr val="1D4790"/>
                  </a:solidFill>
                </a:u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33" name="Group"/>
          <p:cNvGrpSpPr/>
          <p:nvPr/>
        </p:nvGrpSpPr>
        <p:grpSpPr>
          <a:xfrm>
            <a:off x="8346470" y="2622858"/>
            <a:ext cx="574211" cy="574212"/>
            <a:chOff x="0" y="0"/>
            <a:chExt cx="816655" cy="816655"/>
          </a:xfrm>
        </p:grpSpPr>
        <p:sp>
          <p:nvSpPr>
            <p:cNvPr id="231" name="Circle"/>
            <p:cNvSpPr/>
            <p:nvPr/>
          </p:nvSpPr>
          <p:spPr>
            <a:xfrm>
              <a:off x="0" y="0"/>
              <a:ext cx="816656" cy="816656"/>
            </a:xfrm>
            <a:prstGeom prst="ellipse">
              <a:avLst/>
            </a:prstGeom>
            <a:gradFill flip="none" rotWithShape="1">
              <a:gsLst>
                <a:gs pos="0">
                  <a:srgbClr val="FBFBFB"/>
                </a:gs>
                <a:gs pos="100000">
                  <a:srgbClr val="FB747D"/>
                </a:gs>
              </a:gsLst>
              <a:lin ang="18117648" scaled="0"/>
            </a:gradFill>
            <a:ln w="12700" cap="flat">
              <a:noFill/>
              <a:miter lim="400000"/>
            </a:ln>
            <a:effectLst>
              <a:outerShdw blurRad="38100" dist="25400" dir="5400000" rotWithShape="0">
                <a:srgbClr val="000000">
                  <a:alpha val="50000"/>
                </a:srgbClr>
              </a:outerShdw>
            </a:effectLst>
          </p:spPr>
          <p:txBody>
            <a:bodyPr wrap="square" lIns="26789" tIns="26789" rIns="26789" bIns="26789" numCol="1" anchor="ctr">
              <a:noAutofit/>
            </a:bodyPr>
            <a:lstStyle/>
            <a:p>
              <a:pPr algn="ctr" defTabSz="910796" hangingPunct="0">
                <a:buClr>
                  <a:srgbClr val="1D4790"/>
                </a:buClr>
                <a:defRPr sz="2400">
                  <a:solidFill>
                    <a:srgbClr val="1D4790"/>
                  </a:solidFill>
                  <a:uFill>
                    <a:solidFill>
                      <a:srgbClr val="1D4790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  <a:endParaRPr sz="1687" kern="0">
                <a:solidFill>
                  <a:srgbClr val="1D4790"/>
                </a:solidFill>
                <a:uFill>
                  <a:solidFill>
                    <a:srgbClr val="1D4790"/>
                  </a:solidFill>
                </a:u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2" name="Circle"/>
            <p:cNvSpPr/>
            <p:nvPr/>
          </p:nvSpPr>
          <p:spPr>
            <a:xfrm>
              <a:off x="213248" y="196188"/>
              <a:ext cx="543699" cy="543699"/>
            </a:xfrm>
            <a:prstGeom prst="ellipse">
              <a:avLst/>
            </a:prstGeom>
            <a:blipFill rotWithShape="1">
              <a:blip r:embed="rId2"/>
              <a:srcRect/>
              <a:tile tx="0" ty="0" sx="100000" sy="100000" flip="none" algn="tl"/>
            </a:blipFill>
            <a:ln w="127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 algn="ctr" defTabSz="910796" hangingPunct="0">
                <a:buClr>
                  <a:srgbClr val="1D4790"/>
                </a:buClr>
                <a:defRPr sz="2400">
                  <a:solidFill>
                    <a:srgbClr val="1D4790"/>
                  </a:solidFill>
                  <a:uFill>
                    <a:solidFill>
                      <a:srgbClr val="1D4790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  <a:endParaRPr sz="1687" kern="0">
                <a:solidFill>
                  <a:srgbClr val="1D4790"/>
                </a:solidFill>
                <a:uFill>
                  <a:solidFill>
                    <a:srgbClr val="1D4790"/>
                  </a:solidFill>
                </a:u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36" name="Group"/>
          <p:cNvGrpSpPr/>
          <p:nvPr/>
        </p:nvGrpSpPr>
        <p:grpSpPr>
          <a:xfrm>
            <a:off x="8878109" y="2902826"/>
            <a:ext cx="574212" cy="574212"/>
            <a:chOff x="0" y="0"/>
            <a:chExt cx="816655" cy="816655"/>
          </a:xfrm>
        </p:grpSpPr>
        <p:sp>
          <p:nvSpPr>
            <p:cNvPr id="234" name="Circle"/>
            <p:cNvSpPr/>
            <p:nvPr/>
          </p:nvSpPr>
          <p:spPr>
            <a:xfrm>
              <a:off x="0" y="0"/>
              <a:ext cx="816656" cy="816656"/>
            </a:xfrm>
            <a:prstGeom prst="ellipse">
              <a:avLst/>
            </a:prstGeom>
            <a:gradFill flip="none" rotWithShape="1">
              <a:gsLst>
                <a:gs pos="0">
                  <a:srgbClr val="FBFBFB"/>
                </a:gs>
                <a:gs pos="100000">
                  <a:srgbClr val="FB747D"/>
                </a:gs>
              </a:gsLst>
              <a:lin ang="18117648" scaled="0"/>
            </a:gradFill>
            <a:ln w="12700" cap="flat">
              <a:noFill/>
              <a:miter lim="400000"/>
            </a:ln>
            <a:effectLst>
              <a:outerShdw blurRad="38100" dist="25400" dir="5400000" rotWithShape="0">
                <a:srgbClr val="000000">
                  <a:alpha val="50000"/>
                </a:srgbClr>
              </a:outerShdw>
            </a:effectLst>
          </p:spPr>
          <p:txBody>
            <a:bodyPr wrap="square" lIns="26789" tIns="26789" rIns="26789" bIns="26789" numCol="1" anchor="ctr">
              <a:noAutofit/>
            </a:bodyPr>
            <a:lstStyle/>
            <a:p>
              <a:pPr algn="ctr" defTabSz="910796" hangingPunct="0">
                <a:buClr>
                  <a:srgbClr val="1D4790"/>
                </a:buClr>
                <a:defRPr sz="2400">
                  <a:solidFill>
                    <a:srgbClr val="1D4790"/>
                  </a:solidFill>
                  <a:uFill>
                    <a:solidFill>
                      <a:srgbClr val="1D4790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  <a:endParaRPr sz="1687" kern="0">
                <a:solidFill>
                  <a:srgbClr val="1D4790"/>
                </a:solidFill>
                <a:uFill>
                  <a:solidFill>
                    <a:srgbClr val="1D4790"/>
                  </a:solidFill>
                </a:u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5" name="Circle"/>
            <p:cNvSpPr/>
            <p:nvPr/>
          </p:nvSpPr>
          <p:spPr>
            <a:xfrm>
              <a:off x="213248" y="196188"/>
              <a:ext cx="543699" cy="543699"/>
            </a:xfrm>
            <a:prstGeom prst="ellipse">
              <a:avLst/>
            </a:prstGeom>
            <a:blipFill rotWithShape="1">
              <a:blip r:embed="rId2"/>
              <a:srcRect/>
              <a:tile tx="0" ty="0" sx="100000" sy="100000" flip="none" algn="tl"/>
            </a:blipFill>
            <a:ln w="127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 algn="ctr" defTabSz="910796" hangingPunct="0">
                <a:buClr>
                  <a:srgbClr val="1D4790"/>
                </a:buClr>
                <a:defRPr sz="2400">
                  <a:solidFill>
                    <a:srgbClr val="1D4790"/>
                  </a:solidFill>
                  <a:uFill>
                    <a:solidFill>
                      <a:srgbClr val="1D4790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  <a:endParaRPr sz="1687" kern="0">
                <a:solidFill>
                  <a:srgbClr val="1D4790"/>
                </a:solidFill>
                <a:uFill>
                  <a:solidFill>
                    <a:srgbClr val="1D4790"/>
                  </a:solidFill>
                </a:u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39" name="Group"/>
          <p:cNvGrpSpPr/>
          <p:nvPr/>
        </p:nvGrpSpPr>
        <p:grpSpPr>
          <a:xfrm>
            <a:off x="9325806" y="2539073"/>
            <a:ext cx="574212" cy="574211"/>
            <a:chOff x="0" y="0"/>
            <a:chExt cx="816655" cy="816655"/>
          </a:xfrm>
        </p:grpSpPr>
        <p:sp>
          <p:nvSpPr>
            <p:cNvPr id="237" name="Circle"/>
            <p:cNvSpPr/>
            <p:nvPr/>
          </p:nvSpPr>
          <p:spPr>
            <a:xfrm>
              <a:off x="0" y="0"/>
              <a:ext cx="816656" cy="816656"/>
            </a:xfrm>
            <a:prstGeom prst="ellipse">
              <a:avLst/>
            </a:prstGeom>
            <a:gradFill flip="none" rotWithShape="1">
              <a:gsLst>
                <a:gs pos="0">
                  <a:srgbClr val="FBFBFB"/>
                </a:gs>
                <a:gs pos="100000">
                  <a:srgbClr val="FB747D"/>
                </a:gs>
              </a:gsLst>
              <a:lin ang="18117648" scaled="0"/>
            </a:gradFill>
            <a:ln w="12700" cap="flat">
              <a:noFill/>
              <a:miter lim="400000"/>
            </a:ln>
            <a:effectLst>
              <a:outerShdw blurRad="38100" dist="25400" dir="5400000" rotWithShape="0">
                <a:srgbClr val="000000">
                  <a:alpha val="50000"/>
                </a:srgbClr>
              </a:outerShdw>
            </a:effectLst>
          </p:spPr>
          <p:txBody>
            <a:bodyPr wrap="square" lIns="26789" tIns="26789" rIns="26789" bIns="26789" numCol="1" anchor="ctr">
              <a:noAutofit/>
            </a:bodyPr>
            <a:lstStyle/>
            <a:p>
              <a:pPr algn="ctr" defTabSz="910796" hangingPunct="0">
                <a:buClr>
                  <a:srgbClr val="1D4790"/>
                </a:buClr>
                <a:defRPr sz="2400">
                  <a:solidFill>
                    <a:srgbClr val="1D4790"/>
                  </a:solidFill>
                  <a:uFill>
                    <a:solidFill>
                      <a:srgbClr val="1D4790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  <a:endParaRPr sz="1687" kern="0">
                <a:solidFill>
                  <a:srgbClr val="1D4790"/>
                </a:solidFill>
                <a:uFill>
                  <a:solidFill>
                    <a:srgbClr val="1D4790"/>
                  </a:solidFill>
                </a:u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8" name="Circle"/>
            <p:cNvSpPr/>
            <p:nvPr/>
          </p:nvSpPr>
          <p:spPr>
            <a:xfrm>
              <a:off x="213248" y="196188"/>
              <a:ext cx="543699" cy="543699"/>
            </a:xfrm>
            <a:prstGeom prst="ellipse">
              <a:avLst/>
            </a:prstGeom>
            <a:blipFill rotWithShape="1">
              <a:blip r:embed="rId2"/>
              <a:srcRect/>
              <a:tile tx="0" ty="0" sx="100000" sy="100000" flip="none" algn="tl"/>
            </a:blipFill>
            <a:ln w="127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 algn="ctr" defTabSz="910796" hangingPunct="0">
                <a:buClr>
                  <a:srgbClr val="1D4790"/>
                </a:buClr>
                <a:defRPr sz="2400">
                  <a:solidFill>
                    <a:srgbClr val="1D4790"/>
                  </a:solidFill>
                  <a:uFill>
                    <a:solidFill>
                      <a:srgbClr val="1D4790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  <a:endParaRPr sz="1687" kern="0">
                <a:solidFill>
                  <a:srgbClr val="1D4790"/>
                </a:solidFill>
                <a:uFill>
                  <a:solidFill>
                    <a:srgbClr val="1D4790"/>
                  </a:solidFill>
                </a:u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42" name="Group"/>
          <p:cNvGrpSpPr/>
          <p:nvPr/>
        </p:nvGrpSpPr>
        <p:grpSpPr>
          <a:xfrm>
            <a:off x="8110650" y="2147181"/>
            <a:ext cx="574212" cy="574212"/>
            <a:chOff x="0" y="0"/>
            <a:chExt cx="816655" cy="816655"/>
          </a:xfrm>
        </p:grpSpPr>
        <p:sp>
          <p:nvSpPr>
            <p:cNvPr id="240" name="Circle"/>
            <p:cNvSpPr/>
            <p:nvPr/>
          </p:nvSpPr>
          <p:spPr>
            <a:xfrm>
              <a:off x="0" y="0"/>
              <a:ext cx="816656" cy="816656"/>
            </a:xfrm>
            <a:prstGeom prst="ellipse">
              <a:avLst/>
            </a:prstGeom>
            <a:gradFill flip="none" rotWithShape="1">
              <a:gsLst>
                <a:gs pos="0">
                  <a:srgbClr val="FBFBFB"/>
                </a:gs>
                <a:gs pos="100000">
                  <a:srgbClr val="FB747D"/>
                </a:gs>
              </a:gsLst>
              <a:lin ang="18117648" scaled="0"/>
            </a:gradFill>
            <a:ln w="12700" cap="flat">
              <a:noFill/>
              <a:miter lim="400000"/>
            </a:ln>
            <a:effectLst>
              <a:outerShdw blurRad="38100" dist="25400" dir="5400000" rotWithShape="0">
                <a:srgbClr val="000000">
                  <a:alpha val="50000"/>
                </a:srgbClr>
              </a:outerShdw>
            </a:effectLst>
          </p:spPr>
          <p:txBody>
            <a:bodyPr wrap="square" lIns="26789" tIns="26789" rIns="26789" bIns="26789" numCol="1" anchor="ctr">
              <a:noAutofit/>
            </a:bodyPr>
            <a:lstStyle/>
            <a:p>
              <a:pPr algn="ctr" defTabSz="910796" hangingPunct="0">
                <a:buClr>
                  <a:srgbClr val="1D4790"/>
                </a:buClr>
                <a:defRPr sz="2400">
                  <a:solidFill>
                    <a:srgbClr val="1D4790"/>
                  </a:solidFill>
                  <a:uFill>
                    <a:solidFill>
                      <a:srgbClr val="1D4790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  <a:endParaRPr sz="1687" kern="0">
                <a:solidFill>
                  <a:srgbClr val="1D4790"/>
                </a:solidFill>
                <a:uFill>
                  <a:solidFill>
                    <a:srgbClr val="1D4790"/>
                  </a:solidFill>
                </a:u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1" name="Circle"/>
            <p:cNvSpPr/>
            <p:nvPr/>
          </p:nvSpPr>
          <p:spPr>
            <a:xfrm>
              <a:off x="213248" y="196188"/>
              <a:ext cx="543699" cy="543699"/>
            </a:xfrm>
            <a:prstGeom prst="ellipse">
              <a:avLst/>
            </a:prstGeom>
            <a:blipFill rotWithShape="1">
              <a:blip r:embed="rId2"/>
              <a:srcRect/>
              <a:tile tx="0" ty="0" sx="100000" sy="100000" flip="none" algn="tl"/>
            </a:blipFill>
            <a:ln w="127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 algn="ctr" defTabSz="910796" hangingPunct="0">
                <a:buClr>
                  <a:srgbClr val="1D4790"/>
                </a:buClr>
                <a:defRPr sz="2400">
                  <a:solidFill>
                    <a:srgbClr val="1D4790"/>
                  </a:solidFill>
                  <a:uFill>
                    <a:solidFill>
                      <a:srgbClr val="1D4790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  <a:endParaRPr sz="1687" kern="0">
                <a:solidFill>
                  <a:srgbClr val="1D4790"/>
                </a:solidFill>
                <a:uFill>
                  <a:solidFill>
                    <a:srgbClr val="1D4790"/>
                  </a:solidFill>
                </a:u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45" name="Group"/>
          <p:cNvGrpSpPr/>
          <p:nvPr/>
        </p:nvGrpSpPr>
        <p:grpSpPr>
          <a:xfrm>
            <a:off x="7644299" y="2464299"/>
            <a:ext cx="574212" cy="574211"/>
            <a:chOff x="0" y="0"/>
            <a:chExt cx="816655" cy="816655"/>
          </a:xfrm>
        </p:grpSpPr>
        <p:sp>
          <p:nvSpPr>
            <p:cNvPr id="243" name="Circle"/>
            <p:cNvSpPr/>
            <p:nvPr/>
          </p:nvSpPr>
          <p:spPr>
            <a:xfrm>
              <a:off x="0" y="0"/>
              <a:ext cx="816656" cy="816656"/>
            </a:xfrm>
            <a:prstGeom prst="ellipse">
              <a:avLst/>
            </a:prstGeom>
            <a:gradFill flip="none" rotWithShape="1">
              <a:gsLst>
                <a:gs pos="0">
                  <a:srgbClr val="FBFBFB"/>
                </a:gs>
                <a:gs pos="100000">
                  <a:srgbClr val="FB747D"/>
                </a:gs>
              </a:gsLst>
              <a:lin ang="18117648" scaled="0"/>
            </a:gradFill>
            <a:ln w="12700" cap="flat">
              <a:noFill/>
              <a:miter lim="400000"/>
            </a:ln>
            <a:effectLst>
              <a:outerShdw blurRad="38100" dist="25400" dir="5400000" rotWithShape="0">
                <a:srgbClr val="000000">
                  <a:alpha val="50000"/>
                </a:srgbClr>
              </a:outerShdw>
            </a:effectLst>
          </p:spPr>
          <p:txBody>
            <a:bodyPr wrap="square" lIns="26789" tIns="26789" rIns="26789" bIns="26789" numCol="1" anchor="ctr">
              <a:noAutofit/>
            </a:bodyPr>
            <a:lstStyle/>
            <a:p>
              <a:pPr algn="ctr" defTabSz="910796" hangingPunct="0">
                <a:buClr>
                  <a:srgbClr val="1D4790"/>
                </a:buClr>
                <a:defRPr sz="2400">
                  <a:solidFill>
                    <a:srgbClr val="1D4790"/>
                  </a:solidFill>
                  <a:uFill>
                    <a:solidFill>
                      <a:srgbClr val="1D4790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  <a:endParaRPr sz="1687" kern="0">
                <a:solidFill>
                  <a:srgbClr val="1D4790"/>
                </a:solidFill>
                <a:uFill>
                  <a:solidFill>
                    <a:srgbClr val="1D4790"/>
                  </a:solidFill>
                </a:u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4" name="Circle"/>
            <p:cNvSpPr/>
            <p:nvPr/>
          </p:nvSpPr>
          <p:spPr>
            <a:xfrm>
              <a:off x="213248" y="196188"/>
              <a:ext cx="543699" cy="543699"/>
            </a:xfrm>
            <a:prstGeom prst="ellipse">
              <a:avLst/>
            </a:prstGeom>
            <a:blipFill rotWithShape="1">
              <a:blip r:embed="rId2"/>
              <a:srcRect/>
              <a:tile tx="0" ty="0" sx="100000" sy="100000" flip="none" algn="tl"/>
            </a:blipFill>
            <a:ln w="127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 algn="ctr" defTabSz="910796" hangingPunct="0">
                <a:buClr>
                  <a:srgbClr val="1D4790"/>
                </a:buClr>
                <a:defRPr sz="2400">
                  <a:solidFill>
                    <a:srgbClr val="1D4790"/>
                  </a:solidFill>
                  <a:uFill>
                    <a:solidFill>
                      <a:srgbClr val="1D4790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  <a:endParaRPr sz="1687" kern="0">
                <a:solidFill>
                  <a:srgbClr val="1D4790"/>
                </a:solidFill>
                <a:uFill>
                  <a:solidFill>
                    <a:srgbClr val="1D4790"/>
                  </a:solidFill>
                </a:u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48" name="Group"/>
          <p:cNvGrpSpPr/>
          <p:nvPr/>
        </p:nvGrpSpPr>
        <p:grpSpPr>
          <a:xfrm>
            <a:off x="8175938" y="2744267"/>
            <a:ext cx="574212" cy="574212"/>
            <a:chOff x="0" y="0"/>
            <a:chExt cx="816655" cy="816655"/>
          </a:xfrm>
        </p:grpSpPr>
        <p:sp>
          <p:nvSpPr>
            <p:cNvPr id="246" name="Circle"/>
            <p:cNvSpPr/>
            <p:nvPr/>
          </p:nvSpPr>
          <p:spPr>
            <a:xfrm>
              <a:off x="0" y="0"/>
              <a:ext cx="816656" cy="816656"/>
            </a:xfrm>
            <a:prstGeom prst="ellipse">
              <a:avLst/>
            </a:prstGeom>
            <a:gradFill flip="none" rotWithShape="1">
              <a:gsLst>
                <a:gs pos="0">
                  <a:srgbClr val="FBFBFB"/>
                </a:gs>
                <a:gs pos="100000">
                  <a:srgbClr val="FB747D"/>
                </a:gs>
              </a:gsLst>
              <a:lin ang="18117648" scaled="0"/>
            </a:gradFill>
            <a:ln w="12700" cap="flat">
              <a:noFill/>
              <a:miter lim="400000"/>
            </a:ln>
            <a:effectLst>
              <a:outerShdw blurRad="38100" dist="25400" dir="5400000" rotWithShape="0">
                <a:srgbClr val="000000">
                  <a:alpha val="50000"/>
                </a:srgbClr>
              </a:outerShdw>
            </a:effectLst>
          </p:spPr>
          <p:txBody>
            <a:bodyPr wrap="square" lIns="26789" tIns="26789" rIns="26789" bIns="26789" numCol="1" anchor="ctr">
              <a:noAutofit/>
            </a:bodyPr>
            <a:lstStyle/>
            <a:p>
              <a:pPr algn="ctr" defTabSz="910796" hangingPunct="0">
                <a:buClr>
                  <a:srgbClr val="1D4790"/>
                </a:buClr>
                <a:defRPr sz="2400">
                  <a:solidFill>
                    <a:srgbClr val="1D4790"/>
                  </a:solidFill>
                  <a:uFill>
                    <a:solidFill>
                      <a:srgbClr val="1D4790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  <a:endParaRPr sz="1687" kern="0">
                <a:solidFill>
                  <a:srgbClr val="1D4790"/>
                </a:solidFill>
                <a:uFill>
                  <a:solidFill>
                    <a:srgbClr val="1D4790"/>
                  </a:solidFill>
                </a:u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7" name="Circle"/>
            <p:cNvSpPr/>
            <p:nvPr/>
          </p:nvSpPr>
          <p:spPr>
            <a:xfrm>
              <a:off x="213248" y="196188"/>
              <a:ext cx="543699" cy="543699"/>
            </a:xfrm>
            <a:prstGeom prst="ellipse">
              <a:avLst/>
            </a:prstGeom>
            <a:blipFill rotWithShape="1">
              <a:blip r:embed="rId2"/>
              <a:srcRect/>
              <a:tile tx="0" ty="0" sx="100000" sy="100000" flip="none" algn="tl"/>
            </a:blipFill>
            <a:ln w="127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 algn="ctr" defTabSz="910796" hangingPunct="0">
                <a:buClr>
                  <a:srgbClr val="1D4790"/>
                </a:buClr>
                <a:defRPr sz="2400">
                  <a:solidFill>
                    <a:srgbClr val="1D4790"/>
                  </a:solidFill>
                  <a:uFill>
                    <a:solidFill>
                      <a:srgbClr val="1D4790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  <a:endParaRPr sz="1687" kern="0">
                <a:solidFill>
                  <a:srgbClr val="1D4790"/>
                </a:solidFill>
                <a:uFill>
                  <a:solidFill>
                    <a:srgbClr val="1D4790"/>
                  </a:solidFill>
                </a:u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51" name="Group"/>
          <p:cNvGrpSpPr/>
          <p:nvPr/>
        </p:nvGrpSpPr>
        <p:grpSpPr>
          <a:xfrm>
            <a:off x="8623635" y="2380514"/>
            <a:ext cx="574212" cy="574212"/>
            <a:chOff x="0" y="0"/>
            <a:chExt cx="816655" cy="816655"/>
          </a:xfrm>
        </p:grpSpPr>
        <p:sp>
          <p:nvSpPr>
            <p:cNvPr id="249" name="Circle"/>
            <p:cNvSpPr/>
            <p:nvPr/>
          </p:nvSpPr>
          <p:spPr>
            <a:xfrm>
              <a:off x="0" y="0"/>
              <a:ext cx="816656" cy="816656"/>
            </a:xfrm>
            <a:prstGeom prst="ellipse">
              <a:avLst/>
            </a:prstGeom>
            <a:gradFill flip="none" rotWithShape="1">
              <a:gsLst>
                <a:gs pos="0">
                  <a:srgbClr val="FBFBFB"/>
                </a:gs>
                <a:gs pos="100000">
                  <a:srgbClr val="FB747D"/>
                </a:gs>
              </a:gsLst>
              <a:lin ang="18117648" scaled="0"/>
            </a:gradFill>
            <a:ln w="12700" cap="flat">
              <a:noFill/>
              <a:miter lim="400000"/>
            </a:ln>
            <a:effectLst>
              <a:outerShdw blurRad="38100" dist="25400" dir="5400000" rotWithShape="0">
                <a:srgbClr val="000000">
                  <a:alpha val="50000"/>
                </a:srgbClr>
              </a:outerShdw>
            </a:effectLst>
          </p:spPr>
          <p:txBody>
            <a:bodyPr wrap="square" lIns="26789" tIns="26789" rIns="26789" bIns="26789" numCol="1" anchor="ctr">
              <a:noAutofit/>
            </a:bodyPr>
            <a:lstStyle/>
            <a:p>
              <a:pPr algn="ctr" defTabSz="910796" hangingPunct="0">
                <a:buClr>
                  <a:srgbClr val="1D4790"/>
                </a:buClr>
                <a:defRPr sz="2400">
                  <a:solidFill>
                    <a:srgbClr val="1D4790"/>
                  </a:solidFill>
                  <a:uFill>
                    <a:solidFill>
                      <a:srgbClr val="1D4790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  <a:endParaRPr sz="1687" kern="0">
                <a:solidFill>
                  <a:srgbClr val="1D4790"/>
                </a:solidFill>
                <a:uFill>
                  <a:solidFill>
                    <a:srgbClr val="1D4790"/>
                  </a:solidFill>
                </a:u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0" name="Circle"/>
            <p:cNvSpPr/>
            <p:nvPr/>
          </p:nvSpPr>
          <p:spPr>
            <a:xfrm>
              <a:off x="213248" y="196188"/>
              <a:ext cx="543699" cy="543699"/>
            </a:xfrm>
            <a:prstGeom prst="ellipse">
              <a:avLst/>
            </a:prstGeom>
            <a:blipFill rotWithShape="1">
              <a:blip r:embed="rId2"/>
              <a:srcRect/>
              <a:tile tx="0" ty="0" sx="100000" sy="100000" flip="none" algn="tl"/>
            </a:blipFill>
            <a:ln w="127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 algn="ctr" defTabSz="910796" hangingPunct="0">
                <a:buClr>
                  <a:srgbClr val="1D4790"/>
                </a:buClr>
                <a:defRPr sz="2400">
                  <a:solidFill>
                    <a:srgbClr val="1D4790"/>
                  </a:solidFill>
                  <a:uFill>
                    <a:solidFill>
                      <a:srgbClr val="1D4790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  <a:endParaRPr sz="1687" kern="0">
                <a:solidFill>
                  <a:srgbClr val="1D4790"/>
                </a:solidFill>
                <a:uFill>
                  <a:solidFill>
                    <a:srgbClr val="1D4790"/>
                  </a:solidFill>
                </a:u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54" name="Group"/>
          <p:cNvGrpSpPr/>
          <p:nvPr/>
        </p:nvGrpSpPr>
        <p:grpSpPr>
          <a:xfrm>
            <a:off x="9367151" y="3029892"/>
            <a:ext cx="574212" cy="574211"/>
            <a:chOff x="0" y="0"/>
            <a:chExt cx="816655" cy="816655"/>
          </a:xfrm>
        </p:grpSpPr>
        <p:sp>
          <p:nvSpPr>
            <p:cNvPr id="252" name="Circle"/>
            <p:cNvSpPr/>
            <p:nvPr/>
          </p:nvSpPr>
          <p:spPr>
            <a:xfrm>
              <a:off x="0" y="0"/>
              <a:ext cx="816656" cy="816656"/>
            </a:xfrm>
            <a:prstGeom prst="ellipse">
              <a:avLst/>
            </a:prstGeom>
            <a:gradFill flip="none" rotWithShape="1">
              <a:gsLst>
                <a:gs pos="0">
                  <a:srgbClr val="FBFBFB"/>
                </a:gs>
                <a:gs pos="100000">
                  <a:srgbClr val="FB747D"/>
                </a:gs>
              </a:gsLst>
              <a:lin ang="18117648" scaled="0"/>
            </a:gradFill>
            <a:ln w="12700" cap="flat">
              <a:noFill/>
              <a:miter lim="400000"/>
            </a:ln>
            <a:effectLst>
              <a:outerShdw blurRad="38100" dist="25400" dir="5400000" rotWithShape="0">
                <a:srgbClr val="000000">
                  <a:alpha val="50000"/>
                </a:srgbClr>
              </a:outerShdw>
            </a:effectLst>
          </p:spPr>
          <p:txBody>
            <a:bodyPr wrap="square" lIns="26789" tIns="26789" rIns="26789" bIns="26789" numCol="1" anchor="ctr">
              <a:noAutofit/>
            </a:bodyPr>
            <a:lstStyle/>
            <a:p>
              <a:pPr algn="ctr" defTabSz="910796" hangingPunct="0">
                <a:buClr>
                  <a:srgbClr val="1D4790"/>
                </a:buClr>
                <a:defRPr sz="2400">
                  <a:solidFill>
                    <a:srgbClr val="1D4790"/>
                  </a:solidFill>
                  <a:uFill>
                    <a:solidFill>
                      <a:srgbClr val="1D4790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  <a:endParaRPr sz="1687" kern="0">
                <a:solidFill>
                  <a:srgbClr val="1D4790"/>
                </a:solidFill>
                <a:uFill>
                  <a:solidFill>
                    <a:srgbClr val="1D4790"/>
                  </a:solidFill>
                </a:u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3" name="Circle"/>
            <p:cNvSpPr/>
            <p:nvPr/>
          </p:nvSpPr>
          <p:spPr>
            <a:xfrm>
              <a:off x="213248" y="196188"/>
              <a:ext cx="543699" cy="543699"/>
            </a:xfrm>
            <a:prstGeom prst="ellipse">
              <a:avLst/>
            </a:prstGeom>
            <a:blipFill rotWithShape="1">
              <a:blip r:embed="rId2"/>
              <a:srcRect/>
              <a:tile tx="0" ty="0" sx="100000" sy="100000" flip="none" algn="tl"/>
            </a:blipFill>
            <a:ln w="127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 algn="ctr" defTabSz="910796" hangingPunct="0">
                <a:buClr>
                  <a:srgbClr val="1D4790"/>
                </a:buClr>
                <a:defRPr sz="2400">
                  <a:solidFill>
                    <a:srgbClr val="1D4790"/>
                  </a:solidFill>
                  <a:uFill>
                    <a:solidFill>
                      <a:srgbClr val="1D4790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  <a:endParaRPr sz="1687" kern="0">
                <a:solidFill>
                  <a:srgbClr val="1D4790"/>
                </a:solidFill>
                <a:uFill>
                  <a:solidFill>
                    <a:srgbClr val="1D4790"/>
                  </a:solidFill>
                </a:u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57" name="Group"/>
          <p:cNvGrpSpPr/>
          <p:nvPr/>
        </p:nvGrpSpPr>
        <p:grpSpPr>
          <a:xfrm>
            <a:off x="8900800" y="3347010"/>
            <a:ext cx="574212" cy="574212"/>
            <a:chOff x="0" y="0"/>
            <a:chExt cx="816655" cy="816655"/>
          </a:xfrm>
        </p:grpSpPr>
        <p:sp>
          <p:nvSpPr>
            <p:cNvPr id="255" name="Circle"/>
            <p:cNvSpPr/>
            <p:nvPr/>
          </p:nvSpPr>
          <p:spPr>
            <a:xfrm>
              <a:off x="0" y="0"/>
              <a:ext cx="816656" cy="816656"/>
            </a:xfrm>
            <a:prstGeom prst="ellipse">
              <a:avLst/>
            </a:prstGeom>
            <a:gradFill flip="none" rotWithShape="1">
              <a:gsLst>
                <a:gs pos="0">
                  <a:srgbClr val="FBFBFB"/>
                </a:gs>
                <a:gs pos="100000">
                  <a:srgbClr val="FB747D"/>
                </a:gs>
              </a:gsLst>
              <a:lin ang="18117648" scaled="0"/>
            </a:gradFill>
            <a:ln w="12700" cap="flat">
              <a:noFill/>
              <a:miter lim="400000"/>
            </a:ln>
            <a:effectLst>
              <a:outerShdw blurRad="38100" dist="25400" dir="5400000" rotWithShape="0">
                <a:srgbClr val="000000">
                  <a:alpha val="50000"/>
                </a:srgbClr>
              </a:outerShdw>
            </a:effectLst>
          </p:spPr>
          <p:txBody>
            <a:bodyPr wrap="square" lIns="26789" tIns="26789" rIns="26789" bIns="26789" numCol="1" anchor="ctr">
              <a:noAutofit/>
            </a:bodyPr>
            <a:lstStyle/>
            <a:p>
              <a:pPr algn="ctr" defTabSz="910796" hangingPunct="0">
                <a:buClr>
                  <a:srgbClr val="1D4790"/>
                </a:buClr>
                <a:defRPr sz="2400">
                  <a:solidFill>
                    <a:srgbClr val="1D4790"/>
                  </a:solidFill>
                  <a:uFill>
                    <a:solidFill>
                      <a:srgbClr val="1D4790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  <a:endParaRPr sz="1687" kern="0">
                <a:solidFill>
                  <a:srgbClr val="1D4790"/>
                </a:solidFill>
                <a:uFill>
                  <a:solidFill>
                    <a:srgbClr val="1D4790"/>
                  </a:solidFill>
                </a:u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6" name="Circle"/>
            <p:cNvSpPr/>
            <p:nvPr/>
          </p:nvSpPr>
          <p:spPr>
            <a:xfrm>
              <a:off x="213248" y="196188"/>
              <a:ext cx="543699" cy="543699"/>
            </a:xfrm>
            <a:prstGeom prst="ellipse">
              <a:avLst/>
            </a:prstGeom>
            <a:blipFill rotWithShape="1">
              <a:blip r:embed="rId2"/>
              <a:srcRect/>
              <a:tile tx="0" ty="0" sx="100000" sy="100000" flip="none" algn="tl"/>
            </a:blipFill>
            <a:ln w="127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 algn="ctr" defTabSz="910796" hangingPunct="0">
                <a:buClr>
                  <a:srgbClr val="1D4790"/>
                </a:buClr>
                <a:defRPr sz="2400">
                  <a:solidFill>
                    <a:srgbClr val="1D4790"/>
                  </a:solidFill>
                  <a:uFill>
                    <a:solidFill>
                      <a:srgbClr val="1D4790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  <a:endParaRPr sz="1687" kern="0">
                <a:solidFill>
                  <a:srgbClr val="1D4790"/>
                </a:solidFill>
                <a:uFill>
                  <a:solidFill>
                    <a:srgbClr val="1D4790"/>
                  </a:solidFill>
                </a:u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60" name="Group"/>
          <p:cNvGrpSpPr/>
          <p:nvPr/>
        </p:nvGrpSpPr>
        <p:grpSpPr>
          <a:xfrm>
            <a:off x="9432440" y="3626978"/>
            <a:ext cx="574211" cy="574211"/>
            <a:chOff x="0" y="0"/>
            <a:chExt cx="816655" cy="816655"/>
          </a:xfrm>
        </p:grpSpPr>
        <p:sp>
          <p:nvSpPr>
            <p:cNvPr id="258" name="Circle"/>
            <p:cNvSpPr/>
            <p:nvPr/>
          </p:nvSpPr>
          <p:spPr>
            <a:xfrm>
              <a:off x="0" y="0"/>
              <a:ext cx="816656" cy="816656"/>
            </a:xfrm>
            <a:prstGeom prst="ellipse">
              <a:avLst/>
            </a:prstGeom>
            <a:gradFill flip="none" rotWithShape="1">
              <a:gsLst>
                <a:gs pos="0">
                  <a:srgbClr val="FBFBFB"/>
                </a:gs>
                <a:gs pos="100000">
                  <a:srgbClr val="FB747D"/>
                </a:gs>
              </a:gsLst>
              <a:lin ang="18117648" scaled="0"/>
            </a:gradFill>
            <a:ln w="12700" cap="flat">
              <a:noFill/>
              <a:miter lim="400000"/>
            </a:ln>
            <a:effectLst>
              <a:outerShdw blurRad="38100" dist="25400" dir="5400000" rotWithShape="0">
                <a:srgbClr val="000000">
                  <a:alpha val="50000"/>
                </a:srgbClr>
              </a:outerShdw>
            </a:effectLst>
          </p:spPr>
          <p:txBody>
            <a:bodyPr wrap="square" lIns="26789" tIns="26789" rIns="26789" bIns="26789" numCol="1" anchor="ctr">
              <a:noAutofit/>
            </a:bodyPr>
            <a:lstStyle/>
            <a:p>
              <a:pPr algn="ctr" defTabSz="910796" hangingPunct="0">
                <a:buClr>
                  <a:srgbClr val="1D4790"/>
                </a:buClr>
                <a:defRPr sz="2400">
                  <a:solidFill>
                    <a:srgbClr val="1D4790"/>
                  </a:solidFill>
                  <a:uFill>
                    <a:solidFill>
                      <a:srgbClr val="1D4790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  <a:endParaRPr sz="1687" kern="0">
                <a:solidFill>
                  <a:srgbClr val="1D4790"/>
                </a:solidFill>
                <a:uFill>
                  <a:solidFill>
                    <a:srgbClr val="1D4790"/>
                  </a:solidFill>
                </a:u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9" name="Circle"/>
            <p:cNvSpPr/>
            <p:nvPr/>
          </p:nvSpPr>
          <p:spPr>
            <a:xfrm>
              <a:off x="213248" y="196188"/>
              <a:ext cx="543699" cy="543699"/>
            </a:xfrm>
            <a:prstGeom prst="ellipse">
              <a:avLst/>
            </a:prstGeom>
            <a:blipFill rotWithShape="1">
              <a:blip r:embed="rId2"/>
              <a:srcRect/>
              <a:tile tx="0" ty="0" sx="100000" sy="100000" flip="none" algn="tl"/>
            </a:blipFill>
            <a:ln w="127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 algn="ctr" defTabSz="910796" hangingPunct="0">
                <a:buClr>
                  <a:srgbClr val="1D4790"/>
                </a:buClr>
                <a:defRPr sz="2400">
                  <a:solidFill>
                    <a:srgbClr val="1D4790"/>
                  </a:solidFill>
                  <a:uFill>
                    <a:solidFill>
                      <a:srgbClr val="1D4790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  <a:endParaRPr sz="1687" kern="0">
                <a:solidFill>
                  <a:srgbClr val="1D4790"/>
                </a:solidFill>
                <a:uFill>
                  <a:solidFill>
                    <a:srgbClr val="1D4790"/>
                  </a:solidFill>
                </a:u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63" name="Group"/>
          <p:cNvGrpSpPr/>
          <p:nvPr/>
        </p:nvGrpSpPr>
        <p:grpSpPr>
          <a:xfrm>
            <a:off x="9880137" y="3263225"/>
            <a:ext cx="574211" cy="574212"/>
            <a:chOff x="0" y="0"/>
            <a:chExt cx="816655" cy="816655"/>
          </a:xfrm>
        </p:grpSpPr>
        <p:sp>
          <p:nvSpPr>
            <p:cNvPr id="261" name="Circle"/>
            <p:cNvSpPr/>
            <p:nvPr/>
          </p:nvSpPr>
          <p:spPr>
            <a:xfrm>
              <a:off x="0" y="0"/>
              <a:ext cx="816656" cy="816656"/>
            </a:xfrm>
            <a:prstGeom prst="ellipse">
              <a:avLst/>
            </a:prstGeom>
            <a:gradFill flip="none" rotWithShape="1">
              <a:gsLst>
                <a:gs pos="0">
                  <a:srgbClr val="FBFBFB"/>
                </a:gs>
                <a:gs pos="100000">
                  <a:srgbClr val="FB747D"/>
                </a:gs>
              </a:gsLst>
              <a:lin ang="18117648" scaled="0"/>
            </a:gradFill>
            <a:ln w="12700" cap="flat">
              <a:noFill/>
              <a:miter lim="400000"/>
            </a:ln>
            <a:effectLst>
              <a:outerShdw blurRad="38100" dist="25400" dir="5400000" rotWithShape="0">
                <a:srgbClr val="000000">
                  <a:alpha val="50000"/>
                </a:srgbClr>
              </a:outerShdw>
            </a:effectLst>
          </p:spPr>
          <p:txBody>
            <a:bodyPr wrap="square" lIns="26789" tIns="26789" rIns="26789" bIns="26789" numCol="1" anchor="ctr">
              <a:noAutofit/>
            </a:bodyPr>
            <a:lstStyle/>
            <a:p>
              <a:pPr algn="ctr" defTabSz="910796" hangingPunct="0">
                <a:buClr>
                  <a:srgbClr val="1D4790"/>
                </a:buClr>
                <a:defRPr sz="2400">
                  <a:solidFill>
                    <a:srgbClr val="1D4790"/>
                  </a:solidFill>
                  <a:uFill>
                    <a:solidFill>
                      <a:srgbClr val="1D4790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  <a:endParaRPr sz="1687" kern="0">
                <a:solidFill>
                  <a:srgbClr val="1D4790"/>
                </a:solidFill>
                <a:uFill>
                  <a:solidFill>
                    <a:srgbClr val="1D4790"/>
                  </a:solidFill>
                </a:u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2" name="Circle"/>
            <p:cNvSpPr/>
            <p:nvPr/>
          </p:nvSpPr>
          <p:spPr>
            <a:xfrm>
              <a:off x="213248" y="196188"/>
              <a:ext cx="543699" cy="543699"/>
            </a:xfrm>
            <a:prstGeom prst="ellipse">
              <a:avLst/>
            </a:prstGeom>
            <a:blipFill rotWithShape="1">
              <a:blip r:embed="rId2"/>
              <a:srcRect/>
              <a:tile tx="0" ty="0" sx="100000" sy="100000" flip="none" algn="tl"/>
            </a:blipFill>
            <a:ln w="127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 algn="ctr" defTabSz="910796" hangingPunct="0">
                <a:buClr>
                  <a:srgbClr val="1D4790"/>
                </a:buClr>
                <a:defRPr sz="2400">
                  <a:solidFill>
                    <a:srgbClr val="1D4790"/>
                  </a:solidFill>
                  <a:uFill>
                    <a:solidFill>
                      <a:srgbClr val="1D4790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  <a:endParaRPr sz="1687" kern="0">
                <a:solidFill>
                  <a:srgbClr val="1D4790"/>
                </a:solidFill>
                <a:uFill>
                  <a:solidFill>
                    <a:srgbClr val="1D4790"/>
                  </a:solidFill>
                </a:u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64" name="Normal…"/>
          <p:cNvSpPr txBox="1"/>
          <p:nvPr/>
        </p:nvSpPr>
        <p:spPr>
          <a:xfrm>
            <a:off x="1943947" y="4052556"/>
            <a:ext cx="998671" cy="7861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5719" tIns="35719" rIns="35719" bIns="35719" anchor="ctr">
            <a:spAutoFit/>
          </a:bodyPr>
          <a:lstStyle/>
          <a:p>
            <a:pPr algn="ctr" defTabSz="410751" hangingPunct="0">
              <a:defRPr sz="3300"/>
            </a:pPr>
            <a:r>
              <a:rPr sz="2320" kern="0">
                <a:solidFill>
                  <a:srgbClr val="000000"/>
                </a:solidFill>
                <a:latin typeface="Corbel"/>
                <a:sym typeface="Corbel"/>
              </a:rPr>
              <a:t>Normal</a:t>
            </a:r>
          </a:p>
          <a:p>
            <a:pPr algn="ctr" defTabSz="410751" hangingPunct="0">
              <a:defRPr sz="3300"/>
            </a:pPr>
            <a:r>
              <a:rPr sz="2320" kern="0">
                <a:solidFill>
                  <a:srgbClr val="000000"/>
                </a:solidFill>
                <a:latin typeface="Corbel"/>
                <a:sym typeface="Corbel"/>
              </a:rPr>
              <a:t>Cell</a:t>
            </a:r>
          </a:p>
        </p:txBody>
      </p:sp>
      <p:sp>
        <p:nvSpPr>
          <p:cNvPr id="265" name="Metastatic…"/>
          <p:cNvSpPr txBox="1"/>
          <p:nvPr/>
        </p:nvSpPr>
        <p:spPr>
          <a:xfrm>
            <a:off x="8195728" y="4594751"/>
            <a:ext cx="1383392" cy="7861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5719" tIns="35719" rIns="35719" bIns="35719" anchor="ctr">
            <a:spAutoFit/>
          </a:bodyPr>
          <a:lstStyle/>
          <a:p>
            <a:pPr algn="ctr" defTabSz="410751" hangingPunct="0">
              <a:defRPr sz="3300"/>
            </a:pPr>
            <a:r>
              <a:rPr sz="2320" kern="0">
                <a:solidFill>
                  <a:srgbClr val="000000"/>
                </a:solidFill>
                <a:latin typeface="Corbel"/>
                <a:sym typeface="Corbel"/>
              </a:rPr>
              <a:t>Metastatic</a:t>
            </a:r>
          </a:p>
          <a:p>
            <a:pPr algn="ctr" defTabSz="410751" hangingPunct="0">
              <a:defRPr sz="3300"/>
            </a:pPr>
            <a:r>
              <a:rPr sz="2320" kern="0">
                <a:solidFill>
                  <a:srgbClr val="000000"/>
                </a:solidFill>
                <a:latin typeface="Corbel"/>
                <a:sym typeface="Corbel"/>
              </a:rPr>
              <a:t>Cancer </a:t>
            </a:r>
          </a:p>
        </p:txBody>
      </p:sp>
      <p:grpSp>
        <p:nvGrpSpPr>
          <p:cNvPr id="268" name="Group"/>
          <p:cNvGrpSpPr/>
          <p:nvPr/>
        </p:nvGrpSpPr>
        <p:grpSpPr>
          <a:xfrm>
            <a:off x="3003774" y="1968743"/>
            <a:ext cx="1372463" cy="1344646"/>
            <a:chOff x="0" y="-19122"/>
            <a:chExt cx="1951945" cy="1912383"/>
          </a:xfrm>
        </p:grpSpPr>
        <p:sp>
          <p:nvSpPr>
            <p:cNvPr id="266" name="Activation of…"/>
            <p:cNvSpPr/>
            <p:nvPr/>
          </p:nvSpPr>
          <p:spPr>
            <a:xfrm>
              <a:off x="0" y="-19122"/>
              <a:ext cx="1951945" cy="841073"/>
            </a:xfrm>
            <a:prstGeom prst="rect">
              <a:avLst/>
            </a:prstGeom>
            <a:gradFill flip="none" rotWithShape="1">
              <a:gsLst>
                <a:gs pos="0">
                  <a:srgbClr val="FBFBFB"/>
                </a:gs>
                <a:gs pos="100000">
                  <a:srgbClr val="FAE1DC"/>
                </a:gs>
              </a:gsLst>
              <a:lin ang="5400000" scaled="0"/>
            </a:gradFill>
            <a:ln w="12700" cap="flat">
              <a:noFill/>
              <a:miter lim="400000"/>
            </a:ln>
            <a:effectLst>
              <a:outerShdw blurRad="38100" dist="25400" dir="5400000" rotWithShape="0">
                <a:srgbClr val="000000">
                  <a:alpha val="50000"/>
                </a:srgbClr>
              </a:outerShdw>
            </a:effectLst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35719" tIns="35719" rIns="35719" bIns="35719" numCol="1" anchor="ctr">
              <a:spAutoFit/>
            </a:bodyPr>
            <a:lstStyle/>
            <a:p>
              <a:pPr algn="ctr" defTabSz="910796" hangingPunct="0">
                <a:buClr>
                  <a:srgbClr val="1D4790"/>
                </a:buClr>
                <a:defRPr sz="2400" b="1" i="1">
                  <a:solidFill>
                    <a:srgbClr val="1D4790"/>
                  </a:solidFill>
                  <a:uFill>
                    <a:solidFill>
                      <a:srgbClr val="1D4790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  <a:r>
                <a:rPr sz="1687" b="1" i="1" kern="0">
                  <a:solidFill>
                    <a:srgbClr val="1D4790"/>
                  </a:solidFill>
                  <a:uFill>
                    <a:solidFill>
                      <a:srgbClr val="1D4790"/>
                    </a:solidFill>
                  </a:uFill>
                  <a:latin typeface="Arial"/>
                  <a:cs typeface="Arial"/>
                  <a:sym typeface="Arial"/>
                </a:rPr>
                <a:t>Activation of</a:t>
              </a:r>
            </a:p>
            <a:p>
              <a:pPr algn="ctr" defTabSz="910796" hangingPunct="0">
                <a:buClr>
                  <a:srgbClr val="1D4790"/>
                </a:buClr>
                <a:defRPr sz="2400" b="1" i="1">
                  <a:solidFill>
                    <a:srgbClr val="1D4790"/>
                  </a:solidFill>
                  <a:uFill>
                    <a:solidFill>
                      <a:srgbClr val="1D4790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  <a:r>
                <a:rPr sz="1687" b="1" i="1" kern="0">
                  <a:solidFill>
                    <a:srgbClr val="1D4790"/>
                  </a:solidFill>
                  <a:uFill>
                    <a:solidFill>
                      <a:srgbClr val="1D4790"/>
                    </a:solidFill>
                  </a:uFill>
                  <a:latin typeface="Arial"/>
                  <a:cs typeface="Arial"/>
                  <a:sym typeface="Arial"/>
                </a:rPr>
                <a:t>Oncogenes</a:t>
              </a:r>
            </a:p>
          </p:txBody>
        </p:sp>
        <p:sp>
          <p:nvSpPr>
            <p:cNvPr id="267" name="Line"/>
            <p:cNvSpPr/>
            <p:nvPr/>
          </p:nvSpPr>
          <p:spPr>
            <a:xfrm>
              <a:off x="1229203" y="1097503"/>
              <a:ext cx="284739" cy="795758"/>
            </a:xfrm>
            <a:prstGeom prst="line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ctr" defTabSz="910796" hangingPunct="0">
                <a:buClr>
                  <a:srgbClr val="1D4790"/>
                </a:buClr>
                <a:defRPr sz="2400">
                  <a:solidFill>
                    <a:srgbClr val="1D4790"/>
                  </a:solidFill>
                  <a:uFill>
                    <a:solidFill>
                      <a:srgbClr val="1D4790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  <a:endParaRPr sz="1687" kern="0">
                <a:solidFill>
                  <a:srgbClr val="1D4790"/>
                </a:solidFill>
                <a:uFill>
                  <a:solidFill>
                    <a:srgbClr val="1D4790"/>
                  </a:solidFill>
                </a:u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71" name="Group"/>
          <p:cNvGrpSpPr/>
          <p:nvPr/>
        </p:nvGrpSpPr>
        <p:grpSpPr>
          <a:xfrm>
            <a:off x="4946601" y="1633195"/>
            <a:ext cx="1935503" cy="1662669"/>
            <a:chOff x="0" y="-32763"/>
            <a:chExt cx="2752713" cy="2364683"/>
          </a:xfrm>
        </p:grpSpPr>
        <p:sp>
          <p:nvSpPr>
            <p:cNvPr id="269" name="Loss of tumor suppressor…"/>
            <p:cNvSpPr/>
            <p:nvPr/>
          </p:nvSpPr>
          <p:spPr>
            <a:xfrm>
              <a:off x="0" y="-32763"/>
              <a:ext cx="2752713" cy="1579555"/>
            </a:xfrm>
            <a:prstGeom prst="rect">
              <a:avLst/>
            </a:prstGeom>
            <a:gradFill flip="none" rotWithShape="1">
              <a:gsLst>
                <a:gs pos="0">
                  <a:srgbClr val="FBFBFB"/>
                </a:gs>
                <a:gs pos="100000">
                  <a:srgbClr val="AFE2F9"/>
                </a:gs>
              </a:gsLst>
              <a:lin ang="5400000" scaled="0"/>
            </a:gradFill>
            <a:ln w="12700" cap="flat">
              <a:noFill/>
              <a:miter lim="400000"/>
            </a:ln>
            <a:effectLst>
              <a:outerShdw blurRad="38100" dist="25400" dir="5400000" rotWithShape="0">
                <a:srgbClr val="000000">
                  <a:alpha val="50000"/>
                </a:srgbClr>
              </a:outerShdw>
            </a:effectLst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35719" tIns="35719" rIns="35719" bIns="35719" numCol="1" anchor="ctr">
              <a:spAutoFit/>
            </a:bodyPr>
            <a:lstStyle/>
            <a:p>
              <a:pPr algn="ctr" defTabSz="910796" hangingPunct="0">
                <a:buClr>
                  <a:srgbClr val="1D4790"/>
                </a:buClr>
                <a:defRPr sz="2400" b="1" i="1">
                  <a:solidFill>
                    <a:srgbClr val="1D4790"/>
                  </a:solidFill>
                  <a:uFill>
                    <a:solidFill>
                      <a:srgbClr val="1D4790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  <a:endParaRPr sz="1687" b="1" i="1" kern="0">
                <a:solidFill>
                  <a:srgbClr val="1D4790"/>
                </a:solidFill>
                <a:uFill>
                  <a:solidFill>
                    <a:srgbClr val="1D4790"/>
                  </a:solidFill>
                </a:uFill>
                <a:latin typeface="Arial"/>
                <a:cs typeface="Arial"/>
                <a:sym typeface="Arial"/>
              </a:endParaRPr>
            </a:p>
            <a:p>
              <a:pPr algn="ctr" defTabSz="910796" hangingPunct="0">
                <a:buClr>
                  <a:srgbClr val="1D4790"/>
                </a:buClr>
                <a:defRPr sz="2400" b="1" i="1">
                  <a:solidFill>
                    <a:srgbClr val="1D4790"/>
                  </a:solidFill>
                  <a:uFill>
                    <a:solidFill>
                      <a:srgbClr val="1D4790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  <a:r>
                <a:rPr sz="1687" b="1" i="1" kern="0">
                  <a:solidFill>
                    <a:srgbClr val="1D4790"/>
                  </a:solidFill>
                  <a:uFill>
                    <a:solidFill>
                      <a:srgbClr val="1D4790"/>
                    </a:solidFill>
                  </a:uFill>
                  <a:latin typeface="Arial"/>
                  <a:cs typeface="Arial"/>
                  <a:sym typeface="Arial"/>
                </a:rPr>
                <a:t>Loss of tumor suppressor</a:t>
              </a:r>
            </a:p>
            <a:p>
              <a:pPr algn="ctr" defTabSz="910796" hangingPunct="0">
                <a:buClr>
                  <a:srgbClr val="1D4790"/>
                </a:buClr>
                <a:defRPr sz="2400" b="1" i="1">
                  <a:solidFill>
                    <a:srgbClr val="1D4790"/>
                  </a:solidFill>
                  <a:uFill>
                    <a:solidFill>
                      <a:srgbClr val="1D4790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  <a:r>
                <a:rPr sz="1687" b="1" i="1" kern="0">
                  <a:solidFill>
                    <a:srgbClr val="1D4790"/>
                  </a:solidFill>
                  <a:uFill>
                    <a:solidFill>
                      <a:srgbClr val="1D4790"/>
                    </a:solidFill>
                  </a:uFill>
                  <a:latin typeface="Arial"/>
                  <a:cs typeface="Arial"/>
                  <a:sym typeface="Arial"/>
                </a:rPr>
                <a:t>genes</a:t>
              </a:r>
            </a:p>
          </p:txBody>
        </p:sp>
        <p:sp>
          <p:nvSpPr>
            <p:cNvPr id="270" name="Line"/>
            <p:cNvSpPr/>
            <p:nvPr/>
          </p:nvSpPr>
          <p:spPr>
            <a:xfrm flipH="1">
              <a:off x="798046" y="1586519"/>
              <a:ext cx="291118" cy="745401"/>
            </a:xfrm>
            <a:prstGeom prst="line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ctr" defTabSz="910796" hangingPunct="0">
                <a:buClr>
                  <a:srgbClr val="1D4790"/>
                </a:buClr>
                <a:defRPr sz="2400">
                  <a:solidFill>
                    <a:srgbClr val="1D4790"/>
                  </a:solidFill>
                  <a:uFill>
                    <a:solidFill>
                      <a:srgbClr val="1D4790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  <a:endParaRPr sz="1687" kern="0">
                <a:solidFill>
                  <a:srgbClr val="1D4790"/>
                </a:solidFill>
                <a:uFill>
                  <a:solidFill>
                    <a:srgbClr val="1D4790"/>
                  </a:solidFill>
                </a:u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76" name="Group"/>
          <p:cNvGrpSpPr/>
          <p:nvPr/>
        </p:nvGrpSpPr>
        <p:grpSpPr>
          <a:xfrm>
            <a:off x="3293278" y="3845672"/>
            <a:ext cx="3728969" cy="1514437"/>
            <a:chOff x="43620" y="-12302"/>
            <a:chExt cx="5303420" cy="2153863"/>
          </a:xfrm>
        </p:grpSpPr>
        <p:sp>
          <p:nvSpPr>
            <p:cNvPr id="272" name="Host Immune…"/>
            <p:cNvSpPr/>
            <p:nvPr/>
          </p:nvSpPr>
          <p:spPr>
            <a:xfrm>
              <a:off x="43620" y="646832"/>
              <a:ext cx="1924173" cy="841073"/>
            </a:xfrm>
            <a:prstGeom prst="rect">
              <a:avLst/>
            </a:prstGeom>
            <a:gradFill flip="none" rotWithShape="1">
              <a:gsLst>
                <a:gs pos="0">
                  <a:srgbClr val="FBFBFB"/>
                </a:gs>
                <a:gs pos="100000">
                  <a:srgbClr val="FBA7D2"/>
                </a:gs>
              </a:gsLst>
              <a:lin ang="5400000" scaled="0"/>
            </a:gradFill>
            <a:ln w="12700" cap="flat">
              <a:noFill/>
              <a:miter lim="400000"/>
            </a:ln>
            <a:effectLst>
              <a:outerShdw blurRad="38100" dist="25400" dir="5400000" rotWithShape="0">
                <a:srgbClr val="000000">
                  <a:alpha val="50000"/>
                </a:srgbClr>
              </a:outerShdw>
            </a:effectLst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35719" tIns="35719" rIns="35719" bIns="35719" numCol="1" anchor="ctr">
              <a:spAutoFit/>
            </a:bodyPr>
            <a:lstStyle/>
            <a:p>
              <a:pPr algn="ctr" defTabSz="910796" hangingPunct="0">
                <a:buClr>
                  <a:srgbClr val="1D4790"/>
                </a:buClr>
                <a:defRPr sz="2400">
                  <a:solidFill>
                    <a:srgbClr val="1D4790"/>
                  </a:solidFill>
                  <a:uFill>
                    <a:solidFill>
                      <a:srgbClr val="1D4790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  <a:r>
                <a:rPr sz="1687" kern="0">
                  <a:solidFill>
                    <a:srgbClr val="1D4790"/>
                  </a:solidFill>
                  <a:uFill>
                    <a:solidFill>
                      <a:srgbClr val="1D4790"/>
                    </a:solidFill>
                  </a:uFill>
                  <a:latin typeface="Arial"/>
                  <a:cs typeface="Arial"/>
                  <a:sym typeface="Arial"/>
                </a:rPr>
                <a:t>Host Immune</a:t>
              </a:r>
            </a:p>
            <a:p>
              <a:pPr algn="ctr" defTabSz="910796" hangingPunct="0">
                <a:buClr>
                  <a:srgbClr val="1D4790"/>
                </a:buClr>
                <a:defRPr sz="2400">
                  <a:solidFill>
                    <a:srgbClr val="1D4790"/>
                  </a:solidFill>
                  <a:uFill>
                    <a:solidFill>
                      <a:srgbClr val="1D4790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  <a:r>
                <a:rPr sz="1687" kern="0">
                  <a:solidFill>
                    <a:srgbClr val="1D4790"/>
                  </a:solidFill>
                  <a:uFill>
                    <a:solidFill>
                      <a:srgbClr val="1D4790"/>
                    </a:solidFill>
                  </a:uFill>
                  <a:latin typeface="Arial"/>
                  <a:cs typeface="Arial"/>
                  <a:sym typeface="Arial"/>
                </a:rPr>
                <a:t>System</a:t>
              </a:r>
            </a:p>
          </p:txBody>
        </p:sp>
        <p:sp>
          <p:nvSpPr>
            <p:cNvPr id="273" name="Blood and lymphatic system"/>
            <p:cNvSpPr/>
            <p:nvPr/>
          </p:nvSpPr>
          <p:spPr>
            <a:xfrm>
              <a:off x="389403" y="-12302"/>
              <a:ext cx="3919022" cy="471833"/>
            </a:xfrm>
            <a:prstGeom prst="rect">
              <a:avLst/>
            </a:prstGeom>
            <a:gradFill flip="none" rotWithShape="1">
              <a:gsLst>
                <a:gs pos="0">
                  <a:srgbClr val="FBFBFB"/>
                </a:gs>
                <a:gs pos="100000">
                  <a:srgbClr val="FBA7D2"/>
                </a:gs>
              </a:gsLst>
              <a:lin ang="5400000" scaled="0"/>
            </a:gradFill>
            <a:ln w="12700" cap="flat">
              <a:noFill/>
              <a:miter lim="400000"/>
            </a:ln>
            <a:effectLst>
              <a:outerShdw blurRad="38100" dist="25400" dir="5400000" rotWithShape="0">
                <a:srgbClr val="000000">
                  <a:alpha val="50000"/>
                </a:srgbClr>
              </a:outerShdw>
            </a:effectLst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35719" tIns="35719" rIns="35719" bIns="35719" numCol="1" anchor="ctr">
              <a:spAutoFit/>
            </a:bodyPr>
            <a:lstStyle>
              <a:lvl1pPr defTabSz="1295400">
                <a:buClr>
                  <a:srgbClr val="1D4790"/>
                </a:buClr>
                <a:defRPr sz="2400">
                  <a:solidFill>
                    <a:srgbClr val="1D4790"/>
                  </a:solidFill>
                  <a:uFill>
                    <a:solidFill>
                      <a:srgbClr val="1D4790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 algn="ctr" defTabSz="910796" hangingPunct="0"/>
              <a:r>
                <a:rPr sz="1687" kern="0"/>
                <a:t>Blood and lymphatic system</a:t>
              </a:r>
            </a:p>
          </p:txBody>
        </p:sp>
        <p:sp>
          <p:nvSpPr>
            <p:cNvPr id="274" name="Stroma"/>
            <p:cNvSpPr/>
            <p:nvPr/>
          </p:nvSpPr>
          <p:spPr>
            <a:xfrm>
              <a:off x="1673777" y="1669728"/>
              <a:ext cx="1092039" cy="471833"/>
            </a:xfrm>
            <a:prstGeom prst="rect">
              <a:avLst/>
            </a:prstGeom>
            <a:gradFill flip="none" rotWithShape="1">
              <a:gsLst>
                <a:gs pos="0">
                  <a:srgbClr val="FBFBFB"/>
                </a:gs>
                <a:gs pos="100000">
                  <a:srgbClr val="FBA7D2"/>
                </a:gs>
              </a:gsLst>
              <a:lin ang="5400000" scaled="0"/>
            </a:gradFill>
            <a:ln w="12700" cap="flat">
              <a:noFill/>
              <a:miter lim="400000"/>
            </a:ln>
            <a:effectLst>
              <a:outerShdw blurRad="38100" dist="25400" dir="5400000" rotWithShape="0">
                <a:srgbClr val="000000">
                  <a:alpha val="50000"/>
                </a:srgbClr>
              </a:outerShdw>
            </a:effectLst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35719" tIns="35719" rIns="35719" bIns="35719" numCol="1" anchor="ctr">
              <a:spAutoFit/>
            </a:bodyPr>
            <a:lstStyle>
              <a:lvl1pPr defTabSz="1295400">
                <a:buClr>
                  <a:srgbClr val="1D4790"/>
                </a:buClr>
                <a:defRPr sz="2400">
                  <a:solidFill>
                    <a:srgbClr val="1D4790"/>
                  </a:solidFill>
                  <a:uFill>
                    <a:solidFill>
                      <a:srgbClr val="1D4790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 algn="ctr" defTabSz="910796" hangingPunct="0"/>
              <a:r>
                <a:rPr sz="1687" kern="0"/>
                <a:t>Stroma</a:t>
              </a:r>
            </a:p>
          </p:txBody>
        </p:sp>
        <p:sp>
          <p:nvSpPr>
            <p:cNvPr id="275" name="Normal surrounding…"/>
            <p:cNvSpPr/>
            <p:nvPr/>
          </p:nvSpPr>
          <p:spPr>
            <a:xfrm>
              <a:off x="2463059" y="646832"/>
              <a:ext cx="2883981" cy="841073"/>
            </a:xfrm>
            <a:prstGeom prst="rect">
              <a:avLst/>
            </a:prstGeom>
            <a:gradFill flip="none" rotWithShape="1">
              <a:gsLst>
                <a:gs pos="0">
                  <a:srgbClr val="FBFBFB"/>
                </a:gs>
                <a:gs pos="100000">
                  <a:srgbClr val="FBA7D2"/>
                </a:gs>
              </a:gsLst>
              <a:lin ang="5400000" scaled="0"/>
            </a:gradFill>
            <a:ln w="12700" cap="flat">
              <a:noFill/>
              <a:miter lim="400000"/>
            </a:ln>
            <a:effectLst>
              <a:outerShdw blurRad="38100" dist="25400" dir="5400000" rotWithShape="0">
                <a:srgbClr val="000000">
                  <a:alpha val="50000"/>
                </a:srgbClr>
              </a:outerShdw>
            </a:effectLst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35719" tIns="35719" rIns="35719" bIns="35719" numCol="1" anchor="ctr">
              <a:spAutoFit/>
            </a:bodyPr>
            <a:lstStyle/>
            <a:p>
              <a:pPr algn="ctr" defTabSz="910796" hangingPunct="0">
                <a:buClr>
                  <a:srgbClr val="1D4790"/>
                </a:buClr>
                <a:defRPr sz="2400">
                  <a:solidFill>
                    <a:srgbClr val="1D4790"/>
                  </a:solidFill>
                  <a:uFill>
                    <a:solidFill>
                      <a:srgbClr val="1D4790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  <a:r>
                <a:rPr sz="1687" kern="0">
                  <a:solidFill>
                    <a:srgbClr val="1D4790"/>
                  </a:solidFill>
                  <a:uFill>
                    <a:solidFill>
                      <a:srgbClr val="1D4790"/>
                    </a:solidFill>
                  </a:uFill>
                  <a:latin typeface="Arial"/>
                  <a:cs typeface="Arial"/>
                  <a:sym typeface="Arial"/>
                </a:rPr>
                <a:t>Normal surrounding </a:t>
              </a:r>
            </a:p>
            <a:p>
              <a:pPr algn="ctr" defTabSz="910796" hangingPunct="0">
                <a:buClr>
                  <a:srgbClr val="1D4790"/>
                </a:buClr>
                <a:defRPr sz="2400">
                  <a:solidFill>
                    <a:srgbClr val="1D4790"/>
                  </a:solidFill>
                  <a:uFill>
                    <a:solidFill>
                      <a:srgbClr val="1D4790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  <a:r>
                <a:rPr sz="1687" kern="0">
                  <a:solidFill>
                    <a:srgbClr val="1D4790"/>
                  </a:solidFill>
                  <a:uFill>
                    <a:solidFill>
                      <a:srgbClr val="1D4790"/>
                    </a:solidFill>
                  </a:uFill>
                  <a:latin typeface="Arial"/>
                  <a:cs typeface="Arial"/>
                  <a:sym typeface="Arial"/>
                </a:rPr>
                <a:t>tissues</a:t>
              </a: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1000"/>
                                        <p:tgtEl>
                                          <p:spTgt spid="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1000"/>
                                        <p:tgtEl>
                                          <p:spTgt spid="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8" grpId="0" animBg="1" advAuto="0"/>
      <p:bldP spid="271" grpId="0" animBg="1" advAuto="0"/>
      <p:bldP spid="276" grpId="0" animBg="1" advAuto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The Flp-frt system"/>
          <p:cNvSpPr txBox="1">
            <a:spLocks noGrp="1"/>
          </p:cNvSpPr>
          <p:nvPr>
            <p:ph type="title" idx="4294967295"/>
          </p:nvPr>
        </p:nvSpPr>
        <p:spPr>
          <a:xfrm>
            <a:off x="3488750" y="-8200"/>
            <a:ext cx="9834562" cy="847726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</a:lstStyle>
          <a:p>
            <a:r>
              <a:rPr dirty="0"/>
              <a:t>The </a:t>
            </a:r>
            <a:r>
              <a:rPr dirty="0" err="1"/>
              <a:t>Flp-frt</a:t>
            </a:r>
            <a:r>
              <a:rPr dirty="0"/>
              <a:t> system</a:t>
            </a:r>
          </a:p>
        </p:txBody>
      </p:sp>
      <p:sp>
        <p:nvSpPr>
          <p:cNvPr id="452" name="Line"/>
          <p:cNvSpPr/>
          <p:nvPr/>
        </p:nvSpPr>
        <p:spPr>
          <a:xfrm>
            <a:off x="2502010" y="3172271"/>
            <a:ext cx="7375923" cy="0"/>
          </a:xfrm>
          <a:prstGeom prst="line">
            <a:avLst/>
          </a:prstGeom>
          <a:ln w="38100">
            <a:solidFill>
              <a:srgbClr val="000000"/>
            </a:solidFill>
            <a:miter lim="400000"/>
          </a:ln>
        </p:spPr>
        <p:txBody>
          <a:bodyPr lIns="0" tIns="0" rIns="0" bIns="0"/>
          <a:lstStyle/>
          <a:p>
            <a:pPr algn="ctr" defTabSz="910796" hangingPunct="0">
              <a:buClr>
                <a:srgbClr val="1D4790"/>
              </a:buClr>
              <a:defRPr sz="2400">
                <a:solidFill>
                  <a:srgbClr val="1D4790"/>
                </a:solidFill>
                <a:uFill>
                  <a:solidFill>
                    <a:srgbClr val="1D4790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endParaRPr sz="1687" kern="0">
              <a:solidFill>
                <a:srgbClr val="1D4790"/>
              </a:solidFill>
              <a:uFill>
                <a:solidFill>
                  <a:srgbClr val="1D4790"/>
                </a:solidFill>
              </a:uFill>
              <a:latin typeface="Arial"/>
              <a:cs typeface="Arial"/>
              <a:sym typeface="Arial"/>
            </a:endParaRPr>
          </a:p>
        </p:txBody>
      </p:sp>
      <p:sp>
        <p:nvSpPr>
          <p:cNvPr id="453" name="Rectangle"/>
          <p:cNvSpPr/>
          <p:nvPr/>
        </p:nvSpPr>
        <p:spPr>
          <a:xfrm>
            <a:off x="5492698" y="3053278"/>
            <a:ext cx="1146696" cy="237986"/>
          </a:xfrm>
          <a:prstGeom prst="rect">
            <a:avLst/>
          </a:prstGeom>
          <a:solidFill>
            <a:srgbClr val="00B5F6"/>
          </a:solidFill>
          <a:ln w="12700">
            <a:miter lim="400000"/>
          </a:ln>
        </p:spPr>
        <p:txBody>
          <a:bodyPr lIns="26789" tIns="26789" rIns="26789" bIns="26789" anchor="ctr"/>
          <a:lstStyle/>
          <a:p>
            <a:pPr algn="ctr" defTabSz="910796" hangingPunct="0">
              <a:buClr>
                <a:srgbClr val="1D4790"/>
              </a:buClr>
              <a:defRPr sz="2400">
                <a:solidFill>
                  <a:srgbClr val="1D4790"/>
                </a:solidFill>
                <a:uFill>
                  <a:solidFill>
                    <a:srgbClr val="1D4790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endParaRPr sz="1687" kern="0">
              <a:solidFill>
                <a:srgbClr val="1D4790"/>
              </a:solidFill>
              <a:uFill>
                <a:solidFill>
                  <a:srgbClr val="1D4790"/>
                </a:solidFill>
              </a:uFill>
              <a:latin typeface="Arial"/>
              <a:cs typeface="Arial"/>
              <a:sym typeface="Arial"/>
            </a:endParaRPr>
          </a:p>
        </p:txBody>
      </p:sp>
      <p:sp>
        <p:nvSpPr>
          <p:cNvPr id="454" name="Rounded Rectangle"/>
          <p:cNvSpPr/>
          <p:nvPr/>
        </p:nvSpPr>
        <p:spPr>
          <a:xfrm>
            <a:off x="5606754" y="1053108"/>
            <a:ext cx="892969" cy="892969"/>
          </a:xfrm>
          <a:prstGeom prst="roundRect">
            <a:avLst>
              <a:gd name="adj" fmla="val 15000"/>
            </a:avLst>
          </a:prstGeom>
          <a:solidFill>
            <a:schemeClr val="accent2">
              <a:hueOff val="-2473792"/>
              <a:satOff val="-50209"/>
              <a:lumOff val="23543"/>
              <a:alpha val="56375"/>
            </a:schemeClr>
          </a:solidFill>
          <a:ln w="25400">
            <a:solidFill>
              <a:srgbClr val="FFFFFF">
                <a:alpha val="56375"/>
              </a:srgbClr>
            </a:solidFill>
            <a:miter lim="400000"/>
          </a:ln>
        </p:spPr>
        <p:txBody>
          <a:bodyPr lIns="26789" tIns="26789" rIns="26789" bIns="26789" anchor="ctr"/>
          <a:lstStyle/>
          <a:p>
            <a:pPr algn="ctr" defTabSz="910796" hangingPunct="0">
              <a:buClr>
                <a:srgbClr val="1D4790"/>
              </a:buClr>
              <a:defRPr sz="2400">
                <a:solidFill>
                  <a:srgbClr val="1D4790"/>
                </a:solidFill>
                <a:uFill>
                  <a:solidFill>
                    <a:srgbClr val="1D4790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endParaRPr sz="1687" kern="0">
              <a:solidFill>
                <a:srgbClr val="1D4790"/>
              </a:solidFill>
              <a:uFill>
                <a:solidFill>
                  <a:srgbClr val="1D4790"/>
                </a:solidFill>
              </a:uFill>
              <a:latin typeface="Arial"/>
              <a:cs typeface="Arial"/>
              <a:sym typeface="Arial"/>
            </a:endParaRPr>
          </a:p>
        </p:txBody>
      </p:sp>
      <p:sp>
        <p:nvSpPr>
          <p:cNvPr id="455" name="Flp"/>
          <p:cNvSpPr txBox="1"/>
          <p:nvPr/>
        </p:nvSpPr>
        <p:spPr>
          <a:xfrm>
            <a:off x="5777521" y="1236315"/>
            <a:ext cx="551434" cy="5265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algn="ctr" defTabSz="410751" hangingPunct="0"/>
            <a:r>
              <a:rPr sz="2953" kern="0">
                <a:latin typeface="Corbel"/>
                <a:sym typeface="Corbel"/>
              </a:rPr>
              <a:t>Flp</a:t>
            </a:r>
          </a:p>
        </p:txBody>
      </p:sp>
      <p:sp>
        <p:nvSpPr>
          <p:cNvPr id="456" name="Arrow"/>
          <p:cNvSpPr/>
          <p:nvPr/>
        </p:nvSpPr>
        <p:spPr>
          <a:xfrm>
            <a:off x="4223635" y="3031087"/>
            <a:ext cx="264833" cy="282368"/>
          </a:xfrm>
          <a:prstGeom prst="rightArrow">
            <a:avLst>
              <a:gd name="adj1" fmla="val 47058"/>
              <a:gd name="adj2" fmla="val 60728"/>
            </a:avLst>
          </a:prstGeom>
          <a:solidFill>
            <a:schemeClr val="accent5">
              <a:hueOff val="-444211"/>
              <a:satOff val="-14915"/>
              <a:lumOff val="22857"/>
            </a:schemeClr>
          </a:solidFill>
          <a:ln w="12700">
            <a:miter lim="400000"/>
          </a:ln>
        </p:spPr>
        <p:txBody>
          <a:bodyPr lIns="26789" tIns="26789" rIns="26789" bIns="26789" anchor="ctr"/>
          <a:lstStyle/>
          <a:p>
            <a:pPr algn="ctr" defTabSz="910796" hangingPunct="0">
              <a:buClr>
                <a:srgbClr val="1D4790"/>
              </a:buClr>
              <a:defRPr sz="2400">
                <a:solidFill>
                  <a:srgbClr val="1D4790"/>
                </a:solidFill>
                <a:uFill>
                  <a:solidFill>
                    <a:srgbClr val="1D4790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endParaRPr sz="1687" kern="0">
              <a:solidFill>
                <a:srgbClr val="1D4790"/>
              </a:solidFill>
              <a:uFill>
                <a:solidFill>
                  <a:srgbClr val="1D4790"/>
                </a:solidFill>
              </a:uFill>
              <a:latin typeface="Arial"/>
              <a:cs typeface="Arial"/>
              <a:sym typeface="Arial"/>
            </a:endParaRPr>
          </a:p>
        </p:txBody>
      </p:sp>
      <p:sp>
        <p:nvSpPr>
          <p:cNvPr id="457" name="Arrow"/>
          <p:cNvSpPr/>
          <p:nvPr/>
        </p:nvSpPr>
        <p:spPr>
          <a:xfrm>
            <a:off x="7643624" y="3031087"/>
            <a:ext cx="264833" cy="282368"/>
          </a:xfrm>
          <a:prstGeom prst="rightArrow">
            <a:avLst>
              <a:gd name="adj1" fmla="val 47058"/>
              <a:gd name="adj2" fmla="val 60728"/>
            </a:avLst>
          </a:prstGeom>
          <a:solidFill>
            <a:schemeClr val="accent5">
              <a:hueOff val="-444211"/>
              <a:satOff val="-14915"/>
              <a:lumOff val="22857"/>
            </a:schemeClr>
          </a:solidFill>
          <a:ln w="12700">
            <a:miter lim="400000"/>
          </a:ln>
        </p:spPr>
        <p:txBody>
          <a:bodyPr lIns="26789" tIns="26789" rIns="26789" bIns="26789" anchor="ctr"/>
          <a:lstStyle/>
          <a:p>
            <a:pPr algn="ctr" defTabSz="910796" hangingPunct="0">
              <a:buClr>
                <a:srgbClr val="1D4790"/>
              </a:buClr>
              <a:defRPr sz="2400">
                <a:solidFill>
                  <a:srgbClr val="1D4790"/>
                </a:solidFill>
                <a:uFill>
                  <a:solidFill>
                    <a:srgbClr val="1D4790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endParaRPr sz="1687" kern="0">
              <a:solidFill>
                <a:srgbClr val="1D4790"/>
              </a:solidFill>
              <a:uFill>
                <a:solidFill>
                  <a:srgbClr val="1D4790"/>
                </a:solidFill>
              </a:uFill>
              <a:latin typeface="Arial"/>
              <a:cs typeface="Arial"/>
              <a:sym typeface="Arial"/>
            </a:endParaRPr>
          </a:p>
        </p:txBody>
      </p:sp>
      <p:sp>
        <p:nvSpPr>
          <p:cNvPr id="458" name="Frt"/>
          <p:cNvSpPr txBox="1"/>
          <p:nvPr/>
        </p:nvSpPr>
        <p:spPr>
          <a:xfrm>
            <a:off x="4095564" y="3319760"/>
            <a:ext cx="520976" cy="5265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5719" tIns="35719" rIns="35719" bIns="35719" anchor="ctr">
            <a:spAutoFit/>
          </a:bodyPr>
          <a:lstStyle/>
          <a:p>
            <a:pPr algn="ctr" defTabSz="410751" hangingPunct="0"/>
            <a:r>
              <a:rPr sz="2953" kern="0">
                <a:solidFill>
                  <a:srgbClr val="000000"/>
                </a:solidFill>
                <a:latin typeface="Corbel"/>
                <a:sym typeface="Corbel"/>
              </a:rPr>
              <a:t>Frt</a:t>
            </a:r>
          </a:p>
        </p:txBody>
      </p:sp>
      <p:sp>
        <p:nvSpPr>
          <p:cNvPr id="459" name="Frt"/>
          <p:cNvSpPr txBox="1"/>
          <p:nvPr/>
        </p:nvSpPr>
        <p:spPr>
          <a:xfrm>
            <a:off x="7515553" y="3319760"/>
            <a:ext cx="520976" cy="5265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5719" tIns="35719" rIns="35719" bIns="35719" anchor="ctr">
            <a:spAutoFit/>
          </a:bodyPr>
          <a:lstStyle/>
          <a:p>
            <a:pPr algn="ctr" defTabSz="410751" hangingPunct="0"/>
            <a:r>
              <a:rPr sz="2953" kern="0">
                <a:solidFill>
                  <a:srgbClr val="000000"/>
                </a:solidFill>
                <a:latin typeface="Corbel"/>
                <a:sym typeface="Corbel"/>
              </a:rPr>
              <a:t>Frt</a:t>
            </a:r>
          </a:p>
        </p:txBody>
      </p:sp>
      <p:sp>
        <p:nvSpPr>
          <p:cNvPr id="460" name="+"/>
          <p:cNvSpPr txBox="1"/>
          <p:nvPr/>
        </p:nvSpPr>
        <p:spPr>
          <a:xfrm>
            <a:off x="5920189" y="2197670"/>
            <a:ext cx="266099" cy="5265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5719" tIns="35719" rIns="35719" bIns="35719" anchor="ctr">
            <a:spAutoFit/>
          </a:bodyPr>
          <a:lstStyle/>
          <a:p>
            <a:pPr algn="ctr" defTabSz="410751" hangingPunct="0"/>
            <a:r>
              <a:rPr sz="2953" kern="0">
                <a:solidFill>
                  <a:srgbClr val="000000"/>
                </a:solidFill>
                <a:latin typeface="Corbel"/>
                <a:sym typeface="Corbel"/>
              </a:rPr>
              <a:t>+</a:t>
            </a:r>
          </a:p>
        </p:txBody>
      </p:sp>
      <p:grpSp>
        <p:nvGrpSpPr>
          <p:cNvPr id="469" name="Group"/>
          <p:cNvGrpSpPr/>
          <p:nvPr/>
        </p:nvGrpSpPr>
        <p:grpSpPr>
          <a:xfrm>
            <a:off x="3879322" y="3583037"/>
            <a:ext cx="4621299" cy="3337602"/>
            <a:chOff x="0" y="0"/>
            <a:chExt cx="6572512" cy="4746810"/>
          </a:xfrm>
        </p:grpSpPr>
        <p:sp>
          <p:nvSpPr>
            <p:cNvPr id="461" name="Arrow"/>
            <p:cNvSpPr/>
            <p:nvPr/>
          </p:nvSpPr>
          <p:spPr>
            <a:xfrm rot="5400000">
              <a:off x="2527821" y="332761"/>
              <a:ext cx="1164372" cy="498849"/>
            </a:xfrm>
            <a:prstGeom prst="rightArrow">
              <a:avLst>
                <a:gd name="adj1" fmla="val 43366"/>
                <a:gd name="adj2" fmla="val 104431"/>
              </a:avLst>
            </a:prstGeom>
            <a:gradFill flip="none" rotWithShape="1">
              <a:gsLst>
                <a:gs pos="0">
                  <a:srgbClr val="FBFBFB"/>
                </a:gs>
                <a:gs pos="100000">
                  <a:srgbClr val="BEBEBE"/>
                </a:gs>
              </a:gsLst>
              <a:lin ang="21551254" scaled="0"/>
            </a:gradFill>
            <a:ln w="12700" cap="flat">
              <a:noFill/>
              <a:miter lim="400000"/>
            </a:ln>
            <a:effectLst>
              <a:outerShdw blurRad="38100" dist="25400" dir="5400000" rotWithShape="0">
                <a:srgbClr val="000000">
                  <a:alpha val="50000"/>
                </a:srgbClr>
              </a:outerShdw>
            </a:effectLst>
          </p:spPr>
          <p:txBody>
            <a:bodyPr wrap="square" lIns="26789" tIns="26789" rIns="26789" bIns="26789" numCol="1" anchor="ctr">
              <a:noAutofit/>
            </a:bodyPr>
            <a:lstStyle/>
            <a:p>
              <a:pPr algn="ctr" defTabSz="910796" hangingPunct="0">
                <a:buClr>
                  <a:srgbClr val="1D4790"/>
                </a:buClr>
                <a:defRPr sz="2400">
                  <a:solidFill>
                    <a:srgbClr val="1D4790"/>
                  </a:solidFill>
                  <a:uFill>
                    <a:solidFill>
                      <a:srgbClr val="1D4790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  <a:endParaRPr sz="1687" kern="0">
                <a:solidFill>
                  <a:srgbClr val="1D4790"/>
                </a:solidFill>
                <a:uFill>
                  <a:solidFill>
                    <a:srgbClr val="1D4790"/>
                  </a:solidFill>
                </a:u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62" name="Line"/>
            <p:cNvSpPr/>
            <p:nvPr/>
          </p:nvSpPr>
          <p:spPr>
            <a:xfrm>
              <a:off x="0" y="3921818"/>
              <a:ext cx="6572512" cy="1"/>
            </a:xfrm>
            <a:prstGeom prst="line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ctr" defTabSz="910796" hangingPunct="0">
                <a:buClr>
                  <a:srgbClr val="1D4790"/>
                </a:buClr>
                <a:defRPr sz="2400">
                  <a:solidFill>
                    <a:srgbClr val="1D4790"/>
                  </a:solidFill>
                  <a:uFill>
                    <a:solidFill>
                      <a:srgbClr val="1D4790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  <a:endParaRPr sz="1687" kern="0">
                <a:solidFill>
                  <a:srgbClr val="1D4790"/>
                </a:solidFill>
                <a:uFill>
                  <a:solidFill>
                    <a:srgbClr val="1D4790"/>
                  </a:solidFill>
                </a:u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63" name="Arrow"/>
            <p:cNvSpPr/>
            <p:nvPr/>
          </p:nvSpPr>
          <p:spPr>
            <a:xfrm>
              <a:off x="2903465" y="3721024"/>
              <a:ext cx="376651" cy="401590"/>
            </a:xfrm>
            <a:prstGeom prst="rightArrow">
              <a:avLst>
                <a:gd name="adj1" fmla="val 47058"/>
                <a:gd name="adj2" fmla="val 60728"/>
              </a:avLst>
            </a:prstGeom>
            <a:solidFill>
              <a:schemeClr val="accent5">
                <a:hueOff val="-444211"/>
                <a:satOff val="-14915"/>
                <a:lumOff val="22857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 algn="ctr" defTabSz="910796" hangingPunct="0">
                <a:buClr>
                  <a:srgbClr val="1D4790"/>
                </a:buClr>
                <a:defRPr sz="2400">
                  <a:solidFill>
                    <a:srgbClr val="1D4790"/>
                  </a:solidFill>
                  <a:uFill>
                    <a:solidFill>
                      <a:srgbClr val="1D4790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  <a:endParaRPr sz="1687" kern="0">
                <a:solidFill>
                  <a:srgbClr val="1D4790"/>
                </a:solidFill>
                <a:uFill>
                  <a:solidFill>
                    <a:srgbClr val="1D4790"/>
                  </a:solidFill>
                </a:u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64" name="Frt"/>
            <p:cNvSpPr txBox="1"/>
            <p:nvPr/>
          </p:nvSpPr>
          <p:spPr>
            <a:xfrm>
              <a:off x="2782136" y="3997932"/>
              <a:ext cx="740943" cy="74887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35719" tIns="35719" rIns="35719" bIns="35719" numCol="1" anchor="ctr">
              <a:spAutoFit/>
            </a:bodyPr>
            <a:lstStyle/>
            <a:p>
              <a:pPr algn="ctr" defTabSz="410751" hangingPunct="0"/>
              <a:r>
                <a:rPr sz="2953" kern="0">
                  <a:solidFill>
                    <a:srgbClr val="000000"/>
                  </a:solidFill>
                  <a:latin typeface="Corbel"/>
                  <a:sym typeface="Corbel"/>
                </a:rPr>
                <a:t>Frt</a:t>
              </a:r>
            </a:p>
          </p:txBody>
        </p:sp>
        <p:sp>
          <p:nvSpPr>
            <p:cNvPr id="465" name="Rounded Rectangle"/>
            <p:cNvSpPr/>
            <p:nvPr/>
          </p:nvSpPr>
          <p:spPr>
            <a:xfrm>
              <a:off x="2456790" y="1595356"/>
              <a:ext cx="1270001" cy="1270001"/>
            </a:xfrm>
            <a:prstGeom prst="roundRect">
              <a:avLst>
                <a:gd name="adj" fmla="val 43559"/>
              </a:avLst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 algn="ctr" defTabSz="910796" hangingPunct="0">
                <a:buClr>
                  <a:srgbClr val="1D4790"/>
                </a:buClr>
                <a:defRPr sz="2400">
                  <a:solidFill>
                    <a:srgbClr val="1D4790"/>
                  </a:solidFill>
                  <a:uFill>
                    <a:solidFill>
                      <a:srgbClr val="1D4790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  <a:endParaRPr sz="1687" kern="0">
                <a:solidFill>
                  <a:srgbClr val="1D4790"/>
                </a:solidFill>
                <a:uFill>
                  <a:solidFill>
                    <a:srgbClr val="1D4790"/>
                  </a:solidFill>
                </a:u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66" name="Arrow"/>
            <p:cNvSpPr/>
            <p:nvPr/>
          </p:nvSpPr>
          <p:spPr>
            <a:xfrm>
              <a:off x="2903465" y="2675814"/>
              <a:ext cx="376651" cy="401590"/>
            </a:xfrm>
            <a:prstGeom prst="rightArrow">
              <a:avLst>
                <a:gd name="adj1" fmla="val 47058"/>
                <a:gd name="adj2" fmla="val 60728"/>
              </a:avLst>
            </a:prstGeom>
            <a:solidFill>
              <a:schemeClr val="accent5">
                <a:hueOff val="-444211"/>
                <a:satOff val="-14915"/>
                <a:lumOff val="22857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 algn="ctr" defTabSz="910796" hangingPunct="0">
                <a:buClr>
                  <a:srgbClr val="1D4790"/>
                </a:buClr>
                <a:defRPr sz="2400">
                  <a:solidFill>
                    <a:srgbClr val="1D4790"/>
                  </a:solidFill>
                  <a:uFill>
                    <a:solidFill>
                      <a:srgbClr val="1D4790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  <a:endParaRPr sz="1687" kern="0">
                <a:solidFill>
                  <a:srgbClr val="1D4790"/>
                </a:solidFill>
                <a:uFill>
                  <a:solidFill>
                    <a:srgbClr val="1D4790"/>
                  </a:solidFill>
                </a:u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67" name="+"/>
            <p:cNvSpPr txBox="1"/>
            <p:nvPr/>
          </p:nvSpPr>
          <p:spPr>
            <a:xfrm>
              <a:off x="2902564" y="2925100"/>
              <a:ext cx="378452" cy="74887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35719" tIns="35719" rIns="35719" bIns="35719" numCol="1" anchor="ctr">
              <a:spAutoFit/>
            </a:bodyPr>
            <a:lstStyle/>
            <a:p>
              <a:pPr algn="ctr" defTabSz="410751" hangingPunct="0"/>
              <a:r>
                <a:rPr sz="2953" kern="0">
                  <a:solidFill>
                    <a:srgbClr val="000000"/>
                  </a:solidFill>
                  <a:latin typeface="Corbel"/>
                  <a:sym typeface="Corbel"/>
                </a:rPr>
                <a:t>+</a:t>
              </a:r>
            </a:p>
          </p:txBody>
        </p:sp>
        <p:sp>
          <p:nvSpPr>
            <p:cNvPr id="470" name="Connection Line"/>
            <p:cNvSpPr/>
            <p:nvPr/>
          </p:nvSpPr>
          <p:spPr>
            <a:xfrm>
              <a:off x="2412513" y="1482594"/>
              <a:ext cx="1358536" cy="53945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16200" extrusionOk="0">
                  <a:moveTo>
                    <a:pt x="0" y="16162"/>
                  </a:moveTo>
                  <a:cubicBezTo>
                    <a:pt x="7211" y="-5400"/>
                    <a:pt x="14411" y="-5387"/>
                    <a:pt x="21600" y="16200"/>
                  </a:cubicBezTo>
                </a:path>
              </a:pathLst>
            </a:custGeom>
            <a:noFill/>
            <a:ln w="279400" cap="flat">
              <a:solidFill>
                <a:schemeClr val="accent1">
                  <a:satOff val="-3355"/>
                  <a:lumOff val="26614"/>
                </a:schemeClr>
              </a:solidFill>
              <a:prstDash val="solid"/>
              <a:miter lim="400000"/>
            </a:ln>
            <a:effectLst/>
          </p:spPr>
          <p:txBody>
            <a:bodyPr/>
            <a:lstStyle/>
            <a:p>
              <a:pPr algn="ctr" defTabSz="410751" hangingPunct="0"/>
              <a:endParaRPr sz="2953" kern="0">
                <a:solidFill>
                  <a:srgbClr val="000000"/>
                </a:solidFill>
                <a:latin typeface="Corbel"/>
                <a:sym typeface="Corbel"/>
              </a:endParaRPr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Line"/>
          <p:cNvSpPr/>
          <p:nvPr/>
        </p:nvSpPr>
        <p:spPr>
          <a:xfrm>
            <a:off x="1868583" y="2026066"/>
            <a:ext cx="4061678" cy="1"/>
          </a:xfrm>
          <a:prstGeom prst="line">
            <a:avLst/>
          </a:prstGeom>
          <a:ln w="38100">
            <a:solidFill>
              <a:srgbClr val="000000"/>
            </a:solidFill>
            <a:miter lim="400000"/>
          </a:ln>
        </p:spPr>
        <p:txBody>
          <a:bodyPr lIns="0" tIns="0" rIns="0" bIns="0"/>
          <a:lstStyle/>
          <a:p>
            <a:pPr algn="ctr" defTabSz="910796" hangingPunct="0">
              <a:buClr>
                <a:srgbClr val="1D4790"/>
              </a:buClr>
              <a:defRPr sz="2400">
                <a:solidFill>
                  <a:srgbClr val="1D4790"/>
                </a:solidFill>
                <a:uFill>
                  <a:solidFill>
                    <a:srgbClr val="1D4790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endParaRPr sz="1687" kern="0">
              <a:solidFill>
                <a:srgbClr val="1D4790"/>
              </a:solidFill>
              <a:uFill>
                <a:solidFill>
                  <a:srgbClr val="1D4790"/>
                </a:solidFill>
              </a:uFill>
              <a:latin typeface="Arial"/>
              <a:cs typeface="Arial"/>
              <a:sym typeface="Arial"/>
            </a:endParaRPr>
          </a:p>
        </p:txBody>
      </p:sp>
      <p:sp>
        <p:nvSpPr>
          <p:cNvPr id="476" name="A few common applications of the Cre-lox system"/>
          <p:cNvSpPr txBox="1">
            <a:spLocks noGrp="1"/>
          </p:cNvSpPr>
          <p:nvPr>
            <p:ph type="title" idx="4294967295"/>
          </p:nvPr>
        </p:nvSpPr>
        <p:spPr>
          <a:xfrm>
            <a:off x="1923681" y="-21597"/>
            <a:ext cx="9834562" cy="847726"/>
          </a:xfrm>
          <a:prstGeom prst="rect">
            <a:avLst/>
          </a:prstGeom>
        </p:spPr>
        <p:txBody>
          <a:bodyPr/>
          <a:lstStyle>
            <a:lvl1pPr>
              <a:defRPr sz="3400"/>
            </a:lvl1pPr>
          </a:lstStyle>
          <a:p>
            <a:r>
              <a:rPr lang="en-US" dirty="0"/>
              <a:t>Common </a:t>
            </a:r>
            <a:r>
              <a:rPr dirty="0"/>
              <a:t>applications of the </a:t>
            </a:r>
            <a:r>
              <a:rPr dirty="0" err="1"/>
              <a:t>Cre</a:t>
            </a:r>
            <a:r>
              <a:rPr dirty="0"/>
              <a:t>-lox system</a:t>
            </a:r>
          </a:p>
        </p:txBody>
      </p:sp>
      <p:sp>
        <p:nvSpPr>
          <p:cNvPr id="477" name="Removing the ‘scar’"/>
          <p:cNvSpPr txBox="1"/>
          <p:nvPr/>
        </p:nvSpPr>
        <p:spPr>
          <a:xfrm>
            <a:off x="1916801" y="1051369"/>
            <a:ext cx="3189977" cy="5265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>
              <a:defRPr b="1" i="1">
                <a:solidFill>
                  <a:schemeClr val="accent1">
                    <a:satOff val="-3355"/>
                    <a:lumOff val="26614"/>
                  </a:schemeClr>
                </a:solidFill>
              </a:defRPr>
            </a:lvl1pPr>
          </a:lstStyle>
          <a:p>
            <a:pPr algn="ctr" defTabSz="410751" hangingPunct="0"/>
            <a:r>
              <a:rPr sz="2953" kern="0">
                <a:solidFill>
                  <a:srgbClr val="0365C0">
                    <a:satOff val="-3355"/>
                    <a:lumOff val="26614"/>
                  </a:srgbClr>
                </a:solidFill>
                <a:latin typeface="Corbel"/>
                <a:sym typeface="Corbel"/>
              </a:rPr>
              <a:t>Removing the ‘scar’</a:t>
            </a:r>
          </a:p>
        </p:txBody>
      </p:sp>
      <p:sp>
        <p:nvSpPr>
          <p:cNvPr id="478" name="Rectangle"/>
          <p:cNvSpPr/>
          <p:nvPr/>
        </p:nvSpPr>
        <p:spPr>
          <a:xfrm>
            <a:off x="3317144" y="1899665"/>
            <a:ext cx="1146696" cy="234942"/>
          </a:xfrm>
          <a:prstGeom prst="rect">
            <a:avLst/>
          </a:prstGeom>
          <a:solidFill>
            <a:schemeClr val="accent3">
              <a:satOff val="18648"/>
              <a:lumOff val="5971"/>
            </a:schemeClr>
          </a:solidFill>
          <a:ln w="12700">
            <a:miter lim="400000"/>
          </a:ln>
        </p:spPr>
        <p:txBody>
          <a:bodyPr lIns="26789" tIns="26789" rIns="26789" bIns="26789" anchor="ctr"/>
          <a:lstStyle/>
          <a:p>
            <a:pPr algn="ctr" defTabSz="910796" hangingPunct="0">
              <a:buClr>
                <a:srgbClr val="1D4790"/>
              </a:buClr>
              <a:defRPr sz="2400">
                <a:solidFill>
                  <a:srgbClr val="1D4790"/>
                </a:solidFill>
                <a:uFill>
                  <a:solidFill>
                    <a:srgbClr val="1D4790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endParaRPr sz="1687" kern="0">
              <a:solidFill>
                <a:srgbClr val="1D4790"/>
              </a:solidFill>
              <a:uFill>
                <a:solidFill>
                  <a:srgbClr val="1D4790"/>
                </a:solidFill>
              </a:uFill>
              <a:latin typeface="Arial"/>
              <a:cs typeface="Arial"/>
              <a:sym typeface="Arial"/>
            </a:endParaRPr>
          </a:p>
        </p:txBody>
      </p:sp>
      <p:sp>
        <p:nvSpPr>
          <p:cNvPr id="479" name="Neo"/>
          <p:cNvSpPr txBox="1"/>
          <p:nvPr/>
        </p:nvSpPr>
        <p:spPr>
          <a:xfrm>
            <a:off x="3581215" y="1833399"/>
            <a:ext cx="614011" cy="3317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5719" tIns="35719" rIns="35719" bIns="35719" anchor="ctr">
            <a:spAutoFit/>
          </a:bodyPr>
          <a:lstStyle>
            <a:lvl1pPr>
              <a:defRPr sz="2400"/>
            </a:lvl1pPr>
          </a:lstStyle>
          <a:p>
            <a:pPr algn="ctr" defTabSz="410751" hangingPunct="0"/>
            <a:r>
              <a:rPr sz="1687" kern="0">
                <a:solidFill>
                  <a:srgbClr val="000000"/>
                </a:solidFill>
                <a:latin typeface="Corbel"/>
                <a:sym typeface="Corbel"/>
              </a:rPr>
              <a:t>Neo</a:t>
            </a:r>
          </a:p>
        </p:txBody>
      </p:sp>
      <p:sp>
        <p:nvSpPr>
          <p:cNvPr id="480" name="Arrow"/>
          <p:cNvSpPr/>
          <p:nvPr/>
        </p:nvSpPr>
        <p:spPr>
          <a:xfrm>
            <a:off x="4510410" y="1892351"/>
            <a:ext cx="264833" cy="282368"/>
          </a:xfrm>
          <a:prstGeom prst="rightArrow">
            <a:avLst>
              <a:gd name="adj1" fmla="val 47058"/>
              <a:gd name="adj2" fmla="val 60728"/>
            </a:avLst>
          </a:prstGeom>
          <a:solidFill>
            <a:schemeClr val="accent5">
              <a:hueOff val="-444211"/>
              <a:satOff val="-14915"/>
              <a:lumOff val="22857"/>
            </a:schemeClr>
          </a:solidFill>
          <a:ln w="12700">
            <a:miter lim="400000"/>
          </a:ln>
        </p:spPr>
        <p:txBody>
          <a:bodyPr lIns="26789" tIns="26789" rIns="26789" bIns="26789" anchor="ctr"/>
          <a:lstStyle/>
          <a:p>
            <a:pPr algn="ctr" defTabSz="910796" hangingPunct="0">
              <a:buClr>
                <a:srgbClr val="1D4790"/>
              </a:buClr>
              <a:defRPr sz="2400">
                <a:solidFill>
                  <a:srgbClr val="1D4790"/>
                </a:solidFill>
                <a:uFill>
                  <a:solidFill>
                    <a:srgbClr val="1D4790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endParaRPr sz="1687" kern="0">
              <a:solidFill>
                <a:srgbClr val="1D4790"/>
              </a:solidFill>
              <a:uFill>
                <a:solidFill>
                  <a:srgbClr val="1D4790"/>
                </a:solidFill>
              </a:uFill>
              <a:latin typeface="Arial"/>
              <a:cs typeface="Arial"/>
              <a:sym typeface="Arial"/>
            </a:endParaRPr>
          </a:p>
        </p:txBody>
      </p:sp>
      <p:sp>
        <p:nvSpPr>
          <p:cNvPr id="481" name="Arrow"/>
          <p:cNvSpPr/>
          <p:nvPr/>
        </p:nvSpPr>
        <p:spPr>
          <a:xfrm>
            <a:off x="3001198" y="1877413"/>
            <a:ext cx="264833" cy="282368"/>
          </a:xfrm>
          <a:prstGeom prst="rightArrow">
            <a:avLst>
              <a:gd name="adj1" fmla="val 47058"/>
              <a:gd name="adj2" fmla="val 60728"/>
            </a:avLst>
          </a:prstGeom>
          <a:solidFill>
            <a:schemeClr val="accent5">
              <a:hueOff val="-444211"/>
              <a:satOff val="-14915"/>
              <a:lumOff val="22857"/>
            </a:schemeClr>
          </a:solidFill>
          <a:ln w="12700">
            <a:miter lim="400000"/>
          </a:ln>
        </p:spPr>
        <p:txBody>
          <a:bodyPr lIns="26789" tIns="26789" rIns="26789" bIns="26789" anchor="ctr"/>
          <a:lstStyle/>
          <a:p>
            <a:pPr algn="ctr" defTabSz="910796" hangingPunct="0">
              <a:buClr>
                <a:srgbClr val="1D4790"/>
              </a:buClr>
              <a:defRPr sz="2400">
                <a:solidFill>
                  <a:srgbClr val="1D4790"/>
                </a:solidFill>
                <a:uFill>
                  <a:solidFill>
                    <a:srgbClr val="1D4790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endParaRPr sz="1687" kern="0">
              <a:solidFill>
                <a:srgbClr val="1D4790"/>
              </a:solidFill>
              <a:uFill>
                <a:solidFill>
                  <a:srgbClr val="1D4790"/>
                </a:solidFill>
              </a:uFill>
              <a:latin typeface="Arial"/>
              <a:cs typeface="Arial"/>
              <a:sym typeface="Arial"/>
            </a:endParaRPr>
          </a:p>
        </p:txBody>
      </p:sp>
      <p:grpSp>
        <p:nvGrpSpPr>
          <p:cNvPr id="489" name="Group"/>
          <p:cNvGrpSpPr/>
          <p:nvPr/>
        </p:nvGrpSpPr>
        <p:grpSpPr>
          <a:xfrm>
            <a:off x="1829515" y="2866596"/>
            <a:ext cx="7774257" cy="1142669"/>
            <a:chOff x="-39972" y="211"/>
            <a:chExt cx="11056720" cy="1625128"/>
          </a:xfrm>
        </p:grpSpPr>
        <p:sp>
          <p:nvSpPr>
            <p:cNvPr id="482" name="Tissue specific gene inactivation"/>
            <p:cNvSpPr txBox="1"/>
            <p:nvPr/>
          </p:nvSpPr>
          <p:spPr>
            <a:xfrm>
              <a:off x="-39972" y="211"/>
              <a:ext cx="7491511" cy="74887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35719" tIns="35719" rIns="35719" bIns="35719" numCol="1" anchor="ctr">
              <a:spAutoFit/>
            </a:bodyPr>
            <a:lstStyle>
              <a:lvl1pPr>
                <a:defRPr b="1" i="1">
                  <a:solidFill>
                    <a:schemeClr val="accent1">
                      <a:satOff val="-3355"/>
                      <a:lumOff val="26614"/>
                    </a:schemeClr>
                  </a:solidFill>
                </a:defRPr>
              </a:lvl1pPr>
            </a:lstStyle>
            <a:p>
              <a:pPr algn="ctr" defTabSz="410751" hangingPunct="0"/>
              <a:r>
                <a:rPr sz="2953" kern="0">
                  <a:solidFill>
                    <a:srgbClr val="0365C0">
                      <a:satOff val="-3355"/>
                      <a:lumOff val="26614"/>
                    </a:srgbClr>
                  </a:solidFill>
                  <a:latin typeface="Corbel"/>
                  <a:sym typeface="Corbel"/>
                </a:rPr>
                <a:t>Tissue specific gene inactivation </a:t>
              </a:r>
            </a:p>
          </p:txBody>
        </p:sp>
        <p:sp>
          <p:nvSpPr>
            <p:cNvPr id="483" name="Line"/>
            <p:cNvSpPr/>
            <p:nvPr/>
          </p:nvSpPr>
          <p:spPr>
            <a:xfrm>
              <a:off x="93953" y="1289000"/>
              <a:ext cx="5619885" cy="1"/>
            </a:xfrm>
            <a:prstGeom prst="line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ctr" defTabSz="910796" hangingPunct="0">
                <a:buClr>
                  <a:srgbClr val="1D4790"/>
                </a:buClr>
                <a:defRPr sz="2400">
                  <a:solidFill>
                    <a:srgbClr val="1D4790"/>
                  </a:solidFill>
                  <a:uFill>
                    <a:solidFill>
                      <a:srgbClr val="1D4790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  <a:endParaRPr sz="1687" kern="0">
                <a:solidFill>
                  <a:srgbClr val="1D4790"/>
                </a:solidFill>
                <a:uFill>
                  <a:solidFill>
                    <a:srgbClr val="1D4790"/>
                  </a:solidFill>
                </a:u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4" name="Rectangle"/>
            <p:cNvSpPr/>
            <p:nvPr/>
          </p:nvSpPr>
          <p:spPr>
            <a:xfrm>
              <a:off x="2091698" y="1109230"/>
              <a:ext cx="1630856" cy="334140"/>
            </a:xfrm>
            <a:prstGeom prst="rect">
              <a:avLst/>
            </a:prstGeom>
            <a:solidFill>
              <a:schemeClr val="accent1">
                <a:satOff val="-3355"/>
                <a:lumOff val="26614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 algn="ctr" defTabSz="910796" hangingPunct="0">
                <a:buClr>
                  <a:srgbClr val="1D4790"/>
                </a:buClr>
                <a:defRPr sz="2400">
                  <a:solidFill>
                    <a:srgbClr val="1D4790"/>
                  </a:solidFill>
                  <a:uFill>
                    <a:solidFill>
                      <a:srgbClr val="1D4790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  <a:endParaRPr sz="1687" kern="0">
                <a:solidFill>
                  <a:srgbClr val="1D4790"/>
                </a:solidFill>
                <a:uFill>
                  <a:solidFill>
                    <a:srgbClr val="1D4790"/>
                  </a:solidFill>
                </a:u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5" name="GOI"/>
            <p:cNvSpPr txBox="1"/>
            <p:nvPr/>
          </p:nvSpPr>
          <p:spPr>
            <a:xfrm>
              <a:off x="2467266" y="1014984"/>
              <a:ext cx="879720" cy="47183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35719" tIns="35719" rIns="35719" bIns="35719" numCol="1" anchor="ctr">
              <a:spAutoFit/>
            </a:bodyPr>
            <a:lstStyle>
              <a:lvl1pPr>
                <a:defRPr sz="2400"/>
              </a:lvl1pPr>
            </a:lstStyle>
            <a:p>
              <a:pPr algn="ctr" defTabSz="410751" hangingPunct="0"/>
              <a:r>
                <a:rPr sz="1687" kern="0">
                  <a:solidFill>
                    <a:srgbClr val="000000"/>
                  </a:solidFill>
                  <a:latin typeface="Corbel"/>
                  <a:sym typeface="Corbel"/>
                </a:rPr>
                <a:t>GOI</a:t>
              </a:r>
            </a:p>
          </p:txBody>
        </p:sp>
        <p:sp>
          <p:nvSpPr>
            <p:cNvPr id="486" name="Arrow"/>
            <p:cNvSpPr/>
            <p:nvPr/>
          </p:nvSpPr>
          <p:spPr>
            <a:xfrm>
              <a:off x="3788787" y="1098829"/>
              <a:ext cx="376652" cy="401590"/>
            </a:xfrm>
            <a:prstGeom prst="rightArrow">
              <a:avLst>
                <a:gd name="adj1" fmla="val 47058"/>
                <a:gd name="adj2" fmla="val 60728"/>
              </a:avLst>
            </a:prstGeom>
            <a:solidFill>
              <a:schemeClr val="accent5">
                <a:hueOff val="-444211"/>
                <a:satOff val="-14915"/>
                <a:lumOff val="22857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 algn="ctr" defTabSz="910796" hangingPunct="0">
                <a:buClr>
                  <a:srgbClr val="1D4790"/>
                </a:buClr>
                <a:defRPr sz="2400">
                  <a:solidFill>
                    <a:srgbClr val="1D4790"/>
                  </a:solidFill>
                  <a:uFill>
                    <a:solidFill>
                      <a:srgbClr val="1D4790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  <a:endParaRPr sz="1687" kern="0">
                <a:solidFill>
                  <a:srgbClr val="1D4790"/>
                </a:solidFill>
                <a:uFill>
                  <a:solidFill>
                    <a:srgbClr val="1D4790"/>
                  </a:solidFill>
                </a:u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7" name="Arrow"/>
            <p:cNvSpPr/>
            <p:nvPr/>
          </p:nvSpPr>
          <p:spPr>
            <a:xfrm>
              <a:off x="1642351" y="1077582"/>
              <a:ext cx="376652" cy="401590"/>
            </a:xfrm>
            <a:prstGeom prst="rightArrow">
              <a:avLst>
                <a:gd name="adj1" fmla="val 47058"/>
                <a:gd name="adj2" fmla="val 60728"/>
              </a:avLst>
            </a:prstGeom>
            <a:solidFill>
              <a:schemeClr val="accent5">
                <a:hueOff val="-444211"/>
                <a:satOff val="-14915"/>
                <a:lumOff val="22857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 algn="ctr" defTabSz="910796" hangingPunct="0">
                <a:buClr>
                  <a:srgbClr val="1D4790"/>
                </a:buClr>
                <a:defRPr sz="2400">
                  <a:solidFill>
                    <a:srgbClr val="1D4790"/>
                  </a:solidFill>
                  <a:uFill>
                    <a:solidFill>
                      <a:srgbClr val="1D4790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  <a:endParaRPr sz="1687" kern="0">
                <a:solidFill>
                  <a:srgbClr val="1D4790"/>
                </a:solidFill>
                <a:uFill>
                  <a:solidFill>
                    <a:srgbClr val="1D4790"/>
                  </a:solidFill>
                </a:u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8" name="+ Tissue specific Cre-transgene"/>
            <p:cNvSpPr txBox="1"/>
            <p:nvPr/>
          </p:nvSpPr>
          <p:spPr>
            <a:xfrm>
              <a:off x="5905375" y="876461"/>
              <a:ext cx="5111373" cy="74887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35719" tIns="35719" rIns="35719" bIns="35719" numCol="1" anchor="ctr">
              <a:spAutoFit/>
            </a:bodyPr>
            <a:lstStyle/>
            <a:p>
              <a:pPr algn="ctr" defTabSz="410751" hangingPunct="0"/>
              <a:r>
                <a:rPr sz="2953" kern="0">
                  <a:solidFill>
                    <a:srgbClr val="000000"/>
                  </a:solidFill>
                  <a:latin typeface="Corbel"/>
                  <a:sym typeface="Corbel"/>
                </a:rPr>
                <a:t>+ </a:t>
              </a:r>
              <a:r>
                <a:rPr sz="2109" kern="0">
                  <a:solidFill>
                    <a:srgbClr val="000000"/>
                  </a:solidFill>
                  <a:latin typeface="Corbel"/>
                  <a:sym typeface="Corbel"/>
                </a:rPr>
                <a:t>Tissue specific Cre-transgene</a:t>
              </a:r>
            </a:p>
          </p:txBody>
        </p:sp>
      </p:grpSp>
      <p:grpSp>
        <p:nvGrpSpPr>
          <p:cNvPr id="497" name="Group"/>
          <p:cNvGrpSpPr/>
          <p:nvPr/>
        </p:nvGrpSpPr>
        <p:grpSpPr>
          <a:xfrm>
            <a:off x="1853630" y="4493988"/>
            <a:ext cx="7459196" cy="1081037"/>
            <a:chOff x="-47461" y="211"/>
            <a:chExt cx="10608631" cy="1537472"/>
          </a:xfrm>
        </p:grpSpPr>
        <p:sp>
          <p:nvSpPr>
            <p:cNvPr id="490" name="Temporally controlled gene inactivation"/>
            <p:cNvSpPr txBox="1"/>
            <p:nvPr/>
          </p:nvSpPr>
          <p:spPr>
            <a:xfrm>
              <a:off x="-47461" y="211"/>
              <a:ext cx="9160342" cy="74887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35719" tIns="35719" rIns="35719" bIns="35719" numCol="1" anchor="ctr">
              <a:spAutoFit/>
            </a:bodyPr>
            <a:lstStyle>
              <a:lvl1pPr>
                <a:defRPr b="1" i="1">
                  <a:solidFill>
                    <a:schemeClr val="accent1">
                      <a:satOff val="-3355"/>
                      <a:lumOff val="26614"/>
                    </a:schemeClr>
                  </a:solidFill>
                </a:defRPr>
              </a:lvl1pPr>
            </a:lstStyle>
            <a:p>
              <a:pPr algn="ctr" defTabSz="410751" hangingPunct="0"/>
              <a:r>
                <a:rPr sz="2953" kern="0">
                  <a:solidFill>
                    <a:srgbClr val="0365C0">
                      <a:satOff val="-3355"/>
                      <a:lumOff val="26614"/>
                    </a:srgbClr>
                  </a:solidFill>
                  <a:latin typeface="Corbel"/>
                  <a:sym typeface="Corbel"/>
                </a:rPr>
                <a:t>Temporally controlled gene inactivation</a:t>
              </a:r>
            </a:p>
          </p:txBody>
        </p:sp>
        <p:sp>
          <p:nvSpPr>
            <p:cNvPr id="491" name="Line"/>
            <p:cNvSpPr/>
            <p:nvPr/>
          </p:nvSpPr>
          <p:spPr>
            <a:xfrm>
              <a:off x="52167" y="1222012"/>
              <a:ext cx="5619885" cy="1"/>
            </a:xfrm>
            <a:prstGeom prst="line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ctr" defTabSz="910796" hangingPunct="0">
                <a:buClr>
                  <a:srgbClr val="1D4790"/>
                </a:buClr>
                <a:defRPr sz="2400">
                  <a:solidFill>
                    <a:srgbClr val="1D4790"/>
                  </a:solidFill>
                  <a:uFill>
                    <a:solidFill>
                      <a:srgbClr val="1D4790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  <a:endParaRPr sz="1687" kern="0">
                <a:solidFill>
                  <a:srgbClr val="1D4790"/>
                </a:solidFill>
                <a:uFill>
                  <a:solidFill>
                    <a:srgbClr val="1D4790"/>
                  </a:solidFill>
                </a:u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2" name="Rectangle"/>
            <p:cNvSpPr/>
            <p:nvPr/>
          </p:nvSpPr>
          <p:spPr>
            <a:xfrm>
              <a:off x="2049912" y="1042242"/>
              <a:ext cx="1630855" cy="334140"/>
            </a:xfrm>
            <a:prstGeom prst="rect">
              <a:avLst/>
            </a:prstGeom>
            <a:solidFill>
              <a:schemeClr val="accent1">
                <a:satOff val="-3355"/>
                <a:lumOff val="26614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 algn="ctr" defTabSz="910796" hangingPunct="0">
                <a:buClr>
                  <a:srgbClr val="1D4790"/>
                </a:buClr>
                <a:defRPr sz="2400">
                  <a:solidFill>
                    <a:srgbClr val="1D4790"/>
                  </a:solidFill>
                  <a:uFill>
                    <a:solidFill>
                      <a:srgbClr val="1D4790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  <a:endParaRPr sz="1687" kern="0">
                <a:solidFill>
                  <a:srgbClr val="1D4790"/>
                </a:solidFill>
                <a:uFill>
                  <a:solidFill>
                    <a:srgbClr val="1D4790"/>
                  </a:solidFill>
                </a:u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3" name="GOI"/>
            <p:cNvSpPr txBox="1"/>
            <p:nvPr/>
          </p:nvSpPr>
          <p:spPr>
            <a:xfrm>
              <a:off x="2425478" y="947995"/>
              <a:ext cx="879721" cy="47183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35719" tIns="35719" rIns="35719" bIns="35719" numCol="1" anchor="ctr">
              <a:spAutoFit/>
            </a:bodyPr>
            <a:lstStyle>
              <a:lvl1pPr>
                <a:defRPr sz="2400"/>
              </a:lvl1pPr>
            </a:lstStyle>
            <a:p>
              <a:pPr algn="ctr" defTabSz="410751" hangingPunct="0"/>
              <a:r>
                <a:rPr sz="1687" kern="0">
                  <a:solidFill>
                    <a:srgbClr val="000000"/>
                  </a:solidFill>
                  <a:latin typeface="Corbel"/>
                  <a:sym typeface="Corbel"/>
                </a:rPr>
                <a:t>GOI</a:t>
              </a:r>
            </a:p>
          </p:txBody>
        </p:sp>
        <p:sp>
          <p:nvSpPr>
            <p:cNvPr id="494" name="Arrow"/>
            <p:cNvSpPr/>
            <p:nvPr/>
          </p:nvSpPr>
          <p:spPr>
            <a:xfrm>
              <a:off x="3747001" y="1031840"/>
              <a:ext cx="376652" cy="401591"/>
            </a:xfrm>
            <a:prstGeom prst="rightArrow">
              <a:avLst>
                <a:gd name="adj1" fmla="val 47058"/>
                <a:gd name="adj2" fmla="val 60728"/>
              </a:avLst>
            </a:prstGeom>
            <a:solidFill>
              <a:schemeClr val="accent5">
                <a:hueOff val="-444211"/>
                <a:satOff val="-14915"/>
                <a:lumOff val="22857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 algn="ctr" defTabSz="910796" hangingPunct="0">
                <a:buClr>
                  <a:srgbClr val="1D4790"/>
                </a:buClr>
                <a:defRPr sz="2400">
                  <a:solidFill>
                    <a:srgbClr val="1D4790"/>
                  </a:solidFill>
                  <a:uFill>
                    <a:solidFill>
                      <a:srgbClr val="1D4790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  <a:endParaRPr sz="1687" kern="0">
                <a:solidFill>
                  <a:srgbClr val="1D4790"/>
                </a:solidFill>
                <a:uFill>
                  <a:solidFill>
                    <a:srgbClr val="1D4790"/>
                  </a:solidFill>
                </a:u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5" name="Arrow"/>
            <p:cNvSpPr/>
            <p:nvPr/>
          </p:nvSpPr>
          <p:spPr>
            <a:xfrm>
              <a:off x="1600565" y="1010594"/>
              <a:ext cx="376652" cy="401590"/>
            </a:xfrm>
            <a:prstGeom prst="rightArrow">
              <a:avLst>
                <a:gd name="adj1" fmla="val 47058"/>
                <a:gd name="adj2" fmla="val 60728"/>
              </a:avLst>
            </a:prstGeom>
            <a:solidFill>
              <a:schemeClr val="accent5">
                <a:hueOff val="-444211"/>
                <a:satOff val="-14915"/>
                <a:lumOff val="22857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 algn="ctr" defTabSz="910796" hangingPunct="0">
                <a:buClr>
                  <a:srgbClr val="1D4790"/>
                </a:buClr>
                <a:defRPr sz="2400">
                  <a:solidFill>
                    <a:srgbClr val="1D4790"/>
                  </a:solidFill>
                  <a:uFill>
                    <a:solidFill>
                      <a:srgbClr val="1D4790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  <a:endParaRPr sz="1687" kern="0">
                <a:solidFill>
                  <a:srgbClr val="1D4790"/>
                </a:solidFill>
                <a:uFill>
                  <a:solidFill>
                    <a:srgbClr val="1D4790"/>
                  </a:solidFill>
                </a:u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6" name="+ Inducible Cre-transgene"/>
            <p:cNvSpPr txBox="1"/>
            <p:nvPr/>
          </p:nvSpPr>
          <p:spPr>
            <a:xfrm>
              <a:off x="6277377" y="788806"/>
              <a:ext cx="4283793" cy="74887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35719" tIns="35719" rIns="35719" bIns="35719" numCol="1" anchor="ctr">
              <a:spAutoFit/>
            </a:bodyPr>
            <a:lstStyle/>
            <a:p>
              <a:pPr algn="ctr" defTabSz="410751" hangingPunct="0"/>
              <a:r>
                <a:rPr sz="2953" kern="0">
                  <a:solidFill>
                    <a:srgbClr val="000000"/>
                  </a:solidFill>
                  <a:latin typeface="Corbel"/>
                  <a:sym typeface="Corbel"/>
                </a:rPr>
                <a:t>+ </a:t>
              </a:r>
              <a:r>
                <a:rPr sz="2109" kern="0">
                  <a:solidFill>
                    <a:srgbClr val="000000"/>
                  </a:solidFill>
                  <a:latin typeface="Corbel"/>
                  <a:sym typeface="Corbel"/>
                </a:rPr>
                <a:t>Inducible Cre-transgene</a:t>
              </a:r>
            </a:p>
          </p:txBody>
        </p:sp>
      </p:grpSp>
      <p:sp>
        <p:nvSpPr>
          <p:cNvPr id="498" name="+ Cre"/>
          <p:cNvSpPr txBox="1"/>
          <p:nvPr/>
        </p:nvSpPr>
        <p:spPr>
          <a:xfrm>
            <a:off x="6120180" y="1716533"/>
            <a:ext cx="880050" cy="5265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5719" tIns="35719" rIns="35719" bIns="35719" anchor="ctr">
            <a:spAutoFit/>
          </a:bodyPr>
          <a:lstStyle/>
          <a:p>
            <a:pPr algn="ctr" defTabSz="410751" hangingPunct="0"/>
            <a:r>
              <a:rPr sz="2953" kern="0">
                <a:solidFill>
                  <a:srgbClr val="000000"/>
                </a:solidFill>
                <a:latin typeface="Corbel"/>
                <a:sym typeface="Corbel"/>
              </a:rPr>
              <a:t>+ Cre</a:t>
            </a:r>
          </a:p>
        </p:txBody>
      </p:sp>
    </p:spTree>
  </p:cSld>
  <p:clrMapOvr>
    <a:masterClrMapping/>
  </p:clrMapOvr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9" grpId="0" animBg="1" advAuto="0"/>
      <p:bldP spid="497" grpId="0" animBg="1" advAuto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Case study: in vivo p53 restoration"/>
          <p:cNvSpPr txBox="1">
            <a:spLocks noGrp="1"/>
          </p:cNvSpPr>
          <p:nvPr>
            <p:ph type="title" idx="4294967295"/>
          </p:nvPr>
        </p:nvSpPr>
        <p:spPr>
          <a:xfrm>
            <a:off x="1806883" y="-9072"/>
            <a:ext cx="9810750" cy="996705"/>
          </a:xfrm>
          <a:prstGeom prst="rect">
            <a:avLst/>
          </a:prstGeom>
        </p:spPr>
        <p:txBody>
          <a:bodyPr/>
          <a:lstStyle/>
          <a:p>
            <a:r>
              <a:rPr dirty="0"/>
              <a:t>Case study: </a:t>
            </a:r>
            <a:r>
              <a:rPr i="1" dirty="0"/>
              <a:t>in vivo</a:t>
            </a:r>
            <a:r>
              <a:rPr dirty="0"/>
              <a:t> p53 restoration</a:t>
            </a:r>
          </a:p>
        </p:txBody>
      </p:sp>
      <p:sp>
        <p:nvSpPr>
          <p:cNvPr id="504" name="Ventura et al., Nature 2007"/>
          <p:cNvSpPr txBox="1"/>
          <p:nvPr/>
        </p:nvSpPr>
        <p:spPr>
          <a:xfrm>
            <a:off x="7794272" y="6348349"/>
            <a:ext cx="2702664" cy="3642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>
              <a:defRPr sz="2700" i="1"/>
            </a:lvl1pPr>
          </a:lstStyle>
          <a:p>
            <a:pPr algn="ctr" defTabSz="410751" hangingPunct="0"/>
            <a:r>
              <a:rPr sz="1898" kern="0">
                <a:solidFill>
                  <a:srgbClr val="000000"/>
                </a:solidFill>
                <a:latin typeface="Corbel"/>
                <a:sym typeface="Corbel"/>
              </a:rPr>
              <a:t>Ventura et al., Nature 2007</a:t>
            </a:r>
          </a:p>
        </p:txBody>
      </p:sp>
      <p:pic>
        <p:nvPicPr>
          <p:cNvPr id="505" name="image.png" descr="image.png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911988" y="1412872"/>
            <a:ext cx="3984737" cy="4412294"/>
          </a:xfrm>
          <a:prstGeom prst="rect">
            <a:avLst/>
          </a:prstGeom>
          <a:ln w="12700">
            <a:miter lim="400000"/>
          </a:ln>
        </p:spPr>
      </p:pic>
      <p:sp>
        <p:nvSpPr>
          <p:cNvPr id="506" name="Is sustained p53 inactivation…"/>
          <p:cNvSpPr txBox="1"/>
          <p:nvPr/>
        </p:nvSpPr>
        <p:spPr>
          <a:xfrm>
            <a:off x="5916457" y="3065772"/>
            <a:ext cx="4587795" cy="14353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5719" tIns="35719" rIns="35719" bIns="35719" anchor="ctr">
            <a:spAutoFit/>
          </a:bodyPr>
          <a:lstStyle/>
          <a:p>
            <a:pPr algn="ctr" defTabSz="410751" hangingPunct="0">
              <a:defRPr b="1" i="1">
                <a:solidFill>
                  <a:srgbClr val="0365C0">
                    <a:satOff val="-3355"/>
                    <a:lumOff val="26614"/>
                  </a:srgbClr>
                </a:solidFill>
              </a:defRPr>
            </a:pPr>
            <a:r>
              <a:rPr sz="2953" b="1" i="1" kern="0" dirty="0">
                <a:solidFill>
                  <a:srgbClr val="0365C0">
                    <a:satOff val="-3355"/>
                    <a:lumOff val="26614"/>
                  </a:srgbClr>
                </a:solidFill>
                <a:latin typeface="Corbel"/>
                <a:sym typeface="Corbel"/>
              </a:rPr>
              <a:t>Is sustained p53 inactivation</a:t>
            </a:r>
          </a:p>
          <a:p>
            <a:pPr algn="ctr" defTabSz="410751" hangingPunct="0">
              <a:defRPr b="1" i="1">
                <a:solidFill>
                  <a:srgbClr val="0365C0">
                    <a:satOff val="-3355"/>
                    <a:lumOff val="26614"/>
                  </a:srgbClr>
                </a:solidFill>
              </a:defRPr>
            </a:pPr>
            <a:r>
              <a:rPr sz="2953" b="1" i="1" kern="0" dirty="0">
                <a:solidFill>
                  <a:srgbClr val="0365C0">
                    <a:satOff val="-3355"/>
                    <a:lumOff val="26614"/>
                  </a:srgbClr>
                </a:solidFill>
                <a:latin typeface="Corbel"/>
                <a:sym typeface="Corbel"/>
              </a:rPr>
              <a:t> required for the survival of </a:t>
            </a:r>
          </a:p>
          <a:p>
            <a:pPr algn="ctr" defTabSz="410751" hangingPunct="0">
              <a:defRPr b="1" i="1">
                <a:solidFill>
                  <a:srgbClr val="0365C0">
                    <a:satOff val="-3355"/>
                    <a:lumOff val="26614"/>
                  </a:srgbClr>
                </a:solidFill>
              </a:defRPr>
            </a:pPr>
            <a:r>
              <a:rPr sz="2953" b="1" i="1" kern="0" dirty="0">
                <a:solidFill>
                  <a:srgbClr val="0365C0">
                    <a:satOff val="-3355"/>
                    <a:lumOff val="26614"/>
                  </a:srgbClr>
                </a:solidFill>
                <a:latin typeface="Corbel"/>
                <a:sym typeface="Corbel"/>
              </a:rPr>
              <a:t>cancer cells in vivo?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0" name="droppedImage.pdf" descr="droppedImage.pdf"/>
          <p:cNvPicPr>
            <a:picLocks noChangeAspect="1"/>
          </p:cNvPicPr>
          <p:nvPr/>
        </p:nvPicPr>
        <p:blipFill>
          <a:blip r:embed="rId2"/>
          <a:srcRect r="70760"/>
          <a:stretch>
            <a:fillRect/>
          </a:stretch>
        </p:blipFill>
        <p:spPr>
          <a:xfrm>
            <a:off x="10106920" y="120551"/>
            <a:ext cx="520897" cy="562571"/>
          </a:xfrm>
          <a:prstGeom prst="rect">
            <a:avLst/>
          </a:prstGeom>
          <a:ln w="12700">
            <a:miter lim="400000"/>
          </a:ln>
        </p:spPr>
      </p:pic>
      <p:sp>
        <p:nvSpPr>
          <p:cNvPr id="511" name="Case study: in vivo p53 restoration"/>
          <p:cNvSpPr txBox="1">
            <a:spLocks noGrp="1"/>
          </p:cNvSpPr>
          <p:nvPr>
            <p:ph type="title" idx="4294967295"/>
          </p:nvPr>
        </p:nvSpPr>
        <p:spPr>
          <a:xfrm>
            <a:off x="0" y="2000250"/>
            <a:ext cx="9810750" cy="1714500"/>
          </a:xfrm>
          <a:prstGeom prst="rect">
            <a:avLst/>
          </a:prstGeom>
        </p:spPr>
        <p:txBody>
          <a:bodyPr/>
          <a:lstStyle/>
          <a:p>
            <a:r>
              <a:t>Case study: </a:t>
            </a:r>
            <a:r>
              <a:rPr i="1"/>
              <a:t>in vivo</a:t>
            </a:r>
            <a:r>
              <a:t> p53 restoration</a:t>
            </a:r>
          </a:p>
        </p:txBody>
      </p:sp>
      <p:grpSp>
        <p:nvGrpSpPr>
          <p:cNvPr id="515" name="Group"/>
          <p:cNvGrpSpPr/>
          <p:nvPr/>
        </p:nvGrpSpPr>
        <p:grpSpPr>
          <a:xfrm>
            <a:off x="2613422" y="1279723"/>
            <a:ext cx="8947548" cy="1017589"/>
            <a:chOff x="0" y="0"/>
            <a:chExt cx="12725400" cy="1447236"/>
          </a:xfrm>
        </p:grpSpPr>
        <p:pic>
          <p:nvPicPr>
            <p:cNvPr id="512" name="image.png" descr="image.png"/>
            <p:cNvPicPr>
              <a:picLocks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714500" y="0"/>
              <a:ext cx="1948463" cy="144723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513" name="Genetically engineered mouse…"/>
            <p:cNvSpPr txBox="1"/>
            <p:nvPr/>
          </p:nvSpPr>
          <p:spPr>
            <a:xfrm>
              <a:off x="3695699" y="123048"/>
              <a:ext cx="9029701" cy="114912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35719" tIns="35719" rIns="35719" bIns="35719" numCol="1" anchor="t">
              <a:spAutoFit/>
            </a:bodyPr>
            <a:lstStyle/>
            <a:p>
              <a:pPr marL="40638" marR="40638" defTabSz="910796" hangingPunct="0">
                <a:defRPr sz="3400">
                  <a:uFill>
                    <a:solidFill>
                      <a:srgbClr val="000000"/>
                    </a:solidFill>
                  </a:uFill>
                </a:defRPr>
              </a:pPr>
              <a:r>
                <a:rPr sz="2391" kern="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Corbel"/>
                  <a:sym typeface="Corbel"/>
                </a:rPr>
                <a:t>Genetically engineered mouse </a:t>
              </a:r>
            </a:p>
            <a:p>
              <a:pPr marL="40638" marR="40638" defTabSz="910796" hangingPunct="0">
                <a:defRPr sz="3400">
                  <a:uFill>
                    <a:solidFill>
                      <a:srgbClr val="000000"/>
                    </a:solidFill>
                  </a:uFill>
                </a:defRPr>
              </a:pPr>
              <a:r>
                <a:rPr sz="2391" kern="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Corbel"/>
                  <a:sym typeface="Corbel"/>
                </a:rPr>
                <a:t>with inactive p53 gene</a:t>
              </a:r>
            </a:p>
          </p:txBody>
        </p:sp>
        <p:sp>
          <p:nvSpPr>
            <p:cNvPr id="514" name="Step 1"/>
            <p:cNvSpPr txBox="1"/>
            <p:nvPr/>
          </p:nvSpPr>
          <p:spPr>
            <a:xfrm>
              <a:off x="0" y="427849"/>
              <a:ext cx="1477784" cy="62585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35719" tIns="35719" rIns="35719" bIns="35719" numCol="1" anchor="t">
              <a:spAutoFit/>
            </a:bodyPr>
            <a:lstStyle>
              <a:lvl1pPr marL="57799" marR="57799" algn="l" defTabSz="1295400">
                <a:defRPr sz="3400">
                  <a:uFill>
                    <a:solidFill>
                      <a:srgbClr val="000000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 marL="40638" marR="40638" defTabSz="910796" hangingPunct="0"/>
              <a:r>
                <a:rPr sz="2391" kern="0">
                  <a:solidFill>
                    <a:srgbClr val="000000"/>
                  </a:solidFill>
                </a:rPr>
                <a:t>Step 1</a:t>
              </a:r>
            </a:p>
          </p:txBody>
        </p:sp>
      </p:grpSp>
      <p:grpSp>
        <p:nvGrpSpPr>
          <p:cNvPr id="522" name="Group"/>
          <p:cNvGrpSpPr/>
          <p:nvPr/>
        </p:nvGrpSpPr>
        <p:grpSpPr>
          <a:xfrm>
            <a:off x="2613422" y="2509242"/>
            <a:ext cx="5638154" cy="1859757"/>
            <a:chOff x="0" y="0"/>
            <a:chExt cx="8018708" cy="2644987"/>
          </a:xfrm>
        </p:grpSpPr>
        <p:pic>
          <p:nvPicPr>
            <p:cNvPr id="516" name="image.png" descr="image.png"/>
            <p:cNvPicPr>
              <a:picLocks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714500" y="1197750"/>
              <a:ext cx="1948463" cy="144723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517" name="Mouse develops tumor"/>
            <p:cNvSpPr txBox="1"/>
            <p:nvPr/>
          </p:nvSpPr>
          <p:spPr>
            <a:xfrm>
              <a:off x="3695700" y="1498599"/>
              <a:ext cx="4323008" cy="62585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35719" tIns="35719" rIns="35719" bIns="35719" numCol="1" anchor="t">
              <a:spAutoFit/>
            </a:bodyPr>
            <a:lstStyle>
              <a:lvl1pPr marL="57799" marR="57799" algn="l" defTabSz="1295400">
                <a:defRPr sz="3400">
                  <a:uFill>
                    <a:solidFill>
                      <a:srgbClr val="000000"/>
                    </a:solidFill>
                  </a:uFill>
                </a:defRPr>
              </a:lvl1pPr>
            </a:lstStyle>
            <a:p>
              <a:pPr marL="40638" marR="40638" defTabSz="910796" hangingPunct="0"/>
              <a:r>
                <a:rPr sz="2391" kern="0">
                  <a:solidFill>
                    <a:srgbClr val="000000"/>
                  </a:solidFill>
                  <a:latin typeface="Corbel"/>
                  <a:sym typeface="Corbel"/>
                </a:rPr>
                <a:t>Mouse develops tumor</a:t>
              </a:r>
            </a:p>
          </p:txBody>
        </p:sp>
        <p:sp>
          <p:nvSpPr>
            <p:cNvPr id="518" name="Arrow"/>
            <p:cNvSpPr/>
            <p:nvPr/>
          </p:nvSpPr>
          <p:spPr>
            <a:xfrm rot="5400000">
              <a:off x="2012950" y="260350"/>
              <a:ext cx="1143000" cy="622300"/>
            </a:xfrm>
            <a:prstGeom prst="rightArrow">
              <a:avLst>
                <a:gd name="adj1" fmla="val 26531"/>
                <a:gd name="adj2" fmla="val 69388"/>
              </a:avLst>
            </a:prstGeom>
            <a:solidFill>
              <a:srgbClr val="00A3D7"/>
            </a:solidFill>
            <a:ln w="127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35719" tIns="35719" rIns="35719" bIns="35719" numCol="1" anchor="ctr">
              <a:noAutofit/>
            </a:bodyPr>
            <a:lstStyle/>
            <a:p>
              <a:pPr marL="40638" marR="40638" defTabSz="910796" hangingPunct="0">
                <a:defRPr sz="3400">
                  <a:uFill>
                    <a:solidFill>
                      <a:srgbClr val="000000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  <a:endParaRPr sz="2391" kern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19" name="Circle"/>
            <p:cNvSpPr/>
            <p:nvPr/>
          </p:nvSpPr>
          <p:spPr>
            <a:xfrm>
              <a:off x="2832100" y="1295400"/>
              <a:ext cx="431800" cy="431800"/>
            </a:xfrm>
            <a:prstGeom prst="ellipse">
              <a:avLst/>
            </a:prstGeom>
            <a:solidFill>
              <a:srgbClr val="E32400"/>
            </a:solidFill>
            <a:ln w="12700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35719" tIns="35719" rIns="35719" bIns="35719" numCol="1" anchor="ctr">
              <a:noAutofit/>
            </a:bodyPr>
            <a:lstStyle/>
            <a:p>
              <a:pPr marL="40638" marR="40638" defTabSz="910796" hangingPunct="0">
                <a:defRPr sz="3400">
                  <a:uFill>
                    <a:solidFill>
                      <a:srgbClr val="000000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  <a:endParaRPr sz="2391" kern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20" name="Step 2"/>
            <p:cNvSpPr txBox="1"/>
            <p:nvPr/>
          </p:nvSpPr>
          <p:spPr>
            <a:xfrm>
              <a:off x="0" y="1536699"/>
              <a:ext cx="1477784" cy="62585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35719" tIns="35719" rIns="35719" bIns="35719" numCol="1" anchor="t">
              <a:spAutoFit/>
            </a:bodyPr>
            <a:lstStyle>
              <a:lvl1pPr marL="57799" marR="57799" algn="l" defTabSz="1295400">
                <a:defRPr sz="3400">
                  <a:uFill>
                    <a:solidFill>
                      <a:srgbClr val="000000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 marL="40638" marR="40638" defTabSz="910796" hangingPunct="0"/>
              <a:r>
                <a:rPr sz="2391" kern="0">
                  <a:solidFill>
                    <a:srgbClr val="000000"/>
                  </a:solidFill>
                </a:rPr>
                <a:t>Step 2</a:t>
              </a:r>
            </a:p>
          </p:txBody>
        </p:sp>
        <p:sp>
          <p:nvSpPr>
            <p:cNvPr id="521" name="Wait"/>
            <p:cNvSpPr txBox="1"/>
            <p:nvPr/>
          </p:nvSpPr>
          <p:spPr>
            <a:xfrm>
              <a:off x="3175000" y="101601"/>
              <a:ext cx="1090214" cy="62585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35719" tIns="35719" rIns="35719" bIns="35719" numCol="1" anchor="t">
              <a:spAutoFit/>
            </a:bodyPr>
            <a:lstStyle>
              <a:lvl1pPr marL="57799" marR="57799" algn="l" defTabSz="1295400">
                <a:defRPr sz="3400">
                  <a:solidFill>
                    <a:srgbClr val="E32400"/>
                  </a:solidFill>
                  <a:uFill>
                    <a:solidFill>
                      <a:srgbClr val="E32400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 marL="40638" marR="40638" defTabSz="910796" hangingPunct="0"/>
              <a:r>
                <a:rPr sz="2391" kern="0"/>
                <a:t>Wait</a:t>
              </a:r>
            </a:p>
          </p:txBody>
        </p:sp>
      </p:grpSp>
      <p:grpSp>
        <p:nvGrpSpPr>
          <p:cNvPr id="530" name="Group"/>
          <p:cNvGrpSpPr/>
          <p:nvPr/>
        </p:nvGrpSpPr>
        <p:grpSpPr>
          <a:xfrm>
            <a:off x="2613422" y="4482703"/>
            <a:ext cx="6479486" cy="1957984"/>
            <a:chOff x="0" y="0"/>
            <a:chExt cx="9215268" cy="2784687"/>
          </a:xfrm>
        </p:grpSpPr>
        <p:pic>
          <p:nvPicPr>
            <p:cNvPr id="523" name="image.png" descr="image.png"/>
            <p:cNvPicPr>
              <a:picLocks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841500" y="1337450"/>
              <a:ext cx="1948463" cy="144723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524" name="What happens to the tumor?"/>
            <p:cNvSpPr txBox="1"/>
            <p:nvPr/>
          </p:nvSpPr>
          <p:spPr>
            <a:xfrm>
              <a:off x="3848101" y="1727200"/>
              <a:ext cx="5367167" cy="62585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35719" tIns="35719" rIns="35719" bIns="35719" numCol="1" anchor="t">
              <a:spAutoFit/>
            </a:bodyPr>
            <a:lstStyle>
              <a:lvl1pPr marL="57799" marR="57799" algn="l" defTabSz="1295400">
                <a:defRPr sz="3400">
                  <a:uFill>
                    <a:solidFill>
                      <a:srgbClr val="000000"/>
                    </a:solidFill>
                  </a:uFill>
                </a:defRPr>
              </a:lvl1pPr>
            </a:lstStyle>
            <a:p>
              <a:pPr marL="40638" marR="40638" defTabSz="910796" hangingPunct="0"/>
              <a:r>
                <a:rPr sz="2391" kern="0">
                  <a:solidFill>
                    <a:srgbClr val="000000"/>
                  </a:solidFill>
                  <a:latin typeface="Corbel"/>
                  <a:sym typeface="Corbel"/>
                </a:rPr>
                <a:t>What happens to the tumor?</a:t>
              </a:r>
            </a:p>
          </p:txBody>
        </p:sp>
        <p:sp>
          <p:nvSpPr>
            <p:cNvPr id="525" name="Arrow"/>
            <p:cNvSpPr/>
            <p:nvPr/>
          </p:nvSpPr>
          <p:spPr>
            <a:xfrm rot="5400000">
              <a:off x="2012950" y="260350"/>
              <a:ext cx="1143000" cy="622300"/>
            </a:xfrm>
            <a:prstGeom prst="rightArrow">
              <a:avLst>
                <a:gd name="adj1" fmla="val 26531"/>
                <a:gd name="adj2" fmla="val 69388"/>
              </a:avLst>
            </a:prstGeom>
            <a:solidFill>
              <a:srgbClr val="00A3D7"/>
            </a:solidFill>
            <a:ln w="127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35719" tIns="35719" rIns="35719" bIns="35719" numCol="1" anchor="ctr">
              <a:noAutofit/>
            </a:bodyPr>
            <a:lstStyle/>
            <a:p>
              <a:pPr marL="40638" marR="40638" defTabSz="910796" hangingPunct="0">
                <a:defRPr sz="3400">
                  <a:uFill>
                    <a:solidFill>
                      <a:srgbClr val="000000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  <a:endParaRPr sz="2391" kern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26" name="Genetically “reactivate” p53"/>
            <p:cNvSpPr txBox="1"/>
            <p:nvPr/>
          </p:nvSpPr>
          <p:spPr>
            <a:xfrm>
              <a:off x="3060700" y="241300"/>
              <a:ext cx="5638468" cy="62585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35719" tIns="35719" rIns="35719" bIns="35719" numCol="1" anchor="t">
              <a:spAutoFit/>
            </a:bodyPr>
            <a:lstStyle>
              <a:lvl1pPr marL="57799" marR="57799" algn="l" defTabSz="1295400">
                <a:defRPr sz="3400">
                  <a:solidFill>
                    <a:srgbClr val="E32400"/>
                  </a:solidFill>
                  <a:uFill>
                    <a:solidFill>
                      <a:srgbClr val="E32400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 marL="40638" marR="40638" defTabSz="910796" hangingPunct="0"/>
              <a:r>
                <a:rPr sz="2391" kern="0"/>
                <a:t>Genetically “reactivate” p53 </a:t>
              </a:r>
            </a:p>
          </p:txBody>
        </p:sp>
        <p:sp>
          <p:nvSpPr>
            <p:cNvPr id="527" name="Step 3"/>
            <p:cNvSpPr txBox="1"/>
            <p:nvPr/>
          </p:nvSpPr>
          <p:spPr>
            <a:xfrm>
              <a:off x="0" y="1752599"/>
              <a:ext cx="1477784" cy="62585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35719" tIns="35719" rIns="35719" bIns="35719" numCol="1" anchor="t">
              <a:spAutoFit/>
            </a:bodyPr>
            <a:lstStyle>
              <a:lvl1pPr marL="57799" marR="57799" algn="l" defTabSz="1295400">
                <a:defRPr sz="3400">
                  <a:uFill>
                    <a:solidFill>
                      <a:srgbClr val="000000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 marL="40638" marR="40638" defTabSz="910796" hangingPunct="0"/>
              <a:r>
                <a:rPr sz="2391" kern="0">
                  <a:solidFill>
                    <a:srgbClr val="000000"/>
                  </a:solidFill>
                </a:rPr>
                <a:t>Step 3</a:t>
              </a:r>
            </a:p>
          </p:txBody>
        </p:sp>
        <p:sp>
          <p:nvSpPr>
            <p:cNvPr id="528" name="Circle"/>
            <p:cNvSpPr/>
            <p:nvPr/>
          </p:nvSpPr>
          <p:spPr>
            <a:xfrm>
              <a:off x="2870200" y="1308100"/>
              <a:ext cx="495300" cy="495300"/>
            </a:xfrm>
            <a:prstGeom prst="ellipse">
              <a:avLst/>
            </a:prstGeom>
            <a:solidFill>
              <a:srgbClr val="FF4013"/>
            </a:solidFill>
            <a:ln w="12700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35719" tIns="35719" rIns="35719" bIns="35719" numCol="1" anchor="ctr">
              <a:noAutofit/>
            </a:bodyPr>
            <a:lstStyle/>
            <a:p>
              <a:pPr marL="40638" marR="40638" defTabSz="910796" hangingPunct="0">
                <a:defRPr sz="3400">
                  <a:uFill>
                    <a:solidFill>
                      <a:srgbClr val="000000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  <a:endParaRPr sz="2391" kern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29" name="?"/>
            <p:cNvSpPr txBox="1"/>
            <p:nvPr/>
          </p:nvSpPr>
          <p:spPr>
            <a:xfrm>
              <a:off x="2870201" y="1270000"/>
              <a:ext cx="460982" cy="62585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35719" tIns="35719" rIns="35719" bIns="35719" numCol="1" anchor="t">
              <a:spAutoFit/>
            </a:bodyPr>
            <a:lstStyle>
              <a:lvl1pPr marL="57799" marR="57799" algn="l" defTabSz="1295400">
                <a:defRPr sz="3400">
                  <a:uFill>
                    <a:solidFill>
                      <a:srgbClr val="000000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 marL="40638" marR="40638" defTabSz="910796" hangingPunct="0"/>
              <a:r>
                <a:rPr sz="2391" kern="0">
                  <a:solidFill>
                    <a:srgbClr val="000000"/>
                  </a:solidFill>
                </a:rPr>
                <a:t>?</a:t>
              </a: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1000"/>
                                        <p:tgtEl>
                                          <p:spTgt spid="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1000"/>
                                        <p:tgtEl>
                                          <p:spTgt spid="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5" grpId="0" animBg="1" advAuto="0"/>
      <p:bldP spid="522" grpId="0" animBg="1" advAuto="0"/>
      <p:bldP spid="530" grpId="0" animBg="1" advAuto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Oval"/>
          <p:cNvSpPr/>
          <p:nvPr/>
        </p:nvSpPr>
        <p:spPr>
          <a:xfrm>
            <a:off x="2489731" y="846466"/>
            <a:ext cx="7541416" cy="3058104"/>
          </a:xfrm>
          <a:prstGeom prst="ellipse">
            <a:avLst/>
          </a:prstGeom>
          <a:ln w="25400">
            <a:solidFill>
              <a:schemeClr val="accent1">
                <a:alpha val="36737"/>
              </a:schemeClr>
            </a:solidFill>
            <a:miter lim="400000"/>
          </a:ln>
        </p:spPr>
        <p:txBody>
          <a:bodyPr lIns="26789" tIns="26789" rIns="26789" bIns="26789" anchor="ctr"/>
          <a:lstStyle/>
          <a:p>
            <a:pPr algn="ctr" defTabSz="910796" hangingPunct="0">
              <a:buClr>
                <a:srgbClr val="1D4790"/>
              </a:buClr>
              <a:defRPr sz="2400">
                <a:solidFill>
                  <a:srgbClr val="1D4790"/>
                </a:solidFill>
                <a:uFill>
                  <a:solidFill>
                    <a:srgbClr val="1D4790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endParaRPr sz="1687" kern="0">
              <a:solidFill>
                <a:srgbClr val="1D4790"/>
              </a:solidFill>
              <a:uFill>
                <a:solidFill>
                  <a:srgbClr val="1D4790"/>
                </a:solidFill>
              </a:uFill>
              <a:latin typeface="Arial"/>
              <a:cs typeface="Arial"/>
              <a:sym typeface="Arial"/>
            </a:endParaRPr>
          </a:p>
        </p:txBody>
      </p:sp>
      <p:sp>
        <p:nvSpPr>
          <p:cNvPr id="536" name="Case study: in vivo p53 restoration"/>
          <p:cNvSpPr txBox="1">
            <a:spLocks noGrp="1"/>
          </p:cNvSpPr>
          <p:nvPr>
            <p:ph type="title" idx="4294967295"/>
          </p:nvPr>
        </p:nvSpPr>
        <p:spPr>
          <a:xfrm>
            <a:off x="1935032" y="-122405"/>
            <a:ext cx="9810750" cy="1008424"/>
          </a:xfrm>
          <a:prstGeom prst="rect">
            <a:avLst/>
          </a:prstGeom>
        </p:spPr>
        <p:txBody>
          <a:bodyPr/>
          <a:lstStyle/>
          <a:p>
            <a:r>
              <a:t>Case study: </a:t>
            </a:r>
            <a:r>
              <a:rPr i="1"/>
              <a:t>in vivo</a:t>
            </a:r>
            <a:r>
              <a:t> p53 restoration</a:t>
            </a:r>
          </a:p>
        </p:txBody>
      </p:sp>
      <p:grpSp>
        <p:nvGrpSpPr>
          <p:cNvPr id="541" name="Group"/>
          <p:cNvGrpSpPr/>
          <p:nvPr/>
        </p:nvGrpSpPr>
        <p:grpSpPr>
          <a:xfrm>
            <a:off x="4789767" y="5021998"/>
            <a:ext cx="1241529" cy="634939"/>
            <a:chOff x="0" y="0"/>
            <a:chExt cx="1765729" cy="903023"/>
          </a:xfrm>
        </p:grpSpPr>
        <p:grpSp>
          <p:nvGrpSpPr>
            <p:cNvPr id="539" name="Group"/>
            <p:cNvGrpSpPr/>
            <p:nvPr/>
          </p:nvGrpSpPr>
          <p:grpSpPr>
            <a:xfrm>
              <a:off x="0" y="0"/>
              <a:ext cx="1765729" cy="903023"/>
              <a:chOff x="0" y="0"/>
              <a:chExt cx="1765728" cy="903022"/>
            </a:xfrm>
          </p:grpSpPr>
          <p:sp>
            <p:nvSpPr>
              <p:cNvPr id="537" name="Rounded Rectangle"/>
              <p:cNvSpPr/>
              <p:nvPr/>
            </p:nvSpPr>
            <p:spPr>
              <a:xfrm>
                <a:off x="0" y="0"/>
                <a:ext cx="903023" cy="903023"/>
              </a:xfrm>
              <a:prstGeom prst="roundRect">
                <a:avLst>
                  <a:gd name="adj" fmla="val 15000"/>
                </a:avLst>
              </a:prstGeom>
              <a:solidFill>
                <a:srgbClr val="F7B3F6"/>
              </a:solidFill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26789" tIns="26789" rIns="26789" bIns="26789" numCol="1" anchor="ctr">
                <a:noAutofit/>
              </a:bodyPr>
              <a:lstStyle/>
              <a:p>
                <a:pPr algn="ctr" defTabSz="910796" hangingPunct="0">
                  <a:buClr>
                    <a:srgbClr val="1D4790"/>
                  </a:buClr>
                  <a:defRPr sz="2400">
                    <a:solidFill>
                      <a:srgbClr val="1D4790"/>
                    </a:solidFill>
                    <a:uFill>
                      <a:solidFill>
                        <a:srgbClr val="1D4790"/>
                      </a:solidFill>
                    </a:uFill>
                    <a:latin typeface="Arial"/>
                    <a:ea typeface="Arial"/>
                    <a:cs typeface="Arial"/>
                    <a:sym typeface="Arial"/>
                  </a:defRPr>
                </a:pPr>
                <a:endParaRPr sz="1687" kern="0">
                  <a:solidFill>
                    <a:srgbClr val="1D4790"/>
                  </a:solidFill>
                  <a:uFill>
                    <a:solidFill>
                      <a:srgbClr val="1D4790"/>
                    </a:solidFill>
                  </a:u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38" name="Circle"/>
              <p:cNvSpPr/>
              <p:nvPr/>
            </p:nvSpPr>
            <p:spPr>
              <a:xfrm>
                <a:off x="862705" y="0"/>
                <a:ext cx="903024" cy="903023"/>
              </a:xfrm>
              <a:prstGeom prst="ellipse">
                <a:avLst/>
              </a:prstGeom>
              <a:solidFill>
                <a:srgbClr val="F7B3F6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26789" tIns="26789" rIns="26789" bIns="26789" numCol="1" anchor="ctr">
                <a:noAutofit/>
              </a:bodyPr>
              <a:lstStyle/>
              <a:p>
                <a:pPr algn="ctr" defTabSz="910796" hangingPunct="0">
                  <a:buClr>
                    <a:srgbClr val="1D4790"/>
                  </a:buClr>
                  <a:defRPr sz="2400">
                    <a:solidFill>
                      <a:srgbClr val="1D4790"/>
                    </a:solidFill>
                    <a:uFill>
                      <a:solidFill>
                        <a:srgbClr val="1D4790"/>
                      </a:solidFill>
                    </a:uFill>
                    <a:latin typeface="Arial"/>
                    <a:ea typeface="Arial"/>
                    <a:cs typeface="Arial"/>
                    <a:sym typeface="Arial"/>
                  </a:defRPr>
                </a:pPr>
                <a:endParaRPr sz="1687" kern="0">
                  <a:solidFill>
                    <a:srgbClr val="1D4790"/>
                  </a:solidFill>
                  <a:uFill>
                    <a:solidFill>
                      <a:srgbClr val="1D4790"/>
                    </a:solidFill>
                  </a:uFill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40" name="Cre-ER"/>
            <p:cNvSpPr txBox="1"/>
            <p:nvPr/>
          </p:nvSpPr>
          <p:spPr>
            <a:xfrm>
              <a:off x="21350" y="64373"/>
              <a:ext cx="1664273" cy="74887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35719" tIns="35719" rIns="35719" bIns="35719" numCol="1" anchor="ctr">
              <a:spAutoFit/>
            </a:bodyPr>
            <a:lstStyle/>
            <a:p>
              <a:pPr algn="ctr" defTabSz="410751" hangingPunct="0"/>
              <a:r>
                <a:rPr sz="2953" kern="0">
                  <a:solidFill>
                    <a:srgbClr val="000000"/>
                  </a:solidFill>
                  <a:latin typeface="Corbel"/>
                  <a:sym typeface="Corbel"/>
                </a:rPr>
                <a:t>Cre-ER</a:t>
              </a:r>
            </a:p>
          </p:txBody>
        </p:sp>
      </p:grpSp>
      <p:grpSp>
        <p:nvGrpSpPr>
          <p:cNvPr id="547" name="Group"/>
          <p:cNvGrpSpPr/>
          <p:nvPr/>
        </p:nvGrpSpPr>
        <p:grpSpPr>
          <a:xfrm>
            <a:off x="4243411" y="1284770"/>
            <a:ext cx="3619654" cy="487506"/>
            <a:chOff x="0" y="0"/>
            <a:chExt cx="5147952" cy="693340"/>
          </a:xfrm>
        </p:grpSpPr>
        <p:sp>
          <p:nvSpPr>
            <p:cNvPr id="542" name="Line"/>
            <p:cNvSpPr/>
            <p:nvPr/>
          </p:nvSpPr>
          <p:spPr>
            <a:xfrm>
              <a:off x="0" y="346670"/>
              <a:ext cx="5147953" cy="1"/>
            </a:xfrm>
            <a:prstGeom prst="line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ctr" defTabSz="910796" hangingPunct="0">
                <a:buClr>
                  <a:srgbClr val="1D4790"/>
                </a:buClr>
                <a:defRPr sz="2400">
                  <a:solidFill>
                    <a:srgbClr val="1D4790"/>
                  </a:solidFill>
                  <a:uFill>
                    <a:solidFill>
                      <a:srgbClr val="1D4790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  <a:endParaRPr sz="1687" kern="0">
                <a:solidFill>
                  <a:srgbClr val="1D4790"/>
                </a:solidFill>
                <a:uFill>
                  <a:solidFill>
                    <a:srgbClr val="1D4790"/>
                  </a:solidFill>
                </a:u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43" name="Arrow"/>
            <p:cNvSpPr/>
            <p:nvPr/>
          </p:nvSpPr>
          <p:spPr>
            <a:xfrm>
              <a:off x="260426" y="0"/>
              <a:ext cx="1659473" cy="693341"/>
            </a:xfrm>
            <a:prstGeom prst="rightArrow">
              <a:avLst>
                <a:gd name="adj1" fmla="val 46137"/>
                <a:gd name="adj2" fmla="val 82822"/>
              </a:avLst>
            </a:prstGeom>
            <a:solidFill>
              <a:srgbClr val="00B5F6"/>
            </a:solidFill>
            <a:ln w="127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 algn="ctr" defTabSz="910796" hangingPunct="0">
                <a:buClr>
                  <a:srgbClr val="1D4790"/>
                </a:buClr>
                <a:defRPr sz="2400">
                  <a:solidFill>
                    <a:srgbClr val="1D4790"/>
                  </a:solidFill>
                  <a:uFill>
                    <a:solidFill>
                      <a:srgbClr val="1D4790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  <a:endParaRPr sz="1687" kern="0">
                <a:solidFill>
                  <a:srgbClr val="1D4790"/>
                </a:solidFill>
                <a:uFill>
                  <a:solidFill>
                    <a:srgbClr val="1D4790"/>
                  </a:solidFill>
                </a:u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44" name="Rectangle"/>
            <p:cNvSpPr/>
            <p:nvPr/>
          </p:nvSpPr>
          <p:spPr>
            <a:xfrm>
              <a:off x="2061610" y="77197"/>
              <a:ext cx="2704487" cy="538946"/>
            </a:xfrm>
            <a:prstGeom prst="rect">
              <a:avLst/>
            </a:prstGeom>
            <a:solidFill>
              <a:srgbClr val="F7BFEE"/>
            </a:solidFill>
            <a:ln w="127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 algn="ctr" defTabSz="910796" hangingPunct="0">
                <a:buClr>
                  <a:srgbClr val="1D4790"/>
                </a:buClr>
                <a:defRPr sz="2400">
                  <a:solidFill>
                    <a:srgbClr val="1D4790"/>
                  </a:solidFill>
                  <a:uFill>
                    <a:solidFill>
                      <a:srgbClr val="1D4790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  <a:endParaRPr sz="1687" kern="0">
                <a:solidFill>
                  <a:srgbClr val="1D4790"/>
                </a:solidFill>
                <a:uFill>
                  <a:solidFill>
                    <a:srgbClr val="1D4790"/>
                  </a:solidFill>
                </a:u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45" name="Cre-ER"/>
            <p:cNvSpPr txBox="1"/>
            <p:nvPr/>
          </p:nvSpPr>
          <p:spPr>
            <a:xfrm>
              <a:off x="2640523" y="44374"/>
              <a:ext cx="1339257" cy="60459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35719" tIns="35719" rIns="35719" bIns="35719" numCol="1" anchor="ctr">
              <a:noAutofit/>
            </a:bodyPr>
            <a:lstStyle>
              <a:lvl1pPr>
                <a:defRPr sz="3000"/>
              </a:lvl1pPr>
            </a:lstStyle>
            <a:p>
              <a:pPr algn="ctr" defTabSz="410751" hangingPunct="0"/>
              <a:r>
                <a:rPr sz="2109" kern="0">
                  <a:solidFill>
                    <a:srgbClr val="000000"/>
                  </a:solidFill>
                  <a:latin typeface="Corbel"/>
                  <a:sym typeface="Corbel"/>
                </a:rPr>
                <a:t>Cre-ER</a:t>
              </a:r>
            </a:p>
          </p:txBody>
        </p:sp>
        <p:sp>
          <p:nvSpPr>
            <p:cNvPr id="546" name="R26"/>
            <p:cNvSpPr txBox="1"/>
            <p:nvPr/>
          </p:nvSpPr>
          <p:spPr>
            <a:xfrm>
              <a:off x="693939" y="44374"/>
              <a:ext cx="792447" cy="60459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35719" tIns="35719" rIns="35719" bIns="35719" numCol="1" anchor="ctr">
              <a:noAutofit/>
            </a:bodyPr>
            <a:lstStyle>
              <a:lvl1pPr>
                <a:defRPr sz="2800"/>
              </a:lvl1pPr>
            </a:lstStyle>
            <a:p>
              <a:pPr algn="ctr" defTabSz="410751" hangingPunct="0"/>
              <a:r>
                <a:rPr sz="1969" kern="0">
                  <a:solidFill>
                    <a:srgbClr val="000000"/>
                  </a:solidFill>
                  <a:latin typeface="Corbel"/>
                  <a:sym typeface="Corbel"/>
                </a:rPr>
                <a:t>R26</a:t>
              </a:r>
            </a:p>
          </p:txBody>
        </p:sp>
      </p:grpSp>
      <p:sp>
        <p:nvSpPr>
          <p:cNvPr id="548" name="Circle"/>
          <p:cNvSpPr/>
          <p:nvPr/>
        </p:nvSpPr>
        <p:spPr>
          <a:xfrm>
            <a:off x="7760063" y="5195253"/>
            <a:ext cx="268794" cy="270567"/>
          </a:xfrm>
          <a:prstGeom prst="ellipse">
            <a:avLst/>
          </a:prstGeom>
          <a:solidFill>
            <a:srgbClr val="00B5F6"/>
          </a:solidFill>
          <a:ln w="12700">
            <a:miter lim="400000"/>
          </a:ln>
        </p:spPr>
        <p:txBody>
          <a:bodyPr lIns="26789" tIns="26789" rIns="26789" bIns="26789" anchor="ctr"/>
          <a:lstStyle/>
          <a:p>
            <a:pPr algn="ctr" defTabSz="910796" hangingPunct="0">
              <a:buClr>
                <a:srgbClr val="1D4790"/>
              </a:buClr>
              <a:defRPr sz="2400">
                <a:solidFill>
                  <a:srgbClr val="1D4790"/>
                </a:solidFill>
                <a:uFill>
                  <a:solidFill>
                    <a:srgbClr val="1D4790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endParaRPr sz="1687" kern="0">
              <a:solidFill>
                <a:srgbClr val="1D4790"/>
              </a:solidFill>
              <a:uFill>
                <a:solidFill>
                  <a:srgbClr val="1D4790"/>
                </a:solidFill>
              </a:uFill>
              <a:latin typeface="Arial"/>
              <a:cs typeface="Arial"/>
              <a:sym typeface="Arial"/>
            </a:endParaRPr>
          </a:p>
        </p:txBody>
      </p:sp>
      <p:sp>
        <p:nvSpPr>
          <p:cNvPr id="549" name="4-OHT"/>
          <p:cNvSpPr txBox="1"/>
          <p:nvPr/>
        </p:nvSpPr>
        <p:spPr>
          <a:xfrm>
            <a:off x="8112906" y="5022239"/>
            <a:ext cx="652423" cy="3209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>
              <a:defRPr sz="2300"/>
            </a:lvl1pPr>
          </a:lstStyle>
          <a:p>
            <a:pPr algn="ctr" defTabSz="410751" hangingPunct="0"/>
            <a:r>
              <a:rPr sz="1617" kern="0">
                <a:solidFill>
                  <a:srgbClr val="000000"/>
                </a:solidFill>
                <a:latin typeface="Corbel"/>
                <a:sym typeface="Corbel"/>
              </a:rPr>
              <a:t>4-OHT</a:t>
            </a:r>
          </a:p>
        </p:txBody>
      </p:sp>
      <p:sp>
        <p:nvSpPr>
          <p:cNvPr id="550" name="Circle"/>
          <p:cNvSpPr/>
          <p:nvPr/>
        </p:nvSpPr>
        <p:spPr>
          <a:xfrm>
            <a:off x="7930269" y="5569705"/>
            <a:ext cx="268794" cy="270567"/>
          </a:xfrm>
          <a:prstGeom prst="ellipse">
            <a:avLst/>
          </a:prstGeom>
          <a:solidFill>
            <a:srgbClr val="00B5F6"/>
          </a:solidFill>
          <a:ln w="12700">
            <a:miter lim="400000"/>
          </a:ln>
        </p:spPr>
        <p:txBody>
          <a:bodyPr lIns="26789" tIns="26789" rIns="26789" bIns="26789" anchor="ctr"/>
          <a:lstStyle/>
          <a:p>
            <a:pPr algn="ctr" defTabSz="910796" hangingPunct="0">
              <a:buClr>
                <a:srgbClr val="1D4790"/>
              </a:buClr>
              <a:defRPr sz="2400">
                <a:solidFill>
                  <a:srgbClr val="1D4790"/>
                </a:solidFill>
                <a:uFill>
                  <a:solidFill>
                    <a:srgbClr val="1D4790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endParaRPr sz="1687" kern="0">
              <a:solidFill>
                <a:srgbClr val="1D4790"/>
              </a:solidFill>
              <a:uFill>
                <a:solidFill>
                  <a:srgbClr val="1D4790"/>
                </a:solidFill>
              </a:uFill>
              <a:latin typeface="Arial"/>
              <a:cs typeface="Arial"/>
              <a:sym typeface="Arial"/>
            </a:endParaRPr>
          </a:p>
        </p:txBody>
      </p:sp>
      <p:sp>
        <p:nvSpPr>
          <p:cNvPr id="551" name="Circle"/>
          <p:cNvSpPr/>
          <p:nvPr/>
        </p:nvSpPr>
        <p:spPr>
          <a:xfrm>
            <a:off x="8304721" y="5365459"/>
            <a:ext cx="268794" cy="270567"/>
          </a:xfrm>
          <a:prstGeom prst="ellipse">
            <a:avLst/>
          </a:prstGeom>
          <a:solidFill>
            <a:srgbClr val="00B5F6"/>
          </a:solidFill>
          <a:ln w="12700">
            <a:miter lim="400000"/>
          </a:ln>
        </p:spPr>
        <p:txBody>
          <a:bodyPr lIns="26789" tIns="26789" rIns="26789" bIns="26789" anchor="ctr"/>
          <a:lstStyle/>
          <a:p>
            <a:pPr algn="ctr" defTabSz="910796" hangingPunct="0">
              <a:buClr>
                <a:srgbClr val="1D4790"/>
              </a:buClr>
              <a:defRPr sz="2400">
                <a:solidFill>
                  <a:srgbClr val="1D4790"/>
                </a:solidFill>
                <a:uFill>
                  <a:solidFill>
                    <a:srgbClr val="1D4790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endParaRPr sz="1687" kern="0">
              <a:solidFill>
                <a:srgbClr val="1D4790"/>
              </a:solidFill>
              <a:uFill>
                <a:solidFill>
                  <a:srgbClr val="1D4790"/>
                </a:solidFill>
              </a:uFill>
              <a:latin typeface="Arial"/>
              <a:cs typeface="Arial"/>
              <a:sym typeface="Arial"/>
            </a:endParaRPr>
          </a:p>
        </p:txBody>
      </p:sp>
      <p:grpSp>
        <p:nvGrpSpPr>
          <p:cNvPr id="558" name="Group"/>
          <p:cNvGrpSpPr/>
          <p:nvPr/>
        </p:nvGrpSpPr>
        <p:grpSpPr>
          <a:xfrm>
            <a:off x="4789767" y="5013068"/>
            <a:ext cx="1440631" cy="634940"/>
            <a:chOff x="0" y="0"/>
            <a:chExt cx="2048896" cy="903024"/>
          </a:xfrm>
        </p:grpSpPr>
        <p:grpSp>
          <p:nvGrpSpPr>
            <p:cNvPr id="556" name="Group"/>
            <p:cNvGrpSpPr/>
            <p:nvPr/>
          </p:nvGrpSpPr>
          <p:grpSpPr>
            <a:xfrm>
              <a:off x="0" y="0"/>
              <a:ext cx="1765730" cy="903024"/>
              <a:chOff x="0" y="0"/>
              <a:chExt cx="1765729" cy="903023"/>
            </a:xfrm>
          </p:grpSpPr>
          <p:grpSp>
            <p:nvGrpSpPr>
              <p:cNvPr id="554" name="Group"/>
              <p:cNvGrpSpPr/>
              <p:nvPr/>
            </p:nvGrpSpPr>
            <p:grpSpPr>
              <a:xfrm>
                <a:off x="0" y="0"/>
                <a:ext cx="1765729" cy="903023"/>
                <a:chOff x="0" y="0"/>
                <a:chExt cx="1765728" cy="903022"/>
              </a:xfrm>
            </p:grpSpPr>
            <p:sp>
              <p:nvSpPr>
                <p:cNvPr id="552" name="Rounded Rectangle"/>
                <p:cNvSpPr/>
                <p:nvPr/>
              </p:nvSpPr>
              <p:spPr>
                <a:xfrm>
                  <a:off x="0" y="0"/>
                  <a:ext cx="903023" cy="903023"/>
                </a:xfrm>
                <a:prstGeom prst="roundRect">
                  <a:avLst>
                    <a:gd name="adj" fmla="val 15000"/>
                  </a:avLst>
                </a:prstGeom>
                <a:solidFill>
                  <a:srgbClr val="F7B3F6"/>
                </a:solidFill>
                <a:ln w="254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26789" tIns="26789" rIns="26789" bIns="26789" numCol="1" anchor="ctr">
                  <a:noAutofit/>
                </a:bodyPr>
                <a:lstStyle/>
                <a:p>
                  <a:pPr algn="ctr" defTabSz="910796" hangingPunct="0">
                    <a:buClr>
                      <a:srgbClr val="1D4790"/>
                    </a:buClr>
                    <a:defRPr sz="2400">
                      <a:solidFill>
                        <a:srgbClr val="1D4790"/>
                      </a:solidFill>
                      <a:uFill>
                        <a:solidFill>
                          <a:srgbClr val="1D4790"/>
                        </a:solidFill>
                      </a:u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 sz="1687" kern="0">
                    <a:solidFill>
                      <a:srgbClr val="1D4790"/>
                    </a:solidFill>
                    <a:uFill>
                      <a:solidFill>
                        <a:srgbClr val="1D4790"/>
                      </a:solidFill>
                    </a:u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53" name="Circle"/>
                <p:cNvSpPr/>
                <p:nvPr/>
              </p:nvSpPr>
              <p:spPr>
                <a:xfrm>
                  <a:off x="862705" y="0"/>
                  <a:ext cx="903024" cy="903023"/>
                </a:xfrm>
                <a:prstGeom prst="ellipse">
                  <a:avLst/>
                </a:prstGeom>
                <a:solidFill>
                  <a:srgbClr val="61E0F6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26789" tIns="26789" rIns="26789" bIns="26789" numCol="1" anchor="ctr">
                  <a:noAutofit/>
                </a:bodyPr>
                <a:lstStyle/>
                <a:p>
                  <a:pPr algn="ctr" defTabSz="910796" hangingPunct="0">
                    <a:buClr>
                      <a:srgbClr val="1D4790"/>
                    </a:buClr>
                    <a:defRPr sz="2400">
                      <a:solidFill>
                        <a:srgbClr val="5BF4EF"/>
                      </a:solidFill>
                      <a:uFill>
                        <a:solidFill>
                          <a:srgbClr val="1D4790"/>
                        </a:solidFill>
                      </a:u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 sz="1687" kern="0">
                    <a:solidFill>
                      <a:srgbClr val="5BF4EF"/>
                    </a:solidFill>
                    <a:uFill>
                      <a:solidFill>
                        <a:srgbClr val="1D4790"/>
                      </a:solidFill>
                    </a:uFill>
                    <a:latin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555" name="Cre-ER"/>
              <p:cNvSpPr txBox="1"/>
              <p:nvPr/>
            </p:nvSpPr>
            <p:spPr>
              <a:xfrm>
                <a:off x="50729" y="77073"/>
                <a:ext cx="1664272" cy="74887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none" lIns="35719" tIns="35719" rIns="35719" bIns="35719" numCol="1" anchor="ctr">
                <a:spAutoFit/>
              </a:bodyPr>
              <a:lstStyle/>
              <a:p>
                <a:pPr algn="ctr" defTabSz="410751" hangingPunct="0"/>
                <a:r>
                  <a:rPr sz="2953" kern="0">
                    <a:solidFill>
                      <a:srgbClr val="000000"/>
                    </a:solidFill>
                    <a:latin typeface="Corbel"/>
                    <a:sym typeface="Corbel"/>
                  </a:rPr>
                  <a:t>Cre-ER</a:t>
                </a:r>
              </a:p>
            </p:txBody>
          </p:sp>
        </p:grpSp>
        <p:sp>
          <p:nvSpPr>
            <p:cNvPr id="557" name="Circle"/>
            <p:cNvSpPr/>
            <p:nvPr/>
          </p:nvSpPr>
          <p:spPr>
            <a:xfrm>
              <a:off x="1666611" y="271808"/>
              <a:ext cx="382285" cy="384806"/>
            </a:xfrm>
            <a:prstGeom prst="ellipse">
              <a:avLst/>
            </a:prstGeom>
            <a:solidFill>
              <a:srgbClr val="00B5F6"/>
            </a:solidFill>
            <a:ln w="127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 algn="ctr" defTabSz="910796" hangingPunct="0">
                <a:buClr>
                  <a:srgbClr val="1D4790"/>
                </a:buClr>
                <a:defRPr sz="2400">
                  <a:solidFill>
                    <a:srgbClr val="1D4790"/>
                  </a:solidFill>
                  <a:uFill>
                    <a:solidFill>
                      <a:srgbClr val="1D4790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  <a:endParaRPr sz="1687" kern="0">
                <a:solidFill>
                  <a:srgbClr val="1D4790"/>
                </a:solidFill>
                <a:uFill>
                  <a:solidFill>
                    <a:srgbClr val="1D4790"/>
                  </a:solidFill>
                </a:u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559" name="Rectangle"/>
          <p:cNvSpPr/>
          <p:nvPr/>
        </p:nvSpPr>
        <p:spPr>
          <a:xfrm>
            <a:off x="7447975" y="4837910"/>
            <a:ext cx="2008347" cy="1478538"/>
          </a:xfrm>
          <a:prstGeom prst="rect">
            <a:avLst/>
          </a:prstGeom>
          <a:solidFill>
            <a:srgbClr val="FFFFFF"/>
          </a:solidFill>
          <a:ln w="25400">
            <a:solidFill>
              <a:srgbClr val="FFFFFF"/>
            </a:solidFill>
            <a:miter lim="400000"/>
          </a:ln>
        </p:spPr>
        <p:txBody>
          <a:bodyPr lIns="26789" tIns="26789" rIns="26789" bIns="26789" anchor="ctr"/>
          <a:lstStyle/>
          <a:p>
            <a:pPr algn="ctr" defTabSz="910796" hangingPunct="0">
              <a:buClr>
                <a:srgbClr val="1D4790"/>
              </a:buClr>
              <a:defRPr sz="2400">
                <a:solidFill>
                  <a:srgbClr val="1D4790"/>
                </a:solidFill>
                <a:uFill>
                  <a:solidFill>
                    <a:srgbClr val="1D4790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endParaRPr sz="1687" kern="0">
              <a:solidFill>
                <a:srgbClr val="1D4790"/>
              </a:solidFill>
              <a:uFill>
                <a:solidFill>
                  <a:srgbClr val="1D4790"/>
                </a:solidFill>
              </a:uFill>
              <a:latin typeface="Arial"/>
              <a:cs typeface="Arial"/>
              <a:sym typeface="Arial"/>
            </a:endParaRPr>
          </a:p>
        </p:txBody>
      </p:sp>
      <p:sp>
        <p:nvSpPr>
          <p:cNvPr id="560" name="Rectangle"/>
          <p:cNvSpPr/>
          <p:nvPr/>
        </p:nvSpPr>
        <p:spPr>
          <a:xfrm>
            <a:off x="4505908" y="4720123"/>
            <a:ext cx="2008347" cy="1238688"/>
          </a:xfrm>
          <a:prstGeom prst="rect">
            <a:avLst/>
          </a:prstGeom>
          <a:solidFill>
            <a:srgbClr val="FFFFFF"/>
          </a:solidFill>
          <a:ln w="25400">
            <a:solidFill>
              <a:srgbClr val="FFFFFF"/>
            </a:solidFill>
            <a:miter lim="400000"/>
          </a:ln>
        </p:spPr>
        <p:txBody>
          <a:bodyPr lIns="26789" tIns="26789" rIns="26789" bIns="26789" anchor="ctr"/>
          <a:lstStyle/>
          <a:p>
            <a:pPr algn="ctr" defTabSz="910796" hangingPunct="0">
              <a:buClr>
                <a:srgbClr val="1D4790"/>
              </a:buClr>
              <a:defRPr sz="2400">
                <a:solidFill>
                  <a:srgbClr val="1D4790"/>
                </a:solidFill>
                <a:uFill>
                  <a:solidFill>
                    <a:srgbClr val="1D4790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endParaRPr sz="1687" kern="0">
              <a:solidFill>
                <a:srgbClr val="1D4790"/>
              </a:solidFill>
              <a:uFill>
                <a:solidFill>
                  <a:srgbClr val="1D4790"/>
                </a:solidFill>
              </a:uFill>
              <a:latin typeface="Arial"/>
              <a:cs typeface="Arial"/>
              <a:sym typeface="Arial"/>
            </a:endParaRPr>
          </a:p>
        </p:txBody>
      </p:sp>
      <p:grpSp>
        <p:nvGrpSpPr>
          <p:cNvPr id="579" name="Group"/>
          <p:cNvGrpSpPr/>
          <p:nvPr/>
        </p:nvGrpSpPr>
        <p:grpSpPr>
          <a:xfrm>
            <a:off x="3022637" y="2261830"/>
            <a:ext cx="5745149" cy="945670"/>
            <a:chOff x="-1906" y="0"/>
            <a:chExt cx="8170876" cy="1344953"/>
          </a:xfrm>
        </p:grpSpPr>
        <p:sp>
          <p:nvSpPr>
            <p:cNvPr id="561" name="lox"/>
            <p:cNvSpPr txBox="1"/>
            <p:nvPr/>
          </p:nvSpPr>
          <p:spPr>
            <a:xfrm>
              <a:off x="2621710" y="841708"/>
              <a:ext cx="510683" cy="50265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35719" tIns="35719" rIns="35719" bIns="35719" numCol="1" anchor="ctr">
              <a:spAutoFit/>
            </a:bodyPr>
            <a:lstStyle>
              <a:lvl1pPr>
                <a:defRPr sz="2600">
                  <a:solidFill>
                    <a:schemeClr val="accent5"/>
                  </a:solidFill>
                </a:defRPr>
              </a:lvl1pPr>
            </a:lstStyle>
            <a:p>
              <a:pPr algn="ctr" defTabSz="410751" hangingPunct="0"/>
              <a:r>
                <a:rPr sz="1828" kern="0">
                  <a:solidFill>
                    <a:srgbClr val="C82506"/>
                  </a:solidFill>
                  <a:latin typeface="Corbel"/>
                  <a:sym typeface="Corbel"/>
                </a:rPr>
                <a:t>lox</a:t>
              </a:r>
            </a:p>
          </p:txBody>
        </p:sp>
        <p:sp>
          <p:nvSpPr>
            <p:cNvPr id="562" name="lox"/>
            <p:cNvSpPr txBox="1"/>
            <p:nvPr/>
          </p:nvSpPr>
          <p:spPr>
            <a:xfrm>
              <a:off x="4052938" y="841708"/>
              <a:ext cx="510683" cy="50265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35719" tIns="35719" rIns="35719" bIns="35719" numCol="1" anchor="ctr">
              <a:spAutoFit/>
            </a:bodyPr>
            <a:lstStyle>
              <a:lvl1pPr>
                <a:defRPr sz="2600">
                  <a:solidFill>
                    <a:schemeClr val="accent5"/>
                  </a:solidFill>
                </a:defRPr>
              </a:lvl1pPr>
            </a:lstStyle>
            <a:p>
              <a:pPr algn="ctr" defTabSz="410751" hangingPunct="0"/>
              <a:r>
                <a:rPr sz="1828" kern="0">
                  <a:solidFill>
                    <a:srgbClr val="C82506"/>
                  </a:solidFill>
                  <a:latin typeface="Corbel"/>
                  <a:sym typeface="Corbel"/>
                </a:rPr>
                <a:t>lox</a:t>
              </a:r>
            </a:p>
          </p:txBody>
        </p:sp>
        <p:grpSp>
          <p:nvGrpSpPr>
            <p:cNvPr id="578" name="Group"/>
            <p:cNvGrpSpPr/>
            <p:nvPr/>
          </p:nvGrpSpPr>
          <p:grpSpPr>
            <a:xfrm>
              <a:off x="-1906" y="0"/>
              <a:ext cx="8170876" cy="1344953"/>
              <a:chOff x="-1906" y="0"/>
              <a:chExt cx="8170875" cy="1344952"/>
            </a:xfrm>
          </p:grpSpPr>
          <p:sp>
            <p:nvSpPr>
              <p:cNvPr id="563" name="Line"/>
              <p:cNvSpPr/>
              <p:nvPr/>
            </p:nvSpPr>
            <p:spPr>
              <a:xfrm>
                <a:off x="1609612" y="682189"/>
                <a:ext cx="6559357" cy="1"/>
              </a:xfrm>
              <a:prstGeom prst="line">
                <a:avLst/>
              </a:prstGeom>
              <a:noFill/>
              <a:ln w="381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algn="ctr" defTabSz="910796" hangingPunct="0">
                  <a:buClr>
                    <a:srgbClr val="1D4790"/>
                  </a:buClr>
                  <a:defRPr sz="2400">
                    <a:solidFill>
                      <a:srgbClr val="1D4790"/>
                    </a:solidFill>
                    <a:uFill>
                      <a:solidFill>
                        <a:srgbClr val="1D4790"/>
                      </a:solidFill>
                    </a:uFill>
                    <a:latin typeface="Arial"/>
                    <a:ea typeface="Arial"/>
                    <a:cs typeface="Arial"/>
                    <a:sym typeface="Arial"/>
                  </a:defRPr>
                </a:pPr>
                <a:endParaRPr sz="1687" kern="0">
                  <a:solidFill>
                    <a:srgbClr val="1D4790"/>
                  </a:solidFill>
                  <a:uFill>
                    <a:solidFill>
                      <a:srgbClr val="1D4790"/>
                    </a:solidFill>
                  </a:u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64" name="Rectangle"/>
              <p:cNvSpPr/>
              <p:nvPr/>
            </p:nvSpPr>
            <p:spPr>
              <a:xfrm>
                <a:off x="2005497" y="448242"/>
                <a:ext cx="270138" cy="465332"/>
              </a:xfrm>
              <a:prstGeom prst="rect">
                <a:avLst/>
              </a:prstGeom>
              <a:solidFill>
                <a:schemeClr val="accent1">
                  <a:hueOff val="273561"/>
                  <a:satOff val="2937"/>
                  <a:lumOff val="-22233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26789" tIns="26789" rIns="26789" bIns="26789" numCol="1" anchor="ctr">
                <a:noAutofit/>
              </a:bodyPr>
              <a:lstStyle/>
              <a:p>
                <a:pPr algn="ctr" defTabSz="910796" hangingPunct="0">
                  <a:buClr>
                    <a:srgbClr val="1D4790"/>
                  </a:buClr>
                  <a:defRPr sz="2400">
                    <a:solidFill>
                      <a:srgbClr val="1D4790"/>
                    </a:solidFill>
                    <a:uFill>
                      <a:solidFill>
                        <a:srgbClr val="1D4790"/>
                      </a:solidFill>
                    </a:uFill>
                    <a:latin typeface="Arial"/>
                    <a:ea typeface="Arial"/>
                    <a:cs typeface="Arial"/>
                    <a:sym typeface="Arial"/>
                  </a:defRPr>
                </a:pPr>
                <a:endParaRPr sz="1687" kern="0">
                  <a:solidFill>
                    <a:srgbClr val="1D4790"/>
                  </a:solidFill>
                  <a:uFill>
                    <a:solidFill>
                      <a:srgbClr val="1D4790"/>
                    </a:solidFill>
                  </a:u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65" name="Exon 1"/>
              <p:cNvSpPr txBox="1"/>
              <p:nvPr/>
            </p:nvSpPr>
            <p:spPr>
              <a:xfrm>
                <a:off x="1792892" y="980818"/>
                <a:ext cx="695348" cy="36413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none" lIns="35719" tIns="35719" rIns="35719" bIns="35719" numCol="1" anchor="ctr">
                <a:spAutoFit/>
              </a:bodyPr>
              <a:lstStyle>
                <a:lvl1pPr>
                  <a:defRPr sz="1700"/>
                </a:lvl1pPr>
              </a:lstStyle>
              <a:p>
                <a:pPr algn="ctr" defTabSz="410751" hangingPunct="0"/>
                <a:r>
                  <a:rPr sz="1195" kern="0">
                    <a:solidFill>
                      <a:srgbClr val="000000"/>
                    </a:solidFill>
                    <a:latin typeface="Corbel"/>
                    <a:sym typeface="Corbel"/>
                  </a:rPr>
                  <a:t>Exon 1</a:t>
                </a:r>
              </a:p>
            </p:txBody>
          </p:sp>
          <p:sp>
            <p:nvSpPr>
              <p:cNvPr id="566" name="Rectangle"/>
              <p:cNvSpPr/>
              <p:nvPr/>
            </p:nvSpPr>
            <p:spPr>
              <a:xfrm>
                <a:off x="4754222" y="448242"/>
                <a:ext cx="270137" cy="465332"/>
              </a:xfrm>
              <a:prstGeom prst="rect">
                <a:avLst/>
              </a:prstGeom>
              <a:solidFill>
                <a:schemeClr val="accent1">
                  <a:hueOff val="273561"/>
                  <a:satOff val="2937"/>
                  <a:lumOff val="-22233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26789" tIns="26789" rIns="26789" bIns="26789" numCol="1" anchor="ctr">
                <a:noAutofit/>
              </a:bodyPr>
              <a:lstStyle/>
              <a:p>
                <a:pPr algn="ctr" defTabSz="910796" hangingPunct="0">
                  <a:buClr>
                    <a:srgbClr val="1D4790"/>
                  </a:buClr>
                  <a:defRPr sz="2400">
                    <a:solidFill>
                      <a:srgbClr val="1D4790"/>
                    </a:solidFill>
                    <a:uFill>
                      <a:solidFill>
                        <a:srgbClr val="1D4790"/>
                      </a:solidFill>
                    </a:uFill>
                    <a:latin typeface="Arial"/>
                    <a:ea typeface="Arial"/>
                    <a:cs typeface="Arial"/>
                    <a:sym typeface="Arial"/>
                  </a:defRPr>
                </a:pPr>
                <a:endParaRPr sz="1687" kern="0">
                  <a:solidFill>
                    <a:srgbClr val="1D4790"/>
                  </a:solidFill>
                  <a:uFill>
                    <a:solidFill>
                      <a:srgbClr val="1D4790"/>
                    </a:solidFill>
                  </a:u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67" name="Line"/>
              <p:cNvSpPr/>
              <p:nvPr/>
            </p:nvSpPr>
            <p:spPr>
              <a:xfrm flipV="1">
                <a:off x="1871491" y="212601"/>
                <a:ext cx="1" cy="465332"/>
              </a:xfrm>
              <a:prstGeom prst="line">
                <a:avLst/>
              </a:prstGeom>
              <a:noFill/>
              <a:ln w="50800" cap="flat">
                <a:solidFill>
                  <a:schemeClr val="accent5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algn="ctr" defTabSz="910796" hangingPunct="0">
                  <a:buClr>
                    <a:srgbClr val="1D4790"/>
                  </a:buClr>
                  <a:defRPr sz="2400">
                    <a:solidFill>
                      <a:srgbClr val="1D4790"/>
                    </a:solidFill>
                    <a:uFill>
                      <a:solidFill>
                        <a:srgbClr val="1D4790"/>
                      </a:solidFill>
                    </a:uFill>
                    <a:latin typeface="Arial"/>
                    <a:ea typeface="Arial"/>
                    <a:cs typeface="Arial"/>
                    <a:sym typeface="Arial"/>
                  </a:defRPr>
                </a:pPr>
                <a:endParaRPr sz="1687" kern="0">
                  <a:solidFill>
                    <a:srgbClr val="1D4790"/>
                  </a:solidFill>
                  <a:uFill>
                    <a:solidFill>
                      <a:srgbClr val="1D4790"/>
                    </a:solidFill>
                  </a:u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68" name="Rectangle"/>
              <p:cNvSpPr/>
              <p:nvPr/>
            </p:nvSpPr>
            <p:spPr>
              <a:xfrm>
                <a:off x="5157672" y="449523"/>
                <a:ext cx="270137" cy="465333"/>
              </a:xfrm>
              <a:prstGeom prst="rect">
                <a:avLst/>
              </a:prstGeom>
              <a:solidFill>
                <a:schemeClr val="accent1">
                  <a:hueOff val="273561"/>
                  <a:satOff val="2937"/>
                  <a:lumOff val="-22233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26789" tIns="26789" rIns="26789" bIns="26789" numCol="1" anchor="ctr">
                <a:noAutofit/>
              </a:bodyPr>
              <a:lstStyle/>
              <a:p>
                <a:pPr algn="ctr" defTabSz="910796" hangingPunct="0">
                  <a:buClr>
                    <a:srgbClr val="1D4790"/>
                  </a:buClr>
                  <a:defRPr sz="2400">
                    <a:solidFill>
                      <a:srgbClr val="1D4790"/>
                    </a:solidFill>
                    <a:uFill>
                      <a:solidFill>
                        <a:srgbClr val="1D4790"/>
                      </a:solidFill>
                    </a:uFill>
                    <a:latin typeface="Arial"/>
                    <a:ea typeface="Arial"/>
                    <a:cs typeface="Arial"/>
                    <a:sym typeface="Arial"/>
                  </a:defRPr>
                </a:pPr>
                <a:endParaRPr sz="1687" kern="0">
                  <a:solidFill>
                    <a:srgbClr val="1D4790"/>
                  </a:solidFill>
                  <a:uFill>
                    <a:solidFill>
                      <a:srgbClr val="1D4790"/>
                    </a:solidFill>
                  </a:u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69" name="Rectangle"/>
              <p:cNvSpPr/>
              <p:nvPr/>
            </p:nvSpPr>
            <p:spPr>
              <a:xfrm>
                <a:off x="5561122" y="449523"/>
                <a:ext cx="270137" cy="465333"/>
              </a:xfrm>
              <a:prstGeom prst="rect">
                <a:avLst/>
              </a:prstGeom>
              <a:solidFill>
                <a:schemeClr val="accent1">
                  <a:hueOff val="273561"/>
                  <a:satOff val="2937"/>
                  <a:lumOff val="-22233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26789" tIns="26789" rIns="26789" bIns="26789" numCol="1" anchor="ctr">
                <a:noAutofit/>
              </a:bodyPr>
              <a:lstStyle/>
              <a:p>
                <a:pPr algn="ctr" defTabSz="910796" hangingPunct="0">
                  <a:buClr>
                    <a:srgbClr val="1D4790"/>
                  </a:buClr>
                  <a:defRPr sz="2400">
                    <a:solidFill>
                      <a:srgbClr val="1D4790"/>
                    </a:solidFill>
                    <a:uFill>
                      <a:solidFill>
                        <a:srgbClr val="1D4790"/>
                      </a:solidFill>
                    </a:uFill>
                    <a:latin typeface="Arial"/>
                    <a:ea typeface="Arial"/>
                    <a:cs typeface="Arial"/>
                    <a:sym typeface="Arial"/>
                  </a:defRPr>
                </a:pPr>
                <a:endParaRPr sz="1687" kern="0">
                  <a:solidFill>
                    <a:srgbClr val="1D4790"/>
                  </a:solidFill>
                  <a:uFill>
                    <a:solidFill>
                      <a:srgbClr val="1D4790"/>
                    </a:solidFill>
                  </a:u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70" name="Rectangle"/>
              <p:cNvSpPr/>
              <p:nvPr/>
            </p:nvSpPr>
            <p:spPr>
              <a:xfrm>
                <a:off x="6174365" y="449523"/>
                <a:ext cx="430951" cy="465333"/>
              </a:xfrm>
              <a:prstGeom prst="rect">
                <a:avLst/>
              </a:prstGeom>
              <a:solidFill>
                <a:schemeClr val="accent1">
                  <a:hueOff val="273561"/>
                  <a:satOff val="2937"/>
                  <a:lumOff val="-22233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26789" tIns="26789" rIns="26789" bIns="26789" numCol="1" anchor="ctr">
                <a:noAutofit/>
              </a:bodyPr>
              <a:lstStyle/>
              <a:p>
                <a:pPr algn="ctr" defTabSz="910796" hangingPunct="0">
                  <a:buClr>
                    <a:srgbClr val="1D4790"/>
                  </a:buClr>
                  <a:defRPr sz="2400">
                    <a:solidFill>
                      <a:srgbClr val="1D4790"/>
                    </a:solidFill>
                    <a:uFill>
                      <a:solidFill>
                        <a:srgbClr val="1D4790"/>
                      </a:solidFill>
                    </a:uFill>
                    <a:latin typeface="Arial"/>
                    <a:ea typeface="Arial"/>
                    <a:cs typeface="Arial"/>
                    <a:sym typeface="Arial"/>
                  </a:defRPr>
                </a:pPr>
                <a:endParaRPr sz="1687" kern="0">
                  <a:solidFill>
                    <a:srgbClr val="1D4790"/>
                  </a:solidFill>
                  <a:uFill>
                    <a:solidFill>
                      <a:srgbClr val="1D4790"/>
                    </a:solidFill>
                  </a:u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71" name="Rectangle"/>
              <p:cNvSpPr/>
              <p:nvPr/>
            </p:nvSpPr>
            <p:spPr>
              <a:xfrm>
                <a:off x="6787609" y="449523"/>
                <a:ext cx="430951" cy="465333"/>
              </a:xfrm>
              <a:prstGeom prst="rect">
                <a:avLst/>
              </a:prstGeom>
              <a:solidFill>
                <a:schemeClr val="accent1">
                  <a:hueOff val="273561"/>
                  <a:satOff val="2937"/>
                  <a:lumOff val="-22233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26789" tIns="26789" rIns="26789" bIns="26789" numCol="1" anchor="ctr">
                <a:noAutofit/>
              </a:bodyPr>
              <a:lstStyle/>
              <a:p>
                <a:pPr algn="ctr" defTabSz="910796" hangingPunct="0">
                  <a:buClr>
                    <a:srgbClr val="1D4790"/>
                  </a:buClr>
                  <a:defRPr sz="2400">
                    <a:solidFill>
                      <a:srgbClr val="1D4790"/>
                    </a:solidFill>
                    <a:uFill>
                      <a:solidFill>
                        <a:srgbClr val="1D4790"/>
                      </a:solidFill>
                    </a:uFill>
                    <a:latin typeface="Arial"/>
                    <a:ea typeface="Arial"/>
                    <a:cs typeface="Arial"/>
                    <a:sym typeface="Arial"/>
                  </a:defRPr>
                </a:pPr>
                <a:endParaRPr sz="1687" kern="0">
                  <a:solidFill>
                    <a:srgbClr val="1D4790"/>
                  </a:solidFill>
                  <a:uFill>
                    <a:solidFill>
                      <a:srgbClr val="1D4790"/>
                    </a:solidFill>
                  </a:u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72" name="Arrow"/>
              <p:cNvSpPr/>
              <p:nvPr/>
            </p:nvSpPr>
            <p:spPr>
              <a:xfrm>
                <a:off x="2826740" y="481395"/>
                <a:ext cx="164232" cy="401590"/>
              </a:xfrm>
              <a:prstGeom prst="rightArrow">
                <a:avLst>
                  <a:gd name="adj1" fmla="val 47058"/>
                  <a:gd name="adj2" fmla="val 139275"/>
                </a:avLst>
              </a:prstGeom>
              <a:solidFill>
                <a:schemeClr val="accent5">
                  <a:hueOff val="-444211"/>
                  <a:satOff val="-14915"/>
                  <a:lumOff val="22857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26789" tIns="26789" rIns="26789" bIns="26789" numCol="1" anchor="ctr">
                <a:noAutofit/>
              </a:bodyPr>
              <a:lstStyle/>
              <a:p>
                <a:pPr algn="ctr" defTabSz="910796" hangingPunct="0">
                  <a:buClr>
                    <a:srgbClr val="1D4790"/>
                  </a:buClr>
                  <a:defRPr sz="2400">
                    <a:solidFill>
                      <a:srgbClr val="1D4790"/>
                    </a:solidFill>
                    <a:uFill>
                      <a:solidFill>
                        <a:srgbClr val="1D4790"/>
                      </a:solidFill>
                    </a:uFill>
                    <a:latin typeface="Arial"/>
                    <a:ea typeface="Arial"/>
                    <a:cs typeface="Arial"/>
                    <a:sym typeface="Arial"/>
                  </a:defRPr>
                </a:pPr>
                <a:endParaRPr sz="1687" kern="0">
                  <a:solidFill>
                    <a:srgbClr val="1D4790"/>
                  </a:solidFill>
                  <a:uFill>
                    <a:solidFill>
                      <a:srgbClr val="1D4790"/>
                    </a:solidFill>
                  </a:u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73" name="Arrow"/>
              <p:cNvSpPr/>
              <p:nvPr/>
            </p:nvSpPr>
            <p:spPr>
              <a:xfrm>
                <a:off x="4193931" y="481395"/>
                <a:ext cx="164232" cy="401590"/>
              </a:xfrm>
              <a:prstGeom prst="rightArrow">
                <a:avLst>
                  <a:gd name="adj1" fmla="val 47058"/>
                  <a:gd name="adj2" fmla="val 139275"/>
                </a:avLst>
              </a:prstGeom>
              <a:solidFill>
                <a:schemeClr val="accent5">
                  <a:hueOff val="-444211"/>
                  <a:satOff val="-14915"/>
                  <a:lumOff val="22857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26789" tIns="26789" rIns="26789" bIns="26789" numCol="1" anchor="ctr">
                <a:noAutofit/>
              </a:bodyPr>
              <a:lstStyle/>
              <a:p>
                <a:pPr algn="ctr" defTabSz="910796" hangingPunct="0">
                  <a:buClr>
                    <a:srgbClr val="1D4790"/>
                  </a:buClr>
                  <a:defRPr sz="2400">
                    <a:solidFill>
                      <a:srgbClr val="1D4790"/>
                    </a:solidFill>
                    <a:uFill>
                      <a:solidFill>
                        <a:srgbClr val="1D4790"/>
                      </a:solidFill>
                    </a:uFill>
                    <a:latin typeface="Arial"/>
                    <a:ea typeface="Arial"/>
                    <a:cs typeface="Arial"/>
                    <a:sym typeface="Arial"/>
                  </a:defRPr>
                </a:pPr>
                <a:endParaRPr sz="1687" kern="0">
                  <a:solidFill>
                    <a:srgbClr val="1D4790"/>
                  </a:solidFill>
                  <a:uFill>
                    <a:solidFill>
                      <a:srgbClr val="1D4790"/>
                    </a:solidFill>
                  </a:u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74" name="STOP"/>
              <p:cNvSpPr/>
              <p:nvPr/>
            </p:nvSpPr>
            <p:spPr>
              <a:xfrm>
                <a:off x="3023658" y="462223"/>
                <a:ext cx="1059514" cy="439933"/>
              </a:xfrm>
              <a:prstGeom prst="rect">
                <a:avLst/>
              </a:prstGeom>
              <a:solidFill>
                <a:srgbClr val="F85416"/>
              </a:solidFill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26789" tIns="26789" rIns="26789" bIns="26789" numCol="1" anchor="ctr">
                <a:noAutofit/>
              </a:bodyPr>
              <a:lstStyle>
                <a:lvl1pPr defTabSz="1295400">
                  <a:buClr>
                    <a:srgbClr val="1D4790"/>
                  </a:buClr>
                  <a:defRPr sz="2400" b="1">
                    <a:solidFill>
                      <a:srgbClr val="FFFFFF"/>
                    </a:solidFill>
                    <a:uFill>
                      <a:solidFill>
                        <a:srgbClr val="1D4790"/>
                      </a:solidFill>
                    </a:uFill>
                    <a:latin typeface="Arial"/>
                    <a:ea typeface="Arial"/>
                    <a:cs typeface="Arial"/>
                    <a:sym typeface="Arial"/>
                  </a:defRPr>
                </a:lvl1pPr>
              </a:lstStyle>
              <a:p>
                <a:pPr algn="ctr" defTabSz="910796" hangingPunct="0"/>
                <a:r>
                  <a:rPr sz="1687" kern="0"/>
                  <a:t>STOP</a:t>
                </a:r>
              </a:p>
            </p:txBody>
          </p:sp>
          <p:sp>
            <p:nvSpPr>
              <p:cNvPr id="575" name="Line"/>
              <p:cNvSpPr/>
              <p:nvPr/>
            </p:nvSpPr>
            <p:spPr>
              <a:xfrm>
                <a:off x="1852801" y="199171"/>
                <a:ext cx="588450" cy="1"/>
              </a:xfrm>
              <a:prstGeom prst="line">
                <a:avLst/>
              </a:prstGeom>
              <a:noFill/>
              <a:ln w="50800" cap="flat">
                <a:solidFill>
                  <a:schemeClr val="accent5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algn="ctr" defTabSz="910796" hangingPunct="0">
                  <a:buClr>
                    <a:srgbClr val="1D4790"/>
                  </a:buClr>
                  <a:defRPr sz="2400">
                    <a:solidFill>
                      <a:srgbClr val="1D4790"/>
                    </a:solidFill>
                    <a:uFill>
                      <a:solidFill>
                        <a:srgbClr val="1D4790"/>
                      </a:solidFill>
                    </a:uFill>
                    <a:latin typeface="Arial"/>
                    <a:ea typeface="Arial"/>
                    <a:cs typeface="Arial"/>
                    <a:sym typeface="Arial"/>
                  </a:defRPr>
                </a:pPr>
                <a:endParaRPr sz="1687" kern="0">
                  <a:solidFill>
                    <a:srgbClr val="1D4790"/>
                  </a:solidFill>
                  <a:uFill>
                    <a:solidFill>
                      <a:srgbClr val="1D4790"/>
                    </a:solidFill>
                  </a:u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76" name="Line"/>
              <p:cNvSpPr/>
              <p:nvPr/>
            </p:nvSpPr>
            <p:spPr>
              <a:xfrm flipV="1">
                <a:off x="2468597" y="0"/>
                <a:ext cx="1" cy="372944"/>
              </a:xfrm>
              <a:prstGeom prst="line">
                <a:avLst/>
              </a:prstGeom>
              <a:noFill/>
              <a:ln w="50800" cap="flat">
                <a:solidFill>
                  <a:schemeClr val="accent5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algn="ctr" defTabSz="910796" hangingPunct="0">
                  <a:buClr>
                    <a:srgbClr val="1D4790"/>
                  </a:buClr>
                  <a:defRPr sz="2400">
                    <a:solidFill>
                      <a:srgbClr val="1D4790"/>
                    </a:solidFill>
                    <a:uFill>
                      <a:solidFill>
                        <a:srgbClr val="1D4790"/>
                      </a:solidFill>
                    </a:uFill>
                    <a:latin typeface="Arial"/>
                    <a:ea typeface="Arial"/>
                    <a:cs typeface="Arial"/>
                    <a:sym typeface="Arial"/>
                  </a:defRPr>
                </a:pPr>
                <a:endParaRPr sz="1687" kern="0">
                  <a:solidFill>
                    <a:srgbClr val="1D4790"/>
                  </a:solidFill>
                  <a:uFill>
                    <a:solidFill>
                      <a:srgbClr val="1D4790"/>
                    </a:solidFill>
                  </a:u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77" name="p53 locus"/>
              <p:cNvSpPr txBox="1"/>
              <p:nvPr/>
            </p:nvSpPr>
            <p:spPr>
              <a:xfrm>
                <a:off x="-1906" y="331545"/>
                <a:ext cx="1513806" cy="54889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none" lIns="35719" tIns="35719" rIns="35719" bIns="35719" numCol="1" anchor="ctr">
                <a:spAutoFit/>
              </a:bodyPr>
              <a:lstStyle>
                <a:lvl1pPr>
                  <a:defRPr sz="2900"/>
                </a:lvl1pPr>
              </a:lstStyle>
              <a:p>
                <a:pPr algn="ctr" defTabSz="410751" hangingPunct="0"/>
                <a:r>
                  <a:rPr sz="2039" kern="0">
                    <a:solidFill>
                      <a:srgbClr val="000000"/>
                    </a:solidFill>
                    <a:latin typeface="Corbel"/>
                    <a:sym typeface="Corbel"/>
                  </a:rPr>
                  <a:t>p53 locus</a:t>
                </a:r>
              </a:p>
            </p:txBody>
          </p:sp>
        </p:grpSp>
      </p:grpSp>
      <p:grpSp>
        <p:nvGrpSpPr>
          <p:cNvPr id="593" name="Group"/>
          <p:cNvGrpSpPr/>
          <p:nvPr/>
        </p:nvGrpSpPr>
        <p:grpSpPr>
          <a:xfrm>
            <a:off x="3026344" y="2413274"/>
            <a:ext cx="5428274" cy="796185"/>
            <a:chOff x="-1907" y="0"/>
            <a:chExt cx="7720210" cy="1132351"/>
          </a:xfrm>
        </p:grpSpPr>
        <p:sp>
          <p:nvSpPr>
            <p:cNvPr id="580" name="Line"/>
            <p:cNvSpPr/>
            <p:nvPr/>
          </p:nvSpPr>
          <p:spPr>
            <a:xfrm>
              <a:off x="1609612" y="469588"/>
              <a:ext cx="6108691" cy="1"/>
            </a:xfrm>
            <a:prstGeom prst="line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ctr" defTabSz="910796" hangingPunct="0">
                <a:buClr>
                  <a:srgbClr val="1D4790"/>
                </a:buClr>
                <a:defRPr sz="2400">
                  <a:solidFill>
                    <a:srgbClr val="1D4790"/>
                  </a:solidFill>
                  <a:uFill>
                    <a:solidFill>
                      <a:srgbClr val="1D4790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  <a:endParaRPr sz="1687" kern="0">
                <a:solidFill>
                  <a:srgbClr val="1D4790"/>
                </a:solidFill>
                <a:uFill>
                  <a:solidFill>
                    <a:srgbClr val="1D4790"/>
                  </a:solidFill>
                </a:u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81" name="Rectangle"/>
            <p:cNvSpPr/>
            <p:nvPr/>
          </p:nvSpPr>
          <p:spPr>
            <a:xfrm>
              <a:off x="2005497" y="235641"/>
              <a:ext cx="270138" cy="465332"/>
            </a:xfrm>
            <a:prstGeom prst="rect">
              <a:avLst/>
            </a:prstGeom>
            <a:solidFill>
              <a:schemeClr val="accent1">
                <a:hueOff val="273561"/>
                <a:satOff val="2937"/>
                <a:lumOff val="-22233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 algn="ctr" defTabSz="910796" hangingPunct="0">
                <a:buClr>
                  <a:srgbClr val="1D4790"/>
                </a:buClr>
                <a:defRPr sz="2400">
                  <a:solidFill>
                    <a:srgbClr val="1D4790"/>
                  </a:solidFill>
                  <a:uFill>
                    <a:solidFill>
                      <a:srgbClr val="1D4790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  <a:endParaRPr sz="1687" kern="0">
                <a:solidFill>
                  <a:srgbClr val="1D4790"/>
                </a:solidFill>
                <a:uFill>
                  <a:solidFill>
                    <a:srgbClr val="1D4790"/>
                  </a:solidFill>
                </a:u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82" name="Exon 1"/>
            <p:cNvSpPr txBox="1"/>
            <p:nvPr/>
          </p:nvSpPr>
          <p:spPr>
            <a:xfrm>
              <a:off x="1792891" y="768217"/>
              <a:ext cx="695348" cy="36413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35719" tIns="35719" rIns="35719" bIns="35719" numCol="1" anchor="ctr">
              <a:spAutoFit/>
            </a:bodyPr>
            <a:lstStyle>
              <a:lvl1pPr>
                <a:defRPr sz="1700"/>
              </a:lvl1pPr>
            </a:lstStyle>
            <a:p>
              <a:pPr algn="ctr" defTabSz="410751" hangingPunct="0"/>
              <a:r>
                <a:rPr sz="1195" kern="0">
                  <a:solidFill>
                    <a:srgbClr val="000000"/>
                  </a:solidFill>
                  <a:latin typeface="Corbel"/>
                  <a:sym typeface="Corbel"/>
                </a:rPr>
                <a:t>Exon 1</a:t>
              </a:r>
            </a:p>
          </p:txBody>
        </p:sp>
        <p:sp>
          <p:nvSpPr>
            <p:cNvPr id="583" name="Rectangle"/>
            <p:cNvSpPr/>
            <p:nvPr/>
          </p:nvSpPr>
          <p:spPr>
            <a:xfrm>
              <a:off x="3542076" y="235641"/>
              <a:ext cx="270138" cy="465332"/>
            </a:xfrm>
            <a:prstGeom prst="rect">
              <a:avLst/>
            </a:prstGeom>
            <a:solidFill>
              <a:schemeClr val="accent1">
                <a:hueOff val="273561"/>
                <a:satOff val="2937"/>
                <a:lumOff val="-22233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 algn="ctr" defTabSz="910796" hangingPunct="0">
                <a:buClr>
                  <a:srgbClr val="1D4790"/>
                </a:buClr>
                <a:defRPr sz="2400">
                  <a:solidFill>
                    <a:srgbClr val="1D4790"/>
                  </a:solidFill>
                  <a:uFill>
                    <a:solidFill>
                      <a:srgbClr val="1D4790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  <a:endParaRPr sz="1687" kern="0">
                <a:solidFill>
                  <a:srgbClr val="1D4790"/>
                </a:solidFill>
                <a:uFill>
                  <a:solidFill>
                    <a:srgbClr val="1D4790"/>
                  </a:solidFill>
                </a:u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84" name="Line"/>
            <p:cNvSpPr/>
            <p:nvPr/>
          </p:nvSpPr>
          <p:spPr>
            <a:xfrm>
              <a:off x="1860255" y="13022"/>
              <a:ext cx="700541" cy="1"/>
            </a:xfrm>
            <a:prstGeom prst="line">
              <a:avLst/>
            </a:prstGeom>
            <a:noFill/>
            <a:ln w="63500" cap="flat">
              <a:solidFill>
                <a:schemeClr val="accent2">
                  <a:hueOff val="-2473792"/>
                  <a:satOff val="-50209"/>
                  <a:lumOff val="23543"/>
                </a:schemeClr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ctr" defTabSz="910796" hangingPunct="0">
                <a:buClr>
                  <a:srgbClr val="1D4790"/>
                </a:buClr>
                <a:defRPr sz="2400">
                  <a:solidFill>
                    <a:srgbClr val="1D4790"/>
                  </a:solidFill>
                  <a:uFill>
                    <a:solidFill>
                      <a:srgbClr val="1D4790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  <a:endParaRPr sz="1687" kern="0">
                <a:solidFill>
                  <a:srgbClr val="1D4790"/>
                </a:solidFill>
                <a:uFill>
                  <a:solidFill>
                    <a:srgbClr val="1D4790"/>
                  </a:solidFill>
                </a:u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85" name="Line"/>
            <p:cNvSpPr/>
            <p:nvPr/>
          </p:nvSpPr>
          <p:spPr>
            <a:xfrm flipV="1">
              <a:off x="1871491" y="0"/>
              <a:ext cx="1" cy="465332"/>
            </a:xfrm>
            <a:prstGeom prst="line">
              <a:avLst/>
            </a:prstGeom>
            <a:noFill/>
            <a:ln w="63500" cap="flat">
              <a:solidFill>
                <a:schemeClr val="accent2">
                  <a:hueOff val="-2473792"/>
                  <a:satOff val="-50209"/>
                  <a:lumOff val="23543"/>
                </a:schemeClr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ctr" defTabSz="910796" hangingPunct="0">
                <a:buClr>
                  <a:srgbClr val="1D4790"/>
                </a:buClr>
                <a:defRPr sz="2400">
                  <a:solidFill>
                    <a:srgbClr val="1D4790"/>
                  </a:solidFill>
                  <a:uFill>
                    <a:solidFill>
                      <a:srgbClr val="1D4790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  <a:endParaRPr sz="1687" kern="0">
                <a:solidFill>
                  <a:srgbClr val="1D4790"/>
                </a:solidFill>
                <a:uFill>
                  <a:solidFill>
                    <a:srgbClr val="1D4790"/>
                  </a:solidFill>
                </a:u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86" name="Rectangle"/>
            <p:cNvSpPr/>
            <p:nvPr/>
          </p:nvSpPr>
          <p:spPr>
            <a:xfrm>
              <a:off x="3945526" y="236922"/>
              <a:ext cx="270138" cy="465333"/>
            </a:xfrm>
            <a:prstGeom prst="rect">
              <a:avLst/>
            </a:prstGeom>
            <a:solidFill>
              <a:schemeClr val="accent1">
                <a:hueOff val="273561"/>
                <a:satOff val="2937"/>
                <a:lumOff val="-22233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 algn="ctr" defTabSz="910796" hangingPunct="0">
                <a:buClr>
                  <a:srgbClr val="1D4790"/>
                </a:buClr>
                <a:defRPr sz="2400">
                  <a:solidFill>
                    <a:srgbClr val="1D4790"/>
                  </a:solidFill>
                  <a:uFill>
                    <a:solidFill>
                      <a:srgbClr val="1D4790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  <a:endParaRPr sz="1687" kern="0">
                <a:solidFill>
                  <a:srgbClr val="1D4790"/>
                </a:solidFill>
                <a:uFill>
                  <a:solidFill>
                    <a:srgbClr val="1D4790"/>
                  </a:solidFill>
                </a:u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87" name="Rectangle"/>
            <p:cNvSpPr/>
            <p:nvPr/>
          </p:nvSpPr>
          <p:spPr>
            <a:xfrm>
              <a:off x="4348976" y="236922"/>
              <a:ext cx="270138" cy="465333"/>
            </a:xfrm>
            <a:prstGeom prst="rect">
              <a:avLst/>
            </a:prstGeom>
            <a:solidFill>
              <a:schemeClr val="accent1">
                <a:hueOff val="273561"/>
                <a:satOff val="2937"/>
                <a:lumOff val="-22233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 algn="ctr" defTabSz="910796" hangingPunct="0">
                <a:buClr>
                  <a:srgbClr val="1D4790"/>
                </a:buClr>
                <a:defRPr sz="2400">
                  <a:solidFill>
                    <a:srgbClr val="1D4790"/>
                  </a:solidFill>
                  <a:uFill>
                    <a:solidFill>
                      <a:srgbClr val="1D4790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  <a:endParaRPr sz="1687" kern="0">
                <a:solidFill>
                  <a:srgbClr val="1D4790"/>
                </a:solidFill>
                <a:uFill>
                  <a:solidFill>
                    <a:srgbClr val="1D4790"/>
                  </a:solidFill>
                </a:u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88" name="Rectangle"/>
            <p:cNvSpPr/>
            <p:nvPr/>
          </p:nvSpPr>
          <p:spPr>
            <a:xfrm>
              <a:off x="4962220" y="236922"/>
              <a:ext cx="430950" cy="465333"/>
            </a:xfrm>
            <a:prstGeom prst="rect">
              <a:avLst/>
            </a:prstGeom>
            <a:solidFill>
              <a:schemeClr val="accent1">
                <a:hueOff val="273561"/>
                <a:satOff val="2937"/>
                <a:lumOff val="-22233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 algn="ctr" defTabSz="910796" hangingPunct="0">
                <a:buClr>
                  <a:srgbClr val="1D4790"/>
                </a:buClr>
                <a:defRPr sz="2400">
                  <a:solidFill>
                    <a:srgbClr val="1D4790"/>
                  </a:solidFill>
                  <a:uFill>
                    <a:solidFill>
                      <a:srgbClr val="1D4790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  <a:endParaRPr sz="1687" kern="0">
                <a:solidFill>
                  <a:srgbClr val="1D4790"/>
                </a:solidFill>
                <a:uFill>
                  <a:solidFill>
                    <a:srgbClr val="1D4790"/>
                  </a:solidFill>
                </a:u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89" name="Rectangle"/>
            <p:cNvSpPr/>
            <p:nvPr/>
          </p:nvSpPr>
          <p:spPr>
            <a:xfrm>
              <a:off x="5575464" y="236922"/>
              <a:ext cx="430950" cy="465333"/>
            </a:xfrm>
            <a:prstGeom prst="rect">
              <a:avLst/>
            </a:prstGeom>
            <a:solidFill>
              <a:schemeClr val="accent1">
                <a:hueOff val="273561"/>
                <a:satOff val="2937"/>
                <a:lumOff val="-22233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 algn="ctr" defTabSz="910796" hangingPunct="0">
                <a:buClr>
                  <a:srgbClr val="1D4790"/>
                </a:buClr>
                <a:defRPr sz="2400">
                  <a:solidFill>
                    <a:srgbClr val="1D4790"/>
                  </a:solidFill>
                  <a:uFill>
                    <a:solidFill>
                      <a:srgbClr val="1D4790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  <a:endParaRPr sz="1687" kern="0">
                <a:solidFill>
                  <a:srgbClr val="1D4790"/>
                </a:solidFill>
                <a:uFill>
                  <a:solidFill>
                    <a:srgbClr val="1D4790"/>
                  </a:solidFill>
                </a:u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90" name="Arrow"/>
            <p:cNvSpPr/>
            <p:nvPr/>
          </p:nvSpPr>
          <p:spPr>
            <a:xfrm>
              <a:off x="2826740" y="268793"/>
              <a:ext cx="164232" cy="401590"/>
            </a:xfrm>
            <a:prstGeom prst="rightArrow">
              <a:avLst>
                <a:gd name="adj1" fmla="val 47058"/>
                <a:gd name="adj2" fmla="val 139275"/>
              </a:avLst>
            </a:prstGeom>
            <a:solidFill>
              <a:schemeClr val="accent5">
                <a:hueOff val="-444211"/>
                <a:satOff val="-14915"/>
                <a:lumOff val="22857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 algn="ctr" defTabSz="910796" hangingPunct="0">
                <a:buClr>
                  <a:srgbClr val="1D4790"/>
                </a:buClr>
                <a:defRPr sz="2400">
                  <a:solidFill>
                    <a:srgbClr val="1D4790"/>
                  </a:solidFill>
                  <a:uFill>
                    <a:solidFill>
                      <a:srgbClr val="1D4790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  <a:endParaRPr sz="1687" kern="0">
                <a:solidFill>
                  <a:srgbClr val="1D4790"/>
                </a:solidFill>
                <a:uFill>
                  <a:solidFill>
                    <a:srgbClr val="1D4790"/>
                  </a:solidFill>
                </a:u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91" name="Arrow"/>
            <p:cNvSpPr/>
            <p:nvPr/>
          </p:nvSpPr>
          <p:spPr>
            <a:xfrm>
              <a:off x="2826740" y="268793"/>
              <a:ext cx="164232" cy="401590"/>
            </a:xfrm>
            <a:prstGeom prst="rightArrow">
              <a:avLst>
                <a:gd name="adj1" fmla="val 47058"/>
                <a:gd name="adj2" fmla="val 139275"/>
              </a:avLst>
            </a:prstGeom>
            <a:solidFill>
              <a:schemeClr val="accent5">
                <a:hueOff val="-444211"/>
                <a:satOff val="-14915"/>
                <a:lumOff val="22857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 algn="ctr" defTabSz="910796" hangingPunct="0">
                <a:buClr>
                  <a:srgbClr val="1D4790"/>
                </a:buClr>
                <a:defRPr sz="2400">
                  <a:solidFill>
                    <a:srgbClr val="1D4790"/>
                  </a:solidFill>
                  <a:uFill>
                    <a:solidFill>
                      <a:srgbClr val="1D4790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  <a:endParaRPr sz="1687" kern="0">
                <a:solidFill>
                  <a:srgbClr val="1D4790"/>
                </a:solidFill>
                <a:uFill>
                  <a:solidFill>
                    <a:srgbClr val="1D4790"/>
                  </a:solidFill>
                </a:u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92" name="p53 locus"/>
            <p:cNvSpPr txBox="1"/>
            <p:nvPr/>
          </p:nvSpPr>
          <p:spPr>
            <a:xfrm>
              <a:off x="-1907" y="131644"/>
              <a:ext cx="1513806" cy="54889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35719" tIns="35719" rIns="35719" bIns="35719" numCol="1" anchor="ctr">
              <a:spAutoFit/>
            </a:bodyPr>
            <a:lstStyle>
              <a:lvl1pPr>
                <a:defRPr sz="2900"/>
              </a:lvl1pPr>
            </a:lstStyle>
            <a:p>
              <a:pPr algn="ctr" defTabSz="410751" hangingPunct="0"/>
              <a:r>
                <a:rPr sz="2039" kern="0">
                  <a:solidFill>
                    <a:srgbClr val="000000"/>
                  </a:solidFill>
                  <a:latin typeface="Corbel"/>
                  <a:sym typeface="Corbel"/>
                </a:rPr>
                <a:t>p53 locus</a:t>
              </a:r>
            </a:p>
          </p:txBody>
        </p:sp>
      </p:grpSp>
      <p:grpSp>
        <p:nvGrpSpPr>
          <p:cNvPr id="596" name="Group"/>
          <p:cNvGrpSpPr/>
          <p:nvPr/>
        </p:nvGrpSpPr>
        <p:grpSpPr>
          <a:xfrm>
            <a:off x="4717601" y="4000963"/>
            <a:ext cx="3085676" cy="2777109"/>
            <a:chOff x="0" y="0"/>
            <a:chExt cx="4388515" cy="3949665"/>
          </a:xfrm>
        </p:grpSpPr>
        <p:pic>
          <p:nvPicPr>
            <p:cNvPr id="594" name="Image" descr="Image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4388516" cy="394966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595" name="Rectangle"/>
            <p:cNvSpPr/>
            <p:nvPr/>
          </p:nvSpPr>
          <p:spPr>
            <a:xfrm>
              <a:off x="233906" y="560849"/>
              <a:ext cx="562509" cy="641136"/>
            </a:xfrm>
            <a:prstGeom prst="rect">
              <a:avLst/>
            </a:prstGeom>
            <a:solidFill>
              <a:srgbClr val="FFFFFF"/>
            </a:solidFill>
            <a:ln w="25400" cap="flat">
              <a:solidFill>
                <a:srgbClr val="FFFFFF"/>
              </a:solidFill>
              <a:prstDash val="solid"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 algn="ctr" defTabSz="910796" hangingPunct="0">
                <a:buClr>
                  <a:srgbClr val="1D4790"/>
                </a:buClr>
                <a:defRPr sz="2400">
                  <a:solidFill>
                    <a:srgbClr val="1D4790"/>
                  </a:solidFill>
                  <a:uFill>
                    <a:solidFill>
                      <a:srgbClr val="1D4790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  <a:endParaRPr sz="1687" kern="0">
                <a:solidFill>
                  <a:srgbClr val="1D4790"/>
                </a:solidFill>
                <a:uFill>
                  <a:solidFill>
                    <a:srgbClr val="1D4790"/>
                  </a:solidFill>
                </a:uFill>
                <a:latin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5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11" dur="1000" fill="hold"/>
                                        <p:tgtEl>
                                          <p:spTgt spid="5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xit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16" dur="1000" fill="hold"/>
                                        <p:tgtEl>
                                          <p:spTgt spid="5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-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-0.199821 0.003574" pathEditMode="relative">
                                      <p:cBhvr>
                                        <p:cTn id="21" dur="1000" fill="hold"/>
                                        <p:tgtEl>
                                          <p:spTgt spid="5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-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015134 -0.319610" pathEditMode="relative">
                                      <p:cBhvr>
                                        <p:cTn id="34" dur="1000" fill="hold"/>
                                        <p:tgtEl>
                                          <p:spTgt spid="5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xit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38" dur="1000" fill="hold"/>
                                        <p:tgtEl>
                                          <p:spTgt spid="5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2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5" fill="hold"/>
                                        <p:tgtEl>
                                          <p:spTgt spid="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9" fill="hold"/>
                                        <p:tgtEl>
                                          <p:spTgt spid="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1" grpId="0" animBg="1" advAuto="0"/>
      <p:bldP spid="547" grpId="0" animBg="1" advAuto="0"/>
      <p:bldP spid="548" grpId="0" animBg="1" advAuto="0"/>
      <p:bldP spid="558" grpId="0" animBg="1" advAuto="0"/>
      <p:bldP spid="558" grpId="1" animBg="1" advAuto="0"/>
      <p:bldP spid="559" grpId="0" animBg="1" advAuto="0"/>
      <p:bldP spid="560" grpId="0" animBg="1" advAuto="0"/>
      <p:bldP spid="579" grpId="0" animBg="1" advAuto="0"/>
      <p:bldP spid="593" grpId="0" animBg="1" advAuto="0"/>
      <p:bldP spid="596" grpId="0" animBg="1" advAuto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Case study: in vivo p53 restoration"/>
          <p:cNvSpPr txBox="1">
            <a:spLocks noGrp="1"/>
          </p:cNvSpPr>
          <p:nvPr>
            <p:ph type="title" idx="4294967295"/>
          </p:nvPr>
        </p:nvSpPr>
        <p:spPr>
          <a:xfrm>
            <a:off x="1705631" y="-469678"/>
            <a:ext cx="9810750" cy="1714500"/>
          </a:xfrm>
          <a:prstGeom prst="rect">
            <a:avLst/>
          </a:prstGeom>
        </p:spPr>
        <p:txBody>
          <a:bodyPr/>
          <a:lstStyle/>
          <a:p>
            <a:r>
              <a:rPr dirty="0"/>
              <a:t>Case study: </a:t>
            </a:r>
            <a:r>
              <a:rPr i="1" dirty="0"/>
              <a:t>in vivo</a:t>
            </a:r>
            <a:r>
              <a:rPr dirty="0"/>
              <a:t> p53 restoration</a:t>
            </a:r>
          </a:p>
        </p:txBody>
      </p:sp>
      <p:pic>
        <p:nvPicPr>
          <p:cNvPr id="602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2209" y="1375023"/>
            <a:ext cx="3746033" cy="446036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Effects of p53 restoration in vivo"/>
          <p:cNvSpPr txBox="1"/>
          <p:nvPr/>
        </p:nvSpPr>
        <p:spPr>
          <a:xfrm>
            <a:off x="2244725" y="311150"/>
            <a:ext cx="7849196" cy="483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5719" tIns="35719" rIns="35719" bIns="35719">
            <a:spAutoFit/>
          </a:bodyPr>
          <a:lstStyle>
            <a:lvl1pPr marL="57799" marR="57799" defTabSz="1295400">
              <a:spcBef>
                <a:spcPts val="2400"/>
              </a:spcBef>
              <a:buClr>
                <a:srgbClr val="FFFB00"/>
              </a:buClr>
              <a:buFont typeface="Times"/>
              <a:defRPr sz="3800" i="1">
                <a:solidFill>
                  <a:srgbClr val="FFFB00"/>
                </a:solidFill>
                <a:uFill>
                  <a:solidFill>
                    <a:srgbClr val="FFFB00"/>
                  </a:solidFill>
                </a:uFill>
                <a:latin typeface="Times"/>
                <a:ea typeface="Times"/>
                <a:cs typeface="Times"/>
                <a:sym typeface="Times"/>
              </a:defRPr>
            </a:lvl1pPr>
          </a:lstStyle>
          <a:p>
            <a:pPr marL="40638" marR="40638" algn="ctr" defTabSz="910796" hangingPunct="0">
              <a:spcBef>
                <a:spcPts val="1687"/>
              </a:spcBef>
            </a:pPr>
            <a:r>
              <a:rPr sz="2672" kern="0"/>
              <a:t>Effects of p53 restoration in vivo </a:t>
            </a:r>
          </a:p>
        </p:txBody>
      </p:sp>
      <p:pic>
        <p:nvPicPr>
          <p:cNvPr id="605" name="178-004 before-11.mov" descr="178-004 before-11.mov"/>
          <p:cNvPicPr>
            <a:picLocks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359495" y="2292548"/>
            <a:ext cx="2809876" cy="32416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06" name="178-004 after-4.mov" descr="178-004 after-4.mov"/>
          <p:cNvPicPr>
            <a:picLocks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472782" y="2335363"/>
            <a:ext cx="3402013" cy="3243263"/>
          </a:xfrm>
          <a:prstGeom prst="rect">
            <a:avLst/>
          </a:prstGeom>
          <a:ln w="12700">
            <a:miter lim="400000"/>
          </a:ln>
        </p:spPr>
      </p:pic>
      <p:pic>
        <p:nvPicPr>
          <p:cNvPr id="607" name="178-004 041706-4.mov" descr="178-004 041706-4.mov"/>
          <p:cNvPicPr>
            <a:picLocks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7503240" y="2292548"/>
            <a:ext cx="3371851" cy="3241676"/>
          </a:xfrm>
          <a:prstGeom prst="rect">
            <a:avLst/>
          </a:prstGeom>
          <a:ln w="12700">
            <a:miter lim="400000"/>
          </a:ln>
        </p:spPr>
      </p:pic>
      <p:sp>
        <p:nvSpPr>
          <p:cNvPr id="608" name="Day 0"/>
          <p:cNvSpPr txBox="1"/>
          <p:nvPr/>
        </p:nvSpPr>
        <p:spPr>
          <a:xfrm>
            <a:off x="2245173" y="5534222"/>
            <a:ext cx="954108" cy="4400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5719" tIns="35719" rIns="35719" bIns="35719">
            <a:spAutoFit/>
          </a:bodyPr>
          <a:lstStyle>
            <a:lvl1pPr marL="57799" marR="57799" algn="l" defTabSz="1295400">
              <a:defRPr sz="3400">
                <a:solidFill>
                  <a:srgbClr val="EBEBEB"/>
                </a:solidFill>
                <a:uFill>
                  <a:solidFill>
                    <a:srgbClr val="EBEBEB"/>
                  </a:solidFill>
                </a:u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marL="40638" marR="40638" defTabSz="910796" hangingPunct="0"/>
            <a:r>
              <a:rPr sz="2391" kern="0" dirty="0"/>
              <a:t>Day 0</a:t>
            </a:r>
          </a:p>
        </p:txBody>
      </p:sp>
      <p:sp>
        <p:nvSpPr>
          <p:cNvPr id="609" name="Day 18"/>
          <p:cNvSpPr txBox="1"/>
          <p:nvPr/>
        </p:nvSpPr>
        <p:spPr>
          <a:xfrm>
            <a:off x="5369302" y="5534223"/>
            <a:ext cx="1124027" cy="4400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5719" tIns="35719" rIns="35719" bIns="35719">
            <a:spAutoFit/>
          </a:bodyPr>
          <a:lstStyle>
            <a:lvl1pPr marL="57799" marR="57799" algn="l" defTabSz="1295400">
              <a:defRPr sz="3400">
                <a:solidFill>
                  <a:srgbClr val="EBEBEB"/>
                </a:solidFill>
                <a:uFill>
                  <a:solidFill>
                    <a:srgbClr val="EBEBEB"/>
                  </a:solidFill>
                </a:u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marL="40638" marR="40638" defTabSz="910796" hangingPunct="0"/>
            <a:r>
              <a:rPr sz="2391" kern="0" dirty="0"/>
              <a:t>Day 18</a:t>
            </a:r>
          </a:p>
        </p:txBody>
      </p:sp>
      <p:sp>
        <p:nvSpPr>
          <p:cNvPr id="610" name="Day 28"/>
          <p:cNvSpPr txBox="1"/>
          <p:nvPr/>
        </p:nvSpPr>
        <p:spPr>
          <a:xfrm>
            <a:off x="8749230" y="5534224"/>
            <a:ext cx="1124027" cy="4400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5719" tIns="35719" rIns="35719" bIns="35719">
            <a:spAutoFit/>
          </a:bodyPr>
          <a:lstStyle>
            <a:lvl1pPr marL="57799" marR="57799" algn="l" defTabSz="1295400">
              <a:defRPr sz="3400">
                <a:solidFill>
                  <a:srgbClr val="EBEBEB"/>
                </a:solidFill>
                <a:uFill>
                  <a:solidFill>
                    <a:srgbClr val="EBEBEB"/>
                  </a:solidFill>
                </a:u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marL="40638" marR="40638" defTabSz="910796" hangingPunct="0"/>
            <a:r>
              <a:rPr sz="2391" kern="0" dirty="0"/>
              <a:t>Day 28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08333" fill="hold"/>
                                        <p:tgtEl>
                                          <p:spTgt spid="60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0208" fill="hold"/>
                                        <p:tgtEl>
                                          <p:spTgt spid="60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8158" fill="hold"/>
                                        <p:tgtEl>
                                          <p:spTgt spid="60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27" fill="hold" display="0">
                  <p:stCondLst>
                    <p:cond delay="indefinite"/>
                  </p:stCondLst>
                </p:cTn>
                <p:tgtEl>
                  <p:spTgt spid="607"/>
                </p:tgtEl>
              </p:cMediaNode>
            </p:video>
            <p:video>
              <p:cMediaNode vol="100000">
                <p:cTn id="28" fill="hold" display="0">
                  <p:stCondLst>
                    <p:cond delay="indefinite"/>
                  </p:stCondLst>
                </p:cTn>
                <p:tgtEl>
                  <p:spTgt spid="605"/>
                </p:tgtEl>
              </p:cMediaNode>
            </p:video>
            <p:video>
              <p:cMediaNode vol="100000">
                <p:cTn id="29" fill="hold" display="0">
                  <p:stCondLst>
                    <p:cond delay="indefinite"/>
                  </p:stCondLst>
                </p:cTn>
                <p:tgtEl>
                  <p:spTgt spid="606"/>
                </p:tgtEl>
              </p:cMediaNode>
            </p:video>
          </p:childTnLst>
        </p:cTn>
      </p:par>
    </p:tnLst>
    <p:bldLst>
      <p:bldP spid="606" grpId="0" animBg="1" advAuto="0"/>
      <p:bldP spid="607" grpId="0" animBg="1" advAuto="0"/>
      <p:bldP spid="609" grpId="0" animBg="1" advAuto="0"/>
      <p:bldP spid="610" grpId="0" animBg="1" advAuto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" name="Different cancer types respond differently"/>
          <p:cNvSpPr txBox="1">
            <a:spLocks noGrp="1"/>
          </p:cNvSpPr>
          <p:nvPr>
            <p:ph type="title" idx="4294967295"/>
          </p:nvPr>
        </p:nvSpPr>
        <p:spPr>
          <a:xfrm>
            <a:off x="1485080" y="-49452"/>
            <a:ext cx="9834562" cy="847726"/>
          </a:xfrm>
          <a:prstGeom prst="rect">
            <a:avLst/>
          </a:prstGeom>
        </p:spPr>
        <p:txBody>
          <a:bodyPr/>
          <a:lstStyle/>
          <a:p>
            <a:r>
              <a:rPr dirty="0"/>
              <a:t>Different cancer types respond differently</a:t>
            </a:r>
          </a:p>
        </p:txBody>
      </p:sp>
      <p:grpSp>
        <p:nvGrpSpPr>
          <p:cNvPr id="622" name="Group"/>
          <p:cNvGrpSpPr/>
          <p:nvPr/>
        </p:nvGrpSpPr>
        <p:grpSpPr>
          <a:xfrm>
            <a:off x="1997273" y="1363637"/>
            <a:ext cx="2263761" cy="3907382"/>
            <a:chOff x="0" y="34395"/>
            <a:chExt cx="3219569" cy="5557163"/>
          </a:xfrm>
        </p:grpSpPr>
        <p:grpSp>
          <p:nvGrpSpPr>
            <p:cNvPr id="619" name="Group"/>
            <p:cNvGrpSpPr/>
            <p:nvPr/>
          </p:nvGrpSpPr>
          <p:grpSpPr>
            <a:xfrm>
              <a:off x="292099" y="34395"/>
              <a:ext cx="2527301" cy="3245765"/>
              <a:chOff x="0" y="34395"/>
              <a:chExt cx="2527300" cy="3245763"/>
            </a:xfrm>
          </p:grpSpPr>
          <p:pic>
            <p:nvPicPr>
              <p:cNvPr id="616" name="image.png" descr="image.png"/>
              <p:cNvPicPr>
                <a:picLocks/>
              </p:cNvPicPr>
              <p:nvPr/>
            </p:nvPicPr>
            <p:blipFill>
              <a:blip r:embed="rId2"/>
              <a:srcRect l="13190" r="55912" b="71675"/>
              <a:stretch>
                <a:fillRect/>
              </a:stretch>
            </p:blipFill>
            <p:spPr>
              <a:xfrm>
                <a:off x="50800" y="59037"/>
                <a:ext cx="2476500" cy="2709563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sp>
            <p:nvSpPr>
              <p:cNvPr id="617" name="Square"/>
              <p:cNvSpPr/>
              <p:nvPr/>
            </p:nvSpPr>
            <p:spPr>
              <a:xfrm>
                <a:off x="944661" y="34395"/>
                <a:ext cx="40864" cy="32696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marL="40638" marR="40638" defTabSz="910796" hangingPunct="0">
                  <a:defRPr sz="3400">
                    <a:uFill>
                      <a:solidFill>
                        <a:srgbClr val="000000"/>
                      </a:solidFill>
                    </a:uFill>
                    <a:latin typeface="Arial"/>
                    <a:ea typeface="Arial"/>
                    <a:cs typeface="Arial"/>
                    <a:sym typeface="Arial"/>
                  </a:defRPr>
                </a:pPr>
                <a:endParaRPr sz="2391" kern="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18" name="lymphomas"/>
              <p:cNvSpPr txBox="1"/>
              <p:nvPr/>
            </p:nvSpPr>
            <p:spPr>
              <a:xfrm>
                <a:off x="0" y="2654300"/>
                <a:ext cx="2444427" cy="625858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none" lIns="35719" tIns="35719" rIns="35719" bIns="35719" numCol="1" anchor="t">
                <a:spAutoFit/>
              </a:bodyPr>
              <a:lstStyle>
                <a:lvl1pPr marL="57799" marR="57799" algn="l" defTabSz="1295400">
                  <a:defRPr sz="3400">
                    <a:uFill>
                      <a:solidFill>
                        <a:srgbClr val="000000"/>
                      </a:solidFill>
                    </a:uFill>
                    <a:latin typeface="Arial"/>
                    <a:ea typeface="Arial"/>
                    <a:cs typeface="Arial"/>
                    <a:sym typeface="Arial"/>
                  </a:defRPr>
                </a:lvl1pPr>
              </a:lstStyle>
              <a:p>
                <a:pPr marL="40638" marR="40638" defTabSz="910796" hangingPunct="0"/>
                <a:r>
                  <a:rPr sz="2391" kern="0">
                    <a:solidFill>
                      <a:srgbClr val="000000"/>
                    </a:solidFill>
                  </a:rPr>
                  <a:t>lymphomas</a:t>
                </a:r>
              </a:p>
            </p:txBody>
          </p:sp>
        </p:grpSp>
        <p:sp>
          <p:nvSpPr>
            <p:cNvPr id="620" name="Arrow"/>
            <p:cNvSpPr/>
            <p:nvPr/>
          </p:nvSpPr>
          <p:spPr>
            <a:xfrm rot="5400000">
              <a:off x="895350" y="3448050"/>
              <a:ext cx="1130300" cy="787400"/>
            </a:xfrm>
            <a:prstGeom prst="rightArrow">
              <a:avLst>
                <a:gd name="adj1" fmla="val 34000"/>
                <a:gd name="adj2" fmla="val 50000"/>
              </a:avLst>
            </a:prstGeom>
            <a:solidFill>
              <a:srgbClr val="C6E6E9"/>
            </a:solidFill>
            <a:ln w="127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35719" tIns="35719" rIns="35719" bIns="35719" numCol="1" anchor="ctr">
              <a:noAutofit/>
            </a:bodyPr>
            <a:lstStyle/>
            <a:p>
              <a:pPr marL="40638" marR="40638" defTabSz="910796" hangingPunct="0">
                <a:defRPr sz="3400">
                  <a:uFill>
                    <a:solidFill>
                      <a:srgbClr val="000000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  <a:endParaRPr sz="2391" kern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21" name="cancer cells die"/>
            <p:cNvSpPr txBox="1"/>
            <p:nvPr/>
          </p:nvSpPr>
          <p:spPr>
            <a:xfrm>
              <a:off x="0" y="4965699"/>
              <a:ext cx="3219569" cy="62585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35719" tIns="35719" rIns="35719" bIns="35719" numCol="1" anchor="t">
              <a:spAutoFit/>
            </a:bodyPr>
            <a:lstStyle>
              <a:lvl1pPr marL="57799" marR="57799" algn="l" defTabSz="1295400">
                <a:defRPr sz="3400">
                  <a:uFill>
                    <a:solidFill>
                      <a:srgbClr val="000000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 marL="40638" marR="40638" defTabSz="910796" hangingPunct="0"/>
              <a:r>
                <a:rPr sz="2391" kern="0">
                  <a:solidFill>
                    <a:srgbClr val="000000"/>
                  </a:solidFill>
                </a:rPr>
                <a:t>cancer cells die</a:t>
              </a:r>
            </a:p>
          </p:txBody>
        </p:sp>
      </p:grpSp>
      <p:grpSp>
        <p:nvGrpSpPr>
          <p:cNvPr id="628" name="Group"/>
          <p:cNvGrpSpPr/>
          <p:nvPr/>
        </p:nvGrpSpPr>
        <p:grpSpPr>
          <a:xfrm>
            <a:off x="4827985" y="1268016"/>
            <a:ext cx="2393156" cy="4210189"/>
            <a:chOff x="0" y="0"/>
            <a:chExt cx="3403600" cy="5987824"/>
          </a:xfrm>
        </p:grpSpPr>
        <p:grpSp>
          <p:nvGrpSpPr>
            <p:cNvPr id="625" name="Group"/>
            <p:cNvGrpSpPr/>
            <p:nvPr/>
          </p:nvGrpSpPr>
          <p:grpSpPr>
            <a:xfrm>
              <a:off x="0" y="0"/>
              <a:ext cx="3403600" cy="3407159"/>
              <a:chOff x="0" y="0"/>
              <a:chExt cx="3403600" cy="3407158"/>
            </a:xfrm>
          </p:grpSpPr>
          <p:pic>
            <p:nvPicPr>
              <p:cNvPr id="623" name="image.png" descr="image.png"/>
              <p:cNvPicPr>
                <a:picLocks/>
              </p:cNvPicPr>
              <p:nvPr/>
            </p:nvPicPr>
            <p:blipFill>
              <a:blip r:embed="rId2"/>
              <a:srcRect l="12556" t="28191" r="56546" b="50035"/>
              <a:stretch>
                <a:fillRect/>
              </a:stretch>
            </p:blipFill>
            <p:spPr>
              <a:xfrm>
                <a:off x="0" y="0"/>
                <a:ext cx="3403600" cy="2870200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sp>
            <p:nvSpPr>
              <p:cNvPr id="624" name="sarcomas"/>
              <p:cNvSpPr txBox="1"/>
              <p:nvPr/>
            </p:nvSpPr>
            <p:spPr>
              <a:xfrm>
                <a:off x="533400" y="2781299"/>
                <a:ext cx="2109297" cy="62585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none" lIns="35719" tIns="35719" rIns="35719" bIns="35719" numCol="1" anchor="t">
                <a:spAutoFit/>
              </a:bodyPr>
              <a:lstStyle>
                <a:lvl1pPr marL="57799" marR="57799" algn="l" defTabSz="1295400">
                  <a:defRPr sz="3400">
                    <a:uFill>
                      <a:solidFill>
                        <a:srgbClr val="000000"/>
                      </a:solidFill>
                    </a:uFill>
                    <a:latin typeface="Arial"/>
                    <a:ea typeface="Arial"/>
                    <a:cs typeface="Arial"/>
                    <a:sym typeface="Arial"/>
                  </a:defRPr>
                </a:lvl1pPr>
              </a:lstStyle>
              <a:p>
                <a:pPr marL="40638" marR="40638" defTabSz="910796" hangingPunct="0"/>
                <a:r>
                  <a:rPr sz="2391" kern="0">
                    <a:solidFill>
                      <a:srgbClr val="000000"/>
                    </a:solidFill>
                  </a:rPr>
                  <a:t>sarcomas</a:t>
                </a:r>
              </a:p>
            </p:txBody>
          </p:sp>
        </p:grpSp>
        <p:sp>
          <p:nvSpPr>
            <p:cNvPr id="626" name="Arrow"/>
            <p:cNvSpPr/>
            <p:nvPr/>
          </p:nvSpPr>
          <p:spPr>
            <a:xfrm rot="5400000">
              <a:off x="1060450" y="3575050"/>
              <a:ext cx="1130300" cy="787400"/>
            </a:xfrm>
            <a:prstGeom prst="rightArrow">
              <a:avLst>
                <a:gd name="adj1" fmla="val 34000"/>
                <a:gd name="adj2" fmla="val 50000"/>
              </a:avLst>
            </a:prstGeom>
            <a:solidFill>
              <a:srgbClr val="C6E6E9"/>
            </a:solidFill>
            <a:ln w="127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35719" tIns="35719" rIns="35719" bIns="35719" numCol="1" anchor="ctr">
              <a:noAutofit/>
            </a:bodyPr>
            <a:lstStyle/>
            <a:p>
              <a:pPr marL="40638" marR="40638" defTabSz="910796" hangingPunct="0">
                <a:defRPr sz="3400">
                  <a:uFill>
                    <a:solidFill>
                      <a:srgbClr val="000000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  <a:endParaRPr sz="2391" kern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27" name="cancer cells…"/>
            <p:cNvSpPr txBox="1"/>
            <p:nvPr/>
          </p:nvSpPr>
          <p:spPr>
            <a:xfrm>
              <a:off x="254000" y="4838700"/>
              <a:ext cx="2640495" cy="114912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35719" tIns="35719" rIns="35719" bIns="35719" numCol="1" anchor="t">
              <a:spAutoFit/>
            </a:bodyPr>
            <a:lstStyle/>
            <a:p>
              <a:pPr marL="40638" marR="40638" defTabSz="910796" hangingPunct="0">
                <a:defRPr sz="3400">
                  <a:uFill>
                    <a:solidFill>
                      <a:srgbClr val="000000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  <a:r>
                <a:rPr sz="2391" kern="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rial"/>
                  <a:cs typeface="Arial"/>
                  <a:sym typeface="Arial"/>
                </a:rPr>
                <a:t>cancer cells </a:t>
              </a:r>
            </a:p>
            <a:p>
              <a:pPr marL="40638" marR="40638" defTabSz="910796" hangingPunct="0">
                <a:defRPr sz="3400">
                  <a:uFill>
                    <a:solidFill>
                      <a:srgbClr val="000000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  <a:r>
                <a:rPr sz="2391" kern="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rial"/>
                  <a:cs typeface="Arial"/>
                  <a:sym typeface="Arial"/>
                </a:rPr>
                <a:t>senesce</a:t>
              </a:r>
            </a:p>
          </p:txBody>
        </p:sp>
      </p:grpSp>
      <p:grpSp>
        <p:nvGrpSpPr>
          <p:cNvPr id="634" name="Group"/>
          <p:cNvGrpSpPr/>
          <p:nvPr/>
        </p:nvGrpSpPr>
        <p:grpSpPr>
          <a:xfrm>
            <a:off x="7730133" y="1535906"/>
            <a:ext cx="3420070" cy="3903942"/>
            <a:chOff x="0" y="0"/>
            <a:chExt cx="4864100" cy="5552272"/>
          </a:xfrm>
        </p:grpSpPr>
        <p:grpSp>
          <p:nvGrpSpPr>
            <p:cNvPr id="631" name="Group"/>
            <p:cNvGrpSpPr/>
            <p:nvPr/>
          </p:nvGrpSpPr>
          <p:grpSpPr>
            <a:xfrm>
              <a:off x="203200" y="0"/>
              <a:ext cx="2828074" cy="3026159"/>
              <a:chOff x="0" y="0"/>
              <a:chExt cx="2828073" cy="3026158"/>
            </a:xfrm>
          </p:grpSpPr>
          <p:pic>
            <p:nvPicPr>
              <p:cNvPr id="629" name="lung-cancer.png" descr="lung-cancer.png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0" y="0"/>
                <a:ext cx="2578100" cy="2578100"/>
              </a:xfrm>
              <a:prstGeom prst="rect">
                <a:avLst/>
              </a:prstGeom>
              <a:ln w="9525" cap="flat">
                <a:noFill/>
                <a:round/>
              </a:ln>
              <a:effectLst/>
            </p:spPr>
          </p:pic>
          <p:sp>
            <p:nvSpPr>
              <p:cNvPr id="630" name="lung cancers"/>
              <p:cNvSpPr txBox="1"/>
              <p:nvPr/>
            </p:nvSpPr>
            <p:spPr>
              <a:xfrm>
                <a:off x="139701" y="2400300"/>
                <a:ext cx="2688372" cy="625858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none" lIns="35719" tIns="35719" rIns="35719" bIns="35719" numCol="1" anchor="t">
                <a:spAutoFit/>
              </a:bodyPr>
              <a:lstStyle>
                <a:lvl1pPr marL="57799" marR="57799" algn="l" defTabSz="1295400">
                  <a:defRPr sz="3400">
                    <a:uFill>
                      <a:solidFill>
                        <a:srgbClr val="000000"/>
                      </a:solidFill>
                    </a:uFill>
                    <a:latin typeface="Arial"/>
                    <a:ea typeface="Arial"/>
                    <a:cs typeface="Arial"/>
                    <a:sym typeface="Arial"/>
                  </a:defRPr>
                </a:lvl1pPr>
              </a:lstStyle>
              <a:p>
                <a:pPr marL="40638" marR="40638" defTabSz="910796" hangingPunct="0"/>
                <a:r>
                  <a:rPr sz="2391" kern="0">
                    <a:solidFill>
                      <a:srgbClr val="000000"/>
                    </a:solidFill>
                  </a:rPr>
                  <a:t>lung cancers</a:t>
                </a:r>
              </a:p>
            </p:txBody>
          </p:sp>
        </p:grpSp>
        <p:sp>
          <p:nvSpPr>
            <p:cNvPr id="632" name="Arrow"/>
            <p:cNvSpPr/>
            <p:nvPr/>
          </p:nvSpPr>
          <p:spPr>
            <a:xfrm rot="5400000">
              <a:off x="946150" y="3194050"/>
              <a:ext cx="1130300" cy="787400"/>
            </a:xfrm>
            <a:prstGeom prst="rightArrow">
              <a:avLst>
                <a:gd name="adj1" fmla="val 34000"/>
                <a:gd name="adj2" fmla="val 50000"/>
              </a:avLst>
            </a:prstGeom>
            <a:solidFill>
              <a:srgbClr val="C6E6E9"/>
            </a:solidFill>
            <a:ln w="127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35719" tIns="35719" rIns="35719" bIns="35719" numCol="1" anchor="ctr">
              <a:noAutofit/>
            </a:bodyPr>
            <a:lstStyle/>
            <a:p>
              <a:pPr marL="40638" marR="40638" defTabSz="910796" hangingPunct="0">
                <a:defRPr sz="3400">
                  <a:uFill>
                    <a:solidFill>
                      <a:srgbClr val="000000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  <a:endParaRPr sz="2391" kern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3" name="advanced cancers respond…"/>
            <p:cNvSpPr txBox="1"/>
            <p:nvPr/>
          </p:nvSpPr>
          <p:spPr>
            <a:xfrm>
              <a:off x="0" y="4495800"/>
              <a:ext cx="4864100" cy="105647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35719" tIns="35719" rIns="35719" bIns="35719" numCol="1" anchor="t">
              <a:spAutoFit/>
            </a:bodyPr>
            <a:lstStyle/>
            <a:p>
              <a:pPr marL="40638" marR="40638" defTabSz="910796" hangingPunct="0">
                <a:buSzPct val="25000"/>
                <a:buBlip>
                  <a:blip r:embed="rId4"/>
                </a:buBlip>
                <a:defRPr sz="2400">
                  <a:uFill>
                    <a:solidFill>
                      <a:srgbClr val="000000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  <a:r>
                <a:rPr sz="1687" kern="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rial"/>
                  <a:cs typeface="Arial"/>
                  <a:sym typeface="Arial"/>
                </a:rPr>
                <a:t>advanced cancers respond</a:t>
              </a:r>
            </a:p>
            <a:p>
              <a:pPr marL="40638" marR="40638" defTabSz="910796" hangingPunct="0">
                <a:buSzPct val="25000"/>
                <a:buBlip>
                  <a:blip r:embed="rId4"/>
                </a:buBlip>
                <a:defRPr sz="2400">
                  <a:uFill>
                    <a:solidFill>
                      <a:srgbClr val="000000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  <a:r>
                <a:rPr sz="1687" kern="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rial"/>
                  <a:cs typeface="Arial"/>
                  <a:sym typeface="Arial"/>
                </a:rPr>
                <a:t>early  lesions don’t</a:t>
              </a:r>
            </a:p>
            <a:p>
              <a:pPr marL="40638" marR="40638" defTabSz="910796" hangingPunct="0">
                <a:defRPr sz="1400">
                  <a:uFill>
                    <a:solidFill>
                      <a:srgbClr val="000000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  <a:r>
                <a:rPr sz="984" kern="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rial"/>
                  <a:cs typeface="Arial"/>
                  <a:sym typeface="Arial"/>
                </a:rPr>
                <a:t>(Feldser et al. Nature, 2010)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2" grpId="0" animBg="1" advAuto="0"/>
      <p:bldP spid="628" grpId="0" animBg="1" advAuto="0"/>
      <p:bldP spid="634" grpId="0" animBg="1" advAuto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9" name="The power, and the limits, of GEMMs"/>
          <p:cNvSpPr txBox="1">
            <a:spLocks noGrp="1"/>
          </p:cNvSpPr>
          <p:nvPr>
            <p:ph type="title" idx="4294967295"/>
          </p:nvPr>
        </p:nvSpPr>
        <p:spPr>
          <a:xfrm>
            <a:off x="2357438" y="-52388"/>
            <a:ext cx="9834562" cy="847726"/>
          </a:xfrm>
          <a:prstGeom prst="rect">
            <a:avLst/>
          </a:prstGeom>
        </p:spPr>
        <p:txBody>
          <a:bodyPr/>
          <a:lstStyle/>
          <a:p>
            <a:r>
              <a:t>The power, and the limits, of GEMMs</a:t>
            </a:r>
          </a:p>
        </p:txBody>
      </p:sp>
      <p:pic>
        <p:nvPicPr>
          <p:cNvPr id="640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4844" y="1042694"/>
            <a:ext cx="4236589" cy="5804127"/>
          </a:xfrm>
          <a:prstGeom prst="rect">
            <a:avLst/>
          </a:prstGeom>
          <a:ln w="12700">
            <a:miter lim="400000"/>
          </a:ln>
        </p:spPr>
      </p:pic>
      <p:sp>
        <p:nvSpPr>
          <p:cNvPr id="641" name="Time-consuming…"/>
          <p:cNvSpPr txBox="1"/>
          <p:nvPr/>
        </p:nvSpPr>
        <p:spPr>
          <a:xfrm>
            <a:off x="6784931" y="2393555"/>
            <a:ext cx="3437159" cy="26475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5719" tIns="35719" rIns="35719" bIns="35719" anchor="ctr">
            <a:spAutoFit/>
          </a:bodyPr>
          <a:lstStyle/>
          <a:p>
            <a:pPr marL="160729" indent="-160729" defTabSz="410751" hangingPunct="0">
              <a:buSzPct val="45000"/>
              <a:buBlip>
                <a:blip r:embed="rId3"/>
              </a:buBlip>
              <a:defRPr sz="3400"/>
            </a:pPr>
            <a:r>
              <a:rPr sz="2391" kern="0">
                <a:solidFill>
                  <a:srgbClr val="000000"/>
                </a:solidFill>
                <a:latin typeface="Corbel"/>
                <a:sym typeface="Corbel"/>
              </a:rPr>
              <a:t>Time-consuming</a:t>
            </a:r>
          </a:p>
          <a:p>
            <a:pPr marL="160729" indent="-160729" defTabSz="410751" hangingPunct="0">
              <a:buSzPct val="45000"/>
              <a:buBlip>
                <a:blip r:embed="rId3"/>
              </a:buBlip>
              <a:defRPr sz="3400"/>
            </a:pPr>
            <a:r>
              <a:rPr sz="2391" kern="0">
                <a:solidFill>
                  <a:srgbClr val="000000"/>
                </a:solidFill>
                <a:latin typeface="Corbel"/>
                <a:sym typeface="Corbel"/>
              </a:rPr>
              <a:t>Expensive</a:t>
            </a:r>
          </a:p>
          <a:p>
            <a:pPr marL="160729" indent="-160729" defTabSz="410751" hangingPunct="0">
              <a:buSzPct val="45000"/>
              <a:buBlip>
                <a:blip r:embed="rId3"/>
              </a:buBlip>
              <a:defRPr sz="3400"/>
            </a:pPr>
            <a:r>
              <a:rPr sz="2391" kern="0">
                <a:solidFill>
                  <a:srgbClr val="000000"/>
                </a:solidFill>
                <a:latin typeface="Corbel"/>
                <a:sym typeface="Corbel"/>
              </a:rPr>
              <a:t>Not scalable</a:t>
            </a:r>
          </a:p>
          <a:p>
            <a:pPr marL="160729" indent="-160729" defTabSz="410751" hangingPunct="0">
              <a:buSzPct val="45000"/>
              <a:buBlip>
                <a:blip r:embed="rId3"/>
              </a:buBlip>
              <a:defRPr sz="3400"/>
            </a:pPr>
            <a:r>
              <a:rPr sz="2391" kern="0">
                <a:solidFill>
                  <a:srgbClr val="000000"/>
                </a:solidFill>
                <a:latin typeface="Corbel"/>
                <a:sym typeface="Corbel"/>
              </a:rPr>
              <a:t>Applicable only to small </a:t>
            </a:r>
            <a:br>
              <a:rPr sz="2391" kern="0">
                <a:solidFill>
                  <a:srgbClr val="000000"/>
                </a:solidFill>
                <a:latin typeface="Corbel"/>
                <a:sym typeface="Corbel"/>
              </a:rPr>
            </a:br>
            <a:r>
              <a:rPr sz="2391" kern="0">
                <a:solidFill>
                  <a:srgbClr val="000000"/>
                </a:solidFill>
                <a:latin typeface="Corbel"/>
                <a:sym typeface="Corbel"/>
              </a:rPr>
              <a:t>rodents</a:t>
            </a:r>
          </a:p>
          <a:p>
            <a:pPr marL="160729" indent="-160729" defTabSz="410751" hangingPunct="0">
              <a:buSzPct val="45000"/>
              <a:buBlip>
                <a:blip r:embed="rId3"/>
              </a:buBlip>
              <a:defRPr sz="3400"/>
            </a:pPr>
            <a:r>
              <a:rPr sz="2391" kern="0">
                <a:solidFill>
                  <a:srgbClr val="000000"/>
                </a:solidFill>
                <a:latin typeface="Corbel"/>
                <a:sym typeface="Corbel"/>
              </a:rPr>
              <a:t>Not all types of mutation </a:t>
            </a:r>
            <a:br>
              <a:rPr sz="2391" kern="0">
                <a:solidFill>
                  <a:srgbClr val="000000"/>
                </a:solidFill>
                <a:latin typeface="Corbel"/>
                <a:sym typeface="Corbel"/>
              </a:rPr>
            </a:br>
            <a:r>
              <a:rPr sz="2391" kern="0">
                <a:solidFill>
                  <a:srgbClr val="000000"/>
                </a:solidFill>
                <a:latin typeface="Corbel"/>
                <a:sym typeface="Corbel"/>
              </a:rPr>
              <a:t>can be engineered</a:t>
            </a:r>
          </a:p>
        </p:txBody>
      </p:sp>
    </p:spTree>
  </p:cSld>
  <p:clrMapOvr>
    <a:masterClrMapping/>
  </p:clrMapOvr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1" grpId="0" animBg="1" advAuto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3" name="crispr-2.jpg" descr="crispr-2.jpg"/>
          <p:cNvPicPr>
            <a:picLocks noChangeAspect="1"/>
          </p:cNvPicPr>
          <p:nvPr/>
        </p:nvPicPr>
        <p:blipFill>
          <a:blip r:embed="rId2"/>
          <a:srcRect t="8252" b="8251"/>
          <a:stretch>
            <a:fillRect/>
          </a:stretch>
        </p:blipFill>
        <p:spPr>
          <a:xfrm>
            <a:off x="1524000" y="1105607"/>
            <a:ext cx="9144063" cy="4646796"/>
          </a:xfrm>
          <a:prstGeom prst="rect">
            <a:avLst/>
          </a:prstGeom>
          <a:ln w="25400">
            <a:miter lim="400000"/>
          </a:ln>
          <a:effectLst>
            <a:reflection stA="50000" endPos="40000" dir="5400000" sy="-100000" algn="bl" rotWithShape="0"/>
          </a:effectLst>
        </p:spPr>
      </p:pic>
      <p:sp>
        <p:nvSpPr>
          <p:cNvPr id="644" name="The CRISPR revolution"/>
          <p:cNvSpPr txBox="1">
            <a:spLocks noGrp="1"/>
          </p:cNvSpPr>
          <p:nvPr>
            <p:ph type="title"/>
          </p:nvPr>
        </p:nvSpPr>
        <p:spPr>
          <a:xfrm>
            <a:off x="2416969" y="-228409"/>
            <a:ext cx="7358063" cy="17145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73FDFF"/>
                </a:solidFill>
                <a:latin typeface="+mn-lt"/>
                <a:ea typeface="+mn-ea"/>
                <a:cs typeface="+mn-cs"/>
                <a:sym typeface="Corbel"/>
              </a:defRPr>
            </a:lvl1pPr>
          </a:lstStyle>
          <a:p>
            <a:r>
              <a:t>The CRISPR revolution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0" name="droppedImage.pdf" descr="droppedImage.pdf"/>
          <p:cNvPicPr>
            <a:picLocks noChangeAspect="1"/>
          </p:cNvPicPr>
          <p:nvPr/>
        </p:nvPicPr>
        <p:blipFill>
          <a:blip r:embed="rId2"/>
          <a:srcRect r="70760"/>
          <a:stretch>
            <a:fillRect/>
          </a:stretch>
        </p:blipFill>
        <p:spPr>
          <a:xfrm>
            <a:off x="10106920" y="120551"/>
            <a:ext cx="520897" cy="562571"/>
          </a:xfrm>
          <a:prstGeom prst="rect">
            <a:avLst/>
          </a:prstGeom>
          <a:ln w="12700">
            <a:miter lim="400000"/>
          </a:ln>
        </p:spPr>
      </p:pic>
      <p:sp>
        <p:nvSpPr>
          <p:cNvPr id="281" name="The mouse as a model system"/>
          <p:cNvSpPr txBox="1">
            <a:spLocks noGrp="1"/>
          </p:cNvSpPr>
          <p:nvPr>
            <p:ph type="title" idx="4294967295"/>
          </p:nvPr>
        </p:nvSpPr>
        <p:spPr>
          <a:xfrm>
            <a:off x="0" y="2000250"/>
            <a:ext cx="9810750" cy="1714500"/>
          </a:xfrm>
          <a:prstGeom prst="rect">
            <a:avLst/>
          </a:prstGeom>
        </p:spPr>
        <p:txBody>
          <a:bodyPr/>
          <a:lstStyle/>
          <a:p>
            <a:r>
              <a:t>The mouse as a model system</a:t>
            </a:r>
          </a:p>
        </p:txBody>
      </p:sp>
      <p:pic>
        <p:nvPicPr>
          <p:cNvPr id="282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9806" y="3075440"/>
            <a:ext cx="4890105" cy="2753651"/>
          </a:xfrm>
          <a:prstGeom prst="rect">
            <a:avLst/>
          </a:prstGeom>
          <a:ln w="12700">
            <a:miter lim="400000"/>
          </a:ln>
          <a:effectLst>
            <a:outerShdw blurRad="520700" dist="113829" dir="5400000" rotWithShape="0">
              <a:srgbClr val="000000">
                <a:alpha val="60986"/>
              </a:srgbClr>
            </a:outerShdw>
          </a:effectLst>
        </p:spPr>
      </p:pic>
      <p:sp>
        <p:nvSpPr>
          <p:cNvPr id="283" name="Chemical/radiation…"/>
          <p:cNvSpPr txBox="1"/>
          <p:nvPr/>
        </p:nvSpPr>
        <p:spPr>
          <a:xfrm>
            <a:off x="1607942" y="1917280"/>
            <a:ext cx="3121047" cy="9809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5719" tIns="35719" rIns="35719" bIns="35719" anchor="ctr">
            <a:spAutoFit/>
          </a:bodyPr>
          <a:lstStyle/>
          <a:p>
            <a:pPr algn="ctr" defTabSz="410751" hangingPunct="0"/>
            <a:r>
              <a:rPr sz="2953" kern="0">
                <a:solidFill>
                  <a:srgbClr val="000000"/>
                </a:solidFill>
                <a:latin typeface="Corbel"/>
                <a:sym typeface="Corbel"/>
              </a:rPr>
              <a:t>Chemical/radiation </a:t>
            </a:r>
          </a:p>
          <a:p>
            <a:pPr algn="ctr" defTabSz="410751" hangingPunct="0"/>
            <a:r>
              <a:rPr sz="2953" kern="0">
                <a:solidFill>
                  <a:srgbClr val="000000"/>
                </a:solidFill>
                <a:latin typeface="Corbel"/>
                <a:sym typeface="Corbel"/>
              </a:rPr>
              <a:t>Carcinogenesis</a:t>
            </a:r>
          </a:p>
        </p:txBody>
      </p:sp>
      <p:sp>
        <p:nvSpPr>
          <p:cNvPr id="284" name="Tumor cells…"/>
          <p:cNvSpPr txBox="1"/>
          <p:nvPr/>
        </p:nvSpPr>
        <p:spPr>
          <a:xfrm>
            <a:off x="4358061" y="767404"/>
            <a:ext cx="3390352" cy="9809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5719" tIns="35719" rIns="35719" bIns="35719" anchor="ctr">
            <a:spAutoFit/>
          </a:bodyPr>
          <a:lstStyle/>
          <a:p>
            <a:pPr algn="ctr" defTabSz="410751" hangingPunct="0"/>
            <a:r>
              <a:rPr sz="2953" kern="0">
                <a:solidFill>
                  <a:srgbClr val="000000"/>
                </a:solidFill>
                <a:latin typeface="Corbel"/>
                <a:sym typeface="Corbel"/>
              </a:rPr>
              <a:t>Tumor cells</a:t>
            </a:r>
          </a:p>
          <a:p>
            <a:pPr algn="ctr" defTabSz="410751" hangingPunct="0"/>
            <a:r>
              <a:rPr sz="2953" kern="0">
                <a:solidFill>
                  <a:srgbClr val="000000"/>
                </a:solidFill>
                <a:latin typeface="Corbel"/>
                <a:sym typeface="Corbel"/>
              </a:rPr>
              <a:t>Xenografts/allografts</a:t>
            </a:r>
          </a:p>
        </p:txBody>
      </p:sp>
      <p:sp>
        <p:nvSpPr>
          <p:cNvPr id="285" name="Patient-derived…"/>
          <p:cNvSpPr txBox="1"/>
          <p:nvPr/>
        </p:nvSpPr>
        <p:spPr>
          <a:xfrm>
            <a:off x="7739255" y="1917280"/>
            <a:ext cx="2903039" cy="9809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5719" tIns="35719" rIns="35719" bIns="35719" anchor="ctr">
            <a:spAutoFit/>
          </a:bodyPr>
          <a:lstStyle/>
          <a:p>
            <a:pPr algn="ctr" defTabSz="410751" hangingPunct="0"/>
            <a:r>
              <a:rPr sz="2953" kern="0">
                <a:solidFill>
                  <a:srgbClr val="000000"/>
                </a:solidFill>
                <a:latin typeface="Corbel"/>
                <a:sym typeface="Corbel"/>
              </a:rPr>
              <a:t>Patient-derived </a:t>
            </a:r>
          </a:p>
          <a:p>
            <a:pPr algn="ctr" defTabSz="410751" hangingPunct="0"/>
            <a:r>
              <a:rPr sz="2953" kern="0">
                <a:solidFill>
                  <a:srgbClr val="000000"/>
                </a:solidFill>
                <a:latin typeface="Corbel"/>
                <a:sym typeface="Corbel"/>
              </a:rPr>
              <a:t>xenografts (PDXs)</a:t>
            </a:r>
          </a:p>
        </p:txBody>
      </p:sp>
    </p:spTree>
  </p:cSld>
  <p:clrMapOvr>
    <a:masterClrMapping/>
  </p:clrMapOvr>
  <p:transition spd="slow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" name="Editing the genome with CRISPR-Cas9"/>
          <p:cNvSpPr txBox="1">
            <a:spLocks noGrp="1"/>
          </p:cNvSpPr>
          <p:nvPr>
            <p:ph type="title" idx="4294967295"/>
          </p:nvPr>
        </p:nvSpPr>
        <p:spPr>
          <a:xfrm>
            <a:off x="2357438" y="-52388"/>
            <a:ext cx="9834562" cy="847726"/>
          </a:xfrm>
          <a:prstGeom prst="rect">
            <a:avLst/>
          </a:prstGeom>
        </p:spPr>
        <p:txBody>
          <a:bodyPr/>
          <a:lstStyle/>
          <a:p>
            <a:r>
              <a:t>Editing the genome with CRISPR-Cas9</a:t>
            </a:r>
          </a:p>
        </p:txBody>
      </p:sp>
      <p:pic>
        <p:nvPicPr>
          <p:cNvPr id="650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0286" y="1190949"/>
            <a:ext cx="5911429" cy="4855816"/>
          </a:xfrm>
          <a:prstGeom prst="rect">
            <a:avLst/>
          </a:prstGeom>
          <a:ln w="12700">
            <a:miter lim="400000"/>
          </a:ln>
        </p:spPr>
      </p:pic>
      <p:sp>
        <p:nvSpPr>
          <p:cNvPr id="651" name="Rectangle"/>
          <p:cNvSpPr/>
          <p:nvPr/>
        </p:nvSpPr>
        <p:spPr>
          <a:xfrm>
            <a:off x="2934891" y="3857625"/>
            <a:ext cx="2844664" cy="2555077"/>
          </a:xfrm>
          <a:prstGeom prst="rect">
            <a:avLst/>
          </a:prstGeom>
          <a:solidFill>
            <a:srgbClr val="FFFFFF"/>
          </a:solidFill>
          <a:ln w="25400">
            <a:solidFill>
              <a:srgbClr val="FFFFFF"/>
            </a:solidFill>
            <a:miter lim="400000"/>
          </a:ln>
        </p:spPr>
        <p:txBody>
          <a:bodyPr lIns="26789" tIns="26789" rIns="26789" bIns="26789" anchor="ctr"/>
          <a:lstStyle/>
          <a:p>
            <a:pPr algn="ctr" defTabSz="910796" hangingPunct="0">
              <a:buClr>
                <a:srgbClr val="1D4790"/>
              </a:buClr>
              <a:defRPr sz="2400">
                <a:solidFill>
                  <a:srgbClr val="1D4790"/>
                </a:solidFill>
                <a:uFill>
                  <a:solidFill>
                    <a:srgbClr val="1D4790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endParaRPr sz="1687" kern="0">
              <a:solidFill>
                <a:srgbClr val="1D4790"/>
              </a:solidFill>
              <a:uFill>
                <a:solidFill>
                  <a:srgbClr val="1D4790"/>
                </a:solidFill>
              </a:uFill>
              <a:latin typeface="Arial"/>
              <a:cs typeface="Arial"/>
              <a:sym typeface="Arial"/>
            </a:endParaRPr>
          </a:p>
        </p:txBody>
      </p:sp>
      <p:sp>
        <p:nvSpPr>
          <p:cNvPr id="652" name="Rectangle"/>
          <p:cNvSpPr/>
          <p:nvPr/>
        </p:nvSpPr>
        <p:spPr>
          <a:xfrm>
            <a:off x="5845969" y="3857625"/>
            <a:ext cx="3353330" cy="2555077"/>
          </a:xfrm>
          <a:prstGeom prst="rect">
            <a:avLst/>
          </a:prstGeom>
          <a:solidFill>
            <a:srgbClr val="FFFFFF"/>
          </a:solidFill>
          <a:ln w="25400">
            <a:solidFill>
              <a:srgbClr val="FFFFFF"/>
            </a:solidFill>
            <a:miter lim="400000"/>
          </a:ln>
        </p:spPr>
        <p:txBody>
          <a:bodyPr lIns="26789" tIns="26789" rIns="26789" bIns="26789" anchor="ctr"/>
          <a:lstStyle/>
          <a:p>
            <a:pPr algn="ctr" defTabSz="910796" hangingPunct="0">
              <a:buClr>
                <a:srgbClr val="1D4790"/>
              </a:buClr>
              <a:defRPr sz="2400">
                <a:solidFill>
                  <a:srgbClr val="FFFFFF"/>
                </a:solidFill>
                <a:uFill>
                  <a:solidFill>
                    <a:srgbClr val="1D4790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endParaRPr sz="1687" kern="0">
              <a:solidFill>
                <a:srgbClr val="FFFFFF"/>
              </a:solidFill>
              <a:uFill>
                <a:solidFill>
                  <a:srgbClr val="1D4790"/>
                </a:solidFill>
              </a:u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6" dur="1000" fill="hold"/>
                                        <p:tgtEl>
                                          <p:spTgt spid="6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11" dur="1000" fill="hold"/>
                                        <p:tgtEl>
                                          <p:spTgt spid="6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1" grpId="0" animBg="1" advAuto="0"/>
      <p:bldP spid="652" grpId="0" animBg="1" advAuto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7" name="Gene targeting for dummies"/>
          <p:cNvSpPr txBox="1">
            <a:spLocks noGrp="1"/>
          </p:cNvSpPr>
          <p:nvPr>
            <p:ph type="title" idx="4294967295"/>
          </p:nvPr>
        </p:nvSpPr>
        <p:spPr>
          <a:xfrm>
            <a:off x="2357438" y="-52388"/>
            <a:ext cx="9834562" cy="847726"/>
          </a:xfrm>
          <a:prstGeom prst="rect">
            <a:avLst/>
          </a:prstGeom>
        </p:spPr>
        <p:txBody>
          <a:bodyPr/>
          <a:lstStyle/>
          <a:p>
            <a:r>
              <a:rPr dirty="0"/>
              <a:t>Gene targeting</a:t>
            </a:r>
            <a:r>
              <a:rPr lang="en-US" dirty="0"/>
              <a:t> by CRISPR</a:t>
            </a:r>
            <a:endParaRPr dirty="0"/>
          </a:p>
        </p:txBody>
      </p:sp>
      <p:pic>
        <p:nvPicPr>
          <p:cNvPr id="658" name="image.jpg" descr="image.jpg"/>
          <p:cNvPicPr>
            <a:picLocks noChangeAspect="1"/>
          </p:cNvPicPr>
          <p:nvPr/>
        </p:nvPicPr>
        <p:blipFill>
          <a:blip r:embed="rId2"/>
          <a:srcRect l="3780" t="4328" b="69852"/>
          <a:stretch>
            <a:fillRect/>
          </a:stretch>
        </p:blipFill>
        <p:spPr>
          <a:xfrm>
            <a:off x="2237258" y="3299865"/>
            <a:ext cx="7717413" cy="2382667"/>
          </a:xfrm>
          <a:prstGeom prst="rect">
            <a:avLst/>
          </a:prstGeom>
          <a:ln w="12700">
            <a:miter lim="400000"/>
          </a:ln>
        </p:spPr>
      </p:pic>
      <p:sp>
        <p:nvSpPr>
          <p:cNvPr id="659" name="Multiplexed gene targeting in ES cells"/>
          <p:cNvSpPr txBox="1"/>
          <p:nvPr/>
        </p:nvSpPr>
        <p:spPr>
          <a:xfrm>
            <a:off x="3005627" y="2916088"/>
            <a:ext cx="5931112" cy="5265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5719" tIns="35719" rIns="35719" bIns="35719" anchor="ctr">
            <a:spAutoFit/>
          </a:bodyPr>
          <a:lstStyle/>
          <a:p>
            <a:pPr algn="ctr" defTabSz="410751" hangingPunct="0"/>
            <a:r>
              <a:rPr sz="2953" kern="0">
                <a:solidFill>
                  <a:srgbClr val="000000"/>
                </a:solidFill>
                <a:latin typeface="Corbel"/>
                <a:sym typeface="Corbel"/>
              </a:rPr>
              <a:t>Multiplexed gene targeting in ES cells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4" name="Gene targeting for dummies"/>
          <p:cNvSpPr txBox="1">
            <a:spLocks noGrp="1"/>
          </p:cNvSpPr>
          <p:nvPr>
            <p:ph type="title" idx="4294967295"/>
          </p:nvPr>
        </p:nvSpPr>
        <p:spPr>
          <a:xfrm>
            <a:off x="2357438" y="-52388"/>
            <a:ext cx="9834562" cy="847726"/>
          </a:xfrm>
          <a:prstGeom prst="rect">
            <a:avLst/>
          </a:prstGeom>
        </p:spPr>
        <p:txBody>
          <a:bodyPr/>
          <a:lstStyle/>
          <a:p>
            <a:r>
              <a:t>Gene targeting for dummies</a:t>
            </a:r>
          </a:p>
        </p:txBody>
      </p:sp>
      <p:pic>
        <p:nvPicPr>
          <p:cNvPr id="665" name="image.jpg" descr="image.jpg"/>
          <p:cNvPicPr>
            <a:picLocks noChangeAspect="1"/>
          </p:cNvPicPr>
          <p:nvPr/>
        </p:nvPicPr>
        <p:blipFill>
          <a:blip r:embed="rId2"/>
          <a:srcRect t="38564"/>
          <a:stretch>
            <a:fillRect/>
          </a:stretch>
        </p:blipFill>
        <p:spPr>
          <a:xfrm>
            <a:off x="2528171" y="1115056"/>
            <a:ext cx="7135636" cy="5044005"/>
          </a:xfrm>
          <a:prstGeom prst="rect">
            <a:avLst/>
          </a:prstGeom>
          <a:ln w="12700">
            <a:miter lim="400000"/>
          </a:ln>
        </p:spPr>
      </p:pic>
      <p:sp>
        <p:nvSpPr>
          <p:cNvPr id="666" name="Rectangle"/>
          <p:cNvSpPr/>
          <p:nvPr/>
        </p:nvSpPr>
        <p:spPr>
          <a:xfrm>
            <a:off x="2075201" y="4037789"/>
            <a:ext cx="8279133" cy="2694488"/>
          </a:xfrm>
          <a:prstGeom prst="rect">
            <a:avLst/>
          </a:prstGeom>
          <a:solidFill>
            <a:srgbClr val="FFFFFF"/>
          </a:solidFill>
          <a:ln w="25400">
            <a:solidFill>
              <a:srgbClr val="FFFFFF"/>
            </a:solidFill>
            <a:miter lim="400000"/>
          </a:ln>
        </p:spPr>
        <p:txBody>
          <a:bodyPr lIns="26789" tIns="26789" rIns="26789" bIns="26789" anchor="ctr"/>
          <a:lstStyle/>
          <a:p>
            <a:pPr algn="ctr" defTabSz="910796" hangingPunct="0">
              <a:buClr>
                <a:srgbClr val="1D4790"/>
              </a:buClr>
              <a:defRPr sz="2400">
                <a:solidFill>
                  <a:srgbClr val="1D4790"/>
                </a:solidFill>
                <a:uFill>
                  <a:solidFill>
                    <a:srgbClr val="1D4790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endParaRPr sz="1687" kern="0">
              <a:solidFill>
                <a:srgbClr val="1D4790"/>
              </a:solidFill>
              <a:uFill>
                <a:solidFill>
                  <a:srgbClr val="1D4790"/>
                </a:solidFill>
              </a:u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6" dur="1000" fill="hold"/>
                                        <p:tgtEl>
                                          <p:spTgt spid="6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6" grpId="0" animBg="1" advAuto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1" name="The advent of somatic genome editing"/>
          <p:cNvSpPr txBox="1">
            <a:spLocks noGrp="1"/>
          </p:cNvSpPr>
          <p:nvPr>
            <p:ph type="title" idx="4294967295"/>
          </p:nvPr>
        </p:nvSpPr>
        <p:spPr>
          <a:xfrm>
            <a:off x="2357438" y="-52388"/>
            <a:ext cx="9834562" cy="847726"/>
          </a:xfrm>
          <a:prstGeom prst="rect">
            <a:avLst/>
          </a:prstGeom>
        </p:spPr>
        <p:txBody>
          <a:bodyPr>
            <a:normAutofit/>
          </a:bodyPr>
          <a:lstStyle/>
          <a:p>
            <a:pPr lvl="1"/>
            <a:r>
              <a:rPr sz="3600" dirty="0">
                <a:solidFill>
                  <a:schemeClr val="bg1"/>
                </a:solidFill>
                <a:latin typeface="Corbel" panose="020B0503020204020204" pitchFamily="34" charset="0"/>
              </a:rPr>
              <a:t>The advent of somatic genome editing</a:t>
            </a:r>
          </a:p>
        </p:txBody>
      </p:sp>
      <p:pic>
        <p:nvPicPr>
          <p:cNvPr id="672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5483" y="784224"/>
            <a:ext cx="5747423" cy="1855508"/>
          </a:xfrm>
          <a:prstGeom prst="rect">
            <a:avLst/>
          </a:prstGeom>
          <a:ln w="12700">
            <a:miter lim="400000"/>
          </a:ln>
        </p:spPr>
      </p:pic>
      <p:pic>
        <p:nvPicPr>
          <p:cNvPr id="673" name="nature13589-f1.jpg" descr="nature13589-f1.jpg"/>
          <p:cNvPicPr>
            <a:picLocks noChangeAspect="1"/>
          </p:cNvPicPr>
          <p:nvPr/>
        </p:nvPicPr>
        <p:blipFill>
          <a:blip r:embed="rId3"/>
          <a:srcRect l="2633" r="70401" b="68105"/>
          <a:stretch>
            <a:fillRect/>
          </a:stretch>
        </p:blipFill>
        <p:spPr>
          <a:xfrm>
            <a:off x="1728171" y="2956467"/>
            <a:ext cx="3749286" cy="3267380"/>
          </a:xfrm>
          <a:prstGeom prst="rect">
            <a:avLst/>
          </a:prstGeom>
          <a:ln w="12700">
            <a:miter lim="400000"/>
          </a:ln>
        </p:spPr>
      </p:pic>
      <p:pic>
        <p:nvPicPr>
          <p:cNvPr id="674" name="nature13589-f1.jpg" descr="nature13589-f1.jpg"/>
          <p:cNvPicPr>
            <a:picLocks noChangeAspect="1"/>
          </p:cNvPicPr>
          <p:nvPr/>
        </p:nvPicPr>
        <p:blipFill>
          <a:blip r:embed="rId3"/>
          <a:srcRect l="49373" b="38200"/>
          <a:stretch>
            <a:fillRect/>
          </a:stretch>
        </p:blipFill>
        <p:spPr>
          <a:xfrm>
            <a:off x="5971960" y="2766021"/>
            <a:ext cx="4056190" cy="364814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6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2" grpId="0" animBg="1" advAuto="0"/>
      <p:bldP spid="673" grpId="0" animBg="1" advAuto="0"/>
      <p:bldP spid="674" grpId="0" animBg="1" advAuto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0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917" y="1014992"/>
            <a:ext cx="10398156" cy="5701656"/>
          </a:xfrm>
          <a:prstGeom prst="rect">
            <a:avLst/>
          </a:prstGeom>
          <a:ln w="12700">
            <a:miter lim="400000"/>
          </a:ln>
        </p:spPr>
      </p:pic>
      <p:sp>
        <p:nvSpPr>
          <p:cNvPr id="681" name="Rectangle"/>
          <p:cNvSpPr/>
          <p:nvPr/>
        </p:nvSpPr>
        <p:spPr>
          <a:xfrm>
            <a:off x="2324836" y="4934204"/>
            <a:ext cx="5850735" cy="1242290"/>
          </a:xfrm>
          <a:prstGeom prst="rect">
            <a:avLst/>
          </a:prstGeom>
          <a:solidFill>
            <a:srgbClr val="FFFFFF"/>
          </a:solidFill>
          <a:ln w="25400">
            <a:solidFill>
              <a:srgbClr val="FFFFFF"/>
            </a:solidFill>
            <a:miter lim="400000"/>
          </a:ln>
        </p:spPr>
        <p:txBody>
          <a:bodyPr lIns="26789" tIns="26789" rIns="26789" bIns="26789" anchor="ctr"/>
          <a:lstStyle/>
          <a:p>
            <a:pPr algn="ctr" defTabSz="910796" hangingPunct="0">
              <a:buClr>
                <a:srgbClr val="1D4790"/>
              </a:buClr>
              <a:defRPr sz="2400">
                <a:solidFill>
                  <a:srgbClr val="1D4790"/>
                </a:solidFill>
                <a:uFill>
                  <a:solidFill>
                    <a:srgbClr val="1D4790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endParaRPr sz="1687" kern="0">
              <a:solidFill>
                <a:srgbClr val="1D4790"/>
              </a:solidFill>
              <a:uFill>
                <a:solidFill>
                  <a:srgbClr val="1D4790"/>
                </a:solidFill>
              </a:uFill>
              <a:latin typeface="Arial"/>
              <a:cs typeface="Arial"/>
              <a:sym typeface="Arial"/>
            </a:endParaRPr>
          </a:p>
        </p:txBody>
      </p:sp>
      <p:sp>
        <p:nvSpPr>
          <p:cNvPr id="682" name="Rectangle"/>
          <p:cNvSpPr/>
          <p:nvPr/>
        </p:nvSpPr>
        <p:spPr>
          <a:xfrm>
            <a:off x="1415826" y="2437858"/>
            <a:ext cx="12435974" cy="2536959"/>
          </a:xfrm>
          <a:prstGeom prst="rect">
            <a:avLst/>
          </a:prstGeom>
          <a:solidFill>
            <a:srgbClr val="FFFFFF"/>
          </a:solidFill>
          <a:ln w="25400">
            <a:solidFill>
              <a:srgbClr val="FFFFFF"/>
            </a:solidFill>
            <a:miter lim="400000"/>
          </a:ln>
        </p:spPr>
        <p:txBody>
          <a:bodyPr lIns="26789" tIns="26789" rIns="26789" bIns="26789" anchor="ctr"/>
          <a:lstStyle/>
          <a:p>
            <a:pPr algn="ctr" defTabSz="910796" hangingPunct="0">
              <a:buClr>
                <a:srgbClr val="1D4790"/>
              </a:buClr>
              <a:defRPr sz="2400">
                <a:solidFill>
                  <a:srgbClr val="1D4790"/>
                </a:solidFill>
                <a:uFill>
                  <a:solidFill>
                    <a:srgbClr val="1D4790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endParaRPr sz="1687" kern="0">
              <a:solidFill>
                <a:srgbClr val="1D4790"/>
              </a:solidFill>
              <a:uFill>
                <a:solidFill>
                  <a:srgbClr val="1D4790"/>
                </a:solidFill>
              </a:uFill>
              <a:latin typeface="Arial"/>
              <a:cs typeface="Arial"/>
              <a:sym typeface="Arial"/>
            </a:endParaRPr>
          </a:p>
        </p:txBody>
      </p:sp>
      <p:sp>
        <p:nvSpPr>
          <p:cNvPr id="9" name="The advent of somatic genome editing">
            <a:extLst>
              <a:ext uri="{FF2B5EF4-FFF2-40B4-BE49-F238E27FC236}">
                <a16:creationId xmlns:a16="http://schemas.microsoft.com/office/drawing/2014/main" id="{46156D9E-3F49-6E48-86FB-2E6DA2957F84}"/>
              </a:ext>
            </a:extLst>
          </p:cNvPr>
          <p:cNvSpPr txBox="1">
            <a:spLocks/>
          </p:cNvSpPr>
          <p:nvPr/>
        </p:nvSpPr>
        <p:spPr>
          <a:xfrm>
            <a:off x="2357438" y="-52388"/>
            <a:ext cx="9834562" cy="8477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Corbel" panose="020B0503020204020204" pitchFamily="34" charset="0"/>
                <a:ea typeface="+mj-ea"/>
                <a:cs typeface="+mj-cs"/>
              </a:defRPr>
            </a:lvl1pPr>
          </a:lstStyle>
          <a:p>
            <a:pPr marL="0" lvl="1" defTabSz="914400"/>
            <a:r>
              <a:rPr lang="en-US" sz="3600" kern="0">
                <a:solidFill>
                  <a:schemeClr val="bg1"/>
                </a:solidFill>
                <a:latin typeface="Corbel" panose="020B0503020204020204" pitchFamily="34" charset="0"/>
              </a:rPr>
              <a:t>The advent of somatic genome editing</a:t>
            </a:r>
            <a:endParaRPr lang="en-US" sz="3600" kern="0" dirty="0">
              <a:solidFill>
                <a:schemeClr val="bg1"/>
              </a:solidFill>
              <a:latin typeface="Corbel" panose="020B0503020204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6" dur="1000" fill="hold"/>
                                        <p:tgtEl>
                                          <p:spTgt spid="6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2" grpId="0" animBg="1" advAuto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450F78A-A022-D54F-B680-D96AC39A393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5056" b="18705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014878"/>
      </p:ext>
    </p:extLst>
  </p:cSld>
  <p:clrMapOvr>
    <a:masterClrMapping/>
  </p:clrMapOvr>
  <p:transition spd="med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The impact of chromosomal rearrangements in cancer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5400"/>
            </a:lvl1pPr>
          </a:lstStyle>
          <a:p>
            <a:r>
              <a:rPr sz="2800" dirty="0">
                <a:solidFill>
                  <a:schemeClr val="bg1"/>
                </a:solidFill>
                <a:latin typeface="+mn-lt"/>
              </a:rPr>
              <a:t>The impact of chromosomal rearrangements in cancer</a:t>
            </a:r>
          </a:p>
        </p:txBody>
      </p:sp>
      <p:pic>
        <p:nvPicPr>
          <p:cNvPr id="221" name="balancedtranslocation.jpg" descr="balancedtranslocatio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9633" y="1399401"/>
            <a:ext cx="3795139" cy="2566761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24" name="Group"/>
          <p:cNvGrpSpPr/>
          <p:nvPr/>
        </p:nvGrpSpPr>
        <p:grpSpPr>
          <a:xfrm>
            <a:off x="1804812" y="1060024"/>
            <a:ext cx="3964777" cy="5671734"/>
            <a:chOff x="0" y="0"/>
            <a:chExt cx="7929552" cy="11343466"/>
          </a:xfrm>
        </p:grpSpPr>
        <p:pic>
          <p:nvPicPr>
            <p:cNvPr id="222" name="Image" descr="Image"/>
            <p:cNvPicPr>
              <a:picLocks noChangeAspect="1"/>
            </p:cNvPicPr>
            <p:nvPr/>
          </p:nvPicPr>
          <p:blipFill>
            <a:blip r:embed="rId3"/>
            <a:srcRect l="3268"/>
            <a:stretch>
              <a:fillRect/>
            </a:stretch>
          </p:blipFill>
          <p:spPr>
            <a:xfrm>
              <a:off x="0" y="0"/>
              <a:ext cx="7929552" cy="1071562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23" name="From: Roukos and Misteli, NCB, 2014"/>
            <p:cNvSpPr txBox="1"/>
            <p:nvPr/>
          </p:nvSpPr>
          <p:spPr>
            <a:xfrm>
              <a:off x="120080" y="10799086"/>
              <a:ext cx="5222583" cy="54438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35719" tIns="35719" rIns="35719" bIns="35719" numCol="1" anchor="ctr">
              <a:spAutoFit/>
            </a:bodyPr>
            <a:lstStyle>
              <a:lvl1pPr>
                <a:defRPr sz="2600">
                  <a:latin typeface="Corbel"/>
                  <a:ea typeface="Corbel"/>
                  <a:cs typeface="Corbel"/>
                  <a:sym typeface="Corbel"/>
                </a:defRPr>
              </a:lvl1pPr>
            </a:lstStyle>
            <a:p>
              <a:pPr marL="0" marR="0" lvl="0" indent="0" algn="ctr" defTabSz="410766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3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rbel"/>
                  <a:sym typeface="Corbel"/>
                </a:rPr>
                <a:t>From: Roukos and Misteli, NCB, 2014</a:t>
              </a:r>
            </a:p>
          </p:txBody>
        </p:sp>
      </p:grpSp>
      <p:grpSp>
        <p:nvGrpSpPr>
          <p:cNvPr id="227" name="Group"/>
          <p:cNvGrpSpPr/>
          <p:nvPr/>
        </p:nvGrpSpPr>
        <p:grpSpPr>
          <a:xfrm>
            <a:off x="7113659" y="1159561"/>
            <a:ext cx="1881038" cy="5441415"/>
            <a:chOff x="0" y="0"/>
            <a:chExt cx="3762074" cy="10882827"/>
          </a:xfrm>
        </p:grpSpPr>
        <p:pic>
          <p:nvPicPr>
            <p:cNvPr id="225" name="Image" descr="Image"/>
            <p:cNvPicPr>
              <a:picLocks noChangeAspect="1"/>
            </p:cNvPicPr>
            <p:nvPr/>
          </p:nvPicPr>
          <p:blipFill>
            <a:blip r:embed="rId4"/>
            <a:srcRect l="31416" r="31416"/>
            <a:stretch>
              <a:fillRect/>
            </a:stretch>
          </p:blipFill>
          <p:spPr>
            <a:xfrm>
              <a:off x="0" y="5189234"/>
              <a:ext cx="3762075" cy="569359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26" name="Image" descr="Image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64837" y="0"/>
              <a:ext cx="3232548" cy="491132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1835331729"/>
      </p:ext>
    </p:extLst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7" grpId="0" animBg="1" advAuto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ene fusions in cancer"/>
          <p:cNvSpPr txBox="1">
            <a:spLocks noGrp="1"/>
          </p:cNvSpPr>
          <p:nvPr>
            <p:ph type="title"/>
          </p:nvPr>
        </p:nvSpPr>
        <p:spPr>
          <a:xfrm>
            <a:off x="3903651" y="-248752"/>
            <a:ext cx="5922274" cy="1325563"/>
          </a:xfrm>
          <a:prstGeom prst="rect">
            <a:avLst/>
          </a:prstGeom>
        </p:spPr>
        <p:txBody>
          <a:bodyPr/>
          <a:lstStyle/>
          <a:p>
            <a:r>
              <a:rPr dirty="0">
                <a:solidFill>
                  <a:schemeClr val="bg1"/>
                </a:solidFill>
              </a:rPr>
              <a:t>Gene fusions in cancer</a:t>
            </a:r>
          </a:p>
        </p:txBody>
      </p:sp>
      <p:graphicFrame>
        <p:nvGraphicFramePr>
          <p:cNvPr id="234" name="2D Column Chart"/>
          <p:cNvGraphicFramePr/>
          <p:nvPr/>
        </p:nvGraphicFramePr>
        <p:xfrm>
          <a:off x="2006997" y="815578"/>
          <a:ext cx="8748828" cy="56283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35" name="Source: Mittleman’s database"/>
          <p:cNvSpPr txBox="1"/>
          <p:nvPr/>
        </p:nvSpPr>
        <p:spPr>
          <a:xfrm>
            <a:off x="7564462" y="6510320"/>
            <a:ext cx="2901115" cy="3491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>
              <a:defRPr sz="3600">
                <a:latin typeface="Corbel"/>
                <a:ea typeface="Corbel"/>
                <a:cs typeface="Corbel"/>
                <a:sym typeface="Corbel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/>
                <a:sym typeface="Corbel"/>
              </a:rPr>
              <a:t>Source: Mittleman’s database</a:t>
            </a:r>
          </a:p>
        </p:txBody>
      </p:sp>
    </p:spTree>
    <p:extLst>
      <p:ext uri="{BB962C8B-B14F-4D97-AF65-F5344CB8AC3E}">
        <p14:creationId xmlns:p14="http://schemas.microsoft.com/office/powerpoint/2010/main" val="21584993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3" name="Group"/>
          <p:cNvGrpSpPr/>
          <p:nvPr/>
        </p:nvGrpSpPr>
        <p:grpSpPr>
          <a:xfrm>
            <a:off x="1868802" y="3808511"/>
            <a:ext cx="379992" cy="973336"/>
            <a:chOff x="0" y="0"/>
            <a:chExt cx="759983" cy="1946671"/>
          </a:xfrm>
        </p:grpSpPr>
        <p:pic>
          <p:nvPicPr>
            <p:cNvPr id="251" name="droppedImage.png" descr="droppedImage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16200000">
              <a:off x="31733" y="-31734"/>
              <a:ext cx="696517" cy="75998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52" name="droppedImage.png" descr="droppedImage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16200000">
              <a:off x="31733" y="1218422"/>
              <a:ext cx="696517" cy="75998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254" name="A general CRISPR-based strategy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>
                <a:solidFill>
                  <a:schemeClr val="bg1"/>
                </a:solidFill>
              </a:rPr>
              <a:t>A general CRISPR-based strategy</a:t>
            </a:r>
          </a:p>
        </p:txBody>
      </p:sp>
      <p:pic>
        <p:nvPicPr>
          <p:cNvPr id="256" name="droppedImage.png" descr="droppedImage.png"/>
          <p:cNvPicPr>
            <a:picLocks noChangeAspect="1"/>
          </p:cNvPicPr>
          <p:nvPr/>
        </p:nvPicPr>
        <p:blipFill>
          <a:blip r:embed="rId3"/>
          <a:srcRect b="39667"/>
          <a:stretch>
            <a:fillRect/>
          </a:stretch>
        </p:blipFill>
        <p:spPr>
          <a:xfrm>
            <a:off x="9627490" y="2318211"/>
            <a:ext cx="422370" cy="1610852"/>
          </a:xfrm>
          <a:prstGeom prst="rect">
            <a:avLst/>
          </a:prstGeom>
          <a:ln w="12700">
            <a:miter lim="400000"/>
          </a:ln>
        </p:spPr>
      </p:pic>
      <p:pic>
        <p:nvPicPr>
          <p:cNvPr id="257" name="droppedImage.png" descr="droppedImage.png"/>
          <p:cNvPicPr>
            <a:picLocks noChangeAspect="1"/>
          </p:cNvPicPr>
          <p:nvPr/>
        </p:nvPicPr>
        <p:blipFill>
          <a:blip r:embed="rId4"/>
          <a:srcRect l="1608" t="1165" r="9919" b="43822"/>
          <a:stretch>
            <a:fillRect/>
          </a:stretch>
        </p:blipFill>
        <p:spPr>
          <a:xfrm>
            <a:off x="8489156" y="1803797"/>
            <a:ext cx="491134" cy="2107407"/>
          </a:xfrm>
          <a:prstGeom prst="rect">
            <a:avLst/>
          </a:prstGeom>
          <a:ln w="12700">
            <a:miter lim="400000"/>
          </a:ln>
        </p:spPr>
      </p:pic>
      <p:pic>
        <p:nvPicPr>
          <p:cNvPr id="258" name="droppedImage.png" descr="dropped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8174145" y="3756925"/>
            <a:ext cx="348259" cy="379993"/>
          </a:xfrm>
          <a:prstGeom prst="rect">
            <a:avLst/>
          </a:prstGeom>
          <a:ln w="12700">
            <a:miter lim="400000"/>
          </a:ln>
        </p:spPr>
      </p:pic>
      <p:pic>
        <p:nvPicPr>
          <p:cNvPr id="259" name="droppedImage.png" descr="droppedImage.png"/>
          <p:cNvPicPr>
            <a:picLocks noChangeAspect="1"/>
          </p:cNvPicPr>
          <p:nvPr/>
        </p:nvPicPr>
        <p:blipFill>
          <a:blip r:embed="rId4"/>
          <a:srcRect l="8311" t="1864" r="11260" b="40326"/>
          <a:stretch>
            <a:fillRect/>
          </a:stretch>
        </p:blipFill>
        <p:spPr>
          <a:xfrm>
            <a:off x="2190750" y="1768078"/>
            <a:ext cx="446485" cy="2214563"/>
          </a:xfrm>
          <a:prstGeom prst="rect">
            <a:avLst/>
          </a:prstGeom>
          <a:ln w="12700">
            <a:miter lim="400000"/>
          </a:ln>
        </p:spPr>
      </p:pic>
      <p:pic>
        <p:nvPicPr>
          <p:cNvPr id="260" name="droppedImage.png" descr="droppedImage.png"/>
          <p:cNvPicPr>
            <a:picLocks noChangeAspect="1"/>
          </p:cNvPicPr>
          <p:nvPr/>
        </p:nvPicPr>
        <p:blipFill>
          <a:blip r:embed="rId4"/>
          <a:srcRect l="8311" t="75990" r="12868" b="2797"/>
          <a:stretch>
            <a:fillRect/>
          </a:stretch>
        </p:blipFill>
        <p:spPr>
          <a:xfrm>
            <a:off x="2190750" y="4633740"/>
            <a:ext cx="437556" cy="812602"/>
          </a:xfrm>
          <a:prstGeom prst="rect">
            <a:avLst/>
          </a:prstGeom>
          <a:ln w="12700">
            <a:miter lim="400000"/>
          </a:ln>
        </p:spPr>
      </p:pic>
      <p:pic>
        <p:nvPicPr>
          <p:cNvPr id="261" name="droppedImage.png" descr="droppedImage.png"/>
          <p:cNvPicPr>
            <a:picLocks noChangeAspect="1"/>
          </p:cNvPicPr>
          <p:nvPr/>
        </p:nvPicPr>
        <p:blipFill>
          <a:blip r:embed="rId4"/>
          <a:srcRect l="3485" t="59440" r="12868" b="23543"/>
          <a:stretch>
            <a:fillRect/>
          </a:stretch>
        </p:blipFill>
        <p:spPr>
          <a:xfrm>
            <a:off x="2163961" y="3982641"/>
            <a:ext cx="464345" cy="651868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64" name="Group"/>
          <p:cNvGrpSpPr/>
          <p:nvPr/>
        </p:nvGrpSpPr>
        <p:grpSpPr>
          <a:xfrm>
            <a:off x="3703670" y="3842742"/>
            <a:ext cx="379993" cy="973337"/>
            <a:chOff x="0" y="0"/>
            <a:chExt cx="759983" cy="1946671"/>
          </a:xfrm>
        </p:grpSpPr>
        <p:pic>
          <p:nvPicPr>
            <p:cNvPr id="262" name="droppedImage.png" descr="droppedImage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16200000">
              <a:off x="31733" y="-31734"/>
              <a:ext cx="696517" cy="75998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63" name="droppedImage.png" descr="droppedImage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16200000">
              <a:off x="31733" y="1218422"/>
              <a:ext cx="696517" cy="75998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265" name="droppedImage.png" descr="droppedImage.png"/>
          <p:cNvPicPr>
            <a:picLocks noChangeAspect="1"/>
          </p:cNvPicPr>
          <p:nvPr/>
        </p:nvPicPr>
        <p:blipFill>
          <a:blip r:embed="rId4"/>
          <a:srcRect l="8311" t="1864" r="11260" b="40326"/>
          <a:stretch>
            <a:fillRect/>
          </a:stretch>
        </p:blipFill>
        <p:spPr>
          <a:xfrm>
            <a:off x="4025139" y="1806773"/>
            <a:ext cx="446485" cy="2214563"/>
          </a:xfrm>
          <a:prstGeom prst="rect">
            <a:avLst/>
          </a:prstGeom>
          <a:ln w="12700">
            <a:miter lim="400000"/>
          </a:ln>
        </p:spPr>
      </p:pic>
      <p:pic>
        <p:nvPicPr>
          <p:cNvPr id="266" name="droppedImage.png" descr="droppedImage.png"/>
          <p:cNvPicPr>
            <a:picLocks noChangeAspect="1"/>
          </p:cNvPicPr>
          <p:nvPr/>
        </p:nvPicPr>
        <p:blipFill>
          <a:blip r:embed="rId4"/>
          <a:srcRect l="8311" t="75990" r="12868" b="2797"/>
          <a:stretch>
            <a:fillRect/>
          </a:stretch>
        </p:blipFill>
        <p:spPr>
          <a:xfrm>
            <a:off x="4025139" y="4673203"/>
            <a:ext cx="437555" cy="812602"/>
          </a:xfrm>
          <a:prstGeom prst="rect">
            <a:avLst/>
          </a:prstGeom>
          <a:ln w="12700">
            <a:miter lim="400000"/>
          </a:ln>
        </p:spPr>
      </p:pic>
      <p:pic>
        <p:nvPicPr>
          <p:cNvPr id="267" name="droppedImage.png" descr="droppedImage.png"/>
          <p:cNvPicPr>
            <a:picLocks noChangeAspect="1"/>
          </p:cNvPicPr>
          <p:nvPr/>
        </p:nvPicPr>
        <p:blipFill>
          <a:blip r:embed="rId4"/>
          <a:srcRect l="3485" t="59440" r="12868" b="23543"/>
          <a:stretch>
            <a:fillRect/>
          </a:stretch>
        </p:blipFill>
        <p:spPr>
          <a:xfrm>
            <a:off x="3998350" y="4021336"/>
            <a:ext cx="464344" cy="651868"/>
          </a:xfrm>
          <a:prstGeom prst="rect">
            <a:avLst/>
          </a:prstGeom>
          <a:ln w="12700">
            <a:miter lim="400000"/>
          </a:ln>
        </p:spPr>
      </p:pic>
      <p:sp>
        <p:nvSpPr>
          <p:cNvPr id="268" name="DELETIONS"/>
          <p:cNvSpPr txBox="1"/>
          <p:nvPr/>
        </p:nvSpPr>
        <p:spPr>
          <a:xfrm>
            <a:off x="1785543" y="1259086"/>
            <a:ext cx="1265971" cy="3311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6789" tIns="26789" rIns="26789" bIns="26789">
            <a:spAutoFit/>
          </a:bodyPr>
          <a:lstStyle>
            <a:lvl1pPr defTabSz="1821656">
              <a:buClr>
                <a:srgbClr val="1D4790"/>
              </a:buClr>
              <a:defRPr sz="3200">
                <a:solidFill>
                  <a:srgbClr val="1D4790"/>
                </a:solidFill>
                <a:uFill>
                  <a:solidFill>
                    <a:srgbClr val="1D4790"/>
                  </a:solidFill>
                </a:u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marL="0" marR="0" lvl="0" indent="0" algn="ctr" defTabSz="910828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4790"/>
              </a:buClr>
              <a:buSzTx/>
              <a:buFontTx/>
              <a:buNone/>
              <a:tabLst/>
              <a:defRPr/>
            </a:pPr>
            <a:r>
              <a:rPr kumimoji="0" sz="1800" b="1" i="0" u="none" strike="noStrike" kern="0" cap="none" spc="0" normalizeH="0" baseline="0" noProof="0" dirty="0">
                <a:ln>
                  <a:noFill/>
                </a:ln>
                <a:solidFill>
                  <a:srgbClr val="1D4790"/>
                </a:solidFill>
                <a:effectLst/>
                <a:uLnTx/>
                <a:uFill>
                  <a:solidFill>
                    <a:srgbClr val="1D4790"/>
                  </a:solidFill>
                </a:uFill>
                <a:latin typeface="Corbel" panose="020B0503020204020204" pitchFamily="34" charset="0"/>
                <a:sym typeface="Arial"/>
              </a:rPr>
              <a:t>DELETIONS</a:t>
            </a:r>
          </a:p>
        </p:txBody>
      </p:sp>
      <p:sp>
        <p:nvSpPr>
          <p:cNvPr id="269" name="INVERSIONS"/>
          <p:cNvSpPr txBox="1"/>
          <p:nvPr/>
        </p:nvSpPr>
        <p:spPr>
          <a:xfrm>
            <a:off x="3563826" y="1262063"/>
            <a:ext cx="1378183" cy="3311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6789" tIns="26789" rIns="26789" bIns="26789">
            <a:spAutoFit/>
          </a:bodyPr>
          <a:lstStyle>
            <a:lvl1pPr defTabSz="1821656">
              <a:buClr>
                <a:srgbClr val="1D4790"/>
              </a:buClr>
              <a:defRPr sz="3200">
                <a:solidFill>
                  <a:srgbClr val="1D4790"/>
                </a:solidFill>
                <a:uFill>
                  <a:solidFill>
                    <a:srgbClr val="1D4790"/>
                  </a:solidFill>
                </a:u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marL="0" marR="0" lvl="0" indent="0" algn="ctr" defTabSz="910828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4790"/>
              </a:buClr>
              <a:buSzTx/>
              <a:buFontTx/>
              <a:buNone/>
              <a:tabLst/>
              <a:defRPr/>
            </a:pPr>
            <a:r>
              <a:rPr kumimoji="0" sz="1800" b="1" i="0" u="none" strike="noStrike" kern="0" cap="none" spc="0" normalizeH="0" baseline="0" noProof="0">
                <a:ln>
                  <a:noFill/>
                </a:ln>
                <a:solidFill>
                  <a:srgbClr val="1D4790"/>
                </a:solidFill>
                <a:effectLst/>
                <a:uLnTx/>
                <a:uFill>
                  <a:solidFill>
                    <a:srgbClr val="1D4790"/>
                  </a:solidFill>
                </a:uFill>
                <a:latin typeface="Corbel" panose="020B0503020204020204" pitchFamily="34" charset="0"/>
                <a:sym typeface="Arial"/>
              </a:rPr>
              <a:t>INVERSIONS</a:t>
            </a:r>
          </a:p>
        </p:txBody>
      </p:sp>
      <p:sp>
        <p:nvSpPr>
          <p:cNvPr id="270" name="TRANSLOCATIONS"/>
          <p:cNvSpPr txBox="1"/>
          <p:nvPr/>
        </p:nvSpPr>
        <p:spPr>
          <a:xfrm>
            <a:off x="8139186" y="1259086"/>
            <a:ext cx="2030604" cy="3311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6789" tIns="26789" rIns="26789" bIns="26789">
            <a:spAutoFit/>
          </a:bodyPr>
          <a:lstStyle>
            <a:lvl1pPr defTabSz="1821656">
              <a:buClr>
                <a:srgbClr val="1D4790"/>
              </a:buClr>
              <a:defRPr sz="3200">
                <a:solidFill>
                  <a:srgbClr val="1D4790"/>
                </a:solidFill>
                <a:uFill>
                  <a:solidFill>
                    <a:srgbClr val="1D4790"/>
                  </a:solidFill>
                </a:u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marL="0" marR="0" lvl="0" indent="0" algn="ctr" defTabSz="910828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4790"/>
              </a:buClr>
              <a:buSzTx/>
              <a:buFontTx/>
              <a:buNone/>
              <a:tabLst/>
              <a:defRPr/>
            </a:pPr>
            <a:r>
              <a:rPr kumimoji="0" sz="1800" b="1" i="0" u="none" strike="noStrike" kern="0" cap="none" spc="0" normalizeH="0" baseline="0" noProof="0">
                <a:ln>
                  <a:noFill/>
                </a:ln>
                <a:solidFill>
                  <a:srgbClr val="1D4790"/>
                </a:solidFill>
                <a:effectLst/>
                <a:uLnTx/>
                <a:uFill>
                  <a:solidFill>
                    <a:srgbClr val="1D4790"/>
                  </a:solidFill>
                </a:uFill>
                <a:latin typeface="Corbel" panose="020B0503020204020204" pitchFamily="34" charset="0"/>
                <a:sym typeface="Arial"/>
              </a:rPr>
              <a:t>TRANSLOCATIONS</a:t>
            </a:r>
          </a:p>
        </p:txBody>
      </p:sp>
      <p:pic>
        <p:nvPicPr>
          <p:cNvPr id="271" name="droppedImage.png" descr="droppedImage.png"/>
          <p:cNvPicPr>
            <a:picLocks noChangeAspect="1"/>
          </p:cNvPicPr>
          <p:nvPr/>
        </p:nvPicPr>
        <p:blipFill>
          <a:blip r:embed="rId4"/>
          <a:srcRect l="9651" t="55944" r="17962" b="1165"/>
          <a:stretch>
            <a:fillRect/>
          </a:stretch>
        </p:blipFill>
        <p:spPr>
          <a:xfrm>
            <a:off x="8533805" y="3911203"/>
            <a:ext cx="401837" cy="1643063"/>
          </a:xfrm>
          <a:prstGeom prst="rect">
            <a:avLst/>
          </a:prstGeom>
          <a:ln w="12700">
            <a:miter lim="400000"/>
          </a:ln>
        </p:spPr>
      </p:pic>
      <p:pic>
        <p:nvPicPr>
          <p:cNvPr id="272" name="droppedImage.png" descr="droppedImage.png"/>
          <p:cNvPicPr>
            <a:picLocks noChangeAspect="1"/>
          </p:cNvPicPr>
          <p:nvPr/>
        </p:nvPicPr>
        <p:blipFill>
          <a:blip r:embed="rId3"/>
          <a:srcRect t="59531"/>
          <a:stretch>
            <a:fillRect/>
          </a:stretch>
        </p:blipFill>
        <p:spPr>
          <a:xfrm>
            <a:off x="9623227" y="3911203"/>
            <a:ext cx="422370" cy="1080493"/>
          </a:xfrm>
          <a:prstGeom prst="rect">
            <a:avLst/>
          </a:prstGeom>
          <a:ln w="12700">
            <a:miter lim="400000"/>
          </a:ln>
        </p:spPr>
      </p:pic>
      <p:pic>
        <p:nvPicPr>
          <p:cNvPr id="273" name="droppedImage.png" descr="dropped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 flipH="1">
            <a:off x="10067239" y="3739066"/>
            <a:ext cx="348259" cy="379992"/>
          </a:xfrm>
          <a:prstGeom prst="rect">
            <a:avLst/>
          </a:prstGeom>
          <a:ln w="12700">
            <a:miter lim="400000"/>
          </a:ln>
        </p:spPr>
      </p:pic>
      <p:pic>
        <p:nvPicPr>
          <p:cNvPr id="274" name="droppedImage.png" descr="droppedImage.png"/>
          <p:cNvPicPr>
            <a:picLocks noChangeAspect="1"/>
          </p:cNvPicPr>
          <p:nvPr/>
        </p:nvPicPr>
        <p:blipFill>
          <a:blip r:embed="rId4"/>
          <a:srcRect l="8311" t="1864" r="11260" b="40326"/>
          <a:stretch>
            <a:fillRect/>
          </a:stretch>
        </p:blipFill>
        <p:spPr>
          <a:xfrm>
            <a:off x="5822674" y="1833563"/>
            <a:ext cx="446485" cy="2214563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77" name="Group"/>
          <p:cNvGrpSpPr/>
          <p:nvPr/>
        </p:nvGrpSpPr>
        <p:grpSpPr>
          <a:xfrm>
            <a:off x="5795885" y="4048125"/>
            <a:ext cx="464345" cy="1464469"/>
            <a:chOff x="0" y="0"/>
            <a:chExt cx="928687" cy="2928937"/>
          </a:xfrm>
        </p:grpSpPr>
        <p:pic>
          <p:nvPicPr>
            <p:cNvPr id="275" name="droppedImage.png" descr="droppedImage.png"/>
            <p:cNvPicPr>
              <a:picLocks noChangeAspect="1"/>
            </p:cNvPicPr>
            <p:nvPr/>
          </p:nvPicPr>
          <p:blipFill>
            <a:blip r:embed="rId4"/>
            <a:srcRect l="8311" t="75990" r="12868" b="2797"/>
            <a:stretch>
              <a:fillRect/>
            </a:stretch>
          </p:blipFill>
          <p:spPr>
            <a:xfrm>
              <a:off x="53578" y="1303734"/>
              <a:ext cx="875110" cy="162520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76" name="droppedImage.png" descr="droppedImage.png"/>
            <p:cNvPicPr>
              <a:picLocks noChangeAspect="1"/>
            </p:cNvPicPr>
            <p:nvPr/>
          </p:nvPicPr>
          <p:blipFill>
            <a:blip r:embed="rId4"/>
            <a:srcRect l="3485" t="59440" r="12868" b="23543"/>
            <a:stretch>
              <a:fillRect/>
            </a:stretch>
          </p:blipFill>
          <p:spPr>
            <a:xfrm>
              <a:off x="0" y="0"/>
              <a:ext cx="928688" cy="130373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278" name="droppedImage.png" descr="droppedImage.png"/>
          <p:cNvPicPr>
            <a:picLocks noChangeAspect="1"/>
          </p:cNvPicPr>
          <p:nvPr/>
        </p:nvPicPr>
        <p:blipFill>
          <a:blip r:embed="rId4"/>
          <a:srcRect l="8311" t="75990" r="12868" b="2797"/>
          <a:stretch>
            <a:fillRect/>
          </a:stretch>
        </p:blipFill>
        <p:spPr>
          <a:xfrm>
            <a:off x="6520678" y="4699992"/>
            <a:ext cx="437556" cy="812602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81" name="Group"/>
          <p:cNvGrpSpPr/>
          <p:nvPr/>
        </p:nvGrpSpPr>
        <p:grpSpPr>
          <a:xfrm>
            <a:off x="6493889" y="1833563"/>
            <a:ext cx="473274" cy="2866430"/>
            <a:chOff x="0" y="0"/>
            <a:chExt cx="946546" cy="5732859"/>
          </a:xfrm>
        </p:grpSpPr>
        <p:pic>
          <p:nvPicPr>
            <p:cNvPr id="279" name="droppedImage.png" descr="droppedImage.png"/>
            <p:cNvPicPr>
              <a:picLocks noChangeAspect="1"/>
            </p:cNvPicPr>
            <p:nvPr/>
          </p:nvPicPr>
          <p:blipFill>
            <a:blip r:embed="rId4"/>
            <a:srcRect l="8311" t="1864" r="11260" b="40326"/>
            <a:stretch>
              <a:fillRect/>
            </a:stretch>
          </p:blipFill>
          <p:spPr>
            <a:xfrm>
              <a:off x="53578" y="0"/>
              <a:ext cx="892969" cy="442912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80" name="droppedImage.png" descr="droppedImage.png"/>
            <p:cNvPicPr>
              <a:picLocks noChangeAspect="1"/>
            </p:cNvPicPr>
            <p:nvPr/>
          </p:nvPicPr>
          <p:blipFill>
            <a:blip r:embed="rId4"/>
            <a:srcRect l="3485" t="59440" r="12868" b="23543"/>
            <a:stretch>
              <a:fillRect/>
            </a:stretch>
          </p:blipFill>
          <p:spPr>
            <a:xfrm>
              <a:off x="0" y="4429125"/>
              <a:ext cx="928688" cy="130373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284" name="Group"/>
          <p:cNvGrpSpPr/>
          <p:nvPr/>
        </p:nvGrpSpPr>
        <p:grpSpPr>
          <a:xfrm>
            <a:off x="5435721" y="3887391"/>
            <a:ext cx="1885653" cy="1079003"/>
            <a:chOff x="0" y="0"/>
            <a:chExt cx="3771305" cy="2158005"/>
          </a:xfrm>
        </p:grpSpPr>
        <p:pic>
          <p:nvPicPr>
            <p:cNvPr id="282" name="Group" descr="Group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16200000">
              <a:off x="31733" y="-31734"/>
              <a:ext cx="696517" cy="75998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83" name="droppedImage.png" descr="droppedImage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5400000" flipH="1">
              <a:off x="3043055" y="1429756"/>
              <a:ext cx="696517" cy="75998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285" name="DUPLICATIONS"/>
          <p:cNvSpPr txBox="1"/>
          <p:nvPr/>
        </p:nvSpPr>
        <p:spPr>
          <a:xfrm>
            <a:off x="5551599" y="1253133"/>
            <a:ext cx="1653898" cy="3311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6789" tIns="26789" rIns="26789" bIns="26789">
            <a:spAutoFit/>
          </a:bodyPr>
          <a:lstStyle>
            <a:lvl1pPr defTabSz="1821656">
              <a:buClr>
                <a:srgbClr val="1D4790"/>
              </a:buClr>
              <a:defRPr sz="3200">
                <a:solidFill>
                  <a:srgbClr val="1D4790"/>
                </a:solidFill>
                <a:uFill>
                  <a:solidFill>
                    <a:srgbClr val="1D4790"/>
                  </a:solidFill>
                </a:u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marL="0" marR="0" lvl="0" indent="0" algn="ctr" defTabSz="910828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4790"/>
              </a:buClr>
              <a:buSzTx/>
              <a:buFontTx/>
              <a:buNone/>
              <a:tabLst/>
              <a:defRPr/>
            </a:pPr>
            <a:r>
              <a:rPr kumimoji="0" sz="1800" b="1" i="0" u="none" strike="noStrike" kern="0" cap="none" spc="0" normalizeH="0" baseline="0" noProof="0">
                <a:ln>
                  <a:noFill/>
                </a:ln>
                <a:solidFill>
                  <a:srgbClr val="1D4790"/>
                </a:solidFill>
                <a:effectLst/>
                <a:uLnTx/>
                <a:uFill>
                  <a:solidFill>
                    <a:srgbClr val="1D4790"/>
                  </a:solidFill>
                </a:uFill>
                <a:latin typeface="Corbel" panose="020B0503020204020204" pitchFamily="34" charset="0"/>
                <a:sym typeface="Arial"/>
              </a:rPr>
              <a:t>DUPLICATIONS</a:t>
            </a:r>
          </a:p>
        </p:txBody>
      </p:sp>
    </p:spTree>
    <p:extLst>
      <p:ext uri="{BB962C8B-B14F-4D97-AF65-F5344CB8AC3E}">
        <p14:creationId xmlns:p14="http://schemas.microsoft.com/office/powerpoint/2010/main" val="2738239917"/>
      </p:ext>
    </p:extLst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-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062017 0.000651" pathEditMode="relative">
                                      <p:cBhvr>
                                        <p:cTn id="11" dur="1000" fill="hold"/>
                                        <p:tgtEl>
                                          <p:spTgt spid="2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xit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14" dur="500" fill="hold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xit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wipe(left)">
                                      <p:cBhvr>
                                        <p:cTn id="18" dur="10" fill="hold"/>
                                        <p:tgtEl>
                                          <p:spTgt spid="2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fill="hold">
                                          <p:stCondLst>
                                            <p:cond delay="1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10"/>
                            </p:stCondLst>
                            <p:childTnLst>
                              <p:par>
                                <p:cTn id="21" presetID="-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000000 0.043966" pathEditMode="relative">
                                      <p:cBhvr>
                                        <p:cTn id="22" dur="100" fill="hold"/>
                                        <p:tgtEl>
                                          <p:spTgt spid="2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610"/>
                            </p:stCondLst>
                            <p:childTnLst>
                              <p:par>
                                <p:cTn id="24" presetID="-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000366 -0.045468" pathEditMode="relative">
                                      <p:cBhvr>
                                        <p:cTn id="25" dur="1000" fill="hold"/>
                                        <p:tgtEl>
                                          <p:spTgt spid="2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610"/>
                            </p:stCondLst>
                            <p:childTnLst>
                              <p:par>
                                <p:cTn id="27" presetID="6" presetClass="emp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8" dur="1000" fill="hold"/>
                                        <p:tgtEl>
                                          <p:spTgt spid="260"/>
                                        </p:tgtEl>
                                      </p:cBhvr>
                                      <p:by x="112999" y="112999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1000"/>
                                        <p:tgtEl>
                                          <p:spTgt spid="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-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C 0.000101 -0.053851 0.024739 -0.097360 0.055030 -0.097180 C 0.085321 -0.097000 0.109795 -0.053200 0.109694 0.000651" pathEditMode="relative">
                                      <p:cBhvr>
                                        <p:cTn id="36" dur="1000" fill="hold"/>
                                        <p:tgtEl>
                                          <p:spTgt spid="2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9" presetClass="exit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39" dur="1000" fill="hold"/>
                                        <p:tgtEl>
                                          <p:spTgt spid="2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8" presetClass="emp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43" dur="1000" fill="hold"/>
                                        <p:tgtEl>
                                          <p:spTgt spid="2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-1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09694 0.000651 L 0.001295 0.000651" pathEditMode="relative">
                                      <p:cBhvr>
                                        <p:cTn id="46" dur="1000" fill="hold"/>
                                        <p:tgtEl>
                                          <p:spTgt spid="2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0" fill="hold"/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-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C -0.001476 0.028747 0.004982 0.056981 0.017325 0.075738 C 0.028306 0.092426 0.042829 0.099794 0.057110 0.095920" pathEditMode="relative">
                                      <p:cBhvr>
                                        <p:cTn id="54" dur="1000" fill="hold"/>
                                        <p:tgtEl>
                                          <p:spTgt spid="2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-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C -0.017472 0.007394 -0.035796 -0.003353 -0.047363 -0.027778 C -0.056248 -0.046538 -0.060003 -0.071331 -0.057617 -0.095486" pathEditMode="relative">
                                      <p:cBhvr>
                                        <p:cTn id="57" dur="1000" fill="hold"/>
                                        <p:tgtEl>
                                          <p:spTgt spid="2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9" presetClass="entr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4" fill="hold"/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5" dur="1000"/>
                                        <p:tgtEl>
                                          <p:spTgt spid="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9" presetClass="entr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8" fill="hold"/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9" dur="10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-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C 0.000000 -0.045129 0.036612 -0.064470 0.043283 -0.063802 C 0.058669 -0.062262 0.091927 -0.045129 0.091927 0.000000" pathEditMode="relative">
                                      <p:cBhvr>
                                        <p:cTn id="73" dur="1000" fill="hold"/>
                                        <p:tgtEl>
                                          <p:spTgt spid="2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-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C 0.000000 0.045198 -0.021417 0.057295 -0.046841 0.057295 C -0.072264 0.057295 -0.092068 0.045198 -0.091335 0.000000" pathEditMode="relative">
                                      <p:cBhvr>
                                        <p:cTn id="76" dur="1000" fill="hold"/>
                                        <p:tgtEl>
                                          <p:spTgt spid="2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9" presetClass="exit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80" dur="1000" fill="hold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6" presetClass="emp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4" dur="1000" fill="hold"/>
                                        <p:tgtEl>
                                          <p:spTgt spid="271"/>
                                        </p:tgtEl>
                                      </p:cBhvr>
                                      <p:by x="97826" y="97826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000"/>
                            </p:stCondLst>
                            <p:childTnLst>
                              <p:par>
                                <p:cTn id="86" presetID="9" presetClass="exit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87" dur="1000" fill="hold"/>
                                        <p:tgtEl>
                                          <p:spTgt spid="2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3" grpId="0" animBg="1" advAuto="0"/>
      <p:bldP spid="253" grpId="1" animBg="1" advAuto="0"/>
      <p:bldP spid="258" grpId="0" animBg="1" advAuto="0"/>
      <p:bldP spid="258" grpId="1" animBg="1" advAuto="0"/>
      <p:bldP spid="260" grpId="0" animBg="1" advAuto="0"/>
      <p:bldP spid="261" grpId="0" animBg="1" advAuto="0"/>
      <p:bldP spid="264" grpId="0" animBg="1" advAuto="0"/>
      <p:bldP spid="264" grpId="1" animBg="1" advAuto="0"/>
      <p:bldP spid="267" grpId="0" animBg="1" advAuto="0"/>
      <p:bldP spid="271" grpId="0" animBg="1" advAuto="0"/>
      <p:bldP spid="273" grpId="0" animBg="1" advAuto="0"/>
      <p:bldP spid="273" grpId="1" animBg="1" advAuto="0"/>
      <p:bldP spid="284" grpId="0" animBg="1" advAuto="0"/>
      <p:bldP spid="284" grpId="1" animBg="1" advAuto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The EML4-ALK rearrangement"/>
          <p:cNvSpPr txBox="1">
            <a:spLocks noGrp="1"/>
          </p:cNvSpPr>
          <p:nvPr>
            <p:ph type="title" idx="4294967295"/>
          </p:nvPr>
        </p:nvSpPr>
        <p:spPr>
          <a:xfrm>
            <a:off x="1704125" y="-246571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dirty="0"/>
              <a:t>The EML4-ALK rearrangement</a:t>
            </a:r>
          </a:p>
        </p:txBody>
      </p:sp>
      <p:sp>
        <p:nvSpPr>
          <p:cNvPr id="291" name="Inv(2)(p21-p23)…"/>
          <p:cNvSpPr txBox="1">
            <a:spLocks noGrp="1"/>
          </p:cNvSpPr>
          <p:nvPr>
            <p:ph type="body" idx="4294967295"/>
          </p:nvPr>
        </p:nvSpPr>
        <p:spPr>
          <a:xfrm>
            <a:off x="0" y="1173163"/>
            <a:ext cx="8234363" cy="5438775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37392" indent="-237392">
              <a:defRPr sz="3600"/>
            </a:pPr>
            <a:r>
              <a:rPr sz="2000" dirty="0"/>
              <a:t>Inv(2)(p21-p23)</a:t>
            </a:r>
          </a:p>
          <a:p>
            <a:pPr marL="237392" indent="-237392">
              <a:defRPr sz="3600"/>
            </a:pPr>
            <a:r>
              <a:rPr sz="2000" dirty="0"/>
              <a:t>~5% of NSCLC</a:t>
            </a:r>
          </a:p>
          <a:p>
            <a:pPr marL="237392" indent="-237392">
              <a:defRPr sz="3600"/>
            </a:pPr>
            <a:r>
              <a:rPr sz="2000" dirty="0"/>
              <a:t>Mostly young</a:t>
            </a:r>
          </a:p>
          <a:p>
            <a:pPr marL="237392" indent="-237392">
              <a:defRPr sz="3600"/>
            </a:pPr>
            <a:r>
              <a:rPr sz="2000" dirty="0"/>
              <a:t>Mostly non-smokers</a:t>
            </a:r>
          </a:p>
          <a:p>
            <a:pPr marL="237392" indent="-237392">
              <a:defRPr sz="3600"/>
            </a:pPr>
            <a:r>
              <a:rPr sz="2000" dirty="0"/>
              <a:t>Mutually exclusive with EGFR and K-RAS mutations</a:t>
            </a:r>
          </a:p>
          <a:p>
            <a:pPr marL="237392" indent="-237392">
              <a:defRPr sz="3600" b="1"/>
            </a:pPr>
            <a:r>
              <a:rPr sz="2000" dirty="0"/>
              <a:t>Highly sensitive to </a:t>
            </a:r>
            <a:r>
              <a:rPr sz="2000" dirty="0" err="1"/>
              <a:t>crizotinib</a:t>
            </a:r>
            <a:r>
              <a:rPr sz="2000" dirty="0"/>
              <a:t> and other ALK inhibitors</a:t>
            </a:r>
          </a:p>
        </p:txBody>
      </p:sp>
      <p:grpSp>
        <p:nvGrpSpPr>
          <p:cNvPr id="297" name="Group"/>
          <p:cNvGrpSpPr/>
          <p:nvPr/>
        </p:nvGrpSpPr>
        <p:grpSpPr>
          <a:xfrm>
            <a:off x="947376" y="3638146"/>
            <a:ext cx="6307670" cy="2786064"/>
            <a:chOff x="0" y="0"/>
            <a:chExt cx="12615337" cy="5572127"/>
          </a:xfrm>
        </p:grpSpPr>
        <p:grpSp>
          <p:nvGrpSpPr>
            <p:cNvPr id="295" name="Group"/>
            <p:cNvGrpSpPr/>
            <p:nvPr/>
          </p:nvGrpSpPr>
          <p:grpSpPr>
            <a:xfrm>
              <a:off x="0" y="0"/>
              <a:ext cx="9358314" cy="5572127"/>
              <a:chOff x="0" y="0"/>
              <a:chExt cx="9358313" cy="5572126"/>
            </a:xfrm>
          </p:grpSpPr>
          <p:pic>
            <p:nvPicPr>
              <p:cNvPr id="292" name="droppedImage.png" descr="droppedImage.png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0" y="442912"/>
                <a:ext cx="9358313" cy="5129214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sp>
            <p:nvSpPr>
              <p:cNvPr id="293" name="Before"/>
              <p:cNvSpPr txBox="1"/>
              <p:nvPr/>
            </p:nvSpPr>
            <p:spPr>
              <a:xfrm>
                <a:off x="1654313" y="0"/>
                <a:ext cx="1316868" cy="60064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none" lIns="26789" tIns="26789" rIns="26789" bIns="26789" numCol="1" anchor="t">
                <a:spAutoFit/>
              </a:bodyPr>
              <a:lstStyle>
                <a:lvl1pPr defTabSz="1821656">
                  <a:buClr>
                    <a:srgbClr val="1D4790"/>
                  </a:buClr>
                  <a:defRPr sz="3200">
                    <a:solidFill>
                      <a:srgbClr val="1D4790"/>
                    </a:solidFill>
                    <a:uFill>
                      <a:solidFill>
                        <a:srgbClr val="1D4790"/>
                      </a:solidFill>
                    </a:uFill>
                    <a:latin typeface="Arial"/>
                    <a:ea typeface="Arial"/>
                    <a:cs typeface="Arial"/>
                    <a:sym typeface="Arial"/>
                  </a:defRPr>
                </a:lvl1pPr>
              </a:lstStyle>
              <a:p>
                <a:r>
                  <a:rPr sz="1600"/>
                  <a:t>Before</a:t>
                </a:r>
              </a:p>
            </p:txBody>
          </p:sp>
          <p:sp>
            <p:nvSpPr>
              <p:cNvPr id="294" name="7 weeks after crizotinib"/>
              <p:cNvSpPr txBox="1"/>
              <p:nvPr/>
            </p:nvSpPr>
            <p:spPr>
              <a:xfrm>
                <a:off x="4686836" y="0"/>
                <a:ext cx="4282421" cy="60064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none" lIns="26789" tIns="26789" rIns="26789" bIns="26789" numCol="1" anchor="t">
                <a:spAutoFit/>
              </a:bodyPr>
              <a:lstStyle>
                <a:lvl1pPr defTabSz="1821656">
                  <a:buClr>
                    <a:srgbClr val="1D4790"/>
                  </a:buClr>
                  <a:defRPr sz="3200">
                    <a:solidFill>
                      <a:srgbClr val="1D4790"/>
                    </a:solidFill>
                    <a:uFill>
                      <a:solidFill>
                        <a:srgbClr val="1D4790"/>
                      </a:solidFill>
                    </a:uFill>
                    <a:latin typeface="Arial"/>
                    <a:ea typeface="Arial"/>
                    <a:cs typeface="Arial"/>
                    <a:sym typeface="Arial"/>
                  </a:defRPr>
                </a:lvl1pPr>
              </a:lstStyle>
              <a:p>
                <a:r>
                  <a:rPr sz="1600"/>
                  <a:t>7 weeks after crizotinib</a:t>
                </a:r>
              </a:p>
            </p:txBody>
          </p:sp>
        </p:grpSp>
        <p:sp>
          <p:nvSpPr>
            <p:cNvPr id="296" name="Shaw and…"/>
            <p:cNvSpPr txBox="1"/>
            <p:nvPr/>
          </p:nvSpPr>
          <p:spPr>
            <a:xfrm>
              <a:off x="9573640" y="4661295"/>
              <a:ext cx="3041697" cy="8468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26789" tIns="26789" rIns="26789" bIns="26789" numCol="1" anchor="t">
              <a:spAutoFit/>
            </a:bodyPr>
            <a:lstStyle/>
            <a:p>
              <a:pPr defTabSz="910828">
                <a:buClr>
                  <a:srgbClr val="1D4790"/>
                </a:buClr>
                <a:defRPr sz="2400">
                  <a:solidFill>
                    <a:srgbClr val="1D4790"/>
                  </a:solidFill>
                  <a:uFill>
                    <a:solidFill>
                      <a:srgbClr val="1D4790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  <a:r>
                <a:rPr sz="1200"/>
                <a:t>Shaw and </a:t>
              </a:r>
            </a:p>
            <a:p>
              <a:pPr defTabSz="910828">
                <a:buClr>
                  <a:srgbClr val="1D4790"/>
                </a:buClr>
                <a:defRPr sz="2400">
                  <a:solidFill>
                    <a:srgbClr val="1D4790"/>
                  </a:solidFill>
                  <a:uFill>
                    <a:solidFill>
                      <a:srgbClr val="1D4790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  <a:r>
                <a:rPr sz="1200"/>
                <a:t>Engelman, JCO 2013</a:t>
              </a:r>
            </a:p>
          </p:txBody>
        </p:sp>
      </p:grpSp>
      <p:grpSp>
        <p:nvGrpSpPr>
          <p:cNvPr id="300" name="Group"/>
          <p:cNvGrpSpPr/>
          <p:nvPr/>
        </p:nvGrpSpPr>
        <p:grpSpPr>
          <a:xfrm>
            <a:off x="6911232" y="1245902"/>
            <a:ext cx="4952787" cy="4533105"/>
            <a:chOff x="0" y="0"/>
            <a:chExt cx="9905572" cy="9066207"/>
          </a:xfrm>
        </p:grpSpPr>
        <p:pic>
          <p:nvPicPr>
            <p:cNvPr id="298" name="droppedImage.png" descr="droppedImage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530135" y="0"/>
              <a:ext cx="6846196" cy="831323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99" name="Shaw and Solomon, Clinical Cancer Research 2011"/>
            <p:cNvSpPr txBox="1"/>
            <p:nvPr/>
          </p:nvSpPr>
          <p:spPr>
            <a:xfrm>
              <a:off x="0" y="8520033"/>
              <a:ext cx="9905573" cy="54617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19050" tIns="19050" rIns="19050" bIns="19050" numCol="1" anchor="t">
              <a:noAutofit/>
            </a:bodyPr>
            <a:lstStyle>
              <a:lvl1pPr defTabSz="1295400">
                <a:buClr>
                  <a:srgbClr val="1D4790"/>
                </a:buClr>
                <a:defRPr sz="1800">
                  <a:solidFill>
                    <a:srgbClr val="1D4790"/>
                  </a:solidFill>
                  <a:uFill>
                    <a:solidFill>
                      <a:srgbClr val="1D4790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rPr sz="900" dirty="0"/>
                <a:t>Shaw and Solomon, Clinical Cancer Research 2011</a:t>
              </a: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enetically engineered mouse models (GEMMs)"/>
          <p:cNvSpPr txBox="1">
            <a:spLocks noGrp="1"/>
          </p:cNvSpPr>
          <p:nvPr>
            <p:ph type="title"/>
          </p:nvPr>
        </p:nvSpPr>
        <p:spPr>
          <a:xfrm>
            <a:off x="1665069" y="0"/>
            <a:ext cx="11401425" cy="848321"/>
          </a:xfrm>
          <a:prstGeom prst="rect">
            <a:avLst/>
          </a:prstGeom>
        </p:spPr>
        <p:txBody>
          <a:bodyPr/>
          <a:lstStyle>
            <a:lvl1pPr>
              <a:defRPr sz="3600"/>
            </a:lvl1pPr>
          </a:lstStyle>
          <a:p>
            <a:r>
              <a:rPr dirty="0"/>
              <a:t>Genetically engineered mouse models (GEMMs)</a:t>
            </a:r>
          </a:p>
        </p:txBody>
      </p:sp>
      <p:pic>
        <p:nvPicPr>
          <p:cNvPr id="291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9279" y="2521853"/>
            <a:ext cx="4081191" cy="2298146"/>
          </a:xfrm>
          <a:prstGeom prst="rect">
            <a:avLst/>
          </a:prstGeom>
          <a:ln w="12700">
            <a:miter lim="400000"/>
          </a:ln>
          <a:effectLst>
            <a:outerShdw blurRad="520700" dist="113829" dir="5400000" rotWithShape="0">
              <a:srgbClr val="000000">
                <a:alpha val="60986"/>
              </a:srgbClr>
            </a:outerShdw>
          </a:effectLst>
        </p:spPr>
      </p:pic>
      <p:sp>
        <p:nvSpPr>
          <p:cNvPr id="292" name="Molecular mechanisms"/>
          <p:cNvSpPr txBox="1"/>
          <p:nvPr/>
        </p:nvSpPr>
        <p:spPr>
          <a:xfrm>
            <a:off x="4543910" y="1696887"/>
            <a:ext cx="3669275" cy="5265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5719" tIns="35719" rIns="35719" bIns="35719" anchor="ctr">
            <a:spAutoFit/>
          </a:bodyPr>
          <a:lstStyle/>
          <a:p>
            <a:pPr algn="ctr" defTabSz="410751" hangingPunct="0"/>
            <a:r>
              <a:rPr sz="2953" kern="0">
                <a:solidFill>
                  <a:srgbClr val="000000"/>
                </a:solidFill>
                <a:latin typeface="Corbel"/>
                <a:sym typeface="Corbel"/>
              </a:rPr>
              <a:t>Molecular mechanisms</a:t>
            </a:r>
          </a:p>
        </p:txBody>
      </p:sp>
      <p:sp>
        <p:nvSpPr>
          <p:cNvPr id="293" name="Physiologic functions"/>
          <p:cNvSpPr txBox="1"/>
          <p:nvPr/>
        </p:nvSpPr>
        <p:spPr>
          <a:xfrm>
            <a:off x="4554623" y="5118411"/>
            <a:ext cx="3470503" cy="5265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5719" tIns="35719" rIns="35719" bIns="35719" anchor="ctr">
            <a:spAutoFit/>
          </a:bodyPr>
          <a:lstStyle/>
          <a:p>
            <a:pPr algn="ctr" defTabSz="410751" hangingPunct="0"/>
            <a:r>
              <a:rPr sz="2953" kern="0">
                <a:solidFill>
                  <a:srgbClr val="000000"/>
                </a:solidFill>
                <a:latin typeface="Corbel"/>
                <a:sym typeface="Corbel"/>
              </a:rPr>
              <a:t>Physiologic functions </a:t>
            </a:r>
          </a:p>
        </p:txBody>
      </p:sp>
      <p:sp>
        <p:nvSpPr>
          <p:cNvPr id="294" name="Oncogene/TSG…"/>
          <p:cNvSpPr txBox="1"/>
          <p:nvPr/>
        </p:nvSpPr>
        <p:spPr>
          <a:xfrm>
            <a:off x="1503770" y="3180439"/>
            <a:ext cx="2548776" cy="9809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5719" tIns="35719" rIns="35719" bIns="35719" anchor="ctr">
            <a:spAutoFit/>
          </a:bodyPr>
          <a:lstStyle/>
          <a:p>
            <a:pPr algn="ctr" defTabSz="410751" hangingPunct="0"/>
            <a:r>
              <a:rPr sz="2953" kern="0">
                <a:solidFill>
                  <a:srgbClr val="000000"/>
                </a:solidFill>
                <a:latin typeface="Corbel"/>
                <a:sym typeface="Corbel"/>
              </a:rPr>
              <a:t>Oncogene/TSG </a:t>
            </a:r>
          </a:p>
          <a:p>
            <a:pPr algn="ctr" defTabSz="410751" hangingPunct="0"/>
            <a:r>
              <a:rPr sz="2953" kern="0">
                <a:solidFill>
                  <a:srgbClr val="000000"/>
                </a:solidFill>
                <a:latin typeface="Corbel"/>
                <a:sym typeface="Corbel"/>
              </a:rPr>
              <a:t>cooperation</a:t>
            </a:r>
          </a:p>
        </p:txBody>
      </p:sp>
      <p:sp>
        <p:nvSpPr>
          <p:cNvPr id="295" name="Pre-clinical…"/>
          <p:cNvSpPr txBox="1"/>
          <p:nvPr/>
        </p:nvSpPr>
        <p:spPr>
          <a:xfrm>
            <a:off x="8529433" y="3145878"/>
            <a:ext cx="1803379" cy="9809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5719" tIns="35719" rIns="35719" bIns="35719" anchor="ctr">
            <a:spAutoFit/>
          </a:bodyPr>
          <a:lstStyle/>
          <a:p>
            <a:pPr algn="ctr" defTabSz="410751" hangingPunct="0"/>
            <a:r>
              <a:rPr sz="2953" kern="0">
                <a:solidFill>
                  <a:srgbClr val="000000"/>
                </a:solidFill>
                <a:latin typeface="Corbel"/>
                <a:sym typeface="Corbel"/>
              </a:rPr>
              <a:t>Pre-clinical</a:t>
            </a:r>
          </a:p>
          <a:p>
            <a:pPr algn="ctr" defTabSz="410751" hangingPunct="0"/>
            <a:r>
              <a:rPr sz="2953" kern="0">
                <a:solidFill>
                  <a:srgbClr val="000000"/>
                </a:solidFill>
                <a:latin typeface="Corbel"/>
                <a:sym typeface="Corbel"/>
              </a:rPr>
              <a:t>studies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2" grpId="0" animBg="1" advAuto="0"/>
      <p:bldP spid="293" grpId="0" animBg="1" advAuto="0"/>
      <p:bldP spid="294" grpId="0" animBg="1" advAuto="0"/>
      <p:bldP spid="295" grpId="0" animBg="1" advAuto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Engineering the Eml4-Alk rearrangement in mice"/>
          <p:cNvSpPr txBox="1">
            <a:spLocks noGrp="1"/>
          </p:cNvSpPr>
          <p:nvPr>
            <p:ph type="title" idx="4294967295"/>
          </p:nvPr>
        </p:nvSpPr>
        <p:spPr>
          <a:xfrm>
            <a:off x="963539" y="-243623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5000"/>
            </a:lvl1pPr>
          </a:lstStyle>
          <a:p>
            <a:r>
              <a:rPr sz="3600" dirty="0"/>
              <a:t>Engineering the Eml4-Alk rearrangement in mice</a:t>
            </a:r>
          </a:p>
        </p:txBody>
      </p:sp>
      <p:pic>
        <p:nvPicPr>
          <p:cNvPr id="308" name="droppedImage.png" descr="dropped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2594" y="1223367"/>
            <a:ext cx="8001001" cy="4813102"/>
          </a:xfrm>
          <a:prstGeom prst="rect">
            <a:avLst/>
          </a:prstGeom>
          <a:ln w="12700">
            <a:miter lim="400000"/>
          </a:ln>
        </p:spPr>
      </p:pic>
      <p:sp>
        <p:nvSpPr>
          <p:cNvPr id="309" name="Rectangle"/>
          <p:cNvSpPr/>
          <p:nvPr/>
        </p:nvSpPr>
        <p:spPr>
          <a:xfrm>
            <a:off x="1684734" y="3250406"/>
            <a:ext cx="8608220" cy="3232548"/>
          </a:xfrm>
          <a:prstGeom prst="rect">
            <a:avLst/>
          </a:prstGeom>
          <a:solidFill>
            <a:srgbClr val="FFFFFF"/>
          </a:solidFill>
          <a:ln w="25400">
            <a:solidFill>
              <a:srgbClr val="FFFFFF"/>
            </a:solidFill>
            <a:miter lim="400000"/>
          </a:ln>
        </p:spPr>
        <p:txBody>
          <a:bodyPr lIns="26789" tIns="26789" rIns="26789" bIns="26789" anchor="ctr"/>
          <a:lstStyle/>
          <a:p>
            <a:pPr defTabSz="910828">
              <a:buClr>
                <a:srgbClr val="1D4790"/>
              </a:buClr>
              <a:defRPr sz="3200">
                <a:solidFill>
                  <a:srgbClr val="1D4790"/>
                </a:solidFill>
                <a:uFill>
                  <a:solidFill>
                    <a:srgbClr val="1D4790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endParaRPr sz="1600"/>
          </a:p>
        </p:txBody>
      </p:sp>
      <p:pic>
        <p:nvPicPr>
          <p:cNvPr id="310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21526" y="1029811"/>
            <a:ext cx="685527" cy="562571"/>
          </a:xfrm>
          <a:prstGeom prst="rect">
            <a:avLst/>
          </a:prstGeom>
          <a:ln w="12700">
            <a:miter lim="400000"/>
          </a:ln>
        </p:spPr>
      </p:pic>
      <p:pic>
        <p:nvPicPr>
          <p:cNvPr id="311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1339" y="2967553"/>
            <a:ext cx="685527" cy="562571"/>
          </a:xfrm>
          <a:prstGeom prst="rect">
            <a:avLst/>
          </a:prstGeom>
          <a:ln w="12700">
            <a:miter lim="400000"/>
          </a:ln>
        </p:spPr>
      </p:pic>
      <p:sp>
        <p:nvSpPr>
          <p:cNvPr id="312" name="Maddalo et al., Nature 2014"/>
          <p:cNvSpPr txBox="1"/>
          <p:nvPr/>
        </p:nvSpPr>
        <p:spPr>
          <a:xfrm>
            <a:off x="7637028" y="6473113"/>
            <a:ext cx="2704588" cy="3491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>
              <a:defRPr sz="3600">
                <a:latin typeface="Corbel"/>
                <a:ea typeface="Corbel"/>
                <a:cs typeface="Corbel"/>
                <a:sym typeface="Corbel"/>
              </a:defRPr>
            </a:lvl1pPr>
          </a:lstStyle>
          <a:p>
            <a:r>
              <a:rPr sz="1800"/>
              <a:t>Maddalo et al., Nature 2014</a:t>
            </a:r>
          </a:p>
        </p:txBody>
      </p:sp>
    </p:spTree>
  </p:cSld>
  <p:clrMapOvr>
    <a:masterClrMapping/>
  </p:clrMapOvr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6" dur="1000" fill="hold"/>
                                        <p:tgtEl>
                                          <p:spTgt spid="3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9" grpId="0" animBg="1" advAuto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An adenoviral system for dual sgRNA/Cas9 delivery"/>
          <p:cNvSpPr txBox="1">
            <a:spLocks noGrp="1"/>
          </p:cNvSpPr>
          <p:nvPr>
            <p:ph type="title" idx="4294967295"/>
          </p:nvPr>
        </p:nvSpPr>
        <p:spPr>
          <a:xfrm>
            <a:off x="1352550" y="-264241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5000"/>
            </a:lvl1pPr>
          </a:lstStyle>
          <a:p>
            <a:r>
              <a:rPr sz="3200" dirty="0"/>
              <a:t>An adenoviral system for dual sgRNA/Cas9 delivery</a:t>
            </a:r>
          </a:p>
        </p:txBody>
      </p:sp>
      <p:pic>
        <p:nvPicPr>
          <p:cNvPr id="318" name="droppedImage.png" descr="droppedImage.png"/>
          <p:cNvPicPr>
            <a:picLocks noChangeAspect="1"/>
          </p:cNvPicPr>
          <p:nvPr/>
        </p:nvPicPr>
        <p:blipFill>
          <a:blip r:embed="rId2"/>
          <a:srcRect b="50358"/>
          <a:stretch>
            <a:fillRect/>
          </a:stretch>
        </p:blipFill>
        <p:spPr>
          <a:xfrm>
            <a:off x="2203424" y="4502134"/>
            <a:ext cx="8063509" cy="1529343"/>
          </a:xfrm>
          <a:prstGeom prst="rect">
            <a:avLst/>
          </a:prstGeom>
          <a:ln w="12700">
            <a:miter lim="400000"/>
          </a:ln>
        </p:spPr>
      </p:pic>
      <p:sp>
        <p:nvSpPr>
          <p:cNvPr id="319" name="Square"/>
          <p:cNvSpPr/>
          <p:nvPr/>
        </p:nvSpPr>
        <p:spPr>
          <a:xfrm>
            <a:off x="1979414" y="3812977"/>
            <a:ext cx="892969" cy="892969"/>
          </a:xfrm>
          <a:prstGeom prst="rect">
            <a:avLst/>
          </a:prstGeom>
          <a:solidFill>
            <a:srgbClr val="FFFFFF"/>
          </a:solidFill>
          <a:ln w="25400">
            <a:solidFill>
              <a:srgbClr val="FFFFFF"/>
            </a:solidFill>
            <a:miter lim="400000"/>
          </a:ln>
        </p:spPr>
        <p:txBody>
          <a:bodyPr lIns="26789" tIns="26789" rIns="26789" bIns="26789" anchor="ctr"/>
          <a:lstStyle/>
          <a:p>
            <a:pPr defTabSz="910828">
              <a:buClr>
                <a:srgbClr val="1D4790"/>
              </a:buClr>
              <a:defRPr sz="3200">
                <a:solidFill>
                  <a:srgbClr val="1D4790"/>
                </a:solidFill>
                <a:uFill>
                  <a:solidFill>
                    <a:srgbClr val="1D4790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endParaRPr sz="1600"/>
          </a:p>
        </p:txBody>
      </p:sp>
      <p:sp>
        <p:nvSpPr>
          <p:cNvPr id="320" name="Square"/>
          <p:cNvSpPr/>
          <p:nvPr/>
        </p:nvSpPr>
        <p:spPr>
          <a:xfrm>
            <a:off x="1693664" y="4134445"/>
            <a:ext cx="892969" cy="892970"/>
          </a:xfrm>
          <a:prstGeom prst="rect">
            <a:avLst/>
          </a:prstGeom>
          <a:solidFill>
            <a:srgbClr val="FFFFFF"/>
          </a:solidFill>
          <a:ln w="25400">
            <a:solidFill>
              <a:srgbClr val="FFFFFF"/>
            </a:solidFill>
            <a:miter lim="400000"/>
          </a:ln>
        </p:spPr>
        <p:txBody>
          <a:bodyPr lIns="26789" tIns="26789" rIns="26789" bIns="26789" anchor="ctr"/>
          <a:lstStyle/>
          <a:p>
            <a:pPr defTabSz="910828">
              <a:buClr>
                <a:srgbClr val="1D4790"/>
              </a:buClr>
              <a:defRPr sz="3200">
                <a:solidFill>
                  <a:srgbClr val="1D4790"/>
                </a:solidFill>
                <a:uFill>
                  <a:solidFill>
                    <a:srgbClr val="1D4790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endParaRPr sz="1600"/>
          </a:p>
        </p:txBody>
      </p:sp>
      <p:grpSp>
        <p:nvGrpSpPr>
          <p:cNvPr id="324" name="Group"/>
          <p:cNvGrpSpPr/>
          <p:nvPr/>
        </p:nvGrpSpPr>
        <p:grpSpPr>
          <a:xfrm>
            <a:off x="2209000" y="1233829"/>
            <a:ext cx="7044814" cy="2086462"/>
            <a:chOff x="0" y="0"/>
            <a:chExt cx="14089625" cy="4172921"/>
          </a:xfrm>
        </p:grpSpPr>
        <p:pic>
          <p:nvPicPr>
            <p:cNvPr id="321" name="Image" descr="Image"/>
            <p:cNvPicPr>
              <a:picLocks noChangeAspect="1"/>
            </p:cNvPicPr>
            <p:nvPr/>
          </p:nvPicPr>
          <p:blipFill>
            <a:blip r:embed="rId3"/>
            <a:srcRect b="69852"/>
            <a:stretch>
              <a:fillRect/>
            </a:stretch>
          </p:blipFill>
          <p:spPr>
            <a:xfrm>
              <a:off x="0" y="0"/>
              <a:ext cx="14089626" cy="339816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322" name="Square"/>
            <p:cNvSpPr/>
            <p:nvPr/>
          </p:nvSpPr>
          <p:spPr>
            <a:xfrm>
              <a:off x="9805024" y="1366853"/>
              <a:ext cx="1410957" cy="1410957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35719" tIns="35719" rIns="35719" bIns="35719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 sz="1600"/>
            </a:p>
          </p:txBody>
        </p:sp>
        <p:sp>
          <p:nvSpPr>
            <p:cNvPr id="323" name="Square"/>
            <p:cNvSpPr/>
            <p:nvPr/>
          </p:nvSpPr>
          <p:spPr>
            <a:xfrm>
              <a:off x="6498093" y="2761965"/>
              <a:ext cx="1410957" cy="1410957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35719" tIns="35719" rIns="35719" bIns="35719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 sz="1600"/>
            </a:p>
          </p:txBody>
        </p:sp>
      </p:grpSp>
      <p:sp>
        <p:nvSpPr>
          <p:cNvPr id="325" name="Arrow"/>
          <p:cNvSpPr/>
          <p:nvPr/>
        </p:nvSpPr>
        <p:spPr>
          <a:xfrm rot="16200000">
            <a:off x="5180928" y="3472751"/>
            <a:ext cx="1744620" cy="333145"/>
          </a:xfrm>
          <a:prstGeom prst="rightArrow">
            <a:avLst>
              <a:gd name="adj1" fmla="val 41838"/>
              <a:gd name="adj2" fmla="val 103007"/>
            </a:avLst>
          </a:prstGeom>
          <a:solidFill>
            <a:schemeClr val="accent1">
              <a:satOff val="-3355"/>
              <a:lumOff val="26614"/>
            </a:schemeClr>
          </a:solidFill>
          <a:ln w="12700">
            <a:miter lim="400000"/>
          </a:ln>
          <a:effectLst>
            <a:outerShdw blurRad="50800" dist="25400" dir="19679992" rotWithShape="0">
              <a:srgbClr val="000000">
                <a:alpha val="50000"/>
              </a:srgbClr>
            </a:outerShdw>
          </a:effectLst>
        </p:spPr>
        <p:txBody>
          <a:bodyPr lIns="35719" tIns="35719" rIns="35719" bIns="35719" anchor="ctr"/>
          <a:lstStyle/>
          <a:p>
            <a:pPr>
              <a:defRPr sz="3200">
                <a:solidFill>
                  <a:srgbClr val="FFFFFF"/>
                </a:solidFill>
              </a:defRPr>
            </a:pPr>
            <a:endParaRPr sz="1600"/>
          </a:p>
        </p:txBody>
      </p:sp>
      <p:sp>
        <p:nvSpPr>
          <p:cNvPr id="326" name="Arrow"/>
          <p:cNvSpPr/>
          <p:nvPr/>
        </p:nvSpPr>
        <p:spPr>
          <a:xfrm rot="14780167">
            <a:off x="3290565" y="3570108"/>
            <a:ext cx="1744620" cy="333144"/>
          </a:xfrm>
          <a:prstGeom prst="rightArrow">
            <a:avLst>
              <a:gd name="adj1" fmla="val 41838"/>
              <a:gd name="adj2" fmla="val 103007"/>
            </a:avLst>
          </a:prstGeom>
          <a:solidFill>
            <a:schemeClr val="accent1">
              <a:satOff val="-3355"/>
              <a:lumOff val="26614"/>
            </a:schemeClr>
          </a:solidFill>
          <a:ln w="12700">
            <a:miter lim="400000"/>
          </a:ln>
          <a:effectLst>
            <a:outerShdw blurRad="50800" dist="25400" dir="19679992" rotWithShape="0">
              <a:srgbClr val="000000">
                <a:alpha val="50000"/>
              </a:srgbClr>
            </a:outerShdw>
          </a:effectLst>
        </p:spPr>
        <p:txBody>
          <a:bodyPr lIns="35719" tIns="35719" rIns="35719" bIns="35719" anchor="ctr"/>
          <a:lstStyle/>
          <a:p>
            <a:pPr>
              <a:defRPr sz="3200">
                <a:solidFill>
                  <a:srgbClr val="FFFFFF"/>
                </a:solidFill>
              </a:defRPr>
            </a:pPr>
            <a:endParaRPr sz="1600"/>
          </a:p>
        </p:txBody>
      </p:sp>
      <p:sp>
        <p:nvSpPr>
          <p:cNvPr id="327" name="Arrow"/>
          <p:cNvSpPr/>
          <p:nvPr/>
        </p:nvSpPr>
        <p:spPr>
          <a:xfrm rot="17507644">
            <a:off x="7045915" y="3571157"/>
            <a:ext cx="1744620" cy="333145"/>
          </a:xfrm>
          <a:prstGeom prst="rightArrow">
            <a:avLst>
              <a:gd name="adj1" fmla="val 41838"/>
              <a:gd name="adj2" fmla="val 103007"/>
            </a:avLst>
          </a:prstGeom>
          <a:solidFill>
            <a:schemeClr val="accent1">
              <a:satOff val="-3355"/>
              <a:lumOff val="26614"/>
            </a:schemeClr>
          </a:solidFill>
          <a:ln w="12700">
            <a:miter lim="400000"/>
          </a:ln>
          <a:effectLst>
            <a:outerShdw blurRad="50800" dist="25400" dir="19679992" rotWithShape="0">
              <a:srgbClr val="000000">
                <a:alpha val="50000"/>
              </a:srgbClr>
            </a:outerShdw>
          </a:effectLst>
        </p:spPr>
        <p:txBody>
          <a:bodyPr lIns="35719" tIns="35719" rIns="35719" bIns="35719" anchor="ctr"/>
          <a:lstStyle/>
          <a:p>
            <a:pPr>
              <a:defRPr sz="3200">
                <a:solidFill>
                  <a:srgbClr val="FFFFFF"/>
                </a:solidFill>
              </a:defRPr>
            </a:pPr>
            <a:endParaRPr sz="1600"/>
          </a:p>
        </p:txBody>
      </p:sp>
      <p:pic>
        <p:nvPicPr>
          <p:cNvPr id="328" name="Image" descr="Image"/>
          <p:cNvPicPr>
            <a:picLocks noChangeAspect="1"/>
          </p:cNvPicPr>
          <p:nvPr/>
        </p:nvPicPr>
        <p:blipFill>
          <a:blip r:embed="rId4"/>
          <a:srcRect l="6020" r="343" b="1883"/>
          <a:stretch>
            <a:fillRect/>
          </a:stretch>
        </p:blipFill>
        <p:spPr>
          <a:xfrm>
            <a:off x="7529651" y="1407270"/>
            <a:ext cx="1829392" cy="1476129"/>
          </a:xfrm>
          <a:prstGeom prst="rect">
            <a:avLst/>
          </a:prstGeom>
          <a:ln w="12700">
            <a:miter lim="400000"/>
          </a:ln>
        </p:spPr>
      </p:pic>
      <p:sp>
        <p:nvSpPr>
          <p:cNvPr id="329" name="Cas9"/>
          <p:cNvSpPr txBox="1"/>
          <p:nvPr/>
        </p:nvSpPr>
        <p:spPr>
          <a:xfrm>
            <a:off x="9017845" y="2040937"/>
            <a:ext cx="764633" cy="4722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>
              <a:defRPr sz="5200" b="1">
                <a:solidFill>
                  <a:schemeClr val="accent1">
                    <a:satOff val="-3355"/>
                    <a:lumOff val="26614"/>
                  </a:schemeClr>
                </a:solidFill>
                <a:latin typeface="Corbel"/>
                <a:ea typeface="Corbel"/>
                <a:cs typeface="Corbel"/>
                <a:sym typeface="Corbel"/>
              </a:defRPr>
            </a:lvl1pPr>
          </a:lstStyle>
          <a:p>
            <a:r>
              <a:rPr sz="2600"/>
              <a:t>Cas9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In vivo delivery of Ad-EA"/>
          <p:cNvSpPr txBox="1">
            <a:spLocks noGrp="1"/>
          </p:cNvSpPr>
          <p:nvPr>
            <p:ph type="title" idx="4294967295"/>
          </p:nvPr>
        </p:nvSpPr>
        <p:spPr>
          <a:xfrm>
            <a:off x="2988662" y="-26094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i="1" dirty="0"/>
              <a:t>In vivo</a:t>
            </a:r>
            <a:r>
              <a:rPr dirty="0"/>
              <a:t> delivery of Ad-EA</a:t>
            </a:r>
          </a:p>
        </p:txBody>
      </p:sp>
      <p:sp>
        <p:nvSpPr>
          <p:cNvPr id="335" name="Histology/genomic DNA/RNA"/>
          <p:cNvSpPr txBox="1"/>
          <p:nvPr/>
        </p:nvSpPr>
        <p:spPr>
          <a:xfrm>
            <a:off x="7208650" y="2401695"/>
            <a:ext cx="2705468" cy="3003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26789" tIns="26789" rIns="26789" bIns="26789">
            <a:spAutoFit/>
          </a:bodyPr>
          <a:lstStyle>
            <a:lvl1pPr defTabSz="1821656">
              <a:buClr>
                <a:srgbClr val="1D4790"/>
              </a:buClr>
              <a:defRPr sz="3200">
                <a:solidFill>
                  <a:srgbClr val="1D4790"/>
                </a:solidFill>
                <a:uFill>
                  <a:solidFill>
                    <a:srgbClr val="1D4790"/>
                  </a:solidFill>
                </a:u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sz="1600"/>
              <a:t>Histology/genomic DNA/RNA</a:t>
            </a:r>
          </a:p>
        </p:txBody>
      </p:sp>
      <p:sp>
        <p:nvSpPr>
          <p:cNvPr id="336" name="Wait 1-12 weeks"/>
          <p:cNvSpPr txBox="1"/>
          <p:nvPr/>
        </p:nvSpPr>
        <p:spPr>
          <a:xfrm>
            <a:off x="5102412" y="1437289"/>
            <a:ext cx="1562912" cy="3003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26789" tIns="26789" rIns="26789" bIns="26789">
            <a:spAutoFit/>
          </a:bodyPr>
          <a:lstStyle>
            <a:lvl1pPr defTabSz="1821656">
              <a:buClr>
                <a:srgbClr val="1D4790"/>
              </a:buClr>
              <a:defRPr sz="3200">
                <a:solidFill>
                  <a:srgbClr val="1D4790"/>
                </a:solidFill>
                <a:uFill>
                  <a:solidFill>
                    <a:srgbClr val="1D4790"/>
                  </a:solidFill>
                </a:u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sz="1600"/>
              <a:t>Wait 1-12 weeks</a:t>
            </a:r>
          </a:p>
        </p:txBody>
      </p:sp>
      <p:grpSp>
        <p:nvGrpSpPr>
          <p:cNvPr id="341" name="Group"/>
          <p:cNvGrpSpPr/>
          <p:nvPr/>
        </p:nvGrpSpPr>
        <p:grpSpPr>
          <a:xfrm>
            <a:off x="1497016" y="839000"/>
            <a:ext cx="8634893" cy="5677963"/>
            <a:chOff x="0" y="0"/>
            <a:chExt cx="17269784" cy="11355923"/>
          </a:xfrm>
        </p:grpSpPr>
        <p:pic>
          <p:nvPicPr>
            <p:cNvPr id="337" name="droppedImage.pdf" descr="droppedImage.pdf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14312" y="642937"/>
              <a:ext cx="5857876" cy="327017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38" name="droppedImage.pdf" descr="droppedImage.pdf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2680156" y="0"/>
              <a:ext cx="2732485" cy="371617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339" name="Line"/>
            <p:cNvSpPr/>
            <p:nvPr/>
          </p:nvSpPr>
          <p:spPr>
            <a:xfrm flipH="1">
              <a:off x="5947171" y="1857375"/>
              <a:ext cx="5798633" cy="2"/>
            </a:xfrm>
            <a:prstGeom prst="line">
              <a:avLst/>
            </a:prstGeom>
            <a:noFill/>
            <a:ln w="50800" cap="flat">
              <a:solidFill>
                <a:srgbClr val="000000"/>
              </a:solidFill>
              <a:prstDash val="solid"/>
              <a:miter lim="400000"/>
              <a:headEnd type="stealth" w="med" len="med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defTabSz="321469">
                <a:defRPr sz="1600">
                  <a:latin typeface="Helvetica"/>
                  <a:ea typeface="Helvetica"/>
                  <a:cs typeface="Helvetica"/>
                  <a:sym typeface="Helvetica"/>
                </a:defRPr>
              </a:pPr>
              <a:endParaRPr sz="800"/>
            </a:p>
          </p:txBody>
        </p:sp>
        <p:pic>
          <p:nvPicPr>
            <p:cNvPr id="340" name="droppedImage.png" descr="droppedImage.pn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4194315"/>
              <a:ext cx="17269785" cy="716160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342" name="Maddalo et al., Nature 2015"/>
          <p:cNvSpPr txBox="1"/>
          <p:nvPr/>
        </p:nvSpPr>
        <p:spPr>
          <a:xfrm>
            <a:off x="8393072" y="6453902"/>
            <a:ext cx="3161123" cy="3722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>
              <a:defRPr sz="3900" i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sz="1950"/>
              <a:t>Maddalo et al., Nature 2015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Ad-EA-induced tumors harbor the Eml4-Alk inversion"/>
          <p:cNvSpPr txBox="1">
            <a:spLocks noGrp="1"/>
          </p:cNvSpPr>
          <p:nvPr>
            <p:ph type="title" idx="4294967295"/>
          </p:nvPr>
        </p:nvSpPr>
        <p:spPr>
          <a:xfrm>
            <a:off x="974518" y="-364731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5000"/>
            </a:lvl1pPr>
          </a:lstStyle>
          <a:p>
            <a:r>
              <a:rPr sz="3600" dirty="0"/>
              <a:t>Ad-EA-induced tumors harbor the Eml4-Alk inversion</a:t>
            </a:r>
          </a:p>
        </p:txBody>
      </p:sp>
      <p:pic>
        <p:nvPicPr>
          <p:cNvPr id="348" name="droppedImage.png" descr="dropped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0742" y="1162826"/>
            <a:ext cx="5709376" cy="5153031"/>
          </a:xfrm>
          <a:prstGeom prst="rect">
            <a:avLst/>
          </a:prstGeom>
          <a:ln w="12700">
            <a:miter lim="400000"/>
          </a:ln>
        </p:spPr>
      </p:pic>
      <p:pic>
        <p:nvPicPr>
          <p:cNvPr id="349" name="droppedImage.png" descr="dropped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0614" y="903682"/>
            <a:ext cx="3725404" cy="567131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" grpId="0" animBg="1" advAuto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Crizotinib response in Ad-EA-infected mice"/>
          <p:cNvSpPr txBox="1">
            <a:spLocks noGrp="1"/>
          </p:cNvSpPr>
          <p:nvPr>
            <p:ph type="title" idx="4294967295"/>
          </p:nvPr>
        </p:nvSpPr>
        <p:spPr>
          <a:xfrm>
            <a:off x="1421708" y="-26094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dirty="0" err="1"/>
              <a:t>Crizotinib</a:t>
            </a:r>
            <a:r>
              <a:rPr dirty="0"/>
              <a:t> response in Ad-EA-infected mice</a:t>
            </a:r>
          </a:p>
        </p:txBody>
      </p:sp>
      <p:pic>
        <p:nvPicPr>
          <p:cNvPr id="355" name="droppedImage.png" descr="dropped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1008" y="4295180"/>
            <a:ext cx="4634509" cy="2321719"/>
          </a:xfrm>
          <a:prstGeom prst="rect">
            <a:avLst/>
          </a:prstGeom>
          <a:ln w="12700">
            <a:miter lim="400000"/>
          </a:ln>
        </p:spPr>
      </p:pic>
      <p:pic>
        <p:nvPicPr>
          <p:cNvPr id="356" name="droppedImage.png" descr="dropped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29570" y="836414"/>
            <a:ext cx="4929188" cy="1446610"/>
          </a:xfrm>
          <a:prstGeom prst="rect">
            <a:avLst/>
          </a:prstGeom>
          <a:ln w="12700">
            <a:miter lim="400000"/>
          </a:ln>
        </p:spPr>
      </p:pic>
      <p:pic>
        <p:nvPicPr>
          <p:cNvPr id="357" name="droppedImage.png" descr="dropped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4586" y="2071688"/>
            <a:ext cx="4670227" cy="217884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1000"/>
                                        <p:tgtEl>
                                          <p:spTgt spid="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5" grpId="0" animBg="1" advAuto="0"/>
      <p:bldP spid="357" grpId="0" animBg="1" advAuto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C169F6-759A-CC43-AB6F-F97F83B4FE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Ex vivo and in vivo chromosomal engineering </a:t>
            </a:r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28941513-09E0-9F4A-8F3D-44F736EF2D69}"/>
              </a:ext>
            </a:extLst>
          </p:cNvPr>
          <p:cNvGrpSpPr/>
          <p:nvPr/>
        </p:nvGrpSpPr>
        <p:grpSpPr>
          <a:xfrm>
            <a:off x="803247" y="893783"/>
            <a:ext cx="3106130" cy="5602815"/>
            <a:chOff x="414338" y="786215"/>
            <a:chExt cx="3106130" cy="5602815"/>
          </a:xfrm>
        </p:grpSpPr>
        <p:pic>
          <p:nvPicPr>
            <p:cNvPr id="7" name="Picture 6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901A84A0-88DE-8D42-8DE3-8AB5773A0E1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51330"/>
            <a:stretch/>
          </p:blipFill>
          <p:spPr>
            <a:xfrm>
              <a:off x="1595238" y="786215"/>
              <a:ext cx="1790700" cy="1996500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71D8B61-0D4F-CC4B-BB85-9B2E9131E719}"/>
                </a:ext>
              </a:extLst>
            </p:cNvPr>
            <p:cNvSpPr txBox="1"/>
            <p:nvPr/>
          </p:nvSpPr>
          <p:spPr>
            <a:xfrm>
              <a:off x="1425038" y="2966859"/>
              <a:ext cx="109677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1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elvetica Bold Oblique" pitchFamily="2" charset="0"/>
                </a:rPr>
                <a:t>Inversion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5869E43-0A36-614A-B84A-50F1D488B422}"/>
                </a:ext>
              </a:extLst>
            </p:cNvPr>
            <p:cNvSpPr txBox="1"/>
            <p:nvPr/>
          </p:nvSpPr>
          <p:spPr>
            <a:xfrm>
              <a:off x="1091431" y="5172648"/>
              <a:ext cx="178586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1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elvetica Light"/>
                </a:rPr>
                <a:t>Eml4-Alk driven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1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elvetica Light"/>
                </a:rPr>
                <a:t>Lung adenocarcinoma</a:t>
              </a:r>
            </a:p>
          </p:txBody>
        </p:sp>
        <p:sp>
          <p:nvSpPr>
            <p:cNvPr id="9" name="Right Arrow 8">
              <a:extLst>
                <a:ext uri="{FF2B5EF4-FFF2-40B4-BE49-F238E27FC236}">
                  <a16:creationId xmlns:a16="http://schemas.microsoft.com/office/drawing/2014/main" id="{362163FE-8F75-7F45-82D9-E4B456F0DE91}"/>
                </a:ext>
              </a:extLst>
            </p:cNvPr>
            <p:cNvSpPr/>
            <p:nvPr/>
          </p:nvSpPr>
          <p:spPr>
            <a:xfrm>
              <a:off x="1906744" y="1657284"/>
              <a:ext cx="342317" cy="203462"/>
            </a:xfrm>
            <a:prstGeom prst="rightArrow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Light"/>
              </a:endParaRPr>
            </a:p>
          </p:txBody>
        </p:sp>
        <p:pic>
          <p:nvPicPr>
            <p:cNvPr id="1028" name="Picture 4" descr="Figure 2">
              <a:extLst>
                <a:ext uri="{FF2B5EF4-FFF2-40B4-BE49-F238E27FC236}">
                  <a16:creationId xmlns:a16="http://schemas.microsoft.com/office/drawing/2014/main" id="{46678721-027F-D245-ABD9-5E35839891E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1687" t="18625" b="62257"/>
            <a:stretch/>
          </p:blipFill>
          <p:spPr bwMode="auto">
            <a:xfrm>
              <a:off x="414338" y="3510694"/>
              <a:ext cx="3106130" cy="156460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" name="Picture 31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5DB19B1C-D2F1-E347-9A17-06725C66129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b="53202"/>
            <a:stretch/>
          </p:blipFill>
          <p:spPr>
            <a:xfrm>
              <a:off x="580285" y="921181"/>
              <a:ext cx="1790700" cy="1919711"/>
            </a:xfrm>
            <a:prstGeom prst="rect">
              <a:avLst/>
            </a:prstGeom>
          </p:spPr>
        </p:pic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B8118F8D-0D4E-9E4F-80E3-7C9C13670BBD}"/>
                </a:ext>
              </a:extLst>
            </p:cNvPr>
            <p:cNvSpPr txBox="1"/>
            <p:nvPr/>
          </p:nvSpPr>
          <p:spPr>
            <a:xfrm>
              <a:off x="1320958" y="5927365"/>
              <a:ext cx="12763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200" i="1" dirty="0" err="1">
                  <a:solidFill>
                    <a:srgbClr val="000000"/>
                  </a:solidFill>
                  <a:latin typeface="Helvetica Light"/>
                </a:rPr>
                <a:t>Maddalo</a:t>
              </a:r>
              <a:r>
                <a:rPr lang="en-US" sz="1200" i="1" dirty="0">
                  <a:solidFill>
                    <a:srgbClr val="000000"/>
                  </a:solidFill>
                  <a:latin typeface="Helvetica Light"/>
                </a:rPr>
                <a:t> et al.,  Nature 2014</a:t>
              </a:r>
              <a:endPara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ight"/>
              </a:endParaRP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5E595BD3-B660-C94D-AFB5-0C355565AA19}"/>
              </a:ext>
            </a:extLst>
          </p:cNvPr>
          <p:cNvGrpSpPr/>
          <p:nvPr/>
        </p:nvGrpSpPr>
        <p:grpSpPr>
          <a:xfrm>
            <a:off x="4610674" y="1026846"/>
            <a:ext cx="2973841" cy="5975938"/>
            <a:chOff x="4086722" y="921181"/>
            <a:chExt cx="2973841" cy="5975938"/>
          </a:xfrm>
        </p:grpSpPr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27E137A1-8255-C642-A309-CF1DA3EBA784}"/>
                </a:ext>
              </a:extLst>
            </p:cNvPr>
            <p:cNvGrpSpPr/>
            <p:nvPr/>
          </p:nvGrpSpPr>
          <p:grpSpPr>
            <a:xfrm>
              <a:off x="4086722" y="921181"/>
              <a:ext cx="2973841" cy="4711036"/>
              <a:chOff x="4086722" y="921181"/>
              <a:chExt cx="2973841" cy="4711036"/>
            </a:xfrm>
          </p:grpSpPr>
          <p:sp>
            <p:nvSpPr>
              <p:cNvPr id="19" name="Right Arrow 18">
                <a:extLst>
                  <a:ext uri="{FF2B5EF4-FFF2-40B4-BE49-F238E27FC236}">
                    <a16:creationId xmlns:a16="http://schemas.microsoft.com/office/drawing/2014/main" id="{6385BF19-984A-5B4C-BD95-FE7F8EE1FF8C}"/>
                  </a:ext>
                </a:extLst>
              </p:cNvPr>
              <p:cNvSpPr/>
              <p:nvPr/>
            </p:nvSpPr>
            <p:spPr>
              <a:xfrm>
                <a:off x="5365003" y="1642591"/>
                <a:ext cx="342317" cy="203462"/>
              </a:xfrm>
              <a:prstGeom prst="rightArrow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Helvetica Light"/>
                </a:endParaRPr>
              </a:p>
            </p:txBody>
          </p:sp>
          <p:pic>
            <p:nvPicPr>
              <p:cNvPr id="16" name="Picture 15" descr="A picture containing graphical user interface&#10;&#10;Description automatically generated">
                <a:extLst>
                  <a:ext uri="{FF2B5EF4-FFF2-40B4-BE49-F238E27FC236}">
                    <a16:creationId xmlns:a16="http://schemas.microsoft.com/office/drawing/2014/main" id="{8B911A61-D27D-2E45-B85F-76B465B4A80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b="49650"/>
              <a:stretch/>
            </p:blipFill>
            <p:spPr>
              <a:xfrm>
                <a:off x="4086722" y="921181"/>
                <a:ext cx="1943100" cy="1905550"/>
              </a:xfrm>
              <a:prstGeom prst="rect">
                <a:avLst/>
              </a:prstGeom>
            </p:spPr>
          </p:pic>
          <p:pic>
            <p:nvPicPr>
              <p:cNvPr id="20" name="Picture 19" descr="A picture containing graphical user interface&#10;&#10;Description automatically generated">
                <a:extLst>
                  <a:ext uri="{FF2B5EF4-FFF2-40B4-BE49-F238E27FC236}">
                    <a16:creationId xmlns:a16="http://schemas.microsoft.com/office/drawing/2014/main" id="{B2513065-9436-3E41-AB85-C6760C6CF6F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t="55171"/>
              <a:stretch/>
            </p:blipFill>
            <p:spPr>
              <a:xfrm>
                <a:off x="5117463" y="921181"/>
                <a:ext cx="1943100" cy="1696601"/>
              </a:xfrm>
              <a:prstGeom prst="rect">
                <a:avLst/>
              </a:prstGeom>
            </p:spPr>
          </p:pic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643AD981-60D5-3E44-8265-3D8A2724013B}"/>
                  </a:ext>
                </a:extLst>
              </p:cNvPr>
              <p:cNvSpPr txBox="1"/>
              <p:nvPr/>
            </p:nvSpPr>
            <p:spPr>
              <a:xfrm>
                <a:off x="4543916" y="2966859"/>
                <a:ext cx="2013693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1" i="1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Helvetica Bold Oblique" pitchFamily="2" charset="0"/>
                  </a:rPr>
                  <a:t>Interstitial deletion</a:t>
                </a: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E3740594-9891-5E47-B0E9-695443B5DF78}"/>
                  </a:ext>
                </a:extLst>
              </p:cNvPr>
              <p:cNvSpPr txBox="1"/>
              <p:nvPr/>
            </p:nvSpPr>
            <p:spPr>
              <a:xfrm>
                <a:off x="4236458" y="5170552"/>
                <a:ext cx="217527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1" i="1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Helvetica Light"/>
                  </a:rPr>
                  <a:t>Bcan-Ntrk1 driven 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1" i="1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Helvetica Light"/>
                  </a:rPr>
                  <a:t>high grade glioma</a:t>
                </a:r>
              </a:p>
            </p:txBody>
          </p:sp>
          <p:pic>
            <p:nvPicPr>
              <p:cNvPr id="1032" name="Picture 8" descr="Figure 2">
                <a:extLst>
                  <a:ext uri="{FF2B5EF4-FFF2-40B4-BE49-F238E27FC236}">
                    <a16:creationId xmlns:a16="http://schemas.microsoft.com/office/drawing/2014/main" id="{1E42AAEC-DD05-C345-8019-491CA24539D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708" t="36032" r="62960" b="42051"/>
              <a:stretch/>
            </p:blipFill>
            <p:spPr bwMode="auto">
              <a:xfrm>
                <a:off x="4422536" y="3503418"/>
                <a:ext cx="2078689" cy="167378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385AD029-6C27-DD47-8A2E-ADBA3E90B324}"/>
                </a:ext>
              </a:extLst>
            </p:cNvPr>
            <p:cNvSpPr txBox="1"/>
            <p:nvPr/>
          </p:nvSpPr>
          <p:spPr>
            <a:xfrm>
              <a:off x="4378572" y="5696790"/>
              <a:ext cx="170782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200" i="1" dirty="0">
                  <a:solidFill>
                    <a:srgbClr val="000000"/>
                  </a:solidFill>
                  <a:latin typeface="Helvetica Light"/>
                </a:rPr>
                <a:t>Cook, Kannan et al.,  Nature Comm. 2017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ight"/>
              </a:endParaRPr>
            </a:p>
            <a:p>
              <a:pPr algn="ctr" defTabSz="914400">
                <a:defRPr/>
              </a:pPr>
              <a:r>
                <a:rPr lang="en-US" sz="1200" i="1" dirty="0" err="1">
                  <a:solidFill>
                    <a:srgbClr val="000000"/>
                  </a:solidFill>
                  <a:latin typeface="Helvetica Light"/>
                </a:rPr>
                <a:t>Cocco</a:t>
              </a:r>
              <a:r>
                <a:rPr lang="en-US" sz="1200" i="1" dirty="0">
                  <a:solidFill>
                    <a:srgbClr val="000000"/>
                  </a:solidFill>
                  <a:latin typeface="Helvetica Light"/>
                </a:rPr>
                <a:t> et al., Cancer Discovery, 2020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ight"/>
              </a:endParaRPr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77DCBCFF-6FA2-C449-90C8-64B69F34B4BA}"/>
              </a:ext>
            </a:extLst>
          </p:cNvPr>
          <p:cNvGrpSpPr/>
          <p:nvPr/>
        </p:nvGrpSpPr>
        <p:grpSpPr>
          <a:xfrm>
            <a:off x="8353486" y="996131"/>
            <a:ext cx="3198269" cy="4967234"/>
            <a:chOff x="7560334" y="849649"/>
            <a:chExt cx="3198269" cy="4967234"/>
          </a:xfrm>
        </p:grpSpPr>
        <p:pic>
          <p:nvPicPr>
            <p:cNvPr id="35" name="Picture 34" descr="A picture containing graphical user interface&#10;&#10;Description automatically generated">
              <a:extLst>
                <a:ext uri="{FF2B5EF4-FFF2-40B4-BE49-F238E27FC236}">
                  <a16:creationId xmlns:a16="http://schemas.microsoft.com/office/drawing/2014/main" id="{B21B12FB-D35D-BD4C-8AA2-3C0E8EE1BF4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23768" r="58389" b="49650"/>
            <a:stretch/>
          </p:blipFill>
          <p:spPr>
            <a:xfrm>
              <a:off x="8052788" y="849649"/>
              <a:ext cx="346707" cy="1905550"/>
            </a:xfrm>
            <a:prstGeom prst="rect">
              <a:avLst/>
            </a:prstGeom>
          </p:spPr>
        </p:pic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BD2E9B9B-0F58-B84A-84DA-EC2FB86646F9}"/>
                </a:ext>
              </a:extLst>
            </p:cNvPr>
            <p:cNvSpPr/>
            <p:nvPr/>
          </p:nvSpPr>
          <p:spPr>
            <a:xfrm>
              <a:off x="8387426" y="855785"/>
              <a:ext cx="222866" cy="169079"/>
            </a:xfrm>
            <a:prstGeom prst="ellipse">
              <a:avLst/>
            </a:prstGeom>
            <a:solidFill>
              <a:srgbClr val="002060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71437" tIns="71437" rIns="71437" bIns="71437" numCol="1" spcCol="38100" rtlCol="0" anchor="ctr">
              <a:spAutoFit/>
            </a:bodyPr>
            <a:lstStyle/>
            <a:p>
              <a:pPr marL="0" marR="0" indent="0" algn="ctr" defTabSz="821531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3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4" name="Rounded Rectangle 3">
              <a:extLst>
                <a:ext uri="{FF2B5EF4-FFF2-40B4-BE49-F238E27FC236}">
                  <a16:creationId xmlns:a16="http://schemas.microsoft.com/office/drawing/2014/main" id="{202F51DB-9A4E-7E43-81DE-2A0812FB478C}"/>
                </a:ext>
              </a:extLst>
            </p:cNvPr>
            <p:cNvSpPr/>
            <p:nvPr/>
          </p:nvSpPr>
          <p:spPr>
            <a:xfrm>
              <a:off x="8387426" y="1024864"/>
              <a:ext cx="233203" cy="1669241"/>
            </a:xfrm>
            <a:prstGeom prst="roundRect">
              <a:avLst>
                <a:gd name="adj" fmla="val 36030"/>
              </a:avLst>
            </a:prstGeom>
            <a:solidFill>
              <a:schemeClr val="accent3">
                <a:lumMod val="40000"/>
                <a:lumOff val="6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71437" tIns="71437" rIns="71437" bIns="71437" numCol="1" spcCol="38100" rtlCol="0" anchor="ctr">
              <a:spAutoFit/>
            </a:bodyPr>
            <a:lstStyle/>
            <a:p>
              <a:pPr marL="0" marR="0" indent="0" algn="ctr" defTabSz="821531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32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6970F0D5-14FE-4E41-AD62-305E7F74E9DA}"/>
                </a:ext>
              </a:extLst>
            </p:cNvPr>
            <p:cNvSpPr txBox="1"/>
            <p:nvPr/>
          </p:nvSpPr>
          <p:spPr>
            <a:xfrm>
              <a:off x="8673492" y="1977639"/>
              <a:ext cx="402353" cy="31354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71437" tIns="71437" rIns="71437" bIns="71437" numCol="1" spcCol="38100" rtlCol="0" anchor="ctr">
              <a:spAutoFit/>
            </a:bodyPr>
            <a:lstStyle/>
            <a:p>
              <a:pPr marL="0" marR="0" indent="0" algn="ctr" defTabSz="821531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US" sz="1050" i="1" dirty="0" err="1">
                  <a:solidFill>
                    <a:srgbClr val="000000"/>
                  </a:solidFill>
                  <a:latin typeface="Helvetica Neue" panose="02000503000000020004" pitchFamily="2" charset="0"/>
                  <a:ea typeface="Helvetica Neue" panose="02000503000000020004" pitchFamily="2" charset="0"/>
                  <a:cs typeface="Helvetica Neue" panose="02000503000000020004" pitchFamily="2" charset="0"/>
                  <a:sym typeface="Helvetica Light"/>
                </a:rPr>
                <a:t>Braf</a:t>
              </a:r>
              <a:endParaRPr kumimoji="0" lang="en-US" sz="1050" i="1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Light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875F176F-8E0A-5044-AD22-0CDD688FADCB}"/>
                </a:ext>
              </a:extLst>
            </p:cNvPr>
            <p:cNvSpPr txBox="1"/>
            <p:nvPr/>
          </p:nvSpPr>
          <p:spPr>
            <a:xfrm>
              <a:off x="8656864" y="2288441"/>
              <a:ext cx="779058" cy="31354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71437" tIns="71437" rIns="71437" bIns="71437" numCol="1" spcCol="38100" rtlCol="0" anchor="ctr">
              <a:spAutoFit/>
            </a:bodyPr>
            <a:lstStyle/>
            <a:p>
              <a:pPr marL="0" marR="0" indent="0" algn="ctr" defTabSz="821531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US" sz="1050" i="1" dirty="0">
                  <a:solidFill>
                    <a:srgbClr val="000000"/>
                  </a:solidFill>
                  <a:latin typeface="Helvetica Neue" panose="02000503000000020004" pitchFamily="2" charset="0"/>
                  <a:ea typeface="Helvetica Neue" panose="02000503000000020004" pitchFamily="2" charset="0"/>
                  <a:cs typeface="Helvetica Neue" panose="02000503000000020004" pitchFamily="2" charset="0"/>
                  <a:sym typeface="Helvetica Light"/>
                </a:rPr>
                <a:t>KIAA1549</a:t>
              </a:r>
              <a:endParaRPr kumimoji="0" lang="en-US" sz="1050" i="1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Light"/>
              </a:endParaRPr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0B682CF6-C392-F24D-94CF-3908A5F2E375}"/>
                </a:ext>
              </a:extLst>
            </p:cNvPr>
            <p:cNvSpPr/>
            <p:nvPr/>
          </p:nvSpPr>
          <p:spPr>
            <a:xfrm>
              <a:off x="9381117" y="855785"/>
              <a:ext cx="222866" cy="169079"/>
            </a:xfrm>
            <a:prstGeom prst="ellipse">
              <a:avLst/>
            </a:prstGeom>
            <a:solidFill>
              <a:srgbClr val="002060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71437" tIns="71437" rIns="71437" bIns="71437" numCol="1" spcCol="38100" rtlCol="0" anchor="ctr">
              <a:spAutoFit/>
            </a:bodyPr>
            <a:lstStyle/>
            <a:p>
              <a:pPr marL="0" marR="0" indent="0" algn="ctr" defTabSz="821531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3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44" name="Rounded Rectangle 43">
              <a:extLst>
                <a:ext uri="{FF2B5EF4-FFF2-40B4-BE49-F238E27FC236}">
                  <a16:creationId xmlns:a16="http://schemas.microsoft.com/office/drawing/2014/main" id="{79A9F2E8-6AD6-BD45-A9F7-028F0D959FD0}"/>
                </a:ext>
              </a:extLst>
            </p:cNvPr>
            <p:cNvSpPr/>
            <p:nvPr/>
          </p:nvSpPr>
          <p:spPr>
            <a:xfrm>
              <a:off x="9381118" y="1024864"/>
              <a:ext cx="222866" cy="1905550"/>
            </a:xfrm>
            <a:prstGeom prst="roundRect">
              <a:avLst>
                <a:gd name="adj" fmla="val 38451"/>
              </a:avLst>
            </a:prstGeom>
            <a:solidFill>
              <a:schemeClr val="accent3">
                <a:lumMod val="40000"/>
                <a:lumOff val="6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71437" tIns="71437" rIns="71437" bIns="71437" numCol="1" spcCol="38100" rtlCol="0" anchor="ctr">
              <a:spAutoFit/>
            </a:bodyPr>
            <a:lstStyle/>
            <a:p>
              <a:pPr marL="0" marR="0" indent="0" algn="ctr" defTabSz="821531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32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45" name="Right Arrow 44">
              <a:extLst>
                <a:ext uri="{FF2B5EF4-FFF2-40B4-BE49-F238E27FC236}">
                  <a16:creationId xmlns:a16="http://schemas.microsoft.com/office/drawing/2014/main" id="{69096D9D-7151-1240-BDC8-CD8D82B46E10}"/>
                </a:ext>
              </a:extLst>
            </p:cNvPr>
            <p:cNvSpPr/>
            <p:nvPr/>
          </p:nvSpPr>
          <p:spPr>
            <a:xfrm>
              <a:off x="8858165" y="1667367"/>
              <a:ext cx="342317" cy="203462"/>
            </a:xfrm>
            <a:prstGeom prst="rightArrow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Light"/>
              </a:endParaRPr>
            </a:p>
          </p:txBody>
        </p: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D34CD6BA-5523-8047-AAB4-E4D81977ADCC}"/>
                </a:ext>
              </a:extLst>
            </p:cNvPr>
            <p:cNvCxnSpPr/>
            <p:nvPr/>
          </p:nvCxnSpPr>
          <p:spPr>
            <a:xfrm>
              <a:off x="8679820" y="2055420"/>
              <a:ext cx="0" cy="20477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8" name="Straight Arrow Connector 47">
              <a:extLst>
                <a:ext uri="{FF2B5EF4-FFF2-40B4-BE49-F238E27FC236}">
                  <a16:creationId xmlns:a16="http://schemas.microsoft.com/office/drawing/2014/main" id="{16CA77E6-EC90-FF43-9C21-118BE551FB0F}"/>
                </a:ext>
              </a:extLst>
            </p:cNvPr>
            <p:cNvCxnSpPr/>
            <p:nvPr/>
          </p:nvCxnSpPr>
          <p:spPr>
            <a:xfrm>
              <a:off x="8679820" y="2358416"/>
              <a:ext cx="0" cy="204772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EC4EDFCB-DB75-ED45-B246-26C2BB8D84E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918614" y="3467854"/>
              <a:ext cx="2696853" cy="1672844"/>
            </a:xfrm>
            <a:prstGeom prst="rect">
              <a:avLst/>
            </a:prstGeom>
          </p:spPr>
        </p:pic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967B638C-6CF3-1143-B16D-AC3C226DD22D}"/>
                </a:ext>
              </a:extLst>
            </p:cNvPr>
            <p:cNvSpPr txBox="1"/>
            <p:nvPr/>
          </p:nvSpPr>
          <p:spPr>
            <a:xfrm>
              <a:off x="8068934" y="2966859"/>
              <a:ext cx="210756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1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elvetica Bold Oblique" pitchFamily="2" charset="0"/>
                </a:rPr>
                <a:t>Tandem duplication</a:t>
              </a:r>
            </a:p>
          </p:txBody>
        </p:sp>
        <p:cxnSp>
          <p:nvCxnSpPr>
            <p:cNvPr id="52" name="Straight Arrow Connector 51">
              <a:extLst>
                <a:ext uri="{FF2B5EF4-FFF2-40B4-BE49-F238E27FC236}">
                  <a16:creationId xmlns:a16="http://schemas.microsoft.com/office/drawing/2014/main" id="{BC863A91-D516-EC4F-8CA6-0592FBC3084C}"/>
                </a:ext>
              </a:extLst>
            </p:cNvPr>
            <p:cNvCxnSpPr>
              <a:cxnSpLocks/>
            </p:cNvCxnSpPr>
            <p:nvPr/>
          </p:nvCxnSpPr>
          <p:spPr>
            <a:xfrm>
              <a:off x="9703167" y="2364766"/>
              <a:ext cx="0" cy="204772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3" name="Straight Arrow Connector 52">
              <a:extLst>
                <a:ext uri="{FF2B5EF4-FFF2-40B4-BE49-F238E27FC236}">
                  <a16:creationId xmlns:a16="http://schemas.microsoft.com/office/drawing/2014/main" id="{31324C80-7B97-D643-B947-705F0FFC3812}"/>
                </a:ext>
              </a:extLst>
            </p:cNvPr>
            <p:cNvCxnSpPr/>
            <p:nvPr/>
          </p:nvCxnSpPr>
          <p:spPr>
            <a:xfrm>
              <a:off x="9703167" y="2618772"/>
              <a:ext cx="0" cy="204772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1" name="Straight Arrow Connector 50">
              <a:extLst>
                <a:ext uri="{FF2B5EF4-FFF2-40B4-BE49-F238E27FC236}">
                  <a16:creationId xmlns:a16="http://schemas.microsoft.com/office/drawing/2014/main" id="{3E7A5C5F-9C84-FA4E-9640-EF4D0AA63988}"/>
                </a:ext>
              </a:extLst>
            </p:cNvPr>
            <p:cNvCxnSpPr>
              <a:cxnSpLocks/>
            </p:cNvCxnSpPr>
            <p:nvPr/>
          </p:nvCxnSpPr>
          <p:spPr>
            <a:xfrm>
              <a:off x="9703167" y="2438400"/>
              <a:ext cx="0" cy="13204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5" name="Straight Arrow Connector 54">
              <a:extLst>
                <a:ext uri="{FF2B5EF4-FFF2-40B4-BE49-F238E27FC236}">
                  <a16:creationId xmlns:a16="http://schemas.microsoft.com/office/drawing/2014/main" id="{49314072-47AC-904F-A740-811FA0B831F6}"/>
                </a:ext>
              </a:extLst>
            </p:cNvPr>
            <p:cNvCxnSpPr/>
            <p:nvPr/>
          </p:nvCxnSpPr>
          <p:spPr>
            <a:xfrm>
              <a:off x="9703167" y="2055228"/>
              <a:ext cx="0" cy="20477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70E8A5D4-D9CE-A14B-94BB-9A2C5A2DBABD}"/>
                </a:ext>
              </a:extLst>
            </p:cNvPr>
            <p:cNvSpPr txBox="1"/>
            <p:nvPr/>
          </p:nvSpPr>
          <p:spPr>
            <a:xfrm>
              <a:off x="7560334" y="2095532"/>
              <a:ext cx="487313" cy="32893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71437" tIns="71437" rIns="71437" bIns="71437" numCol="1" spcCol="38100" rtlCol="0" anchor="ctr">
              <a:spAutoFit/>
            </a:bodyPr>
            <a:lstStyle/>
            <a:p>
              <a:pPr marL="0" marR="0" indent="0" algn="ctr" defTabSz="821531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spc="0" normalizeH="0" baseline="0" dirty="0">
                  <a:ln>
                    <a:noFill/>
                  </a:ln>
                  <a:solidFill>
                    <a:srgbClr val="FF0000"/>
                  </a:solidFill>
                  <a:effectLst/>
                  <a:uFillTx/>
                  <a:latin typeface="Helvetica" pitchFamily="2" charset="0"/>
                  <a:sym typeface="Helvetica Light"/>
                </a:rPr>
                <a:t>2 </a:t>
              </a:r>
              <a:r>
                <a:rPr kumimoji="0" lang="en-US" sz="1200" u="none" strike="noStrike" cap="none" spc="0" normalizeH="0" baseline="0" dirty="0">
                  <a:ln>
                    <a:noFill/>
                  </a:ln>
                  <a:solidFill>
                    <a:srgbClr val="FF0000"/>
                  </a:solidFill>
                  <a:effectLst/>
                  <a:uFillTx/>
                  <a:latin typeface="Helvetica Neue Light" panose="02000403000000020004" pitchFamily="2" charset="0"/>
                  <a:ea typeface="Helvetica Neue Light" panose="02000403000000020004" pitchFamily="2" charset="0"/>
                  <a:sym typeface="Helvetica Light"/>
                </a:rPr>
                <a:t>Mb</a:t>
              </a: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0DBE6F56-A741-4644-986D-706242EE59E3}"/>
                </a:ext>
              </a:extLst>
            </p:cNvPr>
            <p:cNvSpPr txBox="1"/>
            <p:nvPr/>
          </p:nvSpPr>
          <p:spPr>
            <a:xfrm>
              <a:off x="7730541" y="5170552"/>
              <a:ext cx="269685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1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elvetica Light"/>
                </a:rPr>
                <a:t>KIAA1549-Braf driven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1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elvetica Light"/>
                </a:rPr>
                <a:t>Diffuse leptomeningeal glioneuronal tumor</a:t>
              </a: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F06F0F4B-FC02-784F-88C9-A0839BE48CE7}"/>
                </a:ext>
              </a:extLst>
            </p:cNvPr>
            <p:cNvSpPr txBox="1"/>
            <p:nvPr/>
          </p:nvSpPr>
          <p:spPr>
            <a:xfrm>
              <a:off x="9712416" y="1988051"/>
              <a:ext cx="402353" cy="31354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71437" tIns="71437" rIns="71437" bIns="71437" numCol="1" spcCol="38100" rtlCol="0" anchor="ctr">
              <a:spAutoFit/>
            </a:bodyPr>
            <a:lstStyle/>
            <a:p>
              <a:pPr marL="0" marR="0" indent="0" algn="ctr" defTabSz="821531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US" sz="1050" i="1" dirty="0" err="1">
                  <a:solidFill>
                    <a:srgbClr val="000000"/>
                  </a:solidFill>
                  <a:latin typeface="Helvetica Neue" panose="02000503000000020004" pitchFamily="2" charset="0"/>
                  <a:ea typeface="Helvetica Neue" panose="02000503000000020004" pitchFamily="2" charset="0"/>
                  <a:cs typeface="Helvetica Neue" panose="02000503000000020004" pitchFamily="2" charset="0"/>
                  <a:sym typeface="Helvetica Light"/>
                </a:rPr>
                <a:t>Braf</a:t>
              </a:r>
              <a:endParaRPr kumimoji="0" lang="en-US" sz="1050" i="1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Light"/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DE539282-EAEB-2E47-A227-6CF828CD5BE0}"/>
                </a:ext>
              </a:extLst>
            </p:cNvPr>
            <p:cNvSpPr txBox="1"/>
            <p:nvPr/>
          </p:nvSpPr>
          <p:spPr>
            <a:xfrm>
              <a:off x="9708612" y="2572081"/>
              <a:ext cx="779058" cy="31354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71437" tIns="71437" rIns="71437" bIns="71437" numCol="1" spcCol="38100" rtlCol="0" anchor="ctr">
              <a:spAutoFit/>
            </a:bodyPr>
            <a:lstStyle/>
            <a:p>
              <a:pPr marL="0" marR="0" indent="0" algn="ctr" defTabSz="821531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US" sz="1050" i="1" dirty="0">
                  <a:solidFill>
                    <a:srgbClr val="000000"/>
                  </a:solidFill>
                  <a:latin typeface="Helvetica Neue" panose="02000503000000020004" pitchFamily="2" charset="0"/>
                  <a:ea typeface="Helvetica Neue" panose="02000503000000020004" pitchFamily="2" charset="0"/>
                  <a:cs typeface="Helvetica Neue" panose="02000503000000020004" pitchFamily="2" charset="0"/>
                  <a:sym typeface="Helvetica Light"/>
                </a:rPr>
                <a:t>KIAA1549</a:t>
              </a:r>
              <a:endParaRPr kumimoji="0" lang="en-US" sz="1050" i="1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Light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56AB69CE-2878-B84D-96E3-9E61CAE14052}"/>
                </a:ext>
              </a:extLst>
            </p:cNvPr>
            <p:cNvSpPr txBox="1"/>
            <p:nvPr/>
          </p:nvSpPr>
          <p:spPr>
            <a:xfrm>
              <a:off x="9707033" y="2306570"/>
              <a:ext cx="1051570" cy="30585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71437" tIns="71437" rIns="71437" bIns="71437" numCol="1" spcCol="38100" rtlCol="0" anchor="ctr">
              <a:spAutoFit/>
            </a:bodyPr>
            <a:lstStyle/>
            <a:p>
              <a:pPr marL="0" marR="0" indent="0" algn="ctr" defTabSz="821531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US" sz="1050" i="1" dirty="0">
                  <a:solidFill>
                    <a:srgbClr val="000000"/>
                  </a:solidFill>
                  <a:latin typeface="Helvetica Neue" panose="02000503000000020004" pitchFamily="2" charset="0"/>
                  <a:ea typeface="Helvetica Neue" panose="02000503000000020004" pitchFamily="2" charset="0"/>
                  <a:cs typeface="Helvetica Neue" panose="02000503000000020004" pitchFamily="2" charset="0"/>
                  <a:sym typeface="Helvetica Light"/>
                </a:rPr>
                <a:t>KIAA1549-Braf</a:t>
              </a:r>
              <a:endParaRPr kumimoji="0" lang="en-US" sz="1050" i="1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Ligh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8472384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3" name="Advantages and limitation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Advantages and limitations </a:t>
            </a:r>
          </a:p>
        </p:txBody>
      </p:sp>
      <p:sp>
        <p:nvSpPr>
          <p:cNvPr id="834" name="Much cheaper and faster than conventional transgenic/KI models…"/>
          <p:cNvSpPr txBox="1">
            <a:spLocks noGrp="1"/>
          </p:cNvSpPr>
          <p:nvPr>
            <p:ph type="body" sz="half" idx="2"/>
          </p:nvPr>
        </p:nvSpPr>
        <p:spPr>
          <a:xfrm>
            <a:off x="378294" y="1858745"/>
            <a:ext cx="5150148" cy="4614041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pPr marL="457200" indent="-457200">
              <a:buFont typeface="Arial" panose="020B0604020202020204" pitchFamily="34" charset="0"/>
              <a:buChar char="•"/>
              <a:defRPr sz="2800"/>
            </a:pPr>
            <a:r>
              <a:rPr dirty="0"/>
              <a:t>Much cheaper and faster than conventional transgenic/KI models</a:t>
            </a:r>
          </a:p>
          <a:p>
            <a:pPr marL="457200" indent="-457200">
              <a:buFont typeface="Arial" panose="020B0604020202020204" pitchFamily="34" charset="0"/>
              <a:buChar char="•"/>
              <a:defRPr sz="2800"/>
            </a:pPr>
            <a:r>
              <a:rPr dirty="0"/>
              <a:t>Faithfully models the rearrangements</a:t>
            </a:r>
          </a:p>
          <a:p>
            <a:pPr marL="321457" lvl="1">
              <a:defRPr sz="2800"/>
            </a:pPr>
            <a:r>
              <a:rPr lang="en-US" dirty="0"/>
              <a:t>	</a:t>
            </a:r>
            <a:r>
              <a:rPr dirty="0"/>
              <a:t>endogenous loci</a:t>
            </a:r>
          </a:p>
          <a:p>
            <a:pPr marL="321457" lvl="1">
              <a:defRPr sz="2800"/>
            </a:pPr>
            <a:r>
              <a:rPr lang="en-US" dirty="0"/>
              <a:t>	</a:t>
            </a:r>
            <a:r>
              <a:rPr dirty="0"/>
              <a:t>stochastic event</a:t>
            </a:r>
          </a:p>
          <a:p>
            <a:pPr marL="457200" indent="-457200">
              <a:buFont typeface="Arial" panose="020B0604020202020204" pitchFamily="34" charset="0"/>
              <a:buChar char="•"/>
              <a:defRPr sz="2800"/>
            </a:pPr>
            <a:r>
              <a:rPr dirty="0"/>
              <a:t>Tumor initiation can be temporally controlled</a:t>
            </a:r>
          </a:p>
          <a:p>
            <a:pPr marL="457200" indent="-457200">
              <a:buFont typeface="Arial" panose="020B0604020202020204" pitchFamily="34" charset="0"/>
              <a:buChar char="•"/>
              <a:defRPr sz="2800"/>
            </a:pPr>
            <a:r>
              <a:rPr dirty="0"/>
              <a:t>Tumor load can be titrated</a:t>
            </a:r>
          </a:p>
          <a:p>
            <a:pPr marL="457200" indent="-457200">
              <a:buFont typeface="Arial" panose="020B0604020202020204" pitchFamily="34" charset="0"/>
              <a:buChar char="•"/>
              <a:defRPr sz="2800"/>
            </a:pPr>
            <a:r>
              <a:rPr dirty="0"/>
              <a:t>No manipulation of the germline required</a:t>
            </a:r>
          </a:p>
          <a:p>
            <a:pPr marL="321457" lvl="1">
              <a:defRPr sz="2800"/>
            </a:pPr>
            <a:r>
              <a:rPr lang="en-US" dirty="0"/>
              <a:t>	</a:t>
            </a:r>
            <a:r>
              <a:rPr dirty="0"/>
              <a:t>any strain/genetic background</a:t>
            </a:r>
          </a:p>
          <a:p>
            <a:pPr marL="321457" lvl="1">
              <a:defRPr sz="2800"/>
            </a:pPr>
            <a:r>
              <a:rPr lang="en-US" dirty="0"/>
              <a:t>	</a:t>
            </a:r>
            <a:r>
              <a:rPr dirty="0"/>
              <a:t>Potentially any species, </a:t>
            </a:r>
            <a:r>
              <a:rPr lang="en-US" dirty="0"/>
              <a:t>		</a:t>
            </a:r>
            <a:r>
              <a:rPr dirty="0"/>
              <a:t>including NHP!</a:t>
            </a:r>
          </a:p>
        </p:txBody>
      </p:sp>
      <p:grpSp>
        <p:nvGrpSpPr>
          <p:cNvPr id="837" name="Group"/>
          <p:cNvGrpSpPr/>
          <p:nvPr/>
        </p:nvGrpSpPr>
        <p:grpSpPr>
          <a:xfrm>
            <a:off x="6096000" y="1131647"/>
            <a:ext cx="5075813" cy="7488747"/>
            <a:chOff x="-177801" y="174353"/>
            <a:chExt cx="7218934" cy="10650661"/>
          </a:xfrm>
        </p:grpSpPr>
        <p:sp>
          <p:nvSpPr>
            <p:cNvPr id="835" name="Efficiency relatively low…"/>
            <p:cNvSpPr txBox="1"/>
            <p:nvPr/>
          </p:nvSpPr>
          <p:spPr>
            <a:xfrm>
              <a:off x="-177801" y="1490979"/>
              <a:ext cx="7218934" cy="933403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26789" tIns="26789" rIns="26789" bIns="26789" numCol="1" anchor="t">
              <a:noAutofit/>
            </a:bodyPr>
            <a:lstStyle/>
            <a:p>
              <a:pPr marL="342900" indent="-342900" defTabSz="910796" hangingPunct="0">
                <a:spcBef>
                  <a:spcPts val="703"/>
                </a:spcBef>
                <a:buClr>
                  <a:srgbClr val="AAADFF"/>
                </a:buClr>
                <a:buSzPct val="100000"/>
                <a:buFont typeface="Arial" panose="020B0604020202020204" pitchFamily="34" charset="0"/>
                <a:buChar char="•"/>
                <a:defRPr sz="2800">
                  <a:solidFill>
                    <a:srgbClr val="1D4790"/>
                  </a:solidFill>
                  <a:uFill>
                    <a:solidFill>
                      <a:srgbClr val="1D4790"/>
                    </a:solidFill>
                  </a:uFill>
                </a:defRPr>
              </a:pPr>
              <a:r>
                <a:rPr sz="1969" kern="0" dirty="0">
                  <a:solidFill>
                    <a:schemeClr val="accent5"/>
                  </a:solidFill>
                  <a:uFill>
                    <a:solidFill>
                      <a:srgbClr val="1D4790"/>
                    </a:solidFill>
                  </a:uFill>
                  <a:latin typeface="Corbel"/>
                  <a:sym typeface="Corbel"/>
                </a:rPr>
                <a:t>Efficiency relatively low</a:t>
              </a:r>
            </a:p>
            <a:p>
              <a:pPr marL="342900" indent="-342900" defTabSz="910796" hangingPunct="0">
                <a:spcBef>
                  <a:spcPts val="703"/>
                </a:spcBef>
                <a:buClr>
                  <a:srgbClr val="AAADFF"/>
                </a:buClr>
                <a:buSzPct val="100000"/>
                <a:buFont typeface="Arial" panose="020B0604020202020204" pitchFamily="34" charset="0"/>
                <a:buChar char="•"/>
                <a:defRPr sz="2800">
                  <a:solidFill>
                    <a:srgbClr val="1D4790"/>
                  </a:solidFill>
                  <a:uFill>
                    <a:solidFill>
                      <a:srgbClr val="1D4790"/>
                    </a:solidFill>
                  </a:uFill>
                </a:defRPr>
              </a:pPr>
              <a:r>
                <a:rPr sz="1969" kern="0" dirty="0">
                  <a:solidFill>
                    <a:schemeClr val="accent5"/>
                  </a:solidFill>
                  <a:uFill>
                    <a:solidFill>
                      <a:srgbClr val="1D4790"/>
                    </a:solidFill>
                  </a:uFill>
                  <a:latin typeface="Corbel"/>
                  <a:sym typeface="Corbel"/>
                </a:rPr>
                <a:t>Some rearrangements cannot be modeled due to different gene structure</a:t>
              </a:r>
            </a:p>
            <a:p>
              <a:pPr marL="342900" indent="-342900" defTabSz="910796" hangingPunct="0">
                <a:spcBef>
                  <a:spcPts val="703"/>
                </a:spcBef>
                <a:buClr>
                  <a:srgbClr val="AAADFF"/>
                </a:buClr>
                <a:buSzPct val="100000"/>
                <a:buFont typeface="Arial" panose="020B0604020202020204" pitchFamily="34" charset="0"/>
                <a:buChar char="•"/>
                <a:defRPr sz="2800">
                  <a:solidFill>
                    <a:srgbClr val="1D4790"/>
                  </a:solidFill>
                  <a:uFill>
                    <a:solidFill>
                      <a:srgbClr val="1D4790"/>
                    </a:solidFill>
                  </a:uFill>
                </a:defRPr>
              </a:pPr>
              <a:r>
                <a:rPr sz="1969" kern="0" dirty="0">
                  <a:solidFill>
                    <a:schemeClr val="accent5"/>
                  </a:solidFill>
                  <a:uFill>
                    <a:solidFill>
                      <a:srgbClr val="1D4790"/>
                    </a:solidFill>
                  </a:uFill>
                  <a:latin typeface="Corbel"/>
                  <a:sym typeface="Corbel"/>
                </a:rPr>
                <a:t>The cell of origin must be amenable of infection/delivery of Cas9</a:t>
              </a:r>
            </a:p>
            <a:p>
              <a:pPr marL="342900" indent="-342900" defTabSz="910796" hangingPunct="0">
                <a:spcBef>
                  <a:spcPts val="703"/>
                </a:spcBef>
                <a:buClr>
                  <a:srgbClr val="AAADFF"/>
                </a:buClr>
                <a:buSzPct val="100000"/>
                <a:buFont typeface="Arial" panose="020B0604020202020204" pitchFamily="34" charset="0"/>
                <a:buChar char="•"/>
                <a:defRPr sz="2800">
                  <a:solidFill>
                    <a:srgbClr val="1D4790"/>
                  </a:solidFill>
                  <a:uFill>
                    <a:solidFill>
                      <a:srgbClr val="1D4790"/>
                    </a:solidFill>
                  </a:uFill>
                </a:defRPr>
              </a:pPr>
              <a:r>
                <a:rPr sz="1969" kern="0" dirty="0">
                  <a:solidFill>
                    <a:schemeClr val="accent5"/>
                  </a:solidFill>
                  <a:uFill>
                    <a:solidFill>
                      <a:srgbClr val="1D4790"/>
                    </a:solidFill>
                  </a:uFill>
                  <a:latin typeface="Corbel"/>
                  <a:sym typeface="Corbel"/>
                </a:rPr>
                <a:t>Unwanted rearrangements/indels/off target effects can complicate interpretation</a:t>
              </a:r>
            </a:p>
            <a:p>
              <a:pPr marL="342900" indent="-342900" defTabSz="910796" hangingPunct="0">
                <a:spcBef>
                  <a:spcPts val="703"/>
                </a:spcBef>
                <a:buClr>
                  <a:srgbClr val="AAADFF"/>
                </a:buClr>
                <a:buSzPct val="100000"/>
                <a:buFont typeface="Arial" panose="020B0604020202020204" pitchFamily="34" charset="0"/>
                <a:buChar char="•"/>
                <a:defRPr sz="2800">
                  <a:solidFill>
                    <a:srgbClr val="1D4790"/>
                  </a:solidFill>
                  <a:uFill>
                    <a:solidFill>
                      <a:srgbClr val="1D4790"/>
                    </a:solidFill>
                  </a:uFill>
                </a:defRPr>
              </a:pPr>
              <a:r>
                <a:rPr sz="1969" kern="0" dirty="0">
                  <a:solidFill>
                    <a:schemeClr val="accent5"/>
                  </a:solidFill>
                  <a:uFill>
                    <a:solidFill>
                      <a:srgbClr val="1D4790"/>
                    </a:solidFill>
                  </a:uFill>
                  <a:latin typeface="Corbel"/>
                  <a:sym typeface="Corbel"/>
                </a:rPr>
                <a:t>Biosafety considerations</a:t>
              </a:r>
              <a:br>
                <a:rPr sz="1969" kern="0" dirty="0">
                  <a:solidFill>
                    <a:schemeClr val="accent5"/>
                  </a:solidFill>
                  <a:uFill>
                    <a:solidFill>
                      <a:srgbClr val="1D4790"/>
                    </a:solidFill>
                  </a:uFill>
                  <a:latin typeface="Corbel"/>
                  <a:sym typeface="Corbel"/>
                </a:rPr>
              </a:br>
              <a:endParaRPr sz="1969" kern="0" dirty="0">
                <a:solidFill>
                  <a:schemeClr val="accent5"/>
                </a:solidFill>
                <a:uFill>
                  <a:solidFill>
                    <a:srgbClr val="1D4790"/>
                  </a:solidFill>
                </a:uFill>
                <a:latin typeface="Corbel"/>
                <a:sym typeface="Corbel"/>
              </a:endParaRPr>
            </a:p>
          </p:txBody>
        </p:sp>
        <p:sp>
          <p:nvSpPr>
            <p:cNvPr id="836" name="CONS"/>
            <p:cNvSpPr txBox="1"/>
            <p:nvPr/>
          </p:nvSpPr>
          <p:spPr>
            <a:xfrm>
              <a:off x="2293939" y="174353"/>
              <a:ext cx="963797" cy="44618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26789" tIns="26789" rIns="26789" bIns="26789" numCol="1" anchor="t">
              <a:spAutoFit/>
            </a:bodyPr>
            <a:lstStyle>
              <a:lvl1pPr defTabSz="1295400">
                <a:buClr>
                  <a:srgbClr val="1D4790"/>
                </a:buClr>
                <a:defRPr sz="2400" b="1">
                  <a:solidFill>
                    <a:srgbClr val="1D4790"/>
                  </a:solidFill>
                  <a:uFill>
                    <a:solidFill>
                      <a:srgbClr val="1D4790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 algn="ctr" defTabSz="910796" hangingPunct="0"/>
              <a:r>
                <a:rPr sz="1687" kern="0" dirty="0"/>
                <a:t>CONS</a:t>
              </a:r>
            </a:p>
          </p:txBody>
        </p:sp>
      </p:grpSp>
      <p:sp>
        <p:nvSpPr>
          <p:cNvPr id="838" name="PROS"/>
          <p:cNvSpPr txBox="1"/>
          <p:nvPr/>
        </p:nvSpPr>
        <p:spPr>
          <a:xfrm>
            <a:off x="1889672" y="1101478"/>
            <a:ext cx="666449" cy="3137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26789" tIns="26789" rIns="26789" bIns="26789">
            <a:spAutoFit/>
          </a:bodyPr>
          <a:lstStyle>
            <a:lvl1pPr defTabSz="1295400">
              <a:buClr>
                <a:srgbClr val="1D4790"/>
              </a:buClr>
              <a:defRPr sz="2400" b="1">
                <a:solidFill>
                  <a:srgbClr val="1D4790"/>
                </a:solidFill>
                <a:uFill>
                  <a:solidFill>
                    <a:srgbClr val="1D4790"/>
                  </a:solidFill>
                </a:u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algn="ctr" defTabSz="910796" hangingPunct="0"/>
            <a:r>
              <a:rPr sz="1687" kern="0" dirty="0"/>
              <a:t>PROS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1CFDEF3F-C863-0B41-BB3B-C956CE339ACC}"/>
              </a:ext>
            </a:extLst>
          </p:cNvPr>
          <p:cNvSpPr txBox="1">
            <a:spLocks/>
          </p:cNvSpPr>
          <p:nvPr/>
        </p:nvSpPr>
        <p:spPr>
          <a:xfrm>
            <a:off x="2358752" y="832"/>
            <a:ext cx="11401425" cy="60602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bg1"/>
                </a:solidFill>
                <a:latin typeface="Corbel" panose="020B0503020204020204" pitchFamily="34" charset="0"/>
                <a:ea typeface="+mj-ea"/>
                <a:cs typeface="+mj-cs"/>
              </a:defRPr>
            </a:lvl1pPr>
          </a:lstStyle>
          <a:p>
            <a:r>
              <a:rPr lang="en-US"/>
              <a:t>Ex vivo and in vivo chromosomal engineering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4" grpId="0" animBg="1" advAuto="0"/>
      <p:bldP spid="837" grpId="0" animBg="1" advAuto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2" name="droppedImage.pdf" descr="droppedImage.pdf"/>
          <p:cNvPicPr>
            <a:picLocks noChangeAspect="1"/>
          </p:cNvPicPr>
          <p:nvPr/>
        </p:nvPicPr>
        <p:blipFill>
          <a:blip r:embed="rId2"/>
          <a:srcRect r="70760"/>
          <a:stretch>
            <a:fillRect/>
          </a:stretch>
        </p:blipFill>
        <p:spPr>
          <a:xfrm>
            <a:off x="10106920" y="120551"/>
            <a:ext cx="520897" cy="562571"/>
          </a:xfrm>
          <a:prstGeom prst="rect">
            <a:avLst/>
          </a:prstGeom>
          <a:ln w="12700">
            <a:miter lim="400000"/>
          </a:ln>
        </p:spPr>
      </p:pic>
      <p:sp>
        <p:nvSpPr>
          <p:cNvPr id="843" name="Summary of CRISPR gene targeting"/>
          <p:cNvSpPr txBox="1">
            <a:spLocks noGrp="1"/>
          </p:cNvSpPr>
          <p:nvPr>
            <p:ph type="title" idx="4294967295"/>
          </p:nvPr>
        </p:nvSpPr>
        <p:spPr>
          <a:xfrm>
            <a:off x="1051034" y="0"/>
            <a:ext cx="9810750" cy="935421"/>
          </a:xfrm>
          <a:prstGeom prst="rect">
            <a:avLst/>
          </a:prstGeom>
        </p:spPr>
        <p:txBody>
          <a:bodyPr/>
          <a:lstStyle/>
          <a:p>
            <a:r>
              <a:rPr dirty="0"/>
              <a:t>Summary of CRISPR gene targeting</a:t>
            </a:r>
          </a:p>
        </p:txBody>
      </p:sp>
      <p:pic>
        <p:nvPicPr>
          <p:cNvPr id="844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7955" y="1111358"/>
            <a:ext cx="7375923" cy="555313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" name="Other uses of programmable endonuclease"/>
          <p:cNvSpPr txBox="1">
            <a:spLocks noGrp="1"/>
          </p:cNvSpPr>
          <p:nvPr>
            <p:ph type="title" idx="4294967295"/>
          </p:nvPr>
        </p:nvSpPr>
        <p:spPr>
          <a:xfrm>
            <a:off x="1178719" y="-2350"/>
            <a:ext cx="9834562" cy="847726"/>
          </a:xfrm>
          <a:prstGeom prst="rect">
            <a:avLst/>
          </a:prstGeom>
        </p:spPr>
        <p:txBody>
          <a:bodyPr/>
          <a:lstStyle>
            <a:lvl1pPr>
              <a:defRPr sz="4100"/>
            </a:lvl1pPr>
          </a:lstStyle>
          <a:p>
            <a:r>
              <a:rPr dirty="0"/>
              <a:t>Other uses of programmable endonuclease</a:t>
            </a:r>
          </a:p>
        </p:txBody>
      </p:sp>
      <p:sp>
        <p:nvSpPr>
          <p:cNvPr id="850" name="Ventura and Dow, in press"/>
          <p:cNvSpPr txBox="1"/>
          <p:nvPr/>
        </p:nvSpPr>
        <p:spPr>
          <a:xfrm>
            <a:off x="8090107" y="6473834"/>
            <a:ext cx="2502288" cy="3426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>
              <a:defRPr sz="2500"/>
            </a:lvl1pPr>
          </a:lstStyle>
          <a:p>
            <a:pPr algn="ctr" defTabSz="410751" hangingPunct="0"/>
            <a:r>
              <a:rPr sz="1758" kern="0">
                <a:solidFill>
                  <a:srgbClr val="000000"/>
                </a:solidFill>
                <a:latin typeface="Corbel"/>
                <a:sym typeface="Corbel"/>
              </a:rPr>
              <a:t>Ventura and Dow, in press</a:t>
            </a:r>
          </a:p>
        </p:txBody>
      </p:sp>
      <p:pic>
        <p:nvPicPr>
          <p:cNvPr id="851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7107" y="889854"/>
            <a:ext cx="6107741" cy="522372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6" name="Screening the non-coding genome"/>
          <p:cNvSpPr txBox="1">
            <a:spLocks noGrp="1"/>
          </p:cNvSpPr>
          <p:nvPr>
            <p:ph type="title" idx="4294967295"/>
          </p:nvPr>
        </p:nvSpPr>
        <p:spPr>
          <a:xfrm>
            <a:off x="2357438" y="-52388"/>
            <a:ext cx="9834562" cy="847726"/>
          </a:xfrm>
          <a:prstGeom prst="rect">
            <a:avLst/>
          </a:prstGeom>
        </p:spPr>
        <p:txBody>
          <a:bodyPr/>
          <a:lstStyle>
            <a:lvl1pPr defTabSz="650240">
              <a:defRPr sz="3500">
                <a:uFillTx/>
              </a:defRPr>
            </a:lvl1pPr>
          </a:lstStyle>
          <a:p>
            <a:r>
              <a:t>Screening the non-coding genome</a:t>
            </a:r>
          </a:p>
        </p:txBody>
      </p:sp>
      <p:pic>
        <p:nvPicPr>
          <p:cNvPr id="858" name="image30.png" descr="image30.png"/>
          <p:cNvPicPr>
            <a:picLocks noChangeAspect="1"/>
          </p:cNvPicPr>
          <p:nvPr/>
        </p:nvPicPr>
        <p:blipFill>
          <a:blip r:embed="rId2"/>
          <a:srcRect b="60017"/>
          <a:stretch>
            <a:fillRect/>
          </a:stretch>
        </p:blipFill>
        <p:spPr>
          <a:xfrm>
            <a:off x="4466317" y="1881119"/>
            <a:ext cx="5250411" cy="1845176"/>
          </a:xfrm>
          <a:prstGeom prst="rect">
            <a:avLst/>
          </a:prstGeom>
          <a:ln w="12700">
            <a:miter lim="400000"/>
          </a:ln>
        </p:spPr>
      </p:pic>
      <p:sp>
        <p:nvSpPr>
          <p:cNvPr id="859" name="non-coding RNA"/>
          <p:cNvSpPr txBox="1"/>
          <p:nvPr/>
        </p:nvSpPr>
        <p:spPr>
          <a:xfrm>
            <a:off x="2169557" y="2128830"/>
            <a:ext cx="1789912" cy="3519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tIns="45719" rIns="45719" bIns="45719">
            <a:spAutoFit/>
          </a:bodyPr>
          <a:lstStyle/>
          <a:p>
            <a:pPr defTabSz="457184" hangingPunct="0">
              <a:defRPr sz="2400" b="1">
                <a:latin typeface="Helvetica"/>
                <a:ea typeface="Helvetica"/>
                <a:cs typeface="Helvetica"/>
                <a:sym typeface="Helvetica"/>
              </a:defRPr>
            </a:pPr>
            <a:r>
              <a:rPr sz="1687" b="1" kern="0">
                <a:solidFill>
                  <a:srgbClr val="000000"/>
                </a:solidFill>
                <a:latin typeface="Helvetica"/>
                <a:sym typeface="Helvetica"/>
              </a:rPr>
              <a:t>non-coding </a:t>
            </a:r>
            <a:r>
              <a:rPr sz="1687" b="1" kern="0">
                <a:solidFill>
                  <a:srgbClr val="4F81BD"/>
                </a:solidFill>
                <a:latin typeface="Helvetica"/>
                <a:sym typeface="Helvetica"/>
              </a:rPr>
              <a:t>RNA</a:t>
            </a:r>
          </a:p>
        </p:txBody>
      </p:sp>
      <p:grpSp>
        <p:nvGrpSpPr>
          <p:cNvPr id="862" name="Group"/>
          <p:cNvGrpSpPr/>
          <p:nvPr/>
        </p:nvGrpSpPr>
        <p:grpSpPr>
          <a:xfrm>
            <a:off x="2169557" y="3644794"/>
            <a:ext cx="7527237" cy="2370007"/>
            <a:chOff x="0" y="0"/>
            <a:chExt cx="10705403" cy="3370676"/>
          </a:xfrm>
        </p:grpSpPr>
        <p:pic>
          <p:nvPicPr>
            <p:cNvPr id="860" name="image29.png" descr="image29.png"/>
            <p:cNvPicPr>
              <a:picLocks noChangeAspect="1"/>
            </p:cNvPicPr>
            <p:nvPr/>
          </p:nvPicPr>
          <p:blipFill>
            <a:blip r:embed="rId3"/>
            <a:srcRect b="51833"/>
            <a:stretch>
              <a:fillRect/>
            </a:stretch>
          </p:blipFill>
          <p:spPr>
            <a:xfrm>
              <a:off x="3331127" y="0"/>
              <a:ext cx="7374276" cy="337067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861" name="non-coding DNA"/>
            <p:cNvSpPr txBox="1"/>
            <p:nvPr/>
          </p:nvSpPr>
          <p:spPr>
            <a:xfrm>
              <a:off x="0" y="1158061"/>
              <a:ext cx="2545652" cy="50055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/>
            <a:p>
              <a:pPr defTabSz="457184" hangingPunct="0">
                <a:defRPr sz="2400" b="1">
                  <a:latin typeface="Helvetica"/>
                  <a:ea typeface="Helvetica"/>
                  <a:cs typeface="Helvetica"/>
                  <a:sym typeface="Helvetica"/>
                </a:defRPr>
              </a:pPr>
              <a:r>
                <a:rPr sz="1687" b="1" kern="0">
                  <a:solidFill>
                    <a:srgbClr val="000000"/>
                  </a:solidFill>
                  <a:latin typeface="Helvetica"/>
                  <a:sym typeface="Helvetica"/>
                </a:rPr>
                <a:t>non-coding </a:t>
              </a:r>
              <a:r>
                <a:rPr sz="1687" b="1" kern="0">
                  <a:solidFill>
                    <a:srgbClr val="FF0000"/>
                  </a:solidFill>
                  <a:latin typeface="Helvetica"/>
                  <a:sym typeface="Helvetica"/>
                </a:rPr>
                <a:t>DNA</a:t>
              </a: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A genetic engineer’s toolbox"/>
          <p:cNvSpPr txBox="1">
            <a:spLocks noGrp="1"/>
          </p:cNvSpPr>
          <p:nvPr>
            <p:ph type="title" idx="4294967295"/>
          </p:nvPr>
        </p:nvSpPr>
        <p:spPr>
          <a:xfrm>
            <a:off x="6821215" y="1045944"/>
            <a:ext cx="4740165" cy="4335353"/>
          </a:xfrm>
          <a:prstGeom prst="rect">
            <a:avLst/>
          </a:prstGeom>
        </p:spPr>
        <p:txBody>
          <a:bodyPr/>
          <a:lstStyle/>
          <a:p>
            <a:r>
              <a:rPr sz="4000" dirty="0">
                <a:solidFill>
                  <a:schemeClr val="accent1">
                    <a:lumMod val="75000"/>
                  </a:schemeClr>
                </a:solidFill>
              </a:rPr>
              <a:t>A genetic engineer’s toolbox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17D17C6-9E11-F948-8132-ED6B7C2ED9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781" y="420415"/>
            <a:ext cx="6537434" cy="6537434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ext Placeholder 4">
            <a:extLst>
              <a:ext uri="{FF2B5EF4-FFF2-40B4-BE49-F238E27FC236}">
                <a16:creationId xmlns:a16="http://schemas.microsoft.com/office/drawing/2014/main" id="{A887A9E8-63B5-0197-A920-79B37289C0CB}"/>
              </a:ext>
            </a:extLst>
          </p:cNvPr>
          <p:cNvGraphicFramePr/>
          <p:nvPr/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84218892"/>
      </p:ext>
    </p:extLst>
  </p:cSld>
  <p:clrMapOvr>
    <a:masterClrMapping/>
  </p:clrMapOvr>
  <p:transition spd="med"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9" name="Picture 1" descr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3637" y="857250"/>
            <a:ext cx="7324726" cy="2828926"/>
          </a:xfrm>
          <a:prstGeom prst="rect">
            <a:avLst/>
          </a:prstGeom>
          <a:ln w="12700">
            <a:miter lim="400000"/>
          </a:ln>
        </p:spPr>
      </p:pic>
      <p:pic>
        <p:nvPicPr>
          <p:cNvPr id="870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57553" y="3753365"/>
            <a:ext cx="3981451" cy="2124076"/>
          </a:xfrm>
          <a:prstGeom prst="rect">
            <a:avLst/>
          </a:prstGeom>
          <a:ln w="12700">
            <a:miter lim="400000"/>
          </a:ln>
        </p:spPr>
      </p:pic>
      <p:sp>
        <p:nvSpPr>
          <p:cNvPr id="871" name="Rectangle 3"/>
          <p:cNvSpPr txBox="1"/>
          <p:nvPr/>
        </p:nvSpPr>
        <p:spPr>
          <a:xfrm>
            <a:off x="3427717" y="5796863"/>
            <a:ext cx="1955983" cy="328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4289" tIns="34289" rIns="34289" bIns="34289">
            <a:spAutoFit/>
          </a:bodyPr>
          <a:lstStyle>
            <a:lvl1pPr algn="l" defTabSz="1300480">
              <a:defRPr sz="24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defTabSz="914367" hangingPunct="0"/>
            <a:r>
              <a:rPr sz="1687" kern="0">
                <a:solidFill>
                  <a:srgbClr val="000000"/>
                </a:solidFill>
              </a:rPr>
              <a:t>Wu et al Nature 2019</a:t>
            </a:r>
          </a:p>
        </p:txBody>
      </p:sp>
      <p:pic>
        <p:nvPicPr>
          <p:cNvPr id="872" name="Picture 4" descr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39002" y="3753365"/>
            <a:ext cx="4038601" cy="216217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990D868-AAD3-4442-94FB-15D118B4F3AA}"/>
              </a:ext>
            </a:extLst>
          </p:cNvPr>
          <p:cNvSpPr txBox="1"/>
          <p:nvPr/>
        </p:nvSpPr>
        <p:spPr>
          <a:xfrm>
            <a:off x="3086155" y="5074198"/>
            <a:ext cx="27815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rPr>
              <a:t>Homogeneously staining regions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F57B863-54F5-1843-A714-154E9E076466}"/>
              </a:ext>
            </a:extLst>
          </p:cNvPr>
          <p:cNvSpPr txBox="1"/>
          <p:nvPr/>
        </p:nvSpPr>
        <p:spPr>
          <a:xfrm>
            <a:off x="6437339" y="5070404"/>
            <a:ext cx="28232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rPr>
              <a:t>Extrachromosomal circular DNAs</a:t>
            </a:r>
          </a:p>
        </p:txBody>
      </p:sp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3D0C7D17-7A04-0E44-A374-369AC04315E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880"/>
          <a:stretch/>
        </p:blipFill>
        <p:spPr>
          <a:xfrm>
            <a:off x="2998081" y="1266734"/>
            <a:ext cx="5921041" cy="361470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A121F05-FD07-5145-B489-D9D41AF33861}"/>
              </a:ext>
            </a:extLst>
          </p:cNvPr>
          <p:cNvSpPr txBox="1"/>
          <p:nvPr/>
        </p:nvSpPr>
        <p:spPr>
          <a:xfrm>
            <a:off x="6950132" y="5314273"/>
            <a:ext cx="163538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ight"/>
              </a:rPr>
              <a:t>(“</a:t>
            </a: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ight"/>
              </a:rPr>
              <a:t>double minutes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ight"/>
              </a:rPr>
              <a:t>”)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EEE292A-0282-F045-8DE2-C4DB4958B8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8324" y="0"/>
            <a:ext cx="11401425" cy="848321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Focal oncogene amplifications</a:t>
            </a:r>
          </a:p>
        </p:txBody>
      </p:sp>
    </p:spTree>
    <p:extLst>
      <p:ext uri="{BB962C8B-B14F-4D97-AF65-F5344CB8AC3E}">
        <p14:creationId xmlns:p14="http://schemas.microsoft.com/office/powerpoint/2010/main" val="433669724"/>
      </p:ext>
    </p:extLst>
  </p:cSld>
  <p:clrMapOvr>
    <a:masterClrMapping/>
  </p:clrMapOvr>
  <p:transition spd="med"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val 11">
            <a:extLst>
              <a:ext uri="{FF2B5EF4-FFF2-40B4-BE49-F238E27FC236}">
                <a16:creationId xmlns:a16="http://schemas.microsoft.com/office/drawing/2014/main" id="{6EFCC39F-EDC3-8B43-922C-3FEB47B7A2D8}"/>
              </a:ext>
            </a:extLst>
          </p:cNvPr>
          <p:cNvSpPr/>
          <p:nvPr/>
        </p:nvSpPr>
        <p:spPr>
          <a:xfrm>
            <a:off x="6451121" y="1283896"/>
            <a:ext cx="204389" cy="204389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FEB23BD-FBD3-B94D-B960-B20D5AAAB2DD}"/>
              </a:ext>
            </a:extLst>
          </p:cNvPr>
          <p:cNvSpPr txBox="1"/>
          <p:nvPr/>
        </p:nvSpPr>
        <p:spPr>
          <a:xfrm>
            <a:off x="6812280" y="1159494"/>
            <a:ext cx="48903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Known since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1960s – 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double minutes 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A6E2C504-9C5F-9042-B8C7-646A18A995ED}"/>
              </a:ext>
            </a:extLst>
          </p:cNvPr>
          <p:cNvSpPr/>
          <p:nvPr/>
        </p:nvSpPr>
        <p:spPr>
          <a:xfrm>
            <a:off x="6451121" y="2174935"/>
            <a:ext cx="204389" cy="204389"/>
          </a:xfrm>
          <a:prstGeom prst="ellipse">
            <a:avLst/>
          </a:prstGeom>
          <a:solidFill>
            <a:srgbClr val="B31D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84C6856-5250-484E-A93A-10BE9AB119FF}"/>
              </a:ext>
            </a:extLst>
          </p:cNvPr>
          <p:cNvSpPr txBox="1"/>
          <p:nvPr/>
        </p:nvSpPr>
        <p:spPr>
          <a:xfrm>
            <a:off x="6812280" y="2026813"/>
            <a:ext cx="31302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Circular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DNA fragments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568DF184-0546-2C42-B97F-7C48726DA08F}"/>
              </a:ext>
            </a:extLst>
          </p:cNvPr>
          <p:cNvSpPr/>
          <p:nvPr/>
        </p:nvSpPr>
        <p:spPr>
          <a:xfrm>
            <a:off x="6451121" y="3045234"/>
            <a:ext cx="204389" cy="204389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4ED184A-F84A-0046-83D3-7F9637C7ADD2}"/>
              </a:ext>
            </a:extLst>
          </p:cNvPr>
          <p:cNvSpPr txBox="1"/>
          <p:nvPr/>
        </p:nvSpPr>
        <p:spPr>
          <a:xfrm>
            <a:off x="6812280" y="2944295"/>
            <a:ext cx="19795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 0.5–3 Mb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size</a:t>
            </a:r>
            <a:endParaRPr kumimoji="0" lang="en-US" sz="24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035854E-9E21-CA4A-A58A-25E7CFCEFEAD}"/>
              </a:ext>
            </a:extLst>
          </p:cNvPr>
          <p:cNvSpPr txBox="1"/>
          <p:nvPr/>
        </p:nvSpPr>
        <p:spPr>
          <a:xfrm>
            <a:off x="2409589" y="4157234"/>
            <a:ext cx="278171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linkMacSystemFont"/>
                <a:ea typeface="+mn-ea"/>
                <a:cs typeface="+mn-cs"/>
              </a:rPr>
              <a:t>modified from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linkMacSystemFont"/>
                <a:ea typeface="+mn-ea"/>
                <a:cs typeface="+mn-cs"/>
              </a:rPr>
              <a:t>Cox et al.,  Lancet. 1965</a:t>
            </a:r>
            <a:endParaRPr kumimoji="0" lang="en-US" sz="12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8" name="Picture 17" descr="A picture containing text&#10;&#10;Description automatically generated">
            <a:extLst>
              <a:ext uri="{FF2B5EF4-FFF2-40B4-BE49-F238E27FC236}">
                <a16:creationId xmlns:a16="http://schemas.microsoft.com/office/drawing/2014/main" id="{FA750724-CE63-5A4E-BF4B-9E615C84814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  <a14:imgEffect>
                      <a14:brightnessContrast bright="-16000" contras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428043" y="330319"/>
            <a:ext cx="3345444" cy="4336544"/>
          </a:xfrm>
          <a:prstGeom prst="rect">
            <a:avLst/>
          </a:prstGeom>
          <a:ln>
            <a:noFill/>
          </a:ln>
        </p:spPr>
      </p:pic>
      <p:sp>
        <p:nvSpPr>
          <p:cNvPr id="36" name="Oval 35">
            <a:extLst>
              <a:ext uri="{FF2B5EF4-FFF2-40B4-BE49-F238E27FC236}">
                <a16:creationId xmlns:a16="http://schemas.microsoft.com/office/drawing/2014/main" id="{24CAAF94-1DC8-C347-8ECA-1C8F1165FF72}"/>
              </a:ext>
            </a:extLst>
          </p:cNvPr>
          <p:cNvSpPr/>
          <p:nvPr/>
        </p:nvSpPr>
        <p:spPr>
          <a:xfrm>
            <a:off x="6451121" y="3777393"/>
            <a:ext cx="204389" cy="204389"/>
          </a:xfrm>
          <a:prstGeom prst="ellipse">
            <a:avLst/>
          </a:prstGeom>
          <a:solidFill>
            <a:srgbClr val="B31D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24750DE-1F1B-414A-802C-24BB4BEEFE27}"/>
              </a:ext>
            </a:extLst>
          </p:cNvPr>
          <p:cNvSpPr txBox="1"/>
          <p:nvPr/>
        </p:nvSpPr>
        <p:spPr>
          <a:xfrm>
            <a:off x="6906302" y="3630944"/>
            <a:ext cx="32747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Contain oncogenes</a:t>
            </a:r>
          </a:p>
        </p:txBody>
      </p:sp>
      <p:pic>
        <p:nvPicPr>
          <p:cNvPr id="39" name="Picture 38" descr="Diagram&#10;&#10;Description automatically generated">
            <a:extLst>
              <a:ext uri="{FF2B5EF4-FFF2-40B4-BE49-F238E27FC236}">
                <a16:creationId xmlns:a16="http://schemas.microsoft.com/office/drawing/2014/main" id="{98F6F9CA-D5C4-E443-BF57-8CD622E879E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1257"/>
          <a:stretch/>
        </p:blipFill>
        <p:spPr>
          <a:xfrm rot="16200000">
            <a:off x="3912662" y="4515117"/>
            <a:ext cx="1787288" cy="1746198"/>
          </a:xfrm>
          <a:prstGeom prst="rect">
            <a:avLst/>
          </a:prstGeom>
        </p:spPr>
      </p:pic>
      <p:pic>
        <p:nvPicPr>
          <p:cNvPr id="40" name="Picture 39" descr="Diagram&#10;&#10;Description automatically generated">
            <a:extLst>
              <a:ext uri="{FF2B5EF4-FFF2-40B4-BE49-F238E27FC236}">
                <a16:creationId xmlns:a16="http://schemas.microsoft.com/office/drawing/2014/main" id="{A7B3DC2E-40AC-F044-A153-F2E688DEFCA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1168529" y="3653208"/>
            <a:ext cx="1773612" cy="3582453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7C16065C-FCDF-1348-AA63-6732E05B5658}"/>
              </a:ext>
            </a:extLst>
          </p:cNvPr>
          <p:cNvSpPr txBox="1"/>
          <p:nvPr/>
        </p:nvSpPr>
        <p:spPr>
          <a:xfrm>
            <a:off x="3240913" y="6307260"/>
            <a:ext cx="278171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linkMacSystemFont"/>
                <a:ea typeface="+mn-ea"/>
                <a:cs typeface="+mn-cs"/>
              </a:rPr>
              <a:t>modified from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linkMacSystemFont"/>
                <a:ea typeface="+mn-ea"/>
                <a:cs typeface="+mn-cs"/>
              </a:rPr>
              <a:t>Wu et al.,  Nature. 2019</a:t>
            </a:r>
            <a:endParaRPr kumimoji="0" lang="en-US" sz="12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534C838F-A871-1E4A-8A4D-4C9498331692}"/>
              </a:ext>
            </a:extLst>
          </p:cNvPr>
          <p:cNvCxnSpPr/>
          <p:nvPr/>
        </p:nvCxnSpPr>
        <p:spPr>
          <a:xfrm flipH="1">
            <a:off x="2912690" y="5658459"/>
            <a:ext cx="278780" cy="0"/>
          </a:xfrm>
          <a:prstGeom prst="straightConnector1">
            <a:avLst/>
          </a:prstGeom>
          <a:ln w="571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B6E6095D-4947-0445-B057-3A3AE6B9D6F8}"/>
              </a:ext>
            </a:extLst>
          </p:cNvPr>
          <p:cNvCxnSpPr/>
          <p:nvPr/>
        </p:nvCxnSpPr>
        <p:spPr>
          <a:xfrm flipH="1">
            <a:off x="4779706" y="5669610"/>
            <a:ext cx="278780" cy="0"/>
          </a:xfrm>
          <a:prstGeom prst="straightConnector1">
            <a:avLst/>
          </a:prstGeom>
          <a:ln w="571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Rectangle 46">
            <a:extLst>
              <a:ext uri="{FF2B5EF4-FFF2-40B4-BE49-F238E27FC236}">
                <a16:creationId xmlns:a16="http://schemas.microsoft.com/office/drawing/2014/main" id="{78CE771E-EBDD-4843-BE40-2076926A3089}"/>
              </a:ext>
            </a:extLst>
          </p:cNvPr>
          <p:cNvSpPr/>
          <p:nvPr/>
        </p:nvSpPr>
        <p:spPr>
          <a:xfrm>
            <a:off x="3974269" y="4547552"/>
            <a:ext cx="1717275" cy="1726812"/>
          </a:xfrm>
          <a:prstGeom prst="rect">
            <a:avLst/>
          </a:prstGeom>
          <a:noFill/>
          <a:ln w="28575">
            <a:solidFill>
              <a:srgbClr val="B31D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E72569DD-6600-7E4A-A246-F3B38B53B493}"/>
              </a:ext>
            </a:extLst>
          </p:cNvPr>
          <p:cNvSpPr/>
          <p:nvPr/>
        </p:nvSpPr>
        <p:spPr>
          <a:xfrm>
            <a:off x="679261" y="5712212"/>
            <a:ext cx="244630" cy="232714"/>
          </a:xfrm>
          <a:prstGeom prst="rect">
            <a:avLst/>
          </a:prstGeom>
          <a:noFill/>
          <a:ln w="28575">
            <a:solidFill>
              <a:srgbClr val="B31D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0EA571E5-0BC9-3B46-A589-2189A61ABBA8}"/>
              </a:ext>
            </a:extLst>
          </p:cNvPr>
          <p:cNvSpPr/>
          <p:nvPr/>
        </p:nvSpPr>
        <p:spPr>
          <a:xfrm>
            <a:off x="2098656" y="4557628"/>
            <a:ext cx="1746201" cy="1752987"/>
          </a:xfrm>
          <a:prstGeom prst="rect">
            <a:avLst/>
          </a:prstGeom>
          <a:noFill/>
          <a:ln w="28575">
            <a:solidFill>
              <a:srgbClr val="B31D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7AB7C77D-4916-47AD-9B2D-A9A94DFE7D87}"/>
              </a:ext>
            </a:extLst>
          </p:cNvPr>
          <p:cNvSpPr/>
          <p:nvPr/>
        </p:nvSpPr>
        <p:spPr>
          <a:xfrm>
            <a:off x="6459708" y="4470462"/>
            <a:ext cx="204389" cy="204389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54CE6884-741A-4868-A651-C0D09A9493DA}"/>
              </a:ext>
            </a:extLst>
          </p:cNvPr>
          <p:cNvSpPr txBox="1"/>
          <p:nvPr/>
        </p:nvSpPr>
        <p:spPr>
          <a:xfrm>
            <a:off x="6820867" y="4369523"/>
            <a:ext cx="24395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Lack centromere</a:t>
            </a:r>
            <a:endParaRPr kumimoji="0" lang="en-US" sz="24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9868E3C-FD38-974E-901E-89B9BE7BAF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4108" y="370795"/>
            <a:ext cx="11401425" cy="627294"/>
          </a:xfrm>
        </p:spPr>
        <p:txBody>
          <a:bodyPr>
            <a:normAutofit fontScale="90000"/>
          </a:bodyPr>
          <a:lstStyle/>
          <a:p>
            <a:pPr algn="ctr" rtl="0"/>
            <a:r>
              <a:rPr lang="en-US" sz="4000" kern="1200" dirty="0">
                <a:solidFill>
                  <a:prstClr val="white"/>
                </a:solidFill>
                <a:uFillTx/>
                <a:latin typeface="Calibri" panose="020F0502020204030204"/>
              </a:rPr>
              <a:t>Extrachromosomal circular DNAs (ecDNAs) in cancer</a:t>
            </a:r>
            <a:br>
              <a:rPr lang="en-US" sz="2800" kern="1200" dirty="0">
                <a:solidFill>
                  <a:prstClr val="white"/>
                </a:solidFill>
                <a:uFillTx/>
                <a:latin typeface="Calibri" panose="020F0502020204030204"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315865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/>
      <p:bldP spid="16" grpId="0" animBg="1"/>
      <p:bldP spid="17" grpId="0"/>
      <p:bldP spid="36" grpId="0" animBg="1"/>
      <p:bldP spid="37" grpId="0"/>
      <p:bldP spid="42" grpId="0"/>
      <p:bldP spid="47" grpId="0" animBg="1"/>
      <p:bldP spid="48" grpId="0" animBg="1"/>
      <p:bldP spid="49" grpId="0" animBg="1"/>
      <p:bldP spid="41" grpId="0" animBg="1"/>
      <p:bldP spid="43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3859DBD-FA67-1745-8CF5-4F794DB519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8079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iagram&#10;&#10;Description automatically generated">
            <a:extLst>
              <a:ext uri="{FF2B5EF4-FFF2-40B4-BE49-F238E27FC236}">
                <a16:creationId xmlns:a16="http://schemas.microsoft.com/office/drawing/2014/main" id="{0C638CAC-1105-C543-8A3C-E8ED4237D7E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0364" r="22237"/>
          <a:stretch/>
        </p:blipFill>
        <p:spPr>
          <a:xfrm>
            <a:off x="147457" y="1106906"/>
            <a:ext cx="6661245" cy="4526984"/>
          </a:xfrm>
          <a:prstGeom prst="rect">
            <a:avLst/>
          </a:prstGeom>
        </p:spPr>
      </p:pic>
      <p:pic>
        <p:nvPicPr>
          <p:cNvPr id="6" name="Picture 5" descr="Chart&#10;&#10;Description automatically generated">
            <a:extLst>
              <a:ext uri="{FF2B5EF4-FFF2-40B4-BE49-F238E27FC236}">
                <a16:creationId xmlns:a16="http://schemas.microsoft.com/office/drawing/2014/main" id="{44AF96C0-F07F-C646-91C3-D40AAD1A45C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555" b="36930"/>
          <a:stretch/>
        </p:blipFill>
        <p:spPr>
          <a:xfrm>
            <a:off x="6808702" y="2264142"/>
            <a:ext cx="5138593" cy="336974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C9629F4-1001-854F-BD5C-1EA322C82557}"/>
              </a:ext>
            </a:extLst>
          </p:cNvPr>
          <p:cNvSpPr txBox="1"/>
          <p:nvPr/>
        </p:nvSpPr>
        <p:spPr>
          <a:xfrm>
            <a:off x="10116409" y="5839629"/>
            <a:ext cx="183088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Kim et al., Nat Genet 2021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5AA31DD-B421-DC45-B77C-D2732D144E98}"/>
              </a:ext>
            </a:extLst>
          </p:cNvPr>
          <p:cNvSpPr txBox="1"/>
          <p:nvPr/>
        </p:nvSpPr>
        <p:spPr>
          <a:xfrm>
            <a:off x="4977816" y="5839628"/>
            <a:ext cx="183088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Kim et al., Nat Genet 2020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BC8EFB5-DF2E-C44F-A98E-73D7BB0314A1}"/>
              </a:ext>
            </a:extLst>
          </p:cNvPr>
          <p:cNvSpPr/>
          <p:nvPr/>
        </p:nvSpPr>
        <p:spPr>
          <a:xfrm>
            <a:off x="147457" y="1631819"/>
            <a:ext cx="362260" cy="3622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Picture 11" descr="Diagram&#10;&#10;Description automatically generated">
            <a:extLst>
              <a:ext uri="{FF2B5EF4-FFF2-40B4-BE49-F238E27FC236}">
                <a16:creationId xmlns:a16="http://schemas.microsoft.com/office/drawing/2014/main" id="{0A29B6EF-724C-364D-8D48-0CF045C17A9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5620" t="74660" r="-267" b="14728"/>
          <a:stretch/>
        </p:blipFill>
        <p:spPr>
          <a:xfrm>
            <a:off x="574159" y="5645889"/>
            <a:ext cx="1254642" cy="1212111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6F59F96F-BCED-D047-A66D-00E55AFB361D}"/>
              </a:ext>
            </a:extLst>
          </p:cNvPr>
          <p:cNvSpPr/>
          <p:nvPr/>
        </p:nvSpPr>
        <p:spPr>
          <a:xfrm>
            <a:off x="0" y="0"/>
            <a:ext cx="12192000" cy="741371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2E28139-D12A-F640-BA93-2945FA4D4E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287" y="204880"/>
            <a:ext cx="11401425" cy="848321"/>
          </a:xfrm>
        </p:spPr>
        <p:txBody>
          <a:bodyPr>
            <a:normAutofit fontScale="90000"/>
          </a:bodyPr>
          <a:lstStyle/>
          <a:p>
            <a:pPr rtl="0"/>
            <a:r>
              <a:rPr lang="en-US" sz="2800" kern="1200" dirty="0">
                <a:solidFill>
                  <a:prstClr val="white"/>
                </a:solidFill>
                <a:uFillTx/>
                <a:latin typeface="Calibri" panose="020F0502020204030204"/>
              </a:rPr>
              <a:t>ecDNAs are commonly observed in human cancers</a:t>
            </a:r>
            <a:br>
              <a:rPr lang="en-US" sz="2800" kern="1200" dirty="0">
                <a:solidFill>
                  <a:prstClr val="white"/>
                </a:solidFill>
                <a:uFillTx/>
                <a:latin typeface="Calibri" panose="020F0502020204030204"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484184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3DE34A-B6F2-AA45-A736-C4E77DEBD8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0387" y="681037"/>
            <a:ext cx="5634161" cy="1788811"/>
          </a:xfrm>
        </p:spPr>
        <p:txBody>
          <a:bodyPr>
            <a:normAutofit/>
          </a:bodyPr>
          <a:lstStyle/>
          <a:p>
            <a:r>
              <a:rPr lang="en-US" sz="4000" dirty="0"/>
              <a:t>Open questions	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066AF03-65CB-5441-B196-6F71B2B7FBC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78" r="12759" b="3"/>
          <a:stretch/>
        </p:blipFill>
        <p:spPr>
          <a:xfrm>
            <a:off x="6993488" y="804661"/>
            <a:ext cx="4480560" cy="5248656"/>
          </a:xfrm>
          <a:prstGeom prst="rect">
            <a:avLst/>
          </a:prstGeom>
          <a:effectLst/>
        </p:spPr>
      </p:pic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8B9561A-E4CF-4903-A49B-1E734B38BFE9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710389" y="2630161"/>
          <a:ext cx="5634159" cy="35468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3198489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 descr="Rat outline">
            <a:extLst>
              <a:ext uri="{FF2B5EF4-FFF2-40B4-BE49-F238E27FC236}">
                <a16:creationId xmlns:a16="http://schemas.microsoft.com/office/drawing/2014/main" id="{BD7F88C4-2B9A-9942-92A3-E3994719C7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36355" y="2055640"/>
            <a:ext cx="1919288" cy="191928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CB4BEC5-C126-B646-9242-C87CFEB26A2D}"/>
              </a:ext>
            </a:extLst>
          </p:cNvPr>
          <p:cNvSpPr txBox="1"/>
          <p:nvPr/>
        </p:nvSpPr>
        <p:spPr>
          <a:xfrm>
            <a:off x="2163581" y="522811"/>
            <a:ext cx="7864837" cy="137537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R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kumimoji="0" lang="en-US" sz="4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GEMMs with </a:t>
            </a:r>
            <a:r>
              <a:rPr lang="en-US" sz="4000" dirty="0">
                <a:solidFill>
                  <a:srgbClr val="000000"/>
                </a:solidFill>
                <a:sym typeface="Helvetica Light"/>
              </a:rPr>
              <a:t>constitutive or inducible transgene overexpression</a:t>
            </a:r>
            <a:endParaRPr kumimoji="0" lang="en-US" sz="4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D094046-F904-CF47-B510-0ECD00F32DB7}"/>
              </a:ext>
            </a:extLst>
          </p:cNvPr>
          <p:cNvSpPr txBox="1"/>
          <p:nvPr/>
        </p:nvSpPr>
        <p:spPr>
          <a:xfrm>
            <a:off x="2640805" y="3974928"/>
            <a:ext cx="8829675" cy="236026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685800" marR="0" indent="-685800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sz="3600" b="0" i="0" u="none" strike="noStrike" cap="none" spc="0" normalizeH="0" baseline="0" dirty="0">
                <a:ln>
                  <a:noFill/>
                </a:ln>
                <a:solidFill>
                  <a:srgbClr val="00B0F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Only one gene at a time</a:t>
            </a:r>
          </a:p>
          <a:p>
            <a:pPr marL="685800" marR="0" indent="-685800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sz="3600" b="0" i="0" u="none" strike="noStrike" cap="none" spc="0" normalizeH="0" baseline="0" dirty="0">
                <a:ln>
                  <a:noFill/>
                </a:ln>
                <a:solidFill>
                  <a:srgbClr val="00B0F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Loss of regulatory context</a:t>
            </a:r>
          </a:p>
          <a:p>
            <a:pPr marL="685800" marR="0" indent="-685800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3600" dirty="0">
                <a:solidFill>
                  <a:srgbClr val="00B0F0"/>
                </a:solidFill>
                <a:sym typeface="Helvetica Light"/>
              </a:rPr>
              <a:t>On-off expression. </a:t>
            </a:r>
          </a:p>
          <a:p>
            <a:pPr marL="685800" marR="0" indent="-685800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3600" dirty="0">
                <a:solidFill>
                  <a:srgbClr val="00B0F0"/>
                </a:solidFill>
                <a:sym typeface="Helvetica Light"/>
              </a:rPr>
              <a:t>No evolution. </a:t>
            </a:r>
            <a:endParaRPr kumimoji="0" lang="en-US" sz="3600" b="0" i="0" u="none" strike="noStrike" cap="none" spc="0" normalizeH="0" baseline="0" dirty="0">
              <a:ln>
                <a:noFill/>
              </a:ln>
              <a:solidFill>
                <a:srgbClr val="00B0F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1592907634"/>
      </p:ext>
    </p:extLst>
  </p:cSld>
  <p:clrMapOvr>
    <a:masterClrMapping/>
  </p:clrMapOvr>
  <p:transition spd="med"/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EC6BBA-5102-CB47-BF71-AF4A48C7C6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338" y="-53106"/>
            <a:ext cx="11401425" cy="848321"/>
          </a:xfrm>
        </p:spPr>
        <p:txBody>
          <a:bodyPr anchor="ctr">
            <a:normAutofit fontScale="90000"/>
          </a:bodyPr>
          <a:lstStyle/>
          <a:p>
            <a:r>
              <a:rPr lang="en-US" dirty="0"/>
              <a:t>A novel strategy to engineer focal amplifications mediated by ecDNAs</a:t>
            </a:r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7A886551-0532-7243-8CCA-0E799200D997}"/>
              </a:ext>
            </a:extLst>
          </p:cNvPr>
          <p:cNvGrpSpPr/>
          <p:nvPr/>
        </p:nvGrpSpPr>
        <p:grpSpPr>
          <a:xfrm>
            <a:off x="3136210" y="2665041"/>
            <a:ext cx="3688078" cy="1151558"/>
            <a:chOff x="3136210" y="2665041"/>
            <a:chExt cx="3688078" cy="1151558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372E41B6-6D8F-5C42-872F-C349E58BE996}"/>
                </a:ext>
              </a:extLst>
            </p:cNvPr>
            <p:cNvGrpSpPr/>
            <p:nvPr/>
          </p:nvGrpSpPr>
          <p:grpSpPr>
            <a:xfrm>
              <a:off x="3136210" y="2665041"/>
              <a:ext cx="557845" cy="956925"/>
              <a:chOff x="3051617" y="1148715"/>
              <a:chExt cx="557845" cy="956925"/>
            </a:xfrm>
          </p:grpSpPr>
          <p:grpSp>
            <p:nvGrpSpPr>
              <p:cNvPr id="13" name="Group 12">
                <a:extLst>
                  <a:ext uri="{FF2B5EF4-FFF2-40B4-BE49-F238E27FC236}">
                    <a16:creationId xmlns:a16="http://schemas.microsoft.com/office/drawing/2014/main" id="{BDB056E6-F618-7948-A501-8DA5E696C208}"/>
                  </a:ext>
                </a:extLst>
              </p:cNvPr>
              <p:cNvGrpSpPr/>
              <p:nvPr/>
            </p:nvGrpSpPr>
            <p:grpSpPr>
              <a:xfrm>
                <a:off x="3228975" y="1514475"/>
                <a:ext cx="214313" cy="591165"/>
                <a:chOff x="3228975" y="1514475"/>
                <a:chExt cx="214313" cy="591165"/>
              </a:xfrm>
            </p:grpSpPr>
            <p:sp>
              <p:nvSpPr>
                <p:cNvPr id="8" name="Łącznik prosty 7">
                  <a:extLst>
                    <a:ext uri="{FF2B5EF4-FFF2-40B4-BE49-F238E27FC236}">
                      <a16:creationId xmlns:a16="http://schemas.microsoft.com/office/drawing/2014/main" id="{6726FB2A-FCB3-4D09-9F5C-CF906918B0D1}"/>
                    </a:ext>
                  </a:extLst>
                </p:cNvPr>
                <p:cNvSpPr/>
                <p:nvPr/>
              </p:nvSpPr>
              <p:spPr>
                <a:xfrm rot="5400000">
                  <a:off x="3147660" y="1922760"/>
                  <a:ext cx="365760" cy="0"/>
                </a:xfrm>
                <a:prstGeom prst="line">
                  <a:avLst/>
                </a:prstGeom>
                <a:solidFill>
                  <a:srgbClr val="E71224">
                    <a:alpha val="5000"/>
                  </a:srgbClr>
                </a:solidFill>
                <a:ln w="18000">
                  <a:solidFill>
                    <a:schemeClr val="accent2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71437" tIns="71437" rIns="71437" bIns="71437" numCol="1" spcCol="38100" rtlCol="0" anchor="ctr" anchorCtr="1">
                  <a:spAutoFit/>
                </a:bodyPr>
                <a:lstStyle/>
                <a:p>
                  <a:pPr marL="0" marR="0" lvl="0" indent="0" algn="ctr" defTabSz="821531" rtl="0" eaLnBrk="1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 kumimoji="0" sz="5000" b="0" i="0" u="none" strike="noStrike" cap="none" spc="0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FillTx/>
                      <a:latin typeface="+mn-lt"/>
                      <a:ea typeface="+mn-ea"/>
                      <a:cs typeface="+mn-cs"/>
                      <a:sym typeface="Helvetica Light"/>
                    </a:defRPr>
                  </a:pPr>
                  <a:endParaRPr kumimoji="0" lang="da-DK" sz="5000" b="0" i="0" u="none" strike="noStrike" kern="1200" cap="none" spc="0" normalizeH="0" baseline="0" noProof="0">
                    <a:ln>
                      <a:noFill/>
                    </a:ln>
                    <a:solidFill>
                      <a:srgbClr val="E71224"/>
                    </a:solidFill>
                    <a:effectLst/>
                    <a:uLnTx/>
                    <a:uFillTx/>
                    <a:latin typeface="Corbel" panose="020B0503020204020204"/>
                    <a:ea typeface="+mn-ea"/>
                    <a:cs typeface="+mn-cs"/>
                    <a:sym typeface="Helvetica Light"/>
                  </a:endParaRPr>
                </a:p>
              </p:txBody>
            </p:sp>
            <p:sp>
              <p:nvSpPr>
                <p:cNvPr id="12" name="Oval 11">
                  <a:extLst>
                    <a:ext uri="{FF2B5EF4-FFF2-40B4-BE49-F238E27FC236}">
                      <a16:creationId xmlns:a16="http://schemas.microsoft.com/office/drawing/2014/main" id="{96D92F62-16F3-0343-A723-620B65A1C8D4}"/>
                    </a:ext>
                  </a:extLst>
                </p:cNvPr>
                <p:cNvSpPr/>
                <p:nvPr/>
              </p:nvSpPr>
              <p:spPr>
                <a:xfrm>
                  <a:off x="3228975" y="1514475"/>
                  <a:ext cx="214313" cy="225405"/>
                </a:xfrm>
                <a:prstGeom prst="ellipse">
                  <a:avLst/>
                </a:prstGeom>
                <a:solidFill>
                  <a:schemeClr val="accent3">
                    <a:lumMod val="40000"/>
                    <a:lumOff val="60000"/>
                  </a:schemeClr>
                </a:solidFill>
                <a:ln w="12700" cap="flat">
                  <a:solidFill>
                    <a:schemeClr val="tx2"/>
                  </a:solidFill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71437" tIns="71437" rIns="71437" bIns="71437" numCol="1" spcCol="38100" rtlCol="0" anchor="ctr">
                  <a:spAutoFit/>
                </a:bodyPr>
                <a:lstStyle/>
                <a:p>
                  <a:pPr marL="0" marR="0" lvl="0" indent="0" algn="ctr" defTabSz="821531" rtl="0" eaLnBrk="1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orbel" panose="020B0503020204020204"/>
                    <a:ea typeface="+mn-ea"/>
                    <a:cs typeface="+mn-cs"/>
                    <a:sym typeface="Helvetica Light"/>
                  </a:endParaRPr>
                </a:p>
              </p:txBody>
            </p:sp>
          </p:grp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2694A0D-8FE7-9241-85DB-B6C20D251369}"/>
                  </a:ext>
                </a:extLst>
              </p:cNvPr>
              <p:cNvSpPr txBox="1"/>
              <p:nvPr/>
            </p:nvSpPr>
            <p:spPr>
              <a:xfrm>
                <a:off x="3051617" y="1148715"/>
                <a:ext cx="557845" cy="421268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none" lIns="71437" tIns="71437" rIns="71437" bIns="71437" numCol="1" spcCol="38100" rtlCol="0" anchor="ctr">
                <a:spAutoFit/>
              </a:bodyPr>
              <a:lstStyle/>
              <a:p>
                <a:pPr marL="0" marR="0" lvl="0" indent="0" algn="ctr" defTabSz="821531" rtl="0" eaLnBrk="1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orbel" panose="020B0503020204020204"/>
                    <a:ea typeface="+mn-ea"/>
                    <a:cs typeface="+mn-cs"/>
                    <a:sym typeface="Helvetica Light"/>
                  </a:rPr>
                  <a:t>loxP</a:t>
                </a: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rbel" panose="020B0503020204020204"/>
                  <a:ea typeface="+mn-ea"/>
                  <a:cs typeface="+mn-cs"/>
                  <a:sym typeface="Helvetica Light"/>
                </a:endParaRPr>
              </a:p>
            </p:txBody>
          </p:sp>
        </p:grpSp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092BE89D-BE2E-F548-AC43-3C4A3DBEB51F}"/>
                </a:ext>
              </a:extLst>
            </p:cNvPr>
            <p:cNvGrpSpPr/>
            <p:nvPr/>
          </p:nvGrpSpPr>
          <p:grpSpPr>
            <a:xfrm>
              <a:off x="3330921" y="3450844"/>
              <a:ext cx="3493367" cy="365755"/>
              <a:chOff x="3330921" y="3450844"/>
              <a:chExt cx="3493367" cy="365755"/>
            </a:xfrm>
          </p:grpSpPr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FBCBD7BD-3F00-EA42-8B9F-6C28A5E9A84F}"/>
                  </a:ext>
                </a:extLst>
              </p:cNvPr>
              <p:cNvCxnSpPr>
                <a:cxnSpLocks/>
                <a:stCxn id="29" idx="3"/>
              </p:cNvCxnSpPr>
              <p:nvPr/>
            </p:nvCxnSpPr>
            <p:spPr>
              <a:xfrm>
                <a:off x="3330921" y="3626575"/>
                <a:ext cx="3493367" cy="4301"/>
              </a:xfrm>
              <a:prstGeom prst="line">
                <a:avLst/>
              </a:prstGeom>
              <a:ln w="57150"/>
              <a:effectLst/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050D5787-110C-3B4F-AD90-7BEC491125FC}"/>
                  </a:ext>
                </a:extLst>
              </p:cNvPr>
              <p:cNvSpPr/>
              <p:nvPr/>
            </p:nvSpPr>
            <p:spPr>
              <a:xfrm>
                <a:off x="4057651" y="3450844"/>
                <a:ext cx="514349" cy="337173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 w="12700" cap="flat">
                <a:noFill/>
                <a:miter lim="400000"/>
              </a:ln>
              <a:effectLst>
                <a:outerShdw blurRad="50800" dist="25400" dir="5400000" rotWithShape="0">
                  <a:srgbClr val="000000">
                    <a:alpha val="5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71437" tIns="71437" rIns="71437" bIns="71437" numCol="1" spcCol="38100" rtlCol="0" anchor="ctr">
                <a:spAutoFit/>
              </a:bodyPr>
              <a:lstStyle/>
              <a:p>
                <a:pPr marL="0" marR="0" lvl="0" indent="0" algn="ctr" defTabSz="821531" rtl="0" eaLnBrk="1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orbel" panose="020B0503020204020204"/>
                  <a:ea typeface="+mn-ea"/>
                  <a:cs typeface="+mn-cs"/>
                  <a:sym typeface="Helvetica Light"/>
                </a:endParaRPr>
              </a:p>
            </p:txBody>
          </p:sp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5D463386-0456-4547-A317-8D0A840D9B2F}"/>
                  </a:ext>
                </a:extLst>
              </p:cNvPr>
              <p:cNvSpPr/>
              <p:nvPr/>
            </p:nvSpPr>
            <p:spPr>
              <a:xfrm>
                <a:off x="5122386" y="3450844"/>
                <a:ext cx="1014408" cy="365755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 w="12700" cap="flat">
                <a:noFill/>
                <a:miter lim="400000"/>
              </a:ln>
              <a:effectLst>
                <a:outerShdw blurRad="50800" dist="25400" dir="5400000" rotWithShape="0">
                  <a:srgbClr val="000000">
                    <a:alpha val="5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71437" tIns="71437" rIns="71437" bIns="71437" numCol="1" spcCol="38100" rtlCol="0" anchor="ctr">
                <a:spAutoFit/>
              </a:bodyPr>
              <a:lstStyle/>
              <a:p>
                <a:pPr marL="0" marR="0" lvl="0" indent="0" algn="ctr" defTabSz="821531" rtl="0" eaLnBrk="1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orbel" panose="020B0503020204020204"/>
                  <a:ea typeface="+mn-ea"/>
                  <a:cs typeface="+mn-cs"/>
                  <a:sym typeface="Helvetica Light"/>
                </a:endParaRPr>
              </a:p>
            </p:txBody>
          </p:sp>
        </p:grp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4033B2EC-9C27-6144-93CC-101BCA3399CC}"/>
              </a:ext>
            </a:extLst>
          </p:cNvPr>
          <p:cNvGrpSpPr/>
          <p:nvPr/>
        </p:nvGrpSpPr>
        <p:grpSpPr>
          <a:xfrm>
            <a:off x="1042762" y="3063680"/>
            <a:ext cx="2430426" cy="732763"/>
            <a:chOff x="1042762" y="3069542"/>
            <a:chExt cx="2430426" cy="732763"/>
          </a:xfrm>
        </p:grpSpPr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39A2E12A-46A1-AA44-B7A0-27179AF2B72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42762" y="3632812"/>
              <a:ext cx="2430426" cy="8910"/>
            </a:xfrm>
            <a:prstGeom prst="line">
              <a:avLst/>
            </a:prstGeom>
            <a:ln w="57150"/>
            <a:effectLst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470BBE47-98DB-644D-B32F-073EE05CBDA3}"/>
                </a:ext>
              </a:extLst>
            </p:cNvPr>
            <p:cNvSpPr/>
            <p:nvPr/>
          </p:nvSpPr>
          <p:spPr>
            <a:xfrm>
              <a:off x="2667010" y="3450844"/>
              <a:ext cx="349586" cy="351461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12700" cap="flat">
              <a:noFill/>
              <a:miter lim="400000"/>
            </a:ln>
            <a:effectLst>
              <a:outerShdw blurRad="50800" dist="25400" dir="5400000" rotWithShape="0">
                <a:srgbClr val="000000">
                  <a:alpha val="5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71437" tIns="71437" rIns="71437" bIns="71437" numCol="1" spcCol="38100" rtlCol="0" anchor="ctr">
              <a:spAutoFit/>
            </a:bodyPr>
            <a:lstStyle/>
            <a:p>
              <a:pPr marL="0" marR="0" lvl="0" indent="0" algn="ctr" defTabSz="821531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25" name="Bent Arrow 24">
              <a:extLst>
                <a:ext uri="{FF2B5EF4-FFF2-40B4-BE49-F238E27FC236}">
                  <a16:creationId xmlns:a16="http://schemas.microsoft.com/office/drawing/2014/main" id="{D71CAC1D-0F9E-9046-8561-8A96697A2384}"/>
                </a:ext>
              </a:extLst>
            </p:cNvPr>
            <p:cNvSpPr/>
            <p:nvPr/>
          </p:nvSpPr>
          <p:spPr>
            <a:xfrm>
              <a:off x="2115469" y="3069542"/>
              <a:ext cx="507523" cy="549888"/>
            </a:xfrm>
            <a:prstGeom prst="bentArrow">
              <a:avLst/>
            </a:prstGeom>
            <a:blipFill rotWithShape="1">
              <a:blip r:embed="rId2"/>
              <a:srcRect/>
              <a:tile tx="0" ty="0" sx="100000" sy="100000" flip="none" algn="tl"/>
            </a:blipFill>
            <a:ln w="12700" cap="flat">
              <a:noFill/>
              <a:miter lim="400000"/>
            </a:ln>
            <a:effectLst>
              <a:outerShdw blurRad="50800" dist="25400" dir="5400000" rotWithShape="0">
                <a:srgbClr val="000000">
                  <a:alpha val="50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71437" tIns="71437" rIns="71437" bIns="71437" numCol="1" spcCol="38100" rtlCol="0" anchor="ctr">
              <a:spAutoFit/>
            </a:bodyPr>
            <a:lstStyle/>
            <a:p>
              <a:pPr marL="0" marR="0" lvl="0" indent="0" algn="ctr" defTabSz="821531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  <a:sym typeface="Helvetica Light"/>
              </a:endParaRP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4269A906-0DF7-1242-9EE2-F420DAB51D5B}"/>
              </a:ext>
            </a:extLst>
          </p:cNvPr>
          <p:cNvGrpSpPr/>
          <p:nvPr/>
        </p:nvGrpSpPr>
        <p:grpSpPr>
          <a:xfrm>
            <a:off x="6496136" y="2665040"/>
            <a:ext cx="3669229" cy="1151559"/>
            <a:chOff x="6496136" y="2665040"/>
            <a:chExt cx="3669229" cy="1151559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920EC889-C830-EA42-98CB-A5E2422D2BE3}"/>
                </a:ext>
              </a:extLst>
            </p:cNvPr>
            <p:cNvGrpSpPr/>
            <p:nvPr/>
          </p:nvGrpSpPr>
          <p:grpSpPr>
            <a:xfrm>
              <a:off x="6496136" y="2665040"/>
              <a:ext cx="557845" cy="956925"/>
              <a:chOff x="3051617" y="1148715"/>
              <a:chExt cx="557845" cy="956925"/>
            </a:xfrm>
          </p:grpSpPr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AE103A5C-CCC9-6740-8260-75DE344C679E}"/>
                  </a:ext>
                </a:extLst>
              </p:cNvPr>
              <p:cNvGrpSpPr/>
              <p:nvPr/>
            </p:nvGrpSpPr>
            <p:grpSpPr>
              <a:xfrm>
                <a:off x="3228975" y="1514475"/>
                <a:ext cx="214313" cy="591165"/>
                <a:chOff x="3228975" y="1514475"/>
                <a:chExt cx="214313" cy="591165"/>
              </a:xfrm>
            </p:grpSpPr>
            <p:sp>
              <p:nvSpPr>
                <p:cNvPr id="20" name="Łącznik prosty 7">
                  <a:extLst>
                    <a:ext uri="{FF2B5EF4-FFF2-40B4-BE49-F238E27FC236}">
                      <a16:creationId xmlns:a16="http://schemas.microsoft.com/office/drawing/2014/main" id="{0535F080-CA72-394C-813C-950315822277}"/>
                    </a:ext>
                  </a:extLst>
                </p:cNvPr>
                <p:cNvSpPr/>
                <p:nvPr/>
              </p:nvSpPr>
              <p:spPr>
                <a:xfrm rot="5400000">
                  <a:off x="3147660" y="1922760"/>
                  <a:ext cx="365760" cy="0"/>
                </a:xfrm>
                <a:prstGeom prst="line">
                  <a:avLst/>
                </a:prstGeom>
                <a:solidFill>
                  <a:srgbClr val="E71224">
                    <a:alpha val="5000"/>
                  </a:srgbClr>
                </a:solidFill>
                <a:ln w="18000">
                  <a:solidFill>
                    <a:schemeClr val="accent2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71437" tIns="71437" rIns="71437" bIns="71437" numCol="1" spcCol="38100" rtlCol="0" anchor="ctr" anchorCtr="1">
                  <a:spAutoFit/>
                </a:bodyPr>
                <a:lstStyle/>
                <a:p>
                  <a:pPr marL="0" marR="0" lvl="0" indent="0" algn="ctr" defTabSz="821531" rtl="0" eaLnBrk="1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 kumimoji="0" sz="5000" b="0" i="0" u="none" strike="noStrike" cap="none" spc="0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FillTx/>
                      <a:latin typeface="+mn-lt"/>
                      <a:ea typeface="+mn-ea"/>
                      <a:cs typeface="+mn-cs"/>
                      <a:sym typeface="Helvetica Light"/>
                    </a:defRPr>
                  </a:pPr>
                  <a:endParaRPr kumimoji="0" lang="da-DK" sz="5000" b="0" i="0" u="none" strike="noStrike" kern="1200" cap="none" spc="0" normalizeH="0" baseline="0" noProof="0">
                    <a:ln>
                      <a:noFill/>
                    </a:ln>
                    <a:solidFill>
                      <a:srgbClr val="E71224"/>
                    </a:solidFill>
                    <a:effectLst/>
                    <a:uLnTx/>
                    <a:uFillTx/>
                    <a:latin typeface="Corbel" panose="020B0503020204020204"/>
                    <a:ea typeface="+mn-ea"/>
                    <a:cs typeface="+mn-cs"/>
                    <a:sym typeface="Helvetica Light"/>
                  </a:endParaRPr>
                </a:p>
              </p:txBody>
            </p:sp>
            <p:sp>
              <p:nvSpPr>
                <p:cNvPr id="21" name="Oval 20">
                  <a:extLst>
                    <a:ext uri="{FF2B5EF4-FFF2-40B4-BE49-F238E27FC236}">
                      <a16:creationId xmlns:a16="http://schemas.microsoft.com/office/drawing/2014/main" id="{C636069C-1498-8D4F-A92A-A2A9627C7618}"/>
                    </a:ext>
                  </a:extLst>
                </p:cNvPr>
                <p:cNvSpPr/>
                <p:nvPr/>
              </p:nvSpPr>
              <p:spPr>
                <a:xfrm>
                  <a:off x="3228975" y="1514475"/>
                  <a:ext cx="214313" cy="225405"/>
                </a:xfrm>
                <a:prstGeom prst="ellipse">
                  <a:avLst/>
                </a:prstGeom>
                <a:solidFill>
                  <a:schemeClr val="accent3">
                    <a:lumMod val="40000"/>
                    <a:lumOff val="60000"/>
                  </a:schemeClr>
                </a:solidFill>
                <a:ln w="12700" cap="flat">
                  <a:solidFill>
                    <a:schemeClr val="tx2"/>
                  </a:solidFill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71437" tIns="71437" rIns="71437" bIns="71437" numCol="1" spcCol="38100" rtlCol="0" anchor="ctr">
                  <a:spAutoFit/>
                </a:bodyPr>
                <a:lstStyle/>
                <a:p>
                  <a:pPr marL="0" marR="0" lvl="0" indent="0" algn="ctr" defTabSz="821531" rtl="0" eaLnBrk="1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orbel" panose="020B0503020204020204"/>
                    <a:ea typeface="+mn-ea"/>
                    <a:cs typeface="+mn-cs"/>
                    <a:sym typeface="Helvetica Light"/>
                  </a:endParaRPr>
                </a:p>
              </p:txBody>
            </p:sp>
          </p:grp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FCB96B8C-EA27-414A-A1F4-8AEACBBD499B}"/>
                  </a:ext>
                </a:extLst>
              </p:cNvPr>
              <p:cNvSpPr txBox="1"/>
              <p:nvPr/>
            </p:nvSpPr>
            <p:spPr>
              <a:xfrm>
                <a:off x="3051617" y="1148715"/>
                <a:ext cx="557845" cy="421268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none" lIns="71437" tIns="71437" rIns="71437" bIns="71437" numCol="1" spcCol="38100" rtlCol="0" anchor="ctr">
                <a:spAutoFit/>
              </a:bodyPr>
              <a:lstStyle/>
              <a:p>
                <a:pPr marL="0" marR="0" lvl="0" indent="0" algn="ctr" defTabSz="821531" rtl="0" eaLnBrk="1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orbel" panose="020B0503020204020204"/>
                    <a:ea typeface="+mn-ea"/>
                    <a:cs typeface="+mn-cs"/>
                    <a:sym typeface="Helvetica Light"/>
                  </a:rPr>
                  <a:t>loxP</a:t>
                </a: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rbel" panose="020B0503020204020204"/>
                  <a:ea typeface="+mn-ea"/>
                  <a:cs typeface="+mn-cs"/>
                  <a:sym typeface="Helvetica Light"/>
                </a:endParaRPr>
              </a:p>
            </p:txBody>
          </p:sp>
        </p:grp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48754C37-2577-5B46-B6D1-0CAC00B90CDD}"/>
                </a:ext>
              </a:extLst>
            </p:cNvPr>
            <p:cNvGrpSpPr/>
            <p:nvPr/>
          </p:nvGrpSpPr>
          <p:grpSpPr>
            <a:xfrm>
              <a:off x="6673494" y="3450844"/>
              <a:ext cx="3491871" cy="365755"/>
              <a:chOff x="6673494" y="3450844"/>
              <a:chExt cx="3491871" cy="365755"/>
            </a:xfrm>
          </p:grpSpPr>
          <p:cxnSp>
            <p:nvCxnSpPr>
              <p:cNvPr id="49" name="Straight Connector 48">
                <a:extLst>
                  <a:ext uri="{FF2B5EF4-FFF2-40B4-BE49-F238E27FC236}">
                    <a16:creationId xmlns:a16="http://schemas.microsoft.com/office/drawing/2014/main" id="{5054026C-0902-C348-9B77-2F3E2CAA377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73494" y="3630876"/>
                <a:ext cx="3491871" cy="0"/>
              </a:xfrm>
              <a:prstGeom prst="line">
                <a:avLst/>
              </a:prstGeom>
              <a:ln w="57150"/>
              <a:effectLst/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98172CA9-A20A-364E-ACC0-1CCE9E1264B6}"/>
                  </a:ext>
                </a:extLst>
              </p:cNvPr>
              <p:cNvSpPr/>
              <p:nvPr/>
            </p:nvSpPr>
            <p:spPr>
              <a:xfrm>
                <a:off x="7036911" y="3450844"/>
                <a:ext cx="709696" cy="365755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 w="12700" cap="flat">
                <a:noFill/>
                <a:miter lim="400000"/>
              </a:ln>
              <a:effectLst>
                <a:outerShdw blurRad="50800" dist="25400" dir="5400000" rotWithShape="0">
                  <a:srgbClr val="000000">
                    <a:alpha val="5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71437" tIns="71437" rIns="71437" bIns="71437" numCol="1" spcCol="38100" rtlCol="0" anchor="ctr">
                <a:spAutoFit/>
              </a:bodyPr>
              <a:lstStyle/>
              <a:p>
                <a:pPr marL="0" marR="0" lvl="0" indent="0" algn="ctr" defTabSz="821531" rtl="0" eaLnBrk="1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orbel" panose="020B0503020204020204"/>
                  <a:ea typeface="+mn-ea"/>
                  <a:cs typeface="+mn-cs"/>
                  <a:sym typeface="Helvetica Light"/>
                </a:endParaRPr>
              </a:p>
            </p:txBody>
          </p:sp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1DE82826-A0A6-644E-B0A1-EF698A1915E5}"/>
                  </a:ext>
                </a:extLst>
              </p:cNvPr>
              <p:cNvSpPr/>
              <p:nvPr/>
            </p:nvSpPr>
            <p:spPr>
              <a:xfrm>
                <a:off x="9001755" y="3450844"/>
                <a:ext cx="631428" cy="365755"/>
              </a:xfrm>
              <a:prstGeom prst="rect">
                <a:avLst/>
              </a:prstGeom>
              <a:solidFill>
                <a:schemeClr val="accent3">
                  <a:lumMod val="75000"/>
                </a:schemeClr>
              </a:solidFill>
              <a:ln w="12700" cap="flat">
                <a:noFill/>
                <a:miter lim="400000"/>
              </a:ln>
              <a:effectLst>
                <a:outerShdw blurRad="50800" dist="25400" dir="5400000" rotWithShape="0">
                  <a:srgbClr val="000000">
                    <a:alpha val="5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71437" tIns="71437" rIns="71437" bIns="71437" numCol="1" spcCol="38100" rtlCol="0" anchor="ctr">
                <a:spAutoFit/>
              </a:bodyPr>
              <a:lstStyle/>
              <a:p>
                <a:pPr marL="0" marR="0" lvl="0" indent="0" algn="ctr" defTabSz="821531" rtl="0" eaLnBrk="1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orbel" panose="020B0503020204020204"/>
                  <a:ea typeface="+mn-ea"/>
                  <a:cs typeface="+mn-cs"/>
                  <a:sym typeface="Helvetica Light"/>
                </a:endParaRPr>
              </a:p>
            </p:txBody>
          </p:sp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CF8D345C-15E8-4B4F-B57D-FB773BD53BED}"/>
                  </a:ext>
                </a:extLst>
              </p:cNvPr>
              <p:cNvSpPr/>
              <p:nvPr/>
            </p:nvSpPr>
            <p:spPr>
              <a:xfrm>
                <a:off x="8415967" y="3450844"/>
                <a:ext cx="631428" cy="365755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 w="12700" cap="flat">
                <a:noFill/>
                <a:miter lim="400000"/>
              </a:ln>
              <a:effectLst>
                <a:outerShdw blurRad="50800" dist="25400" dir="5400000" rotWithShape="0">
                  <a:srgbClr val="000000">
                    <a:alpha val="5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71437" tIns="71437" rIns="71437" bIns="71437" numCol="1" spcCol="38100" rtlCol="0" anchor="ctr">
                <a:spAutoFit/>
              </a:bodyPr>
              <a:lstStyle/>
              <a:p>
                <a:pPr marL="0" marR="0" lvl="0" indent="0" algn="ctr" defTabSz="821531" rtl="0" eaLnBrk="1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orbel" panose="020B0503020204020204"/>
                  <a:ea typeface="+mn-ea"/>
                  <a:cs typeface="+mn-cs"/>
                  <a:sym typeface="Helvetica Light"/>
                </a:endParaRPr>
              </a:p>
            </p:txBody>
          </p:sp>
        </p:grpSp>
      </p:grpSp>
      <p:sp>
        <p:nvSpPr>
          <p:cNvPr id="29" name="Rectangle 28">
            <a:extLst>
              <a:ext uri="{FF2B5EF4-FFF2-40B4-BE49-F238E27FC236}">
                <a16:creationId xmlns:a16="http://schemas.microsoft.com/office/drawing/2014/main" id="{5B3FE534-FA39-4C44-8A0F-297345C22F6B}"/>
              </a:ext>
            </a:extLst>
          </p:cNvPr>
          <p:cNvSpPr/>
          <p:nvPr/>
        </p:nvSpPr>
        <p:spPr>
          <a:xfrm>
            <a:off x="2981335" y="3450844"/>
            <a:ext cx="349586" cy="351461"/>
          </a:xfrm>
          <a:prstGeom prst="rect">
            <a:avLst/>
          </a:prstGeom>
          <a:solidFill>
            <a:schemeClr val="accent1">
              <a:lumMod val="75000"/>
            </a:schemeClr>
          </a:solidFill>
          <a:ln w="12700" cap="flat">
            <a:noFill/>
            <a:miter lim="400000"/>
          </a:ln>
          <a:effectLst>
            <a:outerShdw blurRad="50800" dist="25400" dir="5400000" rotWithShape="0">
              <a:srgbClr val="000000">
                <a:alpha val="5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lvl="0" indent="0" algn="ctr" defTabSz="821531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rbel" panose="020B0503020204020204"/>
              <a:ea typeface="+mn-ea"/>
              <a:cs typeface="+mn-cs"/>
              <a:sym typeface="Helvetica Light"/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F95D0B63-7F0A-2D4E-A5BE-AA8CB0338F9F}"/>
              </a:ext>
            </a:extLst>
          </p:cNvPr>
          <p:cNvGrpSpPr/>
          <p:nvPr/>
        </p:nvGrpSpPr>
        <p:grpSpPr>
          <a:xfrm>
            <a:off x="3831412" y="993758"/>
            <a:ext cx="2526526" cy="1798396"/>
            <a:chOff x="3831412" y="993758"/>
            <a:chExt cx="2526526" cy="1798396"/>
          </a:xfrm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9E7E8F0A-8601-9C43-BDE8-EC2ACC8428F4}"/>
                </a:ext>
              </a:extLst>
            </p:cNvPr>
            <p:cNvSpPr/>
            <p:nvPr/>
          </p:nvSpPr>
          <p:spPr>
            <a:xfrm>
              <a:off x="4489686" y="2087052"/>
              <a:ext cx="1164118" cy="58477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 err="1">
                  <a:ln w="0"/>
                  <a:solidFill>
                    <a:srgbClr val="0F6FC6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uLnTx/>
                  <a:uFillTx/>
                  <a:latin typeface="Corbel" panose="020B0503020204020204"/>
                  <a:ea typeface="+mn-ea"/>
                  <a:cs typeface="+mn-cs"/>
                </a:rPr>
                <a:t>Cre</a:t>
              </a:r>
              <a:endParaRPr kumimoji="0" lang="en-US" sz="3200" b="0" i="0" u="none" strike="noStrike" kern="1200" cap="none" spc="0" normalizeH="0" baseline="0" noProof="0" dirty="0">
                <a:ln w="0"/>
                <a:solidFill>
                  <a:srgbClr val="0F6FC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orbel" panose="020B0503020204020204"/>
                <a:ea typeface="+mn-ea"/>
                <a:cs typeface="+mn-cs"/>
              </a:endParaRPr>
            </a:p>
          </p:txBody>
        </p:sp>
        <p:pic>
          <p:nvPicPr>
            <p:cNvPr id="39" name="Picture 38" descr="Map&#10;&#10;Description automatically generated">
              <a:extLst>
                <a:ext uri="{FF2B5EF4-FFF2-40B4-BE49-F238E27FC236}">
                  <a16:creationId xmlns:a16="http://schemas.microsoft.com/office/drawing/2014/main" id="{DF0F5CA2-C904-9045-BF81-8BEA7BB8CE1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22898" b="58287" l="23875" r="52196"/>
                      </a14:imgEffect>
                    </a14:imgLayer>
                  </a14:imgProps>
                </a:ext>
              </a:extLst>
            </a:blip>
            <a:srcRect l="20335" t="18474" r="44264" b="37289"/>
            <a:stretch/>
          </p:blipFill>
          <p:spPr>
            <a:xfrm rot="20058312">
              <a:off x="4277282" y="993758"/>
              <a:ext cx="1588926" cy="1388023"/>
            </a:xfrm>
            <a:prstGeom prst="rect">
              <a:avLst/>
            </a:prstGeom>
          </p:spPr>
        </p:pic>
        <p:cxnSp>
          <p:nvCxnSpPr>
            <p:cNvPr id="41" name="Straight Arrow Connector 40">
              <a:extLst>
                <a:ext uri="{FF2B5EF4-FFF2-40B4-BE49-F238E27FC236}">
                  <a16:creationId xmlns:a16="http://schemas.microsoft.com/office/drawing/2014/main" id="{5FAFD1F8-1B09-334D-921A-B9590E9DE7D8}"/>
                </a:ext>
              </a:extLst>
            </p:cNvPr>
            <p:cNvCxnSpPr/>
            <p:nvPr/>
          </p:nvCxnSpPr>
          <p:spPr>
            <a:xfrm flipH="1">
              <a:off x="3831412" y="2100369"/>
              <a:ext cx="740588" cy="691785"/>
            </a:xfrm>
            <a:prstGeom prst="straightConnector1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tailEnd type="triangle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42" name="Straight Arrow Connector 41">
              <a:extLst>
                <a:ext uri="{FF2B5EF4-FFF2-40B4-BE49-F238E27FC236}">
                  <a16:creationId xmlns:a16="http://schemas.microsoft.com/office/drawing/2014/main" id="{B675F243-6AE2-5549-AA3A-6666ED70562E}"/>
                </a:ext>
              </a:extLst>
            </p:cNvPr>
            <p:cNvCxnSpPr>
              <a:cxnSpLocks/>
            </p:cNvCxnSpPr>
            <p:nvPr/>
          </p:nvCxnSpPr>
          <p:spPr>
            <a:xfrm>
              <a:off x="5629590" y="2097609"/>
              <a:ext cx="728348" cy="657604"/>
            </a:xfrm>
            <a:prstGeom prst="straightConnector1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tailEnd type="triangle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B879782C-DDA8-5148-925F-60D19D3AEDC7}"/>
              </a:ext>
            </a:extLst>
          </p:cNvPr>
          <p:cNvGrpSpPr/>
          <p:nvPr/>
        </p:nvGrpSpPr>
        <p:grpSpPr>
          <a:xfrm>
            <a:off x="4045231" y="3878402"/>
            <a:ext cx="1883023" cy="2629570"/>
            <a:chOff x="4045231" y="3878402"/>
            <a:chExt cx="1883023" cy="2629570"/>
          </a:xfrm>
        </p:grpSpPr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37C6AA14-DFA3-3C48-BA3A-F4D5BA2B010B}"/>
                </a:ext>
              </a:extLst>
            </p:cNvPr>
            <p:cNvGrpSpPr/>
            <p:nvPr/>
          </p:nvGrpSpPr>
          <p:grpSpPr>
            <a:xfrm>
              <a:off x="4045231" y="3878402"/>
              <a:ext cx="1730980" cy="2629570"/>
              <a:chOff x="4045231" y="3878402"/>
              <a:chExt cx="1730980" cy="2629570"/>
            </a:xfrm>
          </p:grpSpPr>
          <p:sp>
            <p:nvSpPr>
              <p:cNvPr id="67" name="Donut 66">
                <a:extLst>
                  <a:ext uri="{FF2B5EF4-FFF2-40B4-BE49-F238E27FC236}">
                    <a16:creationId xmlns:a16="http://schemas.microsoft.com/office/drawing/2014/main" id="{0D511F9A-D4F3-2044-BF9D-62E33BFA2323}"/>
                  </a:ext>
                </a:extLst>
              </p:cNvPr>
              <p:cNvSpPr/>
              <p:nvPr/>
            </p:nvSpPr>
            <p:spPr>
              <a:xfrm>
                <a:off x="4045231" y="4776992"/>
                <a:ext cx="1730980" cy="1730980"/>
              </a:xfrm>
              <a:prstGeom prst="donut">
                <a:avLst>
                  <a:gd name="adj" fmla="val 4177"/>
                </a:avLst>
              </a:prstGeom>
              <a:solidFill>
                <a:schemeClr val="accent1">
                  <a:lumMod val="60000"/>
                  <a:lumOff val="40000"/>
                </a:schemeClr>
              </a:solidFill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71437" tIns="71437" rIns="71437" bIns="71437" numCol="1" spcCol="38100" rtlCol="0" anchor="ctr">
                <a:spAutoFit/>
              </a:bodyPr>
              <a:lstStyle/>
              <a:p>
                <a:pPr marL="0" marR="0" lvl="0" indent="0" algn="ctr" defTabSz="821531" rtl="0" eaLnBrk="1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orbel" panose="020B0503020204020204"/>
                  <a:ea typeface="+mn-ea"/>
                  <a:cs typeface="+mn-cs"/>
                  <a:sym typeface="Helvetica Light"/>
                </a:endParaRPr>
              </a:p>
            </p:txBody>
          </p:sp>
          <p:grpSp>
            <p:nvGrpSpPr>
              <p:cNvPr id="58" name="Group 57">
                <a:extLst>
                  <a:ext uri="{FF2B5EF4-FFF2-40B4-BE49-F238E27FC236}">
                    <a16:creationId xmlns:a16="http://schemas.microsoft.com/office/drawing/2014/main" id="{ADE538C6-5659-3541-BC47-820F6B2AE030}"/>
                  </a:ext>
                </a:extLst>
              </p:cNvPr>
              <p:cNvGrpSpPr/>
              <p:nvPr/>
            </p:nvGrpSpPr>
            <p:grpSpPr>
              <a:xfrm>
                <a:off x="4631798" y="3878402"/>
                <a:ext cx="557845" cy="936300"/>
                <a:chOff x="3051617" y="1148715"/>
                <a:chExt cx="557845" cy="936300"/>
              </a:xfrm>
            </p:grpSpPr>
            <p:grpSp>
              <p:nvGrpSpPr>
                <p:cNvPr id="63" name="Group 62">
                  <a:extLst>
                    <a:ext uri="{FF2B5EF4-FFF2-40B4-BE49-F238E27FC236}">
                      <a16:creationId xmlns:a16="http://schemas.microsoft.com/office/drawing/2014/main" id="{1806B214-A1E5-2945-A05D-B765FC5E75FE}"/>
                    </a:ext>
                  </a:extLst>
                </p:cNvPr>
                <p:cNvGrpSpPr/>
                <p:nvPr/>
              </p:nvGrpSpPr>
              <p:grpSpPr>
                <a:xfrm>
                  <a:off x="3228975" y="1493850"/>
                  <a:ext cx="214313" cy="591165"/>
                  <a:chOff x="3228975" y="1493850"/>
                  <a:chExt cx="214313" cy="591165"/>
                </a:xfrm>
              </p:grpSpPr>
              <p:sp>
                <p:nvSpPr>
                  <p:cNvPr id="65" name="Łącznik prosty 7">
                    <a:extLst>
                      <a:ext uri="{FF2B5EF4-FFF2-40B4-BE49-F238E27FC236}">
                        <a16:creationId xmlns:a16="http://schemas.microsoft.com/office/drawing/2014/main" id="{10DAE625-BA29-9245-BCDF-E6C0883EC2B4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3147660" y="1902135"/>
                    <a:ext cx="365760" cy="0"/>
                  </a:xfrm>
                  <a:prstGeom prst="line">
                    <a:avLst/>
                  </a:prstGeom>
                  <a:solidFill>
                    <a:srgbClr val="E71224">
                      <a:alpha val="5000"/>
                    </a:srgbClr>
                  </a:solidFill>
                  <a:ln w="18000">
                    <a:solidFill>
                      <a:schemeClr val="accent2"/>
                    </a:solidFill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none"/>
                </p:style>
                <p:txBody>
                  <a:bodyPr rot="0" spcFirstLastPara="1" vertOverflow="overflow" horzOverflow="overflow" vert="horz" wrap="square" lIns="71437" tIns="71437" rIns="71437" bIns="71437" numCol="1" spcCol="38100" rtlCol="0" anchor="ctr" anchorCtr="1">
                    <a:spAutoFit/>
                  </a:bodyPr>
                  <a:lstStyle/>
                  <a:p>
                    <a:pPr marL="0" marR="0" lvl="0" indent="0" algn="ctr" defTabSz="821531" rtl="0" eaLnBrk="1" fontAlgn="auto" latinLnBrk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kumimoji="0" sz="5000" b="0" i="0" u="none" strike="noStrike" cap="none" spc="0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Helvetica Light"/>
                      </a:defRPr>
                    </a:pPr>
                    <a:endParaRPr kumimoji="0" lang="da-DK" sz="50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E71224"/>
                      </a:solidFill>
                      <a:effectLst/>
                      <a:uLnTx/>
                      <a:uFillTx/>
                      <a:latin typeface="Corbel" panose="020B0503020204020204"/>
                      <a:ea typeface="+mn-ea"/>
                      <a:cs typeface="+mn-cs"/>
                      <a:sym typeface="Helvetica Light"/>
                    </a:endParaRPr>
                  </a:p>
                </p:txBody>
              </p:sp>
              <p:sp>
                <p:nvSpPr>
                  <p:cNvPr id="66" name="Oval 65">
                    <a:extLst>
                      <a:ext uri="{FF2B5EF4-FFF2-40B4-BE49-F238E27FC236}">
                        <a16:creationId xmlns:a16="http://schemas.microsoft.com/office/drawing/2014/main" id="{A444B56F-4668-F04B-8EB3-621EB9A99EBE}"/>
                      </a:ext>
                    </a:extLst>
                  </p:cNvPr>
                  <p:cNvSpPr/>
                  <p:nvPr/>
                </p:nvSpPr>
                <p:spPr>
                  <a:xfrm>
                    <a:off x="3228975" y="1493850"/>
                    <a:ext cx="214313" cy="225405"/>
                  </a:xfrm>
                  <a:prstGeom prst="ellipse">
                    <a:avLst/>
                  </a:prstGeom>
                  <a:solidFill>
                    <a:schemeClr val="accent3">
                      <a:lumMod val="40000"/>
                      <a:lumOff val="60000"/>
                    </a:schemeClr>
                  </a:solidFill>
                  <a:ln w="12700" cap="flat">
                    <a:solidFill>
                      <a:schemeClr val="tx2"/>
                    </a:solidFill>
                    <a:miter lim="400000"/>
                  </a:ln>
                  <a:effectLst/>
                  <a:sp3d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none"/>
                </p:style>
                <p:txBody>
                  <a:bodyPr rot="0" spcFirstLastPara="1" vertOverflow="overflow" horzOverflow="overflow" vert="horz" wrap="square" lIns="71437" tIns="71437" rIns="71437" bIns="71437" numCol="1" spcCol="38100" rtlCol="0" anchor="ctr">
                    <a:spAutoFit/>
                  </a:bodyPr>
                  <a:lstStyle/>
                  <a:p>
                    <a:pPr marL="0" marR="0" lvl="0" indent="0" algn="ctr" defTabSz="821531" rtl="0" eaLnBrk="1" fontAlgn="auto" latinLnBrk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3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Corbel" panose="020B0503020204020204"/>
                      <a:ea typeface="+mn-ea"/>
                      <a:cs typeface="+mn-cs"/>
                      <a:sym typeface="Helvetica Light"/>
                    </a:endParaRPr>
                  </a:p>
                </p:txBody>
              </p:sp>
            </p:grpSp>
            <p:sp>
              <p:nvSpPr>
                <p:cNvPr id="64" name="TextBox 63">
                  <a:extLst>
                    <a:ext uri="{FF2B5EF4-FFF2-40B4-BE49-F238E27FC236}">
                      <a16:creationId xmlns:a16="http://schemas.microsoft.com/office/drawing/2014/main" id="{378DEB9B-589C-2040-B695-DB1FE379271C}"/>
                    </a:ext>
                  </a:extLst>
                </p:cNvPr>
                <p:cNvSpPr txBox="1"/>
                <p:nvPr/>
              </p:nvSpPr>
              <p:spPr>
                <a:xfrm>
                  <a:off x="3051617" y="1148715"/>
                  <a:ext cx="557845" cy="42126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none" lIns="71437" tIns="71437" rIns="71437" bIns="71437" numCol="1" spcCol="38100" rtlCol="0" anchor="ctr">
                  <a:spAutoFit/>
                </a:bodyPr>
                <a:lstStyle/>
                <a:p>
                  <a:pPr marL="0" marR="0" lvl="0" indent="0" algn="ctr" defTabSz="821531" rtl="0" eaLnBrk="1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1200" cap="none" spc="0" normalizeH="0" baseline="0" noProof="0" dirty="0" err="1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orbel" panose="020B0503020204020204"/>
                      <a:ea typeface="+mn-ea"/>
                      <a:cs typeface="+mn-cs"/>
                      <a:sym typeface="Helvetica Light"/>
                    </a:rPr>
                    <a:t>loxP</a:t>
                  </a: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orbel" panose="020B0503020204020204"/>
                    <a:ea typeface="+mn-ea"/>
                    <a:cs typeface="+mn-cs"/>
                    <a:sym typeface="Helvetica Light"/>
                  </a:endParaRPr>
                </a:p>
              </p:txBody>
            </p:sp>
          </p:grpSp>
          <p:sp>
            <p:nvSpPr>
              <p:cNvPr id="61" name="Rectangle 60">
                <a:extLst>
                  <a:ext uri="{FF2B5EF4-FFF2-40B4-BE49-F238E27FC236}">
                    <a16:creationId xmlns:a16="http://schemas.microsoft.com/office/drawing/2014/main" id="{60DD7531-A981-C742-AD73-70204C44CA7F}"/>
                  </a:ext>
                </a:extLst>
              </p:cNvPr>
              <p:cNvSpPr/>
              <p:nvPr/>
            </p:nvSpPr>
            <p:spPr>
              <a:xfrm rot="3348494">
                <a:off x="5342919" y="4990528"/>
                <a:ext cx="514349" cy="337173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 w="12700" cap="flat">
                <a:noFill/>
                <a:miter lim="400000"/>
              </a:ln>
              <a:effectLst>
                <a:outerShdw blurRad="50800" dist="25400" dir="5400000" rotWithShape="0">
                  <a:srgbClr val="000000">
                    <a:alpha val="5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71437" tIns="71437" rIns="71437" bIns="71437" numCol="1" spcCol="38100" rtlCol="0" anchor="ctr">
                <a:spAutoFit/>
              </a:bodyPr>
              <a:lstStyle/>
              <a:p>
                <a:pPr marL="0" marR="0" lvl="0" indent="0" algn="ctr" defTabSz="821531" rtl="0" eaLnBrk="1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orbel" panose="020B0503020204020204"/>
                  <a:ea typeface="+mn-ea"/>
                  <a:cs typeface="+mn-cs"/>
                  <a:sym typeface="Helvetica Light"/>
                </a:endParaRPr>
              </a:p>
            </p:txBody>
          </p:sp>
        </p:grpSp>
        <p:sp>
          <p:nvSpPr>
            <p:cNvPr id="62" name="Block Arc 61">
              <a:extLst>
                <a:ext uri="{FF2B5EF4-FFF2-40B4-BE49-F238E27FC236}">
                  <a16:creationId xmlns:a16="http://schemas.microsoft.com/office/drawing/2014/main" id="{307448C2-8A07-9A46-A4E4-96A61A36E152}"/>
                </a:ext>
              </a:extLst>
            </p:cNvPr>
            <p:cNvSpPr/>
            <p:nvPr/>
          </p:nvSpPr>
          <p:spPr>
            <a:xfrm rot="7503731">
              <a:off x="4603767" y="5170022"/>
              <a:ext cx="1384171" cy="1264803"/>
            </a:xfrm>
            <a:prstGeom prst="blockArc">
              <a:avLst>
                <a:gd name="adj1" fmla="val 13043405"/>
                <a:gd name="adj2" fmla="val 18857777"/>
                <a:gd name="adj3" fmla="val 23262"/>
              </a:avLst>
            </a:prstGeom>
            <a:solidFill>
              <a:schemeClr val="accent1">
                <a:lumMod val="75000"/>
              </a:schemeClr>
            </a:solidFill>
            <a:ln w="12700" cap="flat">
              <a:noFill/>
              <a:miter lim="400000"/>
            </a:ln>
            <a:effectLst>
              <a:outerShdw blurRad="50800" dist="25400" dir="5400000" rotWithShape="0">
                <a:srgbClr val="000000">
                  <a:alpha val="5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71437" tIns="71437" rIns="71437" bIns="71437" numCol="1" spcCol="38100" rtlCol="0" anchor="ctr">
              <a:spAutoFit/>
            </a:bodyPr>
            <a:lstStyle/>
            <a:p>
              <a:pPr marL="0" marR="0" lvl="0" indent="0" algn="ctr" defTabSz="821531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  <a:sym typeface="Helvetica Ligh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2146618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25 -3.7037E-6 L -0.15039 -0.00185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776" y="-93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-3.7037E-6 L -3.54167E-6 0.25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0 L 0.12903 -0.00046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445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86987F4-9194-C44C-9D64-B7EDE42BE7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625" y="1670049"/>
            <a:ext cx="7595888" cy="442595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2D7C4C6-5287-664F-AA5A-63240794DB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09777" y="2044699"/>
            <a:ext cx="4305986" cy="367665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25297CC7-7B45-E744-A92F-CA2322D0E2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 fontScale="90000"/>
          </a:bodyPr>
          <a:lstStyle/>
          <a:p>
            <a:r>
              <a:rPr lang="en-US" dirty="0"/>
              <a:t>A novel strategy to engineer focal amplifications mediated by ecDNAs</a:t>
            </a:r>
          </a:p>
        </p:txBody>
      </p:sp>
    </p:spTree>
    <p:extLst>
      <p:ext uri="{BB962C8B-B14F-4D97-AF65-F5344CB8AC3E}">
        <p14:creationId xmlns:p14="http://schemas.microsoft.com/office/powerpoint/2010/main" val="14012495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Transgenic mic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Transgenic mice </a:t>
            </a:r>
          </a:p>
        </p:txBody>
      </p:sp>
      <p:pic>
        <p:nvPicPr>
          <p:cNvPr id="303" name="TransgenicMouse.jpg" descr="TransgenicMous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9354" y="1270347"/>
            <a:ext cx="5657739" cy="4534912"/>
          </a:xfrm>
          <a:prstGeom prst="rect">
            <a:avLst/>
          </a:prstGeom>
          <a:ln w="12700">
            <a:miter lim="400000"/>
          </a:ln>
        </p:spPr>
      </p:pic>
      <p:sp>
        <p:nvSpPr>
          <p:cNvPr id="12" name="Genetically engineered mouse models (GEMMs)">
            <a:extLst>
              <a:ext uri="{FF2B5EF4-FFF2-40B4-BE49-F238E27FC236}">
                <a16:creationId xmlns:a16="http://schemas.microsoft.com/office/drawing/2014/main" id="{C7578FC3-6FBE-3643-AC6B-4EDCD75A8E26}"/>
              </a:ext>
            </a:extLst>
          </p:cNvPr>
          <p:cNvSpPr txBox="1">
            <a:spLocks/>
          </p:cNvSpPr>
          <p:nvPr/>
        </p:nvSpPr>
        <p:spPr>
          <a:xfrm>
            <a:off x="4113980" y="-221830"/>
            <a:ext cx="4966959" cy="84832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Corbel" panose="020B0503020204020204" pitchFamily="34" charset="0"/>
                <a:ea typeface="+mj-ea"/>
                <a:cs typeface="+mj-cs"/>
              </a:defRPr>
            </a:lvl1pPr>
          </a:lstStyle>
          <a:p>
            <a:r>
              <a:rPr lang="en-US" dirty="0"/>
              <a:t>Transgenic mice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B31F665-EC10-494E-A8B6-1E7B97B449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025" y="795215"/>
            <a:ext cx="11068050" cy="338931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AF7DDA5-057D-DC49-A064-43B1860FE9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0549" y="4107030"/>
            <a:ext cx="3881098" cy="2750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9680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E879E1-5AE3-7645-B381-BC849682F1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en-US" sz="2800" kern="1200" dirty="0">
                <a:solidFill>
                  <a:prstClr val="white"/>
                </a:solidFill>
                <a:uFillTx/>
                <a:latin typeface="Calibri" panose="020F0502020204030204"/>
              </a:rPr>
              <a:t>Engineering MYC and MDM2-containing ecDNAs in HCT116 cells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481E005-8F71-1D4D-951D-C2A89CC81B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263" y="1216949"/>
            <a:ext cx="10858500" cy="530408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1EF05D8-BB1D-584D-925D-BDEE2F258533}"/>
              </a:ext>
            </a:extLst>
          </p:cNvPr>
          <p:cNvSpPr/>
          <p:nvPr/>
        </p:nvSpPr>
        <p:spPr>
          <a:xfrm>
            <a:off x="414338" y="3629891"/>
            <a:ext cx="11401425" cy="29233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408790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E879E1-5AE3-7645-B381-BC849682F1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5018" y="-53106"/>
            <a:ext cx="11401425" cy="848321"/>
          </a:xfrm>
        </p:spPr>
        <p:txBody>
          <a:bodyPr/>
          <a:lstStyle/>
          <a:p>
            <a:pPr rtl="0"/>
            <a:r>
              <a:rPr lang="en-US" sz="2800" kern="1200" dirty="0">
                <a:solidFill>
                  <a:prstClr val="white"/>
                </a:solidFill>
                <a:uFillTx/>
                <a:latin typeface="Calibri" panose="020F0502020204030204"/>
              </a:rPr>
              <a:t>Engineering MDM2-containing ecDNAs in </a:t>
            </a:r>
            <a:r>
              <a:rPr lang="en-US" sz="2800" dirty="0">
                <a:solidFill>
                  <a:prstClr val="white"/>
                </a:solidFill>
                <a:latin typeface="Calibri" panose="020F0502020204030204"/>
              </a:rPr>
              <a:t>HCT116 </a:t>
            </a:r>
            <a:r>
              <a:rPr lang="en-US" sz="2800" kern="1200" dirty="0">
                <a:solidFill>
                  <a:prstClr val="white"/>
                </a:solidFill>
                <a:uFillTx/>
                <a:latin typeface="Calibri" panose="020F0502020204030204"/>
              </a:rPr>
              <a:t>cells</a:t>
            </a:r>
            <a:endParaRPr lang="en-US" dirty="0"/>
          </a:p>
        </p:txBody>
      </p:sp>
      <p:pic>
        <p:nvPicPr>
          <p:cNvPr id="7" name="Picture 6" descr="A picture containing dishware, tableware&#10;&#10;Description automatically generated">
            <a:extLst>
              <a:ext uri="{FF2B5EF4-FFF2-40B4-BE49-F238E27FC236}">
                <a16:creationId xmlns:a16="http://schemas.microsoft.com/office/drawing/2014/main" id="{ECBEB6AE-A286-C34B-B5E9-9FA69C10484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7" t="18373" r="55210" b="27854"/>
          <a:stretch/>
        </p:blipFill>
        <p:spPr>
          <a:xfrm>
            <a:off x="0" y="3822373"/>
            <a:ext cx="2498162" cy="1983284"/>
          </a:xfrm>
          <a:prstGeom prst="rect">
            <a:avLst/>
          </a:prstGeom>
        </p:spPr>
      </p:pic>
      <p:pic>
        <p:nvPicPr>
          <p:cNvPr id="12" name="Picture 11" descr="A picture containing dishware, tableware&#10;&#10;Description automatically generated">
            <a:extLst>
              <a:ext uri="{FF2B5EF4-FFF2-40B4-BE49-F238E27FC236}">
                <a16:creationId xmlns:a16="http://schemas.microsoft.com/office/drawing/2014/main" id="{D852EF36-8381-554B-8095-2F776104B89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0998" t="18373" r="-507" b="27854"/>
          <a:stretch/>
        </p:blipFill>
        <p:spPr>
          <a:xfrm>
            <a:off x="3743885" y="3850948"/>
            <a:ext cx="2228849" cy="1983284"/>
          </a:xfrm>
          <a:prstGeom prst="rect">
            <a:avLst/>
          </a:prstGeom>
        </p:spPr>
      </p:pic>
      <p:sp>
        <p:nvSpPr>
          <p:cNvPr id="3" name="Right Arrow 2">
            <a:extLst>
              <a:ext uri="{FF2B5EF4-FFF2-40B4-BE49-F238E27FC236}">
                <a16:creationId xmlns:a16="http://schemas.microsoft.com/office/drawing/2014/main" id="{483076DF-4F44-7240-8519-0AAFDB184B3F}"/>
              </a:ext>
            </a:extLst>
          </p:cNvPr>
          <p:cNvSpPr/>
          <p:nvPr/>
        </p:nvSpPr>
        <p:spPr>
          <a:xfrm>
            <a:off x="2455745" y="4649708"/>
            <a:ext cx="1200150" cy="385763"/>
          </a:xfrm>
          <a:prstGeom prst="rightArrow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i="0" u="none" strike="noStrike" normalizeH="0" baseline="0">
              <a:solidFill>
                <a:srgbClr val="FFFFFF"/>
              </a:solidFill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05AA704-8A20-1D4A-B53F-FD41862782D4}"/>
              </a:ext>
            </a:extLst>
          </p:cNvPr>
          <p:cNvSpPr txBox="1"/>
          <p:nvPr/>
        </p:nvSpPr>
        <p:spPr>
          <a:xfrm>
            <a:off x="1815018" y="4066458"/>
            <a:ext cx="2342698" cy="57515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Ad </a:t>
            </a:r>
            <a:r>
              <a:rPr kumimoji="0" lang="en-US" sz="2800" b="0" i="0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Cre</a:t>
            </a:r>
            <a:endParaRPr kumimoji="0" lang="en-US" sz="2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13" name="Right Arrow 12">
            <a:extLst>
              <a:ext uri="{FF2B5EF4-FFF2-40B4-BE49-F238E27FC236}">
                <a16:creationId xmlns:a16="http://schemas.microsoft.com/office/drawing/2014/main" id="{4F597DE0-EB19-E743-A984-635CC570926A}"/>
              </a:ext>
            </a:extLst>
          </p:cNvPr>
          <p:cNvSpPr/>
          <p:nvPr/>
        </p:nvSpPr>
        <p:spPr>
          <a:xfrm>
            <a:off x="6219268" y="4649708"/>
            <a:ext cx="1200150" cy="385763"/>
          </a:xfrm>
          <a:prstGeom prst="rightArrow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i="0" u="none" strike="noStrike" normalizeH="0" baseline="0">
              <a:solidFill>
                <a:srgbClr val="FFFFFF"/>
              </a:solidFill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FAAA7C3-5895-894E-85D8-2DD1167D4979}"/>
              </a:ext>
            </a:extLst>
          </p:cNvPr>
          <p:cNvSpPr txBox="1"/>
          <p:nvPr/>
        </p:nvSpPr>
        <p:spPr>
          <a:xfrm>
            <a:off x="5647994" y="4066458"/>
            <a:ext cx="2342698" cy="57515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2800" dirty="0">
                <a:solidFill>
                  <a:srgbClr val="000000"/>
                </a:solidFill>
                <a:sym typeface="Helvetica Light"/>
              </a:rPr>
              <a:t>Sort DP</a:t>
            </a:r>
            <a:endParaRPr kumimoji="0" lang="en-US" sz="2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4122161-CD12-854A-91EA-3C7C50882D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60871" y="3429000"/>
            <a:ext cx="3440198" cy="317078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EC21946-912D-1344-82D3-EED7814741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4166" y="1034878"/>
            <a:ext cx="9043950" cy="2045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6447759"/>
      </p:ext>
    </p:extLst>
  </p:cSld>
  <p:clrMapOvr>
    <a:masterClrMapping/>
  </p:clrMapOvr>
  <p:transition spd="med"/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9B5C02F-A306-6645-9E47-0504BABCBB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559" y="1384155"/>
            <a:ext cx="5626645" cy="5473845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8ACA41EC-9284-1346-9454-C703F9528C0F}"/>
              </a:ext>
            </a:extLst>
          </p:cNvPr>
          <p:cNvGrpSpPr/>
          <p:nvPr/>
        </p:nvGrpSpPr>
        <p:grpSpPr>
          <a:xfrm>
            <a:off x="937195" y="3143014"/>
            <a:ext cx="3675240" cy="1810440"/>
            <a:chOff x="4017110" y="3143014"/>
            <a:chExt cx="3675240" cy="18104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E80C9679-CB7E-6248-96FA-17B643392BA8}"/>
                    </a:ext>
                  </a:extLst>
                </p14:cNvPr>
                <p14:cNvContentPartPr/>
                <p14:nvPr/>
              </p14:nvContentPartPr>
              <p14:xfrm>
                <a:off x="4017110" y="3143014"/>
                <a:ext cx="379080" cy="39276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E80C9679-CB7E-6248-96FA-17B643392BA8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4008110" y="3134374"/>
                  <a:ext cx="396720" cy="41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AED270B6-9094-EE4D-85DA-0B80832E7B9A}"/>
                    </a:ext>
                  </a:extLst>
                </p14:cNvPr>
                <p14:cNvContentPartPr/>
                <p14:nvPr/>
              </p14:nvContentPartPr>
              <p14:xfrm>
                <a:off x="5061470" y="3895054"/>
                <a:ext cx="165600" cy="25416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AED270B6-9094-EE4D-85DA-0B80832E7B9A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5052830" y="3886414"/>
                  <a:ext cx="183240" cy="27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9CD94D56-CC23-404C-8068-1409CA3F60E2}"/>
                    </a:ext>
                  </a:extLst>
                </p14:cNvPr>
                <p14:cNvContentPartPr/>
                <p14:nvPr/>
              </p14:nvContentPartPr>
              <p14:xfrm>
                <a:off x="4583750" y="4287454"/>
                <a:ext cx="264600" cy="19908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9CD94D56-CC23-404C-8068-1409CA3F60E2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4574750" y="4278814"/>
                  <a:ext cx="282240" cy="21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8BD0DD15-3A94-BF47-B6B9-EB8220FA2955}"/>
                    </a:ext>
                  </a:extLst>
                </p14:cNvPr>
                <p14:cNvContentPartPr/>
                <p14:nvPr/>
              </p14:nvContentPartPr>
              <p14:xfrm>
                <a:off x="6653030" y="4076494"/>
                <a:ext cx="280440" cy="22356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8BD0DD15-3A94-BF47-B6B9-EB8220FA2955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6644030" y="4067854"/>
                  <a:ext cx="298080" cy="24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552C81EB-E36A-8F4D-BD87-0A0B1C4E3AED}"/>
                    </a:ext>
                  </a:extLst>
                </p14:cNvPr>
                <p14:cNvContentPartPr/>
                <p14:nvPr/>
              </p14:nvContentPartPr>
              <p14:xfrm>
                <a:off x="7391030" y="3950854"/>
                <a:ext cx="301320" cy="36288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552C81EB-E36A-8F4D-BD87-0A0B1C4E3AED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7382390" y="3942214"/>
                  <a:ext cx="318960" cy="38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B32E55EB-21D4-4843-A5D8-9F2AB2E94C9A}"/>
                    </a:ext>
                  </a:extLst>
                </p14:cNvPr>
                <p14:cNvContentPartPr/>
                <p14:nvPr/>
              </p14:nvContentPartPr>
              <p14:xfrm>
                <a:off x="6313910" y="4656814"/>
                <a:ext cx="230040" cy="29664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B32E55EB-21D4-4843-A5D8-9F2AB2E94C9A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6305270" y="4647814"/>
                  <a:ext cx="247680" cy="314280"/>
                </a:xfrm>
                <a:prstGeom prst="rect">
                  <a:avLst/>
                </a:prstGeom>
              </p:spPr>
            </p:pic>
          </mc:Fallback>
        </mc:AlternateContent>
      </p:grpSp>
      <p:pic>
        <p:nvPicPr>
          <p:cNvPr id="20" name="Picture 19">
            <a:extLst>
              <a:ext uri="{FF2B5EF4-FFF2-40B4-BE49-F238E27FC236}">
                <a16:creationId xmlns:a16="http://schemas.microsoft.com/office/drawing/2014/main" id="{C2A8DD39-9AFF-EB49-B2DF-FE209BBE928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545" t="44095" r="65103" b="41864"/>
          <a:stretch/>
        </p:blipFill>
        <p:spPr>
          <a:xfrm>
            <a:off x="6533606" y="1384154"/>
            <a:ext cx="5241372" cy="5361601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79821C91-FE81-F649-AAD8-DEDDD13850FD}"/>
              </a:ext>
            </a:extLst>
          </p:cNvPr>
          <p:cNvGrpSpPr/>
          <p:nvPr/>
        </p:nvGrpSpPr>
        <p:grpSpPr>
          <a:xfrm>
            <a:off x="8266572" y="3457911"/>
            <a:ext cx="3280942" cy="2566609"/>
            <a:chOff x="8178081" y="3398917"/>
            <a:chExt cx="3280942" cy="2566609"/>
          </a:xfrm>
        </p:grpSpPr>
        <p:sp>
          <p:nvSpPr>
            <p:cNvPr id="5" name="Right Arrow 4">
              <a:extLst>
                <a:ext uri="{FF2B5EF4-FFF2-40B4-BE49-F238E27FC236}">
                  <a16:creationId xmlns:a16="http://schemas.microsoft.com/office/drawing/2014/main" id="{35192693-E6D5-ED43-A8F4-A39009EBBDE1}"/>
                </a:ext>
              </a:extLst>
            </p:cNvPr>
            <p:cNvSpPr/>
            <p:nvPr/>
          </p:nvSpPr>
          <p:spPr>
            <a:xfrm rot="13732400">
              <a:off x="8079169" y="5458181"/>
              <a:ext cx="606257" cy="408434"/>
            </a:xfrm>
            <a:prstGeom prst="right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Right Arrow 14">
              <a:extLst>
                <a:ext uri="{FF2B5EF4-FFF2-40B4-BE49-F238E27FC236}">
                  <a16:creationId xmlns:a16="http://schemas.microsoft.com/office/drawing/2014/main" id="{8E0DB67A-A759-8649-8CBA-F900BA699B82}"/>
                </a:ext>
              </a:extLst>
            </p:cNvPr>
            <p:cNvSpPr/>
            <p:nvPr/>
          </p:nvSpPr>
          <p:spPr>
            <a:xfrm rot="16200000">
              <a:off x="10951677" y="3497829"/>
              <a:ext cx="606257" cy="408434"/>
            </a:xfrm>
            <a:prstGeom prst="right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7" name="Title 6">
            <a:extLst>
              <a:ext uri="{FF2B5EF4-FFF2-40B4-BE49-F238E27FC236}">
                <a16:creationId xmlns:a16="http://schemas.microsoft.com/office/drawing/2014/main" id="{FB147484-44DD-C24D-8E94-93131C29D3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en-US" sz="2800" kern="1200" dirty="0">
                <a:solidFill>
                  <a:prstClr val="white"/>
                </a:solidFill>
                <a:uFillTx/>
                <a:latin typeface="Calibri" panose="020F0502020204030204"/>
              </a:rPr>
              <a:t>Engineering MDM2-containing ecDNAs in HCT116 cells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521279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9E46AD-48DF-4648-9865-000D9F1D88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en-US" sz="2800" dirty="0">
                <a:solidFill>
                  <a:prstClr val="white"/>
                </a:solidFill>
                <a:latin typeface="Calibri" panose="020F0502020204030204"/>
              </a:rPr>
              <a:t>The engineered double minutes contains MDM2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C8F77C3-F4B2-7A44-A74A-2F24DC0A1A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96217"/>
            <a:ext cx="6881531" cy="6062785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1B0F976D-D730-6A41-85D6-AA6AB81300CC}"/>
              </a:ext>
            </a:extLst>
          </p:cNvPr>
          <p:cNvGrpSpPr/>
          <p:nvPr/>
        </p:nvGrpSpPr>
        <p:grpSpPr>
          <a:xfrm>
            <a:off x="7412251" y="1586129"/>
            <a:ext cx="4403512" cy="4158571"/>
            <a:chOff x="7187777" y="806159"/>
            <a:chExt cx="4403512" cy="4158571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1B4AD30-529C-7340-8900-5EACDA4831C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187777" y="2899383"/>
              <a:ext cx="2193289" cy="2065347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BA6402D3-66AB-3249-9945-CE5DC9C80F7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398000" y="806159"/>
              <a:ext cx="2193289" cy="2065347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3972DFB4-B074-3140-B75A-334EF783EE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187778" y="812148"/>
              <a:ext cx="2193289" cy="2065347"/>
            </a:xfrm>
            <a:prstGeom prst="rect">
              <a:avLst/>
            </a:prstGeom>
          </p:spPr>
        </p:pic>
      </p:grpSp>
      <p:sp>
        <p:nvSpPr>
          <p:cNvPr id="8" name="Frame 7">
            <a:extLst>
              <a:ext uri="{FF2B5EF4-FFF2-40B4-BE49-F238E27FC236}">
                <a16:creationId xmlns:a16="http://schemas.microsoft.com/office/drawing/2014/main" id="{DA93D115-FF5B-654C-9965-D864D7F05338}"/>
              </a:ext>
            </a:extLst>
          </p:cNvPr>
          <p:cNvSpPr/>
          <p:nvPr/>
        </p:nvSpPr>
        <p:spPr>
          <a:xfrm>
            <a:off x="1845734" y="2743200"/>
            <a:ext cx="965200" cy="922215"/>
          </a:xfrm>
          <a:prstGeom prst="frame">
            <a:avLst/>
          </a:prstGeom>
          <a:noFill/>
          <a:ln w="19050">
            <a:noFill/>
            <a:prstDash val="sysDot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65200"/>
                      <a:gd name="connsiteY0" fmla="*/ 0 h 922215"/>
                      <a:gd name="connsiteX1" fmla="*/ 472948 w 965200"/>
                      <a:gd name="connsiteY1" fmla="*/ 0 h 922215"/>
                      <a:gd name="connsiteX2" fmla="*/ 965200 w 965200"/>
                      <a:gd name="connsiteY2" fmla="*/ 0 h 922215"/>
                      <a:gd name="connsiteX3" fmla="*/ 965200 w 965200"/>
                      <a:gd name="connsiteY3" fmla="*/ 479552 h 922215"/>
                      <a:gd name="connsiteX4" fmla="*/ 965200 w 965200"/>
                      <a:gd name="connsiteY4" fmla="*/ 922215 h 922215"/>
                      <a:gd name="connsiteX5" fmla="*/ 501904 w 965200"/>
                      <a:gd name="connsiteY5" fmla="*/ 922215 h 922215"/>
                      <a:gd name="connsiteX6" fmla="*/ 0 w 965200"/>
                      <a:gd name="connsiteY6" fmla="*/ 922215 h 922215"/>
                      <a:gd name="connsiteX7" fmla="*/ 0 w 965200"/>
                      <a:gd name="connsiteY7" fmla="*/ 479552 h 922215"/>
                      <a:gd name="connsiteX8" fmla="*/ 0 w 965200"/>
                      <a:gd name="connsiteY8" fmla="*/ 0 h 922215"/>
                      <a:gd name="connsiteX9" fmla="*/ 115277 w 965200"/>
                      <a:gd name="connsiteY9" fmla="*/ 115277 h 922215"/>
                      <a:gd name="connsiteX10" fmla="*/ 115277 w 965200"/>
                      <a:gd name="connsiteY10" fmla="*/ 806938 h 922215"/>
                      <a:gd name="connsiteX11" fmla="*/ 489946 w 965200"/>
                      <a:gd name="connsiteY11" fmla="*/ 806938 h 922215"/>
                      <a:gd name="connsiteX12" fmla="*/ 849923 w 965200"/>
                      <a:gd name="connsiteY12" fmla="*/ 806938 h 922215"/>
                      <a:gd name="connsiteX13" fmla="*/ 849923 w 965200"/>
                      <a:gd name="connsiteY13" fmla="*/ 115277 h 922215"/>
                      <a:gd name="connsiteX14" fmla="*/ 467907 w 965200"/>
                      <a:gd name="connsiteY14" fmla="*/ 115277 h 922215"/>
                      <a:gd name="connsiteX15" fmla="*/ 115277 w 965200"/>
                      <a:gd name="connsiteY15" fmla="*/ 115277 h 92221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965200" h="922215" extrusionOk="0">
                        <a:moveTo>
                          <a:pt x="0" y="0"/>
                        </a:moveTo>
                        <a:cubicBezTo>
                          <a:pt x="103027" y="-15562"/>
                          <a:pt x="237614" y="-9323"/>
                          <a:pt x="472948" y="0"/>
                        </a:cubicBezTo>
                        <a:cubicBezTo>
                          <a:pt x="708282" y="9323"/>
                          <a:pt x="839989" y="-18471"/>
                          <a:pt x="965200" y="0"/>
                        </a:cubicBezTo>
                        <a:cubicBezTo>
                          <a:pt x="969185" y="214553"/>
                          <a:pt x="988954" y="373831"/>
                          <a:pt x="965200" y="479552"/>
                        </a:cubicBezTo>
                        <a:cubicBezTo>
                          <a:pt x="941446" y="585273"/>
                          <a:pt x="966153" y="744714"/>
                          <a:pt x="965200" y="922215"/>
                        </a:cubicBezTo>
                        <a:cubicBezTo>
                          <a:pt x="742606" y="911167"/>
                          <a:pt x="720518" y="920970"/>
                          <a:pt x="501904" y="922215"/>
                        </a:cubicBezTo>
                        <a:cubicBezTo>
                          <a:pt x="283290" y="923460"/>
                          <a:pt x="248505" y="930052"/>
                          <a:pt x="0" y="922215"/>
                        </a:cubicBezTo>
                        <a:cubicBezTo>
                          <a:pt x="12939" y="739423"/>
                          <a:pt x="-12834" y="671148"/>
                          <a:pt x="0" y="479552"/>
                        </a:cubicBezTo>
                        <a:cubicBezTo>
                          <a:pt x="12834" y="287956"/>
                          <a:pt x="-14259" y="159248"/>
                          <a:pt x="0" y="0"/>
                        </a:cubicBezTo>
                        <a:close/>
                        <a:moveTo>
                          <a:pt x="115277" y="115277"/>
                        </a:moveTo>
                        <a:cubicBezTo>
                          <a:pt x="97527" y="402576"/>
                          <a:pt x="133999" y="638928"/>
                          <a:pt x="115277" y="806938"/>
                        </a:cubicBezTo>
                        <a:cubicBezTo>
                          <a:pt x="229382" y="814159"/>
                          <a:pt x="303486" y="801572"/>
                          <a:pt x="489946" y="806938"/>
                        </a:cubicBezTo>
                        <a:cubicBezTo>
                          <a:pt x="676406" y="812304"/>
                          <a:pt x="773849" y="822551"/>
                          <a:pt x="849923" y="806938"/>
                        </a:cubicBezTo>
                        <a:cubicBezTo>
                          <a:pt x="849211" y="591059"/>
                          <a:pt x="867040" y="290051"/>
                          <a:pt x="849923" y="115277"/>
                        </a:cubicBezTo>
                        <a:cubicBezTo>
                          <a:pt x="742425" y="116394"/>
                          <a:pt x="596831" y="131278"/>
                          <a:pt x="467907" y="115277"/>
                        </a:cubicBezTo>
                        <a:cubicBezTo>
                          <a:pt x="338983" y="99276"/>
                          <a:pt x="248352" y="118978"/>
                          <a:pt x="115277" y="115277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58C9671-DE88-7640-889E-373D9F6DC8FE}"/>
              </a:ext>
            </a:extLst>
          </p:cNvPr>
          <p:cNvSpPr/>
          <p:nvPr/>
        </p:nvSpPr>
        <p:spPr>
          <a:xfrm>
            <a:off x="1998136" y="2871506"/>
            <a:ext cx="778930" cy="659092"/>
          </a:xfrm>
          <a:prstGeom prst="rect">
            <a:avLst/>
          </a:prstGeom>
          <a:noFill/>
          <a:ln w="22225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11899F4-B96B-E94D-985F-C36BCB787C8B}"/>
              </a:ext>
            </a:extLst>
          </p:cNvPr>
          <p:cNvCxnSpPr/>
          <p:nvPr/>
        </p:nvCxnSpPr>
        <p:spPr>
          <a:xfrm flipV="1">
            <a:off x="2777066" y="1586129"/>
            <a:ext cx="4635185" cy="128537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2AF61545-D595-1044-9AA4-102F0E1CBF99}"/>
              </a:ext>
            </a:extLst>
          </p:cNvPr>
          <p:cNvCxnSpPr>
            <a:cxnSpLocks/>
          </p:cNvCxnSpPr>
          <p:nvPr/>
        </p:nvCxnSpPr>
        <p:spPr>
          <a:xfrm>
            <a:off x="2777066" y="3531906"/>
            <a:ext cx="4635185" cy="222373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>
            <a:extLst>
              <a:ext uri="{FF2B5EF4-FFF2-40B4-BE49-F238E27FC236}">
                <a16:creationId xmlns:a16="http://schemas.microsoft.com/office/drawing/2014/main" id="{AE4B9B2E-8575-C94B-8B59-E6577EDECA0C}"/>
              </a:ext>
            </a:extLst>
          </p:cNvPr>
          <p:cNvSpPr/>
          <p:nvPr/>
        </p:nvSpPr>
        <p:spPr>
          <a:xfrm>
            <a:off x="7399869" y="1618439"/>
            <a:ext cx="2224861" cy="2065346"/>
          </a:xfrm>
          <a:prstGeom prst="rect">
            <a:avLst/>
          </a:prstGeom>
          <a:noFill/>
          <a:ln w="22225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FEADDB4-97AD-8A4D-A1AE-4C299EF1FB5B}"/>
              </a:ext>
            </a:extLst>
          </p:cNvPr>
          <p:cNvSpPr/>
          <p:nvPr/>
        </p:nvSpPr>
        <p:spPr>
          <a:xfrm>
            <a:off x="9652003" y="1618439"/>
            <a:ext cx="2224861" cy="2065346"/>
          </a:xfrm>
          <a:prstGeom prst="rect">
            <a:avLst/>
          </a:prstGeom>
          <a:noFill/>
          <a:ln w="22225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57263EC-6230-164F-A956-2A8F52C82930}"/>
              </a:ext>
            </a:extLst>
          </p:cNvPr>
          <p:cNvSpPr/>
          <p:nvPr/>
        </p:nvSpPr>
        <p:spPr>
          <a:xfrm>
            <a:off x="7399870" y="3718173"/>
            <a:ext cx="2224861" cy="2065346"/>
          </a:xfrm>
          <a:prstGeom prst="rect">
            <a:avLst/>
          </a:prstGeom>
          <a:noFill/>
          <a:ln w="22225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490D936-4F01-B642-B485-AAD2DBF228FD}"/>
              </a:ext>
            </a:extLst>
          </p:cNvPr>
          <p:cNvSpPr txBox="1"/>
          <p:nvPr/>
        </p:nvSpPr>
        <p:spPr>
          <a:xfrm>
            <a:off x="8991415" y="3201052"/>
            <a:ext cx="6333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DAPI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CA7A58D-0336-6A48-9B88-5D52B3913153}"/>
              </a:ext>
            </a:extLst>
          </p:cNvPr>
          <p:cNvSpPr txBox="1"/>
          <p:nvPr/>
        </p:nvSpPr>
        <p:spPr>
          <a:xfrm>
            <a:off x="11074217" y="3201052"/>
            <a:ext cx="8386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MDM2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676FFD5-0BD1-CF48-8E10-02B03CC40EAE}"/>
              </a:ext>
            </a:extLst>
          </p:cNvPr>
          <p:cNvSpPr txBox="1"/>
          <p:nvPr/>
        </p:nvSpPr>
        <p:spPr>
          <a:xfrm>
            <a:off x="8788215" y="5385452"/>
            <a:ext cx="7967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Merge</a:t>
            </a: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E543D047-97F3-A94A-9420-66AF48A0C465}"/>
              </a:ext>
            </a:extLst>
          </p:cNvPr>
          <p:cNvGrpSpPr/>
          <p:nvPr/>
        </p:nvGrpSpPr>
        <p:grpSpPr>
          <a:xfrm>
            <a:off x="3708400" y="5655033"/>
            <a:ext cx="745067" cy="779634"/>
            <a:chOff x="3708400" y="5655033"/>
            <a:chExt cx="745067" cy="779634"/>
          </a:xfrm>
        </p:grpSpPr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90B74D16-DBCC-7E44-B670-105C870BAAA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708400" y="6027917"/>
              <a:ext cx="0" cy="406750"/>
            </a:xfrm>
            <a:prstGeom prst="straightConnector1">
              <a:avLst/>
            </a:prstGeom>
            <a:ln w="317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Arrow Connector 33">
              <a:extLst>
                <a:ext uri="{FF2B5EF4-FFF2-40B4-BE49-F238E27FC236}">
                  <a16:creationId xmlns:a16="http://schemas.microsoft.com/office/drawing/2014/main" id="{65E80EF8-675C-0449-9E93-339A176642D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453467" y="5655033"/>
              <a:ext cx="0" cy="406750"/>
            </a:xfrm>
            <a:prstGeom prst="straightConnector1">
              <a:avLst/>
            </a:prstGeom>
            <a:ln w="317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49465247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58D0E32-FCD8-4145-8D62-4017489FB3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1613" y="0"/>
            <a:ext cx="11401425" cy="848321"/>
          </a:xfrm>
        </p:spPr>
        <p:txBody>
          <a:bodyPr/>
          <a:lstStyle/>
          <a:p>
            <a:pPr rtl="0"/>
            <a:r>
              <a:rPr lang="en-US" sz="2800" kern="1200" dirty="0">
                <a:solidFill>
                  <a:prstClr val="white"/>
                </a:solidFill>
                <a:uFillTx/>
                <a:latin typeface="Calibri" panose="020F0502020204030204"/>
              </a:rPr>
              <a:t>H2B-GFP expression correlates with ecDNA abundance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572C2F5-04B0-B248-A965-AEBC1F0F2DF6}"/>
              </a:ext>
            </a:extLst>
          </p:cNvPr>
          <p:cNvSpPr txBox="1"/>
          <p:nvPr/>
        </p:nvSpPr>
        <p:spPr>
          <a:xfrm>
            <a:off x="4872496" y="3041140"/>
            <a:ext cx="6549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GFP </a:t>
            </a:r>
          </a:p>
          <a:p>
            <a:pPr algn="ctr"/>
            <a:r>
              <a:rPr lang="en-US" sz="1400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low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6B7741F-5A79-A245-9C4A-333E290EC550}"/>
              </a:ext>
            </a:extLst>
          </p:cNvPr>
          <p:cNvGrpSpPr/>
          <p:nvPr/>
        </p:nvGrpSpPr>
        <p:grpSpPr>
          <a:xfrm>
            <a:off x="788206" y="3041140"/>
            <a:ext cx="4411744" cy="3816860"/>
            <a:chOff x="423445" y="1476998"/>
            <a:chExt cx="5558840" cy="4809280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3B428440-F760-DA47-91A6-BF86EDA02B9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3755" t="7903" r="1478" b="6607"/>
            <a:stretch/>
          </p:blipFill>
          <p:spPr>
            <a:xfrm>
              <a:off x="423445" y="1476998"/>
              <a:ext cx="5558840" cy="4809280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CD23D93-A5D1-1E49-A593-21F9DD23895C}"/>
                </a:ext>
              </a:extLst>
            </p:cNvPr>
            <p:cNvSpPr txBox="1"/>
            <p:nvPr/>
          </p:nvSpPr>
          <p:spPr>
            <a:xfrm>
              <a:off x="2333423" y="2254315"/>
              <a:ext cx="65490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solidFill>
                    <a:schemeClr val="accent5">
                      <a:lumMod val="20000"/>
                      <a:lumOff val="80000"/>
                    </a:schemeClr>
                  </a:solidFill>
                </a:rPr>
                <a:t>GFP </a:t>
              </a:r>
            </a:p>
            <a:p>
              <a:pPr algn="ctr"/>
              <a:r>
                <a:rPr lang="en-US" sz="1400" dirty="0">
                  <a:solidFill>
                    <a:schemeClr val="accent5">
                      <a:lumMod val="20000"/>
                      <a:lumOff val="80000"/>
                    </a:schemeClr>
                  </a:solidFill>
                </a:rPr>
                <a:t>low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2A5E5AB-CC97-1944-8A89-1ED0B6BC4B45}"/>
                </a:ext>
              </a:extLst>
            </p:cNvPr>
            <p:cNvSpPr txBox="1"/>
            <p:nvPr/>
          </p:nvSpPr>
          <p:spPr>
            <a:xfrm>
              <a:off x="926756" y="2515925"/>
              <a:ext cx="654908" cy="3878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chemeClr val="accent5">
                      <a:lumMod val="20000"/>
                      <a:lumOff val="80000"/>
                    </a:schemeClr>
                  </a:solidFill>
                </a:rPr>
                <a:t>GFP-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3DCD904-685F-464A-BE7E-9828952BA9FB}"/>
                </a:ext>
              </a:extLst>
            </p:cNvPr>
            <p:cNvSpPr txBox="1"/>
            <p:nvPr/>
          </p:nvSpPr>
          <p:spPr>
            <a:xfrm>
              <a:off x="2628607" y="1964552"/>
              <a:ext cx="144450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solidFill>
                    <a:schemeClr val="accent5">
                      <a:lumMod val="20000"/>
                      <a:lumOff val="80000"/>
                    </a:schemeClr>
                  </a:solidFill>
                </a:rPr>
                <a:t>GFP</a:t>
              </a:r>
            </a:p>
            <a:p>
              <a:pPr algn="ctr"/>
              <a:r>
                <a:rPr lang="en-US" sz="1400" dirty="0">
                  <a:solidFill>
                    <a:schemeClr val="accent5">
                      <a:lumMod val="20000"/>
                      <a:lumOff val="80000"/>
                    </a:schemeClr>
                  </a:solidFill>
                </a:rPr>
                <a:t>medium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BB0A6BD-FB7D-1B4C-A345-68AC78BEF71A}"/>
                </a:ext>
              </a:extLst>
            </p:cNvPr>
            <p:cNvSpPr txBox="1"/>
            <p:nvPr/>
          </p:nvSpPr>
          <p:spPr>
            <a:xfrm>
              <a:off x="4362556" y="1952023"/>
              <a:ext cx="117389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solidFill>
                    <a:schemeClr val="accent5">
                      <a:lumMod val="20000"/>
                      <a:lumOff val="80000"/>
                    </a:schemeClr>
                  </a:solidFill>
                </a:rPr>
                <a:t>GFP</a:t>
              </a:r>
            </a:p>
            <a:p>
              <a:pPr algn="ctr"/>
              <a:r>
                <a:rPr lang="en-US" sz="1400" dirty="0">
                  <a:solidFill>
                    <a:schemeClr val="accent5">
                      <a:lumMod val="20000"/>
                      <a:lumOff val="80000"/>
                    </a:schemeClr>
                  </a:solidFill>
                </a:rPr>
                <a:t>high</a:t>
              </a:r>
            </a:p>
          </p:txBody>
        </p:sp>
      </p:grpSp>
      <p:pic>
        <p:nvPicPr>
          <p:cNvPr id="9" name="Picture 8" descr="A picture containing timeline&#10;&#10;Description automatically generated">
            <a:extLst>
              <a:ext uri="{FF2B5EF4-FFF2-40B4-BE49-F238E27FC236}">
                <a16:creationId xmlns:a16="http://schemas.microsoft.com/office/drawing/2014/main" id="{D6EB4FA0-AE9F-6045-98FD-92912996BB5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746" t="29359" r="6158" b="38680"/>
          <a:stretch/>
        </p:blipFill>
        <p:spPr>
          <a:xfrm>
            <a:off x="356714" y="1225322"/>
            <a:ext cx="6199069" cy="161088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99ADD26-2E14-CF4F-8B4F-35F2B1C349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15794" y="928921"/>
            <a:ext cx="5024289" cy="593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302019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58D0E32-FCD8-4145-8D62-4017489FB3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678" y="0"/>
            <a:ext cx="12051322" cy="848321"/>
          </a:xfrm>
        </p:spPr>
        <p:txBody>
          <a:bodyPr>
            <a:noAutofit/>
          </a:bodyPr>
          <a:lstStyle/>
          <a:p>
            <a:pPr algn="ctr" rtl="0"/>
            <a:r>
              <a:rPr lang="en-US" sz="3600" kern="1200" dirty="0">
                <a:solidFill>
                  <a:prstClr val="white"/>
                </a:solidFill>
                <a:uFillTx/>
                <a:latin typeface="Calibri" panose="020F0502020204030204"/>
              </a:rPr>
              <a:t>H2B-GFP enables high res</a:t>
            </a:r>
            <a:r>
              <a:rPr lang="en-US" sz="3600" dirty="0">
                <a:solidFill>
                  <a:prstClr val="white"/>
                </a:solidFill>
                <a:latin typeface="Calibri" panose="020F0502020204030204"/>
              </a:rPr>
              <a:t>olution </a:t>
            </a:r>
            <a:r>
              <a:rPr lang="en-US" sz="3600" kern="1200" dirty="0">
                <a:solidFill>
                  <a:prstClr val="white"/>
                </a:solidFill>
                <a:uFillTx/>
                <a:latin typeface="Calibri" panose="020F0502020204030204"/>
              </a:rPr>
              <a:t>live imaging of </a:t>
            </a:r>
            <a:r>
              <a:rPr lang="en-US" sz="3600" kern="1200" dirty="0" err="1">
                <a:solidFill>
                  <a:prstClr val="white"/>
                </a:solidFill>
                <a:uFillTx/>
                <a:latin typeface="Calibri" panose="020F0502020204030204"/>
              </a:rPr>
              <a:t>ecDNAs</a:t>
            </a:r>
            <a:r>
              <a:rPr lang="en-US" sz="3600" kern="1200" dirty="0">
                <a:solidFill>
                  <a:prstClr val="white"/>
                </a:solidFill>
                <a:uFillTx/>
                <a:latin typeface="Calibri" panose="020F0502020204030204"/>
              </a:rPr>
              <a:t> </a:t>
            </a:r>
            <a:endParaRPr lang="en-US" sz="3600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EB9C2F17-7BF0-D343-86F4-2E1003E0CD84}"/>
              </a:ext>
            </a:extLst>
          </p:cNvPr>
          <p:cNvGrpSpPr/>
          <p:nvPr/>
        </p:nvGrpSpPr>
        <p:grpSpPr>
          <a:xfrm>
            <a:off x="430516" y="1167755"/>
            <a:ext cx="10970909" cy="4775397"/>
            <a:chOff x="1018882" y="853075"/>
            <a:chExt cx="7443035" cy="3239791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65FD30DA-A884-3D48-83EA-2FF0705FACB6}"/>
                </a:ext>
              </a:extLst>
            </p:cNvPr>
            <p:cNvGrpSpPr/>
            <p:nvPr/>
          </p:nvGrpSpPr>
          <p:grpSpPr>
            <a:xfrm>
              <a:off x="1018882" y="853075"/>
              <a:ext cx="7384477" cy="1912060"/>
              <a:chOff x="1018882" y="853075"/>
              <a:chExt cx="7384477" cy="1912060"/>
            </a:xfrm>
          </p:grpSpPr>
          <p:pic>
            <p:nvPicPr>
              <p:cNvPr id="2" name="Picture 1">
                <a:extLst>
                  <a:ext uri="{FF2B5EF4-FFF2-40B4-BE49-F238E27FC236}">
                    <a16:creationId xmlns:a16="http://schemas.microsoft.com/office/drawing/2014/main" id="{BB015E06-D709-C145-87BC-2C7751C8446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/>
              <a:srcRect l="4836"/>
              <a:stretch/>
            </p:blipFill>
            <p:spPr>
              <a:xfrm>
                <a:off x="1018882" y="853075"/>
                <a:ext cx="7384477" cy="1854200"/>
              </a:xfrm>
              <a:prstGeom prst="rect">
                <a:avLst/>
              </a:prstGeom>
            </p:spPr>
          </p:pic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EABBB98D-6B58-7B4C-941A-F7EB2C5D3FBB}"/>
                  </a:ext>
                </a:extLst>
              </p:cNvPr>
              <p:cNvSpPr/>
              <p:nvPr/>
            </p:nvSpPr>
            <p:spPr>
              <a:xfrm>
                <a:off x="1182029" y="2639122"/>
                <a:ext cx="1412488" cy="12601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0BDFAF55-D83B-7749-B134-4D4BB10428A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94517" y="2543466"/>
              <a:ext cx="5867400" cy="1549400"/>
            </a:xfrm>
            <a:prstGeom prst="rect">
              <a:avLst/>
            </a:prstGeom>
          </p:spPr>
        </p:pic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56BB86D4-0C56-0949-85A0-ACD69E321217}"/>
              </a:ext>
            </a:extLst>
          </p:cNvPr>
          <p:cNvSpPr txBox="1"/>
          <p:nvPr/>
        </p:nvSpPr>
        <p:spPr>
          <a:xfrm>
            <a:off x="3494462" y="6296357"/>
            <a:ext cx="56638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</a:rPr>
              <a:t>With Ashley Nichols and John </a:t>
            </a:r>
            <a:r>
              <a:rPr lang="en-US" sz="2400" dirty="0" err="1">
                <a:solidFill>
                  <a:srgbClr val="002060"/>
                </a:solidFill>
                <a:effectLst/>
              </a:rPr>
              <a:t>Maciejowski</a:t>
            </a:r>
            <a:endParaRPr lang="en-US" sz="2400" dirty="0">
              <a:solidFill>
                <a:srgbClr val="002060"/>
              </a:solidFill>
            </a:endParaRPr>
          </a:p>
          <a:p>
            <a:endParaRPr lang="en-US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3500108"/>
      </p:ext>
    </p:extLst>
  </p:cSld>
  <p:clrMapOvr>
    <a:masterClrMapping/>
  </p:clrMapOvr>
  <p:transition spd="med"/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8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3D render of cells">
            <a:extLst>
              <a:ext uri="{FF2B5EF4-FFF2-40B4-BE49-F238E27FC236}">
                <a16:creationId xmlns:a16="http://schemas.microsoft.com/office/drawing/2014/main" id="{8D8DF170-0863-4477-9E0C-819B3955E41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3D620D4-CD41-0840-A1E1-316C2CBFE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122362"/>
            <a:ext cx="9144000" cy="290051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000" dirty="0">
                <a:solidFill>
                  <a:srgbClr val="FFFFFF"/>
                </a:solidFill>
              </a:rPr>
              <a:t>Modeling </a:t>
            </a:r>
            <a:r>
              <a:rPr lang="en-US" sz="6000" dirty="0" err="1">
                <a:solidFill>
                  <a:srgbClr val="FFFFFF"/>
                </a:solidFill>
              </a:rPr>
              <a:t>ecDNA</a:t>
            </a:r>
            <a:r>
              <a:rPr lang="en-US" sz="6000" dirty="0">
                <a:solidFill>
                  <a:srgbClr val="FFFFFF"/>
                </a:solidFill>
              </a:rPr>
              <a:t> formation </a:t>
            </a:r>
            <a:r>
              <a:rPr lang="en-US" sz="6000" i="1" dirty="0">
                <a:solidFill>
                  <a:srgbClr val="FFFFFF"/>
                </a:solidFill>
              </a:rPr>
              <a:t>ex vivo</a:t>
            </a:r>
            <a:r>
              <a:rPr lang="en-US" sz="6000" dirty="0">
                <a:solidFill>
                  <a:srgbClr val="FFFFFF"/>
                </a:solidFill>
              </a:rPr>
              <a:t> and </a:t>
            </a:r>
            <a:r>
              <a:rPr lang="en-US" sz="6000" i="1" dirty="0">
                <a:solidFill>
                  <a:srgbClr val="FFFFFF"/>
                </a:solidFill>
              </a:rPr>
              <a:t>in vivo</a:t>
            </a:r>
          </a:p>
        </p:txBody>
      </p:sp>
    </p:spTree>
    <p:extLst>
      <p:ext uri="{BB962C8B-B14F-4D97-AF65-F5344CB8AC3E}">
        <p14:creationId xmlns:p14="http://schemas.microsoft.com/office/powerpoint/2010/main" val="1236031179"/>
      </p:ext>
    </p:extLst>
  </p:cSld>
  <p:clrMapOvr>
    <a:masterClrMapping/>
  </p:clrMapOvr>
  <p:transition spd="med"/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4DACBE-8231-2148-8853-BD14F2A723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330556" y="-242620"/>
            <a:ext cx="12534900" cy="1325563"/>
          </a:xfrm>
        </p:spPr>
        <p:txBody>
          <a:bodyPr>
            <a:normAutofit/>
          </a:bodyPr>
          <a:lstStyle/>
          <a:p>
            <a:pPr algn="ctr"/>
            <a:r>
              <a:rPr lang="en-US" sz="3600" dirty="0"/>
              <a:t>Generation of inducible </a:t>
            </a:r>
            <a:r>
              <a:rPr lang="en-US" sz="3600" dirty="0" err="1"/>
              <a:t>ecDNA</a:t>
            </a:r>
            <a:r>
              <a:rPr lang="en-US" sz="3600" dirty="0"/>
              <a:t> mice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8C89D23-19A8-484A-AB73-2442A0C74B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1962" y="1594114"/>
            <a:ext cx="7602409" cy="4806685"/>
          </a:xfrm>
          <a:prstGeom prst="rect">
            <a:avLst/>
          </a:prstGeom>
        </p:spPr>
      </p:pic>
      <p:pic>
        <p:nvPicPr>
          <p:cNvPr id="6" name="Picture 5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0447DDE3-CA04-574F-82D0-DA8BFFACB24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62" t="2327" r="61754" b="10396"/>
          <a:stretch/>
        </p:blipFill>
        <p:spPr>
          <a:xfrm>
            <a:off x="287800" y="989878"/>
            <a:ext cx="3397121" cy="559666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684E4BF-6758-8346-B8BD-875BEFB7D090}"/>
              </a:ext>
            </a:extLst>
          </p:cNvPr>
          <p:cNvSpPr txBox="1"/>
          <p:nvPr/>
        </p:nvSpPr>
        <p:spPr>
          <a:xfrm>
            <a:off x="792393" y="989878"/>
            <a:ext cx="8178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gRNA1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326E31D-8071-8C45-BEB5-BDD38CEF5877}"/>
              </a:ext>
            </a:extLst>
          </p:cNvPr>
          <p:cNvSpPr txBox="1"/>
          <p:nvPr/>
        </p:nvSpPr>
        <p:spPr>
          <a:xfrm>
            <a:off x="2267233" y="989878"/>
            <a:ext cx="8178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gRNA2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50B7D1B-3F1F-0049-AE89-071EFD56FAE2}"/>
              </a:ext>
            </a:extLst>
          </p:cNvPr>
          <p:cNvSpPr txBox="1"/>
          <p:nvPr/>
        </p:nvSpPr>
        <p:spPr>
          <a:xfrm>
            <a:off x="1470599" y="2185337"/>
            <a:ext cx="5729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loxP</a:t>
            </a:r>
            <a:endParaRPr lang="en-US" dirty="0"/>
          </a:p>
        </p:txBody>
      </p:sp>
      <p:sp>
        <p:nvSpPr>
          <p:cNvPr id="8" name="Down Arrow 7">
            <a:extLst>
              <a:ext uri="{FF2B5EF4-FFF2-40B4-BE49-F238E27FC236}">
                <a16:creationId xmlns:a16="http://schemas.microsoft.com/office/drawing/2014/main" id="{3458929E-6ECD-B342-A2A5-847205E1C04C}"/>
              </a:ext>
            </a:extLst>
          </p:cNvPr>
          <p:cNvSpPr/>
          <p:nvPr/>
        </p:nvSpPr>
        <p:spPr>
          <a:xfrm>
            <a:off x="1610245" y="2771775"/>
            <a:ext cx="195471" cy="514350"/>
          </a:xfrm>
          <a:prstGeom prst="downArrow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Down Arrow 12">
            <a:extLst>
              <a:ext uri="{FF2B5EF4-FFF2-40B4-BE49-F238E27FC236}">
                <a16:creationId xmlns:a16="http://schemas.microsoft.com/office/drawing/2014/main" id="{74892E6D-C05D-0543-BB70-222976F34A57}"/>
              </a:ext>
            </a:extLst>
          </p:cNvPr>
          <p:cNvSpPr/>
          <p:nvPr/>
        </p:nvSpPr>
        <p:spPr>
          <a:xfrm>
            <a:off x="1628776" y="4486276"/>
            <a:ext cx="205516" cy="514350"/>
          </a:xfrm>
          <a:prstGeom prst="downArrow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C401C45-E163-5741-847B-E8E83C7743BC}"/>
              </a:ext>
            </a:extLst>
          </p:cNvPr>
          <p:cNvSpPr txBox="1"/>
          <p:nvPr/>
        </p:nvSpPr>
        <p:spPr>
          <a:xfrm>
            <a:off x="1746222" y="2813590"/>
            <a:ext cx="1642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electroporation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34B94B9-E0DE-E447-A2AF-2CA050B4660D}"/>
              </a:ext>
            </a:extLst>
          </p:cNvPr>
          <p:cNvSpPr txBox="1"/>
          <p:nvPr/>
        </p:nvSpPr>
        <p:spPr>
          <a:xfrm>
            <a:off x="1834292" y="4533631"/>
            <a:ext cx="9383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Transfer</a:t>
            </a:r>
          </a:p>
        </p:txBody>
      </p:sp>
    </p:spTree>
    <p:extLst>
      <p:ext uri="{BB962C8B-B14F-4D97-AF65-F5344CB8AC3E}">
        <p14:creationId xmlns:p14="http://schemas.microsoft.com/office/powerpoint/2010/main" val="2124583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TextBox 45">
            <a:extLst>
              <a:ext uri="{FF2B5EF4-FFF2-40B4-BE49-F238E27FC236}">
                <a16:creationId xmlns:a16="http://schemas.microsoft.com/office/drawing/2014/main" id="{3EC4C42B-6F14-714D-9B54-9301D674ACF7}"/>
              </a:ext>
            </a:extLst>
          </p:cNvPr>
          <p:cNvSpPr txBox="1"/>
          <p:nvPr/>
        </p:nvSpPr>
        <p:spPr>
          <a:xfrm>
            <a:off x="294808" y="227802"/>
            <a:ext cx="111983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i="1" spc="-141" dirty="0">
                <a:solidFill>
                  <a:schemeClr val="bg1"/>
                </a:solidFill>
                <a:cs typeface="Chalkboard"/>
              </a:rPr>
              <a:t>ex-vivo</a:t>
            </a:r>
            <a:r>
              <a:rPr lang="en-US" sz="2800" spc="-141" dirty="0">
                <a:solidFill>
                  <a:schemeClr val="bg1"/>
                </a:solidFill>
                <a:cs typeface="Chalkboard"/>
              </a:rPr>
              <a:t> modeling of ecDNA dynamics</a:t>
            </a:r>
            <a:endParaRPr lang="en-US" sz="2800" i="1" spc="-141" dirty="0">
              <a:solidFill>
                <a:schemeClr val="bg1"/>
              </a:solidFill>
              <a:cs typeface="Chalkboard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E456920-7A57-9E43-BD15-58A44209D4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5361" y="2291788"/>
            <a:ext cx="9052201" cy="208344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97A2040-7A4D-F743-8211-76F98B2F4BF1}"/>
              </a:ext>
            </a:extLst>
          </p:cNvPr>
          <p:cNvSpPr txBox="1"/>
          <p:nvPr/>
        </p:nvSpPr>
        <p:spPr>
          <a:xfrm>
            <a:off x="1387365" y="1968622"/>
            <a:ext cx="21773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adult Neuronal Stem </a:t>
            </a:r>
          </a:p>
          <a:p>
            <a:pPr algn="ctr"/>
            <a:r>
              <a:rPr lang="en-US" dirty="0"/>
              <a:t>Cells (</a:t>
            </a:r>
            <a:r>
              <a:rPr lang="en-US" dirty="0" err="1"/>
              <a:t>aNSC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9779570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Transgenic mic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Transgenic mice </a:t>
            </a:r>
          </a:p>
        </p:txBody>
      </p:sp>
      <p:sp>
        <p:nvSpPr>
          <p:cNvPr id="310" name="Relatively easy.…"/>
          <p:cNvSpPr txBox="1">
            <a:spLocks noGrp="1"/>
          </p:cNvSpPr>
          <p:nvPr>
            <p:ph type="body" idx="1"/>
          </p:nvPr>
        </p:nvSpPr>
        <p:spPr>
          <a:xfrm>
            <a:off x="7609488" y="1429408"/>
            <a:ext cx="3990209" cy="4639222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defRPr sz="3300"/>
            </a:pPr>
            <a:r>
              <a:rPr dirty="0"/>
              <a:t>Relatively easy.</a:t>
            </a:r>
          </a:p>
          <a:p>
            <a:pPr>
              <a:defRPr sz="3300"/>
            </a:pPr>
            <a:r>
              <a:rPr dirty="0"/>
              <a:t>Any promoter can be used to drive expression of the transgene (tissue specific, inducible, </a:t>
            </a:r>
            <a:r>
              <a:rPr dirty="0" err="1"/>
              <a:t>etc</a:t>
            </a:r>
            <a:r>
              <a:rPr dirty="0"/>
              <a:t>).</a:t>
            </a:r>
            <a:br>
              <a:rPr dirty="0"/>
            </a:br>
            <a:endParaRPr dirty="0"/>
          </a:p>
        </p:txBody>
      </p:sp>
      <p:pic>
        <p:nvPicPr>
          <p:cNvPr id="309" name="TransgenicMouse.jpg" descr="TransgenicMous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9354" y="1270347"/>
            <a:ext cx="5657739" cy="4534912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Genetically engineered mouse models (GEMMs)">
            <a:extLst>
              <a:ext uri="{FF2B5EF4-FFF2-40B4-BE49-F238E27FC236}">
                <a16:creationId xmlns:a16="http://schemas.microsoft.com/office/drawing/2014/main" id="{4E9D01BA-C855-824B-99F1-C502F417CA13}"/>
              </a:ext>
            </a:extLst>
          </p:cNvPr>
          <p:cNvSpPr txBox="1">
            <a:spLocks/>
          </p:cNvSpPr>
          <p:nvPr/>
        </p:nvSpPr>
        <p:spPr>
          <a:xfrm>
            <a:off x="4113980" y="-221830"/>
            <a:ext cx="4966959" cy="84832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Corbel" panose="020B0503020204020204" pitchFamily="34" charset="0"/>
                <a:ea typeface="+mj-ea"/>
                <a:cs typeface="+mj-cs"/>
              </a:defRPr>
            </a:lvl1pPr>
          </a:lstStyle>
          <a:p>
            <a:r>
              <a:rPr lang="en-US" dirty="0"/>
              <a:t>Transgenic mice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FA00EA66-F5AE-6241-8358-00AF54A98E09}"/>
              </a:ext>
            </a:extLst>
          </p:cNvPr>
          <p:cNvSpPr txBox="1"/>
          <p:nvPr/>
        </p:nvSpPr>
        <p:spPr>
          <a:xfrm>
            <a:off x="294808" y="177002"/>
            <a:ext cx="115733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pc="-141" dirty="0">
                <a:solidFill>
                  <a:schemeClr val="bg1"/>
                </a:solidFill>
                <a:latin typeface="Chalkboard"/>
                <a:cs typeface="Chalkboard"/>
              </a:rPr>
              <a:t>Engineered </a:t>
            </a:r>
            <a:r>
              <a:rPr lang="en-US" sz="2800" spc="-141" dirty="0" err="1">
                <a:solidFill>
                  <a:schemeClr val="bg1"/>
                </a:solidFill>
                <a:latin typeface="Chalkboard"/>
                <a:cs typeface="Chalkboard"/>
              </a:rPr>
              <a:t>Myc</a:t>
            </a:r>
            <a:r>
              <a:rPr lang="en-US" sz="2800" spc="-141" dirty="0">
                <a:solidFill>
                  <a:schemeClr val="bg1"/>
                </a:solidFill>
                <a:latin typeface="Chalkboard"/>
                <a:cs typeface="Chalkboard"/>
              </a:rPr>
              <a:t>-containing </a:t>
            </a:r>
            <a:r>
              <a:rPr lang="en-US" sz="2800" spc="-141" dirty="0" err="1">
                <a:solidFill>
                  <a:schemeClr val="bg1"/>
                </a:solidFill>
                <a:latin typeface="Chalkboard"/>
                <a:cs typeface="Chalkboard"/>
              </a:rPr>
              <a:t>ecDNA</a:t>
            </a:r>
            <a:r>
              <a:rPr lang="en-US" sz="2800" spc="-141" dirty="0">
                <a:solidFill>
                  <a:schemeClr val="bg1"/>
                </a:solidFill>
                <a:latin typeface="Chalkboard"/>
                <a:cs typeface="Chalkboard"/>
              </a:rPr>
              <a:t> accumulate over time in </a:t>
            </a:r>
            <a:r>
              <a:rPr lang="en-US" sz="2800" spc="-141" dirty="0" err="1">
                <a:solidFill>
                  <a:schemeClr val="bg1"/>
                </a:solidFill>
                <a:latin typeface="Chalkboard"/>
                <a:cs typeface="Chalkboard"/>
              </a:rPr>
              <a:t>aNSCs</a:t>
            </a:r>
            <a:endParaRPr lang="en-US" sz="2800" spc="-141" dirty="0">
              <a:solidFill>
                <a:schemeClr val="bg1"/>
              </a:solidFill>
              <a:latin typeface="Chalkboard"/>
              <a:cs typeface="Chalkboard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4B3D579-A8ED-784A-920A-9BA37DA4FF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6603" y="800716"/>
            <a:ext cx="6817756" cy="1569166"/>
          </a:xfrm>
          <a:prstGeom prst="rect">
            <a:avLst/>
          </a:prstGeom>
        </p:spPr>
      </p:pic>
      <p:pic>
        <p:nvPicPr>
          <p:cNvPr id="9" name="Picture 8" descr="A picture containing plate, food, white, eaten&#10;&#10;Description automatically generated">
            <a:extLst>
              <a:ext uri="{FF2B5EF4-FFF2-40B4-BE49-F238E27FC236}">
                <a16:creationId xmlns:a16="http://schemas.microsoft.com/office/drawing/2014/main" id="{C1C151A5-ED3F-BB43-849F-C44394BBD03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l="7129" b="7129"/>
          <a:stretch/>
        </p:blipFill>
        <p:spPr>
          <a:xfrm>
            <a:off x="4343421" y="3268580"/>
            <a:ext cx="3552191" cy="314410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8BB9016-1B9F-A841-800F-69D7B90334A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19558" y="3268579"/>
            <a:ext cx="3273571" cy="314410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EB2CC4F-986C-F040-9A09-1217395F1235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rcRect l="18422" t="21105" r="8081" b="8081"/>
          <a:stretch/>
        </p:blipFill>
        <p:spPr>
          <a:xfrm>
            <a:off x="8518355" y="3268580"/>
            <a:ext cx="3552191" cy="3144108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399C88D1-2688-1045-8296-ADC5CBB949D7}"/>
              </a:ext>
            </a:extLst>
          </p:cNvPr>
          <p:cNvCxnSpPr>
            <a:cxnSpLocks/>
          </p:cNvCxnSpPr>
          <p:nvPr/>
        </p:nvCxnSpPr>
        <p:spPr>
          <a:xfrm flipH="1">
            <a:off x="3271520" y="2470376"/>
            <a:ext cx="1546322" cy="44704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3B545F8B-30C0-3F42-91F7-8C68185C2E33}"/>
              </a:ext>
            </a:extLst>
          </p:cNvPr>
          <p:cNvCxnSpPr>
            <a:cxnSpLocks/>
          </p:cNvCxnSpPr>
          <p:nvPr/>
        </p:nvCxnSpPr>
        <p:spPr>
          <a:xfrm>
            <a:off x="9254359" y="2502648"/>
            <a:ext cx="594540" cy="414768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45C483EA-E556-D44B-BECF-63122DA200AE}"/>
              </a:ext>
            </a:extLst>
          </p:cNvPr>
          <p:cNvCxnSpPr>
            <a:cxnSpLocks/>
          </p:cNvCxnSpPr>
          <p:nvPr/>
        </p:nvCxnSpPr>
        <p:spPr>
          <a:xfrm flipH="1">
            <a:off x="6642578" y="2466698"/>
            <a:ext cx="526327" cy="414768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9BDCDE7C-D8DF-9B48-B172-D066E507C263}"/>
              </a:ext>
            </a:extLst>
          </p:cNvPr>
          <p:cNvSpPr txBox="1"/>
          <p:nvPr/>
        </p:nvSpPr>
        <p:spPr>
          <a:xfrm>
            <a:off x="3256338" y="866719"/>
            <a:ext cx="6735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err="1"/>
              <a:t>aNSC</a:t>
            </a:r>
            <a:endParaRPr lang="en-US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CC13E64-5F45-904E-A07F-E3DC78FC780F}"/>
              </a:ext>
            </a:extLst>
          </p:cNvPr>
          <p:cNvSpPr txBox="1"/>
          <p:nvPr/>
        </p:nvSpPr>
        <p:spPr>
          <a:xfrm>
            <a:off x="1513176" y="6412686"/>
            <a:ext cx="8863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Week 1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53804B7-D0F7-9243-9509-EA49DA1EBA44}"/>
              </a:ext>
            </a:extLst>
          </p:cNvPr>
          <p:cNvSpPr txBox="1"/>
          <p:nvPr/>
        </p:nvSpPr>
        <p:spPr>
          <a:xfrm>
            <a:off x="5537041" y="6400436"/>
            <a:ext cx="8863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Week 3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0B1C502-6F4E-E342-9350-790F691D3AED}"/>
              </a:ext>
            </a:extLst>
          </p:cNvPr>
          <p:cNvSpPr txBox="1"/>
          <p:nvPr/>
        </p:nvSpPr>
        <p:spPr>
          <a:xfrm>
            <a:off x="9951684" y="6394520"/>
            <a:ext cx="8863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Week 5</a:t>
            </a:r>
          </a:p>
        </p:txBody>
      </p:sp>
    </p:spTree>
    <p:extLst>
      <p:ext uri="{BB962C8B-B14F-4D97-AF65-F5344CB8AC3E}">
        <p14:creationId xmlns:p14="http://schemas.microsoft.com/office/powerpoint/2010/main" val="738874773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87669FA5-3AFF-FB4F-A5BB-855C491A701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694"/>
          <a:stretch/>
        </p:blipFill>
        <p:spPr>
          <a:xfrm>
            <a:off x="180507" y="2811126"/>
            <a:ext cx="907179" cy="156916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98974E7-FAB9-4A45-B106-33F1D6E467E1}"/>
              </a:ext>
            </a:extLst>
          </p:cNvPr>
          <p:cNvSpPr txBox="1"/>
          <p:nvPr/>
        </p:nvSpPr>
        <p:spPr>
          <a:xfrm>
            <a:off x="634096" y="29084"/>
            <a:ext cx="1152412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spc="-141" dirty="0">
                <a:solidFill>
                  <a:schemeClr val="bg1"/>
                </a:solidFill>
                <a:cs typeface="Chalkboard"/>
              </a:rPr>
              <a:t>Engineered </a:t>
            </a:r>
            <a:r>
              <a:rPr lang="en-US" sz="3600" spc="-141" dirty="0" err="1">
                <a:solidFill>
                  <a:schemeClr val="bg1"/>
                </a:solidFill>
                <a:cs typeface="Chalkboard"/>
              </a:rPr>
              <a:t>Myc</a:t>
            </a:r>
            <a:r>
              <a:rPr lang="en-US" sz="3600" spc="-141" dirty="0">
                <a:solidFill>
                  <a:schemeClr val="bg1"/>
                </a:solidFill>
                <a:cs typeface="Chalkboard"/>
              </a:rPr>
              <a:t>-containing </a:t>
            </a:r>
            <a:r>
              <a:rPr lang="en-US" sz="3600" spc="-141" dirty="0" err="1">
                <a:solidFill>
                  <a:schemeClr val="bg1"/>
                </a:solidFill>
                <a:cs typeface="Chalkboard"/>
              </a:rPr>
              <a:t>ecDNA</a:t>
            </a:r>
            <a:r>
              <a:rPr lang="en-US" sz="3600" spc="-141" dirty="0">
                <a:solidFill>
                  <a:schemeClr val="bg1"/>
                </a:solidFill>
                <a:cs typeface="Chalkboard"/>
              </a:rPr>
              <a:t> accumulate over time in </a:t>
            </a:r>
            <a:r>
              <a:rPr lang="en-US" sz="3600" spc="-141" dirty="0" err="1">
                <a:solidFill>
                  <a:schemeClr val="bg1"/>
                </a:solidFill>
                <a:cs typeface="Chalkboard"/>
              </a:rPr>
              <a:t>aNSCs</a:t>
            </a:r>
            <a:endParaRPr lang="en-US" sz="3600" spc="-141" dirty="0">
              <a:solidFill>
                <a:schemeClr val="bg1"/>
              </a:solidFill>
              <a:cs typeface="Chalkboard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F799488-79DB-6F40-B3A0-925B0B1B3B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8623" y="1483659"/>
            <a:ext cx="5080000" cy="4267200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D71C815-74DE-1A43-99B6-BFCAE121B13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91355" y="1483659"/>
            <a:ext cx="5270339" cy="4267200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EF40BBF-2E43-5B47-8317-897A0E7B1E95}"/>
              </a:ext>
            </a:extLst>
          </p:cNvPr>
          <p:cNvSpPr txBox="1"/>
          <p:nvPr/>
        </p:nvSpPr>
        <p:spPr>
          <a:xfrm>
            <a:off x="5325035" y="1558604"/>
            <a:ext cx="7829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DAPI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4070A75-2DAE-E746-8457-BDE7BBA2E709}"/>
              </a:ext>
            </a:extLst>
          </p:cNvPr>
          <p:cNvSpPr txBox="1"/>
          <p:nvPr/>
        </p:nvSpPr>
        <p:spPr>
          <a:xfrm>
            <a:off x="10878670" y="1666180"/>
            <a:ext cx="7516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MYC</a:t>
            </a:r>
          </a:p>
        </p:txBody>
      </p:sp>
    </p:spTree>
    <p:extLst>
      <p:ext uri="{BB962C8B-B14F-4D97-AF65-F5344CB8AC3E}">
        <p14:creationId xmlns:p14="http://schemas.microsoft.com/office/powerpoint/2010/main" val="563230916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>
            <a:extLst>
              <a:ext uri="{FF2B5EF4-FFF2-40B4-BE49-F238E27FC236}">
                <a16:creationId xmlns:a16="http://schemas.microsoft.com/office/drawing/2014/main" id="{6C56D057-2179-6E42-B99C-1FA3ECE5D93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6792"/>
          <a:stretch/>
        </p:blipFill>
        <p:spPr>
          <a:xfrm>
            <a:off x="1" y="1820236"/>
            <a:ext cx="4866640" cy="385806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88444FD-36B5-B346-A0BB-64D323749277}"/>
              </a:ext>
            </a:extLst>
          </p:cNvPr>
          <p:cNvSpPr txBox="1"/>
          <p:nvPr/>
        </p:nvSpPr>
        <p:spPr>
          <a:xfrm>
            <a:off x="634096" y="29084"/>
            <a:ext cx="1152412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spc="-141" dirty="0">
                <a:solidFill>
                  <a:schemeClr val="bg1"/>
                </a:solidFill>
                <a:cs typeface="Chalkboard"/>
              </a:rPr>
              <a:t>Engineered </a:t>
            </a:r>
            <a:r>
              <a:rPr lang="en-US" sz="3600" spc="-141" dirty="0" err="1">
                <a:solidFill>
                  <a:schemeClr val="bg1"/>
                </a:solidFill>
                <a:cs typeface="Chalkboard"/>
              </a:rPr>
              <a:t>Myc</a:t>
            </a:r>
            <a:r>
              <a:rPr lang="en-US" sz="3600" spc="-141" dirty="0">
                <a:solidFill>
                  <a:schemeClr val="bg1"/>
                </a:solidFill>
                <a:cs typeface="Chalkboard"/>
              </a:rPr>
              <a:t>-containing </a:t>
            </a:r>
            <a:r>
              <a:rPr lang="en-US" sz="3600" spc="-141" dirty="0" err="1">
                <a:solidFill>
                  <a:schemeClr val="bg1"/>
                </a:solidFill>
                <a:cs typeface="Chalkboard"/>
              </a:rPr>
              <a:t>ecDNA</a:t>
            </a:r>
            <a:r>
              <a:rPr lang="en-US" sz="3600" spc="-141" dirty="0">
                <a:solidFill>
                  <a:schemeClr val="bg1"/>
                </a:solidFill>
                <a:cs typeface="Chalkboard"/>
              </a:rPr>
              <a:t> accumulate over time in </a:t>
            </a:r>
            <a:r>
              <a:rPr lang="en-US" sz="3600" spc="-141" dirty="0" err="1">
                <a:solidFill>
                  <a:schemeClr val="bg1"/>
                </a:solidFill>
                <a:cs typeface="Chalkboard"/>
              </a:rPr>
              <a:t>aNSCs</a:t>
            </a:r>
            <a:endParaRPr lang="en-US" sz="3600" spc="-141" dirty="0">
              <a:solidFill>
                <a:schemeClr val="bg1"/>
              </a:solidFill>
              <a:cs typeface="Chalkboard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2158850-CCA1-BE43-BC85-8B7B9463499E}"/>
              </a:ext>
            </a:extLst>
          </p:cNvPr>
          <p:cNvSpPr txBox="1"/>
          <p:nvPr/>
        </p:nvSpPr>
        <p:spPr>
          <a:xfrm>
            <a:off x="4833125" y="2387066"/>
            <a:ext cx="15630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Helvetica" pitchFamily="2" charset="0"/>
              </a:rPr>
              <a:t>NO ecDNAs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037FD98-DDDE-A240-8358-0A53CE4EABDC}"/>
              </a:ext>
            </a:extLst>
          </p:cNvPr>
          <p:cNvSpPr txBox="1"/>
          <p:nvPr/>
        </p:nvSpPr>
        <p:spPr>
          <a:xfrm>
            <a:off x="4842750" y="2829828"/>
            <a:ext cx="15630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Helvetica" pitchFamily="2" charset="0"/>
              </a:rPr>
              <a:t>ecDNAs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A3EECFC-9926-924F-A0EE-6EA795CAD6AF}"/>
              </a:ext>
            </a:extLst>
          </p:cNvPr>
          <p:cNvSpPr txBox="1"/>
          <p:nvPr/>
        </p:nvSpPr>
        <p:spPr>
          <a:xfrm>
            <a:off x="1446276" y="1654821"/>
            <a:ext cx="27900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lvetica" pitchFamily="2" charset="0"/>
              </a:rPr>
              <a:t>Fraction of metaphases showing ecDNAs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CADC432-CAF4-AB44-A6ED-3566B4CB636E}"/>
              </a:ext>
            </a:extLst>
          </p:cNvPr>
          <p:cNvGrpSpPr/>
          <p:nvPr/>
        </p:nvGrpSpPr>
        <p:grpSpPr>
          <a:xfrm>
            <a:off x="6159358" y="1654821"/>
            <a:ext cx="5089176" cy="4829619"/>
            <a:chOff x="6647734" y="1654821"/>
            <a:chExt cx="5089176" cy="4829619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CC175936-3957-BA4F-9211-0C977750926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647734" y="1757295"/>
              <a:ext cx="4977352" cy="4727145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4BE2045-40FF-8244-9A42-FFF5E79D4AD7}"/>
                </a:ext>
              </a:extLst>
            </p:cNvPr>
            <p:cNvSpPr txBox="1"/>
            <p:nvPr/>
          </p:nvSpPr>
          <p:spPr>
            <a:xfrm>
              <a:off x="8946827" y="1654821"/>
              <a:ext cx="279008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Helvetica" pitchFamily="2" charset="0"/>
                </a:rPr>
                <a:t>Number of ecDNAs per metaphase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39870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F4153C8D-2142-E44E-954A-760D9D53DFCE}"/>
              </a:ext>
            </a:extLst>
          </p:cNvPr>
          <p:cNvSpPr txBox="1"/>
          <p:nvPr/>
        </p:nvSpPr>
        <p:spPr>
          <a:xfrm>
            <a:off x="333936" y="51114"/>
            <a:ext cx="1152412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spc="-141" dirty="0">
                <a:solidFill>
                  <a:schemeClr val="bg1"/>
                </a:solidFill>
                <a:cs typeface="Chalkboard"/>
              </a:rPr>
              <a:t>Engineered </a:t>
            </a:r>
            <a:r>
              <a:rPr lang="en-US" sz="3600" spc="-141" dirty="0" err="1">
                <a:solidFill>
                  <a:schemeClr val="bg1"/>
                </a:solidFill>
                <a:cs typeface="Chalkboard"/>
              </a:rPr>
              <a:t>Myc</a:t>
            </a:r>
            <a:r>
              <a:rPr lang="en-US" sz="3600" spc="-141" dirty="0">
                <a:solidFill>
                  <a:schemeClr val="bg1"/>
                </a:solidFill>
                <a:cs typeface="Chalkboard"/>
              </a:rPr>
              <a:t>-containing </a:t>
            </a:r>
            <a:r>
              <a:rPr lang="en-US" sz="3600" spc="-141" dirty="0" err="1">
                <a:solidFill>
                  <a:schemeClr val="bg1"/>
                </a:solidFill>
                <a:cs typeface="Chalkboard"/>
              </a:rPr>
              <a:t>ecDNA</a:t>
            </a:r>
            <a:r>
              <a:rPr lang="en-US" sz="3600" spc="-141" dirty="0">
                <a:solidFill>
                  <a:schemeClr val="bg1"/>
                </a:solidFill>
                <a:cs typeface="Chalkboard"/>
              </a:rPr>
              <a:t> accumulate over time in </a:t>
            </a:r>
            <a:r>
              <a:rPr lang="en-US" sz="3600" spc="-141" dirty="0" err="1">
                <a:solidFill>
                  <a:schemeClr val="bg1"/>
                </a:solidFill>
                <a:cs typeface="Chalkboard"/>
              </a:rPr>
              <a:t>aNSCs</a:t>
            </a:r>
            <a:endParaRPr lang="en-US" sz="3600" spc="-141" dirty="0">
              <a:solidFill>
                <a:schemeClr val="bg1"/>
              </a:solidFill>
              <a:cs typeface="Chalkboard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8080BF5-108C-BF45-A44A-31E0D56D909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014"/>
          <a:stretch/>
        </p:blipFill>
        <p:spPr>
          <a:xfrm>
            <a:off x="192505" y="1090863"/>
            <a:ext cx="11806990" cy="5337494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37CB5950-0A1E-F144-BE25-184DE43910AB}"/>
              </a:ext>
            </a:extLst>
          </p:cNvPr>
          <p:cNvSpPr/>
          <p:nvPr/>
        </p:nvSpPr>
        <p:spPr>
          <a:xfrm>
            <a:off x="192505" y="1090863"/>
            <a:ext cx="673769" cy="73793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362314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F4153C8D-2142-E44E-954A-760D9D53DFCE}"/>
              </a:ext>
            </a:extLst>
          </p:cNvPr>
          <p:cNvSpPr txBox="1"/>
          <p:nvPr/>
        </p:nvSpPr>
        <p:spPr>
          <a:xfrm>
            <a:off x="333936" y="51114"/>
            <a:ext cx="1152412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spc="-141" dirty="0">
                <a:solidFill>
                  <a:schemeClr val="bg1"/>
                </a:solidFill>
                <a:cs typeface="Chalkboard"/>
              </a:rPr>
              <a:t>Effects on the transcriptome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37CB5950-0A1E-F144-BE25-184DE43910AB}"/>
              </a:ext>
            </a:extLst>
          </p:cNvPr>
          <p:cNvSpPr/>
          <p:nvPr/>
        </p:nvSpPr>
        <p:spPr>
          <a:xfrm>
            <a:off x="192505" y="1090863"/>
            <a:ext cx="673769" cy="73793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2E3B8F8-BC94-6F40-802A-6D7C5E74A9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6274" y="1140872"/>
            <a:ext cx="3799914" cy="1374437"/>
          </a:xfrm>
          <a:prstGeom prst="rect">
            <a:avLst/>
          </a:prstGeom>
        </p:spPr>
      </p:pic>
      <p:pic>
        <p:nvPicPr>
          <p:cNvPr id="3" name="Picture 2" descr="Chart, line chart&#10;&#10;Description automatically generated">
            <a:extLst>
              <a:ext uri="{FF2B5EF4-FFF2-40B4-BE49-F238E27FC236}">
                <a16:creationId xmlns:a16="http://schemas.microsoft.com/office/drawing/2014/main" id="{23702428-A0EA-504F-AA53-41B8BFA5ED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505" y="2515309"/>
            <a:ext cx="6007801" cy="4056941"/>
          </a:xfrm>
          <a:prstGeom prst="rect">
            <a:avLst/>
          </a:prstGeom>
        </p:spPr>
      </p:pic>
      <p:pic>
        <p:nvPicPr>
          <p:cNvPr id="9" name="Picture 8" descr="Chart&#10;&#10;Description automatically generated">
            <a:extLst>
              <a:ext uri="{FF2B5EF4-FFF2-40B4-BE49-F238E27FC236}">
                <a16:creationId xmlns:a16="http://schemas.microsoft.com/office/drawing/2014/main" id="{EA3A09CC-6909-234E-8804-14AF3D68A9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33706" y="1268480"/>
            <a:ext cx="5124358" cy="5124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217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01FD92-7E26-8143-810F-9DAC19080A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485" y="-242264"/>
            <a:ext cx="11963400" cy="1325563"/>
          </a:xfrm>
        </p:spPr>
        <p:txBody>
          <a:bodyPr/>
          <a:lstStyle/>
          <a:p>
            <a:r>
              <a:rPr lang="en-US" dirty="0" err="1"/>
              <a:t>ecMyc</a:t>
            </a:r>
            <a:r>
              <a:rPr lang="en-US" dirty="0"/>
              <a:t> NSCs have a strong proliferative advantage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53CD314-EE0E-6247-A34B-36B56C0C7C1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638"/>
          <a:stretch/>
        </p:blipFill>
        <p:spPr>
          <a:xfrm>
            <a:off x="4624274" y="1863610"/>
            <a:ext cx="5041738" cy="309121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B94142B-EB22-4244-958A-4E5687F85E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66012" y="2252443"/>
            <a:ext cx="2155139" cy="309078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87C8732-AD28-AB4C-ADD6-A36EF4D674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332" y="2083000"/>
            <a:ext cx="4139592" cy="2799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1701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F4153C8D-2142-E44E-954A-760D9D53DFCE}"/>
              </a:ext>
            </a:extLst>
          </p:cNvPr>
          <p:cNvSpPr txBox="1"/>
          <p:nvPr/>
        </p:nvSpPr>
        <p:spPr>
          <a:xfrm>
            <a:off x="333936" y="51114"/>
            <a:ext cx="1152412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spc="-141" dirty="0">
                <a:solidFill>
                  <a:schemeClr val="bg1"/>
                </a:solidFill>
                <a:cs typeface="Chalkboard"/>
              </a:rPr>
              <a:t>ecDNAs as “enhancer hubs”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37CB5950-0A1E-F144-BE25-184DE43910AB}"/>
              </a:ext>
            </a:extLst>
          </p:cNvPr>
          <p:cNvSpPr/>
          <p:nvPr/>
        </p:nvSpPr>
        <p:spPr>
          <a:xfrm>
            <a:off x="192505" y="1090863"/>
            <a:ext cx="673769" cy="73793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68181DD-6ECA-3C45-8642-D7D19C8240C0}"/>
              </a:ext>
            </a:extLst>
          </p:cNvPr>
          <p:cNvGrpSpPr/>
          <p:nvPr/>
        </p:nvGrpSpPr>
        <p:grpSpPr>
          <a:xfrm>
            <a:off x="466164" y="1492561"/>
            <a:ext cx="3202654" cy="4272659"/>
            <a:chOff x="676026" y="1243721"/>
            <a:chExt cx="3582426" cy="4779313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2D353E46-B5B0-4C42-ACA2-66742F90DBD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76026" y="2222218"/>
              <a:ext cx="3175593" cy="3798840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87E7910-05F5-7147-9214-7E353B5B4DFD}"/>
                </a:ext>
              </a:extLst>
            </p:cNvPr>
            <p:cNvSpPr txBox="1"/>
            <p:nvPr/>
          </p:nvSpPr>
          <p:spPr>
            <a:xfrm>
              <a:off x="3037476" y="5622924"/>
              <a:ext cx="122097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 b="1" dirty="0"/>
                <a:t>oncogene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47CE91F-9F87-F346-81FD-72801453F034}"/>
                </a:ext>
              </a:extLst>
            </p:cNvPr>
            <p:cNvSpPr txBox="1"/>
            <p:nvPr/>
          </p:nvSpPr>
          <p:spPr>
            <a:xfrm>
              <a:off x="1008687" y="4027042"/>
              <a:ext cx="128278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 b="1" dirty="0"/>
                <a:t>enhancers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EB61187-95F1-5B42-8A78-35713D170A0D}"/>
                </a:ext>
              </a:extLst>
            </p:cNvPr>
            <p:cNvSpPr txBox="1"/>
            <p:nvPr/>
          </p:nvSpPr>
          <p:spPr>
            <a:xfrm>
              <a:off x="1143599" y="1243721"/>
              <a:ext cx="199753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/>
                <a:t>ecDNA hubs</a:t>
              </a:r>
              <a:endParaRPr lang="en-US" sz="2800" dirty="0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31F2D394-32B4-5741-9CE1-280622445B9F}"/>
              </a:ext>
            </a:extLst>
          </p:cNvPr>
          <p:cNvGrpSpPr/>
          <p:nvPr/>
        </p:nvGrpSpPr>
        <p:grpSpPr>
          <a:xfrm>
            <a:off x="4859072" y="1026826"/>
            <a:ext cx="7186533" cy="5560613"/>
            <a:chOff x="4859072" y="1026826"/>
            <a:chExt cx="7186533" cy="5560613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2B0A6F65-3760-2849-A4A5-8E75AF5BBE2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859072" y="3671183"/>
              <a:ext cx="2338086" cy="2508203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3650163E-F15A-E248-B3EE-1C95D25B6B3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243268" y="3679164"/>
              <a:ext cx="2338087" cy="2515212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2255BE3C-F391-5140-A9FA-B58D34D53C1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627465" y="3686173"/>
              <a:ext cx="2418140" cy="2508203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CD17632E-80CD-944A-B7B5-8767DB16419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859072" y="1026826"/>
              <a:ext cx="2338086" cy="2602065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89C3345-CC1F-BF46-8F10-949572C41225}"/>
                </a:ext>
              </a:extLst>
            </p:cNvPr>
            <p:cNvSpPr txBox="1"/>
            <p:nvPr/>
          </p:nvSpPr>
          <p:spPr>
            <a:xfrm>
              <a:off x="6492917" y="1030902"/>
              <a:ext cx="808547" cy="9578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accent1"/>
                  </a:solidFill>
                </a:rPr>
                <a:t>DAPI</a:t>
              </a:r>
            </a:p>
            <a:p>
              <a:r>
                <a:rPr lang="en-US" dirty="0" err="1">
                  <a:solidFill>
                    <a:srgbClr val="FF0000"/>
                  </a:solidFill>
                </a:rPr>
                <a:t>Myc</a:t>
              </a:r>
              <a:endParaRPr lang="en-US" dirty="0">
                <a:solidFill>
                  <a:srgbClr val="FF0000"/>
                </a:solidFill>
              </a:endParaRPr>
            </a:p>
            <a:p>
              <a:r>
                <a:rPr lang="en-US" dirty="0">
                  <a:solidFill>
                    <a:srgbClr val="00B050"/>
                  </a:solidFill>
                </a:rPr>
                <a:t>Cen15</a:t>
              </a: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CC79C914-C3E7-AD4C-AB44-52DC71861F3D}"/>
                </a:ext>
              </a:extLst>
            </p:cNvPr>
            <p:cNvSpPr txBox="1"/>
            <p:nvPr/>
          </p:nvSpPr>
          <p:spPr>
            <a:xfrm>
              <a:off x="7339550" y="2005604"/>
              <a:ext cx="255627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Control (p53fl/</a:t>
              </a:r>
              <a:r>
                <a:rPr lang="en-US" dirty="0" err="1"/>
                <a:t>fl</a:t>
              </a:r>
              <a:r>
                <a:rPr lang="en-US" dirty="0"/>
                <a:t> + </a:t>
              </a:r>
              <a:r>
                <a:rPr lang="en-US" dirty="0" err="1"/>
                <a:t>AdCre</a:t>
              </a:r>
              <a:r>
                <a:rPr lang="en-US" dirty="0"/>
                <a:t>)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F798BA7-DC22-6A48-8B2E-B20C0BFADD25}"/>
                </a:ext>
              </a:extLst>
            </p:cNvPr>
            <p:cNvSpPr txBox="1"/>
            <p:nvPr/>
          </p:nvSpPr>
          <p:spPr>
            <a:xfrm>
              <a:off x="7339550" y="6218107"/>
              <a:ext cx="246458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ecMyc;p53fl/</a:t>
              </a:r>
              <a:r>
                <a:rPr lang="en-US" dirty="0" err="1"/>
                <a:t>fl</a:t>
              </a:r>
              <a:r>
                <a:rPr lang="en-US" dirty="0"/>
                <a:t>  + </a:t>
              </a:r>
              <a:r>
                <a:rPr lang="en-US" dirty="0" err="1"/>
                <a:t>AdCre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243706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A2A4A40-D8DF-DE40-9BF8-9189BF539B5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8994"/>
          <a:stretch/>
        </p:blipFill>
        <p:spPr>
          <a:xfrm>
            <a:off x="3243302" y="2305050"/>
            <a:ext cx="5422531" cy="163821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4C3C9B4-E37F-C244-B6EA-AAE50A53AF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1865883" y="3326118"/>
            <a:ext cx="2413000" cy="43561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A859026-02D9-E14C-888A-775F4F1275B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-2411" b="65221"/>
          <a:stretch/>
        </p:blipFill>
        <p:spPr>
          <a:xfrm>
            <a:off x="3048000" y="1014701"/>
            <a:ext cx="5422531" cy="1194433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9849E6B7-6DBC-8C42-A3AA-D12E476C99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0"/>
            <a:r>
              <a:rPr lang="en-US" sz="4000" kern="1200" dirty="0">
                <a:solidFill>
                  <a:prstClr val="white"/>
                </a:solidFill>
                <a:uFillTx/>
                <a:latin typeface="Calibri" panose="020F0502020204030204"/>
              </a:rPr>
              <a:t>Inducing ecDNA formation </a:t>
            </a:r>
            <a:r>
              <a:rPr lang="en-US" sz="4000" i="1" kern="1200" dirty="0">
                <a:solidFill>
                  <a:prstClr val="white"/>
                </a:solidFill>
                <a:uFillTx/>
                <a:latin typeface="Calibri" panose="020F0502020204030204"/>
              </a:rPr>
              <a:t>in vivo: </a:t>
            </a:r>
            <a:r>
              <a:rPr lang="en-US" sz="4000" kern="1200" dirty="0">
                <a:solidFill>
                  <a:prstClr val="white"/>
                </a:solidFill>
                <a:uFillTx/>
                <a:latin typeface="Calibri" panose="020F0502020204030204"/>
              </a:rPr>
              <a:t>everywhere</a:t>
            </a:r>
            <a:endParaRPr lang="en-US" sz="4000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6E3930F-9DD1-4548-94D3-2E4BF43A373E}"/>
              </a:ext>
            </a:extLst>
          </p:cNvPr>
          <p:cNvGrpSpPr/>
          <p:nvPr/>
        </p:nvGrpSpPr>
        <p:grpSpPr>
          <a:xfrm>
            <a:off x="6438079" y="4135097"/>
            <a:ext cx="5377684" cy="2738143"/>
            <a:chOff x="6438079" y="4135097"/>
            <a:chExt cx="5377684" cy="2738143"/>
          </a:xfrm>
        </p:grpSpPr>
        <p:pic>
          <p:nvPicPr>
            <p:cNvPr id="5" name="Picture 4" descr="Table&#10;&#10;Description automatically generated">
              <a:extLst>
                <a:ext uri="{FF2B5EF4-FFF2-40B4-BE49-F238E27FC236}">
                  <a16:creationId xmlns:a16="http://schemas.microsoft.com/office/drawing/2014/main" id="{03ECF3DE-EC7C-534C-9160-64E8367D93E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438079" y="4135097"/>
              <a:ext cx="5278688" cy="2738143"/>
            </a:xfrm>
            <a:prstGeom prst="rect">
              <a:avLst/>
            </a:prstGeom>
          </p:spPr>
        </p:pic>
        <p:sp>
          <p:nvSpPr>
            <p:cNvPr id="9" name="Round Single Corner Rectangle 8">
              <a:extLst>
                <a:ext uri="{FF2B5EF4-FFF2-40B4-BE49-F238E27FC236}">
                  <a16:creationId xmlns:a16="http://schemas.microsoft.com/office/drawing/2014/main" id="{F66EF52B-3E43-9E4D-9923-932DD266D2C5}"/>
                </a:ext>
              </a:extLst>
            </p:cNvPr>
            <p:cNvSpPr/>
            <p:nvPr/>
          </p:nvSpPr>
          <p:spPr>
            <a:xfrm>
              <a:off x="10744199" y="5563087"/>
              <a:ext cx="1071564" cy="359713"/>
            </a:xfrm>
            <a:prstGeom prst="round1Rect">
              <a:avLst/>
            </a:prstGeom>
            <a:solidFill>
              <a:schemeClr val="bg1"/>
            </a:solidFill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71437" tIns="71437" rIns="71437" bIns="71437" numCol="1" spcCol="38100" rtlCol="0" anchor="ctr">
              <a:spAutoFit/>
            </a:bodyPr>
            <a:lstStyle/>
            <a:p>
              <a:pPr marL="0" marR="0" indent="0" algn="ctr" defTabSz="821531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i="0" u="none" strike="noStrike" normalizeH="0" baseline="0" dirty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uFillTx/>
                  <a:latin typeface="+mn-lt"/>
                  <a:ea typeface="+mn-ea"/>
                  <a:cs typeface="+mn-cs"/>
                  <a:sym typeface="Helvetica Light"/>
                </a:rPr>
                <a:t>ecDNA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4675044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B3AC6A6-8B39-0549-88C7-2B8E127C57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4804" y="1281351"/>
            <a:ext cx="7022391" cy="4598587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CA9BF685-ECD4-CF4F-B0CB-97F72CC7FA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338" y="-53106"/>
            <a:ext cx="11401425" cy="848321"/>
          </a:xfrm>
        </p:spPr>
        <p:txBody>
          <a:bodyPr>
            <a:normAutofit/>
          </a:bodyPr>
          <a:lstStyle/>
          <a:p>
            <a:pPr algn="ctr" rtl="0"/>
            <a:r>
              <a:rPr lang="en-US" sz="4000" kern="1200" dirty="0">
                <a:solidFill>
                  <a:prstClr val="white"/>
                </a:solidFill>
                <a:uFillTx/>
                <a:latin typeface="Calibri" panose="020F0502020204030204"/>
              </a:rPr>
              <a:t>Inducing ecDNA formation </a:t>
            </a:r>
            <a:r>
              <a:rPr lang="en-US" sz="4000" i="1" kern="1200" dirty="0">
                <a:solidFill>
                  <a:prstClr val="white"/>
                </a:solidFill>
                <a:uFillTx/>
                <a:latin typeface="Calibri" panose="020F0502020204030204"/>
              </a:rPr>
              <a:t>in vivo: </a:t>
            </a:r>
            <a:r>
              <a:rPr lang="en-US" sz="4000" kern="1200" dirty="0">
                <a:solidFill>
                  <a:prstClr val="white"/>
                </a:solidFill>
                <a:uFillTx/>
                <a:latin typeface="Calibri" panose="020F0502020204030204"/>
              </a:rPr>
              <a:t>liver</a:t>
            </a:r>
            <a:endParaRPr lang="en-US" sz="40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EC7C8D6-6DD0-4F40-A9FF-839F1B05BDE1}"/>
              </a:ext>
            </a:extLst>
          </p:cNvPr>
          <p:cNvSpPr txBox="1"/>
          <p:nvPr/>
        </p:nvSpPr>
        <p:spPr>
          <a:xfrm>
            <a:off x="7852410" y="6343650"/>
            <a:ext cx="17186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With Scott Lowe</a:t>
            </a:r>
          </a:p>
        </p:txBody>
      </p:sp>
    </p:spTree>
    <p:extLst>
      <p:ext uri="{BB962C8B-B14F-4D97-AF65-F5344CB8AC3E}">
        <p14:creationId xmlns:p14="http://schemas.microsoft.com/office/powerpoint/2010/main" val="277935013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A9BF685-ECD4-CF4F-B0CB-97F72CC7FA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338" y="-53106"/>
            <a:ext cx="11401425" cy="848321"/>
          </a:xfrm>
        </p:spPr>
        <p:txBody>
          <a:bodyPr>
            <a:normAutofit/>
          </a:bodyPr>
          <a:lstStyle/>
          <a:p>
            <a:pPr algn="ctr" rtl="0"/>
            <a:r>
              <a:rPr lang="en-US" sz="4000" kern="1200" dirty="0">
                <a:solidFill>
                  <a:prstClr val="white"/>
                </a:solidFill>
                <a:uFillTx/>
                <a:latin typeface="Calibri" panose="020F0502020204030204"/>
              </a:rPr>
              <a:t>Inducing ecDNA formation </a:t>
            </a:r>
            <a:r>
              <a:rPr lang="en-US" sz="4000" i="1" kern="1200" dirty="0">
                <a:solidFill>
                  <a:prstClr val="white"/>
                </a:solidFill>
                <a:uFillTx/>
                <a:latin typeface="Calibri" panose="020F0502020204030204"/>
              </a:rPr>
              <a:t>in vivo: </a:t>
            </a:r>
            <a:r>
              <a:rPr lang="en-US" sz="4000" kern="1200" dirty="0">
                <a:solidFill>
                  <a:prstClr val="white"/>
                </a:solidFill>
                <a:uFillTx/>
                <a:latin typeface="Calibri" panose="020F0502020204030204"/>
              </a:rPr>
              <a:t>brain</a:t>
            </a:r>
            <a:endParaRPr lang="en-US" sz="40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D975DE1-C994-254D-99E5-49153CC40162}"/>
              </a:ext>
            </a:extLst>
          </p:cNvPr>
          <p:cNvSpPr txBox="1"/>
          <p:nvPr/>
        </p:nvSpPr>
        <p:spPr>
          <a:xfrm>
            <a:off x="9361170" y="6332220"/>
            <a:ext cx="17605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With Alex Joyner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BAC8516-76B3-384F-9ED8-901EF45030D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1364" t="-2411" b="75998"/>
          <a:stretch/>
        </p:blipFill>
        <p:spPr>
          <a:xfrm>
            <a:off x="-1" y="1030467"/>
            <a:ext cx="4209107" cy="135391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06D8F0A-6E50-3246-A41A-D4F150F3145E}"/>
              </a:ext>
            </a:extLst>
          </p:cNvPr>
          <p:cNvSpPr txBox="1"/>
          <p:nvPr/>
        </p:nvSpPr>
        <p:spPr>
          <a:xfrm>
            <a:off x="311519" y="2619637"/>
            <a:ext cx="26014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ecMyc;p53fl/</a:t>
            </a:r>
            <a:r>
              <a:rPr lang="en-US" dirty="0" err="1"/>
              <a:t>fl;Nestin-Cre</a:t>
            </a:r>
            <a:endParaRPr lang="en-US" baseline="-25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F0D40FE-9907-FD49-9133-A40BC20A5F95}"/>
              </a:ext>
            </a:extLst>
          </p:cNvPr>
          <p:cNvSpPr txBox="1"/>
          <p:nvPr/>
        </p:nvSpPr>
        <p:spPr>
          <a:xfrm>
            <a:off x="814775" y="2988969"/>
            <a:ext cx="12897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5 weeks old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C7E423A-19E7-8842-B53F-0991278D58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3526675"/>
            <a:ext cx="3572108" cy="230085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E35A9A3-B2DC-F544-B9B0-AE6DCCA423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09106" y="1065119"/>
            <a:ext cx="7809039" cy="472776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2EB82AA-BC96-5749-81F7-316462A72956}"/>
              </a:ext>
            </a:extLst>
          </p:cNvPr>
          <p:cNvSpPr/>
          <p:nvPr/>
        </p:nvSpPr>
        <p:spPr>
          <a:xfrm>
            <a:off x="9879496" y="1391478"/>
            <a:ext cx="2292626" cy="44014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136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2" name="figure 4-13a.jpg" descr="figure 4-13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2636" y="356430"/>
            <a:ext cx="5009640" cy="3478037"/>
          </a:xfrm>
          <a:prstGeom prst="rect">
            <a:avLst/>
          </a:prstGeom>
          <a:ln w="12700">
            <a:miter lim="400000"/>
          </a:ln>
        </p:spPr>
      </p:pic>
      <p:pic>
        <p:nvPicPr>
          <p:cNvPr id="313" name="220px-Burkitt's_lymphoma.jpg" descr="220px-Burkitt's_lymphoma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0066" y="882242"/>
            <a:ext cx="2696015" cy="2426413"/>
          </a:xfrm>
          <a:prstGeom prst="rect">
            <a:avLst/>
          </a:prstGeom>
          <a:ln w="12700">
            <a:miter lim="400000"/>
          </a:ln>
        </p:spPr>
      </p:pic>
      <p:pic>
        <p:nvPicPr>
          <p:cNvPr id="314" name="Image" descr="Imag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61220" y="3762529"/>
            <a:ext cx="4451060" cy="3006027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20" name="Group"/>
          <p:cNvGrpSpPr/>
          <p:nvPr/>
        </p:nvGrpSpPr>
        <p:grpSpPr>
          <a:xfrm>
            <a:off x="1779984" y="4712665"/>
            <a:ext cx="3904500" cy="1751626"/>
            <a:chOff x="0" y="211"/>
            <a:chExt cx="5553065" cy="2491201"/>
          </a:xfrm>
        </p:grpSpPr>
        <p:sp>
          <p:nvSpPr>
            <p:cNvPr id="315" name="Arrow"/>
            <p:cNvSpPr/>
            <p:nvPr/>
          </p:nvSpPr>
          <p:spPr>
            <a:xfrm>
              <a:off x="0" y="247649"/>
              <a:ext cx="1713971" cy="1270001"/>
            </a:xfrm>
            <a:prstGeom prst="rightArrow">
              <a:avLst>
                <a:gd name="adj1" fmla="val 37740"/>
                <a:gd name="adj2" fmla="val 61729"/>
              </a:avLst>
            </a:prstGeom>
            <a:solidFill>
              <a:schemeClr val="accent2">
                <a:hueOff val="-2473792"/>
                <a:satOff val="-50209"/>
                <a:lumOff val="23543"/>
              </a:schemeClr>
            </a:solidFill>
            <a:ln w="25400" cap="flat">
              <a:solidFill>
                <a:srgbClr val="FFFFFF"/>
              </a:solidFill>
              <a:prstDash val="solid"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 algn="ctr" defTabSz="910796" hangingPunct="0">
                <a:buClr>
                  <a:srgbClr val="1D4790"/>
                </a:buClr>
                <a:defRPr sz="2400">
                  <a:solidFill>
                    <a:srgbClr val="1D4790"/>
                  </a:solidFill>
                  <a:uFill>
                    <a:solidFill>
                      <a:srgbClr val="1D4790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  <a:endParaRPr sz="1687" kern="0">
                <a:solidFill>
                  <a:srgbClr val="1D4790"/>
                </a:solidFill>
                <a:uFill>
                  <a:solidFill>
                    <a:srgbClr val="1D4790"/>
                  </a:solidFill>
                </a:u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6" name="Rectangle"/>
            <p:cNvSpPr/>
            <p:nvPr/>
          </p:nvSpPr>
          <p:spPr>
            <a:xfrm>
              <a:off x="1744133" y="628054"/>
              <a:ext cx="3808932" cy="509192"/>
            </a:xfrm>
            <a:prstGeom prst="rect">
              <a:avLst/>
            </a:prstGeom>
            <a:solidFill>
              <a:schemeClr val="accent3">
                <a:satOff val="18648"/>
                <a:lumOff val="5971"/>
              </a:schemeClr>
            </a:solidFill>
            <a:ln w="25400" cap="flat">
              <a:solidFill>
                <a:srgbClr val="FFFFFF"/>
              </a:solidFill>
              <a:prstDash val="solid"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 algn="ctr" defTabSz="910796" hangingPunct="0">
                <a:buClr>
                  <a:srgbClr val="1D4790"/>
                </a:buClr>
                <a:defRPr sz="2400">
                  <a:solidFill>
                    <a:srgbClr val="0365C0">
                      <a:satOff val="-3355"/>
                      <a:lumOff val="26614"/>
                    </a:srgbClr>
                  </a:solidFill>
                  <a:uFill>
                    <a:solidFill>
                      <a:srgbClr val="1D4790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  <a:endParaRPr sz="1687" kern="0">
                <a:solidFill>
                  <a:srgbClr val="0365C0">
                    <a:satOff val="-3355"/>
                    <a:lumOff val="26614"/>
                  </a:srgbClr>
                </a:solidFill>
                <a:uFill>
                  <a:solidFill>
                    <a:srgbClr val="1D4790"/>
                  </a:solidFill>
                </a:u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7" name="cMyc"/>
            <p:cNvSpPr txBox="1"/>
            <p:nvPr/>
          </p:nvSpPr>
          <p:spPr>
            <a:xfrm>
              <a:off x="2854109" y="508211"/>
              <a:ext cx="1276704" cy="74887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35719" tIns="35719" rIns="35719" bIns="35719" numCol="1" anchor="ctr">
              <a:spAutoFit/>
            </a:bodyPr>
            <a:lstStyle/>
            <a:p>
              <a:pPr algn="ctr" defTabSz="410751" hangingPunct="0"/>
              <a:r>
                <a:rPr sz="2953" kern="0">
                  <a:solidFill>
                    <a:srgbClr val="000000"/>
                  </a:solidFill>
                  <a:latin typeface="Corbel"/>
                  <a:sym typeface="Corbel"/>
                </a:rPr>
                <a:t>cMyc</a:t>
              </a:r>
            </a:p>
          </p:txBody>
        </p:sp>
        <p:sp>
          <p:nvSpPr>
            <p:cNvPr id="318" name="Eµ"/>
            <p:cNvSpPr txBox="1"/>
            <p:nvPr/>
          </p:nvSpPr>
          <p:spPr>
            <a:xfrm>
              <a:off x="238869" y="211"/>
              <a:ext cx="709026" cy="74887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35719" tIns="35719" rIns="35719" bIns="35719" numCol="1" anchor="ctr">
              <a:spAutoFit/>
            </a:bodyPr>
            <a:lstStyle/>
            <a:p>
              <a:pPr algn="ctr" defTabSz="410751" hangingPunct="0"/>
              <a:r>
                <a:rPr sz="2953" kern="0">
                  <a:solidFill>
                    <a:srgbClr val="000000"/>
                  </a:solidFill>
                  <a:latin typeface="Corbel"/>
                  <a:sym typeface="Corbel"/>
                </a:rPr>
                <a:t>Eµ</a:t>
              </a:r>
            </a:p>
          </p:txBody>
        </p:sp>
        <p:sp>
          <p:nvSpPr>
            <p:cNvPr id="319" name="The Eµ-Myc model"/>
            <p:cNvSpPr txBox="1"/>
            <p:nvPr/>
          </p:nvSpPr>
          <p:spPr>
            <a:xfrm>
              <a:off x="1039721" y="1850233"/>
              <a:ext cx="3604406" cy="64117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35719" tIns="35719" rIns="35719" bIns="35719" numCol="1" anchor="ctr">
              <a:spAutoFit/>
            </a:bodyPr>
            <a:lstStyle>
              <a:lvl1pPr>
                <a:defRPr sz="3500"/>
              </a:lvl1pPr>
            </a:lstStyle>
            <a:p>
              <a:pPr algn="ctr" defTabSz="410751" hangingPunct="0"/>
              <a:r>
                <a:rPr sz="2461" kern="0">
                  <a:solidFill>
                    <a:srgbClr val="000000"/>
                  </a:solidFill>
                  <a:latin typeface="Corbel"/>
                  <a:sym typeface="Corbel"/>
                </a:rPr>
                <a:t>The Eµ-Myc model</a:t>
              </a: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4" grpId="0" animBg="1" advAuto="0"/>
      <p:bldP spid="320" grpId="0" animBg="1" advAuto="0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0" name="Rectangle 49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43DE34A-B6F2-AA45-A736-C4E77DEBD8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0387" y="681037"/>
            <a:ext cx="5634161" cy="1788811"/>
          </a:xfrm>
        </p:spPr>
        <p:txBody>
          <a:bodyPr>
            <a:normAutofit/>
          </a:bodyPr>
          <a:lstStyle/>
          <a:p>
            <a:r>
              <a:rPr lang="en-US" sz="4000" dirty="0"/>
              <a:t>Open questions	</a:t>
            </a:r>
          </a:p>
        </p:txBody>
      </p:sp>
      <p:sp>
        <p:nvSpPr>
          <p:cNvPr id="52" name="Rounded Rectangle 26">
            <a:extLst>
              <a:ext uri="{FF2B5EF4-FFF2-40B4-BE49-F238E27FC236}">
                <a16:creationId xmlns:a16="http://schemas.microsoft.com/office/drawing/2014/main" id="{BA1B5697-42F2-4D35-AC70-5153F4213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9181" y="640080"/>
            <a:ext cx="4809175" cy="5577818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chemeClr val="tx1">
                <a:lumMod val="65000"/>
                <a:lumOff val="3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066AF03-65CB-5441-B196-6F71B2B7FBC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78" r="12759" b="3"/>
          <a:stretch/>
        </p:blipFill>
        <p:spPr>
          <a:xfrm>
            <a:off x="6993488" y="804661"/>
            <a:ext cx="4480560" cy="5248656"/>
          </a:xfrm>
          <a:prstGeom prst="rect">
            <a:avLst/>
          </a:prstGeom>
          <a:effectLst/>
        </p:spPr>
      </p:pic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8B9561A-E4CF-4903-A49B-1E734B38BFE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96878915"/>
              </p:ext>
            </p:extLst>
          </p:nvPr>
        </p:nvGraphicFramePr>
        <p:xfrm>
          <a:off x="710389" y="2630161"/>
          <a:ext cx="5634159" cy="35468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548339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Mouse embryonic stem cells (mESC)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3800"/>
            </a:lvl1pPr>
          </a:lstStyle>
          <a:p>
            <a:r>
              <a:t>Mouse embryonic stem cells (mESC)</a:t>
            </a:r>
          </a:p>
        </p:txBody>
      </p:sp>
      <p:pic>
        <p:nvPicPr>
          <p:cNvPr id="326" name="Image" descr="Image"/>
          <p:cNvPicPr>
            <a:picLocks noChangeAspect="1"/>
          </p:cNvPicPr>
          <p:nvPr/>
        </p:nvPicPr>
        <p:blipFill>
          <a:blip r:embed="rId2"/>
          <a:srcRect l="1904" t="32324"/>
          <a:stretch>
            <a:fillRect/>
          </a:stretch>
        </p:blipFill>
        <p:spPr>
          <a:xfrm>
            <a:off x="5007348" y="1462149"/>
            <a:ext cx="5154737" cy="4872019"/>
          </a:xfrm>
          <a:prstGeom prst="rect">
            <a:avLst/>
          </a:prstGeom>
          <a:ln w="12700">
            <a:miter lim="400000"/>
          </a:ln>
        </p:spPr>
      </p:pic>
      <p:sp>
        <p:nvSpPr>
          <p:cNvPr id="327" name="Source: http://stemcells.nih.gov/"/>
          <p:cNvSpPr txBox="1"/>
          <p:nvPr/>
        </p:nvSpPr>
        <p:spPr>
          <a:xfrm>
            <a:off x="1972433" y="6313602"/>
            <a:ext cx="2245808" cy="2669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>
              <a:defRPr sz="1800"/>
            </a:lvl1pPr>
          </a:lstStyle>
          <a:p>
            <a:pPr algn="ctr" defTabSz="410751" hangingPunct="0"/>
            <a:r>
              <a:rPr sz="1266" kern="0">
                <a:solidFill>
                  <a:srgbClr val="000000"/>
                </a:solidFill>
                <a:latin typeface="Corbel"/>
                <a:sym typeface="Corbel"/>
              </a:rPr>
              <a:t>Source: http://stemcells.nih.gov/</a:t>
            </a:r>
          </a:p>
        </p:txBody>
      </p:sp>
      <p:pic>
        <p:nvPicPr>
          <p:cNvPr id="328" name="figureb1.jpg" descr="figureb1.jpg"/>
          <p:cNvPicPr>
            <a:picLocks noChangeAspect="1"/>
          </p:cNvPicPr>
          <p:nvPr/>
        </p:nvPicPr>
        <p:blipFill>
          <a:blip r:embed="rId3"/>
          <a:srcRect l="2185" t="1623" r="67061" b="41072"/>
          <a:stretch>
            <a:fillRect/>
          </a:stretch>
        </p:blipFill>
        <p:spPr>
          <a:xfrm>
            <a:off x="2139903" y="1729942"/>
            <a:ext cx="2424138" cy="413122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6" grpId="0" animBg="1" advAuto="0"/>
    </p:bldLst>
  </p:timing>
</p:sld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White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Corbel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635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508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5.xml><?xml version="1.0" encoding="utf-8"?>
<a:theme xmlns:a="http://schemas.openxmlformats.org/drawingml/2006/main" name="1_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Corbel"/>
        <a:ea typeface="Corbel"/>
        <a:cs typeface="Corbel"/>
      </a:majorFont>
      <a:minorFont>
        <a:latin typeface="Corbel"/>
        <a:ea typeface="Corbel"/>
        <a:cs typeface="Corbel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B5F6"/>
        </a:solidFill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38100" tIns="38100" rIns="38100" bIns="38100" numCol="1" spcCol="38100" rtlCol="0" anchor="ctr">
        <a:spAutoFit/>
      </a:bodyPr>
      <a:lstStyle>
        <a:defPPr marL="0" marR="0" indent="0" algn="ctr" defTabSz="1295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>
            <a:srgbClr val="1D4790"/>
          </a:buClr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1D4790"/>
            </a:solidFill>
            <a:effectLst/>
            <a:uFill>
              <a:solidFill>
                <a:srgbClr val="1D4790"/>
              </a:solidFill>
            </a:uFill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81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orbe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F4292A19B0954BBC977AA1E6CD11A2" ma:contentTypeVersion="11" ma:contentTypeDescription="Create a new document." ma:contentTypeScope="" ma:versionID="42d63f1ec78d68124be557bd3bbb8311">
  <xsd:schema xmlns:xsd="http://www.w3.org/2001/XMLSchema" xmlns:xs="http://www.w3.org/2001/XMLSchema" xmlns:p="http://schemas.microsoft.com/office/2006/metadata/properties" xmlns:ns2="93c54995-e3eb-49fd-bf62-f85a08cd8499" xmlns:ns3="cffa105d-4908-4f90-8ef1-88fada4188b4" targetNamespace="http://schemas.microsoft.com/office/2006/metadata/properties" ma:root="true" ma:fieldsID="2ae1cf6054c8ae1d2643f1278477ab8d" ns2:_="" ns3:_="">
    <xsd:import namespace="93c54995-e3eb-49fd-bf62-f85a08cd8499"/>
    <xsd:import namespace="cffa105d-4908-4f90-8ef1-88fada4188b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3c54995-e3eb-49fd-bf62-f85a08cd849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cf7d5a8f-ce67-4f4b-8415-9075249ea24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fa105d-4908-4f90-8ef1-88fada4188b4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5d578a35-73b3-4472-bad1-3a6364dfae22}" ma:internalName="TaxCatchAll" ma:showField="CatchAllData" ma:web="cffa105d-4908-4f90-8ef1-88fada4188b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3c54995-e3eb-49fd-bf62-f85a08cd8499">
      <Terms xmlns="http://schemas.microsoft.com/office/infopath/2007/PartnerControls"/>
    </lcf76f155ced4ddcb4097134ff3c332f>
    <TaxCatchAll xmlns="cffa105d-4908-4f90-8ef1-88fada4188b4" xsi:nil="true"/>
  </documentManagement>
</p:properties>
</file>

<file path=customXml/itemProps1.xml><?xml version="1.0" encoding="utf-8"?>
<ds:datastoreItem xmlns:ds="http://schemas.openxmlformats.org/officeDocument/2006/customXml" ds:itemID="{BDF1CA6F-F424-4EB5-B61E-E631D122350D}"/>
</file>

<file path=customXml/itemProps2.xml><?xml version="1.0" encoding="utf-8"?>
<ds:datastoreItem xmlns:ds="http://schemas.openxmlformats.org/officeDocument/2006/customXml" ds:itemID="{8E315CB7-EE24-4EA7-B72F-086F44505F99}"/>
</file>

<file path=customXml/itemProps3.xml><?xml version="1.0" encoding="utf-8"?>
<ds:datastoreItem xmlns:ds="http://schemas.openxmlformats.org/officeDocument/2006/customXml" ds:itemID="{87AA6452-9F65-4F07-ADD0-D2B2115F5EC2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11932</TotalTime>
  <Words>1741</Words>
  <Application>Microsoft Office PowerPoint</Application>
  <PresentationFormat>Widescreen</PresentationFormat>
  <Paragraphs>376</Paragraphs>
  <Slides>80</Slides>
  <Notes>6</Notes>
  <HiddenSlides>0</HiddenSlides>
  <MMClips>3</MMClips>
  <ScaleCrop>false</ScaleCrop>
  <HeadingPairs>
    <vt:vector size="4" baseType="variant">
      <vt:variant>
        <vt:lpstr>Theme</vt:lpstr>
      </vt:variant>
      <vt:variant>
        <vt:i4>5</vt:i4>
      </vt:variant>
      <vt:variant>
        <vt:lpstr>Slide Titles</vt:lpstr>
      </vt:variant>
      <vt:variant>
        <vt:i4>80</vt:i4>
      </vt:variant>
    </vt:vector>
  </HeadingPairs>
  <TitlesOfParts>
    <vt:vector size="85" baseType="lpstr">
      <vt:lpstr>Office Theme</vt:lpstr>
      <vt:lpstr>1_Office Theme</vt:lpstr>
      <vt:lpstr>2_Office Theme</vt:lpstr>
      <vt:lpstr>White</vt:lpstr>
      <vt:lpstr>1_White</vt:lpstr>
      <vt:lpstr>Modeling Cancer in the Mouse</vt:lpstr>
      <vt:lpstr>Cancer as a multistep genetic disease</vt:lpstr>
      <vt:lpstr>The mouse as a model system</vt:lpstr>
      <vt:lpstr>Genetically engineered mouse models (GEMMs)</vt:lpstr>
      <vt:lpstr>A genetic engineer’s toolbox</vt:lpstr>
      <vt:lpstr>Transgenic mice </vt:lpstr>
      <vt:lpstr>Transgenic mice </vt:lpstr>
      <vt:lpstr>PowerPoint Presentation</vt:lpstr>
      <vt:lpstr>Mouse embryonic stem cells (mESC)</vt:lpstr>
      <vt:lpstr>Lentiviral transgenesis using mESC</vt:lpstr>
      <vt:lpstr>Limitations?</vt:lpstr>
      <vt:lpstr>Gene targeting by homologous recombination</vt:lpstr>
      <vt:lpstr>P53: the guardian of the genome</vt:lpstr>
      <vt:lpstr>PowerPoint Presentation</vt:lpstr>
      <vt:lpstr>PowerPoint Presentation</vt:lpstr>
      <vt:lpstr>PowerPoint Presentation</vt:lpstr>
      <vt:lpstr>Latent alleles</vt:lpstr>
      <vt:lpstr>Latent alleles</vt:lpstr>
      <vt:lpstr>The Cre-Lox system</vt:lpstr>
      <vt:lpstr>The Flp-frt system</vt:lpstr>
      <vt:lpstr>Common applications of the Cre-lox system</vt:lpstr>
      <vt:lpstr>Case study: in vivo p53 restoration</vt:lpstr>
      <vt:lpstr>Case study: in vivo p53 restoration</vt:lpstr>
      <vt:lpstr>Case study: in vivo p53 restoration</vt:lpstr>
      <vt:lpstr>Case study: in vivo p53 restoration</vt:lpstr>
      <vt:lpstr>PowerPoint Presentation</vt:lpstr>
      <vt:lpstr>Different cancer types respond differently</vt:lpstr>
      <vt:lpstr>The power, and the limits, of GEMMs</vt:lpstr>
      <vt:lpstr>The CRISPR revolution</vt:lpstr>
      <vt:lpstr>Editing the genome with CRISPR-Cas9</vt:lpstr>
      <vt:lpstr>Gene targeting by CRISPR</vt:lpstr>
      <vt:lpstr>Gene targeting for dummies</vt:lpstr>
      <vt:lpstr>The advent of somatic genome editing</vt:lpstr>
      <vt:lpstr>PowerPoint Presentation</vt:lpstr>
      <vt:lpstr>PowerPoint Presentation</vt:lpstr>
      <vt:lpstr>The impact of chromosomal rearrangements in cancer</vt:lpstr>
      <vt:lpstr>Gene fusions in cancer</vt:lpstr>
      <vt:lpstr>A general CRISPR-based strategy</vt:lpstr>
      <vt:lpstr>The EML4-ALK rearrangement</vt:lpstr>
      <vt:lpstr>Engineering the Eml4-Alk rearrangement in mice</vt:lpstr>
      <vt:lpstr>An adenoviral system for dual sgRNA/Cas9 delivery</vt:lpstr>
      <vt:lpstr>In vivo delivery of Ad-EA</vt:lpstr>
      <vt:lpstr>Ad-EA-induced tumors harbor the Eml4-Alk inversion</vt:lpstr>
      <vt:lpstr>Crizotinib response in Ad-EA-infected mice</vt:lpstr>
      <vt:lpstr>Ex vivo and in vivo chromosomal engineering </vt:lpstr>
      <vt:lpstr>Advantages and limitations </vt:lpstr>
      <vt:lpstr>Summary of CRISPR gene targeting</vt:lpstr>
      <vt:lpstr>Other uses of programmable endonuclease</vt:lpstr>
      <vt:lpstr>Screening the non-coding genome</vt:lpstr>
      <vt:lpstr>PowerPoint Presentation</vt:lpstr>
      <vt:lpstr>PowerPoint Presentation</vt:lpstr>
      <vt:lpstr>Focal oncogene amplifications</vt:lpstr>
      <vt:lpstr>Extrachromosomal circular DNAs (ecDNAs) in cancer </vt:lpstr>
      <vt:lpstr>PowerPoint Presentation</vt:lpstr>
      <vt:lpstr>ecDNAs are commonly observed in human cancers </vt:lpstr>
      <vt:lpstr>Open questions </vt:lpstr>
      <vt:lpstr>PowerPoint Presentation</vt:lpstr>
      <vt:lpstr>A novel strategy to engineer focal amplifications mediated by ecDNAs</vt:lpstr>
      <vt:lpstr>A novel strategy to engineer focal amplifications mediated by ecDNAs</vt:lpstr>
      <vt:lpstr>PowerPoint Presentation</vt:lpstr>
      <vt:lpstr>Engineering MYC and MDM2-containing ecDNAs in HCT116 cells</vt:lpstr>
      <vt:lpstr>Engineering MDM2-containing ecDNAs in HCT116 cells</vt:lpstr>
      <vt:lpstr>Engineering MDM2-containing ecDNAs in HCT116 cells</vt:lpstr>
      <vt:lpstr>The engineered double minutes contains MDM2</vt:lpstr>
      <vt:lpstr>H2B-GFP expression correlates with ecDNA abundance</vt:lpstr>
      <vt:lpstr>H2B-GFP enables high resolution live imaging of ecDNAs </vt:lpstr>
      <vt:lpstr>Modeling ecDNA formation ex vivo and in vivo</vt:lpstr>
      <vt:lpstr>Generation of inducible ecDNA mice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ecMyc NSCs have a strong proliferative advantage</vt:lpstr>
      <vt:lpstr>PowerPoint Presentation</vt:lpstr>
      <vt:lpstr>Inducing ecDNA formation in vivo: everywhere</vt:lpstr>
      <vt:lpstr>Inducing ecDNA formation in vivo: liver</vt:lpstr>
      <vt:lpstr>Inducing ecDNA formation in vivo: brain</vt:lpstr>
      <vt:lpstr>Open questions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ISBBM  Rome, June 2022</dc:title>
  <dc:creator>Microsoft Office User</dc:creator>
  <cp:lastModifiedBy>Ventura, Andrea/Sloan Kettering Institute</cp:lastModifiedBy>
  <cp:revision>61</cp:revision>
  <dcterms:created xsi:type="dcterms:W3CDTF">2022-06-19T06:32:16Z</dcterms:created>
  <dcterms:modified xsi:type="dcterms:W3CDTF">2025-10-14T15:52:01Z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0x01010035F4292A19B0954BBC977AA1E6CD11A2</vt:lpwstr>
  </property>
</Properties>
</file>