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media/image118.tif" ContentType="image/tiff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9" r:id="rId1"/>
    <p:sldMasterId id="2147484255" r:id="rId2"/>
    <p:sldMasterId id="2147484271" r:id="rId3"/>
    <p:sldMasterId id="2147484283" r:id="rId4"/>
    <p:sldMasterId id="2147484304" r:id="rId5"/>
  </p:sldMasterIdLst>
  <p:notesMasterIdLst>
    <p:notesMasterId r:id="rId86"/>
  </p:notesMasterIdLst>
  <p:sldIdLst>
    <p:sldId id="481" r:id="rId6"/>
    <p:sldId id="470" r:id="rId7"/>
    <p:sldId id="471" r:id="rId8"/>
    <p:sldId id="472" r:id="rId9"/>
    <p:sldId id="473" r:id="rId10"/>
    <p:sldId id="261" r:id="rId11"/>
    <p:sldId id="474" r:id="rId12"/>
    <p:sldId id="475" r:id="rId13"/>
    <p:sldId id="264" r:id="rId14"/>
    <p:sldId id="476" r:id="rId15"/>
    <p:sldId id="477" r:id="rId16"/>
    <p:sldId id="267" r:id="rId17"/>
    <p:sldId id="268" r:id="rId18"/>
    <p:sldId id="47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462" r:id="rId40"/>
    <p:sldId id="482" r:id="rId41"/>
    <p:sldId id="404" r:id="rId42"/>
    <p:sldId id="484" r:id="rId43"/>
    <p:sldId id="485" r:id="rId44"/>
    <p:sldId id="486" r:id="rId45"/>
    <p:sldId id="487" r:id="rId46"/>
    <p:sldId id="488" r:id="rId47"/>
    <p:sldId id="489" r:id="rId48"/>
    <p:sldId id="490" r:id="rId49"/>
    <p:sldId id="491" r:id="rId50"/>
    <p:sldId id="302" r:id="rId51"/>
    <p:sldId id="303" r:id="rId52"/>
    <p:sldId id="480" r:id="rId53"/>
    <p:sldId id="305" r:id="rId54"/>
    <p:sldId id="427" r:id="rId55"/>
    <p:sldId id="307" r:id="rId56"/>
    <p:sldId id="263" r:id="rId57"/>
    <p:sldId id="262" r:id="rId58"/>
    <p:sldId id="269" r:id="rId59"/>
    <p:sldId id="266" r:id="rId60"/>
    <p:sldId id="463" r:id="rId61"/>
    <p:sldId id="450" r:id="rId62"/>
    <p:sldId id="397" r:id="rId63"/>
    <p:sldId id="428" r:id="rId64"/>
    <p:sldId id="430" r:id="rId65"/>
    <p:sldId id="402" r:id="rId66"/>
    <p:sldId id="401" r:id="rId67"/>
    <p:sldId id="366" r:id="rId68"/>
    <p:sldId id="368" r:id="rId69"/>
    <p:sldId id="453" r:id="rId70"/>
    <p:sldId id="429" r:id="rId71"/>
    <p:sldId id="333" r:id="rId72"/>
    <p:sldId id="451" r:id="rId73"/>
    <p:sldId id="411" r:id="rId74"/>
    <p:sldId id="413" r:id="rId75"/>
    <p:sldId id="435" r:id="rId76"/>
    <p:sldId id="414" r:id="rId77"/>
    <p:sldId id="455" r:id="rId78"/>
    <p:sldId id="469" r:id="rId79"/>
    <p:sldId id="459" r:id="rId80"/>
    <p:sldId id="458" r:id="rId81"/>
    <p:sldId id="355" r:id="rId82"/>
    <p:sldId id="446" r:id="rId83"/>
    <p:sldId id="452" r:id="rId84"/>
    <p:sldId id="461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2CEEE4-6B60-364B-8AB1-E1668859FE42}">
          <p14:sldIdLst>
            <p14:sldId id="481"/>
            <p14:sldId id="470"/>
            <p14:sldId id="471"/>
            <p14:sldId id="472"/>
            <p14:sldId id="473"/>
            <p14:sldId id="261"/>
            <p14:sldId id="474"/>
            <p14:sldId id="475"/>
            <p14:sldId id="264"/>
            <p14:sldId id="476"/>
            <p14:sldId id="477"/>
            <p14:sldId id="267"/>
            <p14:sldId id="268"/>
            <p14:sldId id="47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462"/>
            <p14:sldId id="482"/>
            <p14:sldId id="404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302"/>
            <p14:sldId id="303"/>
            <p14:sldId id="480"/>
            <p14:sldId id="305"/>
            <p14:sldId id="427"/>
            <p14:sldId id="307"/>
            <p14:sldId id="263"/>
            <p14:sldId id="262"/>
            <p14:sldId id="269"/>
            <p14:sldId id="266"/>
            <p14:sldId id="463"/>
            <p14:sldId id="450"/>
          </p14:sldIdLst>
        </p14:section>
        <p14:section name="ecDNA" id="{4DE8E819-2576-0C4F-BFCE-FE297C9CBA26}">
          <p14:sldIdLst>
            <p14:sldId id="397"/>
            <p14:sldId id="428"/>
            <p14:sldId id="430"/>
            <p14:sldId id="402"/>
            <p14:sldId id="401"/>
            <p14:sldId id="366"/>
            <p14:sldId id="368"/>
            <p14:sldId id="453"/>
            <p14:sldId id="429"/>
            <p14:sldId id="333"/>
            <p14:sldId id="451"/>
            <p14:sldId id="411"/>
            <p14:sldId id="413"/>
            <p14:sldId id="435"/>
            <p14:sldId id="414"/>
            <p14:sldId id="455"/>
            <p14:sldId id="469"/>
            <p14:sldId id="459"/>
            <p14:sldId id="458"/>
            <p14:sldId id="355"/>
            <p14:sldId id="446"/>
            <p14:sldId id="452"/>
            <p14:sldId id="4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3" autoAdjust="0"/>
    <p:restoredTop sz="96006"/>
  </p:normalViewPr>
  <p:slideViewPr>
    <p:cSldViewPr snapToGrid="0" snapToObjects="1">
      <p:cViewPr>
        <p:scale>
          <a:sx n="89" d="100"/>
          <a:sy n="89" d="100"/>
        </p:scale>
        <p:origin x="20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8731139436328148"/>
          <c:y val="0.12851000000000001"/>
          <c:w val="0.80768867060937011"/>
          <c:h val="0.7101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000000"/>
                    </a:solidFill>
                    <a:effectLst>
                      <a:outerShdw blurRad="127000" dist="25433" dir="5400000" algn="tl">
                        <a:srgbClr val="3B1F4E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1980-1984</c:v>
                </c:pt>
                <c:pt idx="1">
                  <c:v>1985-1989</c:v>
                </c:pt>
                <c:pt idx="2">
                  <c:v>1990-1994</c:v>
                </c:pt>
                <c:pt idx="3">
                  <c:v>1995-1999</c:v>
                </c:pt>
                <c:pt idx="4">
                  <c:v>2000-2004</c:v>
                </c:pt>
                <c:pt idx="5">
                  <c:v>2005-2009</c:v>
                </c:pt>
                <c:pt idx="6">
                  <c:v>2010-2014</c:v>
                </c:pt>
                <c:pt idx="7">
                  <c:v>2015-2017</c:v>
                </c:pt>
                <c:pt idx="8">
                  <c:v>2017-2022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18</c:v>
                </c:pt>
                <c:pt idx="2">
                  <c:v>69</c:v>
                </c:pt>
                <c:pt idx="3">
                  <c:v>140</c:v>
                </c:pt>
                <c:pt idx="4">
                  <c:v>216</c:v>
                </c:pt>
                <c:pt idx="5">
                  <c:v>442</c:v>
                </c:pt>
                <c:pt idx="6">
                  <c:v>2778</c:v>
                </c:pt>
                <c:pt idx="7">
                  <c:v>8914</c:v>
                </c:pt>
                <c:pt idx="8" formatCode="#,##0">
                  <c:v>33457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4-0D4F-9921-9EE18641F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2700000"/>
          <a:lstStyle/>
          <a:p>
            <a:pPr>
              <a:defRPr sz="11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5000"/>
          <c:min val="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 dirty="0">
                    <a:solidFill>
                      <a:srgbClr val="000000"/>
                    </a:solidFill>
                    <a:latin typeface="Helvetica Light"/>
                  </a:rPr>
                  <a:t># of fusion</a:t>
                </a:r>
                <a:r>
                  <a:rPr lang="en-US" sz="2800" b="0" i="0" u="none" strike="noStrike" baseline="0" dirty="0">
                    <a:solidFill>
                      <a:srgbClr val="000000"/>
                    </a:solidFill>
                    <a:latin typeface="Helvetica Light"/>
                  </a:rPr>
                  <a:t> transcripts</a:t>
                </a:r>
                <a:endParaRPr lang="en-US" sz="2800" b="0" i="0" u="none" strike="noStrike" dirty="0">
                  <a:solidFill>
                    <a:srgbClr val="000000"/>
                  </a:solidFill>
                  <a:latin typeface="Helvetica Light"/>
                </a:endParaRPr>
              </a:p>
            </c:rich>
          </c:tx>
          <c:layout>
            <c:manualLayout>
              <c:xMode val="edge"/>
              <c:yMode val="edge"/>
              <c:x val="2.6143451123390012E-2"/>
              <c:y val="0.16177959886233936"/>
            </c:manualLayout>
          </c:layout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5000"/>
        <c:minorUnit val="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9F85B2-445F-4E18-8588-4D17E74A50F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A8A597-BBF9-4013-BB2C-27862F8EF98A}">
      <dgm:prSet/>
      <dgm:spPr/>
      <dgm:t>
        <a:bodyPr/>
        <a:lstStyle/>
        <a:p>
          <a:pPr algn="ctr"/>
          <a:r>
            <a:rPr lang="en-US" dirty="0"/>
            <a:t>Some translocations cannot be modeled due to lack of synteny</a:t>
          </a:r>
        </a:p>
      </dgm:t>
    </dgm:pt>
    <dgm:pt modelId="{AAC25906-7886-44BE-B8BA-FEEB66C6DE7F}" type="parTrans" cxnId="{F8915744-E030-49AB-A883-06418FE89E47}">
      <dgm:prSet/>
      <dgm:spPr/>
      <dgm:t>
        <a:bodyPr/>
        <a:lstStyle/>
        <a:p>
          <a:pPr algn="ctr"/>
          <a:endParaRPr lang="en-US"/>
        </a:p>
      </dgm:t>
    </dgm:pt>
    <dgm:pt modelId="{A078961A-1D76-463F-9F86-A9D5750EEBC7}" type="sibTrans" cxnId="{F8915744-E030-49AB-A883-06418FE89E47}">
      <dgm:prSet/>
      <dgm:spPr/>
      <dgm:t>
        <a:bodyPr/>
        <a:lstStyle/>
        <a:p>
          <a:pPr algn="ctr"/>
          <a:endParaRPr lang="en-US"/>
        </a:p>
      </dgm:t>
    </dgm:pt>
    <dgm:pt modelId="{D0D72336-6376-486B-83F8-729D2B0E5C72}">
      <dgm:prSet/>
      <dgm:spPr/>
      <dgm:t>
        <a:bodyPr/>
        <a:lstStyle/>
        <a:p>
          <a:pPr algn="ctr"/>
          <a:r>
            <a:rPr lang="en-US" dirty="0"/>
            <a:t>We don’t know how to model focal amplifications</a:t>
          </a:r>
        </a:p>
      </dgm:t>
    </dgm:pt>
    <dgm:pt modelId="{66C57211-3931-4CB7-9CD9-F76F8C330F87}" type="parTrans" cxnId="{821B1AD7-9F3E-4E05-B505-DC045B33A7FE}">
      <dgm:prSet/>
      <dgm:spPr/>
      <dgm:t>
        <a:bodyPr/>
        <a:lstStyle/>
        <a:p>
          <a:pPr algn="ctr"/>
          <a:endParaRPr lang="en-US"/>
        </a:p>
      </dgm:t>
    </dgm:pt>
    <dgm:pt modelId="{D88E846F-AD59-4C23-8E68-4A386032C455}" type="sibTrans" cxnId="{821B1AD7-9F3E-4E05-B505-DC045B33A7FE}">
      <dgm:prSet/>
      <dgm:spPr/>
      <dgm:t>
        <a:bodyPr/>
        <a:lstStyle/>
        <a:p>
          <a:pPr algn="ctr"/>
          <a:endParaRPr lang="en-US"/>
        </a:p>
      </dgm:t>
    </dgm:pt>
    <dgm:pt modelId="{CB48AD69-CFC2-A44F-B7A0-02463CEEFCB1}" type="pres">
      <dgm:prSet presAssocID="{739F85B2-445F-4E18-8588-4D17E74A50F2}" presName="linear" presStyleCnt="0">
        <dgm:presLayoutVars>
          <dgm:animLvl val="lvl"/>
          <dgm:resizeHandles val="exact"/>
        </dgm:presLayoutVars>
      </dgm:prSet>
      <dgm:spPr/>
    </dgm:pt>
    <dgm:pt modelId="{BD6EA4B8-94A8-1340-ACF8-A743C0BFAEBB}" type="pres">
      <dgm:prSet presAssocID="{59A8A597-BBF9-4013-BB2C-27862F8EF9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2F6C68-5119-154B-9629-E4C734BB8EF3}" type="pres">
      <dgm:prSet presAssocID="{A078961A-1D76-463F-9F86-A9D5750EEBC7}" presName="spacer" presStyleCnt="0"/>
      <dgm:spPr/>
    </dgm:pt>
    <dgm:pt modelId="{2D97F63E-D7FA-5A4E-B3CA-7F4C6C34D2BF}" type="pres">
      <dgm:prSet presAssocID="{D0D72336-6376-486B-83F8-729D2B0E5C7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BB91719-5EAD-F94B-9B05-5FA756F9EEB6}" type="presOf" srcId="{59A8A597-BBF9-4013-BB2C-27862F8EF98A}" destId="{BD6EA4B8-94A8-1340-ACF8-A743C0BFAEBB}" srcOrd="0" destOrd="0" presId="urn:microsoft.com/office/officeart/2005/8/layout/vList2"/>
    <dgm:cxn modelId="{0398EB35-73D6-D44A-A49E-3DC96100A84F}" type="presOf" srcId="{D0D72336-6376-486B-83F8-729D2B0E5C72}" destId="{2D97F63E-D7FA-5A4E-B3CA-7F4C6C34D2BF}" srcOrd="0" destOrd="0" presId="urn:microsoft.com/office/officeart/2005/8/layout/vList2"/>
    <dgm:cxn modelId="{F8915744-E030-49AB-A883-06418FE89E47}" srcId="{739F85B2-445F-4E18-8588-4D17E74A50F2}" destId="{59A8A597-BBF9-4013-BB2C-27862F8EF98A}" srcOrd="0" destOrd="0" parTransId="{AAC25906-7886-44BE-B8BA-FEEB66C6DE7F}" sibTransId="{A078961A-1D76-463F-9F86-A9D5750EEBC7}"/>
    <dgm:cxn modelId="{79B8554A-040A-A049-9EC6-62BC49C782CC}" type="presOf" srcId="{739F85B2-445F-4E18-8588-4D17E74A50F2}" destId="{CB48AD69-CFC2-A44F-B7A0-02463CEEFCB1}" srcOrd="0" destOrd="0" presId="urn:microsoft.com/office/officeart/2005/8/layout/vList2"/>
    <dgm:cxn modelId="{821B1AD7-9F3E-4E05-B505-DC045B33A7FE}" srcId="{739F85B2-445F-4E18-8588-4D17E74A50F2}" destId="{D0D72336-6376-486B-83F8-729D2B0E5C72}" srcOrd="1" destOrd="0" parTransId="{66C57211-3931-4CB7-9CD9-F76F8C330F87}" sibTransId="{D88E846F-AD59-4C23-8E68-4A386032C455}"/>
    <dgm:cxn modelId="{9CF1DF34-AE12-4B4C-8FA6-A5A609BD0EB2}" type="presParOf" srcId="{CB48AD69-CFC2-A44F-B7A0-02463CEEFCB1}" destId="{BD6EA4B8-94A8-1340-ACF8-A743C0BFAEBB}" srcOrd="0" destOrd="0" presId="urn:microsoft.com/office/officeart/2005/8/layout/vList2"/>
    <dgm:cxn modelId="{827FC6F1-119C-7E4C-8B8E-F0A362667080}" type="presParOf" srcId="{CB48AD69-CFC2-A44F-B7A0-02463CEEFCB1}" destId="{282F6C68-5119-154B-9629-E4C734BB8EF3}" srcOrd="1" destOrd="0" presId="urn:microsoft.com/office/officeart/2005/8/layout/vList2"/>
    <dgm:cxn modelId="{795364CD-F735-D44F-8205-7B8B7192B4FF}" type="presParOf" srcId="{CB48AD69-CFC2-A44F-B7A0-02463CEEFCB1}" destId="{2D97F63E-D7FA-5A4E-B3CA-7F4C6C34D2B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0B3264-F7BD-4722-8ED2-ABB51E414500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780B57-347D-4DD3-BABA-D67F9C9CDD76}">
      <dgm:prSet/>
      <dgm:spPr/>
      <dgm:t>
        <a:bodyPr/>
        <a:lstStyle/>
        <a:p>
          <a:r>
            <a:rPr lang="en-US"/>
            <a:t>How are ecDNA formed?</a:t>
          </a:r>
        </a:p>
      </dgm:t>
    </dgm:pt>
    <dgm:pt modelId="{4F9A0686-35B0-4FC9-8D4D-1E8EDC5433DD}" type="parTrans" cxnId="{6201F783-119A-492C-9894-440EBC3102E5}">
      <dgm:prSet/>
      <dgm:spPr/>
      <dgm:t>
        <a:bodyPr/>
        <a:lstStyle/>
        <a:p>
          <a:endParaRPr lang="en-US"/>
        </a:p>
      </dgm:t>
    </dgm:pt>
    <dgm:pt modelId="{1FEB5472-F97D-41F2-A80F-2DB323ED05DC}" type="sibTrans" cxnId="{6201F783-119A-492C-9894-440EBC3102E5}">
      <dgm:prSet/>
      <dgm:spPr/>
      <dgm:t>
        <a:bodyPr/>
        <a:lstStyle/>
        <a:p>
          <a:endParaRPr lang="en-US"/>
        </a:p>
      </dgm:t>
    </dgm:pt>
    <dgm:pt modelId="{F7B260EB-8448-42C6-B090-A293CD6FA1BA}">
      <dgm:prSet/>
      <dgm:spPr/>
      <dgm:t>
        <a:bodyPr/>
        <a:lstStyle/>
        <a:p>
          <a:r>
            <a:rPr lang="en-US"/>
            <a:t>How do they replicate?</a:t>
          </a:r>
        </a:p>
      </dgm:t>
    </dgm:pt>
    <dgm:pt modelId="{9F55BA34-98BB-4DFE-AADF-20DF2A1ABA17}" type="parTrans" cxnId="{0BB4C6B7-5266-4E64-A2BF-4FFE13CA122D}">
      <dgm:prSet/>
      <dgm:spPr/>
      <dgm:t>
        <a:bodyPr/>
        <a:lstStyle/>
        <a:p>
          <a:endParaRPr lang="en-US"/>
        </a:p>
      </dgm:t>
    </dgm:pt>
    <dgm:pt modelId="{B7E268FB-0042-48C4-A9EE-56CEF3349E31}" type="sibTrans" cxnId="{0BB4C6B7-5266-4E64-A2BF-4FFE13CA122D}">
      <dgm:prSet/>
      <dgm:spPr/>
      <dgm:t>
        <a:bodyPr/>
        <a:lstStyle/>
        <a:p>
          <a:endParaRPr lang="en-US"/>
        </a:p>
      </dgm:t>
    </dgm:pt>
    <dgm:pt modelId="{5B51D74A-1F18-42E5-8598-81EC91F87933}">
      <dgm:prSet/>
      <dgm:spPr/>
      <dgm:t>
        <a:bodyPr/>
        <a:lstStyle/>
        <a:p>
          <a:r>
            <a:rPr lang="en-US" b="1"/>
            <a:t>What is the dynamic between ecDNAs and the linear genome?</a:t>
          </a:r>
          <a:endParaRPr lang="en-US" b="1" dirty="0"/>
        </a:p>
      </dgm:t>
    </dgm:pt>
    <dgm:pt modelId="{3A6025B6-3A39-47EB-AE73-9A6FDA0B0288}" type="parTrans" cxnId="{8C916FF3-CF0B-4C13-AE75-6D9B7CC8819A}">
      <dgm:prSet/>
      <dgm:spPr/>
      <dgm:t>
        <a:bodyPr/>
        <a:lstStyle/>
        <a:p>
          <a:endParaRPr lang="en-US"/>
        </a:p>
      </dgm:t>
    </dgm:pt>
    <dgm:pt modelId="{21861270-E112-4357-8219-EDBD6FD73A64}" type="sibTrans" cxnId="{8C916FF3-CF0B-4C13-AE75-6D9B7CC8819A}">
      <dgm:prSet/>
      <dgm:spPr/>
      <dgm:t>
        <a:bodyPr/>
        <a:lstStyle/>
        <a:p>
          <a:endParaRPr lang="en-US"/>
        </a:p>
      </dgm:t>
    </dgm:pt>
    <dgm:pt modelId="{9277FEEF-4FDA-44B7-BF67-4AB6B1356728}">
      <dgm:prSet/>
      <dgm:spPr/>
      <dgm:t>
        <a:bodyPr/>
        <a:lstStyle/>
        <a:p>
          <a:r>
            <a:rPr lang="en-US" b="1"/>
            <a:t>How do normal cells respond to ecDNAs?</a:t>
          </a:r>
          <a:endParaRPr lang="en-US" b="1" dirty="0"/>
        </a:p>
      </dgm:t>
    </dgm:pt>
    <dgm:pt modelId="{B30CA2C8-D08E-407C-B77C-CA44D604AF16}" type="parTrans" cxnId="{2806835E-17F3-45E3-969B-3C5D5622F11B}">
      <dgm:prSet/>
      <dgm:spPr/>
      <dgm:t>
        <a:bodyPr/>
        <a:lstStyle/>
        <a:p>
          <a:endParaRPr lang="en-US"/>
        </a:p>
      </dgm:t>
    </dgm:pt>
    <dgm:pt modelId="{DA4D57EC-8F67-4FDA-A3D2-59CBA8D167FD}" type="sibTrans" cxnId="{2806835E-17F3-45E3-969B-3C5D5622F11B}">
      <dgm:prSet/>
      <dgm:spPr/>
      <dgm:t>
        <a:bodyPr/>
        <a:lstStyle/>
        <a:p>
          <a:endParaRPr lang="en-US"/>
        </a:p>
      </dgm:t>
    </dgm:pt>
    <dgm:pt modelId="{86E4A764-6E45-4B11-B03D-06FA6EB5F66B}">
      <dgm:prSet/>
      <dgm:spPr/>
      <dgm:t>
        <a:bodyPr/>
        <a:lstStyle/>
        <a:p>
          <a:r>
            <a:rPr lang="en-US" b="1"/>
            <a:t>Are there genetic requirements for ecDNA maintenance?</a:t>
          </a:r>
          <a:endParaRPr lang="en-US" b="1" dirty="0"/>
        </a:p>
      </dgm:t>
    </dgm:pt>
    <dgm:pt modelId="{6964BC47-8ED4-4F70-B293-B9DA149FF49E}" type="parTrans" cxnId="{760EEE72-FD4E-4084-AC65-53F1511A3170}">
      <dgm:prSet/>
      <dgm:spPr/>
      <dgm:t>
        <a:bodyPr/>
        <a:lstStyle/>
        <a:p>
          <a:endParaRPr lang="en-US"/>
        </a:p>
      </dgm:t>
    </dgm:pt>
    <dgm:pt modelId="{F2C865A7-D3DB-4F22-871D-9739C73B1267}" type="sibTrans" cxnId="{760EEE72-FD4E-4084-AC65-53F1511A3170}">
      <dgm:prSet/>
      <dgm:spPr/>
      <dgm:t>
        <a:bodyPr/>
        <a:lstStyle/>
        <a:p>
          <a:endParaRPr lang="en-US"/>
        </a:p>
      </dgm:t>
    </dgm:pt>
    <dgm:pt modelId="{74A3CABB-C060-4A7E-8235-BEFE5BCD2FF5}">
      <dgm:prSet/>
      <dgm:spPr/>
      <dgm:t>
        <a:bodyPr/>
        <a:lstStyle/>
        <a:p>
          <a:r>
            <a:rPr lang="en-US" b="1"/>
            <a:t>Can ecDNA formation initiate/promote tumorigenes in vivo?</a:t>
          </a:r>
          <a:endParaRPr lang="en-US" b="1" dirty="0"/>
        </a:p>
      </dgm:t>
    </dgm:pt>
    <dgm:pt modelId="{B2E8875C-F36C-49E6-9E43-4828DFA39968}" type="parTrans" cxnId="{464AF3CA-6CEC-4B75-ABBA-378416EBFC9E}">
      <dgm:prSet/>
      <dgm:spPr/>
      <dgm:t>
        <a:bodyPr/>
        <a:lstStyle/>
        <a:p>
          <a:endParaRPr lang="en-US"/>
        </a:p>
      </dgm:t>
    </dgm:pt>
    <dgm:pt modelId="{B021B6F6-02A7-4FA4-87F2-34ECFED31C4F}" type="sibTrans" cxnId="{464AF3CA-6CEC-4B75-ABBA-378416EBFC9E}">
      <dgm:prSet/>
      <dgm:spPr/>
      <dgm:t>
        <a:bodyPr/>
        <a:lstStyle/>
        <a:p>
          <a:endParaRPr lang="en-US"/>
        </a:p>
      </dgm:t>
    </dgm:pt>
    <dgm:pt modelId="{5355D9A9-1CF3-4C09-AF59-7C8D19A46BEA}">
      <dgm:prSet/>
      <dgm:spPr/>
      <dgm:t>
        <a:bodyPr/>
        <a:lstStyle/>
        <a:p>
          <a:r>
            <a:rPr lang="en-US" b="1"/>
            <a:t>Can ecDNA be transmitted horizontally?</a:t>
          </a:r>
          <a:endParaRPr lang="en-US" b="1" dirty="0"/>
        </a:p>
      </dgm:t>
    </dgm:pt>
    <dgm:pt modelId="{A060B6F8-6069-4FDA-8EAA-223A67C4803E}" type="parTrans" cxnId="{52E264A3-7966-4AE1-A7AC-953240F47175}">
      <dgm:prSet/>
      <dgm:spPr/>
      <dgm:t>
        <a:bodyPr/>
        <a:lstStyle/>
        <a:p>
          <a:endParaRPr lang="en-US"/>
        </a:p>
      </dgm:t>
    </dgm:pt>
    <dgm:pt modelId="{585D1943-A648-4138-82C1-DA0B6DAF0BE7}" type="sibTrans" cxnId="{52E264A3-7966-4AE1-A7AC-953240F47175}">
      <dgm:prSet/>
      <dgm:spPr/>
      <dgm:t>
        <a:bodyPr/>
        <a:lstStyle/>
        <a:p>
          <a:endParaRPr lang="en-US"/>
        </a:p>
      </dgm:t>
    </dgm:pt>
    <dgm:pt modelId="{8036799F-8FB4-6247-8B9C-017EA46B6EBF}" type="pres">
      <dgm:prSet presAssocID="{FC0B3264-F7BD-4722-8ED2-ABB51E414500}" presName="linear" presStyleCnt="0">
        <dgm:presLayoutVars>
          <dgm:animLvl val="lvl"/>
          <dgm:resizeHandles val="exact"/>
        </dgm:presLayoutVars>
      </dgm:prSet>
      <dgm:spPr/>
    </dgm:pt>
    <dgm:pt modelId="{87FAFF31-331B-C548-9DD7-AB2538585B38}" type="pres">
      <dgm:prSet presAssocID="{B7780B57-347D-4DD3-BABA-D67F9C9CDD7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C141857-FBD3-0745-9B28-95FA44E4D7F0}" type="pres">
      <dgm:prSet presAssocID="{1FEB5472-F97D-41F2-A80F-2DB323ED05DC}" presName="spacer" presStyleCnt="0"/>
      <dgm:spPr/>
    </dgm:pt>
    <dgm:pt modelId="{EC085392-9094-4745-9B42-AA16F1127381}" type="pres">
      <dgm:prSet presAssocID="{F7B260EB-8448-42C6-B090-A293CD6FA1B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3EDB23A-61AE-AC4D-91F6-1CE2A0B43316}" type="pres">
      <dgm:prSet presAssocID="{B7E268FB-0042-48C4-A9EE-56CEF3349E31}" presName="spacer" presStyleCnt="0"/>
      <dgm:spPr/>
    </dgm:pt>
    <dgm:pt modelId="{8F8E1F0F-495A-194A-BE39-0B8F2A921FED}" type="pres">
      <dgm:prSet presAssocID="{5B51D74A-1F18-42E5-8598-81EC91F8793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9E0D229-50FC-7247-B627-01094EEA63DB}" type="pres">
      <dgm:prSet presAssocID="{21861270-E112-4357-8219-EDBD6FD73A64}" presName="spacer" presStyleCnt="0"/>
      <dgm:spPr/>
    </dgm:pt>
    <dgm:pt modelId="{5C61AAA9-988E-9A41-9C93-32304B32C035}" type="pres">
      <dgm:prSet presAssocID="{9277FEEF-4FDA-44B7-BF67-4AB6B135672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FA2D4F1-8DEF-B648-99D2-409F70EC9D93}" type="pres">
      <dgm:prSet presAssocID="{DA4D57EC-8F67-4FDA-A3D2-59CBA8D167FD}" presName="spacer" presStyleCnt="0"/>
      <dgm:spPr/>
    </dgm:pt>
    <dgm:pt modelId="{3C46681E-0A1B-924E-9203-85A7DF2ED8DD}" type="pres">
      <dgm:prSet presAssocID="{86E4A764-6E45-4B11-B03D-06FA6EB5F66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661C39E-3FBA-9741-9C45-7BAAAC437745}" type="pres">
      <dgm:prSet presAssocID="{F2C865A7-D3DB-4F22-871D-9739C73B1267}" presName="spacer" presStyleCnt="0"/>
      <dgm:spPr/>
    </dgm:pt>
    <dgm:pt modelId="{3F4540A7-DE64-A549-B440-12C4184D919A}" type="pres">
      <dgm:prSet presAssocID="{74A3CABB-C060-4A7E-8235-BEFE5BCD2FF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8D17165-F29E-F348-B6EC-3E0E5B724827}" type="pres">
      <dgm:prSet presAssocID="{B021B6F6-02A7-4FA4-87F2-34ECFED31C4F}" presName="spacer" presStyleCnt="0"/>
      <dgm:spPr/>
    </dgm:pt>
    <dgm:pt modelId="{5EC377E6-35C3-4341-AF45-E0D97248149B}" type="pres">
      <dgm:prSet presAssocID="{5355D9A9-1CF3-4C09-AF59-7C8D19A46BE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53FA605-F1A1-B349-BD8B-1943B3E39BCB}" type="presOf" srcId="{5B51D74A-1F18-42E5-8598-81EC91F87933}" destId="{8F8E1F0F-495A-194A-BE39-0B8F2A921FED}" srcOrd="0" destOrd="0" presId="urn:microsoft.com/office/officeart/2005/8/layout/vList2"/>
    <dgm:cxn modelId="{2806835E-17F3-45E3-969B-3C5D5622F11B}" srcId="{FC0B3264-F7BD-4722-8ED2-ABB51E414500}" destId="{9277FEEF-4FDA-44B7-BF67-4AB6B1356728}" srcOrd="3" destOrd="0" parTransId="{B30CA2C8-D08E-407C-B77C-CA44D604AF16}" sibTransId="{DA4D57EC-8F67-4FDA-A3D2-59CBA8D167FD}"/>
    <dgm:cxn modelId="{9F44A54A-64A1-0A4D-A335-E9C91AB3F161}" type="presOf" srcId="{86E4A764-6E45-4B11-B03D-06FA6EB5F66B}" destId="{3C46681E-0A1B-924E-9203-85A7DF2ED8DD}" srcOrd="0" destOrd="0" presId="urn:microsoft.com/office/officeart/2005/8/layout/vList2"/>
    <dgm:cxn modelId="{760EEE72-FD4E-4084-AC65-53F1511A3170}" srcId="{FC0B3264-F7BD-4722-8ED2-ABB51E414500}" destId="{86E4A764-6E45-4B11-B03D-06FA6EB5F66B}" srcOrd="4" destOrd="0" parTransId="{6964BC47-8ED4-4F70-B293-B9DA149FF49E}" sibTransId="{F2C865A7-D3DB-4F22-871D-9739C73B1267}"/>
    <dgm:cxn modelId="{6201F783-119A-492C-9894-440EBC3102E5}" srcId="{FC0B3264-F7BD-4722-8ED2-ABB51E414500}" destId="{B7780B57-347D-4DD3-BABA-D67F9C9CDD76}" srcOrd="0" destOrd="0" parTransId="{4F9A0686-35B0-4FC9-8D4D-1E8EDC5433DD}" sibTransId="{1FEB5472-F97D-41F2-A80F-2DB323ED05DC}"/>
    <dgm:cxn modelId="{52E264A3-7966-4AE1-A7AC-953240F47175}" srcId="{FC0B3264-F7BD-4722-8ED2-ABB51E414500}" destId="{5355D9A9-1CF3-4C09-AF59-7C8D19A46BEA}" srcOrd="6" destOrd="0" parTransId="{A060B6F8-6069-4FDA-8EAA-223A67C4803E}" sibTransId="{585D1943-A648-4138-82C1-DA0B6DAF0BE7}"/>
    <dgm:cxn modelId="{D8DDA6B1-4B53-F548-A244-ADA30D122B94}" type="presOf" srcId="{9277FEEF-4FDA-44B7-BF67-4AB6B1356728}" destId="{5C61AAA9-988E-9A41-9C93-32304B32C035}" srcOrd="0" destOrd="0" presId="urn:microsoft.com/office/officeart/2005/8/layout/vList2"/>
    <dgm:cxn modelId="{8598D0B2-7065-1A48-90FA-0DC8F2290F98}" type="presOf" srcId="{F7B260EB-8448-42C6-B090-A293CD6FA1BA}" destId="{EC085392-9094-4745-9B42-AA16F1127381}" srcOrd="0" destOrd="0" presId="urn:microsoft.com/office/officeart/2005/8/layout/vList2"/>
    <dgm:cxn modelId="{0BB4C6B7-5266-4E64-A2BF-4FFE13CA122D}" srcId="{FC0B3264-F7BD-4722-8ED2-ABB51E414500}" destId="{F7B260EB-8448-42C6-B090-A293CD6FA1BA}" srcOrd="1" destOrd="0" parTransId="{9F55BA34-98BB-4DFE-AADF-20DF2A1ABA17}" sibTransId="{B7E268FB-0042-48C4-A9EE-56CEF3349E31}"/>
    <dgm:cxn modelId="{4E5642BC-CE0D-6846-9813-B167B2EF7F08}" type="presOf" srcId="{74A3CABB-C060-4A7E-8235-BEFE5BCD2FF5}" destId="{3F4540A7-DE64-A549-B440-12C4184D919A}" srcOrd="0" destOrd="0" presId="urn:microsoft.com/office/officeart/2005/8/layout/vList2"/>
    <dgm:cxn modelId="{548A75CA-1C27-B144-9C7B-F344E4072581}" type="presOf" srcId="{5355D9A9-1CF3-4C09-AF59-7C8D19A46BEA}" destId="{5EC377E6-35C3-4341-AF45-E0D97248149B}" srcOrd="0" destOrd="0" presId="urn:microsoft.com/office/officeart/2005/8/layout/vList2"/>
    <dgm:cxn modelId="{464AF3CA-6CEC-4B75-ABBA-378416EBFC9E}" srcId="{FC0B3264-F7BD-4722-8ED2-ABB51E414500}" destId="{74A3CABB-C060-4A7E-8235-BEFE5BCD2FF5}" srcOrd="5" destOrd="0" parTransId="{B2E8875C-F36C-49E6-9E43-4828DFA39968}" sibTransId="{B021B6F6-02A7-4FA4-87F2-34ECFED31C4F}"/>
    <dgm:cxn modelId="{24CB30D6-52B1-4E4F-A1F2-409395B42245}" type="presOf" srcId="{B7780B57-347D-4DD3-BABA-D67F9C9CDD76}" destId="{87FAFF31-331B-C548-9DD7-AB2538585B38}" srcOrd="0" destOrd="0" presId="urn:microsoft.com/office/officeart/2005/8/layout/vList2"/>
    <dgm:cxn modelId="{8C916FF3-CF0B-4C13-AE75-6D9B7CC8819A}" srcId="{FC0B3264-F7BD-4722-8ED2-ABB51E414500}" destId="{5B51D74A-1F18-42E5-8598-81EC91F87933}" srcOrd="2" destOrd="0" parTransId="{3A6025B6-3A39-47EB-AE73-9A6FDA0B0288}" sibTransId="{21861270-E112-4357-8219-EDBD6FD73A64}"/>
    <dgm:cxn modelId="{E41951FB-5163-3347-A333-6E949559B0CF}" type="presOf" srcId="{FC0B3264-F7BD-4722-8ED2-ABB51E414500}" destId="{8036799F-8FB4-6247-8B9C-017EA46B6EBF}" srcOrd="0" destOrd="0" presId="urn:microsoft.com/office/officeart/2005/8/layout/vList2"/>
    <dgm:cxn modelId="{9F935064-35C2-D74E-9A81-9623874672F3}" type="presParOf" srcId="{8036799F-8FB4-6247-8B9C-017EA46B6EBF}" destId="{87FAFF31-331B-C548-9DD7-AB2538585B38}" srcOrd="0" destOrd="0" presId="urn:microsoft.com/office/officeart/2005/8/layout/vList2"/>
    <dgm:cxn modelId="{5FC16EDF-2736-A846-AA7B-82BB6357BEA1}" type="presParOf" srcId="{8036799F-8FB4-6247-8B9C-017EA46B6EBF}" destId="{BC141857-FBD3-0745-9B28-95FA44E4D7F0}" srcOrd="1" destOrd="0" presId="urn:microsoft.com/office/officeart/2005/8/layout/vList2"/>
    <dgm:cxn modelId="{51C02246-D617-A54E-AD81-8BD946F5E23F}" type="presParOf" srcId="{8036799F-8FB4-6247-8B9C-017EA46B6EBF}" destId="{EC085392-9094-4745-9B42-AA16F1127381}" srcOrd="2" destOrd="0" presId="urn:microsoft.com/office/officeart/2005/8/layout/vList2"/>
    <dgm:cxn modelId="{CF5CBD32-0FC9-5B45-9A6C-A291CC3B5043}" type="presParOf" srcId="{8036799F-8FB4-6247-8B9C-017EA46B6EBF}" destId="{53EDB23A-61AE-AC4D-91F6-1CE2A0B43316}" srcOrd="3" destOrd="0" presId="urn:microsoft.com/office/officeart/2005/8/layout/vList2"/>
    <dgm:cxn modelId="{2ED809B0-1749-F649-AFF8-985D411702FD}" type="presParOf" srcId="{8036799F-8FB4-6247-8B9C-017EA46B6EBF}" destId="{8F8E1F0F-495A-194A-BE39-0B8F2A921FED}" srcOrd="4" destOrd="0" presId="urn:microsoft.com/office/officeart/2005/8/layout/vList2"/>
    <dgm:cxn modelId="{8AD134A6-DDFF-2D4C-810E-837567794DC5}" type="presParOf" srcId="{8036799F-8FB4-6247-8B9C-017EA46B6EBF}" destId="{29E0D229-50FC-7247-B627-01094EEA63DB}" srcOrd="5" destOrd="0" presId="urn:microsoft.com/office/officeart/2005/8/layout/vList2"/>
    <dgm:cxn modelId="{84FC699E-F8D0-EB4C-AB7A-EAC78EFA8094}" type="presParOf" srcId="{8036799F-8FB4-6247-8B9C-017EA46B6EBF}" destId="{5C61AAA9-988E-9A41-9C93-32304B32C035}" srcOrd="6" destOrd="0" presId="urn:microsoft.com/office/officeart/2005/8/layout/vList2"/>
    <dgm:cxn modelId="{E9DE0265-1EE0-0D44-B9B2-8FF773119684}" type="presParOf" srcId="{8036799F-8FB4-6247-8B9C-017EA46B6EBF}" destId="{EFA2D4F1-8DEF-B648-99D2-409F70EC9D93}" srcOrd="7" destOrd="0" presId="urn:microsoft.com/office/officeart/2005/8/layout/vList2"/>
    <dgm:cxn modelId="{C3E0E9D1-659E-144C-82F4-0905E03BA690}" type="presParOf" srcId="{8036799F-8FB4-6247-8B9C-017EA46B6EBF}" destId="{3C46681E-0A1B-924E-9203-85A7DF2ED8DD}" srcOrd="8" destOrd="0" presId="urn:microsoft.com/office/officeart/2005/8/layout/vList2"/>
    <dgm:cxn modelId="{11F1BEF6-F388-C147-A46F-3559285DB265}" type="presParOf" srcId="{8036799F-8FB4-6247-8B9C-017EA46B6EBF}" destId="{7661C39E-3FBA-9741-9C45-7BAAAC437745}" srcOrd="9" destOrd="0" presId="urn:microsoft.com/office/officeart/2005/8/layout/vList2"/>
    <dgm:cxn modelId="{3243E223-946C-6841-B1E3-6C2D87056076}" type="presParOf" srcId="{8036799F-8FB4-6247-8B9C-017EA46B6EBF}" destId="{3F4540A7-DE64-A549-B440-12C4184D919A}" srcOrd="10" destOrd="0" presId="urn:microsoft.com/office/officeart/2005/8/layout/vList2"/>
    <dgm:cxn modelId="{13039E37-9622-0144-BA1A-4CAA964AE7B1}" type="presParOf" srcId="{8036799F-8FB4-6247-8B9C-017EA46B6EBF}" destId="{08D17165-F29E-F348-B6EC-3E0E5B724827}" srcOrd="11" destOrd="0" presId="urn:microsoft.com/office/officeart/2005/8/layout/vList2"/>
    <dgm:cxn modelId="{453AB037-FD5B-EF47-862A-7D5AA0DAA297}" type="presParOf" srcId="{8036799F-8FB4-6247-8B9C-017EA46B6EBF}" destId="{5EC377E6-35C3-4341-AF45-E0D97248149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0B3264-F7BD-4722-8ED2-ABB51E414500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780B57-347D-4DD3-BABA-D67F9C9CDD76}">
      <dgm:prSet/>
      <dgm:spPr/>
      <dgm:t>
        <a:bodyPr/>
        <a:lstStyle/>
        <a:p>
          <a:r>
            <a:rPr lang="en-US"/>
            <a:t>How are ecDNA formed?</a:t>
          </a:r>
        </a:p>
      </dgm:t>
    </dgm:pt>
    <dgm:pt modelId="{4F9A0686-35B0-4FC9-8D4D-1E8EDC5433DD}" type="parTrans" cxnId="{6201F783-119A-492C-9894-440EBC3102E5}">
      <dgm:prSet/>
      <dgm:spPr/>
      <dgm:t>
        <a:bodyPr/>
        <a:lstStyle/>
        <a:p>
          <a:endParaRPr lang="en-US"/>
        </a:p>
      </dgm:t>
    </dgm:pt>
    <dgm:pt modelId="{1FEB5472-F97D-41F2-A80F-2DB323ED05DC}" type="sibTrans" cxnId="{6201F783-119A-492C-9894-440EBC3102E5}">
      <dgm:prSet/>
      <dgm:spPr/>
      <dgm:t>
        <a:bodyPr/>
        <a:lstStyle/>
        <a:p>
          <a:endParaRPr lang="en-US"/>
        </a:p>
      </dgm:t>
    </dgm:pt>
    <dgm:pt modelId="{F7B260EB-8448-42C6-B090-A293CD6FA1BA}">
      <dgm:prSet/>
      <dgm:spPr/>
      <dgm:t>
        <a:bodyPr/>
        <a:lstStyle/>
        <a:p>
          <a:r>
            <a:rPr lang="en-US"/>
            <a:t>How do they replicate?</a:t>
          </a:r>
        </a:p>
      </dgm:t>
    </dgm:pt>
    <dgm:pt modelId="{9F55BA34-98BB-4DFE-AADF-20DF2A1ABA17}" type="parTrans" cxnId="{0BB4C6B7-5266-4E64-A2BF-4FFE13CA122D}">
      <dgm:prSet/>
      <dgm:spPr/>
      <dgm:t>
        <a:bodyPr/>
        <a:lstStyle/>
        <a:p>
          <a:endParaRPr lang="en-US"/>
        </a:p>
      </dgm:t>
    </dgm:pt>
    <dgm:pt modelId="{B7E268FB-0042-48C4-A9EE-56CEF3349E31}" type="sibTrans" cxnId="{0BB4C6B7-5266-4E64-A2BF-4FFE13CA122D}">
      <dgm:prSet/>
      <dgm:spPr/>
      <dgm:t>
        <a:bodyPr/>
        <a:lstStyle/>
        <a:p>
          <a:endParaRPr lang="en-US"/>
        </a:p>
      </dgm:t>
    </dgm:pt>
    <dgm:pt modelId="{5B51D74A-1F18-42E5-8598-81EC91F87933}">
      <dgm:prSet/>
      <dgm:spPr/>
      <dgm:t>
        <a:bodyPr/>
        <a:lstStyle/>
        <a:p>
          <a:r>
            <a:rPr lang="en-US" b="1"/>
            <a:t>What is the dynamic between ecDNAs and the linear genome?</a:t>
          </a:r>
          <a:endParaRPr lang="en-US" b="1" dirty="0"/>
        </a:p>
      </dgm:t>
    </dgm:pt>
    <dgm:pt modelId="{3A6025B6-3A39-47EB-AE73-9A6FDA0B0288}" type="parTrans" cxnId="{8C916FF3-CF0B-4C13-AE75-6D9B7CC8819A}">
      <dgm:prSet/>
      <dgm:spPr/>
      <dgm:t>
        <a:bodyPr/>
        <a:lstStyle/>
        <a:p>
          <a:endParaRPr lang="en-US"/>
        </a:p>
      </dgm:t>
    </dgm:pt>
    <dgm:pt modelId="{21861270-E112-4357-8219-EDBD6FD73A64}" type="sibTrans" cxnId="{8C916FF3-CF0B-4C13-AE75-6D9B7CC8819A}">
      <dgm:prSet/>
      <dgm:spPr/>
      <dgm:t>
        <a:bodyPr/>
        <a:lstStyle/>
        <a:p>
          <a:endParaRPr lang="en-US"/>
        </a:p>
      </dgm:t>
    </dgm:pt>
    <dgm:pt modelId="{9277FEEF-4FDA-44B7-BF67-4AB6B1356728}">
      <dgm:prSet/>
      <dgm:spPr/>
      <dgm:t>
        <a:bodyPr/>
        <a:lstStyle/>
        <a:p>
          <a:r>
            <a:rPr lang="en-US" b="1"/>
            <a:t>How do normal cells respond to ecDNAs?</a:t>
          </a:r>
          <a:endParaRPr lang="en-US" b="1" dirty="0"/>
        </a:p>
      </dgm:t>
    </dgm:pt>
    <dgm:pt modelId="{B30CA2C8-D08E-407C-B77C-CA44D604AF16}" type="parTrans" cxnId="{2806835E-17F3-45E3-969B-3C5D5622F11B}">
      <dgm:prSet/>
      <dgm:spPr/>
      <dgm:t>
        <a:bodyPr/>
        <a:lstStyle/>
        <a:p>
          <a:endParaRPr lang="en-US"/>
        </a:p>
      </dgm:t>
    </dgm:pt>
    <dgm:pt modelId="{DA4D57EC-8F67-4FDA-A3D2-59CBA8D167FD}" type="sibTrans" cxnId="{2806835E-17F3-45E3-969B-3C5D5622F11B}">
      <dgm:prSet/>
      <dgm:spPr/>
      <dgm:t>
        <a:bodyPr/>
        <a:lstStyle/>
        <a:p>
          <a:endParaRPr lang="en-US"/>
        </a:p>
      </dgm:t>
    </dgm:pt>
    <dgm:pt modelId="{86E4A764-6E45-4B11-B03D-06FA6EB5F66B}">
      <dgm:prSet/>
      <dgm:spPr/>
      <dgm:t>
        <a:bodyPr/>
        <a:lstStyle/>
        <a:p>
          <a:r>
            <a:rPr lang="en-US" b="1"/>
            <a:t>Are there genetic requirements for ecDNA maintenance?</a:t>
          </a:r>
          <a:endParaRPr lang="en-US" b="1" dirty="0"/>
        </a:p>
      </dgm:t>
    </dgm:pt>
    <dgm:pt modelId="{6964BC47-8ED4-4F70-B293-B9DA149FF49E}" type="parTrans" cxnId="{760EEE72-FD4E-4084-AC65-53F1511A3170}">
      <dgm:prSet/>
      <dgm:spPr/>
      <dgm:t>
        <a:bodyPr/>
        <a:lstStyle/>
        <a:p>
          <a:endParaRPr lang="en-US"/>
        </a:p>
      </dgm:t>
    </dgm:pt>
    <dgm:pt modelId="{F2C865A7-D3DB-4F22-871D-9739C73B1267}" type="sibTrans" cxnId="{760EEE72-FD4E-4084-AC65-53F1511A3170}">
      <dgm:prSet/>
      <dgm:spPr/>
      <dgm:t>
        <a:bodyPr/>
        <a:lstStyle/>
        <a:p>
          <a:endParaRPr lang="en-US"/>
        </a:p>
      </dgm:t>
    </dgm:pt>
    <dgm:pt modelId="{74A3CABB-C060-4A7E-8235-BEFE5BCD2FF5}">
      <dgm:prSet/>
      <dgm:spPr/>
      <dgm:t>
        <a:bodyPr/>
        <a:lstStyle/>
        <a:p>
          <a:r>
            <a:rPr lang="en-US" b="1"/>
            <a:t>Can ecDNA formation initiate/promote tumorigenes in vivo?</a:t>
          </a:r>
          <a:endParaRPr lang="en-US" b="1" dirty="0"/>
        </a:p>
      </dgm:t>
    </dgm:pt>
    <dgm:pt modelId="{B2E8875C-F36C-49E6-9E43-4828DFA39968}" type="parTrans" cxnId="{464AF3CA-6CEC-4B75-ABBA-378416EBFC9E}">
      <dgm:prSet/>
      <dgm:spPr/>
      <dgm:t>
        <a:bodyPr/>
        <a:lstStyle/>
        <a:p>
          <a:endParaRPr lang="en-US"/>
        </a:p>
      </dgm:t>
    </dgm:pt>
    <dgm:pt modelId="{B021B6F6-02A7-4FA4-87F2-34ECFED31C4F}" type="sibTrans" cxnId="{464AF3CA-6CEC-4B75-ABBA-378416EBFC9E}">
      <dgm:prSet/>
      <dgm:spPr/>
      <dgm:t>
        <a:bodyPr/>
        <a:lstStyle/>
        <a:p>
          <a:endParaRPr lang="en-US"/>
        </a:p>
      </dgm:t>
    </dgm:pt>
    <dgm:pt modelId="{5355D9A9-1CF3-4C09-AF59-7C8D19A46BEA}">
      <dgm:prSet/>
      <dgm:spPr/>
      <dgm:t>
        <a:bodyPr/>
        <a:lstStyle/>
        <a:p>
          <a:r>
            <a:rPr lang="en-US" b="1"/>
            <a:t>Can ecDNA be transmitted horizontally?</a:t>
          </a:r>
          <a:endParaRPr lang="en-US" b="1" dirty="0"/>
        </a:p>
      </dgm:t>
    </dgm:pt>
    <dgm:pt modelId="{A060B6F8-6069-4FDA-8EAA-223A67C4803E}" type="parTrans" cxnId="{52E264A3-7966-4AE1-A7AC-953240F47175}">
      <dgm:prSet/>
      <dgm:spPr/>
      <dgm:t>
        <a:bodyPr/>
        <a:lstStyle/>
        <a:p>
          <a:endParaRPr lang="en-US"/>
        </a:p>
      </dgm:t>
    </dgm:pt>
    <dgm:pt modelId="{585D1943-A648-4138-82C1-DA0B6DAF0BE7}" type="sibTrans" cxnId="{52E264A3-7966-4AE1-A7AC-953240F47175}">
      <dgm:prSet/>
      <dgm:spPr/>
      <dgm:t>
        <a:bodyPr/>
        <a:lstStyle/>
        <a:p>
          <a:endParaRPr lang="en-US"/>
        </a:p>
      </dgm:t>
    </dgm:pt>
    <dgm:pt modelId="{8036799F-8FB4-6247-8B9C-017EA46B6EBF}" type="pres">
      <dgm:prSet presAssocID="{FC0B3264-F7BD-4722-8ED2-ABB51E414500}" presName="linear" presStyleCnt="0">
        <dgm:presLayoutVars>
          <dgm:animLvl val="lvl"/>
          <dgm:resizeHandles val="exact"/>
        </dgm:presLayoutVars>
      </dgm:prSet>
      <dgm:spPr/>
    </dgm:pt>
    <dgm:pt modelId="{87FAFF31-331B-C548-9DD7-AB2538585B38}" type="pres">
      <dgm:prSet presAssocID="{B7780B57-347D-4DD3-BABA-D67F9C9CDD7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C141857-FBD3-0745-9B28-95FA44E4D7F0}" type="pres">
      <dgm:prSet presAssocID="{1FEB5472-F97D-41F2-A80F-2DB323ED05DC}" presName="spacer" presStyleCnt="0"/>
      <dgm:spPr/>
    </dgm:pt>
    <dgm:pt modelId="{EC085392-9094-4745-9B42-AA16F1127381}" type="pres">
      <dgm:prSet presAssocID="{F7B260EB-8448-42C6-B090-A293CD6FA1B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3EDB23A-61AE-AC4D-91F6-1CE2A0B43316}" type="pres">
      <dgm:prSet presAssocID="{B7E268FB-0042-48C4-A9EE-56CEF3349E31}" presName="spacer" presStyleCnt="0"/>
      <dgm:spPr/>
    </dgm:pt>
    <dgm:pt modelId="{8F8E1F0F-495A-194A-BE39-0B8F2A921FED}" type="pres">
      <dgm:prSet presAssocID="{5B51D74A-1F18-42E5-8598-81EC91F8793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9E0D229-50FC-7247-B627-01094EEA63DB}" type="pres">
      <dgm:prSet presAssocID="{21861270-E112-4357-8219-EDBD6FD73A64}" presName="spacer" presStyleCnt="0"/>
      <dgm:spPr/>
    </dgm:pt>
    <dgm:pt modelId="{5C61AAA9-988E-9A41-9C93-32304B32C035}" type="pres">
      <dgm:prSet presAssocID="{9277FEEF-4FDA-44B7-BF67-4AB6B135672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FA2D4F1-8DEF-B648-99D2-409F70EC9D93}" type="pres">
      <dgm:prSet presAssocID="{DA4D57EC-8F67-4FDA-A3D2-59CBA8D167FD}" presName="spacer" presStyleCnt="0"/>
      <dgm:spPr/>
    </dgm:pt>
    <dgm:pt modelId="{3C46681E-0A1B-924E-9203-85A7DF2ED8DD}" type="pres">
      <dgm:prSet presAssocID="{86E4A764-6E45-4B11-B03D-06FA6EB5F66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661C39E-3FBA-9741-9C45-7BAAAC437745}" type="pres">
      <dgm:prSet presAssocID="{F2C865A7-D3DB-4F22-871D-9739C73B1267}" presName="spacer" presStyleCnt="0"/>
      <dgm:spPr/>
    </dgm:pt>
    <dgm:pt modelId="{3F4540A7-DE64-A549-B440-12C4184D919A}" type="pres">
      <dgm:prSet presAssocID="{74A3CABB-C060-4A7E-8235-BEFE5BCD2FF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8D17165-F29E-F348-B6EC-3E0E5B724827}" type="pres">
      <dgm:prSet presAssocID="{B021B6F6-02A7-4FA4-87F2-34ECFED31C4F}" presName="spacer" presStyleCnt="0"/>
      <dgm:spPr/>
    </dgm:pt>
    <dgm:pt modelId="{5EC377E6-35C3-4341-AF45-E0D97248149B}" type="pres">
      <dgm:prSet presAssocID="{5355D9A9-1CF3-4C09-AF59-7C8D19A46BE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53FA605-F1A1-B349-BD8B-1943B3E39BCB}" type="presOf" srcId="{5B51D74A-1F18-42E5-8598-81EC91F87933}" destId="{8F8E1F0F-495A-194A-BE39-0B8F2A921FED}" srcOrd="0" destOrd="0" presId="urn:microsoft.com/office/officeart/2005/8/layout/vList2"/>
    <dgm:cxn modelId="{2806835E-17F3-45E3-969B-3C5D5622F11B}" srcId="{FC0B3264-F7BD-4722-8ED2-ABB51E414500}" destId="{9277FEEF-4FDA-44B7-BF67-4AB6B1356728}" srcOrd="3" destOrd="0" parTransId="{B30CA2C8-D08E-407C-B77C-CA44D604AF16}" sibTransId="{DA4D57EC-8F67-4FDA-A3D2-59CBA8D167FD}"/>
    <dgm:cxn modelId="{9F44A54A-64A1-0A4D-A335-E9C91AB3F161}" type="presOf" srcId="{86E4A764-6E45-4B11-B03D-06FA6EB5F66B}" destId="{3C46681E-0A1B-924E-9203-85A7DF2ED8DD}" srcOrd="0" destOrd="0" presId="urn:microsoft.com/office/officeart/2005/8/layout/vList2"/>
    <dgm:cxn modelId="{760EEE72-FD4E-4084-AC65-53F1511A3170}" srcId="{FC0B3264-F7BD-4722-8ED2-ABB51E414500}" destId="{86E4A764-6E45-4B11-B03D-06FA6EB5F66B}" srcOrd="4" destOrd="0" parTransId="{6964BC47-8ED4-4F70-B293-B9DA149FF49E}" sibTransId="{F2C865A7-D3DB-4F22-871D-9739C73B1267}"/>
    <dgm:cxn modelId="{6201F783-119A-492C-9894-440EBC3102E5}" srcId="{FC0B3264-F7BD-4722-8ED2-ABB51E414500}" destId="{B7780B57-347D-4DD3-BABA-D67F9C9CDD76}" srcOrd="0" destOrd="0" parTransId="{4F9A0686-35B0-4FC9-8D4D-1E8EDC5433DD}" sibTransId="{1FEB5472-F97D-41F2-A80F-2DB323ED05DC}"/>
    <dgm:cxn modelId="{52E264A3-7966-4AE1-A7AC-953240F47175}" srcId="{FC0B3264-F7BD-4722-8ED2-ABB51E414500}" destId="{5355D9A9-1CF3-4C09-AF59-7C8D19A46BEA}" srcOrd="6" destOrd="0" parTransId="{A060B6F8-6069-4FDA-8EAA-223A67C4803E}" sibTransId="{585D1943-A648-4138-82C1-DA0B6DAF0BE7}"/>
    <dgm:cxn modelId="{D8DDA6B1-4B53-F548-A244-ADA30D122B94}" type="presOf" srcId="{9277FEEF-4FDA-44B7-BF67-4AB6B1356728}" destId="{5C61AAA9-988E-9A41-9C93-32304B32C035}" srcOrd="0" destOrd="0" presId="urn:microsoft.com/office/officeart/2005/8/layout/vList2"/>
    <dgm:cxn modelId="{8598D0B2-7065-1A48-90FA-0DC8F2290F98}" type="presOf" srcId="{F7B260EB-8448-42C6-B090-A293CD6FA1BA}" destId="{EC085392-9094-4745-9B42-AA16F1127381}" srcOrd="0" destOrd="0" presId="urn:microsoft.com/office/officeart/2005/8/layout/vList2"/>
    <dgm:cxn modelId="{0BB4C6B7-5266-4E64-A2BF-4FFE13CA122D}" srcId="{FC0B3264-F7BD-4722-8ED2-ABB51E414500}" destId="{F7B260EB-8448-42C6-B090-A293CD6FA1BA}" srcOrd="1" destOrd="0" parTransId="{9F55BA34-98BB-4DFE-AADF-20DF2A1ABA17}" sibTransId="{B7E268FB-0042-48C4-A9EE-56CEF3349E31}"/>
    <dgm:cxn modelId="{4E5642BC-CE0D-6846-9813-B167B2EF7F08}" type="presOf" srcId="{74A3CABB-C060-4A7E-8235-BEFE5BCD2FF5}" destId="{3F4540A7-DE64-A549-B440-12C4184D919A}" srcOrd="0" destOrd="0" presId="urn:microsoft.com/office/officeart/2005/8/layout/vList2"/>
    <dgm:cxn modelId="{548A75CA-1C27-B144-9C7B-F344E4072581}" type="presOf" srcId="{5355D9A9-1CF3-4C09-AF59-7C8D19A46BEA}" destId="{5EC377E6-35C3-4341-AF45-E0D97248149B}" srcOrd="0" destOrd="0" presId="urn:microsoft.com/office/officeart/2005/8/layout/vList2"/>
    <dgm:cxn modelId="{464AF3CA-6CEC-4B75-ABBA-378416EBFC9E}" srcId="{FC0B3264-F7BD-4722-8ED2-ABB51E414500}" destId="{74A3CABB-C060-4A7E-8235-BEFE5BCD2FF5}" srcOrd="5" destOrd="0" parTransId="{B2E8875C-F36C-49E6-9E43-4828DFA39968}" sibTransId="{B021B6F6-02A7-4FA4-87F2-34ECFED31C4F}"/>
    <dgm:cxn modelId="{24CB30D6-52B1-4E4F-A1F2-409395B42245}" type="presOf" srcId="{B7780B57-347D-4DD3-BABA-D67F9C9CDD76}" destId="{87FAFF31-331B-C548-9DD7-AB2538585B38}" srcOrd="0" destOrd="0" presId="urn:microsoft.com/office/officeart/2005/8/layout/vList2"/>
    <dgm:cxn modelId="{8C916FF3-CF0B-4C13-AE75-6D9B7CC8819A}" srcId="{FC0B3264-F7BD-4722-8ED2-ABB51E414500}" destId="{5B51D74A-1F18-42E5-8598-81EC91F87933}" srcOrd="2" destOrd="0" parTransId="{3A6025B6-3A39-47EB-AE73-9A6FDA0B0288}" sibTransId="{21861270-E112-4357-8219-EDBD6FD73A64}"/>
    <dgm:cxn modelId="{E41951FB-5163-3347-A333-6E949559B0CF}" type="presOf" srcId="{FC0B3264-F7BD-4722-8ED2-ABB51E414500}" destId="{8036799F-8FB4-6247-8B9C-017EA46B6EBF}" srcOrd="0" destOrd="0" presId="urn:microsoft.com/office/officeart/2005/8/layout/vList2"/>
    <dgm:cxn modelId="{9F935064-35C2-D74E-9A81-9623874672F3}" type="presParOf" srcId="{8036799F-8FB4-6247-8B9C-017EA46B6EBF}" destId="{87FAFF31-331B-C548-9DD7-AB2538585B38}" srcOrd="0" destOrd="0" presId="urn:microsoft.com/office/officeart/2005/8/layout/vList2"/>
    <dgm:cxn modelId="{5FC16EDF-2736-A846-AA7B-82BB6357BEA1}" type="presParOf" srcId="{8036799F-8FB4-6247-8B9C-017EA46B6EBF}" destId="{BC141857-FBD3-0745-9B28-95FA44E4D7F0}" srcOrd="1" destOrd="0" presId="urn:microsoft.com/office/officeart/2005/8/layout/vList2"/>
    <dgm:cxn modelId="{51C02246-D617-A54E-AD81-8BD946F5E23F}" type="presParOf" srcId="{8036799F-8FB4-6247-8B9C-017EA46B6EBF}" destId="{EC085392-9094-4745-9B42-AA16F1127381}" srcOrd="2" destOrd="0" presId="urn:microsoft.com/office/officeart/2005/8/layout/vList2"/>
    <dgm:cxn modelId="{CF5CBD32-0FC9-5B45-9A6C-A291CC3B5043}" type="presParOf" srcId="{8036799F-8FB4-6247-8B9C-017EA46B6EBF}" destId="{53EDB23A-61AE-AC4D-91F6-1CE2A0B43316}" srcOrd="3" destOrd="0" presId="urn:microsoft.com/office/officeart/2005/8/layout/vList2"/>
    <dgm:cxn modelId="{2ED809B0-1749-F649-AFF8-985D411702FD}" type="presParOf" srcId="{8036799F-8FB4-6247-8B9C-017EA46B6EBF}" destId="{8F8E1F0F-495A-194A-BE39-0B8F2A921FED}" srcOrd="4" destOrd="0" presId="urn:microsoft.com/office/officeart/2005/8/layout/vList2"/>
    <dgm:cxn modelId="{8AD134A6-DDFF-2D4C-810E-837567794DC5}" type="presParOf" srcId="{8036799F-8FB4-6247-8B9C-017EA46B6EBF}" destId="{29E0D229-50FC-7247-B627-01094EEA63DB}" srcOrd="5" destOrd="0" presId="urn:microsoft.com/office/officeart/2005/8/layout/vList2"/>
    <dgm:cxn modelId="{84FC699E-F8D0-EB4C-AB7A-EAC78EFA8094}" type="presParOf" srcId="{8036799F-8FB4-6247-8B9C-017EA46B6EBF}" destId="{5C61AAA9-988E-9A41-9C93-32304B32C035}" srcOrd="6" destOrd="0" presId="urn:microsoft.com/office/officeart/2005/8/layout/vList2"/>
    <dgm:cxn modelId="{E9DE0265-1EE0-0D44-B9B2-8FF773119684}" type="presParOf" srcId="{8036799F-8FB4-6247-8B9C-017EA46B6EBF}" destId="{EFA2D4F1-8DEF-B648-99D2-409F70EC9D93}" srcOrd="7" destOrd="0" presId="urn:microsoft.com/office/officeart/2005/8/layout/vList2"/>
    <dgm:cxn modelId="{C3E0E9D1-659E-144C-82F4-0905E03BA690}" type="presParOf" srcId="{8036799F-8FB4-6247-8B9C-017EA46B6EBF}" destId="{3C46681E-0A1B-924E-9203-85A7DF2ED8DD}" srcOrd="8" destOrd="0" presId="urn:microsoft.com/office/officeart/2005/8/layout/vList2"/>
    <dgm:cxn modelId="{11F1BEF6-F388-C147-A46F-3559285DB265}" type="presParOf" srcId="{8036799F-8FB4-6247-8B9C-017EA46B6EBF}" destId="{7661C39E-3FBA-9741-9C45-7BAAAC437745}" srcOrd="9" destOrd="0" presId="urn:microsoft.com/office/officeart/2005/8/layout/vList2"/>
    <dgm:cxn modelId="{3243E223-946C-6841-B1E3-6C2D87056076}" type="presParOf" srcId="{8036799F-8FB4-6247-8B9C-017EA46B6EBF}" destId="{3F4540A7-DE64-A549-B440-12C4184D919A}" srcOrd="10" destOrd="0" presId="urn:microsoft.com/office/officeart/2005/8/layout/vList2"/>
    <dgm:cxn modelId="{13039E37-9622-0144-BA1A-4CAA964AE7B1}" type="presParOf" srcId="{8036799F-8FB4-6247-8B9C-017EA46B6EBF}" destId="{08D17165-F29E-F348-B6EC-3E0E5B724827}" srcOrd="11" destOrd="0" presId="urn:microsoft.com/office/officeart/2005/8/layout/vList2"/>
    <dgm:cxn modelId="{453AB037-FD5B-EF47-862A-7D5AA0DAA297}" type="presParOf" srcId="{8036799F-8FB4-6247-8B9C-017EA46B6EBF}" destId="{5EC377E6-35C3-4341-AF45-E0D97248149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EA4B8-94A8-1340-ACF8-A743C0BFAEBB}">
      <dsp:nvSpPr>
        <dsp:cNvPr id="0" name=""/>
        <dsp:cNvSpPr/>
      </dsp:nvSpPr>
      <dsp:spPr>
        <a:xfrm>
          <a:off x="0" y="18320"/>
          <a:ext cx="6666833" cy="26395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Some translocations cannot be modeled due to lack of synteny</a:t>
          </a:r>
        </a:p>
      </dsp:txBody>
      <dsp:txXfrm>
        <a:off x="128851" y="147171"/>
        <a:ext cx="6409131" cy="2381817"/>
      </dsp:txXfrm>
    </dsp:sp>
    <dsp:sp modelId="{2D97F63E-D7FA-5A4E-B3CA-7F4C6C34D2BF}">
      <dsp:nvSpPr>
        <dsp:cNvPr id="0" name=""/>
        <dsp:cNvSpPr/>
      </dsp:nvSpPr>
      <dsp:spPr>
        <a:xfrm>
          <a:off x="0" y="2796080"/>
          <a:ext cx="6666833" cy="263951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We don’t know how to model focal amplifications</a:t>
          </a:r>
        </a:p>
      </dsp:txBody>
      <dsp:txXfrm>
        <a:off x="128851" y="2924931"/>
        <a:ext cx="6409131" cy="2381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AFF31-331B-C548-9DD7-AB2538585B38}">
      <dsp:nvSpPr>
        <dsp:cNvPr id="0" name=""/>
        <dsp:cNvSpPr/>
      </dsp:nvSpPr>
      <dsp:spPr>
        <a:xfrm>
          <a:off x="0" y="29200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are ecDNA formed?</a:t>
          </a:r>
        </a:p>
      </dsp:txBody>
      <dsp:txXfrm>
        <a:off x="18734" y="310734"/>
        <a:ext cx="5596691" cy="346292"/>
      </dsp:txXfrm>
    </dsp:sp>
    <dsp:sp modelId="{EC085392-9094-4745-9B42-AA16F1127381}">
      <dsp:nvSpPr>
        <dsp:cNvPr id="0" name=""/>
        <dsp:cNvSpPr/>
      </dsp:nvSpPr>
      <dsp:spPr>
        <a:xfrm>
          <a:off x="0" y="72184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do they replicate?</a:t>
          </a:r>
        </a:p>
      </dsp:txBody>
      <dsp:txXfrm>
        <a:off x="18734" y="740574"/>
        <a:ext cx="5596691" cy="346292"/>
      </dsp:txXfrm>
    </dsp:sp>
    <dsp:sp modelId="{8F8E1F0F-495A-194A-BE39-0B8F2A921FED}">
      <dsp:nvSpPr>
        <dsp:cNvPr id="0" name=""/>
        <dsp:cNvSpPr/>
      </dsp:nvSpPr>
      <dsp:spPr>
        <a:xfrm>
          <a:off x="0" y="115168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What is the dynamic between ecDNAs and the linear genome?</a:t>
          </a:r>
          <a:endParaRPr lang="en-US" sz="1600" b="1" kern="1200" dirty="0"/>
        </a:p>
      </dsp:txBody>
      <dsp:txXfrm>
        <a:off x="18734" y="1170414"/>
        <a:ext cx="5596691" cy="346292"/>
      </dsp:txXfrm>
    </dsp:sp>
    <dsp:sp modelId="{5C61AAA9-988E-9A41-9C93-32304B32C035}">
      <dsp:nvSpPr>
        <dsp:cNvPr id="0" name=""/>
        <dsp:cNvSpPr/>
      </dsp:nvSpPr>
      <dsp:spPr>
        <a:xfrm>
          <a:off x="0" y="158152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How do normal cells respond to ecDNAs?</a:t>
          </a:r>
          <a:endParaRPr lang="en-US" sz="1600" b="1" kern="1200" dirty="0"/>
        </a:p>
      </dsp:txBody>
      <dsp:txXfrm>
        <a:off x="18734" y="1600254"/>
        <a:ext cx="5596691" cy="346292"/>
      </dsp:txXfrm>
    </dsp:sp>
    <dsp:sp modelId="{3C46681E-0A1B-924E-9203-85A7DF2ED8DD}">
      <dsp:nvSpPr>
        <dsp:cNvPr id="0" name=""/>
        <dsp:cNvSpPr/>
      </dsp:nvSpPr>
      <dsp:spPr>
        <a:xfrm>
          <a:off x="0" y="201136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Are there genetic requirements for ecDNA maintenance?</a:t>
          </a:r>
          <a:endParaRPr lang="en-US" sz="1600" b="1" kern="1200" dirty="0"/>
        </a:p>
      </dsp:txBody>
      <dsp:txXfrm>
        <a:off x="18734" y="2030094"/>
        <a:ext cx="5596691" cy="346292"/>
      </dsp:txXfrm>
    </dsp:sp>
    <dsp:sp modelId="{3F4540A7-DE64-A549-B440-12C4184D919A}">
      <dsp:nvSpPr>
        <dsp:cNvPr id="0" name=""/>
        <dsp:cNvSpPr/>
      </dsp:nvSpPr>
      <dsp:spPr>
        <a:xfrm>
          <a:off x="0" y="244120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Can ecDNA formation initiate/promote tumorigenes in vivo?</a:t>
          </a:r>
          <a:endParaRPr lang="en-US" sz="1600" b="1" kern="1200" dirty="0"/>
        </a:p>
      </dsp:txBody>
      <dsp:txXfrm>
        <a:off x="18734" y="2459934"/>
        <a:ext cx="5596691" cy="346292"/>
      </dsp:txXfrm>
    </dsp:sp>
    <dsp:sp modelId="{5EC377E6-35C3-4341-AF45-E0D97248149B}">
      <dsp:nvSpPr>
        <dsp:cNvPr id="0" name=""/>
        <dsp:cNvSpPr/>
      </dsp:nvSpPr>
      <dsp:spPr>
        <a:xfrm>
          <a:off x="0" y="287104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Can ecDNA be transmitted horizontally?</a:t>
          </a:r>
          <a:endParaRPr lang="en-US" sz="1600" b="1" kern="1200" dirty="0"/>
        </a:p>
      </dsp:txBody>
      <dsp:txXfrm>
        <a:off x="18734" y="2889774"/>
        <a:ext cx="5596691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AFF31-331B-C548-9DD7-AB2538585B38}">
      <dsp:nvSpPr>
        <dsp:cNvPr id="0" name=""/>
        <dsp:cNvSpPr/>
      </dsp:nvSpPr>
      <dsp:spPr>
        <a:xfrm>
          <a:off x="0" y="29200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are ecDNA formed?</a:t>
          </a:r>
        </a:p>
      </dsp:txBody>
      <dsp:txXfrm>
        <a:off x="18734" y="310734"/>
        <a:ext cx="5596691" cy="346292"/>
      </dsp:txXfrm>
    </dsp:sp>
    <dsp:sp modelId="{EC085392-9094-4745-9B42-AA16F1127381}">
      <dsp:nvSpPr>
        <dsp:cNvPr id="0" name=""/>
        <dsp:cNvSpPr/>
      </dsp:nvSpPr>
      <dsp:spPr>
        <a:xfrm>
          <a:off x="0" y="72184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do they replicate?</a:t>
          </a:r>
        </a:p>
      </dsp:txBody>
      <dsp:txXfrm>
        <a:off x="18734" y="740574"/>
        <a:ext cx="5596691" cy="346292"/>
      </dsp:txXfrm>
    </dsp:sp>
    <dsp:sp modelId="{8F8E1F0F-495A-194A-BE39-0B8F2A921FED}">
      <dsp:nvSpPr>
        <dsp:cNvPr id="0" name=""/>
        <dsp:cNvSpPr/>
      </dsp:nvSpPr>
      <dsp:spPr>
        <a:xfrm>
          <a:off x="0" y="115168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What is the dynamic between ecDNAs and the linear genome?</a:t>
          </a:r>
          <a:endParaRPr lang="en-US" sz="1600" b="1" kern="1200" dirty="0"/>
        </a:p>
      </dsp:txBody>
      <dsp:txXfrm>
        <a:off x="18734" y="1170414"/>
        <a:ext cx="5596691" cy="346292"/>
      </dsp:txXfrm>
    </dsp:sp>
    <dsp:sp modelId="{5C61AAA9-988E-9A41-9C93-32304B32C035}">
      <dsp:nvSpPr>
        <dsp:cNvPr id="0" name=""/>
        <dsp:cNvSpPr/>
      </dsp:nvSpPr>
      <dsp:spPr>
        <a:xfrm>
          <a:off x="0" y="158152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How do normal cells respond to ecDNAs?</a:t>
          </a:r>
          <a:endParaRPr lang="en-US" sz="1600" b="1" kern="1200" dirty="0"/>
        </a:p>
      </dsp:txBody>
      <dsp:txXfrm>
        <a:off x="18734" y="1600254"/>
        <a:ext cx="5596691" cy="346292"/>
      </dsp:txXfrm>
    </dsp:sp>
    <dsp:sp modelId="{3C46681E-0A1B-924E-9203-85A7DF2ED8DD}">
      <dsp:nvSpPr>
        <dsp:cNvPr id="0" name=""/>
        <dsp:cNvSpPr/>
      </dsp:nvSpPr>
      <dsp:spPr>
        <a:xfrm>
          <a:off x="0" y="201136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Are there genetic requirements for ecDNA maintenance?</a:t>
          </a:r>
          <a:endParaRPr lang="en-US" sz="1600" b="1" kern="1200" dirty="0"/>
        </a:p>
      </dsp:txBody>
      <dsp:txXfrm>
        <a:off x="18734" y="2030094"/>
        <a:ext cx="5596691" cy="346292"/>
      </dsp:txXfrm>
    </dsp:sp>
    <dsp:sp modelId="{3F4540A7-DE64-A549-B440-12C4184D919A}">
      <dsp:nvSpPr>
        <dsp:cNvPr id="0" name=""/>
        <dsp:cNvSpPr/>
      </dsp:nvSpPr>
      <dsp:spPr>
        <a:xfrm>
          <a:off x="0" y="244120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Can ecDNA formation initiate/promote tumorigenes in vivo?</a:t>
          </a:r>
          <a:endParaRPr lang="en-US" sz="1600" b="1" kern="1200" dirty="0"/>
        </a:p>
      </dsp:txBody>
      <dsp:txXfrm>
        <a:off x="18734" y="2459934"/>
        <a:ext cx="5596691" cy="346292"/>
      </dsp:txXfrm>
    </dsp:sp>
    <dsp:sp modelId="{5EC377E6-35C3-4341-AF45-E0D97248149B}">
      <dsp:nvSpPr>
        <dsp:cNvPr id="0" name=""/>
        <dsp:cNvSpPr/>
      </dsp:nvSpPr>
      <dsp:spPr>
        <a:xfrm>
          <a:off x="0" y="2871040"/>
          <a:ext cx="563415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Can ecDNA be transmitted horizontally?</a:t>
          </a:r>
          <a:endParaRPr lang="en-US" sz="1600" b="1" kern="1200" dirty="0"/>
        </a:p>
      </dsp:txBody>
      <dsp:txXfrm>
        <a:off x="18734" y="2889774"/>
        <a:ext cx="5596691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42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672 5 24575,'-8'-2'0,"-2"0"0,5 2 0,-5 0 0,2 0 0,-6 0 0,5 0 0,-5 0 0,2 0 0,0 0 0,-2 0 0,2 0 0,-3 0 0,1 0 0,-1 0 0,3 0 0,-2 0 0,5 0 0,0 0 0,0 0 0,0 0 0,0 0 0,-1 0 0,-1 0 0,4 2 0,-10 1 0,7 6 0,-10-3 0,7 5 0,-5 0 0,3-3 0,0 4 0,0-4 0,3-1 0,1 2 0,2-2 0,0 0 0,-2 0 0,1-1 0,-1 1 0,2 2 0,-3 0 0,3 0 0,-3 1 0,3 1 0,0-1 0,0 1 0,0 0 0,0-1 0,-1 1 0,3 1 0,-1-3 0,2 5 0,-2-4 0,3 4 0,-6 4 0,5-2 0,-3 5 0,4-6 0,0-1 0,0 1 0,0-1 0,0 1 0,3 0 0,-3-1 0,3-2 0,-1 2 0,-1-4 0,3 4 0,0-5 0,-1 3 0,1-4 0,-1 4 0,2-3 0,0 5 0,0 2 0,0 0 0,0 2 0,2-3 0,1 2 0,2-2 0,0 3 0,0-4 0,-1 1 0,1-1 0,0 1 0,2 0 0,-1 2 0,3-1 0,-1 1 0,-1-2 0,2-3 0,-1 2 0,1-2 0,0 0 0,1 0 0,-1-1 0,2-1 0,2 5 0,10 3 0,-6-4 0,5 3 0,-6-4 0,1-2 0,-1 1 0,2-1 0,-4-2 0,1 1 0,0 0 0,-1 0 0,4-2 0,-3 1 0,6-3 0,-3 1 0,3-2 0,4 1 0,0 0 0,4-3 0,0-1 0,-1-2 0,-2 0 0,2 0 0,-6-2 0,15-3 0,-13-1 0,10-2 0,-12 2 0,-1 1 0,0 0 0,0 0 0,1-1 0,-1-1 0,-3-1 0,3 0 0,-3-2 0,0 2 0,0-2 0,-4 2 0,-1 0 0,-2 1 0,-2 0 0,-1-1 0,-1 3 0,-1-1 0,-2 0 0,0-1 0,-1 1 0,1-5 0,-4 3 0,3-6 0,-1 2 0,-2-2 0,2-4 0,-2 3 0,0-3 0,3 4 0,-3-1 0,2 0 0,-2 1 0,0 2 0,0 0 0,0 3 0,0 0 0,0 1 0,0 1 0,0-2 0,0 3 0,0-5 0,0 4 0,0-1 0,0 4 0,0-2 0,0 1 0,0-1 0,0 2 0,0 0 0,0-2 0,0 1 0,0-1 0,0 2 0,0-2 0,-2 2 0,0-2 0,-2 0 0,0-1 0,-1-2 0,-2-2 0,2 1 0,-4-1 0,4-1 0,-1 3 0,-1-5 0,1 4 0,0-1 0,-1 2 0,2 0 0,-1 0 0,1 0 0,1 1 0,-3-1 0,2 0 0,-1 0 0,1 0 0,1 0 0,-1 0 0,3 0 0,-2 1 0,1 1 0,-1-2 0,0 5 0,-1-4 0,1 1 0,0 0 0,-2-1 0,1 1 0,-1-1 0,2 2 0,0 0 0,0 2 0,-1-2 0,1 1 0,0-3 0,1 3 0,-1-3 0,0 1 0,1-2 0,-3 3 0,4-3 0,-2 5 0,-1-5 0,1 5 0,0-2 0,-1-1 0,1 3 0,0-4 0,0 3 0,-1-3 0,1 3 0,0-3 0,0 3 0,1-1 0,-1 0 0,2-1 0,-2 1 0,-1-3 0,-1 3 0,1-1 0,-1-1 0,2 3 0,0-1 0,-1 2 0,1 0 0,0 0 0,0 0 0,0 0 0,0 0 0,2 0 0,-2 2 0,4-2 0,-4 4 0,2-3 0,-2 1 0,0-2 0,1 0 0,-1 2 0,2-1 0,0 2 0,2-1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45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 24575,'0'13'0,"0"-3"0,0 3 0,0-6 0,0 7 0,0-4 0,0 1 0,0 1 0,0-3 0,0 3 0,0-3 0,0 0 0,0 5 0,0-3 0,0 3 0,0-2 0,0-3 0,0 5 0,0-4 0,0 7 0,0-7 0,0 5 0,0-4 0,0-1 0,0 1 0,0-2 0,0 0 0,0 0 0,0 0 0,0 0 0,0 0 0,0 0 0,2 2 0,-1-1 0,3 4 0,-1-5 0,-1 5 0,2-4 0,-1 2 0,1-1 0,1 1 0,2 0 0,-2 2 0,4-2 0,-2 0 0,2 2 0,1-1 0,-3-1 0,2 2 0,-2-5 0,3 3 0,-2-3 0,1-2 0,0 1 0,0-3 0,2 2 0,1-3 0,3 1 0,0 0 0,2 0 0,5 0 0,-3-2 0,2 2 0,-9-5 0,2 2 0,-7-2 0,4 0 0,-4 0 0,2 0 0,0 0 0,-2 0 0,1 0 0,-4 0 0,5 0 0,-5 0 0,3 0 0,-1-4 0,-2 2 0,5-5 0,-5 3 0,2 0 0,-1-2 0,-1 1 0,0-1 0,2 0 0,-2 0 0,2-3 0,-2 3 0,-1-3 0,1 2 0,-4-4 0,4 2 0,-3-5 0,1 2 0,-2-3 0,0 1 0,0-4 0,0 3 0,0-3 0,0 6 0,0-2 0,0 5 0,0-5 0,0 4 0,0-1 0,0 4 0,0-1 0,0 4 0,0-5 0,0 5 0,0-9 0,-2 6 0,1-4 0,-3 3 0,2 1 0,-3-2 0,3 0 0,-2 3 0,2-1 0,-1 1 0,0 2 0,0-2 0,-1 2 0,0-3 0,0 1 0,-3-3 0,2 0 0,-1 0 0,-1-2 0,0 1 0,0-4 0,-2 5 0,4-3 0,-4 3 0,0-6 0,2 5 0,-4-8 0,4 8 0,-3-1 0,1-1 0,2 3 0,-2-3 0,2 5 0,0-1 0,1 3 0,2-1 0,-3 0 0,3 1 0,-2-1 0,2 2 0,0 0 0,-1 0 0,-1 0 0,2 2 0,-3-2 0,3 2 0,-2-2 0,1 0 0,-3-1 0,4 3 0,-4-2 0,1 2 0,1 0 0,0 0 0,2 2 0,0-2 0,0 2 0,0-2 0,0 2 0,0 0 0,0 0 0,0 0 0,0 0 0,0 0 0,0 0 0,0 0 0,0 0 0,0 0 0,1 2 0,-1-2 0,-1 4 0,-1-2 0,2 1 0,-3 0 0,3 0 0,0-1 0,2 1 0,-2-2 0,4 2 0,-4-2 0,4 2 0,-2 2 0,2 7 0,0-6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48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684 26 24575,'-4'-2'0,"1"0"0,-1 2 0,-2 0 0,2 0 0,-2 0 0,1 0 0,-2 0 0,1 0 0,0 0 0,2 0 0,0 0 0,0 0 0,0 0 0,0 0 0,0 0 0,0 0 0,0 0 0,0 0 0,-2 0 0,1 0 0,-4 0 0,3 0 0,-1 0 0,-1 0 0,1 0 0,0 0 0,-1 0 0,3 0 0,-1 0 0,-1 0 0,3 0 0,-5 0 0,5 0 0,-2 0 0,2 0 0,-1 0 0,1 0 0,0 0 0,0 0 0,0 0 0,-2 0 0,1 0 0,-1 0 0,0 0 0,-1-4 0,0 3 0,-1-3 0,-1 4 0,2-2 0,-1 2 0,4-2 0,0 0 0,0 2 0,0-2 0,0 2 0,0 0 0,0 0 0,0 0 0,0 0 0,0 0 0,0 0 0,0 0 0,0 0 0,0 0 0,0 0 0,0 0 0,0 0 0,0 0 0,-2 0 0,1 0 0,-1 2 0,2 0 0,0 0 0,-2 2 0,1-2 0,-1 3 0,2-1 0,-3 0 0,1 0 0,-1 1 0,-1 1 0,1-1 0,-2 3 0,0-3 0,2 2 0,-1-3 0,1 0 0,0 1 0,-1-1 0,1 0 0,-2 1 0,0-1 0,2 3 0,-4-2 0,6 1 0,-6-1 0,4-1 0,-2 1 0,2-1 0,-1 0 0,3-1 0,-3 1 0,3-2 0,-1 1 0,2 0 0,0-1 0,0 2 0,0 0 0,0 0 0,2 0 0,-2 1 0,2-1 0,-2 0 0,0 0 0,0 2 0,-1-1 0,3 3 0,-2-1 0,2 2 0,-1 0 0,-1-1 0,2 1 0,-1 0 0,1 3 0,0 0 0,2 0 0,-5 5 0,4-4 0,-1 4 0,2-2 0,0 0 0,0-1 0,0 1 0,0-3 0,0 8 0,0-8 0,0 6 0,0-9 0,0 0 0,2-1 0,0 1 0,3-2 0,-1-1 0,0 1 0,0-3 0,3 3 0,-1-3 0,3 1 0,0-1 0,3 1 0,3-3 0,6 1 0,8-3 0,1 0 0,6 0 0,-6 0 0,2 0 0,0 0 0,-2-3 0,2 0 0,3-7 0,-8 1 0,1-2 0,-11 2 0,-4-1 0,1 0 0,-1-5 0,5-1 0,-4-1 0,5-5 0,-5 3 0,4-6 0,-1 1 0,0-2 0,0 3 0,-3 1 0,0 3 0,-1 1 0,-3 3 0,0 3 0,-1 0 0,-4 3 0,3-1 0,-3 0 0,1 2 0,-2 2 0,-2 2 0,0-3 0,-2 3 0,0-4 0,0 3 0,0 0 0,0 1 0,0 0 0,0 0 0,0-3 0,0 3 0,0-2 0,0 0 0,0 1 0,-2-1 0,2 2 0,-4 2 0,4-2 0,-4 4 0,2-4 0,-2 4 0,0-4 0,2 2 0,-2 0 0,2-2 0,-2 4 0,2-3 0,-2 0 0,2 0 0,-2-1 0,2-3 0,-2 3 0,2-2 0,0 2 0,-2 0 0,2 0 0,0 0 0,-2 0 0,2 1 0,0 2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51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562 61 24575,'-20'0'0,"-5"0"0,9 0 0,-5 0 0,6 0 0,-9 0 0,4 0 0,-12 0 0,13 0 0,-8 0 0,10 0 0,-6 0 0,4 0 0,1 0 0,1 0 0,-1 0 0,3 0 0,-3 0 0,0 0 0,3 0 0,-3 0 0,4 0 0,-1 2 0,3 0 0,-2 3 0,4 0 0,-1-1 0,4 3 0,-1 0 0,3 2 0,-2 0 0,0 2 0,2 1 0,-2 3 0,2 0 0,0-1 0,0 1 0,2 0 0,-1-1 0,3 1 0,-1-1 0,2-2 0,0 2 0,0-2 0,0 3 0,0 0 0,0-1 0,0 4 0,0-3 0,3 6 0,0-3 0,4 4 0,1-1 0,10 7 0,-6-7 0,9 4 0,-8-10 0,2-1 0,3-1 0,-3-3 0,6 0 0,-6-2 0,6-1 0,-3-1 0,3-1 0,0 0 0,-2-2 0,1 0 0,-2-3 0,3 0 0,1 0 0,-1 0 0,0 0 0,0-5 0,4 1 0,-3-6 0,3 2 0,8-5 0,-8 1 0,9-1 0,-13 5 0,-3-2 0,0 0 0,0-1 0,-4-4 0,3 2 0,-6-2 0,1 0 0,-2 0 0,0 1 0,0-1 0,-3 0 0,2 1 0,-3 2 0,1-2 0,-3 4 0,1-4 0,-3 5 0,1-3 0,-3 4 0,0-1 0,0-4 0,0 3 0,0-3 0,0 2 0,0-1 0,0-3 0,0 0 0,0-2 0,0 2 0,-3-6 0,-2 3 0,-1-1 0,-4-1 0,5 7 0,-5-4 0,5 8 0,-2-3 0,1 5 0,1-1 0,-4 3 0,4 1 0,-1 0 0,0 1 0,1-1 0,-5 0 0,5 0 0,-3 1 0,4 2 0,0 1 0,0 0 0,0 0 0,0 0 0,-2 0 0,1 0 0,-1 0 0,0 0 0,1 0 0,-3 0 0,3 0 0,-1 0 0,2 0 0,0 0 0,0 1 0,0 2 0,0 1 0,0 0 0,-1 2 0,1 1 0,2-2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53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359 1 24575,'-4'2'0,"-2"0"0,-1-2 0,1 0 0,-5 0 0,4 0 0,-7 0 0,-1 0 0,-1 0 0,-4 0 0,4 2 0,-1 1 0,2 2 0,0 0 0,3 1 0,1 0 0,2 2 0,-1 2 0,1-1 0,2 5 0,-2-2 0,1 3 0,-1-3 0,-1 5 0,5-4 0,-5 8 0,7-6 0,-5 5 0,5-1 0,-1-1 0,-2 6 0,0-5 0,-2 9 0,3-6 0,-1 6 0,0-6 0,1 0 0,0-1 0,0-6 0,2 2 0,-1-2 0,3 0 0,-1-1 0,2 4 0,0 0 0,0 10 0,0-1 0,0 9 0,5-10 0,1 10 0,5-10 0,4 6 0,-1-3 0,1-4 0,1 3 0,1-5 0,1 3 0,4-6 0,-1 3 0,2-6 0,-4 0 0,3-1 0,-4-7 0,1 2 0,2-6 0,-6 0 0,6 0 0,-6-2 0,5-1 0,2-2 0,0 0 0,3 0 0,-1-2 0,-2-4 0,3 0 0,-1-4 0,-2 2 0,3-3 0,-6-2 0,2-1 0,9-11 0,-7 4 0,7-7 0,-13 8 0,-1-2 0,1 5 0,-3-4 0,-2 5 0,1-2 0,-2 0 0,-1 2 0,0-4 0,-4 5 0,1-6 0,-2 6 0,0-6 0,-2 3 0,0 0 0,-3-3 0,0 3 0,0-13 0,-3 1 0,-3-6 0,-6 4 0,-3-1 0,1 7 0,-3-5 0,2 5 0,1-2 0,-3 1 0,2 2 0,-2 5 0,4 2 0,-3 2 0,3 0 0,0 1 0,-2 2 0,5-1 0,-4 4 0,1-5 0,0 5 0,-1-2 0,2 2 0,-3 3 0,-4-4 0,4 5 0,-4-3 0,1 4 0,3 2 0,-6 1 0,6 2 0,-6 0 0,6 0 0,-2 0 0,4 0 0,2 0 0,4 6 0,2-4 0,3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08:09:56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64 181 24575,'0'14'0,"-2"2"0,-3-1 0,-1 0 0,1 0 0,0-1 0,3-2 0,-3 3 0,0 0 0,2 2 0,-3-4 0,3 4 0,-2-7 0,1 4 0,3-5 0,-1 3 0,2-3 0,0-2 0,0 4 0,0-4 0,0 2 0,0 2 0,-2-3 0,2 3 0,-2-2 0,2 3 0,0-3 0,0 5 0,0-2 0,0 0 0,0 2 0,0-1 0,0 1 0,0-2 0,4 2 0,-1-1 0,6 1 0,-3-2 0,2 0 0,-1-3 0,2 2 0,0-1 0,-1 1 0,0-2 0,-1-2 0,2 2 0,0-2 0,6 6 0,-4-5 0,4 5 0,-4-6 0,1 0 0,1 0 0,0-2 0,-3 0 0,1-1 0,1 1 0,-3 0 0,5-3 0,-4 2 0,1-3 0,1 1 0,-3-2 0,3 0 0,-1 0 0,1 0 0,3 0 0,9 0 0,-7-2 0,10-1 0,-11-7 0,1 4 0,-2-6 0,0 4 0,-3-1 0,2-1 0,-4 1 0,1 2 0,-2-2 0,2 2 0,-1-2 0,1 0 0,-2 0 0,0 2 0,-2-1 0,1 1 0,-3-2 0,3 0 0,-3 0 0,4-3 0,-4 2 0,1-3 0,-1 4 0,-1 0 0,-1 0 0,-2-2 0,-1 1 0,0-4 0,0 2 0,0-2 0,0-4 0,0 0 0,0-3 0,0-4 0,-2 3 0,-1-2 0,-2-1 0,-1 3 0,-2-2 0,2 0 0,-1 2 0,1-3 0,3 1 0,-4-5 0,4 6 0,-2-1 0,1 12 0,1 0 0,-1 4 0,-1-1 0,-1 0 0,1 2 0,-2-1 0,1 3 0,1-3 0,-3 3 0,3-4 0,-4 4 0,4-3 0,-3 1 0,-2 0 0,1-1 0,-5 2 0,4 0 0,-4-1 0,1 2 0,-2-2 0,3 4 0,1 1 0,2 2 0,-1 0 0,-1 0 0,2 0 0,0 0 0,0 0 0,0 0 0,0 0 0,0 0 0,0 0 0,0 0 0,0 2 0,1 1 0,1 1 0,-2 0 0,5-1 0,-3 1 0,3-2 0,0 2 0,-2 0 0,1 0 0,-1 1 0,0 1 0,2-2 0,-2 2 0,2-2 0,0 0 0,0 0 0,0-2 0,0 2 0,0-2 0,-1 2 0,1 0 0,0-1 0,0 0 0,0 0 0,0 1 0,0 0 0,0-2 0,2 2 0,-2-4 0,4 4 0,-2-2 0,0 0 0,0 1 0,-2 0 0,0 1 0,0-1 0,0 1 0,0 0 0,0-2 0,0 2 0,2-2 0,-2 0 0,2 2 0,-2-2 0,0 0 0,0 2 0,0-2 0,0 2 0,0 0 0,0 0 0,-1 1 0,1-1 0,0-2 0,2 1 0,-2-2 0,2 1 0,0-1 0,0 2 0,2-1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72523-BD5A-314A-B93B-BA4384513A9B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AF02-67DF-E845-A329-703E4BC2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9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AEDB5-F3B0-0A45-86EB-B68BAA8D8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5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Even though people have known about extrachromosomal DNA for a long time, the role of ecDNA in cancer was largely overlooked until 2014: Resistance to EGFR inhibitor in GBM shown to be linked to dynamics of EGFR vIII on ecDNA. </a:t>
            </a:r>
          </a:p>
          <a:p>
            <a:pPr defTabSz="9144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EGFR inhibitors reduced number of tumor cells with EGFRvIII, but when drug treatment stops, the high copy number of EGFRvIII rebounds.</a:t>
            </a:r>
          </a:p>
          <a:p>
            <a:pPr defTabSz="9144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SEM images of COLO320DM (colorectal cancer line) show ecDNA visualized with DAPI stain in metaphase spreads.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amplification is one of the most common chromosomal changes found in cancer cells.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role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tumorigenesis by providing cancer cells with selective growth advantage through overexpression of oncogenes.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 cells have two ways of achieving gene amplification. One is through homogeneously staining regions, or HSRs, comprised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 segments within a chromosomal locus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gives it a characteristic staining pattern in karyotype analyses.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Extrachromosomal circular DNAs, or </a:t>
            </a:r>
            <a:r>
              <a:rPr lang="en-US" dirty="0" err="1"/>
              <a:t>ecDNAs</a:t>
            </a:r>
            <a:r>
              <a:rPr lang="en-US" dirty="0"/>
              <a:t> for short, is another mechanism of gene amplification.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attracted more widespread attention in recent years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initially discovered,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ecDNAs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known as double minutes. 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known for long time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role in tumorigenesis only begun to be carefully studied in recent years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AEDB5-F3B0-0A45-86EB-B68BAA8D8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2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mechanism of how </a:t>
            </a:r>
            <a:r>
              <a:rPr lang="en-US" dirty="0" err="1"/>
              <a:t>ecDNAs</a:t>
            </a:r>
            <a:r>
              <a:rPr lang="en-US" dirty="0"/>
              <a:t> arise and propagate. Genomic instability [</a:t>
            </a:r>
            <a:r>
              <a:rPr lang="en-US" b="1" dirty="0"/>
              <a:t>mechanism?]</a:t>
            </a:r>
            <a:r>
              <a:rPr lang="en-US" dirty="0"/>
              <a:t> leads to chromosomal breakage. Linear DNA segments form circular DNA through NHEJ. Lacks centromeres and can propagate unevenly through cell divisions. Cells with greater copy number of oncogenes/enhancers have a fitness advantage over time. Allows tumor cells to rapidly respond and adapt to environmental changes. </a:t>
            </a:r>
          </a:p>
          <a:p>
            <a:endParaRPr lang="en-US" dirty="0"/>
          </a:p>
          <a:p>
            <a:r>
              <a:rPr lang="en-US" dirty="0"/>
              <a:t>Epigenetic studies of </a:t>
            </a:r>
            <a:r>
              <a:rPr lang="en-US" dirty="0" err="1"/>
              <a:t>ecDNA</a:t>
            </a:r>
            <a:r>
              <a:rPr lang="en-US" dirty="0"/>
              <a:t> also show the chromatin is much more open. Oncogenes encoded on </a:t>
            </a:r>
            <a:r>
              <a:rPr lang="en-US" dirty="0" err="1"/>
              <a:t>ecDNAs</a:t>
            </a:r>
            <a:r>
              <a:rPr lang="en-US" dirty="0"/>
              <a:t> have increased transcription compared to oncogenes on linear DNA. </a:t>
            </a:r>
          </a:p>
          <a:p>
            <a:r>
              <a:rPr lang="en-US" dirty="0"/>
              <a:t>Lots of oncogenes are found on </a:t>
            </a:r>
            <a:r>
              <a:rPr lang="en-US" dirty="0" err="1"/>
              <a:t>ecDNAs</a:t>
            </a:r>
            <a:r>
              <a:rPr lang="en-US" dirty="0"/>
              <a:t> in cancer genomes.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53BD-A258-064B-9EB2-899784F630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3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AEDB5-F3B0-0A45-86EB-B68BAA8D8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30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established a system for engineering </a:t>
            </a:r>
            <a:r>
              <a:rPr lang="en-US" dirty="0" err="1"/>
              <a:t>ecDNAs</a:t>
            </a:r>
            <a:r>
              <a:rPr lang="en-US" dirty="0"/>
              <a:t> </a:t>
            </a:r>
            <a:r>
              <a:rPr lang="en-US" i="1" dirty="0"/>
              <a:t>in vitro</a:t>
            </a:r>
            <a:r>
              <a:rPr lang="en-US" dirty="0"/>
              <a:t>, we next sought to address the question of whether </a:t>
            </a:r>
            <a:r>
              <a:rPr lang="en-US" dirty="0" err="1"/>
              <a:t>ecDNAs</a:t>
            </a:r>
            <a:r>
              <a:rPr lang="en-US" dirty="0"/>
              <a:t> can induce tumors in a mouse?</a:t>
            </a:r>
          </a:p>
          <a:p>
            <a:endParaRPr lang="en-US" dirty="0"/>
          </a:p>
          <a:p>
            <a:r>
              <a:rPr lang="en-US" dirty="0"/>
              <a:t>For our in vivo experiments, We chose to target </a:t>
            </a:r>
            <a:r>
              <a:rPr lang="en-US" dirty="0" err="1"/>
              <a:t>Egfr</a:t>
            </a:r>
            <a:r>
              <a:rPr lang="en-US" dirty="0"/>
              <a:t> and an additional oncogene, </a:t>
            </a:r>
            <a:r>
              <a:rPr lang="en-US" dirty="0" err="1"/>
              <a:t>Myc</a:t>
            </a:r>
            <a:r>
              <a:rPr lang="en-US" dirty="0"/>
              <a:t>, also commonly amplified in </a:t>
            </a:r>
            <a:r>
              <a:rPr lang="en-US" dirty="0" err="1"/>
              <a:t>ecDNAs</a:t>
            </a:r>
            <a:r>
              <a:rPr lang="en-US" dirty="0"/>
              <a:t> in cancers. </a:t>
            </a:r>
          </a:p>
          <a:p>
            <a:r>
              <a:rPr lang="en-US" dirty="0"/>
              <a:t>Chose breakpoints that would conserve the maximum amount of homology between the human and mouse genomes, so that the engineered mouse </a:t>
            </a:r>
            <a:r>
              <a:rPr lang="en-US" dirty="0" err="1"/>
              <a:t>ecDNAs</a:t>
            </a:r>
            <a:r>
              <a:rPr lang="en-US" dirty="0"/>
              <a:t> would be as similar as possible to the </a:t>
            </a:r>
            <a:r>
              <a:rPr lang="en-US" dirty="0" err="1"/>
              <a:t>ecDNA</a:t>
            </a:r>
            <a:r>
              <a:rPr lang="en-US" dirty="0"/>
              <a:t> amplicons found in human samples.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AEDB5-F3B0-0A45-86EB-B68BAA8D878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8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1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7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2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5016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387039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F75A-2D5E-9140-AD42-72CCF0C66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1E656-9616-6D4B-9719-B7EB69C3B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FB855-B60E-634A-9996-0D0D41EE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895-3326-6449-8FBB-54698392FAAF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730B-5B17-114A-AEDB-7E8E928D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ECD4-EAA6-B343-800A-0E1BCC8B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4E11-A3F8-3E40-A3AC-C098C401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53B7-1833-614A-AD1C-0A748786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E6713-5559-994C-BA65-8211EBFA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560E8-A7B7-BD4E-854C-AE6AD5BD474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BE9A7-9B2D-4441-806A-1D16AD85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5B226-8289-8C48-85E6-55B883B1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A8B0-5883-844C-BEA2-AC5A5C0F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4E29-E2F8-4043-91DA-C787B670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DF633-ABE0-BD4A-83E0-6B78D4415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C29CA-64EA-F14D-9D6C-D52917E8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7581-84B9-EC48-873B-21B573677A6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AB3E-DD67-584A-A5EA-C4059B66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E0857-57BD-3149-B6BD-32309EB3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19E-2A21-FB4D-9567-C10A888C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5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BD8F-38D4-0B4F-A00F-7F984D3A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39261-4F05-F641-A1EF-1E69AE9C8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E4631-188D-C54E-BB9A-3EA5790FB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5107E-41FF-D34A-B195-14C8418E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7581-84B9-EC48-873B-21B573677A6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287A6-5885-C142-BF11-8A6676D5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A0432-B074-C446-836D-AB472981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19E-2A21-FB4D-9567-C10A888C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5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9866-3BCF-9E44-BAD6-DEB55B3B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33D5-1EC4-DF4D-B32B-53D0D4D8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7581-84B9-EC48-873B-21B573677A6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4247D-E704-8C4F-8B92-1647D4A90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B4A20-6374-1544-9B75-D0DD55B5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19E-2A21-FB4D-9567-C10A888C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5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9063E-1D70-424A-A38C-7E11AA43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E7A8-D463-4A45-AD82-AE013483D139}" type="datetime1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E58F2-1AAF-3B4B-8DB9-EEB63ABB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994B9-65F6-694A-BA5B-597F21FF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8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9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247A-994C-5349-80C2-01B0D7D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DA0D6-59BB-9142-AF74-F03633E7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9E31B-AD03-7D48-A3BE-72FE99C48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D367E-79A4-034F-8AD8-7944951D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7581-84B9-EC48-873B-21B573677A6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B5DE3-4B6A-A24C-811B-C657AC35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6E172-6DD3-2B4A-ABFB-969B5DB8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19E-2A21-FB4D-9567-C10A888C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20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A5EDD-2850-D54D-A900-D8BD76F5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21378-E1CA-734A-8F69-1AB3CDC46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2F176-CB94-F146-9C2D-25894AAB6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DA2F5-2C09-F848-AE8D-AD317DA3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7581-84B9-EC48-873B-21B573677A6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E1583-299F-F443-AE1F-5BF264A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7540-CEE3-5642-83E1-80D011C1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19E-2A21-FB4D-9567-C10A888C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49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0923062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610" y="6505277"/>
            <a:ext cx="347851" cy="328935"/>
          </a:xfrm>
          <a:prstGeom prst="rect">
            <a:avLst/>
          </a:prstGeom>
          <a:ln>
            <a:miter lim="400000"/>
          </a:ln>
        </p:spPr>
        <p:txBody>
          <a:bodyPr lIns="71437" tIns="71437" rIns="71437" bIns="71437"/>
          <a:lstStyle>
            <a:lvl1pPr algn="ctr" defTabSz="410766">
              <a:defRPr sz="1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92532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895-3326-6449-8FBB-54698392FAAF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21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9D668-8533-6140-9F38-1ACE84907079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17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42B2D-2A94-6B41-8192-02126EB7F3F5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8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394A-91EE-AA4B-A9E5-AA65CED4BA65}" type="datetime1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44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1BA5-4CDE-004B-A392-1F6067DE702C}" type="datetime1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2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E64-759D-074B-A030-1E7DD33E241C}" type="datetime1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13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E7A8-D463-4A45-AD82-AE013483D139}" type="datetime1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71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3FE3-3AA5-6240-9390-B056E52B4D00}" type="datetime1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6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7460-268F-854A-B75E-2BA97055CFDB}" type="datetime1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40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8A23-D59C-C241-B482-D5B650135052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54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793D-65B9-8D47-8BEE-D59EA50D8D0C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108586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610" y="6505277"/>
            <a:ext cx="347851" cy="328935"/>
          </a:xfrm>
          <a:prstGeom prst="rect">
            <a:avLst/>
          </a:prstGeom>
          <a:ln>
            <a:miter lim="400000"/>
          </a:ln>
        </p:spPr>
        <p:txBody>
          <a:bodyPr lIns="71437" tIns="71437" rIns="71437" bIns="71437"/>
          <a:lstStyle>
            <a:lvl1pPr algn="ctr" defTabSz="410766">
              <a:defRPr sz="1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70256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9202567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61D10-1B2C-9847-8DD6-364E921CDF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3050" y="1128713"/>
            <a:ext cx="10011188" cy="5100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4979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ransition Slide">
    <p:bg>
      <p:bgPr>
        <a:gradFill flip="none" rotWithShape="1">
          <a:gsLst>
            <a:gs pos="0">
              <a:srgbClr val="2875B4"/>
            </a:gs>
            <a:gs pos="100000">
              <a:srgbClr val="00BD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2416969" y="2000250"/>
            <a:ext cx="7358063" cy="1714500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4200">
                <a:uFillTx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587553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4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8072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2874-64CF-EC40-96DA-F3FEDBBF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A846-0296-8143-AF51-45757BFF0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FC19-09C2-0D4B-82FF-EA8A3DEF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560E8-A7B7-BD4E-854C-AE6AD5BD474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AD63B-2566-EB43-B40C-AAD76D06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DF352-A4BB-0C40-8930-45896F77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A8B0-5883-844C-BEA2-AC5A5C0F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8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 copy 1">
    <p:bg>
      <p:bgPr>
        <a:gradFill flip="none" rotWithShape="1">
          <a:gsLst>
            <a:gs pos="0">
              <a:srgbClr val="2986E2"/>
            </a:gs>
            <a:gs pos="100000">
              <a:srgbClr val="2986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/>
          <p:cNvSpPr/>
          <p:nvPr/>
        </p:nvSpPr>
        <p:spPr>
          <a:xfrm>
            <a:off x="6060281" y="0"/>
            <a:ext cx="83344" cy="3125391"/>
          </a:xfrm>
          <a:prstGeom prst="rect">
            <a:avLst/>
          </a:prstGeom>
          <a:solidFill>
            <a:srgbClr val="417DD6"/>
          </a:solidFill>
          <a:ln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15" name="image3.png" descr="image3.png"/>
          <p:cNvPicPr>
            <a:picLocks noChangeAspect="1"/>
          </p:cNvPicPr>
          <p:nvPr/>
        </p:nvPicPr>
        <p:blipFill>
          <a:blip r:embed="rId2"/>
          <a:srcRect l="2519" r="1029" b="2762"/>
          <a:stretch>
            <a:fillRect/>
          </a:stretch>
        </p:blipFill>
        <p:spPr>
          <a:xfrm>
            <a:off x="9149266" y="-4541"/>
            <a:ext cx="3039415" cy="3134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4.jpg" descr="imag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0" y="-8929"/>
            <a:ext cx="3456518" cy="3140075"/>
          </a:xfrm>
          <a:prstGeom prst="rect">
            <a:avLst/>
          </a:prstGeom>
          <a:ln w="12700"/>
        </p:spPr>
      </p:pic>
      <p:pic>
        <p:nvPicPr>
          <p:cNvPr id="17" name="image5.jpg" descr="image5.jpg"/>
          <p:cNvPicPr>
            <a:picLocks noChangeAspect="1"/>
          </p:cNvPicPr>
          <p:nvPr/>
        </p:nvPicPr>
        <p:blipFill>
          <a:blip r:embed="rId4"/>
          <a:srcRect l="735" r="735" b="10260"/>
          <a:stretch>
            <a:fillRect/>
          </a:stretch>
        </p:blipFill>
        <p:spPr>
          <a:xfrm>
            <a:off x="5947172" y="-8597"/>
            <a:ext cx="3202781" cy="3137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droppedImage.pdf" descr="droppedImage.pdf"/>
          <p:cNvPicPr>
            <a:picLocks noChangeAspect="1"/>
          </p:cNvPicPr>
          <p:nvPr/>
        </p:nvPicPr>
        <p:blipFill>
          <a:blip r:embed="rId5"/>
          <a:srcRect r="71345"/>
          <a:stretch>
            <a:fillRect/>
          </a:stretch>
        </p:blipFill>
        <p:spPr>
          <a:xfrm>
            <a:off x="238125" y="662699"/>
            <a:ext cx="2180601" cy="180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2937" y="-392906"/>
            <a:ext cx="2035969" cy="48220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634526" y="3880878"/>
            <a:ext cx="12960990" cy="3552159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1" name="Rectangle"/>
          <p:cNvSpPr/>
          <p:nvPr/>
        </p:nvSpPr>
        <p:spPr>
          <a:xfrm>
            <a:off x="-83344" y="3018234"/>
            <a:ext cx="12358688" cy="919758"/>
          </a:xfrm>
          <a:prstGeom prst="rect">
            <a:avLst/>
          </a:prstGeom>
          <a:solidFill>
            <a:srgbClr val="2875B4"/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22" name="image9.png" descr="image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047" y="4412704"/>
            <a:ext cx="3405188" cy="1670591"/>
          </a:xfrm>
          <a:prstGeom prst="rect">
            <a:avLst/>
          </a:prstGeom>
          <a:ln w="12700"/>
        </p:spPr>
      </p:pic>
      <p:pic>
        <p:nvPicPr>
          <p:cNvPr id="23" name="image9.png" descr="image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109" y="4412704"/>
            <a:ext cx="3405188" cy="1670591"/>
          </a:xfrm>
          <a:prstGeom prst="rect">
            <a:avLst/>
          </a:prstGeom>
          <a:ln w="12700"/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631156" y="3018235"/>
            <a:ext cx="8941594" cy="991195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05187" y="4125516"/>
            <a:ext cx="5417344" cy="21699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22"/>
              </a:spcBef>
              <a:buSzTx/>
              <a:buNone/>
              <a:defRPr sz="2391" b="1"/>
            </a:lvl1pPr>
            <a:lvl2pPr>
              <a:defRPr sz="2391"/>
            </a:lvl2pPr>
            <a:lvl4pPr>
              <a:defRPr sz="2391"/>
            </a:lvl4pPr>
            <a:lvl5pPr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9127" y="6512123"/>
            <a:ext cx="253274" cy="2500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8079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0166" y="6509742"/>
            <a:ext cx="299761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410751">
              <a:defRPr sz="1266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68420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Slide">
    <p:bg>
      <p:bgPr>
        <a:gradFill flip="none" rotWithShape="1">
          <a:gsLst>
            <a:gs pos="0">
              <a:srgbClr val="2875B4"/>
            </a:gs>
            <a:gs pos="100000">
              <a:srgbClr val="00BD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190625" y="2000250"/>
            <a:ext cx="9810750" cy="1714500"/>
          </a:xfrm>
          <a:prstGeom prst="rect">
            <a:avLst/>
          </a:prstGeom>
        </p:spPr>
        <p:txBody>
          <a:bodyPr lIns="50800" tIns="50800" rIns="50800" bIns="50800"/>
          <a:lstStyle>
            <a:lvl1pPr defTabSz="410751">
              <a:defRPr sz="4219"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0166" y="6509742"/>
            <a:ext cx="299761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410751">
              <a:defRPr sz="1266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27739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4803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-128454" y="-8952"/>
            <a:ext cx="12334876" cy="759024"/>
          </a:xfrm>
          <a:prstGeom prst="rect">
            <a:avLst/>
          </a:prstGeom>
          <a:solidFill>
            <a:srgbClr val="2986E2"/>
          </a:solidFill>
          <a:ln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58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"/>
            <a:ext cx="1528927" cy="750094"/>
          </a:xfrm>
          <a:prstGeom prst="rect">
            <a:avLst/>
          </a:prstGeom>
          <a:ln w="12700"/>
        </p:spPr>
      </p:pic>
      <p:pic>
        <p:nvPicPr>
          <p:cNvPr id="59" name="droppedImage.pdf" descr="droppedImage.pdf"/>
          <p:cNvPicPr>
            <a:picLocks noChangeAspect="1"/>
          </p:cNvPicPr>
          <p:nvPr/>
        </p:nvPicPr>
        <p:blipFill>
          <a:blip r:embed="rId3"/>
          <a:srcRect r="70760"/>
          <a:stretch>
            <a:fillRect/>
          </a:stretch>
        </p:blipFill>
        <p:spPr>
          <a:xfrm>
            <a:off x="11443893" y="120551"/>
            <a:ext cx="694529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12086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"/>
          <p:cNvSpPr/>
          <p:nvPr/>
        </p:nvSpPr>
        <p:spPr>
          <a:xfrm>
            <a:off x="-1" y="1600200"/>
            <a:ext cx="1219201" cy="5257801"/>
          </a:xfrm>
          <a:prstGeom prst="rect">
            <a:avLst/>
          </a:prstGeom>
          <a:solidFill>
            <a:srgbClr val="0038A8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r" defTabSz="914367">
              <a:defRPr sz="3400">
                <a:latin typeface="KeplerRegular"/>
                <a:ea typeface="KeplerRegular"/>
                <a:cs typeface="KeplerRegular"/>
                <a:sym typeface="KeplerRegular"/>
              </a:defRPr>
            </a:pPr>
            <a:endParaRPr sz="2391"/>
          </a:p>
        </p:txBody>
      </p:sp>
      <p:sp>
        <p:nvSpPr>
          <p:cNvPr id="69" name="Rectangle"/>
          <p:cNvSpPr/>
          <p:nvPr/>
        </p:nvSpPr>
        <p:spPr>
          <a:xfrm>
            <a:off x="-1" y="-1"/>
            <a:ext cx="1219201" cy="1524001"/>
          </a:xfrm>
          <a:prstGeom prst="rect">
            <a:avLst/>
          </a:prstGeom>
          <a:solidFill>
            <a:srgbClr val="0038A8">
              <a:alpha val="20000"/>
            </a:srgbClr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r" defTabSz="914367">
              <a:defRPr sz="3400">
                <a:latin typeface="KeplerRegular"/>
                <a:ea typeface="KeplerRegular"/>
                <a:cs typeface="KeplerRegular"/>
                <a:sym typeface="KeplerRegular"/>
              </a:defRPr>
            </a:pPr>
            <a:endParaRPr sz="2391"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2235200" y="271463"/>
            <a:ext cx="9042400" cy="76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 defTabSz="914367">
              <a:defRPr sz="2953" b="0">
                <a:solidFill>
                  <a:srgbClr val="000000"/>
                </a:solidFill>
                <a:uFillTx/>
                <a:latin typeface="FrutigerBold"/>
                <a:ea typeface="FrutigerBold"/>
                <a:cs typeface="FrutigerBold"/>
                <a:sym typeface="FrutigerBold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971" y="6204131"/>
            <a:ext cx="299631" cy="304440"/>
          </a:xfrm>
          <a:prstGeom prst="rect">
            <a:avLst/>
          </a:prstGeom>
          <a:ln>
            <a:miter lim="400000"/>
          </a:ln>
        </p:spPr>
        <p:txBody>
          <a:bodyPr lIns="65023" tIns="65023" rIns="65023" bIns="65023" anchor="ctr"/>
          <a:lstStyle>
            <a:lvl1pPr defTabSz="914367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97276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16781" y="383977"/>
            <a:ext cx="10358438" cy="1598414"/>
          </a:xfrm>
          <a:prstGeom prst="rect">
            <a:avLst/>
          </a:prstGeom>
        </p:spPr>
        <p:txBody>
          <a:bodyPr lIns="50800" tIns="50800" rIns="50800" bIns="50800"/>
          <a:lstStyle>
            <a:lvl1pPr marL="40638" marR="40638">
              <a:defRPr sz="4359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916781" y="1982391"/>
            <a:ext cx="10358438" cy="4875609"/>
          </a:xfrm>
          <a:prstGeom prst="rect">
            <a:avLst/>
          </a:prstGeom>
        </p:spPr>
        <p:txBody>
          <a:bodyPr lIns="50800" tIns="50800" rIns="50800" bIns="50800"/>
          <a:lstStyle>
            <a:lvl1pPr marL="269667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550942" marR="40638">
              <a:buClr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832217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153674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1475131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62646" y="6250781"/>
            <a:ext cx="293349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580409">
              <a:defRPr sz="126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43455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916781" y="383977"/>
            <a:ext cx="10358438" cy="1598414"/>
          </a:xfrm>
          <a:prstGeom prst="rect">
            <a:avLst/>
          </a:prstGeom>
        </p:spPr>
        <p:txBody>
          <a:bodyPr lIns="50800" tIns="50800" rIns="50800" bIns="50800"/>
          <a:lstStyle>
            <a:lvl1pPr marL="40638" marR="40638">
              <a:defRPr sz="4359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idx="1"/>
          </p:nvPr>
        </p:nvSpPr>
        <p:spPr>
          <a:xfrm>
            <a:off x="916781" y="1982391"/>
            <a:ext cx="10358438" cy="4875609"/>
          </a:xfrm>
          <a:prstGeom prst="rect">
            <a:avLst/>
          </a:prstGeom>
        </p:spPr>
        <p:txBody>
          <a:bodyPr lIns="50800" tIns="50800" rIns="50800" bIns="50800"/>
          <a:lstStyle>
            <a:lvl1pPr marL="269667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550942" marR="40638">
              <a:buClr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832217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153674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1475131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62646" y="6250781"/>
            <a:ext cx="293349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580409">
              <a:defRPr sz="126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31278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916781" y="383977"/>
            <a:ext cx="10358438" cy="1598414"/>
          </a:xfrm>
          <a:prstGeom prst="rect">
            <a:avLst/>
          </a:prstGeom>
        </p:spPr>
        <p:txBody>
          <a:bodyPr lIns="50800" tIns="50800" rIns="50800" bIns="50800"/>
          <a:lstStyle>
            <a:lvl1pPr marL="40638" marR="40638">
              <a:defRPr sz="4359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916781" y="1982391"/>
            <a:ext cx="10358438" cy="4875609"/>
          </a:xfrm>
          <a:prstGeom prst="rect">
            <a:avLst/>
          </a:prstGeom>
        </p:spPr>
        <p:txBody>
          <a:bodyPr lIns="50800" tIns="50800" rIns="50800" bIns="50800"/>
          <a:lstStyle>
            <a:lvl1pPr marL="269667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>
              <a:buClr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>
              <a:spcBef>
                <a:spcPts val="492"/>
              </a:spcBef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>
              <a:buClr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6918" y="6250781"/>
            <a:ext cx="301365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455398">
              <a:defRPr sz="126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62639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-128454" y="-8952"/>
            <a:ext cx="12334876" cy="759024"/>
          </a:xfrm>
          <a:prstGeom prst="rect">
            <a:avLst/>
          </a:prstGeom>
          <a:solidFill>
            <a:srgbClr val="2986E2"/>
          </a:solidFill>
          <a:ln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106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"/>
            <a:ext cx="1528927" cy="750094"/>
          </a:xfrm>
          <a:prstGeom prst="rect">
            <a:avLst/>
          </a:prstGeom>
          <a:ln w="12700"/>
        </p:spPr>
      </p:pic>
      <p:pic>
        <p:nvPicPr>
          <p:cNvPr id="107" name="droppedImage.pdf" descr="droppedImage.pdf"/>
          <p:cNvPicPr>
            <a:picLocks noChangeAspect="1"/>
          </p:cNvPicPr>
          <p:nvPr/>
        </p:nvPicPr>
        <p:blipFill>
          <a:blip r:embed="rId3"/>
          <a:srcRect r="70760"/>
          <a:stretch>
            <a:fillRect/>
          </a:stretch>
        </p:blipFill>
        <p:spPr>
          <a:xfrm>
            <a:off x="11443893" y="120551"/>
            <a:ext cx="694529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har char=""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62538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lIns="50800" tIns="50800" rIns="50800" bIns="50800"/>
          <a:lstStyle>
            <a:lvl1pPr defTabSz="410751">
              <a:defRPr sz="5906" b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625056" indent="-401822" defTabSz="410751">
              <a:spcBef>
                <a:spcPts val="1687"/>
              </a:spcBef>
              <a:buClrTx/>
              <a:buSzPct val="171000"/>
              <a:defRPr sz="2953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Char char="•"/>
              <a:defRPr sz="2953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defRPr sz="2953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Char char="•"/>
              <a:defRPr sz="2953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Char char="•"/>
              <a:defRPr sz="2953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0166" y="6509742"/>
            <a:ext cx="299761" cy="297389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algn="ctr" defTabSz="410751">
              <a:defRPr sz="1266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363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"/>
          <p:cNvSpPr/>
          <p:nvPr/>
        </p:nvSpPr>
        <p:spPr>
          <a:xfrm>
            <a:off x="-128454" y="-8952"/>
            <a:ext cx="12334876" cy="759024"/>
          </a:xfrm>
          <a:prstGeom prst="rect">
            <a:avLst/>
          </a:prstGeom>
          <a:solidFill>
            <a:srgbClr val="2986E2"/>
          </a:solidFill>
          <a:ln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127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"/>
            <a:ext cx="1528927" cy="750094"/>
          </a:xfrm>
          <a:prstGeom prst="rect">
            <a:avLst/>
          </a:prstGeom>
          <a:ln w="12700"/>
        </p:spPr>
      </p:pic>
      <p:pic>
        <p:nvPicPr>
          <p:cNvPr id="128" name="droppedImage.pdf" descr="droppedImage.pdf"/>
          <p:cNvPicPr>
            <a:picLocks noChangeAspect="1"/>
          </p:cNvPicPr>
          <p:nvPr/>
        </p:nvPicPr>
        <p:blipFill>
          <a:blip r:embed="rId3"/>
          <a:srcRect r="70760"/>
          <a:stretch>
            <a:fillRect/>
          </a:stretch>
        </p:blipFill>
        <p:spPr>
          <a:xfrm>
            <a:off x="11443893" y="120551"/>
            <a:ext cx="694529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har char=""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85363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11866208" y="-1"/>
            <a:ext cx="325793" cy="2294480"/>
          </a:xfrm>
          <a:prstGeom prst="rect">
            <a:avLst/>
          </a:prstGeom>
          <a:solidFill>
            <a:srgbClr val="2875B4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139" name="Rectangle"/>
          <p:cNvSpPr/>
          <p:nvPr/>
        </p:nvSpPr>
        <p:spPr>
          <a:xfrm>
            <a:off x="11866209" y="2283100"/>
            <a:ext cx="325792" cy="2294480"/>
          </a:xfrm>
          <a:prstGeom prst="rect">
            <a:avLst/>
          </a:prstGeom>
          <a:solidFill>
            <a:srgbClr val="00BDF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140" name="Rectangle"/>
          <p:cNvSpPr/>
          <p:nvPr/>
        </p:nvSpPr>
        <p:spPr>
          <a:xfrm>
            <a:off x="11866207" y="4563521"/>
            <a:ext cx="325794" cy="2294479"/>
          </a:xfrm>
          <a:prstGeom prst="rect">
            <a:avLst/>
          </a:prstGeom>
          <a:solidFill>
            <a:srgbClr val="9BDC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471931" y="852808"/>
            <a:ext cx="10975003" cy="1080012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algn="l" defTabSz="457184">
              <a:defRPr>
                <a:solidFill>
                  <a:srgbClr val="2875B4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471931" y="1976439"/>
            <a:ext cx="10975003" cy="4182926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337529" indent="-337529" defTabSz="457184">
              <a:spcBef>
                <a:spcPts val="422"/>
              </a:spcBef>
              <a:buClrTx/>
              <a:buFont typeface="Arial"/>
              <a:defRPr sz="1969">
                <a:solidFill>
                  <a:srgbClr val="000000"/>
                </a:solidFill>
                <a:uFillTx/>
              </a:defRPr>
            </a:lvl1pPr>
            <a:lvl2pPr marL="602732" indent="-281275" defTabSz="457184">
              <a:spcBef>
                <a:spcPts val="422"/>
              </a:spcBef>
              <a:buClrTx/>
              <a:buFont typeface="Arial"/>
              <a:buChar char="–"/>
              <a:defRPr sz="1969">
                <a:solidFill>
                  <a:srgbClr val="000000"/>
                </a:solidFill>
                <a:uFillTx/>
              </a:defRPr>
            </a:lvl2pPr>
            <a:lvl3pPr marL="867934" indent="-225019" defTabSz="457184">
              <a:spcBef>
                <a:spcPts val="422"/>
              </a:spcBef>
              <a:buClrTx/>
              <a:buFont typeface="Arial"/>
              <a:defRPr sz="1969">
                <a:solidFill>
                  <a:srgbClr val="000000"/>
                </a:solidFill>
                <a:uFillTx/>
              </a:defRPr>
            </a:lvl3pPr>
            <a:lvl4pPr marL="1189391" indent="-225019" defTabSz="457184">
              <a:buClrTx/>
              <a:buFont typeface="Arial"/>
              <a:defRPr>
                <a:solidFill>
                  <a:srgbClr val="000000"/>
                </a:solidFill>
                <a:uFillTx/>
              </a:defRPr>
            </a:lvl4pPr>
            <a:lvl5pPr marL="1510849" indent="-225019" defTabSz="457184">
              <a:buClrTx/>
              <a:buFont typeface="Arial"/>
              <a:defRPr>
                <a:solidFill>
                  <a:srgbClr val="000000"/>
                </a:solidFill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67859" y="6386693"/>
            <a:ext cx="309249" cy="304440"/>
          </a:xfrm>
          <a:prstGeom prst="rect">
            <a:avLst/>
          </a:prstGeom>
          <a:ln>
            <a:miter lim="400000"/>
          </a:ln>
        </p:spPr>
        <p:txBody>
          <a:bodyPr lIns="65023" tIns="65023" rIns="65023" bIns="65023" anchor="ctr"/>
          <a:lstStyle>
            <a:lvl1pPr algn="ctr" defTabSz="457184"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84553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"/>
          <p:cNvSpPr/>
          <p:nvPr/>
        </p:nvSpPr>
        <p:spPr>
          <a:xfrm>
            <a:off x="-128454" y="-8952"/>
            <a:ext cx="12334876" cy="759024"/>
          </a:xfrm>
          <a:prstGeom prst="rect">
            <a:avLst/>
          </a:prstGeom>
          <a:solidFill>
            <a:srgbClr val="2986E2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151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"/>
            <a:ext cx="1528927" cy="750094"/>
          </a:xfrm>
          <a:prstGeom prst="rect">
            <a:avLst/>
          </a:prstGeom>
          <a:ln w="12700"/>
        </p:spPr>
      </p:pic>
      <p:pic>
        <p:nvPicPr>
          <p:cNvPr id="152" name="droppedImage.pdf" descr="droppedImage.pdf"/>
          <p:cNvPicPr>
            <a:picLocks noChangeAspect="1"/>
          </p:cNvPicPr>
          <p:nvPr/>
        </p:nvPicPr>
        <p:blipFill>
          <a:blip r:embed="rId3"/>
          <a:srcRect r="70760"/>
          <a:stretch>
            <a:fillRect/>
          </a:stretch>
        </p:blipFill>
        <p:spPr>
          <a:xfrm>
            <a:off x="11443893" y="120551"/>
            <a:ext cx="694529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har char=""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1683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838199" y="1131094"/>
            <a:ext cx="10515602" cy="994173"/>
          </a:xfrm>
          <a:prstGeom prst="rect">
            <a:avLst/>
          </a:prstGeom>
        </p:spPr>
        <p:txBody>
          <a:bodyPr lIns="48767" tIns="48767" rIns="48767" bIns="48767">
            <a:normAutofit/>
          </a:bodyPr>
          <a:lstStyle>
            <a:lvl1pPr algn="l" defTabSz="914367">
              <a:lnSpc>
                <a:spcPct val="90000"/>
              </a:lnSpc>
              <a:defRPr sz="4359" b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2226469"/>
            <a:ext cx="10515602" cy="3263504"/>
          </a:xfrm>
          <a:prstGeom prst="rect">
            <a:avLst/>
          </a:prstGeom>
        </p:spPr>
        <p:txBody>
          <a:bodyPr lIns="48767" tIns="48767" rIns="48767" bIns="48767">
            <a:normAutofit/>
          </a:bodyPr>
          <a:lstStyle>
            <a:lvl1pPr marL="218131" indent="-218131" defTabSz="914367">
              <a:lnSpc>
                <a:spcPct val="90000"/>
              </a:lnSpc>
              <a:spcBef>
                <a:spcPts val="984"/>
              </a:spcBef>
              <a:buClrTx/>
              <a:buFont typeface="Arial"/>
              <a:defRPr sz="2672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75944" indent="-254487" defTabSz="914367">
              <a:lnSpc>
                <a:spcPct val="90000"/>
              </a:lnSpc>
              <a:spcBef>
                <a:spcPts val="984"/>
              </a:spcBef>
              <a:buClrTx/>
              <a:buFont typeface="Arial"/>
              <a:buChar char="•"/>
              <a:defRPr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48298" indent="-305384" defTabSz="914367">
              <a:lnSpc>
                <a:spcPct val="90000"/>
              </a:lnSpc>
              <a:spcBef>
                <a:spcPts val="984"/>
              </a:spcBef>
              <a:buClrTx/>
              <a:buFont typeface="Arial"/>
              <a:defRPr sz="2672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3688" indent="-339316" defTabSz="914367">
              <a:lnSpc>
                <a:spcPct val="90000"/>
              </a:lnSpc>
              <a:spcBef>
                <a:spcPts val="984"/>
              </a:spcBef>
              <a:buClrTx/>
              <a:buFont typeface="Arial"/>
              <a:buChar char="•"/>
              <a:defRPr sz="2672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625145" indent="-339316" defTabSz="914367">
              <a:lnSpc>
                <a:spcPct val="90000"/>
              </a:lnSpc>
              <a:spcBef>
                <a:spcPts val="984"/>
              </a:spcBef>
              <a:buClrTx/>
              <a:buFont typeface="Arial"/>
              <a:buChar char="•"/>
              <a:defRPr sz="2672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7000" y="5625630"/>
            <a:ext cx="266802" cy="271611"/>
          </a:xfrm>
          <a:prstGeom prst="rect">
            <a:avLst/>
          </a:prstGeom>
          <a:ln>
            <a:miter lim="400000"/>
          </a:ln>
        </p:spPr>
        <p:txBody>
          <a:bodyPr lIns="48767" tIns="48767" rIns="48767" bIns="48767" anchor="ctr"/>
          <a:lstStyle>
            <a:lvl1pPr defTabSz="914367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89044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838199" y="1131094"/>
            <a:ext cx="10515602" cy="994173"/>
          </a:xfrm>
          <a:prstGeom prst="rect">
            <a:avLst/>
          </a:prstGeom>
        </p:spPr>
        <p:txBody>
          <a:bodyPr lIns="48767" tIns="48767" rIns="48767" bIns="48767">
            <a:normAutofit/>
          </a:bodyPr>
          <a:lstStyle>
            <a:lvl1pPr algn="l" defTabSz="914367">
              <a:lnSpc>
                <a:spcPct val="90000"/>
              </a:lnSpc>
              <a:defRPr sz="4359" b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7000" y="5625630"/>
            <a:ext cx="266802" cy="271611"/>
          </a:xfrm>
          <a:prstGeom prst="rect">
            <a:avLst/>
          </a:prstGeom>
          <a:ln>
            <a:miter lim="400000"/>
          </a:ln>
        </p:spPr>
        <p:txBody>
          <a:bodyPr lIns="48767" tIns="48767" rIns="48767" bIns="48767" anchor="ctr"/>
          <a:lstStyle>
            <a:lvl1pPr defTabSz="914367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66344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5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4761385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14338" y="-53105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61D10-1B2C-9847-8DD6-364E921CDF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3051" y="1128714"/>
            <a:ext cx="10011188" cy="5100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820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52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F75A-2D5E-9140-AD42-72CCF0C66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1E656-9616-6D4B-9719-B7EB69C3B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FB855-B60E-634A-9996-0D0D41EE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895-3326-6449-8FBB-54698392FAAF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730B-5B17-114A-AEDB-7E8E928D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ECD4-EAA6-B343-800A-0E1BCC8B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7127" y="6588323"/>
            <a:ext cx="253274" cy="250068"/>
          </a:xfrm>
        </p:spPr>
        <p:txBody>
          <a:bodyPr/>
          <a:lstStyle/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3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6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147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85" r:id="rId12"/>
    <p:sldLayoutId id="21474842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ED7D8E-918B-C445-A470-3725123DC34E}"/>
              </a:ext>
            </a:extLst>
          </p:cNvPr>
          <p:cNvSpPr/>
          <p:nvPr userDrawn="1"/>
        </p:nvSpPr>
        <p:spPr>
          <a:xfrm>
            <a:off x="0" y="0"/>
            <a:ext cx="12192000" cy="795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DEF43-AC10-154D-ABA6-63C2A34A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2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E4D76-F093-9D4B-A0B4-6C6533C72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8BD5-50DE-0645-86E2-6CA900691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10/14/2025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9636-86A9-9546-88CE-C8FE60E19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CFECB-E988-5744-93CB-BC71431D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74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1" r:id="rId5"/>
    <p:sldLayoutId id="2147484262" r:id="rId6"/>
    <p:sldLayoutId id="2147484263" r:id="rId7"/>
    <p:sldLayoutId id="2147484264" r:id="rId8"/>
    <p:sldLayoutId id="2147484268" r:id="rId9"/>
    <p:sldLayoutId id="21474842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5D7FC-5103-9A4E-B62E-E1EA0828E2CE}" type="datetime1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A5C6C-BD3B-0F45-AE52-71E6E6BA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302" r:id="rId12"/>
    <p:sldLayoutId id="214748430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D4C993-76AC-6D4D-836E-E066BF1D43CE}"/>
              </a:ext>
            </a:extLst>
          </p:cNvPr>
          <p:cNvSpPr/>
          <p:nvPr userDrawn="1"/>
        </p:nvSpPr>
        <p:spPr>
          <a:xfrm>
            <a:off x="0" y="0"/>
            <a:ext cx="12192000" cy="795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408039" y="-53106"/>
            <a:ext cx="7375922" cy="84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4268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8" r:id="rId4"/>
    <p:sldLayoutId id="2147484289" r:id="rId5"/>
  </p:sldLayoutIdLst>
  <p:transition spd="med"/>
  <p:txStyles>
    <p:titleStyle>
      <a:lvl1pPr marL="0" marR="0" indent="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1pPr>
      <a:lvl2pPr marL="0" marR="0" indent="1143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2pPr>
      <a:lvl3pPr marL="0" marR="0" indent="228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3pPr>
      <a:lvl4pPr marL="0" marR="0" indent="3429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4pPr>
      <a:lvl5pPr marL="0" marR="0" indent="457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5pPr>
      <a:lvl6pPr marL="0" marR="0" indent="5715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6pPr>
      <a:lvl7pPr marL="0" marR="0" indent="685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7pPr>
      <a:lvl8pPr marL="0" marR="0" indent="8001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8pPr>
      <a:lvl9pPr marL="0" marR="0" indent="9144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Corbel"/>
          <a:ea typeface="Corbel"/>
          <a:cs typeface="Corbel"/>
          <a:sym typeface="Corbel"/>
        </a:defRPr>
      </a:lvl9pPr>
    </p:titleStyle>
    <p:bodyStyle>
      <a:lvl1pPr marL="233795" marR="0" indent="-233795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1pPr>
      <a:lvl2pPr marL="454192" marR="0" indent="-225592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2pPr>
      <a:lvl3pPr marL="658906" marR="0" indent="-201706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3pPr>
      <a:lvl4pPr marL="930729" marR="0" indent="-244929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4pPr>
      <a:lvl5pPr marL="1159329" marR="0" indent="-244929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5pPr>
      <a:lvl6pPr marL="1837871" marR="0" indent="-612321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6pPr>
      <a:lvl7pPr marL="2015671" marR="0" indent="-612321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7pPr>
      <a:lvl8pPr marL="2193471" marR="0" indent="-612321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8pPr>
      <a:lvl9pPr marL="2371271" marR="0" indent="-612321" algn="l" defTabSz="910828" rtl="0" latinLnBrk="0">
        <a:lnSpc>
          <a:spcPct val="100000"/>
        </a:lnSpc>
        <a:spcBef>
          <a:spcPts val="750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00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28454" y="-8952"/>
            <a:ext cx="12334876" cy="759024"/>
          </a:xfrm>
          <a:prstGeom prst="rect">
            <a:avLst/>
          </a:prstGeom>
          <a:solidFill>
            <a:srgbClr val="2986E2"/>
          </a:solidFill>
          <a:ln>
            <a:miter lim="400000"/>
          </a:ln>
        </p:spPr>
        <p:txBody>
          <a:bodyPr lIns="26789" tIns="26789" rIns="26789" bIns="26789" anchor="ctr"/>
          <a:lstStyle/>
          <a:p>
            <a:pPr defTabSz="910796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pic>
        <p:nvPicPr>
          <p:cNvPr id="3" name="image9.png" descr="image9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98"/>
            <a:ext cx="1528927" cy="750094"/>
          </a:xfrm>
          <a:prstGeom prst="rect">
            <a:avLst/>
          </a:prstGeom>
          <a:ln w="12700"/>
        </p:spPr>
      </p:pic>
      <p:pic>
        <p:nvPicPr>
          <p:cNvPr id="4" name="droppedImage.pdf" descr="droppedImage.pdf"/>
          <p:cNvPicPr>
            <a:picLocks noChangeAspect="1"/>
          </p:cNvPicPr>
          <p:nvPr/>
        </p:nvPicPr>
        <p:blipFill>
          <a:blip r:embed="rId22"/>
          <a:srcRect r="70760"/>
          <a:stretch>
            <a:fillRect/>
          </a:stretch>
        </p:blipFill>
        <p:spPr>
          <a:xfrm>
            <a:off x="11443893" y="120551"/>
            <a:ext cx="694529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555449" y="-53105"/>
            <a:ext cx="9834563" cy="84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7219" y="1419225"/>
            <a:ext cx="10977563" cy="543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2pPr marL="742950" indent="-285750">
              <a:spcBef>
                <a:spcPts val="900"/>
              </a:spcBef>
              <a:buClr>
                <a:srgbClr val="88C4EC"/>
              </a:buClr>
              <a:buChar char=""/>
              <a:defRPr sz="3800"/>
            </a:lvl2pPr>
            <a:lvl3pPr marL="1143000" indent="-228600">
              <a:spcBef>
                <a:spcPts val="800"/>
              </a:spcBef>
              <a:buClr>
                <a:srgbClr val="1D4790"/>
              </a:buClr>
              <a:buChar char="•"/>
              <a:defRPr sz="3400"/>
            </a:lvl3pPr>
            <a:lvl4pPr marL="1600200" indent="-228600">
              <a:spcBef>
                <a:spcPts val="600"/>
              </a:spcBef>
              <a:buClr>
                <a:srgbClr val="1D4790"/>
              </a:buClr>
              <a:buChar char="–"/>
              <a:defRPr sz="2800"/>
            </a:lvl4pPr>
            <a:lvl5pPr marL="2057400" indent="-228600">
              <a:spcBef>
                <a:spcPts val="600"/>
              </a:spcBef>
              <a:buClr>
                <a:srgbClr val="1D4790"/>
              </a:buClr>
              <a:buChar char="»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57127" y="6588323"/>
            <a:ext cx="253274" cy="250068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 algn="r" defTabSz="910796">
              <a:defRPr sz="1125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40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  <p:sldLayoutId id="2147484318" r:id="rId14"/>
    <p:sldLayoutId id="2147484319" r:id="rId15"/>
    <p:sldLayoutId id="2147484320" r:id="rId16"/>
    <p:sldLayoutId id="2147484321" r:id="rId17"/>
    <p:sldLayoutId id="2147484322" r:id="rId18"/>
    <p:sldLayoutId id="2147484323" r:id="rId19"/>
  </p:sldLayoutIdLst>
  <p:transition spd="med"/>
  <p:txStyles>
    <p:titleStyle>
      <a:lvl1pPr marL="0" marR="0" indent="0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1pPr>
      <a:lvl2pPr marL="0" marR="0" indent="160729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2pPr>
      <a:lvl3pPr marL="0" marR="0" indent="321457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3pPr>
      <a:lvl4pPr marL="0" marR="0" indent="482186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4pPr>
      <a:lvl5pPr marL="0" marR="0" indent="642915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5pPr>
      <a:lvl6pPr marL="0" marR="0" indent="803643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6pPr>
      <a:lvl7pPr marL="0" marR="0" indent="964372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7pPr>
      <a:lvl8pPr marL="0" marR="0" indent="1125101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8pPr>
      <a:lvl9pPr marL="0" marR="0" indent="1285829" algn="ctr" defTabSz="9107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1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rbel"/>
        </a:defRPr>
      </a:lvl9pPr>
    </p:titleStyle>
    <p:bodyStyle>
      <a:lvl1pPr marL="241093" marR="0" indent="-241093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00000"/>
        <a:buFontTx/>
        <a:buChar char="•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1pPr>
      <a:lvl2pPr marL="554091" marR="0" indent="-232633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2pPr>
      <a:lvl3pPr marL="850916" marR="0" indent="-208002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3pPr>
      <a:lvl4pPr marL="1216945" marR="0" indent="-252573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4pPr>
      <a:lvl5pPr marL="1538402" marR="0" indent="-252573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00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5pPr>
      <a:lvl6pPr marL="2354802" marR="0" indent="-631434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6pPr>
      <a:lvl7pPr marL="2604824" marR="0" indent="-631434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7pPr>
      <a:lvl8pPr marL="2854847" marR="0" indent="-631434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8pPr>
      <a:lvl9pPr marL="3104869" marR="0" indent="-631434" algn="l" defTabSz="910796" rtl="0" latinLnBrk="0">
        <a:lnSpc>
          <a:spcPct val="100000"/>
        </a:lnSpc>
        <a:spcBef>
          <a:spcPts val="703"/>
        </a:spcBef>
        <a:spcAft>
          <a:spcPts val="0"/>
        </a:spcAft>
        <a:buClr>
          <a:srgbClr val="AAADFF"/>
        </a:buClr>
        <a:buSzPct val="171000"/>
        <a:buFontTx/>
        <a:buChar char=""/>
        <a:tabLst/>
        <a:defRPr sz="3094" b="0" i="0" u="none" strike="noStrike" cap="none" spc="0" baseline="0">
          <a:ln>
            <a:noFill/>
          </a:ln>
          <a:solidFill>
            <a:srgbClr val="1D4790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Corbel"/>
        </a:defRPr>
      </a:lvl9pPr>
    </p:bodyStyle>
    <p:otherStyle>
      <a:lvl1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r" defTabSz="91079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1D479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ov"/><Relationship Id="rId7" Type="http://schemas.openxmlformats.org/officeDocument/2006/relationships/slideLayout" Target="../slideLayouts/slideLayout5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36.png"/><Relationship Id="rId4" Type="http://schemas.openxmlformats.org/officeDocument/2006/relationships/video" Target="../media/media2.mo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3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820.png"/><Relationship Id="rId4" Type="http://schemas.openxmlformats.org/officeDocument/2006/relationships/image" Target="../media/image790.png"/><Relationship Id="rId9" Type="http://schemas.openxmlformats.org/officeDocument/2006/relationships/customXml" Target="../ink/ink4.xml"/><Relationship Id="rId14" Type="http://schemas.openxmlformats.org/officeDocument/2006/relationships/image" Target="../media/image8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116.png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microsoft.com/office/2007/relationships/hdphoto" Target="../media/hdphoto6.wdp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7.png"/><Relationship Id="rId4" Type="http://schemas.openxmlformats.org/officeDocument/2006/relationships/image" Target="../media/image136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8DA2-987F-DA4A-A895-C89F8EA9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225" y="2636044"/>
            <a:ext cx="5057775" cy="1714500"/>
          </a:xfrm>
        </p:spPr>
        <p:txBody>
          <a:bodyPr/>
          <a:lstStyle/>
          <a:p>
            <a:r>
              <a:rPr lang="en-US" dirty="0"/>
              <a:t>Modeling Cancer in the Mouse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580E-AA11-8249-B004-182A2AA3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86588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332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Lentiviral transgenesis using mESC"/>
          <p:cNvSpPr txBox="1">
            <a:spLocks noGrp="1"/>
          </p:cNvSpPr>
          <p:nvPr>
            <p:ph type="title" idx="4294967295"/>
          </p:nvPr>
        </p:nvSpPr>
        <p:spPr>
          <a:xfrm>
            <a:off x="2518777" y="-61159"/>
            <a:ext cx="7386637" cy="1036638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r>
              <a:rPr dirty="0"/>
              <a:t>Lentiviral transgenesis using </a:t>
            </a:r>
            <a:r>
              <a:rPr dirty="0" err="1"/>
              <a:t>mESC</a:t>
            </a:r>
            <a:endParaRPr dirty="0"/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382" y="2740336"/>
            <a:ext cx="3029857" cy="216842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Ventura, Meissner, et al., PNAS 2004"/>
          <p:cNvSpPr txBox="1"/>
          <p:nvPr/>
        </p:nvSpPr>
        <p:spPr>
          <a:xfrm>
            <a:off x="6713711" y="6352791"/>
            <a:ext cx="376385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algn="ctr" defTabSz="410751" hangingPunct="0"/>
            <a:r>
              <a:rPr sz="1898" kern="0">
                <a:solidFill>
                  <a:srgbClr val="000000"/>
                </a:solidFill>
                <a:latin typeface="Corbel"/>
                <a:sym typeface="Corbel"/>
              </a:rPr>
              <a:t>Ventura, Meissner, et al., PNAS 2004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5542842" y="2671325"/>
            <a:ext cx="4208013" cy="2305823"/>
            <a:chOff x="-2999" y="-893"/>
            <a:chExt cx="5984728" cy="3279391"/>
          </a:xfrm>
        </p:grpSpPr>
        <p:grpSp>
          <p:nvGrpSpPr>
            <p:cNvPr id="338" name="Group"/>
            <p:cNvGrpSpPr/>
            <p:nvPr/>
          </p:nvGrpSpPr>
          <p:grpSpPr>
            <a:xfrm>
              <a:off x="168712" y="45103"/>
              <a:ext cx="5813017" cy="3233395"/>
              <a:chOff x="0" y="0"/>
              <a:chExt cx="5813015" cy="3233394"/>
            </a:xfrm>
          </p:grpSpPr>
          <p:pic>
            <p:nvPicPr>
              <p:cNvPr id="336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3276" y="0"/>
                <a:ext cx="3599740" cy="32333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7" name="Arrow"/>
              <p:cNvSpPr/>
              <p:nvPr/>
            </p:nvSpPr>
            <p:spPr>
              <a:xfrm>
                <a:off x="0" y="1100508"/>
                <a:ext cx="1891904" cy="1032379"/>
              </a:xfrm>
              <a:prstGeom prst="rightArrow">
                <a:avLst>
                  <a:gd name="adj1" fmla="val 39087"/>
                  <a:gd name="adj2" fmla="val 66032"/>
                </a:avLst>
              </a:prstGeom>
              <a:solidFill>
                <a:srgbClr val="00B5F6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9" name="tetraploid…"/>
            <p:cNvSpPr txBox="1"/>
            <p:nvPr/>
          </p:nvSpPr>
          <p:spPr>
            <a:xfrm>
              <a:off x="-2999" y="-893"/>
              <a:ext cx="1903655" cy="979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1900"/>
              </a:pPr>
              <a:r>
                <a:rPr sz="1336" kern="0">
                  <a:solidFill>
                    <a:srgbClr val="000000"/>
                  </a:solidFill>
                  <a:latin typeface="Corbel"/>
                  <a:sym typeface="Corbel"/>
                </a:rPr>
                <a:t>tetraploid </a:t>
              </a:r>
            </a:p>
            <a:p>
              <a:pPr algn="ctr" defTabSz="410751" hangingPunct="0">
                <a:defRPr sz="1900"/>
              </a:pPr>
              <a:r>
                <a:rPr sz="1336" kern="0">
                  <a:solidFill>
                    <a:srgbClr val="000000"/>
                  </a:solidFill>
                  <a:latin typeface="Corbel"/>
                  <a:sym typeface="Corbel"/>
                </a:rPr>
                <a:t>blastocyst </a:t>
              </a:r>
            </a:p>
            <a:p>
              <a:pPr algn="ctr" defTabSz="410751" hangingPunct="0">
                <a:defRPr sz="1900"/>
              </a:pPr>
              <a:r>
                <a:rPr sz="1336" kern="0">
                  <a:solidFill>
                    <a:srgbClr val="000000"/>
                  </a:solidFill>
                  <a:latin typeface="Corbel"/>
                  <a:sym typeface="Corbel"/>
                </a:rPr>
                <a:t>complementation</a:t>
              </a:r>
            </a:p>
          </p:txBody>
        </p:sp>
      </p:grpSp>
      <p:pic>
        <p:nvPicPr>
          <p:cNvPr id="3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199" y="1389098"/>
            <a:ext cx="5766263" cy="54247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Lentiviral vector pSico"/>
          <p:cNvSpPr txBox="1"/>
          <p:nvPr/>
        </p:nvSpPr>
        <p:spPr>
          <a:xfrm>
            <a:off x="5071010" y="989319"/>
            <a:ext cx="247664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/>
            </a:lvl1pPr>
          </a:lstStyle>
          <a:p>
            <a:pPr algn="ctr" defTabSz="410751" hangingPunct="0"/>
            <a:r>
              <a:rPr sz="2039" kern="0">
                <a:solidFill>
                  <a:srgbClr val="000000"/>
                </a:solidFill>
                <a:latin typeface="Corbel"/>
                <a:sym typeface="Corbel"/>
              </a:rPr>
              <a:t>Lentiviral vector pSico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Limita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r>
              <a:t>Limitations?</a:t>
            </a:r>
          </a:p>
        </p:txBody>
      </p:sp>
      <p:sp>
        <p:nvSpPr>
          <p:cNvPr id="348" name="Random transgene integration…"/>
          <p:cNvSpPr txBox="1">
            <a:spLocks noGrp="1"/>
          </p:cNvSpPr>
          <p:nvPr>
            <p:ph type="body" idx="4294967295"/>
          </p:nvPr>
        </p:nvSpPr>
        <p:spPr>
          <a:xfrm>
            <a:off x="1214438" y="1419225"/>
            <a:ext cx="10977562" cy="5438775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  <a:r>
              <a:t>Random transgene integration</a:t>
            </a:r>
          </a:p>
          <a:p>
            <a:pPr>
              <a:buChar char="•"/>
            </a:pPr>
            <a:r>
              <a:t>Silencing of the transgene</a:t>
            </a:r>
          </a:p>
          <a:p>
            <a:pPr>
              <a:buChar char="•"/>
            </a:pPr>
            <a:r>
              <a:t>No way to fully inactivate a gene (DN and RNAi…)</a:t>
            </a:r>
          </a:p>
          <a:p>
            <a:pPr>
              <a:buChar char="•"/>
            </a:pPr>
            <a:r>
              <a:t>No easy way to generate mosaics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"/>
          <p:cNvSpPr/>
          <p:nvPr/>
        </p:nvSpPr>
        <p:spPr>
          <a:xfrm>
            <a:off x="2711526" y="3352272"/>
            <a:ext cx="2245349" cy="234942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5" name="Rectangle"/>
          <p:cNvSpPr/>
          <p:nvPr/>
        </p:nvSpPr>
        <p:spPr>
          <a:xfrm>
            <a:off x="6900639" y="3352272"/>
            <a:ext cx="2876780" cy="234942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6" name="Gene of Interest"/>
          <p:cNvSpPr/>
          <p:nvPr/>
        </p:nvSpPr>
        <p:spPr>
          <a:xfrm>
            <a:off x="4955812" y="3352272"/>
            <a:ext cx="1945892" cy="234942"/>
          </a:xfrm>
          <a:prstGeom prst="rect">
            <a:avLst/>
          </a:prstGeom>
          <a:solidFill>
            <a:srgbClr val="FC61A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defTabSz="1295400">
              <a:buClr>
                <a:srgbClr val="1D4790"/>
              </a:buClr>
              <a:defRPr sz="1900">
                <a:solidFill>
                  <a:srgbClr val="FFFFFF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910796" hangingPunct="0"/>
            <a:r>
              <a:rPr sz="1336" kern="0"/>
              <a:t>Gene of Interest</a:t>
            </a:r>
          </a:p>
        </p:txBody>
      </p:sp>
      <p:grpSp>
        <p:nvGrpSpPr>
          <p:cNvPr id="360" name="Group"/>
          <p:cNvGrpSpPr/>
          <p:nvPr/>
        </p:nvGrpSpPr>
        <p:grpSpPr>
          <a:xfrm>
            <a:off x="7499244" y="1390606"/>
            <a:ext cx="867835" cy="808586"/>
            <a:chOff x="12515" y="1185"/>
            <a:chExt cx="1234252" cy="1149987"/>
          </a:xfrm>
        </p:grpSpPr>
        <p:sp>
          <p:nvSpPr>
            <p:cNvPr id="357" name="Rectangle"/>
            <p:cNvSpPr/>
            <p:nvPr/>
          </p:nvSpPr>
          <p:spPr>
            <a:xfrm>
              <a:off x="62934" y="773586"/>
              <a:ext cx="1183833" cy="334140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DTA"/>
            <p:cNvSpPr txBox="1"/>
            <p:nvPr/>
          </p:nvSpPr>
          <p:spPr>
            <a:xfrm>
              <a:off x="218220" y="679339"/>
              <a:ext cx="873260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/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DTA</a:t>
              </a:r>
            </a:p>
          </p:txBody>
        </p:sp>
        <p:sp>
          <p:nvSpPr>
            <p:cNvPr id="359" name="negative…"/>
            <p:cNvSpPr txBox="1"/>
            <p:nvPr/>
          </p:nvSpPr>
          <p:spPr>
            <a:xfrm>
              <a:off x="12515" y="1185"/>
              <a:ext cx="1194629" cy="810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negative</a:t>
              </a:r>
            </a:p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selection</a:t>
              </a:r>
            </a:p>
          </p:txBody>
        </p:sp>
      </p:grpSp>
      <p:grpSp>
        <p:nvGrpSpPr>
          <p:cNvPr id="373" name="Group"/>
          <p:cNvGrpSpPr/>
          <p:nvPr/>
        </p:nvGrpSpPr>
        <p:grpSpPr>
          <a:xfrm>
            <a:off x="3586206" y="1390606"/>
            <a:ext cx="4572461" cy="1974897"/>
            <a:chOff x="-1" y="1185"/>
            <a:chExt cx="6503055" cy="2808740"/>
          </a:xfrm>
        </p:grpSpPr>
        <p:sp>
          <p:nvSpPr>
            <p:cNvPr id="361" name="Rectangle"/>
            <p:cNvSpPr/>
            <p:nvPr/>
          </p:nvSpPr>
          <p:spPr>
            <a:xfrm>
              <a:off x="2114212" y="773586"/>
              <a:ext cx="1630856" cy="334140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Neo"/>
            <p:cNvSpPr txBox="1"/>
            <p:nvPr/>
          </p:nvSpPr>
          <p:spPr>
            <a:xfrm>
              <a:off x="2489779" y="679339"/>
              <a:ext cx="873260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/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Neo</a:t>
              </a:r>
            </a:p>
          </p:txBody>
        </p:sp>
        <p:sp>
          <p:nvSpPr>
            <p:cNvPr id="363" name="Rectangle"/>
            <p:cNvSpPr/>
            <p:nvPr/>
          </p:nvSpPr>
          <p:spPr>
            <a:xfrm>
              <a:off x="243837" y="773586"/>
              <a:ext cx="1865426" cy="334140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Rectangle"/>
            <p:cNvSpPr/>
            <p:nvPr/>
          </p:nvSpPr>
          <p:spPr>
            <a:xfrm>
              <a:off x="3743556" y="774151"/>
              <a:ext cx="1865427" cy="334140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5’ homology"/>
            <p:cNvSpPr txBox="1"/>
            <p:nvPr/>
          </p:nvSpPr>
          <p:spPr>
            <a:xfrm>
              <a:off x="372910" y="324060"/>
              <a:ext cx="1607280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300"/>
              </a:lvl1pPr>
            </a:lstStyle>
            <a:p>
              <a:pPr algn="ctr" defTabSz="410751" hangingPunct="0"/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5’ homology</a:t>
              </a:r>
            </a:p>
          </p:txBody>
        </p:sp>
        <p:sp>
          <p:nvSpPr>
            <p:cNvPr id="366" name="3’ homology"/>
            <p:cNvSpPr txBox="1"/>
            <p:nvPr/>
          </p:nvSpPr>
          <p:spPr>
            <a:xfrm>
              <a:off x="3876051" y="324060"/>
              <a:ext cx="160043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300"/>
              </a:lvl1pPr>
            </a:lstStyle>
            <a:p>
              <a:pPr algn="ctr" defTabSz="410751" hangingPunct="0"/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3’ homology</a:t>
              </a:r>
            </a:p>
          </p:txBody>
        </p:sp>
        <p:sp>
          <p:nvSpPr>
            <p:cNvPr id="367" name="positive…"/>
            <p:cNvSpPr txBox="1"/>
            <p:nvPr/>
          </p:nvSpPr>
          <p:spPr>
            <a:xfrm>
              <a:off x="2329094" y="1185"/>
              <a:ext cx="1194631" cy="810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positive </a:t>
              </a:r>
            </a:p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selection</a:t>
              </a:r>
            </a:p>
          </p:txBody>
        </p:sp>
        <p:grpSp>
          <p:nvGrpSpPr>
            <p:cNvPr id="372" name="Group"/>
            <p:cNvGrpSpPr/>
            <p:nvPr/>
          </p:nvGrpSpPr>
          <p:grpSpPr>
            <a:xfrm>
              <a:off x="-1" y="1088911"/>
              <a:ext cx="6503055" cy="1721014"/>
              <a:chOff x="0" y="0"/>
              <a:chExt cx="6503053" cy="1721012"/>
            </a:xfrm>
          </p:grpSpPr>
          <p:sp>
            <p:nvSpPr>
              <p:cNvPr id="368" name="Line"/>
              <p:cNvSpPr/>
              <p:nvPr/>
            </p:nvSpPr>
            <p:spPr>
              <a:xfrm flipV="1">
                <a:off x="-1" y="-1"/>
                <a:ext cx="256691" cy="1721014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Line"/>
              <p:cNvSpPr/>
              <p:nvPr/>
            </p:nvSpPr>
            <p:spPr>
              <a:xfrm flipV="1">
                <a:off x="1939302" y="36701"/>
                <a:ext cx="150997" cy="164761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Line"/>
              <p:cNvSpPr/>
              <p:nvPr/>
            </p:nvSpPr>
            <p:spPr>
              <a:xfrm flipH="1" flipV="1">
                <a:off x="3770538" y="36701"/>
                <a:ext cx="954996" cy="164761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Line"/>
              <p:cNvSpPr/>
              <p:nvPr/>
            </p:nvSpPr>
            <p:spPr>
              <a:xfrm flipH="1" flipV="1">
                <a:off x="5548058" y="36701"/>
                <a:ext cx="954996" cy="164761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" name="WT Locus"/>
          <p:cNvSpPr txBox="1"/>
          <p:nvPr/>
        </p:nvSpPr>
        <p:spPr>
          <a:xfrm>
            <a:off x="1625322" y="3303865"/>
            <a:ext cx="9489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Corbel"/>
                <a:sym typeface="Corbel"/>
              </a:rPr>
              <a:t>WT Locus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1501031" y="3868580"/>
            <a:ext cx="8151623" cy="2089141"/>
            <a:chOff x="20688" y="-1"/>
            <a:chExt cx="11593419" cy="2971221"/>
          </a:xfrm>
        </p:grpSpPr>
        <p:sp>
          <p:nvSpPr>
            <p:cNvPr id="375" name="Arrow"/>
            <p:cNvSpPr/>
            <p:nvPr/>
          </p:nvSpPr>
          <p:spPr>
            <a:xfrm rot="5400000">
              <a:off x="5377557" y="452808"/>
              <a:ext cx="1880687" cy="975070"/>
            </a:xfrm>
            <a:prstGeom prst="rightArrow">
              <a:avLst>
                <a:gd name="adj1" fmla="val 43356"/>
                <a:gd name="adj2" fmla="val 71595"/>
              </a:avLst>
            </a:prstGeom>
            <a:solidFill>
              <a:srgbClr val="00B5F6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TARGETED…"/>
            <p:cNvSpPr txBox="1"/>
            <p:nvPr/>
          </p:nvSpPr>
          <p:spPr>
            <a:xfrm>
              <a:off x="20688" y="2130147"/>
              <a:ext cx="1696192" cy="84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2400"/>
              </a:pPr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TARGETED  </a:t>
              </a:r>
            </a:p>
            <a:p>
              <a:pPr algn="ctr" defTabSz="410751" hangingPunct="0">
                <a:defRPr sz="2400"/>
              </a:pPr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Locus</a:t>
              </a:r>
            </a:p>
          </p:txBody>
        </p:sp>
        <p:sp>
          <p:nvSpPr>
            <p:cNvPr id="377" name="Rectangle"/>
            <p:cNvSpPr/>
            <p:nvPr/>
          </p:nvSpPr>
          <p:spPr>
            <a:xfrm>
              <a:off x="5505703" y="2383614"/>
              <a:ext cx="1630855" cy="334139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Neo"/>
            <p:cNvSpPr txBox="1"/>
            <p:nvPr/>
          </p:nvSpPr>
          <p:spPr>
            <a:xfrm>
              <a:off x="5881270" y="2289367"/>
              <a:ext cx="873260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/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Neo</a:t>
              </a:r>
            </a:p>
          </p:txBody>
        </p:sp>
        <p:sp>
          <p:nvSpPr>
            <p:cNvPr id="379" name="Rectangle"/>
            <p:cNvSpPr/>
            <p:nvPr/>
          </p:nvSpPr>
          <p:spPr>
            <a:xfrm>
              <a:off x="1742518" y="2383614"/>
              <a:ext cx="3758235" cy="334139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Rectangle"/>
            <p:cNvSpPr/>
            <p:nvPr/>
          </p:nvSpPr>
          <p:spPr>
            <a:xfrm>
              <a:off x="7135046" y="2384179"/>
              <a:ext cx="4479061" cy="334139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AFF1B7B-1B4E-834D-B5E0-8E8E1295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13" y="9838"/>
            <a:ext cx="11401425" cy="848321"/>
          </a:xfrm>
        </p:spPr>
        <p:txBody>
          <a:bodyPr/>
          <a:lstStyle/>
          <a:p>
            <a:r>
              <a:rPr lang="en-US" dirty="0"/>
              <a:t>Gene targeting by homologous recombination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 advAuto="0"/>
      <p:bldP spid="373" grpId="0" animBg="1" advAuto="0"/>
      <p:bldP spid="38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“p53”: the guardian of the genome"/>
          <p:cNvSpPr txBox="1">
            <a:spLocks noGrp="1"/>
          </p:cNvSpPr>
          <p:nvPr>
            <p:ph type="title"/>
          </p:nvPr>
        </p:nvSpPr>
        <p:spPr>
          <a:xfrm>
            <a:off x="459780" y="0"/>
            <a:ext cx="11401425" cy="848321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3600" dirty="0">
                <a:latin typeface="Corbel" panose="020B0503020204020204" pitchFamily="34" charset="0"/>
              </a:rPr>
              <a:t>P</a:t>
            </a:r>
            <a:r>
              <a:rPr sz="3600" dirty="0">
                <a:latin typeface="Corbel" panose="020B0503020204020204" pitchFamily="34" charset="0"/>
              </a:rPr>
              <a:t>53: the guardian of the genome</a:t>
            </a:r>
          </a:p>
        </p:txBody>
      </p:sp>
      <p:pic>
        <p:nvPicPr>
          <p:cNvPr id="387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90368" y="1294805"/>
            <a:ext cx="4540250" cy="5027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89" y="47742"/>
            <a:ext cx="6599422" cy="225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179" y="2436234"/>
            <a:ext cx="6462447" cy="3971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Figure 9.5  The Biology of Cancer (© Garland Science 2007)"/>
          <p:cNvSpPr txBox="1"/>
          <p:nvPr/>
        </p:nvSpPr>
        <p:spPr>
          <a:xfrm>
            <a:off x="6942990" y="6526409"/>
            <a:ext cx="9081493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40638" marR="40638" defTabSz="910796" hangingPunct="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984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Figure 9.5 </a:t>
            </a:r>
            <a:r>
              <a:rPr sz="984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The Biology of Cancer</a:t>
            </a:r>
            <a:r>
              <a:rPr sz="984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(© Garland Science 2007)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89" y="47742"/>
            <a:ext cx="6599422" cy="225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figure 9-05.jpg" descr="figure 9-05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00" y="3477696"/>
            <a:ext cx="4115823" cy="302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527" y="3279601"/>
            <a:ext cx="3244518" cy="3416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very cell in the organism carries the mutation from day 1…"/>
          <p:cNvSpPr txBox="1">
            <a:spLocks noGrp="1"/>
          </p:cNvSpPr>
          <p:nvPr>
            <p:ph type="body" idx="4294967295"/>
          </p:nvPr>
        </p:nvSpPr>
        <p:spPr>
          <a:xfrm>
            <a:off x="2333297" y="1261570"/>
            <a:ext cx="8232775" cy="5438775"/>
          </a:xfrm>
          <a:prstGeom prst="rect">
            <a:avLst/>
          </a:prstGeom>
        </p:spPr>
        <p:txBody>
          <a:bodyPr/>
          <a:lstStyle/>
          <a:p>
            <a:r>
              <a:rPr dirty="0"/>
              <a:t>Every cell in the organism carries the mutation from day 1</a:t>
            </a:r>
            <a:br>
              <a:rPr dirty="0"/>
            </a:br>
            <a:endParaRPr dirty="0"/>
          </a:p>
          <a:p>
            <a:r>
              <a:rPr dirty="0"/>
              <a:t>Targeting leaves a ‘scar’ (the positive selection cassette)</a:t>
            </a:r>
            <a:br>
              <a:rPr dirty="0"/>
            </a:br>
            <a:endParaRPr dirty="0"/>
          </a:p>
          <a:p>
            <a:r>
              <a:rPr dirty="0"/>
              <a:t>The genetic change is irreversible</a:t>
            </a:r>
            <a:br>
              <a:rPr dirty="0"/>
            </a:br>
            <a:endParaRPr dirty="0"/>
          </a:p>
          <a:p>
            <a:r>
              <a:rPr dirty="0"/>
              <a:t>It is only suitable to inactivate genes!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8D05E-09C8-6E4B-938E-E3726D0635D8}"/>
              </a:ext>
            </a:extLst>
          </p:cNvPr>
          <p:cNvSpPr txBox="1"/>
          <p:nvPr/>
        </p:nvSpPr>
        <p:spPr>
          <a:xfrm>
            <a:off x="3752931" y="80720"/>
            <a:ext cx="6157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Limitations of KO mice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atent alleles"/>
          <p:cNvSpPr txBox="1">
            <a:spLocks noGrp="1"/>
          </p:cNvSpPr>
          <p:nvPr>
            <p:ph type="title" idx="4294967295"/>
          </p:nvPr>
        </p:nvSpPr>
        <p:spPr>
          <a:xfrm>
            <a:off x="4028583" y="126797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Latent alleles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970" y="1376271"/>
            <a:ext cx="6311041" cy="993042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KRas"/>
          <p:cNvSpPr txBox="1"/>
          <p:nvPr/>
        </p:nvSpPr>
        <p:spPr>
          <a:xfrm>
            <a:off x="2270426" y="1497709"/>
            <a:ext cx="865623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KRas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4" y="3050408"/>
            <a:ext cx="8070787" cy="1264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Group"/>
          <p:cNvGrpSpPr/>
          <p:nvPr/>
        </p:nvGrpSpPr>
        <p:grpSpPr>
          <a:xfrm>
            <a:off x="3482696" y="4198053"/>
            <a:ext cx="5809564" cy="1991325"/>
            <a:chOff x="0" y="0"/>
            <a:chExt cx="8262490" cy="2832106"/>
          </a:xfrm>
        </p:grpSpPr>
        <p:grpSp>
          <p:nvGrpSpPr>
            <p:cNvPr id="412" name="Group"/>
            <p:cNvGrpSpPr/>
            <p:nvPr/>
          </p:nvGrpSpPr>
          <p:grpSpPr>
            <a:xfrm>
              <a:off x="0" y="0"/>
              <a:ext cx="8262490" cy="2832106"/>
              <a:chOff x="0" y="0"/>
              <a:chExt cx="8262489" cy="2832105"/>
            </a:xfrm>
          </p:grpSpPr>
          <p:pic>
            <p:nvPicPr>
              <p:cNvPr id="410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308373"/>
                <a:ext cx="8262490" cy="15237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1" name="Arrow"/>
              <p:cNvSpPr/>
              <p:nvPr/>
            </p:nvSpPr>
            <p:spPr>
              <a:xfrm rot="5400000">
                <a:off x="3207365" y="360472"/>
                <a:ext cx="1270001" cy="549056"/>
              </a:xfrm>
              <a:prstGeom prst="rightArrow">
                <a:avLst>
                  <a:gd name="adj1" fmla="val 45525"/>
                  <a:gd name="adj2" fmla="val 132892"/>
                </a:avLst>
              </a:prstGeom>
              <a:solidFill>
                <a:srgbClr val="00B5F6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3" name="Spontaneous…"/>
            <p:cNvSpPr txBox="1"/>
            <p:nvPr/>
          </p:nvSpPr>
          <p:spPr>
            <a:xfrm>
              <a:off x="4289301" y="99662"/>
              <a:ext cx="2817867" cy="810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Spontaneous </a:t>
              </a:r>
            </a:p>
            <a:p>
              <a:pPr algn="ctr" defTabSz="410751" hangingPunct="0">
                <a:defRPr sz="2300"/>
              </a:pPr>
              <a:r>
                <a:rPr sz="1617" kern="0">
                  <a:solidFill>
                    <a:srgbClr val="000000"/>
                  </a:solidFill>
                  <a:latin typeface="Corbel"/>
                  <a:sym typeface="Corbel"/>
                </a:rPr>
                <a:t>mitotic recombination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 advAuto="0"/>
      <p:bldP spid="414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Latent alleles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Latent alleles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94" y="4907389"/>
            <a:ext cx="6295430" cy="1491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15" y="800767"/>
            <a:ext cx="4598790" cy="3804048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Limitations?"/>
          <p:cNvSpPr txBox="1"/>
          <p:nvPr/>
        </p:nvSpPr>
        <p:spPr>
          <a:xfrm>
            <a:off x="7743718" y="2745882"/>
            <a:ext cx="2014975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Limitations?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he Cre-Lox system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The Cre-Lox system</a:t>
            </a:r>
          </a:p>
        </p:txBody>
      </p:sp>
      <p:sp>
        <p:nvSpPr>
          <p:cNvPr id="428" name="Line"/>
          <p:cNvSpPr/>
          <p:nvPr/>
        </p:nvSpPr>
        <p:spPr>
          <a:xfrm>
            <a:off x="2502010" y="3172271"/>
            <a:ext cx="7375923" cy="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29" name="Rectangle"/>
          <p:cNvSpPr/>
          <p:nvPr/>
        </p:nvSpPr>
        <p:spPr>
          <a:xfrm>
            <a:off x="5492698" y="3053278"/>
            <a:ext cx="1146696" cy="237986"/>
          </a:xfrm>
          <a:prstGeom prst="rect">
            <a:avLst/>
          </a:prstGeom>
          <a:solidFill>
            <a:srgbClr val="00B5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30" name="Rounded Rectangle"/>
          <p:cNvSpPr/>
          <p:nvPr/>
        </p:nvSpPr>
        <p:spPr>
          <a:xfrm>
            <a:off x="5606754" y="1053108"/>
            <a:ext cx="892969" cy="892969"/>
          </a:xfrm>
          <a:prstGeom prst="roundRect">
            <a:avLst>
              <a:gd name="adj" fmla="val 15000"/>
            </a:avLst>
          </a:prstGeom>
          <a:solidFill>
            <a:schemeClr val="accent5">
              <a:hueOff val="-444211"/>
              <a:satOff val="-14915"/>
              <a:lumOff val="22857"/>
              <a:alpha val="56375"/>
            </a:schemeClr>
          </a:solidFill>
          <a:ln w="25400">
            <a:solidFill>
              <a:srgbClr val="FFFFFF">
                <a:alpha val="56375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31" name="Cre"/>
          <p:cNvSpPr txBox="1"/>
          <p:nvPr/>
        </p:nvSpPr>
        <p:spPr>
          <a:xfrm>
            <a:off x="5747865" y="1236315"/>
            <a:ext cx="610746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953" kern="0">
                <a:latin typeface="Corbel"/>
                <a:sym typeface="Corbel"/>
              </a:rPr>
              <a:t>Cre</a:t>
            </a:r>
          </a:p>
        </p:txBody>
      </p:sp>
      <p:sp>
        <p:nvSpPr>
          <p:cNvPr id="432" name="Arrow"/>
          <p:cNvSpPr/>
          <p:nvPr/>
        </p:nvSpPr>
        <p:spPr>
          <a:xfrm>
            <a:off x="4223635" y="3031087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33" name="Arrow"/>
          <p:cNvSpPr/>
          <p:nvPr/>
        </p:nvSpPr>
        <p:spPr>
          <a:xfrm>
            <a:off x="7643624" y="3031087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34" name="loxP"/>
          <p:cNvSpPr txBox="1"/>
          <p:nvPr/>
        </p:nvSpPr>
        <p:spPr>
          <a:xfrm>
            <a:off x="3980147" y="3319760"/>
            <a:ext cx="75181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loxP</a:t>
            </a:r>
          </a:p>
        </p:txBody>
      </p:sp>
      <p:sp>
        <p:nvSpPr>
          <p:cNvPr id="435" name="loxP"/>
          <p:cNvSpPr txBox="1"/>
          <p:nvPr/>
        </p:nvSpPr>
        <p:spPr>
          <a:xfrm>
            <a:off x="7400136" y="3319760"/>
            <a:ext cx="75181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loxP</a:t>
            </a:r>
          </a:p>
        </p:txBody>
      </p:sp>
      <p:sp>
        <p:nvSpPr>
          <p:cNvPr id="436" name="+"/>
          <p:cNvSpPr txBox="1"/>
          <p:nvPr/>
        </p:nvSpPr>
        <p:spPr>
          <a:xfrm>
            <a:off x="5920189" y="2197670"/>
            <a:ext cx="266099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+</a:t>
            </a:r>
          </a:p>
        </p:txBody>
      </p:sp>
      <p:grpSp>
        <p:nvGrpSpPr>
          <p:cNvPr id="445" name="Group"/>
          <p:cNvGrpSpPr/>
          <p:nvPr/>
        </p:nvGrpSpPr>
        <p:grpSpPr>
          <a:xfrm>
            <a:off x="3879322" y="3583037"/>
            <a:ext cx="4621299" cy="3337602"/>
            <a:chOff x="0" y="0"/>
            <a:chExt cx="6572512" cy="4746810"/>
          </a:xfrm>
        </p:grpSpPr>
        <p:sp>
          <p:nvSpPr>
            <p:cNvPr id="437" name="Arrow"/>
            <p:cNvSpPr/>
            <p:nvPr/>
          </p:nvSpPr>
          <p:spPr>
            <a:xfrm rot="5400000">
              <a:off x="2527821" y="332761"/>
              <a:ext cx="1164372" cy="498849"/>
            </a:xfrm>
            <a:prstGeom prst="rightArrow">
              <a:avLst>
                <a:gd name="adj1" fmla="val 43366"/>
                <a:gd name="adj2" fmla="val 104431"/>
              </a:avLst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21551254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Line"/>
            <p:cNvSpPr/>
            <p:nvPr/>
          </p:nvSpPr>
          <p:spPr>
            <a:xfrm>
              <a:off x="0" y="3921818"/>
              <a:ext cx="657251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Arrow"/>
            <p:cNvSpPr/>
            <p:nvPr/>
          </p:nvSpPr>
          <p:spPr>
            <a:xfrm>
              <a:off x="2903465" y="3721024"/>
              <a:ext cx="376651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loxP"/>
            <p:cNvSpPr txBox="1"/>
            <p:nvPr/>
          </p:nvSpPr>
          <p:spPr>
            <a:xfrm>
              <a:off x="2617987" y="3997932"/>
              <a:ext cx="1069241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loxP</a:t>
              </a:r>
            </a:p>
          </p:txBody>
        </p:sp>
        <p:sp>
          <p:nvSpPr>
            <p:cNvPr id="441" name="Rounded Rectangle"/>
            <p:cNvSpPr/>
            <p:nvPr/>
          </p:nvSpPr>
          <p:spPr>
            <a:xfrm>
              <a:off x="2456790" y="1595356"/>
              <a:ext cx="1270001" cy="1270001"/>
            </a:xfrm>
            <a:prstGeom prst="roundRect">
              <a:avLst>
                <a:gd name="adj" fmla="val 4355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Arrow"/>
            <p:cNvSpPr/>
            <p:nvPr/>
          </p:nvSpPr>
          <p:spPr>
            <a:xfrm>
              <a:off x="2903465" y="2675814"/>
              <a:ext cx="376651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+"/>
            <p:cNvSpPr txBox="1"/>
            <p:nvPr/>
          </p:nvSpPr>
          <p:spPr>
            <a:xfrm>
              <a:off x="2902564" y="2925100"/>
              <a:ext cx="378452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+</a:t>
              </a:r>
            </a:p>
          </p:txBody>
        </p:sp>
        <p:sp>
          <p:nvSpPr>
            <p:cNvPr id="446" name="Connection Line"/>
            <p:cNvSpPr/>
            <p:nvPr/>
          </p:nvSpPr>
          <p:spPr>
            <a:xfrm>
              <a:off x="2412513" y="1482594"/>
              <a:ext cx="1358536" cy="53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62"/>
                  </a:moveTo>
                  <a:cubicBezTo>
                    <a:pt x="7211" y="-5400"/>
                    <a:pt x="14411" y="-5387"/>
                    <a:pt x="21600" y="16200"/>
                  </a:cubicBezTo>
                </a:path>
              </a:pathLst>
            </a:custGeom>
            <a:noFill/>
            <a:ln w="279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algn="ctr" defTabSz="410751" hangingPunct="0"/>
              <a:endParaRPr sz="2953" kern="0">
                <a:solidFill>
                  <a:srgbClr val="000000"/>
                </a:solidFill>
                <a:latin typeface="Corbel"/>
                <a:sym typeface="Corbe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ancer as a multistep genetic disease"/>
          <p:cNvSpPr txBox="1">
            <a:spLocks noGrp="1"/>
          </p:cNvSpPr>
          <p:nvPr>
            <p:ph type="title"/>
          </p:nvPr>
        </p:nvSpPr>
        <p:spPr>
          <a:xfrm>
            <a:off x="1426638" y="48529"/>
            <a:ext cx="11401425" cy="848321"/>
          </a:xfrm>
          <a:prstGeom prst="rect">
            <a:avLst/>
          </a:prstGeom>
        </p:spPr>
        <p:txBody>
          <a:bodyPr/>
          <a:lstStyle/>
          <a:p>
            <a:r>
              <a:rPr dirty="0"/>
              <a:t>Cancer as a multistep genetic disease</a:t>
            </a:r>
          </a:p>
        </p:txBody>
      </p:sp>
      <p:sp>
        <p:nvSpPr>
          <p:cNvPr id="188" name="Arrow"/>
          <p:cNvSpPr/>
          <p:nvPr/>
        </p:nvSpPr>
        <p:spPr>
          <a:xfrm>
            <a:off x="3126798" y="2990835"/>
            <a:ext cx="4201097" cy="99528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B91CB"/>
              </a:gs>
            </a:gsLst>
            <a:lin ang="433919"/>
          </a:gra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91" name="Group"/>
          <p:cNvGrpSpPr/>
          <p:nvPr/>
        </p:nvGrpSpPr>
        <p:grpSpPr>
          <a:xfrm>
            <a:off x="7833484" y="2604283"/>
            <a:ext cx="574212" cy="574212"/>
            <a:chOff x="0" y="0"/>
            <a:chExt cx="816655" cy="816655"/>
          </a:xfrm>
        </p:grpSpPr>
        <p:sp>
          <p:nvSpPr>
            <p:cNvPr id="189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2054399" y="3099592"/>
            <a:ext cx="777767" cy="777767"/>
            <a:chOff x="0" y="0"/>
            <a:chExt cx="1106155" cy="1106155"/>
          </a:xfrm>
        </p:grpSpPr>
        <p:sp>
          <p:nvSpPr>
            <p:cNvPr id="192" name="Circle"/>
            <p:cNvSpPr/>
            <p:nvPr/>
          </p:nvSpPr>
          <p:spPr>
            <a:xfrm>
              <a:off x="0" y="0"/>
              <a:ext cx="1106156" cy="11061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Circle"/>
            <p:cNvSpPr/>
            <p:nvPr/>
          </p:nvSpPr>
          <p:spPr>
            <a:xfrm>
              <a:off x="288843" y="265735"/>
              <a:ext cx="736437" cy="73643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roup"/>
          <p:cNvGrpSpPr/>
          <p:nvPr/>
        </p:nvGrpSpPr>
        <p:grpSpPr>
          <a:xfrm>
            <a:off x="7367134" y="2921402"/>
            <a:ext cx="574212" cy="574211"/>
            <a:chOff x="0" y="0"/>
            <a:chExt cx="816655" cy="816655"/>
          </a:xfrm>
        </p:grpSpPr>
        <p:sp>
          <p:nvSpPr>
            <p:cNvPr id="195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7898774" y="3201369"/>
            <a:ext cx="574211" cy="574212"/>
            <a:chOff x="0" y="0"/>
            <a:chExt cx="816655" cy="816655"/>
          </a:xfrm>
        </p:grpSpPr>
        <p:sp>
          <p:nvSpPr>
            <p:cNvPr id="198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8346470" y="2837616"/>
            <a:ext cx="574211" cy="574212"/>
            <a:chOff x="0" y="0"/>
            <a:chExt cx="816655" cy="816655"/>
          </a:xfrm>
        </p:grpSpPr>
        <p:sp>
          <p:nvSpPr>
            <p:cNvPr id="201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7875456" y="3029892"/>
            <a:ext cx="574212" cy="574211"/>
            <a:chOff x="0" y="0"/>
            <a:chExt cx="816655" cy="816655"/>
          </a:xfrm>
        </p:grpSpPr>
        <p:sp>
          <p:nvSpPr>
            <p:cNvPr id="204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roup"/>
          <p:cNvGrpSpPr/>
          <p:nvPr/>
        </p:nvGrpSpPr>
        <p:grpSpPr>
          <a:xfrm>
            <a:off x="7409105" y="3347010"/>
            <a:ext cx="574212" cy="574212"/>
            <a:chOff x="0" y="0"/>
            <a:chExt cx="816655" cy="816655"/>
          </a:xfrm>
        </p:grpSpPr>
        <p:sp>
          <p:nvSpPr>
            <p:cNvPr id="207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roup"/>
          <p:cNvGrpSpPr/>
          <p:nvPr/>
        </p:nvGrpSpPr>
        <p:grpSpPr>
          <a:xfrm>
            <a:off x="7940745" y="3626978"/>
            <a:ext cx="574212" cy="574211"/>
            <a:chOff x="0" y="0"/>
            <a:chExt cx="816655" cy="816655"/>
          </a:xfrm>
        </p:grpSpPr>
        <p:sp>
          <p:nvSpPr>
            <p:cNvPr id="210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roup"/>
          <p:cNvGrpSpPr/>
          <p:nvPr/>
        </p:nvGrpSpPr>
        <p:grpSpPr>
          <a:xfrm>
            <a:off x="8388442" y="3263225"/>
            <a:ext cx="574212" cy="574212"/>
            <a:chOff x="0" y="0"/>
            <a:chExt cx="816655" cy="816655"/>
          </a:xfrm>
        </p:grpSpPr>
        <p:sp>
          <p:nvSpPr>
            <p:cNvPr id="213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roup"/>
          <p:cNvGrpSpPr/>
          <p:nvPr/>
        </p:nvGrpSpPr>
        <p:grpSpPr>
          <a:xfrm>
            <a:off x="8600318" y="3141815"/>
            <a:ext cx="574212" cy="574212"/>
            <a:chOff x="0" y="0"/>
            <a:chExt cx="816655" cy="816655"/>
          </a:xfrm>
        </p:grpSpPr>
        <p:sp>
          <p:nvSpPr>
            <p:cNvPr id="216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roup"/>
          <p:cNvGrpSpPr/>
          <p:nvPr/>
        </p:nvGrpSpPr>
        <p:grpSpPr>
          <a:xfrm>
            <a:off x="8133967" y="3458934"/>
            <a:ext cx="574212" cy="574211"/>
            <a:chOff x="0" y="0"/>
            <a:chExt cx="816655" cy="816655"/>
          </a:xfrm>
        </p:grpSpPr>
        <p:sp>
          <p:nvSpPr>
            <p:cNvPr id="219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8665607" y="3738901"/>
            <a:ext cx="574211" cy="574212"/>
            <a:chOff x="0" y="0"/>
            <a:chExt cx="816655" cy="816655"/>
          </a:xfrm>
        </p:grpSpPr>
        <p:sp>
          <p:nvSpPr>
            <p:cNvPr id="222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9113304" y="3375148"/>
            <a:ext cx="574211" cy="574212"/>
            <a:chOff x="0" y="0"/>
            <a:chExt cx="816655" cy="816655"/>
          </a:xfrm>
        </p:grpSpPr>
        <p:sp>
          <p:nvSpPr>
            <p:cNvPr id="225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0" name="Group"/>
          <p:cNvGrpSpPr/>
          <p:nvPr/>
        </p:nvGrpSpPr>
        <p:grpSpPr>
          <a:xfrm>
            <a:off x="8812820" y="2305740"/>
            <a:ext cx="574212" cy="574211"/>
            <a:chOff x="0" y="0"/>
            <a:chExt cx="816655" cy="816655"/>
          </a:xfrm>
        </p:grpSpPr>
        <p:sp>
          <p:nvSpPr>
            <p:cNvPr id="228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roup"/>
          <p:cNvGrpSpPr/>
          <p:nvPr/>
        </p:nvGrpSpPr>
        <p:grpSpPr>
          <a:xfrm>
            <a:off x="8346470" y="2622858"/>
            <a:ext cx="574211" cy="574212"/>
            <a:chOff x="0" y="0"/>
            <a:chExt cx="816655" cy="816655"/>
          </a:xfrm>
        </p:grpSpPr>
        <p:sp>
          <p:nvSpPr>
            <p:cNvPr id="231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roup"/>
          <p:cNvGrpSpPr/>
          <p:nvPr/>
        </p:nvGrpSpPr>
        <p:grpSpPr>
          <a:xfrm>
            <a:off x="8878109" y="2902826"/>
            <a:ext cx="574212" cy="574212"/>
            <a:chOff x="0" y="0"/>
            <a:chExt cx="816655" cy="816655"/>
          </a:xfrm>
        </p:grpSpPr>
        <p:sp>
          <p:nvSpPr>
            <p:cNvPr id="234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roup"/>
          <p:cNvGrpSpPr/>
          <p:nvPr/>
        </p:nvGrpSpPr>
        <p:grpSpPr>
          <a:xfrm>
            <a:off x="9325806" y="2539073"/>
            <a:ext cx="574212" cy="574211"/>
            <a:chOff x="0" y="0"/>
            <a:chExt cx="816655" cy="816655"/>
          </a:xfrm>
        </p:grpSpPr>
        <p:sp>
          <p:nvSpPr>
            <p:cNvPr id="237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roup"/>
          <p:cNvGrpSpPr/>
          <p:nvPr/>
        </p:nvGrpSpPr>
        <p:grpSpPr>
          <a:xfrm>
            <a:off x="8110650" y="2147181"/>
            <a:ext cx="574212" cy="574212"/>
            <a:chOff x="0" y="0"/>
            <a:chExt cx="816655" cy="816655"/>
          </a:xfrm>
        </p:grpSpPr>
        <p:sp>
          <p:nvSpPr>
            <p:cNvPr id="240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7644299" y="2464299"/>
            <a:ext cx="574212" cy="574211"/>
            <a:chOff x="0" y="0"/>
            <a:chExt cx="816655" cy="816655"/>
          </a:xfrm>
        </p:grpSpPr>
        <p:sp>
          <p:nvSpPr>
            <p:cNvPr id="243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roup"/>
          <p:cNvGrpSpPr/>
          <p:nvPr/>
        </p:nvGrpSpPr>
        <p:grpSpPr>
          <a:xfrm>
            <a:off x="8175938" y="2744267"/>
            <a:ext cx="574212" cy="574212"/>
            <a:chOff x="0" y="0"/>
            <a:chExt cx="816655" cy="816655"/>
          </a:xfrm>
        </p:grpSpPr>
        <p:sp>
          <p:nvSpPr>
            <p:cNvPr id="246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roup"/>
          <p:cNvGrpSpPr/>
          <p:nvPr/>
        </p:nvGrpSpPr>
        <p:grpSpPr>
          <a:xfrm>
            <a:off x="8623635" y="2380514"/>
            <a:ext cx="574212" cy="574212"/>
            <a:chOff x="0" y="0"/>
            <a:chExt cx="816655" cy="816655"/>
          </a:xfrm>
        </p:grpSpPr>
        <p:sp>
          <p:nvSpPr>
            <p:cNvPr id="249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roup"/>
          <p:cNvGrpSpPr/>
          <p:nvPr/>
        </p:nvGrpSpPr>
        <p:grpSpPr>
          <a:xfrm>
            <a:off x="9367151" y="3029892"/>
            <a:ext cx="574212" cy="574211"/>
            <a:chOff x="0" y="0"/>
            <a:chExt cx="816655" cy="816655"/>
          </a:xfrm>
        </p:grpSpPr>
        <p:sp>
          <p:nvSpPr>
            <p:cNvPr id="252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8900800" y="3347010"/>
            <a:ext cx="574212" cy="574212"/>
            <a:chOff x="0" y="0"/>
            <a:chExt cx="816655" cy="816655"/>
          </a:xfrm>
        </p:grpSpPr>
        <p:sp>
          <p:nvSpPr>
            <p:cNvPr id="255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9432440" y="3626978"/>
            <a:ext cx="574211" cy="574211"/>
            <a:chOff x="0" y="0"/>
            <a:chExt cx="816655" cy="816655"/>
          </a:xfrm>
        </p:grpSpPr>
        <p:sp>
          <p:nvSpPr>
            <p:cNvPr id="258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9880137" y="3263225"/>
            <a:ext cx="574211" cy="574212"/>
            <a:chOff x="0" y="0"/>
            <a:chExt cx="816655" cy="816655"/>
          </a:xfrm>
        </p:grpSpPr>
        <p:sp>
          <p:nvSpPr>
            <p:cNvPr id="261" name="Circle"/>
            <p:cNvSpPr/>
            <p:nvPr/>
          </p:nvSpPr>
          <p:spPr>
            <a:xfrm>
              <a:off x="0" y="0"/>
              <a:ext cx="816656" cy="816656"/>
            </a:xfrm>
            <a:prstGeom prst="ellipse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747D"/>
                </a:gs>
              </a:gsLst>
              <a:lin ang="18117648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Circle"/>
            <p:cNvSpPr/>
            <p:nvPr/>
          </p:nvSpPr>
          <p:spPr>
            <a:xfrm>
              <a:off x="213248" y="196188"/>
              <a:ext cx="543699" cy="54369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" name="Normal…"/>
          <p:cNvSpPr txBox="1"/>
          <p:nvPr/>
        </p:nvSpPr>
        <p:spPr>
          <a:xfrm>
            <a:off x="1943947" y="4052556"/>
            <a:ext cx="998671" cy="78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3300"/>
            </a:pPr>
            <a:r>
              <a:rPr sz="2320" kern="0">
                <a:solidFill>
                  <a:srgbClr val="000000"/>
                </a:solidFill>
                <a:latin typeface="Corbel"/>
                <a:sym typeface="Corbel"/>
              </a:rPr>
              <a:t>Normal</a:t>
            </a:r>
          </a:p>
          <a:p>
            <a:pPr algn="ctr" defTabSz="410751" hangingPunct="0">
              <a:defRPr sz="3300"/>
            </a:pPr>
            <a:r>
              <a:rPr sz="2320" kern="0">
                <a:solidFill>
                  <a:srgbClr val="000000"/>
                </a:solidFill>
                <a:latin typeface="Corbel"/>
                <a:sym typeface="Corbel"/>
              </a:rPr>
              <a:t>Cell</a:t>
            </a:r>
          </a:p>
        </p:txBody>
      </p:sp>
      <p:sp>
        <p:nvSpPr>
          <p:cNvPr id="265" name="Metastatic…"/>
          <p:cNvSpPr txBox="1"/>
          <p:nvPr/>
        </p:nvSpPr>
        <p:spPr>
          <a:xfrm>
            <a:off x="8195728" y="4594751"/>
            <a:ext cx="1383392" cy="78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3300"/>
            </a:pPr>
            <a:r>
              <a:rPr sz="2320" kern="0">
                <a:solidFill>
                  <a:srgbClr val="000000"/>
                </a:solidFill>
                <a:latin typeface="Corbel"/>
                <a:sym typeface="Corbel"/>
              </a:rPr>
              <a:t>Metastatic</a:t>
            </a:r>
          </a:p>
          <a:p>
            <a:pPr algn="ctr" defTabSz="410751" hangingPunct="0">
              <a:defRPr sz="3300"/>
            </a:pPr>
            <a:r>
              <a:rPr sz="2320" kern="0">
                <a:solidFill>
                  <a:srgbClr val="000000"/>
                </a:solidFill>
                <a:latin typeface="Corbel"/>
                <a:sym typeface="Corbel"/>
              </a:rPr>
              <a:t>Cancer 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3003774" y="1968743"/>
            <a:ext cx="1372463" cy="1344646"/>
            <a:chOff x="0" y="-19122"/>
            <a:chExt cx="1951945" cy="1912383"/>
          </a:xfrm>
        </p:grpSpPr>
        <p:sp>
          <p:nvSpPr>
            <p:cNvPr id="266" name="Activation of…"/>
            <p:cNvSpPr/>
            <p:nvPr/>
          </p:nvSpPr>
          <p:spPr>
            <a:xfrm>
              <a:off x="0" y="-19122"/>
              <a:ext cx="1951945" cy="84107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AE1DC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910796" hangingPunct="0">
                <a:buClr>
                  <a:srgbClr val="1D4790"/>
                </a:buClr>
                <a:defRPr sz="2400" b="1" i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b="1" i="1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Activation of</a:t>
              </a:r>
            </a:p>
            <a:p>
              <a:pPr algn="ctr" defTabSz="910796" hangingPunct="0">
                <a:buClr>
                  <a:srgbClr val="1D4790"/>
                </a:buClr>
                <a:defRPr sz="2400" b="1" i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b="1" i="1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Oncogenes</a:t>
              </a:r>
            </a:p>
          </p:txBody>
        </p:sp>
        <p:sp>
          <p:nvSpPr>
            <p:cNvPr id="267" name="Line"/>
            <p:cNvSpPr/>
            <p:nvPr/>
          </p:nvSpPr>
          <p:spPr>
            <a:xfrm>
              <a:off x="1229203" y="1097503"/>
              <a:ext cx="284739" cy="7957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roup"/>
          <p:cNvGrpSpPr/>
          <p:nvPr/>
        </p:nvGrpSpPr>
        <p:grpSpPr>
          <a:xfrm>
            <a:off x="4946601" y="1633195"/>
            <a:ext cx="1935503" cy="1662669"/>
            <a:chOff x="0" y="-32763"/>
            <a:chExt cx="2752713" cy="2364683"/>
          </a:xfrm>
        </p:grpSpPr>
        <p:sp>
          <p:nvSpPr>
            <p:cNvPr id="269" name="Loss of tumor suppressor…"/>
            <p:cNvSpPr/>
            <p:nvPr/>
          </p:nvSpPr>
          <p:spPr>
            <a:xfrm>
              <a:off x="0" y="-32763"/>
              <a:ext cx="2752713" cy="1579555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AFE2F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910796" hangingPunct="0">
                <a:buClr>
                  <a:srgbClr val="1D4790"/>
                </a:buClr>
                <a:defRPr sz="2400" b="1" i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b="1" i="1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  <a:p>
              <a:pPr algn="ctr" defTabSz="910796" hangingPunct="0">
                <a:buClr>
                  <a:srgbClr val="1D4790"/>
                </a:buClr>
                <a:defRPr sz="2400" b="1" i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b="1" i="1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Loss of tumor suppressor</a:t>
              </a:r>
            </a:p>
            <a:p>
              <a:pPr algn="ctr" defTabSz="910796" hangingPunct="0">
                <a:buClr>
                  <a:srgbClr val="1D4790"/>
                </a:buClr>
                <a:defRPr sz="2400" b="1" i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b="1" i="1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genes</a:t>
              </a:r>
            </a:p>
          </p:txBody>
        </p:sp>
        <p:sp>
          <p:nvSpPr>
            <p:cNvPr id="270" name="Line"/>
            <p:cNvSpPr/>
            <p:nvPr/>
          </p:nvSpPr>
          <p:spPr>
            <a:xfrm flipH="1">
              <a:off x="798046" y="1586519"/>
              <a:ext cx="291118" cy="74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roup"/>
          <p:cNvGrpSpPr/>
          <p:nvPr/>
        </p:nvGrpSpPr>
        <p:grpSpPr>
          <a:xfrm>
            <a:off x="3293278" y="3845672"/>
            <a:ext cx="3728969" cy="1514437"/>
            <a:chOff x="43620" y="-12302"/>
            <a:chExt cx="5303420" cy="2153863"/>
          </a:xfrm>
        </p:grpSpPr>
        <p:sp>
          <p:nvSpPr>
            <p:cNvPr id="272" name="Host Immune…"/>
            <p:cNvSpPr/>
            <p:nvPr/>
          </p:nvSpPr>
          <p:spPr>
            <a:xfrm>
              <a:off x="43620" y="646832"/>
              <a:ext cx="1924173" cy="84107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A7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Host Immune</a:t>
              </a:r>
            </a:p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System</a:t>
              </a:r>
            </a:p>
          </p:txBody>
        </p:sp>
        <p:sp>
          <p:nvSpPr>
            <p:cNvPr id="273" name="Blood and lymphatic system"/>
            <p:cNvSpPr/>
            <p:nvPr/>
          </p:nvSpPr>
          <p:spPr>
            <a:xfrm>
              <a:off x="389403" y="-12302"/>
              <a:ext cx="3919022" cy="47183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A7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defTabSz="129540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910796" hangingPunct="0"/>
              <a:r>
                <a:rPr sz="1687" kern="0"/>
                <a:t>Blood and lymphatic system</a:t>
              </a:r>
            </a:p>
          </p:txBody>
        </p:sp>
        <p:sp>
          <p:nvSpPr>
            <p:cNvPr id="274" name="Stroma"/>
            <p:cNvSpPr/>
            <p:nvPr/>
          </p:nvSpPr>
          <p:spPr>
            <a:xfrm>
              <a:off x="1673777" y="1669728"/>
              <a:ext cx="1092039" cy="47183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A7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defTabSz="129540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910796" hangingPunct="0"/>
              <a:r>
                <a:rPr sz="1687" kern="0"/>
                <a:t>Stroma</a:t>
              </a:r>
            </a:p>
          </p:txBody>
        </p:sp>
        <p:sp>
          <p:nvSpPr>
            <p:cNvPr id="275" name="Normal surrounding…"/>
            <p:cNvSpPr/>
            <p:nvPr/>
          </p:nvSpPr>
          <p:spPr>
            <a:xfrm>
              <a:off x="2463059" y="646832"/>
              <a:ext cx="2883981" cy="84107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FBA7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Normal surrounding </a:t>
              </a:r>
            </a:p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rPr>
                <a:t>tissues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  <p:bldP spid="271" grpId="0" animBg="1" advAuto="0"/>
      <p:bldP spid="27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he Flp-frt system"/>
          <p:cNvSpPr txBox="1">
            <a:spLocks noGrp="1"/>
          </p:cNvSpPr>
          <p:nvPr>
            <p:ph type="title" idx="4294967295"/>
          </p:nvPr>
        </p:nvSpPr>
        <p:spPr>
          <a:xfrm>
            <a:off x="3488750" y="-8200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dirty="0"/>
              <a:t>The </a:t>
            </a:r>
            <a:r>
              <a:rPr dirty="0" err="1"/>
              <a:t>Flp-frt</a:t>
            </a:r>
            <a:r>
              <a:rPr dirty="0"/>
              <a:t> system</a:t>
            </a:r>
          </a:p>
        </p:txBody>
      </p:sp>
      <p:sp>
        <p:nvSpPr>
          <p:cNvPr id="452" name="Line"/>
          <p:cNvSpPr/>
          <p:nvPr/>
        </p:nvSpPr>
        <p:spPr>
          <a:xfrm>
            <a:off x="2502010" y="3172271"/>
            <a:ext cx="7375923" cy="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53" name="Rectangle"/>
          <p:cNvSpPr/>
          <p:nvPr/>
        </p:nvSpPr>
        <p:spPr>
          <a:xfrm>
            <a:off x="5492698" y="3053278"/>
            <a:ext cx="1146696" cy="237986"/>
          </a:xfrm>
          <a:prstGeom prst="rect">
            <a:avLst/>
          </a:prstGeom>
          <a:solidFill>
            <a:srgbClr val="00B5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54" name="Rounded Rectangle"/>
          <p:cNvSpPr/>
          <p:nvPr/>
        </p:nvSpPr>
        <p:spPr>
          <a:xfrm>
            <a:off x="5606754" y="1053108"/>
            <a:ext cx="892969" cy="892969"/>
          </a:xfrm>
          <a:prstGeom prst="roundRect">
            <a:avLst>
              <a:gd name="adj" fmla="val 15000"/>
            </a:avLst>
          </a:prstGeom>
          <a:solidFill>
            <a:schemeClr val="accent2">
              <a:hueOff val="-2473792"/>
              <a:satOff val="-50209"/>
              <a:lumOff val="23543"/>
              <a:alpha val="56375"/>
            </a:schemeClr>
          </a:solidFill>
          <a:ln w="25400">
            <a:solidFill>
              <a:srgbClr val="FFFFFF">
                <a:alpha val="56375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55" name="Flp"/>
          <p:cNvSpPr txBox="1"/>
          <p:nvPr/>
        </p:nvSpPr>
        <p:spPr>
          <a:xfrm>
            <a:off x="5777521" y="1236315"/>
            <a:ext cx="551434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953" kern="0">
                <a:latin typeface="Corbel"/>
                <a:sym typeface="Corbel"/>
              </a:rPr>
              <a:t>Flp</a:t>
            </a:r>
          </a:p>
        </p:txBody>
      </p:sp>
      <p:sp>
        <p:nvSpPr>
          <p:cNvPr id="456" name="Arrow"/>
          <p:cNvSpPr/>
          <p:nvPr/>
        </p:nvSpPr>
        <p:spPr>
          <a:xfrm>
            <a:off x="4223635" y="3031087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57" name="Arrow"/>
          <p:cNvSpPr/>
          <p:nvPr/>
        </p:nvSpPr>
        <p:spPr>
          <a:xfrm>
            <a:off x="7643624" y="3031087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58" name="Frt"/>
          <p:cNvSpPr txBox="1"/>
          <p:nvPr/>
        </p:nvSpPr>
        <p:spPr>
          <a:xfrm>
            <a:off x="4095564" y="3319760"/>
            <a:ext cx="520976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Frt</a:t>
            </a:r>
          </a:p>
        </p:txBody>
      </p:sp>
      <p:sp>
        <p:nvSpPr>
          <p:cNvPr id="459" name="Frt"/>
          <p:cNvSpPr txBox="1"/>
          <p:nvPr/>
        </p:nvSpPr>
        <p:spPr>
          <a:xfrm>
            <a:off x="7515553" y="3319760"/>
            <a:ext cx="520976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Frt</a:t>
            </a:r>
          </a:p>
        </p:txBody>
      </p:sp>
      <p:sp>
        <p:nvSpPr>
          <p:cNvPr id="460" name="+"/>
          <p:cNvSpPr txBox="1"/>
          <p:nvPr/>
        </p:nvSpPr>
        <p:spPr>
          <a:xfrm>
            <a:off x="5920189" y="2197670"/>
            <a:ext cx="266099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+</a:t>
            </a:r>
          </a:p>
        </p:txBody>
      </p:sp>
      <p:grpSp>
        <p:nvGrpSpPr>
          <p:cNvPr id="469" name="Group"/>
          <p:cNvGrpSpPr/>
          <p:nvPr/>
        </p:nvGrpSpPr>
        <p:grpSpPr>
          <a:xfrm>
            <a:off x="3879322" y="3583037"/>
            <a:ext cx="4621299" cy="3337602"/>
            <a:chOff x="0" y="0"/>
            <a:chExt cx="6572512" cy="4746810"/>
          </a:xfrm>
        </p:grpSpPr>
        <p:sp>
          <p:nvSpPr>
            <p:cNvPr id="461" name="Arrow"/>
            <p:cNvSpPr/>
            <p:nvPr/>
          </p:nvSpPr>
          <p:spPr>
            <a:xfrm rot="5400000">
              <a:off x="2527821" y="332761"/>
              <a:ext cx="1164372" cy="498849"/>
            </a:xfrm>
            <a:prstGeom prst="rightArrow">
              <a:avLst>
                <a:gd name="adj1" fmla="val 43366"/>
                <a:gd name="adj2" fmla="val 104431"/>
              </a:avLst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21551254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Line"/>
            <p:cNvSpPr/>
            <p:nvPr/>
          </p:nvSpPr>
          <p:spPr>
            <a:xfrm>
              <a:off x="0" y="3921818"/>
              <a:ext cx="657251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Arrow"/>
            <p:cNvSpPr/>
            <p:nvPr/>
          </p:nvSpPr>
          <p:spPr>
            <a:xfrm>
              <a:off x="2903465" y="3721024"/>
              <a:ext cx="376651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Frt"/>
            <p:cNvSpPr txBox="1"/>
            <p:nvPr/>
          </p:nvSpPr>
          <p:spPr>
            <a:xfrm>
              <a:off x="2782136" y="3997932"/>
              <a:ext cx="740943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Frt</a:t>
              </a:r>
            </a:p>
          </p:txBody>
        </p:sp>
        <p:sp>
          <p:nvSpPr>
            <p:cNvPr id="465" name="Rounded Rectangle"/>
            <p:cNvSpPr/>
            <p:nvPr/>
          </p:nvSpPr>
          <p:spPr>
            <a:xfrm>
              <a:off x="2456790" y="1595356"/>
              <a:ext cx="1270001" cy="1270001"/>
            </a:xfrm>
            <a:prstGeom prst="roundRect">
              <a:avLst>
                <a:gd name="adj" fmla="val 4355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Arrow"/>
            <p:cNvSpPr/>
            <p:nvPr/>
          </p:nvSpPr>
          <p:spPr>
            <a:xfrm>
              <a:off x="2903465" y="2675814"/>
              <a:ext cx="376651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+"/>
            <p:cNvSpPr txBox="1"/>
            <p:nvPr/>
          </p:nvSpPr>
          <p:spPr>
            <a:xfrm>
              <a:off x="2902564" y="2925100"/>
              <a:ext cx="378452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+</a:t>
              </a:r>
            </a:p>
          </p:txBody>
        </p:sp>
        <p:sp>
          <p:nvSpPr>
            <p:cNvPr id="470" name="Connection Line"/>
            <p:cNvSpPr/>
            <p:nvPr/>
          </p:nvSpPr>
          <p:spPr>
            <a:xfrm>
              <a:off x="2412513" y="1482594"/>
              <a:ext cx="1358536" cy="53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62"/>
                  </a:moveTo>
                  <a:cubicBezTo>
                    <a:pt x="7211" y="-5400"/>
                    <a:pt x="14411" y="-5387"/>
                    <a:pt x="21600" y="16200"/>
                  </a:cubicBezTo>
                </a:path>
              </a:pathLst>
            </a:custGeom>
            <a:noFill/>
            <a:ln w="279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algn="ctr" defTabSz="410751" hangingPunct="0"/>
              <a:endParaRPr sz="2953" kern="0">
                <a:solidFill>
                  <a:srgbClr val="000000"/>
                </a:solidFill>
                <a:latin typeface="Corbel"/>
                <a:sym typeface="Corbe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Line"/>
          <p:cNvSpPr/>
          <p:nvPr/>
        </p:nvSpPr>
        <p:spPr>
          <a:xfrm>
            <a:off x="1868583" y="2026066"/>
            <a:ext cx="406167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76" name="A few common applications of the Cre-lox system"/>
          <p:cNvSpPr txBox="1">
            <a:spLocks noGrp="1"/>
          </p:cNvSpPr>
          <p:nvPr>
            <p:ph type="title" idx="4294967295"/>
          </p:nvPr>
        </p:nvSpPr>
        <p:spPr>
          <a:xfrm>
            <a:off x="1923681" y="-21597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r>
              <a:rPr lang="en-US" dirty="0"/>
              <a:t>Common </a:t>
            </a:r>
            <a:r>
              <a:rPr dirty="0"/>
              <a:t>applications of the </a:t>
            </a:r>
            <a:r>
              <a:rPr dirty="0" err="1"/>
              <a:t>Cre</a:t>
            </a:r>
            <a:r>
              <a:rPr dirty="0"/>
              <a:t>-lox system</a:t>
            </a:r>
          </a:p>
        </p:txBody>
      </p:sp>
      <p:sp>
        <p:nvSpPr>
          <p:cNvPr id="477" name="Removing the ‘scar’"/>
          <p:cNvSpPr txBox="1"/>
          <p:nvPr/>
        </p:nvSpPr>
        <p:spPr>
          <a:xfrm>
            <a:off x="1916801" y="1051369"/>
            <a:ext cx="3189977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1">
                <a:solidFill>
                  <a:schemeClr val="accent1">
                    <a:satOff val="-3355"/>
                    <a:lumOff val="26614"/>
                  </a:schemeClr>
                </a:solidFill>
              </a:defRPr>
            </a:lvl1pPr>
          </a:lstStyle>
          <a:p>
            <a:pPr algn="ctr" defTabSz="410751" hangingPunct="0"/>
            <a:r>
              <a:rPr sz="2953" kern="0">
                <a:solidFill>
                  <a:srgbClr val="0365C0">
                    <a:satOff val="-3355"/>
                    <a:lumOff val="26614"/>
                  </a:srgbClr>
                </a:solidFill>
                <a:latin typeface="Corbel"/>
                <a:sym typeface="Corbel"/>
              </a:rPr>
              <a:t>Removing the ‘scar’</a:t>
            </a:r>
          </a:p>
        </p:txBody>
      </p:sp>
      <p:sp>
        <p:nvSpPr>
          <p:cNvPr id="478" name="Rectangle"/>
          <p:cNvSpPr/>
          <p:nvPr/>
        </p:nvSpPr>
        <p:spPr>
          <a:xfrm>
            <a:off x="3317144" y="1899665"/>
            <a:ext cx="1146696" cy="23494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79" name="Neo"/>
          <p:cNvSpPr txBox="1"/>
          <p:nvPr/>
        </p:nvSpPr>
        <p:spPr>
          <a:xfrm>
            <a:off x="3581215" y="1833399"/>
            <a:ext cx="61401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Corbel"/>
                <a:sym typeface="Corbel"/>
              </a:rPr>
              <a:t>Neo</a:t>
            </a:r>
          </a:p>
        </p:txBody>
      </p:sp>
      <p:sp>
        <p:nvSpPr>
          <p:cNvPr id="480" name="Arrow"/>
          <p:cNvSpPr/>
          <p:nvPr/>
        </p:nvSpPr>
        <p:spPr>
          <a:xfrm>
            <a:off x="4510410" y="1892351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81" name="Arrow"/>
          <p:cNvSpPr/>
          <p:nvPr/>
        </p:nvSpPr>
        <p:spPr>
          <a:xfrm>
            <a:off x="3001198" y="1877413"/>
            <a:ext cx="264833" cy="282368"/>
          </a:xfrm>
          <a:prstGeom prst="rightArrow">
            <a:avLst>
              <a:gd name="adj1" fmla="val 47058"/>
              <a:gd name="adj2" fmla="val 6072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489" name="Group"/>
          <p:cNvGrpSpPr/>
          <p:nvPr/>
        </p:nvGrpSpPr>
        <p:grpSpPr>
          <a:xfrm>
            <a:off x="1829515" y="2866596"/>
            <a:ext cx="7774257" cy="1142669"/>
            <a:chOff x="-39972" y="211"/>
            <a:chExt cx="11056720" cy="1625128"/>
          </a:xfrm>
        </p:grpSpPr>
        <p:sp>
          <p:nvSpPr>
            <p:cNvPr id="482" name="Tissue specific gene inactivation"/>
            <p:cNvSpPr txBox="1"/>
            <p:nvPr/>
          </p:nvSpPr>
          <p:spPr>
            <a:xfrm>
              <a:off x="-39972" y="211"/>
              <a:ext cx="7491511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1" i="1">
                  <a:solidFill>
                    <a:schemeClr val="accent1">
                      <a:satOff val="-3355"/>
                      <a:lumOff val="26614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2953" kern="0">
                  <a:solidFill>
                    <a:srgbClr val="0365C0">
                      <a:satOff val="-3355"/>
                      <a:lumOff val="26614"/>
                    </a:srgbClr>
                  </a:solidFill>
                  <a:latin typeface="Corbel"/>
                  <a:sym typeface="Corbel"/>
                </a:rPr>
                <a:t>Tissue specific gene inactivation </a:t>
              </a:r>
            </a:p>
          </p:txBody>
        </p:sp>
        <p:sp>
          <p:nvSpPr>
            <p:cNvPr id="483" name="Line"/>
            <p:cNvSpPr/>
            <p:nvPr/>
          </p:nvSpPr>
          <p:spPr>
            <a:xfrm>
              <a:off x="93953" y="1289000"/>
              <a:ext cx="561988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Rectangle"/>
            <p:cNvSpPr/>
            <p:nvPr/>
          </p:nvSpPr>
          <p:spPr>
            <a:xfrm>
              <a:off x="2091698" y="1109230"/>
              <a:ext cx="1630856" cy="334140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I"/>
            <p:cNvSpPr txBox="1"/>
            <p:nvPr/>
          </p:nvSpPr>
          <p:spPr>
            <a:xfrm>
              <a:off x="2467266" y="1014984"/>
              <a:ext cx="879720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/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GOI</a:t>
              </a:r>
            </a:p>
          </p:txBody>
        </p:sp>
        <p:sp>
          <p:nvSpPr>
            <p:cNvPr id="486" name="Arrow"/>
            <p:cNvSpPr/>
            <p:nvPr/>
          </p:nvSpPr>
          <p:spPr>
            <a:xfrm>
              <a:off x="3788787" y="1098829"/>
              <a:ext cx="376652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Arrow"/>
            <p:cNvSpPr/>
            <p:nvPr/>
          </p:nvSpPr>
          <p:spPr>
            <a:xfrm>
              <a:off x="1642351" y="1077582"/>
              <a:ext cx="376652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+ Tissue specific Cre-transgene"/>
            <p:cNvSpPr txBox="1"/>
            <p:nvPr/>
          </p:nvSpPr>
          <p:spPr>
            <a:xfrm>
              <a:off x="5905375" y="876461"/>
              <a:ext cx="5111373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+ </a:t>
              </a:r>
              <a:r>
                <a:rPr sz="2109" kern="0">
                  <a:solidFill>
                    <a:srgbClr val="000000"/>
                  </a:solidFill>
                  <a:latin typeface="Corbel"/>
                  <a:sym typeface="Corbel"/>
                </a:rPr>
                <a:t>Tissue specific Cre-transgene</a:t>
              </a:r>
            </a:p>
          </p:txBody>
        </p:sp>
      </p:grpSp>
      <p:grpSp>
        <p:nvGrpSpPr>
          <p:cNvPr id="497" name="Group"/>
          <p:cNvGrpSpPr/>
          <p:nvPr/>
        </p:nvGrpSpPr>
        <p:grpSpPr>
          <a:xfrm>
            <a:off x="1853630" y="4493988"/>
            <a:ext cx="7459196" cy="1081037"/>
            <a:chOff x="-47461" y="211"/>
            <a:chExt cx="10608631" cy="1537472"/>
          </a:xfrm>
        </p:grpSpPr>
        <p:sp>
          <p:nvSpPr>
            <p:cNvPr id="490" name="Temporally controlled gene inactivation"/>
            <p:cNvSpPr txBox="1"/>
            <p:nvPr/>
          </p:nvSpPr>
          <p:spPr>
            <a:xfrm>
              <a:off x="-47461" y="211"/>
              <a:ext cx="9160342" cy="748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1" i="1">
                  <a:solidFill>
                    <a:schemeClr val="accent1">
                      <a:satOff val="-3355"/>
                      <a:lumOff val="26614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2953" kern="0">
                  <a:solidFill>
                    <a:srgbClr val="0365C0">
                      <a:satOff val="-3355"/>
                      <a:lumOff val="26614"/>
                    </a:srgbClr>
                  </a:solidFill>
                  <a:latin typeface="Corbel"/>
                  <a:sym typeface="Corbel"/>
                </a:rPr>
                <a:t>Temporally controlled gene inactivation</a:t>
              </a:r>
            </a:p>
          </p:txBody>
        </p:sp>
        <p:sp>
          <p:nvSpPr>
            <p:cNvPr id="491" name="Line"/>
            <p:cNvSpPr/>
            <p:nvPr/>
          </p:nvSpPr>
          <p:spPr>
            <a:xfrm>
              <a:off x="52167" y="1222012"/>
              <a:ext cx="561988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Rectangle"/>
            <p:cNvSpPr/>
            <p:nvPr/>
          </p:nvSpPr>
          <p:spPr>
            <a:xfrm>
              <a:off x="2049912" y="1042242"/>
              <a:ext cx="1630855" cy="334140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I"/>
            <p:cNvSpPr txBox="1"/>
            <p:nvPr/>
          </p:nvSpPr>
          <p:spPr>
            <a:xfrm>
              <a:off x="2425478" y="947995"/>
              <a:ext cx="879721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/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  <a:latin typeface="Corbel"/>
                  <a:sym typeface="Corbel"/>
                </a:rPr>
                <a:t>GOI</a:t>
              </a:r>
            </a:p>
          </p:txBody>
        </p:sp>
        <p:sp>
          <p:nvSpPr>
            <p:cNvPr id="494" name="Arrow"/>
            <p:cNvSpPr/>
            <p:nvPr/>
          </p:nvSpPr>
          <p:spPr>
            <a:xfrm>
              <a:off x="3747001" y="1031840"/>
              <a:ext cx="376652" cy="401591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Arrow"/>
            <p:cNvSpPr/>
            <p:nvPr/>
          </p:nvSpPr>
          <p:spPr>
            <a:xfrm>
              <a:off x="1600565" y="1010594"/>
              <a:ext cx="376652" cy="401590"/>
            </a:xfrm>
            <a:prstGeom prst="rightArrow">
              <a:avLst>
                <a:gd name="adj1" fmla="val 47058"/>
                <a:gd name="adj2" fmla="val 60728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+ Inducible Cre-transgene"/>
            <p:cNvSpPr txBox="1"/>
            <p:nvPr/>
          </p:nvSpPr>
          <p:spPr>
            <a:xfrm>
              <a:off x="6277377" y="788806"/>
              <a:ext cx="4283793" cy="748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+ </a:t>
              </a:r>
              <a:r>
                <a:rPr sz="2109" kern="0">
                  <a:solidFill>
                    <a:srgbClr val="000000"/>
                  </a:solidFill>
                  <a:latin typeface="Corbel"/>
                  <a:sym typeface="Corbel"/>
                </a:rPr>
                <a:t>Inducible Cre-transgene</a:t>
              </a:r>
            </a:p>
          </p:txBody>
        </p:sp>
      </p:grpSp>
      <p:sp>
        <p:nvSpPr>
          <p:cNvPr id="498" name="+ Cre"/>
          <p:cNvSpPr txBox="1"/>
          <p:nvPr/>
        </p:nvSpPr>
        <p:spPr>
          <a:xfrm>
            <a:off x="6120180" y="1716533"/>
            <a:ext cx="88005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+ Cre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  <p:bldP spid="497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ase study: in vivo p53 restoration"/>
          <p:cNvSpPr txBox="1">
            <a:spLocks noGrp="1"/>
          </p:cNvSpPr>
          <p:nvPr>
            <p:ph type="title" idx="4294967295"/>
          </p:nvPr>
        </p:nvSpPr>
        <p:spPr>
          <a:xfrm>
            <a:off x="1806883" y="-9072"/>
            <a:ext cx="9810750" cy="996705"/>
          </a:xfrm>
          <a:prstGeom prst="rect">
            <a:avLst/>
          </a:prstGeom>
        </p:spPr>
        <p:txBody>
          <a:bodyPr/>
          <a:lstStyle/>
          <a:p>
            <a:r>
              <a:rPr dirty="0"/>
              <a:t>Case study: </a:t>
            </a:r>
            <a:r>
              <a:rPr i="1" dirty="0"/>
              <a:t>in vivo</a:t>
            </a:r>
            <a:r>
              <a:rPr dirty="0"/>
              <a:t> p53 restoration</a:t>
            </a:r>
          </a:p>
        </p:txBody>
      </p:sp>
      <p:sp>
        <p:nvSpPr>
          <p:cNvPr id="504" name="Ventura et al., Nature 2007"/>
          <p:cNvSpPr txBox="1"/>
          <p:nvPr/>
        </p:nvSpPr>
        <p:spPr>
          <a:xfrm>
            <a:off x="7794272" y="6348349"/>
            <a:ext cx="2702664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 i="1"/>
            </a:lvl1pPr>
          </a:lstStyle>
          <a:p>
            <a:pPr algn="ctr" defTabSz="410751" hangingPunct="0"/>
            <a:r>
              <a:rPr sz="1898" kern="0">
                <a:solidFill>
                  <a:srgbClr val="000000"/>
                </a:solidFill>
                <a:latin typeface="Corbel"/>
                <a:sym typeface="Corbel"/>
              </a:rPr>
              <a:t>Ventura et al., Nature 2007</a:t>
            </a:r>
          </a:p>
        </p:txBody>
      </p:sp>
      <p:pic>
        <p:nvPicPr>
          <p:cNvPr id="505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88" y="1412872"/>
            <a:ext cx="3984737" cy="4412294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Is sustained p53 inactivation…"/>
          <p:cNvSpPr txBox="1"/>
          <p:nvPr/>
        </p:nvSpPr>
        <p:spPr>
          <a:xfrm>
            <a:off x="5916457" y="3065772"/>
            <a:ext cx="4587795" cy="1435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b="1" i="1">
                <a:solidFill>
                  <a:srgbClr val="0365C0">
                    <a:satOff val="-3355"/>
                    <a:lumOff val="26614"/>
                  </a:srgbClr>
                </a:solidFill>
              </a:defRPr>
            </a:pPr>
            <a:r>
              <a:rPr sz="2953" b="1" i="1" kern="0" dirty="0">
                <a:solidFill>
                  <a:srgbClr val="0365C0">
                    <a:satOff val="-3355"/>
                    <a:lumOff val="26614"/>
                  </a:srgbClr>
                </a:solidFill>
                <a:latin typeface="Corbel"/>
                <a:sym typeface="Corbel"/>
              </a:rPr>
              <a:t>Is sustained p53 inactivation</a:t>
            </a:r>
          </a:p>
          <a:p>
            <a:pPr algn="ctr" defTabSz="410751" hangingPunct="0">
              <a:defRPr b="1" i="1">
                <a:solidFill>
                  <a:srgbClr val="0365C0">
                    <a:satOff val="-3355"/>
                    <a:lumOff val="26614"/>
                  </a:srgbClr>
                </a:solidFill>
              </a:defRPr>
            </a:pPr>
            <a:r>
              <a:rPr sz="2953" b="1" i="1" kern="0" dirty="0">
                <a:solidFill>
                  <a:srgbClr val="0365C0">
                    <a:satOff val="-3355"/>
                    <a:lumOff val="26614"/>
                  </a:srgbClr>
                </a:solidFill>
                <a:latin typeface="Corbel"/>
                <a:sym typeface="Corbel"/>
              </a:rPr>
              <a:t> required for the survival of </a:t>
            </a:r>
          </a:p>
          <a:p>
            <a:pPr algn="ctr" defTabSz="410751" hangingPunct="0">
              <a:defRPr b="1" i="1">
                <a:solidFill>
                  <a:srgbClr val="0365C0">
                    <a:satOff val="-3355"/>
                    <a:lumOff val="26614"/>
                  </a:srgbClr>
                </a:solidFill>
              </a:defRPr>
            </a:pPr>
            <a:r>
              <a:rPr sz="2953" b="1" i="1" kern="0" dirty="0">
                <a:solidFill>
                  <a:srgbClr val="0365C0">
                    <a:satOff val="-3355"/>
                    <a:lumOff val="26614"/>
                  </a:srgbClr>
                </a:solidFill>
                <a:latin typeface="Corbel"/>
                <a:sym typeface="Corbel"/>
              </a:rPr>
              <a:t>cancer cells in vivo?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droppedImage.pdf" descr="droppedImage.pdf"/>
          <p:cNvPicPr>
            <a:picLocks noChangeAspect="1"/>
          </p:cNvPicPr>
          <p:nvPr/>
        </p:nvPicPr>
        <p:blipFill>
          <a:blip r:embed="rId2"/>
          <a:srcRect r="70760"/>
          <a:stretch>
            <a:fillRect/>
          </a:stretch>
        </p:blipFill>
        <p:spPr>
          <a:xfrm>
            <a:off x="10106920" y="120551"/>
            <a:ext cx="520897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Case study: in vivo p53 restoration"/>
          <p:cNvSpPr txBox="1">
            <a:spLocks noGrp="1"/>
          </p:cNvSpPr>
          <p:nvPr>
            <p:ph type="title" idx="4294967295"/>
          </p:nvPr>
        </p:nvSpPr>
        <p:spPr>
          <a:xfrm>
            <a:off x="0" y="200025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t>Case study: </a:t>
            </a:r>
            <a:r>
              <a:rPr i="1"/>
              <a:t>in vivo</a:t>
            </a:r>
            <a:r>
              <a:t> p53 restoration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2613422" y="1279723"/>
            <a:ext cx="8947548" cy="1017589"/>
            <a:chOff x="0" y="0"/>
            <a:chExt cx="12725400" cy="1447236"/>
          </a:xfrm>
        </p:grpSpPr>
        <p:pic>
          <p:nvPicPr>
            <p:cNvPr id="512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500" y="0"/>
              <a:ext cx="1948463" cy="1447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3" name="Genetically engineered mouse…"/>
            <p:cNvSpPr txBox="1"/>
            <p:nvPr/>
          </p:nvSpPr>
          <p:spPr>
            <a:xfrm>
              <a:off x="3695699" y="123048"/>
              <a:ext cx="9029701" cy="1149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</a:defRPr>
              </a:pPr>
              <a:r>
                <a:rPr sz="239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orbel"/>
                  <a:sym typeface="Corbel"/>
                </a:rPr>
                <a:t>Genetically engineered mouse </a:t>
              </a:r>
            </a:p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</a:defRPr>
              </a:pPr>
              <a:r>
                <a:rPr sz="239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orbel"/>
                  <a:sym typeface="Corbel"/>
                </a:rPr>
                <a:t>with inactive p53 gene</a:t>
              </a:r>
            </a:p>
          </p:txBody>
        </p:sp>
        <p:sp>
          <p:nvSpPr>
            <p:cNvPr id="514" name="Step 1"/>
            <p:cNvSpPr txBox="1"/>
            <p:nvPr/>
          </p:nvSpPr>
          <p:spPr>
            <a:xfrm>
              <a:off x="0" y="427849"/>
              <a:ext cx="1477784" cy="625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</a:rPr>
                <a:t>Step 1</a:t>
              </a:r>
            </a:p>
          </p:txBody>
        </p:sp>
      </p:grpSp>
      <p:grpSp>
        <p:nvGrpSpPr>
          <p:cNvPr id="522" name="Group"/>
          <p:cNvGrpSpPr/>
          <p:nvPr/>
        </p:nvGrpSpPr>
        <p:grpSpPr>
          <a:xfrm>
            <a:off x="2613422" y="2509242"/>
            <a:ext cx="5638154" cy="1859757"/>
            <a:chOff x="0" y="0"/>
            <a:chExt cx="8018708" cy="2644987"/>
          </a:xfrm>
        </p:grpSpPr>
        <p:pic>
          <p:nvPicPr>
            <p:cNvPr id="516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500" y="1197750"/>
              <a:ext cx="1948463" cy="1447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7" name="Mouse develops tumor"/>
            <p:cNvSpPr txBox="1"/>
            <p:nvPr/>
          </p:nvSpPr>
          <p:spPr>
            <a:xfrm>
              <a:off x="3695700" y="1498599"/>
              <a:ext cx="4323008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  <a:latin typeface="Corbel"/>
                  <a:sym typeface="Corbel"/>
                </a:rPr>
                <a:t>Mouse develops tumor</a:t>
              </a:r>
            </a:p>
          </p:txBody>
        </p:sp>
        <p:sp>
          <p:nvSpPr>
            <p:cNvPr id="518" name="Arrow"/>
            <p:cNvSpPr/>
            <p:nvPr/>
          </p:nvSpPr>
          <p:spPr>
            <a:xfrm rot="5400000">
              <a:off x="2012950" y="260350"/>
              <a:ext cx="1143000" cy="622300"/>
            </a:xfrm>
            <a:prstGeom prst="rightArrow">
              <a:avLst>
                <a:gd name="adj1" fmla="val 26531"/>
                <a:gd name="adj2" fmla="val 69388"/>
              </a:avLst>
            </a:prstGeom>
            <a:solidFill>
              <a:srgbClr val="00A3D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Circle"/>
            <p:cNvSpPr/>
            <p:nvPr/>
          </p:nvSpPr>
          <p:spPr>
            <a:xfrm>
              <a:off x="2832100" y="1295400"/>
              <a:ext cx="431800" cy="431800"/>
            </a:xfrm>
            <a:prstGeom prst="ellipse">
              <a:avLst/>
            </a:prstGeom>
            <a:solidFill>
              <a:srgbClr val="E3240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Step 2"/>
            <p:cNvSpPr txBox="1"/>
            <p:nvPr/>
          </p:nvSpPr>
          <p:spPr>
            <a:xfrm>
              <a:off x="0" y="1536699"/>
              <a:ext cx="1477784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</a:rPr>
                <a:t>Step 2</a:t>
              </a:r>
            </a:p>
          </p:txBody>
        </p:sp>
        <p:sp>
          <p:nvSpPr>
            <p:cNvPr id="521" name="Wait"/>
            <p:cNvSpPr txBox="1"/>
            <p:nvPr/>
          </p:nvSpPr>
          <p:spPr>
            <a:xfrm>
              <a:off x="3175000" y="101601"/>
              <a:ext cx="1090214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/>
                <a:t>Wait</a:t>
              </a:r>
            </a:p>
          </p:txBody>
        </p:sp>
      </p:grpSp>
      <p:grpSp>
        <p:nvGrpSpPr>
          <p:cNvPr id="530" name="Group"/>
          <p:cNvGrpSpPr/>
          <p:nvPr/>
        </p:nvGrpSpPr>
        <p:grpSpPr>
          <a:xfrm>
            <a:off x="2613422" y="4482703"/>
            <a:ext cx="6479486" cy="1957984"/>
            <a:chOff x="0" y="0"/>
            <a:chExt cx="9215268" cy="2784687"/>
          </a:xfrm>
        </p:grpSpPr>
        <p:pic>
          <p:nvPicPr>
            <p:cNvPr id="523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500" y="1337450"/>
              <a:ext cx="1948463" cy="1447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4" name="What happens to the tumor?"/>
            <p:cNvSpPr txBox="1"/>
            <p:nvPr/>
          </p:nvSpPr>
          <p:spPr>
            <a:xfrm>
              <a:off x="3848101" y="1727200"/>
              <a:ext cx="5367167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  <a:latin typeface="Corbel"/>
                  <a:sym typeface="Corbel"/>
                </a:rPr>
                <a:t>What happens to the tumor?</a:t>
              </a:r>
            </a:p>
          </p:txBody>
        </p:sp>
        <p:sp>
          <p:nvSpPr>
            <p:cNvPr id="525" name="Arrow"/>
            <p:cNvSpPr/>
            <p:nvPr/>
          </p:nvSpPr>
          <p:spPr>
            <a:xfrm rot="5400000">
              <a:off x="2012950" y="260350"/>
              <a:ext cx="1143000" cy="622300"/>
            </a:xfrm>
            <a:prstGeom prst="rightArrow">
              <a:avLst>
                <a:gd name="adj1" fmla="val 26531"/>
                <a:gd name="adj2" fmla="val 69388"/>
              </a:avLst>
            </a:prstGeom>
            <a:solidFill>
              <a:srgbClr val="00A3D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enetically “reactivate” p53"/>
            <p:cNvSpPr txBox="1"/>
            <p:nvPr/>
          </p:nvSpPr>
          <p:spPr>
            <a:xfrm>
              <a:off x="3060700" y="241300"/>
              <a:ext cx="5638468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/>
                <a:t>Genetically “reactivate” p53 </a:t>
              </a:r>
            </a:p>
          </p:txBody>
        </p:sp>
        <p:sp>
          <p:nvSpPr>
            <p:cNvPr id="527" name="Step 3"/>
            <p:cNvSpPr txBox="1"/>
            <p:nvPr/>
          </p:nvSpPr>
          <p:spPr>
            <a:xfrm>
              <a:off x="0" y="1752599"/>
              <a:ext cx="1477784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</a:rPr>
                <a:t>Step 3</a:t>
              </a:r>
            </a:p>
          </p:txBody>
        </p:sp>
        <p:sp>
          <p:nvSpPr>
            <p:cNvPr id="528" name="Circle"/>
            <p:cNvSpPr/>
            <p:nvPr/>
          </p:nvSpPr>
          <p:spPr>
            <a:xfrm>
              <a:off x="2870200" y="1308100"/>
              <a:ext cx="495300" cy="495300"/>
            </a:xfrm>
            <a:prstGeom prst="ellipse">
              <a:avLst/>
            </a:prstGeom>
            <a:solidFill>
              <a:srgbClr val="FF4013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?"/>
            <p:cNvSpPr txBox="1"/>
            <p:nvPr/>
          </p:nvSpPr>
          <p:spPr>
            <a:xfrm>
              <a:off x="2870201" y="1270000"/>
              <a:ext cx="460982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" grpId="0" animBg="1" advAuto="0"/>
      <p:bldP spid="522" grpId="0" animBg="1" advAuto="0"/>
      <p:bldP spid="53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Oval"/>
          <p:cNvSpPr/>
          <p:nvPr/>
        </p:nvSpPr>
        <p:spPr>
          <a:xfrm>
            <a:off x="2489731" y="846466"/>
            <a:ext cx="7541416" cy="3058104"/>
          </a:xfrm>
          <a:prstGeom prst="ellipse">
            <a:avLst/>
          </a:prstGeom>
          <a:ln w="25400">
            <a:solidFill>
              <a:schemeClr val="accent1">
                <a:alpha val="36737"/>
              </a:scheme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36" name="Case study: in vivo p53 restoration"/>
          <p:cNvSpPr txBox="1">
            <a:spLocks noGrp="1"/>
          </p:cNvSpPr>
          <p:nvPr>
            <p:ph type="title" idx="4294967295"/>
          </p:nvPr>
        </p:nvSpPr>
        <p:spPr>
          <a:xfrm>
            <a:off x="1935032" y="-122405"/>
            <a:ext cx="9810750" cy="1008424"/>
          </a:xfrm>
          <a:prstGeom prst="rect">
            <a:avLst/>
          </a:prstGeom>
        </p:spPr>
        <p:txBody>
          <a:bodyPr/>
          <a:lstStyle/>
          <a:p>
            <a:r>
              <a:t>Case study: </a:t>
            </a:r>
            <a:r>
              <a:rPr i="1"/>
              <a:t>in vivo</a:t>
            </a:r>
            <a:r>
              <a:t> p53 restoration</a:t>
            </a:r>
          </a:p>
        </p:txBody>
      </p:sp>
      <p:grpSp>
        <p:nvGrpSpPr>
          <p:cNvPr id="541" name="Group"/>
          <p:cNvGrpSpPr/>
          <p:nvPr/>
        </p:nvGrpSpPr>
        <p:grpSpPr>
          <a:xfrm>
            <a:off x="4789767" y="5021998"/>
            <a:ext cx="1241529" cy="634939"/>
            <a:chOff x="0" y="0"/>
            <a:chExt cx="1765729" cy="903023"/>
          </a:xfrm>
        </p:grpSpPr>
        <p:grpSp>
          <p:nvGrpSpPr>
            <p:cNvPr id="539" name="Group"/>
            <p:cNvGrpSpPr/>
            <p:nvPr/>
          </p:nvGrpSpPr>
          <p:grpSpPr>
            <a:xfrm>
              <a:off x="0" y="0"/>
              <a:ext cx="1765729" cy="903023"/>
              <a:chOff x="0" y="0"/>
              <a:chExt cx="1765728" cy="903022"/>
            </a:xfrm>
          </p:grpSpPr>
          <p:sp>
            <p:nvSpPr>
              <p:cNvPr id="537" name="Rounded Rectangle"/>
              <p:cNvSpPr/>
              <p:nvPr/>
            </p:nvSpPr>
            <p:spPr>
              <a:xfrm>
                <a:off x="0" y="0"/>
                <a:ext cx="903023" cy="903023"/>
              </a:xfrm>
              <a:prstGeom prst="roundRect">
                <a:avLst>
                  <a:gd name="adj" fmla="val 15000"/>
                </a:avLst>
              </a:prstGeom>
              <a:solidFill>
                <a:srgbClr val="F7B3F6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Circle"/>
              <p:cNvSpPr/>
              <p:nvPr/>
            </p:nvSpPr>
            <p:spPr>
              <a:xfrm>
                <a:off x="862705" y="0"/>
                <a:ext cx="903024" cy="903023"/>
              </a:xfrm>
              <a:prstGeom prst="ellipse">
                <a:avLst/>
              </a:prstGeom>
              <a:solidFill>
                <a:srgbClr val="F7B3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Cre-ER"/>
            <p:cNvSpPr txBox="1"/>
            <p:nvPr/>
          </p:nvSpPr>
          <p:spPr>
            <a:xfrm>
              <a:off x="21350" y="64373"/>
              <a:ext cx="1664273" cy="748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Cre-ER</a:t>
              </a:r>
            </a:p>
          </p:txBody>
        </p:sp>
      </p:grpSp>
      <p:grpSp>
        <p:nvGrpSpPr>
          <p:cNvPr id="547" name="Group"/>
          <p:cNvGrpSpPr/>
          <p:nvPr/>
        </p:nvGrpSpPr>
        <p:grpSpPr>
          <a:xfrm>
            <a:off x="4243411" y="1284770"/>
            <a:ext cx="3619654" cy="487506"/>
            <a:chOff x="0" y="0"/>
            <a:chExt cx="5147952" cy="693340"/>
          </a:xfrm>
        </p:grpSpPr>
        <p:sp>
          <p:nvSpPr>
            <p:cNvPr id="542" name="Line"/>
            <p:cNvSpPr/>
            <p:nvPr/>
          </p:nvSpPr>
          <p:spPr>
            <a:xfrm>
              <a:off x="0" y="346670"/>
              <a:ext cx="5147953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Arrow"/>
            <p:cNvSpPr/>
            <p:nvPr/>
          </p:nvSpPr>
          <p:spPr>
            <a:xfrm>
              <a:off x="260426" y="0"/>
              <a:ext cx="1659473" cy="693341"/>
            </a:xfrm>
            <a:prstGeom prst="rightArrow">
              <a:avLst>
                <a:gd name="adj1" fmla="val 46137"/>
                <a:gd name="adj2" fmla="val 82822"/>
              </a:avLst>
            </a:prstGeom>
            <a:solidFill>
              <a:srgbClr val="00B5F6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Rectangle"/>
            <p:cNvSpPr/>
            <p:nvPr/>
          </p:nvSpPr>
          <p:spPr>
            <a:xfrm>
              <a:off x="2061610" y="77197"/>
              <a:ext cx="2704487" cy="538946"/>
            </a:xfrm>
            <a:prstGeom prst="rect">
              <a:avLst/>
            </a:prstGeom>
            <a:solidFill>
              <a:srgbClr val="F7BFEE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Cre-ER"/>
            <p:cNvSpPr txBox="1"/>
            <p:nvPr/>
          </p:nvSpPr>
          <p:spPr>
            <a:xfrm>
              <a:off x="2640523" y="44374"/>
              <a:ext cx="1339257" cy="604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000"/>
              </a:lvl1pPr>
            </a:lstStyle>
            <a:p>
              <a:pPr algn="ctr" defTabSz="410751" hangingPunct="0"/>
              <a:r>
                <a:rPr sz="2109" kern="0">
                  <a:solidFill>
                    <a:srgbClr val="000000"/>
                  </a:solidFill>
                  <a:latin typeface="Corbel"/>
                  <a:sym typeface="Corbel"/>
                </a:rPr>
                <a:t>Cre-ER</a:t>
              </a:r>
            </a:p>
          </p:txBody>
        </p:sp>
        <p:sp>
          <p:nvSpPr>
            <p:cNvPr id="546" name="R26"/>
            <p:cNvSpPr txBox="1"/>
            <p:nvPr/>
          </p:nvSpPr>
          <p:spPr>
            <a:xfrm>
              <a:off x="693939" y="44374"/>
              <a:ext cx="792447" cy="604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800"/>
              </a:lvl1pPr>
            </a:lstStyle>
            <a:p>
              <a:pPr algn="ctr" defTabSz="410751" hangingPunct="0"/>
              <a:r>
                <a:rPr sz="1969" kern="0">
                  <a:solidFill>
                    <a:srgbClr val="000000"/>
                  </a:solidFill>
                  <a:latin typeface="Corbel"/>
                  <a:sym typeface="Corbel"/>
                </a:rPr>
                <a:t>R26</a:t>
              </a:r>
            </a:p>
          </p:txBody>
        </p:sp>
      </p:grpSp>
      <p:sp>
        <p:nvSpPr>
          <p:cNvPr id="548" name="Circle"/>
          <p:cNvSpPr/>
          <p:nvPr/>
        </p:nvSpPr>
        <p:spPr>
          <a:xfrm>
            <a:off x="7760063" y="5195253"/>
            <a:ext cx="268794" cy="270567"/>
          </a:xfrm>
          <a:prstGeom prst="ellipse">
            <a:avLst/>
          </a:prstGeom>
          <a:solidFill>
            <a:srgbClr val="00B5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49" name="4-OHT"/>
          <p:cNvSpPr txBox="1"/>
          <p:nvPr/>
        </p:nvSpPr>
        <p:spPr>
          <a:xfrm>
            <a:off x="8112906" y="5022239"/>
            <a:ext cx="652423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/>
            </a:lvl1pPr>
          </a:lstStyle>
          <a:p>
            <a:pPr algn="ctr" defTabSz="410751" hangingPunct="0"/>
            <a:r>
              <a:rPr sz="1617" kern="0">
                <a:solidFill>
                  <a:srgbClr val="000000"/>
                </a:solidFill>
                <a:latin typeface="Corbel"/>
                <a:sym typeface="Corbel"/>
              </a:rPr>
              <a:t>4-OHT</a:t>
            </a:r>
          </a:p>
        </p:txBody>
      </p:sp>
      <p:sp>
        <p:nvSpPr>
          <p:cNvPr id="550" name="Circle"/>
          <p:cNvSpPr/>
          <p:nvPr/>
        </p:nvSpPr>
        <p:spPr>
          <a:xfrm>
            <a:off x="7930269" y="5569705"/>
            <a:ext cx="268794" cy="270567"/>
          </a:xfrm>
          <a:prstGeom prst="ellipse">
            <a:avLst/>
          </a:prstGeom>
          <a:solidFill>
            <a:srgbClr val="00B5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51" name="Circle"/>
          <p:cNvSpPr/>
          <p:nvPr/>
        </p:nvSpPr>
        <p:spPr>
          <a:xfrm>
            <a:off x="8304721" y="5365459"/>
            <a:ext cx="268794" cy="270567"/>
          </a:xfrm>
          <a:prstGeom prst="ellipse">
            <a:avLst/>
          </a:prstGeom>
          <a:solidFill>
            <a:srgbClr val="00B5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558" name="Group"/>
          <p:cNvGrpSpPr/>
          <p:nvPr/>
        </p:nvGrpSpPr>
        <p:grpSpPr>
          <a:xfrm>
            <a:off x="4789767" y="5013068"/>
            <a:ext cx="1440631" cy="634940"/>
            <a:chOff x="0" y="0"/>
            <a:chExt cx="2048896" cy="903024"/>
          </a:xfrm>
        </p:grpSpPr>
        <p:grpSp>
          <p:nvGrpSpPr>
            <p:cNvPr id="556" name="Group"/>
            <p:cNvGrpSpPr/>
            <p:nvPr/>
          </p:nvGrpSpPr>
          <p:grpSpPr>
            <a:xfrm>
              <a:off x="0" y="0"/>
              <a:ext cx="1765730" cy="903024"/>
              <a:chOff x="0" y="0"/>
              <a:chExt cx="1765729" cy="903023"/>
            </a:xfrm>
          </p:grpSpPr>
          <p:grpSp>
            <p:nvGrpSpPr>
              <p:cNvPr id="554" name="Group"/>
              <p:cNvGrpSpPr/>
              <p:nvPr/>
            </p:nvGrpSpPr>
            <p:grpSpPr>
              <a:xfrm>
                <a:off x="0" y="0"/>
                <a:ext cx="1765729" cy="903023"/>
                <a:chOff x="0" y="0"/>
                <a:chExt cx="1765728" cy="903022"/>
              </a:xfrm>
            </p:grpSpPr>
            <p:sp>
              <p:nvSpPr>
                <p:cNvPr id="552" name="Rounded Rectangle"/>
                <p:cNvSpPr/>
                <p:nvPr/>
              </p:nvSpPr>
              <p:spPr>
                <a:xfrm>
                  <a:off x="0" y="0"/>
                  <a:ext cx="903023" cy="903023"/>
                </a:xfrm>
                <a:prstGeom prst="roundRect">
                  <a:avLst>
                    <a:gd name="adj" fmla="val 15000"/>
                  </a:avLst>
                </a:prstGeom>
                <a:solidFill>
                  <a:srgbClr val="F7B3F6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910796" hangingPunct="0">
                    <a:buClr>
                      <a:srgbClr val="1D4790"/>
                    </a:buClr>
                    <a:defRPr sz="2400">
                      <a:solidFill>
                        <a:srgbClr val="1D4790"/>
                      </a:solidFill>
                      <a:uFill>
                        <a:solidFill>
                          <a:srgbClr val="1D479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1687" kern="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Circle"/>
                <p:cNvSpPr/>
                <p:nvPr/>
              </p:nvSpPr>
              <p:spPr>
                <a:xfrm>
                  <a:off x="862705" y="0"/>
                  <a:ext cx="903024" cy="903023"/>
                </a:xfrm>
                <a:prstGeom prst="ellipse">
                  <a:avLst/>
                </a:prstGeom>
                <a:solidFill>
                  <a:srgbClr val="61E0F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910796" hangingPunct="0">
                    <a:buClr>
                      <a:srgbClr val="1D4790"/>
                    </a:buClr>
                    <a:defRPr sz="2400">
                      <a:solidFill>
                        <a:srgbClr val="5BF4EF"/>
                      </a:solidFill>
                      <a:uFill>
                        <a:solidFill>
                          <a:srgbClr val="1D479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1687" kern="0">
                    <a:solidFill>
                      <a:srgbClr val="5BF4EF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55" name="Cre-ER"/>
              <p:cNvSpPr txBox="1"/>
              <p:nvPr/>
            </p:nvSpPr>
            <p:spPr>
              <a:xfrm>
                <a:off x="50729" y="77073"/>
                <a:ext cx="1664272" cy="748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algn="ctr" defTabSz="410751" hangingPunct="0"/>
                <a:r>
                  <a:rPr sz="2953" kern="0">
                    <a:solidFill>
                      <a:srgbClr val="000000"/>
                    </a:solidFill>
                    <a:latin typeface="Corbel"/>
                    <a:sym typeface="Corbel"/>
                  </a:rPr>
                  <a:t>Cre-ER</a:t>
                </a:r>
              </a:p>
            </p:txBody>
          </p:sp>
        </p:grpSp>
        <p:sp>
          <p:nvSpPr>
            <p:cNvPr id="557" name="Circle"/>
            <p:cNvSpPr/>
            <p:nvPr/>
          </p:nvSpPr>
          <p:spPr>
            <a:xfrm>
              <a:off x="1666611" y="271808"/>
              <a:ext cx="382285" cy="384806"/>
            </a:xfrm>
            <a:prstGeom prst="ellipse">
              <a:avLst/>
            </a:prstGeom>
            <a:solidFill>
              <a:srgbClr val="00B5F6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9" name="Rectangle"/>
          <p:cNvSpPr/>
          <p:nvPr/>
        </p:nvSpPr>
        <p:spPr>
          <a:xfrm>
            <a:off x="7447975" y="4837910"/>
            <a:ext cx="2008347" cy="14785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60" name="Rectangle"/>
          <p:cNvSpPr/>
          <p:nvPr/>
        </p:nvSpPr>
        <p:spPr>
          <a:xfrm>
            <a:off x="4505908" y="4720123"/>
            <a:ext cx="2008347" cy="123868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579" name="Group"/>
          <p:cNvGrpSpPr/>
          <p:nvPr/>
        </p:nvGrpSpPr>
        <p:grpSpPr>
          <a:xfrm>
            <a:off x="3022637" y="2261830"/>
            <a:ext cx="5745149" cy="945670"/>
            <a:chOff x="-1906" y="0"/>
            <a:chExt cx="8170876" cy="1344953"/>
          </a:xfrm>
        </p:grpSpPr>
        <p:sp>
          <p:nvSpPr>
            <p:cNvPr id="561" name="lox"/>
            <p:cNvSpPr txBox="1"/>
            <p:nvPr/>
          </p:nvSpPr>
          <p:spPr>
            <a:xfrm>
              <a:off x="2621710" y="841708"/>
              <a:ext cx="510683" cy="502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600">
                  <a:solidFill>
                    <a:schemeClr val="accent5"/>
                  </a:solidFill>
                </a:defRPr>
              </a:lvl1pPr>
            </a:lstStyle>
            <a:p>
              <a:pPr algn="ctr" defTabSz="410751" hangingPunct="0"/>
              <a:r>
                <a:rPr sz="1828" kern="0">
                  <a:solidFill>
                    <a:srgbClr val="C82506"/>
                  </a:solidFill>
                  <a:latin typeface="Corbel"/>
                  <a:sym typeface="Corbel"/>
                </a:rPr>
                <a:t>lox</a:t>
              </a:r>
            </a:p>
          </p:txBody>
        </p:sp>
        <p:sp>
          <p:nvSpPr>
            <p:cNvPr id="562" name="lox"/>
            <p:cNvSpPr txBox="1"/>
            <p:nvPr/>
          </p:nvSpPr>
          <p:spPr>
            <a:xfrm>
              <a:off x="4052938" y="841708"/>
              <a:ext cx="510683" cy="502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600">
                  <a:solidFill>
                    <a:schemeClr val="accent5"/>
                  </a:solidFill>
                </a:defRPr>
              </a:lvl1pPr>
            </a:lstStyle>
            <a:p>
              <a:pPr algn="ctr" defTabSz="410751" hangingPunct="0"/>
              <a:r>
                <a:rPr sz="1828" kern="0">
                  <a:solidFill>
                    <a:srgbClr val="C82506"/>
                  </a:solidFill>
                  <a:latin typeface="Corbel"/>
                  <a:sym typeface="Corbel"/>
                </a:rPr>
                <a:t>lox</a:t>
              </a:r>
            </a:p>
          </p:txBody>
        </p:sp>
        <p:grpSp>
          <p:nvGrpSpPr>
            <p:cNvPr id="578" name="Group"/>
            <p:cNvGrpSpPr/>
            <p:nvPr/>
          </p:nvGrpSpPr>
          <p:grpSpPr>
            <a:xfrm>
              <a:off x="-1906" y="0"/>
              <a:ext cx="8170876" cy="1344953"/>
              <a:chOff x="-1906" y="0"/>
              <a:chExt cx="8170875" cy="1344952"/>
            </a:xfrm>
          </p:grpSpPr>
          <p:sp>
            <p:nvSpPr>
              <p:cNvPr id="563" name="Line"/>
              <p:cNvSpPr/>
              <p:nvPr/>
            </p:nvSpPr>
            <p:spPr>
              <a:xfrm>
                <a:off x="1609612" y="682189"/>
                <a:ext cx="6559357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Rectangle"/>
              <p:cNvSpPr/>
              <p:nvPr/>
            </p:nvSpPr>
            <p:spPr>
              <a:xfrm>
                <a:off x="2005497" y="448242"/>
                <a:ext cx="270138" cy="465332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Exon 1"/>
              <p:cNvSpPr txBox="1"/>
              <p:nvPr/>
            </p:nvSpPr>
            <p:spPr>
              <a:xfrm>
                <a:off x="1792892" y="980818"/>
                <a:ext cx="695348" cy="3641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700"/>
                </a:lvl1pPr>
              </a:lstStyle>
              <a:p>
                <a:pPr algn="ctr" defTabSz="410751" hangingPunct="0"/>
                <a:r>
                  <a:rPr sz="1195" kern="0">
                    <a:solidFill>
                      <a:srgbClr val="000000"/>
                    </a:solidFill>
                    <a:latin typeface="Corbel"/>
                    <a:sym typeface="Corbel"/>
                  </a:rPr>
                  <a:t>Exon 1</a:t>
                </a:r>
              </a:p>
            </p:txBody>
          </p:sp>
          <p:sp>
            <p:nvSpPr>
              <p:cNvPr id="566" name="Rectangle"/>
              <p:cNvSpPr/>
              <p:nvPr/>
            </p:nvSpPr>
            <p:spPr>
              <a:xfrm>
                <a:off x="4754222" y="448242"/>
                <a:ext cx="270137" cy="465332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Line"/>
              <p:cNvSpPr/>
              <p:nvPr/>
            </p:nvSpPr>
            <p:spPr>
              <a:xfrm flipV="1">
                <a:off x="1871491" y="212601"/>
                <a:ext cx="1" cy="465332"/>
              </a:xfrm>
              <a:prstGeom prst="line">
                <a:avLst/>
              </a:prstGeom>
              <a:noFill/>
              <a:ln w="508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Rectangle"/>
              <p:cNvSpPr/>
              <p:nvPr/>
            </p:nvSpPr>
            <p:spPr>
              <a:xfrm>
                <a:off x="5157672" y="449523"/>
                <a:ext cx="270137" cy="465333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Rectangle"/>
              <p:cNvSpPr/>
              <p:nvPr/>
            </p:nvSpPr>
            <p:spPr>
              <a:xfrm>
                <a:off x="5561122" y="449523"/>
                <a:ext cx="270137" cy="465333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Rectangle"/>
              <p:cNvSpPr/>
              <p:nvPr/>
            </p:nvSpPr>
            <p:spPr>
              <a:xfrm>
                <a:off x="6174365" y="449523"/>
                <a:ext cx="430951" cy="465333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Rectangle"/>
              <p:cNvSpPr/>
              <p:nvPr/>
            </p:nvSpPr>
            <p:spPr>
              <a:xfrm>
                <a:off x="6787609" y="449523"/>
                <a:ext cx="430951" cy="465333"/>
              </a:xfrm>
              <a:prstGeom prst="rect">
                <a:avLst/>
              </a:prstGeom>
              <a:solidFill>
                <a:schemeClr val="accent1">
                  <a:hueOff val="273561"/>
                  <a:satOff val="2937"/>
                  <a:lumOff val="-222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Arrow"/>
              <p:cNvSpPr/>
              <p:nvPr/>
            </p:nvSpPr>
            <p:spPr>
              <a:xfrm>
                <a:off x="2826740" y="481395"/>
                <a:ext cx="164232" cy="401590"/>
              </a:xfrm>
              <a:prstGeom prst="rightArrow">
                <a:avLst>
                  <a:gd name="adj1" fmla="val 47058"/>
                  <a:gd name="adj2" fmla="val 139275"/>
                </a:avLst>
              </a:prstGeom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Arrow"/>
              <p:cNvSpPr/>
              <p:nvPr/>
            </p:nvSpPr>
            <p:spPr>
              <a:xfrm>
                <a:off x="4193931" y="481395"/>
                <a:ext cx="164232" cy="401590"/>
              </a:xfrm>
              <a:prstGeom prst="rightArrow">
                <a:avLst>
                  <a:gd name="adj1" fmla="val 47058"/>
                  <a:gd name="adj2" fmla="val 139275"/>
                </a:avLst>
              </a:prstGeom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STOP"/>
              <p:cNvSpPr/>
              <p:nvPr/>
            </p:nvSpPr>
            <p:spPr>
              <a:xfrm>
                <a:off x="3023658" y="462223"/>
                <a:ext cx="1059514" cy="439933"/>
              </a:xfrm>
              <a:prstGeom prst="rect">
                <a:avLst/>
              </a:prstGeom>
              <a:solidFill>
                <a:srgbClr val="F85416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noAutofit/>
              </a:bodyPr>
              <a:lstStyle>
                <a:lvl1pPr defTabSz="1295400">
                  <a:buClr>
                    <a:srgbClr val="1D4790"/>
                  </a:buClr>
                  <a:defRPr sz="2400" b="1">
                    <a:solidFill>
                      <a:srgbClr val="FFFFFF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 defTabSz="910796" hangingPunct="0"/>
                <a:r>
                  <a:rPr sz="1687" kern="0"/>
                  <a:t>STOP</a:t>
                </a:r>
              </a:p>
            </p:txBody>
          </p:sp>
          <p:sp>
            <p:nvSpPr>
              <p:cNvPr id="575" name="Line"/>
              <p:cNvSpPr/>
              <p:nvPr/>
            </p:nvSpPr>
            <p:spPr>
              <a:xfrm>
                <a:off x="1852801" y="199171"/>
                <a:ext cx="588450" cy="1"/>
              </a:xfrm>
              <a:prstGeom prst="line">
                <a:avLst/>
              </a:prstGeom>
              <a:noFill/>
              <a:ln w="508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Line"/>
              <p:cNvSpPr/>
              <p:nvPr/>
            </p:nvSpPr>
            <p:spPr>
              <a:xfrm flipV="1">
                <a:off x="2468597" y="0"/>
                <a:ext cx="1" cy="372944"/>
              </a:xfrm>
              <a:prstGeom prst="line">
                <a:avLst/>
              </a:prstGeom>
              <a:noFill/>
              <a:ln w="508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0796" hangingPunct="0">
                  <a:buClr>
                    <a:srgbClr val="1D4790"/>
                  </a:buClr>
                  <a:defRPr sz="24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 kern="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p53 locus"/>
              <p:cNvSpPr txBox="1"/>
              <p:nvPr/>
            </p:nvSpPr>
            <p:spPr>
              <a:xfrm>
                <a:off x="-1906" y="331545"/>
                <a:ext cx="1513806" cy="548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900"/>
                </a:lvl1pPr>
              </a:lstStyle>
              <a:p>
                <a:pPr algn="ctr" defTabSz="410751" hangingPunct="0"/>
                <a:r>
                  <a:rPr sz="2039" kern="0">
                    <a:solidFill>
                      <a:srgbClr val="000000"/>
                    </a:solidFill>
                    <a:latin typeface="Corbel"/>
                    <a:sym typeface="Corbel"/>
                  </a:rPr>
                  <a:t>p53 locus</a:t>
                </a:r>
              </a:p>
            </p:txBody>
          </p:sp>
        </p:grpSp>
      </p:grpSp>
      <p:grpSp>
        <p:nvGrpSpPr>
          <p:cNvPr id="593" name="Group"/>
          <p:cNvGrpSpPr/>
          <p:nvPr/>
        </p:nvGrpSpPr>
        <p:grpSpPr>
          <a:xfrm>
            <a:off x="3026344" y="2413274"/>
            <a:ext cx="5428274" cy="796185"/>
            <a:chOff x="-1907" y="0"/>
            <a:chExt cx="7720210" cy="1132351"/>
          </a:xfrm>
        </p:grpSpPr>
        <p:sp>
          <p:nvSpPr>
            <p:cNvPr id="580" name="Line"/>
            <p:cNvSpPr/>
            <p:nvPr/>
          </p:nvSpPr>
          <p:spPr>
            <a:xfrm>
              <a:off x="1609612" y="469588"/>
              <a:ext cx="610869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Rectangle"/>
            <p:cNvSpPr/>
            <p:nvPr/>
          </p:nvSpPr>
          <p:spPr>
            <a:xfrm>
              <a:off x="2005497" y="235641"/>
              <a:ext cx="270138" cy="465332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Exon 1"/>
            <p:cNvSpPr txBox="1"/>
            <p:nvPr/>
          </p:nvSpPr>
          <p:spPr>
            <a:xfrm>
              <a:off x="1792891" y="768217"/>
              <a:ext cx="695348" cy="36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700"/>
              </a:lvl1pPr>
            </a:lstStyle>
            <a:p>
              <a:pPr algn="ctr" defTabSz="410751" hangingPunct="0"/>
              <a:r>
                <a:rPr sz="1195" kern="0">
                  <a:solidFill>
                    <a:srgbClr val="000000"/>
                  </a:solidFill>
                  <a:latin typeface="Corbel"/>
                  <a:sym typeface="Corbel"/>
                </a:rPr>
                <a:t>Exon 1</a:t>
              </a:r>
            </a:p>
          </p:txBody>
        </p:sp>
        <p:sp>
          <p:nvSpPr>
            <p:cNvPr id="583" name="Rectangle"/>
            <p:cNvSpPr/>
            <p:nvPr/>
          </p:nvSpPr>
          <p:spPr>
            <a:xfrm>
              <a:off x="3542076" y="235641"/>
              <a:ext cx="270138" cy="465332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Line"/>
            <p:cNvSpPr/>
            <p:nvPr/>
          </p:nvSpPr>
          <p:spPr>
            <a:xfrm>
              <a:off x="1860255" y="13022"/>
              <a:ext cx="700541" cy="1"/>
            </a:xfrm>
            <a:prstGeom prst="line">
              <a:avLst/>
            </a:prstGeom>
            <a:noFill/>
            <a:ln w="63500" cap="flat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Line"/>
            <p:cNvSpPr/>
            <p:nvPr/>
          </p:nvSpPr>
          <p:spPr>
            <a:xfrm flipV="1">
              <a:off x="1871491" y="0"/>
              <a:ext cx="1" cy="465332"/>
            </a:xfrm>
            <a:prstGeom prst="line">
              <a:avLst/>
            </a:prstGeom>
            <a:noFill/>
            <a:ln w="63500" cap="flat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Rectangle"/>
            <p:cNvSpPr/>
            <p:nvPr/>
          </p:nvSpPr>
          <p:spPr>
            <a:xfrm>
              <a:off x="3945526" y="236922"/>
              <a:ext cx="270138" cy="465333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Rectangle"/>
            <p:cNvSpPr/>
            <p:nvPr/>
          </p:nvSpPr>
          <p:spPr>
            <a:xfrm>
              <a:off x="4348976" y="236922"/>
              <a:ext cx="270138" cy="465333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Rectangle"/>
            <p:cNvSpPr/>
            <p:nvPr/>
          </p:nvSpPr>
          <p:spPr>
            <a:xfrm>
              <a:off x="4962220" y="236922"/>
              <a:ext cx="430950" cy="465333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Rectangle"/>
            <p:cNvSpPr/>
            <p:nvPr/>
          </p:nvSpPr>
          <p:spPr>
            <a:xfrm>
              <a:off x="5575464" y="236922"/>
              <a:ext cx="430950" cy="465333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Arrow"/>
            <p:cNvSpPr/>
            <p:nvPr/>
          </p:nvSpPr>
          <p:spPr>
            <a:xfrm>
              <a:off x="2826740" y="268793"/>
              <a:ext cx="164232" cy="401590"/>
            </a:xfrm>
            <a:prstGeom prst="rightArrow">
              <a:avLst>
                <a:gd name="adj1" fmla="val 47058"/>
                <a:gd name="adj2" fmla="val 139275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Arrow"/>
            <p:cNvSpPr/>
            <p:nvPr/>
          </p:nvSpPr>
          <p:spPr>
            <a:xfrm>
              <a:off x="2826740" y="268793"/>
              <a:ext cx="164232" cy="401590"/>
            </a:xfrm>
            <a:prstGeom prst="rightArrow">
              <a:avLst>
                <a:gd name="adj1" fmla="val 47058"/>
                <a:gd name="adj2" fmla="val 139275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p53 locus"/>
            <p:cNvSpPr txBox="1"/>
            <p:nvPr/>
          </p:nvSpPr>
          <p:spPr>
            <a:xfrm>
              <a:off x="-1907" y="131644"/>
              <a:ext cx="1513806" cy="548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900"/>
              </a:lvl1pPr>
            </a:lstStyle>
            <a:p>
              <a:pPr algn="ctr" defTabSz="410751" hangingPunct="0"/>
              <a:r>
                <a:rPr sz="2039" kern="0">
                  <a:solidFill>
                    <a:srgbClr val="000000"/>
                  </a:solidFill>
                  <a:latin typeface="Corbel"/>
                  <a:sym typeface="Corbel"/>
                </a:rPr>
                <a:t>p53 locus</a:t>
              </a:r>
            </a:p>
          </p:txBody>
        </p:sp>
      </p:grpSp>
      <p:grpSp>
        <p:nvGrpSpPr>
          <p:cNvPr id="596" name="Group"/>
          <p:cNvGrpSpPr/>
          <p:nvPr/>
        </p:nvGrpSpPr>
        <p:grpSpPr>
          <a:xfrm>
            <a:off x="4717601" y="4000963"/>
            <a:ext cx="3085676" cy="2777109"/>
            <a:chOff x="0" y="0"/>
            <a:chExt cx="4388515" cy="3949665"/>
          </a:xfrm>
        </p:grpSpPr>
        <p:pic>
          <p:nvPicPr>
            <p:cNvPr id="59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88516" cy="394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5" name="Rectangle"/>
            <p:cNvSpPr/>
            <p:nvPr/>
          </p:nvSpPr>
          <p:spPr>
            <a:xfrm>
              <a:off x="233906" y="560849"/>
              <a:ext cx="562509" cy="64113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000" fill="hold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9821 0.003574" pathEditMode="relative">
                                      <p:cBhvr>
                                        <p:cTn id="21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5134 -0.319610" pathEditMode="relative">
                                      <p:cBhvr>
                                        <p:cTn id="34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8" dur="1000" fill="hold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 advAuto="0"/>
      <p:bldP spid="547" grpId="0" animBg="1" advAuto="0"/>
      <p:bldP spid="548" grpId="0" animBg="1" advAuto="0"/>
      <p:bldP spid="558" grpId="0" animBg="1" advAuto="0"/>
      <p:bldP spid="558" grpId="1" animBg="1" advAuto="0"/>
      <p:bldP spid="559" grpId="0" animBg="1" advAuto="0"/>
      <p:bldP spid="560" grpId="0" animBg="1" advAuto="0"/>
      <p:bldP spid="579" grpId="0" animBg="1" advAuto="0"/>
      <p:bldP spid="593" grpId="0" animBg="1" advAuto="0"/>
      <p:bldP spid="59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ase study: in vivo p53 restoration"/>
          <p:cNvSpPr txBox="1">
            <a:spLocks noGrp="1"/>
          </p:cNvSpPr>
          <p:nvPr>
            <p:ph type="title" idx="4294967295"/>
          </p:nvPr>
        </p:nvSpPr>
        <p:spPr>
          <a:xfrm>
            <a:off x="1705631" y="-46967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Case study: </a:t>
            </a:r>
            <a:r>
              <a:rPr i="1" dirty="0"/>
              <a:t>in vivo</a:t>
            </a:r>
            <a:r>
              <a:rPr dirty="0"/>
              <a:t> p53 restoration</a:t>
            </a:r>
          </a:p>
        </p:txBody>
      </p:sp>
      <p:pic>
        <p:nvPicPr>
          <p:cNvPr id="6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09" y="1375023"/>
            <a:ext cx="3746033" cy="446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Effects of p53 restoration in vivo"/>
          <p:cNvSpPr txBox="1"/>
          <p:nvPr/>
        </p:nvSpPr>
        <p:spPr>
          <a:xfrm>
            <a:off x="2244725" y="311150"/>
            <a:ext cx="7849196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7799" marR="57799" defTabSz="1295400">
              <a:spcBef>
                <a:spcPts val="2400"/>
              </a:spcBef>
              <a:buClr>
                <a:srgbClr val="FFFB00"/>
              </a:buClr>
              <a:buFont typeface="Times"/>
              <a:defRPr sz="3800" i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40638" marR="40638" algn="ctr" defTabSz="910796" hangingPunct="0">
              <a:spcBef>
                <a:spcPts val="1687"/>
              </a:spcBef>
            </a:pPr>
            <a:r>
              <a:rPr sz="2672" kern="0"/>
              <a:t>Effects of p53 restoration in vivo </a:t>
            </a:r>
          </a:p>
        </p:txBody>
      </p:sp>
      <p:pic>
        <p:nvPicPr>
          <p:cNvPr id="605" name="178-004 before-11.mov" descr="178-004 before-1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9495" y="2292548"/>
            <a:ext cx="2809876" cy="324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178-004 after-4.mov" descr="178-004 after-4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2782" y="2335363"/>
            <a:ext cx="3402013" cy="3243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178-004 041706-4.mov" descr="178-004 041706-4.mov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3240" y="2292548"/>
            <a:ext cx="3371851" cy="3241676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Day 0"/>
          <p:cNvSpPr txBox="1"/>
          <p:nvPr/>
        </p:nvSpPr>
        <p:spPr>
          <a:xfrm>
            <a:off x="2245173" y="5534222"/>
            <a:ext cx="954108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algn="l" defTabSz="1295400">
              <a:defRPr sz="340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8" marR="40638" defTabSz="910796" hangingPunct="0"/>
            <a:r>
              <a:rPr sz="2391" kern="0" dirty="0"/>
              <a:t>Day 0</a:t>
            </a:r>
          </a:p>
        </p:txBody>
      </p:sp>
      <p:sp>
        <p:nvSpPr>
          <p:cNvPr id="609" name="Day 18"/>
          <p:cNvSpPr txBox="1"/>
          <p:nvPr/>
        </p:nvSpPr>
        <p:spPr>
          <a:xfrm>
            <a:off x="5369302" y="5534223"/>
            <a:ext cx="1124027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algn="l" defTabSz="1295400">
              <a:defRPr sz="340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8" marR="40638" defTabSz="910796" hangingPunct="0"/>
            <a:r>
              <a:rPr sz="2391" kern="0" dirty="0"/>
              <a:t>Day 18</a:t>
            </a:r>
          </a:p>
        </p:txBody>
      </p:sp>
      <p:sp>
        <p:nvSpPr>
          <p:cNvPr id="610" name="Day 28"/>
          <p:cNvSpPr txBox="1"/>
          <p:nvPr/>
        </p:nvSpPr>
        <p:spPr>
          <a:xfrm>
            <a:off x="8749230" y="5534224"/>
            <a:ext cx="1124027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algn="l" defTabSz="1295400">
              <a:defRPr sz="340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0638" marR="40638" defTabSz="910796" hangingPunct="0"/>
            <a:r>
              <a:rPr sz="2391" kern="0" dirty="0"/>
              <a:t>Day 28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333" fill="hold"/>
                                        <p:tgtEl>
                                          <p:spTgt spid="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08" fill="hold"/>
                                        <p:tgtEl>
                                          <p:spTgt spid="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607"/>
                </p:tgtEl>
              </p:cMediaNode>
            </p:video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05"/>
                </p:tgtEl>
              </p:cMediaNode>
            </p:video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606"/>
                </p:tgtEl>
              </p:cMediaNode>
            </p:video>
          </p:childTnLst>
        </p:cTn>
      </p:par>
    </p:tnLst>
    <p:bldLst>
      <p:bldP spid="606" grpId="0" animBg="1" advAuto="0"/>
      <p:bldP spid="607" grpId="0" animBg="1" advAuto="0"/>
      <p:bldP spid="609" grpId="0" animBg="1" advAuto="0"/>
      <p:bldP spid="61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ifferent cancer types respond differently"/>
          <p:cNvSpPr txBox="1">
            <a:spLocks noGrp="1"/>
          </p:cNvSpPr>
          <p:nvPr>
            <p:ph type="title" idx="4294967295"/>
          </p:nvPr>
        </p:nvSpPr>
        <p:spPr>
          <a:xfrm>
            <a:off x="1485080" y="-49452"/>
            <a:ext cx="9834562" cy="847726"/>
          </a:xfrm>
          <a:prstGeom prst="rect">
            <a:avLst/>
          </a:prstGeom>
        </p:spPr>
        <p:txBody>
          <a:bodyPr/>
          <a:lstStyle/>
          <a:p>
            <a:r>
              <a:rPr dirty="0"/>
              <a:t>Different cancer types respond differently</a:t>
            </a:r>
          </a:p>
        </p:txBody>
      </p:sp>
      <p:grpSp>
        <p:nvGrpSpPr>
          <p:cNvPr id="622" name="Group"/>
          <p:cNvGrpSpPr/>
          <p:nvPr/>
        </p:nvGrpSpPr>
        <p:grpSpPr>
          <a:xfrm>
            <a:off x="1997273" y="1363637"/>
            <a:ext cx="2263761" cy="3907382"/>
            <a:chOff x="0" y="34395"/>
            <a:chExt cx="3219569" cy="5557163"/>
          </a:xfrm>
        </p:grpSpPr>
        <p:grpSp>
          <p:nvGrpSpPr>
            <p:cNvPr id="619" name="Group"/>
            <p:cNvGrpSpPr/>
            <p:nvPr/>
          </p:nvGrpSpPr>
          <p:grpSpPr>
            <a:xfrm>
              <a:off x="292099" y="34395"/>
              <a:ext cx="2527301" cy="3245765"/>
              <a:chOff x="0" y="34395"/>
              <a:chExt cx="2527300" cy="3245763"/>
            </a:xfrm>
          </p:grpSpPr>
          <p:pic>
            <p:nvPicPr>
              <p:cNvPr id="616" name="image.png" descr="image.png"/>
              <p:cNvPicPr>
                <a:picLocks/>
              </p:cNvPicPr>
              <p:nvPr/>
            </p:nvPicPr>
            <p:blipFill>
              <a:blip r:embed="rId2"/>
              <a:srcRect l="13190" r="55912" b="71675"/>
              <a:stretch>
                <a:fillRect/>
              </a:stretch>
            </p:blipFill>
            <p:spPr>
              <a:xfrm>
                <a:off x="50800" y="59037"/>
                <a:ext cx="2476500" cy="27095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7" name="Square"/>
              <p:cNvSpPr/>
              <p:nvPr/>
            </p:nvSpPr>
            <p:spPr>
              <a:xfrm>
                <a:off x="944661" y="34395"/>
                <a:ext cx="40864" cy="326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40638" marR="40638" defTabSz="910796" hangingPunct="0"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239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lymphomas"/>
              <p:cNvSpPr txBox="1"/>
              <p:nvPr/>
            </p:nvSpPr>
            <p:spPr>
              <a:xfrm>
                <a:off x="0" y="2654300"/>
                <a:ext cx="2444427" cy="625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>
                <a:lvl1pPr marL="57799" marR="57799" algn="l" defTabSz="1295400"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8" marR="40638" defTabSz="910796" hangingPunct="0"/>
                <a:r>
                  <a:rPr sz="2391" kern="0">
                    <a:solidFill>
                      <a:srgbClr val="000000"/>
                    </a:solidFill>
                  </a:rPr>
                  <a:t>lymphomas</a:t>
                </a:r>
              </a:p>
            </p:txBody>
          </p:sp>
        </p:grpSp>
        <p:sp>
          <p:nvSpPr>
            <p:cNvPr id="620" name="Arrow"/>
            <p:cNvSpPr/>
            <p:nvPr/>
          </p:nvSpPr>
          <p:spPr>
            <a:xfrm rot="5400000">
              <a:off x="895350" y="3448050"/>
              <a:ext cx="1130300" cy="787400"/>
            </a:xfrm>
            <a:prstGeom prst="rightArrow">
              <a:avLst>
                <a:gd name="adj1" fmla="val 34000"/>
                <a:gd name="adj2" fmla="val 50000"/>
              </a:avLst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cancer cells die"/>
            <p:cNvSpPr txBox="1"/>
            <p:nvPr/>
          </p:nvSpPr>
          <p:spPr>
            <a:xfrm>
              <a:off x="0" y="4965699"/>
              <a:ext cx="3219569" cy="625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57799" marR="57799" algn="l" defTabSz="129540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40638" marR="40638" defTabSz="910796" hangingPunct="0"/>
              <a:r>
                <a:rPr sz="2391" kern="0">
                  <a:solidFill>
                    <a:srgbClr val="000000"/>
                  </a:solidFill>
                </a:rPr>
                <a:t>cancer cells die</a:t>
              </a:r>
            </a:p>
          </p:txBody>
        </p:sp>
      </p:grpSp>
      <p:grpSp>
        <p:nvGrpSpPr>
          <p:cNvPr id="628" name="Group"/>
          <p:cNvGrpSpPr/>
          <p:nvPr/>
        </p:nvGrpSpPr>
        <p:grpSpPr>
          <a:xfrm>
            <a:off x="4827985" y="1268016"/>
            <a:ext cx="2393156" cy="4210189"/>
            <a:chOff x="0" y="0"/>
            <a:chExt cx="3403600" cy="5987824"/>
          </a:xfrm>
        </p:grpSpPr>
        <p:grpSp>
          <p:nvGrpSpPr>
            <p:cNvPr id="625" name="Group"/>
            <p:cNvGrpSpPr/>
            <p:nvPr/>
          </p:nvGrpSpPr>
          <p:grpSpPr>
            <a:xfrm>
              <a:off x="0" y="0"/>
              <a:ext cx="3403600" cy="3407159"/>
              <a:chOff x="0" y="0"/>
              <a:chExt cx="3403600" cy="3407158"/>
            </a:xfrm>
          </p:grpSpPr>
          <p:pic>
            <p:nvPicPr>
              <p:cNvPr id="623" name="image.png" descr="image.png"/>
              <p:cNvPicPr>
                <a:picLocks/>
              </p:cNvPicPr>
              <p:nvPr/>
            </p:nvPicPr>
            <p:blipFill>
              <a:blip r:embed="rId2"/>
              <a:srcRect l="12556" t="28191" r="56546" b="50035"/>
              <a:stretch>
                <a:fillRect/>
              </a:stretch>
            </p:blipFill>
            <p:spPr>
              <a:xfrm>
                <a:off x="0" y="0"/>
                <a:ext cx="3403600" cy="28702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4" name="sarcomas"/>
              <p:cNvSpPr txBox="1"/>
              <p:nvPr/>
            </p:nvSpPr>
            <p:spPr>
              <a:xfrm>
                <a:off x="533400" y="2781299"/>
                <a:ext cx="2109297" cy="6258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>
                <a:lvl1pPr marL="57799" marR="57799" algn="l" defTabSz="1295400"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8" marR="40638" defTabSz="910796" hangingPunct="0"/>
                <a:r>
                  <a:rPr sz="2391" kern="0">
                    <a:solidFill>
                      <a:srgbClr val="000000"/>
                    </a:solidFill>
                  </a:rPr>
                  <a:t>sarcomas</a:t>
                </a:r>
              </a:p>
            </p:txBody>
          </p:sp>
        </p:grpSp>
        <p:sp>
          <p:nvSpPr>
            <p:cNvPr id="626" name="Arrow"/>
            <p:cNvSpPr/>
            <p:nvPr/>
          </p:nvSpPr>
          <p:spPr>
            <a:xfrm rot="5400000">
              <a:off x="1060450" y="3575050"/>
              <a:ext cx="1130300" cy="787400"/>
            </a:xfrm>
            <a:prstGeom prst="rightArrow">
              <a:avLst>
                <a:gd name="adj1" fmla="val 34000"/>
                <a:gd name="adj2" fmla="val 50000"/>
              </a:avLst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cancer cells…"/>
            <p:cNvSpPr txBox="1"/>
            <p:nvPr/>
          </p:nvSpPr>
          <p:spPr>
            <a:xfrm>
              <a:off x="254000" y="4838700"/>
              <a:ext cx="2640495" cy="1149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39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cancer cells </a:t>
              </a:r>
            </a:p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39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senesce</a:t>
              </a:r>
            </a:p>
          </p:txBody>
        </p:sp>
      </p:grpSp>
      <p:grpSp>
        <p:nvGrpSpPr>
          <p:cNvPr id="634" name="Group"/>
          <p:cNvGrpSpPr/>
          <p:nvPr/>
        </p:nvGrpSpPr>
        <p:grpSpPr>
          <a:xfrm>
            <a:off x="7730133" y="1535906"/>
            <a:ext cx="3420070" cy="3903942"/>
            <a:chOff x="0" y="0"/>
            <a:chExt cx="4864100" cy="5552272"/>
          </a:xfrm>
        </p:grpSpPr>
        <p:grpSp>
          <p:nvGrpSpPr>
            <p:cNvPr id="631" name="Group"/>
            <p:cNvGrpSpPr/>
            <p:nvPr/>
          </p:nvGrpSpPr>
          <p:grpSpPr>
            <a:xfrm>
              <a:off x="203200" y="0"/>
              <a:ext cx="2828074" cy="3026159"/>
              <a:chOff x="0" y="0"/>
              <a:chExt cx="2828073" cy="3026158"/>
            </a:xfrm>
          </p:grpSpPr>
          <p:pic>
            <p:nvPicPr>
              <p:cNvPr id="629" name="lung-cancer.png" descr="lung-cancer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578100" cy="2578100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630" name="lung cancers"/>
              <p:cNvSpPr txBox="1"/>
              <p:nvPr/>
            </p:nvSpPr>
            <p:spPr>
              <a:xfrm>
                <a:off x="139701" y="2400300"/>
                <a:ext cx="2688372" cy="625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>
                <a:lvl1pPr marL="57799" marR="57799" algn="l" defTabSz="1295400"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40638" marR="40638" defTabSz="910796" hangingPunct="0"/>
                <a:r>
                  <a:rPr sz="2391" kern="0">
                    <a:solidFill>
                      <a:srgbClr val="000000"/>
                    </a:solidFill>
                  </a:rPr>
                  <a:t>lung cancers</a:t>
                </a:r>
              </a:p>
            </p:txBody>
          </p:sp>
        </p:grpSp>
        <p:sp>
          <p:nvSpPr>
            <p:cNvPr id="632" name="Arrow"/>
            <p:cNvSpPr/>
            <p:nvPr/>
          </p:nvSpPr>
          <p:spPr>
            <a:xfrm rot="5400000">
              <a:off x="946150" y="3194050"/>
              <a:ext cx="1130300" cy="787400"/>
            </a:xfrm>
            <a:prstGeom prst="rightArrow">
              <a:avLst>
                <a:gd name="adj1" fmla="val 34000"/>
                <a:gd name="adj2" fmla="val 50000"/>
              </a:avLst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defTabSz="910796" hangingPunct="0"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advanced cancers respond…"/>
            <p:cNvSpPr txBox="1"/>
            <p:nvPr/>
          </p:nvSpPr>
          <p:spPr>
            <a:xfrm>
              <a:off x="0" y="4495800"/>
              <a:ext cx="4864100" cy="1056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marL="40638" marR="40638" defTabSz="910796" hangingPunct="0">
                <a:buSzPct val="25000"/>
                <a:buBlip>
                  <a:blip r:embed="rId4"/>
                </a:buBlip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advanced cancers respond</a:t>
              </a:r>
            </a:p>
            <a:p>
              <a:pPr marL="40638" marR="40638" defTabSz="910796" hangingPunct="0">
                <a:buSzPct val="25000"/>
                <a:buBlip>
                  <a:blip r:embed="rId4"/>
                </a:buBlip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87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early  lesions don’t</a:t>
              </a:r>
            </a:p>
            <a:p>
              <a:pPr marL="40638" marR="40638" defTabSz="910796" hangingPunct="0">
                <a:defRPr sz="1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(Feldser et al. Nature, 2010)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 advAuto="0"/>
      <p:bldP spid="628" grpId="0" animBg="1" advAuto="0"/>
      <p:bldP spid="634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he power, and the limits, of GEMMs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/>
          <a:p>
            <a:r>
              <a:t>The power, and the limits, of GEMMs</a:t>
            </a:r>
          </a:p>
        </p:txBody>
      </p:sp>
      <p:pic>
        <p:nvPicPr>
          <p:cNvPr id="6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44" y="1042694"/>
            <a:ext cx="4236589" cy="5804127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Time-consuming…"/>
          <p:cNvSpPr txBox="1"/>
          <p:nvPr/>
        </p:nvSpPr>
        <p:spPr>
          <a:xfrm>
            <a:off x="6784931" y="2393555"/>
            <a:ext cx="3437159" cy="2647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160729" indent="-160729" defTabSz="410751" hangingPunct="0">
              <a:buSzPct val="45000"/>
              <a:buBlip>
                <a:blip r:embed="rId3"/>
              </a:buBlip>
              <a:defRPr sz="3400"/>
            </a:pP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Time-consuming</a:t>
            </a:r>
          </a:p>
          <a:p>
            <a:pPr marL="160729" indent="-160729" defTabSz="410751" hangingPunct="0">
              <a:buSzPct val="45000"/>
              <a:buBlip>
                <a:blip r:embed="rId3"/>
              </a:buBlip>
              <a:defRPr sz="3400"/>
            </a:pP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Expensive</a:t>
            </a:r>
          </a:p>
          <a:p>
            <a:pPr marL="160729" indent="-160729" defTabSz="410751" hangingPunct="0">
              <a:buSzPct val="45000"/>
              <a:buBlip>
                <a:blip r:embed="rId3"/>
              </a:buBlip>
              <a:defRPr sz="3400"/>
            </a:pP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Not scalable</a:t>
            </a:r>
          </a:p>
          <a:p>
            <a:pPr marL="160729" indent="-160729" defTabSz="410751" hangingPunct="0">
              <a:buSzPct val="45000"/>
              <a:buBlip>
                <a:blip r:embed="rId3"/>
              </a:buBlip>
              <a:defRPr sz="3400"/>
            </a:pP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Applicable only to small </a:t>
            </a:r>
            <a:br>
              <a:rPr sz="2391" kern="0">
                <a:solidFill>
                  <a:srgbClr val="000000"/>
                </a:solidFill>
                <a:latin typeface="Corbel"/>
                <a:sym typeface="Corbel"/>
              </a:rPr>
            </a:b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rodents</a:t>
            </a:r>
          </a:p>
          <a:p>
            <a:pPr marL="160729" indent="-160729" defTabSz="410751" hangingPunct="0">
              <a:buSzPct val="45000"/>
              <a:buBlip>
                <a:blip r:embed="rId3"/>
              </a:buBlip>
              <a:defRPr sz="3400"/>
            </a:pP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Not all types of mutation </a:t>
            </a:r>
            <a:br>
              <a:rPr sz="2391" kern="0">
                <a:solidFill>
                  <a:srgbClr val="000000"/>
                </a:solidFill>
                <a:latin typeface="Corbel"/>
                <a:sym typeface="Corbel"/>
              </a:rPr>
            </a:br>
            <a:r>
              <a:rPr sz="2391" kern="0">
                <a:solidFill>
                  <a:srgbClr val="000000"/>
                </a:solidFill>
                <a:latin typeface="Corbel"/>
                <a:sym typeface="Corbel"/>
              </a:rPr>
              <a:t>can be engineered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crispr-2.jpg" descr="crispr-2.jpg"/>
          <p:cNvPicPr>
            <a:picLocks noChangeAspect="1"/>
          </p:cNvPicPr>
          <p:nvPr/>
        </p:nvPicPr>
        <p:blipFill>
          <a:blip r:embed="rId2"/>
          <a:srcRect t="8252" b="8251"/>
          <a:stretch>
            <a:fillRect/>
          </a:stretch>
        </p:blipFill>
        <p:spPr>
          <a:xfrm>
            <a:off x="1524000" y="1105607"/>
            <a:ext cx="9144063" cy="464679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644" name="The CRISPR revolution"/>
          <p:cNvSpPr txBox="1">
            <a:spLocks noGrp="1"/>
          </p:cNvSpPr>
          <p:nvPr>
            <p:ph type="title"/>
          </p:nvPr>
        </p:nvSpPr>
        <p:spPr>
          <a:xfrm>
            <a:off x="2416969" y="-228409"/>
            <a:ext cx="7358063" cy="171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3FDFF"/>
                </a:solidFill>
                <a:latin typeface="+mn-lt"/>
                <a:ea typeface="+mn-ea"/>
                <a:cs typeface="+mn-cs"/>
                <a:sym typeface="Corbel"/>
              </a:defRPr>
            </a:lvl1pPr>
          </a:lstStyle>
          <a:p>
            <a:r>
              <a:t>The CRISPR revolution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droppedImage.pdf" descr="droppedImage.pdf"/>
          <p:cNvPicPr>
            <a:picLocks noChangeAspect="1"/>
          </p:cNvPicPr>
          <p:nvPr/>
        </p:nvPicPr>
        <p:blipFill>
          <a:blip r:embed="rId2"/>
          <a:srcRect r="70760"/>
          <a:stretch>
            <a:fillRect/>
          </a:stretch>
        </p:blipFill>
        <p:spPr>
          <a:xfrm>
            <a:off x="10106920" y="120551"/>
            <a:ext cx="520897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he mouse as a model system"/>
          <p:cNvSpPr txBox="1">
            <a:spLocks noGrp="1"/>
          </p:cNvSpPr>
          <p:nvPr>
            <p:ph type="title" idx="4294967295"/>
          </p:nvPr>
        </p:nvSpPr>
        <p:spPr>
          <a:xfrm>
            <a:off x="0" y="200025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t>The mouse as a model system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06" y="3075440"/>
            <a:ext cx="4890105" cy="2753651"/>
          </a:xfrm>
          <a:prstGeom prst="rect">
            <a:avLst/>
          </a:prstGeom>
          <a:ln w="12700">
            <a:miter lim="400000"/>
          </a:ln>
          <a:effectLst>
            <a:outerShdw blurRad="520700" dist="113829" dir="5400000" rotWithShape="0">
              <a:srgbClr val="000000">
                <a:alpha val="60986"/>
              </a:srgbClr>
            </a:outerShdw>
          </a:effectLst>
        </p:spPr>
      </p:pic>
      <p:sp>
        <p:nvSpPr>
          <p:cNvPr id="283" name="Chemical/radiation…"/>
          <p:cNvSpPr txBox="1"/>
          <p:nvPr/>
        </p:nvSpPr>
        <p:spPr>
          <a:xfrm>
            <a:off x="1607942" y="1917280"/>
            <a:ext cx="3121047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Chemical/radiation </a:t>
            </a:r>
          </a:p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Carcinogenesis</a:t>
            </a:r>
          </a:p>
        </p:txBody>
      </p:sp>
      <p:sp>
        <p:nvSpPr>
          <p:cNvPr id="284" name="Tumor cells…"/>
          <p:cNvSpPr txBox="1"/>
          <p:nvPr/>
        </p:nvSpPr>
        <p:spPr>
          <a:xfrm>
            <a:off x="4358061" y="767404"/>
            <a:ext cx="3390352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Tumor cells</a:t>
            </a:r>
          </a:p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Xenografts/allografts</a:t>
            </a:r>
          </a:p>
        </p:txBody>
      </p:sp>
      <p:sp>
        <p:nvSpPr>
          <p:cNvPr id="285" name="Patient-derived…"/>
          <p:cNvSpPr txBox="1"/>
          <p:nvPr/>
        </p:nvSpPr>
        <p:spPr>
          <a:xfrm>
            <a:off x="7739255" y="1917280"/>
            <a:ext cx="2903039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Patient-derived </a:t>
            </a:r>
          </a:p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xenografts (PDXs)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Editing the genome with CRISPR-Cas9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/>
          <a:p>
            <a:r>
              <a:t>Editing the genome with CRISPR-Cas9</a:t>
            </a:r>
          </a:p>
        </p:txBody>
      </p:sp>
      <p:pic>
        <p:nvPicPr>
          <p:cNvPr id="6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286" y="1190949"/>
            <a:ext cx="5911429" cy="4855816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Rectangle"/>
          <p:cNvSpPr/>
          <p:nvPr/>
        </p:nvSpPr>
        <p:spPr>
          <a:xfrm>
            <a:off x="2934891" y="3857625"/>
            <a:ext cx="2844664" cy="255507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652" name="Rectangle"/>
          <p:cNvSpPr/>
          <p:nvPr/>
        </p:nvSpPr>
        <p:spPr>
          <a:xfrm>
            <a:off x="5845969" y="3857625"/>
            <a:ext cx="3353330" cy="255507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FFFFFF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FFFFFF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000" fill="hold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 animBg="1" advAuto="0"/>
      <p:bldP spid="652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ene targeting for dummies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/>
          <a:p>
            <a:r>
              <a:rPr dirty="0"/>
              <a:t>Gene targeting</a:t>
            </a:r>
            <a:r>
              <a:rPr lang="en-US" dirty="0"/>
              <a:t> by CRISPR</a:t>
            </a:r>
            <a:endParaRPr dirty="0"/>
          </a:p>
        </p:txBody>
      </p:sp>
      <p:pic>
        <p:nvPicPr>
          <p:cNvPr id="658" name="image.jpg" descr="image.jpg"/>
          <p:cNvPicPr>
            <a:picLocks noChangeAspect="1"/>
          </p:cNvPicPr>
          <p:nvPr/>
        </p:nvPicPr>
        <p:blipFill>
          <a:blip r:embed="rId2"/>
          <a:srcRect l="3780" t="4328" b="69852"/>
          <a:stretch>
            <a:fillRect/>
          </a:stretch>
        </p:blipFill>
        <p:spPr>
          <a:xfrm>
            <a:off x="2237258" y="3299865"/>
            <a:ext cx="7717413" cy="2382667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Multiplexed gene targeting in ES cells"/>
          <p:cNvSpPr txBox="1"/>
          <p:nvPr/>
        </p:nvSpPr>
        <p:spPr>
          <a:xfrm>
            <a:off x="3005627" y="2916088"/>
            <a:ext cx="5931112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Multiplexed gene targeting in ES cells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ene targeting for dummies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/>
          <a:p>
            <a:r>
              <a:t>Gene targeting for dummies</a:t>
            </a:r>
          </a:p>
        </p:txBody>
      </p:sp>
      <p:pic>
        <p:nvPicPr>
          <p:cNvPr id="665" name="image.jpg" descr="image.jpg"/>
          <p:cNvPicPr>
            <a:picLocks noChangeAspect="1"/>
          </p:cNvPicPr>
          <p:nvPr/>
        </p:nvPicPr>
        <p:blipFill>
          <a:blip r:embed="rId2"/>
          <a:srcRect t="38564"/>
          <a:stretch>
            <a:fillRect/>
          </a:stretch>
        </p:blipFill>
        <p:spPr>
          <a:xfrm>
            <a:off x="2528171" y="1115056"/>
            <a:ext cx="7135636" cy="5044005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Rectangle"/>
          <p:cNvSpPr/>
          <p:nvPr/>
        </p:nvSpPr>
        <p:spPr>
          <a:xfrm>
            <a:off x="2075201" y="4037789"/>
            <a:ext cx="8279133" cy="269448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he advent of somatic genome editing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sz="3600" dirty="0">
                <a:solidFill>
                  <a:schemeClr val="bg1"/>
                </a:solidFill>
                <a:latin typeface="Corbel" panose="020B0503020204020204" pitchFamily="34" charset="0"/>
              </a:rPr>
              <a:t>The advent of somatic genome editing</a:t>
            </a:r>
          </a:p>
        </p:txBody>
      </p:sp>
      <p:pic>
        <p:nvPicPr>
          <p:cNvPr id="6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83" y="784224"/>
            <a:ext cx="5747423" cy="185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nature13589-f1.jpg" descr="nature13589-f1.jpg"/>
          <p:cNvPicPr>
            <a:picLocks noChangeAspect="1"/>
          </p:cNvPicPr>
          <p:nvPr/>
        </p:nvPicPr>
        <p:blipFill>
          <a:blip r:embed="rId3"/>
          <a:srcRect l="2633" r="70401" b="68105"/>
          <a:stretch>
            <a:fillRect/>
          </a:stretch>
        </p:blipFill>
        <p:spPr>
          <a:xfrm>
            <a:off x="1728171" y="2956467"/>
            <a:ext cx="3749286" cy="326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nature13589-f1.jpg" descr="nature13589-f1.jpg"/>
          <p:cNvPicPr>
            <a:picLocks noChangeAspect="1"/>
          </p:cNvPicPr>
          <p:nvPr/>
        </p:nvPicPr>
        <p:blipFill>
          <a:blip r:embed="rId3"/>
          <a:srcRect l="49373" b="38200"/>
          <a:stretch>
            <a:fillRect/>
          </a:stretch>
        </p:blipFill>
        <p:spPr>
          <a:xfrm>
            <a:off x="5971960" y="2766021"/>
            <a:ext cx="4056190" cy="364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" grpId="0" animBg="1" advAuto="0"/>
      <p:bldP spid="673" grpId="0" animBg="1" advAuto="0"/>
      <p:bldP spid="674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17" y="1014992"/>
            <a:ext cx="10398156" cy="5701656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Rectangle"/>
          <p:cNvSpPr/>
          <p:nvPr/>
        </p:nvSpPr>
        <p:spPr>
          <a:xfrm>
            <a:off x="2324836" y="4934204"/>
            <a:ext cx="5850735" cy="124229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682" name="Rectangle"/>
          <p:cNvSpPr/>
          <p:nvPr/>
        </p:nvSpPr>
        <p:spPr>
          <a:xfrm>
            <a:off x="1415826" y="2437858"/>
            <a:ext cx="12435974" cy="253695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910796" hangingPunct="0">
              <a:buClr>
                <a:srgbClr val="1D4790"/>
              </a:buClr>
              <a:defRPr sz="24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1D4790"/>
              </a:solidFill>
              <a:uFill>
                <a:solidFill>
                  <a:srgbClr val="1D479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9" name="The advent of somatic genome editing">
            <a:extLst>
              <a:ext uri="{FF2B5EF4-FFF2-40B4-BE49-F238E27FC236}">
                <a16:creationId xmlns:a16="http://schemas.microsoft.com/office/drawing/2014/main" id="{46156D9E-3F49-6E48-86FB-2E6DA2957F84}"/>
              </a:ext>
            </a:extLst>
          </p:cNvPr>
          <p:cNvSpPr txBox="1">
            <a:spLocks/>
          </p:cNvSpPr>
          <p:nvPr/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0" lvl="1" defTabSz="914400"/>
            <a:r>
              <a:rPr lang="en-US" sz="3600" kern="0">
                <a:solidFill>
                  <a:schemeClr val="bg1"/>
                </a:solidFill>
                <a:latin typeface="Corbel" panose="020B0503020204020204" pitchFamily="34" charset="0"/>
              </a:rPr>
              <a:t>The advent of somatic genome editing</a:t>
            </a:r>
            <a:endParaRPr lang="en-US" sz="3600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0F78A-A022-D54F-B680-D96AC39A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56" b="187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1487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he impact of chromosomal rearrangements in canc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sz="2800" dirty="0">
                <a:solidFill>
                  <a:schemeClr val="bg1"/>
                </a:solidFill>
                <a:latin typeface="+mn-lt"/>
              </a:rPr>
              <a:t>The impact of chromosomal rearrangements in cancer</a:t>
            </a:r>
          </a:p>
        </p:txBody>
      </p:sp>
      <p:pic>
        <p:nvPicPr>
          <p:cNvPr id="221" name="balancedtranslocation.jpg" descr="balancedtransloc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33" y="1399401"/>
            <a:ext cx="3795139" cy="2566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Group"/>
          <p:cNvGrpSpPr/>
          <p:nvPr/>
        </p:nvGrpSpPr>
        <p:grpSpPr>
          <a:xfrm>
            <a:off x="1804812" y="1060024"/>
            <a:ext cx="3964777" cy="5671734"/>
            <a:chOff x="0" y="0"/>
            <a:chExt cx="7929552" cy="11343466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3"/>
            <a:srcRect l="3268"/>
            <a:stretch>
              <a:fillRect/>
            </a:stretch>
          </p:blipFill>
          <p:spPr>
            <a:xfrm>
              <a:off x="0" y="0"/>
              <a:ext cx="7929552" cy="10715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From: Roukos and Misteli, NCB, 2014"/>
            <p:cNvSpPr txBox="1"/>
            <p:nvPr/>
          </p:nvSpPr>
          <p:spPr>
            <a:xfrm>
              <a:off x="120080" y="10799086"/>
              <a:ext cx="5222583" cy="544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6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sym typeface="Corbel"/>
                </a:rPr>
                <a:t>From: Roukos and Misteli, NCB, 2014</a:t>
              </a:r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7113659" y="1159561"/>
            <a:ext cx="1881038" cy="5441415"/>
            <a:chOff x="0" y="0"/>
            <a:chExt cx="3762074" cy="10882827"/>
          </a:xfrm>
        </p:grpSpPr>
        <p:pic>
          <p:nvPicPr>
            <p:cNvPr id="225" name="Image" descr="Image"/>
            <p:cNvPicPr>
              <a:picLocks noChangeAspect="1"/>
            </p:cNvPicPr>
            <p:nvPr/>
          </p:nvPicPr>
          <p:blipFill>
            <a:blip r:embed="rId4"/>
            <a:srcRect l="31416" r="31416"/>
            <a:stretch>
              <a:fillRect/>
            </a:stretch>
          </p:blipFill>
          <p:spPr>
            <a:xfrm>
              <a:off x="0" y="5189234"/>
              <a:ext cx="3762075" cy="5693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837" y="0"/>
              <a:ext cx="3232548" cy="4911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353317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ene fusions in cancer"/>
          <p:cNvSpPr txBox="1">
            <a:spLocks noGrp="1"/>
          </p:cNvSpPr>
          <p:nvPr>
            <p:ph type="title"/>
          </p:nvPr>
        </p:nvSpPr>
        <p:spPr>
          <a:xfrm>
            <a:off x="3903651" y="-248752"/>
            <a:ext cx="5922274" cy="1325563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Gene fusions in cancer</a:t>
            </a:r>
          </a:p>
        </p:txBody>
      </p:sp>
      <p:graphicFrame>
        <p:nvGraphicFramePr>
          <p:cNvPr id="234" name="2D Column Chart"/>
          <p:cNvGraphicFramePr/>
          <p:nvPr/>
        </p:nvGraphicFramePr>
        <p:xfrm>
          <a:off x="2006997" y="815578"/>
          <a:ext cx="8748828" cy="56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" name="Source: Mittleman’s database"/>
          <p:cNvSpPr txBox="1"/>
          <p:nvPr/>
        </p:nvSpPr>
        <p:spPr>
          <a:xfrm>
            <a:off x="7564462" y="6510320"/>
            <a:ext cx="290111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sym typeface="Corbel"/>
              </a:rPr>
              <a:t>Source: Mittleman’s database</a:t>
            </a:r>
          </a:p>
        </p:txBody>
      </p:sp>
    </p:spTree>
    <p:extLst>
      <p:ext uri="{BB962C8B-B14F-4D97-AF65-F5344CB8AC3E}">
        <p14:creationId xmlns:p14="http://schemas.microsoft.com/office/powerpoint/2010/main" val="21584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"/>
          <p:cNvGrpSpPr/>
          <p:nvPr/>
        </p:nvGrpSpPr>
        <p:grpSpPr>
          <a:xfrm>
            <a:off x="1868802" y="3808511"/>
            <a:ext cx="379992" cy="973336"/>
            <a:chOff x="0" y="0"/>
            <a:chExt cx="759983" cy="1946671"/>
          </a:xfrm>
        </p:grpSpPr>
        <p:pic>
          <p:nvPicPr>
            <p:cNvPr id="251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733" y="-31734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733" y="1218422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4" name="A general CRISPR-based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 general CRISPR-based strategy</a:t>
            </a:r>
          </a:p>
        </p:txBody>
      </p:sp>
      <p:pic>
        <p:nvPicPr>
          <p:cNvPr id="256" name="droppedImage.png" descr="droppedImage.png"/>
          <p:cNvPicPr>
            <a:picLocks noChangeAspect="1"/>
          </p:cNvPicPr>
          <p:nvPr/>
        </p:nvPicPr>
        <p:blipFill>
          <a:blip r:embed="rId3"/>
          <a:srcRect b="39667"/>
          <a:stretch>
            <a:fillRect/>
          </a:stretch>
        </p:blipFill>
        <p:spPr>
          <a:xfrm>
            <a:off x="9627490" y="2318211"/>
            <a:ext cx="422370" cy="1610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roppedImage.png" descr="droppedImage.png"/>
          <p:cNvPicPr>
            <a:picLocks noChangeAspect="1"/>
          </p:cNvPicPr>
          <p:nvPr/>
        </p:nvPicPr>
        <p:blipFill>
          <a:blip r:embed="rId4"/>
          <a:srcRect l="1608" t="1165" r="9919" b="43822"/>
          <a:stretch>
            <a:fillRect/>
          </a:stretch>
        </p:blipFill>
        <p:spPr>
          <a:xfrm>
            <a:off x="8489156" y="1803797"/>
            <a:ext cx="491134" cy="210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74145" y="3756925"/>
            <a:ext cx="348259" cy="379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roppedImage.png" descr="droppedImage.png"/>
          <p:cNvPicPr>
            <a:picLocks noChangeAspect="1"/>
          </p:cNvPicPr>
          <p:nvPr/>
        </p:nvPicPr>
        <p:blipFill>
          <a:blip r:embed="rId4"/>
          <a:srcRect l="8311" t="1864" r="11260" b="40326"/>
          <a:stretch>
            <a:fillRect/>
          </a:stretch>
        </p:blipFill>
        <p:spPr>
          <a:xfrm>
            <a:off x="2190750" y="1768078"/>
            <a:ext cx="446485" cy="2214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roppedImage.png" descr="droppedImage.png"/>
          <p:cNvPicPr>
            <a:picLocks noChangeAspect="1"/>
          </p:cNvPicPr>
          <p:nvPr/>
        </p:nvPicPr>
        <p:blipFill>
          <a:blip r:embed="rId4"/>
          <a:srcRect l="8311" t="75990" r="12868" b="2797"/>
          <a:stretch>
            <a:fillRect/>
          </a:stretch>
        </p:blipFill>
        <p:spPr>
          <a:xfrm>
            <a:off x="2190750" y="4633740"/>
            <a:ext cx="437556" cy="8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roppedImage.png" descr="droppedImage.png"/>
          <p:cNvPicPr>
            <a:picLocks noChangeAspect="1"/>
          </p:cNvPicPr>
          <p:nvPr/>
        </p:nvPicPr>
        <p:blipFill>
          <a:blip r:embed="rId4"/>
          <a:srcRect l="3485" t="59440" r="12868" b="23543"/>
          <a:stretch>
            <a:fillRect/>
          </a:stretch>
        </p:blipFill>
        <p:spPr>
          <a:xfrm>
            <a:off x="2163961" y="3982641"/>
            <a:ext cx="464345" cy="651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oup"/>
          <p:cNvGrpSpPr/>
          <p:nvPr/>
        </p:nvGrpSpPr>
        <p:grpSpPr>
          <a:xfrm>
            <a:off x="3703670" y="3842742"/>
            <a:ext cx="379993" cy="973337"/>
            <a:chOff x="0" y="0"/>
            <a:chExt cx="759983" cy="1946671"/>
          </a:xfrm>
        </p:grpSpPr>
        <p:pic>
          <p:nvPicPr>
            <p:cNvPr id="262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733" y="-31734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733" y="1218422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5" name="droppedImage.png" descr="droppedImage.png"/>
          <p:cNvPicPr>
            <a:picLocks noChangeAspect="1"/>
          </p:cNvPicPr>
          <p:nvPr/>
        </p:nvPicPr>
        <p:blipFill>
          <a:blip r:embed="rId4"/>
          <a:srcRect l="8311" t="1864" r="11260" b="40326"/>
          <a:stretch>
            <a:fillRect/>
          </a:stretch>
        </p:blipFill>
        <p:spPr>
          <a:xfrm>
            <a:off x="4025139" y="1806773"/>
            <a:ext cx="446485" cy="2214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ng" descr="droppedImage.png"/>
          <p:cNvPicPr>
            <a:picLocks noChangeAspect="1"/>
          </p:cNvPicPr>
          <p:nvPr/>
        </p:nvPicPr>
        <p:blipFill>
          <a:blip r:embed="rId4"/>
          <a:srcRect l="8311" t="75990" r="12868" b="2797"/>
          <a:stretch>
            <a:fillRect/>
          </a:stretch>
        </p:blipFill>
        <p:spPr>
          <a:xfrm>
            <a:off x="4025139" y="4673203"/>
            <a:ext cx="437555" cy="8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roppedImage.png" descr="droppedImage.png"/>
          <p:cNvPicPr>
            <a:picLocks noChangeAspect="1"/>
          </p:cNvPicPr>
          <p:nvPr/>
        </p:nvPicPr>
        <p:blipFill>
          <a:blip r:embed="rId4"/>
          <a:srcRect l="3485" t="59440" r="12868" b="23543"/>
          <a:stretch>
            <a:fillRect/>
          </a:stretch>
        </p:blipFill>
        <p:spPr>
          <a:xfrm>
            <a:off x="3998350" y="4021336"/>
            <a:ext cx="464344" cy="65186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DELETIONS"/>
          <p:cNvSpPr txBox="1"/>
          <p:nvPr/>
        </p:nvSpPr>
        <p:spPr>
          <a:xfrm>
            <a:off x="1785543" y="1259086"/>
            <a:ext cx="1265971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790"/>
              </a:buClr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1D4790"/>
                </a:solidFill>
                <a:effectLst/>
                <a:uLnTx/>
                <a:uFill>
                  <a:solidFill>
                    <a:srgbClr val="1D4790"/>
                  </a:solidFill>
                </a:uFill>
                <a:latin typeface="Corbel" panose="020B0503020204020204" pitchFamily="34" charset="0"/>
                <a:sym typeface="Arial"/>
              </a:rPr>
              <a:t>DELETIONS</a:t>
            </a:r>
          </a:p>
        </p:txBody>
      </p:sp>
      <p:sp>
        <p:nvSpPr>
          <p:cNvPr id="269" name="INVERSIONS"/>
          <p:cNvSpPr txBox="1"/>
          <p:nvPr/>
        </p:nvSpPr>
        <p:spPr>
          <a:xfrm>
            <a:off x="3563826" y="1262063"/>
            <a:ext cx="1378183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790"/>
              </a:buClr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1D4790"/>
                </a:solidFill>
                <a:effectLst/>
                <a:uLnTx/>
                <a:uFill>
                  <a:solidFill>
                    <a:srgbClr val="1D4790"/>
                  </a:solidFill>
                </a:uFill>
                <a:latin typeface="Corbel" panose="020B0503020204020204" pitchFamily="34" charset="0"/>
                <a:sym typeface="Arial"/>
              </a:rPr>
              <a:t>INVERSIONS</a:t>
            </a:r>
          </a:p>
        </p:txBody>
      </p:sp>
      <p:sp>
        <p:nvSpPr>
          <p:cNvPr id="270" name="TRANSLOCATIONS"/>
          <p:cNvSpPr txBox="1"/>
          <p:nvPr/>
        </p:nvSpPr>
        <p:spPr>
          <a:xfrm>
            <a:off x="8139186" y="1259086"/>
            <a:ext cx="2030604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790"/>
              </a:buClr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1D4790"/>
                </a:solidFill>
                <a:effectLst/>
                <a:uLnTx/>
                <a:uFill>
                  <a:solidFill>
                    <a:srgbClr val="1D4790"/>
                  </a:solidFill>
                </a:uFill>
                <a:latin typeface="Corbel" panose="020B0503020204020204" pitchFamily="34" charset="0"/>
                <a:sym typeface="Arial"/>
              </a:rPr>
              <a:t>TRANSLOCATIONS</a:t>
            </a:r>
          </a:p>
        </p:txBody>
      </p:sp>
      <p:pic>
        <p:nvPicPr>
          <p:cNvPr id="271" name="droppedImage.png" descr="droppedImage.png"/>
          <p:cNvPicPr>
            <a:picLocks noChangeAspect="1"/>
          </p:cNvPicPr>
          <p:nvPr/>
        </p:nvPicPr>
        <p:blipFill>
          <a:blip r:embed="rId4"/>
          <a:srcRect l="9651" t="55944" r="17962" b="1165"/>
          <a:stretch>
            <a:fillRect/>
          </a:stretch>
        </p:blipFill>
        <p:spPr>
          <a:xfrm>
            <a:off x="8533805" y="3911203"/>
            <a:ext cx="401837" cy="164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roppedImage.png" descr="droppedImage.png"/>
          <p:cNvPicPr>
            <a:picLocks noChangeAspect="1"/>
          </p:cNvPicPr>
          <p:nvPr/>
        </p:nvPicPr>
        <p:blipFill>
          <a:blip r:embed="rId3"/>
          <a:srcRect t="59531"/>
          <a:stretch>
            <a:fillRect/>
          </a:stretch>
        </p:blipFill>
        <p:spPr>
          <a:xfrm>
            <a:off x="9623227" y="3911203"/>
            <a:ext cx="422370" cy="1080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0067239" y="3739066"/>
            <a:ext cx="348259" cy="379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ng" descr="droppedImage.png"/>
          <p:cNvPicPr>
            <a:picLocks noChangeAspect="1"/>
          </p:cNvPicPr>
          <p:nvPr/>
        </p:nvPicPr>
        <p:blipFill>
          <a:blip r:embed="rId4"/>
          <a:srcRect l="8311" t="1864" r="11260" b="40326"/>
          <a:stretch>
            <a:fillRect/>
          </a:stretch>
        </p:blipFill>
        <p:spPr>
          <a:xfrm>
            <a:off x="5822674" y="1833563"/>
            <a:ext cx="446485" cy="2214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roup"/>
          <p:cNvGrpSpPr/>
          <p:nvPr/>
        </p:nvGrpSpPr>
        <p:grpSpPr>
          <a:xfrm>
            <a:off x="5795885" y="4048125"/>
            <a:ext cx="464345" cy="1464469"/>
            <a:chOff x="0" y="0"/>
            <a:chExt cx="928687" cy="2928937"/>
          </a:xfrm>
        </p:grpSpPr>
        <p:pic>
          <p:nvPicPr>
            <p:cNvPr id="275" name="droppedImage.png" descr="droppedImage.png"/>
            <p:cNvPicPr>
              <a:picLocks noChangeAspect="1"/>
            </p:cNvPicPr>
            <p:nvPr/>
          </p:nvPicPr>
          <p:blipFill>
            <a:blip r:embed="rId4"/>
            <a:srcRect l="8311" t="75990" r="12868" b="2797"/>
            <a:stretch>
              <a:fillRect/>
            </a:stretch>
          </p:blipFill>
          <p:spPr>
            <a:xfrm>
              <a:off x="53578" y="1303734"/>
              <a:ext cx="875110" cy="1625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droppedImage.png" descr="droppedImage.png"/>
            <p:cNvPicPr>
              <a:picLocks noChangeAspect="1"/>
            </p:cNvPicPr>
            <p:nvPr/>
          </p:nvPicPr>
          <p:blipFill>
            <a:blip r:embed="rId4"/>
            <a:srcRect l="3485" t="59440" r="12868" b="23543"/>
            <a:stretch>
              <a:fillRect/>
            </a:stretch>
          </p:blipFill>
          <p:spPr>
            <a:xfrm>
              <a:off x="0" y="0"/>
              <a:ext cx="928688" cy="130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droppedImage.png" descr="droppedImage.png"/>
          <p:cNvPicPr>
            <a:picLocks noChangeAspect="1"/>
          </p:cNvPicPr>
          <p:nvPr/>
        </p:nvPicPr>
        <p:blipFill>
          <a:blip r:embed="rId4"/>
          <a:srcRect l="8311" t="75990" r="12868" b="2797"/>
          <a:stretch>
            <a:fillRect/>
          </a:stretch>
        </p:blipFill>
        <p:spPr>
          <a:xfrm>
            <a:off x="6520678" y="4699992"/>
            <a:ext cx="437556" cy="812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roup"/>
          <p:cNvGrpSpPr/>
          <p:nvPr/>
        </p:nvGrpSpPr>
        <p:grpSpPr>
          <a:xfrm>
            <a:off x="6493889" y="1833563"/>
            <a:ext cx="473274" cy="2866430"/>
            <a:chOff x="0" y="0"/>
            <a:chExt cx="946546" cy="5732859"/>
          </a:xfrm>
        </p:grpSpPr>
        <p:pic>
          <p:nvPicPr>
            <p:cNvPr id="279" name="droppedImage.png" descr="droppedImage.png"/>
            <p:cNvPicPr>
              <a:picLocks noChangeAspect="1"/>
            </p:cNvPicPr>
            <p:nvPr/>
          </p:nvPicPr>
          <p:blipFill>
            <a:blip r:embed="rId4"/>
            <a:srcRect l="8311" t="1864" r="11260" b="40326"/>
            <a:stretch>
              <a:fillRect/>
            </a:stretch>
          </p:blipFill>
          <p:spPr>
            <a:xfrm>
              <a:off x="53578" y="0"/>
              <a:ext cx="892969" cy="4429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droppedImage.png" descr="droppedImage.png"/>
            <p:cNvPicPr>
              <a:picLocks noChangeAspect="1"/>
            </p:cNvPicPr>
            <p:nvPr/>
          </p:nvPicPr>
          <p:blipFill>
            <a:blip r:embed="rId4"/>
            <a:srcRect l="3485" t="59440" r="12868" b="23543"/>
            <a:stretch>
              <a:fillRect/>
            </a:stretch>
          </p:blipFill>
          <p:spPr>
            <a:xfrm>
              <a:off x="0" y="4429125"/>
              <a:ext cx="928688" cy="130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Group"/>
          <p:cNvGrpSpPr/>
          <p:nvPr/>
        </p:nvGrpSpPr>
        <p:grpSpPr>
          <a:xfrm>
            <a:off x="5435721" y="3887391"/>
            <a:ext cx="1885653" cy="1079003"/>
            <a:chOff x="0" y="0"/>
            <a:chExt cx="3771305" cy="2158005"/>
          </a:xfrm>
        </p:grpSpPr>
        <p:pic>
          <p:nvPicPr>
            <p:cNvPr id="282" name="Group" descr="Grou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733" y="-31734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3043055" y="1429756"/>
              <a:ext cx="696517" cy="75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5" name="DUPLICATIONS"/>
          <p:cNvSpPr txBox="1"/>
          <p:nvPr/>
        </p:nvSpPr>
        <p:spPr>
          <a:xfrm>
            <a:off x="5551599" y="1253133"/>
            <a:ext cx="1653898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790"/>
              </a:buClr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1D4790"/>
                </a:solidFill>
                <a:effectLst/>
                <a:uLnTx/>
                <a:uFill>
                  <a:solidFill>
                    <a:srgbClr val="1D4790"/>
                  </a:solidFill>
                </a:uFill>
                <a:latin typeface="Corbel" panose="020B0503020204020204" pitchFamily="34" charset="0"/>
                <a:sym typeface="Arial"/>
              </a:rPr>
              <a:t>DUPLICATIONS</a:t>
            </a:r>
          </a:p>
        </p:txBody>
      </p:sp>
    </p:spTree>
    <p:extLst>
      <p:ext uri="{BB962C8B-B14F-4D97-AF65-F5344CB8AC3E}">
        <p14:creationId xmlns:p14="http://schemas.microsoft.com/office/powerpoint/2010/main" val="27382399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62017 0.000651" pathEditMode="relative">
                                      <p:cBhvr>
                                        <p:cTn id="11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1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43966" pathEditMode="relative">
                                      <p:cBhvr>
                                        <p:cTn id="22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10"/>
                            </p:stCondLst>
                            <p:childTnLst>
                              <p:par>
                                <p:cTn id="2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366 -0.045468" pathEditMode="relative">
                                      <p:cBhvr>
                                        <p:cTn id="2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10"/>
                            </p:stCondLst>
                            <p:childTnLst>
                              <p:par>
                                <p:cTn id="2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60"/>
                                        </p:tgtEl>
                                      </p:cBhvr>
                                      <p:by x="112999" y="112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101 -0.053851 0.024739 -0.097360 0.055030 -0.097180 C 0.085321 -0.097000 0.109795 -0.053200 0.109694 0.000651" pathEditMode="relative">
                                      <p:cBhvr>
                                        <p:cTn id="3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9" dur="1000" fill="hold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694 0.000651 L 0.001295 0.000651" pathEditMode="relative">
                                      <p:cBhvr>
                                        <p:cTn id="4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01476 0.028747 0.004982 0.056981 0.017325 0.075738 C 0.028306 0.092426 0.042829 0.099794 0.057110 0.095920" pathEditMode="relative">
                                      <p:cBhvr>
                                        <p:cTn id="54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17472 0.007394 -0.035796 -0.003353 -0.047363 -0.027778 C -0.056248 -0.046538 -0.060003 -0.071331 -0.057617 -0.095486" pathEditMode="relative">
                                      <p:cBhvr>
                                        <p:cTn id="5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000 -0.045129 0.036612 -0.064470 0.043283 -0.063802 C 0.058669 -0.062262 0.091927 -0.045129 0.091927 0.000000" pathEditMode="relative">
                                      <p:cBhvr>
                                        <p:cTn id="7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000 0.045198 -0.021417 0.057295 -0.046841 0.057295 C -0.072264 0.057295 -0.092068 0.045198 -0.091335 0.000000" pathEditMode="relative">
                                      <p:cBhvr>
                                        <p:cTn id="7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0" dur="10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271"/>
                                        </p:tgtEl>
                                      </p:cBhvr>
                                      <p:by x="97826" y="9782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7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 advAuto="0"/>
      <p:bldP spid="253" grpId="1" animBg="1" advAuto="0"/>
      <p:bldP spid="258" grpId="0" animBg="1" advAuto="0"/>
      <p:bldP spid="258" grpId="1" animBg="1" advAuto="0"/>
      <p:bldP spid="260" grpId="0" animBg="1" advAuto="0"/>
      <p:bldP spid="261" grpId="0" animBg="1" advAuto="0"/>
      <p:bldP spid="264" grpId="0" animBg="1" advAuto="0"/>
      <p:bldP spid="264" grpId="1" animBg="1" advAuto="0"/>
      <p:bldP spid="267" grpId="0" animBg="1" advAuto="0"/>
      <p:bldP spid="271" grpId="0" animBg="1" advAuto="0"/>
      <p:bldP spid="273" grpId="0" animBg="1" advAuto="0"/>
      <p:bldP spid="273" grpId="1" animBg="1" advAuto="0"/>
      <p:bldP spid="284" grpId="0" animBg="1" advAuto="0"/>
      <p:bldP spid="284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he EML4-ALK rearrangement"/>
          <p:cNvSpPr txBox="1">
            <a:spLocks noGrp="1"/>
          </p:cNvSpPr>
          <p:nvPr>
            <p:ph type="title" idx="4294967295"/>
          </p:nvPr>
        </p:nvSpPr>
        <p:spPr>
          <a:xfrm>
            <a:off x="1704125" y="-24657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The EML4-ALK rearrangement</a:t>
            </a:r>
          </a:p>
        </p:txBody>
      </p:sp>
      <p:sp>
        <p:nvSpPr>
          <p:cNvPr id="291" name="Inv(2)(p21-p23)…"/>
          <p:cNvSpPr txBox="1">
            <a:spLocks noGrp="1"/>
          </p:cNvSpPr>
          <p:nvPr>
            <p:ph type="body" idx="4294967295"/>
          </p:nvPr>
        </p:nvSpPr>
        <p:spPr>
          <a:xfrm>
            <a:off x="0" y="1173163"/>
            <a:ext cx="8234363" cy="5438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7392" indent="-237392">
              <a:defRPr sz="3600"/>
            </a:pPr>
            <a:r>
              <a:rPr sz="2000" dirty="0"/>
              <a:t>Inv(2)(p21-p23)</a:t>
            </a:r>
          </a:p>
          <a:p>
            <a:pPr marL="237392" indent="-237392">
              <a:defRPr sz="3600"/>
            </a:pPr>
            <a:r>
              <a:rPr sz="2000" dirty="0"/>
              <a:t>~5% of NSCLC</a:t>
            </a:r>
          </a:p>
          <a:p>
            <a:pPr marL="237392" indent="-237392">
              <a:defRPr sz="3600"/>
            </a:pPr>
            <a:r>
              <a:rPr sz="2000" dirty="0"/>
              <a:t>Mostly young</a:t>
            </a:r>
          </a:p>
          <a:p>
            <a:pPr marL="237392" indent="-237392">
              <a:defRPr sz="3600"/>
            </a:pPr>
            <a:r>
              <a:rPr sz="2000" dirty="0"/>
              <a:t>Mostly non-smokers</a:t>
            </a:r>
          </a:p>
          <a:p>
            <a:pPr marL="237392" indent="-237392">
              <a:defRPr sz="3600"/>
            </a:pPr>
            <a:r>
              <a:rPr sz="2000" dirty="0"/>
              <a:t>Mutually exclusive with EGFR and K-RAS mutations</a:t>
            </a:r>
          </a:p>
          <a:p>
            <a:pPr marL="237392" indent="-237392">
              <a:defRPr sz="3600" b="1"/>
            </a:pPr>
            <a:r>
              <a:rPr sz="2000" dirty="0"/>
              <a:t>Highly sensitive to </a:t>
            </a:r>
            <a:r>
              <a:rPr sz="2000" dirty="0" err="1"/>
              <a:t>crizotinib</a:t>
            </a:r>
            <a:r>
              <a:rPr sz="2000" dirty="0"/>
              <a:t> and other ALK inhibitors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947376" y="3638146"/>
            <a:ext cx="6307670" cy="2786064"/>
            <a:chOff x="0" y="0"/>
            <a:chExt cx="12615337" cy="5572127"/>
          </a:xfrm>
        </p:grpSpPr>
        <p:grpSp>
          <p:nvGrpSpPr>
            <p:cNvPr id="295" name="Group"/>
            <p:cNvGrpSpPr/>
            <p:nvPr/>
          </p:nvGrpSpPr>
          <p:grpSpPr>
            <a:xfrm>
              <a:off x="0" y="0"/>
              <a:ext cx="9358314" cy="5572127"/>
              <a:chOff x="0" y="0"/>
              <a:chExt cx="9358313" cy="5572126"/>
            </a:xfrm>
          </p:grpSpPr>
          <p:pic>
            <p:nvPicPr>
              <p:cNvPr id="292" name="droppedImage.png" descr="droppedImag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42912"/>
                <a:ext cx="9358313" cy="51292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3" name="Before"/>
              <p:cNvSpPr txBox="1"/>
              <p:nvPr/>
            </p:nvSpPr>
            <p:spPr>
              <a:xfrm>
                <a:off x="1654313" y="0"/>
                <a:ext cx="1316868" cy="6006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t">
                <a:spAutoFit/>
              </a:bodyPr>
              <a:lstStyle>
                <a:lvl1pPr defTabSz="1821656">
                  <a:buClr>
                    <a:srgbClr val="1D4790"/>
                  </a:buClr>
                  <a:defRPr sz="32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600"/>
                  <a:t>Before</a:t>
                </a:r>
              </a:p>
            </p:txBody>
          </p:sp>
          <p:sp>
            <p:nvSpPr>
              <p:cNvPr id="294" name="7 weeks after crizotinib"/>
              <p:cNvSpPr txBox="1"/>
              <p:nvPr/>
            </p:nvSpPr>
            <p:spPr>
              <a:xfrm>
                <a:off x="4686836" y="0"/>
                <a:ext cx="4282421" cy="6006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t">
                <a:spAutoFit/>
              </a:bodyPr>
              <a:lstStyle>
                <a:lvl1pPr defTabSz="1821656">
                  <a:buClr>
                    <a:srgbClr val="1D4790"/>
                  </a:buClr>
                  <a:defRPr sz="3200">
                    <a:solidFill>
                      <a:srgbClr val="1D4790"/>
                    </a:solidFill>
                    <a:uFill>
                      <a:solidFill>
                        <a:srgbClr val="1D479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600"/>
                  <a:t>7 weeks after crizotinib</a:t>
                </a:r>
              </a:p>
            </p:txBody>
          </p:sp>
        </p:grpSp>
        <p:sp>
          <p:nvSpPr>
            <p:cNvPr id="296" name="Shaw and…"/>
            <p:cNvSpPr txBox="1"/>
            <p:nvPr/>
          </p:nvSpPr>
          <p:spPr>
            <a:xfrm>
              <a:off x="9573640" y="4661295"/>
              <a:ext cx="3041697" cy="846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t">
              <a:spAutoFit/>
            </a:bodyPr>
            <a:lstStyle/>
            <a:p>
              <a:pPr defTabSz="910828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/>
                <a:t>Shaw and </a:t>
              </a:r>
            </a:p>
            <a:p>
              <a:pPr defTabSz="910828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/>
                <a:t>Engelman, JCO 2013</a:t>
              </a: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6911232" y="1245902"/>
            <a:ext cx="4952787" cy="4533105"/>
            <a:chOff x="0" y="0"/>
            <a:chExt cx="9905572" cy="9066207"/>
          </a:xfrm>
        </p:grpSpPr>
        <p:pic>
          <p:nvPicPr>
            <p:cNvPr id="298" name="droppedImage.png" descr="dropped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0135" y="0"/>
              <a:ext cx="6846196" cy="8313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Shaw and Solomon, Clinical Cancer Research 2011"/>
            <p:cNvSpPr txBox="1"/>
            <p:nvPr/>
          </p:nvSpPr>
          <p:spPr>
            <a:xfrm>
              <a:off x="0" y="8520033"/>
              <a:ext cx="9905573" cy="546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defTabSz="1295400">
                <a:buClr>
                  <a:srgbClr val="1D4790"/>
                </a:buClr>
                <a:defRPr sz="1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00" dirty="0"/>
                <a:t>Shaw and Solomon, Clinical Cancer Research 2011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enetically engineered mouse models (GEMMs)"/>
          <p:cNvSpPr txBox="1">
            <a:spLocks noGrp="1"/>
          </p:cNvSpPr>
          <p:nvPr>
            <p:ph type="title"/>
          </p:nvPr>
        </p:nvSpPr>
        <p:spPr>
          <a:xfrm>
            <a:off x="1665069" y="0"/>
            <a:ext cx="11401425" cy="84832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dirty="0"/>
              <a:t>Genetically engineered mouse models (GEMMs)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79" y="2521853"/>
            <a:ext cx="4081191" cy="2298146"/>
          </a:xfrm>
          <a:prstGeom prst="rect">
            <a:avLst/>
          </a:prstGeom>
          <a:ln w="12700">
            <a:miter lim="400000"/>
          </a:ln>
          <a:effectLst>
            <a:outerShdw blurRad="520700" dist="113829" dir="5400000" rotWithShape="0">
              <a:srgbClr val="000000">
                <a:alpha val="60986"/>
              </a:srgbClr>
            </a:outerShdw>
          </a:effectLst>
        </p:spPr>
      </p:pic>
      <p:sp>
        <p:nvSpPr>
          <p:cNvPr id="292" name="Molecular mechanisms"/>
          <p:cNvSpPr txBox="1"/>
          <p:nvPr/>
        </p:nvSpPr>
        <p:spPr>
          <a:xfrm>
            <a:off x="4543910" y="1696887"/>
            <a:ext cx="3669275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Molecular mechanisms</a:t>
            </a:r>
          </a:p>
        </p:txBody>
      </p:sp>
      <p:sp>
        <p:nvSpPr>
          <p:cNvPr id="293" name="Physiologic functions"/>
          <p:cNvSpPr txBox="1"/>
          <p:nvPr/>
        </p:nvSpPr>
        <p:spPr>
          <a:xfrm>
            <a:off x="4554623" y="5118411"/>
            <a:ext cx="3470503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Physiologic functions </a:t>
            </a:r>
          </a:p>
        </p:txBody>
      </p:sp>
      <p:sp>
        <p:nvSpPr>
          <p:cNvPr id="294" name="Oncogene/TSG…"/>
          <p:cNvSpPr txBox="1"/>
          <p:nvPr/>
        </p:nvSpPr>
        <p:spPr>
          <a:xfrm>
            <a:off x="1503770" y="3180439"/>
            <a:ext cx="2548776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Oncogene/TSG </a:t>
            </a:r>
          </a:p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cooperation</a:t>
            </a:r>
          </a:p>
        </p:txBody>
      </p:sp>
      <p:sp>
        <p:nvSpPr>
          <p:cNvPr id="295" name="Pre-clinical…"/>
          <p:cNvSpPr txBox="1"/>
          <p:nvPr/>
        </p:nvSpPr>
        <p:spPr>
          <a:xfrm>
            <a:off x="8529433" y="3145878"/>
            <a:ext cx="1803379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Pre-clinical</a:t>
            </a:r>
          </a:p>
          <a:p>
            <a:pPr algn="ctr" defTabSz="410751" hangingPunct="0"/>
            <a:r>
              <a:rPr sz="2953" kern="0">
                <a:solidFill>
                  <a:srgbClr val="000000"/>
                </a:solidFill>
                <a:latin typeface="Corbel"/>
                <a:sym typeface="Corbel"/>
              </a:rPr>
              <a:t>studies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 advAuto="0"/>
      <p:bldP spid="293" grpId="0" animBg="1" advAuto="0"/>
      <p:bldP spid="294" grpId="0" animBg="1" advAuto="0"/>
      <p:bldP spid="295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Engineering the Eml4-Alk rearrangement in mice"/>
          <p:cNvSpPr txBox="1">
            <a:spLocks noGrp="1"/>
          </p:cNvSpPr>
          <p:nvPr>
            <p:ph type="title" idx="4294967295"/>
          </p:nvPr>
        </p:nvSpPr>
        <p:spPr>
          <a:xfrm>
            <a:off x="963539" y="-24362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/>
              <a:t>Engineering the Eml4-Alk rearrangement in mice</a:t>
            </a:r>
          </a:p>
        </p:txBody>
      </p:sp>
      <p:pic>
        <p:nvPicPr>
          <p:cNvPr id="30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94" y="1223367"/>
            <a:ext cx="8001001" cy="481310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tangle"/>
          <p:cNvSpPr/>
          <p:nvPr/>
        </p:nvSpPr>
        <p:spPr>
          <a:xfrm>
            <a:off x="1684734" y="3250406"/>
            <a:ext cx="8608220" cy="32325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defTabSz="910828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526" y="1029811"/>
            <a:ext cx="685527" cy="56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39" y="2967553"/>
            <a:ext cx="685527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Maddalo et al., Nature 2014"/>
          <p:cNvSpPr txBox="1"/>
          <p:nvPr/>
        </p:nvSpPr>
        <p:spPr>
          <a:xfrm>
            <a:off x="7637028" y="6473113"/>
            <a:ext cx="270458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800"/>
              <a:t>Maddalo et al., Nature 2014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n adenoviral system for dual sgRNA/Cas9 delivery"/>
          <p:cNvSpPr txBox="1">
            <a:spLocks noGrp="1"/>
          </p:cNvSpPr>
          <p:nvPr>
            <p:ph type="title" idx="4294967295"/>
          </p:nvPr>
        </p:nvSpPr>
        <p:spPr>
          <a:xfrm>
            <a:off x="1352550" y="-26424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200" dirty="0"/>
              <a:t>An adenoviral system for dual sgRNA/Cas9 delivery</a:t>
            </a:r>
          </a:p>
        </p:txBody>
      </p:sp>
      <p:pic>
        <p:nvPicPr>
          <p:cNvPr id="318" name="droppedImage.png" descr="droppedImage.png"/>
          <p:cNvPicPr>
            <a:picLocks noChangeAspect="1"/>
          </p:cNvPicPr>
          <p:nvPr/>
        </p:nvPicPr>
        <p:blipFill>
          <a:blip r:embed="rId2"/>
          <a:srcRect b="50358"/>
          <a:stretch>
            <a:fillRect/>
          </a:stretch>
        </p:blipFill>
        <p:spPr>
          <a:xfrm>
            <a:off x="2203424" y="4502134"/>
            <a:ext cx="8063509" cy="15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quare"/>
          <p:cNvSpPr/>
          <p:nvPr/>
        </p:nvSpPr>
        <p:spPr>
          <a:xfrm>
            <a:off x="1979414" y="3812977"/>
            <a:ext cx="892969" cy="89296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defTabSz="910828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320" name="Square"/>
          <p:cNvSpPr/>
          <p:nvPr/>
        </p:nvSpPr>
        <p:spPr>
          <a:xfrm>
            <a:off x="1693664" y="4134445"/>
            <a:ext cx="892969" cy="89297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defTabSz="910828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grpSp>
        <p:nvGrpSpPr>
          <p:cNvPr id="324" name="Group"/>
          <p:cNvGrpSpPr/>
          <p:nvPr/>
        </p:nvGrpSpPr>
        <p:grpSpPr>
          <a:xfrm>
            <a:off x="2209000" y="1233829"/>
            <a:ext cx="7044814" cy="2086462"/>
            <a:chOff x="0" y="0"/>
            <a:chExt cx="14089625" cy="4172921"/>
          </a:xfrm>
        </p:grpSpPr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3"/>
            <a:srcRect b="69852"/>
            <a:stretch>
              <a:fillRect/>
            </a:stretch>
          </p:blipFill>
          <p:spPr>
            <a:xfrm>
              <a:off x="0" y="0"/>
              <a:ext cx="14089626" cy="3398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Square"/>
            <p:cNvSpPr/>
            <p:nvPr/>
          </p:nvSpPr>
          <p:spPr>
            <a:xfrm>
              <a:off x="9805024" y="1366853"/>
              <a:ext cx="1410957" cy="14109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323" name="Square"/>
            <p:cNvSpPr/>
            <p:nvPr/>
          </p:nvSpPr>
          <p:spPr>
            <a:xfrm>
              <a:off x="6498093" y="2761965"/>
              <a:ext cx="1410957" cy="14109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325" name="Arrow"/>
          <p:cNvSpPr/>
          <p:nvPr/>
        </p:nvSpPr>
        <p:spPr>
          <a:xfrm rot="16200000">
            <a:off x="5180928" y="3472751"/>
            <a:ext cx="1744620" cy="333145"/>
          </a:xfrm>
          <a:prstGeom prst="rightArrow">
            <a:avLst>
              <a:gd name="adj1" fmla="val 41838"/>
              <a:gd name="adj2" fmla="val 103007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50800" dist="25400" dir="19679992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26" name="Arrow"/>
          <p:cNvSpPr/>
          <p:nvPr/>
        </p:nvSpPr>
        <p:spPr>
          <a:xfrm rot="14780167">
            <a:off x="3290565" y="3570108"/>
            <a:ext cx="1744620" cy="333144"/>
          </a:xfrm>
          <a:prstGeom prst="rightArrow">
            <a:avLst>
              <a:gd name="adj1" fmla="val 41838"/>
              <a:gd name="adj2" fmla="val 103007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50800" dist="25400" dir="19679992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27" name="Arrow"/>
          <p:cNvSpPr/>
          <p:nvPr/>
        </p:nvSpPr>
        <p:spPr>
          <a:xfrm rot="17507644">
            <a:off x="7045915" y="3571157"/>
            <a:ext cx="1744620" cy="333145"/>
          </a:xfrm>
          <a:prstGeom prst="rightArrow">
            <a:avLst>
              <a:gd name="adj1" fmla="val 41838"/>
              <a:gd name="adj2" fmla="val 103007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50800" dist="25400" dir="19679992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328" name="Image" descr="Image"/>
          <p:cNvPicPr>
            <a:picLocks noChangeAspect="1"/>
          </p:cNvPicPr>
          <p:nvPr/>
        </p:nvPicPr>
        <p:blipFill>
          <a:blip r:embed="rId4"/>
          <a:srcRect l="6020" r="343" b="1883"/>
          <a:stretch>
            <a:fillRect/>
          </a:stretch>
        </p:blipFill>
        <p:spPr>
          <a:xfrm>
            <a:off x="7529651" y="1407270"/>
            <a:ext cx="1829392" cy="1476129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Cas9"/>
          <p:cNvSpPr txBox="1"/>
          <p:nvPr/>
        </p:nvSpPr>
        <p:spPr>
          <a:xfrm>
            <a:off x="9017845" y="2040937"/>
            <a:ext cx="764633" cy="47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chemeClr val="accent1">
                    <a:satOff val="-3355"/>
                    <a:lumOff val="26614"/>
                  </a:schemeClr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2600"/>
              <a:t>Cas9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In vivo delivery of Ad-EA"/>
          <p:cNvSpPr txBox="1">
            <a:spLocks noGrp="1"/>
          </p:cNvSpPr>
          <p:nvPr>
            <p:ph type="title" idx="4294967295"/>
          </p:nvPr>
        </p:nvSpPr>
        <p:spPr>
          <a:xfrm>
            <a:off x="2988662" y="-26094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i="1" dirty="0"/>
              <a:t>In vivo</a:t>
            </a:r>
            <a:r>
              <a:rPr dirty="0"/>
              <a:t> delivery of Ad-EA</a:t>
            </a:r>
          </a:p>
        </p:txBody>
      </p:sp>
      <p:sp>
        <p:nvSpPr>
          <p:cNvPr id="335" name="Histology/genomic DNA/RNA"/>
          <p:cNvSpPr txBox="1"/>
          <p:nvPr/>
        </p:nvSpPr>
        <p:spPr>
          <a:xfrm>
            <a:off x="7208650" y="2401695"/>
            <a:ext cx="2705468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Histology/genomic DNA/RNA</a:t>
            </a:r>
          </a:p>
        </p:txBody>
      </p:sp>
      <p:sp>
        <p:nvSpPr>
          <p:cNvPr id="336" name="Wait 1-12 weeks"/>
          <p:cNvSpPr txBox="1"/>
          <p:nvPr/>
        </p:nvSpPr>
        <p:spPr>
          <a:xfrm>
            <a:off x="5102412" y="1437289"/>
            <a:ext cx="1562912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821656">
              <a:buClr>
                <a:srgbClr val="1D4790"/>
              </a:buClr>
              <a:defRPr sz="320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Wait 1-12 weeks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1497016" y="839000"/>
            <a:ext cx="8634893" cy="5677963"/>
            <a:chOff x="0" y="0"/>
            <a:chExt cx="17269784" cy="11355923"/>
          </a:xfrm>
        </p:grpSpPr>
        <p:pic>
          <p:nvPicPr>
            <p:cNvPr id="337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312" y="642937"/>
              <a:ext cx="5857876" cy="3270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0156" y="0"/>
              <a:ext cx="2732485" cy="3716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Line"/>
            <p:cNvSpPr/>
            <p:nvPr/>
          </p:nvSpPr>
          <p:spPr>
            <a:xfrm flipH="1">
              <a:off x="5947171" y="1857375"/>
              <a:ext cx="5798633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69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/>
            </a:p>
          </p:txBody>
        </p:sp>
        <p:pic>
          <p:nvPicPr>
            <p:cNvPr id="340" name="droppedImage.png" descr="dropped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94315"/>
              <a:ext cx="17269785" cy="7161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Maddalo et al., Nature 2015"/>
          <p:cNvSpPr txBox="1"/>
          <p:nvPr/>
        </p:nvSpPr>
        <p:spPr>
          <a:xfrm>
            <a:off x="8393072" y="6453902"/>
            <a:ext cx="3161123" cy="372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9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50"/>
              <a:t>Maddalo et al., Nature 2015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Ad-EA-induced tumors harbor the Eml4-Alk inversion"/>
          <p:cNvSpPr txBox="1">
            <a:spLocks noGrp="1"/>
          </p:cNvSpPr>
          <p:nvPr>
            <p:ph type="title" idx="4294967295"/>
          </p:nvPr>
        </p:nvSpPr>
        <p:spPr>
          <a:xfrm>
            <a:off x="974518" y="-36473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/>
              <a:t>Ad-EA-induced tumors harbor the Eml4-Alk inversion</a:t>
            </a:r>
          </a:p>
        </p:txBody>
      </p:sp>
      <p:pic>
        <p:nvPicPr>
          <p:cNvPr id="34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742" y="1162826"/>
            <a:ext cx="5709376" cy="515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4" y="903682"/>
            <a:ext cx="3725404" cy="5671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rizotinib response in Ad-EA-infected mice"/>
          <p:cNvSpPr txBox="1">
            <a:spLocks noGrp="1"/>
          </p:cNvSpPr>
          <p:nvPr>
            <p:ph type="title" idx="4294967295"/>
          </p:nvPr>
        </p:nvSpPr>
        <p:spPr>
          <a:xfrm>
            <a:off x="1421708" y="-26094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Crizotinib</a:t>
            </a:r>
            <a:r>
              <a:rPr dirty="0"/>
              <a:t> response in Ad-EA-infected mice</a:t>
            </a:r>
          </a:p>
        </p:txBody>
      </p:sp>
      <p:pic>
        <p:nvPicPr>
          <p:cNvPr id="35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08" y="4295180"/>
            <a:ext cx="4634509" cy="2321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570" y="836414"/>
            <a:ext cx="4929188" cy="144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586" y="2071688"/>
            <a:ext cx="4670227" cy="2178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  <p:bldP spid="357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69F6-759A-CC43-AB6F-F97F83B4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 vivo and in vivo chromosomal engineering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941513-09E0-9F4A-8F3D-44F736EF2D69}"/>
              </a:ext>
            </a:extLst>
          </p:cNvPr>
          <p:cNvGrpSpPr/>
          <p:nvPr/>
        </p:nvGrpSpPr>
        <p:grpSpPr>
          <a:xfrm>
            <a:off x="803247" y="893783"/>
            <a:ext cx="3106130" cy="5602815"/>
            <a:chOff x="414338" y="786215"/>
            <a:chExt cx="3106130" cy="5602815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1A84A0-88DE-8D42-8DE3-8AB5773A0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330"/>
            <a:stretch/>
          </p:blipFill>
          <p:spPr>
            <a:xfrm>
              <a:off x="1595238" y="786215"/>
              <a:ext cx="1790700" cy="1996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1D8B61-0D4F-CC4B-BB85-9B2E9131E719}"/>
                </a:ext>
              </a:extLst>
            </p:cNvPr>
            <p:cNvSpPr txBox="1"/>
            <p:nvPr/>
          </p:nvSpPr>
          <p:spPr>
            <a:xfrm>
              <a:off x="1425038" y="2966859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Bold Oblique" pitchFamily="2" charset="0"/>
                </a:rPr>
                <a:t>Inversion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69E43-0A36-614A-B84A-50F1D488B422}"/>
                </a:ext>
              </a:extLst>
            </p:cNvPr>
            <p:cNvSpPr txBox="1"/>
            <p:nvPr/>
          </p:nvSpPr>
          <p:spPr>
            <a:xfrm>
              <a:off x="1091431" y="5172648"/>
              <a:ext cx="1785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</a:rPr>
                <a:t>Eml4-Alk driven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</a:rPr>
                <a:t>Lung adenocarcinoma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362163FE-8F75-7F45-82D9-E4B456F0DE91}"/>
                </a:ext>
              </a:extLst>
            </p:cNvPr>
            <p:cNvSpPr/>
            <p:nvPr/>
          </p:nvSpPr>
          <p:spPr>
            <a:xfrm>
              <a:off x="1906744" y="1657284"/>
              <a:ext cx="342317" cy="20346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</a:endParaRPr>
            </a:p>
          </p:txBody>
        </p:sp>
        <p:pic>
          <p:nvPicPr>
            <p:cNvPr id="1028" name="Picture 4" descr="Figure 2">
              <a:extLst>
                <a:ext uri="{FF2B5EF4-FFF2-40B4-BE49-F238E27FC236}">
                  <a16:creationId xmlns:a16="http://schemas.microsoft.com/office/drawing/2014/main" id="{46678721-027F-D245-ABD9-5E35839891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87" t="18625" b="62257"/>
            <a:stretch/>
          </p:blipFill>
          <p:spPr bwMode="auto">
            <a:xfrm>
              <a:off x="414338" y="3510694"/>
              <a:ext cx="3106130" cy="1564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DB19B1C-D2F1-E347-9A17-06725C66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202"/>
            <a:stretch/>
          </p:blipFill>
          <p:spPr>
            <a:xfrm>
              <a:off x="580285" y="921181"/>
              <a:ext cx="1790700" cy="191971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118F8D-0D4E-9E4F-80E3-7C9C13670BBD}"/>
                </a:ext>
              </a:extLst>
            </p:cNvPr>
            <p:cNvSpPr txBox="1"/>
            <p:nvPr/>
          </p:nvSpPr>
          <p:spPr>
            <a:xfrm>
              <a:off x="1320958" y="5927365"/>
              <a:ext cx="127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 err="1">
                  <a:solidFill>
                    <a:srgbClr val="000000"/>
                  </a:solidFill>
                  <a:latin typeface="Helvetica Light"/>
                </a:rPr>
                <a:t>Maddalo</a:t>
              </a:r>
              <a:r>
                <a:rPr lang="en-US" sz="1200" i="1" dirty="0">
                  <a:solidFill>
                    <a:srgbClr val="000000"/>
                  </a:solidFill>
                  <a:latin typeface="Helvetica Light"/>
                </a:rPr>
                <a:t> et al.,  Nature 2014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595BD3-B660-C94D-AFB5-0C355565AA19}"/>
              </a:ext>
            </a:extLst>
          </p:cNvPr>
          <p:cNvGrpSpPr/>
          <p:nvPr/>
        </p:nvGrpSpPr>
        <p:grpSpPr>
          <a:xfrm>
            <a:off x="4610674" y="1026846"/>
            <a:ext cx="2973841" cy="5975938"/>
            <a:chOff x="4086722" y="921181"/>
            <a:chExt cx="2973841" cy="597593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7E137A1-8255-C642-A309-CF1DA3EBA784}"/>
                </a:ext>
              </a:extLst>
            </p:cNvPr>
            <p:cNvGrpSpPr/>
            <p:nvPr/>
          </p:nvGrpSpPr>
          <p:grpSpPr>
            <a:xfrm>
              <a:off x="4086722" y="921181"/>
              <a:ext cx="2973841" cy="4711036"/>
              <a:chOff x="4086722" y="921181"/>
              <a:chExt cx="2973841" cy="4711036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6385BF19-984A-5B4C-BD95-FE7F8EE1FF8C}"/>
                  </a:ext>
                </a:extLst>
              </p:cNvPr>
              <p:cNvSpPr/>
              <p:nvPr/>
            </p:nvSpPr>
            <p:spPr>
              <a:xfrm>
                <a:off x="5365003" y="1642591"/>
                <a:ext cx="342317" cy="203462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pic>
            <p:nvPicPr>
              <p:cNvPr id="16" name="Picture 15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8B911A61-D27D-2E45-B85F-76B465B4A8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9650"/>
              <a:stretch/>
            </p:blipFill>
            <p:spPr>
              <a:xfrm>
                <a:off x="4086722" y="921181"/>
                <a:ext cx="1943100" cy="1905550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B2513065-9436-3E41-AB85-C6760C6CF6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5171"/>
              <a:stretch/>
            </p:blipFill>
            <p:spPr>
              <a:xfrm>
                <a:off x="5117463" y="921181"/>
                <a:ext cx="1943100" cy="169660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3AD981-60D5-3E44-8265-3D8A2724013B}"/>
                  </a:ext>
                </a:extLst>
              </p:cNvPr>
              <p:cNvSpPr txBox="1"/>
              <p:nvPr/>
            </p:nvSpPr>
            <p:spPr>
              <a:xfrm>
                <a:off x="4543916" y="2966859"/>
                <a:ext cx="2013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Bold Oblique" pitchFamily="2" charset="0"/>
                  </a:rPr>
                  <a:t>Interstitial deletion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740594-9891-5E47-B0E9-695443B5DF78}"/>
                  </a:ext>
                </a:extLst>
              </p:cNvPr>
              <p:cNvSpPr txBox="1"/>
              <p:nvPr/>
            </p:nvSpPr>
            <p:spPr>
              <a:xfrm>
                <a:off x="4236458" y="5170552"/>
                <a:ext cx="21752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Light"/>
                  </a:rPr>
                  <a:t>Bcan-Ntrk1 driven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Light"/>
                  </a:rPr>
                  <a:t>high grade glioma</a:t>
                </a:r>
              </a:p>
            </p:txBody>
          </p:sp>
          <p:pic>
            <p:nvPicPr>
              <p:cNvPr id="1032" name="Picture 8" descr="Figure 2">
                <a:extLst>
                  <a:ext uri="{FF2B5EF4-FFF2-40B4-BE49-F238E27FC236}">
                    <a16:creationId xmlns:a16="http://schemas.microsoft.com/office/drawing/2014/main" id="{1E42AAEC-DD05-C345-8019-491CA2453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8" t="36032" r="62960" b="42051"/>
              <a:stretch/>
            </p:blipFill>
            <p:spPr bwMode="auto">
              <a:xfrm>
                <a:off x="4422536" y="3503418"/>
                <a:ext cx="2078689" cy="1673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5AD029-6C27-DD47-8A2E-ADBA3E90B324}"/>
                </a:ext>
              </a:extLst>
            </p:cNvPr>
            <p:cNvSpPr txBox="1"/>
            <p:nvPr/>
          </p:nvSpPr>
          <p:spPr>
            <a:xfrm>
              <a:off x="4378572" y="5696790"/>
              <a:ext cx="17078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 Light"/>
                </a:rPr>
                <a:t>Cook, Kannan et al.,  Nature Comm. 2017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  <a:p>
              <a:pPr algn="ctr" defTabSz="914400">
                <a:defRPr/>
              </a:pPr>
              <a:r>
                <a:rPr lang="en-US" sz="1200" i="1" dirty="0" err="1">
                  <a:solidFill>
                    <a:srgbClr val="000000"/>
                  </a:solidFill>
                  <a:latin typeface="Helvetica Light"/>
                </a:rPr>
                <a:t>Cocco</a:t>
              </a:r>
              <a:r>
                <a:rPr lang="en-US" sz="1200" i="1" dirty="0">
                  <a:solidFill>
                    <a:srgbClr val="000000"/>
                  </a:solidFill>
                  <a:latin typeface="Helvetica Light"/>
                </a:rPr>
                <a:t> et al., Cancer Discovery, 2020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7DCBCFF-6FA2-C449-90C8-64B69F34B4BA}"/>
              </a:ext>
            </a:extLst>
          </p:cNvPr>
          <p:cNvGrpSpPr/>
          <p:nvPr/>
        </p:nvGrpSpPr>
        <p:grpSpPr>
          <a:xfrm>
            <a:off x="8353486" y="996131"/>
            <a:ext cx="3198269" cy="4967234"/>
            <a:chOff x="7560334" y="849649"/>
            <a:chExt cx="3198269" cy="4967234"/>
          </a:xfrm>
        </p:grpSpPr>
        <p:pic>
          <p:nvPicPr>
            <p:cNvPr id="35" name="Picture 3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B21B12FB-D35D-BD4C-8AA2-3C0E8EE1B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768" r="58389" b="49650"/>
            <a:stretch/>
          </p:blipFill>
          <p:spPr>
            <a:xfrm>
              <a:off x="8052788" y="849649"/>
              <a:ext cx="346707" cy="190555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D2E9B9B-0F58-B84A-84DA-EC2FB86646F9}"/>
                </a:ext>
              </a:extLst>
            </p:cNvPr>
            <p:cNvSpPr/>
            <p:nvPr/>
          </p:nvSpPr>
          <p:spPr>
            <a:xfrm>
              <a:off x="8387426" y="855785"/>
              <a:ext cx="222866" cy="169079"/>
            </a:xfrm>
            <a:prstGeom prst="ellipse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02F51DB-9A4E-7E43-81DE-2A0812FB478C}"/>
                </a:ext>
              </a:extLst>
            </p:cNvPr>
            <p:cNvSpPr/>
            <p:nvPr/>
          </p:nvSpPr>
          <p:spPr>
            <a:xfrm>
              <a:off x="8387426" y="1024864"/>
              <a:ext cx="233203" cy="1669241"/>
            </a:xfrm>
            <a:prstGeom prst="roundRect">
              <a:avLst>
                <a:gd name="adj" fmla="val 36030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70F0D5-14FE-4E41-AD62-305E7F74E9DA}"/>
                </a:ext>
              </a:extLst>
            </p:cNvPr>
            <p:cNvSpPr txBox="1"/>
            <p:nvPr/>
          </p:nvSpPr>
          <p:spPr>
            <a:xfrm>
              <a:off x="8673492" y="1977639"/>
              <a:ext cx="402353" cy="31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i="1" dirty="0" err="1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Braf</a:t>
              </a:r>
              <a:endParaRPr kumimoji="0" lang="en-US" sz="105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5F176F-8E0A-5044-AD22-0CDD688FADCB}"/>
                </a:ext>
              </a:extLst>
            </p:cNvPr>
            <p:cNvSpPr txBox="1"/>
            <p:nvPr/>
          </p:nvSpPr>
          <p:spPr>
            <a:xfrm>
              <a:off x="8656864" y="2288441"/>
              <a:ext cx="779058" cy="31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KIAA1549</a:t>
              </a:r>
              <a:endParaRPr kumimoji="0" lang="en-US" sz="105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682CF6-C392-F24D-94CF-3908A5F2E375}"/>
                </a:ext>
              </a:extLst>
            </p:cNvPr>
            <p:cNvSpPr/>
            <p:nvPr/>
          </p:nvSpPr>
          <p:spPr>
            <a:xfrm>
              <a:off x="9381117" y="855785"/>
              <a:ext cx="222866" cy="169079"/>
            </a:xfrm>
            <a:prstGeom prst="ellipse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9A9F2E8-6AD6-BD45-A9F7-028F0D959FD0}"/>
                </a:ext>
              </a:extLst>
            </p:cNvPr>
            <p:cNvSpPr/>
            <p:nvPr/>
          </p:nvSpPr>
          <p:spPr>
            <a:xfrm>
              <a:off x="9381118" y="1024864"/>
              <a:ext cx="222866" cy="1905550"/>
            </a:xfrm>
            <a:prstGeom prst="roundRect">
              <a:avLst>
                <a:gd name="adj" fmla="val 38451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69096D9D-7151-1240-BDC8-CD8D82B46E10}"/>
                </a:ext>
              </a:extLst>
            </p:cNvPr>
            <p:cNvSpPr/>
            <p:nvPr/>
          </p:nvSpPr>
          <p:spPr>
            <a:xfrm>
              <a:off x="8858165" y="1667367"/>
              <a:ext cx="342317" cy="20346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34CD6BA-5523-8047-AAB4-E4D81977ADCC}"/>
                </a:ext>
              </a:extLst>
            </p:cNvPr>
            <p:cNvCxnSpPr/>
            <p:nvPr/>
          </p:nvCxnSpPr>
          <p:spPr>
            <a:xfrm>
              <a:off x="8679820" y="2055420"/>
              <a:ext cx="0" cy="204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6CA77E6-EC90-FF43-9C21-118BE551FB0F}"/>
                </a:ext>
              </a:extLst>
            </p:cNvPr>
            <p:cNvCxnSpPr/>
            <p:nvPr/>
          </p:nvCxnSpPr>
          <p:spPr>
            <a:xfrm>
              <a:off x="8679820" y="2358416"/>
              <a:ext cx="0" cy="204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4EDFCB-DB75-ED45-B246-26C2BB8D8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8614" y="3467854"/>
              <a:ext cx="2696853" cy="167284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7B638C-6CF3-1143-B16D-AC3C226DD22D}"/>
                </a:ext>
              </a:extLst>
            </p:cNvPr>
            <p:cNvSpPr txBox="1"/>
            <p:nvPr/>
          </p:nvSpPr>
          <p:spPr>
            <a:xfrm>
              <a:off x="8068934" y="2966859"/>
              <a:ext cx="2107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Bold Oblique" pitchFamily="2" charset="0"/>
                </a:rPr>
                <a:t>Tandem duplication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C863A91-D516-EC4F-8CA6-0592FBC3084C}"/>
                </a:ext>
              </a:extLst>
            </p:cNvPr>
            <p:cNvCxnSpPr>
              <a:cxnSpLocks/>
            </p:cNvCxnSpPr>
            <p:nvPr/>
          </p:nvCxnSpPr>
          <p:spPr>
            <a:xfrm>
              <a:off x="9703167" y="2364766"/>
              <a:ext cx="0" cy="204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1324C80-7B97-D643-B947-705F0FFC3812}"/>
                </a:ext>
              </a:extLst>
            </p:cNvPr>
            <p:cNvCxnSpPr/>
            <p:nvPr/>
          </p:nvCxnSpPr>
          <p:spPr>
            <a:xfrm>
              <a:off x="9703167" y="2618772"/>
              <a:ext cx="0" cy="204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E7A5C5F-9C84-FA4E-9640-EF4D0AA63988}"/>
                </a:ext>
              </a:extLst>
            </p:cNvPr>
            <p:cNvCxnSpPr>
              <a:cxnSpLocks/>
            </p:cNvCxnSpPr>
            <p:nvPr/>
          </p:nvCxnSpPr>
          <p:spPr>
            <a:xfrm>
              <a:off x="9703167" y="2438400"/>
              <a:ext cx="0" cy="132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9314072-47AC-904F-A740-811FA0B831F6}"/>
                </a:ext>
              </a:extLst>
            </p:cNvPr>
            <p:cNvCxnSpPr/>
            <p:nvPr/>
          </p:nvCxnSpPr>
          <p:spPr>
            <a:xfrm>
              <a:off x="9703167" y="2055228"/>
              <a:ext cx="0" cy="204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E8A5D4-D9CE-A14B-94BB-9A2C5A2DBABD}"/>
                </a:ext>
              </a:extLst>
            </p:cNvPr>
            <p:cNvSpPr txBox="1"/>
            <p:nvPr/>
          </p:nvSpPr>
          <p:spPr>
            <a:xfrm>
              <a:off x="7560334" y="2095532"/>
              <a:ext cx="487313" cy="328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" pitchFamily="2" charset="0"/>
                  <a:sym typeface="Helvetica Light"/>
                </a:rPr>
                <a:t>2 </a:t>
              </a:r>
              <a:r>
                <a:rPr kumimoji="0" lang="en-US" sz="120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sym typeface="Helvetica Light"/>
                </a:rPr>
                <a:t>Mb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BE6F56-A741-4644-986D-706242EE59E3}"/>
                </a:ext>
              </a:extLst>
            </p:cNvPr>
            <p:cNvSpPr txBox="1"/>
            <p:nvPr/>
          </p:nvSpPr>
          <p:spPr>
            <a:xfrm>
              <a:off x="7730541" y="5170552"/>
              <a:ext cx="2696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</a:rPr>
                <a:t>KIAA1549-Braf driven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</a:rPr>
                <a:t>Diffuse leptomeningeal glioneuronal tumor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06F0F4B-FC02-784F-88C9-A0839BE48CE7}"/>
                </a:ext>
              </a:extLst>
            </p:cNvPr>
            <p:cNvSpPr txBox="1"/>
            <p:nvPr/>
          </p:nvSpPr>
          <p:spPr>
            <a:xfrm>
              <a:off x="9712416" y="1988051"/>
              <a:ext cx="402353" cy="31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i="1" dirty="0" err="1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Braf</a:t>
              </a:r>
              <a:endParaRPr kumimoji="0" lang="en-US" sz="105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E539282-EAEB-2E47-A227-6CF828CD5BE0}"/>
                </a:ext>
              </a:extLst>
            </p:cNvPr>
            <p:cNvSpPr txBox="1"/>
            <p:nvPr/>
          </p:nvSpPr>
          <p:spPr>
            <a:xfrm>
              <a:off x="9708612" y="2572081"/>
              <a:ext cx="779058" cy="31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KIAA1549</a:t>
              </a:r>
              <a:endParaRPr kumimoji="0" lang="en-US" sz="105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AB69CE-2878-B84D-96E3-9E61CAE14052}"/>
                </a:ext>
              </a:extLst>
            </p:cNvPr>
            <p:cNvSpPr txBox="1"/>
            <p:nvPr/>
          </p:nvSpPr>
          <p:spPr>
            <a:xfrm>
              <a:off x="9707033" y="2306570"/>
              <a:ext cx="1051570" cy="30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KIAA1549-Braf</a:t>
              </a:r>
              <a:endParaRPr kumimoji="0" lang="en-US" sz="105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723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Advantages and limi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Advantages and limitations </a:t>
            </a:r>
          </a:p>
        </p:txBody>
      </p:sp>
      <p:sp>
        <p:nvSpPr>
          <p:cNvPr id="834" name="Much cheaper and faster than conventional transgenic/KI models…"/>
          <p:cNvSpPr txBox="1">
            <a:spLocks noGrp="1"/>
          </p:cNvSpPr>
          <p:nvPr>
            <p:ph type="body" sz="half" idx="2"/>
          </p:nvPr>
        </p:nvSpPr>
        <p:spPr>
          <a:xfrm>
            <a:off x="378294" y="1858745"/>
            <a:ext cx="5150148" cy="461404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Much cheaper and faster than conventional transgenic/KI models</a:t>
            </a:r>
          </a:p>
          <a:p>
            <a:pPr marL="457200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Faithfully models the rearrangements</a:t>
            </a:r>
          </a:p>
          <a:p>
            <a:pPr marL="321457" lvl="1">
              <a:defRPr sz="2800"/>
            </a:pPr>
            <a:r>
              <a:rPr lang="en-US" dirty="0"/>
              <a:t>	</a:t>
            </a:r>
            <a:r>
              <a:rPr dirty="0"/>
              <a:t>endogenous loci</a:t>
            </a:r>
          </a:p>
          <a:p>
            <a:pPr marL="321457" lvl="1">
              <a:defRPr sz="2800"/>
            </a:pPr>
            <a:r>
              <a:rPr lang="en-US" dirty="0"/>
              <a:t>	</a:t>
            </a:r>
            <a:r>
              <a:rPr dirty="0"/>
              <a:t>stochastic event</a:t>
            </a:r>
          </a:p>
          <a:p>
            <a:pPr marL="457200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Tumor initiation can be temporally controlled</a:t>
            </a:r>
          </a:p>
          <a:p>
            <a:pPr marL="457200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Tumor load can be titrated</a:t>
            </a:r>
          </a:p>
          <a:p>
            <a:pPr marL="457200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No manipulation of the germline required</a:t>
            </a:r>
          </a:p>
          <a:p>
            <a:pPr marL="321457" lvl="1">
              <a:defRPr sz="2800"/>
            </a:pPr>
            <a:r>
              <a:rPr lang="en-US" dirty="0"/>
              <a:t>	</a:t>
            </a:r>
            <a:r>
              <a:rPr dirty="0"/>
              <a:t>any strain/genetic background</a:t>
            </a:r>
          </a:p>
          <a:p>
            <a:pPr marL="321457" lvl="1">
              <a:defRPr sz="2800"/>
            </a:pPr>
            <a:r>
              <a:rPr lang="en-US" dirty="0"/>
              <a:t>	</a:t>
            </a:r>
            <a:r>
              <a:rPr dirty="0"/>
              <a:t>Potentially any species, </a:t>
            </a:r>
            <a:r>
              <a:rPr lang="en-US" dirty="0"/>
              <a:t>		</a:t>
            </a:r>
            <a:r>
              <a:rPr dirty="0"/>
              <a:t>including NHP!</a:t>
            </a:r>
          </a:p>
        </p:txBody>
      </p:sp>
      <p:grpSp>
        <p:nvGrpSpPr>
          <p:cNvPr id="837" name="Group"/>
          <p:cNvGrpSpPr/>
          <p:nvPr/>
        </p:nvGrpSpPr>
        <p:grpSpPr>
          <a:xfrm>
            <a:off x="6096000" y="1131647"/>
            <a:ext cx="5075813" cy="7488747"/>
            <a:chOff x="-177801" y="174353"/>
            <a:chExt cx="7218934" cy="10650661"/>
          </a:xfrm>
        </p:grpSpPr>
        <p:sp>
          <p:nvSpPr>
            <p:cNvPr id="835" name="Efficiency relatively low…"/>
            <p:cNvSpPr txBox="1"/>
            <p:nvPr/>
          </p:nvSpPr>
          <p:spPr>
            <a:xfrm>
              <a:off x="-177801" y="1490979"/>
              <a:ext cx="7218934" cy="9334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marL="342900" indent="-342900" defTabSz="910796" hangingPunct="0">
                <a:spcBef>
                  <a:spcPts val="703"/>
                </a:spcBef>
                <a:buClr>
                  <a:srgbClr val="AAADFF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</a:defRPr>
              </a:pPr>
              <a: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  <a:t>Efficiency relatively low</a:t>
              </a:r>
            </a:p>
            <a:p>
              <a:pPr marL="342900" indent="-342900" defTabSz="910796" hangingPunct="0">
                <a:spcBef>
                  <a:spcPts val="703"/>
                </a:spcBef>
                <a:buClr>
                  <a:srgbClr val="AAADFF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</a:defRPr>
              </a:pPr>
              <a: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  <a:t>Some rearrangements cannot be modeled due to different gene structure</a:t>
              </a:r>
            </a:p>
            <a:p>
              <a:pPr marL="342900" indent="-342900" defTabSz="910796" hangingPunct="0">
                <a:spcBef>
                  <a:spcPts val="703"/>
                </a:spcBef>
                <a:buClr>
                  <a:srgbClr val="AAADFF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</a:defRPr>
              </a:pPr>
              <a: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  <a:t>The cell of origin must be amenable of infection/delivery of Cas9</a:t>
              </a:r>
            </a:p>
            <a:p>
              <a:pPr marL="342900" indent="-342900" defTabSz="910796" hangingPunct="0">
                <a:spcBef>
                  <a:spcPts val="703"/>
                </a:spcBef>
                <a:buClr>
                  <a:srgbClr val="AAADFF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</a:defRPr>
              </a:pPr>
              <a: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  <a:t>Unwanted rearrangements/indels/off target effects can complicate interpretation</a:t>
              </a:r>
            </a:p>
            <a:p>
              <a:pPr marL="342900" indent="-342900" defTabSz="910796" hangingPunct="0">
                <a:spcBef>
                  <a:spcPts val="703"/>
                </a:spcBef>
                <a:buClr>
                  <a:srgbClr val="AAADFF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</a:defRPr>
              </a:pPr>
              <a: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  <a:t>Biosafety considerations</a:t>
              </a:r>
              <a:br>
                <a:rPr sz="1969" kern="0" dirty="0">
                  <a:solidFill>
                    <a:schemeClr val="accent5"/>
                  </a:solidFill>
                  <a:uFill>
                    <a:solidFill>
                      <a:srgbClr val="1D4790"/>
                    </a:solidFill>
                  </a:uFill>
                  <a:latin typeface="Corbel"/>
                  <a:sym typeface="Corbel"/>
                </a:rPr>
              </a:br>
              <a:endParaRPr sz="1969" kern="0" dirty="0">
                <a:solidFill>
                  <a:schemeClr val="accent5"/>
                </a:solidFill>
                <a:uFill>
                  <a:solidFill>
                    <a:srgbClr val="1D4790"/>
                  </a:solidFill>
                </a:uFill>
                <a:latin typeface="Corbel"/>
                <a:sym typeface="Corbel"/>
              </a:endParaRPr>
            </a:p>
          </p:txBody>
        </p:sp>
        <p:sp>
          <p:nvSpPr>
            <p:cNvPr id="836" name="CONS"/>
            <p:cNvSpPr txBox="1"/>
            <p:nvPr/>
          </p:nvSpPr>
          <p:spPr>
            <a:xfrm>
              <a:off x="2293939" y="174353"/>
              <a:ext cx="963797" cy="446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t">
              <a:spAutoFit/>
            </a:bodyPr>
            <a:lstStyle>
              <a:lvl1pPr defTabSz="1295400">
                <a:buClr>
                  <a:srgbClr val="1D4790"/>
                </a:buClr>
                <a:defRPr sz="2400" b="1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910796" hangingPunct="0"/>
              <a:r>
                <a:rPr sz="1687" kern="0" dirty="0"/>
                <a:t>CONS</a:t>
              </a:r>
            </a:p>
          </p:txBody>
        </p:sp>
      </p:grpSp>
      <p:sp>
        <p:nvSpPr>
          <p:cNvPr id="838" name="PROS"/>
          <p:cNvSpPr txBox="1"/>
          <p:nvPr/>
        </p:nvSpPr>
        <p:spPr>
          <a:xfrm>
            <a:off x="1889672" y="1101478"/>
            <a:ext cx="666449" cy="31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1295400">
              <a:buClr>
                <a:srgbClr val="1D4790"/>
              </a:buClr>
              <a:defRPr sz="2400" b="1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910796" hangingPunct="0"/>
            <a:r>
              <a:rPr sz="1687" kern="0" dirty="0"/>
              <a:t>PROS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FDEF3F-C863-0B41-BB3B-C956CE339ACC}"/>
              </a:ext>
            </a:extLst>
          </p:cNvPr>
          <p:cNvSpPr txBox="1">
            <a:spLocks/>
          </p:cNvSpPr>
          <p:nvPr/>
        </p:nvSpPr>
        <p:spPr>
          <a:xfrm>
            <a:off x="2358752" y="832"/>
            <a:ext cx="11401425" cy="606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Ex vivo and in vivo chromosomal engineering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" grpId="0" animBg="1" advAuto="0"/>
      <p:bldP spid="837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droppedImage.pdf" descr="droppedImage.pdf"/>
          <p:cNvPicPr>
            <a:picLocks noChangeAspect="1"/>
          </p:cNvPicPr>
          <p:nvPr/>
        </p:nvPicPr>
        <p:blipFill>
          <a:blip r:embed="rId2"/>
          <a:srcRect r="70760"/>
          <a:stretch>
            <a:fillRect/>
          </a:stretch>
        </p:blipFill>
        <p:spPr>
          <a:xfrm>
            <a:off x="10106920" y="120551"/>
            <a:ext cx="520897" cy="5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Summary of CRISPR gene targeting"/>
          <p:cNvSpPr txBox="1">
            <a:spLocks noGrp="1"/>
          </p:cNvSpPr>
          <p:nvPr>
            <p:ph type="title" idx="4294967295"/>
          </p:nvPr>
        </p:nvSpPr>
        <p:spPr>
          <a:xfrm>
            <a:off x="1051034" y="0"/>
            <a:ext cx="9810750" cy="935421"/>
          </a:xfrm>
          <a:prstGeom prst="rect">
            <a:avLst/>
          </a:prstGeom>
        </p:spPr>
        <p:txBody>
          <a:bodyPr/>
          <a:lstStyle/>
          <a:p>
            <a:r>
              <a:rPr dirty="0"/>
              <a:t>Summary of CRISPR gene targeting</a:t>
            </a:r>
          </a:p>
        </p:txBody>
      </p:sp>
      <p:pic>
        <p:nvPicPr>
          <p:cNvPr id="8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55" y="1111358"/>
            <a:ext cx="7375923" cy="5553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Other uses of programmable endonuclease"/>
          <p:cNvSpPr txBox="1">
            <a:spLocks noGrp="1"/>
          </p:cNvSpPr>
          <p:nvPr>
            <p:ph type="title" idx="4294967295"/>
          </p:nvPr>
        </p:nvSpPr>
        <p:spPr>
          <a:xfrm>
            <a:off x="1178719" y="-2350"/>
            <a:ext cx="9834562" cy="847726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Other uses of programmable endonuclease</a:t>
            </a:r>
          </a:p>
        </p:txBody>
      </p:sp>
      <p:sp>
        <p:nvSpPr>
          <p:cNvPr id="850" name="Ventura and Dow, in press"/>
          <p:cNvSpPr txBox="1"/>
          <p:nvPr/>
        </p:nvSpPr>
        <p:spPr>
          <a:xfrm>
            <a:off x="8090107" y="6473834"/>
            <a:ext cx="2502288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pPr algn="ctr" defTabSz="410751" hangingPunct="0"/>
            <a:r>
              <a:rPr sz="1758" kern="0">
                <a:solidFill>
                  <a:srgbClr val="000000"/>
                </a:solidFill>
                <a:latin typeface="Corbel"/>
                <a:sym typeface="Corbel"/>
              </a:rPr>
              <a:t>Ventura and Dow, in press</a:t>
            </a:r>
          </a:p>
        </p:txBody>
      </p:sp>
      <p:pic>
        <p:nvPicPr>
          <p:cNvPr id="8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07" y="889854"/>
            <a:ext cx="6107741" cy="5223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creening the non-coding genome"/>
          <p:cNvSpPr txBox="1">
            <a:spLocks noGrp="1"/>
          </p:cNvSpPr>
          <p:nvPr>
            <p:ph type="title" idx="4294967295"/>
          </p:nvPr>
        </p:nvSpPr>
        <p:spPr>
          <a:xfrm>
            <a:off x="2357438" y="-52388"/>
            <a:ext cx="9834562" cy="847726"/>
          </a:xfrm>
          <a:prstGeom prst="rect">
            <a:avLst/>
          </a:prstGeom>
        </p:spPr>
        <p:txBody>
          <a:bodyPr/>
          <a:lstStyle>
            <a:lvl1pPr defTabSz="650240">
              <a:defRPr sz="3500">
                <a:uFillTx/>
              </a:defRPr>
            </a:lvl1pPr>
          </a:lstStyle>
          <a:p>
            <a:r>
              <a:t>Screening the non-coding genome</a:t>
            </a:r>
          </a:p>
        </p:txBody>
      </p:sp>
      <p:pic>
        <p:nvPicPr>
          <p:cNvPr id="858" name="image30.png" descr="image30.png"/>
          <p:cNvPicPr>
            <a:picLocks noChangeAspect="1"/>
          </p:cNvPicPr>
          <p:nvPr/>
        </p:nvPicPr>
        <p:blipFill>
          <a:blip r:embed="rId2"/>
          <a:srcRect b="60017"/>
          <a:stretch>
            <a:fillRect/>
          </a:stretch>
        </p:blipFill>
        <p:spPr>
          <a:xfrm>
            <a:off x="4466317" y="1881119"/>
            <a:ext cx="5250411" cy="1845176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non-coding RNA"/>
          <p:cNvSpPr txBox="1"/>
          <p:nvPr/>
        </p:nvSpPr>
        <p:spPr>
          <a:xfrm>
            <a:off x="2169557" y="2128830"/>
            <a:ext cx="1789912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457184" hangingPunct="0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b="1" kern="0">
                <a:solidFill>
                  <a:srgbClr val="000000"/>
                </a:solidFill>
                <a:latin typeface="Helvetica"/>
                <a:sym typeface="Helvetica"/>
              </a:rPr>
              <a:t>non-coding </a:t>
            </a:r>
            <a:r>
              <a:rPr sz="1687" b="1" kern="0">
                <a:solidFill>
                  <a:srgbClr val="4F81BD"/>
                </a:solidFill>
                <a:latin typeface="Helvetica"/>
                <a:sym typeface="Helvetica"/>
              </a:rPr>
              <a:t>RNA</a:t>
            </a:r>
          </a:p>
        </p:txBody>
      </p:sp>
      <p:grpSp>
        <p:nvGrpSpPr>
          <p:cNvPr id="862" name="Group"/>
          <p:cNvGrpSpPr/>
          <p:nvPr/>
        </p:nvGrpSpPr>
        <p:grpSpPr>
          <a:xfrm>
            <a:off x="2169557" y="3644794"/>
            <a:ext cx="7527237" cy="2370007"/>
            <a:chOff x="0" y="0"/>
            <a:chExt cx="10705403" cy="3370676"/>
          </a:xfrm>
        </p:grpSpPr>
        <p:pic>
          <p:nvPicPr>
            <p:cNvPr id="860" name="image29.png" descr="image29.png"/>
            <p:cNvPicPr>
              <a:picLocks noChangeAspect="1"/>
            </p:cNvPicPr>
            <p:nvPr/>
          </p:nvPicPr>
          <p:blipFill>
            <a:blip r:embed="rId3"/>
            <a:srcRect b="51833"/>
            <a:stretch>
              <a:fillRect/>
            </a:stretch>
          </p:blipFill>
          <p:spPr>
            <a:xfrm>
              <a:off x="3331127" y="0"/>
              <a:ext cx="7374276" cy="3370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non-coding DNA"/>
            <p:cNvSpPr txBox="1"/>
            <p:nvPr/>
          </p:nvSpPr>
          <p:spPr>
            <a:xfrm>
              <a:off x="0" y="1158061"/>
              <a:ext cx="2545652" cy="500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184" hangingPunct="0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>
                  <a:solidFill>
                    <a:srgbClr val="000000"/>
                  </a:solidFill>
                  <a:latin typeface="Helvetica"/>
                  <a:sym typeface="Helvetica"/>
                </a:rPr>
                <a:t>non-coding </a:t>
              </a:r>
              <a:r>
                <a:rPr sz="1687" b="1" kern="0">
                  <a:solidFill>
                    <a:srgbClr val="FF0000"/>
                  </a:solidFill>
                  <a:latin typeface="Helvetica"/>
                  <a:sym typeface="Helvetica"/>
                </a:rPr>
                <a:t>DNA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A genetic engineer’s toolbox"/>
          <p:cNvSpPr txBox="1">
            <a:spLocks noGrp="1"/>
          </p:cNvSpPr>
          <p:nvPr>
            <p:ph type="title" idx="4294967295"/>
          </p:nvPr>
        </p:nvSpPr>
        <p:spPr>
          <a:xfrm>
            <a:off x="6821215" y="1045944"/>
            <a:ext cx="4740165" cy="4335353"/>
          </a:xfrm>
          <a:prstGeom prst="rect">
            <a:avLst/>
          </a:prstGeom>
        </p:spPr>
        <p:txBody>
          <a:bodyPr/>
          <a:lstStyle/>
          <a:p>
            <a:r>
              <a:rPr sz="4000" dirty="0">
                <a:solidFill>
                  <a:schemeClr val="accent1">
                    <a:lumMod val="75000"/>
                  </a:schemeClr>
                </a:solidFill>
              </a:rPr>
              <a:t>A genetic engineer’s toolbox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D17C6-9E11-F948-8132-ED6B7C2E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1" y="420415"/>
            <a:ext cx="6537434" cy="65374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A887A9E8-63B5-0197-A920-79B37289C0CB}"/>
              </a:ext>
            </a:extLst>
          </p:cNvPr>
          <p:cNvGraphicFramePr/>
          <p:nvPr/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421889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857250"/>
            <a:ext cx="7324726" cy="282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53" y="3753365"/>
            <a:ext cx="3981451" cy="2124076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Rectangle 3"/>
          <p:cNvSpPr txBox="1"/>
          <p:nvPr/>
        </p:nvSpPr>
        <p:spPr>
          <a:xfrm>
            <a:off x="3427717" y="5796863"/>
            <a:ext cx="1955983" cy="32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67" hangingPunct="0"/>
            <a:r>
              <a:rPr sz="1687" kern="0">
                <a:solidFill>
                  <a:srgbClr val="000000"/>
                </a:solidFill>
              </a:rPr>
              <a:t>Wu et al Nature 2019</a:t>
            </a:r>
          </a:p>
        </p:txBody>
      </p:sp>
      <p:pic>
        <p:nvPicPr>
          <p:cNvPr id="872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002" y="3753365"/>
            <a:ext cx="4038601" cy="216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0D868-AAD3-4442-94FB-15D118B4F3AA}"/>
              </a:ext>
            </a:extLst>
          </p:cNvPr>
          <p:cNvSpPr txBox="1"/>
          <p:nvPr/>
        </p:nvSpPr>
        <p:spPr>
          <a:xfrm>
            <a:off x="3086155" y="5074198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Homogeneously staining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7B863-54F5-1843-A714-154E9E076466}"/>
              </a:ext>
            </a:extLst>
          </p:cNvPr>
          <p:cNvSpPr txBox="1"/>
          <p:nvPr/>
        </p:nvSpPr>
        <p:spPr>
          <a:xfrm>
            <a:off x="6437339" y="5070404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Extrachromosomal circular DNAs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0C7D17-7A04-0E44-A374-369AC0431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0"/>
          <a:stretch/>
        </p:blipFill>
        <p:spPr>
          <a:xfrm>
            <a:off x="2998081" y="1266734"/>
            <a:ext cx="5921041" cy="3614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21F05-FD07-5145-B489-D9D41AF33861}"/>
              </a:ext>
            </a:extLst>
          </p:cNvPr>
          <p:cNvSpPr txBox="1"/>
          <p:nvPr/>
        </p:nvSpPr>
        <p:spPr>
          <a:xfrm>
            <a:off x="6950132" y="5314273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t>(“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t>double minutes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t>”)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E292A-0282-F045-8DE2-C4DB495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0"/>
            <a:ext cx="11401425" cy="8483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Focal oncogene amplifications</a:t>
            </a:r>
          </a:p>
        </p:txBody>
      </p:sp>
    </p:spTree>
    <p:extLst>
      <p:ext uri="{BB962C8B-B14F-4D97-AF65-F5344CB8AC3E}">
        <p14:creationId xmlns:p14="http://schemas.microsoft.com/office/powerpoint/2010/main" val="43366972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EFCC39F-EDC3-8B43-922C-3FEB47B7A2D8}"/>
              </a:ext>
            </a:extLst>
          </p:cNvPr>
          <p:cNvSpPr/>
          <p:nvPr/>
        </p:nvSpPr>
        <p:spPr>
          <a:xfrm>
            <a:off x="6451121" y="1283896"/>
            <a:ext cx="204389" cy="2043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EB23BD-FBD3-B94D-B960-B20D5AAAB2DD}"/>
              </a:ext>
            </a:extLst>
          </p:cNvPr>
          <p:cNvSpPr txBox="1"/>
          <p:nvPr/>
        </p:nvSpPr>
        <p:spPr>
          <a:xfrm>
            <a:off x="6812280" y="1159494"/>
            <a:ext cx="4890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Known since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1960s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minutes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E2C504-9C5F-9042-B8C7-646A18A995ED}"/>
              </a:ext>
            </a:extLst>
          </p:cNvPr>
          <p:cNvSpPr/>
          <p:nvPr/>
        </p:nvSpPr>
        <p:spPr>
          <a:xfrm>
            <a:off x="6451121" y="2174935"/>
            <a:ext cx="204389" cy="204389"/>
          </a:xfrm>
          <a:prstGeom prst="ellipse">
            <a:avLst/>
          </a:prstGeom>
          <a:solidFill>
            <a:srgbClr val="B31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C6856-5250-484E-A93A-10BE9AB119FF}"/>
              </a:ext>
            </a:extLst>
          </p:cNvPr>
          <p:cNvSpPr txBox="1"/>
          <p:nvPr/>
        </p:nvSpPr>
        <p:spPr>
          <a:xfrm>
            <a:off x="6812280" y="2026813"/>
            <a:ext cx="313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DNA fragments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DF184-0546-2C42-B97F-7C48726DA08F}"/>
              </a:ext>
            </a:extLst>
          </p:cNvPr>
          <p:cNvSpPr/>
          <p:nvPr/>
        </p:nvSpPr>
        <p:spPr>
          <a:xfrm>
            <a:off x="6451121" y="3045234"/>
            <a:ext cx="204389" cy="2043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D184A-F84A-0046-83D3-7F9637C7ADD2}"/>
              </a:ext>
            </a:extLst>
          </p:cNvPr>
          <p:cNvSpPr txBox="1"/>
          <p:nvPr/>
        </p:nvSpPr>
        <p:spPr>
          <a:xfrm>
            <a:off x="6812280" y="2944295"/>
            <a:ext cx="1979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0.5–3 Mb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35854E-9E21-CA4A-A58A-25E7CFCEFEAD}"/>
              </a:ext>
            </a:extLst>
          </p:cNvPr>
          <p:cNvSpPr txBox="1"/>
          <p:nvPr/>
        </p:nvSpPr>
        <p:spPr>
          <a:xfrm>
            <a:off x="2409589" y="4157234"/>
            <a:ext cx="2781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modified from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Cox et al.,  Lancet. 1965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A750724-CE63-5A4E-BF4B-9E615C848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16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28043" y="330319"/>
            <a:ext cx="3345444" cy="4336544"/>
          </a:xfrm>
          <a:prstGeom prst="rect">
            <a:avLst/>
          </a:prstGeom>
          <a:ln>
            <a:noFill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4CAAF94-1DC8-C347-8ECA-1C8F1165FF72}"/>
              </a:ext>
            </a:extLst>
          </p:cNvPr>
          <p:cNvSpPr/>
          <p:nvPr/>
        </p:nvSpPr>
        <p:spPr>
          <a:xfrm>
            <a:off x="6451121" y="3777393"/>
            <a:ext cx="204389" cy="204389"/>
          </a:xfrm>
          <a:prstGeom prst="ellipse">
            <a:avLst/>
          </a:prstGeom>
          <a:solidFill>
            <a:srgbClr val="B31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4750DE-1F1B-414A-802C-24BB4BEEFE27}"/>
              </a:ext>
            </a:extLst>
          </p:cNvPr>
          <p:cNvSpPr txBox="1"/>
          <p:nvPr/>
        </p:nvSpPr>
        <p:spPr>
          <a:xfrm>
            <a:off x="6906302" y="3630944"/>
            <a:ext cx="3274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 oncogenes</a:t>
            </a:r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98F6F9CA-D5C4-E443-BF57-8CD622E87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257"/>
          <a:stretch/>
        </p:blipFill>
        <p:spPr>
          <a:xfrm rot="16200000">
            <a:off x="3912662" y="4515117"/>
            <a:ext cx="1787288" cy="1746198"/>
          </a:xfrm>
          <a:prstGeom prst="rect">
            <a:avLst/>
          </a:prstGeom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A7B3DC2E-40AC-F044-A153-F2E688DEF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68529" y="3653208"/>
            <a:ext cx="1773612" cy="358245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C16065C-FCDF-1348-AA63-6732E05B5658}"/>
              </a:ext>
            </a:extLst>
          </p:cNvPr>
          <p:cNvSpPr txBox="1"/>
          <p:nvPr/>
        </p:nvSpPr>
        <p:spPr>
          <a:xfrm>
            <a:off x="3240913" y="6307260"/>
            <a:ext cx="2781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modified from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Wu et al.,  Nature. 2019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34C838F-A871-1E4A-8A4D-4C9498331692}"/>
              </a:ext>
            </a:extLst>
          </p:cNvPr>
          <p:cNvCxnSpPr/>
          <p:nvPr/>
        </p:nvCxnSpPr>
        <p:spPr>
          <a:xfrm flipH="1">
            <a:off x="2912690" y="5658459"/>
            <a:ext cx="27878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E6095D-4947-0445-B057-3A3AE6B9D6F8}"/>
              </a:ext>
            </a:extLst>
          </p:cNvPr>
          <p:cNvCxnSpPr/>
          <p:nvPr/>
        </p:nvCxnSpPr>
        <p:spPr>
          <a:xfrm flipH="1">
            <a:off x="4779706" y="5669610"/>
            <a:ext cx="27878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8CE771E-EBDD-4843-BE40-2076926A3089}"/>
              </a:ext>
            </a:extLst>
          </p:cNvPr>
          <p:cNvSpPr/>
          <p:nvPr/>
        </p:nvSpPr>
        <p:spPr>
          <a:xfrm>
            <a:off x="3974269" y="4547552"/>
            <a:ext cx="1717275" cy="1726812"/>
          </a:xfrm>
          <a:prstGeom prst="rect">
            <a:avLst/>
          </a:prstGeom>
          <a:noFill/>
          <a:ln w="28575">
            <a:solidFill>
              <a:srgbClr val="B31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2569DD-6600-7E4A-A246-F3B38B53B493}"/>
              </a:ext>
            </a:extLst>
          </p:cNvPr>
          <p:cNvSpPr/>
          <p:nvPr/>
        </p:nvSpPr>
        <p:spPr>
          <a:xfrm>
            <a:off x="679261" y="5712212"/>
            <a:ext cx="244630" cy="232714"/>
          </a:xfrm>
          <a:prstGeom prst="rect">
            <a:avLst/>
          </a:prstGeom>
          <a:noFill/>
          <a:ln w="28575">
            <a:solidFill>
              <a:srgbClr val="B31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A571E5-0BC9-3B46-A589-2189A61ABBA8}"/>
              </a:ext>
            </a:extLst>
          </p:cNvPr>
          <p:cNvSpPr/>
          <p:nvPr/>
        </p:nvSpPr>
        <p:spPr>
          <a:xfrm>
            <a:off x="2098656" y="4557628"/>
            <a:ext cx="1746201" cy="1752987"/>
          </a:xfrm>
          <a:prstGeom prst="rect">
            <a:avLst/>
          </a:prstGeom>
          <a:noFill/>
          <a:ln w="28575">
            <a:solidFill>
              <a:srgbClr val="B31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B7C77D-4916-47AD-9B2D-A9A94DFE7D87}"/>
              </a:ext>
            </a:extLst>
          </p:cNvPr>
          <p:cNvSpPr/>
          <p:nvPr/>
        </p:nvSpPr>
        <p:spPr>
          <a:xfrm>
            <a:off x="6459708" y="4470462"/>
            <a:ext cx="204389" cy="2043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CE6884-741A-4868-A651-C0D09A9493DA}"/>
              </a:ext>
            </a:extLst>
          </p:cNvPr>
          <p:cNvSpPr txBox="1"/>
          <p:nvPr/>
        </p:nvSpPr>
        <p:spPr>
          <a:xfrm>
            <a:off x="6820867" y="4369523"/>
            <a:ext cx="24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Lack centromere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68E3C-FD38-974E-901E-89B9BE7B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08" y="370795"/>
            <a:ext cx="11401425" cy="627294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Extrachromosomal circular DNAs (ecDNAs) in cancer</a:t>
            </a:r>
            <a:b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5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36" grpId="0" animBg="1"/>
      <p:bldP spid="37" grpId="0"/>
      <p:bldP spid="42" grpId="0"/>
      <p:bldP spid="47" grpId="0" animBg="1"/>
      <p:bldP spid="48" grpId="0" animBg="1"/>
      <p:bldP spid="49" grpId="0" animBg="1"/>
      <p:bldP spid="41" grpId="0" animBg="1"/>
      <p:bldP spid="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59DBD-FA67-1745-8CF5-4F794DB51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C638CAC-1105-C543-8A3C-E8ED4237D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64" r="22237"/>
          <a:stretch/>
        </p:blipFill>
        <p:spPr>
          <a:xfrm>
            <a:off x="147457" y="1106906"/>
            <a:ext cx="6661245" cy="452698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4AF96C0-F07F-C646-91C3-D40AAD1A4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5" b="36930"/>
          <a:stretch/>
        </p:blipFill>
        <p:spPr>
          <a:xfrm>
            <a:off x="6808702" y="2264142"/>
            <a:ext cx="5138593" cy="3369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629F4-1001-854F-BD5C-1EA322C82557}"/>
              </a:ext>
            </a:extLst>
          </p:cNvPr>
          <p:cNvSpPr txBox="1"/>
          <p:nvPr/>
        </p:nvSpPr>
        <p:spPr>
          <a:xfrm>
            <a:off x="10116409" y="5839629"/>
            <a:ext cx="1830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et al., Nat Genet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A31DD-B421-DC45-B77C-D2732D144E98}"/>
              </a:ext>
            </a:extLst>
          </p:cNvPr>
          <p:cNvSpPr txBox="1"/>
          <p:nvPr/>
        </p:nvSpPr>
        <p:spPr>
          <a:xfrm>
            <a:off x="4977816" y="5839628"/>
            <a:ext cx="1830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et al., Nat Genet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C8EFB5-DF2E-C44F-A98E-73D7BB0314A1}"/>
              </a:ext>
            </a:extLst>
          </p:cNvPr>
          <p:cNvSpPr/>
          <p:nvPr/>
        </p:nvSpPr>
        <p:spPr>
          <a:xfrm>
            <a:off x="147457" y="1631819"/>
            <a:ext cx="362260" cy="36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A29B6EF-724C-364D-8D48-0CF045C17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20" t="74660" r="-267" b="14728"/>
          <a:stretch/>
        </p:blipFill>
        <p:spPr>
          <a:xfrm>
            <a:off x="574159" y="5645889"/>
            <a:ext cx="1254642" cy="12121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59F96F-BCED-D047-A66D-00E55AFB361D}"/>
              </a:ext>
            </a:extLst>
          </p:cNvPr>
          <p:cNvSpPr/>
          <p:nvPr/>
        </p:nvSpPr>
        <p:spPr>
          <a:xfrm>
            <a:off x="0" y="0"/>
            <a:ext cx="12192000" cy="7413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28139-D12A-F640-BA93-2945FA4D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04880"/>
            <a:ext cx="11401425" cy="848321"/>
          </a:xfrm>
        </p:spPr>
        <p:txBody>
          <a:bodyPr>
            <a:normAutofit fontScale="90000"/>
          </a:bodyPr>
          <a:lstStyle/>
          <a:p>
            <a:pPr rtl="0"/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ecDNAs are commonly observed in human cancers</a:t>
            </a:r>
            <a:b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41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E34A-B6F2-AA45-A736-C4E77DEB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5634161" cy="1788811"/>
          </a:xfrm>
        </p:spPr>
        <p:txBody>
          <a:bodyPr>
            <a:normAutofit/>
          </a:bodyPr>
          <a:lstStyle/>
          <a:p>
            <a:r>
              <a:rPr lang="en-US" sz="4000" dirty="0"/>
              <a:t>Open questions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6AF03-65CB-5441-B196-6F71B2B7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" r="12759" b="3"/>
          <a:stretch/>
        </p:blipFill>
        <p:spPr>
          <a:xfrm>
            <a:off x="6993488" y="804661"/>
            <a:ext cx="4480560" cy="5248656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B9561A-E4CF-4903-A49B-1E734B38BF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0389" y="2630161"/>
          <a:ext cx="5634159" cy="354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984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Rat outline">
            <a:extLst>
              <a:ext uri="{FF2B5EF4-FFF2-40B4-BE49-F238E27FC236}">
                <a16:creationId xmlns:a16="http://schemas.microsoft.com/office/drawing/2014/main" id="{BD7F88C4-2B9A-9942-92A3-E3994719C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6355" y="2055640"/>
            <a:ext cx="1919288" cy="1919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4BEC5-C126-B646-9242-C87CFEB26A2D}"/>
              </a:ext>
            </a:extLst>
          </p:cNvPr>
          <p:cNvSpPr txBox="1"/>
          <p:nvPr/>
        </p:nvSpPr>
        <p:spPr>
          <a:xfrm>
            <a:off x="2163581" y="522811"/>
            <a:ext cx="7864837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GEMMs with </a:t>
            </a:r>
            <a:r>
              <a:rPr lang="en-US" sz="4000" dirty="0">
                <a:solidFill>
                  <a:srgbClr val="000000"/>
                </a:solidFill>
                <a:sym typeface="Helvetica Light"/>
              </a:rPr>
              <a:t>constitutive or inducible transgene overexpression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94046-F904-CF47-B510-0ECD00F32DB7}"/>
              </a:ext>
            </a:extLst>
          </p:cNvPr>
          <p:cNvSpPr txBox="1"/>
          <p:nvPr/>
        </p:nvSpPr>
        <p:spPr>
          <a:xfrm>
            <a:off x="2640805" y="3974928"/>
            <a:ext cx="8829675" cy="2360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685800" marR="0" indent="-68580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Only one gene at a time</a:t>
            </a:r>
          </a:p>
          <a:p>
            <a:pPr marL="685800" marR="0" indent="-68580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Loss of regulatory context</a:t>
            </a:r>
          </a:p>
          <a:p>
            <a:pPr marL="685800" marR="0" indent="-68580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rgbClr val="00B0F0"/>
                </a:solidFill>
                <a:sym typeface="Helvetica Light"/>
              </a:rPr>
              <a:t>On-off expression. </a:t>
            </a:r>
          </a:p>
          <a:p>
            <a:pPr marL="685800" marR="0" indent="-68580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rgbClr val="00B0F0"/>
                </a:solidFill>
                <a:sym typeface="Helvetica Light"/>
              </a:rPr>
              <a:t>No evolution.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290763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6BBA-5102-CB47-BF71-AF4A48C7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 novel strategy to engineer focal amplifications mediated by ecDNAs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886551-0532-7243-8CCA-0E799200D997}"/>
              </a:ext>
            </a:extLst>
          </p:cNvPr>
          <p:cNvGrpSpPr/>
          <p:nvPr/>
        </p:nvGrpSpPr>
        <p:grpSpPr>
          <a:xfrm>
            <a:off x="3136210" y="2665041"/>
            <a:ext cx="3688078" cy="1151558"/>
            <a:chOff x="3136210" y="2665041"/>
            <a:chExt cx="3688078" cy="11515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2E41B6-6D8F-5C42-872F-C349E58BE996}"/>
                </a:ext>
              </a:extLst>
            </p:cNvPr>
            <p:cNvGrpSpPr/>
            <p:nvPr/>
          </p:nvGrpSpPr>
          <p:grpSpPr>
            <a:xfrm>
              <a:off x="3136210" y="2665041"/>
              <a:ext cx="557845" cy="956925"/>
              <a:chOff x="3051617" y="1148715"/>
              <a:chExt cx="557845" cy="9569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DB056E6-F618-7948-A501-8DA5E696C208}"/>
                  </a:ext>
                </a:extLst>
              </p:cNvPr>
              <p:cNvGrpSpPr/>
              <p:nvPr/>
            </p:nvGrpSpPr>
            <p:grpSpPr>
              <a:xfrm>
                <a:off x="3228975" y="1514475"/>
                <a:ext cx="214313" cy="591165"/>
                <a:chOff x="3228975" y="1514475"/>
                <a:chExt cx="214313" cy="591165"/>
              </a:xfrm>
            </p:grpSpPr>
            <p:sp>
              <p:nvSpPr>
                <p:cNvPr id="8" name="Łącznik prosty 7">
                  <a:extLst>
                    <a:ext uri="{FF2B5EF4-FFF2-40B4-BE49-F238E27FC236}">
                      <a16:creationId xmlns:a16="http://schemas.microsoft.com/office/drawing/2014/main" id="{6726FB2A-FCB3-4D09-9F5C-CF906918B0D1}"/>
                    </a:ext>
                  </a:extLst>
                </p:cNvPr>
                <p:cNvSpPr/>
                <p:nvPr/>
              </p:nvSpPr>
              <p:spPr>
                <a:xfrm rot="5400000">
                  <a:off x="3147660" y="1922760"/>
                  <a:ext cx="365760" cy="0"/>
                </a:xfrm>
                <a:prstGeom prst="line">
                  <a:avLst/>
                </a:prstGeom>
                <a:solidFill>
                  <a:srgbClr val="E71224">
                    <a:alpha val="5000"/>
                  </a:srgbClr>
                </a:solidFill>
                <a:ln w="18000">
                  <a:solidFill>
                    <a:schemeClr val="accent2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 anchorCtr="1">
                  <a:spAutoFit/>
                </a:bodyPr>
                <a:lstStyle/>
                <a:p>
                  <a:pPr marL="0" marR="0" lvl="0" indent="0" algn="ctr" defTabSz="821531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pPr>
                  <a:endParaRPr kumimoji="0" lang="da-DK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E71224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6D92F62-16F3-0343-A723-620B65A1C8D4}"/>
                    </a:ext>
                  </a:extLst>
                </p:cNvPr>
                <p:cNvSpPr/>
                <p:nvPr/>
              </p:nvSpPr>
              <p:spPr>
                <a:xfrm>
                  <a:off x="3228975" y="1514475"/>
                  <a:ext cx="214313" cy="22540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 cap="flat">
                  <a:solidFill>
                    <a:schemeClr val="tx2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lvl="0" indent="0" algn="ctr" defTabSz="821531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694A0D-8FE7-9241-85DB-B6C20D251369}"/>
                  </a:ext>
                </a:extLst>
              </p:cNvPr>
              <p:cNvSpPr txBox="1"/>
              <p:nvPr/>
            </p:nvSpPr>
            <p:spPr>
              <a:xfrm>
                <a:off x="3051617" y="1148715"/>
                <a:ext cx="557845" cy="421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rPr>
                  <a:t>loxP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92BE89D-BE2E-F548-AC43-3C4A3DBEB51F}"/>
                </a:ext>
              </a:extLst>
            </p:cNvPr>
            <p:cNvGrpSpPr/>
            <p:nvPr/>
          </p:nvGrpSpPr>
          <p:grpSpPr>
            <a:xfrm>
              <a:off x="3330921" y="3450844"/>
              <a:ext cx="3493367" cy="365755"/>
              <a:chOff x="3330921" y="3450844"/>
              <a:chExt cx="3493367" cy="36575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BCBD7BD-3F00-EA42-8B9F-6C28A5E9A84F}"/>
                  </a:ext>
                </a:extLst>
              </p:cNvPr>
              <p:cNvCxnSpPr>
                <a:cxnSpLocks/>
                <a:stCxn id="29" idx="3"/>
              </p:cNvCxnSpPr>
              <p:nvPr/>
            </p:nvCxnSpPr>
            <p:spPr>
              <a:xfrm>
                <a:off x="3330921" y="3626575"/>
                <a:ext cx="3493367" cy="4301"/>
              </a:xfrm>
              <a:prstGeom prst="line">
                <a:avLst/>
              </a:prstGeom>
              <a:ln w="57150"/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50D5787-110C-3B4F-AD90-7BEC491125FC}"/>
                  </a:ext>
                </a:extLst>
              </p:cNvPr>
              <p:cNvSpPr/>
              <p:nvPr/>
            </p:nvSpPr>
            <p:spPr>
              <a:xfrm>
                <a:off x="4057651" y="3450844"/>
                <a:ext cx="514349" cy="33717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463386-0456-4547-A317-8D0A840D9B2F}"/>
                  </a:ext>
                </a:extLst>
              </p:cNvPr>
              <p:cNvSpPr/>
              <p:nvPr/>
            </p:nvSpPr>
            <p:spPr>
              <a:xfrm>
                <a:off x="5122386" y="3450844"/>
                <a:ext cx="1014408" cy="36575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033B2EC-9C27-6144-93CC-101BCA3399CC}"/>
              </a:ext>
            </a:extLst>
          </p:cNvPr>
          <p:cNvGrpSpPr/>
          <p:nvPr/>
        </p:nvGrpSpPr>
        <p:grpSpPr>
          <a:xfrm>
            <a:off x="1042762" y="3063680"/>
            <a:ext cx="2430426" cy="732763"/>
            <a:chOff x="1042762" y="3069542"/>
            <a:chExt cx="2430426" cy="7327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9A2E12A-46A1-AA44-B7A0-27179AF2B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2762" y="3632812"/>
              <a:ext cx="2430426" cy="8910"/>
            </a:xfrm>
            <a:prstGeom prst="line">
              <a:avLst/>
            </a:prstGeom>
            <a:ln w="57150"/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0BBE47-98DB-644D-B32F-073EE05CBDA3}"/>
                </a:ext>
              </a:extLst>
            </p:cNvPr>
            <p:cNvSpPr/>
            <p:nvPr/>
          </p:nvSpPr>
          <p:spPr>
            <a:xfrm>
              <a:off x="2667010" y="3450844"/>
              <a:ext cx="349586" cy="3514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Bent Arrow 24">
              <a:extLst>
                <a:ext uri="{FF2B5EF4-FFF2-40B4-BE49-F238E27FC236}">
                  <a16:creationId xmlns:a16="http://schemas.microsoft.com/office/drawing/2014/main" id="{D71CAC1D-0F9E-9046-8561-8A96697A2384}"/>
                </a:ext>
              </a:extLst>
            </p:cNvPr>
            <p:cNvSpPr/>
            <p:nvPr/>
          </p:nvSpPr>
          <p:spPr>
            <a:xfrm>
              <a:off x="2115469" y="3069542"/>
              <a:ext cx="507523" cy="549888"/>
            </a:xfrm>
            <a:prstGeom prst="bentArrow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69A906-0DF7-1242-9EE2-F420DAB51D5B}"/>
              </a:ext>
            </a:extLst>
          </p:cNvPr>
          <p:cNvGrpSpPr/>
          <p:nvPr/>
        </p:nvGrpSpPr>
        <p:grpSpPr>
          <a:xfrm>
            <a:off x="6496136" y="2665040"/>
            <a:ext cx="3669229" cy="1151559"/>
            <a:chOff x="6496136" y="2665040"/>
            <a:chExt cx="3669229" cy="11515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0EC889-C830-EA42-98CB-A5E2422D2BE3}"/>
                </a:ext>
              </a:extLst>
            </p:cNvPr>
            <p:cNvGrpSpPr/>
            <p:nvPr/>
          </p:nvGrpSpPr>
          <p:grpSpPr>
            <a:xfrm>
              <a:off x="6496136" y="2665040"/>
              <a:ext cx="557845" cy="956925"/>
              <a:chOff x="3051617" y="1148715"/>
              <a:chExt cx="557845" cy="95692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E103A5C-CCC9-6740-8260-75DE344C679E}"/>
                  </a:ext>
                </a:extLst>
              </p:cNvPr>
              <p:cNvGrpSpPr/>
              <p:nvPr/>
            </p:nvGrpSpPr>
            <p:grpSpPr>
              <a:xfrm>
                <a:off x="3228975" y="1514475"/>
                <a:ext cx="214313" cy="591165"/>
                <a:chOff x="3228975" y="1514475"/>
                <a:chExt cx="214313" cy="591165"/>
              </a:xfrm>
            </p:grpSpPr>
            <p:sp>
              <p:nvSpPr>
                <p:cNvPr id="20" name="Łącznik prosty 7">
                  <a:extLst>
                    <a:ext uri="{FF2B5EF4-FFF2-40B4-BE49-F238E27FC236}">
                      <a16:creationId xmlns:a16="http://schemas.microsoft.com/office/drawing/2014/main" id="{0535F080-CA72-394C-813C-950315822277}"/>
                    </a:ext>
                  </a:extLst>
                </p:cNvPr>
                <p:cNvSpPr/>
                <p:nvPr/>
              </p:nvSpPr>
              <p:spPr>
                <a:xfrm rot="5400000">
                  <a:off x="3147660" y="1922760"/>
                  <a:ext cx="365760" cy="0"/>
                </a:xfrm>
                <a:prstGeom prst="line">
                  <a:avLst/>
                </a:prstGeom>
                <a:solidFill>
                  <a:srgbClr val="E71224">
                    <a:alpha val="5000"/>
                  </a:srgbClr>
                </a:solidFill>
                <a:ln w="18000">
                  <a:solidFill>
                    <a:schemeClr val="accent2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 anchorCtr="1">
                  <a:spAutoFit/>
                </a:bodyPr>
                <a:lstStyle/>
                <a:p>
                  <a:pPr marL="0" marR="0" lvl="0" indent="0" algn="ctr" defTabSz="821531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50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pPr>
                  <a:endParaRPr kumimoji="0" lang="da-DK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E71224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636069C-1498-8D4F-A92A-A2A9627C7618}"/>
                    </a:ext>
                  </a:extLst>
                </p:cNvPr>
                <p:cNvSpPr/>
                <p:nvPr/>
              </p:nvSpPr>
              <p:spPr>
                <a:xfrm>
                  <a:off x="3228975" y="1514475"/>
                  <a:ext cx="214313" cy="22540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 cap="flat">
                  <a:solidFill>
                    <a:schemeClr val="tx2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lvl="0" indent="0" algn="ctr" defTabSz="821531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B96B8C-EA27-414A-A1F4-8AEACBBD499B}"/>
                  </a:ext>
                </a:extLst>
              </p:cNvPr>
              <p:cNvSpPr txBox="1"/>
              <p:nvPr/>
            </p:nvSpPr>
            <p:spPr>
              <a:xfrm>
                <a:off x="3051617" y="1148715"/>
                <a:ext cx="557845" cy="421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rPr>
                  <a:t>loxP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8754C37-2577-5B46-B6D1-0CAC00B90CDD}"/>
                </a:ext>
              </a:extLst>
            </p:cNvPr>
            <p:cNvGrpSpPr/>
            <p:nvPr/>
          </p:nvGrpSpPr>
          <p:grpSpPr>
            <a:xfrm>
              <a:off x="6673494" y="3450844"/>
              <a:ext cx="3491871" cy="365755"/>
              <a:chOff x="6673494" y="3450844"/>
              <a:chExt cx="3491871" cy="36575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054026C-0902-C348-9B77-2F3E2CAA3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3494" y="3630876"/>
                <a:ext cx="3491871" cy="0"/>
              </a:xfrm>
              <a:prstGeom prst="line">
                <a:avLst/>
              </a:prstGeom>
              <a:ln w="57150"/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8172CA9-A20A-364E-ACC0-1CCE9E1264B6}"/>
                  </a:ext>
                </a:extLst>
              </p:cNvPr>
              <p:cNvSpPr/>
              <p:nvPr/>
            </p:nvSpPr>
            <p:spPr>
              <a:xfrm>
                <a:off x="7036911" y="3450844"/>
                <a:ext cx="709696" cy="36575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DE82826-A0A6-644E-B0A1-EF698A1915E5}"/>
                  </a:ext>
                </a:extLst>
              </p:cNvPr>
              <p:cNvSpPr/>
              <p:nvPr/>
            </p:nvSpPr>
            <p:spPr>
              <a:xfrm>
                <a:off x="9001755" y="3450844"/>
                <a:ext cx="631428" cy="36575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F8D345C-15E8-4B4F-B57D-FB773BD53BED}"/>
                  </a:ext>
                </a:extLst>
              </p:cNvPr>
              <p:cNvSpPr/>
              <p:nvPr/>
            </p:nvSpPr>
            <p:spPr>
              <a:xfrm>
                <a:off x="8415967" y="3450844"/>
                <a:ext cx="631428" cy="36575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B3FE534-FA39-4C44-8A0F-297345C22F6B}"/>
              </a:ext>
            </a:extLst>
          </p:cNvPr>
          <p:cNvSpPr/>
          <p:nvPr/>
        </p:nvSpPr>
        <p:spPr>
          <a:xfrm>
            <a:off x="2981335" y="3450844"/>
            <a:ext cx="349586" cy="3514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Light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95D0B63-7F0A-2D4E-A5BE-AA8CB0338F9F}"/>
              </a:ext>
            </a:extLst>
          </p:cNvPr>
          <p:cNvGrpSpPr/>
          <p:nvPr/>
        </p:nvGrpSpPr>
        <p:grpSpPr>
          <a:xfrm>
            <a:off x="3831412" y="993758"/>
            <a:ext cx="2526526" cy="1798396"/>
            <a:chOff x="3831412" y="993758"/>
            <a:chExt cx="2526526" cy="179839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E7E8F0A-8601-9C43-BDE8-EC2ACC8428F4}"/>
                </a:ext>
              </a:extLst>
            </p:cNvPr>
            <p:cNvSpPr/>
            <p:nvPr/>
          </p:nvSpPr>
          <p:spPr>
            <a:xfrm>
              <a:off x="4489686" y="2087052"/>
              <a:ext cx="11641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Cre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pic>
          <p:nvPicPr>
            <p:cNvPr id="39" name="Picture 38" descr="Map&#10;&#10;Description automatically generated">
              <a:extLst>
                <a:ext uri="{FF2B5EF4-FFF2-40B4-BE49-F238E27FC236}">
                  <a16:creationId xmlns:a16="http://schemas.microsoft.com/office/drawing/2014/main" id="{DF0F5CA2-C904-9045-BF81-8BEA7BB8C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898" b="58287" l="23875" r="52196"/>
                      </a14:imgEffect>
                    </a14:imgLayer>
                  </a14:imgProps>
                </a:ext>
              </a:extLst>
            </a:blip>
            <a:srcRect l="20335" t="18474" r="44264" b="37289"/>
            <a:stretch/>
          </p:blipFill>
          <p:spPr>
            <a:xfrm rot="20058312">
              <a:off x="4277282" y="993758"/>
              <a:ext cx="1588926" cy="1388023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FAFD1F8-1B09-334D-921A-B9590E9DE7D8}"/>
                </a:ext>
              </a:extLst>
            </p:cNvPr>
            <p:cNvCxnSpPr/>
            <p:nvPr/>
          </p:nvCxnSpPr>
          <p:spPr>
            <a:xfrm flipH="1">
              <a:off x="3831412" y="2100369"/>
              <a:ext cx="740588" cy="69178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675F243-6AE2-5549-AA3A-6666ED70562E}"/>
                </a:ext>
              </a:extLst>
            </p:cNvPr>
            <p:cNvCxnSpPr>
              <a:cxnSpLocks/>
            </p:cNvCxnSpPr>
            <p:nvPr/>
          </p:nvCxnSpPr>
          <p:spPr>
            <a:xfrm>
              <a:off x="5629590" y="2097609"/>
              <a:ext cx="728348" cy="657604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879782C-DDA8-5148-925F-60D19D3AEDC7}"/>
              </a:ext>
            </a:extLst>
          </p:cNvPr>
          <p:cNvGrpSpPr/>
          <p:nvPr/>
        </p:nvGrpSpPr>
        <p:grpSpPr>
          <a:xfrm>
            <a:off x="4045231" y="3878402"/>
            <a:ext cx="1883023" cy="2629570"/>
            <a:chOff x="4045231" y="3878402"/>
            <a:chExt cx="1883023" cy="262957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7C6AA14-DFA3-3C48-BA3A-F4D5BA2B010B}"/>
                </a:ext>
              </a:extLst>
            </p:cNvPr>
            <p:cNvGrpSpPr/>
            <p:nvPr/>
          </p:nvGrpSpPr>
          <p:grpSpPr>
            <a:xfrm>
              <a:off x="4045231" y="3878402"/>
              <a:ext cx="1730980" cy="2629570"/>
              <a:chOff x="4045231" y="3878402"/>
              <a:chExt cx="1730980" cy="2629570"/>
            </a:xfrm>
          </p:grpSpPr>
          <p:sp>
            <p:nvSpPr>
              <p:cNvPr id="67" name="Donut 66">
                <a:extLst>
                  <a:ext uri="{FF2B5EF4-FFF2-40B4-BE49-F238E27FC236}">
                    <a16:creationId xmlns:a16="http://schemas.microsoft.com/office/drawing/2014/main" id="{0D511F9A-D4F3-2044-BF9D-62E33BFA2323}"/>
                  </a:ext>
                </a:extLst>
              </p:cNvPr>
              <p:cNvSpPr/>
              <p:nvPr/>
            </p:nvSpPr>
            <p:spPr>
              <a:xfrm>
                <a:off x="4045231" y="4776992"/>
                <a:ext cx="1730980" cy="1730980"/>
              </a:xfrm>
              <a:prstGeom prst="donut">
                <a:avLst>
                  <a:gd name="adj" fmla="val 417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DE538C6-5659-3541-BC47-820F6B2AE030}"/>
                  </a:ext>
                </a:extLst>
              </p:cNvPr>
              <p:cNvGrpSpPr/>
              <p:nvPr/>
            </p:nvGrpSpPr>
            <p:grpSpPr>
              <a:xfrm>
                <a:off x="4631798" y="3878402"/>
                <a:ext cx="557845" cy="936300"/>
                <a:chOff x="3051617" y="1148715"/>
                <a:chExt cx="557845" cy="936300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806B214-A1E5-2945-A05D-B765FC5E75FE}"/>
                    </a:ext>
                  </a:extLst>
                </p:cNvPr>
                <p:cNvGrpSpPr/>
                <p:nvPr/>
              </p:nvGrpSpPr>
              <p:grpSpPr>
                <a:xfrm>
                  <a:off x="3228975" y="1493850"/>
                  <a:ext cx="214313" cy="591165"/>
                  <a:chOff x="3228975" y="1493850"/>
                  <a:chExt cx="214313" cy="591165"/>
                </a:xfrm>
              </p:grpSpPr>
              <p:sp>
                <p:nvSpPr>
                  <p:cNvPr id="65" name="Łącznik prosty 7">
                    <a:extLst>
                      <a:ext uri="{FF2B5EF4-FFF2-40B4-BE49-F238E27FC236}">
                        <a16:creationId xmlns:a16="http://schemas.microsoft.com/office/drawing/2014/main" id="{10DAE625-BA29-9245-BCDF-E6C0883EC2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47660" y="1902135"/>
                    <a:ext cx="365760" cy="0"/>
                  </a:xfrm>
                  <a:prstGeom prst="line">
                    <a:avLst/>
                  </a:prstGeom>
                  <a:solidFill>
                    <a:srgbClr val="E71224">
                      <a:alpha val="5000"/>
                    </a:srgbClr>
                  </a:solidFill>
                  <a:ln w="18000">
                    <a:solidFill>
                      <a:schemeClr val="accent2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 anchorCtr="1">
                    <a:spAutoFit/>
                  </a:bodyPr>
                  <a:lstStyle/>
                  <a:p>
                    <a:pPr marL="0" marR="0" lvl="0" indent="0" algn="ctr" defTabSz="821531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50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defRPr>
                    </a:pPr>
                    <a:endParaRPr kumimoji="0" lang="da-DK" sz="5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71224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444B56F-4668-F04B-8EB3-621EB9A99EBE}"/>
                      </a:ext>
                    </a:extLst>
                  </p:cNvPr>
                  <p:cNvSpPr/>
                  <p:nvPr/>
                </p:nvSpPr>
                <p:spPr>
                  <a:xfrm>
                    <a:off x="3228975" y="1493850"/>
                    <a:ext cx="214313" cy="225405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 cap="flat">
                    <a:solidFill>
                      <a:schemeClr val="tx2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0" marR="0" lvl="0" indent="0" algn="ctr" defTabSz="821531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378DEB9B-589C-2040-B695-DB1FE379271C}"/>
                    </a:ext>
                  </a:extLst>
                </p:cNvPr>
                <p:cNvSpPr txBox="1"/>
                <p:nvPr/>
              </p:nvSpPr>
              <p:spPr>
                <a:xfrm>
                  <a:off x="3051617" y="1148715"/>
                  <a:ext cx="557845" cy="4212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71437" tIns="71437" rIns="71437" bIns="71437" numCol="1" spcCol="38100" rtlCol="0" anchor="ctr">
                  <a:spAutoFit/>
                </a:bodyPr>
                <a:lstStyle/>
                <a:p>
                  <a:pPr marL="0" marR="0" lvl="0" indent="0" algn="ctr" defTabSz="821531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  <a:sym typeface="Helvetica Light"/>
                    </a:rPr>
                    <a:t>loxP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DD7531-A981-C742-AD73-70204C44CA7F}"/>
                  </a:ext>
                </a:extLst>
              </p:cNvPr>
              <p:cNvSpPr/>
              <p:nvPr/>
            </p:nvSpPr>
            <p:spPr>
              <a:xfrm rot="3348494">
                <a:off x="5342919" y="4990528"/>
                <a:ext cx="514349" cy="33717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lvl="0" indent="0" algn="ctr" defTabSz="82153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307448C2-8A07-9A46-A4E4-96A61A36E152}"/>
                </a:ext>
              </a:extLst>
            </p:cNvPr>
            <p:cNvSpPr/>
            <p:nvPr/>
          </p:nvSpPr>
          <p:spPr>
            <a:xfrm rot="7503731">
              <a:off x="4603767" y="5170022"/>
              <a:ext cx="1384171" cy="1264803"/>
            </a:xfrm>
            <a:prstGeom prst="blockArc">
              <a:avLst>
                <a:gd name="adj1" fmla="val 13043405"/>
                <a:gd name="adj2" fmla="val 18857777"/>
                <a:gd name="adj3" fmla="val 23262"/>
              </a:avLst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466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3.7037E-6 L -0.15039 -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12903 -0.000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987F4-9194-C44C-9D64-B7EDE42B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" y="1670049"/>
            <a:ext cx="7595888" cy="4425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7C4C6-5287-664F-AA5A-63240794D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777" y="2044699"/>
            <a:ext cx="4305986" cy="3676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297CC7-7B45-E744-A92F-CA2322D0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A novel strategy to engineer focal amplifications mediated by ecDNAs</a:t>
            </a:r>
          </a:p>
        </p:txBody>
      </p:sp>
    </p:spTree>
    <p:extLst>
      <p:ext uri="{BB962C8B-B14F-4D97-AF65-F5344CB8AC3E}">
        <p14:creationId xmlns:p14="http://schemas.microsoft.com/office/powerpoint/2010/main" val="140124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ransgenic m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Transgenic mice </a:t>
            </a:r>
          </a:p>
        </p:txBody>
      </p:sp>
      <p:pic>
        <p:nvPicPr>
          <p:cNvPr id="303" name="TransgenicMouse.jpg" descr="TransgenicM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54" y="1270347"/>
            <a:ext cx="5657739" cy="453491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enetically engineered mouse models (GEMMs)">
            <a:extLst>
              <a:ext uri="{FF2B5EF4-FFF2-40B4-BE49-F238E27FC236}">
                <a16:creationId xmlns:a16="http://schemas.microsoft.com/office/drawing/2014/main" id="{C7578FC3-6FBE-3643-AC6B-4EDCD75A8E26}"/>
              </a:ext>
            </a:extLst>
          </p:cNvPr>
          <p:cNvSpPr txBox="1">
            <a:spLocks/>
          </p:cNvSpPr>
          <p:nvPr/>
        </p:nvSpPr>
        <p:spPr>
          <a:xfrm>
            <a:off x="4113980" y="-221830"/>
            <a:ext cx="4966959" cy="848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Transgenic mice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1F665-EC10-494E-A8B6-1E7B97B44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795215"/>
            <a:ext cx="11068050" cy="338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7DDA5-057D-DC49-A064-43B1860F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49" y="4107030"/>
            <a:ext cx="3881098" cy="27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79E1-5AE3-7645-B381-BC84968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Engineering MYC and MDM2-containing ecDNAs in HCT116 cells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1E005-8F71-1D4D-951D-C2A89CC8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3" y="1216949"/>
            <a:ext cx="10858500" cy="5304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EF05D8-BB1D-584D-925D-BDEE2F258533}"/>
              </a:ext>
            </a:extLst>
          </p:cNvPr>
          <p:cNvSpPr/>
          <p:nvPr/>
        </p:nvSpPr>
        <p:spPr>
          <a:xfrm>
            <a:off x="414338" y="3629891"/>
            <a:ext cx="11401425" cy="292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87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79E1-5AE3-7645-B381-BC849682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18" y="-53106"/>
            <a:ext cx="11401425" cy="848321"/>
          </a:xfrm>
        </p:spPr>
        <p:txBody>
          <a:bodyPr/>
          <a:lstStyle/>
          <a:p>
            <a:pPr rtl="0"/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Engineering MDM2-containing ecDNAs in 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HCT116 </a:t>
            </a:r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cells</a:t>
            </a:r>
            <a:endParaRPr lang="en-US" dirty="0"/>
          </a:p>
        </p:txBody>
      </p:sp>
      <p:pic>
        <p:nvPicPr>
          <p:cNvPr id="7" name="Picture 6" descr="A picture containing dishware, tableware&#10;&#10;Description automatically generated">
            <a:extLst>
              <a:ext uri="{FF2B5EF4-FFF2-40B4-BE49-F238E27FC236}">
                <a16:creationId xmlns:a16="http://schemas.microsoft.com/office/drawing/2014/main" id="{ECBEB6AE-A286-C34B-B5E9-9FA69C104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18373" r="55210" b="27854"/>
          <a:stretch/>
        </p:blipFill>
        <p:spPr>
          <a:xfrm>
            <a:off x="0" y="3822373"/>
            <a:ext cx="2498162" cy="1983284"/>
          </a:xfrm>
          <a:prstGeom prst="rect">
            <a:avLst/>
          </a:prstGeom>
        </p:spPr>
      </p:pic>
      <p:pic>
        <p:nvPicPr>
          <p:cNvPr id="12" name="Picture 11" descr="A picture containing dishware, tableware&#10;&#10;Description automatically generated">
            <a:extLst>
              <a:ext uri="{FF2B5EF4-FFF2-40B4-BE49-F238E27FC236}">
                <a16:creationId xmlns:a16="http://schemas.microsoft.com/office/drawing/2014/main" id="{D852EF36-8381-554B-8095-2F776104B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8" t="18373" r="-507" b="27854"/>
          <a:stretch/>
        </p:blipFill>
        <p:spPr>
          <a:xfrm>
            <a:off x="3743885" y="3850948"/>
            <a:ext cx="2228849" cy="1983284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83076DF-4F44-7240-8519-0AAFDB184B3F}"/>
              </a:ext>
            </a:extLst>
          </p:cNvPr>
          <p:cNvSpPr/>
          <p:nvPr/>
        </p:nvSpPr>
        <p:spPr>
          <a:xfrm>
            <a:off x="2455745" y="4649708"/>
            <a:ext cx="1200150" cy="385763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>
              <a:solidFill>
                <a:srgbClr val="FFFFFF"/>
              </a:solidFill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AA704-8A20-1D4A-B53F-FD41862782D4}"/>
              </a:ext>
            </a:extLst>
          </p:cNvPr>
          <p:cNvSpPr txBox="1"/>
          <p:nvPr/>
        </p:nvSpPr>
        <p:spPr>
          <a:xfrm>
            <a:off x="1815018" y="4066458"/>
            <a:ext cx="23426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Cre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F597DE0-EB19-E743-A984-635CC570926A}"/>
              </a:ext>
            </a:extLst>
          </p:cNvPr>
          <p:cNvSpPr/>
          <p:nvPr/>
        </p:nvSpPr>
        <p:spPr>
          <a:xfrm>
            <a:off x="6219268" y="4649708"/>
            <a:ext cx="1200150" cy="385763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>
              <a:solidFill>
                <a:srgbClr val="FFFFFF"/>
              </a:solidFill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AA7C3-5895-894E-85D8-2DD1167D4979}"/>
              </a:ext>
            </a:extLst>
          </p:cNvPr>
          <p:cNvSpPr txBox="1"/>
          <p:nvPr/>
        </p:nvSpPr>
        <p:spPr>
          <a:xfrm>
            <a:off x="5647994" y="4066458"/>
            <a:ext cx="234269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  <a:sym typeface="Helvetica Light"/>
              </a:rPr>
              <a:t>Sort DP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22161-CD12-854A-91EA-3C7C5088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871" y="3429000"/>
            <a:ext cx="3440198" cy="3170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21946-912D-1344-82D3-EED78147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66" y="1034878"/>
            <a:ext cx="9043950" cy="20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775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5C02F-A306-6645-9E47-0504BABC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" y="1384155"/>
            <a:ext cx="5626645" cy="54738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ACA41EC-9284-1346-9454-C703F9528C0F}"/>
              </a:ext>
            </a:extLst>
          </p:cNvPr>
          <p:cNvGrpSpPr/>
          <p:nvPr/>
        </p:nvGrpSpPr>
        <p:grpSpPr>
          <a:xfrm>
            <a:off x="937195" y="3143014"/>
            <a:ext cx="3675240" cy="1810440"/>
            <a:chOff x="4017110" y="3143014"/>
            <a:chExt cx="3675240" cy="18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80C9679-CB7E-6248-96FA-17B643392BA8}"/>
                    </a:ext>
                  </a:extLst>
                </p14:cNvPr>
                <p14:cNvContentPartPr/>
                <p14:nvPr/>
              </p14:nvContentPartPr>
              <p14:xfrm>
                <a:off x="4017110" y="3143014"/>
                <a:ext cx="379080" cy="392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80C9679-CB7E-6248-96FA-17B643392BA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08110" y="3134374"/>
                  <a:ext cx="396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D270B6-9094-EE4D-85DA-0B80832E7B9A}"/>
                    </a:ext>
                  </a:extLst>
                </p14:cNvPr>
                <p14:cNvContentPartPr/>
                <p14:nvPr/>
              </p14:nvContentPartPr>
              <p14:xfrm>
                <a:off x="5061470" y="3895054"/>
                <a:ext cx="165600" cy="254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D270B6-9094-EE4D-85DA-0B80832E7B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2830" y="3886414"/>
                  <a:ext cx="183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D94D56-CC23-404C-8068-1409CA3F60E2}"/>
                    </a:ext>
                  </a:extLst>
                </p14:cNvPr>
                <p14:cNvContentPartPr/>
                <p14:nvPr/>
              </p14:nvContentPartPr>
              <p14:xfrm>
                <a:off x="4583750" y="4287454"/>
                <a:ext cx="264600" cy="199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D94D56-CC23-404C-8068-1409CA3F60E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74750" y="4278814"/>
                  <a:ext cx="2822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D0DD15-3A94-BF47-B6B9-EB8220FA2955}"/>
                    </a:ext>
                  </a:extLst>
                </p14:cNvPr>
                <p14:cNvContentPartPr/>
                <p14:nvPr/>
              </p14:nvContentPartPr>
              <p14:xfrm>
                <a:off x="6653030" y="4076494"/>
                <a:ext cx="280440" cy="223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BD0DD15-3A94-BF47-B6B9-EB8220FA295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44030" y="4067854"/>
                  <a:ext cx="2980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2C81EB-E36A-8F4D-BD87-0A0B1C4E3AED}"/>
                    </a:ext>
                  </a:extLst>
                </p14:cNvPr>
                <p14:cNvContentPartPr/>
                <p14:nvPr/>
              </p14:nvContentPartPr>
              <p14:xfrm>
                <a:off x="7391030" y="3950854"/>
                <a:ext cx="301320" cy="36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2C81EB-E36A-8F4D-BD87-0A0B1C4E3AE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82390" y="3942214"/>
                  <a:ext cx="31896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32E55EB-21D4-4843-A5D8-9F2AB2E94C9A}"/>
                    </a:ext>
                  </a:extLst>
                </p14:cNvPr>
                <p14:cNvContentPartPr/>
                <p14:nvPr/>
              </p14:nvContentPartPr>
              <p14:xfrm>
                <a:off x="6313910" y="4656814"/>
                <a:ext cx="230040" cy="296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32E55EB-21D4-4843-A5D8-9F2AB2E94C9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05270" y="4647814"/>
                  <a:ext cx="247680" cy="314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8DD39-9AFF-EB49-B2DF-FE209BBE9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5" t="44095" r="65103" b="41864"/>
          <a:stretch/>
        </p:blipFill>
        <p:spPr>
          <a:xfrm>
            <a:off x="6533606" y="1384154"/>
            <a:ext cx="5241372" cy="53616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821C91-FE81-F649-AAD8-DEDDD13850FD}"/>
              </a:ext>
            </a:extLst>
          </p:cNvPr>
          <p:cNvGrpSpPr/>
          <p:nvPr/>
        </p:nvGrpSpPr>
        <p:grpSpPr>
          <a:xfrm>
            <a:off x="8266572" y="3457911"/>
            <a:ext cx="3280942" cy="2566609"/>
            <a:chOff x="8178081" y="3398917"/>
            <a:chExt cx="3280942" cy="2566609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35192693-E6D5-ED43-A8F4-A39009EBBDE1}"/>
                </a:ext>
              </a:extLst>
            </p:cNvPr>
            <p:cNvSpPr/>
            <p:nvPr/>
          </p:nvSpPr>
          <p:spPr>
            <a:xfrm rot="13732400">
              <a:off x="8079169" y="5458181"/>
              <a:ext cx="606257" cy="40843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8E0DB67A-A759-8649-8CBA-F900BA699B82}"/>
                </a:ext>
              </a:extLst>
            </p:cNvPr>
            <p:cNvSpPr/>
            <p:nvPr/>
          </p:nvSpPr>
          <p:spPr>
            <a:xfrm rot="16200000">
              <a:off x="10951677" y="3497829"/>
              <a:ext cx="606257" cy="40843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B147484-44DD-C24D-8E94-93131C29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Engineering MDM2-containing ecDNAs in HCT116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12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46AD-48DF-4648-9865-000D9F1D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The engineered double minutes contains MDM2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F77C3-F4B2-7A44-A74A-2F24DC0A1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217"/>
            <a:ext cx="6881531" cy="6062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0F976D-D730-6A41-85D6-AA6AB81300CC}"/>
              </a:ext>
            </a:extLst>
          </p:cNvPr>
          <p:cNvGrpSpPr/>
          <p:nvPr/>
        </p:nvGrpSpPr>
        <p:grpSpPr>
          <a:xfrm>
            <a:off x="7412251" y="1586129"/>
            <a:ext cx="4403512" cy="4158571"/>
            <a:chOff x="7187777" y="806159"/>
            <a:chExt cx="4403512" cy="4158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B4AD30-529C-7340-8900-5EACDA483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7777" y="2899383"/>
              <a:ext cx="2193289" cy="20653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6402D3-66AB-3249-9945-CE5DC9C8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8000" y="806159"/>
              <a:ext cx="2193289" cy="20653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72DFB4-B074-3140-B75A-334EF783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7778" y="812148"/>
              <a:ext cx="2193289" cy="2065347"/>
            </a:xfrm>
            <a:prstGeom prst="rect">
              <a:avLst/>
            </a:prstGeom>
          </p:spPr>
        </p:pic>
      </p:grpSp>
      <p:sp>
        <p:nvSpPr>
          <p:cNvPr id="8" name="Frame 7">
            <a:extLst>
              <a:ext uri="{FF2B5EF4-FFF2-40B4-BE49-F238E27FC236}">
                <a16:creationId xmlns:a16="http://schemas.microsoft.com/office/drawing/2014/main" id="{DA93D115-FF5B-654C-9965-D864D7F05338}"/>
              </a:ext>
            </a:extLst>
          </p:cNvPr>
          <p:cNvSpPr/>
          <p:nvPr/>
        </p:nvSpPr>
        <p:spPr>
          <a:xfrm>
            <a:off x="1845734" y="2743200"/>
            <a:ext cx="965200" cy="922215"/>
          </a:xfrm>
          <a:prstGeom prst="frame">
            <a:avLst/>
          </a:prstGeom>
          <a:noFill/>
          <a:ln w="19050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65200"/>
                      <a:gd name="connsiteY0" fmla="*/ 0 h 922215"/>
                      <a:gd name="connsiteX1" fmla="*/ 472948 w 965200"/>
                      <a:gd name="connsiteY1" fmla="*/ 0 h 922215"/>
                      <a:gd name="connsiteX2" fmla="*/ 965200 w 965200"/>
                      <a:gd name="connsiteY2" fmla="*/ 0 h 922215"/>
                      <a:gd name="connsiteX3" fmla="*/ 965200 w 965200"/>
                      <a:gd name="connsiteY3" fmla="*/ 479552 h 922215"/>
                      <a:gd name="connsiteX4" fmla="*/ 965200 w 965200"/>
                      <a:gd name="connsiteY4" fmla="*/ 922215 h 922215"/>
                      <a:gd name="connsiteX5" fmla="*/ 501904 w 965200"/>
                      <a:gd name="connsiteY5" fmla="*/ 922215 h 922215"/>
                      <a:gd name="connsiteX6" fmla="*/ 0 w 965200"/>
                      <a:gd name="connsiteY6" fmla="*/ 922215 h 922215"/>
                      <a:gd name="connsiteX7" fmla="*/ 0 w 965200"/>
                      <a:gd name="connsiteY7" fmla="*/ 479552 h 922215"/>
                      <a:gd name="connsiteX8" fmla="*/ 0 w 965200"/>
                      <a:gd name="connsiteY8" fmla="*/ 0 h 922215"/>
                      <a:gd name="connsiteX9" fmla="*/ 115277 w 965200"/>
                      <a:gd name="connsiteY9" fmla="*/ 115277 h 922215"/>
                      <a:gd name="connsiteX10" fmla="*/ 115277 w 965200"/>
                      <a:gd name="connsiteY10" fmla="*/ 806938 h 922215"/>
                      <a:gd name="connsiteX11" fmla="*/ 489946 w 965200"/>
                      <a:gd name="connsiteY11" fmla="*/ 806938 h 922215"/>
                      <a:gd name="connsiteX12" fmla="*/ 849923 w 965200"/>
                      <a:gd name="connsiteY12" fmla="*/ 806938 h 922215"/>
                      <a:gd name="connsiteX13" fmla="*/ 849923 w 965200"/>
                      <a:gd name="connsiteY13" fmla="*/ 115277 h 922215"/>
                      <a:gd name="connsiteX14" fmla="*/ 467907 w 965200"/>
                      <a:gd name="connsiteY14" fmla="*/ 115277 h 922215"/>
                      <a:gd name="connsiteX15" fmla="*/ 115277 w 965200"/>
                      <a:gd name="connsiteY15" fmla="*/ 115277 h 922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65200" h="922215" extrusionOk="0">
                        <a:moveTo>
                          <a:pt x="0" y="0"/>
                        </a:moveTo>
                        <a:cubicBezTo>
                          <a:pt x="103027" y="-15562"/>
                          <a:pt x="237614" y="-9323"/>
                          <a:pt x="472948" y="0"/>
                        </a:cubicBezTo>
                        <a:cubicBezTo>
                          <a:pt x="708282" y="9323"/>
                          <a:pt x="839989" y="-18471"/>
                          <a:pt x="965200" y="0"/>
                        </a:cubicBezTo>
                        <a:cubicBezTo>
                          <a:pt x="969185" y="214553"/>
                          <a:pt x="988954" y="373831"/>
                          <a:pt x="965200" y="479552"/>
                        </a:cubicBezTo>
                        <a:cubicBezTo>
                          <a:pt x="941446" y="585273"/>
                          <a:pt x="966153" y="744714"/>
                          <a:pt x="965200" y="922215"/>
                        </a:cubicBezTo>
                        <a:cubicBezTo>
                          <a:pt x="742606" y="911167"/>
                          <a:pt x="720518" y="920970"/>
                          <a:pt x="501904" y="922215"/>
                        </a:cubicBezTo>
                        <a:cubicBezTo>
                          <a:pt x="283290" y="923460"/>
                          <a:pt x="248505" y="930052"/>
                          <a:pt x="0" y="922215"/>
                        </a:cubicBezTo>
                        <a:cubicBezTo>
                          <a:pt x="12939" y="739423"/>
                          <a:pt x="-12834" y="671148"/>
                          <a:pt x="0" y="479552"/>
                        </a:cubicBezTo>
                        <a:cubicBezTo>
                          <a:pt x="12834" y="287956"/>
                          <a:pt x="-14259" y="159248"/>
                          <a:pt x="0" y="0"/>
                        </a:cubicBezTo>
                        <a:close/>
                        <a:moveTo>
                          <a:pt x="115277" y="115277"/>
                        </a:moveTo>
                        <a:cubicBezTo>
                          <a:pt x="97527" y="402576"/>
                          <a:pt x="133999" y="638928"/>
                          <a:pt x="115277" y="806938"/>
                        </a:cubicBezTo>
                        <a:cubicBezTo>
                          <a:pt x="229382" y="814159"/>
                          <a:pt x="303486" y="801572"/>
                          <a:pt x="489946" y="806938"/>
                        </a:cubicBezTo>
                        <a:cubicBezTo>
                          <a:pt x="676406" y="812304"/>
                          <a:pt x="773849" y="822551"/>
                          <a:pt x="849923" y="806938"/>
                        </a:cubicBezTo>
                        <a:cubicBezTo>
                          <a:pt x="849211" y="591059"/>
                          <a:pt x="867040" y="290051"/>
                          <a:pt x="849923" y="115277"/>
                        </a:cubicBezTo>
                        <a:cubicBezTo>
                          <a:pt x="742425" y="116394"/>
                          <a:pt x="596831" y="131278"/>
                          <a:pt x="467907" y="115277"/>
                        </a:cubicBezTo>
                        <a:cubicBezTo>
                          <a:pt x="338983" y="99276"/>
                          <a:pt x="248352" y="118978"/>
                          <a:pt x="115277" y="1152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C9671-DE88-7640-889E-373D9F6DC8FE}"/>
              </a:ext>
            </a:extLst>
          </p:cNvPr>
          <p:cNvSpPr/>
          <p:nvPr/>
        </p:nvSpPr>
        <p:spPr>
          <a:xfrm>
            <a:off x="1998136" y="2871506"/>
            <a:ext cx="778930" cy="659092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1899F4-B96B-E94D-985F-C36BCB787C8B}"/>
              </a:ext>
            </a:extLst>
          </p:cNvPr>
          <p:cNvCxnSpPr/>
          <p:nvPr/>
        </p:nvCxnSpPr>
        <p:spPr>
          <a:xfrm flipV="1">
            <a:off x="2777066" y="1586129"/>
            <a:ext cx="4635185" cy="1285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61545-D595-1044-9AA4-102F0E1CBF99}"/>
              </a:ext>
            </a:extLst>
          </p:cNvPr>
          <p:cNvCxnSpPr>
            <a:cxnSpLocks/>
          </p:cNvCxnSpPr>
          <p:nvPr/>
        </p:nvCxnSpPr>
        <p:spPr>
          <a:xfrm>
            <a:off x="2777066" y="3531906"/>
            <a:ext cx="4635185" cy="222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E4B9B2E-8575-C94B-8B59-E6577EDECA0C}"/>
              </a:ext>
            </a:extLst>
          </p:cNvPr>
          <p:cNvSpPr/>
          <p:nvPr/>
        </p:nvSpPr>
        <p:spPr>
          <a:xfrm>
            <a:off x="7399869" y="1618439"/>
            <a:ext cx="2224861" cy="206534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ADDB4-97AD-8A4D-A1AE-4C299EF1FB5B}"/>
              </a:ext>
            </a:extLst>
          </p:cNvPr>
          <p:cNvSpPr/>
          <p:nvPr/>
        </p:nvSpPr>
        <p:spPr>
          <a:xfrm>
            <a:off x="9652003" y="1618439"/>
            <a:ext cx="2224861" cy="206534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7263EC-6230-164F-A956-2A8F52C82930}"/>
              </a:ext>
            </a:extLst>
          </p:cNvPr>
          <p:cNvSpPr/>
          <p:nvPr/>
        </p:nvSpPr>
        <p:spPr>
          <a:xfrm>
            <a:off x="7399870" y="3718173"/>
            <a:ext cx="2224861" cy="206534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0D936-4F01-B642-B485-AAD2DBF228FD}"/>
              </a:ext>
            </a:extLst>
          </p:cNvPr>
          <p:cNvSpPr txBox="1"/>
          <p:nvPr/>
        </p:nvSpPr>
        <p:spPr>
          <a:xfrm>
            <a:off x="8991415" y="3201052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DAPI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A7A58D-0336-6A48-9B88-5D52B3913153}"/>
              </a:ext>
            </a:extLst>
          </p:cNvPr>
          <p:cNvSpPr txBox="1"/>
          <p:nvPr/>
        </p:nvSpPr>
        <p:spPr>
          <a:xfrm>
            <a:off x="11074217" y="320105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MDM2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6FFD5-0BD1-CF48-8E10-02B03CC40EAE}"/>
              </a:ext>
            </a:extLst>
          </p:cNvPr>
          <p:cNvSpPr txBox="1"/>
          <p:nvPr/>
        </p:nvSpPr>
        <p:spPr>
          <a:xfrm>
            <a:off x="8788215" y="5385452"/>
            <a:ext cx="79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543D047-97F3-A94A-9420-66AF48A0C465}"/>
              </a:ext>
            </a:extLst>
          </p:cNvPr>
          <p:cNvGrpSpPr/>
          <p:nvPr/>
        </p:nvGrpSpPr>
        <p:grpSpPr>
          <a:xfrm>
            <a:off x="3708400" y="5655033"/>
            <a:ext cx="745067" cy="779634"/>
            <a:chOff x="3708400" y="5655033"/>
            <a:chExt cx="745067" cy="77963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0B74D16-DBCC-7E44-B670-105C870BA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8400" y="6027917"/>
              <a:ext cx="0" cy="4067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5E80EF8-675C-0449-9E93-339A17664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3467" y="5655033"/>
              <a:ext cx="0" cy="4067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652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8D0E32-FCD8-4145-8D62-4017489F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0"/>
            <a:ext cx="11401425" cy="848321"/>
          </a:xfrm>
        </p:spPr>
        <p:txBody>
          <a:bodyPr/>
          <a:lstStyle/>
          <a:p>
            <a:pPr rtl="0"/>
            <a:r>
              <a:rPr lang="en-US" sz="2800" kern="1200" dirty="0">
                <a:solidFill>
                  <a:prstClr val="white"/>
                </a:solidFill>
                <a:uFillTx/>
                <a:latin typeface="Calibri" panose="020F0502020204030204"/>
              </a:rPr>
              <a:t>H2B-GFP expression correlates with ecDNA abundance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2C2F5-04B0-B248-A965-AEBC1F0F2DF6}"/>
              </a:ext>
            </a:extLst>
          </p:cNvPr>
          <p:cNvSpPr txBox="1"/>
          <p:nvPr/>
        </p:nvSpPr>
        <p:spPr>
          <a:xfrm>
            <a:off x="4872496" y="3041140"/>
            <a:ext cx="65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GFP </a:t>
            </a:r>
          </a:p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B7741F-5A79-A245-9C4A-333E290EC550}"/>
              </a:ext>
            </a:extLst>
          </p:cNvPr>
          <p:cNvGrpSpPr/>
          <p:nvPr/>
        </p:nvGrpSpPr>
        <p:grpSpPr>
          <a:xfrm>
            <a:off x="788206" y="3041140"/>
            <a:ext cx="4411744" cy="3816860"/>
            <a:chOff x="423445" y="1476998"/>
            <a:chExt cx="5558840" cy="48092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428440-F760-DA47-91A6-BF86EDA02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5" t="7903" r="1478" b="6607"/>
            <a:stretch/>
          </p:blipFill>
          <p:spPr>
            <a:xfrm>
              <a:off x="423445" y="1476998"/>
              <a:ext cx="5558840" cy="48092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D23D93-A5D1-1E49-A593-21F9DD23895C}"/>
                </a:ext>
              </a:extLst>
            </p:cNvPr>
            <p:cNvSpPr txBox="1"/>
            <p:nvPr/>
          </p:nvSpPr>
          <p:spPr>
            <a:xfrm>
              <a:off x="2333423" y="2254315"/>
              <a:ext cx="654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GFP </a:t>
              </a:r>
            </a:p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low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A5E5AB-CC97-1944-8A89-1ED0B6BC4B45}"/>
                </a:ext>
              </a:extLst>
            </p:cNvPr>
            <p:cNvSpPr txBox="1"/>
            <p:nvPr/>
          </p:nvSpPr>
          <p:spPr>
            <a:xfrm>
              <a:off x="926756" y="2515925"/>
              <a:ext cx="654908" cy="387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GFP-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DCD904-685F-464A-BE7E-9828952BA9FB}"/>
                </a:ext>
              </a:extLst>
            </p:cNvPr>
            <p:cNvSpPr txBox="1"/>
            <p:nvPr/>
          </p:nvSpPr>
          <p:spPr>
            <a:xfrm>
              <a:off x="2628607" y="1964552"/>
              <a:ext cx="1444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GFP</a:t>
              </a:r>
            </a:p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medium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B0A6BD-FB7D-1B4C-A345-68AC78BEF71A}"/>
                </a:ext>
              </a:extLst>
            </p:cNvPr>
            <p:cNvSpPr txBox="1"/>
            <p:nvPr/>
          </p:nvSpPr>
          <p:spPr>
            <a:xfrm>
              <a:off x="4362556" y="1952023"/>
              <a:ext cx="1173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GFP</a:t>
              </a:r>
            </a:p>
            <a:p>
              <a:pPr algn="ctr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high</a:t>
              </a:r>
            </a:p>
          </p:txBody>
        </p:sp>
      </p:grpSp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6EB4FA0-AE9F-6045-98FD-92912996B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" t="29359" r="6158" b="38680"/>
          <a:stretch/>
        </p:blipFill>
        <p:spPr>
          <a:xfrm>
            <a:off x="356714" y="1225322"/>
            <a:ext cx="6199069" cy="161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ADD26-2E14-CF4F-8B4F-35F2B1C34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94" y="928921"/>
            <a:ext cx="5024289" cy="59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20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8D0E32-FCD8-4145-8D62-4017489F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8" y="0"/>
            <a:ext cx="12051322" cy="848321"/>
          </a:xfrm>
        </p:spPr>
        <p:txBody>
          <a:bodyPr>
            <a:noAutofit/>
          </a:bodyPr>
          <a:lstStyle/>
          <a:p>
            <a:pPr algn="ctr" rtl="0"/>
            <a:r>
              <a:rPr lang="en-US" sz="3600" kern="1200" dirty="0">
                <a:solidFill>
                  <a:prstClr val="white"/>
                </a:solidFill>
                <a:uFillTx/>
                <a:latin typeface="Calibri" panose="020F0502020204030204"/>
              </a:rPr>
              <a:t>H2B-GFP enables high res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olution </a:t>
            </a:r>
            <a:r>
              <a:rPr lang="en-US" sz="3600" kern="1200" dirty="0">
                <a:solidFill>
                  <a:prstClr val="white"/>
                </a:solidFill>
                <a:uFillTx/>
                <a:latin typeface="Calibri" panose="020F0502020204030204"/>
              </a:rPr>
              <a:t>live imaging of </a:t>
            </a:r>
            <a:r>
              <a:rPr lang="en-US" sz="3600" kern="1200" dirty="0" err="1">
                <a:solidFill>
                  <a:prstClr val="white"/>
                </a:solidFill>
                <a:uFillTx/>
                <a:latin typeface="Calibri" panose="020F0502020204030204"/>
              </a:rPr>
              <a:t>ecDNAs</a:t>
            </a:r>
            <a:r>
              <a:rPr lang="en-US" sz="3600" kern="1200" dirty="0">
                <a:solidFill>
                  <a:prstClr val="white"/>
                </a:solidFill>
                <a:uFillTx/>
                <a:latin typeface="Calibri" panose="020F0502020204030204"/>
              </a:rPr>
              <a:t> 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9C2F17-7BF0-D343-86F4-2E1003E0CD84}"/>
              </a:ext>
            </a:extLst>
          </p:cNvPr>
          <p:cNvGrpSpPr/>
          <p:nvPr/>
        </p:nvGrpSpPr>
        <p:grpSpPr>
          <a:xfrm>
            <a:off x="430516" y="1167755"/>
            <a:ext cx="10970909" cy="4775397"/>
            <a:chOff x="1018882" y="853075"/>
            <a:chExt cx="7443035" cy="32397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FD30DA-A884-3D48-83EA-2FF0705FACB6}"/>
                </a:ext>
              </a:extLst>
            </p:cNvPr>
            <p:cNvGrpSpPr/>
            <p:nvPr/>
          </p:nvGrpSpPr>
          <p:grpSpPr>
            <a:xfrm>
              <a:off x="1018882" y="853075"/>
              <a:ext cx="7384477" cy="1912060"/>
              <a:chOff x="1018882" y="853075"/>
              <a:chExt cx="7384477" cy="191206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B015E06-D709-C145-87BC-2C7751C84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836"/>
              <a:stretch/>
            </p:blipFill>
            <p:spPr>
              <a:xfrm>
                <a:off x="1018882" y="853075"/>
                <a:ext cx="7384477" cy="18542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BBB98D-6B58-7B4C-941A-F7EB2C5D3FBB}"/>
                  </a:ext>
                </a:extLst>
              </p:cNvPr>
              <p:cNvSpPr/>
              <p:nvPr/>
            </p:nvSpPr>
            <p:spPr>
              <a:xfrm>
                <a:off x="1182029" y="2639122"/>
                <a:ext cx="1412488" cy="1260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DFAF55-D83B-7749-B134-4D4BB104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4517" y="2543466"/>
              <a:ext cx="5867400" cy="1549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BB86D4-0C56-0949-85A0-ACD69E321217}"/>
              </a:ext>
            </a:extLst>
          </p:cNvPr>
          <p:cNvSpPr txBox="1"/>
          <p:nvPr/>
        </p:nvSpPr>
        <p:spPr>
          <a:xfrm>
            <a:off x="3494462" y="6296357"/>
            <a:ext cx="566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With Ashley Nichols and John </a:t>
            </a:r>
            <a:r>
              <a:rPr lang="en-US" sz="2400" dirty="0" err="1">
                <a:solidFill>
                  <a:srgbClr val="002060"/>
                </a:solidFill>
                <a:effectLst/>
              </a:rPr>
              <a:t>Maciejowski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010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3D render of cells">
            <a:extLst>
              <a:ext uri="{FF2B5EF4-FFF2-40B4-BE49-F238E27FC236}">
                <a16:creationId xmlns:a16="http://schemas.microsoft.com/office/drawing/2014/main" id="{8D8DF170-0863-4477-9E0C-819B3955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620D4-CD41-0840-A1E1-316C2CBF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Modeling </a:t>
            </a:r>
            <a:r>
              <a:rPr lang="en-US" sz="6000" dirty="0" err="1">
                <a:solidFill>
                  <a:srgbClr val="FFFFFF"/>
                </a:solidFill>
              </a:rPr>
              <a:t>ecDNA</a:t>
            </a:r>
            <a:r>
              <a:rPr lang="en-US" sz="6000" dirty="0">
                <a:solidFill>
                  <a:srgbClr val="FFFFFF"/>
                </a:solidFill>
              </a:rPr>
              <a:t> formation </a:t>
            </a:r>
            <a:r>
              <a:rPr lang="en-US" sz="6000" i="1" dirty="0">
                <a:solidFill>
                  <a:srgbClr val="FFFFFF"/>
                </a:solidFill>
              </a:rPr>
              <a:t>ex vivo</a:t>
            </a:r>
            <a:r>
              <a:rPr lang="en-US" sz="6000" dirty="0">
                <a:solidFill>
                  <a:srgbClr val="FFFFFF"/>
                </a:solidFill>
              </a:rPr>
              <a:t> and </a:t>
            </a:r>
            <a:r>
              <a:rPr lang="en-US" sz="6000" i="1" dirty="0">
                <a:solidFill>
                  <a:srgbClr val="FFFFFF"/>
                </a:solidFill>
              </a:rPr>
              <a:t>in vivo</a:t>
            </a:r>
          </a:p>
        </p:txBody>
      </p:sp>
    </p:spTree>
    <p:extLst>
      <p:ext uri="{BB962C8B-B14F-4D97-AF65-F5344CB8AC3E}">
        <p14:creationId xmlns:p14="http://schemas.microsoft.com/office/powerpoint/2010/main" val="123603117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ACBE-8231-2148-8853-BD14F2A7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556" y="-242620"/>
            <a:ext cx="125349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Generation of inducible </a:t>
            </a:r>
            <a:r>
              <a:rPr lang="en-US" sz="3600" dirty="0" err="1"/>
              <a:t>ecDNA</a:t>
            </a:r>
            <a:r>
              <a:rPr lang="en-US" sz="3600" dirty="0"/>
              <a:t>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89D23-19A8-484A-AB73-2442A0C7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594114"/>
            <a:ext cx="7602409" cy="480668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47DDE3-CA04-574F-82D0-DA8BFFACB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" t="2327" r="61754" b="10396"/>
          <a:stretch/>
        </p:blipFill>
        <p:spPr>
          <a:xfrm>
            <a:off x="287800" y="989878"/>
            <a:ext cx="3397121" cy="5596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84E4BF-6758-8346-B8BD-875BEFB7D090}"/>
              </a:ext>
            </a:extLst>
          </p:cNvPr>
          <p:cNvSpPr txBox="1"/>
          <p:nvPr/>
        </p:nvSpPr>
        <p:spPr>
          <a:xfrm>
            <a:off x="792393" y="98987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gRNA1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6E31D-8071-8C45-BEB5-BDD38CEF5877}"/>
              </a:ext>
            </a:extLst>
          </p:cNvPr>
          <p:cNvSpPr txBox="1"/>
          <p:nvPr/>
        </p:nvSpPr>
        <p:spPr>
          <a:xfrm>
            <a:off x="2267233" y="98987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gRNA2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B7D1B-3F1F-0049-AE89-071EFD56FAE2}"/>
              </a:ext>
            </a:extLst>
          </p:cNvPr>
          <p:cNvSpPr txBox="1"/>
          <p:nvPr/>
        </p:nvSpPr>
        <p:spPr>
          <a:xfrm>
            <a:off x="1470599" y="2185337"/>
            <a:ext cx="57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loxP</a:t>
            </a:r>
            <a:endParaRPr lang="en-US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458929E-6ECD-B342-A2A5-847205E1C04C}"/>
              </a:ext>
            </a:extLst>
          </p:cNvPr>
          <p:cNvSpPr/>
          <p:nvPr/>
        </p:nvSpPr>
        <p:spPr>
          <a:xfrm>
            <a:off x="1610245" y="2771775"/>
            <a:ext cx="195471" cy="51435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4892E6D-C05D-0543-BB70-222976F34A57}"/>
              </a:ext>
            </a:extLst>
          </p:cNvPr>
          <p:cNvSpPr/>
          <p:nvPr/>
        </p:nvSpPr>
        <p:spPr>
          <a:xfrm>
            <a:off x="1628776" y="4486276"/>
            <a:ext cx="205516" cy="51435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01C45-E163-5741-847B-E8E83C7743BC}"/>
              </a:ext>
            </a:extLst>
          </p:cNvPr>
          <p:cNvSpPr txBox="1"/>
          <p:nvPr/>
        </p:nvSpPr>
        <p:spPr>
          <a:xfrm>
            <a:off x="1746222" y="2813590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electroporation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B94B9-E0DE-E447-A2AF-2CA050B4660D}"/>
              </a:ext>
            </a:extLst>
          </p:cNvPr>
          <p:cNvSpPr txBox="1"/>
          <p:nvPr/>
        </p:nvSpPr>
        <p:spPr>
          <a:xfrm>
            <a:off x="1834292" y="4533631"/>
            <a:ext cx="93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21245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3EC4C42B-6F14-714D-9B54-9301D674ACF7}"/>
              </a:ext>
            </a:extLst>
          </p:cNvPr>
          <p:cNvSpPr txBox="1"/>
          <p:nvPr/>
        </p:nvSpPr>
        <p:spPr>
          <a:xfrm>
            <a:off x="294808" y="227802"/>
            <a:ext cx="111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spc="-141" dirty="0">
                <a:solidFill>
                  <a:schemeClr val="bg1"/>
                </a:solidFill>
                <a:cs typeface="Chalkboard"/>
              </a:rPr>
              <a:t>ex-vivo</a:t>
            </a:r>
            <a:r>
              <a:rPr lang="en-US" sz="2800" spc="-141" dirty="0">
                <a:solidFill>
                  <a:schemeClr val="bg1"/>
                </a:solidFill>
                <a:cs typeface="Chalkboard"/>
              </a:rPr>
              <a:t> modeling of ecDNA dynamics</a:t>
            </a:r>
            <a:endParaRPr lang="en-US" sz="2800" i="1" spc="-141" dirty="0">
              <a:solidFill>
                <a:schemeClr val="bg1"/>
              </a:solidFill>
              <a:cs typeface="Chalkboar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56920-7A57-9E43-BD15-58A44209D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61" y="2291788"/>
            <a:ext cx="9052201" cy="208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A2040-7A4D-F743-8211-76F98B2F4BF1}"/>
              </a:ext>
            </a:extLst>
          </p:cNvPr>
          <p:cNvSpPr txBox="1"/>
          <p:nvPr/>
        </p:nvSpPr>
        <p:spPr>
          <a:xfrm>
            <a:off x="1387365" y="1968622"/>
            <a:ext cx="217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adult Neuronal Stem </a:t>
            </a:r>
          </a:p>
          <a:p>
            <a:pPr algn="ctr"/>
            <a:r>
              <a:rPr lang="en-US" dirty="0"/>
              <a:t>Cells (</a:t>
            </a:r>
            <a:r>
              <a:rPr lang="en-US" dirty="0" err="1"/>
              <a:t>aNSC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795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ransgenic m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Transgenic mice </a:t>
            </a:r>
          </a:p>
        </p:txBody>
      </p:sp>
      <p:sp>
        <p:nvSpPr>
          <p:cNvPr id="310" name="Relatively easy.…"/>
          <p:cNvSpPr txBox="1">
            <a:spLocks noGrp="1"/>
          </p:cNvSpPr>
          <p:nvPr>
            <p:ph type="body" idx="1"/>
          </p:nvPr>
        </p:nvSpPr>
        <p:spPr>
          <a:xfrm>
            <a:off x="7609488" y="1429408"/>
            <a:ext cx="3990209" cy="46392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300"/>
            </a:pPr>
            <a:r>
              <a:rPr dirty="0"/>
              <a:t>Relatively easy.</a:t>
            </a:r>
          </a:p>
          <a:p>
            <a:pPr>
              <a:defRPr sz="3300"/>
            </a:pPr>
            <a:r>
              <a:rPr dirty="0"/>
              <a:t>Any promoter can be used to drive expression of the transgene (tissue specific, inducible, </a:t>
            </a:r>
            <a:r>
              <a:rPr dirty="0" err="1"/>
              <a:t>etc</a:t>
            </a:r>
            <a:r>
              <a:rPr dirty="0"/>
              <a:t>).</a:t>
            </a:r>
            <a:br>
              <a:rPr dirty="0"/>
            </a:br>
            <a:endParaRPr dirty="0"/>
          </a:p>
        </p:txBody>
      </p:sp>
      <p:pic>
        <p:nvPicPr>
          <p:cNvPr id="309" name="TransgenicMouse.jpg" descr="TransgenicM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54" y="1270347"/>
            <a:ext cx="5657739" cy="453491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enetically engineered mouse models (GEMMs)">
            <a:extLst>
              <a:ext uri="{FF2B5EF4-FFF2-40B4-BE49-F238E27FC236}">
                <a16:creationId xmlns:a16="http://schemas.microsoft.com/office/drawing/2014/main" id="{4E9D01BA-C855-824B-99F1-C502F417CA13}"/>
              </a:ext>
            </a:extLst>
          </p:cNvPr>
          <p:cNvSpPr txBox="1">
            <a:spLocks/>
          </p:cNvSpPr>
          <p:nvPr/>
        </p:nvSpPr>
        <p:spPr>
          <a:xfrm>
            <a:off x="4113980" y="-221830"/>
            <a:ext cx="4966959" cy="848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Transgenic mice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00EA66-F5AE-6241-8358-00AF54A98E09}"/>
              </a:ext>
            </a:extLst>
          </p:cNvPr>
          <p:cNvSpPr txBox="1"/>
          <p:nvPr/>
        </p:nvSpPr>
        <p:spPr>
          <a:xfrm>
            <a:off x="294808" y="177002"/>
            <a:ext cx="1157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41" dirty="0">
                <a:solidFill>
                  <a:schemeClr val="bg1"/>
                </a:solidFill>
                <a:latin typeface="Chalkboard"/>
                <a:cs typeface="Chalkboard"/>
              </a:rPr>
              <a:t>Engineered </a:t>
            </a:r>
            <a:r>
              <a:rPr lang="en-US" sz="2800" spc="-141" dirty="0" err="1">
                <a:solidFill>
                  <a:schemeClr val="bg1"/>
                </a:solidFill>
                <a:latin typeface="Chalkboard"/>
                <a:cs typeface="Chalkboard"/>
              </a:rPr>
              <a:t>Myc</a:t>
            </a:r>
            <a:r>
              <a:rPr lang="en-US" sz="2800" spc="-141" dirty="0">
                <a:solidFill>
                  <a:schemeClr val="bg1"/>
                </a:solidFill>
                <a:latin typeface="Chalkboard"/>
                <a:cs typeface="Chalkboard"/>
              </a:rPr>
              <a:t>-containing </a:t>
            </a:r>
            <a:r>
              <a:rPr lang="en-US" sz="2800" spc="-141" dirty="0" err="1">
                <a:solidFill>
                  <a:schemeClr val="bg1"/>
                </a:solidFill>
                <a:latin typeface="Chalkboard"/>
                <a:cs typeface="Chalkboard"/>
              </a:rPr>
              <a:t>ecDNA</a:t>
            </a:r>
            <a:r>
              <a:rPr lang="en-US" sz="2800" spc="-141" dirty="0">
                <a:solidFill>
                  <a:schemeClr val="bg1"/>
                </a:solidFill>
                <a:latin typeface="Chalkboard"/>
                <a:cs typeface="Chalkboard"/>
              </a:rPr>
              <a:t> accumulate over time in </a:t>
            </a:r>
            <a:r>
              <a:rPr lang="en-US" sz="2800" spc="-141" dirty="0" err="1">
                <a:solidFill>
                  <a:schemeClr val="bg1"/>
                </a:solidFill>
                <a:latin typeface="Chalkboard"/>
                <a:cs typeface="Chalkboard"/>
              </a:rPr>
              <a:t>aNSCs</a:t>
            </a:r>
            <a:endParaRPr lang="en-US" sz="2800" spc="-141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3D579-A8ED-784A-920A-9BA37DA4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603" y="800716"/>
            <a:ext cx="6817756" cy="1569166"/>
          </a:xfrm>
          <a:prstGeom prst="rect">
            <a:avLst/>
          </a:prstGeom>
        </p:spPr>
      </p:pic>
      <p:pic>
        <p:nvPicPr>
          <p:cNvPr id="9" name="Picture 8" descr="A picture containing plate, food, white, eaten&#10;&#10;Description automatically generated">
            <a:extLst>
              <a:ext uri="{FF2B5EF4-FFF2-40B4-BE49-F238E27FC236}">
                <a16:creationId xmlns:a16="http://schemas.microsoft.com/office/drawing/2014/main" id="{C1C151A5-ED3F-BB43-849F-C44394BBD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129" b="7129"/>
          <a:stretch/>
        </p:blipFill>
        <p:spPr>
          <a:xfrm>
            <a:off x="4343421" y="3268580"/>
            <a:ext cx="3552191" cy="31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B9016-1B9F-A841-800F-69D7B9033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58" y="3268579"/>
            <a:ext cx="3273571" cy="3144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CC4F-986C-F040-9A09-1217395F1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422" t="21105" r="8081" b="8081"/>
          <a:stretch/>
        </p:blipFill>
        <p:spPr>
          <a:xfrm>
            <a:off x="8518355" y="3268580"/>
            <a:ext cx="3552191" cy="31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9C88D1-2688-1045-8296-ADC5CBB949D7}"/>
              </a:ext>
            </a:extLst>
          </p:cNvPr>
          <p:cNvCxnSpPr>
            <a:cxnSpLocks/>
          </p:cNvCxnSpPr>
          <p:nvPr/>
        </p:nvCxnSpPr>
        <p:spPr>
          <a:xfrm flipH="1">
            <a:off x="3271520" y="2470376"/>
            <a:ext cx="1546322" cy="447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545F8B-30C0-3F42-91F7-8C68185C2E33}"/>
              </a:ext>
            </a:extLst>
          </p:cNvPr>
          <p:cNvCxnSpPr>
            <a:cxnSpLocks/>
          </p:cNvCxnSpPr>
          <p:nvPr/>
        </p:nvCxnSpPr>
        <p:spPr>
          <a:xfrm>
            <a:off x="9254359" y="2502648"/>
            <a:ext cx="594540" cy="414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C483EA-E556-D44B-BECF-63122DA200AE}"/>
              </a:ext>
            </a:extLst>
          </p:cNvPr>
          <p:cNvCxnSpPr>
            <a:cxnSpLocks/>
          </p:cNvCxnSpPr>
          <p:nvPr/>
        </p:nvCxnSpPr>
        <p:spPr>
          <a:xfrm flipH="1">
            <a:off x="6642578" y="2466698"/>
            <a:ext cx="526327" cy="414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BDCDE7C-D8DF-9B48-B172-D066E507C263}"/>
              </a:ext>
            </a:extLst>
          </p:cNvPr>
          <p:cNvSpPr txBox="1"/>
          <p:nvPr/>
        </p:nvSpPr>
        <p:spPr>
          <a:xfrm>
            <a:off x="3256338" y="866719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aNSC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C13E64-5F45-904E-A07F-E3DC78FC780F}"/>
              </a:ext>
            </a:extLst>
          </p:cNvPr>
          <p:cNvSpPr txBox="1"/>
          <p:nvPr/>
        </p:nvSpPr>
        <p:spPr>
          <a:xfrm>
            <a:off x="1513176" y="6412686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Week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3804B7-D0F7-9243-9509-EA49DA1EBA44}"/>
              </a:ext>
            </a:extLst>
          </p:cNvPr>
          <p:cNvSpPr txBox="1"/>
          <p:nvPr/>
        </p:nvSpPr>
        <p:spPr>
          <a:xfrm>
            <a:off x="5537041" y="6400436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Week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B1C502-6F4E-E342-9350-790F691D3AED}"/>
              </a:ext>
            </a:extLst>
          </p:cNvPr>
          <p:cNvSpPr txBox="1"/>
          <p:nvPr/>
        </p:nvSpPr>
        <p:spPr>
          <a:xfrm>
            <a:off x="9951684" y="6394520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738874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669FA5-3AFF-FB4F-A5BB-855C491A7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4"/>
          <a:stretch/>
        </p:blipFill>
        <p:spPr>
          <a:xfrm>
            <a:off x="180507" y="2811126"/>
            <a:ext cx="907179" cy="1569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8974E7-FAB9-4A45-B106-33F1D6E467E1}"/>
              </a:ext>
            </a:extLst>
          </p:cNvPr>
          <p:cNvSpPr txBox="1"/>
          <p:nvPr/>
        </p:nvSpPr>
        <p:spPr>
          <a:xfrm>
            <a:off x="634096" y="29084"/>
            <a:ext cx="1152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spc="-141" dirty="0">
                <a:solidFill>
                  <a:schemeClr val="bg1"/>
                </a:solidFill>
                <a:cs typeface="Chalkboard"/>
              </a:rPr>
              <a:t>Engineered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Myc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-containing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ecDNA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 accumulate over time in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aNSCs</a:t>
            </a:r>
            <a:endParaRPr lang="en-US" sz="3600" spc="-141" dirty="0">
              <a:solidFill>
                <a:schemeClr val="bg1"/>
              </a:solidFill>
              <a:cs typeface="Chalkboar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799488-79DB-6F40-B3A0-925B0B1B3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3" y="1483659"/>
            <a:ext cx="50800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1C815-74DE-1A43-99B6-BFCAE121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355" y="1483659"/>
            <a:ext cx="5270339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40BBF-2E43-5B47-8317-897A0E7B1E95}"/>
              </a:ext>
            </a:extLst>
          </p:cNvPr>
          <p:cNvSpPr txBox="1"/>
          <p:nvPr/>
        </p:nvSpPr>
        <p:spPr>
          <a:xfrm>
            <a:off x="5325035" y="1558604"/>
            <a:ext cx="78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70A75-2DAE-E746-8457-BDE7BBA2E709}"/>
              </a:ext>
            </a:extLst>
          </p:cNvPr>
          <p:cNvSpPr txBox="1"/>
          <p:nvPr/>
        </p:nvSpPr>
        <p:spPr>
          <a:xfrm>
            <a:off x="10878670" y="1666180"/>
            <a:ext cx="751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MYC</a:t>
            </a:r>
          </a:p>
        </p:txBody>
      </p:sp>
    </p:spTree>
    <p:extLst>
      <p:ext uri="{BB962C8B-B14F-4D97-AF65-F5344CB8AC3E}">
        <p14:creationId xmlns:p14="http://schemas.microsoft.com/office/powerpoint/2010/main" val="5632309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C56D057-2179-6E42-B99C-1FA3ECE5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92"/>
          <a:stretch/>
        </p:blipFill>
        <p:spPr>
          <a:xfrm>
            <a:off x="1" y="1820236"/>
            <a:ext cx="4866640" cy="3858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444FD-36B5-B346-A0BB-64D323749277}"/>
              </a:ext>
            </a:extLst>
          </p:cNvPr>
          <p:cNvSpPr txBox="1"/>
          <p:nvPr/>
        </p:nvSpPr>
        <p:spPr>
          <a:xfrm>
            <a:off x="634096" y="29084"/>
            <a:ext cx="1152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spc="-141" dirty="0">
                <a:solidFill>
                  <a:schemeClr val="bg1"/>
                </a:solidFill>
                <a:cs typeface="Chalkboard"/>
              </a:rPr>
              <a:t>Engineered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Myc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-containing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ecDNA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 accumulate over time in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aNSCs</a:t>
            </a:r>
            <a:endParaRPr lang="en-US" sz="3600" spc="-141" dirty="0">
              <a:solidFill>
                <a:schemeClr val="bg1"/>
              </a:solidFill>
              <a:cs typeface="Chalkboar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158850-CCA1-BE43-BC85-8B7B9463499E}"/>
              </a:ext>
            </a:extLst>
          </p:cNvPr>
          <p:cNvSpPr txBox="1"/>
          <p:nvPr/>
        </p:nvSpPr>
        <p:spPr>
          <a:xfrm>
            <a:off x="4833125" y="2387066"/>
            <a:ext cx="156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NO ecDNAs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7FD98-DDDE-A240-8358-0A53CE4EABDC}"/>
              </a:ext>
            </a:extLst>
          </p:cNvPr>
          <p:cNvSpPr txBox="1"/>
          <p:nvPr/>
        </p:nvSpPr>
        <p:spPr>
          <a:xfrm>
            <a:off x="4842750" y="2829828"/>
            <a:ext cx="156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ecDNAs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EECFC-9926-924F-A0EE-6EA795CAD6AF}"/>
              </a:ext>
            </a:extLst>
          </p:cNvPr>
          <p:cNvSpPr txBox="1"/>
          <p:nvPr/>
        </p:nvSpPr>
        <p:spPr>
          <a:xfrm>
            <a:off x="1446276" y="1654821"/>
            <a:ext cx="279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Fraction of metaphases showing ecDNAs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ADC432-CAF4-AB44-A6ED-3566B4CB636E}"/>
              </a:ext>
            </a:extLst>
          </p:cNvPr>
          <p:cNvGrpSpPr/>
          <p:nvPr/>
        </p:nvGrpSpPr>
        <p:grpSpPr>
          <a:xfrm>
            <a:off x="6159358" y="1654821"/>
            <a:ext cx="5089176" cy="4829619"/>
            <a:chOff x="6647734" y="1654821"/>
            <a:chExt cx="5089176" cy="48296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175936-3957-BA4F-9211-0C977750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7734" y="1757295"/>
              <a:ext cx="4977352" cy="472714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BE2045-40FF-8244-9A42-FFF5E79D4AD7}"/>
                </a:ext>
              </a:extLst>
            </p:cNvPr>
            <p:cNvSpPr txBox="1"/>
            <p:nvPr/>
          </p:nvSpPr>
          <p:spPr>
            <a:xfrm>
              <a:off x="8946827" y="1654821"/>
              <a:ext cx="2790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Number of ecDNAs per metaphase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7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153C8D-2142-E44E-954A-760D9D53DFCE}"/>
              </a:ext>
            </a:extLst>
          </p:cNvPr>
          <p:cNvSpPr txBox="1"/>
          <p:nvPr/>
        </p:nvSpPr>
        <p:spPr>
          <a:xfrm>
            <a:off x="333936" y="51114"/>
            <a:ext cx="1152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spc="-141" dirty="0">
                <a:solidFill>
                  <a:schemeClr val="bg1"/>
                </a:solidFill>
                <a:cs typeface="Chalkboard"/>
              </a:rPr>
              <a:t>Engineered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Myc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-containing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ecDNA</a:t>
            </a:r>
            <a:r>
              <a:rPr lang="en-US" sz="3600" spc="-141" dirty="0">
                <a:solidFill>
                  <a:schemeClr val="bg1"/>
                </a:solidFill>
                <a:cs typeface="Chalkboard"/>
              </a:rPr>
              <a:t> accumulate over time in </a:t>
            </a:r>
            <a:r>
              <a:rPr lang="en-US" sz="3600" spc="-141" dirty="0" err="1">
                <a:solidFill>
                  <a:schemeClr val="bg1"/>
                </a:solidFill>
                <a:cs typeface="Chalkboard"/>
              </a:rPr>
              <a:t>aNSCs</a:t>
            </a:r>
            <a:endParaRPr lang="en-US" sz="3600" spc="-141" dirty="0">
              <a:solidFill>
                <a:schemeClr val="bg1"/>
              </a:solidFill>
              <a:cs typeface="Chalkboar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80BF5-108C-BF45-A44A-31E0D56D9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4"/>
          <a:stretch/>
        </p:blipFill>
        <p:spPr>
          <a:xfrm>
            <a:off x="192505" y="1090863"/>
            <a:ext cx="11806990" cy="53374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7CB5950-0A1E-F144-BE25-184DE43910AB}"/>
              </a:ext>
            </a:extLst>
          </p:cNvPr>
          <p:cNvSpPr/>
          <p:nvPr/>
        </p:nvSpPr>
        <p:spPr>
          <a:xfrm>
            <a:off x="192505" y="1090863"/>
            <a:ext cx="673769" cy="737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623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153C8D-2142-E44E-954A-760D9D53DFCE}"/>
              </a:ext>
            </a:extLst>
          </p:cNvPr>
          <p:cNvSpPr txBox="1"/>
          <p:nvPr/>
        </p:nvSpPr>
        <p:spPr>
          <a:xfrm>
            <a:off x="333936" y="51114"/>
            <a:ext cx="1152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spc="-141" dirty="0">
                <a:solidFill>
                  <a:schemeClr val="bg1"/>
                </a:solidFill>
                <a:cs typeface="Chalkboard"/>
              </a:rPr>
              <a:t>Effects on the transcriptome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CB5950-0A1E-F144-BE25-184DE43910AB}"/>
              </a:ext>
            </a:extLst>
          </p:cNvPr>
          <p:cNvSpPr/>
          <p:nvPr/>
        </p:nvSpPr>
        <p:spPr>
          <a:xfrm>
            <a:off x="192505" y="1090863"/>
            <a:ext cx="673769" cy="737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B8F8-BC94-6F40-802A-6D7C5E74A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4" y="1140872"/>
            <a:ext cx="3799914" cy="1374437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3702428-A0EA-504F-AA53-41B8BFA5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2515309"/>
            <a:ext cx="6007801" cy="405694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A3A09CC-6909-234E-8804-14AF3D68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706" y="1268480"/>
            <a:ext cx="5124358" cy="51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FD92-7E26-8143-810F-9DAC1908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85" y="-242264"/>
            <a:ext cx="11963400" cy="1325563"/>
          </a:xfrm>
        </p:spPr>
        <p:txBody>
          <a:bodyPr/>
          <a:lstStyle/>
          <a:p>
            <a:r>
              <a:rPr lang="en-US" dirty="0" err="1"/>
              <a:t>ecMyc</a:t>
            </a:r>
            <a:r>
              <a:rPr lang="en-US" dirty="0"/>
              <a:t> NSCs have a strong proliferative advantage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CD314-EE0E-6247-A34B-36B56C0C7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8"/>
          <a:stretch/>
        </p:blipFill>
        <p:spPr>
          <a:xfrm>
            <a:off x="4624274" y="1863610"/>
            <a:ext cx="5041738" cy="3091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4142B-EB22-4244-958A-4E5687F8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012" y="2252443"/>
            <a:ext cx="2155139" cy="3090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C8732-AD28-AB4C-ADD6-A36EF4D6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2" y="2083000"/>
            <a:ext cx="4139592" cy="27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153C8D-2142-E44E-954A-760D9D53DFCE}"/>
              </a:ext>
            </a:extLst>
          </p:cNvPr>
          <p:cNvSpPr txBox="1"/>
          <p:nvPr/>
        </p:nvSpPr>
        <p:spPr>
          <a:xfrm>
            <a:off x="333936" y="51114"/>
            <a:ext cx="1152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spc="-141" dirty="0">
                <a:solidFill>
                  <a:schemeClr val="bg1"/>
                </a:solidFill>
                <a:cs typeface="Chalkboard"/>
              </a:rPr>
              <a:t>ecDNAs as “enhancer hubs”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CB5950-0A1E-F144-BE25-184DE43910AB}"/>
              </a:ext>
            </a:extLst>
          </p:cNvPr>
          <p:cNvSpPr/>
          <p:nvPr/>
        </p:nvSpPr>
        <p:spPr>
          <a:xfrm>
            <a:off x="192505" y="1090863"/>
            <a:ext cx="673769" cy="737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8181DD-6ECA-3C45-8642-D7D19C8240C0}"/>
              </a:ext>
            </a:extLst>
          </p:cNvPr>
          <p:cNvGrpSpPr/>
          <p:nvPr/>
        </p:nvGrpSpPr>
        <p:grpSpPr>
          <a:xfrm>
            <a:off x="466164" y="1492561"/>
            <a:ext cx="3202654" cy="4272659"/>
            <a:chOff x="676026" y="1243721"/>
            <a:chExt cx="3582426" cy="47793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353E46-B5B0-4C42-ACA2-66742F90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026" y="2222218"/>
              <a:ext cx="3175593" cy="37988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7E7910-05F5-7147-9214-7E353B5B4DFD}"/>
                </a:ext>
              </a:extLst>
            </p:cNvPr>
            <p:cNvSpPr txBox="1"/>
            <p:nvPr/>
          </p:nvSpPr>
          <p:spPr>
            <a:xfrm>
              <a:off x="3037476" y="5622924"/>
              <a:ext cx="12209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oncogene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CE91F-9F87-F346-81FD-72801453F034}"/>
                </a:ext>
              </a:extLst>
            </p:cNvPr>
            <p:cNvSpPr txBox="1"/>
            <p:nvPr/>
          </p:nvSpPr>
          <p:spPr>
            <a:xfrm>
              <a:off x="1008687" y="4027042"/>
              <a:ext cx="1282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enhancers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B61187-95F1-5B42-8A78-35713D170A0D}"/>
                </a:ext>
              </a:extLst>
            </p:cNvPr>
            <p:cNvSpPr txBox="1"/>
            <p:nvPr/>
          </p:nvSpPr>
          <p:spPr>
            <a:xfrm>
              <a:off x="1143599" y="1243721"/>
              <a:ext cx="19975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ecDNA hubs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F2D394-32B4-5741-9CE1-280622445B9F}"/>
              </a:ext>
            </a:extLst>
          </p:cNvPr>
          <p:cNvGrpSpPr/>
          <p:nvPr/>
        </p:nvGrpSpPr>
        <p:grpSpPr>
          <a:xfrm>
            <a:off x="4859072" y="1026826"/>
            <a:ext cx="7186533" cy="5560613"/>
            <a:chOff x="4859072" y="1026826"/>
            <a:chExt cx="7186533" cy="55606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0A6F65-3760-2849-A4A5-8E75AF5BB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9072" y="3671183"/>
              <a:ext cx="2338086" cy="25082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0163E-F15A-E248-B3EE-1C95D25B6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3268" y="3679164"/>
              <a:ext cx="2338087" cy="25152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55BE3C-F391-5140-A9FA-B58D34D53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7465" y="3686173"/>
              <a:ext cx="2418140" cy="250820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17632E-80CD-944A-B7B5-8767DB164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9072" y="1026826"/>
              <a:ext cx="2338086" cy="26020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9C3345-CC1F-BF46-8F10-949572C41225}"/>
                </a:ext>
              </a:extLst>
            </p:cNvPr>
            <p:cNvSpPr txBox="1"/>
            <p:nvPr/>
          </p:nvSpPr>
          <p:spPr>
            <a:xfrm>
              <a:off x="6492917" y="1030902"/>
              <a:ext cx="808547" cy="957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DAPI</a:t>
              </a:r>
            </a:p>
            <a:p>
              <a:r>
                <a:rPr lang="en-US" dirty="0" err="1">
                  <a:solidFill>
                    <a:srgbClr val="FF0000"/>
                  </a:solidFill>
                </a:rPr>
                <a:t>Myc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00B050"/>
                  </a:solidFill>
                </a:rPr>
                <a:t>Cen15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79C914-C3E7-AD4C-AB44-52DC71861F3D}"/>
                </a:ext>
              </a:extLst>
            </p:cNvPr>
            <p:cNvSpPr txBox="1"/>
            <p:nvPr/>
          </p:nvSpPr>
          <p:spPr>
            <a:xfrm>
              <a:off x="7339550" y="2005604"/>
              <a:ext cx="2556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Control (p53fl/</a:t>
              </a:r>
              <a:r>
                <a:rPr lang="en-US" dirty="0" err="1"/>
                <a:t>fl</a:t>
              </a:r>
              <a:r>
                <a:rPr lang="en-US" dirty="0"/>
                <a:t> + </a:t>
              </a:r>
              <a:r>
                <a:rPr lang="en-US" dirty="0" err="1"/>
                <a:t>AdCre</a:t>
              </a:r>
              <a:r>
                <a:rPr lang="en-US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798BA7-DC22-6A48-8B2E-B20C0BFADD25}"/>
                </a:ext>
              </a:extLst>
            </p:cNvPr>
            <p:cNvSpPr txBox="1"/>
            <p:nvPr/>
          </p:nvSpPr>
          <p:spPr>
            <a:xfrm>
              <a:off x="7339550" y="6218107"/>
              <a:ext cx="2464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ecMyc;p53fl/</a:t>
              </a:r>
              <a:r>
                <a:rPr lang="en-US" dirty="0" err="1"/>
                <a:t>fl</a:t>
              </a:r>
              <a:r>
                <a:rPr lang="en-US" dirty="0"/>
                <a:t>  + </a:t>
              </a:r>
              <a:r>
                <a:rPr lang="en-US" dirty="0" err="1"/>
                <a:t>AdCre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37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A4A40-D8DF-DE40-9BF8-9189BF539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94"/>
          <a:stretch/>
        </p:blipFill>
        <p:spPr>
          <a:xfrm>
            <a:off x="3243302" y="2305050"/>
            <a:ext cx="5422531" cy="1638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3C9B4-E37F-C244-B6EA-AAE50A53A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65883" y="3326118"/>
            <a:ext cx="2413000" cy="435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59026-02D9-E14C-888A-775F4F127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411" b="65221"/>
          <a:stretch/>
        </p:blipFill>
        <p:spPr>
          <a:xfrm>
            <a:off x="3048000" y="1014701"/>
            <a:ext cx="5422531" cy="11944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49E6B7-6DBC-8C42-A3AA-D12E476C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Inducing ecDNA formation </a:t>
            </a:r>
            <a:r>
              <a:rPr lang="en-US" sz="4000" i="1" kern="1200" dirty="0">
                <a:solidFill>
                  <a:prstClr val="white"/>
                </a:solidFill>
                <a:uFillTx/>
                <a:latin typeface="Calibri" panose="020F0502020204030204"/>
              </a:rPr>
              <a:t>in vivo: </a:t>
            </a:r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everywhere</a:t>
            </a:r>
            <a:endParaRPr lang="en-US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E3930F-9DD1-4548-94D3-2E4BF43A373E}"/>
              </a:ext>
            </a:extLst>
          </p:cNvPr>
          <p:cNvGrpSpPr/>
          <p:nvPr/>
        </p:nvGrpSpPr>
        <p:grpSpPr>
          <a:xfrm>
            <a:off x="6438079" y="4135097"/>
            <a:ext cx="5377684" cy="2738143"/>
            <a:chOff x="6438079" y="4135097"/>
            <a:chExt cx="5377684" cy="2738143"/>
          </a:xfrm>
        </p:grpSpPr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03ECF3DE-EC7C-534C-9160-64E8367D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8079" y="4135097"/>
              <a:ext cx="5278688" cy="2738143"/>
            </a:xfrm>
            <a:prstGeom prst="rect">
              <a:avLst/>
            </a:prstGeom>
          </p:spPr>
        </p:pic>
        <p:sp>
          <p:nvSpPr>
            <p:cNvPr id="9" name="Round Single Corner Rectangle 8">
              <a:extLst>
                <a:ext uri="{FF2B5EF4-FFF2-40B4-BE49-F238E27FC236}">
                  <a16:creationId xmlns:a16="http://schemas.microsoft.com/office/drawing/2014/main" id="{F66EF52B-3E43-9E4D-9923-932DD266D2C5}"/>
                </a:ext>
              </a:extLst>
            </p:cNvPr>
            <p:cNvSpPr/>
            <p:nvPr/>
          </p:nvSpPr>
          <p:spPr>
            <a:xfrm>
              <a:off x="10744199" y="5563087"/>
              <a:ext cx="1071564" cy="359713"/>
            </a:xfrm>
            <a:prstGeom prst="round1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normalizeH="0" baseline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rPr>
                <a:t>ecDNA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750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AC6A6-8B39-0549-88C7-2B8E127C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04" y="1281351"/>
            <a:ext cx="7022391" cy="45985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9BF685-ECD4-CF4F-B0CB-97F72CC7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</p:spPr>
        <p:txBody>
          <a:bodyPr>
            <a:normAutofit/>
          </a:bodyPr>
          <a:lstStyle/>
          <a:p>
            <a:pPr algn="ctr" rtl="0"/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Inducing ecDNA formation </a:t>
            </a:r>
            <a:r>
              <a:rPr lang="en-US" sz="4000" i="1" kern="1200" dirty="0">
                <a:solidFill>
                  <a:prstClr val="white"/>
                </a:solidFill>
                <a:uFillTx/>
                <a:latin typeface="Calibri" panose="020F0502020204030204"/>
              </a:rPr>
              <a:t>in vivo: </a:t>
            </a:r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liver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7C8D6-6DD0-4F40-A9FF-839F1B05BDE1}"/>
              </a:ext>
            </a:extLst>
          </p:cNvPr>
          <p:cNvSpPr txBox="1"/>
          <p:nvPr/>
        </p:nvSpPr>
        <p:spPr>
          <a:xfrm>
            <a:off x="7852410" y="6343650"/>
            <a:ext cx="171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Scott Lowe</a:t>
            </a:r>
          </a:p>
        </p:txBody>
      </p:sp>
    </p:spTree>
    <p:extLst>
      <p:ext uri="{BB962C8B-B14F-4D97-AF65-F5344CB8AC3E}">
        <p14:creationId xmlns:p14="http://schemas.microsoft.com/office/powerpoint/2010/main" val="2779350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9BF685-ECD4-CF4F-B0CB-97F72CC7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-53106"/>
            <a:ext cx="11401425" cy="848321"/>
          </a:xfrm>
        </p:spPr>
        <p:txBody>
          <a:bodyPr>
            <a:normAutofit/>
          </a:bodyPr>
          <a:lstStyle/>
          <a:p>
            <a:pPr algn="ctr" rtl="0"/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Inducing ecDNA formation </a:t>
            </a:r>
            <a:r>
              <a:rPr lang="en-US" sz="4000" i="1" kern="1200" dirty="0">
                <a:solidFill>
                  <a:prstClr val="white"/>
                </a:solidFill>
                <a:uFillTx/>
                <a:latin typeface="Calibri" panose="020F0502020204030204"/>
              </a:rPr>
              <a:t>in vivo: </a:t>
            </a:r>
            <a:r>
              <a:rPr lang="en-US" sz="4000" kern="1200" dirty="0">
                <a:solidFill>
                  <a:prstClr val="white"/>
                </a:solidFill>
                <a:uFillTx/>
                <a:latin typeface="Calibri" panose="020F0502020204030204"/>
              </a:rPr>
              <a:t>brain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75DE1-C994-254D-99E5-49153CC40162}"/>
              </a:ext>
            </a:extLst>
          </p:cNvPr>
          <p:cNvSpPr txBox="1"/>
          <p:nvPr/>
        </p:nvSpPr>
        <p:spPr>
          <a:xfrm>
            <a:off x="9361170" y="6332220"/>
            <a:ext cx="176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Alex Joyner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C8516-76B3-384F-9ED8-901EF450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64" t="-2411" b="75998"/>
          <a:stretch/>
        </p:blipFill>
        <p:spPr>
          <a:xfrm>
            <a:off x="-1" y="1030467"/>
            <a:ext cx="4209107" cy="1353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D8F0A-6E50-3246-A41A-D4F150F3145E}"/>
              </a:ext>
            </a:extLst>
          </p:cNvPr>
          <p:cNvSpPr txBox="1"/>
          <p:nvPr/>
        </p:nvSpPr>
        <p:spPr>
          <a:xfrm>
            <a:off x="311519" y="2619637"/>
            <a:ext cx="26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ecMyc;p53fl/</a:t>
            </a:r>
            <a:r>
              <a:rPr lang="en-US" dirty="0" err="1"/>
              <a:t>fl;Nestin-Cre</a:t>
            </a:r>
            <a:endParaRPr lang="en-US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D40FE-9907-FD49-9133-A40BC20A5F95}"/>
              </a:ext>
            </a:extLst>
          </p:cNvPr>
          <p:cNvSpPr txBox="1"/>
          <p:nvPr/>
        </p:nvSpPr>
        <p:spPr>
          <a:xfrm>
            <a:off x="814775" y="2988969"/>
            <a:ext cx="128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weeks 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E423A-19E7-8842-B53F-0991278D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26675"/>
            <a:ext cx="3572108" cy="2300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5A9A3-B2DC-F544-B9B0-AE6DCCA4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06" y="1065119"/>
            <a:ext cx="7809039" cy="47277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EB82AA-BC96-5749-81F7-316462A72956}"/>
              </a:ext>
            </a:extLst>
          </p:cNvPr>
          <p:cNvSpPr/>
          <p:nvPr/>
        </p:nvSpPr>
        <p:spPr>
          <a:xfrm>
            <a:off x="9879496" y="1391478"/>
            <a:ext cx="2292626" cy="440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figure 4-13a.jpg" descr="figure 4-1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36" y="356430"/>
            <a:ext cx="5009640" cy="347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220px-Burkitt's_lymphoma.jpg" descr="220px-Burkitt's_lympho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066" y="882242"/>
            <a:ext cx="2696015" cy="2426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220" y="3762529"/>
            <a:ext cx="4451060" cy="30060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" name="Group"/>
          <p:cNvGrpSpPr/>
          <p:nvPr/>
        </p:nvGrpSpPr>
        <p:grpSpPr>
          <a:xfrm>
            <a:off x="1779984" y="4712665"/>
            <a:ext cx="3904500" cy="1751626"/>
            <a:chOff x="0" y="211"/>
            <a:chExt cx="5553065" cy="2491201"/>
          </a:xfrm>
        </p:grpSpPr>
        <p:sp>
          <p:nvSpPr>
            <p:cNvPr id="315" name="Arrow"/>
            <p:cNvSpPr/>
            <p:nvPr/>
          </p:nvSpPr>
          <p:spPr>
            <a:xfrm>
              <a:off x="0" y="247649"/>
              <a:ext cx="1713971" cy="1270001"/>
            </a:xfrm>
            <a:prstGeom prst="rightArrow">
              <a:avLst>
                <a:gd name="adj1" fmla="val 37740"/>
                <a:gd name="adj2" fmla="val 61729"/>
              </a:avLst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1D4790"/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1D4790"/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Rectangle"/>
            <p:cNvSpPr/>
            <p:nvPr/>
          </p:nvSpPr>
          <p:spPr>
            <a:xfrm>
              <a:off x="1744133" y="628054"/>
              <a:ext cx="3808932" cy="50919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910796" hangingPunct="0">
                <a:buClr>
                  <a:srgbClr val="1D4790"/>
                </a:buClr>
                <a:defRPr sz="2400">
                  <a:solidFill>
                    <a:srgbClr val="0365C0">
                      <a:satOff val="-3355"/>
                      <a:lumOff val="26614"/>
                    </a:srgbClr>
                  </a:solidFill>
                  <a:uFill>
                    <a:solidFill>
                      <a:srgbClr val="1D479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87" kern="0">
                <a:solidFill>
                  <a:srgbClr val="0365C0">
                    <a:satOff val="-3355"/>
                    <a:lumOff val="26614"/>
                  </a:srgbClr>
                </a:solidFill>
                <a:uFill>
                  <a:solidFill>
                    <a:srgbClr val="1D479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cMyc"/>
            <p:cNvSpPr txBox="1"/>
            <p:nvPr/>
          </p:nvSpPr>
          <p:spPr>
            <a:xfrm>
              <a:off x="2854109" y="508211"/>
              <a:ext cx="1276704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cMyc</a:t>
              </a:r>
            </a:p>
          </p:txBody>
        </p:sp>
        <p:sp>
          <p:nvSpPr>
            <p:cNvPr id="318" name="Eµ"/>
            <p:cNvSpPr txBox="1"/>
            <p:nvPr/>
          </p:nvSpPr>
          <p:spPr>
            <a:xfrm>
              <a:off x="238869" y="211"/>
              <a:ext cx="709026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/>
              <a:r>
                <a:rPr sz="2953" kern="0">
                  <a:solidFill>
                    <a:srgbClr val="000000"/>
                  </a:solidFill>
                  <a:latin typeface="Corbel"/>
                  <a:sym typeface="Corbel"/>
                </a:rPr>
                <a:t>Eµ</a:t>
              </a:r>
            </a:p>
          </p:txBody>
        </p:sp>
        <p:sp>
          <p:nvSpPr>
            <p:cNvPr id="319" name="The Eµ-Myc model"/>
            <p:cNvSpPr txBox="1"/>
            <p:nvPr/>
          </p:nvSpPr>
          <p:spPr>
            <a:xfrm>
              <a:off x="1039721" y="1850233"/>
              <a:ext cx="3604406" cy="641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500"/>
              </a:lvl1pPr>
            </a:lstStyle>
            <a:p>
              <a:pPr algn="ctr" defTabSz="410751" hangingPunct="0"/>
              <a:r>
                <a:rPr sz="2461" kern="0">
                  <a:solidFill>
                    <a:srgbClr val="000000"/>
                  </a:solidFill>
                  <a:latin typeface="Corbel"/>
                  <a:sym typeface="Corbel"/>
                </a:rPr>
                <a:t>The Eµ-Myc model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20" grpId="0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DE34A-B6F2-AA45-A736-C4E77DEB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5634161" cy="1788811"/>
          </a:xfrm>
        </p:spPr>
        <p:txBody>
          <a:bodyPr>
            <a:normAutofit/>
          </a:bodyPr>
          <a:lstStyle/>
          <a:p>
            <a:r>
              <a:rPr lang="en-US" sz="4000" dirty="0"/>
              <a:t>Open questions	</a:t>
            </a:r>
          </a:p>
        </p:txBody>
      </p:sp>
      <p:sp>
        <p:nvSpPr>
          <p:cNvPr id="52" name="Rounded Rectangle 26">
            <a:extLst>
              <a:ext uri="{FF2B5EF4-FFF2-40B4-BE49-F238E27FC236}">
                <a16:creationId xmlns:a16="http://schemas.microsoft.com/office/drawing/2014/main" id="{BA1B5697-42F2-4D35-AC70-5153F4213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9181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6AF03-65CB-5441-B196-6F71B2B7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" r="12759" b="3"/>
          <a:stretch/>
        </p:blipFill>
        <p:spPr>
          <a:xfrm>
            <a:off x="6993488" y="804661"/>
            <a:ext cx="4480560" cy="5248656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B9561A-E4CF-4903-A49B-1E734B38B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878915"/>
              </p:ext>
            </p:extLst>
          </p:nvPr>
        </p:nvGraphicFramePr>
        <p:xfrm>
          <a:off x="710389" y="2630161"/>
          <a:ext cx="5634159" cy="354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48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Mouse embryonic stem cells (mES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r>
              <a:t>Mouse embryonic stem cells (mESC)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rcRect l="1904" t="32324"/>
          <a:stretch>
            <a:fillRect/>
          </a:stretch>
        </p:blipFill>
        <p:spPr>
          <a:xfrm>
            <a:off x="5007348" y="1462149"/>
            <a:ext cx="5154737" cy="487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ource: http://stemcells.nih.gov/"/>
          <p:cNvSpPr txBox="1"/>
          <p:nvPr/>
        </p:nvSpPr>
        <p:spPr>
          <a:xfrm>
            <a:off x="1972433" y="6313602"/>
            <a:ext cx="22458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 defTabSz="410751" hangingPunct="0"/>
            <a:r>
              <a:rPr sz="1266" kern="0">
                <a:solidFill>
                  <a:srgbClr val="000000"/>
                </a:solidFill>
                <a:latin typeface="Corbel"/>
                <a:sym typeface="Corbel"/>
              </a:rPr>
              <a:t>Source: http://stemcells.nih.gov/</a:t>
            </a:r>
          </a:p>
        </p:txBody>
      </p:sp>
      <p:pic>
        <p:nvPicPr>
          <p:cNvPr id="328" name="figureb1.jpg" descr="figureb1.jpg"/>
          <p:cNvPicPr>
            <a:picLocks noChangeAspect="1"/>
          </p:cNvPicPr>
          <p:nvPr/>
        </p:nvPicPr>
        <p:blipFill>
          <a:blip r:embed="rId3"/>
          <a:srcRect l="2185" t="1623" r="67061" b="41072"/>
          <a:stretch>
            <a:fillRect/>
          </a:stretch>
        </p:blipFill>
        <p:spPr>
          <a:xfrm>
            <a:off x="2139903" y="1729942"/>
            <a:ext cx="2424138" cy="4131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rbel"/>
        <a:ea typeface="Corbel"/>
        <a:cs typeface="Corbel"/>
      </a:majorFont>
      <a:minorFont>
        <a:latin typeface="Corbel"/>
        <a:ea typeface="Corbel"/>
        <a:cs typeface="Corbe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5F6"/>
        </a:solidFill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D4790"/>
          </a:buClr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1D4790"/>
            </a:solidFill>
            <a:effectLst/>
            <a:uFill>
              <a:solidFill>
                <a:srgbClr val="1D479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4292A19B0954BBC977AA1E6CD11A2" ma:contentTypeVersion="11" ma:contentTypeDescription="Create a new document." ma:contentTypeScope="" ma:versionID="42d63f1ec78d68124be557bd3bbb8311">
  <xsd:schema xmlns:xsd="http://www.w3.org/2001/XMLSchema" xmlns:xs="http://www.w3.org/2001/XMLSchema" xmlns:p="http://schemas.microsoft.com/office/2006/metadata/properties" xmlns:ns2="93c54995-e3eb-49fd-bf62-f85a08cd8499" xmlns:ns3="cffa105d-4908-4f90-8ef1-88fada4188b4" targetNamespace="http://schemas.microsoft.com/office/2006/metadata/properties" ma:root="true" ma:fieldsID="2ae1cf6054c8ae1d2643f1278477ab8d" ns2:_="" ns3:_="">
    <xsd:import namespace="93c54995-e3eb-49fd-bf62-f85a08cd8499"/>
    <xsd:import namespace="cffa105d-4908-4f90-8ef1-88fada4188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54995-e3eb-49fd-bf62-f85a08cd8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f7d5a8f-ce67-4f4b-8415-9075249ea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a105d-4908-4f90-8ef1-88fada4188b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d578a35-73b3-4472-bad1-3a6364dfae22}" ma:internalName="TaxCatchAll" ma:showField="CatchAllData" ma:web="cffa105d-4908-4f90-8ef1-88fada4188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c54995-e3eb-49fd-bf62-f85a08cd8499">
      <Terms xmlns="http://schemas.microsoft.com/office/infopath/2007/PartnerControls"/>
    </lcf76f155ced4ddcb4097134ff3c332f>
    <TaxCatchAll xmlns="cffa105d-4908-4f90-8ef1-88fada4188b4" xsi:nil="true"/>
  </documentManagement>
</p:properties>
</file>

<file path=customXml/itemProps1.xml><?xml version="1.0" encoding="utf-8"?>
<ds:datastoreItem xmlns:ds="http://schemas.openxmlformats.org/officeDocument/2006/customXml" ds:itemID="{BDF1CA6F-F424-4EB5-B61E-E631D122350D}"/>
</file>

<file path=customXml/itemProps2.xml><?xml version="1.0" encoding="utf-8"?>
<ds:datastoreItem xmlns:ds="http://schemas.openxmlformats.org/officeDocument/2006/customXml" ds:itemID="{8E315CB7-EE24-4EA7-B72F-086F44505F99}"/>
</file>

<file path=customXml/itemProps3.xml><?xml version="1.0" encoding="utf-8"?>
<ds:datastoreItem xmlns:ds="http://schemas.openxmlformats.org/officeDocument/2006/customXml" ds:itemID="{87AA6452-9F65-4F07-ADD0-D2B2115F5EC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11932</TotalTime>
  <Words>1741</Words>
  <Application>Microsoft Office PowerPoint</Application>
  <PresentationFormat>Widescreen</PresentationFormat>
  <Paragraphs>376</Paragraphs>
  <Slides>80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Office Theme</vt:lpstr>
      <vt:lpstr>1_Office Theme</vt:lpstr>
      <vt:lpstr>2_Office Theme</vt:lpstr>
      <vt:lpstr>White</vt:lpstr>
      <vt:lpstr>1_White</vt:lpstr>
      <vt:lpstr>Modeling Cancer in the Mouse</vt:lpstr>
      <vt:lpstr>Cancer as a multistep genetic disease</vt:lpstr>
      <vt:lpstr>The mouse as a model system</vt:lpstr>
      <vt:lpstr>Genetically engineered mouse models (GEMMs)</vt:lpstr>
      <vt:lpstr>A genetic engineer’s toolbox</vt:lpstr>
      <vt:lpstr>Transgenic mice </vt:lpstr>
      <vt:lpstr>Transgenic mice </vt:lpstr>
      <vt:lpstr>PowerPoint Presentation</vt:lpstr>
      <vt:lpstr>Mouse embryonic stem cells (mESC)</vt:lpstr>
      <vt:lpstr>Lentiviral transgenesis using mESC</vt:lpstr>
      <vt:lpstr>Limitations?</vt:lpstr>
      <vt:lpstr>Gene targeting by homologous recombination</vt:lpstr>
      <vt:lpstr>P53: the guardian of the genome</vt:lpstr>
      <vt:lpstr>PowerPoint Presentation</vt:lpstr>
      <vt:lpstr>PowerPoint Presentation</vt:lpstr>
      <vt:lpstr>PowerPoint Presentation</vt:lpstr>
      <vt:lpstr>Latent alleles</vt:lpstr>
      <vt:lpstr>Latent alleles</vt:lpstr>
      <vt:lpstr>The Cre-Lox system</vt:lpstr>
      <vt:lpstr>The Flp-frt system</vt:lpstr>
      <vt:lpstr>Common applications of the Cre-lox system</vt:lpstr>
      <vt:lpstr>Case study: in vivo p53 restoration</vt:lpstr>
      <vt:lpstr>Case study: in vivo p53 restoration</vt:lpstr>
      <vt:lpstr>Case study: in vivo p53 restoration</vt:lpstr>
      <vt:lpstr>Case study: in vivo p53 restoration</vt:lpstr>
      <vt:lpstr>PowerPoint Presentation</vt:lpstr>
      <vt:lpstr>Different cancer types respond differently</vt:lpstr>
      <vt:lpstr>The power, and the limits, of GEMMs</vt:lpstr>
      <vt:lpstr>The CRISPR revolution</vt:lpstr>
      <vt:lpstr>Editing the genome with CRISPR-Cas9</vt:lpstr>
      <vt:lpstr>Gene targeting by CRISPR</vt:lpstr>
      <vt:lpstr>Gene targeting for dummies</vt:lpstr>
      <vt:lpstr>The advent of somatic genome editing</vt:lpstr>
      <vt:lpstr>PowerPoint Presentation</vt:lpstr>
      <vt:lpstr>PowerPoint Presentation</vt:lpstr>
      <vt:lpstr>The impact of chromosomal rearrangements in cancer</vt:lpstr>
      <vt:lpstr>Gene fusions in cancer</vt:lpstr>
      <vt:lpstr>A general CRISPR-based strategy</vt:lpstr>
      <vt:lpstr>The EML4-ALK rearrangement</vt:lpstr>
      <vt:lpstr>Engineering the Eml4-Alk rearrangement in mice</vt:lpstr>
      <vt:lpstr>An adenoviral system for dual sgRNA/Cas9 delivery</vt:lpstr>
      <vt:lpstr>In vivo delivery of Ad-EA</vt:lpstr>
      <vt:lpstr>Ad-EA-induced tumors harbor the Eml4-Alk inversion</vt:lpstr>
      <vt:lpstr>Crizotinib response in Ad-EA-infected mice</vt:lpstr>
      <vt:lpstr>Ex vivo and in vivo chromosomal engineering </vt:lpstr>
      <vt:lpstr>Advantages and limitations </vt:lpstr>
      <vt:lpstr>Summary of CRISPR gene targeting</vt:lpstr>
      <vt:lpstr>Other uses of programmable endonuclease</vt:lpstr>
      <vt:lpstr>Screening the non-coding genome</vt:lpstr>
      <vt:lpstr>PowerPoint Presentation</vt:lpstr>
      <vt:lpstr>PowerPoint Presentation</vt:lpstr>
      <vt:lpstr>Focal oncogene amplifications</vt:lpstr>
      <vt:lpstr>Extrachromosomal circular DNAs (ecDNAs) in cancer </vt:lpstr>
      <vt:lpstr>PowerPoint Presentation</vt:lpstr>
      <vt:lpstr>ecDNAs are commonly observed in human cancers </vt:lpstr>
      <vt:lpstr>Open questions </vt:lpstr>
      <vt:lpstr>PowerPoint Presentation</vt:lpstr>
      <vt:lpstr>A novel strategy to engineer focal amplifications mediated by ecDNAs</vt:lpstr>
      <vt:lpstr>A novel strategy to engineer focal amplifications mediated by ecDNAs</vt:lpstr>
      <vt:lpstr>PowerPoint Presentation</vt:lpstr>
      <vt:lpstr>Engineering MYC and MDM2-containing ecDNAs in HCT116 cells</vt:lpstr>
      <vt:lpstr>Engineering MDM2-containing ecDNAs in HCT116 cells</vt:lpstr>
      <vt:lpstr>Engineering MDM2-containing ecDNAs in HCT116 cells</vt:lpstr>
      <vt:lpstr>The engineered double minutes contains MDM2</vt:lpstr>
      <vt:lpstr>H2B-GFP expression correlates with ecDNA abundance</vt:lpstr>
      <vt:lpstr>H2B-GFP enables high resolution live imaging of ecDNAs </vt:lpstr>
      <vt:lpstr>Modeling ecDNA formation ex vivo and in vivo</vt:lpstr>
      <vt:lpstr>Generation of inducible ecDNA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ecMyc NSCs have a strong proliferative advantage</vt:lpstr>
      <vt:lpstr>PowerPoint Presentation</vt:lpstr>
      <vt:lpstr>Inducing ecDNA formation in vivo: everywhere</vt:lpstr>
      <vt:lpstr>Inducing ecDNA formation in vivo: liver</vt:lpstr>
      <vt:lpstr>Inducing ecDNA formation in vivo: brain</vt:lpstr>
      <vt:lpstr>Open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ISBBM  Rome, June 2022</dc:title>
  <dc:creator>Microsoft Office User</dc:creator>
  <cp:lastModifiedBy>Ventura, Andrea/Sloan Kettering Institute</cp:lastModifiedBy>
  <cp:revision>61</cp:revision>
  <dcterms:created xsi:type="dcterms:W3CDTF">2022-06-19T06:32:16Z</dcterms:created>
  <dcterms:modified xsi:type="dcterms:W3CDTF">2025-10-14T15:52:01Z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0x01010035F4292A19B0954BBC977AA1E6CD11A2</vt:lpwstr>
  </property>
</Properties>
</file>