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6" r:id="rId2"/>
    <p:sldId id="604" r:id="rId3"/>
    <p:sldId id="606" r:id="rId4"/>
    <p:sldId id="605" r:id="rId5"/>
    <p:sldId id="263" r:id="rId6"/>
    <p:sldId id="260" r:id="rId7"/>
    <p:sldId id="264" r:id="rId8"/>
    <p:sldId id="268" r:id="rId9"/>
    <p:sldId id="266" r:id="rId10"/>
    <p:sldId id="607" r:id="rId11"/>
    <p:sldId id="269" r:id="rId12"/>
    <p:sldId id="270" r:id="rId13"/>
    <p:sldId id="271" r:id="rId14"/>
    <p:sldId id="272" r:id="rId15"/>
    <p:sldId id="273" r:id="rId16"/>
    <p:sldId id="608" r:id="rId17"/>
    <p:sldId id="609" r:id="rId18"/>
    <p:sldId id="313" r:id="rId19"/>
    <p:sldId id="274" r:id="rId20"/>
    <p:sldId id="279" r:id="rId21"/>
    <p:sldId id="282" r:id="rId22"/>
    <p:sldId id="283" r:id="rId23"/>
    <p:sldId id="610" r:id="rId24"/>
    <p:sldId id="611" r:id="rId25"/>
    <p:sldId id="612" r:id="rId26"/>
    <p:sldId id="613" r:id="rId27"/>
    <p:sldId id="275" r:id="rId28"/>
    <p:sldId id="614" r:id="rId29"/>
    <p:sldId id="615" r:id="rId30"/>
    <p:sldId id="290" r:id="rId31"/>
    <p:sldId id="616" r:id="rId32"/>
    <p:sldId id="617" r:id="rId33"/>
    <p:sldId id="280" r:id="rId34"/>
    <p:sldId id="291" r:id="rId35"/>
    <p:sldId id="618" r:id="rId36"/>
    <p:sldId id="619" r:id="rId37"/>
    <p:sldId id="620" r:id="rId38"/>
    <p:sldId id="621" r:id="rId39"/>
    <p:sldId id="622" r:id="rId40"/>
    <p:sldId id="623" r:id="rId41"/>
    <p:sldId id="624" r:id="rId42"/>
    <p:sldId id="625" r:id="rId43"/>
    <p:sldId id="626" r:id="rId44"/>
    <p:sldId id="318" r:id="rId45"/>
    <p:sldId id="319" r:id="rId46"/>
    <p:sldId id="317" r:id="rId47"/>
    <p:sldId id="299" r:id="rId48"/>
    <p:sldId id="627" r:id="rId49"/>
    <p:sldId id="628" r:id="rId50"/>
    <p:sldId id="629" r:id="rId51"/>
    <p:sldId id="304" r:id="rId52"/>
    <p:sldId id="259" r:id="rId53"/>
    <p:sldId id="267" r:id="rId54"/>
    <p:sldId id="314" r:id="rId55"/>
    <p:sldId id="315" r:id="rId56"/>
    <p:sldId id="573" r:id="rId57"/>
    <p:sldId id="577" r:id="rId58"/>
    <p:sldId id="578" r:id="rId59"/>
    <p:sldId id="579" r:id="rId60"/>
    <p:sldId id="580" r:id="rId61"/>
    <p:sldId id="547" r:id="rId62"/>
    <p:sldId id="549" r:id="rId63"/>
    <p:sldId id="550" r:id="rId64"/>
    <p:sldId id="551" r:id="rId65"/>
    <p:sldId id="548" r:id="rId66"/>
    <p:sldId id="581" r:id="rId67"/>
    <p:sldId id="553" r:id="rId68"/>
    <p:sldId id="555" r:id="rId69"/>
    <p:sldId id="556" r:id="rId70"/>
    <p:sldId id="570" r:id="rId71"/>
    <p:sldId id="571" r:id="rId72"/>
    <p:sldId id="572" r:id="rId73"/>
    <p:sldId id="582" r:id="rId74"/>
    <p:sldId id="595" r:id="rId75"/>
    <p:sldId id="596" r:id="rId76"/>
    <p:sldId id="597" r:id="rId77"/>
    <p:sldId id="603" r:id="rId78"/>
    <p:sldId id="598" r:id="rId79"/>
    <p:sldId id="284" r:id="rId80"/>
    <p:sldId id="303" r:id="rId81"/>
    <p:sldId id="316" r:id="rId82"/>
    <p:sldId id="349" r:id="rId83"/>
    <p:sldId id="557" r:id="rId84"/>
    <p:sldId id="320" r:id="rId85"/>
    <p:sldId id="324" r:id="rId86"/>
    <p:sldId id="560" r:id="rId87"/>
    <p:sldId id="563" r:id="rId88"/>
    <p:sldId id="564" r:id="rId89"/>
    <p:sldId id="565" r:id="rId90"/>
    <p:sldId id="567" r:id="rId91"/>
    <p:sldId id="566" r:id="rId92"/>
    <p:sldId id="568" r:id="rId93"/>
    <p:sldId id="309" r:id="rId94"/>
    <p:sldId id="310" r:id="rId95"/>
    <p:sldId id="311" r:id="rId96"/>
    <p:sldId id="312" r:id="rId97"/>
    <p:sldId id="285" r:id="rId98"/>
    <p:sldId id="286" r:id="rId99"/>
    <p:sldId id="289" r:id="rId100"/>
    <p:sldId id="287" r:id="rId101"/>
    <p:sldId id="288" r:id="rId102"/>
    <p:sldId id="293" r:id="rId103"/>
    <p:sldId id="292" r:id="rId104"/>
    <p:sldId id="294" r:id="rId105"/>
    <p:sldId id="295" r:id="rId106"/>
    <p:sldId id="296" r:id="rId107"/>
    <p:sldId id="297" r:id="rId108"/>
    <p:sldId id="298" r:id="rId109"/>
    <p:sldId id="300" r:id="rId110"/>
    <p:sldId id="301" r:id="rId111"/>
    <p:sldId id="302" r:id="rId112"/>
    <p:sldId id="305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8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rice\AppData\Local\Microsoft\Windows\Temporary%20Internet%20Files\Content.Outlook\PHB3TCJ4\leukemia%20bubble%20chart%20total%20incide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8589835361501"/>
          <c:y val="0.11475806451612899"/>
          <c:w val="0.87000119303268997"/>
          <c:h val="0.72861446030183796"/>
        </c:manualLayout>
      </c:layout>
      <c:bubbleChart>
        <c:varyColors val="0"/>
        <c:ser>
          <c:idx val="0"/>
          <c:order val="0"/>
          <c:tx>
            <c:strRef>
              <c:f>bubbles!$B$2</c:f>
              <c:strCache>
                <c:ptCount val="1"/>
                <c:pt idx="0">
                  <c:v>Acute Lymphocytic Leukemia (pediatric)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1346444762586499"/>
                  <c:y val="-9.2491321649309899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A</a:t>
                    </a:r>
                    <a:r>
                      <a:rPr lang="en-US" dirty="0"/>
                      <a:t>cute Lymphocytic Leukemia (Pediatric)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bubbles!$D$2</c:f>
              <c:numCache>
                <c:formatCode>0%</c:formatCode>
                <c:ptCount val="1"/>
                <c:pt idx="0">
                  <c:v>0.72500000000000098</c:v>
                </c:pt>
              </c:numCache>
            </c:numRef>
          </c:xVal>
          <c:yVal>
            <c:numRef>
              <c:f>bubbles!$C$2</c:f>
              <c:numCache>
                <c:formatCode>0</c:formatCode>
                <c:ptCount val="1"/>
                <c:pt idx="0">
                  <c:v>6.4952337152513104</c:v>
                </c:pt>
              </c:numCache>
            </c:numRef>
          </c:yVal>
          <c:bubbleSize>
            <c:numRef>
              <c:f>bubbles!$E$2</c:f>
              <c:numCache>
                <c:formatCode>_(* #,##0.00_);_(* \(#,##0.00\);_(* "-"??_);_(@_)</c:formatCode>
                <c:ptCount val="1"/>
                <c:pt idx="0">
                  <c:v>3046.5702014259991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4F67-6D44-9C62-B88712C3D4BB}"/>
            </c:ext>
          </c:extLst>
        </c:ser>
        <c:ser>
          <c:idx val="1"/>
          <c:order val="1"/>
          <c:tx>
            <c:strRef>
              <c:f>bubbles!$B$3</c:f>
              <c:strCache>
                <c:ptCount val="1"/>
                <c:pt idx="0">
                  <c:v>Acute Lymphocytic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14096158434741"/>
                  <c:y val="0.107270341207349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dirty="0"/>
                      <a:t>Acute </a:t>
                    </a:r>
                  </a:p>
                  <a:p>
                    <a:pPr>
                      <a:defRPr sz="1200" b="1"/>
                    </a:pPr>
                    <a:r>
                      <a:rPr lang="en-US" sz="1200" dirty="0"/>
                      <a:t>Lymphocytic </a:t>
                    </a:r>
                  </a:p>
                  <a:p>
                    <a:pPr>
                      <a:defRPr sz="1200" b="1"/>
                    </a:pPr>
                    <a:r>
                      <a:rPr lang="en-US" sz="1200" dirty="0"/>
                      <a:t>Leukemia (Adult)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bubbles!$D$3</c:f>
              <c:numCache>
                <c:formatCode>0%</c:formatCode>
                <c:ptCount val="1"/>
                <c:pt idx="0">
                  <c:v>0.157</c:v>
                </c:pt>
              </c:numCache>
            </c:numRef>
          </c:xVal>
          <c:yVal>
            <c:numRef>
              <c:f>bubbles!$C$3</c:f>
              <c:numCache>
                <c:formatCode>0</c:formatCode>
                <c:ptCount val="1"/>
                <c:pt idx="0">
                  <c:v>52.225389757356403</c:v>
                </c:pt>
              </c:numCache>
            </c:numRef>
          </c:yVal>
          <c:bubbleSize>
            <c:numRef>
              <c:f>bubbles!$E$3</c:f>
              <c:numCache>
                <c:formatCode>_(* #,##0.00_);_(* \(#,##0.00\);_(* "-"??_);_(@_)</c:formatCode>
                <c:ptCount val="1"/>
                <c:pt idx="0">
                  <c:v>2066.6612482679998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4F67-6D44-9C62-B88712C3D4BB}"/>
            </c:ext>
          </c:extLst>
        </c:ser>
        <c:ser>
          <c:idx val="2"/>
          <c:order val="2"/>
          <c:tx>
            <c:strRef>
              <c:f>bubbles!$B$4</c:f>
              <c:strCache>
                <c:ptCount val="1"/>
                <c:pt idx="0">
                  <c:v>Chronic Lymphocytic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95124075399666"/>
                  <c:y val="0.15495427990856001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bubbles!$D$4</c:f>
              <c:numCache>
                <c:formatCode>0%</c:formatCode>
                <c:ptCount val="1"/>
                <c:pt idx="0">
                  <c:v>0.77000000000000401</c:v>
                </c:pt>
              </c:numCache>
            </c:numRef>
          </c:xVal>
          <c:yVal>
            <c:numRef>
              <c:f>bubbles!$C$4</c:f>
              <c:numCache>
                <c:formatCode>0</c:formatCode>
                <c:ptCount val="1"/>
                <c:pt idx="0">
                  <c:v>70.352405586820481</c:v>
                </c:pt>
              </c:numCache>
            </c:numRef>
          </c:yVal>
          <c:bubbleSize>
            <c:numRef>
              <c:f>bubbles!$E$4</c:f>
              <c:numCache>
                <c:formatCode>_(* #,##0.00_);_(* \(#,##0.00\);_(* "-"??_);_(@_)</c:formatCode>
                <c:ptCount val="1"/>
                <c:pt idx="0">
                  <c:v>14424.897881039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5-4F67-6D44-9C62-B88712C3D4BB}"/>
            </c:ext>
          </c:extLst>
        </c:ser>
        <c:ser>
          <c:idx val="3"/>
          <c:order val="3"/>
          <c:tx>
            <c:strRef>
              <c:f>bubbles!$B$5</c:f>
              <c:strCache>
                <c:ptCount val="1"/>
                <c:pt idx="0">
                  <c:v>Acute Myeloid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3378549272250101"/>
                  <c:y val="-0.13511421423884501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Acute Myeloid </a:t>
                    </a:r>
                  </a:p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Leukemia</a:t>
                    </a:r>
                  </a:p>
                </c:rich>
              </c:tx>
              <c:spPr>
                <a:noFill/>
                <a:effectLst/>
              </c:sp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F67-6D44-9C62-B88712C3D4BB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bubbles!$D$5</c:f>
              <c:numCache>
                <c:formatCode>0%</c:formatCode>
                <c:ptCount val="1"/>
                <c:pt idx="0">
                  <c:v>0.184</c:v>
                </c:pt>
              </c:numCache>
            </c:numRef>
          </c:xVal>
          <c:yVal>
            <c:numRef>
              <c:f>bubbles!$C$5</c:f>
              <c:numCache>
                <c:formatCode>0</c:formatCode>
                <c:ptCount val="1"/>
                <c:pt idx="0">
                  <c:v>62.9733101475613</c:v>
                </c:pt>
              </c:numCache>
            </c:numRef>
          </c:yVal>
          <c:bubbleSize>
            <c:numRef>
              <c:f>bubbles!$E$5</c:f>
              <c:numCache>
                <c:formatCode>_(* #,##0.00_);_(* \(#,##0.00\);_(* "-"??_);_(@_)</c:formatCode>
                <c:ptCount val="1"/>
                <c:pt idx="0">
                  <c:v>11768.443977429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7-4F67-6D44-9C62-B88712C3D4BB}"/>
            </c:ext>
          </c:extLst>
        </c:ser>
        <c:ser>
          <c:idx val="4"/>
          <c:order val="4"/>
          <c:tx>
            <c:strRef>
              <c:f>bubbles!$B$6</c:f>
              <c:strCache>
                <c:ptCount val="1"/>
                <c:pt idx="0">
                  <c:v>Chronic Myeloid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4.0792770221904397E-2"/>
                  <c:y val="-0.117347851049868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bubbles!$D$6</c:f>
              <c:numCache>
                <c:formatCode>0%</c:formatCode>
                <c:ptCount val="1"/>
                <c:pt idx="0">
                  <c:v>0.92</c:v>
                </c:pt>
              </c:numCache>
            </c:numRef>
          </c:xVal>
          <c:yVal>
            <c:numRef>
              <c:f>bubbles!$C$6</c:f>
              <c:numCache>
                <c:formatCode>0</c:formatCode>
                <c:ptCount val="1"/>
                <c:pt idx="0">
                  <c:v>63.042255905642783</c:v>
                </c:pt>
              </c:numCache>
            </c:numRef>
          </c:yVal>
          <c:bubbleSize>
            <c:numRef>
              <c:f>bubbles!$E$6</c:f>
              <c:numCache>
                <c:formatCode>_(* #,##0.00_);_(* \(#,##0.00\);_(* "-"??_);_(@_)</c:formatCode>
                <c:ptCount val="1"/>
                <c:pt idx="0">
                  <c:v>5121.6953909970034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9-4F67-6D44-9C62-B88712C3D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2076206504"/>
        <c:axId val="-2076222888"/>
      </c:bubbleChart>
      <c:valAx>
        <c:axId val="-2076206504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5 year Survival</a:t>
                </a:r>
              </a:p>
            </c:rich>
          </c:tx>
          <c:layout>
            <c:manualLayout>
              <c:xMode val="edge"/>
              <c:yMode val="edge"/>
              <c:x val="0.45601825340014301"/>
              <c:y val="0.93651492782152201"/>
            </c:manualLayout>
          </c:layout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6222888"/>
        <c:crosses val="autoZero"/>
        <c:crossBetween val="midCat"/>
      </c:valAx>
      <c:valAx>
        <c:axId val="-2076222888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Average Age of Diagnosis</a:t>
                </a:r>
              </a:p>
            </c:rich>
          </c:tx>
          <c:layout>
            <c:manualLayout>
              <c:xMode val="edge"/>
              <c:yMode val="edge"/>
              <c:x val="6.0606060606060597E-3"/>
              <c:y val="0.24844530522394501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76206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0.37483</cdr:x>
      <cdr:y>0.15355</cdr:y>
    </cdr:from>
    <cdr:to>
      <cdr:x>0.5112</cdr:x>
      <cdr:y>0.27855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1799" y="748840"/>
          <a:ext cx="1143053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err="1"/>
            <a:t>Myelodysplastic</a:t>
          </a:r>
          <a:r>
            <a:rPr lang="en-US" sz="1200" b="1" dirty="0"/>
            <a:t> </a:t>
          </a:r>
        </a:p>
        <a:p xmlns:a="http://schemas.openxmlformats.org/drawingml/2006/main">
          <a:pPr algn="ctr"/>
          <a:r>
            <a:rPr lang="en-US" sz="1200" b="1" dirty="0"/>
            <a:t>Syndromes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2F45-DC02-854E-87EB-526B6442720F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66A02-4222-134A-8C73-55434C0D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66A02-4222-134A-8C73-55434C0D0A4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6061496"/>
            <a:ext cx="8991600" cy="228600"/>
          </a:xfrm>
        </p:spPr>
        <p:txBody>
          <a:bodyPr lIns="0" tIns="0" rIns="0" bIns="0" anchor="b" anchorCtr="0">
            <a:noAutofit/>
          </a:bodyPr>
          <a:lstStyle>
            <a:lvl1pPr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09427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97B92-0D56-5B41-A20A-0D1DC731D314}" type="datetimeFigureOut">
              <a:rPr lang="en-US" smtClean="0"/>
              <a:pPr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HOPP SEP Lecture</a:t>
            </a:r>
            <a:br>
              <a:rPr lang="en-US" dirty="0"/>
            </a:br>
            <a:r>
              <a:rPr lang="en-US" dirty="0"/>
              <a:t>“Liquid Tumors”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Omar Abdel-Wahab, MD</a:t>
            </a:r>
          </a:p>
          <a:p>
            <a:r>
              <a:rPr lang="en-US" dirty="0"/>
              <a:t>HOPP &amp; Leukemia Service,</a:t>
            </a:r>
          </a:p>
          <a:p>
            <a:r>
              <a:rPr lang="en-US" dirty="0"/>
              <a:t>Director, MSK Center for Hematologic Malignancies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B-ALL Subtypes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04"/>
          <a:stretch/>
        </p:blipFill>
        <p:spPr>
          <a:xfrm>
            <a:off x="0" y="1143000"/>
            <a:ext cx="9144000" cy="3171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752968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precursor B (pro B-ALL): 	CD19, CD79, cytoplasmic CD22</a:t>
            </a:r>
          </a:p>
          <a:p>
            <a:r>
              <a:rPr lang="en-US" sz="2400" dirty="0"/>
              <a:t>Common ALL:						CD10+</a:t>
            </a:r>
          </a:p>
          <a:p>
            <a:r>
              <a:rPr lang="en-US" sz="2400" dirty="0"/>
              <a:t>Late pre-B ALL:					CD20+, cytoplasmic mu heavy chain</a:t>
            </a:r>
          </a:p>
        </p:txBody>
      </p:sp>
    </p:spTree>
    <p:extLst>
      <p:ext uri="{BB962C8B-B14F-4D97-AF65-F5344CB8AC3E}">
        <p14:creationId xmlns:p14="http://schemas.microsoft.com/office/powerpoint/2010/main" val="25003155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TKI’s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98" y="2432276"/>
          <a:ext cx="665857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Chronic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Accelerated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Blast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&lt;1.5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Basophils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Platelets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or 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or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WBC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463635"/>
            <a:ext cx="5429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 NOW</a:t>
            </a:r>
          </a:p>
          <a:p>
            <a:pPr marL="342900" indent="-342900">
              <a:buAutoNum type="arabicParenR"/>
            </a:pPr>
            <a:r>
              <a:rPr lang="en-US" dirty="0"/>
              <a:t>Which TKI to start first? </a:t>
            </a:r>
            <a:r>
              <a:rPr lang="en-US" dirty="0" err="1"/>
              <a:t>Imatinib</a:t>
            </a:r>
            <a:r>
              <a:rPr lang="en-US" dirty="0"/>
              <a:t>, </a:t>
            </a:r>
            <a:r>
              <a:rPr lang="en-US" dirty="0" err="1"/>
              <a:t>Dasatinib</a:t>
            </a:r>
            <a:r>
              <a:rPr lang="en-US" dirty="0"/>
              <a:t>, </a:t>
            </a:r>
            <a:r>
              <a:rPr lang="en-US" dirty="0" err="1"/>
              <a:t>Nilotinib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Can you ever stop the TKI?</a:t>
            </a:r>
          </a:p>
          <a:p>
            <a:pPr marL="342900" indent="-342900">
              <a:buAutoNum type="arabicParenR"/>
            </a:pPr>
            <a:r>
              <a:rPr lang="en-US" dirty="0"/>
              <a:t>Do the “T315I” drugs work?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PV, ET, PMF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73" y="1645614"/>
            <a:ext cx="4216057" cy="385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3257" y="2132735"/>
            <a:ext cx="407048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JAK2</a:t>
            </a:r>
            <a:r>
              <a:rPr lang="en-US" dirty="0"/>
              <a:t>V617F mutation</a:t>
            </a:r>
          </a:p>
          <a:p>
            <a:r>
              <a:rPr lang="en-US" i="1" dirty="0"/>
              <a:t>-</a:t>
            </a:r>
            <a:r>
              <a:rPr lang="en-US" dirty="0"/>
              <a:t>95% PV</a:t>
            </a:r>
          </a:p>
          <a:p>
            <a:r>
              <a:rPr lang="en-US" dirty="0"/>
              <a:t>-50% ET</a:t>
            </a:r>
          </a:p>
          <a:p>
            <a:r>
              <a:rPr lang="en-US" dirty="0"/>
              <a:t>-50% PMF</a:t>
            </a:r>
          </a:p>
          <a:p>
            <a:endParaRPr lang="en-US" dirty="0"/>
          </a:p>
          <a:p>
            <a:r>
              <a:rPr lang="en-US" i="1" dirty="0"/>
              <a:t>JAK2 </a:t>
            </a:r>
            <a:r>
              <a:rPr lang="en-US" dirty="0" err="1"/>
              <a:t>exon</a:t>
            </a:r>
            <a:r>
              <a:rPr lang="en-US" dirty="0"/>
              <a:t> 12 mutations</a:t>
            </a:r>
          </a:p>
          <a:p>
            <a:r>
              <a:rPr lang="en-US" i="1" dirty="0"/>
              <a:t>~5</a:t>
            </a:r>
            <a:r>
              <a:rPr lang="en-US" dirty="0"/>
              <a:t>% PV patients</a:t>
            </a:r>
          </a:p>
          <a:p>
            <a:endParaRPr lang="en-US" dirty="0"/>
          </a:p>
          <a:p>
            <a:r>
              <a:rPr lang="en-US" i="1" dirty="0"/>
              <a:t>MPL </a:t>
            </a:r>
            <a:r>
              <a:rPr lang="en-US" dirty="0"/>
              <a:t>mutations</a:t>
            </a:r>
          </a:p>
          <a:p>
            <a:r>
              <a:rPr lang="en-US" dirty="0"/>
              <a:t>10-15% </a:t>
            </a:r>
            <a:r>
              <a:rPr lang="en-US" i="1" dirty="0"/>
              <a:t>JAK2VF </a:t>
            </a:r>
            <a:r>
              <a:rPr lang="en-US" dirty="0"/>
              <a:t>negative ET/PMF patients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PV, ET, PMF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8884" y="1845175"/>
            <a:ext cx="701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0864" y="376224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</a:rPr>
              <a:t>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0649" y="2755781"/>
            <a:ext cx="104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PMF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3798" y="2300478"/>
            <a:ext cx="6330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A</a:t>
            </a:r>
          </a:p>
          <a:p>
            <a:pPr algn="ctr"/>
            <a:r>
              <a:rPr lang="en-US" sz="4000" b="1" dirty="0"/>
              <a:t>M</a:t>
            </a:r>
          </a:p>
          <a:p>
            <a:pPr algn="ctr"/>
            <a:r>
              <a:rPr lang="en-US" sz="4000" b="1" dirty="0"/>
              <a:t>L</a:t>
            </a:r>
          </a:p>
        </p:txBody>
      </p:sp>
      <p:sp>
        <p:nvSpPr>
          <p:cNvPr id="7" name="Right Arrow 6"/>
          <p:cNvSpPr/>
          <p:nvPr/>
        </p:nvSpPr>
        <p:spPr>
          <a:xfrm rot="1694566">
            <a:off x="2069992" y="2491506"/>
            <a:ext cx="1430657" cy="264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428463">
            <a:off x="2095650" y="3371150"/>
            <a:ext cx="1430657" cy="264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570388" y="2749517"/>
            <a:ext cx="1430657" cy="7802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V="1">
            <a:off x="2222391" y="2168737"/>
            <a:ext cx="4181407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V="1">
            <a:off x="2222391" y="4362852"/>
            <a:ext cx="4181407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901564" cy="2914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9538" y="1665450"/>
            <a:ext cx="35084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age @ </a:t>
            </a:r>
            <a:r>
              <a:rPr lang="en-US" dirty="0" err="1"/>
              <a:t>Dx</a:t>
            </a:r>
            <a:r>
              <a:rPr lang="en-US" dirty="0"/>
              <a:t>: 70yo</a:t>
            </a:r>
          </a:p>
          <a:p>
            <a:endParaRPr lang="en-US" dirty="0"/>
          </a:p>
          <a:p>
            <a:r>
              <a:rPr lang="en-US" dirty="0"/>
              <a:t>Compared to age- and sex-matched </a:t>
            </a:r>
          </a:p>
          <a:p>
            <a:r>
              <a:rPr lang="en-US" dirty="0"/>
              <a:t>controls total mortality is</a:t>
            </a:r>
          </a:p>
          <a:p>
            <a:r>
              <a:rPr lang="en-US" dirty="0"/>
              <a:t>1.2 higher in PV. </a:t>
            </a:r>
          </a:p>
          <a:p>
            <a:endParaRPr lang="en-US" dirty="0"/>
          </a:p>
          <a:p>
            <a:r>
              <a:rPr lang="en-US" dirty="0"/>
              <a:t>45% of deaths were due to </a:t>
            </a:r>
          </a:p>
          <a:p>
            <a:r>
              <a:rPr lang="en-US" dirty="0"/>
              <a:t>cardiovascular disease.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45863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GRADE A Treatment Recommendation</a:t>
            </a:r>
          </a:p>
          <a:p>
            <a:r>
              <a:rPr lang="en-US" dirty="0"/>
              <a:t>Aspirin 75 - 100 mg/day</a:t>
            </a:r>
          </a:p>
          <a:p>
            <a:endParaRPr lang="en-US" dirty="0"/>
          </a:p>
          <a:p>
            <a:r>
              <a:rPr lang="en-US" b="1" u="sng" dirty="0"/>
              <a:t>Grade B recommendation</a:t>
            </a:r>
          </a:p>
          <a:p>
            <a:r>
              <a:rPr lang="en-US" dirty="0"/>
              <a:t>Phlebotomy to maintain the </a:t>
            </a:r>
            <a:r>
              <a:rPr lang="en-US" dirty="0" err="1"/>
              <a:t>Hct</a:t>
            </a:r>
            <a:r>
              <a:rPr lang="en-US" dirty="0"/>
              <a:t> to &lt;0.45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300" y="5982598"/>
            <a:ext cx="9845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Cytoreduction</a:t>
            </a:r>
            <a:r>
              <a:rPr lang="en-US" dirty="0"/>
              <a:t> should be given to:</a:t>
            </a:r>
          </a:p>
          <a:p>
            <a:pPr>
              <a:buFontTx/>
              <a:buChar char="-"/>
            </a:pPr>
            <a:r>
              <a:rPr lang="en-US" dirty="0"/>
              <a:t>All patients with platelets &gt; 1.5 million</a:t>
            </a:r>
          </a:p>
          <a:p>
            <a:pPr>
              <a:buFontTx/>
              <a:buChar char="-"/>
            </a:pPr>
            <a:r>
              <a:rPr lang="en-US" dirty="0"/>
              <a:t>leukocyte count &gt; 15 x109/L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2585" y="6433044"/>
            <a:ext cx="199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IFN or </a:t>
            </a:r>
            <a:r>
              <a:rPr lang="en-US" dirty="0" err="1"/>
              <a:t>Hydroxyurea</a:t>
            </a:r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" y="1417638"/>
            <a:ext cx="5613400" cy="3035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449" y="46357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/>
              <a:t>REACTIVE THROMBOCYTOSIS CAUSES</a:t>
            </a:r>
            <a:r>
              <a:rPr lang="en-US" dirty="0"/>
              <a:t>:</a:t>
            </a:r>
            <a:endParaRPr lang="en-US" u="sng" dirty="0"/>
          </a:p>
          <a:p>
            <a:r>
              <a:rPr lang="en-US" dirty="0"/>
              <a:t>iron deficiency, </a:t>
            </a:r>
            <a:r>
              <a:rPr lang="en-US" dirty="0" err="1"/>
              <a:t>splenectomy</a:t>
            </a:r>
            <a:r>
              <a:rPr lang="en-US" dirty="0"/>
              <a:t>, surgery,</a:t>
            </a:r>
          </a:p>
          <a:p>
            <a:r>
              <a:rPr lang="en-US" dirty="0"/>
              <a:t>infection, inflammation, connective tissue disease, metastatic cancer, and</a:t>
            </a:r>
          </a:p>
          <a:p>
            <a:r>
              <a:rPr lang="en-US" dirty="0" err="1"/>
              <a:t>lymphoproliferative</a:t>
            </a:r>
            <a:r>
              <a:rPr lang="en-US" dirty="0"/>
              <a:t> disorders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9274" y="982176"/>
            <a:ext cx="2668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 is unclear if ET shortens</a:t>
            </a:r>
          </a:p>
          <a:p>
            <a:r>
              <a:rPr lang="en-US" b="1" dirty="0"/>
              <a:t>Life expectancy on average.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9274" y="2182505"/>
            <a:ext cx="33609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Studies which found a shorter life expectancy: </a:t>
            </a:r>
          </a:p>
          <a:p>
            <a:r>
              <a:rPr lang="en-US" dirty="0" err="1"/>
              <a:t>Fenaux</a:t>
            </a:r>
            <a:r>
              <a:rPr lang="en-US" dirty="0"/>
              <a:t> et al: 73.5% survival 7 years after diagnosis </a:t>
            </a:r>
          </a:p>
          <a:p>
            <a:endParaRPr lang="en-US" dirty="0"/>
          </a:p>
          <a:p>
            <a:r>
              <a:rPr lang="en-US" dirty="0"/>
              <a:t>Jensen et al: 76% survival</a:t>
            </a:r>
          </a:p>
          <a:p>
            <a:r>
              <a:rPr lang="en-US" dirty="0"/>
              <a:t>at 5 years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Management of ET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17638"/>
            <a:ext cx="938188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Grade A recommendation</a:t>
            </a:r>
          </a:p>
          <a:p>
            <a:r>
              <a:rPr lang="en-US" dirty="0"/>
              <a:t>• Platelet lowering therapy should be given to;</a:t>
            </a:r>
          </a:p>
          <a:p>
            <a:r>
              <a:rPr lang="en-US" dirty="0"/>
              <a:t>- all patients over 60 years of age</a:t>
            </a:r>
          </a:p>
          <a:p>
            <a:r>
              <a:rPr lang="en-US" dirty="0"/>
              <a:t>- all patients with earlier </a:t>
            </a:r>
            <a:r>
              <a:rPr lang="en-US" dirty="0" err="1"/>
              <a:t>thromboembolic</a:t>
            </a:r>
            <a:r>
              <a:rPr lang="en-US" dirty="0"/>
              <a:t> complications</a:t>
            </a:r>
          </a:p>
          <a:p>
            <a:pPr>
              <a:buFontTx/>
              <a:buChar char="-"/>
            </a:pPr>
            <a:r>
              <a:rPr lang="en-US" dirty="0"/>
              <a:t>all patients with platelets &gt;1.5million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• Aspirin 75-100 mg daily to all ET patients except when platelets are &gt;1500 </a:t>
            </a:r>
            <a:r>
              <a:rPr lang="en-US" dirty="0" err="1"/>
              <a:t>x</a:t>
            </a:r>
            <a:r>
              <a:rPr lang="en-US" dirty="0"/>
              <a:t> 109/L, in</a:t>
            </a:r>
          </a:p>
          <a:p>
            <a:r>
              <a:rPr lang="en-US" dirty="0"/>
              <a:t>patients with bleeding symptoms or in patients with other contraindications to aspirin.</a:t>
            </a:r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• The goal of platelet lowering therapy should be platelets &lt; 400 </a:t>
            </a:r>
            <a:r>
              <a:rPr lang="en-US" dirty="0" err="1"/>
              <a:t>x</a:t>
            </a:r>
            <a:r>
              <a:rPr lang="en-US" dirty="0"/>
              <a:t> 109/L</a:t>
            </a:r>
          </a:p>
          <a:p>
            <a:r>
              <a:rPr lang="en-US" dirty="0"/>
              <a:t>(Grade B recommendation)</a:t>
            </a:r>
          </a:p>
          <a:p>
            <a:endParaRPr lang="en-US" dirty="0"/>
          </a:p>
          <a:p>
            <a:r>
              <a:rPr lang="en-US" b="1" dirty="0"/>
              <a:t>Choice of </a:t>
            </a:r>
            <a:r>
              <a:rPr lang="en-US" b="1" dirty="0" err="1"/>
              <a:t>cytoreductive</a:t>
            </a:r>
            <a:r>
              <a:rPr lang="en-US" b="1" dirty="0"/>
              <a:t> therapy in ET:</a:t>
            </a:r>
          </a:p>
          <a:p>
            <a:r>
              <a:rPr lang="en-US" dirty="0"/>
              <a:t>• </a:t>
            </a:r>
            <a:r>
              <a:rPr lang="en-US" dirty="0" err="1"/>
              <a:t>Hydroxyurea</a:t>
            </a:r>
            <a:r>
              <a:rPr lang="en-US" dirty="0"/>
              <a:t> is the best documented therapy in ET</a:t>
            </a:r>
          </a:p>
          <a:p>
            <a:r>
              <a:rPr lang="en-US" dirty="0"/>
              <a:t>• However, due to the concern of possible increased risk of leukemia transformation with</a:t>
            </a:r>
          </a:p>
          <a:p>
            <a:r>
              <a:rPr lang="en-US" dirty="0"/>
              <a:t>long-term use it is not recommended as 1st line therapy in younger patients</a:t>
            </a:r>
          </a:p>
          <a:p>
            <a:r>
              <a:rPr lang="en-US" dirty="0"/>
              <a:t>• &lt;60 years: 1st line interferon-</a:t>
            </a:r>
            <a:r>
              <a:rPr lang="en-US" dirty="0" err="1"/>
              <a:t>α</a:t>
            </a:r>
            <a:r>
              <a:rPr lang="en-US" dirty="0"/>
              <a:t> or </a:t>
            </a:r>
            <a:r>
              <a:rPr lang="en-US" dirty="0" err="1"/>
              <a:t>anagrelide</a:t>
            </a:r>
            <a:r>
              <a:rPr lang="en-US" dirty="0"/>
              <a:t>, 3rd line </a:t>
            </a:r>
            <a:r>
              <a:rPr lang="en-US" dirty="0" err="1"/>
              <a:t>Hydroxyurea</a:t>
            </a:r>
            <a:endParaRPr lang="en-US" dirty="0"/>
          </a:p>
          <a:p>
            <a:r>
              <a:rPr lang="en-US" dirty="0"/>
              <a:t>• &gt;75 years: 1st line </a:t>
            </a:r>
            <a:r>
              <a:rPr lang="en-US" dirty="0" err="1"/>
              <a:t>Hydroxyurea</a:t>
            </a:r>
            <a:r>
              <a:rPr lang="en-US" dirty="0"/>
              <a:t>, 2nd line consider combination therapy (HU-Ana, HU-IFN),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PMF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3994"/>
            <a:ext cx="5057703" cy="482630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PMF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88" y="1417971"/>
            <a:ext cx="5383069" cy="3599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9214" y="1664413"/>
            <a:ext cx="197868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SPLENOMEGALY</a:t>
            </a:r>
          </a:p>
          <a:p>
            <a:endParaRPr lang="en-US" dirty="0"/>
          </a:p>
          <a:p>
            <a:r>
              <a:rPr lang="en-US" dirty="0"/>
              <a:t>EARLY SATIETY</a:t>
            </a:r>
          </a:p>
          <a:p>
            <a:endParaRPr lang="en-US" dirty="0"/>
          </a:p>
          <a:p>
            <a:r>
              <a:rPr lang="en-US" dirty="0"/>
              <a:t>FATIGUE</a:t>
            </a:r>
          </a:p>
          <a:p>
            <a:endParaRPr lang="en-US" dirty="0"/>
          </a:p>
          <a:p>
            <a:r>
              <a:rPr lang="en-US" dirty="0"/>
              <a:t>CYTOPENIAS</a:t>
            </a:r>
          </a:p>
          <a:p>
            <a:endParaRPr lang="en-US" dirty="0"/>
          </a:p>
          <a:p>
            <a:r>
              <a:rPr lang="en-US" dirty="0"/>
              <a:t>HIGH RISK OF AML </a:t>
            </a:r>
          </a:p>
          <a:p>
            <a:r>
              <a:rPr lang="en-US" dirty="0"/>
              <a:t>TRANSFORMATION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FDA-APPROVAL FOR JAK1/2 INHIBITOR </a:t>
            </a:r>
            <a:r>
              <a:rPr lang="en-US" dirty="0" err="1"/>
              <a:t>Ruxolitinib</a:t>
            </a:r>
            <a:r>
              <a:rPr lang="en-US" dirty="0"/>
              <a:t> for MF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472"/>
            <a:ext cx="4859851" cy="2764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339" y="1612472"/>
            <a:ext cx="4334661" cy="3125213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FDA-APPROVAL FOR JAK1/2 INHIBITOR </a:t>
            </a:r>
            <a:r>
              <a:rPr lang="en-US" dirty="0" err="1"/>
              <a:t>Ruxolitinib</a:t>
            </a:r>
            <a:r>
              <a:rPr lang="en-US" dirty="0"/>
              <a:t> for MF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0" y="2268534"/>
            <a:ext cx="7669794" cy="40685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T-ALL Subtypes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4752968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or pro-T: 					CD2, CD7, CD38, cytoplasmic CD3</a:t>
            </a:r>
          </a:p>
          <a:p>
            <a:r>
              <a:rPr lang="en-US" sz="2400" dirty="0"/>
              <a:t>Common </a:t>
            </a:r>
            <a:r>
              <a:rPr lang="en-US" sz="2400" dirty="0" err="1"/>
              <a:t>thymocyte</a:t>
            </a:r>
            <a:r>
              <a:rPr lang="en-US" sz="2400" dirty="0"/>
              <a:t>:				CD4/CD8 double-positive</a:t>
            </a:r>
          </a:p>
          <a:p>
            <a:r>
              <a:rPr lang="en-US" sz="2400" dirty="0"/>
              <a:t>Late </a:t>
            </a:r>
            <a:r>
              <a:rPr lang="en-US" sz="2400" dirty="0" err="1"/>
              <a:t>thymocyte</a:t>
            </a:r>
            <a:r>
              <a:rPr lang="en-US" sz="2400" dirty="0"/>
              <a:t>:					CD4 or CD8 single positive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469" y="966774"/>
            <a:ext cx="6091102" cy="34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71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now in </a:t>
            </a:r>
            <a:r>
              <a:rPr lang="en-US" dirty="0" err="1"/>
              <a:t>MPN’s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49348"/>
            <a:ext cx="81612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Do JAK inhibitors change the natural history of PMF?</a:t>
            </a:r>
          </a:p>
          <a:p>
            <a:pPr marL="342900" indent="-342900">
              <a:buAutoNum type="arabicParenR"/>
            </a:pPr>
            <a:r>
              <a:rPr lang="en-US" dirty="0"/>
              <a:t>Should we use combination strategies of </a:t>
            </a:r>
            <a:r>
              <a:rPr lang="en-US" dirty="0" err="1"/>
              <a:t>JAKi</a:t>
            </a:r>
            <a:r>
              <a:rPr lang="en-US" dirty="0"/>
              <a:t> + something else?</a:t>
            </a:r>
          </a:p>
          <a:p>
            <a:pPr marL="342900" indent="-342900">
              <a:buAutoNum type="arabicParenR"/>
            </a:pPr>
            <a:r>
              <a:rPr lang="en-US" dirty="0"/>
              <a:t>Many newer JAK inhibitors coming are they better than </a:t>
            </a:r>
            <a:r>
              <a:rPr lang="en-US" dirty="0" err="1"/>
              <a:t>ruxolitinib</a:t>
            </a:r>
            <a:r>
              <a:rPr lang="en-US" dirty="0"/>
              <a:t>? (JAK2 specific,</a:t>
            </a:r>
          </a:p>
          <a:p>
            <a:pPr marL="342900" indent="-342900"/>
            <a:r>
              <a:rPr lang="en-US" dirty="0"/>
              <a:t>JAK1 specific, JAK2V617F specific)</a:t>
            </a:r>
          </a:p>
          <a:p>
            <a:pPr marL="342900" indent="-342900"/>
            <a:r>
              <a:rPr lang="en-US" dirty="0"/>
              <a:t>4) What is the genetic abnormality present in the 50% of ET and PMF without</a:t>
            </a:r>
          </a:p>
          <a:p>
            <a:pPr marL="342900" indent="-342900"/>
            <a:r>
              <a:rPr lang="en-US" dirty="0"/>
              <a:t>JAK2 or MPL mutations?</a:t>
            </a:r>
          </a:p>
          <a:p>
            <a:pPr marL="342900" indent="-342900"/>
            <a:r>
              <a:rPr lang="en-US" dirty="0"/>
              <a:t>5) Are JAK2 mutations really driving the disease?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Myelodysplastic</a:t>
            </a:r>
            <a:r>
              <a:rPr lang="en-US" u="sng" dirty="0"/>
              <a:t> Syndrome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690" y="1417638"/>
            <a:ext cx="88333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MDS with low blast % can be very difficult to diagnose and the true incidence of </a:t>
            </a:r>
          </a:p>
          <a:p>
            <a:r>
              <a:rPr lang="en-US" dirty="0"/>
              <a:t>MDS is likely not known.</a:t>
            </a:r>
          </a:p>
          <a:p>
            <a:endParaRPr lang="en-US" dirty="0"/>
          </a:p>
          <a:p>
            <a:r>
              <a:rPr lang="en-US" b="1" u="sng" dirty="0"/>
              <a:t>Definition</a:t>
            </a:r>
            <a:r>
              <a:rPr lang="en-US" dirty="0"/>
              <a:t>: &gt;10% of the cells &gt;1 myeloid BM lineage (</a:t>
            </a:r>
            <a:r>
              <a:rPr lang="en-US" dirty="0" err="1"/>
              <a:t>erythroid</a:t>
            </a:r>
            <a:r>
              <a:rPr lang="en-US" dirty="0"/>
              <a:t>, granulocytic, megakaryocytic</a:t>
            </a:r>
          </a:p>
          <a:p>
            <a:r>
              <a:rPr lang="en-US" dirty="0"/>
              <a:t>must show morphologic dysplasia. </a:t>
            </a:r>
          </a:p>
          <a:p>
            <a:endParaRPr lang="en-US" dirty="0"/>
          </a:p>
          <a:p>
            <a:r>
              <a:rPr lang="en-US" dirty="0"/>
              <a:t>Also, in setting of persistent </a:t>
            </a:r>
            <a:r>
              <a:rPr lang="en-US" dirty="0" err="1"/>
              <a:t>cytopenia</a:t>
            </a:r>
            <a:r>
              <a:rPr lang="en-US" dirty="0"/>
              <a:t>, if the patient has one of the following cytogenetic</a:t>
            </a:r>
          </a:p>
          <a:p>
            <a:r>
              <a:rPr lang="en-US" dirty="0"/>
              <a:t>Abnormalities, MDS may be diagnosed: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37" y="3725962"/>
            <a:ext cx="3855954" cy="2693762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98" y="1780217"/>
            <a:ext cx="7624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78y F presents with CC of slight increase in DOE over last few months. She has a </a:t>
            </a:r>
          </a:p>
          <a:p>
            <a:r>
              <a:rPr lang="en-US" dirty="0" err="1"/>
              <a:t>h/o</a:t>
            </a:r>
            <a:r>
              <a:rPr lang="en-US" dirty="0"/>
              <a:t> HTN and type II DM. Physical exam is unrevealing. CBC reveals </a:t>
            </a:r>
            <a:r>
              <a:rPr lang="en-US" dirty="0" err="1"/>
              <a:t>Hb</a:t>
            </a:r>
            <a:r>
              <a:rPr lang="en-US" dirty="0"/>
              <a:t> 8.2g/dL,</a:t>
            </a:r>
          </a:p>
          <a:p>
            <a:r>
              <a:rPr lang="en-US" dirty="0"/>
              <a:t>WBC 1.8, and </a:t>
            </a:r>
            <a:r>
              <a:rPr lang="en-US" dirty="0" err="1"/>
              <a:t>Plt</a:t>
            </a:r>
            <a:r>
              <a:rPr lang="en-US" dirty="0"/>
              <a:t> 170,000.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Cytogenetic Alterations in 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75"/>
            <a:ext cx="4531233" cy="3207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68" y="1277373"/>
            <a:ext cx="4531232" cy="3175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88" y="4720587"/>
            <a:ext cx="64043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T(9;22) = BCR-ABL = Philadelphia Chromosome = BAD PX</a:t>
            </a:r>
          </a:p>
          <a:p>
            <a:r>
              <a:rPr lang="en-US" dirty="0" err="1"/>
              <a:t>Hyperdiploidy</a:t>
            </a:r>
            <a:r>
              <a:rPr lang="en-US" dirty="0"/>
              <a:t> (&gt; 50 chromosomes) = GOOD PX</a:t>
            </a:r>
          </a:p>
          <a:p>
            <a:r>
              <a:rPr lang="en-US" dirty="0"/>
              <a:t>TEL-AML1 (t12;21) = GOOD PX; often co-occurs with </a:t>
            </a:r>
            <a:r>
              <a:rPr lang="en-US" dirty="0" err="1"/>
              <a:t>hyperdiploidy</a:t>
            </a:r>
            <a:endParaRPr lang="en-US" dirty="0"/>
          </a:p>
          <a:p>
            <a:r>
              <a:rPr lang="en-US" dirty="0" err="1"/>
              <a:t>HYPOdiploidy</a:t>
            </a:r>
            <a:r>
              <a:rPr lang="en-US" dirty="0"/>
              <a:t> (&lt;45 chromosomes) = BAD PX</a:t>
            </a:r>
          </a:p>
          <a:p>
            <a:r>
              <a:rPr lang="en-US" dirty="0"/>
              <a:t>MLL translocations (11q23) = BAD PX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2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/>
              <a:t>Cytogenetics</a:t>
            </a:r>
            <a:r>
              <a:rPr lang="en-US" u="sng" dirty="0"/>
              <a:t> </a:t>
            </a:r>
            <a:r>
              <a:rPr lang="en-US" u="sng" dirty="0" err="1"/>
              <a:t>vs</a:t>
            </a:r>
            <a:r>
              <a:rPr lang="en-US" u="sng" dirty="0"/>
              <a:t> FISH</a:t>
            </a:r>
            <a:br>
              <a:rPr lang="en-US" dirty="0"/>
            </a:br>
            <a:r>
              <a:rPr lang="en-US" dirty="0"/>
              <a:t>t(9;22) on </a:t>
            </a:r>
            <a:r>
              <a:rPr lang="en-US" dirty="0" err="1"/>
              <a:t>cytogenetics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01" y="1580136"/>
            <a:ext cx="7566011" cy="52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/>
              <a:t>Cytogenetics</a:t>
            </a:r>
            <a:r>
              <a:rPr lang="en-US" u="sng" dirty="0"/>
              <a:t> </a:t>
            </a:r>
            <a:r>
              <a:rPr lang="en-US" u="sng" dirty="0" err="1"/>
              <a:t>vs</a:t>
            </a:r>
            <a:r>
              <a:rPr lang="en-US" u="sng" dirty="0"/>
              <a:t> FISH</a:t>
            </a:r>
            <a:br>
              <a:rPr lang="en-US" dirty="0"/>
            </a:br>
            <a:r>
              <a:rPr lang="en-US" dirty="0"/>
              <a:t>t(9;22) FISH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27" y="1620493"/>
            <a:ext cx="6309162" cy="36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BCR-ABL translocations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5649491" cy="4839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6690" y="512599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p210: CML and 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6690" y="459852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p190: only seen in 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9278" y="568734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p230: rare, only seen in CML</a:t>
            </a:r>
          </a:p>
        </p:txBody>
      </p:sp>
    </p:spTree>
    <p:extLst>
      <p:ext uri="{BB962C8B-B14F-4D97-AF65-F5344CB8AC3E}">
        <p14:creationId xmlns:p14="http://schemas.microsoft.com/office/powerpoint/2010/main" val="197842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u="sng" dirty="0"/>
              <a:t>“BCR-ABL </a:t>
            </a:r>
            <a:r>
              <a:rPr lang="en-US" u="sng" dirty="0"/>
              <a:t>Like ALL” harbor frequent kinase fusions and mutations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71600"/>
            <a:ext cx="1993754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3" y="1270631"/>
            <a:ext cx="5303212" cy="543496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910945" y="1296032"/>
            <a:ext cx="0" cy="534183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93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2"/>
            <a:ext cx="8229600" cy="1143000"/>
          </a:xfrm>
        </p:spPr>
        <p:txBody>
          <a:bodyPr/>
          <a:lstStyle/>
          <a:p>
            <a:r>
              <a:rPr lang="en-US" b="1" dirty="0"/>
              <a:t>ALL Case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6600"/>
                </a:solidFill>
              </a:rPr>
              <a:t>Clinical Presentation: </a:t>
            </a:r>
            <a:r>
              <a:rPr lang="en-US" sz="2400" dirty="0"/>
              <a:t>10-year-old M p/w 3-week low-grade fever and fatigue. </a:t>
            </a:r>
            <a:r>
              <a:rPr lang="en-US" sz="2400" dirty="0" err="1"/>
              <a:t>Pancytopenic</a:t>
            </a:r>
            <a:r>
              <a:rPr lang="en-US" sz="2400" dirty="0"/>
              <a:t> and BMA revealed 89% </a:t>
            </a:r>
            <a:r>
              <a:rPr lang="en-US" sz="2400" dirty="0" err="1"/>
              <a:t>lymphoblasts</a:t>
            </a:r>
            <a:r>
              <a:rPr lang="en-US" sz="2400" dirty="0"/>
              <a:t>. FISH revealed no recurrent ALL fusions but karyotype was complex.  </a:t>
            </a:r>
          </a:p>
          <a:p>
            <a:endParaRPr lang="en-US" sz="2400" dirty="0">
              <a:solidFill>
                <a:srgbClr val="F26F19"/>
              </a:solidFill>
              <a:latin typeface="Franklin Gothic Medium"/>
            </a:endParaRPr>
          </a:p>
          <a:p>
            <a:r>
              <a:rPr lang="en-US" sz="2400" dirty="0">
                <a:solidFill>
                  <a:srgbClr val="F26F19"/>
                </a:solidFill>
                <a:latin typeface="Franklin Gothic Medium"/>
              </a:rPr>
              <a:t>Initial Therapies: </a:t>
            </a:r>
            <a:r>
              <a:rPr lang="en-US" sz="2400" dirty="0"/>
              <a:t>He was treated with IT </a:t>
            </a:r>
            <a:r>
              <a:rPr lang="en-US" sz="2400" dirty="0" err="1"/>
              <a:t>cytarabine</a:t>
            </a:r>
            <a:r>
              <a:rPr lang="en-US" sz="2400" dirty="0"/>
              <a:t>, vincristine, </a:t>
            </a:r>
            <a:r>
              <a:rPr lang="en-US" sz="2400" dirty="0" err="1"/>
              <a:t>daunorubicin</a:t>
            </a:r>
            <a:r>
              <a:rPr lang="en-US" sz="2400" dirty="0"/>
              <a:t>, PEG-</a:t>
            </a:r>
            <a:r>
              <a:rPr lang="en-US" sz="2400" dirty="0" err="1"/>
              <a:t>asparaginase</a:t>
            </a:r>
            <a:r>
              <a:rPr lang="en-US" sz="2400" dirty="0"/>
              <a:t>, and oral prednisone. Initial cytogenetic and molecular analyses for recurring translocations in ALL were negative.</a:t>
            </a:r>
          </a:p>
          <a:p>
            <a:endParaRPr lang="en-US" sz="2400" dirty="0">
              <a:solidFill>
                <a:srgbClr val="F26F19"/>
              </a:solidFill>
              <a:latin typeface="Franklin Gothic Medium"/>
            </a:endParaRPr>
          </a:p>
          <a:p>
            <a:r>
              <a:rPr lang="en-US" sz="2400" dirty="0">
                <a:solidFill>
                  <a:srgbClr val="F26F19"/>
                </a:solidFill>
                <a:latin typeface="Franklin Gothic Medium"/>
              </a:rPr>
              <a:t>Disease Course:</a:t>
            </a:r>
          </a:p>
          <a:p>
            <a:r>
              <a:rPr lang="en-US" sz="2000" dirty="0"/>
              <a:t>Poor response to conventional chemotherapy through day 29 of induction.</a:t>
            </a:r>
          </a:p>
          <a:p>
            <a:r>
              <a:rPr lang="en-US" sz="2000" dirty="0"/>
              <a:t>Targeted RNA-</a:t>
            </a:r>
            <a:r>
              <a:rPr lang="en-US" sz="2000" dirty="0" err="1"/>
              <a:t>seq</a:t>
            </a:r>
            <a:r>
              <a:rPr lang="en-US" sz="2000" dirty="0"/>
              <a:t> analysis identified an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       EBF1-PDGFR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fusion.</a:t>
            </a:r>
          </a:p>
          <a:p>
            <a:r>
              <a:rPr lang="en-US" sz="2000" dirty="0" err="1"/>
              <a:t>Imatinib</a:t>
            </a:r>
            <a:r>
              <a:rPr lang="en-US" sz="2000" dirty="0"/>
              <a:t> at a dose of 260 mg/m</a:t>
            </a:r>
            <a:r>
              <a:rPr lang="en-US" sz="2000" baseline="30000" dirty="0"/>
              <a:t>2</a:t>
            </a:r>
            <a:r>
              <a:rPr lang="en-US" sz="2000" dirty="0"/>
              <a:t> per </a:t>
            </a:r>
          </a:p>
          <a:p>
            <a:pPr marL="0" indent="0">
              <a:buNone/>
            </a:pPr>
            <a:r>
              <a:rPr lang="en-US" sz="2000" dirty="0"/>
              <a:t>      day was started.  </a:t>
            </a:r>
          </a:p>
          <a:p>
            <a:endParaRPr lang="en-US" sz="2400" dirty="0">
              <a:solidFill>
                <a:srgbClr val="282B34"/>
              </a:solidFill>
            </a:endParaRPr>
          </a:p>
          <a:p>
            <a:endParaRPr lang="en-US" sz="2400" dirty="0">
              <a:solidFill>
                <a:srgbClr val="282B34"/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561"/>
          <a:stretch/>
        </p:blipFill>
        <p:spPr>
          <a:xfrm>
            <a:off x="4919133" y="4857218"/>
            <a:ext cx="4076700" cy="162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1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75" y="-170893"/>
            <a:ext cx="8229600" cy="1143000"/>
          </a:xfrm>
        </p:spPr>
        <p:txBody>
          <a:bodyPr/>
          <a:lstStyle/>
          <a:p>
            <a:r>
              <a:rPr lang="en-US" b="1" dirty="0"/>
              <a:t>ALL Case (Cont’d)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500" r="50027"/>
          <a:stretch/>
        </p:blipFill>
        <p:spPr>
          <a:xfrm>
            <a:off x="673100" y="1371600"/>
            <a:ext cx="2521975" cy="2980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3187" y="1002268"/>
            <a:ext cx="10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Diagnosis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4231" y="953069"/>
            <a:ext cx="2521975" cy="3314132"/>
            <a:chOff x="3234231" y="953069"/>
            <a:chExt cx="2521975" cy="3314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1337" t="7601" r="-1310" b="1899"/>
            <a:stretch/>
          </p:blipFill>
          <p:spPr>
            <a:xfrm>
              <a:off x="3234231" y="1371601"/>
              <a:ext cx="2521975" cy="2895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6451" y="953069"/>
              <a:ext cx="1319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On </a:t>
              </a:r>
              <a:r>
                <a:rPr lang="en-US" b="1" dirty="0" err="1"/>
                <a:t>Imatinib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89565" y="1498600"/>
            <a:ext cx="3412483" cy="2641599"/>
            <a:chOff x="5689565" y="1498600"/>
            <a:chExt cx="3412483" cy="2641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9565" y="1570038"/>
              <a:ext cx="3412483" cy="257016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689565" y="1498600"/>
              <a:ext cx="355635" cy="3386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388600" y="5579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19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of T or B-ALL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291" y="103280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Ph</a:t>
            </a:r>
            <a:r>
              <a:rPr lang="en-US" dirty="0"/>
              <a:t>-negative B-ALL Or T-ALL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2242" y="1629116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INDUCTION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Achieve morphologic remission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85214" y="3527613"/>
            <a:ext cx="1979900" cy="983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CONSOLIDATION +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MAINTENANCE CHEMO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6981" y="1167451"/>
            <a:ext cx="5814412" cy="517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COMBINATION CHEMOTHERAPY + PPX IT CHEMOTHERAPY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 large # of complex regimens have been developed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None have been tested against another prospectively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Entry into clinical trial always preferable option</a:t>
            </a:r>
          </a:p>
          <a:p>
            <a:pPr marL="285750" indent="-285750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Vincristine, Corticosteroids, </a:t>
            </a:r>
            <a:r>
              <a:rPr lang="en-US" dirty="0" err="1">
                <a:solidFill>
                  <a:srgbClr val="FF0000"/>
                </a:solidFill>
              </a:rPr>
              <a:t>Anthracycline</a:t>
            </a:r>
            <a:r>
              <a:rPr lang="en-US" dirty="0">
                <a:solidFill>
                  <a:srgbClr val="FF0000"/>
                </a:solidFill>
              </a:rPr>
              <a:t>, and IT chemo</a:t>
            </a:r>
          </a:p>
          <a:p>
            <a:r>
              <a:rPr lang="en-US" dirty="0">
                <a:solidFill>
                  <a:srgbClr val="FF0000"/>
                </a:solidFill>
              </a:rPr>
              <a:t>Are present in nearly all protocols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EXAMPLES: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ECOG E2993 Protocol</a:t>
            </a:r>
          </a:p>
          <a:p>
            <a:r>
              <a:rPr lang="en-US" sz="1200" dirty="0">
                <a:solidFill>
                  <a:srgbClr val="FF0000"/>
                </a:solidFill>
              </a:rPr>
              <a:t>HYPER-CVAD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CALGB 8811 or 9111</a:t>
            </a:r>
          </a:p>
          <a:p>
            <a:r>
              <a:rPr lang="en-US" sz="1200" dirty="0">
                <a:solidFill>
                  <a:srgbClr val="FF0000"/>
                </a:solidFill>
              </a:rPr>
              <a:t>Etc.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Achievement of CR with induction in ALL is good: 70-90%</a:t>
            </a:r>
          </a:p>
          <a:p>
            <a:r>
              <a:rPr lang="en-US" b="1" dirty="0">
                <a:solidFill>
                  <a:srgbClr val="FF0000"/>
                </a:solidFill>
              </a:rPr>
              <a:t>But death occurs due to high-risk of relapse.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Achieving CR in relapsed/refractory ALL is less likely than </a:t>
            </a:r>
          </a:p>
          <a:p>
            <a:r>
              <a:rPr lang="en-US" b="1" dirty="0">
                <a:solidFill>
                  <a:srgbClr val="FF0000"/>
                </a:solidFill>
              </a:rPr>
              <a:t>In initial therapy.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2242" y="2536818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POST REMISSION THERAPY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Eliminate minimal residual disease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5214" y="4663149"/>
            <a:ext cx="1979900" cy="983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ALLO SCT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39529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21" y="3208887"/>
            <a:ext cx="3953282" cy="14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41F4864-99E2-7347-B67F-2C3CCB15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90" y="734880"/>
            <a:ext cx="6420637" cy="6008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88AEE-5312-FC43-BCB9-62041C08E523}"/>
              </a:ext>
            </a:extLst>
          </p:cNvPr>
          <p:cNvSpPr txBox="1"/>
          <p:nvPr/>
        </p:nvSpPr>
        <p:spPr>
          <a:xfrm>
            <a:off x="3397828" y="0"/>
            <a:ext cx="2719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Hematopoiesis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DF961-FFF2-8746-9AB2-DD8DC86703D9}"/>
              </a:ext>
            </a:extLst>
          </p:cNvPr>
          <p:cNvSpPr/>
          <p:nvPr/>
        </p:nvSpPr>
        <p:spPr>
          <a:xfrm>
            <a:off x="5174673" y="924791"/>
            <a:ext cx="1724891" cy="706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1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Prognostication in 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30" y="1872842"/>
            <a:ext cx="64940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/>
              <a:t>WBC at diagnosis</a:t>
            </a:r>
          </a:p>
          <a:p>
            <a:pPr marL="742950" lvl="1" indent="-285750">
              <a:buFontTx/>
              <a:buChar char="•"/>
            </a:pPr>
            <a:r>
              <a:rPr lang="en-US" dirty="0"/>
              <a:t>&gt;30,000 B-ALL</a:t>
            </a:r>
          </a:p>
          <a:p>
            <a:pPr marL="742950" lvl="1" indent="-285750">
              <a:buFontTx/>
              <a:buChar char="•"/>
            </a:pPr>
            <a:r>
              <a:rPr lang="en-US" dirty="0"/>
              <a:t>&gt;100,000 T-ALL</a:t>
            </a:r>
          </a:p>
          <a:p>
            <a:pPr marL="285750" indent="-285750">
              <a:buFontTx/>
              <a:buChar char="•"/>
            </a:pPr>
            <a:r>
              <a:rPr lang="en-US" dirty="0"/>
              <a:t>BCR-ABL +</a:t>
            </a:r>
          </a:p>
          <a:p>
            <a:pPr marL="285750" indent="-285750">
              <a:buFontTx/>
              <a:buChar char="•"/>
            </a:pPr>
            <a:r>
              <a:rPr lang="en-US" dirty="0"/>
              <a:t>T(4;11)</a:t>
            </a:r>
          </a:p>
          <a:p>
            <a:pPr marL="285750" indent="-285750">
              <a:buFontTx/>
              <a:buChar char="•"/>
            </a:pPr>
            <a:r>
              <a:rPr lang="en-US" dirty="0"/>
              <a:t>Pro-B cell </a:t>
            </a:r>
            <a:r>
              <a:rPr lang="en-US" dirty="0" err="1"/>
              <a:t>immunophenotype</a:t>
            </a:r>
            <a:r>
              <a:rPr lang="en-US" dirty="0"/>
              <a:t>: CD19, CD79a, CD22, but not CD10</a:t>
            </a:r>
          </a:p>
          <a:p>
            <a:pPr marL="285750" indent="-285750">
              <a:buFontTx/>
              <a:buChar char="•"/>
            </a:pPr>
            <a:r>
              <a:rPr lang="en-US" dirty="0"/>
              <a:t>Age &gt;60</a:t>
            </a:r>
          </a:p>
        </p:txBody>
      </p:sp>
    </p:spTree>
    <p:extLst>
      <p:ext uri="{BB962C8B-B14F-4D97-AF65-F5344CB8AC3E}">
        <p14:creationId xmlns:p14="http://schemas.microsoft.com/office/powerpoint/2010/main" val="115885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29230"/>
            <a:ext cx="67056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367692" y="3461621"/>
            <a:ext cx="1374205" cy="2735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49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Finding chemo regimen details at MSKCC</a:t>
            </a:r>
          </a:p>
        </p:txBody>
      </p:sp>
    </p:spTree>
    <p:extLst>
      <p:ext uri="{BB962C8B-B14F-4D97-AF65-F5344CB8AC3E}">
        <p14:creationId xmlns:p14="http://schemas.microsoft.com/office/powerpoint/2010/main" val="263164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75247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295400" y="2325077"/>
            <a:ext cx="1374205" cy="2735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433351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4063" b="6250"/>
          <a:stretch>
            <a:fillRect/>
          </a:stretch>
        </p:blipFill>
        <p:spPr bwMode="auto">
          <a:xfrm>
            <a:off x="685800" y="838200"/>
            <a:ext cx="8128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391975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1807" b="4984"/>
          <a:stretch>
            <a:fillRect/>
          </a:stretch>
        </p:blipFill>
        <p:spPr bwMode="auto">
          <a:xfrm>
            <a:off x="685800" y="1011596"/>
            <a:ext cx="8153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0313" b="56250"/>
          <a:stretch>
            <a:fillRect/>
          </a:stretch>
        </p:blipFill>
        <p:spPr bwMode="auto">
          <a:xfrm>
            <a:off x="711200" y="3733800"/>
            <a:ext cx="812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3730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2188" b="9375"/>
          <a:stretch>
            <a:fillRect/>
          </a:stretch>
        </p:blipFill>
        <p:spPr bwMode="auto">
          <a:xfrm>
            <a:off x="457200" y="838200"/>
            <a:ext cx="82590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2504116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2500" t="32813" r="16250" b="14844"/>
          <a:stretch>
            <a:fillRect/>
          </a:stretch>
        </p:blipFill>
        <p:spPr bwMode="auto">
          <a:xfrm>
            <a:off x="914400" y="14478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23125" t="20109" r="3750" b="68750"/>
          <a:stretch/>
        </p:blipFill>
        <p:spPr bwMode="auto">
          <a:xfrm>
            <a:off x="228600" y="361110"/>
            <a:ext cx="8915400" cy="108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9489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19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of </a:t>
            </a:r>
            <a:r>
              <a:rPr lang="en-US" b="1" u="sng" dirty="0" err="1"/>
              <a:t>Ph</a:t>
            </a:r>
            <a:r>
              <a:rPr lang="en-US" b="1" u="sng" dirty="0"/>
              <a:t>+ B-ALL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544" y="103280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Ph</a:t>
            </a:r>
            <a:r>
              <a:rPr lang="en-US" dirty="0"/>
              <a:t>-positive B-ALL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2242" y="1629116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INDUCTION + TKI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Achieve morphologic remission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2242" y="2923180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POST REMISSION THERAPY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Eliminate minimal residual disease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2242" y="4409659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MAINTENANCE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9823" y="686461"/>
            <a:ext cx="431872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head-to-head comparison of chemo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chemo+TKI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Has been performed in </a:t>
            </a:r>
            <a:r>
              <a:rPr lang="en-US" dirty="0" err="1">
                <a:solidFill>
                  <a:srgbClr val="FF0000"/>
                </a:solidFill>
              </a:rPr>
              <a:t>Ph+ALL</a:t>
            </a:r>
            <a:r>
              <a:rPr lang="en-US" dirty="0">
                <a:solidFill>
                  <a:srgbClr val="FF0000"/>
                </a:solidFill>
              </a:rPr>
              <a:t>, all comparison is with historical controls but differences are very clear: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Chemo alone, median survival is ~9 months.</a:t>
            </a:r>
          </a:p>
          <a:p>
            <a:r>
              <a:rPr lang="en-US" dirty="0">
                <a:solidFill>
                  <a:srgbClr val="FF0000"/>
                </a:solidFill>
              </a:rPr>
              <a:t>Chemo +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(phase II study) 2yr OS was 36-43%.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Optimal chemo regimen to use with TKI is not known.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Optimal TKI is not known:</a:t>
            </a:r>
          </a:p>
          <a:p>
            <a:r>
              <a:rPr lang="en-US" dirty="0">
                <a:solidFill>
                  <a:srgbClr val="FF0000"/>
                </a:solidFill>
              </a:rPr>
              <a:t>--most experience is with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BUT</a:t>
            </a:r>
          </a:p>
          <a:p>
            <a:r>
              <a:rPr lang="en-US" dirty="0">
                <a:solidFill>
                  <a:srgbClr val="FF0000"/>
                </a:solidFill>
              </a:rPr>
              <a:t>--</a:t>
            </a:r>
            <a:r>
              <a:rPr lang="en-US" dirty="0" err="1">
                <a:solidFill>
                  <a:srgbClr val="FF0000"/>
                </a:solidFill>
              </a:rPr>
              <a:t>dasatinib</a:t>
            </a:r>
            <a:r>
              <a:rPr lang="en-US" dirty="0">
                <a:solidFill>
                  <a:srgbClr val="FF0000"/>
                </a:solidFill>
              </a:rPr>
              <a:t> is more potent than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BUT</a:t>
            </a:r>
          </a:p>
          <a:p>
            <a:r>
              <a:rPr lang="en-US" dirty="0">
                <a:solidFill>
                  <a:srgbClr val="FF0000"/>
                </a:solidFill>
              </a:rPr>
              <a:t>--neither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nor </a:t>
            </a:r>
            <a:r>
              <a:rPr lang="en-US" dirty="0" err="1">
                <a:solidFill>
                  <a:srgbClr val="FF0000"/>
                </a:solidFill>
              </a:rPr>
              <a:t>dasatinib</a:t>
            </a:r>
            <a:r>
              <a:rPr lang="en-US" dirty="0">
                <a:solidFill>
                  <a:srgbClr val="FF0000"/>
                </a:solidFill>
              </a:rPr>
              <a:t> works for T315I mutant disease.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41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9122"/>
            <a:ext cx="8229600" cy="1143000"/>
          </a:xfrm>
        </p:spPr>
        <p:txBody>
          <a:bodyPr/>
          <a:lstStyle/>
          <a:p>
            <a:r>
              <a:rPr lang="en-US" dirty="0"/>
              <a:t>Novel therapies in ALL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56811" y="537805"/>
          <a:ext cx="8229600" cy="3850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Blinatumomab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Ab</a:t>
                      </a:r>
                      <a:r>
                        <a:rPr lang="en-US" dirty="0"/>
                        <a:t>– CD3 and CD19 engaging;</a:t>
                      </a:r>
                    </a:p>
                    <a:p>
                      <a:r>
                        <a:rPr lang="en-US" dirty="0"/>
                        <a:t>Continuous IV infusion for </a:t>
                      </a:r>
                      <a:r>
                        <a:rPr lang="en-US" u="sng" dirty="0"/>
                        <a:t>&gt;</a:t>
                      </a:r>
                      <a:r>
                        <a:rPr lang="en-US" dirty="0"/>
                        <a:t>4 weeks</a:t>
                      </a:r>
                    </a:p>
                    <a:p>
                      <a:r>
                        <a:rPr lang="en-US" dirty="0"/>
                        <a:t>Phase II study</a:t>
                      </a:r>
                      <a:r>
                        <a:rPr lang="en-US" baseline="0" dirty="0"/>
                        <a:t> in R/R B-ALL: </a:t>
                      </a:r>
                      <a:r>
                        <a:rPr lang="en-US" dirty="0"/>
                        <a:t>Hematologic CR was achieved in 72%.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Liposomal Vincristine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 FDA approval</a:t>
                      </a:r>
                      <a:r>
                        <a:rPr lang="en-US" baseline="0" dirty="0"/>
                        <a:t> for relapsed </a:t>
                      </a:r>
                      <a:r>
                        <a:rPr lang="en-US" baseline="0" dirty="0" err="1"/>
                        <a:t>Ph</a:t>
                      </a:r>
                      <a:r>
                        <a:rPr lang="en-US" baseline="0" dirty="0"/>
                        <a:t>-negative B-ALL. 20% CR rate.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Anti-CD19 Chimeric Antigen Receptor (CAR)</a:t>
                      </a:r>
                      <a:r>
                        <a:rPr lang="en-US" baseline="0" dirty="0"/>
                        <a:t> T cell immunotherapy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Studies ongoing</a:t>
                      </a:r>
                      <a:r>
                        <a:rPr lang="en-US" baseline="0" dirty="0"/>
                        <a:t> at UPENN, MSKCC, FHCRC, NCI in R/R B-ALL.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Ionotuzumab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Ozogamicin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Anti-CD22 Ab conjugated to calicheamicin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582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Nelarabine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2005</a:t>
                      </a:r>
                      <a:r>
                        <a:rPr lang="en-US" baseline="0" dirty="0"/>
                        <a:t> FDA approval for R/R T-ALL. 20-50% CR 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36" y="4456422"/>
            <a:ext cx="3209791" cy="2267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2376" y="6355011"/>
            <a:ext cx="176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4-week continuous infusion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72" y="5032599"/>
            <a:ext cx="3903460" cy="12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E54E-A0CF-2340-B018-F2E6B5A7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2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Ionotuzumab</a:t>
            </a:r>
            <a:r>
              <a:rPr lang="en-US" b="1" dirty="0"/>
              <a:t> </a:t>
            </a:r>
            <a:r>
              <a:rPr lang="en-US" b="1" dirty="0" err="1"/>
              <a:t>Ozogamicin</a:t>
            </a:r>
            <a:r>
              <a:rPr lang="en-US" b="1" dirty="0"/>
              <a:t> for B-ALL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F1DC8-3776-584C-8C0B-E7A25337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732611"/>
            <a:ext cx="3700318" cy="1158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E8CD6-1CB7-174F-B72F-FD5B1BECF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18"/>
          <a:stretch/>
        </p:blipFill>
        <p:spPr>
          <a:xfrm>
            <a:off x="196272" y="3663146"/>
            <a:ext cx="3866573" cy="2986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3ED11-C9DD-9B48-BA2F-648333153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" t="66818" r="-1058"/>
          <a:stretch/>
        </p:blipFill>
        <p:spPr>
          <a:xfrm>
            <a:off x="4726509" y="3791560"/>
            <a:ext cx="3700318" cy="285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5A605-86E2-7342-997B-706F86CE0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30" b="33188"/>
          <a:stretch/>
        </p:blipFill>
        <p:spPr>
          <a:xfrm>
            <a:off x="4726509" y="664418"/>
            <a:ext cx="3700318" cy="28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FC04-9820-C84A-8812-86FA292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Main Hematologic Malignancies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6078A-78C5-DD45-9227-23377F4A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559"/>
            <a:ext cx="9144000" cy="44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2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CAR T Cell Immunotherapy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57" y="2340312"/>
            <a:ext cx="2873077" cy="1580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91" y="4111964"/>
            <a:ext cx="2807722" cy="71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20" y="1402823"/>
            <a:ext cx="4623060" cy="3572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34" y="4975188"/>
            <a:ext cx="2637493" cy="177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57" y="4993994"/>
            <a:ext cx="2938057" cy="1628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291" y="1307475"/>
            <a:ext cx="2656650" cy="123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/>
          <a:lstStyle/>
          <a:p>
            <a:r>
              <a:rPr lang="en-US" b="1" u="sng" dirty="0"/>
              <a:t>Cytokine Release Syndrome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8"/>
            <a:ext cx="4353880" cy="298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46" y="1062038"/>
            <a:ext cx="4388543" cy="344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632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/>
              <a:t>Molecular Genetics of T-ALL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2" y="1399993"/>
            <a:ext cx="4650411" cy="4738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6" y="2959829"/>
            <a:ext cx="3852956" cy="153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25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Chronic Lymphocytic Leukemia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59279"/>
            <a:ext cx="8142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-Accumulation of clonal functionally incompetent B lymphocytes</a:t>
            </a:r>
          </a:p>
          <a:p>
            <a:r>
              <a:rPr lang="en-US" dirty="0"/>
              <a:t>-CLL is the same exact disease as “SLL” (small lymphocytic lymphoma)</a:t>
            </a:r>
          </a:p>
          <a:p>
            <a:r>
              <a:rPr lang="en-US" dirty="0"/>
              <a:t>-Median age @ diagnosis is 70</a:t>
            </a:r>
          </a:p>
          <a:p>
            <a:r>
              <a:rPr lang="en-US" dirty="0"/>
              <a:t>-Most common leukemia in </a:t>
            </a:r>
            <a:r>
              <a:rPr lang="en-US" b="1" dirty="0"/>
              <a:t>Western World </a:t>
            </a:r>
            <a:r>
              <a:rPr lang="en-US" dirty="0"/>
              <a:t>in terms of </a:t>
            </a:r>
            <a:r>
              <a:rPr lang="en-US" i="1" u="sng" dirty="0"/>
              <a:t>prevalence</a:t>
            </a:r>
            <a:r>
              <a:rPr lang="en-US" dirty="0"/>
              <a:t> (AML is #1</a:t>
            </a:r>
          </a:p>
          <a:p>
            <a:r>
              <a:rPr lang="en-US" dirty="0"/>
              <a:t>In </a:t>
            </a:r>
            <a:r>
              <a:rPr lang="en-US" i="1" u="sng" dirty="0"/>
              <a:t>incidence</a:t>
            </a:r>
            <a:r>
              <a:rPr lang="en-US" dirty="0"/>
              <a:t>), #2 cause of leukemia death in adults (after AML).</a:t>
            </a:r>
          </a:p>
          <a:p>
            <a:r>
              <a:rPr lang="en-US" dirty="0"/>
              <a:t>-Median survival time from diagnosis: 10 years</a:t>
            </a:r>
          </a:p>
          <a:p>
            <a:r>
              <a:rPr lang="en-US" dirty="0"/>
              <a:t>-</a:t>
            </a:r>
            <a:r>
              <a:rPr lang="en-US" b="1" dirty="0">
                <a:solidFill>
                  <a:srgbClr val="FF0000"/>
                </a:solidFill>
              </a:rPr>
              <a:t>Highly </a:t>
            </a:r>
            <a:r>
              <a:rPr lang="en-US" b="1" dirty="0" err="1">
                <a:solidFill>
                  <a:srgbClr val="FF0000"/>
                </a:solidFill>
              </a:rPr>
              <a:t>heterogenous</a:t>
            </a:r>
            <a:r>
              <a:rPr lang="en-US" b="1" dirty="0">
                <a:solidFill>
                  <a:srgbClr val="FF0000"/>
                </a:solidFill>
              </a:rPr>
              <a:t> clinical course: death from initial dx ranges from 2 to 20 years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68yM presents for routine PCP outpatient visit, you notice CBC has </a:t>
            </a:r>
          </a:p>
          <a:p>
            <a:r>
              <a:rPr lang="en-US" dirty="0"/>
              <a:t>Consistently shown following result over last 2 years: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98550" y="4533809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783869" y="4483510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74542" y="487332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6028" y="434914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9549" y="4870875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3017210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Chronic Lymphocytic Leukemia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59279"/>
            <a:ext cx="311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”Smudge cells” on blood smear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60" y="2080873"/>
            <a:ext cx="6101239" cy="45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0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CLL </a:t>
            </a:r>
            <a:r>
              <a:rPr lang="en-US" b="1" u="sng" dirty="0">
                <a:solidFill>
                  <a:srgbClr val="FF0000"/>
                </a:solidFill>
              </a:rPr>
              <a:t>Peripheral Blood </a:t>
            </a:r>
            <a:r>
              <a:rPr lang="en-US" b="1" u="sng" dirty="0" err="1"/>
              <a:t>Immunophenotype</a:t>
            </a:r>
            <a:endParaRPr lang="en-US" b="1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75151" y="3484422"/>
          <a:ext cx="6096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CD19+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CD20+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CD5+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CD23+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sIg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weak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Mantle Cell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CD19+</a:t>
                      </a:r>
                    </a:p>
                    <a:p>
                      <a:r>
                        <a:rPr lang="en-US" b="1" dirty="0"/>
                        <a:t>CD20+</a:t>
                      </a:r>
                    </a:p>
                    <a:p>
                      <a:r>
                        <a:rPr lang="en-US" b="1" dirty="0"/>
                        <a:t>CD5+</a:t>
                      </a:r>
                    </a:p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CD23</a:t>
                      </a:r>
                      <a:r>
                        <a:rPr lang="en-US" b="1" baseline="0" dirty="0"/>
                        <a:t> negative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sIg</a:t>
                      </a:r>
                      <a:r>
                        <a:rPr lang="en-US" b="1" baseline="0" dirty="0"/>
                        <a:t> ++</a:t>
                      </a:r>
                    </a:p>
                    <a:p>
                      <a:r>
                        <a:rPr lang="en-US" b="1" baseline="0" dirty="0"/>
                        <a:t>T(11;14)</a:t>
                      </a:r>
                    </a:p>
                    <a:p>
                      <a:r>
                        <a:rPr lang="en-US" b="1" baseline="0" dirty="0" err="1"/>
                        <a:t>Cyclin</a:t>
                      </a:r>
                      <a:r>
                        <a:rPr lang="en-US" b="1" baseline="0" dirty="0"/>
                        <a:t> D1+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701382"/>
            <a:ext cx="8473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CLL</a:t>
            </a:r>
            <a:r>
              <a:rPr lang="en-US" dirty="0"/>
              <a:t>: Absolute B lymphocyte count &gt; 5,000/</a:t>
            </a:r>
            <a:r>
              <a:rPr lang="en-US" dirty="0" err="1"/>
              <a:t>uL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Monoclonal B lymphocytosis (MBL)</a:t>
            </a:r>
            <a:r>
              <a:rPr lang="en-US" dirty="0"/>
              <a:t>: “pre-CLL”, Absolute B lymphocyte count &lt; 5,000/</a:t>
            </a:r>
            <a:r>
              <a:rPr lang="en-US" dirty="0" err="1"/>
              <a:t>uL</a:t>
            </a:r>
            <a:r>
              <a:rPr lang="en-US" dirty="0"/>
              <a:t>,</a:t>
            </a:r>
          </a:p>
          <a:p>
            <a:r>
              <a:rPr lang="en-US" dirty="0"/>
              <a:t>No symptoms/</a:t>
            </a:r>
            <a:r>
              <a:rPr lang="en-US" dirty="0" err="1"/>
              <a:t>cytopenias</a:t>
            </a:r>
            <a:r>
              <a:rPr lang="en-US" dirty="0"/>
              <a:t>/LAD/</a:t>
            </a:r>
            <a:r>
              <a:rPr lang="en-US" dirty="0" err="1"/>
              <a:t>organomegaly</a:t>
            </a:r>
            <a:r>
              <a:rPr lang="en-US" dirty="0"/>
              <a:t>; follow patients annually; only a minority</a:t>
            </a:r>
          </a:p>
          <a:p>
            <a:r>
              <a:rPr lang="en-US" dirty="0"/>
              <a:t>Actually progress to CLL.</a:t>
            </a:r>
          </a:p>
        </p:txBody>
      </p:sp>
    </p:spTree>
    <p:extLst>
      <p:ext uri="{BB962C8B-B14F-4D97-AF65-F5344CB8AC3E}">
        <p14:creationId xmlns:p14="http://schemas.microsoft.com/office/powerpoint/2010/main" val="89312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1778"/>
            <a:ext cx="8229600" cy="1143000"/>
          </a:xfrm>
        </p:spPr>
        <p:txBody>
          <a:bodyPr/>
          <a:lstStyle/>
          <a:p>
            <a:r>
              <a:rPr lang="en-US" b="1" u="sng" dirty="0"/>
              <a:t>CLL Staging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93043"/>
            <a:ext cx="102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Rai</a:t>
            </a:r>
            <a:r>
              <a:rPr lang="en-US" dirty="0"/>
              <a:t> stage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866548"/>
            <a:ext cx="12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Binet</a:t>
            </a:r>
            <a:r>
              <a:rPr lang="en-US" dirty="0"/>
              <a:t> stage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830" y="1417638"/>
          <a:ext cx="6096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Median survival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chemeClr val="bg1"/>
                          </a:solidFill>
                        </a:rPr>
                        <a:t>pts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at presentation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Low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Lymphocytosis only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150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Int.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LAD,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</a:rPr>
                        <a:t>organomegaly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70-100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High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Anemia, thrombocytopenia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3829" y="4235880"/>
          <a:ext cx="637902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6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Median survival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3 involved LN sites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Comparable to age-matched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controls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3 LN sites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months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Anemia, thrombocytopenia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24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830" y="5988480"/>
            <a:ext cx="663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(CT Scans, PET not routinely performed in CLL outside of clinical trial)</a:t>
            </a:r>
          </a:p>
        </p:txBody>
      </p:sp>
    </p:spTree>
    <p:extLst>
      <p:ext uri="{BB962C8B-B14F-4D97-AF65-F5344CB8AC3E}">
        <p14:creationId xmlns:p14="http://schemas.microsoft.com/office/powerpoint/2010/main" val="656809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Additional Prognostic Info in CLL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559279"/>
            <a:ext cx="34109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-Lymphocyte doubling time</a:t>
            </a:r>
          </a:p>
          <a:p>
            <a:r>
              <a:rPr lang="en-US" dirty="0"/>
              <a:t>-</a:t>
            </a:r>
            <a:r>
              <a:rPr lang="en-US" i="1" dirty="0"/>
              <a:t>IGHV </a:t>
            </a:r>
            <a:r>
              <a:rPr lang="en-US" dirty="0"/>
              <a:t>mutational status</a:t>
            </a:r>
          </a:p>
          <a:p>
            <a:r>
              <a:rPr lang="en-US" dirty="0"/>
              <a:t>	* </a:t>
            </a:r>
            <a:r>
              <a:rPr lang="en-US" dirty="0" err="1"/>
              <a:t>unmutated</a:t>
            </a:r>
            <a:r>
              <a:rPr lang="en-US" dirty="0"/>
              <a:t> = BAD</a:t>
            </a:r>
          </a:p>
          <a:p>
            <a:r>
              <a:rPr lang="en-US" dirty="0"/>
              <a:t>	* mutated = GOOD</a:t>
            </a:r>
          </a:p>
          <a:p>
            <a:r>
              <a:rPr lang="en-US" dirty="0"/>
              <a:t>-CD38 expression = BAD</a:t>
            </a:r>
          </a:p>
          <a:p>
            <a:r>
              <a:rPr lang="en-US" dirty="0"/>
              <a:t>-ZAP70 expression = BAD</a:t>
            </a:r>
          </a:p>
          <a:p>
            <a:r>
              <a:rPr lang="en-US" dirty="0"/>
              <a:t>-Genetic alterations based on FISH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74365" y="3797088"/>
            <a:ext cx="4026179" cy="30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5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FISH in CLL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315"/>
            <a:ext cx="3780160" cy="1135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65" y="2214891"/>
            <a:ext cx="5862435" cy="47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3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New Molecular Genetic abnormalities in CLL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1"/>
            <a:ext cx="4681916" cy="1730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8" y="3710284"/>
            <a:ext cx="4251691" cy="1347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585" y="1994994"/>
            <a:ext cx="3948415" cy="906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47" y="3548852"/>
            <a:ext cx="4288388" cy="22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A7C76-A293-B54E-A3CE-7EA5AF80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030"/>
            <a:ext cx="6634595" cy="5613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7EDAD9-C189-8545-9341-2B68BAC3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Main Hematologic Malignancies</a:t>
            </a:r>
          </a:p>
        </p:txBody>
      </p:sp>
    </p:spTree>
    <p:extLst>
      <p:ext uri="{BB962C8B-B14F-4D97-AF65-F5344CB8AC3E}">
        <p14:creationId xmlns:p14="http://schemas.microsoft.com/office/powerpoint/2010/main" val="2338531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</a:t>
            </a:r>
            <a:r>
              <a:rPr lang="en-US" b="1" u="sng" dirty="0" err="1"/>
              <a:t>cytopenias</a:t>
            </a:r>
            <a:r>
              <a:rPr lang="en-US" b="1" u="sng" dirty="0"/>
              <a:t> in CLL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332" y="3282221"/>
            <a:ext cx="603242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ANEMIA in CLL </a:t>
            </a:r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BM infiltration from CLL cells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AIHA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PRCA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Anemia due to any other cause (e.g. bleeding from GI tract)</a:t>
            </a:r>
          </a:p>
          <a:p>
            <a:endParaRPr lang="en-US" dirty="0"/>
          </a:p>
          <a:p>
            <a:r>
              <a:rPr lang="en-US" dirty="0"/>
              <a:t>THROMBOCYTOPENIA in CLL </a:t>
            </a:r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BM infiltration from CLL cells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Autoimmune 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36252" y="1691897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1571" y="1641598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244" y="203141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730" y="150723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7251" y="202896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0463" y="1649105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5782" y="1598806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16455" y="198862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30" y="1464439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1462" y="198617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8358" y="2031417"/>
            <a:ext cx="67896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1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Basic points about CLL treatment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701382"/>
            <a:ext cx="78919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Not all patients with CLL need therapy.</a:t>
            </a:r>
          </a:p>
          <a:p>
            <a:pPr marL="342900" indent="-342900">
              <a:buAutoNum type="arabicParenBoth"/>
            </a:pPr>
            <a:r>
              <a:rPr lang="en-US" dirty="0"/>
              <a:t>Specific indications for therapy with CLL:</a:t>
            </a:r>
          </a:p>
          <a:p>
            <a:pPr lvl="1"/>
            <a:r>
              <a:rPr lang="en-US" dirty="0"/>
              <a:t>-Anemia or Thrombocytopenia due to BM infiltration with CLL cells (</a:t>
            </a:r>
            <a:r>
              <a:rPr lang="en-US" dirty="0" err="1"/>
              <a:t>ie</a:t>
            </a:r>
            <a:r>
              <a:rPr lang="en-US" dirty="0"/>
              <a:t> not </a:t>
            </a:r>
          </a:p>
          <a:p>
            <a:pPr lvl="1"/>
            <a:r>
              <a:rPr lang="en-US" dirty="0"/>
              <a:t>Autoimmune complications of CLL)</a:t>
            </a:r>
          </a:p>
          <a:p>
            <a:pPr lvl="1"/>
            <a:r>
              <a:rPr lang="en-US" dirty="0"/>
              <a:t>-SOFT INDICATIONS: disabling symptoms due to CLL such as night sweats</a:t>
            </a:r>
          </a:p>
          <a:p>
            <a:pPr lvl="1"/>
            <a:r>
              <a:rPr lang="en-US" dirty="0"/>
              <a:t>Or extreme LAD, repeated infections due to </a:t>
            </a:r>
            <a:r>
              <a:rPr lang="en-US" dirty="0" err="1"/>
              <a:t>hypogammaglobulinemia</a:t>
            </a:r>
            <a:r>
              <a:rPr lang="en-US" dirty="0"/>
              <a:t> of CLL </a:t>
            </a:r>
          </a:p>
          <a:p>
            <a:pPr lvl="1"/>
            <a:r>
              <a:rPr lang="en-US" dirty="0"/>
              <a:t>(not responding to IVIG)</a:t>
            </a:r>
          </a:p>
          <a:p>
            <a:pPr marL="342900" indent="-342900">
              <a:buAutoNum type="arabicParenBoth"/>
            </a:pPr>
            <a:r>
              <a:rPr lang="en-US" dirty="0"/>
              <a:t>Other than the above, patients with CLL are managed by expectant monitoring </a:t>
            </a:r>
          </a:p>
          <a:p>
            <a:r>
              <a:rPr lang="en-US" dirty="0"/>
              <a:t>Only.</a:t>
            </a:r>
          </a:p>
          <a:p>
            <a:r>
              <a:rPr lang="en-US" dirty="0"/>
              <a:t>	-CLL is NOT CURABLE currently (except for possibly with </a:t>
            </a:r>
            <a:r>
              <a:rPr lang="en-US" dirty="0" err="1"/>
              <a:t>allo</a:t>
            </a:r>
            <a:r>
              <a:rPr lang="en-US" dirty="0"/>
              <a:t>-SCT).</a:t>
            </a:r>
          </a:p>
          <a:p>
            <a:r>
              <a:rPr lang="en-US" dirty="0"/>
              <a:t>	-Randomized trials of immediate versus delayed treatment have no found no</a:t>
            </a:r>
          </a:p>
          <a:p>
            <a:r>
              <a:rPr lang="en-US" dirty="0"/>
              <a:t>	survival benefit with immediate treatment.</a:t>
            </a:r>
          </a:p>
        </p:txBody>
      </p:sp>
    </p:spTree>
    <p:extLst>
      <p:ext uri="{BB962C8B-B14F-4D97-AF65-F5344CB8AC3E}">
        <p14:creationId xmlns:p14="http://schemas.microsoft.com/office/powerpoint/2010/main" val="3864510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06362"/>
            <a:ext cx="8923866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Kinase Inhibitors in Therapy of CLL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1214967"/>
            <a:ext cx="5054600" cy="250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" y="4323081"/>
            <a:ext cx="8932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Ibrutinib</a:t>
            </a:r>
            <a:r>
              <a:rPr lang="en-US" b="1" u="sng" dirty="0"/>
              <a:t>: </a:t>
            </a:r>
            <a:r>
              <a:rPr lang="en-US" dirty="0"/>
              <a:t>FDA-approved for CLL patients who have failed one prior therapy </a:t>
            </a:r>
            <a:r>
              <a:rPr lang="en-US" i="1" dirty="0"/>
              <a:t>or </a:t>
            </a:r>
            <a:endParaRPr lang="en-US" dirty="0"/>
          </a:p>
          <a:p>
            <a:r>
              <a:rPr lang="en-US" dirty="0"/>
              <a:t>Newly diagnosed CLL patient with 17p deletion.</a:t>
            </a:r>
          </a:p>
          <a:p>
            <a:endParaRPr lang="en-US" dirty="0"/>
          </a:p>
          <a:p>
            <a:r>
              <a:rPr lang="en-US" b="1" u="sng" dirty="0" err="1"/>
              <a:t>Idelalisib</a:t>
            </a:r>
            <a:r>
              <a:rPr lang="en-US" b="1" u="sng" dirty="0"/>
              <a:t>: </a:t>
            </a:r>
            <a:r>
              <a:rPr lang="en-US" dirty="0"/>
              <a:t>FDA-approved for CLL patients in combination with rituximab after</a:t>
            </a:r>
          </a:p>
          <a:p>
            <a:r>
              <a:rPr lang="en-US" dirty="0"/>
              <a:t>failing prior therapy. </a:t>
            </a:r>
          </a:p>
        </p:txBody>
      </p:sp>
    </p:spTree>
    <p:extLst>
      <p:ext uri="{BB962C8B-B14F-4D97-AF65-F5344CB8AC3E}">
        <p14:creationId xmlns:p14="http://schemas.microsoft.com/office/powerpoint/2010/main" val="1866627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4593" y="1097774"/>
            <a:ext cx="2394172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Initial Therapy for CLL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29579" y="171546"/>
          <a:ext cx="6469802" cy="659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“FCR”- </a:t>
                      </a:r>
                      <a:r>
                        <a:rPr lang="en-US" sz="1400" dirty="0" err="1"/>
                        <a:t>fludarabine</a:t>
                      </a:r>
                      <a:r>
                        <a:rPr lang="en-US" sz="1400" dirty="0"/>
                        <a:t>, cyclophosphamide,</a:t>
                      </a:r>
                      <a:r>
                        <a:rPr lang="en-US" sz="1400" baseline="0" dirty="0"/>
                        <a:t> rituximab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Most common regimen. Lack of efficacy in 17p del.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“PCR”- </a:t>
                      </a:r>
                      <a:r>
                        <a:rPr lang="en-US" sz="1400" dirty="0" err="1"/>
                        <a:t>pentostatin</a:t>
                      </a:r>
                      <a:r>
                        <a:rPr lang="en-US" sz="1400" dirty="0"/>
                        <a:t>, cyclophosphamide,</a:t>
                      </a:r>
                      <a:r>
                        <a:rPr lang="en-US" sz="1400" baseline="0" dirty="0"/>
                        <a:t> rituximab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Similar to FCR but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pentostatin</a:t>
                      </a:r>
                      <a:r>
                        <a:rPr lang="en-US" sz="1400" baseline="0" dirty="0"/>
                        <a:t> less </a:t>
                      </a:r>
                      <a:r>
                        <a:rPr lang="en-US" sz="1400" baseline="0" dirty="0" err="1"/>
                        <a:t>myelosuppressive</a:t>
                      </a:r>
                      <a:r>
                        <a:rPr lang="en-US" sz="1400" baseline="0" dirty="0"/>
                        <a:t>. Developed at MSKCC and Mayo Clinic, not commonly studied or used elsewhere.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“BR”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Bendamustine</a:t>
                      </a:r>
                      <a:r>
                        <a:rPr lang="en-US" sz="1400" dirty="0"/>
                        <a:t> + Rituximab.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Bendamustine</a:t>
                      </a:r>
                      <a:r>
                        <a:rPr lang="en-US" sz="1400" baseline="0" dirty="0"/>
                        <a:t> = an alkylating agent + purine analog; FDA approved for initial </a:t>
                      </a:r>
                      <a:r>
                        <a:rPr lang="en-US" sz="1400" baseline="0" dirty="0" err="1"/>
                        <a:t>tx</a:t>
                      </a:r>
                      <a:r>
                        <a:rPr lang="en-US" sz="1400" baseline="0" dirty="0"/>
                        <a:t> and relapsed CLL.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Alemtuzumab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Campath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Anti-CD52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– depletes B and T cells. FDA approved for 17p del CLL but company removed from market.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AlloSCT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For young CLL patients following</a:t>
                      </a:r>
                      <a:r>
                        <a:rPr lang="en-US" sz="1400" baseline="0" dirty="0"/>
                        <a:t> initial therapy.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Obinutuzumab</a:t>
                      </a:r>
                      <a:r>
                        <a:rPr lang="en-US" sz="1400" dirty="0"/>
                        <a:t> + </a:t>
                      </a:r>
                      <a:r>
                        <a:rPr lang="en-US" sz="1400" dirty="0" err="1"/>
                        <a:t>Chlorambucil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Obinutuzumab</a:t>
                      </a:r>
                      <a:r>
                        <a:rPr lang="en-US" sz="1400" dirty="0"/>
                        <a:t> =</a:t>
                      </a:r>
                      <a:r>
                        <a:rPr lang="en-US" sz="1400" baseline="0" dirty="0"/>
                        <a:t> new anti-CD20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 (type II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 enhanced binding to CD20 over rituximab (A type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); may be superior to </a:t>
                      </a:r>
                      <a:r>
                        <a:rPr lang="en-US" sz="1400" baseline="0" dirty="0" err="1"/>
                        <a:t>ritux</a:t>
                      </a:r>
                      <a:r>
                        <a:rPr lang="en-US" sz="1400" baseline="0" dirty="0"/>
                        <a:t>; FDA approved in combination with </a:t>
                      </a:r>
                      <a:r>
                        <a:rPr lang="en-US" sz="1400" baseline="0" dirty="0" err="1"/>
                        <a:t>chlorambucil</a:t>
                      </a:r>
                      <a:r>
                        <a:rPr lang="en-US" sz="1400" baseline="0" dirty="0"/>
                        <a:t>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Ibrutinib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Any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CLL patient;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newly diagnosed CLL patient with 17p deletion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Idelalisib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FDA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approved for relapse with rituximab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Venetoclax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Newly diagnosed CLL patient with 17p deletion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292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762000"/>
            <a:ext cx="80391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711" y="0"/>
            <a:ext cx="506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INITIAL THERAPY FOR CLL</a:t>
            </a:r>
          </a:p>
        </p:txBody>
      </p:sp>
    </p:spTree>
    <p:extLst>
      <p:ext uri="{BB962C8B-B14F-4D97-AF65-F5344CB8AC3E}">
        <p14:creationId xmlns:p14="http://schemas.microsoft.com/office/powerpoint/2010/main" val="2991652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43000"/>
            <a:ext cx="80391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711" y="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Treatment of R/R CLL</a:t>
            </a:r>
          </a:p>
        </p:txBody>
      </p:sp>
    </p:spTree>
    <p:extLst>
      <p:ext uri="{BB962C8B-B14F-4D97-AF65-F5344CB8AC3E}">
        <p14:creationId xmlns:p14="http://schemas.microsoft.com/office/powerpoint/2010/main" val="4278750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for CLL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848" y="6488668"/>
            <a:ext cx="873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Jain, N, </a:t>
            </a:r>
            <a:r>
              <a:rPr lang="en-US" i="1" dirty="0"/>
              <a:t>et al.</a:t>
            </a:r>
            <a:r>
              <a:rPr lang="en-US" dirty="0"/>
              <a:t> Initial Treatment of CLL: Integrating Biology and Functional Status. </a:t>
            </a:r>
            <a:r>
              <a:rPr lang="en-US" i="1" dirty="0"/>
              <a:t>Blood </a:t>
            </a:r>
            <a:r>
              <a:rPr lang="en-US" dirty="0"/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500"/>
            <a:ext cx="9144000" cy="39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12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262"/>
          <a:stretch/>
        </p:blipFill>
        <p:spPr>
          <a:xfrm>
            <a:off x="0" y="1585779"/>
            <a:ext cx="5096646" cy="295725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6736" y="5173467"/>
          <a:ext cx="646980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Rituximab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</a:t>
                      </a:r>
                      <a:r>
                        <a:rPr lang="en-US" sz="1400" baseline="0" dirty="0"/>
                        <a:t> (type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Ofatumumab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 (type</a:t>
                      </a:r>
                      <a:r>
                        <a:rPr lang="en-US" sz="1400" baseline="0" dirty="0"/>
                        <a:t>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Obinituzumab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 (type II </a:t>
                      </a:r>
                      <a:r>
                        <a:rPr lang="en-US" sz="1400" dirty="0" err="1"/>
                        <a:t>Ab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u="sng" dirty="0"/>
              <a:t>Monoclonal anti-CD20 </a:t>
            </a:r>
            <a:r>
              <a:rPr lang="en-US" b="1" u="sng" dirty="0" err="1"/>
              <a:t>Ab’s</a:t>
            </a:r>
            <a:r>
              <a:rPr lang="en-US" b="1" u="sng" dirty="0"/>
              <a:t> in CLL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46" y="1684480"/>
            <a:ext cx="3898477" cy="28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83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86" y="846138"/>
            <a:ext cx="5486085" cy="58497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/>
              <a:t>Patterns of clonal evolution in CLL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8780" y="6178073"/>
            <a:ext cx="213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Wu</a:t>
            </a:r>
            <a:r>
              <a:rPr lang="en-US" i="1" dirty="0"/>
              <a:t> et al. Blood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2349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Definitions of response, relapse, and refractoriness in CLL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449172"/>
          <a:ext cx="6469802" cy="5059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Complete</a:t>
                      </a:r>
                      <a:r>
                        <a:rPr lang="en-US" sz="1400" baseline="0" dirty="0"/>
                        <a:t> remission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LN &gt;1.5 cm,</a:t>
                      </a:r>
                      <a:r>
                        <a:rPr lang="en-US" sz="1400" baseline="0" dirty="0"/>
                        <a:t> no </a:t>
                      </a:r>
                      <a:r>
                        <a:rPr lang="en-US" sz="1400" baseline="0" dirty="0" err="1"/>
                        <a:t>hepatosplenomegaly</a:t>
                      </a:r>
                      <a:r>
                        <a:rPr lang="en-US" sz="1400" dirty="0"/>
                        <a:t>.</a:t>
                      </a:r>
                    </a:p>
                    <a:p>
                      <a:r>
                        <a:rPr lang="en-US" sz="1400" dirty="0"/>
                        <a:t>ANC&gt;1.5</a:t>
                      </a:r>
                    </a:p>
                    <a:p>
                      <a:r>
                        <a:rPr lang="en-US" sz="1400" dirty="0" err="1"/>
                        <a:t>Plt</a:t>
                      </a:r>
                      <a:r>
                        <a:rPr lang="en-US" sz="1400" dirty="0"/>
                        <a:t>&gt;100</a:t>
                      </a:r>
                    </a:p>
                    <a:p>
                      <a:r>
                        <a:rPr lang="en-US" sz="1400" dirty="0" err="1"/>
                        <a:t>Hb</a:t>
                      </a:r>
                      <a:r>
                        <a:rPr lang="en-US" sz="1400" dirty="0"/>
                        <a:t>&gt;11</a:t>
                      </a:r>
                    </a:p>
                    <a:p>
                      <a:r>
                        <a:rPr lang="en-US" sz="1400" dirty="0"/>
                        <a:t>No</a:t>
                      </a:r>
                      <a:r>
                        <a:rPr lang="en-US" sz="1400" baseline="0" dirty="0"/>
                        <a:t> clonal lymphocytes in peripheral blood.</a:t>
                      </a:r>
                      <a:r>
                        <a:rPr lang="en-US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Partial</a:t>
                      </a:r>
                      <a:r>
                        <a:rPr lang="en-US" sz="1400" baseline="0" dirty="0"/>
                        <a:t> remission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of these criteria</a:t>
                      </a:r>
                      <a:r>
                        <a:rPr lang="en-US" sz="1400" baseline="0" dirty="0"/>
                        <a:t> + 1 of the </a:t>
                      </a:r>
                      <a:r>
                        <a:rPr lang="en-US" sz="1400" baseline="0" dirty="0" err="1"/>
                        <a:t>heme</a:t>
                      </a:r>
                      <a:r>
                        <a:rPr lang="en-US" sz="1400" baseline="0" dirty="0"/>
                        <a:t> criteria:</a:t>
                      </a:r>
                    </a:p>
                    <a:p>
                      <a:r>
                        <a:rPr lang="en-US" sz="1400" baseline="0" dirty="0"/>
                        <a:t>-decrease in ALC by </a:t>
                      </a:r>
                      <a:r>
                        <a:rPr lang="en-US" sz="1400" u="sng" baseline="0" dirty="0"/>
                        <a:t>&gt;</a:t>
                      </a:r>
                      <a:r>
                        <a:rPr lang="en-US" sz="1400" baseline="0" dirty="0"/>
                        <a:t>50%</a:t>
                      </a:r>
                    </a:p>
                    <a:p>
                      <a:r>
                        <a:rPr lang="en-US" sz="1400" baseline="0" dirty="0"/>
                        <a:t>-decrease in LN by 50% with no increase in LN size</a:t>
                      </a:r>
                    </a:p>
                    <a:p>
                      <a:r>
                        <a:rPr lang="en-US" sz="1400" baseline="0" dirty="0"/>
                        <a:t>-liver/spleen reduce by 50% if previously enlarged</a:t>
                      </a:r>
                    </a:p>
                    <a:p>
                      <a:endParaRPr lang="en-US" sz="1400" baseline="0" dirty="0"/>
                    </a:p>
                    <a:p>
                      <a:r>
                        <a:rPr lang="en-US" sz="1400" baseline="0" dirty="0"/>
                        <a:t>ANC&gt;1.5</a:t>
                      </a:r>
                    </a:p>
                    <a:p>
                      <a:r>
                        <a:rPr lang="en-US" sz="1400" baseline="0" dirty="0" err="1"/>
                        <a:t>Plt</a:t>
                      </a:r>
                      <a:r>
                        <a:rPr lang="en-US" sz="1400" baseline="0" dirty="0"/>
                        <a:t>&gt;100</a:t>
                      </a:r>
                    </a:p>
                    <a:p>
                      <a:r>
                        <a:rPr lang="en-US" sz="1400" baseline="0" dirty="0" err="1"/>
                        <a:t>Hb</a:t>
                      </a:r>
                      <a:r>
                        <a:rPr lang="en-US" sz="1400" baseline="0" dirty="0"/>
                        <a:t>&gt;11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Relapsed disease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Patients who previously achieved CR or PR develop progressive disease after </a:t>
                      </a:r>
                      <a:r>
                        <a:rPr lang="en-US" sz="1400" u="sng" dirty="0"/>
                        <a:t>&gt;</a:t>
                      </a:r>
                      <a:r>
                        <a:rPr lang="en-US" sz="1400" dirty="0"/>
                        <a:t> 6 months</a:t>
                      </a:r>
                      <a:r>
                        <a:rPr lang="en-US" sz="1400" baseline="0" dirty="0"/>
                        <a:t> following CR/PR achievement.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Refratory</a:t>
                      </a:r>
                      <a:r>
                        <a:rPr lang="en-US" sz="1400" dirty="0"/>
                        <a:t> disease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Patient</a:t>
                      </a:r>
                      <a:r>
                        <a:rPr lang="en-US" sz="1400" baseline="0" dirty="0"/>
                        <a:t>s who fail to achieve CR or PR with therapy or have progression </a:t>
                      </a:r>
                      <a:r>
                        <a:rPr lang="en-US" sz="1400" baseline="0" dirty="0" err="1"/>
                        <a:t>wihtin</a:t>
                      </a:r>
                      <a:r>
                        <a:rPr lang="en-US" sz="1400" baseline="0" dirty="0"/>
                        <a:t> 6 months of completing therapy.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5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219200"/>
          <a:ext cx="8382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5029200"/>
            <a:ext cx="2545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</a:rPr>
              <a:t>* Bubble size proportionate to new incidence</a:t>
            </a:r>
          </a:p>
        </p:txBody>
      </p:sp>
      <p:pic>
        <p:nvPicPr>
          <p:cNvPr id="13" name="Picture 12" descr="Picture1.png"/>
          <p:cNvPicPr>
            <a:picLocks noChangeAspect="1"/>
          </p:cNvPicPr>
          <p:nvPr/>
        </p:nvPicPr>
        <p:blipFill>
          <a:blip r:embed="rId3" cstate="print"/>
          <a:srcRect l="4513" t="13539" r="9742" b="716"/>
          <a:stretch>
            <a:fillRect/>
          </a:stretch>
        </p:blipFill>
        <p:spPr>
          <a:xfrm>
            <a:off x="3657600" y="2514600"/>
            <a:ext cx="838200" cy="8382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3207" y="176344"/>
            <a:ext cx="84197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Comparison of Leukemias by Survival Rate,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Age of Onset &amp; Incidence</a:t>
            </a:r>
          </a:p>
        </p:txBody>
      </p:sp>
    </p:spTree>
    <p:extLst>
      <p:ext uri="{BB962C8B-B14F-4D97-AF65-F5344CB8AC3E}">
        <p14:creationId xmlns:p14="http://schemas.microsoft.com/office/powerpoint/2010/main" val="1239218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Therapy for R/R CLL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449172"/>
          <a:ext cx="6469802" cy="5130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Many of the </a:t>
                      </a:r>
                      <a:r>
                        <a:rPr lang="en-US" sz="1400" baseline="0" dirty="0"/>
                        <a:t>same options as frontline: FCR, FR, BR, PCR, PCRM, </a:t>
                      </a:r>
                      <a:r>
                        <a:rPr lang="en-US" sz="1400" baseline="0" dirty="0" err="1"/>
                        <a:t>Campath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err="1"/>
                        <a:t>AlloSCT</a:t>
                      </a:r>
                      <a:r>
                        <a:rPr lang="en-US" sz="1400" baseline="0" dirty="0"/>
                        <a:t>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Especially</a:t>
                      </a:r>
                      <a:r>
                        <a:rPr lang="en-US" sz="1400" baseline="0" dirty="0"/>
                        <a:t> if relapse took &gt; 6 months.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Investigational</a:t>
                      </a:r>
                      <a:r>
                        <a:rPr lang="en-US" sz="1400" baseline="0" dirty="0"/>
                        <a:t> options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Similar to FCR but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pentostatin</a:t>
                      </a:r>
                      <a:r>
                        <a:rPr lang="en-US" sz="1400" baseline="0" dirty="0"/>
                        <a:t> less </a:t>
                      </a:r>
                      <a:r>
                        <a:rPr lang="en-US" sz="1400" baseline="0" dirty="0" err="1"/>
                        <a:t>myelosuppressive</a:t>
                      </a:r>
                      <a:r>
                        <a:rPr lang="en-US" sz="1400" baseline="0" dirty="0"/>
                        <a:t>. Developed at MSKCC and Mayo Clinic, not commonly studied or used elsewhere.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Lenalidomide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Risk of tumor flare, opportunistic</a:t>
                      </a:r>
                      <a:r>
                        <a:rPr lang="en-US" sz="1400" baseline="0" dirty="0"/>
                        <a:t> infections, efficacy not clear.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CAR T cells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MSKCC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BTK inhibitors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Ibrutinib</a:t>
                      </a:r>
                      <a:r>
                        <a:rPr lang="en-US" sz="1400" dirty="0"/>
                        <a:t>–</a:t>
                      </a:r>
                      <a:r>
                        <a:rPr lang="en-US" sz="1400" baseline="0" dirty="0"/>
                        <a:t> recently FDA approved for mantle cell lymphoma. Works in 17p del patients. Increase in lymphocyte counts and WBC counts temporarily.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PI3K</a:t>
                      </a:r>
                      <a:r>
                        <a:rPr lang="en-US" sz="1400" baseline="0" dirty="0"/>
                        <a:t> delta inhibitors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err="1"/>
                        <a:t>Idelalisib</a:t>
                      </a:r>
                      <a:r>
                        <a:rPr lang="en-US" sz="1400" baseline="0" dirty="0"/>
                        <a:t> (CAL-101, GS-1101). Increase in lymphocyte counts and WBC counts temporarily.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BCL-2</a:t>
                      </a:r>
                      <a:r>
                        <a:rPr lang="en-US" sz="1400" baseline="0" dirty="0"/>
                        <a:t> inhibitor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ABT-199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634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Richter’s Transformation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01382"/>
            <a:ext cx="862287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Transformation of CLL to a large cell lymphoma.</a:t>
            </a:r>
          </a:p>
          <a:p>
            <a:pPr marL="342900" indent="-342900">
              <a:buAutoNum type="arabicParenBoth"/>
            </a:pPr>
            <a:r>
              <a:rPr lang="en-US" dirty="0"/>
              <a:t>Most commonly CLL </a:t>
            </a:r>
            <a:r>
              <a:rPr lang="en-US" dirty="0">
                <a:sym typeface="Wingdings"/>
              </a:rPr>
              <a:t> DLBCL but CLL can also transform to Hodgkin’s lymphoma and </a:t>
            </a:r>
          </a:p>
          <a:p>
            <a:r>
              <a:rPr lang="en-US" dirty="0">
                <a:sym typeface="Wingdings"/>
              </a:rPr>
              <a:t>T cell lymphoma (but this is rare)</a:t>
            </a:r>
          </a:p>
          <a:p>
            <a:r>
              <a:rPr lang="en-US" dirty="0">
                <a:sym typeface="Wingdings"/>
              </a:rPr>
              <a:t>(3) </a:t>
            </a:r>
            <a:r>
              <a:rPr lang="en-US" dirty="0"/>
              <a:t>2-9% of CLL patients undergo RT per year (slightly less common than transformation of </a:t>
            </a:r>
          </a:p>
          <a:p>
            <a:r>
              <a:rPr lang="en-US" dirty="0"/>
              <a:t>FL to DLBCL).</a:t>
            </a:r>
          </a:p>
          <a:p>
            <a:r>
              <a:rPr lang="en-US" dirty="0"/>
              <a:t>(4) Transformation is heralded by sudden clinical change:</a:t>
            </a:r>
          </a:p>
          <a:p>
            <a:r>
              <a:rPr lang="en-US" dirty="0"/>
              <a:t>	-marked and sudden increase in LAD or </a:t>
            </a:r>
            <a:r>
              <a:rPr lang="en-US" dirty="0" err="1"/>
              <a:t>hepatosplenomegaly</a:t>
            </a:r>
            <a:endParaRPr lang="en-US" dirty="0"/>
          </a:p>
          <a:p>
            <a:r>
              <a:rPr lang="en-US" dirty="0"/>
              <a:t>	-marked worsening of B symptoms (weight loss, fevers, night sweats)</a:t>
            </a:r>
          </a:p>
          <a:p>
            <a:r>
              <a:rPr lang="en-US" dirty="0"/>
              <a:t>(5) Median survival is 5-8 months</a:t>
            </a:r>
          </a:p>
          <a:p>
            <a:r>
              <a:rPr lang="en-US" dirty="0"/>
              <a:t>(6) Diagnosis: biopsy affected site</a:t>
            </a:r>
          </a:p>
          <a:p>
            <a:r>
              <a:rPr lang="en-US" dirty="0"/>
              <a:t>	-LN biopsy (focus on FDG-avid nodes with highest SUV)</a:t>
            </a:r>
          </a:p>
          <a:p>
            <a:r>
              <a:rPr lang="en-US" dirty="0"/>
              <a:t>	and/or BM biopsy</a:t>
            </a:r>
          </a:p>
          <a:p>
            <a:r>
              <a:rPr lang="en-US" dirty="0"/>
              <a:t>(7) Treat as DLBCL with R-CHOP</a:t>
            </a:r>
          </a:p>
        </p:txBody>
      </p:sp>
    </p:spTree>
    <p:extLst>
      <p:ext uri="{BB962C8B-B14F-4D97-AF65-F5344CB8AC3E}">
        <p14:creationId xmlns:p14="http://schemas.microsoft.com/office/powerpoint/2010/main" val="3652480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Overview of the myeloid leukemias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78" y="1632640"/>
            <a:ext cx="2791117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7" y="1632640"/>
            <a:ext cx="2646506" cy="1838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17000" contrast="13000"/>
          </a:blip>
          <a:srcRect b="10818"/>
          <a:stretch>
            <a:fillRect/>
          </a:stretch>
        </p:blipFill>
        <p:spPr>
          <a:xfrm>
            <a:off x="272536" y="1632641"/>
            <a:ext cx="2721433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200" y="3519316"/>
            <a:ext cx="22763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MYELOPROLIFERATIVE</a:t>
            </a:r>
            <a:br>
              <a:rPr lang="en-US" dirty="0"/>
            </a:br>
            <a:r>
              <a:rPr lang="en-US" dirty="0"/>
              <a:t>NEOPLASMS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073" y="3519316"/>
            <a:ext cx="17363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ACUTE MYELOID </a:t>
            </a:r>
          </a:p>
          <a:p>
            <a:pPr algn="ctr"/>
            <a:r>
              <a:rPr lang="en-US" dirty="0"/>
              <a:t>LEUKEMIA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9944" y="3519316"/>
            <a:ext cx="19543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MYELODYSPLASTIC </a:t>
            </a:r>
          </a:p>
          <a:p>
            <a:pPr algn="ctr"/>
            <a:r>
              <a:rPr lang="en-US" dirty="0"/>
              <a:t>SYNDROME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3701" y="4219642"/>
            <a:ext cx="48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ARE </a:t>
            </a:r>
            <a:r>
              <a:rPr lang="en-US" dirty="0">
                <a:solidFill>
                  <a:srgbClr val="FF0000"/>
                </a:solidFill>
              </a:rPr>
              <a:t>CLONAL </a:t>
            </a:r>
            <a:r>
              <a:rPr lang="en-US" dirty="0"/>
              <a:t>DISORDERS OF HEMATOPOIESIS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7190" y="4588974"/>
            <a:ext cx="8802390" cy="2031325"/>
            <a:chOff x="197190" y="4588974"/>
            <a:chExt cx="8802390" cy="2031325"/>
          </a:xfrm>
        </p:grpSpPr>
        <p:sp>
          <p:nvSpPr>
            <p:cNvPr id="13" name="TextBox 12"/>
            <p:cNvSpPr txBox="1"/>
            <p:nvPr/>
          </p:nvSpPr>
          <p:spPr>
            <a:xfrm>
              <a:off x="197190" y="4588974"/>
              <a:ext cx="2467342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Increased mature-appearing</a:t>
              </a:r>
            </a:p>
            <a:p>
              <a:r>
                <a:rPr lang="en-US" sz="1400" dirty="0"/>
                <a:t>Cells 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7721" y="4588974"/>
              <a:ext cx="246734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Abnormal differentiation of </a:t>
              </a:r>
            </a:p>
            <a:p>
              <a:r>
                <a:rPr lang="en-US" sz="1400" dirty="0"/>
                <a:t>Blood cells in marrow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3653" y="4588974"/>
              <a:ext cx="2505927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 mature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Presence of immature cells</a:t>
              </a:r>
            </a:p>
            <a:p>
              <a:r>
                <a:rPr lang="en-US" sz="1400" dirty="0"/>
                <a:t>In BM and/or periphery</a:t>
              </a:r>
            </a:p>
            <a:p>
              <a:pPr>
                <a:buFontTx/>
                <a:buChar char="•"/>
              </a:pPr>
              <a:r>
                <a:rPr lang="en-US" sz="1400" dirty="0" err="1"/>
                <a:t>Fulminant</a:t>
              </a:r>
              <a:r>
                <a:rPr lang="en-US" sz="1400" dirty="0"/>
                <a:t> clinical course,</a:t>
              </a:r>
            </a:p>
            <a:p>
              <a:r>
                <a:rPr lang="en-US" sz="1400" dirty="0"/>
                <a:t>Almost invariably lethal without </a:t>
              </a:r>
            </a:p>
            <a:p>
              <a:r>
                <a:rPr lang="en-US" sz="1400" dirty="0"/>
                <a:t>Therapy.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Acute Promyelocytic Leukemia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3977"/>
            <a:ext cx="3352800" cy="2425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00" y="1653977"/>
            <a:ext cx="4203017" cy="4875120"/>
            <a:chOff x="3810000" y="1653977"/>
            <a:chExt cx="4203017" cy="48751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1653977"/>
              <a:ext cx="4203017" cy="11380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34716" y="3112777"/>
              <a:ext cx="318548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Majority of patients: </a:t>
              </a:r>
            </a:p>
            <a:p>
              <a:r>
                <a:rPr lang="en-US" dirty="0"/>
                <a:t>t(15;17)</a:t>
              </a:r>
            </a:p>
            <a:p>
              <a:r>
                <a:rPr lang="en-US" dirty="0"/>
                <a:t>PML-</a:t>
              </a:r>
              <a:r>
                <a:rPr lang="en-US" dirty="0" err="1"/>
                <a:t>RARa</a:t>
              </a:r>
              <a:r>
                <a:rPr lang="en-US" dirty="0"/>
                <a:t> translocation</a:t>
              </a:r>
            </a:p>
            <a:p>
              <a:endParaRPr lang="en-US" dirty="0"/>
            </a:p>
            <a:p>
              <a:r>
                <a:rPr lang="en-US" dirty="0"/>
                <a:t>Responsive to ATRA.</a:t>
              </a:r>
            </a:p>
            <a:p>
              <a:endParaRPr lang="en-US" dirty="0"/>
            </a:p>
            <a:p>
              <a:r>
                <a:rPr lang="en-US" dirty="0"/>
                <a:t>Current standard of care:</a:t>
              </a:r>
            </a:p>
            <a:p>
              <a:r>
                <a:rPr lang="en-US" dirty="0"/>
                <a:t>ATRA + </a:t>
              </a:r>
              <a:r>
                <a:rPr lang="en-US" dirty="0" err="1"/>
                <a:t>Cytotoxic</a:t>
              </a:r>
              <a:r>
                <a:rPr lang="en-US" dirty="0"/>
                <a:t> chemotherapy </a:t>
              </a:r>
            </a:p>
            <a:p>
              <a:pPr>
                <a:buFont typeface="Wingdings" charset="2"/>
                <a:buChar char="à"/>
              </a:pPr>
              <a:r>
                <a:rPr lang="en-US" dirty="0">
                  <a:sym typeface="Wingdings"/>
                </a:rPr>
                <a:t>Arsenic Trioxide consolidation</a:t>
              </a:r>
            </a:p>
            <a:p>
              <a:pPr>
                <a:buFont typeface="Wingdings" charset="2"/>
                <a:buChar char="à"/>
              </a:pPr>
              <a:r>
                <a:rPr lang="en-US" dirty="0" err="1">
                  <a:sym typeface="Wingdings"/>
                </a:rPr>
                <a:t></a:t>
              </a:r>
              <a:r>
                <a:rPr lang="en-US" dirty="0">
                  <a:sym typeface="Wingdings"/>
                </a:rPr>
                <a:t> ATRA maintenance</a:t>
              </a:r>
            </a:p>
            <a:p>
              <a:pPr>
                <a:buFont typeface="Wingdings" charset="2"/>
                <a:buChar char="à"/>
              </a:pPr>
              <a:endParaRPr lang="en-US" dirty="0">
                <a:sym typeface="Wingdings"/>
              </a:endParaRPr>
            </a:p>
            <a:p>
              <a:r>
                <a:rPr lang="en-US" dirty="0">
                  <a:sym typeface="Wingdings"/>
                </a:rPr>
                <a:t>Very high rate of cure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9843" y="4549444"/>
            <a:ext cx="3671273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-Check Smear and DIC labs (PT, PTT,</a:t>
            </a:r>
          </a:p>
          <a:p>
            <a:r>
              <a:rPr lang="en-US" b="1" dirty="0"/>
              <a:t>Fibrinogen, D-</a:t>
            </a:r>
            <a:r>
              <a:rPr lang="en-US" b="1" dirty="0" err="1"/>
              <a:t>dimer</a:t>
            </a:r>
            <a:r>
              <a:rPr lang="en-US" b="1" dirty="0"/>
              <a:t>) whenever AML</a:t>
            </a:r>
          </a:p>
          <a:p>
            <a:r>
              <a:rPr lang="en-US" b="1" dirty="0"/>
              <a:t>Is suspected</a:t>
            </a:r>
          </a:p>
          <a:p>
            <a:r>
              <a:rPr lang="en-US" b="1" dirty="0"/>
              <a:t>-Start ATRA </a:t>
            </a:r>
            <a:r>
              <a:rPr lang="en-US" b="1" dirty="0" err="1"/>
              <a:t>asap</a:t>
            </a:r>
            <a:r>
              <a:rPr lang="en-US" b="1" dirty="0"/>
              <a:t>. Oral medication, </a:t>
            </a:r>
          </a:p>
          <a:p>
            <a:r>
              <a:rPr lang="en-US" b="1" dirty="0"/>
              <a:t>Minimal side-effects in short-term </a:t>
            </a:r>
          </a:p>
          <a:p>
            <a:r>
              <a:rPr lang="en-US" b="1" dirty="0"/>
              <a:t>Administration of a few days.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28" y="1660725"/>
            <a:ext cx="6378432" cy="5026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890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Acute Promyelocytic </a:t>
            </a:r>
            <a:r>
              <a:rPr lang="en-US" b="1">
                <a:solidFill>
                  <a:srgbClr val="002060"/>
                </a:solidFill>
              </a:rPr>
              <a:t>Leukemia Survival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966"/>
            <a:ext cx="2648281" cy="13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69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867" y="1511722"/>
            <a:ext cx="4367133" cy="321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1" y="1388907"/>
            <a:ext cx="4234297" cy="33369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04354" y="675499"/>
            <a:ext cx="0" cy="59308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97117" y="675499"/>
            <a:ext cx="18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Low/</a:t>
            </a:r>
            <a:r>
              <a:rPr lang="en-US" b="1" u="sng" dirty="0" err="1"/>
              <a:t>Int</a:t>
            </a:r>
            <a:r>
              <a:rPr lang="en-US" b="1" u="sng" dirty="0"/>
              <a:t>-Risk APL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403" y="706310"/>
            <a:ext cx="317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De Novo non-APL AML 16-60yo</a:t>
            </a:r>
          </a:p>
        </p:txBody>
      </p:sp>
    </p:spTree>
    <p:extLst>
      <p:ext uri="{BB962C8B-B14F-4D97-AF65-F5344CB8AC3E}">
        <p14:creationId xmlns:p14="http://schemas.microsoft.com/office/powerpoint/2010/main" val="2195164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0ECA116-4299-BD42-BBBF-5BF0F636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E1602D-1DAF-B744-A001-49527DD2EC5A}"/>
              </a:ext>
            </a:extLst>
          </p:cNvPr>
          <p:cNvSpPr/>
          <p:nvPr/>
        </p:nvSpPr>
        <p:spPr>
          <a:xfrm>
            <a:off x="1631156" y="3127772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E729D-12F2-DD4E-BBFC-7BB277A46AD9}"/>
              </a:ext>
            </a:extLst>
          </p:cNvPr>
          <p:cNvSpPr/>
          <p:nvPr/>
        </p:nvSpPr>
        <p:spPr>
          <a:xfrm>
            <a:off x="2030016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AC199D57-CB4E-DE46-95E3-956F123C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82E6FF0-B20F-5540-B529-733601D8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246ABB-27CA-154B-AD35-D6E869436485}"/>
              </a:ext>
            </a:extLst>
          </p:cNvPr>
          <p:cNvSpPr/>
          <p:nvPr/>
        </p:nvSpPr>
        <p:spPr>
          <a:xfrm>
            <a:off x="1631156" y="3153966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DF75-3157-9544-A0F5-27FCF49E5FE0}"/>
              </a:ext>
            </a:extLst>
          </p:cNvPr>
          <p:cNvSpPr/>
          <p:nvPr/>
        </p:nvSpPr>
        <p:spPr>
          <a:xfrm>
            <a:off x="2030016" y="4287441"/>
            <a:ext cx="1663303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1C9AA-3559-E14A-BE92-EDD2216F5040}"/>
              </a:ext>
            </a:extLst>
          </p:cNvPr>
          <p:cNvSpPr/>
          <p:nvPr/>
        </p:nvSpPr>
        <p:spPr>
          <a:xfrm>
            <a:off x="3434953" y="3196829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CB6BE-721F-814C-978B-5556B3CF86DE}"/>
              </a:ext>
            </a:extLst>
          </p:cNvPr>
          <p:cNvCxnSpPr>
            <a:cxnSpLocks/>
          </p:cNvCxnSpPr>
          <p:nvPr/>
        </p:nvCxnSpPr>
        <p:spPr>
          <a:xfrm flipV="1">
            <a:off x="3630216" y="3612357"/>
            <a:ext cx="141684" cy="317897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itle 1">
            <a:extLst>
              <a:ext uri="{FF2B5EF4-FFF2-40B4-BE49-F238E27FC236}">
                <a16:creationId xmlns:a16="http://schemas.microsoft.com/office/drawing/2014/main" id="{227C6228-4691-B243-AA40-831443C3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A483830-EDA2-4A46-BB78-2C37CB13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F5B859-84CE-3246-8899-4E90DA9E0058}"/>
              </a:ext>
            </a:extLst>
          </p:cNvPr>
          <p:cNvSpPr/>
          <p:nvPr/>
        </p:nvSpPr>
        <p:spPr>
          <a:xfrm>
            <a:off x="1631156" y="3127772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BBBC72-1EC1-B24A-94C6-732145570044}"/>
              </a:ext>
            </a:extLst>
          </p:cNvPr>
          <p:cNvSpPr/>
          <p:nvPr/>
        </p:nvSpPr>
        <p:spPr>
          <a:xfrm>
            <a:off x="1951435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36DAE-F518-B449-9BD9-A5E9612C98D3}"/>
              </a:ext>
            </a:extLst>
          </p:cNvPr>
          <p:cNvSpPr/>
          <p:nvPr/>
        </p:nvSpPr>
        <p:spPr>
          <a:xfrm>
            <a:off x="3434953" y="3196829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4A4BA-B066-0D4B-BBB1-E28339DACEEF}"/>
              </a:ext>
            </a:extLst>
          </p:cNvPr>
          <p:cNvCxnSpPr>
            <a:cxnSpLocks/>
          </p:cNvCxnSpPr>
          <p:nvPr/>
        </p:nvCxnSpPr>
        <p:spPr>
          <a:xfrm flipV="1">
            <a:off x="3630216" y="3612357"/>
            <a:ext cx="141684" cy="317897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CE061DB-BAE9-B84D-AF6F-017B44A335D8}"/>
              </a:ext>
            </a:extLst>
          </p:cNvPr>
          <p:cNvSpPr/>
          <p:nvPr/>
        </p:nvSpPr>
        <p:spPr>
          <a:xfrm>
            <a:off x="3921919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removed from the market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92B8A-A293-974A-B652-834C230F865F}"/>
              </a:ext>
            </a:extLst>
          </p:cNvPr>
          <p:cNvCxnSpPr>
            <a:cxnSpLocks/>
          </p:cNvCxnSpPr>
          <p:nvPr/>
        </p:nvCxnSpPr>
        <p:spPr>
          <a:xfrm flipV="1">
            <a:off x="4572000" y="4039791"/>
            <a:ext cx="109538" cy="247650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itle 1">
            <a:extLst>
              <a:ext uri="{FF2B5EF4-FFF2-40B4-BE49-F238E27FC236}">
                <a16:creationId xmlns:a16="http://schemas.microsoft.com/office/drawing/2014/main" id="{4DE189C1-073F-9841-9568-4798035D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0A688EB7-BD98-2845-B3F3-8B5B2434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r="22009" b="46249"/>
          <a:stretch>
            <a:fillRect/>
          </a:stretch>
        </p:blipFill>
        <p:spPr bwMode="auto">
          <a:xfrm>
            <a:off x="1156097" y="1465660"/>
            <a:ext cx="5185172" cy="407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070DFC-E441-B44F-A036-2F37855649C8}"/>
              </a:ext>
            </a:extLst>
          </p:cNvPr>
          <p:cNvSpPr/>
          <p:nvPr/>
        </p:nvSpPr>
        <p:spPr>
          <a:xfrm>
            <a:off x="1321594" y="3620691"/>
            <a:ext cx="1888331" cy="60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01390-CA25-E940-997D-1CB00E402A15}"/>
              </a:ext>
            </a:extLst>
          </p:cNvPr>
          <p:cNvSpPr/>
          <p:nvPr/>
        </p:nvSpPr>
        <p:spPr>
          <a:xfrm>
            <a:off x="3624263" y="3998119"/>
            <a:ext cx="1146572" cy="427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EF986E-BBCA-BA4E-B4D7-214B02898482}"/>
              </a:ext>
            </a:extLst>
          </p:cNvPr>
          <p:cNvSpPr/>
          <p:nvPr/>
        </p:nvSpPr>
        <p:spPr>
          <a:xfrm>
            <a:off x="1881187" y="4907757"/>
            <a:ext cx="1519238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D0ACAF-A5C7-E84F-9D3D-B6548CC655A9}"/>
              </a:ext>
            </a:extLst>
          </p:cNvPr>
          <p:cNvSpPr/>
          <p:nvPr/>
        </p:nvSpPr>
        <p:spPr>
          <a:xfrm>
            <a:off x="4224338" y="4979194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removed from the market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8AF1BD-2A2E-7E48-9B49-4FA18D5864B5}"/>
              </a:ext>
            </a:extLst>
          </p:cNvPr>
          <p:cNvSpPr/>
          <p:nvPr/>
        </p:nvSpPr>
        <p:spPr>
          <a:xfrm>
            <a:off x="3146823" y="3711179"/>
            <a:ext cx="477440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825" b="1" dirty="0">
              <a:solidFill>
                <a:srgbClr val="2A3A9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39B7D-849D-9C48-9927-57D13A1359E1}"/>
              </a:ext>
            </a:extLst>
          </p:cNvPr>
          <p:cNvSpPr/>
          <p:nvPr/>
        </p:nvSpPr>
        <p:spPr>
          <a:xfrm>
            <a:off x="2683669" y="1518047"/>
            <a:ext cx="2351485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Cytarabine plus daunorubicin combination for newly diagnosed therapy-related AML or AML with myelodysplasia-related changes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1C65BF-9069-2540-912D-32E8EAD55992}"/>
              </a:ext>
            </a:extLst>
          </p:cNvPr>
          <p:cNvSpPr/>
          <p:nvPr/>
        </p:nvSpPr>
        <p:spPr>
          <a:xfrm>
            <a:off x="4939903" y="2243138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for CD33+ AML</a:t>
            </a:r>
          </a:p>
        </p:txBody>
      </p:sp>
      <p:sp>
        <p:nvSpPr>
          <p:cNvPr id="22537" name="Title 1">
            <a:extLst>
              <a:ext uri="{FF2B5EF4-FFF2-40B4-BE49-F238E27FC236}">
                <a16:creationId xmlns:a16="http://schemas.microsoft.com/office/drawing/2014/main" id="{5E22E202-59AD-564A-9354-508F2F89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3278378" y="1312680"/>
            <a:ext cx="2591883" cy="2065422"/>
            <a:chOff x="120094" y="3318918"/>
            <a:chExt cx="2591883" cy="2065422"/>
          </a:xfrm>
        </p:grpSpPr>
        <p:sp>
          <p:nvSpPr>
            <p:cNvPr id="34" name="Oval 33"/>
            <p:cNvSpPr/>
            <p:nvPr/>
          </p:nvSpPr>
          <p:spPr>
            <a:xfrm>
              <a:off x="1146771" y="3318918"/>
              <a:ext cx="395352" cy="431339"/>
            </a:xfrm>
            <a:prstGeom prst="ellipse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1095" y="4286072"/>
              <a:ext cx="395352" cy="431339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637963" y="4286072"/>
              <a:ext cx="395352" cy="43133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856583" y="3995884"/>
              <a:ext cx="380052" cy="2003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 flipH="1">
              <a:off x="1371737" y="4019846"/>
              <a:ext cx="380052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20094" y="4717411"/>
              <a:ext cx="1175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Myeloid</a:t>
              </a:r>
            </a:p>
            <a:p>
              <a:pPr algn="ctr"/>
              <a:r>
                <a:rPr lang="en-US" dirty="0" err="1"/>
                <a:t>Leukemias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6129" y="4738009"/>
              <a:ext cx="1175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Lymphoid</a:t>
              </a:r>
            </a:p>
            <a:p>
              <a:pPr algn="ctr"/>
              <a:r>
                <a:rPr lang="en-US" dirty="0" err="1"/>
                <a:t>Leukemias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6400" y="3357504"/>
            <a:ext cx="3890809" cy="1403627"/>
            <a:chOff x="406400" y="3357504"/>
            <a:chExt cx="3890809" cy="1403627"/>
          </a:xfrm>
        </p:grpSpPr>
        <p:sp>
          <p:nvSpPr>
            <p:cNvPr id="4" name="TextBox 3"/>
            <p:cNvSpPr txBox="1"/>
            <p:nvPr/>
          </p:nvSpPr>
          <p:spPr>
            <a:xfrm>
              <a:off x="406400" y="4114800"/>
              <a:ext cx="3890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MPN         MDS/MPN        MDS         AML</a:t>
              </a:r>
            </a:p>
            <a:p>
              <a:r>
                <a:rPr lang="en-US" dirty="0">
                  <a:solidFill>
                    <a:srgbClr val="FF6600"/>
                  </a:solidFill>
                </a:rPr>
                <a:t>                    overlap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87400" y="3357504"/>
              <a:ext cx="2146300" cy="66839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842480" y="3378102"/>
              <a:ext cx="1315804" cy="73669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868597" y="3378102"/>
              <a:ext cx="28607" cy="75729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056686" y="3357504"/>
              <a:ext cx="448514" cy="8558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37654" y="45119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CLL, HCL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0" y="3378102"/>
            <a:ext cx="2021745" cy="1400531"/>
            <a:chOff x="5334000" y="3378102"/>
            <a:chExt cx="2021745" cy="1400531"/>
          </a:xfrm>
        </p:grpSpPr>
        <p:sp>
          <p:nvSpPr>
            <p:cNvPr id="13" name="TextBox 12"/>
            <p:cNvSpPr txBox="1"/>
            <p:nvPr/>
          </p:nvSpPr>
          <p:spPr>
            <a:xfrm>
              <a:off x="5334000" y="4132302"/>
              <a:ext cx="20217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Acute           Chronic</a:t>
              </a:r>
            </a:p>
            <a:p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990354" y="3378102"/>
              <a:ext cx="715246" cy="64779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396063" y="3467002"/>
              <a:ext cx="138263" cy="64779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836373" y="4498693"/>
            <a:ext cx="1701566" cy="747439"/>
            <a:chOff x="4836373" y="4498693"/>
            <a:chExt cx="1701566" cy="747439"/>
          </a:xfrm>
        </p:grpSpPr>
        <p:sp>
          <p:nvSpPr>
            <p:cNvPr id="14" name="TextBox 13"/>
            <p:cNvSpPr txBox="1"/>
            <p:nvPr/>
          </p:nvSpPr>
          <p:spPr>
            <a:xfrm>
              <a:off x="5827488" y="4876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58ED5"/>
                  </a:solidFill>
                </a:rPr>
                <a:t>T-ALL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6373" y="484572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58ED5"/>
                  </a:solidFill>
                </a:rPr>
                <a:t>B-ALL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5731998" y="4498693"/>
              <a:ext cx="450716" cy="43956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382944" y="4507684"/>
              <a:ext cx="337574" cy="37930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278322" y="5193255"/>
            <a:ext cx="2324239" cy="829787"/>
            <a:chOff x="4278322" y="5193255"/>
            <a:chExt cx="2324239" cy="829787"/>
          </a:xfrm>
        </p:grpSpPr>
        <p:sp>
          <p:nvSpPr>
            <p:cNvPr id="22" name="TextBox 21"/>
            <p:cNvSpPr txBox="1"/>
            <p:nvPr/>
          </p:nvSpPr>
          <p:spPr>
            <a:xfrm>
              <a:off x="4278322" y="565371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558ED5"/>
                  </a:solidFill>
                </a:rPr>
                <a:t>Ph</a:t>
              </a:r>
              <a:r>
                <a:rPr lang="en-US" dirty="0">
                  <a:solidFill>
                    <a:srgbClr val="558ED5"/>
                  </a:solidFill>
                </a:rPr>
                <a:t>+ B-ALL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0213" y="564221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558ED5"/>
                  </a:solidFill>
                </a:rPr>
                <a:t>Ph</a:t>
              </a:r>
              <a:r>
                <a:rPr lang="en-US" dirty="0">
                  <a:solidFill>
                    <a:srgbClr val="558ED5"/>
                  </a:solidFill>
                </a:rPr>
                <a:t>- B-ALL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5211110" y="5193255"/>
              <a:ext cx="450716" cy="43956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862056" y="5202246"/>
              <a:ext cx="337574" cy="37930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EC7B508-FC61-0040-876B-612E1DF14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84635"/>
            <a:ext cx="2188369" cy="7631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Advances in Therapy of AML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730D44-D2E7-2E4B-A784-896154841791}"/>
              </a:ext>
            </a:extLst>
          </p:cNvPr>
          <p:cNvSpPr/>
          <p:nvPr/>
        </p:nvSpPr>
        <p:spPr>
          <a:xfrm>
            <a:off x="3146823" y="3711179"/>
            <a:ext cx="477440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825" b="1" dirty="0">
              <a:solidFill>
                <a:srgbClr val="2A3A98"/>
              </a:solidFill>
            </a:endParaRPr>
          </a:p>
        </p:txBody>
      </p:sp>
      <p:pic>
        <p:nvPicPr>
          <p:cNvPr id="23555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4505538-A667-8646-ADDD-5FD8B1757D5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r="6927" b="26453"/>
          <a:stretch>
            <a:fillRect/>
          </a:stretch>
        </p:blipFill>
        <p:spPr bwMode="auto">
          <a:xfrm>
            <a:off x="1658541" y="902494"/>
            <a:ext cx="6372225" cy="50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70A81C-307E-B746-B51B-1F45451A14EC}"/>
              </a:ext>
            </a:extLst>
          </p:cNvPr>
          <p:cNvSpPr/>
          <p:nvPr/>
        </p:nvSpPr>
        <p:spPr>
          <a:xfrm>
            <a:off x="1897856" y="2871788"/>
            <a:ext cx="1991916" cy="60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28F78-A932-C047-91A8-7333DE4D1DE5}"/>
              </a:ext>
            </a:extLst>
          </p:cNvPr>
          <p:cNvSpPr/>
          <p:nvPr/>
        </p:nvSpPr>
        <p:spPr>
          <a:xfrm>
            <a:off x="4170760" y="3215879"/>
            <a:ext cx="1146572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CD0E5C-F2DF-784E-9F1F-DED17FBA824C}"/>
              </a:ext>
            </a:extLst>
          </p:cNvPr>
          <p:cNvSpPr/>
          <p:nvPr/>
        </p:nvSpPr>
        <p:spPr>
          <a:xfrm>
            <a:off x="5510213" y="1647825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for CD33+ AML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5B53F-0DBE-6045-ABC2-42C4A13BAC32}"/>
              </a:ext>
            </a:extLst>
          </p:cNvPr>
          <p:cNvSpPr/>
          <p:nvPr/>
        </p:nvSpPr>
        <p:spPr>
          <a:xfrm>
            <a:off x="3174207" y="957263"/>
            <a:ext cx="2351485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Cytarabine plus daunorubicin combination for newly diagnosed therapy-related AML or AML with myelodysplasia-related changes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3E4A99-5CE1-8D42-8B36-724B5F87D764}"/>
              </a:ext>
            </a:extLst>
          </p:cNvPr>
          <p:cNvSpPr/>
          <p:nvPr/>
        </p:nvSpPr>
        <p:spPr>
          <a:xfrm>
            <a:off x="4800600" y="4137422"/>
            <a:ext cx="1047750" cy="389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62C08-973E-0D4D-8753-EA3F08F000B4}"/>
              </a:ext>
            </a:extLst>
          </p:cNvPr>
          <p:cNvSpPr/>
          <p:nvPr/>
        </p:nvSpPr>
        <p:spPr>
          <a:xfrm>
            <a:off x="3974007" y="4146947"/>
            <a:ext cx="200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  <a:latin typeface="Calibri" panose="020F0502020204030204"/>
              </a:rPr>
              <a:t>Gemtuzumab</a:t>
            </a: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 </a:t>
            </a:r>
          </a:p>
          <a:p>
            <a:pPr algn="r">
              <a:defRPr/>
            </a:pPr>
            <a:r>
              <a:rPr lang="en-US" sz="900" b="1" dirty="0" err="1">
                <a:solidFill>
                  <a:srgbClr val="2A3A98"/>
                </a:solidFill>
                <a:latin typeface="Calibri" panose="020F0502020204030204"/>
              </a:rPr>
              <a:t>ozogamicin</a:t>
            </a: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 removed from the market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7382-5C71-204E-B551-C9FA09BC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5" y="685927"/>
            <a:ext cx="8930196" cy="994172"/>
          </a:xfrm>
        </p:spPr>
        <p:txBody>
          <a:bodyPr>
            <a:normAutofit/>
          </a:bodyPr>
          <a:lstStyle/>
          <a:p>
            <a:r>
              <a:rPr lang="en-US" sz="285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AML Treatment Algorithm: Untreated AML &lt;60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4952DA-7F3E-0747-A142-87904442F25A}"/>
              </a:ext>
            </a:extLst>
          </p:cNvPr>
          <p:cNvSpPr txBox="1"/>
          <p:nvPr/>
        </p:nvSpPr>
        <p:spPr>
          <a:xfrm>
            <a:off x="205740" y="1542939"/>
            <a:ext cx="18230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00" dirty="0"/>
              <a:t>INDUCTION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67DE0F-B880-7542-A8E4-E7902AC46818}"/>
              </a:ext>
            </a:extLst>
          </p:cNvPr>
          <p:cNvSpPr txBox="1"/>
          <p:nvPr/>
        </p:nvSpPr>
        <p:spPr>
          <a:xfrm>
            <a:off x="205740" y="4313620"/>
            <a:ext cx="25918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00" dirty="0"/>
              <a:t>POST-REMISSION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6AE6C-298D-794D-95DA-060B5A2448DE}"/>
              </a:ext>
            </a:extLst>
          </p:cNvPr>
          <p:cNvSpPr txBox="1"/>
          <p:nvPr/>
        </p:nvSpPr>
        <p:spPr>
          <a:xfrm>
            <a:off x="571500" y="2140390"/>
            <a:ext cx="79536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7+3 - Daunorubicin 60 or 90mg/m</a:t>
            </a:r>
            <a:r>
              <a:rPr lang="en-US" b="1" baseline="30000" dirty="0"/>
              <a:t>2</a:t>
            </a:r>
            <a:r>
              <a:rPr lang="en-US" b="1" dirty="0"/>
              <a:t>/d x 3 days  + Cytarabine 200mg/m</a:t>
            </a:r>
            <a:r>
              <a:rPr lang="en-US" b="1" baseline="30000" dirty="0"/>
              <a:t>2</a:t>
            </a:r>
            <a:r>
              <a:rPr lang="en-US" b="1" dirty="0"/>
              <a:t>/d x 7 days</a:t>
            </a:r>
          </a:p>
          <a:p>
            <a:pPr marL="257175" indent="-257175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FLT3 mutant: add </a:t>
            </a:r>
            <a:r>
              <a:rPr lang="en-US" b="1" dirty="0" err="1">
                <a:sym typeface="Wingdings" pitchFamily="2" charset="2"/>
              </a:rPr>
              <a:t>midostaurin</a:t>
            </a:r>
            <a:r>
              <a:rPr lang="en-US" b="1" dirty="0">
                <a:sym typeface="Wingdings" pitchFamily="2" charset="2"/>
              </a:rPr>
              <a:t> (50mg BID day 8-21)</a:t>
            </a:r>
          </a:p>
          <a:p>
            <a:pPr marL="257175" indent="-257175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CBF: add </a:t>
            </a:r>
            <a:r>
              <a:rPr lang="en-US" b="1" dirty="0" err="1">
                <a:sym typeface="Wingdings" pitchFamily="2" charset="2"/>
              </a:rPr>
              <a:t>Gemtuzumab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ozogamicin</a:t>
            </a:r>
            <a:r>
              <a:rPr lang="en-US" b="1" dirty="0">
                <a:sym typeface="Wingdings" pitchFamily="2" charset="2"/>
              </a:rPr>
              <a:t> (GO) 3mg/m2 day 1, 4, and 7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Antecedent myeloid neoplasm or t-MN: </a:t>
            </a:r>
            <a:r>
              <a:rPr lang="en-US" b="1" dirty="0" err="1">
                <a:sym typeface="Wingdings" pitchFamily="2" charset="2"/>
              </a:rPr>
              <a:t>Vyxeos</a:t>
            </a:r>
            <a:endParaRPr lang="en-US" b="1" dirty="0">
              <a:sym typeface="Wingdings" pitchFamily="2" charset="2"/>
            </a:endParaRP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TP53 mutant: Decitabine 20mg/m</a:t>
            </a:r>
            <a:r>
              <a:rPr lang="en-US" b="1" baseline="30000" dirty="0">
                <a:sym typeface="Wingdings" pitchFamily="2" charset="2"/>
              </a:rPr>
              <a:t>2</a:t>
            </a:r>
            <a:r>
              <a:rPr lang="en-US" b="1" dirty="0">
                <a:sym typeface="Wingdings" pitchFamily="2" charset="2"/>
              </a:rPr>
              <a:t> x 10D +  Venetoclax</a:t>
            </a:r>
          </a:p>
          <a:p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CB76DB-F09E-9640-8A1B-4E31C66C70AF}"/>
              </a:ext>
            </a:extLst>
          </p:cNvPr>
          <p:cNvSpPr txBox="1"/>
          <p:nvPr/>
        </p:nvSpPr>
        <p:spPr>
          <a:xfrm>
            <a:off x="571500" y="4890500"/>
            <a:ext cx="62884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CBF: High dose </a:t>
            </a:r>
            <a:r>
              <a:rPr lang="en-US" b="1" dirty="0" err="1"/>
              <a:t>AraC</a:t>
            </a:r>
            <a:r>
              <a:rPr lang="en-US" b="1" dirty="0"/>
              <a:t> (3g/m</a:t>
            </a:r>
            <a:r>
              <a:rPr lang="en-US" b="1" baseline="30000" dirty="0"/>
              <a:t>2</a:t>
            </a:r>
            <a:r>
              <a:rPr lang="en-US" b="1" dirty="0"/>
              <a:t>/3h q12h D1, 3, and 5) x 4 cycles</a:t>
            </a:r>
          </a:p>
          <a:p>
            <a:r>
              <a:rPr lang="en-US" b="1" dirty="0">
                <a:sym typeface="Wingdings" pitchFamily="2" charset="2"/>
              </a:rPr>
              <a:t>NPM1 mutant/FLT3 WT: as above </a:t>
            </a:r>
          </a:p>
          <a:p>
            <a:r>
              <a:rPr lang="en-US" b="1" dirty="0">
                <a:sym typeface="Wingdings" pitchFamily="2" charset="2"/>
              </a:rPr>
              <a:t>Intermediate or Adverse risk: </a:t>
            </a:r>
            <a:r>
              <a:rPr lang="en-US" b="1" dirty="0" err="1">
                <a:sym typeface="Wingdings" pitchFamily="2" charset="2"/>
              </a:rPr>
              <a:t>Allo</a:t>
            </a:r>
            <a:r>
              <a:rPr lang="en-US" b="1" dirty="0">
                <a:sym typeface="Wingdings" pitchFamily="2" charset="2"/>
              </a:rPr>
              <a:t>-SCT with best available donor</a:t>
            </a:r>
          </a:p>
          <a:p>
            <a:endParaRPr lang="en-US" b="1" dirty="0">
              <a:sym typeface="Wingdings" pitchFamily="2" charset="2"/>
            </a:endParaRPr>
          </a:p>
          <a:p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224F1A-135D-0940-899E-59AA37CD2E1E}"/>
              </a:ext>
            </a:extLst>
          </p:cNvPr>
          <p:cNvSpPr txBox="1"/>
          <p:nvPr/>
        </p:nvSpPr>
        <p:spPr>
          <a:xfrm>
            <a:off x="2091690" y="1635070"/>
            <a:ext cx="6896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  <a:latin typeface="Comic Sans MS" panose="030F0902030302020204" pitchFamily="66" charset="0"/>
              </a:rPr>
              <a:t>Goal: reduce leukemia to achieve CR (no leukemia on histological exam &amp; normal CBC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71851E-AA73-D140-B072-D8111B13CC8C}"/>
              </a:ext>
            </a:extLst>
          </p:cNvPr>
          <p:cNvSpPr txBox="1"/>
          <p:nvPr/>
        </p:nvSpPr>
        <p:spPr>
          <a:xfrm>
            <a:off x="2755380" y="4313619"/>
            <a:ext cx="5908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  <a:latin typeface="Comic Sans MS" panose="030F0902030302020204" pitchFamily="66" charset="0"/>
              </a:rPr>
              <a:t>Goal: reduce microscopic disease present at CR to level that will allow long term cure.</a:t>
            </a:r>
          </a:p>
        </p:txBody>
      </p:sp>
    </p:spTree>
    <p:extLst>
      <p:ext uri="{BB962C8B-B14F-4D97-AF65-F5344CB8AC3E}">
        <p14:creationId xmlns:p14="http://schemas.microsoft.com/office/powerpoint/2010/main" val="930659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ACB7-7A52-AF40-8E24-9EA439C6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85324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Midostaurin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+ 7 &amp; 3 for newly diagnosed AML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4DE30-DCE6-E94A-9A84-619514BD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" y="2132171"/>
            <a:ext cx="4375785" cy="235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7753B-B75F-8B49-85D2-504439CE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366" y="1679496"/>
            <a:ext cx="4835635" cy="3139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F1A363-A6AD-944F-A800-9E568BFE6FEA}"/>
              </a:ext>
            </a:extLst>
          </p:cNvPr>
          <p:cNvSpPr txBox="1"/>
          <p:nvPr/>
        </p:nvSpPr>
        <p:spPr>
          <a:xfrm>
            <a:off x="7543706" y="5746835"/>
            <a:ext cx="1652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Stone et al, </a:t>
            </a:r>
            <a:r>
              <a:rPr lang="en-US" sz="1200" b="1" i="1" dirty="0"/>
              <a:t>NEJM</a:t>
            </a:r>
            <a:r>
              <a:rPr lang="en-US" sz="1200" b="1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665070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2288D5-92C6-AE44-8477-63A72C785861}"/>
              </a:ext>
            </a:extLst>
          </p:cNvPr>
          <p:cNvSpPr/>
          <p:nvPr/>
        </p:nvSpPr>
        <p:spPr>
          <a:xfrm>
            <a:off x="6903069" y="1529941"/>
            <a:ext cx="1931670" cy="8778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3F839D-A52C-0B4B-A5AF-C6303F6A3EC2}"/>
              </a:ext>
            </a:extLst>
          </p:cNvPr>
          <p:cNvSpPr/>
          <p:nvPr/>
        </p:nvSpPr>
        <p:spPr>
          <a:xfrm>
            <a:off x="844518" y="1485026"/>
            <a:ext cx="1931670" cy="8778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2311C9-180A-F548-8644-7E0717FC5AEB}"/>
              </a:ext>
            </a:extLst>
          </p:cNvPr>
          <p:cNvSpPr/>
          <p:nvPr/>
        </p:nvSpPr>
        <p:spPr>
          <a:xfrm>
            <a:off x="4056999" y="1519995"/>
            <a:ext cx="1931670" cy="8778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FDB20-83B0-4E4D-82AF-E1324E90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2342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Gemtuzumab</a:t>
            </a:r>
            <a:r>
              <a:rPr lang="en-US" sz="270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+ 7 &amp; 3 for newly diagnosed CBF AML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1685C-C819-A642-BA1A-2C87D534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2"/>
          <a:stretch/>
        </p:blipFill>
        <p:spPr>
          <a:xfrm>
            <a:off x="138498" y="2479198"/>
            <a:ext cx="9005503" cy="3051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5C98D-3F1D-7D41-9972-B6CAB971708F}"/>
              </a:ext>
            </a:extLst>
          </p:cNvPr>
          <p:cNvSpPr txBox="1"/>
          <p:nvPr/>
        </p:nvSpPr>
        <p:spPr>
          <a:xfrm>
            <a:off x="1473603" y="1666436"/>
            <a:ext cx="7200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CBF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C9305-F6C7-2B45-8B58-5DAE2BD40E67}"/>
              </a:ext>
            </a:extLst>
          </p:cNvPr>
          <p:cNvSpPr txBox="1"/>
          <p:nvPr/>
        </p:nvSpPr>
        <p:spPr>
          <a:xfrm>
            <a:off x="4127903" y="1554964"/>
            <a:ext cx="19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Intermediate </a:t>
            </a:r>
          </a:p>
          <a:p>
            <a:r>
              <a:rPr lang="en-US" sz="2400" b="1" dirty="0"/>
              <a:t>cytogenetics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D68D4-07DD-8C45-9005-F83D0BCD95A8}"/>
              </a:ext>
            </a:extLst>
          </p:cNvPr>
          <p:cNvSpPr txBox="1"/>
          <p:nvPr/>
        </p:nvSpPr>
        <p:spPr>
          <a:xfrm>
            <a:off x="6940805" y="1554964"/>
            <a:ext cx="1780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Adverse </a:t>
            </a:r>
          </a:p>
          <a:p>
            <a:pPr algn="ctr"/>
            <a:r>
              <a:rPr lang="en-US" sz="2400" b="1" dirty="0"/>
              <a:t>cytogenetics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A30B9-E293-6F45-8434-A900835DE5C6}"/>
              </a:ext>
            </a:extLst>
          </p:cNvPr>
          <p:cNvSpPr txBox="1"/>
          <p:nvPr/>
        </p:nvSpPr>
        <p:spPr>
          <a:xfrm>
            <a:off x="6964682" y="5746835"/>
            <a:ext cx="2193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Hill et al, </a:t>
            </a:r>
            <a:r>
              <a:rPr lang="en-US" sz="1200" b="1" i="1" dirty="0"/>
              <a:t>Lancet Oncology</a:t>
            </a:r>
            <a:r>
              <a:rPr lang="en-US" sz="1200" b="1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336035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647E-EC60-A549-8AB2-72A6F031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5324"/>
            <a:ext cx="7886700" cy="994172"/>
          </a:xfrm>
        </p:spPr>
        <p:txBody>
          <a:bodyPr/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Vyxeos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75A3E-037E-EE46-8CD5-E2AB6B52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665685"/>
            <a:ext cx="2400300" cy="3263504"/>
          </a:xfrm>
        </p:spPr>
        <p:txBody>
          <a:bodyPr/>
          <a:lstStyle/>
          <a:p>
            <a:r>
              <a:rPr lang="en-US" dirty="0"/>
              <a:t>Liposomal coformulation of cytarabine &amp; DNR.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A98D1-83C0-1B47-9BCE-EA3A744F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66" y="1566149"/>
            <a:ext cx="5197585" cy="37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1D75E-6C55-3E40-BFF4-3C20274A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2771058"/>
            <a:ext cx="3225616" cy="1924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6A5CAC-3EDA-0544-AD25-435D0786C474}"/>
              </a:ext>
            </a:extLst>
          </p:cNvPr>
          <p:cNvSpPr/>
          <p:nvPr/>
        </p:nvSpPr>
        <p:spPr>
          <a:xfrm>
            <a:off x="7304064" y="5723751"/>
            <a:ext cx="17901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Lancet,</a:t>
            </a:r>
            <a:r>
              <a:rPr lang="en-US" sz="1350" b="1" i="1" dirty="0"/>
              <a:t> et al. JCO </a:t>
            </a:r>
            <a:r>
              <a:rPr lang="en-US" sz="135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63087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7382-5C71-204E-B551-C9FA09BC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4" y="-37994"/>
            <a:ext cx="8930196" cy="994172"/>
          </a:xfrm>
        </p:spPr>
        <p:txBody>
          <a:bodyPr>
            <a:normAutofit/>
          </a:bodyPr>
          <a:lstStyle/>
          <a:p>
            <a:r>
              <a:rPr lang="en-US" sz="285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AML Treatment Algorithm: Untreated AML &gt;60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08D74-ED45-A247-93BF-227D042ACB5D}"/>
              </a:ext>
            </a:extLst>
          </p:cNvPr>
          <p:cNvSpPr txBox="1"/>
          <p:nvPr/>
        </p:nvSpPr>
        <p:spPr>
          <a:xfrm>
            <a:off x="3557301" y="1680098"/>
            <a:ext cx="2630657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AML Patients Age &gt; 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5BD7D-7DDC-EA49-9B48-1CA9C8EC6578}"/>
              </a:ext>
            </a:extLst>
          </p:cNvPr>
          <p:cNvSpPr txBox="1"/>
          <p:nvPr/>
        </p:nvSpPr>
        <p:spPr>
          <a:xfrm>
            <a:off x="516917" y="2370997"/>
            <a:ext cx="2786660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Fit for intensive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A0764-7F09-854E-B910-2E28DCE7C9C8}"/>
              </a:ext>
            </a:extLst>
          </p:cNvPr>
          <p:cNvSpPr txBox="1"/>
          <p:nvPr/>
        </p:nvSpPr>
        <p:spPr>
          <a:xfrm>
            <a:off x="7143771" y="2371820"/>
            <a:ext cx="1497526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Unfit or &gt;75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C803C-4407-2F4A-8D0D-E097ADC1311D}"/>
              </a:ext>
            </a:extLst>
          </p:cNvPr>
          <p:cNvSpPr txBox="1"/>
          <p:nvPr/>
        </p:nvSpPr>
        <p:spPr>
          <a:xfrm>
            <a:off x="797909" y="3877526"/>
            <a:ext cx="482824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CBF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44140-1E89-9C44-B02A-ED9742898A63}"/>
              </a:ext>
            </a:extLst>
          </p:cNvPr>
          <p:cNvSpPr txBox="1"/>
          <p:nvPr/>
        </p:nvSpPr>
        <p:spPr>
          <a:xfrm>
            <a:off x="797909" y="3278959"/>
            <a:ext cx="1163973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FLT3 mutant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E8FB8-E3AC-7247-BB84-0396148D77C5}"/>
              </a:ext>
            </a:extLst>
          </p:cNvPr>
          <p:cNvSpPr txBox="1"/>
          <p:nvPr/>
        </p:nvSpPr>
        <p:spPr>
          <a:xfrm>
            <a:off x="797908" y="4423172"/>
            <a:ext cx="53251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NOS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753C3-FA45-834D-A02B-41CF5B75F75E}"/>
              </a:ext>
            </a:extLst>
          </p:cNvPr>
          <p:cNvSpPr txBox="1"/>
          <p:nvPr/>
        </p:nvSpPr>
        <p:spPr>
          <a:xfrm>
            <a:off x="7383801" y="3062720"/>
            <a:ext cx="1649362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HMA + Venetoclax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9FF2-1C54-F44D-BF97-7E813385CCA3}"/>
              </a:ext>
            </a:extLst>
          </p:cNvPr>
          <p:cNvSpPr txBox="1"/>
          <p:nvPr/>
        </p:nvSpPr>
        <p:spPr>
          <a:xfrm>
            <a:off x="7389169" y="3690547"/>
            <a:ext cx="947695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IDH1 </a:t>
            </a:r>
            <a:r>
              <a:rPr lang="en-US" sz="1500" b="1" dirty="0" err="1"/>
              <a:t>mut</a:t>
            </a:r>
            <a:endParaRPr lang="en-US" sz="1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963B7-BCA4-234A-875C-B7BEDAD07A47}"/>
              </a:ext>
            </a:extLst>
          </p:cNvPr>
          <p:cNvSpPr txBox="1"/>
          <p:nvPr/>
        </p:nvSpPr>
        <p:spPr>
          <a:xfrm>
            <a:off x="797909" y="4968818"/>
            <a:ext cx="2041521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Antecedent MDS, t-MN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42E0F-A3D5-4749-B3D3-C0FF89E921E2}"/>
              </a:ext>
            </a:extLst>
          </p:cNvPr>
          <p:cNvSpPr txBox="1"/>
          <p:nvPr/>
        </p:nvSpPr>
        <p:spPr>
          <a:xfrm>
            <a:off x="4664537" y="3062720"/>
            <a:ext cx="934871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TP53 </a:t>
            </a:r>
            <a:r>
              <a:rPr lang="en-US" sz="1500" dirty="0" err="1"/>
              <a:t>mut</a:t>
            </a:r>
            <a:endParaRPr lang="en-US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4FBA3-851A-1D46-8D4C-89216899F12F}"/>
              </a:ext>
            </a:extLst>
          </p:cNvPr>
          <p:cNvSpPr txBox="1"/>
          <p:nvPr/>
        </p:nvSpPr>
        <p:spPr>
          <a:xfrm>
            <a:off x="1915685" y="3278959"/>
            <a:ext cx="1628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7 &amp; 3 &amp; </a:t>
            </a:r>
            <a:r>
              <a:rPr lang="en-US" sz="1350" b="1" dirty="0" err="1"/>
              <a:t>midostaurin</a:t>
            </a:r>
            <a:endParaRPr lang="en-US" sz="135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A7C16F-D559-714E-84CF-EAFAC52F080E}"/>
              </a:ext>
            </a:extLst>
          </p:cNvPr>
          <p:cNvSpPr/>
          <p:nvPr/>
        </p:nvSpPr>
        <p:spPr>
          <a:xfrm>
            <a:off x="1276646" y="3889067"/>
            <a:ext cx="1765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7 &amp; 3 &amp; </a:t>
            </a:r>
            <a:r>
              <a:rPr lang="en-US" sz="1350" b="1" dirty="0" err="1"/>
              <a:t>Gemtuzumab</a:t>
            </a:r>
            <a:r>
              <a:rPr lang="en-US" sz="1350" b="1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08C38E-DF91-AE40-A233-9DF0A1777758}"/>
              </a:ext>
            </a:extLst>
          </p:cNvPr>
          <p:cNvSpPr/>
          <p:nvPr/>
        </p:nvSpPr>
        <p:spPr>
          <a:xfrm>
            <a:off x="1292107" y="4432303"/>
            <a:ext cx="5597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7 &amp; 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AFAE02-F628-E648-9206-EB047041FCBB}"/>
              </a:ext>
            </a:extLst>
          </p:cNvPr>
          <p:cNvSpPr/>
          <p:nvPr/>
        </p:nvSpPr>
        <p:spPr>
          <a:xfrm>
            <a:off x="2794081" y="5021976"/>
            <a:ext cx="6910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 err="1"/>
              <a:t>Vyxeos</a:t>
            </a:r>
            <a:endParaRPr lang="en-US" sz="135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92E9E-C6B1-5248-B067-B3836C283E42}"/>
              </a:ext>
            </a:extLst>
          </p:cNvPr>
          <p:cNvSpPr txBox="1"/>
          <p:nvPr/>
        </p:nvSpPr>
        <p:spPr>
          <a:xfrm>
            <a:off x="4569842" y="3424571"/>
            <a:ext cx="151361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10D Decitabine</a:t>
            </a:r>
          </a:p>
          <a:p>
            <a:r>
              <a:rPr lang="en-US" sz="1350" b="1" dirty="0"/>
              <a:t>(20mg/m2) +/-</a:t>
            </a:r>
          </a:p>
          <a:p>
            <a:r>
              <a:rPr lang="en-US" sz="1350" b="1" dirty="0" err="1"/>
              <a:t>Vyxeos</a:t>
            </a:r>
            <a:r>
              <a:rPr lang="en-US" sz="1350" b="1" dirty="0"/>
              <a:t> (400mg/D)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27DDAE-A0CA-9640-A943-1876574AEA5E}"/>
              </a:ext>
            </a:extLst>
          </p:cNvPr>
          <p:cNvSpPr txBox="1"/>
          <p:nvPr/>
        </p:nvSpPr>
        <p:spPr>
          <a:xfrm>
            <a:off x="8265276" y="3702088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Ivosidenib</a:t>
            </a:r>
            <a:endParaRPr lang="en-US" sz="135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953FF0-F500-B440-B049-EA10EAABA946}"/>
              </a:ext>
            </a:extLst>
          </p:cNvPr>
          <p:cNvCxnSpPr>
            <a:stCxn id="5" idx="0"/>
          </p:cNvCxnSpPr>
          <p:nvPr/>
        </p:nvCxnSpPr>
        <p:spPr>
          <a:xfrm flipV="1">
            <a:off x="1910247" y="2072514"/>
            <a:ext cx="1647054" cy="298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A7C24-80DB-C542-82FE-E37C04F95578}"/>
              </a:ext>
            </a:extLst>
          </p:cNvPr>
          <p:cNvCxnSpPr>
            <a:cxnSpLocks/>
          </p:cNvCxnSpPr>
          <p:nvPr/>
        </p:nvCxnSpPr>
        <p:spPr>
          <a:xfrm flipH="1" flipV="1">
            <a:off x="6137697" y="2072514"/>
            <a:ext cx="1672148" cy="2984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36D2F0-B072-FE4A-B0C2-E186DE893BE5}"/>
              </a:ext>
            </a:extLst>
          </p:cNvPr>
          <p:cNvCxnSpPr/>
          <p:nvPr/>
        </p:nvCxnSpPr>
        <p:spPr>
          <a:xfrm>
            <a:off x="662940" y="2763412"/>
            <a:ext cx="0" cy="2380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8BAD0A-0DD0-3C45-A9A6-F268A16E3790}"/>
              </a:ext>
            </a:extLst>
          </p:cNvPr>
          <p:cNvCxnSpPr>
            <a:cxnSpLocks/>
          </p:cNvCxnSpPr>
          <p:nvPr/>
        </p:nvCxnSpPr>
        <p:spPr>
          <a:xfrm>
            <a:off x="662940" y="34245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8379B6-FFD4-084F-9615-56DA2D6F94B6}"/>
              </a:ext>
            </a:extLst>
          </p:cNvPr>
          <p:cNvCxnSpPr>
            <a:cxnSpLocks/>
          </p:cNvCxnSpPr>
          <p:nvPr/>
        </p:nvCxnSpPr>
        <p:spPr>
          <a:xfrm>
            <a:off x="662940" y="400750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B1B0A8-9D58-1241-80A1-830F9ECC756F}"/>
              </a:ext>
            </a:extLst>
          </p:cNvPr>
          <p:cNvCxnSpPr>
            <a:cxnSpLocks/>
          </p:cNvCxnSpPr>
          <p:nvPr/>
        </p:nvCxnSpPr>
        <p:spPr>
          <a:xfrm>
            <a:off x="662940" y="45675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E997F1-6056-F34B-B908-02F6002514EB}"/>
              </a:ext>
            </a:extLst>
          </p:cNvPr>
          <p:cNvCxnSpPr>
            <a:cxnSpLocks/>
          </p:cNvCxnSpPr>
          <p:nvPr/>
        </p:nvCxnSpPr>
        <p:spPr>
          <a:xfrm>
            <a:off x="662940" y="51390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22966E-FA90-464F-BC62-C9DF7E973CE9}"/>
              </a:ext>
            </a:extLst>
          </p:cNvPr>
          <p:cNvCxnSpPr>
            <a:cxnSpLocks/>
          </p:cNvCxnSpPr>
          <p:nvPr/>
        </p:nvCxnSpPr>
        <p:spPr>
          <a:xfrm>
            <a:off x="7235211" y="2763413"/>
            <a:ext cx="0" cy="1125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F71BD58-3EAB-B64A-B06C-2918893952D6}"/>
              </a:ext>
            </a:extLst>
          </p:cNvPr>
          <p:cNvCxnSpPr>
            <a:cxnSpLocks/>
          </p:cNvCxnSpPr>
          <p:nvPr/>
        </p:nvCxnSpPr>
        <p:spPr>
          <a:xfrm>
            <a:off x="7246620" y="321883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27F7F91-7F53-864C-A047-B52AC62BC9D9}"/>
              </a:ext>
            </a:extLst>
          </p:cNvPr>
          <p:cNvCxnSpPr>
            <a:cxnSpLocks/>
          </p:cNvCxnSpPr>
          <p:nvPr/>
        </p:nvCxnSpPr>
        <p:spPr>
          <a:xfrm>
            <a:off x="7235190" y="38817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090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8BA4647-DAB5-C044-A922-56CA55807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4" y="652463"/>
            <a:ext cx="7886700" cy="994172"/>
          </a:xfrm>
        </p:spPr>
        <p:txBody>
          <a:bodyPr/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Hypomethylating agents + Venetoclax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23733-8F6F-4844-A1E7-AAB2FAE947A5}"/>
              </a:ext>
            </a:extLst>
          </p:cNvPr>
          <p:cNvSpPr txBox="1"/>
          <p:nvPr/>
        </p:nvSpPr>
        <p:spPr>
          <a:xfrm>
            <a:off x="5892404" y="1843088"/>
            <a:ext cx="322540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Ven/Aza CR rate 36.7% vs 17.9% with control (P&lt;0.001)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Ven/Aza median OS 14.7 months vs 9.6 months with control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A65E1-FD69-3F46-BF0B-014256C71E7C}"/>
              </a:ext>
            </a:extLst>
          </p:cNvPr>
          <p:cNvSpPr txBox="1"/>
          <p:nvPr/>
        </p:nvSpPr>
        <p:spPr>
          <a:xfrm>
            <a:off x="7143750" y="5723335"/>
            <a:ext cx="201843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DiNardo </a:t>
            </a: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et al. NEJM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2020</a:t>
            </a:r>
          </a:p>
        </p:txBody>
      </p:sp>
      <p:pic>
        <p:nvPicPr>
          <p:cNvPr id="35844" name="Picture 1">
            <a:extLst>
              <a:ext uri="{FF2B5EF4-FFF2-40B4-BE49-F238E27FC236}">
                <a16:creationId xmlns:a16="http://schemas.microsoft.com/office/drawing/2014/main" id="{AA1CEF51-DCAC-6146-81A9-1D1BD148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/>
          <a:stretch>
            <a:fillRect/>
          </a:stretch>
        </p:blipFill>
        <p:spPr bwMode="auto">
          <a:xfrm>
            <a:off x="165497" y="1556148"/>
            <a:ext cx="5561409" cy="4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DAAA-CE93-D64D-AC51-E18DCCA9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3805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HMA + Venetoclax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EE375C-1101-B54B-8A62-05873FE75FBE}"/>
              </a:ext>
            </a:extLst>
          </p:cNvPr>
          <p:cNvGrpSpPr/>
          <p:nvPr/>
        </p:nvGrpSpPr>
        <p:grpSpPr>
          <a:xfrm>
            <a:off x="182880" y="1725217"/>
            <a:ext cx="4940261" cy="3886691"/>
            <a:chOff x="0" y="1356359"/>
            <a:chExt cx="6587014" cy="5182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6EE4CE-09DC-E745-A325-33F645D7E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27" t="6596" r="50878"/>
            <a:stretch/>
          </p:blipFill>
          <p:spPr>
            <a:xfrm>
              <a:off x="0" y="1356359"/>
              <a:ext cx="6587013" cy="51822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37C176-79F8-2C42-942A-014552A38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27" t="6596" r="91847" b="50279"/>
            <a:stretch/>
          </p:blipFill>
          <p:spPr>
            <a:xfrm>
              <a:off x="5779294" y="1417645"/>
              <a:ext cx="807720" cy="239268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2ECA86-151D-3147-939B-6F89A107FDDA}"/>
              </a:ext>
            </a:extLst>
          </p:cNvPr>
          <p:cNvSpPr txBox="1"/>
          <p:nvPr/>
        </p:nvSpPr>
        <p:spPr>
          <a:xfrm>
            <a:off x="5142616" y="2668436"/>
            <a:ext cx="4044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CR/Cri rate of 67% in older AML patients</a:t>
            </a:r>
          </a:p>
          <a:p>
            <a:r>
              <a:rPr lang="en-US" b="1" dirty="0"/>
              <a:t>Median DOR: 11.3 months</a:t>
            </a:r>
          </a:p>
          <a:p>
            <a:r>
              <a:rPr lang="en-US" b="1" dirty="0"/>
              <a:t>Median OS: 17.5 months</a:t>
            </a:r>
          </a:p>
          <a:p>
            <a:r>
              <a:rPr lang="en-US" b="1" dirty="0"/>
              <a:t>400mg venetoclax was the RP2D.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03C36-B139-9F45-AD22-859F58BC6EDA}"/>
              </a:ext>
            </a:extLst>
          </p:cNvPr>
          <p:cNvSpPr txBox="1"/>
          <p:nvPr/>
        </p:nvSpPr>
        <p:spPr>
          <a:xfrm>
            <a:off x="7143308" y="5723751"/>
            <a:ext cx="20264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DiNardo </a:t>
            </a:r>
            <a:r>
              <a:rPr lang="en-US" sz="1350" b="1" i="1" dirty="0"/>
              <a:t>et al. Blood </a:t>
            </a:r>
            <a:r>
              <a:rPr lang="en-US" sz="135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69322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07AF-7E3D-7641-B3EE-CE0C311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Relapsed AML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D6B5-FAFD-5445-84C3-023709C74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494"/>
            <a:ext cx="7886700" cy="3263504"/>
          </a:xfrm>
        </p:spPr>
        <p:txBody>
          <a:bodyPr>
            <a:noAutofit/>
          </a:bodyPr>
          <a:lstStyle/>
          <a:p>
            <a:r>
              <a:rPr lang="en-US" sz="2800" dirty="0"/>
              <a:t>Induce CR2 then send to </a:t>
            </a:r>
            <a:r>
              <a:rPr lang="en-US" sz="2800" dirty="0" err="1"/>
              <a:t>allo</a:t>
            </a:r>
            <a:r>
              <a:rPr lang="en-US" sz="2800" dirty="0"/>
              <a:t>-SCT if possible</a:t>
            </a:r>
          </a:p>
          <a:p>
            <a:r>
              <a:rPr lang="en-US" sz="2800" dirty="0"/>
              <a:t>Older salvage regimens: MEC, FLAG-Ida</a:t>
            </a:r>
          </a:p>
          <a:p>
            <a:r>
              <a:rPr lang="en-US" sz="2800" dirty="0"/>
              <a:t>IDH2 Mutant: </a:t>
            </a:r>
            <a:r>
              <a:rPr lang="en-US" sz="2800" dirty="0" err="1"/>
              <a:t>Ensadenib</a:t>
            </a:r>
            <a:endParaRPr lang="en-US" sz="2800" dirty="0"/>
          </a:p>
          <a:p>
            <a:r>
              <a:rPr lang="en-US" sz="2800" dirty="0"/>
              <a:t>IDH1 Mutant: </a:t>
            </a:r>
            <a:r>
              <a:rPr lang="en-US" sz="2800" dirty="0" err="1"/>
              <a:t>Ivosidenib</a:t>
            </a:r>
            <a:endParaRPr lang="en-US" sz="2800" dirty="0"/>
          </a:p>
          <a:p>
            <a:r>
              <a:rPr lang="en-US" sz="2800" dirty="0"/>
              <a:t>FLT3 Mutant: </a:t>
            </a:r>
            <a:r>
              <a:rPr lang="en-US" sz="2800" dirty="0" err="1"/>
              <a:t>Gilteritinib</a:t>
            </a:r>
            <a:endParaRPr lang="en-US" sz="2800" dirty="0"/>
          </a:p>
          <a:p>
            <a:r>
              <a:rPr lang="en-US" sz="2800" dirty="0"/>
              <a:t>Clinical trial…….</a:t>
            </a:r>
          </a:p>
          <a:p>
            <a:endParaRPr lang="en-US" sz="2800" dirty="0"/>
          </a:p>
        </p:txBody>
      </p:sp>
      <p:pic>
        <p:nvPicPr>
          <p:cNvPr id="6" name="Picture 5" descr="2016_11_16 sinai IDH image.png">
            <a:extLst>
              <a:ext uri="{FF2B5EF4-FFF2-40B4-BE49-F238E27FC236}">
                <a16:creationId xmlns:a16="http://schemas.microsoft.com/office/drawing/2014/main" id="{9FB74013-37FE-B248-BFAB-B699AC1CC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9"/>
          <a:stretch/>
        </p:blipFill>
        <p:spPr>
          <a:xfrm>
            <a:off x="3768023" y="3655000"/>
            <a:ext cx="5404130" cy="2678283"/>
          </a:xfrm>
          <a:prstGeom prst="rect">
            <a:avLst/>
          </a:prstGeom>
        </p:spPr>
      </p:pic>
      <p:pic>
        <p:nvPicPr>
          <p:cNvPr id="12" name="Picture 11" descr="2016_11_16 sinai IDH image.png">
            <a:extLst>
              <a:ext uri="{FF2B5EF4-FFF2-40B4-BE49-F238E27FC236}">
                <a16:creationId xmlns:a16="http://schemas.microsoft.com/office/drawing/2014/main" id="{AD0650FB-4972-D24B-8987-71E7E0971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-941"/>
          <a:stretch/>
        </p:blipFill>
        <p:spPr>
          <a:xfrm>
            <a:off x="3816461" y="3429000"/>
            <a:ext cx="5404130" cy="26782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EBBEC9-8F30-3746-8677-FCA49B46D316}"/>
              </a:ext>
            </a:extLst>
          </p:cNvPr>
          <p:cNvGrpSpPr>
            <a:grpSpLocks noChangeAspect="1"/>
          </p:cNvGrpSpPr>
          <p:nvPr/>
        </p:nvGrpSpPr>
        <p:grpSpPr>
          <a:xfrm>
            <a:off x="4929756" y="4213055"/>
            <a:ext cx="1907026" cy="781087"/>
            <a:chOff x="2368076" y="2021947"/>
            <a:chExt cx="2734050" cy="11198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E2394-D5D9-A149-8E0A-110BE5ED4247}"/>
                </a:ext>
              </a:extLst>
            </p:cNvPr>
            <p:cNvSpPr txBox="1"/>
            <p:nvPr/>
          </p:nvSpPr>
          <p:spPr>
            <a:xfrm>
              <a:off x="2368076" y="2021947"/>
              <a:ext cx="2734050" cy="728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IDH1 or IDH2</a:t>
              </a:r>
            </a:p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Inhibitor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4C233E-9320-D843-955C-74C1ABAA12DA}"/>
                </a:ext>
              </a:extLst>
            </p:cNvPr>
            <p:cNvCxnSpPr/>
            <p:nvPr/>
          </p:nvCxnSpPr>
          <p:spPr>
            <a:xfrm flipH="1">
              <a:off x="3073680" y="2658199"/>
              <a:ext cx="107640" cy="419695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D5127E-CE1A-8F40-A6F7-18E1892B00FE}"/>
                </a:ext>
              </a:extLst>
            </p:cNvPr>
            <p:cNvCxnSpPr/>
            <p:nvPr/>
          </p:nvCxnSpPr>
          <p:spPr>
            <a:xfrm>
              <a:off x="2941117" y="3040926"/>
              <a:ext cx="241178" cy="100843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7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93B1-3DB1-034E-B934-2D819898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857251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IDH1/2 Inhibitors for R/R AML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6129C-4862-D94D-92D3-19E19702BA02}"/>
              </a:ext>
            </a:extLst>
          </p:cNvPr>
          <p:cNvSpPr txBox="1"/>
          <p:nvPr/>
        </p:nvSpPr>
        <p:spPr>
          <a:xfrm>
            <a:off x="297180" y="1896731"/>
            <a:ext cx="427482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err="1"/>
              <a:t>Ivosidenib</a:t>
            </a:r>
            <a:endParaRPr lang="en-US" sz="2700" b="1" u="sng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ORR: 35%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CR: 15%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Most common AEs: diarrhea, fatigue, pyrexia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Differentiation Syndrome</a:t>
            </a:r>
          </a:p>
          <a:p>
            <a:endParaRPr lang="en-US" sz="2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D346D-4C63-174D-A2BD-6C3D41931578}"/>
              </a:ext>
            </a:extLst>
          </p:cNvPr>
          <p:cNvSpPr txBox="1"/>
          <p:nvPr/>
        </p:nvSpPr>
        <p:spPr>
          <a:xfrm>
            <a:off x="4869180" y="1896731"/>
            <a:ext cx="39776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err="1"/>
              <a:t>Enasidenib</a:t>
            </a:r>
            <a:endParaRPr lang="en-US" sz="2700" b="1" u="sng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ORR: 37%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CR: 18%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Median DOR: 6.9 </a:t>
            </a:r>
            <a:r>
              <a:rPr lang="en-US" sz="2700" b="1" dirty="0" err="1"/>
              <a:t>mos</a:t>
            </a:r>
            <a:endParaRPr lang="en-US" sz="2700" b="1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Most common AEs: nausea, fatigue, diarrhea, increased </a:t>
            </a:r>
            <a:r>
              <a:rPr lang="en-US" sz="2700" b="1" dirty="0" err="1"/>
              <a:t>bilis</a:t>
            </a:r>
            <a:endParaRPr lang="en-US" sz="2700" b="1" dirty="0"/>
          </a:p>
          <a:p>
            <a:endParaRPr lang="en-US" sz="27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ED34F-6230-0143-90BB-19CF5B63796E}"/>
              </a:ext>
            </a:extLst>
          </p:cNvPr>
          <p:cNvSpPr txBox="1"/>
          <p:nvPr/>
        </p:nvSpPr>
        <p:spPr>
          <a:xfrm>
            <a:off x="5475111" y="5723751"/>
            <a:ext cx="37127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DiNardo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2018; Stein </a:t>
            </a:r>
            <a:r>
              <a:rPr lang="en-US" sz="1350" b="1" i="1" dirty="0">
                <a:solidFill>
                  <a:srgbClr val="011893"/>
                </a:solidFill>
              </a:rPr>
              <a:t>et al. Blood </a:t>
            </a:r>
            <a:r>
              <a:rPr lang="en-US" sz="1350" b="1" dirty="0">
                <a:solidFill>
                  <a:srgbClr val="011893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15908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B-ALL and T-ALL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8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068479"/>
            <a:ext cx="3339058" cy="4660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Thymus</a:t>
            </a:r>
          </a:p>
        </p:txBody>
      </p:sp>
      <p:sp>
        <p:nvSpPr>
          <p:cNvPr id="6" name="Right Arrow 5"/>
          <p:cNvSpPr/>
          <p:nvPr/>
        </p:nvSpPr>
        <p:spPr>
          <a:xfrm rot="6142774">
            <a:off x="845067" y="4837537"/>
            <a:ext cx="1670104" cy="75145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4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58" y="-7867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41B8A-DF6D-F242-9265-0B7E75BB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11"/>
          <a:stretch/>
        </p:blipFill>
        <p:spPr>
          <a:xfrm>
            <a:off x="771525" y="1916505"/>
            <a:ext cx="7040166" cy="3998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B7CA7-E214-E846-98E0-83C03806644C}"/>
              </a:ext>
            </a:extLst>
          </p:cNvPr>
          <p:cNvSpPr txBox="1"/>
          <p:nvPr/>
        </p:nvSpPr>
        <p:spPr>
          <a:xfrm>
            <a:off x="5422107" y="1685925"/>
            <a:ext cx="157519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AA7DA-D756-5248-BFBB-E70654B7A27B}"/>
              </a:ext>
            </a:extLst>
          </p:cNvPr>
          <p:cNvSpPr txBox="1"/>
          <p:nvPr/>
        </p:nvSpPr>
        <p:spPr>
          <a:xfrm rot="20044877">
            <a:off x="6670480" y="1358064"/>
            <a:ext cx="1969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2F92"/>
                </a:solidFill>
              </a:rPr>
              <a:t>Standard CR criteria (5%)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A958-BBB6-9748-B841-B71375A985AE}"/>
              </a:ext>
            </a:extLst>
          </p:cNvPr>
          <p:cNvSpPr txBox="1"/>
          <p:nvPr/>
        </p:nvSpPr>
        <p:spPr>
          <a:xfrm rot="19913824">
            <a:off x="6233917" y="1484172"/>
            <a:ext cx="15160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</a:rPr>
              <a:t>FISH &amp; microscopy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4F227-7206-7940-B46C-F787820D0EB8}"/>
              </a:ext>
            </a:extLst>
          </p:cNvPr>
          <p:cNvSpPr txBox="1"/>
          <p:nvPr/>
        </p:nvSpPr>
        <p:spPr>
          <a:xfrm rot="19913824">
            <a:off x="5778047" y="1516320"/>
            <a:ext cx="13020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Flow cytometry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3FB022-1D68-014D-A3ED-FE4316080BBA}"/>
              </a:ext>
            </a:extLst>
          </p:cNvPr>
          <p:cNvSpPr txBox="1"/>
          <p:nvPr/>
        </p:nvSpPr>
        <p:spPr>
          <a:xfrm rot="19913824">
            <a:off x="5271933" y="1519819"/>
            <a:ext cx="1160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NGS/</a:t>
            </a:r>
            <a:r>
              <a:rPr lang="en-US" sz="1350" b="1" dirty="0" err="1">
                <a:solidFill>
                  <a:srgbClr val="0070C0"/>
                </a:solidFill>
              </a:rPr>
              <a:t>qRT</a:t>
            </a:r>
            <a:r>
              <a:rPr lang="en-US" sz="1350" b="1" dirty="0">
                <a:solidFill>
                  <a:srgbClr val="0070C0"/>
                </a:solidFill>
              </a:rPr>
              <a:t>-PCR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77E55-6D90-C849-BFFE-395C021173A0}"/>
              </a:ext>
            </a:extLst>
          </p:cNvPr>
          <p:cNvSpPr txBox="1"/>
          <p:nvPr/>
        </p:nvSpPr>
        <p:spPr>
          <a:xfrm>
            <a:off x="7582516" y="5496265"/>
            <a:ext cx="15357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 err="1">
                <a:solidFill>
                  <a:srgbClr val="011893"/>
                </a:solidFill>
              </a:rPr>
              <a:t>Hokland</a:t>
            </a:r>
            <a:r>
              <a:rPr lang="en-US" sz="1350" b="1" dirty="0">
                <a:solidFill>
                  <a:srgbClr val="011893"/>
                </a:solidFill>
              </a:rPr>
              <a:t> </a:t>
            </a:r>
            <a:r>
              <a:rPr lang="en-US" sz="1350" b="1" i="1" dirty="0">
                <a:solidFill>
                  <a:srgbClr val="011893"/>
                </a:solidFill>
              </a:rPr>
              <a:t>et al. </a:t>
            </a:r>
          </a:p>
          <a:p>
            <a:pPr algn="r"/>
            <a:r>
              <a:rPr lang="en-US" sz="1350" b="1" i="1" dirty="0">
                <a:solidFill>
                  <a:srgbClr val="011893"/>
                </a:solidFill>
              </a:rPr>
              <a:t>Sem </a:t>
            </a:r>
            <a:r>
              <a:rPr lang="en-US" sz="1350" b="1" i="1" dirty="0" err="1">
                <a:solidFill>
                  <a:srgbClr val="011893"/>
                </a:solidFill>
              </a:rPr>
              <a:t>Hematol</a:t>
            </a:r>
            <a:r>
              <a:rPr lang="en-US" sz="1350" b="1" i="1" dirty="0">
                <a:solidFill>
                  <a:srgbClr val="011893"/>
                </a:solidFill>
              </a:rPr>
              <a:t> </a:t>
            </a:r>
            <a:r>
              <a:rPr lang="en-US" sz="1350" b="1" dirty="0">
                <a:solidFill>
                  <a:srgbClr val="011893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52965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1753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NPM1 mutant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81DE8-BA99-D045-9493-054D46550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1" t="8010"/>
          <a:stretch/>
        </p:blipFill>
        <p:spPr>
          <a:xfrm>
            <a:off x="78289" y="2622012"/>
            <a:ext cx="4307681" cy="2797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21607-39BF-D543-86E6-75602548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0"/>
          <a:stretch/>
        </p:blipFill>
        <p:spPr>
          <a:xfrm>
            <a:off x="4385970" y="2511028"/>
            <a:ext cx="4434681" cy="2916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07B6B5-9E03-D94F-A7D9-CE2339A683EE}"/>
              </a:ext>
            </a:extLst>
          </p:cNvPr>
          <p:cNvSpPr txBox="1"/>
          <p:nvPr/>
        </p:nvSpPr>
        <p:spPr>
          <a:xfrm>
            <a:off x="1749928" y="2096461"/>
            <a:ext cx="1585819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OVERALL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BD737-0C93-F24E-9397-195D2D5EBA69}"/>
              </a:ext>
            </a:extLst>
          </p:cNvPr>
          <p:cNvSpPr txBox="1"/>
          <p:nvPr/>
        </p:nvSpPr>
        <p:spPr>
          <a:xfrm>
            <a:off x="6429084" y="2096461"/>
            <a:ext cx="803425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RELAPSE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7BC68-1DA3-5A46-94B0-ADD05901BA68}"/>
              </a:ext>
            </a:extLst>
          </p:cNvPr>
          <p:cNvSpPr txBox="1"/>
          <p:nvPr/>
        </p:nvSpPr>
        <p:spPr>
          <a:xfrm>
            <a:off x="435519" y="1522327"/>
            <a:ext cx="843205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 err="1">
                <a:highlight>
                  <a:srgbClr val="FFFF00"/>
                </a:highlight>
              </a:rPr>
              <a:t>qRT</a:t>
            </a:r>
            <a:r>
              <a:rPr lang="en-US" sz="1650" b="1" dirty="0">
                <a:highlight>
                  <a:srgbClr val="FFFF00"/>
                </a:highlight>
              </a:rPr>
              <a:t>-PCR for mutant </a:t>
            </a:r>
            <a:r>
              <a:rPr lang="en-US" sz="1650" b="1" i="1" dirty="0">
                <a:highlight>
                  <a:srgbClr val="FFFF00"/>
                </a:highlight>
              </a:rPr>
              <a:t>NPM1</a:t>
            </a:r>
            <a:r>
              <a:rPr lang="en-US" sz="1650" b="1" dirty="0">
                <a:highlight>
                  <a:srgbClr val="FFFF00"/>
                </a:highlight>
              </a:rPr>
              <a:t> in a population of uniformly treated </a:t>
            </a:r>
            <a:r>
              <a:rPr lang="en-US" sz="1650" b="1" i="1" dirty="0">
                <a:highlight>
                  <a:srgbClr val="FFFF00"/>
                </a:highlight>
              </a:rPr>
              <a:t>NPM1</a:t>
            </a:r>
            <a:r>
              <a:rPr lang="en-US" sz="1650" b="1" dirty="0">
                <a:highlight>
                  <a:srgbClr val="FFFF00"/>
                </a:highlight>
              </a:rPr>
              <a:t> mutant newly </a:t>
            </a:r>
            <a:r>
              <a:rPr lang="en-US" sz="1650" b="1" dirty="0" err="1">
                <a:highlight>
                  <a:srgbClr val="FFFF00"/>
                </a:highlight>
              </a:rPr>
              <a:t>dx’d</a:t>
            </a:r>
            <a:r>
              <a:rPr lang="en-US" sz="1650" b="1" dirty="0">
                <a:highlight>
                  <a:srgbClr val="FFFF00"/>
                </a:highlight>
              </a:rPr>
              <a:t> AML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A942D-F37D-DC4F-AC9E-640B755CBE32}"/>
              </a:ext>
            </a:extLst>
          </p:cNvPr>
          <p:cNvSpPr txBox="1"/>
          <p:nvPr/>
        </p:nvSpPr>
        <p:spPr>
          <a:xfrm>
            <a:off x="7428016" y="5685932"/>
            <a:ext cx="17159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>
                <a:solidFill>
                  <a:srgbClr val="011893"/>
                </a:solidFill>
              </a:rPr>
              <a:t>Ivey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540023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63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flow vs 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11BF5-E33C-6246-BB8C-06F0BFD8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/>
          <a:stretch/>
        </p:blipFill>
        <p:spPr>
          <a:xfrm>
            <a:off x="281060" y="1845492"/>
            <a:ext cx="5476802" cy="3618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68C28B-D57C-514E-92DB-0BB761712AEA}"/>
              </a:ext>
            </a:extLst>
          </p:cNvPr>
          <p:cNvSpPr txBox="1"/>
          <p:nvPr/>
        </p:nvSpPr>
        <p:spPr>
          <a:xfrm>
            <a:off x="435519" y="1522327"/>
            <a:ext cx="51122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highlight>
                  <a:srgbClr val="FFFF00"/>
                </a:highlight>
              </a:rPr>
              <a:t>Additive effect of </a:t>
            </a:r>
            <a:r>
              <a:rPr lang="en-US" sz="1650" b="1" i="1" dirty="0">
                <a:highlight>
                  <a:srgbClr val="FFFF00"/>
                </a:highlight>
              </a:rPr>
              <a:t>combined</a:t>
            </a:r>
            <a:r>
              <a:rPr lang="en-US" sz="1650" b="1" dirty="0">
                <a:highlight>
                  <a:srgbClr val="FFFF00"/>
                </a:highlight>
              </a:rPr>
              <a:t> NGS &amp; flow for MRD in AML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45EF55-4D12-B741-B358-FA6B57D036DE}"/>
              </a:ext>
            </a:extLst>
          </p:cNvPr>
          <p:cNvGrpSpPr/>
          <p:nvPr/>
        </p:nvGrpSpPr>
        <p:grpSpPr>
          <a:xfrm>
            <a:off x="4457700" y="1653421"/>
            <a:ext cx="3884156" cy="1754326"/>
            <a:chOff x="5943600" y="1061561"/>
            <a:chExt cx="5178874" cy="23391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60D317-EEF5-C64E-BC3F-A1FC31E32534}"/>
                </a:ext>
              </a:extLst>
            </p:cNvPr>
            <p:cNvGrpSpPr/>
            <p:nvPr/>
          </p:nvGrpSpPr>
          <p:grpSpPr>
            <a:xfrm>
              <a:off x="5943600" y="1800225"/>
              <a:ext cx="2200275" cy="1385887"/>
              <a:chOff x="5943600" y="1800225"/>
              <a:chExt cx="2200275" cy="138588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1E4AA9DA-34B1-2445-9404-1DCC202127AA}"/>
                  </a:ext>
                </a:extLst>
              </p:cNvPr>
              <p:cNvCxnSpPr/>
              <p:nvPr/>
            </p:nvCxnSpPr>
            <p:spPr>
              <a:xfrm flipV="1">
                <a:off x="7486650" y="1800225"/>
                <a:ext cx="657225" cy="111442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387C74B-F979-964A-B290-3A19F14A2ADC}"/>
                  </a:ext>
                </a:extLst>
              </p:cNvPr>
              <p:cNvSpPr/>
              <p:nvPr/>
            </p:nvSpPr>
            <p:spPr>
              <a:xfrm>
                <a:off x="5943600" y="2886074"/>
                <a:ext cx="1543050" cy="300038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1C21D4-CA89-D844-97D5-E2560D5E6F5F}"/>
                </a:ext>
              </a:extLst>
            </p:cNvPr>
            <p:cNvSpPr txBox="1"/>
            <p:nvPr/>
          </p:nvSpPr>
          <p:spPr>
            <a:xfrm>
              <a:off x="8222112" y="1061561"/>
              <a:ext cx="2900362" cy="23391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Not all mutations predict </a:t>
              </a:r>
            </a:p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Relapse in AML. “DTA” mutations (DNMT3A, TET2, ASXL1) were not associated with relapse.</a:t>
              </a:r>
            </a:p>
            <a:p>
              <a:endParaRPr lang="en-US" sz="1350" b="1" dirty="0">
                <a:solidFill>
                  <a:srgbClr val="FF0000"/>
                </a:solidFill>
                <a:latin typeface="Comic Sans MS" panose="030F0902030302020204" pitchFamily="66" charset="0"/>
              </a:endParaRPr>
            </a:p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(study population 18-65)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F0CADC-D23D-BE47-98C4-47744D1D67B0}"/>
              </a:ext>
            </a:extLst>
          </p:cNvPr>
          <p:cNvSpPr txBox="1"/>
          <p:nvPr/>
        </p:nvSpPr>
        <p:spPr>
          <a:xfrm>
            <a:off x="6501289" y="5685932"/>
            <a:ext cx="26427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 err="1">
                <a:solidFill>
                  <a:srgbClr val="011893"/>
                </a:solidFill>
              </a:rPr>
              <a:t>Jongen-Lavrencic</a:t>
            </a:r>
            <a:r>
              <a:rPr lang="en-US" sz="1350" b="1" dirty="0">
                <a:solidFill>
                  <a:srgbClr val="011893"/>
                </a:solidFill>
              </a:rPr>
              <a:t>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93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C2E5C1B1-BE9C-FF44-BFBF-2CEFA3BEA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547" y="650082"/>
            <a:ext cx="7886700" cy="994172"/>
          </a:xfrm>
        </p:spPr>
        <p:txBody>
          <a:bodyPr/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Symbol" pitchFamily="2" charset="2"/>
                <a:ea typeface="맑은 고딕" panose="020B0503020000020004" pitchFamily="34" charset="-127"/>
                <a:cs typeface="Calibri" panose="020F0502020204030204" pitchFamily="34" charset="0"/>
              </a:rPr>
              <a:t>a</a:t>
            </a:r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CD47 Ab for MDS &amp; AML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D71A1801-1C72-8247-98BD-A204A4CC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7" y="1851422"/>
            <a:ext cx="613767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3A4E1-4C40-0647-A3BE-9CF1BF304BAC}"/>
              </a:ext>
            </a:extLst>
          </p:cNvPr>
          <p:cNvSpPr txBox="1"/>
          <p:nvPr/>
        </p:nvSpPr>
        <p:spPr>
          <a:xfrm>
            <a:off x="350044" y="1713310"/>
            <a:ext cx="3032177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Magrolimab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(Formerly 5F9) = </a:t>
            </a:r>
            <a:r>
              <a:rPr lang="en-US" sz="1350" b="1" dirty="0">
                <a:solidFill>
                  <a:prstClr val="black"/>
                </a:solidFill>
                <a:latin typeface="Symbol" pitchFamily="2" charset="2"/>
              </a:rPr>
              <a:t>a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CD47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B6DA0-9C3B-FB46-B9EF-C215F1042D4B}"/>
              </a:ext>
            </a:extLst>
          </p:cNvPr>
          <p:cNvSpPr/>
          <p:nvPr/>
        </p:nvSpPr>
        <p:spPr>
          <a:xfrm>
            <a:off x="6487716" y="1989535"/>
            <a:ext cx="2471738" cy="29315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clinical trial for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Untreated AML ineligible for induction or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Untreated MDS intermediate to very high risk by IPSS-R</a:t>
            </a:r>
          </a:p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NCT03248479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861123-398E-0142-B3AA-56CED001C7CC}"/>
              </a:ext>
            </a:extLst>
          </p:cNvPr>
          <p:cNvSpPr txBox="1">
            <a:spLocks/>
          </p:cNvSpPr>
          <p:nvPr/>
        </p:nvSpPr>
        <p:spPr bwMode="auto">
          <a:xfrm>
            <a:off x="457200" y="942975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</a:t>
            </a:r>
            <a:br>
              <a:rPr lang="en-US" sz="2700" kern="0" dirty="0">
                <a:solidFill>
                  <a:srgbClr val="002060"/>
                </a:solidFill>
              </a:rPr>
            </a:br>
            <a:r>
              <a:rPr lang="en-US" sz="2700" kern="0" dirty="0">
                <a:solidFill>
                  <a:srgbClr val="002060"/>
                </a:solidFill>
              </a:rPr>
              <a:t>Study Design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1F25E5-2C21-914A-A0AA-48337365F9FE}"/>
              </a:ext>
            </a:extLst>
          </p:cNvPr>
          <p:cNvSpPr txBox="1">
            <a:spLocks/>
          </p:cNvSpPr>
          <p:nvPr/>
        </p:nvSpPr>
        <p:spPr bwMode="auto">
          <a:xfrm>
            <a:off x="453628" y="1991917"/>
            <a:ext cx="8158163" cy="34885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Multicenter, single-arm phase Ib study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650" kern="0">
                <a:solidFill>
                  <a:srgbClr val="000000"/>
                </a:solidFill>
              </a:rPr>
              <a:t>Current analysis reports data from expansion phase</a:t>
            </a:r>
          </a:p>
          <a:p>
            <a:pPr>
              <a:buClr>
                <a:srgbClr val="000000"/>
              </a:buClr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>
              <a:spcBef>
                <a:spcPts val="1350"/>
              </a:spcBef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Primary endpoints: safety, efficacy</a:t>
            </a:r>
          </a:p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Secondary endpoints: magrolimab PK, PD, immunogenicity</a:t>
            </a:r>
          </a:p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Exploratory endpoints: CD47 receptor occupancy, immune activity markers, molecular profiling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66F9A375-91E6-DC49-9937-13F33C96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7" y="3022997"/>
            <a:ext cx="2738438" cy="704850"/>
          </a:xfrm>
          <a:prstGeom prst="rect">
            <a:avLst/>
          </a:prstGeom>
          <a:solidFill>
            <a:srgbClr val="015873"/>
          </a:solidFill>
          <a:ln>
            <a:noFill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Magrolimab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1, 30 mg/kg QW* +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75 mg/m</a:t>
            </a:r>
            <a:r>
              <a:rPr lang="en-US" altLang="en-US" sz="1200" kern="0" baseline="300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Days 1-7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6)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52">
            <a:extLst>
              <a:ext uri="{FF2B5EF4-FFF2-40B4-BE49-F238E27FC236}">
                <a16:creationId xmlns:a16="http://schemas.microsoft.com/office/drawing/2014/main" id="{7913C8FD-9355-3D43-882D-5E39CF77F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0035" y="3399235"/>
            <a:ext cx="4048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35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4FD1D95E-CE02-0B4B-BE0C-D754716C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809876"/>
            <a:ext cx="1868091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with untreated AML ineligible for induction CT or untreated MDS classed intermediate to very high risk by IPSS-R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68)</a:t>
            </a:r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52">
            <a:extLst>
              <a:ext uri="{FF2B5EF4-FFF2-40B4-BE49-F238E27FC236}">
                <a16:creationId xmlns:a16="http://schemas.microsoft.com/office/drawing/2014/main" id="{7A41AAC9-FC01-1146-9ECF-4D82DE728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1644" y="3399235"/>
            <a:ext cx="4048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35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F35955-8743-914E-8E71-E49DF31D74E9}"/>
              </a:ext>
            </a:extLst>
          </p:cNvPr>
          <p:cNvSpPr txBox="1"/>
          <p:nvPr/>
        </p:nvSpPr>
        <p:spPr bwMode="auto">
          <a:xfrm>
            <a:off x="2736057" y="2713435"/>
            <a:ext cx="2721769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Safety Evaluation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3027-EB26-A94D-B304-49E542670C25}"/>
              </a:ext>
            </a:extLst>
          </p:cNvPr>
          <p:cNvSpPr txBox="1"/>
          <p:nvPr/>
        </p:nvSpPr>
        <p:spPr bwMode="auto">
          <a:xfrm>
            <a:off x="5998369" y="2713435"/>
            <a:ext cx="2738438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Expansion</a:t>
            </a:r>
          </a:p>
        </p:txBody>
      </p:sp>
      <p:sp>
        <p:nvSpPr>
          <p:cNvPr id="22" name="Rectangle 49">
            <a:extLst>
              <a:ext uri="{FF2B5EF4-FFF2-40B4-BE49-F238E27FC236}">
                <a16:creationId xmlns:a16="http://schemas.microsoft.com/office/drawing/2014/main" id="{9E74E9C7-34A3-D84D-AE22-38EEB857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369" y="3022997"/>
            <a:ext cx="2738438" cy="704850"/>
          </a:xfrm>
          <a:prstGeom prst="rect">
            <a:avLst/>
          </a:prstGeom>
          <a:solidFill>
            <a:srgbClr val="015873"/>
          </a:solidFill>
          <a:ln>
            <a:noFill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Magrolimab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1, 30 mg/kg QW or Q2W* +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75 mg/m</a:t>
            </a:r>
            <a:r>
              <a:rPr lang="en-US" altLang="en-US" sz="1200" kern="0" baseline="300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Days 1-7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68)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4D305-5F7E-934B-B4F1-658FE9B30850}"/>
              </a:ext>
            </a:extLst>
          </p:cNvPr>
          <p:cNvSpPr txBox="1"/>
          <p:nvPr/>
        </p:nvSpPr>
        <p:spPr bwMode="auto">
          <a:xfrm>
            <a:off x="2719388" y="3752850"/>
            <a:ext cx="6086475" cy="2308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*Patients received magrolimab 1 mg/kg priming dose, followed by dose ramp-up to 30 mg/kg by Wk 2, continued thereafter.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7E3EAC8-236C-F343-BD96-02A1B35822E0}"/>
              </a:ext>
            </a:extLst>
          </p:cNvPr>
          <p:cNvSpPr txBox="1">
            <a:spLocks/>
          </p:cNvSpPr>
          <p:nvPr/>
        </p:nvSpPr>
        <p:spPr bwMode="auto">
          <a:xfrm>
            <a:off x="457200" y="1035844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Response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069BF0C-5232-0640-9619-BA027D743563}"/>
              </a:ext>
            </a:extLst>
          </p:cNvPr>
          <p:cNvSpPr txBox="1">
            <a:spLocks/>
          </p:cNvSpPr>
          <p:nvPr/>
        </p:nvSpPr>
        <p:spPr bwMode="auto">
          <a:xfrm>
            <a:off x="453628" y="4705350"/>
            <a:ext cx="8158163" cy="614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Median TTR: 1.9 mos; median OS: NR (either arm)</a:t>
            </a:r>
          </a:p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6-mo CR rate, MDS patients: 56%</a:t>
            </a:r>
          </a:p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9 of 58 (16%) patients received alloSCT</a:t>
            </a: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350" kern="0" dirty="0">
              <a:solidFill>
                <a:srgbClr val="000000"/>
              </a:solidFill>
            </a:endParaRP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4AF3E0FC-A6DA-2142-8E0D-5C4F1D6B566F}"/>
              </a:ext>
            </a:extLst>
          </p:cNvPr>
          <p:cNvGraphicFramePr>
            <a:graphicFrameLocks/>
          </p:cNvGraphicFramePr>
          <p:nvPr/>
        </p:nvGraphicFramePr>
        <p:xfrm>
          <a:off x="539354" y="1991916"/>
          <a:ext cx="3894533" cy="2751072"/>
        </p:xfrm>
        <a:graphic>
          <a:graphicData uri="http://schemas.openxmlformats.org/drawingml/2006/table">
            <a:tbl>
              <a:tblPr/>
              <a:tblGrid>
                <a:gridCol w="230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Best Overall Response, n (%)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33)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25)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 (91)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(64)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(42)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(40)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CRi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(16)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(3)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MLFS/marrow CR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(24)*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Hematologic improvement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(21)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(9)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(32)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2FAB3AB-D145-7C48-AF58-19EB5746981A}"/>
              </a:ext>
            </a:extLst>
          </p:cNvPr>
          <p:cNvSpPr txBox="1"/>
          <p:nvPr/>
        </p:nvSpPr>
        <p:spPr bwMode="auto">
          <a:xfrm>
            <a:off x="4693444" y="4879181"/>
            <a:ext cx="3976688" cy="2539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*4 patients had marrow CR and hematologic improvement.</a:t>
            </a:r>
          </a:p>
        </p:txBody>
      </p:sp>
      <p:graphicFrame>
        <p:nvGraphicFramePr>
          <p:cNvPr id="13" name="Group 3">
            <a:extLst>
              <a:ext uri="{FF2B5EF4-FFF2-40B4-BE49-F238E27FC236}">
                <a16:creationId xmlns:a16="http://schemas.microsoft.com/office/drawing/2014/main" id="{75BFD674-2642-BA4B-9D29-965F3F0680F9}"/>
              </a:ext>
            </a:extLst>
          </p:cNvPr>
          <p:cNvGraphicFramePr>
            <a:graphicFrameLocks/>
          </p:cNvGraphicFramePr>
          <p:nvPr/>
        </p:nvGraphicFramePr>
        <p:xfrm>
          <a:off x="4681537" y="1993106"/>
          <a:ext cx="3930253" cy="3185184"/>
        </p:xfrm>
        <a:graphic>
          <a:graphicData uri="http://schemas.openxmlformats.org/drawingml/2006/table">
            <a:tbl>
              <a:tblPr/>
              <a:tblGrid>
                <a:gridCol w="217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Outcome, n (%)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33)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25)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RBC transfusion independence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11/19 (58)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9/14 (64)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Complete cytogenetic response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9/26 (35)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6/12 (50)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MRD negativity in responders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6/30 (20)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8/16 (50)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mos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10.4+)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15.1+)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follow-up, mos (range)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5.8 (2.0 to 15.0)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9.4 (1.9 to 16.9)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30FDDD-556C-114F-9BE0-B1E2A39F3DBF}"/>
              </a:ext>
            </a:extLst>
          </p:cNvPr>
          <p:cNvSpPr txBox="1">
            <a:spLocks/>
          </p:cNvSpPr>
          <p:nvPr/>
        </p:nvSpPr>
        <p:spPr bwMode="auto">
          <a:xfrm>
            <a:off x="457200" y="1035844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Response in Patients With </a:t>
            </a:r>
            <a:r>
              <a:rPr lang="en-US" sz="2700" i="1" kern="0" dirty="0">
                <a:solidFill>
                  <a:srgbClr val="002060"/>
                </a:solidFill>
              </a:rPr>
              <a:t>TP53</a:t>
            </a:r>
            <a:r>
              <a:rPr lang="en-US" sz="2700" kern="0" dirty="0">
                <a:solidFill>
                  <a:srgbClr val="002060"/>
                </a:solidFill>
              </a:rPr>
              <a:t> Mutation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5D37C4F-8FD8-0C4C-94FD-3C98FCF3F5E7}"/>
              </a:ext>
            </a:extLst>
          </p:cNvPr>
          <p:cNvSpPr txBox="1">
            <a:spLocks/>
          </p:cNvSpPr>
          <p:nvPr/>
        </p:nvSpPr>
        <p:spPr bwMode="auto">
          <a:xfrm>
            <a:off x="5222082" y="4872038"/>
            <a:ext cx="3921919" cy="6274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500" kern="0">
                <a:solidFill>
                  <a:srgbClr val="000000"/>
                </a:solidFill>
              </a:rPr>
              <a:t>9 of 58 (16%) pts received alloSCT</a:t>
            </a:r>
            <a:endParaRPr lang="en-US" sz="1500" kern="0" dirty="0">
              <a:solidFill>
                <a:srgbClr val="000000"/>
              </a:solidFill>
            </a:endParaRP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BD6B4A92-7AB3-6341-96CF-7CEB72460152}"/>
              </a:ext>
            </a:extLst>
          </p:cNvPr>
          <p:cNvGraphicFramePr>
            <a:graphicFrameLocks/>
          </p:cNvGraphicFramePr>
          <p:nvPr/>
        </p:nvGraphicFramePr>
        <p:xfrm>
          <a:off x="539354" y="2065735"/>
          <a:ext cx="8068865" cy="3132538"/>
        </p:xfrm>
        <a:graphic>
          <a:graphicData uri="http://schemas.openxmlformats.org/drawingml/2006/table">
            <a:tbl>
              <a:tblPr/>
              <a:tblGrid>
                <a:gridCol w="477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4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TP53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Mutant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12)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TP53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Mutant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4)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(75)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(75)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(42)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(50)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CRi/marrow CR,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(33)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(25)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Complete cytogenetic response, n/N (%)*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4/8 (50)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3/3 (100)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MRD negativity in responders, n/N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4/9 (44)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mos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15.1)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5.2+)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6-mo survival probability, %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follow-up, mos (range)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8.8 (1.9 to 16.9)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(4.2 to 12.2)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A31FA54-169C-464B-A695-A570220350E5}"/>
              </a:ext>
            </a:extLst>
          </p:cNvPr>
          <p:cNvSpPr txBox="1"/>
          <p:nvPr/>
        </p:nvSpPr>
        <p:spPr bwMode="auto">
          <a:xfrm>
            <a:off x="453628" y="5210175"/>
            <a:ext cx="3975497" cy="2539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*Responders with cytogenetic abnormalities at baseline.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7">
            <a:extLst>
              <a:ext uri="{FF2B5EF4-FFF2-40B4-BE49-F238E27FC236}">
                <a16:creationId xmlns:a16="http://schemas.microsoft.com/office/drawing/2014/main" id="{A9655463-0A93-2E4D-9064-B2350CCF0A4C}"/>
              </a:ext>
            </a:extLst>
          </p:cNvPr>
          <p:cNvGrpSpPr>
            <a:grpSpLocks/>
          </p:cNvGrpSpPr>
          <p:nvPr/>
        </p:nvGrpSpPr>
        <p:grpSpPr bwMode="auto">
          <a:xfrm>
            <a:off x="107156" y="2170510"/>
            <a:ext cx="8929688" cy="2020490"/>
            <a:chOff x="131823" y="1125957"/>
            <a:chExt cx="10530392" cy="2404320"/>
          </a:xfrm>
        </p:grpSpPr>
        <p:pic>
          <p:nvPicPr>
            <p:cNvPr id="56324" name="Picture 4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440D7258-BCBC-A24B-933F-C6803AA85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74"/>
            <a:stretch>
              <a:fillRect/>
            </a:stretch>
          </p:blipFill>
          <p:spPr bwMode="auto">
            <a:xfrm>
              <a:off x="131823" y="1125958"/>
              <a:ext cx="9278396" cy="240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5" name="Picture 6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53F0A561-501A-CC4D-9225-E29B14DAD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50" r="-18"/>
            <a:stretch>
              <a:fillRect/>
            </a:stretch>
          </p:blipFill>
          <p:spPr bwMode="auto">
            <a:xfrm>
              <a:off x="9410219" y="1125957"/>
              <a:ext cx="1251996" cy="240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7199835-035E-C445-8016-87FA38B5C4BE}"/>
              </a:ext>
            </a:extLst>
          </p:cNvPr>
          <p:cNvSpPr/>
          <p:nvPr/>
        </p:nvSpPr>
        <p:spPr>
          <a:xfrm>
            <a:off x="7974807" y="2130029"/>
            <a:ext cx="1007269" cy="210145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711C6E-E3CE-1640-834D-7A27A2DB5EA9}"/>
              </a:ext>
            </a:extLst>
          </p:cNvPr>
          <p:cNvSpPr txBox="1">
            <a:spLocks/>
          </p:cNvSpPr>
          <p:nvPr/>
        </p:nvSpPr>
        <p:spPr bwMode="auto">
          <a:xfrm>
            <a:off x="342900" y="873919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700" kern="0" dirty="0">
                <a:solidFill>
                  <a:srgbClr val="002060"/>
                </a:solidFill>
              </a:rPr>
              <a:t>Comparison of agents in development on p53 mutant AML</a:t>
            </a:r>
            <a:endParaRPr lang="en-US" sz="2700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15C4B9-940A-0145-B3DB-252E50A4E95A}"/>
              </a:ext>
            </a:extLst>
          </p:cNvPr>
          <p:cNvSpPr txBox="1">
            <a:spLocks/>
          </p:cNvSpPr>
          <p:nvPr/>
        </p:nvSpPr>
        <p:spPr bwMode="auto">
          <a:xfrm>
            <a:off x="495300" y="1020366"/>
            <a:ext cx="8153400" cy="82748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sz="2700" kern="0" dirty="0">
                <a:solidFill>
                  <a:srgbClr val="002060"/>
                </a:solidFill>
              </a:rPr>
              <a:t> Conclusions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D0EB22-C1D1-BD44-A428-D229F1EA10CE}"/>
              </a:ext>
            </a:extLst>
          </p:cNvPr>
          <p:cNvSpPr txBox="1">
            <a:spLocks/>
          </p:cNvSpPr>
          <p:nvPr/>
        </p:nvSpPr>
        <p:spPr bwMode="auto">
          <a:xfrm>
            <a:off x="453628" y="1991917"/>
            <a:ext cx="8158163" cy="34885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100" kern="0" dirty="0" err="1">
                <a:solidFill>
                  <a:srgbClr val="000000"/>
                </a:solidFill>
              </a:rPr>
              <a:t>Magrolimab</a:t>
            </a:r>
            <a:r>
              <a:rPr lang="en-US" sz="2100" kern="0" dirty="0">
                <a:solidFill>
                  <a:srgbClr val="000000"/>
                </a:solidFill>
              </a:rPr>
              <a:t> (an anti-CD47 antibody) plus </a:t>
            </a:r>
            <a:r>
              <a:rPr lang="en-US" sz="2100" kern="0" dirty="0" err="1">
                <a:solidFill>
                  <a:srgbClr val="000000"/>
                </a:solidFill>
              </a:rPr>
              <a:t>azacitidine</a:t>
            </a:r>
            <a:r>
              <a:rPr lang="en-US" sz="2100" kern="0" dirty="0">
                <a:solidFill>
                  <a:srgbClr val="000000"/>
                </a:solidFill>
              </a:rPr>
              <a:t> was well tolerated in untreated patients with MDS and AML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No evidence of significant </a:t>
            </a:r>
            <a:r>
              <a:rPr lang="en-US" sz="1950" kern="0" dirty="0" err="1">
                <a:solidFill>
                  <a:srgbClr val="000000"/>
                </a:solidFill>
              </a:rPr>
              <a:t>cytopenias</a:t>
            </a:r>
            <a:r>
              <a:rPr lang="en-US" sz="1950" kern="0" dirty="0">
                <a:solidFill>
                  <a:srgbClr val="000000"/>
                </a:solidFill>
              </a:rPr>
              <a:t>, infections, immune-related AEs</a:t>
            </a:r>
          </a:p>
          <a:p>
            <a:pPr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</a:rPr>
              <a:t>Early efficacy appears promising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ORR: MDS, 91% (CR: 42%); AML, 64% (CR/</a:t>
            </a:r>
            <a:r>
              <a:rPr lang="en-US" sz="1950" kern="0" dirty="0" err="1">
                <a:solidFill>
                  <a:srgbClr val="000000"/>
                </a:solidFill>
              </a:rPr>
              <a:t>CRi</a:t>
            </a:r>
            <a:r>
              <a:rPr lang="en-US" sz="1950" kern="0" dirty="0">
                <a:solidFill>
                  <a:srgbClr val="000000"/>
                </a:solidFill>
              </a:rPr>
              <a:t>: 56%)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800" kern="0" dirty="0">
                <a:solidFill>
                  <a:srgbClr val="000000"/>
                </a:solidFill>
              </a:rPr>
              <a:t>ORR in </a:t>
            </a:r>
            <a:r>
              <a:rPr lang="en-US" sz="1800" i="1" kern="0" dirty="0">
                <a:solidFill>
                  <a:srgbClr val="000000"/>
                </a:solidFill>
              </a:rPr>
              <a:t>TP53-</a:t>
            </a:r>
            <a:r>
              <a:rPr lang="en-US" sz="1800" kern="0" dirty="0">
                <a:solidFill>
                  <a:srgbClr val="000000"/>
                </a:solidFill>
              </a:rPr>
              <a:t>mutant disease: 75% across groups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Median </a:t>
            </a:r>
            <a:r>
              <a:rPr lang="en-US" sz="1950" kern="0" dirty="0" err="1">
                <a:solidFill>
                  <a:srgbClr val="000000"/>
                </a:solidFill>
              </a:rPr>
              <a:t>DoR</a:t>
            </a:r>
            <a:r>
              <a:rPr lang="en-US" sz="1950" kern="0" dirty="0">
                <a:solidFill>
                  <a:srgbClr val="000000"/>
                </a:solidFill>
              </a:rPr>
              <a:t>: not reached</a:t>
            </a:r>
          </a:p>
          <a:p>
            <a:pPr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</a:rPr>
              <a:t>Evaluation of </a:t>
            </a:r>
            <a:r>
              <a:rPr lang="en-US" sz="2100" kern="0" dirty="0" err="1">
                <a:solidFill>
                  <a:srgbClr val="000000"/>
                </a:solidFill>
              </a:rPr>
              <a:t>magrolimab</a:t>
            </a:r>
            <a:r>
              <a:rPr lang="en-US" sz="2100" kern="0" dirty="0">
                <a:solidFill>
                  <a:srgbClr val="000000"/>
                </a:solidFill>
              </a:rPr>
              <a:t> in MDS and AML ongoing</a:t>
            </a:r>
          </a:p>
          <a:p>
            <a:pPr lvl="1">
              <a:buClr>
                <a:srgbClr val="000000"/>
              </a:buClr>
              <a:defRPr/>
            </a:pPr>
            <a:endParaRPr lang="en-US" sz="195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Overview of the myeloid malignancies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78" y="1632640"/>
            <a:ext cx="2791117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7" y="1632640"/>
            <a:ext cx="2646506" cy="1838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17000" contrast="13000"/>
          </a:blip>
          <a:srcRect b="10818"/>
          <a:stretch>
            <a:fillRect/>
          </a:stretch>
        </p:blipFill>
        <p:spPr>
          <a:xfrm>
            <a:off x="272536" y="1632641"/>
            <a:ext cx="2721433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200" y="3519316"/>
            <a:ext cx="22763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MYELOPROLIFERATIVE</a:t>
            </a:r>
            <a:br>
              <a:rPr lang="en-US" dirty="0"/>
            </a:br>
            <a:r>
              <a:rPr lang="en-US" dirty="0"/>
              <a:t>NEOPLASMS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073" y="3519316"/>
            <a:ext cx="17363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ACUTE MYELOID </a:t>
            </a:r>
          </a:p>
          <a:p>
            <a:pPr algn="ctr"/>
            <a:r>
              <a:rPr lang="en-US" dirty="0"/>
              <a:t>LEUKEMIA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9944" y="3519316"/>
            <a:ext cx="19543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MYELODYSPLASTIC </a:t>
            </a:r>
          </a:p>
          <a:p>
            <a:pPr algn="ctr"/>
            <a:r>
              <a:rPr lang="en-US" dirty="0"/>
              <a:t>SYNDROME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3701" y="4219642"/>
            <a:ext cx="48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ARE </a:t>
            </a:r>
            <a:r>
              <a:rPr lang="en-US" dirty="0">
                <a:solidFill>
                  <a:srgbClr val="FF0000"/>
                </a:solidFill>
              </a:rPr>
              <a:t>CLONAL </a:t>
            </a:r>
            <a:r>
              <a:rPr lang="en-US" dirty="0"/>
              <a:t>DISORDERS OF HEMATOPOIESIS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197190" y="4588974"/>
            <a:ext cx="8802390" cy="2031325"/>
            <a:chOff x="197190" y="4588974"/>
            <a:chExt cx="8802390" cy="2031325"/>
          </a:xfrm>
        </p:grpSpPr>
        <p:sp>
          <p:nvSpPr>
            <p:cNvPr id="13" name="TextBox 12"/>
            <p:cNvSpPr txBox="1"/>
            <p:nvPr/>
          </p:nvSpPr>
          <p:spPr>
            <a:xfrm>
              <a:off x="197190" y="4588974"/>
              <a:ext cx="2467342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Increased mature-appearing</a:t>
              </a:r>
            </a:p>
            <a:p>
              <a:r>
                <a:rPr lang="en-US" sz="1400" dirty="0"/>
                <a:t>Cells 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7721" y="4588974"/>
              <a:ext cx="246734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Abnormal differentiation of </a:t>
              </a:r>
            </a:p>
            <a:p>
              <a:r>
                <a:rPr lang="en-US" sz="1400" dirty="0"/>
                <a:t>Blood cells in marrow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3653" y="4588974"/>
              <a:ext cx="2505927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 mature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Presence of immature cells</a:t>
              </a:r>
            </a:p>
            <a:p>
              <a:r>
                <a:rPr lang="en-US" sz="1400" dirty="0"/>
                <a:t>In BM and/or periphery</a:t>
              </a:r>
            </a:p>
            <a:p>
              <a:pPr>
                <a:buFontTx/>
                <a:buChar char="•"/>
              </a:pPr>
              <a:r>
                <a:rPr lang="en-US" sz="1400" dirty="0" err="1"/>
                <a:t>Fulminant</a:t>
              </a:r>
              <a:r>
                <a:rPr lang="en-US" sz="1400" dirty="0"/>
                <a:t> clinical course,</a:t>
              </a:r>
            </a:p>
            <a:p>
              <a:r>
                <a:rPr lang="en-US" sz="1400" dirty="0"/>
                <a:t>Almost invariably lethal without </a:t>
              </a:r>
            </a:p>
            <a:p>
              <a:r>
                <a:rPr lang="en-US" sz="1400" dirty="0"/>
                <a:t>Therapy.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Anterior Mediastinal Mass: 4 T’s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" y="2093706"/>
            <a:ext cx="5607446" cy="4195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8444" y="2499406"/>
            <a:ext cx="3195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Thymoma</a:t>
            </a:r>
            <a:endParaRPr lang="en-US" sz="2400" dirty="0"/>
          </a:p>
          <a:p>
            <a:r>
              <a:rPr lang="en-US" sz="2400" dirty="0" err="1"/>
              <a:t>Teratoma</a:t>
            </a:r>
            <a:endParaRPr lang="en-US" sz="2400" dirty="0"/>
          </a:p>
          <a:p>
            <a:r>
              <a:rPr lang="en-US" sz="2400" dirty="0"/>
              <a:t>Thyroid CA</a:t>
            </a:r>
          </a:p>
          <a:p>
            <a:r>
              <a:rPr lang="en-US" sz="2400" dirty="0"/>
              <a:t>Terrible Lymphoma</a:t>
            </a:r>
          </a:p>
          <a:p>
            <a:r>
              <a:rPr lang="en-US" sz="2400" dirty="0"/>
              <a:t>(T-ALL, Thomas Hodgkin</a:t>
            </a:r>
          </a:p>
          <a:p>
            <a:r>
              <a:rPr lang="en-US" sz="2400" dirty="0"/>
              <a:t>Lymphoma)</a:t>
            </a:r>
          </a:p>
        </p:txBody>
      </p:sp>
    </p:spTree>
    <p:extLst>
      <p:ext uri="{BB962C8B-B14F-4D97-AF65-F5344CB8AC3E}">
        <p14:creationId xmlns:p14="http://schemas.microsoft.com/office/powerpoint/2010/main" val="26582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What is dysplasia?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433" y="1143000"/>
            <a:ext cx="48563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Some common morphologic features characteristic of MDS:</a:t>
            </a:r>
          </a:p>
          <a:p>
            <a:r>
              <a:rPr lang="en-US" sz="1400" dirty="0"/>
              <a:t>-</a:t>
            </a:r>
            <a:r>
              <a:rPr lang="en-US" sz="1400" dirty="0" err="1"/>
              <a:t>hypolobated</a:t>
            </a:r>
            <a:r>
              <a:rPr lang="en-US" sz="1400" dirty="0"/>
              <a:t> </a:t>
            </a:r>
            <a:r>
              <a:rPr lang="en-US" sz="1400" dirty="0" err="1"/>
              <a:t>neutrophils</a:t>
            </a:r>
            <a:r>
              <a:rPr lang="en-US" sz="1400" dirty="0"/>
              <a:t> in peripheral blood</a:t>
            </a:r>
          </a:p>
          <a:p>
            <a:r>
              <a:rPr lang="en-US" sz="1400" dirty="0"/>
              <a:t>-increased </a:t>
            </a:r>
            <a:r>
              <a:rPr lang="en-US" sz="1400" dirty="0" err="1"/>
              <a:t>reticulocytes</a:t>
            </a:r>
            <a:r>
              <a:rPr lang="en-US" sz="1400" dirty="0"/>
              <a:t> in peripheral blood</a:t>
            </a:r>
          </a:p>
          <a:p>
            <a:r>
              <a:rPr lang="en-US" sz="1400" dirty="0"/>
              <a:t>-abnormal contours of </a:t>
            </a:r>
            <a:r>
              <a:rPr lang="en-US" sz="1400" dirty="0" err="1"/>
              <a:t>erythroid</a:t>
            </a:r>
            <a:r>
              <a:rPr lang="en-US" sz="1400" dirty="0"/>
              <a:t> precursors in bone marrow</a:t>
            </a:r>
          </a:p>
          <a:p>
            <a:r>
              <a:rPr lang="en-US" sz="1400" dirty="0"/>
              <a:t>-</a:t>
            </a:r>
            <a:r>
              <a:rPr lang="en-US" sz="1400" dirty="0" err="1"/>
              <a:t>micromegakaryocytes</a:t>
            </a:r>
            <a:r>
              <a:rPr lang="en-US" sz="1400" dirty="0"/>
              <a:t> in bone marrow</a:t>
            </a:r>
          </a:p>
          <a:p>
            <a:r>
              <a:rPr lang="en-US" sz="1400" dirty="0"/>
              <a:t>-increased RBC precursors with rings of iron around the nuclei </a:t>
            </a:r>
          </a:p>
          <a:p>
            <a:r>
              <a:rPr lang="en-US" sz="1400" dirty="0"/>
              <a:t>(ringed </a:t>
            </a:r>
            <a:r>
              <a:rPr lang="en-US" sz="1400" dirty="0" err="1"/>
              <a:t>sideroblasts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-Also MDS usually characterized by a </a:t>
            </a:r>
            <a:r>
              <a:rPr lang="en-US" sz="1400" i="1" dirty="0" err="1"/>
              <a:t>hyper</a:t>
            </a:r>
            <a:r>
              <a:rPr lang="en-US" sz="1400" dirty="0" err="1"/>
              <a:t>cellular</a:t>
            </a:r>
            <a:r>
              <a:rPr lang="en-US" sz="1400" dirty="0"/>
              <a:t> bone marrow </a:t>
            </a:r>
          </a:p>
          <a:p>
            <a:r>
              <a:rPr lang="en-US" sz="1400" dirty="0"/>
              <a:t>(but not always)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7091"/>
          <a:stretch>
            <a:fillRect/>
          </a:stretch>
        </p:blipFill>
        <p:spPr>
          <a:xfrm>
            <a:off x="239433" y="3389769"/>
            <a:ext cx="3813878" cy="153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712" y="3883165"/>
            <a:ext cx="1951984" cy="1462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67091" r="50000" b="-9818"/>
          <a:stretch>
            <a:fillRect/>
          </a:stretch>
        </p:blipFill>
        <p:spPr>
          <a:xfrm>
            <a:off x="4458762" y="3883164"/>
            <a:ext cx="1906950" cy="1991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573" y="1417638"/>
            <a:ext cx="34925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54" y="4923807"/>
            <a:ext cx="2531463" cy="189615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4473"/>
            <a:ext cx="8229600" cy="1143000"/>
          </a:xfrm>
        </p:spPr>
        <p:txBody>
          <a:bodyPr/>
          <a:lstStyle/>
          <a:p>
            <a:r>
              <a:rPr lang="en-US" b="1" dirty="0"/>
              <a:t>What is dysplasia?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55330"/>
            <a:ext cx="339973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(J) Myeloid dysplasia: </a:t>
            </a:r>
            <a:r>
              <a:rPr lang="en-US" sz="1400" dirty="0" err="1"/>
              <a:t>binucleated</a:t>
            </a:r>
            <a:r>
              <a:rPr lang="en-US" sz="1400" dirty="0"/>
              <a:t> or mitotic </a:t>
            </a:r>
            <a:r>
              <a:rPr lang="en-US" sz="1400" dirty="0" err="1"/>
              <a:t>promyelocyte</a:t>
            </a:r>
            <a:r>
              <a:rPr lang="en-US" sz="1400" dirty="0"/>
              <a:t>; </a:t>
            </a:r>
          </a:p>
          <a:p>
            <a:r>
              <a:rPr lang="en-US" sz="1400" dirty="0"/>
              <a:t>(K) cytoplasmic vacuoles, </a:t>
            </a:r>
            <a:r>
              <a:rPr lang="en-US" sz="1400" dirty="0" err="1"/>
              <a:t>hyposegmentation</a:t>
            </a:r>
            <a:r>
              <a:rPr lang="en-US" sz="1400" dirty="0"/>
              <a:t>, abnormal maturation; </a:t>
            </a:r>
          </a:p>
          <a:p>
            <a:r>
              <a:rPr lang="en-US" sz="1400" dirty="0"/>
              <a:t>(L) ring nucleus; (M) </a:t>
            </a:r>
            <a:r>
              <a:rPr lang="en-US" sz="1400" dirty="0" err="1"/>
              <a:t>binucleated</a:t>
            </a:r>
            <a:r>
              <a:rPr lang="en-US" sz="1400" dirty="0"/>
              <a:t> or </a:t>
            </a:r>
            <a:r>
              <a:rPr lang="en-US" sz="1400" dirty="0" err="1"/>
              <a:t>hypersegmented</a:t>
            </a:r>
            <a:r>
              <a:rPr lang="en-US" sz="1400" dirty="0"/>
              <a:t> eosinophil; </a:t>
            </a:r>
          </a:p>
          <a:p>
            <a:r>
              <a:rPr lang="en-US" sz="1400" dirty="0"/>
              <a:t>(N) </a:t>
            </a:r>
            <a:r>
              <a:rPr lang="en-US" sz="1400" dirty="0" err="1"/>
              <a:t>hyposegmented</a:t>
            </a:r>
            <a:r>
              <a:rPr lang="en-US" sz="1400" dirty="0"/>
              <a:t> neutrophil; (O, P, Q) </a:t>
            </a:r>
            <a:r>
              <a:rPr lang="en-US" sz="1400" dirty="0" err="1"/>
              <a:t>hypogranulated</a:t>
            </a:r>
            <a:r>
              <a:rPr lang="en-US" sz="1400" dirty="0"/>
              <a:t> granulocytes; </a:t>
            </a:r>
          </a:p>
          <a:p>
            <a:r>
              <a:rPr lang="en-US" sz="1400" dirty="0"/>
              <a:t>(R, S) </a:t>
            </a:r>
            <a:r>
              <a:rPr lang="en-US" sz="1400" dirty="0" err="1"/>
              <a:t>erythroid</a:t>
            </a:r>
            <a:r>
              <a:rPr lang="en-US" sz="1400" dirty="0"/>
              <a:t> dysplasia: </a:t>
            </a:r>
            <a:r>
              <a:rPr lang="en-US" sz="1400" dirty="0" err="1"/>
              <a:t>binucleation</a:t>
            </a:r>
            <a:r>
              <a:rPr lang="en-US" sz="1400" dirty="0"/>
              <a:t>; (T, U) nuclear budding; </a:t>
            </a:r>
          </a:p>
          <a:p>
            <a:r>
              <a:rPr lang="en-US" sz="1400" dirty="0"/>
              <a:t>(U) </a:t>
            </a:r>
            <a:r>
              <a:rPr lang="en-US" sz="1400" dirty="0" err="1"/>
              <a:t>megaloblastic</a:t>
            </a:r>
            <a:r>
              <a:rPr lang="en-US" sz="1400" dirty="0"/>
              <a:t> changes. (V, X) Abnormal plasma cells: multinucleated </a:t>
            </a:r>
          </a:p>
          <a:p>
            <a:r>
              <a:rPr lang="en-US" sz="1400" dirty="0"/>
              <a:t>plasma cells; (W) plasma cells with nuclear budding; and (Y) Mott cells </a:t>
            </a:r>
          </a:p>
          <a:p>
            <a:r>
              <a:rPr lang="en-US" sz="1400" dirty="0"/>
              <a:t>with numerous Russell bodies (arrow) representing stored immunoglobulin.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088"/>
          <a:stretch/>
        </p:blipFill>
        <p:spPr>
          <a:xfrm>
            <a:off x="3399733" y="707421"/>
            <a:ext cx="5287067" cy="5883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3" y="5447027"/>
            <a:ext cx="1788674" cy="1292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0260" y="4721575"/>
            <a:ext cx="829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Psuedo</a:t>
            </a:r>
            <a:r>
              <a:rPr lang="en-US" sz="1400" dirty="0"/>
              <a:t>- </a:t>
            </a:r>
          </a:p>
          <a:p>
            <a:r>
              <a:rPr lang="en-US" sz="1400" dirty="0" err="1"/>
              <a:t>Pelger</a:t>
            </a:r>
            <a:endParaRPr lang="en-US" sz="1400" dirty="0"/>
          </a:p>
          <a:p>
            <a:r>
              <a:rPr lang="en-US" sz="1400" dirty="0" err="1"/>
              <a:t>Huet</a:t>
            </a:r>
            <a:endParaRPr lang="en-US" sz="1400" dirty="0"/>
          </a:p>
          <a:p>
            <a:r>
              <a:rPr lang="en-US" sz="1400" dirty="0"/>
              <a:t>Anomaly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132359" y="5128756"/>
            <a:ext cx="897901" cy="4584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Pelger</a:t>
            </a:r>
            <a:r>
              <a:rPr lang="en-US" b="1" dirty="0"/>
              <a:t> </a:t>
            </a:r>
            <a:r>
              <a:rPr lang="en-US" b="1" dirty="0" err="1"/>
              <a:t>Huet</a:t>
            </a:r>
            <a:r>
              <a:rPr lang="en-US" b="1" dirty="0"/>
              <a:t> Anomaly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4" y="1470442"/>
            <a:ext cx="3507865" cy="1958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722" y="1492122"/>
            <a:ext cx="2910608" cy="1936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77699"/>
            <a:ext cx="908693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Benign, Autosomal dominant </a:t>
            </a:r>
          </a:p>
          <a:p>
            <a:r>
              <a:rPr lang="en-US" dirty="0"/>
              <a:t>Condition </a:t>
            </a:r>
          </a:p>
          <a:p>
            <a:endParaRPr lang="en-US" dirty="0"/>
          </a:p>
          <a:p>
            <a:r>
              <a:rPr lang="en-US" dirty="0"/>
              <a:t>Mutation in B-</a:t>
            </a:r>
            <a:r>
              <a:rPr lang="en-US" dirty="0" err="1"/>
              <a:t>laminin</a:t>
            </a:r>
            <a:r>
              <a:rPr lang="en-US" dirty="0"/>
              <a:t> receptor</a:t>
            </a:r>
          </a:p>
          <a:p>
            <a:r>
              <a:rPr lang="en-US" dirty="0"/>
              <a:t>Resulting in incomplete</a:t>
            </a:r>
          </a:p>
          <a:p>
            <a:r>
              <a:rPr lang="en-US" dirty="0"/>
              <a:t>Neutrophil segmentation. </a:t>
            </a:r>
          </a:p>
          <a:p>
            <a:endParaRPr lang="en-US" dirty="0"/>
          </a:p>
          <a:p>
            <a:r>
              <a:rPr lang="en-US" dirty="0"/>
              <a:t>1928: </a:t>
            </a:r>
            <a:r>
              <a:rPr lang="en-US" dirty="0" err="1"/>
              <a:t>Pelger</a:t>
            </a:r>
            <a:r>
              <a:rPr lang="en-US" dirty="0"/>
              <a:t>, a Dutch hematologist described leukocytes with dumbbell-shaped </a:t>
            </a:r>
            <a:r>
              <a:rPr lang="en-US" dirty="0" err="1"/>
              <a:t>bilobed</a:t>
            </a:r>
            <a:r>
              <a:rPr lang="en-US" dirty="0"/>
              <a:t> nuclei.</a:t>
            </a:r>
          </a:p>
          <a:p>
            <a:r>
              <a:rPr lang="en-US" dirty="0"/>
              <a:t>1931: </a:t>
            </a:r>
            <a:r>
              <a:rPr lang="en-US" dirty="0" err="1"/>
              <a:t>Huet</a:t>
            </a:r>
            <a:r>
              <a:rPr lang="en-US" dirty="0"/>
              <a:t>, a pediatrician, identified it as an inherited disorder.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332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F674-4E4D-B041-9927-13D4B0E0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29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MDS: Updated 2016 WHO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FC3CF-4C4D-C34B-B7A8-57A868B5A534}"/>
              </a:ext>
            </a:extLst>
          </p:cNvPr>
          <p:cNvSpPr txBox="1"/>
          <p:nvPr/>
        </p:nvSpPr>
        <p:spPr>
          <a:xfrm>
            <a:off x="6578245" y="6348005"/>
            <a:ext cx="22077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/>
              <a:t>Arber </a:t>
            </a:r>
            <a:r>
              <a:rPr lang="en-US" sz="1650" b="1" i="1" dirty="0"/>
              <a:t>et al. Blood </a:t>
            </a:r>
            <a:r>
              <a:rPr lang="en-US" sz="1650" b="1" dirty="0"/>
              <a:t>2016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73B88D-BC97-E54F-A72A-2FBAD5975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77496"/>
              </p:ext>
            </p:extLst>
          </p:nvPr>
        </p:nvGraphicFramePr>
        <p:xfrm>
          <a:off x="704136" y="2152734"/>
          <a:ext cx="78867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7861">
                  <a:extLst>
                    <a:ext uri="{9D8B030D-6E8A-4147-A177-3AD203B41FA5}">
                      <a16:colId xmlns:a16="http://schemas.microsoft.com/office/drawing/2014/main" val="4010093167"/>
                    </a:ext>
                  </a:extLst>
                </a:gridCol>
                <a:gridCol w="3598839">
                  <a:extLst>
                    <a:ext uri="{9D8B030D-6E8A-4147-A177-3AD203B41FA5}">
                      <a16:colId xmlns:a16="http://schemas.microsoft.com/office/drawing/2014/main" val="3283333657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2016 NAME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Abbreviation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7861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single lineage dysplasia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MDS-SLD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8707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ring sideroblasts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5926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multilineage dysplasia</a:t>
                      </a:r>
                    </a:p>
                    <a:p>
                      <a:r>
                        <a:rPr lang="en-US" sz="1400" b="1" dirty="0"/>
                        <a:t>(with ring sideroblasts)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MDS-MLD</a:t>
                      </a:r>
                    </a:p>
                    <a:p>
                      <a:pPr algn="ctr"/>
                      <a:r>
                        <a:rPr lang="en-US" sz="1400" b="1" dirty="0"/>
                        <a:t>(MDS-RS-MLD)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37162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excess blasts, type 1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MDS-EB-1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3277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MDS with excess blasts, type 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MDS-EB-2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8342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C762DD-8932-3E46-95D2-2A854F2CFB9F}"/>
              </a:ext>
            </a:extLst>
          </p:cNvPr>
          <p:cNvSpPr txBox="1"/>
          <p:nvPr/>
        </p:nvSpPr>
        <p:spPr>
          <a:xfrm>
            <a:off x="3138054" y="4083627"/>
            <a:ext cx="1627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5-9% blasts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138E7-F85E-0C43-9E20-E1BDA0480844}"/>
              </a:ext>
            </a:extLst>
          </p:cNvPr>
          <p:cNvSpPr txBox="1"/>
          <p:nvPr/>
        </p:nvSpPr>
        <p:spPr>
          <a:xfrm>
            <a:off x="3127663" y="4545292"/>
            <a:ext cx="1938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10-19% blasts</a:t>
            </a:r>
          </a:p>
        </p:txBody>
      </p:sp>
    </p:spTree>
    <p:extLst>
      <p:ext uri="{BB962C8B-B14F-4D97-AF65-F5344CB8AC3E}">
        <p14:creationId xmlns:p14="http://schemas.microsoft.com/office/powerpoint/2010/main" val="276014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Refractory Anemia with Ringed </a:t>
            </a:r>
            <a:r>
              <a:rPr lang="en-US" b="1" dirty="0" err="1"/>
              <a:t>Sideroblasts</a:t>
            </a:r>
            <a:r>
              <a:rPr lang="en-US" b="1" dirty="0"/>
              <a:t> (RARS)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8595" y="1499769"/>
            <a:ext cx="323870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 &gt;15% ringed </a:t>
            </a:r>
            <a:r>
              <a:rPr lang="en-US" dirty="0" err="1"/>
              <a:t>sideroblasts</a:t>
            </a:r>
            <a:r>
              <a:rPr lang="en-US" dirty="0"/>
              <a:t> in the BM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Dysplasia in the granulocytic and megakaryocytic lineages is </a:t>
            </a:r>
            <a:r>
              <a:rPr lang="en-US" b="1" u="sng" dirty="0"/>
              <a:t>not</a:t>
            </a:r>
            <a:r>
              <a:rPr lang="en-US" b="1" dirty="0"/>
              <a:t> </a:t>
            </a:r>
            <a:r>
              <a:rPr lang="en-US" dirty="0"/>
              <a:t>present in RARS.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Blasts &lt; 5%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Low risk of AML transformation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141"/>
          <a:stretch/>
        </p:blipFill>
        <p:spPr>
          <a:xfrm>
            <a:off x="273076" y="1258452"/>
            <a:ext cx="5615519" cy="4037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059" y="5295698"/>
            <a:ext cx="4579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WRIGHT GIEMSA STAIN</a:t>
            </a:r>
          </a:p>
          <a:p>
            <a:r>
              <a:rPr lang="en-US" b="1" dirty="0"/>
              <a:t>Arrow: </a:t>
            </a:r>
            <a:r>
              <a:rPr lang="en-US" b="1" dirty="0" err="1"/>
              <a:t>erythroid</a:t>
            </a:r>
            <a:r>
              <a:rPr lang="en-US" b="1" dirty="0"/>
              <a:t> dysplasia</a:t>
            </a:r>
          </a:p>
          <a:p>
            <a:r>
              <a:rPr lang="en-US" b="1" dirty="0"/>
              <a:t>Arrow-heads: </a:t>
            </a:r>
            <a:r>
              <a:rPr lang="en-US" b="1" dirty="0" err="1"/>
              <a:t>erytrhoid</a:t>
            </a:r>
            <a:r>
              <a:rPr lang="en-US" b="1" dirty="0"/>
              <a:t> precursor hyperplasia</a:t>
            </a:r>
          </a:p>
        </p:txBody>
      </p:sp>
    </p:spTree>
    <p:extLst>
      <p:ext uri="{BB962C8B-B14F-4D97-AF65-F5344CB8AC3E}">
        <p14:creationId xmlns:p14="http://schemas.microsoft.com/office/powerpoint/2010/main" val="2848928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Refractory Anemia with Ringed </a:t>
            </a:r>
            <a:r>
              <a:rPr lang="en-US" b="1" dirty="0" err="1"/>
              <a:t>Sideroblasts</a:t>
            </a:r>
            <a:r>
              <a:rPr lang="en-US" b="1" dirty="0"/>
              <a:t> (RARS)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8595" y="1499769"/>
            <a:ext cx="32387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Ringed </a:t>
            </a:r>
            <a:r>
              <a:rPr lang="en-US" u="sng" dirty="0" err="1"/>
              <a:t>sideroblast</a:t>
            </a:r>
            <a:r>
              <a:rPr lang="en-US" u="sng" dirty="0"/>
              <a:t> </a:t>
            </a:r>
            <a:r>
              <a:rPr lang="en-US" u="sng" dirty="0" err="1"/>
              <a:t>Ddx</a:t>
            </a:r>
            <a:r>
              <a:rPr lang="en-US" u="sng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Alcoholism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Lead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Benzene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Isoniazid Toxicity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Deficiency of copper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zinc toxicity.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Acute </a:t>
            </a:r>
            <a:r>
              <a:rPr lang="en-US" dirty="0" err="1"/>
              <a:t>erythroid</a:t>
            </a:r>
            <a:r>
              <a:rPr lang="en-US" dirty="0"/>
              <a:t> leukemia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Congenital </a:t>
            </a:r>
            <a:r>
              <a:rPr lang="en-US" dirty="0" err="1"/>
              <a:t>dyserythropoietic</a:t>
            </a:r>
            <a:r>
              <a:rPr lang="en-US" dirty="0"/>
              <a:t> </a:t>
            </a:r>
            <a:r>
              <a:rPr lang="en-US" dirty="0" err="1"/>
              <a:t>anemias</a:t>
            </a:r>
            <a:r>
              <a:rPr lang="en-US" dirty="0"/>
              <a:t> (CDA)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1059" y="5295698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IRON STAIN</a:t>
            </a:r>
          </a:p>
          <a:p>
            <a:r>
              <a:rPr lang="en-US" dirty="0"/>
              <a:t>Too many ringed </a:t>
            </a:r>
            <a:r>
              <a:rPr lang="en-US" dirty="0" err="1"/>
              <a:t>sideroblasts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365"/>
          <a:stretch/>
        </p:blipFill>
        <p:spPr>
          <a:xfrm>
            <a:off x="371059" y="1331945"/>
            <a:ext cx="5365278" cy="38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244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7C5F-83EA-A441-A620-9AF93EF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078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 Prognostication: Revised IPSS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5272C-773F-B043-AFFD-FF6A3ECBA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35186"/>
            <a:ext cx="7020563" cy="4565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81CF1-514A-6441-BA7D-97CF41CCD4B2}"/>
              </a:ext>
            </a:extLst>
          </p:cNvPr>
          <p:cNvSpPr txBox="1"/>
          <p:nvPr/>
        </p:nvSpPr>
        <p:spPr>
          <a:xfrm>
            <a:off x="112222" y="5723751"/>
            <a:ext cx="28182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Steensma, D. </a:t>
            </a:r>
            <a:r>
              <a:rPr lang="en-US" sz="1350" b="1" i="1" dirty="0">
                <a:solidFill>
                  <a:srgbClr val="011893"/>
                </a:solidFill>
              </a:rPr>
              <a:t>The Hematologist </a:t>
            </a:r>
            <a:r>
              <a:rPr lang="en-US" sz="1350" b="1" dirty="0">
                <a:solidFill>
                  <a:srgbClr val="011893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572617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331E-2E74-1442-9C23-FBBDA8FB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78" y="-179324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 Treatment: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5F7C7-177F-FE41-9B33-88935D3E41A3}"/>
              </a:ext>
            </a:extLst>
          </p:cNvPr>
          <p:cNvSpPr txBox="1"/>
          <p:nvPr/>
        </p:nvSpPr>
        <p:spPr>
          <a:xfrm>
            <a:off x="149055" y="1430899"/>
            <a:ext cx="119378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Asymptomatic</a:t>
            </a:r>
          </a:p>
          <a:p>
            <a:pPr algn="ctr"/>
            <a:r>
              <a:rPr lang="en-US" sz="1350" dirty="0"/>
              <a:t>lower-risk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72D4A-90C6-344D-8B20-A1258113BFF2}"/>
              </a:ext>
            </a:extLst>
          </p:cNvPr>
          <p:cNvSpPr txBox="1"/>
          <p:nvPr/>
        </p:nvSpPr>
        <p:spPr>
          <a:xfrm>
            <a:off x="3304828" y="1381757"/>
            <a:ext cx="911532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Lower-risk</a:t>
            </a:r>
          </a:p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C2885-D4A8-2349-A8EF-7662CFDB88A7}"/>
              </a:ext>
            </a:extLst>
          </p:cNvPr>
          <p:cNvSpPr txBox="1"/>
          <p:nvPr/>
        </p:nvSpPr>
        <p:spPr>
          <a:xfrm>
            <a:off x="6891909" y="1404005"/>
            <a:ext cx="94743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Higher-risk</a:t>
            </a:r>
          </a:p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D1A9A-1D03-D14C-A012-13714377C111}"/>
              </a:ext>
            </a:extLst>
          </p:cNvPr>
          <p:cNvSpPr txBox="1"/>
          <p:nvPr/>
        </p:nvSpPr>
        <p:spPr>
          <a:xfrm>
            <a:off x="-13649" y="2563570"/>
            <a:ext cx="151919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Observe</a:t>
            </a:r>
          </a:p>
          <a:p>
            <a:pPr algn="ctr"/>
            <a:r>
              <a:rPr lang="en-US" sz="1350" dirty="0"/>
              <a:t>until symptomatic/</a:t>
            </a:r>
          </a:p>
          <a:p>
            <a:pPr algn="ctr"/>
            <a:r>
              <a:rPr lang="en-US" sz="1350" dirty="0"/>
              <a:t>progression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961D41-093A-624C-9156-BE12A318BCCE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45950" y="1938730"/>
            <a:ext cx="0" cy="624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7C26B-6362-6840-AE28-A8D21E37AE26}"/>
              </a:ext>
            </a:extLst>
          </p:cNvPr>
          <p:cNvCxnSpPr>
            <a:cxnSpLocks/>
          </p:cNvCxnSpPr>
          <p:nvPr/>
        </p:nvCxnSpPr>
        <p:spPr>
          <a:xfrm>
            <a:off x="2097936" y="2239608"/>
            <a:ext cx="333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27C3DE-3063-9A46-A4C2-16FE2F302445}"/>
              </a:ext>
            </a:extLst>
          </p:cNvPr>
          <p:cNvCxnSpPr>
            <a:stCxn id="6" idx="2"/>
          </p:cNvCxnSpPr>
          <p:nvPr/>
        </p:nvCxnSpPr>
        <p:spPr>
          <a:xfrm>
            <a:off x="3760594" y="1889588"/>
            <a:ext cx="1" cy="35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0C554E-3B4C-8448-B115-2000FE73FEF8}"/>
              </a:ext>
            </a:extLst>
          </p:cNvPr>
          <p:cNvCxnSpPr/>
          <p:nvPr/>
        </p:nvCxnSpPr>
        <p:spPr>
          <a:xfrm flipH="1">
            <a:off x="2086629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C82E5F-9A69-2C42-9037-C0519530A44E}"/>
              </a:ext>
            </a:extLst>
          </p:cNvPr>
          <p:cNvCxnSpPr>
            <a:cxnSpLocks/>
          </p:cNvCxnSpPr>
          <p:nvPr/>
        </p:nvCxnSpPr>
        <p:spPr>
          <a:xfrm flipH="1">
            <a:off x="3197093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0C2E26-BBFD-8B40-B894-A10C062EFEDB}"/>
              </a:ext>
            </a:extLst>
          </p:cNvPr>
          <p:cNvCxnSpPr>
            <a:cxnSpLocks/>
          </p:cNvCxnSpPr>
          <p:nvPr/>
        </p:nvCxnSpPr>
        <p:spPr>
          <a:xfrm flipH="1">
            <a:off x="4270629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3DB5F6-483A-9348-A501-6C41C394D692}"/>
              </a:ext>
            </a:extLst>
          </p:cNvPr>
          <p:cNvCxnSpPr>
            <a:cxnSpLocks/>
          </p:cNvCxnSpPr>
          <p:nvPr/>
        </p:nvCxnSpPr>
        <p:spPr>
          <a:xfrm flipH="1">
            <a:off x="5434955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00411A-DD04-E744-94D9-CFD1BA1C82C0}"/>
              </a:ext>
            </a:extLst>
          </p:cNvPr>
          <p:cNvSpPr txBox="1"/>
          <p:nvPr/>
        </p:nvSpPr>
        <p:spPr>
          <a:xfrm>
            <a:off x="1717062" y="2563570"/>
            <a:ext cx="761747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Anemia </a:t>
            </a:r>
          </a:p>
          <a:p>
            <a:pPr algn="ctr"/>
            <a:r>
              <a:rPr lang="en-US" sz="1350" dirty="0"/>
              <a:t>With </a:t>
            </a:r>
          </a:p>
          <a:p>
            <a:pPr algn="ctr"/>
            <a:r>
              <a:rPr lang="en-US" sz="1350" dirty="0"/>
              <a:t>del(5q)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AAC85-09DB-1743-844F-64C2C07FA4E2}"/>
              </a:ext>
            </a:extLst>
          </p:cNvPr>
          <p:cNvSpPr txBox="1"/>
          <p:nvPr/>
        </p:nvSpPr>
        <p:spPr>
          <a:xfrm>
            <a:off x="2684871" y="2563570"/>
            <a:ext cx="111440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Anemia </a:t>
            </a:r>
          </a:p>
          <a:p>
            <a:pPr algn="ctr"/>
            <a:r>
              <a:rPr lang="en-US" sz="1350" dirty="0"/>
              <a:t>With </a:t>
            </a:r>
          </a:p>
          <a:p>
            <a:pPr algn="ctr"/>
            <a:r>
              <a:rPr lang="en-US" sz="1350" dirty="0"/>
              <a:t>EPO&lt;500 U/L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0EBD6-58C2-1C48-A9EA-68A393F7F949}"/>
              </a:ext>
            </a:extLst>
          </p:cNvPr>
          <p:cNvSpPr txBox="1"/>
          <p:nvPr/>
        </p:nvSpPr>
        <p:spPr>
          <a:xfrm>
            <a:off x="3935795" y="2563570"/>
            <a:ext cx="723276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Other </a:t>
            </a:r>
          </a:p>
          <a:p>
            <a:pPr algn="ctr"/>
            <a:r>
              <a:rPr lang="en-US" sz="1350" dirty="0"/>
              <a:t>Anemia</a:t>
            </a:r>
          </a:p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F177A-BD23-694A-A7D2-DC8221B40178}"/>
              </a:ext>
            </a:extLst>
          </p:cNvPr>
          <p:cNvSpPr txBox="1"/>
          <p:nvPr/>
        </p:nvSpPr>
        <p:spPr>
          <a:xfrm>
            <a:off x="4988519" y="2563570"/>
            <a:ext cx="897169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Other </a:t>
            </a:r>
          </a:p>
          <a:p>
            <a:pPr algn="ctr"/>
            <a:r>
              <a:rPr lang="en-US" sz="1350" dirty="0"/>
              <a:t>Cytopenia</a:t>
            </a:r>
          </a:p>
          <a:p>
            <a:pPr algn="ctr"/>
            <a:endParaRPr lang="en-US" sz="135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C7F0DD-AE6E-BF4B-9F9E-8A1C28B5BF3B}"/>
              </a:ext>
            </a:extLst>
          </p:cNvPr>
          <p:cNvCxnSpPr>
            <a:cxnSpLocks/>
          </p:cNvCxnSpPr>
          <p:nvPr/>
        </p:nvCxnSpPr>
        <p:spPr>
          <a:xfrm>
            <a:off x="6697476" y="2239608"/>
            <a:ext cx="132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6C12DE-DF4B-054B-9B74-85904FC565C9}"/>
              </a:ext>
            </a:extLst>
          </p:cNvPr>
          <p:cNvCxnSpPr/>
          <p:nvPr/>
        </p:nvCxnSpPr>
        <p:spPr>
          <a:xfrm flipH="1">
            <a:off x="7345109" y="1866505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605FD2-FE37-E14A-AAF9-252C7C554C8E}"/>
              </a:ext>
            </a:extLst>
          </p:cNvPr>
          <p:cNvCxnSpPr>
            <a:cxnSpLocks/>
          </p:cNvCxnSpPr>
          <p:nvPr/>
        </p:nvCxnSpPr>
        <p:spPr>
          <a:xfrm flipH="1">
            <a:off x="6714372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3C53C6-9990-7B47-866D-74AD8A85BA44}"/>
              </a:ext>
            </a:extLst>
          </p:cNvPr>
          <p:cNvCxnSpPr>
            <a:cxnSpLocks/>
          </p:cNvCxnSpPr>
          <p:nvPr/>
        </p:nvCxnSpPr>
        <p:spPr>
          <a:xfrm flipH="1">
            <a:off x="8020703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6ECA43-7F3F-CF44-B965-EF8E3130F792}"/>
              </a:ext>
            </a:extLst>
          </p:cNvPr>
          <p:cNvSpPr txBox="1"/>
          <p:nvPr/>
        </p:nvSpPr>
        <p:spPr>
          <a:xfrm>
            <a:off x="6237157" y="2563570"/>
            <a:ext cx="9206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Transplant</a:t>
            </a:r>
          </a:p>
          <a:p>
            <a:pPr algn="ctr"/>
            <a:r>
              <a:rPr lang="en-US" sz="1350" dirty="0"/>
              <a:t>candidate</a:t>
            </a:r>
          </a:p>
          <a:p>
            <a:pPr algn="ctr"/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F742F-9996-2043-BC35-49D6A5B787A8}"/>
              </a:ext>
            </a:extLst>
          </p:cNvPr>
          <p:cNvSpPr txBox="1"/>
          <p:nvPr/>
        </p:nvSpPr>
        <p:spPr>
          <a:xfrm>
            <a:off x="7420583" y="2563570"/>
            <a:ext cx="1251946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Non-transplant</a:t>
            </a:r>
          </a:p>
          <a:p>
            <a:pPr algn="ctr"/>
            <a:r>
              <a:rPr lang="en-US" sz="1350" dirty="0"/>
              <a:t>candidate</a:t>
            </a:r>
          </a:p>
          <a:p>
            <a:pPr algn="ctr"/>
            <a:endParaRPr lang="en-US" sz="13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F94EE-926D-5840-8C4B-E1EF04A3D660}"/>
              </a:ext>
            </a:extLst>
          </p:cNvPr>
          <p:cNvSpPr txBox="1"/>
          <p:nvPr/>
        </p:nvSpPr>
        <p:spPr>
          <a:xfrm>
            <a:off x="1554650" y="3924907"/>
            <a:ext cx="11592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Lenalidomide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F1D74F-C651-084E-B504-4B93DC2C8B0F}"/>
              </a:ext>
            </a:extLst>
          </p:cNvPr>
          <p:cNvSpPr txBox="1"/>
          <p:nvPr/>
        </p:nvSpPr>
        <p:spPr>
          <a:xfrm>
            <a:off x="2988193" y="3930439"/>
            <a:ext cx="451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ESA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1FC9DE-252B-774C-A01C-9E49E9E187DC}"/>
              </a:ext>
            </a:extLst>
          </p:cNvPr>
          <p:cNvSpPr txBox="1"/>
          <p:nvPr/>
        </p:nvSpPr>
        <p:spPr>
          <a:xfrm>
            <a:off x="4106659" y="3691544"/>
            <a:ext cx="1353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Lenalidomide,</a:t>
            </a:r>
          </a:p>
          <a:p>
            <a:pPr algn="ctr"/>
            <a:r>
              <a:rPr lang="en-US" sz="1350" b="1" dirty="0"/>
              <a:t>HMA, a-TG,</a:t>
            </a:r>
          </a:p>
          <a:p>
            <a:pPr algn="ctr"/>
            <a:r>
              <a:rPr lang="en-US" sz="1350" b="1" dirty="0"/>
              <a:t>Supportive care,</a:t>
            </a:r>
          </a:p>
          <a:p>
            <a:pPr algn="ctr"/>
            <a:r>
              <a:rPr lang="en-US" sz="1350" b="1" dirty="0"/>
              <a:t>Clinical trial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6909B3-854E-7341-B389-95C86A4392F6}"/>
              </a:ext>
            </a:extLst>
          </p:cNvPr>
          <p:cNvSpPr txBox="1"/>
          <p:nvPr/>
        </p:nvSpPr>
        <p:spPr>
          <a:xfrm>
            <a:off x="6324264" y="3925081"/>
            <a:ext cx="7802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HMA &amp;</a:t>
            </a:r>
          </a:p>
          <a:p>
            <a:pPr algn="ctr"/>
            <a:r>
              <a:rPr lang="en-US" sz="1350" b="1" dirty="0" err="1"/>
              <a:t>Allo</a:t>
            </a:r>
            <a:r>
              <a:rPr lang="en-US" sz="1350" b="1" dirty="0"/>
              <a:t>-SCT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60B517-E495-5C44-8462-C2703AC3E1F9}"/>
              </a:ext>
            </a:extLst>
          </p:cNvPr>
          <p:cNvSpPr txBox="1"/>
          <p:nvPr/>
        </p:nvSpPr>
        <p:spPr>
          <a:xfrm>
            <a:off x="7560410" y="3899294"/>
            <a:ext cx="102380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HMA until</a:t>
            </a:r>
          </a:p>
          <a:p>
            <a:pPr algn="ctr"/>
            <a:r>
              <a:rPr lang="en-US" sz="1350" b="1" dirty="0"/>
              <a:t>disease </a:t>
            </a:r>
          </a:p>
          <a:p>
            <a:pPr algn="ctr"/>
            <a:r>
              <a:rPr lang="en-US" sz="1350" b="1" dirty="0"/>
              <a:t>progression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43F816-9943-DA44-896D-3EF76C5E1039}"/>
              </a:ext>
            </a:extLst>
          </p:cNvPr>
          <p:cNvSpPr txBox="1"/>
          <p:nvPr/>
        </p:nvSpPr>
        <p:spPr>
          <a:xfrm>
            <a:off x="2512319" y="4941366"/>
            <a:ext cx="127015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If failed</a:t>
            </a:r>
          </a:p>
          <a:p>
            <a:pPr algn="ctr"/>
            <a:r>
              <a:rPr lang="en-US" sz="1350" b="1" dirty="0"/>
              <a:t>ESA &amp; MDS-RS:</a:t>
            </a:r>
          </a:p>
          <a:p>
            <a:pPr algn="ctr"/>
            <a:r>
              <a:rPr lang="en-US" sz="1350" b="1" dirty="0" err="1">
                <a:solidFill>
                  <a:srgbClr val="FF0000"/>
                </a:solidFill>
              </a:rPr>
              <a:t>Luspatercept</a:t>
            </a:r>
            <a:endParaRPr lang="en-US" sz="135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22DB85A-AB49-494F-B011-92A6057C9217}"/>
              </a:ext>
            </a:extLst>
          </p:cNvPr>
          <p:cNvCxnSpPr/>
          <p:nvPr/>
        </p:nvCxnSpPr>
        <p:spPr>
          <a:xfrm>
            <a:off x="2097935" y="3256066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99B7F03-F2CE-A744-AF2A-C0FA501ADA60}"/>
              </a:ext>
            </a:extLst>
          </p:cNvPr>
          <p:cNvCxnSpPr/>
          <p:nvPr/>
        </p:nvCxnSpPr>
        <p:spPr>
          <a:xfrm>
            <a:off x="3195162" y="3256066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6B79AA9-D9DE-F447-A628-1C8540399966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278614" y="3255811"/>
            <a:ext cx="504801" cy="435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5F2260-4910-734B-B869-D487211D1013}"/>
              </a:ext>
            </a:extLst>
          </p:cNvPr>
          <p:cNvCxnSpPr>
            <a:cxnSpLocks/>
          </p:cNvCxnSpPr>
          <p:nvPr/>
        </p:nvCxnSpPr>
        <p:spPr>
          <a:xfrm flipH="1">
            <a:off x="4932302" y="3255811"/>
            <a:ext cx="528633" cy="435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8F5F66-7D5F-324C-AD00-4543C7E3B3E1}"/>
              </a:ext>
            </a:extLst>
          </p:cNvPr>
          <p:cNvCxnSpPr/>
          <p:nvPr/>
        </p:nvCxnSpPr>
        <p:spPr>
          <a:xfrm>
            <a:off x="6714371" y="3255622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D1D718-FD51-694F-9600-783A09907B0E}"/>
              </a:ext>
            </a:extLst>
          </p:cNvPr>
          <p:cNvCxnSpPr/>
          <p:nvPr/>
        </p:nvCxnSpPr>
        <p:spPr>
          <a:xfrm>
            <a:off x="8008482" y="3262561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A332B4B-5165-114D-B678-BD0F7CC83C93}"/>
              </a:ext>
            </a:extLst>
          </p:cNvPr>
          <p:cNvCxnSpPr/>
          <p:nvPr/>
        </p:nvCxnSpPr>
        <p:spPr>
          <a:xfrm>
            <a:off x="3190797" y="4233887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5B49BFE-A86C-734D-9B9D-6C3B07F22700}"/>
              </a:ext>
            </a:extLst>
          </p:cNvPr>
          <p:cNvSpPr txBox="1"/>
          <p:nvPr/>
        </p:nvSpPr>
        <p:spPr>
          <a:xfrm>
            <a:off x="4440721" y="4572559"/>
            <a:ext cx="4140557" cy="1338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Veneotoclax</a:t>
            </a:r>
            <a:r>
              <a:rPr lang="en-US" b="1" dirty="0"/>
              <a:t> + HMA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sz="1500" dirty="0"/>
              <a:t>Use instead of HMA single agent? 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sz="1500" dirty="0"/>
              <a:t>Reserve for HMA failure? </a:t>
            </a:r>
          </a:p>
          <a:p>
            <a:pPr algn="ctr"/>
            <a:r>
              <a:rPr lang="en-US" b="1" dirty="0" err="1"/>
              <a:t>Enasidenib</a:t>
            </a:r>
            <a:r>
              <a:rPr lang="en-US" b="1" dirty="0"/>
              <a:t>, </a:t>
            </a:r>
            <a:r>
              <a:rPr lang="en-US" b="1" dirty="0" err="1"/>
              <a:t>Ivosidenib</a:t>
            </a:r>
            <a:r>
              <a:rPr lang="en-US" b="1" dirty="0"/>
              <a:t> for IDH1/2 mutant</a:t>
            </a:r>
          </a:p>
          <a:p>
            <a:pPr algn="ctr"/>
            <a:r>
              <a:rPr lang="en-US" sz="1500" dirty="0">
                <a:sym typeface="Wingdings" pitchFamily="2" charset="2"/>
              </a:rPr>
              <a:t> Combo with HMA?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314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705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Luspatercept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ESA-refractory Anemia in low/intermediate risk MDS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02F19-E959-634B-A2DB-58E21379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1"/>
          <a:stretch/>
        </p:blipFill>
        <p:spPr>
          <a:xfrm>
            <a:off x="3146612" y="2299814"/>
            <a:ext cx="5772990" cy="262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7EAE7-7628-DC49-87F3-7E0772AAD9E0}"/>
              </a:ext>
            </a:extLst>
          </p:cNvPr>
          <p:cNvSpPr txBox="1"/>
          <p:nvPr/>
        </p:nvSpPr>
        <p:spPr>
          <a:xfrm>
            <a:off x="4074460" y="1977337"/>
            <a:ext cx="416723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% of patients with independence from RBC transfusions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6B36F-4153-B144-8B4D-BED516FBE777}"/>
              </a:ext>
            </a:extLst>
          </p:cNvPr>
          <p:cNvSpPr/>
          <p:nvPr/>
        </p:nvSpPr>
        <p:spPr>
          <a:xfrm>
            <a:off x="3849985" y="511787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Double-blind, RCT phase 3 trial very-low to intermediate-risk MDS-RS transfusion dependent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547A6-0E7D-4245-9D98-1EA054082411}"/>
              </a:ext>
            </a:extLst>
          </p:cNvPr>
          <p:cNvSpPr txBox="1"/>
          <p:nvPr/>
        </p:nvSpPr>
        <p:spPr>
          <a:xfrm>
            <a:off x="7211884" y="5723751"/>
            <a:ext cx="1977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011893"/>
                </a:solidFill>
              </a:rPr>
              <a:t>Fenaux</a:t>
            </a:r>
            <a:r>
              <a:rPr lang="en-US" sz="1350" b="1" dirty="0">
                <a:solidFill>
                  <a:srgbClr val="011893"/>
                </a:solidFill>
              </a:rPr>
              <a:t>, et al. </a:t>
            </a:r>
            <a:r>
              <a:rPr lang="en-US" sz="1350" b="1" i="1" dirty="0">
                <a:solidFill>
                  <a:srgbClr val="011893"/>
                </a:solidFill>
              </a:rPr>
              <a:t>NEJM </a:t>
            </a:r>
            <a:r>
              <a:rPr lang="en-US" sz="1350" b="1" dirty="0">
                <a:solidFill>
                  <a:srgbClr val="011893"/>
                </a:solidFill>
              </a:rPr>
              <a:t>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6BC88-D21E-0142-8842-3EE8D90B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30"/>
          <a:stretch/>
        </p:blipFill>
        <p:spPr>
          <a:xfrm>
            <a:off x="159613" y="2112214"/>
            <a:ext cx="1573754" cy="1607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C16BFF-940C-2846-B724-447C94B37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7" r="6878"/>
          <a:stretch/>
        </p:blipFill>
        <p:spPr>
          <a:xfrm>
            <a:off x="-1" y="3863881"/>
            <a:ext cx="3043237" cy="16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283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97" y="649501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CD47 Ab for MDS &amp;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8ADFF-B586-7449-873E-B59F86C1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7" y="1851423"/>
            <a:ext cx="6137467" cy="2862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8836C-6005-134B-9D52-C583A0F8B459}"/>
              </a:ext>
            </a:extLst>
          </p:cNvPr>
          <p:cNvSpPr txBox="1"/>
          <p:nvPr/>
        </p:nvSpPr>
        <p:spPr>
          <a:xfrm>
            <a:off x="349624" y="1712923"/>
            <a:ext cx="30321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Magrolimab</a:t>
            </a:r>
            <a:r>
              <a:rPr lang="en-US" sz="1350" b="1" dirty="0"/>
              <a:t> (Formerly 5F9) = </a:t>
            </a:r>
            <a:r>
              <a:rPr lang="en-US" sz="1350" b="1" dirty="0">
                <a:latin typeface="Symbol" pitchFamily="2" charset="2"/>
              </a:rPr>
              <a:t>a</a:t>
            </a:r>
            <a:r>
              <a:rPr lang="en-US" sz="1350" b="1" dirty="0"/>
              <a:t>CD47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9EC6A-F438-8745-AD7F-DF3AB52EF57A}"/>
              </a:ext>
            </a:extLst>
          </p:cNvPr>
          <p:cNvSpPr/>
          <p:nvPr/>
        </p:nvSpPr>
        <p:spPr>
          <a:xfrm>
            <a:off x="6488207" y="1989922"/>
            <a:ext cx="2470897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Ongoing clinical trial for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untreated AML ineligible for induction 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untreated MDS intermediate to very high risk by IPSS-R</a:t>
            </a:r>
          </a:p>
          <a:p>
            <a:endParaRPr lang="en-US" sz="1350" dirty="0"/>
          </a:p>
          <a:p>
            <a:r>
              <a:rPr lang="en-US" sz="2700" b="1" dirty="0"/>
              <a:t>NCT03248479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5657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Diagnosis B-ALL </a:t>
            </a:r>
            <a:r>
              <a:rPr lang="en-US" u="sng" dirty="0" err="1"/>
              <a:t>vs</a:t>
            </a:r>
            <a:r>
              <a:rPr lang="en-US" u="sng" dirty="0"/>
              <a:t> T-ALL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9891" y="2122936"/>
            <a:ext cx="1116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B-ALL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7725" y="2090953"/>
            <a:ext cx="1116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T-ALL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70" y="2748686"/>
            <a:ext cx="3923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+CD19, CD20, CD22, CD79a</a:t>
            </a:r>
          </a:p>
          <a:p>
            <a:r>
              <a:rPr lang="en-US" sz="2400" dirty="0"/>
              <a:t>And – CD3 (pan T-cell marker)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1545" y="2748686"/>
            <a:ext cx="4120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CD3</a:t>
            </a:r>
          </a:p>
          <a:p>
            <a:r>
              <a:rPr lang="en-US" sz="2400" dirty="0"/>
              <a:t>CD7, CD2, CD5, CD1a, CD4, CD8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70" y="572195"/>
            <a:ext cx="9084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u="sng" dirty="0"/>
              <a:t>&gt;</a:t>
            </a:r>
            <a:r>
              <a:rPr lang="en-US" sz="2400" dirty="0"/>
              <a:t> 20% Blasts in any compartment (BM or PBLD) and/or </a:t>
            </a:r>
            <a:r>
              <a:rPr lang="en-US" sz="2400" dirty="0" err="1"/>
              <a:t>extramedullary</a:t>
            </a:r>
            <a:r>
              <a:rPr lang="en-US" sz="2400" dirty="0"/>
              <a:t> </a:t>
            </a:r>
          </a:p>
          <a:p>
            <a:r>
              <a:rPr lang="en-US" sz="2400" dirty="0"/>
              <a:t>accumulation of blasts.</a:t>
            </a:r>
          </a:p>
          <a:p>
            <a:r>
              <a:rPr lang="en-US" sz="2400" dirty="0"/>
              <a:t>-Flow </a:t>
            </a:r>
            <a:r>
              <a:rPr lang="en-US" sz="2400" dirty="0" err="1"/>
              <a:t>cytometry</a:t>
            </a:r>
            <a:r>
              <a:rPr lang="en-US" sz="2400" dirty="0"/>
              <a:t> essential for diagnosis: B/T-ALL is +</a:t>
            </a:r>
            <a:r>
              <a:rPr lang="en-US" sz="2400" dirty="0" err="1"/>
              <a:t>TdT</a:t>
            </a:r>
            <a:r>
              <a:rPr lang="en-US" sz="2400" dirty="0"/>
              <a:t> and –MPO </a:t>
            </a:r>
          </a:p>
          <a:p>
            <a:r>
              <a:rPr lang="en-US" sz="2400" dirty="0"/>
              <a:t>(whereas AML is +MPO and –</a:t>
            </a:r>
            <a:r>
              <a:rPr lang="en-US" sz="2400" dirty="0" err="1"/>
              <a:t>TdT</a:t>
            </a:r>
            <a:r>
              <a:rPr lang="en-US" sz="2400" dirty="0"/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2611" y="4911387"/>
            <a:ext cx="645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CD10 (“CALLA”) seen in B or T-ALL but not in AML</a:t>
            </a:r>
          </a:p>
        </p:txBody>
      </p:sp>
    </p:spTree>
    <p:extLst>
      <p:ext uri="{BB962C8B-B14F-4D97-AF65-F5344CB8AC3E}">
        <p14:creationId xmlns:p14="http://schemas.microsoft.com/office/powerpoint/2010/main" val="649934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34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CD47 Ab + 5-AZA for MDS &amp; AML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81C03-0C9C-A14F-A278-DF0AAFF53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9" y="1343344"/>
            <a:ext cx="8538882" cy="4431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B42DB-40EC-CC41-8A2A-DBEAC1961047}"/>
              </a:ext>
            </a:extLst>
          </p:cNvPr>
          <p:cNvSpPr txBox="1"/>
          <p:nvPr/>
        </p:nvSpPr>
        <p:spPr>
          <a:xfrm>
            <a:off x="7211885" y="5723751"/>
            <a:ext cx="1879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Salman, et al. ASH</a:t>
            </a:r>
            <a:r>
              <a:rPr lang="en-US" sz="1350" b="1" i="1" dirty="0">
                <a:solidFill>
                  <a:srgbClr val="011893"/>
                </a:solidFill>
              </a:rPr>
              <a:t> </a:t>
            </a:r>
            <a:r>
              <a:rPr lang="en-US" sz="1350" b="1" dirty="0">
                <a:solidFill>
                  <a:srgbClr val="011893"/>
                </a:solidFill>
              </a:rPr>
              <a:t>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91372-0A74-AF46-B0D2-6189480DA8A1}"/>
              </a:ext>
            </a:extLst>
          </p:cNvPr>
          <p:cNvSpPr/>
          <p:nvPr/>
        </p:nvSpPr>
        <p:spPr>
          <a:xfrm>
            <a:off x="8727141" y="5536827"/>
            <a:ext cx="141194" cy="18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463650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3" y="64234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APR-246 for TP53-mutant MDS/AML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C9F17-3A26-1D47-ADCA-DD728BDA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924" y="3627162"/>
            <a:ext cx="6330153" cy="2265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47288-D370-794A-ACA2-586F51C1D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19" y="1434990"/>
            <a:ext cx="5718362" cy="21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1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3" y="64234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APR-246 for TP53-mutant MDS/AML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64490-BAF9-7745-9A5A-4E5AA689D06C}"/>
              </a:ext>
            </a:extLst>
          </p:cNvPr>
          <p:cNvSpPr txBox="1"/>
          <p:nvPr/>
        </p:nvSpPr>
        <p:spPr>
          <a:xfrm>
            <a:off x="272253" y="1635848"/>
            <a:ext cx="859949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Two phase II trials of APR-246 + 5-AZA for TP53 mutant MDS:</a:t>
            </a:r>
          </a:p>
          <a:p>
            <a:endParaRPr lang="en-US" sz="2100" b="1" u="sng" dirty="0"/>
          </a:p>
          <a:p>
            <a:r>
              <a:rPr lang="en-US" sz="2100" u="sng" dirty="0"/>
              <a:t>US trial (NCT03072043): </a:t>
            </a:r>
          </a:p>
          <a:p>
            <a:r>
              <a:rPr lang="en-US" sz="2100" dirty="0"/>
              <a:t>88% ORR in 33 evaluable MDS patients (out of 55 total patients enrolled) </a:t>
            </a:r>
          </a:p>
          <a:p>
            <a:r>
              <a:rPr lang="en-US" sz="2100" dirty="0"/>
              <a:t>61% CR rate</a:t>
            </a:r>
          </a:p>
          <a:p>
            <a:endParaRPr lang="en-US" sz="2100" b="1" u="sng" dirty="0"/>
          </a:p>
          <a:p>
            <a:r>
              <a:rPr lang="en-US" sz="2100" u="sng" dirty="0"/>
              <a:t>French trial (NCT03588078):</a:t>
            </a:r>
          </a:p>
          <a:p>
            <a:r>
              <a:rPr lang="en-US" sz="2100" dirty="0"/>
              <a:t>HMA naïve intermediate-very high IPSS-R </a:t>
            </a:r>
            <a:r>
              <a:rPr lang="en-US" sz="2100" i="1" dirty="0"/>
              <a:t>TP53m</a:t>
            </a:r>
            <a:r>
              <a:rPr lang="en-US" sz="2100" dirty="0"/>
              <a:t> MDS and AML adult patients. </a:t>
            </a:r>
          </a:p>
          <a:p>
            <a:r>
              <a:rPr lang="en-US" sz="2100" dirty="0"/>
              <a:t>56% CR rate at 6 cycles, with deep molecular remission in all CR patients.</a:t>
            </a:r>
          </a:p>
          <a:p>
            <a:endParaRPr lang="en-US" sz="2100" b="1" dirty="0"/>
          </a:p>
          <a:p>
            <a:r>
              <a:rPr lang="en-US" sz="2100" b="1" dirty="0">
                <a:solidFill>
                  <a:srgbClr val="FF0000"/>
                </a:solidFill>
              </a:rPr>
              <a:t>Ongoing Phase III trial (NCT0374571) comparing APR-246 + 5-AZA versus 5-AZA alone. </a:t>
            </a:r>
          </a:p>
        </p:txBody>
      </p:sp>
    </p:spTree>
    <p:extLst>
      <p:ext uri="{BB962C8B-B14F-4D97-AF65-F5344CB8AC3E}">
        <p14:creationId xmlns:p14="http://schemas.microsoft.com/office/powerpoint/2010/main" val="26544883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MPN, MPN/MDS overlap, MDS</a:t>
            </a:r>
          </a:p>
        </p:txBody>
      </p:sp>
      <p:sp>
        <p:nvSpPr>
          <p:cNvPr id="6" name="Isosceles Triangle 5"/>
          <p:cNvSpPr/>
          <p:nvPr/>
        </p:nvSpPr>
        <p:spPr>
          <a:xfrm rot="5677676">
            <a:off x="3552522" y="580953"/>
            <a:ext cx="1695349" cy="8189840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85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6477676">
            <a:off x="3552522" y="-500757"/>
            <a:ext cx="1695349" cy="8189840"/>
          </a:xfrm>
          <a:prstGeom prst="triangl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91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097" y="2366006"/>
            <a:ext cx="8202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MPN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6594" y="2287573"/>
            <a:ext cx="7931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97" y="5631378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</a:t>
            </a:r>
          </a:p>
          <a:p>
            <a:r>
              <a:rPr lang="en-US" dirty="0"/>
              <a:t>ET</a:t>
            </a:r>
          </a:p>
          <a:p>
            <a:r>
              <a:rPr lang="en-US" dirty="0"/>
              <a:t>CML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97" y="1442676"/>
            <a:ext cx="1039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JAK2</a:t>
            </a:r>
          </a:p>
          <a:p>
            <a:r>
              <a:rPr lang="en-US" i="1" dirty="0">
                <a:solidFill>
                  <a:srgbClr val="008000"/>
                </a:solidFill>
              </a:rPr>
              <a:t>MPL</a:t>
            </a:r>
          </a:p>
          <a:p>
            <a:r>
              <a:rPr lang="en-US" i="1" dirty="0">
                <a:solidFill>
                  <a:srgbClr val="008000"/>
                </a:solidFill>
              </a:rPr>
              <a:t>BCR-ABL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6594" y="1918241"/>
            <a:ext cx="7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del5q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7269" y="2366006"/>
            <a:ext cx="15609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MDS/MPN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5476" y="2340968"/>
            <a:ext cx="7617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PMF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745" y="2063265"/>
            <a:ext cx="143951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MDS with</a:t>
            </a:r>
          </a:p>
          <a:p>
            <a:pPr algn="ctr"/>
            <a:r>
              <a:rPr lang="en-US" sz="2400" b="1" dirty="0"/>
              <a:t>fibrosis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6117" y="1417638"/>
            <a:ext cx="811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TET2</a:t>
            </a:r>
          </a:p>
          <a:p>
            <a:r>
              <a:rPr lang="en-US" i="1" dirty="0">
                <a:solidFill>
                  <a:srgbClr val="008000"/>
                </a:solidFill>
              </a:rPr>
              <a:t>ASXL1</a:t>
            </a:r>
          </a:p>
          <a:p>
            <a:r>
              <a:rPr lang="en-US" i="1" dirty="0">
                <a:solidFill>
                  <a:srgbClr val="008000"/>
                </a:solidFill>
              </a:rPr>
              <a:t>SRSF2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7396" y="1693933"/>
            <a:ext cx="7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EZH2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86894" y="5389517"/>
            <a:ext cx="1382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</a:t>
            </a:r>
          </a:p>
          <a:p>
            <a:r>
              <a:rPr lang="en-US" dirty="0"/>
              <a:t>RARS--</a:t>
            </a:r>
            <a:r>
              <a:rPr lang="en-US" i="1" dirty="0">
                <a:solidFill>
                  <a:srgbClr val="008000"/>
                </a:solidFill>
              </a:rPr>
              <a:t>SF3B1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99017" y="2366006"/>
            <a:ext cx="10599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RARS-</a:t>
            </a:r>
            <a:r>
              <a:rPr lang="en-US" sz="2400" b="1" dirty="0" err="1"/>
              <a:t>t</a:t>
            </a:r>
            <a:endParaRPr lang="en-US" sz="2400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MDS/MPN overlap syndromes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6153" y="1581579"/>
            <a:ext cx="5250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Chronic </a:t>
            </a:r>
            <a:r>
              <a:rPr lang="en-US" sz="2800" dirty="0" err="1"/>
              <a:t>myelomonocytic</a:t>
            </a:r>
            <a:r>
              <a:rPr lang="en-US" sz="2800" dirty="0"/>
              <a:t> leukemia</a:t>
            </a:r>
          </a:p>
          <a:p>
            <a:r>
              <a:rPr lang="en-US" sz="2800" dirty="0"/>
              <a:t>Atypical CML, </a:t>
            </a:r>
            <a:r>
              <a:rPr lang="en-US" sz="2800" i="1" dirty="0"/>
              <a:t>BCR-ABL1 </a:t>
            </a:r>
            <a:r>
              <a:rPr lang="en-US" sz="2800" dirty="0"/>
              <a:t>negative</a:t>
            </a:r>
          </a:p>
          <a:p>
            <a:r>
              <a:rPr lang="en-US" sz="2800" dirty="0"/>
              <a:t>Juvenile </a:t>
            </a:r>
            <a:r>
              <a:rPr lang="en-US" sz="2800" dirty="0" err="1"/>
              <a:t>myelomonocytic</a:t>
            </a:r>
            <a:r>
              <a:rPr lang="en-US" sz="2800" dirty="0"/>
              <a:t> leukemia</a:t>
            </a:r>
          </a:p>
          <a:p>
            <a:r>
              <a:rPr lang="en-US" sz="2800" dirty="0"/>
              <a:t>MDS/MPN-U</a:t>
            </a:r>
          </a:p>
          <a:p>
            <a:r>
              <a:rPr lang="en-US" sz="2800" dirty="0"/>
              <a:t>RARS-</a:t>
            </a:r>
            <a:r>
              <a:rPr lang="en-US" sz="2800" dirty="0" err="1"/>
              <a:t>t</a:t>
            </a:r>
            <a:endParaRPr lang="en-US" sz="28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3" y="1417638"/>
            <a:ext cx="4505831" cy="3375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743" y="1417638"/>
            <a:ext cx="3327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CMML</a:t>
            </a:r>
          </a:p>
        </p:txBody>
      </p:sp>
      <p:sp>
        <p:nvSpPr>
          <p:cNvPr id="3" name="Rectangle 2"/>
          <p:cNvSpPr/>
          <p:nvPr/>
        </p:nvSpPr>
        <p:spPr>
          <a:xfrm>
            <a:off x="848357" y="1186184"/>
            <a:ext cx="746600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Monocytosis</a:t>
            </a:r>
            <a:r>
              <a:rPr lang="en-US" sz="2800" dirty="0"/>
              <a:t> of &gt;1 X 109/l + </a:t>
            </a:r>
            <a:r>
              <a:rPr lang="en-US" sz="2800" dirty="0" err="1"/>
              <a:t>dyplasia</a:t>
            </a:r>
            <a:r>
              <a:rPr lang="en-US" sz="2800" dirty="0"/>
              <a:t> </a:t>
            </a:r>
          </a:p>
          <a:p>
            <a:r>
              <a:rPr lang="en-US" sz="2800" dirty="0"/>
              <a:t>(less than 20% of cells in bone marrow).</a:t>
            </a:r>
          </a:p>
          <a:p>
            <a:endParaRPr lang="en-US" sz="2800" dirty="0"/>
          </a:p>
          <a:p>
            <a:r>
              <a:rPr lang="en-US" sz="2800" dirty="0"/>
              <a:t>CMML-1: &lt;10% blasts in BM</a:t>
            </a:r>
          </a:p>
          <a:p>
            <a:r>
              <a:rPr lang="en-US" sz="2800" dirty="0"/>
              <a:t>CMML-2: 10-19% blasts in BM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7232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RARS-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757" y="4634774"/>
            <a:ext cx="74660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RA + Ringed </a:t>
            </a:r>
            <a:r>
              <a:rPr lang="en-US" sz="2800" dirty="0" err="1"/>
              <a:t>Sideroblasts</a:t>
            </a:r>
            <a:r>
              <a:rPr lang="en-US" sz="2800" dirty="0"/>
              <a:t> + </a:t>
            </a:r>
            <a:r>
              <a:rPr lang="en-US" sz="2800" dirty="0" err="1"/>
              <a:t>Thrombocytosis</a:t>
            </a:r>
            <a:endParaRPr lang="en-US" sz="2800" dirty="0"/>
          </a:p>
          <a:p>
            <a:r>
              <a:rPr lang="en-US" sz="2800" dirty="0"/>
              <a:t>Mixed MPN (</a:t>
            </a:r>
            <a:r>
              <a:rPr lang="en-US" sz="2800" i="1" dirty="0"/>
              <a:t>JAK2 </a:t>
            </a:r>
            <a:r>
              <a:rPr lang="en-US" sz="2800" dirty="0"/>
              <a:t>or </a:t>
            </a:r>
            <a:r>
              <a:rPr lang="en-US" sz="2800" i="1" dirty="0"/>
              <a:t>MPL </a:t>
            </a:r>
            <a:r>
              <a:rPr lang="en-US" sz="2800" dirty="0"/>
              <a:t>mutation) and MDS</a:t>
            </a:r>
          </a:p>
          <a:p>
            <a:r>
              <a:rPr lang="en-US" sz="2800" u="sng" dirty="0"/>
              <a:t>&gt;</a:t>
            </a:r>
            <a:r>
              <a:rPr lang="en-US" sz="2800" dirty="0"/>
              <a:t>15% ringed </a:t>
            </a:r>
            <a:r>
              <a:rPr lang="en-US" sz="2800" dirty="0" err="1"/>
              <a:t>sideroblasts</a:t>
            </a:r>
            <a:r>
              <a:rPr lang="en-US" sz="2800" dirty="0"/>
              <a:t> + </a:t>
            </a:r>
            <a:r>
              <a:rPr lang="en-US" sz="2800" dirty="0" err="1"/>
              <a:t>Plt</a:t>
            </a:r>
            <a:r>
              <a:rPr lang="en-US" sz="2800" dirty="0"/>
              <a:t> count &gt;450K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MPN’s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BCR-ABL (t9;22) +</a:t>
            </a:r>
          </a:p>
          <a:p>
            <a:pPr lvl="1"/>
            <a:r>
              <a:rPr lang="en-US" dirty="0"/>
              <a:t>CML</a:t>
            </a:r>
          </a:p>
          <a:p>
            <a:r>
              <a:rPr lang="en-US" dirty="0"/>
              <a:t>BCR-ABL negative</a:t>
            </a:r>
          </a:p>
          <a:p>
            <a:pPr lvl="1"/>
            <a:r>
              <a:rPr lang="en-US" dirty="0"/>
              <a:t>“Classic </a:t>
            </a:r>
            <a:r>
              <a:rPr lang="en-US" dirty="0" err="1"/>
              <a:t>MPN’s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PV</a:t>
            </a:r>
          </a:p>
          <a:p>
            <a:pPr lvl="2"/>
            <a:r>
              <a:rPr lang="en-US" dirty="0"/>
              <a:t>ET</a:t>
            </a:r>
          </a:p>
          <a:p>
            <a:pPr lvl="2"/>
            <a:r>
              <a:rPr lang="en-US" dirty="0"/>
              <a:t>Primary </a:t>
            </a:r>
            <a:r>
              <a:rPr lang="en-US" dirty="0" err="1"/>
              <a:t>myelofibrosis</a:t>
            </a:r>
            <a:endParaRPr lang="en-US" dirty="0"/>
          </a:p>
          <a:p>
            <a:pPr lvl="1"/>
            <a:r>
              <a:rPr lang="en-US" dirty="0"/>
              <a:t>Chronic </a:t>
            </a:r>
            <a:r>
              <a:rPr lang="en-US" dirty="0" err="1"/>
              <a:t>neutrophilic</a:t>
            </a:r>
            <a:r>
              <a:rPr lang="en-US" dirty="0"/>
              <a:t> leukemia (CNL)</a:t>
            </a:r>
          </a:p>
          <a:p>
            <a:pPr lvl="1"/>
            <a:r>
              <a:rPr lang="en-US" dirty="0"/>
              <a:t>Chronic </a:t>
            </a:r>
            <a:r>
              <a:rPr lang="en-US" dirty="0" err="1"/>
              <a:t>eosinophilic</a:t>
            </a:r>
            <a:r>
              <a:rPr lang="en-US" dirty="0"/>
              <a:t> leukemia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MPN’s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2" y="1417638"/>
            <a:ext cx="5734189" cy="3917517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Case #2: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68yo M presents for routine physical exam. Routine CBC reveals WBC of 25,000, </a:t>
            </a:r>
            <a:r>
              <a:rPr lang="en-US" dirty="0" err="1"/>
              <a:t>Hb</a:t>
            </a:r>
            <a:r>
              <a:rPr lang="en-US" dirty="0"/>
              <a:t> of 12 and </a:t>
            </a:r>
            <a:r>
              <a:rPr lang="en-US" dirty="0" err="1"/>
              <a:t>Plt</a:t>
            </a:r>
            <a:r>
              <a:rPr lang="en-US" dirty="0"/>
              <a:t> of 600,000.</a:t>
            </a:r>
          </a:p>
          <a:p>
            <a:r>
              <a:rPr lang="en-US" dirty="0"/>
              <a:t>Prior CBC 1 year prior was normal.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74358"/>
            <a:ext cx="3218512" cy="21518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5350</Words>
  <Application>Microsoft Macintosh PowerPoint</Application>
  <PresentationFormat>On-screen Show (4:3)</PresentationFormat>
  <Paragraphs>1025</Paragraphs>
  <Slides>112</Slides>
  <Notes>7</Notes>
  <HiddenSlides>43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9" baseType="lpstr">
      <vt:lpstr>Arial</vt:lpstr>
      <vt:lpstr>Calibri</vt:lpstr>
      <vt:lpstr>Comic Sans MS</vt:lpstr>
      <vt:lpstr>Franklin Gothic Medium</vt:lpstr>
      <vt:lpstr>Symbol</vt:lpstr>
      <vt:lpstr>Wingdings</vt:lpstr>
      <vt:lpstr>Office Theme</vt:lpstr>
      <vt:lpstr>HOPP SEP Lecture “Liquid Tumors”</vt:lpstr>
      <vt:lpstr>PowerPoint Presentation</vt:lpstr>
      <vt:lpstr>The Main Hematologic Malignancies</vt:lpstr>
      <vt:lpstr>The Main Hematologic Malignancies</vt:lpstr>
      <vt:lpstr>PowerPoint Presentation</vt:lpstr>
      <vt:lpstr>PowerPoint Presentation</vt:lpstr>
      <vt:lpstr>B-ALL and T-ALL</vt:lpstr>
      <vt:lpstr>Anterior Mediastinal Mass: 4 T’s</vt:lpstr>
      <vt:lpstr>Diagnosis B-ALL vs T-ALL</vt:lpstr>
      <vt:lpstr>B-ALL Subtypes</vt:lpstr>
      <vt:lpstr>T-ALL Subtypes</vt:lpstr>
      <vt:lpstr>Cytogenetic Alterations in ALL</vt:lpstr>
      <vt:lpstr>Cytogenetics vs FISH t(9;22) on cytogenetics</vt:lpstr>
      <vt:lpstr>Cytogenetics vs FISH t(9;22) FISH</vt:lpstr>
      <vt:lpstr>BCR-ABL translocations</vt:lpstr>
      <vt:lpstr>“BCR-ABL Like ALL” harbor frequent kinase fusions and mutations</vt:lpstr>
      <vt:lpstr>ALL Case</vt:lpstr>
      <vt:lpstr>ALL Case (Cont’d)</vt:lpstr>
      <vt:lpstr>Initial therapy of T or B-ALL</vt:lpstr>
      <vt:lpstr>Prognostication in ALL</vt:lpstr>
      <vt:lpstr>Finding chemo regimen details at MSKCC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therapy of Ph+ B-ALL</vt:lpstr>
      <vt:lpstr>Novel therapies in ALL</vt:lpstr>
      <vt:lpstr>Ionotuzumab Ozogamicin for B-ALL</vt:lpstr>
      <vt:lpstr>CAR T Cell Immunotherapy</vt:lpstr>
      <vt:lpstr>Cytokine Release Syndrome</vt:lpstr>
      <vt:lpstr>Molecular Genetics of T-ALL</vt:lpstr>
      <vt:lpstr>Chronic Lymphocytic Leukemia</vt:lpstr>
      <vt:lpstr>Chronic Lymphocytic Leukemia</vt:lpstr>
      <vt:lpstr>CLL Peripheral Blood Immunophenotype</vt:lpstr>
      <vt:lpstr>CLL Staging Systems</vt:lpstr>
      <vt:lpstr>Additional Prognostic Info in CLL</vt:lpstr>
      <vt:lpstr>FISH in CLL</vt:lpstr>
      <vt:lpstr>New Molecular Genetic abnormalities in CLL</vt:lpstr>
      <vt:lpstr>Evaluating cytopenias in CLL</vt:lpstr>
      <vt:lpstr>Basic points about CLL treatment</vt:lpstr>
      <vt:lpstr>New Kinase Inhibitors in Therapy of CLL</vt:lpstr>
      <vt:lpstr>Initial Therapy for CLL</vt:lpstr>
      <vt:lpstr>PowerPoint Presentation</vt:lpstr>
      <vt:lpstr>PowerPoint Presentation</vt:lpstr>
      <vt:lpstr>Initial Therapy for CLL</vt:lpstr>
      <vt:lpstr>Monoclonal anti-CD20 Ab’s in CLL</vt:lpstr>
      <vt:lpstr>Patterns of clonal evolution in CLL</vt:lpstr>
      <vt:lpstr>Definitions of response, relapse, and refractoriness in CLL</vt:lpstr>
      <vt:lpstr>Therapy for R/R CLL</vt:lpstr>
      <vt:lpstr>Richter’s Transformation</vt:lpstr>
      <vt:lpstr>Overview of the myeloid leukemias</vt:lpstr>
      <vt:lpstr>Acute Promyelocytic Leukemia</vt:lpstr>
      <vt:lpstr>Acute Promyelocytic Leukemia Survival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Advances in Therapy of AML</vt:lpstr>
      <vt:lpstr>Current AML Treatment Algorithm: Untreated AML &lt;60</vt:lpstr>
      <vt:lpstr>Midostaurin + 7 &amp; 3 for newly diagnosed AML</vt:lpstr>
      <vt:lpstr>Gemtuzumab + 7 &amp; 3 for newly diagnosed CBF AML</vt:lpstr>
      <vt:lpstr>Vyxeos </vt:lpstr>
      <vt:lpstr>Current AML Treatment Algorithm: Untreated AML &gt;60</vt:lpstr>
      <vt:lpstr>Hypomethylating agents + Venetoclax</vt:lpstr>
      <vt:lpstr>HMA + Venetoclax</vt:lpstr>
      <vt:lpstr>Relapsed AML</vt:lpstr>
      <vt:lpstr>IDH1/2 Inhibitors for R/R AML</vt:lpstr>
      <vt:lpstr>MRD Assessment in AML: Concept</vt:lpstr>
      <vt:lpstr>MRD Assessment in AML: NPM1 mutant disease</vt:lpstr>
      <vt:lpstr>MRD Assessment in AML: flow vs NGS</vt:lpstr>
      <vt:lpstr>aCD47 Ab for MDS &amp; AML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myeloid malignancies</vt:lpstr>
      <vt:lpstr>What is dysplasia?</vt:lpstr>
      <vt:lpstr>What is dysplasia?</vt:lpstr>
      <vt:lpstr>Pelger Huet Anomaly</vt:lpstr>
      <vt:lpstr>MDS: Updated 2016 WHO Classification</vt:lpstr>
      <vt:lpstr>Refractory Anemia with Ringed Sideroblasts (RARS)</vt:lpstr>
      <vt:lpstr>Refractory Anemia with Ringed Sideroblasts (RARS)</vt:lpstr>
      <vt:lpstr>MDS Prognostication: Revised IPSS</vt:lpstr>
      <vt:lpstr>MDS Treatment: 2020</vt:lpstr>
      <vt:lpstr>Luspatercept for ESA-refractory Anemia in low/intermediate risk MDS</vt:lpstr>
      <vt:lpstr>aCD47 Ab for MDS &amp; AML</vt:lpstr>
      <vt:lpstr>aCD47 Ab + 5-AZA for MDS &amp; AML</vt:lpstr>
      <vt:lpstr>APR-246 for TP53-mutant MDS/AML</vt:lpstr>
      <vt:lpstr>APR-246 for TP53-mutant MDS/AML</vt:lpstr>
      <vt:lpstr>MPN, MPN/MDS overlap, MDS</vt:lpstr>
      <vt:lpstr>MDS/MPN overlap syndromes</vt:lpstr>
      <vt:lpstr>CMML</vt:lpstr>
      <vt:lpstr>CMML</vt:lpstr>
      <vt:lpstr>MPN’s</vt:lpstr>
      <vt:lpstr>MPN’s</vt:lpstr>
      <vt:lpstr>Case #2:</vt:lpstr>
      <vt:lpstr>CML</vt:lpstr>
      <vt:lpstr>PV, ET, PMF</vt:lpstr>
      <vt:lpstr>PV, ET, PMF</vt:lpstr>
      <vt:lpstr>PV</vt:lpstr>
      <vt:lpstr>ET</vt:lpstr>
      <vt:lpstr>Management of ET</vt:lpstr>
      <vt:lpstr>PMF</vt:lpstr>
      <vt:lpstr>PMF</vt:lpstr>
      <vt:lpstr>2012 FDA-APPROVAL FOR JAK1/2 INHIBITOR Ruxolitinib for MF</vt:lpstr>
      <vt:lpstr>2012 FDA-APPROVAL FOR JAK1/2 INHIBITOR Ruxolitinib for MF</vt:lpstr>
      <vt:lpstr>Questions now in MPN’s</vt:lpstr>
      <vt:lpstr>Myelodysplastic Syndrome </vt:lpstr>
      <vt:lpstr>Case #3</vt:lpstr>
    </vt:vector>
  </TitlesOfParts>
  <Company>MSKCC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Myeloid Malignancies</dc:title>
  <dc:creator>MSKCC</dc:creator>
  <cp:lastModifiedBy>Abdel-Wahab, Omar</cp:lastModifiedBy>
  <cp:revision>52</cp:revision>
  <dcterms:created xsi:type="dcterms:W3CDTF">2012-10-24T11:56:25Z</dcterms:created>
  <dcterms:modified xsi:type="dcterms:W3CDTF">2024-01-31T18:50:54Z</dcterms:modified>
</cp:coreProperties>
</file>