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986" r:id="rId3"/>
    <p:sldId id="988" r:id="rId4"/>
    <p:sldId id="990" r:id="rId5"/>
    <p:sldId id="991" r:id="rId6"/>
    <p:sldId id="992" r:id="rId7"/>
    <p:sldId id="993" r:id="rId8"/>
    <p:sldId id="909" r:id="rId9"/>
    <p:sldId id="994" r:id="rId10"/>
    <p:sldId id="998" r:id="rId11"/>
    <p:sldId id="997" r:id="rId12"/>
    <p:sldId id="999" r:id="rId13"/>
    <p:sldId id="1000" r:id="rId14"/>
    <p:sldId id="1001" r:id="rId15"/>
    <p:sldId id="995" r:id="rId16"/>
    <p:sldId id="1002" r:id="rId17"/>
    <p:sldId id="1004" r:id="rId18"/>
    <p:sldId id="258" r:id="rId19"/>
    <p:sldId id="1020" r:id="rId20"/>
    <p:sldId id="1003" r:id="rId21"/>
    <p:sldId id="1023" r:id="rId22"/>
    <p:sldId id="1005" r:id="rId23"/>
    <p:sldId id="1006" r:id="rId24"/>
    <p:sldId id="1008" r:id="rId25"/>
    <p:sldId id="1021" r:id="rId26"/>
    <p:sldId id="1007" r:id="rId27"/>
    <p:sldId id="1009" r:id="rId28"/>
    <p:sldId id="1010" r:id="rId29"/>
    <p:sldId id="1012" r:id="rId30"/>
    <p:sldId id="1011" r:id="rId31"/>
    <p:sldId id="1013" r:id="rId32"/>
    <p:sldId id="1014" r:id="rId33"/>
    <p:sldId id="1016" r:id="rId34"/>
    <p:sldId id="1015" r:id="rId35"/>
    <p:sldId id="1017" r:id="rId36"/>
    <p:sldId id="1019" r:id="rId37"/>
    <p:sldId id="102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F5D82D-1D6F-43B0-8AE1-F815C4658DED}">
          <p14:sldIdLst>
            <p14:sldId id="256"/>
            <p14:sldId id="986"/>
            <p14:sldId id="988"/>
            <p14:sldId id="990"/>
            <p14:sldId id="991"/>
            <p14:sldId id="992"/>
            <p14:sldId id="993"/>
            <p14:sldId id="909"/>
            <p14:sldId id="994"/>
            <p14:sldId id="998"/>
            <p14:sldId id="997"/>
            <p14:sldId id="999"/>
            <p14:sldId id="1000"/>
            <p14:sldId id="1001"/>
            <p14:sldId id="995"/>
            <p14:sldId id="1002"/>
            <p14:sldId id="1004"/>
            <p14:sldId id="258"/>
            <p14:sldId id="1020"/>
            <p14:sldId id="1003"/>
            <p14:sldId id="1023"/>
            <p14:sldId id="1005"/>
            <p14:sldId id="1006"/>
            <p14:sldId id="1008"/>
            <p14:sldId id="1021"/>
            <p14:sldId id="1007"/>
            <p14:sldId id="1009"/>
            <p14:sldId id="1010"/>
            <p14:sldId id="1012"/>
            <p14:sldId id="1011"/>
            <p14:sldId id="1013"/>
            <p14:sldId id="1014"/>
            <p14:sldId id="1016"/>
            <p14:sldId id="1015"/>
            <p14:sldId id="1017"/>
            <p14:sldId id="1019"/>
            <p14:sldId id="10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1053A-6319-C14B-A6F3-2C9282060502}" v="130" dt="2026-01-14T21:34:46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6"/>
    <p:restoredTop sz="94658"/>
  </p:normalViewPr>
  <p:slideViewPr>
    <p:cSldViewPr snapToGrid="0">
      <p:cViewPr varScale="1">
        <p:scale>
          <a:sx n="95" d="100"/>
          <a:sy n="95" d="100"/>
        </p:scale>
        <p:origin x="19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B3288-A4F1-9648-95F9-D5FF28D95B9E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711AC-285A-A649-AA7A-28A05CDC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8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background</a:t>
            </a:r>
          </a:p>
          <a:p>
            <a:r>
              <a:rPr lang="en-US" dirty="0" err="1"/>
              <a:t>Phd</a:t>
            </a:r>
            <a:r>
              <a:rPr lang="en-US" dirty="0"/>
              <a:t> cell cycle, postdoc cancer biology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11AC-285A-A649-AA7A-28A05CDCB9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*** and it’s even more impressive than that when we consider that throughout</a:t>
            </a:r>
          </a:p>
          <a:p>
            <a:r>
              <a:rPr lang="en-US"/>
              <a:t>The human lifespan, cells in our body undergo an estimated 10 quadrillion cell divisions</a:t>
            </a:r>
          </a:p>
          <a:p>
            <a:r>
              <a:rPr lang="en-US"/>
              <a:t>And this is because cells in our body in tissues like our skin and in our blood</a:t>
            </a:r>
          </a:p>
          <a:p>
            <a:r>
              <a:rPr lang="en-US"/>
              <a:t>Are constantly being replenished over time</a:t>
            </a:r>
          </a:p>
          <a:p>
            <a:r>
              <a:rPr lang="en-US"/>
              <a:t>So cell division is </a:t>
            </a:r>
            <a:r>
              <a:rPr lang="en-US" b="1"/>
              <a:t>really vita</a:t>
            </a:r>
            <a:r>
              <a:rPr lang="en-US"/>
              <a:t>l to making us who we are and keeping us alive</a:t>
            </a:r>
          </a:p>
          <a:p>
            <a:endParaRPr lang="en-US"/>
          </a:p>
          <a:p>
            <a:r>
              <a:rPr lang="en-US"/>
              <a:t>And I want to emphasize that dysregulation of this process can lead to diseases,</a:t>
            </a:r>
          </a:p>
          <a:p>
            <a:r>
              <a:rPr lang="en-US"/>
              <a:t>The most obvious of which is cancer, which at its essence is a disease of</a:t>
            </a:r>
          </a:p>
          <a:p>
            <a:r>
              <a:rPr lang="en-US"/>
              <a:t>Excess cell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0FF31-729B-4F57-BF28-13AA161EBA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2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*** and it’s even more impressive than that when we consider that throughout</a:t>
            </a:r>
          </a:p>
          <a:p>
            <a:r>
              <a:rPr lang="en-US"/>
              <a:t>The human lifespan, cells in our body undergo an estimated 10 quadrillion cell divisions</a:t>
            </a:r>
          </a:p>
          <a:p>
            <a:r>
              <a:rPr lang="en-US"/>
              <a:t>And this is because cells in our body in tissues like our skin and in our blood</a:t>
            </a:r>
          </a:p>
          <a:p>
            <a:r>
              <a:rPr lang="en-US"/>
              <a:t>Are constantly being replenished over time</a:t>
            </a:r>
          </a:p>
          <a:p>
            <a:r>
              <a:rPr lang="en-US"/>
              <a:t>So cell division is </a:t>
            </a:r>
            <a:r>
              <a:rPr lang="en-US" b="1"/>
              <a:t>really vita</a:t>
            </a:r>
            <a:r>
              <a:rPr lang="en-US"/>
              <a:t>l to making us who we are and keeping us alive</a:t>
            </a:r>
          </a:p>
          <a:p>
            <a:endParaRPr lang="en-US"/>
          </a:p>
          <a:p>
            <a:r>
              <a:rPr lang="en-US"/>
              <a:t>And I want to emphasize that dysregulation of this process can lead to diseases,</a:t>
            </a:r>
          </a:p>
          <a:p>
            <a:r>
              <a:rPr lang="en-US"/>
              <a:t>The most obvious of which is cancer, which at its essence is a disease of</a:t>
            </a:r>
          </a:p>
          <a:p>
            <a:r>
              <a:rPr lang="en-US"/>
              <a:t>Excess cell division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0FF31-729B-4F57-BF28-13AA161EBA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9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 by tracking cells over time, we can quantify cell cycle reporters to study signaling dynamics.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for now,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worry about specifically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what each of these is reporting.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 want you to take from this is just that the cell cycle is a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dynamic process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it’s convenient to think about the cell cycle as a sequence of discrete phases cells </a:t>
            </a: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through in order to divide,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cells are undergoing a dynamic processes within and between phases.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particular, the thing I want you to keep in mind as we move on to the next portion of my talk, is that these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dynamics governed by biochemical kinetics which limits how cleanly cells can separate processes of each of these phases in time.</a:t>
            </a:r>
          </a:p>
          <a:p>
            <a:r>
              <a:rPr lang="en-US"/>
              <a:t>PAUSE</a:t>
            </a:r>
          </a:p>
          <a:p>
            <a:r>
              <a:rPr lang="en-US"/>
              <a:t>So keeping this in mind..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10FF31-729B-4F57-BF28-13AA161EBA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cells do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11AC-285A-A649-AA7A-28A05CDCB9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of these are related to the cell 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11AC-285A-A649-AA7A-28A05CDCB9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02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would you expect oncogenes to be and where would you expect tumor suppressors to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711AC-285A-A649-AA7A-28A05CDCB9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2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944B-16AA-5C2A-838C-C4BDF71D9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22A17-D6BF-640E-BBA4-04FEA93B9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63E17-107A-4BB0-E6DC-C36F78BE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17088-6A8B-6B66-658E-601D638B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49965-6FB0-8917-1DB2-3D1237FD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0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852E-42F0-8B39-8625-CDBF2843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7FD4B1-CB28-0F68-28BC-BAE128987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4C53-A06F-B129-8A1F-B9D3FDF6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95271-8BE9-3E6B-E873-60F810DF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2ADF9-DBBF-9F8C-27A3-1AD822642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45654-57F6-D841-24EA-0D3F4F832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4FC7B-4222-87AC-ECB4-33B93E002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161C1-0D5F-54EE-E736-3B50752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5AA2B-278D-8B06-C1C3-08689007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153DC-B8D1-D49D-1803-B138CAA6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3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D1506360-996B-5F76-C86A-41CC3043D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C673EE6-6759-3130-AEC6-B183C801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757"/>
            <a:ext cx="10515600" cy="4994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1548B2D6-61C1-FF79-C8BE-EF0A1AE7E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22B1D59-F111-D920-0953-839941F33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35EAC2E-FB2C-207F-1492-A3E80FE51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0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6749-ABAC-D1FF-555A-FEF5D8F9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C08FA-E8EF-7CF6-94F9-4801A9969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73AFE-934B-1988-AE94-878DBB1A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DB7CC-9959-921B-0669-254ACEA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44ABB-65E4-2355-E172-72154B1D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13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63BD-ECBE-F2D4-3886-CF97CB87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0D087-AB97-8239-5A80-A100D2C9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C84C-DEE3-33DB-B924-796A7A78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20693-AB22-08E5-BC1D-C8AB013A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5701-69A9-17F1-26EC-C850505A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5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1C446-5288-26DC-BFE7-45A4D1ED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77B85-7B6A-D94D-0347-8D9545DEF3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4C0B97-1DFB-13C0-3DF7-3D0CB2329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73D1E-833E-FA66-BBF9-3C51F642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56839-C972-CEC9-9EC5-9C4B8B8B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8632C-2E9D-4B1E-BECC-E2DF3B35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2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3C0E-525F-6162-32FC-0EB1BC14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2799C-A87F-45F9-D20E-A6185510E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63ACB-FF1D-C30D-A211-CA76F5C42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5E843-E30A-9D42-A520-C1A03C947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74419-966E-012F-B9B4-50A45902B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1D4487-A5B3-02B7-28A2-2DA02C99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FD57F-655A-B6D4-5280-8A232C8E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372530-210F-EF60-1FDB-4A281D92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1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418C-B621-2516-AF30-50B78C07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7E5225-126E-B24F-A471-1FB666E6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61451-2E0F-7AC4-2AEE-C1539E94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074A8-3D74-1032-E683-326F0366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4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CAFAE-7DE7-CFBF-307A-56ABD060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AC1DE-E28E-1DF8-EF5F-54FDCB5E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CE28F-70B2-39FD-B63D-DD5226E6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9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193A-BA7F-23E3-0C94-E682565B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38964-87F1-6DE3-991E-61531526A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F6FFF-805A-C4C7-6AEB-923026B1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7809D-4974-BEA3-9B83-8BA43BCE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236C3-5E12-92B2-D6B2-F12912DA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5228F-3E5E-BD28-2BDA-2B716BC1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0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11EB-7878-69BC-F825-0C7740E72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5A917-58D2-85FD-F6E2-32CE1770E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13E01-2DDC-5764-FAEA-3A6308A48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C7944-3E1F-9FC2-8DF5-41B1550F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93C66-5991-8F39-02F2-48F8A5B8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2A192-99D1-E773-7636-C4FAB7B8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8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8EE19-B30C-2C30-9695-129BEDF0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78" y="365125"/>
            <a:ext cx="11775990" cy="569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9F17A-01A1-99D5-AC55-1FFA4A04F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43609"/>
            <a:ext cx="10515600" cy="5133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200E1-3F98-5BA2-4C26-81449A2A99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428A-FD27-3642-87EC-0A4AEAAFA43D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E49B5-75F3-4B9D-05DE-A26066AD7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74A52-555B-E4F3-9B5E-1C098DD78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FD822-DFCE-D045-AF16-EEF861B28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N97cgUqV0Cg?feature=oembed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0A07-5E06-C490-46C3-94623BE304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Cell cycle control and its relevance to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E30F1-F5EE-DCCD-9C9B-B0F4CFEAF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Nalin Ratnayeke</a:t>
            </a:r>
          </a:p>
          <a:p>
            <a:r>
              <a:rPr lang="en-US" dirty="0"/>
              <a:t>Postdoc in Scott Lowe Lab</a:t>
            </a:r>
          </a:p>
          <a:p>
            <a:r>
              <a:rPr lang="en-US" dirty="0"/>
              <a:t>SEP lecture</a:t>
            </a:r>
          </a:p>
          <a:p>
            <a:r>
              <a:rPr lang="en-US" dirty="0"/>
              <a:t>1/14/2024</a:t>
            </a:r>
          </a:p>
        </p:txBody>
      </p:sp>
    </p:spTree>
    <p:extLst>
      <p:ext uri="{BB962C8B-B14F-4D97-AF65-F5344CB8AC3E}">
        <p14:creationId xmlns:p14="http://schemas.microsoft.com/office/powerpoint/2010/main" val="379985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0B9B02-8285-E4EA-9498-F580F2C60BF3}"/>
              </a:ext>
            </a:extLst>
          </p:cNvPr>
          <p:cNvSpPr/>
          <p:nvPr/>
        </p:nvSpPr>
        <p:spPr>
          <a:xfrm>
            <a:off x="7732277" y="4746809"/>
            <a:ext cx="668074" cy="50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E2F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9E9-F422-0A5E-98A7-AE70AE39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Cell cycle control: cells tightly regulate entry and progression through cell cycle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B04C1-E593-09D0-EAFF-53172031C7B2}"/>
              </a:ext>
            </a:extLst>
          </p:cNvPr>
          <p:cNvSpPr txBox="1"/>
          <p:nvPr/>
        </p:nvSpPr>
        <p:spPr>
          <a:xfrm>
            <a:off x="416452" y="4781115"/>
            <a:ext cx="127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Mitogens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DE9D5-75D4-9A93-874C-C7DA142FBA9D}"/>
              </a:ext>
            </a:extLst>
          </p:cNvPr>
          <p:cNvSpPr txBox="1"/>
          <p:nvPr/>
        </p:nvSpPr>
        <p:spPr>
          <a:xfrm>
            <a:off x="9958405" y="4677560"/>
            <a:ext cx="22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 genes (cell cycle entry)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74CE09-ED17-A473-B189-001C722E34B0}"/>
              </a:ext>
            </a:extLst>
          </p:cNvPr>
          <p:cNvCxnSpPr>
            <a:cxnSpLocks/>
          </p:cNvCxnSpPr>
          <p:nvPr/>
        </p:nvCxnSpPr>
        <p:spPr>
          <a:xfrm>
            <a:off x="1777166" y="5004611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41D335-7262-2262-846D-C180BAC0DF67}"/>
              </a:ext>
            </a:extLst>
          </p:cNvPr>
          <p:cNvGrpSpPr/>
          <p:nvPr/>
        </p:nvGrpSpPr>
        <p:grpSpPr>
          <a:xfrm>
            <a:off x="4304732" y="4781114"/>
            <a:ext cx="887755" cy="358659"/>
            <a:chOff x="5538032" y="4838236"/>
            <a:chExt cx="3472542" cy="35865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8F4125-00A9-845F-871F-E9F551A1DB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008063-D722-E1CF-5DB4-63A9CAFFC1CA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A2EB7D-0730-635D-B690-9643962A90E1}"/>
              </a:ext>
            </a:extLst>
          </p:cNvPr>
          <p:cNvGrpSpPr/>
          <p:nvPr/>
        </p:nvGrpSpPr>
        <p:grpSpPr>
          <a:xfrm>
            <a:off x="6570596" y="4781113"/>
            <a:ext cx="887755" cy="358659"/>
            <a:chOff x="5538032" y="4838236"/>
            <a:chExt cx="3472542" cy="35865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D39489-3A1C-E0E2-DFE2-8FBD09C18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17CFC3-B775-0F45-C88B-0723B7798521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8764C5-45DA-7BCC-AFE2-EF63CB96D921}"/>
              </a:ext>
            </a:extLst>
          </p:cNvPr>
          <p:cNvCxnSpPr>
            <a:cxnSpLocks/>
          </p:cNvCxnSpPr>
          <p:nvPr/>
        </p:nvCxnSpPr>
        <p:spPr>
          <a:xfrm>
            <a:off x="8733138" y="495762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9803E1-9D35-B93D-7557-913C5B8E2B76}"/>
              </a:ext>
            </a:extLst>
          </p:cNvPr>
          <p:cNvSpPr/>
          <p:nvPr/>
        </p:nvSpPr>
        <p:spPr>
          <a:xfrm>
            <a:off x="5605481" y="4739076"/>
            <a:ext cx="668074" cy="5078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RB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5413C7A-451E-F2B9-31BB-BD3F080DE5EB}"/>
              </a:ext>
            </a:extLst>
          </p:cNvPr>
          <p:cNvSpPr/>
          <p:nvPr/>
        </p:nvSpPr>
        <p:spPr>
          <a:xfrm>
            <a:off x="2732908" y="4669817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6FE8D-F8AE-4EE0-00F6-601FA552634B}"/>
              </a:ext>
            </a:extLst>
          </p:cNvPr>
          <p:cNvSpPr txBox="1"/>
          <p:nvPr/>
        </p:nvSpPr>
        <p:spPr>
          <a:xfrm>
            <a:off x="5152475" y="3864007"/>
            <a:ext cx="224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Quiescence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0D19994-A260-CA63-D2FC-D612106900F6}"/>
              </a:ext>
            </a:extLst>
          </p:cNvPr>
          <p:cNvSpPr/>
          <p:nvPr/>
        </p:nvSpPr>
        <p:spPr>
          <a:xfrm>
            <a:off x="7746202" y="2102689"/>
            <a:ext cx="668074" cy="50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E2F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1BDDBE-E31F-EAAF-8037-CC3F5325F6AD}"/>
              </a:ext>
            </a:extLst>
          </p:cNvPr>
          <p:cNvSpPr txBox="1"/>
          <p:nvPr/>
        </p:nvSpPr>
        <p:spPr>
          <a:xfrm>
            <a:off x="430377" y="2136995"/>
            <a:ext cx="127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Mitogens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8B77AF-32E3-6D1B-C6E2-7FC1A4C117F4}"/>
              </a:ext>
            </a:extLst>
          </p:cNvPr>
          <p:cNvSpPr txBox="1"/>
          <p:nvPr/>
        </p:nvSpPr>
        <p:spPr>
          <a:xfrm>
            <a:off x="9972330" y="2033440"/>
            <a:ext cx="22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 genes (cell cycle entry)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044C828-5BCA-61E3-C062-05CEAF95EB8E}"/>
              </a:ext>
            </a:extLst>
          </p:cNvPr>
          <p:cNvCxnSpPr>
            <a:cxnSpLocks/>
          </p:cNvCxnSpPr>
          <p:nvPr/>
        </p:nvCxnSpPr>
        <p:spPr>
          <a:xfrm>
            <a:off x="1791091" y="2360491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755DBF-C1CB-F705-56D5-438A20DE78D1}"/>
              </a:ext>
            </a:extLst>
          </p:cNvPr>
          <p:cNvGrpSpPr/>
          <p:nvPr/>
        </p:nvGrpSpPr>
        <p:grpSpPr>
          <a:xfrm>
            <a:off x="4318657" y="2136994"/>
            <a:ext cx="887755" cy="358659"/>
            <a:chOff x="5538032" y="4838236"/>
            <a:chExt cx="3472542" cy="35865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8C0EB3A-D89C-88B1-A211-673EFCCAF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BC67880-D93B-8D4A-DBF1-EFD9849605E8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9794D4-CBD8-DA9C-F1A1-90296E69A8F0}"/>
              </a:ext>
            </a:extLst>
          </p:cNvPr>
          <p:cNvGrpSpPr/>
          <p:nvPr/>
        </p:nvGrpSpPr>
        <p:grpSpPr>
          <a:xfrm>
            <a:off x="6584521" y="2136993"/>
            <a:ext cx="887755" cy="358659"/>
            <a:chOff x="5538032" y="4838236"/>
            <a:chExt cx="3472542" cy="358659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06E2573-71B7-977D-60D1-79F520ED4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39A9CB8-054A-DE38-29C7-5A88A0C1769F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872106-42A0-1F3E-1014-CAC9571AED3E}"/>
              </a:ext>
            </a:extLst>
          </p:cNvPr>
          <p:cNvCxnSpPr>
            <a:cxnSpLocks/>
          </p:cNvCxnSpPr>
          <p:nvPr/>
        </p:nvCxnSpPr>
        <p:spPr>
          <a:xfrm>
            <a:off x="8747063" y="231350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A429237-6E53-0800-D0FC-9AEBA616A26E}"/>
              </a:ext>
            </a:extLst>
          </p:cNvPr>
          <p:cNvSpPr/>
          <p:nvPr/>
        </p:nvSpPr>
        <p:spPr>
          <a:xfrm>
            <a:off x="5619406" y="2094956"/>
            <a:ext cx="668074" cy="5078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RB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9330184-EDF8-E622-DDD8-3A3008D9F600}"/>
              </a:ext>
            </a:extLst>
          </p:cNvPr>
          <p:cNvSpPr/>
          <p:nvPr/>
        </p:nvSpPr>
        <p:spPr>
          <a:xfrm>
            <a:off x="2746833" y="2025697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ECC562-DE41-508C-7809-B0C3D7F6B988}"/>
              </a:ext>
            </a:extLst>
          </p:cNvPr>
          <p:cNvSpPr txBox="1"/>
          <p:nvPr/>
        </p:nvSpPr>
        <p:spPr>
          <a:xfrm>
            <a:off x="5166400" y="1219887"/>
            <a:ext cx="224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Proliferation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7498E9-7FB2-AAE5-8B84-FC7D4A9BB106}"/>
              </a:ext>
            </a:extLst>
          </p:cNvPr>
          <p:cNvSpPr txBox="1"/>
          <p:nvPr/>
        </p:nvSpPr>
        <p:spPr>
          <a:xfrm>
            <a:off x="6943374" y="2729280"/>
            <a:ext cx="2245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(transcription factor)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9D20D-3BEC-6CFD-9125-41FB8CEEE2C7}"/>
              </a:ext>
            </a:extLst>
          </p:cNvPr>
          <p:cNvSpPr/>
          <p:nvPr/>
        </p:nvSpPr>
        <p:spPr>
          <a:xfrm>
            <a:off x="416452" y="1894114"/>
            <a:ext cx="7214434" cy="835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3829AA-1806-2840-EB9E-02298317403F}"/>
              </a:ext>
            </a:extLst>
          </p:cNvPr>
          <p:cNvSpPr/>
          <p:nvPr/>
        </p:nvSpPr>
        <p:spPr>
          <a:xfrm>
            <a:off x="194124" y="3577331"/>
            <a:ext cx="11581423" cy="2060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9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0B9B02-8285-E4EA-9498-F580F2C60BF3}"/>
              </a:ext>
            </a:extLst>
          </p:cNvPr>
          <p:cNvSpPr/>
          <p:nvPr/>
        </p:nvSpPr>
        <p:spPr>
          <a:xfrm>
            <a:off x="7732277" y="4746809"/>
            <a:ext cx="668074" cy="50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E2F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9E9-F422-0A5E-98A7-AE70AE39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Cell cycle control: cells tightly regulate entry and progression through cell cycle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B04C1-E593-09D0-EAFF-53172031C7B2}"/>
              </a:ext>
            </a:extLst>
          </p:cNvPr>
          <p:cNvSpPr txBox="1"/>
          <p:nvPr/>
        </p:nvSpPr>
        <p:spPr>
          <a:xfrm>
            <a:off x="416452" y="4781115"/>
            <a:ext cx="127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Mitogens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DE9D5-75D4-9A93-874C-C7DA142FBA9D}"/>
              </a:ext>
            </a:extLst>
          </p:cNvPr>
          <p:cNvSpPr txBox="1"/>
          <p:nvPr/>
        </p:nvSpPr>
        <p:spPr>
          <a:xfrm>
            <a:off x="9958405" y="4677560"/>
            <a:ext cx="22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 genes (cell cycle entry)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74CE09-ED17-A473-B189-001C722E34B0}"/>
              </a:ext>
            </a:extLst>
          </p:cNvPr>
          <p:cNvCxnSpPr>
            <a:cxnSpLocks/>
          </p:cNvCxnSpPr>
          <p:nvPr/>
        </p:nvCxnSpPr>
        <p:spPr>
          <a:xfrm>
            <a:off x="1777166" y="5004611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41D335-7262-2262-846D-C180BAC0DF67}"/>
              </a:ext>
            </a:extLst>
          </p:cNvPr>
          <p:cNvGrpSpPr/>
          <p:nvPr/>
        </p:nvGrpSpPr>
        <p:grpSpPr>
          <a:xfrm>
            <a:off x="4304732" y="4781114"/>
            <a:ext cx="887755" cy="358659"/>
            <a:chOff x="5538032" y="4838236"/>
            <a:chExt cx="3472542" cy="35865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8F4125-00A9-845F-871F-E9F551A1DB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008063-D722-E1CF-5DB4-63A9CAFFC1CA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A2EB7D-0730-635D-B690-9643962A90E1}"/>
              </a:ext>
            </a:extLst>
          </p:cNvPr>
          <p:cNvGrpSpPr/>
          <p:nvPr/>
        </p:nvGrpSpPr>
        <p:grpSpPr>
          <a:xfrm>
            <a:off x="6570596" y="4781113"/>
            <a:ext cx="887755" cy="358659"/>
            <a:chOff x="5538032" y="4838236"/>
            <a:chExt cx="3472542" cy="35865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D39489-3A1C-E0E2-DFE2-8FBD09C18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17CFC3-B775-0F45-C88B-0723B7798521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8764C5-45DA-7BCC-AFE2-EF63CB96D921}"/>
              </a:ext>
            </a:extLst>
          </p:cNvPr>
          <p:cNvCxnSpPr>
            <a:cxnSpLocks/>
          </p:cNvCxnSpPr>
          <p:nvPr/>
        </p:nvCxnSpPr>
        <p:spPr>
          <a:xfrm>
            <a:off x="8733138" y="495762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9803E1-9D35-B93D-7557-913C5B8E2B76}"/>
              </a:ext>
            </a:extLst>
          </p:cNvPr>
          <p:cNvSpPr/>
          <p:nvPr/>
        </p:nvSpPr>
        <p:spPr>
          <a:xfrm>
            <a:off x="5605481" y="4739076"/>
            <a:ext cx="668074" cy="5078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RB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5413C7A-451E-F2B9-31BB-BD3F080DE5EB}"/>
              </a:ext>
            </a:extLst>
          </p:cNvPr>
          <p:cNvSpPr/>
          <p:nvPr/>
        </p:nvSpPr>
        <p:spPr>
          <a:xfrm>
            <a:off x="2732908" y="4669817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0D19994-A260-CA63-D2FC-D612106900F6}"/>
              </a:ext>
            </a:extLst>
          </p:cNvPr>
          <p:cNvSpPr/>
          <p:nvPr/>
        </p:nvSpPr>
        <p:spPr>
          <a:xfrm>
            <a:off x="7746202" y="2102689"/>
            <a:ext cx="668074" cy="50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E2F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1BDDBE-E31F-EAAF-8037-CC3F5325F6AD}"/>
              </a:ext>
            </a:extLst>
          </p:cNvPr>
          <p:cNvSpPr txBox="1"/>
          <p:nvPr/>
        </p:nvSpPr>
        <p:spPr>
          <a:xfrm>
            <a:off x="430377" y="2136995"/>
            <a:ext cx="127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Mitogens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8B77AF-32E3-6D1B-C6E2-7FC1A4C117F4}"/>
              </a:ext>
            </a:extLst>
          </p:cNvPr>
          <p:cNvSpPr txBox="1"/>
          <p:nvPr/>
        </p:nvSpPr>
        <p:spPr>
          <a:xfrm>
            <a:off x="9972330" y="2033440"/>
            <a:ext cx="22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 genes (cell cycle entry)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044C828-5BCA-61E3-C062-05CEAF95EB8E}"/>
              </a:ext>
            </a:extLst>
          </p:cNvPr>
          <p:cNvCxnSpPr>
            <a:cxnSpLocks/>
          </p:cNvCxnSpPr>
          <p:nvPr/>
        </p:nvCxnSpPr>
        <p:spPr>
          <a:xfrm>
            <a:off x="1791091" y="2360491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755DBF-C1CB-F705-56D5-438A20DE78D1}"/>
              </a:ext>
            </a:extLst>
          </p:cNvPr>
          <p:cNvGrpSpPr/>
          <p:nvPr/>
        </p:nvGrpSpPr>
        <p:grpSpPr>
          <a:xfrm>
            <a:off x="4318657" y="2136994"/>
            <a:ext cx="887755" cy="358659"/>
            <a:chOff x="5538032" y="4838236"/>
            <a:chExt cx="3472542" cy="35865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8C0EB3A-D89C-88B1-A211-673EFCCAF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BC67880-D93B-8D4A-DBF1-EFD9849605E8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9794D4-CBD8-DA9C-F1A1-90296E69A8F0}"/>
              </a:ext>
            </a:extLst>
          </p:cNvPr>
          <p:cNvGrpSpPr/>
          <p:nvPr/>
        </p:nvGrpSpPr>
        <p:grpSpPr>
          <a:xfrm>
            <a:off x="6584521" y="2136993"/>
            <a:ext cx="887755" cy="358659"/>
            <a:chOff x="5538032" y="4838236"/>
            <a:chExt cx="3472542" cy="358659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06E2573-71B7-977D-60D1-79F520ED4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39A9CB8-054A-DE38-29C7-5A88A0C1769F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872106-42A0-1F3E-1014-CAC9571AED3E}"/>
              </a:ext>
            </a:extLst>
          </p:cNvPr>
          <p:cNvCxnSpPr>
            <a:cxnSpLocks/>
          </p:cNvCxnSpPr>
          <p:nvPr/>
        </p:nvCxnSpPr>
        <p:spPr>
          <a:xfrm>
            <a:off x="8747063" y="231350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A429237-6E53-0800-D0FC-9AEBA616A26E}"/>
              </a:ext>
            </a:extLst>
          </p:cNvPr>
          <p:cNvSpPr/>
          <p:nvPr/>
        </p:nvSpPr>
        <p:spPr>
          <a:xfrm>
            <a:off x="5619406" y="2094956"/>
            <a:ext cx="668074" cy="5078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RB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9330184-EDF8-E622-DDD8-3A3008D9F600}"/>
              </a:ext>
            </a:extLst>
          </p:cNvPr>
          <p:cNvSpPr/>
          <p:nvPr/>
        </p:nvSpPr>
        <p:spPr>
          <a:xfrm>
            <a:off x="2746833" y="2025697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ECC562-DE41-508C-7809-B0C3D7F6B988}"/>
              </a:ext>
            </a:extLst>
          </p:cNvPr>
          <p:cNvSpPr txBox="1"/>
          <p:nvPr/>
        </p:nvSpPr>
        <p:spPr>
          <a:xfrm>
            <a:off x="5166400" y="1219887"/>
            <a:ext cx="224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Proliferation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7498E9-7FB2-AAE5-8B84-FC7D4A9BB106}"/>
              </a:ext>
            </a:extLst>
          </p:cNvPr>
          <p:cNvSpPr txBox="1"/>
          <p:nvPr/>
        </p:nvSpPr>
        <p:spPr>
          <a:xfrm>
            <a:off x="6943374" y="2729280"/>
            <a:ext cx="2245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(transcription factor)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66F3548-D0A3-4CC8-8C3F-5FFDE324CAFA}"/>
              </a:ext>
            </a:extLst>
          </p:cNvPr>
          <p:cNvSpPr/>
          <p:nvPr/>
        </p:nvSpPr>
        <p:spPr>
          <a:xfrm>
            <a:off x="416452" y="1894114"/>
            <a:ext cx="7214434" cy="835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4CEB90F-351D-5FA0-569D-D205EF9F3DF2}"/>
              </a:ext>
            </a:extLst>
          </p:cNvPr>
          <p:cNvSpPr/>
          <p:nvPr/>
        </p:nvSpPr>
        <p:spPr>
          <a:xfrm>
            <a:off x="416452" y="4516009"/>
            <a:ext cx="4993748" cy="835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C4F7A8-1D5A-94B4-1E1C-8C0C011F67D4}"/>
              </a:ext>
            </a:extLst>
          </p:cNvPr>
          <p:cNvSpPr/>
          <p:nvPr/>
        </p:nvSpPr>
        <p:spPr>
          <a:xfrm>
            <a:off x="7610222" y="4548197"/>
            <a:ext cx="4394266" cy="10361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2C68FA1-EAFF-68C2-58DA-0696CE7B147D}"/>
              </a:ext>
            </a:extLst>
          </p:cNvPr>
          <p:cNvSpPr txBox="1"/>
          <p:nvPr/>
        </p:nvSpPr>
        <p:spPr>
          <a:xfrm>
            <a:off x="5152475" y="3864007"/>
            <a:ext cx="287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Quiescence (G0)</a:t>
            </a:r>
          </a:p>
        </p:txBody>
      </p:sp>
    </p:spTree>
    <p:extLst>
      <p:ext uri="{BB962C8B-B14F-4D97-AF65-F5344CB8AC3E}">
        <p14:creationId xmlns:p14="http://schemas.microsoft.com/office/powerpoint/2010/main" val="161885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0B9B02-8285-E4EA-9498-F580F2C60BF3}"/>
              </a:ext>
            </a:extLst>
          </p:cNvPr>
          <p:cNvSpPr/>
          <p:nvPr/>
        </p:nvSpPr>
        <p:spPr>
          <a:xfrm>
            <a:off x="7732277" y="4746809"/>
            <a:ext cx="668074" cy="50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E2F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9E9-F422-0A5E-98A7-AE70AE39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Cell cycle control: cells tightly regulate entry and progression through cell cycle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B04C1-E593-09D0-EAFF-53172031C7B2}"/>
              </a:ext>
            </a:extLst>
          </p:cNvPr>
          <p:cNvSpPr txBox="1"/>
          <p:nvPr/>
        </p:nvSpPr>
        <p:spPr>
          <a:xfrm>
            <a:off x="416452" y="4781115"/>
            <a:ext cx="127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Mitogens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DE9D5-75D4-9A93-874C-C7DA142FBA9D}"/>
              </a:ext>
            </a:extLst>
          </p:cNvPr>
          <p:cNvSpPr txBox="1"/>
          <p:nvPr/>
        </p:nvSpPr>
        <p:spPr>
          <a:xfrm>
            <a:off x="9958405" y="4677560"/>
            <a:ext cx="22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 genes (cell cycle entry)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74CE09-ED17-A473-B189-001C722E34B0}"/>
              </a:ext>
            </a:extLst>
          </p:cNvPr>
          <p:cNvCxnSpPr>
            <a:cxnSpLocks/>
          </p:cNvCxnSpPr>
          <p:nvPr/>
        </p:nvCxnSpPr>
        <p:spPr>
          <a:xfrm>
            <a:off x="1777166" y="5004611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41D335-7262-2262-846D-C180BAC0DF67}"/>
              </a:ext>
            </a:extLst>
          </p:cNvPr>
          <p:cNvGrpSpPr/>
          <p:nvPr/>
        </p:nvGrpSpPr>
        <p:grpSpPr>
          <a:xfrm>
            <a:off x="4304732" y="4781114"/>
            <a:ext cx="887755" cy="358659"/>
            <a:chOff x="5538032" y="4838236"/>
            <a:chExt cx="3472542" cy="35865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8F4125-00A9-845F-871F-E9F551A1DB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008063-D722-E1CF-5DB4-63A9CAFFC1CA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A2EB7D-0730-635D-B690-9643962A90E1}"/>
              </a:ext>
            </a:extLst>
          </p:cNvPr>
          <p:cNvGrpSpPr/>
          <p:nvPr/>
        </p:nvGrpSpPr>
        <p:grpSpPr>
          <a:xfrm>
            <a:off x="6570596" y="4781113"/>
            <a:ext cx="887755" cy="358659"/>
            <a:chOff x="5538032" y="4838236"/>
            <a:chExt cx="3472542" cy="35865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D39489-3A1C-E0E2-DFE2-8FBD09C18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17CFC3-B775-0F45-C88B-0723B7798521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8764C5-45DA-7BCC-AFE2-EF63CB96D921}"/>
              </a:ext>
            </a:extLst>
          </p:cNvPr>
          <p:cNvCxnSpPr>
            <a:cxnSpLocks/>
          </p:cNvCxnSpPr>
          <p:nvPr/>
        </p:nvCxnSpPr>
        <p:spPr>
          <a:xfrm>
            <a:off x="8733138" y="495762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9803E1-9D35-B93D-7557-913C5B8E2B76}"/>
              </a:ext>
            </a:extLst>
          </p:cNvPr>
          <p:cNvSpPr/>
          <p:nvPr/>
        </p:nvSpPr>
        <p:spPr>
          <a:xfrm>
            <a:off x="5605481" y="4739076"/>
            <a:ext cx="668074" cy="5078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RB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5413C7A-451E-F2B9-31BB-BD3F080DE5EB}"/>
              </a:ext>
            </a:extLst>
          </p:cNvPr>
          <p:cNvSpPr/>
          <p:nvPr/>
        </p:nvSpPr>
        <p:spPr>
          <a:xfrm>
            <a:off x="2732908" y="4669817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6FE8D-F8AE-4EE0-00F6-601FA552634B}"/>
              </a:ext>
            </a:extLst>
          </p:cNvPr>
          <p:cNvSpPr txBox="1"/>
          <p:nvPr/>
        </p:nvSpPr>
        <p:spPr>
          <a:xfrm>
            <a:off x="5152475" y="3864007"/>
            <a:ext cx="287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Quiescence (G0)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0D19994-A260-CA63-D2FC-D612106900F6}"/>
              </a:ext>
            </a:extLst>
          </p:cNvPr>
          <p:cNvSpPr/>
          <p:nvPr/>
        </p:nvSpPr>
        <p:spPr>
          <a:xfrm>
            <a:off x="7746202" y="2102689"/>
            <a:ext cx="668074" cy="50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E2F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1BDDBE-E31F-EAAF-8037-CC3F5325F6AD}"/>
              </a:ext>
            </a:extLst>
          </p:cNvPr>
          <p:cNvSpPr txBox="1"/>
          <p:nvPr/>
        </p:nvSpPr>
        <p:spPr>
          <a:xfrm>
            <a:off x="430377" y="2136995"/>
            <a:ext cx="127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Mitogens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8B77AF-32E3-6D1B-C6E2-7FC1A4C117F4}"/>
              </a:ext>
            </a:extLst>
          </p:cNvPr>
          <p:cNvSpPr txBox="1"/>
          <p:nvPr/>
        </p:nvSpPr>
        <p:spPr>
          <a:xfrm>
            <a:off x="9972330" y="2033440"/>
            <a:ext cx="22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 genes (cell cycle entry)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044C828-5BCA-61E3-C062-05CEAF95EB8E}"/>
              </a:ext>
            </a:extLst>
          </p:cNvPr>
          <p:cNvCxnSpPr>
            <a:cxnSpLocks/>
          </p:cNvCxnSpPr>
          <p:nvPr/>
        </p:nvCxnSpPr>
        <p:spPr>
          <a:xfrm>
            <a:off x="1791091" y="2360491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755DBF-C1CB-F705-56D5-438A20DE78D1}"/>
              </a:ext>
            </a:extLst>
          </p:cNvPr>
          <p:cNvGrpSpPr/>
          <p:nvPr/>
        </p:nvGrpSpPr>
        <p:grpSpPr>
          <a:xfrm>
            <a:off x="4318657" y="2136994"/>
            <a:ext cx="887755" cy="358659"/>
            <a:chOff x="5538032" y="4838236"/>
            <a:chExt cx="3472542" cy="35865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8C0EB3A-D89C-88B1-A211-673EFCCAF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BC67880-D93B-8D4A-DBF1-EFD9849605E8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9794D4-CBD8-DA9C-F1A1-90296E69A8F0}"/>
              </a:ext>
            </a:extLst>
          </p:cNvPr>
          <p:cNvGrpSpPr/>
          <p:nvPr/>
        </p:nvGrpSpPr>
        <p:grpSpPr>
          <a:xfrm>
            <a:off x="6584521" y="2136993"/>
            <a:ext cx="887755" cy="358659"/>
            <a:chOff x="5538032" y="4838236"/>
            <a:chExt cx="3472542" cy="358659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06E2573-71B7-977D-60D1-79F520ED4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39A9CB8-054A-DE38-29C7-5A88A0C1769F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872106-42A0-1F3E-1014-CAC9571AED3E}"/>
              </a:ext>
            </a:extLst>
          </p:cNvPr>
          <p:cNvCxnSpPr>
            <a:cxnSpLocks/>
          </p:cNvCxnSpPr>
          <p:nvPr/>
        </p:nvCxnSpPr>
        <p:spPr>
          <a:xfrm>
            <a:off x="8747063" y="231350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A429237-6E53-0800-D0FC-9AEBA616A26E}"/>
              </a:ext>
            </a:extLst>
          </p:cNvPr>
          <p:cNvSpPr/>
          <p:nvPr/>
        </p:nvSpPr>
        <p:spPr>
          <a:xfrm>
            <a:off x="5619406" y="2094956"/>
            <a:ext cx="668074" cy="5078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RB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9330184-EDF8-E622-DDD8-3A3008D9F600}"/>
              </a:ext>
            </a:extLst>
          </p:cNvPr>
          <p:cNvSpPr/>
          <p:nvPr/>
        </p:nvSpPr>
        <p:spPr>
          <a:xfrm>
            <a:off x="2746833" y="2025697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ECC562-DE41-508C-7809-B0C3D7F6B988}"/>
              </a:ext>
            </a:extLst>
          </p:cNvPr>
          <p:cNvSpPr txBox="1"/>
          <p:nvPr/>
        </p:nvSpPr>
        <p:spPr>
          <a:xfrm>
            <a:off x="5166400" y="1219887"/>
            <a:ext cx="224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Proliferation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7498E9-7FB2-AAE5-8B84-FC7D4A9BB106}"/>
              </a:ext>
            </a:extLst>
          </p:cNvPr>
          <p:cNvSpPr txBox="1"/>
          <p:nvPr/>
        </p:nvSpPr>
        <p:spPr>
          <a:xfrm>
            <a:off x="6943374" y="2729280"/>
            <a:ext cx="2245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(transcription factor)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66F3548-D0A3-4CC8-8C3F-5FFDE324CAFA}"/>
              </a:ext>
            </a:extLst>
          </p:cNvPr>
          <p:cNvSpPr/>
          <p:nvPr/>
        </p:nvSpPr>
        <p:spPr>
          <a:xfrm>
            <a:off x="4261500" y="1894114"/>
            <a:ext cx="3348721" cy="835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4CEB90F-351D-5FA0-569D-D205EF9F3DF2}"/>
              </a:ext>
            </a:extLst>
          </p:cNvPr>
          <p:cNvSpPr/>
          <p:nvPr/>
        </p:nvSpPr>
        <p:spPr>
          <a:xfrm>
            <a:off x="416452" y="4516009"/>
            <a:ext cx="4993748" cy="835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C4F7A8-1D5A-94B4-1E1C-8C0C011F67D4}"/>
              </a:ext>
            </a:extLst>
          </p:cNvPr>
          <p:cNvSpPr/>
          <p:nvPr/>
        </p:nvSpPr>
        <p:spPr>
          <a:xfrm>
            <a:off x="7610222" y="4548197"/>
            <a:ext cx="4394266" cy="10361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68F86-29BC-D8DD-EE4F-2EFD2A0619BD}"/>
              </a:ext>
            </a:extLst>
          </p:cNvPr>
          <p:cNvSpPr txBox="1"/>
          <p:nvPr/>
        </p:nvSpPr>
        <p:spPr>
          <a:xfrm>
            <a:off x="3002747" y="2759294"/>
            <a:ext cx="106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(Kinase)</a:t>
            </a:r>
          </a:p>
        </p:txBody>
      </p:sp>
    </p:spTree>
    <p:extLst>
      <p:ext uri="{BB962C8B-B14F-4D97-AF65-F5344CB8AC3E}">
        <p14:creationId xmlns:p14="http://schemas.microsoft.com/office/powerpoint/2010/main" val="2150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0B9B02-8285-E4EA-9498-F580F2C60BF3}"/>
              </a:ext>
            </a:extLst>
          </p:cNvPr>
          <p:cNvSpPr/>
          <p:nvPr/>
        </p:nvSpPr>
        <p:spPr>
          <a:xfrm>
            <a:off x="7732277" y="4746809"/>
            <a:ext cx="668074" cy="50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E2F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9E9-F422-0A5E-98A7-AE70AE39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Cell cycle control: cells tightly regulate entry and progression through cell cycle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B04C1-E593-09D0-EAFF-53172031C7B2}"/>
              </a:ext>
            </a:extLst>
          </p:cNvPr>
          <p:cNvSpPr txBox="1"/>
          <p:nvPr/>
        </p:nvSpPr>
        <p:spPr>
          <a:xfrm>
            <a:off x="416452" y="4781115"/>
            <a:ext cx="127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Mitogens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DE9D5-75D4-9A93-874C-C7DA142FBA9D}"/>
              </a:ext>
            </a:extLst>
          </p:cNvPr>
          <p:cNvSpPr txBox="1"/>
          <p:nvPr/>
        </p:nvSpPr>
        <p:spPr>
          <a:xfrm>
            <a:off x="9958405" y="4677560"/>
            <a:ext cx="22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 genes (cell cycle entry)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74CE09-ED17-A473-B189-001C722E34B0}"/>
              </a:ext>
            </a:extLst>
          </p:cNvPr>
          <p:cNvCxnSpPr>
            <a:cxnSpLocks/>
          </p:cNvCxnSpPr>
          <p:nvPr/>
        </p:nvCxnSpPr>
        <p:spPr>
          <a:xfrm>
            <a:off x="1777166" y="5004611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41D335-7262-2262-846D-C180BAC0DF67}"/>
              </a:ext>
            </a:extLst>
          </p:cNvPr>
          <p:cNvGrpSpPr/>
          <p:nvPr/>
        </p:nvGrpSpPr>
        <p:grpSpPr>
          <a:xfrm>
            <a:off x="4304732" y="4781114"/>
            <a:ext cx="887755" cy="358659"/>
            <a:chOff x="5538032" y="4838236"/>
            <a:chExt cx="3472542" cy="35865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8F4125-00A9-845F-871F-E9F551A1DB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008063-D722-E1CF-5DB4-63A9CAFFC1CA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A2EB7D-0730-635D-B690-9643962A90E1}"/>
              </a:ext>
            </a:extLst>
          </p:cNvPr>
          <p:cNvGrpSpPr/>
          <p:nvPr/>
        </p:nvGrpSpPr>
        <p:grpSpPr>
          <a:xfrm>
            <a:off x="6570596" y="4781113"/>
            <a:ext cx="887755" cy="358659"/>
            <a:chOff x="5538032" y="4838236"/>
            <a:chExt cx="3472542" cy="35865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D39489-3A1C-E0E2-DFE2-8FBD09C18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17CFC3-B775-0F45-C88B-0723B7798521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8764C5-45DA-7BCC-AFE2-EF63CB96D921}"/>
              </a:ext>
            </a:extLst>
          </p:cNvPr>
          <p:cNvCxnSpPr>
            <a:cxnSpLocks/>
          </p:cNvCxnSpPr>
          <p:nvPr/>
        </p:nvCxnSpPr>
        <p:spPr>
          <a:xfrm>
            <a:off x="8733138" y="495762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9803E1-9D35-B93D-7557-913C5B8E2B76}"/>
              </a:ext>
            </a:extLst>
          </p:cNvPr>
          <p:cNvSpPr/>
          <p:nvPr/>
        </p:nvSpPr>
        <p:spPr>
          <a:xfrm>
            <a:off x="5605481" y="4739076"/>
            <a:ext cx="668074" cy="5078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RB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5413C7A-451E-F2B9-31BB-BD3F080DE5EB}"/>
              </a:ext>
            </a:extLst>
          </p:cNvPr>
          <p:cNvSpPr/>
          <p:nvPr/>
        </p:nvSpPr>
        <p:spPr>
          <a:xfrm>
            <a:off x="2732908" y="4669817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0D19994-A260-CA63-D2FC-D612106900F6}"/>
              </a:ext>
            </a:extLst>
          </p:cNvPr>
          <p:cNvSpPr/>
          <p:nvPr/>
        </p:nvSpPr>
        <p:spPr>
          <a:xfrm>
            <a:off x="7746202" y="2102689"/>
            <a:ext cx="668074" cy="50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E2F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1BDDBE-E31F-EAAF-8037-CC3F5325F6AD}"/>
              </a:ext>
            </a:extLst>
          </p:cNvPr>
          <p:cNvSpPr txBox="1"/>
          <p:nvPr/>
        </p:nvSpPr>
        <p:spPr>
          <a:xfrm>
            <a:off x="430377" y="2136995"/>
            <a:ext cx="127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Mitogens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8B77AF-32E3-6D1B-C6E2-7FC1A4C117F4}"/>
              </a:ext>
            </a:extLst>
          </p:cNvPr>
          <p:cNvSpPr txBox="1"/>
          <p:nvPr/>
        </p:nvSpPr>
        <p:spPr>
          <a:xfrm>
            <a:off x="9972330" y="2033440"/>
            <a:ext cx="22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 genes (cell cycle entry)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044C828-5BCA-61E3-C062-05CEAF95EB8E}"/>
              </a:ext>
            </a:extLst>
          </p:cNvPr>
          <p:cNvCxnSpPr>
            <a:cxnSpLocks/>
          </p:cNvCxnSpPr>
          <p:nvPr/>
        </p:nvCxnSpPr>
        <p:spPr>
          <a:xfrm>
            <a:off x="1791091" y="2360491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755DBF-C1CB-F705-56D5-438A20DE78D1}"/>
              </a:ext>
            </a:extLst>
          </p:cNvPr>
          <p:cNvGrpSpPr/>
          <p:nvPr/>
        </p:nvGrpSpPr>
        <p:grpSpPr>
          <a:xfrm>
            <a:off x="4318657" y="2136994"/>
            <a:ext cx="887755" cy="358659"/>
            <a:chOff x="5538032" y="4838236"/>
            <a:chExt cx="3472542" cy="35865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8C0EB3A-D89C-88B1-A211-673EFCCAF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BC67880-D93B-8D4A-DBF1-EFD9849605E8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9794D4-CBD8-DA9C-F1A1-90296E69A8F0}"/>
              </a:ext>
            </a:extLst>
          </p:cNvPr>
          <p:cNvGrpSpPr/>
          <p:nvPr/>
        </p:nvGrpSpPr>
        <p:grpSpPr>
          <a:xfrm>
            <a:off x="6584521" y="2136993"/>
            <a:ext cx="887755" cy="358659"/>
            <a:chOff x="5538032" y="4838236"/>
            <a:chExt cx="3472542" cy="358659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06E2573-71B7-977D-60D1-79F520ED4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39A9CB8-054A-DE38-29C7-5A88A0C1769F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872106-42A0-1F3E-1014-CAC9571AED3E}"/>
              </a:ext>
            </a:extLst>
          </p:cNvPr>
          <p:cNvCxnSpPr>
            <a:cxnSpLocks/>
          </p:cNvCxnSpPr>
          <p:nvPr/>
        </p:nvCxnSpPr>
        <p:spPr>
          <a:xfrm>
            <a:off x="8747063" y="231350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A429237-6E53-0800-D0FC-9AEBA616A26E}"/>
              </a:ext>
            </a:extLst>
          </p:cNvPr>
          <p:cNvSpPr/>
          <p:nvPr/>
        </p:nvSpPr>
        <p:spPr>
          <a:xfrm>
            <a:off x="5619406" y="2094956"/>
            <a:ext cx="668074" cy="5078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RB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9330184-EDF8-E622-DDD8-3A3008D9F600}"/>
              </a:ext>
            </a:extLst>
          </p:cNvPr>
          <p:cNvSpPr/>
          <p:nvPr/>
        </p:nvSpPr>
        <p:spPr>
          <a:xfrm>
            <a:off x="2746833" y="2025697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ECC562-DE41-508C-7809-B0C3D7F6B988}"/>
              </a:ext>
            </a:extLst>
          </p:cNvPr>
          <p:cNvSpPr txBox="1"/>
          <p:nvPr/>
        </p:nvSpPr>
        <p:spPr>
          <a:xfrm>
            <a:off x="5166400" y="1219887"/>
            <a:ext cx="224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Proliferation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7498E9-7FB2-AAE5-8B84-FC7D4A9BB106}"/>
              </a:ext>
            </a:extLst>
          </p:cNvPr>
          <p:cNvSpPr txBox="1"/>
          <p:nvPr/>
        </p:nvSpPr>
        <p:spPr>
          <a:xfrm>
            <a:off x="6943374" y="2729280"/>
            <a:ext cx="2245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(transcription factor)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4CEB90F-351D-5FA0-569D-D205EF9F3DF2}"/>
              </a:ext>
            </a:extLst>
          </p:cNvPr>
          <p:cNvSpPr/>
          <p:nvPr/>
        </p:nvSpPr>
        <p:spPr>
          <a:xfrm>
            <a:off x="416452" y="4516009"/>
            <a:ext cx="4993748" cy="835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C4F7A8-1D5A-94B4-1E1C-8C0C011F67D4}"/>
              </a:ext>
            </a:extLst>
          </p:cNvPr>
          <p:cNvSpPr/>
          <p:nvPr/>
        </p:nvSpPr>
        <p:spPr>
          <a:xfrm>
            <a:off x="7610222" y="4548197"/>
            <a:ext cx="4394266" cy="10361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F044EC-3726-7C67-81E8-421630AAE105}"/>
              </a:ext>
            </a:extLst>
          </p:cNvPr>
          <p:cNvSpPr/>
          <p:nvPr/>
        </p:nvSpPr>
        <p:spPr>
          <a:xfrm>
            <a:off x="5549069" y="1992399"/>
            <a:ext cx="2061143" cy="6453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3A199-6658-7639-0F13-32A0AA212FDD}"/>
              </a:ext>
            </a:extLst>
          </p:cNvPr>
          <p:cNvSpPr txBox="1"/>
          <p:nvPr/>
        </p:nvSpPr>
        <p:spPr>
          <a:xfrm>
            <a:off x="5152475" y="3864007"/>
            <a:ext cx="287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Quiescence (G0)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1C69A-FF79-171D-435B-7B848EDA3F26}"/>
              </a:ext>
            </a:extLst>
          </p:cNvPr>
          <p:cNvSpPr txBox="1"/>
          <p:nvPr/>
        </p:nvSpPr>
        <p:spPr>
          <a:xfrm>
            <a:off x="3002747" y="2759294"/>
            <a:ext cx="106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(Kinase)</a:t>
            </a:r>
          </a:p>
        </p:txBody>
      </p:sp>
    </p:spTree>
    <p:extLst>
      <p:ext uri="{BB962C8B-B14F-4D97-AF65-F5344CB8AC3E}">
        <p14:creationId xmlns:p14="http://schemas.microsoft.com/office/powerpoint/2010/main" val="367353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D0B9B02-8285-E4EA-9498-F580F2C60BF3}"/>
              </a:ext>
            </a:extLst>
          </p:cNvPr>
          <p:cNvSpPr/>
          <p:nvPr/>
        </p:nvSpPr>
        <p:spPr>
          <a:xfrm>
            <a:off x="7732277" y="4746809"/>
            <a:ext cx="668074" cy="50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E2F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E09E9-F422-0A5E-98A7-AE70AE39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Cell cycle control: cells tightly regulate entry and progression through cell cycle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B04C1-E593-09D0-EAFF-53172031C7B2}"/>
              </a:ext>
            </a:extLst>
          </p:cNvPr>
          <p:cNvSpPr txBox="1"/>
          <p:nvPr/>
        </p:nvSpPr>
        <p:spPr>
          <a:xfrm>
            <a:off x="416452" y="4781115"/>
            <a:ext cx="127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Mitogens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DE9D5-75D4-9A93-874C-C7DA142FBA9D}"/>
              </a:ext>
            </a:extLst>
          </p:cNvPr>
          <p:cNvSpPr txBox="1"/>
          <p:nvPr/>
        </p:nvSpPr>
        <p:spPr>
          <a:xfrm>
            <a:off x="9958405" y="4677560"/>
            <a:ext cx="22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 genes (cell cycle entry)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74CE09-ED17-A473-B189-001C722E34B0}"/>
              </a:ext>
            </a:extLst>
          </p:cNvPr>
          <p:cNvCxnSpPr>
            <a:cxnSpLocks/>
          </p:cNvCxnSpPr>
          <p:nvPr/>
        </p:nvCxnSpPr>
        <p:spPr>
          <a:xfrm>
            <a:off x="1777166" y="5004611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41D335-7262-2262-846D-C180BAC0DF67}"/>
              </a:ext>
            </a:extLst>
          </p:cNvPr>
          <p:cNvGrpSpPr/>
          <p:nvPr/>
        </p:nvGrpSpPr>
        <p:grpSpPr>
          <a:xfrm>
            <a:off x="4304732" y="4781114"/>
            <a:ext cx="887755" cy="358659"/>
            <a:chOff x="5538032" y="4838236"/>
            <a:chExt cx="3472542" cy="358659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8F4125-00A9-845F-871F-E9F551A1DB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F008063-D722-E1CF-5DB4-63A9CAFFC1CA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A2EB7D-0730-635D-B690-9643962A90E1}"/>
              </a:ext>
            </a:extLst>
          </p:cNvPr>
          <p:cNvGrpSpPr/>
          <p:nvPr/>
        </p:nvGrpSpPr>
        <p:grpSpPr>
          <a:xfrm>
            <a:off x="6570596" y="4781113"/>
            <a:ext cx="887755" cy="358659"/>
            <a:chOff x="5538032" y="4838236"/>
            <a:chExt cx="3472542" cy="358659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2D39489-3A1C-E0E2-DFE2-8FBD09C18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17CFC3-B775-0F45-C88B-0723B7798521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8764C5-45DA-7BCC-AFE2-EF63CB96D921}"/>
              </a:ext>
            </a:extLst>
          </p:cNvPr>
          <p:cNvCxnSpPr>
            <a:cxnSpLocks/>
          </p:cNvCxnSpPr>
          <p:nvPr/>
        </p:nvCxnSpPr>
        <p:spPr>
          <a:xfrm>
            <a:off x="8733138" y="495762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69803E1-9D35-B93D-7557-913C5B8E2B76}"/>
              </a:ext>
            </a:extLst>
          </p:cNvPr>
          <p:cNvSpPr/>
          <p:nvPr/>
        </p:nvSpPr>
        <p:spPr>
          <a:xfrm>
            <a:off x="5605481" y="4739076"/>
            <a:ext cx="668074" cy="5078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RB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5413C7A-451E-F2B9-31BB-BD3F080DE5EB}"/>
              </a:ext>
            </a:extLst>
          </p:cNvPr>
          <p:cNvSpPr/>
          <p:nvPr/>
        </p:nvSpPr>
        <p:spPr>
          <a:xfrm>
            <a:off x="2732908" y="4669817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0D19994-A260-CA63-D2FC-D612106900F6}"/>
              </a:ext>
            </a:extLst>
          </p:cNvPr>
          <p:cNvSpPr/>
          <p:nvPr/>
        </p:nvSpPr>
        <p:spPr>
          <a:xfrm>
            <a:off x="7746202" y="2102689"/>
            <a:ext cx="668074" cy="5078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E2F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1BDDBE-E31F-EAAF-8037-CC3F5325F6AD}"/>
              </a:ext>
            </a:extLst>
          </p:cNvPr>
          <p:cNvSpPr txBox="1"/>
          <p:nvPr/>
        </p:nvSpPr>
        <p:spPr>
          <a:xfrm>
            <a:off x="430377" y="2136995"/>
            <a:ext cx="1270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Mitogens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28B77AF-32E3-6D1B-C6E2-7FC1A4C117F4}"/>
              </a:ext>
            </a:extLst>
          </p:cNvPr>
          <p:cNvSpPr txBox="1"/>
          <p:nvPr/>
        </p:nvSpPr>
        <p:spPr>
          <a:xfrm>
            <a:off x="9972330" y="2033440"/>
            <a:ext cx="2233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 genes (cell cycle entry)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044C828-5BCA-61E3-C062-05CEAF95EB8E}"/>
              </a:ext>
            </a:extLst>
          </p:cNvPr>
          <p:cNvCxnSpPr>
            <a:cxnSpLocks/>
          </p:cNvCxnSpPr>
          <p:nvPr/>
        </p:nvCxnSpPr>
        <p:spPr>
          <a:xfrm>
            <a:off x="1791091" y="2360491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A755DBF-C1CB-F705-56D5-438A20DE78D1}"/>
              </a:ext>
            </a:extLst>
          </p:cNvPr>
          <p:cNvGrpSpPr/>
          <p:nvPr/>
        </p:nvGrpSpPr>
        <p:grpSpPr>
          <a:xfrm>
            <a:off x="4318657" y="2136994"/>
            <a:ext cx="887755" cy="358659"/>
            <a:chOff x="5538032" y="4838236"/>
            <a:chExt cx="3472542" cy="358659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8C0EB3A-D89C-88B1-A211-673EFCCAFA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BC67880-D93B-8D4A-DBF1-EFD9849605E8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9794D4-CBD8-DA9C-F1A1-90296E69A8F0}"/>
              </a:ext>
            </a:extLst>
          </p:cNvPr>
          <p:cNvGrpSpPr/>
          <p:nvPr/>
        </p:nvGrpSpPr>
        <p:grpSpPr>
          <a:xfrm>
            <a:off x="6584521" y="2136993"/>
            <a:ext cx="887755" cy="358659"/>
            <a:chOff x="5538032" y="4838236"/>
            <a:chExt cx="3472542" cy="358659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06E2573-71B7-977D-60D1-79F520ED42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39A9CB8-054A-DE38-29C7-5A88A0C1769F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D872106-42A0-1F3E-1014-CAC9571AED3E}"/>
              </a:ext>
            </a:extLst>
          </p:cNvPr>
          <p:cNvCxnSpPr>
            <a:cxnSpLocks/>
          </p:cNvCxnSpPr>
          <p:nvPr/>
        </p:nvCxnSpPr>
        <p:spPr>
          <a:xfrm>
            <a:off x="8747063" y="231350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A429237-6E53-0800-D0FC-9AEBA616A26E}"/>
              </a:ext>
            </a:extLst>
          </p:cNvPr>
          <p:cNvSpPr/>
          <p:nvPr/>
        </p:nvSpPr>
        <p:spPr>
          <a:xfrm>
            <a:off x="5619406" y="2094956"/>
            <a:ext cx="668074" cy="50783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RB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9330184-EDF8-E622-DDD8-3A3008D9F600}"/>
              </a:ext>
            </a:extLst>
          </p:cNvPr>
          <p:cNvSpPr/>
          <p:nvPr/>
        </p:nvSpPr>
        <p:spPr>
          <a:xfrm>
            <a:off x="2746833" y="2025697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0ECC562-DE41-508C-7809-B0C3D7F6B988}"/>
              </a:ext>
            </a:extLst>
          </p:cNvPr>
          <p:cNvSpPr txBox="1"/>
          <p:nvPr/>
        </p:nvSpPr>
        <p:spPr>
          <a:xfrm>
            <a:off x="5166400" y="1219887"/>
            <a:ext cx="224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Proliferation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87498E9-7FB2-AAE5-8B84-FC7D4A9BB106}"/>
              </a:ext>
            </a:extLst>
          </p:cNvPr>
          <p:cNvSpPr txBox="1"/>
          <p:nvPr/>
        </p:nvSpPr>
        <p:spPr>
          <a:xfrm>
            <a:off x="6943374" y="2729280"/>
            <a:ext cx="2245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(transcription factor)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C4F7A8-1D5A-94B4-1E1C-8C0C011F67D4}"/>
              </a:ext>
            </a:extLst>
          </p:cNvPr>
          <p:cNvSpPr/>
          <p:nvPr/>
        </p:nvSpPr>
        <p:spPr>
          <a:xfrm>
            <a:off x="7610222" y="4548197"/>
            <a:ext cx="4394266" cy="10361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F044EC-3726-7C67-81E8-421630AAE105}"/>
              </a:ext>
            </a:extLst>
          </p:cNvPr>
          <p:cNvSpPr/>
          <p:nvPr/>
        </p:nvSpPr>
        <p:spPr>
          <a:xfrm>
            <a:off x="5549069" y="1992399"/>
            <a:ext cx="2061143" cy="6453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97E9C-FDB3-1B4C-EDAD-9E77C0069D28}"/>
              </a:ext>
            </a:extLst>
          </p:cNvPr>
          <p:cNvSpPr/>
          <p:nvPr/>
        </p:nvSpPr>
        <p:spPr>
          <a:xfrm>
            <a:off x="361851" y="4497509"/>
            <a:ext cx="5056118" cy="10361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6323F-8B6D-FDCD-9332-7EE5F04F161F}"/>
              </a:ext>
            </a:extLst>
          </p:cNvPr>
          <p:cNvSpPr txBox="1"/>
          <p:nvPr/>
        </p:nvSpPr>
        <p:spPr>
          <a:xfrm>
            <a:off x="5152475" y="3864007"/>
            <a:ext cx="287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Quiescence (G0)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3F3CA-7067-B697-CB17-837E7372A16F}"/>
              </a:ext>
            </a:extLst>
          </p:cNvPr>
          <p:cNvSpPr txBox="1"/>
          <p:nvPr/>
        </p:nvSpPr>
        <p:spPr>
          <a:xfrm>
            <a:off x="3002747" y="2759294"/>
            <a:ext cx="1068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(Kinase)</a:t>
            </a:r>
          </a:p>
        </p:txBody>
      </p:sp>
    </p:spTree>
    <p:extLst>
      <p:ext uri="{BB962C8B-B14F-4D97-AF65-F5344CB8AC3E}">
        <p14:creationId xmlns:p14="http://schemas.microsoft.com/office/powerpoint/2010/main" val="47639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1858-A2E3-DE03-7865-015F74C0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Balance of pro and anti-proliferative signals are read out by cell cycle regulators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A79D1-2FD7-BE3F-AB46-215691D5F2D7}"/>
              </a:ext>
            </a:extLst>
          </p:cNvPr>
          <p:cNvSpPr txBox="1"/>
          <p:nvPr/>
        </p:nvSpPr>
        <p:spPr>
          <a:xfrm>
            <a:off x="413952" y="1393371"/>
            <a:ext cx="384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Pro-proliferative signals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33B86-6DF7-6F0B-FB64-5C79655C622C}"/>
              </a:ext>
            </a:extLst>
          </p:cNvPr>
          <p:cNvSpPr txBox="1"/>
          <p:nvPr/>
        </p:nvSpPr>
        <p:spPr>
          <a:xfrm>
            <a:off x="413952" y="4362236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Anti-proliferative signals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C4A3F3-7D8A-092E-059D-99D27A94E8EA}"/>
              </a:ext>
            </a:extLst>
          </p:cNvPr>
          <p:cNvSpPr txBox="1"/>
          <p:nvPr/>
        </p:nvSpPr>
        <p:spPr>
          <a:xfrm>
            <a:off x="427337" y="4901407"/>
            <a:ext cx="1632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DNA damage</a:t>
            </a:r>
          </a:p>
          <a:p>
            <a:r>
              <a:rPr lang="en-US" dirty="0"/>
              <a:t>Cell stress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37B2F-581C-72F8-3377-E5720BF99E49}"/>
              </a:ext>
            </a:extLst>
          </p:cNvPr>
          <p:cNvSpPr txBox="1"/>
          <p:nvPr/>
        </p:nvSpPr>
        <p:spPr>
          <a:xfrm>
            <a:off x="444370" y="2063987"/>
            <a:ext cx="2168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Epidermal growth factor (EGF)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6DA78-B0ED-3F6C-565A-365162930248}"/>
              </a:ext>
            </a:extLst>
          </p:cNvPr>
          <p:cNvSpPr txBox="1"/>
          <p:nvPr/>
        </p:nvSpPr>
        <p:spPr>
          <a:xfrm>
            <a:off x="3083451" y="2048803"/>
            <a:ext cx="2345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Epidermal growth factor receptor (EGFR)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44716-DEC0-1080-1A62-F1A7E6806C24}"/>
              </a:ext>
            </a:extLst>
          </p:cNvPr>
          <p:cNvSpPr txBox="1"/>
          <p:nvPr/>
        </p:nvSpPr>
        <p:spPr>
          <a:xfrm>
            <a:off x="5886675" y="2274050"/>
            <a:ext cx="876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KRAS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A21E0-E66F-14B6-BCAF-6FC7BBAC73A5}"/>
              </a:ext>
            </a:extLst>
          </p:cNvPr>
          <p:cNvSpPr txBox="1"/>
          <p:nvPr/>
        </p:nvSpPr>
        <p:spPr>
          <a:xfrm>
            <a:off x="7556600" y="2100817"/>
            <a:ext cx="1540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MAPK signaling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3C7090-4128-4373-F7FA-E0A276EF76A1}"/>
              </a:ext>
            </a:extLst>
          </p:cNvPr>
          <p:cNvCxnSpPr>
            <a:cxnSpLocks/>
          </p:cNvCxnSpPr>
          <p:nvPr/>
        </p:nvCxnSpPr>
        <p:spPr>
          <a:xfrm>
            <a:off x="2267022" y="247912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7B5766-EFB9-AB3D-C0B2-DF15C7CD25B0}"/>
              </a:ext>
            </a:extLst>
          </p:cNvPr>
          <p:cNvCxnSpPr>
            <a:cxnSpLocks/>
          </p:cNvCxnSpPr>
          <p:nvPr/>
        </p:nvCxnSpPr>
        <p:spPr>
          <a:xfrm>
            <a:off x="4955354" y="2465425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E73108-0EF8-C7D2-7272-A3BC61B7CC9A}"/>
              </a:ext>
            </a:extLst>
          </p:cNvPr>
          <p:cNvCxnSpPr>
            <a:cxnSpLocks/>
          </p:cNvCxnSpPr>
          <p:nvPr/>
        </p:nvCxnSpPr>
        <p:spPr>
          <a:xfrm>
            <a:off x="6762826" y="2455184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B0D70D-7913-4481-4BC3-492501B5AFB8}"/>
              </a:ext>
            </a:extLst>
          </p:cNvPr>
          <p:cNvCxnSpPr>
            <a:cxnSpLocks/>
          </p:cNvCxnSpPr>
          <p:nvPr/>
        </p:nvCxnSpPr>
        <p:spPr>
          <a:xfrm>
            <a:off x="8165040" y="2833633"/>
            <a:ext cx="326572" cy="59536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9702E5-CF9B-482D-0911-AE88CB401DC1}"/>
              </a:ext>
            </a:extLst>
          </p:cNvPr>
          <p:cNvCxnSpPr>
            <a:cxnSpLocks/>
          </p:cNvCxnSpPr>
          <p:nvPr/>
        </p:nvCxnSpPr>
        <p:spPr>
          <a:xfrm>
            <a:off x="2155372" y="5224573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B9F0A7-D33C-0366-2BFF-9B9B824C2720}"/>
              </a:ext>
            </a:extLst>
          </p:cNvPr>
          <p:cNvSpPr txBox="1"/>
          <p:nvPr/>
        </p:nvSpPr>
        <p:spPr>
          <a:xfrm>
            <a:off x="2996365" y="5039907"/>
            <a:ext cx="729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p53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E11EA5-67D9-AA13-203E-366C86212797}"/>
              </a:ext>
            </a:extLst>
          </p:cNvPr>
          <p:cNvCxnSpPr>
            <a:cxnSpLocks/>
          </p:cNvCxnSpPr>
          <p:nvPr/>
        </p:nvCxnSpPr>
        <p:spPr>
          <a:xfrm>
            <a:off x="3725708" y="5224573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509CE73-A710-4B9E-8ADD-2C268CA054A6}"/>
              </a:ext>
            </a:extLst>
          </p:cNvPr>
          <p:cNvSpPr txBox="1"/>
          <p:nvPr/>
        </p:nvSpPr>
        <p:spPr>
          <a:xfrm>
            <a:off x="10992881" y="3652620"/>
            <a:ext cx="124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Cell cycle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458506-D279-9FCA-CCB6-B01F26D9E172}"/>
              </a:ext>
            </a:extLst>
          </p:cNvPr>
          <p:cNvCxnSpPr>
            <a:cxnSpLocks/>
          </p:cNvCxnSpPr>
          <p:nvPr/>
        </p:nvCxnSpPr>
        <p:spPr>
          <a:xfrm>
            <a:off x="10198224" y="37202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324E72-DFD7-4D55-F243-6799DA82D451}"/>
              </a:ext>
            </a:extLst>
          </p:cNvPr>
          <p:cNvCxnSpPr>
            <a:cxnSpLocks/>
          </p:cNvCxnSpPr>
          <p:nvPr/>
        </p:nvCxnSpPr>
        <p:spPr>
          <a:xfrm>
            <a:off x="10350624" y="38726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73F2EB-3FBF-E68C-3149-4FEE180944ED}"/>
              </a:ext>
            </a:extLst>
          </p:cNvPr>
          <p:cNvCxnSpPr>
            <a:cxnSpLocks/>
          </p:cNvCxnSpPr>
          <p:nvPr/>
        </p:nvCxnSpPr>
        <p:spPr>
          <a:xfrm>
            <a:off x="10503024" y="40250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30057BF-EC48-ADF4-541E-94B798036907}"/>
              </a:ext>
            </a:extLst>
          </p:cNvPr>
          <p:cNvSpPr txBox="1"/>
          <p:nvPr/>
        </p:nvSpPr>
        <p:spPr>
          <a:xfrm>
            <a:off x="4645405" y="5039907"/>
            <a:ext cx="729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p21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61BE8C-ACFE-EB59-B3EC-8AA5AD81D200}"/>
              </a:ext>
            </a:extLst>
          </p:cNvPr>
          <p:cNvGrpSpPr/>
          <p:nvPr/>
        </p:nvGrpSpPr>
        <p:grpSpPr>
          <a:xfrm rot="20611831">
            <a:off x="5224054" y="4562101"/>
            <a:ext cx="3284089" cy="358659"/>
            <a:chOff x="5538032" y="4838236"/>
            <a:chExt cx="3472542" cy="358659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6BD5BE5-04A7-E24E-DC1A-0ECFDC732F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FA3810D-E753-1BDF-6DDA-3CA1FB365E7C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90A7166-AB23-57BE-FBF8-911FED4D75DA}"/>
              </a:ext>
            </a:extLst>
          </p:cNvPr>
          <p:cNvSpPr/>
          <p:nvPr/>
        </p:nvSpPr>
        <p:spPr>
          <a:xfrm>
            <a:off x="8651363" y="3567373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</p:spTree>
    <p:extLst>
      <p:ext uri="{BB962C8B-B14F-4D97-AF65-F5344CB8AC3E}">
        <p14:creationId xmlns:p14="http://schemas.microsoft.com/office/powerpoint/2010/main" val="363580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489698E-1881-BFF2-E017-7447C62C1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16149" r="24445" b="3889"/>
          <a:stretch/>
        </p:blipFill>
        <p:spPr>
          <a:xfrm>
            <a:off x="2188808" y="1393141"/>
            <a:ext cx="6844863" cy="50997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BEA513-4AF4-52DA-C849-C5FEFAED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After cell cycle entry a series of checkpoints cells only progress to next phase under correct circumstances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46B24F-1B33-EA60-908B-8D50439CBF6D}"/>
              </a:ext>
            </a:extLst>
          </p:cNvPr>
          <p:cNvCxnSpPr>
            <a:cxnSpLocks/>
          </p:cNvCxnSpPr>
          <p:nvPr/>
        </p:nvCxnSpPr>
        <p:spPr>
          <a:xfrm flipH="1">
            <a:off x="7734692" y="1284514"/>
            <a:ext cx="429594" cy="61510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837ADB-4C44-B961-CDFE-ADA4EA89034F}"/>
              </a:ext>
            </a:extLst>
          </p:cNvPr>
          <p:cNvCxnSpPr>
            <a:cxnSpLocks/>
          </p:cNvCxnSpPr>
          <p:nvPr/>
        </p:nvCxnSpPr>
        <p:spPr>
          <a:xfrm flipH="1" flipV="1">
            <a:off x="8366064" y="5535447"/>
            <a:ext cx="505793" cy="50612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FC1B75-3BB5-7818-145D-BD54757B0E96}"/>
              </a:ext>
            </a:extLst>
          </p:cNvPr>
          <p:cNvCxnSpPr>
            <a:cxnSpLocks/>
          </p:cNvCxnSpPr>
          <p:nvPr/>
        </p:nvCxnSpPr>
        <p:spPr>
          <a:xfrm flipV="1">
            <a:off x="3995057" y="5312459"/>
            <a:ext cx="506578" cy="47605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B003033-CA23-81C6-17E7-91C2C4CD87A1}"/>
              </a:ext>
            </a:extLst>
          </p:cNvPr>
          <p:cNvSpPr txBox="1"/>
          <p:nvPr/>
        </p:nvSpPr>
        <p:spPr>
          <a:xfrm>
            <a:off x="8366064" y="898704"/>
            <a:ext cx="3788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G1/S checkpoint:</a:t>
            </a:r>
          </a:p>
          <a:p>
            <a:r>
              <a:rPr lang="en-US" dirty="0"/>
              <a:t>- Is cell prepared to enter S phase?</a:t>
            </a:r>
          </a:p>
          <a:p>
            <a:r>
              <a:rPr lang="en-US" dirty="0"/>
              <a:t>- No DNA damage?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FF640-4930-D935-F5C2-A0183C56A8B8}"/>
              </a:ext>
            </a:extLst>
          </p:cNvPr>
          <p:cNvSpPr txBox="1"/>
          <p:nvPr/>
        </p:nvSpPr>
        <p:spPr>
          <a:xfrm>
            <a:off x="8871857" y="5827032"/>
            <a:ext cx="3288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Intra S checkpoint:</a:t>
            </a:r>
          </a:p>
          <a:p>
            <a:r>
              <a:rPr lang="en-US" dirty="0"/>
              <a:t>- Is DNA replication complete?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54838-C6E1-A351-8C55-0EBCF58A0C5B}"/>
              </a:ext>
            </a:extLst>
          </p:cNvPr>
          <p:cNvSpPr txBox="1"/>
          <p:nvPr/>
        </p:nvSpPr>
        <p:spPr>
          <a:xfrm>
            <a:off x="2181865" y="5791684"/>
            <a:ext cx="328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G2/M checkpoint:</a:t>
            </a:r>
          </a:p>
          <a:p>
            <a:r>
              <a:rPr lang="en-US" dirty="0"/>
              <a:t>- Is DNA replication complete?</a:t>
            </a:r>
          </a:p>
          <a:p>
            <a:r>
              <a:rPr lang="en-US" dirty="0"/>
              <a:t>- No DNA damage?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2D7AF0-5E2C-8453-5F87-EF1D8D851299}"/>
              </a:ext>
            </a:extLst>
          </p:cNvPr>
          <p:cNvCxnSpPr>
            <a:cxnSpLocks/>
          </p:cNvCxnSpPr>
          <p:nvPr/>
        </p:nvCxnSpPr>
        <p:spPr>
          <a:xfrm>
            <a:off x="3651263" y="4845003"/>
            <a:ext cx="67799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958111-E919-D246-DED0-637E8172BDA5}"/>
              </a:ext>
            </a:extLst>
          </p:cNvPr>
          <p:cNvSpPr txBox="1"/>
          <p:nvPr/>
        </p:nvSpPr>
        <p:spPr>
          <a:xfrm>
            <a:off x="990852" y="433511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Spindle assembly checkpoint</a:t>
            </a:r>
          </a:p>
          <a:p>
            <a:r>
              <a:rPr lang="en-US" dirty="0"/>
              <a:t>- Is mitotic spindle formed correctly?</a:t>
            </a:r>
          </a:p>
        </p:txBody>
      </p:sp>
    </p:spTree>
    <p:extLst>
      <p:ext uri="{BB962C8B-B14F-4D97-AF65-F5344CB8AC3E}">
        <p14:creationId xmlns:p14="http://schemas.microsoft.com/office/powerpoint/2010/main" val="49505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1279-1185-BB83-1963-37C831B7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the cell cycle relate to cancer?</a:t>
            </a:r>
          </a:p>
        </p:txBody>
      </p:sp>
    </p:spTree>
    <p:extLst>
      <p:ext uri="{BB962C8B-B14F-4D97-AF65-F5344CB8AC3E}">
        <p14:creationId xmlns:p14="http://schemas.microsoft.com/office/powerpoint/2010/main" val="3226441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B9BE-47C4-A7E4-9674-F320556E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6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/>
              <a:t>Hallmarks of Cancer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AE740E-927E-DC50-20F8-29CCF5A33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62"/>
          <a:stretch/>
        </p:blipFill>
        <p:spPr bwMode="auto">
          <a:xfrm>
            <a:off x="3035643" y="924792"/>
            <a:ext cx="6746789" cy="54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97AE3C-6CDE-4761-683E-E87555375D0C}"/>
              </a:ext>
            </a:extLst>
          </p:cNvPr>
          <p:cNvSpPr txBox="1"/>
          <p:nvPr/>
        </p:nvSpPr>
        <p:spPr>
          <a:xfrm>
            <a:off x="0" y="6464503"/>
            <a:ext cx="340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Hanahan. Cancer Discovery (2022)</a:t>
            </a:r>
          </a:p>
        </p:txBody>
      </p:sp>
    </p:spTree>
    <p:extLst>
      <p:ext uri="{BB962C8B-B14F-4D97-AF65-F5344CB8AC3E}">
        <p14:creationId xmlns:p14="http://schemas.microsoft.com/office/powerpoint/2010/main" val="216473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626FC-E89F-4B89-E14E-8981C39D2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E309-E837-F0B1-8FBF-9F355888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6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/>
              <a:t>Hallmarks of Cancer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013C7D-CB98-6234-E04A-26674E2D4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62"/>
          <a:stretch/>
        </p:blipFill>
        <p:spPr bwMode="auto">
          <a:xfrm>
            <a:off x="3035643" y="924792"/>
            <a:ext cx="6746789" cy="54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B44944-FF9F-7B3F-873D-0DDD0B061696}"/>
              </a:ext>
            </a:extLst>
          </p:cNvPr>
          <p:cNvSpPr txBox="1"/>
          <p:nvPr/>
        </p:nvSpPr>
        <p:spPr>
          <a:xfrm>
            <a:off x="0" y="6464503"/>
            <a:ext cx="340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Hanahan. Cancer Discovery (2022)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BC0F2-FCC3-E978-E62F-D2DEA891A489}"/>
              </a:ext>
            </a:extLst>
          </p:cNvPr>
          <p:cNvSpPr/>
          <p:nvPr/>
        </p:nvSpPr>
        <p:spPr>
          <a:xfrm>
            <a:off x="3820886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CBFA0-2DF9-0A93-8F5A-B7EA7C6021ED}"/>
              </a:ext>
            </a:extLst>
          </p:cNvPr>
          <p:cNvSpPr/>
          <p:nvPr/>
        </p:nvSpPr>
        <p:spPr>
          <a:xfrm>
            <a:off x="6409037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71E8D02-24AC-D0D9-A21A-20C24B454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C5911-CEA5-47E1-DE5A-862F8EB7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6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AEC147-B79A-EBF4-8910-82F48C5CAE5F}"/>
              </a:ext>
            </a:extLst>
          </p:cNvPr>
          <p:cNvSpPr/>
          <p:nvPr/>
        </p:nvSpPr>
        <p:spPr>
          <a:xfrm>
            <a:off x="5345531" y="365126"/>
            <a:ext cx="5919536" cy="2543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7F2B0C-9F46-50EB-4636-57FB218B004A}"/>
              </a:ext>
            </a:extLst>
          </p:cNvPr>
          <p:cNvSpPr/>
          <p:nvPr/>
        </p:nvSpPr>
        <p:spPr>
          <a:xfrm>
            <a:off x="6479006" y="3775076"/>
            <a:ext cx="4662236" cy="2717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FA9F4-FC7A-F01F-9620-93481D97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cycle dysregulation is central to tumorigenesis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638867B9-9EE6-F6F1-20E1-4B44CF9413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16149" r="24445" b="3889"/>
          <a:stretch/>
        </p:blipFill>
        <p:spPr>
          <a:xfrm>
            <a:off x="3451550" y="1479297"/>
            <a:ext cx="6844863" cy="50997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A5646C-1DD8-910A-ED53-6FE20E3D2DD5}"/>
              </a:ext>
            </a:extLst>
          </p:cNvPr>
          <p:cNvSpPr txBox="1"/>
          <p:nvPr/>
        </p:nvSpPr>
        <p:spPr>
          <a:xfrm>
            <a:off x="141809" y="3429000"/>
            <a:ext cx="384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Pro-proliferative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Cancer cells can default to proliferation in absence of mitogens (growth factors)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D5C3F-2B61-ABB4-E87B-0C8068F7F6AA}"/>
              </a:ext>
            </a:extLst>
          </p:cNvPr>
          <p:cNvSpPr txBox="1"/>
          <p:nvPr/>
        </p:nvSpPr>
        <p:spPr>
          <a:xfrm>
            <a:off x="141809" y="4741002"/>
            <a:ext cx="46794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Anti-proliferative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Intrinsic: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DNA damage, cell stress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Differentiation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Extrinsic: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Anti-proliferative signaling molecules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Cellular crowding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4C1BAE-5DCC-6382-F5A2-DF5F35911222}"/>
              </a:ext>
            </a:extLst>
          </p:cNvPr>
          <p:cNvCxnSpPr>
            <a:cxnSpLocks/>
          </p:cNvCxnSpPr>
          <p:nvPr/>
        </p:nvCxnSpPr>
        <p:spPr>
          <a:xfrm flipV="1">
            <a:off x="2982686" y="3429000"/>
            <a:ext cx="1665514" cy="17135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533D0A-97A5-41D9-B5E8-B600F6299FF5}"/>
              </a:ext>
            </a:extLst>
          </p:cNvPr>
          <p:cNvCxnSpPr>
            <a:cxnSpLocks/>
          </p:cNvCxnSpPr>
          <p:nvPr/>
        </p:nvCxnSpPr>
        <p:spPr>
          <a:xfrm flipV="1">
            <a:off x="2982686" y="3810000"/>
            <a:ext cx="2155371" cy="101667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1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81B1-67E8-20AC-C78A-F7B9184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3200" cy="728179"/>
          </a:xfrm>
        </p:spPr>
        <p:txBody>
          <a:bodyPr>
            <a:normAutofit fontScale="90000"/>
          </a:bodyPr>
          <a:lstStyle/>
          <a:p>
            <a:r>
              <a:rPr lang="en-US" dirty="0"/>
              <a:t>Cancer is caused by mutations in oncogenes and </a:t>
            </a:r>
            <a:br>
              <a:rPr lang="en-US" dirty="0"/>
            </a:br>
            <a:r>
              <a:rPr lang="en-US" dirty="0"/>
              <a:t>tumor suppressors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4AD0A-84E5-CB07-A6C5-480D579B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Oncogene: gene that can promote cancer when mutated</a:t>
            </a:r>
          </a:p>
          <a:p>
            <a:pPr lvl="1"/>
            <a:r>
              <a:rPr lang="en-US" dirty="0"/>
              <a:t>Generally hyperactive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Tumor suppressor: a gene that helps prevent cancer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happens to tumor suppressors in cancer?</a:t>
            </a:r>
          </a:p>
        </p:txBody>
      </p:sp>
    </p:spTree>
    <p:extLst>
      <p:ext uri="{BB962C8B-B14F-4D97-AF65-F5344CB8AC3E}">
        <p14:creationId xmlns:p14="http://schemas.microsoft.com/office/powerpoint/2010/main" val="95286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1858-A2E3-DE03-7865-015F74C0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Cancer cells disrupt the balance of pro and anti-proliferative signals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A79D1-2FD7-BE3F-AB46-215691D5F2D7}"/>
              </a:ext>
            </a:extLst>
          </p:cNvPr>
          <p:cNvSpPr txBox="1"/>
          <p:nvPr/>
        </p:nvSpPr>
        <p:spPr>
          <a:xfrm>
            <a:off x="413952" y="1393371"/>
            <a:ext cx="384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Pro-proliferative signals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33B86-6DF7-6F0B-FB64-5C79655C622C}"/>
              </a:ext>
            </a:extLst>
          </p:cNvPr>
          <p:cNvSpPr txBox="1"/>
          <p:nvPr/>
        </p:nvSpPr>
        <p:spPr>
          <a:xfrm>
            <a:off x="413952" y="4362236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Anti-proliferative signals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64BEE-6D5D-8FDE-7519-5DD40D36980F}"/>
              </a:ext>
            </a:extLst>
          </p:cNvPr>
          <p:cNvSpPr txBox="1"/>
          <p:nvPr/>
        </p:nvSpPr>
        <p:spPr>
          <a:xfrm>
            <a:off x="325635" y="31881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Oncogenes</a:t>
            </a:r>
            <a:r>
              <a:rPr lang="en-US" dirty="0"/>
              <a:t> commonly are in pro-proliferative signaling pathways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5E04D7-2566-8C81-3322-EF4840A21302}"/>
              </a:ext>
            </a:extLst>
          </p:cNvPr>
          <p:cNvSpPr txBox="1"/>
          <p:nvPr/>
        </p:nvSpPr>
        <p:spPr>
          <a:xfrm>
            <a:off x="325635" y="5822927"/>
            <a:ext cx="781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Tumor suppressors </a:t>
            </a:r>
            <a:r>
              <a:rPr lang="en-US"/>
              <a:t>commonly are in anti-proliferative signaling pathways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801CCA-C427-1A0E-E493-2424F552164B}"/>
              </a:ext>
            </a:extLst>
          </p:cNvPr>
          <p:cNvSpPr txBox="1"/>
          <p:nvPr/>
        </p:nvSpPr>
        <p:spPr>
          <a:xfrm>
            <a:off x="334072" y="6161897"/>
            <a:ext cx="562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p53 is the most commonly mutated tumor suppressor</a:t>
            </a:r>
          </a:p>
          <a:p>
            <a:r>
              <a:rPr lang="en-US" dirty="0"/>
              <a:t>“the guardian of the genome”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D7D2CD-2EB2-E785-68EC-2414AD8C58DE}"/>
              </a:ext>
            </a:extLst>
          </p:cNvPr>
          <p:cNvGrpSpPr/>
          <p:nvPr/>
        </p:nvGrpSpPr>
        <p:grpSpPr>
          <a:xfrm>
            <a:off x="427337" y="2048803"/>
            <a:ext cx="11809894" cy="3498935"/>
            <a:chOff x="427337" y="2048803"/>
            <a:chExt cx="11809894" cy="34989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CD75811-2F77-13CD-FD03-05B6FA963C98}"/>
                </a:ext>
              </a:extLst>
            </p:cNvPr>
            <p:cNvGrpSpPr/>
            <p:nvPr/>
          </p:nvGrpSpPr>
          <p:grpSpPr>
            <a:xfrm>
              <a:off x="444370" y="2048803"/>
              <a:ext cx="11792861" cy="3360436"/>
              <a:chOff x="444370" y="2048803"/>
              <a:chExt cx="11792861" cy="336043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937B2F-581C-72F8-3377-E5720BF99E49}"/>
                  </a:ext>
                </a:extLst>
              </p:cNvPr>
              <p:cNvSpPr txBox="1"/>
              <p:nvPr/>
            </p:nvSpPr>
            <p:spPr>
              <a:xfrm>
                <a:off x="444370" y="2063987"/>
                <a:ext cx="216820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Epidermal growth factor (EGF)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26DA78-B0ED-3F6C-565A-365162930248}"/>
                  </a:ext>
                </a:extLst>
              </p:cNvPr>
              <p:cNvSpPr txBox="1"/>
              <p:nvPr/>
            </p:nvSpPr>
            <p:spPr>
              <a:xfrm>
                <a:off x="3083451" y="2048803"/>
                <a:ext cx="234572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Epidermal growth factor receptor (EGFR)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C44716-DEC0-1080-1A62-F1A7E6806C24}"/>
                  </a:ext>
                </a:extLst>
              </p:cNvPr>
              <p:cNvSpPr txBox="1"/>
              <p:nvPr/>
            </p:nvSpPr>
            <p:spPr>
              <a:xfrm>
                <a:off x="5886675" y="2274050"/>
                <a:ext cx="8761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KRAS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BA21E0-E66F-14B6-BCAF-6FC7BBAC73A5}"/>
                  </a:ext>
                </a:extLst>
              </p:cNvPr>
              <p:cNvSpPr txBox="1"/>
              <p:nvPr/>
            </p:nvSpPr>
            <p:spPr>
              <a:xfrm>
                <a:off x="7556600" y="2100817"/>
                <a:ext cx="154017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MAPK signaling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63C7090-4128-4373-F7FA-E0A276EF76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7022" y="2479127"/>
                <a:ext cx="729343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9B7B5766-EFB9-AB3D-C0B2-DF15C7CD25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55354" y="2465425"/>
                <a:ext cx="729343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38E73108-0EF8-C7D2-7272-A3BC61B7CC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2826" y="2455184"/>
                <a:ext cx="729343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8B0D70D-7913-4481-4BC3-492501B5AF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5040" y="2833633"/>
                <a:ext cx="326572" cy="595367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A69702E5-CF9B-482D-0911-AE88CB401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55372" y="5224573"/>
                <a:ext cx="729343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B9F0A7-D33C-0366-2BFF-9B9B824C2720}"/>
                  </a:ext>
                </a:extLst>
              </p:cNvPr>
              <p:cNvSpPr txBox="1"/>
              <p:nvPr/>
            </p:nvSpPr>
            <p:spPr>
              <a:xfrm>
                <a:off x="2996365" y="5039907"/>
                <a:ext cx="7293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p53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5E11EA5-67D9-AA13-203E-366C862127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5708" y="5224573"/>
                <a:ext cx="729343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09CE73-A710-4B9E-8ADD-2C268CA054A6}"/>
                  </a:ext>
                </a:extLst>
              </p:cNvPr>
              <p:cNvSpPr txBox="1"/>
              <p:nvPr/>
            </p:nvSpPr>
            <p:spPr>
              <a:xfrm>
                <a:off x="10992881" y="3652620"/>
                <a:ext cx="12443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Cell cycle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3458506-D279-9FCA-CCB6-B01F26D9E1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98224" y="3720293"/>
                <a:ext cx="524204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9324E72-DFD7-4D55-F243-6799DA82D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50624" y="3872693"/>
                <a:ext cx="524204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173F2EB-3FBF-E68C-3149-4FEE180944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03024" y="4025093"/>
                <a:ext cx="524204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0057BF-EC48-ADF4-541E-94B798036907}"/>
                  </a:ext>
                </a:extLst>
              </p:cNvPr>
              <p:cNvSpPr txBox="1"/>
              <p:nvPr/>
            </p:nvSpPr>
            <p:spPr>
              <a:xfrm>
                <a:off x="4645405" y="5039907"/>
                <a:ext cx="7293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/>
                  <a:t>p21</a:t>
                </a: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E61BE8C-ACFE-EB59-B3EC-8AA5AD81D200}"/>
                  </a:ext>
                </a:extLst>
              </p:cNvPr>
              <p:cNvGrpSpPr/>
              <p:nvPr/>
            </p:nvGrpSpPr>
            <p:grpSpPr>
              <a:xfrm rot="20611831">
                <a:off x="5224054" y="4562101"/>
                <a:ext cx="3284089" cy="358659"/>
                <a:chOff x="5538032" y="4838236"/>
                <a:chExt cx="3472542" cy="358659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D6BD5BE5-04A7-E24E-DC1A-0ECFDC732F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10574" y="4838236"/>
                  <a:ext cx="0" cy="358659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2FA3810D-E753-1BDF-6DDA-3CA1FB365E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8032" y="5017566"/>
                  <a:ext cx="3464453" cy="0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E90A7166-AB23-57BE-FBF8-911FED4D75DA}"/>
                  </a:ext>
                </a:extLst>
              </p:cNvPr>
              <p:cNvSpPr/>
              <p:nvPr/>
            </p:nvSpPr>
            <p:spPr>
              <a:xfrm>
                <a:off x="8651363" y="3567373"/>
                <a:ext cx="1428808" cy="645367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Cyclin D CDK4/6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52C4E9-528E-D255-1650-D9E77CA38899}"/>
                </a:ext>
              </a:extLst>
            </p:cNvPr>
            <p:cNvSpPr txBox="1"/>
            <p:nvPr/>
          </p:nvSpPr>
          <p:spPr>
            <a:xfrm>
              <a:off x="427337" y="4901407"/>
              <a:ext cx="163285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DNA damage</a:t>
              </a:r>
            </a:p>
            <a:p>
              <a:r>
                <a:rPr lang="en-US" dirty="0"/>
                <a:t>Cell stress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1858-A2E3-DE03-7865-015F74C0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Cancer cells disrupt the balance of pro and anti-proliferative signals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A79D1-2FD7-BE3F-AB46-215691D5F2D7}"/>
              </a:ext>
            </a:extLst>
          </p:cNvPr>
          <p:cNvSpPr txBox="1"/>
          <p:nvPr/>
        </p:nvSpPr>
        <p:spPr>
          <a:xfrm>
            <a:off x="413952" y="1393371"/>
            <a:ext cx="384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Pro-proliferative signals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933B86-6DF7-6F0B-FB64-5C79655C622C}"/>
              </a:ext>
            </a:extLst>
          </p:cNvPr>
          <p:cNvSpPr txBox="1"/>
          <p:nvPr/>
        </p:nvSpPr>
        <p:spPr>
          <a:xfrm>
            <a:off x="413952" y="4362236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Anti-proliferative signals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37B2F-581C-72F8-3377-E5720BF99E49}"/>
              </a:ext>
            </a:extLst>
          </p:cNvPr>
          <p:cNvSpPr txBox="1"/>
          <p:nvPr/>
        </p:nvSpPr>
        <p:spPr>
          <a:xfrm>
            <a:off x="444370" y="2063987"/>
            <a:ext cx="2168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Epidermal growth factor (EGF)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6DA78-B0ED-3F6C-565A-365162930248}"/>
              </a:ext>
            </a:extLst>
          </p:cNvPr>
          <p:cNvSpPr txBox="1"/>
          <p:nvPr/>
        </p:nvSpPr>
        <p:spPr>
          <a:xfrm>
            <a:off x="3083451" y="2048803"/>
            <a:ext cx="2345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Epidermal growth factor receptor (EGFR)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44716-DEC0-1080-1A62-F1A7E6806C24}"/>
              </a:ext>
            </a:extLst>
          </p:cNvPr>
          <p:cNvSpPr txBox="1"/>
          <p:nvPr/>
        </p:nvSpPr>
        <p:spPr>
          <a:xfrm>
            <a:off x="5886675" y="2274050"/>
            <a:ext cx="876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KRAS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A21E0-E66F-14B6-BCAF-6FC7BBAC73A5}"/>
              </a:ext>
            </a:extLst>
          </p:cNvPr>
          <p:cNvSpPr txBox="1"/>
          <p:nvPr/>
        </p:nvSpPr>
        <p:spPr>
          <a:xfrm>
            <a:off x="7556600" y="2100817"/>
            <a:ext cx="1540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MAPK signaling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3C7090-4128-4373-F7FA-E0A276EF76A1}"/>
              </a:ext>
            </a:extLst>
          </p:cNvPr>
          <p:cNvCxnSpPr>
            <a:cxnSpLocks/>
          </p:cNvCxnSpPr>
          <p:nvPr/>
        </p:nvCxnSpPr>
        <p:spPr>
          <a:xfrm>
            <a:off x="2267022" y="247912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7B5766-EFB9-AB3D-C0B2-DF15C7CD25B0}"/>
              </a:ext>
            </a:extLst>
          </p:cNvPr>
          <p:cNvCxnSpPr>
            <a:cxnSpLocks/>
          </p:cNvCxnSpPr>
          <p:nvPr/>
        </p:nvCxnSpPr>
        <p:spPr>
          <a:xfrm>
            <a:off x="4955354" y="2465425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E73108-0EF8-C7D2-7272-A3BC61B7CC9A}"/>
              </a:ext>
            </a:extLst>
          </p:cNvPr>
          <p:cNvCxnSpPr>
            <a:cxnSpLocks/>
          </p:cNvCxnSpPr>
          <p:nvPr/>
        </p:nvCxnSpPr>
        <p:spPr>
          <a:xfrm>
            <a:off x="6762826" y="2455184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B0D70D-7913-4481-4BC3-492501B5AFB8}"/>
              </a:ext>
            </a:extLst>
          </p:cNvPr>
          <p:cNvCxnSpPr>
            <a:cxnSpLocks/>
          </p:cNvCxnSpPr>
          <p:nvPr/>
        </p:nvCxnSpPr>
        <p:spPr>
          <a:xfrm>
            <a:off x="8165040" y="2833633"/>
            <a:ext cx="326572" cy="59536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9702E5-CF9B-482D-0911-AE88CB401DC1}"/>
              </a:ext>
            </a:extLst>
          </p:cNvPr>
          <p:cNvCxnSpPr>
            <a:cxnSpLocks/>
          </p:cNvCxnSpPr>
          <p:nvPr/>
        </p:nvCxnSpPr>
        <p:spPr>
          <a:xfrm>
            <a:off x="2155372" y="5224573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3B9F0A7-D33C-0366-2BFF-9B9B824C2720}"/>
              </a:ext>
            </a:extLst>
          </p:cNvPr>
          <p:cNvSpPr txBox="1"/>
          <p:nvPr/>
        </p:nvSpPr>
        <p:spPr>
          <a:xfrm>
            <a:off x="2996365" y="5039907"/>
            <a:ext cx="729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p53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E11EA5-67D9-AA13-203E-366C86212797}"/>
              </a:ext>
            </a:extLst>
          </p:cNvPr>
          <p:cNvCxnSpPr>
            <a:cxnSpLocks/>
          </p:cNvCxnSpPr>
          <p:nvPr/>
        </p:nvCxnSpPr>
        <p:spPr>
          <a:xfrm>
            <a:off x="3725708" y="5224573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509CE73-A710-4B9E-8ADD-2C268CA054A6}"/>
              </a:ext>
            </a:extLst>
          </p:cNvPr>
          <p:cNvSpPr txBox="1"/>
          <p:nvPr/>
        </p:nvSpPr>
        <p:spPr>
          <a:xfrm>
            <a:off x="10992881" y="3652620"/>
            <a:ext cx="124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Cell cycle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458506-D279-9FCA-CCB6-B01F26D9E172}"/>
              </a:ext>
            </a:extLst>
          </p:cNvPr>
          <p:cNvCxnSpPr>
            <a:cxnSpLocks/>
          </p:cNvCxnSpPr>
          <p:nvPr/>
        </p:nvCxnSpPr>
        <p:spPr>
          <a:xfrm>
            <a:off x="10198224" y="37202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324E72-DFD7-4D55-F243-6799DA82D451}"/>
              </a:ext>
            </a:extLst>
          </p:cNvPr>
          <p:cNvCxnSpPr>
            <a:cxnSpLocks/>
          </p:cNvCxnSpPr>
          <p:nvPr/>
        </p:nvCxnSpPr>
        <p:spPr>
          <a:xfrm>
            <a:off x="10350624" y="38726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73F2EB-3FBF-E68C-3149-4FEE180944ED}"/>
              </a:ext>
            </a:extLst>
          </p:cNvPr>
          <p:cNvCxnSpPr>
            <a:cxnSpLocks/>
          </p:cNvCxnSpPr>
          <p:nvPr/>
        </p:nvCxnSpPr>
        <p:spPr>
          <a:xfrm>
            <a:off x="10503024" y="40250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30057BF-EC48-ADF4-541E-94B798036907}"/>
              </a:ext>
            </a:extLst>
          </p:cNvPr>
          <p:cNvSpPr txBox="1"/>
          <p:nvPr/>
        </p:nvSpPr>
        <p:spPr>
          <a:xfrm>
            <a:off x="4645405" y="5039907"/>
            <a:ext cx="7293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p21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61BE8C-ACFE-EB59-B3EC-8AA5AD81D200}"/>
              </a:ext>
            </a:extLst>
          </p:cNvPr>
          <p:cNvGrpSpPr/>
          <p:nvPr/>
        </p:nvGrpSpPr>
        <p:grpSpPr>
          <a:xfrm rot="20611831">
            <a:off x="5224054" y="4562101"/>
            <a:ext cx="3284089" cy="358659"/>
            <a:chOff x="5538032" y="4838236"/>
            <a:chExt cx="3472542" cy="358659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6BD5BE5-04A7-E24E-DC1A-0ECFDC732F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0574" y="4838236"/>
              <a:ext cx="0" cy="358659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FA3810D-E753-1BDF-6DDA-3CA1FB365E7C}"/>
                </a:ext>
              </a:extLst>
            </p:cNvPr>
            <p:cNvCxnSpPr>
              <a:cxnSpLocks/>
            </p:cNvCxnSpPr>
            <p:nvPr/>
          </p:nvCxnSpPr>
          <p:spPr>
            <a:xfrm>
              <a:off x="5538032" y="5017566"/>
              <a:ext cx="3464453" cy="0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90A7166-AB23-57BE-FBF8-911FED4D75DA}"/>
              </a:ext>
            </a:extLst>
          </p:cNvPr>
          <p:cNvSpPr/>
          <p:nvPr/>
        </p:nvSpPr>
        <p:spPr>
          <a:xfrm>
            <a:off x="8651363" y="3567373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08C92B-614B-13D7-80D7-C05B31A05593}"/>
              </a:ext>
            </a:extLst>
          </p:cNvPr>
          <p:cNvSpPr/>
          <p:nvPr/>
        </p:nvSpPr>
        <p:spPr>
          <a:xfrm>
            <a:off x="2996366" y="4840685"/>
            <a:ext cx="2236884" cy="6453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A2DB41-EC5E-E74F-B6DD-B98709225321}"/>
              </a:ext>
            </a:extLst>
          </p:cNvPr>
          <p:cNvSpPr/>
          <p:nvPr/>
        </p:nvSpPr>
        <p:spPr>
          <a:xfrm>
            <a:off x="5184394" y="3894255"/>
            <a:ext cx="3348916" cy="153657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98C56-DA26-3E4F-A2D6-67329A99C2CE}"/>
              </a:ext>
            </a:extLst>
          </p:cNvPr>
          <p:cNvSpPr txBox="1"/>
          <p:nvPr/>
        </p:nvSpPr>
        <p:spPr>
          <a:xfrm>
            <a:off x="325635" y="3188139"/>
            <a:ext cx="6878806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Oncogenes </a:t>
            </a:r>
            <a:r>
              <a:rPr lang="en-US"/>
              <a:t>commonly are in pro-proliferative signaling pathways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5484FE-4801-F28C-11CC-5A2CBE7E73E5}"/>
              </a:ext>
            </a:extLst>
          </p:cNvPr>
          <p:cNvSpPr txBox="1"/>
          <p:nvPr/>
        </p:nvSpPr>
        <p:spPr>
          <a:xfrm>
            <a:off x="325635" y="5822927"/>
            <a:ext cx="7810664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Tumor suppressors</a:t>
            </a:r>
            <a:r>
              <a:rPr lang="en-US"/>
              <a:t> commonly are in anti-proliferative signaling pathways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A79F96-316A-F9A7-447B-E63E8860113E}"/>
              </a:ext>
            </a:extLst>
          </p:cNvPr>
          <p:cNvSpPr txBox="1"/>
          <p:nvPr/>
        </p:nvSpPr>
        <p:spPr>
          <a:xfrm>
            <a:off x="427337" y="4901407"/>
            <a:ext cx="1632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DNA damage</a:t>
            </a:r>
          </a:p>
          <a:p>
            <a:r>
              <a:rPr lang="en-US" dirty="0"/>
              <a:t>Cell stress</a:t>
            </a:r>
          </a:p>
        </p:txBody>
      </p:sp>
    </p:spTree>
    <p:extLst>
      <p:ext uri="{BB962C8B-B14F-4D97-AF65-F5344CB8AC3E}">
        <p14:creationId xmlns:p14="http://schemas.microsoft.com/office/powerpoint/2010/main" val="6507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B9BE-47C4-A7E4-9674-F320556E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6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/>
              <a:t>Hallmarks of Cancer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AE740E-927E-DC50-20F8-29CCF5A33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62"/>
          <a:stretch/>
        </p:blipFill>
        <p:spPr bwMode="auto">
          <a:xfrm>
            <a:off x="3035643" y="924792"/>
            <a:ext cx="6746789" cy="54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97AE3C-6CDE-4761-683E-E87555375D0C}"/>
              </a:ext>
            </a:extLst>
          </p:cNvPr>
          <p:cNvSpPr txBox="1"/>
          <p:nvPr/>
        </p:nvSpPr>
        <p:spPr>
          <a:xfrm>
            <a:off x="0" y="6464503"/>
            <a:ext cx="340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Hanahan. Cancer Discovery (2022)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558C6-86D0-F8A1-A78A-26F6965D527B}"/>
              </a:ext>
            </a:extLst>
          </p:cNvPr>
          <p:cNvSpPr/>
          <p:nvPr/>
        </p:nvSpPr>
        <p:spPr>
          <a:xfrm>
            <a:off x="3820886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22B57-2092-DD28-95DC-9AF311D750A0}"/>
              </a:ext>
            </a:extLst>
          </p:cNvPr>
          <p:cNvSpPr/>
          <p:nvPr/>
        </p:nvSpPr>
        <p:spPr>
          <a:xfrm>
            <a:off x="6409037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81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BDB76-B87E-2C8B-A645-683926F58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9071B-DC1D-43DE-F5D4-B6D0EB71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6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/>
              <a:t>Hallmarks of Cancer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4E8891-9212-FB7A-788C-194AC9F10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62"/>
          <a:stretch/>
        </p:blipFill>
        <p:spPr bwMode="auto">
          <a:xfrm>
            <a:off x="3035643" y="924792"/>
            <a:ext cx="6746789" cy="54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1F15C-B5CF-8DFD-FB03-33D83BF175B8}"/>
              </a:ext>
            </a:extLst>
          </p:cNvPr>
          <p:cNvSpPr txBox="1"/>
          <p:nvPr/>
        </p:nvSpPr>
        <p:spPr>
          <a:xfrm>
            <a:off x="0" y="6464503"/>
            <a:ext cx="340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Hanahan. Cancer Discovery (2022)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A3211A-E50F-1D90-43FE-EC80841AC1B3}"/>
              </a:ext>
            </a:extLst>
          </p:cNvPr>
          <p:cNvSpPr/>
          <p:nvPr/>
        </p:nvSpPr>
        <p:spPr>
          <a:xfrm>
            <a:off x="3820886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F9142F-0A63-9BF9-C1D0-7C6863284386}"/>
              </a:ext>
            </a:extLst>
          </p:cNvPr>
          <p:cNvSpPr/>
          <p:nvPr/>
        </p:nvSpPr>
        <p:spPr>
          <a:xfrm>
            <a:off x="6409037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37BF61-2990-CC99-C81E-8ABDE5F0DE84}"/>
              </a:ext>
            </a:extLst>
          </p:cNvPr>
          <p:cNvSpPr/>
          <p:nvPr/>
        </p:nvSpPr>
        <p:spPr>
          <a:xfrm>
            <a:off x="8160314" y="3411619"/>
            <a:ext cx="1179629" cy="855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2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2D16EF-A312-A3CD-C226-300BFD88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senescence is a barrier to tumorigenesis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90561-9A74-F4B3-562B-509D8E3C9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043609"/>
            <a:ext cx="11288485" cy="5449266"/>
          </a:xfrm>
        </p:spPr>
        <p:txBody>
          <a:bodyPr>
            <a:normAutofit/>
          </a:bodyPr>
          <a:lstStyle/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Senescent cells: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Irreversibly exit the cell cycle 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Secrete inflammatory molecules that can aid in clearance of senescent cells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inflammatory molecules can also promote cancer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Causes of senescence 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Excess cell division 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DNA damage, cellular damage </a:t>
            </a:r>
          </a:p>
          <a:p>
            <a:pPr marL="742950" lvl="1" indent="-285750" fontAlgn="base">
              <a:lnSpc>
                <a:spcPct val="100000"/>
              </a:lnSpc>
              <a:spcBef>
                <a:spcPts val="0"/>
              </a:spcBef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Oncogene activity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cancer cells have evolved mechanisms for circumventing senescence 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Commonly mutated tumor suppressors regulate senescence entry (p53, p16, RB)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7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B9BE-47C4-A7E4-9674-F320556E2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6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/>
              <a:t>Hallmarks of Cancer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AE740E-927E-DC50-20F8-29CCF5A332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62"/>
          <a:stretch/>
        </p:blipFill>
        <p:spPr bwMode="auto">
          <a:xfrm>
            <a:off x="3035643" y="924792"/>
            <a:ext cx="6746789" cy="54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97AE3C-6CDE-4761-683E-E87555375D0C}"/>
              </a:ext>
            </a:extLst>
          </p:cNvPr>
          <p:cNvSpPr txBox="1"/>
          <p:nvPr/>
        </p:nvSpPr>
        <p:spPr>
          <a:xfrm>
            <a:off x="0" y="6464503"/>
            <a:ext cx="340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Hanahan. Cancer Discovery (2022)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558C6-86D0-F8A1-A78A-26F6965D527B}"/>
              </a:ext>
            </a:extLst>
          </p:cNvPr>
          <p:cNvSpPr/>
          <p:nvPr/>
        </p:nvSpPr>
        <p:spPr>
          <a:xfrm>
            <a:off x="3820886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922B57-2092-DD28-95DC-9AF311D750A0}"/>
              </a:ext>
            </a:extLst>
          </p:cNvPr>
          <p:cNvSpPr/>
          <p:nvPr/>
        </p:nvSpPr>
        <p:spPr>
          <a:xfrm>
            <a:off x="6409037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CE74FA-CEF0-A56C-953A-17B771349E93}"/>
              </a:ext>
            </a:extLst>
          </p:cNvPr>
          <p:cNvSpPr/>
          <p:nvPr/>
        </p:nvSpPr>
        <p:spPr>
          <a:xfrm>
            <a:off x="8160314" y="3411619"/>
            <a:ext cx="1179629" cy="855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71D496-5936-3539-BF78-BC13389B9462}"/>
              </a:ext>
            </a:extLst>
          </p:cNvPr>
          <p:cNvSpPr/>
          <p:nvPr/>
        </p:nvSpPr>
        <p:spPr>
          <a:xfrm>
            <a:off x="3035643" y="4648200"/>
            <a:ext cx="1198900" cy="794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4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8F3CF2-4267-631B-E7DB-DDC1DEF1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Genome instability during the cancer cell cycle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1D1709-1D96-8ED9-C925-C5950908B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77" y="1043609"/>
            <a:ext cx="11695965" cy="5449266"/>
          </a:xfrm>
        </p:spPr>
        <p:txBody>
          <a:bodyPr/>
          <a:lstStyle/>
          <a:p>
            <a:pPr algn="l" fontAlgn="base"/>
            <a:r>
              <a:rPr lang="en-US" sz="2800" b="0" i="0" dirty="0">
                <a:effectLst/>
                <a:latin typeface="Calibri" panose="020F0502020204030204" pitchFamily="34" charset="0"/>
              </a:rPr>
              <a:t>DNA replication and mitosis provide opportunities for cells to accumulate mutations </a:t>
            </a:r>
            <a:endParaRPr lang="en-US" b="0" i="0" dirty="0">
              <a:effectLst/>
              <a:latin typeface="Calibri" panose="020F0502020204030204" pitchFamily="34" charset="0"/>
            </a:endParaRPr>
          </a:p>
          <a:p>
            <a:pPr lvl="1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Single nucleotide polymorphisms</a:t>
            </a:r>
          </a:p>
          <a:p>
            <a:pPr lvl="1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Copy number alterations (chunks of DNA deleted or amplified)</a:t>
            </a:r>
          </a:p>
          <a:p>
            <a:pPr lvl="2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What kind of genes might be found in deleted or amplified regions?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Aneuploidy (whole chromosome number abnormality)</a:t>
            </a:r>
          </a:p>
          <a:p>
            <a:pPr lvl="2"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What phase of the cell cycle might aneuploidy be generated in?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fontAlgn="base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As cancer cells begin to proliferate, they can continue to accumulate more mutations</a:t>
            </a: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Oncogenes commonly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increase DNA damage</a:t>
            </a:r>
          </a:p>
          <a:p>
            <a:pPr fontAlgn="base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Tumor suppressors often support DNA repair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2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11279-1185-BB83-1963-37C831B7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the cell cycle relate to cancer therapies?</a:t>
            </a:r>
          </a:p>
        </p:txBody>
      </p:sp>
    </p:spTree>
    <p:extLst>
      <p:ext uri="{BB962C8B-B14F-4D97-AF65-F5344CB8AC3E}">
        <p14:creationId xmlns:p14="http://schemas.microsoft.com/office/powerpoint/2010/main" val="79864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5911-CEA5-47E1-DE5A-862F8EB7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66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752182-AE29-7184-5AAD-67ECD80704B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9525000" cy="6667500"/>
          </a:xfrm>
        </p:spPr>
      </p:pic>
    </p:spTree>
    <p:extLst>
      <p:ext uri="{BB962C8B-B14F-4D97-AF65-F5344CB8AC3E}">
        <p14:creationId xmlns:p14="http://schemas.microsoft.com/office/powerpoint/2010/main" val="2280496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6E63CD-342C-EE1F-1AFC-B91F7EE3D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608"/>
            <a:ext cx="10515600" cy="5553135"/>
          </a:xfrm>
        </p:spPr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Inhibition of cell cycle phase progression can harm proliferating cancer cells and is the basis of chemotherapy </a:t>
            </a:r>
          </a:p>
          <a:p>
            <a:pPr marL="742950" lvl="1" indent="-285750"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e.g. DNA replication poisons, antimitotic drugs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However, since the human body contains many proliferative cells for normal physiology, a therapeutic window must be identified where cancer cell proliferation will be reduced while minimizing the impact on normal tissues.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 toxicities experienced from chemotherapies are impaired proliferation of certain blood cells (e.g. neutrophils), hair follicles, and intestinal epithelium. </a:t>
            </a:r>
          </a:p>
          <a:p>
            <a:pPr marL="0" indent="0" algn="l" rtl="0" fontAlgn="base">
              <a:buNone/>
            </a:pP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F5E69196-C4F7-3B84-0025-DCEFD4452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336" y="3265714"/>
            <a:ext cx="4368946" cy="21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994E87E-9590-9F1E-7962-DEF0FBFC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Chemotherapy/DNA damage inducing therapies targets proliferating cancer cells</a:t>
            </a:r>
          </a:p>
        </p:txBody>
      </p:sp>
    </p:spTree>
    <p:extLst>
      <p:ext uri="{BB962C8B-B14F-4D97-AF65-F5344CB8AC3E}">
        <p14:creationId xmlns:p14="http://schemas.microsoft.com/office/powerpoint/2010/main" val="135458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FD5A-CFFD-401E-C892-D9AFE68D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basis for chemotherapy selectively targeting cancer cells?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F81D7-FCFF-5CBC-74EA-7ED81F834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513"/>
            <a:ext cx="10515600" cy="4892449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Cancer cells proliferate more than healthy tissues so drugs that target proliferating cells selectively targets the tumor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Cancer cells have lost some checkpoints so they are uniquely susceptible to interfering with cell cycle progression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Cancer cells have higher levels of basal DNA damage so they may be more get more overall DNA damage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Synthetic lethality, cancer cells may have specific mutations which makes them vulnerable to inhibition of another pathway </a:t>
            </a:r>
          </a:p>
          <a:p>
            <a:pPr lvl="1" fontAlgn="base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 mutations lead to strong sensitivity to PARP inhibitors, while normal cells are not impacted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3B5A-5AF1-023C-2490-B87D4E60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Targeted therapies target proteins involved in cell cycle in to target cancer cells more specifically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A51D5-E26E-BB58-0008-DFA2EAC87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Targeting oncogenic pathways can disable growth of cancer cells</a:t>
            </a:r>
          </a:p>
          <a:p>
            <a:pPr lvl="1" fontAlgn="base"/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direct inhibition of oncogenes </a:t>
            </a:r>
          </a:p>
          <a:p>
            <a:pPr lvl="1" fontAlgn="base"/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 includes targeting downstream of oncogenes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52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81858-A2E3-DE03-7865-015F74C0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Cancer cells disrupt the balance of pro and anti-proliferative signals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A79D1-2FD7-BE3F-AB46-215691D5F2D7}"/>
              </a:ext>
            </a:extLst>
          </p:cNvPr>
          <p:cNvSpPr txBox="1"/>
          <p:nvPr/>
        </p:nvSpPr>
        <p:spPr>
          <a:xfrm>
            <a:off x="413952" y="1393371"/>
            <a:ext cx="384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Pro-proliferative signals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37B2F-581C-72F8-3377-E5720BF99E49}"/>
              </a:ext>
            </a:extLst>
          </p:cNvPr>
          <p:cNvSpPr txBox="1"/>
          <p:nvPr/>
        </p:nvSpPr>
        <p:spPr>
          <a:xfrm>
            <a:off x="444370" y="2063987"/>
            <a:ext cx="2168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Epidermal growth factor (EGF)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6DA78-B0ED-3F6C-565A-365162930248}"/>
              </a:ext>
            </a:extLst>
          </p:cNvPr>
          <p:cNvSpPr txBox="1"/>
          <p:nvPr/>
        </p:nvSpPr>
        <p:spPr>
          <a:xfrm>
            <a:off x="3083451" y="2048803"/>
            <a:ext cx="2345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Epidermal growth factor receptor (EGFR)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44716-DEC0-1080-1A62-F1A7E6806C24}"/>
              </a:ext>
            </a:extLst>
          </p:cNvPr>
          <p:cNvSpPr txBox="1"/>
          <p:nvPr/>
        </p:nvSpPr>
        <p:spPr>
          <a:xfrm>
            <a:off x="5886675" y="2274050"/>
            <a:ext cx="876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KRAS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A21E0-E66F-14B6-BCAF-6FC7BBAC73A5}"/>
              </a:ext>
            </a:extLst>
          </p:cNvPr>
          <p:cNvSpPr txBox="1"/>
          <p:nvPr/>
        </p:nvSpPr>
        <p:spPr>
          <a:xfrm>
            <a:off x="7556600" y="2100817"/>
            <a:ext cx="1540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MAPK signaling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3C7090-4128-4373-F7FA-E0A276EF76A1}"/>
              </a:ext>
            </a:extLst>
          </p:cNvPr>
          <p:cNvCxnSpPr>
            <a:cxnSpLocks/>
          </p:cNvCxnSpPr>
          <p:nvPr/>
        </p:nvCxnSpPr>
        <p:spPr>
          <a:xfrm>
            <a:off x="2267022" y="247912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B7B5766-EFB9-AB3D-C0B2-DF15C7CD25B0}"/>
              </a:ext>
            </a:extLst>
          </p:cNvPr>
          <p:cNvCxnSpPr>
            <a:cxnSpLocks/>
          </p:cNvCxnSpPr>
          <p:nvPr/>
        </p:nvCxnSpPr>
        <p:spPr>
          <a:xfrm>
            <a:off x="4955354" y="2465425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E73108-0EF8-C7D2-7272-A3BC61B7CC9A}"/>
              </a:ext>
            </a:extLst>
          </p:cNvPr>
          <p:cNvCxnSpPr>
            <a:cxnSpLocks/>
          </p:cNvCxnSpPr>
          <p:nvPr/>
        </p:nvCxnSpPr>
        <p:spPr>
          <a:xfrm>
            <a:off x="6762826" y="2455184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8B0D70D-7913-4481-4BC3-492501B5AFB8}"/>
              </a:ext>
            </a:extLst>
          </p:cNvPr>
          <p:cNvCxnSpPr>
            <a:cxnSpLocks/>
          </p:cNvCxnSpPr>
          <p:nvPr/>
        </p:nvCxnSpPr>
        <p:spPr>
          <a:xfrm>
            <a:off x="8165040" y="2833633"/>
            <a:ext cx="326572" cy="59536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509CE73-A710-4B9E-8ADD-2C268CA054A6}"/>
              </a:ext>
            </a:extLst>
          </p:cNvPr>
          <p:cNvSpPr txBox="1"/>
          <p:nvPr/>
        </p:nvSpPr>
        <p:spPr>
          <a:xfrm>
            <a:off x="10992881" y="3652620"/>
            <a:ext cx="124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Cell cycle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458506-D279-9FCA-CCB6-B01F26D9E172}"/>
              </a:ext>
            </a:extLst>
          </p:cNvPr>
          <p:cNvCxnSpPr>
            <a:cxnSpLocks/>
          </p:cNvCxnSpPr>
          <p:nvPr/>
        </p:nvCxnSpPr>
        <p:spPr>
          <a:xfrm>
            <a:off x="10198224" y="37202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324E72-DFD7-4D55-F243-6799DA82D451}"/>
              </a:ext>
            </a:extLst>
          </p:cNvPr>
          <p:cNvCxnSpPr>
            <a:cxnSpLocks/>
          </p:cNvCxnSpPr>
          <p:nvPr/>
        </p:nvCxnSpPr>
        <p:spPr>
          <a:xfrm>
            <a:off x="10350624" y="38726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173F2EB-3FBF-E68C-3149-4FEE180944ED}"/>
              </a:ext>
            </a:extLst>
          </p:cNvPr>
          <p:cNvCxnSpPr>
            <a:cxnSpLocks/>
          </p:cNvCxnSpPr>
          <p:nvPr/>
        </p:nvCxnSpPr>
        <p:spPr>
          <a:xfrm>
            <a:off x="10503024" y="40250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90A7166-AB23-57BE-FBF8-911FED4D75DA}"/>
              </a:ext>
            </a:extLst>
          </p:cNvPr>
          <p:cNvSpPr/>
          <p:nvPr/>
        </p:nvSpPr>
        <p:spPr>
          <a:xfrm>
            <a:off x="8651363" y="3567373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98C56-DA26-3E4F-A2D6-67329A99C2CE}"/>
              </a:ext>
            </a:extLst>
          </p:cNvPr>
          <p:cNvSpPr txBox="1"/>
          <p:nvPr/>
        </p:nvSpPr>
        <p:spPr>
          <a:xfrm>
            <a:off x="325635" y="3188139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Oncogenes commonly are in pro-proliferative signaling pathways</a:t>
            </a:r>
          </a:p>
        </p:txBody>
      </p:sp>
    </p:spTree>
    <p:extLst>
      <p:ext uri="{BB962C8B-B14F-4D97-AF65-F5344CB8AC3E}">
        <p14:creationId xmlns:p14="http://schemas.microsoft.com/office/powerpoint/2010/main" val="2392293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3B5A-5AF1-023C-2490-B87D4E60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Targeted therapies target proteins involved in cell cycle in to target cancer cells more specifically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A51D5-E26E-BB58-0008-DFA2EAC8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608"/>
            <a:ext cx="10515600" cy="5596677"/>
          </a:xfrm>
        </p:spPr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Targeting oncogenic pathways can disable growth of cancer cells</a:t>
            </a:r>
          </a:p>
          <a:p>
            <a:pPr lvl="1" fontAlgn="base"/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direct inhibition of oncogenes </a:t>
            </a:r>
          </a:p>
          <a:p>
            <a:pPr lvl="1" fontAlgn="base"/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Also includes targeting downstream of oncogenes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Advantages over chemo are that they are preventing proliferation, rather than damaging cells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Still may halt proliferation of normal tissues but, cancer cells might be uniquely dependent on certain cell cycle machinery (e.g. maybe more dependent on CDK4/6 because of oncogene expression),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edundancy may allow normal cells to still proliferate  (CDK2 can compensate for CDK4/6)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Normal cells may not be dependent on drug target at all (for example mutant specific KRAS inhibitors)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to remember that cell drugs can impact the immune system (for example, CDK4/6 inhibitors can indirectly enhance immune targeting of cancer cells)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972B5-A9FF-B782-61DF-FB384061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cs typeface="Arial"/>
              </a:rPr>
              <a:t>Understanding the cell cycle is central to understanding cancer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D636116-B5C9-8ED4-9554-BCB6ACC5B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62"/>
          <a:stretch/>
        </p:blipFill>
        <p:spPr bwMode="auto">
          <a:xfrm>
            <a:off x="3035643" y="924792"/>
            <a:ext cx="6746789" cy="54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A55E34-4BF5-2FEE-385D-65AFD12F4EE6}"/>
              </a:ext>
            </a:extLst>
          </p:cNvPr>
          <p:cNvSpPr txBox="1"/>
          <p:nvPr/>
        </p:nvSpPr>
        <p:spPr>
          <a:xfrm>
            <a:off x="0" y="6464503"/>
            <a:ext cx="340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Hanahan. Cancer Discovery (2022)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73235E-DBC8-F602-A2F1-3C0A9BFBB822}"/>
              </a:ext>
            </a:extLst>
          </p:cNvPr>
          <p:cNvSpPr/>
          <p:nvPr/>
        </p:nvSpPr>
        <p:spPr>
          <a:xfrm>
            <a:off x="3820886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6137FC-124F-8FEA-8528-5E6EF7E5C341}"/>
              </a:ext>
            </a:extLst>
          </p:cNvPr>
          <p:cNvSpPr/>
          <p:nvPr/>
        </p:nvSpPr>
        <p:spPr>
          <a:xfrm>
            <a:off x="6409037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4CD1B6-8A54-F615-090E-200A5BF7BCD3}"/>
              </a:ext>
            </a:extLst>
          </p:cNvPr>
          <p:cNvSpPr/>
          <p:nvPr/>
        </p:nvSpPr>
        <p:spPr>
          <a:xfrm>
            <a:off x="8160314" y="3411619"/>
            <a:ext cx="1179629" cy="855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E92782-9D64-8339-EDC1-90F2AC0FF4E9}"/>
              </a:ext>
            </a:extLst>
          </p:cNvPr>
          <p:cNvSpPr/>
          <p:nvPr/>
        </p:nvSpPr>
        <p:spPr>
          <a:xfrm>
            <a:off x="3035643" y="4648200"/>
            <a:ext cx="1198900" cy="794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67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4B15-8BAB-54C0-19B0-C34F65C12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2DF6EF-A7E6-20D3-CDAD-5D4FEBA5B5DF}"/>
              </a:ext>
            </a:extLst>
          </p:cNvPr>
          <p:cNvSpPr/>
          <p:nvPr/>
        </p:nvSpPr>
        <p:spPr>
          <a:xfrm>
            <a:off x="5900056" y="2048803"/>
            <a:ext cx="798339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B6802-5479-4690-C212-DE5BE79B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Cancer cells disrupt the balance of pro and anti-proliferative signals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17A5B-186B-E826-532F-A209F48E06BA}"/>
              </a:ext>
            </a:extLst>
          </p:cNvPr>
          <p:cNvSpPr txBox="1"/>
          <p:nvPr/>
        </p:nvSpPr>
        <p:spPr>
          <a:xfrm>
            <a:off x="413952" y="1393371"/>
            <a:ext cx="384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Pro-proliferative signals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5FBD9-B3FF-7254-622D-64ED888D369A}"/>
              </a:ext>
            </a:extLst>
          </p:cNvPr>
          <p:cNvSpPr txBox="1"/>
          <p:nvPr/>
        </p:nvSpPr>
        <p:spPr>
          <a:xfrm>
            <a:off x="444370" y="2063987"/>
            <a:ext cx="2168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Epidermal growth factor (EGF)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91D416-D65D-A3A3-D633-D6BAB841499C}"/>
              </a:ext>
            </a:extLst>
          </p:cNvPr>
          <p:cNvSpPr txBox="1"/>
          <p:nvPr/>
        </p:nvSpPr>
        <p:spPr>
          <a:xfrm>
            <a:off x="3083451" y="2048803"/>
            <a:ext cx="2345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Epidermal growth factor receptor (EGFR)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348D7-3D52-6408-0EB2-0B2AF1C13A93}"/>
              </a:ext>
            </a:extLst>
          </p:cNvPr>
          <p:cNvSpPr txBox="1"/>
          <p:nvPr/>
        </p:nvSpPr>
        <p:spPr>
          <a:xfrm>
            <a:off x="5886675" y="2274050"/>
            <a:ext cx="876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KRAS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7B071-7BAA-39D3-DFAD-011A73C95416}"/>
              </a:ext>
            </a:extLst>
          </p:cNvPr>
          <p:cNvSpPr txBox="1"/>
          <p:nvPr/>
        </p:nvSpPr>
        <p:spPr>
          <a:xfrm>
            <a:off x="7556600" y="2100817"/>
            <a:ext cx="1540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MAPK signaling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8D68B7-EA94-DC87-6B75-BFF29CC5CE6D}"/>
              </a:ext>
            </a:extLst>
          </p:cNvPr>
          <p:cNvCxnSpPr>
            <a:cxnSpLocks/>
          </p:cNvCxnSpPr>
          <p:nvPr/>
        </p:nvCxnSpPr>
        <p:spPr>
          <a:xfrm>
            <a:off x="2267022" y="2479127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73F1F1-DA47-4A02-0954-92AF3A349CFC}"/>
              </a:ext>
            </a:extLst>
          </p:cNvPr>
          <p:cNvCxnSpPr>
            <a:cxnSpLocks/>
          </p:cNvCxnSpPr>
          <p:nvPr/>
        </p:nvCxnSpPr>
        <p:spPr>
          <a:xfrm>
            <a:off x="4955354" y="2465425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B36EC6A-EC0F-9F02-9D31-74947B7181B3}"/>
              </a:ext>
            </a:extLst>
          </p:cNvPr>
          <p:cNvCxnSpPr>
            <a:cxnSpLocks/>
          </p:cNvCxnSpPr>
          <p:nvPr/>
        </p:nvCxnSpPr>
        <p:spPr>
          <a:xfrm>
            <a:off x="6762826" y="2455184"/>
            <a:ext cx="7293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0DD077-6EED-90A7-E413-834F6089377B}"/>
              </a:ext>
            </a:extLst>
          </p:cNvPr>
          <p:cNvCxnSpPr>
            <a:cxnSpLocks/>
          </p:cNvCxnSpPr>
          <p:nvPr/>
        </p:nvCxnSpPr>
        <p:spPr>
          <a:xfrm>
            <a:off x="8165040" y="2833633"/>
            <a:ext cx="326572" cy="595367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0C5609-86F0-1ABA-4B5A-CB0EB9BB4222}"/>
              </a:ext>
            </a:extLst>
          </p:cNvPr>
          <p:cNvSpPr txBox="1"/>
          <p:nvPr/>
        </p:nvSpPr>
        <p:spPr>
          <a:xfrm>
            <a:off x="10992881" y="3652620"/>
            <a:ext cx="1244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Cell cycle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5281A7-9EEB-22B8-D735-A557948AE050}"/>
              </a:ext>
            </a:extLst>
          </p:cNvPr>
          <p:cNvCxnSpPr>
            <a:cxnSpLocks/>
          </p:cNvCxnSpPr>
          <p:nvPr/>
        </p:nvCxnSpPr>
        <p:spPr>
          <a:xfrm>
            <a:off x="10198224" y="37202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CDC01AC-0AC2-C7E1-94FC-4C48E3670F23}"/>
              </a:ext>
            </a:extLst>
          </p:cNvPr>
          <p:cNvCxnSpPr>
            <a:cxnSpLocks/>
          </p:cNvCxnSpPr>
          <p:nvPr/>
        </p:nvCxnSpPr>
        <p:spPr>
          <a:xfrm>
            <a:off x="10350624" y="38726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B71642-60B3-2762-7DFE-08E395E164D5}"/>
              </a:ext>
            </a:extLst>
          </p:cNvPr>
          <p:cNvCxnSpPr>
            <a:cxnSpLocks/>
          </p:cNvCxnSpPr>
          <p:nvPr/>
        </p:nvCxnSpPr>
        <p:spPr>
          <a:xfrm>
            <a:off x="10503024" y="4025093"/>
            <a:ext cx="52420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9302781-C27C-DBF5-B038-1D3FEE0159FA}"/>
              </a:ext>
            </a:extLst>
          </p:cNvPr>
          <p:cNvSpPr/>
          <p:nvPr/>
        </p:nvSpPr>
        <p:spPr>
          <a:xfrm>
            <a:off x="8651363" y="3567373"/>
            <a:ext cx="1428808" cy="6453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Cyclin D CDK4/6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894D4C-9AFA-CBB7-3289-D43E398685A2}"/>
              </a:ext>
            </a:extLst>
          </p:cNvPr>
          <p:cNvSpPr txBox="1"/>
          <p:nvPr/>
        </p:nvSpPr>
        <p:spPr>
          <a:xfrm>
            <a:off x="325635" y="3188139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Oncogenes commonly are in pro-proliferative signaling pathways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4E203-4954-8167-DF42-6793AC915E42}"/>
              </a:ext>
            </a:extLst>
          </p:cNvPr>
          <p:cNvSpPr txBox="1"/>
          <p:nvPr/>
        </p:nvSpPr>
        <p:spPr>
          <a:xfrm>
            <a:off x="408823" y="4262345"/>
            <a:ext cx="802795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Oncogenic KRAS</a:t>
            </a:r>
          </a:p>
          <a:p>
            <a:pPr marL="285750" indent="-285750">
              <a:buFontTx/>
              <a:buChar char="-"/>
            </a:pPr>
            <a:r>
              <a:rPr lang="en-US" dirty="0"/>
              <a:t>often the result of a single amino acid mutation in the KRAS gene which hyperactivates it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promotes a variety of cancers including pancreas, lung and colon cancer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6B8F1-73F8-C85C-4286-F610F829C0B9}"/>
              </a:ext>
            </a:extLst>
          </p:cNvPr>
          <p:cNvSpPr txBox="1"/>
          <p:nvPr/>
        </p:nvSpPr>
        <p:spPr>
          <a:xfrm>
            <a:off x="391445" y="5833737"/>
            <a:ext cx="80279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Current project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 does oncogenic KRAS promote pancreas cancer?</a:t>
            </a:r>
          </a:p>
          <a:p>
            <a:pPr marL="285750" indent="-285750">
              <a:buFontTx/>
              <a:buChar char="-"/>
            </a:pPr>
            <a:r>
              <a:rPr lang="en-US" dirty="0"/>
              <a:t>Can we treat pancreatic tumors buy inhibiting oncogenic KRAS?</a:t>
            </a:r>
          </a:p>
        </p:txBody>
      </p:sp>
    </p:spTree>
    <p:extLst>
      <p:ext uri="{BB962C8B-B14F-4D97-AF65-F5344CB8AC3E}">
        <p14:creationId xmlns:p14="http://schemas.microsoft.com/office/powerpoint/2010/main" val="367809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AC1CE-C8CB-1D32-2DB9-9C9DF7DE0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1958-8CF2-D26E-6A7B-36272E9F6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05" y="141007"/>
            <a:ext cx="11775990" cy="683306"/>
          </a:xfrm>
        </p:spPr>
        <p:txBody>
          <a:bodyPr/>
          <a:lstStyle/>
          <a:p>
            <a:r>
              <a:rPr lang="en-US" sz="3200" dirty="0">
                <a:cs typeface="Arial"/>
              </a:rPr>
              <a:t>Oncogenic KRAS promotes cancer through broad mechanisms (not just cell cycle)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28FE794-3CCF-CBCB-8438-79BAC0B0A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62"/>
          <a:stretch/>
        </p:blipFill>
        <p:spPr bwMode="auto">
          <a:xfrm>
            <a:off x="3035643" y="924792"/>
            <a:ext cx="6746789" cy="541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D90B84-A2E1-F791-3A66-097156A14EB2}"/>
              </a:ext>
            </a:extLst>
          </p:cNvPr>
          <p:cNvSpPr txBox="1"/>
          <p:nvPr/>
        </p:nvSpPr>
        <p:spPr>
          <a:xfrm>
            <a:off x="0" y="6464503"/>
            <a:ext cx="340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Hanahan. Cancer Discovery (2022)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C2052-7531-4865-8E57-03FE3C723F7B}"/>
              </a:ext>
            </a:extLst>
          </p:cNvPr>
          <p:cNvSpPr/>
          <p:nvPr/>
        </p:nvSpPr>
        <p:spPr>
          <a:xfrm>
            <a:off x="3820886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A435CA-8F4A-2EE2-63C4-94E052F394C3}"/>
              </a:ext>
            </a:extLst>
          </p:cNvPr>
          <p:cNvSpPr/>
          <p:nvPr/>
        </p:nvSpPr>
        <p:spPr>
          <a:xfrm>
            <a:off x="6409037" y="1143000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F374E8-2314-0BC3-E73E-27A6EA0E4BFB}"/>
              </a:ext>
            </a:extLst>
          </p:cNvPr>
          <p:cNvSpPr/>
          <p:nvPr/>
        </p:nvSpPr>
        <p:spPr>
          <a:xfrm>
            <a:off x="8160314" y="3411619"/>
            <a:ext cx="1179629" cy="855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CF2A28-2B55-B98E-BF0D-CFDDD52F14BC}"/>
              </a:ext>
            </a:extLst>
          </p:cNvPr>
          <p:cNvSpPr/>
          <p:nvPr/>
        </p:nvSpPr>
        <p:spPr>
          <a:xfrm>
            <a:off x="3035643" y="4648200"/>
            <a:ext cx="1198900" cy="794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5FC7E5-6EED-0E95-DC41-2315DDE50B8A}"/>
              </a:ext>
            </a:extLst>
          </p:cNvPr>
          <p:cNvSpPr/>
          <p:nvPr/>
        </p:nvSpPr>
        <p:spPr>
          <a:xfrm>
            <a:off x="3035643" y="1942153"/>
            <a:ext cx="1366010" cy="788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F1E53A-E7E3-E7E1-72A2-BCB57A12CDC3}"/>
              </a:ext>
            </a:extLst>
          </p:cNvPr>
          <p:cNvSpPr/>
          <p:nvPr/>
        </p:nvSpPr>
        <p:spPr>
          <a:xfrm>
            <a:off x="2852057" y="3519281"/>
            <a:ext cx="1179630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812A5-6DCA-B3A0-7948-142DB011D5D5}"/>
              </a:ext>
            </a:extLst>
          </p:cNvPr>
          <p:cNvSpPr/>
          <p:nvPr/>
        </p:nvSpPr>
        <p:spPr>
          <a:xfrm>
            <a:off x="3635093" y="5834484"/>
            <a:ext cx="2095856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382D7-3D5A-C608-C99A-F99FD76359B9}"/>
              </a:ext>
            </a:extLst>
          </p:cNvPr>
          <p:cNvSpPr/>
          <p:nvPr/>
        </p:nvSpPr>
        <p:spPr>
          <a:xfrm>
            <a:off x="6330399" y="5770522"/>
            <a:ext cx="1992085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DB4E53-B10F-96DF-7FAF-C098775071F5}"/>
              </a:ext>
            </a:extLst>
          </p:cNvPr>
          <p:cNvSpPr/>
          <p:nvPr/>
        </p:nvSpPr>
        <p:spPr>
          <a:xfrm>
            <a:off x="7754086" y="1985695"/>
            <a:ext cx="1366010" cy="788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82F6FE-ACDA-214A-B359-1384947EFF04}"/>
              </a:ext>
            </a:extLst>
          </p:cNvPr>
          <p:cNvSpPr/>
          <p:nvPr/>
        </p:nvSpPr>
        <p:spPr>
          <a:xfrm>
            <a:off x="7790348" y="4876800"/>
            <a:ext cx="1747058" cy="5660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1A38492-7E67-7170-1635-C303F39CC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16149" r="24445" b="3889"/>
          <a:stretch/>
        </p:blipFill>
        <p:spPr>
          <a:xfrm>
            <a:off x="172045" y="840958"/>
            <a:ext cx="6947338" cy="51760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B29F9C-7DBE-8743-F1BD-2B716500780B}"/>
              </a:ext>
            </a:extLst>
          </p:cNvPr>
          <p:cNvSpPr txBox="1"/>
          <p:nvPr/>
        </p:nvSpPr>
        <p:spPr>
          <a:xfrm>
            <a:off x="7119383" y="1502979"/>
            <a:ext cx="49005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order divide, cells need to duplicate what?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Genome (DNA)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Organelles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Membranes, proteins, other biomass</a:t>
            </a:r>
          </a:p>
        </p:txBody>
      </p:sp>
    </p:spTree>
    <p:extLst>
      <p:ext uri="{BB962C8B-B14F-4D97-AF65-F5344CB8AC3E}">
        <p14:creationId xmlns:p14="http://schemas.microsoft.com/office/powerpoint/2010/main" val="27625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684FE7-FD8D-C286-4FCD-4C145B43DF31}"/>
              </a:ext>
            </a:extLst>
          </p:cNvPr>
          <p:cNvSpPr txBox="1"/>
          <p:nvPr/>
        </p:nvSpPr>
        <p:spPr>
          <a:xfrm>
            <a:off x="7119383" y="474344"/>
            <a:ext cx="49005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G1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 for DNA replication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Grow (G1/G2 stand for Gap 1/Gap 2)</a:t>
            </a:r>
          </a:p>
          <a:p>
            <a:r>
              <a:rPr lang="en-US" sz="2000" b="1" dirty="0"/>
              <a:t>S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Replicate DNA exactly one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Grow</a:t>
            </a:r>
          </a:p>
          <a:p>
            <a:r>
              <a:rPr lang="en-US" sz="2000" b="1" dirty="0"/>
              <a:t>G2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Prepare for mitosis (ensure DNA replication is complete and DNA is free of damage)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Grow</a:t>
            </a:r>
          </a:p>
          <a:p>
            <a:r>
              <a:rPr lang="en-US" sz="2000" b="1" dirty="0"/>
              <a:t>Mitosis (M)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Divide each chromosome into two nuclei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Partition cellular components into two ”identical” cells</a:t>
            </a:r>
          </a:p>
          <a:p>
            <a:r>
              <a:rPr lang="en-US" sz="2000" b="1" dirty="0"/>
              <a:t>G0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Exited from the cell cycle when not actively dividing (most cells in the body)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Quiescence (can reenter cell cycle)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Senescence (irreversible cell cycle exit)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Terminal differentiation</a:t>
            </a:r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EEAC900F-7FE4-8BFA-7112-80325DAD1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16149" r="24445" b="3889"/>
          <a:stretch/>
        </p:blipFill>
        <p:spPr>
          <a:xfrm>
            <a:off x="172045" y="840958"/>
            <a:ext cx="6947338" cy="51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Actual Footage of Cell Division (Kidney Cells)">
            <a:hlinkClick r:id="" action="ppaction://media"/>
            <a:extLst>
              <a:ext uri="{FF2B5EF4-FFF2-40B4-BE49-F238E27FC236}">
                <a16:creationId xmlns:a16="http://schemas.microsoft.com/office/drawing/2014/main" id="{04EBEA8B-F51A-2AD1-A254-10FACA2367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1891" y="1585080"/>
            <a:ext cx="5322922" cy="3992193"/>
          </a:xfrm>
          <a:prstGeom prst="rect">
            <a:avLst/>
          </a:prstGeom>
        </p:spPr>
      </p:pic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15269943-0D2F-4102-07D6-380EE71E30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16149" r="24445" b="3889"/>
          <a:stretch/>
        </p:blipFill>
        <p:spPr>
          <a:xfrm>
            <a:off x="6030878" y="1722665"/>
            <a:ext cx="5322922" cy="396581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1C5F094-08B7-6DC0-D31C-E8ED4005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Mitosis is a critical but brief phase of the cell cycle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A25F62-CF3B-2458-808A-2E3C6ED0D618}"/>
              </a:ext>
            </a:extLst>
          </p:cNvPr>
          <p:cNvSpPr txBox="1"/>
          <p:nvPr/>
        </p:nvSpPr>
        <p:spPr>
          <a:xfrm>
            <a:off x="1643449" y="5766410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Mitosis (~1 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C7E29-F274-307E-89DD-72D9FC0826F4}"/>
              </a:ext>
            </a:extLst>
          </p:cNvPr>
          <p:cNvSpPr txBox="1"/>
          <p:nvPr/>
        </p:nvSpPr>
        <p:spPr>
          <a:xfrm>
            <a:off x="7699733" y="5766410"/>
            <a:ext cx="3239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Total cell cycle (~24 h)</a:t>
            </a:r>
          </a:p>
        </p:txBody>
      </p:sp>
    </p:spTree>
    <p:extLst>
      <p:ext uri="{BB962C8B-B14F-4D97-AF65-F5344CB8AC3E}">
        <p14:creationId xmlns:p14="http://schemas.microsoft.com/office/powerpoint/2010/main" val="9117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70D1DB2-7D59-D38D-E96B-5CB06DE9C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2948"/>
            <a:ext cx="9978433" cy="42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8CD7DC-C16E-94F8-91B2-08F5DEC28AB9}"/>
              </a:ext>
            </a:extLst>
          </p:cNvPr>
          <p:cNvSpPr txBox="1"/>
          <p:nvPr/>
        </p:nvSpPr>
        <p:spPr>
          <a:xfrm>
            <a:off x="630195" y="5515767"/>
            <a:ext cx="560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Mitosis in salamander larva living epidermal cell</a:t>
            </a:r>
          </a:p>
          <a:p>
            <a:r>
              <a:rPr lang="en-US" sz="2000"/>
              <a:t>Walther </a:t>
            </a:r>
            <a:r>
              <a:rPr lang="en-US" sz="2000" err="1"/>
              <a:t>Flemming</a:t>
            </a:r>
            <a:r>
              <a:rPr lang="en-US" sz="2000"/>
              <a:t>, 1878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C4629-1333-C03A-21C3-E3D8A7BF9FAE}"/>
              </a:ext>
            </a:extLst>
          </p:cNvPr>
          <p:cNvSpPr txBox="1"/>
          <p:nvPr/>
        </p:nvSpPr>
        <p:spPr>
          <a:xfrm>
            <a:off x="-2058" y="6581001"/>
            <a:ext cx="6098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/>
              <a:t>https://</a:t>
            </a:r>
            <a:r>
              <a:rPr lang="en-US" sz="1200" err="1"/>
              <a:t>www.mdpi.com</a:t>
            </a:r>
            <a:r>
              <a:rPr lang="en-US" sz="1200"/>
              <a:t>/2079-7737/5/4/55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439C1E8-7256-88C7-539A-2B4BCDA3E47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56915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Mitosis is a critical but brief phase of the cell cycle</a:t>
            </a:r>
          </a:p>
        </p:txBody>
      </p:sp>
    </p:spTree>
    <p:extLst>
      <p:ext uri="{BB962C8B-B14F-4D97-AF65-F5344CB8AC3E}">
        <p14:creationId xmlns:p14="http://schemas.microsoft.com/office/powerpoint/2010/main" val="57055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FC93B-486F-1676-B832-68C9A569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/>
              <a:t>The entire cell cycle is filled with dynamic regulatory processes</a:t>
            </a:r>
          </a:p>
        </p:txBody>
      </p:sp>
      <p:pic>
        <p:nvPicPr>
          <p:cNvPr id="3" name="1_2_1_test_noout_box61">
            <a:hlinkClick r:id="" action="ppaction://media"/>
            <a:extLst>
              <a:ext uri="{FF2B5EF4-FFF2-40B4-BE49-F238E27FC236}">
                <a16:creationId xmlns:a16="http://schemas.microsoft.com/office/drawing/2014/main" id="{580DED79-1E25-E340-F719-DAACC4D981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7832" y="1202699"/>
            <a:ext cx="8905204" cy="2226301"/>
          </a:xfrm>
          <a:prstGeom prst="rect">
            <a:avLst/>
          </a:prstGeom>
        </p:spPr>
      </p:pic>
      <p:pic>
        <p:nvPicPr>
          <p:cNvPr id="4" name="1_2_1_test_noout61">
            <a:hlinkClick r:id="" action="ppaction://media"/>
            <a:extLst>
              <a:ext uri="{FF2B5EF4-FFF2-40B4-BE49-F238E27FC236}">
                <a16:creationId xmlns:a16="http://schemas.microsoft.com/office/drawing/2014/main" id="{98E9D936-D1A6-7080-BA23-96A56BCF8A4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12641" t="16574" r="9241" b="20457"/>
          <a:stretch/>
        </p:blipFill>
        <p:spPr>
          <a:xfrm>
            <a:off x="1397285" y="3996646"/>
            <a:ext cx="9524143" cy="1919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E8910D-D15C-46C9-EE97-0FC3E16E8DAF}"/>
              </a:ext>
            </a:extLst>
          </p:cNvPr>
          <p:cNvSpPr txBox="1"/>
          <p:nvPr/>
        </p:nvSpPr>
        <p:spPr>
          <a:xfrm>
            <a:off x="1599918" y="3627314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00B050"/>
                </a:solidFill>
              </a:rPr>
              <a:t>CDK reporter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10651-2BDE-B0DB-3177-7C3C5F19EBB0}"/>
              </a:ext>
            </a:extLst>
          </p:cNvPr>
          <p:cNvSpPr txBox="1"/>
          <p:nvPr/>
        </p:nvSpPr>
        <p:spPr>
          <a:xfrm>
            <a:off x="4002358" y="362731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7030A0"/>
                </a:solidFill>
              </a:rPr>
              <a:t>APC/C reporter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ACED61-92A0-906D-8E79-D1A71BD0A79F}"/>
              </a:ext>
            </a:extLst>
          </p:cNvPr>
          <p:cNvSpPr txBox="1"/>
          <p:nvPr/>
        </p:nvSpPr>
        <p:spPr>
          <a:xfrm>
            <a:off x="6429543" y="3627314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C00000"/>
                </a:solidFill>
              </a:rPr>
              <a:t>CRL4</a:t>
            </a:r>
            <a:r>
              <a:rPr lang="en-US" b="1" i="1" baseline="30000">
                <a:solidFill>
                  <a:srgbClr val="C00000"/>
                </a:solidFill>
              </a:rPr>
              <a:t>Cdt2 </a:t>
            </a:r>
            <a:r>
              <a:rPr lang="en-US" b="1" i="1">
                <a:solidFill>
                  <a:srgbClr val="C00000"/>
                </a:solidFill>
              </a:rPr>
              <a:t>reporter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75B56-DC80-E815-6E9A-AFE39A93DAE0}"/>
              </a:ext>
            </a:extLst>
          </p:cNvPr>
          <p:cNvSpPr txBox="1"/>
          <p:nvPr/>
        </p:nvSpPr>
        <p:spPr>
          <a:xfrm>
            <a:off x="9439867" y="362731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00B0F0"/>
                </a:solidFill>
              </a:rPr>
              <a:t>Histone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32C373-D8CE-A329-B31B-8651A5725560}"/>
              </a:ext>
            </a:extLst>
          </p:cNvPr>
          <p:cNvGrpSpPr/>
          <p:nvPr/>
        </p:nvGrpSpPr>
        <p:grpSpPr>
          <a:xfrm>
            <a:off x="2197730" y="1986722"/>
            <a:ext cx="590226" cy="677108"/>
            <a:chOff x="2182657" y="1993595"/>
            <a:chExt cx="590226" cy="67710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47B2A6-4E0D-4AF7-25F0-A683FD72CADC}"/>
                </a:ext>
              </a:extLst>
            </p:cNvPr>
            <p:cNvSpPr/>
            <p:nvPr/>
          </p:nvSpPr>
          <p:spPr>
            <a:xfrm>
              <a:off x="2240782" y="2014695"/>
              <a:ext cx="473976" cy="63490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7B1945-7C02-BC9A-1A63-73BB6B2E009B}"/>
                </a:ext>
              </a:extLst>
            </p:cNvPr>
            <p:cNvSpPr txBox="1"/>
            <p:nvPr/>
          </p:nvSpPr>
          <p:spPr>
            <a:xfrm>
              <a:off x="2182657" y="1993595"/>
              <a:ext cx="59022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i="1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5363A3-2211-215B-20B6-FA939A14DC32}"/>
              </a:ext>
            </a:extLst>
          </p:cNvPr>
          <p:cNvGrpSpPr/>
          <p:nvPr/>
        </p:nvGrpSpPr>
        <p:grpSpPr>
          <a:xfrm>
            <a:off x="9567292" y="1986722"/>
            <a:ext cx="590226" cy="677108"/>
            <a:chOff x="2069547" y="1993595"/>
            <a:chExt cx="590226" cy="67710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0ECD4B-0B9A-911D-1FF0-D3EC0A5BE721}"/>
                </a:ext>
              </a:extLst>
            </p:cNvPr>
            <p:cNvSpPr/>
            <p:nvPr/>
          </p:nvSpPr>
          <p:spPr>
            <a:xfrm>
              <a:off x="2118858" y="2014695"/>
              <a:ext cx="502088" cy="63490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i="1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0DE2C8-7A87-2BA9-69DD-1EF1CAFE6210}"/>
                </a:ext>
              </a:extLst>
            </p:cNvPr>
            <p:cNvSpPr txBox="1"/>
            <p:nvPr/>
          </p:nvSpPr>
          <p:spPr>
            <a:xfrm>
              <a:off x="2069547" y="1993595"/>
              <a:ext cx="59022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i="1">
                  <a:solidFill>
                    <a:schemeClr val="bg1"/>
                  </a:solidFill>
                </a:rPr>
                <a:t>M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57AAAF3-EB13-8F92-8420-67A15BEBDD7B}"/>
              </a:ext>
            </a:extLst>
          </p:cNvPr>
          <p:cNvSpPr txBox="1"/>
          <p:nvPr/>
        </p:nvSpPr>
        <p:spPr>
          <a:xfrm>
            <a:off x="85517" y="6483611"/>
            <a:ext cx="528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Live-cell fluorescence microscopy of a dividing cell</a:t>
            </a:r>
          </a:p>
        </p:txBody>
      </p:sp>
    </p:spTree>
    <p:extLst>
      <p:ext uri="{BB962C8B-B14F-4D97-AF65-F5344CB8AC3E}">
        <p14:creationId xmlns:p14="http://schemas.microsoft.com/office/powerpoint/2010/main" val="29470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489698E-1881-BFF2-E017-7447C62C12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6" t="16149" r="24445" b="3889"/>
          <a:stretch/>
        </p:blipFill>
        <p:spPr>
          <a:xfrm>
            <a:off x="3451550" y="1479297"/>
            <a:ext cx="6844863" cy="50997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0BEA513-4AF4-52DA-C849-C5FEFAED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Cell cycle control: cells tightly regulate entry and progression through cell cycle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12BB4-E850-2EE8-8F85-1906F44547AB}"/>
              </a:ext>
            </a:extLst>
          </p:cNvPr>
          <p:cNvSpPr txBox="1"/>
          <p:nvPr/>
        </p:nvSpPr>
        <p:spPr>
          <a:xfrm>
            <a:off x="141809" y="3429000"/>
            <a:ext cx="384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Pro-proliferative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 normal cells the default is non-proliferation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Mitogens (growth factors)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E906ED-1C2E-2CB0-5010-6B1A9671E62B}"/>
              </a:ext>
            </a:extLst>
          </p:cNvPr>
          <p:cNvSpPr txBox="1"/>
          <p:nvPr/>
        </p:nvSpPr>
        <p:spPr>
          <a:xfrm>
            <a:off x="141809" y="4741002"/>
            <a:ext cx="46794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Anti-proliferative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Intrinsic: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DNA damage, cell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Extrinsic: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Anti-proliferative signaling molecules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/>
              <a:t>Cellular crowding</a:t>
            </a:r>
          </a:p>
          <a:p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0C9D052-AD56-9504-60D1-B30DA14EA9A1}"/>
              </a:ext>
            </a:extLst>
          </p:cNvPr>
          <p:cNvCxnSpPr>
            <a:cxnSpLocks/>
          </p:cNvCxnSpPr>
          <p:nvPr/>
        </p:nvCxnSpPr>
        <p:spPr>
          <a:xfrm flipV="1">
            <a:off x="2982686" y="3429000"/>
            <a:ext cx="1665514" cy="17135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DDD278-02F8-DB3F-452B-D9FAA861D746}"/>
              </a:ext>
            </a:extLst>
          </p:cNvPr>
          <p:cNvCxnSpPr>
            <a:cxnSpLocks/>
          </p:cNvCxnSpPr>
          <p:nvPr/>
        </p:nvCxnSpPr>
        <p:spPr>
          <a:xfrm flipV="1">
            <a:off x="2982686" y="3810000"/>
            <a:ext cx="2155371" cy="1016679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4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2004</Words>
  <Application>Microsoft Macintosh PowerPoint</Application>
  <PresentationFormat>Widescreen</PresentationFormat>
  <Paragraphs>331</Paragraphs>
  <Slides>37</Slides>
  <Notes>7</Notes>
  <HiddenSlides>1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Cell cycle control and its relevance to cancer</vt:lpstr>
      <vt:lpstr>PowerPoint Presentation</vt:lpstr>
      <vt:lpstr>PowerPoint Presentation</vt:lpstr>
      <vt:lpstr>PowerPoint Presentation</vt:lpstr>
      <vt:lpstr>PowerPoint Presentation</vt:lpstr>
      <vt:lpstr>Mitosis is a critical but brief phase of the cell cycle</vt:lpstr>
      <vt:lpstr>PowerPoint Presentation</vt:lpstr>
      <vt:lpstr>The entire cell cycle is filled with dynamic regulatory processes</vt:lpstr>
      <vt:lpstr>Cell cycle control: cells tightly regulate entry and progression through cell cycle</vt:lpstr>
      <vt:lpstr>Cell cycle control: cells tightly regulate entry and progression through cell cycle</vt:lpstr>
      <vt:lpstr>Cell cycle control: cells tightly regulate entry and progression through cell cycle</vt:lpstr>
      <vt:lpstr>Cell cycle control: cells tightly regulate entry and progression through cell cycle</vt:lpstr>
      <vt:lpstr>Cell cycle control: cells tightly regulate entry and progression through cell cycle</vt:lpstr>
      <vt:lpstr>Cell cycle control: cells tightly regulate entry and progression through cell cycle</vt:lpstr>
      <vt:lpstr>Balance of pro and anti-proliferative signals are read out by cell cycle regulators</vt:lpstr>
      <vt:lpstr>After cell cycle entry a series of checkpoints cells only progress to next phase under correct circumstances</vt:lpstr>
      <vt:lpstr>How does the cell cycle relate to cancer?</vt:lpstr>
      <vt:lpstr>Hallmarks of Cancer</vt:lpstr>
      <vt:lpstr>Hallmarks of Cancer</vt:lpstr>
      <vt:lpstr>Cell cycle dysregulation is central to tumorigenesis</vt:lpstr>
      <vt:lpstr>Cancer is caused by mutations in oncogenes and  tumor suppressors </vt:lpstr>
      <vt:lpstr>Cancer cells disrupt the balance of pro and anti-proliferative signals</vt:lpstr>
      <vt:lpstr>Cancer cells disrupt the balance of pro and anti-proliferative signals</vt:lpstr>
      <vt:lpstr>Hallmarks of Cancer</vt:lpstr>
      <vt:lpstr>Hallmarks of Cancer</vt:lpstr>
      <vt:lpstr>Cellular senescence is a barrier to tumorigenesis</vt:lpstr>
      <vt:lpstr>Hallmarks of Cancer</vt:lpstr>
      <vt:lpstr>Genome instability during the cancer cell cycle</vt:lpstr>
      <vt:lpstr>How does the cell cycle relate to cancer therapies?</vt:lpstr>
      <vt:lpstr>Chemotherapy/DNA damage inducing therapies targets proliferating cancer cells</vt:lpstr>
      <vt:lpstr>What is the basis for chemotherapy selectively targeting cancer cells?</vt:lpstr>
      <vt:lpstr>Targeted therapies target proteins involved in cell cycle in to target cancer cells more specifically</vt:lpstr>
      <vt:lpstr>Cancer cells disrupt the balance of pro and anti-proliferative signals</vt:lpstr>
      <vt:lpstr>Targeted therapies target proteins involved in cell cycle in to target cancer cells more specifically</vt:lpstr>
      <vt:lpstr>Understanding the cell cycle is central to understanding cancer</vt:lpstr>
      <vt:lpstr>Cancer cells disrupt the balance of pro and anti-proliferative signals</vt:lpstr>
      <vt:lpstr>Oncogenic KRAS promotes cancer through broad mechanisms (not just cell cycle)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Nalin Ratnayeke</dc:creator>
  <cp:lastModifiedBy>Ratnayeke, Nalin</cp:lastModifiedBy>
  <cp:revision>2</cp:revision>
  <dcterms:created xsi:type="dcterms:W3CDTF">2024-02-28T05:55:29Z</dcterms:created>
  <dcterms:modified xsi:type="dcterms:W3CDTF">2026-01-14T21:34:57Z</dcterms:modified>
</cp:coreProperties>
</file>