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11044" r:id="rId2"/>
    <p:sldId id="11117" r:id="rId3"/>
    <p:sldId id="11090" r:id="rId4"/>
    <p:sldId id="11112" r:id="rId5"/>
    <p:sldId id="11111" r:id="rId6"/>
    <p:sldId id="11114" r:id="rId7"/>
    <p:sldId id="11073" r:id="rId8"/>
    <p:sldId id="11115" r:id="rId9"/>
    <p:sldId id="11074" r:id="rId10"/>
    <p:sldId id="11078" r:id="rId11"/>
    <p:sldId id="11081" r:id="rId12"/>
    <p:sldId id="11082" r:id="rId13"/>
    <p:sldId id="11083" r:id="rId14"/>
    <p:sldId id="11092" r:id="rId15"/>
    <p:sldId id="11093" r:id="rId16"/>
    <p:sldId id="11088" r:id="rId17"/>
    <p:sldId id="11086" r:id="rId18"/>
    <p:sldId id="11087" r:id="rId19"/>
    <p:sldId id="11113" r:id="rId20"/>
    <p:sldId id="11119" r:id="rId21"/>
    <p:sldId id="11120" r:id="rId22"/>
    <p:sldId id="11121" r:id="rId23"/>
    <p:sldId id="11084" r:id="rId24"/>
    <p:sldId id="110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FC3F4-8B69-6046-9764-4E4981E6502A}" v="120" dt="2026-03-23T16:10:48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1"/>
    <p:restoredTop sz="83093" autoAdjust="0"/>
  </p:normalViewPr>
  <p:slideViewPr>
    <p:cSldViewPr snapToGrid="0">
      <p:cViewPr>
        <p:scale>
          <a:sx n="75" d="100"/>
          <a:sy n="75" d="100"/>
        </p:scale>
        <p:origin x="116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C371D-5DA9-6C42-8A12-4A27D2753739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5306-B3B1-A944-A64E-0A77BF93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biomarker-driven trial is a type of clinical trial in which molecular tumor profiling is used to identify which patients are more likely to benefit from an experimental targeted therapy.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0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7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9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60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49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A819-2419-E367-9373-243691D4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AA2DF-2053-721E-77E8-F1AE53507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FA359-0386-AEC4-5D0B-B8C4EB8D7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5F800-5C76-2826-8C1C-1631105D4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63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E5763-6CD0-A650-D4A3-1BB7AEF6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72C15-BD06-F738-A3F4-CBEE1C437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D499E-9E36-D6AF-0AE4-F07B5A945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9480A-59F3-B50A-7FAA-3D919FBA2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4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58476-6C48-752A-ADBE-F5C4679BB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08B5B-5B84-0602-3F3E-49C57A525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6E0AE-A41F-0984-A50A-9FACEEE03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F99F6-9D73-43DD-A26C-E32C3E12D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2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lung cancer -&gt; EGFR or KRAS mutations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lung cancer -&gt; EGFR or KRAS mutations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Prioritization based on level of evidence and frequency of mutation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Oligometastatic cancer (or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oligometastasis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refers to a specific, intermediate stage of cancer in which the disease has spread from the original primary tumor to only a few other sites in the body—typically defined as having one to five metastatic lesions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5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Verafenib</a:t>
            </a:r>
            <a:r>
              <a:rPr lang="en-US"/>
              <a:t> monotherapy had insufficient activity, but lab data show promise for combination w/ cetuximab, so an additional Simon 2-stage trial was included in the protocol</a:t>
            </a:r>
          </a:p>
          <a:p>
            <a:endParaRPr lang="en-US"/>
          </a:p>
          <a:p>
            <a:r>
              <a:rPr lang="en-US"/>
              <a:t>Can use other phase 2 designs, like </a:t>
            </a:r>
            <a:r>
              <a:rPr lang="en-US" err="1"/>
              <a:t>Fleminng</a:t>
            </a:r>
            <a:r>
              <a:rPr lang="en-US"/>
              <a:t> design, Bayesian designs, etc. It depends on the specific aim of the individual sub-studies.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5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0417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9725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5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Divider layouts</a:t>
            </a:r>
          </a:p>
        </p:txBody>
      </p:sp>
    </p:spTree>
    <p:extLst>
      <p:ext uri="{BB962C8B-B14F-4D97-AF65-F5344CB8AC3E}">
        <p14:creationId xmlns:p14="http://schemas.microsoft.com/office/powerpoint/2010/main" val="169528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D86FA2C-F8A6-90E8-5782-DF29638FC6C0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403959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666FADEA-3B1D-38EC-A06D-527B0A9E3ADB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74695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+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Title Only + 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4166939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5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47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72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5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06540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2383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1288333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648396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97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31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39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72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42395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2983807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283725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Eyebrow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Title and Subtitle-Above layouts</a:t>
            </a:r>
          </a:p>
        </p:txBody>
      </p:sp>
    </p:spTree>
    <p:extLst>
      <p:ext uri="{BB962C8B-B14F-4D97-AF65-F5344CB8AC3E}">
        <p14:creationId xmlns:p14="http://schemas.microsoft.com/office/powerpoint/2010/main" val="176074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55136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957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75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A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7"/>
            <a:ext cx="5126736" cy="555813"/>
          </a:xfrm>
        </p:spPr>
        <p:txBody>
          <a:bodyPr vert="horz"/>
          <a:lstStyle/>
          <a:p>
            <a:r>
              <a:rPr lang="en-US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66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1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481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209232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175053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-8965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Short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11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Short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17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33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8799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47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85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65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100787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Title and Subtitle-Below layouts</a:t>
            </a:r>
          </a:p>
        </p:txBody>
      </p:sp>
    </p:spTree>
    <p:extLst>
      <p:ext uri="{BB962C8B-B14F-4D97-AF65-F5344CB8AC3E}">
        <p14:creationId xmlns:p14="http://schemas.microsoft.com/office/powerpoint/2010/main" val="493174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313C93-2B4C-9844-9284-03EC104B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57784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646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582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B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0"/>
            <a:ext cx="5126736" cy="555813"/>
          </a:xfrm>
        </p:spPr>
        <p:txBody>
          <a:bodyPr vert="horz"/>
          <a:lstStyle/>
          <a:p>
            <a:r>
              <a:rPr lang="en-US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73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55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53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1739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251222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693262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0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Short slide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28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Short slide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25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27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69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53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41461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Special layouts</a:t>
            </a:r>
          </a:p>
        </p:txBody>
      </p:sp>
    </p:spTree>
    <p:extLst>
      <p:ext uri="{BB962C8B-B14F-4D97-AF65-F5344CB8AC3E}">
        <p14:creationId xmlns:p14="http://schemas.microsoft.com/office/powerpoint/2010/main" val="9578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35011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EAF8F1-C826-6F47-BE7A-44717A37D861}"/>
              </a:ext>
            </a:extLst>
          </p:cNvPr>
          <p:cNvSpPr/>
          <p:nvPr/>
        </p:nvSpPr>
        <p:spPr>
          <a:xfrm>
            <a:off x="0" y="3666565"/>
            <a:ext cx="12192000" cy="31914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title; Arial 20pt bold, sentence case (1 line)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520AB0-B15D-4644-8232-A1DA7A34C6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9141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Add 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186D89A-9D30-6C4F-925D-4091D0F3D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1706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Add 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68A2CBF-6F30-2D4C-BD65-7D6157EA8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702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Insert person’s photo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AA6058B-210D-DD48-8898-100F31B78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7798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Insert person’s photo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7ECDB41-474A-6442-AFDC-C46B467A1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763" y="4016187"/>
            <a:ext cx="11187112" cy="2089337"/>
          </a:xfrm>
        </p:spPr>
        <p:txBody>
          <a:bodyPr/>
          <a:lstStyle>
            <a:lvl1pPr marL="231775" indent="-231775"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537440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008058-B9DB-5E41-ADFA-69BE956800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Bring placeholder to front. Drag picture to placeholder or click icon to add. Send placeholder to back. </a:t>
            </a:r>
            <a:br>
              <a:rPr lang="en-US"/>
            </a:br>
            <a:r>
              <a:rPr lang="en-US"/>
              <a:t>Note that the overlay sits on top of the slide; it will need to be pasted onto any new slide using this layout.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6961399" cy="2519084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Large statement; Arial 32pt bold, sentence case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6961398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2611249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4D66BA-EC5A-D945-99FE-DA74D720C6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Drag picture to placeholder or click icon to add. Send placeholder to back.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4F558-9BFF-B14B-8BE9-C6BBD3865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BCD08-FF08-374A-9A06-80B682368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CC9F91-EFE4-A54B-B9C5-6BBAE3D75C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39089"/>
            <a:ext cx="5029200" cy="5029200"/>
          </a:xfrm>
          <a:solidFill>
            <a:schemeClr val="bg1"/>
          </a:solidFill>
        </p:spPr>
        <p:txBody>
          <a:bodyPr lIns="457200" tIns="1097280" rIns="457200"/>
          <a:lstStyle>
            <a:lvl1pPr>
              <a:defRPr sz="2400"/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1076100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A7B38F7-2661-CE4A-817E-73C2E2DCC1FB}"/>
              </a:ext>
            </a:extLst>
          </p:cNvPr>
          <p:cNvSpPr/>
          <p:nvPr/>
        </p:nvSpPr>
        <p:spPr>
          <a:xfrm>
            <a:off x="502080" y="1067823"/>
            <a:ext cx="553045" cy="409575"/>
          </a:xfrm>
          <a:custGeom>
            <a:avLst/>
            <a:gdLst/>
            <a:ahLst/>
            <a:cxnLst/>
            <a:rect l="l" t="t" r="r" b="b"/>
            <a:pathLst>
              <a:path w="553045" h="409575">
                <a:moveTo>
                  <a:pt x="530423" y="0"/>
                </a:moveTo>
                <a:lnTo>
                  <a:pt x="544711" y="26789"/>
                </a:lnTo>
                <a:cubicBezTo>
                  <a:pt x="508992" y="51792"/>
                  <a:pt x="481607" y="73819"/>
                  <a:pt x="462557" y="92869"/>
                </a:cubicBezTo>
                <a:cubicBezTo>
                  <a:pt x="428823" y="126603"/>
                  <a:pt x="411956" y="157956"/>
                  <a:pt x="411956" y="186928"/>
                </a:cubicBezTo>
                <a:cubicBezTo>
                  <a:pt x="411956" y="195262"/>
                  <a:pt x="414139" y="202009"/>
                  <a:pt x="418504" y="207169"/>
                </a:cubicBezTo>
                <a:cubicBezTo>
                  <a:pt x="422870" y="212328"/>
                  <a:pt x="428823" y="214908"/>
                  <a:pt x="436364" y="214908"/>
                </a:cubicBezTo>
                <a:cubicBezTo>
                  <a:pt x="451445" y="212923"/>
                  <a:pt x="461367" y="211931"/>
                  <a:pt x="466129" y="211931"/>
                </a:cubicBezTo>
                <a:cubicBezTo>
                  <a:pt x="491132" y="211931"/>
                  <a:pt x="511869" y="221059"/>
                  <a:pt x="528339" y="239316"/>
                </a:cubicBezTo>
                <a:cubicBezTo>
                  <a:pt x="544810" y="257572"/>
                  <a:pt x="553045" y="279995"/>
                  <a:pt x="553045" y="306586"/>
                </a:cubicBezTo>
                <a:cubicBezTo>
                  <a:pt x="553045" y="337542"/>
                  <a:pt x="543917" y="362446"/>
                  <a:pt x="525661" y="381298"/>
                </a:cubicBezTo>
                <a:cubicBezTo>
                  <a:pt x="507404" y="400149"/>
                  <a:pt x="482600" y="409575"/>
                  <a:pt x="451247" y="409575"/>
                </a:cubicBezTo>
                <a:cubicBezTo>
                  <a:pt x="415528" y="409575"/>
                  <a:pt x="386159" y="396379"/>
                  <a:pt x="363140" y="369987"/>
                </a:cubicBezTo>
                <a:cubicBezTo>
                  <a:pt x="340122" y="343594"/>
                  <a:pt x="328612" y="308372"/>
                  <a:pt x="328612" y="264319"/>
                </a:cubicBezTo>
                <a:cubicBezTo>
                  <a:pt x="328612" y="219869"/>
                  <a:pt x="344090" y="174030"/>
                  <a:pt x="375047" y="126801"/>
                </a:cubicBezTo>
                <a:cubicBezTo>
                  <a:pt x="406003" y="79573"/>
                  <a:pt x="457795" y="37306"/>
                  <a:pt x="530423" y="0"/>
                </a:cubicBezTo>
                <a:close/>
                <a:moveTo>
                  <a:pt x="201811" y="0"/>
                </a:moveTo>
                <a:lnTo>
                  <a:pt x="216098" y="26789"/>
                </a:lnTo>
                <a:cubicBezTo>
                  <a:pt x="177998" y="53776"/>
                  <a:pt x="149820" y="76398"/>
                  <a:pt x="131564" y="94655"/>
                </a:cubicBezTo>
                <a:cubicBezTo>
                  <a:pt x="99417" y="127595"/>
                  <a:pt x="83343" y="159147"/>
                  <a:pt x="83343" y="189309"/>
                </a:cubicBezTo>
                <a:cubicBezTo>
                  <a:pt x="83343" y="199628"/>
                  <a:pt x="86320" y="206375"/>
                  <a:pt x="92273" y="209550"/>
                </a:cubicBezTo>
                <a:cubicBezTo>
                  <a:pt x="98226" y="213122"/>
                  <a:pt x="103386" y="214908"/>
                  <a:pt x="107751" y="214908"/>
                </a:cubicBezTo>
                <a:cubicBezTo>
                  <a:pt x="122832" y="212923"/>
                  <a:pt x="132754" y="211931"/>
                  <a:pt x="137517" y="211931"/>
                </a:cubicBezTo>
                <a:cubicBezTo>
                  <a:pt x="162917" y="211931"/>
                  <a:pt x="183753" y="221158"/>
                  <a:pt x="200025" y="239613"/>
                </a:cubicBezTo>
                <a:cubicBezTo>
                  <a:pt x="216297" y="258068"/>
                  <a:pt x="224433" y="280392"/>
                  <a:pt x="224433" y="306586"/>
                </a:cubicBezTo>
                <a:cubicBezTo>
                  <a:pt x="224433" y="335955"/>
                  <a:pt x="215503" y="360462"/>
                  <a:pt x="197643" y="380107"/>
                </a:cubicBezTo>
                <a:cubicBezTo>
                  <a:pt x="179784" y="399752"/>
                  <a:pt x="155178" y="409575"/>
                  <a:pt x="123825" y="409575"/>
                </a:cubicBezTo>
                <a:cubicBezTo>
                  <a:pt x="86915" y="409575"/>
                  <a:pt x="57050" y="396379"/>
                  <a:pt x="34230" y="369987"/>
                </a:cubicBezTo>
                <a:cubicBezTo>
                  <a:pt x="11410" y="343594"/>
                  <a:pt x="0" y="308372"/>
                  <a:pt x="0" y="264319"/>
                </a:cubicBezTo>
                <a:cubicBezTo>
                  <a:pt x="0" y="222250"/>
                  <a:pt x="14585" y="177502"/>
                  <a:pt x="43755" y="130076"/>
                </a:cubicBezTo>
                <a:cubicBezTo>
                  <a:pt x="72925" y="82649"/>
                  <a:pt x="125611" y="39291"/>
                  <a:pt x="2018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2E5FF4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05743"/>
            <a:ext cx="11184423" cy="30722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title; Arial 20pt bold, sentence case (1 line)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CEC1C1C-7C15-B146-89D1-4673F35999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2863" y="1175491"/>
            <a:ext cx="8928100" cy="3870325"/>
          </a:xfrm>
        </p:spPr>
        <p:txBody>
          <a:bodyPr/>
          <a:lstStyle>
            <a:lvl1pPr>
              <a:defRPr sz="2800" b="1"/>
            </a:lvl1pPr>
            <a:lvl2pPr marL="285750" indent="-285750">
              <a:buFont typeface="System Font Regular"/>
              <a:buChar char="–"/>
              <a:defRPr i="1"/>
            </a:lvl2pPr>
          </a:lstStyle>
          <a:p>
            <a:pPr lvl="0"/>
            <a:r>
              <a:rPr lang="en-US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2945895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761" y="457201"/>
            <a:ext cx="6848725" cy="324444"/>
          </a:xfrm>
          <a:noFill/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6638" y="1011250"/>
            <a:ext cx="6853236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223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0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53200" y="1011250"/>
            <a:ext cx="5146674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09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4948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84948" y="1011250"/>
            <a:ext cx="3411538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87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09">
          <p15:clr>
            <a:srgbClr val="FBAE40"/>
          </p15:clr>
        </p15:guide>
        <p15:guide id="2" pos="49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5400A53-EBCB-4C45-958D-0060F4E1C0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050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6829689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6834188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8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14">
          <p15:clr>
            <a:srgbClr val="FBAE40"/>
          </p15:clr>
        </p15:guide>
        <p15:guide id="2" pos="462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5152597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5146674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02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150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3411539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3411538" cy="5094275"/>
          </a:xfrm>
        </p:spPr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79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7">
          <p15:clr>
            <a:srgbClr val="FBAE40"/>
          </p15:clr>
        </p15:guide>
        <p15:guide id="2" pos="27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35123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>
                <a:solidFill>
                  <a:schemeClr val="tx2"/>
                </a:solidFill>
                <a:latin typeface="+mn-lt"/>
              </a:rPr>
              <a:t>End Page layouts</a:t>
            </a:r>
          </a:p>
        </p:txBody>
      </p:sp>
    </p:spTree>
    <p:extLst>
      <p:ext uri="{BB962C8B-B14F-4D97-AF65-F5344CB8AC3E}">
        <p14:creationId xmlns:p14="http://schemas.microsoft.com/office/powerpoint/2010/main" val="3207067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8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1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rn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7B9861-91E9-C742-B7A7-F218EA9C1F1A}"/>
              </a:ext>
            </a:extLst>
          </p:cNvPr>
          <p:cNvSpPr txBox="1"/>
          <p:nvPr/>
        </p:nvSpPr>
        <p:spPr>
          <a:xfrm>
            <a:off x="2" y="1651589"/>
            <a:ext cx="12191999" cy="3554819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7500" noProof="0">
                <a:solidFill>
                  <a:schemeClr val="tx2"/>
                </a:solidFill>
                <a:latin typeface="+mj-lt"/>
              </a:rPr>
              <a:t>Do not use any of the layouts that may appear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60205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641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4995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1741" y="6378130"/>
            <a:ext cx="454745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39199" y="6378130"/>
            <a:ext cx="2241177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063" y="457201"/>
            <a:ext cx="11184423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64" y="1700783"/>
            <a:ext cx="11184422" cy="4404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1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rgbClr val="272524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318">
          <p15:clr>
            <a:srgbClr val="F26B43"/>
          </p15:clr>
        </p15:guide>
        <p15:guide id="3" pos="7370">
          <p15:clr>
            <a:srgbClr val="F26B43"/>
          </p15:clr>
        </p15:guide>
        <p15:guide id="4" orient="horz" pos="4170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1070">
          <p15:clr>
            <a:srgbClr val="F26B43"/>
          </p15:clr>
        </p15:guide>
        <p15:guide id="7" orient="horz" pos="38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7C720CE-2FB2-9E60-6802-481708C72CB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CC095-E0E9-608B-FBAA-54FF611EC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1920241"/>
            <a:ext cx="11398006" cy="1508760"/>
          </a:xfrm>
        </p:spPr>
        <p:txBody>
          <a:bodyPr/>
          <a:lstStyle/>
          <a:p>
            <a:r>
              <a:rPr lang="en-US" dirty="0"/>
              <a:t>Design of Basket Trials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A89DD-E552-BDD1-1FA8-0619D966E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3" y="3753567"/>
            <a:ext cx="3505201" cy="457200"/>
          </a:xfrm>
        </p:spPr>
        <p:txBody>
          <a:bodyPr/>
          <a:lstStyle/>
          <a:p>
            <a:r>
              <a:rPr lang="en-US" dirty="0"/>
              <a:t>Dept. of Epidemiology and Biostatistics</a:t>
            </a:r>
          </a:p>
          <a:p>
            <a:r>
              <a:rPr lang="en-US" dirty="0" err="1"/>
              <a:t>arfea@mskcc.org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March 24,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A073E-63B7-E418-FBA9-B6FBB2378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3" y="3144130"/>
            <a:ext cx="7419975" cy="549249"/>
          </a:xfrm>
        </p:spPr>
        <p:txBody>
          <a:bodyPr/>
          <a:lstStyle/>
          <a:p>
            <a:r>
              <a:rPr lang="en-US"/>
              <a:t>Andrea Arfe, PhD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9F8E5C-1791-A0E5-F3A6-3B4C88967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DDC6D-354A-BD75-8704-15FCBAB36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A8BC5-D06A-27EE-2EBF-4E6F17BB6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96D27-EFC0-2AE9-042F-E707647E4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F3D0E2-D745-9254-5640-62807871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statistical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BC0DCCB-B65E-0B57-86C0-340622DABD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Goal of analyses</a:t>
                </a:r>
                <a:r>
                  <a:rPr lang="en-US" sz="2400" dirty="0"/>
                  <a:t>: in each basket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, assess if the basket-specific response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is sufficiently high to warrant further study of the drug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Final analyses of each basket: statistical test of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    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can be chosen separately for each basket (leveraging historical data) or based on clinical aspirations/expectations</a:t>
                </a:r>
              </a:p>
              <a:p>
                <a:pPr marL="514350" lvl="1" indent="-285750"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In VE-BASKET: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=15%   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=35%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BC0DCCB-B65E-0B57-86C0-340622DABD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26" t="-1936" r="-1144" b="-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868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7CABE-4EAD-44BC-D365-A608FF4A4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55BEA-7D35-1841-5D02-2C7C93D651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49441-0AD0-AADF-B73C-FFF0652BF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7D3626-32F0-34F1-2124-D2AF683C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statistical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After defining all hypotheses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, specify the statistical design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26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EA8F6-0B34-8185-D639-0DFB501DE033}"/>
              </a:ext>
            </a:extLst>
          </p:cNvPr>
          <p:cNvCxnSpPr/>
          <p:nvPr/>
        </p:nvCxnSpPr>
        <p:spPr>
          <a:xfrm>
            <a:off x="5900615" y="2305538"/>
            <a:ext cx="0" cy="3745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90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7CABE-4EAD-44BC-D365-A608FF4A4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55BEA-7D35-1841-5D02-2C7C93D651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49441-0AD0-AADF-B73C-FFF0652BF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7D3626-32F0-34F1-2124-D2AF683C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statistical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After defining all hypotheses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, specify the statistical design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26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EA8F6-0B34-8185-D639-0DFB501DE033}"/>
              </a:ext>
            </a:extLst>
          </p:cNvPr>
          <p:cNvCxnSpPr/>
          <p:nvPr/>
        </p:nvCxnSpPr>
        <p:spPr>
          <a:xfrm>
            <a:off x="5900615" y="2305538"/>
            <a:ext cx="0" cy="3745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8D560F-6ACE-ECB7-268B-BBC9C5A68456}"/>
              </a:ext>
            </a:extLst>
          </p:cNvPr>
          <p:cNvSpPr txBox="1"/>
          <p:nvPr/>
        </p:nvSpPr>
        <p:spPr>
          <a:xfrm>
            <a:off x="1466709" y="3086964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chemeClr val="accent1"/>
                </a:solidFill>
              </a:rPr>
              <a:t>Independent baskets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B28FD-D770-B0F3-D75A-B00CAA7253C1}"/>
              </a:ext>
            </a:extLst>
          </p:cNvPr>
          <p:cNvSpPr txBox="1"/>
          <p:nvPr/>
        </p:nvSpPr>
        <p:spPr>
          <a:xfrm>
            <a:off x="687769" y="3934879"/>
            <a:ext cx="467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72524"/>
                </a:solidFill>
              </a:rPr>
              <a:t>Interim and final analyses in one basket consider only patient responses from that basket</a:t>
            </a:r>
          </a:p>
        </p:txBody>
      </p:sp>
    </p:spTree>
    <p:extLst>
      <p:ext uri="{BB962C8B-B14F-4D97-AF65-F5344CB8AC3E}">
        <p14:creationId xmlns:p14="http://schemas.microsoft.com/office/powerpoint/2010/main" val="297033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7CABE-4EAD-44BC-D365-A608FF4A4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55BEA-7D35-1841-5D02-2C7C93D651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49441-0AD0-AADF-B73C-FFF0652BF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7D3626-32F0-34F1-2124-D2AF683C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statistical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After defining all hypotheses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/>
                  <a:t>, specify the statistical design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2BE41F-B210-713B-7D76-C749703C7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26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EA8F6-0B34-8185-D639-0DFB501DE033}"/>
              </a:ext>
            </a:extLst>
          </p:cNvPr>
          <p:cNvCxnSpPr/>
          <p:nvPr/>
        </p:nvCxnSpPr>
        <p:spPr>
          <a:xfrm>
            <a:off x="5900615" y="2305538"/>
            <a:ext cx="0" cy="3745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8D560F-6ACE-ECB7-268B-BBC9C5A68456}"/>
              </a:ext>
            </a:extLst>
          </p:cNvPr>
          <p:cNvSpPr txBox="1"/>
          <p:nvPr/>
        </p:nvSpPr>
        <p:spPr>
          <a:xfrm>
            <a:off x="1466709" y="3086964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/>
                </a:solidFill>
              </a:rPr>
              <a:t>Independent baskets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20419-2881-1A2C-51F0-088081BA6A7E}"/>
              </a:ext>
            </a:extLst>
          </p:cNvPr>
          <p:cNvSpPr txBox="1"/>
          <p:nvPr/>
        </p:nvSpPr>
        <p:spPr>
          <a:xfrm>
            <a:off x="6204277" y="2939290"/>
            <a:ext cx="5492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Dependent baskets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(pooling and borrowing information)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B28FD-D770-B0F3-D75A-B00CAA7253C1}"/>
              </a:ext>
            </a:extLst>
          </p:cNvPr>
          <p:cNvSpPr txBox="1"/>
          <p:nvPr/>
        </p:nvSpPr>
        <p:spPr>
          <a:xfrm>
            <a:off x="687769" y="3934879"/>
            <a:ext cx="467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72524"/>
                </a:solidFill>
              </a:rPr>
              <a:t>Interim and final analyses in one basket consider only patient responses from that basket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B214E-C993-0C88-BC32-39B3E266834C}"/>
              </a:ext>
            </a:extLst>
          </p:cNvPr>
          <p:cNvSpPr txBox="1"/>
          <p:nvPr/>
        </p:nvSpPr>
        <p:spPr>
          <a:xfrm>
            <a:off x="6275755" y="3934878"/>
            <a:ext cx="5126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72524"/>
                </a:solidFill>
              </a:rPr>
              <a:t>Interim and final analyses in one basket can also leverage responses observed in different baskets</a:t>
            </a:r>
          </a:p>
        </p:txBody>
      </p:sp>
    </p:spTree>
    <p:extLst>
      <p:ext uri="{BB962C8B-B14F-4D97-AF65-F5344CB8AC3E}">
        <p14:creationId xmlns:p14="http://schemas.microsoft.com/office/powerpoint/2010/main" val="410759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47070-D7E6-885B-C6C6-E29134F8D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B3B79-D5A7-8A34-34DC-4038253F9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A3F8D-6831-A0CC-AA73-7EA865CFC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762653-E6A7-1F09-02E0-CE53ACBB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Independent baskets designs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705E2-EA63-181D-2CCE-F3E4E4FC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150454"/>
            <a:ext cx="11184422" cy="44047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basket-specific sub-study is designed and implemented separately from the others (except for the common use of a tumor profiling platform)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40F58-B78F-606F-D372-1C2A7059632F}"/>
              </a:ext>
            </a:extLst>
          </p:cNvPr>
          <p:cNvGrpSpPr/>
          <p:nvPr/>
        </p:nvGrpSpPr>
        <p:grpSpPr>
          <a:xfrm>
            <a:off x="1242481" y="1877936"/>
            <a:ext cx="5826415" cy="4432102"/>
            <a:chOff x="5657890" y="1371601"/>
            <a:chExt cx="5826415" cy="44321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C35CE-D31A-DB6A-4235-D77E574563DB}"/>
                </a:ext>
              </a:extLst>
            </p:cNvPr>
            <p:cNvSpPr txBox="1"/>
            <p:nvPr/>
          </p:nvSpPr>
          <p:spPr>
            <a:xfrm>
              <a:off x="5657890" y="1371601"/>
              <a:ext cx="5826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272524"/>
                  </a:solidFill>
                </a:rPr>
                <a:t>Example: VE-BASKET </a:t>
              </a:r>
              <a:r>
                <a:rPr lang="en-US" sz="1600">
                  <a:solidFill>
                    <a:srgbClr val="272524"/>
                  </a:solidFill>
                </a:rPr>
                <a:t>(Hyman et al. NEMJ 2016)</a:t>
              </a:r>
              <a:endParaRPr lang="en-US">
                <a:solidFill>
                  <a:srgbClr val="272524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9601BE-D22C-D311-AF0D-D02A99372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663" y="2002603"/>
              <a:ext cx="5193078" cy="38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E22003E-323A-0162-040F-4761910B8390}"/>
              </a:ext>
            </a:extLst>
          </p:cNvPr>
          <p:cNvSpPr txBox="1"/>
          <p:nvPr/>
        </p:nvSpPr>
        <p:spPr>
          <a:xfrm>
            <a:off x="7961537" y="2538524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9F909E-9F70-CB98-F2FF-315EA061FAFA}"/>
              </a:ext>
            </a:extLst>
          </p:cNvPr>
          <p:cNvCxnSpPr>
            <a:cxnSpLocks/>
          </p:cNvCxnSpPr>
          <p:nvPr/>
        </p:nvCxnSpPr>
        <p:spPr>
          <a:xfrm>
            <a:off x="6515143" y="2734047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A10EB0-40CE-7BA9-7DDA-07E934A39150}"/>
              </a:ext>
            </a:extLst>
          </p:cNvPr>
          <p:cNvSpPr txBox="1"/>
          <p:nvPr/>
        </p:nvSpPr>
        <p:spPr>
          <a:xfrm>
            <a:off x="7961537" y="2930811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72F0DA-2C78-B7FF-3FB7-4F9BF2C486C8}"/>
              </a:ext>
            </a:extLst>
          </p:cNvPr>
          <p:cNvCxnSpPr>
            <a:cxnSpLocks/>
          </p:cNvCxnSpPr>
          <p:nvPr/>
        </p:nvCxnSpPr>
        <p:spPr>
          <a:xfrm>
            <a:off x="6515143" y="3126334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2360D56-D365-073D-13EA-C85071B65300}"/>
              </a:ext>
            </a:extLst>
          </p:cNvPr>
          <p:cNvSpPr txBox="1"/>
          <p:nvPr/>
        </p:nvSpPr>
        <p:spPr>
          <a:xfrm>
            <a:off x="7961537" y="3311808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249463-3542-CA51-F2C9-DD041B5ECE9A}"/>
              </a:ext>
            </a:extLst>
          </p:cNvPr>
          <p:cNvCxnSpPr>
            <a:cxnSpLocks/>
          </p:cNvCxnSpPr>
          <p:nvPr/>
        </p:nvCxnSpPr>
        <p:spPr>
          <a:xfrm>
            <a:off x="6515143" y="3507331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B61B4FE-A6B4-6A30-1CD5-10DFF8B4B14C}"/>
              </a:ext>
            </a:extLst>
          </p:cNvPr>
          <p:cNvSpPr txBox="1"/>
          <p:nvPr/>
        </p:nvSpPr>
        <p:spPr>
          <a:xfrm>
            <a:off x="7961537" y="3664584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307F340-6AF9-FFA8-A1B5-253DD62F6A35}"/>
              </a:ext>
            </a:extLst>
          </p:cNvPr>
          <p:cNvCxnSpPr>
            <a:cxnSpLocks/>
          </p:cNvCxnSpPr>
          <p:nvPr/>
        </p:nvCxnSpPr>
        <p:spPr>
          <a:xfrm>
            <a:off x="6515143" y="3860107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9A3B62-D407-67D6-7BFE-B7D2C6985E28}"/>
              </a:ext>
            </a:extLst>
          </p:cNvPr>
          <p:cNvSpPr txBox="1"/>
          <p:nvPr/>
        </p:nvSpPr>
        <p:spPr>
          <a:xfrm>
            <a:off x="7961537" y="4059701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EA7CA76-3C59-EC8B-75A0-D5A1DD17018A}"/>
              </a:ext>
            </a:extLst>
          </p:cNvPr>
          <p:cNvCxnSpPr>
            <a:cxnSpLocks/>
          </p:cNvCxnSpPr>
          <p:nvPr/>
        </p:nvCxnSpPr>
        <p:spPr>
          <a:xfrm>
            <a:off x="6515143" y="4255224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6E0365-E2FD-E910-3D91-B81BFAEC85A2}"/>
              </a:ext>
            </a:extLst>
          </p:cNvPr>
          <p:cNvSpPr txBox="1"/>
          <p:nvPr/>
        </p:nvSpPr>
        <p:spPr>
          <a:xfrm>
            <a:off x="7961537" y="4440700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0F8FE4F-D0EA-4722-C39E-A0CE0D492D86}"/>
              </a:ext>
            </a:extLst>
          </p:cNvPr>
          <p:cNvCxnSpPr>
            <a:cxnSpLocks/>
          </p:cNvCxnSpPr>
          <p:nvPr/>
        </p:nvCxnSpPr>
        <p:spPr>
          <a:xfrm>
            <a:off x="6515143" y="4636223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69D3B6F-3612-7617-F4DD-25DD79034C67}"/>
              </a:ext>
            </a:extLst>
          </p:cNvPr>
          <p:cNvSpPr txBox="1"/>
          <p:nvPr/>
        </p:nvSpPr>
        <p:spPr>
          <a:xfrm>
            <a:off x="7961537" y="4850428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2D91697-92B0-8903-2B19-F0976A350138}"/>
              </a:ext>
            </a:extLst>
          </p:cNvPr>
          <p:cNvCxnSpPr>
            <a:cxnSpLocks/>
          </p:cNvCxnSpPr>
          <p:nvPr/>
        </p:nvCxnSpPr>
        <p:spPr>
          <a:xfrm>
            <a:off x="6515143" y="5045951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9C2D920-A482-544F-8869-C8A79AABEA4F}"/>
              </a:ext>
            </a:extLst>
          </p:cNvPr>
          <p:cNvSpPr txBox="1"/>
          <p:nvPr/>
        </p:nvSpPr>
        <p:spPr>
          <a:xfrm>
            <a:off x="7947522" y="5184848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4E2B988-B198-66FF-4888-D5F4421CE620}"/>
              </a:ext>
            </a:extLst>
          </p:cNvPr>
          <p:cNvCxnSpPr>
            <a:cxnSpLocks/>
          </p:cNvCxnSpPr>
          <p:nvPr/>
        </p:nvCxnSpPr>
        <p:spPr>
          <a:xfrm>
            <a:off x="6501128" y="5380371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F72E15-50DF-6091-130F-BC3E6E4DA92B}"/>
              </a:ext>
            </a:extLst>
          </p:cNvPr>
          <p:cNvSpPr txBox="1"/>
          <p:nvPr/>
        </p:nvSpPr>
        <p:spPr>
          <a:xfrm>
            <a:off x="7970589" y="5648680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2X Simon 2-stage design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8D9062-4B1A-433F-D9CB-0C7F0E811587}"/>
              </a:ext>
            </a:extLst>
          </p:cNvPr>
          <p:cNvCxnSpPr>
            <a:cxnSpLocks/>
          </p:cNvCxnSpPr>
          <p:nvPr/>
        </p:nvCxnSpPr>
        <p:spPr>
          <a:xfrm>
            <a:off x="6492076" y="5833346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999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39B95-3EFE-26CF-E544-A0B7EFD9E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714C7-39EB-2504-C774-D4F4E68457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B6D5F-8DDE-224B-3DC8-E68934EB4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92179-253A-A523-2690-F3F681DA0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Enrollment in specific baskets may be difficult, e.g. due to low prevalence of target mutation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Idea</a:t>
            </a:r>
            <a:r>
              <a:rPr lang="en-US" dirty="0">
                <a:sym typeface="Wingdings" panose="05000000000000000000" pitchFamily="2" charset="2"/>
              </a:rPr>
              <a:t>: pool all baskets together and test response rate in the overall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2F1625D-B37B-7CE9-530A-EBF86FFE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457201"/>
            <a:ext cx="11184423" cy="914400"/>
          </a:xfrm>
        </p:spPr>
        <p:txBody>
          <a:bodyPr/>
          <a:lstStyle/>
          <a:p>
            <a:r>
              <a:rPr lang="en-US" dirty="0"/>
              <a:t>Dependent baskets designs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7EAC14-956F-6439-8758-C0558627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5" y="2514082"/>
            <a:ext cx="4703146" cy="34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BFA979-B07A-9412-DC72-E0D1FEA4C81D}"/>
              </a:ext>
            </a:extLst>
          </p:cNvPr>
          <p:cNvSpPr/>
          <p:nvPr/>
        </p:nvSpPr>
        <p:spPr>
          <a:xfrm>
            <a:off x="2886323" y="2514082"/>
            <a:ext cx="1311966" cy="32903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CA9283A8-2CFA-B6FF-1F4C-75C7007026EF}"/>
              </a:ext>
            </a:extLst>
          </p:cNvPr>
          <p:cNvSpPr/>
          <p:nvPr/>
        </p:nvSpPr>
        <p:spPr>
          <a:xfrm>
            <a:off x="4611619" y="5493220"/>
            <a:ext cx="295391" cy="398612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1F4AB8-E0AD-A4F1-12FF-890867CEC4AA}"/>
              </a:ext>
            </a:extLst>
          </p:cNvPr>
          <p:cNvSpPr txBox="1"/>
          <p:nvPr/>
        </p:nvSpPr>
        <p:spPr>
          <a:xfrm>
            <a:off x="5671117" y="2461330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85A048-AAA0-B6D9-811E-E817C55E5E80}"/>
              </a:ext>
            </a:extLst>
          </p:cNvPr>
          <p:cNvCxnSpPr>
            <a:cxnSpLocks/>
          </p:cNvCxnSpPr>
          <p:nvPr/>
        </p:nvCxnSpPr>
        <p:spPr>
          <a:xfrm>
            <a:off x="4224723" y="2656853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07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39B95-3EFE-26CF-E544-A0B7EFD9E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714C7-39EB-2504-C774-D4F4E68457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B6D5F-8DDE-224B-3DC8-E68934EB4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92179-253A-A523-2690-F3F681DA0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Enrollment in specific baskets may be difficult, e.g. due to low prevalence of target mutation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Idea</a:t>
            </a:r>
            <a:r>
              <a:rPr lang="en-US" dirty="0">
                <a:sym typeface="Wingdings" panose="05000000000000000000" pitchFamily="2" charset="2"/>
              </a:rPr>
              <a:t>: pool all baskets together and test response rate in the overall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2F1625D-B37B-7CE9-530A-EBF86FFE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457201"/>
            <a:ext cx="11184423" cy="914400"/>
          </a:xfrm>
        </p:spPr>
        <p:txBody>
          <a:bodyPr/>
          <a:lstStyle/>
          <a:p>
            <a:r>
              <a:rPr lang="en-US" dirty="0"/>
              <a:t>Dependent baskets designs</a:t>
            </a: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41044C95-0E03-40D4-061A-94BED99FEC02}"/>
              </a:ext>
            </a:extLst>
          </p:cNvPr>
          <p:cNvSpPr/>
          <p:nvPr/>
        </p:nvSpPr>
        <p:spPr>
          <a:xfrm>
            <a:off x="5553000" y="3181071"/>
            <a:ext cx="367323" cy="400538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DAC2DA-C647-91B8-A2E9-00DFAD6586EA}"/>
              </a:ext>
            </a:extLst>
          </p:cNvPr>
          <p:cNvSpPr txBox="1"/>
          <p:nvPr/>
        </p:nvSpPr>
        <p:spPr>
          <a:xfrm>
            <a:off x="5928138" y="3194172"/>
            <a:ext cx="498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Lower final sample size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7EAC14-956F-6439-8758-C0558627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5" y="2514082"/>
            <a:ext cx="4703146" cy="34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BFA979-B07A-9412-DC72-E0D1FEA4C81D}"/>
              </a:ext>
            </a:extLst>
          </p:cNvPr>
          <p:cNvSpPr/>
          <p:nvPr/>
        </p:nvSpPr>
        <p:spPr>
          <a:xfrm>
            <a:off x="2886323" y="2514082"/>
            <a:ext cx="1311966" cy="32903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CA9283A8-2CFA-B6FF-1F4C-75C7007026EF}"/>
              </a:ext>
            </a:extLst>
          </p:cNvPr>
          <p:cNvSpPr/>
          <p:nvPr/>
        </p:nvSpPr>
        <p:spPr>
          <a:xfrm>
            <a:off x="4611619" y="5493220"/>
            <a:ext cx="295391" cy="398612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4802E9FE-13FB-55A7-8A88-F36C8176B6F0}"/>
              </a:ext>
            </a:extLst>
          </p:cNvPr>
          <p:cNvSpPr/>
          <p:nvPr/>
        </p:nvSpPr>
        <p:spPr>
          <a:xfrm>
            <a:off x="5560815" y="4288713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36DE0D-53C5-0596-8B63-D73A5BED313A}"/>
              </a:ext>
            </a:extLst>
          </p:cNvPr>
          <p:cNvSpPr txBox="1"/>
          <p:nvPr/>
        </p:nvSpPr>
        <p:spPr>
          <a:xfrm>
            <a:off x="5935953" y="4317965"/>
            <a:ext cx="606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Data for low prevalence tumor types may be limited</a:t>
            </a: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1124FC9F-E842-2DD8-94AA-4D85F23BEB7A}"/>
              </a:ext>
            </a:extLst>
          </p:cNvPr>
          <p:cNvSpPr/>
          <p:nvPr/>
        </p:nvSpPr>
        <p:spPr>
          <a:xfrm>
            <a:off x="5568630" y="4715171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31DAB3-7978-805E-62DE-BA697455FDF2}"/>
              </a:ext>
            </a:extLst>
          </p:cNvPr>
          <p:cNvSpPr txBox="1"/>
          <p:nvPr/>
        </p:nvSpPr>
        <p:spPr>
          <a:xfrm>
            <a:off x="5935953" y="4744423"/>
            <a:ext cx="861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Power depends on heterogeneity and prevalence</a:t>
            </a:r>
          </a:p>
          <a:p>
            <a:pPr algn="l"/>
            <a:r>
              <a:rPr lang="en-US" dirty="0">
                <a:solidFill>
                  <a:srgbClr val="272524"/>
                </a:solidFill>
              </a:rPr>
              <a:t>(e.g. active in only one basket -&gt; signal drowned in noise)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1F4AB8-E0AD-A4F1-12FF-890867CEC4AA}"/>
              </a:ext>
            </a:extLst>
          </p:cNvPr>
          <p:cNvSpPr txBox="1"/>
          <p:nvPr/>
        </p:nvSpPr>
        <p:spPr>
          <a:xfrm>
            <a:off x="5671117" y="2461330"/>
            <a:ext cx="33132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Simon 2-stage design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85A048-AAA0-B6D9-811E-E817C55E5E80}"/>
              </a:ext>
            </a:extLst>
          </p:cNvPr>
          <p:cNvCxnSpPr>
            <a:cxnSpLocks/>
          </p:cNvCxnSpPr>
          <p:nvPr/>
        </p:nvCxnSpPr>
        <p:spPr>
          <a:xfrm>
            <a:off x="4224723" y="2656853"/>
            <a:ext cx="1455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inus Sign 43">
            <a:extLst>
              <a:ext uri="{FF2B5EF4-FFF2-40B4-BE49-F238E27FC236}">
                <a16:creationId xmlns:a16="http://schemas.microsoft.com/office/drawing/2014/main" id="{B00602B0-5687-FE86-24F3-3A12C8C6A9BD}"/>
              </a:ext>
            </a:extLst>
          </p:cNvPr>
          <p:cNvSpPr/>
          <p:nvPr/>
        </p:nvSpPr>
        <p:spPr>
          <a:xfrm>
            <a:off x="5546240" y="3638030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B2203D-DB30-8703-D9AD-C6B6D76FEEC5}"/>
              </a:ext>
            </a:extLst>
          </p:cNvPr>
          <p:cNvSpPr txBox="1"/>
          <p:nvPr/>
        </p:nvSpPr>
        <p:spPr>
          <a:xfrm>
            <a:off x="5921378" y="3667282"/>
            <a:ext cx="606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Basket specific conclusions depend on strong assumption</a:t>
            </a:r>
          </a:p>
          <a:p>
            <a:pPr algn="l"/>
            <a:r>
              <a:rPr lang="en-US" dirty="0">
                <a:solidFill>
                  <a:srgbClr val="272524"/>
                </a:solidFill>
              </a:rPr>
              <a:t>(if it works for one, it works for all)</a:t>
            </a:r>
          </a:p>
        </p:txBody>
      </p:sp>
    </p:spTree>
    <p:extLst>
      <p:ext uri="{BB962C8B-B14F-4D97-AF65-F5344CB8AC3E}">
        <p14:creationId xmlns:p14="http://schemas.microsoft.com/office/powerpoint/2010/main" val="3205220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47070-D7E6-885B-C6C6-E29134F8D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B3B79-D5A7-8A34-34DC-4038253F9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A3F8D-6831-A0CC-AA73-7EA865CFC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762653-E6A7-1F09-02E0-CE53ACBB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Test-and-pool designs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705E2-EA63-181D-2CCE-F3E4E4FC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72" y="1564826"/>
            <a:ext cx="4062176" cy="3105308"/>
          </a:xfrm>
        </p:spPr>
        <p:txBody>
          <a:bodyPr/>
          <a:lstStyle/>
          <a:p>
            <a:pPr marL="571500" lvl="1" indent="-342900">
              <a:buFont typeface="+mj-lt"/>
              <a:buAutoNum type="arabicPeriod"/>
            </a:pPr>
            <a:r>
              <a:rPr lang="en-US" sz="2000"/>
              <a:t>Test if response rates are heterogeneous or not across baskets</a:t>
            </a:r>
          </a:p>
          <a:p>
            <a:pPr marL="571500" lvl="1" indent="-342900">
              <a:buFont typeface="+mj-lt"/>
              <a:buAutoNum type="arabicPeriod"/>
            </a:pPr>
            <a:endParaRPr lang="en-US" sz="2000"/>
          </a:p>
          <a:p>
            <a:pPr marL="571500" lvl="1" indent="-342900">
              <a:buFont typeface="+mj-lt"/>
              <a:buAutoNum type="arabicPeriod"/>
            </a:pPr>
            <a:r>
              <a:rPr lang="en-US" sz="2000"/>
              <a:t>If hypothesis of homogeneity is NOT rejected, pool data during analyses</a:t>
            </a:r>
          </a:p>
          <a:p>
            <a:pPr marL="571500" lvl="1" indent="-342900">
              <a:buFont typeface="+mj-lt"/>
              <a:buAutoNum type="arabicPeriod"/>
            </a:pPr>
            <a:endParaRPr lang="en-US" sz="2000"/>
          </a:p>
          <a:p>
            <a:pPr marL="571500" lvl="1" indent="-342900">
              <a:buFont typeface="+mj-lt"/>
              <a:buAutoNum type="arabicPeriod"/>
            </a:pPr>
            <a:r>
              <a:rPr lang="en-US" sz="2000"/>
              <a:t>If hypothesis of homogeneity is rejected, consider the baskets as independent (no pooling)</a:t>
            </a:r>
          </a:p>
          <a:p>
            <a:pPr marL="571500" lvl="1" indent="-342900">
              <a:buFont typeface="+mj-lt"/>
              <a:buAutoNum type="arabicPeriod"/>
            </a:pP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093DC-13EB-C8FF-B6CF-B04C2F0F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508" y="760391"/>
            <a:ext cx="6667500" cy="491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F57BD6-A646-0235-D00E-441F39CD0215}"/>
              </a:ext>
            </a:extLst>
          </p:cNvPr>
          <p:cNvSpPr txBox="1"/>
          <p:nvPr/>
        </p:nvSpPr>
        <p:spPr>
          <a:xfrm>
            <a:off x="6096000" y="5842044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Cunanan KM, et al. Stat Med. 2017; 36:1568-1579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618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9F30E8-F3EE-42A9-32BA-7B33978C3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95A50-D2F6-38CD-D89B-7A644DA760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CC124-0C44-7CEA-FF58-9172A2F6A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FC9294-4EFE-C9B4-DAA2-E40F422A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designs based on “information borrowing”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843597-8B51-10FC-1330-1AC0EE82B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0854" y="1237789"/>
            <a:ext cx="6552536" cy="4405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B1843-407A-247E-AC1D-52E41F83EB41}"/>
              </a:ext>
            </a:extLst>
          </p:cNvPr>
          <p:cNvSpPr txBox="1"/>
          <p:nvPr/>
        </p:nvSpPr>
        <p:spPr>
          <a:xfrm>
            <a:off x="6104274" y="5819720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Zhou T and Ji Y. Cancers 2024; 16:251</a:t>
            </a:r>
            <a:endParaRPr lang="en-US" i="1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183B8C0-724A-54D1-95DE-D09BC79BB3A3}"/>
              </a:ext>
            </a:extLst>
          </p:cNvPr>
          <p:cNvSpPr txBox="1">
            <a:spLocks/>
          </p:cNvSpPr>
          <p:nvPr/>
        </p:nvSpPr>
        <p:spPr>
          <a:xfrm>
            <a:off x="434004" y="1244687"/>
            <a:ext cx="4062176" cy="3105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  <a:tabLst/>
              <a:defRPr sz="18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  <a:tabLst/>
              <a:defRPr sz="18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/>
            <a:r>
              <a:rPr lang="en-US" sz="2000" dirty="0"/>
              <a:t>Leverage statistical models that describe the potential heterogeneity in response rates (</a:t>
            </a:r>
            <a:r>
              <a:rPr lang="en-US" sz="2000" i="1" dirty="0"/>
              <a:t>Kasim A et al. Front Oncol 2023; 14;13:1266286</a:t>
            </a:r>
            <a:r>
              <a:rPr lang="en-US" sz="2000" dirty="0"/>
              <a:t>)</a:t>
            </a:r>
          </a:p>
          <a:p>
            <a:pPr marL="571500" lvl="1" indent="-342900"/>
            <a:endParaRPr lang="en-US" sz="2000" dirty="0"/>
          </a:p>
          <a:p>
            <a:pPr marL="571500" lvl="1" indent="-342900"/>
            <a:r>
              <a:rPr lang="en-US" sz="2000" dirty="0"/>
              <a:t>“Partial pooling”: amount of information “borrowed” can vary continuously from none (independent baskets) to all (complete pooling)</a:t>
            </a:r>
          </a:p>
          <a:p>
            <a:pPr marL="571500" lvl="1" indent="-342900"/>
            <a:endParaRPr lang="en-US" sz="2000" dirty="0"/>
          </a:p>
          <a:p>
            <a:pPr marL="571500" lvl="1" indent="-342900"/>
            <a:r>
              <a:rPr lang="en-US" sz="2000" dirty="0"/>
              <a:t>Amount of shared information is learned from observed data </a:t>
            </a:r>
          </a:p>
          <a:p>
            <a:pPr marL="571500" lvl="1" indent="-342900"/>
            <a:endParaRPr lang="en-US" sz="2000" dirty="0"/>
          </a:p>
          <a:p>
            <a:pPr marL="571500" lvl="1" indent="-3429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6881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4A8ED7-AD14-F893-5374-539BA2863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C9F439-3CB2-8E28-8D37-B4461C0C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Type I error control?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86A68-DD49-CC0A-F3C0-2F02AF1C1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1" y="1066791"/>
            <a:ext cx="11465077" cy="44047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Marginal Type I error rate: 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 specific Basket when this is actually - </a:t>
            </a:r>
            <a:r>
              <a:rPr lang="en-US" sz="2000" dirty="0"/>
              <a:t>(conventionally, 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Family-Wise Error Rate (FWER):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at least one Basket when they are all -</a:t>
            </a:r>
          </a:p>
          <a:p>
            <a:pPr marL="514350" lvl="1" indent="-2857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483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DF737-7B65-E612-FE15-51E7B8A1FF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5601E7-FE74-5C67-3D45-C9EFD323B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20528-924F-D827-E19F-FE70CFB86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4B090-999B-FE25-EC47-CA7C4B93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60D2FD-D36D-4DF1-D26A-68CC4599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Background and definition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571500" lvl="1" indent="-342900"/>
            <a:r>
              <a:rPr lang="en-US" sz="2400" dirty="0"/>
              <a:t>Single arm and randomized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Possible single-arm designs</a:t>
            </a:r>
          </a:p>
          <a:p>
            <a:pPr marL="571500" lvl="1" indent="-342900"/>
            <a:r>
              <a:rPr lang="en-US" sz="2400" dirty="0"/>
              <a:t>Independent vs dependent baskets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Type I error control</a:t>
            </a:r>
          </a:p>
          <a:p>
            <a:pPr marL="571500" lvl="1" indent="-3429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BFBD-4BA4-7D37-CD95-1C2CD91F1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BA05A-0B1A-AC37-9BBD-62886D726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F158AD-531E-4C28-B918-8084FAD1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Type I error control?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CC7F2-DBCC-E7BB-71FA-D1C2A6D72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1" y="1066791"/>
            <a:ext cx="11465077" cy="44047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Marginal Type I error rate: 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 specific Basket when this is actually - </a:t>
            </a:r>
            <a:r>
              <a:rPr lang="en-US" sz="2000" dirty="0"/>
              <a:t>(conventionally, 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Family-Wise Error Rate (FWER):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at least one Basket when they are all -</a:t>
            </a:r>
          </a:p>
          <a:p>
            <a:pPr marL="514350" lvl="1" indent="-285750"/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EA8B19-82FE-0779-2DC6-CA8FE28C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61" y="3261527"/>
            <a:ext cx="7772400" cy="34937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CA1D32-E22D-AB38-318F-0ED418D9D7D4}"/>
              </a:ext>
            </a:extLst>
          </p:cNvPr>
          <p:cNvSpPr txBox="1"/>
          <p:nvPr/>
        </p:nvSpPr>
        <p:spPr>
          <a:xfrm>
            <a:off x="4305081" y="3566272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Marginal = 10%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C69D9-3FDF-EB68-9D01-6DA52E69DF08}"/>
              </a:ext>
            </a:extLst>
          </p:cNvPr>
          <p:cNvSpPr txBox="1"/>
          <p:nvPr/>
        </p:nvSpPr>
        <p:spPr>
          <a:xfrm>
            <a:off x="6341780" y="5597239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Marginal = 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5C610-744A-5BE7-6A81-72882AAF4524}"/>
              </a:ext>
            </a:extLst>
          </p:cNvPr>
          <p:cNvSpPr txBox="1"/>
          <p:nvPr/>
        </p:nvSpPr>
        <p:spPr>
          <a:xfrm>
            <a:off x="8097378" y="3532406"/>
            <a:ext cx="415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72524"/>
                </a:solidFill>
              </a:rPr>
              <a:t>Marginal ↓ → FWER ↓</a:t>
            </a:r>
          </a:p>
          <a:p>
            <a:r>
              <a:rPr lang="en-US" dirty="0">
                <a:solidFill>
                  <a:srgbClr val="272524"/>
                </a:solidFill>
              </a:rPr>
              <a:t>	        Per-basket power  ↓</a:t>
            </a:r>
            <a:br>
              <a:rPr lang="en-US" dirty="0">
                <a:solidFill>
                  <a:srgbClr val="272524"/>
                </a:solidFill>
              </a:rPr>
            </a:br>
            <a:r>
              <a:rPr lang="en-US" dirty="0">
                <a:solidFill>
                  <a:srgbClr val="272524"/>
                </a:solidFill>
              </a:rPr>
              <a:t>	        Required sample size ↑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07AE3-B2D6-B6C8-3FAE-D937FF1CED06}"/>
              </a:ext>
            </a:extLst>
          </p:cNvPr>
          <p:cNvSpPr txBox="1"/>
          <p:nvPr/>
        </p:nvSpPr>
        <p:spPr>
          <a:xfrm>
            <a:off x="373714" y="2772066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272524"/>
                </a:solidFill>
              </a:rPr>
              <a:t>EXAMPLE: FWER in independent Baskets designs </a:t>
            </a:r>
          </a:p>
        </p:txBody>
      </p:sp>
    </p:spTree>
    <p:extLst>
      <p:ext uri="{BB962C8B-B14F-4D97-AF65-F5344CB8AC3E}">
        <p14:creationId xmlns:p14="http://schemas.microsoft.com/office/powerpoint/2010/main" val="95861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3676B-24DA-FBBE-406A-5A0FEAD9F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8CD90-9B5D-C430-2D3F-02B6DDB6D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7EBFC5-B2C9-5569-1EE0-FA7A485A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Type I error control?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80DA6-9C9A-1B3D-354E-1DCAEE2E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1" y="1066791"/>
            <a:ext cx="11465077" cy="53113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Marginal Type I error rate: 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 specific Basket when this is actually - </a:t>
            </a:r>
            <a:r>
              <a:rPr lang="en-US" sz="2000" dirty="0"/>
              <a:t>(conventionally, 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Family-Wise Error Rate (FWER):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at least one Basket when they are all –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E65722"/>
              </a:solidFill>
            </a:endParaRP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FWER control more relevant as costs (for future patients or healthcare system) of incorrect decisions or # of baskets increase</a:t>
            </a: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Per-basket sample size feasibility might limit level of FWER control possible</a:t>
            </a:r>
          </a:p>
          <a:p>
            <a:pPr marL="344488" lvl="1" indent="-344488"/>
            <a:endParaRPr lang="en-US" sz="2000" dirty="0">
              <a:solidFill>
                <a:schemeClr val="tx2"/>
              </a:solidFill>
            </a:endParaRPr>
          </a:p>
          <a:p>
            <a:pPr marL="571500" lvl="1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E65722"/>
              </a:solidFill>
            </a:endParaRPr>
          </a:p>
          <a:p>
            <a:pPr marL="514350" lvl="1" indent="-2857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9617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AC487-596C-EDB8-3289-5A5F562E5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C0336-3043-9194-1DCA-B55888226D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9EE278-4D4C-C4A3-D91D-55009829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Type I error control?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02317-C6CC-4520-18FF-3546EF19C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1" y="1066791"/>
            <a:ext cx="11465077" cy="53113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Marginal Type I error rate: 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 specific Basket when this is actually - </a:t>
            </a:r>
            <a:r>
              <a:rPr lang="en-US" sz="2000" dirty="0"/>
              <a:t>(conventionally, 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Family-Wise Error Rate (FWER):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Probability of declaring + </a:t>
            </a:r>
            <a:r>
              <a:rPr lang="en-US" sz="2000" dirty="0">
                <a:solidFill>
                  <a:srgbClr val="E65722"/>
                </a:solidFill>
              </a:rPr>
              <a:t>in at least one Basket when they are all –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E65722"/>
              </a:solidFill>
            </a:endParaRP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FWER control more relevant as costs (for future patients or healthcare system) of incorrect decisions or # of baskets increase</a:t>
            </a: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Per-basket sample size feasibility might limit level of FWER control possible</a:t>
            </a:r>
          </a:p>
          <a:p>
            <a:pPr marL="344488" lvl="1" indent="-344488"/>
            <a:endParaRPr lang="en-US" sz="2000" dirty="0">
              <a:solidFill>
                <a:schemeClr val="tx2"/>
              </a:solidFill>
            </a:endParaRP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For Independent Baskets designs with large # of baskets, False Discovery Rate (expected proportion of false +) might provide an acceptable middle-ground between Marginal Type I rate control and FWER</a:t>
            </a:r>
          </a:p>
          <a:p>
            <a:pPr marL="344488" lvl="1" indent="-344488"/>
            <a:r>
              <a:rPr lang="en-US" sz="2000" dirty="0">
                <a:solidFill>
                  <a:schemeClr val="tx2"/>
                </a:solidFill>
              </a:rPr>
              <a:t>For Dependent Baskets designs, pooling/information borrowing can control FWER at smaller sample sizes, but their findings might be sensitive to outlying baskets (very high or very low response rates) when some are + and some -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E65722"/>
              </a:solidFill>
            </a:endParaRPr>
          </a:p>
          <a:p>
            <a:pPr marL="514350" lvl="1" indent="-2857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5111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589DAA-2EF0-EE0B-647D-8B6D2D6344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4CC65-F1E3-0F89-24BC-D3CCA670A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DF64-B026-91F3-7A23-72F78C4EA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E954DD-6F8D-BFC4-DA08-EB25ACD6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Tradeoffs to consider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F737A1-7304-1196-77C6-B14F28A0E17F}"/>
              </a:ext>
            </a:extLst>
          </p:cNvPr>
          <p:cNvCxnSpPr>
            <a:cxnSpLocks/>
          </p:cNvCxnSpPr>
          <p:nvPr/>
        </p:nvCxnSpPr>
        <p:spPr>
          <a:xfrm>
            <a:off x="5900615" y="1371601"/>
            <a:ext cx="0" cy="4679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054E51-F3C3-A16F-B521-1EE5644B7FE4}"/>
              </a:ext>
            </a:extLst>
          </p:cNvPr>
          <p:cNvSpPr txBox="1"/>
          <p:nvPr/>
        </p:nvSpPr>
        <p:spPr>
          <a:xfrm>
            <a:off x="1404186" y="1140768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chemeClr val="accent1"/>
                </a:solidFill>
              </a:rPr>
              <a:t>Independent baskets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62DA6-8FE7-159F-1890-2008E7D42970}"/>
              </a:ext>
            </a:extLst>
          </p:cNvPr>
          <p:cNvSpPr txBox="1"/>
          <p:nvPr/>
        </p:nvSpPr>
        <p:spPr>
          <a:xfrm>
            <a:off x="7152246" y="1140767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chemeClr val="accent1"/>
                </a:solidFill>
              </a:rPr>
              <a:t>Dependent baskets</a:t>
            </a: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C0B46C55-E6E9-B24B-EB7E-64A1E20BC018}"/>
              </a:ext>
            </a:extLst>
          </p:cNvPr>
          <p:cNvSpPr/>
          <p:nvPr/>
        </p:nvSpPr>
        <p:spPr>
          <a:xfrm>
            <a:off x="6096000" y="2207298"/>
            <a:ext cx="367323" cy="400538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09B385EC-EA2A-55C0-1639-9DC75EABC2A2}"/>
              </a:ext>
            </a:extLst>
          </p:cNvPr>
          <p:cNvSpPr/>
          <p:nvPr/>
        </p:nvSpPr>
        <p:spPr>
          <a:xfrm>
            <a:off x="672132" y="2193649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F4018C-3F28-4F95-F1BE-333EED619B9A}"/>
              </a:ext>
            </a:extLst>
          </p:cNvPr>
          <p:cNvSpPr/>
          <p:nvPr/>
        </p:nvSpPr>
        <p:spPr>
          <a:xfrm>
            <a:off x="6096000" y="3148358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B6265-39BC-43A5-175C-237F64A6E2EF}"/>
              </a:ext>
            </a:extLst>
          </p:cNvPr>
          <p:cNvSpPr txBox="1"/>
          <p:nvPr/>
        </p:nvSpPr>
        <p:spPr>
          <a:xfrm>
            <a:off x="1047270" y="2222901"/>
            <a:ext cx="448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Can be inefficient if some baskets are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61D9C-FFD0-FB02-52D8-7E52BB78CD30}"/>
              </a:ext>
            </a:extLst>
          </p:cNvPr>
          <p:cNvSpPr txBox="1"/>
          <p:nvPr/>
        </p:nvSpPr>
        <p:spPr>
          <a:xfrm>
            <a:off x="6549289" y="2222901"/>
            <a:ext cx="553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Can provide more power to basket-specific analyses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43E46365-15E7-8FA6-27ED-CE6AC449C97A}"/>
              </a:ext>
            </a:extLst>
          </p:cNvPr>
          <p:cNvSpPr/>
          <p:nvPr/>
        </p:nvSpPr>
        <p:spPr>
          <a:xfrm>
            <a:off x="672132" y="3066718"/>
            <a:ext cx="367323" cy="400538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FFD21-9697-91DF-717C-6756135805D2}"/>
              </a:ext>
            </a:extLst>
          </p:cNvPr>
          <p:cNvSpPr txBox="1"/>
          <p:nvPr/>
        </p:nvSpPr>
        <p:spPr>
          <a:xfrm>
            <a:off x="1086986" y="3085353"/>
            <a:ext cx="428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Can leverage standard designs (Simon, Fleming, 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D1B08-F96D-A8F9-B1AF-67D276082A1B}"/>
              </a:ext>
            </a:extLst>
          </p:cNvPr>
          <p:cNvSpPr txBox="1"/>
          <p:nvPr/>
        </p:nvSpPr>
        <p:spPr>
          <a:xfrm>
            <a:off x="6552740" y="3133526"/>
            <a:ext cx="5400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Requires tailored simulation studies, e.g. for evaluating sample size and Type I errors (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Cunanan KM, et al. JCO. 2017</a:t>
            </a:r>
            <a:r>
              <a:rPr lang="en-US" dirty="0">
                <a:solidFill>
                  <a:srgbClr val="272524"/>
                </a:solidFill>
              </a:rPr>
              <a:t>)</a:t>
            </a:r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731DAD4F-6E55-097A-00CE-520AEA7EE5AB}"/>
              </a:ext>
            </a:extLst>
          </p:cNvPr>
          <p:cNvSpPr/>
          <p:nvPr/>
        </p:nvSpPr>
        <p:spPr>
          <a:xfrm>
            <a:off x="672132" y="4142533"/>
            <a:ext cx="367323" cy="400538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1A8CA-3BF6-BCBD-2BAA-F652EBA0B4AF}"/>
              </a:ext>
            </a:extLst>
          </p:cNvPr>
          <p:cNvSpPr txBox="1"/>
          <p:nvPr/>
        </p:nvSpPr>
        <p:spPr>
          <a:xfrm>
            <a:off x="1086986" y="4161168"/>
            <a:ext cx="428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Analyses can potentially be performed as soon as possible in each basket</a:t>
            </a:r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A84268C8-795A-1EA9-FB9F-90F1D93FB430}"/>
              </a:ext>
            </a:extLst>
          </p:cNvPr>
          <p:cNvSpPr/>
          <p:nvPr/>
        </p:nvSpPr>
        <p:spPr>
          <a:xfrm>
            <a:off x="6096000" y="4264997"/>
            <a:ext cx="375138" cy="398584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646F7-39E0-BB8A-C5B9-78EC62D215E4}"/>
              </a:ext>
            </a:extLst>
          </p:cNvPr>
          <p:cNvSpPr txBox="1"/>
          <p:nvPr/>
        </p:nvSpPr>
        <p:spPr>
          <a:xfrm>
            <a:off x="6552740" y="4250165"/>
            <a:ext cx="540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72524"/>
                </a:solidFill>
              </a:rPr>
              <a:t>May require data to be mature in all baskets before performing analyses</a:t>
            </a:r>
          </a:p>
        </p:txBody>
      </p:sp>
    </p:spTree>
    <p:extLst>
      <p:ext uri="{BB962C8B-B14F-4D97-AF65-F5344CB8AC3E}">
        <p14:creationId xmlns:p14="http://schemas.microsoft.com/office/powerpoint/2010/main" val="1035762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060F2-6919-E35E-4CE1-2D11A6B68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64B15-B420-B7D4-B092-1477BBAB5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8AF06-05FF-D78B-291B-58BF3BAE9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B90DD4-56A8-F743-54DB-01DFDF50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A8453-0BBD-435A-8D59-41D82588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227015"/>
            <a:ext cx="11184422" cy="4878509"/>
          </a:xfrm>
        </p:spPr>
        <p:txBody>
          <a:bodyPr/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Designing Basket trials require to balance complexity, efficiency, and feasibility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 with answering: how would you design a separate trial for each basket?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Homogeneous vs. heterogeneous response across baskets?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Null and alternative rates?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Feasible sample size targets?</a:t>
            </a:r>
          </a:p>
          <a:p>
            <a:pPr lvl="2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discuss with your favorite statistician: 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Dependent vs. Independent baskets?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2000" i="1" dirty="0"/>
              <a:t>Control of FWER vs. marginal Type I error rate?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endParaRPr lang="en-US" sz="2000" i="1" dirty="0"/>
          </a:p>
          <a:p>
            <a:pPr lvl="1" indent="0">
              <a:buNone/>
            </a:pPr>
            <a:endParaRPr lang="en-US" sz="2000" i="1" dirty="0"/>
          </a:p>
          <a:p>
            <a:endParaRPr lang="en-US" sz="2400" dirty="0"/>
          </a:p>
          <a:p>
            <a:pPr marL="285750" indent="-28575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883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7B724-4121-C3F6-B6B9-C65CFCF2F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73701-4DC0-2513-1C81-178BAE91E7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A8E9C8-4E65-6BF2-763C-B60545D0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histology-driven to biomarker-driven development</a:t>
            </a: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6AACADD0-2D94-04D3-3ACD-515F4A2A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259" y="1787340"/>
            <a:ext cx="2744350" cy="2744350"/>
          </a:xfrm>
          <a:prstGeom prst="rect">
            <a:avLst/>
          </a:prstGeom>
        </p:spPr>
      </p:pic>
      <p:pic>
        <p:nvPicPr>
          <p:cNvPr id="8" name="Graphic 7" descr="Target">
            <a:extLst>
              <a:ext uri="{FF2B5EF4-FFF2-40B4-BE49-F238E27FC236}">
                <a16:creationId xmlns:a16="http://schemas.microsoft.com/office/drawing/2014/main" id="{C540FE0E-CA1F-DB85-43AA-DDACD4542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9837" y="2411350"/>
            <a:ext cx="303000" cy="303000"/>
          </a:xfrm>
          <a:prstGeom prst="rect">
            <a:avLst/>
          </a:prstGeom>
        </p:spPr>
      </p:pic>
      <p:pic>
        <p:nvPicPr>
          <p:cNvPr id="9" name="Graphic 8" descr="Target">
            <a:extLst>
              <a:ext uri="{FF2B5EF4-FFF2-40B4-BE49-F238E27FC236}">
                <a16:creationId xmlns:a16="http://schemas.microsoft.com/office/drawing/2014/main" id="{56BADB0A-7682-9D4C-4816-6E8F038D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7889" y="2351368"/>
            <a:ext cx="513144" cy="513144"/>
          </a:xfrm>
          <a:prstGeom prst="rect">
            <a:avLst/>
          </a:prstGeom>
        </p:spPr>
      </p:pic>
      <p:pic>
        <p:nvPicPr>
          <p:cNvPr id="10" name="Graphic 9" descr="Target">
            <a:extLst>
              <a:ext uri="{FF2B5EF4-FFF2-40B4-BE49-F238E27FC236}">
                <a16:creationId xmlns:a16="http://schemas.microsoft.com/office/drawing/2014/main" id="{6241C4E5-333A-70EC-F144-9F22FFB56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8945" y="2789303"/>
            <a:ext cx="513144" cy="513144"/>
          </a:xfrm>
          <a:prstGeom prst="rect">
            <a:avLst/>
          </a:prstGeom>
        </p:spPr>
      </p:pic>
      <p:pic>
        <p:nvPicPr>
          <p:cNvPr id="11" name="Graphic 10" descr="Target">
            <a:extLst>
              <a:ext uri="{FF2B5EF4-FFF2-40B4-BE49-F238E27FC236}">
                <a16:creationId xmlns:a16="http://schemas.microsoft.com/office/drawing/2014/main" id="{342289A4-7CBC-603B-074F-08862A8C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5540" y="2304669"/>
            <a:ext cx="322546" cy="322546"/>
          </a:xfrm>
          <a:prstGeom prst="rect">
            <a:avLst/>
          </a:prstGeom>
        </p:spPr>
      </p:pic>
      <p:pic>
        <p:nvPicPr>
          <p:cNvPr id="12" name="Graphic 11" descr="Target">
            <a:extLst>
              <a:ext uri="{FF2B5EF4-FFF2-40B4-BE49-F238E27FC236}">
                <a16:creationId xmlns:a16="http://schemas.microsoft.com/office/drawing/2014/main" id="{D2600B9F-EC0D-EED4-5FFA-B25CDB5A5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7794" y="2959987"/>
            <a:ext cx="513144" cy="513144"/>
          </a:xfrm>
          <a:prstGeom prst="rect">
            <a:avLst/>
          </a:prstGeom>
        </p:spPr>
      </p:pic>
      <p:pic>
        <p:nvPicPr>
          <p:cNvPr id="13" name="Graphic 12" descr="Target">
            <a:extLst>
              <a:ext uri="{FF2B5EF4-FFF2-40B4-BE49-F238E27FC236}">
                <a16:creationId xmlns:a16="http://schemas.microsoft.com/office/drawing/2014/main" id="{D86B20F2-00D8-5C4B-1092-498916319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2962" y="3045875"/>
            <a:ext cx="1142998" cy="1142998"/>
          </a:xfrm>
          <a:prstGeom prst="rect">
            <a:avLst/>
          </a:prstGeom>
        </p:spPr>
      </p:pic>
      <p:pic>
        <p:nvPicPr>
          <p:cNvPr id="14" name="Graphic 13" descr="Target">
            <a:extLst>
              <a:ext uri="{FF2B5EF4-FFF2-40B4-BE49-F238E27FC236}">
                <a16:creationId xmlns:a16="http://schemas.microsoft.com/office/drawing/2014/main" id="{EE37538D-4FAC-FCE9-1289-6534439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381" y="3418797"/>
            <a:ext cx="977416" cy="977416"/>
          </a:xfrm>
          <a:prstGeom prst="rect">
            <a:avLst/>
          </a:prstGeom>
        </p:spPr>
      </p:pic>
      <p:pic>
        <p:nvPicPr>
          <p:cNvPr id="15" name="Graphic 14" descr="Target">
            <a:extLst>
              <a:ext uri="{FF2B5EF4-FFF2-40B4-BE49-F238E27FC236}">
                <a16:creationId xmlns:a16="http://schemas.microsoft.com/office/drawing/2014/main" id="{C5632A1E-7789-8290-A4FD-436FFA0C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8609" y="2128917"/>
            <a:ext cx="303000" cy="303000"/>
          </a:xfrm>
          <a:prstGeom prst="rect">
            <a:avLst/>
          </a:prstGeom>
        </p:spPr>
      </p:pic>
      <p:pic>
        <p:nvPicPr>
          <p:cNvPr id="16" name="Graphic 15" descr="Target">
            <a:extLst>
              <a:ext uri="{FF2B5EF4-FFF2-40B4-BE49-F238E27FC236}">
                <a16:creationId xmlns:a16="http://schemas.microsoft.com/office/drawing/2014/main" id="{19A5E251-F89B-2B90-E171-1B3BD3BA3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689" y="2607940"/>
            <a:ext cx="303000" cy="303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A40B419-290C-A3F5-03FF-21F67FC4FD98}"/>
              </a:ext>
            </a:extLst>
          </p:cNvPr>
          <p:cNvSpPr/>
          <p:nvPr/>
        </p:nvSpPr>
        <p:spPr>
          <a:xfrm>
            <a:off x="7741470" y="1868386"/>
            <a:ext cx="2743200" cy="2743200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83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D29BC-3759-F2B8-36A0-7629907CFC98}"/>
              </a:ext>
            </a:extLst>
          </p:cNvPr>
          <p:cNvSpPr txBox="1"/>
          <p:nvPr/>
        </p:nvSpPr>
        <p:spPr>
          <a:xfrm>
            <a:off x="809279" y="1246795"/>
            <a:ext cx="321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</a:p>
        </p:txBody>
      </p:sp>
      <p:sp>
        <p:nvSpPr>
          <p:cNvPr id="19" name="Right Arrow 30">
            <a:extLst>
              <a:ext uri="{FF2B5EF4-FFF2-40B4-BE49-F238E27FC236}">
                <a16:creationId xmlns:a16="http://schemas.microsoft.com/office/drawing/2014/main" id="{0FA2CD97-BEDB-2D06-22A2-10C0649C9F20}"/>
              </a:ext>
            </a:extLst>
          </p:cNvPr>
          <p:cNvSpPr/>
          <p:nvPr/>
        </p:nvSpPr>
        <p:spPr>
          <a:xfrm>
            <a:off x="4650151" y="2840872"/>
            <a:ext cx="2243016" cy="47581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4C6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5B36A4-9096-270A-7597-491F1D37964D}"/>
              </a:ext>
            </a:extLst>
          </p:cNvPr>
          <p:cNvSpPr txBox="1"/>
          <p:nvPr/>
        </p:nvSpPr>
        <p:spPr>
          <a:xfrm>
            <a:off x="7536395" y="1246795"/>
            <a:ext cx="336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  <a:r>
              <a:rPr lang="en-US" sz="2800" b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33D4F-8649-DF32-E957-68A4BAF5C751}"/>
              </a:ext>
            </a:extLst>
          </p:cNvPr>
          <p:cNvSpPr txBox="1"/>
          <p:nvPr/>
        </p:nvSpPr>
        <p:spPr>
          <a:xfrm>
            <a:off x="862072" y="4789059"/>
            <a:ext cx="321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Patients with the same histological tumor 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Cytotoxic chemotherapies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3CA937-209C-814B-EBD2-734861473757}"/>
              </a:ext>
            </a:extLst>
          </p:cNvPr>
          <p:cNvSpPr txBox="1"/>
          <p:nvPr/>
        </p:nvSpPr>
        <p:spPr>
          <a:xfrm>
            <a:off x="4325588" y="4789059"/>
            <a:ext cx="3114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Understanding of tumor biology/genomic profiling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Identification of druggable mechanistic targets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5073DF-B211-E915-6814-A2C22B3481A2}"/>
              </a:ext>
            </a:extLst>
          </p:cNvPr>
          <p:cNvSpPr txBox="1"/>
          <p:nvPr/>
        </p:nvSpPr>
        <p:spPr>
          <a:xfrm>
            <a:off x="7772682" y="4791583"/>
            <a:ext cx="3923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(Sub)-populations defined by predictive biomarkers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250003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7B724-4121-C3F6-B6B9-C65CFCF2F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73701-4DC0-2513-1C81-178BAE91E7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A8E9C8-4E65-6BF2-763C-B60545D0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targets may span different histological types</a:t>
            </a:r>
          </a:p>
        </p:txBody>
      </p:sp>
      <p:pic>
        <p:nvPicPr>
          <p:cNvPr id="8" name="Graphic 7" descr="Target">
            <a:extLst>
              <a:ext uri="{FF2B5EF4-FFF2-40B4-BE49-F238E27FC236}">
                <a16:creationId xmlns:a16="http://schemas.microsoft.com/office/drawing/2014/main" id="{C540FE0E-CA1F-DB85-43AA-DDACD4542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215" y="2817249"/>
            <a:ext cx="303000" cy="303000"/>
          </a:xfrm>
          <a:prstGeom prst="rect">
            <a:avLst/>
          </a:prstGeom>
        </p:spPr>
      </p:pic>
      <p:pic>
        <p:nvPicPr>
          <p:cNvPr id="9" name="Graphic 8" descr="Target">
            <a:extLst>
              <a:ext uri="{FF2B5EF4-FFF2-40B4-BE49-F238E27FC236}">
                <a16:creationId xmlns:a16="http://schemas.microsoft.com/office/drawing/2014/main" id="{56BADB0A-7682-9D4C-4816-6E8F038D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2267" y="2757267"/>
            <a:ext cx="513144" cy="513144"/>
          </a:xfrm>
          <a:prstGeom prst="rect">
            <a:avLst/>
          </a:prstGeom>
        </p:spPr>
      </p:pic>
      <p:pic>
        <p:nvPicPr>
          <p:cNvPr id="10" name="Graphic 9" descr="Target">
            <a:extLst>
              <a:ext uri="{FF2B5EF4-FFF2-40B4-BE49-F238E27FC236}">
                <a16:creationId xmlns:a16="http://schemas.microsoft.com/office/drawing/2014/main" id="{6241C4E5-333A-70EC-F144-9F22FFB56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23" y="3195202"/>
            <a:ext cx="513144" cy="513144"/>
          </a:xfrm>
          <a:prstGeom prst="rect">
            <a:avLst/>
          </a:prstGeom>
        </p:spPr>
      </p:pic>
      <p:pic>
        <p:nvPicPr>
          <p:cNvPr id="11" name="Graphic 10" descr="Target">
            <a:extLst>
              <a:ext uri="{FF2B5EF4-FFF2-40B4-BE49-F238E27FC236}">
                <a16:creationId xmlns:a16="http://schemas.microsoft.com/office/drawing/2014/main" id="{342289A4-7CBC-603B-074F-08862A8C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9918" y="2710568"/>
            <a:ext cx="322546" cy="322546"/>
          </a:xfrm>
          <a:prstGeom prst="rect">
            <a:avLst/>
          </a:prstGeom>
        </p:spPr>
      </p:pic>
      <p:pic>
        <p:nvPicPr>
          <p:cNvPr id="12" name="Graphic 11" descr="Target">
            <a:extLst>
              <a:ext uri="{FF2B5EF4-FFF2-40B4-BE49-F238E27FC236}">
                <a16:creationId xmlns:a16="http://schemas.microsoft.com/office/drawing/2014/main" id="{D2600B9F-EC0D-EED4-5FFA-B25CDB5A5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2172" y="3365886"/>
            <a:ext cx="513144" cy="513144"/>
          </a:xfrm>
          <a:prstGeom prst="rect">
            <a:avLst/>
          </a:prstGeom>
        </p:spPr>
      </p:pic>
      <p:pic>
        <p:nvPicPr>
          <p:cNvPr id="13" name="Graphic 12" descr="Target">
            <a:extLst>
              <a:ext uri="{FF2B5EF4-FFF2-40B4-BE49-F238E27FC236}">
                <a16:creationId xmlns:a16="http://schemas.microsoft.com/office/drawing/2014/main" id="{D86B20F2-00D8-5C4B-1092-498916319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9188" y="5357743"/>
            <a:ext cx="1142998" cy="1142998"/>
          </a:xfrm>
          <a:prstGeom prst="rect">
            <a:avLst/>
          </a:prstGeom>
        </p:spPr>
      </p:pic>
      <p:pic>
        <p:nvPicPr>
          <p:cNvPr id="14" name="Graphic 13" descr="Target">
            <a:extLst>
              <a:ext uri="{FF2B5EF4-FFF2-40B4-BE49-F238E27FC236}">
                <a16:creationId xmlns:a16="http://schemas.microsoft.com/office/drawing/2014/main" id="{EE37538D-4FAC-FCE9-1289-6534439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759" y="3824696"/>
            <a:ext cx="977416" cy="977416"/>
          </a:xfrm>
          <a:prstGeom prst="rect">
            <a:avLst/>
          </a:prstGeom>
        </p:spPr>
      </p:pic>
      <p:pic>
        <p:nvPicPr>
          <p:cNvPr id="15" name="Graphic 14" descr="Target">
            <a:extLst>
              <a:ext uri="{FF2B5EF4-FFF2-40B4-BE49-F238E27FC236}">
                <a16:creationId xmlns:a16="http://schemas.microsoft.com/office/drawing/2014/main" id="{C5632A1E-7789-8290-A4FD-436FFA0C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987" y="2534816"/>
            <a:ext cx="303000" cy="303000"/>
          </a:xfrm>
          <a:prstGeom prst="rect">
            <a:avLst/>
          </a:prstGeom>
        </p:spPr>
      </p:pic>
      <p:pic>
        <p:nvPicPr>
          <p:cNvPr id="16" name="Graphic 15" descr="Target">
            <a:extLst>
              <a:ext uri="{FF2B5EF4-FFF2-40B4-BE49-F238E27FC236}">
                <a16:creationId xmlns:a16="http://schemas.microsoft.com/office/drawing/2014/main" id="{19A5E251-F89B-2B90-E171-1B3BD3BA3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2067" y="3013839"/>
            <a:ext cx="303000" cy="303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A40B419-290C-A3F5-03FF-21F67FC4FD98}"/>
              </a:ext>
            </a:extLst>
          </p:cNvPr>
          <p:cNvSpPr/>
          <p:nvPr/>
        </p:nvSpPr>
        <p:spPr>
          <a:xfrm>
            <a:off x="265848" y="2274285"/>
            <a:ext cx="2743200" cy="2743200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83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5B36A4-9096-270A-7597-491F1D37964D}"/>
              </a:ext>
            </a:extLst>
          </p:cNvPr>
          <p:cNvSpPr txBox="1"/>
          <p:nvPr/>
        </p:nvSpPr>
        <p:spPr>
          <a:xfrm>
            <a:off x="866137" y="1651300"/>
            <a:ext cx="1465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NSCLC</a:t>
            </a:r>
            <a:endParaRPr lang="en-US" sz="2800" b="1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" name="Graphic 3" descr="Target">
            <a:extLst>
              <a:ext uri="{FF2B5EF4-FFF2-40B4-BE49-F238E27FC236}">
                <a16:creationId xmlns:a16="http://schemas.microsoft.com/office/drawing/2014/main" id="{BD9905AA-6E33-C899-23D8-7CDC34F19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4104464" y="2541804"/>
            <a:ext cx="275445" cy="275445"/>
          </a:xfrm>
          <a:prstGeom prst="rect">
            <a:avLst/>
          </a:prstGeom>
        </p:spPr>
      </p:pic>
      <p:pic>
        <p:nvPicPr>
          <p:cNvPr id="6" name="Graphic 5" descr="Target">
            <a:extLst>
              <a:ext uri="{FF2B5EF4-FFF2-40B4-BE49-F238E27FC236}">
                <a16:creationId xmlns:a16="http://schemas.microsoft.com/office/drawing/2014/main" id="{8A0A0915-E8A1-799E-8753-A28EA136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2516" y="2757267"/>
            <a:ext cx="513144" cy="513144"/>
          </a:xfrm>
          <a:prstGeom prst="rect">
            <a:avLst/>
          </a:prstGeom>
        </p:spPr>
      </p:pic>
      <p:pic>
        <p:nvPicPr>
          <p:cNvPr id="24" name="Graphic 23" descr="Target">
            <a:extLst>
              <a:ext uri="{FF2B5EF4-FFF2-40B4-BE49-F238E27FC236}">
                <a16:creationId xmlns:a16="http://schemas.microsoft.com/office/drawing/2014/main" id="{9224133F-5C8B-565A-4CD5-0C8F7DA35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2023" y="3570977"/>
            <a:ext cx="513144" cy="513144"/>
          </a:xfrm>
          <a:prstGeom prst="rect">
            <a:avLst/>
          </a:prstGeom>
        </p:spPr>
      </p:pic>
      <p:pic>
        <p:nvPicPr>
          <p:cNvPr id="25" name="Graphic 24" descr="Target">
            <a:extLst>
              <a:ext uri="{FF2B5EF4-FFF2-40B4-BE49-F238E27FC236}">
                <a16:creationId xmlns:a16="http://schemas.microsoft.com/office/drawing/2014/main" id="{CC099B9A-C3D5-D517-EDA2-56FBE37D2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0167" y="2710568"/>
            <a:ext cx="322546" cy="322546"/>
          </a:xfrm>
          <a:prstGeom prst="rect">
            <a:avLst/>
          </a:prstGeom>
        </p:spPr>
      </p:pic>
      <p:pic>
        <p:nvPicPr>
          <p:cNvPr id="26" name="Graphic 25" descr="Target">
            <a:extLst>
              <a:ext uri="{FF2B5EF4-FFF2-40B4-BE49-F238E27FC236}">
                <a16:creationId xmlns:a16="http://schemas.microsoft.com/office/drawing/2014/main" id="{3E4128FD-D101-B0EC-9A87-DEB6EE35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2069" y="4244246"/>
            <a:ext cx="513144" cy="513144"/>
          </a:xfrm>
          <a:prstGeom prst="rect">
            <a:avLst/>
          </a:prstGeom>
        </p:spPr>
      </p:pic>
      <p:pic>
        <p:nvPicPr>
          <p:cNvPr id="27" name="Graphic 26" descr="Target">
            <a:extLst>
              <a:ext uri="{FF2B5EF4-FFF2-40B4-BE49-F238E27FC236}">
                <a16:creationId xmlns:a16="http://schemas.microsoft.com/office/drawing/2014/main" id="{06EE145F-17D8-707E-AFFF-8F7FF509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7126" y="3157406"/>
            <a:ext cx="1142998" cy="1142998"/>
          </a:xfrm>
          <a:prstGeom prst="rect">
            <a:avLst/>
          </a:prstGeom>
        </p:spPr>
      </p:pic>
      <p:pic>
        <p:nvPicPr>
          <p:cNvPr id="28" name="Graphic 27" descr="Target">
            <a:extLst>
              <a:ext uri="{FF2B5EF4-FFF2-40B4-BE49-F238E27FC236}">
                <a16:creationId xmlns:a16="http://schemas.microsoft.com/office/drawing/2014/main" id="{1074F79C-C0CD-E618-E707-C5B24297F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4738" y="3286943"/>
            <a:ext cx="977416" cy="977416"/>
          </a:xfrm>
          <a:prstGeom prst="rect">
            <a:avLst/>
          </a:prstGeom>
        </p:spPr>
      </p:pic>
      <p:pic>
        <p:nvPicPr>
          <p:cNvPr id="29" name="Graphic 28" descr="Target">
            <a:extLst>
              <a:ext uri="{FF2B5EF4-FFF2-40B4-BE49-F238E27FC236}">
                <a16:creationId xmlns:a16="http://schemas.microsoft.com/office/drawing/2014/main" id="{AF06ACC7-A946-D2A3-A04A-0A9355E8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820" y="2844461"/>
            <a:ext cx="303000" cy="303000"/>
          </a:xfrm>
          <a:prstGeom prst="rect">
            <a:avLst/>
          </a:prstGeom>
        </p:spPr>
      </p:pic>
      <p:pic>
        <p:nvPicPr>
          <p:cNvPr id="30" name="Graphic 29" descr="Target">
            <a:extLst>
              <a:ext uri="{FF2B5EF4-FFF2-40B4-BE49-F238E27FC236}">
                <a16:creationId xmlns:a16="http://schemas.microsoft.com/office/drawing/2014/main" id="{5873598F-D858-4DE1-A363-ABCC928B1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3397" y="3237172"/>
            <a:ext cx="303000" cy="303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5EBCC81-3579-9A6C-6B6A-FB00C3F4DB1D}"/>
              </a:ext>
            </a:extLst>
          </p:cNvPr>
          <p:cNvSpPr/>
          <p:nvPr/>
        </p:nvSpPr>
        <p:spPr>
          <a:xfrm>
            <a:off x="3406097" y="2274285"/>
            <a:ext cx="2743200" cy="2743200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83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F9E4E0-4D01-C2C2-182C-34CF09A94A39}"/>
              </a:ext>
            </a:extLst>
          </p:cNvPr>
          <p:cNvSpPr txBox="1"/>
          <p:nvPr/>
        </p:nvSpPr>
        <p:spPr>
          <a:xfrm>
            <a:off x="4138367" y="1651300"/>
            <a:ext cx="1465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Breast</a:t>
            </a:r>
            <a:endParaRPr lang="en-US" sz="2800" b="1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3" name="Graphic 32" descr="Target">
            <a:extLst>
              <a:ext uri="{FF2B5EF4-FFF2-40B4-BE49-F238E27FC236}">
                <a16:creationId xmlns:a16="http://schemas.microsoft.com/office/drawing/2014/main" id="{EFB5A3FD-FE03-C371-1F1A-20F6460FC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0086" y="3824696"/>
            <a:ext cx="303000" cy="303000"/>
          </a:xfrm>
          <a:prstGeom prst="rect">
            <a:avLst/>
          </a:prstGeom>
        </p:spPr>
      </p:pic>
      <p:pic>
        <p:nvPicPr>
          <p:cNvPr id="34" name="Graphic 33" descr="Target">
            <a:extLst>
              <a:ext uri="{FF2B5EF4-FFF2-40B4-BE49-F238E27FC236}">
                <a16:creationId xmlns:a16="http://schemas.microsoft.com/office/drawing/2014/main" id="{3821D747-0DAB-E6F9-5755-AD10B1D41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4899" y="2810548"/>
            <a:ext cx="513144" cy="513144"/>
          </a:xfrm>
          <a:prstGeom prst="rect">
            <a:avLst/>
          </a:prstGeom>
        </p:spPr>
      </p:pic>
      <p:pic>
        <p:nvPicPr>
          <p:cNvPr id="35" name="Graphic 34" descr="Target">
            <a:extLst>
              <a:ext uri="{FF2B5EF4-FFF2-40B4-BE49-F238E27FC236}">
                <a16:creationId xmlns:a16="http://schemas.microsoft.com/office/drawing/2014/main" id="{E4BB9950-1150-BEDC-64B4-E78FDDAE4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8542" y="3283600"/>
            <a:ext cx="513144" cy="513144"/>
          </a:xfrm>
          <a:prstGeom prst="rect">
            <a:avLst/>
          </a:prstGeom>
        </p:spPr>
      </p:pic>
      <p:pic>
        <p:nvPicPr>
          <p:cNvPr id="36" name="Graphic 35" descr="Target">
            <a:extLst>
              <a:ext uri="{FF2B5EF4-FFF2-40B4-BE49-F238E27FC236}">
                <a16:creationId xmlns:a16="http://schemas.microsoft.com/office/drawing/2014/main" id="{93439238-C9EC-FFC8-9133-F239B9C32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9394" y="2885801"/>
            <a:ext cx="322546" cy="322546"/>
          </a:xfrm>
          <a:prstGeom prst="rect">
            <a:avLst/>
          </a:prstGeom>
        </p:spPr>
      </p:pic>
      <p:pic>
        <p:nvPicPr>
          <p:cNvPr id="37" name="Graphic 36" descr="Target">
            <a:extLst>
              <a:ext uri="{FF2B5EF4-FFF2-40B4-BE49-F238E27FC236}">
                <a16:creationId xmlns:a16="http://schemas.microsoft.com/office/drawing/2014/main" id="{2B43024C-0A66-9CFA-7F91-B63D3ABB0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996" y="3230872"/>
            <a:ext cx="513144" cy="513144"/>
          </a:xfrm>
          <a:prstGeom prst="rect">
            <a:avLst/>
          </a:prstGeom>
        </p:spPr>
      </p:pic>
      <p:pic>
        <p:nvPicPr>
          <p:cNvPr id="38" name="Graphic 37" descr="Target">
            <a:extLst>
              <a:ext uri="{FF2B5EF4-FFF2-40B4-BE49-F238E27FC236}">
                <a16:creationId xmlns:a16="http://schemas.microsoft.com/office/drawing/2014/main" id="{1702765F-4E9A-5C68-C131-70A775EB3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281" y="2745538"/>
            <a:ext cx="1142998" cy="1142998"/>
          </a:xfrm>
          <a:prstGeom prst="rect">
            <a:avLst/>
          </a:prstGeom>
        </p:spPr>
      </p:pic>
      <p:pic>
        <p:nvPicPr>
          <p:cNvPr id="39" name="Graphic 38" descr="Target">
            <a:extLst>
              <a:ext uri="{FF2B5EF4-FFF2-40B4-BE49-F238E27FC236}">
                <a16:creationId xmlns:a16="http://schemas.microsoft.com/office/drawing/2014/main" id="{7297DB5A-E48F-5EE6-F7AA-3A71B0706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967" y="3918086"/>
            <a:ext cx="977416" cy="977416"/>
          </a:xfrm>
          <a:prstGeom prst="rect">
            <a:avLst/>
          </a:prstGeom>
        </p:spPr>
      </p:pic>
      <p:pic>
        <p:nvPicPr>
          <p:cNvPr id="40" name="Graphic 39" descr="Target">
            <a:extLst>
              <a:ext uri="{FF2B5EF4-FFF2-40B4-BE49-F238E27FC236}">
                <a16:creationId xmlns:a16="http://schemas.microsoft.com/office/drawing/2014/main" id="{DBDFECFC-4D81-52FB-8194-1E04D5294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5619" y="2588097"/>
            <a:ext cx="303000" cy="303000"/>
          </a:xfrm>
          <a:prstGeom prst="rect">
            <a:avLst/>
          </a:prstGeom>
        </p:spPr>
      </p:pic>
      <p:pic>
        <p:nvPicPr>
          <p:cNvPr id="41" name="Graphic 40" descr="Target">
            <a:extLst>
              <a:ext uri="{FF2B5EF4-FFF2-40B4-BE49-F238E27FC236}">
                <a16:creationId xmlns:a16="http://schemas.microsoft.com/office/drawing/2014/main" id="{26BF89BF-7774-13B5-B201-E0F4136B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4011" y="3547666"/>
            <a:ext cx="303000" cy="30300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B00B2F90-F1A2-DC4B-6713-A356839721A9}"/>
              </a:ext>
            </a:extLst>
          </p:cNvPr>
          <p:cNvSpPr/>
          <p:nvPr/>
        </p:nvSpPr>
        <p:spPr>
          <a:xfrm>
            <a:off x="6528480" y="2327566"/>
            <a:ext cx="2743200" cy="2743200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834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681DCD-B3CE-D948-3451-F760F956E248}"/>
              </a:ext>
            </a:extLst>
          </p:cNvPr>
          <p:cNvSpPr txBox="1"/>
          <p:nvPr/>
        </p:nvSpPr>
        <p:spPr>
          <a:xfrm>
            <a:off x="6904479" y="1651300"/>
            <a:ext cx="193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Colorectal</a:t>
            </a:r>
            <a:endParaRPr lang="en-US" sz="2800" b="1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9F1467-4564-DF7B-E7A0-6956FB489E05}"/>
              </a:ext>
            </a:extLst>
          </p:cNvPr>
          <p:cNvSpPr txBox="1"/>
          <p:nvPr/>
        </p:nvSpPr>
        <p:spPr>
          <a:xfrm>
            <a:off x="9993546" y="3143909"/>
            <a:ext cx="1934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…</a:t>
            </a:r>
            <a:endParaRPr lang="en-US" sz="4800" b="1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5" name="Graphic 44" descr="Target">
            <a:extLst>
              <a:ext uri="{FF2B5EF4-FFF2-40B4-BE49-F238E27FC236}">
                <a16:creationId xmlns:a16="http://schemas.microsoft.com/office/drawing/2014/main" id="{01EE3AD2-B182-48B2-11CF-E6F94ADB0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6222" y="3552415"/>
            <a:ext cx="1142998" cy="114299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D568920-40CF-94D6-D7AF-879B79EA89A4}"/>
              </a:ext>
            </a:extLst>
          </p:cNvPr>
          <p:cNvSpPr txBox="1"/>
          <p:nvPr/>
        </p:nvSpPr>
        <p:spPr>
          <a:xfrm>
            <a:off x="4318936" y="5637377"/>
            <a:ext cx="5859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= BRAF mutation</a:t>
            </a:r>
          </a:p>
        </p:txBody>
      </p:sp>
    </p:spTree>
    <p:extLst>
      <p:ext uri="{BB962C8B-B14F-4D97-AF65-F5344CB8AC3E}">
        <p14:creationId xmlns:p14="http://schemas.microsoft.com/office/powerpoint/2010/main" val="247572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D4656E-F9C5-A595-50FD-1E43FA9B4780}"/>
              </a:ext>
            </a:extLst>
          </p:cNvPr>
          <p:cNvSpPr txBox="1">
            <a:spLocks/>
          </p:cNvSpPr>
          <p:nvPr/>
        </p:nvSpPr>
        <p:spPr>
          <a:xfrm>
            <a:off x="512064" y="6374651"/>
            <a:ext cx="5293372" cy="2452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2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</a:rPr>
              <a:t>Figures reproduced from:; 377:62;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E4984A-6F83-638C-5BB8-96F49E86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a typeface="CMU Sans Serif" panose="02000603000000000000" pitchFamily="2" charset="0"/>
                <a:cs typeface="CMU Sans Serif" panose="02000603000000000000" pitchFamily="2" charset="0"/>
              </a:rPr>
              <a:t>Basket trials</a:t>
            </a:r>
            <a:br>
              <a:rPr lang="en-US" sz="3200" b="1" dirty="0">
                <a:ea typeface="CMU Sans Serif" panose="02000603000000000000" pitchFamily="2" charset="0"/>
                <a:cs typeface="CMU Sans Serif" panose="02000603000000000000" pitchFamily="2" charset="0"/>
              </a:rPr>
            </a:b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1289CE6-5B6F-13C3-6D45-B4AE185BCB9F}"/>
              </a:ext>
            </a:extLst>
          </p:cNvPr>
          <p:cNvSpPr txBox="1">
            <a:spLocks/>
          </p:cNvSpPr>
          <p:nvPr/>
        </p:nvSpPr>
        <p:spPr>
          <a:xfrm>
            <a:off x="8839199" y="6378130"/>
            <a:ext cx="2241177" cy="24522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MSK Confidential — do not distribute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19F7402-F65F-B859-5A6F-9201D08F2B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1741" y="6378130"/>
            <a:ext cx="454745" cy="245223"/>
          </a:xfrm>
        </p:spPr>
        <p:txBody>
          <a:bodyPr/>
          <a:lstStyle/>
          <a:p>
            <a:fld id="{523A240F-EAFE-E84F-B44C-6D7A08E0E40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6BCDC2-11AF-4041-4641-83293AE3F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3" t="48385" r="8461"/>
          <a:stretch>
            <a:fillRect/>
          </a:stretch>
        </p:blipFill>
        <p:spPr>
          <a:xfrm>
            <a:off x="512063" y="1371601"/>
            <a:ext cx="6216542" cy="41385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E5CD79-BD85-A4A3-25DE-B0F2227EFA86}"/>
              </a:ext>
            </a:extLst>
          </p:cNvPr>
          <p:cNvSpPr txBox="1"/>
          <p:nvPr/>
        </p:nvSpPr>
        <p:spPr>
          <a:xfrm>
            <a:off x="1575434" y="5573076"/>
            <a:ext cx="4143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Woodcock and </a:t>
            </a:r>
            <a:r>
              <a:rPr lang="en-US" sz="1800" dirty="0" err="1">
                <a:solidFill>
                  <a:schemeClr val="tx2"/>
                </a:solidFill>
              </a:rPr>
              <a:t>LaVange</a:t>
            </a:r>
            <a:r>
              <a:rPr lang="en-US" sz="1800" dirty="0">
                <a:solidFill>
                  <a:schemeClr val="tx2"/>
                </a:solidFill>
              </a:rPr>
              <a:t>, JAMA 2017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E64EC-F5FA-3FB4-40F7-A9F64BE88D77}"/>
              </a:ext>
            </a:extLst>
          </p:cNvPr>
          <p:cNvSpPr txBox="1"/>
          <p:nvPr/>
        </p:nvSpPr>
        <p:spPr>
          <a:xfrm>
            <a:off x="7015622" y="864951"/>
            <a:ext cx="49096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pplxSerif"/>
              </a:rPr>
              <a:t> F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plxSerif"/>
              </a:rPr>
              <a:t>aster than designing separate trials for each indication: only 1 protocol to write, approve and activate!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pplxSerif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plxSerif"/>
              </a:rPr>
              <a:t> </a:t>
            </a:r>
            <a:r>
              <a:rPr lang="en-US" sz="2400" i="0" dirty="0">
                <a:solidFill>
                  <a:schemeClr val="tx2"/>
                </a:solidFill>
                <a:effectLst/>
                <a:latin typeface="pplxSerif"/>
              </a:rPr>
              <a:t>Efficient use of molecular testing platforms</a:t>
            </a:r>
            <a:r>
              <a:rPr lang="en-US" sz="2400" dirty="0">
                <a:solidFill>
                  <a:schemeClr val="tx2"/>
                </a:solidFill>
                <a:latin typeface="pplxSerif"/>
              </a:rPr>
              <a:t> for screening patients</a:t>
            </a:r>
            <a:endParaRPr lang="en-US" sz="2400" b="0" i="0" dirty="0">
              <a:solidFill>
                <a:schemeClr val="tx2"/>
              </a:solidFill>
              <a:effectLst/>
              <a:latin typeface="pplxSerif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chemeClr val="tx2"/>
              </a:solidFill>
              <a:effectLst/>
              <a:latin typeface="pplxSerif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pplxSerif"/>
              </a:rPr>
              <a:t> R</a:t>
            </a:r>
            <a:r>
              <a:rPr lang="en-US" sz="2400" i="0" dirty="0">
                <a:solidFill>
                  <a:schemeClr val="tx2"/>
                </a:solidFill>
                <a:effectLst/>
                <a:latin typeface="pplxSerif"/>
              </a:rPr>
              <a:t>are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plxSerif"/>
              </a:rPr>
              <a:t>or "orphan" cancers can be studied alongside more common ones based on shared genetic mutations (c.f. </a:t>
            </a:r>
            <a:r>
              <a:rPr lang="en-US" sz="2400" b="0" i="1" dirty="0">
                <a:solidFill>
                  <a:schemeClr val="tx2"/>
                </a:solidFill>
                <a:effectLst/>
                <a:latin typeface="pplxSerif"/>
              </a:rPr>
              <a:t>Dr. Maki’s lecture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plxSerif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pplxSerif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plxSerif"/>
              </a:rPr>
              <a:t> Can offer statistical advantages too (more on this later)</a:t>
            </a:r>
          </a:p>
        </p:txBody>
      </p:sp>
    </p:spTree>
    <p:extLst>
      <p:ext uri="{BB962C8B-B14F-4D97-AF65-F5344CB8AC3E}">
        <p14:creationId xmlns:p14="http://schemas.microsoft.com/office/powerpoint/2010/main" val="344454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55CA1C-4316-56D2-7DEC-8600600ADA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362D5-6603-3783-1468-1C23759546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4B161-708F-F4A2-64AF-97DCDB256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32D1AA-4B09-5B2A-BFC2-DA37B468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VE-BASKET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AAA69D-879A-3FF7-0DD3-856C9E37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57201"/>
            <a:ext cx="7330992" cy="53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84F586-9442-9115-4C2E-96B4DF34C5C6}"/>
              </a:ext>
            </a:extLst>
          </p:cNvPr>
          <p:cNvSpPr txBox="1"/>
          <p:nvPr/>
        </p:nvSpPr>
        <p:spPr>
          <a:xfrm>
            <a:off x="512063" y="1371601"/>
            <a:ext cx="354156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4"/>
                </a:solidFill>
              </a:rPr>
              <a:t>Basket trial of vemurafenib in BRAF V600-positive tumors </a:t>
            </a:r>
            <a:r>
              <a:rPr lang="en-US" sz="2000" dirty="0">
                <a:solidFill>
                  <a:srgbClr val="272524"/>
                </a:solidFill>
              </a:rPr>
              <a:t>(Hyman et al. NEMJ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252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Enrolled patients in histology-specific cohorts, called </a:t>
            </a:r>
            <a:r>
              <a:rPr lang="en-US" sz="2400" b="1" i="1" dirty="0">
                <a:solidFill>
                  <a:srgbClr val="E65722"/>
                </a:solidFill>
              </a:rPr>
              <a:t>baskets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564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6BF80-4110-3BC5-EC6A-15B7625B6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FAED4-2AA2-0EE5-B978-DE537362E2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F05AA-B330-20A8-0569-A67530EA9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Figure reproduced from O’Sullivan Coyne et al.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</a:rPr>
              <a:t>Curr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</a:rPr>
              <a:t>Probl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</a:rPr>
              <a:t>Canc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 2017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E666D6-1C06-397C-9FD9-C2E40AE78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NCI-MATCH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CD573-FB25-EFA7-A4D7-D2120DC7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14" y="1070013"/>
            <a:ext cx="11447670" cy="48302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complex designs can be multi-drug AND multi-disease: Master Protocols (</a:t>
            </a:r>
            <a:r>
              <a:rPr lang="en-US" dirty="0">
                <a:solidFill>
                  <a:schemeClr val="tx2"/>
                </a:solidFill>
              </a:rPr>
              <a:t>Woodcock and </a:t>
            </a:r>
            <a:r>
              <a:rPr lang="en-US" dirty="0" err="1">
                <a:solidFill>
                  <a:schemeClr val="tx2"/>
                </a:solidFill>
              </a:rPr>
              <a:t>LaVange</a:t>
            </a:r>
            <a:r>
              <a:rPr lang="en-US" dirty="0">
                <a:solidFill>
                  <a:schemeClr val="tx2"/>
                </a:solidFill>
              </a:rPr>
              <a:t>, JAMA 2017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NCI-MATCH (</a:t>
            </a:r>
            <a:r>
              <a:rPr lang="en-US" i="1" dirty="0">
                <a:solidFill>
                  <a:srgbClr val="272524"/>
                </a:solidFill>
              </a:rPr>
              <a:t>Flaherty KT et al. JNCI 2020; O’Dwyer et al. Nat Med 2023</a:t>
            </a:r>
            <a:r>
              <a:rPr lang="en-US" dirty="0">
                <a:solidFill>
                  <a:srgbClr val="272524"/>
                </a:solidFill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5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DBD370-7798-3FD5-B42B-74C1AC88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42" y="2178623"/>
            <a:ext cx="8117171" cy="36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F8F4AE-9BC4-FE54-D6B1-198E0E3D952B}"/>
              </a:ext>
            </a:extLst>
          </p:cNvPr>
          <p:cNvSpPr txBox="1"/>
          <p:nvPr/>
        </p:nvSpPr>
        <p:spPr>
          <a:xfrm>
            <a:off x="495514" y="2867522"/>
            <a:ext cx="209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72524"/>
                </a:solidFill>
              </a:rPr>
              <a:t>Adults with advanced solid tumors, lymphomas, and myelomas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72A54C-1B83-3591-2B22-EAA814A1E361}"/>
              </a:ext>
            </a:extLst>
          </p:cNvPr>
          <p:cNvCxnSpPr/>
          <p:nvPr/>
        </p:nvCxnSpPr>
        <p:spPr>
          <a:xfrm>
            <a:off x="2489152" y="3349083"/>
            <a:ext cx="762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1477EC-E47A-BB29-636A-860329F03097}"/>
              </a:ext>
            </a:extLst>
          </p:cNvPr>
          <p:cNvSpPr txBox="1"/>
          <p:nvPr/>
        </p:nvSpPr>
        <p:spPr>
          <a:xfrm flipH="1">
            <a:off x="3297299" y="5512420"/>
            <a:ext cx="450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rgbClr val="272524"/>
                </a:solidFill>
              </a:rPr>
              <a:t>Assignment  based on pre-specified prioritization of agents (NCI MATCHBOX)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FE6E93-F850-C247-D86E-2E39E70EB4E5}"/>
              </a:ext>
            </a:extLst>
          </p:cNvPr>
          <p:cNvCxnSpPr/>
          <p:nvPr/>
        </p:nvCxnSpPr>
        <p:spPr>
          <a:xfrm flipV="1">
            <a:off x="5185317" y="3650166"/>
            <a:ext cx="401444" cy="1862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93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CFC5F-0B3A-C0EE-2B7E-A7616FE61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11CCF-2E3C-E613-F33B-9CE774E6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217A5-4CBD-98AF-F5DF-90CE9F73F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3021D-2FF5-A5D7-C675-B6F056E7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</a:t>
            </a:r>
            <a:br>
              <a:rPr lang="en-US" b="0" dirty="0"/>
            </a:b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00E1123-163A-445B-6626-447DDEEAD2D2}"/>
              </a:ext>
            </a:extLst>
          </p:cNvPr>
          <p:cNvGrpSpPr/>
          <p:nvPr/>
        </p:nvGrpSpPr>
        <p:grpSpPr>
          <a:xfrm>
            <a:off x="1092251" y="3024042"/>
            <a:ext cx="10376862" cy="2347005"/>
            <a:chOff x="982712" y="1478235"/>
            <a:chExt cx="7388689" cy="1249636"/>
          </a:xfrm>
        </p:grpSpPr>
        <p:sp>
          <p:nvSpPr>
            <p:cNvPr id="43" name="Text 1">
              <a:extLst>
                <a:ext uri="{FF2B5EF4-FFF2-40B4-BE49-F238E27FC236}">
                  <a16:creationId xmlns:a16="http://schemas.microsoft.com/office/drawing/2014/main" id="{E380E7CC-F996-9EE6-8A8F-AF2343A245B3}"/>
                </a:ext>
              </a:extLst>
            </p:cNvPr>
            <p:cNvSpPr/>
            <p:nvPr/>
          </p:nvSpPr>
          <p:spPr>
            <a:xfrm>
              <a:off x="982712" y="1731615"/>
              <a:ext cx="2083296" cy="742876"/>
            </a:xfrm>
            <a:prstGeom prst="roundRect">
              <a:avLst>
                <a:gd name="adj" fmla="val 98471"/>
              </a:avLst>
            </a:prstGeom>
            <a:solidFill>
              <a:srgbClr val="334155"/>
            </a:solidFill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>
                <a:buNone/>
              </a:pPr>
              <a:endParaRPr lang="en-US" sz="1600" dirty="0"/>
            </a:p>
          </p:txBody>
        </p:sp>
        <p:sp>
          <p:nvSpPr>
            <p:cNvPr id="44" name="Text 2">
              <a:extLst>
                <a:ext uri="{FF2B5EF4-FFF2-40B4-BE49-F238E27FC236}">
                  <a16:creationId xmlns:a16="http://schemas.microsoft.com/office/drawing/2014/main" id="{FC228DD9-CC27-51E7-BE3F-CADF43E56F82}"/>
                </a:ext>
              </a:extLst>
            </p:cNvPr>
            <p:cNvSpPr/>
            <p:nvPr/>
          </p:nvSpPr>
          <p:spPr>
            <a:xfrm>
              <a:off x="3872731" y="1731615"/>
              <a:ext cx="2342927" cy="742876"/>
            </a:xfrm>
            <a:prstGeom prst="roundRect">
              <a:avLst>
                <a:gd name="adj" fmla="val 98471"/>
              </a:avLst>
            </a:prstGeom>
            <a:solidFill>
              <a:srgbClr val="334155"/>
            </a:solidFill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>
                <a:buNone/>
              </a:pPr>
              <a:endParaRPr lang="en-US" sz="1600" dirty="0"/>
            </a:p>
          </p:txBody>
        </p:sp>
        <p:sp>
          <p:nvSpPr>
            <p:cNvPr id="45" name="Text 3">
              <a:extLst>
                <a:ext uri="{FF2B5EF4-FFF2-40B4-BE49-F238E27FC236}">
                  <a16:creationId xmlns:a16="http://schemas.microsoft.com/office/drawing/2014/main" id="{EA7AF482-7268-9D8E-2E38-FBDED64DA302}"/>
                </a:ext>
              </a:extLst>
            </p:cNvPr>
            <p:cNvSpPr/>
            <p:nvPr/>
          </p:nvSpPr>
          <p:spPr>
            <a:xfrm>
              <a:off x="7022381" y="1478235"/>
              <a:ext cx="1138833" cy="441945"/>
            </a:xfrm>
            <a:prstGeom prst="roundRect">
              <a:avLst>
                <a:gd name="adj" fmla="val 165523"/>
              </a:avLst>
            </a:prstGeom>
            <a:solidFill>
              <a:srgbClr val="38BDF8"/>
            </a:solidFill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>
                <a:buNone/>
              </a:pPr>
              <a:endParaRPr lang="en-US" sz="1600" dirty="0"/>
            </a:p>
          </p:txBody>
        </p:sp>
        <p:sp>
          <p:nvSpPr>
            <p:cNvPr id="46" name="Text 4">
              <a:extLst>
                <a:ext uri="{FF2B5EF4-FFF2-40B4-BE49-F238E27FC236}">
                  <a16:creationId xmlns:a16="http://schemas.microsoft.com/office/drawing/2014/main" id="{D174597E-9DB7-81DE-06F1-7D54B52280A0}"/>
                </a:ext>
              </a:extLst>
            </p:cNvPr>
            <p:cNvSpPr/>
            <p:nvPr/>
          </p:nvSpPr>
          <p:spPr>
            <a:xfrm>
              <a:off x="7022381" y="2285926"/>
              <a:ext cx="1138833" cy="441945"/>
            </a:xfrm>
            <a:prstGeom prst="roundRect">
              <a:avLst>
                <a:gd name="adj" fmla="val 165523"/>
              </a:avLst>
            </a:prstGeom>
            <a:solidFill>
              <a:srgbClr val="38BDF8"/>
            </a:solidFill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>
                <a:buNone/>
              </a:pPr>
              <a:endParaRPr lang="en-US" sz="1600" dirty="0"/>
            </a:p>
          </p:txBody>
        </p:sp>
        <p:sp>
          <p:nvSpPr>
            <p:cNvPr id="47" name="Text 9">
              <a:extLst>
                <a:ext uri="{FF2B5EF4-FFF2-40B4-BE49-F238E27FC236}">
                  <a16:creationId xmlns:a16="http://schemas.microsoft.com/office/drawing/2014/main" id="{14C76C19-6C30-36CC-4A3E-FACF0F30BC29}"/>
                </a:ext>
              </a:extLst>
            </p:cNvPr>
            <p:cNvSpPr/>
            <p:nvPr/>
          </p:nvSpPr>
          <p:spPr>
            <a:xfrm>
              <a:off x="1117327" y="1884015"/>
              <a:ext cx="1814066" cy="213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680"/>
                </a:lnSpc>
                <a:buNone/>
              </a:pPr>
              <a:r>
                <a:rPr lang="en-US" sz="2000" b="1" dirty="0">
                  <a:solidFill>
                    <a:srgbClr val="CBD5E1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Oligometastatic Patients</a:t>
              </a:r>
              <a:endParaRPr lang="en-US" sz="2000" dirty="0"/>
            </a:p>
          </p:txBody>
        </p:sp>
        <p:sp>
          <p:nvSpPr>
            <p:cNvPr id="48" name="Text 10">
              <a:extLst>
                <a:ext uri="{FF2B5EF4-FFF2-40B4-BE49-F238E27FC236}">
                  <a16:creationId xmlns:a16="http://schemas.microsoft.com/office/drawing/2014/main" id="{A00562ED-C3CE-19A6-7C5C-2A8D059DCC77}"/>
                </a:ext>
              </a:extLst>
            </p:cNvPr>
            <p:cNvSpPr/>
            <p:nvPr/>
          </p:nvSpPr>
          <p:spPr>
            <a:xfrm>
              <a:off x="1117327" y="2135460"/>
              <a:ext cx="1814066" cy="18663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470"/>
                </a:lnSpc>
                <a:buNone/>
              </a:pPr>
              <a:r>
                <a:rPr lang="en-US" sz="1600" dirty="0">
                  <a:solidFill>
                    <a:srgbClr val="CBD5E1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(≤5 metastases)</a:t>
              </a:r>
              <a:endParaRPr lang="en-US" sz="1600" dirty="0"/>
            </a:p>
          </p:txBody>
        </p:sp>
        <p:sp>
          <p:nvSpPr>
            <p:cNvPr id="50" name="Text 12">
              <a:extLst>
                <a:ext uri="{FF2B5EF4-FFF2-40B4-BE49-F238E27FC236}">
                  <a16:creationId xmlns:a16="http://schemas.microsoft.com/office/drawing/2014/main" id="{2F7F1D0B-5E40-CFAB-E0BE-86FCC3E1E177}"/>
                </a:ext>
              </a:extLst>
            </p:cNvPr>
            <p:cNvSpPr/>
            <p:nvPr/>
          </p:nvSpPr>
          <p:spPr>
            <a:xfrm>
              <a:off x="4004750" y="1884015"/>
              <a:ext cx="2078889" cy="213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680"/>
                </a:lnSpc>
                <a:buNone/>
              </a:pPr>
              <a:r>
                <a:rPr lang="en-US" sz="2000" b="1" dirty="0">
                  <a:solidFill>
                    <a:srgbClr val="CBD5E1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Histology-Specific Baskets</a:t>
              </a:r>
              <a:endParaRPr lang="en-US" sz="2000" dirty="0"/>
            </a:p>
          </p:txBody>
        </p:sp>
        <p:sp>
          <p:nvSpPr>
            <p:cNvPr id="51" name="Text 13">
              <a:extLst>
                <a:ext uri="{FF2B5EF4-FFF2-40B4-BE49-F238E27FC236}">
                  <a16:creationId xmlns:a16="http://schemas.microsoft.com/office/drawing/2014/main" id="{4EC0F9FD-6A87-8DC2-76B3-4D69E0E004D1}"/>
                </a:ext>
              </a:extLst>
            </p:cNvPr>
            <p:cNvSpPr/>
            <p:nvPr/>
          </p:nvSpPr>
          <p:spPr>
            <a:xfrm>
              <a:off x="4004750" y="2135460"/>
              <a:ext cx="2078889" cy="18663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470"/>
                </a:lnSpc>
                <a:buNone/>
              </a:pPr>
              <a:r>
                <a:rPr lang="en-US" sz="1600" dirty="0">
                  <a:solidFill>
                    <a:srgbClr val="CBD5E1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(Prostate, Breast, Pancreatic, etc.)</a:t>
              </a:r>
              <a:endParaRPr lang="en-US" sz="1600" dirty="0"/>
            </a:p>
          </p:txBody>
        </p:sp>
        <p:sp>
          <p:nvSpPr>
            <p:cNvPr id="53" name="Text 15">
              <a:extLst>
                <a:ext uri="{FF2B5EF4-FFF2-40B4-BE49-F238E27FC236}">
                  <a16:creationId xmlns:a16="http://schemas.microsoft.com/office/drawing/2014/main" id="{4B829372-C568-BF9F-31E2-E95EA5D4FD4F}"/>
                </a:ext>
              </a:extLst>
            </p:cNvPr>
            <p:cNvSpPr/>
            <p:nvPr/>
          </p:nvSpPr>
          <p:spPr>
            <a:xfrm>
              <a:off x="7166440" y="1592535"/>
              <a:ext cx="850713" cy="213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680"/>
                </a:lnSpc>
                <a:buNone/>
              </a:pPr>
              <a:r>
                <a:rPr lang="en-US" b="1" dirty="0">
                  <a:solidFill>
                    <a:srgbClr val="0F172A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SOC + MDT</a:t>
              </a:r>
              <a:endParaRPr lang="en-US" dirty="0"/>
            </a:p>
          </p:txBody>
        </p:sp>
        <p:sp>
          <p:nvSpPr>
            <p:cNvPr id="54" name="Text 16">
              <a:extLst>
                <a:ext uri="{FF2B5EF4-FFF2-40B4-BE49-F238E27FC236}">
                  <a16:creationId xmlns:a16="http://schemas.microsoft.com/office/drawing/2014/main" id="{4E4C329A-AB4F-9C04-9718-CC1E24FC4862}"/>
                </a:ext>
              </a:extLst>
            </p:cNvPr>
            <p:cNvSpPr/>
            <p:nvPr/>
          </p:nvSpPr>
          <p:spPr>
            <a:xfrm>
              <a:off x="6812192" y="2015430"/>
              <a:ext cx="1559209" cy="213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E65722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1:1 randomization</a:t>
              </a:r>
              <a:endParaRPr lang="en-US" dirty="0">
                <a:solidFill>
                  <a:srgbClr val="E65722"/>
                </a:solidFill>
              </a:endParaRPr>
            </a:p>
          </p:txBody>
        </p:sp>
        <p:sp>
          <p:nvSpPr>
            <p:cNvPr id="55" name="Text 17">
              <a:extLst>
                <a:ext uri="{FF2B5EF4-FFF2-40B4-BE49-F238E27FC236}">
                  <a16:creationId xmlns:a16="http://schemas.microsoft.com/office/drawing/2014/main" id="{5D8E5362-33E7-32D1-236A-B60995AA2ABF}"/>
                </a:ext>
              </a:extLst>
            </p:cNvPr>
            <p:cNvSpPr/>
            <p:nvPr/>
          </p:nvSpPr>
          <p:spPr>
            <a:xfrm>
              <a:off x="7166440" y="2400226"/>
              <a:ext cx="850713" cy="213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0F172A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SOC Alone</a:t>
              </a:r>
              <a:endParaRPr lang="en-US" dirty="0"/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E66B9A-E961-CB52-74EC-C56D2EE63B1C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>
            <a:off x="4018085" y="4197545"/>
            <a:ext cx="11329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1D79125-6009-7CD9-B597-5F0C011FFC2C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8392995" y="3439062"/>
            <a:ext cx="1181520" cy="4150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6970B28-6D95-1B90-4902-393856FDD5C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8296462" y="4641178"/>
            <a:ext cx="1278053" cy="314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08AB2DD-442F-A716-FB18-99FE7134FE5B}"/>
              </a:ext>
            </a:extLst>
          </p:cNvPr>
          <p:cNvSpPr txBox="1"/>
          <p:nvPr/>
        </p:nvSpPr>
        <p:spPr>
          <a:xfrm>
            <a:off x="744697" y="1816733"/>
            <a:ext cx="10497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+mj-lt"/>
              </a:rPr>
              <a:t>Randomized Basket trial of metastasis-directed therapy (MDT) vs SOC systemic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Primary outcome: PFS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8B635A-DFA5-40D9-3C00-C02F33575547}"/>
              </a:ext>
            </a:extLst>
          </p:cNvPr>
          <p:cNvSpPr txBox="1"/>
          <p:nvPr/>
        </p:nvSpPr>
        <p:spPr>
          <a:xfrm>
            <a:off x="479663" y="968143"/>
            <a:ext cx="10762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1" dirty="0">
                <a:solidFill>
                  <a:srgbClr val="212121"/>
                </a:solidFill>
                <a:effectLst/>
                <a:latin typeface="system-ui"/>
              </a:rPr>
              <a:t>Tang C, Sherry AD, Haymaker C, et al. JAMA Oncol. 2023;9(6):825-834. doi:10.1001/jamaoncol.2023.0161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2062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93FDD-E5C8-0AD8-005F-FA9B0E590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2A1C3-D49D-4381-6DD9-505011F57C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2CE93-A3CC-5B8E-3ADD-594708DCD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B5AB66-6387-0B37-E1A9-208823E1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Single-arm Phase 2 basket trials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E773F-E87B-DD45-3CBA-15F85FBB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700783"/>
            <a:ext cx="5310398" cy="44047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common in oncology (but randomized basket trials are also possible)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Same binary endpoint in each basket, e.g. ORR by RECIST criteria (but not only choice)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8725B2-2050-6207-A535-F5D18341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95" y="2002603"/>
            <a:ext cx="5193078" cy="38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F3D8A-58F7-A1AC-E30E-EA00B8F26B6A}"/>
              </a:ext>
            </a:extLst>
          </p:cNvPr>
          <p:cNvSpPr txBox="1"/>
          <p:nvPr/>
        </p:nvSpPr>
        <p:spPr>
          <a:xfrm>
            <a:off x="6000822" y="1157596"/>
            <a:ext cx="58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524"/>
                </a:solidFill>
              </a:rPr>
              <a:t>Example: VE-BASKET trial of vemurafenib in BRAF V600-positive tumors </a:t>
            </a:r>
            <a:r>
              <a:rPr lang="en-US" sz="1600" dirty="0">
                <a:solidFill>
                  <a:srgbClr val="272524"/>
                </a:solidFill>
              </a:rPr>
              <a:t>(Hyman et al. NEMJ 2016)</a:t>
            </a:r>
            <a:endParaRPr lang="en-US" dirty="0">
              <a:solidFill>
                <a:srgbClr val="272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61233"/>
      </p:ext>
    </p:extLst>
  </p:cSld>
  <p:clrMapOvr>
    <a:masterClrMapping/>
  </p:clrMapOvr>
</p:sld>
</file>

<file path=ppt/theme/theme1.xml><?xml version="1.0" encoding="utf-8"?>
<a:theme xmlns:a="http://schemas.openxmlformats.org/drawingml/2006/main" name="MSK Internal Template">
  <a:themeElements>
    <a:clrScheme name="MSK Direct">
      <a:dk1>
        <a:srgbClr val="002569"/>
      </a:dk1>
      <a:lt1>
        <a:srgbClr val="FFFFFF"/>
      </a:lt1>
      <a:dk2>
        <a:srgbClr val="272524"/>
      </a:dk2>
      <a:lt2>
        <a:srgbClr val="FBF9F7"/>
      </a:lt2>
      <a:accent1>
        <a:srgbClr val="0073E0"/>
      </a:accent1>
      <a:accent2>
        <a:srgbClr val="70BCFF"/>
      </a:accent2>
      <a:accent3>
        <a:srgbClr val="C3DEFF"/>
      </a:accent3>
      <a:accent4>
        <a:srgbClr val="037D98"/>
      </a:accent4>
      <a:accent5>
        <a:srgbClr val="78E2DA"/>
      </a:accent5>
      <a:accent6>
        <a:srgbClr val="B1FFF9"/>
      </a:accent6>
      <a:hlink>
        <a:srgbClr val="3259E7"/>
      </a:hlink>
      <a:folHlink>
        <a:srgbClr val="863E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rgbClr val="272524"/>
            </a:solidFill>
          </a:defRPr>
        </a:defPPr>
      </a:lstStyle>
    </a:txDef>
  </a:objectDefaults>
  <a:extraClrSchemeLst/>
  <a:custClrLst>
    <a:custClr name="Dark Warm Gray">
      <a:srgbClr val="272524"/>
    </a:custClr>
    <a:custClr name="Blue">
      <a:srgbClr val="0073E0"/>
    </a:custClr>
    <a:custClr name="Dark Teal">
      <a:srgbClr val="037D98"/>
    </a:custClr>
    <a:custClr name="Dark Green">
      <a:srgbClr val="308229"/>
    </a:custClr>
    <a:custClr name="Dark Orange">
      <a:srgbClr val="E65722"/>
    </a:custClr>
    <a:custClr name="Dark Gold">
      <a:srgbClr val="C28110"/>
    </a:custClr>
    <a:custClr name="Dark Pink">
      <a:srgbClr val="D71D77"/>
    </a:custClr>
    <a:custClr name="Dark Purple">
      <a:srgbClr val="863ECC"/>
    </a:custClr>
    <a:custClr name="White01">
      <a:srgbClr val="FFFFFF"/>
    </a:custClr>
    <a:custClr name="Utility Red">
      <a:srgbClr val="E40D00"/>
    </a:custClr>
    <a:custClr name="Medium Warm Gray">
      <a:srgbClr val="B5B2AD"/>
    </a:custClr>
    <a:custClr name="Medium Blue">
      <a:srgbClr val="70BCFF"/>
    </a:custClr>
    <a:custClr name="Teal">
      <a:srgbClr val="78E2DA"/>
    </a:custClr>
    <a:custClr name="Green">
      <a:srgbClr val="5DCC6F"/>
    </a:custClr>
    <a:custClr name="Orange">
      <a:srgbClr val="FF8834"/>
    </a:custClr>
    <a:custClr name="Gold">
      <a:srgbClr val="FFBE02"/>
    </a:custClr>
    <a:custClr name="Pink">
      <a:srgbClr val="FF85BF"/>
    </a:custClr>
    <a:custClr name="Purple">
      <a:srgbClr val="BD8AEF"/>
    </a:custClr>
    <a:custClr name="White02">
      <a:srgbClr val="FFFFFF"/>
    </a:custClr>
    <a:custClr name="Utility Light Red">
      <a:srgbClr val="FFEDE8"/>
    </a:custClr>
    <a:custClr name="White03">
      <a:srgbClr val="FFFFFF"/>
    </a:custClr>
    <a:custClr name="Light Blue">
      <a:srgbClr val="C3DEFF"/>
    </a:custClr>
    <a:custClr name="Light Teal">
      <a:srgbClr val="B1FFF9"/>
    </a:custClr>
    <a:custClr name="Light Green">
      <a:srgbClr val="C7FCC6"/>
    </a:custClr>
    <a:custClr name="Light Orange">
      <a:srgbClr val="FCD2B4"/>
    </a:custClr>
    <a:custClr name="Light Gold">
      <a:srgbClr val="FFEDBA"/>
    </a:custClr>
    <a:custClr name="Light Pink">
      <a:srgbClr val="FFBBEC"/>
    </a:custClr>
    <a:custClr name="Light Purple">
      <a:srgbClr val="F4BDFF"/>
    </a:custClr>
    <a:custClr name="White04">
      <a:srgbClr val="FFFFFF"/>
    </a:custClr>
    <a:custClr name="Utility Dark Green">
      <a:srgbClr val="008937"/>
    </a:custClr>
    <a:custClr name="Pale Warm Gray">
      <a:srgbClr val="FBF9F7"/>
    </a:custClr>
    <a:custClr name="Pale Blue">
      <a:srgbClr val="F0F7FF"/>
    </a:custClr>
    <a:custClr name="Pale Teal">
      <a:srgbClr val="EBFCFA"/>
    </a:custClr>
    <a:custClr name="White05">
      <a:srgbClr val="FFFFFF"/>
    </a:custClr>
    <a:custClr name="White06">
      <a:srgbClr val="FFFFFF"/>
    </a:custClr>
    <a:custClr name="White07">
      <a:srgbClr val="FFFFFF"/>
    </a:custClr>
    <a:custClr name="White08">
      <a:srgbClr val="FFFFFF"/>
    </a:custClr>
    <a:custClr name="White09">
      <a:srgbClr val="FFFFFF"/>
    </a:custClr>
    <a:custClr name="White10">
      <a:srgbClr val="FFFFFF"/>
    </a:custClr>
    <a:custClr name="Utility Light Green">
      <a:srgbClr val="E4FFE3"/>
    </a:custClr>
  </a:custClrLst>
  <a:extLst>
    <a:ext uri="{05A4C25C-085E-4340-85A3-A5531E510DB2}">
      <thm15:themeFamily xmlns:thm15="http://schemas.microsoft.com/office/thememl/2012/main" name="MSK_Internal_Template" id="{59C23CD5-9955-5D4B-8670-B804478838D9}" vid="{943BE80A-EBCC-7E4F-9C4C-522D1ECDE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411</TotalTime>
  <Words>1774</Words>
  <Application>Microsoft Macintosh PowerPoint</Application>
  <PresentationFormat>Widescreen</PresentationFormat>
  <Paragraphs>275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BlinkMacSystemFont</vt:lpstr>
      <vt:lpstr>Calibri</vt:lpstr>
      <vt:lpstr>Cambria Math</vt:lpstr>
      <vt:lpstr>CMU Sans Serif</vt:lpstr>
      <vt:lpstr>CMU Serif Roman</vt:lpstr>
      <vt:lpstr>Courier New</vt:lpstr>
      <vt:lpstr>pplxSerif</vt:lpstr>
      <vt:lpstr>System Font Regular</vt:lpstr>
      <vt:lpstr>system-ui</vt:lpstr>
      <vt:lpstr>Times</vt:lpstr>
      <vt:lpstr>Wingdings</vt:lpstr>
      <vt:lpstr>MSK Internal Template</vt:lpstr>
      <vt:lpstr>Design of Basket Trials</vt:lpstr>
      <vt:lpstr>What’s next?</vt:lpstr>
      <vt:lpstr>From histology-driven to biomarker-driven development</vt:lpstr>
      <vt:lpstr>Specific targets may span different histological types</vt:lpstr>
      <vt:lpstr>Basket trials </vt:lpstr>
      <vt:lpstr>VE-BASKET</vt:lpstr>
      <vt:lpstr>NCI-MATCH</vt:lpstr>
      <vt:lpstr>EXTEND </vt:lpstr>
      <vt:lpstr>Single-arm Phase 2 basket trials</vt:lpstr>
      <vt:lpstr>Goals of statistical analyses</vt:lpstr>
      <vt:lpstr>Possible statistical designs</vt:lpstr>
      <vt:lpstr>Possible statistical designs</vt:lpstr>
      <vt:lpstr>Possible statistical designs</vt:lpstr>
      <vt:lpstr>Independent baskets designs</vt:lpstr>
      <vt:lpstr>Dependent baskets designs</vt:lpstr>
      <vt:lpstr>Dependent baskets designs</vt:lpstr>
      <vt:lpstr>Test-and-pool designs</vt:lpstr>
      <vt:lpstr>Model-based designs based on “information borrowing”</vt:lpstr>
      <vt:lpstr>What kind of Type I error control?</vt:lpstr>
      <vt:lpstr>What kind of Type I error control?</vt:lpstr>
      <vt:lpstr>What kind of Type I error control?</vt:lpstr>
      <vt:lpstr>What kind of Type I error control?</vt:lpstr>
      <vt:lpstr>Tradeoffs to consider</vt:lpstr>
      <vt:lpstr>Take-home points</vt:lpstr>
    </vt:vector>
  </TitlesOfParts>
  <Company>MSK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Biomarker-driven clinical trial designs</dc:title>
  <dc:creator>Arfe, Andrea</dc:creator>
  <cp:lastModifiedBy>Arfe, Andrea</cp:lastModifiedBy>
  <cp:revision>21</cp:revision>
  <dcterms:created xsi:type="dcterms:W3CDTF">2024-03-27T15:33:52Z</dcterms:created>
  <dcterms:modified xsi:type="dcterms:W3CDTF">2026-03-23T16:30:17Z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2022-09-12T14:33:51Z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e87d08fb-4b2a-4502-ad1f-5afae1f7f999</vt:lpwstr>
  </property>
  <property fmtid="{D5CDD505-2E9C-101B-9397-08002B2CF9AE}" pid="8" name="MSIP_Label_38f1469a-2c2a-4aee-b92b-090d4c5468ff_ContentBits">
    <vt:lpwstr>0</vt:lpwstr>
  </property>
</Properties>
</file>