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4"/>
  </p:notesMasterIdLst>
  <p:sldIdLst>
    <p:sldId id="256" r:id="rId5"/>
    <p:sldId id="263" r:id="rId6"/>
    <p:sldId id="262" r:id="rId7"/>
    <p:sldId id="265" r:id="rId8"/>
    <p:sldId id="518" r:id="rId9"/>
    <p:sldId id="519" r:id="rId10"/>
    <p:sldId id="532" r:id="rId11"/>
    <p:sldId id="531" r:id="rId12"/>
    <p:sldId id="537" r:id="rId13"/>
    <p:sldId id="257" r:id="rId14"/>
    <p:sldId id="267" r:id="rId15"/>
    <p:sldId id="534" r:id="rId16"/>
    <p:sldId id="535" r:id="rId17"/>
    <p:sldId id="536" r:id="rId18"/>
    <p:sldId id="273" r:id="rId19"/>
    <p:sldId id="274" r:id="rId20"/>
    <p:sldId id="275" r:id="rId21"/>
    <p:sldId id="277" r:id="rId22"/>
    <p:sldId id="525" r:id="rId23"/>
    <p:sldId id="526" r:id="rId24"/>
    <p:sldId id="533" r:id="rId25"/>
    <p:sldId id="523" r:id="rId26"/>
    <p:sldId id="524" r:id="rId27"/>
    <p:sldId id="527" r:id="rId28"/>
    <p:sldId id="530" r:id="rId29"/>
    <p:sldId id="520" r:id="rId30"/>
    <p:sldId id="521" r:id="rId31"/>
    <p:sldId id="539" r:id="rId32"/>
    <p:sldId id="540" r:id="rId33"/>
    <p:sldId id="445" r:id="rId34"/>
    <p:sldId id="538" r:id="rId35"/>
    <p:sldId id="544" r:id="rId36"/>
    <p:sldId id="403" r:id="rId37"/>
    <p:sldId id="541" r:id="rId38"/>
    <p:sldId id="522" r:id="rId39"/>
    <p:sldId id="543" r:id="rId40"/>
    <p:sldId id="542" r:id="rId41"/>
    <p:sldId id="511" r:id="rId42"/>
    <p:sldId id="512" r:id="rId43"/>
    <p:sldId id="516" r:id="rId44"/>
    <p:sldId id="517" r:id="rId45"/>
    <p:sldId id="513" r:id="rId46"/>
    <p:sldId id="409" r:id="rId47"/>
    <p:sldId id="410" r:id="rId48"/>
    <p:sldId id="430" r:id="rId49"/>
    <p:sldId id="441" r:id="rId50"/>
    <p:sldId id="422" r:id="rId51"/>
    <p:sldId id="423" r:id="rId52"/>
    <p:sldId id="426" r:id="rId53"/>
  </p:sldIdLst>
  <p:sldSz cx="9144000" cy="5143500" type="screen16x9"/>
  <p:notesSz cx="6858000" cy="9144000"/>
  <p:defaultTextStyle>
    <a:defPPr>
      <a:defRPr lang="en-US"/>
    </a:defPPr>
    <a:lvl1pPr algn="l" defTabSz="457200" rtl="0" fontAlgn="base">
      <a:spcBef>
        <a:spcPct val="0"/>
      </a:spcBef>
      <a:spcAft>
        <a:spcPct val="0"/>
      </a:spcAft>
      <a:defRPr sz="2400"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fontAlgn="base">
      <a:spcBef>
        <a:spcPct val="0"/>
      </a:spcBef>
      <a:spcAft>
        <a:spcPct val="0"/>
      </a:spcAft>
      <a:defRPr sz="2400"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fontAlgn="base">
      <a:spcBef>
        <a:spcPct val="0"/>
      </a:spcBef>
      <a:spcAft>
        <a:spcPct val="0"/>
      </a:spcAft>
      <a:defRPr sz="2400"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fontAlgn="base">
      <a:spcBef>
        <a:spcPct val="0"/>
      </a:spcBef>
      <a:spcAft>
        <a:spcPct val="0"/>
      </a:spcAft>
      <a:defRPr sz="2400"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fontAlgn="base">
      <a:spcBef>
        <a:spcPct val="0"/>
      </a:spcBef>
      <a:spcAft>
        <a:spcPct val="0"/>
      </a:spcAft>
      <a:defRPr sz="2400"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46"/>
    <p:restoredTop sz="90446"/>
  </p:normalViewPr>
  <p:slideViewPr>
    <p:cSldViewPr snapToGrid="0">
      <p:cViewPr varScale="1">
        <p:scale>
          <a:sx n="130" d="100"/>
          <a:sy n="130" d="100"/>
        </p:scale>
        <p:origin x="44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C545FD-D4FA-384F-97F1-8F3483D65E18}" type="datetimeFigureOut">
              <a:rPr lang="en-US" smtClean="0"/>
              <a:t>3/2/26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F9CF15-A19E-9344-B2B8-C6AD59E227B0}" type="slidenum">
              <a:rPr lang="en-US" smtClean="0"/>
              <a:t>‹#›</a:t>
            </a:fld>
            <a:endParaRPr lang="en-US"/>
          </a:p>
        </p:txBody>
      </p:sp>
    </p:spTree>
    <p:extLst>
      <p:ext uri="{BB962C8B-B14F-4D97-AF65-F5344CB8AC3E}">
        <p14:creationId xmlns:p14="http://schemas.microsoft.com/office/powerpoint/2010/main" val="384961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http://haleo.co.uk/the-body/cells/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93" name="Google Shape;93;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2073254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7" name="Google Shape;217;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extLst>
      <p:ext uri="{BB962C8B-B14F-4D97-AF65-F5344CB8AC3E}">
        <p14:creationId xmlns:p14="http://schemas.microsoft.com/office/powerpoint/2010/main" val="919957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i="0" dirty="0">
                <a:solidFill>
                  <a:srgbClr val="21242C"/>
                </a:solidFill>
                <a:effectLst/>
                <a:latin typeface="Lato" panose="020F0502020204030203" pitchFamily="34" charset="0"/>
              </a:rPr>
              <a:t>.</a:t>
            </a:r>
            <a:endParaRPr dirty="0"/>
          </a:p>
        </p:txBody>
      </p:sp>
      <p:sp>
        <p:nvSpPr>
          <p:cNvPr id="217" name="Google Shape;217;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extLst>
      <p:ext uri="{BB962C8B-B14F-4D97-AF65-F5344CB8AC3E}">
        <p14:creationId xmlns:p14="http://schemas.microsoft.com/office/powerpoint/2010/main" val="1323910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7" name="Google Shape;217;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3833990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F9CF15-A19E-9344-B2B8-C6AD59E227B0}" type="slidenum">
              <a:rPr lang="en-US" smtClean="0"/>
              <a:t>19</a:t>
            </a:fld>
            <a:endParaRPr lang="en-US"/>
          </a:p>
        </p:txBody>
      </p:sp>
    </p:spTree>
    <p:extLst>
      <p:ext uri="{BB962C8B-B14F-4D97-AF65-F5344CB8AC3E}">
        <p14:creationId xmlns:p14="http://schemas.microsoft.com/office/powerpoint/2010/main" val="2197857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extLst>
      <p:ext uri="{BB962C8B-B14F-4D97-AF65-F5344CB8AC3E}">
        <p14:creationId xmlns:p14="http://schemas.microsoft.com/office/powerpoint/2010/main" val="3183245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4549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25571892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8" name="Google Shape;328;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extLst>
      <p:ext uri="{BB962C8B-B14F-4D97-AF65-F5344CB8AC3E}">
        <p14:creationId xmlns:p14="http://schemas.microsoft.com/office/powerpoint/2010/main" val="2542967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28" name="Google Shape;328;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extLst>
      <p:ext uri="{BB962C8B-B14F-4D97-AF65-F5344CB8AC3E}">
        <p14:creationId xmlns:p14="http://schemas.microsoft.com/office/powerpoint/2010/main" val="29502657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05144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way to think of an oncogene mutation is like the gas pedal in a car stuck “on” or down. The mutated KRAS gene is actively telling the cell to grow and divide more than it should, which can lead to cancer. This is similar to a car accelerating through a stop sign. </a:t>
            </a:r>
          </a:p>
          <a:p>
            <a:endParaRPr lang="en-US" dirty="0"/>
          </a:p>
          <a:p>
            <a:r>
              <a:rPr lang="en-US" b="0" i="0" dirty="0">
                <a:solidFill>
                  <a:srgbClr val="282E3E"/>
                </a:solidFill>
                <a:effectLst/>
                <a:latin typeface="hurme_no2-webfont"/>
              </a:rPr>
              <a:t>Oncogene is like smashing the gas pedal to the floor and makes the whole cycle go too fast. Proto-oncogene is a correct amount of pressure on the gas pedal and says "go" at an appropriate speed</a:t>
            </a:r>
            <a:endParaRPr lang="en-US" dirty="0"/>
          </a:p>
        </p:txBody>
      </p:sp>
      <p:sp>
        <p:nvSpPr>
          <p:cNvPr id="4" name="Slide Number Placeholder 3"/>
          <p:cNvSpPr>
            <a:spLocks noGrp="1"/>
          </p:cNvSpPr>
          <p:nvPr>
            <p:ph type="sldNum" sz="quarter" idx="5"/>
          </p:nvPr>
        </p:nvSpPr>
        <p:spPr/>
        <p:txBody>
          <a:bodyPr/>
          <a:lstStyle/>
          <a:p>
            <a:fld id="{1DF9CF15-A19E-9344-B2B8-C6AD59E227B0}" type="slidenum">
              <a:rPr lang="en-US" smtClean="0"/>
              <a:t>27</a:t>
            </a:fld>
            <a:endParaRPr lang="en-US"/>
          </a:p>
        </p:txBody>
      </p:sp>
    </p:spTree>
    <p:extLst>
      <p:ext uri="{BB962C8B-B14F-4D97-AF65-F5344CB8AC3E}">
        <p14:creationId xmlns:p14="http://schemas.microsoft.com/office/powerpoint/2010/main" val="3170132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biocare.net</a:t>
            </a:r>
            <a:r>
              <a:rPr lang="en-US" dirty="0"/>
              <a:t>/news/</a:t>
            </a:r>
            <a:r>
              <a:rPr lang="en-US" dirty="0" err="1"/>
              <a:t>biocare</a:t>
            </a:r>
            <a:r>
              <a:rPr lang="en-US" dirty="0"/>
              <a:t>-basics-oncogenes/</a:t>
            </a:r>
          </a:p>
        </p:txBody>
      </p:sp>
      <p:sp>
        <p:nvSpPr>
          <p:cNvPr id="4" name="Slide Number Placeholder 3"/>
          <p:cNvSpPr>
            <a:spLocks noGrp="1"/>
          </p:cNvSpPr>
          <p:nvPr>
            <p:ph type="sldNum" sz="quarter" idx="5"/>
          </p:nvPr>
        </p:nvSpPr>
        <p:spPr/>
        <p:txBody>
          <a:bodyPr/>
          <a:lstStyle/>
          <a:p>
            <a:fld id="{1DF9CF15-A19E-9344-B2B8-C6AD59E227B0}" type="slidenum">
              <a:rPr lang="en-US" smtClean="0"/>
              <a:t>28</a:t>
            </a:fld>
            <a:endParaRPr lang="en-US"/>
          </a:p>
        </p:txBody>
      </p:sp>
    </p:spTree>
    <p:extLst>
      <p:ext uri="{BB962C8B-B14F-4D97-AF65-F5344CB8AC3E}">
        <p14:creationId xmlns:p14="http://schemas.microsoft.com/office/powerpoint/2010/main" val="3084215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F9CF15-A19E-9344-B2B8-C6AD59E227B0}" type="slidenum">
              <a:rPr lang="en-US" smtClean="0"/>
              <a:t>31</a:t>
            </a:fld>
            <a:endParaRPr lang="en-US"/>
          </a:p>
        </p:txBody>
      </p:sp>
    </p:spTree>
    <p:extLst>
      <p:ext uri="{BB962C8B-B14F-4D97-AF65-F5344CB8AC3E}">
        <p14:creationId xmlns:p14="http://schemas.microsoft.com/office/powerpoint/2010/main" val="17704796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5ED58159-CDDD-4241-BC76-38965A726A3D}"/>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9BA6913F-D381-4B94-9515-1D8E5863E7F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panose="02020603050405020304" pitchFamily="18" charset="0"/>
              </a:rPr>
              <a:t>https://www.nature.com/scitable/topicpage/cell-division-and-cancer-14046590</a:t>
            </a:r>
          </a:p>
          <a:p>
            <a:endParaRPr lang="en-US" altLang="en-US">
              <a:latin typeface="Times" panose="02020603050405020304" pitchFamily="18" charset="0"/>
            </a:endParaRPr>
          </a:p>
          <a:p>
            <a:r>
              <a:rPr lang="en-US" altLang="en-US">
                <a:latin typeface="Times" panose="02020603050405020304" pitchFamily="18" charset="0"/>
              </a:rPr>
              <a:t>https://sharonap-cellrepro-p2.wikispaces.com/Cancer</a:t>
            </a:r>
          </a:p>
          <a:p>
            <a:endParaRPr lang="en-US" altLang="en-US">
              <a:latin typeface="Times" panose="02020603050405020304" pitchFamily="18" charset="0"/>
            </a:endParaRPr>
          </a:p>
        </p:txBody>
      </p:sp>
      <p:sp>
        <p:nvSpPr>
          <p:cNvPr id="18436" name="Slide Number Placeholder 3">
            <a:extLst>
              <a:ext uri="{FF2B5EF4-FFF2-40B4-BE49-F238E27FC236}">
                <a16:creationId xmlns:a16="http://schemas.microsoft.com/office/drawing/2014/main" id="{614DE3C5-CF82-4129-B5FE-49484C25460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BF27E006-EA4A-4E78-9F8C-EB9E510F3577}" type="slidenum">
              <a:rPr lang="en-US" altLang="en-US" sz="1200"/>
              <a:pPr/>
              <a:t>32</a:t>
            </a:fld>
            <a:endParaRPr lang="en-US" altLang="en-US" sz="1200"/>
          </a:p>
        </p:txBody>
      </p:sp>
    </p:spTree>
    <p:extLst>
      <p:ext uri="{BB962C8B-B14F-4D97-AF65-F5344CB8AC3E}">
        <p14:creationId xmlns:p14="http://schemas.microsoft.com/office/powerpoint/2010/main" val="4845803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5ED58159-CDDD-4241-BC76-38965A726A3D}"/>
              </a:ext>
            </a:extLst>
          </p:cNvPr>
          <p:cNvSpPr>
            <a:spLocks noGrp="1" noRot="1" noChangeAspect="1" noChangeArrowheads="1" noTextEdit="1"/>
          </p:cNvSpPr>
          <p:nvPr>
            <p:ph type="sldImg"/>
          </p:nvPr>
        </p:nvSpPr>
        <p:spPr>
          <a:ln/>
        </p:spPr>
      </p:sp>
      <p:sp>
        <p:nvSpPr>
          <p:cNvPr id="18435" name="Notes Placeholder 2">
            <a:extLst>
              <a:ext uri="{FF2B5EF4-FFF2-40B4-BE49-F238E27FC236}">
                <a16:creationId xmlns:a16="http://schemas.microsoft.com/office/drawing/2014/main" id="{9BA6913F-D381-4B94-9515-1D8E5863E7F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panose="02020603050405020304" pitchFamily="18" charset="0"/>
              </a:rPr>
              <a:t>https://www.nature.com/scitable/topicpage/cell-division-and-cancer-14046590</a:t>
            </a:r>
          </a:p>
          <a:p>
            <a:endParaRPr lang="en-US" altLang="en-US">
              <a:latin typeface="Times" panose="02020603050405020304" pitchFamily="18" charset="0"/>
            </a:endParaRPr>
          </a:p>
          <a:p>
            <a:r>
              <a:rPr lang="en-US" altLang="en-US">
                <a:latin typeface="Times" panose="02020603050405020304" pitchFamily="18" charset="0"/>
              </a:rPr>
              <a:t>https://sharonap-cellrepro-p2.wikispaces.com/Cancer</a:t>
            </a:r>
          </a:p>
          <a:p>
            <a:endParaRPr lang="en-US" altLang="en-US">
              <a:latin typeface="Times" panose="02020603050405020304" pitchFamily="18" charset="0"/>
            </a:endParaRPr>
          </a:p>
        </p:txBody>
      </p:sp>
      <p:sp>
        <p:nvSpPr>
          <p:cNvPr id="18436" name="Slide Number Placeholder 3">
            <a:extLst>
              <a:ext uri="{FF2B5EF4-FFF2-40B4-BE49-F238E27FC236}">
                <a16:creationId xmlns:a16="http://schemas.microsoft.com/office/drawing/2014/main" id="{614DE3C5-CF82-4129-B5FE-49484C25460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BF27E006-EA4A-4E78-9F8C-EB9E510F3577}" type="slidenum">
              <a:rPr lang="en-US" altLang="en-US" sz="1200"/>
              <a:pPr/>
              <a:t>33</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3145107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is a </a:t>
            </a:r>
            <a:r>
              <a:rPr lang="en-US" baseline="0" dirty="0" err="1"/>
              <a:t>cBioPortal</a:t>
            </a:r>
            <a:r>
              <a:rPr lang="en-US" baseline="0" dirty="0"/>
              <a:t> schematic of the BRAF gene</a:t>
            </a:r>
            <a:endParaRPr lang="en-US" dirty="0"/>
          </a:p>
        </p:txBody>
      </p:sp>
      <p:sp>
        <p:nvSpPr>
          <p:cNvPr id="4" name="Slide Number Placeholder 3"/>
          <p:cNvSpPr>
            <a:spLocks noGrp="1"/>
          </p:cNvSpPr>
          <p:nvPr>
            <p:ph type="sldNum" sz="quarter" idx="10"/>
          </p:nvPr>
        </p:nvSpPr>
        <p:spPr/>
        <p:txBody>
          <a:bodyPr/>
          <a:lstStyle/>
          <a:p>
            <a:fld id="{613B2E5D-8BAA-A14D-92C8-F35A4399C2BD}" type="slidenum">
              <a:rPr lang="en-US" smtClean="0"/>
              <a:t>38</a:t>
            </a:fld>
            <a:endParaRPr lang="en-US"/>
          </a:p>
        </p:txBody>
      </p:sp>
    </p:spTree>
    <p:extLst>
      <p:ext uri="{BB962C8B-B14F-4D97-AF65-F5344CB8AC3E}">
        <p14:creationId xmlns:p14="http://schemas.microsoft.com/office/powerpoint/2010/main" val="29700500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BRAF gene</a:t>
            </a:r>
            <a:r>
              <a:rPr lang="en-US" baseline="0" dirty="0"/>
              <a:t> </a:t>
            </a:r>
            <a:r>
              <a:rPr lang="en-US" dirty="0"/>
              <a:t>encodes</a:t>
            </a:r>
            <a:r>
              <a:rPr lang="en-US" baseline="0" dirty="0"/>
              <a:t> the BRAF protein which is a component of the MAPK pathway. </a:t>
            </a:r>
            <a:r>
              <a:rPr lang="en-US" sz="1200" b="0" i="0" kern="1200" dirty="0">
                <a:solidFill>
                  <a:schemeClr val="tx1"/>
                </a:solidFill>
                <a:effectLst/>
                <a:latin typeface="+mn-lt"/>
                <a:ea typeface="+mn-ea"/>
                <a:cs typeface="+mn-cs"/>
              </a:rPr>
              <a:t>ERK, </a:t>
            </a:r>
            <a:r>
              <a:rPr lang="en-US" sz="1200" b="1" i="0" kern="1200" dirty="0">
                <a:solidFill>
                  <a:schemeClr val="tx1"/>
                </a:solidFill>
                <a:effectLst/>
                <a:latin typeface="+mn-lt"/>
                <a:ea typeface="+mn-ea"/>
                <a:cs typeface="+mn-cs"/>
              </a:rPr>
              <a:t>a type of serine/threonine protein kinase</a:t>
            </a:r>
            <a:r>
              <a:rPr lang="en-US" sz="1200" b="0" i="0" kern="1200" dirty="0">
                <a:solidFill>
                  <a:schemeClr val="tx1"/>
                </a:solidFill>
                <a:effectLst/>
                <a:latin typeface="+mn-lt"/>
                <a:ea typeface="+mn-ea"/>
                <a:cs typeface="+mn-cs"/>
              </a:rPr>
              <a:t>, is a signal transduction protein that transmits mitogen signals (32). ERK is generally located in the cytoplasm; upon activation, ERK enters the nucleus and regulates transcription factor activity and gene expression </a:t>
            </a:r>
            <a:endParaRPr lang="en-US" dirty="0"/>
          </a:p>
        </p:txBody>
      </p:sp>
      <p:sp>
        <p:nvSpPr>
          <p:cNvPr id="4" name="Slide Number Placeholder 3"/>
          <p:cNvSpPr>
            <a:spLocks noGrp="1"/>
          </p:cNvSpPr>
          <p:nvPr>
            <p:ph type="sldNum" sz="quarter" idx="10"/>
          </p:nvPr>
        </p:nvSpPr>
        <p:spPr/>
        <p:txBody>
          <a:bodyPr/>
          <a:lstStyle/>
          <a:p>
            <a:fld id="{613B2E5D-8BAA-A14D-92C8-F35A4399C2BD}" type="slidenum">
              <a:rPr lang="en-US" smtClean="0"/>
              <a:t>39</a:t>
            </a:fld>
            <a:endParaRPr lang="en-US"/>
          </a:p>
        </p:txBody>
      </p:sp>
    </p:spTree>
    <p:extLst>
      <p:ext uri="{BB962C8B-B14F-4D97-AF65-F5344CB8AC3E}">
        <p14:creationId xmlns:p14="http://schemas.microsoft.com/office/powerpoint/2010/main" val="34199402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3B2E5D-8BAA-A14D-92C8-F35A4399C2BD}" type="slidenum">
              <a:rPr lang="en-US" smtClean="0"/>
              <a:t>40</a:t>
            </a:fld>
            <a:endParaRPr lang="en-US"/>
          </a:p>
        </p:txBody>
      </p:sp>
    </p:spTree>
    <p:extLst>
      <p:ext uri="{BB962C8B-B14F-4D97-AF65-F5344CB8AC3E}">
        <p14:creationId xmlns:p14="http://schemas.microsoft.com/office/powerpoint/2010/main" val="2188367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3B2E5D-8BAA-A14D-92C8-F35A4399C2BD}" type="slidenum">
              <a:rPr lang="en-US" smtClean="0"/>
              <a:t>41</a:t>
            </a:fld>
            <a:endParaRPr lang="en-US"/>
          </a:p>
        </p:txBody>
      </p:sp>
    </p:spTree>
    <p:extLst>
      <p:ext uri="{BB962C8B-B14F-4D97-AF65-F5344CB8AC3E}">
        <p14:creationId xmlns:p14="http://schemas.microsoft.com/office/powerpoint/2010/main" val="22203146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9E6EFB-1A57-1946-89FF-C145704B94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4D91A4-03FB-9A48-B8A0-7B417D310A6E}"/>
              </a:ext>
            </a:extLst>
          </p:cNvPr>
          <p:cNvSpPr>
            <a:spLocks noGrp="1"/>
          </p:cNvSpPr>
          <p:nvPr>
            <p:ph type="body" idx="1"/>
          </p:nvPr>
        </p:nvSpPr>
        <p:spPr/>
        <p:txBody>
          <a:bodyPr/>
          <a:lstStyle/>
          <a:p>
            <a:r>
              <a:rPr lang="en-US" altLang="en-US">
                <a:latin typeface="Times" pitchFamily="2" charset="0"/>
                <a:ea typeface="ＭＳ Ｐゴシック" panose="020B0600070205080204" pitchFamily="34" charset="-128"/>
              </a:rPr>
              <a:t>In chronic myelogenous leukemia, a translocation occurs between chromosomes 9 and 22. This rearrangement of genomic material creates a fusion gene call Bcr-Abl that produces a protein (tyrosine kinase) thought to promote the development of leukemia. The drug Gleevec blocks the activation of the Bcr-Abl protein.</a:t>
            </a:r>
          </a:p>
        </p:txBody>
      </p:sp>
      <p:sp>
        <p:nvSpPr>
          <p:cNvPr id="4" name="Slide Number Placeholder 3">
            <a:extLst>
              <a:ext uri="{FF2B5EF4-FFF2-40B4-BE49-F238E27FC236}">
                <a16:creationId xmlns:a16="http://schemas.microsoft.com/office/drawing/2014/main" id="{2F8381C8-6787-AD4D-8853-1F69570F5010}"/>
              </a:ext>
            </a:extLst>
          </p:cNvPr>
          <p:cNvSpPr>
            <a:spLocks noGrp="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DEEFA631-7A03-284E-81DD-7F4A017BC617}" type="slidenum">
              <a:rPr lang="en-US" altLang="en-US" sz="1200"/>
              <a:pPr/>
              <a:t>44</a:t>
            </a:fld>
            <a:endParaRPr lang="en-US" alt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FC79A4-B848-EC4F-811A-C6FFF43FC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9B71E-7DD8-EF4B-9AAB-B876B0AC1409}"/>
              </a:ext>
            </a:extLst>
          </p:cNvPr>
          <p:cNvSpPr>
            <a:spLocks noGrp="1"/>
          </p:cNvSpPr>
          <p:nvPr>
            <p:ph type="body"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1F008BE4-5A17-044A-A372-B8ABBA35F44C}"/>
              </a:ext>
            </a:extLst>
          </p:cNvPr>
          <p:cNvSpPr>
            <a:spLocks noGrp="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F657190A-0C1C-1D47-B7D6-F644DA507C82}" type="slidenum">
              <a:rPr lang="en-US" altLang="en-US" sz="1200"/>
              <a:pPr/>
              <a:t>45</a:t>
            </a:fld>
            <a:endParaRPr lang="en-US" altLang="en-US"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99833-5762-4F44-9A7E-421E7B8F61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E0960E-87E4-F548-9A28-E20F55E7BD31}"/>
              </a:ext>
            </a:extLst>
          </p:cNvPr>
          <p:cNvSpPr>
            <a:spLocks noGrp="1"/>
          </p:cNvSpPr>
          <p:nvPr>
            <p:ph type="body" idx="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E96A920B-A8D3-FD4B-A9E8-D75FFF5C7861}"/>
              </a:ext>
            </a:extLst>
          </p:cNvPr>
          <p:cNvSpPr>
            <a:spLocks noGrp="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4E97CAB4-0966-A143-9984-768D6CEE06C0}" type="slidenum">
              <a:rPr lang="en-US" altLang="en-US" sz="1200"/>
              <a:pPr/>
              <a:t>49</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https://moodle.kent.ac.uk/external/mod/book/view.php?id=2396&amp;chapterid=78</a:t>
            </a:r>
            <a:endParaRPr/>
          </a:p>
        </p:txBody>
      </p:sp>
      <p:sp>
        <p:nvSpPr>
          <p:cNvPr id="172" name="Google Shape;172;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9" name="Google Shape;199;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120045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1181166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382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DF9CF15-A19E-9344-B2B8-C6AD59E227B0}" type="slidenum">
              <a:rPr lang="en-US" smtClean="0"/>
              <a:t>10</a:t>
            </a:fld>
            <a:endParaRPr lang="en-US"/>
          </a:p>
        </p:txBody>
      </p:sp>
    </p:spTree>
    <p:extLst>
      <p:ext uri="{BB962C8B-B14F-4D97-AF65-F5344CB8AC3E}">
        <p14:creationId xmlns:p14="http://schemas.microsoft.com/office/powerpoint/2010/main" val="13181101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6C7BF50-F7F1-024C-8002-3A4485EB1E2F}"/>
              </a:ext>
            </a:extLst>
          </p:cNvPr>
          <p:cNvSpPr/>
          <p:nvPr/>
        </p:nvSpPr>
        <p:spPr>
          <a:xfrm>
            <a:off x="363539" y="0"/>
            <a:ext cx="153987" cy="1268016"/>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5" name="Rectangle 4">
            <a:extLst>
              <a:ext uri="{FF2B5EF4-FFF2-40B4-BE49-F238E27FC236}">
                <a16:creationId xmlns:a16="http://schemas.microsoft.com/office/drawing/2014/main" id="{1B2624E6-23E7-DF4D-B00E-4EC6FFED1A6A}"/>
              </a:ext>
            </a:extLst>
          </p:cNvPr>
          <p:cNvSpPr/>
          <p:nvPr/>
        </p:nvSpPr>
        <p:spPr>
          <a:xfrm>
            <a:off x="363539" y="1268017"/>
            <a:ext cx="153987" cy="1353740"/>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6" name="Rectangle 5">
            <a:extLst>
              <a:ext uri="{FF2B5EF4-FFF2-40B4-BE49-F238E27FC236}">
                <a16:creationId xmlns:a16="http://schemas.microsoft.com/office/drawing/2014/main" id="{A6640A65-8A32-AD4F-9AF2-840D32BC94C2}"/>
              </a:ext>
            </a:extLst>
          </p:cNvPr>
          <p:cNvSpPr/>
          <p:nvPr/>
        </p:nvSpPr>
        <p:spPr>
          <a:xfrm>
            <a:off x="363539" y="2621757"/>
            <a:ext cx="153987" cy="191214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7" name="Rectangle 6">
            <a:extLst>
              <a:ext uri="{FF2B5EF4-FFF2-40B4-BE49-F238E27FC236}">
                <a16:creationId xmlns:a16="http://schemas.microsoft.com/office/drawing/2014/main" id="{9C0A02BC-8ED3-824D-AE81-61B36BC864D1}"/>
              </a:ext>
            </a:extLst>
          </p:cNvPr>
          <p:cNvSpPr/>
          <p:nvPr/>
        </p:nvSpPr>
        <p:spPr>
          <a:xfrm>
            <a:off x="6827837" y="4688681"/>
            <a:ext cx="2316163" cy="45481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pic>
        <p:nvPicPr>
          <p:cNvPr id="8" name="Picture 14">
            <a:extLst>
              <a:ext uri="{FF2B5EF4-FFF2-40B4-BE49-F238E27FC236}">
                <a16:creationId xmlns:a16="http://schemas.microsoft.com/office/drawing/2014/main" id="{9B28EA96-1490-AB44-BC1B-C625E62C8D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7814" y="381000"/>
            <a:ext cx="3156949" cy="1216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459421" y="1646172"/>
            <a:ext cx="6949679" cy="1102519"/>
          </a:xfrm>
        </p:spPr>
        <p:txBody>
          <a:bodyPr>
            <a:normAutofit/>
          </a:bodyPr>
          <a:lstStyle>
            <a:lvl1pPr algn="l">
              <a:defRPr sz="3000" b="1" i="0">
                <a:latin typeface="Arial" charset="0"/>
                <a:ea typeface="Arial" charset="0"/>
                <a:cs typeface="Arial" charset="0"/>
              </a:defRPr>
            </a:lvl1pPr>
          </a:lstStyle>
          <a:p>
            <a:r>
              <a:rPr lang="en-US"/>
              <a:t>Click to edit Master title style</a:t>
            </a:r>
            <a:endParaRPr lang="en-US" dirty="0"/>
          </a:p>
        </p:txBody>
      </p:sp>
      <p:sp>
        <p:nvSpPr>
          <p:cNvPr id="3" name="Subtitle 2"/>
          <p:cNvSpPr>
            <a:spLocks noGrp="1"/>
          </p:cNvSpPr>
          <p:nvPr>
            <p:ph type="subTitle" idx="1"/>
          </p:nvPr>
        </p:nvSpPr>
        <p:spPr>
          <a:xfrm>
            <a:off x="1459421" y="3219450"/>
            <a:ext cx="6949679" cy="1314450"/>
          </a:xfrm>
        </p:spPr>
        <p:txBody>
          <a:bodyPr>
            <a:normAutofit/>
          </a:bodyPr>
          <a:lstStyle>
            <a:lvl1pPr marL="0" indent="0" algn="l">
              <a:buNone/>
              <a:defRPr sz="1350" b="0" i="0">
                <a:solidFill>
                  <a:srgbClr val="000000"/>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97482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B2ED8C-CAC2-0F49-8302-6D6FE066ED62}"/>
              </a:ext>
            </a:extLst>
          </p:cNvPr>
          <p:cNvSpPr/>
          <p:nvPr/>
        </p:nvSpPr>
        <p:spPr>
          <a:xfrm>
            <a:off x="363539" y="0"/>
            <a:ext cx="153987" cy="728663"/>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5" name="Rectangle 4">
            <a:extLst>
              <a:ext uri="{FF2B5EF4-FFF2-40B4-BE49-F238E27FC236}">
                <a16:creationId xmlns:a16="http://schemas.microsoft.com/office/drawing/2014/main" id="{FEB08C9B-E45E-644E-A4FF-B8A43D3DF875}"/>
              </a:ext>
            </a:extLst>
          </p:cNvPr>
          <p:cNvSpPr/>
          <p:nvPr/>
        </p:nvSpPr>
        <p:spPr>
          <a:xfrm>
            <a:off x="363539" y="728662"/>
            <a:ext cx="153987" cy="301229"/>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6" name="Rectangle 5">
            <a:extLst>
              <a:ext uri="{FF2B5EF4-FFF2-40B4-BE49-F238E27FC236}">
                <a16:creationId xmlns:a16="http://schemas.microsoft.com/office/drawing/2014/main" id="{DF534359-4584-DC4F-9759-D44DE1E616F5}"/>
              </a:ext>
            </a:extLst>
          </p:cNvPr>
          <p:cNvSpPr/>
          <p:nvPr/>
        </p:nvSpPr>
        <p:spPr>
          <a:xfrm>
            <a:off x="363539" y="1029891"/>
            <a:ext cx="153987" cy="52744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2" name="Title 1"/>
          <p:cNvSpPr>
            <a:spLocks noGrp="1"/>
          </p:cNvSpPr>
          <p:nvPr>
            <p:ph type="title"/>
          </p:nvPr>
        </p:nvSpPr>
        <p:spPr>
          <a:xfrm>
            <a:off x="765630" y="223243"/>
            <a:ext cx="7679871" cy="586997"/>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765630" y="902225"/>
            <a:ext cx="7679871"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4565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49AD86C-C27A-8C44-B84A-1E5F085B1CFB}"/>
              </a:ext>
            </a:extLst>
          </p:cNvPr>
          <p:cNvSpPr/>
          <p:nvPr/>
        </p:nvSpPr>
        <p:spPr>
          <a:xfrm>
            <a:off x="363539" y="0"/>
            <a:ext cx="153987" cy="728663"/>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6" name="Rectangle 5">
            <a:extLst>
              <a:ext uri="{FF2B5EF4-FFF2-40B4-BE49-F238E27FC236}">
                <a16:creationId xmlns:a16="http://schemas.microsoft.com/office/drawing/2014/main" id="{48C5B86F-E7FA-DC4B-9FFB-9F2D7C6F2A9C}"/>
              </a:ext>
            </a:extLst>
          </p:cNvPr>
          <p:cNvSpPr/>
          <p:nvPr/>
        </p:nvSpPr>
        <p:spPr>
          <a:xfrm>
            <a:off x="363539" y="728662"/>
            <a:ext cx="153987" cy="301229"/>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7" name="Rectangle 6">
            <a:extLst>
              <a:ext uri="{FF2B5EF4-FFF2-40B4-BE49-F238E27FC236}">
                <a16:creationId xmlns:a16="http://schemas.microsoft.com/office/drawing/2014/main" id="{DD6E0F70-0F84-8C42-9A6E-AB1147455648}"/>
              </a:ext>
            </a:extLst>
          </p:cNvPr>
          <p:cNvSpPr/>
          <p:nvPr/>
        </p:nvSpPr>
        <p:spPr>
          <a:xfrm>
            <a:off x="363539" y="1029891"/>
            <a:ext cx="153987" cy="52744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2" name="Title 1"/>
          <p:cNvSpPr>
            <a:spLocks noGrp="1"/>
          </p:cNvSpPr>
          <p:nvPr>
            <p:ph type="title"/>
          </p:nvPr>
        </p:nvSpPr>
        <p:spPr>
          <a:xfrm>
            <a:off x="760184" y="248025"/>
            <a:ext cx="7649030" cy="563953"/>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0184" y="917588"/>
            <a:ext cx="371203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917588"/>
            <a:ext cx="3761014"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89799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52930" y="192030"/>
            <a:ext cx="7647214" cy="6084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52930" y="1071755"/>
            <a:ext cx="374445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752930" y="1551577"/>
            <a:ext cx="374445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071755"/>
            <a:ext cx="375511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551577"/>
            <a:ext cx="375511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4811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0" y="107535"/>
            <a:ext cx="7647214" cy="711308"/>
          </a:xfrm>
        </p:spPr>
        <p:txBody>
          <a:bodyPr/>
          <a:lstStyle/>
          <a:p>
            <a:r>
              <a:rPr lang="en-US"/>
              <a:t>Click to edit Master title style</a:t>
            </a:r>
          </a:p>
        </p:txBody>
      </p:sp>
    </p:spTree>
    <p:extLst>
      <p:ext uri="{BB962C8B-B14F-4D97-AF65-F5344CB8AC3E}">
        <p14:creationId xmlns:p14="http://schemas.microsoft.com/office/powerpoint/2010/main" val="191348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0" y="906911"/>
            <a:ext cx="7647214" cy="1394837"/>
          </a:xfrm>
        </p:spPr>
        <p:txBody>
          <a:bodyPr anchor="t">
            <a:noAutofit/>
          </a:bodyPr>
          <a:lstStyle>
            <a:lvl1pPr>
              <a:defRPr sz="3000"/>
            </a:lvl1pPr>
          </a:lstStyle>
          <a:p>
            <a:r>
              <a:rPr lang="en-US"/>
              <a:t>Click to edit Master title style</a:t>
            </a:r>
            <a:endParaRPr lang="en-US" dirty="0"/>
          </a:p>
        </p:txBody>
      </p:sp>
    </p:spTree>
    <p:extLst>
      <p:ext uri="{BB962C8B-B14F-4D97-AF65-F5344CB8AC3E}">
        <p14:creationId xmlns:p14="http://schemas.microsoft.com/office/powerpoint/2010/main" val="4024268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7893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1" y="911634"/>
            <a:ext cx="3118990" cy="560716"/>
          </a:xfrm>
        </p:spPr>
        <p:txBody>
          <a:bodyPr/>
          <a:lstStyle>
            <a:lvl1pPr algn="l">
              <a:defRPr sz="1500" b="1"/>
            </a:lvl1pPr>
          </a:lstStyle>
          <a:p>
            <a:r>
              <a:rPr lang="en-US"/>
              <a:t>Click to edit Master title style</a:t>
            </a:r>
            <a:endParaRPr lang="en-US" dirty="0"/>
          </a:p>
        </p:txBody>
      </p:sp>
      <p:sp>
        <p:nvSpPr>
          <p:cNvPr id="3" name="Content Placeholder 2"/>
          <p:cNvSpPr>
            <a:spLocks noGrp="1"/>
          </p:cNvSpPr>
          <p:nvPr>
            <p:ph idx="1"/>
          </p:nvPr>
        </p:nvSpPr>
        <p:spPr>
          <a:xfrm>
            <a:off x="4163786" y="911634"/>
            <a:ext cx="4245428" cy="368298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1472350"/>
            <a:ext cx="3118990" cy="312227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343782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6616697" cy="425054"/>
          </a:xfrm>
        </p:spPr>
        <p:txBody>
          <a:bodyPr/>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726281"/>
            <a:ext cx="6616697" cy="28194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p:cNvSpPr>
            <a:spLocks noGrp="1"/>
          </p:cNvSpPr>
          <p:nvPr>
            <p:ph type="body" sz="half" idx="2"/>
          </p:nvPr>
        </p:nvSpPr>
        <p:spPr>
          <a:xfrm>
            <a:off x="1792288" y="4025503"/>
            <a:ext cx="6616697"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785902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36EFBA7-9EAF-F54B-9FD8-32AFD25EFDBE}"/>
              </a:ext>
            </a:extLst>
          </p:cNvPr>
          <p:cNvSpPr>
            <a:spLocks noGrp="1"/>
          </p:cNvSpPr>
          <p:nvPr>
            <p:ph type="title"/>
          </p:nvPr>
        </p:nvSpPr>
        <p:spPr bwMode="auto">
          <a:xfrm>
            <a:off x="914400" y="86916"/>
            <a:ext cx="7494588" cy="731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9C286C7-7C32-8B4C-A09B-152E4C461E9E}"/>
              </a:ext>
            </a:extLst>
          </p:cNvPr>
          <p:cNvSpPr>
            <a:spLocks noGrp="1"/>
          </p:cNvSpPr>
          <p:nvPr>
            <p:ph type="body" idx="1"/>
          </p:nvPr>
        </p:nvSpPr>
        <p:spPr bwMode="auto">
          <a:xfrm>
            <a:off x="914400" y="917972"/>
            <a:ext cx="7494588"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 name="Rectangle 6">
            <a:extLst>
              <a:ext uri="{FF2B5EF4-FFF2-40B4-BE49-F238E27FC236}">
                <a16:creationId xmlns:a16="http://schemas.microsoft.com/office/drawing/2014/main" id="{7BDC53F2-5460-2649-9EDA-5C5B3249758B}"/>
              </a:ext>
            </a:extLst>
          </p:cNvPr>
          <p:cNvSpPr/>
          <p:nvPr/>
        </p:nvSpPr>
        <p:spPr>
          <a:xfrm>
            <a:off x="363539" y="0"/>
            <a:ext cx="153987" cy="728663"/>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Rectangle 7">
            <a:extLst>
              <a:ext uri="{FF2B5EF4-FFF2-40B4-BE49-F238E27FC236}">
                <a16:creationId xmlns:a16="http://schemas.microsoft.com/office/drawing/2014/main" id="{FF6A0649-B29D-B846-857E-029FC0C7B330}"/>
              </a:ext>
            </a:extLst>
          </p:cNvPr>
          <p:cNvSpPr/>
          <p:nvPr/>
        </p:nvSpPr>
        <p:spPr>
          <a:xfrm>
            <a:off x="363539" y="728662"/>
            <a:ext cx="153987" cy="301229"/>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9" name="Rectangle 8">
            <a:extLst>
              <a:ext uri="{FF2B5EF4-FFF2-40B4-BE49-F238E27FC236}">
                <a16:creationId xmlns:a16="http://schemas.microsoft.com/office/drawing/2014/main" id="{CA3D12BD-AC3D-E144-9962-737C2622CB65}"/>
              </a:ext>
            </a:extLst>
          </p:cNvPr>
          <p:cNvSpPr/>
          <p:nvPr/>
        </p:nvSpPr>
        <p:spPr>
          <a:xfrm>
            <a:off x="363539" y="1029891"/>
            <a:ext cx="153987" cy="527447"/>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1031" name="Picture 11" descr="MSK_logo_simp_hor_s_pos_d1884.ai">
            <a:extLst>
              <a:ext uri="{FF2B5EF4-FFF2-40B4-BE49-F238E27FC236}">
                <a16:creationId xmlns:a16="http://schemas.microsoft.com/office/drawing/2014/main" id="{97B5A980-2D6B-BD4C-8C11-6B8098F71604}"/>
              </a:ext>
            </a:extLst>
          </p:cNvPr>
          <p:cNvPicPr>
            <a:picLocks noChangeAspect="1"/>
          </p:cNvPicPr>
          <p:nvPr/>
        </p:nvPicPr>
        <p:blipFill rotWithShape="1">
          <a:blip r:embed="rId11">
            <a:extLst>
              <a:ext uri="{28A0092B-C50C-407E-A947-70E740481C1C}">
                <a14:useLocalDpi xmlns:a14="http://schemas.microsoft.com/office/drawing/2010/main" val="0"/>
              </a:ext>
            </a:extLst>
          </a:blip>
          <a:srcRect l="6235" t="18083" r="5303" b="16147"/>
          <a:stretch/>
        </p:blipFill>
        <p:spPr bwMode="auto">
          <a:xfrm>
            <a:off x="7399723" y="4702629"/>
            <a:ext cx="1744277" cy="440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0" r:id="rId4"/>
    <p:sldLayoutId id="2147483681" r:id="rId5"/>
    <p:sldLayoutId id="2147483682" r:id="rId6"/>
    <p:sldLayoutId id="2147483683" r:id="rId7"/>
    <p:sldLayoutId id="2147483684" r:id="rId8"/>
    <p:sldLayoutId id="2147483685" r:id="rId9"/>
  </p:sldLayoutIdLst>
  <p:txStyles>
    <p:titleStyle>
      <a:lvl1pPr algn="l" defTabSz="342900" rtl="0" eaLnBrk="1" fontAlgn="base" hangingPunct="1">
        <a:spcBef>
          <a:spcPct val="0"/>
        </a:spcBef>
        <a:spcAft>
          <a:spcPct val="0"/>
        </a:spcAft>
        <a:defRPr sz="2250" b="1" kern="1200">
          <a:solidFill>
            <a:schemeClr val="tx1"/>
          </a:solidFill>
          <a:latin typeface="Arial" charset="0"/>
          <a:ea typeface="Arial" charset="0"/>
          <a:cs typeface="Arial" charset="0"/>
        </a:defRPr>
      </a:lvl1pPr>
      <a:lvl2pPr algn="l" defTabSz="342900" rtl="0" eaLnBrk="1" fontAlgn="base" hangingPunct="1">
        <a:spcBef>
          <a:spcPct val="0"/>
        </a:spcBef>
        <a:spcAft>
          <a:spcPct val="0"/>
        </a:spcAft>
        <a:defRPr sz="2250" b="1">
          <a:solidFill>
            <a:schemeClr val="tx1"/>
          </a:solidFill>
          <a:latin typeface="Arial" panose="020B0604020202020204" pitchFamily="34" charset="0"/>
          <a:ea typeface="ＭＳ Ｐゴシック" charset="0"/>
          <a:cs typeface="Arial" panose="020B0604020202020204" pitchFamily="34" charset="0"/>
        </a:defRPr>
      </a:lvl2pPr>
      <a:lvl3pPr algn="l" defTabSz="342900" rtl="0" eaLnBrk="1" fontAlgn="base" hangingPunct="1">
        <a:spcBef>
          <a:spcPct val="0"/>
        </a:spcBef>
        <a:spcAft>
          <a:spcPct val="0"/>
        </a:spcAft>
        <a:defRPr sz="2250" b="1">
          <a:solidFill>
            <a:schemeClr val="tx1"/>
          </a:solidFill>
          <a:latin typeface="Arial" panose="020B0604020202020204" pitchFamily="34" charset="0"/>
          <a:ea typeface="ＭＳ Ｐゴシック" charset="0"/>
          <a:cs typeface="Arial" panose="020B0604020202020204" pitchFamily="34" charset="0"/>
        </a:defRPr>
      </a:lvl3pPr>
      <a:lvl4pPr algn="l" defTabSz="342900" rtl="0" eaLnBrk="1" fontAlgn="base" hangingPunct="1">
        <a:spcBef>
          <a:spcPct val="0"/>
        </a:spcBef>
        <a:spcAft>
          <a:spcPct val="0"/>
        </a:spcAft>
        <a:defRPr sz="2250" b="1">
          <a:solidFill>
            <a:schemeClr val="tx1"/>
          </a:solidFill>
          <a:latin typeface="Arial" panose="020B0604020202020204" pitchFamily="34" charset="0"/>
          <a:ea typeface="ＭＳ Ｐゴシック" charset="0"/>
          <a:cs typeface="Arial" panose="020B0604020202020204" pitchFamily="34" charset="0"/>
        </a:defRPr>
      </a:lvl4pPr>
      <a:lvl5pPr algn="l" defTabSz="342900" rtl="0" eaLnBrk="1" fontAlgn="base" hangingPunct="1">
        <a:spcBef>
          <a:spcPct val="0"/>
        </a:spcBef>
        <a:spcAft>
          <a:spcPct val="0"/>
        </a:spcAft>
        <a:defRPr sz="2250" b="1">
          <a:solidFill>
            <a:schemeClr val="tx1"/>
          </a:solidFill>
          <a:latin typeface="Arial" panose="020B0604020202020204" pitchFamily="34" charset="0"/>
          <a:ea typeface="ＭＳ Ｐゴシック" charset="0"/>
          <a:cs typeface="Arial" panose="020B0604020202020204" pitchFamily="34" charset="0"/>
        </a:defRPr>
      </a:lvl5pPr>
      <a:lvl6pPr marL="342900" algn="l" defTabSz="342900" rtl="0" eaLnBrk="1" fontAlgn="base" hangingPunct="1">
        <a:spcBef>
          <a:spcPct val="0"/>
        </a:spcBef>
        <a:spcAft>
          <a:spcPct val="0"/>
        </a:spcAft>
        <a:defRPr sz="2250" b="1">
          <a:solidFill>
            <a:schemeClr val="tx1"/>
          </a:solidFill>
          <a:latin typeface="Georgia" charset="0"/>
          <a:ea typeface="ＭＳ Ｐゴシック" charset="0"/>
        </a:defRPr>
      </a:lvl6pPr>
      <a:lvl7pPr marL="685800" algn="l" defTabSz="342900" rtl="0" eaLnBrk="1" fontAlgn="base" hangingPunct="1">
        <a:spcBef>
          <a:spcPct val="0"/>
        </a:spcBef>
        <a:spcAft>
          <a:spcPct val="0"/>
        </a:spcAft>
        <a:defRPr sz="2250" b="1">
          <a:solidFill>
            <a:schemeClr val="tx1"/>
          </a:solidFill>
          <a:latin typeface="Georgia" charset="0"/>
          <a:ea typeface="ＭＳ Ｐゴシック" charset="0"/>
        </a:defRPr>
      </a:lvl7pPr>
      <a:lvl8pPr marL="1028700" algn="l" defTabSz="342900" rtl="0" eaLnBrk="1" fontAlgn="base" hangingPunct="1">
        <a:spcBef>
          <a:spcPct val="0"/>
        </a:spcBef>
        <a:spcAft>
          <a:spcPct val="0"/>
        </a:spcAft>
        <a:defRPr sz="2250" b="1">
          <a:solidFill>
            <a:schemeClr val="tx1"/>
          </a:solidFill>
          <a:latin typeface="Georgia" charset="0"/>
          <a:ea typeface="ＭＳ Ｐゴシック" charset="0"/>
        </a:defRPr>
      </a:lvl8pPr>
      <a:lvl9pPr marL="1371600" algn="l" defTabSz="342900" rtl="0" eaLnBrk="1" fontAlgn="base" hangingPunct="1">
        <a:spcBef>
          <a:spcPct val="0"/>
        </a:spcBef>
        <a:spcAft>
          <a:spcPct val="0"/>
        </a:spcAft>
        <a:defRPr sz="2250" b="1">
          <a:solidFill>
            <a:schemeClr val="tx1"/>
          </a:solidFill>
          <a:latin typeface="Georgia" charset="0"/>
          <a:ea typeface="ＭＳ Ｐゴシック" charset="0"/>
        </a:defRPr>
      </a:lvl9pPr>
    </p:titleStyle>
    <p:bodyStyle>
      <a:lvl1pPr marL="170260" indent="-170260" algn="l" defTabSz="342900" rtl="0" eaLnBrk="1" fontAlgn="base" hangingPunct="1">
        <a:spcBef>
          <a:spcPct val="20000"/>
        </a:spcBef>
        <a:spcAft>
          <a:spcPct val="0"/>
        </a:spcAft>
        <a:buClr>
          <a:srgbClr val="2986E2"/>
        </a:buClr>
        <a:buFont typeface="Arial" panose="020B0604020202020204" pitchFamily="34" charset="0"/>
        <a:buChar char="•"/>
        <a:defRPr sz="2400" kern="1200">
          <a:solidFill>
            <a:schemeClr val="tx1"/>
          </a:solidFill>
          <a:latin typeface="Arial"/>
          <a:ea typeface="ＭＳ Ｐゴシック" charset="0"/>
          <a:cs typeface="Arial"/>
        </a:defRPr>
      </a:lvl1pPr>
      <a:lvl2pPr marL="557213" indent="-214313" algn="l" defTabSz="342900" rtl="0" eaLnBrk="1" fontAlgn="base" hangingPunct="1">
        <a:spcBef>
          <a:spcPct val="20000"/>
        </a:spcBef>
        <a:spcAft>
          <a:spcPct val="0"/>
        </a:spcAft>
        <a:buClr>
          <a:srgbClr val="2986E2"/>
        </a:buClr>
        <a:buFont typeface="Arial" panose="020B0604020202020204" pitchFamily="34" charset="0"/>
        <a:buChar char="–"/>
        <a:defRPr sz="2100" kern="1200">
          <a:solidFill>
            <a:schemeClr val="tx1"/>
          </a:solidFill>
          <a:latin typeface="Arial"/>
          <a:ea typeface="ＭＳ Ｐゴシック" charset="0"/>
          <a:cs typeface="Arial"/>
        </a:defRPr>
      </a:lvl2pPr>
      <a:lvl3pPr marL="857250" indent="-171450" algn="l" defTabSz="342900" rtl="0" eaLnBrk="1" fontAlgn="base" hangingPunct="1">
        <a:spcBef>
          <a:spcPct val="20000"/>
        </a:spcBef>
        <a:spcAft>
          <a:spcPct val="0"/>
        </a:spcAft>
        <a:buClr>
          <a:srgbClr val="2986E2"/>
        </a:buClr>
        <a:buFont typeface="Arial" panose="020B0604020202020204" pitchFamily="34" charset="0"/>
        <a:buChar char="•"/>
        <a:defRPr sz="1800" kern="1200">
          <a:solidFill>
            <a:schemeClr val="tx1"/>
          </a:solidFill>
          <a:latin typeface="Arial"/>
          <a:ea typeface="ＭＳ Ｐゴシック" charset="0"/>
          <a:cs typeface="Arial"/>
        </a:defRPr>
      </a:lvl3pPr>
      <a:lvl4pPr marL="1200150" indent="-171450" algn="l" defTabSz="342900" rtl="0" eaLnBrk="1" fontAlgn="base" hangingPunct="1">
        <a:spcBef>
          <a:spcPct val="20000"/>
        </a:spcBef>
        <a:spcAft>
          <a:spcPct val="0"/>
        </a:spcAft>
        <a:buClr>
          <a:srgbClr val="2986E2"/>
        </a:buClr>
        <a:buFont typeface="Arial" panose="020B0604020202020204" pitchFamily="34" charset="0"/>
        <a:buChar char="–"/>
        <a:defRPr sz="1500" kern="1200">
          <a:solidFill>
            <a:schemeClr val="tx1"/>
          </a:solidFill>
          <a:latin typeface="Arial"/>
          <a:ea typeface="ＭＳ Ｐゴシック" charset="0"/>
          <a:cs typeface="Arial"/>
        </a:defRPr>
      </a:lvl4pPr>
      <a:lvl5pPr marL="1543050" indent="-171450" algn="l" defTabSz="342900" rtl="0" eaLnBrk="1" fontAlgn="base" hangingPunct="1">
        <a:spcBef>
          <a:spcPct val="20000"/>
        </a:spcBef>
        <a:spcAft>
          <a:spcPct val="0"/>
        </a:spcAft>
        <a:buClr>
          <a:srgbClr val="2986E2"/>
        </a:buClr>
        <a:buFont typeface="Arial" panose="020B0604020202020204" pitchFamily="34" charset="0"/>
        <a:buChar char="»"/>
        <a:defRPr sz="1500" kern="1200">
          <a:solidFill>
            <a:schemeClr val="tx1"/>
          </a:solidFill>
          <a:latin typeface="Arial"/>
          <a:ea typeface="ＭＳ Ｐゴシック"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a:extLst>
              <a:ext uri="{FF2B5EF4-FFF2-40B4-BE49-F238E27FC236}">
                <a16:creationId xmlns:a16="http://schemas.microsoft.com/office/drawing/2014/main" id="{9B3047D0-A350-9B47-90B5-F7DD334DCFC2}"/>
              </a:ext>
            </a:extLst>
          </p:cNvPr>
          <p:cNvSpPr>
            <a:spLocks noGrp="1"/>
          </p:cNvSpPr>
          <p:nvPr>
            <p:ph type="ctrTitle"/>
          </p:nvPr>
        </p:nvSpPr>
        <p:spPr>
          <a:xfrm>
            <a:off x="1687116" y="2076895"/>
            <a:ext cx="6100903" cy="556022"/>
          </a:xfrm>
        </p:spPr>
        <p:txBody>
          <a:bodyPr/>
          <a:lstStyle/>
          <a:p>
            <a:r>
              <a:rPr lang="en-US" altLang="en-US" dirty="0">
                <a:latin typeface="Arial" panose="020B0604020202020204" pitchFamily="34" charset="0"/>
                <a:cs typeface="Arial" panose="020B0604020202020204" pitchFamily="34" charset="0"/>
              </a:rPr>
              <a:t>Cell Signaling and Oncogenes</a:t>
            </a:r>
          </a:p>
        </p:txBody>
      </p:sp>
      <p:sp>
        <p:nvSpPr>
          <p:cNvPr id="5122" name="Subtitle 2">
            <a:extLst>
              <a:ext uri="{FF2B5EF4-FFF2-40B4-BE49-F238E27FC236}">
                <a16:creationId xmlns:a16="http://schemas.microsoft.com/office/drawing/2014/main" id="{5334ED4F-620B-AB44-A64C-E3CA822B1A8D}"/>
              </a:ext>
            </a:extLst>
          </p:cNvPr>
          <p:cNvSpPr>
            <a:spLocks noGrp="1"/>
          </p:cNvSpPr>
          <p:nvPr>
            <p:ph type="subTitle" idx="1"/>
          </p:nvPr>
        </p:nvSpPr>
        <p:spPr>
          <a:xfrm>
            <a:off x="1687116" y="3219450"/>
            <a:ext cx="5762625" cy="1089079"/>
          </a:xfrm>
        </p:spPr>
        <p:txBody>
          <a:bodyPr/>
          <a:lstStyle/>
          <a:p>
            <a:r>
              <a:rPr lang="en-US" altLang="en-US" dirty="0">
                <a:latin typeface="Arial" panose="020B0604020202020204" pitchFamily="34" charset="0"/>
                <a:ea typeface="ＭＳ Ｐゴシック" panose="020B0600070205080204" pitchFamily="34" charset="-128"/>
              </a:rPr>
              <a:t>4 March 2026</a:t>
            </a:r>
          </a:p>
          <a:p>
            <a:r>
              <a:rPr lang="en-US" altLang="en-US" dirty="0">
                <a:latin typeface="Arial" panose="020B0604020202020204" pitchFamily="34" charset="0"/>
                <a:ea typeface="ＭＳ Ｐゴシック" panose="020B0600070205080204" pitchFamily="34" charset="-128"/>
              </a:rPr>
              <a:t>Dr. </a:t>
            </a:r>
            <a:r>
              <a:rPr lang="en-US" altLang="en-US" dirty="0" err="1">
                <a:latin typeface="Arial" panose="020B0604020202020204" pitchFamily="34" charset="0"/>
                <a:ea typeface="ＭＳ Ｐゴシック" panose="020B0600070205080204" pitchFamily="34" charset="-128"/>
              </a:rPr>
              <a:t>Suehnholz</a:t>
            </a: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Sr. Scientist, </a:t>
            </a:r>
            <a:r>
              <a:rPr lang="en-US" altLang="en-US" dirty="0" err="1">
                <a:latin typeface="Arial" panose="020B0604020202020204" pitchFamily="34" charset="0"/>
                <a:ea typeface="ＭＳ Ｐゴシック" panose="020B0600070205080204" pitchFamily="34" charset="-128"/>
              </a:rPr>
              <a:t>OncoKB</a:t>
            </a: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Memorial Sloan Kettering Cancer Center</a:t>
            </a:r>
          </a:p>
        </p:txBody>
      </p:sp>
      <p:sp>
        <p:nvSpPr>
          <p:cNvPr id="3" name="Rectangle 2">
            <a:extLst>
              <a:ext uri="{FF2B5EF4-FFF2-40B4-BE49-F238E27FC236}">
                <a16:creationId xmlns:a16="http://schemas.microsoft.com/office/drawing/2014/main" id="{9EE7F66C-4F8D-B044-B661-F0C9800F8014}"/>
              </a:ext>
            </a:extLst>
          </p:cNvPr>
          <p:cNvSpPr/>
          <p:nvPr/>
        </p:nvSpPr>
        <p:spPr>
          <a:xfrm>
            <a:off x="5563791" y="4533901"/>
            <a:ext cx="2289572" cy="55602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6">
            <a:extLst>
              <a:ext uri="{FF2B5EF4-FFF2-40B4-BE49-F238E27FC236}">
                <a16:creationId xmlns:a16="http://schemas.microsoft.com/office/drawing/2014/main" id="{80D04E20-4080-054A-849C-68ECBA953021}"/>
              </a:ext>
            </a:extLst>
          </p:cNvPr>
          <p:cNvSpPr/>
          <p:nvPr/>
        </p:nvSpPr>
        <p:spPr>
          <a:xfrm>
            <a:off x="2516862" y="2213256"/>
            <a:ext cx="3965782" cy="2720715"/>
          </a:xfrm>
          <a:custGeom>
            <a:avLst/>
            <a:gdLst>
              <a:gd name="connsiteX0" fmla="*/ 0 w 2781945"/>
              <a:gd name="connsiteY0" fmla="*/ 608309 h 1216617"/>
              <a:gd name="connsiteX1" fmla="*/ 1390973 w 2781945"/>
              <a:gd name="connsiteY1" fmla="*/ 0 h 1216617"/>
              <a:gd name="connsiteX2" fmla="*/ 2781946 w 2781945"/>
              <a:gd name="connsiteY2" fmla="*/ 608309 h 1216617"/>
              <a:gd name="connsiteX3" fmla="*/ 1390973 w 2781945"/>
              <a:gd name="connsiteY3" fmla="*/ 1216618 h 1216617"/>
              <a:gd name="connsiteX4" fmla="*/ 0 w 2781945"/>
              <a:gd name="connsiteY4" fmla="*/ 608309 h 1216617"/>
              <a:gd name="connsiteX0" fmla="*/ 0 w 2960177"/>
              <a:gd name="connsiteY0" fmla="*/ 774574 h 1399276"/>
              <a:gd name="connsiteX1" fmla="*/ 1390973 w 2960177"/>
              <a:gd name="connsiteY1" fmla="*/ 166265 h 1399276"/>
              <a:gd name="connsiteX2" fmla="*/ 2960177 w 2960177"/>
              <a:gd name="connsiteY2" fmla="*/ 177889 h 1399276"/>
              <a:gd name="connsiteX3" fmla="*/ 1390973 w 2960177"/>
              <a:gd name="connsiteY3" fmla="*/ 1382883 h 1399276"/>
              <a:gd name="connsiteX4" fmla="*/ 0 w 2960177"/>
              <a:gd name="connsiteY4" fmla="*/ 774574 h 1399276"/>
              <a:gd name="connsiteX0" fmla="*/ 0 w 3006672"/>
              <a:gd name="connsiteY0" fmla="*/ 1565697 h 1728031"/>
              <a:gd name="connsiteX1" fmla="*/ 1437468 w 3006672"/>
              <a:gd name="connsiteY1" fmla="*/ 205721 h 1728031"/>
              <a:gd name="connsiteX2" fmla="*/ 3006672 w 3006672"/>
              <a:gd name="connsiteY2" fmla="*/ 217345 h 1728031"/>
              <a:gd name="connsiteX3" fmla="*/ 1437468 w 3006672"/>
              <a:gd name="connsiteY3" fmla="*/ 1422339 h 1728031"/>
              <a:gd name="connsiteX4" fmla="*/ 0 w 3006672"/>
              <a:gd name="connsiteY4" fmla="*/ 1565697 h 1728031"/>
              <a:gd name="connsiteX0" fmla="*/ 10733 w 3017405"/>
              <a:gd name="connsiteY0" fmla="*/ 1665658 h 1782105"/>
              <a:gd name="connsiteX1" fmla="*/ 909911 w 3017405"/>
              <a:gd name="connsiteY1" fmla="*/ 127232 h 1782105"/>
              <a:gd name="connsiteX2" fmla="*/ 3017405 w 3017405"/>
              <a:gd name="connsiteY2" fmla="*/ 317306 h 1782105"/>
              <a:gd name="connsiteX3" fmla="*/ 1448201 w 3017405"/>
              <a:gd name="connsiteY3" fmla="*/ 1522300 h 1782105"/>
              <a:gd name="connsiteX4" fmla="*/ 10733 w 3017405"/>
              <a:gd name="connsiteY4" fmla="*/ 1665658 h 1782105"/>
              <a:gd name="connsiteX0" fmla="*/ 33693 w 3040365"/>
              <a:gd name="connsiteY0" fmla="*/ 1665658 h 1869211"/>
              <a:gd name="connsiteX1" fmla="*/ 932871 w 3040365"/>
              <a:gd name="connsiteY1" fmla="*/ 127232 h 1869211"/>
              <a:gd name="connsiteX2" fmla="*/ 3040365 w 3040365"/>
              <a:gd name="connsiteY2" fmla="*/ 317306 h 1869211"/>
              <a:gd name="connsiteX3" fmla="*/ 2014577 w 3040365"/>
              <a:gd name="connsiteY3" fmla="*/ 1706158 h 1869211"/>
              <a:gd name="connsiteX4" fmla="*/ 33693 w 3040365"/>
              <a:gd name="connsiteY4" fmla="*/ 1665658 h 1869211"/>
              <a:gd name="connsiteX0" fmla="*/ 33693 w 3040365"/>
              <a:gd name="connsiteY0" fmla="*/ 1665658 h 1822099"/>
              <a:gd name="connsiteX1" fmla="*/ 932871 w 3040365"/>
              <a:gd name="connsiteY1" fmla="*/ 127232 h 1822099"/>
              <a:gd name="connsiteX2" fmla="*/ 3040365 w 3040365"/>
              <a:gd name="connsiteY2" fmla="*/ 317306 h 1822099"/>
              <a:gd name="connsiteX3" fmla="*/ 2014577 w 3040365"/>
              <a:gd name="connsiteY3" fmla="*/ 1706158 h 1822099"/>
              <a:gd name="connsiteX4" fmla="*/ 33693 w 3040365"/>
              <a:gd name="connsiteY4" fmla="*/ 1665658 h 1822099"/>
              <a:gd name="connsiteX0" fmla="*/ 29347 w 2346283"/>
              <a:gd name="connsiteY0" fmla="*/ 1688821 h 1895907"/>
              <a:gd name="connsiteX1" fmla="*/ 928525 w 2346283"/>
              <a:gd name="connsiteY1" fmla="*/ 150395 h 1895907"/>
              <a:gd name="connsiteX2" fmla="*/ 2343933 w 2346283"/>
              <a:gd name="connsiteY2" fmla="*/ 286393 h 1895907"/>
              <a:gd name="connsiteX3" fmla="*/ 2010231 w 2346283"/>
              <a:gd name="connsiteY3" fmla="*/ 1729321 h 1895907"/>
              <a:gd name="connsiteX4" fmla="*/ 29347 w 2346283"/>
              <a:gd name="connsiteY4" fmla="*/ 1688821 h 1895907"/>
              <a:gd name="connsiteX0" fmla="*/ 29347 w 2346284"/>
              <a:gd name="connsiteY0" fmla="*/ 1727085 h 1934171"/>
              <a:gd name="connsiteX1" fmla="*/ 928525 w 2346284"/>
              <a:gd name="connsiteY1" fmla="*/ 188659 h 1934171"/>
              <a:gd name="connsiteX2" fmla="*/ 2343933 w 2346284"/>
              <a:gd name="connsiteY2" fmla="*/ 324657 h 1934171"/>
              <a:gd name="connsiteX3" fmla="*/ 2010231 w 2346284"/>
              <a:gd name="connsiteY3" fmla="*/ 1767585 h 1934171"/>
              <a:gd name="connsiteX4" fmla="*/ 29347 w 2346284"/>
              <a:gd name="connsiteY4" fmla="*/ 1727085 h 1934171"/>
              <a:gd name="connsiteX0" fmla="*/ 29347 w 2500979"/>
              <a:gd name="connsiteY0" fmla="*/ 1727085 h 1934171"/>
              <a:gd name="connsiteX1" fmla="*/ 928525 w 2500979"/>
              <a:gd name="connsiteY1" fmla="*/ 188659 h 1934171"/>
              <a:gd name="connsiteX2" fmla="*/ 2343933 w 2500979"/>
              <a:gd name="connsiteY2" fmla="*/ 324657 h 1934171"/>
              <a:gd name="connsiteX3" fmla="*/ 2010231 w 2500979"/>
              <a:gd name="connsiteY3" fmla="*/ 1767585 h 1934171"/>
              <a:gd name="connsiteX4" fmla="*/ 29347 w 2500979"/>
              <a:gd name="connsiteY4" fmla="*/ 1727085 h 1934171"/>
              <a:gd name="connsiteX0" fmla="*/ 29347 w 2500979"/>
              <a:gd name="connsiteY0" fmla="*/ 1700969 h 1908055"/>
              <a:gd name="connsiteX1" fmla="*/ 928525 w 2500979"/>
              <a:gd name="connsiteY1" fmla="*/ 162543 h 1908055"/>
              <a:gd name="connsiteX2" fmla="*/ 2343933 w 2500979"/>
              <a:gd name="connsiteY2" fmla="*/ 298541 h 1908055"/>
              <a:gd name="connsiteX3" fmla="*/ 2010231 w 2500979"/>
              <a:gd name="connsiteY3" fmla="*/ 1741469 h 1908055"/>
              <a:gd name="connsiteX4" fmla="*/ 29347 w 2500979"/>
              <a:gd name="connsiteY4" fmla="*/ 1700969 h 1908055"/>
              <a:gd name="connsiteX0" fmla="*/ 24709 w 2474352"/>
              <a:gd name="connsiteY0" fmla="*/ 1700969 h 1858368"/>
              <a:gd name="connsiteX1" fmla="*/ 923887 w 2474352"/>
              <a:gd name="connsiteY1" fmla="*/ 162543 h 1858368"/>
              <a:gd name="connsiteX2" fmla="*/ 2339295 w 2474352"/>
              <a:gd name="connsiteY2" fmla="*/ 298541 h 1858368"/>
              <a:gd name="connsiteX3" fmla="*/ 1897549 w 2474352"/>
              <a:gd name="connsiteY3" fmla="*/ 1649319 h 1858368"/>
              <a:gd name="connsiteX4" fmla="*/ 24709 w 2474352"/>
              <a:gd name="connsiteY4" fmla="*/ 1700969 h 1858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4352" h="1858368">
                <a:moveTo>
                  <a:pt x="24709" y="1700969"/>
                </a:moveTo>
                <a:cubicBezTo>
                  <a:pt x="-137568" y="1453173"/>
                  <a:pt x="538123" y="396281"/>
                  <a:pt x="923887" y="162543"/>
                </a:cubicBezTo>
                <a:cubicBezTo>
                  <a:pt x="1309651" y="-71195"/>
                  <a:pt x="1775374" y="-75273"/>
                  <a:pt x="2339295" y="298541"/>
                </a:cubicBezTo>
                <a:cubicBezTo>
                  <a:pt x="2693028" y="580425"/>
                  <a:pt x="2283313" y="1415581"/>
                  <a:pt x="1897549" y="1649319"/>
                </a:cubicBezTo>
                <a:cubicBezTo>
                  <a:pt x="1511785" y="1883057"/>
                  <a:pt x="186986" y="1948765"/>
                  <a:pt x="24709" y="1700969"/>
                </a:cubicBezTo>
                <a:close/>
              </a:path>
            </a:pathLst>
          </a:custGeom>
          <a:solidFill>
            <a:schemeClr val="tx2">
              <a:lumMod val="20000"/>
              <a:lumOff val="8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90441BE0-56A4-A448-B327-9F02E3C47438}"/>
              </a:ext>
            </a:extLst>
          </p:cNvPr>
          <p:cNvSpPr/>
          <p:nvPr/>
        </p:nvSpPr>
        <p:spPr>
          <a:xfrm rot="19896476">
            <a:off x="3779472" y="3462680"/>
            <a:ext cx="1622350" cy="1004673"/>
          </a:xfrm>
          <a:prstGeom prst="ellipse">
            <a:avLst/>
          </a:prstGeom>
          <a:solidFill>
            <a:schemeClr val="accent3"/>
          </a:solidFill>
          <a:ln>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C612467-BC0D-9743-9FA0-AF7E0CE8DAE9}"/>
              </a:ext>
            </a:extLst>
          </p:cNvPr>
          <p:cNvSpPr>
            <a:spLocks noGrp="1"/>
          </p:cNvSpPr>
          <p:nvPr>
            <p:ph type="title"/>
          </p:nvPr>
        </p:nvSpPr>
        <p:spPr>
          <a:xfrm>
            <a:off x="509875" y="11477"/>
            <a:ext cx="7679871" cy="586997"/>
          </a:xfrm>
        </p:spPr>
        <p:txBody>
          <a:bodyPr/>
          <a:lstStyle/>
          <a:p>
            <a:r>
              <a:rPr lang="en-US" dirty="0"/>
              <a:t>Cell Signaling, the Big Picture</a:t>
            </a:r>
          </a:p>
        </p:txBody>
      </p:sp>
      <p:sp>
        <p:nvSpPr>
          <p:cNvPr id="10" name="Bent Arrow 9">
            <a:extLst>
              <a:ext uri="{FF2B5EF4-FFF2-40B4-BE49-F238E27FC236}">
                <a16:creationId xmlns:a16="http://schemas.microsoft.com/office/drawing/2014/main" id="{7FEBB01D-D980-8040-90B3-D0D08DAB062B}"/>
              </a:ext>
            </a:extLst>
          </p:cNvPr>
          <p:cNvSpPr/>
          <p:nvPr/>
        </p:nvSpPr>
        <p:spPr>
          <a:xfrm rot="10800000" flipH="1">
            <a:off x="1177871" y="2653686"/>
            <a:ext cx="557939" cy="376233"/>
          </a:xfrm>
          <a:prstGeom prst="bentArrow">
            <a:avLst>
              <a:gd name="adj1" fmla="val 10582"/>
              <a:gd name="adj2" fmla="val 25000"/>
              <a:gd name="adj3" fmla="val 37358"/>
              <a:gd name="adj4" fmla="val 27272"/>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Bent Arrow 14">
            <a:extLst>
              <a:ext uri="{FF2B5EF4-FFF2-40B4-BE49-F238E27FC236}">
                <a16:creationId xmlns:a16="http://schemas.microsoft.com/office/drawing/2014/main" id="{D2DB60AC-99C9-4240-BE94-A7AEBD1A8CFA}"/>
              </a:ext>
            </a:extLst>
          </p:cNvPr>
          <p:cNvSpPr/>
          <p:nvPr/>
        </p:nvSpPr>
        <p:spPr>
          <a:xfrm rot="10800000" flipH="1">
            <a:off x="2105134" y="2930243"/>
            <a:ext cx="712207" cy="376232"/>
          </a:xfrm>
          <a:prstGeom prst="bentArrow">
            <a:avLst>
              <a:gd name="adj1" fmla="val 10582"/>
              <a:gd name="adj2" fmla="val 25000"/>
              <a:gd name="adj3" fmla="val 37358"/>
              <a:gd name="adj4" fmla="val 27272"/>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8" name="Oval 17">
            <a:extLst>
              <a:ext uri="{FF2B5EF4-FFF2-40B4-BE49-F238E27FC236}">
                <a16:creationId xmlns:a16="http://schemas.microsoft.com/office/drawing/2014/main" id="{1E422FC8-FCD5-7648-80A3-6A763215E726}"/>
              </a:ext>
            </a:extLst>
          </p:cNvPr>
          <p:cNvSpPr/>
          <p:nvPr/>
        </p:nvSpPr>
        <p:spPr>
          <a:xfrm>
            <a:off x="2989374" y="4721826"/>
            <a:ext cx="114758" cy="165836"/>
          </a:xfrm>
          <a:prstGeom prst="ellipse">
            <a:avLst/>
          </a:prstGeom>
          <a:solidFill>
            <a:schemeClr val="accent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Bent Arrow 19">
            <a:extLst>
              <a:ext uri="{FF2B5EF4-FFF2-40B4-BE49-F238E27FC236}">
                <a16:creationId xmlns:a16="http://schemas.microsoft.com/office/drawing/2014/main" id="{99C039C1-C970-C84D-B1E3-46B9944E002F}"/>
              </a:ext>
            </a:extLst>
          </p:cNvPr>
          <p:cNvSpPr/>
          <p:nvPr/>
        </p:nvSpPr>
        <p:spPr>
          <a:xfrm rot="7002209" flipH="1">
            <a:off x="3286687" y="3149567"/>
            <a:ext cx="371462" cy="220663"/>
          </a:xfrm>
          <a:prstGeom prst="bentArrow">
            <a:avLst>
              <a:gd name="adj1" fmla="val 10582"/>
              <a:gd name="adj2" fmla="val 25000"/>
              <a:gd name="adj3" fmla="val 37358"/>
              <a:gd name="adj4" fmla="val 27272"/>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Snip and Round Single Corner Rectangle 11">
            <a:extLst>
              <a:ext uri="{FF2B5EF4-FFF2-40B4-BE49-F238E27FC236}">
                <a16:creationId xmlns:a16="http://schemas.microsoft.com/office/drawing/2014/main" id="{54131929-EC7F-DE4D-93FB-D3169E86B6B0}"/>
              </a:ext>
            </a:extLst>
          </p:cNvPr>
          <p:cNvSpPr/>
          <p:nvPr/>
        </p:nvSpPr>
        <p:spPr>
          <a:xfrm rot="18079209">
            <a:off x="3511504" y="2724081"/>
            <a:ext cx="438785" cy="262685"/>
          </a:xfrm>
          <a:custGeom>
            <a:avLst/>
            <a:gdLst>
              <a:gd name="connsiteX0" fmla="*/ 54292 w 557026"/>
              <a:gd name="connsiteY0" fmla="*/ 0 h 325747"/>
              <a:gd name="connsiteX1" fmla="*/ 394153 w 557026"/>
              <a:gd name="connsiteY1" fmla="*/ 0 h 325747"/>
              <a:gd name="connsiteX2" fmla="*/ 557026 w 557026"/>
              <a:gd name="connsiteY2" fmla="*/ 162874 h 325747"/>
              <a:gd name="connsiteX3" fmla="*/ 557026 w 557026"/>
              <a:gd name="connsiteY3" fmla="*/ 325747 h 325747"/>
              <a:gd name="connsiteX4" fmla="*/ 0 w 557026"/>
              <a:gd name="connsiteY4" fmla="*/ 325747 h 325747"/>
              <a:gd name="connsiteX5" fmla="*/ 0 w 557026"/>
              <a:gd name="connsiteY5" fmla="*/ 54292 h 325747"/>
              <a:gd name="connsiteX6" fmla="*/ 54292 w 557026"/>
              <a:gd name="connsiteY6" fmla="*/ 0 h 325747"/>
              <a:gd name="connsiteX0" fmla="*/ 54292 w 557026"/>
              <a:gd name="connsiteY0" fmla="*/ 0 h 325747"/>
              <a:gd name="connsiteX1" fmla="*/ 338974 w 557026"/>
              <a:gd name="connsiteY1" fmla="*/ 118242 h 325747"/>
              <a:gd name="connsiteX2" fmla="*/ 557026 w 557026"/>
              <a:gd name="connsiteY2" fmla="*/ 162874 h 325747"/>
              <a:gd name="connsiteX3" fmla="*/ 557026 w 557026"/>
              <a:gd name="connsiteY3" fmla="*/ 325747 h 325747"/>
              <a:gd name="connsiteX4" fmla="*/ 0 w 557026"/>
              <a:gd name="connsiteY4" fmla="*/ 325747 h 325747"/>
              <a:gd name="connsiteX5" fmla="*/ 0 w 557026"/>
              <a:gd name="connsiteY5" fmla="*/ 54292 h 325747"/>
              <a:gd name="connsiteX6" fmla="*/ 54292 w 557026"/>
              <a:gd name="connsiteY6" fmla="*/ 0 h 325747"/>
              <a:gd name="connsiteX0" fmla="*/ 54292 w 557026"/>
              <a:gd name="connsiteY0" fmla="*/ 0 h 325747"/>
              <a:gd name="connsiteX1" fmla="*/ 338974 w 557026"/>
              <a:gd name="connsiteY1" fmla="*/ 118242 h 325747"/>
              <a:gd name="connsiteX2" fmla="*/ 438785 w 557026"/>
              <a:gd name="connsiteY2" fmla="*/ 225936 h 325747"/>
              <a:gd name="connsiteX3" fmla="*/ 557026 w 557026"/>
              <a:gd name="connsiteY3" fmla="*/ 325747 h 325747"/>
              <a:gd name="connsiteX4" fmla="*/ 0 w 557026"/>
              <a:gd name="connsiteY4" fmla="*/ 325747 h 325747"/>
              <a:gd name="connsiteX5" fmla="*/ 0 w 557026"/>
              <a:gd name="connsiteY5" fmla="*/ 54292 h 325747"/>
              <a:gd name="connsiteX6" fmla="*/ 54292 w 557026"/>
              <a:gd name="connsiteY6" fmla="*/ 0 h 325747"/>
              <a:gd name="connsiteX0" fmla="*/ 54292 w 557026"/>
              <a:gd name="connsiteY0" fmla="*/ 0 h 325747"/>
              <a:gd name="connsiteX1" fmla="*/ 338974 w 557026"/>
              <a:gd name="connsiteY1" fmla="*/ 118242 h 325747"/>
              <a:gd name="connsiteX2" fmla="*/ 438785 w 557026"/>
              <a:gd name="connsiteY2" fmla="*/ 225936 h 325747"/>
              <a:gd name="connsiteX3" fmla="*/ 557026 w 557026"/>
              <a:gd name="connsiteY3" fmla="*/ 325747 h 325747"/>
              <a:gd name="connsiteX4" fmla="*/ 63062 w 557026"/>
              <a:gd name="connsiteY4" fmla="*/ 262684 h 325747"/>
              <a:gd name="connsiteX5" fmla="*/ 0 w 557026"/>
              <a:gd name="connsiteY5" fmla="*/ 54292 h 325747"/>
              <a:gd name="connsiteX6" fmla="*/ 54292 w 557026"/>
              <a:gd name="connsiteY6" fmla="*/ 0 h 325747"/>
              <a:gd name="connsiteX0" fmla="*/ 54292 w 438785"/>
              <a:gd name="connsiteY0" fmla="*/ 0 h 262685"/>
              <a:gd name="connsiteX1" fmla="*/ 338974 w 438785"/>
              <a:gd name="connsiteY1" fmla="*/ 118242 h 262685"/>
              <a:gd name="connsiteX2" fmla="*/ 438785 w 438785"/>
              <a:gd name="connsiteY2" fmla="*/ 225936 h 262685"/>
              <a:gd name="connsiteX3" fmla="*/ 336308 w 438785"/>
              <a:gd name="connsiteY3" fmla="*/ 262685 h 262685"/>
              <a:gd name="connsiteX4" fmla="*/ 63062 w 438785"/>
              <a:gd name="connsiteY4" fmla="*/ 262684 h 262685"/>
              <a:gd name="connsiteX5" fmla="*/ 0 w 438785"/>
              <a:gd name="connsiteY5" fmla="*/ 54292 h 262685"/>
              <a:gd name="connsiteX6" fmla="*/ 54292 w 438785"/>
              <a:gd name="connsiteY6" fmla="*/ 0 h 262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85" h="262685">
                <a:moveTo>
                  <a:pt x="54292" y="0"/>
                </a:moveTo>
                <a:lnTo>
                  <a:pt x="338974" y="118242"/>
                </a:lnTo>
                <a:lnTo>
                  <a:pt x="438785" y="225936"/>
                </a:lnTo>
                <a:lnTo>
                  <a:pt x="336308" y="262685"/>
                </a:lnTo>
                <a:lnTo>
                  <a:pt x="63062" y="262684"/>
                </a:lnTo>
                <a:lnTo>
                  <a:pt x="0" y="54292"/>
                </a:lnTo>
                <a:cubicBezTo>
                  <a:pt x="0" y="24307"/>
                  <a:pt x="24307" y="0"/>
                  <a:pt x="54292" y="0"/>
                </a:cubicBezTo>
                <a:close/>
              </a:path>
            </a:pathLst>
          </a:cu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Curved Connector 18">
            <a:extLst>
              <a:ext uri="{FF2B5EF4-FFF2-40B4-BE49-F238E27FC236}">
                <a16:creationId xmlns:a16="http://schemas.microsoft.com/office/drawing/2014/main" id="{698CF3C8-DA22-304B-BB14-1E2D30752419}"/>
              </a:ext>
            </a:extLst>
          </p:cNvPr>
          <p:cNvCxnSpPr>
            <a:cxnSpLocks/>
          </p:cNvCxnSpPr>
          <p:nvPr/>
        </p:nvCxnSpPr>
        <p:spPr>
          <a:xfrm flipV="1">
            <a:off x="3961415" y="2617332"/>
            <a:ext cx="388397" cy="82836"/>
          </a:xfrm>
          <a:prstGeom prst="curvedConnector3">
            <a:avLst>
              <a:gd name="adj1" fmla="val 50000"/>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31" name="Hexagon 30">
            <a:extLst>
              <a:ext uri="{FF2B5EF4-FFF2-40B4-BE49-F238E27FC236}">
                <a16:creationId xmlns:a16="http://schemas.microsoft.com/office/drawing/2014/main" id="{30ED4791-39B0-214A-A9FD-429DB3A3F414}"/>
              </a:ext>
            </a:extLst>
          </p:cNvPr>
          <p:cNvSpPr/>
          <p:nvPr/>
        </p:nvSpPr>
        <p:spPr>
          <a:xfrm>
            <a:off x="4362099" y="2622091"/>
            <a:ext cx="257807" cy="188116"/>
          </a:xfrm>
          <a:prstGeom prst="hexagon">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Diamond 32">
            <a:extLst>
              <a:ext uri="{FF2B5EF4-FFF2-40B4-BE49-F238E27FC236}">
                <a16:creationId xmlns:a16="http://schemas.microsoft.com/office/drawing/2014/main" id="{68A0C29A-E44B-A74B-AE8D-B2793C623609}"/>
              </a:ext>
            </a:extLst>
          </p:cNvPr>
          <p:cNvSpPr/>
          <p:nvPr/>
        </p:nvSpPr>
        <p:spPr>
          <a:xfrm>
            <a:off x="4876898" y="2638080"/>
            <a:ext cx="307428" cy="188116"/>
          </a:xfrm>
          <a:prstGeom prst="diamond">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8" name="Curved Connector 37">
            <a:extLst>
              <a:ext uri="{FF2B5EF4-FFF2-40B4-BE49-F238E27FC236}">
                <a16:creationId xmlns:a16="http://schemas.microsoft.com/office/drawing/2014/main" id="{6B3B1663-D6D2-6D45-8BA6-3C7E89CB3099}"/>
              </a:ext>
            </a:extLst>
          </p:cNvPr>
          <p:cNvCxnSpPr>
            <a:cxnSpLocks/>
            <a:endCxn id="33" idx="1"/>
          </p:cNvCxnSpPr>
          <p:nvPr/>
        </p:nvCxnSpPr>
        <p:spPr>
          <a:xfrm>
            <a:off x="4638056" y="2664435"/>
            <a:ext cx="238842" cy="67703"/>
          </a:xfrm>
          <a:prstGeom prst="curvedConnector3">
            <a:avLst>
              <a:gd name="adj1" fmla="val 50000"/>
            </a:avLst>
          </a:prstGeom>
          <a:ln w="19050">
            <a:solidFill>
              <a:schemeClr val="tx1"/>
            </a:solidFill>
            <a:tailEnd type="triangle"/>
          </a:ln>
        </p:spPr>
        <p:style>
          <a:lnRef idx="1">
            <a:schemeClr val="dk1"/>
          </a:lnRef>
          <a:fillRef idx="0">
            <a:schemeClr val="dk1"/>
          </a:fillRef>
          <a:effectRef idx="0">
            <a:schemeClr val="dk1"/>
          </a:effectRef>
          <a:fontRef idx="minor">
            <a:schemeClr val="tx1"/>
          </a:fontRef>
        </p:style>
      </p:cxnSp>
      <p:sp>
        <p:nvSpPr>
          <p:cNvPr id="44" name="Bent Arrow 43">
            <a:extLst>
              <a:ext uri="{FF2B5EF4-FFF2-40B4-BE49-F238E27FC236}">
                <a16:creationId xmlns:a16="http://schemas.microsoft.com/office/drawing/2014/main" id="{EB8FCDBE-8D00-FD4E-A6D4-36D0AB3FEF86}"/>
              </a:ext>
            </a:extLst>
          </p:cNvPr>
          <p:cNvSpPr/>
          <p:nvPr/>
        </p:nvSpPr>
        <p:spPr>
          <a:xfrm rot="15716639" flipH="1" flipV="1">
            <a:off x="5150505" y="2808347"/>
            <a:ext cx="452495" cy="263836"/>
          </a:xfrm>
          <a:prstGeom prst="bentArrow">
            <a:avLst>
              <a:gd name="adj1" fmla="val 10582"/>
              <a:gd name="adj2" fmla="val 23952"/>
              <a:gd name="adj3" fmla="val 41549"/>
              <a:gd name="adj4" fmla="val 73366"/>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1" name="Pie 40">
            <a:extLst>
              <a:ext uri="{FF2B5EF4-FFF2-40B4-BE49-F238E27FC236}">
                <a16:creationId xmlns:a16="http://schemas.microsoft.com/office/drawing/2014/main" id="{A7AF5A92-63F8-6A43-9D01-2C6521E111BB}"/>
              </a:ext>
            </a:extLst>
          </p:cNvPr>
          <p:cNvSpPr/>
          <p:nvPr/>
        </p:nvSpPr>
        <p:spPr>
          <a:xfrm rot="6103447">
            <a:off x="5525138" y="3029919"/>
            <a:ext cx="281467" cy="300007"/>
          </a:xfrm>
          <a:prstGeom prst="pi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6" name="Bent Arrow 45">
            <a:extLst>
              <a:ext uri="{FF2B5EF4-FFF2-40B4-BE49-F238E27FC236}">
                <a16:creationId xmlns:a16="http://schemas.microsoft.com/office/drawing/2014/main" id="{BF8ABC77-0596-2546-BD9E-E68FC4986B0F}"/>
              </a:ext>
            </a:extLst>
          </p:cNvPr>
          <p:cNvSpPr/>
          <p:nvPr/>
        </p:nvSpPr>
        <p:spPr>
          <a:xfrm rot="21096406" flipH="1" flipV="1">
            <a:off x="5001518" y="3366672"/>
            <a:ext cx="779485" cy="249053"/>
          </a:xfrm>
          <a:prstGeom prst="bentArrow">
            <a:avLst>
              <a:gd name="adj1" fmla="val 10582"/>
              <a:gd name="adj2" fmla="val 23952"/>
              <a:gd name="adj3" fmla="val 41549"/>
              <a:gd name="adj4" fmla="val 73366"/>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43" name="Picture 42" descr="Logo&#10;&#10;Description automatically generated">
            <a:extLst>
              <a:ext uri="{FF2B5EF4-FFF2-40B4-BE49-F238E27FC236}">
                <a16:creationId xmlns:a16="http://schemas.microsoft.com/office/drawing/2014/main" id="{41151C34-26A8-B44C-A795-1250752CFCF3}"/>
              </a:ext>
            </a:extLst>
          </p:cNvPr>
          <p:cNvPicPr>
            <a:picLocks noChangeAspect="1"/>
          </p:cNvPicPr>
          <p:nvPr/>
        </p:nvPicPr>
        <p:blipFill>
          <a:blip r:embed="rId3"/>
          <a:stretch>
            <a:fillRect/>
          </a:stretch>
        </p:blipFill>
        <p:spPr>
          <a:xfrm>
            <a:off x="4432575" y="3502713"/>
            <a:ext cx="604851" cy="604851"/>
          </a:xfrm>
          <a:prstGeom prst="rect">
            <a:avLst/>
          </a:prstGeom>
        </p:spPr>
      </p:pic>
      <p:sp>
        <p:nvSpPr>
          <p:cNvPr id="50" name="Pie 49">
            <a:extLst>
              <a:ext uri="{FF2B5EF4-FFF2-40B4-BE49-F238E27FC236}">
                <a16:creationId xmlns:a16="http://schemas.microsoft.com/office/drawing/2014/main" id="{9F052D62-99BA-384D-95F8-4F7D77145CDB}"/>
              </a:ext>
            </a:extLst>
          </p:cNvPr>
          <p:cNvSpPr/>
          <p:nvPr/>
        </p:nvSpPr>
        <p:spPr>
          <a:xfrm rot="6103447">
            <a:off x="4542932" y="3521277"/>
            <a:ext cx="281467" cy="300007"/>
          </a:xfrm>
          <a:prstGeom prst="pi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1" name="Bent Arrow 50">
            <a:extLst>
              <a:ext uri="{FF2B5EF4-FFF2-40B4-BE49-F238E27FC236}">
                <a16:creationId xmlns:a16="http://schemas.microsoft.com/office/drawing/2014/main" id="{6EA14A67-529F-EC41-B3E8-4153A8823377}"/>
              </a:ext>
            </a:extLst>
          </p:cNvPr>
          <p:cNvSpPr/>
          <p:nvPr/>
        </p:nvSpPr>
        <p:spPr>
          <a:xfrm rot="8048693">
            <a:off x="4702682" y="3815216"/>
            <a:ext cx="462247" cy="254825"/>
          </a:xfrm>
          <a:prstGeom prst="bentArrow">
            <a:avLst>
              <a:gd name="adj1" fmla="val 10582"/>
              <a:gd name="adj2" fmla="val 24319"/>
              <a:gd name="adj3" fmla="val 37358"/>
              <a:gd name="adj4" fmla="val 27272"/>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5" name="Rectangle 44">
            <a:extLst>
              <a:ext uri="{FF2B5EF4-FFF2-40B4-BE49-F238E27FC236}">
                <a16:creationId xmlns:a16="http://schemas.microsoft.com/office/drawing/2014/main" id="{B5CB3CE4-0C92-494F-943E-DC12369D65B0}"/>
              </a:ext>
            </a:extLst>
          </p:cNvPr>
          <p:cNvSpPr/>
          <p:nvPr/>
        </p:nvSpPr>
        <p:spPr>
          <a:xfrm>
            <a:off x="3898729" y="4189134"/>
            <a:ext cx="902165" cy="170481"/>
          </a:xfrm>
          <a:custGeom>
            <a:avLst/>
            <a:gdLst>
              <a:gd name="connsiteX0" fmla="*/ 0 w 2012322"/>
              <a:gd name="connsiteY0" fmla="*/ 0 h 174303"/>
              <a:gd name="connsiteX1" fmla="*/ 2012322 w 2012322"/>
              <a:gd name="connsiteY1" fmla="*/ 0 h 174303"/>
              <a:gd name="connsiteX2" fmla="*/ 2012322 w 2012322"/>
              <a:gd name="connsiteY2" fmla="*/ 174303 h 174303"/>
              <a:gd name="connsiteX3" fmla="*/ 0 w 2012322"/>
              <a:gd name="connsiteY3" fmla="*/ 174303 h 174303"/>
              <a:gd name="connsiteX4" fmla="*/ 0 w 2012322"/>
              <a:gd name="connsiteY4" fmla="*/ 0 h 174303"/>
              <a:gd name="connsiteX0" fmla="*/ 0 w 2012322"/>
              <a:gd name="connsiteY0" fmla="*/ 0 h 174303"/>
              <a:gd name="connsiteX1" fmla="*/ 2012322 w 2012322"/>
              <a:gd name="connsiteY1" fmla="*/ 0 h 174303"/>
              <a:gd name="connsiteX2" fmla="*/ 2012322 w 2012322"/>
              <a:gd name="connsiteY2" fmla="*/ 174303 h 174303"/>
              <a:gd name="connsiteX3" fmla="*/ 0 w 2012322"/>
              <a:gd name="connsiteY3" fmla="*/ 174303 h 174303"/>
              <a:gd name="connsiteX4" fmla="*/ 0 w 2012322"/>
              <a:gd name="connsiteY4" fmla="*/ 0 h 174303"/>
              <a:gd name="connsiteX0" fmla="*/ 0 w 2012322"/>
              <a:gd name="connsiteY0" fmla="*/ 4069 h 178372"/>
              <a:gd name="connsiteX1" fmla="*/ 1044054 w 2012322"/>
              <a:gd name="connsiteY1" fmla="*/ 76449 h 178372"/>
              <a:gd name="connsiteX2" fmla="*/ 2012322 w 2012322"/>
              <a:gd name="connsiteY2" fmla="*/ 4069 h 178372"/>
              <a:gd name="connsiteX3" fmla="*/ 2012322 w 2012322"/>
              <a:gd name="connsiteY3" fmla="*/ 178372 h 178372"/>
              <a:gd name="connsiteX4" fmla="*/ 0 w 2012322"/>
              <a:gd name="connsiteY4" fmla="*/ 178372 h 178372"/>
              <a:gd name="connsiteX5" fmla="*/ 0 w 2012322"/>
              <a:gd name="connsiteY5" fmla="*/ 4069 h 178372"/>
              <a:gd name="connsiteX0" fmla="*/ 0 w 2012322"/>
              <a:gd name="connsiteY0" fmla="*/ 4069 h 178372"/>
              <a:gd name="connsiteX1" fmla="*/ 1044054 w 2012322"/>
              <a:gd name="connsiteY1" fmla="*/ 76449 h 178372"/>
              <a:gd name="connsiteX2" fmla="*/ 2012322 w 2012322"/>
              <a:gd name="connsiteY2" fmla="*/ 4069 h 178372"/>
              <a:gd name="connsiteX3" fmla="*/ 2012322 w 2012322"/>
              <a:gd name="connsiteY3" fmla="*/ 178372 h 178372"/>
              <a:gd name="connsiteX4" fmla="*/ 176951 w 2012322"/>
              <a:gd name="connsiteY4" fmla="*/ 76449 h 178372"/>
              <a:gd name="connsiteX5" fmla="*/ 0 w 2012322"/>
              <a:gd name="connsiteY5" fmla="*/ 178372 h 178372"/>
              <a:gd name="connsiteX6" fmla="*/ 0 w 2012322"/>
              <a:gd name="connsiteY6" fmla="*/ 4069 h 178372"/>
              <a:gd name="connsiteX0" fmla="*/ 0 w 2012322"/>
              <a:gd name="connsiteY0" fmla="*/ 4069 h 192006"/>
              <a:gd name="connsiteX1" fmla="*/ 1044054 w 2012322"/>
              <a:gd name="connsiteY1" fmla="*/ 76449 h 192006"/>
              <a:gd name="connsiteX2" fmla="*/ 2012322 w 2012322"/>
              <a:gd name="connsiteY2" fmla="*/ 4069 h 192006"/>
              <a:gd name="connsiteX3" fmla="*/ 2012322 w 2012322"/>
              <a:gd name="connsiteY3" fmla="*/ 178372 h 192006"/>
              <a:gd name="connsiteX4" fmla="*/ 1130765 w 2012322"/>
              <a:gd name="connsiteY4" fmla="*/ 178925 h 192006"/>
              <a:gd name="connsiteX5" fmla="*/ 176951 w 2012322"/>
              <a:gd name="connsiteY5" fmla="*/ 76449 h 192006"/>
              <a:gd name="connsiteX6" fmla="*/ 0 w 2012322"/>
              <a:gd name="connsiteY6" fmla="*/ 178372 h 192006"/>
              <a:gd name="connsiteX7" fmla="*/ 0 w 2012322"/>
              <a:gd name="connsiteY7" fmla="*/ 4069 h 192006"/>
              <a:gd name="connsiteX0" fmla="*/ 0 w 2012322"/>
              <a:gd name="connsiteY0" fmla="*/ 4069 h 181867"/>
              <a:gd name="connsiteX1" fmla="*/ 1044054 w 2012322"/>
              <a:gd name="connsiteY1" fmla="*/ 76449 h 181867"/>
              <a:gd name="connsiteX2" fmla="*/ 2012322 w 2012322"/>
              <a:gd name="connsiteY2" fmla="*/ 4069 h 181867"/>
              <a:gd name="connsiteX3" fmla="*/ 2012322 w 2012322"/>
              <a:gd name="connsiteY3" fmla="*/ 178372 h 181867"/>
              <a:gd name="connsiteX4" fmla="*/ 1130765 w 2012322"/>
              <a:gd name="connsiteY4" fmla="*/ 178925 h 181867"/>
              <a:gd name="connsiteX5" fmla="*/ 176951 w 2012322"/>
              <a:gd name="connsiteY5" fmla="*/ 76449 h 181867"/>
              <a:gd name="connsiteX6" fmla="*/ 0 w 2012322"/>
              <a:gd name="connsiteY6" fmla="*/ 178372 h 181867"/>
              <a:gd name="connsiteX7" fmla="*/ 0 w 2012322"/>
              <a:gd name="connsiteY7" fmla="*/ 4069 h 181867"/>
              <a:gd name="connsiteX0" fmla="*/ 0 w 2012322"/>
              <a:gd name="connsiteY0" fmla="*/ 4069 h 182668"/>
              <a:gd name="connsiteX1" fmla="*/ 1044054 w 2012322"/>
              <a:gd name="connsiteY1" fmla="*/ 76449 h 182668"/>
              <a:gd name="connsiteX2" fmla="*/ 2012322 w 2012322"/>
              <a:gd name="connsiteY2" fmla="*/ 4069 h 182668"/>
              <a:gd name="connsiteX3" fmla="*/ 2012322 w 2012322"/>
              <a:gd name="connsiteY3" fmla="*/ 178372 h 182668"/>
              <a:gd name="connsiteX4" fmla="*/ 1792916 w 2012322"/>
              <a:gd name="connsiteY4" fmla="*/ 100099 h 182668"/>
              <a:gd name="connsiteX5" fmla="*/ 1130765 w 2012322"/>
              <a:gd name="connsiteY5" fmla="*/ 178925 h 182668"/>
              <a:gd name="connsiteX6" fmla="*/ 176951 w 2012322"/>
              <a:gd name="connsiteY6" fmla="*/ 76449 h 182668"/>
              <a:gd name="connsiteX7" fmla="*/ 0 w 2012322"/>
              <a:gd name="connsiteY7" fmla="*/ 178372 h 182668"/>
              <a:gd name="connsiteX8" fmla="*/ 0 w 2012322"/>
              <a:gd name="connsiteY8" fmla="*/ 4069 h 182668"/>
              <a:gd name="connsiteX0" fmla="*/ 0 w 2012322"/>
              <a:gd name="connsiteY0" fmla="*/ 4069 h 180447"/>
              <a:gd name="connsiteX1" fmla="*/ 1044054 w 2012322"/>
              <a:gd name="connsiteY1" fmla="*/ 76449 h 180447"/>
              <a:gd name="connsiteX2" fmla="*/ 2012322 w 2012322"/>
              <a:gd name="connsiteY2" fmla="*/ 4069 h 180447"/>
              <a:gd name="connsiteX3" fmla="*/ 1996557 w 2012322"/>
              <a:gd name="connsiteY3" fmla="*/ 91662 h 180447"/>
              <a:gd name="connsiteX4" fmla="*/ 1792916 w 2012322"/>
              <a:gd name="connsiteY4" fmla="*/ 100099 h 180447"/>
              <a:gd name="connsiteX5" fmla="*/ 1130765 w 2012322"/>
              <a:gd name="connsiteY5" fmla="*/ 178925 h 180447"/>
              <a:gd name="connsiteX6" fmla="*/ 176951 w 2012322"/>
              <a:gd name="connsiteY6" fmla="*/ 76449 h 180447"/>
              <a:gd name="connsiteX7" fmla="*/ 0 w 2012322"/>
              <a:gd name="connsiteY7" fmla="*/ 178372 h 180447"/>
              <a:gd name="connsiteX8" fmla="*/ 0 w 2012322"/>
              <a:gd name="connsiteY8" fmla="*/ 4069 h 180447"/>
              <a:gd name="connsiteX0" fmla="*/ 15765 w 2028087"/>
              <a:gd name="connsiteY0" fmla="*/ 4069 h 180447"/>
              <a:gd name="connsiteX1" fmla="*/ 1059819 w 2028087"/>
              <a:gd name="connsiteY1" fmla="*/ 76449 h 180447"/>
              <a:gd name="connsiteX2" fmla="*/ 2028087 w 2028087"/>
              <a:gd name="connsiteY2" fmla="*/ 4069 h 180447"/>
              <a:gd name="connsiteX3" fmla="*/ 2012322 w 2028087"/>
              <a:gd name="connsiteY3" fmla="*/ 91662 h 180447"/>
              <a:gd name="connsiteX4" fmla="*/ 1808681 w 2028087"/>
              <a:gd name="connsiteY4" fmla="*/ 100099 h 180447"/>
              <a:gd name="connsiteX5" fmla="*/ 1146530 w 2028087"/>
              <a:gd name="connsiteY5" fmla="*/ 178925 h 180447"/>
              <a:gd name="connsiteX6" fmla="*/ 192716 w 2028087"/>
              <a:gd name="connsiteY6" fmla="*/ 76449 h 180447"/>
              <a:gd name="connsiteX7" fmla="*/ 0 w 2028087"/>
              <a:gd name="connsiteY7" fmla="*/ 154724 h 180447"/>
              <a:gd name="connsiteX8" fmla="*/ 15765 w 2028087"/>
              <a:gd name="connsiteY8" fmla="*/ 4069 h 180447"/>
              <a:gd name="connsiteX0" fmla="*/ 147890 w 2160212"/>
              <a:gd name="connsiteY0" fmla="*/ 4069 h 180447"/>
              <a:gd name="connsiteX1" fmla="*/ 1191944 w 2160212"/>
              <a:gd name="connsiteY1" fmla="*/ 76449 h 180447"/>
              <a:gd name="connsiteX2" fmla="*/ 2160212 w 2160212"/>
              <a:gd name="connsiteY2" fmla="*/ 4069 h 180447"/>
              <a:gd name="connsiteX3" fmla="*/ 2144447 w 2160212"/>
              <a:gd name="connsiteY3" fmla="*/ 91662 h 180447"/>
              <a:gd name="connsiteX4" fmla="*/ 1940806 w 2160212"/>
              <a:gd name="connsiteY4" fmla="*/ 100099 h 180447"/>
              <a:gd name="connsiteX5" fmla="*/ 1278655 w 2160212"/>
              <a:gd name="connsiteY5" fmla="*/ 178925 h 180447"/>
              <a:gd name="connsiteX6" fmla="*/ 324841 w 2160212"/>
              <a:gd name="connsiteY6" fmla="*/ 76449 h 180447"/>
              <a:gd name="connsiteX7" fmla="*/ 0 w 2160212"/>
              <a:gd name="connsiteY7" fmla="*/ 12884 h 180447"/>
              <a:gd name="connsiteX8" fmla="*/ 147890 w 2160212"/>
              <a:gd name="connsiteY8" fmla="*/ 4069 h 180447"/>
              <a:gd name="connsiteX0" fmla="*/ 147890 w 2160212"/>
              <a:gd name="connsiteY0" fmla="*/ 4069 h 180447"/>
              <a:gd name="connsiteX1" fmla="*/ 1191944 w 2160212"/>
              <a:gd name="connsiteY1" fmla="*/ 76449 h 180447"/>
              <a:gd name="connsiteX2" fmla="*/ 2160212 w 2160212"/>
              <a:gd name="connsiteY2" fmla="*/ 4069 h 180447"/>
              <a:gd name="connsiteX3" fmla="*/ 2144447 w 2160212"/>
              <a:gd name="connsiteY3" fmla="*/ 91662 h 180447"/>
              <a:gd name="connsiteX4" fmla="*/ 1940806 w 2160212"/>
              <a:gd name="connsiteY4" fmla="*/ 100099 h 180447"/>
              <a:gd name="connsiteX5" fmla="*/ 1278655 w 2160212"/>
              <a:gd name="connsiteY5" fmla="*/ 178925 h 180447"/>
              <a:gd name="connsiteX6" fmla="*/ 324841 w 2160212"/>
              <a:gd name="connsiteY6" fmla="*/ 76449 h 180447"/>
              <a:gd name="connsiteX7" fmla="*/ 0 w 2160212"/>
              <a:gd name="connsiteY7" fmla="*/ 12884 h 180447"/>
              <a:gd name="connsiteX8" fmla="*/ 147890 w 2160212"/>
              <a:gd name="connsiteY8" fmla="*/ 4069 h 18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212" h="180447">
                <a:moveTo>
                  <a:pt x="147890" y="4069"/>
                </a:moveTo>
                <a:cubicBezTo>
                  <a:pt x="325840" y="-20801"/>
                  <a:pt x="856557" y="76449"/>
                  <a:pt x="1191944" y="76449"/>
                </a:cubicBezTo>
                <a:cubicBezTo>
                  <a:pt x="1527331" y="76449"/>
                  <a:pt x="2002776" y="-20801"/>
                  <a:pt x="2160212" y="4069"/>
                </a:cubicBezTo>
                <a:lnTo>
                  <a:pt x="2144447" y="91662"/>
                </a:lnTo>
                <a:cubicBezTo>
                  <a:pt x="2110507" y="118177"/>
                  <a:pt x="2087732" y="100007"/>
                  <a:pt x="1940806" y="100099"/>
                </a:cubicBezTo>
                <a:cubicBezTo>
                  <a:pt x="1793880" y="100191"/>
                  <a:pt x="1550610" y="193377"/>
                  <a:pt x="1278655" y="178925"/>
                </a:cubicBezTo>
                <a:cubicBezTo>
                  <a:pt x="972760" y="161938"/>
                  <a:pt x="514616" y="66031"/>
                  <a:pt x="324841" y="76449"/>
                </a:cubicBezTo>
                <a:cubicBezTo>
                  <a:pt x="216561" y="55261"/>
                  <a:pt x="32780" y="67446"/>
                  <a:pt x="0" y="12884"/>
                </a:cubicBezTo>
                <a:lnTo>
                  <a:pt x="147890" y="4069"/>
                </a:lnTo>
                <a:close/>
              </a:path>
            </a:pathLst>
          </a:custGeom>
          <a:solidFill>
            <a:srgbClr val="FFC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44">
            <a:extLst>
              <a:ext uri="{FF2B5EF4-FFF2-40B4-BE49-F238E27FC236}">
                <a16:creationId xmlns:a16="http://schemas.microsoft.com/office/drawing/2014/main" id="{9DF9561E-D06E-9349-B879-4C8D4AC2DB8D}"/>
              </a:ext>
            </a:extLst>
          </p:cNvPr>
          <p:cNvSpPr/>
          <p:nvPr/>
        </p:nvSpPr>
        <p:spPr>
          <a:xfrm>
            <a:off x="2884250" y="4659160"/>
            <a:ext cx="902165" cy="170481"/>
          </a:xfrm>
          <a:custGeom>
            <a:avLst/>
            <a:gdLst>
              <a:gd name="connsiteX0" fmla="*/ 0 w 2012322"/>
              <a:gd name="connsiteY0" fmla="*/ 0 h 174303"/>
              <a:gd name="connsiteX1" fmla="*/ 2012322 w 2012322"/>
              <a:gd name="connsiteY1" fmla="*/ 0 h 174303"/>
              <a:gd name="connsiteX2" fmla="*/ 2012322 w 2012322"/>
              <a:gd name="connsiteY2" fmla="*/ 174303 h 174303"/>
              <a:gd name="connsiteX3" fmla="*/ 0 w 2012322"/>
              <a:gd name="connsiteY3" fmla="*/ 174303 h 174303"/>
              <a:gd name="connsiteX4" fmla="*/ 0 w 2012322"/>
              <a:gd name="connsiteY4" fmla="*/ 0 h 174303"/>
              <a:gd name="connsiteX0" fmla="*/ 0 w 2012322"/>
              <a:gd name="connsiteY0" fmla="*/ 0 h 174303"/>
              <a:gd name="connsiteX1" fmla="*/ 2012322 w 2012322"/>
              <a:gd name="connsiteY1" fmla="*/ 0 h 174303"/>
              <a:gd name="connsiteX2" fmla="*/ 2012322 w 2012322"/>
              <a:gd name="connsiteY2" fmla="*/ 174303 h 174303"/>
              <a:gd name="connsiteX3" fmla="*/ 0 w 2012322"/>
              <a:gd name="connsiteY3" fmla="*/ 174303 h 174303"/>
              <a:gd name="connsiteX4" fmla="*/ 0 w 2012322"/>
              <a:gd name="connsiteY4" fmla="*/ 0 h 174303"/>
              <a:gd name="connsiteX0" fmla="*/ 0 w 2012322"/>
              <a:gd name="connsiteY0" fmla="*/ 4069 h 178372"/>
              <a:gd name="connsiteX1" fmla="*/ 1044054 w 2012322"/>
              <a:gd name="connsiteY1" fmla="*/ 76449 h 178372"/>
              <a:gd name="connsiteX2" fmla="*/ 2012322 w 2012322"/>
              <a:gd name="connsiteY2" fmla="*/ 4069 h 178372"/>
              <a:gd name="connsiteX3" fmla="*/ 2012322 w 2012322"/>
              <a:gd name="connsiteY3" fmla="*/ 178372 h 178372"/>
              <a:gd name="connsiteX4" fmla="*/ 0 w 2012322"/>
              <a:gd name="connsiteY4" fmla="*/ 178372 h 178372"/>
              <a:gd name="connsiteX5" fmla="*/ 0 w 2012322"/>
              <a:gd name="connsiteY5" fmla="*/ 4069 h 178372"/>
              <a:gd name="connsiteX0" fmla="*/ 0 w 2012322"/>
              <a:gd name="connsiteY0" fmla="*/ 4069 h 178372"/>
              <a:gd name="connsiteX1" fmla="*/ 1044054 w 2012322"/>
              <a:gd name="connsiteY1" fmla="*/ 76449 h 178372"/>
              <a:gd name="connsiteX2" fmla="*/ 2012322 w 2012322"/>
              <a:gd name="connsiteY2" fmla="*/ 4069 h 178372"/>
              <a:gd name="connsiteX3" fmla="*/ 2012322 w 2012322"/>
              <a:gd name="connsiteY3" fmla="*/ 178372 h 178372"/>
              <a:gd name="connsiteX4" fmla="*/ 176951 w 2012322"/>
              <a:gd name="connsiteY4" fmla="*/ 76449 h 178372"/>
              <a:gd name="connsiteX5" fmla="*/ 0 w 2012322"/>
              <a:gd name="connsiteY5" fmla="*/ 178372 h 178372"/>
              <a:gd name="connsiteX6" fmla="*/ 0 w 2012322"/>
              <a:gd name="connsiteY6" fmla="*/ 4069 h 178372"/>
              <a:gd name="connsiteX0" fmla="*/ 0 w 2012322"/>
              <a:gd name="connsiteY0" fmla="*/ 4069 h 192006"/>
              <a:gd name="connsiteX1" fmla="*/ 1044054 w 2012322"/>
              <a:gd name="connsiteY1" fmla="*/ 76449 h 192006"/>
              <a:gd name="connsiteX2" fmla="*/ 2012322 w 2012322"/>
              <a:gd name="connsiteY2" fmla="*/ 4069 h 192006"/>
              <a:gd name="connsiteX3" fmla="*/ 2012322 w 2012322"/>
              <a:gd name="connsiteY3" fmla="*/ 178372 h 192006"/>
              <a:gd name="connsiteX4" fmla="*/ 1130765 w 2012322"/>
              <a:gd name="connsiteY4" fmla="*/ 178925 h 192006"/>
              <a:gd name="connsiteX5" fmla="*/ 176951 w 2012322"/>
              <a:gd name="connsiteY5" fmla="*/ 76449 h 192006"/>
              <a:gd name="connsiteX6" fmla="*/ 0 w 2012322"/>
              <a:gd name="connsiteY6" fmla="*/ 178372 h 192006"/>
              <a:gd name="connsiteX7" fmla="*/ 0 w 2012322"/>
              <a:gd name="connsiteY7" fmla="*/ 4069 h 192006"/>
              <a:gd name="connsiteX0" fmla="*/ 0 w 2012322"/>
              <a:gd name="connsiteY0" fmla="*/ 4069 h 181867"/>
              <a:gd name="connsiteX1" fmla="*/ 1044054 w 2012322"/>
              <a:gd name="connsiteY1" fmla="*/ 76449 h 181867"/>
              <a:gd name="connsiteX2" fmla="*/ 2012322 w 2012322"/>
              <a:gd name="connsiteY2" fmla="*/ 4069 h 181867"/>
              <a:gd name="connsiteX3" fmla="*/ 2012322 w 2012322"/>
              <a:gd name="connsiteY3" fmla="*/ 178372 h 181867"/>
              <a:gd name="connsiteX4" fmla="*/ 1130765 w 2012322"/>
              <a:gd name="connsiteY4" fmla="*/ 178925 h 181867"/>
              <a:gd name="connsiteX5" fmla="*/ 176951 w 2012322"/>
              <a:gd name="connsiteY5" fmla="*/ 76449 h 181867"/>
              <a:gd name="connsiteX6" fmla="*/ 0 w 2012322"/>
              <a:gd name="connsiteY6" fmla="*/ 178372 h 181867"/>
              <a:gd name="connsiteX7" fmla="*/ 0 w 2012322"/>
              <a:gd name="connsiteY7" fmla="*/ 4069 h 181867"/>
              <a:gd name="connsiteX0" fmla="*/ 0 w 2012322"/>
              <a:gd name="connsiteY0" fmla="*/ 4069 h 182668"/>
              <a:gd name="connsiteX1" fmla="*/ 1044054 w 2012322"/>
              <a:gd name="connsiteY1" fmla="*/ 76449 h 182668"/>
              <a:gd name="connsiteX2" fmla="*/ 2012322 w 2012322"/>
              <a:gd name="connsiteY2" fmla="*/ 4069 h 182668"/>
              <a:gd name="connsiteX3" fmla="*/ 2012322 w 2012322"/>
              <a:gd name="connsiteY3" fmla="*/ 178372 h 182668"/>
              <a:gd name="connsiteX4" fmla="*/ 1792916 w 2012322"/>
              <a:gd name="connsiteY4" fmla="*/ 100099 h 182668"/>
              <a:gd name="connsiteX5" fmla="*/ 1130765 w 2012322"/>
              <a:gd name="connsiteY5" fmla="*/ 178925 h 182668"/>
              <a:gd name="connsiteX6" fmla="*/ 176951 w 2012322"/>
              <a:gd name="connsiteY6" fmla="*/ 76449 h 182668"/>
              <a:gd name="connsiteX7" fmla="*/ 0 w 2012322"/>
              <a:gd name="connsiteY7" fmla="*/ 178372 h 182668"/>
              <a:gd name="connsiteX8" fmla="*/ 0 w 2012322"/>
              <a:gd name="connsiteY8" fmla="*/ 4069 h 182668"/>
              <a:gd name="connsiteX0" fmla="*/ 0 w 2012322"/>
              <a:gd name="connsiteY0" fmla="*/ 4069 h 180447"/>
              <a:gd name="connsiteX1" fmla="*/ 1044054 w 2012322"/>
              <a:gd name="connsiteY1" fmla="*/ 76449 h 180447"/>
              <a:gd name="connsiteX2" fmla="*/ 2012322 w 2012322"/>
              <a:gd name="connsiteY2" fmla="*/ 4069 h 180447"/>
              <a:gd name="connsiteX3" fmla="*/ 1996557 w 2012322"/>
              <a:gd name="connsiteY3" fmla="*/ 91662 h 180447"/>
              <a:gd name="connsiteX4" fmla="*/ 1792916 w 2012322"/>
              <a:gd name="connsiteY4" fmla="*/ 100099 h 180447"/>
              <a:gd name="connsiteX5" fmla="*/ 1130765 w 2012322"/>
              <a:gd name="connsiteY5" fmla="*/ 178925 h 180447"/>
              <a:gd name="connsiteX6" fmla="*/ 176951 w 2012322"/>
              <a:gd name="connsiteY6" fmla="*/ 76449 h 180447"/>
              <a:gd name="connsiteX7" fmla="*/ 0 w 2012322"/>
              <a:gd name="connsiteY7" fmla="*/ 178372 h 180447"/>
              <a:gd name="connsiteX8" fmla="*/ 0 w 2012322"/>
              <a:gd name="connsiteY8" fmla="*/ 4069 h 180447"/>
              <a:gd name="connsiteX0" fmla="*/ 15765 w 2028087"/>
              <a:gd name="connsiteY0" fmla="*/ 4069 h 180447"/>
              <a:gd name="connsiteX1" fmla="*/ 1059819 w 2028087"/>
              <a:gd name="connsiteY1" fmla="*/ 76449 h 180447"/>
              <a:gd name="connsiteX2" fmla="*/ 2028087 w 2028087"/>
              <a:gd name="connsiteY2" fmla="*/ 4069 h 180447"/>
              <a:gd name="connsiteX3" fmla="*/ 2012322 w 2028087"/>
              <a:gd name="connsiteY3" fmla="*/ 91662 h 180447"/>
              <a:gd name="connsiteX4" fmla="*/ 1808681 w 2028087"/>
              <a:gd name="connsiteY4" fmla="*/ 100099 h 180447"/>
              <a:gd name="connsiteX5" fmla="*/ 1146530 w 2028087"/>
              <a:gd name="connsiteY5" fmla="*/ 178925 h 180447"/>
              <a:gd name="connsiteX6" fmla="*/ 192716 w 2028087"/>
              <a:gd name="connsiteY6" fmla="*/ 76449 h 180447"/>
              <a:gd name="connsiteX7" fmla="*/ 0 w 2028087"/>
              <a:gd name="connsiteY7" fmla="*/ 154724 h 180447"/>
              <a:gd name="connsiteX8" fmla="*/ 15765 w 2028087"/>
              <a:gd name="connsiteY8" fmla="*/ 4069 h 180447"/>
              <a:gd name="connsiteX0" fmla="*/ 147890 w 2160212"/>
              <a:gd name="connsiteY0" fmla="*/ 4069 h 180447"/>
              <a:gd name="connsiteX1" fmla="*/ 1191944 w 2160212"/>
              <a:gd name="connsiteY1" fmla="*/ 76449 h 180447"/>
              <a:gd name="connsiteX2" fmla="*/ 2160212 w 2160212"/>
              <a:gd name="connsiteY2" fmla="*/ 4069 h 180447"/>
              <a:gd name="connsiteX3" fmla="*/ 2144447 w 2160212"/>
              <a:gd name="connsiteY3" fmla="*/ 91662 h 180447"/>
              <a:gd name="connsiteX4" fmla="*/ 1940806 w 2160212"/>
              <a:gd name="connsiteY4" fmla="*/ 100099 h 180447"/>
              <a:gd name="connsiteX5" fmla="*/ 1278655 w 2160212"/>
              <a:gd name="connsiteY5" fmla="*/ 178925 h 180447"/>
              <a:gd name="connsiteX6" fmla="*/ 324841 w 2160212"/>
              <a:gd name="connsiteY6" fmla="*/ 76449 h 180447"/>
              <a:gd name="connsiteX7" fmla="*/ 0 w 2160212"/>
              <a:gd name="connsiteY7" fmla="*/ 12884 h 180447"/>
              <a:gd name="connsiteX8" fmla="*/ 147890 w 2160212"/>
              <a:gd name="connsiteY8" fmla="*/ 4069 h 180447"/>
              <a:gd name="connsiteX0" fmla="*/ 147890 w 2160212"/>
              <a:gd name="connsiteY0" fmla="*/ 4069 h 180447"/>
              <a:gd name="connsiteX1" fmla="*/ 1191944 w 2160212"/>
              <a:gd name="connsiteY1" fmla="*/ 76449 h 180447"/>
              <a:gd name="connsiteX2" fmla="*/ 2160212 w 2160212"/>
              <a:gd name="connsiteY2" fmla="*/ 4069 h 180447"/>
              <a:gd name="connsiteX3" fmla="*/ 2144447 w 2160212"/>
              <a:gd name="connsiteY3" fmla="*/ 91662 h 180447"/>
              <a:gd name="connsiteX4" fmla="*/ 1940806 w 2160212"/>
              <a:gd name="connsiteY4" fmla="*/ 100099 h 180447"/>
              <a:gd name="connsiteX5" fmla="*/ 1278655 w 2160212"/>
              <a:gd name="connsiteY5" fmla="*/ 178925 h 180447"/>
              <a:gd name="connsiteX6" fmla="*/ 324841 w 2160212"/>
              <a:gd name="connsiteY6" fmla="*/ 76449 h 180447"/>
              <a:gd name="connsiteX7" fmla="*/ 0 w 2160212"/>
              <a:gd name="connsiteY7" fmla="*/ 12884 h 180447"/>
              <a:gd name="connsiteX8" fmla="*/ 147890 w 2160212"/>
              <a:gd name="connsiteY8" fmla="*/ 4069 h 180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0212" h="180447">
                <a:moveTo>
                  <a:pt x="147890" y="4069"/>
                </a:moveTo>
                <a:cubicBezTo>
                  <a:pt x="325840" y="-20801"/>
                  <a:pt x="856557" y="76449"/>
                  <a:pt x="1191944" y="76449"/>
                </a:cubicBezTo>
                <a:cubicBezTo>
                  <a:pt x="1527331" y="76449"/>
                  <a:pt x="2002776" y="-20801"/>
                  <a:pt x="2160212" y="4069"/>
                </a:cubicBezTo>
                <a:lnTo>
                  <a:pt x="2144447" y="91662"/>
                </a:lnTo>
                <a:cubicBezTo>
                  <a:pt x="2110507" y="118177"/>
                  <a:pt x="2087732" y="100007"/>
                  <a:pt x="1940806" y="100099"/>
                </a:cubicBezTo>
                <a:cubicBezTo>
                  <a:pt x="1793880" y="100191"/>
                  <a:pt x="1550610" y="193377"/>
                  <a:pt x="1278655" y="178925"/>
                </a:cubicBezTo>
                <a:cubicBezTo>
                  <a:pt x="972760" y="161938"/>
                  <a:pt x="514616" y="66031"/>
                  <a:pt x="324841" y="76449"/>
                </a:cubicBezTo>
                <a:cubicBezTo>
                  <a:pt x="216561" y="55261"/>
                  <a:pt x="32780" y="67446"/>
                  <a:pt x="0" y="12884"/>
                </a:cubicBezTo>
                <a:lnTo>
                  <a:pt x="147890" y="4069"/>
                </a:lnTo>
                <a:close/>
              </a:path>
            </a:pathLst>
          </a:custGeom>
          <a:solidFill>
            <a:srgbClr val="FFC000"/>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Bent Arrow 54">
            <a:extLst>
              <a:ext uri="{FF2B5EF4-FFF2-40B4-BE49-F238E27FC236}">
                <a16:creationId xmlns:a16="http://schemas.microsoft.com/office/drawing/2014/main" id="{43E5B040-0E3B-2949-B531-B1A17CC77B88}"/>
              </a:ext>
            </a:extLst>
          </p:cNvPr>
          <p:cNvSpPr/>
          <p:nvPr/>
        </p:nvSpPr>
        <p:spPr>
          <a:xfrm rot="6940687" flipV="1">
            <a:off x="3255808" y="4233983"/>
            <a:ext cx="759821" cy="353399"/>
          </a:xfrm>
          <a:prstGeom prst="bentArrow">
            <a:avLst>
              <a:gd name="adj1" fmla="val 10582"/>
              <a:gd name="adj2" fmla="val 16976"/>
              <a:gd name="adj3" fmla="val 41549"/>
              <a:gd name="adj4" fmla="val 77410"/>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nvGrpSpPr>
          <p:cNvPr id="67" name="Group 66">
            <a:extLst>
              <a:ext uri="{FF2B5EF4-FFF2-40B4-BE49-F238E27FC236}">
                <a16:creationId xmlns:a16="http://schemas.microsoft.com/office/drawing/2014/main" id="{D49DCD96-CC3B-7743-8099-35FAEE785C59}"/>
              </a:ext>
            </a:extLst>
          </p:cNvPr>
          <p:cNvGrpSpPr/>
          <p:nvPr/>
        </p:nvGrpSpPr>
        <p:grpSpPr>
          <a:xfrm>
            <a:off x="588936" y="878202"/>
            <a:ext cx="3957971" cy="1775484"/>
            <a:chOff x="588936" y="878202"/>
            <a:chExt cx="3957971" cy="1775484"/>
          </a:xfrm>
        </p:grpSpPr>
        <p:grpSp>
          <p:nvGrpSpPr>
            <p:cNvPr id="66" name="Group 65">
              <a:extLst>
                <a:ext uri="{FF2B5EF4-FFF2-40B4-BE49-F238E27FC236}">
                  <a16:creationId xmlns:a16="http://schemas.microsoft.com/office/drawing/2014/main" id="{AD010893-BE09-A44D-9614-20F465C6D0B0}"/>
                </a:ext>
              </a:extLst>
            </p:cNvPr>
            <p:cNvGrpSpPr/>
            <p:nvPr/>
          </p:nvGrpSpPr>
          <p:grpSpPr>
            <a:xfrm>
              <a:off x="588936" y="925655"/>
              <a:ext cx="3006672" cy="1728031"/>
              <a:chOff x="588936" y="925655"/>
              <a:chExt cx="3006672" cy="1728031"/>
            </a:xfrm>
          </p:grpSpPr>
          <p:sp>
            <p:nvSpPr>
              <p:cNvPr id="7" name="Oval 6">
                <a:extLst>
                  <a:ext uri="{FF2B5EF4-FFF2-40B4-BE49-F238E27FC236}">
                    <a16:creationId xmlns:a16="http://schemas.microsoft.com/office/drawing/2014/main" id="{225BCF5F-C1F6-7D4E-B599-0150C018E6A1}"/>
                  </a:ext>
                </a:extLst>
              </p:cNvPr>
              <p:cNvSpPr/>
              <p:nvPr/>
            </p:nvSpPr>
            <p:spPr>
              <a:xfrm>
                <a:off x="588936" y="925655"/>
                <a:ext cx="3006672" cy="1728031"/>
              </a:xfrm>
              <a:custGeom>
                <a:avLst/>
                <a:gdLst>
                  <a:gd name="connsiteX0" fmla="*/ 0 w 2781945"/>
                  <a:gd name="connsiteY0" fmla="*/ 608309 h 1216617"/>
                  <a:gd name="connsiteX1" fmla="*/ 1390973 w 2781945"/>
                  <a:gd name="connsiteY1" fmla="*/ 0 h 1216617"/>
                  <a:gd name="connsiteX2" fmla="*/ 2781946 w 2781945"/>
                  <a:gd name="connsiteY2" fmla="*/ 608309 h 1216617"/>
                  <a:gd name="connsiteX3" fmla="*/ 1390973 w 2781945"/>
                  <a:gd name="connsiteY3" fmla="*/ 1216618 h 1216617"/>
                  <a:gd name="connsiteX4" fmla="*/ 0 w 2781945"/>
                  <a:gd name="connsiteY4" fmla="*/ 608309 h 1216617"/>
                  <a:gd name="connsiteX0" fmla="*/ 0 w 2960177"/>
                  <a:gd name="connsiteY0" fmla="*/ 774574 h 1399276"/>
                  <a:gd name="connsiteX1" fmla="*/ 1390973 w 2960177"/>
                  <a:gd name="connsiteY1" fmla="*/ 166265 h 1399276"/>
                  <a:gd name="connsiteX2" fmla="*/ 2960177 w 2960177"/>
                  <a:gd name="connsiteY2" fmla="*/ 177889 h 1399276"/>
                  <a:gd name="connsiteX3" fmla="*/ 1390973 w 2960177"/>
                  <a:gd name="connsiteY3" fmla="*/ 1382883 h 1399276"/>
                  <a:gd name="connsiteX4" fmla="*/ 0 w 2960177"/>
                  <a:gd name="connsiteY4" fmla="*/ 774574 h 1399276"/>
                  <a:gd name="connsiteX0" fmla="*/ 0 w 3006672"/>
                  <a:gd name="connsiteY0" fmla="*/ 1565697 h 1728031"/>
                  <a:gd name="connsiteX1" fmla="*/ 1437468 w 3006672"/>
                  <a:gd name="connsiteY1" fmla="*/ 205721 h 1728031"/>
                  <a:gd name="connsiteX2" fmla="*/ 3006672 w 3006672"/>
                  <a:gd name="connsiteY2" fmla="*/ 217345 h 1728031"/>
                  <a:gd name="connsiteX3" fmla="*/ 1437468 w 3006672"/>
                  <a:gd name="connsiteY3" fmla="*/ 1422339 h 1728031"/>
                  <a:gd name="connsiteX4" fmla="*/ 0 w 3006672"/>
                  <a:gd name="connsiteY4" fmla="*/ 1565697 h 1728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6672" h="1728031">
                    <a:moveTo>
                      <a:pt x="0" y="1565697"/>
                    </a:moveTo>
                    <a:cubicBezTo>
                      <a:pt x="0" y="1229737"/>
                      <a:pt x="936356" y="430446"/>
                      <a:pt x="1437468" y="205721"/>
                    </a:cubicBezTo>
                    <a:cubicBezTo>
                      <a:pt x="1938580" y="-19004"/>
                      <a:pt x="3006672" y="-118615"/>
                      <a:pt x="3006672" y="217345"/>
                    </a:cubicBezTo>
                    <a:cubicBezTo>
                      <a:pt x="3006672" y="553305"/>
                      <a:pt x="1938580" y="1197614"/>
                      <a:pt x="1437468" y="1422339"/>
                    </a:cubicBezTo>
                    <a:cubicBezTo>
                      <a:pt x="936356" y="1647064"/>
                      <a:pt x="0" y="1901657"/>
                      <a:pt x="0" y="1565697"/>
                    </a:cubicBezTo>
                    <a:close/>
                  </a:path>
                </a:pathLst>
              </a:custGeom>
              <a:solidFill>
                <a:schemeClr val="tx2">
                  <a:lumMod val="20000"/>
                  <a:lumOff val="8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FBE4907-515C-7548-B2A4-74BAC3B8991F}"/>
                  </a:ext>
                </a:extLst>
              </p:cNvPr>
              <p:cNvSpPr/>
              <p:nvPr/>
            </p:nvSpPr>
            <p:spPr>
              <a:xfrm rot="19896476">
                <a:off x="1445217" y="1576569"/>
                <a:ext cx="891153" cy="426203"/>
              </a:xfrm>
              <a:prstGeom prst="ellipse">
                <a:avLst/>
              </a:prstGeom>
              <a:solidFill>
                <a:schemeClr val="accent3"/>
              </a:solidFill>
              <a:ln>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27EE5DE5-3751-2847-8066-8D1F89817673}"/>
                </a:ext>
              </a:extLst>
            </p:cNvPr>
            <p:cNvSpPr txBox="1"/>
            <p:nvPr/>
          </p:nvSpPr>
          <p:spPr>
            <a:xfrm>
              <a:off x="3623256" y="878202"/>
              <a:ext cx="923651" cy="307777"/>
            </a:xfrm>
            <a:prstGeom prst="rect">
              <a:avLst/>
            </a:prstGeom>
            <a:noFill/>
          </p:spPr>
          <p:txBody>
            <a:bodyPr wrap="none" rtlCol="0">
              <a:spAutoFit/>
            </a:bodyPr>
            <a:lstStyle/>
            <a:p>
              <a:r>
                <a:rPr lang="en-US" sz="1400" b="1" dirty="0"/>
                <a:t>Signal cell</a:t>
              </a:r>
            </a:p>
          </p:txBody>
        </p:sp>
      </p:grpSp>
      <p:sp>
        <p:nvSpPr>
          <p:cNvPr id="34" name="TextBox 33">
            <a:extLst>
              <a:ext uri="{FF2B5EF4-FFF2-40B4-BE49-F238E27FC236}">
                <a16:creationId xmlns:a16="http://schemas.microsoft.com/office/drawing/2014/main" id="{B02C8679-1DA9-3342-978B-3AE10346FF08}"/>
              </a:ext>
            </a:extLst>
          </p:cNvPr>
          <p:cNvSpPr txBox="1"/>
          <p:nvPr/>
        </p:nvSpPr>
        <p:spPr>
          <a:xfrm rot="21058985">
            <a:off x="3962239" y="2337727"/>
            <a:ext cx="1026243" cy="261610"/>
          </a:xfrm>
          <a:prstGeom prst="rect">
            <a:avLst/>
          </a:prstGeom>
          <a:noFill/>
        </p:spPr>
        <p:txBody>
          <a:bodyPr wrap="none" rtlCol="0">
            <a:spAutoFit/>
          </a:bodyPr>
          <a:lstStyle/>
          <a:p>
            <a:pPr algn="ctr"/>
            <a:r>
              <a:rPr lang="en-US" sz="1100" b="1" dirty="0"/>
              <a:t>Relay proteins</a:t>
            </a:r>
          </a:p>
        </p:txBody>
      </p:sp>
      <p:sp>
        <p:nvSpPr>
          <p:cNvPr id="35" name="TextBox 34">
            <a:extLst>
              <a:ext uri="{FF2B5EF4-FFF2-40B4-BE49-F238E27FC236}">
                <a16:creationId xmlns:a16="http://schemas.microsoft.com/office/drawing/2014/main" id="{56F5D127-CDF4-0945-835C-2061C44D7119}"/>
              </a:ext>
            </a:extLst>
          </p:cNvPr>
          <p:cNvSpPr txBox="1"/>
          <p:nvPr/>
        </p:nvSpPr>
        <p:spPr>
          <a:xfrm>
            <a:off x="5581121" y="2672732"/>
            <a:ext cx="960519" cy="600164"/>
          </a:xfrm>
          <a:prstGeom prst="rect">
            <a:avLst/>
          </a:prstGeom>
          <a:noFill/>
        </p:spPr>
        <p:txBody>
          <a:bodyPr wrap="none" rtlCol="0">
            <a:spAutoFit/>
          </a:bodyPr>
          <a:lstStyle/>
          <a:p>
            <a:pPr algn="ctr"/>
            <a:r>
              <a:rPr lang="en-US" sz="1100" b="1" dirty="0"/>
              <a:t>Activated</a:t>
            </a:r>
          </a:p>
          <a:p>
            <a:pPr algn="ctr"/>
            <a:r>
              <a:rPr lang="en-US" sz="1100" b="1" dirty="0"/>
              <a:t>Transcription</a:t>
            </a:r>
          </a:p>
          <a:p>
            <a:pPr algn="ctr"/>
            <a:r>
              <a:rPr lang="en-US" sz="1100" b="1" dirty="0"/>
              <a:t>Factor</a:t>
            </a:r>
          </a:p>
        </p:txBody>
      </p:sp>
      <p:sp>
        <p:nvSpPr>
          <p:cNvPr id="36" name="TextBox 35">
            <a:extLst>
              <a:ext uri="{FF2B5EF4-FFF2-40B4-BE49-F238E27FC236}">
                <a16:creationId xmlns:a16="http://schemas.microsoft.com/office/drawing/2014/main" id="{28BE47A2-DA19-8940-81D4-BC9E1B60A088}"/>
              </a:ext>
            </a:extLst>
          </p:cNvPr>
          <p:cNvSpPr txBox="1"/>
          <p:nvPr/>
        </p:nvSpPr>
        <p:spPr>
          <a:xfrm>
            <a:off x="2794648" y="3941288"/>
            <a:ext cx="615874" cy="430887"/>
          </a:xfrm>
          <a:prstGeom prst="rect">
            <a:avLst/>
          </a:prstGeom>
          <a:noFill/>
        </p:spPr>
        <p:txBody>
          <a:bodyPr wrap="none" rtlCol="0">
            <a:spAutoFit/>
          </a:bodyPr>
          <a:lstStyle/>
          <a:p>
            <a:pPr algn="ctr"/>
            <a:r>
              <a:rPr lang="en-US" sz="1100" b="1" dirty="0"/>
              <a:t>New</a:t>
            </a:r>
          </a:p>
          <a:p>
            <a:pPr algn="ctr"/>
            <a:r>
              <a:rPr lang="en-US" sz="1100" b="1" dirty="0"/>
              <a:t>Protein</a:t>
            </a:r>
          </a:p>
        </p:txBody>
      </p:sp>
      <p:sp>
        <p:nvSpPr>
          <p:cNvPr id="37" name="TextBox 36">
            <a:extLst>
              <a:ext uri="{FF2B5EF4-FFF2-40B4-BE49-F238E27FC236}">
                <a16:creationId xmlns:a16="http://schemas.microsoft.com/office/drawing/2014/main" id="{85707A12-70C7-4241-B099-1F8A131FCE5C}"/>
              </a:ext>
            </a:extLst>
          </p:cNvPr>
          <p:cNvSpPr txBox="1"/>
          <p:nvPr/>
        </p:nvSpPr>
        <p:spPr>
          <a:xfrm>
            <a:off x="3988741" y="4296158"/>
            <a:ext cx="558166" cy="261610"/>
          </a:xfrm>
          <a:prstGeom prst="rect">
            <a:avLst/>
          </a:prstGeom>
          <a:noFill/>
        </p:spPr>
        <p:txBody>
          <a:bodyPr wrap="none" rtlCol="0">
            <a:spAutoFit/>
          </a:bodyPr>
          <a:lstStyle/>
          <a:p>
            <a:pPr algn="ctr"/>
            <a:r>
              <a:rPr lang="en-US" sz="1100" b="1" dirty="0"/>
              <a:t>mRNA</a:t>
            </a:r>
          </a:p>
        </p:txBody>
      </p:sp>
      <p:sp>
        <p:nvSpPr>
          <p:cNvPr id="39" name="TextBox 38">
            <a:extLst>
              <a:ext uri="{FF2B5EF4-FFF2-40B4-BE49-F238E27FC236}">
                <a16:creationId xmlns:a16="http://schemas.microsoft.com/office/drawing/2014/main" id="{69B14D6E-E187-764E-8404-9C312060211D}"/>
              </a:ext>
            </a:extLst>
          </p:cNvPr>
          <p:cNvSpPr txBox="1"/>
          <p:nvPr/>
        </p:nvSpPr>
        <p:spPr>
          <a:xfrm>
            <a:off x="2554310" y="4447883"/>
            <a:ext cx="492443" cy="261610"/>
          </a:xfrm>
          <a:prstGeom prst="rect">
            <a:avLst/>
          </a:prstGeom>
          <a:noFill/>
        </p:spPr>
        <p:txBody>
          <a:bodyPr wrap="none" rtlCol="0">
            <a:spAutoFit/>
          </a:bodyPr>
          <a:lstStyle/>
          <a:p>
            <a:pPr algn="ctr"/>
            <a:r>
              <a:rPr lang="en-US" sz="1100" b="1" dirty="0"/>
              <a:t>rRNA</a:t>
            </a:r>
          </a:p>
        </p:txBody>
      </p:sp>
      <p:sp>
        <p:nvSpPr>
          <p:cNvPr id="40" name="Oval 39">
            <a:extLst>
              <a:ext uri="{FF2B5EF4-FFF2-40B4-BE49-F238E27FC236}">
                <a16:creationId xmlns:a16="http://schemas.microsoft.com/office/drawing/2014/main" id="{B790ACB2-DFDE-8849-8EB6-BA1FA7C4AD51}"/>
              </a:ext>
            </a:extLst>
          </p:cNvPr>
          <p:cNvSpPr/>
          <p:nvPr/>
        </p:nvSpPr>
        <p:spPr>
          <a:xfrm>
            <a:off x="3019576" y="4309186"/>
            <a:ext cx="397764" cy="251523"/>
          </a:xfrm>
          <a:custGeom>
            <a:avLst/>
            <a:gdLst>
              <a:gd name="connsiteX0" fmla="*/ 0 w 170482"/>
              <a:gd name="connsiteY0" fmla="*/ 85241 h 170481"/>
              <a:gd name="connsiteX1" fmla="*/ 85241 w 170482"/>
              <a:gd name="connsiteY1" fmla="*/ 0 h 170481"/>
              <a:gd name="connsiteX2" fmla="*/ 170482 w 170482"/>
              <a:gd name="connsiteY2" fmla="*/ 85241 h 170481"/>
              <a:gd name="connsiteX3" fmla="*/ 85241 w 170482"/>
              <a:gd name="connsiteY3" fmla="*/ 170482 h 170481"/>
              <a:gd name="connsiteX4" fmla="*/ 0 w 170482"/>
              <a:gd name="connsiteY4" fmla="*/ 85241 h 170481"/>
              <a:gd name="connsiteX0" fmla="*/ 0 w 390616"/>
              <a:gd name="connsiteY0" fmla="*/ 109283 h 196867"/>
              <a:gd name="connsiteX1" fmla="*/ 85241 w 390616"/>
              <a:gd name="connsiteY1" fmla="*/ 24042 h 196867"/>
              <a:gd name="connsiteX2" fmla="*/ 390616 w 390616"/>
              <a:gd name="connsiteY2" fmla="*/ 24616 h 196867"/>
              <a:gd name="connsiteX3" fmla="*/ 85241 w 390616"/>
              <a:gd name="connsiteY3" fmla="*/ 194524 h 196867"/>
              <a:gd name="connsiteX4" fmla="*/ 0 w 390616"/>
              <a:gd name="connsiteY4" fmla="*/ 109283 h 196867"/>
              <a:gd name="connsiteX0" fmla="*/ 7148 w 397764"/>
              <a:gd name="connsiteY0" fmla="*/ 164127 h 251523"/>
              <a:gd name="connsiteX1" fmla="*/ 244789 w 397764"/>
              <a:gd name="connsiteY1" fmla="*/ 2686 h 251523"/>
              <a:gd name="connsiteX2" fmla="*/ 397764 w 397764"/>
              <a:gd name="connsiteY2" fmla="*/ 79460 h 251523"/>
              <a:gd name="connsiteX3" fmla="*/ 92389 w 397764"/>
              <a:gd name="connsiteY3" fmla="*/ 249368 h 251523"/>
              <a:gd name="connsiteX4" fmla="*/ 7148 w 397764"/>
              <a:gd name="connsiteY4" fmla="*/ 164127 h 25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764" h="251523">
                <a:moveTo>
                  <a:pt x="7148" y="164127"/>
                </a:moveTo>
                <a:cubicBezTo>
                  <a:pt x="32548" y="123013"/>
                  <a:pt x="179686" y="16797"/>
                  <a:pt x="244789" y="2686"/>
                </a:cubicBezTo>
                <a:cubicBezTo>
                  <a:pt x="309892" y="-11425"/>
                  <a:pt x="397764" y="32383"/>
                  <a:pt x="397764" y="79460"/>
                </a:cubicBezTo>
                <a:cubicBezTo>
                  <a:pt x="397764" y="126537"/>
                  <a:pt x="157492" y="235257"/>
                  <a:pt x="92389" y="249368"/>
                </a:cubicBezTo>
                <a:cubicBezTo>
                  <a:pt x="27286" y="263479"/>
                  <a:pt x="-18252" y="205241"/>
                  <a:pt x="7148" y="164127"/>
                </a:cubicBezTo>
                <a:close/>
              </a:path>
            </a:pathLst>
          </a:cu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40EEA7E1-5C45-514A-9452-77187D3FDD5C}"/>
              </a:ext>
            </a:extLst>
          </p:cNvPr>
          <p:cNvSpPr/>
          <p:nvPr/>
        </p:nvSpPr>
        <p:spPr>
          <a:xfrm>
            <a:off x="2997208" y="4561621"/>
            <a:ext cx="114758" cy="165836"/>
          </a:xfrm>
          <a:prstGeom prst="ellipse">
            <a:avLst/>
          </a:prstGeom>
          <a:solidFill>
            <a:schemeClr val="accent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4D1499D7-18D9-A54D-BE5F-D7DA0037A7D5}"/>
              </a:ext>
            </a:extLst>
          </p:cNvPr>
          <p:cNvSpPr/>
          <p:nvPr/>
        </p:nvSpPr>
        <p:spPr>
          <a:xfrm>
            <a:off x="1851313" y="2845002"/>
            <a:ext cx="170482" cy="170481"/>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35570663-4329-2943-BCD1-36AAF24AD438}"/>
              </a:ext>
            </a:extLst>
          </p:cNvPr>
          <p:cNvSpPr txBox="1"/>
          <p:nvPr/>
        </p:nvSpPr>
        <p:spPr>
          <a:xfrm>
            <a:off x="3248924" y="3909208"/>
            <a:ext cx="845104" cy="261610"/>
          </a:xfrm>
          <a:prstGeom prst="rect">
            <a:avLst/>
          </a:prstGeom>
          <a:noFill/>
        </p:spPr>
        <p:txBody>
          <a:bodyPr wrap="none" rtlCol="0">
            <a:spAutoFit/>
          </a:bodyPr>
          <a:lstStyle/>
          <a:p>
            <a:pPr algn="ctr"/>
            <a:r>
              <a:rPr lang="en-US" sz="1050" b="1" i="1" dirty="0">
                <a:solidFill>
                  <a:srgbClr val="FF0000"/>
                </a:solidFill>
              </a:rPr>
              <a:t>Translation</a:t>
            </a:r>
          </a:p>
        </p:txBody>
      </p:sp>
      <p:sp>
        <p:nvSpPr>
          <p:cNvPr id="57" name="TextBox 56">
            <a:extLst>
              <a:ext uri="{FF2B5EF4-FFF2-40B4-BE49-F238E27FC236}">
                <a16:creationId xmlns:a16="http://schemas.microsoft.com/office/drawing/2014/main" id="{80E69013-5BC2-2F4F-BCD5-9CE882FDA588}"/>
              </a:ext>
            </a:extLst>
          </p:cNvPr>
          <p:cNvSpPr txBox="1"/>
          <p:nvPr/>
        </p:nvSpPr>
        <p:spPr>
          <a:xfrm>
            <a:off x="728862" y="2021078"/>
            <a:ext cx="721672" cy="430887"/>
          </a:xfrm>
          <a:prstGeom prst="rect">
            <a:avLst/>
          </a:prstGeom>
          <a:noFill/>
        </p:spPr>
        <p:txBody>
          <a:bodyPr wrap="none" rtlCol="0">
            <a:spAutoFit/>
          </a:bodyPr>
          <a:lstStyle/>
          <a:p>
            <a:pPr algn="ctr"/>
            <a:r>
              <a:rPr lang="en-US" sz="1100" b="1" dirty="0"/>
              <a:t>Signal </a:t>
            </a:r>
          </a:p>
          <a:p>
            <a:pPr algn="ctr"/>
            <a:r>
              <a:rPr lang="en-US" sz="1100" b="1" dirty="0"/>
              <a:t>molecule</a:t>
            </a:r>
          </a:p>
        </p:txBody>
      </p:sp>
      <p:sp>
        <p:nvSpPr>
          <p:cNvPr id="23" name="Rectangle 22">
            <a:extLst>
              <a:ext uri="{FF2B5EF4-FFF2-40B4-BE49-F238E27FC236}">
                <a16:creationId xmlns:a16="http://schemas.microsoft.com/office/drawing/2014/main" id="{44C483CC-0055-5547-8302-4B2CE15E87E9}"/>
              </a:ext>
            </a:extLst>
          </p:cNvPr>
          <p:cNvSpPr/>
          <p:nvPr/>
        </p:nvSpPr>
        <p:spPr>
          <a:xfrm>
            <a:off x="5060554" y="2012296"/>
            <a:ext cx="2480133" cy="461665"/>
          </a:xfrm>
          <a:prstGeom prst="rect">
            <a:avLst/>
          </a:prstGeom>
        </p:spPr>
        <p:txBody>
          <a:bodyPr wrap="square">
            <a:spAutoFit/>
          </a:bodyPr>
          <a:lstStyle/>
          <a:p>
            <a:pPr>
              <a:spcBef>
                <a:spcPts val="0"/>
              </a:spcBef>
              <a:spcAft>
                <a:spcPts val="0"/>
              </a:spcAft>
            </a:pPr>
            <a:r>
              <a:rPr lang="en-US" sz="1200" i="1" dirty="0">
                <a:solidFill>
                  <a:srgbClr val="000000"/>
                </a:solidFill>
              </a:rPr>
              <a:t>Signal cascade – propagates the signal via activation of proteins</a:t>
            </a:r>
            <a:endParaRPr lang="en-US" sz="1200" i="1" dirty="0"/>
          </a:p>
        </p:txBody>
      </p:sp>
      <p:sp>
        <p:nvSpPr>
          <p:cNvPr id="24" name="Rectangle 23">
            <a:extLst>
              <a:ext uri="{FF2B5EF4-FFF2-40B4-BE49-F238E27FC236}">
                <a16:creationId xmlns:a16="http://schemas.microsoft.com/office/drawing/2014/main" id="{A0921183-93D6-5B4F-9EE6-1A24C201CEDF}"/>
              </a:ext>
            </a:extLst>
          </p:cNvPr>
          <p:cNvSpPr/>
          <p:nvPr/>
        </p:nvSpPr>
        <p:spPr>
          <a:xfrm>
            <a:off x="6616276" y="2659674"/>
            <a:ext cx="2146575" cy="1200329"/>
          </a:xfrm>
          <a:prstGeom prst="rect">
            <a:avLst/>
          </a:prstGeom>
        </p:spPr>
        <p:txBody>
          <a:bodyPr wrap="square">
            <a:spAutoFit/>
          </a:bodyPr>
          <a:lstStyle/>
          <a:p>
            <a:pPr>
              <a:spcBef>
                <a:spcPts val="0"/>
              </a:spcBef>
              <a:spcAft>
                <a:spcPts val="0"/>
              </a:spcAft>
            </a:pPr>
            <a:r>
              <a:rPr lang="en-US" sz="1200" i="1" dirty="0">
                <a:solidFill>
                  <a:srgbClr val="000000"/>
                </a:solidFill>
              </a:rPr>
              <a:t>Part of the signal cascade – A transcription factor is a protein that can bind DNA and turn specific genes on or off , thus affecting gene and protein expression</a:t>
            </a:r>
            <a:endParaRPr lang="en-US" sz="1200" i="1" dirty="0"/>
          </a:p>
        </p:txBody>
      </p:sp>
      <p:sp>
        <p:nvSpPr>
          <p:cNvPr id="26" name="Rectangle 25">
            <a:extLst>
              <a:ext uri="{FF2B5EF4-FFF2-40B4-BE49-F238E27FC236}">
                <a16:creationId xmlns:a16="http://schemas.microsoft.com/office/drawing/2014/main" id="{12FAD8A9-1171-B84C-97A3-6DAD85320E26}"/>
              </a:ext>
            </a:extLst>
          </p:cNvPr>
          <p:cNvSpPr/>
          <p:nvPr/>
        </p:nvSpPr>
        <p:spPr>
          <a:xfrm>
            <a:off x="671914" y="2995134"/>
            <a:ext cx="1248420" cy="461665"/>
          </a:xfrm>
          <a:prstGeom prst="rect">
            <a:avLst/>
          </a:prstGeom>
        </p:spPr>
        <p:txBody>
          <a:bodyPr wrap="square">
            <a:spAutoFit/>
          </a:bodyPr>
          <a:lstStyle/>
          <a:p>
            <a:pPr>
              <a:spcBef>
                <a:spcPts val="0"/>
              </a:spcBef>
              <a:spcAft>
                <a:spcPts val="0"/>
              </a:spcAft>
            </a:pPr>
            <a:r>
              <a:rPr lang="en-US" sz="1200" i="1" dirty="0">
                <a:solidFill>
                  <a:srgbClr val="000000"/>
                </a:solidFill>
              </a:rPr>
              <a:t>Chemical signal, </a:t>
            </a:r>
          </a:p>
          <a:p>
            <a:pPr>
              <a:spcBef>
                <a:spcPts val="0"/>
              </a:spcBef>
              <a:spcAft>
                <a:spcPts val="0"/>
              </a:spcAft>
            </a:pPr>
            <a:r>
              <a:rPr lang="en-US" sz="1200" i="1" dirty="0">
                <a:solidFill>
                  <a:srgbClr val="000000"/>
                </a:solidFill>
              </a:rPr>
              <a:t>usually, a protein</a:t>
            </a:r>
            <a:endParaRPr lang="en-US" sz="1200" i="1" dirty="0"/>
          </a:p>
        </p:txBody>
      </p:sp>
      <p:sp>
        <p:nvSpPr>
          <p:cNvPr id="58" name="TextBox 57">
            <a:extLst>
              <a:ext uri="{FF2B5EF4-FFF2-40B4-BE49-F238E27FC236}">
                <a16:creationId xmlns:a16="http://schemas.microsoft.com/office/drawing/2014/main" id="{8D906FE2-2244-4F43-869D-F4AFF441CF47}"/>
              </a:ext>
            </a:extLst>
          </p:cNvPr>
          <p:cNvSpPr txBox="1"/>
          <p:nvPr/>
        </p:nvSpPr>
        <p:spPr>
          <a:xfrm rot="18189976">
            <a:off x="4663774" y="3821828"/>
            <a:ext cx="923651" cy="253916"/>
          </a:xfrm>
          <a:prstGeom prst="rect">
            <a:avLst/>
          </a:prstGeom>
          <a:noFill/>
        </p:spPr>
        <p:txBody>
          <a:bodyPr wrap="none" rtlCol="0">
            <a:spAutoFit/>
          </a:bodyPr>
          <a:lstStyle/>
          <a:p>
            <a:pPr algn="ctr"/>
            <a:r>
              <a:rPr lang="en-US" sz="1050" b="1" i="1" dirty="0">
                <a:solidFill>
                  <a:srgbClr val="FF0000"/>
                </a:solidFill>
              </a:rPr>
              <a:t>Transcription</a:t>
            </a:r>
          </a:p>
        </p:txBody>
      </p:sp>
      <p:sp>
        <p:nvSpPr>
          <p:cNvPr id="11" name="Can 10">
            <a:extLst>
              <a:ext uri="{FF2B5EF4-FFF2-40B4-BE49-F238E27FC236}">
                <a16:creationId xmlns:a16="http://schemas.microsoft.com/office/drawing/2014/main" id="{A7A0D3DA-5D66-4F4D-B84A-B25AFE53F854}"/>
              </a:ext>
            </a:extLst>
          </p:cNvPr>
          <p:cNvSpPr/>
          <p:nvPr/>
        </p:nvSpPr>
        <p:spPr>
          <a:xfrm rot="17732773">
            <a:off x="3025596" y="3143861"/>
            <a:ext cx="176758" cy="325869"/>
          </a:xfrm>
          <a:prstGeom prst="can">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5FD932FE-0413-C944-A957-1B077C8E1910}"/>
              </a:ext>
            </a:extLst>
          </p:cNvPr>
          <p:cNvSpPr txBox="1"/>
          <p:nvPr/>
        </p:nvSpPr>
        <p:spPr>
          <a:xfrm>
            <a:off x="4168825" y="1907145"/>
            <a:ext cx="938462" cy="307777"/>
          </a:xfrm>
          <a:prstGeom prst="rect">
            <a:avLst/>
          </a:prstGeom>
          <a:noFill/>
        </p:spPr>
        <p:txBody>
          <a:bodyPr wrap="none" rtlCol="0">
            <a:spAutoFit/>
          </a:bodyPr>
          <a:lstStyle/>
          <a:p>
            <a:r>
              <a:rPr lang="en-US" sz="1400" b="1" dirty="0"/>
              <a:t>Target cell</a:t>
            </a:r>
          </a:p>
        </p:txBody>
      </p:sp>
      <p:sp>
        <p:nvSpPr>
          <p:cNvPr id="54" name="TextBox 53">
            <a:extLst>
              <a:ext uri="{FF2B5EF4-FFF2-40B4-BE49-F238E27FC236}">
                <a16:creationId xmlns:a16="http://schemas.microsoft.com/office/drawing/2014/main" id="{D1079352-360D-D249-BC83-8E53BE8CD32A}"/>
              </a:ext>
            </a:extLst>
          </p:cNvPr>
          <p:cNvSpPr txBox="1"/>
          <p:nvPr/>
        </p:nvSpPr>
        <p:spPr>
          <a:xfrm rot="18102438">
            <a:off x="2528921" y="3430154"/>
            <a:ext cx="747319" cy="430887"/>
          </a:xfrm>
          <a:prstGeom prst="rect">
            <a:avLst/>
          </a:prstGeom>
          <a:noFill/>
        </p:spPr>
        <p:txBody>
          <a:bodyPr wrap="none" rtlCol="0">
            <a:spAutoFit/>
          </a:bodyPr>
          <a:lstStyle/>
          <a:p>
            <a:pPr algn="ctr"/>
            <a:r>
              <a:rPr lang="en-US" sz="1100" b="1" dirty="0"/>
              <a:t>Receptor </a:t>
            </a:r>
          </a:p>
          <a:p>
            <a:pPr algn="ctr"/>
            <a:r>
              <a:rPr lang="en-US" sz="1100" b="1" dirty="0"/>
              <a:t>proteins</a:t>
            </a:r>
          </a:p>
        </p:txBody>
      </p:sp>
      <p:sp>
        <p:nvSpPr>
          <p:cNvPr id="22" name="Rectangle 21">
            <a:extLst>
              <a:ext uri="{FF2B5EF4-FFF2-40B4-BE49-F238E27FC236}">
                <a16:creationId xmlns:a16="http://schemas.microsoft.com/office/drawing/2014/main" id="{86A66EAB-C2C3-A448-A817-7D9A9D2870A0}"/>
              </a:ext>
            </a:extLst>
          </p:cNvPr>
          <p:cNvSpPr/>
          <p:nvPr/>
        </p:nvSpPr>
        <p:spPr>
          <a:xfrm>
            <a:off x="4475360" y="1673783"/>
            <a:ext cx="1426741" cy="276999"/>
          </a:xfrm>
          <a:prstGeom prst="rect">
            <a:avLst/>
          </a:prstGeom>
        </p:spPr>
        <p:txBody>
          <a:bodyPr wrap="square">
            <a:spAutoFit/>
          </a:bodyPr>
          <a:lstStyle/>
          <a:p>
            <a:r>
              <a:rPr lang="en-US" sz="1200" i="1" dirty="0"/>
              <a:t>Receives the signal</a:t>
            </a:r>
          </a:p>
        </p:txBody>
      </p:sp>
      <p:cxnSp>
        <p:nvCxnSpPr>
          <p:cNvPr id="28" name="Straight Arrow Connector 27">
            <a:extLst>
              <a:ext uri="{FF2B5EF4-FFF2-40B4-BE49-F238E27FC236}">
                <a16:creationId xmlns:a16="http://schemas.microsoft.com/office/drawing/2014/main" id="{963D9176-C722-3E4D-91B9-642B041E905C}"/>
              </a:ext>
            </a:extLst>
          </p:cNvPr>
          <p:cNvCxnSpPr>
            <a:cxnSpLocks/>
          </p:cNvCxnSpPr>
          <p:nvPr/>
        </p:nvCxnSpPr>
        <p:spPr>
          <a:xfrm flipH="1">
            <a:off x="4633115" y="1888710"/>
            <a:ext cx="151211" cy="92404"/>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cxnSp>
        <p:nvCxnSpPr>
          <p:cNvPr id="59" name="Straight Arrow Connector 58">
            <a:extLst>
              <a:ext uri="{FF2B5EF4-FFF2-40B4-BE49-F238E27FC236}">
                <a16:creationId xmlns:a16="http://schemas.microsoft.com/office/drawing/2014/main" id="{B270BAF1-7727-7F48-9F3A-DA152ED15CF8}"/>
              </a:ext>
            </a:extLst>
          </p:cNvPr>
          <p:cNvCxnSpPr>
            <a:cxnSpLocks/>
          </p:cNvCxnSpPr>
          <p:nvPr/>
        </p:nvCxnSpPr>
        <p:spPr>
          <a:xfrm flipH="1">
            <a:off x="4955006" y="2289259"/>
            <a:ext cx="151211" cy="92404"/>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cxnSp>
        <p:nvCxnSpPr>
          <p:cNvPr id="60" name="Straight Arrow Connector 59">
            <a:extLst>
              <a:ext uri="{FF2B5EF4-FFF2-40B4-BE49-F238E27FC236}">
                <a16:creationId xmlns:a16="http://schemas.microsoft.com/office/drawing/2014/main" id="{CCCC4F81-5F69-3140-99A3-98B09CD3B240}"/>
              </a:ext>
            </a:extLst>
          </p:cNvPr>
          <p:cNvCxnSpPr>
            <a:cxnSpLocks/>
          </p:cNvCxnSpPr>
          <p:nvPr/>
        </p:nvCxnSpPr>
        <p:spPr>
          <a:xfrm flipV="1">
            <a:off x="1743945" y="3011644"/>
            <a:ext cx="138578" cy="68224"/>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68E6060B-388F-7E4E-8E2D-A7E99F89DC3A}"/>
              </a:ext>
            </a:extLst>
          </p:cNvPr>
          <p:cNvCxnSpPr>
            <a:cxnSpLocks/>
          </p:cNvCxnSpPr>
          <p:nvPr/>
        </p:nvCxnSpPr>
        <p:spPr>
          <a:xfrm flipH="1" flipV="1">
            <a:off x="4649419" y="4551435"/>
            <a:ext cx="14741" cy="233576"/>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grpSp>
        <p:nvGrpSpPr>
          <p:cNvPr id="68" name="Group 67">
            <a:extLst>
              <a:ext uri="{FF2B5EF4-FFF2-40B4-BE49-F238E27FC236}">
                <a16:creationId xmlns:a16="http://schemas.microsoft.com/office/drawing/2014/main" id="{64FEEB4F-51E0-1443-8CD2-B17738B461DA}"/>
              </a:ext>
            </a:extLst>
          </p:cNvPr>
          <p:cNvGrpSpPr/>
          <p:nvPr/>
        </p:nvGrpSpPr>
        <p:grpSpPr>
          <a:xfrm>
            <a:off x="4267824" y="593423"/>
            <a:ext cx="2005699" cy="430887"/>
            <a:chOff x="4267824" y="593423"/>
            <a:chExt cx="2005699" cy="430887"/>
          </a:xfrm>
        </p:grpSpPr>
        <p:sp>
          <p:nvSpPr>
            <p:cNvPr id="13" name="Rectangle 12">
              <a:extLst>
                <a:ext uri="{FF2B5EF4-FFF2-40B4-BE49-F238E27FC236}">
                  <a16:creationId xmlns:a16="http://schemas.microsoft.com/office/drawing/2014/main" id="{EE5370AE-D532-5444-9C92-E6288BF918CA}"/>
                </a:ext>
              </a:extLst>
            </p:cNvPr>
            <p:cNvSpPr/>
            <p:nvPr/>
          </p:nvSpPr>
          <p:spPr>
            <a:xfrm>
              <a:off x="4267824" y="593423"/>
              <a:ext cx="2005699" cy="430887"/>
            </a:xfrm>
            <a:prstGeom prst="rect">
              <a:avLst/>
            </a:prstGeom>
          </p:spPr>
          <p:txBody>
            <a:bodyPr wrap="square">
              <a:spAutoFit/>
            </a:bodyPr>
            <a:lstStyle/>
            <a:p>
              <a:pPr algn="ctr"/>
              <a:r>
                <a:rPr lang="en-US" sz="1100" i="1" dirty="0"/>
                <a:t>Sends the signaling molecule into the extracellular space</a:t>
              </a:r>
            </a:p>
          </p:txBody>
        </p:sp>
        <p:cxnSp>
          <p:nvCxnSpPr>
            <p:cNvPr id="62" name="Straight Arrow Connector 61">
              <a:extLst>
                <a:ext uri="{FF2B5EF4-FFF2-40B4-BE49-F238E27FC236}">
                  <a16:creationId xmlns:a16="http://schemas.microsoft.com/office/drawing/2014/main" id="{2EB9BD2F-8B3A-3341-972E-F2CD4111EDAE}"/>
                </a:ext>
              </a:extLst>
            </p:cNvPr>
            <p:cNvCxnSpPr>
              <a:cxnSpLocks/>
            </p:cNvCxnSpPr>
            <p:nvPr/>
          </p:nvCxnSpPr>
          <p:spPr>
            <a:xfrm flipH="1">
              <a:off x="4281364" y="824205"/>
              <a:ext cx="151211" cy="92404"/>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grpSp>
      <p:cxnSp>
        <p:nvCxnSpPr>
          <p:cNvPr id="64" name="Straight Arrow Connector 63">
            <a:extLst>
              <a:ext uri="{FF2B5EF4-FFF2-40B4-BE49-F238E27FC236}">
                <a16:creationId xmlns:a16="http://schemas.microsoft.com/office/drawing/2014/main" id="{7BEC5D3A-EBC6-DB4A-8545-A4E6E20559B8}"/>
              </a:ext>
            </a:extLst>
          </p:cNvPr>
          <p:cNvCxnSpPr>
            <a:cxnSpLocks/>
          </p:cNvCxnSpPr>
          <p:nvPr/>
        </p:nvCxnSpPr>
        <p:spPr>
          <a:xfrm flipH="1">
            <a:off x="6482644" y="2838456"/>
            <a:ext cx="151211" cy="92404"/>
          </a:xfrm>
          <a:prstGeom prst="straightConnector1">
            <a:avLst/>
          </a:prstGeom>
          <a:ln w="28575">
            <a:headEnd w="lg" len="lg"/>
            <a:tailEnd type="stealth" w="lg" len="lg"/>
          </a:ln>
          <a:effectLst/>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AC2CD9CD-EA97-804E-B1FB-D5E578C4AB5A}"/>
              </a:ext>
            </a:extLst>
          </p:cNvPr>
          <p:cNvSpPr/>
          <p:nvPr/>
        </p:nvSpPr>
        <p:spPr>
          <a:xfrm>
            <a:off x="1092629" y="2401269"/>
            <a:ext cx="170482" cy="170481"/>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81457C00-A007-5F47-903C-CAB77A4D98F0}"/>
              </a:ext>
            </a:extLst>
          </p:cNvPr>
          <p:cNvSpPr/>
          <p:nvPr/>
        </p:nvSpPr>
        <p:spPr>
          <a:xfrm>
            <a:off x="2843616" y="3138792"/>
            <a:ext cx="170482" cy="170481"/>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8001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218"/>
        <p:cNvGrpSpPr/>
        <p:nvPr/>
      </p:nvGrpSpPr>
      <p:grpSpPr>
        <a:xfrm>
          <a:off x="0" y="0"/>
          <a:ext cx="0" cy="0"/>
          <a:chOff x="0" y="0"/>
          <a:chExt cx="0" cy="0"/>
        </a:xfrm>
      </p:grpSpPr>
      <p:sp>
        <p:nvSpPr>
          <p:cNvPr id="219" name="Google Shape;219;p12"/>
          <p:cNvSpPr txBox="1"/>
          <p:nvPr/>
        </p:nvSpPr>
        <p:spPr>
          <a:xfrm>
            <a:off x="1010104" y="-7620"/>
            <a:ext cx="617220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endParaRPr sz="3300">
              <a:solidFill>
                <a:schemeClr val="dk1"/>
              </a:solidFill>
              <a:latin typeface="Arial"/>
              <a:ea typeface="Arial"/>
              <a:cs typeface="Arial"/>
              <a:sym typeface="Arial"/>
            </a:endParaRPr>
          </a:p>
        </p:txBody>
      </p:sp>
      <p:sp>
        <p:nvSpPr>
          <p:cNvPr id="220" name="Google Shape;220;p12"/>
          <p:cNvSpPr txBox="1">
            <a:spLocks noGrp="1"/>
          </p:cNvSpPr>
          <p:nvPr>
            <p:ph type="title"/>
          </p:nvPr>
        </p:nvSpPr>
        <p:spPr>
          <a:xfrm>
            <a:off x="1226743" y="-98798"/>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Receptors and ligands</a:t>
            </a:r>
            <a:endParaRPr sz="2100" dirty="0">
              <a:latin typeface="Arial"/>
              <a:ea typeface="Arial"/>
              <a:cs typeface="Arial"/>
              <a:sym typeface="Arial"/>
            </a:endParaRPr>
          </a:p>
        </p:txBody>
      </p:sp>
      <p:sp>
        <p:nvSpPr>
          <p:cNvPr id="221" name="Google Shape;221;p12"/>
          <p:cNvSpPr/>
          <p:nvPr/>
        </p:nvSpPr>
        <p:spPr>
          <a:xfrm>
            <a:off x="518959" y="1009004"/>
            <a:ext cx="5055674" cy="1946656"/>
          </a:xfrm>
          <a:prstGeom prst="rect">
            <a:avLst/>
          </a:prstGeom>
          <a:noFill/>
          <a:ln>
            <a:noFill/>
          </a:ln>
        </p:spPr>
        <p:txBody>
          <a:bodyPr spcFirstLastPara="1" wrap="square" lIns="68569" tIns="34275" rIns="68569" bIns="34275" anchor="t" anchorCtr="0">
            <a:spAutoFit/>
          </a:bodyPr>
          <a:lstStyle/>
          <a:p>
            <a:pPr marL="214313" indent="-214313">
              <a:spcBef>
                <a:spcPts val="0"/>
              </a:spcBef>
              <a:spcAft>
                <a:spcPts val="0"/>
              </a:spcAft>
              <a:buClr>
                <a:schemeClr val="dk1"/>
              </a:buClr>
              <a:buSzPts val="2000"/>
              <a:buFont typeface="Arial"/>
              <a:buChar char="•"/>
            </a:pPr>
            <a:r>
              <a:rPr lang="en-US" sz="1400" dirty="0">
                <a:solidFill>
                  <a:schemeClr val="dk1"/>
                </a:solidFill>
                <a:latin typeface="Calibri"/>
                <a:ea typeface="Calibri"/>
                <a:cs typeface="Calibri"/>
                <a:sym typeface="Calibri"/>
              </a:rPr>
              <a:t>Receptors and ligands come in closely matched pairs, with a:</a:t>
            </a:r>
          </a:p>
          <a:p>
            <a:pPr marL="214313" indent="-214313">
              <a:spcBef>
                <a:spcPts val="0"/>
              </a:spcBef>
              <a:spcAft>
                <a:spcPts val="0"/>
              </a:spcAft>
              <a:buClr>
                <a:schemeClr val="dk1"/>
              </a:buClr>
              <a:buSzPts val="2000"/>
              <a:buFont typeface="Arial"/>
              <a:buChar char="•"/>
            </a:pPr>
            <a:endParaRPr lang="en-US" sz="1400" dirty="0">
              <a:solidFill>
                <a:schemeClr val="dk1"/>
              </a:solidFill>
              <a:latin typeface="Calibri"/>
              <a:ea typeface="Calibri"/>
              <a:cs typeface="Calibri"/>
              <a:sym typeface="Calibri"/>
            </a:endParaRPr>
          </a:p>
          <a:p>
            <a:pPr marL="671513" lvl="1" indent="-214313">
              <a:spcBef>
                <a:spcPts val="0"/>
              </a:spcBef>
              <a:spcAft>
                <a:spcPts val="1200"/>
              </a:spcAft>
              <a:buClr>
                <a:schemeClr val="dk1"/>
              </a:buClr>
              <a:buSzPts val="2000"/>
              <a:buFont typeface="Arial"/>
              <a:buChar char="•"/>
            </a:pPr>
            <a:r>
              <a:rPr lang="en-US" sz="1400" dirty="0">
                <a:solidFill>
                  <a:srgbClr val="3366FF"/>
                </a:solidFill>
                <a:latin typeface="Calibri"/>
                <a:ea typeface="Calibri"/>
                <a:cs typeface="Calibri"/>
                <a:sym typeface="Calibri"/>
              </a:rPr>
              <a:t>receptor recognizes </a:t>
            </a:r>
            <a:r>
              <a:rPr lang="en-US" sz="1400" dirty="0">
                <a:solidFill>
                  <a:schemeClr val="dk1"/>
                </a:solidFill>
                <a:latin typeface="Calibri"/>
                <a:ea typeface="Calibri"/>
                <a:cs typeface="Calibri"/>
                <a:sym typeface="Calibri"/>
              </a:rPr>
              <a:t>just one or a few specific ligands, </a:t>
            </a:r>
            <a:endParaRPr lang="en-US" sz="1400" dirty="0">
              <a:sym typeface="Calibri"/>
            </a:endParaRPr>
          </a:p>
          <a:p>
            <a:pPr marL="671513" lvl="1" indent="-214313">
              <a:spcBef>
                <a:spcPts val="0"/>
              </a:spcBef>
              <a:spcAft>
                <a:spcPts val="0"/>
              </a:spcAft>
              <a:buClr>
                <a:schemeClr val="dk1"/>
              </a:buClr>
              <a:buSzPts val="2000"/>
              <a:buFont typeface="Arial"/>
              <a:buChar char="•"/>
            </a:pPr>
            <a:r>
              <a:rPr lang="en-US" sz="1400" dirty="0">
                <a:solidFill>
                  <a:srgbClr val="3366FF"/>
                </a:solidFill>
                <a:latin typeface="Calibri"/>
                <a:ea typeface="Calibri"/>
                <a:cs typeface="Calibri"/>
                <a:sym typeface="Calibri"/>
              </a:rPr>
              <a:t>ligand binds </a:t>
            </a:r>
            <a:r>
              <a:rPr lang="en-US" sz="1400" dirty="0">
                <a:solidFill>
                  <a:schemeClr val="dk1"/>
                </a:solidFill>
                <a:latin typeface="Calibri"/>
                <a:ea typeface="Calibri"/>
                <a:cs typeface="Calibri"/>
                <a:sym typeface="Calibri"/>
              </a:rPr>
              <a:t>to just one or a few specific target receptors</a:t>
            </a:r>
            <a:endParaRPr sz="1400" dirty="0"/>
          </a:p>
          <a:p>
            <a:pPr marL="557213" lvl="1" indent="-166688">
              <a:spcBef>
                <a:spcPts val="0"/>
              </a:spcBef>
              <a:spcAft>
                <a:spcPts val="0"/>
              </a:spcAft>
              <a:buClr>
                <a:schemeClr val="dk1"/>
              </a:buClr>
              <a:buSzPts val="1000"/>
            </a:pPr>
            <a:endParaRPr sz="1400" dirty="0">
              <a:solidFill>
                <a:srgbClr val="558ED5"/>
              </a:solidFill>
              <a:latin typeface="Calibri"/>
              <a:ea typeface="Calibri"/>
              <a:cs typeface="Calibri"/>
              <a:sym typeface="Calibri"/>
            </a:endParaRPr>
          </a:p>
          <a:p>
            <a:pPr marL="285750" indent="-285750">
              <a:spcBef>
                <a:spcPts val="0"/>
              </a:spcBef>
              <a:spcAft>
                <a:spcPts val="0"/>
              </a:spcAft>
              <a:buClr>
                <a:schemeClr val="dk1"/>
              </a:buClr>
              <a:buSzPts val="2000"/>
              <a:buFont typeface="Arial" panose="020B0604020202020204" pitchFamily="34" charset="0"/>
              <a:buChar char="•"/>
            </a:pPr>
            <a:r>
              <a:rPr lang="en-US" sz="1400" dirty="0">
                <a:solidFill>
                  <a:schemeClr val="dk1"/>
                </a:solidFill>
                <a:latin typeface="Calibri"/>
                <a:ea typeface="Calibri"/>
                <a:cs typeface="Calibri"/>
                <a:sym typeface="Calibri"/>
              </a:rPr>
              <a:t>Binding of a ligand to a receptor changes its shape or activity, allowing </a:t>
            </a:r>
            <a:r>
              <a:rPr lang="en-US" sz="1400" dirty="0">
                <a:solidFill>
                  <a:srgbClr val="3366FF"/>
                </a:solidFill>
                <a:latin typeface="Calibri"/>
                <a:ea typeface="Calibri"/>
                <a:cs typeface="Calibri"/>
                <a:sym typeface="Calibri"/>
              </a:rPr>
              <a:t>it to transmit a signal inside of the cell </a:t>
            </a:r>
            <a:r>
              <a:rPr lang="en-US" sz="1400" dirty="0">
                <a:solidFill>
                  <a:srgbClr val="3366FF"/>
                </a:solidFill>
                <a:latin typeface="Calibri"/>
                <a:ea typeface="Calibri"/>
                <a:cs typeface="Calibri"/>
                <a:sym typeface="Wingdings" pitchFamily="2" charset="2"/>
              </a:rPr>
              <a:t> </a:t>
            </a:r>
            <a:r>
              <a:rPr lang="en-US" sz="1400" dirty="0">
                <a:solidFill>
                  <a:schemeClr val="dk1"/>
                </a:solidFill>
                <a:latin typeface="Calibri"/>
                <a:cs typeface="Calibri"/>
                <a:sym typeface="Wingdings" pitchFamily="2" charset="2"/>
              </a:rPr>
              <a:t>of</a:t>
            </a:r>
            <a:r>
              <a:rPr lang="en-US" sz="1400" dirty="0">
                <a:solidFill>
                  <a:schemeClr val="dk1"/>
                </a:solidFill>
                <a:latin typeface="Calibri"/>
                <a:cs typeface="Calibri"/>
                <a:sym typeface="Calibri"/>
              </a:rPr>
              <a:t>ten by activating other proteins</a:t>
            </a:r>
            <a:endParaRPr sz="1400" dirty="0">
              <a:solidFill>
                <a:schemeClr val="dk1"/>
              </a:solidFill>
              <a:latin typeface="Calibri"/>
              <a:cs typeface="Calibri"/>
              <a:sym typeface="Calibri"/>
            </a:endParaRPr>
          </a:p>
        </p:txBody>
      </p:sp>
      <p:grpSp>
        <p:nvGrpSpPr>
          <p:cNvPr id="222" name="Google Shape;222;p12"/>
          <p:cNvGrpSpPr/>
          <p:nvPr/>
        </p:nvGrpSpPr>
        <p:grpSpPr>
          <a:xfrm>
            <a:off x="5710175" y="1009004"/>
            <a:ext cx="2595625" cy="3125492"/>
            <a:chOff x="5802054" y="484954"/>
            <a:chExt cx="3276251" cy="4542864"/>
          </a:xfrm>
        </p:grpSpPr>
        <p:pic>
          <p:nvPicPr>
            <p:cNvPr id="223" name="Google Shape;223;p12"/>
            <p:cNvPicPr preferRelativeResize="0"/>
            <p:nvPr/>
          </p:nvPicPr>
          <p:blipFill rotWithShape="1">
            <a:blip r:embed="rId3">
              <a:alphaModFix/>
            </a:blip>
            <a:srcRect/>
            <a:stretch/>
          </p:blipFill>
          <p:spPr>
            <a:xfrm>
              <a:off x="5980032" y="2576944"/>
              <a:ext cx="3079303" cy="2450874"/>
            </a:xfrm>
            <a:prstGeom prst="rect">
              <a:avLst/>
            </a:prstGeom>
            <a:noFill/>
            <a:ln>
              <a:noFill/>
            </a:ln>
          </p:spPr>
        </p:pic>
        <p:pic>
          <p:nvPicPr>
            <p:cNvPr id="224" name="Google Shape;224;p12"/>
            <p:cNvPicPr preferRelativeResize="0"/>
            <p:nvPr/>
          </p:nvPicPr>
          <p:blipFill rotWithShape="1">
            <a:blip r:embed="rId4">
              <a:alphaModFix/>
            </a:blip>
            <a:srcRect/>
            <a:stretch/>
          </p:blipFill>
          <p:spPr>
            <a:xfrm>
              <a:off x="5802054" y="484954"/>
              <a:ext cx="3276251" cy="2464523"/>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2"/>
          <p:cNvSpPr txBox="1"/>
          <p:nvPr/>
        </p:nvSpPr>
        <p:spPr>
          <a:xfrm>
            <a:off x="1010104" y="-7620"/>
            <a:ext cx="617220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endParaRPr sz="3300">
              <a:solidFill>
                <a:schemeClr val="dk1"/>
              </a:solidFill>
              <a:latin typeface="Arial"/>
              <a:ea typeface="Arial"/>
              <a:cs typeface="Arial"/>
              <a:sym typeface="Arial"/>
            </a:endParaRPr>
          </a:p>
        </p:txBody>
      </p:sp>
      <p:sp>
        <p:nvSpPr>
          <p:cNvPr id="220" name="Google Shape;220;p12"/>
          <p:cNvSpPr txBox="1">
            <a:spLocks noGrp="1"/>
          </p:cNvSpPr>
          <p:nvPr>
            <p:ph type="title"/>
          </p:nvPr>
        </p:nvSpPr>
        <p:spPr>
          <a:xfrm>
            <a:off x="1226743" y="-98798"/>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Types of receptors</a:t>
            </a:r>
            <a:endParaRPr sz="2100" dirty="0">
              <a:latin typeface="Arial"/>
              <a:ea typeface="Arial"/>
              <a:cs typeface="Arial"/>
              <a:sym typeface="Arial"/>
            </a:endParaRPr>
          </a:p>
        </p:txBody>
      </p:sp>
      <p:sp>
        <p:nvSpPr>
          <p:cNvPr id="221" name="Google Shape;221;p12"/>
          <p:cNvSpPr/>
          <p:nvPr/>
        </p:nvSpPr>
        <p:spPr>
          <a:xfrm>
            <a:off x="585664" y="1083481"/>
            <a:ext cx="4856255" cy="1885101"/>
          </a:xfrm>
          <a:prstGeom prst="rect">
            <a:avLst/>
          </a:prstGeom>
          <a:noFill/>
          <a:ln>
            <a:noFill/>
          </a:ln>
        </p:spPr>
        <p:txBody>
          <a:bodyPr spcFirstLastPara="1" wrap="square" lIns="68569" tIns="34275" rIns="68569" bIns="34275" anchor="t" anchorCtr="0">
            <a:spAutoFit/>
          </a:bodyPr>
          <a:lstStyle/>
          <a:p>
            <a:pPr>
              <a:spcBef>
                <a:spcPts val="0"/>
              </a:spcBef>
              <a:spcAft>
                <a:spcPts val="1200"/>
              </a:spcAft>
              <a:buClr>
                <a:schemeClr val="dk1"/>
              </a:buClr>
              <a:buSzPts val="2000"/>
            </a:pPr>
            <a:r>
              <a:rPr lang="en-US" sz="1800" b="1" dirty="0">
                <a:solidFill>
                  <a:schemeClr val="dk1"/>
                </a:solidFill>
                <a:latin typeface="Calibri"/>
                <a:ea typeface="Calibri"/>
                <a:cs typeface="Calibri"/>
                <a:sym typeface="Calibri"/>
              </a:rPr>
              <a:t>1. Intracellular receptors</a:t>
            </a:r>
            <a:r>
              <a:rPr lang="en-US" sz="1800" dirty="0">
                <a:solidFill>
                  <a:schemeClr val="dk1"/>
                </a:solidFill>
                <a:latin typeface="Calibri"/>
                <a:ea typeface="Calibri"/>
                <a:cs typeface="Calibri"/>
                <a:sym typeface="Calibri"/>
              </a:rPr>
              <a:t>:</a:t>
            </a:r>
          </a:p>
          <a:p>
            <a:pPr marL="305753" lvl="1" indent="-214313">
              <a:spcBef>
                <a:spcPts val="0"/>
              </a:spcBef>
              <a:spcAft>
                <a:spcPts val="600"/>
              </a:spcAft>
              <a:buClr>
                <a:schemeClr val="dk1"/>
              </a:buClr>
              <a:buSzPts val="2000"/>
              <a:buFont typeface="Arial"/>
              <a:buChar char="•"/>
            </a:pPr>
            <a:r>
              <a:rPr lang="en-US" sz="1800" dirty="0">
                <a:solidFill>
                  <a:schemeClr val="dk1"/>
                </a:solidFill>
                <a:latin typeface="Calibri"/>
                <a:ea typeface="Calibri"/>
                <a:cs typeface="Calibri"/>
                <a:sym typeface="Calibri"/>
              </a:rPr>
              <a:t>Found inside the cell (in cytoplasm or nucleus)</a:t>
            </a:r>
          </a:p>
          <a:p>
            <a:pPr marL="305753" lvl="1" indent="-214313">
              <a:spcBef>
                <a:spcPts val="0"/>
              </a:spcBef>
              <a:spcAft>
                <a:spcPts val="600"/>
              </a:spcAft>
              <a:buClr>
                <a:schemeClr val="dk1"/>
              </a:buClr>
              <a:buSzPts val="2000"/>
              <a:buFont typeface="Arial"/>
              <a:buChar char="•"/>
            </a:pPr>
            <a:r>
              <a:rPr lang="en-US" sz="1800" dirty="0">
                <a:solidFill>
                  <a:schemeClr val="dk1"/>
                </a:solidFill>
                <a:latin typeface="Calibri"/>
                <a:ea typeface="Calibri"/>
                <a:cs typeface="Calibri"/>
                <a:sym typeface="Calibri"/>
              </a:rPr>
              <a:t>Binding of ligand, causes receptor to change shape, enter nucleus and regulate gene transcription</a:t>
            </a:r>
            <a:endParaRPr dirty="0"/>
          </a:p>
          <a:p>
            <a:pPr marL="381000" lvl="1">
              <a:spcBef>
                <a:spcPts val="0"/>
              </a:spcBef>
              <a:spcAft>
                <a:spcPts val="0"/>
              </a:spcAft>
              <a:buClr>
                <a:schemeClr val="dk1"/>
              </a:buClr>
              <a:buSzPts val="800"/>
            </a:pPr>
            <a:endParaRPr sz="800" dirty="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5200A434-1141-D74B-A154-EB4410A5063A}"/>
              </a:ext>
            </a:extLst>
          </p:cNvPr>
          <p:cNvPicPr>
            <a:picLocks noChangeAspect="1"/>
          </p:cNvPicPr>
          <p:nvPr/>
        </p:nvPicPr>
        <p:blipFill rotWithShape="1">
          <a:blip r:embed="rId3"/>
          <a:srcRect r="5859"/>
          <a:stretch/>
        </p:blipFill>
        <p:spPr>
          <a:xfrm>
            <a:off x="5545580" y="568607"/>
            <a:ext cx="3489563" cy="3228438"/>
          </a:xfrm>
          <a:prstGeom prst="rect">
            <a:avLst/>
          </a:prstGeom>
        </p:spPr>
      </p:pic>
      <p:sp>
        <p:nvSpPr>
          <p:cNvPr id="3" name="Rectangle 2">
            <a:extLst>
              <a:ext uri="{FF2B5EF4-FFF2-40B4-BE49-F238E27FC236}">
                <a16:creationId xmlns:a16="http://schemas.microsoft.com/office/drawing/2014/main" id="{6F8FC974-D0E6-DDD2-E2E7-09030F3CD42A}"/>
              </a:ext>
            </a:extLst>
          </p:cNvPr>
          <p:cNvSpPr/>
          <p:nvPr/>
        </p:nvSpPr>
        <p:spPr>
          <a:xfrm>
            <a:off x="368968" y="1564105"/>
            <a:ext cx="4948990" cy="14838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426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grpSp>
        <p:nvGrpSpPr>
          <p:cNvPr id="6" name="Group 5">
            <a:extLst>
              <a:ext uri="{FF2B5EF4-FFF2-40B4-BE49-F238E27FC236}">
                <a16:creationId xmlns:a16="http://schemas.microsoft.com/office/drawing/2014/main" id="{F82F5056-CD3C-D843-AFA1-11CD729A448F}"/>
              </a:ext>
            </a:extLst>
          </p:cNvPr>
          <p:cNvGrpSpPr/>
          <p:nvPr/>
        </p:nvGrpSpPr>
        <p:grpSpPr>
          <a:xfrm>
            <a:off x="3696432" y="1463692"/>
            <a:ext cx="3294523" cy="3152285"/>
            <a:chOff x="3660582" y="1542994"/>
            <a:chExt cx="3294523" cy="3152285"/>
          </a:xfrm>
        </p:grpSpPr>
        <p:pic>
          <p:nvPicPr>
            <p:cNvPr id="4" name="Picture 3">
              <a:extLst>
                <a:ext uri="{FF2B5EF4-FFF2-40B4-BE49-F238E27FC236}">
                  <a16:creationId xmlns:a16="http://schemas.microsoft.com/office/drawing/2014/main" id="{303A9069-02A5-3C4F-A40B-129796A1AD73}"/>
                </a:ext>
              </a:extLst>
            </p:cNvPr>
            <p:cNvPicPr>
              <a:picLocks noChangeAspect="1"/>
            </p:cNvPicPr>
            <p:nvPr/>
          </p:nvPicPr>
          <p:blipFill>
            <a:blip r:embed="rId3"/>
            <a:stretch>
              <a:fillRect/>
            </a:stretch>
          </p:blipFill>
          <p:spPr>
            <a:xfrm>
              <a:off x="3660582" y="1992586"/>
              <a:ext cx="3294523" cy="2702693"/>
            </a:xfrm>
            <a:prstGeom prst="rect">
              <a:avLst/>
            </a:prstGeom>
          </p:spPr>
        </p:pic>
        <p:sp>
          <p:nvSpPr>
            <p:cNvPr id="10" name="Google Shape;219;p12">
              <a:extLst>
                <a:ext uri="{FF2B5EF4-FFF2-40B4-BE49-F238E27FC236}">
                  <a16:creationId xmlns:a16="http://schemas.microsoft.com/office/drawing/2014/main" id="{375A39F4-A918-184C-8AA0-A78A28A365E6}"/>
                </a:ext>
              </a:extLst>
            </p:cNvPr>
            <p:cNvSpPr txBox="1"/>
            <p:nvPr/>
          </p:nvSpPr>
          <p:spPr>
            <a:xfrm>
              <a:off x="3870537" y="1542994"/>
              <a:ext cx="110005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r>
                <a:rPr lang="en-US" sz="2000" dirty="0">
                  <a:solidFill>
                    <a:schemeClr val="dk1"/>
                  </a:solidFill>
                  <a:latin typeface="Arial"/>
                  <a:ea typeface="Arial"/>
                  <a:cs typeface="Arial"/>
                  <a:sym typeface="Arial"/>
                </a:rPr>
                <a:t>2.</a:t>
              </a:r>
              <a:endParaRPr sz="2000" dirty="0">
                <a:solidFill>
                  <a:schemeClr val="dk1"/>
                </a:solidFill>
                <a:latin typeface="Arial"/>
                <a:ea typeface="Arial"/>
                <a:cs typeface="Arial"/>
                <a:sym typeface="Arial"/>
              </a:endParaRPr>
            </a:p>
          </p:txBody>
        </p:sp>
      </p:grpSp>
      <p:sp>
        <p:nvSpPr>
          <p:cNvPr id="219" name="Google Shape;219;p12"/>
          <p:cNvSpPr txBox="1"/>
          <p:nvPr/>
        </p:nvSpPr>
        <p:spPr>
          <a:xfrm>
            <a:off x="3515375" y="-125440"/>
            <a:ext cx="110005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r>
              <a:rPr lang="en-US" sz="2000" dirty="0">
                <a:solidFill>
                  <a:schemeClr val="dk1"/>
                </a:solidFill>
                <a:latin typeface="Arial"/>
                <a:ea typeface="Arial"/>
                <a:cs typeface="Arial"/>
                <a:sym typeface="Arial"/>
              </a:rPr>
              <a:t>1.</a:t>
            </a:r>
            <a:endParaRPr sz="2000" dirty="0">
              <a:solidFill>
                <a:schemeClr val="dk1"/>
              </a:solidFill>
              <a:latin typeface="Arial"/>
              <a:ea typeface="Arial"/>
              <a:cs typeface="Arial"/>
              <a:sym typeface="Arial"/>
            </a:endParaRPr>
          </a:p>
        </p:txBody>
      </p:sp>
      <p:sp>
        <p:nvSpPr>
          <p:cNvPr id="220" name="Google Shape;220;p12"/>
          <p:cNvSpPr txBox="1">
            <a:spLocks noGrp="1"/>
          </p:cNvSpPr>
          <p:nvPr>
            <p:ph type="title"/>
          </p:nvPr>
        </p:nvSpPr>
        <p:spPr>
          <a:xfrm>
            <a:off x="1226744" y="-98798"/>
            <a:ext cx="2653832"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Types of receptors</a:t>
            </a:r>
            <a:endParaRPr sz="2100" dirty="0">
              <a:latin typeface="Arial"/>
              <a:ea typeface="Arial"/>
              <a:cs typeface="Arial"/>
              <a:sym typeface="Arial"/>
            </a:endParaRPr>
          </a:p>
        </p:txBody>
      </p:sp>
      <p:sp>
        <p:nvSpPr>
          <p:cNvPr id="221" name="Google Shape;221;p12"/>
          <p:cNvSpPr/>
          <p:nvPr/>
        </p:nvSpPr>
        <p:spPr>
          <a:xfrm>
            <a:off x="504495" y="911390"/>
            <a:ext cx="3633751" cy="1731213"/>
          </a:xfrm>
          <a:prstGeom prst="rect">
            <a:avLst/>
          </a:prstGeom>
          <a:noFill/>
          <a:ln>
            <a:noFill/>
          </a:ln>
        </p:spPr>
        <p:txBody>
          <a:bodyPr spcFirstLastPara="1" wrap="square" lIns="68569" tIns="34275" rIns="68569" bIns="34275" anchor="t" anchorCtr="0">
            <a:spAutoFit/>
          </a:bodyPr>
          <a:lstStyle/>
          <a:p>
            <a:pPr marL="600075" lvl="1" indent="-219075">
              <a:spcBef>
                <a:spcPts val="0"/>
              </a:spcBef>
              <a:spcAft>
                <a:spcPts val="0"/>
              </a:spcAft>
              <a:buClr>
                <a:schemeClr val="dk1"/>
              </a:buClr>
              <a:buSzPts val="800"/>
              <a:buFont typeface="Courier New" panose="02070309020205020404" pitchFamily="49" charset="0"/>
              <a:buChar char="o"/>
            </a:pPr>
            <a:endParaRPr sz="600" dirty="0">
              <a:solidFill>
                <a:schemeClr val="dk1"/>
              </a:solidFill>
              <a:latin typeface="Calibri"/>
              <a:ea typeface="Calibri"/>
              <a:cs typeface="Calibri"/>
              <a:sym typeface="Calibri"/>
            </a:endParaRPr>
          </a:p>
          <a:p>
            <a:pPr>
              <a:spcBef>
                <a:spcPts val="0"/>
              </a:spcBef>
              <a:spcAft>
                <a:spcPts val="1200"/>
              </a:spcAft>
              <a:buClr>
                <a:schemeClr val="dk1"/>
              </a:buClr>
              <a:buSzPts val="2000"/>
            </a:pPr>
            <a:r>
              <a:rPr lang="en-US" sz="1800" b="1" dirty="0">
                <a:solidFill>
                  <a:schemeClr val="dk1"/>
                </a:solidFill>
                <a:latin typeface="Calibri"/>
                <a:ea typeface="Calibri"/>
                <a:cs typeface="Calibri"/>
                <a:sym typeface="Calibri"/>
              </a:rPr>
              <a:t>2. Cell surface receptors:</a:t>
            </a:r>
          </a:p>
          <a:p>
            <a:pPr marL="305753" lvl="1" indent="-214313">
              <a:spcBef>
                <a:spcPts val="0"/>
              </a:spcBef>
              <a:spcAft>
                <a:spcPts val="600"/>
              </a:spcAft>
              <a:buClr>
                <a:schemeClr val="dk1"/>
              </a:buClr>
              <a:buSzPts val="2000"/>
              <a:buFont typeface="Arial"/>
              <a:buChar char="•"/>
            </a:pPr>
            <a:r>
              <a:rPr lang="en-US" sz="1600" dirty="0">
                <a:solidFill>
                  <a:schemeClr val="dk1"/>
                </a:solidFill>
                <a:latin typeface="Calibri"/>
                <a:cs typeface="Calibri"/>
              </a:rPr>
              <a:t>Membrane-anchored proteins that bind ligands on the outside of the cell</a:t>
            </a:r>
          </a:p>
          <a:p>
            <a:pPr marL="305753" lvl="1" indent="-214313">
              <a:spcBef>
                <a:spcPts val="0"/>
              </a:spcBef>
              <a:spcAft>
                <a:spcPts val="600"/>
              </a:spcAft>
              <a:buClr>
                <a:schemeClr val="dk1"/>
              </a:buClr>
              <a:buSzPts val="2000"/>
              <a:buFont typeface="Arial"/>
              <a:buChar char="•"/>
            </a:pPr>
            <a:r>
              <a:rPr lang="en-US" sz="1600" dirty="0">
                <a:solidFill>
                  <a:schemeClr val="dk1"/>
                </a:solidFill>
                <a:latin typeface="Calibri"/>
                <a:cs typeface="Calibri"/>
                <a:sym typeface="Calibri"/>
              </a:rPr>
              <a:t>The ligand does </a:t>
            </a:r>
            <a:r>
              <a:rPr lang="en-US" sz="1600" dirty="0">
                <a:solidFill>
                  <a:srgbClr val="FF0000"/>
                </a:solidFill>
                <a:latin typeface="Calibri"/>
                <a:cs typeface="Calibri"/>
                <a:sym typeface="Calibri"/>
              </a:rPr>
              <a:t>not</a:t>
            </a:r>
            <a:r>
              <a:rPr lang="en-US" sz="1600" dirty="0">
                <a:solidFill>
                  <a:schemeClr val="dk1"/>
                </a:solidFill>
                <a:latin typeface="Calibri"/>
                <a:cs typeface="Calibri"/>
                <a:sym typeface="Calibri"/>
              </a:rPr>
              <a:t> cross the cell membrane</a:t>
            </a:r>
          </a:p>
        </p:txBody>
      </p:sp>
      <p:pic>
        <p:nvPicPr>
          <p:cNvPr id="3" name="Picture 2">
            <a:extLst>
              <a:ext uri="{FF2B5EF4-FFF2-40B4-BE49-F238E27FC236}">
                <a16:creationId xmlns:a16="http://schemas.microsoft.com/office/drawing/2014/main" id="{CD4E76F3-66D4-A94A-AE24-45CE966521C0}"/>
              </a:ext>
            </a:extLst>
          </p:cNvPr>
          <p:cNvPicPr>
            <a:picLocks noChangeAspect="1"/>
          </p:cNvPicPr>
          <p:nvPr/>
        </p:nvPicPr>
        <p:blipFill>
          <a:blip r:embed="rId4"/>
          <a:stretch>
            <a:fillRect/>
          </a:stretch>
        </p:blipFill>
        <p:spPr>
          <a:xfrm>
            <a:off x="4231295" y="176575"/>
            <a:ext cx="2490322" cy="1367790"/>
          </a:xfrm>
          <a:prstGeom prst="rect">
            <a:avLst/>
          </a:prstGeom>
        </p:spPr>
      </p:pic>
      <p:grpSp>
        <p:nvGrpSpPr>
          <p:cNvPr id="7" name="Group 6">
            <a:extLst>
              <a:ext uri="{FF2B5EF4-FFF2-40B4-BE49-F238E27FC236}">
                <a16:creationId xmlns:a16="http://schemas.microsoft.com/office/drawing/2014/main" id="{737527F2-6E30-2E42-AB7F-CDDFEB7AB48B}"/>
              </a:ext>
            </a:extLst>
          </p:cNvPr>
          <p:cNvGrpSpPr/>
          <p:nvPr/>
        </p:nvGrpSpPr>
        <p:grpSpPr>
          <a:xfrm>
            <a:off x="6522311" y="-10506"/>
            <a:ext cx="2614800" cy="5154006"/>
            <a:chOff x="6522311" y="-10506"/>
            <a:chExt cx="2614800" cy="5154006"/>
          </a:xfrm>
        </p:grpSpPr>
        <p:pic>
          <p:nvPicPr>
            <p:cNvPr id="5" name="Picture 4">
              <a:extLst>
                <a:ext uri="{FF2B5EF4-FFF2-40B4-BE49-F238E27FC236}">
                  <a16:creationId xmlns:a16="http://schemas.microsoft.com/office/drawing/2014/main" id="{B811EDE0-7AF9-8B4B-9320-4511B116A0AC}"/>
                </a:ext>
              </a:extLst>
            </p:cNvPr>
            <p:cNvPicPr>
              <a:picLocks noChangeAspect="1"/>
            </p:cNvPicPr>
            <p:nvPr/>
          </p:nvPicPr>
          <p:blipFill>
            <a:blip r:embed="rId5"/>
            <a:stretch>
              <a:fillRect/>
            </a:stretch>
          </p:blipFill>
          <p:spPr>
            <a:xfrm>
              <a:off x="6665575" y="694734"/>
              <a:ext cx="2471536" cy="4448766"/>
            </a:xfrm>
            <a:prstGeom prst="rect">
              <a:avLst/>
            </a:prstGeom>
          </p:spPr>
        </p:pic>
        <p:sp>
          <p:nvSpPr>
            <p:cNvPr id="9" name="Google Shape;219;p12">
              <a:extLst>
                <a:ext uri="{FF2B5EF4-FFF2-40B4-BE49-F238E27FC236}">
                  <a16:creationId xmlns:a16="http://schemas.microsoft.com/office/drawing/2014/main" id="{6E9C8EF6-70B5-3640-95E2-AF5AAAE07623}"/>
                </a:ext>
              </a:extLst>
            </p:cNvPr>
            <p:cNvSpPr txBox="1"/>
            <p:nvPr/>
          </p:nvSpPr>
          <p:spPr>
            <a:xfrm>
              <a:off x="6522311" y="-10506"/>
              <a:ext cx="110005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r>
                <a:rPr lang="en-US" sz="2000" dirty="0">
                  <a:solidFill>
                    <a:schemeClr val="dk1"/>
                  </a:solidFill>
                  <a:highlight>
                    <a:srgbClr val="FFFF00"/>
                  </a:highlight>
                  <a:latin typeface="Arial"/>
                  <a:ea typeface="Arial"/>
                  <a:cs typeface="Arial"/>
                  <a:sym typeface="Arial"/>
                </a:rPr>
                <a:t>3.</a:t>
              </a:r>
              <a:endParaRPr sz="2000" dirty="0">
                <a:solidFill>
                  <a:schemeClr val="dk1"/>
                </a:solidFill>
                <a:highlight>
                  <a:srgbClr val="FFFF00"/>
                </a:highlight>
                <a:latin typeface="Arial"/>
                <a:ea typeface="Arial"/>
                <a:cs typeface="Arial"/>
                <a:sym typeface="Arial"/>
              </a:endParaRPr>
            </a:p>
          </p:txBody>
        </p:sp>
      </p:grpSp>
      <p:sp>
        <p:nvSpPr>
          <p:cNvPr id="14" name="TextBox 13">
            <a:extLst>
              <a:ext uri="{FF2B5EF4-FFF2-40B4-BE49-F238E27FC236}">
                <a16:creationId xmlns:a16="http://schemas.microsoft.com/office/drawing/2014/main" id="{4E174509-0916-1142-A18F-7EF2C0B960E0}"/>
              </a:ext>
            </a:extLst>
          </p:cNvPr>
          <p:cNvSpPr txBox="1"/>
          <p:nvPr/>
        </p:nvSpPr>
        <p:spPr>
          <a:xfrm>
            <a:off x="493226" y="2571750"/>
            <a:ext cx="3970400" cy="1231106"/>
          </a:xfrm>
          <a:prstGeom prst="rect">
            <a:avLst/>
          </a:prstGeom>
          <a:noFill/>
        </p:spPr>
        <p:txBody>
          <a:bodyPr wrap="square">
            <a:spAutoFit/>
          </a:bodyPr>
          <a:lstStyle/>
          <a:p>
            <a:pPr marL="91440" lvl="2">
              <a:spcBef>
                <a:spcPts val="0"/>
              </a:spcBef>
              <a:spcAft>
                <a:spcPts val="0"/>
              </a:spcAft>
              <a:buClr>
                <a:schemeClr val="dk1"/>
              </a:buClr>
              <a:buSzPts val="2000"/>
            </a:pPr>
            <a:r>
              <a:rPr lang="en-US" sz="1600" dirty="0">
                <a:solidFill>
                  <a:schemeClr val="dk1"/>
                </a:solidFill>
                <a:latin typeface="Calibri"/>
                <a:cs typeface="Calibri"/>
                <a:sym typeface="Calibri"/>
              </a:rPr>
              <a:t>There are 3 types:</a:t>
            </a:r>
          </a:p>
          <a:p>
            <a:pPr marL="182880" lvl="2">
              <a:spcBef>
                <a:spcPts val="0"/>
              </a:spcBef>
              <a:spcAft>
                <a:spcPts val="600"/>
              </a:spcAft>
              <a:buClr>
                <a:schemeClr val="dk1"/>
              </a:buClr>
              <a:buSzPts val="2000"/>
            </a:pPr>
            <a:r>
              <a:rPr lang="en-US" sz="1600" b="1" dirty="0">
                <a:solidFill>
                  <a:schemeClr val="dk1"/>
                </a:solidFill>
                <a:latin typeface="Calibri"/>
                <a:cs typeface="Calibri"/>
                <a:sym typeface="Calibri"/>
              </a:rPr>
              <a:t>1. Ligand-gated ion channel</a:t>
            </a:r>
          </a:p>
          <a:p>
            <a:pPr marL="182880" lvl="2">
              <a:spcBef>
                <a:spcPts val="0"/>
              </a:spcBef>
              <a:spcAft>
                <a:spcPts val="600"/>
              </a:spcAft>
              <a:buClr>
                <a:schemeClr val="dk1"/>
              </a:buClr>
              <a:buSzPts val="2000"/>
            </a:pPr>
            <a:r>
              <a:rPr lang="en-US" sz="1600" b="1" dirty="0">
                <a:solidFill>
                  <a:schemeClr val="dk1"/>
                </a:solidFill>
                <a:latin typeface="Calibri"/>
                <a:cs typeface="Calibri"/>
                <a:sym typeface="Calibri"/>
              </a:rPr>
              <a:t>2. G-protein coupled receptors</a:t>
            </a:r>
          </a:p>
          <a:p>
            <a:pPr marL="182880" lvl="2">
              <a:spcBef>
                <a:spcPts val="0"/>
              </a:spcBef>
              <a:spcAft>
                <a:spcPts val="600"/>
              </a:spcAft>
              <a:buClr>
                <a:schemeClr val="dk1"/>
              </a:buClr>
              <a:buSzPts val="2000"/>
            </a:pPr>
            <a:r>
              <a:rPr lang="en-US" sz="1600" b="1" dirty="0">
                <a:solidFill>
                  <a:schemeClr val="dk1"/>
                </a:solidFill>
                <a:highlight>
                  <a:srgbClr val="FFFF00"/>
                </a:highlight>
                <a:latin typeface="Calibri"/>
                <a:cs typeface="Calibri"/>
                <a:sym typeface="Calibri"/>
              </a:rPr>
              <a:t>3. Receptor tyrosine kinases</a:t>
            </a:r>
          </a:p>
        </p:txBody>
      </p:sp>
      <p:sp>
        <p:nvSpPr>
          <p:cNvPr id="2" name="Rectangle 1">
            <a:extLst>
              <a:ext uri="{FF2B5EF4-FFF2-40B4-BE49-F238E27FC236}">
                <a16:creationId xmlns:a16="http://schemas.microsoft.com/office/drawing/2014/main" id="{AD2C3F18-DE6D-33F4-191D-16A7AC5A763A}"/>
              </a:ext>
            </a:extLst>
          </p:cNvPr>
          <p:cNvSpPr/>
          <p:nvPr/>
        </p:nvSpPr>
        <p:spPr>
          <a:xfrm>
            <a:off x="263735" y="1463693"/>
            <a:ext cx="3762833" cy="11080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31BE09D-3371-1CB2-3B2D-551173537C91}"/>
              </a:ext>
            </a:extLst>
          </p:cNvPr>
          <p:cNvSpPr/>
          <p:nvPr/>
        </p:nvSpPr>
        <p:spPr>
          <a:xfrm>
            <a:off x="302567" y="2612990"/>
            <a:ext cx="3762833" cy="12311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25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20" name="Google Shape;220;p12"/>
          <p:cNvSpPr txBox="1">
            <a:spLocks noGrp="1"/>
          </p:cNvSpPr>
          <p:nvPr>
            <p:ph type="title"/>
          </p:nvPr>
        </p:nvSpPr>
        <p:spPr>
          <a:xfrm>
            <a:off x="738754" y="0"/>
            <a:ext cx="3470031"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Receptor tyrosine kinases (RTKs) and cancer</a:t>
            </a:r>
            <a:endParaRPr sz="2100" dirty="0">
              <a:latin typeface="Arial"/>
              <a:ea typeface="Arial"/>
              <a:cs typeface="Arial"/>
              <a:sym typeface="Arial"/>
            </a:endParaRPr>
          </a:p>
        </p:txBody>
      </p:sp>
      <p:sp>
        <p:nvSpPr>
          <p:cNvPr id="221" name="Google Shape;221;p12"/>
          <p:cNvSpPr/>
          <p:nvPr/>
        </p:nvSpPr>
        <p:spPr>
          <a:xfrm>
            <a:off x="522514" y="865346"/>
            <a:ext cx="4483242" cy="1423436"/>
          </a:xfrm>
          <a:prstGeom prst="rect">
            <a:avLst/>
          </a:prstGeom>
          <a:noFill/>
          <a:ln>
            <a:noFill/>
          </a:ln>
        </p:spPr>
        <p:txBody>
          <a:bodyPr spcFirstLastPara="1" wrap="square" lIns="68569" tIns="34275" rIns="68569" bIns="34275" anchor="t" anchorCtr="0">
            <a:spAutoFit/>
          </a:bodyPr>
          <a:lstStyle/>
          <a:p>
            <a:pPr marL="285750" indent="-285750">
              <a:spcBef>
                <a:spcPts val="0"/>
              </a:spcBef>
              <a:spcAft>
                <a:spcPts val="0"/>
              </a:spcAft>
              <a:buClr>
                <a:schemeClr val="dk1"/>
              </a:buClr>
              <a:buSzPts val="2000"/>
              <a:buFont typeface="Arial" panose="020B0604020202020204" pitchFamily="34" charset="0"/>
              <a:buChar char="•"/>
            </a:pPr>
            <a:r>
              <a:rPr lang="en-US" sz="1200" dirty="0">
                <a:solidFill>
                  <a:schemeClr val="dk1"/>
                </a:solidFill>
                <a:latin typeface="+mn-lt"/>
                <a:cs typeface="Calibri"/>
                <a:sym typeface="Calibri"/>
              </a:rPr>
              <a:t>RTKs often </a:t>
            </a:r>
            <a:r>
              <a:rPr lang="en-US" sz="1200" b="0" i="0" dirty="0">
                <a:solidFill>
                  <a:srgbClr val="21242C"/>
                </a:solidFill>
                <a:effectLst/>
                <a:latin typeface="+mn-lt"/>
              </a:rPr>
              <a:t>bind to </a:t>
            </a:r>
            <a:r>
              <a:rPr lang="en-US" sz="1200" b="1" i="0" dirty="0">
                <a:solidFill>
                  <a:srgbClr val="21242C"/>
                </a:solidFill>
                <a:effectLst/>
                <a:latin typeface="+mn-lt"/>
              </a:rPr>
              <a:t>growth factors</a:t>
            </a:r>
            <a:r>
              <a:rPr lang="en-US" sz="1200" b="0" i="0" dirty="0">
                <a:solidFill>
                  <a:srgbClr val="21242C"/>
                </a:solidFill>
                <a:effectLst/>
                <a:latin typeface="+mn-lt"/>
              </a:rPr>
              <a:t>, signaling molecules that promote cell division and survival</a:t>
            </a:r>
          </a:p>
          <a:p>
            <a:pPr>
              <a:spcBef>
                <a:spcPts val="0"/>
              </a:spcBef>
              <a:spcAft>
                <a:spcPts val="0"/>
              </a:spcAft>
              <a:buClr>
                <a:schemeClr val="dk1"/>
              </a:buClr>
              <a:buSzPts val="2000"/>
            </a:pPr>
            <a:endParaRPr lang="en-US" sz="800" dirty="0">
              <a:solidFill>
                <a:srgbClr val="21242C"/>
              </a:solidFill>
              <a:latin typeface="+mn-lt"/>
            </a:endParaRPr>
          </a:p>
          <a:p>
            <a:pPr marL="285750" indent="-285750">
              <a:spcBef>
                <a:spcPts val="0"/>
              </a:spcBef>
              <a:spcAft>
                <a:spcPts val="0"/>
              </a:spcAft>
              <a:buClr>
                <a:schemeClr val="dk1"/>
              </a:buClr>
              <a:buSzPts val="2000"/>
              <a:buFont typeface="Arial" panose="020B0604020202020204" pitchFamily="34" charset="0"/>
              <a:buChar char="•"/>
            </a:pPr>
            <a:r>
              <a:rPr lang="en-US" sz="1200" b="0" i="0" dirty="0">
                <a:solidFill>
                  <a:srgbClr val="21242C"/>
                </a:solidFill>
                <a:effectLst/>
                <a:latin typeface="+mn-lt"/>
              </a:rPr>
              <a:t>Because of their role in growth factor signaling, RTKs are essential in the body, but their activity must be kept in balance:</a:t>
            </a:r>
          </a:p>
          <a:p>
            <a:pPr>
              <a:spcBef>
                <a:spcPts val="0"/>
              </a:spcBef>
              <a:spcAft>
                <a:spcPts val="0"/>
              </a:spcAft>
              <a:buClr>
                <a:schemeClr val="dk1"/>
              </a:buClr>
              <a:buSzPts val="2000"/>
            </a:pPr>
            <a:endParaRPr lang="en-US" sz="800" b="0" i="0" dirty="0">
              <a:solidFill>
                <a:srgbClr val="21242C"/>
              </a:solidFill>
              <a:effectLst/>
              <a:latin typeface="+mn-lt"/>
            </a:endParaRPr>
          </a:p>
          <a:p>
            <a:pPr marL="742950" lvl="1" indent="-285750">
              <a:spcBef>
                <a:spcPts val="0"/>
              </a:spcBef>
              <a:spcAft>
                <a:spcPts val="0"/>
              </a:spcAft>
              <a:buClr>
                <a:schemeClr val="dk1"/>
              </a:buClr>
              <a:buSzPts val="2000"/>
              <a:buFont typeface="Arial" panose="020B0604020202020204" pitchFamily="34" charset="0"/>
              <a:buChar char="•"/>
            </a:pPr>
            <a:r>
              <a:rPr lang="en-US" sz="1200" b="0" i="0" dirty="0">
                <a:solidFill>
                  <a:srgbClr val="21242C"/>
                </a:solidFill>
                <a:effectLst/>
                <a:latin typeface="+mn-lt"/>
              </a:rPr>
              <a:t>overactive growth factor receptors are associated with some types of cancer</a:t>
            </a:r>
            <a:endParaRPr sz="1200" dirty="0">
              <a:solidFill>
                <a:schemeClr val="dk1"/>
              </a:solidFill>
              <a:latin typeface="+mn-lt"/>
              <a:ea typeface="Calibri"/>
              <a:cs typeface="Calibri"/>
              <a:sym typeface="Calibri"/>
            </a:endParaRPr>
          </a:p>
        </p:txBody>
      </p:sp>
      <p:pic>
        <p:nvPicPr>
          <p:cNvPr id="5" name="Picture 4">
            <a:extLst>
              <a:ext uri="{FF2B5EF4-FFF2-40B4-BE49-F238E27FC236}">
                <a16:creationId xmlns:a16="http://schemas.microsoft.com/office/drawing/2014/main" id="{B811EDE0-7AF9-8B4B-9320-4511B116A0AC}"/>
              </a:ext>
            </a:extLst>
          </p:cNvPr>
          <p:cNvPicPr>
            <a:picLocks noChangeAspect="1"/>
          </p:cNvPicPr>
          <p:nvPr/>
        </p:nvPicPr>
        <p:blipFill>
          <a:blip r:embed="rId3"/>
          <a:stretch>
            <a:fillRect/>
          </a:stretch>
        </p:blipFill>
        <p:spPr>
          <a:xfrm>
            <a:off x="5005756" y="50494"/>
            <a:ext cx="2801813" cy="5043265"/>
          </a:xfrm>
          <a:prstGeom prst="rect">
            <a:avLst/>
          </a:prstGeom>
        </p:spPr>
      </p:pic>
      <p:sp>
        <p:nvSpPr>
          <p:cNvPr id="2" name="Google Shape;306;p20">
            <a:extLst>
              <a:ext uri="{FF2B5EF4-FFF2-40B4-BE49-F238E27FC236}">
                <a16:creationId xmlns:a16="http://schemas.microsoft.com/office/drawing/2014/main" id="{0AFE2F17-1513-36DC-50FE-7F1266D4F65A}"/>
              </a:ext>
            </a:extLst>
          </p:cNvPr>
          <p:cNvSpPr txBox="1"/>
          <p:nvPr/>
        </p:nvSpPr>
        <p:spPr>
          <a:xfrm>
            <a:off x="263489" y="2451435"/>
            <a:ext cx="4420560" cy="577051"/>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100" i="1" dirty="0">
                <a:solidFill>
                  <a:srgbClr val="21242C"/>
                </a:solidFill>
                <a:latin typeface="+mj-lt"/>
              </a:rPr>
              <a:t>A </a:t>
            </a:r>
            <a:r>
              <a:rPr lang="en-US" sz="1100" b="1" i="1" dirty="0">
                <a:solidFill>
                  <a:srgbClr val="21242C"/>
                </a:solidFill>
                <a:latin typeface="+mj-lt"/>
              </a:rPr>
              <a:t>kinase</a:t>
            </a:r>
            <a:r>
              <a:rPr lang="en-US" sz="1100" i="1" dirty="0">
                <a:solidFill>
                  <a:srgbClr val="21242C"/>
                </a:solidFill>
                <a:latin typeface="+mj-lt"/>
              </a:rPr>
              <a:t> is an enzyme that transfers phosphate groups to a protein or other target (activating the target), and </a:t>
            </a:r>
            <a:r>
              <a:rPr lang="en-US" sz="1100" b="1" i="1" dirty="0">
                <a:solidFill>
                  <a:srgbClr val="21242C"/>
                </a:solidFill>
                <a:latin typeface="+mj-lt"/>
              </a:rPr>
              <a:t>a receptor tyrosine kinase</a:t>
            </a:r>
            <a:r>
              <a:rPr lang="en-US" sz="1100" i="1" dirty="0">
                <a:solidFill>
                  <a:srgbClr val="21242C"/>
                </a:solidFill>
                <a:latin typeface="+mj-lt"/>
              </a:rPr>
              <a:t> transfers phosphate groups specifically to the amino acid tyrosine</a:t>
            </a:r>
            <a:endParaRPr sz="1100" b="1" i="1" dirty="0">
              <a:solidFill>
                <a:srgbClr val="000000"/>
              </a:solidFill>
              <a:latin typeface="+mj-lt"/>
              <a:ea typeface="Calibri"/>
              <a:cs typeface="Calibri"/>
              <a:sym typeface="Calibri"/>
            </a:endParaRPr>
          </a:p>
        </p:txBody>
      </p:sp>
      <p:sp>
        <p:nvSpPr>
          <p:cNvPr id="4" name="TextBox 3">
            <a:extLst>
              <a:ext uri="{FF2B5EF4-FFF2-40B4-BE49-F238E27FC236}">
                <a16:creationId xmlns:a16="http://schemas.microsoft.com/office/drawing/2014/main" id="{99E50BCD-6BF0-9E94-CF5F-820613C27262}"/>
              </a:ext>
            </a:extLst>
          </p:cNvPr>
          <p:cNvSpPr txBox="1"/>
          <p:nvPr/>
        </p:nvSpPr>
        <p:spPr>
          <a:xfrm>
            <a:off x="187768" y="3085158"/>
            <a:ext cx="4496281" cy="938719"/>
          </a:xfrm>
          <a:prstGeom prst="rect">
            <a:avLst/>
          </a:prstGeom>
          <a:noFill/>
        </p:spPr>
        <p:txBody>
          <a:bodyPr wrap="square">
            <a:spAutoFit/>
          </a:bodyPr>
          <a:lstStyle/>
          <a:p>
            <a:pPr marL="171450" indent="-171450">
              <a:buFont typeface="Arial" panose="020B0604020202020204" pitchFamily="34" charset="0"/>
              <a:buChar char="•"/>
            </a:pPr>
            <a:r>
              <a:rPr lang="en-US" sz="1100" dirty="0">
                <a:solidFill>
                  <a:srgbClr val="21242C"/>
                </a:solidFill>
                <a:latin typeface="+mj-lt"/>
              </a:rPr>
              <a:t>When a tyrosine residue on a protein is phosphorylated, the added phosphate group creates a specific recognition site that allows other proteins with complementary domains (like SH2 domains) to bind, effectively acting as a "molecular glue" to recruit downstream signaling molecules. </a:t>
            </a:r>
          </a:p>
        </p:txBody>
      </p:sp>
      <p:sp>
        <p:nvSpPr>
          <p:cNvPr id="8" name="Rectangle 7">
            <a:extLst>
              <a:ext uri="{FF2B5EF4-FFF2-40B4-BE49-F238E27FC236}">
                <a16:creationId xmlns:a16="http://schemas.microsoft.com/office/drawing/2014/main" id="{BEB27879-A0EC-49C5-8DF2-0ED0F1AFB123}"/>
              </a:ext>
            </a:extLst>
          </p:cNvPr>
          <p:cNvSpPr/>
          <p:nvPr/>
        </p:nvSpPr>
        <p:spPr>
          <a:xfrm>
            <a:off x="187768" y="3085159"/>
            <a:ext cx="4496281" cy="87724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8493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8"/>
          <p:cNvSpPr/>
          <p:nvPr/>
        </p:nvSpPr>
        <p:spPr>
          <a:xfrm>
            <a:off x="2589082" y="1987307"/>
            <a:ext cx="4046801" cy="438551"/>
          </a:xfrm>
          <a:prstGeom prst="rect">
            <a:avLst/>
          </a:prstGeom>
          <a:noFill/>
          <a:ln>
            <a:noFill/>
          </a:ln>
        </p:spPr>
        <p:txBody>
          <a:bodyPr spcFirstLastPara="1" wrap="square" lIns="68569" tIns="34275" rIns="68569" bIns="34275" anchor="t" anchorCtr="0">
            <a:spAutoFit/>
          </a:bodyPr>
          <a:lstStyle/>
          <a:p>
            <a:pPr algn="ctr">
              <a:spcBef>
                <a:spcPts val="0"/>
              </a:spcBef>
              <a:spcAft>
                <a:spcPts val="0"/>
              </a:spcAft>
            </a:pPr>
            <a:r>
              <a:rPr lang="en-US">
                <a:solidFill>
                  <a:schemeClr val="dk1"/>
                </a:solidFill>
                <a:latin typeface="Calibri"/>
                <a:ea typeface="Calibri"/>
                <a:cs typeface="Calibri"/>
                <a:sym typeface="Calibri"/>
              </a:rPr>
              <a:t>Signaling Cascade</a:t>
            </a:r>
            <a:endParaRPr>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19"/>
          <p:cNvSpPr txBox="1"/>
          <p:nvPr/>
        </p:nvSpPr>
        <p:spPr>
          <a:xfrm>
            <a:off x="1010104" y="-7620"/>
            <a:ext cx="617220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endParaRPr sz="3300">
              <a:solidFill>
                <a:schemeClr val="dk1"/>
              </a:solidFill>
              <a:latin typeface="Arial"/>
              <a:ea typeface="Arial"/>
              <a:cs typeface="Arial"/>
              <a:sym typeface="Arial"/>
            </a:endParaRPr>
          </a:p>
        </p:txBody>
      </p:sp>
      <p:sp>
        <p:nvSpPr>
          <p:cNvPr id="294" name="Google Shape;294;p19"/>
          <p:cNvSpPr/>
          <p:nvPr/>
        </p:nvSpPr>
        <p:spPr>
          <a:xfrm>
            <a:off x="4914901" y="711200"/>
            <a:ext cx="3967842" cy="3173916"/>
          </a:xfrm>
          <a:prstGeom prst="rect">
            <a:avLst/>
          </a:prstGeom>
          <a:noFill/>
          <a:ln>
            <a:noFill/>
          </a:ln>
        </p:spPr>
        <p:txBody>
          <a:bodyPr spcFirstLastPara="1" wrap="square" lIns="68569" tIns="34275" rIns="68569" bIns="34275" anchor="t" anchorCtr="0">
            <a:spAutoFit/>
          </a:bodyPr>
          <a:lstStyle/>
          <a:p>
            <a:pPr marL="214313" indent="-214313">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When a </a:t>
            </a:r>
            <a:r>
              <a:rPr lang="en-US" sz="1500" dirty="0">
                <a:solidFill>
                  <a:srgbClr val="3366FF"/>
                </a:solidFill>
                <a:latin typeface="Calibri"/>
                <a:ea typeface="Calibri"/>
                <a:cs typeface="Calibri"/>
                <a:sym typeface="Calibri"/>
              </a:rPr>
              <a:t>ligand binds to a receptor</a:t>
            </a:r>
            <a:r>
              <a:rPr lang="en-US" sz="1500" dirty="0">
                <a:solidFill>
                  <a:schemeClr val="dk1"/>
                </a:solidFill>
                <a:latin typeface="Calibri"/>
                <a:ea typeface="Calibri"/>
                <a:cs typeface="Calibri"/>
                <a:sym typeface="Calibri"/>
              </a:rPr>
              <a:t>, the receptor’s intracellular domain changes in some way</a:t>
            </a:r>
            <a:endParaRPr sz="1500" dirty="0">
              <a:solidFill>
                <a:schemeClr val="dk1"/>
              </a:solidFill>
              <a:latin typeface="Calibri"/>
              <a:ea typeface="Calibri"/>
              <a:cs typeface="Calibri"/>
              <a:sym typeface="Calibri"/>
            </a:endParaRPr>
          </a:p>
          <a:p>
            <a:pPr marL="214313" indent="-171450">
              <a:spcBef>
                <a:spcPts val="0"/>
              </a:spcBef>
              <a:spcAft>
                <a:spcPts val="0"/>
              </a:spcAft>
              <a:buClr>
                <a:schemeClr val="dk1"/>
              </a:buClr>
              <a:buSzPts val="900"/>
            </a:pPr>
            <a:endParaRPr sz="675" dirty="0">
              <a:solidFill>
                <a:schemeClr val="dk1"/>
              </a:solidFill>
              <a:latin typeface="Calibri"/>
              <a:ea typeface="Calibri"/>
              <a:cs typeface="Calibri"/>
              <a:sym typeface="Calibri"/>
            </a:endParaRPr>
          </a:p>
          <a:p>
            <a:pPr marL="214313" indent="-214313">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This may be </a:t>
            </a:r>
            <a:r>
              <a:rPr lang="en-US" sz="1500" dirty="0">
                <a:solidFill>
                  <a:srgbClr val="3366FF"/>
                </a:solidFill>
                <a:latin typeface="Calibri"/>
                <a:ea typeface="Calibri"/>
                <a:cs typeface="Calibri"/>
                <a:sym typeface="Calibri"/>
              </a:rPr>
              <a:t>a change in shape</a:t>
            </a:r>
            <a:r>
              <a:rPr lang="en-US" sz="1500" dirty="0">
                <a:solidFill>
                  <a:schemeClr val="dk1"/>
                </a:solidFill>
                <a:latin typeface="Calibri"/>
                <a:ea typeface="Calibri"/>
                <a:cs typeface="Calibri"/>
                <a:sym typeface="Calibri"/>
              </a:rPr>
              <a:t>, which </a:t>
            </a:r>
            <a:r>
              <a:rPr lang="en-US" sz="1500" dirty="0">
                <a:solidFill>
                  <a:srgbClr val="3366FF"/>
                </a:solidFill>
                <a:latin typeface="Calibri"/>
                <a:ea typeface="Calibri"/>
                <a:cs typeface="Calibri"/>
                <a:sym typeface="Calibri"/>
              </a:rPr>
              <a:t>makes the receptor active as an enzyme </a:t>
            </a:r>
            <a:r>
              <a:rPr lang="en-US" sz="1500" dirty="0">
                <a:solidFill>
                  <a:schemeClr val="dk1"/>
                </a:solidFill>
                <a:latin typeface="Calibri"/>
                <a:ea typeface="Calibri"/>
                <a:cs typeface="Calibri"/>
                <a:sym typeface="Calibri"/>
              </a:rPr>
              <a:t>or lets it bind other molecules</a:t>
            </a:r>
            <a:endParaRPr sz="1800" dirty="0"/>
          </a:p>
          <a:p>
            <a:pPr marL="214313" indent="-119063">
              <a:spcBef>
                <a:spcPts val="0"/>
              </a:spcBef>
              <a:spcAft>
                <a:spcPts val="0"/>
              </a:spcAft>
              <a:buClr>
                <a:schemeClr val="dk1"/>
              </a:buClr>
              <a:buSzPts val="2000"/>
            </a:pPr>
            <a:endParaRPr sz="1500" dirty="0">
              <a:solidFill>
                <a:schemeClr val="dk1"/>
              </a:solidFill>
              <a:latin typeface="Calibri"/>
              <a:ea typeface="Calibri"/>
              <a:cs typeface="Calibri"/>
              <a:sym typeface="Calibri"/>
            </a:endParaRPr>
          </a:p>
          <a:p>
            <a:pPr marL="214313" indent="-214313">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The change in the receptor sets off </a:t>
            </a:r>
            <a:r>
              <a:rPr lang="en-US" sz="1500" dirty="0">
                <a:solidFill>
                  <a:srgbClr val="3366FF"/>
                </a:solidFill>
                <a:latin typeface="Calibri"/>
                <a:ea typeface="Calibri"/>
                <a:cs typeface="Calibri"/>
                <a:sym typeface="Calibri"/>
              </a:rPr>
              <a:t>a series of signaling events</a:t>
            </a:r>
            <a:endParaRPr sz="1500" dirty="0">
              <a:solidFill>
                <a:schemeClr val="dk1"/>
              </a:solidFill>
              <a:latin typeface="Calibri"/>
              <a:ea typeface="Calibri"/>
              <a:cs typeface="Calibri"/>
              <a:sym typeface="Calibri"/>
            </a:endParaRPr>
          </a:p>
          <a:p>
            <a:pPr marL="214313" indent="-119063">
              <a:spcBef>
                <a:spcPts val="0"/>
              </a:spcBef>
              <a:spcAft>
                <a:spcPts val="0"/>
              </a:spcAft>
              <a:buClr>
                <a:schemeClr val="dk1"/>
              </a:buClr>
              <a:buSzPts val="2000"/>
            </a:pPr>
            <a:endParaRPr sz="1500" dirty="0">
              <a:solidFill>
                <a:schemeClr val="dk1"/>
              </a:solidFill>
              <a:latin typeface="Calibri"/>
              <a:ea typeface="Calibri"/>
              <a:cs typeface="Calibri"/>
              <a:sym typeface="Calibri"/>
            </a:endParaRPr>
          </a:p>
          <a:p>
            <a:pPr marL="214313" indent="-214313">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This chain reaction can eventually lead to a cellular response </a:t>
            </a:r>
            <a:r>
              <a:rPr lang="en-US" sz="1500" dirty="0">
                <a:solidFill>
                  <a:srgbClr val="4F81BD"/>
                </a:solidFill>
                <a:latin typeface="Calibri"/>
                <a:ea typeface="Calibri"/>
                <a:cs typeface="Calibri"/>
                <a:sym typeface="Calibri"/>
              </a:rPr>
              <a:t>- </a:t>
            </a:r>
            <a:r>
              <a:rPr lang="en-US" sz="1500" dirty="0">
                <a:solidFill>
                  <a:srgbClr val="3366FF"/>
                </a:solidFill>
                <a:latin typeface="Calibri"/>
                <a:ea typeface="Calibri"/>
                <a:cs typeface="Calibri"/>
                <a:sym typeface="Calibri"/>
              </a:rPr>
              <a:t>a change in the cell's behavior or characteristics</a:t>
            </a:r>
            <a:endParaRPr sz="1500" dirty="0">
              <a:solidFill>
                <a:srgbClr val="3366FF"/>
              </a:solidFill>
              <a:latin typeface="Calibri"/>
              <a:ea typeface="Calibri"/>
              <a:cs typeface="Calibri"/>
              <a:sym typeface="Calibri"/>
            </a:endParaRPr>
          </a:p>
        </p:txBody>
      </p:sp>
      <p:sp>
        <p:nvSpPr>
          <p:cNvPr id="295" name="Google Shape;295;p19"/>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a:latin typeface="Arial"/>
                <a:ea typeface="Arial"/>
                <a:cs typeface="Arial"/>
                <a:sym typeface="Arial"/>
              </a:rPr>
              <a:t>Signal transduction pathway</a:t>
            </a:r>
            <a:endParaRPr sz="2400">
              <a:latin typeface="Arial"/>
              <a:ea typeface="Arial"/>
              <a:cs typeface="Arial"/>
              <a:sym typeface="Arial"/>
            </a:endParaRPr>
          </a:p>
        </p:txBody>
      </p:sp>
      <p:pic>
        <p:nvPicPr>
          <p:cNvPr id="296" name="Google Shape;296;p19"/>
          <p:cNvPicPr preferRelativeResize="0"/>
          <p:nvPr/>
        </p:nvPicPr>
        <p:blipFill rotWithShape="1">
          <a:blip r:embed="rId3">
            <a:alphaModFix/>
          </a:blip>
          <a:srcRect/>
          <a:stretch/>
        </p:blipFill>
        <p:spPr>
          <a:xfrm>
            <a:off x="531045" y="711200"/>
            <a:ext cx="4637854" cy="446461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pic>
        <p:nvPicPr>
          <p:cNvPr id="303" name="Google Shape;303;p20"/>
          <p:cNvPicPr preferRelativeResize="0"/>
          <p:nvPr/>
        </p:nvPicPr>
        <p:blipFill rotWithShape="1">
          <a:blip r:embed="rId3">
            <a:alphaModFix/>
          </a:blip>
          <a:srcRect/>
          <a:stretch/>
        </p:blipFill>
        <p:spPr>
          <a:xfrm>
            <a:off x="1403351" y="721694"/>
            <a:ext cx="3079750" cy="4214060"/>
          </a:xfrm>
          <a:prstGeom prst="rect">
            <a:avLst/>
          </a:prstGeom>
          <a:noFill/>
          <a:ln>
            <a:noFill/>
          </a:ln>
        </p:spPr>
      </p:pic>
      <p:sp>
        <p:nvSpPr>
          <p:cNvPr id="304" name="Google Shape;304;p20"/>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a:latin typeface="Arial"/>
                <a:ea typeface="Arial"/>
                <a:cs typeface="Arial"/>
                <a:sym typeface="Arial"/>
              </a:rPr>
              <a:t>Signal transduction pathway</a:t>
            </a:r>
            <a:endParaRPr sz="2400">
              <a:latin typeface="Arial"/>
              <a:ea typeface="Arial"/>
              <a:cs typeface="Arial"/>
              <a:sym typeface="Arial"/>
            </a:endParaRPr>
          </a:p>
        </p:txBody>
      </p:sp>
      <p:sp>
        <p:nvSpPr>
          <p:cNvPr id="305" name="Google Shape;305;p20"/>
          <p:cNvSpPr txBox="1"/>
          <p:nvPr/>
        </p:nvSpPr>
        <p:spPr>
          <a:xfrm>
            <a:off x="4547471" y="632629"/>
            <a:ext cx="4260360" cy="964336"/>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000000"/>
              </a:buClr>
              <a:buSzPts val="1800"/>
              <a:buFont typeface="Arial"/>
              <a:buChar char="•"/>
            </a:pPr>
            <a:r>
              <a:rPr lang="en-US" sz="1350" dirty="0">
                <a:solidFill>
                  <a:srgbClr val="000000"/>
                </a:solidFill>
                <a:latin typeface="Calibri"/>
                <a:ea typeface="Calibri"/>
                <a:cs typeface="Calibri"/>
                <a:sym typeface="Calibri"/>
              </a:rPr>
              <a:t>A series of chain reactions used by the cell to amplify and send a signal</a:t>
            </a:r>
            <a:endParaRPr sz="1800" dirty="0"/>
          </a:p>
          <a:p>
            <a:pPr marL="600075" lvl="1" indent="-257175">
              <a:spcBef>
                <a:spcPts val="450"/>
              </a:spcBef>
              <a:spcAft>
                <a:spcPts val="0"/>
              </a:spcAft>
              <a:buClr>
                <a:schemeClr val="dk1"/>
              </a:buClr>
              <a:buSzPts val="1800"/>
              <a:buFont typeface="Courier New"/>
              <a:buChar char="o"/>
            </a:pPr>
            <a:r>
              <a:rPr lang="en-US" sz="1350" dirty="0">
                <a:solidFill>
                  <a:schemeClr val="dk1"/>
                </a:solidFill>
                <a:latin typeface="Calibri"/>
                <a:ea typeface="Calibri"/>
                <a:cs typeface="Calibri"/>
                <a:sym typeface="Calibri"/>
              </a:rPr>
              <a:t>It usually involves the activation of proteins and a phosphorylation cascade</a:t>
            </a:r>
            <a:endParaRPr sz="1350" dirty="0">
              <a:solidFill>
                <a:schemeClr val="dk1"/>
              </a:solidFill>
              <a:latin typeface="Calibri"/>
              <a:ea typeface="Calibri"/>
              <a:cs typeface="Calibri"/>
              <a:sym typeface="Calibri"/>
            </a:endParaRPr>
          </a:p>
        </p:txBody>
      </p:sp>
      <p:sp>
        <p:nvSpPr>
          <p:cNvPr id="306" name="Google Shape;306;p20"/>
          <p:cNvSpPr txBox="1"/>
          <p:nvPr/>
        </p:nvSpPr>
        <p:spPr>
          <a:xfrm>
            <a:off x="5080000" y="1783287"/>
            <a:ext cx="3606800" cy="484718"/>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b="1" dirty="0">
                <a:solidFill>
                  <a:srgbClr val="3366FF"/>
                </a:solidFill>
                <a:latin typeface="Calibri"/>
                <a:ea typeface="Calibri"/>
                <a:cs typeface="Calibri"/>
                <a:sym typeface="Calibri"/>
              </a:rPr>
              <a:t>Protein Kinase: </a:t>
            </a:r>
            <a:r>
              <a:rPr lang="en-US" sz="1350" dirty="0">
                <a:solidFill>
                  <a:srgbClr val="000000"/>
                </a:solidFill>
                <a:latin typeface="Calibri"/>
                <a:ea typeface="Calibri"/>
                <a:cs typeface="Calibri"/>
                <a:sym typeface="Calibri"/>
              </a:rPr>
              <a:t>enzyme that adds phosphate groups to proteins to </a:t>
            </a:r>
            <a:r>
              <a:rPr lang="en-US" sz="1350" i="1" dirty="0">
                <a:solidFill>
                  <a:srgbClr val="000000"/>
                </a:solidFill>
                <a:latin typeface="Calibri"/>
                <a:ea typeface="Calibri"/>
                <a:cs typeface="Calibri"/>
                <a:sym typeface="Calibri"/>
              </a:rPr>
              <a:t>activate </a:t>
            </a:r>
            <a:r>
              <a:rPr lang="en-US" sz="1350" dirty="0">
                <a:solidFill>
                  <a:srgbClr val="000000"/>
                </a:solidFill>
                <a:latin typeface="Calibri"/>
                <a:ea typeface="Calibri"/>
                <a:cs typeface="Calibri"/>
                <a:sym typeface="Calibri"/>
              </a:rPr>
              <a:t>them</a:t>
            </a:r>
            <a:endParaRPr sz="1350" b="1" dirty="0">
              <a:solidFill>
                <a:srgbClr val="000000"/>
              </a:solidFill>
              <a:latin typeface="Calibri"/>
              <a:ea typeface="Calibri"/>
              <a:cs typeface="Calibri"/>
              <a:sym typeface="Calibri"/>
            </a:endParaRPr>
          </a:p>
        </p:txBody>
      </p:sp>
      <p:sp>
        <p:nvSpPr>
          <p:cNvPr id="307" name="Google Shape;307;p20"/>
          <p:cNvSpPr txBox="1"/>
          <p:nvPr/>
        </p:nvSpPr>
        <p:spPr>
          <a:xfrm>
            <a:off x="5080000" y="2428093"/>
            <a:ext cx="3278554" cy="692467"/>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b="1" dirty="0">
                <a:solidFill>
                  <a:srgbClr val="3366FF"/>
                </a:solidFill>
                <a:latin typeface="Calibri"/>
                <a:ea typeface="Calibri"/>
                <a:cs typeface="Calibri"/>
                <a:sym typeface="Calibri"/>
              </a:rPr>
              <a:t>Transcription Factor:  </a:t>
            </a:r>
            <a:r>
              <a:rPr lang="en-US" sz="1350" dirty="0">
                <a:solidFill>
                  <a:schemeClr val="dk1"/>
                </a:solidFill>
                <a:latin typeface="Calibri"/>
                <a:ea typeface="Calibri"/>
                <a:cs typeface="Calibri"/>
                <a:sym typeface="Calibri"/>
              </a:rPr>
              <a:t>a protein that can directly bind to DNA to activate or repress genes</a:t>
            </a:r>
            <a:endParaRPr sz="1800" dirty="0"/>
          </a:p>
        </p:txBody>
      </p:sp>
      <p:sp>
        <p:nvSpPr>
          <p:cNvPr id="308" name="Google Shape;308;p20"/>
          <p:cNvSpPr txBox="1"/>
          <p:nvPr/>
        </p:nvSpPr>
        <p:spPr>
          <a:xfrm>
            <a:off x="9468740" y="3170669"/>
            <a:ext cx="2730501" cy="692467"/>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b="1" dirty="0">
                <a:solidFill>
                  <a:srgbClr val="3366FF"/>
                </a:solidFill>
                <a:latin typeface="Calibri"/>
                <a:ea typeface="Calibri"/>
                <a:cs typeface="Calibri"/>
                <a:sym typeface="Calibri"/>
              </a:rPr>
              <a:t>Protein Phosphatase: </a:t>
            </a:r>
            <a:r>
              <a:rPr lang="en-US" sz="1350" dirty="0">
                <a:solidFill>
                  <a:srgbClr val="000000"/>
                </a:solidFill>
                <a:latin typeface="Calibri"/>
                <a:ea typeface="Calibri"/>
                <a:cs typeface="Calibri"/>
                <a:sym typeface="Calibri"/>
              </a:rPr>
              <a:t>enzyme that removes phosphate groups from proteins to de</a:t>
            </a:r>
            <a:r>
              <a:rPr lang="en-US" sz="1350" i="1" dirty="0">
                <a:solidFill>
                  <a:srgbClr val="000000"/>
                </a:solidFill>
                <a:latin typeface="Calibri"/>
                <a:ea typeface="Calibri"/>
                <a:cs typeface="Calibri"/>
                <a:sym typeface="Calibri"/>
              </a:rPr>
              <a:t>activate </a:t>
            </a:r>
            <a:r>
              <a:rPr lang="en-US" sz="1350" dirty="0">
                <a:solidFill>
                  <a:srgbClr val="000000"/>
                </a:solidFill>
                <a:latin typeface="Calibri"/>
                <a:ea typeface="Calibri"/>
                <a:cs typeface="Calibri"/>
                <a:sym typeface="Calibri"/>
              </a:rPr>
              <a:t>them</a:t>
            </a:r>
            <a:endParaRPr sz="1350" b="1" dirty="0">
              <a:solidFill>
                <a:srgbClr val="000000"/>
              </a:solidFill>
              <a:latin typeface="Calibri"/>
              <a:ea typeface="Calibri"/>
              <a:cs typeface="Calibri"/>
              <a:sym typeface="Calibri"/>
            </a:endParaRPr>
          </a:p>
        </p:txBody>
      </p:sp>
      <p:sp>
        <p:nvSpPr>
          <p:cNvPr id="309" name="Google Shape;309;p20"/>
          <p:cNvSpPr txBox="1"/>
          <p:nvPr/>
        </p:nvSpPr>
        <p:spPr>
          <a:xfrm>
            <a:off x="4660902" y="3280648"/>
            <a:ext cx="4146930" cy="1523464"/>
          </a:xfrm>
          <a:prstGeom prst="rect">
            <a:avLst/>
          </a:prstGeom>
          <a:noFill/>
          <a:ln>
            <a:noFill/>
          </a:ln>
        </p:spPr>
        <p:txBody>
          <a:bodyPr spcFirstLastPara="1" wrap="square" lIns="68569" tIns="34275" rIns="68569" bIns="34275" anchor="t" anchorCtr="0">
            <a:spAutoFit/>
          </a:bodyPr>
          <a:lstStyle/>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latin typeface="Calibri"/>
                <a:ea typeface="Calibri"/>
                <a:cs typeface="Calibri"/>
                <a:sym typeface="Calibri"/>
              </a:rPr>
              <a:t>The terms </a:t>
            </a:r>
            <a:r>
              <a:rPr lang="en-US" sz="1350" b="1" dirty="0">
                <a:solidFill>
                  <a:schemeClr val="dk1"/>
                </a:solidFill>
                <a:latin typeface="Calibri"/>
                <a:ea typeface="Calibri"/>
                <a:cs typeface="Calibri"/>
                <a:sym typeface="Calibri"/>
              </a:rPr>
              <a:t>upstream</a:t>
            </a:r>
            <a:r>
              <a:rPr lang="en-US" sz="1350" dirty="0">
                <a:solidFill>
                  <a:schemeClr val="dk1"/>
                </a:solidFill>
                <a:latin typeface="Calibri"/>
                <a:ea typeface="Calibri"/>
                <a:cs typeface="Calibri"/>
                <a:sym typeface="Calibri"/>
              </a:rPr>
              <a:t> and </a:t>
            </a:r>
            <a:r>
              <a:rPr lang="en-US" sz="1350" b="1" dirty="0">
                <a:solidFill>
                  <a:schemeClr val="dk1"/>
                </a:solidFill>
                <a:latin typeface="Calibri"/>
                <a:ea typeface="Calibri"/>
                <a:cs typeface="Calibri"/>
                <a:sym typeface="Calibri"/>
              </a:rPr>
              <a:t>downstream</a:t>
            </a:r>
            <a:r>
              <a:rPr lang="en-US" sz="1350" dirty="0">
                <a:solidFill>
                  <a:schemeClr val="dk1"/>
                </a:solidFill>
                <a:latin typeface="Calibri"/>
                <a:ea typeface="Calibri"/>
                <a:cs typeface="Calibri"/>
                <a:sym typeface="Calibri"/>
              </a:rPr>
              <a:t> are used to describe molecules or events in the relay chain</a:t>
            </a:r>
          </a:p>
          <a:p>
            <a:pPr marL="628650" lvl="1"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latin typeface="Calibri"/>
              <a:ea typeface="Calibri"/>
              <a:cs typeface="Calibri"/>
              <a:sym typeface="Calibri"/>
            </a:endParaRPr>
          </a:p>
          <a:p>
            <a:pPr marL="628650" lvl="1"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Name a molecule upstream of protein kinase 2 in the picture</a:t>
            </a:r>
          </a:p>
          <a:p>
            <a:pPr marL="628650" lvl="1"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Name a molecule downstream of protein kinase 2 in the picture</a:t>
            </a:r>
            <a:endParaRPr sz="1350" dirty="0">
              <a:solidFill>
                <a:schemeClr val="dk1"/>
              </a:solidFill>
              <a:highlight>
                <a:srgbClr val="FFFF00"/>
              </a:highlight>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2"/>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Phosphorylation</a:t>
            </a:r>
            <a:endParaRPr sz="2400" dirty="0">
              <a:latin typeface="Arial"/>
              <a:ea typeface="Arial"/>
              <a:cs typeface="Arial"/>
              <a:sym typeface="Arial"/>
            </a:endParaRPr>
          </a:p>
        </p:txBody>
      </p:sp>
      <p:sp>
        <p:nvSpPr>
          <p:cNvPr id="331" name="Google Shape;331;p22"/>
          <p:cNvSpPr txBox="1"/>
          <p:nvPr/>
        </p:nvSpPr>
        <p:spPr>
          <a:xfrm>
            <a:off x="602209" y="838000"/>
            <a:ext cx="4372627" cy="995114"/>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000000"/>
              </a:buClr>
              <a:buSzPts val="2000"/>
              <a:buFont typeface="Arial"/>
              <a:buChar char="•"/>
            </a:pPr>
            <a:r>
              <a:rPr lang="en-US" sz="1400" dirty="0">
                <a:solidFill>
                  <a:srgbClr val="000000"/>
                </a:solidFill>
                <a:latin typeface="Calibri"/>
                <a:ea typeface="Calibri"/>
                <a:cs typeface="Calibri"/>
                <a:sym typeface="Calibri"/>
              </a:rPr>
              <a:t>The addition of a </a:t>
            </a:r>
            <a:r>
              <a:rPr lang="en-US" sz="1400" dirty="0">
                <a:solidFill>
                  <a:srgbClr val="3366FF"/>
                </a:solidFill>
                <a:latin typeface="Calibri"/>
                <a:ea typeface="Calibri"/>
                <a:cs typeface="Calibri"/>
                <a:sym typeface="Calibri"/>
              </a:rPr>
              <a:t>phosphate group </a:t>
            </a:r>
            <a:r>
              <a:rPr lang="en-US" sz="1400" dirty="0">
                <a:solidFill>
                  <a:srgbClr val="000000"/>
                </a:solidFill>
                <a:latin typeface="Calibri"/>
                <a:ea typeface="Calibri"/>
                <a:cs typeface="Calibri"/>
                <a:sym typeface="Calibri"/>
              </a:rPr>
              <a:t>to one or more sites on a protein</a:t>
            </a:r>
            <a:endParaRPr sz="1400" dirty="0">
              <a:solidFill>
                <a:schemeClr val="dk1"/>
              </a:solidFill>
              <a:latin typeface="Calibri"/>
              <a:ea typeface="Calibri"/>
              <a:cs typeface="Calibri"/>
              <a:sym typeface="Calibri"/>
            </a:endParaRPr>
          </a:p>
          <a:p>
            <a:pPr marL="628650" lvl="1" indent="-285750">
              <a:spcBef>
                <a:spcPts val="450"/>
              </a:spcBef>
              <a:spcAft>
                <a:spcPts val="0"/>
              </a:spcAft>
              <a:buClr>
                <a:srgbClr val="000000"/>
              </a:buClr>
              <a:buSzPts val="2000"/>
              <a:buFont typeface="Arial" panose="020B0604020202020204" pitchFamily="34" charset="0"/>
              <a:buChar char="•"/>
            </a:pPr>
            <a:r>
              <a:rPr lang="en-US" sz="1400" dirty="0">
                <a:solidFill>
                  <a:srgbClr val="000000"/>
                </a:solidFill>
                <a:latin typeface="Calibri"/>
                <a:ea typeface="Calibri"/>
                <a:cs typeface="Calibri"/>
                <a:sym typeface="Calibri"/>
              </a:rPr>
              <a:t>Usually linked to an amino acid with a hydroxyl group (-OH)</a:t>
            </a:r>
            <a:endParaRPr sz="1600" dirty="0"/>
          </a:p>
        </p:txBody>
      </p:sp>
      <p:pic>
        <p:nvPicPr>
          <p:cNvPr id="333" name="Google Shape;333;p22"/>
          <p:cNvPicPr preferRelativeResize="0"/>
          <p:nvPr/>
        </p:nvPicPr>
        <p:blipFill rotWithShape="1">
          <a:blip r:embed="rId3">
            <a:alphaModFix/>
          </a:blip>
          <a:srcRect l="9968"/>
          <a:stretch/>
        </p:blipFill>
        <p:spPr>
          <a:xfrm>
            <a:off x="4878890" y="121083"/>
            <a:ext cx="4188545" cy="1707622"/>
          </a:xfrm>
          <a:prstGeom prst="rect">
            <a:avLst/>
          </a:prstGeom>
          <a:noFill/>
          <a:ln>
            <a:noFill/>
          </a:ln>
        </p:spPr>
      </p:pic>
      <p:grpSp>
        <p:nvGrpSpPr>
          <p:cNvPr id="2" name="Group 1">
            <a:extLst>
              <a:ext uri="{FF2B5EF4-FFF2-40B4-BE49-F238E27FC236}">
                <a16:creationId xmlns:a16="http://schemas.microsoft.com/office/drawing/2014/main" id="{7FDBB58D-4A68-EC41-8DB3-388B63D4151B}"/>
              </a:ext>
            </a:extLst>
          </p:cNvPr>
          <p:cNvGrpSpPr/>
          <p:nvPr/>
        </p:nvGrpSpPr>
        <p:grpSpPr>
          <a:xfrm>
            <a:off x="4200738" y="2024672"/>
            <a:ext cx="4881811" cy="2583684"/>
            <a:chOff x="4185624" y="1880536"/>
            <a:chExt cx="4881811" cy="2583684"/>
          </a:xfrm>
        </p:grpSpPr>
        <p:pic>
          <p:nvPicPr>
            <p:cNvPr id="332" name="Google Shape;332;p22"/>
            <p:cNvPicPr preferRelativeResize="0"/>
            <p:nvPr/>
          </p:nvPicPr>
          <p:blipFill rotWithShape="1">
            <a:blip r:embed="rId4">
              <a:alphaModFix/>
            </a:blip>
            <a:srcRect/>
            <a:stretch/>
          </p:blipFill>
          <p:spPr>
            <a:xfrm>
              <a:off x="4185624" y="1880536"/>
              <a:ext cx="4697077" cy="1827900"/>
            </a:xfrm>
            <a:prstGeom prst="rect">
              <a:avLst/>
            </a:prstGeom>
            <a:noFill/>
            <a:ln>
              <a:noFill/>
            </a:ln>
          </p:spPr>
        </p:pic>
        <p:sp>
          <p:nvSpPr>
            <p:cNvPr id="334" name="Google Shape;334;p22"/>
            <p:cNvSpPr txBox="1"/>
            <p:nvPr/>
          </p:nvSpPr>
          <p:spPr>
            <a:xfrm>
              <a:off x="4572376" y="3776883"/>
              <a:ext cx="4495059" cy="687337"/>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3366FF"/>
                </a:buClr>
                <a:buSzPts val="2000"/>
                <a:buFont typeface="Arial"/>
                <a:buChar char="•"/>
              </a:pPr>
              <a:r>
                <a:rPr lang="en-US" sz="1200" dirty="0">
                  <a:solidFill>
                    <a:srgbClr val="3366FF"/>
                  </a:solidFill>
                  <a:latin typeface="Calibri"/>
                  <a:ea typeface="Calibri"/>
                  <a:cs typeface="Calibri"/>
                  <a:sym typeface="Calibri"/>
                </a:rPr>
                <a:t>Phosphorylation is not permanent</a:t>
              </a:r>
              <a:endParaRPr sz="1200" dirty="0">
                <a:solidFill>
                  <a:srgbClr val="3366FF"/>
                </a:solidFill>
                <a:latin typeface="Calibri"/>
                <a:ea typeface="Calibri"/>
                <a:cs typeface="Calibri"/>
                <a:sym typeface="Calibri"/>
              </a:endParaRPr>
            </a:p>
            <a:p>
              <a:pPr marL="600075" lvl="1" indent="-257175">
                <a:spcBef>
                  <a:spcPts val="450"/>
                </a:spcBef>
                <a:spcAft>
                  <a:spcPts val="0"/>
                </a:spcAft>
                <a:buClr>
                  <a:srgbClr val="000000"/>
                </a:buClr>
                <a:buSzPts val="2000"/>
                <a:buFont typeface="Courier New"/>
                <a:buChar char="o"/>
              </a:pPr>
              <a:r>
                <a:rPr lang="en-US" sz="1200" b="1" dirty="0">
                  <a:solidFill>
                    <a:srgbClr val="000000"/>
                  </a:solidFill>
                  <a:latin typeface="Calibri"/>
                  <a:ea typeface="Calibri"/>
                  <a:cs typeface="Calibri"/>
                  <a:sym typeface="Calibri"/>
                </a:rPr>
                <a:t>Phosphatases</a:t>
              </a:r>
              <a:r>
                <a:rPr lang="en-US" sz="1200" dirty="0">
                  <a:solidFill>
                    <a:srgbClr val="000000"/>
                  </a:solidFill>
                  <a:latin typeface="Calibri"/>
                  <a:ea typeface="Calibri"/>
                  <a:cs typeface="Calibri"/>
                  <a:sym typeface="Calibri"/>
                </a:rPr>
                <a:t> are enzyme that remove phosphate groups from proteins to </a:t>
              </a:r>
              <a:r>
                <a:rPr lang="en-US" sz="1200" i="1" dirty="0">
                  <a:solidFill>
                    <a:srgbClr val="000000"/>
                  </a:solidFill>
                  <a:latin typeface="Calibri"/>
                  <a:ea typeface="Calibri"/>
                  <a:cs typeface="Calibri"/>
                  <a:sym typeface="Calibri"/>
                </a:rPr>
                <a:t>deactivate</a:t>
              </a:r>
              <a:r>
                <a:rPr lang="en-US" sz="1200" dirty="0">
                  <a:solidFill>
                    <a:srgbClr val="000000"/>
                  </a:solidFill>
                  <a:latin typeface="Calibri"/>
                  <a:ea typeface="Calibri"/>
                  <a:cs typeface="Calibri"/>
                  <a:sym typeface="Calibri"/>
                </a:rPr>
                <a:t> them</a:t>
              </a:r>
              <a:endParaRPr sz="1200" dirty="0">
                <a:solidFill>
                  <a:srgbClr val="000000"/>
                </a:solidFill>
                <a:latin typeface="Calibri"/>
                <a:ea typeface="Calibri"/>
                <a:cs typeface="Calibri"/>
              </a:endParaRPr>
            </a:p>
          </p:txBody>
        </p:sp>
      </p:grpSp>
      <p:sp>
        <p:nvSpPr>
          <p:cNvPr id="335" name="Google Shape;335;p22"/>
          <p:cNvSpPr txBox="1"/>
          <p:nvPr/>
        </p:nvSpPr>
        <p:spPr>
          <a:xfrm>
            <a:off x="183885" y="2137973"/>
            <a:ext cx="4495059" cy="2264692"/>
          </a:xfrm>
          <a:prstGeom prst="rect">
            <a:avLst/>
          </a:prstGeom>
          <a:noFill/>
          <a:ln>
            <a:noFill/>
          </a:ln>
        </p:spPr>
        <p:txBody>
          <a:bodyPr spcFirstLastPara="1" wrap="square" lIns="68569" tIns="34275" rIns="68569" bIns="34275" anchor="t" anchorCtr="0">
            <a:spAutoFit/>
          </a:bodyPr>
          <a:lstStyle/>
          <a:p>
            <a:pPr marL="285750" indent="-285750">
              <a:spcBef>
                <a:spcPts val="0"/>
              </a:spcBef>
              <a:spcAft>
                <a:spcPts val="0"/>
              </a:spcAft>
              <a:buClr>
                <a:srgbClr val="3366FF"/>
              </a:buClr>
              <a:buSzPts val="2000"/>
              <a:buFont typeface="Arial" panose="020B0604020202020204" pitchFamily="34" charset="0"/>
              <a:buChar char="•"/>
            </a:pPr>
            <a:r>
              <a:rPr lang="en-US" sz="1400" dirty="0">
                <a:solidFill>
                  <a:srgbClr val="3366FF"/>
                </a:solidFill>
                <a:latin typeface="Calibri"/>
                <a:ea typeface="Calibri"/>
                <a:cs typeface="Calibri"/>
                <a:sym typeface="Calibri"/>
              </a:rPr>
              <a:t>How can adding a phosphate group have such a big effect on the protein?</a:t>
            </a:r>
            <a:endParaRPr sz="1400" dirty="0">
              <a:solidFill>
                <a:srgbClr val="3366FF"/>
              </a:solidFill>
              <a:latin typeface="Calibri"/>
              <a:ea typeface="Calibri"/>
              <a:cs typeface="Calibri"/>
              <a:sym typeface="Calibri"/>
            </a:endParaRPr>
          </a:p>
          <a:p>
            <a:pPr marL="628650" lvl="1" indent="-285750">
              <a:spcBef>
                <a:spcPts val="450"/>
              </a:spcBef>
              <a:spcAft>
                <a:spcPts val="0"/>
              </a:spcAft>
              <a:buClr>
                <a:srgbClr val="000000"/>
              </a:buClr>
              <a:buSzPts val="2000"/>
              <a:buFont typeface="Arial" panose="020B0604020202020204" pitchFamily="34" charset="0"/>
              <a:buChar char="•"/>
            </a:pPr>
            <a:r>
              <a:rPr lang="en-US" sz="1400" dirty="0">
                <a:solidFill>
                  <a:srgbClr val="000000"/>
                </a:solidFill>
                <a:latin typeface="Calibri"/>
                <a:ea typeface="Calibri"/>
                <a:cs typeface="Calibri"/>
                <a:sym typeface="Calibri"/>
              </a:rPr>
              <a:t>It adds a big negative charge to the protein, which alters the protein’s shape and function</a:t>
            </a:r>
          </a:p>
          <a:p>
            <a:pPr marL="628650" lvl="1" indent="-285750">
              <a:spcBef>
                <a:spcPts val="450"/>
              </a:spcBef>
              <a:spcAft>
                <a:spcPts val="0"/>
              </a:spcAft>
              <a:buClr>
                <a:srgbClr val="000000"/>
              </a:buClr>
              <a:buSzPts val="2000"/>
              <a:buFont typeface="Arial" panose="020B0604020202020204" pitchFamily="34" charset="0"/>
              <a:buChar char="•"/>
            </a:pPr>
            <a:r>
              <a:rPr lang="en-US" sz="1400" dirty="0">
                <a:solidFill>
                  <a:srgbClr val="000000"/>
                </a:solidFill>
                <a:latin typeface="Calibri"/>
                <a:cs typeface="Calibri"/>
                <a:sym typeface="Calibri"/>
              </a:rPr>
              <a:t>This can increase or decrease the protein’s activity as an enzyme</a:t>
            </a:r>
          </a:p>
          <a:p>
            <a:pPr marL="628650" lvl="1" indent="-285750">
              <a:spcBef>
                <a:spcPts val="450"/>
              </a:spcBef>
              <a:spcAft>
                <a:spcPts val="0"/>
              </a:spcAft>
              <a:buClr>
                <a:srgbClr val="000000"/>
              </a:buClr>
              <a:buSzPts val="2000"/>
              <a:buFont typeface="Arial" panose="020B0604020202020204" pitchFamily="34" charset="0"/>
              <a:buChar char="•"/>
            </a:pPr>
            <a:r>
              <a:rPr lang="en-US" sz="1400" dirty="0">
                <a:solidFill>
                  <a:srgbClr val="000000"/>
                </a:solidFill>
                <a:latin typeface="Calibri"/>
                <a:cs typeface="Calibri"/>
                <a:sym typeface="Calibri"/>
              </a:rPr>
              <a:t>Or providing a docking site for an interacting enzyme</a:t>
            </a:r>
          </a:p>
          <a:p>
            <a:pPr marL="628650" lvl="1" indent="-285750">
              <a:spcBef>
                <a:spcPts val="450"/>
              </a:spcBef>
              <a:spcAft>
                <a:spcPts val="0"/>
              </a:spcAft>
              <a:buClr>
                <a:srgbClr val="000000"/>
              </a:buClr>
              <a:buSzPts val="2000"/>
              <a:buFont typeface="Arial" panose="020B0604020202020204" pitchFamily="34" charset="0"/>
              <a:buChar char="•"/>
            </a:pPr>
            <a:r>
              <a:rPr lang="en-US" sz="1400" dirty="0">
                <a:solidFill>
                  <a:srgbClr val="000000"/>
                </a:solidFill>
                <a:latin typeface="Calibri"/>
                <a:cs typeface="Calibri"/>
                <a:sym typeface="Calibri"/>
              </a:rPr>
              <a:t>Or block another enzyme from binding</a:t>
            </a:r>
            <a:endParaRPr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48A4B3-6CEF-7448-BEEA-175626704A05}"/>
              </a:ext>
            </a:extLst>
          </p:cNvPr>
          <p:cNvPicPr>
            <a:picLocks noChangeAspect="1"/>
          </p:cNvPicPr>
          <p:nvPr/>
        </p:nvPicPr>
        <p:blipFill>
          <a:blip r:embed="rId3"/>
          <a:stretch>
            <a:fillRect/>
          </a:stretch>
        </p:blipFill>
        <p:spPr>
          <a:xfrm>
            <a:off x="1526764" y="530936"/>
            <a:ext cx="7168828" cy="4612564"/>
          </a:xfrm>
          <a:prstGeom prst="rect">
            <a:avLst/>
          </a:prstGeom>
        </p:spPr>
      </p:pic>
      <p:sp>
        <p:nvSpPr>
          <p:cNvPr id="6" name="Google Shape;330;p22">
            <a:extLst>
              <a:ext uri="{FF2B5EF4-FFF2-40B4-BE49-F238E27FC236}">
                <a16:creationId xmlns:a16="http://schemas.microsoft.com/office/drawing/2014/main" id="{D9E6F660-A45A-1349-8E62-92CF895AAF05}"/>
              </a:ext>
            </a:extLst>
          </p:cNvPr>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Phosphorylation via MAPK signaling pathway</a:t>
            </a:r>
            <a:endParaRPr sz="2400" dirty="0">
              <a:latin typeface="Arial"/>
              <a:ea typeface="Arial"/>
              <a:cs typeface="Arial"/>
              <a:sym typeface="Arial"/>
            </a:endParaRPr>
          </a:p>
        </p:txBody>
      </p:sp>
      <p:sp>
        <p:nvSpPr>
          <p:cNvPr id="7" name="Google Shape;309;p20">
            <a:extLst>
              <a:ext uri="{FF2B5EF4-FFF2-40B4-BE49-F238E27FC236}">
                <a16:creationId xmlns:a16="http://schemas.microsoft.com/office/drawing/2014/main" id="{79FC38BB-2464-A748-8FD8-D1F46BFE0509}"/>
              </a:ext>
            </a:extLst>
          </p:cNvPr>
          <p:cNvSpPr txBox="1"/>
          <p:nvPr/>
        </p:nvSpPr>
        <p:spPr>
          <a:xfrm>
            <a:off x="638418" y="840537"/>
            <a:ext cx="2046168" cy="4224203"/>
          </a:xfrm>
          <a:prstGeom prst="rect">
            <a:avLst/>
          </a:prstGeom>
          <a:noFill/>
          <a:ln>
            <a:noFill/>
          </a:ln>
        </p:spPr>
        <p:txBody>
          <a:bodyPr spcFirstLastPara="1" wrap="square" lIns="68569" tIns="34275" rIns="68569" bIns="34275" anchor="t" anchorCtr="0">
            <a:spAutoFit/>
          </a:bodyPr>
          <a:lstStyle/>
          <a:p>
            <a:pPr marL="342900" lvl="1">
              <a:spcBef>
                <a:spcPts val="0"/>
              </a:spcBef>
              <a:spcAft>
                <a:spcPts val="0"/>
              </a:spcAft>
              <a:buClr>
                <a:schemeClr val="dk1"/>
              </a:buClr>
              <a:buSzPts val="1800"/>
            </a:pPr>
            <a:endParaRPr lang="en-US" sz="1350" dirty="0">
              <a:solidFill>
                <a:schemeClr val="dk1"/>
              </a:solidFill>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What is the ligand?</a:t>
            </a:r>
          </a:p>
          <a:p>
            <a:pPr marL="628650" lvl="1"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highlight>
                <a:srgbClr val="FFFF00"/>
              </a:highlight>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What is the receptor?</a:t>
            </a:r>
          </a:p>
          <a:p>
            <a:pPr marL="171450"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highlight>
                <a:srgbClr val="FFFF00"/>
              </a:highlight>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What protein is directly downstream of the receptor?</a:t>
            </a:r>
          </a:p>
          <a:p>
            <a:pPr marL="171450"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highlight>
                <a:srgbClr val="FFFF00"/>
              </a:highlight>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Name two proteins that are kinases</a:t>
            </a:r>
          </a:p>
          <a:p>
            <a:pPr marL="171450"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highlight>
                <a:srgbClr val="FFFF00"/>
              </a:highlight>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Name the transcription factor</a:t>
            </a:r>
          </a:p>
          <a:p>
            <a:pPr>
              <a:spcBef>
                <a:spcPts val="0"/>
              </a:spcBef>
              <a:spcAft>
                <a:spcPts val="0"/>
              </a:spcAft>
              <a:buClr>
                <a:schemeClr val="dk1"/>
              </a:buClr>
              <a:buSzPts val="1800"/>
            </a:pPr>
            <a:endParaRPr lang="en-US" sz="1350" dirty="0">
              <a:solidFill>
                <a:schemeClr val="dk1"/>
              </a:solidFill>
              <a:highlight>
                <a:srgbClr val="FFFF00"/>
              </a:highlight>
              <a:latin typeface="Calibri"/>
              <a:ea typeface="Calibri"/>
              <a:cs typeface="Calibri"/>
              <a:sym typeface="Calibri"/>
            </a:endParaRPr>
          </a:p>
          <a:p>
            <a:pPr marL="171450" indent="-285750">
              <a:spcBef>
                <a:spcPts val="0"/>
              </a:spcBef>
              <a:spcAft>
                <a:spcPts val="0"/>
              </a:spcAft>
              <a:buClr>
                <a:schemeClr val="dk1"/>
              </a:buClr>
              <a:buSzPts val="1800"/>
              <a:buFont typeface="Arial" panose="020B0604020202020204" pitchFamily="34" charset="0"/>
              <a:buChar char="•"/>
            </a:pPr>
            <a:r>
              <a:rPr lang="en-US" sz="1350" dirty="0">
                <a:solidFill>
                  <a:schemeClr val="dk1"/>
                </a:solidFill>
                <a:highlight>
                  <a:srgbClr val="FFFF00"/>
                </a:highlight>
                <a:latin typeface="Calibri"/>
                <a:ea typeface="Calibri"/>
                <a:cs typeface="Calibri"/>
                <a:sym typeface="Calibri"/>
              </a:rPr>
              <a:t>What is the final outcome/cellular response of this pathway?</a:t>
            </a:r>
          </a:p>
          <a:p>
            <a:pPr marL="171450" indent="-285750">
              <a:spcBef>
                <a:spcPts val="0"/>
              </a:spcBef>
              <a:spcAft>
                <a:spcPts val="0"/>
              </a:spcAft>
              <a:buClr>
                <a:schemeClr val="dk1"/>
              </a:buClr>
              <a:buSzPts val="1800"/>
              <a:buFont typeface="Arial" panose="020B0604020202020204" pitchFamily="34" charset="0"/>
              <a:buChar char="•"/>
            </a:pPr>
            <a:endParaRPr lang="en-US" sz="1350" dirty="0">
              <a:solidFill>
                <a:schemeClr val="dk1"/>
              </a:solidFill>
              <a:highlight>
                <a:srgbClr val="FFFF00"/>
              </a:highlight>
              <a:latin typeface="Calibri"/>
              <a:ea typeface="Calibri"/>
              <a:cs typeface="Calibri"/>
              <a:sym typeface="Calibri"/>
            </a:endParaRPr>
          </a:p>
        </p:txBody>
      </p:sp>
    </p:spTree>
    <p:extLst>
      <p:ext uri="{BB962C8B-B14F-4D97-AF65-F5344CB8AC3E}">
        <p14:creationId xmlns:p14="http://schemas.microsoft.com/office/powerpoint/2010/main" val="2411526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
          <p:cNvPicPr preferRelativeResize="0"/>
          <p:nvPr/>
        </p:nvPicPr>
        <p:blipFill rotWithShape="1">
          <a:blip r:embed="rId3">
            <a:alphaModFix/>
          </a:blip>
          <a:srcRect/>
          <a:stretch/>
        </p:blipFill>
        <p:spPr>
          <a:xfrm>
            <a:off x="4462486" y="2570712"/>
            <a:ext cx="4573846" cy="2572788"/>
          </a:xfrm>
          <a:prstGeom prst="rect">
            <a:avLst/>
          </a:prstGeom>
          <a:noFill/>
          <a:ln>
            <a:noFill/>
          </a:ln>
        </p:spPr>
      </p:pic>
      <p:sp>
        <p:nvSpPr>
          <p:cNvPr id="96" name="Google Shape;96;p2"/>
          <p:cNvSpPr txBox="1">
            <a:spLocks noGrp="1"/>
          </p:cNvSpPr>
          <p:nvPr>
            <p:ph type="title"/>
          </p:nvPr>
        </p:nvSpPr>
        <p:spPr>
          <a:xfrm>
            <a:off x="1156310" y="145029"/>
            <a:ext cx="6516158" cy="509666"/>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600"/>
            </a:pPr>
            <a:r>
              <a:rPr lang="en-US" sz="2700" dirty="0">
                <a:latin typeface="Arial"/>
                <a:ea typeface="Arial"/>
                <a:cs typeface="Arial"/>
                <a:sym typeface="Arial"/>
              </a:rPr>
              <a:t>The “normal” cell</a:t>
            </a:r>
            <a:endParaRPr sz="2700" dirty="0">
              <a:latin typeface="Arial"/>
              <a:ea typeface="Arial"/>
              <a:cs typeface="Arial"/>
              <a:sym typeface="Arial"/>
            </a:endParaRPr>
          </a:p>
        </p:txBody>
      </p:sp>
      <p:sp>
        <p:nvSpPr>
          <p:cNvPr id="97" name="Google Shape;97;p2"/>
          <p:cNvSpPr/>
          <p:nvPr/>
        </p:nvSpPr>
        <p:spPr>
          <a:xfrm>
            <a:off x="634620" y="877142"/>
            <a:ext cx="6516158" cy="692467"/>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b="1">
                <a:solidFill>
                  <a:srgbClr val="558ED5"/>
                </a:solidFill>
                <a:latin typeface="Calibri"/>
                <a:ea typeface="Calibri"/>
                <a:cs typeface="Calibri"/>
                <a:sym typeface="Calibri"/>
              </a:rPr>
              <a:t>What is a “normal” cell?</a:t>
            </a:r>
            <a:endParaRPr sz="1800"/>
          </a:p>
          <a:p>
            <a:pPr>
              <a:spcBef>
                <a:spcPts val="0"/>
              </a:spcBef>
              <a:spcAft>
                <a:spcPts val="0"/>
              </a:spcAft>
            </a:pPr>
            <a:endParaRPr sz="1350">
              <a:solidFill>
                <a:schemeClr val="dk1"/>
              </a:solidFill>
              <a:latin typeface="Calibri"/>
              <a:ea typeface="Calibri"/>
              <a:cs typeface="Calibri"/>
              <a:sym typeface="Calibri"/>
            </a:endParaRPr>
          </a:p>
          <a:p>
            <a:pPr>
              <a:spcBef>
                <a:spcPts val="0"/>
              </a:spcBef>
              <a:spcAft>
                <a:spcPts val="0"/>
              </a:spcAft>
            </a:pPr>
            <a:endParaRPr sz="1350">
              <a:solidFill>
                <a:schemeClr val="dk1"/>
              </a:solidFill>
              <a:latin typeface="Calibri"/>
              <a:ea typeface="Calibri"/>
              <a:cs typeface="Calibri"/>
              <a:sym typeface="Calibri"/>
            </a:endParaRPr>
          </a:p>
        </p:txBody>
      </p:sp>
      <p:sp>
        <p:nvSpPr>
          <p:cNvPr id="98" name="Google Shape;98;p2"/>
          <p:cNvSpPr/>
          <p:nvPr/>
        </p:nvSpPr>
        <p:spPr>
          <a:xfrm>
            <a:off x="634620" y="1174870"/>
            <a:ext cx="5227254" cy="1436966"/>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dirty="0">
                <a:solidFill>
                  <a:schemeClr val="dk1"/>
                </a:solidFill>
                <a:latin typeface="Calibri"/>
                <a:ea typeface="Calibri"/>
                <a:cs typeface="Calibri"/>
                <a:sym typeface="Calibri"/>
              </a:rPr>
              <a:t>We can think of a normal cell as having the same basic characteristics that a person would have, which are:</a:t>
            </a:r>
            <a:endParaRPr sz="1800" dirty="0"/>
          </a:p>
          <a:p>
            <a:pPr>
              <a:spcBef>
                <a:spcPts val="0"/>
              </a:spcBef>
              <a:spcAft>
                <a:spcPts val="0"/>
              </a:spcAft>
            </a:pPr>
            <a:endParaRPr sz="788" dirty="0">
              <a:solidFill>
                <a:schemeClr val="dk1"/>
              </a:solidFill>
              <a:latin typeface="Calibri"/>
              <a:ea typeface="Calibri"/>
              <a:cs typeface="Calibri"/>
              <a:sym typeface="Calibri"/>
            </a:endParaRPr>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Be born and grow</a:t>
            </a:r>
            <a:endParaRPr sz="1800" dirty="0"/>
          </a:p>
          <a:p>
            <a:pPr marL="214313" indent="-214313">
              <a:spcBef>
                <a:spcPts val="0"/>
              </a:spcBef>
              <a:spcAft>
                <a:spcPts val="0"/>
              </a:spcAft>
              <a:buClr>
                <a:srgbClr val="538CD5"/>
              </a:buClr>
              <a:buSzPts val="1800"/>
              <a:buFont typeface="Arial"/>
              <a:buChar char="•"/>
            </a:pPr>
            <a:r>
              <a:rPr lang="en-US" sz="1350" dirty="0">
                <a:solidFill>
                  <a:srgbClr val="538CD5"/>
                </a:solidFill>
                <a:latin typeface="Calibri"/>
                <a:ea typeface="Calibri"/>
                <a:cs typeface="Calibri"/>
                <a:sym typeface="Calibri"/>
              </a:rPr>
              <a:t>Communicate with friends</a:t>
            </a:r>
            <a:endParaRPr sz="1800" dirty="0"/>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Get a job</a:t>
            </a:r>
            <a:endParaRPr sz="1800" dirty="0"/>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Grow old and die</a:t>
            </a:r>
            <a:endParaRPr sz="1800" dirty="0"/>
          </a:p>
        </p:txBody>
      </p:sp>
      <p:sp>
        <p:nvSpPr>
          <p:cNvPr id="101" name="Google Shape;101;p2"/>
          <p:cNvSpPr/>
          <p:nvPr/>
        </p:nvSpPr>
        <p:spPr>
          <a:xfrm>
            <a:off x="634618" y="2873064"/>
            <a:ext cx="5292049" cy="1229217"/>
          </a:xfrm>
          <a:prstGeom prst="rect">
            <a:avLst/>
          </a:prstGeom>
          <a:noFill/>
          <a:ln>
            <a:noFill/>
          </a:ln>
        </p:spPr>
        <p:txBody>
          <a:bodyPr spcFirstLastPara="1" wrap="square" lIns="68569" tIns="34275" rIns="68569" bIns="34275" anchor="t" anchorCtr="0">
            <a:spAutoFit/>
          </a:bodyPr>
          <a:lstStyle/>
          <a:p>
            <a:pPr>
              <a:spcBef>
                <a:spcPts val="0"/>
              </a:spcBef>
              <a:spcAft>
                <a:spcPts val="0"/>
              </a:spcAft>
            </a:pPr>
            <a:r>
              <a:rPr lang="en-US" sz="1350" dirty="0">
                <a:solidFill>
                  <a:schemeClr val="dk1"/>
                </a:solidFill>
                <a:latin typeface="Calibri"/>
                <a:ea typeface="Calibri"/>
                <a:cs typeface="Calibri"/>
                <a:sym typeface="Calibri"/>
              </a:rPr>
              <a:t>In more cell-specific terms, a normal cell must be able to:</a:t>
            </a:r>
            <a:endParaRPr sz="1800" dirty="0"/>
          </a:p>
          <a:p>
            <a:pPr>
              <a:spcBef>
                <a:spcPts val="0"/>
              </a:spcBef>
              <a:spcAft>
                <a:spcPts val="0"/>
              </a:spcAft>
            </a:pPr>
            <a:endParaRPr sz="788" dirty="0">
              <a:solidFill>
                <a:schemeClr val="dk1"/>
              </a:solidFill>
              <a:latin typeface="Calibri"/>
              <a:ea typeface="Calibri"/>
              <a:cs typeface="Calibri"/>
              <a:sym typeface="Calibri"/>
            </a:endParaRPr>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Grow and divide</a:t>
            </a:r>
            <a:endParaRPr sz="1350" dirty="0">
              <a:solidFill>
                <a:schemeClr val="dk1"/>
              </a:solidFill>
              <a:latin typeface="Calibri"/>
              <a:ea typeface="Calibri"/>
              <a:cs typeface="Calibri"/>
              <a:sym typeface="Calibri"/>
            </a:endParaRPr>
          </a:p>
          <a:p>
            <a:pPr marL="214313" indent="-214313">
              <a:spcBef>
                <a:spcPts val="0"/>
              </a:spcBef>
              <a:spcAft>
                <a:spcPts val="0"/>
              </a:spcAft>
              <a:buClr>
                <a:srgbClr val="538CD5"/>
              </a:buClr>
              <a:buSzPts val="1800"/>
              <a:buFont typeface="Arial"/>
              <a:buChar char="•"/>
            </a:pPr>
            <a:r>
              <a:rPr lang="en-US" sz="1350" dirty="0">
                <a:solidFill>
                  <a:srgbClr val="538CD5"/>
                </a:solidFill>
                <a:latin typeface="Calibri"/>
                <a:ea typeface="Calibri"/>
                <a:cs typeface="Calibri"/>
                <a:sym typeface="Calibri"/>
              </a:rPr>
              <a:t>Send and receive signals to and from other cells</a:t>
            </a:r>
            <a:endParaRPr sz="1800" dirty="0"/>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Differentiate (become specialized)</a:t>
            </a:r>
            <a:endParaRPr sz="1350" dirty="0">
              <a:solidFill>
                <a:schemeClr val="dk1"/>
              </a:solidFill>
              <a:latin typeface="Calibri"/>
              <a:ea typeface="Calibri"/>
              <a:cs typeface="Calibri"/>
              <a:sym typeface="Calibri"/>
            </a:endParaRPr>
          </a:p>
          <a:p>
            <a:pPr marL="214313" indent="-214313">
              <a:spcBef>
                <a:spcPts val="0"/>
              </a:spcBef>
              <a:spcAft>
                <a:spcPts val="0"/>
              </a:spcAft>
              <a:buClr>
                <a:schemeClr val="dk1"/>
              </a:buClr>
              <a:buSzPts val="1800"/>
              <a:buFont typeface="Arial"/>
              <a:buChar char="•"/>
            </a:pPr>
            <a:r>
              <a:rPr lang="en-US" sz="1350" dirty="0">
                <a:solidFill>
                  <a:schemeClr val="dk1"/>
                </a:solidFill>
                <a:latin typeface="Calibri"/>
                <a:ea typeface="Calibri"/>
                <a:cs typeface="Calibri"/>
                <a:sym typeface="Calibri"/>
              </a:rPr>
              <a:t>Cell death – apoptosis (programmed) or necrosis (unprogrammed)</a:t>
            </a:r>
            <a:endParaRPr sz="1800" dirty="0"/>
          </a:p>
        </p:txBody>
      </p:sp>
      <p:sp>
        <p:nvSpPr>
          <p:cNvPr id="2" name="Rectangle 1">
            <a:extLst>
              <a:ext uri="{FF2B5EF4-FFF2-40B4-BE49-F238E27FC236}">
                <a16:creationId xmlns:a16="http://schemas.microsoft.com/office/drawing/2014/main" id="{A9D7B76D-4AD2-C647-BBDB-DC19B1E3210B}"/>
              </a:ext>
            </a:extLst>
          </p:cNvPr>
          <p:cNvSpPr/>
          <p:nvPr/>
        </p:nvSpPr>
        <p:spPr>
          <a:xfrm>
            <a:off x="74507" y="2702560"/>
            <a:ext cx="5689600" cy="16323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915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PK signaling pathway - Cusabio">
            <a:extLst>
              <a:ext uri="{FF2B5EF4-FFF2-40B4-BE49-F238E27FC236}">
                <a16:creationId xmlns:a16="http://schemas.microsoft.com/office/drawing/2014/main" id="{F0DE0495-92C6-6C4B-B32D-751F3EEF7C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1025" y="782240"/>
            <a:ext cx="7753350" cy="4361260"/>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330;p22">
            <a:extLst>
              <a:ext uri="{FF2B5EF4-FFF2-40B4-BE49-F238E27FC236}">
                <a16:creationId xmlns:a16="http://schemas.microsoft.com/office/drawing/2014/main" id="{97A6FEFA-F561-DB47-9509-17F7375C24C1}"/>
              </a:ext>
            </a:extLst>
          </p:cNvPr>
          <p:cNvSpPr txBox="1">
            <a:spLocks noGrp="1"/>
          </p:cNvSpPr>
          <p:nvPr>
            <p:ph type="title"/>
          </p:nvPr>
        </p:nvSpPr>
        <p:spPr>
          <a:xfrm>
            <a:off x="581025" y="-19250"/>
            <a:ext cx="826769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Signaling in the MAPK pathway is way more complex</a:t>
            </a:r>
            <a:endParaRPr sz="2400" dirty="0">
              <a:latin typeface="Arial"/>
              <a:ea typeface="Arial"/>
              <a:cs typeface="Arial"/>
              <a:sym typeface="Arial"/>
            </a:endParaRPr>
          </a:p>
        </p:txBody>
      </p:sp>
    </p:spTree>
    <p:extLst>
      <p:ext uri="{BB962C8B-B14F-4D97-AF65-F5344CB8AC3E}">
        <p14:creationId xmlns:p14="http://schemas.microsoft.com/office/powerpoint/2010/main" val="3041416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4"/>
          <p:cNvSpPr txBox="1">
            <a:spLocks noGrp="1"/>
          </p:cNvSpPr>
          <p:nvPr>
            <p:ph type="title"/>
          </p:nvPr>
        </p:nvSpPr>
        <p:spPr>
          <a:xfrm>
            <a:off x="524062" y="21987"/>
            <a:ext cx="6845789" cy="505325"/>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Review</a:t>
            </a:r>
            <a:endParaRPr sz="2100" dirty="0">
              <a:latin typeface="Arial"/>
              <a:ea typeface="Arial"/>
              <a:cs typeface="Arial"/>
              <a:sym typeface="Arial"/>
            </a:endParaRPr>
          </a:p>
        </p:txBody>
      </p:sp>
      <p:sp>
        <p:nvSpPr>
          <p:cNvPr id="118" name="Google Shape;118;p4"/>
          <p:cNvSpPr/>
          <p:nvPr/>
        </p:nvSpPr>
        <p:spPr>
          <a:xfrm>
            <a:off x="1649891" y="1892800"/>
            <a:ext cx="3900993" cy="90021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p:txBody>
      </p:sp>
      <p:sp>
        <p:nvSpPr>
          <p:cNvPr id="19" name="Google Shape;176;p8">
            <a:extLst>
              <a:ext uri="{FF2B5EF4-FFF2-40B4-BE49-F238E27FC236}">
                <a16:creationId xmlns:a16="http://schemas.microsoft.com/office/drawing/2014/main" id="{EDCBB1D7-82DA-3E4C-8126-88117F285366}"/>
              </a:ext>
            </a:extLst>
          </p:cNvPr>
          <p:cNvSpPr/>
          <p:nvPr/>
        </p:nvSpPr>
        <p:spPr>
          <a:xfrm>
            <a:off x="1038046" y="842528"/>
            <a:ext cx="1914704" cy="1500380"/>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500" dirty="0">
                <a:solidFill>
                  <a:schemeClr val="dk1"/>
                </a:solidFill>
                <a:latin typeface="Calibri"/>
                <a:cs typeface="Calibri"/>
                <a:sym typeface="Calibri"/>
              </a:rPr>
              <a:t>A. Phosphatase</a:t>
            </a:r>
          </a:p>
          <a:p>
            <a:pPr>
              <a:spcBef>
                <a:spcPts val="0"/>
              </a:spcBef>
              <a:spcAft>
                <a:spcPts val="0"/>
              </a:spcAft>
              <a:buClr>
                <a:schemeClr val="dk1"/>
              </a:buClr>
              <a:buSzPts val="2000"/>
            </a:pPr>
            <a:r>
              <a:rPr lang="en-US" sz="1500" dirty="0">
                <a:solidFill>
                  <a:schemeClr val="dk1"/>
                </a:solidFill>
                <a:latin typeface="Calibri"/>
                <a:cs typeface="Calibri"/>
                <a:sym typeface="Calibri"/>
              </a:rPr>
              <a:t>B. Downstream</a:t>
            </a:r>
          </a:p>
          <a:p>
            <a:pPr>
              <a:spcBef>
                <a:spcPts val="0"/>
              </a:spcBef>
              <a:spcAft>
                <a:spcPts val="0"/>
              </a:spcAft>
              <a:buClr>
                <a:schemeClr val="dk1"/>
              </a:buClr>
              <a:buSzPts val="2000"/>
            </a:pPr>
            <a:r>
              <a:rPr lang="en-US" sz="1500" dirty="0">
                <a:solidFill>
                  <a:schemeClr val="dk1"/>
                </a:solidFill>
                <a:latin typeface="Calibri"/>
                <a:cs typeface="Calibri"/>
                <a:sym typeface="Calibri"/>
              </a:rPr>
              <a:t>C. Ligand</a:t>
            </a:r>
          </a:p>
          <a:p>
            <a:pPr>
              <a:spcBef>
                <a:spcPts val="0"/>
              </a:spcBef>
              <a:spcAft>
                <a:spcPts val="0"/>
              </a:spcAft>
              <a:buClr>
                <a:schemeClr val="dk1"/>
              </a:buClr>
              <a:buSzPts val="2000"/>
            </a:pPr>
            <a:r>
              <a:rPr lang="en-US" sz="1500" dirty="0">
                <a:solidFill>
                  <a:schemeClr val="dk1"/>
                </a:solidFill>
                <a:latin typeface="Calibri"/>
                <a:cs typeface="Calibri"/>
                <a:sym typeface="Calibri"/>
              </a:rPr>
              <a:t>D. Phosphorylation</a:t>
            </a:r>
          </a:p>
          <a:p>
            <a:pPr>
              <a:spcBef>
                <a:spcPts val="0"/>
              </a:spcBef>
              <a:spcAft>
                <a:spcPts val="0"/>
              </a:spcAft>
              <a:buClr>
                <a:schemeClr val="dk1"/>
              </a:buClr>
              <a:buSzPts val="2000"/>
            </a:pPr>
            <a:r>
              <a:rPr lang="en-US" sz="1500" dirty="0">
                <a:solidFill>
                  <a:schemeClr val="dk1"/>
                </a:solidFill>
                <a:latin typeface="Calibri"/>
                <a:cs typeface="Calibri"/>
                <a:sym typeface="Calibri"/>
              </a:rPr>
              <a:t>E. Gene expression</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sp>
        <p:nvSpPr>
          <p:cNvPr id="21" name="Google Shape;176;p8">
            <a:extLst>
              <a:ext uri="{FF2B5EF4-FFF2-40B4-BE49-F238E27FC236}">
                <a16:creationId xmlns:a16="http://schemas.microsoft.com/office/drawing/2014/main" id="{34AF1B06-C6B1-514A-A40F-23983EC68F04}"/>
              </a:ext>
            </a:extLst>
          </p:cNvPr>
          <p:cNvSpPr/>
          <p:nvPr/>
        </p:nvSpPr>
        <p:spPr>
          <a:xfrm>
            <a:off x="261938" y="2394187"/>
            <a:ext cx="8620124" cy="2285211"/>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600" dirty="0">
                <a:solidFill>
                  <a:srgbClr val="21242C"/>
                </a:solidFill>
                <a:latin typeface="+mj-lt"/>
                <a:cs typeface="Apple Chancery" panose="03020702040506060504" pitchFamily="66" charset="-79"/>
              </a:rPr>
              <a:t>The chains of molecules that relay signals inside a cell are known as intracellular</a:t>
            </a:r>
            <a:r>
              <a:rPr lang="en-US" sz="1600" dirty="0">
                <a:solidFill>
                  <a:srgbClr val="21242C"/>
                </a:solidFill>
                <a:highlight>
                  <a:srgbClr val="FFFF00"/>
                </a:highlight>
                <a:latin typeface="+mj-lt"/>
                <a:cs typeface="Apple Chancery" panose="03020702040506060504" pitchFamily="66" charset="-79"/>
              </a:rPr>
              <a:t> _____________. </a:t>
            </a:r>
            <a:r>
              <a:rPr lang="en-US" sz="1600" dirty="0">
                <a:solidFill>
                  <a:srgbClr val="21242C"/>
                </a:solidFill>
                <a:latin typeface="+mj-lt"/>
                <a:cs typeface="Apple Chancery" panose="03020702040506060504" pitchFamily="66" charset="-79"/>
              </a:rPr>
              <a:t>Binding of a </a:t>
            </a:r>
            <a:r>
              <a:rPr lang="en-US" sz="1600" dirty="0">
                <a:solidFill>
                  <a:srgbClr val="21242C"/>
                </a:solidFill>
                <a:highlight>
                  <a:srgbClr val="FFFF00"/>
                </a:highlight>
                <a:latin typeface="+mj-lt"/>
                <a:cs typeface="Apple Chancery" panose="03020702040506060504" pitchFamily="66" charset="-79"/>
              </a:rPr>
              <a:t>___________</a:t>
            </a:r>
            <a:r>
              <a:rPr lang="en-US" sz="1600" dirty="0">
                <a:solidFill>
                  <a:srgbClr val="21242C"/>
                </a:solidFill>
                <a:latin typeface="+mj-lt"/>
                <a:cs typeface="Apple Chancery" panose="03020702040506060504" pitchFamily="66" charset="-79"/>
              </a:rPr>
              <a:t> to a</a:t>
            </a:r>
            <a:r>
              <a:rPr lang="en-US" sz="1600" dirty="0">
                <a:solidFill>
                  <a:srgbClr val="21242C"/>
                </a:solidFill>
                <a:highlight>
                  <a:srgbClr val="FFFF00"/>
                </a:highlight>
                <a:latin typeface="+mj-lt"/>
                <a:cs typeface="Apple Chancery" panose="03020702040506060504" pitchFamily="66" charset="-79"/>
              </a:rPr>
              <a:t> _______________</a:t>
            </a:r>
            <a:r>
              <a:rPr lang="en-US" sz="1600" dirty="0">
                <a:solidFill>
                  <a:srgbClr val="21242C"/>
                </a:solidFill>
                <a:latin typeface="+mj-lt"/>
                <a:cs typeface="Apple Chancery" panose="03020702040506060504" pitchFamily="66" charset="-79"/>
              </a:rPr>
              <a:t>initiates a signaling pathway. Once activated, a receptor will activate a protein that is</a:t>
            </a:r>
            <a:r>
              <a:rPr lang="en-US" sz="1600" dirty="0">
                <a:solidFill>
                  <a:srgbClr val="21242C"/>
                </a:solidFill>
                <a:highlight>
                  <a:srgbClr val="FFFF00"/>
                </a:highlight>
                <a:latin typeface="+mj-lt"/>
                <a:cs typeface="Apple Chancery" panose="03020702040506060504" pitchFamily="66" charset="-79"/>
              </a:rPr>
              <a:t> _________________, </a:t>
            </a:r>
            <a:r>
              <a:rPr lang="en-US" sz="1600" dirty="0">
                <a:solidFill>
                  <a:srgbClr val="21242C"/>
                </a:solidFill>
                <a:latin typeface="+mj-lt"/>
                <a:cs typeface="Apple Chancery" panose="03020702040506060504" pitchFamily="66" charset="-79"/>
              </a:rPr>
              <a:t>or below it in the pathway. </a:t>
            </a:r>
          </a:p>
          <a:p>
            <a:pPr>
              <a:spcBef>
                <a:spcPts val="0"/>
              </a:spcBef>
              <a:spcAft>
                <a:spcPts val="0"/>
              </a:spcAft>
              <a:buClr>
                <a:schemeClr val="dk1"/>
              </a:buClr>
              <a:buSzPts val="2000"/>
            </a:pPr>
            <a:endParaRPr lang="en-US" sz="1600" dirty="0">
              <a:solidFill>
                <a:srgbClr val="21242C"/>
              </a:solidFill>
              <a:latin typeface="+mj-lt"/>
              <a:cs typeface="Apple Chancery" panose="03020702040506060504" pitchFamily="66" charset="-79"/>
            </a:endParaRPr>
          </a:p>
          <a:p>
            <a:pPr>
              <a:spcBef>
                <a:spcPts val="0"/>
              </a:spcBef>
              <a:spcAft>
                <a:spcPts val="0"/>
              </a:spcAft>
              <a:buClr>
                <a:schemeClr val="dk1"/>
              </a:buClr>
              <a:buSzPts val="2000"/>
            </a:pPr>
            <a:r>
              <a:rPr lang="en-US" sz="1600" dirty="0">
                <a:solidFill>
                  <a:srgbClr val="21242C"/>
                </a:solidFill>
                <a:latin typeface="+mj-lt"/>
                <a:cs typeface="Apple Chancery" panose="03020702040506060504" pitchFamily="66" charset="-79"/>
              </a:rPr>
              <a:t>Proteins are often activated by </a:t>
            </a:r>
            <a:r>
              <a:rPr lang="en-US" sz="1600" dirty="0">
                <a:solidFill>
                  <a:srgbClr val="21242C"/>
                </a:solidFill>
                <a:highlight>
                  <a:srgbClr val="FFFF00"/>
                </a:highlight>
                <a:latin typeface="+mj-lt"/>
                <a:cs typeface="Apple Chancery" panose="03020702040506060504" pitchFamily="66" charset="-79"/>
              </a:rPr>
              <a:t>__________</a:t>
            </a:r>
            <a:r>
              <a:rPr lang="en-US" sz="1600" dirty="0">
                <a:solidFill>
                  <a:srgbClr val="21242C"/>
                </a:solidFill>
                <a:latin typeface="+mj-lt"/>
                <a:cs typeface="Apple Chancery" panose="03020702040506060504" pitchFamily="66" charset="-79"/>
              </a:rPr>
              <a:t>, the process in which a phosphate group is added to one or more sites on the protein. The proteins that add these phosphate groups to other proteins are called </a:t>
            </a:r>
            <a:r>
              <a:rPr lang="en-US" sz="1600" dirty="0">
                <a:solidFill>
                  <a:srgbClr val="21242C"/>
                </a:solidFill>
                <a:highlight>
                  <a:srgbClr val="FFFF00"/>
                </a:highlight>
                <a:latin typeface="+mj-lt"/>
                <a:cs typeface="Apple Chancery" panose="03020702040506060504" pitchFamily="66" charset="-79"/>
              </a:rPr>
              <a:t>________________</a:t>
            </a:r>
            <a:r>
              <a:rPr lang="en-US" sz="1600" dirty="0">
                <a:solidFill>
                  <a:srgbClr val="21242C"/>
                </a:solidFill>
                <a:latin typeface="+mj-lt"/>
                <a:cs typeface="Apple Chancery" panose="03020702040506060504" pitchFamily="66" charset="-79"/>
              </a:rPr>
              <a:t>. Oftentimes, a </a:t>
            </a:r>
            <a:r>
              <a:rPr lang="en-US" sz="1600" dirty="0">
                <a:solidFill>
                  <a:srgbClr val="21242C"/>
                </a:solidFill>
                <a:highlight>
                  <a:srgbClr val="FFFF00"/>
                </a:highlight>
                <a:latin typeface="+mj-lt"/>
                <a:cs typeface="Apple Chancery" panose="03020702040506060504" pitchFamily="66" charset="-79"/>
              </a:rPr>
              <a:t>____________, </a:t>
            </a:r>
            <a:r>
              <a:rPr lang="en-US" sz="1600" dirty="0">
                <a:solidFill>
                  <a:srgbClr val="21242C"/>
                </a:solidFill>
                <a:latin typeface="+mj-lt"/>
                <a:cs typeface="Apple Chancery" panose="03020702040506060504" pitchFamily="66" charset="-79"/>
              </a:rPr>
              <a:t>or protein that binds to DNA to initiate transcription, is activated. This brings about a response in the cell by regulating</a:t>
            </a:r>
            <a:r>
              <a:rPr lang="en-US" sz="1600" dirty="0">
                <a:solidFill>
                  <a:srgbClr val="21242C"/>
                </a:solidFill>
                <a:highlight>
                  <a:srgbClr val="FFFF00"/>
                </a:highlight>
                <a:latin typeface="+mj-lt"/>
                <a:cs typeface="Apple Chancery" panose="03020702040506060504" pitchFamily="66" charset="-79"/>
              </a:rPr>
              <a:t> ________________  - </a:t>
            </a:r>
            <a:r>
              <a:rPr lang="en-US" sz="1600" dirty="0">
                <a:solidFill>
                  <a:srgbClr val="21242C"/>
                </a:solidFill>
                <a:latin typeface="+mj-lt"/>
                <a:cs typeface="Apple Chancery" panose="03020702040506060504" pitchFamily="66" charset="-79"/>
              </a:rPr>
              <a:t>the process in which certain genes are turned ON or OFF.</a:t>
            </a:r>
            <a:endParaRPr sz="1600" dirty="0">
              <a:solidFill>
                <a:srgbClr val="21242C"/>
              </a:solidFill>
              <a:latin typeface="+mj-lt"/>
              <a:cs typeface="Apple Chancery" panose="03020702040506060504" pitchFamily="66" charset="-79"/>
              <a:sym typeface="Calibri"/>
            </a:endParaRPr>
          </a:p>
        </p:txBody>
      </p:sp>
      <p:sp>
        <p:nvSpPr>
          <p:cNvPr id="22" name="Google Shape;176;p8">
            <a:extLst>
              <a:ext uri="{FF2B5EF4-FFF2-40B4-BE49-F238E27FC236}">
                <a16:creationId xmlns:a16="http://schemas.microsoft.com/office/drawing/2014/main" id="{D88384C0-B31D-AE4C-B42C-08F0FB625FE5}"/>
              </a:ext>
            </a:extLst>
          </p:cNvPr>
          <p:cNvSpPr/>
          <p:nvPr/>
        </p:nvSpPr>
        <p:spPr>
          <a:xfrm>
            <a:off x="3356377" y="836501"/>
            <a:ext cx="2622392" cy="1500380"/>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500" dirty="0">
                <a:solidFill>
                  <a:schemeClr val="dk1"/>
                </a:solidFill>
                <a:latin typeface="Calibri"/>
                <a:cs typeface="Calibri"/>
                <a:sym typeface="Calibri"/>
              </a:rPr>
              <a:t>F. Kinase</a:t>
            </a:r>
          </a:p>
          <a:p>
            <a:pPr>
              <a:spcBef>
                <a:spcPts val="0"/>
              </a:spcBef>
              <a:spcAft>
                <a:spcPts val="0"/>
              </a:spcAft>
              <a:buClr>
                <a:schemeClr val="dk1"/>
              </a:buClr>
              <a:buSzPts val="2000"/>
            </a:pPr>
            <a:r>
              <a:rPr lang="en-US" sz="1500" dirty="0">
                <a:solidFill>
                  <a:schemeClr val="dk1"/>
                </a:solidFill>
                <a:latin typeface="Calibri"/>
                <a:cs typeface="Calibri"/>
                <a:sym typeface="Calibri"/>
              </a:rPr>
              <a:t>G. Upstream</a:t>
            </a:r>
          </a:p>
          <a:p>
            <a:pPr>
              <a:spcBef>
                <a:spcPts val="0"/>
              </a:spcBef>
              <a:spcAft>
                <a:spcPts val="0"/>
              </a:spcAft>
              <a:buClr>
                <a:schemeClr val="dk1"/>
              </a:buClr>
              <a:buSzPts val="2000"/>
            </a:pPr>
            <a:r>
              <a:rPr lang="en-US" sz="1500" dirty="0">
                <a:solidFill>
                  <a:schemeClr val="dk1"/>
                </a:solidFill>
                <a:latin typeface="Calibri"/>
                <a:cs typeface="Calibri"/>
                <a:sym typeface="Calibri"/>
              </a:rPr>
              <a:t>H. Signal transduction pathways</a:t>
            </a:r>
          </a:p>
          <a:p>
            <a:pPr>
              <a:spcBef>
                <a:spcPts val="0"/>
              </a:spcBef>
              <a:spcAft>
                <a:spcPts val="0"/>
              </a:spcAft>
              <a:buClr>
                <a:schemeClr val="dk1"/>
              </a:buClr>
              <a:buSzPts val="2000"/>
            </a:pPr>
            <a:r>
              <a:rPr lang="en-US" sz="1500" dirty="0">
                <a:solidFill>
                  <a:schemeClr val="dk1"/>
                </a:solidFill>
                <a:latin typeface="Calibri"/>
                <a:cs typeface="Calibri"/>
                <a:sym typeface="Calibri"/>
              </a:rPr>
              <a:t>I. Transcription factor</a:t>
            </a:r>
          </a:p>
          <a:p>
            <a:pPr>
              <a:spcBef>
                <a:spcPts val="0"/>
              </a:spcBef>
              <a:spcAft>
                <a:spcPts val="0"/>
              </a:spcAft>
              <a:buClr>
                <a:schemeClr val="dk1"/>
              </a:buClr>
              <a:buSzPts val="2000"/>
            </a:pPr>
            <a:r>
              <a:rPr lang="en-US" sz="1500" dirty="0">
                <a:solidFill>
                  <a:schemeClr val="dk1"/>
                </a:solidFill>
                <a:latin typeface="Calibri"/>
                <a:cs typeface="Calibri"/>
                <a:sym typeface="Calibri"/>
              </a:rPr>
              <a:t>J. Receptor</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6480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8"/>
          <p:cNvSpPr/>
          <p:nvPr/>
        </p:nvSpPr>
        <p:spPr>
          <a:xfrm>
            <a:off x="2589082" y="1987307"/>
            <a:ext cx="4046801" cy="438551"/>
          </a:xfrm>
          <a:prstGeom prst="rect">
            <a:avLst/>
          </a:prstGeom>
          <a:noFill/>
          <a:ln>
            <a:noFill/>
          </a:ln>
        </p:spPr>
        <p:txBody>
          <a:bodyPr spcFirstLastPara="1" wrap="square" lIns="68569" tIns="34275" rIns="68569" bIns="34275" anchor="t" anchorCtr="0">
            <a:spAutoFit/>
          </a:bodyPr>
          <a:lstStyle/>
          <a:p>
            <a:pPr algn="ctr">
              <a:spcBef>
                <a:spcPts val="0"/>
              </a:spcBef>
              <a:spcAft>
                <a:spcPts val="0"/>
              </a:spcAft>
            </a:pPr>
            <a:r>
              <a:rPr lang="en-US" dirty="0">
                <a:solidFill>
                  <a:schemeClr val="dk1"/>
                </a:solidFill>
                <a:latin typeface="Calibri"/>
                <a:ea typeface="Calibri"/>
                <a:cs typeface="Calibri"/>
                <a:sym typeface="Calibri"/>
              </a:rPr>
              <a:t>Cellular Response</a:t>
            </a:r>
            <a:endParaRPr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9871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 name="Picture 2">
            <a:extLst>
              <a:ext uri="{FF2B5EF4-FFF2-40B4-BE49-F238E27FC236}">
                <a16:creationId xmlns:a16="http://schemas.microsoft.com/office/drawing/2014/main" id="{A2316016-59DF-8343-BEC1-C9B1AB15593D}"/>
              </a:ext>
            </a:extLst>
          </p:cNvPr>
          <p:cNvPicPr>
            <a:picLocks noChangeAspect="1"/>
          </p:cNvPicPr>
          <p:nvPr/>
        </p:nvPicPr>
        <p:blipFill>
          <a:blip r:embed="rId3"/>
          <a:stretch>
            <a:fillRect/>
          </a:stretch>
        </p:blipFill>
        <p:spPr>
          <a:xfrm>
            <a:off x="4558221" y="272416"/>
            <a:ext cx="4244320" cy="4045226"/>
          </a:xfrm>
          <a:prstGeom prst="rect">
            <a:avLst/>
          </a:prstGeom>
        </p:spPr>
      </p:pic>
      <p:sp>
        <p:nvSpPr>
          <p:cNvPr id="330" name="Google Shape;330;p22"/>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Cellular Response</a:t>
            </a:r>
            <a:endParaRPr sz="2400" dirty="0">
              <a:latin typeface="Arial"/>
              <a:ea typeface="Arial"/>
              <a:cs typeface="Arial"/>
              <a:sym typeface="Arial"/>
            </a:endParaRPr>
          </a:p>
        </p:txBody>
      </p:sp>
      <p:sp>
        <p:nvSpPr>
          <p:cNvPr id="331" name="Google Shape;331;p22"/>
          <p:cNvSpPr txBox="1"/>
          <p:nvPr/>
        </p:nvSpPr>
        <p:spPr>
          <a:xfrm>
            <a:off x="849458" y="838000"/>
            <a:ext cx="3827317" cy="1300326"/>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000000"/>
              </a:buClr>
              <a:buSzPts val="2000"/>
              <a:buFont typeface="Arial"/>
              <a:buChar char="•"/>
            </a:pPr>
            <a:r>
              <a:rPr lang="en-US" sz="1400" b="0" i="0" dirty="0">
                <a:solidFill>
                  <a:srgbClr val="21242C"/>
                </a:solidFill>
                <a:effectLst/>
                <a:latin typeface="+mn-lt"/>
              </a:rPr>
              <a:t>Si</a:t>
            </a:r>
            <a:r>
              <a:rPr lang="en-US" sz="1600" dirty="0">
                <a:solidFill>
                  <a:srgbClr val="000000"/>
                </a:solidFill>
                <a:latin typeface="+mn-lt"/>
                <a:cs typeface="Calibri"/>
              </a:rPr>
              <a:t>gnals (a.k.a. ligands) and receptors come in many varieties, and binding can trigger a wide range of signal relay cascades inside the cell, from short and simple to long and complex</a:t>
            </a:r>
            <a:endParaRPr sz="1600" dirty="0">
              <a:solidFill>
                <a:srgbClr val="000000"/>
              </a:solidFill>
              <a:latin typeface="+mn-lt"/>
              <a:cs typeface="Calibri"/>
            </a:endParaRPr>
          </a:p>
        </p:txBody>
      </p:sp>
      <p:sp>
        <p:nvSpPr>
          <p:cNvPr id="335" name="Google Shape;335;p22"/>
          <p:cNvSpPr txBox="1"/>
          <p:nvPr/>
        </p:nvSpPr>
        <p:spPr>
          <a:xfrm>
            <a:off x="849458" y="2327586"/>
            <a:ext cx="3722542" cy="807883"/>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3366FF"/>
              </a:buClr>
              <a:buSzPts val="2000"/>
              <a:buFont typeface="Arial"/>
              <a:buChar char="•"/>
            </a:pPr>
            <a:r>
              <a:rPr lang="en-US" sz="1600" dirty="0">
                <a:latin typeface="+mn-lt"/>
                <a:cs typeface="Calibri"/>
              </a:rPr>
              <a:t>Signaling pathways share a common goal: </a:t>
            </a:r>
            <a:r>
              <a:rPr lang="en-US" sz="1600" b="1" dirty="0">
                <a:latin typeface="+mn-lt"/>
                <a:cs typeface="Calibri"/>
              </a:rPr>
              <a:t>to produce some kind of cellular response</a:t>
            </a:r>
            <a:endParaRPr lang="en-US" sz="1600" b="1" dirty="0">
              <a:latin typeface="+mn-lt"/>
              <a:cs typeface="Calibri"/>
              <a:sym typeface="Calibri"/>
            </a:endParaRPr>
          </a:p>
        </p:txBody>
      </p:sp>
      <p:sp>
        <p:nvSpPr>
          <p:cNvPr id="10" name="Google Shape;335;p22">
            <a:extLst>
              <a:ext uri="{FF2B5EF4-FFF2-40B4-BE49-F238E27FC236}">
                <a16:creationId xmlns:a16="http://schemas.microsoft.com/office/drawing/2014/main" id="{65980E89-34E1-F549-9429-B8A8C11FCF1F}"/>
              </a:ext>
            </a:extLst>
          </p:cNvPr>
          <p:cNvSpPr txBox="1"/>
          <p:nvPr/>
        </p:nvSpPr>
        <p:spPr>
          <a:xfrm>
            <a:off x="849458" y="3285526"/>
            <a:ext cx="4303113" cy="1054104"/>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rgbClr val="3366FF"/>
              </a:buClr>
              <a:buSzPts val="2000"/>
              <a:buFont typeface="Arial"/>
              <a:buChar char="•"/>
            </a:pPr>
            <a:r>
              <a:rPr lang="en-US" sz="1600" dirty="0">
                <a:latin typeface="+mn-lt"/>
                <a:cs typeface="Calibri"/>
              </a:rPr>
              <a:t>Cellular responses can happen at the </a:t>
            </a:r>
            <a:r>
              <a:rPr lang="en-US" sz="1600" b="1" dirty="0">
                <a:latin typeface="+mn-lt"/>
                <a:cs typeface="Calibri"/>
              </a:rPr>
              <a:t>molecular </a:t>
            </a:r>
            <a:r>
              <a:rPr lang="en-US" sz="1600" dirty="0">
                <a:latin typeface="+mn-lt"/>
                <a:cs typeface="Calibri"/>
              </a:rPr>
              <a:t>(gene expression) or </a:t>
            </a:r>
            <a:r>
              <a:rPr lang="en-US" sz="1600" b="1" dirty="0">
                <a:latin typeface="+mn-lt"/>
                <a:cs typeface="Calibri"/>
              </a:rPr>
              <a:t>macroscopic</a:t>
            </a:r>
            <a:r>
              <a:rPr lang="en-US" sz="1600" dirty="0">
                <a:latin typeface="+mn-lt"/>
                <a:cs typeface="Calibri"/>
              </a:rPr>
              <a:t> level (changes in the appearance of the cell – growth, death, movement etc.)</a:t>
            </a:r>
          </a:p>
        </p:txBody>
      </p:sp>
    </p:spTree>
    <p:extLst>
      <p:ext uri="{BB962C8B-B14F-4D97-AF65-F5344CB8AC3E}">
        <p14:creationId xmlns:p14="http://schemas.microsoft.com/office/powerpoint/2010/main" val="429845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2" name="Picture 1">
            <a:extLst>
              <a:ext uri="{FF2B5EF4-FFF2-40B4-BE49-F238E27FC236}">
                <a16:creationId xmlns:a16="http://schemas.microsoft.com/office/drawing/2014/main" id="{2C91B307-E04C-F84B-9D22-A9839ACCD1BA}"/>
              </a:ext>
            </a:extLst>
          </p:cNvPr>
          <p:cNvPicPr>
            <a:picLocks noChangeAspect="1"/>
          </p:cNvPicPr>
          <p:nvPr/>
        </p:nvPicPr>
        <p:blipFill>
          <a:blip r:embed="rId3"/>
          <a:stretch>
            <a:fillRect/>
          </a:stretch>
        </p:blipFill>
        <p:spPr>
          <a:xfrm>
            <a:off x="2763116" y="667370"/>
            <a:ext cx="6380884" cy="4410316"/>
          </a:xfrm>
          <a:prstGeom prst="rect">
            <a:avLst/>
          </a:prstGeom>
        </p:spPr>
      </p:pic>
      <p:sp>
        <p:nvSpPr>
          <p:cNvPr id="330" name="Google Shape;330;p22"/>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Gene Expression</a:t>
            </a:r>
            <a:endParaRPr sz="2400" dirty="0">
              <a:latin typeface="Arial"/>
              <a:ea typeface="Arial"/>
              <a:cs typeface="Arial"/>
              <a:sym typeface="Arial"/>
            </a:endParaRPr>
          </a:p>
        </p:txBody>
      </p:sp>
      <p:sp>
        <p:nvSpPr>
          <p:cNvPr id="331" name="Google Shape;331;p22"/>
          <p:cNvSpPr txBox="1"/>
          <p:nvPr/>
        </p:nvSpPr>
        <p:spPr>
          <a:xfrm>
            <a:off x="515815" y="828275"/>
            <a:ext cx="3056060" cy="4085704"/>
          </a:xfrm>
          <a:prstGeom prst="rect">
            <a:avLst/>
          </a:prstGeom>
          <a:noFill/>
          <a:ln>
            <a:noFill/>
          </a:ln>
        </p:spPr>
        <p:txBody>
          <a:bodyPr spcFirstLastPara="1" wrap="square" lIns="68569" tIns="34275" rIns="68569" bIns="34275" anchor="t" anchorCtr="0">
            <a:spAutoFit/>
          </a:bodyPr>
          <a:lstStyle/>
          <a:p>
            <a:pPr marL="285750" indent="-285750" fontAlgn="base">
              <a:buFont typeface="Arial" panose="020B0604020202020204" pitchFamily="34" charset="0"/>
              <a:buChar char="•"/>
            </a:pPr>
            <a:r>
              <a:rPr lang="en-US" sz="1500" b="1" dirty="0">
                <a:solidFill>
                  <a:srgbClr val="000000"/>
                </a:solidFill>
                <a:latin typeface="Calibri"/>
                <a:cs typeface="Calibri"/>
              </a:rPr>
              <a:t>Gene expression </a:t>
            </a:r>
            <a:r>
              <a:rPr lang="en-US" sz="1500" dirty="0">
                <a:solidFill>
                  <a:srgbClr val="000000"/>
                </a:solidFill>
                <a:latin typeface="Calibri"/>
                <a:cs typeface="Calibri"/>
              </a:rPr>
              <a:t>is the process in which information from a gene is used by the cell to produce a functional product, typically a protein.</a:t>
            </a:r>
          </a:p>
          <a:p>
            <a:pPr fontAlgn="base"/>
            <a:endParaRPr lang="en-US" sz="1500" dirty="0">
              <a:solidFill>
                <a:srgbClr val="000000"/>
              </a:solidFill>
              <a:latin typeface="Calibri"/>
              <a:cs typeface="Calibri"/>
            </a:endParaRPr>
          </a:p>
          <a:p>
            <a:pPr marL="285750" indent="-285750" fontAlgn="base">
              <a:buFont typeface="Arial" panose="020B0604020202020204" pitchFamily="34" charset="0"/>
              <a:buChar char="•"/>
            </a:pPr>
            <a:r>
              <a:rPr lang="en-US" sz="1500" dirty="0">
                <a:solidFill>
                  <a:srgbClr val="000000"/>
                </a:solidFill>
                <a:latin typeface="Calibri"/>
                <a:cs typeface="Calibri"/>
              </a:rPr>
              <a:t>It involves two major steps, </a:t>
            </a:r>
          </a:p>
          <a:p>
            <a:pPr marL="285750" indent="-285750" fontAlgn="base">
              <a:buFont typeface="Arial" panose="020B0604020202020204" pitchFamily="34" charset="0"/>
              <a:buChar char="•"/>
            </a:pPr>
            <a:r>
              <a:rPr lang="en-US" sz="1500" dirty="0">
                <a:solidFill>
                  <a:srgbClr val="000000"/>
                </a:solidFill>
                <a:highlight>
                  <a:srgbClr val="FFFF00"/>
                </a:highlight>
                <a:latin typeface="Calibri"/>
                <a:cs typeface="Calibri"/>
              </a:rPr>
              <a:t>Can you name them?</a:t>
            </a:r>
          </a:p>
          <a:p>
            <a:pPr fontAlgn="base">
              <a:buFont typeface="Arial" panose="020B0604020202020204" pitchFamily="34" charset="0"/>
              <a:buChar char="•"/>
            </a:pPr>
            <a:endParaRPr lang="en-US" sz="1500" dirty="0">
              <a:solidFill>
                <a:srgbClr val="000000"/>
              </a:solidFill>
              <a:latin typeface="Calibri"/>
              <a:cs typeface="Calibri"/>
            </a:endParaRPr>
          </a:p>
          <a:p>
            <a:pPr lvl="1">
              <a:buFont typeface="Arial" panose="020B0604020202020204" pitchFamily="34" charset="0"/>
              <a:buChar char="•"/>
            </a:pPr>
            <a:r>
              <a:rPr lang="en-US" sz="1500" b="1" dirty="0">
                <a:solidFill>
                  <a:srgbClr val="000000"/>
                </a:solidFill>
                <a:highlight>
                  <a:srgbClr val="FFFF00"/>
                </a:highlight>
                <a:latin typeface="Calibri"/>
                <a:cs typeface="Calibri"/>
              </a:rPr>
              <a:t>Transcription</a:t>
            </a:r>
            <a:r>
              <a:rPr lang="en-US" sz="1500" dirty="0">
                <a:solidFill>
                  <a:srgbClr val="000000"/>
                </a:solidFill>
                <a:latin typeface="Calibri"/>
                <a:cs typeface="Calibri"/>
              </a:rPr>
              <a:t> makes an RNA transcript (copy) of a gene's DNA sequence</a:t>
            </a:r>
          </a:p>
          <a:p>
            <a:pPr lvl="1"/>
            <a:endParaRPr lang="en-US" sz="1500" dirty="0">
              <a:solidFill>
                <a:srgbClr val="000000"/>
              </a:solidFill>
              <a:latin typeface="Calibri"/>
              <a:cs typeface="Calibri"/>
            </a:endParaRPr>
          </a:p>
          <a:p>
            <a:pPr lvl="1">
              <a:buFont typeface="Arial" panose="020B0604020202020204" pitchFamily="34" charset="0"/>
              <a:buChar char="•"/>
            </a:pPr>
            <a:r>
              <a:rPr lang="en-US" sz="1500" b="1" dirty="0">
                <a:solidFill>
                  <a:srgbClr val="000000"/>
                </a:solidFill>
                <a:highlight>
                  <a:srgbClr val="FFFF00"/>
                </a:highlight>
                <a:latin typeface="Calibri"/>
                <a:cs typeface="Calibri"/>
              </a:rPr>
              <a:t>Translation</a:t>
            </a:r>
            <a:r>
              <a:rPr lang="en-US" sz="1500" dirty="0">
                <a:solidFill>
                  <a:srgbClr val="000000"/>
                </a:solidFill>
                <a:latin typeface="Calibri"/>
                <a:cs typeface="Calibri"/>
              </a:rPr>
              <a:t> reads information from the RNA and uses it to make a protein</a:t>
            </a:r>
          </a:p>
          <a:p>
            <a:pPr fontAlgn="base">
              <a:buFont typeface="Arial" panose="020B0604020202020204" pitchFamily="34" charset="0"/>
              <a:buChar char="•"/>
            </a:pPr>
            <a:br>
              <a:rPr lang="en-US" sz="1050" b="0" dirty="0">
                <a:solidFill>
                  <a:srgbClr val="21242C"/>
                </a:solidFill>
                <a:effectLst/>
                <a:latin typeface="inherit"/>
              </a:rPr>
            </a:br>
            <a:endParaRPr lang="en-US" sz="1050" b="0" dirty="0">
              <a:solidFill>
                <a:srgbClr val="21242C"/>
              </a:solidFill>
              <a:effectLst/>
              <a:latin typeface="inherit"/>
            </a:endParaRPr>
          </a:p>
        </p:txBody>
      </p:sp>
      <p:sp>
        <p:nvSpPr>
          <p:cNvPr id="5" name="TextBox 4">
            <a:extLst>
              <a:ext uri="{FF2B5EF4-FFF2-40B4-BE49-F238E27FC236}">
                <a16:creationId xmlns:a16="http://schemas.microsoft.com/office/drawing/2014/main" id="{25093182-9CCE-A747-98C7-BFF883E90C7C}"/>
              </a:ext>
            </a:extLst>
          </p:cNvPr>
          <p:cNvSpPr txBox="1"/>
          <p:nvPr/>
        </p:nvSpPr>
        <p:spPr>
          <a:xfrm>
            <a:off x="6266581" y="87481"/>
            <a:ext cx="2551613" cy="769441"/>
          </a:xfrm>
          <a:prstGeom prst="rect">
            <a:avLst/>
          </a:prstGeom>
          <a:noFill/>
        </p:spPr>
        <p:txBody>
          <a:bodyPr wrap="square" rtlCol="0">
            <a:spAutoFit/>
          </a:bodyPr>
          <a:lstStyle/>
          <a:p>
            <a:r>
              <a:rPr lang="en-US" sz="1100" dirty="0">
                <a:highlight>
                  <a:srgbClr val="FFFF00"/>
                </a:highlight>
              </a:rPr>
              <a:t>What is the end response of growth factor signaling?</a:t>
            </a:r>
          </a:p>
          <a:p>
            <a:endParaRPr lang="en-US" sz="1100" dirty="0">
              <a:highlight>
                <a:srgbClr val="FFFF00"/>
              </a:highlight>
            </a:endParaRPr>
          </a:p>
          <a:p>
            <a:r>
              <a:rPr lang="en-US" sz="1100" dirty="0">
                <a:highlight>
                  <a:srgbClr val="FFFF00"/>
                </a:highlight>
              </a:rPr>
              <a:t>Name the transcription factor</a:t>
            </a:r>
          </a:p>
        </p:txBody>
      </p:sp>
      <p:sp>
        <p:nvSpPr>
          <p:cNvPr id="3" name="Rectangle 2">
            <a:extLst>
              <a:ext uri="{FF2B5EF4-FFF2-40B4-BE49-F238E27FC236}">
                <a16:creationId xmlns:a16="http://schemas.microsoft.com/office/drawing/2014/main" id="{1550A8D2-C56E-EC0A-D769-0E5937D11743}"/>
              </a:ext>
            </a:extLst>
          </p:cNvPr>
          <p:cNvSpPr/>
          <p:nvPr/>
        </p:nvSpPr>
        <p:spPr>
          <a:xfrm>
            <a:off x="577516" y="2871537"/>
            <a:ext cx="2994359" cy="17405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277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2"/>
          <p:cNvSpPr txBox="1">
            <a:spLocks noGrp="1"/>
          </p:cNvSpPr>
          <p:nvPr>
            <p:ph type="title"/>
          </p:nvPr>
        </p:nvSpPr>
        <p:spPr>
          <a:xfrm>
            <a:off x="1244110" y="-1925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lgn="ctr">
              <a:spcBef>
                <a:spcPts val="0"/>
              </a:spcBef>
              <a:spcAft>
                <a:spcPts val="0"/>
              </a:spcAft>
            </a:pPr>
            <a:r>
              <a:rPr lang="en-US" sz="2800" dirty="0">
                <a:solidFill>
                  <a:schemeClr val="dk1"/>
                </a:solidFill>
                <a:latin typeface="Calibri"/>
                <a:ea typeface="Calibri"/>
                <a:cs typeface="Calibri"/>
                <a:sym typeface="Calibri"/>
              </a:rPr>
              <a:t>Big –picture outcome of cell-signaling</a:t>
            </a:r>
          </a:p>
        </p:txBody>
      </p:sp>
      <p:sp>
        <p:nvSpPr>
          <p:cNvPr id="331" name="Google Shape;331;p22"/>
          <p:cNvSpPr txBox="1"/>
          <p:nvPr/>
        </p:nvSpPr>
        <p:spPr>
          <a:xfrm>
            <a:off x="838200" y="838000"/>
            <a:ext cx="8105775" cy="2008212"/>
          </a:xfrm>
          <a:prstGeom prst="rect">
            <a:avLst/>
          </a:prstGeom>
          <a:noFill/>
          <a:ln>
            <a:noFill/>
          </a:ln>
        </p:spPr>
        <p:txBody>
          <a:bodyPr spcFirstLastPara="1" wrap="square" lIns="68569" tIns="34275" rIns="68569" bIns="34275" anchor="t" anchorCtr="0">
            <a:spAutoFit/>
          </a:bodyPr>
          <a:lstStyle/>
          <a:p>
            <a:r>
              <a:rPr lang="en-US" sz="1800" dirty="0">
                <a:solidFill>
                  <a:srgbClr val="000000"/>
                </a:solidFill>
                <a:latin typeface="Calibri"/>
                <a:cs typeface="Calibri"/>
              </a:rPr>
              <a:t>A signaling pathway typically triggers a molecular event (or a whole array of molecular events) in order to produce some larger outcome</a:t>
            </a:r>
          </a:p>
          <a:p>
            <a:pPr marL="285750" indent="-285750">
              <a:buFont typeface="Arial" panose="020B0604020202020204" pitchFamily="34" charset="0"/>
              <a:buChar char="•"/>
            </a:pPr>
            <a:endParaRPr lang="en-US" sz="1800" b="0" dirty="0">
              <a:solidFill>
                <a:srgbClr val="000000"/>
              </a:solidFill>
              <a:effectLst/>
              <a:latin typeface="Calibri"/>
              <a:cs typeface="Calibri"/>
            </a:endParaRPr>
          </a:p>
          <a:p>
            <a:pPr marL="742950" lvl="1" indent="-285750">
              <a:buFont typeface="Arial" panose="020B0604020202020204" pitchFamily="34" charset="0"/>
              <a:buChar char="•"/>
            </a:pPr>
            <a:r>
              <a:rPr lang="en-US" sz="1800" dirty="0">
                <a:solidFill>
                  <a:srgbClr val="000000"/>
                </a:solidFill>
                <a:latin typeface="Calibri"/>
                <a:cs typeface="Calibri"/>
              </a:rPr>
              <a:t>Cell growth</a:t>
            </a:r>
          </a:p>
          <a:p>
            <a:pPr marL="742950" lvl="1" indent="-285750">
              <a:buFont typeface="Arial" panose="020B0604020202020204" pitchFamily="34" charset="0"/>
              <a:buChar char="•"/>
            </a:pPr>
            <a:r>
              <a:rPr lang="en-US" sz="1800" dirty="0">
                <a:solidFill>
                  <a:srgbClr val="000000"/>
                </a:solidFill>
                <a:latin typeface="Calibri"/>
                <a:cs typeface="Calibri"/>
              </a:rPr>
              <a:t>Cell migration</a:t>
            </a:r>
          </a:p>
          <a:p>
            <a:pPr marL="742950" lvl="1" indent="-285750">
              <a:buFont typeface="Arial" panose="020B0604020202020204" pitchFamily="34" charset="0"/>
              <a:buChar char="•"/>
            </a:pPr>
            <a:r>
              <a:rPr lang="en-US" sz="1800" dirty="0">
                <a:solidFill>
                  <a:srgbClr val="000000"/>
                </a:solidFill>
                <a:latin typeface="Calibri"/>
                <a:cs typeface="Calibri"/>
              </a:rPr>
              <a:t>changes in cell identity</a:t>
            </a:r>
          </a:p>
          <a:p>
            <a:pPr marL="742950" lvl="1" indent="-285750">
              <a:buFont typeface="Arial" panose="020B0604020202020204" pitchFamily="34" charset="0"/>
              <a:buChar char="•"/>
            </a:pPr>
            <a:r>
              <a:rPr lang="en-US" sz="1800" b="0" dirty="0">
                <a:solidFill>
                  <a:srgbClr val="000000"/>
                </a:solidFill>
                <a:effectLst/>
                <a:latin typeface="Calibri"/>
                <a:cs typeface="Calibri"/>
              </a:rPr>
              <a:t>Apop</a:t>
            </a:r>
            <a:r>
              <a:rPr lang="en-US" sz="1800" dirty="0">
                <a:solidFill>
                  <a:srgbClr val="000000"/>
                </a:solidFill>
                <a:latin typeface="Calibri"/>
                <a:cs typeface="Calibri"/>
              </a:rPr>
              <a:t>tosis</a:t>
            </a:r>
          </a:p>
        </p:txBody>
      </p:sp>
    </p:spTree>
    <p:extLst>
      <p:ext uri="{BB962C8B-B14F-4D97-AF65-F5344CB8AC3E}">
        <p14:creationId xmlns:p14="http://schemas.microsoft.com/office/powerpoint/2010/main" val="23527376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8"/>
          <p:cNvSpPr/>
          <p:nvPr/>
        </p:nvSpPr>
        <p:spPr>
          <a:xfrm>
            <a:off x="2199338" y="2212159"/>
            <a:ext cx="4883515" cy="438551"/>
          </a:xfrm>
          <a:prstGeom prst="rect">
            <a:avLst/>
          </a:prstGeom>
          <a:noFill/>
          <a:ln>
            <a:noFill/>
          </a:ln>
        </p:spPr>
        <p:txBody>
          <a:bodyPr spcFirstLastPara="1" wrap="square" lIns="68569" tIns="34275" rIns="68569" bIns="34275" anchor="t" anchorCtr="0">
            <a:spAutoFit/>
          </a:bodyPr>
          <a:lstStyle/>
          <a:p>
            <a:pPr algn="ctr">
              <a:spcBef>
                <a:spcPts val="0"/>
              </a:spcBef>
              <a:spcAft>
                <a:spcPts val="0"/>
              </a:spcAft>
            </a:pPr>
            <a:r>
              <a:rPr lang="en-US" dirty="0">
                <a:solidFill>
                  <a:schemeClr val="dk1"/>
                </a:solidFill>
                <a:latin typeface="Calibri"/>
                <a:ea typeface="Calibri"/>
                <a:cs typeface="Calibri"/>
                <a:sym typeface="Calibri"/>
              </a:rPr>
              <a:t>Oncogenes and Oncogenic Pathways</a:t>
            </a:r>
            <a:endParaRPr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43731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6A5682-3675-8B4A-9A24-73651E219C45}"/>
              </a:ext>
            </a:extLst>
          </p:cNvPr>
          <p:cNvPicPr>
            <a:picLocks noChangeAspect="1"/>
          </p:cNvPicPr>
          <p:nvPr/>
        </p:nvPicPr>
        <p:blipFill>
          <a:blip r:embed="rId3"/>
          <a:stretch>
            <a:fillRect/>
          </a:stretch>
        </p:blipFill>
        <p:spPr>
          <a:xfrm>
            <a:off x="1407101" y="617558"/>
            <a:ext cx="6329797" cy="4039900"/>
          </a:xfrm>
          <a:prstGeom prst="rect">
            <a:avLst/>
          </a:prstGeom>
        </p:spPr>
      </p:pic>
      <p:sp>
        <p:nvSpPr>
          <p:cNvPr id="5" name="Rectangle 4">
            <a:extLst>
              <a:ext uri="{FF2B5EF4-FFF2-40B4-BE49-F238E27FC236}">
                <a16:creationId xmlns:a16="http://schemas.microsoft.com/office/drawing/2014/main" id="{A1AB55E3-5B15-354D-969E-903D00FCE2DB}"/>
              </a:ext>
            </a:extLst>
          </p:cNvPr>
          <p:cNvSpPr/>
          <p:nvPr/>
        </p:nvSpPr>
        <p:spPr>
          <a:xfrm>
            <a:off x="679391" y="0"/>
            <a:ext cx="8575704" cy="522451"/>
          </a:xfrm>
          <a:prstGeom prst="rect">
            <a:avLst/>
          </a:prstGeom>
        </p:spPr>
        <p:txBody>
          <a:bodyPr wrap="square">
            <a:spAutoFit/>
          </a:bodyPr>
          <a:lstStyle/>
          <a:p>
            <a:pPr>
              <a:lnSpc>
                <a:spcPct val="130000"/>
              </a:lnSpc>
              <a:defRPr/>
            </a:pPr>
            <a:r>
              <a:rPr lang="en-US" dirty="0">
                <a:solidFill>
                  <a:srgbClr val="000000"/>
                </a:solidFill>
                <a:latin typeface="Arial" panose="020B0604020202020204" pitchFamily="34" charset="0"/>
                <a:ea typeface="ＭＳ Ｐゴシック" charset="0"/>
                <a:cs typeface="Arial" panose="020B0604020202020204" pitchFamily="34" charset="0"/>
              </a:rPr>
              <a:t>Oncogenes</a:t>
            </a:r>
          </a:p>
        </p:txBody>
      </p:sp>
      <p:sp>
        <p:nvSpPr>
          <p:cNvPr id="2" name="TextBox 1">
            <a:extLst>
              <a:ext uri="{FF2B5EF4-FFF2-40B4-BE49-F238E27FC236}">
                <a16:creationId xmlns:a16="http://schemas.microsoft.com/office/drawing/2014/main" id="{EC65ED11-0BFA-A84B-9D66-5854D5E22795}"/>
              </a:ext>
            </a:extLst>
          </p:cNvPr>
          <p:cNvSpPr txBox="1"/>
          <p:nvPr/>
        </p:nvSpPr>
        <p:spPr>
          <a:xfrm>
            <a:off x="6869723" y="1640102"/>
            <a:ext cx="1723292" cy="338554"/>
          </a:xfrm>
          <a:prstGeom prst="rect">
            <a:avLst/>
          </a:prstGeom>
          <a:noFill/>
        </p:spPr>
        <p:txBody>
          <a:bodyPr wrap="square" rtlCol="0">
            <a:spAutoFit/>
          </a:bodyPr>
          <a:lstStyle/>
          <a:p>
            <a:r>
              <a:rPr lang="en-US" sz="1600" dirty="0"/>
              <a:t>Proto-oncogene</a:t>
            </a:r>
          </a:p>
        </p:txBody>
      </p:sp>
      <p:sp>
        <p:nvSpPr>
          <p:cNvPr id="6" name="TextBox 5">
            <a:extLst>
              <a:ext uri="{FF2B5EF4-FFF2-40B4-BE49-F238E27FC236}">
                <a16:creationId xmlns:a16="http://schemas.microsoft.com/office/drawing/2014/main" id="{36EC8AFF-C001-E846-A75E-5BF3987047C0}"/>
              </a:ext>
            </a:extLst>
          </p:cNvPr>
          <p:cNvSpPr txBox="1"/>
          <p:nvPr/>
        </p:nvSpPr>
        <p:spPr>
          <a:xfrm>
            <a:off x="6869723" y="3434862"/>
            <a:ext cx="1723292" cy="338554"/>
          </a:xfrm>
          <a:prstGeom prst="rect">
            <a:avLst/>
          </a:prstGeom>
          <a:noFill/>
        </p:spPr>
        <p:txBody>
          <a:bodyPr wrap="square" rtlCol="0">
            <a:spAutoFit/>
          </a:bodyPr>
          <a:lstStyle/>
          <a:p>
            <a:r>
              <a:rPr lang="en-US" sz="1600" dirty="0"/>
              <a:t>Oncogene</a:t>
            </a:r>
          </a:p>
        </p:txBody>
      </p:sp>
    </p:spTree>
    <p:extLst>
      <p:ext uri="{BB962C8B-B14F-4D97-AF65-F5344CB8AC3E}">
        <p14:creationId xmlns:p14="http://schemas.microsoft.com/office/powerpoint/2010/main" val="2972857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ocare Basics: Oncogenes - Biocare Medical">
            <a:extLst>
              <a:ext uri="{FF2B5EF4-FFF2-40B4-BE49-F238E27FC236}">
                <a16:creationId xmlns:a16="http://schemas.microsoft.com/office/drawing/2014/main" id="{A2B67854-1349-4745-AF11-4F1524F9DA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256" y="1282700"/>
            <a:ext cx="8628743" cy="2432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2731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io Unit 4 Test Flashcards | Quizlet">
            <a:extLst>
              <a:ext uri="{FF2B5EF4-FFF2-40B4-BE49-F238E27FC236}">
                <a16:creationId xmlns:a16="http://schemas.microsoft.com/office/drawing/2014/main" id="{6BD8F8EA-5043-3547-894E-EF02C3B5D5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286" y="641350"/>
            <a:ext cx="6350000" cy="386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936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7"/>
          <p:cNvSpPr/>
          <p:nvPr/>
        </p:nvSpPr>
        <p:spPr>
          <a:xfrm>
            <a:off x="2589082" y="1987307"/>
            <a:ext cx="4046801" cy="438551"/>
          </a:xfrm>
          <a:prstGeom prst="rect">
            <a:avLst/>
          </a:prstGeom>
          <a:noFill/>
          <a:ln>
            <a:noFill/>
          </a:ln>
        </p:spPr>
        <p:txBody>
          <a:bodyPr spcFirstLastPara="1" wrap="square" lIns="68569" tIns="34275" rIns="68569" bIns="34275" anchor="t" anchorCtr="0">
            <a:spAutoFit/>
          </a:bodyPr>
          <a:lstStyle/>
          <a:p>
            <a:pPr algn="ctr">
              <a:spcBef>
                <a:spcPts val="0"/>
              </a:spcBef>
              <a:spcAft>
                <a:spcPts val="0"/>
              </a:spcAft>
            </a:pPr>
            <a:r>
              <a:rPr lang="en-US" dirty="0">
                <a:solidFill>
                  <a:schemeClr val="dk1"/>
                </a:solidFill>
                <a:latin typeface="Calibri"/>
                <a:ea typeface="Calibri"/>
                <a:cs typeface="Calibri"/>
                <a:sym typeface="Calibri"/>
              </a:rPr>
              <a:t>Cell Signaling - Overview</a:t>
            </a:r>
            <a:endParaRPr dirty="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E6746EB-9F26-B84C-92B1-755DAB1954C7}"/>
              </a:ext>
            </a:extLst>
          </p:cNvPr>
          <p:cNvSpPr>
            <a:spLocks noGrp="1" noChangeArrowheads="1"/>
          </p:cNvSpPr>
          <p:nvPr/>
        </p:nvSpPr>
        <p:spPr bwMode="auto">
          <a:xfrm>
            <a:off x="551260" y="0"/>
            <a:ext cx="6172200" cy="742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2700" dir="2700000" algn="ctr" rotWithShape="0">
                    <a:schemeClr val="tx1">
                      <a:alpha val="74998"/>
                    </a:schemeClr>
                  </a:outerShdw>
                </a:effectLst>
              </a14:hiddenEffects>
            </a:ext>
          </a:extLst>
        </p:spPr>
        <p:txBody>
          <a:bodyPr/>
          <a:lstStyle/>
          <a:p>
            <a:pPr>
              <a:lnSpc>
                <a:spcPct val="130000"/>
              </a:lnSpc>
              <a:defRPr/>
            </a:pPr>
            <a:r>
              <a:rPr lang="en-US" dirty="0">
                <a:solidFill>
                  <a:srgbClr val="000000"/>
                </a:solidFill>
                <a:latin typeface="+mn-lt"/>
                <a:ea typeface="ＭＳ Ｐゴシック" charset="0"/>
                <a:cs typeface="Arial" panose="020B0604020202020204" pitchFamily="34" charset="0"/>
              </a:rPr>
              <a:t>Categories of oncogenes</a:t>
            </a:r>
          </a:p>
        </p:txBody>
      </p:sp>
      <p:sp>
        <p:nvSpPr>
          <p:cNvPr id="5" name="Rectangle 6">
            <a:extLst>
              <a:ext uri="{FF2B5EF4-FFF2-40B4-BE49-F238E27FC236}">
                <a16:creationId xmlns:a16="http://schemas.microsoft.com/office/drawing/2014/main" id="{C00EAF52-BD50-A744-A2D6-363D219C46C1}"/>
              </a:ext>
            </a:extLst>
          </p:cNvPr>
          <p:cNvSpPr>
            <a:spLocks noChangeArrowheads="1"/>
          </p:cNvSpPr>
          <p:nvPr/>
        </p:nvSpPr>
        <p:spPr bwMode="auto">
          <a:xfrm>
            <a:off x="193902" y="2655612"/>
            <a:ext cx="3767137" cy="15965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78581" lvl="1">
              <a:spcAft>
                <a:spcPts val="600"/>
              </a:spcAft>
              <a:defRPr/>
            </a:pPr>
            <a:r>
              <a:rPr lang="en-US" sz="1050" i="1" dirty="0">
                <a:latin typeface="Arial" panose="020B0604020202020204" pitchFamily="34" charset="0"/>
                <a:ea typeface="ＭＳ Ｐゴシック" charset="0"/>
                <a:cs typeface="Arial" panose="020B0604020202020204" pitchFamily="34" charset="0"/>
              </a:rPr>
              <a:t>Types of proteins that can be an oncogene when mutated</a:t>
            </a:r>
          </a:p>
          <a:p>
            <a:pPr marL="421481" lvl="1" indent="-342900">
              <a:spcAft>
                <a:spcPts val="600"/>
              </a:spcAft>
              <a:buAutoNum type="arabicParenR"/>
              <a:defRPr/>
            </a:pPr>
            <a:r>
              <a:rPr lang="en-US" sz="1100" dirty="0">
                <a:latin typeface="Arial" panose="020B0604020202020204" pitchFamily="34" charset="0"/>
                <a:ea typeface="ＭＳ Ｐゴシック" charset="0"/>
                <a:cs typeface="Arial" panose="020B0604020202020204" pitchFamily="34" charset="0"/>
              </a:rPr>
              <a:t>Transcription Factors</a:t>
            </a:r>
          </a:p>
          <a:p>
            <a:pPr marL="421481" lvl="1" indent="-342900">
              <a:spcAft>
                <a:spcPts val="600"/>
              </a:spcAft>
              <a:buAutoNum type="arabicParenR"/>
              <a:defRPr/>
            </a:pPr>
            <a:r>
              <a:rPr lang="en-US" sz="1100" dirty="0">
                <a:latin typeface="Arial" panose="020B0604020202020204" pitchFamily="34" charset="0"/>
                <a:ea typeface="ＭＳ Ｐゴシック" charset="0"/>
                <a:cs typeface="Arial" panose="020B0604020202020204" pitchFamily="34" charset="0"/>
              </a:rPr>
              <a:t>Growth Factors</a:t>
            </a:r>
          </a:p>
          <a:p>
            <a:pPr marL="421481" lvl="1" indent="-342900">
              <a:spcAft>
                <a:spcPts val="600"/>
              </a:spcAft>
              <a:buAutoNum type="arabicParenR"/>
              <a:defRPr/>
            </a:pPr>
            <a:r>
              <a:rPr lang="en-US" sz="1100" dirty="0">
                <a:latin typeface="Arial" panose="020B0604020202020204" pitchFamily="34" charset="0"/>
                <a:ea typeface="ＭＳ Ｐゴシック" charset="0"/>
                <a:cs typeface="Arial" panose="020B0604020202020204" pitchFamily="34" charset="0"/>
              </a:rPr>
              <a:t>Growth Factor Receptors</a:t>
            </a:r>
          </a:p>
          <a:p>
            <a:pPr marL="421481" lvl="1" indent="-342900">
              <a:spcAft>
                <a:spcPts val="600"/>
              </a:spcAft>
              <a:buAutoNum type="arabicParenR"/>
              <a:defRPr/>
            </a:pPr>
            <a:r>
              <a:rPr lang="en-US" sz="1100" dirty="0">
                <a:latin typeface="Arial" panose="020B0604020202020204" pitchFamily="34" charset="0"/>
                <a:ea typeface="ＭＳ Ｐゴシック" charset="0"/>
                <a:cs typeface="Arial" panose="020B0604020202020204" pitchFamily="34" charset="0"/>
              </a:rPr>
              <a:t>Transcription Factors</a:t>
            </a:r>
          </a:p>
          <a:p>
            <a:pPr marL="421481" lvl="1" indent="-342900">
              <a:spcAft>
                <a:spcPts val="600"/>
              </a:spcAft>
              <a:buAutoNum type="arabicParenR"/>
              <a:defRPr/>
            </a:pPr>
            <a:r>
              <a:rPr lang="en-US" sz="1100" dirty="0">
                <a:latin typeface="Arial" panose="020B0604020202020204" pitchFamily="34" charset="0"/>
                <a:ea typeface="ＭＳ Ｐゴシック" charset="0"/>
                <a:cs typeface="Arial" panose="020B0604020202020204" pitchFamily="34" charset="0"/>
              </a:rPr>
              <a:t>Regulators of Apoptosis</a:t>
            </a:r>
          </a:p>
          <a:p>
            <a:pPr marL="78581" lvl="1">
              <a:defRPr/>
            </a:pPr>
            <a:endParaRPr lang="en-US" sz="225" dirty="0">
              <a:latin typeface="Arial" panose="020B0604020202020204" pitchFamily="34" charset="0"/>
              <a:ea typeface="ＭＳ Ｐゴシック" charset="0"/>
              <a:cs typeface="Arial" panose="020B0604020202020204" pitchFamily="34" charset="0"/>
            </a:endParaRPr>
          </a:p>
        </p:txBody>
      </p:sp>
      <p:sp>
        <p:nvSpPr>
          <p:cNvPr id="27651" name="Rectangle 5">
            <a:extLst>
              <a:ext uri="{FF2B5EF4-FFF2-40B4-BE49-F238E27FC236}">
                <a16:creationId xmlns:a16="http://schemas.microsoft.com/office/drawing/2014/main" id="{83449CD4-01D1-9647-985E-9351BFADE1CA}"/>
              </a:ext>
            </a:extLst>
          </p:cNvPr>
          <p:cNvSpPr>
            <a:spLocks noChangeArrowheads="1"/>
          </p:cNvSpPr>
          <p:nvPr/>
        </p:nvSpPr>
        <p:spPr bwMode="auto">
          <a:xfrm>
            <a:off x="548420" y="584672"/>
            <a:ext cx="839006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600" dirty="0">
                <a:latin typeface="+mn-lt"/>
                <a:cs typeface="Arial" panose="020B0604020202020204" pitchFamily="34" charset="0"/>
              </a:rPr>
              <a:t>Oncogenes include various genes encoding proteins involved in the regulation of </a:t>
            </a:r>
            <a:r>
              <a:rPr lang="en-US" altLang="en-US" sz="1600" b="1" dirty="0">
                <a:latin typeface="+mn-lt"/>
                <a:cs typeface="Arial" panose="020B0604020202020204" pitchFamily="34" charset="0"/>
              </a:rPr>
              <a:t>cell division</a:t>
            </a:r>
            <a:r>
              <a:rPr lang="en-US" altLang="en-US" sz="1600" dirty="0">
                <a:latin typeface="+mn-lt"/>
                <a:cs typeface="Arial" panose="020B0604020202020204" pitchFamily="34" charset="0"/>
              </a:rPr>
              <a:t>, </a:t>
            </a:r>
            <a:r>
              <a:rPr lang="en-US" altLang="en-US" sz="1600" b="1" dirty="0">
                <a:latin typeface="+mn-lt"/>
                <a:cs typeface="Arial" panose="020B0604020202020204" pitchFamily="34" charset="0"/>
              </a:rPr>
              <a:t>differentiation</a:t>
            </a:r>
            <a:r>
              <a:rPr lang="en-US" altLang="en-US" sz="1600" dirty="0">
                <a:latin typeface="+mn-lt"/>
                <a:cs typeface="Arial" panose="020B0604020202020204" pitchFamily="34" charset="0"/>
              </a:rPr>
              <a:t>, and </a:t>
            </a:r>
            <a:r>
              <a:rPr lang="en-US" altLang="en-US" sz="1600" b="1" dirty="0">
                <a:latin typeface="+mn-lt"/>
                <a:cs typeface="Arial" panose="020B0604020202020204" pitchFamily="34" charset="0"/>
              </a:rPr>
              <a:t>death or survival </a:t>
            </a:r>
          </a:p>
          <a:p>
            <a:endParaRPr lang="en-US" altLang="en-US" sz="1600" dirty="0">
              <a:latin typeface="+mn-lt"/>
              <a:cs typeface="Arial" panose="020B0604020202020204" pitchFamily="34" charset="0"/>
            </a:endParaRPr>
          </a:p>
          <a:p>
            <a:r>
              <a:rPr lang="en-US" altLang="en-US" sz="1600" dirty="0">
                <a:solidFill>
                  <a:schemeClr val="accent1"/>
                </a:solidFill>
                <a:latin typeface="+mn-lt"/>
                <a:cs typeface="Arial" panose="020B0604020202020204" pitchFamily="34" charset="0"/>
              </a:rPr>
              <a:t>Blue boxes </a:t>
            </a:r>
            <a:r>
              <a:rPr lang="en-US" altLang="en-US" sz="1600" dirty="0">
                <a:latin typeface="+mn-lt"/>
                <a:cs typeface="Arial" panose="020B0604020202020204" pitchFamily="34" charset="0"/>
              </a:rPr>
              <a:t>= protein group</a:t>
            </a:r>
          </a:p>
          <a:p>
            <a:r>
              <a:rPr lang="en-US" altLang="en-US" sz="1600" dirty="0">
                <a:solidFill>
                  <a:srgbClr val="C00000"/>
                </a:solidFill>
                <a:latin typeface="+mn-lt"/>
                <a:cs typeface="Arial" panose="020B0604020202020204" pitchFamily="34" charset="0"/>
              </a:rPr>
              <a:t>Red arrows </a:t>
            </a:r>
            <a:r>
              <a:rPr lang="en-US" altLang="en-US" sz="1600" dirty="0">
                <a:latin typeface="+mn-lt"/>
                <a:cs typeface="Arial" panose="020B0604020202020204" pitchFamily="34" charset="0"/>
              </a:rPr>
              <a:t>= one specific protein/proto-oncogene in that group</a:t>
            </a:r>
            <a:endParaRPr lang="en-US" altLang="en-US" sz="675" dirty="0">
              <a:latin typeface="+mj-lt"/>
              <a:cs typeface="Arial" panose="020B0604020202020204" pitchFamily="34" charset="0"/>
            </a:endParaRPr>
          </a:p>
        </p:txBody>
      </p:sp>
      <p:pic>
        <p:nvPicPr>
          <p:cNvPr id="27652" name="Picture 3" descr="c06f001-1.jpg">
            <a:extLst>
              <a:ext uri="{FF2B5EF4-FFF2-40B4-BE49-F238E27FC236}">
                <a16:creationId xmlns:a16="http://schemas.microsoft.com/office/drawing/2014/main" id="{E029A669-FAA4-5C40-BF85-C175AD86D5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41238" y="2196608"/>
            <a:ext cx="4473179"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22">
            <a:extLst>
              <a:ext uri="{FF2B5EF4-FFF2-40B4-BE49-F238E27FC236}">
                <a16:creationId xmlns:a16="http://schemas.microsoft.com/office/drawing/2014/main" id="{2FCC14C8-1CBD-6F46-AE09-79B92C7EC478}"/>
              </a:ext>
            </a:extLst>
          </p:cNvPr>
          <p:cNvSpPr>
            <a:spLocks noChangeArrowheads="1"/>
          </p:cNvSpPr>
          <p:nvPr/>
        </p:nvSpPr>
        <p:spPr bwMode="auto">
          <a:xfrm>
            <a:off x="4426938" y="2425208"/>
            <a:ext cx="571500" cy="34290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sp>
        <p:nvSpPr>
          <p:cNvPr id="24" name="Rectangle 23">
            <a:extLst>
              <a:ext uri="{FF2B5EF4-FFF2-40B4-BE49-F238E27FC236}">
                <a16:creationId xmlns:a16="http://schemas.microsoft.com/office/drawing/2014/main" id="{9D926279-5FAB-5544-9FA9-0BB9A07A199F}"/>
              </a:ext>
            </a:extLst>
          </p:cNvPr>
          <p:cNvSpPr>
            <a:spLocks noChangeArrowheads="1"/>
          </p:cNvSpPr>
          <p:nvPr/>
        </p:nvSpPr>
        <p:spPr bwMode="auto">
          <a:xfrm>
            <a:off x="5055588" y="2768108"/>
            <a:ext cx="800100" cy="51435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sp>
        <p:nvSpPr>
          <p:cNvPr id="25" name="Rectangle 24">
            <a:extLst>
              <a:ext uri="{FF2B5EF4-FFF2-40B4-BE49-F238E27FC236}">
                <a16:creationId xmlns:a16="http://schemas.microsoft.com/office/drawing/2014/main" id="{A81DD59A-A3F3-384D-A3CA-414790F4877F}"/>
              </a:ext>
            </a:extLst>
          </p:cNvPr>
          <p:cNvSpPr>
            <a:spLocks noChangeArrowheads="1"/>
          </p:cNvSpPr>
          <p:nvPr/>
        </p:nvSpPr>
        <p:spPr bwMode="auto">
          <a:xfrm>
            <a:off x="6884388" y="2768108"/>
            <a:ext cx="1657350" cy="22860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sp>
        <p:nvSpPr>
          <p:cNvPr id="26" name="Rectangle 25">
            <a:extLst>
              <a:ext uri="{FF2B5EF4-FFF2-40B4-BE49-F238E27FC236}">
                <a16:creationId xmlns:a16="http://schemas.microsoft.com/office/drawing/2014/main" id="{DA664617-BAC9-DA49-B2CD-ADA633C6C2DD}"/>
              </a:ext>
            </a:extLst>
          </p:cNvPr>
          <p:cNvSpPr>
            <a:spLocks noChangeArrowheads="1"/>
          </p:cNvSpPr>
          <p:nvPr/>
        </p:nvSpPr>
        <p:spPr bwMode="auto">
          <a:xfrm>
            <a:off x="4998438" y="3911108"/>
            <a:ext cx="1314450" cy="22860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sp>
        <p:nvSpPr>
          <p:cNvPr id="27" name="Rectangle 26">
            <a:extLst>
              <a:ext uri="{FF2B5EF4-FFF2-40B4-BE49-F238E27FC236}">
                <a16:creationId xmlns:a16="http://schemas.microsoft.com/office/drawing/2014/main" id="{4CCB737C-715E-4C48-B4E9-FE1BA237CB6A}"/>
              </a:ext>
            </a:extLst>
          </p:cNvPr>
          <p:cNvSpPr>
            <a:spLocks noChangeArrowheads="1"/>
          </p:cNvSpPr>
          <p:nvPr/>
        </p:nvSpPr>
        <p:spPr bwMode="auto">
          <a:xfrm>
            <a:off x="6027138" y="2825258"/>
            <a:ext cx="742950" cy="28575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cxnSp>
        <p:nvCxnSpPr>
          <p:cNvPr id="29" name="Straight Arrow Connector 28">
            <a:extLst>
              <a:ext uri="{FF2B5EF4-FFF2-40B4-BE49-F238E27FC236}">
                <a16:creationId xmlns:a16="http://schemas.microsoft.com/office/drawing/2014/main" id="{BE7E898E-E757-184A-A312-B9D5F5630E9D}"/>
              </a:ext>
            </a:extLst>
          </p:cNvPr>
          <p:cNvCxnSpPr/>
          <p:nvPr/>
        </p:nvCxnSpPr>
        <p:spPr bwMode="auto">
          <a:xfrm flipH="1">
            <a:off x="5569938" y="2139458"/>
            <a:ext cx="285750" cy="1143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0" name="Straight Arrow Connector 29">
            <a:extLst>
              <a:ext uri="{FF2B5EF4-FFF2-40B4-BE49-F238E27FC236}">
                <a16:creationId xmlns:a16="http://schemas.microsoft.com/office/drawing/2014/main" id="{FD7A5684-1449-654F-9384-97B343B3A746}"/>
              </a:ext>
            </a:extLst>
          </p:cNvPr>
          <p:cNvCxnSpPr/>
          <p:nvPr/>
        </p:nvCxnSpPr>
        <p:spPr bwMode="auto">
          <a:xfrm flipH="1">
            <a:off x="6427188" y="2310908"/>
            <a:ext cx="285750" cy="1143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1" name="Straight Arrow Connector 30">
            <a:extLst>
              <a:ext uri="{FF2B5EF4-FFF2-40B4-BE49-F238E27FC236}">
                <a16:creationId xmlns:a16="http://schemas.microsoft.com/office/drawing/2014/main" id="{B4B58C0F-A324-1946-867D-B5F580248DFB}"/>
              </a:ext>
            </a:extLst>
          </p:cNvPr>
          <p:cNvCxnSpPr/>
          <p:nvPr/>
        </p:nvCxnSpPr>
        <p:spPr bwMode="auto">
          <a:xfrm flipH="1">
            <a:off x="7398738" y="2310908"/>
            <a:ext cx="285750" cy="1143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2" name="Straight Arrow Connector 31">
            <a:extLst>
              <a:ext uri="{FF2B5EF4-FFF2-40B4-BE49-F238E27FC236}">
                <a16:creationId xmlns:a16="http://schemas.microsoft.com/office/drawing/2014/main" id="{D2816F09-34DB-0742-8058-5FC70A385003}"/>
              </a:ext>
            </a:extLst>
          </p:cNvPr>
          <p:cNvCxnSpPr/>
          <p:nvPr/>
        </p:nvCxnSpPr>
        <p:spPr bwMode="auto">
          <a:xfrm flipH="1">
            <a:off x="5398488" y="3453908"/>
            <a:ext cx="285750" cy="1143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cxnSp>
        <p:nvCxnSpPr>
          <p:cNvPr id="33" name="Straight Arrow Connector 32">
            <a:extLst>
              <a:ext uri="{FF2B5EF4-FFF2-40B4-BE49-F238E27FC236}">
                <a16:creationId xmlns:a16="http://schemas.microsoft.com/office/drawing/2014/main" id="{BCE00F5B-4582-BF43-8A87-6E101B3D2D9D}"/>
              </a:ext>
            </a:extLst>
          </p:cNvPr>
          <p:cNvCxnSpPr/>
          <p:nvPr/>
        </p:nvCxnSpPr>
        <p:spPr bwMode="auto">
          <a:xfrm flipH="1">
            <a:off x="8370288" y="3225308"/>
            <a:ext cx="285750" cy="1143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34" name="Rectangle 33">
            <a:extLst>
              <a:ext uri="{FF2B5EF4-FFF2-40B4-BE49-F238E27FC236}">
                <a16:creationId xmlns:a16="http://schemas.microsoft.com/office/drawing/2014/main" id="{8640DDE3-6E19-3C42-8654-7A22E243FE8C}"/>
              </a:ext>
            </a:extLst>
          </p:cNvPr>
          <p:cNvSpPr>
            <a:spLocks noChangeArrowheads="1"/>
          </p:cNvSpPr>
          <p:nvPr/>
        </p:nvSpPr>
        <p:spPr bwMode="auto">
          <a:xfrm>
            <a:off x="6198588" y="3168158"/>
            <a:ext cx="857250" cy="228600"/>
          </a:xfrm>
          <a:prstGeom prst="rect">
            <a:avLst/>
          </a:prstGeom>
          <a:noFill/>
          <a:ln w="19050">
            <a:solidFill>
              <a:srgbClr val="00009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endParaRPr lang="en-US" altLang="en-US" sz="1800">
              <a:solidFill>
                <a:srgbClr val="000000"/>
              </a:solidFill>
            </a:endParaRPr>
          </a:p>
        </p:txBody>
      </p:sp>
      <p:cxnSp>
        <p:nvCxnSpPr>
          <p:cNvPr id="35" name="Straight Arrow Connector 34">
            <a:extLst>
              <a:ext uri="{FF2B5EF4-FFF2-40B4-BE49-F238E27FC236}">
                <a16:creationId xmlns:a16="http://schemas.microsoft.com/office/drawing/2014/main" id="{053B992A-6AB3-4D47-85C6-A4AED4E08E67}"/>
              </a:ext>
            </a:extLst>
          </p:cNvPr>
          <p:cNvCxnSpPr/>
          <p:nvPr/>
        </p:nvCxnSpPr>
        <p:spPr bwMode="auto">
          <a:xfrm flipV="1">
            <a:off x="5969988" y="3339608"/>
            <a:ext cx="57150" cy="228600"/>
          </a:xfrm>
          <a:prstGeom prst="straightConnector1">
            <a:avLst/>
          </a:prstGeom>
          <a:solidFill>
            <a:schemeClr val="accent1"/>
          </a:solidFill>
          <a:ln w="9525" cap="flat" cmpd="sng" algn="ctr">
            <a:solidFill>
              <a:srgbClr val="FF0000"/>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3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48A4B3-6CEF-7448-BEEA-175626704A05}"/>
              </a:ext>
            </a:extLst>
          </p:cNvPr>
          <p:cNvPicPr>
            <a:picLocks noChangeAspect="1"/>
          </p:cNvPicPr>
          <p:nvPr/>
        </p:nvPicPr>
        <p:blipFill rotWithShape="1">
          <a:blip r:embed="rId3"/>
          <a:srcRect r="9955"/>
          <a:stretch/>
        </p:blipFill>
        <p:spPr>
          <a:xfrm>
            <a:off x="2531536" y="530936"/>
            <a:ext cx="6455187" cy="4612564"/>
          </a:xfrm>
          <a:prstGeom prst="rect">
            <a:avLst/>
          </a:prstGeom>
        </p:spPr>
      </p:pic>
      <p:sp>
        <p:nvSpPr>
          <p:cNvPr id="6" name="Google Shape;330;p22">
            <a:extLst>
              <a:ext uri="{FF2B5EF4-FFF2-40B4-BE49-F238E27FC236}">
                <a16:creationId xmlns:a16="http://schemas.microsoft.com/office/drawing/2014/main" id="{D9E6F660-A45A-1349-8E62-92CF895AAF05}"/>
              </a:ext>
            </a:extLst>
          </p:cNvPr>
          <p:cNvSpPr txBox="1">
            <a:spLocks noGrp="1"/>
          </p:cNvSpPr>
          <p:nvPr>
            <p:ph type="title"/>
          </p:nvPr>
        </p:nvSpPr>
        <p:spPr>
          <a:xfrm>
            <a:off x="564172" y="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3200"/>
            </a:pPr>
            <a:r>
              <a:rPr lang="en-US" sz="2400" dirty="0">
                <a:latin typeface="Arial"/>
                <a:ea typeface="Arial"/>
                <a:cs typeface="Arial"/>
                <a:sym typeface="Arial"/>
              </a:rPr>
              <a:t>Remember the MAPK signaling pathway?</a:t>
            </a:r>
            <a:endParaRPr sz="2400" dirty="0">
              <a:latin typeface="Arial"/>
              <a:ea typeface="Arial"/>
              <a:cs typeface="Arial"/>
              <a:sym typeface="Arial"/>
            </a:endParaRPr>
          </a:p>
        </p:txBody>
      </p:sp>
      <p:sp>
        <p:nvSpPr>
          <p:cNvPr id="5" name="Rectangle 6">
            <a:extLst>
              <a:ext uri="{FF2B5EF4-FFF2-40B4-BE49-F238E27FC236}">
                <a16:creationId xmlns:a16="http://schemas.microsoft.com/office/drawing/2014/main" id="{7632463F-F58D-D94F-BB91-E3D8EE5DD305}"/>
              </a:ext>
            </a:extLst>
          </p:cNvPr>
          <p:cNvSpPr>
            <a:spLocks noChangeArrowheads="1"/>
          </p:cNvSpPr>
          <p:nvPr/>
        </p:nvSpPr>
        <p:spPr bwMode="auto">
          <a:xfrm>
            <a:off x="388323" y="823065"/>
            <a:ext cx="3058261" cy="2246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364331" lvl="1" indent="-285750">
              <a:buFont typeface="Arial" panose="020B0604020202020204" pitchFamily="34" charset="0"/>
              <a:buChar char="•"/>
              <a:defRPr/>
            </a:pPr>
            <a:r>
              <a:rPr lang="en-US" sz="1400" dirty="0">
                <a:latin typeface="+mn-lt"/>
                <a:ea typeface="ＭＳ Ｐゴシック" charset="0"/>
                <a:cs typeface="Arial" panose="020B0604020202020204" pitchFamily="34" charset="0"/>
              </a:rPr>
              <a:t>RAF, MEK and ERK are oncogenes</a:t>
            </a:r>
          </a:p>
          <a:p>
            <a:pPr marL="78581" lvl="1">
              <a:defRPr/>
            </a:pPr>
            <a:endParaRPr lang="en-US" sz="1400" dirty="0">
              <a:latin typeface="+mn-lt"/>
              <a:ea typeface="ＭＳ Ｐゴシック" charset="0"/>
              <a:cs typeface="Arial" panose="020B0604020202020204" pitchFamily="34" charset="0"/>
            </a:endParaRPr>
          </a:p>
          <a:p>
            <a:pPr marL="364331" lvl="1" indent="-285750">
              <a:buFont typeface="Arial" panose="020B0604020202020204" pitchFamily="34" charset="0"/>
              <a:buChar char="•"/>
              <a:defRPr/>
            </a:pPr>
            <a:r>
              <a:rPr lang="en-US" sz="1400" dirty="0">
                <a:latin typeface="+mn-lt"/>
                <a:ea typeface="ＭＳ Ｐゴシック" charset="0"/>
                <a:cs typeface="Arial" panose="020B0604020202020204" pitchFamily="34" charset="0"/>
              </a:rPr>
              <a:t>Mutations in these genes cause these proteins to be activated in an unregulated manner</a:t>
            </a:r>
          </a:p>
          <a:p>
            <a:pPr marL="78581" lvl="1">
              <a:defRPr/>
            </a:pPr>
            <a:endParaRPr lang="en-US" sz="1400" dirty="0">
              <a:latin typeface="+mn-lt"/>
              <a:ea typeface="ＭＳ Ｐゴシック" charset="0"/>
              <a:cs typeface="Arial" panose="020B0604020202020204" pitchFamily="34" charset="0"/>
            </a:endParaRPr>
          </a:p>
          <a:p>
            <a:pPr marL="364331" lvl="1" indent="-285750">
              <a:buFont typeface="Arial" panose="020B0604020202020204" pitchFamily="34" charset="0"/>
              <a:buChar char="•"/>
              <a:defRPr/>
            </a:pPr>
            <a:r>
              <a:rPr lang="en-US" sz="1400" dirty="0">
                <a:latin typeface="+mn-lt"/>
                <a:ea typeface="ＭＳ Ｐゴシック" charset="0"/>
                <a:cs typeface="Arial" panose="020B0604020202020204" pitchFamily="34" charset="0"/>
              </a:rPr>
              <a:t> So this pathway will always be on, even when there is no growth factor present</a:t>
            </a:r>
          </a:p>
          <a:p>
            <a:pPr marL="78581" lvl="1">
              <a:defRPr/>
            </a:pPr>
            <a:endParaRPr lang="en-US" sz="1400" dirty="0">
              <a:latin typeface="Arial" panose="020B0604020202020204" pitchFamily="34" charset="0"/>
              <a:ea typeface="ＭＳ Ｐゴシック" charset="0"/>
              <a:cs typeface="Arial" panose="020B0604020202020204" pitchFamily="34" charset="0"/>
            </a:endParaRPr>
          </a:p>
        </p:txBody>
      </p:sp>
      <p:sp>
        <p:nvSpPr>
          <p:cNvPr id="8" name="TextBox 7">
            <a:extLst>
              <a:ext uri="{FF2B5EF4-FFF2-40B4-BE49-F238E27FC236}">
                <a16:creationId xmlns:a16="http://schemas.microsoft.com/office/drawing/2014/main" id="{3EE42EB1-4FE7-3849-B8B5-1A829FE1ACCE}"/>
              </a:ext>
            </a:extLst>
          </p:cNvPr>
          <p:cNvSpPr txBox="1"/>
          <p:nvPr/>
        </p:nvSpPr>
        <p:spPr>
          <a:xfrm>
            <a:off x="24176" y="2948752"/>
            <a:ext cx="3786554" cy="2031325"/>
          </a:xfrm>
          <a:prstGeom prst="rect">
            <a:avLst/>
          </a:prstGeom>
          <a:noFill/>
        </p:spPr>
        <p:txBody>
          <a:bodyPr wrap="square">
            <a:spAutoFit/>
          </a:bodyPr>
          <a:lstStyle/>
          <a:p>
            <a:pPr marL="364331" lvl="1" indent="-285750">
              <a:buFont typeface="Arial" panose="020B0604020202020204" pitchFamily="34" charset="0"/>
              <a:buChar char="•"/>
              <a:defRPr/>
            </a:pPr>
            <a:r>
              <a:rPr lang="en-US" sz="1400" dirty="0">
                <a:highlight>
                  <a:srgbClr val="FFFF00"/>
                </a:highlight>
                <a:latin typeface="+mn-lt"/>
                <a:ea typeface="ＭＳ Ｐゴシック" charset="0"/>
                <a:cs typeface="Arial" panose="020B0604020202020204" pitchFamily="34" charset="0"/>
              </a:rPr>
              <a:t>What is the consequence, at the cellular level, of an activating mutation in RAF, MEK or ERK?</a:t>
            </a:r>
          </a:p>
          <a:p>
            <a:pPr marL="364331" lvl="1" indent="-285750">
              <a:buFont typeface="Arial" panose="020B0604020202020204" pitchFamily="34" charset="0"/>
              <a:buChar char="•"/>
              <a:defRPr/>
            </a:pPr>
            <a:endParaRPr lang="en-US" sz="1400" dirty="0">
              <a:highlight>
                <a:srgbClr val="FFFF00"/>
              </a:highlight>
              <a:latin typeface="+mn-lt"/>
              <a:ea typeface="ＭＳ Ｐゴシック" charset="0"/>
              <a:cs typeface="Arial" panose="020B0604020202020204" pitchFamily="34" charset="0"/>
            </a:endParaRPr>
          </a:p>
          <a:p>
            <a:pPr marL="364331" lvl="1" indent="-285750">
              <a:buFont typeface="Arial" panose="020B0604020202020204" pitchFamily="34" charset="0"/>
              <a:buChar char="•"/>
              <a:defRPr/>
            </a:pPr>
            <a:r>
              <a:rPr lang="en-US" sz="1400" dirty="0">
                <a:highlight>
                  <a:srgbClr val="FFFF00"/>
                </a:highlight>
                <a:latin typeface="+mn-lt"/>
                <a:ea typeface="ＭＳ Ｐゴシック" charset="0"/>
                <a:cs typeface="Arial" panose="020B0604020202020204" pitchFamily="34" charset="0"/>
              </a:rPr>
              <a:t>If there was a mutation in MEK (causing this pathway to always be ON) and you developed a drug that could bind to and stop one protein from functioning, would you choose to target RAF or ERK?</a:t>
            </a:r>
          </a:p>
        </p:txBody>
      </p:sp>
      <p:sp>
        <p:nvSpPr>
          <p:cNvPr id="2" name="Rectangle 1">
            <a:extLst>
              <a:ext uri="{FF2B5EF4-FFF2-40B4-BE49-F238E27FC236}">
                <a16:creationId xmlns:a16="http://schemas.microsoft.com/office/drawing/2014/main" id="{E138044B-6774-494F-93B2-54FD5BD9E6F5}"/>
              </a:ext>
            </a:extLst>
          </p:cNvPr>
          <p:cNvSpPr/>
          <p:nvPr/>
        </p:nvSpPr>
        <p:spPr>
          <a:xfrm>
            <a:off x="5472005" y="2067831"/>
            <a:ext cx="623995" cy="356054"/>
          </a:xfrm>
          <a:prstGeom prst="rect">
            <a:avLst/>
          </a:prstGeom>
          <a:noFill/>
          <a:ln w="15875">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7" name="Rectangle 6">
            <a:extLst>
              <a:ext uri="{FF2B5EF4-FFF2-40B4-BE49-F238E27FC236}">
                <a16:creationId xmlns:a16="http://schemas.microsoft.com/office/drawing/2014/main" id="{7BDA1C40-5E17-D944-9A36-527C040B9397}"/>
              </a:ext>
            </a:extLst>
          </p:cNvPr>
          <p:cNvSpPr/>
          <p:nvPr/>
        </p:nvSpPr>
        <p:spPr>
          <a:xfrm>
            <a:off x="4848010" y="1546946"/>
            <a:ext cx="623995" cy="622939"/>
          </a:xfrm>
          <a:prstGeom prst="rect">
            <a:avLst/>
          </a:prstGeom>
          <a:noFill/>
          <a:ln w="15875">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9" name="Rectangle 8">
            <a:extLst>
              <a:ext uri="{FF2B5EF4-FFF2-40B4-BE49-F238E27FC236}">
                <a16:creationId xmlns:a16="http://schemas.microsoft.com/office/drawing/2014/main" id="{4A686895-1B38-E64F-B2E9-B34AD46E4661}"/>
              </a:ext>
            </a:extLst>
          </p:cNvPr>
          <p:cNvSpPr/>
          <p:nvPr/>
        </p:nvSpPr>
        <p:spPr>
          <a:xfrm>
            <a:off x="5784002" y="2541589"/>
            <a:ext cx="623995" cy="356054"/>
          </a:xfrm>
          <a:prstGeom prst="rect">
            <a:avLst/>
          </a:prstGeom>
          <a:noFill/>
          <a:ln w="15875">
            <a:solidFill>
              <a:schemeClr val="accent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3" name="TextBox 2">
            <a:extLst>
              <a:ext uri="{FF2B5EF4-FFF2-40B4-BE49-F238E27FC236}">
                <a16:creationId xmlns:a16="http://schemas.microsoft.com/office/drawing/2014/main" id="{D7C745BA-2247-1746-8004-7EE7AEA89FE3}"/>
              </a:ext>
            </a:extLst>
          </p:cNvPr>
          <p:cNvSpPr txBox="1"/>
          <p:nvPr/>
        </p:nvSpPr>
        <p:spPr>
          <a:xfrm>
            <a:off x="5697418" y="685270"/>
            <a:ext cx="659027" cy="307777"/>
          </a:xfrm>
          <a:prstGeom prst="rect">
            <a:avLst/>
          </a:prstGeom>
          <a:noFill/>
        </p:spPr>
        <p:txBody>
          <a:bodyPr wrap="none" rtlCol="0">
            <a:spAutoFit/>
          </a:bodyPr>
          <a:lstStyle/>
          <a:p>
            <a:r>
              <a:rPr lang="en-US" sz="1400" dirty="0">
                <a:solidFill>
                  <a:srgbClr val="FF0000"/>
                </a:solidFill>
              </a:rPr>
              <a:t>Ligand</a:t>
            </a:r>
          </a:p>
        </p:txBody>
      </p:sp>
      <p:sp>
        <p:nvSpPr>
          <p:cNvPr id="10" name="TextBox 9">
            <a:extLst>
              <a:ext uri="{FF2B5EF4-FFF2-40B4-BE49-F238E27FC236}">
                <a16:creationId xmlns:a16="http://schemas.microsoft.com/office/drawing/2014/main" id="{61EDB9EA-1FE9-3342-A776-1E095AEBE995}"/>
              </a:ext>
            </a:extLst>
          </p:cNvPr>
          <p:cNvSpPr txBox="1"/>
          <p:nvPr/>
        </p:nvSpPr>
        <p:spPr>
          <a:xfrm>
            <a:off x="3352704" y="1533669"/>
            <a:ext cx="461858" cy="307777"/>
          </a:xfrm>
          <a:prstGeom prst="rect">
            <a:avLst/>
          </a:prstGeom>
          <a:noFill/>
        </p:spPr>
        <p:txBody>
          <a:bodyPr wrap="none" rtlCol="0">
            <a:spAutoFit/>
          </a:bodyPr>
          <a:lstStyle/>
          <a:p>
            <a:r>
              <a:rPr lang="en-US" sz="1400" dirty="0">
                <a:solidFill>
                  <a:srgbClr val="FF0000"/>
                </a:solidFill>
              </a:rPr>
              <a:t>RTK</a:t>
            </a:r>
          </a:p>
        </p:txBody>
      </p:sp>
      <p:sp>
        <p:nvSpPr>
          <p:cNvPr id="11" name="TextBox 10">
            <a:extLst>
              <a:ext uri="{FF2B5EF4-FFF2-40B4-BE49-F238E27FC236}">
                <a16:creationId xmlns:a16="http://schemas.microsoft.com/office/drawing/2014/main" id="{86E2BD51-9D8C-4D42-9AB7-89ED4A04EDFD}"/>
              </a:ext>
            </a:extLst>
          </p:cNvPr>
          <p:cNvSpPr txBox="1"/>
          <p:nvPr/>
        </p:nvSpPr>
        <p:spPr>
          <a:xfrm>
            <a:off x="6138051" y="4015298"/>
            <a:ext cx="2319994" cy="307777"/>
          </a:xfrm>
          <a:prstGeom prst="rect">
            <a:avLst/>
          </a:prstGeom>
          <a:noFill/>
        </p:spPr>
        <p:txBody>
          <a:bodyPr wrap="none" rtlCol="0">
            <a:spAutoFit/>
          </a:bodyPr>
          <a:lstStyle/>
          <a:p>
            <a:r>
              <a:rPr lang="en-US" sz="1400" dirty="0">
                <a:solidFill>
                  <a:srgbClr val="FF0000"/>
                </a:solidFill>
              </a:rPr>
              <a:t>Activated transcription factor</a:t>
            </a:r>
          </a:p>
        </p:txBody>
      </p:sp>
    </p:spTree>
    <p:extLst>
      <p:ext uri="{BB962C8B-B14F-4D97-AF65-F5344CB8AC3E}">
        <p14:creationId xmlns:p14="http://schemas.microsoft.com/office/powerpoint/2010/main" val="141279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8C4E0C0-FAA4-492F-A9B7-C972558EB423}"/>
              </a:ext>
            </a:extLst>
          </p:cNvPr>
          <p:cNvSpPr>
            <a:spLocks noGrp="1" noChangeArrowheads="1"/>
          </p:cNvSpPr>
          <p:nvPr/>
        </p:nvSpPr>
        <p:spPr bwMode="auto">
          <a:xfrm>
            <a:off x="519545" y="27921"/>
            <a:ext cx="6598685" cy="443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nSpc>
                <a:spcPct val="130000"/>
              </a:lnSpc>
            </a:pPr>
            <a:r>
              <a:rPr lang="en-US" altLang="en-US" dirty="0">
                <a:solidFill>
                  <a:srgbClr val="000000"/>
                </a:solidFill>
                <a:latin typeface="+mn-lt"/>
                <a:cs typeface="Arial" panose="020B0604020202020204" pitchFamily="34" charset="0"/>
              </a:rPr>
              <a:t>Transformation from Proto-oncogene to Oncogene</a:t>
            </a:r>
          </a:p>
        </p:txBody>
      </p:sp>
      <p:sp>
        <p:nvSpPr>
          <p:cNvPr id="7" name="Rectangle 6">
            <a:extLst>
              <a:ext uri="{FF2B5EF4-FFF2-40B4-BE49-F238E27FC236}">
                <a16:creationId xmlns:a16="http://schemas.microsoft.com/office/drawing/2014/main" id="{09B0D00D-008A-41A7-B970-DD132CBD8945}"/>
              </a:ext>
            </a:extLst>
          </p:cNvPr>
          <p:cNvSpPr>
            <a:spLocks noChangeArrowheads="1"/>
          </p:cNvSpPr>
          <p:nvPr/>
        </p:nvSpPr>
        <p:spPr bwMode="auto">
          <a:xfrm>
            <a:off x="330614" y="691297"/>
            <a:ext cx="76182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1313" indent="-117475">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pPr>
            <a:r>
              <a:rPr lang="en-US" altLang="en-US" sz="1600" dirty="0">
                <a:solidFill>
                  <a:srgbClr val="3366FF"/>
                </a:solidFill>
                <a:latin typeface="+mn-lt"/>
                <a:cs typeface="Arial" panose="020B0604020202020204" pitchFamily="34" charset="0"/>
              </a:rPr>
              <a:t>Oncogenes</a:t>
            </a:r>
            <a:r>
              <a:rPr lang="en-US" altLang="en-US" sz="1600" dirty="0">
                <a:latin typeface="+mn-lt"/>
                <a:cs typeface="Arial" panose="020B0604020202020204" pitchFamily="34" charset="0"/>
              </a:rPr>
              <a:t> arise as a result of alterations that increase the expression level or activity of a proto-oncogene. </a:t>
            </a:r>
          </a:p>
        </p:txBody>
      </p:sp>
      <p:sp>
        <p:nvSpPr>
          <p:cNvPr id="18436" name="Rectangle 3">
            <a:extLst>
              <a:ext uri="{FF2B5EF4-FFF2-40B4-BE49-F238E27FC236}">
                <a16:creationId xmlns:a16="http://schemas.microsoft.com/office/drawing/2014/main" id="{226086E8-B1F1-4C23-BE32-D33C690843AF}"/>
              </a:ext>
            </a:extLst>
          </p:cNvPr>
          <p:cNvSpPr>
            <a:spLocks noChangeArrowheads="1"/>
          </p:cNvSpPr>
          <p:nvPr/>
        </p:nvSpPr>
        <p:spPr bwMode="auto">
          <a:xfrm>
            <a:off x="330614" y="1496103"/>
            <a:ext cx="881338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panose="02020603050405020304" pitchFamily="18" charset="0"/>
                <a:ea typeface="MS PGothic" panose="020B0600070205080204" pitchFamily="34" charset="-128"/>
              </a:defRPr>
            </a:lvl1pPr>
            <a:lvl2pPr marL="341313" indent="-117475">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lvl="1">
              <a:spcBef>
                <a:spcPct val="0"/>
              </a:spcBef>
              <a:buFont typeface="Arial" panose="020B0604020202020204" pitchFamily="34" charset="0"/>
              <a:buChar char="•"/>
            </a:pPr>
            <a:r>
              <a:rPr lang="en-US" altLang="en-US" sz="1600" dirty="0">
                <a:solidFill>
                  <a:srgbClr val="A8122A"/>
                </a:solidFill>
                <a:latin typeface="+mn-lt"/>
                <a:cs typeface="Arial" panose="020B0604020202020204" pitchFamily="34" charset="0"/>
              </a:rPr>
              <a:t>Underlying genetic mechanisms associated with oncogene activation include the following:</a:t>
            </a:r>
          </a:p>
        </p:txBody>
      </p:sp>
      <p:sp>
        <p:nvSpPr>
          <p:cNvPr id="14" name="Rectangle 3">
            <a:extLst>
              <a:ext uri="{FF2B5EF4-FFF2-40B4-BE49-F238E27FC236}">
                <a16:creationId xmlns:a16="http://schemas.microsoft.com/office/drawing/2014/main" id="{800467AC-6440-4CC5-A3AE-150B034AC62E}"/>
              </a:ext>
            </a:extLst>
          </p:cNvPr>
          <p:cNvSpPr>
            <a:spLocks noChangeArrowheads="1"/>
          </p:cNvSpPr>
          <p:nvPr/>
        </p:nvSpPr>
        <p:spPr bwMode="auto">
          <a:xfrm>
            <a:off x="519545" y="2025376"/>
            <a:ext cx="816032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03225" indent="-285750">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SzPct val="75000"/>
              <a:buFont typeface="Courier New" panose="02070309020205020404" pitchFamily="49" charset="0"/>
              <a:buChar char="o"/>
            </a:pPr>
            <a:r>
              <a:rPr lang="en-US" altLang="en-US" sz="1600" b="1" dirty="0">
                <a:latin typeface="+mn-lt"/>
                <a:cs typeface="Arial" panose="020B0604020202020204" pitchFamily="34" charset="0"/>
              </a:rPr>
              <a:t>Point mutations </a:t>
            </a:r>
            <a:r>
              <a:rPr lang="en-US" altLang="en-US" sz="1600" dirty="0">
                <a:latin typeface="+mn-lt"/>
                <a:cs typeface="Arial" panose="020B0604020202020204" pitchFamily="34" charset="0"/>
              </a:rPr>
              <a:t>that lead to a hyperactive gene product</a:t>
            </a:r>
          </a:p>
          <a:p>
            <a:pPr>
              <a:spcBef>
                <a:spcPct val="0"/>
              </a:spcBef>
              <a:buSzPct val="75000"/>
              <a:buFont typeface="Courier New" panose="02070309020205020404" pitchFamily="49" charset="0"/>
              <a:buChar char="o"/>
            </a:pPr>
            <a:endParaRPr lang="en-US" altLang="en-US" sz="1600" dirty="0">
              <a:latin typeface="+mn-lt"/>
              <a:cs typeface="Arial" panose="020B0604020202020204" pitchFamily="34" charset="0"/>
            </a:endParaRPr>
          </a:p>
          <a:p>
            <a:pPr>
              <a:spcBef>
                <a:spcPct val="0"/>
              </a:spcBef>
              <a:buSzPct val="75000"/>
              <a:buFont typeface="Courier New" panose="02070309020205020404" pitchFamily="49" charset="0"/>
              <a:buChar char="o"/>
            </a:pPr>
            <a:r>
              <a:rPr lang="en-US" altLang="en-US" sz="1600" b="1" dirty="0">
                <a:solidFill>
                  <a:srgbClr val="000000"/>
                </a:solidFill>
                <a:latin typeface="+mn-lt"/>
                <a:cs typeface="Arial" panose="020B0604020202020204" pitchFamily="34" charset="0"/>
              </a:rPr>
              <a:t>Gene amplification </a:t>
            </a:r>
            <a:r>
              <a:rPr lang="en-US" altLang="en-US" sz="1600" dirty="0">
                <a:latin typeface="+mn-lt"/>
                <a:cs typeface="Arial" panose="020B0604020202020204" pitchFamily="34" charset="0"/>
              </a:rPr>
              <a:t>events leading to extra chromosomal copies of a proto-oncogene</a:t>
            </a:r>
          </a:p>
          <a:p>
            <a:pPr>
              <a:spcBef>
                <a:spcPct val="0"/>
              </a:spcBef>
              <a:buSzPct val="75000"/>
              <a:buFont typeface="Courier New" panose="02070309020205020404" pitchFamily="49" charset="0"/>
              <a:buChar char="o"/>
            </a:pPr>
            <a:endParaRPr lang="en-US" altLang="en-US" sz="1600" dirty="0">
              <a:latin typeface="+mn-lt"/>
              <a:cs typeface="Arial" panose="020B0604020202020204" pitchFamily="34" charset="0"/>
            </a:endParaRPr>
          </a:p>
          <a:p>
            <a:pPr>
              <a:spcBef>
                <a:spcPct val="0"/>
              </a:spcBef>
              <a:buSzPct val="75000"/>
              <a:buFont typeface="Courier New" panose="02070309020205020404" pitchFamily="49" charset="0"/>
              <a:buChar char="o"/>
            </a:pPr>
            <a:r>
              <a:rPr lang="en-US" altLang="en-US" sz="1600" b="1" dirty="0">
                <a:latin typeface="+mn-lt"/>
                <a:cs typeface="Arial" panose="020B0604020202020204" pitchFamily="34" charset="0"/>
              </a:rPr>
              <a:t>Alterations in the promoter region of a proto-oncogene </a:t>
            </a:r>
            <a:r>
              <a:rPr lang="en-US" altLang="en-US" sz="1600" dirty="0">
                <a:latin typeface="+mn-lt"/>
                <a:cs typeface="Arial" panose="020B0604020202020204" pitchFamily="34" charset="0"/>
              </a:rPr>
              <a:t>that lead to increased transcription</a:t>
            </a:r>
          </a:p>
          <a:p>
            <a:pPr marL="117475" indent="0">
              <a:spcBef>
                <a:spcPct val="0"/>
              </a:spcBef>
              <a:buSzPct val="75000"/>
              <a:buNone/>
            </a:pPr>
            <a:endParaRPr lang="en-US" altLang="en-US" sz="1600" dirty="0">
              <a:latin typeface="+mn-lt"/>
              <a:cs typeface="Arial" panose="020B0604020202020204" pitchFamily="34" charset="0"/>
            </a:endParaRPr>
          </a:p>
          <a:p>
            <a:pPr>
              <a:spcBef>
                <a:spcPct val="0"/>
              </a:spcBef>
              <a:buSzPct val="75000"/>
              <a:buFont typeface="Courier New" panose="02070309020205020404" pitchFamily="49" charset="0"/>
              <a:buChar char="o"/>
            </a:pPr>
            <a:r>
              <a:rPr lang="en-US" altLang="en-US" sz="1600" b="1" dirty="0">
                <a:solidFill>
                  <a:srgbClr val="000000"/>
                </a:solidFill>
                <a:latin typeface="+mn-lt"/>
                <a:cs typeface="Arial" panose="020B0604020202020204" pitchFamily="34" charset="0"/>
              </a:rPr>
              <a:t>Chromosomal translocations that lead to a fusion </a:t>
            </a:r>
            <a:r>
              <a:rPr lang="en-US" altLang="en-US" sz="1600" b="1" dirty="0">
                <a:latin typeface="+mn-lt"/>
                <a:cs typeface="Arial" panose="020B0604020202020204" pitchFamily="34" charset="0"/>
              </a:rPr>
              <a:t>between a proto-oncogene and a second gene</a:t>
            </a:r>
            <a:r>
              <a:rPr lang="en-US" altLang="en-US" sz="1600" dirty="0">
                <a:latin typeface="+mn-lt"/>
                <a:cs typeface="Arial" panose="020B0604020202020204" pitchFamily="34" charset="0"/>
              </a:rPr>
              <a:t>, which produces a fusion protein with oncogenic activity</a:t>
            </a:r>
          </a:p>
        </p:txBody>
      </p:sp>
    </p:spTree>
    <p:extLst>
      <p:ext uri="{BB962C8B-B14F-4D97-AF65-F5344CB8AC3E}">
        <p14:creationId xmlns:p14="http://schemas.microsoft.com/office/powerpoint/2010/main" val="37197030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bldLvl="3"/>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8C4E0C0-FAA4-492F-A9B7-C972558EB423}"/>
              </a:ext>
            </a:extLst>
          </p:cNvPr>
          <p:cNvSpPr>
            <a:spLocks noGrp="1" noChangeArrowheads="1"/>
          </p:cNvSpPr>
          <p:nvPr/>
        </p:nvSpPr>
        <p:spPr bwMode="auto">
          <a:xfrm>
            <a:off x="519545" y="27921"/>
            <a:ext cx="6598685" cy="443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nSpc>
                <a:spcPct val="130000"/>
              </a:lnSpc>
            </a:pPr>
            <a:r>
              <a:rPr lang="en-US" altLang="en-US" dirty="0">
                <a:solidFill>
                  <a:srgbClr val="000000"/>
                </a:solidFill>
                <a:latin typeface="+mn-lt"/>
                <a:cs typeface="Arial" panose="020B0604020202020204" pitchFamily="34" charset="0"/>
              </a:rPr>
              <a:t>Transformation from Proto-oncogene to Oncogene</a:t>
            </a:r>
          </a:p>
        </p:txBody>
      </p:sp>
      <p:sp>
        <p:nvSpPr>
          <p:cNvPr id="7" name="Rectangle 6">
            <a:extLst>
              <a:ext uri="{FF2B5EF4-FFF2-40B4-BE49-F238E27FC236}">
                <a16:creationId xmlns:a16="http://schemas.microsoft.com/office/drawing/2014/main" id="{09B0D00D-008A-41A7-B970-DD132CBD8945}"/>
              </a:ext>
            </a:extLst>
          </p:cNvPr>
          <p:cNvSpPr>
            <a:spLocks noChangeArrowheads="1"/>
          </p:cNvSpPr>
          <p:nvPr/>
        </p:nvSpPr>
        <p:spPr bwMode="auto">
          <a:xfrm>
            <a:off x="330614" y="691297"/>
            <a:ext cx="76182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1313" indent="-117475">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pPr>
            <a:r>
              <a:rPr lang="en-US" altLang="en-US" sz="1600" dirty="0">
                <a:solidFill>
                  <a:srgbClr val="3366FF"/>
                </a:solidFill>
                <a:latin typeface="+mn-lt"/>
                <a:cs typeface="Arial" panose="020B0604020202020204" pitchFamily="34" charset="0"/>
              </a:rPr>
              <a:t>Oncogenes</a:t>
            </a:r>
            <a:r>
              <a:rPr lang="en-US" altLang="en-US" sz="1600" dirty="0">
                <a:latin typeface="+mn-lt"/>
                <a:cs typeface="Arial" panose="020B0604020202020204" pitchFamily="34" charset="0"/>
              </a:rPr>
              <a:t> arise as a result of alterations that increase the expression level or activity of a proto-oncogene. </a:t>
            </a:r>
          </a:p>
        </p:txBody>
      </p:sp>
      <p:sp>
        <p:nvSpPr>
          <p:cNvPr id="18436" name="Rectangle 3">
            <a:extLst>
              <a:ext uri="{FF2B5EF4-FFF2-40B4-BE49-F238E27FC236}">
                <a16:creationId xmlns:a16="http://schemas.microsoft.com/office/drawing/2014/main" id="{226086E8-B1F1-4C23-BE32-D33C690843AF}"/>
              </a:ext>
            </a:extLst>
          </p:cNvPr>
          <p:cNvSpPr>
            <a:spLocks noChangeArrowheads="1"/>
          </p:cNvSpPr>
          <p:nvPr/>
        </p:nvSpPr>
        <p:spPr bwMode="auto">
          <a:xfrm>
            <a:off x="330614" y="1496103"/>
            <a:ext cx="881338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Times" panose="02020603050405020304" pitchFamily="18" charset="0"/>
                <a:ea typeface="MS PGothic" panose="020B0600070205080204" pitchFamily="34" charset="-128"/>
              </a:defRPr>
            </a:lvl1pPr>
            <a:lvl2pPr marL="341313" indent="-117475">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lvl="1">
              <a:spcBef>
                <a:spcPct val="0"/>
              </a:spcBef>
              <a:buFont typeface="Arial" panose="020B0604020202020204" pitchFamily="34" charset="0"/>
              <a:buChar char="•"/>
            </a:pPr>
            <a:r>
              <a:rPr lang="en-US" altLang="en-US" sz="1600" dirty="0">
                <a:solidFill>
                  <a:srgbClr val="A8122A"/>
                </a:solidFill>
                <a:latin typeface="+mn-lt"/>
                <a:cs typeface="Arial" panose="020B0604020202020204" pitchFamily="34" charset="0"/>
              </a:rPr>
              <a:t>Underlying genetic mechanisms associated with oncogene activation include the following:</a:t>
            </a:r>
          </a:p>
        </p:txBody>
      </p:sp>
      <p:sp>
        <p:nvSpPr>
          <p:cNvPr id="14" name="Rectangle 3">
            <a:extLst>
              <a:ext uri="{FF2B5EF4-FFF2-40B4-BE49-F238E27FC236}">
                <a16:creationId xmlns:a16="http://schemas.microsoft.com/office/drawing/2014/main" id="{800467AC-6440-4CC5-A3AE-150B034AC62E}"/>
              </a:ext>
            </a:extLst>
          </p:cNvPr>
          <p:cNvSpPr>
            <a:spLocks noChangeArrowheads="1"/>
          </p:cNvSpPr>
          <p:nvPr/>
        </p:nvSpPr>
        <p:spPr bwMode="auto">
          <a:xfrm>
            <a:off x="519545" y="2025376"/>
            <a:ext cx="816032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03225" indent="-285750">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SzPct val="75000"/>
              <a:buFont typeface="Courier New" panose="02070309020205020404" pitchFamily="49" charset="0"/>
              <a:buChar char="o"/>
            </a:pPr>
            <a:r>
              <a:rPr lang="en-US" altLang="en-US" sz="1600" b="1" dirty="0">
                <a:latin typeface="+mn-lt"/>
                <a:cs typeface="Arial" panose="020B0604020202020204" pitchFamily="34" charset="0"/>
              </a:rPr>
              <a:t>Point mutations</a:t>
            </a:r>
          </a:p>
          <a:p>
            <a:pPr>
              <a:spcBef>
                <a:spcPct val="0"/>
              </a:spcBef>
              <a:buSzPct val="75000"/>
              <a:buFont typeface="Courier New" panose="02070309020205020404" pitchFamily="49" charset="0"/>
              <a:buChar char="o"/>
            </a:pPr>
            <a:endParaRPr lang="en-US" altLang="en-US" sz="1600" dirty="0">
              <a:latin typeface="+mn-lt"/>
              <a:cs typeface="Arial" panose="020B0604020202020204" pitchFamily="34" charset="0"/>
            </a:endParaRPr>
          </a:p>
          <a:p>
            <a:pPr>
              <a:spcBef>
                <a:spcPct val="0"/>
              </a:spcBef>
              <a:buSzPct val="75000"/>
              <a:buFont typeface="Courier New" panose="02070309020205020404" pitchFamily="49" charset="0"/>
              <a:buChar char="o"/>
            </a:pPr>
            <a:r>
              <a:rPr lang="en-US" altLang="en-US" sz="1600" b="1" dirty="0">
                <a:solidFill>
                  <a:srgbClr val="000000"/>
                </a:solidFill>
                <a:latin typeface="+mn-lt"/>
                <a:cs typeface="Arial" panose="020B0604020202020204" pitchFamily="34" charset="0"/>
              </a:rPr>
              <a:t>Gene amplification </a:t>
            </a:r>
          </a:p>
          <a:p>
            <a:pPr marL="117475" indent="0">
              <a:spcBef>
                <a:spcPct val="0"/>
              </a:spcBef>
              <a:buSzPct val="75000"/>
              <a:buNone/>
            </a:pPr>
            <a:endParaRPr lang="en-US" altLang="en-US" sz="1600" dirty="0">
              <a:latin typeface="+mn-lt"/>
              <a:cs typeface="Arial" panose="020B0604020202020204" pitchFamily="34" charset="0"/>
            </a:endParaRPr>
          </a:p>
          <a:p>
            <a:pPr>
              <a:spcBef>
                <a:spcPct val="0"/>
              </a:spcBef>
              <a:buSzPct val="75000"/>
              <a:buFont typeface="Courier New" panose="02070309020205020404" pitchFamily="49" charset="0"/>
              <a:buChar char="o"/>
            </a:pPr>
            <a:r>
              <a:rPr lang="en-US" altLang="en-US" sz="1600" b="1" dirty="0">
                <a:solidFill>
                  <a:srgbClr val="000000"/>
                </a:solidFill>
                <a:latin typeface="+mn-lt"/>
                <a:cs typeface="Arial" panose="020B0604020202020204" pitchFamily="34" charset="0"/>
              </a:rPr>
              <a:t>Chromosomal translocations that lead to a fusion </a:t>
            </a:r>
            <a:r>
              <a:rPr lang="en-US" altLang="en-US" sz="1600" b="1" dirty="0">
                <a:latin typeface="+mn-lt"/>
                <a:cs typeface="Arial" panose="020B0604020202020204" pitchFamily="34" charset="0"/>
              </a:rPr>
              <a:t>between a proto-oncogene and a second gene</a:t>
            </a:r>
            <a:r>
              <a:rPr lang="en-US" altLang="en-US" sz="1600" dirty="0">
                <a:latin typeface="+mn-lt"/>
                <a:cs typeface="Arial" panose="020B0604020202020204" pitchFamily="34" charset="0"/>
              </a:rPr>
              <a:t>, which produces a fusion protein with oncogenic activity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oint Mutation: Definition, Types, Examples | Biology Dictionary">
            <a:extLst>
              <a:ext uri="{FF2B5EF4-FFF2-40B4-BE49-F238E27FC236}">
                <a16:creationId xmlns:a16="http://schemas.microsoft.com/office/drawing/2014/main" id="{82C7B0AA-5C80-5C49-8F67-F4D1E10117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0" y="215900"/>
            <a:ext cx="8890000" cy="471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5641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9FEE2F-09E2-4961-A325-A9E09D9CB5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51972" y="2540794"/>
            <a:ext cx="6681788"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a:extLst>
              <a:ext uri="{FF2B5EF4-FFF2-40B4-BE49-F238E27FC236}">
                <a16:creationId xmlns:a16="http://schemas.microsoft.com/office/drawing/2014/main" id="{D62A3069-7F8D-4ACE-B739-859B1C8E1BB8}"/>
              </a:ext>
            </a:extLst>
          </p:cNvPr>
          <p:cNvSpPr/>
          <p:nvPr/>
        </p:nvSpPr>
        <p:spPr>
          <a:xfrm>
            <a:off x="1722294" y="3415903"/>
            <a:ext cx="1660922" cy="146447"/>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6" name="TextBox 5">
            <a:extLst>
              <a:ext uri="{FF2B5EF4-FFF2-40B4-BE49-F238E27FC236}">
                <a16:creationId xmlns:a16="http://schemas.microsoft.com/office/drawing/2014/main" id="{36B8F8D0-B738-498B-8F7D-12DCCBE001E0}"/>
              </a:ext>
            </a:extLst>
          </p:cNvPr>
          <p:cNvSpPr txBox="1">
            <a:spLocks noChangeArrowheads="1"/>
          </p:cNvSpPr>
          <p:nvPr/>
        </p:nvSpPr>
        <p:spPr bwMode="auto">
          <a:xfrm>
            <a:off x="1912794" y="3195638"/>
            <a:ext cx="1221809"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a:latin typeface="Corbel" panose="020B0503020204020204" pitchFamily="34" charset="0"/>
              </a:rPr>
              <a:t>Likely passenger events</a:t>
            </a:r>
          </a:p>
        </p:txBody>
      </p:sp>
      <p:sp>
        <p:nvSpPr>
          <p:cNvPr id="9" name="TextBox 8">
            <a:extLst>
              <a:ext uri="{FF2B5EF4-FFF2-40B4-BE49-F238E27FC236}">
                <a16:creationId xmlns:a16="http://schemas.microsoft.com/office/drawing/2014/main" id="{9BEA403E-2ABB-425C-AD78-3F6BDFBFA983}"/>
              </a:ext>
            </a:extLst>
          </p:cNvPr>
          <p:cNvSpPr txBox="1">
            <a:spLocks noChangeArrowheads="1"/>
          </p:cNvSpPr>
          <p:nvPr/>
        </p:nvSpPr>
        <p:spPr bwMode="auto">
          <a:xfrm>
            <a:off x="4386462" y="3580210"/>
            <a:ext cx="51168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FontTx/>
              <a:buNone/>
            </a:pPr>
            <a:r>
              <a:rPr lang="en-US" altLang="en-US" sz="1050" b="1">
                <a:latin typeface="Corbel" panose="020B0503020204020204" pitchFamily="34" charset="0"/>
              </a:rPr>
              <a:t>BRAF</a:t>
            </a:r>
          </a:p>
        </p:txBody>
      </p:sp>
      <p:sp>
        <p:nvSpPr>
          <p:cNvPr id="18" name="Oval 17">
            <a:extLst>
              <a:ext uri="{FF2B5EF4-FFF2-40B4-BE49-F238E27FC236}">
                <a16:creationId xmlns:a16="http://schemas.microsoft.com/office/drawing/2014/main" id="{06703F6A-A402-427A-9BF2-00CA035F0AB1}"/>
              </a:ext>
            </a:extLst>
          </p:cNvPr>
          <p:cNvSpPr/>
          <p:nvPr/>
        </p:nvSpPr>
        <p:spPr>
          <a:xfrm>
            <a:off x="6190709" y="3223022"/>
            <a:ext cx="109538" cy="113109"/>
          </a:xfrm>
          <a:prstGeom prst="ellipse">
            <a:avLst/>
          </a:prstGeom>
          <a:noFill/>
          <a:ln w="12700" cmpd="sng">
            <a:solidFill>
              <a:srgbClr val="660066"/>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52" name="Rectangle 51">
            <a:extLst>
              <a:ext uri="{FF2B5EF4-FFF2-40B4-BE49-F238E27FC236}">
                <a16:creationId xmlns:a16="http://schemas.microsoft.com/office/drawing/2014/main" id="{EF3C752A-A57A-44BE-94BD-5F6CE2B3FCBA}"/>
              </a:ext>
            </a:extLst>
          </p:cNvPr>
          <p:cNvSpPr/>
          <p:nvPr/>
        </p:nvSpPr>
        <p:spPr>
          <a:xfrm>
            <a:off x="499687" y="58557"/>
            <a:ext cx="6844145" cy="369332"/>
          </a:xfrm>
          <a:prstGeom prst="rect">
            <a:avLst/>
          </a:prstGeom>
        </p:spPr>
        <p:txBody>
          <a:bodyPr wrap="square">
            <a:spAutoFit/>
          </a:bodyPr>
          <a:lstStyle/>
          <a:p>
            <a:pPr>
              <a:spcBef>
                <a:spcPct val="0"/>
              </a:spcBef>
              <a:buSzPct val="75000"/>
            </a:pPr>
            <a:r>
              <a:rPr lang="en-US" altLang="en-US" sz="1800" b="1" dirty="0">
                <a:latin typeface="Arial" panose="020B0604020202020204" pitchFamily="34" charset="0"/>
                <a:cs typeface="Arial" panose="020B0604020202020204" pitchFamily="34" charset="0"/>
              </a:rPr>
              <a:t>Point mutations </a:t>
            </a:r>
            <a:r>
              <a:rPr lang="en-US" altLang="en-US" sz="1800" dirty="0">
                <a:latin typeface="Arial" panose="020B0604020202020204" pitchFamily="34" charset="0"/>
                <a:cs typeface="Arial" panose="020B0604020202020204" pitchFamily="34" charset="0"/>
              </a:rPr>
              <a:t>that lead to a hyperactive gene product</a:t>
            </a:r>
          </a:p>
        </p:txBody>
      </p:sp>
      <p:sp>
        <p:nvSpPr>
          <p:cNvPr id="54" name="TextBox 53">
            <a:extLst>
              <a:ext uri="{FF2B5EF4-FFF2-40B4-BE49-F238E27FC236}">
                <a16:creationId xmlns:a16="http://schemas.microsoft.com/office/drawing/2014/main" id="{03C2BFAD-8198-6841-A951-D5194F288B26}"/>
              </a:ext>
            </a:extLst>
          </p:cNvPr>
          <p:cNvSpPr txBox="1">
            <a:spLocks noChangeArrowheads="1"/>
          </p:cNvSpPr>
          <p:nvPr/>
        </p:nvSpPr>
        <p:spPr bwMode="auto">
          <a:xfrm>
            <a:off x="499687" y="4166927"/>
            <a:ext cx="8090676" cy="2462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1000" dirty="0">
                <a:latin typeface="Arial" panose="020B0604020202020204" pitchFamily="34" charset="0"/>
                <a:cs typeface="Arial" panose="020B0604020202020204" pitchFamily="34" charset="0"/>
              </a:rPr>
              <a:t>Above is called a lollipop plot which shows all the amino acids that make up the BRAF protein and how frequently each is mutated in cancer </a:t>
            </a:r>
          </a:p>
        </p:txBody>
      </p:sp>
      <p:grpSp>
        <p:nvGrpSpPr>
          <p:cNvPr id="2" name="Group 1">
            <a:extLst>
              <a:ext uri="{FF2B5EF4-FFF2-40B4-BE49-F238E27FC236}">
                <a16:creationId xmlns:a16="http://schemas.microsoft.com/office/drawing/2014/main" id="{D06C88D4-FD98-1614-6D76-69719869726D}"/>
              </a:ext>
            </a:extLst>
          </p:cNvPr>
          <p:cNvGrpSpPr>
            <a:grpSpLocks/>
          </p:cNvGrpSpPr>
          <p:nvPr/>
        </p:nvGrpSpPr>
        <p:grpSpPr bwMode="auto">
          <a:xfrm>
            <a:off x="3306235" y="1267303"/>
            <a:ext cx="1734741" cy="1021556"/>
            <a:chOff x="-216089" y="1466680"/>
            <a:chExt cx="2148524" cy="1236435"/>
          </a:xfrm>
        </p:grpSpPr>
        <p:grpSp>
          <p:nvGrpSpPr>
            <p:cNvPr id="3" name="Group 2">
              <a:extLst>
                <a:ext uri="{FF2B5EF4-FFF2-40B4-BE49-F238E27FC236}">
                  <a16:creationId xmlns:a16="http://schemas.microsoft.com/office/drawing/2014/main" id="{781ADB14-DE71-1BA5-EA42-EFB81219A9E5}"/>
                </a:ext>
              </a:extLst>
            </p:cNvPr>
            <p:cNvGrpSpPr>
              <a:grpSpLocks/>
            </p:cNvGrpSpPr>
            <p:nvPr/>
          </p:nvGrpSpPr>
          <p:grpSpPr bwMode="auto">
            <a:xfrm>
              <a:off x="-216089" y="1466680"/>
              <a:ext cx="2148524" cy="1236435"/>
              <a:chOff x="729461" y="1012280"/>
              <a:chExt cx="3348780" cy="1973267"/>
            </a:xfrm>
          </p:grpSpPr>
          <p:pic>
            <p:nvPicPr>
              <p:cNvPr id="19" name="Picture 18">
                <a:extLst>
                  <a:ext uri="{FF2B5EF4-FFF2-40B4-BE49-F238E27FC236}">
                    <a16:creationId xmlns:a16="http://schemas.microsoft.com/office/drawing/2014/main" id="{6845836C-B036-5EB8-4B4C-5B08519A6CA4}"/>
                  </a:ext>
                </a:extLst>
              </p:cNvPr>
              <p:cNvPicPr>
                <a:picLocks noChangeAspect="1"/>
              </p:cNvPicPr>
              <p:nvPr/>
            </p:nvPicPr>
            <p:blipFill>
              <a:blip r:embed="rId3">
                <a:extLst>
                  <a:ext uri="{28A0092B-C50C-407E-A947-70E740481C1C}">
                    <a14:useLocalDpi xmlns:a14="http://schemas.microsoft.com/office/drawing/2010/main" val="0"/>
                  </a:ext>
                </a:extLst>
              </a:blip>
              <a:srcRect t="2" r="33424" b="50980"/>
              <a:stretch>
                <a:fillRect/>
              </a:stretch>
            </p:blipFill>
            <p:spPr bwMode="auto">
              <a:xfrm>
                <a:off x="729461" y="1012280"/>
                <a:ext cx="3348780" cy="1973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Connector 19">
                <a:extLst>
                  <a:ext uri="{FF2B5EF4-FFF2-40B4-BE49-F238E27FC236}">
                    <a16:creationId xmlns:a16="http://schemas.microsoft.com/office/drawing/2014/main" id="{BB2C0327-510C-6EDD-F294-58DE0321CCA9}"/>
                  </a:ext>
                </a:extLst>
              </p:cNvPr>
              <p:cNvCxnSpPr/>
              <p:nvPr/>
            </p:nvCxnSpPr>
            <p:spPr>
              <a:xfrm>
                <a:off x="4078241" y="1023779"/>
                <a:ext cx="0" cy="1961768"/>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cxnSp>
          <p:nvCxnSpPr>
            <p:cNvPr id="7" name="Straight Connector 6">
              <a:extLst>
                <a:ext uri="{FF2B5EF4-FFF2-40B4-BE49-F238E27FC236}">
                  <a16:creationId xmlns:a16="http://schemas.microsoft.com/office/drawing/2014/main" id="{62A62DCF-9899-59CD-4A7D-06FD19F53123}"/>
                </a:ext>
              </a:extLst>
            </p:cNvPr>
            <p:cNvCxnSpPr/>
            <p:nvPr/>
          </p:nvCxnSpPr>
          <p:spPr>
            <a:xfrm flipH="1">
              <a:off x="-216089" y="2677176"/>
              <a:ext cx="2148524" cy="25939"/>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21" name="TextBox 20">
            <a:extLst>
              <a:ext uri="{FF2B5EF4-FFF2-40B4-BE49-F238E27FC236}">
                <a16:creationId xmlns:a16="http://schemas.microsoft.com/office/drawing/2014/main" id="{FC74AEC8-5ED7-5403-D28D-C8880612B267}"/>
              </a:ext>
            </a:extLst>
          </p:cNvPr>
          <p:cNvSpPr txBox="1">
            <a:spLocks noChangeArrowheads="1"/>
          </p:cNvSpPr>
          <p:nvPr/>
        </p:nvSpPr>
        <p:spPr bwMode="auto">
          <a:xfrm>
            <a:off x="3959888" y="951787"/>
            <a:ext cx="503664" cy="21929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dirty="0">
                <a:latin typeface="Arial" panose="020B0604020202020204" pitchFamily="34" charset="0"/>
                <a:cs typeface="Arial" panose="020B0604020202020204" pitchFamily="34" charset="0"/>
              </a:rPr>
              <a:t>V600E</a:t>
            </a:r>
          </a:p>
        </p:txBody>
      </p:sp>
      <p:cxnSp>
        <p:nvCxnSpPr>
          <p:cNvPr id="22" name="Straight Connector 21">
            <a:extLst>
              <a:ext uri="{FF2B5EF4-FFF2-40B4-BE49-F238E27FC236}">
                <a16:creationId xmlns:a16="http://schemas.microsoft.com/office/drawing/2014/main" id="{ABDDF1AF-3F3F-425A-CCA9-E94FB2BD8526}"/>
              </a:ext>
            </a:extLst>
          </p:cNvPr>
          <p:cNvCxnSpPr/>
          <p:nvPr/>
        </p:nvCxnSpPr>
        <p:spPr>
          <a:xfrm>
            <a:off x="3662232" y="1126809"/>
            <a:ext cx="942975"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A33F6B81-8099-35A5-2EBA-361C7CC98D04}"/>
              </a:ext>
            </a:extLst>
          </p:cNvPr>
          <p:cNvSpPr txBox="1">
            <a:spLocks noChangeArrowheads="1"/>
          </p:cNvSpPr>
          <p:nvPr/>
        </p:nvSpPr>
        <p:spPr bwMode="auto">
          <a:xfrm>
            <a:off x="3959888" y="696635"/>
            <a:ext cx="479618" cy="21929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dirty="0">
                <a:latin typeface="Arial" panose="020B0604020202020204" pitchFamily="34" charset="0"/>
                <a:cs typeface="Arial" panose="020B0604020202020204" pitchFamily="34" charset="0"/>
              </a:rPr>
              <a:t>BRAF</a:t>
            </a:r>
          </a:p>
        </p:txBody>
      </p:sp>
      <p:sp>
        <p:nvSpPr>
          <p:cNvPr id="24" name="TextBox 23">
            <a:extLst>
              <a:ext uri="{FF2B5EF4-FFF2-40B4-BE49-F238E27FC236}">
                <a16:creationId xmlns:a16="http://schemas.microsoft.com/office/drawing/2014/main" id="{69FA840B-2464-FC52-32A8-51186A3A0046}"/>
              </a:ext>
            </a:extLst>
          </p:cNvPr>
          <p:cNvSpPr txBox="1"/>
          <p:nvPr/>
        </p:nvSpPr>
        <p:spPr>
          <a:xfrm>
            <a:off x="5686096" y="599767"/>
            <a:ext cx="2669628" cy="338554"/>
          </a:xfrm>
          <a:prstGeom prst="rect">
            <a:avLst/>
          </a:prstGeom>
          <a:noFill/>
        </p:spPr>
        <p:txBody>
          <a:bodyPr wrap="square" rtlCol="0">
            <a:spAutoFit/>
          </a:bodyPr>
          <a:lstStyle/>
          <a:p>
            <a:r>
              <a:rPr lang="en-US" sz="1600" dirty="0">
                <a:highlight>
                  <a:srgbClr val="FFFF00"/>
                </a:highlight>
              </a:rPr>
              <a:t>What is the gene?</a:t>
            </a:r>
          </a:p>
        </p:txBody>
      </p:sp>
      <p:sp>
        <p:nvSpPr>
          <p:cNvPr id="25" name="TextBox 24">
            <a:extLst>
              <a:ext uri="{FF2B5EF4-FFF2-40B4-BE49-F238E27FC236}">
                <a16:creationId xmlns:a16="http://schemas.microsoft.com/office/drawing/2014/main" id="{CE18876A-9E44-ABF8-F3B7-67DA57D850A4}"/>
              </a:ext>
            </a:extLst>
          </p:cNvPr>
          <p:cNvSpPr txBox="1"/>
          <p:nvPr/>
        </p:nvSpPr>
        <p:spPr>
          <a:xfrm>
            <a:off x="5686096" y="1146266"/>
            <a:ext cx="2669628" cy="584775"/>
          </a:xfrm>
          <a:prstGeom prst="rect">
            <a:avLst/>
          </a:prstGeom>
          <a:noFill/>
        </p:spPr>
        <p:txBody>
          <a:bodyPr wrap="square" rtlCol="0">
            <a:spAutoFit/>
          </a:bodyPr>
          <a:lstStyle/>
          <a:p>
            <a:r>
              <a:rPr lang="en-US" sz="1600" dirty="0">
                <a:highlight>
                  <a:srgbClr val="FFFF00"/>
                </a:highlight>
              </a:rPr>
              <a:t>What does the 766 mean in the lollipop plot?</a:t>
            </a:r>
          </a:p>
        </p:txBody>
      </p:sp>
      <p:sp>
        <p:nvSpPr>
          <p:cNvPr id="26" name="TextBox 25">
            <a:extLst>
              <a:ext uri="{FF2B5EF4-FFF2-40B4-BE49-F238E27FC236}">
                <a16:creationId xmlns:a16="http://schemas.microsoft.com/office/drawing/2014/main" id="{20738FAC-3FD2-2DCE-FC50-901A315F7FCE}"/>
              </a:ext>
            </a:extLst>
          </p:cNvPr>
          <p:cNvSpPr txBox="1"/>
          <p:nvPr/>
        </p:nvSpPr>
        <p:spPr>
          <a:xfrm>
            <a:off x="5686096" y="1879570"/>
            <a:ext cx="2669628" cy="338554"/>
          </a:xfrm>
          <a:prstGeom prst="rect">
            <a:avLst/>
          </a:prstGeom>
          <a:noFill/>
        </p:spPr>
        <p:txBody>
          <a:bodyPr wrap="square" rtlCol="0">
            <a:spAutoFit/>
          </a:bodyPr>
          <a:lstStyle/>
          <a:p>
            <a:r>
              <a:rPr lang="en-US" sz="1600" dirty="0">
                <a:highlight>
                  <a:srgbClr val="FFFF00"/>
                </a:highlight>
              </a:rPr>
              <a:t>What does V600E represent?</a:t>
            </a:r>
          </a:p>
        </p:txBody>
      </p:sp>
    </p:spTree>
    <p:extLst>
      <p:ext uri="{BB962C8B-B14F-4D97-AF65-F5344CB8AC3E}">
        <p14:creationId xmlns:p14="http://schemas.microsoft.com/office/powerpoint/2010/main" val="29291801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9FEE2F-09E2-4961-A325-A9E09D9CB5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51972" y="2540794"/>
            <a:ext cx="6681788"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a:extLst>
              <a:ext uri="{FF2B5EF4-FFF2-40B4-BE49-F238E27FC236}">
                <a16:creationId xmlns:a16="http://schemas.microsoft.com/office/drawing/2014/main" id="{D62A3069-7F8D-4ACE-B739-859B1C8E1BB8}"/>
              </a:ext>
            </a:extLst>
          </p:cNvPr>
          <p:cNvSpPr/>
          <p:nvPr/>
        </p:nvSpPr>
        <p:spPr>
          <a:xfrm>
            <a:off x="1722294" y="3415903"/>
            <a:ext cx="1660922" cy="146447"/>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6" name="TextBox 5">
            <a:extLst>
              <a:ext uri="{FF2B5EF4-FFF2-40B4-BE49-F238E27FC236}">
                <a16:creationId xmlns:a16="http://schemas.microsoft.com/office/drawing/2014/main" id="{36B8F8D0-B738-498B-8F7D-12DCCBE001E0}"/>
              </a:ext>
            </a:extLst>
          </p:cNvPr>
          <p:cNvSpPr txBox="1">
            <a:spLocks noChangeArrowheads="1"/>
          </p:cNvSpPr>
          <p:nvPr/>
        </p:nvSpPr>
        <p:spPr bwMode="auto">
          <a:xfrm>
            <a:off x="1912794" y="3195638"/>
            <a:ext cx="1221809"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a:latin typeface="Corbel" panose="020B0503020204020204" pitchFamily="34" charset="0"/>
              </a:rPr>
              <a:t>Likely passenger events</a:t>
            </a:r>
          </a:p>
        </p:txBody>
      </p:sp>
      <p:sp>
        <p:nvSpPr>
          <p:cNvPr id="8" name="TextBox 7">
            <a:extLst>
              <a:ext uri="{FF2B5EF4-FFF2-40B4-BE49-F238E27FC236}">
                <a16:creationId xmlns:a16="http://schemas.microsoft.com/office/drawing/2014/main" id="{E2213356-AF72-4A88-BE30-9A9655151229}"/>
              </a:ext>
            </a:extLst>
          </p:cNvPr>
          <p:cNvSpPr txBox="1">
            <a:spLocks noChangeArrowheads="1"/>
          </p:cNvSpPr>
          <p:nvPr/>
        </p:nvSpPr>
        <p:spPr bwMode="auto">
          <a:xfrm>
            <a:off x="5947983" y="2464594"/>
            <a:ext cx="590226" cy="25391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FontTx/>
              <a:buNone/>
            </a:pPr>
            <a:r>
              <a:rPr lang="en-US" altLang="en-US" sz="1050">
                <a:latin typeface="Arial" panose="020B0604020202020204" pitchFamily="34" charset="0"/>
                <a:cs typeface="Arial" panose="020B0604020202020204" pitchFamily="34" charset="0"/>
              </a:rPr>
              <a:t>V600E</a:t>
            </a:r>
          </a:p>
        </p:txBody>
      </p:sp>
      <p:sp>
        <p:nvSpPr>
          <p:cNvPr id="9" name="TextBox 8">
            <a:extLst>
              <a:ext uri="{FF2B5EF4-FFF2-40B4-BE49-F238E27FC236}">
                <a16:creationId xmlns:a16="http://schemas.microsoft.com/office/drawing/2014/main" id="{9BEA403E-2ABB-425C-AD78-3F6BDFBFA983}"/>
              </a:ext>
            </a:extLst>
          </p:cNvPr>
          <p:cNvSpPr txBox="1">
            <a:spLocks noChangeArrowheads="1"/>
          </p:cNvSpPr>
          <p:nvPr/>
        </p:nvSpPr>
        <p:spPr bwMode="auto">
          <a:xfrm>
            <a:off x="4386462" y="3580210"/>
            <a:ext cx="51168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lgn="ctr">
              <a:spcBef>
                <a:spcPct val="0"/>
              </a:spcBef>
              <a:buFontTx/>
              <a:buNone/>
            </a:pPr>
            <a:r>
              <a:rPr lang="en-US" altLang="en-US" sz="1050" b="1">
                <a:latin typeface="Corbel" panose="020B0503020204020204" pitchFamily="34" charset="0"/>
              </a:rPr>
              <a:t>BRAF</a:t>
            </a:r>
          </a:p>
        </p:txBody>
      </p:sp>
      <p:pic>
        <p:nvPicPr>
          <p:cNvPr id="10" name="Picture 9">
            <a:extLst>
              <a:ext uri="{FF2B5EF4-FFF2-40B4-BE49-F238E27FC236}">
                <a16:creationId xmlns:a16="http://schemas.microsoft.com/office/drawing/2014/main" id="{1EA8AA5A-FE09-4A8C-BF3D-2BB5B7F6572F}"/>
              </a:ext>
            </a:extLst>
          </p:cNvPr>
          <p:cNvPicPr>
            <a:picLocks noChangeAspect="1"/>
          </p:cNvPicPr>
          <p:nvPr/>
        </p:nvPicPr>
        <p:blipFill>
          <a:blip r:embed="rId3">
            <a:extLst>
              <a:ext uri="{28A0092B-C50C-407E-A947-70E740481C1C}">
                <a14:useLocalDpi xmlns:a14="http://schemas.microsoft.com/office/drawing/2010/main" val="0"/>
              </a:ext>
            </a:extLst>
          </a:blip>
          <a:srcRect l="19147" t="68872" r="73311" b="13942"/>
          <a:stretch>
            <a:fillRect/>
          </a:stretch>
        </p:blipFill>
        <p:spPr bwMode="auto">
          <a:xfrm>
            <a:off x="3074843" y="2022872"/>
            <a:ext cx="4095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DB8D160A-DE02-4BCA-8C57-4B385895D5F6}"/>
              </a:ext>
            </a:extLst>
          </p:cNvPr>
          <p:cNvSpPr txBox="1">
            <a:spLocks noChangeArrowheads="1"/>
          </p:cNvSpPr>
          <p:nvPr/>
        </p:nvSpPr>
        <p:spPr bwMode="auto">
          <a:xfrm>
            <a:off x="3017693" y="1526381"/>
            <a:ext cx="59022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1050">
                <a:latin typeface="Arial" panose="020B0604020202020204" pitchFamily="34" charset="0"/>
                <a:cs typeface="Arial" panose="020B0604020202020204" pitchFamily="34" charset="0"/>
              </a:rPr>
              <a:t>V600E</a:t>
            </a:r>
          </a:p>
        </p:txBody>
      </p:sp>
      <p:cxnSp>
        <p:nvCxnSpPr>
          <p:cNvPr id="12" name="Straight Connector 11">
            <a:extLst>
              <a:ext uri="{FF2B5EF4-FFF2-40B4-BE49-F238E27FC236}">
                <a16:creationId xmlns:a16="http://schemas.microsoft.com/office/drawing/2014/main" id="{260EB903-5A1F-412D-8FA2-BA6C11433173}"/>
              </a:ext>
            </a:extLst>
          </p:cNvPr>
          <p:cNvCxnSpPr/>
          <p:nvPr/>
        </p:nvCxnSpPr>
        <p:spPr>
          <a:xfrm>
            <a:off x="3143899" y="1776413"/>
            <a:ext cx="244079"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D555E390-B598-434D-8704-FA029592A630}"/>
              </a:ext>
            </a:extLst>
          </p:cNvPr>
          <p:cNvSpPr txBox="1">
            <a:spLocks noChangeArrowheads="1"/>
          </p:cNvSpPr>
          <p:nvPr/>
        </p:nvSpPr>
        <p:spPr bwMode="auto">
          <a:xfrm>
            <a:off x="3074843" y="1777604"/>
            <a:ext cx="396479"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1050">
                <a:latin typeface="Arial" panose="020B0604020202020204" pitchFamily="34" charset="0"/>
                <a:cs typeface="Arial" panose="020B0604020202020204" pitchFamily="34" charset="0"/>
              </a:rPr>
              <a:t>-   +</a:t>
            </a:r>
          </a:p>
        </p:txBody>
      </p:sp>
      <p:sp>
        <p:nvSpPr>
          <p:cNvPr id="14" name="Oval 13">
            <a:extLst>
              <a:ext uri="{FF2B5EF4-FFF2-40B4-BE49-F238E27FC236}">
                <a16:creationId xmlns:a16="http://schemas.microsoft.com/office/drawing/2014/main" id="{33D7E3D7-CDFD-4C90-8260-5ECED9243BAD}"/>
              </a:ext>
            </a:extLst>
          </p:cNvPr>
          <p:cNvSpPr/>
          <p:nvPr/>
        </p:nvSpPr>
        <p:spPr>
          <a:xfrm>
            <a:off x="6168088" y="2646760"/>
            <a:ext cx="135731" cy="134540"/>
          </a:xfrm>
          <a:prstGeom prst="ellipse">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15" name="Rounded Rectangle 14">
            <a:extLst>
              <a:ext uri="{FF2B5EF4-FFF2-40B4-BE49-F238E27FC236}">
                <a16:creationId xmlns:a16="http://schemas.microsoft.com/office/drawing/2014/main" id="{204B4FB1-561C-4182-91D2-58DDC7A1383B}"/>
              </a:ext>
            </a:extLst>
          </p:cNvPr>
          <p:cNvSpPr/>
          <p:nvPr/>
        </p:nvSpPr>
        <p:spPr>
          <a:xfrm>
            <a:off x="5838285" y="2474119"/>
            <a:ext cx="850106" cy="352425"/>
          </a:xfrm>
          <a:prstGeom prst="roundRect">
            <a:avLst/>
          </a:prstGeom>
          <a:noFill/>
          <a:ln w="12700" cmpd="sng">
            <a:solidFill>
              <a:srgbClr val="F26529"/>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16" name="Rounded Rectangle 15">
            <a:extLst>
              <a:ext uri="{FF2B5EF4-FFF2-40B4-BE49-F238E27FC236}">
                <a16:creationId xmlns:a16="http://schemas.microsoft.com/office/drawing/2014/main" id="{72280B8D-6636-4AAD-86FE-44E3BE81D1FA}"/>
              </a:ext>
            </a:extLst>
          </p:cNvPr>
          <p:cNvSpPr/>
          <p:nvPr/>
        </p:nvSpPr>
        <p:spPr>
          <a:xfrm rot="16200000">
            <a:off x="3074249" y="1462684"/>
            <a:ext cx="1006078" cy="1097756"/>
          </a:xfrm>
          <a:prstGeom prst="roundRect">
            <a:avLst/>
          </a:prstGeom>
          <a:noFill/>
          <a:ln w="12700" cmpd="sng">
            <a:solidFill>
              <a:srgbClr val="F26529"/>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cxnSp>
        <p:nvCxnSpPr>
          <p:cNvPr id="17" name="Elbow Connector 16">
            <a:extLst>
              <a:ext uri="{FF2B5EF4-FFF2-40B4-BE49-F238E27FC236}">
                <a16:creationId xmlns:a16="http://schemas.microsoft.com/office/drawing/2014/main" id="{EA03DC53-9C78-4C6D-888D-F7837EDCF432}"/>
              </a:ext>
            </a:extLst>
          </p:cNvPr>
          <p:cNvCxnSpPr>
            <a:stCxn id="15" idx="1"/>
            <a:endCxn id="16" idx="1"/>
          </p:cNvCxnSpPr>
          <p:nvPr/>
        </p:nvCxnSpPr>
        <p:spPr>
          <a:xfrm rot="10800000">
            <a:off x="3577288" y="2514601"/>
            <a:ext cx="2260997" cy="135731"/>
          </a:xfrm>
          <a:prstGeom prst="bentConnector2">
            <a:avLst/>
          </a:prstGeom>
          <a:ln w="9525" cmpd="sng">
            <a:solidFill>
              <a:srgbClr val="F26529"/>
            </a:solidFill>
          </a:ln>
          <a:effectLst/>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06703F6A-A402-427A-9BF2-00CA035F0AB1}"/>
              </a:ext>
            </a:extLst>
          </p:cNvPr>
          <p:cNvSpPr/>
          <p:nvPr/>
        </p:nvSpPr>
        <p:spPr>
          <a:xfrm>
            <a:off x="6190709" y="3223022"/>
            <a:ext cx="109538" cy="113109"/>
          </a:xfrm>
          <a:prstGeom prst="ellipse">
            <a:avLst/>
          </a:prstGeom>
          <a:noFill/>
          <a:ln w="12700" cmpd="sng">
            <a:solidFill>
              <a:srgbClr val="660066"/>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34" name="TextBox 33">
            <a:extLst>
              <a:ext uri="{FF2B5EF4-FFF2-40B4-BE49-F238E27FC236}">
                <a16:creationId xmlns:a16="http://schemas.microsoft.com/office/drawing/2014/main" id="{0A2683D6-7589-4C7E-83FC-EBC45207635C}"/>
              </a:ext>
            </a:extLst>
          </p:cNvPr>
          <p:cNvSpPr txBox="1">
            <a:spLocks noChangeArrowheads="1"/>
          </p:cNvSpPr>
          <p:nvPr/>
        </p:nvSpPr>
        <p:spPr bwMode="auto">
          <a:xfrm>
            <a:off x="3424888" y="1789510"/>
            <a:ext cx="769763"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a:latin typeface="Arial" panose="020B0604020202020204" pitchFamily="34" charset="0"/>
                <a:cs typeface="Arial" panose="020B0604020202020204" pitchFamily="34" charset="0"/>
              </a:rPr>
              <a:t>vemurafenib</a:t>
            </a:r>
          </a:p>
        </p:txBody>
      </p:sp>
      <p:sp>
        <p:nvSpPr>
          <p:cNvPr id="35" name="TextBox 34">
            <a:extLst>
              <a:ext uri="{FF2B5EF4-FFF2-40B4-BE49-F238E27FC236}">
                <a16:creationId xmlns:a16="http://schemas.microsoft.com/office/drawing/2014/main" id="{A83004B0-24F3-4768-A43A-7EF8EB753CBD}"/>
              </a:ext>
            </a:extLst>
          </p:cNvPr>
          <p:cNvSpPr txBox="1">
            <a:spLocks noChangeArrowheads="1"/>
          </p:cNvSpPr>
          <p:nvPr/>
        </p:nvSpPr>
        <p:spPr bwMode="auto">
          <a:xfrm>
            <a:off x="3437984" y="2013348"/>
            <a:ext cx="667170"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a:solidFill>
                  <a:srgbClr val="008000"/>
                </a:solidFill>
                <a:latin typeface="Arial" panose="020B0604020202020204" pitchFamily="34" charset="0"/>
                <a:cs typeface="Arial" panose="020B0604020202020204" pitchFamily="34" charset="0"/>
              </a:rPr>
              <a:t>p-MEK1/2</a:t>
            </a:r>
          </a:p>
        </p:txBody>
      </p:sp>
      <p:sp>
        <p:nvSpPr>
          <p:cNvPr id="36" name="TextBox 35">
            <a:extLst>
              <a:ext uri="{FF2B5EF4-FFF2-40B4-BE49-F238E27FC236}">
                <a16:creationId xmlns:a16="http://schemas.microsoft.com/office/drawing/2014/main" id="{B0C2535E-3609-42A2-9914-A440CD27507A}"/>
              </a:ext>
            </a:extLst>
          </p:cNvPr>
          <p:cNvSpPr txBox="1"/>
          <p:nvPr/>
        </p:nvSpPr>
        <p:spPr>
          <a:xfrm>
            <a:off x="3443937" y="2291954"/>
            <a:ext cx="655949" cy="219291"/>
          </a:xfrm>
          <a:prstGeom prst="rect">
            <a:avLst/>
          </a:prstGeom>
          <a:noFill/>
        </p:spPr>
        <p:txBody>
          <a:bodyPr wrap="none">
            <a:spAutoFit/>
          </a:bodyPr>
          <a:lstStyle/>
          <a:p>
            <a:pPr>
              <a:defRPr/>
            </a:pPr>
            <a:r>
              <a:rPr lang="en-US" sz="825" b="1" dirty="0">
                <a:solidFill>
                  <a:schemeClr val="accent6"/>
                </a:solidFill>
                <a:latin typeface="Arial"/>
                <a:ea typeface="ＭＳ Ｐゴシック" charset="0"/>
                <a:cs typeface="Arial"/>
              </a:rPr>
              <a:t>p-ERK1/2</a:t>
            </a:r>
          </a:p>
        </p:txBody>
      </p:sp>
      <p:grpSp>
        <p:nvGrpSpPr>
          <p:cNvPr id="38" name="Group 37">
            <a:extLst>
              <a:ext uri="{FF2B5EF4-FFF2-40B4-BE49-F238E27FC236}">
                <a16:creationId xmlns:a16="http://schemas.microsoft.com/office/drawing/2014/main" id="{720F94E3-BA5C-4729-BBE3-1D53F2BFEEB8}"/>
              </a:ext>
            </a:extLst>
          </p:cNvPr>
          <p:cNvGrpSpPr>
            <a:grpSpLocks/>
          </p:cNvGrpSpPr>
          <p:nvPr/>
        </p:nvGrpSpPr>
        <p:grpSpPr bwMode="auto">
          <a:xfrm>
            <a:off x="1193656" y="1527573"/>
            <a:ext cx="1734741" cy="1021556"/>
            <a:chOff x="-216089" y="1466680"/>
            <a:chExt cx="2148524" cy="1236435"/>
          </a:xfrm>
        </p:grpSpPr>
        <p:grpSp>
          <p:nvGrpSpPr>
            <p:cNvPr id="39" name="Group 38">
              <a:extLst>
                <a:ext uri="{FF2B5EF4-FFF2-40B4-BE49-F238E27FC236}">
                  <a16:creationId xmlns:a16="http://schemas.microsoft.com/office/drawing/2014/main" id="{A78FFEAE-EA65-4AD4-98C1-8EF7AA6CFB4F}"/>
                </a:ext>
              </a:extLst>
            </p:cNvPr>
            <p:cNvGrpSpPr>
              <a:grpSpLocks/>
            </p:cNvGrpSpPr>
            <p:nvPr/>
          </p:nvGrpSpPr>
          <p:grpSpPr bwMode="auto">
            <a:xfrm>
              <a:off x="-216089" y="1466680"/>
              <a:ext cx="2148524" cy="1236435"/>
              <a:chOff x="729461" y="1012280"/>
              <a:chExt cx="3348780" cy="1973267"/>
            </a:xfrm>
          </p:grpSpPr>
          <p:pic>
            <p:nvPicPr>
              <p:cNvPr id="41" name="Picture 40">
                <a:extLst>
                  <a:ext uri="{FF2B5EF4-FFF2-40B4-BE49-F238E27FC236}">
                    <a16:creationId xmlns:a16="http://schemas.microsoft.com/office/drawing/2014/main" id="{4F61A7A4-AB5B-4576-A71C-23EF5ED84D8F}"/>
                  </a:ext>
                </a:extLst>
              </p:cNvPr>
              <p:cNvPicPr>
                <a:picLocks noChangeAspect="1"/>
              </p:cNvPicPr>
              <p:nvPr/>
            </p:nvPicPr>
            <p:blipFill>
              <a:blip r:embed="rId4">
                <a:extLst>
                  <a:ext uri="{28A0092B-C50C-407E-A947-70E740481C1C}">
                    <a14:useLocalDpi xmlns:a14="http://schemas.microsoft.com/office/drawing/2010/main" val="0"/>
                  </a:ext>
                </a:extLst>
              </a:blip>
              <a:srcRect t="2" r="33424" b="50980"/>
              <a:stretch>
                <a:fillRect/>
              </a:stretch>
            </p:blipFill>
            <p:spPr bwMode="auto">
              <a:xfrm>
                <a:off x="729461" y="1012280"/>
                <a:ext cx="3348780" cy="1973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 name="Straight Connector 41">
                <a:extLst>
                  <a:ext uri="{FF2B5EF4-FFF2-40B4-BE49-F238E27FC236}">
                    <a16:creationId xmlns:a16="http://schemas.microsoft.com/office/drawing/2014/main" id="{6F00E687-9596-4479-903A-9512AB640863}"/>
                  </a:ext>
                </a:extLst>
              </p:cNvPr>
              <p:cNvCxnSpPr/>
              <p:nvPr/>
            </p:nvCxnSpPr>
            <p:spPr>
              <a:xfrm>
                <a:off x="4078241" y="1023779"/>
                <a:ext cx="0" cy="1961768"/>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cxnSp>
          <p:nvCxnSpPr>
            <p:cNvPr id="40" name="Straight Connector 39">
              <a:extLst>
                <a:ext uri="{FF2B5EF4-FFF2-40B4-BE49-F238E27FC236}">
                  <a16:creationId xmlns:a16="http://schemas.microsoft.com/office/drawing/2014/main" id="{3F6551FD-679C-4E48-9A40-5B2357F70804}"/>
                </a:ext>
              </a:extLst>
            </p:cNvPr>
            <p:cNvCxnSpPr/>
            <p:nvPr/>
          </p:nvCxnSpPr>
          <p:spPr>
            <a:xfrm flipH="1">
              <a:off x="-216089" y="2677176"/>
              <a:ext cx="2148524" cy="25939"/>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43" name="TextBox 42">
            <a:extLst>
              <a:ext uri="{FF2B5EF4-FFF2-40B4-BE49-F238E27FC236}">
                <a16:creationId xmlns:a16="http://schemas.microsoft.com/office/drawing/2014/main" id="{912CDBA9-8027-4A62-9B17-D3A4D420AD85}"/>
              </a:ext>
            </a:extLst>
          </p:cNvPr>
          <p:cNvSpPr txBox="1">
            <a:spLocks noChangeArrowheads="1"/>
          </p:cNvSpPr>
          <p:nvPr/>
        </p:nvSpPr>
        <p:spPr bwMode="auto">
          <a:xfrm>
            <a:off x="1847309" y="1212057"/>
            <a:ext cx="503664" cy="21929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dirty="0">
                <a:latin typeface="Arial" panose="020B0604020202020204" pitchFamily="34" charset="0"/>
                <a:cs typeface="Arial" panose="020B0604020202020204" pitchFamily="34" charset="0"/>
              </a:rPr>
              <a:t>V600E</a:t>
            </a:r>
          </a:p>
        </p:txBody>
      </p:sp>
      <p:sp>
        <p:nvSpPr>
          <p:cNvPr id="44" name="TextBox 43">
            <a:extLst>
              <a:ext uri="{FF2B5EF4-FFF2-40B4-BE49-F238E27FC236}">
                <a16:creationId xmlns:a16="http://schemas.microsoft.com/office/drawing/2014/main" id="{308C2A68-6BAA-4960-8A5D-74C8A1A07E3F}"/>
              </a:ext>
            </a:extLst>
          </p:cNvPr>
          <p:cNvSpPr txBox="1">
            <a:spLocks noChangeArrowheads="1"/>
          </p:cNvSpPr>
          <p:nvPr/>
        </p:nvSpPr>
        <p:spPr bwMode="auto">
          <a:xfrm>
            <a:off x="2392616" y="1371601"/>
            <a:ext cx="247184"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a:latin typeface="Arial" panose="020B0604020202020204" pitchFamily="34" charset="0"/>
                <a:cs typeface="Arial" panose="020B0604020202020204" pitchFamily="34" charset="0"/>
              </a:rPr>
              <a:t>+</a:t>
            </a:r>
          </a:p>
        </p:txBody>
      </p:sp>
      <p:sp>
        <p:nvSpPr>
          <p:cNvPr id="45" name="TextBox 44">
            <a:extLst>
              <a:ext uri="{FF2B5EF4-FFF2-40B4-BE49-F238E27FC236}">
                <a16:creationId xmlns:a16="http://schemas.microsoft.com/office/drawing/2014/main" id="{DB3FD8E7-5004-4E5C-B25F-7036D05B1046}"/>
              </a:ext>
            </a:extLst>
          </p:cNvPr>
          <p:cNvSpPr txBox="1">
            <a:spLocks noChangeArrowheads="1"/>
          </p:cNvSpPr>
          <p:nvPr/>
        </p:nvSpPr>
        <p:spPr bwMode="auto">
          <a:xfrm>
            <a:off x="1548462" y="1338263"/>
            <a:ext cx="219932"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a:latin typeface="Arial" panose="020B0604020202020204" pitchFamily="34" charset="0"/>
                <a:cs typeface="Arial" panose="020B0604020202020204" pitchFamily="34" charset="0"/>
              </a:rPr>
              <a:t>-</a:t>
            </a:r>
          </a:p>
        </p:txBody>
      </p:sp>
      <p:cxnSp>
        <p:nvCxnSpPr>
          <p:cNvPr id="46" name="Straight Connector 45">
            <a:extLst>
              <a:ext uri="{FF2B5EF4-FFF2-40B4-BE49-F238E27FC236}">
                <a16:creationId xmlns:a16="http://schemas.microsoft.com/office/drawing/2014/main" id="{6F3AE779-2F47-4E57-AB75-E8C29AA64D56}"/>
              </a:ext>
            </a:extLst>
          </p:cNvPr>
          <p:cNvCxnSpPr/>
          <p:nvPr/>
        </p:nvCxnSpPr>
        <p:spPr>
          <a:xfrm>
            <a:off x="1549653" y="1387079"/>
            <a:ext cx="942975"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C686C7A9-5006-4133-B869-12415B9A2E42}"/>
              </a:ext>
            </a:extLst>
          </p:cNvPr>
          <p:cNvSpPr txBox="1">
            <a:spLocks noChangeArrowheads="1"/>
          </p:cNvSpPr>
          <p:nvPr/>
        </p:nvSpPr>
        <p:spPr bwMode="auto">
          <a:xfrm>
            <a:off x="2714085" y="1338263"/>
            <a:ext cx="4435652" cy="219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dirty="0">
                <a:latin typeface="Arial" panose="020B0604020202020204" pitchFamily="34" charset="0"/>
                <a:cs typeface="Arial" panose="020B0604020202020204" pitchFamily="34" charset="0"/>
              </a:rPr>
              <a:t>Vemurafenib = a targeted inhibitor against the BRAF V600E mutant protein</a:t>
            </a:r>
          </a:p>
        </p:txBody>
      </p:sp>
      <p:sp>
        <p:nvSpPr>
          <p:cNvPr id="52" name="Rectangle 51">
            <a:extLst>
              <a:ext uri="{FF2B5EF4-FFF2-40B4-BE49-F238E27FC236}">
                <a16:creationId xmlns:a16="http://schemas.microsoft.com/office/drawing/2014/main" id="{EF3C752A-A57A-44BE-94BD-5F6CE2B3FCBA}"/>
              </a:ext>
            </a:extLst>
          </p:cNvPr>
          <p:cNvSpPr/>
          <p:nvPr/>
        </p:nvSpPr>
        <p:spPr>
          <a:xfrm>
            <a:off x="499687" y="58557"/>
            <a:ext cx="6844145" cy="369332"/>
          </a:xfrm>
          <a:prstGeom prst="rect">
            <a:avLst/>
          </a:prstGeom>
        </p:spPr>
        <p:txBody>
          <a:bodyPr wrap="square">
            <a:spAutoFit/>
          </a:bodyPr>
          <a:lstStyle/>
          <a:p>
            <a:pPr>
              <a:spcBef>
                <a:spcPct val="0"/>
              </a:spcBef>
              <a:buSzPct val="75000"/>
            </a:pPr>
            <a:r>
              <a:rPr lang="en-US" altLang="en-US" sz="1800" b="1" dirty="0">
                <a:latin typeface="Arial" panose="020B0604020202020204" pitchFamily="34" charset="0"/>
                <a:cs typeface="Arial" panose="020B0604020202020204" pitchFamily="34" charset="0"/>
              </a:rPr>
              <a:t>Point mutations </a:t>
            </a:r>
            <a:r>
              <a:rPr lang="en-US" altLang="en-US" sz="1800" dirty="0">
                <a:latin typeface="Arial" panose="020B0604020202020204" pitchFamily="34" charset="0"/>
                <a:cs typeface="Arial" panose="020B0604020202020204" pitchFamily="34" charset="0"/>
              </a:rPr>
              <a:t>that lead to a hyperactive gene product</a:t>
            </a:r>
          </a:p>
        </p:txBody>
      </p:sp>
      <p:sp>
        <p:nvSpPr>
          <p:cNvPr id="53" name="TextBox 52">
            <a:extLst>
              <a:ext uri="{FF2B5EF4-FFF2-40B4-BE49-F238E27FC236}">
                <a16:creationId xmlns:a16="http://schemas.microsoft.com/office/drawing/2014/main" id="{4955E411-2FE2-6D41-BCD6-53BB7D3841C1}"/>
              </a:ext>
            </a:extLst>
          </p:cNvPr>
          <p:cNvSpPr txBox="1">
            <a:spLocks noChangeArrowheads="1"/>
          </p:cNvSpPr>
          <p:nvPr/>
        </p:nvSpPr>
        <p:spPr bwMode="auto">
          <a:xfrm>
            <a:off x="1847309" y="956905"/>
            <a:ext cx="479618" cy="21929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825" b="1" dirty="0">
                <a:latin typeface="Arial" panose="020B0604020202020204" pitchFamily="34" charset="0"/>
                <a:cs typeface="Arial" panose="020B0604020202020204" pitchFamily="34" charset="0"/>
              </a:rPr>
              <a:t>BRAF</a:t>
            </a:r>
          </a:p>
        </p:txBody>
      </p:sp>
      <p:sp>
        <p:nvSpPr>
          <p:cNvPr id="54" name="TextBox 53">
            <a:extLst>
              <a:ext uri="{FF2B5EF4-FFF2-40B4-BE49-F238E27FC236}">
                <a16:creationId xmlns:a16="http://schemas.microsoft.com/office/drawing/2014/main" id="{03C2BFAD-8198-6841-A951-D5194F288B26}"/>
              </a:ext>
            </a:extLst>
          </p:cNvPr>
          <p:cNvSpPr txBox="1">
            <a:spLocks noChangeArrowheads="1"/>
          </p:cNvSpPr>
          <p:nvPr/>
        </p:nvSpPr>
        <p:spPr bwMode="auto">
          <a:xfrm>
            <a:off x="499687" y="4166927"/>
            <a:ext cx="8090676" cy="24622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n-US" altLang="en-US" sz="1000" dirty="0">
                <a:latin typeface="Arial" panose="020B0604020202020204" pitchFamily="34" charset="0"/>
                <a:cs typeface="Arial" panose="020B0604020202020204" pitchFamily="34" charset="0"/>
              </a:rPr>
              <a:t>Above is called a lollipop plot which shows all the amino acids that make up the BRAF protein and how frequently each is mutated in cancer </a:t>
            </a:r>
          </a:p>
        </p:txBody>
      </p:sp>
    </p:spTree>
    <p:extLst>
      <p:ext uri="{BB962C8B-B14F-4D97-AF65-F5344CB8AC3E}">
        <p14:creationId xmlns:p14="http://schemas.microsoft.com/office/powerpoint/2010/main" val="26622899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FFA02C1-FFDD-ED9B-261A-07FB7792BA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0"/>
            <a:ext cx="9136062"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33676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6508" y="2677280"/>
            <a:ext cx="8909567" cy="2006817"/>
          </a:xfrm>
          <a:prstGeom prst="rect">
            <a:avLst/>
          </a:prstGeom>
        </p:spPr>
      </p:pic>
      <p:sp>
        <p:nvSpPr>
          <p:cNvPr id="6" name="Rounded Rectangle 5"/>
          <p:cNvSpPr/>
          <p:nvPr/>
        </p:nvSpPr>
        <p:spPr>
          <a:xfrm>
            <a:off x="980687" y="3845090"/>
            <a:ext cx="2215100" cy="195186"/>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4592" y="3551356"/>
            <a:ext cx="1553495" cy="261610"/>
          </a:xfrm>
          <a:prstGeom prst="rect">
            <a:avLst/>
          </a:prstGeom>
          <a:noFill/>
        </p:spPr>
        <p:txBody>
          <a:bodyPr wrap="none" rtlCol="0">
            <a:spAutoFit/>
          </a:bodyPr>
          <a:lstStyle/>
          <a:p>
            <a:r>
              <a:rPr lang="en-US" sz="1100" dirty="0">
                <a:latin typeface="Corbel"/>
                <a:cs typeface="Corbel"/>
              </a:rPr>
              <a:t>Likely passenger events</a:t>
            </a:r>
          </a:p>
        </p:txBody>
      </p:sp>
      <p:sp>
        <p:nvSpPr>
          <p:cNvPr id="8" name="TextBox 7"/>
          <p:cNvSpPr txBox="1"/>
          <p:nvPr/>
        </p:nvSpPr>
        <p:spPr>
          <a:xfrm>
            <a:off x="6655612" y="3360651"/>
            <a:ext cx="723713" cy="307777"/>
          </a:xfrm>
          <a:prstGeom prst="rect">
            <a:avLst/>
          </a:prstGeom>
          <a:noFill/>
        </p:spPr>
        <p:txBody>
          <a:bodyPr wrap="none" rtlCol="0">
            <a:spAutoFit/>
          </a:bodyPr>
          <a:lstStyle/>
          <a:p>
            <a:r>
              <a:rPr lang="en-US" sz="1400" dirty="0">
                <a:latin typeface="Arial"/>
                <a:cs typeface="Arial"/>
              </a:rPr>
              <a:t>K601E</a:t>
            </a:r>
          </a:p>
        </p:txBody>
      </p:sp>
      <p:sp>
        <p:nvSpPr>
          <p:cNvPr id="9" name="TextBox 8"/>
          <p:cNvSpPr txBox="1"/>
          <p:nvPr/>
        </p:nvSpPr>
        <p:spPr>
          <a:xfrm>
            <a:off x="6139510" y="2575336"/>
            <a:ext cx="1736715" cy="279797"/>
          </a:xfrm>
          <a:prstGeom prst="rect">
            <a:avLst/>
          </a:prstGeom>
          <a:solidFill>
            <a:schemeClr val="bg1"/>
          </a:solidFill>
        </p:spPr>
        <p:txBody>
          <a:bodyPr wrap="none" rtlCol="0">
            <a:spAutoFit/>
          </a:bodyPr>
          <a:lstStyle/>
          <a:p>
            <a:pPr algn="ctr"/>
            <a:r>
              <a:rPr lang="en-US" sz="1400" dirty="0">
                <a:latin typeface="Arial"/>
                <a:cs typeface="Arial"/>
              </a:rPr>
              <a:t>V600E</a:t>
            </a:r>
          </a:p>
        </p:txBody>
      </p:sp>
      <p:sp>
        <p:nvSpPr>
          <p:cNvPr id="11" name="TextBox 10"/>
          <p:cNvSpPr txBox="1"/>
          <p:nvPr/>
        </p:nvSpPr>
        <p:spPr>
          <a:xfrm>
            <a:off x="4557680" y="4063652"/>
            <a:ext cx="633507" cy="307777"/>
          </a:xfrm>
          <a:prstGeom prst="rect">
            <a:avLst/>
          </a:prstGeom>
          <a:noFill/>
          <a:effectLst/>
        </p:spPr>
        <p:txBody>
          <a:bodyPr wrap="none" rtlCol="0">
            <a:spAutoFit/>
          </a:bodyPr>
          <a:lstStyle/>
          <a:p>
            <a:pPr algn="ctr"/>
            <a:r>
              <a:rPr lang="en-US" sz="1400" b="1" dirty="0">
                <a:latin typeface="Corbel"/>
                <a:cs typeface="Corbel"/>
              </a:rPr>
              <a:t>BRAF</a:t>
            </a:r>
          </a:p>
        </p:txBody>
      </p:sp>
      <p:sp>
        <p:nvSpPr>
          <p:cNvPr id="10" name="Rectangle 9">
            <a:extLst>
              <a:ext uri="{FF2B5EF4-FFF2-40B4-BE49-F238E27FC236}">
                <a16:creationId xmlns:a16="http://schemas.microsoft.com/office/drawing/2014/main" id="{D1B6B370-7CDF-6942-8D09-DFA6EE4C6ABD}"/>
              </a:ext>
            </a:extLst>
          </p:cNvPr>
          <p:cNvSpPr/>
          <p:nvPr/>
        </p:nvSpPr>
        <p:spPr>
          <a:xfrm>
            <a:off x="499687" y="58557"/>
            <a:ext cx="6844145" cy="369332"/>
          </a:xfrm>
          <a:prstGeom prst="rect">
            <a:avLst/>
          </a:prstGeom>
        </p:spPr>
        <p:txBody>
          <a:bodyPr wrap="square">
            <a:spAutoFit/>
          </a:bodyPr>
          <a:lstStyle/>
          <a:p>
            <a:pPr>
              <a:spcBef>
                <a:spcPct val="0"/>
              </a:spcBef>
              <a:buSzPct val="75000"/>
            </a:pPr>
            <a:r>
              <a:rPr lang="en-US" altLang="en-US" sz="1800" b="1" dirty="0">
                <a:latin typeface="Arial" panose="020B0604020202020204" pitchFamily="34" charset="0"/>
                <a:cs typeface="Arial" panose="020B0604020202020204" pitchFamily="34" charset="0"/>
              </a:rPr>
              <a:t>BRAF protein</a:t>
            </a:r>
            <a:endParaRPr lang="en-US" alt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3322829"/>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6508" y="2677280"/>
            <a:ext cx="8909567" cy="2006817"/>
          </a:xfrm>
          <a:prstGeom prst="rect">
            <a:avLst/>
          </a:prstGeom>
        </p:spPr>
      </p:pic>
      <p:sp>
        <p:nvSpPr>
          <p:cNvPr id="6" name="Rounded Rectangle 5"/>
          <p:cNvSpPr/>
          <p:nvPr/>
        </p:nvSpPr>
        <p:spPr>
          <a:xfrm>
            <a:off x="980687" y="3845090"/>
            <a:ext cx="2215100" cy="195186"/>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4592" y="3551356"/>
            <a:ext cx="1553495" cy="261610"/>
          </a:xfrm>
          <a:prstGeom prst="rect">
            <a:avLst/>
          </a:prstGeom>
          <a:noFill/>
        </p:spPr>
        <p:txBody>
          <a:bodyPr wrap="none" rtlCol="0">
            <a:spAutoFit/>
          </a:bodyPr>
          <a:lstStyle/>
          <a:p>
            <a:r>
              <a:rPr lang="en-US" sz="1100" dirty="0">
                <a:latin typeface="Corbel"/>
                <a:cs typeface="Corbel"/>
              </a:rPr>
              <a:t>Likely passenger events</a:t>
            </a:r>
          </a:p>
        </p:txBody>
      </p:sp>
      <p:sp>
        <p:nvSpPr>
          <p:cNvPr id="8" name="TextBox 7"/>
          <p:cNvSpPr txBox="1"/>
          <p:nvPr/>
        </p:nvSpPr>
        <p:spPr>
          <a:xfrm>
            <a:off x="6655612" y="3360651"/>
            <a:ext cx="723713" cy="307777"/>
          </a:xfrm>
          <a:prstGeom prst="rect">
            <a:avLst/>
          </a:prstGeom>
          <a:noFill/>
        </p:spPr>
        <p:txBody>
          <a:bodyPr wrap="none" rtlCol="0">
            <a:spAutoFit/>
          </a:bodyPr>
          <a:lstStyle/>
          <a:p>
            <a:r>
              <a:rPr lang="en-US" sz="1400" dirty="0">
                <a:latin typeface="Arial"/>
                <a:cs typeface="Arial"/>
              </a:rPr>
              <a:t>K601E</a:t>
            </a:r>
          </a:p>
        </p:txBody>
      </p:sp>
      <p:sp>
        <p:nvSpPr>
          <p:cNvPr id="9" name="TextBox 8"/>
          <p:cNvSpPr txBox="1"/>
          <p:nvPr/>
        </p:nvSpPr>
        <p:spPr>
          <a:xfrm>
            <a:off x="6139510" y="2575336"/>
            <a:ext cx="1736715" cy="279797"/>
          </a:xfrm>
          <a:prstGeom prst="rect">
            <a:avLst/>
          </a:prstGeom>
          <a:solidFill>
            <a:schemeClr val="bg1"/>
          </a:solidFill>
        </p:spPr>
        <p:txBody>
          <a:bodyPr wrap="none" rtlCol="0">
            <a:spAutoFit/>
          </a:bodyPr>
          <a:lstStyle/>
          <a:p>
            <a:pPr algn="ctr"/>
            <a:r>
              <a:rPr lang="en-US" sz="1400" dirty="0">
                <a:latin typeface="Arial"/>
                <a:cs typeface="Arial"/>
              </a:rPr>
              <a:t>V600E</a:t>
            </a:r>
          </a:p>
        </p:txBody>
      </p:sp>
      <p:sp>
        <p:nvSpPr>
          <p:cNvPr id="11" name="TextBox 10"/>
          <p:cNvSpPr txBox="1"/>
          <p:nvPr/>
        </p:nvSpPr>
        <p:spPr>
          <a:xfrm>
            <a:off x="4557680" y="4063652"/>
            <a:ext cx="633507" cy="307777"/>
          </a:xfrm>
          <a:prstGeom prst="rect">
            <a:avLst/>
          </a:prstGeom>
          <a:noFill/>
          <a:effectLst/>
        </p:spPr>
        <p:txBody>
          <a:bodyPr wrap="none" rtlCol="0">
            <a:spAutoFit/>
          </a:bodyPr>
          <a:lstStyle/>
          <a:p>
            <a:pPr algn="ctr"/>
            <a:r>
              <a:rPr lang="en-US" sz="1400" b="1" dirty="0">
                <a:latin typeface="Corbel"/>
                <a:cs typeface="Corbel"/>
              </a:rPr>
              <a:t>BRAF</a:t>
            </a:r>
          </a:p>
        </p:txBody>
      </p:sp>
      <p:sp>
        <p:nvSpPr>
          <p:cNvPr id="15" name="Rounded Rectangle 14"/>
          <p:cNvSpPr/>
          <p:nvPr/>
        </p:nvSpPr>
        <p:spPr>
          <a:xfrm>
            <a:off x="2957772" y="1237341"/>
            <a:ext cx="614609" cy="238812"/>
          </a:xfrm>
          <a:prstGeom prst="roundRect">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BRAF</a:t>
            </a:r>
          </a:p>
        </p:txBody>
      </p:sp>
      <p:cxnSp>
        <p:nvCxnSpPr>
          <p:cNvPr id="17" name="Straight Arrow Connector 16"/>
          <p:cNvCxnSpPr/>
          <p:nvPr/>
        </p:nvCxnSpPr>
        <p:spPr>
          <a:xfrm>
            <a:off x="3267859" y="1506000"/>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3264806" y="1922805"/>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2963338" y="1664705"/>
            <a:ext cx="614609" cy="238812"/>
          </a:xfrm>
          <a:prstGeom prst="roundRect">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MEK</a:t>
            </a:r>
          </a:p>
        </p:txBody>
      </p:sp>
      <p:sp>
        <p:nvSpPr>
          <p:cNvPr id="22" name="Rounded Rectangle 21"/>
          <p:cNvSpPr/>
          <p:nvPr/>
        </p:nvSpPr>
        <p:spPr>
          <a:xfrm>
            <a:off x="2963338" y="2107534"/>
            <a:ext cx="614609" cy="238812"/>
          </a:xfrm>
          <a:prstGeom prst="round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ERK</a:t>
            </a:r>
          </a:p>
        </p:txBody>
      </p:sp>
      <p:sp>
        <p:nvSpPr>
          <p:cNvPr id="49" name="Title 1"/>
          <p:cNvSpPr txBox="1">
            <a:spLocks/>
          </p:cNvSpPr>
          <p:nvPr/>
        </p:nvSpPr>
        <p:spPr bwMode="auto">
          <a:xfrm>
            <a:off x="521720" y="20819"/>
            <a:ext cx="8622280" cy="368926"/>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457200" rtl="0" eaLnBrk="1" fontAlgn="base" hangingPunct="1">
              <a:spcBef>
                <a:spcPct val="0"/>
              </a:spcBef>
              <a:spcAft>
                <a:spcPct val="0"/>
              </a:spcAft>
              <a:defRPr sz="2800" b="1" kern="1200">
                <a:solidFill>
                  <a:schemeClr val="tx1"/>
                </a:solidFill>
                <a:latin typeface="Georgia"/>
                <a:ea typeface="ＭＳ Ｐゴシック" charset="0"/>
                <a:cs typeface="Georgia"/>
              </a:defRPr>
            </a:lvl1pPr>
            <a:lvl2pPr algn="l" defTabSz="457200" rtl="0" eaLnBrk="1" fontAlgn="base" hangingPunct="1">
              <a:spcBef>
                <a:spcPct val="0"/>
              </a:spcBef>
              <a:spcAft>
                <a:spcPct val="0"/>
              </a:spcAft>
              <a:defRPr sz="3000" b="1">
                <a:solidFill>
                  <a:schemeClr val="tx1"/>
                </a:solidFill>
                <a:latin typeface="Georgia" charset="0"/>
                <a:ea typeface="ＭＳ Ｐゴシック" charset="0"/>
              </a:defRPr>
            </a:lvl2pPr>
            <a:lvl3pPr algn="l" defTabSz="457200" rtl="0" eaLnBrk="1" fontAlgn="base" hangingPunct="1">
              <a:spcBef>
                <a:spcPct val="0"/>
              </a:spcBef>
              <a:spcAft>
                <a:spcPct val="0"/>
              </a:spcAft>
              <a:defRPr sz="3000" b="1">
                <a:solidFill>
                  <a:schemeClr val="tx1"/>
                </a:solidFill>
                <a:latin typeface="Georgia" charset="0"/>
                <a:ea typeface="ＭＳ Ｐゴシック" charset="0"/>
              </a:defRPr>
            </a:lvl3pPr>
            <a:lvl4pPr algn="l" defTabSz="457200" rtl="0" eaLnBrk="1" fontAlgn="base" hangingPunct="1">
              <a:spcBef>
                <a:spcPct val="0"/>
              </a:spcBef>
              <a:spcAft>
                <a:spcPct val="0"/>
              </a:spcAft>
              <a:defRPr sz="3000" b="1">
                <a:solidFill>
                  <a:schemeClr val="tx1"/>
                </a:solidFill>
                <a:latin typeface="Georgia" charset="0"/>
                <a:ea typeface="ＭＳ Ｐゴシック" charset="0"/>
              </a:defRPr>
            </a:lvl4pPr>
            <a:lvl5pPr algn="l" defTabSz="457200" rtl="0" eaLnBrk="1" fontAlgn="base" hangingPunct="1">
              <a:spcBef>
                <a:spcPct val="0"/>
              </a:spcBef>
              <a:spcAft>
                <a:spcPct val="0"/>
              </a:spcAft>
              <a:defRPr sz="3000" b="1">
                <a:solidFill>
                  <a:schemeClr val="tx1"/>
                </a:solidFill>
                <a:latin typeface="Georgia" charset="0"/>
                <a:ea typeface="ＭＳ Ｐゴシック" charset="0"/>
              </a:defRPr>
            </a:lvl5pPr>
            <a:lvl6pPr marL="457200" algn="l" defTabSz="457200" rtl="0" eaLnBrk="1" fontAlgn="base" hangingPunct="1">
              <a:spcBef>
                <a:spcPct val="0"/>
              </a:spcBef>
              <a:spcAft>
                <a:spcPct val="0"/>
              </a:spcAft>
              <a:defRPr sz="3000" b="1">
                <a:solidFill>
                  <a:schemeClr val="tx1"/>
                </a:solidFill>
                <a:latin typeface="Georgia" charset="0"/>
                <a:ea typeface="ＭＳ Ｐゴシック" charset="0"/>
              </a:defRPr>
            </a:lvl6pPr>
            <a:lvl7pPr marL="914400" algn="l" defTabSz="457200" rtl="0" eaLnBrk="1" fontAlgn="base" hangingPunct="1">
              <a:spcBef>
                <a:spcPct val="0"/>
              </a:spcBef>
              <a:spcAft>
                <a:spcPct val="0"/>
              </a:spcAft>
              <a:defRPr sz="3000" b="1">
                <a:solidFill>
                  <a:schemeClr val="tx1"/>
                </a:solidFill>
                <a:latin typeface="Georgia" charset="0"/>
                <a:ea typeface="ＭＳ Ｐゴシック" charset="0"/>
              </a:defRPr>
            </a:lvl7pPr>
            <a:lvl8pPr marL="1371600" algn="l" defTabSz="457200" rtl="0" eaLnBrk="1" fontAlgn="base" hangingPunct="1">
              <a:spcBef>
                <a:spcPct val="0"/>
              </a:spcBef>
              <a:spcAft>
                <a:spcPct val="0"/>
              </a:spcAft>
              <a:defRPr sz="3000" b="1">
                <a:solidFill>
                  <a:schemeClr val="tx1"/>
                </a:solidFill>
                <a:latin typeface="Georgia" charset="0"/>
                <a:ea typeface="ＭＳ Ｐゴシック" charset="0"/>
              </a:defRPr>
            </a:lvl8pPr>
            <a:lvl9pPr marL="1828800" algn="l" defTabSz="457200" rtl="0" eaLnBrk="1" fontAlgn="base" hangingPunct="1">
              <a:spcBef>
                <a:spcPct val="0"/>
              </a:spcBef>
              <a:spcAft>
                <a:spcPct val="0"/>
              </a:spcAft>
              <a:defRPr sz="3000" b="1">
                <a:solidFill>
                  <a:schemeClr val="tx1"/>
                </a:solidFill>
                <a:latin typeface="Georgia" charset="0"/>
                <a:ea typeface="ＭＳ Ｐゴシック" charset="0"/>
              </a:defRPr>
            </a:lvl9pPr>
          </a:lstStyle>
          <a:p>
            <a:r>
              <a:rPr lang="en-US" sz="1800" dirty="0">
                <a:latin typeface="Arial" panose="020B0604020202020204" pitchFamily="34" charset="0"/>
                <a:cs typeface="Arial" panose="020B0604020202020204" pitchFamily="34" charset="0"/>
              </a:rPr>
              <a:t>In the normal cell, BRAF (a protooncogene) signals in a regulated manner</a:t>
            </a:r>
          </a:p>
        </p:txBody>
      </p:sp>
    </p:spTree>
    <p:extLst>
      <p:ext uri="{BB962C8B-B14F-4D97-AF65-F5344CB8AC3E}">
        <p14:creationId xmlns:p14="http://schemas.microsoft.com/office/powerpoint/2010/main" val="3858316312"/>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5"/>
                                        </p:tgtEl>
                                      </p:cBhvr>
                                    </p:animEffect>
                                    <p:animScale>
                                      <p:cBhvr>
                                        <p:cTn id="7"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6" name="Google Shape;116;p4"/>
          <p:cNvSpPr/>
          <p:nvPr/>
        </p:nvSpPr>
        <p:spPr>
          <a:xfrm>
            <a:off x="799241" y="776939"/>
            <a:ext cx="3584718" cy="830966"/>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chemeClr val="dk1"/>
              </a:buClr>
              <a:buSzPts val="2200"/>
              <a:buFont typeface="Arial"/>
              <a:buChar char="•"/>
            </a:pPr>
            <a:r>
              <a:rPr lang="en-US" sz="1650" dirty="0">
                <a:solidFill>
                  <a:schemeClr val="dk1"/>
                </a:solidFill>
                <a:latin typeface="Calibri"/>
                <a:ea typeface="Calibri"/>
                <a:cs typeface="Calibri"/>
                <a:sym typeface="Calibri"/>
              </a:rPr>
              <a:t>Process by which a cell detects and responds to signals in its environment</a:t>
            </a:r>
            <a:endParaRPr sz="1800" dirty="0"/>
          </a:p>
        </p:txBody>
      </p:sp>
      <p:sp>
        <p:nvSpPr>
          <p:cNvPr id="117" name="Google Shape;117;p4"/>
          <p:cNvSpPr txBox="1">
            <a:spLocks noGrp="1"/>
          </p:cNvSpPr>
          <p:nvPr>
            <p:ph type="title"/>
          </p:nvPr>
        </p:nvSpPr>
        <p:spPr>
          <a:xfrm>
            <a:off x="524062" y="21987"/>
            <a:ext cx="6845789" cy="505325"/>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Cell Signaling </a:t>
            </a:r>
            <a:endParaRPr sz="2100" dirty="0">
              <a:latin typeface="Arial"/>
              <a:ea typeface="Arial"/>
              <a:cs typeface="Arial"/>
              <a:sym typeface="Arial"/>
            </a:endParaRPr>
          </a:p>
        </p:txBody>
      </p:sp>
      <p:sp>
        <p:nvSpPr>
          <p:cNvPr id="118" name="Google Shape;118;p4"/>
          <p:cNvSpPr/>
          <p:nvPr/>
        </p:nvSpPr>
        <p:spPr>
          <a:xfrm>
            <a:off x="1649891" y="1892800"/>
            <a:ext cx="3900993" cy="90021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p:txBody>
      </p:sp>
      <p:sp>
        <p:nvSpPr>
          <p:cNvPr id="119" name="Google Shape;119;p4"/>
          <p:cNvSpPr/>
          <p:nvPr/>
        </p:nvSpPr>
        <p:spPr>
          <a:xfrm>
            <a:off x="799241" y="1463810"/>
            <a:ext cx="3584718" cy="1084882"/>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650" dirty="0">
              <a:solidFill>
                <a:schemeClr val="dk1"/>
              </a:solidFill>
              <a:latin typeface="Calibri"/>
              <a:ea typeface="Calibri"/>
              <a:cs typeface="Calibri"/>
              <a:sym typeface="Calibri"/>
            </a:endParaRPr>
          </a:p>
          <a:p>
            <a:pPr marL="257175" indent="-257175">
              <a:spcBef>
                <a:spcPts val="0"/>
              </a:spcBef>
              <a:spcAft>
                <a:spcPts val="0"/>
              </a:spcAft>
              <a:buClr>
                <a:schemeClr val="dk1"/>
              </a:buClr>
              <a:buSzPts val="2200"/>
              <a:buFont typeface="Arial"/>
              <a:buChar char="•"/>
            </a:pPr>
            <a:r>
              <a:rPr lang="en-US" sz="1650" dirty="0">
                <a:solidFill>
                  <a:schemeClr val="dk1"/>
                </a:solidFill>
                <a:latin typeface="Calibri"/>
                <a:ea typeface="Calibri"/>
                <a:cs typeface="Calibri"/>
                <a:sym typeface="Calibri"/>
              </a:rPr>
              <a:t>Cells must also communicate with one another to coordinate the activities of the organism as a whole</a:t>
            </a:r>
            <a:endParaRPr sz="1650" dirty="0">
              <a:solidFill>
                <a:schemeClr val="dk1"/>
              </a:solidFill>
              <a:latin typeface="Calibri"/>
              <a:ea typeface="Calibri"/>
              <a:cs typeface="Calibri"/>
              <a:sym typeface="Calibri"/>
            </a:endParaRPr>
          </a:p>
        </p:txBody>
      </p:sp>
      <p:pic>
        <p:nvPicPr>
          <p:cNvPr id="120" name="Google Shape;120;p4"/>
          <p:cNvPicPr preferRelativeResize="0"/>
          <p:nvPr/>
        </p:nvPicPr>
        <p:blipFill rotWithShape="1">
          <a:blip r:embed="rId3">
            <a:alphaModFix/>
          </a:blip>
          <a:srcRect/>
          <a:stretch/>
        </p:blipFill>
        <p:spPr>
          <a:xfrm>
            <a:off x="5550884" y="2724139"/>
            <a:ext cx="2083328" cy="2083328"/>
          </a:xfrm>
          <a:prstGeom prst="rect">
            <a:avLst/>
          </a:prstGeom>
          <a:noFill/>
          <a:ln>
            <a:noFill/>
          </a:ln>
        </p:spPr>
      </p:pic>
      <p:pic>
        <p:nvPicPr>
          <p:cNvPr id="121" name="Google Shape;121;p4"/>
          <p:cNvPicPr preferRelativeResize="0"/>
          <p:nvPr/>
        </p:nvPicPr>
        <p:blipFill rotWithShape="1">
          <a:blip r:embed="rId4">
            <a:alphaModFix/>
          </a:blip>
          <a:srcRect/>
          <a:stretch/>
        </p:blipFill>
        <p:spPr>
          <a:xfrm>
            <a:off x="5182053" y="703204"/>
            <a:ext cx="2733456" cy="1708410"/>
          </a:xfrm>
          <a:prstGeom prst="rect">
            <a:avLst/>
          </a:prstGeom>
          <a:noFill/>
          <a:ln>
            <a:noFill/>
          </a:ln>
        </p:spPr>
      </p:pic>
      <p:sp>
        <p:nvSpPr>
          <p:cNvPr id="122" name="Google Shape;122;p4"/>
          <p:cNvSpPr txBox="1"/>
          <p:nvPr/>
        </p:nvSpPr>
        <p:spPr>
          <a:xfrm>
            <a:off x="1495035" y="3422622"/>
            <a:ext cx="932764"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a:solidFill>
                  <a:schemeClr val="dk1"/>
                </a:solidFill>
                <a:latin typeface="Calibri"/>
                <a:ea typeface="Calibri"/>
                <a:cs typeface="Calibri"/>
                <a:sym typeface="Calibri"/>
              </a:rPr>
              <a:t>Growth</a:t>
            </a:r>
            <a:endParaRPr sz="1800">
              <a:solidFill>
                <a:schemeClr val="dk1"/>
              </a:solidFill>
              <a:latin typeface="Calibri"/>
              <a:ea typeface="Calibri"/>
              <a:cs typeface="Calibri"/>
              <a:sym typeface="Calibri"/>
            </a:endParaRPr>
          </a:p>
        </p:txBody>
      </p:sp>
      <p:sp>
        <p:nvSpPr>
          <p:cNvPr id="123" name="Google Shape;123;p4"/>
          <p:cNvSpPr txBox="1"/>
          <p:nvPr/>
        </p:nvSpPr>
        <p:spPr>
          <a:xfrm>
            <a:off x="2813278" y="3422622"/>
            <a:ext cx="1266274"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a:solidFill>
                  <a:schemeClr val="dk1"/>
                </a:solidFill>
                <a:latin typeface="Calibri"/>
                <a:ea typeface="Calibri"/>
                <a:cs typeface="Calibri"/>
                <a:sym typeface="Calibri"/>
              </a:rPr>
              <a:t>Cell division</a:t>
            </a:r>
            <a:endParaRPr sz="1800">
              <a:solidFill>
                <a:schemeClr val="dk1"/>
              </a:solidFill>
              <a:latin typeface="Calibri"/>
              <a:ea typeface="Calibri"/>
              <a:cs typeface="Calibri"/>
              <a:sym typeface="Calibri"/>
            </a:endParaRPr>
          </a:p>
        </p:txBody>
      </p:sp>
      <p:sp>
        <p:nvSpPr>
          <p:cNvPr id="124" name="Google Shape;124;p4"/>
          <p:cNvSpPr txBox="1"/>
          <p:nvPr/>
        </p:nvSpPr>
        <p:spPr>
          <a:xfrm>
            <a:off x="2864527" y="4527871"/>
            <a:ext cx="1109030"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a:solidFill>
                  <a:schemeClr val="dk1"/>
                </a:solidFill>
                <a:latin typeface="Calibri"/>
                <a:ea typeface="Calibri"/>
                <a:cs typeface="Calibri"/>
                <a:sym typeface="Calibri"/>
              </a:rPr>
              <a:t>Cell death</a:t>
            </a:r>
            <a:endParaRPr sz="1800">
              <a:solidFill>
                <a:schemeClr val="dk1"/>
              </a:solidFill>
              <a:latin typeface="Calibri"/>
              <a:ea typeface="Calibri"/>
              <a:cs typeface="Calibri"/>
              <a:sym typeface="Calibri"/>
            </a:endParaRPr>
          </a:p>
        </p:txBody>
      </p:sp>
      <p:sp>
        <p:nvSpPr>
          <p:cNvPr id="125" name="Google Shape;125;p4"/>
          <p:cNvSpPr txBox="1"/>
          <p:nvPr/>
        </p:nvSpPr>
        <p:spPr>
          <a:xfrm>
            <a:off x="1001333" y="3983774"/>
            <a:ext cx="1909114"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a:solidFill>
                  <a:schemeClr val="dk1"/>
                </a:solidFill>
                <a:latin typeface="Calibri"/>
                <a:ea typeface="Calibri"/>
                <a:cs typeface="Calibri"/>
                <a:sym typeface="Calibri"/>
              </a:rPr>
              <a:t>Cell differentiation</a:t>
            </a:r>
            <a:endParaRPr sz="1800">
              <a:solidFill>
                <a:schemeClr val="dk1"/>
              </a:solidFill>
              <a:latin typeface="Calibri"/>
              <a:ea typeface="Calibri"/>
              <a:cs typeface="Calibri"/>
              <a:sym typeface="Calibri"/>
            </a:endParaRPr>
          </a:p>
        </p:txBody>
      </p:sp>
      <p:sp>
        <p:nvSpPr>
          <p:cNvPr id="126" name="Google Shape;126;p4"/>
          <p:cNvSpPr/>
          <p:nvPr/>
        </p:nvSpPr>
        <p:spPr>
          <a:xfrm>
            <a:off x="799240" y="2461384"/>
            <a:ext cx="4249996" cy="83096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650" dirty="0">
              <a:solidFill>
                <a:schemeClr val="dk1"/>
              </a:solidFill>
              <a:latin typeface="Calibri"/>
              <a:ea typeface="Calibri"/>
              <a:cs typeface="Calibri"/>
              <a:sym typeface="Calibri"/>
            </a:endParaRPr>
          </a:p>
          <a:p>
            <a:pPr marL="257175" indent="-257175">
              <a:spcBef>
                <a:spcPts val="0"/>
              </a:spcBef>
              <a:spcAft>
                <a:spcPts val="0"/>
              </a:spcAft>
              <a:buClr>
                <a:schemeClr val="dk1"/>
              </a:buClr>
              <a:buSzPts val="2200"/>
              <a:buFont typeface="Arial"/>
              <a:buChar char="•"/>
            </a:pPr>
            <a:r>
              <a:rPr lang="en-US" sz="1650" dirty="0">
                <a:solidFill>
                  <a:schemeClr val="dk1"/>
                </a:solidFill>
                <a:highlight>
                  <a:srgbClr val="FFFF00"/>
                </a:highlight>
                <a:latin typeface="Calibri"/>
                <a:ea typeface="Calibri"/>
                <a:cs typeface="Calibri"/>
                <a:sym typeface="Calibri"/>
              </a:rPr>
              <a:t>What types of responses can be brought about by cell signaling?</a:t>
            </a:r>
            <a:endParaRPr sz="1650" dirty="0">
              <a:solidFill>
                <a:schemeClr val="dk1"/>
              </a:solidFill>
              <a:highlight>
                <a:srgbClr val="FFFF00"/>
              </a:highlight>
              <a:latin typeface="Calibri"/>
              <a:ea typeface="Calibri"/>
              <a:cs typeface="Calibri"/>
              <a:sym typeface="Calibri"/>
            </a:endParaRPr>
          </a:p>
        </p:txBody>
      </p:sp>
      <p:sp>
        <p:nvSpPr>
          <p:cNvPr id="127" name="Google Shape;127;p4"/>
          <p:cNvSpPr txBox="1"/>
          <p:nvPr/>
        </p:nvSpPr>
        <p:spPr>
          <a:xfrm>
            <a:off x="3105372" y="3983774"/>
            <a:ext cx="1100608"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a:solidFill>
                  <a:schemeClr val="dk1"/>
                </a:solidFill>
                <a:latin typeface="Calibri"/>
                <a:ea typeface="Calibri"/>
                <a:cs typeface="Calibri"/>
                <a:sym typeface="Calibri"/>
              </a:rPr>
              <a:t>Migration</a:t>
            </a:r>
            <a:endParaRPr sz="1800">
              <a:solidFill>
                <a:schemeClr val="dk1"/>
              </a:solidFill>
              <a:latin typeface="Calibri"/>
              <a:ea typeface="Calibri"/>
              <a:cs typeface="Calibri"/>
              <a:sym typeface="Calibri"/>
            </a:endParaRPr>
          </a:p>
        </p:txBody>
      </p:sp>
      <p:sp>
        <p:nvSpPr>
          <p:cNvPr id="128" name="Google Shape;128;p4"/>
          <p:cNvSpPr txBox="1"/>
          <p:nvPr/>
        </p:nvSpPr>
        <p:spPr>
          <a:xfrm>
            <a:off x="1306126" y="4527871"/>
            <a:ext cx="1398974" cy="346218"/>
          </a:xfrm>
          <a:prstGeom prst="rect">
            <a:avLst/>
          </a:prstGeom>
          <a:solidFill>
            <a:srgbClr val="F2DADA"/>
          </a:solidFill>
          <a:ln>
            <a:noFill/>
          </a:ln>
        </p:spPr>
        <p:txBody>
          <a:bodyPr spcFirstLastPara="1" wrap="square" lIns="68569" tIns="34275" rIns="68569" bIns="34275" anchor="t" anchorCtr="0">
            <a:spAutoFit/>
          </a:bodyPr>
          <a:lstStyle/>
          <a:p>
            <a:pPr>
              <a:spcBef>
                <a:spcPts val="0"/>
              </a:spcBef>
              <a:spcAft>
                <a:spcPts val="0"/>
              </a:spcAft>
            </a:pPr>
            <a:r>
              <a:rPr lang="en-US" sz="1800" dirty="0">
                <a:solidFill>
                  <a:schemeClr val="dk1"/>
                </a:solidFill>
                <a:latin typeface="Calibri"/>
                <a:ea typeface="Calibri"/>
                <a:cs typeface="Calibri"/>
                <a:sym typeface="Calibri"/>
              </a:rPr>
              <a:t>Metabolism</a:t>
            </a:r>
            <a:endParaRPr sz="1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566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6508" y="2677280"/>
            <a:ext cx="8909567" cy="2006817"/>
          </a:xfrm>
          <a:prstGeom prst="rect">
            <a:avLst/>
          </a:prstGeom>
        </p:spPr>
      </p:pic>
      <p:sp>
        <p:nvSpPr>
          <p:cNvPr id="6" name="Rounded Rectangle 5"/>
          <p:cNvSpPr/>
          <p:nvPr/>
        </p:nvSpPr>
        <p:spPr>
          <a:xfrm>
            <a:off x="980687" y="3845090"/>
            <a:ext cx="2215100" cy="195186"/>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4592" y="3551356"/>
            <a:ext cx="1553495" cy="261610"/>
          </a:xfrm>
          <a:prstGeom prst="rect">
            <a:avLst/>
          </a:prstGeom>
          <a:noFill/>
        </p:spPr>
        <p:txBody>
          <a:bodyPr wrap="none" rtlCol="0">
            <a:spAutoFit/>
          </a:bodyPr>
          <a:lstStyle/>
          <a:p>
            <a:r>
              <a:rPr lang="en-US" sz="1100" dirty="0">
                <a:latin typeface="Corbel"/>
                <a:cs typeface="Corbel"/>
              </a:rPr>
              <a:t>Likely passenger events</a:t>
            </a:r>
          </a:p>
        </p:txBody>
      </p:sp>
      <p:sp>
        <p:nvSpPr>
          <p:cNvPr id="8" name="TextBox 7"/>
          <p:cNvSpPr txBox="1"/>
          <p:nvPr/>
        </p:nvSpPr>
        <p:spPr>
          <a:xfrm>
            <a:off x="6655612" y="3360651"/>
            <a:ext cx="723713" cy="307777"/>
          </a:xfrm>
          <a:prstGeom prst="rect">
            <a:avLst/>
          </a:prstGeom>
          <a:noFill/>
        </p:spPr>
        <p:txBody>
          <a:bodyPr wrap="none" rtlCol="0">
            <a:spAutoFit/>
          </a:bodyPr>
          <a:lstStyle/>
          <a:p>
            <a:r>
              <a:rPr lang="en-US" sz="1400" dirty="0">
                <a:latin typeface="Arial"/>
                <a:cs typeface="Arial"/>
              </a:rPr>
              <a:t>K601E</a:t>
            </a:r>
          </a:p>
        </p:txBody>
      </p:sp>
      <p:sp>
        <p:nvSpPr>
          <p:cNvPr id="9" name="TextBox 8"/>
          <p:cNvSpPr txBox="1"/>
          <p:nvPr/>
        </p:nvSpPr>
        <p:spPr>
          <a:xfrm>
            <a:off x="6139510" y="2575336"/>
            <a:ext cx="1736715" cy="279797"/>
          </a:xfrm>
          <a:prstGeom prst="rect">
            <a:avLst/>
          </a:prstGeom>
          <a:solidFill>
            <a:schemeClr val="bg1"/>
          </a:solidFill>
        </p:spPr>
        <p:txBody>
          <a:bodyPr wrap="none" rtlCol="0">
            <a:spAutoFit/>
          </a:bodyPr>
          <a:lstStyle/>
          <a:p>
            <a:pPr algn="ctr"/>
            <a:r>
              <a:rPr lang="en-US" sz="1400" dirty="0">
                <a:latin typeface="Arial"/>
                <a:cs typeface="Arial"/>
              </a:rPr>
              <a:t>V600E</a:t>
            </a:r>
          </a:p>
        </p:txBody>
      </p:sp>
      <p:sp>
        <p:nvSpPr>
          <p:cNvPr id="11" name="TextBox 10"/>
          <p:cNvSpPr txBox="1"/>
          <p:nvPr/>
        </p:nvSpPr>
        <p:spPr>
          <a:xfrm>
            <a:off x="4557680" y="4063652"/>
            <a:ext cx="633507" cy="307777"/>
          </a:xfrm>
          <a:prstGeom prst="rect">
            <a:avLst/>
          </a:prstGeom>
          <a:noFill/>
          <a:effectLst/>
        </p:spPr>
        <p:txBody>
          <a:bodyPr wrap="none" rtlCol="0">
            <a:spAutoFit/>
          </a:bodyPr>
          <a:lstStyle/>
          <a:p>
            <a:pPr algn="ctr"/>
            <a:r>
              <a:rPr lang="en-US" sz="1400" b="1" dirty="0">
                <a:latin typeface="Corbel"/>
                <a:cs typeface="Corbel"/>
              </a:rPr>
              <a:t>BRAF</a:t>
            </a:r>
          </a:p>
        </p:txBody>
      </p:sp>
      <p:sp>
        <p:nvSpPr>
          <p:cNvPr id="15" name="Rounded Rectangle 14"/>
          <p:cNvSpPr/>
          <p:nvPr/>
        </p:nvSpPr>
        <p:spPr>
          <a:xfrm>
            <a:off x="2957772" y="1237341"/>
            <a:ext cx="614609" cy="238812"/>
          </a:xfrm>
          <a:prstGeom prst="roundRect">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BRAF</a:t>
            </a:r>
          </a:p>
        </p:txBody>
      </p:sp>
      <p:sp>
        <p:nvSpPr>
          <p:cNvPr id="16" name="TextBox 15"/>
          <p:cNvSpPr txBox="1"/>
          <p:nvPr/>
        </p:nvSpPr>
        <p:spPr>
          <a:xfrm>
            <a:off x="2850700" y="2719387"/>
            <a:ext cx="901025" cy="444889"/>
          </a:xfrm>
          <a:prstGeom prst="rect">
            <a:avLst/>
          </a:prstGeom>
          <a:noFill/>
        </p:spPr>
        <p:txBody>
          <a:bodyPr wrap="none" rtlCol="0">
            <a:spAutoFit/>
          </a:bodyPr>
          <a:lstStyle/>
          <a:p>
            <a:pPr algn="ctr"/>
            <a:r>
              <a:rPr lang="en-US" sz="900" b="1" dirty="0">
                <a:latin typeface="Arial"/>
                <a:cs typeface="Arial"/>
              </a:rPr>
              <a:t>Cell </a:t>
            </a:r>
          </a:p>
          <a:p>
            <a:pPr algn="ctr"/>
            <a:r>
              <a:rPr lang="en-US" sz="900" b="1" dirty="0">
                <a:latin typeface="Arial"/>
                <a:cs typeface="Arial"/>
              </a:rPr>
              <a:t>proliferation</a:t>
            </a:r>
          </a:p>
        </p:txBody>
      </p:sp>
      <p:cxnSp>
        <p:nvCxnSpPr>
          <p:cNvPr id="17" name="Straight Arrow Connector 16"/>
          <p:cNvCxnSpPr/>
          <p:nvPr/>
        </p:nvCxnSpPr>
        <p:spPr>
          <a:xfrm>
            <a:off x="3267859" y="1506000"/>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3264806" y="1922805"/>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3264806" y="2407093"/>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3264806" y="2578982"/>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2963338" y="1664705"/>
            <a:ext cx="614609" cy="238812"/>
          </a:xfrm>
          <a:prstGeom prst="roundRect">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MEK</a:t>
            </a:r>
          </a:p>
        </p:txBody>
      </p:sp>
      <p:sp>
        <p:nvSpPr>
          <p:cNvPr id="22" name="Rounded Rectangle 21"/>
          <p:cNvSpPr/>
          <p:nvPr/>
        </p:nvSpPr>
        <p:spPr>
          <a:xfrm>
            <a:off x="2963338" y="2107534"/>
            <a:ext cx="614609" cy="238812"/>
          </a:xfrm>
          <a:prstGeom prst="round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ERK</a:t>
            </a:r>
          </a:p>
        </p:txBody>
      </p:sp>
      <p:sp>
        <p:nvSpPr>
          <p:cNvPr id="49" name="Title 1"/>
          <p:cNvSpPr txBox="1">
            <a:spLocks/>
          </p:cNvSpPr>
          <p:nvPr/>
        </p:nvSpPr>
        <p:spPr bwMode="auto">
          <a:xfrm>
            <a:off x="521720" y="96798"/>
            <a:ext cx="8622280" cy="520161"/>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457200" rtl="0" eaLnBrk="1" fontAlgn="base" hangingPunct="1">
              <a:spcBef>
                <a:spcPct val="0"/>
              </a:spcBef>
              <a:spcAft>
                <a:spcPct val="0"/>
              </a:spcAft>
              <a:defRPr sz="2800" b="1" kern="1200">
                <a:solidFill>
                  <a:schemeClr val="tx1"/>
                </a:solidFill>
                <a:latin typeface="Georgia"/>
                <a:ea typeface="ＭＳ Ｐゴシック" charset="0"/>
                <a:cs typeface="Georgia"/>
              </a:defRPr>
            </a:lvl1pPr>
            <a:lvl2pPr algn="l" defTabSz="457200" rtl="0" eaLnBrk="1" fontAlgn="base" hangingPunct="1">
              <a:spcBef>
                <a:spcPct val="0"/>
              </a:spcBef>
              <a:spcAft>
                <a:spcPct val="0"/>
              </a:spcAft>
              <a:defRPr sz="3000" b="1">
                <a:solidFill>
                  <a:schemeClr val="tx1"/>
                </a:solidFill>
                <a:latin typeface="Georgia" charset="0"/>
                <a:ea typeface="ＭＳ Ｐゴシック" charset="0"/>
              </a:defRPr>
            </a:lvl2pPr>
            <a:lvl3pPr algn="l" defTabSz="457200" rtl="0" eaLnBrk="1" fontAlgn="base" hangingPunct="1">
              <a:spcBef>
                <a:spcPct val="0"/>
              </a:spcBef>
              <a:spcAft>
                <a:spcPct val="0"/>
              </a:spcAft>
              <a:defRPr sz="3000" b="1">
                <a:solidFill>
                  <a:schemeClr val="tx1"/>
                </a:solidFill>
                <a:latin typeface="Georgia" charset="0"/>
                <a:ea typeface="ＭＳ Ｐゴシック" charset="0"/>
              </a:defRPr>
            </a:lvl3pPr>
            <a:lvl4pPr algn="l" defTabSz="457200" rtl="0" eaLnBrk="1" fontAlgn="base" hangingPunct="1">
              <a:spcBef>
                <a:spcPct val="0"/>
              </a:spcBef>
              <a:spcAft>
                <a:spcPct val="0"/>
              </a:spcAft>
              <a:defRPr sz="3000" b="1">
                <a:solidFill>
                  <a:schemeClr val="tx1"/>
                </a:solidFill>
                <a:latin typeface="Georgia" charset="0"/>
                <a:ea typeface="ＭＳ Ｐゴシック" charset="0"/>
              </a:defRPr>
            </a:lvl4pPr>
            <a:lvl5pPr algn="l" defTabSz="457200" rtl="0" eaLnBrk="1" fontAlgn="base" hangingPunct="1">
              <a:spcBef>
                <a:spcPct val="0"/>
              </a:spcBef>
              <a:spcAft>
                <a:spcPct val="0"/>
              </a:spcAft>
              <a:defRPr sz="3000" b="1">
                <a:solidFill>
                  <a:schemeClr val="tx1"/>
                </a:solidFill>
                <a:latin typeface="Georgia" charset="0"/>
                <a:ea typeface="ＭＳ Ｐゴシック" charset="0"/>
              </a:defRPr>
            </a:lvl5pPr>
            <a:lvl6pPr marL="457200" algn="l" defTabSz="457200" rtl="0" eaLnBrk="1" fontAlgn="base" hangingPunct="1">
              <a:spcBef>
                <a:spcPct val="0"/>
              </a:spcBef>
              <a:spcAft>
                <a:spcPct val="0"/>
              </a:spcAft>
              <a:defRPr sz="3000" b="1">
                <a:solidFill>
                  <a:schemeClr val="tx1"/>
                </a:solidFill>
                <a:latin typeface="Georgia" charset="0"/>
                <a:ea typeface="ＭＳ Ｐゴシック" charset="0"/>
              </a:defRPr>
            </a:lvl6pPr>
            <a:lvl7pPr marL="914400" algn="l" defTabSz="457200" rtl="0" eaLnBrk="1" fontAlgn="base" hangingPunct="1">
              <a:spcBef>
                <a:spcPct val="0"/>
              </a:spcBef>
              <a:spcAft>
                <a:spcPct val="0"/>
              </a:spcAft>
              <a:defRPr sz="3000" b="1">
                <a:solidFill>
                  <a:schemeClr val="tx1"/>
                </a:solidFill>
                <a:latin typeface="Georgia" charset="0"/>
                <a:ea typeface="ＭＳ Ｐゴシック" charset="0"/>
              </a:defRPr>
            </a:lvl7pPr>
            <a:lvl8pPr marL="1371600" algn="l" defTabSz="457200" rtl="0" eaLnBrk="1" fontAlgn="base" hangingPunct="1">
              <a:spcBef>
                <a:spcPct val="0"/>
              </a:spcBef>
              <a:spcAft>
                <a:spcPct val="0"/>
              </a:spcAft>
              <a:defRPr sz="3000" b="1">
                <a:solidFill>
                  <a:schemeClr val="tx1"/>
                </a:solidFill>
                <a:latin typeface="Georgia" charset="0"/>
                <a:ea typeface="ＭＳ Ｐゴシック" charset="0"/>
              </a:defRPr>
            </a:lvl8pPr>
            <a:lvl9pPr marL="1828800" algn="l" defTabSz="457200" rtl="0" eaLnBrk="1" fontAlgn="base" hangingPunct="1">
              <a:spcBef>
                <a:spcPct val="0"/>
              </a:spcBef>
              <a:spcAft>
                <a:spcPct val="0"/>
              </a:spcAft>
              <a:defRPr sz="3000" b="1">
                <a:solidFill>
                  <a:schemeClr val="tx1"/>
                </a:solidFill>
                <a:latin typeface="Georgia" charset="0"/>
                <a:ea typeface="ＭＳ Ｐゴシック" charset="0"/>
              </a:defRPr>
            </a:lvl9pPr>
          </a:lstStyle>
          <a:p>
            <a:r>
              <a:rPr lang="en-US" sz="1600" dirty="0">
                <a:latin typeface="Arial" panose="020B0604020202020204" pitchFamily="34" charset="0"/>
                <a:cs typeface="Arial" panose="020B0604020202020204" pitchFamily="34" charset="0"/>
              </a:rPr>
              <a:t>When cell needs to proliferate, growth factors (signals) signal to activate a signal cascade (including BRAF) and cells proliferate (and then stop in a regulated manner)</a:t>
            </a:r>
          </a:p>
        </p:txBody>
      </p:sp>
      <p:grpSp>
        <p:nvGrpSpPr>
          <p:cNvPr id="13" name="Group 12"/>
          <p:cNvGrpSpPr/>
          <p:nvPr/>
        </p:nvGrpSpPr>
        <p:grpSpPr>
          <a:xfrm>
            <a:off x="3400767" y="1513875"/>
            <a:ext cx="272430" cy="276999"/>
            <a:chOff x="3424071" y="1513875"/>
            <a:chExt cx="272430" cy="276999"/>
          </a:xfrm>
          <a:solidFill>
            <a:srgbClr val="FF6FCF"/>
          </a:solidFill>
        </p:grpSpPr>
        <p:sp>
          <p:nvSpPr>
            <p:cNvPr id="2" name="Oval 1"/>
            <p:cNvSpPr/>
            <p:nvPr/>
          </p:nvSpPr>
          <p:spPr>
            <a:xfrm>
              <a:off x="3446759" y="1552984"/>
              <a:ext cx="211856" cy="202128"/>
            </a:xfrm>
            <a:prstGeom prst="ellipse">
              <a:avLst/>
            </a:prstGeom>
            <a:grp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3424071" y="1513875"/>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grpSp>
        <p:nvGrpSpPr>
          <p:cNvPr id="12" name="Group 11"/>
          <p:cNvGrpSpPr/>
          <p:nvPr/>
        </p:nvGrpSpPr>
        <p:grpSpPr>
          <a:xfrm>
            <a:off x="3400767" y="1982551"/>
            <a:ext cx="272430" cy="276999"/>
            <a:chOff x="3424071" y="1982551"/>
            <a:chExt cx="272430" cy="276999"/>
          </a:xfrm>
          <a:solidFill>
            <a:srgbClr val="FF6FCF"/>
          </a:solidFill>
        </p:grpSpPr>
        <p:sp>
          <p:nvSpPr>
            <p:cNvPr id="77" name="Oval 76"/>
            <p:cNvSpPr/>
            <p:nvPr/>
          </p:nvSpPr>
          <p:spPr>
            <a:xfrm>
              <a:off x="3446759" y="2021660"/>
              <a:ext cx="211856" cy="202128"/>
            </a:xfrm>
            <a:prstGeom prst="ellipse">
              <a:avLst/>
            </a:prstGeom>
            <a:grp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TextBox 77"/>
            <p:cNvSpPr txBox="1"/>
            <p:nvPr/>
          </p:nvSpPr>
          <p:spPr>
            <a:xfrm>
              <a:off x="3424071" y="1982551"/>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sp>
        <p:nvSpPr>
          <p:cNvPr id="23" name="TextBox 22"/>
          <p:cNvSpPr txBox="1"/>
          <p:nvPr/>
        </p:nvSpPr>
        <p:spPr>
          <a:xfrm>
            <a:off x="2872454" y="551613"/>
            <a:ext cx="773908" cy="369332"/>
          </a:xfrm>
          <a:prstGeom prst="rect">
            <a:avLst/>
          </a:prstGeom>
          <a:noFill/>
        </p:spPr>
        <p:txBody>
          <a:bodyPr wrap="square" rtlCol="0">
            <a:spAutoFit/>
          </a:bodyPr>
          <a:lstStyle/>
          <a:p>
            <a:pPr algn="ctr"/>
            <a:r>
              <a:rPr lang="en-US" sz="900" b="1" dirty="0">
                <a:latin typeface="Arial"/>
                <a:cs typeface="Arial"/>
              </a:rPr>
              <a:t>Growth factors</a:t>
            </a:r>
          </a:p>
        </p:txBody>
      </p:sp>
      <p:cxnSp>
        <p:nvCxnSpPr>
          <p:cNvPr id="24" name="Straight Arrow Connector 23"/>
          <p:cNvCxnSpPr/>
          <p:nvPr/>
        </p:nvCxnSpPr>
        <p:spPr>
          <a:xfrm>
            <a:off x="3264806" y="873452"/>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3264806" y="1045341"/>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26" name="Group 25"/>
          <p:cNvGrpSpPr/>
          <p:nvPr/>
        </p:nvGrpSpPr>
        <p:grpSpPr>
          <a:xfrm>
            <a:off x="3399411" y="1061848"/>
            <a:ext cx="272430" cy="276999"/>
            <a:chOff x="3424071" y="1513875"/>
            <a:chExt cx="272430" cy="276999"/>
          </a:xfrm>
          <a:solidFill>
            <a:srgbClr val="FF6FCF"/>
          </a:solidFill>
        </p:grpSpPr>
        <p:sp>
          <p:nvSpPr>
            <p:cNvPr id="27" name="Oval 26"/>
            <p:cNvSpPr/>
            <p:nvPr/>
          </p:nvSpPr>
          <p:spPr>
            <a:xfrm>
              <a:off x="3446759" y="1552984"/>
              <a:ext cx="211856" cy="202128"/>
            </a:xfrm>
            <a:prstGeom prst="ellipse">
              <a:avLst/>
            </a:prstGeom>
            <a:grp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TextBox 27"/>
            <p:cNvSpPr txBox="1"/>
            <p:nvPr/>
          </p:nvSpPr>
          <p:spPr>
            <a:xfrm>
              <a:off x="3424071" y="1513875"/>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spTree>
    <p:extLst>
      <p:ext uri="{BB962C8B-B14F-4D97-AF65-F5344CB8AC3E}">
        <p14:creationId xmlns:p14="http://schemas.microsoft.com/office/powerpoint/2010/main" val="49566033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6508" y="2677280"/>
            <a:ext cx="8909567" cy="2006817"/>
          </a:xfrm>
          <a:prstGeom prst="rect">
            <a:avLst/>
          </a:prstGeom>
        </p:spPr>
      </p:pic>
      <p:sp>
        <p:nvSpPr>
          <p:cNvPr id="6" name="Rounded Rectangle 5"/>
          <p:cNvSpPr/>
          <p:nvPr/>
        </p:nvSpPr>
        <p:spPr>
          <a:xfrm>
            <a:off x="980687" y="3845090"/>
            <a:ext cx="2215100" cy="195186"/>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4592" y="3551356"/>
            <a:ext cx="1553495" cy="261610"/>
          </a:xfrm>
          <a:prstGeom prst="rect">
            <a:avLst/>
          </a:prstGeom>
          <a:noFill/>
        </p:spPr>
        <p:txBody>
          <a:bodyPr wrap="none" rtlCol="0">
            <a:spAutoFit/>
          </a:bodyPr>
          <a:lstStyle/>
          <a:p>
            <a:r>
              <a:rPr lang="en-US" sz="1100" dirty="0">
                <a:latin typeface="Corbel"/>
                <a:cs typeface="Corbel"/>
              </a:rPr>
              <a:t>Likely passenger events</a:t>
            </a:r>
          </a:p>
        </p:txBody>
      </p:sp>
      <p:sp>
        <p:nvSpPr>
          <p:cNvPr id="8" name="TextBox 7"/>
          <p:cNvSpPr txBox="1"/>
          <p:nvPr/>
        </p:nvSpPr>
        <p:spPr>
          <a:xfrm>
            <a:off x="6655612" y="3360651"/>
            <a:ext cx="723713" cy="307777"/>
          </a:xfrm>
          <a:prstGeom prst="rect">
            <a:avLst/>
          </a:prstGeom>
          <a:noFill/>
        </p:spPr>
        <p:txBody>
          <a:bodyPr wrap="none" rtlCol="0">
            <a:spAutoFit/>
          </a:bodyPr>
          <a:lstStyle/>
          <a:p>
            <a:r>
              <a:rPr lang="en-US" sz="1400" dirty="0">
                <a:latin typeface="Arial"/>
                <a:cs typeface="Arial"/>
              </a:rPr>
              <a:t>K601E</a:t>
            </a:r>
          </a:p>
        </p:txBody>
      </p:sp>
      <p:sp>
        <p:nvSpPr>
          <p:cNvPr id="9" name="TextBox 8"/>
          <p:cNvSpPr txBox="1"/>
          <p:nvPr/>
        </p:nvSpPr>
        <p:spPr>
          <a:xfrm>
            <a:off x="6139510" y="2575336"/>
            <a:ext cx="1736715" cy="279797"/>
          </a:xfrm>
          <a:prstGeom prst="rect">
            <a:avLst/>
          </a:prstGeom>
          <a:solidFill>
            <a:schemeClr val="bg1"/>
          </a:solidFill>
        </p:spPr>
        <p:txBody>
          <a:bodyPr wrap="none" rtlCol="0">
            <a:spAutoFit/>
          </a:bodyPr>
          <a:lstStyle/>
          <a:p>
            <a:pPr algn="ctr"/>
            <a:r>
              <a:rPr lang="en-US" sz="1400" dirty="0">
                <a:latin typeface="Arial"/>
                <a:cs typeface="Arial"/>
              </a:rPr>
              <a:t>V600E</a:t>
            </a:r>
          </a:p>
        </p:txBody>
      </p:sp>
      <p:sp>
        <p:nvSpPr>
          <p:cNvPr id="11" name="TextBox 10"/>
          <p:cNvSpPr txBox="1"/>
          <p:nvPr/>
        </p:nvSpPr>
        <p:spPr>
          <a:xfrm>
            <a:off x="4557680" y="4063652"/>
            <a:ext cx="633507" cy="307777"/>
          </a:xfrm>
          <a:prstGeom prst="rect">
            <a:avLst/>
          </a:prstGeom>
          <a:noFill/>
          <a:effectLst/>
        </p:spPr>
        <p:txBody>
          <a:bodyPr wrap="none" rtlCol="0">
            <a:spAutoFit/>
          </a:bodyPr>
          <a:lstStyle/>
          <a:p>
            <a:pPr algn="ctr"/>
            <a:r>
              <a:rPr lang="en-US" sz="1400" b="1" dirty="0">
                <a:latin typeface="Corbel"/>
                <a:cs typeface="Corbel"/>
              </a:rPr>
              <a:t>BRAF</a:t>
            </a:r>
          </a:p>
        </p:txBody>
      </p:sp>
      <p:sp>
        <p:nvSpPr>
          <p:cNvPr id="15" name="Rounded Rectangle 14"/>
          <p:cNvSpPr/>
          <p:nvPr/>
        </p:nvSpPr>
        <p:spPr>
          <a:xfrm>
            <a:off x="2957772" y="1237341"/>
            <a:ext cx="614609" cy="238812"/>
          </a:xfrm>
          <a:prstGeom prst="roundRect">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BRAF</a:t>
            </a:r>
          </a:p>
        </p:txBody>
      </p:sp>
      <p:sp>
        <p:nvSpPr>
          <p:cNvPr id="16" name="TextBox 15"/>
          <p:cNvSpPr txBox="1"/>
          <p:nvPr/>
        </p:nvSpPr>
        <p:spPr>
          <a:xfrm>
            <a:off x="2664058" y="2719387"/>
            <a:ext cx="1274310" cy="415498"/>
          </a:xfrm>
          <a:prstGeom prst="rect">
            <a:avLst/>
          </a:prstGeom>
          <a:noFill/>
        </p:spPr>
        <p:txBody>
          <a:bodyPr wrap="none" rtlCol="0">
            <a:spAutoFit/>
          </a:bodyPr>
          <a:lstStyle/>
          <a:p>
            <a:pPr algn="ctr"/>
            <a:r>
              <a:rPr lang="en-US" sz="1050" b="1" dirty="0">
                <a:solidFill>
                  <a:srgbClr val="FF0000"/>
                </a:solidFill>
                <a:latin typeface="Arial"/>
                <a:cs typeface="Arial"/>
              </a:rPr>
              <a:t>CELL </a:t>
            </a:r>
          </a:p>
          <a:p>
            <a:pPr algn="ctr"/>
            <a:r>
              <a:rPr lang="en-US" sz="1050" b="1" dirty="0">
                <a:solidFill>
                  <a:srgbClr val="FF0000"/>
                </a:solidFill>
                <a:latin typeface="Arial"/>
                <a:cs typeface="Arial"/>
              </a:rPr>
              <a:t>PROLIFERATION</a:t>
            </a:r>
          </a:p>
        </p:txBody>
      </p:sp>
      <p:cxnSp>
        <p:nvCxnSpPr>
          <p:cNvPr id="17" name="Straight Arrow Connector 16"/>
          <p:cNvCxnSpPr/>
          <p:nvPr/>
        </p:nvCxnSpPr>
        <p:spPr>
          <a:xfrm>
            <a:off x="3267859" y="1506000"/>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3264806" y="1922805"/>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a:off x="3264806" y="2407093"/>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3264806" y="2578982"/>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Rounded Rectangle 20"/>
          <p:cNvSpPr/>
          <p:nvPr/>
        </p:nvSpPr>
        <p:spPr>
          <a:xfrm>
            <a:off x="2963338" y="1664705"/>
            <a:ext cx="614609" cy="238812"/>
          </a:xfrm>
          <a:prstGeom prst="roundRect">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MEK</a:t>
            </a:r>
          </a:p>
        </p:txBody>
      </p:sp>
      <p:sp>
        <p:nvSpPr>
          <p:cNvPr id="22" name="Rounded Rectangle 21"/>
          <p:cNvSpPr/>
          <p:nvPr/>
        </p:nvSpPr>
        <p:spPr>
          <a:xfrm>
            <a:off x="2963338" y="2107534"/>
            <a:ext cx="614609" cy="238812"/>
          </a:xfrm>
          <a:prstGeom prst="round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ERK</a:t>
            </a:r>
          </a:p>
        </p:txBody>
      </p:sp>
      <p:sp>
        <p:nvSpPr>
          <p:cNvPr id="23" name="TextBox 22"/>
          <p:cNvSpPr txBox="1"/>
          <p:nvPr/>
        </p:nvSpPr>
        <p:spPr>
          <a:xfrm>
            <a:off x="2872454" y="551613"/>
            <a:ext cx="773908" cy="369332"/>
          </a:xfrm>
          <a:prstGeom prst="rect">
            <a:avLst/>
          </a:prstGeom>
          <a:noFill/>
        </p:spPr>
        <p:txBody>
          <a:bodyPr wrap="square" rtlCol="0">
            <a:spAutoFit/>
          </a:bodyPr>
          <a:lstStyle/>
          <a:p>
            <a:pPr algn="ctr"/>
            <a:r>
              <a:rPr lang="en-US" sz="900" b="1" dirty="0">
                <a:solidFill>
                  <a:schemeClr val="bg2"/>
                </a:solidFill>
                <a:latin typeface="Arial"/>
                <a:cs typeface="Arial"/>
              </a:rPr>
              <a:t>Growth factors</a:t>
            </a:r>
          </a:p>
        </p:txBody>
      </p:sp>
      <p:cxnSp>
        <p:nvCxnSpPr>
          <p:cNvPr id="24" name="Straight Arrow Connector 23"/>
          <p:cNvCxnSpPr/>
          <p:nvPr/>
        </p:nvCxnSpPr>
        <p:spPr>
          <a:xfrm>
            <a:off x="3264806" y="873452"/>
            <a:ext cx="0" cy="140405"/>
          </a:xfrm>
          <a:prstGeom prst="straightConnector1">
            <a:avLst/>
          </a:prstGeom>
          <a:ln w="9525" cmpd="sng">
            <a:solidFill>
              <a:schemeClr val="bg2"/>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3264806" y="1045341"/>
            <a:ext cx="0" cy="140405"/>
          </a:xfrm>
          <a:prstGeom prst="straightConnector1">
            <a:avLst/>
          </a:prstGeom>
          <a:ln w="9525" cmpd="sng">
            <a:solidFill>
              <a:schemeClr val="bg2"/>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3" name="Group 2"/>
          <p:cNvGrpSpPr/>
          <p:nvPr/>
        </p:nvGrpSpPr>
        <p:grpSpPr>
          <a:xfrm>
            <a:off x="3397158" y="1061848"/>
            <a:ext cx="272430" cy="276999"/>
            <a:chOff x="3397158" y="1061848"/>
            <a:chExt cx="272430" cy="276999"/>
          </a:xfrm>
        </p:grpSpPr>
        <p:sp>
          <p:nvSpPr>
            <p:cNvPr id="27" name="Oval 26"/>
            <p:cNvSpPr/>
            <p:nvPr/>
          </p:nvSpPr>
          <p:spPr>
            <a:xfrm>
              <a:off x="3422099" y="1100957"/>
              <a:ext cx="211856" cy="202128"/>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TextBox 27"/>
            <p:cNvSpPr txBox="1"/>
            <p:nvPr/>
          </p:nvSpPr>
          <p:spPr>
            <a:xfrm>
              <a:off x="3397158" y="1061848"/>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grpSp>
        <p:nvGrpSpPr>
          <p:cNvPr id="30" name="Group 29"/>
          <p:cNvGrpSpPr/>
          <p:nvPr/>
        </p:nvGrpSpPr>
        <p:grpSpPr>
          <a:xfrm>
            <a:off x="3397158" y="1512963"/>
            <a:ext cx="272430" cy="276999"/>
            <a:chOff x="3397158" y="1061848"/>
            <a:chExt cx="272430" cy="276999"/>
          </a:xfrm>
        </p:grpSpPr>
        <p:sp>
          <p:nvSpPr>
            <p:cNvPr id="31" name="Oval 30"/>
            <p:cNvSpPr/>
            <p:nvPr/>
          </p:nvSpPr>
          <p:spPr>
            <a:xfrm>
              <a:off x="3422099" y="1100957"/>
              <a:ext cx="211856" cy="202128"/>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TextBox 31"/>
            <p:cNvSpPr txBox="1"/>
            <p:nvPr/>
          </p:nvSpPr>
          <p:spPr>
            <a:xfrm>
              <a:off x="3397158" y="1061848"/>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grpSp>
        <p:nvGrpSpPr>
          <p:cNvPr id="33" name="Group 32"/>
          <p:cNvGrpSpPr/>
          <p:nvPr/>
        </p:nvGrpSpPr>
        <p:grpSpPr>
          <a:xfrm>
            <a:off x="3397158" y="1969034"/>
            <a:ext cx="272430" cy="276999"/>
            <a:chOff x="3397158" y="1061848"/>
            <a:chExt cx="272430" cy="276999"/>
          </a:xfrm>
        </p:grpSpPr>
        <p:sp>
          <p:nvSpPr>
            <p:cNvPr id="34" name="Oval 33"/>
            <p:cNvSpPr/>
            <p:nvPr/>
          </p:nvSpPr>
          <p:spPr>
            <a:xfrm>
              <a:off x="3422099" y="1100957"/>
              <a:ext cx="211856" cy="202128"/>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TextBox 34"/>
            <p:cNvSpPr txBox="1"/>
            <p:nvPr/>
          </p:nvSpPr>
          <p:spPr>
            <a:xfrm>
              <a:off x="3397158" y="1061848"/>
              <a:ext cx="272430" cy="276999"/>
            </a:xfrm>
            <a:prstGeom prst="rect">
              <a:avLst/>
            </a:prstGeom>
            <a:noFill/>
          </p:spPr>
          <p:txBody>
            <a:bodyPr wrap="none" rtlCol="0">
              <a:spAutoFit/>
            </a:bodyPr>
            <a:lstStyle/>
            <a:p>
              <a:r>
                <a:rPr lang="en-US" sz="1200" dirty="0">
                  <a:solidFill>
                    <a:schemeClr val="bg1"/>
                  </a:solidFill>
                  <a:latin typeface="Corbel"/>
                  <a:cs typeface="Corbel"/>
                </a:rPr>
                <a:t>P</a:t>
              </a:r>
            </a:p>
          </p:txBody>
        </p:sp>
      </p:grpSp>
      <p:sp>
        <p:nvSpPr>
          <p:cNvPr id="2" name="TextBox 1"/>
          <p:cNvSpPr txBox="1"/>
          <p:nvPr/>
        </p:nvSpPr>
        <p:spPr>
          <a:xfrm>
            <a:off x="2901688" y="1065006"/>
            <a:ext cx="299631" cy="369332"/>
          </a:xfrm>
          <a:prstGeom prst="rect">
            <a:avLst/>
          </a:prstGeom>
          <a:noFill/>
        </p:spPr>
        <p:txBody>
          <a:bodyPr wrap="none" rtlCol="0">
            <a:spAutoFit/>
          </a:bodyPr>
          <a:lstStyle/>
          <a:p>
            <a:r>
              <a:rPr lang="en-US" dirty="0">
                <a:solidFill>
                  <a:schemeClr val="accent2"/>
                </a:solidFill>
              </a:rPr>
              <a:t>*</a:t>
            </a:r>
          </a:p>
        </p:txBody>
      </p:sp>
      <p:sp>
        <p:nvSpPr>
          <p:cNvPr id="36" name="Oval 35"/>
          <p:cNvSpPr/>
          <p:nvPr/>
        </p:nvSpPr>
        <p:spPr>
          <a:xfrm>
            <a:off x="6908738" y="2819399"/>
            <a:ext cx="180931" cy="179367"/>
          </a:xfrm>
          <a:prstGeom prst="ellipse">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ounded Rectangle 36"/>
          <p:cNvSpPr/>
          <p:nvPr/>
        </p:nvSpPr>
        <p:spPr>
          <a:xfrm>
            <a:off x="6468119" y="2588344"/>
            <a:ext cx="1134720" cy="470715"/>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BC977076-732E-3142-98C9-927F333C81F3}"/>
              </a:ext>
            </a:extLst>
          </p:cNvPr>
          <p:cNvSpPr/>
          <p:nvPr/>
        </p:nvSpPr>
        <p:spPr>
          <a:xfrm>
            <a:off x="499687" y="58557"/>
            <a:ext cx="7804863" cy="369332"/>
          </a:xfrm>
          <a:prstGeom prst="rect">
            <a:avLst/>
          </a:prstGeom>
        </p:spPr>
        <p:txBody>
          <a:bodyPr wrap="square">
            <a:spAutoFit/>
          </a:bodyPr>
          <a:lstStyle/>
          <a:p>
            <a:pPr>
              <a:spcBef>
                <a:spcPct val="0"/>
              </a:spcBef>
              <a:buSzPct val="75000"/>
            </a:pPr>
            <a:r>
              <a:rPr lang="en-US" altLang="en-US" sz="1800" b="1" dirty="0">
                <a:latin typeface="Arial" panose="020B0604020202020204" pitchFamily="34" charset="0"/>
                <a:cs typeface="Arial" panose="020B0604020202020204" pitchFamily="34" charset="0"/>
              </a:rPr>
              <a:t>Point mutations </a:t>
            </a:r>
            <a:r>
              <a:rPr lang="en-US" altLang="en-US" sz="1800" dirty="0">
                <a:latin typeface="Arial" panose="020B0604020202020204" pitchFamily="34" charset="0"/>
                <a:cs typeface="Arial" panose="020B0604020202020204" pitchFamily="34" charset="0"/>
              </a:rPr>
              <a:t>lead to a hyperactive gene product e.g., BRAF V600E</a:t>
            </a:r>
          </a:p>
        </p:txBody>
      </p:sp>
    </p:spTree>
    <p:extLst>
      <p:ext uri="{BB962C8B-B14F-4D97-AF65-F5344CB8AC3E}">
        <p14:creationId xmlns:p14="http://schemas.microsoft.com/office/powerpoint/2010/main" val="1052732843"/>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6508" y="2677280"/>
            <a:ext cx="8909567" cy="2006817"/>
          </a:xfrm>
          <a:prstGeom prst="rect">
            <a:avLst/>
          </a:prstGeom>
        </p:spPr>
      </p:pic>
      <p:sp>
        <p:nvSpPr>
          <p:cNvPr id="6" name="Rounded Rectangle 5"/>
          <p:cNvSpPr/>
          <p:nvPr/>
        </p:nvSpPr>
        <p:spPr>
          <a:xfrm>
            <a:off x="980687" y="3845090"/>
            <a:ext cx="2215100" cy="195186"/>
          </a:xfrm>
          <a:prstGeom prst="roundRect">
            <a:avLst/>
          </a:prstGeom>
          <a:noFill/>
          <a:ln w="127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234592" y="3551356"/>
            <a:ext cx="1553495" cy="261610"/>
          </a:xfrm>
          <a:prstGeom prst="rect">
            <a:avLst/>
          </a:prstGeom>
          <a:noFill/>
        </p:spPr>
        <p:txBody>
          <a:bodyPr wrap="none" rtlCol="0">
            <a:spAutoFit/>
          </a:bodyPr>
          <a:lstStyle/>
          <a:p>
            <a:r>
              <a:rPr lang="en-US" sz="1100" dirty="0">
                <a:latin typeface="Corbel"/>
                <a:cs typeface="Corbel"/>
              </a:rPr>
              <a:t>Likely passenger events</a:t>
            </a:r>
          </a:p>
        </p:txBody>
      </p:sp>
      <p:sp>
        <p:nvSpPr>
          <p:cNvPr id="8" name="TextBox 7"/>
          <p:cNvSpPr txBox="1"/>
          <p:nvPr/>
        </p:nvSpPr>
        <p:spPr>
          <a:xfrm>
            <a:off x="6655612" y="3360651"/>
            <a:ext cx="723713" cy="307777"/>
          </a:xfrm>
          <a:prstGeom prst="rect">
            <a:avLst/>
          </a:prstGeom>
          <a:noFill/>
        </p:spPr>
        <p:txBody>
          <a:bodyPr wrap="none" rtlCol="0">
            <a:spAutoFit/>
          </a:bodyPr>
          <a:lstStyle/>
          <a:p>
            <a:r>
              <a:rPr lang="en-US" sz="1400" dirty="0">
                <a:latin typeface="Arial"/>
                <a:cs typeface="Arial"/>
              </a:rPr>
              <a:t>K601E</a:t>
            </a:r>
          </a:p>
        </p:txBody>
      </p:sp>
      <p:sp>
        <p:nvSpPr>
          <p:cNvPr id="9" name="TextBox 8"/>
          <p:cNvSpPr txBox="1"/>
          <p:nvPr/>
        </p:nvSpPr>
        <p:spPr>
          <a:xfrm>
            <a:off x="6139510" y="2575336"/>
            <a:ext cx="1736715" cy="279797"/>
          </a:xfrm>
          <a:prstGeom prst="rect">
            <a:avLst/>
          </a:prstGeom>
          <a:solidFill>
            <a:schemeClr val="bg1"/>
          </a:solidFill>
        </p:spPr>
        <p:txBody>
          <a:bodyPr wrap="none" rtlCol="0">
            <a:spAutoFit/>
          </a:bodyPr>
          <a:lstStyle/>
          <a:p>
            <a:pPr algn="ctr"/>
            <a:r>
              <a:rPr lang="en-US" sz="1400" dirty="0">
                <a:latin typeface="Arial"/>
                <a:cs typeface="Arial"/>
              </a:rPr>
              <a:t>V600E</a:t>
            </a:r>
          </a:p>
        </p:txBody>
      </p:sp>
      <p:sp>
        <p:nvSpPr>
          <p:cNvPr id="11" name="TextBox 10"/>
          <p:cNvSpPr txBox="1"/>
          <p:nvPr/>
        </p:nvSpPr>
        <p:spPr>
          <a:xfrm>
            <a:off x="4557680" y="4063652"/>
            <a:ext cx="633507" cy="307777"/>
          </a:xfrm>
          <a:prstGeom prst="rect">
            <a:avLst/>
          </a:prstGeom>
          <a:noFill/>
          <a:effectLst/>
        </p:spPr>
        <p:txBody>
          <a:bodyPr wrap="none" rtlCol="0">
            <a:spAutoFit/>
          </a:bodyPr>
          <a:lstStyle/>
          <a:p>
            <a:pPr algn="ctr"/>
            <a:r>
              <a:rPr lang="en-US" sz="1400" b="1" dirty="0">
                <a:latin typeface="Corbel"/>
                <a:cs typeface="Corbel"/>
              </a:rPr>
              <a:t>BRAF</a:t>
            </a:r>
          </a:p>
        </p:txBody>
      </p:sp>
      <p:grpSp>
        <p:nvGrpSpPr>
          <p:cNvPr id="3" name="Group 2"/>
          <p:cNvGrpSpPr/>
          <p:nvPr/>
        </p:nvGrpSpPr>
        <p:grpSpPr>
          <a:xfrm>
            <a:off x="3712525" y="1024270"/>
            <a:ext cx="3890314" cy="2034789"/>
            <a:chOff x="3712525" y="1024270"/>
            <a:chExt cx="3890314" cy="2034789"/>
          </a:xfrm>
        </p:grpSpPr>
        <p:pic>
          <p:nvPicPr>
            <p:cNvPr id="24" name="Picture 23"/>
            <p:cNvPicPr>
              <a:picLocks noChangeAspect="1"/>
            </p:cNvPicPr>
            <p:nvPr/>
          </p:nvPicPr>
          <p:blipFill rotWithShape="1">
            <a:blip r:embed="rId3"/>
            <a:srcRect l="19146" t="68872" r="73311" b="13942"/>
            <a:stretch/>
          </p:blipFill>
          <p:spPr>
            <a:xfrm>
              <a:off x="3789457" y="1709515"/>
              <a:ext cx="546017" cy="647634"/>
            </a:xfrm>
            <a:prstGeom prst="rect">
              <a:avLst/>
            </a:prstGeom>
          </p:spPr>
        </p:pic>
        <p:sp>
          <p:nvSpPr>
            <p:cNvPr id="25" name="TextBox 24"/>
            <p:cNvSpPr txBox="1"/>
            <p:nvPr/>
          </p:nvSpPr>
          <p:spPr>
            <a:xfrm>
              <a:off x="3712525" y="1047457"/>
              <a:ext cx="736537" cy="307777"/>
            </a:xfrm>
            <a:prstGeom prst="rect">
              <a:avLst/>
            </a:prstGeom>
            <a:noFill/>
          </p:spPr>
          <p:txBody>
            <a:bodyPr wrap="none" rtlCol="0">
              <a:spAutoFit/>
            </a:bodyPr>
            <a:lstStyle/>
            <a:p>
              <a:r>
                <a:rPr lang="en-US" sz="1400" dirty="0">
                  <a:latin typeface="Arial"/>
                  <a:cs typeface="Arial"/>
                </a:rPr>
                <a:t>V600E</a:t>
              </a:r>
            </a:p>
          </p:txBody>
        </p:sp>
        <p:cxnSp>
          <p:nvCxnSpPr>
            <p:cNvPr id="26" name="Straight Connector 25"/>
            <p:cNvCxnSpPr/>
            <p:nvPr/>
          </p:nvCxnSpPr>
          <p:spPr>
            <a:xfrm>
              <a:off x="3880963" y="1381650"/>
              <a:ext cx="326192"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3789457" y="1382074"/>
              <a:ext cx="529458" cy="307777"/>
            </a:xfrm>
            <a:prstGeom prst="rect">
              <a:avLst/>
            </a:prstGeom>
            <a:noFill/>
          </p:spPr>
          <p:txBody>
            <a:bodyPr wrap="square" rtlCol="0">
              <a:spAutoFit/>
            </a:bodyPr>
            <a:lstStyle/>
            <a:p>
              <a:r>
                <a:rPr lang="en-US" sz="1400" dirty="0">
                  <a:latin typeface="Arial"/>
                  <a:cs typeface="Arial"/>
                </a:rPr>
                <a:t>-   +</a:t>
              </a:r>
            </a:p>
          </p:txBody>
        </p:sp>
        <p:sp>
          <p:nvSpPr>
            <p:cNvPr id="28" name="Oval 27"/>
            <p:cNvSpPr/>
            <p:nvPr/>
          </p:nvSpPr>
          <p:spPr>
            <a:xfrm>
              <a:off x="6908738" y="2819399"/>
              <a:ext cx="180931" cy="179367"/>
            </a:xfrm>
            <a:prstGeom prst="ellipse">
              <a:avLst/>
            </a:prstGeom>
            <a:noFill/>
            <a:ln w="12700" cmpd="sng">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ounded Rectangle 28"/>
            <p:cNvSpPr/>
            <p:nvPr/>
          </p:nvSpPr>
          <p:spPr>
            <a:xfrm>
              <a:off x="6468119" y="2588344"/>
              <a:ext cx="1134720" cy="470715"/>
            </a:xfrm>
            <a:prstGeom prst="roundRect">
              <a:avLst/>
            </a:prstGeom>
            <a:noFill/>
            <a:ln w="12700" cmpd="sng">
              <a:solidFill>
                <a:srgbClr val="F2652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ounded Rectangle 29"/>
            <p:cNvSpPr/>
            <p:nvPr/>
          </p:nvSpPr>
          <p:spPr>
            <a:xfrm rot="16200000">
              <a:off x="3388495" y="1363885"/>
              <a:ext cx="1341062" cy="661832"/>
            </a:xfrm>
            <a:prstGeom prst="roundRect">
              <a:avLst/>
            </a:prstGeom>
            <a:noFill/>
            <a:ln w="12700" cmpd="sng">
              <a:solidFill>
                <a:srgbClr val="F2652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Elbow Connector 30"/>
            <p:cNvCxnSpPr>
              <a:stCxn id="29" idx="1"/>
              <a:endCxn id="30" idx="1"/>
            </p:cNvCxnSpPr>
            <p:nvPr/>
          </p:nvCxnSpPr>
          <p:spPr>
            <a:xfrm rot="10800000">
              <a:off x="4059027" y="2365332"/>
              <a:ext cx="2409093" cy="458370"/>
            </a:xfrm>
            <a:prstGeom prst="bentConnector2">
              <a:avLst/>
            </a:prstGeom>
            <a:ln w="9525" cmpd="sng">
              <a:solidFill>
                <a:srgbClr val="F26529"/>
              </a:solidFill>
            </a:ln>
            <a:effectLst/>
          </p:spPr>
          <p:style>
            <a:lnRef idx="2">
              <a:schemeClr val="accent1"/>
            </a:lnRef>
            <a:fillRef idx="0">
              <a:schemeClr val="accent1"/>
            </a:fillRef>
            <a:effectRef idx="1">
              <a:schemeClr val="accent1"/>
            </a:effectRef>
            <a:fontRef idx="minor">
              <a:schemeClr val="tx1"/>
            </a:fontRef>
          </p:style>
        </p:cxnSp>
      </p:grpSp>
      <p:grpSp>
        <p:nvGrpSpPr>
          <p:cNvPr id="43" name="Group 42"/>
          <p:cNvGrpSpPr/>
          <p:nvPr/>
        </p:nvGrpSpPr>
        <p:grpSpPr>
          <a:xfrm>
            <a:off x="1776175" y="1215497"/>
            <a:ext cx="1108274" cy="253916"/>
            <a:chOff x="-213888" y="4281660"/>
            <a:chExt cx="1108274" cy="253916"/>
          </a:xfrm>
        </p:grpSpPr>
        <p:grpSp>
          <p:nvGrpSpPr>
            <p:cNvPr id="44" name="Group 43"/>
            <p:cNvGrpSpPr/>
            <p:nvPr/>
          </p:nvGrpSpPr>
          <p:grpSpPr>
            <a:xfrm>
              <a:off x="653868" y="4357883"/>
              <a:ext cx="240518" cy="131157"/>
              <a:chOff x="199362" y="4293952"/>
              <a:chExt cx="240518" cy="131157"/>
            </a:xfrm>
          </p:grpSpPr>
          <p:cxnSp>
            <p:nvCxnSpPr>
              <p:cNvPr id="46" name="Straight Connector 45"/>
              <p:cNvCxnSpPr/>
              <p:nvPr/>
            </p:nvCxnSpPr>
            <p:spPr>
              <a:xfrm>
                <a:off x="439880" y="4293952"/>
                <a:ext cx="0" cy="131157"/>
              </a:xfrm>
              <a:prstGeom prst="line">
                <a:avLst/>
              </a:prstGeom>
              <a:ln>
                <a:solidFill>
                  <a:srgbClr val="000090"/>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a:off x="199362" y="4363451"/>
                <a:ext cx="233235" cy="0"/>
              </a:xfrm>
              <a:prstGeom prst="line">
                <a:avLst/>
              </a:prstGeom>
              <a:ln>
                <a:solidFill>
                  <a:srgbClr val="000090"/>
                </a:solidFill>
              </a:ln>
              <a:effectLst/>
            </p:spPr>
            <p:style>
              <a:lnRef idx="2">
                <a:schemeClr val="accent1"/>
              </a:lnRef>
              <a:fillRef idx="0">
                <a:schemeClr val="accent1"/>
              </a:fillRef>
              <a:effectRef idx="1">
                <a:schemeClr val="accent1"/>
              </a:effectRef>
              <a:fontRef idx="minor">
                <a:schemeClr val="tx1"/>
              </a:fontRef>
            </p:style>
          </p:cxnSp>
        </p:grpSp>
        <p:sp>
          <p:nvSpPr>
            <p:cNvPr id="45" name="TextBox 44"/>
            <p:cNvSpPr txBox="1"/>
            <p:nvPr/>
          </p:nvSpPr>
          <p:spPr>
            <a:xfrm>
              <a:off x="-213888" y="4281660"/>
              <a:ext cx="932551" cy="253916"/>
            </a:xfrm>
            <a:prstGeom prst="rect">
              <a:avLst/>
            </a:prstGeom>
            <a:noFill/>
            <a:effectLst/>
          </p:spPr>
          <p:txBody>
            <a:bodyPr wrap="none" rtlCol="0">
              <a:spAutoFit/>
            </a:bodyPr>
            <a:lstStyle/>
            <a:p>
              <a:pPr algn="ctr"/>
              <a:r>
                <a:rPr lang="en-US" sz="1050" b="1" dirty="0" err="1">
                  <a:solidFill>
                    <a:srgbClr val="000090"/>
                  </a:solidFill>
                  <a:latin typeface="Corbel"/>
                  <a:cs typeface="Corbel"/>
                </a:rPr>
                <a:t>Vemurafenib</a:t>
              </a:r>
              <a:endParaRPr lang="en-US" sz="1050" b="1" dirty="0">
                <a:solidFill>
                  <a:srgbClr val="000090"/>
                </a:solidFill>
                <a:latin typeface="Corbel"/>
                <a:cs typeface="Corbel"/>
              </a:endParaRPr>
            </a:p>
          </p:txBody>
        </p:sp>
      </p:grpSp>
      <p:grpSp>
        <p:nvGrpSpPr>
          <p:cNvPr id="64" name="Group 63"/>
          <p:cNvGrpSpPr/>
          <p:nvPr/>
        </p:nvGrpSpPr>
        <p:grpSpPr>
          <a:xfrm>
            <a:off x="4335474" y="1358530"/>
            <a:ext cx="1326606" cy="983347"/>
            <a:chOff x="2945453" y="2318996"/>
            <a:chExt cx="1459267" cy="610581"/>
          </a:xfrm>
        </p:grpSpPr>
        <p:sp>
          <p:nvSpPr>
            <p:cNvPr id="65" name="TextBox 64"/>
            <p:cNvSpPr txBox="1"/>
            <p:nvPr/>
          </p:nvSpPr>
          <p:spPr>
            <a:xfrm>
              <a:off x="2945453" y="2318996"/>
              <a:ext cx="1459267" cy="210215"/>
            </a:xfrm>
            <a:prstGeom prst="rect">
              <a:avLst/>
            </a:prstGeom>
            <a:noFill/>
          </p:spPr>
          <p:txBody>
            <a:bodyPr wrap="none" rtlCol="0">
              <a:spAutoFit/>
            </a:bodyPr>
            <a:lstStyle/>
            <a:p>
              <a:r>
                <a:rPr lang="en-US" sz="1600" dirty="0" err="1">
                  <a:latin typeface="Arial"/>
                  <a:cs typeface="Arial"/>
                </a:rPr>
                <a:t>vemurafenib</a:t>
              </a:r>
              <a:endParaRPr lang="en-US" sz="1600" dirty="0">
                <a:latin typeface="Arial"/>
                <a:cs typeface="Arial"/>
              </a:endParaRPr>
            </a:p>
          </p:txBody>
        </p:sp>
        <p:sp>
          <p:nvSpPr>
            <p:cNvPr id="66" name="TextBox 65"/>
            <p:cNvSpPr txBox="1"/>
            <p:nvPr/>
          </p:nvSpPr>
          <p:spPr>
            <a:xfrm>
              <a:off x="2945453" y="2507744"/>
              <a:ext cx="1102928" cy="191105"/>
            </a:xfrm>
            <a:prstGeom prst="rect">
              <a:avLst/>
            </a:prstGeom>
            <a:noFill/>
          </p:spPr>
          <p:txBody>
            <a:bodyPr wrap="none" rtlCol="0">
              <a:spAutoFit/>
            </a:bodyPr>
            <a:lstStyle/>
            <a:p>
              <a:r>
                <a:rPr lang="en-US" sz="1400" b="1" dirty="0">
                  <a:solidFill>
                    <a:srgbClr val="008000"/>
                  </a:solidFill>
                  <a:latin typeface="Arial"/>
                  <a:cs typeface="Arial"/>
                </a:rPr>
                <a:t>p-MEK1/2</a:t>
              </a:r>
            </a:p>
          </p:txBody>
        </p:sp>
        <p:sp>
          <p:nvSpPr>
            <p:cNvPr id="67" name="TextBox 66"/>
            <p:cNvSpPr txBox="1"/>
            <p:nvPr/>
          </p:nvSpPr>
          <p:spPr>
            <a:xfrm>
              <a:off x="2945453" y="2738472"/>
              <a:ext cx="1081038" cy="191105"/>
            </a:xfrm>
            <a:prstGeom prst="rect">
              <a:avLst/>
            </a:prstGeom>
            <a:noFill/>
          </p:spPr>
          <p:txBody>
            <a:bodyPr wrap="none" rtlCol="0">
              <a:spAutoFit/>
            </a:bodyPr>
            <a:lstStyle/>
            <a:p>
              <a:r>
                <a:rPr lang="en-US" sz="1400" b="1" dirty="0">
                  <a:solidFill>
                    <a:schemeClr val="accent6"/>
                  </a:solidFill>
                  <a:latin typeface="Arial"/>
                  <a:cs typeface="Arial"/>
                </a:rPr>
                <a:t>p-ERK1/2</a:t>
              </a:r>
            </a:p>
          </p:txBody>
        </p:sp>
      </p:grpSp>
      <p:sp>
        <p:nvSpPr>
          <p:cNvPr id="79" name="Rectangle 78"/>
          <p:cNvSpPr/>
          <p:nvPr/>
        </p:nvSpPr>
        <p:spPr>
          <a:xfrm>
            <a:off x="0" y="4804946"/>
            <a:ext cx="4289337" cy="369332"/>
          </a:xfrm>
          <a:prstGeom prst="rect">
            <a:avLst/>
          </a:prstGeom>
        </p:spPr>
        <p:txBody>
          <a:bodyPr wrap="square">
            <a:spAutoFit/>
          </a:bodyPr>
          <a:lstStyle/>
          <a:p>
            <a:pPr lvl="0">
              <a:tabLst>
                <a:tab pos="723900" algn="l"/>
                <a:tab pos="1447800" algn="l"/>
                <a:tab pos="2171700" algn="l"/>
                <a:tab pos="2895600" algn="l"/>
                <a:tab pos="3619500" algn="l"/>
                <a:tab pos="4343400" algn="l"/>
                <a:tab pos="5067300" algn="l"/>
                <a:tab pos="5791200" algn="l"/>
                <a:tab pos="6515100" algn="l"/>
              </a:tabLst>
              <a:defRPr/>
            </a:pPr>
            <a:r>
              <a:rPr lang="en-US" sz="900" b="1" dirty="0" err="1">
                <a:solidFill>
                  <a:prstClr val="black"/>
                </a:solidFill>
                <a:latin typeface="Georgia"/>
                <a:cs typeface="Arial Unicode MS" pitchFamily="32" charset="0"/>
              </a:rPr>
              <a:t>Poulikakos</a:t>
            </a:r>
            <a:r>
              <a:rPr lang="en-US" sz="900" b="1" dirty="0">
                <a:solidFill>
                  <a:prstClr val="black"/>
                </a:solidFill>
                <a:latin typeface="Georgia"/>
                <a:cs typeface="Arial Unicode MS" pitchFamily="32" charset="0"/>
              </a:rPr>
              <a:t>, P et al. </a:t>
            </a:r>
            <a:r>
              <a:rPr lang="de-DE" sz="900" b="1" dirty="0">
                <a:solidFill>
                  <a:prstClr val="black"/>
                </a:solidFill>
                <a:latin typeface="Georgia"/>
                <a:cs typeface="Arial Unicode MS" pitchFamily="32" charset="0"/>
              </a:rPr>
              <a:t>Nature. 2010 Mar 18;464(7287):427-30</a:t>
            </a:r>
          </a:p>
          <a:p>
            <a:pPr>
              <a:tabLst>
                <a:tab pos="723900" algn="l"/>
                <a:tab pos="1447800" algn="l"/>
                <a:tab pos="2171700" algn="l"/>
                <a:tab pos="2895600" algn="l"/>
                <a:tab pos="3619500" algn="l"/>
                <a:tab pos="4343400" algn="l"/>
                <a:tab pos="5067300" algn="l"/>
                <a:tab pos="5791200" algn="l"/>
                <a:tab pos="6515100" algn="l"/>
              </a:tabLst>
              <a:defRPr/>
            </a:pPr>
            <a:r>
              <a:rPr lang="en-US" sz="900" b="1" dirty="0">
                <a:latin typeface="Georgia"/>
                <a:cs typeface="Arial Unicode MS" pitchFamily="32" charset="0"/>
              </a:rPr>
              <a:t>Yao, Z et al. Cancer Cell 2015 Sep 14;28(3):370-83</a:t>
            </a:r>
          </a:p>
        </p:txBody>
      </p:sp>
      <p:sp>
        <p:nvSpPr>
          <p:cNvPr id="36" name="Rounded Rectangle 35"/>
          <p:cNvSpPr/>
          <p:nvPr/>
        </p:nvSpPr>
        <p:spPr>
          <a:xfrm>
            <a:off x="2957772" y="1237341"/>
            <a:ext cx="614609" cy="238812"/>
          </a:xfrm>
          <a:prstGeom prst="roundRect">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BRAF</a:t>
            </a:r>
          </a:p>
        </p:txBody>
      </p:sp>
      <p:cxnSp>
        <p:nvCxnSpPr>
          <p:cNvPr id="38" name="Straight Arrow Connector 37"/>
          <p:cNvCxnSpPr/>
          <p:nvPr/>
        </p:nvCxnSpPr>
        <p:spPr>
          <a:xfrm>
            <a:off x="3267859" y="1506000"/>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a:off x="3264806" y="1922805"/>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a:off x="3264806" y="2407093"/>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a:off x="3264806" y="2578982"/>
            <a:ext cx="0" cy="140405"/>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42" name="Rounded Rectangle 41"/>
          <p:cNvSpPr/>
          <p:nvPr/>
        </p:nvSpPr>
        <p:spPr>
          <a:xfrm>
            <a:off x="2963338" y="1664705"/>
            <a:ext cx="614609" cy="238812"/>
          </a:xfrm>
          <a:prstGeom prst="roundRect">
            <a:avLst/>
          </a:prstGeom>
          <a:solidFill>
            <a:srgbClr val="008000"/>
          </a:solidFill>
          <a:ln>
            <a:solidFill>
              <a:srgbClr val="008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MEK</a:t>
            </a:r>
          </a:p>
        </p:txBody>
      </p:sp>
      <p:sp>
        <p:nvSpPr>
          <p:cNvPr id="48" name="Rounded Rectangle 47"/>
          <p:cNvSpPr/>
          <p:nvPr/>
        </p:nvSpPr>
        <p:spPr>
          <a:xfrm>
            <a:off x="2963338" y="2107534"/>
            <a:ext cx="614609" cy="238812"/>
          </a:xfrm>
          <a:prstGeom prst="roundRect">
            <a:avLst/>
          </a:prstGeom>
          <a:solidFill>
            <a:schemeClr val="accent6"/>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a:latin typeface="Arial"/>
                <a:cs typeface="Arial"/>
              </a:rPr>
              <a:t>ERK</a:t>
            </a:r>
          </a:p>
        </p:txBody>
      </p:sp>
      <p:sp>
        <p:nvSpPr>
          <p:cNvPr id="56" name="TextBox 55"/>
          <p:cNvSpPr txBox="1"/>
          <p:nvPr/>
        </p:nvSpPr>
        <p:spPr>
          <a:xfrm>
            <a:off x="2872454" y="551613"/>
            <a:ext cx="773908" cy="369332"/>
          </a:xfrm>
          <a:prstGeom prst="rect">
            <a:avLst/>
          </a:prstGeom>
          <a:noFill/>
        </p:spPr>
        <p:txBody>
          <a:bodyPr wrap="square" rtlCol="0">
            <a:spAutoFit/>
          </a:bodyPr>
          <a:lstStyle/>
          <a:p>
            <a:pPr algn="ctr"/>
            <a:r>
              <a:rPr lang="en-US" sz="900" b="1" dirty="0">
                <a:solidFill>
                  <a:schemeClr val="bg2"/>
                </a:solidFill>
                <a:latin typeface="Arial"/>
                <a:cs typeface="Arial"/>
              </a:rPr>
              <a:t>Growth factors</a:t>
            </a:r>
          </a:p>
        </p:txBody>
      </p:sp>
      <p:cxnSp>
        <p:nvCxnSpPr>
          <p:cNvPr id="57" name="Straight Arrow Connector 56"/>
          <p:cNvCxnSpPr/>
          <p:nvPr/>
        </p:nvCxnSpPr>
        <p:spPr>
          <a:xfrm>
            <a:off x="3264806" y="873452"/>
            <a:ext cx="0" cy="140405"/>
          </a:xfrm>
          <a:prstGeom prst="straightConnector1">
            <a:avLst/>
          </a:prstGeom>
          <a:ln w="9525" cmpd="sng">
            <a:solidFill>
              <a:schemeClr val="bg2"/>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a:off x="3264806" y="1045341"/>
            <a:ext cx="0" cy="140405"/>
          </a:xfrm>
          <a:prstGeom prst="straightConnector1">
            <a:avLst/>
          </a:prstGeom>
          <a:ln w="9525" cmpd="sng">
            <a:solidFill>
              <a:schemeClr val="bg2"/>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62" name="TextBox 61"/>
          <p:cNvSpPr txBox="1"/>
          <p:nvPr/>
        </p:nvSpPr>
        <p:spPr>
          <a:xfrm>
            <a:off x="2850700" y="2719387"/>
            <a:ext cx="901025" cy="444889"/>
          </a:xfrm>
          <a:prstGeom prst="rect">
            <a:avLst/>
          </a:prstGeom>
          <a:noFill/>
        </p:spPr>
        <p:txBody>
          <a:bodyPr wrap="none" rtlCol="0">
            <a:spAutoFit/>
          </a:bodyPr>
          <a:lstStyle/>
          <a:p>
            <a:pPr algn="ctr"/>
            <a:r>
              <a:rPr lang="en-US" sz="900" b="1" dirty="0">
                <a:latin typeface="Arial"/>
                <a:cs typeface="Arial"/>
              </a:rPr>
              <a:t>Cell </a:t>
            </a:r>
          </a:p>
          <a:p>
            <a:pPr algn="ctr"/>
            <a:r>
              <a:rPr lang="en-US" sz="900" b="1" dirty="0">
                <a:latin typeface="Arial"/>
                <a:cs typeface="Arial"/>
              </a:rPr>
              <a:t>proliferation</a:t>
            </a:r>
          </a:p>
        </p:txBody>
      </p:sp>
      <p:sp>
        <p:nvSpPr>
          <p:cNvPr id="50" name="TextBox 49"/>
          <p:cNvSpPr txBox="1"/>
          <p:nvPr/>
        </p:nvSpPr>
        <p:spPr>
          <a:xfrm>
            <a:off x="2901688" y="1065006"/>
            <a:ext cx="299631" cy="369332"/>
          </a:xfrm>
          <a:prstGeom prst="rect">
            <a:avLst/>
          </a:prstGeom>
          <a:noFill/>
        </p:spPr>
        <p:txBody>
          <a:bodyPr wrap="none" rtlCol="0">
            <a:spAutoFit/>
          </a:bodyPr>
          <a:lstStyle/>
          <a:p>
            <a:r>
              <a:rPr lang="en-US" dirty="0">
                <a:solidFill>
                  <a:schemeClr val="accent2"/>
                </a:solidFill>
              </a:rPr>
              <a:t>*</a:t>
            </a:r>
          </a:p>
        </p:txBody>
      </p:sp>
      <p:grpSp>
        <p:nvGrpSpPr>
          <p:cNvPr id="52" name="Group 37">
            <a:extLst>
              <a:ext uri="{FF2B5EF4-FFF2-40B4-BE49-F238E27FC236}">
                <a16:creationId xmlns:a16="http://schemas.microsoft.com/office/drawing/2014/main" id="{ECB044E0-6BE2-354B-B2AF-3C579603A315}"/>
              </a:ext>
            </a:extLst>
          </p:cNvPr>
          <p:cNvGrpSpPr>
            <a:grpSpLocks/>
          </p:cNvGrpSpPr>
          <p:nvPr/>
        </p:nvGrpSpPr>
        <p:grpSpPr bwMode="auto">
          <a:xfrm>
            <a:off x="5677541" y="1074163"/>
            <a:ext cx="2312988" cy="1362075"/>
            <a:chOff x="-216089" y="1466680"/>
            <a:chExt cx="2148524" cy="1236435"/>
          </a:xfrm>
        </p:grpSpPr>
        <p:grpSp>
          <p:nvGrpSpPr>
            <p:cNvPr id="53" name="Group 38">
              <a:extLst>
                <a:ext uri="{FF2B5EF4-FFF2-40B4-BE49-F238E27FC236}">
                  <a16:creationId xmlns:a16="http://schemas.microsoft.com/office/drawing/2014/main" id="{5C9FA5A3-1C38-AE4E-AC42-551F14BFB717}"/>
                </a:ext>
              </a:extLst>
            </p:cNvPr>
            <p:cNvGrpSpPr>
              <a:grpSpLocks/>
            </p:cNvGrpSpPr>
            <p:nvPr/>
          </p:nvGrpSpPr>
          <p:grpSpPr bwMode="auto">
            <a:xfrm>
              <a:off x="-216089" y="1466680"/>
              <a:ext cx="2148524" cy="1236435"/>
              <a:chOff x="729461" y="1012280"/>
              <a:chExt cx="3348780" cy="1973267"/>
            </a:xfrm>
          </p:grpSpPr>
          <p:pic>
            <p:nvPicPr>
              <p:cNvPr id="55" name="Picture 40">
                <a:extLst>
                  <a:ext uri="{FF2B5EF4-FFF2-40B4-BE49-F238E27FC236}">
                    <a16:creationId xmlns:a16="http://schemas.microsoft.com/office/drawing/2014/main" id="{DBFB66A7-51B3-C44B-A9B5-463DD1076A55}"/>
                  </a:ext>
                </a:extLst>
              </p:cNvPr>
              <p:cNvPicPr>
                <a:picLocks noChangeAspect="1"/>
              </p:cNvPicPr>
              <p:nvPr/>
            </p:nvPicPr>
            <p:blipFill>
              <a:blip r:embed="rId4">
                <a:extLst>
                  <a:ext uri="{28A0092B-C50C-407E-A947-70E740481C1C}">
                    <a14:useLocalDpi xmlns:a14="http://schemas.microsoft.com/office/drawing/2010/main" val="0"/>
                  </a:ext>
                </a:extLst>
              </a:blip>
              <a:srcRect t="2" r="33424" b="50980"/>
              <a:stretch>
                <a:fillRect/>
              </a:stretch>
            </p:blipFill>
            <p:spPr bwMode="auto">
              <a:xfrm>
                <a:off x="729461" y="1012280"/>
                <a:ext cx="3348780" cy="1973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9" name="Straight Connector 58">
                <a:extLst>
                  <a:ext uri="{FF2B5EF4-FFF2-40B4-BE49-F238E27FC236}">
                    <a16:creationId xmlns:a16="http://schemas.microsoft.com/office/drawing/2014/main" id="{24C4CFD2-71C7-E049-AE63-5DAA22CF5D03}"/>
                  </a:ext>
                </a:extLst>
              </p:cNvPr>
              <p:cNvCxnSpPr/>
              <p:nvPr/>
            </p:nvCxnSpPr>
            <p:spPr>
              <a:xfrm>
                <a:off x="4078241" y="1023779"/>
                <a:ext cx="0" cy="1961768"/>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cxnSp>
          <p:nvCxnSpPr>
            <p:cNvPr id="54" name="Straight Connector 53">
              <a:extLst>
                <a:ext uri="{FF2B5EF4-FFF2-40B4-BE49-F238E27FC236}">
                  <a16:creationId xmlns:a16="http://schemas.microsoft.com/office/drawing/2014/main" id="{E029C572-6565-6845-875D-7104510FCA7A}"/>
                </a:ext>
              </a:extLst>
            </p:cNvPr>
            <p:cNvCxnSpPr/>
            <p:nvPr/>
          </p:nvCxnSpPr>
          <p:spPr>
            <a:xfrm flipH="1">
              <a:off x="-216089" y="2677176"/>
              <a:ext cx="2148524" cy="25939"/>
            </a:xfrm>
            <a:prstGeom prst="line">
              <a:avLst/>
            </a:prstGeom>
            <a:ln w="9525"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60" name="TextBox 42">
            <a:extLst>
              <a:ext uri="{FF2B5EF4-FFF2-40B4-BE49-F238E27FC236}">
                <a16:creationId xmlns:a16="http://schemas.microsoft.com/office/drawing/2014/main" id="{AE9459A6-1B64-FE4F-9254-1708A5B71475}"/>
              </a:ext>
            </a:extLst>
          </p:cNvPr>
          <p:cNvSpPr txBox="1">
            <a:spLocks noChangeArrowheads="1"/>
          </p:cNvSpPr>
          <p:nvPr/>
        </p:nvSpPr>
        <p:spPr bwMode="auto">
          <a:xfrm>
            <a:off x="6549079" y="653475"/>
            <a:ext cx="608012" cy="260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100" b="1">
                <a:latin typeface="Arial" panose="020B0604020202020204" pitchFamily="34" charset="0"/>
                <a:cs typeface="Arial" panose="020B0604020202020204" pitchFamily="34" charset="0"/>
              </a:rPr>
              <a:t>V600E</a:t>
            </a:r>
          </a:p>
        </p:txBody>
      </p:sp>
      <p:sp>
        <p:nvSpPr>
          <p:cNvPr id="61" name="TextBox 43">
            <a:extLst>
              <a:ext uri="{FF2B5EF4-FFF2-40B4-BE49-F238E27FC236}">
                <a16:creationId xmlns:a16="http://schemas.microsoft.com/office/drawing/2014/main" id="{5919FB1C-A020-044F-B6E8-39329F9B97AB}"/>
              </a:ext>
            </a:extLst>
          </p:cNvPr>
          <p:cNvSpPr txBox="1">
            <a:spLocks noChangeArrowheads="1"/>
          </p:cNvSpPr>
          <p:nvPr/>
        </p:nvSpPr>
        <p:spPr bwMode="auto">
          <a:xfrm>
            <a:off x="7276154" y="866200"/>
            <a:ext cx="2667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100" b="1">
                <a:latin typeface="Arial" panose="020B0604020202020204" pitchFamily="34" charset="0"/>
                <a:cs typeface="Arial" panose="020B0604020202020204" pitchFamily="34" charset="0"/>
              </a:rPr>
              <a:t>+</a:t>
            </a:r>
          </a:p>
        </p:txBody>
      </p:sp>
      <p:sp>
        <p:nvSpPr>
          <p:cNvPr id="63" name="TextBox 44">
            <a:extLst>
              <a:ext uri="{FF2B5EF4-FFF2-40B4-BE49-F238E27FC236}">
                <a16:creationId xmlns:a16="http://schemas.microsoft.com/office/drawing/2014/main" id="{87DF424F-47AF-4741-B8D0-4C557083397B}"/>
              </a:ext>
            </a:extLst>
          </p:cNvPr>
          <p:cNvSpPr txBox="1">
            <a:spLocks noChangeArrowheads="1"/>
          </p:cNvSpPr>
          <p:nvPr/>
        </p:nvSpPr>
        <p:spPr bwMode="auto">
          <a:xfrm>
            <a:off x="6150616" y="821750"/>
            <a:ext cx="2317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100" b="1">
                <a:latin typeface="Arial" panose="020B0604020202020204" pitchFamily="34" charset="0"/>
                <a:cs typeface="Arial" panose="020B0604020202020204" pitchFamily="34" charset="0"/>
              </a:rPr>
              <a:t>-</a:t>
            </a:r>
          </a:p>
        </p:txBody>
      </p:sp>
      <p:cxnSp>
        <p:nvCxnSpPr>
          <p:cNvPr id="68" name="Straight Connector 67">
            <a:extLst>
              <a:ext uri="{FF2B5EF4-FFF2-40B4-BE49-F238E27FC236}">
                <a16:creationId xmlns:a16="http://schemas.microsoft.com/office/drawing/2014/main" id="{71434A88-542A-764D-8E45-93F35AC31059}"/>
              </a:ext>
            </a:extLst>
          </p:cNvPr>
          <p:cNvCxnSpPr/>
          <p:nvPr/>
        </p:nvCxnSpPr>
        <p:spPr>
          <a:xfrm>
            <a:off x="6152204" y="886838"/>
            <a:ext cx="1257300"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9" name="TextBox 46">
            <a:extLst>
              <a:ext uri="{FF2B5EF4-FFF2-40B4-BE49-F238E27FC236}">
                <a16:creationId xmlns:a16="http://schemas.microsoft.com/office/drawing/2014/main" id="{7C5D3975-0055-5D40-9A7D-FB2D57874BA0}"/>
              </a:ext>
            </a:extLst>
          </p:cNvPr>
          <p:cNvSpPr txBox="1">
            <a:spLocks noChangeArrowheads="1"/>
          </p:cNvSpPr>
          <p:nvPr/>
        </p:nvSpPr>
        <p:spPr bwMode="auto">
          <a:xfrm>
            <a:off x="7704779" y="821750"/>
            <a:ext cx="96202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r>
              <a:rPr lang="en-US" altLang="en-US" sz="1100">
                <a:latin typeface="Arial" panose="020B0604020202020204" pitchFamily="34" charset="0"/>
                <a:cs typeface="Arial" panose="020B0604020202020204" pitchFamily="34" charset="0"/>
              </a:rPr>
              <a:t>vemurafenib</a:t>
            </a:r>
          </a:p>
        </p:txBody>
      </p:sp>
      <p:sp>
        <p:nvSpPr>
          <p:cNvPr id="70" name="Rectangle 69">
            <a:extLst>
              <a:ext uri="{FF2B5EF4-FFF2-40B4-BE49-F238E27FC236}">
                <a16:creationId xmlns:a16="http://schemas.microsoft.com/office/drawing/2014/main" id="{C22A3BF1-572F-9149-9F33-4AB95C8B7D33}"/>
              </a:ext>
            </a:extLst>
          </p:cNvPr>
          <p:cNvSpPr/>
          <p:nvPr/>
        </p:nvSpPr>
        <p:spPr>
          <a:xfrm>
            <a:off x="499687" y="58557"/>
            <a:ext cx="7804863" cy="369332"/>
          </a:xfrm>
          <a:prstGeom prst="rect">
            <a:avLst/>
          </a:prstGeom>
        </p:spPr>
        <p:txBody>
          <a:bodyPr wrap="square">
            <a:spAutoFit/>
          </a:bodyPr>
          <a:lstStyle/>
          <a:p>
            <a:pPr>
              <a:spcBef>
                <a:spcPct val="0"/>
              </a:spcBef>
              <a:buSzPct val="75000"/>
            </a:pPr>
            <a:r>
              <a:rPr lang="en-US" altLang="en-US" sz="1800" b="1" dirty="0">
                <a:latin typeface="Arial" panose="020B0604020202020204" pitchFamily="34" charset="0"/>
                <a:cs typeface="Arial" panose="020B0604020202020204" pitchFamily="34" charset="0"/>
              </a:rPr>
              <a:t>Uncontrolled cell proliferation leads to tumor growth </a:t>
            </a:r>
            <a:endParaRPr lang="en-US" altLang="en-US" sz="1800"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6D0690E-28A8-7649-B2EF-0F671F8F7B1F}"/>
              </a:ext>
            </a:extLst>
          </p:cNvPr>
          <p:cNvSpPr/>
          <p:nvPr/>
        </p:nvSpPr>
        <p:spPr>
          <a:xfrm>
            <a:off x="3682737" y="634439"/>
            <a:ext cx="1857138" cy="2510801"/>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2928495"/>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FB58F-0C49-CC46-94FF-CB904E561EBC}"/>
              </a:ext>
            </a:extLst>
          </p:cNvPr>
          <p:cNvSpPr>
            <a:spLocks noGrp="1"/>
          </p:cNvSpPr>
          <p:nvPr>
            <p:ph type="title"/>
          </p:nvPr>
        </p:nvSpPr>
        <p:spPr>
          <a:xfrm>
            <a:off x="1143000" y="2057400"/>
            <a:ext cx="6858000" cy="914400"/>
          </a:xfrm>
        </p:spPr>
        <p:txBody>
          <a:bodyPr/>
          <a:lstStyle/>
          <a:p>
            <a:pPr>
              <a:defRPr/>
            </a:pPr>
            <a:r>
              <a:rPr lang="en-US" sz="2700" dirty="0"/>
              <a:t>Chromosomal Translocations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40DCAC7-C8F8-9F41-850F-9FC692445F09}"/>
              </a:ext>
            </a:extLst>
          </p:cNvPr>
          <p:cNvSpPr>
            <a:spLocks noGrp="1" noChangeArrowheads="1"/>
          </p:cNvSpPr>
          <p:nvPr/>
        </p:nvSpPr>
        <p:spPr bwMode="auto">
          <a:xfrm>
            <a:off x="1151335" y="0"/>
            <a:ext cx="6849665" cy="742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2700" dir="2700000" algn="ctr" rotWithShape="0">
                    <a:schemeClr val="tx1">
                      <a:alpha val="74998"/>
                    </a:schemeClr>
                  </a:outerShdw>
                </a:effectLst>
              </a14:hiddenEffects>
            </a:ext>
          </a:extLst>
        </p:spPr>
        <p:txBody>
          <a:bodyPr/>
          <a:lstStyle/>
          <a:p>
            <a:pPr>
              <a:lnSpc>
                <a:spcPct val="130000"/>
              </a:lnSpc>
              <a:defRPr/>
            </a:pPr>
            <a:r>
              <a:rPr lang="en-US" sz="2100" dirty="0">
                <a:solidFill>
                  <a:srgbClr val="000000"/>
                </a:solidFill>
                <a:latin typeface="Verdana" charset="0"/>
                <a:ea typeface="ＭＳ Ｐゴシック" charset="0"/>
              </a:rPr>
              <a:t>Chromosomal Translocations</a:t>
            </a:r>
          </a:p>
        </p:txBody>
      </p:sp>
      <p:pic>
        <p:nvPicPr>
          <p:cNvPr id="60418" name="Picture 2" descr="image023.jpg">
            <a:extLst>
              <a:ext uri="{FF2B5EF4-FFF2-40B4-BE49-F238E27FC236}">
                <a16:creationId xmlns:a16="http://schemas.microsoft.com/office/drawing/2014/main" id="{9190ACC7-BF8D-6C4F-A87B-F612FC2AF5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3471" y="570186"/>
            <a:ext cx="5657850"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22A47B31-90DB-385D-C9F6-5C7D6EBF2DBC}"/>
              </a:ext>
            </a:extLst>
          </p:cNvPr>
          <p:cNvSpPr txBox="1"/>
          <p:nvPr/>
        </p:nvSpPr>
        <p:spPr>
          <a:xfrm>
            <a:off x="6474372" y="693026"/>
            <a:ext cx="2669628" cy="584775"/>
          </a:xfrm>
          <a:prstGeom prst="rect">
            <a:avLst/>
          </a:prstGeom>
          <a:noFill/>
        </p:spPr>
        <p:txBody>
          <a:bodyPr wrap="square" rtlCol="0">
            <a:spAutoFit/>
          </a:bodyPr>
          <a:lstStyle/>
          <a:p>
            <a:r>
              <a:rPr lang="en-US" sz="1600" dirty="0">
                <a:highlight>
                  <a:srgbClr val="FFFF00"/>
                </a:highlight>
              </a:rPr>
              <a:t>How many pairs of chromosomes do we have?</a:t>
            </a:r>
          </a:p>
        </p:txBody>
      </p:sp>
      <p:sp>
        <p:nvSpPr>
          <p:cNvPr id="3" name="TextBox 2">
            <a:extLst>
              <a:ext uri="{FF2B5EF4-FFF2-40B4-BE49-F238E27FC236}">
                <a16:creationId xmlns:a16="http://schemas.microsoft.com/office/drawing/2014/main" id="{630D882A-D35C-1489-FCCD-516FD51359DE}"/>
              </a:ext>
            </a:extLst>
          </p:cNvPr>
          <p:cNvSpPr txBox="1"/>
          <p:nvPr/>
        </p:nvSpPr>
        <p:spPr>
          <a:xfrm>
            <a:off x="6474372" y="1403131"/>
            <a:ext cx="2385849" cy="830997"/>
          </a:xfrm>
          <a:prstGeom prst="rect">
            <a:avLst/>
          </a:prstGeom>
          <a:noFill/>
        </p:spPr>
        <p:txBody>
          <a:bodyPr wrap="square" rtlCol="0">
            <a:spAutoFit/>
          </a:bodyPr>
          <a:lstStyle/>
          <a:p>
            <a:r>
              <a:rPr lang="en-US" sz="1600" dirty="0">
                <a:highlight>
                  <a:srgbClr val="FFFF00"/>
                </a:highlight>
              </a:rPr>
              <a:t>How many total chromosomes do we have?</a:t>
            </a:r>
          </a:p>
        </p:txBody>
      </p:sp>
      <p:sp>
        <p:nvSpPr>
          <p:cNvPr id="4" name="TextBox 3">
            <a:extLst>
              <a:ext uri="{FF2B5EF4-FFF2-40B4-BE49-F238E27FC236}">
                <a16:creationId xmlns:a16="http://schemas.microsoft.com/office/drawing/2014/main" id="{43EDC99B-3AB1-8B32-58DC-BA56F1DE069D}"/>
              </a:ext>
            </a:extLst>
          </p:cNvPr>
          <p:cNvSpPr txBox="1"/>
          <p:nvPr/>
        </p:nvSpPr>
        <p:spPr>
          <a:xfrm>
            <a:off x="6474372" y="2359458"/>
            <a:ext cx="2385849" cy="830997"/>
          </a:xfrm>
          <a:prstGeom prst="rect">
            <a:avLst/>
          </a:prstGeom>
          <a:noFill/>
        </p:spPr>
        <p:txBody>
          <a:bodyPr wrap="square" rtlCol="0">
            <a:spAutoFit/>
          </a:bodyPr>
          <a:lstStyle/>
          <a:p>
            <a:r>
              <a:rPr lang="en-US" sz="1600" dirty="0">
                <a:highlight>
                  <a:srgbClr val="FFFF00"/>
                </a:highlight>
              </a:rPr>
              <a:t>What is the black and white image on the left called?</a:t>
            </a:r>
          </a:p>
        </p:txBody>
      </p:sp>
      <p:sp>
        <p:nvSpPr>
          <p:cNvPr id="5" name="TextBox 4">
            <a:extLst>
              <a:ext uri="{FF2B5EF4-FFF2-40B4-BE49-F238E27FC236}">
                <a16:creationId xmlns:a16="http://schemas.microsoft.com/office/drawing/2014/main" id="{E100C5DA-41D6-D62C-796F-D3B267E468D0}"/>
              </a:ext>
            </a:extLst>
          </p:cNvPr>
          <p:cNvSpPr txBox="1"/>
          <p:nvPr/>
        </p:nvSpPr>
        <p:spPr>
          <a:xfrm>
            <a:off x="6474371" y="3337371"/>
            <a:ext cx="2385849" cy="584775"/>
          </a:xfrm>
          <a:prstGeom prst="rect">
            <a:avLst/>
          </a:prstGeom>
          <a:noFill/>
        </p:spPr>
        <p:txBody>
          <a:bodyPr wrap="square" rtlCol="0">
            <a:spAutoFit/>
          </a:bodyPr>
          <a:lstStyle/>
          <a:p>
            <a:r>
              <a:rPr lang="en-US" sz="1600" dirty="0">
                <a:highlight>
                  <a:srgbClr val="FFFF00"/>
                </a:highlight>
              </a:rPr>
              <a:t>What are the bands on the chromosomes?</a:t>
            </a:r>
          </a:p>
        </p:txBody>
      </p:sp>
      <p:sp>
        <p:nvSpPr>
          <p:cNvPr id="6" name="TextBox 5">
            <a:extLst>
              <a:ext uri="{FF2B5EF4-FFF2-40B4-BE49-F238E27FC236}">
                <a16:creationId xmlns:a16="http://schemas.microsoft.com/office/drawing/2014/main" id="{E95B6CA1-38D8-78D2-DFC7-443BF5F52360}"/>
              </a:ext>
            </a:extLst>
          </p:cNvPr>
          <p:cNvSpPr txBox="1"/>
          <p:nvPr/>
        </p:nvSpPr>
        <p:spPr>
          <a:xfrm>
            <a:off x="6474370" y="4001310"/>
            <a:ext cx="2385849" cy="584775"/>
          </a:xfrm>
          <a:prstGeom prst="rect">
            <a:avLst/>
          </a:prstGeom>
          <a:noFill/>
        </p:spPr>
        <p:txBody>
          <a:bodyPr wrap="square" rtlCol="0">
            <a:spAutoFit/>
          </a:bodyPr>
          <a:lstStyle/>
          <a:p>
            <a:r>
              <a:rPr lang="en-US" sz="1600" dirty="0">
                <a:highlight>
                  <a:srgbClr val="FFFF00"/>
                </a:highlight>
              </a:rPr>
              <a:t>What is BCR? What is ABL?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ure_04_16a">
            <a:extLst>
              <a:ext uri="{FF2B5EF4-FFF2-40B4-BE49-F238E27FC236}">
                <a16:creationId xmlns:a16="http://schemas.microsoft.com/office/drawing/2014/main" id="{40328C65-C8DE-7347-8DFA-83F734A6DF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1" y="628650"/>
            <a:ext cx="3889772" cy="4229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5" name="Rectangle 4">
            <a:extLst>
              <a:ext uri="{FF2B5EF4-FFF2-40B4-BE49-F238E27FC236}">
                <a16:creationId xmlns:a16="http://schemas.microsoft.com/office/drawing/2014/main" id="{812A36CA-0E0A-CD4D-A730-82C74AB4D503}"/>
              </a:ext>
            </a:extLst>
          </p:cNvPr>
          <p:cNvSpPr>
            <a:spLocks noGrp="1" noChangeArrowheads="1"/>
          </p:cNvSpPr>
          <p:nvPr/>
        </p:nvSpPr>
        <p:spPr bwMode="auto">
          <a:xfrm>
            <a:off x="1151335" y="0"/>
            <a:ext cx="684966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2700" dir="2700000" algn="ctr" rotWithShape="0">
                    <a:schemeClr val="tx1">
                      <a:alpha val="74998"/>
                    </a:schemeClr>
                  </a:outerShdw>
                </a:effectLst>
              </a14:hiddenEffects>
            </a:ext>
          </a:extLst>
        </p:spPr>
        <p:txBody>
          <a:bodyPr/>
          <a:lstStyle/>
          <a:p>
            <a:pPr>
              <a:lnSpc>
                <a:spcPct val="130000"/>
              </a:lnSpc>
              <a:defRPr/>
            </a:pPr>
            <a:r>
              <a:rPr lang="en-US" sz="1500" dirty="0">
                <a:solidFill>
                  <a:srgbClr val="000000"/>
                </a:solidFill>
                <a:latin typeface="Verdana" charset="0"/>
                <a:ea typeface="ＭＳ Ｐゴシック" charset="0"/>
              </a:rPr>
              <a:t>Chromosomal translocation in Chronic </a:t>
            </a:r>
            <a:r>
              <a:rPr lang="en-US" sz="1500" dirty="0" err="1">
                <a:solidFill>
                  <a:srgbClr val="000000"/>
                </a:solidFill>
                <a:latin typeface="Verdana" charset="0"/>
                <a:ea typeface="ＭＳ Ｐゴシック" charset="0"/>
              </a:rPr>
              <a:t>Myelogenous</a:t>
            </a:r>
            <a:r>
              <a:rPr lang="en-US" sz="1500" dirty="0">
                <a:solidFill>
                  <a:srgbClr val="000000"/>
                </a:solidFill>
                <a:latin typeface="Verdana" charset="0"/>
                <a:ea typeface="ＭＳ Ｐゴシック" charset="0"/>
              </a:rPr>
              <a:t> Leukemia (CML)</a:t>
            </a:r>
          </a:p>
        </p:txBody>
      </p:sp>
      <p:sp>
        <p:nvSpPr>
          <p:cNvPr id="62467" name="Rectangle 5">
            <a:extLst>
              <a:ext uri="{FF2B5EF4-FFF2-40B4-BE49-F238E27FC236}">
                <a16:creationId xmlns:a16="http://schemas.microsoft.com/office/drawing/2014/main" id="{48D5B2B3-B805-F844-A1E4-DF58E137F5A2}"/>
              </a:ext>
            </a:extLst>
          </p:cNvPr>
          <p:cNvSpPr>
            <a:spLocks noChangeArrowheads="1"/>
          </p:cNvSpPr>
          <p:nvPr/>
        </p:nvSpPr>
        <p:spPr bwMode="auto">
          <a:xfrm>
            <a:off x="4395951" y="2743200"/>
            <a:ext cx="4600903" cy="1131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algn="ctr"/>
            <a:r>
              <a:rPr lang="en-US" altLang="en-US" sz="1350" dirty="0">
                <a:latin typeface="+mj-lt"/>
              </a:rPr>
              <a:t>In CML, the translocation results in the formation of a hybrid protein involving the ABL proto-oncogene. </a:t>
            </a:r>
          </a:p>
          <a:p>
            <a:pPr algn="ctr"/>
            <a:endParaRPr lang="en-US" altLang="en-US" sz="1350" dirty="0">
              <a:latin typeface="+mj-lt"/>
            </a:endParaRPr>
          </a:p>
          <a:p>
            <a:pPr algn="ctr"/>
            <a:r>
              <a:rPr lang="en-US" altLang="en-US" sz="1350" dirty="0">
                <a:latin typeface="+mj-lt"/>
              </a:rPr>
              <a:t>The hybrid protein causes ABL to emit growth-promoting signals in a deregulated fashion. </a:t>
            </a:r>
          </a:p>
        </p:txBody>
      </p:sp>
      <p:pic>
        <p:nvPicPr>
          <p:cNvPr id="62468" name="Picture 6" descr="chronic-myelogenous-leukemia-cml-[5-bm099-3].jpeg">
            <a:extLst>
              <a:ext uri="{FF2B5EF4-FFF2-40B4-BE49-F238E27FC236}">
                <a16:creationId xmlns:a16="http://schemas.microsoft.com/office/drawing/2014/main" id="{B44878B5-B8E7-6D44-9499-CA7553C6B9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514350"/>
            <a:ext cx="2119313" cy="158948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3" descr="F3.medium.gif">
            <a:extLst>
              <a:ext uri="{FF2B5EF4-FFF2-40B4-BE49-F238E27FC236}">
                <a16:creationId xmlns:a16="http://schemas.microsoft.com/office/drawing/2014/main" id="{F013D545-7FCD-9A4B-979E-C861CB1808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5900" y="742950"/>
            <a:ext cx="5753100"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B94427DD-21E4-5343-B872-696E46C3F3C0}"/>
              </a:ext>
            </a:extLst>
          </p:cNvPr>
          <p:cNvSpPr>
            <a:spLocks noGrp="1" noChangeArrowheads="1"/>
          </p:cNvSpPr>
          <p:nvPr/>
        </p:nvSpPr>
        <p:spPr bwMode="auto">
          <a:xfrm>
            <a:off x="1151335" y="0"/>
            <a:ext cx="684966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2700" dir="2700000" algn="ctr" rotWithShape="0">
                    <a:schemeClr val="tx1">
                      <a:alpha val="74998"/>
                    </a:schemeClr>
                  </a:outerShdw>
                </a:effectLst>
              </a14:hiddenEffects>
            </a:ext>
          </a:extLst>
        </p:spPr>
        <p:txBody>
          <a:bodyPr/>
          <a:lstStyle/>
          <a:p>
            <a:pPr>
              <a:lnSpc>
                <a:spcPct val="130000"/>
              </a:lnSpc>
              <a:defRPr/>
            </a:pPr>
            <a:r>
              <a:rPr lang="en-US" sz="1500" dirty="0">
                <a:solidFill>
                  <a:srgbClr val="000000"/>
                </a:solidFill>
                <a:latin typeface="Verdana" charset="0"/>
                <a:ea typeface="ＭＳ Ｐゴシック" charset="0"/>
              </a:rPr>
              <a:t>Signaling pathways impacted by BCR-ABL1 signaling</a:t>
            </a:r>
          </a:p>
        </p:txBody>
      </p:sp>
      <p:sp>
        <p:nvSpPr>
          <p:cNvPr id="7" name="TextBox 6">
            <a:extLst>
              <a:ext uri="{FF2B5EF4-FFF2-40B4-BE49-F238E27FC236}">
                <a16:creationId xmlns:a16="http://schemas.microsoft.com/office/drawing/2014/main" id="{F1D644D5-B944-F14B-9ECB-7C587FCF7B24}"/>
              </a:ext>
            </a:extLst>
          </p:cNvPr>
          <p:cNvSpPr txBox="1"/>
          <p:nvPr/>
        </p:nvSpPr>
        <p:spPr>
          <a:xfrm>
            <a:off x="2628900" y="4429125"/>
            <a:ext cx="2400300" cy="553998"/>
          </a:xfrm>
          <a:prstGeom prst="rect">
            <a:avLst/>
          </a:prstGeom>
          <a:solidFill>
            <a:schemeClr val="accent1">
              <a:lumMod val="90000"/>
            </a:schemeClr>
          </a:solidFill>
        </p:spPr>
        <p:txBody>
          <a:bodyPr>
            <a:spAutoFit/>
          </a:bodyPr>
          <a:lstStyle/>
          <a:p>
            <a:pPr>
              <a:defRPr/>
            </a:pPr>
            <a:r>
              <a:rPr lang="en-US" sz="1500" dirty="0">
                <a:latin typeface="Times" charset="0"/>
                <a:ea typeface="ＭＳ Ｐゴシック" charset="0"/>
                <a:cs typeface="ＭＳ Ｐゴシック" charset="0"/>
              </a:rPr>
              <a:t>Cell growth and proliferation</a:t>
            </a:r>
          </a:p>
        </p:txBody>
      </p:sp>
      <p:cxnSp>
        <p:nvCxnSpPr>
          <p:cNvPr id="9" name="Straight Arrow Connector 8">
            <a:extLst>
              <a:ext uri="{FF2B5EF4-FFF2-40B4-BE49-F238E27FC236}">
                <a16:creationId xmlns:a16="http://schemas.microsoft.com/office/drawing/2014/main" id="{22125359-2BC5-7E4D-982C-1759E789D715}"/>
              </a:ext>
            </a:extLst>
          </p:cNvPr>
          <p:cNvCxnSpPr/>
          <p:nvPr/>
        </p:nvCxnSpPr>
        <p:spPr bwMode="auto">
          <a:xfrm>
            <a:off x="2343150" y="4286250"/>
            <a:ext cx="285750" cy="285750"/>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2" name="TextBox 1">
            <a:extLst>
              <a:ext uri="{FF2B5EF4-FFF2-40B4-BE49-F238E27FC236}">
                <a16:creationId xmlns:a16="http://schemas.microsoft.com/office/drawing/2014/main" id="{D0271672-0151-BAB2-9E5E-EB98AE3D4FE6}"/>
              </a:ext>
            </a:extLst>
          </p:cNvPr>
          <p:cNvSpPr txBox="1"/>
          <p:nvPr/>
        </p:nvSpPr>
        <p:spPr>
          <a:xfrm>
            <a:off x="7239000" y="327451"/>
            <a:ext cx="1905000" cy="830997"/>
          </a:xfrm>
          <a:prstGeom prst="rect">
            <a:avLst/>
          </a:prstGeom>
          <a:noFill/>
        </p:spPr>
        <p:txBody>
          <a:bodyPr wrap="square" rtlCol="0">
            <a:spAutoFit/>
          </a:bodyPr>
          <a:lstStyle/>
          <a:p>
            <a:r>
              <a:rPr lang="en-US" sz="1600" dirty="0">
                <a:highlight>
                  <a:srgbClr val="FFFF00"/>
                </a:highlight>
              </a:rPr>
              <a:t>What is the transcription factor here?</a:t>
            </a:r>
          </a:p>
        </p:txBody>
      </p:sp>
      <p:sp>
        <p:nvSpPr>
          <p:cNvPr id="3" name="TextBox 2">
            <a:extLst>
              <a:ext uri="{FF2B5EF4-FFF2-40B4-BE49-F238E27FC236}">
                <a16:creationId xmlns:a16="http://schemas.microsoft.com/office/drawing/2014/main" id="{F88D7398-099A-8958-DAA0-85F881B05A23}"/>
              </a:ext>
            </a:extLst>
          </p:cNvPr>
          <p:cNvSpPr txBox="1"/>
          <p:nvPr/>
        </p:nvSpPr>
        <p:spPr>
          <a:xfrm>
            <a:off x="7338848" y="1475853"/>
            <a:ext cx="1689538" cy="338554"/>
          </a:xfrm>
          <a:prstGeom prst="rect">
            <a:avLst/>
          </a:prstGeom>
          <a:noFill/>
        </p:spPr>
        <p:txBody>
          <a:bodyPr wrap="square" rtlCol="0">
            <a:spAutoFit/>
          </a:bodyPr>
          <a:lstStyle/>
          <a:p>
            <a:r>
              <a:rPr lang="en-US" sz="1600" dirty="0">
                <a:highlight>
                  <a:srgbClr val="FFFF00"/>
                </a:highlight>
              </a:rPr>
              <a:t>Name 3 kinases?</a:t>
            </a:r>
          </a:p>
        </p:txBody>
      </p:sp>
      <p:sp>
        <p:nvSpPr>
          <p:cNvPr id="4" name="TextBox 3">
            <a:extLst>
              <a:ext uri="{FF2B5EF4-FFF2-40B4-BE49-F238E27FC236}">
                <a16:creationId xmlns:a16="http://schemas.microsoft.com/office/drawing/2014/main" id="{9A081ABB-B397-FE1A-F284-A8E810EA4137}"/>
              </a:ext>
            </a:extLst>
          </p:cNvPr>
          <p:cNvSpPr txBox="1"/>
          <p:nvPr/>
        </p:nvSpPr>
        <p:spPr>
          <a:xfrm>
            <a:off x="7287610" y="2279362"/>
            <a:ext cx="1689538" cy="584775"/>
          </a:xfrm>
          <a:prstGeom prst="rect">
            <a:avLst/>
          </a:prstGeom>
          <a:noFill/>
        </p:spPr>
        <p:txBody>
          <a:bodyPr wrap="square" rtlCol="0">
            <a:spAutoFit/>
          </a:bodyPr>
          <a:lstStyle/>
          <a:p>
            <a:r>
              <a:rPr lang="en-US" sz="1600" dirty="0">
                <a:highlight>
                  <a:srgbClr val="FFFF00"/>
                </a:highlight>
              </a:rPr>
              <a:t>What are the pink ‘P’s?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6C9ED-DEF3-D546-8C7C-029573F76D40}"/>
              </a:ext>
            </a:extLst>
          </p:cNvPr>
          <p:cNvSpPr>
            <a:spLocks noGrp="1"/>
          </p:cNvSpPr>
          <p:nvPr>
            <p:ph type="title"/>
          </p:nvPr>
        </p:nvSpPr>
        <p:spPr>
          <a:xfrm>
            <a:off x="1143000" y="2057400"/>
            <a:ext cx="6858000" cy="914400"/>
          </a:xfrm>
        </p:spPr>
        <p:txBody>
          <a:bodyPr/>
          <a:lstStyle/>
          <a:p>
            <a:pPr>
              <a:defRPr/>
            </a:pPr>
            <a:r>
              <a:rPr lang="en-US" sz="2700" dirty="0"/>
              <a:t>Gene Amplification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Picture 3" descr="37635_4.jpg">
            <a:extLst>
              <a:ext uri="{FF2B5EF4-FFF2-40B4-BE49-F238E27FC236}">
                <a16:creationId xmlns:a16="http://schemas.microsoft.com/office/drawing/2014/main" id="{865E7AC9-E34F-D947-B503-1BE0EE6CB57E}"/>
              </a:ext>
            </a:extLst>
          </p:cNvPr>
          <p:cNvPicPr>
            <a:picLocks noChangeAspect="1"/>
          </p:cNvPicPr>
          <p:nvPr/>
        </p:nvPicPr>
        <p:blipFill>
          <a:blip r:embed="rId2">
            <a:extLst>
              <a:ext uri="{28A0092B-C50C-407E-A947-70E740481C1C}">
                <a14:useLocalDpi xmlns:a14="http://schemas.microsoft.com/office/drawing/2010/main" val="0"/>
              </a:ext>
            </a:extLst>
          </a:blip>
          <a:srcRect b="58424"/>
          <a:stretch>
            <a:fillRect/>
          </a:stretch>
        </p:blipFill>
        <p:spPr bwMode="auto">
          <a:xfrm>
            <a:off x="917029" y="993456"/>
            <a:ext cx="5975747" cy="293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6750E69-E5A5-674C-984D-822004DB5527}"/>
              </a:ext>
            </a:extLst>
          </p:cNvPr>
          <p:cNvSpPr>
            <a:spLocks noGrp="1" noChangeArrowheads="1"/>
          </p:cNvSpPr>
          <p:nvPr/>
        </p:nvSpPr>
        <p:spPr bwMode="auto">
          <a:xfrm>
            <a:off x="1151335" y="0"/>
            <a:ext cx="6849665" cy="742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2700" dir="2700000" algn="ctr" rotWithShape="0">
                    <a:schemeClr val="tx1">
                      <a:alpha val="74998"/>
                    </a:schemeClr>
                  </a:outerShdw>
                </a:effectLst>
              </a14:hiddenEffects>
            </a:ext>
          </a:extLst>
        </p:spPr>
        <p:txBody>
          <a:bodyPr/>
          <a:lstStyle/>
          <a:p>
            <a:pPr>
              <a:lnSpc>
                <a:spcPct val="130000"/>
              </a:lnSpc>
              <a:defRPr/>
            </a:pPr>
            <a:r>
              <a:rPr lang="en-US" sz="2100" dirty="0">
                <a:solidFill>
                  <a:srgbClr val="000000"/>
                </a:solidFill>
                <a:latin typeface="Verdana" charset="0"/>
                <a:ea typeface="ＭＳ Ｐゴシック" charset="0"/>
              </a:rPr>
              <a:t>Gene Amplification</a:t>
            </a:r>
          </a:p>
        </p:txBody>
      </p:sp>
      <p:sp>
        <p:nvSpPr>
          <p:cNvPr id="2" name="TextBox 1">
            <a:extLst>
              <a:ext uri="{FF2B5EF4-FFF2-40B4-BE49-F238E27FC236}">
                <a16:creationId xmlns:a16="http://schemas.microsoft.com/office/drawing/2014/main" id="{9D087035-C711-1AE7-C1CC-DF5888C431A4}"/>
              </a:ext>
            </a:extLst>
          </p:cNvPr>
          <p:cNvSpPr txBox="1"/>
          <p:nvPr/>
        </p:nvSpPr>
        <p:spPr>
          <a:xfrm>
            <a:off x="6053959" y="327451"/>
            <a:ext cx="3090041" cy="338554"/>
          </a:xfrm>
          <a:prstGeom prst="rect">
            <a:avLst/>
          </a:prstGeom>
          <a:noFill/>
        </p:spPr>
        <p:txBody>
          <a:bodyPr wrap="square" rtlCol="0">
            <a:spAutoFit/>
          </a:bodyPr>
          <a:lstStyle/>
          <a:p>
            <a:r>
              <a:rPr lang="en-US" sz="1600" dirty="0">
                <a:highlight>
                  <a:srgbClr val="FFFF00"/>
                </a:highlight>
              </a:rPr>
              <a:t>What do the letters represent?</a:t>
            </a:r>
          </a:p>
        </p:txBody>
      </p:sp>
      <p:sp>
        <p:nvSpPr>
          <p:cNvPr id="3" name="TextBox 2">
            <a:extLst>
              <a:ext uri="{FF2B5EF4-FFF2-40B4-BE49-F238E27FC236}">
                <a16:creationId xmlns:a16="http://schemas.microsoft.com/office/drawing/2014/main" id="{9DDB54C8-4306-2B83-2EDD-0A01AD0ADD89}"/>
              </a:ext>
            </a:extLst>
          </p:cNvPr>
          <p:cNvSpPr txBox="1"/>
          <p:nvPr/>
        </p:nvSpPr>
        <p:spPr>
          <a:xfrm>
            <a:off x="6138042" y="823294"/>
            <a:ext cx="2837792" cy="1077218"/>
          </a:xfrm>
          <a:prstGeom prst="rect">
            <a:avLst/>
          </a:prstGeom>
          <a:noFill/>
        </p:spPr>
        <p:txBody>
          <a:bodyPr wrap="square" rtlCol="0">
            <a:spAutoFit/>
          </a:bodyPr>
          <a:lstStyle/>
          <a:p>
            <a:r>
              <a:rPr lang="en-US" sz="1600" dirty="0">
                <a:highlight>
                  <a:srgbClr val="FFFF00"/>
                </a:highlight>
              </a:rPr>
              <a:t>To be oncogenic (cause cancer), would E and F need to be oncogenes or tumor suppressor genes?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ure_04_11">
            <a:extLst>
              <a:ext uri="{FF2B5EF4-FFF2-40B4-BE49-F238E27FC236}">
                <a16:creationId xmlns:a16="http://schemas.microsoft.com/office/drawing/2014/main" id="{0DA3271F-1D57-EF4C-9ABA-B90AB2AB25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1" y="971550"/>
            <a:ext cx="6385322" cy="343733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5" name="Rectangle 4">
            <a:extLst>
              <a:ext uri="{FF2B5EF4-FFF2-40B4-BE49-F238E27FC236}">
                <a16:creationId xmlns:a16="http://schemas.microsoft.com/office/drawing/2014/main" id="{ADC492A8-4D4C-EF44-B531-6B7D5B6FBC7B}"/>
              </a:ext>
            </a:extLst>
          </p:cNvPr>
          <p:cNvSpPr>
            <a:spLocks noGrp="1" noChangeArrowheads="1"/>
          </p:cNvSpPr>
          <p:nvPr/>
        </p:nvSpPr>
        <p:spPr bwMode="auto">
          <a:xfrm>
            <a:off x="1151335" y="0"/>
            <a:ext cx="7135415" cy="7429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12700" dir="2700000" algn="ctr" rotWithShape="0">
                    <a:schemeClr val="tx1">
                      <a:alpha val="74998"/>
                    </a:schemeClr>
                  </a:outerShdw>
                </a:effectLst>
              </a14:hiddenEffects>
            </a:ext>
          </a:extLst>
        </p:spPr>
        <p:txBody>
          <a:bodyPr/>
          <a:lstStyle/>
          <a:p>
            <a:pPr>
              <a:lnSpc>
                <a:spcPct val="130000"/>
              </a:lnSpc>
              <a:defRPr/>
            </a:pPr>
            <a:r>
              <a:rPr lang="en-US" sz="1800" dirty="0">
                <a:solidFill>
                  <a:srgbClr val="000000"/>
                </a:solidFill>
                <a:latin typeface="Verdana" charset="0"/>
                <a:ea typeface="ＭＳ Ｐゴシック" charset="0"/>
              </a:rPr>
              <a:t>N-</a:t>
            </a:r>
            <a:r>
              <a:rPr lang="en-US" sz="1800" dirty="0" err="1">
                <a:solidFill>
                  <a:srgbClr val="000000"/>
                </a:solidFill>
                <a:latin typeface="Verdana" charset="0"/>
                <a:ea typeface="ＭＳ Ｐゴシック" charset="0"/>
              </a:rPr>
              <a:t>myc</a:t>
            </a:r>
            <a:r>
              <a:rPr lang="en-US" sz="1800" dirty="0">
                <a:solidFill>
                  <a:srgbClr val="000000"/>
                </a:solidFill>
                <a:latin typeface="Verdana" charset="0"/>
                <a:ea typeface="ＭＳ Ｐゴシック" charset="0"/>
              </a:rPr>
              <a:t> amplification and childhood </a:t>
            </a:r>
            <a:r>
              <a:rPr lang="en-US" sz="1800" dirty="0" err="1">
                <a:solidFill>
                  <a:srgbClr val="000000"/>
                </a:solidFill>
                <a:latin typeface="Verdana" charset="0"/>
                <a:ea typeface="ＭＳ Ｐゴシック" charset="0"/>
              </a:rPr>
              <a:t>neuroblastoma</a:t>
            </a:r>
            <a:endParaRPr lang="en-US" sz="1800" dirty="0">
              <a:solidFill>
                <a:srgbClr val="000000"/>
              </a:solidFill>
              <a:latin typeface="Verdana" charset="0"/>
              <a:ea typeface="ＭＳ Ｐゴシック"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8"/>
          <p:cNvPicPr preferRelativeResize="0"/>
          <p:nvPr/>
        </p:nvPicPr>
        <p:blipFill rotWithShape="1">
          <a:blip r:embed="rId3">
            <a:alphaModFix/>
          </a:blip>
          <a:srcRect/>
          <a:stretch/>
        </p:blipFill>
        <p:spPr>
          <a:xfrm>
            <a:off x="3835401" y="324303"/>
            <a:ext cx="4165600" cy="3702756"/>
          </a:xfrm>
          <a:prstGeom prst="rect">
            <a:avLst/>
          </a:prstGeom>
          <a:noFill/>
          <a:ln>
            <a:noFill/>
          </a:ln>
        </p:spPr>
      </p:pic>
      <p:sp>
        <p:nvSpPr>
          <p:cNvPr id="175" name="Google Shape;175;p8"/>
          <p:cNvSpPr txBox="1"/>
          <p:nvPr/>
        </p:nvSpPr>
        <p:spPr>
          <a:xfrm>
            <a:off x="1010104" y="-7620"/>
            <a:ext cx="617220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endParaRPr sz="3300">
              <a:solidFill>
                <a:schemeClr val="dk1"/>
              </a:solidFill>
              <a:latin typeface="Arial"/>
              <a:ea typeface="Arial"/>
              <a:cs typeface="Arial"/>
              <a:sym typeface="Arial"/>
            </a:endParaRPr>
          </a:p>
        </p:txBody>
      </p:sp>
      <p:sp>
        <p:nvSpPr>
          <p:cNvPr id="176" name="Google Shape;176;p8"/>
          <p:cNvSpPr/>
          <p:nvPr/>
        </p:nvSpPr>
        <p:spPr>
          <a:xfrm>
            <a:off x="1176636" y="842756"/>
            <a:ext cx="3693911" cy="530884"/>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Cells can respond to signals from:</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sp>
        <p:nvSpPr>
          <p:cNvPr id="177" name="Google Shape;177;p8"/>
          <p:cNvSpPr txBox="1">
            <a:spLocks noGrp="1"/>
          </p:cNvSpPr>
          <p:nvPr>
            <p:ph type="title"/>
          </p:nvPr>
        </p:nvSpPr>
        <p:spPr>
          <a:xfrm>
            <a:off x="1251852" y="-13100"/>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Cell signals </a:t>
            </a:r>
            <a:endParaRPr sz="2100" dirty="0">
              <a:latin typeface="Arial"/>
              <a:ea typeface="Arial"/>
              <a:cs typeface="Arial"/>
              <a:sym typeface="Arial"/>
            </a:endParaRPr>
          </a:p>
        </p:txBody>
      </p:sp>
      <p:sp>
        <p:nvSpPr>
          <p:cNvPr id="178" name="Google Shape;178;p8"/>
          <p:cNvSpPr/>
          <p:nvPr/>
        </p:nvSpPr>
        <p:spPr>
          <a:xfrm>
            <a:off x="1649891" y="1892800"/>
            <a:ext cx="3900993" cy="90021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p:txBody>
      </p:sp>
      <p:sp>
        <p:nvSpPr>
          <p:cNvPr id="179" name="Google Shape;179;p8"/>
          <p:cNvSpPr/>
          <p:nvPr/>
        </p:nvSpPr>
        <p:spPr>
          <a:xfrm>
            <a:off x="756372" y="3936923"/>
            <a:ext cx="4794512" cy="530884"/>
          </a:xfrm>
          <a:prstGeom prst="rect">
            <a:avLst/>
          </a:prstGeom>
          <a:noFill/>
          <a:ln>
            <a:noFill/>
          </a:ln>
        </p:spPr>
        <p:txBody>
          <a:bodyPr spcFirstLastPara="1" wrap="square" lIns="68569" tIns="34275" rIns="68569" bIns="34275" anchor="t" anchorCtr="0">
            <a:spAutoFit/>
          </a:bodyPr>
          <a:lstStyle/>
          <a:p>
            <a:pPr marL="257175"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Most signals are </a:t>
            </a:r>
            <a:r>
              <a:rPr lang="en-US" sz="1500" dirty="0">
                <a:solidFill>
                  <a:srgbClr val="3366FF"/>
                </a:solidFill>
                <a:latin typeface="Calibri"/>
                <a:ea typeface="Calibri"/>
                <a:cs typeface="Calibri"/>
                <a:sym typeface="Calibri"/>
              </a:rPr>
              <a:t>chemical in nature</a:t>
            </a:r>
            <a:endParaRPr sz="1800" dirty="0"/>
          </a:p>
          <a:p>
            <a:pPr marL="600075" lvl="1"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Some cells respond to mechanical stimuli</a:t>
            </a:r>
            <a:endParaRPr sz="1500" dirty="0">
              <a:solidFill>
                <a:schemeClr val="dk1"/>
              </a:solidFill>
              <a:latin typeface="Calibri"/>
              <a:ea typeface="Calibri"/>
              <a:cs typeface="Calibri"/>
              <a:sym typeface="Calibri"/>
            </a:endParaRPr>
          </a:p>
        </p:txBody>
      </p:sp>
      <p:sp>
        <p:nvSpPr>
          <p:cNvPr id="180" name="Google Shape;180;p8"/>
          <p:cNvSpPr/>
          <p:nvPr/>
        </p:nvSpPr>
        <p:spPr>
          <a:xfrm>
            <a:off x="1010104" y="1240702"/>
            <a:ext cx="3429000" cy="1223382"/>
          </a:xfrm>
          <a:prstGeom prst="rect">
            <a:avLst/>
          </a:prstGeom>
          <a:noFill/>
          <a:ln>
            <a:noFill/>
          </a:ln>
        </p:spPr>
        <p:txBody>
          <a:bodyPr spcFirstLastPara="1" wrap="square" lIns="68569" tIns="34275" rIns="68569" bIns="34275" anchor="t" anchorCtr="0">
            <a:spAutoFit/>
          </a:bodyPr>
          <a:lstStyle/>
          <a:p>
            <a:pPr marL="600075" lvl="1" indent="-257175">
              <a:spcBef>
                <a:spcPts val="0"/>
              </a:spcBef>
              <a:spcAft>
                <a:spcPts val="0"/>
              </a:spcAft>
              <a:buClr>
                <a:srgbClr val="3366FF"/>
              </a:buClr>
              <a:buSzPts val="2000"/>
              <a:buFont typeface="Courier New"/>
              <a:buChar char="o"/>
            </a:pPr>
            <a:r>
              <a:rPr lang="en-US" sz="1500" dirty="0">
                <a:solidFill>
                  <a:srgbClr val="3366FF"/>
                </a:solidFill>
                <a:latin typeface="Calibri"/>
                <a:ea typeface="Calibri"/>
                <a:cs typeface="Calibri"/>
                <a:sym typeface="Calibri"/>
              </a:rPr>
              <a:t>The environment</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Changes in temperature</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Variation in light levels</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Availability of nutrients</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Changes in pressure</a:t>
            </a:r>
            <a:endParaRPr sz="1500" dirty="0">
              <a:solidFill>
                <a:schemeClr val="dk1"/>
              </a:solidFill>
              <a:latin typeface="Calibri"/>
              <a:ea typeface="Calibri"/>
              <a:cs typeface="Calibri"/>
              <a:sym typeface="Calibri"/>
            </a:endParaRPr>
          </a:p>
        </p:txBody>
      </p:sp>
      <p:sp>
        <p:nvSpPr>
          <p:cNvPr id="181" name="Google Shape;181;p8"/>
          <p:cNvSpPr/>
          <p:nvPr/>
        </p:nvSpPr>
        <p:spPr>
          <a:xfrm>
            <a:off x="1028146" y="2681963"/>
            <a:ext cx="3429000" cy="992549"/>
          </a:xfrm>
          <a:prstGeom prst="rect">
            <a:avLst/>
          </a:prstGeom>
          <a:noFill/>
          <a:ln>
            <a:noFill/>
          </a:ln>
        </p:spPr>
        <p:txBody>
          <a:bodyPr spcFirstLastPara="1" wrap="square" lIns="68569" tIns="34275" rIns="68569" bIns="34275" anchor="t" anchorCtr="0">
            <a:spAutoFit/>
          </a:bodyPr>
          <a:lstStyle/>
          <a:p>
            <a:pPr marL="600075" lvl="1" indent="-257175">
              <a:spcBef>
                <a:spcPts val="0"/>
              </a:spcBef>
              <a:spcAft>
                <a:spcPts val="0"/>
              </a:spcAft>
              <a:buClr>
                <a:srgbClr val="3366FF"/>
              </a:buClr>
              <a:buSzPts val="2000"/>
              <a:buFont typeface="Courier New"/>
              <a:buChar char="o"/>
            </a:pPr>
            <a:r>
              <a:rPr lang="en-US" sz="1500" dirty="0">
                <a:solidFill>
                  <a:srgbClr val="3366FF"/>
                </a:solidFill>
                <a:latin typeface="Calibri"/>
                <a:ea typeface="Calibri"/>
                <a:cs typeface="Calibri"/>
                <a:sym typeface="Calibri"/>
              </a:rPr>
              <a:t>Other cells</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Hormones</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Growth factors</a:t>
            </a:r>
            <a:endParaRPr sz="1800" dirty="0"/>
          </a:p>
          <a:p>
            <a:pPr marL="942975" lvl="2" indent="-257175">
              <a:spcBef>
                <a:spcPts val="0"/>
              </a:spcBef>
              <a:spcAft>
                <a:spcPts val="0"/>
              </a:spcAft>
              <a:buClr>
                <a:schemeClr val="dk1"/>
              </a:buClr>
              <a:buSzPts val="2000"/>
              <a:buFont typeface="Arial"/>
              <a:buChar char="•"/>
            </a:pPr>
            <a:r>
              <a:rPr lang="en-US" sz="1500" dirty="0">
                <a:solidFill>
                  <a:schemeClr val="dk1"/>
                </a:solidFill>
                <a:latin typeface="Calibri"/>
                <a:ea typeface="Calibri"/>
                <a:cs typeface="Calibri"/>
                <a:sym typeface="Calibri"/>
              </a:rPr>
              <a:t>Neurotransmitters</a:t>
            </a:r>
            <a:endParaRPr sz="1500" dirty="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txBox="1"/>
          <p:nvPr/>
        </p:nvSpPr>
        <p:spPr>
          <a:xfrm>
            <a:off x="1010104" y="-7620"/>
            <a:ext cx="6172200" cy="857250"/>
          </a:xfrm>
          <a:prstGeom prst="rect">
            <a:avLst/>
          </a:prstGeom>
          <a:noFill/>
          <a:ln>
            <a:noFill/>
          </a:ln>
        </p:spPr>
        <p:txBody>
          <a:bodyPr spcFirstLastPara="1" wrap="square" lIns="68569" tIns="34275" rIns="68569" bIns="34275" anchor="ctr" anchorCtr="0">
            <a:normAutofit/>
          </a:bodyPr>
          <a:lstStyle/>
          <a:p>
            <a:pPr algn="ctr">
              <a:spcBef>
                <a:spcPts val="0"/>
              </a:spcBef>
              <a:spcAft>
                <a:spcPts val="0"/>
              </a:spcAft>
              <a:buClr>
                <a:schemeClr val="dk1"/>
              </a:buClr>
              <a:buSzPts val="4400"/>
            </a:pPr>
            <a:endParaRPr sz="3300">
              <a:solidFill>
                <a:schemeClr val="dk1"/>
              </a:solidFill>
              <a:latin typeface="Arial"/>
              <a:ea typeface="Arial"/>
              <a:cs typeface="Arial"/>
              <a:sym typeface="Arial"/>
            </a:endParaRPr>
          </a:p>
        </p:txBody>
      </p:sp>
      <p:sp>
        <p:nvSpPr>
          <p:cNvPr id="202" name="Google Shape;202;p10"/>
          <p:cNvSpPr txBox="1">
            <a:spLocks noGrp="1"/>
          </p:cNvSpPr>
          <p:nvPr>
            <p:ph type="title"/>
          </p:nvPr>
        </p:nvSpPr>
        <p:spPr>
          <a:xfrm>
            <a:off x="1226743" y="-98798"/>
            <a:ext cx="6845789" cy="857250"/>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Overview of cell signaling</a:t>
            </a:r>
            <a:endParaRPr sz="2100" dirty="0">
              <a:latin typeface="Arial"/>
              <a:ea typeface="Arial"/>
              <a:cs typeface="Arial"/>
              <a:sym typeface="Arial"/>
            </a:endParaRPr>
          </a:p>
        </p:txBody>
      </p:sp>
      <p:sp>
        <p:nvSpPr>
          <p:cNvPr id="203" name="Google Shape;203;p10"/>
          <p:cNvSpPr/>
          <p:nvPr/>
        </p:nvSpPr>
        <p:spPr>
          <a:xfrm>
            <a:off x="777500" y="2722227"/>
            <a:ext cx="7112798" cy="2423710"/>
          </a:xfrm>
          <a:prstGeom prst="rect">
            <a:avLst/>
          </a:prstGeom>
          <a:noFill/>
          <a:ln>
            <a:noFill/>
          </a:ln>
        </p:spPr>
        <p:txBody>
          <a:bodyPr spcFirstLastPara="1" wrap="square" lIns="68569" tIns="34275" rIns="68569" bIns="34275" anchor="t" anchorCtr="0">
            <a:spAutoFit/>
          </a:bodyPr>
          <a:lstStyle/>
          <a:p>
            <a:pPr marL="285750" indent="-285750">
              <a:spcBef>
                <a:spcPts val="0"/>
              </a:spcBef>
              <a:spcAft>
                <a:spcPts val="600"/>
              </a:spcAft>
              <a:buClr>
                <a:schemeClr val="dk1"/>
              </a:buClr>
              <a:buSzPts val="2000"/>
              <a:buFont typeface="Arial" panose="020B0604020202020204" pitchFamily="34" charset="0"/>
              <a:buChar char="•"/>
            </a:pPr>
            <a:r>
              <a:rPr lang="en-US" sz="1400" dirty="0">
                <a:solidFill>
                  <a:schemeClr val="dk1"/>
                </a:solidFill>
                <a:latin typeface="Calibri"/>
                <a:ea typeface="Calibri"/>
                <a:cs typeface="Calibri"/>
                <a:sym typeface="Calibri"/>
              </a:rPr>
              <a:t>The chemical signals are </a:t>
            </a:r>
            <a:r>
              <a:rPr lang="en-US" sz="1400" dirty="0">
                <a:solidFill>
                  <a:srgbClr val="3366FF"/>
                </a:solidFill>
                <a:latin typeface="Calibri"/>
                <a:ea typeface="Calibri"/>
                <a:cs typeface="Calibri"/>
                <a:sym typeface="Calibri"/>
              </a:rPr>
              <a:t>proteins</a:t>
            </a:r>
            <a:r>
              <a:rPr lang="en-US" sz="1400" dirty="0">
                <a:solidFill>
                  <a:srgbClr val="558ED5"/>
                </a:solidFill>
                <a:latin typeface="Calibri"/>
                <a:ea typeface="Calibri"/>
                <a:cs typeface="Calibri"/>
                <a:sym typeface="Calibri"/>
              </a:rPr>
              <a:t> </a:t>
            </a:r>
            <a:r>
              <a:rPr lang="en-US" sz="1400" dirty="0">
                <a:solidFill>
                  <a:srgbClr val="000000"/>
                </a:solidFill>
                <a:latin typeface="Calibri"/>
                <a:ea typeface="Calibri"/>
                <a:cs typeface="Calibri"/>
                <a:sym typeface="Calibri"/>
              </a:rPr>
              <a:t>or other molecules produced by a </a:t>
            </a:r>
            <a:r>
              <a:rPr lang="en-US" sz="1400" dirty="0">
                <a:solidFill>
                  <a:srgbClr val="3366FF"/>
                </a:solidFill>
                <a:latin typeface="Calibri"/>
                <a:ea typeface="Calibri"/>
                <a:cs typeface="Calibri"/>
                <a:sym typeface="Calibri"/>
              </a:rPr>
              <a:t>sending cell</a:t>
            </a:r>
            <a:endParaRPr sz="1600" dirty="0"/>
          </a:p>
          <a:p>
            <a:pPr marL="628650" lvl="1" indent="-285750">
              <a:spcBef>
                <a:spcPts val="0"/>
              </a:spcBef>
              <a:spcAft>
                <a:spcPts val="600"/>
              </a:spcAft>
              <a:buClr>
                <a:schemeClr val="dk1"/>
              </a:buClr>
              <a:buSzPts val="2000"/>
              <a:buFont typeface="Arial" panose="020B0604020202020204" pitchFamily="34" charset="0"/>
              <a:buChar char="•"/>
            </a:pPr>
            <a:r>
              <a:rPr lang="en-US" sz="1400" dirty="0">
                <a:solidFill>
                  <a:schemeClr val="dk1"/>
                </a:solidFill>
                <a:latin typeface="Calibri"/>
                <a:ea typeface="Calibri"/>
                <a:cs typeface="Calibri"/>
                <a:sym typeface="Calibri"/>
              </a:rPr>
              <a:t>These signaling molecules are called </a:t>
            </a:r>
            <a:r>
              <a:rPr lang="en-US" sz="1400" u="sng" dirty="0">
                <a:solidFill>
                  <a:srgbClr val="3366FF"/>
                </a:solidFill>
                <a:latin typeface="Calibri"/>
                <a:ea typeface="Calibri"/>
                <a:cs typeface="Calibri"/>
                <a:sym typeface="Calibri"/>
              </a:rPr>
              <a:t>ligands</a:t>
            </a:r>
            <a:endParaRPr sz="700" dirty="0">
              <a:solidFill>
                <a:srgbClr val="558ED5"/>
              </a:solidFill>
              <a:latin typeface="Calibri"/>
              <a:ea typeface="Calibri"/>
              <a:cs typeface="Calibri"/>
              <a:sym typeface="Calibri"/>
            </a:endParaRPr>
          </a:p>
          <a:p>
            <a:pPr marL="285750" indent="-285750">
              <a:spcBef>
                <a:spcPts val="0"/>
              </a:spcBef>
              <a:spcAft>
                <a:spcPts val="2400"/>
              </a:spcAft>
              <a:buClr>
                <a:srgbClr val="0000FF"/>
              </a:buClr>
              <a:buSzPts val="2000"/>
              <a:buFont typeface="Arial" panose="020B0604020202020204" pitchFamily="34" charset="0"/>
              <a:buChar char="•"/>
            </a:pPr>
            <a:r>
              <a:rPr lang="en-US" sz="1400" dirty="0">
                <a:solidFill>
                  <a:srgbClr val="0000FF"/>
                </a:solidFill>
                <a:latin typeface="Calibri"/>
                <a:ea typeface="Calibri"/>
                <a:cs typeface="Calibri"/>
                <a:sym typeface="Calibri"/>
              </a:rPr>
              <a:t>Ligands</a:t>
            </a:r>
            <a:r>
              <a:rPr lang="en-US" sz="1400" dirty="0">
                <a:solidFill>
                  <a:schemeClr val="dk1"/>
                </a:solidFill>
                <a:latin typeface="Calibri"/>
                <a:ea typeface="Calibri"/>
                <a:cs typeface="Calibri"/>
                <a:sym typeface="Calibri"/>
              </a:rPr>
              <a:t> are secreted from the “sending cell”, often into the </a:t>
            </a:r>
            <a:r>
              <a:rPr lang="en-US" sz="1400" u="sng" dirty="0">
                <a:solidFill>
                  <a:srgbClr val="3366FF"/>
                </a:solidFill>
                <a:latin typeface="Calibri"/>
                <a:ea typeface="Calibri"/>
                <a:cs typeface="Calibri"/>
                <a:sym typeface="Calibri"/>
              </a:rPr>
              <a:t>extracellular space</a:t>
            </a:r>
            <a:endParaRPr sz="700" dirty="0">
              <a:solidFill>
                <a:schemeClr val="dk1"/>
              </a:solidFill>
              <a:latin typeface="Calibri"/>
              <a:ea typeface="Calibri"/>
              <a:cs typeface="Calibri"/>
              <a:sym typeface="Calibri"/>
            </a:endParaRPr>
          </a:p>
          <a:p>
            <a:pPr marL="285750" indent="-285750">
              <a:spcBef>
                <a:spcPts val="0"/>
              </a:spcBef>
              <a:spcAft>
                <a:spcPts val="600"/>
              </a:spcAft>
              <a:buClr>
                <a:schemeClr val="dk1"/>
              </a:buClr>
              <a:buSzPts val="2000"/>
              <a:buFont typeface="Arial" panose="020B0604020202020204" pitchFamily="34" charset="0"/>
              <a:buChar char="•"/>
            </a:pPr>
            <a:r>
              <a:rPr lang="en-US" sz="1400" dirty="0">
                <a:solidFill>
                  <a:schemeClr val="dk1"/>
                </a:solidFill>
                <a:latin typeface="Calibri"/>
                <a:ea typeface="Calibri"/>
                <a:cs typeface="Calibri"/>
                <a:sym typeface="Calibri"/>
              </a:rPr>
              <a:t>Not all cells can “hear” a particular chemical message</a:t>
            </a:r>
            <a:endParaRPr sz="1600" dirty="0"/>
          </a:p>
          <a:p>
            <a:pPr marL="628650" lvl="1" indent="-285750">
              <a:spcBef>
                <a:spcPts val="0"/>
              </a:spcBef>
              <a:spcAft>
                <a:spcPts val="1200"/>
              </a:spcAft>
              <a:buClr>
                <a:schemeClr val="dk1"/>
              </a:buClr>
              <a:buSzPts val="2000"/>
              <a:buFont typeface="Arial" panose="020B0604020202020204" pitchFamily="34" charset="0"/>
              <a:buChar char="•"/>
            </a:pPr>
            <a:r>
              <a:rPr lang="en-US" sz="1400" dirty="0">
                <a:solidFill>
                  <a:schemeClr val="dk1"/>
                </a:solidFill>
                <a:latin typeface="Calibri"/>
                <a:ea typeface="Calibri"/>
                <a:cs typeface="Calibri"/>
                <a:sym typeface="Calibri"/>
              </a:rPr>
              <a:t>To detect the signal, the </a:t>
            </a:r>
            <a:r>
              <a:rPr lang="en-US" sz="1400" dirty="0">
                <a:solidFill>
                  <a:srgbClr val="3366FF"/>
                </a:solidFill>
                <a:latin typeface="Calibri"/>
                <a:ea typeface="Calibri"/>
                <a:cs typeface="Calibri"/>
                <a:sym typeface="Calibri"/>
              </a:rPr>
              <a:t>target cell </a:t>
            </a:r>
            <a:r>
              <a:rPr lang="en-US" sz="1400" dirty="0">
                <a:solidFill>
                  <a:schemeClr val="dk1"/>
                </a:solidFill>
                <a:latin typeface="Calibri"/>
                <a:ea typeface="Calibri"/>
                <a:cs typeface="Calibri"/>
                <a:sym typeface="Calibri"/>
              </a:rPr>
              <a:t>must have the correct receptor</a:t>
            </a:r>
            <a:endParaRPr sz="1600" dirty="0"/>
          </a:p>
          <a:p>
            <a:pPr marL="285750" indent="-285750">
              <a:spcBef>
                <a:spcPts val="0"/>
              </a:spcBef>
              <a:spcAft>
                <a:spcPts val="600"/>
              </a:spcAft>
              <a:buClr>
                <a:srgbClr val="3366FF"/>
              </a:buClr>
              <a:buSzPts val="2000"/>
              <a:buFont typeface="Arial" panose="020B0604020202020204" pitchFamily="34" charset="0"/>
              <a:buChar char="•"/>
            </a:pPr>
            <a:r>
              <a:rPr lang="en-US" sz="1400" u="sng" dirty="0">
                <a:solidFill>
                  <a:srgbClr val="3366FF"/>
                </a:solidFill>
                <a:latin typeface="Calibri"/>
                <a:ea typeface="Calibri"/>
                <a:cs typeface="Calibri"/>
                <a:sym typeface="Calibri"/>
              </a:rPr>
              <a:t>Receptors</a:t>
            </a:r>
            <a:r>
              <a:rPr lang="en-US" sz="1400" dirty="0">
                <a:solidFill>
                  <a:schemeClr val="dk1"/>
                </a:solidFill>
                <a:latin typeface="Calibri"/>
                <a:ea typeface="Calibri"/>
                <a:cs typeface="Calibri"/>
                <a:sym typeface="Calibri"/>
              </a:rPr>
              <a:t> are proteins that bind to signaling molecules and initiate a physiological response</a:t>
            </a:r>
            <a:endParaRPr sz="1600" dirty="0"/>
          </a:p>
          <a:p>
            <a:pPr marL="628650" lvl="1" indent="-285750">
              <a:spcBef>
                <a:spcPts val="0"/>
              </a:spcBef>
              <a:spcAft>
                <a:spcPts val="600"/>
              </a:spcAft>
              <a:buClr>
                <a:schemeClr val="dk1"/>
              </a:buClr>
              <a:buSzPts val="2000"/>
              <a:buFont typeface="Arial" panose="020B0604020202020204" pitchFamily="34" charset="0"/>
              <a:buChar char="•"/>
            </a:pPr>
            <a:r>
              <a:rPr lang="en-US" sz="1400" u="sng" dirty="0">
                <a:solidFill>
                  <a:schemeClr val="dk1"/>
                </a:solidFill>
                <a:latin typeface="Calibri"/>
                <a:ea typeface="Calibri"/>
                <a:cs typeface="Calibri"/>
                <a:sym typeface="Calibri"/>
              </a:rPr>
              <a:t>Different receptors are specific for different molecules</a:t>
            </a:r>
            <a:endParaRPr sz="1400" u="sng" dirty="0">
              <a:solidFill>
                <a:schemeClr val="dk1"/>
              </a:solidFill>
              <a:latin typeface="Calibri"/>
              <a:ea typeface="Calibri"/>
              <a:cs typeface="Calibri"/>
              <a:sym typeface="Calibri"/>
            </a:endParaRPr>
          </a:p>
        </p:txBody>
      </p:sp>
      <p:pic>
        <p:nvPicPr>
          <p:cNvPr id="204" name="Google Shape;204;p10"/>
          <p:cNvPicPr preferRelativeResize="0"/>
          <p:nvPr/>
        </p:nvPicPr>
        <p:blipFill rotWithShape="1">
          <a:blip r:embed="rId3">
            <a:alphaModFix/>
          </a:blip>
          <a:srcRect/>
          <a:stretch/>
        </p:blipFill>
        <p:spPr>
          <a:xfrm>
            <a:off x="1010104" y="646930"/>
            <a:ext cx="6343823" cy="192482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4"/>
          <p:cNvSpPr txBox="1">
            <a:spLocks noGrp="1"/>
          </p:cNvSpPr>
          <p:nvPr>
            <p:ph type="title"/>
          </p:nvPr>
        </p:nvSpPr>
        <p:spPr>
          <a:xfrm>
            <a:off x="524062" y="21987"/>
            <a:ext cx="6845789" cy="505325"/>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Forms of signaling</a:t>
            </a:r>
            <a:endParaRPr sz="2100" dirty="0">
              <a:latin typeface="Arial"/>
              <a:ea typeface="Arial"/>
              <a:cs typeface="Arial"/>
              <a:sym typeface="Arial"/>
            </a:endParaRPr>
          </a:p>
        </p:txBody>
      </p:sp>
      <p:sp>
        <p:nvSpPr>
          <p:cNvPr id="118" name="Google Shape;118;p4"/>
          <p:cNvSpPr/>
          <p:nvPr/>
        </p:nvSpPr>
        <p:spPr>
          <a:xfrm>
            <a:off x="1649891" y="1892800"/>
            <a:ext cx="3900993" cy="90021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B0328481-E829-4B44-9219-98AF39533ED7}"/>
              </a:ext>
            </a:extLst>
          </p:cNvPr>
          <p:cNvPicPr>
            <a:picLocks noChangeAspect="1"/>
          </p:cNvPicPr>
          <p:nvPr/>
        </p:nvPicPr>
        <p:blipFill>
          <a:blip r:embed="rId3"/>
          <a:stretch>
            <a:fillRect/>
          </a:stretch>
        </p:blipFill>
        <p:spPr>
          <a:xfrm>
            <a:off x="669925" y="654050"/>
            <a:ext cx="3997325" cy="1874522"/>
          </a:xfrm>
          <a:prstGeom prst="rect">
            <a:avLst/>
          </a:prstGeom>
        </p:spPr>
      </p:pic>
      <p:pic>
        <p:nvPicPr>
          <p:cNvPr id="3" name="Picture 2">
            <a:extLst>
              <a:ext uri="{FF2B5EF4-FFF2-40B4-BE49-F238E27FC236}">
                <a16:creationId xmlns:a16="http://schemas.microsoft.com/office/drawing/2014/main" id="{06F29E58-9C9A-724B-AB5A-68CCA4777CB3}"/>
              </a:ext>
            </a:extLst>
          </p:cNvPr>
          <p:cNvPicPr>
            <a:picLocks noChangeAspect="1"/>
          </p:cNvPicPr>
          <p:nvPr/>
        </p:nvPicPr>
        <p:blipFill>
          <a:blip r:embed="rId4"/>
          <a:stretch>
            <a:fillRect/>
          </a:stretch>
        </p:blipFill>
        <p:spPr>
          <a:xfrm>
            <a:off x="596900" y="2579516"/>
            <a:ext cx="4146371" cy="1030459"/>
          </a:xfrm>
          <a:prstGeom prst="rect">
            <a:avLst/>
          </a:prstGeom>
        </p:spPr>
      </p:pic>
      <p:pic>
        <p:nvPicPr>
          <p:cNvPr id="4" name="Picture 3">
            <a:extLst>
              <a:ext uri="{FF2B5EF4-FFF2-40B4-BE49-F238E27FC236}">
                <a16:creationId xmlns:a16="http://schemas.microsoft.com/office/drawing/2014/main" id="{E8181FDD-F047-C548-9E73-204BF7E9CA03}"/>
              </a:ext>
            </a:extLst>
          </p:cNvPr>
          <p:cNvPicPr>
            <a:picLocks noChangeAspect="1"/>
          </p:cNvPicPr>
          <p:nvPr/>
        </p:nvPicPr>
        <p:blipFill>
          <a:blip r:embed="rId5"/>
          <a:stretch>
            <a:fillRect/>
          </a:stretch>
        </p:blipFill>
        <p:spPr>
          <a:xfrm>
            <a:off x="539571" y="3677171"/>
            <a:ext cx="4203700" cy="1075947"/>
          </a:xfrm>
          <a:prstGeom prst="rect">
            <a:avLst/>
          </a:prstGeom>
        </p:spPr>
      </p:pic>
      <p:sp>
        <p:nvSpPr>
          <p:cNvPr id="19" name="Google Shape;176;p8">
            <a:extLst>
              <a:ext uri="{FF2B5EF4-FFF2-40B4-BE49-F238E27FC236}">
                <a16:creationId xmlns:a16="http://schemas.microsoft.com/office/drawing/2014/main" id="{EDCBB1D7-82DA-3E4C-8126-88117F285366}"/>
              </a:ext>
            </a:extLst>
          </p:cNvPr>
          <p:cNvSpPr/>
          <p:nvPr/>
        </p:nvSpPr>
        <p:spPr>
          <a:xfrm>
            <a:off x="5171896" y="803224"/>
            <a:ext cx="3095804" cy="1454214"/>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500" b="1" dirty="0">
                <a:solidFill>
                  <a:schemeClr val="dk1"/>
                </a:solidFill>
                <a:latin typeface="Calibri"/>
                <a:ea typeface="Calibri"/>
                <a:cs typeface="Calibri"/>
                <a:sym typeface="Calibri"/>
              </a:rPr>
              <a:t>Use the pictures to define the terms</a:t>
            </a:r>
          </a:p>
          <a:p>
            <a:pPr marL="257175" indent="-257175">
              <a:spcBef>
                <a:spcPts val="0"/>
              </a:spcBef>
              <a:spcAft>
                <a:spcPts val="0"/>
              </a:spcAft>
              <a:buClr>
                <a:schemeClr val="dk1"/>
              </a:buClr>
              <a:buSzPts val="2000"/>
              <a:buFont typeface="Arial"/>
              <a:buChar char="•"/>
            </a:pPr>
            <a:r>
              <a:rPr lang="en-US" sz="1500" dirty="0">
                <a:solidFill>
                  <a:schemeClr val="dk1"/>
                </a:solidFill>
                <a:latin typeface="Calibri"/>
                <a:cs typeface="Calibri"/>
                <a:sym typeface="Calibri"/>
              </a:rPr>
              <a:t>Paracrine</a:t>
            </a:r>
          </a:p>
          <a:p>
            <a:pPr marL="257175" indent="-257175">
              <a:spcBef>
                <a:spcPts val="0"/>
              </a:spcBef>
              <a:spcAft>
                <a:spcPts val="0"/>
              </a:spcAft>
              <a:buClr>
                <a:schemeClr val="dk1"/>
              </a:buClr>
              <a:buSzPts val="2000"/>
              <a:buFont typeface="Arial"/>
              <a:buChar char="•"/>
            </a:pPr>
            <a:r>
              <a:rPr lang="en-US" sz="1500" dirty="0">
                <a:solidFill>
                  <a:schemeClr val="dk1"/>
                </a:solidFill>
                <a:latin typeface="Calibri"/>
                <a:cs typeface="Calibri"/>
                <a:sym typeface="Calibri"/>
              </a:rPr>
              <a:t>Autocrine</a:t>
            </a:r>
          </a:p>
          <a:p>
            <a:pPr marL="257175" indent="-257175">
              <a:spcBef>
                <a:spcPts val="0"/>
              </a:spcBef>
              <a:spcAft>
                <a:spcPts val="0"/>
              </a:spcAft>
              <a:buClr>
                <a:schemeClr val="dk1"/>
              </a:buClr>
              <a:buSzPts val="2000"/>
              <a:buFont typeface="Arial"/>
              <a:buChar char="•"/>
            </a:pPr>
            <a:r>
              <a:rPr lang="en-US" sz="1500" dirty="0">
                <a:solidFill>
                  <a:schemeClr val="dk1"/>
                </a:solidFill>
                <a:latin typeface="Calibri"/>
                <a:cs typeface="Calibri"/>
                <a:sym typeface="Calibri"/>
              </a:rPr>
              <a:t>Endocrine</a:t>
            </a:r>
          </a:p>
          <a:p>
            <a:pPr marL="257175" indent="-257175">
              <a:spcBef>
                <a:spcPts val="0"/>
              </a:spcBef>
              <a:spcAft>
                <a:spcPts val="0"/>
              </a:spcAft>
              <a:buClr>
                <a:schemeClr val="dk1"/>
              </a:buClr>
              <a:buSzPts val="2000"/>
              <a:buFont typeface="Arial"/>
              <a:buChar char="•"/>
            </a:pPr>
            <a:r>
              <a:rPr lang="en-US" sz="1500" dirty="0">
                <a:solidFill>
                  <a:schemeClr val="dk1"/>
                </a:solidFill>
                <a:latin typeface="Calibri"/>
                <a:cs typeface="Calibri"/>
                <a:sym typeface="Calibri"/>
              </a:rPr>
              <a:t>Gap junction</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sp>
        <p:nvSpPr>
          <p:cNvPr id="10" name="Rectangle 9">
            <a:extLst>
              <a:ext uri="{FF2B5EF4-FFF2-40B4-BE49-F238E27FC236}">
                <a16:creationId xmlns:a16="http://schemas.microsoft.com/office/drawing/2014/main" id="{CB01E121-3C61-E64D-BA05-2E9348433C52}"/>
              </a:ext>
            </a:extLst>
          </p:cNvPr>
          <p:cNvSpPr/>
          <p:nvPr/>
        </p:nvSpPr>
        <p:spPr>
          <a:xfrm>
            <a:off x="2198747" y="1609692"/>
            <a:ext cx="1401640" cy="146493"/>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28F73D-669D-954B-899C-E563563FBE2F}"/>
              </a:ext>
            </a:extLst>
          </p:cNvPr>
          <p:cNvSpPr/>
          <p:nvPr/>
        </p:nvSpPr>
        <p:spPr>
          <a:xfrm>
            <a:off x="2198747" y="726632"/>
            <a:ext cx="1401640" cy="146493"/>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671426-E2CB-2C4D-B88E-90356611CE41}"/>
              </a:ext>
            </a:extLst>
          </p:cNvPr>
          <p:cNvSpPr/>
          <p:nvPr/>
        </p:nvSpPr>
        <p:spPr>
          <a:xfrm>
            <a:off x="2198747" y="2665187"/>
            <a:ext cx="2080176" cy="127829"/>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0BE25F5-D3B3-684D-B4B4-3249C983547D}"/>
              </a:ext>
            </a:extLst>
          </p:cNvPr>
          <p:cNvSpPr/>
          <p:nvPr/>
        </p:nvSpPr>
        <p:spPr>
          <a:xfrm>
            <a:off x="2198747" y="3809345"/>
            <a:ext cx="1951222" cy="213639"/>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5068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4"/>
          <p:cNvSpPr txBox="1">
            <a:spLocks noGrp="1"/>
          </p:cNvSpPr>
          <p:nvPr>
            <p:ph type="title"/>
          </p:nvPr>
        </p:nvSpPr>
        <p:spPr>
          <a:xfrm>
            <a:off x="524062" y="21987"/>
            <a:ext cx="6845789" cy="505325"/>
          </a:xfrm>
          <a:prstGeom prst="rect">
            <a:avLst/>
          </a:prstGeom>
          <a:noFill/>
          <a:ln>
            <a:noFill/>
          </a:ln>
        </p:spPr>
        <p:txBody>
          <a:bodyPr spcFirstLastPara="1" vert="horz" wrap="square" lIns="68569" tIns="34275" rIns="68569" bIns="34275" numCol="1" anchor="ctr" anchorCtr="0" compatLnSpc="1">
            <a:prstTxWarp prst="textNoShape">
              <a:avLst/>
            </a:prstTxWarp>
            <a:normAutofit/>
          </a:bodyPr>
          <a:lstStyle/>
          <a:p>
            <a:pPr>
              <a:spcBef>
                <a:spcPts val="0"/>
              </a:spcBef>
              <a:spcAft>
                <a:spcPts val="0"/>
              </a:spcAft>
              <a:buClr>
                <a:schemeClr val="dk1"/>
              </a:buClr>
              <a:buSzPts val="2800"/>
            </a:pPr>
            <a:r>
              <a:rPr lang="en-US" sz="2100" dirty="0">
                <a:latin typeface="Arial"/>
                <a:ea typeface="Arial"/>
                <a:cs typeface="Arial"/>
                <a:sym typeface="Arial"/>
              </a:rPr>
              <a:t>Review</a:t>
            </a:r>
            <a:endParaRPr sz="2100" dirty="0">
              <a:latin typeface="Arial"/>
              <a:ea typeface="Arial"/>
              <a:cs typeface="Arial"/>
              <a:sym typeface="Arial"/>
            </a:endParaRPr>
          </a:p>
        </p:txBody>
      </p:sp>
      <p:sp>
        <p:nvSpPr>
          <p:cNvPr id="118" name="Google Shape;118;p4"/>
          <p:cNvSpPr/>
          <p:nvPr/>
        </p:nvSpPr>
        <p:spPr>
          <a:xfrm>
            <a:off x="1649891" y="1892800"/>
            <a:ext cx="3900993" cy="900216"/>
          </a:xfrm>
          <a:prstGeom prst="rect">
            <a:avLst/>
          </a:prstGeom>
          <a:noFill/>
          <a:ln>
            <a:noFill/>
          </a:ln>
        </p:spPr>
        <p:txBody>
          <a:bodyPr spcFirstLastPara="1" wrap="square" lIns="68569" tIns="34275" rIns="68569" bIns="34275" anchor="t" anchorCtr="0">
            <a:spAutoFit/>
          </a:bodyPr>
          <a:lstStyle/>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a:p>
            <a:pPr>
              <a:spcBef>
                <a:spcPts val="0"/>
              </a:spcBef>
              <a:spcAft>
                <a:spcPts val="0"/>
              </a:spcAft>
            </a:pPr>
            <a:endParaRPr sz="1800">
              <a:solidFill>
                <a:schemeClr val="dk1"/>
              </a:solidFill>
              <a:latin typeface="Calibri"/>
              <a:ea typeface="Calibri"/>
              <a:cs typeface="Calibri"/>
              <a:sym typeface="Calibri"/>
            </a:endParaRPr>
          </a:p>
        </p:txBody>
      </p:sp>
      <p:sp>
        <p:nvSpPr>
          <p:cNvPr id="19" name="Google Shape;176;p8">
            <a:extLst>
              <a:ext uri="{FF2B5EF4-FFF2-40B4-BE49-F238E27FC236}">
                <a16:creationId xmlns:a16="http://schemas.microsoft.com/office/drawing/2014/main" id="{EDCBB1D7-82DA-3E4C-8126-88117F285366}"/>
              </a:ext>
            </a:extLst>
          </p:cNvPr>
          <p:cNvSpPr/>
          <p:nvPr/>
        </p:nvSpPr>
        <p:spPr>
          <a:xfrm>
            <a:off x="1038046" y="842528"/>
            <a:ext cx="1914704" cy="1223382"/>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500" dirty="0">
                <a:solidFill>
                  <a:schemeClr val="dk1"/>
                </a:solidFill>
                <a:latin typeface="Calibri"/>
                <a:cs typeface="Calibri"/>
                <a:sym typeface="Calibri"/>
              </a:rPr>
              <a:t>A. Paracrine</a:t>
            </a:r>
          </a:p>
          <a:p>
            <a:pPr>
              <a:spcBef>
                <a:spcPts val="0"/>
              </a:spcBef>
              <a:spcAft>
                <a:spcPts val="0"/>
              </a:spcAft>
              <a:buClr>
                <a:schemeClr val="dk1"/>
              </a:buClr>
              <a:buSzPts val="2000"/>
            </a:pPr>
            <a:r>
              <a:rPr lang="en-US" sz="1500" dirty="0">
                <a:solidFill>
                  <a:schemeClr val="dk1"/>
                </a:solidFill>
                <a:latin typeface="Calibri"/>
                <a:cs typeface="Calibri"/>
                <a:sym typeface="Calibri"/>
              </a:rPr>
              <a:t>B. Intracellular space</a:t>
            </a:r>
          </a:p>
          <a:p>
            <a:pPr>
              <a:spcBef>
                <a:spcPts val="0"/>
              </a:spcBef>
              <a:spcAft>
                <a:spcPts val="0"/>
              </a:spcAft>
              <a:buClr>
                <a:schemeClr val="dk1"/>
              </a:buClr>
              <a:buSzPts val="2000"/>
            </a:pPr>
            <a:r>
              <a:rPr lang="en-US" sz="1500" dirty="0">
                <a:solidFill>
                  <a:schemeClr val="dk1"/>
                </a:solidFill>
                <a:latin typeface="Calibri"/>
                <a:cs typeface="Calibri"/>
                <a:sym typeface="Calibri"/>
              </a:rPr>
              <a:t>C. Ligand</a:t>
            </a:r>
          </a:p>
          <a:p>
            <a:pPr>
              <a:spcBef>
                <a:spcPts val="0"/>
              </a:spcBef>
              <a:spcAft>
                <a:spcPts val="0"/>
              </a:spcAft>
              <a:buClr>
                <a:schemeClr val="dk1"/>
              </a:buClr>
              <a:buSzPts val="2000"/>
            </a:pPr>
            <a:r>
              <a:rPr lang="en-US" sz="1500" dirty="0">
                <a:solidFill>
                  <a:schemeClr val="dk1"/>
                </a:solidFill>
                <a:latin typeface="Calibri"/>
                <a:cs typeface="Calibri"/>
                <a:sym typeface="Calibri"/>
              </a:rPr>
              <a:t>D. Extracellular Space</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sp>
        <p:nvSpPr>
          <p:cNvPr id="21" name="Google Shape;176;p8">
            <a:extLst>
              <a:ext uri="{FF2B5EF4-FFF2-40B4-BE49-F238E27FC236}">
                <a16:creationId xmlns:a16="http://schemas.microsoft.com/office/drawing/2014/main" id="{34AF1B06-C6B1-514A-A40F-23983EC68F04}"/>
              </a:ext>
            </a:extLst>
          </p:cNvPr>
          <p:cNvSpPr/>
          <p:nvPr/>
        </p:nvSpPr>
        <p:spPr>
          <a:xfrm>
            <a:off x="261938" y="2394187"/>
            <a:ext cx="8620124" cy="2285211"/>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600" b="0" i="0" dirty="0">
                <a:solidFill>
                  <a:srgbClr val="21242C"/>
                </a:solidFill>
                <a:effectLst/>
                <a:latin typeface="+mj-lt"/>
                <a:cs typeface="Apple Chancery" panose="03020702040506060504" pitchFamily="66" charset="-79"/>
              </a:rPr>
              <a:t>Cells typically communicate using  chemical signals, which are proteins or other molecules produced by a </a:t>
            </a:r>
            <a:r>
              <a:rPr lang="en-US" sz="1600" i="0" dirty="0">
                <a:solidFill>
                  <a:srgbClr val="21242C"/>
                </a:solidFill>
                <a:effectLst/>
                <a:latin typeface="+mj-lt"/>
                <a:cs typeface="Apple Chancery" panose="03020702040506060504" pitchFamily="66" charset="-79"/>
              </a:rPr>
              <a:t>cell and released into the</a:t>
            </a:r>
            <a:r>
              <a:rPr lang="en-US" sz="1600" i="0" dirty="0">
                <a:solidFill>
                  <a:srgbClr val="21242C"/>
                </a:solidFill>
                <a:effectLst/>
                <a:highlight>
                  <a:srgbClr val="FFFF00"/>
                </a:highlight>
                <a:latin typeface="+mj-lt"/>
                <a:cs typeface="Apple Chancery" panose="03020702040506060504" pitchFamily="66" charset="-79"/>
              </a:rPr>
              <a:t>_____________</a:t>
            </a:r>
            <a:r>
              <a:rPr lang="en-US" sz="1600" i="0" dirty="0">
                <a:solidFill>
                  <a:srgbClr val="21242C"/>
                </a:solidFill>
                <a:effectLst/>
                <a:latin typeface="+mj-lt"/>
                <a:cs typeface="Apple Chancery" panose="03020702040506060504" pitchFamily="66" charset="-79"/>
              </a:rPr>
              <a:t>. </a:t>
            </a:r>
            <a:r>
              <a:rPr lang="en-US" sz="1600" b="0" i="0" dirty="0">
                <a:solidFill>
                  <a:srgbClr val="21242C"/>
                </a:solidFill>
                <a:effectLst/>
                <a:latin typeface="+mj-lt"/>
                <a:cs typeface="Apple Chancery" panose="03020702040506060504" pitchFamily="66" charset="-79"/>
              </a:rPr>
              <a:t>There, they can float – like messages in a bottle – over to neighboring cells. These signaling molecules are often called </a:t>
            </a:r>
            <a:r>
              <a:rPr lang="en-US" sz="1600" b="1" i="0" dirty="0">
                <a:solidFill>
                  <a:srgbClr val="21242C"/>
                </a:solidFill>
                <a:effectLst/>
                <a:highlight>
                  <a:srgbClr val="FFFF00"/>
                </a:highlight>
                <a:latin typeface="+mj-lt"/>
                <a:cs typeface="APPLE CHANCERY" panose="03020702040506060504" pitchFamily="66" charset="-79"/>
              </a:rPr>
              <a:t>___________</a:t>
            </a:r>
            <a:r>
              <a:rPr lang="en-US" sz="1600" b="0" i="0" dirty="0">
                <a:solidFill>
                  <a:srgbClr val="21242C"/>
                </a:solidFill>
                <a:effectLst/>
                <a:latin typeface="+mj-lt"/>
                <a:cs typeface="Apple Chancery" panose="03020702040506060504" pitchFamily="66" charset="-79"/>
              </a:rPr>
              <a:t>, a general term for molecules that bind specifically to other molecules (such as receptors).</a:t>
            </a:r>
            <a:r>
              <a:rPr lang="en-US" sz="1600" i="0" dirty="0">
                <a:solidFill>
                  <a:srgbClr val="21242C"/>
                </a:solidFill>
                <a:effectLst/>
                <a:latin typeface="+mj-lt"/>
                <a:cs typeface="Apple Chancery" panose="03020702040506060504" pitchFamily="66" charset="-79"/>
              </a:rPr>
              <a:t> </a:t>
            </a:r>
          </a:p>
          <a:p>
            <a:pPr>
              <a:spcBef>
                <a:spcPts val="0"/>
              </a:spcBef>
              <a:spcAft>
                <a:spcPts val="0"/>
              </a:spcAft>
              <a:buClr>
                <a:schemeClr val="dk1"/>
              </a:buClr>
              <a:buSzPts val="2000"/>
            </a:pPr>
            <a:endParaRPr lang="en-US" sz="1600" dirty="0">
              <a:solidFill>
                <a:srgbClr val="21242C"/>
              </a:solidFill>
              <a:latin typeface="+mj-lt"/>
              <a:cs typeface="Apple Chancery" panose="03020702040506060504" pitchFamily="66" charset="-79"/>
            </a:endParaRPr>
          </a:p>
          <a:p>
            <a:pPr>
              <a:spcBef>
                <a:spcPts val="0"/>
              </a:spcBef>
              <a:spcAft>
                <a:spcPts val="0"/>
              </a:spcAft>
              <a:buClr>
                <a:schemeClr val="dk1"/>
              </a:buClr>
              <a:buSzPts val="2000"/>
            </a:pPr>
            <a:r>
              <a:rPr lang="en-US" sz="1600" dirty="0">
                <a:solidFill>
                  <a:srgbClr val="21242C"/>
                </a:solidFill>
                <a:latin typeface="+mj-lt"/>
                <a:cs typeface="Apple Chancery" panose="03020702040506060504" pitchFamily="66" charset="-79"/>
              </a:rPr>
              <a:t>A cell that </a:t>
            </a:r>
            <a:r>
              <a:rPr lang="en-US" sz="1600" b="0" i="0" dirty="0">
                <a:solidFill>
                  <a:srgbClr val="21242C"/>
                </a:solidFill>
                <a:effectLst/>
                <a:latin typeface="+mj-lt"/>
                <a:cs typeface="Apple Chancery" panose="03020702040506060504" pitchFamily="66" charset="-79"/>
              </a:rPr>
              <a:t>initiates the communication is </a:t>
            </a:r>
            <a:r>
              <a:rPr lang="en-US" sz="1600" dirty="0">
                <a:solidFill>
                  <a:srgbClr val="21242C"/>
                </a:solidFill>
                <a:latin typeface="+mj-lt"/>
                <a:cs typeface="Apple Chancery" panose="03020702040506060504" pitchFamily="66" charset="-79"/>
              </a:rPr>
              <a:t>called a</a:t>
            </a:r>
            <a:r>
              <a:rPr lang="en-US" sz="1600" dirty="0">
                <a:solidFill>
                  <a:srgbClr val="21242C"/>
                </a:solidFill>
                <a:highlight>
                  <a:srgbClr val="FFFF00"/>
                </a:highlight>
                <a:latin typeface="+mj-lt"/>
                <a:cs typeface="Apple Chancery" panose="03020702040506060504" pitchFamily="66" charset="-79"/>
              </a:rPr>
              <a:t> ___________. </a:t>
            </a:r>
            <a:r>
              <a:rPr lang="en-US" sz="1600" dirty="0">
                <a:solidFill>
                  <a:srgbClr val="21242C"/>
                </a:solidFill>
                <a:latin typeface="+mj-lt"/>
                <a:cs typeface="Apple Chancery" panose="03020702040506060504" pitchFamily="66" charset="-79"/>
              </a:rPr>
              <a:t>The cell that receives the message is called</a:t>
            </a:r>
            <a:r>
              <a:rPr lang="en-US" sz="1600" b="0" i="0" dirty="0">
                <a:solidFill>
                  <a:srgbClr val="21242C"/>
                </a:solidFill>
                <a:effectLst/>
                <a:latin typeface="+mj-lt"/>
                <a:cs typeface="Apple Chancery" panose="03020702040506060504" pitchFamily="66" charset="-79"/>
              </a:rPr>
              <a:t>  the </a:t>
            </a:r>
            <a:r>
              <a:rPr lang="en-US" sz="1600" b="0" i="0" dirty="0">
                <a:solidFill>
                  <a:srgbClr val="21242C"/>
                </a:solidFill>
                <a:effectLst/>
                <a:highlight>
                  <a:srgbClr val="FFFF00"/>
                </a:highlight>
                <a:latin typeface="+mj-lt"/>
                <a:cs typeface="Apple Chancery" panose="03020702040506060504" pitchFamily="66" charset="-79"/>
              </a:rPr>
              <a:t>______________</a:t>
            </a:r>
            <a:r>
              <a:rPr lang="en-US" sz="1600" b="0" i="0" dirty="0">
                <a:solidFill>
                  <a:srgbClr val="21242C"/>
                </a:solidFill>
                <a:effectLst/>
                <a:latin typeface="+mj-lt"/>
                <a:cs typeface="Apple Chancery" panose="03020702040506060504" pitchFamily="66" charset="-79"/>
              </a:rPr>
              <a:t>. This cell must have the right </a:t>
            </a:r>
            <a:r>
              <a:rPr lang="en-US" sz="1600" b="1" i="0" dirty="0">
                <a:solidFill>
                  <a:srgbClr val="21242C"/>
                </a:solidFill>
                <a:effectLst/>
                <a:highlight>
                  <a:srgbClr val="FFFF00"/>
                </a:highlight>
                <a:latin typeface="+mj-lt"/>
                <a:cs typeface="APPLE CHANCERY" panose="03020702040506060504" pitchFamily="66" charset="-79"/>
              </a:rPr>
              <a:t>_________</a:t>
            </a:r>
            <a:r>
              <a:rPr lang="en-US" sz="1600" b="0" i="0" dirty="0">
                <a:solidFill>
                  <a:srgbClr val="21242C"/>
                </a:solidFill>
                <a:effectLst/>
                <a:highlight>
                  <a:srgbClr val="FFFF00"/>
                </a:highlight>
                <a:latin typeface="+mj-lt"/>
                <a:cs typeface="Apple Chancery" panose="03020702040506060504" pitchFamily="66" charset="-79"/>
              </a:rPr>
              <a:t> </a:t>
            </a:r>
            <a:r>
              <a:rPr lang="en-US" sz="1600" b="0" i="0" dirty="0">
                <a:solidFill>
                  <a:srgbClr val="21242C"/>
                </a:solidFill>
                <a:effectLst/>
                <a:latin typeface="+mj-lt"/>
                <a:cs typeface="Apple Chancery" panose="03020702040506060504" pitchFamily="66" charset="-79"/>
              </a:rPr>
              <a:t>for that signal. When a signaling molecule binds to its receptor, it alters the shape or activity of the receptor, triggering a change inside of the cell. </a:t>
            </a:r>
            <a:endParaRPr sz="1800" dirty="0">
              <a:solidFill>
                <a:schemeClr val="dk1"/>
              </a:solidFill>
              <a:latin typeface="+mj-lt"/>
              <a:ea typeface="Calibri"/>
              <a:cs typeface="Apple Chancery" panose="03020702040506060504" pitchFamily="66" charset="-79"/>
              <a:sym typeface="Calibri"/>
            </a:endParaRPr>
          </a:p>
        </p:txBody>
      </p:sp>
      <p:sp>
        <p:nvSpPr>
          <p:cNvPr id="22" name="Google Shape;176;p8">
            <a:extLst>
              <a:ext uri="{FF2B5EF4-FFF2-40B4-BE49-F238E27FC236}">
                <a16:creationId xmlns:a16="http://schemas.microsoft.com/office/drawing/2014/main" id="{D88384C0-B31D-AE4C-B42C-08F0FB625FE5}"/>
              </a:ext>
            </a:extLst>
          </p:cNvPr>
          <p:cNvSpPr/>
          <p:nvPr/>
        </p:nvSpPr>
        <p:spPr>
          <a:xfrm>
            <a:off x="3356377" y="836501"/>
            <a:ext cx="1790879" cy="1223382"/>
          </a:xfrm>
          <a:prstGeom prst="rect">
            <a:avLst/>
          </a:prstGeom>
          <a:noFill/>
          <a:ln>
            <a:noFill/>
          </a:ln>
        </p:spPr>
        <p:txBody>
          <a:bodyPr spcFirstLastPara="1" wrap="square" lIns="68569" tIns="34275" rIns="68569" bIns="34275" anchor="t" anchorCtr="0">
            <a:spAutoFit/>
          </a:bodyPr>
          <a:lstStyle/>
          <a:p>
            <a:pPr>
              <a:spcBef>
                <a:spcPts val="0"/>
              </a:spcBef>
              <a:spcAft>
                <a:spcPts val="0"/>
              </a:spcAft>
              <a:buClr>
                <a:schemeClr val="dk1"/>
              </a:buClr>
              <a:buSzPts val="2000"/>
            </a:pPr>
            <a:r>
              <a:rPr lang="en-US" sz="1500" dirty="0">
                <a:solidFill>
                  <a:schemeClr val="dk1"/>
                </a:solidFill>
                <a:latin typeface="Calibri"/>
                <a:cs typeface="Calibri"/>
                <a:sym typeface="Calibri"/>
              </a:rPr>
              <a:t>E. Receptor</a:t>
            </a:r>
          </a:p>
          <a:p>
            <a:pPr>
              <a:spcBef>
                <a:spcPts val="0"/>
              </a:spcBef>
              <a:spcAft>
                <a:spcPts val="0"/>
              </a:spcAft>
              <a:buClr>
                <a:schemeClr val="dk1"/>
              </a:buClr>
              <a:buSzPts val="2000"/>
            </a:pPr>
            <a:r>
              <a:rPr lang="en-US" sz="1500" dirty="0">
                <a:solidFill>
                  <a:schemeClr val="dk1"/>
                </a:solidFill>
                <a:latin typeface="Calibri"/>
                <a:cs typeface="Calibri"/>
                <a:sym typeface="Calibri"/>
              </a:rPr>
              <a:t>F. Autocrine</a:t>
            </a:r>
          </a:p>
          <a:p>
            <a:pPr>
              <a:spcBef>
                <a:spcPts val="0"/>
              </a:spcBef>
              <a:spcAft>
                <a:spcPts val="0"/>
              </a:spcAft>
              <a:buClr>
                <a:schemeClr val="dk1"/>
              </a:buClr>
              <a:buSzPts val="2000"/>
            </a:pPr>
            <a:r>
              <a:rPr lang="en-US" sz="1500" dirty="0">
                <a:solidFill>
                  <a:schemeClr val="dk1"/>
                </a:solidFill>
                <a:latin typeface="Calibri"/>
                <a:cs typeface="Calibri"/>
                <a:sym typeface="Calibri"/>
              </a:rPr>
              <a:t>G. Target Cell</a:t>
            </a:r>
          </a:p>
          <a:p>
            <a:pPr>
              <a:spcBef>
                <a:spcPts val="0"/>
              </a:spcBef>
              <a:spcAft>
                <a:spcPts val="0"/>
              </a:spcAft>
              <a:buClr>
                <a:schemeClr val="dk1"/>
              </a:buClr>
              <a:buSzPts val="2000"/>
            </a:pPr>
            <a:r>
              <a:rPr lang="en-US" sz="1500" dirty="0">
                <a:solidFill>
                  <a:schemeClr val="dk1"/>
                </a:solidFill>
                <a:latin typeface="Calibri"/>
                <a:cs typeface="Calibri"/>
                <a:sym typeface="Calibri"/>
              </a:rPr>
              <a:t>H. Sending Cell</a:t>
            </a:r>
            <a:endParaRPr sz="1800" dirty="0"/>
          </a:p>
          <a:p>
            <a:pPr marL="257175" indent="-161925">
              <a:spcBef>
                <a:spcPts val="0"/>
              </a:spcBef>
              <a:spcAft>
                <a:spcPts val="0"/>
              </a:spcAft>
              <a:buClr>
                <a:schemeClr val="dk1"/>
              </a:buClr>
              <a:buSzPts val="2000"/>
            </a:pPr>
            <a:endParaRPr sz="15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057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7"/>
          <p:cNvSpPr/>
          <p:nvPr/>
        </p:nvSpPr>
        <p:spPr>
          <a:xfrm>
            <a:off x="2589082" y="1987307"/>
            <a:ext cx="4046801" cy="438551"/>
          </a:xfrm>
          <a:prstGeom prst="rect">
            <a:avLst/>
          </a:prstGeom>
          <a:noFill/>
          <a:ln>
            <a:noFill/>
          </a:ln>
        </p:spPr>
        <p:txBody>
          <a:bodyPr spcFirstLastPara="1" wrap="square" lIns="68569" tIns="34275" rIns="68569" bIns="34275" anchor="t" anchorCtr="0">
            <a:spAutoFit/>
          </a:bodyPr>
          <a:lstStyle/>
          <a:p>
            <a:pPr algn="ctr">
              <a:spcBef>
                <a:spcPts val="0"/>
              </a:spcBef>
              <a:spcAft>
                <a:spcPts val="0"/>
              </a:spcAft>
            </a:pPr>
            <a:r>
              <a:rPr lang="en-US" dirty="0">
                <a:solidFill>
                  <a:schemeClr val="dk1"/>
                </a:solidFill>
                <a:latin typeface="Calibri"/>
                <a:ea typeface="Calibri"/>
                <a:cs typeface="Calibri"/>
                <a:sym typeface="Calibri"/>
              </a:rPr>
              <a:t>Ligands and Receptors</a:t>
            </a:r>
            <a:endParaRPr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40133588"/>
      </p:ext>
    </p:extLst>
  </p:cSld>
  <p:clrMapOvr>
    <a:masterClrMapping/>
  </p:clrMapOvr>
</p:sld>
</file>

<file path=ppt/theme/theme1.xml><?xml version="1.0" encoding="utf-8"?>
<a:theme xmlns:a="http://schemas.openxmlformats.org/drawingml/2006/main" name="Slide1Template">
  <a:themeElements>
    <a:clrScheme name="MSK color pallete">
      <a:dk1>
        <a:sysClr val="windowText" lastClr="000000"/>
      </a:dk1>
      <a:lt1>
        <a:sysClr val="window" lastClr="FFFFFF"/>
      </a:lt1>
      <a:dk2>
        <a:srgbClr val="737373"/>
      </a:dk2>
      <a:lt2>
        <a:srgbClr val="B3B3A6"/>
      </a:lt2>
      <a:accent1>
        <a:srgbClr val="2986E2"/>
      </a:accent1>
      <a:accent2>
        <a:srgbClr val="F26529"/>
      </a:accent2>
      <a:accent3>
        <a:srgbClr val="FFF5BC"/>
      </a:accent3>
      <a:accent4>
        <a:srgbClr val="737373"/>
      </a:accent4>
      <a:accent5>
        <a:srgbClr val="B3B3A6"/>
      </a:accent5>
      <a:accent6>
        <a:srgbClr val="2875B4"/>
      </a:accent6>
      <a:hlink>
        <a:srgbClr val="00BDF2"/>
      </a:hlink>
      <a:folHlink>
        <a:srgbClr val="9BDC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035E36A-22AA-3E4D-B39F-D1B5B0D2F127}" vid="{301FB353-4B77-6F4F-B726-7A7352D4A5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8DA1A4150FB2B848A3EB7B452BFA7AC5" ma:contentTypeVersion="1" ma:contentTypeDescription="Upload an image." ma:contentTypeScope="" ma:versionID="c5dd4a19140d82efd42bf2e2156fee3e">
  <xsd:schema xmlns:xsd="http://www.w3.org/2001/XMLSchema" xmlns:xs="http://www.w3.org/2001/XMLSchema" xmlns:p="http://schemas.microsoft.com/office/2006/metadata/properties" xmlns:ns1="http://schemas.microsoft.com/sharepoint/v3" xmlns:ns2="E64CF27C-2ECC-48E8-947E-CA63274FB2E8" xmlns:ns3="http://schemas.microsoft.com/sharepoint/v3/fields" targetNamespace="http://schemas.microsoft.com/office/2006/metadata/properties" ma:root="true" ma:fieldsID="8669bc30feb5185623fa09da941496e2" ns1:_="" ns2:_="" ns3:_="">
    <xsd:import namespace="http://schemas.microsoft.com/sharepoint/v3"/>
    <xsd:import namespace="E64CF27C-2ECC-48E8-947E-CA63274FB2E8"/>
    <xsd:import namespace="http://schemas.microsoft.com/sharepoint/v3/fields"/>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27" nillable="true" ma:displayName="Scheduling Start Date" ma:description="" ma:hidden="true" ma:internalName="PublishingStartDate">
      <xsd:simpleType>
        <xsd:restriction base="dms:Unknown"/>
      </xsd:simpleType>
    </xsd:element>
    <xsd:element name="PublishingExpirationDate" ma:index="28"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64CF27C-2ECC-48E8-947E-CA63274FB2E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mageCreateDate xmlns="E64CF27C-2ECC-48E8-947E-CA63274FB2E8" xsi:nil="true"/>
    <PublishingExpirationDate xmlns="http://schemas.microsoft.com/sharepoint/v3" xsi:nil="true"/>
    <PublishingStartDate xmlns="http://schemas.microsoft.com/sharepoint/v3" xsi:nil="true"/>
    <wic_System_Copyright xmlns="http://schemas.microsoft.com/sharepoint/v3/fields" xsi:nil="true"/>
  </documentManagement>
</p:properties>
</file>

<file path=customXml/itemProps1.xml><?xml version="1.0" encoding="utf-8"?>
<ds:datastoreItem xmlns:ds="http://schemas.openxmlformats.org/officeDocument/2006/customXml" ds:itemID="{E57EBD8B-EA50-4231-9F03-F9188E4066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64CF27C-2ECC-48E8-947E-CA63274FB2E8"/>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1F69EB-AD96-4AD6-8A18-0C8728F5F031}">
  <ds:schemaRefs>
    <ds:schemaRef ds:uri="http://schemas.microsoft.com/sharepoint/v3/contenttype/forms"/>
  </ds:schemaRefs>
</ds:datastoreItem>
</file>

<file path=customXml/itemProps3.xml><?xml version="1.0" encoding="utf-8"?>
<ds:datastoreItem xmlns:ds="http://schemas.openxmlformats.org/officeDocument/2006/customXml" ds:itemID="{2B30647F-A921-45DD-9E91-010F7EF4FB48}">
  <ds:schemaRefs>
    <ds:schemaRef ds:uri="http://schemas.microsoft.com/office/2006/metadata/properties"/>
    <ds:schemaRef ds:uri="http://www.w3.org/XML/1998/namespace"/>
    <ds:schemaRef ds:uri="http://schemas.microsoft.com/sharepoint/v3/fields"/>
    <ds:schemaRef ds:uri="http://schemas.microsoft.com/office/2006/documentManagement/types"/>
    <ds:schemaRef ds:uri="http://purl.org/dc/elements/1.1/"/>
    <ds:schemaRef ds:uri="http://schemas.microsoft.com/sharepoint/v3"/>
    <ds:schemaRef ds:uri="http://schemas.microsoft.com/office/infopath/2007/PartnerControls"/>
    <ds:schemaRef ds:uri="http://schemas.openxmlformats.org/package/2006/metadata/core-properties"/>
    <ds:schemaRef ds:uri="E64CF27C-2ECC-48E8-947E-CA63274FB2E8"/>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Slide1Template</Template>
  <TotalTime>38131</TotalTime>
  <Words>2661</Words>
  <Application>Microsoft Macintosh PowerPoint</Application>
  <PresentationFormat>On-screen Show (16:9)</PresentationFormat>
  <Paragraphs>415</Paragraphs>
  <Slides>49</Slides>
  <Notes>36</Notes>
  <HiddenSlides>3</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49</vt:i4>
      </vt:variant>
    </vt:vector>
  </HeadingPairs>
  <TitlesOfParts>
    <vt:vector size="60" baseType="lpstr">
      <vt:lpstr>Arial</vt:lpstr>
      <vt:lpstr>Calibri</vt:lpstr>
      <vt:lpstr>Corbel</vt:lpstr>
      <vt:lpstr>Courier New</vt:lpstr>
      <vt:lpstr>Georgia</vt:lpstr>
      <vt:lpstr>hurme_no2-webfont</vt:lpstr>
      <vt:lpstr>inherit</vt:lpstr>
      <vt:lpstr>Lato</vt:lpstr>
      <vt:lpstr>Times</vt:lpstr>
      <vt:lpstr>Verdana</vt:lpstr>
      <vt:lpstr>Slide1Template</vt:lpstr>
      <vt:lpstr>Cell Signaling and Oncogenes</vt:lpstr>
      <vt:lpstr>The “normal” cell</vt:lpstr>
      <vt:lpstr>PowerPoint Presentation</vt:lpstr>
      <vt:lpstr>Cell Signaling </vt:lpstr>
      <vt:lpstr>Cell signals </vt:lpstr>
      <vt:lpstr>Overview of cell signaling</vt:lpstr>
      <vt:lpstr>Forms of signaling</vt:lpstr>
      <vt:lpstr>Review</vt:lpstr>
      <vt:lpstr>PowerPoint Presentation</vt:lpstr>
      <vt:lpstr>Cell Signaling, the Big Picture</vt:lpstr>
      <vt:lpstr>Receptors and ligands</vt:lpstr>
      <vt:lpstr>Types of receptors</vt:lpstr>
      <vt:lpstr>Types of receptors</vt:lpstr>
      <vt:lpstr>Receptor tyrosine kinases (RTKs) and cancer</vt:lpstr>
      <vt:lpstr>PowerPoint Presentation</vt:lpstr>
      <vt:lpstr>Signal transduction pathway</vt:lpstr>
      <vt:lpstr>Signal transduction pathway</vt:lpstr>
      <vt:lpstr>Phosphorylation</vt:lpstr>
      <vt:lpstr>Phosphorylation via MAPK signaling pathway</vt:lpstr>
      <vt:lpstr>Signaling in the MAPK pathway is way more complex</vt:lpstr>
      <vt:lpstr>Review</vt:lpstr>
      <vt:lpstr>PowerPoint Presentation</vt:lpstr>
      <vt:lpstr>Cellular Response</vt:lpstr>
      <vt:lpstr>Gene Expression</vt:lpstr>
      <vt:lpstr>Big –picture outcome of cell-signaling</vt:lpstr>
      <vt:lpstr>PowerPoint Presentation</vt:lpstr>
      <vt:lpstr>PowerPoint Presentation</vt:lpstr>
      <vt:lpstr>PowerPoint Presentation</vt:lpstr>
      <vt:lpstr>PowerPoint Presentation</vt:lpstr>
      <vt:lpstr>PowerPoint Presentation</vt:lpstr>
      <vt:lpstr>Remember the MAPK signaling pathway?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Chromosomal Translocations</vt:lpstr>
      <vt:lpstr>PowerPoint Presentation</vt:lpstr>
      <vt:lpstr>PowerPoint Presentation</vt:lpstr>
      <vt:lpstr>PowerPoint Presentation</vt:lpstr>
      <vt:lpstr>Gene Amplification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Oncogenes and Cell Signaling</dc:title>
  <dc:creator>Chakravarty, Debyani/Pathology</dc:creator>
  <cp:keywords/>
  <dc:description/>
  <cp:lastModifiedBy>Suehnholz, Sarah</cp:lastModifiedBy>
  <cp:revision>42</cp:revision>
  <dcterms:created xsi:type="dcterms:W3CDTF">2021-03-23T21:54:11Z</dcterms:created>
  <dcterms:modified xsi:type="dcterms:W3CDTF">2026-03-05T15:13:11Z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0x0101009148F5A04DDD49CBA7127AADA5FB792B00AADE34325A8B49CDA8BB4DB53328F214008DA1A4150FB2B848A3EB7B452BFA7AC5</vt:lpwstr>
  </property>
</Properties>
</file>