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1605" r:id="rId2"/>
    <p:sldId id="1606" r:id="rId3"/>
    <p:sldId id="1612" r:id="rId4"/>
    <p:sldId id="1613" r:id="rId5"/>
    <p:sldId id="1616" r:id="rId6"/>
    <p:sldId id="656" r:id="rId7"/>
    <p:sldId id="657" r:id="rId8"/>
    <p:sldId id="674" r:id="rId9"/>
    <p:sldId id="1607" r:id="rId10"/>
    <p:sldId id="1609" r:id="rId11"/>
    <p:sldId id="1610" r:id="rId12"/>
    <p:sldId id="1611" r:id="rId13"/>
    <p:sldId id="1325" r:id="rId14"/>
    <p:sldId id="1337" r:id="rId15"/>
    <p:sldId id="558" r:id="rId16"/>
    <p:sldId id="559" r:id="rId17"/>
    <p:sldId id="561" r:id="rId18"/>
    <p:sldId id="562" r:id="rId19"/>
    <p:sldId id="563" r:id="rId20"/>
    <p:sldId id="564" r:id="rId21"/>
    <p:sldId id="565" r:id="rId22"/>
    <p:sldId id="566" r:id="rId23"/>
    <p:sldId id="668" r:id="rId24"/>
    <p:sldId id="667" r:id="rId25"/>
    <p:sldId id="545" r:id="rId26"/>
    <p:sldId id="1396" r:id="rId27"/>
    <p:sldId id="553" r:id="rId28"/>
    <p:sldId id="555" r:id="rId29"/>
    <p:sldId id="554" r:id="rId30"/>
    <p:sldId id="1397" r:id="rId31"/>
    <p:sldId id="1617" r:id="rId32"/>
    <p:sldId id="132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/>
    <p:restoredTop sz="94658"/>
  </p:normalViewPr>
  <p:slideViewPr>
    <p:cSldViewPr snapToGrid="0">
      <p:cViewPr varScale="1">
        <p:scale>
          <a:sx n="120" d="100"/>
          <a:sy n="120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F1DFA-99F6-424C-81AB-2A7373D01A6D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20E95-9EA8-B641-ABAD-B95BC11FA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CD70-80EA-8222-E187-871B5E68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DBCC5-A718-CC6C-8942-1E806C283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246AA-845E-1ABA-F61C-97831CDE3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DA506-D634-9CFE-0298-A4EE254EC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07E9D-0307-234D-A61B-E93A888DF2B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01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E5DF60C0-4CDE-984F-A1C1-F25C8C656391}" type="slidenum">
              <a:rPr lang="en-US" altLang="x-none" b="0"/>
              <a:pPr/>
              <a:t>26</a:t>
            </a:fld>
            <a:endParaRPr lang="en-US" altLang="x-none" b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x-none"/>
              <a:t>Ordered rearrangement</a:t>
            </a:r>
          </a:p>
        </p:txBody>
      </p:sp>
    </p:spTree>
    <p:extLst>
      <p:ext uri="{BB962C8B-B14F-4D97-AF65-F5344CB8AC3E}">
        <p14:creationId xmlns:p14="http://schemas.microsoft.com/office/powerpoint/2010/main" val="558809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So we work on both T cells and innate lymphoid cells</a:t>
            </a:r>
          </a:p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T cells are part of the adaptive immune system. </a:t>
            </a:r>
          </a:p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They use recombinases to somatically generate a TCR</a:t>
            </a:r>
          </a:p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There are different types, there are CD8 killer T cells that can kill other cells</a:t>
            </a:r>
          </a:p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There are CD4helper  T cells that can access different effector programs. </a:t>
            </a:r>
          </a:p>
          <a:p>
            <a:pPr>
              <a:spcBef>
                <a:spcPct val="0"/>
              </a:spcBef>
            </a:pPr>
            <a:r>
              <a:rPr lang="en-US" altLang="x-none" sz="2400">
                <a:latin typeface="Calibri" charset="0"/>
                <a:ea typeface="MS PGothic" charset="-128"/>
              </a:rPr>
              <a:t>And recently immunologists have realized there</a:t>
            </a:r>
            <a:r>
              <a:rPr lang="ja-JP" altLang="en-US" sz="2400">
                <a:latin typeface="Calibri" charset="0"/>
                <a:ea typeface="MS PGothic" charset="-128"/>
              </a:rPr>
              <a:t>’</a:t>
            </a:r>
            <a:r>
              <a:rPr lang="en-US" altLang="ja-JP" sz="2400">
                <a:latin typeface="Calibri" charset="0"/>
                <a:ea typeface="MS PGothic" charset="-128"/>
              </a:rPr>
              <a:t>s a shadow cabinet of cells. They</a:t>
            </a:r>
            <a:r>
              <a:rPr lang="ja-JP" altLang="en-US" sz="2400">
                <a:latin typeface="Calibri" charset="0"/>
                <a:ea typeface="MS PGothic" charset="-128"/>
              </a:rPr>
              <a:t>’</a:t>
            </a:r>
            <a:r>
              <a:rPr lang="en-US" altLang="ja-JP" sz="2400">
                <a:latin typeface="Calibri" charset="0"/>
                <a:ea typeface="MS PGothic" charset="-128"/>
              </a:rPr>
              <a:t>re not T cells, they don</a:t>
            </a:r>
            <a:r>
              <a:rPr lang="ja-JP" altLang="en-US" sz="2400">
                <a:latin typeface="Calibri" charset="0"/>
                <a:ea typeface="MS PGothic" charset="-128"/>
              </a:rPr>
              <a:t>’</a:t>
            </a:r>
            <a:r>
              <a:rPr lang="en-US" altLang="ja-JP" sz="2400">
                <a:latin typeface="Calibri" charset="0"/>
                <a:ea typeface="MS PGothic" charset="-128"/>
              </a:rPr>
              <a:t>t have T cell receptors, but they can access many of the same programs T cells can. So we now think of NK cells as an ILC. There are others that we know about, termed ILC1, 2, 3, that make very similar cytokines as CD4 T helpers. But they’re different from T cells in other ways, for one, because they don’t have TCR they they don’t need to undergo clonal expansion to make effective immunity. </a:t>
            </a:r>
          </a:p>
          <a:p>
            <a:pPr>
              <a:spcBef>
                <a:spcPct val="0"/>
              </a:spcBef>
            </a:pPr>
            <a:r>
              <a:rPr lang="en-US" altLang="ja-JP" sz="2400">
                <a:latin typeface="Calibri" charset="0"/>
                <a:ea typeface="MS PGothic" charset="-128"/>
              </a:rPr>
              <a:t>So we have two types of cells – one adaptive, one innate – that make the same protective responses. </a:t>
            </a:r>
          </a:p>
          <a:p>
            <a:pPr>
              <a:spcBef>
                <a:spcPct val="0"/>
              </a:spcBef>
            </a:pPr>
            <a:r>
              <a:rPr lang="en-US" altLang="ja-JP" sz="2400">
                <a:latin typeface="Calibri" charset="0"/>
                <a:ea typeface="MS PGothic" charset="-128"/>
              </a:rPr>
              <a:t>Immunologists are interested in understanding how T cell and ILCs act to protect against pathogens, and really, how much of immunity and pathology previously ascribed to T cells might instead turn out to arise from Innate lymphoid cells. </a:t>
            </a:r>
          </a:p>
          <a:p>
            <a:pPr>
              <a:spcBef>
                <a:spcPct val="0"/>
              </a:spcBef>
            </a:pPr>
            <a:endParaRPr lang="en-US" altLang="x-none" sz="2400">
              <a:latin typeface="Calibri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4623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2692A2F7-5F37-0C4D-BCC4-466E8D192526}" type="slidenum">
              <a:rPr lang="en-US" altLang="x-none" b="0">
                <a:latin typeface="Arial" charset="0"/>
              </a:rPr>
              <a:pPr/>
              <a:t>6</a:t>
            </a:fld>
            <a:endParaRPr lang="en-US" altLang="x-none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3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2692A2F7-5F37-0C4D-BCC4-466E8D192526}" type="slidenum">
              <a:rPr lang="en-US" altLang="x-none" b="0">
                <a:latin typeface="Arial" charset="0"/>
              </a:rPr>
              <a:pPr/>
              <a:t>7</a:t>
            </a:fld>
            <a:endParaRPr lang="en-US" altLang="x-none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82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2692A2F7-5F37-0C4D-BCC4-466E8D192526}" type="slidenum">
              <a:rPr lang="en-US" altLang="x-none" b="0">
                <a:latin typeface="Arial" charset="0"/>
              </a:rPr>
              <a:pPr/>
              <a:t>8</a:t>
            </a:fld>
            <a:endParaRPr lang="en-US" altLang="x-none" b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446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194D6BF7-DC2B-4F4C-BF05-BCC2CBCB3ECA}" type="slidenum">
              <a:rPr lang="en-US" altLang="x-none" b="0"/>
              <a:pPr/>
              <a:t>16</a:t>
            </a:fld>
            <a:endParaRPr lang="en-US" altLang="x-none" b="0"/>
          </a:p>
        </p:txBody>
      </p:sp>
    </p:spTree>
    <p:extLst>
      <p:ext uri="{BB962C8B-B14F-4D97-AF65-F5344CB8AC3E}">
        <p14:creationId xmlns:p14="http://schemas.microsoft.com/office/powerpoint/2010/main" val="2267437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C1873333-82AF-4F45-BD7D-4F7D2A84C609}" type="slidenum">
              <a:rPr lang="en-US" altLang="x-none" b="0"/>
              <a:pPr/>
              <a:t>19</a:t>
            </a:fld>
            <a:endParaRPr lang="en-US" altLang="x-none" b="0"/>
          </a:p>
        </p:txBody>
      </p:sp>
    </p:spTree>
    <p:extLst>
      <p:ext uri="{BB962C8B-B14F-4D97-AF65-F5344CB8AC3E}">
        <p14:creationId xmlns:p14="http://schemas.microsoft.com/office/powerpoint/2010/main" val="3966985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x-none" dirty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F8F89541-E8B6-0A4D-B7DF-4F715E0C90EF}" type="slidenum">
              <a:rPr lang="en-US" altLang="x-none" b="0"/>
              <a:pPr/>
              <a:t>20</a:t>
            </a:fld>
            <a:endParaRPr lang="en-US" altLang="x-none" b="0"/>
          </a:p>
        </p:txBody>
      </p:sp>
    </p:spTree>
    <p:extLst>
      <p:ext uri="{BB962C8B-B14F-4D97-AF65-F5344CB8AC3E}">
        <p14:creationId xmlns:p14="http://schemas.microsoft.com/office/powerpoint/2010/main" val="313713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x-none" sz="2400" dirty="0">
              <a:latin typeface="Calibri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9802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x-none" sz="2400" dirty="0">
              <a:latin typeface="Calibri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5238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1D40-64A4-FAAC-BC0A-4DEEC4AEE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C1264-752E-A807-5521-3C9A77ED8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E2CFA-0377-936C-FD46-895B9D246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FBA58-04F3-7551-2DEE-B4560ADC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9F26A-6AEC-FFC7-15EA-75BC4F87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90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CF6CA-138B-B5B3-9296-D6318DD8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E84EBE-1E3D-C325-3729-3C85F12AD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11C36-FFDE-BDE9-3750-C7BEBED2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7CD10-6736-E1BA-E271-451445276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24A29-B516-AE60-A745-87D2D204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1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191C9-3F2D-7BC6-4706-B421079B9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40A7B-A350-FF1F-A44F-0CAF5A8DB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9280-C868-F041-CC1E-91926C1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C98D1-52E5-CD99-5A51-0A254AE2D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0649C-91B8-4FD5-827A-71EE30795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2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776BC-B0D6-482E-45A1-CB7BAE02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06243-9349-6DFF-2563-AEC453EF5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75C9E-E760-D1A0-B36C-0FEE676B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61ED3-B4B3-2BF5-9D77-2F1E4C3EE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3AA43-C19A-C7EC-2448-A0B7336C6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4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1C37-B00D-5121-098F-4758A22C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4746F-64AD-5F42-3026-10D84AB9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4B334-5BD1-B04B-AB3A-919F1D22E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F701-37A1-BEA3-9525-926662AF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B8380-4566-703A-6D00-031FE693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6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42B5-9EE6-F0EC-8003-AE5ABF9E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58DAB-4B44-BB62-DB5B-4894812DF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A6984-97BA-16EC-C1C0-437C80386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DF81B-E4BB-F47A-77F1-D8821078D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67195-0107-925F-389C-6F90BB73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FA457-1381-817C-C4A0-4B40B763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7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499B-3195-56DC-1FCB-755BCE4B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1069E-5026-5282-F296-CADE97118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7C5E4-5AF8-3FB4-94A7-02DEE7F3B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C9C04-16E2-3446-096E-B82E156FB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9F122-DB85-7331-0802-350837731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5772A6-C5AA-5C71-9F87-1D8135C6B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68795-513B-F7E6-07A2-ECC3C97C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26734-60B0-48D5-AA84-437202E2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8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E460-A0F9-7DA5-0EFB-AAD8C999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09F20-ABEC-EF15-D2A2-A51EF925A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786A0B-1246-AB9C-383B-3A16603D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65DC2C-005C-E3A5-FF6F-318C8EC19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20B8E-D748-7542-61DF-6B5F90A8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4EC25F-AA33-5F3D-4EB2-DE9DEB13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C904F-5D84-AEB7-A5EE-C37F3428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4677E-5DE6-D71B-A953-1A711DD0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C723B-727A-F17D-B941-5F7AEDB8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0D15A-E102-5D30-6BE0-D108F31BD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CC031-54BD-ADD3-5998-DDADDA19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A77BF-CBDA-FBFE-54E5-80CFA027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F439BA-FAB6-F93A-60C1-60A8C691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67217-E53F-90A8-3ACA-949E6268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C5889-8032-982D-9B03-D9154969D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FAFEE-1976-46C6-A55A-0756F0BB8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A6BDC-6495-ADE3-D5B1-E93125025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1C08E-CA4A-F258-B122-08FF239C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8A85F-C144-9196-2EBB-D98E9475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8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693B1-D32C-4217-3CC2-0D9C3A6C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C7F2E-4545-D61A-3589-603445059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5807-56BA-D321-F8A6-783D5AEEB7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4D84E-EB42-2A4C-BB1D-D3D0F7C54647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DB852-A3B6-52B3-7AE5-7B4008B3ED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976AD-8DB5-805D-933F-E3EF68994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A75270-E37F-8647-B662-0E99F7AB7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8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450A3-C7C9-19DB-10FF-863E89E3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36474C-D6D5-0529-6037-3BBD14741674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8B61075D-6CC5-245E-0875-A9287161ED72}"/>
              </a:ext>
            </a:extLst>
          </p:cNvPr>
          <p:cNvSpPr txBox="1">
            <a:spLocks/>
          </p:cNvSpPr>
          <p:nvPr/>
        </p:nvSpPr>
        <p:spPr>
          <a:xfrm>
            <a:off x="1233378" y="1761011"/>
            <a:ext cx="10279938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primer to early T cell development for cancer biologists</a:t>
            </a:r>
          </a:p>
          <a:p>
            <a:pPr algn="ctr">
              <a:lnSpc>
                <a:spcPct val="100000"/>
              </a:lnSpc>
            </a:pPr>
            <a:endParaRPr lang="en-U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B9A0CC14-DDC1-312C-03A3-1B5BF06ECDA7}"/>
              </a:ext>
            </a:extLst>
          </p:cNvPr>
          <p:cNvSpPr txBox="1">
            <a:spLocks/>
          </p:cNvSpPr>
          <p:nvPr/>
        </p:nvSpPr>
        <p:spPr>
          <a:xfrm>
            <a:off x="2196507" y="5571498"/>
            <a:ext cx="7516559" cy="893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 Biology GSK course</a:t>
            </a:r>
          </a:p>
          <a:p>
            <a:pPr algn="ctr"/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04/03/2026</a:t>
            </a:r>
          </a:p>
        </p:txBody>
      </p:sp>
      <p:pic>
        <p:nvPicPr>
          <p:cNvPr id="28" name="Picture 27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F1ABA6F-21F2-92D9-50C8-C39A31E8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34" y="516341"/>
            <a:ext cx="3383280" cy="7162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1693F-3935-878A-95C1-E7FB5A404533}"/>
              </a:ext>
            </a:extLst>
          </p:cNvPr>
          <p:cNvSpPr txBox="1"/>
          <p:nvPr/>
        </p:nvSpPr>
        <p:spPr>
          <a:xfrm>
            <a:off x="1012036" y="3242511"/>
            <a:ext cx="10082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Ivan Maillard, MD-PhD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Division of Hematologic Malignancies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Department of Medicine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&amp; Human Oncology and Pathogenesis Program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Memorial Sloan Kettering Cancer Center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New York, NY</a:t>
            </a:r>
          </a:p>
        </p:txBody>
      </p:sp>
    </p:spTree>
    <p:extLst>
      <p:ext uri="{BB962C8B-B14F-4D97-AF65-F5344CB8AC3E}">
        <p14:creationId xmlns:p14="http://schemas.microsoft.com/office/powerpoint/2010/main" val="3860799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6D7B8-6A06-408C-1FC1-07802D912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16C5B5-66CA-B287-CE8A-A4D061D30E58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C3DF9FE-759A-2640-01E0-B5A0B28BD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758" y="424176"/>
            <a:ext cx="5654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Key milestones in T cell development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381EEE-1317-C352-271D-5327F4588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376" y="1272049"/>
            <a:ext cx="32087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0" dirty="0">
                <a:solidFill>
                  <a:srgbClr val="0070C0"/>
                </a:solidFill>
                <a:latin typeface="Arial" charset="0"/>
              </a:rPr>
              <a:t>T lineage commitment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442B77-7BBA-6ACE-BFB5-B9CFB4EFF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376" y="3972379"/>
            <a:ext cx="2565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0" dirty="0">
                <a:solidFill>
                  <a:srgbClr val="0070C0"/>
                </a:solidFill>
                <a:latin typeface="Arial" charset="0"/>
              </a:rPr>
              <a:t>Positive selection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A47EA8-5845-35A9-581C-EFB78B5C2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376" y="5372157"/>
            <a:ext cx="2808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0" dirty="0">
                <a:solidFill>
                  <a:srgbClr val="0070C0"/>
                </a:solidFill>
                <a:latin typeface="Arial" charset="0"/>
              </a:rPr>
              <a:t>Negative selection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EFF5CBF-718F-1229-5B40-D402AA675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529" y="1327681"/>
            <a:ext cx="51187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i="1" dirty="0">
                <a:solidFill>
                  <a:schemeClr val="tx2"/>
                </a:solidFill>
                <a:latin typeface="Arial" charset="0"/>
              </a:rPr>
              <a:t>Irreversible engagement into T lineage differentiation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FEBFD80-8569-F6A8-9407-9D41363DD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529" y="2601987"/>
            <a:ext cx="51187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i="1" dirty="0">
                <a:solidFill>
                  <a:schemeClr val="tx2"/>
                </a:solidFill>
                <a:latin typeface="Arial" charset="0"/>
              </a:rPr>
              <a:t>Selection of thymocytes that have successfully rearranged a functional TCR beta chain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EFE48D4-B471-8510-44D1-E6A239170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376" y="2541915"/>
            <a:ext cx="169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0" dirty="0">
                <a:solidFill>
                  <a:srgbClr val="0070C0"/>
                </a:solidFill>
                <a:latin typeface="Symbol" pitchFamily="2" charset="2"/>
              </a:rPr>
              <a:t>b</a:t>
            </a:r>
            <a:r>
              <a:rPr lang="en-US" altLang="x-none" sz="2400" b="0" dirty="0">
                <a:solidFill>
                  <a:srgbClr val="0070C0"/>
                </a:solidFill>
                <a:latin typeface="Arial" charset="0"/>
              </a:rPr>
              <a:t> selection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5D82E3A4-6B7C-8DE9-0E6D-D5E47FE93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529" y="4013780"/>
            <a:ext cx="51187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i="1" dirty="0">
                <a:solidFill>
                  <a:schemeClr val="tx2"/>
                </a:solidFill>
                <a:latin typeface="Arial" charset="0"/>
              </a:rPr>
              <a:t>Selection of thymocytes that have successfully rearranged functional TCR alpha and beta chain capable of interacting with MHC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5A7257F-80CF-D6D3-0586-7B99BDBE3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798" y="5426587"/>
            <a:ext cx="51187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i="1" dirty="0">
                <a:solidFill>
                  <a:schemeClr val="tx2"/>
                </a:solidFill>
                <a:latin typeface="Arial" charset="0"/>
              </a:rPr>
              <a:t>Elimination of thymocytes with autoreactive TCRs (vs. diversion into the regulatory T cell lineage) </a:t>
            </a:r>
          </a:p>
        </p:txBody>
      </p:sp>
    </p:spTree>
    <p:extLst>
      <p:ext uri="{BB962C8B-B14F-4D97-AF65-F5344CB8AC3E}">
        <p14:creationId xmlns:p14="http://schemas.microsoft.com/office/powerpoint/2010/main" val="201592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89254-7DCB-5B6F-BDE3-C9C42C66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60EE4A-6840-F011-541C-0007FFC8B573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EC0CB1-443E-0EDA-BD08-6FED852FE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489" y="876127"/>
            <a:ext cx="79373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CD8</a:t>
            </a:r>
            <a:r>
              <a:rPr lang="en-US" altLang="x-none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 and CD4</a:t>
            </a:r>
            <a:r>
              <a:rPr lang="en-US" altLang="x-none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x-none" sz="2400" b="1" dirty="0">
                <a:latin typeface="Symbol" pitchFamily="2" charset="2"/>
              </a:rPr>
              <a:t>ab</a:t>
            </a:r>
            <a:r>
              <a:rPr lang="en-US" altLang="x-none" sz="2400" b="1" dirty="0">
                <a:latin typeface="Helvetica" charset="0"/>
              </a:rPr>
              <a:t> T cells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x-none" sz="2400" b="1" dirty="0">
              <a:latin typeface="Helvetica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50C0A-2ED3-5CAB-AA45-74E5F7F95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37" y="2061771"/>
            <a:ext cx="6985271" cy="374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91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57C10-548F-89FE-04A9-4FC2FC41E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601D6-64B6-D99D-6019-3550E589F3B5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26838D-D7D1-B221-47EB-8EF33EEE2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042" y="579161"/>
            <a:ext cx="98579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Representative flow cytometry plot from a single cell suspension of mouse thymocytes</a:t>
            </a:r>
            <a:endParaRPr lang="en-US" altLang="x-none" sz="2400" b="1" dirty="0">
              <a:latin typeface="Helvetica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x-none" sz="2400" b="1" dirty="0">
              <a:latin typeface="Helvetica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693E061-67C4-2803-A5DF-DBF6D61AC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058" y="2744378"/>
            <a:ext cx="2528559" cy="2528561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800">
              <a:latin typeface="Helvetica" charset="0"/>
            </a:endParaRPr>
          </a:p>
        </p:txBody>
      </p:sp>
      <p:sp>
        <p:nvSpPr>
          <p:cNvPr id="7" name="Line 5">
            <a:extLst>
              <a:ext uri="{FF2B5EF4-FFF2-40B4-BE49-F238E27FC236}">
                <a16:creationId xmlns:a16="http://schemas.microsoft.com/office/drawing/2014/main" id="{5221B576-C7FD-99F9-EB78-5E742399C8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5058" y="5263777"/>
            <a:ext cx="2516344" cy="3054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96D839C3-EDDA-83E3-EDFC-8DF632129494}"/>
              </a:ext>
            </a:extLst>
          </p:cNvPr>
          <p:cNvGrpSpPr>
            <a:grpSpLocks/>
          </p:cNvGrpSpPr>
          <p:nvPr/>
        </p:nvGrpSpPr>
        <p:grpSpPr bwMode="auto">
          <a:xfrm>
            <a:off x="4575058" y="5272939"/>
            <a:ext cx="2510236" cy="58023"/>
            <a:chOff x="764" y="1873"/>
            <a:chExt cx="822" cy="19"/>
          </a:xfrm>
        </p:grpSpPr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5F9D6E99-F5B7-5907-7E0B-06454C0624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4" y="1873"/>
              <a:ext cx="1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441D463F-3D7A-E04B-C53E-1C5E0F06C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B993A719-F78F-9C50-5AEB-EDC5F646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0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8D8EDD07-0086-66F7-2072-81CF792C1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6635A606-D930-6E53-13B0-3102B9F91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4" y="1873"/>
              <a:ext cx="1" cy="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30B73603-B39F-7F27-3009-D6B43D390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0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A5FDA4B6-5C68-6209-0678-57D87EADC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6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3E06C538-F851-E9A5-3829-DCBF73316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6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EE64E72-5D6C-B86F-02C5-B40B709F4F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9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" name="Line 16">
              <a:extLst>
                <a:ext uri="{FF2B5EF4-FFF2-40B4-BE49-F238E27FC236}">
                  <a16:creationId xmlns:a16="http://schemas.microsoft.com/office/drawing/2014/main" id="{D4236CAA-2737-FE2F-2A74-931D0DA99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8" y="1873"/>
              <a:ext cx="1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880F2F78-2729-68E9-EA1F-C570ACCCB5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9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68C05CB8-9322-A035-1A11-E96FAA5110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8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Line 19">
              <a:extLst>
                <a:ext uri="{FF2B5EF4-FFF2-40B4-BE49-F238E27FC236}">
                  <a16:creationId xmlns:a16="http://schemas.microsoft.com/office/drawing/2014/main" id="{51946C96-A247-B3DB-974E-EF0D873101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3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2" name="Line 20">
              <a:extLst>
                <a:ext uri="{FF2B5EF4-FFF2-40B4-BE49-F238E27FC236}">
                  <a16:creationId xmlns:a16="http://schemas.microsoft.com/office/drawing/2014/main" id="{89DD303B-43C4-A50E-42AC-0DFA4E2FB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2" y="1873"/>
              <a:ext cx="1" cy="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3" name="Line 21">
              <a:extLst>
                <a:ext uri="{FF2B5EF4-FFF2-40B4-BE49-F238E27FC236}">
                  <a16:creationId xmlns:a16="http://schemas.microsoft.com/office/drawing/2014/main" id="{EFECB564-DBDD-3035-B976-820C2CBCC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8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4" name="Line 22">
              <a:extLst>
                <a:ext uri="{FF2B5EF4-FFF2-40B4-BE49-F238E27FC236}">
                  <a16:creationId xmlns:a16="http://schemas.microsoft.com/office/drawing/2014/main" id="{5D2DE8AA-EFB3-1991-432E-B3020D95D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4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CB908F30-5D59-0B79-525D-AC9006DD3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4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6" name="Line 24">
              <a:extLst>
                <a:ext uri="{FF2B5EF4-FFF2-40B4-BE49-F238E27FC236}">
                  <a16:creationId xmlns:a16="http://schemas.microsoft.com/office/drawing/2014/main" id="{6C2468F6-DD55-BA42-389B-FA0022FB94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7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7" name="Line 25">
              <a:extLst>
                <a:ext uri="{FF2B5EF4-FFF2-40B4-BE49-F238E27FC236}">
                  <a16:creationId xmlns:a16="http://schemas.microsoft.com/office/drawing/2014/main" id="{8D76B763-21BA-5079-74CC-8EC0E89286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6" y="1873"/>
              <a:ext cx="1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" name="Line 26">
              <a:extLst>
                <a:ext uri="{FF2B5EF4-FFF2-40B4-BE49-F238E27FC236}">
                  <a16:creationId xmlns:a16="http://schemas.microsoft.com/office/drawing/2014/main" id="{5021D764-3753-CE02-9BF3-6250299BAD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B561A0E8-5DF7-4225-73D0-FFD7D8AC0F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2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" name="Line 28">
              <a:extLst>
                <a:ext uri="{FF2B5EF4-FFF2-40B4-BE49-F238E27FC236}">
                  <a16:creationId xmlns:a16="http://schemas.microsoft.com/office/drawing/2014/main" id="{A449E95F-80A5-A9DD-2CA3-A2EF42F192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8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1" name="Line 29">
              <a:extLst>
                <a:ext uri="{FF2B5EF4-FFF2-40B4-BE49-F238E27FC236}">
                  <a16:creationId xmlns:a16="http://schemas.microsoft.com/office/drawing/2014/main" id="{9B40C4BC-3115-23A3-4BB8-327785B76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0" y="1873"/>
              <a:ext cx="1" cy="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2" name="Line 30">
              <a:extLst>
                <a:ext uri="{FF2B5EF4-FFF2-40B4-BE49-F238E27FC236}">
                  <a16:creationId xmlns:a16="http://schemas.microsoft.com/office/drawing/2014/main" id="{9169614D-1A14-1D01-48B1-25A318FA55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3" name="Line 31">
              <a:extLst>
                <a:ext uri="{FF2B5EF4-FFF2-40B4-BE49-F238E27FC236}">
                  <a16:creationId xmlns:a16="http://schemas.microsoft.com/office/drawing/2014/main" id="{B4B49CAF-6DB1-A1EB-23C2-582F65478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2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4" name="Line 32">
              <a:extLst>
                <a:ext uri="{FF2B5EF4-FFF2-40B4-BE49-F238E27FC236}">
                  <a16:creationId xmlns:a16="http://schemas.microsoft.com/office/drawing/2014/main" id="{945FE704-A777-0CF3-091C-FF3017104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2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5" name="Line 33">
              <a:extLst>
                <a:ext uri="{FF2B5EF4-FFF2-40B4-BE49-F238E27FC236}">
                  <a16:creationId xmlns:a16="http://schemas.microsoft.com/office/drawing/2014/main" id="{FBB7A766-EA47-04CF-4757-9B90F22BE1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4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6" name="Line 34">
              <a:extLst>
                <a:ext uri="{FF2B5EF4-FFF2-40B4-BE49-F238E27FC236}">
                  <a16:creationId xmlns:a16="http://schemas.microsoft.com/office/drawing/2014/main" id="{A503BB81-4A35-CF99-D7C7-5F98224D8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4" y="1873"/>
              <a:ext cx="1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7" name="Line 35">
              <a:extLst>
                <a:ext uri="{FF2B5EF4-FFF2-40B4-BE49-F238E27FC236}">
                  <a16:creationId xmlns:a16="http://schemas.microsoft.com/office/drawing/2014/main" id="{8AA4CFE2-6916-8C1C-D098-F40AE9EF4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5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8" name="Line 36">
              <a:extLst>
                <a:ext uri="{FF2B5EF4-FFF2-40B4-BE49-F238E27FC236}">
                  <a16:creationId xmlns:a16="http://schemas.microsoft.com/office/drawing/2014/main" id="{36DA251D-1D86-5262-D436-B0F5F06B7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0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9" name="Line 37">
              <a:extLst>
                <a:ext uri="{FF2B5EF4-FFF2-40B4-BE49-F238E27FC236}">
                  <a16:creationId xmlns:a16="http://schemas.microsoft.com/office/drawing/2014/main" id="{F59A89BC-BBDC-3DCC-4DB1-481B787E20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5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0" name="Line 38">
              <a:extLst>
                <a:ext uri="{FF2B5EF4-FFF2-40B4-BE49-F238E27FC236}">
                  <a16:creationId xmlns:a16="http://schemas.microsoft.com/office/drawing/2014/main" id="{9E14C2E8-0706-58FB-2940-33809F2B05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5" y="1873"/>
              <a:ext cx="1" cy="1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1" name="Line 39">
              <a:extLst>
                <a:ext uri="{FF2B5EF4-FFF2-40B4-BE49-F238E27FC236}">
                  <a16:creationId xmlns:a16="http://schemas.microsoft.com/office/drawing/2014/main" id="{6A4682B1-43FD-4199-69FB-3A95FF23C5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1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2" name="Line 40">
              <a:extLst>
                <a:ext uri="{FF2B5EF4-FFF2-40B4-BE49-F238E27FC236}">
                  <a16:creationId xmlns:a16="http://schemas.microsoft.com/office/drawing/2014/main" id="{3F109CEE-54D0-A4BC-E4AE-FC0006F27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7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3" name="Line 41">
              <a:extLst>
                <a:ext uri="{FF2B5EF4-FFF2-40B4-BE49-F238E27FC236}">
                  <a16:creationId xmlns:a16="http://schemas.microsoft.com/office/drawing/2014/main" id="{A42918F0-C427-C6AE-C854-C482387F2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6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4" name="Line 42">
              <a:extLst>
                <a:ext uri="{FF2B5EF4-FFF2-40B4-BE49-F238E27FC236}">
                  <a16:creationId xmlns:a16="http://schemas.microsoft.com/office/drawing/2014/main" id="{8BC07BC0-23A6-0AA4-8B69-394C30DBF6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9" y="1873"/>
              <a:ext cx="1" cy="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5" name="Line 43">
              <a:extLst>
                <a:ext uri="{FF2B5EF4-FFF2-40B4-BE49-F238E27FC236}">
                  <a16:creationId xmlns:a16="http://schemas.microsoft.com/office/drawing/2014/main" id="{BE86B90F-668B-9CC6-C994-E706385F0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5" y="1873"/>
              <a:ext cx="1" cy="1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46" name="Line 50">
            <a:extLst>
              <a:ext uri="{FF2B5EF4-FFF2-40B4-BE49-F238E27FC236}">
                <a16:creationId xmlns:a16="http://schemas.microsoft.com/office/drawing/2014/main" id="{2B848BFE-0D96-05B1-4005-2958B12646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5058" y="2744378"/>
            <a:ext cx="3054" cy="2519399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47" name="Group 51">
            <a:extLst>
              <a:ext uri="{FF2B5EF4-FFF2-40B4-BE49-F238E27FC236}">
                <a16:creationId xmlns:a16="http://schemas.microsoft.com/office/drawing/2014/main" id="{8C3A2F81-9290-E527-046A-8BFA611150C2}"/>
              </a:ext>
            </a:extLst>
          </p:cNvPr>
          <p:cNvGrpSpPr>
            <a:grpSpLocks/>
          </p:cNvGrpSpPr>
          <p:nvPr/>
        </p:nvGrpSpPr>
        <p:grpSpPr bwMode="auto">
          <a:xfrm>
            <a:off x="4517036" y="2753539"/>
            <a:ext cx="58022" cy="2513292"/>
            <a:chOff x="745" y="1048"/>
            <a:chExt cx="19" cy="823"/>
          </a:xfrm>
        </p:grpSpPr>
        <p:sp>
          <p:nvSpPr>
            <p:cNvPr id="48" name="Line 52">
              <a:extLst>
                <a:ext uri="{FF2B5EF4-FFF2-40B4-BE49-F238E27FC236}">
                  <a16:creationId xmlns:a16="http://schemas.microsoft.com/office/drawing/2014/main" id="{D3E98C93-05BB-B01F-DBCA-F3BADBBF7C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5" y="1870"/>
              <a:ext cx="1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9" name="Line 53">
              <a:extLst>
                <a:ext uri="{FF2B5EF4-FFF2-40B4-BE49-F238E27FC236}">
                  <a16:creationId xmlns:a16="http://schemas.microsoft.com/office/drawing/2014/main" id="{5784678C-C5E6-70DC-DC47-1466996D7C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809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0" name="Line 54">
              <a:extLst>
                <a:ext uri="{FF2B5EF4-FFF2-40B4-BE49-F238E27FC236}">
                  <a16:creationId xmlns:a16="http://schemas.microsoft.com/office/drawing/2014/main" id="{CFAF1EC7-EEF6-F39F-1CE2-DCC2ACA5E9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774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1" name="Line 55">
              <a:extLst>
                <a:ext uri="{FF2B5EF4-FFF2-40B4-BE49-F238E27FC236}">
                  <a16:creationId xmlns:a16="http://schemas.microsoft.com/office/drawing/2014/main" id="{3C804661-F97A-EEA6-3DE6-4498D39203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748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2" name="Line 56">
              <a:extLst>
                <a:ext uri="{FF2B5EF4-FFF2-40B4-BE49-F238E27FC236}">
                  <a16:creationId xmlns:a16="http://schemas.microsoft.com/office/drawing/2014/main" id="{C2687E92-521B-3173-A797-F6F600EF38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1" y="1729"/>
              <a:ext cx="1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3" name="Line 57">
              <a:extLst>
                <a:ext uri="{FF2B5EF4-FFF2-40B4-BE49-F238E27FC236}">
                  <a16:creationId xmlns:a16="http://schemas.microsoft.com/office/drawing/2014/main" id="{8D823956-4706-83F4-1AFE-FBA3D5C5C7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713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4" name="Line 58">
              <a:extLst>
                <a:ext uri="{FF2B5EF4-FFF2-40B4-BE49-F238E27FC236}">
                  <a16:creationId xmlns:a16="http://schemas.microsoft.com/office/drawing/2014/main" id="{DA6E24A4-B6D8-6E8A-3E29-0FF6A61C5C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69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5" name="Line 59">
              <a:extLst>
                <a:ext uri="{FF2B5EF4-FFF2-40B4-BE49-F238E27FC236}">
                  <a16:creationId xmlns:a16="http://schemas.microsoft.com/office/drawing/2014/main" id="{F90F6000-BC6A-3153-C967-01C82AA023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68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6" name="Line 60">
              <a:extLst>
                <a:ext uri="{FF2B5EF4-FFF2-40B4-BE49-F238E27FC236}">
                  <a16:creationId xmlns:a16="http://schemas.microsoft.com/office/drawing/2014/main" id="{8998CC25-EDA3-1A6C-AAEF-0490394FE4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675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7" name="Line 61">
              <a:extLst>
                <a:ext uri="{FF2B5EF4-FFF2-40B4-BE49-F238E27FC236}">
                  <a16:creationId xmlns:a16="http://schemas.microsoft.com/office/drawing/2014/main" id="{D7654BBB-D321-FB0A-270E-0D3630D1A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5" y="1665"/>
              <a:ext cx="1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8" name="Line 62">
              <a:extLst>
                <a:ext uri="{FF2B5EF4-FFF2-40B4-BE49-F238E27FC236}">
                  <a16:creationId xmlns:a16="http://schemas.microsoft.com/office/drawing/2014/main" id="{9BBFB445-51D7-8B0E-4FF1-2BF222D2EE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604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59" name="Line 63">
              <a:extLst>
                <a:ext uri="{FF2B5EF4-FFF2-40B4-BE49-F238E27FC236}">
                  <a16:creationId xmlns:a16="http://schemas.microsoft.com/office/drawing/2014/main" id="{1CA45FA8-5F55-2D1E-48B5-385FD09718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566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0" name="Line 64">
              <a:extLst>
                <a:ext uri="{FF2B5EF4-FFF2-40B4-BE49-F238E27FC236}">
                  <a16:creationId xmlns:a16="http://schemas.microsoft.com/office/drawing/2014/main" id="{434EE1C0-EE05-A26C-C747-7A704478A0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540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1" name="Line 65">
              <a:extLst>
                <a:ext uri="{FF2B5EF4-FFF2-40B4-BE49-F238E27FC236}">
                  <a16:creationId xmlns:a16="http://schemas.microsoft.com/office/drawing/2014/main" id="{6C94430D-97F5-F65F-E11B-6AAED05F24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1" y="1521"/>
              <a:ext cx="1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2" name="Line 66">
              <a:extLst>
                <a:ext uri="{FF2B5EF4-FFF2-40B4-BE49-F238E27FC236}">
                  <a16:creationId xmlns:a16="http://schemas.microsoft.com/office/drawing/2014/main" id="{9250A145-225A-C3E5-9698-3DC38C8C29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505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3" name="Line 67">
              <a:extLst>
                <a:ext uri="{FF2B5EF4-FFF2-40B4-BE49-F238E27FC236}">
                  <a16:creationId xmlns:a16="http://schemas.microsoft.com/office/drawing/2014/main" id="{33F0293A-41D5-9323-C9A1-C5941D09BC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489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4" name="Line 68">
              <a:extLst>
                <a:ext uri="{FF2B5EF4-FFF2-40B4-BE49-F238E27FC236}">
                  <a16:creationId xmlns:a16="http://schemas.microsoft.com/office/drawing/2014/main" id="{FB04556B-CC16-D6A3-6004-1122077E13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480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5" name="Line 69">
              <a:extLst>
                <a:ext uri="{FF2B5EF4-FFF2-40B4-BE49-F238E27FC236}">
                  <a16:creationId xmlns:a16="http://schemas.microsoft.com/office/drawing/2014/main" id="{3E345B5C-4179-CF50-AB7E-7616D4BFA2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46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6" name="Line 70">
              <a:extLst>
                <a:ext uri="{FF2B5EF4-FFF2-40B4-BE49-F238E27FC236}">
                  <a16:creationId xmlns:a16="http://schemas.microsoft.com/office/drawing/2014/main" id="{39BCEAC4-2AD3-59DD-5799-9DAA9C84DD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5" y="1457"/>
              <a:ext cx="1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7" name="Line 71">
              <a:extLst>
                <a:ext uri="{FF2B5EF4-FFF2-40B4-BE49-F238E27FC236}">
                  <a16:creationId xmlns:a16="http://schemas.microsoft.com/office/drawing/2014/main" id="{8968A879-EB97-215A-E9B5-8814B7549F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39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8" name="Line 72">
              <a:extLst>
                <a:ext uri="{FF2B5EF4-FFF2-40B4-BE49-F238E27FC236}">
                  <a16:creationId xmlns:a16="http://schemas.microsoft.com/office/drawing/2014/main" id="{FD041E07-53FA-A405-AEC9-2CB5ACABA0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361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9" name="Line 73">
              <a:extLst>
                <a:ext uri="{FF2B5EF4-FFF2-40B4-BE49-F238E27FC236}">
                  <a16:creationId xmlns:a16="http://schemas.microsoft.com/office/drawing/2014/main" id="{D90BE544-714E-203D-B2EE-39962CD56D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336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0" name="Line 74">
              <a:extLst>
                <a:ext uri="{FF2B5EF4-FFF2-40B4-BE49-F238E27FC236}">
                  <a16:creationId xmlns:a16="http://schemas.microsoft.com/office/drawing/2014/main" id="{26EB106A-6F07-FE4A-5D06-718B2C7FBE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1" y="1313"/>
              <a:ext cx="1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1" name="Line 75">
              <a:extLst>
                <a:ext uri="{FF2B5EF4-FFF2-40B4-BE49-F238E27FC236}">
                  <a16:creationId xmlns:a16="http://schemas.microsoft.com/office/drawing/2014/main" id="{6B00D1D0-9DE4-E718-B72B-9E4681A4B1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298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2" name="Line 76">
              <a:extLst>
                <a:ext uri="{FF2B5EF4-FFF2-40B4-BE49-F238E27FC236}">
                  <a16:creationId xmlns:a16="http://schemas.microsoft.com/office/drawing/2014/main" id="{B15819AE-4B39-DC65-A37E-11E2AD2DA4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282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3" name="Line 77">
              <a:extLst>
                <a:ext uri="{FF2B5EF4-FFF2-40B4-BE49-F238E27FC236}">
                  <a16:creationId xmlns:a16="http://schemas.microsoft.com/office/drawing/2014/main" id="{159F3482-75EA-CE4E-2A8D-01BA21569B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272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4" name="Line 78">
              <a:extLst>
                <a:ext uri="{FF2B5EF4-FFF2-40B4-BE49-F238E27FC236}">
                  <a16:creationId xmlns:a16="http://schemas.microsoft.com/office/drawing/2014/main" id="{40C3B248-8412-A2CB-D38D-BFFB792DF9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259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5" name="Line 79">
              <a:extLst>
                <a:ext uri="{FF2B5EF4-FFF2-40B4-BE49-F238E27FC236}">
                  <a16:creationId xmlns:a16="http://schemas.microsoft.com/office/drawing/2014/main" id="{006F0EC6-C088-E8F8-E27B-AF8B71C8DC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5" y="1250"/>
              <a:ext cx="1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6" name="Line 80">
              <a:extLst>
                <a:ext uri="{FF2B5EF4-FFF2-40B4-BE49-F238E27FC236}">
                  <a16:creationId xmlns:a16="http://schemas.microsoft.com/office/drawing/2014/main" id="{22BD5425-93A5-2A1C-DD0B-BE933AD666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189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7" name="Line 81">
              <a:extLst>
                <a:ext uri="{FF2B5EF4-FFF2-40B4-BE49-F238E27FC236}">
                  <a16:creationId xmlns:a16="http://schemas.microsoft.com/office/drawing/2014/main" id="{F431B15A-24D0-08B8-FDF1-1AC5B26042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154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8" name="Line 82">
              <a:extLst>
                <a:ext uri="{FF2B5EF4-FFF2-40B4-BE49-F238E27FC236}">
                  <a16:creationId xmlns:a16="http://schemas.microsoft.com/office/drawing/2014/main" id="{A1DE7380-1B1E-033B-4038-2DB7784097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128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9" name="Line 83">
              <a:extLst>
                <a:ext uri="{FF2B5EF4-FFF2-40B4-BE49-F238E27FC236}">
                  <a16:creationId xmlns:a16="http://schemas.microsoft.com/office/drawing/2014/main" id="{15AE1525-E645-892C-80F6-DB5CEA8F6B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1" y="1109"/>
              <a:ext cx="1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0" name="Line 84">
              <a:extLst>
                <a:ext uri="{FF2B5EF4-FFF2-40B4-BE49-F238E27FC236}">
                  <a16:creationId xmlns:a16="http://schemas.microsoft.com/office/drawing/2014/main" id="{C3058C03-283F-6E76-6DF5-9ACF147B78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093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1" name="Line 85">
              <a:extLst>
                <a:ext uri="{FF2B5EF4-FFF2-40B4-BE49-F238E27FC236}">
                  <a16:creationId xmlns:a16="http://schemas.microsoft.com/office/drawing/2014/main" id="{B053E730-2549-6F05-6EFE-326A9F9D0E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07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2" name="Line 86">
              <a:extLst>
                <a:ext uri="{FF2B5EF4-FFF2-40B4-BE49-F238E27FC236}">
                  <a16:creationId xmlns:a16="http://schemas.microsoft.com/office/drawing/2014/main" id="{30F78E7A-346F-E297-B8CE-15EBF21007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067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3" name="Line 87">
              <a:extLst>
                <a:ext uri="{FF2B5EF4-FFF2-40B4-BE49-F238E27FC236}">
                  <a16:creationId xmlns:a16="http://schemas.microsoft.com/office/drawing/2014/main" id="{465E4992-5F3D-1D7C-8CAB-6C4BD29123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" y="1055"/>
              <a:ext cx="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4" name="Line 88">
              <a:extLst>
                <a:ext uri="{FF2B5EF4-FFF2-40B4-BE49-F238E27FC236}">
                  <a16:creationId xmlns:a16="http://schemas.microsoft.com/office/drawing/2014/main" id="{0E642E95-064B-C882-E638-3CF99C3505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5" y="1048"/>
              <a:ext cx="1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pic>
        <p:nvPicPr>
          <p:cNvPr id="85" name="Picture 95">
            <a:extLst>
              <a:ext uri="{FF2B5EF4-FFF2-40B4-BE49-F238E27FC236}">
                <a16:creationId xmlns:a16="http://schemas.microsoft.com/office/drawing/2014/main" id="{B1486DAA-4E3F-9A8C-2726-931624780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81" y="2762701"/>
            <a:ext cx="2488859" cy="2488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Rectangle 96">
            <a:extLst>
              <a:ext uri="{FF2B5EF4-FFF2-40B4-BE49-F238E27FC236}">
                <a16:creationId xmlns:a16="http://schemas.microsoft.com/office/drawing/2014/main" id="{DED88F71-9E56-762E-A5D1-2B4235DAF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9188" y="5396960"/>
            <a:ext cx="607709" cy="27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CD8</a:t>
            </a:r>
            <a:r>
              <a:rPr lang="en-US" altLang="x-none" sz="1800" b="0" dirty="0">
                <a:latin typeface="Symbol" charset="2"/>
                <a:sym typeface="Symbol" charset="2"/>
              </a:rPr>
              <a:t>a</a:t>
            </a:r>
            <a:endParaRPr lang="en-US" altLang="x-none" sz="1800" b="0" baseline="30000" dirty="0">
              <a:latin typeface="Helvetica" charset="0"/>
            </a:endParaRPr>
          </a:p>
        </p:txBody>
      </p:sp>
      <p:sp>
        <p:nvSpPr>
          <p:cNvPr id="87" name="Rectangle 97">
            <a:extLst>
              <a:ext uri="{FF2B5EF4-FFF2-40B4-BE49-F238E27FC236}">
                <a16:creationId xmlns:a16="http://schemas.microsoft.com/office/drawing/2014/main" id="{600905AD-9416-7829-50AF-DBDE733036B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090764" y="4796543"/>
            <a:ext cx="461126" cy="27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CD4</a:t>
            </a:r>
            <a:endParaRPr lang="en-US" altLang="x-none" sz="1800" b="0" baseline="30000" dirty="0">
              <a:latin typeface="Helvetica" charset="0"/>
            </a:endParaRPr>
          </a:p>
        </p:txBody>
      </p:sp>
      <p:sp>
        <p:nvSpPr>
          <p:cNvPr id="88" name="Line 98">
            <a:extLst>
              <a:ext uri="{FF2B5EF4-FFF2-40B4-BE49-F238E27FC236}">
                <a16:creationId xmlns:a16="http://schemas.microsoft.com/office/drawing/2014/main" id="{DC496571-CCE1-5EF7-C540-2191004BDD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2742" y="5341416"/>
            <a:ext cx="583476" cy="57411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9" name="Line 100">
            <a:extLst>
              <a:ext uri="{FF2B5EF4-FFF2-40B4-BE49-F238E27FC236}">
                <a16:creationId xmlns:a16="http://schemas.microsoft.com/office/drawing/2014/main" id="{EDCAC029-E02F-D45B-7344-7738FE2E10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0302" y="2771862"/>
            <a:ext cx="0" cy="249191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0" name="Line 101">
            <a:extLst>
              <a:ext uri="{FF2B5EF4-FFF2-40B4-BE49-F238E27FC236}">
                <a16:creationId xmlns:a16="http://schemas.microsoft.com/office/drawing/2014/main" id="{60A70AE2-05E1-51A2-2A86-994084B3AC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4220" y="3944528"/>
            <a:ext cx="2491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1" name="Rectangle 102">
            <a:extLst>
              <a:ext uri="{FF2B5EF4-FFF2-40B4-BE49-F238E27FC236}">
                <a16:creationId xmlns:a16="http://schemas.microsoft.com/office/drawing/2014/main" id="{896A3312-FA7C-E2CC-82F6-578D76905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33" y="4924745"/>
            <a:ext cx="9156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DN 2%</a:t>
            </a:r>
          </a:p>
        </p:txBody>
      </p:sp>
      <p:sp>
        <p:nvSpPr>
          <p:cNvPr id="92" name="Rectangle 103">
            <a:extLst>
              <a:ext uri="{FF2B5EF4-FFF2-40B4-BE49-F238E27FC236}">
                <a16:creationId xmlns:a16="http://schemas.microsoft.com/office/drawing/2014/main" id="{E9F58B0C-8A40-0DF7-8EB5-BCB8571DA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9531" y="2107208"/>
            <a:ext cx="18053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“CD4/CD8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double positive”</a:t>
            </a:r>
          </a:p>
        </p:txBody>
      </p:sp>
      <p:sp>
        <p:nvSpPr>
          <p:cNvPr id="93" name="Rectangle 104">
            <a:extLst>
              <a:ext uri="{FF2B5EF4-FFF2-40B4-BE49-F238E27FC236}">
                <a16:creationId xmlns:a16="http://schemas.microsoft.com/office/drawing/2014/main" id="{F3D54E7C-0C9B-8709-A856-223C649BF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4757" y="2793236"/>
            <a:ext cx="1043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CD4 7%</a:t>
            </a:r>
          </a:p>
        </p:txBody>
      </p:sp>
      <p:sp>
        <p:nvSpPr>
          <p:cNvPr id="94" name="Rectangle 105">
            <a:extLst>
              <a:ext uri="{FF2B5EF4-FFF2-40B4-BE49-F238E27FC236}">
                <a16:creationId xmlns:a16="http://schemas.microsoft.com/office/drawing/2014/main" id="{4E2181A1-41A2-AAF5-623C-463764E6A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554" y="4629603"/>
            <a:ext cx="646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CD8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3%</a:t>
            </a:r>
          </a:p>
        </p:txBody>
      </p:sp>
      <p:sp>
        <p:nvSpPr>
          <p:cNvPr id="95" name="Rectangle 103">
            <a:extLst>
              <a:ext uri="{FF2B5EF4-FFF2-40B4-BE49-F238E27FC236}">
                <a16:creationId xmlns:a16="http://schemas.microsoft.com/office/drawing/2014/main" id="{5DB30A42-928E-C9DE-EAC0-58D17A58C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4076" y="2785453"/>
            <a:ext cx="646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DP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b="0" dirty="0">
                <a:latin typeface="Helvetica" charset="0"/>
              </a:rPr>
              <a:t>88%</a:t>
            </a:r>
          </a:p>
        </p:txBody>
      </p:sp>
      <p:sp>
        <p:nvSpPr>
          <p:cNvPr id="96" name="Rectangle 103">
            <a:extLst>
              <a:ext uri="{FF2B5EF4-FFF2-40B4-BE49-F238E27FC236}">
                <a16:creationId xmlns:a16="http://schemas.microsoft.com/office/drawing/2014/main" id="{16EF57D6-10AF-CC0B-8FEB-53F2A2C93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262" y="4626608"/>
            <a:ext cx="17155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“CD8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single positive”</a:t>
            </a:r>
          </a:p>
        </p:txBody>
      </p:sp>
      <p:sp>
        <p:nvSpPr>
          <p:cNvPr id="97" name="Rectangle 103">
            <a:extLst>
              <a:ext uri="{FF2B5EF4-FFF2-40B4-BE49-F238E27FC236}">
                <a16:creationId xmlns:a16="http://schemas.microsoft.com/office/drawing/2014/main" id="{91C23617-D228-9A96-CB1E-48AA9B3C3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7910" y="2046671"/>
            <a:ext cx="17155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“CD4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single positive”</a:t>
            </a:r>
          </a:p>
        </p:txBody>
      </p:sp>
      <p:sp>
        <p:nvSpPr>
          <p:cNvPr id="98" name="Rectangle 103">
            <a:extLst>
              <a:ext uri="{FF2B5EF4-FFF2-40B4-BE49-F238E27FC236}">
                <a16:creationId xmlns:a16="http://schemas.microsoft.com/office/drawing/2014/main" id="{40C69459-8894-46EA-9C0D-9CA15B62E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2791" y="5740173"/>
            <a:ext cx="18950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“CD4/CD8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 b="0" dirty="0">
                <a:solidFill>
                  <a:srgbClr val="FF0000"/>
                </a:solidFill>
                <a:latin typeface="Helvetica" charset="0"/>
              </a:rPr>
              <a:t>double negative”</a:t>
            </a:r>
          </a:p>
        </p:txBody>
      </p:sp>
    </p:spTree>
    <p:extLst>
      <p:ext uri="{BB962C8B-B14F-4D97-AF65-F5344CB8AC3E}">
        <p14:creationId xmlns:p14="http://schemas.microsoft.com/office/powerpoint/2010/main" val="132108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7" name="Group 2"/>
          <p:cNvGrpSpPr>
            <a:grpSpLocks/>
          </p:cNvGrpSpPr>
          <p:nvPr/>
        </p:nvGrpSpPr>
        <p:grpSpPr bwMode="auto">
          <a:xfrm>
            <a:off x="2287588" y="1282700"/>
            <a:ext cx="1774825" cy="1665288"/>
            <a:chOff x="481" y="288"/>
            <a:chExt cx="1118" cy="1049"/>
          </a:xfrm>
        </p:grpSpPr>
        <p:grpSp>
          <p:nvGrpSpPr>
            <p:cNvPr id="50209" name="Group 3"/>
            <p:cNvGrpSpPr>
              <a:grpSpLocks/>
            </p:cNvGrpSpPr>
            <p:nvPr/>
          </p:nvGrpSpPr>
          <p:grpSpPr bwMode="auto">
            <a:xfrm>
              <a:off x="481" y="288"/>
              <a:ext cx="1118" cy="1049"/>
              <a:chOff x="1127" y="2761"/>
              <a:chExt cx="1118" cy="1049"/>
            </a:xfrm>
          </p:grpSpPr>
          <p:sp>
            <p:nvSpPr>
              <p:cNvPr id="50214" name="Rectangle 4"/>
              <p:cNvSpPr>
                <a:spLocks noChangeArrowheads="1"/>
              </p:cNvSpPr>
              <p:nvPr/>
            </p:nvSpPr>
            <p:spPr bwMode="auto">
              <a:xfrm>
                <a:off x="1341" y="2775"/>
                <a:ext cx="828" cy="828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x-none" altLang="x-none" sz="1200">
                  <a:latin typeface="Helvetica" charset="0"/>
                </a:endParaRPr>
              </a:p>
            </p:txBody>
          </p:sp>
          <p:sp>
            <p:nvSpPr>
              <p:cNvPr id="50215" name="Line 5"/>
              <p:cNvSpPr>
                <a:spLocks noChangeShapeType="1"/>
              </p:cNvSpPr>
              <p:nvPr/>
            </p:nvSpPr>
            <p:spPr bwMode="auto">
              <a:xfrm>
                <a:off x="1341" y="3600"/>
                <a:ext cx="824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0216" name="Group 6"/>
              <p:cNvGrpSpPr>
                <a:grpSpLocks/>
              </p:cNvGrpSpPr>
              <p:nvPr/>
            </p:nvGrpSpPr>
            <p:grpSpPr bwMode="auto">
              <a:xfrm>
                <a:off x="1341" y="3603"/>
                <a:ext cx="822" cy="19"/>
                <a:chOff x="764" y="1873"/>
                <a:chExt cx="822" cy="19"/>
              </a:xfrm>
            </p:grpSpPr>
            <p:sp>
              <p:nvSpPr>
                <p:cNvPr id="50275" name="Line 7"/>
                <p:cNvSpPr>
                  <a:spLocks noChangeShapeType="1"/>
                </p:cNvSpPr>
                <p:nvPr/>
              </p:nvSpPr>
              <p:spPr bwMode="auto">
                <a:xfrm>
                  <a:off x="764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76" name="Line 8"/>
                <p:cNvSpPr>
                  <a:spLocks noChangeShapeType="1"/>
                </p:cNvSpPr>
                <p:nvPr/>
              </p:nvSpPr>
              <p:spPr bwMode="auto">
                <a:xfrm>
                  <a:off x="82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77" name="Line 9"/>
                <p:cNvSpPr>
                  <a:spLocks noChangeShapeType="1"/>
                </p:cNvSpPr>
                <p:nvPr/>
              </p:nvSpPr>
              <p:spPr bwMode="auto">
                <a:xfrm>
                  <a:off x="86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78" name="Line 10"/>
                <p:cNvSpPr>
                  <a:spLocks noChangeShapeType="1"/>
                </p:cNvSpPr>
                <p:nvPr/>
              </p:nvSpPr>
              <p:spPr bwMode="auto">
                <a:xfrm>
                  <a:off x="88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79" name="Line 11"/>
                <p:cNvSpPr>
                  <a:spLocks noChangeShapeType="1"/>
                </p:cNvSpPr>
                <p:nvPr/>
              </p:nvSpPr>
              <p:spPr bwMode="auto">
                <a:xfrm>
                  <a:off x="904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0" name="Line 12"/>
                <p:cNvSpPr>
                  <a:spLocks noChangeShapeType="1"/>
                </p:cNvSpPr>
                <p:nvPr/>
              </p:nvSpPr>
              <p:spPr bwMode="auto">
                <a:xfrm>
                  <a:off x="92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1" name="Line 13"/>
                <p:cNvSpPr>
                  <a:spLocks noChangeShapeType="1"/>
                </p:cNvSpPr>
                <p:nvPr/>
              </p:nvSpPr>
              <p:spPr bwMode="auto">
                <a:xfrm>
                  <a:off x="93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2" name="Line 14"/>
                <p:cNvSpPr>
                  <a:spLocks noChangeShapeType="1"/>
                </p:cNvSpPr>
                <p:nvPr/>
              </p:nvSpPr>
              <p:spPr bwMode="auto">
                <a:xfrm>
                  <a:off x="94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3" name="Line 15"/>
                <p:cNvSpPr>
                  <a:spLocks noChangeShapeType="1"/>
                </p:cNvSpPr>
                <p:nvPr/>
              </p:nvSpPr>
              <p:spPr bwMode="auto">
                <a:xfrm>
                  <a:off x="95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4" name="Line 16"/>
                <p:cNvSpPr>
                  <a:spLocks noChangeShapeType="1"/>
                </p:cNvSpPr>
                <p:nvPr/>
              </p:nvSpPr>
              <p:spPr bwMode="auto">
                <a:xfrm>
                  <a:off x="968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5" name="Line 17"/>
                <p:cNvSpPr>
                  <a:spLocks noChangeShapeType="1"/>
                </p:cNvSpPr>
                <p:nvPr/>
              </p:nvSpPr>
              <p:spPr bwMode="auto">
                <a:xfrm>
                  <a:off x="102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6" name="Line 18"/>
                <p:cNvSpPr>
                  <a:spLocks noChangeShapeType="1"/>
                </p:cNvSpPr>
                <p:nvPr/>
              </p:nvSpPr>
              <p:spPr bwMode="auto">
                <a:xfrm>
                  <a:off x="106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7" name="Line 19"/>
                <p:cNvSpPr>
                  <a:spLocks noChangeShapeType="1"/>
                </p:cNvSpPr>
                <p:nvPr/>
              </p:nvSpPr>
              <p:spPr bwMode="auto">
                <a:xfrm>
                  <a:off x="1093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8" name="Line 20"/>
                <p:cNvSpPr>
                  <a:spLocks noChangeShapeType="1"/>
                </p:cNvSpPr>
                <p:nvPr/>
              </p:nvSpPr>
              <p:spPr bwMode="auto">
                <a:xfrm>
                  <a:off x="1112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89" name="Line 21"/>
                <p:cNvSpPr>
                  <a:spLocks noChangeShapeType="1"/>
                </p:cNvSpPr>
                <p:nvPr/>
              </p:nvSpPr>
              <p:spPr bwMode="auto">
                <a:xfrm>
                  <a:off x="112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0" name="Line 22"/>
                <p:cNvSpPr>
                  <a:spLocks noChangeShapeType="1"/>
                </p:cNvSpPr>
                <p:nvPr/>
              </p:nvSpPr>
              <p:spPr bwMode="auto">
                <a:xfrm>
                  <a:off x="114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1" name="Line 23"/>
                <p:cNvSpPr>
                  <a:spLocks noChangeShapeType="1"/>
                </p:cNvSpPr>
                <p:nvPr/>
              </p:nvSpPr>
              <p:spPr bwMode="auto">
                <a:xfrm>
                  <a:off x="115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2" name="Line 24"/>
                <p:cNvSpPr>
                  <a:spLocks noChangeShapeType="1"/>
                </p:cNvSpPr>
                <p:nvPr/>
              </p:nvSpPr>
              <p:spPr bwMode="auto">
                <a:xfrm>
                  <a:off x="116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3" name="Line 25"/>
                <p:cNvSpPr>
                  <a:spLocks noChangeShapeType="1"/>
                </p:cNvSpPr>
                <p:nvPr/>
              </p:nvSpPr>
              <p:spPr bwMode="auto">
                <a:xfrm>
                  <a:off x="1176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4" name="Line 26"/>
                <p:cNvSpPr>
                  <a:spLocks noChangeShapeType="1"/>
                </p:cNvSpPr>
                <p:nvPr/>
              </p:nvSpPr>
              <p:spPr bwMode="auto">
                <a:xfrm>
                  <a:off x="123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5" name="Line 27"/>
                <p:cNvSpPr>
                  <a:spLocks noChangeShapeType="1"/>
                </p:cNvSpPr>
                <p:nvPr/>
              </p:nvSpPr>
              <p:spPr bwMode="auto">
                <a:xfrm>
                  <a:off x="127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6" name="Line 28"/>
                <p:cNvSpPr>
                  <a:spLocks noChangeShapeType="1"/>
                </p:cNvSpPr>
                <p:nvPr/>
              </p:nvSpPr>
              <p:spPr bwMode="auto">
                <a:xfrm>
                  <a:off x="129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7" name="Line 29"/>
                <p:cNvSpPr>
                  <a:spLocks noChangeShapeType="1"/>
                </p:cNvSpPr>
                <p:nvPr/>
              </p:nvSpPr>
              <p:spPr bwMode="auto">
                <a:xfrm>
                  <a:off x="1320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8" name="Line 30"/>
                <p:cNvSpPr>
                  <a:spLocks noChangeShapeType="1"/>
                </p:cNvSpPr>
                <p:nvPr/>
              </p:nvSpPr>
              <p:spPr bwMode="auto">
                <a:xfrm>
                  <a:off x="133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99" name="Line 31"/>
                <p:cNvSpPr>
                  <a:spLocks noChangeShapeType="1"/>
                </p:cNvSpPr>
                <p:nvPr/>
              </p:nvSpPr>
              <p:spPr bwMode="auto">
                <a:xfrm>
                  <a:off x="135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0" name="Line 32"/>
                <p:cNvSpPr>
                  <a:spLocks noChangeShapeType="1"/>
                </p:cNvSpPr>
                <p:nvPr/>
              </p:nvSpPr>
              <p:spPr bwMode="auto">
                <a:xfrm>
                  <a:off x="136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1" name="Line 33"/>
                <p:cNvSpPr>
                  <a:spLocks noChangeShapeType="1"/>
                </p:cNvSpPr>
                <p:nvPr/>
              </p:nvSpPr>
              <p:spPr bwMode="auto">
                <a:xfrm>
                  <a:off x="137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2" name="Line 34"/>
                <p:cNvSpPr>
                  <a:spLocks noChangeShapeType="1"/>
                </p:cNvSpPr>
                <p:nvPr/>
              </p:nvSpPr>
              <p:spPr bwMode="auto">
                <a:xfrm>
                  <a:off x="1384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3" name="Line 35"/>
                <p:cNvSpPr>
                  <a:spLocks noChangeShapeType="1"/>
                </p:cNvSpPr>
                <p:nvPr/>
              </p:nvSpPr>
              <p:spPr bwMode="auto">
                <a:xfrm>
                  <a:off x="144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4" name="Line 36"/>
                <p:cNvSpPr>
                  <a:spLocks noChangeShapeType="1"/>
                </p:cNvSpPr>
                <p:nvPr/>
              </p:nvSpPr>
              <p:spPr bwMode="auto">
                <a:xfrm>
                  <a:off x="148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5" name="Line 37"/>
                <p:cNvSpPr>
                  <a:spLocks noChangeShapeType="1"/>
                </p:cNvSpPr>
                <p:nvPr/>
              </p:nvSpPr>
              <p:spPr bwMode="auto">
                <a:xfrm>
                  <a:off x="150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6" name="Line 38"/>
                <p:cNvSpPr>
                  <a:spLocks noChangeShapeType="1"/>
                </p:cNvSpPr>
                <p:nvPr/>
              </p:nvSpPr>
              <p:spPr bwMode="auto">
                <a:xfrm>
                  <a:off x="1525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7" name="Line 39"/>
                <p:cNvSpPr>
                  <a:spLocks noChangeShapeType="1"/>
                </p:cNvSpPr>
                <p:nvPr/>
              </p:nvSpPr>
              <p:spPr bwMode="auto">
                <a:xfrm>
                  <a:off x="1541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8" name="Line 40"/>
                <p:cNvSpPr>
                  <a:spLocks noChangeShapeType="1"/>
                </p:cNvSpPr>
                <p:nvPr/>
              </p:nvSpPr>
              <p:spPr bwMode="auto">
                <a:xfrm>
                  <a:off x="155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09" name="Line 41"/>
                <p:cNvSpPr>
                  <a:spLocks noChangeShapeType="1"/>
                </p:cNvSpPr>
                <p:nvPr/>
              </p:nvSpPr>
              <p:spPr bwMode="auto">
                <a:xfrm>
                  <a:off x="156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10" name="Line 42"/>
                <p:cNvSpPr>
                  <a:spLocks noChangeShapeType="1"/>
                </p:cNvSpPr>
                <p:nvPr/>
              </p:nvSpPr>
              <p:spPr bwMode="auto">
                <a:xfrm>
                  <a:off x="157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311" name="Line 43"/>
                <p:cNvSpPr>
                  <a:spLocks noChangeShapeType="1"/>
                </p:cNvSpPr>
                <p:nvPr/>
              </p:nvSpPr>
              <p:spPr bwMode="auto">
                <a:xfrm>
                  <a:off x="1585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0217" name="Group 44"/>
              <p:cNvGrpSpPr>
                <a:grpSpLocks/>
              </p:cNvGrpSpPr>
              <p:nvPr/>
            </p:nvGrpSpPr>
            <p:grpSpPr bwMode="auto">
              <a:xfrm>
                <a:off x="1332" y="3636"/>
                <a:ext cx="913" cy="58"/>
                <a:chOff x="755" y="1906"/>
                <a:chExt cx="913" cy="58"/>
              </a:xfrm>
            </p:grpSpPr>
            <p:sp>
              <p:nvSpPr>
                <p:cNvPr id="50270" name="Rectangle 45"/>
                <p:cNvSpPr>
                  <a:spLocks noChangeArrowheads="1"/>
                </p:cNvSpPr>
                <p:nvPr/>
              </p:nvSpPr>
              <p:spPr bwMode="auto">
                <a:xfrm>
                  <a:off x="755" y="1906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</a:t>
                  </a:r>
                  <a:endParaRPr lang="en-US" altLang="x-none" sz="2400" baseline="30000"/>
                </a:p>
              </p:txBody>
            </p:sp>
            <p:sp>
              <p:nvSpPr>
                <p:cNvPr id="50271" name="Rectangle 46"/>
                <p:cNvSpPr>
                  <a:spLocks noChangeArrowheads="1"/>
                </p:cNvSpPr>
                <p:nvPr/>
              </p:nvSpPr>
              <p:spPr bwMode="auto">
                <a:xfrm>
                  <a:off x="947" y="1906"/>
                  <a:ext cx="55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  <a:endParaRPr lang="en-US" altLang="x-none" sz="2400" baseline="30000"/>
                </a:p>
              </p:txBody>
            </p:sp>
            <p:sp>
              <p:nvSpPr>
                <p:cNvPr id="50272" name="Rectangle 47"/>
                <p:cNvSpPr>
                  <a:spLocks noChangeArrowheads="1"/>
                </p:cNvSpPr>
                <p:nvPr/>
              </p:nvSpPr>
              <p:spPr bwMode="auto">
                <a:xfrm>
                  <a:off x="1145" y="1906"/>
                  <a:ext cx="82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</a:t>
                  </a:r>
                  <a:endParaRPr lang="en-US" altLang="x-none" sz="2400" baseline="30000"/>
                </a:p>
              </p:txBody>
            </p:sp>
            <p:sp>
              <p:nvSpPr>
                <p:cNvPr id="50273" name="Rectangle 48"/>
                <p:cNvSpPr>
                  <a:spLocks noChangeArrowheads="1"/>
                </p:cNvSpPr>
                <p:nvPr/>
              </p:nvSpPr>
              <p:spPr bwMode="auto">
                <a:xfrm>
                  <a:off x="1340" y="1906"/>
                  <a:ext cx="109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</a:t>
                  </a:r>
                  <a:endParaRPr lang="en-US" altLang="x-none" sz="2400" baseline="30000"/>
                </a:p>
              </p:txBody>
            </p:sp>
            <p:sp>
              <p:nvSpPr>
                <p:cNvPr id="50274" name="Rectangle 49"/>
                <p:cNvSpPr>
                  <a:spLocks noChangeArrowheads="1"/>
                </p:cNvSpPr>
                <p:nvPr/>
              </p:nvSpPr>
              <p:spPr bwMode="auto">
                <a:xfrm>
                  <a:off x="1532" y="1906"/>
                  <a:ext cx="136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10000</a:t>
                  </a:r>
                  <a:endParaRPr lang="en-US" altLang="x-none" sz="2400" baseline="30000"/>
                </a:p>
              </p:txBody>
            </p:sp>
          </p:grpSp>
          <p:sp>
            <p:nvSpPr>
              <p:cNvPr id="50218" name="Line 50"/>
              <p:cNvSpPr>
                <a:spLocks noChangeShapeType="1"/>
              </p:cNvSpPr>
              <p:nvPr/>
            </p:nvSpPr>
            <p:spPr bwMode="auto">
              <a:xfrm flipV="1">
                <a:off x="1341" y="2775"/>
                <a:ext cx="1" cy="8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0219" name="Group 51"/>
              <p:cNvGrpSpPr>
                <a:grpSpLocks/>
              </p:cNvGrpSpPr>
              <p:nvPr/>
            </p:nvGrpSpPr>
            <p:grpSpPr bwMode="auto">
              <a:xfrm>
                <a:off x="1322" y="2778"/>
                <a:ext cx="19" cy="823"/>
                <a:chOff x="745" y="1048"/>
                <a:chExt cx="19" cy="823"/>
              </a:xfrm>
            </p:grpSpPr>
            <p:sp>
              <p:nvSpPr>
                <p:cNvPr id="50233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745" y="1870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4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757" y="180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5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757" y="177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6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757" y="174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7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751" y="1729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8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757" y="1713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9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757" y="169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0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757" y="168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1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757" y="167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2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745" y="1665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3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757" y="160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4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757" y="1566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5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757" y="1540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6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751" y="1521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7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757" y="150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8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757" y="148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757" y="1480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0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757" y="146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1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745" y="1457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2" name="Line 71"/>
                <p:cNvSpPr>
                  <a:spLocks noChangeShapeType="1"/>
                </p:cNvSpPr>
                <p:nvPr/>
              </p:nvSpPr>
              <p:spPr bwMode="auto">
                <a:xfrm flipH="1">
                  <a:off x="757" y="139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3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757" y="1361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4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757" y="1336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5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751" y="1313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6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757" y="129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7" name="Line 76"/>
                <p:cNvSpPr>
                  <a:spLocks noChangeShapeType="1"/>
                </p:cNvSpPr>
                <p:nvPr/>
              </p:nvSpPr>
              <p:spPr bwMode="auto">
                <a:xfrm flipH="1">
                  <a:off x="757" y="1282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8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757" y="1272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9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757" y="125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0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745" y="1250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1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757" y="118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2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757" y="115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3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757" y="112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4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751" y="1109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5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757" y="1093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6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757" y="107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7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757" y="106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8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757" y="105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9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745" y="1048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0220" name="Group 89"/>
              <p:cNvGrpSpPr>
                <a:grpSpLocks/>
              </p:cNvGrpSpPr>
              <p:nvPr/>
            </p:nvGrpSpPr>
            <p:grpSpPr bwMode="auto">
              <a:xfrm>
                <a:off x="1198" y="2761"/>
                <a:ext cx="136" cy="879"/>
                <a:chOff x="621" y="1031"/>
                <a:chExt cx="136" cy="879"/>
              </a:xfrm>
            </p:grpSpPr>
            <p:sp>
              <p:nvSpPr>
                <p:cNvPr id="50228" name="Rectangle 90"/>
                <p:cNvSpPr>
                  <a:spLocks noChangeArrowheads="1"/>
                </p:cNvSpPr>
                <p:nvPr/>
              </p:nvSpPr>
              <p:spPr bwMode="auto">
                <a:xfrm>
                  <a:off x="711" y="1852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</a:t>
                  </a:r>
                  <a:endParaRPr lang="en-US" altLang="x-none" sz="2400" baseline="30000"/>
                </a:p>
              </p:txBody>
            </p:sp>
            <p:sp>
              <p:nvSpPr>
                <p:cNvPr id="50229" name="Rectangle 91"/>
                <p:cNvSpPr>
                  <a:spLocks noChangeArrowheads="1"/>
                </p:cNvSpPr>
                <p:nvPr/>
              </p:nvSpPr>
              <p:spPr bwMode="auto">
                <a:xfrm>
                  <a:off x="688" y="1647"/>
                  <a:ext cx="55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  <a:endParaRPr lang="en-US" altLang="x-none" sz="2400" baseline="30000"/>
                </a:p>
              </p:txBody>
            </p:sp>
            <p:sp>
              <p:nvSpPr>
                <p:cNvPr id="50230" name="Rectangle 92"/>
                <p:cNvSpPr>
                  <a:spLocks noChangeArrowheads="1"/>
                </p:cNvSpPr>
                <p:nvPr/>
              </p:nvSpPr>
              <p:spPr bwMode="auto">
                <a:xfrm>
                  <a:off x="666" y="1440"/>
                  <a:ext cx="82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</a:t>
                  </a:r>
                  <a:endParaRPr lang="en-US" altLang="x-none" sz="2400" baseline="30000"/>
                </a:p>
              </p:txBody>
            </p:sp>
            <p:sp>
              <p:nvSpPr>
                <p:cNvPr id="50231" name="Rectangle 93"/>
                <p:cNvSpPr>
                  <a:spLocks noChangeArrowheads="1"/>
                </p:cNvSpPr>
                <p:nvPr/>
              </p:nvSpPr>
              <p:spPr bwMode="auto">
                <a:xfrm>
                  <a:off x="644" y="1232"/>
                  <a:ext cx="109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</a:t>
                  </a:r>
                  <a:endParaRPr lang="en-US" altLang="x-none" sz="2400" baseline="30000"/>
                </a:p>
              </p:txBody>
            </p:sp>
            <p:sp>
              <p:nvSpPr>
                <p:cNvPr id="50232" name="Rectangle 94"/>
                <p:cNvSpPr>
                  <a:spLocks noChangeArrowheads="1"/>
                </p:cNvSpPr>
                <p:nvPr/>
              </p:nvSpPr>
              <p:spPr bwMode="auto">
                <a:xfrm>
                  <a:off x="621" y="1031"/>
                  <a:ext cx="136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10000</a:t>
                  </a:r>
                  <a:endParaRPr lang="en-US" altLang="x-none" sz="2400" baseline="30000"/>
                </a:p>
              </p:txBody>
            </p:sp>
          </p:grpSp>
          <p:pic>
            <p:nvPicPr>
              <p:cNvPr id="50221" name="Picture 9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7" y="2781"/>
                <a:ext cx="815" cy="8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222" name="Rectangle 96"/>
              <p:cNvSpPr>
                <a:spLocks noChangeArrowheads="1"/>
              </p:cNvSpPr>
              <p:nvPr/>
            </p:nvSpPr>
            <p:spPr bwMode="auto">
              <a:xfrm>
                <a:off x="1198" y="3694"/>
                <a:ext cx="254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1200">
                    <a:latin typeface="Helvetica" charset="0"/>
                  </a:rPr>
                  <a:t>CD8</a:t>
                </a:r>
                <a:r>
                  <a:rPr lang="en-US" altLang="x-none" sz="1200">
                    <a:latin typeface="Symbol" charset="2"/>
                    <a:sym typeface="Symbol" charset="2"/>
                  </a:rPr>
                  <a:t>a</a:t>
                </a:r>
                <a:endParaRPr lang="en-US" altLang="x-none" sz="1200" baseline="30000">
                  <a:latin typeface="Helvetica" charset="0"/>
                </a:endParaRPr>
              </a:p>
            </p:txBody>
          </p:sp>
          <p:sp>
            <p:nvSpPr>
              <p:cNvPr id="50223" name="Rectangle 97"/>
              <p:cNvSpPr>
                <a:spLocks noChangeArrowheads="1"/>
              </p:cNvSpPr>
              <p:nvPr/>
            </p:nvSpPr>
            <p:spPr bwMode="auto">
              <a:xfrm rot="16200000">
                <a:off x="1088" y="3430"/>
                <a:ext cx="193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1200">
                    <a:latin typeface="Helvetica" charset="0"/>
                  </a:rPr>
                  <a:t>CD4</a:t>
                </a:r>
                <a:endParaRPr lang="en-US" altLang="x-none" sz="1200" baseline="30000">
                  <a:latin typeface="Helvetica" charset="0"/>
                </a:endParaRPr>
              </a:p>
            </p:txBody>
          </p:sp>
          <p:sp>
            <p:nvSpPr>
              <p:cNvPr id="50224" name="Line 98"/>
              <p:cNvSpPr>
                <a:spLocks noChangeShapeType="1"/>
              </p:cNvSpPr>
              <p:nvPr/>
            </p:nvSpPr>
            <p:spPr bwMode="auto">
              <a:xfrm flipV="1">
                <a:off x="1175" y="3166"/>
                <a:ext cx="0" cy="2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25" name="Line 99"/>
              <p:cNvSpPr>
                <a:spLocks noChangeShapeType="1"/>
              </p:cNvSpPr>
              <p:nvPr/>
            </p:nvSpPr>
            <p:spPr bwMode="auto">
              <a:xfrm>
                <a:off x="1512" y="3741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26" name="Line 100"/>
              <p:cNvSpPr>
                <a:spLocks noChangeShapeType="1"/>
              </p:cNvSpPr>
              <p:nvPr/>
            </p:nvSpPr>
            <p:spPr bwMode="auto">
              <a:xfrm>
                <a:off x="1680" y="278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27" name="Line 101"/>
              <p:cNvSpPr>
                <a:spLocks noChangeShapeType="1"/>
              </p:cNvSpPr>
              <p:nvPr/>
            </p:nvSpPr>
            <p:spPr bwMode="auto">
              <a:xfrm>
                <a:off x="1344" y="3168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210" name="Rectangle 102"/>
            <p:cNvSpPr>
              <a:spLocks noChangeArrowheads="1"/>
            </p:cNvSpPr>
            <p:nvPr/>
          </p:nvSpPr>
          <p:spPr bwMode="auto">
            <a:xfrm>
              <a:off x="657" y="941"/>
              <a:ext cx="4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DN 2%</a:t>
              </a:r>
            </a:p>
          </p:txBody>
        </p:sp>
        <p:sp>
          <p:nvSpPr>
            <p:cNvPr id="50211" name="Rectangle 103"/>
            <p:cNvSpPr>
              <a:spLocks noChangeArrowheads="1"/>
            </p:cNvSpPr>
            <p:nvPr/>
          </p:nvSpPr>
          <p:spPr bwMode="auto">
            <a:xfrm>
              <a:off x="1258" y="290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DP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88%</a:t>
              </a:r>
            </a:p>
          </p:txBody>
        </p:sp>
        <p:sp>
          <p:nvSpPr>
            <p:cNvPr id="50212" name="Rectangle 104"/>
            <p:cNvSpPr>
              <a:spLocks noChangeArrowheads="1"/>
            </p:cNvSpPr>
            <p:nvPr/>
          </p:nvSpPr>
          <p:spPr bwMode="auto">
            <a:xfrm>
              <a:off x="644" y="300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CD4 7%</a:t>
              </a:r>
            </a:p>
          </p:txBody>
        </p:sp>
        <p:sp>
          <p:nvSpPr>
            <p:cNvPr id="50213" name="Rectangle 105"/>
            <p:cNvSpPr>
              <a:spLocks noChangeArrowheads="1"/>
            </p:cNvSpPr>
            <p:nvPr/>
          </p:nvSpPr>
          <p:spPr bwMode="auto">
            <a:xfrm>
              <a:off x="1242" y="823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CD8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3%</a:t>
              </a:r>
            </a:p>
          </p:txBody>
        </p:sp>
      </p:grpSp>
      <p:sp>
        <p:nvSpPr>
          <p:cNvPr id="50178" name="Rectangle 127"/>
          <p:cNvSpPr>
            <a:spLocks noChangeArrowheads="1"/>
          </p:cNvSpPr>
          <p:nvPr/>
        </p:nvSpPr>
        <p:spPr bwMode="auto">
          <a:xfrm>
            <a:off x="5530852" y="1137445"/>
            <a:ext cx="23780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Helvetica" charset="0"/>
                <a:ea typeface="굴림" charset="-127"/>
              </a:rPr>
              <a:t>Thymus DN </a:t>
            </a:r>
            <a:br>
              <a:rPr lang="en-US" altLang="ko-KR" sz="2400" dirty="0">
                <a:latin typeface="Helvetica" charset="0"/>
                <a:ea typeface="굴림" charset="-127"/>
              </a:rPr>
            </a:br>
            <a:r>
              <a:rPr lang="en-US" altLang="ko-KR" sz="2400" dirty="0">
                <a:latin typeface="Helvetica" charset="0"/>
                <a:ea typeface="굴림" charset="-127"/>
              </a:rPr>
              <a:t>CD4</a:t>
            </a:r>
            <a:r>
              <a:rPr lang="en-US" altLang="ko-KR" sz="2400" baseline="30000" dirty="0">
                <a:latin typeface="Helvetica" charset="0"/>
                <a:ea typeface="굴림" charset="-127"/>
              </a:rPr>
              <a:t>-</a:t>
            </a:r>
            <a:r>
              <a:rPr lang="en-US" altLang="ko-KR" sz="2400" dirty="0">
                <a:latin typeface="Helvetica" charset="0"/>
                <a:ea typeface="굴림" charset="-127"/>
              </a:rPr>
              <a:t> CD8</a:t>
            </a:r>
            <a:r>
              <a:rPr lang="en-US" altLang="ko-KR" sz="2400" baseline="30000" dirty="0">
                <a:latin typeface="Helvetica" charset="0"/>
                <a:ea typeface="굴림" charset="-127"/>
              </a:rPr>
              <a:t>-</a:t>
            </a:r>
            <a:endParaRPr lang="en-US" altLang="ko-KR" sz="2400" dirty="0">
              <a:latin typeface="Helvetica" charset="0"/>
              <a:ea typeface="굴림" charset="-127"/>
            </a:endParaRPr>
          </a:p>
        </p:txBody>
      </p:sp>
      <p:sp>
        <p:nvSpPr>
          <p:cNvPr id="50179" name="Rectangle 128"/>
          <p:cNvSpPr>
            <a:spLocks noChangeArrowheads="1"/>
          </p:cNvSpPr>
          <p:nvPr/>
        </p:nvSpPr>
        <p:spPr bwMode="auto">
          <a:xfrm>
            <a:off x="5716588" y="4997450"/>
            <a:ext cx="2095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Kit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50180" name="Rectangle 129"/>
          <p:cNvSpPr>
            <a:spLocks noChangeArrowheads="1"/>
          </p:cNvSpPr>
          <p:nvPr/>
        </p:nvSpPr>
        <p:spPr bwMode="auto">
          <a:xfrm rot="-5400000">
            <a:off x="4557084" y="4465866"/>
            <a:ext cx="4584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rgbClr val="000000"/>
                </a:solidFill>
                <a:latin typeface="Helvetica" charset="0"/>
              </a:rPr>
              <a:t>CD25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50181" name="Rectangle 130"/>
          <p:cNvSpPr>
            <a:spLocks noChangeArrowheads="1"/>
          </p:cNvSpPr>
          <p:nvPr/>
        </p:nvSpPr>
        <p:spPr bwMode="auto">
          <a:xfrm>
            <a:off x="8394701" y="4276725"/>
            <a:ext cx="13667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000000"/>
                </a:solidFill>
                <a:latin typeface="Helvetica" charset="0"/>
              </a:rPr>
              <a:t>T, B, NK, DC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000000"/>
                </a:solidFill>
                <a:latin typeface="Helvetica" charset="0"/>
              </a:rPr>
              <a:t>Weak myeloid</a:t>
            </a:r>
            <a:endParaRPr lang="en-US" altLang="x-none" sz="2400">
              <a:latin typeface="Times New Roman" charset="0"/>
            </a:endParaRPr>
          </a:p>
        </p:txBody>
      </p:sp>
      <p:sp>
        <p:nvSpPr>
          <p:cNvPr id="50182" name="Rectangle 131"/>
          <p:cNvSpPr>
            <a:spLocks noChangeAspect="1" noChangeArrowheads="1"/>
          </p:cNvSpPr>
          <p:nvPr/>
        </p:nvSpPr>
        <p:spPr bwMode="auto">
          <a:xfrm>
            <a:off x="4972051" y="1827213"/>
            <a:ext cx="3349625" cy="30670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2" name="Oval 132"/>
          <p:cNvSpPr>
            <a:spLocks noChangeAspect="1" noChangeArrowheads="1"/>
          </p:cNvSpPr>
          <p:nvPr/>
        </p:nvSpPr>
        <p:spPr bwMode="auto">
          <a:xfrm>
            <a:off x="5116513" y="1863726"/>
            <a:ext cx="1236662" cy="1355725"/>
          </a:xfrm>
          <a:prstGeom prst="ellipse">
            <a:avLst/>
          </a:prstGeom>
          <a:solidFill>
            <a:srgbClr val="02E3E0">
              <a:alpha val="38039"/>
            </a:srgbClr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50800" dist="38100" dir="5400000" algn="t" rotWithShape="0">
              <a:srgbClr val="000000">
                <a:alpha val="39998"/>
              </a:srgbClr>
            </a:outerShdw>
          </a:effec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b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184" name="Rectangle 133"/>
          <p:cNvSpPr>
            <a:spLocks noChangeArrowheads="1"/>
          </p:cNvSpPr>
          <p:nvPr/>
        </p:nvSpPr>
        <p:spPr bwMode="auto">
          <a:xfrm>
            <a:off x="5540376" y="1998663"/>
            <a:ext cx="35907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rgbClr val="000000"/>
                </a:solidFill>
                <a:latin typeface="Helvetica" charset="0"/>
              </a:rPr>
              <a:t>DN3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3" name="Oval 134"/>
          <p:cNvSpPr>
            <a:spLocks noChangeAspect="1" noChangeArrowheads="1"/>
          </p:cNvSpPr>
          <p:nvPr/>
        </p:nvSpPr>
        <p:spPr bwMode="auto">
          <a:xfrm>
            <a:off x="5254625" y="3932239"/>
            <a:ext cx="787400" cy="758825"/>
          </a:xfrm>
          <a:prstGeom prst="ellipse">
            <a:avLst/>
          </a:prstGeom>
          <a:solidFill>
            <a:srgbClr val="02E3E0">
              <a:alpha val="38823"/>
            </a:srgbClr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50800" dist="38100" dir="5400000" algn="t" rotWithShape="0">
              <a:srgbClr val="000000">
                <a:alpha val="39998"/>
              </a:srgbClr>
            </a:outerShdw>
          </a:effec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/>
          </a:p>
        </p:txBody>
      </p:sp>
      <p:sp>
        <p:nvSpPr>
          <p:cNvPr id="50186" name="Rectangle 135"/>
          <p:cNvSpPr>
            <a:spLocks noChangeArrowheads="1"/>
          </p:cNvSpPr>
          <p:nvPr/>
        </p:nvSpPr>
        <p:spPr bwMode="auto">
          <a:xfrm>
            <a:off x="5445125" y="4011614"/>
            <a:ext cx="5081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DN4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 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preDP</a:t>
            </a:r>
          </a:p>
        </p:txBody>
      </p:sp>
      <p:sp>
        <p:nvSpPr>
          <p:cNvPr id="50187" name="Rectangle 136"/>
          <p:cNvSpPr>
            <a:spLocks noChangeArrowheads="1"/>
          </p:cNvSpPr>
          <p:nvPr/>
        </p:nvSpPr>
        <p:spPr bwMode="auto">
          <a:xfrm>
            <a:off x="7950200" y="2824163"/>
            <a:ext cx="12700" cy="12128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0188" name="Freeform 137"/>
          <p:cNvSpPr>
            <a:spLocks/>
          </p:cNvSpPr>
          <p:nvPr/>
        </p:nvSpPr>
        <p:spPr bwMode="auto">
          <a:xfrm>
            <a:off x="7916863" y="2790826"/>
            <a:ext cx="80962" cy="80963"/>
          </a:xfrm>
          <a:custGeom>
            <a:avLst/>
            <a:gdLst>
              <a:gd name="T0" fmla="*/ 2147483646 w 110"/>
              <a:gd name="T1" fmla="*/ 2147483646 h 110"/>
              <a:gd name="T2" fmla="*/ 2147483646 w 110"/>
              <a:gd name="T3" fmla="*/ 0 h 110"/>
              <a:gd name="T4" fmla="*/ 0 w 110"/>
              <a:gd name="T5" fmla="*/ 2147483646 h 110"/>
              <a:gd name="T6" fmla="*/ 2147483646 w 110"/>
              <a:gd name="T7" fmla="*/ 2147483646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110"/>
              <a:gd name="T13" fmla="*/ 0 h 110"/>
              <a:gd name="T14" fmla="*/ 110 w 110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0" h="110">
                <a:moveTo>
                  <a:pt x="110" y="110"/>
                </a:moveTo>
                <a:lnTo>
                  <a:pt x="56" y="0"/>
                </a:lnTo>
                <a:lnTo>
                  <a:pt x="0" y="110"/>
                </a:lnTo>
                <a:lnTo>
                  <a:pt x="110" y="1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9" name="Rectangle 138"/>
          <p:cNvSpPr>
            <a:spLocks noChangeArrowheads="1"/>
          </p:cNvSpPr>
          <p:nvPr/>
        </p:nvSpPr>
        <p:spPr bwMode="auto">
          <a:xfrm>
            <a:off x="6510339" y="2422526"/>
            <a:ext cx="108267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0190" name="Freeform 139"/>
          <p:cNvSpPr>
            <a:spLocks/>
          </p:cNvSpPr>
          <p:nvPr/>
        </p:nvSpPr>
        <p:spPr bwMode="auto">
          <a:xfrm>
            <a:off x="6424613" y="2387600"/>
            <a:ext cx="82550" cy="82550"/>
          </a:xfrm>
          <a:custGeom>
            <a:avLst/>
            <a:gdLst>
              <a:gd name="T0" fmla="*/ 2147483646 w 109"/>
              <a:gd name="T1" fmla="*/ 0 h 110"/>
              <a:gd name="T2" fmla="*/ 0 w 109"/>
              <a:gd name="T3" fmla="*/ 2147483646 h 110"/>
              <a:gd name="T4" fmla="*/ 2147483646 w 109"/>
              <a:gd name="T5" fmla="*/ 2147483646 h 110"/>
              <a:gd name="T6" fmla="*/ 2147483646 w 109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109"/>
              <a:gd name="T13" fmla="*/ 0 h 110"/>
              <a:gd name="T14" fmla="*/ 109 w 109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" h="110">
                <a:moveTo>
                  <a:pt x="109" y="0"/>
                </a:moveTo>
                <a:lnTo>
                  <a:pt x="0" y="54"/>
                </a:lnTo>
                <a:lnTo>
                  <a:pt x="109" y="110"/>
                </a:lnTo>
                <a:lnTo>
                  <a:pt x="10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1" name="Freeform 140"/>
          <p:cNvSpPr>
            <a:spLocks/>
          </p:cNvSpPr>
          <p:nvPr/>
        </p:nvSpPr>
        <p:spPr bwMode="auto">
          <a:xfrm>
            <a:off x="5646739" y="3367089"/>
            <a:ext cx="15875" cy="306387"/>
          </a:xfrm>
          <a:custGeom>
            <a:avLst/>
            <a:gdLst>
              <a:gd name="T0" fmla="*/ 2147483646 w 22"/>
              <a:gd name="T1" fmla="*/ 0 h 176"/>
              <a:gd name="T2" fmla="*/ 2147483646 w 22"/>
              <a:gd name="T3" fmla="*/ 0 h 176"/>
              <a:gd name="T4" fmla="*/ 0 w 22"/>
              <a:gd name="T5" fmla="*/ 2147483646 h 176"/>
              <a:gd name="T6" fmla="*/ 2147483646 w 22"/>
              <a:gd name="T7" fmla="*/ 2147483646 h 176"/>
              <a:gd name="T8" fmla="*/ 2147483646 w 22"/>
              <a:gd name="T9" fmla="*/ 0 h 1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"/>
              <a:gd name="T16" fmla="*/ 0 h 176"/>
              <a:gd name="T17" fmla="*/ 22 w 22"/>
              <a:gd name="T18" fmla="*/ 176 h 1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" h="176">
                <a:moveTo>
                  <a:pt x="22" y="0"/>
                </a:moveTo>
                <a:lnTo>
                  <a:pt x="6" y="0"/>
                </a:lnTo>
                <a:lnTo>
                  <a:pt x="0" y="176"/>
                </a:lnTo>
                <a:lnTo>
                  <a:pt x="17" y="176"/>
                </a:lnTo>
                <a:lnTo>
                  <a:pt x="2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Freeform 141"/>
          <p:cNvSpPr>
            <a:spLocks/>
          </p:cNvSpPr>
          <p:nvPr/>
        </p:nvSpPr>
        <p:spPr bwMode="auto">
          <a:xfrm>
            <a:off x="5611813" y="3587751"/>
            <a:ext cx="80962" cy="85725"/>
          </a:xfrm>
          <a:custGeom>
            <a:avLst/>
            <a:gdLst>
              <a:gd name="T0" fmla="*/ 0 w 108"/>
              <a:gd name="T1" fmla="*/ 0 h 112"/>
              <a:gd name="T2" fmla="*/ 2147483646 w 108"/>
              <a:gd name="T3" fmla="*/ 2147483646 h 112"/>
              <a:gd name="T4" fmla="*/ 2147483646 w 108"/>
              <a:gd name="T5" fmla="*/ 2147483646 h 112"/>
              <a:gd name="T6" fmla="*/ 0 w 108"/>
              <a:gd name="T7" fmla="*/ 0 h 112"/>
              <a:gd name="T8" fmla="*/ 0 60000 65536"/>
              <a:gd name="T9" fmla="*/ 0 60000 65536"/>
              <a:gd name="T10" fmla="*/ 0 60000 65536"/>
              <a:gd name="T11" fmla="*/ 0 60000 65536"/>
              <a:gd name="T12" fmla="*/ 0 w 108"/>
              <a:gd name="T13" fmla="*/ 0 h 112"/>
              <a:gd name="T14" fmla="*/ 108 w 108"/>
              <a:gd name="T15" fmla="*/ 112 h 1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" h="112">
                <a:moveTo>
                  <a:pt x="0" y="0"/>
                </a:moveTo>
                <a:lnTo>
                  <a:pt x="49" y="112"/>
                </a:lnTo>
                <a:lnTo>
                  <a:pt x="108" y="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3" name="Rectangle 142"/>
          <p:cNvSpPr>
            <a:spLocks noChangeArrowheads="1"/>
          </p:cNvSpPr>
          <p:nvPr/>
        </p:nvSpPr>
        <p:spPr bwMode="auto">
          <a:xfrm>
            <a:off x="5326063" y="2217738"/>
            <a:ext cx="73263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rgbClr val="000000"/>
                </a:solidFill>
                <a:latin typeface="Helvetica" charset="0"/>
              </a:rPr>
              <a:t>T lineage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50194" name="Rectangle 143"/>
          <p:cNvSpPr>
            <a:spLocks noChangeArrowheads="1"/>
          </p:cNvSpPr>
          <p:nvPr/>
        </p:nvSpPr>
        <p:spPr bwMode="auto">
          <a:xfrm>
            <a:off x="5326064" y="2374900"/>
            <a:ext cx="7357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rgbClr val="000000"/>
                </a:solidFill>
                <a:latin typeface="Helvetica" charset="0"/>
              </a:rPr>
              <a:t>restricted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4" name="Oval 144"/>
          <p:cNvSpPr>
            <a:spLocks noChangeAspect="1" noChangeArrowheads="1"/>
          </p:cNvSpPr>
          <p:nvPr/>
        </p:nvSpPr>
        <p:spPr bwMode="auto">
          <a:xfrm>
            <a:off x="7699376" y="4110039"/>
            <a:ext cx="492125" cy="50482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50800" dist="38100" dir="5400000" algn="t" rotWithShape="0">
              <a:srgbClr val="000000">
                <a:alpha val="39998"/>
              </a:srgbClr>
            </a:outerShdw>
          </a:effec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/>
          </a:p>
        </p:txBody>
      </p:sp>
      <p:sp>
        <p:nvSpPr>
          <p:cNvPr id="50196" name="Rectangle 145"/>
          <p:cNvSpPr>
            <a:spLocks noChangeArrowheads="1"/>
          </p:cNvSpPr>
          <p:nvPr/>
        </p:nvSpPr>
        <p:spPr bwMode="auto">
          <a:xfrm>
            <a:off x="4824414" y="2620963"/>
            <a:ext cx="1862137" cy="30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x-none" sz="1200">
                <a:latin typeface="Helvetica" charset="0"/>
              </a:rPr>
              <a:t>V-DJß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x-none" sz="1200">
                <a:latin typeface="Helvetica" charset="0"/>
              </a:rPr>
              <a:t>rearrangement</a:t>
            </a:r>
          </a:p>
        </p:txBody>
      </p:sp>
      <p:sp>
        <p:nvSpPr>
          <p:cNvPr id="5" name="Oval 146"/>
          <p:cNvSpPr>
            <a:spLocks noChangeAspect="1" noChangeArrowheads="1"/>
          </p:cNvSpPr>
          <p:nvPr/>
        </p:nvSpPr>
        <p:spPr bwMode="auto">
          <a:xfrm>
            <a:off x="7699376" y="2217738"/>
            <a:ext cx="492125" cy="506412"/>
          </a:xfrm>
          <a:prstGeom prst="ellipse">
            <a:avLst/>
          </a:prstGeom>
          <a:solidFill>
            <a:srgbClr val="6DE3E3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50800" dist="38100" dir="5400000" algn="t" rotWithShape="0">
              <a:srgbClr val="000000">
                <a:alpha val="39998"/>
              </a:srgbClr>
            </a:outerShdw>
          </a:effec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37931725" indent="-37474525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/>
          </a:p>
        </p:txBody>
      </p:sp>
      <p:sp>
        <p:nvSpPr>
          <p:cNvPr id="50198" name="Text Box 147"/>
          <p:cNvSpPr txBox="1">
            <a:spLocks noChangeArrowheads="1"/>
          </p:cNvSpPr>
          <p:nvPr/>
        </p:nvSpPr>
        <p:spPr bwMode="auto">
          <a:xfrm>
            <a:off x="7686675" y="2301875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DN2</a:t>
            </a:r>
          </a:p>
        </p:txBody>
      </p:sp>
      <p:sp>
        <p:nvSpPr>
          <p:cNvPr id="50199" name="Oval 148"/>
          <p:cNvSpPr>
            <a:spLocks noChangeAspect="1" noChangeArrowheads="1"/>
          </p:cNvSpPr>
          <p:nvPr/>
        </p:nvSpPr>
        <p:spPr bwMode="auto">
          <a:xfrm>
            <a:off x="6959601" y="3386139"/>
            <a:ext cx="1077913" cy="1450975"/>
          </a:xfrm>
          <a:prstGeom prst="ellipse">
            <a:avLst/>
          </a:prstGeom>
          <a:solidFill>
            <a:srgbClr val="D3CBCE">
              <a:alpha val="5215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0200" name="Text Box 149"/>
          <p:cNvSpPr txBox="1">
            <a:spLocks noChangeArrowheads="1"/>
          </p:cNvSpPr>
          <p:nvPr/>
        </p:nvSpPr>
        <p:spPr bwMode="auto">
          <a:xfrm>
            <a:off x="7691439" y="4217988"/>
            <a:ext cx="53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latin typeface="Helvetica" charset="0"/>
              </a:rPr>
              <a:t>ETP</a:t>
            </a:r>
          </a:p>
        </p:txBody>
      </p:sp>
      <p:sp>
        <p:nvSpPr>
          <p:cNvPr id="50201" name="Rectangle 150"/>
          <p:cNvSpPr>
            <a:spLocks noChangeArrowheads="1"/>
          </p:cNvSpPr>
          <p:nvPr/>
        </p:nvSpPr>
        <p:spPr bwMode="auto">
          <a:xfrm>
            <a:off x="7115176" y="4257675"/>
            <a:ext cx="35907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rgbClr val="000000"/>
                </a:solidFill>
                <a:latin typeface="Helvetica" charset="0"/>
              </a:rPr>
              <a:t>DN1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50202" name="Line 151"/>
          <p:cNvSpPr>
            <a:spLocks noChangeShapeType="1"/>
          </p:cNvSpPr>
          <p:nvPr/>
        </p:nvSpPr>
        <p:spPr bwMode="auto">
          <a:xfrm flipV="1">
            <a:off x="7627939" y="4800601"/>
            <a:ext cx="339725" cy="1414463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03" name="Rectangle 153"/>
          <p:cNvSpPr>
            <a:spLocks noChangeArrowheads="1"/>
          </p:cNvSpPr>
          <p:nvPr/>
        </p:nvSpPr>
        <p:spPr bwMode="auto">
          <a:xfrm>
            <a:off x="1776413" y="6170296"/>
            <a:ext cx="3048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latin typeface="Helvetica" charset="0"/>
              </a:rPr>
              <a:t>Pearse</a:t>
            </a:r>
            <a:r>
              <a:rPr lang="en-US" altLang="x-none" sz="1200" dirty="0">
                <a:latin typeface="Helvetica" charset="0"/>
              </a:rPr>
              <a:t> et al. 1989. PNAS 86:1614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Helvetica" charset="0"/>
              </a:rPr>
              <a:t>Godfrey et al., J Immunol 1993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Helvetica" charset="0"/>
              </a:rPr>
              <a:t>.</a:t>
            </a:r>
          </a:p>
        </p:txBody>
      </p:sp>
      <p:sp>
        <p:nvSpPr>
          <p:cNvPr id="50204" name="Rectangle 155"/>
          <p:cNvSpPr>
            <a:spLocks noChangeArrowheads="1"/>
          </p:cNvSpPr>
          <p:nvPr/>
        </p:nvSpPr>
        <p:spPr bwMode="auto">
          <a:xfrm>
            <a:off x="5114926" y="4995863"/>
            <a:ext cx="4584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400">
                <a:solidFill>
                  <a:schemeClr val="bg2"/>
                </a:solidFill>
                <a:latin typeface="Helvetica" charset="0"/>
              </a:rPr>
              <a:t>CD44</a:t>
            </a:r>
            <a:endParaRPr lang="en-US" altLang="x-none" sz="1400">
              <a:latin typeface="Times New Roman" charset="0"/>
            </a:endParaRPr>
          </a:p>
        </p:txBody>
      </p:sp>
      <p:sp>
        <p:nvSpPr>
          <p:cNvPr id="50206" name="Rectangle 157"/>
          <p:cNvSpPr>
            <a:spLocks noChangeArrowheads="1"/>
          </p:cNvSpPr>
          <p:nvPr/>
        </p:nvSpPr>
        <p:spPr bwMode="auto">
          <a:xfrm>
            <a:off x="5815014" y="3354388"/>
            <a:ext cx="4175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600" dirty="0">
                <a:latin typeface="Helvetica" charset="0"/>
              </a:rPr>
              <a:t>Pre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600" dirty="0">
                <a:latin typeface="Helvetica" charset="0"/>
              </a:rPr>
              <a:t>TCR</a:t>
            </a:r>
          </a:p>
        </p:txBody>
      </p:sp>
      <p:sp>
        <p:nvSpPr>
          <p:cNvPr id="50207" name="Rectangle 158"/>
          <p:cNvSpPr>
            <a:spLocks noChangeArrowheads="1"/>
          </p:cNvSpPr>
          <p:nvPr/>
        </p:nvSpPr>
        <p:spPr bwMode="auto">
          <a:xfrm>
            <a:off x="6596063" y="6354764"/>
            <a:ext cx="2095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800">
                <a:solidFill>
                  <a:srgbClr val="000000"/>
                </a:solidFill>
                <a:latin typeface="Helvetica" charset="0"/>
              </a:rPr>
              <a:t>Lymphoid progenitor</a:t>
            </a:r>
            <a:endParaRPr lang="en-US" altLang="x-none" sz="1800">
              <a:latin typeface="Times New Roman" charset="0"/>
            </a:endParaRPr>
          </a:p>
        </p:txBody>
      </p:sp>
      <p:sp>
        <p:nvSpPr>
          <p:cNvPr id="50208" name="Rectangle 160"/>
          <p:cNvSpPr>
            <a:spLocks noChangeArrowheads="1"/>
          </p:cNvSpPr>
          <p:nvPr/>
        </p:nvSpPr>
        <p:spPr bwMode="auto">
          <a:xfrm>
            <a:off x="8355013" y="2325689"/>
            <a:ext cx="5445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000000"/>
                </a:solidFill>
                <a:latin typeface="Helvetica" charset="0"/>
              </a:rPr>
              <a:t>T, DC</a:t>
            </a:r>
            <a:endParaRPr lang="en-US" altLang="x-none" sz="2400">
              <a:latin typeface="Times New Roman" charset="0"/>
            </a:endParaRPr>
          </a:p>
        </p:txBody>
      </p:sp>
      <p:sp>
        <p:nvSpPr>
          <p:cNvPr id="137" name="Rectangle 4">
            <a:extLst>
              <a:ext uri="{FF2B5EF4-FFF2-40B4-BE49-F238E27FC236}">
                <a16:creationId xmlns:a16="http://schemas.microsoft.com/office/drawing/2014/main" id="{4BBF7E0E-29EB-CA48-8F1D-3CD310ABD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793" y="-6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Critical stages of early T cell development</a:t>
            </a:r>
          </a:p>
        </p:txBody>
      </p:sp>
    </p:spTree>
    <p:extLst>
      <p:ext uri="{BB962C8B-B14F-4D97-AF65-F5344CB8AC3E}">
        <p14:creationId xmlns:p14="http://schemas.microsoft.com/office/powerpoint/2010/main" val="3062660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9" y="1065214"/>
            <a:ext cx="8486775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6613526" y="6396038"/>
            <a:ext cx="4054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Love and </a:t>
            </a:r>
            <a:r>
              <a:rPr lang="en-US" altLang="x-none" sz="1200" dirty="0" err="1">
                <a:solidFill>
                  <a:schemeClr val="tx2"/>
                </a:solidFill>
                <a:latin typeface="Arial" charset="0"/>
              </a:rPr>
              <a:t>Bhandoola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en-US" altLang="x-none" sz="1200" i="1" dirty="0">
                <a:solidFill>
                  <a:schemeClr val="tx2"/>
                </a:solidFill>
                <a:latin typeface="Arial" charset="0"/>
              </a:rPr>
              <a:t>Nature Reviews Immunology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2011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solidFill>
                  <a:schemeClr val="tx2"/>
                </a:solidFill>
                <a:latin typeface="Arial" charset="0"/>
              </a:rPr>
              <a:t>Mingueneau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 et al., </a:t>
            </a:r>
            <a:r>
              <a:rPr lang="en-US" altLang="x-none" sz="1200" i="1" dirty="0">
                <a:solidFill>
                  <a:schemeClr val="tx2"/>
                </a:solidFill>
                <a:latin typeface="Arial" charset="0"/>
              </a:rPr>
              <a:t>Nat. Immunol.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2013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810001" y="1331913"/>
            <a:ext cx="6481763" cy="3198812"/>
            <a:chOff x="2286549" y="1332452"/>
            <a:chExt cx="6481917" cy="3199066"/>
          </a:xfrm>
        </p:grpSpPr>
        <p:sp>
          <p:nvSpPr>
            <p:cNvPr id="30724" name="Rectangle 5"/>
            <p:cNvSpPr>
              <a:spLocks noChangeArrowheads="1"/>
            </p:cNvSpPr>
            <p:nvPr/>
          </p:nvSpPr>
          <p:spPr bwMode="auto">
            <a:xfrm>
              <a:off x="6561766" y="1332452"/>
              <a:ext cx="1475646" cy="566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DN3-&gt; DP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Beta selection</a:t>
              </a:r>
            </a:p>
          </p:txBody>
        </p:sp>
        <p:sp>
          <p:nvSpPr>
            <p:cNvPr id="30725" name="Rectangle 7"/>
            <p:cNvSpPr>
              <a:spLocks noChangeArrowheads="1"/>
            </p:cNvSpPr>
            <p:nvPr/>
          </p:nvSpPr>
          <p:spPr bwMode="auto">
            <a:xfrm>
              <a:off x="2286549" y="1615550"/>
              <a:ext cx="1841173" cy="12673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 dirty="0">
                  <a:latin typeface="Arial" charset="0"/>
                </a:rPr>
                <a:t>Early progenitor-&gt; DN3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 dirty="0">
                  <a:latin typeface="Arial" charset="0"/>
                </a:rPr>
                <a:t>Establishment of T cell Identity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 dirty="0">
                  <a:latin typeface="Arial" charset="0"/>
                </a:rPr>
                <a:t>Notch signaling</a:t>
              </a:r>
            </a:p>
          </p:txBody>
        </p:sp>
        <p:sp>
          <p:nvSpPr>
            <p:cNvPr id="30726" name="Rectangle 6"/>
            <p:cNvSpPr>
              <a:spLocks noChangeArrowheads="1"/>
            </p:cNvSpPr>
            <p:nvPr/>
          </p:nvSpPr>
          <p:spPr bwMode="auto">
            <a:xfrm>
              <a:off x="7302500" y="3945457"/>
              <a:ext cx="1465966" cy="5860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DP -&gt; SP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Symbol" charset="2"/>
                </a:rPr>
                <a:t>ab</a:t>
              </a:r>
              <a:r>
                <a:rPr lang="en-US" altLang="x-none" sz="1600">
                  <a:latin typeface="Arial" charset="0"/>
                </a:rPr>
                <a:t> selection</a:t>
              </a:r>
            </a:p>
          </p:txBody>
        </p:sp>
      </p:grpSp>
      <p:sp>
        <p:nvSpPr>
          <p:cNvPr id="8" name="Rectangle 4">
            <a:extLst>
              <a:ext uri="{FF2B5EF4-FFF2-40B4-BE49-F238E27FC236}">
                <a16:creationId xmlns:a16="http://schemas.microsoft.com/office/drawing/2014/main" id="{21505A1A-A88A-0443-B020-69347DD74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793" y="-6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Critical stages of T cell development</a:t>
            </a:r>
          </a:p>
        </p:txBody>
      </p:sp>
    </p:spTree>
    <p:extLst>
      <p:ext uri="{BB962C8B-B14F-4D97-AF65-F5344CB8AC3E}">
        <p14:creationId xmlns:p14="http://schemas.microsoft.com/office/powerpoint/2010/main" val="285762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3073400" y="2598420"/>
            <a:ext cx="6172200" cy="231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grpSp>
        <p:nvGrpSpPr>
          <p:cNvPr id="47106" name="Group 6"/>
          <p:cNvGrpSpPr>
            <a:grpSpLocks/>
          </p:cNvGrpSpPr>
          <p:nvPr/>
        </p:nvGrpSpPr>
        <p:grpSpPr bwMode="auto">
          <a:xfrm>
            <a:off x="4241800" y="3271520"/>
            <a:ext cx="2171700" cy="1651000"/>
            <a:chOff x="1712" y="1888"/>
            <a:chExt cx="1368" cy="1040"/>
          </a:xfrm>
        </p:grpSpPr>
        <p:sp>
          <p:nvSpPr>
            <p:cNvPr id="47124" name="Line 4"/>
            <p:cNvSpPr>
              <a:spLocks noChangeShapeType="1"/>
            </p:cNvSpPr>
            <p:nvPr/>
          </p:nvSpPr>
          <p:spPr bwMode="auto">
            <a:xfrm flipV="1">
              <a:off x="1712" y="1888"/>
              <a:ext cx="368" cy="1032"/>
            </a:xfrm>
            <a:prstGeom prst="line">
              <a:avLst/>
            </a:prstGeom>
            <a:noFill/>
            <a:ln w="31750">
              <a:solidFill>
                <a:srgbClr val="E91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5" name="Line 5"/>
            <p:cNvSpPr>
              <a:spLocks noChangeShapeType="1"/>
            </p:cNvSpPr>
            <p:nvPr/>
          </p:nvSpPr>
          <p:spPr bwMode="auto">
            <a:xfrm>
              <a:off x="2080" y="1896"/>
              <a:ext cx="1000" cy="1032"/>
            </a:xfrm>
            <a:prstGeom prst="line">
              <a:avLst/>
            </a:prstGeom>
            <a:noFill/>
            <a:ln w="31750">
              <a:solidFill>
                <a:srgbClr val="E91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7107" name="Group 7"/>
          <p:cNvGrpSpPr>
            <a:grpSpLocks/>
          </p:cNvGrpSpPr>
          <p:nvPr/>
        </p:nvGrpSpPr>
        <p:grpSpPr bwMode="auto">
          <a:xfrm>
            <a:off x="4127500" y="3271520"/>
            <a:ext cx="2171700" cy="1651000"/>
            <a:chOff x="1712" y="1888"/>
            <a:chExt cx="1368" cy="1040"/>
          </a:xfrm>
        </p:grpSpPr>
        <p:sp>
          <p:nvSpPr>
            <p:cNvPr id="47122" name="Line 8"/>
            <p:cNvSpPr>
              <a:spLocks noChangeShapeType="1"/>
            </p:cNvSpPr>
            <p:nvPr/>
          </p:nvSpPr>
          <p:spPr bwMode="auto">
            <a:xfrm flipV="1">
              <a:off x="1712" y="1888"/>
              <a:ext cx="368" cy="1032"/>
            </a:xfrm>
            <a:prstGeom prst="line">
              <a:avLst/>
            </a:prstGeom>
            <a:noFill/>
            <a:ln w="31750">
              <a:solidFill>
                <a:srgbClr val="E91808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3" name="Line 9"/>
            <p:cNvSpPr>
              <a:spLocks noChangeShapeType="1"/>
            </p:cNvSpPr>
            <p:nvPr/>
          </p:nvSpPr>
          <p:spPr bwMode="auto">
            <a:xfrm>
              <a:off x="2080" y="1896"/>
              <a:ext cx="1000" cy="1032"/>
            </a:xfrm>
            <a:prstGeom prst="line">
              <a:avLst/>
            </a:prstGeom>
            <a:noFill/>
            <a:ln w="31750">
              <a:solidFill>
                <a:srgbClr val="E91808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08" name="Rectangle 10"/>
          <p:cNvSpPr>
            <a:spLocks noChangeArrowheads="1"/>
          </p:cNvSpPr>
          <p:nvPr/>
        </p:nvSpPr>
        <p:spPr bwMode="auto">
          <a:xfrm>
            <a:off x="3148013" y="3841433"/>
            <a:ext cx="11766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E91808"/>
                </a:solidFill>
                <a:latin typeface="Helvetica" charset="0"/>
              </a:rPr>
              <a:t>Thymocytes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E91808"/>
                </a:solidFill>
                <a:latin typeface="Helvetica" charset="0"/>
              </a:rPr>
              <a:t>intrathymic </a:t>
            </a:r>
            <a:endParaRPr lang="en-US" altLang="x-none" sz="2400">
              <a:solidFill>
                <a:srgbClr val="E91808"/>
              </a:solidFill>
              <a:latin typeface="Times New Roman" charset="0"/>
            </a:endParaRPr>
          </a:p>
        </p:txBody>
      </p:sp>
      <p:sp>
        <p:nvSpPr>
          <p:cNvPr id="47109" name="Rectangle 11"/>
          <p:cNvSpPr>
            <a:spLocks noChangeArrowheads="1"/>
          </p:cNvSpPr>
          <p:nvPr/>
        </p:nvSpPr>
        <p:spPr bwMode="auto">
          <a:xfrm>
            <a:off x="5002213" y="2825433"/>
            <a:ext cx="11766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E91808"/>
                </a:solidFill>
                <a:latin typeface="Helvetica" charset="0"/>
              </a:rPr>
              <a:t>Thymocytes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E91808"/>
                </a:solidFill>
                <a:latin typeface="Helvetica" charset="0"/>
              </a:rPr>
              <a:t>intravenous</a:t>
            </a:r>
            <a:endParaRPr lang="en-US" altLang="x-none" sz="2400">
              <a:solidFill>
                <a:srgbClr val="E91808"/>
              </a:solidFill>
              <a:latin typeface="Times New Roman" charset="0"/>
            </a:endParaRPr>
          </a:p>
        </p:txBody>
      </p:sp>
      <p:grpSp>
        <p:nvGrpSpPr>
          <p:cNvPr id="47110" name="Group 12"/>
          <p:cNvGrpSpPr>
            <a:grpSpLocks/>
          </p:cNvGrpSpPr>
          <p:nvPr/>
        </p:nvGrpSpPr>
        <p:grpSpPr bwMode="auto">
          <a:xfrm>
            <a:off x="5803900" y="3271520"/>
            <a:ext cx="2171700" cy="1651000"/>
            <a:chOff x="1712" y="1888"/>
            <a:chExt cx="1368" cy="1040"/>
          </a:xfrm>
        </p:grpSpPr>
        <p:sp>
          <p:nvSpPr>
            <p:cNvPr id="47120" name="Line 13"/>
            <p:cNvSpPr>
              <a:spLocks noChangeShapeType="1"/>
            </p:cNvSpPr>
            <p:nvPr/>
          </p:nvSpPr>
          <p:spPr bwMode="auto">
            <a:xfrm flipV="1">
              <a:off x="1712" y="1888"/>
              <a:ext cx="368" cy="1032"/>
            </a:xfrm>
            <a:prstGeom prst="line">
              <a:avLst/>
            </a:prstGeom>
            <a:noFill/>
            <a:ln w="31750" cap="rnd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21" name="Line 14"/>
            <p:cNvSpPr>
              <a:spLocks noChangeShapeType="1"/>
            </p:cNvSpPr>
            <p:nvPr/>
          </p:nvSpPr>
          <p:spPr bwMode="auto">
            <a:xfrm>
              <a:off x="2080" y="1896"/>
              <a:ext cx="1000" cy="1032"/>
            </a:xfrm>
            <a:prstGeom prst="line">
              <a:avLst/>
            </a:prstGeom>
            <a:noFill/>
            <a:ln w="31750" cap="rnd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11" name="Rectangle 15"/>
          <p:cNvSpPr>
            <a:spLocks noChangeArrowheads="1"/>
          </p:cNvSpPr>
          <p:nvPr/>
        </p:nvSpPr>
        <p:spPr bwMode="auto">
          <a:xfrm>
            <a:off x="7593013" y="3879533"/>
            <a:ext cx="1298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chemeClr val="accent2"/>
                </a:solidFill>
                <a:latin typeface="Helvetica" charset="0"/>
              </a:rPr>
              <a:t>Bone marrow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chemeClr val="accent2"/>
                </a:solidFill>
                <a:latin typeface="Helvetica" charset="0"/>
              </a:rPr>
              <a:t>intrathymic </a:t>
            </a:r>
            <a:endParaRPr lang="en-US" altLang="x-none" sz="240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7112" name="Line 17"/>
          <p:cNvSpPr>
            <a:spLocks noChangeShapeType="1"/>
          </p:cNvSpPr>
          <p:nvPr/>
        </p:nvSpPr>
        <p:spPr bwMode="auto">
          <a:xfrm flipV="1">
            <a:off x="5943600" y="3296920"/>
            <a:ext cx="584200" cy="163830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Line 18"/>
          <p:cNvSpPr>
            <a:spLocks noChangeShapeType="1"/>
          </p:cNvSpPr>
          <p:nvPr/>
        </p:nvSpPr>
        <p:spPr bwMode="auto">
          <a:xfrm>
            <a:off x="6527800" y="3309620"/>
            <a:ext cx="2692400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Rectangle 19"/>
          <p:cNvSpPr>
            <a:spLocks noChangeArrowheads="1"/>
          </p:cNvSpPr>
          <p:nvPr/>
        </p:nvSpPr>
        <p:spPr bwMode="auto">
          <a:xfrm>
            <a:off x="7770813" y="2812733"/>
            <a:ext cx="1298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chemeClr val="accent2"/>
                </a:solidFill>
                <a:latin typeface="Helvetica" charset="0"/>
              </a:rPr>
              <a:t>Bone marrow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chemeClr val="accent2"/>
                </a:solidFill>
                <a:latin typeface="Helvetica" charset="0"/>
              </a:rPr>
              <a:t>intravenous</a:t>
            </a:r>
            <a:endParaRPr lang="en-US" altLang="x-none" sz="2400">
              <a:solidFill>
                <a:schemeClr val="accent2"/>
              </a:solidFill>
              <a:latin typeface="Times New Roman" charset="0"/>
            </a:endParaRPr>
          </a:p>
        </p:txBody>
      </p:sp>
      <p:sp>
        <p:nvSpPr>
          <p:cNvPr id="47115" name="Rectangle 20"/>
          <p:cNvSpPr>
            <a:spLocks noChangeArrowheads="1"/>
          </p:cNvSpPr>
          <p:nvPr/>
        </p:nvSpPr>
        <p:spPr bwMode="auto">
          <a:xfrm>
            <a:off x="5116514" y="4997133"/>
            <a:ext cx="205665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000000"/>
                </a:solidFill>
                <a:latin typeface="Helvetica" charset="0"/>
              </a:rPr>
              <a:t>Time after transplant </a:t>
            </a:r>
            <a:endParaRPr lang="en-US" altLang="x-none" sz="2400">
              <a:latin typeface="Times New Roman" charset="0"/>
            </a:endParaRPr>
          </a:p>
        </p:txBody>
      </p:sp>
      <p:sp>
        <p:nvSpPr>
          <p:cNvPr id="47116" name="Rectangle 21"/>
          <p:cNvSpPr>
            <a:spLocks noChangeArrowheads="1"/>
          </p:cNvSpPr>
          <p:nvPr/>
        </p:nvSpPr>
        <p:spPr bwMode="auto">
          <a:xfrm>
            <a:off x="1903413" y="3181033"/>
            <a:ext cx="11303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700">
                <a:solidFill>
                  <a:srgbClr val="000000"/>
                </a:solidFill>
                <a:latin typeface="Helvetica" charset="0"/>
              </a:rPr>
              <a:t>Number of donor thymocytes</a:t>
            </a:r>
            <a:endParaRPr lang="en-US" altLang="x-none" sz="2400">
              <a:latin typeface="Times New Roman" charset="0"/>
            </a:endParaRPr>
          </a:p>
        </p:txBody>
      </p:sp>
      <p:sp>
        <p:nvSpPr>
          <p:cNvPr id="47117" name="Rectangle 22"/>
          <p:cNvSpPr>
            <a:spLocks noChangeArrowheads="1"/>
          </p:cNvSpPr>
          <p:nvPr/>
        </p:nvSpPr>
        <p:spPr bwMode="auto">
          <a:xfrm>
            <a:off x="4223693" y="1770281"/>
            <a:ext cx="37446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2000" i="1" dirty="0">
                <a:solidFill>
                  <a:srgbClr val="FF0000"/>
                </a:solidFill>
                <a:latin typeface="Helvetica" charset="0"/>
              </a:rPr>
              <a:t>There are no </a:t>
            </a:r>
            <a:r>
              <a:rPr lang="ja-JP" altLang="en-US" sz="2000" i="1">
                <a:solidFill>
                  <a:srgbClr val="FF0000"/>
                </a:solidFill>
                <a:latin typeface="Helvetica" charset="0"/>
              </a:rPr>
              <a:t>“</a:t>
            </a:r>
            <a:r>
              <a:rPr lang="en-US" altLang="ja-JP" sz="2000" i="1" dirty="0">
                <a:solidFill>
                  <a:srgbClr val="FF0000"/>
                </a:solidFill>
                <a:latin typeface="Helvetica" charset="0"/>
              </a:rPr>
              <a:t>thymic stem cells</a:t>
            </a:r>
            <a:r>
              <a:rPr lang="ja-JP" altLang="en-US" sz="2000" i="1">
                <a:solidFill>
                  <a:srgbClr val="FF0000"/>
                </a:solidFill>
                <a:latin typeface="Helvetica" charset="0"/>
              </a:rPr>
              <a:t>”</a:t>
            </a:r>
            <a:endParaRPr lang="en-US" altLang="x-none" sz="2000" i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47118" name="Rectangle 25"/>
          <p:cNvSpPr>
            <a:spLocks noChangeArrowheads="1"/>
          </p:cNvSpPr>
          <p:nvPr/>
        </p:nvSpPr>
        <p:spPr bwMode="auto">
          <a:xfrm>
            <a:off x="7991475" y="6076950"/>
            <a:ext cx="22761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200">
                <a:solidFill>
                  <a:srgbClr val="000000"/>
                </a:solidFill>
                <a:latin typeface="Helvetica" charset="0"/>
              </a:rPr>
              <a:t>Goldschneider et al., JEM, 1986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1200">
                <a:solidFill>
                  <a:srgbClr val="000000"/>
                </a:solidFill>
                <a:latin typeface="Helvetica" charset="0"/>
              </a:rPr>
              <a:t>Scollay et al., Immunol Rev, 1986</a:t>
            </a:r>
            <a:endParaRPr lang="en-US" altLang="x-none" sz="1200">
              <a:latin typeface="Times New Roman" charset="0"/>
            </a:endParaRPr>
          </a:p>
        </p:txBody>
      </p:sp>
      <p:sp>
        <p:nvSpPr>
          <p:cNvPr id="47119" name="Rectangle 140"/>
          <p:cNvSpPr>
            <a:spLocks noChangeArrowheads="1"/>
          </p:cNvSpPr>
          <p:nvPr/>
        </p:nvSpPr>
        <p:spPr bwMode="auto">
          <a:xfrm>
            <a:off x="1913162" y="262424"/>
            <a:ext cx="85053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Helvetica" charset="0"/>
              </a:rPr>
              <a:t>From hematopoietic stem cells to committed T cell progenitors in the thymus</a:t>
            </a:r>
          </a:p>
        </p:txBody>
      </p:sp>
    </p:spTree>
    <p:extLst>
      <p:ext uri="{BB962C8B-B14F-4D97-AF65-F5344CB8AC3E}">
        <p14:creationId xmlns:p14="http://schemas.microsoft.com/office/powerpoint/2010/main" val="3717272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Oval 2"/>
          <p:cNvSpPr>
            <a:spLocks noChangeArrowheads="1"/>
          </p:cNvSpPr>
          <p:nvPr/>
        </p:nvSpPr>
        <p:spPr bwMode="auto">
          <a:xfrm>
            <a:off x="7729538" y="4296094"/>
            <a:ext cx="774700" cy="86518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DP</a:t>
            </a:r>
          </a:p>
        </p:txBody>
      </p:sp>
      <p:sp>
        <p:nvSpPr>
          <p:cNvPr id="48130" name="Line 3"/>
          <p:cNvSpPr>
            <a:spLocks noChangeShapeType="1"/>
          </p:cNvSpPr>
          <p:nvPr/>
        </p:nvSpPr>
        <p:spPr bwMode="auto">
          <a:xfrm>
            <a:off x="7053264" y="4678680"/>
            <a:ext cx="5984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Oval 4"/>
          <p:cNvSpPr>
            <a:spLocks noChangeArrowheads="1"/>
          </p:cNvSpPr>
          <p:nvPr/>
        </p:nvSpPr>
        <p:spPr bwMode="auto">
          <a:xfrm>
            <a:off x="9004300" y="5094606"/>
            <a:ext cx="774700" cy="86677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CD8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SP</a:t>
            </a:r>
          </a:p>
        </p:txBody>
      </p:sp>
      <p:sp>
        <p:nvSpPr>
          <p:cNvPr id="48132" name="Oval 5"/>
          <p:cNvSpPr>
            <a:spLocks noChangeArrowheads="1"/>
          </p:cNvSpPr>
          <p:nvPr/>
        </p:nvSpPr>
        <p:spPr bwMode="auto">
          <a:xfrm>
            <a:off x="9004300" y="3564256"/>
            <a:ext cx="774700" cy="86677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CD4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SP</a:t>
            </a:r>
          </a:p>
        </p:txBody>
      </p:sp>
      <p:sp>
        <p:nvSpPr>
          <p:cNvPr id="48133" name="Line 6"/>
          <p:cNvSpPr>
            <a:spLocks noChangeShapeType="1"/>
          </p:cNvSpPr>
          <p:nvPr/>
        </p:nvSpPr>
        <p:spPr bwMode="auto">
          <a:xfrm>
            <a:off x="8158163" y="3273743"/>
            <a:ext cx="12303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Rectangle 7"/>
          <p:cNvSpPr>
            <a:spLocks noChangeArrowheads="1"/>
          </p:cNvSpPr>
          <p:nvPr/>
        </p:nvSpPr>
        <p:spPr bwMode="auto">
          <a:xfrm>
            <a:off x="8205788" y="2692718"/>
            <a:ext cx="11350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ab</a:t>
            </a:r>
            <a:r>
              <a:rPr lang="en-US" altLang="x-none" sz="1800">
                <a:latin typeface="Helvetica" charset="0"/>
              </a:rPr>
              <a:t>TCR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Selection</a:t>
            </a:r>
          </a:p>
        </p:txBody>
      </p:sp>
      <p:sp>
        <p:nvSpPr>
          <p:cNvPr id="48135" name="Line 8"/>
          <p:cNvSpPr>
            <a:spLocks noChangeShapeType="1"/>
          </p:cNvSpPr>
          <p:nvPr/>
        </p:nvSpPr>
        <p:spPr bwMode="auto">
          <a:xfrm>
            <a:off x="7316788" y="3226118"/>
            <a:ext cx="7540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Rectangle 9"/>
          <p:cNvSpPr>
            <a:spLocks noChangeArrowheads="1"/>
          </p:cNvSpPr>
          <p:nvPr/>
        </p:nvSpPr>
        <p:spPr bwMode="auto">
          <a:xfrm>
            <a:off x="6800850" y="2819719"/>
            <a:ext cx="1327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b</a:t>
            </a:r>
            <a:r>
              <a:rPr lang="en-US" altLang="x-none" sz="1800">
                <a:latin typeface="Helvetica" charset="0"/>
                <a:sym typeface="Symbol" charset="2"/>
              </a:rPr>
              <a:t> </a:t>
            </a:r>
            <a:r>
              <a:rPr lang="en-US" altLang="x-none" sz="1800">
                <a:latin typeface="Helvetica" charset="0"/>
              </a:rPr>
              <a:t>Selection</a:t>
            </a:r>
          </a:p>
        </p:txBody>
      </p:sp>
      <p:sp>
        <p:nvSpPr>
          <p:cNvPr id="48137" name="Oval 10"/>
          <p:cNvSpPr>
            <a:spLocks noChangeArrowheads="1"/>
          </p:cNvSpPr>
          <p:nvPr/>
        </p:nvSpPr>
        <p:spPr bwMode="auto">
          <a:xfrm>
            <a:off x="2268538" y="4296094"/>
            <a:ext cx="774700" cy="86518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ETP</a:t>
            </a:r>
          </a:p>
        </p:txBody>
      </p:sp>
      <p:sp>
        <p:nvSpPr>
          <p:cNvPr id="48138" name="Line 11"/>
          <p:cNvSpPr>
            <a:spLocks noChangeShapeType="1"/>
          </p:cNvSpPr>
          <p:nvPr/>
        </p:nvSpPr>
        <p:spPr bwMode="auto">
          <a:xfrm>
            <a:off x="2711451" y="3273744"/>
            <a:ext cx="4938713" cy="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Rectangle 12"/>
          <p:cNvSpPr>
            <a:spLocks noChangeArrowheads="1"/>
          </p:cNvSpPr>
          <p:nvPr/>
        </p:nvSpPr>
        <p:spPr bwMode="auto">
          <a:xfrm>
            <a:off x="3835400" y="2819718"/>
            <a:ext cx="1905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Notch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x-none" sz="1800">
              <a:latin typeface="Helvetica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Stem Cell Factor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IL-7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Flt3-ligand</a:t>
            </a:r>
          </a:p>
        </p:txBody>
      </p:sp>
      <p:sp>
        <p:nvSpPr>
          <p:cNvPr id="48140" name="Line 13"/>
          <p:cNvSpPr>
            <a:spLocks noChangeShapeType="1"/>
          </p:cNvSpPr>
          <p:nvPr/>
        </p:nvSpPr>
        <p:spPr bwMode="auto">
          <a:xfrm>
            <a:off x="8683625" y="4675505"/>
            <a:ext cx="5969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Text Box 14"/>
          <p:cNvSpPr txBox="1">
            <a:spLocks noChangeArrowheads="1"/>
          </p:cNvSpPr>
          <p:nvPr/>
        </p:nvSpPr>
        <p:spPr bwMode="auto">
          <a:xfrm>
            <a:off x="8551312" y="4017487"/>
            <a:ext cx="8114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Symbol" charset="2"/>
                <a:sym typeface="Symbol" charset="2"/>
              </a:rPr>
              <a:t>ab</a:t>
            </a:r>
            <a:endParaRPr lang="en-US" altLang="x-none" sz="2000" dirty="0">
              <a:latin typeface="Helvetica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TCR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solidFill>
                  <a:srgbClr val="FF0000"/>
                </a:solidFill>
                <a:latin typeface="Helvetica" charset="0"/>
              </a:rPr>
              <a:t>x0.03</a:t>
            </a:r>
          </a:p>
        </p:txBody>
      </p:sp>
      <p:sp>
        <p:nvSpPr>
          <p:cNvPr id="48142" name="Line 17"/>
          <p:cNvSpPr>
            <a:spLocks noChangeShapeType="1"/>
          </p:cNvSpPr>
          <p:nvPr/>
        </p:nvSpPr>
        <p:spPr bwMode="auto">
          <a:xfrm>
            <a:off x="2771775" y="2591118"/>
            <a:ext cx="657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Text Box 21"/>
          <p:cNvSpPr txBox="1">
            <a:spLocks noChangeArrowheads="1"/>
          </p:cNvSpPr>
          <p:nvPr/>
        </p:nvSpPr>
        <p:spPr bwMode="auto">
          <a:xfrm>
            <a:off x="6945314" y="4035744"/>
            <a:ext cx="71365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Pre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TCR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solidFill>
                  <a:srgbClr val="FF0000"/>
                </a:solidFill>
                <a:latin typeface="Helvetica" charset="0"/>
              </a:rPr>
              <a:t>x10</a:t>
            </a:r>
            <a:r>
              <a:rPr lang="en-US" altLang="x-none" sz="2000" baseline="30000" dirty="0">
                <a:solidFill>
                  <a:srgbClr val="FF0000"/>
                </a:solidFill>
                <a:latin typeface="Helvetica" charset="0"/>
              </a:rPr>
              <a:t>2</a:t>
            </a:r>
            <a:endParaRPr lang="en-US" altLang="x-none" sz="2000" dirty="0">
              <a:solidFill>
                <a:srgbClr val="FF0000"/>
              </a:solidFill>
              <a:latin typeface="Helvetica" charset="0"/>
            </a:endParaRPr>
          </a:p>
        </p:txBody>
      </p:sp>
      <p:sp>
        <p:nvSpPr>
          <p:cNvPr id="48150" name="Line 125"/>
          <p:cNvSpPr>
            <a:spLocks noChangeShapeType="1"/>
          </p:cNvSpPr>
          <p:nvPr/>
        </p:nvSpPr>
        <p:spPr bwMode="auto">
          <a:xfrm>
            <a:off x="3095626" y="4675505"/>
            <a:ext cx="2943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1" name="Rectangle 126"/>
          <p:cNvSpPr>
            <a:spLocks noChangeArrowheads="1"/>
          </p:cNvSpPr>
          <p:nvPr/>
        </p:nvSpPr>
        <p:spPr bwMode="auto">
          <a:xfrm>
            <a:off x="4551363" y="4637405"/>
            <a:ext cx="6928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000" dirty="0">
                <a:solidFill>
                  <a:srgbClr val="FF0000"/>
                </a:solidFill>
                <a:latin typeface="Helvetica" charset="0"/>
              </a:rPr>
              <a:t>x10</a:t>
            </a:r>
            <a:r>
              <a:rPr lang="en-US" altLang="x-none" sz="2000" baseline="30000" dirty="0">
                <a:solidFill>
                  <a:srgbClr val="FF0000"/>
                </a:solidFill>
                <a:latin typeface="Helvetica" charset="0"/>
              </a:rPr>
              <a:t>4</a:t>
            </a:r>
            <a:endParaRPr lang="en-US" altLang="x-none" sz="2000" dirty="0">
              <a:solidFill>
                <a:srgbClr val="FF0000"/>
              </a:solidFill>
              <a:latin typeface="Helvetica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x-none" sz="2000" dirty="0">
              <a:latin typeface="Helvetica" charset="0"/>
            </a:endParaRPr>
          </a:p>
        </p:txBody>
      </p:sp>
      <p:sp>
        <p:nvSpPr>
          <p:cNvPr id="48152" name="Oval 127"/>
          <p:cNvSpPr>
            <a:spLocks noChangeArrowheads="1"/>
          </p:cNvSpPr>
          <p:nvPr/>
        </p:nvSpPr>
        <p:spPr bwMode="auto">
          <a:xfrm>
            <a:off x="6224588" y="4299269"/>
            <a:ext cx="774700" cy="86518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 dirty="0">
                <a:latin typeface="Helvetica" charset="0"/>
              </a:rPr>
              <a:t>DN3</a:t>
            </a:r>
          </a:p>
        </p:txBody>
      </p:sp>
      <p:sp>
        <p:nvSpPr>
          <p:cNvPr id="48153" name="Line 128"/>
          <p:cNvSpPr>
            <a:spLocks noChangeShapeType="1"/>
          </p:cNvSpPr>
          <p:nvPr/>
        </p:nvSpPr>
        <p:spPr bwMode="auto">
          <a:xfrm flipV="1">
            <a:off x="9297989" y="4462781"/>
            <a:ext cx="58737" cy="2206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4" name="Line 129"/>
          <p:cNvSpPr>
            <a:spLocks noChangeShapeType="1"/>
          </p:cNvSpPr>
          <p:nvPr/>
        </p:nvSpPr>
        <p:spPr bwMode="auto">
          <a:xfrm>
            <a:off x="9297989" y="4691380"/>
            <a:ext cx="66675" cy="2619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5" name="Line 133"/>
          <p:cNvSpPr>
            <a:spLocks noChangeShapeType="1"/>
          </p:cNvSpPr>
          <p:nvPr/>
        </p:nvSpPr>
        <p:spPr bwMode="auto">
          <a:xfrm>
            <a:off x="2794000" y="185928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6" name="Text Box 134"/>
          <p:cNvSpPr txBox="1">
            <a:spLocks noChangeArrowheads="1"/>
          </p:cNvSpPr>
          <p:nvPr/>
        </p:nvSpPr>
        <p:spPr bwMode="auto">
          <a:xfrm>
            <a:off x="4365626" y="1552099"/>
            <a:ext cx="9636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2-4 weeks</a:t>
            </a:r>
          </a:p>
        </p:txBody>
      </p:sp>
      <p:sp>
        <p:nvSpPr>
          <p:cNvPr id="48157" name="Line 135"/>
          <p:cNvSpPr>
            <a:spLocks noChangeShapeType="1"/>
          </p:cNvSpPr>
          <p:nvPr/>
        </p:nvSpPr>
        <p:spPr bwMode="auto">
          <a:xfrm>
            <a:off x="6527800" y="1719580"/>
            <a:ext cx="290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58" name="Text Box 136"/>
          <p:cNvSpPr txBox="1">
            <a:spLocks noChangeArrowheads="1"/>
          </p:cNvSpPr>
          <p:nvPr/>
        </p:nvSpPr>
        <p:spPr bwMode="auto">
          <a:xfrm>
            <a:off x="7527926" y="1354455"/>
            <a:ext cx="9636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7-10 days</a:t>
            </a:r>
          </a:p>
        </p:txBody>
      </p:sp>
      <p:grpSp>
        <p:nvGrpSpPr>
          <p:cNvPr id="48159" name="Group 139"/>
          <p:cNvGrpSpPr>
            <a:grpSpLocks/>
          </p:cNvGrpSpPr>
          <p:nvPr/>
        </p:nvGrpSpPr>
        <p:grpSpPr bwMode="auto">
          <a:xfrm>
            <a:off x="2166938" y="5238434"/>
            <a:ext cx="361950" cy="842963"/>
            <a:chOff x="183" y="3240"/>
            <a:chExt cx="228" cy="531"/>
          </a:xfrm>
        </p:grpSpPr>
        <p:sp>
          <p:nvSpPr>
            <p:cNvPr id="48165" name="Line 137"/>
            <p:cNvSpPr>
              <a:spLocks noChangeShapeType="1"/>
            </p:cNvSpPr>
            <p:nvPr/>
          </p:nvSpPr>
          <p:spPr bwMode="auto">
            <a:xfrm flipV="1">
              <a:off x="229" y="3240"/>
              <a:ext cx="182" cy="5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66" name="Rectangle 138"/>
            <p:cNvSpPr>
              <a:spLocks noChangeArrowheads="1"/>
            </p:cNvSpPr>
            <p:nvPr/>
          </p:nvSpPr>
          <p:spPr bwMode="auto">
            <a:xfrm>
              <a:off x="183" y="3271"/>
              <a:ext cx="8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x-none" sz="1800" dirty="0">
                  <a:solidFill>
                    <a:srgbClr val="000000"/>
                  </a:solidFill>
                  <a:latin typeface="Helvetica" charset="0"/>
                </a:rPr>
                <a:t>?</a:t>
              </a:r>
              <a:endParaRPr lang="en-US" altLang="x-none" sz="1800" dirty="0">
                <a:latin typeface="Times New Roman" charset="0"/>
              </a:endParaRPr>
            </a:p>
          </p:txBody>
        </p:sp>
      </p:grpSp>
      <p:sp>
        <p:nvSpPr>
          <p:cNvPr id="48160" name="Line 141"/>
          <p:cNvSpPr>
            <a:spLocks noChangeShapeType="1"/>
          </p:cNvSpPr>
          <p:nvPr/>
        </p:nvSpPr>
        <p:spPr bwMode="auto">
          <a:xfrm>
            <a:off x="6616700" y="5213668"/>
            <a:ext cx="7938" cy="207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61" name="Rectangle 142"/>
          <p:cNvSpPr>
            <a:spLocks noChangeArrowheads="1"/>
          </p:cNvSpPr>
          <p:nvPr/>
        </p:nvSpPr>
        <p:spPr bwMode="auto">
          <a:xfrm>
            <a:off x="6881814" y="5162868"/>
            <a:ext cx="7136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000">
                <a:latin typeface="Symbol" charset="2"/>
                <a:sym typeface="Symbol" charset="2"/>
              </a:rPr>
              <a:t>gd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000">
                <a:latin typeface="Helvetica" charset="0"/>
                <a:sym typeface="Symbol" charset="2"/>
              </a:rPr>
              <a:t>TCR</a:t>
            </a:r>
            <a:endParaRPr lang="en-US" altLang="x-none" sz="2000">
              <a:latin typeface="Symbol" charset="2"/>
              <a:sym typeface="Symbol" charset="2"/>
            </a:endParaRPr>
          </a:p>
        </p:txBody>
      </p:sp>
      <p:sp>
        <p:nvSpPr>
          <p:cNvPr id="48162" name="Oval 143"/>
          <p:cNvSpPr>
            <a:spLocks noChangeArrowheads="1"/>
          </p:cNvSpPr>
          <p:nvPr/>
        </p:nvSpPr>
        <p:spPr bwMode="auto">
          <a:xfrm>
            <a:off x="6207125" y="5442269"/>
            <a:ext cx="774700" cy="865187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000">
                <a:latin typeface="Symbol" charset="2"/>
                <a:sym typeface="Symbol" charset="2"/>
              </a:rPr>
              <a:t>gd</a:t>
            </a:r>
          </a:p>
        </p:txBody>
      </p:sp>
      <p:sp>
        <p:nvSpPr>
          <p:cNvPr id="48163" name="Rectangle 144"/>
          <p:cNvSpPr>
            <a:spLocks noChangeArrowheads="1"/>
          </p:cNvSpPr>
          <p:nvPr/>
        </p:nvSpPr>
        <p:spPr bwMode="auto">
          <a:xfrm>
            <a:off x="4365625" y="2295843"/>
            <a:ext cx="744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b, g, d</a:t>
            </a:r>
          </a:p>
        </p:txBody>
      </p:sp>
      <p:sp>
        <p:nvSpPr>
          <p:cNvPr id="48164" name="Rectangle 145"/>
          <p:cNvSpPr>
            <a:spLocks noChangeArrowheads="1"/>
          </p:cNvSpPr>
          <p:nvPr/>
        </p:nvSpPr>
        <p:spPr bwMode="auto">
          <a:xfrm>
            <a:off x="7997826" y="2295843"/>
            <a:ext cx="3286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a</a:t>
            </a:r>
          </a:p>
        </p:txBody>
      </p:sp>
      <p:sp>
        <p:nvSpPr>
          <p:cNvPr id="138" name="Rectangle 4">
            <a:extLst>
              <a:ext uri="{FF2B5EF4-FFF2-40B4-BE49-F238E27FC236}">
                <a16:creationId xmlns:a16="http://schemas.microsoft.com/office/drawing/2014/main" id="{27374E75-3208-E74B-B7F0-FFD73D2EE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08757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Early T cell development in the thymus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i="1" dirty="0">
                <a:solidFill>
                  <a:schemeClr val="tx2"/>
                </a:solidFill>
                <a:latin typeface="Arial" charset="0"/>
              </a:rPr>
              <a:t>Critical cells, factors and timeline</a:t>
            </a:r>
          </a:p>
        </p:txBody>
      </p:sp>
      <p:sp>
        <p:nvSpPr>
          <p:cNvPr id="36" name="Rectangle 126">
            <a:extLst>
              <a:ext uri="{FF2B5EF4-FFF2-40B4-BE49-F238E27FC236}">
                <a16:creationId xmlns:a16="http://schemas.microsoft.com/office/drawing/2014/main" id="{F43E0648-3645-154F-89FF-F8701960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4617" y="6183629"/>
            <a:ext cx="20938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000" i="1" dirty="0">
                <a:solidFill>
                  <a:srgbClr val="FF0000"/>
                </a:solidFill>
                <a:latin typeface="Helvetica" charset="0"/>
              </a:rPr>
              <a:t>Expansion factor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x-none" sz="2000" i="1" dirty="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01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5907741" y="90081"/>
            <a:ext cx="4545106" cy="1143000"/>
          </a:xfrm>
        </p:spPr>
        <p:txBody>
          <a:bodyPr/>
          <a:lstStyle/>
          <a:p>
            <a:r>
              <a:rPr lang="en-US" altLang="x-none" sz="2400" b="1" dirty="0">
                <a:latin typeface="Arial" charset="0"/>
              </a:rPr>
              <a:t>Principles of Notch signaling</a:t>
            </a:r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97506E57-B448-944C-A4AE-482A262B3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90082"/>
            <a:ext cx="4222043" cy="6767919"/>
          </a:xfrm>
          <a:prstGeom prst="rect">
            <a:avLst/>
          </a:prstGeom>
        </p:spPr>
      </p:pic>
      <p:sp>
        <p:nvSpPr>
          <p:cNvPr id="124" name="Text Box 841">
            <a:extLst>
              <a:ext uri="{FF2B5EF4-FFF2-40B4-BE49-F238E27FC236}">
                <a16:creationId xmlns:a16="http://schemas.microsoft.com/office/drawing/2014/main" id="{3A5D0520-A083-8B42-8075-027A661EDB2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907741" y="6437570"/>
            <a:ext cx="40557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err="1">
                <a:solidFill>
                  <a:srgbClr val="000000"/>
                </a:solidFill>
                <a:latin typeface="Arial"/>
                <a:cs typeface="Arial"/>
              </a:rPr>
              <a:t>Perkey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 and Maillard, </a:t>
            </a:r>
            <a:r>
              <a:rPr lang="en-US" sz="1200" i="1" dirty="0">
                <a:solidFill>
                  <a:srgbClr val="000000"/>
                </a:solidFill>
                <a:latin typeface="Arial"/>
                <a:cs typeface="Arial"/>
              </a:rPr>
              <a:t>Ann Rev </a:t>
            </a:r>
            <a:r>
              <a:rPr lang="en-US" sz="1200" i="1" dirty="0" err="1">
                <a:solidFill>
                  <a:srgbClr val="000000"/>
                </a:solidFill>
                <a:latin typeface="Arial"/>
                <a:cs typeface="Arial"/>
              </a:rPr>
              <a:t>Pathol</a:t>
            </a:r>
            <a:r>
              <a:rPr lang="en-US" sz="12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2018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9DD0F24-65A4-0A4F-960C-103B94CB9572}"/>
              </a:ext>
            </a:extLst>
          </p:cNvPr>
          <p:cNvSpPr/>
          <p:nvPr/>
        </p:nvSpPr>
        <p:spPr>
          <a:xfrm>
            <a:off x="6060484" y="1233081"/>
            <a:ext cx="460751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Highly conserved cell-cell communication pathway</a:t>
            </a:r>
          </a:p>
          <a:p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Array of five ligands and four receptors</a:t>
            </a:r>
          </a:p>
          <a:p>
            <a:pPr marL="342900" indent="-342900">
              <a:buFont typeface="Wingdings" charset="2"/>
              <a:buChar char="§"/>
            </a:pPr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Ligand-mediated proteolytic receptor activation</a:t>
            </a:r>
          </a:p>
          <a:p>
            <a:pPr marL="342900" indent="-342900">
              <a:buFont typeface="Wingdings" charset="2"/>
              <a:buChar char="§"/>
            </a:pPr>
            <a:endParaRPr lang="en-US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/>
                <a:cs typeface="Arial"/>
              </a:rPr>
              <a:t>Intracellular receptor release leads to context-dependent transcriptional activation</a:t>
            </a:r>
          </a:p>
        </p:txBody>
      </p:sp>
    </p:spTree>
    <p:extLst>
      <p:ext uri="{BB962C8B-B14F-4D97-AF65-F5344CB8AC3E}">
        <p14:creationId xmlns:p14="http://schemas.microsoft.com/office/powerpoint/2010/main" val="116100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0" b="66444"/>
          <a:stretch>
            <a:fillRect/>
          </a:stretch>
        </p:blipFill>
        <p:spPr bwMode="auto">
          <a:xfrm>
            <a:off x="6427788" y="2187576"/>
            <a:ext cx="424021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43"/>
          <a:stretch>
            <a:fillRect/>
          </a:stretch>
        </p:blipFill>
        <p:spPr bwMode="auto">
          <a:xfrm>
            <a:off x="6453189" y="4406901"/>
            <a:ext cx="4230687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BA87D5E-E231-3246-B197-C8CCE22675F1}"/>
              </a:ext>
            </a:extLst>
          </p:cNvPr>
          <p:cNvGrpSpPr/>
          <p:nvPr/>
        </p:nvGrpSpPr>
        <p:grpSpPr>
          <a:xfrm>
            <a:off x="1881188" y="2400300"/>
            <a:ext cx="4405312" cy="1460500"/>
            <a:chOff x="2414588" y="520700"/>
            <a:chExt cx="4405312" cy="1460500"/>
          </a:xfrm>
        </p:grpSpPr>
        <p:pic>
          <p:nvPicPr>
            <p:cNvPr id="5222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4588" y="520700"/>
              <a:ext cx="4367212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28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1349375"/>
              <a:ext cx="2705100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4">
            <a:extLst>
              <a:ext uri="{FF2B5EF4-FFF2-40B4-BE49-F238E27FC236}">
                <a16:creationId xmlns:a16="http://schemas.microsoft.com/office/drawing/2014/main" id="{47C1F5FE-3DE5-3444-BFB7-F8E0F33A4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08757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A critical role for Notch1 in early T cell development</a:t>
            </a:r>
            <a:endParaRPr lang="en-US" altLang="x-none" sz="2400" b="1" i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34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3"/>
          <p:cNvSpPr>
            <a:spLocks noGrp="1" noChangeArrowheads="1"/>
          </p:cNvSpPr>
          <p:nvPr>
            <p:ph type="title"/>
          </p:nvPr>
        </p:nvSpPr>
        <p:spPr>
          <a:xfrm>
            <a:off x="2017713" y="304800"/>
            <a:ext cx="8196262" cy="1143000"/>
          </a:xfrm>
        </p:spPr>
        <p:txBody>
          <a:bodyPr/>
          <a:lstStyle/>
          <a:p>
            <a:pPr algn="ctr" eaLnBrk="1" hangingPunct="1"/>
            <a:r>
              <a:rPr lang="en-US" alt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Activated Notch inhibits B cell development</a:t>
            </a:r>
          </a:p>
        </p:txBody>
      </p:sp>
      <p:pic>
        <p:nvPicPr>
          <p:cNvPr id="5325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3765550"/>
            <a:ext cx="86233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1752601"/>
            <a:ext cx="5303838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8295" name="Rectangle 7"/>
          <p:cNvSpPr>
            <a:spLocks noChangeArrowheads="1"/>
          </p:cNvSpPr>
          <p:nvPr/>
        </p:nvSpPr>
        <p:spPr bwMode="auto">
          <a:xfrm>
            <a:off x="7361237" y="6076950"/>
            <a:ext cx="2852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Pui</a:t>
            </a:r>
            <a:r>
              <a:rPr lang="en-US" sz="1400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 et al, Immunity 11 (1999): 299</a:t>
            </a:r>
          </a:p>
        </p:txBody>
      </p:sp>
    </p:spTree>
    <p:extLst>
      <p:ext uri="{BB962C8B-B14F-4D97-AF65-F5344CB8AC3E}">
        <p14:creationId xmlns:p14="http://schemas.microsoft.com/office/powerpoint/2010/main" val="406412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B084E-D10C-4597-8AED-79DC555B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CCCF0A-5F93-A204-AB96-3B72935BBAE2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225494D-4977-CE5F-CF2B-BF14A3DD3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99" y="985331"/>
            <a:ext cx="10271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0" dirty="0">
                <a:solidFill>
                  <a:schemeClr val="tx2"/>
                </a:solidFill>
                <a:latin typeface="Arial" charset="0"/>
              </a:rPr>
              <a:t>Unlike all other blood cell types that develop in the bone marrow 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x-none" sz="2400" b="0" dirty="0">
              <a:solidFill>
                <a:schemeClr val="tx2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0" i="1" dirty="0">
                <a:solidFill>
                  <a:schemeClr val="tx2"/>
                </a:solidFill>
                <a:latin typeface="Arial" charset="0"/>
              </a:rPr>
              <a:t>(nearly all) T cells develop in the thymus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AC2B18-022D-4C6D-3718-902B74901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515" y="3204653"/>
            <a:ext cx="2378453" cy="295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30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Grp="1" noChangeArrowheads="1"/>
          </p:cNvSpPr>
          <p:nvPr>
            <p:ph type="title"/>
          </p:nvPr>
        </p:nvSpPr>
        <p:spPr>
          <a:xfrm>
            <a:off x="1095153" y="242889"/>
            <a:ext cx="10398642" cy="5857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x-none" sz="2000" b="1" dirty="0">
                <a:latin typeface="Helvetica" charset="0"/>
              </a:rPr>
              <a:t>Constitutively active Notch1 (ICN1) induces ectopic T cell development in the Bone Marrow</a:t>
            </a:r>
          </a:p>
        </p:txBody>
      </p:sp>
      <p:pic>
        <p:nvPicPr>
          <p:cNvPr id="55298" name="Picture 7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6" r="4002" b="32230"/>
          <a:stretch>
            <a:fillRect/>
          </a:stretch>
        </p:blipFill>
        <p:spPr bwMode="auto">
          <a:xfrm>
            <a:off x="4313238" y="1216025"/>
            <a:ext cx="41322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5"/>
          <p:cNvSpPr txBox="1">
            <a:spLocks noChangeArrowheads="1"/>
          </p:cNvSpPr>
          <p:nvPr/>
        </p:nvSpPr>
        <p:spPr bwMode="auto">
          <a:xfrm>
            <a:off x="4432301" y="5194300"/>
            <a:ext cx="64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CD8</a:t>
            </a:r>
          </a:p>
        </p:txBody>
      </p:sp>
      <p:sp>
        <p:nvSpPr>
          <p:cNvPr id="55300" name="TextBox 6"/>
          <p:cNvSpPr txBox="1">
            <a:spLocks noChangeArrowheads="1"/>
          </p:cNvSpPr>
          <p:nvPr/>
        </p:nvSpPr>
        <p:spPr bwMode="auto">
          <a:xfrm rot="-5400000">
            <a:off x="3924301" y="4635501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Helvetica" charset="0"/>
              </a:rPr>
              <a:t>CD4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185151" y="6354763"/>
            <a:ext cx="27238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Pui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 et al, </a:t>
            </a:r>
            <a:r>
              <a:rPr lang="en-US" i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Immunity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, 1999</a:t>
            </a:r>
          </a:p>
        </p:txBody>
      </p:sp>
    </p:spTree>
    <p:extLst>
      <p:ext uri="{BB962C8B-B14F-4D97-AF65-F5344CB8AC3E}">
        <p14:creationId xmlns:p14="http://schemas.microsoft.com/office/powerpoint/2010/main" val="3495883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11151"/>
            <a:ext cx="8534400" cy="1143000"/>
          </a:xfrm>
        </p:spPr>
        <p:txBody>
          <a:bodyPr/>
          <a:lstStyle/>
          <a:p>
            <a:pPr algn="ctr" eaLnBrk="1" hangingPunct="1"/>
            <a:r>
              <a:rPr lang="en-US" altLang="x-none" sz="2400" b="1" dirty="0">
                <a:latin typeface="Helvetica" charset="0"/>
              </a:rPr>
              <a:t>Notch signaling leads to T cell development at the expense of non-T cell development in the thymus</a:t>
            </a:r>
          </a:p>
        </p:txBody>
      </p:sp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5049838" y="5118100"/>
            <a:ext cx="0" cy="190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347" name="Freeform 5"/>
          <p:cNvSpPr>
            <a:spLocks/>
          </p:cNvSpPr>
          <p:nvPr/>
        </p:nvSpPr>
        <p:spPr bwMode="auto">
          <a:xfrm>
            <a:off x="2554289" y="1555751"/>
            <a:ext cx="3368675" cy="3846513"/>
          </a:xfrm>
          <a:custGeom>
            <a:avLst/>
            <a:gdLst>
              <a:gd name="T0" fmla="*/ 2147483646 w 2122"/>
              <a:gd name="T1" fmla="*/ 0 h 2423"/>
              <a:gd name="T2" fmla="*/ 2147483646 w 2122"/>
              <a:gd name="T3" fmla="*/ 0 h 2423"/>
              <a:gd name="T4" fmla="*/ 2147483646 w 2122"/>
              <a:gd name="T5" fmla="*/ 0 h 2423"/>
              <a:gd name="T6" fmla="*/ 2147483646 w 2122"/>
              <a:gd name="T7" fmla="*/ 0 h 2423"/>
              <a:gd name="T8" fmla="*/ 2147483646 w 2122"/>
              <a:gd name="T9" fmla="*/ 0 h 2423"/>
              <a:gd name="T10" fmla="*/ 2147483646 w 2122"/>
              <a:gd name="T11" fmla="*/ 2147483646 h 2423"/>
              <a:gd name="T12" fmla="*/ 2147483646 w 2122"/>
              <a:gd name="T13" fmla="*/ 2147483646 h 2423"/>
              <a:gd name="T14" fmla="*/ 2147483646 w 2122"/>
              <a:gd name="T15" fmla="*/ 2147483646 h 2423"/>
              <a:gd name="T16" fmla="*/ 2147483646 w 2122"/>
              <a:gd name="T17" fmla="*/ 2147483646 h 2423"/>
              <a:gd name="T18" fmla="*/ 2147483646 w 2122"/>
              <a:gd name="T19" fmla="*/ 2147483646 h 2423"/>
              <a:gd name="T20" fmla="*/ 2147483646 w 2122"/>
              <a:gd name="T21" fmla="*/ 2147483646 h 2423"/>
              <a:gd name="T22" fmla="*/ 2147483646 w 2122"/>
              <a:gd name="T23" fmla="*/ 2147483646 h 2423"/>
              <a:gd name="T24" fmla="*/ 2147483646 w 2122"/>
              <a:gd name="T25" fmla="*/ 2147483646 h 2423"/>
              <a:gd name="T26" fmla="*/ 2147483646 w 2122"/>
              <a:gd name="T27" fmla="*/ 2147483646 h 2423"/>
              <a:gd name="T28" fmla="*/ 2147483646 w 2122"/>
              <a:gd name="T29" fmla="*/ 2147483646 h 2423"/>
              <a:gd name="T30" fmla="*/ 2147483646 w 2122"/>
              <a:gd name="T31" fmla="*/ 2147483646 h 2423"/>
              <a:gd name="T32" fmla="*/ 2147483646 w 2122"/>
              <a:gd name="T33" fmla="*/ 2147483646 h 2423"/>
              <a:gd name="T34" fmla="*/ 2147483646 w 2122"/>
              <a:gd name="T35" fmla="*/ 2147483646 h 2423"/>
              <a:gd name="T36" fmla="*/ 2147483646 w 2122"/>
              <a:gd name="T37" fmla="*/ 2147483646 h 2423"/>
              <a:gd name="T38" fmla="*/ 2147483646 w 2122"/>
              <a:gd name="T39" fmla="*/ 2147483646 h 2423"/>
              <a:gd name="T40" fmla="*/ 2147483646 w 2122"/>
              <a:gd name="T41" fmla="*/ 2147483646 h 2423"/>
              <a:gd name="T42" fmla="*/ 2147483646 w 2122"/>
              <a:gd name="T43" fmla="*/ 2147483646 h 2423"/>
              <a:gd name="T44" fmla="*/ 2147483646 w 2122"/>
              <a:gd name="T45" fmla="*/ 2147483646 h 2423"/>
              <a:gd name="T46" fmla="*/ 2147483646 w 2122"/>
              <a:gd name="T47" fmla="*/ 2147483646 h 2423"/>
              <a:gd name="T48" fmla="*/ 2147483646 w 2122"/>
              <a:gd name="T49" fmla="*/ 2147483646 h 2423"/>
              <a:gd name="T50" fmla="*/ 2147483646 w 2122"/>
              <a:gd name="T51" fmla="*/ 2147483646 h 2423"/>
              <a:gd name="T52" fmla="*/ 2147483646 w 2122"/>
              <a:gd name="T53" fmla="*/ 2147483646 h 2423"/>
              <a:gd name="T54" fmla="*/ 2147483646 w 2122"/>
              <a:gd name="T55" fmla="*/ 2147483646 h 2423"/>
              <a:gd name="T56" fmla="*/ 2147483646 w 2122"/>
              <a:gd name="T57" fmla="*/ 2147483646 h 2423"/>
              <a:gd name="T58" fmla="*/ 2147483646 w 2122"/>
              <a:gd name="T59" fmla="*/ 2147483646 h 2423"/>
              <a:gd name="T60" fmla="*/ 2147483646 w 2122"/>
              <a:gd name="T61" fmla="*/ 2147483646 h 2423"/>
              <a:gd name="T62" fmla="*/ 2147483646 w 2122"/>
              <a:gd name="T63" fmla="*/ 2147483646 h 2423"/>
              <a:gd name="T64" fmla="*/ 2147483646 w 2122"/>
              <a:gd name="T65" fmla="*/ 2147483646 h 2423"/>
              <a:gd name="T66" fmla="*/ 2147483646 w 2122"/>
              <a:gd name="T67" fmla="*/ 2147483646 h 2423"/>
              <a:gd name="T68" fmla="*/ 2147483646 w 2122"/>
              <a:gd name="T69" fmla="*/ 2147483646 h 2423"/>
              <a:gd name="T70" fmla="*/ 2147483646 w 2122"/>
              <a:gd name="T71" fmla="*/ 2147483646 h 2423"/>
              <a:gd name="T72" fmla="*/ 2147483646 w 2122"/>
              <a:gd name="T73" fmla="*/ 2147483646 h 2423"/>
              <a:gd name="T74" fmla="*/ 2147483646 w 2122"/>
              <a:gd name="T75" fmla="*/ 2147483646 h 2423"/>
              <a:gd name="T76" fmla="*/ 2147483646 w 2122"/>
              <a:gd name="T77" fmla="*/ 2147483646 h 2423"/>
              <a:gd name="T78" fmla="*/ 0 w 2122"/>
              <a:gd name="T79" fmla="*/ 2147483646 h 2423"/>
              <a:gd name="T80" fmla="*/ 0 w 2122"/>
              <a:gd name="T81" fmla="*/ 2147483646 h 2423"/>
              <a:gd name="T82" fmla="*/ 0 w 2122"/>
              <a:gd name="T83" fmla="*/ 2147483646 h 2423"/>
              <a:gd name="T84" fmla="*/ 0 w 2122"/>
              <a:gd name="T85" fmla="*/ 2147483646 h 2423"/>
              <a:gd name="T86" fmla="*/ 0 w 2122"/>
              <a:gd name="T87" fmla="*/ 2147483646 h 2423"/>
              <a:gd name="T88" fmla="*/ 0 w 2122"/>
              <a:gd name="T89" fmla="*/ 2147483646 h 2423"/>
              <a:gd name="T90" fmla="*/ 0 w 2122"/>
              <a:gd name="T91" fmla="*/ 2147483646 h 2423"/>
              <a:gd name="T92" fmla="*/ 0 w 2122"/>
              <a:gd name="T93" fmla="*/ 2147483646 h 2423"/>
              <a:gd name="T94" fmla="*/ 2147483646 w 2122"/>
              <a:gd name="T95" fmla="*/ 2147483646 h 2423"/>
              <a:gd name="T96" fmla="*/ 2147483646 w 2122"/>
              <a:gd name="T97" fmla="*/ 2147483646 h 2423"/>
              <a:gd name="T98" fmla="*/ 2147483646 w 2122"/>
              <a:gd name="T99" fmla="*/ 2147483646 h 2423"/>
              <a:gd name="T100" fmla="*/ 2147483646 w 2122"/>
              <a:gd name="T101" fmla="*/ 2147483646 h 2423"/>
              <a:gd name="T102" fmla="*/ 2147483646 w 2122"/>
              <a:gd name="T103" fmla="*/ 2147483646 h 2423"/>
              <a:gd name="T104" fmla="*/ 2147483646 w 2122"/>
              <a:gd name="T105" fmla="*/ 2147483646 h 2423"/>
              <a:gd name="T106" fmla="*/ 2147483646 w 2122"/>
              <a:gd name="T107" fmla="*/ 0 h 2423"/>
              <a:gd name="T108" fmla="*/ 2147483646 w 2122"/>
              <a:gd name="T109" fmla="*/ 0 h 2423"/>
              <a:gd name="T110" fmla="*/ 2147483646 w 2122"/>
              <a:gd name="T111" fmla="*/ 0 h 2423"/>
              <a:gd name="T112" fmla="*/ 2147483646 w 2122"/>
              <a:gd name="T113" fmla="*/ 0 h 2423"/>
              <a:gd name="T114" fmla="*/ 2147483646 w 2122"/>
              <a:gd name="T115" fmla="*/ 0 h 2423"/>
              <a:gd name="T116" fmla="*/ 2147483646 w 2122"/>
              <a:gd name="T117" fmla="*/ 0 h 24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22"/>
              <a:gd name="T178" fmla="*/ 0 h 2423"/>
              <a:gd name="T179" fmla="*/ 2122 w 2122"/>
              <a:gd name="T180" fmla="*/ 2423 h 242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22" h="2423">
                <a:moveTo>
                  <a:pt x="1061" y="0"/>
                </a:moveTo>
                <a:lnTo>
                  <a:pt x="2045" y="0"/>
                </a:lnTo>
                <a:lnTo>
                  <a:pt x="2071" y="6"/>
                </a:lnTo>
                <a:lnTo>
                  <a:pt x="2097" y="26"/>
                </a:lnTo>
                <a:lnTo>
                  <a:pt x="2116" y="51"/>
                </a:lnTo>
                <a:lnTo>
                  <a:pt x="2122" y="77"/>
                </a:lnTo>
                <a:lnTo>
                  <a:pt x="2122" y="2346"/>
                </a:lnTo>
                <a:lnTo>
                  <a:pt x="2116" y="2378"/>
                </a:lnTo>
                <a:lnTo>
                  <a:pt x="2097" y="2403"/>
                </a:lnTo>
                <a:lnTo>
                  <a:pt x="2071" y="2416"/>
                </a:lnTo>
                <a:lnTo>
                  <a:pt x="2045" y="2423"/>
                </a:lnTo>
                <a:lnTo>
                  <a:pt x="77" y="2423"/>
                </a:lnTo>
                <a:lnTo>
                  <a:pt x="51" y="2416"/>
                </a:lnTo>
                <a:lnTo>
                  <a:pt x="26" y="2403"/>
                </a:lnTo>
                <a:lnTo>
                  <a:pt x="6" y="2378"/>
                </a:lnTo>
                <a:lnTo>
                  <a:pt x="0" y="2346"/>
                </a:lnTo>
                <a:lnTo>
                  <a:pt x="0" y="77"/>
                </a:lnTo>
                <a:lnTo>
                  <a:pt x="6" y="51"/>
                </a:lnTo>
                <a:lnTo>
                  <a:pt x="26" y="26"/>
                </a:lnTo>
                <a:lnTo>
                  <a:pt x="51" y="6"/>
                </a:lnTo>
                <a:lnTo>
                  <a:pt x="77" y="0"/>
                </a:lnTo>
                <a:lnTo>
                  <a:pt x="1061" y="0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8" name="Freeform 6"/>
          <p:cNvSpPr>
            <a:spLocks/>
          </p:cNvSpPr>
          <p:nvPr/>
        </p:nvSpPr>
        <p:spPr bwMode="auto">
          <a:xfrm>
            <a:off x="3681413" y="1819275"/>
            <a:ext cx="1116012" cy="1106488"/>
          </a:xfrm>
          <a:custGeom>
            <a:avLst/>
            <a:gdLst>
              <a:gd name="T0" fmla="*/ 2147483646 w 703"/>
              <a:gd name="T1" fmla="*/ 2147483646 h 697"/>
              <a:gd name="T2" fmla="*/ 2147483646 w 703"/>
              <a:gd name="T3" fmla="*/ 2147483646 h 697"/>
              <a:gd name="T4" fmla="*/ 2147483646 w 703"/>
              <a:gd name="T5" fmla="*/ 2147483646 h 697"/>
              <a:gd name="T6" fmla="*/ 2147483646 w 703"/>
              <a:gd name="T7" fmla="*/ 2147483646 h 697"/>
              <a:gd name="T8" fmla="*/ 2147483646 w 703"/>
              <a:gd name="T9" fmla="*/ 2147483646 h 697"/>
              <a:gd name="T10" fmla="*/ 2147483646 w 703"/>
              <a:gd name="T11" fmla="*/ 2147483646 h 697"/>
              <a:gd name="T12" fmla="*/ 2147483646 w 703"/>
              <a:gd name="T13" fmla="*/ 2147483646 h 697"/>
              <a:gd name="T14" fmla="*/ 2147483646 w 703"/>
              <a:gd name="T15" fmla="*/ 2147483646 h 697"/>
              <a:gd name="T16" fmla="*/ 2147483646 w 703"/>
              <a:gd name="T17" fmla="*/ 2147483646 h 697"/>
              <a:gd name="T18" fmla="*/ 2147483646 w 703"/>
              <a:gd name="T19" fmla="*/ 2147483646 h 697"/>
              <a:gd name="T20" fmla="*/ 2147483646 w 703"/>
              <a:gd name="T21" fmla="*/ 2147483646 h 697"/>
              <a:gd name="T22" fmla="*/ 2147483646 w 703"/>
              <a:gd name="T23" fmla="*/ 2147483646 h 697"/>
              <a:gd name="T24" fmla="*/ 2147483646 w 703"/>
              <a:gd name="T25" fmla="*/ 2147483646 h 697"/>
              <a:gd name="T26" fmla="*/ 2147483646 w 703"/>
              <a:gd name="T27" fmla="*/ 2147483646 h 697"/>
              <a:gd name="T28" fmla="*/ 2147483646 w 703"/>
              <a:gd name="T29" fmla="*/ 2147483646 h 697"/>
              <a:gd name="T30" fmla="*/ 2147483646 w 703"/>
              <a:gd name="T31" fmla="*/ 2147483646 h 697"/>
              <a:gd name="T32" fmla="*/ 2147483646 w 703"/>
              <a:gd name="T33" fmla="*/ 2147483646 h 697"/>
              <a:gd name="T34" fmla="*/ 0 w 703"/>
              <a:gd name="T35" fmla="*/ 2147483646 h 697"/>
              <a:gd name="T36" fmla="*/ 0 w 703"/>
              <a:gd name="T37" fmla="*/ 2147483646 h 697"/>
              <a:gd name="T38" fmla="*/ 2147483646 w 703"/>
              <a:gd name="T39" fmla="*/ 2147483646 h 697"/>
              <a:gd name="T40" fmla="*/ 2147483646 w 703"/>
              <a:gd name="T41" fmla="*/ 2147483646 h 697"/>
              <a:gd name="T42" fmla="*/ 2147483646 w 703"/>
              <a:gd name="T43" fmla="*/ 2147483646 h 697"/>
              <a:gd name="T44" fmla="*/ 2147483646 w 703"/>
              <a:gd name="T45" fmla="*/ 2147483646 h 697"/>
              <a:gd name="T46" fmla="*/ 2147483646 w 703"/>
              <a:gd name="T47" fmla="*/ 2147483646 h 697"/>
              <a:gd name="T48" fmla="*/ 2147483646 w 703"/>
              <a:gd name="T49" fmla="*/ 2147483646 h 697"/>
              <a:gd name="T50" fmla="*/ 2147483646 w 703"/>
              <a:gd name="T51" fmla="*/ 2147483646 h 697"/>
              <a:gd name="T52" fmla="*/ 2147483646 w 703"/>
              <a:gd name="T53" fmla="*/ 0 h 697"/>
              <a:gd name="T54" fmla="*/ 2147483646 w 703"/>
              <a:gd name="T55" fmla="*/ 0 h 697"/>
              <a:gd name="T56" fmla="*/ 2147483646 w 703"/>
              <a:gd name="T57" fmla="*/ 2147483646 h 697"/>
              <a:gd name="T58" fmla="*/ 2147483646 w 703"/>
              <a:gd name="T59" fmla="*/ 2147483646 h 697"/>
              <a:gd name="T60" fmla="*/ 2147483646 w 703"/>
              <a:gd name="T61" fmla="*/ 2147483646 h 697"/>
              <a:gd name="T62" fmla="*/ 2147483646 w 703"/>
              <a:gd name="T63" fmla="*/ 2147483646 h 697"/>
              <a:gd name="T64" fmla="*/ 2147483646 w 703"/>
              <a:gd name="T65" fmla="*/ 2147483646 h 697"/>
              <a:gd name="T66" fmla="*/ 2147483646 w 703"/>
              <a:gd name="T67" fmla="*/ 2147483646 h 697"/>
              <a:gd name="T68" fmla="*/ 2147483646 w 703"/>
              <a:gd name="T69" fmla="*/ 2147483646 h 697"/>
              <a:gd name="T70" fmla="*/ 2147483646 w 703"/>
              <a:gd name="T71" fmla="*/ 2147483646 h 69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03"/>
              <a:gd name="T109" fmla="*/ 0 h 697"/>
              <a:gd name="T110" fmla="*/ 703 w 703"/>
              <a:gd name="T111" fmla="*/ 697 h 69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03" h="697">
                <a:moveTo>
                  <a:pt x="703" y="352"/>
                </a:moveTo>
                <a:lnTo>
                  <a:pt x="696" y="422"/>
                </a:lnTo>
                <a:lnTo>
                  <a:pt x="671" y="486"/>
                </a:lnTo>
                <a:lnTo>
                  <a:pt x="639" y="544"/>
                </a:lnTo>
                <a:lnTo>
                  <a:pt x="600" y="595"/>
                </a:lnTo>
                <a:lnTo>
                  <a:pt x="543" y="639"/>
                </a:lnTo>
                <a:lnTo>
                  <a:pt x="485" y="671"/>
                </a:lnTo>
                <a:lnTo>
                  <a:pt x="421" y="691"/>
                </a:lnTo>
                <a:lnTo>
                  <a:pt x="351" y="697"/>
                </a:lnTo>
                <a:lnTo>
                  <a:pt x="281" y="691"/>
                </a:lnTo>
                <a:lnTo>
                  <a:pt x="217" y="671"/>
                </a:lnTo>
                <a:lnTo>
                  <a:pt x="159" y="639"/>
                </a:lnTo>
                <a:lnTo>
                  <a:pt x="108" y="595"/>
                </a:lnTo>
                <a:lnTo>
                  <a:pt x="63" y="544"/>
                </a:lnTo>
                <a:lnTo>
                  <a:pt x="31" y="486"/>
                </a:lnTo>
                <a:lnTo>
                  <a:pt x="12" y="422"/>
                </a:lnTo>
                <a:lnTo>
                  <a:pt x="0" y="352"/>
                </a:lnTo>
                <a:lnTo>
                  <a:pt x="12" y="281"/>
                </a:lnTo>
                <a:lnTo>
                  <a:pt x="31" y="218"/>
                </a:lnTo>
                <a:lnTo>
                  <a:pt x="63" y="154"/>
                </a:lnTo>
                <a:lnTo>
                  <a:pt x="108" y="102"/>
                </a:lnTo>
                <a:lnTo>
                  <a:pt x="159" y="64"/>
                </a:lnTo>
                <a:lnTo>
                  <a:pt x="217" y="32"/>
                </a:lnTo>
                <a:lnTo>
                  <a:pt x="281" y="7"/>
                </a:lnTo>
                <a:lnTo>
                  <a:pt x="351" y="0"/>
                </a:lnTo>
                <a:lnTo>
                  <a:pt x="421" y="7"/>
                </a:lnTo>
                <a:lnTo>
                  <a:pt x="485" y="32"/>
                </a:lnTo>
                <a:lnTo>
                  <a:pt x="543" y="64"/>
                </a:lnTo>
                <a:lnTo>
                  <a:pt x="600" y="102"/>
                </a:lnTo>
                <a:lnTo>
                  <a:pt x="639" y="154"/>
                </a:lnTo>
                <a:lnTo>
                  <a:pt x="671" y="218"/>
                </a:lnTo>
                <a:lnTo>
                  <a:pt x="696" y="281"/>
                </a:lnTo>
                <a:lnTo>
                  <a:pt x="703" y="35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Freeform 7"/>
          <p:cNvSpPr>
            <a:spLocks/>
          </p:cNvSpPr>
          <p:nvPr/>
        </p:nvSpPr>
        <p:spPr bwMode="auto">
          <a:xfrm>
            <a:off x="4776788" y="2378076"/>
            <a:ext cx="30162" cy="111125"/>
          </a:xfrm>
          <a:custGeom>
            <a:avLst/>
            <a:gdLst>
              <a:gd name="T0" fmla="*/ 2147483646 w 19"/>
              <a:gd name="T1" fmla="*/ 0 h 70"/>
              <a:gd name="T2" fmla="*/ 2147483646 w 19"/>
              <a:gd name="T3" fmla="*/ 0 h 70"/>
              <a:gd name="T4" fmla="*/ 2147483646 w 19"/>
              <a:gd name="T5" fmla="*/ 2147483646 h 70"/>
              <a:gd name="T6" fmla="*/ 0 w 19"/>
              <a:gd name="T7" fmla="*/ 2147483646 h 70"/>
              <a:gd name="T8" fmla="*/ 2147483646 w 19"/>
              <a:gd name="T9" fmla="*/ 0 h 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70"/>
              <a:gd name="T17" fmla="*/ 19 w 19"/>
              <a:gd name="T18" fmla="*/ 70 h 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70">
                <a:moveTo>
                  <a:pt x="6" y="0"/>
                </a:move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0" name="Freeform 8"/>
          <p:cNvSpPr>
            <a:spLocks/>
          </p:cNvSpPr>
          <p:nvPr/>
        </p:nvSpPr>
        <p:spPr bwMode="auto">
          <a:xfrm>
            <a:off x="4735513" y="2489200"/>
            <a:ext cx="61912" cy="101600"/>
          </a:xfrm>
          <a:custGeom>
            <a:avLst/>
            <a:gdLst>
              <a:gd name="T0" fmla="*/ 2147483646 w 39"/>
              <a:gd name="T1" fmla="*/ 0 h 64"/>
              <a:gd name="T2" fmla="*/ 2147483646 w 39"/>
              <a:gd name="T3" fmla="*/ 0 h 64"/>
              <a:gd name="T4" fmla="*/ 2147483646 w 39"/>
              <a:gd name="T5" fmla="*/ 2147483646 h 64"/>
              <a:gd name="T6" fmla="*/ 0 w 39"/>
              <a:gd name="T7" fmla="*/ 2147483646 h 64"/>
              <a:gd name="T8" fmla="*/ 2147483646 w 39"/>
              <a:gd name="T9" fmla="*/ 0 h 64"/>
              <a:gd name="T10" fmla="*/ 2147483646 w 39"/>
              <a:gd name="T11" fmla="*/ 0 h 64"/>
              <a:gd name="T12" fmla="*/ 2147483646 w 39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"/>
              <a:gd name="T22" fmla="*/ 0 h 64"/>
              <a:gd name="T23" fmla="*/ 39 w 39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" h="64">
                <a:moveTo>
                  <a:pt x="32" y="0"/>
                </a:moveTo>
                <a:lnTo>
                  <a:pt x="32" y="0"/>
                </a:lnTo>
                <a:lnTo>
                  <a:pt x="13" y="64"/>
                </a:lnTo>
                <a:lnTo>
                  <a:pt x="0" y="64"/>
                </a:lnTo>
                <a:lnTo>
                  <a:pt x="26" y="0"/>
                </a:lnTo>
                <a:lnTo>
                  <a:pt x="39" y="0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1" name="Freeform 9"/>
          <p:cNvSpPr>
            <a:spLocks/>
          </p:cNvSpPr>
          <p:nvPr/>
        </p:nvSpPr>
        <p:spPr bwMode="auto">
          <a:xfrm>
            <a:off x="4684714" y="2590800"/>
            <a:ext cx="71437" cy="101600"/>
          </a:xfrm>
          <a:custGeom>
            <a:avLst/>
            <a:gdLst>
              <a:gd name="T0" fmla="*/ 2147483646 w 45"/>
              <a:gd name="T1" fmla="*/ 0 h 64"/>
              <a:gd name="T2" fmla="*/ 2147483646 w 45"/>
              <a:gd name="T3" fmla="*/ 2147483646 h 64"/>
              <a:gd name="T4" fmla="*/ 2147483646 w 45"/>
              <a:gd name="T5" fmla="*/ 2147483646 h 64"/>
              <a:gd name="T6" fmla="*/ 0 w 45"/>
              <a:gd name="T7" fmla="*/ 2147483646 h 64"/>
              <a:gd name="T8" fmla="*/ 2147483646 w 45"/>
              <a:gd name="T9" fmla="*/ 0 h 64"/>
              <a:gd name="T10" fmla="*/ 2147483646 w 45"/>
              <a:gd name="T11" fmla="*/ 0 h 64"/>
              <a:gd name="T12" fmla="*/ 2147483646 w 45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45" y="0"/>
                </a:moveTo>
                <a:lnTo>
                  <a:pt x="45" y="6"/>
                </a:lnTo>
                <a:lnTo>
                  <a:pt x="13" y="64"/>
                </a:lnTo>
                <a:lnTo>
                  <a:pt x="0" y="58"/>
                </a:lnTo>
                <a:lnTo>
                  <a:pt x="32" y="0"/>
                </a:lnTo>
                <a:lnTo>
                  <a:pt x="45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2" name="Freeform 10"/>
          <p:cNvSpPr>
            <a:spLocks/>
          </p:cNvSpPr>
          <p:nvPr/>
        </p:nvSpPr>
        <p:spPr bwMode="auto">
          <a:xfrm>
            <a:off x="4624388" y="2682875"/>
            <a:ext cx="80962" cy="90488"/>
          </a:xfrm>
          <a:custGeom>
            <a:avLst/>
            <a:gdLst>
              <a:gd name="T0" fmla="*/ 2147483646 w 51"/>
              <a:gd name="T1" fmla="*/ 2147483646 h 57"/>
              <a:gd name="T2" fmla="*/ 2147483646 w 51"/>
              <a:gd name="T3" fmla="*/ 2147483646 h 57"/>
              <a:gd name="T4" fmla="*/ 2147483646 w 51"/>
              <a:gd name="T5" fmla="*/ 2147483646 h 57"/>
              <a:gd name="T6" fmla="*/ 0 w 51"/>
              <a:gd name="T7" fmla="*/ 2147483646 h 57"/>
              <a:gd name="T8" fmla="*/ 2147483646 w 51"/>
              <a:gd name="T9" fmla="*/ 0 h 57"/>
              <a:gd name="T10" fmla="*/ 2147483646 w 51"/>
              <a:gd name="T11" fmla="*/ 2147483646 h 57"/>
              <a:gd name="T12" fmla="*/ 2147483646 w 51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7"/>
              <a:gd name="T23" fmla="*/ 51 w 51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7">
                <a:moveTo>
                  <a:pt x="51" y="6"/>
                </a:moveTo>
                <a:lnTo>
                  <a:pt x="51" y="6"/>
                </a:lnTo>
                <a:lnTo>
                  <a:pt x="6" y="57"/>
                </a:lnTo>
                <a:lnTo>
                  <a:pt x="0" y="51"/>
                </a:lnTo>
                <a:lnTo>
                  <a:pt x="38" y="0"/>
                </a:lnTo>
                <a:lnTo>
                  <a:pt x="51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3" name="Freeform 11"/>
          <p:cNvSpPr>
            <a:spLocks/>
          </p:cNvSpPr>
          <p:nvPr/>
        </p:nvSpPr>
        <p:spPr bwMode="auto">
          <a:xfrm>
            <a:off x="4543425" y="2763838"/>
            <a:ext cx="90488" cy="80962"/>
          </a:xfrm>
          <a:custGeom>
            <a:avLst/>
            <a:gdLst>
              <a:gd name="T0" fmla="*/ 2147483646 w 57"/>
              <a:gd name="T1" fmla="*/ 2147483646 h 51"/>
              <a:gd name="T2" fmla="*/ 2147483646 w 57"/>
              <a:gd name="T3" fmla="*/ 2147483646 h 51"/>
              <a:gd name="T4" fmla="*/ 2147483646 w 57"/>
              <a:gd name="T5" fmla="*/ 2147483646 h 51"/>
              <a:gd name="T6" fmla="*/ 0 w 57"/>
              <a:gd name="T7" fmla="*/ 2147483646 h 51"/>
              <a:gd name="T8" fmla="*/ 2147483646 w 57"/>
              <a:gd name="T9" fmla="*/ 0 h 51"/>
              <a:gd name="T10" fmla="*/ 2147483646 w 57"/>
              <a:gd name="T11" fmla="*/ 2147483646 h 51"/>
              <a:gd name="T12" fmla="*/ 2147483646 w 57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57" y="6"/>
                </a:moveTo>
                <a:lnTo>
                  <a:pt x="57" y="6"/>
                </a:lnTo>
                <a:lnTo>
                  <a:pt x="6" y="51"/>
                </a:lnTo>
                <a:lnTo>
                  <a:pt x="0" y="38"/>
                </a:lnTo>
                <a:lnTo>
                  <a:pt x="51" y="0"/>
                </a:lnTo>
                <a:lnTo>
                  <a:pt x="57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4" name="Freeform 12"/>
          <p:cNvSpPr>
            <a:spLocks/>
          </p:cNvSpPr>
          <p:nvPr/>
        </p:nvSpPr>
        <p:spPr bwMode="auto">
          <a:xfrm>
            <a:off x="4451350" y="2824164"/>
            <a:ext cx="101600" cy="71437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2147483646 w 64"/>
              <a:gd name="T5" fmla="*/ 2147483646 h 45"/>
              <a:gd name="T6" fmla="*/ 0 w 64"/>
              <a:gd name="T7" fmla="*/ 2147483646 h 45"/>
              <a:gd name="T8" fmla="*/ 2147483646 w 64"/>
              <a:gd name="T9" fmla="*/ 0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4" y="13"/>
                </a:moveTo>
                <a:lnTo>
                  <a:pt x="64" y="13"/>
                </a:lnTo>
                <a:lnTo>
                  <a:pt x="7" y="45"/>
                </a:lnTo>
                <a:lnTo>
                  <a:pt x="0" y="32"/>
                </a:lnTo>
                <a:lnTo>
                  <a:pt x="58" y="0"/>
                </a:lnTo>
                <a:lnTo>
                  <a:pt x="64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5" name="Freeform 13"/>
          <p:cNvSpPr>
            <a:spLocks/>
          </p:cNvSpPr>
          <p:nvPr/>
        </p:nvSpPr>
        <p:spPr bwMode="auto">
          <a:xfrm>
            <a:off x="4349751" y="2874963"/>
            <a:ext cx="112713" cy="50800"/>
          </a:xfrm>
          <a:custGeom>
            <a:avLst/>
            <a:gdLst>
              <a:gd name="T0" fmla="*/ 2147483646 w 71"/>
              <a:gd name="T1" fmla="*/ 2147483646 h 32"/>
              <a:gd name="T2" fmla="*/ 2147483646 w 71"/>
              <a:gd name="T3" fmla="*/ 2147483646 h 32"/>
              <a:gd name="T4" fmla="*/ 0 w 71"/>
              <a:gd name="T5" fmla="*/ 2147483646 h 32"/>
              <a:gd name="T6" fmla="*/ 0 w 71"/>
              <a:gd name="T7" fmla="*/ 2147483646 h 32"/>
              <a:gd name="T8" fmla="*/ 2147483646 w 71"/>
              <a:gd name="T9" fmla="*/ 0 h 32"/>
              <a:gd name="T10" fmla="*/ 2147483646 w 71"/>
              <a:gd name="T11" fmla="*/ 2147483646 h 32"/>
              <a:gd name="T12" fmla="*/ 2147483646 w 71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32"/>
              <a:gd name="T23" fmla="*/ 71 w 71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32">
                <a:moveTo>
                  <a:pt x="71" y="13"/>
                </a:moveTo>
                <a:lnTo>
                  <a:pt x="71" y="13"/>
                </a:lnTo>
                <a:lnTo>
                  <a:pt x="0" y="32"/>
                </a:lnTo>
                <a:lnTo>
                  <a:pt x="0" y="19"/>
                </a:lnTo>
                <a:lnTo>
                  <a:pt x="64" y="0"/>
                </a:lnTo>
                <a:lnTo>
                  <a:pt x="71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6" name="Freeform 14"/>
          <p:cNvSpPr>
            <a:spLocks/>
          </p:cNvSpPr>
          <p:nvPr/>
        </p:nvSpPr>
        <p:spPr bwMode="auto">
          <a:xfrm>
            <a:off x="4238626" y="2905126"/>
            <a:ext cx="111125" cy="30163"/>
          </a:xfrm>
          <a:custGeom>
            <a:avLst/>
            <a:gdLst>
              <a:gd name="T0" fmla="*/ 2147483646 w 70"/>
              <a:gd name="T1" fmla="*/ 2147483646 h 19"/>
              <a:gd name="T2" fmla="*/ 2147483646 w 70"/>
              <a:gd name="T3" fmla="*/ 2147483646 h 19"/>
              <a:gd name="T4" fmla="*/ 0 w 70"/>
              <a:gd name="T5" fmla="*/ 2147483646 h 19"/>
              <a:gd name="T6" fmla="*/ 0 w 70"/>
              <a:gd name="T7" fmla="*/ 2147483646 h 19"/>
              <a:gd name="T8" fmla="*/ 2147483646 w 70"/>
              <a:gd name="T9" fmla="*/ 0 h 19"/>
              <a:gd name="T10" fmla="*/ 2147483646 w 70"/>
              <a:gd name="T11" fmla="*/ 2147483646 h 19"/>
              <a:gd name="T12" fmla="*/ 2147483646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70" y="13"/>
                </a:moveTo>
                <a:lnTo>
                  <a:pt x="70" y="13"/>
                </a:lnTo>
                <a:lnTo>
                  <a:pt x="0" y="19"/>
                </a:lnTo>
                <a:lnTo>
                  <a:pt x="0" y="7"/>
                </a:lnTo>
                <a:lnTo>
                  <a:pt x="70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7" name="Freeform 15"/>
          <p:cNvSpPr>
            <a:spLocks/>
          </p:cNvSpPr>
          <p:nvPr/>
        </p:nvSpPr>
        <p:spPr bwMode="auto">
          <a:xfrm>
            <a:off x="4127501" y="2905126"/>
            <a:ext cx="111125" cy="30163"/>
          </a:xfrm>
          <a:custGeom>
            <a:avLst/>
            <a:gdLst>
              <a:gd name="T0" fmla="*/ 2147483646 w 70"/>
              <a:gd name="T1" fmla="*/ 2147483646 h 19"/>
              <a:gd name="T2" fmla="*/ 2147483646 w 70"/>
              <a:gd name="T3" fmla="*/ 2147483646 h 19"/>
              <a:gd name="T4" fmla="*/ 0 w 70"/>
              <a:gd name="T5" fmla="*/ 2147483646 h 19"/>
              <a:gd name="T6" fmla="*/ 0 w 70"/>
              <a:gd name="T7" fmla="*/ 0 h 19"/>
              <a:gd name="T8" fmla="*/ 2147483646 w 70"/>
              <a:gd name="T9" fmla="*/ 2147483646 h 19"/>
              <a:gd name="T10" fmla="*/ 2147483646 w 70"/>
              <a:gd name="T11" fmla="*/ 2147483646 h 19"/>
              <a:gd name="T12" fmla="*/ 2147483646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70" y="19"/>
                </a:moveTo>
                <a:lnTo>
                  <a:pt x="70" y="19"/>
                </a:lnTo>
                <a:lnTo>
                  <a:pt x="0" y="13"/>
                </a:lnTo>
                <a:lnTo>
                  <a:pt x="0" y="0"/>
                </a:lnTo>
                <a:lnTo>
                  <a:pt x="70" y="7"/>
                </a:lnTo>
                <a:lnTo>
                  <a:pt x="70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8" name="Freeform 16"/>
          <p:cNvSpPr>
            <a:spLocks/>
          </p:cNvSpPr>
          <p:nvPr/>
        </p:nvSpPr>
        <p:spPr bwMode="auto">
          <a:xfrm>
            <a:off x="4025900" y="2874963"/>
            <a:ext cx="101600" cy="50800"/>
          </a:xfrm>
          <a:custGeom>
            <a:avLst/>
            <a:gdLst>
              <a:gd name="T0" fmla="*/ 2147483646 w 64"/>
              <a:gd name="T1" fmla="*/ 2147483646 h 32"/>
              <a:gd name="T2" fmla="*/ 2147483646 w 64"/>
              <a:gd name="T3" fmla="*/ 2147483646 h 32"/>
              <a:gd name="T4" fmla="*/ 0 w 64"/>
              <a:gd name="T5" fmla="*/ 2147483646 h 32"/>
              <a:gd name="T6" fmla="*/ 0 w 64"/>
              <a:gd name="T7" fmla="*/ 0 h 32"/>
              <a:gd name="T8" fmla="*/ 2147483646 w 64"/>
              <a:gd name="T9" fmla="*/ 2147483646 h 32"/>
              <a:gd name="T10" fmla="*/ 2147483646 w 64"/>
              <a:gd name="T11" fmla="*/ 2147483646 h 32"/>
              <a:gd name="T12" fmla="*/ 2147483646 w 64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32"/>
              <a:gd name="T23" fmla="*/ 64 w 64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32">
                <a:moveTo>
                  <a:pt x="64" y="32"/>
                </a:moveTo>
                <a:lnTo>
                  <a:pt x="64" y="32"/>
                </a:lnTo>
                <a:lnTo>
                  <a:pt x="0" y="13"/>
                </a:lnTo>
                <a:lnTo>
                  <a:pt x="0" y="0"/>
                </a:lnTo>
                <a:lnTo>
                  <a:pt x="64" y="19"/>
                </a:lnTo>
                <a:lnTo>
                  <a:pt x="64" y="3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59" name="Freeform 17"/>
          <p:cNvSpPr>
            <a:spLocks/>
          </p:cNvSpPr>
          <p:nvPr/>
        </p:nvSpPr>
        <p:spPr bwMode="auto">
          <a:xfrm>
            <a:off x="3924300" y="2824164"/>
            <a:ext cx="101600" cy="71437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0 w 64"/>
              <a:gd name="T5" fmla="*/ 2147483646 h 45"/>
              <a:gd name="T6" fmla="*/ 2147483646 w 64"/>
              <a:gd name="T7" fmla="*/ 0 h 45"/>
              <a:gd name="T8" fmla="*/ 2147483646 w 64"/>
              <a:gd name="T9" fmla="*/ 2147483646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4" y="45"/>
                </a:moveTo>
                <a:lnTo>
                  <a:pt x="57" y="45"/>
                </a:lnTo>
                <a:lnTo>
                  <a:pt x="0" y="13"/>
                </a:lnTo>
                <a:lnTo>
                  <a:pt x="6" y="0"/>
                </a:lnTo>
                <a:lnTo>
                  <a:pt x="64" y="32"/>
                </a:lnTo>
                <a:lnTo>
                  <a:pt x="64" y="4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0" name="Freeform 18"/>
          <p:cNvSpPr>
            <a:spLocks/>
          </p:cNvSpPr>
          <p:nvPr/>
        </p:nvSpPr>
        <p:spPr bwMode="auto">
          <a:xfrm>
            <a:off x="3843339" y="2763838"/>
            <a:ext cx="90487" cy="80962"/>
          </a:xfrm>
          <a:custGeom>
            <a:avLst/>
            <a:gdLst>
              <a:gd name="T0" fmla="*/ 2147483646 w 57"/>
              <a:gd name="T1" fmla="*/ 2147483646 h 51"/>
              <a:gd name="T2" fmla="*/ 2147483646 w 57"/>
              <a:gd name="T3" fmla="*/ 2147483646 h 51"/>
              <a:gd name="T4" fmla="*/ 0 w 57"/>
              <a:gd name="T5" fmla="*/ 2147483646 h 51"/>
              <a:gd name="T6" fmla="*/ 2147483646 w 57"/>
              <a:gd name="T7" fmla="*/ 0 h 51"/>
              <a:gd name="T8" fmla="*/ 2147483646 w 57"/>
              <a:gd name="T9" fmla="*/ 2147483646 h 51"/>
              <a:gd name="T10" fmla="*/ 2147483646 w 57"/>
              <a:gd name="T11" fmla="*/ 2147483646 h 51"/>
              <a:gd name="T12" fmla="*/ 2147483646 w 57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51" y="51"/>
                </a:moveTo>
                <a:lnTo>
                  <a:pt x="51" y="51"/>
                </a:lnTo>
                <a:lnTo>
                  <a:pt x="0" y="6"/>
                </a:lnTo>
                <a:lnTo>
                  <a:pt x="6" y="0"/>
                </a:lnTo>
                <a:lnTo>
                  <a:pt x="57" y="38"/>
                </a:lnTo>
                <a:lnTo>
                  <a:pt x="51" y="51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1" name="Freeform 19"/>
          <p:cNvSpPr>
            <a:spLocks/>
          </p:cNvSpPr>
          <p:nvPr/>
        </p:nvSpPr>
        <p:spPr bwMode="auto">
          <a:xfrm>
            <a:off x="3771901" y="2682875"/>
            <a:ext cx="80963" cy="90488"/>
          </a:xfrm>
          <a:custGeom>
            <a:avLst/>
            <a:gdLst>
              <a:gd name="T0" fmla="*/ 2147483646 w 51"/>
              <a:gd name="T1" fmla="*/ 2147483646 h 57"/>
              <a:gd name="T2" fmla="*/ 2147483646 w 51"/>
              <a:gd name="T3" fmla="*/ 2147483646 h 57"/>
              <a:gd name="T4" fmla="*/ 0 w 51"/>
              <a:gd name="T5" fmla="*/ 2147483646 h 57"/>
              <a:gd name="T6" fmla="*/ 2147483646 w 51"/>
              <a:gd name="T7" fmla="*/ 0 h 57"/>
              <a:gd name="T8" fmla="*/ 2147483646 w 51"/>
              <a:gd name="T9" fmla="*/ 2147483646 h 57"/>
              <a:gd name="T10" fmla="*/ 2147483646 w 51"/>
              <a:gd name="T11" fmla="*/ 2147483646 h 57"/>
              <a:gd name="T12" fmla="*/ 2147483646 w 51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7"/>
              <a:gd name="T23" fmla="*/ 51 w 51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7">
                <a:moveTo>
                  <a:pt x="45" y="57"/>
                </a:moveTo>
                <a:lnTo>
                  <a:pt x="45" y="57"/>
                </a:lnTo>
                <a:lnTo>
                  <a:pt x="0" y="6"/>
                </a:lnTo>
                <a:lnTo>
                  <a:pt x="13" y="0"/>
                </a:lnTo>
                <a:lnTo>
                  <a:pt x="51" y="51"/>
                </a:lnTo>
                <a:lnTo>
                  <a:pt x="45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2" name="Freeform 20"/>
          <p:cNvSpPr>
            <a:spLocks/>
          </p:cNvSpPr>
          <p:nvPr/>
        </p:nvSpPr>
        <p:spPr bwMode="auto">
          <a:xfrm>
            <a:off x="3721100" y="2590800"/>
            <a:ext cx="71438" cy="101600"/>
          </a:xfrm>
          <a:custGeom>
            <a:avLst/>
            <a:gdLst>
              <a:gd name="T0" fmla="*/ 2147483646 w 45"/>
              <a:gd name="T1" fmla="*/ 2147483646 h 64"/>
              <a:gd name="T2" fmla="*/ 2147483646 w 45"/>
              <a:gd name="T3" fmla="*/ 2147483646 h 64"/>
              <a:gd name="T4" fmla="*/ 0 w 45"/>
              <a:gd name="T5" fmla="*/ 2147483646 h 64"/>
              <a:gd name="T6" fmla="*/ 2147483646 w 45"/>
              <a:gd name="T7" fmla="*/ 0 h 64"/>
              <a:gd name="T8" fmla="*/ 2147483646 w 45"/>
              <a:gd name="T9" fmla="*/ 2147483646 h 64"/>
              <a:gd name="T10" fmla="*/ 2147483646 w 45"/>
              <a:gd name="T11" fmla="*/ 2147483646 h 64"/>
              <a:gd name="T12" fmla="*/ 2147483646 w 45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32" y="64"/>
                </a:moveTo>
                <a:lnTo>
                  <a:pt x="32" y="64"/>
                </a:lnTo>
                <a:lnTo>
                  <a:pt x="0" y="6"/>
                </a:lnTo>
                <a:lnTo>
                  <a:pt x="13" y="0"/>
                </a:lnTo>
                <a:lnTo>
                  <a:pt x="45" y="58"/>
                </a:lnTo>
                <a:lnTo>
                  <a:pt x="32" y="6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3" name="Freeform 21"/>
          <p:cNvSpPr>
            <a:spLocks/>
          </p:cNvSpPr>
          <p:nvPr/>
        </p:nvSpPr>
        <p:spPr bwMode="auto">
          <a:xfrm>
            <a:off x="3690938" y="2489201"/>
            <a:ext cx="50800" cy="111125"/>
          </a:xfrm>
          <a:custGeom>
            <a:avLst/>
            <a:gdLst>
              <a:gd name="T0" fmla="*/ 2147483646 w 32"/>
              <a:gd name="T1" fmla="*/ 2147483646 h 70"/>
              <a:gd name="T2" fmla="*/ 2147483646 w 32"/>
              <a:gd name="T3" fmla="*/ 2147483646 h 70"/>
              <a:gd name="T4" fmla="*/ 0 w 32"/>
              <a:gd name="T5" fmla="*/ 0 h 70"/>
              <a:gd name="T6" fmla="*/ 2147483646 w 32"/>
              <a:gd name="T7" fmla="*/ 0 h 70"/>
              <a:gd name="T8" fmla="*/ 2147483646 w 32"/>
              <a:gd name="T9" fmla="*/ 2147483646 h 70"/>
              <a:gd name="T10" fmla="*/ 2147483646 w 32"/>
              <a:gd name="T11" fmla="*/ 2147483646 h 70"/>
              <a:gd name="T12" fmla="*/ 2147483646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19" y="64"/>
                </a:moveTo>
                <a:lnTo>
                  <a:pt x="19" y="64"/>
                </a:lnTo>
                <a:lnTo>
                  <a:pt x="0" y="0"/>
                </a:lnTo>
                <a:lnTo>
                  <a:pt x="13" y="0"/>
                </a:lnTo>
                <a:lnTo>
                  <a:pt x="32" y="64"/>
                </a:lnTo>
                <a:lnTo>
                  <a:pt x="19" y="70"/>
                </a:lnTo>
                <a:lnTo>
                  <a:pt x="19" y="6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4" name="Freeform 22"/>
          <p:cNvSpPr>
            <a:spLocks/>
          </p:cNvSpPr>
          <p:nvPr/>
        </p:nvSpPr>
        <p:spPr bwMode="auto">
          <a:xfrm>
            <a:off x="3670301" y="2378076"/>
            <a:ext cx="41275" cy="111125"/>
          </a:xfrm>
          <a:custGeom>
            <a:avLst/>
            <a:gdLst>
              <a:gd name="T0" fmla="*/ 2147483646 w 26"/>
              <a:gd name="T1" fmla="*/ 2147483646 h 70"/>
              <a:gd name="T2" fmla="*/ 2147483646 w 26"/>
              <a:gd name="T3" fmla="*/ 2147483646 h 70"/>
              <a:gd name="T4" fmla="*/ 0 w 26"/>
              <a:gd name="T5" fmla="*/ 0 h 70"/>
              <a:gd name="T6" fmla="*/ 2147483646 w 26"/>
              <a:gd name="T7" fmla="*/ 0 h 70"/>
              <a:gd name="T8" fmla="*/ 2147483646 w 26"/>
              <a:gd name="T9" fmla="*/ 2147483646 h 70"/>
              <a:gd name="T10" fmla="*/ 2147483646 w 26"/>
              <a:gd name="T11" fmla="*/ 2147483646 h 70"/>
              <a:gd name="T12" fmla="*/ 2147483646 w 26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6"/>
              <a:gd name="T22" fmla="*/ 0 h 70"/>
              <a:gd name="T23" fmla="*/ 26 w 26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6" h="70">
                <a:moveTo>
                  <a:pt x="13" y="70"/>
                </a:moveTo>
                <a:lnTo>
                  <a:pt x="13" y="70"/>
                </a:lnTo>
                <a:lnTo>
                  <a:pt x="0" y="0"/>
                </a:lnTo>
                <a:lnTo>
                  <a:pt x="13" y="0"/>
                </a:lnTo>
                <a:lnTo>
                  <a:pt x="26" y="70"/>
                </a:lnTo>
                <a:lnTo>
                  <a:pt x="13" y="7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5" name="Freeform 23"/>
          <p:cNvSpPr>
            <a:spLocks/>
          </p:cNvSpPr>
          <p:nvPr/>
        </p:nvSpPr>
        <p:spPr bwMode="auto">
          <a:xfrm>
            <a:off x="3670301" y="2265363"/>
            <a:ext cx="41275" cy="112712"/>
          </a:xfrm>
          <a:custGeom>
            <a:avLst/>
            <a:gdLst>
              <a:gd name="T0" fmla="*/ 0 w 26"/>
              <a:gd name="T1" fmla="*/ 2147483646 h 71"/>
              <a:gd name="T2" fmla="*/ 0 w 26"/>
              <a:gd name="T3" fmla="*/ 2147483646 h 71"/>
              <a:gd name="T4" fmla="*/ 2147483646 w 26"/>
              <a:gd name="T5" fmla="*/ 0 h 71"/>
              <a:gd name="T6" fmla="*/ 2147483646 w 26"/>
              <a:gd name="T7" fmla="*/ 0 h 71"/>
              <a:gd name="T8" fmla="*/ 2147483646 w 26"/>
              <a:gd name="T9" fmla="*/ 2147483646 h 71"/>
              <a:gd name="T10" fmla="*/ 0 w 26"/>
              <a:gd name="T11" fmla="*/ 2147483646 h 71"/>
              <a:gd name="T12" fmla="*/ 0 w 26"/>
              <a:gd name="T13" fmla="*/ 2147483646 h 7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6"/>
              <a:gd name="T22" fmla="*/ 0 h 71"/>
              <a:gd name="T23" fmla="*/ 26 w 26"/>
              <a:gd name="T24" fmla="*/ 71 h 7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6" h="71">
                <a:moveTo>
                  <a:pt x="0" y="71"/>
                </a:moveTo>
                <a:lnTo>
                  <a:pt x="0" y="71"/>
                </a:lnTo>
                <a:lnTo>
                  <a:pt x="13" y="0"/>
                </a:lnTo>
                <a:lnTo>
                  <a:pt x="26" y="0"/>
                </a:lnTo>
                <a:lnTo>
                  <a:pt x="13" y="71"/>
                </a:lnTo>
                <a:lnTo>
                  <a:pt x="0" y="71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6" name="Freeform 24"/>
          <p:cNvSpPr>
            <a:spLocks/>
          </p:cNvSpPr>
          <p:nvPr/>
        </p:nvSpPr>
        <p:spPr bwMode="auto">
          <a:xfrm>
            <a:off x="3690938" y="2154239"/>
            <a:ext cx="50800" cy="111125"/>
          </a:xfrm>
          <a:custGeom>
            <a:avLst/>
            <a:gdLst>
              <a:gd name="T0" fmla="*/ 0 w 32"/>
              <a:gd name="T1" fmla="*/ 2147483646 h 70"/>
              <a:gd name="T2" fmla="*/ 0 w 32"/>
              <a:gd name="T3" fmla="*/ 2147483646 h 70"/>
              <a:gd name="T4" fmla="*/ 2147483646 w 32"/>
              <a:gd name="T5" fmla="*/ 0 h 70"/>
              <a:gd name="T6" fmla="*/ 2147483646 w 32"/>
              <a:gd name="T7" fmla="*/ 2147483646 h 70"/>
              <a:gd name="T8" fmla="*/ 2147483646 w 32"/>
              <a:gd name="T9" fmla="*/ 2147483646 h 70"/>
              <a:gd name="T10" fmla="*/ 0 w 32"/>
              <a:gd name="T11" fmla="*/ 2147483646 h 70"/>
              <a:gd name="T12" fmla="*/ 0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0" y="70"/>
                </a:moveTo>
                <a:lnTo>
                  <a:pt x="0" y="70"/>
                </a:lnTo>
                <a:lnTo>
                  <a:pt x="19" y="0"/>
                </a:lnTo>
                <a:lnTo>
                  <a:pt x="32" y="7"/>
                </a:lnTo>
                <a:lnTo>
                  <a:pt x="13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7" name="Freeform 25"/>
          <p:cNvSpPr>
            <a:spLocks/>
          </p:cNvSpPr>
          <p:nvPr/>
        </p:nvSpPr>
        <p:spPr bwMode="auto">
          <a:xfrm>
            <a:off x="3721100" y="2063750"/>
            <a:ext cx="71438" cy="101600"/>
          </a:xfrm>
          <a:custGeom>
            <a:avLst/>
            <a:gdLst>
              <a:gd name="T0" fmla="*/ 0 w 45"/>
              <a:gd name="T1" fmla="*/ 2147483646 h 64"/>
              <a:gd name="T2" fmla="*/ 0 w 45"/>
              <a:gd name="T3" fmla="*/ 2147483646 h 64"/>
              <a:gd name="T4" fmla="*/ 2147483646 w 45"/>
              <a:gd name="T5" fmla="*/ 0 h 64"/>
              <a:gd name="T6" fmla="*/ 2147483646 w 45"/>
              <a:gd name="T7" fmla="*/ 2147483646 h 64"/>
              <a:gd name="T8" fmla="*/ 2147483646 w 45"/>
              <a:gd name="T9" fmla="*/ 2147483646 h 64"/>
              <a:gd name="T10" fmla="*/ 0 w 45"/>
              <a:gd name="T11" fmla="*/ 2147483646 h 64"/>
              <a:gd name="T12" fmla="*/ 0 w 45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0" y="57"/>
                </a:moveTo>
                <a:lnTo>
                  <a:pt x="0" y="57"/>
                </a:lnTo>
                <a:lnTo>
                  <a:pt x="32" y="0"/>
                </a:lnTo>
                <a:lnTo>
                  <a:pt x="45" y="6"/>
                </a:lnTo>
                <a:lnTo>
                  <a:pt x="13" y="64"/>
                </a:lnTo>
                <a:lnTo>
                  <a:pt x="0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8" name="Freeform 26"/>
          <p:cNvSpPr>
            <a:spLocks/>
          </p:cNvSpPr>
          <p:nvPr/>
        </p:nvSpPr>
        <p:spPr bwMode="auto">
          <a:xfrm>
            <a:off x="3771901" y="1981201"/>
            <a:ext cx="80963" cy="92075"/>
          </a:xfrm>
          <a:custGeom>
            <a:avLst/>
            <a:gdLst>
              <a:gd name="T0" fmla="*/ 0 w 51"/>
              <a:gd name="T1" fmla="*/ 2147483646 h 58"/>
              <a:gd name="T2" fmla="*/ 0 w 51"/>
              <a:gd name="T3" fmla="*/ 2147483646 h 58"/>
              <a:gd name="T4" fmla="*/ 2147483646 w 51"/>
              <a:gd name="T5" fmla="*/ 0 h 58"/>
              <a:gd name="T6" fmla="*/ 2147483646 w 51"/>
              <a:gd name="T7" fmla="*/ 2147483646 h 58"/>
              <a:gd name="T8" fmla="*/ 2147483646 w 51"/>
              <a:gd name="T9" fmla="*/ 2147483646 h 58"/>
              <a:gd name="T10" fmla="*/ 0 w 51"/>
              <a:gd name="T11" fmla="*/ 2147483646 h 58"/>
              <a:gd name="T12" fmla="*/ 0 w 51"/>
              <a:gd name="T13" fmla="*/ 2147483646 h 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8"/>
              <a:gd name="T23" fmla="*/ 51 w 51"/>
              <a:gd name="T24" fmla="*/ 58 h 5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8">
                <a:moveTo>
                  <a:pt x="0" y="52"/>
                </a:moveTo>
                <a:lnTo>
                  <a:pt x="0" y="52"/>
                </a:lnTo>
                <a:lnTo>
                  <a:pt x="45" y="0"/>
                </a:lnTo>
                <a:lnTo>
                  <a:pt x="51" y="7"/>
                </a:lnTo>
                <a:lnTo>
                  <a:pt x="13" y="58"/>
                </a:lnTo>
                <a:lnTo>
                  <a:pt x="0" y="5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69" name="Freeform 27"/>
          <p:cNvSpPr>
            <a:spLocks/>
          </p:cNvSpPr>
          <p:nvPr/>
        </p:nvSpPr>
        <p:spPr bwMode="auto">
          <a:xfrm>
            <a:off x="3843339" y="1911351"/>
            <a:ext cx="90487" cy="80963"/>
          </a:xfrm>
          <a:custGeom>
            <a:avLst/>
            <a:gdLst>
              <a:gd name="T0" fmla="*/ 0 w 57"/>
              <a:gd name="T1" fmla="*/ 2147483646 h 51"/>
              <a:gd name="T2" fmla="*/ 0 w 57"/>
              <a:gd name="T3" fmla="*/ 2147483646 h 51"/>
              <a:gd name="T4" fmla="*/ 2147483646 w 57"/>
              <a:gd name="T5" fmla="*/ 0 h 51"/>
              <a:gd name="T6" fmla="*/ 2147483646 w 57"/>
              <a:gd name="T7" fmla="*/ 2147483646 h 51"/>
              <a:gd name="T8" fmla="*/ 2147483646 w 57"/>
              <a:gd name="T9" fmla="*/ 2147483646 h 51"/>
              <a:gd name="T10" fmla="*/ 0 w 57"/>
              <a:gd name="T11" fmla="*/ 2147483646 h 51"/>
              <a:gd name="T12" fmla="*/ 0 w 57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0" y="44"/>
                </a:moveTo>
                <a:lnTo>
                  <a:pt x="0" y="44"/>
                </a:lnTo>
                <a:lnTo>
                  <a:pt x="51" y="0"/>
                </a:lnTo>
                <a:lnTo>
                  <a:pt x="57" y="6"/>
                </a:lnTo>
                <a:lnTo>
                  <a:pt x="6" y="51"/>
                </a:lnTo>
                <a:lnTo>
                  <a:pt x="0" y="4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0" name="Freeform 28"/>
          <p:cNvSpPr>
            <a:spLocks/>
          </p:cNvSpPr>
          <p:nvPr/>
        </p:nvSpPr>
        <p:spPr bwMode="auto">
          <a:xfrm>
            <a:off x="3924300" y="1860550"/>
            <a:ext cx="101600" cy="71438"/>
          </a:xfrm>
          <a:custGeom>
            <a:avLst/>
            <a:gdLst>
              <a:gd name="T0" fmla="*/ 0 w 64"/>
              <a:gd name="T1" fmla="*/ 2147483646 h 45"/>
              <a:gd name="T2" fmla="*/ 0 w 64"/>
              <a:gd name="T3" fmla="*/ 2147483646 h 45"/>
              <a:gd name="T4" fmla="*/ 2147483646 w 64"/>
              <a:gd name="T5" fmla="*/ 0 h 45"/>
              <a:gd name="T6" fmla="*/ 2147483646 w 64"/>
              <a:gd name="T7" fmla="*/ 2147483646 h 45"/>
              <a:gd name="T8" fmla="*/ 2147483646 w 64"/>
              <a:gd name="T9" fmla="*/ 2147483646 h 45"/>
              <a:gd name="T10" fmla="*/ 0 w 64"/>
              <a:gd name="T11" fmla="*/ 2147483646 h 45"/>
              <a:gd name="T12" fmla="*/ 0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0" y="32"/>
                </a:moveTo>
                <a:lnTo>
                  <a:pt x="0" y="32"/>
                </a:lnTo>
                <a:lnTo>
                  <a:pt x="57" y="0"/>
                </a:lnTo>
                <a:lnTo>
                  <a:pt x="64" y="13"/>
                </a:lnTo>
                <a:lnTo>
                  <a:pt x="6" y="45"/>
                </a:lnTo>
                <a:lnTo>
                  <a:pt x="0" y="3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1" name="Freeform 29"/>
          <p:cNvSpPr>
            <a:spLocks/>
          </p:cNvSpPr>
          <p:nvPr/>
        </p:nvSpPr>
        <p:spPr bwMode="auto">
          <a:xfrm>
            <a:off x="4014788" y="1819276"/>
            <a:ext cx="112712" cy="61913"/>
          </a:xfrm>
          <a:custGeom>
            <a:avLst/>
            <a:gdLst>
              <a:gd name="T0" fmla="*/ 2147483646 w 71"/>
              <a:gd name="T1" fmla="*/ 2147483646 h 39"/>
              <a:gd name="T2" fmla="*/ 2147483646 w 71"/>
              <a:gd name="T3" fmla="*/ 2147483646 h 39"/>
              <a:gd name="T4" fmla="*/ 2147483646 w 71"/>
              <a:gd name="T5" fmla="*/ 0 h 39"/>
              <a:gd name="T6" fmla="*/ 2147483646 w 71"/>
              <a:gd name="T7" fmla="*/ 2147483646 h 39"/>
              <a:gd name="T8" fmla="*/ 2147483646 w 71"/>
              <a:gd name="T9" fmla="*/ 2147483646 h 39"/>
              <a:gd name="T10" fmla="*/ 0 w 71"/>
              <a:gd name="T11" fmla="*/ 2147483646 h 39"/>
              <a:gd name="T12" fmla="*/ 2147483646 w 71"/>
              <a:gd name="T13" fmla="*/ 2147483646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39"/>
              <a:gd name="T23" fmla="*/ 71 w 71"/>
              <a:gd name="T24" fmla="*/ 39 h 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39">
                <a:moveTo>
                  <a:pt x="7" y="26"/>
                </a:moveTo>
                <a:lnTo>
                  <a:pt x="7" y="26"/>
                </a:lnTo>
                <a:lnTo>
                  <a:pt x="71" y="0"/>
                </a:lnTo>
                <a:lnTo>
                  <a:pt x="71" y="13"/>
                </a:lnTo>
                <a:lnTo>
                  <a:pt x="7" y="39"/>
                </a:lnTo>
                <a:lnTo>
                  <a:pt x="0" y="26"/>
                </a:lnTo>
                <a:lnTo>
                  <a:pt x="7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2" name="Freeform 30"/>
          <p:cNvSpPr>
            <a:spLocks/>
          </p:cNvSpPr>
          <p:nvPr/>
        </p:nvSpPr>
        <p:spPr bwMode="auto">
          <a:xfrm>
            <a:off x="4127501" y="1809751"/>
            <a:ext cx="111125" cy="30163"/>
          </a:xfrm>
          <a:custGeom>
            <a:avLst/>
            <a:gdLst>
              <a:gd name="T0" fmla="*/ 0 w 70"/>
              <a:gd name="T1" fmla="*/ 2147483646 h 19"/>
              <a:gd name="T2" fmla="*/ 0 w 70"/>
              <a:gd name="T3" fmla="*/ 2147483646 h 19"/>
              <a:gd name="T4" fmla="*/ 2147483646 w 70"/>
              <a:gd name="T5" fmla="*/ 0 h 19"/>
              <a:gd name="T6" fmla="*/ 2147483646 w 70"/>
              <a:gd name="T7" fmla="*/ 2147483646 h 19"/>
              <a:gd name="T8" fmla="*/ 0 w 70"/>
              <a:gd name="T9" fmla="*/ 2147483646 h 19"/>
              <a:gd name="T10" fmla="*/ 0 w 70"/>
              <a:gd name="T11" fmla="*/ 2147483646 h 19"/>
              <a:gd name="T12" fmla="*/ 0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0" y="6"/>
                </a:moveTo>
                <a:lnTo>
                  <a:pt x="0" y="6"/>
                </a:lnTo>
                <a:lnTo>
                  <a:pt x="70" y="0"/>
                </a:lnTo>
                <a:lnTo>
                  <a:pt x="70" y="13"/>
                </a:lnTo>
                <a:lnTo>
                  <a:pt x="0" y="19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3" name="Freeform 31"/>
          <p:cNvSpPr>
            <a:spLocks/>
          </p:cNvSpPr>
          <p:nvPr/>
        </p:nvSpPr>
        <p:spPr bwMode="auto">
          <a:xfrm>
            <a:off x="4238626" y="1809751"/>
            <a:ext cx="111125" cy="30163"/>
          </a:xfrm>
          <a:custGeom>
            <a:avLst/>
            <a:gdLst>
              <a:gd name="T0" fmla="*/ 0 w 70"/>
              <a:gd name="T1" fmla="*/ 0 h 19"/>
              <a:gd name="T2" fmla="*/ 0 w 70"/>
              <a:gd name="T3" fmla="*/ 0 h 19"/>
              <a:gd name="T4" fmla="*/ 2147483646 w 70"/>
              <a:gd name="T5" fmla="*/ 2147483646 h 19"/>
              <a:gd name="T6" fmla="*/ 2147483646 w 70"/>
              <a:gd name="T7" fmla="*/ 2147483646 h 19"/>
              <a:gd name="T8" fmla="*/ 0 w 70"/>
              <a:gd name="T9" fmla="*/ 2147483646 h 19"/>
              <a:gd name="T10" fmla="*/ 0 w 70"/>
              <a:gd name="T11" fmla="*/ 0 h 19"/>
              <a:gd name="T12" fmla="*/ 0 w 70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0" y="0"/>
                </a:moveTo>
                <a:lnTo>
                  <a:pt x="0" y="0"/>
                </a:lnTo>
                <a:lnTo>
                  <a:pt x="70" y="6"/>
                </a:lnTo>
                <a:lnTo>
                  <a:pt x="70" y="1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4" name="Freeform 32"/>
          <p:cNvSpPr>
            <a:spLocks/>
          </p:cNvSpPr>
          <p:nvPr/>
        </p:nvSpPr>
        <p:spPr bwMode="auto">
          <a:xfrm>
            <a:off x="4349751" y="1819276"/>
            <a:ext cx="112713" cy="61913"/>
          </a:xfrm>
          <a:custGeom>
            <a:avLst/>
            <a:gdLst>
              <a:gd name="T0" fmla="*/ 0 w 71"/>
              <a:gd name="T1" fmla="*/ 0 h 39"/>
              <a:gd name="T2" fmla="*/ 0 w 71"/>
              <a:gd name="T3" fmla="*/ 0 h 39"/>
              <a:gd name="T4" fmla="*/ 2147483646 w 71"/>
              <a:gd name="T5" fmla="*/ 2147483646 h 39"/>
              <a:gd name="T6" fmla="*/ 2147483646 w 71"/>
              <a:gd name="T7" fmla="*/ 2147483646 h 39"/>
              <a:gd name="T8" fmla="*/ 0 w 71"/>
              <a:gd name="T9" fmla="*/ 2147483646 h 39"/>
              <a:gd name="T10" fmla="*/ 0 w 71"/>
              <a:gd name="T11" fmla="*/ 0 h 39"/>
              <a:gd name="T12" fmla="*/ 0 w 71"/>
              <a:gd name="T13" fmla="*/ 0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39"/>
              <a:gd name="T23" fmla="*/ 71 w 71"/>
              <a:gd name="T24" fmla="*/ 39 h 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39">
                <a:moveTo>
                  <a:pt x="0" y="0"/>
                </a:moveTo>
                <a:lnTo>
                  <a:pt x="0" y="0"/>
                </a:lnTo>
                <a:lnTo>
                  <a:pt x="71" y="26"/>
                </a:lnTo>
                <a:lnTo>
                  <a:pt x="64" y="3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5" name="Freeform 33"/>
          <p:cNvSpPr>
            <a:spLocks/>
          </p:cNvSpPr>
          <p:nvPr/>
        </p:nvSpPr>
        <p:spPr bwMode="auto">
          <a:xfrm>
            <a:off x="4451350" y="1860550"/>
            <a:ext cx="101600" cy="71438"/>
          </a:xfrm>
          <a:custGeom>
            <a:avLst/>
            <a:gdLst>
              <a:gd name="T0" fmla="*/ 2147483646 w 64"/>
              <a:gd name="T1" fmla="*/ 0 h 45"/>
              <a:gd name="T2" fmla="*/ 2147483646 w 64"/>
              <a:gd name="T3" fmla="*/ 0 h 45"/>
              <a:gd name="T4" fmla="*/ 2147483646 w 64"/>
              <a:gd name="T5" fmla="*/ 2147483646 h 45"/>
              <a:gd name="T6" fmla="*/ 2147483646 w 64"/>
              <a:gd name="T7" fmla="*/ 2147483646 h 45"/>
              <a:gd name="T8" fmla="*/ 0 w 64"/>
              <a:gd name="T9" fmla="*/ 2147483646 h 45"/>
              <a:gd name="T10" fmla="*/ 2147483646 w 64"/>
              <a:gd name="T11" fmla="*/ 0 h 45"/>
              <a:gd name="T12" fmla="*/ 2147483646 w 64"/>
              <a:gd name="T13" fmla="*/ 0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7" y="0"/>
                </a:moveTo>
                <a:lnTo>
                  <a:pt x="7" y="0"/>
                </a:lnTo>
                <a:lnTo>
                  <a:pt x="64" y="32"/>
                </a:lnTo>
                <a:lnTo>
                  <a:pt x="58" y="45"/>
                </a:lnTo>
                <a:lnTo>
                  <a:pt x="0" y="13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6" name="Freeform 34"/>
          <p:cNvSpPr>
            <a:spLocks/>
          </p:cNvSpPr>
          <p:nvPr/>
        </p:nvSpPr>
        <p:spPr bwMode="auto">
          <a:xfrm>
            <a:off x="4543425" y="1911351"/>
            <a:ext cx="90488" cy="80963"/>
          </a:xfrm>
          <a:custGeom>
            <a:avLst/>
            <a:gdLst>
              <a:gd name="T0" fmla="*/ 2147483646 w 57"/>
              <a:gd name="T1" fmla="*/ 0 h 51"/>
              <a:gd name="T2" fmla="*/ 2147483646 w 57"/>
              <a:gd name="T3" fmla="*/ 0 h 51"/>
              <a:gd name="T4" fmla="*/ 2147483646 w 57"/>
              <a:gd name="T5" fmla="*/ 2147483646 h 51"/>
              <a:gd name="T6" fmla="*/ 2147483646 w 57"/>
              <a:gd name="T7" fmla="*/ 2147483646 h 51"/>
              <a:gd name="T8" fmla="*/ 0 w 57"/>
              <a:gd name="T9" fmla="*/ 2147483646 h 51"/>
              <a:gd name="T10" fmla="*/ 2147483646 w 57"/>
              <a:gd name="T11" fmla="*/ 0 h 51"/>
              <a:gd name="T12" fmla="*/ 2147483646 w 57"/>
              <a:gd name="T13" fmla="*/ 0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6" y="0"/>
                </a:moveTo>
                <a:lnTo>
                  <a:pt x="6" y="0"/>
                </a:lnTo>
                <a:lnTo>
                  <a:pt x="57" y="44"/>
                </a:lnTo>
                <a:lnTo>
                  <a:pt x="51" y="51"/>
                </a:lnTo>
                <a:lnTo>
                  <a:pt x="0" y="6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7" name="Freeform 35"/>
          <p:cNvSpPr>
            <a:spLocks/>
          </p:cNvSpPr>
          <p:nvPr/>
        </p:nvSpPr>
        <p:spPr bwMode="auto">
          <a:xfrm>
            <a:off x="4624388" y="1981201"/>
            <a:ext cx="80962" cy="92075"/>
          </a:xfrm>
          <a:custGeom>
            <a:avLst/>
            <a:gdLst>
              <a:gd name="T0" fmla="*/ 2147483646 w 51"/>
              <a:gd name="T1" fmla="*/ 0 h 58"/>
              <a:gd name="T2" fmla="*/ 2147483646 w 51"/>
              <a:gd name="T3" fmla="*/ 0 h 58"/>
              <a:gd name="T4" fmla="*/ 2147483646 w 51"/>
              <a:gd name="T5" fmla="*/ 2147483646 h 58"/>
              <a:gd name="T6" fmla="*/ 2147483646 w 51"/>
              <a:gd name="T7" fmla="*/ 2147483646 h 58"/>
              <a:gd name="T8" fmla="*/ 0 w 51"/>
              <a:gd name="T9" fmla="*/ 2147483646 h 58"/>
              <a:gd name="T10" fmla="*/ 2147483646 w 51"/>
              <a:gd name="T11" fmla="*/ 0 h 58"/>
              <a:gd name="T12" fmla="*/ 2147483646 w 51"/>
              <a:gd name="T13" fmla="*/ 0 h 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8"/>
              <a:gd name="T23" fmla="*/ 51 w 51"/>
              <a:gd name="T24" fmla="*/ 58 h 5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8">
                <a:moveTo>
                  <a:pt x="6" y="0"/>
                </a:moveTo>
                <a:lnTo>
                  <a:pt x="6" y="0"/>
                </a:lnTo>
                <a:lnTo>
                  <a:pt x="51" y="52"/>
                </a:lnTo>
                <a:lnTo>
                  <a:pt x="38" y="58"/>
                </a:lnTo>
                <a:lnTo>
                  <a:pt x="0" y="7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8" name="Freeform 36"/>
          <p:cNvSpPr>
            <a:spLocks/>
          </p:cNvSpPr>
          <p:nvPr/>
        </p:nvSpPr>
        <p:spPr bwMode="auto">
          <a:xfrm>
            <a:off x="4684714" y="2063750"/>
            <a:ext cx="71437" cy="101600"/>
          </a:xfrm>
          <a:custGeom>
            <a:avLst/>
            <a:gdLst>
              <a:gd name="T0" fmla="*/ 2147483646 w 45"/>
              <a:gd name="T1" fmla="*/ 0 h 64"/>
              <a:gd name="T2" fmla="*/ 2147483646 w 45"/>
              <a:gd name="T3" fmla="*/ 0 h 64"/>
              <a:gd name="T4" fmla="*/ 2147483646 w 45"/>
              <a:gd name="T5" fmla="*/ 2147483646 h 64"/>
              <a:gd name="T6" fmla="*/ 2147483646 w 45"/>
              <a:gd name="T7" fmla="*/ 2147483646 h 64"/>
              <a:gd name="T8" fmla="*/ 0 w 45"/>
              <a:gd name="T9" fmla="*/ 2147483646 h 64"/>
              <a:gd name="T10" fmla="*/ 2147483646 w 45"/>
              <a:gd name="T11" fmla="*/ 0 h 64"/>
              <a:gd name="T12" fmla="*/ 2147483646 w 45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13" y="0"/>
                </a:moveTo>
                <a:lnTo>
                  <a:pt x="13" y="0"/>
                </a:lnTo>
                <a:lnTo>
                  <a:pt x="45" y="57"/>
                </a:lnTo>
                <a:lnTo>
                  <a:pt x="32" y="64"/>
                </a:lnTo>
                <a:lnTo>
                  <a:pt x="0" y="6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79" name="Freeform 37"/>
          <p:cNvSpPr>
            <a:spLocks/>
          </p:cNvSpPr>
          <p:nvPr/>
        </p:nvSpPr>
        <p:spPr bwMode="auto">
          <a:xfrm>
            <a:off x="4735513" y="2154239"/>
            <a:ext cx="50800" cy="111125"/>
          </a:xfrm>
          <a:custGeom>
            <a:avLst/>
            <a:gdLst>
              <a:gd name="T0" fmla="*/ 2147483646 w 32"/>
              <a:gd name="T1" fmla="*/ 0 h 70"/>
              <a:gd name="T2" fmla="*/ 2147483646 w 32"/>
              <a:gd name="T3" fmla="*/ 0 h 70"/>
              <a:gd name="T4" fmla="*/ 2147483646 w 32"/>
              <a:gd name="T5" fmla="*/ 2147483646 h 70"/>
              <a:gd name="T6" fmla="*/ 2147483646 w 32"/>
              <a:gd name="T7" fmla="*/ 2147483646 h 70"/>
              <a:gd name="T8" fmla="*/ 0 w 32"/>
              <a:gd name="T9" fmla="*/ 2147483646 h 70"/>
              <a:gd name="T10" fmla="*/ 2147483646 w 32"/>
              <a:gd name="T11" fmla="*/ 0 h 70"/>
              <a:gd name="T12" fmla="*/ 2147483646 w 32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13" y="0"/>
                </a:moveTo>
                <a:lnTo>
                  <a:pt x="13" y="0"/>
                </a:lnTo>
                <a:lnTo>
                  <a:pt x="32" y="70"/>
                </a:lnTo>
                <a:lnTo>
                  <a:pt x="26" y="70"/>
                </a:lnTo>
                <a:lnTo>
                  <a:pt x="0" y="7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80" name="Freeform 38"/>
          <p:cNvSpPr>
            <a:spLocks/>
          </p:cNvSpPr>
          <p:nvPr/>
        </p:nvSpPr>
        <p:spPr bwMode="auto">
          <a:xfrm>
            <a:off x="4776788" y="2265363"/>
            <a:ext cx="30162" cy="112712"/>
          </a:xfrm>
          <a:custGeom>
            <a:avLst/>
            <a:gdLst>
              <a:gd name="T0" fmla="*/ 2147483646 w 19"/>
              <a:gd name="T1" fmla="*/ 0 h 71"/>
              <a:gd name="T2" fmla="*/ 2147483646 w 19"/>
              <a:gd name="T3" fmla="*/ 0 h 71"/>
              <a:gd name="T4" fmla="*/ 2147483646 w 19"/>
              <a:gd name="T5" fmla="*/ 2147483646 h 71"/>
              <a:gd name="T6" fmla="*/ 2147483646 w 19"/>
              <a:gd name="T7" fmla="*/ 2147483646 h 71"/>
              <a:gd name="T8" fmla="*/ 0 w 19"/>
              <a:gd name="T9" fmla="*/ 0 h 71"/>
              <a:gd name="T10" fmla="*/ 2147483646 w 19"/>
              <a:gd name="T11" fmla="*/ 0 h 71"/>
              <a:gd name="T12" fmla="*/ 2147483646 w 19"/>
              <a:gd name="T13" fmla="*/ 0 h 7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1"/>
              <a:gd name="T23" fmla="*/ 19 w 19"/>
              <a:gd name="T24" fmla="*/ 71 h 7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1">
                <a:moveTo>
                  <a:pt x="6" y="0"/>
                </a:moveTo>
                <a:lnTo>
                  <a:pt x="13" y="0"/>
                </a:lnTo>
                <a:lnTo>
                  <a:pt x="19" y="71"/>
                </a:lnTo>
                <a:lnTo>
                  <a:pt x="6" y="71"/>
                </a:lnTo>
                <a:lnTo>
                  <a:pt x="0" y="0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81" name="Freeform 39"/>
          <p:cNvSpPr>
            <a:spLocks/>
          </p:cNvSpPr>
          <p:nvPr/>
        </p:nvSpPr>
        <p:spPr bwMode="auto">
          <a:xfrm>
            <a:off x="4776788" y="2378076"/>
            <a:ext cx="30162" cy="111125"/>
          </a:xfrm>
          <a:custGeom>
            <a:avLst/>
            <a:gdLst>
              <a:gd name="T0" fmla="*/ 2147483646 w 19"/>
              <a:gd name="T1" fmla="*/ 0 h 70"/>
              <a:gd name="T2" fmla="*/ 2147483646 w 19"/>
              <a:gd name="T3" fmla="*/ 0 h 70"/>
              <a:gd name="T4" fmla="*/ 2147483646 w 19"/>
              <a:gd name="T5" fmla="*/ 2147483646 h 70"/>
              <a:gd name="T6" fmla="*/ 0 w 19"/>
              <a:gd name="T7" fmla="*/ 2147483646 h 70"/>
              <a:gd name="T8" fmla="*/ 2147483646 w 19"/>
              <a:gd name="T9" fmla="*/ 0 h 70"/>
              <a:gd name="T10" fmla="*/ 2147483646 w 19"/>
              <a:gd name="T11" fmla="*/ 0 h 70"/>
              <a:gd name="T12" fmla="*/ 2147483646 w 19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0"/>
              <a:gd name="T23" fmla="*/ 19 w 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0">
                <a:moveTo>
                  <a:pt x="19" y="0"/>
                </a:move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lnTo>
                  <a:pt x="6" y="0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7382" name="Group 40"/>
          <p:cNvGrpSpPr>
            <a:grpSpLocks/>
          </p:cNvGrpSpPr>
          <p:nvPr/>
        </p:nvGrpSpPr>
        <p:grpSpPr bwMode="auto">
          <a:xfrm>
            <a:off x="3748089" y="2200276"/>
            <a:ext cx="917575" cy="398463"/>
            <a:chOff x="1425" y="1386"/>
            <a:chExt cx="578" cy="251"/>
          </a:xfrm>
        </p:grpSpPr>
        <p:sp>
          <p:nvSpPr>
            <p:cNvPr id="57587" name="Rectangle 41"/>
            <p:cNvSpPr>
              <a:spLocks noChangeArrowheads="1"/>
            </p:cNvSpPr>
            <p:nvPr/>
          </p:nvSpPr>
          <p:spPr bwMode="auto">
            <a:xfrm>
              <a:off x="1470" y="1386"/>
              <a:ext cx="4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400">
                  <a:solidFill>
                    <a:srgbClr val="000000"/>
                  </a:solidFill>
                  <a:latin typeface="Helvetica" charset="0"/>
                </a:rPr>
                <a:t>Lymphoid</a:t>
              </a:r>
              <a:endParaRPr lang="en-US" altLang="x-none" sz="1400">
                <a:solidFill>
                  <a:srgbClr val="000000"/>
                </a:solidFill>
              </a:endParaRPr>
            </a:p>
          </p:txBody>
        </p:sp>
        <p:sp>
          <p:nvSpPr>
            <p:cNvPr id="57588" name="Rectangle 42"/>
            <p:cNvSpPr>
              <a:spLocks noChangeArrowheads="1"/>
            </p:cNvSpPr>
            <p:nvPr/>
          </p:nvSpPr>
          <p:spPr bwMode="auto">
            <a:xfrm>
              <a:off x="1425" y="1501"/>
              <a:ext cx="5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400">
                  <a:solidFill>
                    <a:srgbClr val="000000"/>
                  </a:solidFill>
                  <a:latin typeface="Helvetica" charset="0"/>
                </a:rPr>
                <a:t>Progenitors</a:t>
              </a:r>
              <a:endParaRPr lang="en-US" altLang="x-none" sz="1400">
                <a:solidFill>
                  <a:srgbClr val="000000"/>
                </a:solidFill>
              </a:endParaRPr>
            </a:p>
          </p:txBody>
        </p:sp>
      </p:grpSp>
      <p:sp>
        <p:nvSpPr>
          <p:cNvPr id="57383" name="Freeform 43"/>
          <p:cNvSpPr>
            <a:spLocks/>
          </p:cNvSpPr>
          <p:nvPr/>
        </p:nvSpPr>
        <p:spPr bwMode="auto">
          <a:xfrm>
            <a:off x="4616450" y="4032250"/>
            <a:ext cx="1106488" cy="1104900"/>
          </a:xfrm>
          <a:custGeom>
            <a:avLst/>
            <a:gdLst>
              <a:gd name="T0" fmla="*/ 2147483646 w 697"/>
              <a:gd name="T1" fmla="*/ 2147483646 h 696"/>
              <a:gd name="T2" fmla="*/ 2147483646 w 697"/>
              <a:gd name="T3" fmla="*/ 2147483646 h 696"/>
              <a:gd name="T4" fmla="*/ 2147483646 w 697"/>
              <a:gd name="T5" fmla="*/ 2147483646 h 696"/>
              <a:gd name="T6" fmla="*/ 2147483646 w 697"/>
              <a:gd name="T7" fmla="*/ 2147483646 h 696"/>
              <a:gd name="T8" fmla="*/ 2147483646 w 697"/>
              <a:gd name="T9" fmla="*/ 2147483646 h 696"/>
              <a:gd name="T10" fmla="*/ 2147483646 w 697"/>
              <a:gd name="T11" fmla="*/ 2147483646 h 696"/>
              <a:gd name="T12" fmla="*/ 2147483646 w 697"/>
              <a:gd name="T13" fmla="*/ 2147483646 h 696"/>
              <a:gd name="T14" fmla="*/ 2147483646 w 697"/>
              <a:gd name="T15" fmla="*/ 2147483646 h 696"/>
              <a:gd name="T16" fmla="*/ 2147483646 w 697"/>
              <a:gd name="T17" fmla="*/ 2147483646 h 696"/>
              <a:gd name="T18" fmla="*/ 2147483646 w 697"/>
              <a:gd name="T19" fmla="*/ 2147483646 h 696"/>
              <a:gd name="T20" fmla="*/ 2147483646 w 697"/>
              <a:gd name="T21" fmla="*/ 2147483646 h 696"/>
              <a:gd name="T22" fmla="*/ 2147483646 w 697"/>
              <a:gd name="T23" fmla="*/ 2147483646 h 696"/>
              <a:gd name="T24" fmla="*/ 2147483646 w 697"/>
              <a:gd name="T25" fmla="*/ 2147483646 h 696"/>
              <a:gd name="T26" fmla="*/ 2147483646 w 697"/>
              <a:gd name="T27" fmla="*/ 2147483646 h 696"/>
              <a:gd name="T28" fmla="*/ 2147483646 w 697"/>
              <a:gd name="T29" fmla="*/ 2147483646 h 696"/>
              <a:gd name="T30" fmla="*/ 2147483646 w 697"/>
              <a:gd name="T31" fmla="*/ 2147483646 h 696"/>
              <a:gd name="T32" fmla="*/ 2147483646 w 697"/>
              <a:gd name="T33" fmla="*/ 2147483646 h 696"/>
              <a:gd name="T34" fmla="*/ 0 w 697"/>
              <a:gd name="T35" fmla="*/ 2147483646 h 696"/>
              <a:gd name="T36" fmla="*/ 0 w 697"/>
              <a:gd name="T37" fmla="*/ 2147483646 h 696"/>
              <a:gd name="T38" fmla="*/ 2147483646 w 697"/>
              <a:gd name="T39" fmla="*/ 2147483646 h 696"/>
              <a:gd name="T40" fmla="*/ 2147483646 w 697"/>
              <a:gd name="T41" fmla="*/ 2147483646 h 696"/>
              <a:gd name="T42" fmla="*/ 2147483646 w 697"/>
              <a:gd name="T43" fmla="*/ 2147483646 h 696"/>
              <a:gd name="T44" fmla="*/ 2147483646 w 697"/>
              <a:gd name="T45" fmla="*/ 2147483646 h 696"/>
              <a:gd name="T46" fmla="*/ 2147483646 w 697"/>
              <a:gd name="T47" fmla="*/ 2147483646 h 696"/>
              <a:gd name="T48" fmla="*/ 2147483646 w 697"/>
              <a:gd name="T49" fmla="*/ 2147483646 h 696"/>
              <a:gd name="T50" fmla="*/ 2147483646 w 697"/>
              <a:gd name="T51" fmla="*/ 2147483646 h 696"/>
              <a:gd name="T52" fmla="*/ 2147483646 w 697"/>
              <a:gd name="T53" fmla="*/ 0 h 696"/>
              <a:gd name="T54" fmla="*/ 2147483646 w 697"/>
              <a:gd name="T55" fmla="*/ 0 h 696"/>
              <a:gd name="T56" fmla="*/ 2147483646 w 697"/>
              <a:gd name="T57" fmla="*/ 2147483646 h 696"/>
              <a:gd name="T58" fmla="*/ 2147483646 w 697"/>
              <a:gd name="T59" fmla="*/ 2147483646 h 696"/>
              <a:gd name="T60" fmla="*/ 2147483646 w 697"/>
              <a:gd name="T61" fmla="*/ 2147483646 h 696"/>
              <a:gd name="T62" fmla="*/ 2147483646 w 697"/>
              <a:gd name="T63" fmla="*/ 2147483646 h 696"/>
              <a:gd name="T64" fmla="*/ 2147483646 w 697"/>
              <a:gd name="T65" fmla="*/ 2147483646 h 696"/>
              <a:gd name="T66" fmla="*/ 2147483646 w 697"/>
              <a:gd name="T67" fmla="*/ 2147483646 h 696"/>
              <a:gd name="T68" fmla="*/ 2147483646 w 697"/>
              <a:gd name="T69" fmla="*/ 2147483646 h 696"/>
              <a:gd name="T70" fmla="*/ 2147483646 w 697"/>
              <a:gd name="T71" fmla="*/ 2147483646 h 69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97"/>
              <a:gd name="T109" fmla="*/ 0 h 696"/>
              <a:gd name="T110" fmla="*/ 697 w 697"/>
              <a:gd name="T111" fmla="*/ 696 h 69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97" h="696">
                <a:moveTo>
                  <a:pt x="697" y="351"/>
                </a:moveTo>
                <a:lnTo>
                  <a:pt x="691" y="422"/>
                </a:lnTo>
                <a:lnTo>
                  <a:pt x="671" y="485"/>
                </a:lnTo>
                <a:lnTo>
                  <a:pt x="639" y="543"/>
                </a:lnTo>
                <a:lnTo>
                  <a:pt x="595" y="594"/>
                </a:lnTo>
                <a:lnTo>
                  <a:pt x="544" y="639"/>
                </a:lnTo>
                <a:lnTo>
                  <a:pt x="486" y="671"/>
                </a:lnTo>
                <a:lnTo>
                  <a:pt x="422" y="690"/>
                </a:lnTo>
                <a:lnTo>
                  <a:pt x="352" y="696"/>
                </a:lnTo>
                <a:lnTo>
                  <a:pt x="281" y="690"/>
                </a:lnTo>
                <a:lnTo>
                  <a:pt x="218" y="671"/>
                </a:lnTo>
                <a:lnTo>
                  <a:pt x="154" y="639"/>
                </a:lnTo>
                <a:lnTo>
                  <a:pt x="102" y="594"/>
                </a:lnTo>
                <a:lnTo>
                  <a:pt x="64" y="543"/>
                </a:lnTo>
                <a:lnTo>
                  <a:pt x="32" y="485"/>
                </a:lnTo>
                <a:lnTo>
                  <a:pt x="7" y="422"/>
                </a:lnTo>
                <a:lnTo>
                  <a:pt x="0" y="351"/>
                </a:lnTo>
                <a:lnTo>
                  <a:pt x="7" y="281"/>
                </a:lnTo>
                <a:lnTo>
                  <a:pt x="32" y="211"/>
                </a:lnTo>
                <a:lnTo>
                  <a:pt x="64" y="153"/>
                </a:lnTo>
                <a:lnTo>
                  <a:pt x="102" y="102"/>
                </a:lnTo>
                <a:lnTo>
                  <a:pt x="154" y="57"/>
                </a:lnTo>
                <a:lnTo>
                  <a:pt x="218" y="25"/>
                </a:lnTo>
                <a:lnTo>
                  <a:pt x="281" y="6"/>
                </a:lnTo>
                <a:lnTo>
                  <a:pt x="352" y="0"/>
                </a:lnTo>
                <a:lnTo>
                  <a:pt x="422" y="6"/>
                </a:lnTo>
                <a:lnTo>
                  <a:pt x="486" y="25"/>
                </a:lnTo>
                <a:lnTo>
                  <a:pt x="544" y="57"/>
                </a:lnTo>
                <a:lnTo>
                  <a:pt x="595" y="102"/>
                </a:lnTo>
                <a:lnTo>
                  <a:pt x="639" y="153"/>
                </a:lnTo>
                <a:lnTo>
                  <a:pt x="671" y="211"/>
                </a:lnTo>
                <a:lnTo>
                  <a:pt x="691" y="281"/>
                </a:lnTo>
                <a:lnTo>
                  <a:pt x="697" y="351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84" name="Freeform 44"/>
          <p:cNvSpPr>
            <a:spLocks/>
          </p:cNvSpPr>
          <p:nvPr/>
        </p:nvSpPr>
        <p:spPr bwMode="auto">
          <a:xfrm>
            <a:off x="5700713" y="4579938"/>
            <a:ext cx="19050" cy="50800"/>
          </a:xfrm>
          <a:custGeom>
            <a:avLst/>
            <a:gdLst>
              <a:gd name="T0" fmla="*/ 0 w 12"/>
              <a:gd name="T1" fmla="*/ 0 h 32"/>
              <a:gd name="T2" fmla="*/ 2147483646 w 12"/>
              <a:gd name="T3" fmla="*/ 2147483646 h 32"/>
              <a:gd name="T4" fmla="*/ 2147483646 w 12"/>
              <a:gd name="T5" fmla="*/ 2147483646 h 32"/>
              <a:gd name="T6" fmla="*/ 0 w 12"/>
              <a:gd name="T7" fmla="*/ 2147483646 h 32"/>
              <a:gd name="T8" fmla="*/ 0 w 12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"/>
              <a:gd name="T16" fmla="*/ 0 h 32"/>
              <a:gd name="T17" fmla="*/ 12 w 12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" h="32">
                <a:moveTo>
                  <a:pt x="0" y="0"/>
                </a:moveTo>
                <a:lnTo>
                  <a:pt x="12" y="6"/>
                </a:lnTo>
                <a:lnTo>
                  <a:pt x="12" y="32"/>
                </a:lnTo>
                <a:lnTo>
                  <a:pt x="0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85" name="Freeform 45"/>
          <p:cNvSpPr>
            <a:spLocks/>
          </p:cNvSpPr>
          <p:nvPr/>
        </p:nvSpPr>
        <p:spPr bwMode="auto">
          <a:xfrm>
            <a:off x="5680076" y="4702175"/>
            <a:ext cx="30163" cy="50800"/>
          </a:xfrm>
          <a:custGeom>
            <a:avLst/>
            <a:gdLst>
              <a:gd name="T0" fmla="*/ 2147483646 w 19"/>
              <a:gd name="T1" fmla="*/ 0 h 32"/>
              <a:gd name="T2" fmla="*/ 2147483646 w 19"/>
              <a:gd name="T3" fmla="*/ 2147483646 h 32"/>
              <a:gd name="T4" fmla="*/ 2147483646 w 19"/>
              <a:gd name="T5" fmla="*/ 2147483646 h 32"/>
              <a:gd name="T6" fmla="*/ 0 w 19"/>
              <a:gd name="T7" fmla="*/ 2147483646 h 32"/>
              <a:gd name="T8" fmla="*/ 2147483646 w 19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6" y="0"/>
                </a:moveTo>
                <a:lnTo>
                  <a:pt x="19" y="6"/>
                </a:lnTo>
                <a:lnTo>
                  <a:pt x="13" y="32"/>
                </a:lnTo>
                <a:lnTo>
                  <a:pt x="0" y="25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86" name="Freeform 46"/>
          <p:cNvSpPr>
            <a:spLocks/>
          </p:cNvSpPr>
          <p:nvPr/>
        </p:nvSpPr>
        <p:spPr bwMode="auto">
          <a:xfrm>
            <a:off x="5629275" y="4813300"/>
            <a:ext cx="39688" cy="50800"/>
          </a:xfrm>
          <a:custGeom>
            <a:avLst/>
            <a:gdLst>
              <a:gd name="T0" fmla="*/ 2147483646 w 25"/>
              <a:gd name="T1" fmla="*/ 0 h 32"/>
              <a:gd name="T2" fmla="*/ 2147483646 w 25"/>
              <a:gd name="T3" fmla="*/ 2147483646 h 32"/>
              <a:gd name="T4" fmla="*/ 2147483646 w 25"/>
              <a:gd name="T5" fmla="*/ 2147483646 h 32"/>
              <a:gd name="T6" fmla="*/ 0 w 25"/>
              <a:gd name="T7" fmla="*/ 2147483646 h 32"/>
              <a:gd name="T8" fmla="*/ 2147483646 w 25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13" y="0"/>
                </a:moveTo>
                <a:lnTo>
                  <a:pt x="25" y="6"/>
                </a:lnTo>
                <a:lnTo>
                  <a:pt x="13" y="32"/>
                </a:lnTo>
                <a:lnTo>
                  <a:pt x="0" y="25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87" name="Freeform 47"/>
          <p:cNvSpPr>
            <a:spLocks/>
          </p:cNvSpPr>
          <p:nvPr/>
        </p:nvSpPr>
        <p:spPr bwMode="auto">
          <a:xfrm>
            <a:off x="5557839" y="4914900"/>
            <a:ext cx="41275" cy="50800"/>
          </a:xfrm>
          <a:custGeom>
            <a:avLst/>
            <a:gdLst>
              <a:gd name="T0" fmla="*/ 2147483646 w 26"/>
              <a:gd name="T1" fmla="*/ 0 h 32"/>
              <a:gd name="T2" fmla="*/ 2147483646 w 26"/>
              <a:gd name="T3" fmla="*/ 2147483646 h 32"/>
              <a:gd name="T4" fmla="*/ 2147483646 w 26"/>
              <a:gd name="T5" fmla="*/ 2147483646 h 32"/>
              <a:gd name="T6" fmla="*/ 0 w 26"/>
              <a:gd name="T7" fmla="*/ 2147483646 h 32"/>
              <a:gd name="T8" fmla="*/ 2147483646 w 26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2"/>
              <a:gd name="T17" fmla="*/ 26 w 26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2">
                <a:moveTo>
                  <a:pt x="19" y="0"/>
                </a:moveTo>
                <a:lnTo>
                  <a:pt x="26" y="13"/>
                </a:lnTo>
                <a:lnTo>
                  <a:pt x="13" y="32"/>
                </a:lnTo>
                <a:lnTo>
                  <a:pt x="0" y="25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88" name="Freeform 48"/>
          <p:cNvSpPr>
            <a:spLocks/>
          </p:cNvSpPr>
          <p:nvPr/>
        </p:nvSpPr>
        <p:spPr bwMode="auto">
          <a:xfrm>
            <a:off x="5467351" y="5005389"/>
            <a:ext cx="49213" cy="41275"/>
          </a:xfrm>
          <a:custGeom>
            <a:avLst/>
            <a:gdLst>
              <a:gd name="T0" fmla="*/ 2147483646 w 31"/>
              <a:gd name="T1" fmla="*/ 0 h 26"/>
              <a:gd name="T2" fmla="*/ 2147483646 w 31"/>
              <a:gd name="T3" fmla="*/ 2147483646 h 26"/>
              <a:gd name="T4" fmla="*/ 2147483646 w 31"/>
              <a:gd name="T5" fmla="*/ 2147483646 h 26"/>
              <a:gd name="T6" fmla="*/ 0 w 31"/>
              <a:gd name="T7" fmla="*/ 2147483646 h 26"/>
              <a:gd name="T8" fmla="*/ 2147483646 w 31"/>
              <a:gd name="T9" fmla="*/ 0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"/>
              <a:gd name="T16" fmla="*/ 0 h 26"/>
              <a:gd name="T17" fmla="*/ 31 w 31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" h="26">
                <a:moveTo>
                  <a:pt x="25" y="0"/>
                </a:moveTo>
                <a:lnTo>
                  <a:pt x="31" y="7"/>
                </a:lnTo>
                <a:lnTo>
                  <a:pt x="6" y="26"/>
                </a:lnTo>
                <a:lnTo>
                  <a:pt x="0" y="19"/>
                </a:lnTo>
                <a:lnTo>
                  <a:pt x="2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89" name="Freeform 49"/>
          <p:cNvSpPr>
            <a:spLocks/>
          </p:cNvSpPr>
          <p:nvPr/>
        </p:nvSpPr>
        <p:spPr bwMode="auto">
          <a:xfrm>
            <a:off x="5365750" y="5067300"/>
            <a:ext cx="50800" cy="39688"/>
          </a:xfrm>
          <a:custGeom>
            <a:avLst/>
            <a:gdLst>
              <a:gd name="T0" fmla="*/ 2147483646 w 32"/>
              <a:gd name="T1" fmla="*/ 0 h 25"/>
              <a:gd name="T2" fmla="*/ 2147483646 w 32"/>
              <a:gd name="T3" fmla="*/ 2147483646 h 25"/>
              <a:gd name="T4" fmla="*/ 2147483646 w 32"/>
              <a:gd name="T5" fmla="*/ 2147483646 h 25"/>
              <a:gd name="T6" fmla="*/ 0 w 32"/>
              <a:gd name="T7" fmla="*/ 2147483646 h 25"/>
              <a:gd name="T8" fmla="*/ 2147483646 w 32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5"/>
              <a:gd name="T17" fmla="*/ 32 w 32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5">
                <a:moveTo>
                  <a:pt x="25" y="0"/>
                </a:moveTo>
                <a:lnTo>
                  <a:pt x="32" y="12"/>
                </a:lnTo>
                <a:lnTo>
                  <a:pt x="6" y="25"/>
                </a:lnTo>
                <a:lnTo>
                  <a:pt x="0" y="12"/>
                </a:lnTo>
                <a:lnTo>
                  <a:pt x="2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0" name="Freeform 50"/>
          <p:cNvSpPr>
            <a:spLocks/>
          </p:cNvSpPr>
          <p:nvPr/>
        </p:nvSpPr>
        <p:spPr bwMode="auto">
          <a:xfrm>
            <a:off x="5365751" y="5086350"/>
            <a:ext cx="9525" cy="20638"/>
          </a:xfrm>
          <a:custGeom>
            <a:avLst/>
            <a:gdLst>
              <a:gd name="T0" fmla="*/ 2147483646 w 6"/>
              <a:gd name="T1" fmla="*/ 2147483646 h 13"/>
              <a:gd name="T2" fmla="*/ 2147483646 w 6"/>
              <a:gd name="T3" fmla="*/ 2147483646 h 13"/>
              <a:gd name="T4" fmla="*/ 2147483646 w 6"/>
              <a:gd name="T5" fmla="*/ 2147483646 h 13"/>
              <a:gd name="T6" fmla="*/ 0 w 6"/>
              <a:gd name="T7" fmla="*/ 0 h 13"/>
              <a:gd name="T8" fmla="*/ 2147483646 w 6"/>
              <a:gd name="T9" fmla="*/ 0 h 13"/>
              <a:gd name="T10" fmla="*/ 2147483646 w 6"/>
              <a:gd name="T11" fmla="*/ 2147483646 h 13"/>
              <a:gd name="T12" fmla="*/ 2147483646 w 6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"/>
              <a:gd name="T22" fmla="*/ 0 h 13"/>
              <a:gd name="T23" fmla="*/ 6 w 6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" h="13">
                <a:moveTo>
                  <a:pt x="6" y="13"/>
                </a:moveTo>
                <a:lnTo>
                  <a:pt x="6" y="13"/>
                </a:lnTo>
                <a:lnTo>
                  <a:pt x="0" y="0"/>
                </a:lnTo>
                <a:lnTo>
                  <a:pt x="6" y="0"/>
                </a:lnTo>
                <a:lnTo>
                  <a:pt x="6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1" name="Freeform 51"/>
          <p:cNvSpPr>
            <a:spLocks/>
          </p:cNvSpPr>
          <p:nvPr/>
        </p:nvSpPr>
        <p:spPr bwMode="auto">
          <a:xfrm>
            <a:off x="5264151" y="5106988"/>
            <a:ext cx="30163" cy="30162"/>
          </a:xfrm>
          <a:custGeom>
            <a:avLst/>
            <a:gdLst>
              <a:gd name="T0" fmla="*/ 2147483646 w 19"/>
              <a:gd name="T1" fmla="*/ 0 h 19"/>
              <a:gd name="T2" fmla="*/ 2147483646 w 19"/>
              <a:gd name="T3" fmla="*/ 2147483646 h 19"/>
              <a:gd name="T4" fmla="*/ 2147483646 w 19"/>
              <a:gd name="T5" fmla="*/ 2147483646 h 19"/>
              <a:gd name="T6" fmla="*/ 0 w 19"/>
              <a:gd name="T7" fmla="*/ 2147483646 h 19"/>
              <a:gd name="T8" fmla="*/ 2147483646 w 19"/>
              <a:gd name="T9" fmla="*/ 0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19"/>
              <a:gd name="T17" fmla="*/ 19 w 19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19">
                <a:moveTo>
                  <a:pt x="19" y="0"/>
                </a:moveTo>
                <a:lnTo>
                  <a:pt x="19" y="13"/>
                </a:lnTo>
                <a:lnTo>
                  <a:pt x="6" y="19"/>
                </a:lnTo>
                <a:lnTo>
                  <a:pt x="0" y="7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2" name="Freeform 52"/>
          <p:cNvSpPr>
            <a:spLocks/>
          </p:cNvSpPr>
          <p:nvPr/>
        </p:nvSpPr>
        <p:spPr bwMode="auto">
          <a:xfrm>
            <a:off x="5253039" y="5118100"/>
            <a:ext cx="20637" cy="19050"/>
          </a:xfrm>
          <a:custGeom>
            <a:avLst/>
            <a:gdLst>
              <a:gd name="T0" fmla="*/ 2147483646 w 13"/>
              <a:gd name="T1" fmla="*/ 2147483646 h 12"/>
              <a:gd name="T2" fmla="*/ 2147483646 w 13"/>
              <a:gd name="T3" fmla="*/ 2147483646 h 12"/>
              <a:gd name="T4" fmla="*/ 0 w 13"/>
              <a:gd name="T5" fmla="*/ 2147483646 h 12"/>
              <a:gd name="T6" fmla="*/ 0 w 13"/>
              <a:gd name="T7" fmla="*/ 0 h 12"/>
              <a:gd name="T8" fmla="*/ 2147483646 w 13"/>
              <a:gd name="T9" fmla="*/ 0 h 12"/>
              <a:gd name="T10" fmla="*/ 2147483646 w 13"/>
              <a:gd name="T11" fmla="*/ 2147483646 h 12"/>
              <a:gd name="T12" fmla="*/ 2147483646 w 13"/>
              <a:gd name="T13" fmla="*/ 2147483646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"/>
              <a:gd name="T22" fmla="*/ 0 h 12"/>
              <a:gd name="T23" fmla="*/ 13 w 13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" h="12">
                <a:moveTo>
                  <a:pt x="13" y="12"/>
                </a:moveTo>
                <a:lnTo>
                  <a:pt x="13" y="12"/>
                </a:lnTo>
                <a:lnTo>
                  <a:pt x="0" y="12"/>
                </a:lnTo>
                <a:lnTo>
                  <a:pt x="0" y="0"/>
                </a:lnTo>
                <a:lnTo>
                  <a:pt x="13" y="0"/>
                </a:lnTo>
                <a:lnTo>
                  <a:pt x="13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3" name="Rectangle 53"/>
          <p:cNvSpPr>
            <a:spLocks noChangeArrowheads="1"/>
          </p:cNvSpPr>
          <p:nvPr/>
        </p:nvSpPr>
        <p:spPr bwMode="auto">
          <a:xfrm>
            <a:off x="5162551" y="5127625"/>
            <a:ext cx="9525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394" name="Freeform 54"/>
          <p:cNvSpPr>
            <a:spLocks/>
          </p:cNvSpPr>
          <p:nvPr/>
        </p:nvSpPr>
        <p:spPr bwMode="auto">
          <a:xfrm>
            <a:off x="5132388" y="5127625"/>
            <a:ext cx="30162" cy="20638"/>
          </a:xfrm>
          <a:custGeom>
            <a:avLst/>
            <a:gdLst>
              <a:gd name="T0" fmla="*/ 2147483646 w 19"/>
              <a:gd name="T1" fmla="*/ 2147483646 h 13"/>
              <a:gd name="T2" fmla="*/ 2147483646 w 19"/>
              <a:gd name="T3" fmla="*/ 2147483646 h 13"/>
              <a:gd name="T4" fmla="*/ 0 w 19"/>
              <a:gd name="T5" fmla="*/ 2147483646 h 13"/>
              <a:gd name="T6" fmla="*/ 0 w 19"/>
              <a:gd name="T7" fmla="*/ 0 h 13"/>
              <a:gd name="T8" fmla="*/ 2147483646 w 19"/>
              <a:gd name="T9" fmla="*/ 0 h 13"/>
              <a:gd name="T10" fmla="*/ 2147483646 w 19"/>
              <a:gd name="T11" fmla="*/ 2147483646 h 13"/>
              <a:gd name="T12" fmla="*/ 2147483646 w 19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3"/>
              <a:gd name="T23" fmla="*/ 19 w 19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3">
                <a:moveTo>
                  <a:pt x="19" y="13"/>
                </a:moveTo>
                <a:lnTo>
                  <a:pt x="19" y="13"/>
                </a:lnTo>
                <a:lnTo>
                  <a:pt x="0" y="13"/>
                </a:lnTo>
                <a:lnTo>
                  <a:pt x="0" y="0"/>
                </a:lnTo>
                <a:lnTo>
                  <a:pt x="19" y="0"/>
                </a:lnTo>
                <a:lnTo>
                  <a:pt x="19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5" name="Freeform 55"/>
          <p:cNvSpPr>
            <a:spLocks/>
          </p:cNvSpPr>
          <p:nvPr/>
        </p:nvSpPr>
        <p:spPr bwMode="auto">
          <a:xfrm>
            <a:off x="5010150" y="5106988"/>
            <a:ext cx="39688" cy="30162"/>
          </a:xfrm>
          <a:custGeom>
            <a:avLst/>
            <a:gdLst>
              <a:gd name="T0" fmla="*/ 2147483646 w 25"/>
              <a:gd name="T1" fmla="*/ 2147483646 h 19"/>
              <a:gd name="T2" fmla="*/ 2147483646 w 25"/>
              <a:gd name="T3" fmla="*/ 2147483646 h 19"/>
              <a:gd name="T4" fmla="*/ 0 w 25"/>
              <a:gd name="T5" fmla="*/ 2147483646 h 19"/>
              <a:gd name="T6" fmla="*/ 0 w 25"/>
              <a:gd name="T7" fmla="*/ 0 h 19"/>
              <a:gd name="T8" fmla="*/ 2147483646 w 25"/>
              <a:gd name="T9" fmla="*/ 2147483646 h 19"/>
              <a:gd name="T10" fmla="*/ 2147483646 w 25"/>
              <a:gd name="T11" fmla="*/ 2147483646 h 19"/>
              <a:gd name="T12" fmla="*/ 2147483646 w 25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19"/>
              <a:gd name="T23" fmla="*/ 25 w 25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19">
                <a:moveTo>
                  <a:pt x="25" y="19"/>
                </a:moveTo>
                <a:lnTo>
                  <a:pt x="25" y="19"/>
                </a:lnTo>
                <a:lnTo>
                  <a:pt x="0" y="13"/>
                </a:lnTo>
                <a:lnTo>
                  <a:pt x="0" y="0"/>
                </a:lnTo>
                <a:lnTo>
                  <a:pt x="25" y="7"/>
                </a:lnTo>
                <a:lnTo>
                  <a:pt x="25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6" name="Freeform 56"/>
          <p:cNvSpPr>
            <a:spLocks/>
          </p:cNvSpPr>
          <p:nvPr/>
        </p:nvSpPr>
        <p:spPr bwMode="auto">
          <a:xfrm>
            <a:off x="4899025" y="5056189"/>
            <a:ext cx="39688" cy="41275"/>
          </a:xfrm>
          <a:custGeom>
            <a:avLst/>
            <a:gdLst>
              <a:gd name="T0" fmla="*/ 2147483646 w 25"/>
              <a:gd name="T1" fmla="*/ 2147483646 h 26"/>
              <a:gd name="T2" fmla="*/ 2147483646 w 25"/>
              <a:gd name="T3" fmla="*/ 2147483646 h 26"/>
              <a:gd name="T4" fmla="*/ 0 w 25"/>
              <a:gd name="T5" fmla="*/ 2147483646 h 26"/>
              <a:gd name="T6" fmla="*/ 0 w 25"/>
              <a:gd name="T7" fmla="*/ 0 h 26"/>
              <a:gd name="T8" fmla="*/ 2147483646 w 25"/>
              <a:gd name="T9" fmla="*/ 2147483646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26"/>
              <a:gd name="T17" fmla="*/ 25 w 25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26">
                <a:moveTo>
                  <a:pt x="25" y="19"/>
                </a:moveTo>
                <a:lnTo>
                  <a:pt x="19" y="26"/>
                </a:lnTo>
                <a:lnTo>
                  <a:pt x="0" y="13"/>
                </a:lnTo>
                <a:lnTo>
                  <a:pt x="0" y="0"/>
                </a:lnTo>
                <a:lnTo>
                  <a:pt x="25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7" name="Freeform 57"/>
          <p:cNvSpPr>
            <a:spLocks/>
          </p:cNvSpPr>
          <p:nvPr/>
        </p:nvSpPr>
        <p:spPr bwMode="auto">
          <a:xfrm>
            <a:off x="4797425" y="4995864"/>
            <a:ext cx="39688" cy="39687"/>
          </a:xfrm>
          <a:custGeom>
            <a:avLst/>
            <a:gdLst>
              <a:gd name="T0" fmla="*/ 2147483646 w 25"/>
              <a:gd name="T1" fmla="*/ 2147483646 h 25"/>
              <a:gd name="T2" fmla="*/ 2147483646 w 25"/>
              <a:gd name="T3" fmla="*/ 2147483646 h 25"/>
              <a:gd name="T4" fmla="*/ 0 w 25"/>
              <a:gd name="T5" fmla="*/ 2147483646 h 25"/>
              <a:gd name="T6" fmla="*/ 2147483646 w 25"/>
              <a:gd name="T7" fmla="*/ 0 h 25"/>
              <a:gd name="T8" fmla="*/ 2147483646 w 25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25"/>
              <a:gd name="T17" fmla="*/ 25 w 25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25">
                <a:moveTo>
                  <a:pt x="25" y="19"/>
                </a:moveTo>
                <a:lnTo>
                  <a:pt x="19" y="25"/>
                </a:lnTo>
                <a:lnTo>
                  <a:pt x="0" y="6"/>
                </a:lnTo>
                <a:lnTo>
                  <a:pt x="6" y="0"/>
                </a:lnTo>
                <a:lnTo>
                  <a:pt x="25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8" name="Freeform 58"/>
          <p:cNvSpPr>
            <a:spLocks/>
          </p:cNvSpPr>
          <p:nvPr/>
        </p:nvSpPr>
        <p:spPr bwMode="auto">
          <a:xfrm>
            <a:off x="4705350" y="4903788"/>
            <a:ext cx="50800" cy="50800"/>
          </a:xfrm>
          <a:custGeom>
            <a:avLst/>
            <a:gdLst>
              <a:gd name="T0" fmla="*/ 2147483646 w 32"/>
              <a:gd name="T1" fmla="*/ 2147483646 h 32"/>
              <a:gd name="T2" fmla="*/ 2147483646 w 32"/>
              <a:gd name="T3" fmla="*/ 2147483646 h 32"/>
              <a:gd name="T4" fmla="*/ 0 w 32"/>
              <a:gd name="T5" fmla="*/ 2147483646 h 32"/>
              <a:gd name="T6" fmla="*/ 2147483646 w 32"/>
              <a:gd name="T7" fmla="*/ 0 h 32"/>
              <a:gd name="T8" fmla="*/ 2147483646 w 32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32"/>
              <a:gd name="T17" fmla="*/ 32 w 32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32">
                <a:moveTo>
                  <a:pt x="32" y="26"/>
                </a:moveTo>
                <a:lnTo>
                  <a:pt x="19" y="32"/>
                </a:lnTo>
                <a:lnTo>
                  <a:pt x="0" y="7"/>
                </a:lnTo>
                <a:lnTo>
                  <a:pt x="13" y="0"/>
                </a:lnTo>
                <a:lnTo>
                  <a:pt x="32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99" name="Freeform 59"/>
          <p:cNvSpPr>
            <a:spLocks/>
          </p:cNvSpPr>
          <p:nvPr/>
        </p:nvSpPr>
        <p:spPr bwMode="auto">
          <a:xfrm>
            <a:off x="4645025" y="4802188"/>
            <a:ext cx="39688" cy="50800"/>
          </a:xfrm>
          <a:custGeom>
            <a:avLst/>
            <a:gdLst>
              <a:gd name="T0" fmla="*/ 2147483646 w 25"/>
              <a:gd name="T1" fmla="*/ 2147483646 h 32"/>
              <a:gd name="T2" fmla="*/ 2147483646 w 25"/>
              <a:gd name="T3" fmla="*/ 2147483646 h 32"/>
              <a:gd name="T4" fmla="*/ 0 w 25"/>
              <a:gd name="T5" fmla="*/ 2147483646 h 32"/>
              <a:gd name="T6" fmla="*/ 2147483646 w 25"/>
              <a:gd name="T7" fmla="*/ 0 h 32"/>
              <a:gd name="T8" fmla="*/ 2147483646 w 25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25" y="26"/>
                </a:moveTo>
                <a:lnTo>
                  <a:pt x="13" y="32"/>
                </a:lnTo>
                <a:lnTo>
                  <a:pt x="0" y="7"/>
                </a:lnTo>
                <a:lnTo>
                  <a:pt x="13" y="0"/>
                </a:lnTo>
                <a:lnTo>
                  <a:pt x="25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00" name="Freeform 60"/>
          <p:cNvSpPr>
            <a:spLocks/>
          </p:cNvSpPr>
          <p:nvPr/>
        </p:nvSpPr>
        <p:spPr bwMode="auto">
          <a:xfrm>
            <a:off x="4603751" y="4691063"/>
            <a:ext cx="41275" cy="50800"/>
          </a:xfrm>
          <a:custGeom>
            <a:avLst/>
            <a:gdLst>
              <a:gd name="T0" fmla="*/ 2147483646 w 26"/>
              <a:gd name="T1" fmla="*/ 2147483646 h 32"/>
              <a:gd name="T2" fmla="*/ 2147483646 w 26"/>
              <a:gd name="T3" fmla="*/ 2147483646 h 32"/>
              <a:gd name="T4" fmla="*/ 0 w 26"/>
              <a:gd name="T5" fmla="*/ 2147483646 h 32"/>
              <a:gd name="T6" fmla="*/ 2147483646 w 26"/>
              <a:gd name="T7" fmla="*/ 0 h 32"/>
              <a:gd name="T8" fmla="*/ 2147483646 w 26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2"/>
              <a:gd name="T17" fmla="*/ 26 w 26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2">
                <a:moveTo>
                  <a:pt x="26" y="26"/>
                </a:moveTo>
                <a:lnTo>
                  <a:pt x="13" y="32"/>
                </a:lnTo>
                <a:lnTo>
                  <a:pt x="0" y="7"/>
                </a:lnTo>
                <a:lnTo>
                  <a:pt x="13" y="0"/>
                </a:lnTo>
                <a:lnTo>
                  <a:pt x="26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1" name="Freeform 61"/>
          <p:cNvSpPr>
            <a:spLocks/>
          </p:cNvSpPr>
          <p:nvPr/>
        </p:nvSpPr>
        <p:spPr bwMode="auto">
          <a:xfrm>
            <a:off x="4603750" y="4691063"/>
            <a:ext cx="20638" cy="11112"/>
          </a:xfrm>
          <a:custGeom>
            <a:avLst/>
            <a:gdLst>
              <a:gd name="T0" fmla="*/ 0 w 13"/>
              <a:gd name="T1" fmla="*/ 2147483646 h 7"/>
              <a:gd name="T2" fmla="*/ 0 w 13"/>
              <a:gd name="T3" fmla="*/ 2147483646 h 7"/>
              <a:gd name="T4" fmla="*/ 0 w 13"/>
              <a:gd name="T5" fmla="*/ 0 h 7"/>
              <a:gd name="T6" fmla="*/ 2147483646 w 13"/>
              <a:gd name="T7" fmla="*/ 0 h 7"/>
              <a:gd name="T8" fmla="*/ 2147483646 w 13"/>
              <a:gd name="T9" fmla="*/ 0 h 7"/>
              <a:gd name="T10" fmla="*/ 0 w 13"/>
              <a:gd name="T11" fmla="*/ 2147483646 h 7"/>
              <a:gd name="T12" fmla="*/ 0 w 13"/>
              <a:gd name="T13" fmla="*/ 2147483646 h 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"/>
              <a:gd name="T22" fmla="*/ 0 h 7"/>
              <a:gd name="T23" fmla="*/ 13 w 13"/>
              <a:gd name="T24" fmla="*/ 7 h 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13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2" name="Freeform 62"/>
          <p:cNvSpPr>
            <a:spLocks/>
          </p:cNvSpPr>
          <p:nvPr/>
        </p:nvSpPr>
        <p:spPr bwMode="auto">
          <a:xfrm>
            <a:off x="4594226" y="4579939"/>
            <a:ext cx="30163" cy="39687"/>
          </a:xfrm>
          <a:custGeom>
            <a:avLst/>
            <a:gdLst>
              <a:gd name="T0" fmla="*/ 2147483646 w 19"/>
              <a:gd name="T1" fmla="*/ 2147483646 h 25"/>
              <a:gd name="T2" fmla="*/ 2147483646 w 19"/>
              <a:gd name="T3" fmla="*/ 2147483646 h 25"/>
              <a:gd name="T4" fmla="*/ 0 w 19"/>
              <a:gd name="T5" fmla="*/ 2147483646 h 25"/>
              <a:gd name="T6" fmla="*/ 2147483646 w 19"/>
              <a:gd name="T7" fmla="*/ 0 h 25"/>
              <a:gd name="T8" fmla="*/ 2147483646 w 19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25"/>
              <a:gd name="T17" fmla="*/ 19 w 19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25">
                <a:moveTo>
                  <a:pt x="19" y="19"/>
                </a:moveTo>
                <a:lnTo>
                  <a:pt x="6" y="25"/>
                </a:lnTo>
                <a:lnTo>
                  <a:pt x="0" y="6"/>
                </a:lnTo>
                <a:lnTo>
                  <a:pt x="13" y="0"/>
                </a:lnTo>
                <a:lnTo>
                  <a:pt x="19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3" name="Freeform 63"/>
          <p:cNvSpPr>
            <a:spLocks/>
          </p:cNvSpPr>
          <p:nvPr/>
        </p:nvSpPr>
        <p:spPr bwMode="auto">
          <a:xfrm>
            <a:off x="4594225" y="4568825"/>
            <a:ext cx="20638" cy="20638"/>
          </a:xfrm>
          <a:custGeom>
            <a:avLst/>
            <a:gdLst>
              <a:gd name="T0" fmla="*/ 0 w 13"/>
              <a:gd name="T1" fmla="*/ 2147483646 h 13"/>
              <a:gd name="T2" fmla="*/ 0 w 13"/>
              <a:gd name="T3" fmla="*/ 2147483646 h 13"/>
              <a:gd name="T4" fmla="*/ 0 w 13"/>
              <a:gd name="T5" fmla="*/ 0 h 13"/>
              <a:gd name="T6" fmla="*/ 2147483646 w 13"/>
              <a:gd name="T7" fmla="*/ 0 h 13"/>
              <a:gd name="T8" fmla="*/ 2147483646 w 13"/>
              <a:gd name="T9" fmla="*/ 2147483646 h 13"/>
              <a:gd name="T10" fmla="*/ 0 w 13"/>
              <a:gd name="T11" fmla="*/ 2147483646 h 13"/>
              <a:gd name="T12" fmla="*/ 0 w 13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"/>
              <a:gd name="T22" fmla="*/ 0 h 13"/>
              <a:gd name="T23" fmla="*/ 13 w 13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" h="13">
                <a:moveTo>
                  <a:pt x="0" y="13"/>
                </a:moveTo>
                <a:lnTo>
                  <a:pt x="0" y="7"/>
                </a:lnTo>
                <a:lnTo>
                  <a:pt x="0" y="0"/>
                </a:lnTo>
                <a:lnTo>
                  <a:pt x="13" y="0"/>
                </a:lnTo>
                <a:lnTo>
                  <a:pt x="13" y="13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4" name="Rectangle 64"/>
          <p:cNvSpPr>
            <a:spLocks noChangeArrowheads="1"/>
          </p:cNvSpPr>
          <p:nvPr/>
        </p:nvSpPr>
        <p:spPr bwMode="auto">
          <a:xfrm>
            <a:off x="4603750" y="4478339"/>
            <a:ext cx="20638" cy="206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405" name="Freeform 65"/>
          <p:cNvSpPr>
            <a:spLocks/>
          </p:cNvSpPr>
          <p:nvPr/>
        </p:nvSpPr>
        <p:spPr bwMode="auto">
          <a:xfrm>
            <a:off x="4603751" y="4448176"/>
            <a:ext cx="30163" cy="30163"/>
          </a:xfrm>
          <a:custGeom>
            <a:avLst/>
            <a:gdLst>
              <a:gd name="T0" fmla="*/ 0 w 19"/>
              <a:gd name="T1" fmla="*/ 2147483646 h 19"/>
              <a:gd name="T2" fmla="*/ 0 w 19"/>
              <a:gd name="T3" fmla="*/ 2147483646 h 19"/>
              <a:gd name="T4" fmla="*/ 2147483646 w 19"/>
              <a:gd name="T5" fmla="*/ 0 h 19"/>
              <a:gd name="T6" fmla="*/ 2147483646 w 19"/>
              <a:gd name="T7" fmla="*/ 2147483646 h 19"/>
              <a:gd name="T8" fmla="*/ 2147483646 w 19"/>
              <a:gd name="T9" fmla="*/ 2147483646 h 19"/>
              <a:gd name="T10" fmla="*/ 0 w 19"/>
              <a:gd name="T11" fmla="*/ 2147483646 h 19"/>
              <a:gd name="T12" fmla="*/ 0 w 19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9"/>
              <a:gd name="T23" fmla="*/ 19 w 19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9">
                <a:moveTo>
                  <a:pt x="0" y="13"/>
                </a:moveTo>
                <a:lnTo>
                  <a:pt x="0" y="13"/>
                </a:lnTo>
                <a:lnTo>
                  <a:pt x="7" y="0"/>
                </a:lnTo>
                <a:lnTo>
                  <a:pt x="19" y="6"/>
                </a:lnTo>
                <a:lnTo>
                  <a:pt x="13" y="19"/>
                </a:lnTo>
                <a:lnTo>
                  <a:pt x="0" y="19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6" name="Freeform 66"/>
          <p:cNvSpPr>
            <a:spLocks/>
          </p:cNvSpPr>
          <p:nvPr/>
        </p:nvSpPr>
        <p:spPr bwMode="auto">
          <a:xfrm>
            <a:off x="4633913" y="4367214"/>
            <a:ext cx="31750" cy="9525"/>
          </a:xfrm>
          <a:custGeom>
            <a:avLst/>
            <a:gdLst>
              <a:gd name="T0" fmla="*/ 2147483646 w 20"/>
              <a:gd name="T1" fmla="*/ 2147483646 h 6"/>
              <a:gd name="T2" fmla="*/ 0 w 20"/>
              <a:gd name="T3" fmla="*/ 2147483646 h 6"/>
              <a:gd name="T4" fmla="*/ 2147483646 w 20"/>
              <a:gd name="T5" fmla="*/ 0 h 6"/>
              <a:gd name="T6" fmla="*/ 2147483646 w 20"/>
              <a:gd name="T7" fmla="*/ 2147483646 h 6"/>
              <a:gd name="T8" fmla="*/ 2147483646 w 20"/>
              <a:gd name="T9" fmla="*/ 2147483646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"/>
              <a:gd name="T16" fmla="*/ 0 h 6"/>
              <a:gd name="T17" fmla="*/ 20 w 20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" h="6">
                <a:moveTo>
                  <a:pt x="13" y="6"/>
                </a:moveTo>
                <a:lnTo>
                  <a:pt x="0" y="6"/>
                </a:lnTo>
                <a:lnTo>
                  <a:pt x="7" y="0"/>
                </a:lnTo>
                <a:lnTo>
                  <a:pt x="20" y="6"/>
                </a:lnTo>
                <a:lnTo>
                  <a:pt x="13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7" name="Freeform 67"/>
          <p:cNvSpPr>
            <a:spLocks/>
          </p:cNvSpPr>
          <p:nvPr/>
        </p:nvSpPr>
        <p:spPr bwMode="auto">
          <a:xfrm>
            <a:off x="4645026" y="4335464"/>
            <a:ext cx="30163" cy="41275"/>
          </a:xfrm>
          <a:custGeom>
            <a:avLst/>
            <a:gdLst>
              <a:gd name="T0" fmla="*/ 0 w 19"/>
              <a:gd name="T1" fmla="*/ 2147483646 h 26"/>
              <a:gd name="T2" fmla="*/ 0 w 19"/>
              <a:gd name="T3" fmla="*/ 2147483646 h 26"/>
              <a:gd name="T4" fmla="*/ 2147483646 w 19"/>
              <a:gd name="T5" fmla="*/ 0 h 26"/>
              <a:gd name="T6" fmla="*/ 2147483646 w 19"/>
              <a:gd name="T7" fmla="*/ 2147483646 h 26"/>
              <a:gd name="T8" fmla="*/ 2147483646 w 19"/>
              <a:gd name="T9" fmla="*/ 2147483646 h 26"/>
              <a:gd name="T10" fmla="*/ 0 w 19"/>
              <a:gd name="T11" fmla="*/ 2147483646 h 26"/>
              <a:gd name="T12" fmla="*/ 0 w 19"/>
              <a:gd name="T13" fmla="*/ 2147483646 h 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26"/>
              <a:gd name="T23" fmla="*/ 19 w 19"/>
              <a:gd name="T24" fmla="*/ 26 h 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26">
                <a:moveTo>
                  <a:pt x="0" y="20"/>
                </a:moveTo>
                <a:lnTo>
                  <a:pt x="0" y="20"/>
                </a:lnTo>
                <a:lnTo>
                  <a:pt x="6" y="0"/>
                </a:lnTo>
                <a:lnTo>
                  <a:pt x="19" y="7"/>
                </a:lnTo>
                <a:lnTo>
                  <a:pt x="6" y="26"/>
                </a:lnTo>
                <a:lnTo>
                  <a:pt x="0" y="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8" name="Freeform 68"/>
          <p:cNvSpPr>
            <a:spLocks/>
          </p:cNvSpPr>
          <p:nvPr/>
        </p:nvSpPr>
        <p:spPr bwMode="auto">
          <a:xfrm>
            <a:off x="4695825" y="4235450"/>
            <a:ext cx="50800" cy="39688"/>
          </a:xfrm>
          <a:custGeom>
            <a:avLst/>
            <a:gdLst>
              <a:gd name="T0" fmla="*/ 2147483646 w 32"/>
              <a:gd name="T1" fmla="*/ 2147483646 h 25"/>
              <a:gd name="T2" fmla="*/ 0 w 32"/>
              <a:gd name="T3" fmla="*/ 2147483646 h 25"/>
              <a:gd name="T4" fmla="*/ 2147483646 w 32"/>
              <a:gd name="T5" fmla="*/ 0 h 25"/>
              <a:gd name="T6" fmla="*/ 2147483646 w 32"/>
              <a:gd name="T7" fmla="*/ 2147483646 h 25"/>
              <a:gd name="T8" fmla="*/ 2147483646 w 32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5"/>
              <a:gd name="T17" fmla="*/ 32 w 32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5">
                <a:moveTo>
                  <a:pt x="12" y="25"/>
                </a:moveTo>
                <a:lnTo>
                  <a:pt x="0" y="19"/>
                </a:lnTo>
                <a:lnTo>
                  <a:pt x="19" y="0"/>
                </a:lnTo>
                <a:lnTo>
                  <a:pt x="32" y="6"/>
                </a:lnTo>
                <a:lnTo>
                  <a:pt x="12" y="2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09" name="Freeform 69"/>
          <p:cNvSpPr>
            <a:spLocks/>
          </p:cNvSpPr>
          <p:nvPr/>
        </p:nvSpPr>
        <p:spPr bwMode="auto">
          <a:xfrm>
            <a:off x="4776788" y="4143376"/>
            <a:ext cx="50800" cy="41275"/>
          </a:xfrm>
          <a:custGeom>
            <a:avLst/>
            <a:gdLst>
              <a:gd name="T0" fmla="*/ 2147483646 w 32"/>
              <a:gd name="T1" fmla="*/ 2147483646 h 26"/>
              <a:gd name="T2" fmla="*/ 0 w 32"/>
              <a:gd name="T3" fmla="*/ 2147483646 h 26"/>
              <a:gd name="T4" fmla="*/ 2147483646 w 32"/>
              <a:gd name="T5" fmla="*/ 0 h 26"/>
              <a:gd name="T6" fmla="*/ 2147483646 w 32"/>
              <a:gd name="T7" fmla="*/ 2147483646 h 26"/>
              <a:gd name="T8" fmla="*/ 2147483646 w 32"/>
              <a:gd name="T9" fmla="*/ 2147483646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6"/>
              <a:gd name="T17" fmla="*/ 32 w 32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6">
                <a:moveTo>
                  <a:pt x="13" y="26"/>
                </a:moveTo>
                <a:lnTo>
                  <a:pt x="0" y="19"/>
                </a:lnTo>
                <a:lnTo>
                  <a:pt x="25" y="0"/>
                </a:lnTo>
                <a:lnTo>
                  <a:pt x="32" y="13"/>
                </a:lnTo>
                <a:lnTo>
                  <a:pt x="13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0" name="Freeform 70"/>
          <p:cNvSpPr>
            <a:spLocks/>
          </p:cNvSpPr>
          <p:nvPr/>
        </p:nvSpPr>
        <p:spPr bwMode="auto">
          <a:xfrm>
            <a:off x="4878388" y="4083051"/>
            <a:ext cx="50800" cy="30163"/>
          </a:xfrm>
          <a:custGeom>
            <a:avLst/>
            <a:gdLst>
              <a:gd name="T0" fmla="*/ 2147483646 w 32"/>
              <a:gd name="T1" fmla="*/ 2147483646 h 19"/>
              <a:gd name="T2" fmla="*/ 0 w 32"/>
              <a:gd name="T3" fmla="*/ 2147483646 h 19"/>
              <a:gd name="T4" fmla="*/ 2147483646 w 32"/>
              <a:gd name="T5" fmla="*/ 0 h 19"/>
              <a:gd name="T6" fmla="*/ 2147483646 w 32"/>
              <a:gd name="T7" fmla="*/ 2147483646 h 19"/>
              <a:gd name="T8" fmla="*/ 2147483646 w 32"/>
              <a:gd name="T9" fmla="*/ 2147483646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19"/>
              <a:gd name="T17" fmla="*/ 32 w 32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19">
                <a:moveTo>
                  <a:pt x="6" y="19"/>
                </a:moveTo>
                <a:lnTo>
                  <a:pt x="0" y="12"/>
                </a:lnTo>
                <a:lnTo>
                  <a:pt x="25" y="0"/>
                </a:lnTo>
                <a:lnTo>
                  <a:pt x="32" y="6"/>
                </a:lnTo>
                <a:lnTo>
                  <a:pt x="6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1" name="Freeform 71"/>
          <p:cNvSpPr>
            <a:spLocks/>
          </p:cNvSpPr>
          <p:nvPr/>
        </p:nvSpPr>
        <p:spPr bwMode="auto">
          <a:xfrm>
            <a:off x="4989513" y="4032250"/>
            <a:ext cx="50800" cy="39688"/>
          </a:xfrm>
          <a:custGeom>
            <a:avLst/>
            <a:gdLst>
              <a:gd name="T0" fmla="*/ 2147483646 w 32"/>
              <a:gd name="T1" fmla="*/ 2147483646 h 25"/>
              <a:gd name="T2" fmla="*/ 0 w 32"/>
              <a:gd name="T3" fmla="*/ 2147483646 h 25"/>
              <a:gd name="T4" fmla="*/ 2147483646 w 32"/>
              <a:gd name="T5" fmla="*/ 0 h 25"/>
              <a:gd name="T6" fmla="*/ 2147483646 w 32"/>
              <a:gd name="T7" fmla="*/ 2147483646 h 25"/>
              <a:gd name="T8" fmla="*/ 2147483646 w 32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5"/>
              <a:gd name="T17" fmla="*/ 32 w 32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5">
                <a:moveTo>
                  <a:pt x="6" y="25"/>
                </a:moveTo>
                <a:lnTo>
                  <a:pt x="0" y="12"/>
                </a:lnTo>
                <a:lnTo>
                  <a:pt x="32" y="0"/>
                </a:lnTo>
                <a:lnTo>
                  <a:pt x="32" y="12"/>
                </a:lnTo>
                <a:lnTo>
                  <a:pt x="6" y="2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2" name="Rectangle 72"/>
          <p:cNvSpPr>
            <a:spLocks noChangeArrowheads="1"/>
          </p:cNvSpPr>
          <p:nvPr/>
        </p:nvSpPr>
        <p:spPr bwMode="auto">
          <a:xfrm>
            <a:off x="5111750" y="4021139"/>
            <a:ext cx="50800" cy="206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413" name="Rectangle 73"/>
          <p:cNvSpPr>
            <a:spLocks noChangeArrowheads="1"/>
          </p:cNvSpPr>
          <p:nvPr/>
        </p:nvSpPr>
        <p:spPr bwMode="auto">
          <a:xfrm>
            <a:off x="5232401" y="4032250"/>
            <a:ext cx="41275" cy="190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414" name="Freeform 74"/>
          <p:cNvSpPr>
            <a:spLocks/>
          </p:cNvSpPr>
          <p:nvPr/>
        </p:nvSpPr>
        <p:spPr bwMode="auto">
          <a:xfrm>
            <a:off x="5264150" y="4032250"/>
            <a:ext cx="19050" cy="19050"/>
          </a:xfrm>
          <a:custGeom>
            <a:avLst/>
            <a:gdLst>
              <a:gd name="T0" fmla="*/ 2147483646 w 12"/>
              <a:gd name="T1" fmla="*/ 0 h 12"/>
              <a:gd name="T2" fmla="*/ 2147483646 w 12"/>
              <a:gd name="T3" fmla="*/ 0 h 12"/>
              <a:gd name="T4" fmla="*/ 2147483646 w 12"/>
              <a:gd name="T5" fmla="*/ 0 h 12"/>
              <a:gd name="T6" fmla="*/ 2147483646 w 12"/>
              <a:gd name="T7" fmla="*/ 2147483646 h 12"/>
              <a:gd name="T8" fmla="*/ 0 w 12"/>
              <a:gd name="T9" fmla="*/ 2147483646 h 12"/>
              <a:gd name="T10" fmla="*/ 2147483646 w 12"/>
              <a:gd name="T11" fmla="*/ 0 h 12"/>
              <a:gd name="T12" fmla="*/ 2147483646 w 12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2"/>
              <a:gd name="T23" fmla="*/ 12 w 12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12" y="0"/>
                </a:lnTo>
                <a:lnTo>
                  <a:pt x="6" y="12"/>
                </a:lnTo>
                <a:lnTo>
                  <a:pt x="0" y="12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5" name="Rectangle 75"/>
          <p:cNvSpPr>
            <a:spLocks noChangeArrowheads="1"/>
          </p:cNvSpPr>
          <p:nvPr/>
        </p:nvSpPr>
        <p:spPr bwMode="auto">
          <a:xfrm>
            <a:off x="5354639" y="4062414"/>
            <a:ext cx="20637" cy="206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416" name="Freeform 76"/>
          <p:cNvSpPr>
            <a:spLocks/>
          </p:cNvSpPr>
          <p:nvPr/>
        </p:nvSpPr>
        <p:spPr bwMode="auto">
          <a:xfrm>
            <a:off x="5365751" y="4062413"/>
            <a:ext cx="30163" cy="30162"/>
          </a:xfrm>
          <a:custGeom>
            <a:avLst/>
            <a:gdLst>
              <a:gd name="T0" fmla="*/ 2147483646 w 19"/>
              <a:gd name="T1" fmla="*/ 0 h 19"/>
              <a:gd name="T2" fmla="*/ 2147483646 w 19"/>
              <a:gd name="T3" fmla="*/ 0 h 19"/>
              <a:gd name="T4" fmla="*/ 2147483646 w 19"/>
              <a:gd name="T5" fmla="*/ 2147483646 h 19"/>
              <a:gd name="T6" fmla="*/ 2147483646 w 19"/>
              <a:gd name="T7" fmla="*/ 2147483646 h 19"/>
              <a:gd name="T8" fmla="*/ 0 w 19"/>
              <a:gd name="T9" fmla="*/ 2147483646 h 19"/>
              <a:gd name="T10" fmla="*/ 2147483646 w 19"/>
              <a:gd name="T11" fmla="*/ 0 h 19"/>
              <a:gd name="T12" fmla="*/ 2147483646 w 19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9"/>
              <a:gd name="T23" fmla="*/ 19 w 19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9">
                <a:moveTo>
                  <a:pt x="6" y="0"/>
                </a:moveTo>
                <a:lnTo>
                  <a:pt x="6" y="0"/>
                </a:lnTo>
                <a:lnTo>
                  <a:pt x="19" y="13"/>
                </a:lnTo>
                <a:lnTo>
                  <a:pt x="12" y="19"/>
                </a:lnTo>
                <a:lnTo>
                  <a:pt x="0" y="13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7" name="Freeform 77"/>
          <p:cNvSpPr>
            <a:spLocks/>
          </p:cNvSpPr>
          <p:nvPr/>
        </p:nvSpPr>
        <p:spPr bwMode="auto">
          <a:xfrm>
            <a:off x="5456239" y="4113214"/>
            <a:ext cx="20637" cy="20637"/>
          </a:xfrm>
          <a:custGeom>
            <a:avLst/>
            <a:gdLst>
              <a:gd name="T0" fmla="*/ 0 w 13"/>
              <a:gd name="T1" fmla="*/ 2147483646 h 13"/>
              <a:gd name="T2" fmla="*/ 2147483646 w 13"/>
              <a:gd name="T3" fmla="*/ 0 h 13"/>
              <a:gd name="T4" fmla="*/ 2147483646 w 13"/>
              <a:gd name="T5" fmla="*/ 2147483646 h 13"/>
              <a:gd name="T6" fmla="*/ 2147483646 w 13"/>
              <a:gd name="T7" fmla="*/ 2147483646 h 13"/>
              <a:gd name="T8" fmla="*/ 0 w 13"/>
              <a:gd name="T9" fmla="*/ 2147483646 h 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13"/>
              <a:gd name="T17" fmla="*/ 13 w 13"/>
              <a:gd name="T18" fmla="*/ 13 h 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13">
                <a:moveTo>
                  <a:pt x="0" y="13"/>
                </a:moveTo>
                <a:lnTo>
                  <a:pt x="7" y="0"/>
                </a:lnTo>
                <a:lnTo>
                  <a:pt x="13" y="6"/>
                </a:lnTo>
                <a:lnTo>
                  <a:pt x="7" y="13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8" name="Freeform 78"/>
          <p:cNvSpPr>
            <a:spLocks/>
          </p:cNvSpPr>
          <p:nvPr/>
        </p:nvSpPr>
        <p:spPr bwMode="auto">
          <a:xfrm>
            <a:off x="5467350" y="4122739"/>
            <a:ext cx="39688" cy="41275"/>
          </a:xfrm>
          <a:custGeom>
            <a:avLst/>
            <a:gdLst>
              <a:gd name="T0" fmla="*/ 2147483646 w 25"/>
              <a:gd name="T1" fmla="*/ 0 h 26"/>
              <a:gd name="T2" fmla="*/ 2147483646 w 25"/>
              <a:gd name="T3" fmla="*/ 0 h 26"/>
              <a:gd name="T4" fmla="*/ 2147483646 w 25"/>
              <a:gd name="T5" fmla="*/ 2147483646 h 26"/>
              <a:gd name="T6" fmla="*/ 2147483646 w 25"/>
              <a:gd name="T7" fmla="*/ 2147483646 h 26"/>
              <a:gd name="T8" fmla="*/ 0 w 25"/>
              <a:gd name="T9" fmla="*/ 2147483646 h 26"/>
              <a:gd name="T10" fmla="*/ 2147483646 w 25"/>
              <a:gd name="T11" fmla="*/ 0 h 26"/>
              <a:gd name="T12" fmla="*/ 2147483646 w 25"/>
              <a:gd name="T13" fmla="*/ 0 h 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26"/>
              <a:gd name="T23" fmla="*/ 25 w 25"/>
              <a:gd name="T24" fmla="*/ 26 h 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26">
                <a:moveTo>
                  <a:pt x="6" y="0"/>
                </a:moveTo>
                <a:lnTo>
                  <a:pt x="6" y="0"/>
                </a:lnTo>
                <a:lnTo>
                  <a:pt x="25" y="13"/>
                </a:lnTo>
                <a:lnTo>
                  <a:pt x="12" y="26"/>
                </a:lnTo>
                <a:lnTo>
                  <a:pt x="0" y="7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19" name="Freeform 79"/>
          <p:cNvSpPr>
            <a:spLocks/>
          </p:cNvSpPr>
          <p:nvPr/>
        </p:nvSpPr>
        <p:spPr bwMode="auto">
          <a:xfrm>
            <a:off x="5548314" y="4194175"/>
            <a:ext cx="39687" cy="50800"/>
          </a:xfrm>
          <a:custGeom>
            <a:avLst/>
            <a:gdLst>
              <a:gd name="T0" fmla="*/ 0 w 25"/>
              <a:gd name="T1" fmla="*/ 2147483646 h 32"/>
              <a:gd name="T2" fmla="*/ 2147483646 w 25"/>
              <a:gd name="T3" fmla="*/ 0 h 32"/>
              <a:gd name="T4" fmla="*/ 2147483646 w 25"/>
              <a:gd name="T5" fmla="*/ 2147483646 h 32"/>
              <a:gd name="T6" fmla="*/ 2147483646 w 25"/>
              <a:gd name="T7" fmla="*/ 2147483646 h 32"/>
              <a:gd name="T8" fmla="*/ 0 w 25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0" y="6"/>
                </a:moveTo>
                <a:lnTo>
                  <a:pt x="12" y="0"/>
                </a:lnTo>
                <a:lnTo>
                  <a:pt x="25" y="19"/>
                </a:lnTo>
                <a:lnTo>
                  <a:pt x="19" y="32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20" name="Freeform 80"/>
          <p:cNvSpPr>
            <a:spLocks/>
          </p:cNvSpPr>
          <p:nvPr/>
        </p:nvSpPr>
        <p:spPr bwMode="auto">
          <a:xfrm>
            <a:off x="5618164" y="4295775"/>
            <a:ext cx="41275" cy="50800"/>
          </a:xfrm>
          <a:custGeom>
            <a:avLst/>
            <a:gdLst>
              <a:gd name="T0" fmla="*/ 0 w 26"/>
              <a:gd name="T1" fmla="*/ 2147483646 h 32"/>
              <a:gd name="T2" fmla="*/ 2147483646 w 26"/>
              <a:gd name="T3" fmla="*/ 0 h 32"/>
              <a:gd name="T4" fmla="*/ 2147483646 w 26"/>
              <a:gd name="T5" fmla="*/ 2147483646 h 32"/>
              <a:gd name="T6" fmla="*/ 2147483646 w 26"/>
              <a:gd name="T7" fmla="*/ 2147483646 h 32"/>
              <a:gd name="T8" fmla="*/ 0 w 26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32"/>
              <a:gd name="T17" fmla="*/ 26 w 26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32">
                <a:moveTo>
                  <a:pt x="0" y="6"/>
                </a:moveTo>
                <a:lnTo>
                  <a:pt x="13" y="0"/>
                </a:lnTo>
                <a:lnTo>
                  <a:pt x="26" y="25"/>
                </a:lnTo>
                <a:lnTo>
                  <a:pt x="13" y="32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21" name="Freeform 81"/>
          <p:cNvSpPr>
            <a:spLocks/>
          </p:cNvSpPr>
          <p:nvPr/>
        </p:nvSpPr>
        <p:spPr bwMode="auto">
          <a:xfrm>
            <a:off x="5668963" y="4406901"/>
            <a:ext cx="31750" cy="41275"/>
          </a:xfrm>
          <a:custGeom>
            <a:avLst/>
            <a:gdLst>
              <a:gd name="T0" fmla="*/ 0 w 20"/>
              <a:gd name="T1" fmla="*/ 0 h 26"/>
              <a:gd name="T2" fmla="*/ 2147483646 w 20"/>
              <a:gd name="T3" fmla="*/ 0 h 26"/>
              <a:gd name="T4" fmla="*/ 2147483646 w 20"/>
              <a:gd name="T5" fmla="*/ 2147483646 h 26"/>
              <a:gd name="T6" fmla="*/ 2147483646 w 20"/>
              <a:gd name="T7" fmla="*/ 2147483646 h 26"/>
              <a:gd name="T8" fmla="*/ 0 w 20"/>
              <a:gd name="T9" fmla="*/ 0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"/>
              <a:gd name="T16" fmla="*/ 0 h 26"/>
              <a:gd name="T17" fmla="*/ 20 w 20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" h="26">
                <a:moveTo>
                  <a:pt x="0" y="0"/>
                </a:moveTo>
                <a:lnTo>
                  <a:pt x="13" y="0"/>
                </a:lnTo>
                <a:lnTo>
                  <a:pt x="20" y="26"/>
                </a:lnTo>
                <a:lnTo>
                  <a:pt x="13" y="2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22" name="Freeform 82"/>
          <p:cNvSpPr>
            <a:spLocks/>
          </p:cNvSpPr>
          <p:nvPr/>
        </p:nvSpPr>
        <p:spPr bwMode="auto">
          <a:xfrm>
            <a:off x="5700713" y="4518025"/>
            <a:ext cx="19050" cy="50800"/>
          </a:xfrm>
          <a:custGeom>
            <a:avLst/>
            <a:gdLst>
              <a:gd name="T0" fmla="*/ 0 w 12"/>
              <a:gd name="T1" fmla="*/ 2147483646 h 32"/>
              <a:gd name="T2" fmla="*/ 2147483646 w 12"/>
              <a:gd name="T3" fmla="*/ 0 h 32"/>
              <a:gd name="T4" fmla="*/ 2147483646 w 12"/>
              <a:gd name="T5" fmla="*/ 2147483646 h 32"/>
              <a:gd name="T6" fmla="*/ 0 w 12"/>
              <a:gd name="T7" fmla="*/ 2147483646 h 32"/>
              <a:gd name="T8" fmla="*/ 0 w 12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"/>
              <a:gd name="T16" fmla="*/ 0 h 32"/>
              <a:gd name="T17" fmla="*/ 12 w 12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" h="32">
                <a:moveTo>
                  <a:pt x="0" y="7"/>
                </a:moveTo>
                <a:lnTo>
                  <a:pt x="12" y="0"/>
                </a:lnTo>
                <a:lnTo>
                  <a:pt x="12" y="32"/>
                </a:lnTo>
                <a:lnTo>
                  <a:pt x="0" y="32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23" name="Rectangle 83"/>
          <p:cNvSpPr>
            <a:spLocks noChangeArrowheads="1"/>
          </p:cNvSpPr>
          <p:nvPr/>
        </p:nvSpPr>
        <p:spPr bwMode="auto">
          <a:xfrm>
            <a:off x="4881564" y="4494214"/>
            <a:ext cx="5556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500">
                <a:solidFill>
                  <a:srgbClr val="000000"/>
                </a:solidFill>
                <a:latin typeface="Helvetica" charset="0"/>
              </a:rPr>
              <a:t>Non-T</a:t>
            </a:r>
            <a:endParaRPr lang="en-US" altLang="x-none" sz="2400">
              <a:solidFill>
                <a:srgbClr val="000000"/>
              </a:solidFill>
            </a:endParaRPr>
          </a:p>
        </p:txBody>
      </p:sp>
      <p:sp>
        <p:nvSpPr>
          <p:cNvPr id="57424" name="Freeform 84"/>
          <p:cNvSpPr>
            <a:spLocks/>
          </p:cNvSpPr>
          <p:nvPr/>
        </p:nvSpPr>
        <p:spPr bwMode="auto">
          <a:xfrm>
            <a:off x="2767014" y="4032250"/>
            <a:ext cx="1106487" cy="1104900"/>
          </a:xfrm>
          <a:custGeom>
            <a:avLst/>
            <a:gdLst>
              <a:gd name="T0" fmla="*/ 2147483646 w 697"/>
              <a:gd name="T1" fmla="*/ 2147483646 h 696"/>
              <a:gd name="T2" fmla="*/ 2147483646 w 697"/>
              <a:gd name="T3" fmla="*/ 2147483646 h 696"/>
              <a:gd name="T4" fmla="*/ 2147483646 w 697"/>
              <a:gd name="T5" fmla="*/ 2147483646 h 696"/>
              <a:gd name="T6" fmla="*/ 2147483646 w 697"/>
              <a:gd name="T7" fmla="*/ 2147483646 h 696"/>
              <a:gd name="T8" fmla="*/ 2147483646 w 697"/>
              <a:gd name="T9" fmla="*/ 2147483646 h 696"/>
              <a:gd name="T10" fmla="*/ 2147483646 w 697"/>
              <a:gd name="T11" fmla="*/ 2147483646 h 696"/>
              <a:gd name="T12" fmla="*/ 2147483646 w 697"/>
              <a:gd name="T13" fmla="*/ 2147483646 h 696"/>
              <a:gd name="T14" fmla="*/ 2147483646 w 697"/>
              <a:gd name="T15" fmla="*/ 2147483646 h 696"/>
              <a:gd name="T16" fmla="*/ 2147483646 w 697"/>
              <a:gd name="T17" fmla="*/ 2147483646 h 696"/>
              <a:gd name="T18" fmla="*/ 2147483646 w 697"/>
              <a:gd name="T19" fmla="*/ 2147483646 h 696"/>
              <a:gd name="T20" fmla="*/ 2147483646 w 697"/>
              <a:gd name="T21" fmla="*/ 2147483646 h 696"/>
              <a:gd name="T22" fmla="*/ 2147483646 w 697"/>
              <a:gd name="T23" fmla="*/ 2147483646 h 696"/>
              <a:gd name="T24" fmla="*/ 2147483646 w 697"/>
              <a:gd name="T25" fmla="*/ 2147483646 h 696"/>
              <a:gd name="T26" fmla="*/ 2147483646 w 697"/>
              <a:gd name="T27" fmla="*/ 2147483646 h 696"/>
              <a:gd name="T28" fmla="*/ 2147483646 w 697"/>
              <a:gd name="T29" fmla="*/ 2147483646 h 696"/>
              <a:gd name="T30" fmla="*/ 2147483646 w 697"/>
              <a:gd name="T31" fmla="*/ 2147483646 h 696"/>
              <a:gd name="T32" fmla="*/ 2147483646 w 697"/>
              <a:gd name="T33" fmla="*/ 2147483646 h 696"/>
              <a:gd name="T34" fmla="*/ 0 w 697"/>
              <a:gd name="T35" fmla="*/ 2147483646 h 696"/>
              <a:gd name="T36" fmla="*/ 0 w 697"/>
              <a:gd name="T37" fmla="*/ 2147483646 h 696"/>
              <a:gd name="T38" fmla="*/ 2147483646 w 697"/>
              <a:gd name="T39" fmla="*/ 2147483646 h 696"/>
              <a:gd name="T40" fmla="*/ 2147483646 w 697"/>
              <a:gd name="T41" fmla="*/ 2147483646 h 696"/>
              <a:gd name="T42" fmla="*/ 2147483646 w 697"/>
              <a:gd name="T43" fmla="*/ 2147483646 h 696"/>
              <a:gd name="T44" fmla="*/ 2147483646 w 697"/>
              <a:gd name="T45" fmla="*/ 2147483646 h 696"/>
              <a:gd name="T46" fmla="*/ 2147483646 w 697"/>
              <a:gd name="T47" fmla="*/ 2147483646 h 696"/>
              <a:gd name="T48" fmla="*/ 2147483646 w 697"/>
              <a:gd name="T49" fmla="*/ 2147483646 h 696"/>
              <a:gd name="T50" fmla="*/ 2147483646 w 697"/>
              <a:gd name="T51" fmla="*/ 2147483646 h 696"/>
              <a:gd name="T52" fmla="*/ 2147483646 w 697"/>
              <a:gd name="T53" fmla="*/ 0 h 696"/>
              <a:gd name="T54" fmla="*/ 2147483646 w 697"/>
              <a:gd name="T55" fmla="*/ 0 h 696"/>
              <a:gd name="T56" fmla="*/ 2147483646 w 697"/>
              <a:gd name="T57" fmla="*/ 2147483646 h 696"/>
              <a:gd name="T58" fmla="*/ 2147483646 w 697"/>
              <a:gd name="T59" fmla="*/ 2147483646 h 696"/>
              <a:gd name="T60" fmla="*/ 2147483646 w 697"/>
              <a:gd name="T61" fmla="*/ 2147483646 h 696"/>
              <a:gd name="T62" fmla="*/ 2147483646 w 697"/>
              <a:gd name="T63" fmla="*/ 2147483646 h 696"/>
              <a:gd name="T64" fmla="*/ 2147483646 w 697"/>
              <a:gd name="T65" fmla="*/ 2147483646 h 696"/>
              <a:gd name="T66" fmla="*/ 2147483646 w 697"/>
              <a:gd name="T67" fmla="*/ 2147483646 h 696"/>
              <a:gd name="T68" fmla="*/ 2147483646 w 697"/>
              <a:gd name="T69" fmla="*/ 2147483646 h 696"/>
              <a:gd name="T70" fmla="*/ 2147483646 w 697"/>
              <a:gd name="T71" fmla="*/ 2147483646 h 69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97"/>
              <a:gd name="T109" fmla="*/ 0 h 696"/>
              <a:gd name="T110" fmla="*/ 697 w 697"/>
              <a:gd name="T111" fmla="*/ 696 h 69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97" h="696">
                <a:moveTo>
                  <a:pt x="697" y="351"/>
                </a:moveTo>
                <a:lnTo>
                  <a:pt x="691" y="422"/>
                </a:lnTo>
                <a:lnTo>
                  <a:pt x="671" y="485"/>
                </a:lnTo>
                <a:lnTo>
                  <a:pt x="633" y="543"/>
                </a:lnTo>
                <a:lnTo>
                  <a:pt x="595" y="594"/>
                </a:lnTo>
                <a:lnTo>
                  <a:pt x="544" y="639"/>
                </a:lnTo>
                <a:lnTo>
                  <a:pt x="480" y="671"/>
                </a:lnTo>
                <a:lnTo>
                  <a:pt x="416" y="690"/>
                </a:lnTo>
                <a:lnTo>
                  <a:pt x="345" y="696"/>
                </a:lnTo>
                <a:lnTo>
                  <a:pt x="275" y="690"/>
                </a:lnTo>
                <a:lnTo>
                  <a:pt x="211" y="671"/>
                </a:lnTo>
                <a:lnTo>
                  <a:pt x="154" y="639"/>
                </a:lnTo>
                <a:lnTo>
                  <a:pt x="103" y="594"/>
                </a:lnTo>
                <a:lnTo>
                  <a:pt x="58" y="543"/>
                </a:lnTo>
                <a:lnTo>
                  <a:pt x="26" y="485"/>
                </a:lnTo>
                <a:lnTo>
                  <a:pt x="7" y="422"/>
                </a:lnTo>
                <a:lnTo>
                  <a:pt x="0" y="351"/>
                </a:lnTo>
                <a:lnTo>
                  <a:pt x="7" y="281"/>
                </a:lnTo>
                <a:lnTo>
                  <a:pt x="26" y="211"/>
                </a:lnTo>
                <a:lnTo>
                  <a:pt x="58" y="153"/>
                </a:lnTo>
                <a:lnTo>
                  <a:pt x="103" y="102"/>
                </a:lnTo>
                <a:lnTo>
                  <a:pt x="154" y="57"/>
                </a:lnTo>
                <a:lnTo>
                  <a:pt x="211" y="25"/>
                </a:lnTo>
                <a:lnTo>
                  <a:pt x="275" y="6"/>
                </a:lnTo>
                <a:lnTo>
                  <a:pt x="345" y="0"/>
                </a:lnTo>
                <a:lnTo>
                  <a:pt x="416" y="6"/>
                </a:lnTo>
                <a:lnTo>
                  <a:pt x="480" y="25"/>
                </a:lnTo>
                <a:lnTo>
                  <a:pt x="544" y="57"/>
                </a:lnTo>
                <a:lnTo>
                  <a:pt x="595" y="102"/>
                </a:lnTo>
                <a:lnTo>
                  <a:pt x="633" y="153"/>
                </a:lnTo>
                <a:lnTo>
                  <a:pt x="671" y="211"/>
                </a:lnTo>
                <a:lnTo>
                  <a:pt x="691" y="281"/>
                </a:lnTo>
                <a:lnTo>
                  <a:pt x="697" y="351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25" name="Freeform 85"/>
          <p:cNvSpPr>
            <a:spLocks/>
          </p:cNvSpPr>
          <p:nvPr/>
        </p:nvSpPr>
        <p:spPr bwMode="auto">
          <a:xfrm>
            <a:off x="3852863" y="4579939"/>
            <a:ext cx="30162" cy="122237"/>
          </a:xfrm>
          <a:custGeom>
            <a:avLst/>
            <a:gdLst>
              <a:gd name="T0" fmla="*/ 2147483646 w 19"/>
              <a:gd name="T1" fmla="*/ 0 h 77"/>
              <a:gd name="T2" fmla="*/ 2147483646 w 19"/>
              <a:gd name="T3" fmla="*/ 2147483646 h 77"/>
              <a:gd name="T4" fmla="*/ 2147483646 w 19"/>
              <a:gd name="T5" fmla="*/ 2147483646 h 77"/>
              <a:gd name="T6" fmla="*/ 0 w 19"/>
              <a:gd name="T7" fmla="*/ 2147483646 h 77"/>
              <a:gd name="T8" fmla="*/ 2147483646 w 19"/>
              <a:gd name="T9" fmla="*/ 0 h 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77"/>
              <a:gd name="T17" fmla="*/ 19 w 19"/>
              <a:gd name="T18" fmla="*/ 77 h 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77">
                <a:moveTo>
                  <a:pt x="7" y="0"/>
                </a:moveTo>
                <a:lnTo>
                  <a:pt x="19" y="6"/>
                </a:lnTo>
                <a:lnTo>
                  <a:pt x="13" y="77"/>
                </a:lnTo>
                <a:lnTo>
                  <a:pt x="0" y="70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26" name="Freeform 86"/>
          <p:cNvSpPr>
            <a:spLocks/>
          </p:cNvSpPr>
          <p:nvPr/>
        </p:nvSpPr>
        <p:spPr bwMode="auto">
          <a:xfrm>
            <a:off x="3822700" y="4691064"/>
            <a:ext cx="50800" cy="111125"/>
          </a:xfrm>
          <a:custGeom>
            <a:avLst/>
            <a:gdLst>
              <a:gd name="T0" fmla="*/ 2147483646 w 32"/>
              <a:gd name="T1" fmla="*/ 2147483646 h 70"/>
              <a:gd name="T2" fmla="*/ 2147483646 w 32"/>
              <a:gd name="T3" fmla="*/ 2147483646 h 70"/>
              <a:gd name="T4" fmla="*/ 2147483646 w 32"/>
              <a:gd name="T5" fmla="*/ 2147483646 h 70"/>
              <a:gd name="T6" fmla="*/ 0 w 32"/>
              <a:gd name="T7" fmla="*/ 2147483646 h 70"/>
              <a:gd name="T8" fmla="*/ 2147483646 w 32"/>
              <a:gd name="T9" fmla="*/ 0 h 70"/>
              <a:gd name="T10" fmla="*/ 2147483646 w 32"/>
              <a:gd name="T11" fmla="*/ 2147483646 h 70"/>
              <a:gd name="T12" fmla="*/ 2147483646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32" y="7"/>
                </a:moveTo>
                <a:lnTo>
                  <a:pt x="32" y="7"/>
                </a:lnTo>
                <a:lnTo>
                  <a:pt x="13" y="70"/>
                </a:lnTo>
                <a:lnTo>
                  <a:pt x="0" y="64"/>
                </a:lnTo>
                <a:lnTo>
                  <a:pt x="19" y="0"/>
                </a:lnTo>
                <a:lnTo>
                  <a:pt x="32" y="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27" name="Freeform 87"/>
          <p:cNvSpPr>
            <a:spLocks/>
          </p:cNvSpPr>
          <p:nvPr/>
        </p:nvSpPr>
        <p:spPr bwMode="auto">
          <a:xfrm>
            <a:off x="3771900" y="4792663"/>
            <a:ext cx="71438" cy="101600"/>
          </a:xfrm>
          <a:custGeom>
            <a:avLst/>
            <a:gdLst>
              <a:gd name="T0" fmla="*/ 2147483646 w 45"/>
              <a:gd name="T1" fmla="*/ 2147483646 h 64"/>
              <a:gd name="T2" fmla="*/ 2147483646 w 45"/>
              <a:gd name="T3" fmla="*/ 2147483646 h 64"/>
              <a:gd name="T4" fmla="*/ 2147483646 w 45"/>
              <a:gd name="T5" fmla="*/ 2147483646 h 64"/>
              <a:gd name="T6" fmla="*/ 0 w 45"/>
              <a:gd name="T7" fmla="*/ 2147483646 h 64"/>
              <a:gd name="T8" fmla="*/ 2147483646 w 45"/>
              <a:gd name="T9" fmla="*/ 0 h 64"/>
              <a:gd name="T10" fmla="*/ 2147483646 w 45"/>
              <a:gd name="T11" fmla="*/ 2147483646 h 64"/>
              <a:gd name="T12" fmla="*/ 2147483646 w 45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38" y="6"/>
                </a:moveTo>
                <a:lnTo>
                  <a:pt x="38" y="6"/>
                </a:lnTo>
                <a:lnTo>
                  <a:pt x="6" y="64"/>
                </a:lnTo>
                <a:lnTo>
                  <a:pt x="0" y="64"/>
                </a:lnTo>
                <a:lnTo>
                  <a:pt x="32" y="0"/>
                </a:lnTo>
                <a:lnTo>
                  <a:pt x="45" y="6"/>
                </a:lnTo>
                <a:lnTo>
                  <a:pt x="38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28" name="Freeform 88"/>
          <p:cNvSpPr>
            <a:spLocks/>
          </p:cNvSpPr>
          <p:nvPr/>
        </p:nvSpPr>
        <p:spPr bwMode="auto">
          <a:xfrm>
            <a:off x="3700463" y="4884738"/>
            <a:ext cx="80962" cy="101600"/>
          </a:xfrm>
          <a:custGeom>
            <a:avLst/>
            <a:gdLst>
              <a:gd name="T0" fmla="*/ 2147483646 w 51"/>
              <a:gd name="T1" fmla="*/ 2147483646 h 64"/>
              <a:gd name="T2" fmla="*/ 2147483646 w 51"/>
              <a:gd name="T3" fmla="*/ 2147483646 h 64"/>
              <a:gd name="T4" fmla="*/ 2147483646 w 51"/>
              <a:gd name="T5" fmla="*/ 2147483646 h 64"/>
              <a:gd name="T6" fmla="*/ 0 w 51"/>
              <a:gd name="T7" fmla="*/ 2147483646 h 64"/>
              <a:gd name="T8" fmla="*/ 2147483646 w 51"/>
              <a:gd name="T9" fmla="*/ 0 h 64"/>
              <a:gd name="T10" fmla="*/ 2147483646 w 51"/>
              <a:gd name="T11" fmla="*/ 2147483646 h 64"/>
              <a:gd name="T12" fmla="*/ 2147483646 w 51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4"/>
              <a:gd name="T23" fmla="*/ 51 w 51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4">
                <a:moveTo>
                  <a:pt x="51" y="12"/>
                </a:moveTo>
                <a:lnTo>
                  <a:pt x="51" y="12"/>
                </a:lnTo>
                <a:lnTo>
                  <a:pt x="13" y="64"/>
                </a:lnTo>
                <a:lnTo>
                  <a:pt x="0" y="51"/>
                </a:lnTo>
                <a:lnTo>
                  <a:pt x="45" y="0"/>
                </a:lnTo>
                <a:lnTo>
                  <a:pt x="51" y="6"/>
                </a:lnTo>
                <a:lnTo>
                  <a:pt x="51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29" name="Freeform 89"/>
          <p:cNvSpPr>
            <a:spLocks/>
          </p:cNvSpPr>
          <p:nvPr/>
        </p:nvSpPr>
        <p:spPr bwMode="auto">
          <a:xfrm>
            <a:off x="3619500" y="4965700"/>
            <a:ext cx="101600" cy="90488"/>
          </a:xfrm>
          <a:custGeom>
            <a:avLst/>
            <a:gdLst>
              <a:gd name="T0" fmla="*/ 2147483646 w 64"/>
              <a:gd name="T1" fmla="*/ 2147483646 h 57"/>
              <a:gd name="T2" fmla="*/ 2147483646 w 64"/>
              <a:gd name="T3" fmla="*/ 2147483646 h 57"/>
              <a:gd name="T4" fmla="*/ 2147483646 w 64"/>
              <a:gd name="T5" fmla="*/ 2147483646 h 57"/>
              <a:gd name="T6" fmla="*/ 0 w 64"/>
              <a:gd name="T7" fmla="*/ 2147483646 h 57"/>
              <a:gd name="T8" fmla="*/ 2147483646 w 64"/>
              <a:gd name="T9" fmla="*/ 0 h 57"/>
              <a:gd name="T10" fmla="*/ 2147483646 w 64"/>
              <a:gd name="T11" fmla="*/ 2147483646 h 57"/>
              <a:gd name="T12" fmla="*/ 2147483646 w 64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57"/>
              <a:gd name="T23" fmla="*/ 64 w 64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57">
                <a:moveTo>
                  <a:pt x="64" y="13"/>
                </a:moveTo>
                <a:lnTo>
                  <a:pt x="58" y="13"/>
                </a:lnTo>
                <a:lnTo>
                  <a:pt x="7" y="57"/>
                </a:lnTo>
                <a:lnTo>
                  <a:pt x="0" y="44"/>
                </a:lnTo>
                <a:lnTo>
                  <a:pt x="51" y="0"/>
                </a:lnTo>
                <a:lnTo>
                  <a:pt x="64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0" name="Freeform 90"/>
          <p:cNvSpPr>
            <a:spLocks/>
          </p:cNvSpPr>
          <p:nvPr/>
        </p:nvSpPr>
        <p:spPr bwMode="auto">
          <a:xfrm>
            <a:off x="3529013" y="5035550"/>
            <a:ext cx="101600" cy="71438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2147483646 w 64"/>
              <a:gd name="T5" fmla="*/ 2147483646 h 45"/>
              <a:gd name="T6" fmla="*/ 0 w 64"/>
              <a:gd name="T7" fmla="*/ 2147483646 h 45"/>
              <a:gd name="T8" fmla="*/ 2147483646 w 64"/>
              <a:gd name="T9" fmla="*/ 0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4" y="13"/>
                </a:moveTo>
                <a:lnTo>
                  <a:pt x="64" y="13"/>
                </a:lnTo>
                <a:lnTo>
                  <a:pt x="6" y="45"/>
                </a:lnTo>
                <a:lnTo>
                  <a:pt x="0" y="32"/>
                </a:lnTo>
                <a:lnTo>
                  <a:pt x="57" y="0"/>
                </a:lnTo>
                <a:lnTo>
                  <a:pt x="64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1" name="Freeform 91"/>
          <p:cNvSpPr>
            <a:spLocks/>
          </p:cNvSpPr>
          <p:nvPr/>
        </p:nvSpPr>
        <p:spPr bwMode="auto">
          <a:xfrm>
            <a:off x="3427414" y="5086350"/>
            <a:ext cx="111125" cy="50800"/>
          </a:xfrm>
          <a:custGeom>
            <a:avLst/>
            <a:gdLst>
              <a:gd name="T0" fmla="*/ 2147483646 w 70"/>
              <a:gd name="T1" fmla="*/ 2147483646 h 32"/>
              <a:gd name="T2" fmla="*/ 2147483646 w 70"/>
              <a:gd name="T3" fmla="*/ 2147483646 h 32"/>
              <a:gd name="T4" fmla="*/ 2147483646 w 70"/>
              <a:gd name="T5" fmla="*/ 2147483646 h 32"/>
              <a:gd name="T6" fmla="*/ 0 w 70"/>
              <a:gd name="T7" fmla="*/ 2147483646 h 32"/>
              <a:gd name="T8" fmla="*/ 2147483646 w 70"/>
              <a:gd name="T9" fmla="*/ 0 h 32"/>
              <a:gd name="T10" fmla="*/ 2147483646 w 70"/>
              <a:gd name="T11" fmla="*/ 2147483646 h 32"/>
              <a:gd name="T12" fmla="*/ 2147483646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70" y="13"/>
                </a:moveTo>
                <a:lnTo>
                  <a:pt x="70" y="13"/>
                </a:lnTo>
                <a:lnTo>
                  <a:pt x="6" y="32"/>
                </a:lnTo>
                <a:lnTo>
                  <a:pt x="0" y="20"/>
                </a:lnTo>
                <a:lnTo>
                  <a:pt x="64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2" name="Freeform 92"/>
          <p:cNvSpPr>
            <a:spLocks/>
          </p:cNvSpPr>
          <p:nvPr/>
        </p:nvSpPr>
        <p:spPr bwMode="auto">
          <a:xfrm>
            <a:off x="3314700" y="5118101"/>
            <a:ext cx="122238" cy="30163"/>
          </a:xfrm>
          <a:custGeom>
            <a:avLst/>
            <a:gdLst>
              <a:gd name="T0" fmla="*/ 2147483646 w 77"/>
              <a:gd name="T1" fmla="*/ 2147483646 h 19"/>
              <a:gd name="T2" fmla="*/ 2147483646 w 77"/>
              <a:gd name="T3" fmla="*/ 2147483646 h 19"/>
              <a:gd name="T4" fmla="*/ 0 w 77"/>
              <a:gd name="T5" fmla="*/ 2147483646 h 19"/>
              <a:gd name="T6" fmla="*/ 0 w 77"/>
              <a:gd name="T7" fmla="*/ 2147483646 h 19"/>
              <a:gd name="T8" fmla="*/ 2147483646 w 77"/>
              <a:gd name="T9" fmla="*/ 0 h 19"/>
              <a:gd name="T10" fmla="*/ 2147483646 w 77"/>
              <a:gd name="T11" fmla="*/ 2147483646 h 19"/>
              <a:gd name="T12" fmla="*/ 2147483646 w 77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7"/>
              <a:gd name="T22" fmla="*/ 0 h 19"/>
              <a:gd name="T23" fmla="*/ 77 w 77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7" h="19">
                <a:moveTo>
                  <a:pt x="71" y="12"/>
                </a:moveTo>
                <a:lnTo>
                  <a:pt x="71" y="12"/>
                </a:lnTo>
                <a:lnTo>
                  <a:pt x="0" y="19"/>
                </a:lnTo>
                <a:lnTo>
                  <a:pt x="0" y="6"/>
                </a:lnTo>
                <a:lnTo>
                  <a:pt x="71" y="0"/>
                </a:lnTo>
                <a:lnTo>
                  <a:pt x="77" y="12"/>
                </a:lnTo>
                <a:lnTo>
                  <a:pt x="71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3" name="Freeform 93"/>
          <p:cNvSpPr>
            <a:spLocks/>
          </p:cNvSpPr>
          <p:nvPr/>
        </p:nvSpPr>
        <p:spPr bwMode="auto">
          <a:xfrm>
            <a:off x="3203576" y="5118101"/>
            <a:ext cx="111125" cy="30163"/>
          </a:xfrm>
          <a:custGeom>
            <a:avLst/>
            <a:gdLst>
              <a:gd name="T0" fmla="*/ 2147483646 w 70"/>
              <a:gd name="T1" fmla="*/ 2147483646 h 19"/>
              <a:gd name="T2" fmla="*/ 2147483646 w 70"/>
              <a:gd name="T3" fmla="*/ 2147483646 h 19"/>
              <a:gd name="T4" fmla="*/ 0 w 70"/>
              <a:gd name="T5" fmla="*/ 2147483646 h 19"/>
              <a:gd name="T6" fmla="*/ 0 w 70"/>
              <a:gd name="T7" fmla="*/ 0 h 19"/>
              <a:gd name="T8" fmla="*/ 2147483646 w 70"/>
              <a:gd name="T9" fmla="*/ 2147483646 h 19"/>
              <a:gd name="T10" fmla="*/ 2147483646 w 70"/>
              <a:gd name="T11" fmla="*/ 2147483646 h 19"/>
              <a:gd name="T12" fmla="*/ 2147483646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70" y="19"/>
                </a:moveTo>
                <a:lnTo>
                  <a:pt x="70" y="19"/>
                </a:lnTo>
                <a:lnTo>
                  <a:pt x="0" y="12"/>
                </a:lnTo>
                <a:lnTo>
                  <a:pt x="0" y="0"/>
                </a:lnTo>
                <a:lnTo>
                  <a:pt x="70" y="6"/>
                </a:lnTo>
                <a:lnTo>
                  <a:pt x="70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4" name="Freeform 94"/>
          <p:cNvSpPr>
            <a:spLocks/>
          </p:cNvSpPr>
          <p:nvPr/>
        </p:nvSpPr>
        <p:spPr bwMode="auto">
          <a:xfrm>
            <a:off x="3101976" y="5086350"/>
            <a:ext cx="111125" cy="50800"/>
          </a:xfrm>
          <a:custGeom>
            <a:avLst/>
            <a:gdLst>
              <a:gd name="T0" fmla="*/ 2147483646 w 70"/>
              <a:gd name="T1" fmla="*/ 2147483646 h 32"/>
              <a:gd name="T2" fmla="*/ 2147483646 w 70"/>
              <a:gd name="T3" fmla="*/ 2147483646 h 32"/>
              <a:gd name="T4" fmla="*/ 0 w 70"/>
              <a:gd name="T5" fmla="*/ 2147483646 h 32"/>
              <a:gd name="T6" fmla="*/ 0 w 70"/>
              <a:gd name="T7" fmla="*/ 0 h 32"/>
              <a:gd name="T8" fmla="*/ 2147483646 w 70"/>
              <a:gd name="T9" fmla="*/ 2147483646 h 32"/>
              <a:gd name="T10" fmla="*/ 2147483646 w 70"/>
              <a:gd name="T11" fmla="*/ 2147483646 h 32"/>
              <a:gd name="T12" fmla="*/ 2147483646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64" y="32"/>
                </a:moveTo>
                <a:lnTo>
                  <a:pt x="64" y="32"/>
                </a:lnTo>
                <a:lnTo>
                  <a:pt x="0" y="13"/>
                </a:lnTo>
                <a:lnTo>
                  <a:pt x="0" y="0"/>
                </a:lnTo>
                <a:lnTo>
                  <a:pt x="70" y="20"/>
                </a:lnTo>
                <a:lnTo>
                  <a:pt x="64" y="3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5" name="Freeform 95"/>
          <p:cNvSpPr>
            <a:spLocks/>
          </p:cNvSpPr>
          <p:nvPr/>
        </p:nvSpPr>
        <p:spPr bwMode="auto">
          <a:xfrm>
            <a:off x="3000376" y="5035550"/>
            <a:ext cx="112713" cy="71438"/>
          </a:xfrm>
          <a:custGeom>
            <a:avLst/>
            <a:gdLst>
              <a:gd name="T0" fmla="*/ 2147483646 w 71"/>
              <a:gd name="T1" fmla="*/ 2147483646 h 45"/>
              <a:gd name="T2" fmla="*/ 2147483646 w 71"/>
              <a:gd name="T3" fmla="*/ 2147483646 h 45"/>
              <a:gd name="T4" fmla="*/ 0 w 71"/>
              <a:gd name="T5" fmla="*/ 2147483646 h 45"/>
              <a:gd name="T6" fmla="*/ 2147483646 w 71"/>
              <a:gd name="T7" fmla="*/ 0 h 45"/>
              <a:gd name="T8" fmla="*/ 2147483646 w 71"/>
              <a:gd name="T9" fmla="*/ 2147483646 h 45"/>
              <a:gd name="T10" fmla="*/ 2147483646 w 71"/>
              <a:gd name="T11" fmla="*/ 2147483646 h 45"/>
              <a:gd name="T12" fmla="*/ 2147483646 w 71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45"/>
              <a:gd name="T23" fmla="*/ 71 w 71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45">
                <a:moveTo>
                  <a:pt x="64" y="45"/>
                </a:moveTo>
                <a:lnTo>
                  <a:pt x="64" y="45"/>
                </a:lnTo>
                <a:lnTo>
                  <a:pt x="0" y="13"/>
                </a:lnTo>
                <a:lnTo>
                  <a:pt x="7" y="0"/>
                </a:lnTo>
                <a:lnTo>
                  <a:pt x="71" y="32"/>
                </a:lnTo>
                <a:lnTo>
                  <a:pt x="64" y="4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6" name="Freeform 96"/>
          <p:cNvSpPr>
            <a:spLocks/>
          </p:cNvSpPr>
          <p:nvPr/>
        </p:nvSpPr>
        <p:spPr bwMode="auto">
          <a:xfrm>
            <a:off x="2919413" y="4965700"/>
            <a:ext cx="101600" cy="90488"/>
          </a:xfrm>
          <a:custGeom>
            <a:avLst/>
            <a:gdLst>
              <a:gd name="T0" fmla="*/ 2147483646 w 64"/>
              <a:gd name="T1" fmla="*/ 2147483646 h 57"/>
              <a:gd name="T2" fmla="*/ 2147483646 w 64"/>
              <a:gd name="T3" fmla="*/ 2147483646 h 57"/>
              <a:gd name="T4" fmla="*/ 0 w 64"/>
              <a:gd name="T5" fmla="*/ 2147483646 h 57"/>
              <a:gd name="T6" fmla="*/ 2147483646 w 64"/>
              <a:gd name="T7" fmla="*/ 0 h 57"/>
              <a:gd name="T8" fmla="*/ 2147483646 w 64"/>
              <a:gd name="T9" fmla="*/ 2147483646 h 57"/>
              <a:gd name="T10" fmla="*/ 2147483646 w 64"/>
              <a:gd name="T11" fmla="*/ 2147483646 h 57"/>
              <a:gd name="T12" fmla="*/ 2147483646 w 64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57"/>
              <a:gd name="T23" fmla="*/ 64 w 64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57">
                <a:moveTo>
                  <a:pt x="51" y="57"/>
                </a:moveTo>
                <a:lnTo>
                  <a:pt x="51" y="57"/>
                </a:lnTo>
                <a:lnTo>
                  <a:pt x="0" y="13"/>
                </a:lnTo>
                <a:lnTo>
                  <a:pt x="7" y="0"/>
                </a:lnTo>
                <a:lnTo>
                  <a:pt x="64" y="44"/>
                </a:lnTo>
                <a:lnTo>
                  <a:pt x="51" y="5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7" name="Freeform 97"/>
          <p:cNvSpPr>
            <a:spLocks/>
          </p:cNvSpPr>
          <p:nvPr/>
        </p:nvSpPr>
        <p:spPr bwMode="auto">
          <a:xfrm>
            <a:off x="2847976" y="4884738"/>
            <a:ext cx="92075" cy="101600"/>
          </a:xfrm>
          <a:custGeom>
            <a:avLst/>
            <a:gdLst>
              <a:gd name="T0" fmla="*/ 2147483646 w 58"/>
              <a:gd name="T1" fmla="*/ 2147483646 h 64"/>
              <a:gd name="T2" fmla="*/ 2147483646 w 58"/>
              <a:gd name="T3" fmla="*/ 2147483646 h 64"/>
              <a:gd name="T4" fmla="*/ 0 w 58"/>
              <a:gd name="T5" fmla="*/ 2147483646 h 64"/>
              <a:gd name="T6" fmla="*/ 2147483646 w 58"/>
              <a:gd name="T7" fmla="*/ 0 h 64"/>
              <a:gd name="T8" fmla="*/ 2147483646 w 58"/>
              <a:gd name="T9" fmla="*/ 2147483646 h 64"/>
              <a:gd name="T10" fmla="*/ 2147483646 w 58"/>
              <a:gd name="T11" fmla="*/ 2147483646 h 64"/>
              <a:gd name="T12" fmla="*/ 2147483646 w 58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64"/>
              <a:gd name="T23" fmla="*/ 58 w 58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64">
                <a:moveTo>
                  <a:pt x="45" y="64"/>
                </a:moveTo>
                <a:lnTo>
                  <a:pt x="45" y="64"/>
                </a:lnTo>
                <a:lnTo>
                  <a:pt x="0" y="12"/>
                </a:lnTo>
                <a:lnTo>
                  <a:pt x="13" y="0"/>
                </a:lnTo>
                <a:lnTo>
                  <a:pt x="58" y="51"/>
                </a:lnTo>
                <a:lnTo>
                  <a:pt x="45" y="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8" name="Freeform 98"/>
          <p:cNvSpPr>
            <a:spLocks/>
          </p:cNvSpPr>
          <p:nvPr/>
        </p:nvSpPr>
        <p:spPr bwMode="auto">
          <a:xfrm>
            <a:off x="2797175" y="4792664"/>
            <a:ext cx="71438" cy="111125"/>
          </a:xfrm>
          <a:custGeom>
            <a:avLst/>
            <a:gdLst>
              <a:gd name="T0" fmla="*/ 2147483646 w 45"/>
              <a:gd name="T1" fmla="*/ 2147483646 h 70"/>
              <a:gd name="T2" fmla="*/ 2147483646 w 45"/>
              <a:gd name="T3" fmla="*/ 2147483646 h 70"/>
              <a:gd name="T4" fmla="*/ 0 w 45"/>
              <a:gd name="T5" fmla="*/ 2147483646 h 70"/>
              <a:gd name="T6" fmla="*/ 2147483646 w 45"/>
              <a:gd name="T7" fmla="*/ 0 h 70"/>
              <a:gd name="T8" fmla="*/ 2147483646 w 45"/>
              <a:gd name="T9" fmla="*/ 2147483646 h 70"/>
              <a:gd name="T10" fmla="*/ 2147483646 w 45"/>
              <a:gd name="T11" fmla="*/ 2147483646 h 70"/>
              <a:gd name="T12" fmla="*/ 2147483646 w 45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70"/>
              <a:gd name="T23" fmla="*/ 45 w 45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70">
                <a:moveTo>
                  <a:pt x="32" y="70"/>
                </a:moveTo>
                <a:lnTo>
                  <a:pt x="32" y="64"/>
                </a:lnTo>
                <a:lnTo>
                  <a:pt x="0" y="6"/>
                </a:lnTo>
                <a:lnTo>
                  <a:pt x="13" y="0"/>
                </a:lnTo>
                <a:lnTo>
                  <a:pt x="45" y="64"/>
                </a:lnTo>
                <a:lnTo>
                  <a:pt x="32" y="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39" name="Freeform 99"/>
          <p:cNvSpPr>
            <a:spLocks/>
          </p:cNvSpPr>
          <p:nvPr/>
        </p:nvSpPr>
        <p:spPr bwMode="auto">
          <a:xfrm>
            <a:off x="2767013" y="4691064"/>
            <a:ext cx="50800" cy="111125"/>
          </a:xfrm>
          <a:custGeom>
            <a:avLst/>
            <a:gdLst>
              <a:gd name="T0" fmla="*/ 2147483646 w 32"/>
              <a:gd name="T1" fmla="*/ 2147483646 h 70"/>
              <a:gd name="T2" fmla="*/ 2147483646 w 32"/>
              <a:gd name="T3" fmla="*/ 2147483646 h 70"/>
              <a:gd name="T4" fmla="*/ 0 w 32"/>
              <a:gd name="T5" fmla="*/ 2147483646 h 70"/>
              <a:gd name="T6" fmla="*/ 2147483646 w 32"/>
              <a:gd name="T7" fmla="*/ 0 h 70"/>
              <a:gd name="T8" fmla="*/ 2147483646 w 32"/>
              <a:gd name="T9" fmla="*/ 2147483646 h 70"/>
              <a:gd name="T10" fmla="*/ 2147483646 w 32"/>
              <a:gd name="T11" fmla="*/ 2147483646 h 70"/>
              <a:gd name="T12" fmla="*/ 2147483646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19" y="70"/>
                </a:moveTo>
                <a:lnTo>
                  <a:pt x="19" y="70"/>
                </a:lnTo>
                <a:lnTo>
                  <a:pt x="0" y="7"/>
                </a:lnTo>
                <a:lnTo>
                  <a:pt x="13" y="0"/>
                </a:lnTo>
                <a:lnTo>
                  <a:pt x="32" y="64"/>
                </a:lnTo>
                <a:lnTo>
                  <a:pt x="19" y="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0" name="Freeform 100"/>
          <p:cNvSpPr>
            <a:spLocks/>
          </p:cNvSpPr>
          <p:nvPr/>
        </p:nvSpPr>
        <p:spPr bwMode="auto">
          <a:xfrm>
            <a:off x="2757488" y="4579939"/>
            <a:ext cx="30162" cy="122237"/>
          </a:xfrm>
          <a:custGeom>
            <a:avLst/>
            <a:gdLst>
              <a:gd name="T0" fmla="*/ 2147483646 w 19"/>
              <a:gd name="T1" fmla="*/ 2147483646 h 77"/>
              <a:gd name="T2" fmla="*/ 2147483646 w 19"/>
              <a:gd name="T3" fmla="*/ 2147483646 h 77"/>
              <a:gd name="T4" fmla="*/ 0 w 19"/>
              <a:gd name="T5" fmla="*/ 2147483646 h 77"/>
              <a:gd name="T6" fmla="*/ 2147483646 w 19"/>
              <a:gd name="T7" fmla="*/ 0 h 77"/>
              <a:gd name="T8" fmla="*/ 2147483646 w 19"/>
              <a:gd name="T9" fmla="*/ 2147483646 h 77"/>
              <a:gd name="T10" fmla="*/ 2147483646 w 19"/>
              <a:gd name="T11" fmla="*/ 2147483646 h 77"/>
              <a:gd name="T12" fmla="*/ 2147483646 w 19"/>
              <a:gd name="T13" fmla="*/ 2147483646 h 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7"/>
              <a:gd name="T23" fmla="*/ 19 w 19"/>
              <a:gd name="T24" fmla="*/ 77 h 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7">
                <a:moveTo>
                  <a:pt x="6" y="77"/>
                </a:moveTo>
                <a:lnTo>
                  <a:pt x="6" y="77"/>
                </a:lnTo>
                <a:lnTo>
                  <a:pt x="0" y="6"/>
                </a:lnTo>
                <a:lnTo>
                  <a:pt x="13" y="0"/>
                </a:lnTo>
                <a:lnTo>
                  <a:pt x="19" y="70"/>
                </a:lnTo>
                <a:lnTo>
                  <a:pt x="6" y="7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1" name="Freeform 101"/>
          <p:cNvSpPr>
            <a:spLocks/>
          </p:cNvSpPr>
          <p:nvPr/>
        </p:nvSpPr>
        <p:spPr bwMode="auto">
          <a:xfrm>
            <a:off x="2757488" y="4478339"/>
            <a:ext cx="30162" cy="111125"/>
          </a:xfrm>
          <a:custGeom>
            <a:avLst/>
            <a:gdLst>
              <a:gd name="T0" fmla="*/ 0 w 19"/>
              <a:gd name="T1" fmla="*/ 2147483646 h 70"/>
              <a:gd name="T2" fmla="*/ 0 w 19"/>
              <a:gd name="T3" fmla="*/ 2147483646 h 70"/>
              <a:gd name="T4" fmla="*/ 2147483646 w 19"/>
              <a:gd name="T5" fmla="*/ 0 h 70"/>
              <a:gd name="T6" fmla="*/ 2147483646 w 19"/>
              <a:gd name="T7" fmla="*/ 0 h 70"/>
              <a:gd name="T8" fmla="*/ 2147483646 w 19"/>
              <a:gd name="T9" fmla="*/ 2147483646 h 70"/>
              <a:gd name="T10" fmla="*/ 0 w 19"/>
              <a:gd name="T11" fmla="*/ 2147483646 h 70"/>
              <a:gd name="T12" fmla="*/ 0 w 19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0"/>
              <a:gd name="T23" fmla="*/ 19 w 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0">
                <a:moveTo>
                  <a:pt x="0" y="70"/>
                </a:moveTo>
                <a:lnTo>
                  <a:pt x="0" y="64"/>
                </a:lnTo>
                <a:lnTo>
                  <a:pt x="6" y="0"/>
                </a:ln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2" name="Freeform 102"/>
          <p:cNvSpPr>
            <a:spLocks/>
          </p:cNvSpPr>
          <p:nvPr/>
        </p:nvSpPr>
        <p:spPr bwMode="auto">
          <a:xfrm>
            <a:off x="2767013" y="4367214"/>
            <a:ext cx="50800" cy="111125"/>
          </a:xfrm>
          <a:custGeom>
            <a:avLst/>
            <a:gdLst>
              <a:gd name="T0" fmla="*/ 0 w 32"/>
              <a:gd name="T1" fmla="*/ 2147483646 h 70"/>
              <a:gd name="T2" fmla="*/ 0 w 32"/>
              <a:gd name="T3" fmla="*/ 2147483646 h 70"/>
              <a:gd name="T4" fmla="*/ 2147483646 w 32"/>
              <a:gd name="T5" fmla="*/ 0 h 70"/>
              <a:gd name="T6" fmla="*/ 2147483646 w 32"/>
              <a:gd name="T7" fmla="*/ 2147483646 h 70"/>
              <a:gd name="T8" fmla="*/ 2147483646 w 32"/>
              <a:gd name="T9" fmla="*/ 2147483646 h 70"/>
              <a:gd name="T10" fmla="*/ 0 w 32"/>
              <a:gd name="T11" fmla="*/ 2147483646 h 70"/>
              <a:gd name="T12" fmla="*/ 0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0" y="64"/>
                </a:moveTo>
                <a:lnTo>
                  <a:pt x="0" y="64"/>
                </a:lnTo>
                <a:lnTo>
                  <a:pt x="19" y="0"/>
                </a:lnTo>
                <a:lnTo>
                  <a:pt x="32" y="6"/>
                </a:lnTo>
                <a:lnTo>
                  <a:pt x="13" y="70"/>
                </a:lnTo>
                <a:lnTo>
                  <a:pt x="0" y="70"/>
                </a:lnTo>
                <a:lnTo>
                  <a:pt x="0" y="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3" name="Freeform 103"/>
          <p:cNvSpPr>
            <a:spLocks/>
          </p:cNvSpPr>
          <p:nvPr/>
        </p:nvSpPr>
        <p:spPr bwMode="auto">
          <a:xfrm>
            <a:off x="2797175" y="4275138"/>
            <a:ext cx="71438" cy="101600"/>
          </a:xfrm>
          <a:custGeom>
            <a:avLst/>
            <a:gdLst>
              <a:gd name="T0" fmla="*/ 0 w 45"/>
              <a:gd name="T1" fmla="*/ 2147483646 h 64"/>
              <a:gd name="T2" fmla="*/ 0 w 45"/>
              <a:gd name="T3" fmla="*/ 2147483646 h 64"/>
              <a:gd name="T4" fmla="*/ 2147483646 w 45"/>
              <a:gd name="T5" fmla="*/ 0 h 64"/>
              <a:gd name="T6" fmla="*/ 2147483646 w 45"/>
              <a:gd name="T7" fmla="*/ 2147483646 h 64"/>
              <a:gd name="T8" fmla="*/ 2147483646 w 45"/>
              <a:gd name="T9" fmla="*/ 2147483646 h 64"/>
              <a:gd name="T10" fmla="*/ 0 w 45"/>
              <a:gd name="T11" fmla="*/ 2147483646 h 64"/>
              <a:gd name="T12" fmla="*/ 0 w 45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0" y="58"/>
                </a:moveTo>
                <a:lnTo>
                  <a:pt x="0" y="58"/>
                </a:lnTo>
                <a:lnTo>
                  <a:pt x="32" y="0"/>
                </a:lnTo>
                <a:lnTo>
                  <a:pt x="45" y="6"/>
                </a:lnTo>
                <a:lnTo>
                  <a:pt x="13" y="64"/>
                </a:lnTo>
                <a:lnTo>
                  <a:pt x="0" y="5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4" name="Freeform 104"/>
          <p:cNvSpPr>
            <a:spLocks/>
          </p:cNvSpPr>
          <p:nvPr/>
        </p:nvSpPr>
        <p:spPr bwMode="auto">
          <a:xfrm>
            <a:off x="2847976" y="4184651"/>
            <a:ext cx="92075" cy="100013"/>
          </a:xfrm>
          <a:custGeom>
            <a:avLst/>
            <a:gdLst>
              <a:gd name="T0" fmla="*/ 0 w 58"/>
              <a:gd name="T1" fmla="*/ 2147483646 h 63"/>
              <a:gd name="T2" fmla="*/ 0 w 58"/>
              <a:gd name="T3" fmla="*/ 2147483646 h 63"/>
              <a:gd name="T4" fmla="*/ 2147483646 w 58"/>
              <a:gd name="T5" fmla="*/ 0 h 63"/>
              <a:gd name="T6" fmla="*/ 2147483646 w 58"/>
              <a:gd name="T7" fmla="*/ 2147483646 h 63"/>
              <a:gd name="T8" fmla="*/ 2147483646 w 58"/>
              <a:gd name="T9" fmla="*/ 2147483646 h 63"/>
              <a:gd name="T10" fmla="*/ 0 w 58"/>
              <a:gd name="T11" fmla="*/ 2147483646 h 63"/>
              <a:gd name="T12" fmla="*/ 0 w 58"/>
              <a:gd name="T13" fmla="*/ 2147483646 h 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63"/>
              <a:gd name="T23" fmla="*/ 58 w 58"/>
              <a:gd name="T24" fmla="*/ 63 h 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63">
                <a:moveTo>
                  <a:pt x="0" y="57"/>
                </a:moveTo>
                <a:lnTo>
                  <a:pt x="0" y="57"/>
                </a:lnTo>
                <a:lnTo>
                  <a:pt x="45" y="0"/>
                </a:lnTo>
                <a:lnTo>
                  <a:pt x="58" y="12"/>
                </a:lnTo>
                <a:lnTo>
                  <a:pt x="13" y="63"/>
                </a:lnTo>
                <a:lnTo>
                  <a:pt x="0" y="5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5" name="Freeform 105"/>
          <p:cNvSpPr>
            <a:spLocks/>
          </p:cNvSpPr>
          <p:nvPr/>
        </p:nvSpPr>
        <p:spPr bwMode="auto">
          <a:xfrm>
            <a:off x="2919413" y="4122738"/>
            <a:ext cx="101600" cy="80962"/>
          </a:xfrm>
          <a:custGeom>
            <a:avLst/>
            <a:gdLst>
              <a:gd name="T0" fmla="*/ 0 w 64"/>
              <a:gd name="T1" fmla="*/ 2147483646 h 51"/>
              <a:gd name="T2" fmla="*/ 0 w 64"/>
              <a:gd name="T3" fmla="*/ 2147483646 h 51"/>
              <a:gd name="T4" fmla="*/ 2147483646 w 64"/>
              <a:gd name="T5" fmla="*/ 0 h 51"/>
              <a:gd name="T6" fmla="*/ 2147483646 w 64"/>
              <a:gd name="T7" fmla="*/ 2147483646 h 51"/>
              <a:gd name="T8" fmla="*/ 2147483646 w 64"/>
              <a:gd name="T9" fmla="*/ 2147483646 h 51"/>
              <a:gd name="T10" fmla="*/ 0 w 64"/>
              <a:gd name="T11" fmla="*/ 2147483646 h 51"/>
              <a:gd name="T12" fmla="*/ 0 w 64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51"/>
              <a:gd name="T23" fmla="*/ 64 w 64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51">
                <a:moveTo>
                  <a:pt x="0" y="39"/>
                </a:moveTo>
                <a:lnTo>
                  <a:pt x="0" y="39"/>
                </a:lnTo>
                <a:lnTo>
                  <a:pt x="51" y="0"/>
                </a:lnTo>
                <a:lnTo>
                  <a:pt x="64" y="7"/>
                </a:lnTo>
                <a:lnTo>
                  <a:pt x="7" y="51"/>
                </a:lnTo>
                <a:lnTo>
                  <a:pt x="0" y="3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6" name="Freeform 106"/>
          <p:cNvSpPr>
            <a:spLocks/>
          </p:cNvSpPr>
          <p:nvPr/>
        </p:nvSpPr>
        <p:spPr bwMode="auto">
          <a:xfrm>
            <a:off x="3000376" y="4062414"/>
            <a:ext cx="112713" cy="71437"/>
          </a:xfrm>
          <a:custGeom>
            <a:avLst/>
            <a:gdLst>
              <a:gd name="T0" fmla="*/ 0 w 71"/>
              <a:gd name="T1" fmla="*/ 2147483646 h 45"/>
              <a:gd name="T2" fmla="*/ 0 w 71"/>
              <a:gd name="T3" fmla="*/ 2147483646 h 45"/>
              <a:gd name="T4" fmla="*/ 2147483646 w 71"/>
              <a:gd name="T5" fmla="*/ 0 h 45"/>
              <a:gd name="T6" fmla="*/ 2147483646 w 71"/>
              <a:gd name="T7" fmla="*/ 2147483646 h 45"/>
              <a:gd name="T8" fmla="*/ 2147483646 w 71"/>
              <a:gd name="T9" fmla="*/ 2147483646 h 45"/>
              <a:gd name="T10" fmla="*/ 0 w 71"/>
              <a:gd name="T11" fmla="*/ 2147483646 h 45"/>
              <a:gd name="T12" fmla="*/ 0 w 71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45"/>
              <a:gd name="T23" fmla="*/ 71 w 71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45">
                <a:moveTo>
                  <a:pt x="0" y="38"/>
                </a:moveTo>
                <a:lnTo>
                  <a:pt x="0" y="38"/>
                </a:lnTo>
                <a:lnTo>
                  <a:pt x="64" y="0"/>
                </a:lnTo>
                <a:lnTo>
                  <a:pt x="71" y="13"/>
                </a:lnTo>
                <a:lnTo>
                  <a:pt x="7" y="45"/>
                </a:lnTo>
                <a:lnTo>
                  <a:pt x="0" y="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47" name="Freeform 107"/>
          <p:cNvSpPr>
            <a:spLocks/>
          </p:cNvSpPr>
          <p:nvPr/>
        </p:nvSpPr>
        <p:spPr bwMode="auto">
          <a:xfrm>
            <a:off x="3101976" y="4032250"/>
            <a:ext cx="111125" cy="50800"/>
          </a:xfrm>
          <a:custGeom>
            <a:avLst/>
            <a:gdLst>
              <a:gd name="T0" fmla="*/ 0 w 70"/>
              <a:gd name="T1" fmla="*/ 2147483646 h 32"/>
              <a:gd name="T2" fmla="*/ 0 w 70"/>
              <a:gd name="T3" fmla="*/ 2147483646 h 32"/>
              <a:gd name="T4" fmla="*/ 2147483646 w 70"/>
              <a:gd name="T5" fmla="*/ 0 h 32"/>
              <a:gd name="T6" fmla="*/ 2147483646 w 70"/>
              <a:gd name="T7" fmla="*/ 2147483646 h 32"/>
              <a:gd name="T8" fmla="*/ 0 w 70"/>
              <a:gd name="T9" fmla="*/ 2147483646 h 32"/>
              <a:gd name="T10" fmla="*/ 0 w 70"/>
              <a:gd name="T11" fmla="*/ 2147483646 h 32"/>
              <a:gd name="T12" fmla="*/ 0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0" y="19"/>
                </a:moveTo>
                <a:lnTo>
                  <a:pt x="0" y="19"/>
                </a:lnTo>
                <a:lnTo>
                  <a:pt x="64" y="0"/>
                </a:lnTo>
                <a:lnTo>
                  <a:pt x="70" y="12"/>
                </a:lnTo>
                <a:lnTo>
                  <a:pt x="0" y="32"/>
                </a:lnTo>
                <a:lnTo>
                  <a:pt x="0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48" name="Freeform 108"/>
          <p:cNvSpPr>
            <a:spLocks/>
          </p:cNvSpPr>
          <p:nvPr/>
        </p:nvSpPr>
        <p:spPr bwMode="auto">
          <a:xfrm>
            <a:off x="3203576" y="4021138"/>
            <a:ext cx="111125" cy="30162"/>
          </a:xfrm>
          <a:custGeom>
            <a:avLst/>
            <a:gdLst>
              <a:gd name="T0" fmla="*/ 0 w 70"/>
              <a:gd name="T1" fmla="*/ 2147483646 h 19"/>
              <a:gd name="T2" fmla="*/ 0 w 70"/>
              <a:gd name="T3" fmla="*/ 2147483646 h 19"/>
              <a:gd name="T4" fmla="*/ 2147483646 w 70"/>
              <a:gd name="T5" fmla="*/ 0 h 19"/>
              <a:gd name="T6" fmla="*/ 2147483646 w 70"/>
              <a:gd name="T7" fmla="*/ 2147483646 h 19"/>
              <a:gd name="T8" fmla="*/ 0 w 70"/>
              <a:gd name="T9" fmla="*/ 2147483646 h 19"/>
              <a:gd name="T10" fmla="*/ 0 w 70"/>
              <a:gd name="T11" fmla="*/ 2147483646 h 19"/>
              <a:gd name="T12" fmla="*/ 0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0" y="7"/>
                </a:moveTo>
                <a:lnTo>
                  <a:pt x="0" y="7"/>
                </a:lnTo>
                <a:lnTo>
                  <a:pt x="70" y="0"/>
                </a:lnTo>
                <a:lnTo>
                  <a:pt x="70" y="13"/>
                </a:lnTo>
                <a:lnTo>
                  <a:pt x="0" y="19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49" name="Freeform 109"/>
          <p:cNvSpPr>
            <a:spLocks/>
          </p:cNvSpPr>
          <p:nvPr/>
        </p:nvSpPr>
        <p:spPr bwMode="auto">
          <a:xfrm>
            <a:off x="3314701" y="4021138"/>
            <a:ext cx="112713" cy="30162"/>
          </a:xfrm>
          <a:custGeom>
            <a:avLst/>
            <a:gdLst>
              <a:gd name="T0" fmla="*/ 0 w 71"/>
              <a:gd name="T1" fmla="*/ 0 h 19"/>
              <a:gd name="T2" fmla="*/ 0 w 71"/>
              <a:gd name="T3" fmla="*/ 0 h 19"/>
              <a:gd name="T4" fmla="*/ 2147483646 w 71"/>
              <a:gd name="T5" fmla="*/ 2147483646 h 19"/>
              <a:gd name="T6" fmla="*/ 2147483646 w 71"/>
              <a:gd name="T7" fmla="*/ 2147483646 h 19"/>
              <a:gd name="T8" fmla="*/ 0 w 71"/>
              <a:gd name="T9" fmla="*/ 2147483646 h 19"/>
              <a:gd name="T10" fmla="*/ 0 w 71"/>
              <a:gd name="T11" fmla="*/ 0 h 19"/>
              <a:gd name="T12" fmla="*/ 0 w 71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19"/>
              <a:gd name="T23" fmla="*/ 71 w 71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19">
                <a:moveTo>
                  <a:pt x="0" y="0"/>
                </a:moveTo>
                <a:lnTo>
                  <a:pt x="0" y="0"/>
                </a:lnTo>
                <a:lnTo>
                  <a:pt x="71" y="7"/>
                </a:lnTo>
                <a:lnTo>
                  <a:pt x="71" y="1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0" name="Freeform 110"/>
          <p:cNvSpPr>
            <a:spLocks/>
          </p:cNvSpPr>
          <p:nvPr/>
        </p:nvSpPr>
        <p:spPr bwMode="auto">
          <a:xfrm>
            <a:off x="3427414" y="4032250"/>
            <a:ext cx="111125" cy="50800"/>
          </a:xfrm>
          <a:custGeom>
            <a:avLst/>
            <a:gdLst>
              <a:gd name="T0" fmla="*/ 0 w 70"/>
              <a:gd name="T1" fmla="*/ 0 h 32"/>
              <a:gd name="T2" fmla="*/ 2147483646 w 70"/>
              <a:gd name="T3" fmla="*/ 0 h 32"/>
              <a:gd name="T4" fmla="*/ 2147483646 w 70"/>
              <a:gd name="T5" fmla="*/ 2147483646 h 32"/>
              <a:gd name="T6" fmla="*/ 2147483646 w 70"/>
              <a:gd name="T7" fmla="*/ 2147483646 h 32"/>
              <a:gd name="T8" fmla="*/ 0 w 70"/>
              <a:gd name="T9" fmla="*/ 2147483646 h 32"/>
              <a:gd name="T10" fmla="*/ 0 w 70"/>
              <a:gd name="T11" fmla="*/ 0 h 32"/>
              <a:gd name="T12" fmla="*/ 0 w 70"/>
              <a:gd name="T13" fmla="*/ 0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0" y="0"/>
                </a:moveTo>
                <a:lnTo>
                  <a:pt x="6" y="0"/>
                </a:lnTo>
                <a:lnTo>
                  <a:pt x="70" y="19"/>
                </a:lnTo>
                <a:lnTo>
                  <a:pt x="64" y="32"/>
                </a:lnTo>
                <a:lnTo>
                  <a:pt x="0" y="1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1" name="Freeform 111"/>
          <p:cNvSpPr>
            <a:spLocks/>
          </p:cNvSpPr>
          <p:nvPr/>
        </p:nvSpPr>
        <p:spPr bwMode="auto">
          <a:xfrm>
            <a:off x="3529013" y="4062414"/>
            <a:ext cx="101600" cy="71437"/>
          </a:xfrm>
          <a:custGeom>
            <a:avLst/>
            <a:gdLst>
              <a:gd name="T0" fmla="*/ 2147483646 w 64"/>
              <a:gd name="T1" fmla="*/ 0 h 45"/>
              <a:gd name="T2" fmla="*/ 2147483646 w 64"/>
              <a:gd name="T3" fmla="*/ 0 h 45"/>
              <a:gd name="T4" fmla="*/ 2147483646 w 64"/>
              <a:gd name="T5" fmla="*/ 2147483646 h 45"/>
              <a:gd name="T6" fmla="*/ 2147483646 w 64"/>
              <a:gd name="T7" fmla="*/ 2147483646 h 45"/>
              <a:gd name="T8" fmla="*/ 0 w 64"/>
              <a:gd name="T9" fmla="*/ 2147483646 h 45"/>
              <a:gd name="T10" fmla="*/ 2147483646 w 64"/>
              <a:gd name="T11" fmla="*/ 0 h 45"/>
              <a:gd name="T12" fmla="*/ 2147483646 w 64"/>
              <a:gd name="T13" fmla="*/ 0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" y="0"/>
                </a:moveTo>
                <a:lnTo>
                  <a:pt x="6" y="0"/>
                </a:lnTo>
                <a:lnTo>
                  <a:pt x="64" y="38"/>
                </a:lnTo>
                <a:lnTo>
                  <a:pt x="57" y="45"/>
                </a:lnTo>
                <a:lnTo>
                  <a:pt x="0" y="13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2" name="Freeform 112"/>
          <p:cNvSpPr>
            <a:spLocks/>
          </p:cNvSpPr>
          <p:nvPr/>
        </p:nvSpPr>
        <p:spPr bwMode="auto">
          <a:xfrm>
            <a:off x="3619501" y="4122738"/>
            <a:ext cx="92075" cy="80962"/>
          </a:xfrm>
          <a:custGeom>
            <a:avLst/>
            <a:gdLst>
              <a:gd name="T0" fmla="*/ 2147483646 w 58"/>
              <a:gd name="T1" fmla="*/ 0 h 51"/>
              <a:gd name="T2" fmla="*/ 2147483646 w 58"/>
              <a:gd name="T3" fmla="*/ 0 h 51"/>
              <a:gd name="T4" fmla="*/ 2147483646 w 58"/>
              <a:gd name="T5" fmla="*/ 2147483646 h 51"/>
              <a:gd name="T6" fmla="*/ 2147483646 w 58"/>
              <a:gd name="T7" fmla="*/ 2147483646 h 51"/>
              <a:gd name="T8" fmla="*/ 0 w 58"/>
              <a:gd name="T9" fmla="*/ 2147483646 h 51"/>
              <a:gd name="T10" fmla="*/ 2147483646 w 58"/>
              <a:gd name="T11" fmla="*/ 0 h 51"/>
              <a:gd name="T12" fmla="*/ 2147483646 w 58"/>
              <a:gd name="T13" fmla="*/ 0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51"/>
              <a:gd name="T23" fmla="*/ 58 w 58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51">
                <a:moveTo>
                  <a:pt x="7" y="0"/>
                </a:moveTo>
                <a:lnTo>
                  <a:pt x="7" y="0"/>
                </a:lnTo>
                <a:lnTo>
                  <a:pt x="58" y="39"/>
                </a:lnTo>
                <a:lnTo>
                  <a:pt x="51" y="51"/>
                </a:lnTo>
                <a:lnTo>
                  <a:pt x="0" y="7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3" name="Freeform 113"/>
          <p:cNvSpPr>
            <a:spLocks/>
          </p:cNvSpPr>
          <p:nvPr/>
        </p:nvSpPr>
        <p:spPr bwMode="auto">
          <a:xfrm>
            <a:off x="3700463" y="4184651"/>
            <a:ext cx="80962" cy="100013"/>
          </a:xfrm>
          <a:custGeom>
            <a:avLst/>
            <a:gdLst>
              <a:gd name="T0" fmla="*/ 2147483646 w 51"/>
              <a:gd name="T1" fmla="*/ 0 h 63"/>
              <a:gd name="T2" fmla="*/ 2147483646 w 51"/>
              <a:gd name="T3" fmla="*/ 0 h 63"/>
              <a:gd name="T4" fmla="*/ 2147483646 w 51"/>
              <a:gd name="T5" fmla="*/ 2147483646 h 63"/>
              <a:gd name="T6" fmla="*/ 2147483646 w 51"/>
              <a:gd name="T7" fmla="*/ 2147483646 h 63"/>
              <a:gd name="T8" fmla="*/ 0 w 51"/>
              <a:gd name="T9" fmla="*/ 2147483646 h 63"/>
              <a:gd name="T10" fmla="*/ 2147483646 w 51"/>
              <a:gd name="T11" fmla="*/ 0 h 63"/>
              <a:gd name="T12" fmla="*/ 2147483646 w 51"/>
              <a:gd name="T13" fmla="*/ 0 h 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3"/>
              <a:gd name="T23" fmla="*/ 51 w 51"/>
              <a:gd name="T24" fmla="*/ 63 h 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3">
                <a:moveTo>
                  <a:pt x="13" y="0"/>
                </a:moveTo>
                <a:lnTo>
                  <a:pt x="13" y="0"/>
                </a:lnTo>
                <a:lnTo>
                  <a:pt x="51" y="57"/>
                </a:lnTo>
                <a:lnTo>
                  <a:pt x="45" y="63"/>
                </a:lnTo>
                <a:lnTo>
                  <a:pt x="0" y="12"/>
                </a:lnTo>
                <a:lnTo>
                  <a:pt x="7" y="0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4" name="Freeform 114"/>
          <p:cNvSpPr>
            <a:spLocks/>
          </p:cNvSpPr>
          <p:nvPr/>
        </p:nvSpPr>
        <p:spPr bwMode="auto">
          <a:xfrm>
            <a:off x="3771901" y="4275138"/>
            <a:ext cx="60325" cy="101600"/>
          </a:xfrm>
          <a:custGeom>
            <a:avLst/>
            <a:gdLst>
              <a:gd name="T0" fmla="*/ 2147483646 w 38"/>
              <a:gd name="T1" fmla="*/ 0 h 64"/>
              <a:gd name="T2" fmla="*/ 2147483646 w 38"/>
              <a:gd name="T3" fmla="*/ 0 h 64"/>
              <a:gd name="T4" fmla="*/ 2147483646 w 38"/>
              <a:gd name="T5" fmla="*/ 2147483646 h 64"/>
              <a:gd name="T6" fmla="*/ 2147483646 w 38"/>
              <a:gd name="T7" fmla="*/ 2147483646 h 64"/>
              <a:gd name="T8" fmla="*/ 0 w 38"/>
              <a:gd name="T9" fmla="*/ 2147483646 h 64"/>
              <a:gd name="T10" fmla="*/ 2147483646 w 38"/>
              <a:gd name="T11" fmla="*/ 0 h 64"/>
              <a:gd name="T12" fmla="*/ 2147483646 w 38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"/>
              <a:gd name="T22" fmla="*/ 0 h 64"/>
              <a:gd name="T23" fmla="*/ 38 w 38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" h="64">
                <a:moveTo>
                  <a:pt x="6" y="0"/>
                </a:moveTo>
                <a:lnTo>
                  <a:pt x="6" y="0"/>
                </a:lnTo>
                <a:lnTo>
                  <a:pt x="38" y="58"/>
                </a:lnTo>
                <a:lnTo>
                  <a:pt x="32" y="64"/>
                </a:lnTo>
                <a:lnTo>
                  <a:pt x="0" y="6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5" name="Freeform 115"/>
          <p:cNvSpPr>
            <a:spLocks/>
          </p:cNvSpPr>
          <p:nvPr/>
        </p:nvSpPr>
        <p:spPr bwMode="auto">
          <a:xfrm>
            <a:off x="3822700" y="4367214"/>
            <a:ext cx="50800" cy="111125"/>
          </a:xfrm>
          <a:custGeom>
            <a:avLst/>
            <a:gdLst>
              <a:gd name="T0" fmla="*/ 2147483646 w 32"/>
              <a:gd name="T1" fmla="*/ 0 h 70"/>
              <a:gd name="T2" fmla="*/ 2147483646 w 32"/>
              <a:gd name="T3" fmla="*/ 0 h 70"/>
              <a:gd name="T4" fmla="*/ 2147483646 w 32"/>
              <a:gd name="T5" fmla="*/ 2147483646 h 70"/>
              <a:gd name="T6" fmla="*/ 2147483646 w 32"/>
              <a:gd name="T7" fmla="*/ 2147483646 h 70"/>
              <a:gd name="T8" fmla="*/ 0 w 32"/>
              <a:gd name="T9" fmla="*/ 2147483646 h 70"/>
              <a:gd name="T10" fmla="*/ 2147483646 w 32"/>
              <a:gd name="T11" fmla="*/ 0 h 70"/>
              <a:gd name="T12" fmla="*/ 2147483646 w 32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6" y="0"/>
                </a:moveTo>
                <a:lnTo>
                  <a:pt x="13" y="0"/>
                </a:lnTo>
                <a:lnTo>
                  <a:pt x="32" y="64"/>
                </a:lnTo>
                <a:lnTo>
                  <a:pt x="19" y="70"/>
                </a:lnTo>
                <a:lnTo>
                  <a:pt x="0" y="6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6" name="Freeform 116"/>
          <p:cNvSpPr>
            <a:spLocks/>
          </p:cNvSpPr>
          <p:nvPr/>
        </p:nvSpPr>
        <p:spPr bwMode="auto">
          <a:xfrm>
            <a:off x="3852863" y="4468813"/>
            <a:ext cx="30162" cy="120650"/>
          </a:xfrm>
          <a:custGeom>
            <a:avLst/>
            <a:gdLst>
              <a:gd name="T0" fmla="*/ 2147483646 w 19"/>
              <a:gd name="T1" fmla="*/ 0 h 76"/>
              <a:gd name="T2" fmla="*/ 2147483646 w 19"/>
              <a:gd name="T3" fmla="*/ 2147483646 h 76"/>
              <a:gd name="T4" fmla="*/ 2147483646 w 19"/>
              <a:gd name="T5" fmla="*/ 2147483646 h 76"/>
              <a:gd name="T6" fmla="*/ 2147483646 w 19"/>
              <a:gd name="T7" fmla="*/ 2147483646 h 76"/>
              <a:gd name="T8" fmla="*/ 0 w 19"/>
              <a:gd name="T9" fmla="*/ 2147483646 h 76"/>
              <a:gd name="T10" fmla="*/ 2147483646 w 19"/>
              <a:gd name="T11" fmla="*/ 0 h 76"/>
              <a:gd name="T12" fmla="*/ 2147483646 w 19"/>
              <a:gd name="T13" fmla="*/ 0 h 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6"/>
              <a:gd name="T23" fmla="*/ 19 w 19"/>
              <a:gd name="T24" fmla="*/ 76 h 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6">
                <a:moveTo>
                  <a:pt x="13" y="0"/>
                </a:moveTo>
                <a:lnTo>
                  <a:pt x="13" y="6"/>
                </a:lnTo>
                <a:lnTo>
                  <a:pt x="19" y="70"/>
                </a:lnTo>
                <a:lnTo>
                  <a:pt x="7" y="76"/>
                </a:lnTo>
                <a:lnTo>
                  <a:pt x="0" y="6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7" name="Freeform 117"/>
          <p:cNvSpPr>
            <a:spLocks/>
          </p:cNvSpPr>
          <p:nvPr/>
        </p:nvSpPr>
        <p:spPr bwMode="auto">
          <a:xfrm>
            <a:off x="3852863" y="4579939"/>
            <a:ext cx="30162" cy="122237"/>
          </a:xfrm>
          <a:custGeom>
            <a:avLst/>
            <a:gdLst>
              <a:gd name="T0" fmla="*/ 2147483646 w 19"/>
              <a:gd name="T1" fmla="*/ 2147483646 h 77"/>
              <a:gd name="T2" fmla="*/ 2147483646 w 19"/>
              <a:gd name="T3" fmla="*/ 2147483646 h 77"/>
              <a:gd name="T4" fmla="*/ 2147483646 w 19"/>
              <a:gd name="T5" fmla="*/ 2147483646 h 77"/>
              <a:gd name="T6" fmla="*/ 0 w 19"/>
              <a:gd name="T7" fmla="*/ 2147483646 h 77"/>
              <a:gd name="T8" fmla="*/ 2147483646 w 19"/>
              <a:gd name="T9" fmla="*/ 0 h 77"/>
              <a:gd name="T10" fmla="*/ 2147483646 w 19"/>
              <a:gd name="T11" fmla="*/ 0 h 77"/>
              <a:gd name="T12" fmla="*/ 2147483646 w 19"/>
              <a:gd name="T13" fmla="*/ 2147483646 h 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7"/>
              <a:gd name="T23" fmla="*/ 19 w 19"/>
              <a:gd name="T24" fmla="*/ 77 h 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7">
                <a:moveTo>
                  <a:pt x="19" y="6"/>
                </a:moveTo>
                <a:lnTo>
                  <a:pt x="19" y="6"/>
                </a:lnTo>
                <a:lnTo>
                  <a:pt x="13" y="77"/>
                </a:lnTo>
                <a:lnTo>
                  <a:pt x="0" y="70"/>
                </a:lnTo>
                <a:lnTo>
                  <a:pt x="7" y="0"/>
                </a:lnTo>
                <a:lnTo>
                  <a:pt x="19" y="0"/>
                </a:lnTo>
                <a:lnTo>
                  <a:pt x="19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58" name="Rectangle 118"/>
          <p:cNvSpPr>
            <a:spLocks noChangeArrowheads="1"/>
          </p:cNvSpPr>
          <p:nvPr/>
        </p:nvSpPr>
        <p:spPr bwMode="auto">
          <a:xfrm>
            <a:off x="3035301" y="4494214"/>
            <a:ext cx="5953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500">
                <a:solidFill>
                  <a:srgbClr val="000000"/>
                </a:solidFill>
                <a:latin typeface="Helvetica" charset="0"/>
              </a:rPr>
              <a:t>T Cells</a:t>
            </a:r>
            <a:endParaRPr lang="en-US" altLang="x-none" sz="2400">
              <a:solidFill>
                <a:srgbClr val="000000"/>
              </a:solidFill>
            </a:endParaRPr>
          </a:p>
        </p:txBody>
      </p:sp>
      <p:sp>
        <p:nvSpPr>
          <p:cNvPr id="270455" name="Rectangle 119"/>
          <p:cNvSpPr>
            <a:spLocks noChangeArrowheads="1"/>
          </p:cNvSpPr>
          <p:nvPr/>
        </p:nvSpPr>
        <p:spPr bwMode="auto">
          <a:xfrm>
            <a:off x="2971801" y="2684463"/>
            <a:ext cx="409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normAutofit/>
          </a:bodyPr>
          <a:lstStyle/>
          <a:p>
            <a:pPr>
              <a:defRPr/>
            </a:pPr>
            <a:r>
              <a:rPr lang="en-US" sz="1400" dirty="0">
                <a:solidFill>
                  <a:srgbClr val="00204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Helvetica" pitchFamily="-111" charset="0"/>
                <a:cs typeface="Helvetica" pitchFamily="-111" charset="0"/>
              </a:rPr>
              <a:t>ICN1</a:t>
            </a:r>
          </a:p>
        </p:txBody>
      </p:sp>
      <p:sp>
        <p:nvSpPr>
          <p:cNvPr id="57460" name="Line 122"/>
          <p:cNvSpPr>
            <a:spLocks noChangeShapeType="1"/>
          </p:cNvSpPr>
          <p:nvPr/>
        </p:nvSpPr>
        <p:spPr bwMode="auto">
          <a:xfrm flipH="1">
            <a:off x="3632200" y="3028950"/>
            <a:ext cx="330200" cy="774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461" name="Line 123"/>
          <p:cNvSpPr>
            <a:spLocks noChangeShapeType="1"/>
          </p:cNvSpPr>
          <p:nvPr/>
        </p:nvSpPr>
        <p:spPr bwMode="auto">
          <a:xfrm>
            <a:off x="4546600" y="3028950"/>
            <a:ext cx="330200" cy="7747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462" name="Line 124"/>
          <p:cNvSpPr>
            <a:spLocks noChangeShapeType="1"/>
          </p:cNvSpPr>
          <p:nvPr/>
        </p:nvSpPr>
        <p:spPr bwMode="auto">
          <a:xfrm>
            <a:off x="3340100" y="3009900"/>
            <a:ext cx="3302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463" name="Freeform 126"/>
          <p:cNvSpPr>
            <a:spLocks/>
          </p:cNvSpPr>
          <p:nvPr/>
        </p:nvSpPr>
        <p:spPr bwMode="auto">
          <a:xfrm>
            <a:off x="6267451" y="1555751"/>
            <a:ext cx="3370263" cy="3846513"/>
          </a:xfrm>
          <a:custGeom>
            <a:avLst/>
            <a:gdLst>
              <a:gd name="T0" fmla="*/ 2147483646 w 2123"/>
              <a:gd name="T1" fmla="*/ 0 h 2423"/>
              <a:gd name="T2" fmla="*/ 2147483646 w 2123"/>
              <a:gd name="T3" fmla="*/ 0 h 2423"/>
              <a:gd name="T4" fmla="*/ 2147483646 w 2123"/>
              <a:gd name="T5" fmla="*/ 0 h 2423"/>
              <a:gd name="T6" fmla="*/ 2147483646 w 2123"/>
              <a:gd name="T7" fmla="*/ 0 h 2423"/>
              <a:gd name="T8" fmla="*/ 2147483646 w 2123"/>
              <a:gd name="T9" fmla="*/ 0 h 2423"/>
              <a:gd name="T10" fmla="*/ 2147483646 w 2123"/>
              <a:gd name="T11" fmla="*/ 2147483646 h 2423"/>
              <a:gd name="T12" fmla="*/ 2147483646 w 2123"/>
              <a:gd name="T13" fmla="*/ 2147483646 h 2423"/>
              <a:gd name="T14" fmla="*/ 2147483646 w 2123"/>
              <a:gd name="T15" fmla="*/ 2147483646 h 2423"/>
              <a:gd name="T16" fmla="*/ 2147483646 w 2123"/>
              <a:gd name="T17" fmla="*/ 2147483646 h 2423"/>
              <a:gd name="T18" fmla="*/ 2147483646 w 2123"/>
              <a:gd name="T19" fmla="*/ 2147483646 h 2423"/>
              <a:gd name="T20" fmla="*/ 2147483646 w 2123"/>
              <a:gd name="T21" fmla="*/ 2147483646 h 2423"/>
              <a:gd name="T22" fmla="*/ 2147483646 w 2123"/>
              <a:gd name="T23" fmla="*/ 2147483646 h 2423"/>
              <a:gd name="T24" fmla="*/ 2147483646 w 2123"/>
              <a:gd name="T25" fmla="*/ 2147483646 h 2423"/>
              <a:gd name="T26" fmla="*/ 2147483646 w 2123"/>
              <a:gd name="T27" fmla="*/ 2147483646 h 2423"/>
              <a:gd name="T28" fmla="*/ 2147483646 w 2123"/>
              <a:gd name="T29" fmla="*/ 2147483646 h 2423"/>
              <a:gd name="T30" fmla="*/ 2147483646 w 2123"/>
              <a:gd name="T31" fmla="*/ 2147483646 h 2423"/>
              <a:gd name="T32" fmla="*/ 2147483646 w 2123"/>
              <a:gd name="T33" fmla="*/ 2147483646 h 2423"/>
              <a:gd name="T34" fmla="*/ 2147483646 w 2123"/>
              <a:gd name="T35" fmla="*/ 2147483646 h 2423"/>
              <a:gd name="T36" fmla="*/ 2147483646 w 2123"/>
              <a:gd name="T37" fmla="*/ 2147483646 h 2423"/>
              <a:gd name="T38" fmla="*/ 2147483646 w 2123"/>
              <a:gd name="T39" fmla="*/ 2147483646 h 2423"/>
              <a:gd name="T40" fmla="*/ 2147483646 w 2123"/>
              <a:gd name="T41" fmla="*/ 2147483646 h 2423"/>
              <a:gd name="T42" fmla="*/ 2147483646 w 2123"/>
              <a:gd name="T43" fmla="*/ 2147483646 h 2423"/>
              <a:gd name="T44" fmla="*/ 2147483646 w 2123"/>
              <a:gd name="T45" fmla="*/ 2147483646 h 2423"/>
              <a:gd name="T46" fmla="*/ 2147483646 w 2123"/>
              <a:gd name="T47" fmla="*/ 2147483646 h 2423"/>
              <a:gd name="T48" fmla="*/ 2147483646 w 2123"/>
              <a:gd name="T49" fmla="*/ 2147483646 h 2423"/>
              <a:gd name="T50" fmla="*/ 2147483646 w 2123"/>
              <a:gd name="T51" fmla="*/ 2147483646 h 2423"/>
              <a:gd name="T52" fmla="*/ 2147483646 w 2123"/>
              <a:gd name="T53" fmla="*/ 2147483646 h 2423"/>
              <a:gd name="T54" fmla="*/ 2147483646 w 2123"/>
              <a:gd name="T55" fmla="*/ 2147483646 h 2423"/>
              <a:gd name="T56" fmla="*/ 2147483646 w 2123"/>
              <a:gd name="T57" fmla="*/ 2147483646 h 2423"/>
              <a:gd name="T58" fmla="*/ 2147483646 w 2123"/>
              <a:gd name="T59" fmla="*/ 2147483646 h 2423"/>
              <a:gd name="T60" fmla="*/ 2147483646 w 2123"/>
              <a:gd name="T61" fmla="*/ 2147483646 h 2423"/>
              <a:gd name="T62" fmla="*/ 2147483646 w 2123"/>
              <a:gd name="T63" fmla="*/ 2147483646 h 2423"/>
              <a:gd name="T64" fmla="*/ 2147483646 w 2123"/>
              <a:gd name="T65" fmla="*/ 2147483646 h 2423"/>
              <a:gd name="T66" fmla="*/ 2147483646 w 2123"/>
              <a:gd name="T67" fmla="*/ 2147483646 h 2423"/>
              <a:gd name="T68" fmla="*/ 2147483646 w 2123"/>
              <a:gd name="T69" fmla="*/ 2147483646 h 2423"/>
              <a:gd name="T70" fmla="*/ 2147483646 w 2123"/>
              <a:gd name="T71" fmla="*/ 2147483646 h 2423"/>
              <a:gd name="T72" fmla="*/ 2147483646 w 2123"/>
              <a:gd name="T73" fmla="*/ 2147483646 h 2423"/>
              <a:gd name="T74" fmla="*/ 2147483646 w 2123"/>
              <a:gd name="T75" fmla="*/ 2147483646 h 2423"/>
              <a:gd name="T76" fmla="*/ 2147483646 w 2123"/>
              <a:gd name="T77" fmla="*/ 2147483646 h 2423"/>
              <a:gd name="T78" fmla="*/ 0 w 2123"/>
              <a:gd name="T79" fmla="*/ 2147483646 h 2423"/>
              <a:gd name="T80" fmla="*/ 0 w 2123"/>
              <a:gd name="T81" fmla="*/ 2147483646 h 2423"/>
              <a:gd name="T82" fmla="*/ 0 w 2123"/>
              <a:gd name="T83" fmla="*/ 2147483646 h 2423"/>
              <a:gd name="T84" fmla="*/ 0 w 2123"/>
              <a:gd name="T85" fmla="*/ 2147483646 h 2423"/>
              <a:gd name="T86" fmla="*/ 0 w 2123"/>
              <a:gd name="T87" fmla="*/ 2147483646 h 2423"/>
              <a:gd name="T88" fmla="*/ 0 w 2123"/>
              <a:gd name="T89" fmla="*/ 2147483646 h 2423"/>
              <a:gd name="T90" fmla="*/ 0 w 2123"/>
              <a:gd name="T91" fmla="*/ 2147483646 h 2423"/>
              <a:gd name="T92" fmla="*/ 0 w 2123"/>
              <a:gd name="T93" fmla="*/ 2147483646 h 2423"/>
              <a:gd name="T94" fmla="*/ 2147483646 w 2123"/>
              <a:gd name="T95" fmla="*/ 2147483646 h 2423"/>
              <a:gd name="T96" fmla="*/ 2147483646 w 2123"/>
              <a:gd name="T97" fmla="*/ 2147483646 h 2423"/>
              <a:gd name="T98" fmla="*/ 2147483646 w 2123"/>
              <a:gd name="T99" fmla="*/ 2147483646 h 2423"/>
              <a:gd name="T100" fmla="*/ 2147483646 w 2123"/>
              <a:gd name="T101" fmla="*/ 2147483646 h 2423"/>
              <a:gd name="T102" fmla="*/ 2147483646 w 2123"/>
              <a:gd name="T103" fmla="*/ 2147483646 h 2423"/>
              <a:gd name="T104" fmla="*/ 2147483646 w 2123"/>
              <a:gd name="T105" fmla="*/ 2147483646 h 2423"/>
              <a:gd name="T106" fmla="*/ 2147483646 w 2123"/>
              <a:gd name="T107" fmla="*/ 0 h 2423"/>
              <a:gd name="T108" fmla="*/ 2147483646 w 2123"/>
              <a:gd name="T109" fmla="*/ 0 h 2423"/>
              <a:gd name="T110" fmla="*/ 2147483646 w 2123"/>
              <a:gd name="T111" fmla="*/ 0 h 2423"/>
              <a:gd name="T112" fmla="*/ 2147483646 w 2123"/>
              <a:gd name="T113" fmla="*/ 0 h 2423"/>
              <a:gd name="T114" fmla="*/ 2147483646 w 2123"/>
              <a:gd name="T115" fmla="*/ 0 h 2423"/>
              <a:gd name="T116" fmla="*/ 2147483646 w 2123"/>
              <a:gd name="T117" fmla="*/ 0 h 24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123"/>
              <a:gd name="T178" fmla="*/ 0 h 2423"/>
              <a:gd name="T179" fmla="*/ 2123 w 2123"/>
              <a:gd name="T180" fmla="*/ 2423 h 242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123" h="2423">
                <a:moveTo>
                  <a:pt x="1062" y="0"/>
                </a:moveTo>
                <a:lnTo>
                  <a:pt x="2046" y="0"/>
                </a:lnTo>
                <a:lnTo>
                  <a:pt x="2071" y="6"/>
                </a:lnTo>
                <a:lnTo>
                  <a:pt x="2097" y="26"/>
                </a:lnTo>
                <a:lnTo>
                  <a:pt x="2116" y="51"/>
                </a:lnTo>
                <a:lnTo>
                  <a:pt x="2123" y="77"/>
                </a:lnTo>
                <a:lnTo>
                  <a:pt x="2123" y="2346"/>
                </a:lnTo>
                <a:lnTo>
                  <a:pt x="2116" y="2378"/>
                </a:lnTo>
                <a:lnTo>
                  <a:pt x="2097" y="2403"/>
                </a:lnTo>
                <a:lnTo>
                  <a:pt x="2071" y="2416"/>
                </a:lnTo>
                <a:lnTo>
                  <a:pt x="2046" y="2423"/>
                </a:lnTo>
                <a:lnTo>
                  <a:pt x="77" y="2423"/>
                </a:lnTo>
                <a:lnTo>
                  <a:pt x="52" y="2416"/>
                </a:lnTo>
                <a:lnTo>
                  <a:pt x="26" y="2403"/>
                </a:lnTo>
                <a:lnTo>
                  <a:pt x="7" y="2378"/>
                </a:lnTo>
                <a:lnTo>
                  <a:pt x="0" y="2346"/>
                </a:lnTo>
                <a:lnTo>
                  <a:pt x="0" y="77"/>
                </a:lnTo>
                <a:lnTo>
                  <a:pt x="7" y="51"/>
                </a:lnTo>
                <a:lnTo>
                  <a:pt x="26" y="26"/>
                </a:lnTo>
                <a:lnTo>
                  <a:pt x="52" y="6"/>
                </a:lnTo>
                <a:lnTo>
                  <a:pt x="77" y="0"/>
                </a:lnTo>
                <a:lnTo>
                  <a:pt x="1062" y="0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64" name="Freeform 127"/>
          <p:cNvSpPr>
            <a:spLocks/>
          </p:cNvSpPr>
          <p:nvPr/>
        </p:nvSpPr>
        <p:spPr bwMode="auto">
          <a:xfrm>
            <a:off x="7394576" y="1819275"/>
            <a:ext cx="1116013" cy="1106488"/>
          </a:xfrm>
          <a:custGeom>
            <a:avLst/>
            <a:gdLst>
              <a:gd name="T0" fmla="*/ 2147483646 w 703"/>
              <a:gd name="T1" fmla="*/ 2147483646 h 697"/>
              <a:gd name="T2" fmla="*/ 2147483646 w 703"/>
              <a:gd name="T3" fmla="*/ 2147483646 h 697"/>
              <a:gd name="T4" fmla="*/ 2147483646 w 703"/>
              <a:gd name="T5" fmla="*/ 2147483646 h 697"/>
              <a:gd name="T6" fmla="*/ 2147483646 w 703"/>
              <a:gd name="T7" fmla="*/ 2147483646 h 697"/>
              <a:gd name="T8" fmla="*/ 2147483646 w 703"/>
              <a:gd name="T9" fmla="*/ 2147483646 h 697"/>
              <a:gd name="T10" fmla="*/ 2147483646 w 703"/>
              <a:gd name="T11" fmla="*/ 2147483646 h 697"/>
              <a:gd name="T12" fmla="*/ 2147483646 w 703"/>
              <a:gd name="T13" fmla="*/ 2147483646 h 697"/>
              <a:gd name="T14" fmla="*/ 2147483646 w 703"/>
              <a:gd name="T15" fmla="*/ 2147483646 h 697"/>
              <a:gd name="T16" fmla="*/ 2147483646 w 703"/>
              <a:gd name="T17" fmla="*/ 2147483646 h 697"/>
              <a:gd name="T18" fmla="*/ 2147483646 w 703"/>
              <a:gd name="T19" fmla="*/ 2147483646 h 697"/>
              <a:gd name="T20" fmla="*/ 2147483646 w 703"/>
              <a:gd name="T21" fmla="*/ 2147483646 h 697"/>
              <a:gd name="T22" fmla="*/ 2147483646 w 703"/>
              <a:gd name="T23" fmla="*/ 2147483646 h 697"/>
              <a:gd name="T24" fmla="*/ 2147483646 w 703"/>
              <a:gd name="T25" fmla="*/ 2147483646 h 697"/>
              <a:gd name="T26" fmla="*/ 2147483646 w 703"/>
              <a:gd name="T27" fmla="*/ 2147483646 h 697"/>
              <a:gd name="T28" fmla="*/ 2147483646 w 703"/>
              <a:gd name="T29" fmla="*/ 2147483646 h 697"/>
              <a:gd name="T30" fmla="*/ 2147483646 w 703"/>
              <a:gd name="T31" fmla="*/ 2147483646 h 697"/>
              <a:gd name="T32" fmla="*/ 2147483646 w 703"/>
              <a:gd name="T33" fmla="*/ 2147483646 h 697"/>
              <a:gd name="T34" fmla="*/ 0 w 703"/>
              <a:gd name="T35" fmla="*/ 2147483646 h 697"/>
              <a:gd name="T36" fmla="*/ 0 w 703"/>
              <a:gd name="T37" fmla="*/ 2147483646 h 697"/>
              <a:gd name="T38" fmla="*/ 2147483646 w 703"/>
              <a:gd name="T39" fmla="*/ 2147483646 h 697"/>
              <a:gd name="T40" fmla="*/ 2147483646 w 703"/>
              <a:gd name="T41" fmla="*/ 2147483646 h 697"/>
              <a:gd name="T42" fmla="*/ 2147483646 w 703"/>
              <a:gd name="T43" fmla="*/ 2147483646 h 697"/>
              <a:gd name="T44" fmla="*/ 2147483646 w 703"/>
              <a:gd name="T45" fmla="*/ 2147483646 h 697"/>
              <a:gd name="T46" fmla="*/ 2147483646 w 703"/>
              <a:gd name="T47" fmla="*/ 2147483646 h 697"/>
              <a:gd name="T48" fmla="*/ 2147483646 w 703"/>
              <a:gd name="T49" fmla="*/ 2147483646 h 697"/>
              <a:gd name="T50" fmla="*/ 2147483646 w 703"/>
              <a:gd name="T51" fmla="*/ 2147483646 h 697"/>
              <a:gd name="T52" fmla="*/ 2147483646 w 703"/>
              <a:gd name="T53" fmla="*/ 0 h 697"/>
              <a:gd name="T54" fmla="*/ 2147483646 w 703"/>
              <a:gd name="T55" fmla="*/ 0 h 697"/>
              <a:gd name="T56" fmla="*/ 2147483646 w 703"/>
              <a:gd name="T57" fmla="*/ 2147483646 h 697"/>
              <a:gd name="T58" fmla="*/ 2147483646 w 703"/>
              <a:gd name="T59" fmla="*/ 2147483646 h 697"/>
              <a:gd name="T60" fmla="*/ 2147483646 w 703"/>
              <a:gd name="T61" fmla="*/ 2147483646 h 697"/>
              <a:gd name="T62" fmla="*/ 2147483646 w 703"/>
              <a:gd name="T63" fmla="*/ 2147483646 h 697"/>
              <a:gd name="T64" fmla="*/ 2147483646 w 703"/>
              <a:gd name="T65" fmla="*/ 2147483646 h 697"/>
              <a:gd name="T66" fmla="*/ 2147483646 w 703"/>
              <a:gd name="T67" fmla="*/ 2147483646 h 697"/>
              <a:gd name="T68" fmla="*/ 2147483646 w 703"/>
              <a:gd name="T69" fmla="*/ 2147483646 h 697"/>
              <a:gd name="T70" fmla="*/ 2147483646 w 703"/>
              <a:gd name="T71" fmla="*/ 2147483646 h 69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03"/>
              <a:gd name="T109" fmla="*/ 0 h 697"/>
              <a:gd name="T110" fmla="*/ 703 w 703"/>
              <a:gd name="T111" fmla="*/ 697 h 69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03" h="697">
                <a:moveTo>
                  <a:pt x="703" y="352"/>
                </a:moveTo>
                <a:lnTo>
                  <a:pt x="697" y="422"/>
                </a:lnTo>
                <a:lnTo>
                  <a:pt x="671" y="486"/>
                </a:lnTo>
                <a:lnTo>
                  <a:pt x="639" y="544"/>
                </a:lnTo>
                <a:lnTo>
                  <a:pt x="601" y="595"/>
                </a:lnTo>
                <a:lnTo>
                  <a:pt x="543" y="639"/>
                </a:lnTo>
                <a:lnTo>
                  <a:pt x="486" y="671"/>
                </a:lnTo>
                <a:lnTo>
                  <a:pt x="422" y="691"/>
                </a:lnTo>
                <a:lnTo>
                  <a:pt x="352" y="697"/>
                </a:lnTo>
                <a:lnTo>
                  <a:pt x="281" y="691"/>
                </a:lnTo>
                <a:lnTo>
                  <a:pt x="217" y="671"/>
                </a:lnTo>
                <a:lnTo>
                  <a:pt x="160" y="639"/>
                </a:lnTo>
                <a:lnTo>
                  <a:pt x="109" y="595"/>
                </a:lnTo>
                <a:lnTo>
                  <a:pt x="64" y="544"/>
                </a:lnTo>
                <a:lnTo>
                  <a:pt x="32" y="486"/>
                </a:lnTo>
                <a:lnTo>
                  <a:pt x="13" y="422"/>
                </a:lnTo>
                <a:lnTo>
                  <a:pt x="0" y="352"/>
                </a:lnTo>
                <a:lnTo>
                  <a:pt x="13" y="281"/>
                </a:lnTo>
                <a:lnTo>
                  <a:pt x="32" y="218"/>
                </a:lnTo>
                <a:lnTo>
                  <a:pt x="64" y="154"/>
                </a:lnTo>
                <a:lnTo>
                  <a:pt x="109" y="102"/>
                </a:lnTo>
                <a:lnTo>
                  <a:pt x="160" y="64"/>
                </a:lnTo>
                <a:lnTo>
                  <a:pt x="217" y="32"/>
                </a:lnTo>
                <a:lnTo>
                  <a:pt x="281" y="7"/>
                </a:lnTo>
                <a:lnTo>
                  <a:pt x="352" y="0"/>
                </a:lnTo>
                <a:lnTo>
                  <a:pt x="422" y="7"/>
                </a:lnTo>
                <a:lnTo>
                  <a:pt x="486" y="32"/>
                </a:lnTo>
                <a:lnTo>
                  <a:pt x="543" y="64"/>
                </a:lnTo>
                <a:lnTo>
                  <a:pt x="601" y="102"/>
                </a:lnTo>
                <a:lnTo>
                  <a:pt x="639" y="154"/>
                </a:lnTo>
                <a:lnTo>
                  <a:pt x="671" y="218"/>
                </a:lnTo>
                <a:lnTo>
                  <a:pt x="697" y="281"/>
                </a:lnTo>
                <a:lnTo>
                  <a:pt x="703" y="35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65" name="Freeform 128"/>
          <p:cNvSpPr>
            <a:spLocks/>
          </p:cNvSpPr>
          <p:nvPr/>
        </p:nvSpPr>
        <p:spPr bwMode="auto">
          <a:xfrm>
            <a:off x="8489951" y="2378076"/>
            <a:ext cx="30163" cy="111125"/>
          </a:xfrm>
          <a:custGeom>
            <a:avLst/>
            <a:gdLst>
              <a:gd name="T0" fmla="*/ 2147483646 w 19"/>
              <a:gd name="T1" fmla="*/ 0 h 70"/>
              <a:gd name="T2" fmla="*/ 2147483646 w 19"/>
              <a:gd name="T3" fmla="*/ 0 h 70"/>
              <a:gd name="T4" fmla="*/ 2147483646 w 19"/>
              <a:gd name="T5" fmla="*/ 2147483646 h 70"/>
              <a:gd name="T6" fmla="*/ 0 w 19"/>
              <a:gd name="T7" fmla="*/ 2147483646 h 70"/>
              <a:gd name="T8" fmla="*/ 2147483646 w 19"/>
              <a:gd name="T9" fmla="*/ 0 h 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70"/>
              <a:gd name="T17" fmla="*/ 19 w 19"/>
              <a:gd name="T18" fmla="*/ 70 h 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70">
                <a:moveTo>
                  <a:pt x="7" y="0"/>
                </a:move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66" name="Freeform 129"/>
          <p:cNvSpPr>
            <a:spLocks/>
          </p:cNvSpPr>
          <p:nvPr/>
        </p:nvSpPr>
        <p:spPr bwMode="auto">
          <a:xfrm>
            <a:off x="8450264" y="2489200"/>
            <a:ext cx="60325" cy="101600"/>
          </a:xfrm>
          <a:custGeom>
            <a:avLst/>
            <a:gdLst>
              <a:gd name="T0" fmla="*/ 2147483646 w 38"/>
              <a:gd name="T1" fmla="*/ 0 h 64"/>
              <a:gd name="T2" fmla="*/ 2147483646 w 38"/>
              <a:gd name="T3" fmla="*/ 0 h 64"/>
              <a:gd name="T4" fmla="*/ 2147483646 w 38"/>
              <a:gd name="T5" fmla="*/ 2147483646 h 64"/>
              <a:gd name="T6" fmla="*/ 0 w 38"/>
              <a:gd name="T7" fmla="*/ 2147483646 h 64"/>
              <a:gd name="T8" fmla="*/ 2147483646 w 38"/>
              <a:gd name="T9" fmla="*/ 0 h 64"/>
              <a:gd name="T10" fmla="*/ 2147483646 w 38"/>
              <a:gd name="T11" fmla="*/ 0 h 64"/>
              <a:gd name="T12" fmla="*/ 2147483646 w 38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"/>
              <a:gd name="T22" fmla="*/ 0 h 64"/>
              <a:gd name="T23" fmla="*/ 38 w 38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" h="64">
                <a:moveTo>
                  <a:pt x="32" y="0"/>
                </a:moveTo>
                <a:lnTo>
                  <a:pt x="32" y="0"/>
                </a:lnTo>
                <a:lnTo>
                  <a:pt x="13" y="64"/>
                </a:lnTo>
                <a:lnTo>
                  <a:pt x="0" y="64"/>
                </a:lnTo>
                <a:lnTo>
                  <a:pt x="25" y="0"/>
                </a:lnTo>
                <a:lnTo>
                  <a:pt x="38" y="0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67" name="Freeform 130"/>
          <p:cNvSpPr>
            <a:spLocks/>
          </p:cNvSpPr>
          <p:nvPr/>
        </p:nvSpPr>
        <p:spPr bwMode="auto">
          <a:xfrm>
            <a:off x="8399464" y="2590800"/>
            <a:ext cx="71437" cy="101600"/>
          </a:xfrm>
          <a:custGeom>
            <a:avLst/>
            <a:gdLst>
              <a:gd name="T0" fmla="*/ 2147483646 w 45"/>
              <a:gd name="T1" fmla="*/ 0 h 64"/>
              <a:gd name="T2" fmla="*/ 2147483646 w 45"/>
              <a:gd name="T3" fmla="*/ 2147483646 h 64"/>
              <a:gd name="T4" fmla="*/ 2147483646 w 45"/>
              <a:gd name="T5" fmla="*/ 2147483646 h 64"/>
              <a:gd name="T6" fmla="*/ 0 w 45"/>
              <a:gd name="T7" fmla="*/ 2147483646 h 64"/>
              <a:gd name="T8" fmla="*/ 2147483646 w 45"/>
              <a:gd name="T9" fmla="*/ 0 h 64"/>
              <a:gd name="T10" fmla="*/ 2147483646 w 45"/>
              <a:gd name="T11" fmla="*/ 0 h 64"/>
              <a:gd name="T12" fmla="*/ 2147483646 w 45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45" y="0"/>
                </a:moveTo>
                <a:lnTo>
                  <a:pt x="45" y="6"/>
                </a:lnTo>
                <a:lnTo>
                  <a:pt x="13" y="64"/>
                </a:lnTo>
                <a:lnTo>
                  <a:pt x="0" y="58"/>
                </a:lnTo>
                <a:lnTo>
                  <a:pt x="32" y="0"/>
                </a:lnTo>
                <a:lnTo>
                  <a:pt x="45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68" name="Freeform 131"/>
          <p:cNvSpPr>
            <a:spLocks/>
          </p:cNvSpPr>
          <p:nvPr/>
        </p:nvSpPr>
        <p:spPr bwMode="auto">
          <a:xfrm>
            <a:off x="8337550" y="2682875"/>
            <a:ext cx="82550" cy="90488"/>
          </a:xfrm>
          <a:custGeom>
            <a:avLst/>
            <a:gdLst>
              <a:gd name="T0" fmla="*/ 2147483646 w 52"/>
              <a:gd name="T1" fmla="*/ 2147483646 h 57"/>
              <a:gd name="T2" fmla="*/ 2147483646 w 52"/>
              <a:gd name="T3" fmla="*/ 2147483646 h 57"/>
              <a:gd name="T4" fmla="*/ 2147483646 w 52"/>
              <a:gd name="T5" fmla="*/ 2147483646 h 57"/>
              <a:gd name="T6" fmla="*/ 0 w 52"/>
              <a:gd name="T7" fmla="*/ 2147483646 h 57"/>
              <a:gd name="T8" fmla="*/ 2147483646 w 52"/>
              <a:gd name="T9" fmla="*/ 0 h 57"/>
              <a:gd name="T10" fmla="*/ 2147483646 w 52"/>
              <a:gd name="T11" fmla="*/ 2147483646 h 57"/>
              <a:gd name="T12" fmla="*/ 2147483646 w 52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2"/>
              <a:gd name="T22" fmla="*/ 0 h 57"/>
              <a:gd name="T23" fmla="*/ 52 w 52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2" h="57">
                <a:moveTo>
                  <a:pt x="52" y="6"/>
                </a:moveTo>
                <a:lnTo>
                  <a:pt x="52" y="6"/>
                </a:lnTo>
                <a:lnTo>
                  <a:pt x="7" y="57"/>
                </a:lnTo>
                <a:lnTo>
                  <a:pt x="0" y="51"/>
                </a:lnTo>
                <a:lnTo>
                  <a:pt x="39" y="0"/>
                </a:lnTo>
                <a:lnTo>
                  <a:pt x="52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69" name="Freeform 132"/>
          <p:cNvSpPr>
            <a:spLocks/>
          </p:cNvSpPr>
          <p:nvPr/>
        </p:nvSpPr>
        <p:spPr bwMode="auto">
          <a:xfrm>
            <a:off x="8256589" y="2763838"/>
            <a:ext cx="92075" cy="80962"/>
          </a:xfrm>
          <a:custGeom>
            <a:avLst/>
            <a:gdLst>
              <a:gd name="T0" fmla="*/ 2147483646 w 58"/>
              <a:gd name="T1" fmla="*/ 2147483646 h 51"/>
              <a:gd name="T2" fmla="*/ 2147483646 w 58"/>
              <a:gd name="T3" fmla="*/ 2147483646 h 51"/>
              <a:gd name="T4" fmla="*/ 2147483646 w 58"/>
              <a:gd name="T5" fmla="*/ 2147483646 h 51"/>
              <a:gd name="T6" fmla="*/ 0 w 58"/>
              <a:gd name="T7" fmla="*/ 2147483646 h 51"/>
              <a:gd name="T8" fmla="*/ 2147483646 w 58"/>
              <a:gd name="T9" fmla="*/ 0 h 51"/>
              <a:gd name="T10" fmla="*/ 2147483646 w 58"/>
              <a:gd name="T11" fmla="*/ 2147483646 h 51"/>
              <a:gd name="T12" fmla="*/ 2147483646 w 58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51"/>
              <a:gd name="T23" fmla="*/ 58 w 58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51">
                <a:moveTo>
                  <a:pt x="58" y="6"/>
                </a:moveTo>
                <a:lnTo>
                  <a:pt x="58" y="6"/>
                </a:lnTo>
                <a:lnTo>
                  <a:pt x="7" y="51"/>
                </a:lnTo>
                <a:lnTo>
                  <a:pt x="0" y="38"/>
                </a:lnTo>
                <a:lnTo>
                  <a:pt x="51" y="0"/>
                </a:lnTo>
                <a:lnTo>
                  <a:pt x="58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0" name="Freeform 133"/>
          <p:cNvSpPr>
            <a:spLocks/>
          </p:cNvSpPr>
          <p:nvPr/>
        </p:nvSpPr>
        <p:spPr bwMode="auto">
          <a:xfrm>
            <a:off x="8166100" y="2824164"/>
            <a:ext cx="101600" cy="71437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2147483646 w 64"/>
              <a:gd name="T5" fmla="*/ 2147483646 h 45"/>
              <a:gd name="T6" fmla="*/ 0 w 64"/>
              <a:gd name="T7" fmla="*/ 2147483646 h 45"/>
              <a:gd name="T8" fmla="*/ 2147483646 w 64"/>
              <a:gd name="T9" fmla="*/ 0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4" y="13"/>
                </a:moveTo>
                <a:lnTo>
                  <a:pt x="64" y="13"/>
                </a:lnTo>
                <a:lnTo>
                  <a:pt x="6" y="45"/>
                </a:lnTo>
                <a:lnTo>
                  <a:pt x="0" y="32"/>
                </a:lnTo>
                <a:lnTo>
                  <a:pt x="57" y="0"/>
                </a:lnTo>
                <a:lnTo>
                  <a:pt x="64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1" name="Freeform 134"/>
          <p:cNvSpPr>
            <a:spLocks/>
          </p:cNvSpPr>
          <p:nvPr/>
        </p:nvSpPr>
        <p:spPr bwMode="auto">
          <a:xfrm>
            <a:off x="8064501" y="2874963"/>
            <a:ext cx="111125" cy="50800"/>
          </a:xfrm>
          <a:custGeom>
            <a:avLst/>
            <a:gdLst>
              <a:gd name="T0" fmla="*/ 2147483646 w 70"/>
              <a:gd name="T1" fmla="*/ 2147483646 h 32"/>
              <a:gd name="T2" fmla="*/ 2147483646 w 70"/>
              <a:gd name="T3" fmla="*/ 2147483646 h 32"/>
              <a:gd name="T4" fmla="*/ 0 w 70"/>
              <a:gd name="T5" fmla="*/ 2147483646 h 32"/>
              <a:gd name="T6" fmla="*/ 0 w 70"/>
              <a:gd name="T7" fmla="*/ 2147483646 h 32"/>
              <a:gd name="T8" fmla="*/ 2147483646 w 70"/>
              <a:gd name="T9" fmla="*/ 0 h 32"/>
              <a:gd name="T10" fmla="*/ 2147483646 w 70"/>
              <a:gd name="T11" fmla="*/ 2147483646 h 32"/>
              <a:gd name="T12" fmla="*/ 2147483646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70" y="13"/>
                </a:moveTo>
                <a:lnTo>
                  <a:pt x="70" y="13"/>
                </a:lnTo>
                <a:lnTo>
                  <a:pt x="0" y="32"/>
                </a:lnTo>
                <a:lnTo>
                  <a:pt x="0" y="19"/>
                </a:lnTo>
                <a:lnTo>
                  <a:pt x="64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2" name="Freeform 135"/>
          <p:cNvSpPr>
            <a:spLocks/>
          </p:cNvSpPr>
          <p:nvPr/>
        </p:nvSpPr>
        <p:spPr bwMode="auto">
          <a:xfrm>
            <a:off x="7953376" y="2905126"/>
            <a:ext cx="111125" cy="30163"/>
          </a:xfrm>
          <a:custGeom>
            <a:avLst/>
            <a:gdLst>
              <a:gd name="T0" fmla="*/ 2147483646 w 70"/>
              <a:gd name="T1" fmla="*/ 2147483646 h 19"/>
              <a:gd name="T2" fmla="*/ 2147483646 w 70"/>
              <a:gd name="T3" fmla="*/ 2147483646 h 19"/>
              <a:gd name="T4" fmla="*/ 0 w 70"/>
              <a:gd name="T5" fmla="*/ 2147483646 h 19"/>
              <a:gd name="T6" fmla="*/ 0 w 70"/>
              <a:gd name="T7" fmla="*/ 2147483646 h 19"/>
              <a:gd name="T8" fmla="*/ 2147483646 w 70"/>
              <a:gd name="T9" fmla="*/ 0 h 19"/>
              <a:gd name="T10" fmla="*/ 2147483646 w 70"/>
              <a:gd name="T11" fmla="*/ 2147483646 h 19"/>
              <a:gd name="T12" fmla="*/ 2147483646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70" y="13"/>
                </a:moveTo>
                <a:lnTo>
                  <a:pt x="70" y="13"/>
                </a:lnTo>
                <a:lnTo>
                  <a:pt x="0" y="19"/>
                </a:lnTo>
                <a:lnTo>
                  <a:pt x="0" y="7"/>
                </a:lnTo>
                <a:lnTo>
                  <a:pt x="70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3" name="Freeform 136"/>
          <p:cNvSpPr>
            <a:spLocks/>
          </p:cNvSpPr>
          <p:nvPr/>
        </p:nvSpPr>
        <p:spPr bwMode="auto">
          <a:xfrm>
            <a:off x="7840663" y="2905126"/>
            <a:ext cx="112712" cy="30163"/>
          </a:xfrm>
          <a:custGeom>
            <a:avLst/>
            <a:gdLst>
              <a:gd name="T0" fmla="*/ 2147483646 w 71"/>
              <a:gd name="T1" fmla="*/ 2147483646 h 19"/>
              <a:gd name="T2" fmla="*/ 2147483646 w 71"/>
              <a:gd name="T3" fmla="*/ 2147483646 h 19"/>
              <a:gd name="T4" fmla="*/ 0 w 71"/>
              <a:gd name="T5" fmla="*/ 2147483646 h 19"/>
              <a:gd name="T6" fmla="*/ 0 w 71"/>
              <a:gd name="T7" fmla="*/ 0 h 19"/>
              <a:gd name="T8" fmla="*/ 2147483646 w 71"/>
              <a:gd name="T9" fmla="*/ 2147483646 h 19"/>
              <a:gd name="T10" fmla="*/ 2147483646 w 71"/>
              <a:gd name="T11" fmla="*/ 2147483646 h 19"/>
              <a:gd name="T12" fmla="*/ 2147483646 w 71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19"/>
              <a:gd name="T23" fmla="*/ 71 w 71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19">
                <a:moveTo>
                  <a:pt x="71" y="19"/>
                </a:moveTo>
                <a:lnTo>
                  <a:pt x="71" y="19"/>
                </a:lnTo>
                <a:lnTo>
                  <a:pt x="0" y="13"/>
                </a:lnTo>
                <a:lnTo>
                  <a:pt x="0" y="0"/>
                </a:lnTo>
                <a:lnTo>
                  <a:pt x="71" y="7"/>
                </a:lnTo>
                <a:lnTo>
                  <a:pt x="71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4" name="Freeform 137"/>
          <p:cNvSpPr>
            <a:spLocks/>
          </p:cNvSpPr>
          <p:nvPr/>
        </p:nvSpPr>
        <p:spPr bwMode="auto">
          <a:xfrm>
            <a:off x="7739063" y="2874963"/>
            <a:ext cx="101600" cy="50800"/>
          </a:xfrm>
          <a:custGeom>
            <a:avLst/>
            <a:gdLst>
              <a:gd name="T0" fmla="*/ 2147483646 w 64"/>
              <a:gd name="T1" fmla="*/ 2147483646 h 32"/>
              <a:gd name="T2" fmla="*/ 2147483646 w 64"/>
              <a:gd name="T3" fmla="*/ 2147483646 h 32"/>
              <a:gd name="T4" fmla="*/ 0 w 64"/>
              <a:gd name="T5" fmla="*/ 2147483646 h 32"/>
              <a:gd name="T6" fmla="*/ 0 w 64"/>
              <a:gd name="T7" fmla="*/ 0 h 32"/>
              <a:gd name="T8" fmla="*/ 2147483646 w 64"/>
              <a:gd name="T9" fmla="*/ 2147483646 h 32"/>
              <a:gd name="T10" fmla="*/ 2147483646 w 64"/>
              <a:gd name="T11" fmla="*/ 2147483646 h 32"/>
              <a:gd name="T12" fmla="*/ 2147483646 w 64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32"/>
              <a:gd name="T23" fmla="*/ 64 w 64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32">
                <a:moveTo>
                  <a:pt x="64" y="32"/>
                </a:moveTo>
                <a:lnTo>
                  <a:pt x="64" y="32"/>
                </a:lnTo>
                <a:lnTo>
                  <a:pt x="0" y="13"/>
                </a:lnTo>
                <a:lnTo>
                  <a:pt x="0" y="0"/>
                </a:lnTo>
                <a:lnTo>
                  <a:pt x="64" y="19"/>
                </a:lnTo>
                <a:lnTo>
                  <a:pt x="64" y="3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5" name="Freeform 138"/>
          <p:cNvSpPr>
            <a:spLocks/>
          </p:cNvSpPr>
          <p:nvPr/>
        </p:nvSpPr>
        <p:spPr bwMode="auto">
          <a:xfrm>
            <a:off x="7637463" y="2824164"/>
            <a:ext cx="101600" cy="71437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0 w 64"/>
              <a:gd name="T5" fmla="*/ 2147483646 h 45"/>
              <a:gd name="T6" fmla="*/ 2147483646 w 64"/>
              <a:gd name="T7" fmla="*/ 0 h 45"/>
              <a:gd name="T8" fmla="*/ 2147483646 w 64"/>
              <a:gd name="T9" fmla="*/ 2147483646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4" y="45"/>
                </a:moveTo>
                <a:lnTo>
                  <a:pt x="58" y="45"/>
                </a:lnTo>
                <a:lnTo>
                  <a:pt x="0" y="13"/>
                </a:lnTo>
                <a:lnTo>
                  <a:pt x="7" y="0"/>
                </a:lnTo>
                <a:lnTo>
                  <a:pt x="64" y="32"/>
                </a:lnTo>
                <a:lnTo>
                  <a:pt x="64" y="4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6" name="Freeform 139"/>
          <p:cNvSpPr>
            <a:spLocks/>
          </p:cNvSpPr>
          <p:nvPr/>
        </p:nvSpPr>
        <p:spPr bwMode="auto">
          <a:xfrm>
            <a:off x="7556501" y="2763838"/>
            <a:ext cx="92075" cy="80962"/>
          </a:xfrm>
          <a:custGeom>
            <a:avLst/>
            <a:gdLst>
              <a:gd name="T0" fmla="*/ 2147483646 w 58"/>
              <a:gd name="T1" fmla="*/ 2147483646 h 51"/>
              <a:gd name="T2" fmla="*/ 2147483646 w 58"/>
              <a:gd name="T3" fmla="*/ 2147483646 h 51"/>
              <a:gd name="T4" fmla="*/ 0 w 58"/>
              <a:gd name="T5" fmla="*/ 2147483646 h 51"/>
              <a:gd name="T6" fmla="*/ 2147483646 w 58"/>
              <a:gd name="T7" fmla="*/ 0 h 51"/>
              <a:gd name="T8" fmla="*/ 2147483646 w 58"/>
              <a:gd name="T9" fmla="*/ 2147483646 h 51"/>
              <a:gd name="T10" fmla="*/ 2147483646 w 58"/>
              <a:gd name="T11" fmla="*/ 2147483646 h 51"/>
              <a:gd name="T12" fmla="*/ 2147483646 w 58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51"/>
              <a:gd name="T23" fmla="*/ 58 w 58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51">
                <a:moveTo>
                  <a:pt x="51" y="51"/>
                </a:moveTo>
                <a:lnTo>
                  <a:pt x="51" y="51"/>
                </a:lnTo>
                <a:lnTo>
                  <a:pt x="0" y="6"/>
                </a:lnTo>
                <a:lnTo>
                  <a:pt x="7" y="0"/>
                </a:lnTo>
                <a:lnTo>
                  <a:pt x="58" y="38"/>
                </a:lnTo>
                <a:lnTo>
                  <a:pt x="51" y="51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7" name="Freeform 140"/>
          <p:cNvSpPr>
            <a:spLocks/>
          </p:cNvSpPr>
          <p:nvPr/>
        </p:nvSpPr>
        <p:spPr bwMode="auto">
          <a:xfrm>
            <a:off x="7486651" y="2682875"/>
            <a:ext cx="80963" cy="90488"/>
          </a:xfrm>
          <a:custGeom>
            <a:avLst/>
            <a:gdLst>
              <a:gd name="T0" fmla="*/ 2147483646 w 51"/>
              <a:gd name="T1" fmla="*/ 2147483646 h 57"/>
              <a:gd name="T2" fmla="*/ 2147483646 w 51"/>
              <a:gd name="T3" fmla="*/ 2147483646 h 57"/>
              <a:gd name="T4" fmla="*/ 0 w 51"/>
              <a:gd name="T5" fmla="*/ 2147483646 h 57"/>
              <a:gd name="T6" fmla="*/ 2147483646 w 51"/>
              <a:gd name="T7" fmla="*/ 0 h 57"/>
              <a:gd name="T8" fmla="*/ 2147483646 w 51"/>
              <a:gd name="T9" fmla="*/ 2147483646 h 57"/>
              <a:gd name="T10" fmla="*/ 2147483646 w 51"/>
              <a:gd name="T11" fmla="*/ 2147483646 h 57"/>
              <a:gd name="T12" fmla="*/ 2147483646 w 51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7"/>
              <a:gd name="T23" fmla="*/ 51 w 51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7">
                <a:moveTo>
                  <a:pt x="44" y="57"/>
                </a:moveTo>
                <a:lnTo>
                  <a:pt x="44" y="57"/>
                </a:lnTo>
                <a:lnTo>
                  <a:pt x="0" y="6"/>
                </a:lnTo>
                <a:lnTo>
                  <a:pt x="12" y="0"/>
                </a:lnTo>
                <a:lnTo>
                  <a:pt x="51" y="51"/>
                </a:lnTo>
                <a:lnTo>
                  <a:pt x="44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8" name="Freeform 141"/>
          <p:cNvSpPr>
            <a:spLocks/>
          </p:cNvSpPr>
          <p:nvPr/>
        </p:nvSpPr>
        <p:spPr bwMode="auto">
          <a:xfrm>
            <a:off x="7435850" y="2590800"/>
            <a:ext cx="69850" cy="101600"/>
          </a:xfrm>
          <a:custGeom>
            <a:avLst/>
            <a:gdLst>
              <a:gd name="T0" fmla="*/ 2147483646 w 44"/>
              <a:gd name="T1" fmla="*/ 2147483646 h 64"/>
              <a:gd name="T2" fmla="*/ 2147483646 w 44"/>
              <a:gd name="T3" fmla="*/ 2147483646 h 64"/>
              <a:gd name="T4" fmla="*/ 0 w 44"/>
              <a:gd name="T5" fmla="*/ 2147483646 h 64"/>
              <a:gd name="T6" fmla="*/ 2147483646 w 44"/>
              <a:gd name="T7" fmla="*/ 0 h 64"/>
              <a:gd name="T8" fmla="*/ 2147483646 w 44"/>
              <a:gd name="T9" fmla="*/ 2147483646 h 64"/>
              <a:gd name="T10" fmla="*/ 2147483646 w 44"/>
              <a:gd name="T11" fmla="*/ 2147483646 h 64"/>
              <a:gd name="T12" fmla="*/ 2147483646 w 44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"/>
              <a:gd name="T22" fmla="*/ 0 h 64"/>
              <a:gd name="T23" fmla="*/ 44 w 44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" h="64">
                <a:moveTo>
                  <a:pt x="32" y="64"/>
                </a:moveTo>
                <a:lnTo>
                  <a:pt x="32" y="64"/>
                </a:lnTo>
                <a:lnTo>
                  <a:pt x="0" y="6"/>
                </a:lnTo>
                <a:lnTo>
                  <a:pt x="12" y="0"/>
                </a:lnTo>
                <a:lnTo>
                  <a:pt x="44" y="58"/>
                </a:lnTo>
                <a:lnTo>
                  <a:pt x="32" y="6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79" name="Freeform 142"/>
          <p:cNvSpPr>
            <a:spLocks/>
          </p:cNvSpPr>
          <p:nvPr/>
        </p:nvSpPr>
        <p:spPr bwMode="auto">
          <a:xfrm>
            <a:off x="7404100" y="2489201"/>
            <a:ext cx="50800" cy="111125"/>
          </a:xfrm>
          <a:custGeom>
            <a:avLst/>
            <a:gdLst>
              <a:gd name="T0" fmla="*/ 2147483646 w 32"/>
              <a:gd name="T1" fmla="*/ 2147483646 h 70"/>
              <a:gd name="T2" fmla="*/ 2147483646 w 32"/>
              <a:gd name="T3" fmla="*/ 2147483646 h 70"/>
              <a:gd name="T4" fmla="*/ 0 w 32"/>
              <a:gd name="T5" fmla="*/ 0 h 70"/>
              <a:gd name="T6" fmla="*/ 2147483646 w 32"/>
              <a:gd name="T7" fmla="*/ 0 h 70"/>
              <a:gd name="T8" fmla="*/ 2147483646 w 32"/>
              <a:gd name="T9" fmla="*/ 2147483646 h 70"/>
              <a:gd name="T10" fmla="*/ 2147483646 w 32"/>
              <a:gd name="T11" fmla="*/ 2147483646 h 70"/>
              <a:gd name="T12" fmla="*/ 2147483646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20" y="64"/>
                </a:moveTo>
                <a:lnTo>
                  <a:pt x="20" y="64"/>
                </a:lnTo>
                <a:lnTo>
                  <a:pt x="0" y="0"/>
                </a:lnTo>
                <a:lnTo>
                  <a:pt x="13" y="0"/>
                </a:lnTo>
                <a:lnTo>
                  <a:pt x="32" y="64"/>
                </a:lnTo>
                <a:lnTo>
                  <a:pt x="20" y="70"/>
                </a:lnTo>
                <a:lnTo>
                  <a:pt x="20" y="6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0" name="Freeform 143"/>
          <p:cNvSpPr>
            <a:spLocks/>
          </p:cNvSpPr>
          <p:nvPr/>
        </p:nvSpPr>
        <p:spPr bwMode="auto">
          <a:xfrm>
            <a:off x="7385050" y="2378076"/>
            <a:ext cx="39688" cy="111125"/>
          </a:xfrm>
          <a:custGeom>
            <a:avLst/>
            <a:gdLst>
              <a:gd name="T0" fmla="*/ 2147483646 w 25"/>
              <a:gd name="T1" fmla="*/ 2147483646 h 70"/>
              <a:gd name="T2" fmla="*/ 2147483646 w 25"/>
              <a:gd name="T3" fmla="*/ 2147483646 h 70"/>
              <a:gd name="T4" fmla="*/ 0 w 25"/>
              <a:gd name="T5" fmla="*/ 0 h 70"/>
              <a:gd name="T6" fmla="*/ 2147483646 w 25"/>
              <a:gd name="T7" fmla="*/ 0 h 70"/>
              <a:gd name="T8" fmla="*/ 2147483646 w 25"/>
              <a:gd name="T9" fmla="*/ 2147483646 h 70"/>
              <a:gd name="T10" fmla="*/ 2147483646 w 25"/>
              <a:gd name="T11" fmla="*/ 2147483646 h 70"/>
              <a:gd name="T12" fmla="*/ 2147483646 w 25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70"/>
              <a:gd name="T23" fmla="*/ 25 w 25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70">
                <a:moveTo>
                  <a:pt x="12" y="70"/>
                </a:moveTo>
                <a:lnTo>
                  <a:pt x="12" y="70"/>
                </a:lnTo>
                <a:lnTo>
                  <a:pt x="0" y="0"/>
                </a:lnTo>
                <a:lnTo>
                  <a:pt x="12" y="0"/>
                </a:lnTo>
                <a:lnTo>
                  <a:pt x="25" y="70"/>
                </a:lnTo>
                <a:lnTo>
                  <a:pt x="12" y="7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1" name="Freeform 144"/>
          <p:cNvSpPr>
            <a:spLocks/>
          </p:cNvSpPr>
          <p:nvPr/>
        </p:nvSpPr>
        <p:spPr bwMode="auto">
          <a:xfrm>
            <a:off x="7385050" y="2265363"/>
            <a:ext cx="39688" cy="112712"/>
          </a:xfrm>
          <a:custGeom>
            <a:avLst/>
            <a:gdLst>
              <a:gd name="T0" fmla="*/ 0 w 25"/>
              <a:gd name="T1" fmla="*/ 2147483646 h 71"/>
              <a:gd name="T2" fmla="*/ 0 w 25"/>
              <a:gd name="T3" fmla="*/ 2147483646 h 71"/>
              <a:gd name="T4" fmla="*/ 2147483646 w 25"/>
              <a:gd name="T5" fmla="*/ 0 h 71"/>
              <a:gd name="T6" fmla="*/ 2147483646 w 25"/>
              <a:gd name="T7" fmla="*/ 0 h 71"/>
              <a:gd name="T8" fmla="*/ 2147483646 w 25"/>
              <a:gd name="T9" fmla="*/ 2147483646 h 71"/>
              <a:gd name="T10" fmla="*/ 0 w 25"/>
              <a:gd name="T11" fmla="*/ 2147483646 h 71"/>
              <a:gd name="T12" fmla="*/ 0 w 25"/>
              <a:gd name="T13" fmla="*/ 2147483646 h 7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71"/>
              <a:gd name="T23" fmla="*/ 25 w 25"/>
              <a:gd name="T24" fmla="*/ 71 h 7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71">
                <a:moveTo>
                  <a:pt x="0" y="71"/>
                </a:moveTo>
                <a:lnTo>
                  <a:pt x="0" y="71"/>
                </a:lnTo>
                <a:lnTo>
                  <a:pt x="12" y="0"/>
                </a:lnTo>
                <a:lnTo>
                  <a:pt x="25" y="0"/>
                </a:lnTo>
                <a:lnTo>
                  <a:pt x="12" y="71"/>
                </a:lnTo>
                <a:lnTo>
                  <a:pt x="0" y="71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2" name="Freeform 145"/>
          <p:cNvSpPr>
            <a:spLocks/>
          </p:cNvSpPr>
          <p:nvPr/>
        </p:nvSpPr>
        <p:spPr bwMode="auto">
          <a:xfrm>
            <a:off x="7404100" y="2154239"/>
            <a:ext cx="50800" cy="111125"/>
          </a:xfrm>
          <a:custGeom>
            <a:avLst/>
            <a:gdLst>
              <a:gd name="T0" fmla="*/ 0 w 32"/>
              <a:gd name="T1" fmla="*/ 2147483646 h 70"/>
              <a:gd name="T2" fmla="*/ 0 w 32"/>
              <a:gd name="T3" fmla="*/ 2147483646 h 70"/>
              <a:gd name="T4" fmla="*/ 2147483646 w 32"/>
              <a:gd name="T5" fmla="*/ 0 h 70"/>
              <a:gd name="T6" fmla="*/ 2147483646 w 32"/>
              <a:gd name="T7" fmla="*/ 2147483646 h 70"/>
              <a:gd name="T8" fmla="*/ 2147483646 w 32"/>
              <a:gd name="T9" fmla="*/ 2147483646 h 70"/>
              <a:gd name="T10" fmla="*/ 0 w 32"/>
              <a:gd name="T11" fmla="*/ 2147483646 h 70"/>
              <a:gd name="T12" fmla="*/ 0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0" y="70"/>
                </a:moveTo>
                <a:lnTo>
                  <a:pt x="0" y="70"/>
                </a:lnTo>
                <a:lnTo>
                  <a:pt x="20" y="0"/>
                </a:lnTo>
                <a:lnTo>
                  <a:pt x="32" y="7"/>
                </a:lnTo>
                <a:lnTo>
                  <a:pt x="13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3" name="Freeform 146"/>
          <p:cNvSpPr>
            <a:spLocks/>
          </p:cNvSpPr>
          <p:nvPr/>
        </p:nvSpPr>
        <p:spPr bwMode="auto">
          <a:xfrm>
            <a:off x="7435850" y="2063750"/>
            <a:ext cx="69850" cy="101600"/>
          </a:xfrm>
          <a:custGeom>
            <a:avLst/>
            <a:gdLst>
              <a:gd name="T0" fmla="*/ 0 w 44"/>
              <a:gd name="T1" fmla="*/ 2147483646 h 64"/>
              <a:gd name="T2" fmla="*/ 0 w 44"/>
              <a:gd name="T3" fmla="*/ 2147483646 h 64"/>
              <a:gd name="T4" fmla="*/ 2147483646 w 44"/>
              <a:gd name="T5" fmla="*/ 0 h 64"/>
              <a:gd name="T6" fmla="*/ 2147483646 w 44"/>
              <a:gd name="T7" fmla="*/ 2147483646 h 64"/>
              <a:gd name="T8" fmla="*/ 2147483646 w 44"/>
              <a:gd name="T9" fmla="*/ 2147483646 h 64"/>
              <a:gd name="T10" fmla="*/ 0 w 44"/>
              <a:gd name="T11" fmla="*/ 2147483646 h 64"/>
              <a:gd name="T12" fmla="*/ 0 w 44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4"/>
              <a:gd name="T22" fmla="*/ 0 h 64"/>
              <a:gd name="T23" fmla="*/ 44 w 44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4" h="64">
                <a:moveTo>
                  <a:pt x="0" y="57"/>
                </a:moveTo>
                <a:lnTo>
                  <a:pt x="0" y="57"/>
                </a:lnTo>
                <a:lnTo>
                  <a:pt x="32" y="0"/>
                </a:lnTo>
                <a:lnTo>
                  <a:pt x="44" y="6"/>
                </a:lnTo>
                <a:lnTo>
                  <a:pt x="12" y="64"/>
                </a:lnTo>
                <a:lnTo>
                  <a:pt x="0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4" name="Freeform 147"/>
          <p:cNvSpPr>
            <a:spLocks/>
          </p:cNvSpPr>
          <p:nvPr/>
        </p:nvSpPr>
        <p:spPr bwMode="auto">
          <a:xfrm>
            <a:off x="7486651" y="1981201"/>
            <a:ext cx="80963" cy="92075"/>
          </a:xfrm>
          <a:custGeom>
            <a:avLst/>
            <a:gdLst>
              <a:gd name="T0" fmla="*/ 0 w 51"/>
              <a:gd name="T1" fmla="*/ 2147483646 h 58"/>
              <a:gd name="T2" fmla="*/ 0 w 51"/>
              <a:gd name="T3" fmla="*/ 2147483646 h 58"/>
              <a:gd name="T4" fmla="*/ 2147483646 w 51"/>
              <a:gd name="T5" fmla="*/ 0 h 58"/>
              <a:gd name="T6" fmla="*/ 2147483646 w 51"/>
              <a:gd name="T7" fmla="*/ 2147483646 h 58"/>
              <a:gd name="T8" fmla="*/ 2147483646 w 51"/>
              <a:gd name="T9" fmla="*/ 2147483646 h 58"/>
              <a:gd name="T10" fmla="*/ 0 w 51"/>
              <a:gd name="T11" fmla="*/ 2147483646 h 58"/>
              <a:gd name="T12" fmla="*/ 0 w 51"/>
              <a:gd name="T13" fmla="*/ 2147483646 h 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58"/>
              <a:gd name="T23" fmla="*/ 51 w 51"/>
              <a:gd name="T24" fmla="*/ 58 h 5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58">
                <a:moveTo>
                  <a:pt x="0" y="52"/>
                </a:moveTo>
                <a:lnTo>
                  <a:pt x="0" y="52"/>
                </a:lnTo>
                <a:lnTo>
                  <a:pt x="44" y="0"/>
                </a:lnTo>
                <a:lnTo>
                  <a:pt x="51" y="7"/>
                </a:lnTo>
                <a:lnTo>
                  <a:pt x="12" y="58"/>
                </a:lnTo>
                <a:lnTo>
                  <a:pt x="0" y="5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5" name="Freeform 148"/>
          <p:cNvSpPr>
            <a:spLocks/>
          </p:cNvSpPr>
          <p:nvPr/>
        </p:nvSpPr>
        <p:spPr bwMode="auto">
          <a:xfrm>
            <a:off x="7556501" y="1911351"/>
            <a:ext cx="92075" cy="80963"/>
          </a:xfrm>
          <a:custGeom>
            <a:avLst/>
            <a:gdLst>
              <a:gd name="T0" fmla="*/ 0 w 58"/>
              <a:gd name="T1" fmla="*/ 2147483646 h 51"/>
              <a:gd name="T2" fmla="*/ 0 w 58"/>
              <a:gd name="T3" fmla="*/ 2147483646 h 51"/>
              <a:gd name="T4" fmla="*/ 2147483646 w 58"/>
              <a:gd name="T5" fmla="*/ 0 h 51"/>
              <a:gd name="T6" fmla="*/ 2147483646 w 58"/>
              <a:gd name="T7" fmla="*/ 2147483646 h 51"/>
              <a:gd name="T8" fmla="*/ 2147483646 w 58"/>
              <a:gd name="T9" fmla="*/ 2147483646 h 51"/>
              <a:gd name="T10" fmla="*/ 0 w 58"/>
              <a:gd name="T11" fmla="*/ 2147483646 h 51"/>
              <a:gd name="T12" fmla="*/ 0 w 58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51"/>
              <a:gd name="T23" fmla="*/ 58 w 58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51">
                <a:moveTo>
                  <a:pt x="0" y="44"/>
                </a:moveTo>
                <a:lnTo>
                  <a:pt x="0" y="44"/>
                </a:lnTo>
                <a:lnTo>
                  <a:pt x="51" y="0"/>
                </a:lnTo>
                <a:lnTo>
                  <a:pt x="58" y="6"/>
                </a:lnTo>
                <a:lnTo>
                  <a:pt x="7" y="51"/>
                </a:lnTo>
                <a:lnTo>
                  <a:pt x="0" y="4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6" name="Freeform 149"/>
          <p:cNvSpPr>
            <a:spLocks/>
          </p:cNvSpPr>
          <p:nvPr/>
        </p:nvSpPr>
        <p:spPr bwMode="auto">
          <a:xfrm>
            <a:off x="7637463" y="1860550"/>
            <a:ext cx="101600" cy="71438"/>
          </a:xfrm>
          <a:custGeom>
            <a:avLst/>
            <a:gdLst>
              <a:gd name="T0" fmla="*/ 0 w 64"/>
              <a:gd name="T1" fmla="*/ 2147483646 h 45"/>
              <a:gd name="T2" fmla="*/ 0 w 64"/>
              <a:gd name="T3" fmla="*/ 2147483646 h 45"/>
              <a:gd name="T4" fmla="*/ 2147483646 w 64"/>
              <a:gd name="T5" fmla="*/ 0 h 45"/>
              <a:gd name="T6" fmla="*/ 2147483646 w 64"/>
              <a:gd name="T7" fmla="*/ 2147483646 h 45"/>
              <a:gd name="T8" fmla="*/ 2147483646 w 64"/>
              <a:gd name="T9" fmla="*/ 2147483646 h 45"/>
              <a:gd name="T10" fmla="*/ 0 w 64"/>
              <a:gd name="T11" fmla="*/ 2147483646 h 45"/>
              <a:gd name="T12" fmla="*/ 0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0" y="32"/>
                </a:moveTo>
                <a:lnTo>
                  <a:pt x="0" y="32"/>
                </a:lnTo>
                <a:lnTo>
                  <a:pt x="58" y="0"/>
                </a:lnTo>
                <a:lnTo>
                  <a:pt x="64" y="13"/>
                </a:lnTo>
                <a:lnTo>
                  <a:pt x="7" y="45"/>
                </a:lnTo>
                <a:lnTo>
                  <a:pt x="0" y="3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7" name="Freeform 150"/>
          <p:cNvSpPr>
            <a:spLocks/>
          </p:cNvSpPr>
          <p:nvPr/>
        </p:nvSpPr>
        <p:spPr bwMode="auto">
          <a:xfrm>
            <a:off x="7729539" y="1819276"/>
            <a:ext cx="111125" cy="61913"/>
          </a:xfrm>
          <a:custGeom>
            <a:avLst/>
            <a:gdLst>
              <a:gd name="T0" fmla="*/ 2147483646 w 70"/>
              <a:gd name="T1" fmla="*/ 2147483646 h 39"/>
              <a:gd name="T2" fmla="*/ 2147483646 w 70"/>
              <a:gd name="T3" fmla="*/ 2147483646 h 39"/>
              <a:gd name="T4" fmla="*/ 2147483646 w 70"/>
              <a:gd name="T5" fmla="*/ 0 h 39"/>
              <a:gd name="T6" fmla="*/ 2147483646 w 70"/>
              <a:gd name="T7" fmla="*/ 2147483646 h 39"/>
              <a:gd name="T8" fmla="*/ 2147483646 w 70"/>
              <a:gd name="T9" fmla="*/ 2147483646 h 39"/>
              <a:gd name="T10" fmla="*/ 0 w 70"/>
              <a:gd name="T11" fmla="*/ 2147483646 h 39"/>
              <a:gd name="T12" fmla="*/ 2147483646 w 70"/>
              <a:gd name="T13" fmla="*/ 2147483646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9"/>
              <a:gd name="T23" fmla="*/ 70 w 70"/>
              <a:gd name="T24" fmla="*/ 39 h 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9">
                <a:moveTo>
                  <a:pt x="6" y="26"/>
                </a:moveTo>
                <a:lnTo>
                  <a:pt x="6" y="26"/>
                </a:lnTo>
                <a:lnTo>
                  <a:pt x="70" y="0"/>
                </a:lnTo>
                <a:lnTo>
                  <a:pt x="70" y="13"/>
                </a:lnTo>
                <a:lnTo>
                  <a:pt x="6" y="39"/>
                </a:lnTo>
                <a:lnTo>
                  <a:pt x="0" y="26"/>
                </a:lnTo>
                <a:lnTo>
                  <a:pt x="6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8" name="Freeform 151"/>
          <p:cNvSpPr>
            <a:spLocks/>
          </p:cNvSpPr>
          <p:nvPr/>
        </p:nvSpPr>
        <p:spPr bwMode="auto">
          <a:xfrm>
            <a:off x="7840663" y="1809751"/>
            <a:ext cx="112712" cy="30163"/>
          </a:xfrm>
          <a:custGeom>
            <a:avLst/>
            <a:gdLst>
              <a:gd name="T0" fmla="*/ 0 w 71"/>
              <a:gd name="T1" fmla="*/ 2147483646 h 19"/>
              <a:gd name="T2" fmla="*/ 0 w 71"/>
              <a:gd name="T3" fmla="*/ 2147483646 h 19"/>
              <a:gd name="T4" fmla="*/ 2147483646 w 71"/>
              <a:gd name="T5" fmla="*/ 0 h 19"/>
              <a:gd name="T6" fmla="*/ 2147483646 w 71"/>
              <a:gd name="T7" fmla="*/ 2147483646 h 19"/>
              <a:gd name="T8" fmla="*/ 0 w 71"/>
              <a:gd name="T9" fmla="*/ 2147483646 h 19"/>
              <a:gd name="T10" fmla="*/ 0 w 71"/>
              <a:gd name="T11" fmla="*/ 2147483646 h 19"/>
              <a:gd name="T12" fmla="*/ 0 w 71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19"/>
              <a:gd name="T23" fmla="*/ 71 w 71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19">
                <a:moveTo>
                  <a:pt x="0" y="6"/>
                </a:moveTo>
                <a:lnTo>
                  <a:pt x="0" y="6"/>
                </a:lnTo>
                <a:lnTo>
                  <a:pt x="71" y="0"/>
                </a:lnTo>
                <a:lnTo>
                  <a:pt x="71" y="13"/>
                </a:lnTo>
                <a:lnTo>
                  <a:pt x="0" y="19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89" name="Freeform 152"/>
          <p:cNvSpPr>
            <a:spLocks/>
          </p:cNvSpPr>
          <p:nvPr/>
        </p:nvSpPr>
        <p:spPr bwMode="auto">
          <a:xfrm>
            <a:off x="7953376" y="1809751"/>
            <a:ext cx="111125" cy="30163"/>
          </a:xfrm>
          <a:custGeom>
            <a:avLst/>
            <a:gdLst>
              <a:gd name="T0" fmla="*/ 0 w 70"/>
              <a:gd name="T1" fmla="*/ 0 h 19"/>
              <a:gd name="T2" fmla="*/ 0 w 70"/>
              <a:gd name="T3" fmla="*/ 0 h 19"/>
              <a:gd name="T4" fmla="*/ 2147483646 w 70"/>
              <a:gd name="T5" fmla="*/ 2147483646 h 19"/>
              <a:gd name="T6" fmla="*/ 2147483646 w 70"/>
              <a:gd name="T7" fmla="*/ 2147483646 h 19"/>
              <a:gd name="T8" fmla="*/ 0 w 70"/>
              <a:gd name="T9" fmla="*/ 2147483646 h 19"/>
              <a:gd name="T10" fmla="*/ 0 w 70"/>
              <a:gd name="T11" fmla="*/ 0 h 19"/>
              <a:gd name="T12" fmla="*/ 0 w 70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0" y="0"/>
                </a:moveTo>
                <a:lnTo>
                  <a:pt x="0" y="0"/>
                </a:lnTo>
                <a:lnTo>
                  <a:pt x="70" y="6"/>
                </a:lnTo>
                <a:lnTo>
                  <a:pt x="70" y="1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0" name="Freeform 153"/>
          <p:cNvSpPr>
            <a:spLocks/>
          </p:cNvSpPr>
          <p:nvPr/>
        </p:nvSpPr>
        <p:spPr bwMode="auto">
          <a:xfrm>
            <a:off x="8064501" y="1819276"/>
            <a:ext cx="111125" cy="61913"/>
          </a:xfrm>
          <a:custGeom>
            <a:avLst/>
            <a:gdLst>
              <a:gd name="T0" fmla="*/ 0 w 70"/>
              <a:gd name="T1" fmla="*/ 0 h 39"/>
              <a:gd name="T2" fmla="*/ 0 w 70"/>
              <a:gd name="T3" fmla="*/ 0 h 39"/>
              <a:gd name="T4" fmla="*/ 2147483646 w 70"/>
              <a:gd name="T5" fmla="*/ 2147483646 h 39"/>
              <a:gd name="T6" fmla="*/ 2147483646 w 70"/>
              <a:gd name="T7" fmla="*/ 2147483646 h 39"/>
              <a:gd name="T8" fmla="*/ 0 w 70"/>
              <a:gd name="T9" fmla="*/ 2147483646 h 39"/>
              <a:gd name="T10" fmla="*/ 0 w 70"/>
              <a:gd name="T11" fmla="*/ 0 h 39"/>
              <a:gd name="T12" fmla="*/ 0 w 70"/>
              <a:gd name="T13" fmla="*/ 0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9"/>
              <a:gd name="T23" fmla="*/ 70 w 70"/>
              <a:gd name="T24" fmla="*/ 39 h 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9">
                <a:moveTo>
                  <a:pt x="0" y="0"/>
                </a:moveTo>
                <a:lnTo>
                  <a:pt x="0" y="0"/>
                </a:lnTo>
                <a:lnTo>
                  <a:pt x="70" y="26"/>
                </a:lnTo>
                <a:lnTo>
                  <a:pt x="64" y="3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1" name="Freeform 154"/>
          <p:cNvSpPr>
            <a:spLocks/>
          </p:cNvSpPr>
          <p:nvPr/>
        </p:nvSpPr>
        <p:spPr bwMode="auto">
          <a:xfrm>
            <a:off x="8166100" y="1860550"/>
            <a:ext cx="101600" cy="71438"/>
          </a:xfrm>
          <a:custGeom>
            <a:avLst/>
            <a:gdLst>
              <a:gd name="T0" fmla="*/ 2147483646 w 64"/>
              <a:gd name="T1" fmla="*/ 0 h 45"/>
              <a:gd name="T2" fmla="*/ 2147483646 w 64"/>
              <a:gd name="T3" fmla="*/ 0 h 45"/>
              <a:gd name="T4" fmla="*/ 2147483646 w 64"/>
              <a:gd name="T5" fmla="*/ 2147483646 h 45"/>
              <a:gd name="T6" fmla="*/ 2147483646 w 64"/>
              <a:gd name="T7" fmla="*/ 2147483646 h 45"/>
              <a:gd name="T8" fmla="*/ 0 w 64"/>
              <a:gd name="T9" fmla="*/ 2147483646 h 45"/>
              <a:gd name="T10" fmla="*/ 2147483646 w 64"/>
              <a:gd name="T11" fmla="*/ 0 h 45"/>
              <a:gd name="T12" fmla="*/ 2147483646 w 64"/>
              <a:gd name="T13" fmla="*/ 0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6" y="0"/>
                </a:moveTo>
                <a:lnTo>
                  <a:pt x="6" y="0"/>
                </a:lnTo>
                <a:lnTo>
                  <a:pt x="64" y="32"/>
                </a:lnTo>
                <a:lnTo>
                  <a:pt x="57" y="45"/>
                </a:lnTo>
                <a:lnTo>
                  <a:pt x="0" y="13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2" name="Freeform 155"/>
          <p:cNvSpPr>
            <a:spLocks/>
          </p:cNvSpPr>
          <p:nvPr/>
        </p:nvSpPr>
        <p:spPr bwMode="auto">
          <a:xfrm>
            <a:off x="8256589" y="1911351"/>
            <a:ext cx="92075" cy="80963"/>
          </a:xfrm>
          <a:custGeom>
            <a:avLst/>
            <a:gdLst>
              <a:gd name="T0" fmla="*/ 2147483646 w 58"/>
              <a:gd name="T1" fmla="*/ 0 h 51"/>
              <a:gd name="T2" fmla="*/ 2147483646 w 58"/>
              <a:gd name="T3" fmla="*/ 0 h 51"/>
              <a:gd name="T4" fmla="*/ 2147483646 w 58"/>
              <a:gd name="T5" fmla="*/ 2147483646 h 51"/>
              <a:gd name="T6" fmla="*/ 2147483646 w 58"/>
              <a:gd name="T7" fmla="*/ 2147483646 h 51"/>
              <a:gd name="T8" fmla="*/ 0 w 58"/>
              <a:gd name="T9" fmla="*/ 2147483646 h 51"/>
              <a:gd name="T10" fmla="*/ 2147483646 w 58"/>
              <a:gd name="T11" fmla="*/ 0 h 51"/>
              <a:gd name="T12" fmla="*/ 2147483646 w 58"/>
              <a:gd name="T13" fmla="*/ 0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"/>
              <a:gd name="T22" fmla="*/ 0 h 51"/>
              <a:gd name="T23" fmla="*/ 58 w 58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" h="51">
                <a:moveTo>
                  <a:pt x="7" y="0"/>
                </a:moveTo>
                <a:lnTo>
                  <a:pt x="7" y="0"/>
                </a:lnTo>
                <a:lnTo>
                  <a:pt x="58" y="44"/>
                </a:lnTo>
                <a:lnTo>
                  <a:pt x="51" y="51"/>
                </a:lnTo>
                <a:lnTo>
                  <a:pt x="0" y="6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3" name="Freeform 156"/>
          <p:cNvSpPr>
            <a:spLocks/>
          </p:cNvSpPr>
          <p:nvPr/>
        </p:nvSpPr>
        <p:spPr bwMode="auto">
          <a:xfrm>
            <a:off x="8337550" y="1981201"/>
            <a:ext cx="82550" cy="92075"/>
          </a:xfrm>
          <a:custGeom>
            <a:avLst/>
            <a:gdLst>
              <a:gd name="T0" fmla="*/ 2147483646 w 52"/>
              <a:gd name="T1" fmla="*/ 0 h 58"/>
              <a:gd name="T2" fmla="*/ 2147483646 w 52"/>
              <a:gd name="T3" fmla="*/ 0 h 58"/>
              <a:gd name="T4" fmla="*/ 2147483646 w 52"/>
              <a:gd name="T5" fmla="*/ 2147483646 h 58"/>
              <a:gd name="T6" fmla="*/ 2147483646 w 52"/>
              <a:gd name="T7" fmla="*/ 2147483646 h 58"/>
              <a:gd name="T8" fmla="*/ 0 w 52"/>
              <a:gd name="T9" fmla="*/ 2147483646 h 58"/>
              <a:gd name="T10" fmla="*/ 2147483646 w 52"/>
              <a:gd name="T11" fmla="*/ 0 h 58"/>
              <a:gd name="T12" fmla="*/ 2147483646 w 52"/>
              <a:gd name="T13" fmla="*/ 0 h 5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2"/>
              <a:gd name="T22" fmla="*/ 0 h 58"/>
              <a:gd name="T23" fmla="*/ 52 w 52"/>
              <a:gd name="T24" fmla="*/ 58 h 5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2" h="58">
                <a:moveTo>
                  <a:pt x="7" y="0"/>
                </a:moveTo>
                <a:lnTo>
                  <a:pt x="7" y="0"/>
                </a:lnTo>
                <a:lnTo>
                  <a:pt x="52" y="52"/>
                </a:lnTo>
                <a:lnTo>
                  <a:pt x="39" y="58"/>
                </a:lnTo>
                <a:lnTo>
                  <a:pt x="0" y="7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4" name="Freeform 157"/>
          <p:cNvSpPr>
            <a:spLocks/>
          </p:cNvSpPr>
          <p:nvPr/>
        </p:nvSpPr>
        <p:spPr bwMode="auto">
          <a:xfrm>
            <a:off x="8399464" y="2063750"/>
            <a:ext cx="71437" cy="101600"/>
          </a:xfrm>
          <a:custGeom>
            <a:avLst/>
            <a:gdLst>
              <a:gd name="T0" fmla="*/ 2147483646 w 45"/>
              <a:gd name="T1" fmla="*/ 0 h 64"/>
              <a:gd name="T2" fmla="*/ 2147483646 w 45"/>
              <a:gd name="T3" fmla="*/ 0 h 64"/>
              <a:gd name="T4" fmla="*/ 2147483646 w 45"/>
              <a:gd name="T5" fmla="*/ 2147483646 h 64"/>
              <a:gd name="T6" fmla="*/ 2147483646 w 45"/>
              <a:gd name="T7" fmla="*/ 2147483646 h 64"/>
              <a:gd name="T8" fmla="*/ 0 w 45"/>
              <a:gd name="T9" fmla="*/ 2147483646 h 64"/>
              <a:gd name="T10" fmla="*/ 2147483646 w 45"/>
              <a:gd name="T11" fmla="*/ 0 h 64"/>
              <a:gd name="T12" fmla="*/ 2147483646 w 45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13" y="0"/>
                </a:moveTo>
                <a:lnTo>
                  <a:pt x="13" y="0"/>
                </a:lnTo>
                <a:lnTo>
                  <a:pt x="45" y="57"/>
                </a:lnTo>
                <a:lnTo>
                  <a:pt x="32" y="64"/>
                </a:lnTo>
                <a:lnTo>
                  <a:pt x="0" y="6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5" name="Freeform 158"/>
          <p:cNvSpPr>
            <a:spLocks/>
          </p:cNvSpPr>
          <p:nvPr/>
        </p:nvSpPr>
        <p:spPr bwMode="auto">
          <a:xfrm>
            <a:off x="8450263" y="2154239"/>
            <a:ext cx="50800" cy="111125"/>
          </a:xfrm>
          <a:custGeom>
            <a:avLst/>
            <a:gdLst>
              <a:gd name="T0" fmla="*/ 2147483646 w 32"/>
              <a:gd name="T1" fmla="*/ 0 h 70"/>
              <a:gd name="T2" fmla="*/ 2147483646 w 32"/>
              <a:gd name="T3" fmla="*/ 0 h 70"/>
              <a:gd name="T4" fmla="*/ 2147483646 w 32"/>
              <a:gd name="T5" fmla="*/ 2147483646 h 70"/>
              <a:gd name="T6" fmla="*/ 2147483646 w 32"/>
              <a:gd name="T7" fmla="*/ 2147483646 h 70"/>
              <a:gd name="T8" fmla="*/ 0 w 32"/>
              <a:gd name="T9" fmla="*/ 2147483646 h 70"/>
              <a:gd name="T10" fmla="*/ 2147483646 w 32"/>
              <a:gd name="T11" fmla="*/ 0 h 70"/>
              <a:gd name="T12" fmla="*/ 2147483646 w 32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13" y="0"/>
                </a:moveTo>
                <a:lnTo>
                  <a:pt x="13" y="0"/>
                </a:lnTo>
                <a:lnTo>
                  <a:pt x="32" y="70"/>
                </a:lnTo>
                <a:lnTo>
                  <a:pt x="25" y="70"/>
                </a:lnTo>
                <a:lnTo>
                  <a:pt x="0" y="7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6" name="Freeform 159"/>
          <p:cNvSpPr>
            <a:spLocks/>
          </p:cNvSpPr>
          <p:nvPr/>
        </p:nvSpPr>
        <p:spPr bwMode="auto">
          <a:xfrm>
            <a:off x="8489951" y="2265363"/>
            <a:ext cx="30163" cy="112712"/>
          </a:xfrm>
          <a:custGeom>
            <a:avLst/>
            <a:gdLst>
              <a:gd name="T0" fmla="*/ 2147483646 w 19"/>
              <a:gd name="T1" fmla="*/ 0 h 71"/>
              <a:gd name="T2" fmla="*/ 2147483646 w 19"/>
              <a:gd name="T3" fmla="*/ 0 h 71"/>
              <a:gd name="T4" fmla="*/ 2147483646 w 19"/>
              <a:gd name="T5" fmla="*/ 2147483646 h 71"/>
              <a:gd name="T6" fmla="*/ 2147483646 w 19"/>
              <a:gd name="T7" fmla="*/ 2147483646 h 71"/>
              <a:gd name="T8" fmla="*/ 0 w 19"/>
              <a:gd name="T9" fmla="*/ 0 h 71"/>
              <a:gd name="T10" fmla="*/ 2147483646 w 19"/>
              <a:gd name="T11" fmla="*/ 0 h 71"/>
              <a:gd name="T12" fmla="*/ 2147483646 w 19"/>
              <a:gd name="T13" fmla="*/ 0 h 7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1"/>
              <a:gd name="T23" fmla="*/ 19 w 19"/>
              <a:gd name="T24" fmla="*/ 71 h 7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1">
                <a:moveTo>
                  <a:pt x="7" y="0"/>
                </a:moveTo>
                <a:lnTo>
                  <a:pt x="13" y="0"/>
                </a:lnTo>
                <a:lnTo>
                  <a:pt x="19" y="71"/>
                </a:lnTo>
                <a:lnTo>
                  <a:pt x="7" y="71"/>
                </a:lnTo>
                <a:lnTo>
                  <a:pt x="0" y="0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7" name="Freeform 160"/>
          <p:cNvSpPr>
            <a:spLocks/>
          </p:cNvSpPr>
          <p:nvPr/>
        </p:nvSpPr>
        <p:spPr bwMode="auto">
          <a:xfrm>
            <a:off x="8489951" y="2378076"/>
            <a:ext cx="30163" cy="111125"/>
          </a:xfrm>
          <a:custGeom>
            <a:avLst/>
            <a:gdLst>
              <a:gd name="T0" fmla="*/ 2147483646 w 19"/>
              <a:gd name="T1" fmla="*/ 0 h 70"/>
              <a:gd name="T2" fmla="*/ 2147483646 w 19"/>
              <a:gd name="T3" fmla="*/ 0 h 70"/>
              <a:gd name="T4" fmla="*/ 2147483646 w 19"/>
              <a:gd name="T5" fmla="*/ 2147483646 h 70"/>
              <a:gd name="T6" fmla="*/ 0 w 19"/>
              <a:gd name="T7" fmla="*/ 2147483646 h 70"/>
              <a:gd name="T8" fmla="*/ 2147483646 w 19"/>
              <a:gd name="T9" fmla="*/ 0 h 70"/>
              <a:gd name="T10" fmla="*/ 2147483646 w 19"/>
              <a:gd name="T11" fmla="*/ 0 h 70"/>
              <a:gd name="T12" fmla="*/ 2147483646 w 19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0"/>
              <a:gd name="T23" fmla="*/ 19 w 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0">
                <a:moveTo>
                  <a:pt x="19" y="0"/>
                </a:move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lnTo>
                  <a:pt x="7" y="0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498" name="Freeform 161"/>
          <p:cNvSpPr>
            <a:spLocks/>
          </p:cNvSpPr>
          <p:nvPr/>
        </p:nvSpPr>
        <p:spPr bwMode="auto">
          <a:xfrm>
            <a:off x="8318500" y="4019550"/>
            <a:ext cx="1104900" cy="1104900"/>
          </a:xfrm>
          <a:custGeom>
            <a:avLst/>
            <a:gdLst>
              <a:gd name="T0" fmla="*/ 2147483646 w 696"/>
              <a:gd name="T1" fmla="*/ 2147483646 h 696"/>
              <a:gd name="T2" fmla="*/ 2147483646 w 696"/>
              <a:gd name="T3" fmla="*/ 2147483646 h 696"/>
              <a:gd name="T4" fmla="*/ 2147483646 w 696"/>
              <a:gd name="T5" fmla="*/ 2147483646 h 696"/>
              <a:gd name="T6" fmla="*/ 2147483646 w 696"/>
              <a:gd name="T7" fmla="*/ 2147483646 h 696"/>
              <a:gd name="T8" fmla="*/ 2147483646 w 696"/>
              <a:gd name="T9" fmla="*/ 2147483646 h 696"/>
              <a:gd name="T10" fmla="*/ 2147483646 w 696"/>
              <a:gd name="T11" fmla="*/ 2147483646 h 696"/>
              <a:gd name="T12" fmla="*/ 2147483646 w 696"/>
              <a:gd name="T13" fmla="*/ 2147483646 h 696"/>
              <a:gd name="T14" fmla="*/ 2147483646 w 696"/>
              <a:gd name="T15" fmla="*/ 2147483646 h 696"/>
              <a:gd name="T16" fmla="*/ 2147483646 w 696"/>
              <a:gd name="T17" fmla="*/ 2147483646 h 696"/>
              <a:gd name="T18" fmla="*/ 2147483646 w 696"/>
              <a:gd name="T19" fmla="*/ 2147483646 h 696"/>
              <a:gd name="T20" fmla="*/ 2147483646 w 696"/>
              <a:gd name="T21" fmla="*/ 2147483646 h 696"/>
              <a:gd name="T22" fmla="*/ 2147483646 w 696"/>
              <a:gd name="T23" fmla="*/ 2147483646 h 696"/>
              <a:gd name="T24" fmla="*/ 2147483646 w 696"/>
              <a:gd name="T25" fmla="*/ 2147483646 h 696"/>
              <a:gd name="T26" fmla="*/ 2147483646 w 696"/>
              <a:gd name="T27" fmla="*/ 2147483646 h 696"/>
              <a:gd name="T28" fmla="*/ 2147483646 w 696"/>
              <a:gd name="T29" fmla="*/ 2147483646 h 696"/>
              <a:gd name="T30" fmla="*/ 2147483646 w 696"/>
              <a:gd name="T31" fmla="*/ 2147483646 h 696"/>
              <a:gd name="T32" fmla="*/ 2147483646 w 696"/>
              <a:gd name="T33" fmla="*/ 2147483646 h 696"/>
              <a:gd name="T34" fmla="*/ 0 w 696"/>
              <a:gd name="T35" fmla="*/ 2147483646 h 696"/>
              <a:gd name="T36" fmla="*/ 0 w 696"/>
              <a:gd name="T37" fmla="*/ 2147483646 h 696"/>
              <a:gd name="T38" fmla="*/ 2147483646 w 696"/>
              <a:gd name="T39" fmla="*/ 2147483646 h 696"/>
              <a:gd name="T40" fmla="*/ 2147483646 w 696"/>
              <a:gd name="T41" fmla="*/ 2147483646 h 696"/>
              <a:gd name="T42" fmla="*/ 2147483646 w 696"/>
              <a:gd name="T43" fmla="*/ 2147483646 h 696"/>
              <a:gd name="T44" fmla="*/ 2147483646 w 696"/>
              <a:gd name="T45" fmla="*/ 2147483646 h 696"/>
              <a:gd name="T46" fmla="*/ 2147483646 w 696"/>
              <a:gd name="T47" fmla="*/ 2147483646 h 696"/>
              <a:gd name="T48" fmla="*/ 2147483646 w 696"/>
              <a:gd name="T49" fmla="*/ 2147483646 h 696"/>
              <a:gd name="T50" fmla="*/ 2147483646 w 696"/>
              <a:gd name="T51" fmla="*/ 2147483646 h 696"/>
              <a:gd name="T52" fmla="*/ 2147483646 w 696"/>
              <a:gd name="T53" fmla="*/ 0 h 696"/>
              <a:gd name="T54" fmla="*/ 2147483646 w 696"/>
              <a:gd name="T55" fmla="*/ 0 h 696"/>
              <a:gd name="T56" fmla="*/ 2147483646 w 696"/>
              <a:gd name="T57" fmla="*/ 2147483646 h 696"/>
              <a:gd name="T58" fmla="*/ 2147483646 w 696"/>
              <a:gd name="T59" fmla="*/ 2147483646 h 696"/>
              <a:gd name="T60" fmla="*/ 2147483646 w 696"/>
              <a:gd name="T61" fmla="*/ 2147483646 h 696"/>
              <a:gd name="T62" fmla="*/ 2147483646 w 696"/>
              <a:gd name="T63" fmla="*/ 2147483646 h 696"/>
              <a:gd name="T64" fmla="*/ 2147483646 w 696"/>
              <a:gd name="T65" fmla="*/ 2147483646 h 696"/>
              <a:gd name="T66" fmla="*/ 2147483646 w 696"/>
              <a:gd name="T67" fmla="*/ 2147483646 h 696"/>
              <a:gd name="T68" fmla="*/ 2147483646 w 696"/>
              <a:gd name="T69" fmla="*/ 2147483646 h 696"/>
              <a:gd name="T70" fmla="*/ 2147483646 w 696"/>
              <a:gd name="T71" fmla="*/ 2147483646 h 69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96"/>
              <a:gd name="T109" fmla="*/ 0 h 696"/>
              <a:gd name="T110" fmla="*/ 696 w 696"/>
              <a:gd name="T111" fmla="*/ 696 h 69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96" h="696">
                <a:moveTo>
                  <a:pt x="696" y="351"/>
                </a:moveTo>
                <a:lnTo>
                  <a:pt x="690" y="422"/>
                </a:lnTo>
                <a:lnTo>
                  <a:pt x="671" y="485"/>
                </a:lnTo>
                <a:lnTo>
                  <a:pt x="639" y="543"/>
                </a:lnTo>
                <a:lnTo>
                  <a:pt x="594" y="594"/>
                </a:lnTo>
                <a:lnTo>
                  <a:pt x="543" y="639"/>
                </a:lnTo>
                <a:lnTo>
                  <a:pt x="485" y="671"/>
                </a:lnTo>
                <a:lnTo>
                  <a:pt x="422" y="690"/>
                </a:lnTo>
                <a:lnTo>
                  <a:pt x="351" y="696"/>
                </a:lnTo>
                <a:lnTo>
                  <a:pt x="281" y="690"/>
                </a:lnTo>
                <a:lnTo>
                  <a:pt x="217" y="671"/>
                </a:lnTo>
                <a:lnTo>
                  <a:pt x="153" y="639"/>
                </a:lnTo>
                <a:lnTo>
                  <a:pt x="102" y="594"/>
                </a:lnTo>
                <a:lnTo>
                  <a:pt x="64" y="543"/>
                </a:lnTo>
                <a:lnTo>
                  <a:pt x="32" y="485"/>
                </a:lnTo>
                <a:lnTo>
                  <a:pt x="6" y="422"/>
                </a:lnTo>
                <a:lnTo>
                  <a:pt x="0" y="351"/>
                </a:lnTo>
                <a:lnTo>
                  <a:pt x="6" y="281"/>
                </a:lnTo>
                <a:lnTo>
                  <a:pt x="32" y="211"/>
                </a:lnTo>
                <a:lnTo>
                  <a:pt x="64" y="153"/>
                </a:lnTo>
                <a:lnTo>
                  <a:pt x="102" y="102"/>
                </a:lnTo>
                <a:lnTo>
                  <a:pt x="153" y="57"/>
                </a:lnTo>
                <a:lnTo>
                  <a:pt x="217" y="25"/>
                </a:lnTo>
                <a:lnTo>
                  <a:pt x="281" y="6"/>
                </a:lnTo>
                <a:lnTo>
                  <a:pt x="351" y="0"/>
                </a:lnTo>
                <a:lnTo>
                  <a:pt x="422" y="6"/>
                </a:lnTo>
                <a:lnTo>
                  <a:pt x="485" y="25"/>
                </a:lnTo>
                <a:lnTo>
                  <a:pt x="543" y="57"/>
                </a:lnTo>
                <a:lnTo>
                  <a:pt x="594" y="102"/>
                </a:lnTo>
                <a:lnTo>
                  <a:pt x="639" y="153"/>
                </a:lnTo>
                <a:lnTo>
                  <a:pt x="671" y="211"/>
                </a:lnTo>
                <a:lnTo>
                  <a:pt x="690" y="281"/>
                </a:lnTo>
                <a:lnTo>
                  <a:pt x="696" y="351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499" name="Freeform 162"/>
          <p:cNvSpPr>
            <a:spLocks/>
          </p:cNvSpPr>
          <p:nvPr/>
        </p:nvSpPr>
        <p:spPr bwMode="auto">
          <a:xfrm>
            <a:off x="9404351" y="4579939"/>
            <a:ext cx="30163" cy="122237"/>
          </a:xfrm>
          <a:custGeom>
            <a:avLst/>
            <a:gdLst>
              <a:gd name="T0" fmla="*/ 2147483646 w 19"/>
              <a:gd name="T1" fmla="*/ 0 h 77"/>
              <a:gd name="T2" fmla="*/ 2147483646 w 19"/>
              <a:gd name="T3" fmla="*/ 2147483646 h 77"/>
              <a:gd name="T4" fmla="*/ 2147483646 w 19"/>
              <a:gd name="T5" fmla="*/ 2147483646 h 77"/>
              <a:gd name="T6" fmla="*/ 0 w 19"/>
              <a:gd name="T7" fmla="*/ 2147483646 h 77"/>
              <a:gd name="T8" fmla="*/ 2147483646 w 19"/>
              <a:gd name="T9" fmla="*/ 0 h 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77"/>
              <a:gd name="T17" fmla="*/ 19 w 19"/>
              <a:gd name="T18" fmla="*/ 77 h 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77">
                <a:moveTo>
                  <a:pt x="6" y="0"/>
                </a:moveTo>
                <a:lnTo>
                  <a:pt x="19" y="6"/>
                </a:lnTo>
                <a:lnTo>
                  <a:pt x="12" y="77"/>
                </a:lnTo>
                <a:lnTo>
                  <a:pt x="0" y="70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00" name="Freeform 163"/>
          <p:cNvSpPr>
            <a:spLocks/>
          </p:cNvSpPr>
          <p:nvPr/>
        </p:nvSpPr>
        <p:spPr bwMode="auto">
          <a:xfrm>
            <a:off x="9372600" y="4691064"/>
            <a:ext cx="50800" cy="111125"/>
          </a:xfrm>
          <a:custGeom>
            <a:avLst/>
            <a:gdLst>
              <a:gd name="T0" fmla="*/ 2147483646 w 32"/>
              <a:gd name="T1" fmla="*/ 2147483646 h 70"/>
              <a:gd name="T2" fmla="*/ 2147483646 w 32"/>
              <a:gd name="T3" fmla="*/ 2147483646 h 70"/>
              <a:gd name="T4" fmla="*/ 2147483646 w 32"/>
              <a:gd name="T5" fmla="*/ 2147483646 h 70"/>
              <a:gd name="T6" fmla="*/ 0 w 32"/>
              <a:gd name="T7" fmla="*/ 2147483646 h 70"/>
              <a:gd name="T8" fmla="*/ 2147483646 w 32"/>
              <a:gd name="T9" fmla="*/ 0 h 70"/>
              <a:gd name="T10" fmla="*/ 2147483646 w 32"/>
              <a:gd name="T11" fmla="*/ 2147483646 h 70"/>
              <a:gd name="T12" fmla="*/ 2147483646 w 32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32" y="7"/>
                </a:moveTo>
                <a:lnTo>
                  <a:pt x="32" y="7"/>
                </a:lnTo>
                <a:lnTo>
                  <a:pt x="13" y="70"/>
                </a:lnTo>
                <a:lnTo>
                  <a:pt x="0" y="64"/>
                </a:lnTo>
                <a:lnTo>
                  <a:pt x="20" y="0"/>
                </a:lnTo>
                <a:lnTo>
                  <a:pt x="32" y="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1" name="Freeform 164"/>
          <p:cNvSpPr>
            <a:spLocks/>
          </p:cNvSpPr>
          <p:nvPr/>
        </p:nvSpPr>
        <p:spPr bwMode="auto">
          <a:xfrm>
            <a:off x="9321800" y="4792663"/>
            <a:ext cx="71438" cy="101600"/>
          </a:xfrm>
          <a:custGeom>
            <a:avLst/>
            <a:gdLst>
              <a:gd name="T0" fmla="*/ 2147483646 w 45"/>
              <a:gd name="T1" fmla="*/ 2147483646 h 64"/>
              <a:gd name="T2" fmla="*/ 2147483646 w 45"/>
              <a:gd name="T3" fmla="*/ 2147483646 h 64"/>
              <a:gd name="T4" fmla="*/ 2147483646 w 45"/>
              <a:gd name="T5" fmla="*/ 2147483646 h 64"/>
              <a:gd name="T6" fmla="*/ 0 w 45"/>
              <a:gd name="T7" fmla="*/ 2147483646 h 64"/>
              <a:gd name="T8" fmla="*/ 2147483646 w 45"/>
              <a:gd name="T9" fmla="*/ 0 h 64"/>
              <a:gd name="T10" fmla="*/ 2147483646 w 45"/>
              <a:gd name="T11" fmla="*/ 2147483646 h 64"/>
              <a:gd name="T12" fmla="*/ 2147483646 w 45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45" y="6"/>
                </a:moveTo>
                <a:lnTo>
                  <a:pt x="45" y="6"/>
                </a:lnTo>
                <a:lnTo>
                  <a:pt x="13" y="64"/>
                </a:lnTo>
                <a:lnTo>
                  <a:pt x="0" y="64"/>
                </a:lnTo>
                <a:lnTo>
                  <a:pt x="32" y="0"/>
                </a:lnTo>
                <a:lnTo>
                  <a:pt x="45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2" name="Freeform 165"/>
          <p:cNvSpPr>
            <a:spLocks/>
          </p:cNvSpPr>
          <p:nvPr/>
        </p:nvSpPr>
        <p:spPr bwMode="auto">
          <a:xfrm>
            <a:off x="9261476" y="4884738"/>
            <a:ext cx="80963" cy="101600"/>
          </a:xfrm>
          <a:custGeom>
            <a:avLst/>
            <a:gdLst>
              <a:gd name="T0" fmla="*/ 2147483646 w 51"/>
              <a:gd name="T1" fmla="*/ 2147483646 h 64"/>
              <a:gd name="T2" fmla="*/ 2147483646 w 51"/>
              <a:gd name="T3" fmla="*/ 2147483646 h 64"/>
              <a:gd name="T4" fmla="*/ 2147483646 w 51"/>
              <a:gd name="T5" fmla="*/ 2147483646 h 64"/>
              <a:gd name="T6" fmla="*/ 0 w 51"/>
              <a:gd name="T7" fmla="*/ 2147483646 h 64"/>
              <a:gd name="T8" fmla="*/ 2147483646 w 51"/>
              <a:gd name="T9" fmla="*/ 0 h 64"/>
              <a:gd name="T10" fmla="*/ 2147483646 w 51"/>
              <a:gd name="T11" fmla="*/ 2147483646 h 64"/>
              <a:gd name="T12" fmla="*/ 2147483646 w 51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4"/>
              <a:gd name="T23" fmla="*/ 51 w 51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4">
                <a:moveTo>
                  <a:pt x="51" y="12"/>
                </a:moveTo>
                <a:lnTo>
                  <a:pt x="51" y="12"/>
                </a:lnTo>
                <a:lnTo>
                  <a:pt x="6" y="64"/>
                </a:lnTo>
                <a:lnTo>
                  <a:pt x="0" y="51"/>
                </a:lnTo>
                <a:lnTo>
                  <a:pt x="38" y="0"/>
                </a:lnTo>
                <a:lnTo>
                  <a:pt x="51" y="6"/>
                </a:lnTo>
                <a:lnTo>
                  <a:pt x="51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3" name="Freeform 166"/>
          <p:cNvSpPr>
            <a:spLocks/>
          </p:cNvSpPr>
          <p:nvPr/>
        </p:nvSpPr>
        <p:spPr bwMode="auto">
          <a:xfrm>
            <a:off x="9180514" y="4965700"/>
            <a:ext cx="90487" cy="90488"/>
          </a:xfrm>
          <a:custGeom>
            <a:avLst/>
            <a:gdLst>
              <a:gd name="T0" fmla="*/ 2147483646 w 57"/>
              <a:gd name="T1" fmla="*/ 2147483646 h 57"/>
              <a:gd name="T2" fmla="*/ 2147483646 w 57"/>
              <a:gd name="T3" fmla="*/ 2147483646 h 57"/>
              <a:gd name="T4" fmla="*/ 2147483646 w 57"/>
              <a:gd name="T5" fmla="*/ 2147483646 h 57"/>
              <a:gd name="T6" fmla="*/ 0 w 57"/>
              <a:gd name="T7" fmla="*/ 2147483646 h 57"/>
              <a:gd name="T8" fmla="*/ 2147483646 w 57"/>
              <a:gd name="T9" fmla="*/ 0 h 57"/>
              <a:gd name="T10" fmla="*/ 2147483646 w 57"/>
              <a:gd name="T11" fmla="*/ 2147483646 h 57"/>
              <a:gd name="T12" fmla="*/ 2147483646 w 57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7"/>
              <a:gd name="T23" fmla="*/ 57 w 57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7">
                <a:moveTo>
                  <a:pt x="57" y="13"/>
                </a:moveTo>
                <a:lnTo>
                  <a:pt x="57" y="13"/>
                </a:lnTo>
                <a:lnTo>
                  <a:pt x="6" y="57"/>
                </a:lnTo>
                <a:lnTo>
                  <a:pt x="0" y="44"/>
                </a:lnTo>
                <a:lnTo>
                  <a:pt x="51" y="0"/>
                </a:lnTo>
                <a:lnTo>
                  <a:pt x="57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4" name="Freeform 167"/>
          <p:cNvSpPr>
            <a:spLocks/>
          </p:cNvSpPr>
          <p:nvPr/>
        </p:nvSpPr>
        <p:spPr bwMode="auto">
          <a:xfrm>
            <a:off x="9078914" y="5035550"/>
            <a:ext cx="111125" cy="71438"/>
          </a:xfrm>
          <a:custGeom>
            <a:avLst/>
            <a:gdLst>
              <a:gd name="T0" fmla="*/ 2147483646 w 70"/>
              <a:gd name="T1" fmla="*/ 2147483646 h 45"/>
              <a:gd name="T2" fmla="*/ 2147483646 w 70"/>
              <a:gd name="T3" fmla="*/ 2147483646 h 45"/>
              <a:gd name="T4" fmla="*/ 2147483646 w 70"/>
              <a:gd name="T5" fmla="*/ 2147483646 h 45"/>
              <a:gd name="T6" fmla="*/ 0 w 70"/>
              <a:gd name="T7" fmla="*/ 2147483646 h 45"/>
              <a:gd name="T8" fmla="*/ 2147483646 w 70"/>
              <a:gd name="T9" fmla="*/ 0 h 45"/>
              <a:gd name="T10" fmla="*/ 2147483646 w 70"/>
              <a:gd name="T11" fmla="*/ 2147483646 h 45"/>
              <a:gd name="T12" fmla="*/ 2147483646 w 70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45"/>
              <a:gd name="T23" fmla="*/ 70 w 70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45">
                <a:moveTo>
                  <a:pt x="70" y="13"/>
                </a:moveTo>
                <a:lnTo>
                  <a:pt x="70" y="13"/>
                </a:lnTo>
                <a:lnTo>
                  <a:pt x="6" y="45"/>
                </a:lnTo>
                <a:lnTo>
                  <a:pt x="0" y="32"/>
                </a:lnTo>
                <a:lnTo>
                  <a:pt x="64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5" name="Freeform 168"/>
          <p:cNvSpPr>
            <a:spLocks/>
          </p:cNvSpPr>
          <p:nvPr/>
        </p:nvSpPr>
        <p:spPr bwMode="auto">
          <a:xfrm>
            <a:off x="8977314" y="5086350"/>
            <a:ext cx="111125" cy="50800"/>
          </a:xfrm>
          <a:custGeom>
            <a:avLst/>
            <a:gdLst>
              <a:gd name="T0" fmla="*/ 2147483646 w 70"/>
              <a:gd name="T1" fmla="*/ 2147483646 h 32"/>
              <a:gd name="T2" fmla="*/ 2147483646 w 70"/>
              <a:gd name="T3" fmla="*/ 2147483646 h 32"/>
              <a:gd name="T4" fmla="*/ 2147483646 w 70"/>
              <a:gd name="T5" fmla="*/ 2147483646 h 32"/>
              <a:gd name="T6" fmla="*/ 0 w 70"/>
              <a:gd name="T7" fmla="*/ 2147483646 h 32"/>
              <a:gd name="T8" fmla="*/ 2147483646 w 70"/>
              <a:gd name="T9" fmla="*/ 0 h 32"/>
              <a:gd name="T10" fmla="*/ 2147483646 w 70"/>
              <a:gd name="T11" fmla="*/ 2147483646 h 32"/>
              <a:gd name="T12" fmla="*/ 2147483646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70" y="13"/>
                </a:moveTo>
                <a:lnTo>
                  <a:pt x="70" y="13"/>
                </a:lnTo>
                <a:lnTo>
                  <a:pt x="7" y="32"/>
                </a:lnTo>
                <a:lnTo>
                  <a:pt x="0" y="20"/>
                </a:lnTo>
                <a:lnTo>
                  <a:pt x="70" y="0"/>
                </a:lnTo>
                <a:lnTo>
                  <a:pt x="70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6" name="Freeform 169"/>
          <p:cNvSpPr>
            <a:spLocks/>
          </p:cNvSpPr>
          <p:nvPr/>
        </p:nvSpPr>
        <p:spPr bwMode="auto">
          <a:xfrm>
            <a:off x="8875713" y="5118101"/>
            <a:ext cx="112712" cy="30163"/>
          </a:xfrm>
          <a:custGeom>
            <a:avLst/>
            <a:gdLst>
              <a:gd name="T0" fmla="*/ 2147483646 w 71"/>
              <a:gd name="T1" fmla="*/ 2147483646 h 19"/>
              <a:gd name="T2" fmla="*/ 2147483646 w 71"/>
              <a:gd name="T3" fmla="*/ 2147483646 h 19"/>
              <a:gd name="T4" fmla="*/ 0 w 71"/>
              <a:gd name="T5" fmla="*/ 2147483646 h 19"/>
              <a:gd name="T6" fmla="*/ 0 w 71"/>
              <a:gd name="T7" fmla="*/ 2147483646 h 19"/>
              <a:gd name="T8" fmla="*/ 2147483646 w 71"/>
              <a:gd name="T9" fmla="*/ 0 h 19"/>
              <a:gd name="T10" fmla="*/ 2147483646 w 71"/>
              <a:gd name="T11" fmla="*/ 2147483646 h 19"/>
              <a:gd name="T12" fmla="*/ 2147483646 w 71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19"/>
              <a:gd name="T23" fmla="*/ 71 w 71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19">
                <a:moveTo>
                  <a:pt x="71" y="12"/>
                </a:moveTo>
                <a:lnTo>
                  <a:pt x="71" y="12"/>
                </a:lnTo>
                <a:lnTo>
                  <a:pt x="0" y="19"/>
                </a:lnTo>
                <a:lnTo>
                  <a:pt x="0" y="6"/>
                </a:lnTo>
                <a:lnTo>
                  <a:pt x="71" y="0"/>
                </a:lnTo>
                <a:lnTo>
                  <a:pt x="71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7" name="Freeform 170"/>
          <p:cNvSpPr>
            <a:spLocks/>
          </p:cNvSpPr>
          <p:nvPr/>
        </p:nvSpPr>
        <p:spPr bwMode="auto">
          <a:xfrm>
            <a:off x="8764589" y="5118101"/>
            <a:ext cx="111125" cy="30163"/>
          </a:xfrm>
          <a:custGeom>
            <a:avLst/>
            <a:gdLst>
              <a:gd name="T0" fmla="*/ 2147483646 w 70"/>
              <a:gd name="T1" fmla="*/ 2147483646 h 19"/>
              <a:gd name="T2" fmla="*/ 2147483646 w 70"/>
              <a:gd name="T3" fmla="*/ 2147483646 h 19"/>
              <a:gd name="T4" fmla="*/ 0 w 70"/>
              <a:gd name="T5" fmla="*/ 2147483646 h 19"/>
              <a:gd name="T6" fmla="*/ 0 w 70"/>
              <a:gd name="T7" fmla="*/ 0 h 19"/>
              <a:gd name="T8" fmla="*/ 2147483646 w 70"/>
              <a:gd name="T9" fmla="*/ 2147483646 h 19"/>
              <a:gd name="T10" fmla="*/ 2147483646 w 70"/>
              <a:gd name="T11" fmla="*/ 2147483646 h 19"/>
              <a:gd name="T12" fmla="*/ 2147483646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70" y="19"/>
                </a:moveTo>
                <a:lnTo>
                  <a:pt x="70" y="19"/>
                </a:lnTo>
                <a:lnTo>
                  <a:pt x="0" y="12"/>
                </a:lnTo>
                <a:lnTo>
                  <a:pt x="0" y="0"/>
                </a:lnTo>
                <a:lnTo>
                  <a:pt x="70" y="6"/>
                </a:lnTo>
                <a:lnTo>
                  <a:pt x="70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8" name="Freeform 171"/>
          <p:cNvSpPr>
            <a:spLocks/>
          </p:cNvSpPr>
          <p:nvPr/>
        </p:nvSpPr>
        <p:spPr bwMode="auto">
          <a:xfrm>
            <a:off x="8653464" y="5086350"/>
            <a:ext cx="111125" cy="50800"/>
          </a:xfrm>
          <a:custGeom>
            <a:avLst/>
            <a:gdLst>
              <a:gd name="T0" fmla="*/ 2147483646 w 70"/>
              <a:gd name="T1" fmla="*/ 2147483646 h 32"/>
              <a:gd name="T2" fmla="*/ 2147483646 w 70"/>
              <a:gd name="T3" fmla="*/ 2147483646 h 32"/>
              <a:gd name="T4" fmla="*/ 0 w 70"/>
              <a:gd name="T5" fmla="*/ 2147483646 h 32"/>
              <a:gd name="T6" fmla="*/ 2147483646 w 70"/>
              <a:gd name="T7" fmla="*/ 0 h 32"/>
              <a:gd name="T8" fmla="*/ 2147483646 w 70"/>
              <a:gd name="T9" fmla="*/ 2147483646 h 32"/>
              <a:gd name="T10" fmla="*/ 2147483646 w 70"/>
              <a:gd name="T11" fmla="*/ 2147483646 h 32"/>
              <a:gd name="T12" fmla="*/ 2147483646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70" y="32"/>
                </a:moveTo>
                <a:lnTo>
                  <a:pt x="70" y="32"/>
                </a:lnTo>
                <a:lnTo>
                  <a:pt x="0" y="13"/>
                </a:lnTo>
                <a:lnTo>
                  <a:pt x="6" y="0"/>
                </a:lnTo>
                <a:lnTo>
                  <a:pt x="70" y="20"/>
                </a:lnTo>
                <a:lnTo>
                  <a:pt x="70" y="3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09" name="Freeform 172"/>
          <p:cNvSpPr>
            <a:spLocks/>
          </p:cNvSpPr>
          <p:nvPr/>
        </p:nvSpPr>
        <p:spPr bwMode="auto">
          <a:xfrm>
            <a:off x="8561388" y="5035550"/>
            <a:ext cx="101600" cy="71438"/>
          </a:xfrm>
          <a:custGeom>
            <a:avLst/>
            <a:gdLst>
              <a:gd name="T0" fmla="*/ 2147483646 w 64"/>
              <a:gd name="T1" fmla="*/ 2147483646 h 45"/>
              <a:gd name="T2" fmla="*/ 2147483646 w 64"/>
              <a:gd name="T3" fmla="*/ 2147483646 h 45"/>
              <a:gd name="T4" fmla="*/ 0 w 64"/>
              <a:gd name="T5" fmla="*/ 2147483646 h 45"/>
              <a:gd name="T6" fmla="*/ 2147483646 w 64"/>
              <a:gd name="T7" fmla="*/ 0 h 45"/>
              <a:gd name="T8" fmla="*/ 2147483646 w 64"/>
              <a:gd name="T9" fmla="*/ 2147483646 h 45"/>
              <a:gd name="T10" fmla="*/ 2147483646 w 64"/>
              <a:gd name="T11" fmla="*/ 2147483646 h 45"/>
              <a:gd name="T12" fmla="*/ 2147483646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58" y="45"/>
                </a:moveTo>
                <a:lnTo>
                  <a:pt x="58" y="45"/>
                </a:lnTo>
                <a:lnTo>
                  <a:pt x="0" y="13"/>
                </a:lnTo>
                <a:lnTo>
                  <a:pt x="6" y="0"/>
                </a:lnTo>
                <a:lnTo>
                  <a:pt x="64" y="32"/>
                </a:lnTo>
                <a:lnTo>
                  <a:pt x="58" y="4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10" name="Freeform 173"/>
          <p:cNvSpPr>
            <a:spLocks/>
          </p:cNvSpPr>
          <p:nvPr/>
        </p:nvSpPr>
        <p:spPr bwMode="auto">
          <a:xfrm>
            <a:off x="8480425" y="4965700"/>
            <a:ext cx="90488" cy="90488"/>
          </a:xfrm>
          <a:custGeom>
            <a:avLst/>
            <a:gdLst>
              <a:gd name="T0" fmla="*/ 2147483646 w 57"/>
              <a:gd name="T1" fmla="*/ 2147483646 h 57"/>
              <a:gd name="T2" fmla="*/ 2147483646 w 57"/>
              <a:gd name="T3" fmla="*/ 2147483646 h 57"/>
              <a:gd name="T4" fmla="*/ 0 w 57"/>
              <a:gd name="T5" fmla="*/ 2147483646 h 57"/>
              <a:gd name="T6" fmla="*/ 2147483646 w 57"/>
              <a:gd name="T7" fmla="*/ 0 h 57"/>
              <a:gd name="T8" fmla="*/ 2147483646 w 57"/>
              <a:gd name="T9" fmla="*/ 2147483646 h 57"/>
              <a:gd name="T10" fmla="*/ 2147483646 w 57"/>
              <a:gd name="T11" fmla="*/ 2147483646 h 57"/>
              <a:gd name="T12" fmla="*/ 2147483646 w 57"/>
              <a:gd name="T13" fmla="*/ 2147483646 h 5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7"/>
              <a:gd name="T23" fmla="*/ 57 w 57"/>
              <a:gd name="T24" fmla="*/ 57 h 5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7">
                <a:moveTo>
                  <a:pt x="51" y="57"/>
                </a:moveTo>
                <a:lnTo>
                  <a:pt x="51" y="57"/>
                </a:lnTo>
                <a:lnTo>
                  <a:pt x="0" y="13"/>
                </a:lnTo>
                <a:lnTo>
                  <a:pt x="6" y="0"/>
                </a:lnTo>
                <a:lnTo>
                  <a:pt x="57" y="44"/>
                </a:lnTo>
                <a:lnTo>
                  <a:pt x="51" y="5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11" name="Freeform 174"/>
          <p:cNvSpPr>
            <a:spLocks/>
          </p:cNvSpPr>
          <p:nvPr/>
        </p:nvSpPr>
        <p:spPr bwMode="auto">
          <a:xfrm>
            <a:off x="8408988" y="4884738"/>
            <a:ext cx="80962" cy="101600"/>
          </a:xfrm>
          <a:custGeom>
            <a:avLst/>
            <a:gdLst>
              <a:gd name="T0" fmla="*/ 2147483646 w 51"/>
              <a:gd name="T1" fmla="*/ 2147483646 h 64"/>
              <a:gd name="T2" fmla="*/ 2147483646 w 51"/>
              <a:gd name="T3" fmla="*/ 2147483646 h 64"/>
              <a:gd name="T4" fmla="*/ 0 w 51"/>
              <a:gd name="T5" fmla="*/ 2147483646 h 64"/>
              <a:gd name="T6" fmla="*/ 2147483646 w 51"/>
              <a:gd name="T7" fmla="*/ 0 h 64"/>
              <a:gd name="T8" fmla="*/ 2147483646 w 51"/>
              <a:gd name="T9" fmla="*/ 2147483646 h 64"/>
              <a:gd name="T10" fmla="*/ 2147483646 w 51"/>
              <a:gd name="T11" fmla="*/ 2147483646 h 64"/>
              <a:gd name="T12" fmla="*/ 2147483646 w 51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4"/>
              <a:gd name="T23" fmla="*/ 51 w 51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4">
                <a:moveTo>
                  <a:pt x="45" y="64"/>
                </a:moveTo>
                <a:lnTo>
                  <a:pt x="45" y="64"/>
                </a:lnTo>
                <a:lnTo>
                  <a:pt x="0" y="12"/>
                </a:lnTo>
                <a:lnTo>
                  <a:pt x="7" y="0"/>
                </a:lnTo>
                <a:lnTo>
                  <a:pt x="51" y="51"/>
                </a:lnTo>
                <a:lnTo>
                  <a:pt x="45" y="6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12" name="Freeform 175"/>
          <p:cNvSpPr>
            <a:spLocks/>
          </p:cNvSpPr>
          <p:nvPr/>
        </p:nvSpPr>
        <p:spPr bwMode="auto">
          <a:xfrm>
            <a:off x="8358188" y="4792664"/>
            <a:ext cx="61912" cy="111125"/>
          </a:xfrm>
          <a:custGeom>
            <a:avLst/>
            <a:gdLst>
              <a:gd name="T0" fmla="*/ 2147483646 w 39"/>
              <a:gd name="T1" fmla="*/ 2147483646 h 70"/>
              <a:gd name="T2" fmla="*/ 2147483646 w 39"/>
              <a:gd name="T3" fmla="*/ 2147483646 h 70"/>
              <a:gd name="T4" fmla="*/ 0 w 39"/>
              <a:gd name="T5" fmla="*/ 2147483646 h 70"/>
              <a:gd name="T6" fmla="*/ 2147483646 w 39"/>
              <a:gd name="T7" fmla="*/ 0 h 70"/>
              <a:gd name="T8" fmla="*/ 2147483646 w 39"/>
              <a:gd name="T9" fmla="*/ 2147483646 h 70"/>
              <a:gd name="T10" fmla="*/ 2147483646 w 39"/>
              <a:gd name="T11" fmla="*/ 2147483646 h 70"/>
              <a:gd name="T12" fmla="*/ 2147483646 w 39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"/>
              <a:gd name="T22" fmla="*/ 0 h 70"/>
              <a:gd name="T23" fmla="*/ 39 w 3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" h="70">
                <a:moveTo>
                  <a:pt x="32" y="70"/>
                </a:moveTo>
                <a:lnTo>
                  <a:pt x="32" y="64"/>
                </a:lnTo>
                <a:lnTo>
                  <a:pt x="0" y="6"/>
                </a:lnTo>
                <a:lnTo>
                  <a:pt x="7" y="0"/>
                </a:lnTo>
                <a:lnTo>
                  <a:pt x="39" y="64"/>
                </a:lnTo>
                <a:lnTo>
                  <a:pt x="32" y="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13" name="Freeform 176"/>
          <p:cNvSpPr>
            <a:spLocks/>
          </p:cNvSpPr>
          <p:nvPr/>
        </p:nvSpPr>
        <p:spPr bwMode="auto">
          <a:xfrm>
            <a:off x="8318501" y="4691064"/>
            <a:ext cx="60325" cy="111125"/>
          </a:xfrm>
          <a:custGeom>
            <a:avLst/>
            <a:gdLst>
              <a:gd name="T0" fmla="*/ 2147483646 w 38"/>
              <a:gd name="T1" fmla="*/ 2147483646 h 70"/>
              <a:gd name="T2" fmla="*/ 2147483646 w 38"/>
              <a:gd name="T3" fmla="*/ 2147483646 h 70"/>
              <a:gd name="T4" fmla="*/ 0 w 38"/>
              <a:gd name="T5" fmla="*/ 2147483646 h 70"/>
              <a:gd name="T6" fmla="*/ 2147483646 w 38"/>
              <a:gd name="T7" fmla="*/ 0 h 70"/>
              <a:gd name="T8" fmla="*/ 2147483646 w 38"/>
              <a:gd name="T9" fmla="*/ 2147483646 h 70"/>
              <a:gd name="T10" fmla="*/ 2147483646 w 38"/>
              <a:gd name="T11" fmla="*/ 2147483646 h 70"/>
              <a:gd name="T12" fmla="*/ 2147483646 w 38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"/>
              <a:gd name="T22" fmla="*/ 0 h 70"/>
              <a:gd name="T23" fmla="*/ 38 w 38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" h="70">
                <a:moveTo>
                  <a:pt x="25" y="70"/>
                </a:moveTo>
                <a:lnTo>
                  <a:pt x="25" y="70"/>
                </a:lnTo>
                <a:lnTo>
                  <a:pt x="0" y="7"/>
                </a:lnTo>
                <a:lnTo>
                  <a:pt x="12" y="0"/>
                </a:lnTo>
                <a:lnTo>
                  <a:pt x="38" y="64"/>
                </a:lnTo>
                <a:lnTo>
                  <a:pt x="25" y="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14" name="Freeform 177"/>
          <p:cNvSpPr>
            <a:spLocks/>
          </p:cNvSpPr>
          <p:nvPr/>
        </p:nvSpPr>
        <p:spPr bwMode="auto">
          <a:xfrm>
            <a:off x="8307388" y="4579939"/>
            <a:ext cx="30162" cy="122237"/>
          </a:xfrm>
          <a:custGeom>
            <a:avLst/>
            <a:gdLst>
              <a:gd name="T0" fmla="*/ 2147483646 w 19"/>
              <a:gd name="T1" fmla="*/ 2147483646 h 77"/>
              <a:gd name="T2" fmla="*/ 2147483646 w 19"/>
              <a:gd name="T3" fmla="*/ 2147483646 h 77"/>
              <a:gd name="T4" fmla="*/ 0 w 19"/>
              <a:gd name="T5" fmla="*/ 2147483646 h 77"/>
              <a:gd name="T6" fmla="*/ 2147483646 w 19"/>
              <a:gd name="T7" fmla="*/ 0 h 77"/>
              <a:gd name="T8" fmla="*/ 2147483646 w 19"/>
              <a:gd name="T9" fmla="*/ 2147483646 h 77"/>
              <a:gd name="T10" fmla="*/ 2147483646 w 19"/>
              <a:gd name="T11" fmla="*/ 2147483646 h 77"/>
              <a:gd name="T12" fmla="*/ 2147483646 w 19"/>
              <a:gd name="T13" fmla="*/ 2147483646 h 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7"/>
              <a:gd name="T23" fmla="*/ 19 w 19"/>
              <a:gd name="T24" fmla="*/ 77 h 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7">
                <a:moveTo>
                  <a:pt x="7" y="77"/>
                </a:moveTo>
                <a:lnTo>
                  <a:pt x="7" y="77"/>
                </a:lnTo>
                <a:lnTo>
                  <a:pt x="0" y="6"/>
                </a:lnTo>
                <a:lnTo>
                  <a:pt x="13" y="0"/>
                </a:lnTo>
                <a:lnTo>
                  <a:pt x="19" y="70"/>
                </a:lnTo>
                <a:lnTo>
                  <a:pt x="7" y="7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15" name="Freeform 178"/>
          <p:cNvSpPr>
            <a:spLocks/>
          </p:cNvSpPr>
          <p:nvPr/>
        </p:nvSpPr>
        <p:spPr bwMode="auto">
          <a:xfrm>
            <a:off x="8307388" y="4478339"/>
            <a:ext cx="30162" cy="111125"/>
          </a:xfrm>
          <a:custGeom>
            <a:avLst/>
            <a:gdLst>
              <a:gd name="T0" fmla="*/ 0 w 19"/>
              <a:gd name="T1" fmla="*/ 2147483646 h 70"/>
              <a:gd name="T2" fmla="*/ 0 w 19"/>
              <a:gd name="T3" fmla="*/ 2147483646 h 70"/>
              <a:gd name="T4" fmla="*/ 2147483646 w 19"/>
              <a:gd name="T5" fmla="*/ 0 h 70"/>
              <a:gd name="T6" fmla="*/ 2147483646 w 19"/>
              <a:gd name="T7" fmla="*/ 0 h 70"/>
              <a:gd name="T8" fmla="*/ 2147483646 w 19"/>
              <a:gd name="T9" fmla="*/ 2147483646 h 70"/>
              <a:gd name="T10" fmla="*/ 0 w 19"/>
              <a:gd name="T11" fmla="*/ 2147483646 h 70"/>
              <a:gd name="T12" fmla="*/ 0 w 19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0"/>
              <a:gd name="T23" fmla="*/ 19 w 19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0">
                <a:moveTo>
                  <a:pt x="0" y="70"/>
                </a:moveTo>
                <a:lnTo>
                  <a:pt x="0" y="64"/>
                </a:lnTo>
                <a:lnTo>
                  <a:pt x="7" y="0"/>
                </a:lnTo>
                <a:lnTo>
                  <a:pt x="19" y="0"/>
                </a:lnTo>
                <a:lnTo>
                  <a:pt x="13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16" name="Freeform 179"/>
          <p:cNvSpPr>
            <a:spLocks/>
          </p:cNvSpPr>
          <p:nvPr/>
        </p:nvSpPr>
        <p:spPr bwMode="auto">
          <a:xfrm>
            <a:off x="8318501" y="4367214"/>
            <a:ext cx="60325" cy="111125"/>
          </a:xfrm>
          <a:custGeom>
            <a:avLst/>
            <a:gdLst>
              <a:gd name="T0" fmla="*/ 0 w 38"/>
              <a:gd name="T1" fmla="*/ 2147483646 h 70"/>
              <a:gd name="T2" fmla="*/ 0 w 38"/>
              <a:gd name="T3" fmla="*/ 2147483646 h 70"/>
              <a:gd name="T4" fmla="*/ 2147483646 w 38"/>
              <a:gd name="T5" fmla="*/ 0 h 70"/>
              <a:gd name="T6" fmla="*/ 2147483646 w 38"/>
              <a:gd name="T7" fmla="*/ 2147483646 h 70"/>
              <a:gd name="T8" fmla="*/ 2147483646 w 38"/>
              <a:gd name="T9" fmla="*/ 2147483646 h 70"/>
              <a:gd name="T10" fmla="*/ 0 w 38"/>
              <a:gd name="T11" fmla="*/ 2147483646 h 70"/>
              <a:gd name="T12" fmla="*/ 0 w 38"/>
              <a:gd name="T13" fmla="*/ 2147483646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"/>
              <a:gd name="T22" fmla="*/ 0 h 70"/>
              <a:gd name="T23" fmla="*/ 38 w 38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" h="70">
                <a:moveTo>
                  <a:pt x="0" y="64"/>
                </a:moveTo>
                <a:lnTo>
                  <a:pt x="0" y="64"/>
                </a:lnTo>
                <a:lnTo>
                  <a:pt x="25" y="0"/>
                </a:lnTo>
                <a:lnTo>
                  <a:pt x="38" y="6"/>
                </a:lnTo>
                <a:lnTo>
                  <a:pt x="12" y="70"/>
                </a:lnTo>
                <a:lnTo>
                  <a:pt x="0" y="70"/>
                </a:lnTo>
                <a:lnTo>
                  <a:pt x="0" y="64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17" name="Freeform 180"/>
          <p:cNvSpPr>
            <a:spLocks/>
          </p:cNvSpPr>
          <p:nvPr/>
        </p:nvSpPr>
        <p:spPr bwMode="auto">
          <a:xfrm>
            <a:off x="8358188" y="4275138"/>
            <a:ext cx="61912" cy="101600"/>
          </a:xfrm>
          <a:custGeom>
            <a:avLst/>
            <a:gdLst>
              <a:gd name="T0" fmla="*/ 0 w 39"/>
              <a:gd name="T1" fmla="*/ 2147483646 h 64"/>
              <a:gd name="T2" fmla="*/ 0 w 39"/>
              <a:gd name="T3" fmla="*/ 2147483646 h 64"/>
              <a:gd name="T4" fmla="*/ 2147483646 w 39"/>
              <a:gd name="T5" fmla="*/ 0 h 64"/>
              <a:gd name="T6" fmla="*/ 2147483646 w 39"/>
              <a:gd name="T7" fmla="*/ 2147483646 h 64"/>
              <a:gd name="T8" fmla="*/ 2147483646 w 39"/>
              <a:gd name="T9" fmla="*/ 2147483646 h 64"/>
              <a:gd name="T10" fmla="*/ 0 w 39"/>
              <a:gd name="T11" fmla="*/ 2147483646 h 64"/>
              <a:gd name="T12" fmla="*/ 0 w 39"/>
              <a:gd name="T13" fmla="*/ 2147483646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9"/>
              <a:gd name="T22" fmla="*/ 0 h 64"/>
              <a:gd name="T23" fmla="*/ 39 w 39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9" h="64">
                <a:moveTo>
                  <a:pt x="0" y="58"/>
                </a:moveTo>
                <a:lnTo>
                  <a:pt x="0" y="58"/>
                </a:lnTo>
                <a:lnTo>
                  <a:pt x="32" y="0"/>
                </a:lnTo>
                <a:lnTo>
                  <a:pt x="39" y="6"/>
                </a:lnTo>
                <a:lnTo>
                  <a:pt x="7" y="64"/>
                </a:lnTo>
                <a:lnTo>
                  <a:pt x="0" y="5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18" name="Freeform 181"/>
          <p:cNvSpPr>
            <a:spLocks/>
          </p:cNvSpPr>
          <p:nvPr/>
        </p:nvSpPr>
        <p:spPr bwMode="auto">
          <a:xfrm>
            <a:off x="8408988" y="4184651"/>
            <a:ext cx="80962" cy="100013"/>
          </a:xfrm>
          <a:custGeom>
            <a:avLst/>
            <a:gdLst>
              <a:gd name="T0" fmla="*/ 0 w 51"/>
              <a:gd name="T1" fmla="*/ 2147483646 h 63"/>
              <a:gd name="T2" fmla="*/ 0 w 51"/>
              <a:gd name="T3" fmla="*/ 2147483646 h 63"/>
              <a:gd name="T4" fmla="*/ 2147483646 w 51"/>
              <a:gd name="T5" fmla="*/ 0 h 63"/>
              <a:gd name="T6" fmla="*/ 2147483646 w 51"/>
              <a:gd name="T7" fmla="*/ 2147483646 h 63"/>
              <a:gd name="T8" fmla="*/ 2147483646 w 51"/>
              <a:gd name="T9" fmla="*/ 2147483646 h 63"/>
              <a:gd name="T10" fmla="*/ 0 w 51"/>
              <a:gd name="T11" fmla="*/ 2147483646 h 63"/>
              <a:gd name="T12" fmla="*/ 0 w 51"/>
              <a:gd name="T13" fmla="*/ 2147483646 h 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3"/>
              <a:gd name="T23" fmla="*/ 51 w 51"/>
              <a:gd name="T24" fmla="*/ 63 h 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3">
                <a:moveTo>
                  <a:pt x="0" y="57"/>
                </a:moveTo>
                <a:lnTo>
                  <a:pt x="0" y="57"/>
                </a:lnTo>
                <a:lnTo>
                  <a:pt x="45" y="0"/>
                </a:lnTo>
                <a:lnTo>
                  <a:pt x="51" y="12"/>
                </a:lnTo>
                <a:lnTo>
                  <a:pt x="7" y="63"/>
                </a:lnTo>
                <a:lnTo>
                  <a:pt x="0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19" name="Freeform 182"/>
          <p:cNvSpPr>
            <a:spLocks/>
          </p:cNvSpPr>
          <p:nvPr/>
        </p:nvSpPr>
        <p:spPr bwMode="auto">
          <a:xfrm>
            <a:off x="8480425" y="4122738"/>
            <a:ext cx="90488" cy="80962"/>
          </a:xfrm>
          <a:custGeom>
            <a:avLst/>
            <a:gdLst>
              <a:gd name="T0" fmla="*/ 0 w 57"/>
              <a:gd name="T1" fmla="*/ 2147483646 h 51"/>
              <a:gd name="T2" fmla="*/ 0 w 57"/>
              <a:gd name="T3" fmla="*/ 2147483646 h 51"/>
              <a:gd name="T4" fmla="*/ 2147483646 w 57"/>
              <a:gd name="T5" fmla="*/ 0 h 51"/>
              <a:gd name="T6" fmla="*/ 2147483646 w 57"/>
              <a:gd name="T7" fmla="*/ 2147483646 h 51"/>
              <a:gd name="T8" fmla="*/ 2147483646 w 57"/>
              <a:gd name="T9" fmla="*/ 2147483646 h 51"/>
              <a:gd name="T10" fmla="*/ 0 w 57"/>
              <a:gd name="T11" fmla="*/ 2147483646 h 51"/>
              <a:gd name="T12" fmla="*/ 0 w 57"/>
              <a:gd name="T13" fmla="*/ 2147483646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0" y="39"/>
                </a:moveTo>
                <a:lnTo>
                  <a:pt x="0" y="39"/>
                </a:lnTo>
                <a:lnTo>
                  <a:pt x="51" y="0"/>
                </a:lnTo>
                <a:lnTo>
                  <a:pt x="57" y="7"/>
                </a:lnTo>
                <a:lnTo>
                  <a:pt x="6" y="51"/>
                </a:lnTo>
                <a:lnTo>
                  <a:pt x="0" y="3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0" name="Freeform 183"/>
          <p:cNvSpPr>
            <a:spLocks/>
          </p:cNvSpPr>
          <p:nvPr/>
        </p:nvSpPr>
        <p:spPr bwMode="auto">
          <a:xfrm>
            <a:off x="8561388" y="4062414"/>
            <a:ext cx="101600" cy="71437"/>
          </a:xfrm>
          <a:custGeom>
            <a:avLst/>
            <a:gdLst>
              <a:gd name="T0" fmla="*/ 0 w 64"/>
              <a:gd name="T1" fmla="*/ 2147483646 h 45"/>
              <a:gd name="T2" fmla="*/ 0 w 64"/>
              <a:gd name="T3" fmla="*/ 2147483646 h 45"/>
              <a:gd name="T4" fmla="*/ 2147483646 w 64"/>
              <a:gd name="T5" fmla="*/ 0 h 45"/>
              <a:gd name="T6" fmla="*/ 2147483646 w 64"/>
              <a:gd name="T7" fmla="*/ 2147483646 h 45"/>
              <a:gd name="T8" fmla="*/ 2147483646 w 64"/>
              <a:gd name="T9" fmla="*/ 2147483646 h 45"/>
              <a:gd name="T10" fmla="*/ 0 w 64"/>
              <a:gd name="T11" fmla="*/ 2147483646 h 45"/>
              <a:gd name="T12" fmla="*/ 0 w 64"/>
              <a:gd name="T13" fmla="*/ 2147483646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4"/>
              <a:gd name="T22" fmla="*/ 0 h 45"/>
              <a:gd name="T23" fmla="*/ 64 w 64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4" h="45">
                <a:moveTo>
                  <a:pt x="0" y="38"/>
                </a:moveTo>
                <a:lnTo>
                  <a:pt x="0" y="38"/>
                </a:lnTo>
                <a:lnTo>
                  <a:pt x="58" y="0"/>
                </a:lnTo>
                <a:lnTo>
                  <a:pt x="64" y="13"/>
                </a:lnTo>
                <a:lnTo>
                  <a:pt x="6" y="45"/>
                </a:lnTo>
                <a:lnTo>
                  <a:pt x="0" y="3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1" name="Freeform 184"/>
          <p:cNvSpPr>
            <a:spLocks/>
          </p:cNvSpPr>
          <p:nvPr/>
        </p:nvSpPr>
        <p:spPr bwMode="auto">
          <a:xfrm>
            <a:off x="8653464" y="4032250"/>
            <a:ext cx="111125" cy="50800"/>
          </a:xfrm>
          <a:custGeom>
            <a:avLst/>
            <a:gdLst>
              <a:gd name="T0" fmla="*/ 0 w 70"/>
              <a:gd name="T1" fmla="*/ 2147483646 h 32"/>
              <a:gd name="T2" fmla="*/ 0 w 70"/>
              <a:gd name="T3" fmla="*/ 2147483646 h 32"/>
              <a:gd name="T4" fmla="*/ 2147483646 w 70"/>
              <a:gd name="T5" fmla="*/ 0 h 32"/>
              <a:gd name="T6" fmla="*/ 2147483646 w 70"/>
              <a:gd name="T7" fmla="*/ 2147483646 h 32"/>
              <a:gd name="T8" fmla="*/ 2147483646 w 70"/>
              <a:gd name="T9" fmla="*/ 2147483646 h 32"/>
              <a:gd name="T10" fmla="*/ 0 w 70"/>
              <a:gd name="T11" fmla="*/ 2147483646 h 32"/>
              <a:gd name="T12" fmla="*/ 0 w 70"/>
              <a:gd name="T13" fmla="*/ 2147483646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0" y="19"/>
                </a:moveTo>
                <a:lnTo>
                  <a:pt x="0" y="19"/>
                </a:lnTo>
                <a:lnTo>
                  <a:pt x="70" y="0"/>
                </a:lnTo>
                <a:lnTo>
                  <a:pt x="70" y="12"/>
                </a:lnTo>
                <a:lnTo>
                  <a:pt x="6" y="32"/>
                </a:lnTo>
                <a:lnTo>
                  <a:pt x="0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2" name="Freeform 185"/>
          <p:cNvSpPr>
            <a:spLocks/>
          </p:cNvSpPr>
          <p:nvPr/>
        </p:nvSpPr>
        <p:spPr bwMode="auto">
          <a:xfrm>
            <a:off x="8764589" y="4021138"/>
            <a:ext cx="111125" cy="30162"/>
          </a:xfrm>
          <a:custGeom>
            <a:avLst/>
            <a:gdLst>
              <a:gd name="T0" fmla="*/ 0 w 70"/>
              <a:gd name="T1" fmla="*/ 2147483646 h 19"/>
              <a:gd name="T2" fmla="*/ 0 w 70"/>
              <a:gd name="T3" fmla="*/ 2147483646 h 19"/>
              <a:gd name="T4" fmla="*/ 2147483646 w 70"/>
              <a:gd name="T5" fmla="*/ 0 h 19"/>
              <a:gd name="T6" fmla="*/ 2147483646 w 70"/>
              <a:gd name="T7" fmla="*/ 2147483646 h 19"/>
              <a:gd name="T8" fmla="*/ 0 w 70"/>
              <a:gd name="T9" fmla="*/ 2147483646 h 19"/>
              <a:gd name="T10" fmla="*/ 0 w 70"/>
              <a:gd name="T11" fmla="*/ 2147483646 h 19"/>
              <a:gd name="T12" fmla="*/ 0 w 70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19"/>
              <a:gd name="T23" fmla="*/ 70 w 70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19">
                <a:moveTo>
                  <a:pt x="0" y="7"/>
                </a:moveTo>
                <a:lnTo>
                  <a:pt x="0" y="7"/>
                </a:lnTo>
                <a:lnTo>
                  <a:pt x="70" y="0"/>
                </a:lnTo>
                <a:lnTo>
                  <a:pt x="70" y="13"/>
                </a:lnTo>
                <a:lnTo>
                  <a:pt x="0" y="19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3" name="Freeform 186"/>
          <p:cNvSpPr>
            <a:spLocks/>
          </p:cNvSpPr>
          <p:nvPr/>
        </p:nvSpPr>
        <p:spPr bwMode="auto">
          <a:xfrm>
            <a:off x="8875713" y="4021138"/>
            <a:ext cx="112712" cy="30162"/>
          </a:xfrm>
          <a:custGeom>
            <a:avLst/>
            <a:gdLst>
              <a:gd name="T0" fmla="*/ 0 w 71"/>
              <a:gd name="T1" fmla="*/ 0 h 19"/>
              <a:gd name="T2" fmla="*/ 0 w 71"/>
              <a:gd name="T3" fmla="*/ 0 h 19"/>
              <a:gd name="T4" fmla="*/ 2147483646 w 71"/>
              <a:gd name="T5" fmla="*/ 2147483646 h 19"/>
              <a:gd name="T6" fmla="*/ 2147483646 w 71"/>
              <a:gd name="T7" fmla="*/ 2147483646 h 19"/>
              <a:gd name="T8" fmla="*/ 0 w 71"/>
              <a:gd name="T9" fmla="*/ 2147483646 h 19"/>
              <a:gd name="T10" fmla="*/ 0 w 71"/>
              <a:gd name="T11" fmla="*/ 0 h 19"/>
              <a:gd name="T12" fmla="*/ 0 w 71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"/>
              <a:gd name="T22" fmla="*/ 0 h 19"/>
              <a:gd name="T23" fmla="*/ 71 w 71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" h="19">
                <a:moveTo>
                  <a:pt x="0" y="0"/>
                </a:moveTo>
                <a:lnTo>
                  <a:pt x="0" y="0"/>
                </a:lnTo>
                <a:lnTo>
                  <a:pt x="71" y="7"/>
                </a:lnTo>
                <a:lnTo>
                  <a:pt x="71" y="19"/>
                </a:lnTo>
                <a:lnTo>
                  <a:pt x="0" y="1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4" name="Freeform 187"/>
          <p:cNvSpPr>
            <a:spLocks/>
          </p:cNvSpPr>
          <p:nvPr/>
        </p:nvSpPr>
        <p:spPr bwMode="auto">
          <a:xfrm>
            <a:off x="8977314" y="4032250"/>
            <a:ext cx="111125" cy="50800"/>
          </a:xfrm>
          <a:custGeom>
            <a:avLst/>
            <a:gdLst>
              <a:gd name="T0" fmla="*/ 2147483646 w 70"/>
              <a:gd name="T1" fmla="*/ 0 h 32"/>
              <a:gd name="T2" fmla="*/ 2147483646 w 70"/>
              <a:gd name="T3" fmla="*/ 0 h 32"/>
              <a:gd name="T4" fmla="*/ 2147483646 w 70"/>
              <a:gd name="T5" fmla="*/ 2147483646 h 32"/>
              <a:gd name="T6" fmla="*/ 2147483646 w 70"/>
              <a:gd name="T7" fmla="*/ 2147483646 h 32"/>
              <a:gd name="T8" fmla="*/ 0 w 70"/>
              <a:gd name="T9" fmla="*/ 2147483646 h 32"/>
              <a:gd name="T10" fmla="*/ 2147483646 w 70"/>
              <a:gd name="T11" fmla="*/ 0 h 32"/>
              <a:gd name="T12" fmla="*/ 2147483646 w 70"/>
              <a:gd name="T13" fmla="*/ 0 h 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32"/>
              <a:gd name="T23" fmla="*/ 70 w 70"/>
              <a:gd name="T24" fmla="*/ 32 h 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32">
                <a:moveTo>
                  <a:pt x="7" y="0"/>
                </a:moveTo>
                <a:lnTo>
                  <a:pt x="7" y="0"/>
                </a:lnTo>
                <a:lnTo>
                  <a:pt x="70" y="19"/>
                </a:lnTo>
                <a:lnTo>
                  <a:pt x="70" y="32"/>
                </a:lnTo>
                <a:lnTo>
                  <a:pt x="0" y="12"/>
                </a:lnTo>
                <a:lnTo>
                  <a:pt x="7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5" name="Freeform 188"/>
          <p:cNvSpPr>
            <a:spLocks/>
          </p:cNvSpPr>
          <p:nvPr/>
        </p:nvSpPr>
        <p:spPr bwMode="auto">
          <a:xfrm>
            <a:off x="9078914" y="4062414"/>
            <a:ext cx="111125" cy="71437"/>
          </a:xfrm>
          <a:custGeom>
            <a:avLst/>
            <a:gdLst>
              <a:gd name="T0" fmla="*/ 2147483646 w 70"/>
              <a:gd name="T1" fmla="*/ 0 h 45"/>
              <a:gd name="T2" fmla="*/ 2147483646 w 70"/>
              <a:gd name="T3" fmla="*/ 0 h 45"/>
              <a:gd name="T4" fmla="*/ 2147483646 w 70"/>
              <a:gd name="T5" fmla="*/ 2147483646 h 45"/>
              <a:gd name="T6" fmla="*/ 2147483646 w 70"/>
              <a:gd name="T7" fmla="*/ 2147483646 h 45"/>
              <a:gd name="T8" fmla="*/ 0 w 70"/>
              <a:gd name="T9" fmla="*/ 2147483646 h 45"/>
              <a:gd name="T10" fmla="*/ 2147483646 w 70"/>
              <a:gd name="T11" fmla="*/ 0 h 45"/>
              <a:gd name="T12" fmla="*/ 2147483646 w 70"/>
              <a:gd name="T13" fmla="*/ 0 h 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0"/>
              <a:gd name="T22" fmla="*/ 0 h 45"/>
              <a:gd name="T23" fmla="*/ 70 w 70"/>
              <a:gd name="T24" fmla="*/ 45 h 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0" h="45">
                <a:moveTo>
                  <a:pt x="6" y="0"/>
                </a:moveTo>
                <a:lnTo>
                  <a:pt x="6" y="0"/>
                </a:lnTo>
                <a:lnTo>
                  <a:pt x="70" y="38"/>
                </a:lnTo>
                <a:lnTo>
                  <a:pt x="64" y="45"/>
                </a:lnTo>
                <a:lnTo>
                  <a:pt x="0" y="13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6" name="Freeform 189"/>
          <p:cNvSpPr>
            <a:spLocks/>
          </p:cNvSpPr>
          <p:nvPr/>
        </p:nvSpPr>
        <p:spPr bwMode="auto">
          <a:xfrm>
            <a:off x="9180514" y="4122738"/>
            <a:ext cx="90487" cy="80962"/>
          </a:xfrm>
          <a:custGeom>
            <a:avLst/>
            <a:gdLst>
              <a:gd name="T0" fmla="*/ 2147483646 w 57"/>
              <a:gd name="T1" fmla="*/ 0 h 51"/>
              <a:gd name="T2" fmla="*/ 2147483646 w 57"/>
              <a:gd name="T3" fmla="*/ 0 h 51"/>
              <a:gd name="T4" fmla="*/ 2147483646 w 57"/>
              <a:gd name="T5" fmla="*/ 2147483646 h 51"/>
              <a:gd name="T6" fmla="*/ 2147483646 w 57"/>
              <a:gd name="T7" fmla="*/ 2147483646 h 51"/>
              <a:gd name="T8" fmla="*/ 0 w 57"/>
              <a:gd name="T9" fmla="*/ 2147483646 h 51"/>
              <a:gd name="T10" fmla="*/ 2147483646 w 57"/>
              <a:gd name="T11" fmla="*/ 0 h 51"/>
              <a:gd name="T12" fmla="*/ 2147483646 w 57"/>
              <a:gd name="T13" fmla="*/ 0 h 5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"/>
              <a:gd name="T22" fmla="*/ 0 h 51"/>
              <a:gd name="T23" fmla="*/ 57 w 57"/>
              <a:gd name="T24" fmla="*/ 51 h 5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" h="51">
                <a:moveTo>
                  <a:pt x="6" y="0"/>
                </a:moveTo>
                <a:lnTo>
                  <a:pt x="6" y="0"/>
                </a:lnTo>
                <a:lnTo>
                  <a:pt x="57" y="39"/>
                </a:lnTo>
                <a:lnTo>
                  <a:pt x="51" y="51"/>
                </a:lnTo>
                <a:lnTo>
                  <a:pt x="0" y="7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7" name="Freeform 190"/>
          <p:cNvSpPr>
            <a:spLocks/>
          </p:cNvSpPr>
          <p:nvPr/>
        </p:nvSpPr>
        <p:spPr bwMode="auto">
          <a:xfrm>
            <a:off x="9261476" y="4184651"/>
            <a:ext cx="80963" cy="100013"/>
          </a:xfrm>
          <a:custGeom>
            <a:avLst/>
            <a:gdLst>
              <a:gd name="T0" fmla="*/ 2147483646 w 51"/>
              <a:gd name="T1" fmla="*/ 0 h 63"/>
              <a:gd name="T2" fmla="*/ 2147483646 w 51"/>
              <a:gd name="T3" fmla="*/ 0 h 63"/>
              <a:gd name="T4" fmla="*/ 2147483646 w 51"/>
              <a:gd name="T5" fmla="*/ 2147483646 h 63"/>
              <a:gd name="T6" fmla="*/ 2147483646 w 51"/>
              <a:gd name="T7" fmla="*/ 2147483646 h 63"/>
              <a:gd name="T8" fmla="*/ 0 w 51"/>
              <a:gd name="T9" fmla="*/ 2147483646 h 63"/>
              <a:gd name="T10" fmla="*/ 2147483646 w 51"/>
              <a:gd name="T11" fmla="*/ 0 h 63"/>
              <a:gd name="T12" fmla="*/ 2147483646 w 51"/>
              <a:gd name="T13" fmla="*/ 0 h 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"/>
              <a:gd name="T22" fmla="*/ 0 h 63"/>
              <a:gd name="T23" fmla="*/ 51 w 51"/>
              <a:gd name="T24" fmla="*/ 63 h 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" h="63">
                <a:moveTo>
                  <a:pt x="6" y="0"/>
                </a:moveTo>
                <a:lnTo>
                  <a:pt x="6" y="0"/>
                </a:lnTo>
                <a:lnTo>
                  <a:pt x="51" y="57"/>
                </a:lnTo>
                <a:lnTo>
                  <a:pt x="38" y="63"/>
                </a:lnTo>
                <a:lnTo>
                  <a:pt x="0" y="12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8" name="Freeform 191"/>
          <p:cNvSpPr>
            <a:spLocks/>
          </p:cNvSpPr>
          <p:nvPr/>
        </p:nvSpPr>
        <p:spPr bwMode="auto">
          <a:xfrm>
            <a:off x="9321800" y="4275138"/>
            <a:ext cx="71438" cy="101600"/>
          </a:xfrm>
          <a:custGeom>
            <a:avLst/>
            <a:gdLst>
              <a:gd name="T0" fmla="*/ 2147483646 w 45"/>
              <a:gd name="T1" fmla="*/ 0 h 64"/>
              <a:gd name="T2" fmla="*/ 2147483646 w 45"/>
              <a:gd name="T3" fmla="*/ 0 h 64"/>
              <a:gd name="T4" fmla="*/ 2147483646 w 45"/>
              <a:gd name="T5" fmla="*/ 2147483646 h 64"/>
              <a:gd name="T6" fmla="*/ 2147483646 w 45"/>
              <a:gd name="T7" fmla="*/ 2147483646 h 64"/>
              <a:gd name="T8" fmla="*/ 0 w 45"/>
              <a:gd name="T9" fmla="*/ 2147483646 h 64"/>
              <a:gd name="T10" fmla="*/ 2147483646 w 45"/>
              <a:gd name="T11" fmla="*/ 0 h 64"/>
              <a:gd name="T12" fmla="*/ 2147483646 w 45"/>
              <a:gd name="T13" fmla="*/ 0 h 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"/>
              <a:gd name="T22" fmla="*/ 0 h 64"/>
              <a:gd name="T23" fmla="*/ 45 w 45"/>
              <a:gd name="T24" fmla="*/ 64 h 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" h="64">
                <a:moveTo>
                  <a:pt x="13" y="0"/>
                </a:moveTo>
                <a:lnTo>
                  <a:pt x="13" y="0"/>
                </a:lnTo>
                <a:lnTo>
                  <a:pt x="45" y="58"/>
                </a:lnTo>
                <a:lnTo>
                  <a:pt x="32" y="64"/>
                </a:lnTo>
                <a:lnTo>
                  <a:pt x="0" y="6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29" name="Freeform 192"/>
          <p:cNvSpPr>
            <a:spLocks/>
          </p:cNvSpPr>
          <p:nvPr/>
        </p:nvSpPr>
        <p:spPr bwMode="auto">
          <a:xfrm>
            <a:off x="9372600" y="4367214"/>
            <a:ext cx="50800" cy="111125"/>
          </a:xfrm>
          <a:custGeom>
            <a:avLst/>
            <a:gdLst>
              <a:gd name="T0" fmla="*/ 2147483646 w 32"/>
              <a:gd name="T1" fmla="*/ 0 h 70"/>
              <a:gd name="T2" fmla="*/ 2147483646 w 32"/>
              <a:gd name="T3" fmla="*/ 0 h 70"/>
              <a:gd name="T4" fmla="*/ 2147483646 w 32"/>
              <a:gd name="T5" fmla="*/ 2147483646 h 70"/>
              <a:gd name="T6" fmla="*/ 2147483646 w 32"/>
              <a:gd name="T7" fmla="*/ 2147483646 h 70"/>
              <a:gd name="T8" fmla="*/ 0 w 32"/>
              <a:gd name="T9" fmla="*/ 2147483646 h 70"/>
              <a:gd name="T10" fmla="*/ 2147483646 w 32"/>
              <a:gd name="T11" fmla="*/ 0 h 70"/>
              <a:gd name="T12" fmla="*/ 2147483646 w 32"/>
              <a:gd name="T13" fmla="*/ 0 h 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70"/>
              <a:gd name="T23" fmla="*/ 32 w 32"/>
              <a:gd name="T24" fmla="*/ 70 h 7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70">
                <a:moveTo>
                  <a:pt x="13" y="0"/>
                </a:moveTo>
                <a:lnTo>
                  <a:pt x="13" y="0"/>
                </a:lnTo>
                <a:lnTo>
                  <a:pt x="32" y="64"/>
                </a:lnTo>
                <a:lnTo>
                  <a:pt x="20" y="70"/>
                </a:lnTo>
                <a:lnTo>
                  <a:pt x="0" y="6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30" name="Freeform 193"/>
          <p:cNvSpPr>
            <a:spLocks/>
          </p:cNvSpPr>
          <p:nvPr/>
        </p:nvSpPr>
        <p:spPr bwMode="auto">
          <a:xfrm>
            <a:off x="9404351" y="4468813"/>
            <a:ext cx="30163" cy="120650"/>
          </a:xfrm>
          <a:custGeom>
            <a:avLst/>
            <a:gdLst>
              <a:gd name="T0" fmla="*/ 2147483646 w 19"/>
              <a:gd name="T1" fmla="*/ 0 h 76"/>
              <a:gd name="T2" fmla="*/ 2147483646 w 19"/>
              <a:gd name="T3" fmla="*/ 2147483646 h 76"/>
              <a:gd name="T4" fmla="*/ 2147483646 w 19"/>
              <a:gd name="T5" fmla="*/ 2147483646 h 76"/>
              <a:gd name="T6" fmla="*/ 2147483646 w 19"/>
              <a:gd name="T7" fmla="*/ 2147483646 h 76"/>
              <a:gd name="T8" fmla="*/ 0 w 19"/>
              <a:gd name="T9" fmla="*/ 2147483646 h 76"/>
              <a:gd name="T10" fmla="*/ 2147483646 w 19"/>
              <a:gd name="T11" fmla="*/ 0 h 76"/>
              <a:gd name="T12" fmla="*/ 2147483646 w 19"/>
              <a:gd name="T13" fmla="*/ 0 h 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6"/>
              <a:gd name="T23" fmla="*/ 19 w 19"/>
              <a:gd name="T24" fmla="*/ 76 h 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6">
                <a:moveTo>
                  <a:pt x="12" y="0"/>
                </a:moveTo>
                <a:lnTo>
                  <a:pt x="12" y="6"/>
                </a:lnTo>
                <a:lnTo>
                  <a:pt x="19" y="70"/>
                </a:lnTo>
                <a:lnTo>
                  <a:pt x="6" y="76"/>
                </a:lnTo>
                <a:lnTo>
                  <a:pt x="0" y="6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31" name="Freeform 194"/>
          <p:cNvSpPr>
            <a:spLocks/>
          </p:cNvSpPr>
          <p:nvPr/>
        </p:nvSpPr>
        <p:spPr bwMode="auto">
          <a:xfrm>
            <a:off x="9404351" y="4579939"/>
            <a:ext cx="30163" cy="122237"/>
          </a:xfrm>
          <a:custGeom>
            <a:avLst/>
            <a:gdLst>
              <a:gd name="T0" fmla="*/ 2147483646 w 19"/>
              <a:gd name="T1" fmla="*/ 2147483646 h 77"/>
              <a:gd name="T2" fmla="*/ 2147483646 w 19"/>
              <a:gd name="T3" fmla="*/ 2147483646 h 77"/>
              <a:gd name="T4" fmla="*/ 2147483646 w 19"/>
              <a:gd name="T5" fmla="*/ 2147483646 h 77"/>
              <a:gd name="T6" fmla="*/ 0 w 19"/>
              <a:gd name="T7" fmla="*/ 2147483646 h 77"/>
              <a:gd name="T8" fmla="*/ 2147483646 w 19"/>
              <a:gd name="T9" fmla="*/ 0 h 77"/>
              <a:gd name="T10" fmla="*/ 2147483646 w 19"/>
              <a:gd name="T11" fmla="*/ 0 h 77"/>
              <a:gd name="T12" fmla="*/ 2147483646 w 19"/>
              <a:gd name="T13" fmla="*/ 2147483646 h 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77"/>
              <a:gd name="T23" fmla="*/ 19 w 19"/>
              <a:gd name="T24" fmla="*/ 77 h 7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77">
                <a:moveTo>
                  <a:pt x="19" y="6"/>
                </a:moveTo>
                <a:lnTo>
                  <a:pt x="19" y="6"/>
                </a:lnTo>
                <a:lnTo>
                  <a:pt x="12" y="77"/>
                </a:lnTo>
                <a:lnTo>
                  <a:pt x="0" y="70"/>
                </a:lnTo>
                <a:lnTo>
                  <a:pt x="6" y="0"/>
                </a:lnTo>
                <a:lnTo>
                  <a:pt x="19" y="0"/>
                </a:lnTo>
                <a:lnTo>
                  <a:pt x="19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32" name="Rectangle 195"/>
          <p:cNvSpPr>
            <a:spLocks noChangeArrowheads="1"/>
          </p:cNvSpPr>
          <p:nvPr/>
        </p:nvSpPr>
        <p:spPr bwMode="auto">
          <a:xfrm>
            <a:off x="8596314" y="4494214"/>
            <a:ext cx="5556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500" dirty="0">
                <a:solidFill>
                  <a:srgbClr val="000000"/>
                </a:solidFill>
                <a:latin typeface="Helvetica" charset="0"/>
              </a:rPr>
              <a:t>Non-T</a:t>
            </a:r>
            <a:endParaRPr lang="en-US" altLang="x-none" sz="2400" dirty="0">
              <a:solidFill>
                <a:srgbClr val="000000"/>
              </a:solidFill>
            </a:endParaRPr>
          </a:p>
        </p:txBody>
      </p:sp>
      <p:sp>
        <p:nvSpPr>
          <p:cNvPr id="57533" name="Freeform 196"/>
          <p:cNvSpPr>
            <a:spLocks/>
          </p:cNvSpPr>
          <p:nvPr/>
        </p:nvSpPr>
        <p:spPr bwMode="auto">
          <a:xfrm>
            <a:off x="6481763" y="4032250"/>
            <a:ext cx="1104900" cy="1104900"/>
          </a:xfrm>
          <a:custGeom>
            <a:avLst/>
            <a:gdLst>
              <a:gd name="T0" fmla="*/ 2147483646 w 696"/>
              <a:gd name="T1" fmla="*/ 2147483646 h 696"/>
              <a:gd name="T2" fmla="*/ 2147483646 w 696"/>
              <a:gd name="T3" fmla="*/ 2147483646 h 696"/>
              <a:gd name="T4" fmla="*/ 2147483646 w 696"/>
              <a:gd name="T5" fmla="*/ 2147483646 h 696"/>
              <a:gd name="T6" fmla="*/ 2147483646 w 696"/>
              <a:gd name="T7" fmla="*/ 2147483646 h 696"/>
              <a:gd name="T8" fmla="*/ 2147483646 w 696"/>
              <a:gd name="T9" fmla="*/ 2147483646 h 696"/>
              <a:gd name="T10" fmla="*/ 2147483646 w 696"/>
              <a:gd name="T11" fmla="*/ 2147483646 h 696"/>
              <a:gd name="T12" fmla="*/ 2147483646 w 696"/>
              <a:gd name="T13" fmla="*/ 2147483646 h 696"/>
              <a:gd name="T14" fmla="*/ 2147483646 w 696"/>
              <a:gd name="T15" fmla="*/ 2147483646 h 696"/>
              <a:gd name="T16" fmla="*/ 2147483646 w 696"/>
              <a:gd name="T17" fmla="*/ 2147483646 h 696"/>
              <a:gd name="T18" fmla="*/ 2147483646 w 696"/>
              <a:gd name="T19" fmla="*/ 2147483646 h 696"/>
              <a:gd name="T20" fmla="*/ 2147483646 w 696"/>
              <a:gd name="T21" fmla="*/ 2147483646 h 696"/>
              <a:gd name="T22" fmla="*/ 2147483646 w 696"/>
              <a:gd name="T23" fmla="*/ 2147483646 h 696"/>
              <a:gd name="T24" fmla="*/ 2147483646 w 696"/>
              <a:gd name="T25" fmla="*/ 2147483646 h 696"/>
              <a:gd name="T26" fmla="*/ 2147483646 w 696"/>
              <a:gd name="T27" fmla="*/ 2147483646 h 696"/>
              <a:gd name="T28" fmla="*/ 2147483646 w 696"/>
              <a:gd name="T29" fmla="*/ 2147483646 h 696"/>
              <a:gd name="T30" fmla="*/ 2147483646 w 696"/>
              <a:gd name="T31" fmla="*/ 2147483646 h 696"/>
              <a:gd name="T32" fmla="*/ 2147483646 w 696"/>
              <a:gd name="T33" fmla="*/ 2147483646 h 696"/>
              <a:gd name="T34" fmla="*/ 0 w 696"/>
              <a:gd name="T35" fmla="*/ 2147483646 h 696"/>
              <a:gd name="T36" fmla="*/ 0 w 696"/>
              <a:gd name="T37" fmla="*/ 2147483646 h 696"/>
              <a:gd name="T38" fmla="*/ 2147483646 w 696"/>
              <a:gd name="T39" fmla="*/ 2147483646 h 696"/>
              <a:gd name="T40" fmla="*/ 2147483646 w 696"/>
              <a:gd name="T41" fmla="*/ 2147483646 h 696"/>
              <a:gd name="T42" fmla="*/ 2147483646 w 696"/>
              <a:gd name="T43" fmla="*/ 2147483646 h 696"/>
              <a:gd name="T44" fmla="*/ 2147483646 w 696"/>
              <a:gd name="T45" fmla="*/ 2147483646 h 696"/>
              <a:gd name="T46" fmla="*/ 2147483646 w 696"/>
              <a:gd name="T47" fmla="*/ 2147483646 h 696"/>
              <a:gd name="T48" fmla="*/ 2147483646 w 696"/>
              <a:gd name="T49" fmla="*/ 2147483646 h 696"/>
              <a:gd name="T50" fmla="*/ 2147483646 w 696"/>
              <a:gd name="T51" fmla="*/ 2147483646 h 696"/>
              <a:gd name="T52" fmla="*/ 2147483646 w 696"/>
              <a:gd name="T53" fmla="*/ 0 h 696"/>
              <a:gd name="T54" fmla="*/ 2147483646 w 696"/>
              <a:gd name="T55" fmla="*/ 0 h 696"/>
              <a:gd name="T56" fmla="*/ 2147483646 w 696"/>
              <a:gd name="T57" fmla="*/ 2147483646 h 696"/>
              <a:gd name="T58" fmla="*/ 2147483646 w 696"/>
              <a:gd name="T59" fmla="*/ 2147483646 h 696"/>
              <a:gd name="T60" fmla="*/ 2147483646 w 696"/>
              <a:gd name="T61" fmla="*/ 2147483646 h 696"/>
              <a:gd name="T62" fmla="*/ 2147483646 w 696"/>
              <a:gd name="T63" fmla="*/ 2147483646 h 696"/>
              <a:gd name="T64" fmla="*/ 2147483646 w 696"/>
              <a:gd name="T65" fmla="*/ 2147483646 h 696"/>
              <a:gd name="T66" fmla="*/ 2147483646 w 696"/>
              <a:gd name="T67" fmla="*/ 2147483646 h 696"/>
              <a:gd name="T68" fmla="*/ 2147483646 w 696"/>
              <a:gd name="T69" fmla="*/ 2147483646 h 696"/>
              <a:gd name="T70" fmla="*/ 2147483646 w 696"/>
              <a:gd name="T71" fmla="*/ 2147483646 h 69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696"/>
              <a:gd name="T109" fmla="*/ 0 h 696"/>
              <a:gd name="T110" fmla="*/ 696 w 696"/>
              <a:gd name="T111" fmla="*/ 696 h 69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696" h="696">
                <a:moveTo>
                  <a:pt x="696" y="351"/>
                </a:moveTo>
                <a:lnTo>
                  <a:pt x="690" y="422"/>
                </a:lnTo>
                <a:lnTo>
                  <a:pt x="671" y="485"/>
                </a:lnTo>
                <a:lnTo>
                  <a:pt x="633" y="543"/>
                </a:lnTo>
                <a:lnTo>
                  <a:pt x="594" y="594"/>
                </a:lnTo>
                <a:lnTo>
                  <a:pt x="543" y="639"/>
                </a:lnTo>
                <a:lnTo>
                  <a:pt x="479" y="671"/>
                </a:lnTo>
                <a:lnTo>
                  <a:pt x="415" y="690"/>
                </a:lnTo>
                <a:lnTo>
                  <a:pt x="345" y="696"/>
                </a:lnTo>
                <a:lnTo>
                  <a:pt x="275" y="690"/>
                </a:lnTo>
                <a:lnTo>
                  <a:pt x="211" y="671"/>
                </a:lnTo>
                <a:lnTo>
                  <a:pt x="153" y="639"/>
                </a:lnTo>
                <a:lnTo>
                  <a:pt x="102" y="594"/>
                </a:lnTo>
                <a:lnTo>
                  <a:pt x="57" y="543"/>
                </a:lnTo>
                <a:lnTo>
                  <a:pt x="25" y="485"/>
                </a:lnTo>
                <a:lnTo>
                  <a:pt x="6" y="422"/>
                </a:lnTo>
                <a:lnTo>
                  <a:pt x="0" y="351"/>
                </a:lnTo>
                <a:lnTo>
                  <a:pt x="6" y="281"/>
                </a:lnTo>
                <a:lnTo>
                  <a:pt x="25" y="211"/>
                </a:lnTo>
                <a:lnTo>
                  <a:pt x="57" y="153"/>
                </a:lnTo>
                <a:lnTo>
                  <a:pt x="102" y="102"/>
                </a:lnTo>
                <a:lnTo>
                  <a:pt x="153" y="57"/>
                </a:lnTo>
                <a:lnTo>
                  <a:pt x="211" y="25"/>
                </a:lnTo>
                <a:lnTo>
                  <a:pt x="275" y="6"/>
                </a:lnTo>
                <a:lnTo>
                  <a:pt x="345" y="0"/>
                </a:lnTo>
                <a:lnTo>
                  <a:pt x="415" y="6"/>
                </a:lnTo>
                <a:lnTo>
                  <a:pt x="479" y="25"/>
                </a:lnTo>
                <a:lnTo>
                  <a:pt x="543" y="57"/>
                </a:lnTo>
                <a:lnTo>
                  <a:pt x="594" y="102"/>
                </a:lnTo>
                <a:lnTo>
                  <a:pt x="633" y="153"/>
                </a:lnTo>
                <a:lnTo>
                  <a:pt x="671" y="211"/>
                </a:lnTo>
                <a:lnTo>
                  <a:pt x="690" y="281"/>
                </a:lnTo>
                <a:lnTo>
                  <a:pt x="696" y="351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34" name="Freeform 197"/>
          <p:cNvSpPr>
            <a:spLocks/>
          </p:cNvSpPr>
          <p:nvPr/>
        </p:nvSpPr>
        <p:spPr bwMode="auto">
          <a:xfrm>
            <a:off x="7567613" y="4579938"/>
            <a:ext cx="30162" cy="50800"/>
          </a:xfrm>
          <a:custGeom>
            <a:avLst/>
            <a:gdLst>
              <a:gd name="T0" fmla="*/ 2147483646 w 19"/>
              <a:gd name="T1" fmla="*/ 0 h 32"/>
              <a:gd name="T2" fmla="*/ 2147483646 w 19"/>
              <a:gd name="T3" fmla="*/ 2147483646 h 32"/>
              <a:gd name="T4" fmla="*/ 2147483646 w 19"/>
              <a:gd name="T5" fmla="*/ 2147483646 h 32"/>
              <a:gd name="T6" fmla="*/ 0 w 19"/>
              <a:gd name="T7" fmla="*/ 2147483646 h 32"/>
              <a:gd name="T8" fmla="*/ 2147483646 w 19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6" y="0"/>
                </a:moveTo>
                <a:lnTo>
                  <a:pt x="19" y="6"/>
                </a:lnTo>
                <a:lnTo>
                  <a:pt x="12" y="32"/>
                </a:lnTo>
                <a:lnTo>
                  <a:pt x="0" y="32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35" name="Freeform 198"/>
          <p:cNvSpPr>
            <a:spLocks/>
          </p:cNvSpPr>
          <p:nvPr/>
        </p:nvSpPr>
        <p:spPr bwMode="auto">
          <a:xfrm>
            <a:off x="7546976" y="4702175"/>
            <a:ext cx="30163" cy="50800"/>
          </a:xfrm>
          <a:custGeom>
            <a:avLst/>
            <a:gdLst>
              <a:gd name="T0" fmla="*/ 2147483646 w 19"/>
              <a:gd name="T1" fmla="*/ 0 h 32"/>
              <a:gd name="T2" fmla="*/ 2147483646 w 19"/>
              <a:gd name="T3" fmla="*/ 2147483646 h 32"/>
              <a:gd name="T4" fmla="*/ 2147483646 w 19"/>
              <a:gd name="T5" fmla="*/ 2147483646 h 32"/>
              <a:gd name="T6" fmla="*/ 0 w 19"/>
              <a:gd name="T7" fmla="*/ 2147483646 h 32"/>
              <a:gd name="T8" fmla="*/ 2147483646 w 19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6" y="0"/>
                </a:moveTo>
                <a:lnTo>
                  <a:pt x="19" y="6"/>
                </a:lnTo>
                <a:lnTo>
                  <a:pt x="13" y="32"/>
                </a:lnTo>
                <a:lnTo>
                  <a:pt x="0" y="25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36" name="Freeform 199"/>
          <p:cNvSpPr>
            <a:spLocks/>
          </p:cNvSpPr>
          <p:nvPr/>
        </p:nvSpPr>
        <p:spPr bwMode="auto">
          <a:xfrm>
            <a:off x="7496175" y="4813300"/>
            <a:ext cx="39688" cy="50800"/>
          </a:xfrm>
          <a:custGeom>
            <a:avLst/>
            <a:gdLst>
              <a:gd name="T0" fmla="*/ 2147483646 w 25"/>
              <a:gd name="T1" fmla="*/ 0 h 32"/>
              <a:gd name="T2" fmla="*/ 2147483646 w 25"/>
              <a:gd name="T3" fmla="*/ 2147483646 h 32"/>
              <a:gd name="T4" fmla="*/ 2147483646 w 25"/>
              <a:gd name="T5" fmla="*/ 2147483646 h 32"/>
              <a:gd name="T6" fmla="*/ 0 w 25"/>
              <a:gd name="T7" fmla="*/ 2147483646 h 32"/>
              <a:gd name="T8" fmla="*/ 2147483646 w 25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19" y="0"/>
                </a:moveTo>
                <a:lnTo>
                  <a:pt x="25" y="6"/>
                </a:lnTo>
                <a:lnTo>
                  <a:pt x="13" y="32"/>
                </a:lnTo>
                <a:lnTo>
                  <a:pt x="0" y="25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37" name="Freeform 200"/>
          <p:cNvSpPr>
            <a:spLocks/>
          </p:cNvSpPr>
          <p:nvPr/>
        </p:nvSpPr>
        <p:spPr bwMode="auto">
          <a:xfrm>
            <a:off x="7424738" y="4914900"/>
            <a:ext cx="50800" cy="50800"/>
          </a:xfrm>
          <a:custGeom>
            <a:avLst/>
            <a:gdLst>
              <a:gd name="T0" fmla="*/ 2147483646 w 32"/>
              <a:gd name="T1" fmla="*/ 0 h 32"/>
              <a:gd name="T2" fmla="*/ 2147483646 w 32"/>
              <a:gd name="T3" fmla="*/ 2147483646 h 32"/>
              <a:gd name="T4" fmla="*/ 2147483646 w 32"/>
              <a:gd name="T5" fmla="*/ 2147483646 h 32"/>
              <a:gd name="T6" fmla="*/ 0 w 32"/>
              <a:gd name="T7" fmla="*/ 2147483646 h 32"/>
              <a:gd name="T8" fmla="*/ 2147483646 w 32"/>
              <a:gd name="T9" fmla="*/ 0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32"/>
              <a:gd name="T17" fmla="*/ 32 w 32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32">
                <a:moveTo>
                  <a:pt x="19" y="0"/>
                </a:moveTo>
                <a:lnTo>
                  <a:pt x="32" y="13"/>
                </a:lnTo>
                <a:lnTo>
                  <a:pt x="13" y="32"/>
                </a:lnTo>
                <a:lnTo>
                  <a:pt x="0" y="25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38" name="Freeform 201"/>
          <p:cNvSpPr>
            <a:spLocks/>
          </p:cNvSpPr>
          <p:nvPr/>
        </p:nvSpPr>
        <p:spPr bwMode="auto">
          <a:xfrm>
            <a:off x="7343776" y="5005389"/>
            <a:ext cx="41275" cy="41275"/>
          </a:xfrm>
          <a:custGeom>
            <a:avLst/>
            <a:gdLst>
              <a:gd name="T0" fmla="*/ 2147483646 w 26"/>
              <a:gd name="T1" fmla="*/ 0 h 26"/>
              <a:gd name="T2" fmla="*/ 2147483646 w 26"/>
              <a:gd name="T3" fmla="*/ 2147483646 h 26"/>
              <a:gd name="T4" fmla="*/ 2147483646 w 26"/>
              <a:gd name="T5" fmla="*/ 2147483646 h 26"/>
              <a:gd name="T6" fmla="*/ 0 w 26"/>
              <a:gd name="T7" fmla="*/ 2147483646 h 26"/>
              <a:gd name="T8" fmla="*/ 2147483646 w 26"/>
              <a:gd name="T9" fmla="*/ 0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26"/>
              <a:gd name="T17" fmla="*/ 26 w 26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26">
                <a:moveTo>
                  <a:pt x="19" y="0"/>
                </a:moveTo>
                <a:lnTo>
                  <a:pt x="26" y="7"/>
                </a:lnTo>
                <a:lnTo>
                  <a:pt x="6" y="26"/>
                </a:lnTo>
                <a:lnTo>
                  <a:pt x="0" y="19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39" name="Freeform 202"/>
          <p:cNvSpPr>
            <a:spLocks/>
          </p:cNvSpPr>
          <p:nvPr/>
        </p:nvSpPr>
        <p:spPr bwMode="auto">
          <a:xfrm>
            <a:off x="7242176" y="5067300"/>
            <a:ext cx="41275" cy="39688"/>
          </a:xfrm>
          <a:custGeom>
            <a:avLst/>
            <a:gdLst>
              <a:gd name="T0" fmla="*/ 2147483646 w 26"/>
              <a:gd name="T1" fmla="*/ 0 h 25"/>
              <a:gd name="T2" fmla="*/ 2147483646 w 26"/>
              <a:gd name="T3" fmla="*/ 2147483646 h 25"/>
              <a:gd name="T4" fmla="*/ 2147483646 w 26"/>
              <a:gd name="T5" fmla="*/ 2147483646 h 25"/>
              <a:gd name="T6" fmla="*/ 0 w 26"/>
              <a:gd name="T7" fmla="*/ 2147483646 h 25"/>
              <a:gd name="T8" fmla="*/ 2147483646 w 26"/>
              <a:gd name="T9" fmla="*/ 0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25"/>
              <a:gd name="T17" fmla="*/ 26 w 26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25">
                <a:moveTo>
                  <a:pt x="19" y="0"/>
                </a:moveTo>
                <a:lnTo>
                  <a:pt x="26" y="12"/>
                </a:lnTo>
                <a:lnTo>
                  <a:pt x="6" y="25"/>
                </a:lnTo>
                <a:lnTo>
                  <a:pt x="0" y="12"/>
                </a:lnTo>
                <a:lnTo>
                  <a:pt x="1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0" name="Freeform 203"/>
          <p:cNvSpPr>
            <a:spLocks/>
          </p:cNvSpPr>
          <p:nvPr/>
        </p:nvSpPr>
        <p:spPr bwMode="auto">
          <a:xfrm>
            <a:off x="7232650" y="5086350"/>
            <a:ext cx="19050" cy="20638"/>
          </a:xfrm>
          <a:custGeom>
            <a:avLst/>
            <a:gdLst>
              <a:gd name="T0" fmla="*/ 2147483646 w 12"/>
              <a:gd name="T1" fmla="*/ 2147483646 h 13"/>
              <a:gd name="T2" fmla="*/ 2147483646 w 12"/>
              <a:gd name="T3" fmla="*/ 2147483646 h 13"/>
              <a:gd name="T4" fmla="*/ 2147483646 w 12"/>
              <a:gd name="T5" fmla="*/ 2147483646 h 13"/>
              <a:gd name="T6" fmla="*/ 0 w 12"/>
              <a:gd name="T7" fmla="*/ 0 h 13"/>
              <a:gd name="T8" fmla="*/ 2147483646 w 12"/>
              <a:gd name="T9" fmla="*/ 0 h 13"/>
              <a:gd name="T10" fmla="*/ 2147483646 w 12"/>
              <a:gd name="T11" fmla="*/ 2147483646 h 13"/>
              <a:gd name="T12" fmla="*/ 2147483646 w 12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13"/>
              <a:gd name="T23" fmla="*/ 12 w 12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13">
                <a:moveTo>
                  <a:pt x="12" y="13"/>
                </a:moveTo>
                <a:lnTo>
                  <a:pt x="12" y="13"/>
                </a:lnTo>
                <a:lnTo>
                  <a:pt x="6" y="13"/>
                </a:lnTo>
                <a:lnTo>
                  <a:pt x="0" y="0"/>
                </a:lnTo>
                <a:lnTo>
                  <a:pt x="6" y="0"/>
                </a:lnTo>
                <a:lnTo>
                  <a:pt x="12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1" name="Freeform 204"/>
          <p:cNvSpPr>
            <a:spLocks/>
          </p:cNvSpPr>
          <p:nvPr/>
        </p:nvSpPr>
        <p:spPr bwMode="auto">
          <a:xfrm>
            <a:off x="7140576" y="5106988"/>
            <a:ext cx="30163" cy="30162"/>
          </a:xfrm>
          <a:custGeom>
            <a:avLst/>
            <a:gdLst>
              <a:gd name="T0" fmla="*/ 2147483646 w 19"/>
              <a:gd name="T1" fmla="*/ 0 h 19"/>
              <a:gd name="T2" fmla="*/ 2147483646 w 19"/>
              <a:gd name="T3" fmla="*/ 2147483646 h 19"/>
              <a:gd name="T4" fmla="*/ 2147483646 w 19"/>
              <a:gd name="T5" fmla="*/ 2147483646 h 19"/>
              <a:gd name="T6" fmla="*/ 0 w 19"/>
              <a:gd name="T7" fmla="*/ 2147483646 h 19"/>
              <a:gd name="T8" fmla="*/ 2147483646 w 19"/>
              <a:gd name="T9" fmla="*/ 0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19"/>
              <a:gd name="T17" fmla="*/ 19 w 19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19">
                <a:moveTo>
                  <a:pt x="13" y="0"/>
                </a:moveTo>
                <a:lnTo>
                  <a:pt x="19" y="13"/>
                </a:lnTo>
                <a:lnTo>
                  <a:pt x="7" y="19"/>
                </a:lnTo>
                <a:lnTo>
                  <a:pt x="0" y="7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2" name="Freeform 205"/>
          <p:cNvSpPr>
            <a:spLocks/>
          </p:cNvSpPr>
          <p:nvPr/>
        </p:nvSpPr>
        <p:spPr bwMode="auto">
          <a:xfrm>
            <a:off x="7119938" y="5118100"/>
            <a:ext cx="31750" cy="19050"/>
          </a:xfrm>
          <a:custGeom>
            <a:avLst/>
            <a:gdLst>
              <a:gd name="T0" fmla="*/ 2147483646 w 20"/>
              <a:gd name="T1" fmla="*/ 2147483646 h 12"/>
              <a:gd name="T2" fmla="*/ 2147483646 w 20"/>
              <a:gd name="T3" fmla="*/ 2147483646 h 12"/>
              <a:gd name="T4" fmla="*/ 0 w 20"/>
              <a:gd name="T5" fmla="*/ 2147483646 h 12"/>
              <a:gd name="T6" fmla="*/ 0 w 20"/>
              <a:gd name="T7" fmla="*/ 0 h 12"/>
              <a:gd name="T8" fmla="*/ 2147483646 w 20"/>
              <a:gd name="T9" fmla="*/ 0 h 12"/>
              <a:gd name="T10" fmla="*/ 2147483646 w 20"/>
              <a:gd name="T11" fmla="*/ 2147483646 h 12"/>
              <a:gd name="T12" fmla="*/ 2147483646 w 20"/>
              <a:gd name="T13" fmla="*/ 2147483646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"/>
              <a:gd name="T22" fmla="*/ 0 h 12"/>
              <a:gd name="T23" fmla="*/ 20 w 20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" h="12">
                <a:moveTo>
                  <a:pt x="13" y="12"/>
                </a:moveTo>
                <a:lnTo>
                  <a:pt x="13" y="12"/>
                </a:lnTo>
                <a:lnTo>
                  <a:pt x="0" y="12"/>
                </a:lnTo>
                <a:lnTo>
                  <a:pt x="0" y="0"/>
                </a:lnTo>
                <a:lnTo>
                  <a:pt x="13" y="0"/>
                </a:lnTo>
                <a:lnTo>
                  <a:pt x="20" y="12"/>
                </a:lnTo>
                <a:lnTo>
                  <a:pt x="13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3" name="Rectangle 206"/>
          <p:cNvSpPr>
            <a:spLocks noChangeArrowheads="1"/>
          </p:cNvSpPr>
          <p:nvPr/>
        </p:nvSpPr>
        <p:spPr bwMode="auto">
          <a:xfrm>
            <a:off x="7029450" y="5127625"/>
            <a:ext cx="20638" cy="2063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544" name="Freeform 207"/>
          <p:cNvSpPr>
            <a:spLocks/>
          </p:cNvSpPr>
          <p:nvPr/>
        </p:nvSpPr>
        <p:spPr bwMode="auto">
          <a:xfrm>
            <a:off x="6999288" y="5127625"/>
            <a:ext cx="30162" cy="20638"/>
          </a:xfrm>
          <a:custGeom>
            <a:avLst/>
            <a:gdLst>
              <a:gd name="T0" fmla="*/ 2147483646 w 19"/>
              <a:gd name="T1" fmla="*/ 2147483646 h 13"/>
              <a:gd name="T2" fmla="*/ 2147483646 w 19"/>
              <a:gd name="T3" fmla="*/ 2147483646 h 13"/>
              <a:gd name="T4" fmla="*/ 0 w 19"/>
              <a:gd name="T5" fmla="*/ 2147483646 h 13"/>
              <a:gd name="T6" fmla="*/ 0 w 19"/>
              <a:gd name="T7" fmla="*/ 0 h 13"/>
              <a:gd name="T8" fmla="*/ 2147483646 w 19"/>
              <a:gd name="T9" fmla="*/ 0 h 13"/>
              <a:gd name="T10" fmla="*/ 2147483646 w 19"/>
              <a:gd name="T11" fmla="*/ 2147483646 h 13"/>
              <a:gd name="T12" fmla="*/ 2147483646 w 19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3"/>
              <a:gd name="T23" fmla="*/ 19 w 19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3">
                <a:moveTo>
                  <a:pt x="19" y="13"/>
                </a:moveTo>
                <a:lnTo>
                  <a:pt x="19" y="13"/>
                </a:lnTo>
                <a:lnTo>
                  <a:pt x="0" y="13"/>
                </a:lnTo>
                <a:lnTo>
                  <a:pt x="0" y="0"/>
                </a:lnTo>
                <a:lnTo>
                  <a:pt x="19" y="0"/>
                </a:lnTo>
                <a:lnTo>
                  <a:pt x="19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5" name="Rectangle 208"/>
          <p:cNvSpPr>
            <a:spLocks noChangeArrowheads="1"/>
          </p:cNvSpPr>
          <p:nvPr/>
        </p:nvSpPr>
        <p:spPr bwMode="auto">
          <a:xfrm>
            <a:off x="6918326" y="5118100"/>
            <a:ext cx="9525" cy="190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546" name="Freeform 209"/>
          <p:cNvSpPr>
            <a:spLocks/>
          </p:cNvSpPr>
          <p:nvPr/>
        </p:nvSpPr>
        <p:spPr bwMode="auto">
          <a:xfrm>
            <a:off x="6877050" y="5106988"/>
            <a:ext cx="50800" cy="30162"/>
          </a:xfrm>
          <a:custGeom>
            <a:avLst/>
            <a:gdLst>
              <a:gd name="T0" fmla="*/ 2147483646 w 32"/>
              <a:gd name="T1" fmla="*/ 2147483646 h 19"/>
              <a:gd name="T2" fmla="*/ 2147483646 w 32"/>
              <a:gd name="T3" fmla="*/ 2147483646 h 19"/>
              <a:gd name="T4" fmla="*/ 0 w 32"/>
              <a:gd name="T5" fmla="*/ 2147483646 h 19"/>
              <a:gd name="T6" fmla="*/ 2147483646 w 32"/>
              <a:gd name="T7" fmla="*/ 0 h 19"/>
              <a:gd name="T8" fmla="*/ 2147483646 w 32"/>
              <a:gd name="T9" fmla="*/ 2147483646 h 19"/>
              <a:gd name="T10" fmla="*/ 2147483646 w 32"/>
              <a:gd name="T11" fmla="*/ 2147483646 h 19"/>
              <a:gd name="T12" fmla="*/ 2147483646 w 32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19"/>
              <a:gd name="T23" fmla="*/ 32 w 32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19">
                <a:moveTo>
                  <a:pt x="26" y="19"/>
                </a:moveTo>
                <a:lnTo>
                  <a:pt x="26" y="19"/>
                </a:lnTo>
                <a:lnTo>
                  <a:pt x="0" y="13"/>
                </a:lnTo>
                <a:lnTo>
                  <a:pt x="6" y="0"/>
                </a:lnTo>
                <a:lnTo>
                  <a:pt x="32" y="7"/>
                </a:lnTo>
                <a:lnTo>
                  <a:pt x="26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7" name="Freeform 210"/>
          <p:cNvSpPr>
            <a:spLocks/>
          </p:cNvSpPr>
          <p:nvPr/>
        </p:nvSpPr>
        <p:spPr bwMode="auto">
          <a:xfrm>
            <a:off x="6765925" y="5056189"/>
            <a:ext cx="50800" cy="41275"/>
          </a:xfrm>
          <a:custGeom>
            <a:avLst/>
            <a:gdLst>
              <a:gd name="T0" fmla="*/ 2147483646 w 32"/>
              <a:gd name="T1" fmla="*/ 2147483646 h 26"/>
              <a:gd name="T2" fmla="*/ 2147483646 w 32"/>
              <a:gd name="T3" fmla="*/ 2147483646 h 26"/>
              <a:gd name="T4" fmla="*/ 0 w 32"/>
              <a:gd name="T5" fmla="*/ 2147483646 h 26"/>
              <a:gd name="T6" fmla="*/ 2147483646 w 32"/>
              <a:gd name="T7" fmla="*/ 0 h 26"/>
              <a:gd name="T8" fmla="*/ 2147483646 w 32"/>
              <a:gd name="T9" fmla="*/ 2147483646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6"/>
              <a:gd name="T17" fmla="*/ 32 w 32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6">
                <a:moveTo>
                  <a:pt x="32" y="19"/>
                </a:moveTo>
                <a:lnTo>
                  <a:pt x="25" y="26"/>
                </a:lnTo>
                <a:lnTo>
                  <a:pt x="0" y="13"/>
                </a:lnTo>
                <a:lnTo>
                  <a:pt x="6" y="0"/>
                </a:lnTo>
                <a:lnTo>
                  <a:pt x="32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8" name="Freeform 211"/>
          <p:cNvSpPr>
            <a:spLocks/>
          </p:cNvSpPr>
          <p:nvPr/>
        </p:nvSpPr>
        <p:spPr bwMode="auto">
          <a:xfrm>
            <a:off x="6664325" y="4995864"/>
            <a:ext cx="50800" cy="39687"/>
          </a:xfrm>
          <a:custGeom>
            <a:avLst/>
            <a:gdLst>
              <a:gd name="T0" fmla="*/ 2147483646 w 32"/>
              <a:gd name="T1" fmla="*/ 2147483646 h 25"/>
              <a:gd name="T2" fmla="*/ 2147483646 w 32"/>
              <a:gd name="T3" fmla="*/ 2147483646 h 25"/>
              <a:gd name="T4" fmla="*/ 0 w 32"/>
              <a:gd name="T5" fmla="*/ 2147483646 h 25"/>
              <a:gd name="T6" fmla="*/ 2147483646 w 32"/>
              <a:gd name="T7" fmla="*/ 0 h 25"/>
              <a:gd name="T8" fmla="*/ 2147483646 w 32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5"/>
              <a:gd name="T17" fmla="*/ 32 w 32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5">
                <a:moveTo>
                  <a:pt x="32" y="19"/>
                </a:moveTo>
                <a:lnTo>
                  <a:pt x="25" y="25"/>
                </a:lnTo>
                <a:lnTo>
                  <a:pt x="0" y="6"/>
                </a:lnTo>
                <a:lnTo>
                  <a:pt x="6" y="0"/>
                </a:lnTo>
                <a:lnTo>
                  <a:pt x="32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49" name="Freeform 212"/>
          <p:cNvSpPr>
            <a:spLocks/>
          </p:cNvSpPr>
          <p:nvPr/>
        </p:nvSpPr>
        <p:spPr bwMode="auto">
          <a:xfrm>
            <a:off x="6583364" y="4903788"/>
            <a:ext cx="39687" cy="50800"/>
          </a:xfrm>
          <a:custGeom>
            <a:avLst/>
            <a:gdLst>
              <a:gd name="T0" fmla="*/ 2147483646 w 25"/>
              <a:gd name="T1" fmla="*/ 2147483646 h 32"/>
              <a:gd name="T2" fmla="*/ 2147483646 w 25"/>
              <a:gd name="T3" fmla="*/ 2147483646 h 32"/>
              <a:gd name="T4" fmla="*/ 0 w 25"/>
              <a:gd name="T5" fmla="*/ 2147483646 h 32"/>
              <a:gd name="T6" fmla="*/ 2147483646 w 25"/>
              <a:gd name="T7" fmla="*/ 0 h 32"/>
              <a:gd name="T8" fmla="*/ 2147483646 w 25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25" y="26"/>
                </a:moveTo>
                <a:lnTo>
                  <a:pt x="19" y="32"/>
                </a:lnTo>
                <a:lnTo>
                  <a:pt x="0" y="7"/>
                </a:lnTo>
                <a:lnTo>
                  <a:pt x="6" y="0"/>
                </a:lnTo>
                <a:lnTo>
                  <a:pt x="25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50" name="Freeform 213"/>
          <p:cNvSpPr>
            <a:spLocks/>
          </p:cNvSpPr>
          <p:nvPr/>
        </p:nvSpPr>
        <p:spPr bwMode="auto">
          <a:xfrm>
            <a:off x="6521451" y="4802188"/>
            <a:ext cx="30163" cy="50800"/>
          </a:xfrm>
          <a:custGeom>
            <a:avLst/>
            <a:gdLst>
              <a:gd name="T0" fmla="*/ 2147483646 w 19"/>
              <a:gd name="T1" fmla="*/ 2147483646 h 32"/>
              <a:gd name="T2" fmla="*/ 2147483646 w 19"/>
              <a:gd name="T3" fmla="*/ 2147483646 h 32"/>
              <a:gd name="T4" fmla="*/ 0 w 19"/>
              <a:gd name="T5" fmla="*/ 2147483646 h 32"/>
              <a:gd name="T6" fmla="*/ 2147483646 w 19"/>
              <a:gd name="T7" fmla="*/ 0 h 32"/>
              <a:gd name="T8" fmla="*/ 2147483646 w 19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19" y="26"/>
                </a:moveTo>
                <a:lnTo>
                  <a:pt x="13" y="32"/>
                </a:lnTo>
                <a:lnTo>
                  <a:pt x="0" y="7"/>
                </a:lnTo>
                <a:lnTo>
                  <a:pt x="7" y="0"/>
                </a:lnTo>
                <a:lnTo>
                  <a:pt x="19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551" name="Freeform 214"/>
          <p:cNvSpPr>
            <a:spLocks/>
          </p:cNvSpPr>
          <p:nvPr/>
        </p:nvSpPr>
        <p:spPr bwMode="auto">
          <a:xfrm>
            <a:off x="6481763" y="4691063"/>
            <a:ext cx="30162" cy="50800"/>
          </a:xfrm>
          <a:custGeom>
            <a:avLst/>
            <a:gdLst>
              <a:gd name="T0" fmla="*/ 2147483646 w 19"/>
              <a:gd name="T1" fmla="*/ 2147483646 h 32"/>
              <a:gd name="T2" fmla="*/ 2147483646 w 19"/>
              <a:gd name="T3" fmla="*/ 2147483646 h 32"/>
              <a:gd name="T4" fmla="*/ 0 w 19"/>
              <a:gd name="T5" fmla="*/ 2147483646 h 32"/>
              <a:gd name="T6" fmla="*/ 2147483646 w 19"/>
              <a:gd name="T7" fmla="*/ 0 h 32"/>
              <a:gd name="T8" fmla="*/ 2147483646 w 19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19" y="26"/>
                </a:moveTo>
                <a:lnTo>
                  <a:pt x="6" y="32"/>
                </a:lnTo>
                <a:lnTo>
                  <a:pt x="0" y="7"/>
                </a:lnTo>
                <a:lnTo>
                  <a:pt x="12" y="0"/>
                </a:lnTo>
                <a:lnTo>
                  <a:pt x="19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2" name="Freeform 215"/>
          <p:cNvSpPr>
            <a:spLocks/>
          </p:cNvSpPr>
          <p:nvPr/>
        </p:nvSpPr>
        <p:spPr bwMode="auto">
          <a:xfrm>
            <a:off x="6481763" y="4691063"/>
            <a:ext cx="19050" cy="11112"/>
          </a:xfrm>
          <a:custGeom>
            <a:avLst/>
            <a:gdLst>
              <a:gd name="T0" fmla="*/ 0 w 12"/>
              <a:gd name="T1" fmla="*/ 2147483646 h 7"/>
              <a:gd name="T2" fmla="*/ 0 w 12"/>
              <a:gd name="T3" fmla="*/ 2147483646 h 7"/>
              <a:gd name="T4" fmla="*/ 0 w 12"/>
              <a:gd name="T5" fmla="*/ 0 h 7"/>
              <a:gd name="T6" fmla="*/ 2147483646 w 12"/>
              <a:gd name="T7" fmla="*/ 0 h 7"/>
              <a:gd name="T8" fmla="*/ 2147483646 w 12"/>
              <a:gd name="T9" fmla="*/ 0 h 7"/>
              <a:gd name="T10" fmla="*/ 0 w 12"/>
              <a:gd name="T11" fmla="*/ 2147483646 h 7"/>
              <a:gd name="T12" fmla="*/ 0 w 12"/>
              <a:gd name="T13" fmla="*/ 2147483646 h 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7"/>
              <a:gd name="T23" fmla="*/ 12 w 12"/>
              <a:gd name="T24" fmla="*/ 7 h 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7">
                <a:moveTo>
                  <a:pt x="0" y="7"/>
                </a:moveTo>
                <a:lnTo>
                  <a:pt x="0" y="7"/>
                </a:lnTo>
                <a:lnTo>
                  <a:pt x="0" y="0"/>
                </a:lnTo>
                <a:lnTo>
                  <a:pt x="12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3" name="Freeform 216"/>
          <p:cNvSpPr>
            <a:spLocks/>
          </p:cNvSpPr>
          <p:nvPr/>
        </p:nvSpPr>
        <p:spPr bwMode="auto">
          <a:xfrm>
            <a:off x="6470650" y="4579939"/>
            <a:ext cx="20638" cy="39687"/>
          </a:xfrm>
          <a:custGeom>
            <a:avLst/>
            <a:gdLst>
              <a:gd name="T0" fmla="*/ 2147483646 w 13"/>
              <a:gd name="T1" fmla="*/ 2147483646 h 25"/>
              <a:gd name="T2" fmla="*/ 0 w 13"/>
              <a:gd name="T3" fmla="*/ 2147483646 h 25"/>
              <a:gd name="T4" fmla="*/ 0 w 13"/>
              <a:gd name="T5" fmla="*/ 2147483646 h 25"/>
              <a:gd name="T6" fmla="*/ 2147483646 w 13"/>
              <a:gd name="T7" fmla="*/ 0 h 25"/>
              <a:gd name="T8" fmla="*/ 2147483646 w 13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25"/>
              <a:gd name="T17" fmla="*/ 13 w 13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25">
                <a:moveTo>
                  <a:pt x="13" y="19"/>
                </a:moveTo>
                <a:lnTo>
                  <a:pt x="0" y="25"/>
                </a:lnTo>
                <a:lnTo>
                  <a:pt x="0" y="6"/>
                </a:lnTo>
                <a:lnTo>
                  <a:pt x="13" y="0"/>
                </a:lnTo>
                <a:lnTo>
                  <a:pt x="13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4" name="Freeform 217"/>
          <p:cNvSpPr>
            <a:spLocks/>
          </p:cNvSpPr>
          <p:nvPr/>
        </p:nvSpPr>
        <p:spPr bwMode="auto">
          <a:xfrm>
            <a:off x="6470650" y="4568825"/>
            <a:ext cx="20638" cy="20638"/>
          </a:xfrm>
          <a:custGeom>
            <a:avLst/>
            <a:gdLst>
              <a:gd name="T0" fmla="*/ 0 w 13"/>
              <a:gd name="T1" fmla="*/ 2147483646 h 13"/>
              <a:gd name="T2" fmla="*/ 0 w 13"/>
              <a:gd name="T3" fmla="*/ 2147483646 h 13"/>
              <a:gd name="T4" fmla="*/ 0 w 13"/>
              <a:gd name="T5" fmla="*/ 0 h 13"/>
              <a:gd name="T6" fmla="*/ 2147483646 w 13"/>
              <a:gd name="T7" fmla="*/ 0 h 13"/>
              <a:gd name="T8" fmla="*/ 2147483646 w 13"/>
              <a:gd name="T9" fmla="*/ 2147483646 h 13"/>
              <a:gd name="T10" fmla="*/ 0 w 13"/>
              <a:gd name="T11" fmla="*/ 2147483646 h 13"/>
              <a:gd name="T12" fmla="*/ 0 w 13"/>
              <a:gd name="T13" fmla="*/ 2147483646 h 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"/>
              <a:gd name="T22" fmla="*/ 0 h 13"/>
              <a:gd name="T23" fmla="*/ 13 w 13"/>
              <a:gd name="T24" fmla="*/ 13 h 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" h="13">
                <a:moveTo>
                  <a:pt x="0" y="13"/>
                </a:moveTo>
                <a:lnTo>
                  <a:pt x="0" y="7"/>
                </a:lnTo>
                <a:lnTo>
                  <a:pt x="0" y="0"/>
                </a:lnTo>
                <a:lnTo>
                  <a:pt x="13" y="0"/>
                </a:lnTo>
                <a:lnTo>
                  <a:pt x="13" y="13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5" name="Rectangle 218"/>
          <p:cNvSpPr>
            <a:spLocks noChangeArrowheads="1"/>
          </p:cNvSpPr>
          <p:nvPr/>
        </p:nvSpPr>
        <p:spPr bwMode="auto">
          <a:xfrm>
            <a:off x="6481763" y="4478339"/>
            <a:ext cx="19050" cy="206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556" name="Freeform 219"/>
          <p:cNvSpPr>
            <a:spLocks/>
          </p:cNvSpPr>
          <p:nvPr/>
        </p:nvSpPr>
        <p:spPr bwMode="auto">
          <a:xfrm>
            <a:off x="6481763" y="4448176"/>
            <a:ext cx="30162" cy="30163"/>
          </a:xfrm>
          <a:custGeom>
            <a:avLst/>
            <a:gdLst>
              <a:gd name="T0" fmla="*/ 0 w 19"/>
              <a:gd name="T1" fmla="*/ 2147483646 h 19"/>
              <a:gd name="T2" fmla="*/ 0 w 19"/>
              <a:gd name="T3" fmla="*/ 2147483646 h 19"/>
              <a:gd name="T4" fmla="*/ 2147483646 w 19"/>
              <a:gd name="T5" fmla="*/ 0 h 19"/>
              <a:gd name="T6" fmla="*/ 2147483646 w 19"/>
              <a:gd name="T7" fmla="*/ 2147483646 h 19"/>
              <a:gd name="T8" fmla="*/ 2147483646 w 19"/>
              <a:gd name="T9" fmla="*/ 2147483646 h 19"/>
              <a:gd name="T10" fmla="*/ 0 w 19"/>
              <a:gd name="T11" fmla="*/ 2147483646 h 19"/>
              <a:gd name="T12" fmla="*/ 0 w 19"/>
              <a:gd name="T13" fmla="*/ 2147483646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9"/>
              <a:gd name="T23" fmla="*/ 19 w 19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9">
                <a:moveTo>
                  <a:pt x="0" y="13"/>
                </a:moveTo>
                <a:lnTo>
                  <a:pt x="0" y="13"/>
                </a:lnTo>
                <a:lnTo>
                  <a:pt x="6" y="0"/>
                </a:lnTo>
                <a:lnTo>
                  <a:pt x="19" y="6"/>
                </a:lnTo>
                <a:lnTo>
                  <a:pt x="12" y="19"/>
                </a:lnTo>
                <a:lnTo>
                  <a:pt x="0" y="19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7" name="Freeform 220"/>
          <p:cNvSpPr>
            <a:spLocks/>
          </p:cNvSpPr>
          <p:nvPr/>
        </p:nvSpPr>
        <p:spPr bwMode="auto">
          <a:xfrm>
            <a:off x="6511925" y="4367214"/>
            <a:ext cx="20638" cy="9525"/>
          </a:xfrm>
          <a:custGeom>
            <a:avLst/>
            <a:gdLst>
              <a:gd name="T0" fmla="*/ 2147483646 w 13"/>
              <a:gd name="T1" fmla="*/ 2147483646 h 6"/>
              <a:gd name="T2" fmla="*/ 0 w 13"/>
              <a:gd name="T3" fmla="*/ 2147483646 h 6"/>
              <a:gd name="T4" fmla="*/ 0 w 13"/>
              <a:gd name="T5" fmla="*/ 0 h 6"/>
              <a:gd name="T6" fmla="*/ 2147483646 w 13"/>
              <a:gd name="T7" fmla="*/ 2147483646 h 6"/>
              <a:gd name="T8" fmla="*/ 2147483646 w 13"/>
              <a:gd name="T9" fmla="*/ 2147483646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6"/>
              <a:gd name="T17" fmla="*/ 13 w 13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6">
                <a:moveTo>
                  <a:pt x="13" y="6"/>
                </a:moveTo>
                <a:lnTo>
                  <a:pt x="0" y="6"/>
                </a:lnTo>
                <a:lnTo>
                  <a:pt x="0" y="0"/>
                </a:lnTo>
                <a:lnTo>
                  <a:pt x="13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8" name="Freeform 221"/>
          <p:cNvSpPr>
            <a:spLocks/>
          </p:cNvSpPr>
          <p:nvPr/>
        </p:nvSpPr>
        <p:spPr bwMode="auto">
          <a:xfrm>
            <a:off x="6511925" y="4335464"/>
            <a:ext cx="39688" cy="41275"/>
          </a:xfrm>
          <a:custGeom>
            <a:avLst/>
            <a:gdLst>
              <a:gd name="T0" fmla="*/ 0 w 25"/>
              <a:gd name="T1" fmla="*/ 2147483646 h 26"/>
              <a:gd name="T2" fmla="*/ 0 w 25"/>
              <a:gd name="T3" fmla="*/ 2147483646 h 26"/>
              <a:gd name="T4" fmla="*/ 2147483646 w 25"/>
              <a:gd name="T5" fmla="*/ 0 h 26"/>
              <a:gd name="T6" fmla="*/ 2147483646 w 25"/>
              <a:gd name="T7" fmla="*/ 2147483646 h 26"/>
              <a:gd name="T8" fmla="*/ 2147483646 w 25"/>
              <a:gd name="T9" fmla="*/ 2147483646 h 26"/>
              <a:gd name="T10" fmla="*/ 0 w 25"/>
              <a:gd name="T11" fmla="*/ 2147483646 h 26"/>
              <a:gd name="T12" fmla="*/ 0 w 25"/>
              <a:gd name="T13" fmla="*/ 2147483646 h 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26"/>
              <a:gd name="T23" fmla="*/ 25 w 25"/>
              <a:gd name="T24" fmla="*/ 26 h 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26">
                <a:moveTo>
                  <a:pt x="0" y="20"/>
                </a:moveTo>
                <a:lnTo>
                  <a:pt x="0" y="20"/>
                </a:lnTo>
                <a:lnTo>
                  <a:pt x="13" y="0"/>
                </a:lnTo>
                <a:lnTo>
                  <a:pt x="25" y="7"/>
                </a:lnTo>
                <a:lnTo>
                  <a:pt x="13" y="26"/>
                </a:lnTo>
                <a:lnTo>
                  <a:pt x="0" y="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59" name="Freeform 222"/>
          <p:cNvSpPr>
            <a:spLocks/>
          </p:cNvSpPr>
          <p:nvPr/>
        </p:nvSpPr>
        <p:spPr bwMode="auto">
          <a:xfrm>
            <a:off x="6572251" y="4235450"/>
            <a:ext cx="41275" cy="39688"/>
          </a:xfrm>
          <a:custGeom>
            <a:avLst/>
            <a:gdLst>
              <a:gd name="T0" fmla="*/ 2147483646 w 26"/>
              <a:gd name="T1" fmla="*/ 2147483646 h 25"/>
              <a:gd name="T2" fmla="*/ 0 w 26"/>
              <a:gd name="T3" fmla="*/ 2147483646 h 25"/>
              <a:gd name="T4" fmla="*/ 2147483646 w 26"/>
              <a:gd name="T5" fmla="*/ 0 h 25"/>
              <a:gd name="T6" fmla="*/ 2147483646 w 26"/>
              <a:gd name="T7" fmla="*/ 2147483646 h 25"/>
              <a:gd name="T8" fmla="*/ 2147483646 w 26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25"/>
              <a:gd name="T17" fmla="*/ 26 w 26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25">
                <a:moveTo>
                  <a:pt x="7" y="25"/>
                </a:moveTo>
                <a:lnTo>
                  <a:pt x="0" y="19"/>
                </a:lnTo>
                <a:lnTo>
                  <a:pt x="19" y="0"/>
                </a:lnTo>
                <a:lnTo>
                  <a:pt x="26" y="6"/>
                </a:lnTo>
                <a:lnTo>
                  <a:pt x="7" y="2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0" name="Freeform 223"/>
          <p:cNvSpPr>
            <a:spLocks/>
          </p:cNvSpPr>
          <p:nvPr/>
        </p:nvSpPr>
        <p:spPr bwMode="auto">
          <a:xfrm>
            <a:off x="6653213" y="4143376"/>
            <a:ext cx="50800" cy="41275"/>
          </a:xfrm>
          <a:custGeom>
            <a:avLst/>
            <a:gdLst>
              <a:gd name="T0" fmla="*/ 2147483646 w 32"/>
              <a:gd name="T1" fmla="*/ 2147483646 h 26"/>
              <a:gd name="T2" fmla="*/ 0 w 32"/>
              <a:gd name="T3" fmla="*/ 2147483646 h 26"/>
              <a:gd name="T4" fmla="*/ 2147483646 w 32"/>
              <a:gd name="T5" fmla="*/ 0 h 26"/>
              <a:gd name="T6" fmla="*/ 2147483646 w 32"/>
              <a:gd name="T7" fmla="*/ 2147483646 h 26"/>
              <a:gd name="T8" fmla="*/ 2147483646 w 32"/>
              <a:gd name="T9" fmla="*/ 2147483646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6"/>
              <a:gd name="T17" fmla="*/ 32 w 32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6">
                <a:moveTo>
                  <a:pt x="7" y="26"/>
                </a:moveTo>
                <a:lnTo>
                  <a:pt x="0" y="19"/>
                </a:lnTo>
                <a:lnTo>
                  <a:pt x="20" y="0"/>
                </a:lnTo>
                <a:lnTo>
                  <a:pt x="32" y="13"/>
                </a:lnTo>
                <a:lnTo>
                  <a:pt x="7" y="2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1" name="Freeform 224"/>
          <p:cNvSpPr>
            <a:spLocks/>
          </p:cNvSpPr>
          <p:nvPr/>
        </p:nvSpPr>
        <p:spPr bwMode="auto">
          <a:xfrm>
            <a:off x="6754813" y="4083051"/>
            <a:ext cx="50800" cy="30163"/>
          </a:xfrm>
          <a:custGeom>
            <a:avLst/>
            <a:gdLst>
              <a:gd name="T0" fmla="*/ 2147483646 w 32"/>
              <a:gd name="T1" fmla="*/ 2147483646 h 19"/>
              <a:gd name="T2" fmla="*/ 0 w 32"/>
              <a:gd name="T3" fmla="*/ 2147483646 h 19"/>
              <a:gd name="T4" fmla="*/ 2147483646 w 32"/>
              <a:gd name="T5" fmla="*/ 0 h 19"/>
              <a:gd name="T6" fmla="*/ 2147483646 w 32"/>
              <a:gd name="T7" fmla="*/ 2147483646 h 19"/>
              <a:gd name="T8" fmla="*/ 2147483646 w 32"/>
              <a:gd name="T9" fmla="*/ 2147483646 h 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19"/>
              <a:gd name="T17" fmla="*/ 32 w 32"/>
              <a:gd name="T18" fmla="*/ 19 h 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19">
                <a:moveTo>
                  <a:pt x="7" y="19"/>
                </a:moveTo>
                <a:lnTo>
                  <a:pt x="0" y="12"/>
                </a:lnTo>
                <a:lnTo>
                  <a:pt x="26" y="0"/>
                </a:lnTo>
                <a:lnTo>
                  <a:pt x="32" y="6"/>
                </a:lnTo>
                <a:lnTo>
                  <a:pt x="7" y="1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2" name="Freeform 225"/>
          <p:cNvSpPr>
            <a:spLocks/>
          </p:cNvSpPr>
          <p:nvPr/>
        </p:nvSpPr>
        <p:spPr bwMode="auto">
          <a:xfrm>
            <a:off x="6867525" y="4032250"/>
            <a:ext cx="50800" cy="39688"/>
          </a:xfrm>
          <a:custGeom>
            <a:avLst/>
            <a:gdLst>
              <a:gd name="T0" fmla="*/ 0 w 32"/>
              <a:gd name="T1" fmla="*/ 2147483646 h 25"/>
              <a:gd name="T2" fmla="*/ 0 w 32"/>
              <a:gd name="T3" fmla="*/ 2147483646 h 25"/>
              <a:gd name="T4" fmla="*/ 2147483646 w 32"/>
              <a:gd name="T5" fmla="*/ 0 h 25"/>
              <a:gd name="T6" fmla="*/ 2147483646 w 32"/>
              <a:gd name="T7" fmla="*/ 2147483646 h 25"/>
              <a:gd name="T8" fmla="*/ 0 w 32"/>
              <a:gd name="T9" fmla="*/ 2147483646 h 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25"/>
              <a:gd name="T17" fmla="*/ 32 w 32"/>
              <a:gd name="T18" fmla="*/ 25 h 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25">
                <a:moveTo>
                  <a:pt x="0" y="25"/>
                </a:moveTo>
                <a:lnTo>
                  <a:pt x="0" y="12"/>
                </a:lnTo>
                <a:lnTo>
                  <a:pt x="25" y="0"/>
                </a:lnTo>
                <a:lnTo>
                  <a:pt x="32" y="12"/>
                </a:lnTo>
                <a:lnTo>
                  <a:pt x="0" y="25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3" name="Rectangle 226"/>
          <p:cNvSpPr>
            <a:spLocks noChangeArrowheads="1"/>
          </p:cNvSpPr>
          <p:nvPr/>
        </p:nvSpPr>
        <p:spPr bwMode="auto">
          <a:xfrm>
            <a:off x="6988176" y="4021139"/>
            <a:ext cx="41275" cy="206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564" name="Rectangle 227"/>
          <p:cNvSpPr>
            <a:spLocks noChangeArrowheads="1"/>
          </p:cNvSpPr>
          <p:nvPr/>
        </p:nvSpPr>
        <p:spPr bwMode="auto">
          <a:xfrm>
            <a:off x="7110413" y="4032250"/>
            <a:ext cx="30162" cy="190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sp>
        <p:nvSpPr>
          <p:cNvPr id="57565" name="Freeform 228"/>
          <p:cNvSpPr>
            <a:spLocks/>
          </p:cNvSpPr>
          <p:nvPr/>
        </p:nvSpPr>
        <p:spPr bwMode="auto">
          <a:xfrm>
            <a:off x="7140576" y="4032250"/>
            <a:ext cx="11113" cy="19050"/>
          </a:xfrm>
          <a:custGeom>
            <a:avLst/>
            <a:gdLst>
              <a:gd name="T0" fmla="*/ 0 w 7"/>
              <a:gd name="T1" fmla="*/ 0 h 12"/>
              <a:gd name="T2" fmla="*/ 2147483646 w 7"/>
              <a:gd name="T3" fmla="*/ 0 h 12"/>
              <a:gd name="T4" fmla="*/ 2147483646 w 7"/>
              <a:gd name="T5" fmla="*/ 0 h 12"/>
              <a:gd name="T6" fmla="*/ 2147483646 w 7"/>
              <a:gd name="T7" fmla="*/ 2147483646 h 12"/>
              <a:gd name="T8" fmla="*/ 0 w 7"/>
              <a:gd name="T9" fmla="*/ 2147483646 h 12"/>
              <a:gd name="T10" fmla="*/ 0 w 7"/>
              <a:gd name="T11" fmla="*/ 0 h 12"/>
              <a:gd name="T12" fmla="*/ 0 w 7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"/>
              <a:gd name="T22" fmla="*/ 0 h 12"/>
              <a:gd name="T23" fmla="*/ 7 w 7"/>
              <a:gd name="T24" fmla="*/ 12 h 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" h="12">
                <a:moveTo>
                  <a:pt x="0" y="0"/>
                </a:moveTo>
                <a:lnTo>
                  <a:pt x="7" y="0"/>
                </a:lnTo>
                <a:lnTo>
                  <a:pt x="7" y="12"/>
                </a:lnTo>
                <a:lnTo>
                  <a:pt x="0" y="1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6" name="Freeform 229"/>
          <p:cNvSpPr>
            <a:spLocks/>
          </p:cNvSpPr>
          <p:nvPr/>
        </p:nvSpPr>
        <p:spPr bwMode="auto">
          <a:xfrm>
            <a:off x="7221538" y="4062414"/>
            <a:ext cx="30162" cy="20637"/>
          </a:xfrm>
          <a:custGeom>
            <a:avLst/>
            <a:gdLst>
              <a:gd name="T0" fmla="*/ 0 w 19"/>
              <a:gd name="T1" fmla="*/ 2147483646 h 13"/>
              <a:gd name="T2" fmla="*/ 2147483646 w 19"/>
              <a:gd name="T3" fmla="*/ 0 h 13"/>
              <a:gd name="T4" fmla="*/ 2147483646 w 19"/>
              <a:gd name="T5" fmla="*/ 0 h 13"/>
              <a:gd name="T6" fmla="*/ 2147483646 w 19"/>
              <a:gd name="T7" fmla="*/ 2147483646 h 13"/>
              <a:gd name="T8" fmla="*/ 0 w 19"/>
              <a:gd name="T9" fmla="*/ 2147483646 h 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13"/>
              <a:gd name="T17" fmla="*/ 19 w 19"/>
              <a:gd name="T18" fmla="*/ 13 h 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13">
                <a:moveTo>
                  <a:pt x="0" y="13"/>
                </a:moveTo>
                <a:lnTo>
                  <a:pt x="7" y="0"/>
                </a:lnTo>
                <a:lnTo>
                  <a:pt x="19" y="0"/>
                </a:lnTo>
                <a:lnTo>
                  <a:pt x="13" y="13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7" name="Freeform 230"/>
          <p:cNvSpPr>
            <a:spLocks/>
          </p:cNvSpPr>
          <p:nvPr/>
        </p:nvSpPr>
        <p:spPr bwMode="auto">
          <a:xfrm>
            <a:off x="7242176" y="4062413"/>
            <a:ext cx="30163" cy="30162"/>
          </a:xfrm>
          <a:custGeom>
            <a:avLst/>
            <a:gdLst>
              <a:gd name="T0" fmla="*/ 2147483646 w 19"/>
              <a:gd name="T1" fmla="*/ 0 h 19"/>
              <a:gd name="T2" fmla="*/ 2147483646 w 19"/>
              <a:gd name="T3" fmla="*/ 0 h 19"/>
              <a:gd name="T4" fmla="*/ 2147483646 w 19"/>
              <a:gd name="T5" fmla="*/ 2147483646 h 19"/>
              <a:gd name="T6" fmla="*/ 2147483646 w 19"/>
              <a:gd name="T7" fmla="*/ 2147483646 h 19"/>
              <a:gd name="T8" fmla="*/ 0 w 19"/>
              <a:gd name="T9" fmla="*/ 2147483646 h 19"/>
              <a:gd name="T10" fmla="*/ 2147483646 w 19"/>
              <a:gd name="T11" fmla="*/ 0 h 19"/>
              <a:gd name="T12" fmla="*/ 2147483646 w 19"/>
              <a:gd name="T13" fmla="*/ 0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"/>
              <a:gd name="T22" fmla="*/ 0 h 19"/>
              <a:gd name="T23" fmla="*/ 19 w 19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" h="19">
                <a:moveTo>
                  <a:pt x="6" y="0"/>
                </a:moveTo>
                <a:lnTo>
                  <a:pt x="6" y="0"/>
                </a:lnTo>
                <a:lnTo>
                  <a:pt x="19" y="13"/>
                </a:lnTo>
                <a:lnTo>
                  <a:pt x="13" y="19"/>
                </a:lnTo>
                <a:lnTo>
                  <a:pt x="0" y="13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8" name="Freeform 231"/>
          <p:cNvSpPr>
            <a:spLocks/>
          </p:cNvSpPr>
          <p:nvPr/>
        </p:nvSpPr>
        <p:spPr bwMode="auto">
          <a:xfrm>
            <a:off x="7334251" y="4113214"/>
            <a:ext cx="9525" cy="20637"/>
          </a:xfrm>
          <a:custGeom>
            <a:avLst/>
            <a:gdLst>
              <a:gd name="T0" fmla="*/ 0 w 6"/>
              <a:gd name="T1" fmla="*/ 2147483646 h 13"/>
              <a:gd name="T2" fmla="*/ 0 w 6"/>
              <a:gd name="T3" fmla="*/ 0 h 13"/>
              <a:gd name="T4" fmla="*/ 2147483646 w 6"/>
              <a:gd name="T5" fmla="*/ 2147483646 h 13"/>
              <a:gd name="T6" fmla="*/ 0 w 6"/>
              <a:gd name="T7" fmla="*/ 2147483646 h 13"/>
              <a:gd name="T8" fmla="*/ 0 w 6"/>
              <a:gd name="T9" fmla="*/ 2147483646 h 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"/>
              <a:gd name="T16" fmla="*/ 0 h 13"/>
              <a:gd name="T17" fmla="*/ 6 w 6"/>
              <a:gd name="T18" fmla="*/ 13 h 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" h="13">
                <a:moveTo>
                  <a:pt x="0" y="13"/>
                </a:moveTo>
                <a:lnTo>
                  <a:pt x="0" y="0"/>
                </a:lnTo>
                <a:lnTo>
                  <a:pt x="6" y="6"/>
                </a:lnTo>
                <a:lnTo>
                  <a:pt x="0" y="1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69" name="Freeform 232"/>
          <p:cNvSpPr>
            <a:spLocks/>
          </p:cNvSpPr>
          <p:nvPr/>
        </p:nvSpPr>
        <p:spPr bwMode="auto">
          <a:xfrm>
            <a:off x="7334250" y="4122739"/>
            <a:ext cx="39688" cy="41275"/>
          </a:xfrm>
          <a:custGeom>
            <a:avLst/>
            <a:gdLst>
              <a:gd name="T0" fmla="*/ 2147483646 w 25"/>
              <a:gd name="T1" fmla="*/ 0 h 26"/>
              <a:gd name="T2" fmla="*/ 2147483646 w 25"/>
              <a:gd name="T3" fmla="*/ 0 h 26"/>
              <a:gd name="T4" fmla="*/ 2147483646 w 25"/>
              <a:gd name="T5" fmla="*/ 2147483646 h 26"/>
              <a:gd name="T6" fmla="*/ 2147483646 w 25"/>
              <a:gd name="T7" fmla="*/ 2147483646 h 26"/>
              <a:gd name="T8" fmla="*/ 0 w 25"/>
              <a:gd name="T9" fmla="*/ 2147483646 h 26"/>
              <a:gd name="T10" fmla="*/ 2147483646 w 25"/>
              <a:gd name="T11" fmla="*/ 0 h 26"/>
              <a:gd name="T12" fmla="*/ 2147483646 w 25"/>
              <a:gd name="T13" fmla="*/ 0 h 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"/>
              <a:gd name="T22" fmla="*/ 0 h 26"/>
              <a:gd name="T23" fmla="*/ 25 w 25"/>
              <a:gd name="T24" fmla="*/ 26 h 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" h="26">
                <a:moveTo>
                  <a:pt x="6" y="0"/>
                </a:moveTo>
                <a:lnTo>
                  <a:pt x="6" y="0"/>
                </a:lnTo>
                <a:lnTo>
                  <a:pt x="25" y="13"/>
                </a:lnTo>
                <a:lnTo>
                  <a:pt x="19" y="26"/>
                </a:lnTo>
                <a:lnTo>
                  <a:pt x="0" y="7"/>
                </a:lnTo>
                <a:lnTo>
                  <a:pt x="6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70" name="Freeform 233"/>
          <p:cNvSpPr>
            <a:spLocks/>
          </p:cNvSpPr>
          <p:nvPr/>
        </p:nvSpPr>
        <p:spPr bwMode="auto">
          <a:xfrm>
            <a:off x="7415213" y="4194175"/>
            <a:ext cx="50800" cy="50800"/>
          </a:xfrm>
          <a:custGeom>
            <a:avLst/>
            <a:gdLst>
              <a:gd name="T0" fmla="*/ 0 w 32"/>
              <a:gd name="T1" fmla="*/ 2147483646 h 32"/>
              <a:gd name="T2" fmla="*/ 2147483646 w 32"/>
              <a:gd name="T3" fmla="*/ 0 h 32"/>
              <a:gd name="T4" fmla="*/ 2147483646 w 32"/>
              <a:gd name="T5" fmla="*/ 2147483646 h 32"/>
              <a:gd name="T6" fmla="*/ 2147483646 w 32"/>
              <a:gd name="T7" fmla="*/ 2147483646 h 32"/>
              <a:gd name="T8" fmla="*/ 0 w 32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"/>
              <a:gd name="T16" fmla="*/ 0 h 32"/>
              <a:gd name="T17" fmla="*/ 32 w 32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" h="32">
                <a:moveTo>
                  <a:pt x="0" y="6"/>
                </a:moveTo>
                <a:lnTo>
                  <a:pt x="13" y="0"/>
                </a:lnTo>
                <a:lnTo>
                  <a:pt x="32" y="19"/>
                </a:lnTo>
                <a:lnTo>
                  <a:pt x="19" y="32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71" name="Freeform 234"/>
          <p:cNvSpPr>
            <a:spLocks/>
          </p:cNvSpPr>
          <p:nvPr/>
        </p:nvSpPr>
        <p:spPr bwMode="auto">
          <a:xfrm>
            <a:off x="7496175" y="4295775"/>
            <a:ext cx="39688" cy="50800"/>
          </a:xfrm>
          <a:custGeom>
            <a:avLst/>
            <a:gdLst>
              <a:gd name="T0" fmla="*/ 0 w 25"/>
              <a:gd name="T1" fmla="*/ 2147483646 h 32"/>
              <a:gd name="T2" fmla="*/ 2147483646 w 25"/>
              <a:gd name="T3" fmla="*/ 0 h 32"/>
              <a:gd name="T4" fmla="*/ 2147483646 w 25"/>
              <a:gd name="T5" fmla="*/ 2147483646 h 32"/>
              <a:gd name="T6" fmla="*/ 2147483646 w 25"/>
              <a:gd name="T7" fmla="*/ 2147483646 h 32"/>
              <a:gd name="T8" fmla="*/ 0 w 25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"/>
              <a:gd name="T16" fmla="*/ 0 h 32"/>
              <a:gd name="T17" fmla="*/ 25 w 25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" h="32">
                <a:moveTo>
                  <a:pt x="0" y="6"/>
                </a:moveTo>
                <a:lnTo>
                  <a:pt x="6" y="0"/>
                </a:lnTo>
                <a:lnTo>
                  <a:pt x="25" y="25"/>
                </a:lnTo>
                <a:lnTo>
                  <a:pt x="13" y="32"/>
                </a:lnTo>
                <a:lnTo>
                  <a:pt x="0" y="6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72" name="Freeform 235"/>
          <p:cNvSpPr>
            <a:spLocks/>
          </p:cNvSpPr>
          <p:nvPr/>
        </p:nvSpPr>
        <p:spPr bwMode="auto">
          <a:xfrm>
            <a:off x="7546976" y="4406901"/>
            <a:ext cx="30163" cy="41275"/>
          </a:xfrm>
          <a:custGeom>
            <a:avLst/>
            <a:gdLst>
              <a:gd name="T0" fmla="*/ 0 w 19"/>
              <a:gd name="T1" fmla="*/ 0 h 26"/>
              <a:gd name="T2" fmla="*/ 2147483646 w 19"/>
              <a:gd name="T3" fmla="*/ 0 h 26"/>
              <a:gd name="T4" fmla="*/ 2147483646 w 19"/>
              <a:gd name="T5" fmla="*/ 2147483646 h 26"/>
              <a:gd name="T6" fmla="*/ 2147483646 w 19"/>
              <a:gd name="T7" fmla="*/ 2147483646 h 26"/>
              <a:gd name="T8" fmla="*/ 0 w 19"/>
              <a:gd name="T9" fmla="*/ 0 h 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26"/>
              <a:gd name="T17" fmla="*/ 19 w 19"/>
              <a:gd name="T18" fmla="*/ 26 h 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26">
                <a:moveTo>
                  <a:pt x="0" y="0"/>
                </a:moveTo>
                <a:lnTo>
                  <a:pt x="13" y="0"/>
                </a:lnTo>
                <a:lnTo>
                  <a:pt x="19" y="26"/>
                </a:lnTo>
                <a:lnTo>
                  <a:pt x="6" y="2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73" name="Freeform 236"/>
          <p:cNvSpPr>
            <a:spLocks/>
          </p:cNvSpPr>
          <p:nvPr/>
        </p:nvSpPr>
        <p:spPr bwMode="auto">
          <a:xfrm>
            <a:off x="7567613" y="4518025"/>
            <a:ext cx="30162" cy="50800"/>
          </a:xfrm>
          <a:custGeom>
            <a:avLst/>
            <a:gdLst>
              <a:gd name="T0" fmla="*/ 0 w 19"/>
              <a:gd name="T1" fmla="*/ 2147483646 h 32"/>
              <a:gd name="T2" fmla="*/ 2147483646 w 19"/>
              <a:gd name="T3" fmla="*/ 0 h 32"/>
              <a:gd name="T4" fmla="*/ 2147483646 w 19"/>
              <a:gd name="T5" fmla="*/ 2147483646 h 32"/>
              <a:gd name="T6" fmla="*/ 2147483646 w 19"/>
              <a:gd name="T7" fmla="*/ 2147483646 h 32"/>
              <a:gd name="T8" fmla="*/ 0 w 19"/>
              <a:gd name="T9" fmla="*/ 2147483646 h 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"/>
              <a:gd name="T16" fmla="*/ 0 h 32"/>
              <a:gd name="T17" fmla="*/ 19 w 19"/>
              <a:gd name="T18" fmla="*/ 32 h 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" h="32">
                <a:moveTo>
                  <a:pt x="0" y="7"/>
                </a:moveTo>
                <a:lnTo>
                  <a:pt x="12" y="0"/>
                </a:lnTo>
                <a:lnTo>
                  <a:pt x="19" y="32"/>
                </a:lnTo>
                <a:lnTo>
                  <a:pt x="6" y="32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574" name="Rectangle 237"/>
          <p:cNvSpPr>
            <a:spLocks noChangeArrowheads="1"/>
          </p:cNvSpPr>
          <p:nvPr/>
        </p:nvSpPr>
        <p:spPr bwMode="auto">
          <a:xfrm>
            <a:off x="6750051" y="4494214"/>
            <a:ext cx="5953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500">
                <a:solidFill>
                  <a:srgbClr val="000000"/>
                </a:solidFill>
                <a:latin typeface="Helvetica" charset="0"/>
              </a:rPr>
              <a:t>T Cells</a:t>
            </a:r>
            <a:endParaRPr lang="en-US" altLang="x-none" sz="2400">
              <a:solidFill>
                <a:srgbClr val="000000"/>
              </a:solidFill>
            </a:endParaRPr>
          </a:p>
        </p:txBody>
      </p:sp>
      <p:sp>
        <p:nvSpPr>
          <p:cNvPr id="57575" name="Freeform 238"/>
          <p:cNvSpPr>
            <a:spLocks/>
          </p:cNvSpPr>
          <p:nvPr/>
        </p:nvSpPr>
        <p:spPr bwMode="auto">
          <a:xfrm>
            <a:off x="8520114" y="3362325"/>
            <a:ext cx="1587" cy="1588"/>
          </a:xfrm>
          <a:custGeom>
            <a:avLst/>
            <a:gdLst>
              <a:gd name="T0" fmla="*/ 0 w 1587"/>
              <a:gd name="T1" fmla="*/ 0 h 1588"/>
              <a:gd name="T2" fmla="*/ 0 w 1587"/>
              <a:gd name="T3" fmla="*/ 0 h 1588"/>
              <a:gd name="T4" fmla="*/ 0 w 1587"/>
              <a:gd name="T5" fmla="*/ 0 h 1588"/>
              <a:gd name="T6" fmla="*/ 0 60000 65536"/>
              <a:gd name="T7" fmla="*/ 0 60000 65536"/>
              <a:gd name="T8" fmla="*/ 0 60000 65536"/>
              <a:gd name="T9" fmla="*/ 0 w 1587"/>
              <a:gd name="T10" fmla="*/ 0 h 1588"/>
              <a:gd name="T11" fmla="*/ 1587 w 1587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7" h="1588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0577" name="Rectangle 241"/>
          <p:cNvSpPr>
            <a:spLocks noChangeArrowheads="1"/>
          </p:cNvSpPr>
          <p:nvPr/>
        </p:nvSpPr>
        <p:spPr bwMode="auto">
          <a:xfrm>
            <a:off x="6510339" y="2557463"/>
            <a:ext cx="66833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norm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00204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Helvetica" pitchFamily="-111" charset="0"/>
                <a:cs typeface="Helvetica" pitchFamily="-111" charset="0"/>
              </a:rPr>
              <a:t>Inactive</a:t>
            </a:r>
          </a:p>
          <a:p>
            <a:pPr algn="ctr">
              <a:defRPr/>
            </a:pPr>
            <a:r>
              <a:rPr lang="en-US" sz="1400" dirty="0">
                <a:solidFill>
                  <a:srgbClr val="00204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Helvetica" pitchFamily="-111" charset="0"/>
                <a:cs typeface="Helvetica" pitchFamily="-111" charset="0"/>
              </a:rPr>
              <a:t>Notch1</a:t>
            </a:r>
          </a:p>
        </p:txBody>
      </p:sp>
      <p:sp>
        <p:nvSpPr>
          <p:cNvPr id="57577" name="Line 242"/>
          <p:cNvSpPr>
            <a:spLocks noChangeShapeType="1"/>
          </p:cNvSpPr>
          <p:nvPr/>
        </p:nvSpPr>
        <p:spPr bwMode="auto">
          <a:xfrm flipH="1">
            <a:off x="7289800" y="3054350"/>
            <a:ext cx="330200" cy="7747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578" name="Line 243"/>
          <p:cNvSpPr>
            <a:spLocks noChangeShapeType="1"/>
          </p:cNvSpPr>
          <p:nvPr/>
        </p:nvSpPr>
        <p:spPr bwMode="auto">
          <a:xfrm>
            <a:off x="8204200" y="3054350"/>
            <a:ext cx="330200" cy="774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7579" name="Group 244"/>
          <p:cNvGrpSpPr>
            <a:grpSpLocks/>
          </p:cNvGrpSpPr>
          <p:nvPr/>
        </p:nvGrpSpPr>
        <p:grpSpPr bwMode="auto">
          <a:xfrm>
            <a:off x="6997700" y="3035300"/>
            <a:ext cx="419100" cy="444500"/>
            <a:chOff x="3472" y="1944"/>
            <a:chExt cx="264" cy="280"/>
          </a:xfrm>
        </p:grpSpPr>
        <p:sp>
          <p:nvSpPr>
            <p:cNvPr id="57585" name="Line 245"/>
            <p:cNvSpPr>
              <a:spLocks noChangeShapeType="1"/>
            </p:cNvSpPr>
            <p:nvPr/>
          </p:nvSpPr>
          <p:spPr bwMode="auto">
            <a:xfrm>
              <a:off x="3472" y="1944"/>
              <a:ext cx="184" cy="2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586" name="Line 246"/>
            <p:cNvSpPr>
              <a:spLocks noChangeShapeType="1"/>
            </p:cNvSpPr>
            <p:nvPr/>
          </p:nvSpPr>
          <p:spPr bwMode="auto">
            <a:xfrm flipH="1">
              <a:off x="3616" y="2104"/>
              <a:ext cx="120" cy="1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7580" name="Group 247"/>
          <p:cNvGrpSpPr>
            <a:grpSpLocks/>
          </p:cNvGrpSpPr>
          <p:nvPr/>
        </p:nvGrpSpPr>
        <p:grpSpPr bwMode="auto">
          <a:xfrm>
            <a:off x="7456489" y="2200276"/>
            <a:ext cx="917575" cy="398463"/>
            <a:chOff x="1425" y="1386"/>
            <a:chExt cx="578" cy="251"/>
          </a:xfrm>
        </p:grpSpPr>
        <p:sp>
          <p:nvSpPr>
            <p:cNvPr id="57583" name="Rectangle 248"/>
            <p:cNvSpPr>
              <a:spLocks noChangeArrowheads="1"/>
            </p:cNvSpPr>
            <p:nvPr/>
          </p:nvSpPr>
          <p:spPr bwMode="auto">
            <a:xfrm>
              <a:off x="1470" y="1386"/>
              <a:ext cx="4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400">
                  <a:solidFill>
                    <a:srgbClr val="000000"/>
                  </a:solidFill>
                  <a:latin typeface="Helvetica" charset="0"/>
                </a:rPr>
                <a:t>Lymphoid</a:t>
              </a:r>
              <a:endParaRPr lang="en-US" altLang="x-none" sz="1400">
                <a:solidFill>
                  <a:srgbClr val="000000"/>
                </a:solidFill>
              </a:endParaRPr>
            </a:p>
          </p:txBody>
        </p:sp>
        <p:sp>
          <p:nvSpPr>
            <p:cNvPr id="57584" name="Rectangle 249"/>
            <p:cNvSpPr>
              <a:spLocks noChangeArrowheads="1"/>
            </p:cNvSpPr>
            <p:nvPr/>
          </p:nvSpPr>
          <p:spPr bwMode="auto">
            <a:xfrm>
              <a:off x="1425" y="1501"/>
              <a:ext cx="57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400">
                  <a:solidFill>
                    <a:srgbClr val="000000"/>
                  </a:solidFill>
                  <a:latin typeface="Helvetica" charset="0"/>
                </a:rPr>
                <a:t>Progenitors</a:t>
              </a:r>
              <a:endParaRPr lang="en-US" altLang="x-none" sz="1400">
                <a:solidFill>
                  <a:srgbClr val="000000"/>
                </a:solidFill>
              </a:endParaRPr>
            </a:p>
          </p:txBody>
        </p:sp>
      </p:grpSp>
      <p:sp>
        <p:nvSpPr>
          <p:cNvPr id="246" name="Text Box 120"/>
          <p:cNvSpPr txBox="1">
            <a:spLocks noChangeArrowheads="1"/>
          </p:cNvSpPr>
          <p:nvPr/>
        </p:nvSpPr>
        <p:spPr bwMode="auto">
          <a:xfrm>
            <a:off x="3213100" y="5495133"/>
            <a:ext cx="21209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rmAutofit/>
          </a:bodyPr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x-none" sz="1400" b="0" u="sng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Notch1 Gain of Function</a:t>
            </a:r>
            <a:endParaRPr lang="en-US" altLang="x-none" sz="1400" b="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altLang="x-none" sz="14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Bone Marrow T cell development</a:t>
            </a:r>
          </a:p>
          <a:p>
            <a:pPr algn="ctr">
              <a:defRPr/>
            </a:pPr>
            <a:r>
              <a:rPr lang="en-US" altLang="x-none" sz="14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Lack of B cells</a:t>
            </a:r>
          </a:p>
        </p:txBody>
      </p:sp>
      <p:sp>
        <p:nvSpPr>
          <p:cNvPr id="247" name="Text Box 239"/>
          <p:cNvSpPr txBox="1">
            <a:spLocks noChangeArrowheads="1"/>
          </p:cNvSpPr>
          <p:nvPr/>
        </p:nvSpPr>
        <p:spPr bwMode="auto">
          <a:xfrm>
            <a:off x="6710363" y="5527677"/>
            <a:ext cx="27082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rmAutofit/>
          </a:bodyPr>
          <a:lstStyle>
            <a:lvl1pPr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x-none" sz="1400" b="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Notch1 Conditional Knockout</a:t>
            </a:r>
            <a:endParaRPr lang="en-US" altLang="x-none" sz="1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altLang="x-none" sz="1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Lack of T cells</a:t>
            </a:r>
          </a:p>
          <a:p>
            <a:pPr algn="ctr">
              <a:defRPr/>
            </a:pPr>
            <a:r>
              <a:rPr lang="en-US" altLang="x-none" sz="1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 cells/DC in the thymus</a:t>
            </a:r>
          </a:p>
        </p:txBody>
      </p:sp>
    </p:spTree>
    <p:extLst>
      <p:ext uri="{BB962C8B-B14F-4D97-AF65-F5344CB8AC3E}">
        <p14:creationId xmlns:p14="http://schemas.microsoft.com/office/powerpoint/2010/main" val="203492588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5" y="2668589"/>
            <a:ext cx="26733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1320800"/>
            <a:ext cx="3032125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9940925" y="914400"/>
            <a:ext cx="711200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200">
              <a:latin typeface="Helvetica" charset="0"/>
            </a:endParaRP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0"/>
          <a:stretch>
            <a:fillRect/>
          </a:stretch>
        </p:blipFill>
        <p:spPr bwMode="auto">
          <a:xfrm>
            <a:off x="6096001" y="2433639"/>
            <a:ext cx="3844925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7800975" y="4964113"/>
            <a:ext cx="304800" cy="406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58374" name="Group 4"/>
          <p:cNvGrpSpPr>
            <a:grpSpLocks/>
          </p:cNvGrpSpPr>
          <p:nvPr/>
        </p:nvGrpSpPr>
        <p:grpSpPr bwMode="auto">
          <a:xfrm>
            <a:off x="6289675" y="5300664"/>
            <a:ext cx="2908300" cy="873125"/>
            <a:chOff x="4470400" y="4254500"/>
            <a:chExt cx="2908301" cy="873899"/>
          </a:xfrm>
        </p:grpSpPr>
        <p:pic>
          <p:nvPicPr>
            <p:cNvPr id="58375" name="Picture 38" descr="nri1257-f3.jpg"/>
            <p:cNvPicPr>
              <a:picLocks/>
            </p:cNvPicPr>
            <p:nvPr/>
          </p:nvPicPr>
          <p:blipFill>
            <a:blip r:embed="rId5">
              <a:clrChange>
                <a:clrFrom>
                  <a:srgbClr val="FFFAEB"/>
                </a:clrFrom>
                <a:clrTo>
                  <a:srgbClr val="FFFAE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57" t="54147" r="12761" b="30785"/>
            <a:stretch>
              <a:fillRect/>
            </a:stretch>
          </p:blipFill>
          <p:spPr bwMode="auto">
            <a:xfrm>
              <a:off x="6083301" y="4267200"/>
              <a:ext cx="1295400" cy="57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6" name="Picture 38" descr="nri1257-f3.jpg"/>
            <p:cNvPicPr>
              <a:picLocks/>
            </p:cNvPicPr>
            <p:nvPr/>
          </p:nvPicPr>
          <p:blipFill>
            <a:blip r:embed="rId5">
              <a:clrChange>
                <a:clrFrom>
                  <a:srgbClr val="FFFAEB"/>
                </a:clrFrom>
                <a:clrTo>
                  <a:srgbClr val="FFFAE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72" t="72565" r="2040" b="12703"/>
            <a:stretch>
              <a:fillRect/>
            </a:stretch>
          </p:blipFill>
          <p:spPr bwMode="auto">
            <a:xfrm>
              <a:off x="4470400" y="4254500"/>
              <a:ext cx="1322389" cy="55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77" name="TextBox 3"/>
            <p:cNvSpPr txBox="1">
              <a:spLocks noChangeArrowheads="1"/>
            </p:cNvSpPr>
            <p:nvPr/>
          </p:nvSpPr>
          <p:spPr bwMode="auto">
            <a:xfrm>
              <a:off x="4622800" y="4826000"/>
              <a:ext cx="9271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OP9-GFP</a:t>
              </a:r>
            </a:p>
          </p:txBody>
        </p:sp>
        <p:sp>
          <p:nvSpPr>
            <p:cNvPr id="58378" name="TextBox 10"/>
            <p:cNvSpPr txBox="1">
              <a:spLocks noChangeArrowheads="1"/>
            </p:cNvSpPr>
            <p:nvPr/>
          </p:nvSpPr>
          <p:spPr bwMode="auto">
            <a:xfrm>
              <a:off x="6273800" y="4851400"/>
              <a:ext cx="9271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OP9-DL1</a:t>
              </a:r>
            </a:p>
          </p:txBody>
        </p:sp>
      </p:grpSp>
      <p:sp>
        <p:nvSpPr>
          <p:cNvPr id="12" name="Rectangle 4">
            <a:extLst>
              <a:ext uri="{FF2B5EF4-FFF2-40B4-BE49-F238E27FC236}">
                <a16:creationId xmlns:a16="http://schemas.microsoft.com/office/drawing/2014/main" id="{EED55FE4-FA57-9946-8D72-E9A87E42F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793" y="-6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In vitro T cell development in coculture with stromal cells expressing Notch ligands</a:t>
            </a:r>
          </a:p>
        </p:txBody>
      </p:sp>
    </p:spTree>
    <p:extLst>
      <p:ext uri="{BB962C8B-B14F-4D97-AF65-F5344CB8AC3E}">
        <p14:creationId xmlns:p14="http://schemas.microsoft.com/office/powerpoint/2010/main" val="2372942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ChangeArrowheads="1"/>
          </p:cNvSpPr>
          <p:nvPr/>
        </p:nvSpPr>
        <p:spPr bwMode="auto">
          <a:xfrm>
            <a:off x="1524000" y="-1588"/>
            <a:ext cx="91440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Helvetica" charset="0"/>
              </a:rPr>
              <a:t>Overview of Notch signaling in the thymus</a:t>
            </a:r>
          </a:p>
        </p:txBody>
      </p:sp>
      <p:sp>
        <p:nvSpPr>
          <p:cNvPr id="71" name="Rectangle 7">
            <a:extLst>
              <a:ext uri="{FF2B5EF4-FFF2-40B4-BE49-F238E27FC236}">
                <a16:creationId xmlns:a16="http://schemas.microsoft.com/office/drawing/2014/main" id="{C37D3E94-559D-3440-AB1A-67BA48BF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9250" y="6215810"/>
            <a:ext cx="60452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Radojcic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 and Maillard, </a:t>
            </a:r>
            <a:r>
              <a:rPr lang="en-US" i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Encyclopedia of Immunology 2016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7DA01F-0532-7A4D-B7A9-44D3E79A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731" y="1378858"/>
            <a:ext cx="7897399" cy="41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06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ChangeArrowheads="1"/>
          </p:cNvSpPr>
          <p:nvPr/>
        </p:nvSpPr>
        <p:spPr bwMode="auto">
          <a:xfrm>
            <a:off x="1524000" y="-1588"/>
            <a:ext cx="91440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Helvetica" charset="0"/>
              </a:rPr>
              <a:t>Overview of Notch signaling in the thymus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F14CFA-14E2-CC41-83E3-3110CA781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564690"/>
            <a:ext cx="9144000" cy="3728621"/>
          </a:xfrm>
          <a:prstGeom prst="rect">
            <a:avLst/>
          </a:prstGeom>
        </p:spPr>
      </p:pic>
      <p:sp>
        <p:nvSpPr>
          <p:cNvPr id="71" name="Rectangle 7">
            <a:extLst>
              <a:ext uri="{FF2B5EF4-FFF2-40B4-BE49-F238E27FC236}">
                <a16:creationId xmlns:a16="http://schemas.microsoft.com/office/drawing/2014/main" id="{C37D3E94-559D-3440-AB1A-67BA48BF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575" y="6205177"/>
            <a:ext cx="60452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Radojcic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 and Maillard, </a:t>
            </a:r>
            <a:r>
              <a:rPr lang="en-US" i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Encyclopedia of Immunology 2016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20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9" y="1065214"/>
            <a:ext cx="8486775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7531560" y="6211888"/>
            <a:ext cx="4054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Love and </a:t>
            </a:r>
            <a:r>
              <a:rPr lang="en-US" altLang="x-none" sz="1200" dirty="0" err="1">
                <a:solidFill>
                  <a:schemeClr val="tx2"/>
                </a:solidFill>
                <a:latin typeface="Arial" charset="0"/>
              </a:rPr>
              <a:t>Bhandoola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en-US" altLang="x-none" sz="1200" i="1" dirty="0">
                <a:solidFill>
                  <a:schemeClr val="tx2"/>
                </a:solidFill>
                <a:latin typeface="Arial" charset="0"/>
              </a:rPr>
              <a:t>Nature Reviews Immunology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2011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solidFill>
                  <a:schemeClr val="tx2"/>
                </a:solidFill>
                <a:latin typeface="Arial" charset="0"/>
              </a:rPr>
              <a:t>Mingueneau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 et al., </a:t>
            </a:r>
            <a:r>
              <a:rPr lang="en-US" altLang="x-none" sz="1200" i="1" dirty="0">
                <a:solidFill>
                  <a:schemeClr val="tx2"/>
                </a:solidFill>
                <a:latin typeface="Arial" charset="0"/>
              </a:rPr>
              <a:t>Nat. Immunol.</a:t>
            </a: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, 2013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810001" y="1331913"/>
            <a:ext cx="6481763" cy="3198812"/>
            <a:chOff x="2286549" y="1332452"/>
            <a:chExt cx="6481917" cy="3199066"/>
          </a:xfrm>
        </p:grpSpPr>
        <p:sp>
          <p:nvSpPr>
            <p:cNvPr id="30724" name="Rectangle 5"/>
            <p:cNvSpPr>
              <a:spLocks noChangeArrowheads="1"/>
            </p:cNvSpPr>
            <p:nvPr/>
          </p:nvSpPr>
          <p:spPr bwMode="auto">
            <a:xfrm>
              <a:off x="6561766" y="1332452"/>
              <a:ext cx="1475646" cy="566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DN3-&gt; DP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Beta selection</a:t>
              </a:r>
            </a:p>
          </p:txBody>
        </p:sp>
        <p:sp>
          <p:nvSpPr>
            <p:cNvPr id="30725" name="Rectangle 7"/>
            <p:cNvSpPr>
              <a:spLocks noChangeArrowheads="1"/>
            </p:cNvSpPr>
            <p:nvPr/>
          </p:nvSpPr>
          <p:spPr bwMode="auto">
            <a:xfrm>
              <a:off x="2286549" y="1615550"/>
              <a:ext cx="1841173" cy="12673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Early progenitor-&gt; DN3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Establishment of T cell Identity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Notch</a:t>
              </a:r>
            </a:p>
          </p:txBody>
        </p:sp>
        <p:sp>
          <p:nvSpPr>
            <p:cNvPr id="30726" name="Rectangle 6"/>
            <p:cNvSpPr>
              <a:spLocks noChangeArrowheads="1"/>
            </p:cNvSpPr>
            <p:nvPr/>
          </p:nvSpPr>
          <p:spPr bwMode="auto">
            <a:xfrm>
              <a:off x="7302500" y="3945457"/>
              <a:ext cx="1465966" cy="5860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Arial" charset="0"/>
                </a:rPr>
                <a:t>DP -&gt; SP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latin typeface="Symbol" charset="2"/>
                </a:rPr>
                <a:t>ab</a:t>
              </a:r>
              <a:r>
                <a:rPr lang="en-US" altLang="x-none" sz="1600">
                  <a:latin typeface="Arial" charset="0"/>
                </a:rPr>
                <a:t> selection</a:t>
              </a:r>
            </a:p>
          </p:txBody>
        </p:sp>
      </p:grpSp>
      <p:sp>
        <p:nvSpPr>
          <p:cNvPr id="8" name="Rectangle 4">
            <a:extLst>
              <a:ext uri="{FF2B5EF4-FFF2-40B4-BE49-F238E27FC236}">
                <a16:creationId xmlns:a16="http://schemas.microsoft.com/office/drawing/2014/main" id="{21505A1A-A88A-0443-B020-69347DD74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793" y="-63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Critical stages of T cell development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F8D4A6-2F5A-614C-A767-1CC886845AFF}"/>
              </a:ext>
            </a:extLst>
          </p:cNvPr>
          <p:cNvSpPr/>
          <p:nvPr/>
        </p:nvSpPr>
        <p:spPr bwMode="auto">
          <a:xfrm>
            <a:off x="7746125" y="935421"/>
            <a:ext cx="2545639" cy="12192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84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245100" y="819151"/>
            <a:ext cx="4268788" cy="3268663"/>
            <a:chOff x="1452" y="2186"/>
            <a:chExt cx="2689" cy="2059"/>
          </a:xfrm>
        </p:grpSpPr>
        <p:sp>
          <p:nvSpPr>
            <p:cNvPr id="32884" name="Oval 21"/>
            <p:cNvSpPr>
              <a:spLocks noChangeArrowheads="1"/>
            </p:cNvSpPr>
            <p:nvPr/>
          </p:nvSpPr>
          <p:spPr bwMode="auto">
            <a:xfrm>
              <a:off x="2400" y="3196"/>
              <a:ext cx="488" cy="54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DP</a:t>
              </a:r>
            </a:p>
          </p:txBody>
        </p:sp>
        <p:sp>
          <p:nvSpPr>
            <p:cNvPr id="32885" name="Line 22"/>
            <p:cNvSpPr>
              <a:spLocks noChangeShapeType="1"/>
            </p:cNvSpPr>
            <p:nvPr/>
          </p:nvSpPr>
          <p:spPr bwMode="auto">
            <a:xfrm>
              <a:off x="1974" y="3437"/>
              <a:ext cx="3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6" name="Oval 23"/>
            <p:cNvSpPr>
              <a:spLocks noChangeArrowheads="1"/>
            </p:cNvSpPr>
            <p:nvPr/>
          </p:nvSpPr>
          <p:spPr bwMode="auto">
            <a:xfrm>
              <a:off x="3203" y="3699"/>
              <a:ext cx="488" cy="54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CD8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SP</a:t>
              </a:r>
            </a:p>
          </p:txBody>
        </p:sp>
        <p:sp>
          <p:nvSpPr>
            <p:cNvPr id="32887" name="Oval 24"/>
            <p:cNvSpPr>
              <a:spLocks noChangeArrowheads="1"/>
            </p:cNvSpPr>
            <p:nvPr/>
          </p:nvSpPr>
          <p:spPr bwMode="auto">
            <a:xfrm>
              <a:off x="3203" y="2735"/>
              <a:ext cx="488" cy="54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CD4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SP</a:t>
              </a:r>
            </a:p>
          </p:txBody>
        </p:sp>
        <p:sp>
          <p:nvSpPr>
            <p:cNvPr id="32888" name="Line 25"/>
            <p:cNvSpPr>
              <a:spLocks noChangeShapeType="1"/>
            </p:cNvSpPr>
            <p:nvPr/>
          </p:nvSpPr>
          <p:spPr bwMode="auto">
            <a:xfrm>
              <a:off x="2670" y="2552"/>
              <a:ext cx="7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9" name="Rectangle 26"/>
            <p:cNvSpPr>
              <a:spLocks noChangeArrowheads="1"/>
            </p:cNvSpPr>
            <p:nvPr/>
          </p:nvSpPr>
          <p:spPr bwMode="auto">
            <a:xfrm>
              <a:off x="2700" y="2186"/>
              <a:ext cx="71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Symbol" charset="2"/>
                  <a:sym typeface="Symbol" charset="2"/>
                </a:rPr>
                <a:t>ab</a:t>
              </a:r>
              <a:r>
                <a:rPr lang="en-US" altLang="x-none" sz="1800">
                  <a:latin typeface="Arial" charset="0"/>
                </a:rPr>
                <a:t>TCR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Arial" charset="0"/>
                </a:rPr>
                <a:t>Selection</a:t>
              </a:r>
            </a:p>
          </p:txBody>
        </p:sp>
        <p:sp>
          <p:nvSpPr>
            <p:cNvPr id="32890" name="Line 27"/>
            <p:cNvSpPr>
              <a:spLocks noChangeShapeType="1"/>
            </p:cNvSpPr>
            <p:nvPr/>
          </p:nvSpPr>
          <p:spPr bwMode="auto">
            <a:xfrm>
              <a:off x="1826" y="2522"/>
              <a:ext cx="7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1" name="Rectangle 28"/>
            <p:cNvSpPr>
              <a:spLocks noChangeArrowheads="1"/>
            </p:cNvSpPr>
            <p:nvPr/>
          </p:nvSpPr>
          <p:spPr bwMode="auto">
            <a:xfrm>
              <a:off x="1815" y="2266"/>
              <a:ext cx="8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Symbol" charset="2"/>
                  <a:sym typeface="Symbol" charset="2"/>
                </a:rPr>
                <a:t>b</a:t>
              </a:r>
              <a:r>
                <a:rPr lang="en-US" altLang="x-none" sz="1800">
                  <a:latin typeface="Arial" charset="0"/>
                  <a:sym typeface="Symbol" charset="2"/>
                </a:rPr>
                <a:t> </a:t>
              </a:r>
              <a:r>
                <a:rPr lang="en-US" altLang="x-none" sz="1800">
                  <a:latin typeface="Arial" charset="0"/>
                </a:rPr>
                <a:t>Selection</a:t>
              </a:r>
            </a:p>
          </p:txBody>
        </p:sp>
        <p:sp>
          <p:nvSpPr>
            <p:cNvPr id="32892" name="Line 29"/>
            <p:cNvSpPr>
              <a:spLocks noChangeShapeType="1"/>
            </p:cNvSpPr>
            <p:nvPr/>
          </p:nvSpPr>
          <p:spPr bwMode="auto">
            <a:xfrm>
              <a:off x="3001" y="3435"/>
              <a:ext cx="3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3" name="Text Box 30"/>
            <p:cNvSpPr txBox="1">
              <a:spLocks noChangeArrowheads="1"/>
            </p:cNvSpPr>
            <p:nvPr/>
          </p:nvSpPr>
          <p:spPr bwMode="auto">
            <a:xfrm>
              <a:off x="2967" y="3023"/>
              <a:ext cx="450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Symbol" charset="2"/>
                  <a:sym typeface="Symbol" charset="2"/>
                </a:rPr>
                <a:t>ab</a:t>
              </a:r>
              <a:endParaRPr lang="en-US" altLang="x-none" sz="2000" dirty="0">
                <a:latin typeface="Symbol" charset="2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Arial" charset="0"/>
                </a:rPr>
                <a:t>TCR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x-none" sz="2000" dirty="0">
                <a:latin typeface="Arial" charset="0"/>
              </a:endParaRPr>
            </a:p>
          </p:txBody>
        </p:sp>
        <p:sp>
          <p:nvSpPr>
            <p:cNvPr id="32894" name="Text Box 31"/>
            <p:cNvSpPr txBox="1">
              <a:spLocks noChangeArrowheads="1"/>
            </p:cNvSpPr>
            <p:nvPr/>
          </p:nvSpPr>
          <p:spPr bwMode="auto">
            <a:xfrm>
              <a:off x="1906" y="3032"/>
              <a:ext cx="450" cy="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Arial" charset="0"/>
                </a:rPr>
                <a:t>Pre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Arial" charset="0"/>
                </a:rPr>
                <a:t>TCR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x-none" sz="2000" baseline="30000" dirty="0">
                <a:latin typeface="Arial" charset="0"/>
              </a:endParaRPr>
            </a:p>
          </p:txBody>
        </p:sp>
        <p:sp>
          <p:nvSpPr>
            <p:cNvPr id="32895" name="Oval 32"/>
            <p:cNvSpPr>
              <a:spLocks noChangeArrowheads="1"/>
            </p:cNvSpPr>
            <p:nvPr/>
          </p:nvSpPr>
          <p:spPr bwMode="auto">
            <a:xfrm>
              <a:off x="1452" y="3198"/>
              <a:ext cx="488" cy="54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Arial" charset="0"/>
                </a:rPr>
                <a:t>DN</a:t>
              </a:r>
            </a:p>
          </p:txBody>
        </p:sp>
        <p:sp>
          <p:nvSpPr>
            <p:cNvPr id="32896" name="Line 33"/>
            <p:cNvSpPr>
              <a:spLocks noChangeShapeType="1"/>
            </p:cNvSpPr>
            <p:nvPr/>
          </p:nvSpPr>
          <p:spPr bwMode="auto">
            <a:xfrm flipV="1">
              <a:off x="3388" y="3301"/>
              <a:ext cx="37" cy="1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7" name="Line 34"/>
            <p:cNvSpPr>
              <a:spLocks noChangeShapeType="1"/>
            </p:cNvSpPr>
            <p:nvPr/>
          </p:nvSpPr>
          <p:spPr bwMode="auto">
            <a:xfrm>
              <a:off x="3388" y="3445"/>
              <a:ext cx="42" cy="1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8" name="Line 35"/>
            <p:cNvSpPr>
              <a:spLocks noChangeShapeType="1"/>
            </p:cNvSpPr>
            <p:nvPr/>
          </p:nvSpPr>
          <p:spPr bwMode="auto">
            <a:xfrm>
              <a:off x="3366" y="2545"/>
              <a:ext cx="775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2770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6" y="4060826"/>
            <a:ext cx="527526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8"/>
          <p:cNvSpPr>
            <a:spLocks noChangeArrowheads="1"/>
          </p:cNvSpPr>
          <p:nvPr/>
        </p:nvSpPr>
        <p:spPr bwMode="auto">
          <a:xfrm>
            <a:off x="2065432" y="133500"/>
            <a:ext cx="83215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RAG-dependent checkpoint – pre-TCR or beta selection</a:t>
            </a:r>
          </a:p>
        </p:txBody>
      </p:sp>
      <p:grpSp>
        <p:nvGrpSpPr>
          <p:cNvPr id="32772" name="Group 145"/>
          <p:cNvGrpSpPr>
            <a:grpSpLocks/>
          </p:cNvGrpSpPr>
          <p:nvPr/>
        </p:nvGrpSpPr>
        <p:grpSpPr bwMode="auto">
          <a:xfrm>
            <a:off x="2128838" y="1604963"/>
            <a:ext cx="2005012" cy="2025650"/>
            <a:chOff x="381" y="1011"/>
            <a:chExt cx="1263" cy="1276"/>
          </a:xfrm>
        </p:grpSpPr>
        <p:grpSp>
          <p:nvGrpSpPr>
            <p:cNvPr id="32782" name="Group 40"/>
            <p:cNvGrpSpPr>
              <a:grpSpLocks/>
            </p:cNvGrpSpPr>
            <p:nvPr/>
          </p:nvGrpSpPr>
          <p:grpSpPr bwMode="auto">
            <a:xfrm>
              <a:off x="381" y="1238"/>
              <a:ext cx="1118" cy="1049"/>
              <a:chOff x="1126" y="2761"/>
              <a:chExt cx="1118" cy="1049"/>
            </a:xfrm>
          </p:grpSpPr>
          <p:sp>
            <p:nvSpPr>
              <p:cNvPr id="32788" name="Rectangle 41"/>
              <p:cNvSpPr>
                <a:spLocks noChangeArrowheads="1"/>
              </p:cNvSpPr>
              <p:nvPr/>
            </p:nvSpPr>
            <p:spPr bwMode="auto">
              <a:xfrm>
                <a:off x="1341" y="2775"/>
                <a:ext cx="828" cy="828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x-none" altLang="x-none" sz="1200">
                  <a:latin typeface="Arial" charset="0"/>
                </a:endParaRPr>
              </a:p>
            </p:txBody>
          </p:sp>
          <p:sp>
            <p:nvSpPr>
              <p:cNvPr id="32789" name="Line 42"/>
              <p:cNvSpPr>
                <a:spLocks noChangeShapeType="1"/>
              </p:cNvSpPr>
              <p:nvPr/>
            </p:nvSpPr>
            <p:spPr bwMode="auto">
              <a:xfrm>
                <a:off x="1341" y="3600"/>
                <a:ext cx="824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2790" name="Group 43"/>
              <p:cNvGrpSpPr>
                <a:grpSpLocks/>
              </p:cNvGrpSpPr>
              <p:nvPr/>
            </p:nvGrpSpPr>
            <p:grpSpPr bwMode="auto">
              <a:xfrm>
                <a:off x="1341" y="3603"/>
                <a:ext cx="822" cy="19"/>
                <a:chOff x="764" y="1873"/>
                <a:chExt cx="822" cy="19"/>
              </a:xfrm>
            </p:grpSpPr>
            <p:sp>
              <p:nvSpPr>
                <p:cNvPr id="32847" name="Line 44"/>
                <p:cNvSpPr>
                  <a:spLocks noChangeShapeType="1"/>
                </p:cNvSpPr>
                <p:nvPr/>
              </p:nvSpPr>
              <p:spPr bwMode="auto">
                <a:xfrm>
                  <a:off x="764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48" name="Line 45"/>
                <p:cNvSpPr>
                  <a:spLocks noChangeShapeType="1"/>
                </p:cNvSpPr>
                <p:nvPr/>
              </p:nvSpPr>
              <p:spPr bwMode="auto">
                <a:xfrm>
                  <a:off x="82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49" name="Line 46"/>
                <p:cNvSpPr>
                  <a:spLocks noChangeShapeType="1"/>
                </p:cNvSpPr>
                <p:nvPr/>
              </p:nvSpPr>
              <p:spPr bwMode="auto">
                <a:xfrm>
                  <a:off x="86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0" name="Line 47"/>
                <p:cNvSpPr>
                  <a:spLocks noChangeShapeType="1"/>
                </p:cNvSpPr>
                <p:nvPr/>
              </p:nvSpPr>
              <p:spPr bwMode="auto">
                <a:xfrm>
                  <a:off x="88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1" name="Line 48"/>
                <p:cNvSpPr>
                  <a:spLocks noChangeShapeType="1"/>
                </p:cNvSpPr>
                <p:nvPr/>
              </p:nvSpPr>
              <p:spPr bwMode="auto">
                <a:xfrm>
                  <a:off x="904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2" name="Line 49"/>
                <p:cNvSpPr>
                  <a:spLocks noChangeShapeType="1"/>
                </p:cNvSpPr>
                <p:nvPr/>
              </p:nvSpPr>
              <p:spPr bwMode="auto">
                <a:xfrm>
                  <a:off x="92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3" name="Line 50"/>
                <p:cNvSpPr>
                  <a:spLocks noChangeShapeType="1"/>
                </p:cNvSpPr>
                <p:nvPr/>
              </p:nvSpPr>
              <p:spPr bwMode="auto">
                <a:xfrm>
                  <a:off x="93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4" name="Line 51"/>
                <p:cNvSpPr>
                  <a:spLocks noChangeShapeType="1"/>
                </p:cNvSpPr>
                <p:nvPr/>
              </p:nvSpPr>
              <p:spPr bwMode="auto">
                <a:xfrm>
                  <a:off x="94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5" name="Line 52"/>
                <p:cNvSpPr>
                  <a:spLocks noChangeShapeType="1"/>
                </p:cNvSpPr>
                <p:nvPr/>
              </p:nvSpPr>
              <p:spPr bwMode="auto">
                <a:xfrm>
                  <a:off x="95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6" name="Line 53"/>
                <p:cNvSpPr>
                  <a:spLocks noChangeShapeType="1"/>
                </p:cNvSpPr>
                <p:nvPr/>
              </p:nvSpPr>
              <p:spPr bwMode="auto">
                <a:xfrm>
                  <a:off x="968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7" name="Line 54"/>
                <p:cNvSpPr>
                  <a:spLocks noChangeShapeType="1"/>
                </p:cNvSpPr>
                <p:nvPr/>
              </p:nvSpPr>
              <p:spPr bwMode="auto">
                <a:xfrm>
                  <a:off x="102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8" name="Line 55"/>
                <p:cNvSpPr>
                  <a:spLocks noChangeShapeType="1"/>
                </p:cNvSpPr>
                <p:nvPr/>
              </p:nvSpPr>
              <p:spPr bwMode="auto">
                <a:xfrm>
                  <a:off x="106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59" name="Line 56"/>
                <p:cNvSpPr>
                  <a:spLocks noChangeShapeType="1"/>
                </p:cNvSpPr>
                <p:nvPr/>
              </p:nvSpPr>
              <p:spPr bwMode="auto">
                <a:xfrm>
                  <a:off x="1093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0" name="Line 57"/>
                <p:cNvSpPr>
                  <a:spLocks noChangeShapeType="1"/>
                </p:cNvSpPr>
                <p:nvPr/>
              </p:nvSpPr>
              <p:spPr bwMode="auto">
                <a:xfrm>
                  <a:off x="1112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1" name="Line 58"/>
                <p:cNvSpPr>
                  <a:spLocks noChangeShapeType="1"/>
                </p:cNvSpPr>
                <p:nvPr/>
              </p:nvSpPr>
              <p:spPr bwMode="auto">
                <a:xfrm>
                  <a:off x="112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2" name="Line 59"/>
                <p:cNvSpPr>
                  <a:spLocks noChangeShapeType="1"/>
                </p:cNvSpPr>
                <p:nvPr/>
              </p:nvSpPr>
              <p:spPr bwMode="auto">
                <a:xfrm>
                  <a:off x="114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3" name="Line 60"/>
                <p:cNvSpPr>
                  <a:spLocks noChangeShapeType="1"/>
                </p:cNvSpPr>
                <p:nvPr/>
              </p:nvSpPr>
              <p:spPr bwMode="auto">
                <a:xfrm>
                  <a:off x="115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4" name="Line 61"/>
                <p:cNvSpPr>
                  <a:spLocks noChangeShapeType="1"/>
                </p:cNvSpPr>
                <p:nvPr/>
              </p:nvSpPr>
              <p:spPr bwMode="auto">
                <a:xfrm>
                  <a:off x="116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5" name="Line 62"/>
                <p:cNvSpPr>
                  <a:spLocks noChangeShapeType="1"/>
                </p:cNvSpPr>
                <p:nvPr/>
              </p:nvSpPr>
              <p:spPr bwMode="auto">
                <a:xfrm>
                  <a:off x="1176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6" name="Line 63"/>
                <p:cNvSpPr>
                  <a:spLocks noChangeShapeType="1"/>
                </p:cNvSpPr>
                <p:nvPr/>
              </p:nvSpPr>
              <p:spPr bwMode="auto">
                <a:xfrm>
                  <a:off x="123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7" name="Line 64"/>
                <p:cNvSpPr>
                  <a:spLocks noChangeShapeType="1"/>
                </p:cNvSpPr>
                <p:nvPr/>
              </p:nvSpPr>
              <p:spPr bwMode="auto">
                <a:xfrm>
                  <a:off x="127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8" name="Line 65"/>
                <p:cNvSpPr>
                  <a:spLocks noChangeShapeType="1"/>
                </p:cNvSpPr>
                <p:nvPr/>
              </p:nvSpPr>
              <p:spPr bwMode="auto">
                <a:xfrm>
                  <a:off x="1298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69" name="Line 66"/>
                <p:cNvSpPr>
                  <a:spLocks noChangeShapeType="1"/>
                </p:cNvSpPr>
                <p:nvPr/>
              </p:nvSpPr>
              <p:spPr bwMode="auto">
                <a:xfrm>
                  <a:off x="1320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0" name="Line 67"/>
                <p:cNvSpPr>
                  <a:spLocks noChangeShapeType="1"/>
                </p:cNvSpPr>
                <p:nvPr/>
              </p:nvSpPr>
              <p:spPr bwMode="auto">
                <a:xfrm>
                  <a:off x="133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1" name="Line 68"/>
                <p:cNvSpPr>
                  <a:spLocks noChangeShapeType="1"/>
                </p:cNvSpPr>
                <p:nvPr/>
              </p:nvSpPr>
              <p:spPr bwMode="auto">
                <a:xfrm>
                  <a:off x="135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2" name="Line 69"/>
                <p:cNvSpPr>
                  <a:spLocks noChangeShapeType="1"/>
                </p:cNvSpPr>
                <p:nvPr/>
              </p:nvSpPr>
              <p:spPr bwMode="auto">
                <a:xfrm>
                  <a:off x="1362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3" name="Line 70"/>
                <p:cNvSpPr>
                  <a:spLocks noChangeShapeType="1"/>
                </p:cNvSpPr>
                <p:nvPr/>
              </p:nvSpPr>
              <p:spPr bwMode="auto">
                <a:xfrm>
                  <a:off x="1374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4" name="Line 71"/>
                <p:cNvSpPr>
                  <a:spLocks noChangeShapeType="1"/>
                </p:cNvSpPr>
                <p:nvPr/>
              </p:nvSpPr>
              <p:spPr bwMode="auto">
                <a:xfrm>
                  <a:off x="1384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5" name="Line 72"/>
                <p:cNvSpPr>
                  <a:spLocks noChangeShapeType="1"/>
                </p:cNvSpPr>
                <p:nvPr/>
              </p:nvSpPr>
              <p:spPr bwMode="auto">
                <a:xfrm>
                  <a:off x="144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6" name="Line 73"/>
                <p:cNvSpPr>
                  <a:spLocks noChangeShapeType="1"/>
                </p:cNvSpPr>
                <p:nvPr/>
              </p:nvSpPr>
              <p:spPr bwMode="auto">
                <a:xfrm>
                  <a:off x="1480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7" name="Line 74"/>
                <p:cNvSpPr>
                  <a:spLocks noChangeShapeType="1"/>
                </p:cNvSpPr>
                <p:nvPr/>
              </p:nvSpPr>
              <p:spPr bwMode="auto">
                <a:xfrm>
                  <a:off x="1505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8" name="Line 75"/>
                <p:cNvSpPr>
                  <a:spLocks noChangeShapeType="1"/>
                </p:cNvSpPr>
                <p:nvPr/>
              </p:nvSpPr>
              <p:spPr bwMode="auto">
                <a:xfrm>
                  <a:off x="1525" y="1873"/>
                  <a:ext cx="1" cy="13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79" name="Line 76"/>
                <p:cNvSpPr>
                  <a:spLocks noChangeShapeType="1"/>
                </p:cNvSpPr>
                <p:nvPr/>
              </p:nvSpPr>
              <p:spPr bwMode="auto">
                <a:xfrm>
                  <a:off x="1541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80" name="Line 77"/>
                <p:cNvSpPr>
                  <a:spLocks noChangeShapeType="1"/>
                </p:cNvSpPr>
                <p:nvPr/>
              </p:nvSpPr>
              <p:spPr bwMode="auto">
                <a:xfrm>
                  <a:off x="1557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81" name="Line 78"/>
                <p:cNvSpPr>
                  <a:spLocks noChangeShapeType="1"/>
                </p:cNvSpPr>
                <p:nvPr/>
              </p:nvSpPr>
              <p:spPr bwMode="auto">
                <a:xfrm>
                  <a:off x="1566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82" name="Line 79"/>
                <p:cNvSpPr>
                  <a:spLocks noChangeShapeType="1"/>
                </p:cNvSpPr>
                <p:nvPr/>
              </p:nvSpPr>
              <p:spPr bwMode="auto">
                <a:xfrm>
                  <a:off x="1579" y="1873"/>
                  <a:ext cx="1" cy="6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83" name="Line 80"/>
                <p:cNvSpPr>
                  <a:spLocks noChangeShapeType="1"/>
                </p:cNvSpPr>
                <p:nvPr/>
              </p:nvSpPr>
              <p:spPr bwMode="auto">
                <a:xfrm>
                  <a:off x="1585" y="1873"/>
                  <a:ext cx="1" cy="19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2791" name="Group 81"/>
              <p:cNvGrpSpPr>
                <a:grpSpLocks/>
              </p:cNvGrpSpPr>
              <p:nvPr/>
            </p:nvGrpSpPr>
            <p:grpSpPr bwMode="auto">
              <a:xfrm>
                <a:off x="1332" y="3636"/>
                <a:ext cx="912" cy="58"/>
                <a:chOff x="755" y="1906"/>
                <a:chExt cx="912" cy="58"/>
              </a:xfrm>
            </p:grpSpPr>
            <p:sp>
              <p:nvSpPr>
                <p:cNvPr id="32842" name="Rectangle 82"/>
                <p:cNvSpPr>
                  <a:spLocks noChangeArrowheads="1"/>
                </p:cNvSpPr>
                <p:nvPr/>
              </p:nvSpPr>
              <p:spPr bwMode="auto">
                <a:xfrm>
                  <a:off x="755" y="1906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43" name="Rectangle 83"/>
                <p:cNvSpPr>
                  <a:spLocks noChangeArrowheads="1"/>
                </p:cNvSpPr>
                <p:nvPr/>
              </p:nvSpPr>
              <p:spPr bwMode="auto">
                <a:xfrm>
                  <a:off x="947" y="1906"/>
                  <a:ext cx="54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44" name="Rectangle 84"/>
                <p:cNvSpPr>
                  <a:spLocks noChangeArrowheads="1"/>
                </p:cNvSpPr>
                <p:nvPr/>
              </p:nvSpPr>
              <p:spPr bwMode="auto">
                <a:xfrm>
                  <a:off x="1145" y="1906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45" name="Rectangle 85"/>
                <p:cNvSpPr>
                  <a:spLocks noChangeArrowheads="1"/>
                </p:cNvSpPr>
                <p:nvPr/>
              </p:nvSpPr>
              <p:spPr bwMode="auto">
                <a:xfrm>
                  <a:off x="1340" y="1906"/>
                  <a:ext cx="109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46" name="Rectangle 86"/>
                <p:cNvSpPr>
                  <a:spLocks noChangeArrowheads="1"/>
                </p:cNvSpPr>
                <p:nvPr/>
              </p:nvSpPr>
              <p:spPr bwMode="auto">
                <a:xfrm>
                  <a:off x="1532" y="1906"/>
                  <a:ext cx="135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</p:grpSp>
          <p:sp>
            <p:nvSpPr>
              <p:cNvPr id="32792" name="Line 87"/>
              <p:cNvSpPr>
                <a:spLocks noChangeShapeType="1"/>
              </p:cNvSpPr>
              <p:nvPr/>
            </p:nvSpPr>
            <p:spPr bwMode="auto">
              <a:xfrm flipV="1">
                <a:off x="1341" y="2775"/>
                <a:ext cx="1" cy="825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2793" name="Group 88"/>
              <p:cNvGrpSpPr>
                <a:grpSpLocks/>
              </p:cNvGrpSpPr>
              <p:nvPr/>
            </p:nvGrpSpPr>
            <p:grpSpPr bwMode="auto">
              <a:xfrm>
                <a:off x="1322" y="2778"/>
                <a:ext cx="19" cy="823"/>
                <a:chOff x="745" y="1048"/>
                <a:chExt cx="19" cy="823"/>
              </a:xfrm>
            </p:grpSpPr>
            <p:sp>
              <p:nvSpPr>
                <p:cNvPr id="32805" name="Line 89"/>
                <p:cNvSpPr>
                  <a:spLocks noChangeShapeType="1"/>
                </p:cNvSpPr>
                <p:nvPr/>
              </p:nvSpPr>
              <p:spPr bwMode="auto">
                <a:xfrm flipH="1">
                  <a:off x="745" y="1870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6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757" y="180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7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757" y="177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757" y="174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09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751" y="1729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0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757" y="1713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1" name="Line 95"/>
                <p:cNvSpPr>
                  <a:spLocks noChangeShapeType="1"/>
                </p:cNvSpPr>
                <p:nvPr/>
              </p:nvSpPr>
              <p:spPr bwMode="auto">
                <a:xfrm flipH="1">
                  <a:off x="757" y="169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2" name="Line 96"/>
                <p:cNvSpPr>
                  <a:spLocks noChangeShapeType="1"/>
                </p:cNvSpPr>
                <p:nvPr/>
              </p:nvSpPr>
              <p:spPr bwMode="auto">
                <a:xfrm flipH="1">
                  <a:off x="757" y="168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3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757" y="167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4" name="Line 98"/>
                <p:cNvSpPr>
                  <a:spLocks noChangeShapeType="1"/>
                </p:cNvSpPr>
                <p:nvPr/>
              </p:nvSpPr>
              <p:spPr bwMode="auto">
                <a:xfrm flipH="1">
                  <a:off x="745" y="1665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5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757" y="160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6" name="Line 100"/>
                <p:cNvSpPr>
                  <a:spLocks noChangeShapeType="1"/>
                </p:cNvSpPr>
                <p:nvPr/>
              </p:nvSpPr>
              <p:spPr bwMode="auto">
                <a:xfrm flipH="1">
                  <a:off x="757" y="1566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7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757" y="1540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8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751" y="1521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19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757" y="150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0" name="Line 104"/>
                <p:cNvSpPr>
                  <a:spLocks noChangeShapeType="1"/>
                </p:cNvSpPr>
                <p:nvPr/>
              </p:nvSpPr>
              <p:spPr bwMode="auto">
                <a:xfrm flipH="1">
                  <a:off x="757" y="148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1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757" y="1480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2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757" y="146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3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745" y="1457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4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757" y="139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5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757" y="1361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6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757" y="1336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7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751" y="1313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8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757" y="129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29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757" y="1282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0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757" y="1272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1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757" y="125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2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745" y="1250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3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757" y="1189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4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757" y="1154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5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757" y="1128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6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751" y="1109"/>
                  <a:ext cx="13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7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757" y="1093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8" name="Line 122"/>
                <p:cNvSpPr>
                  <a:spLocks noChangeShapeType="1"/>
                </p:cNvSpPr>
                <p:nvPr/>
              </p:nvSpPr>
              <p:spPr bwMode="auto">
                <a:xfrm flipH="1">
                  <a:off x="757" y="107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39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757" y="1067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40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757" y="1055"/>
                  <a:ext cx="7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841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745" y="1048"/>
                  <a:ext cx="19" cy="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2794" name="Group 126"/>
              <p:cNvGrpSpPr>
                <a:grpSpLocks/>
              </p:cNvGrpSpPr>
              <p:nvPr/>
            </p:nvGrpSpPr>
            <p:grpSpPr bwMode="auto">
              <a:xfrm>
                <a:off x="1198" y="2761"/>
                <a:ext cx="135" cy="879"/>
                <a:chOff x="621" y="1031"/>
                <a:chExt cx="135" cy="879"/>
              </a:xfrm>
            </p:grpSpPr>
            <p:sp>
              <p:nvSpPr>
                <p:cNvPr id="32800" name="Rectangle 127"/>
                <p:cNvSpPr>
                  <a:spLocks noChangeArrowheads="1"/>
                </p:cNvSpPr>
                <p:nvPr/>
              </p:nvSpPr>
              <p:spPr bwMode="auto">
                <a:xfrm>
                  <a:off x="711" y="1852"/>
                  <a:ext cx="27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01" name="Rectangle 128"/>
                <p:cNvSpPr>
                  <a:spLocks noChangeArrowheads="1"/>
                </p:cNvSpPr>
                <p:nvPr/>
              </p:nvSpPr>
              <p:spPr bwMode="auto">
                <a:xfrm>
                  <a:off x="688" y="1647"/>
                  <a:ext cx="54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02" name="Rectangle 129"/>
                <p:cNvSpPr>
                  <a:spLocks noChangeArrowheads="1"/>
                </p:cNvSpPr>
                <p:nvPr/>
              </p:nvSpPr>
              <p:spPr bwMode="auto">
                <a:xfrm>
                  <a:off x="666" y="1440"/>
                  <a:ext cx="81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03" name="Rectangle 130"/>
                <p:cNvSpPr>
                  <a:spLocks noChangeArrowheads="1"/>
                </p:cNvSpPr>
                <p:nvPr/>
              </p:nvSpPr>
              <p:spPr bwMode="auto">
                <a:xfrm>
                  <a:off x="644" y="1232"/>
                  <a:ext cx="109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  <p:sp>
              <p:nvSpPr>
                <p:cNvPr id="32804" name="Rectangle 131"/>
                <p:cNvSpPr>
                  <a:spLocks noChangeArrowheads="1"/>
                </p:cNvSpPr>
                <p:nvPr/>
              </p:nvSpPr>
              <p:spPr bwMode="auto">
                <a:xfrm>
                  <a:off x="621" y="1031"/>
                  <a:ext cx="135" cy="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1pPr>
                  <a:lvl2pPr marL="37931725" indent="-37474525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x-none" sz="600">
                      <a:solidFill>
                        <a:srgbClr val="000000"/>
                      </a:solidFill>
                      <a:latin typeface="Arial" charset="0"/>
                    </a:rPr>
                    <a:t>10000</a:t>
                  </a:r>
                  <a:endParaRPr lang="en-US" altLang="x-none" sz="2400" baseline="30000">
                    <a:latin typeface="Arial" charset="0"/>
                  </a:endParaRPr>
                </a:p>
              </p:txBody>
            </p:sp>
          </p:grpSp>
          <p:pic>
            <p:nvPicPr>
              <p:cNvPr id="32795" name="Picture 13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7" y="2781"/>
                <a:ext cx="815" cy="8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96" name="Rectangle 133"/>
              <p:cNvSpPr>
                <a:spLocks noChangeArrowheads="1"/>
              </p:cNvSpPr>
              <p:nvPr/>
            </p:nvSpPr>
            <p:spPr bwMode="auto">
              <a:xfrm>
                <a:off x="1342" y="3694"/>
                <a:ext cx="255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1200">
                    <a:latin typeface="Arial" charset="0"/>
                  </a:rPr>
                  <a:t>CD8</a:t>
                </a:r>
                <a:r>
                  <a:rPr lang="en-US" altLang="x-none" sz="1200">
                    <a:latin typeface="Symbol" charset="2"/>
                    <a:sym typeface="Symbol" charset="2"/>
                  </a:rPr>
                  <a:t>a</a:t>
                </a:r>
                <a:endParaRPr lang="en-US" altLang="x-none" sz="1200" baseline="30000">
                  <a:latin typeface="Symbol" charset="2"/>
                </a:endParaRPr>
              </a:p>
            </p:txBody>
          </p:sp>
          <p:sp>
            <p:nvSpPr>
              <p:cNvPr id="32797" name="Rectangle 134"/>
              <p:cNvSpPr>
                <a:spLocks noChangeArrowheads="1"/>
              </p:cNvSpPr>
              <p:nvPr/>
            </p:nvSpPr>
            <p:spPr bwMode="auto">
              <a:xfrm rot="-5400000">
                <a:off x="1087" y="3442"/>
                <a:ext cx="194" cy="1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1200">
                    <a:latin typeface="Arial" charset="0"/>
                  </a:rPr>
                  <a:t>CD4</a:t>
                </a:r>
                <a:endParaRPr lang="en-US" altLang="x-none" sz="1200" baseline="30000">
                  <a:latin typeface="Arial" charset="0"/>
                </a:endParaRPr>
              </a:p>
            </p:txBody>
          </p:sp>
          <p:sp>
            <p:nvSpPr>
              <p:cNvPr id="32798" name="Line 137"/>
              <p:cNvSpPr>
                <a:spLocks noChangeShapeType="1"/>
              </p:cNvSpPr>
              <p:nvPr/>
            </p:nvSpPr>
            <p:spPr bwMode="auto">
              <a:xfrm>
                <a:off x="1680" y="278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9" name="Line 138"/>
              <p:cNvSpPr>
                <a:spLocks noChangeShapeType="1"/>
              </p:cNvSpPr>
              <p:nvPr/>
            </p:nvSpPr>
            <p:spPr bwMode="auto">
              <a:xfrm>
                <a:off x="1344" y="3168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783" name="Rectangle 139"/>
            <p:cNvSpPr>
              <a:spLocks noChangeArrowheads="1"/>
            </p:cNvSpPr>
            <p:nvPr/>
          </p:nvSpPr>
          <p:spPr bwMode="auto">
            <a:xfrm>
              <a:off x="558" y="1891"/>
              <a:ext cx="4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DN 2%</a:t>
              </a:r>
            </a:p>
          </p:txBody>
        </p:sp>
        <p:sp>
          <p:nvSpPr>
            <p:cNvPr id="32784" name="Rectangle 140"/>
            <p:cNvSpPr>
              <a:spLocks noChangeArrowheads="1"/>
            </p:cNvSpPr>
            <p:nvPr/>
          </p:nvSpPr>
          <p:spPr bwMode="auto">
            <a:xfrm>
              <a:off x="1175" y="1240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DP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88%</a:t>
              </a:r>
            </a:p>
          </p:txBody>
        </p:sp>
        <p:sp>
          <p:nvSpPr>
            <p:cNvPr id="32785" name="Rectangle 141"/>
            <p:cNvSpPr>
              <a:spLocks noChangeArrowheads="1"/>
            </p:cNvSpPr>
            <p:nvPr/>
          </p:nvSpPr>
          <p:spPr bwMode="auto">
            <a:xfrm>
              <a:off x="545" y="1250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CD4 7%</a:t>
              </a:r>
            </a:p>
          </p:txBody>
        </p:sp>
        <p:sp>
          <p:nvSpPr>
            <p:cNvPr id="32786" name="Rectangle 142"/>
            <p:cNvSpPr>
              <a:spLocks noChangeArrowheads="1"/>
            </p:cNvSpPr>
            <p:nvPr/>
          </p:nvSpPr>
          <p:spPr bwMode="auto">
            <a:xfrm>
              <a:off x="1143" y="1773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CD8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Arial" charset="0"/>
                </a:rPr>
                <a:t>3%</a:t>
              </a:r>
            </a:p>
          </p:txBody>
        </p:sp>
        <p:sp>
          <p:nvSpPr>
            <p:cNvPr id="32787" name="Rectangle 143"/>
            <p:cNvSpPr>
              <a:spLocks noChangeArrowheads="1"/>
            </p:cNvSpPr>
            <p:nvPr/>
          </p:nvSpPr>
          <p:spPr bwMode="auto">
            <a:xfrm>
              <a:off x="551" y="1011"/>
              <a:ext cx="109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Arial" charset="0"/>
                  <a:sym typeface="Symbol" charset="2"/>
                </a:rPr>
                <a:t>200 x 10</a:t>
              </a:r>
              <a:r>
                <a:rPr lang="en-US" altLang="x-none" sz="1800" baseline="30000">
                  <a:latin typeface="Arial" charset="0"/>
                  <a:sym typeface="Symbol" charset="2"/>
                </a:rPr>
                <a:t>6 </a:t>
              </a:r>
              <a:r>
                <a:rPr lang="en-US" altLang="x-none" sz="1800">
                  <a:latin typeface="Arial" charset="0"/>
                  <a:sym typeface="Symbol" charset="2"/>
                </a:rPr>
                <a:t>cells</a:t>
              </a:r>
            </a:p>
          </p:txBody>
        </p:sp>
      </p:grpSp>
      <p:sp>
        <p:nvSpPr>
          <p:cNvPr id="32773" name="Rectangle 147"/>
          <p:cNvSpPr>
            <a:spLocks noChangeArrowheads="1"/>
          </p:cNvSpPr>
          <p:nvPr/>
        </p:nvSpPr>
        <p:spPr bwMode="auto">
          <a:xfrm>
            <a:off x="5265738" y="1636714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b, g, d</a:t>
            </a:r>
          </a:p>
        </p:txBody>
      </p:sp>
      <p:sp>
        <p:nvSpPr>
          <p:cNvPr id="32774" name="Rectangle 148"/>
          <p:cNvSpPr>
            <a:spLocks noChangeArrowheads="1"/>
          </p:cNvSpPr>
          <p:nvPr/>
        </p:nvSpPr>
        <p:spPr bwMode="auto">
          <a:xfrm>
            <a:off x="7096125" y="1627189"/>
            <a:ext cx="338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a</a:t>
            </a:r>
          </a:p>
        </p:txBody>
      </p:sp>
      <p:sp>
        <p:nvSpPr>
          <p:cNvPr id="32775" name="Rectangle 127"/>
          <p:cNvSpPr>
            <a:spLocks noChangeArrowheads="1"/>
          </p:cNvSpPr>
          <p:nvPr/>
        </p:nvSpPr>
        <p:spPr bwMode="auto">
          <a:xfrm>
            <a:off x="8255001" y="6254751"/>
            <a:ext cx="2303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>
                <a:solidFill>
                  <a:schemeClr val="tx2"/>
                </a:solidFill>
                <a:latin typeface="Arial" charset="0"/>
              </a:rPr>
              <a:t>Groettrup and von Boehmer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i="1">
                <a:solidFill>
                  <a:schemeClr val="tx2"/>
                </a:solidFill>
                <a:latin typeface="Arial" charset="0"/>
              </a:rPr>
              <a:t>Immunology Today</a:t>
            </a:r>
            <a:r>
              <a:rPr lang="en-US" altLang="x-none" sz="1200">
                <a:solidFill>
                  <a:schemeClr val="tx2"/>
                </a:solidFill>
                <a:latin typeface="Arial" charset="0"/>
              </a:rPr>
              <a:t>, 1993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x-none" sz="12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2776" name="Rectangle 143"/>
          <p:cNvSpPr>
            <a:spLocks noChangeArrowheads="1"/>
          </p:cNvSpPr>
          <p:nvPr/>
        </p:nvSpPr>
        <p:spPr bwMode="auto">
          <a:xfrm>
            <a:off x="4076700" y="4284663"/>
            <a:ext cx="105410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Arial" charset="0"/>
                <a:sym typeface="Symbol" charset="2"/>
              </a:rPr>
              <a:t>WT</a:t>
            </a:r>
          </a:p>
        </p:txBody>
      </p:sp>
      <p:sp>
        <p:nvSpPr>
          <p:cNvPr id="32777" name="Rectangle 143"/>
          <p:cNvSpPr>
            <a:spLocks noChangeArrowheads="1"/>
          </p:cNvSpPr>
          <p:nvPr/>
        </p:nvSpPr>
        <p:spPr bwMode="auto">
          <a:xfrm>
            <a:off x="5486400" y="4284664"/>
            <a:ext cx="10541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Arial" charset="0"/>
                <a:sym typeface="Symbol" charset="2"/>
              </a:rPr>
              <a:t>Rag2-/-</a:t>
            </a:r>
          </a:p>
        </p:txBody>
      </p:sp>
      <p:sp>
        <p:nvSpPr>
          <p:cNvPr id="32778" name="Rectangle 143"/>
          <p:cNvSpPr>
            <a:spLocks noChangeArrowheads="1"/>
          </p:cNvSpPr>
          <p:nvPr/>
        </p:nvSpPr>
        <p:spPr bwMode="auto">
          <a:xfrm>
            <a:off x="6877050" y="4132263"/>
            <a:ext cx="1054100" cy="646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Symbol" charset="2"/>
                <a:sym typeface="Symbol" charset="2"/>
              </a:rPr>
              <a:t>b</a:t>
            </a:r>
            <a:r>
              <a:rPr lang="en-US" altLang="x-none" sz="1800">
                <a:latin typeface="Arial" charset="0"/>
                <a:sym typeface="Symbol" charset="2"/>
              </a:rPr>
              <a:t>TCR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800">
                <a:latin typeface="Arial" charset="0"/>
                <a:sym typeface="Symbol" charset="2"/>
              </a:rPr>
              <a:t>Rag2-/-</a:t>
            </a:r>
          </a:p>
        </p:txBody>
      </p:sp>
      <p:sp>
        <p:nvSpPr>
          <p:cNvPr id="32779" name="Rectangle 133"/>
          <p:cNvSpPr>
            <a:spLocks noChangeArrowheads="1"/>
          </p:cNvSpPr>
          <p:nvPr/>
        </p:nvSpPr>
        <p:spPr bwMode="auto">
          <a:xfrm>
            <a:off x="3881438" y="6037263"/>
            <a:ext cx="4048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>
                <a:latin typeface="Arial" charset="0"/>
              </a:rPr>
              <a:t>CD8</a:t>
            </a:r>
            <a:r>
              <a:rPr lang="en-US" altLang="x-none" sz="1200">
                <a:latin typeface="Symbol" charset="2"/>
                <a:sym typeface="Symbol" charset="2"/>
              </a:rPr>
              <a:t>a</a:t>
            </a:r>
            <a:endParaRPr lang="en-US" altLang="x-none" sz="1200" baseline="30000">
              <a:latin typeface="Symbol" charset="2"/>
            </a:endParaRPr>
          </a:p>
        </p:txBody>
      </p:sp>
      <p:sp>
        <p:nvSpPr>
          <p:cNvPr id="32780" name="Rectangle 134"/>
          <p:cNvSpPr>
            <a:spLocks noChangeArrowheads="1"/>
          </p:cNvSpPr>
          <p:nvPr/>
        </p:nvSpPr>
        <p:spPr bwMode="auto">
          <a:xfrm rot="-5400000">
            <a:off x="3371851" y="5284788"/>
            <a:ext cx="1012825" cy="184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>
                <a:latin typeface="Arial" charset="0"/>
              </a:rPr>
              <a:t>CD4</a:t>
            </a:r>
            <a:endParaRPr lang="en-US" altLang="x-none" sz="1200" baseline="30000">
              <a:latin typeface="Arial" charset="0"/>
            </a:endParaRPr>
          </a:p>
        </p:txBody>
      </p:sp>
      <p:sp>
        <p:nvSpPr>
          <p:cNvPr id="32781" name="Rectangle 134"/>
          <p:cNvSpPr>
            <a:spLocks noChangeArrowheads="1"/>
          </p:cNvSpPr>
          <p:nvPr/>
        </p:nvSpPr>
        <p:spPr bwMode="auto">
          <a:xfrm>
            <a:off x="4832350" y="6072188"/>
            <a:ext cx="255905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x-none" sz="1200" baseline="300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x-none" sz="1200" baseline="30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07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104"/>
          <p:cNvSpPr txBox="1">
            <a:spLocks noChangeArrowheads="1"/>
          </p:cNvSpPr>
          <p:nvPr/>
        </p:nvSpPr>
        <p:spPr bwMode="auto">
          <a:xfrm>
            <a:off x="2717800" y="5116908"/>
            <a:ext cx="44935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600" dirty="0">
                <a:latin typeface="Helvetica" charset="0"/>
              </a:rPr>
              <a:t>The pre-TCR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600" dirty="0">
                <a:latin typeface="Helvetica" charset="0"/>
              </a:rPr>
              <a:t>- probably has to go to the cell surface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600" dirty="0">
                <a:latin typeface="Helvetica" charset="0"/>
              </a:rPr>
              <a:t>- Unclear if it binds and needs a ligand to signal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7797899" y="6492402"/>
            <a:ext cx="2744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solidFill>
                  <a:schemeClr val="tx2"/>
                </a:solidFill>
                <a:latin typeface="Helvetica" charset="0"/>
              </a:rPr>
              <a:t>Kruisbeek</a:t>
            </a:r>
            <a:r>
              <a:rPr lang="en-US" altLang="x-none" sz="1200" dirty="0">
                <a:solidFill>
                  <a:schemeClr val="tx2"/>
                </a:solidFill>
                <a:latin typeface="Helvetica" charset="0"/>
              </a:rPr>
              <a:t> et al. Immunol Today. 2000</a:t>
            </a:r>
          </a:p>
        </p:txBody>
      </p:sp>
      <p:sp>
        <p:nvSpPr>
          <p:cNvPr id="104" name="Rectangle 4">
            <a:extLst>
              <a:ext uri="{FF2B5EF4-FFF2-40B4-BE49-F238E27FC236}">
                <a16:creationId xmlns:a16="http://schemas.microsoft.com/office/drawing/2014/main" id="{77C81905-3BE8-4C47-8ABE-743E06F0C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081" y="2738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Structure of the pre-TCR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672495-F145-A840-B845-4B6AFE4C9066}"/>
              </a:ext>
            </a:extLst>
          </p:cNvPr>
          <p:cNvGrpSpPr/>
          <p:nvPr/>
        </p:nvGrpSpPr>
        <p:grpSpPr>
          <a:xfrm>
            <a:off x="2717800" y="1516309"/>
            <a:ext cx="6383338" cy="3163888"/>
            <a:chOff x="1193800" y="1516309"/>
            <a:chExt cx="6383338" cy="3163888"/>
          </a:xfrm>
        </p:grpSpPr>
        <p:pic>
          <p:nvPicPr>
            <p:cNvPr id="4096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96"/>
            <a:stretch>
              <a:fillRect/>
            </a:stretch>
          </p:blipFill>
          <p:spPr bwMode="auto">
            <a:xfrm>
              <a:off x="1193800" y="1516309"/>
              <a:ext cx="6383338" cy="316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496C79C-0DD1-7747-A3EE-885113D5A63C}"/>
                </a:ext>
              </a:extLst>
            </p:cNvPr>
            <p:cNvGrpSpPr/>
            <p:nvPr/>
          </p:nvGrpSpPr>
          <p:grpSpPr>
            <a:xfrm>
              <a:off x="6284915" y="2330067"/>
              <a:ext cx="281139" cy="126692"/>
              <a:chOff x="6284915" y="2330067"/>
              <a:chExt cx="281139" cy="126692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19759D6-7E90-524B-9E78-067E28498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915" y="2361295"/>
                <a:ext cx="148935" cy="8444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b="1">
                  <a:latin typeface="Helvetica" charset="0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29E853C-810B-8D4D-A11F-163011F1A4F3}"/>
                  </a:ext>
                </a:extLst>
              </p:cNvPr>
              <p:cNvSpPr/>
              <p:nvPr/>
            </p:nvSpPr>
            <p:spPr bwMode="auto">
              <a:xfrm>
                <a:off x="6422834" y="2330067"/>
                <a:ext cx="143220" cy="12669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b="1">
                  <a:latin typeface="Helvetica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2422765-6D73-0741-A708-15EABCF02BD7}"/>
                </a:ext>
              </a:extLst>
            </p:cNvPr>
            <p:cNvSpPr/>
            <p:nvPr/>
          </p:nvSpPr>
          <p:spPr bwMode="auto">
            <a:xfrm>
              <a:off x="3404212" y="1779224"/>
              <a:ext cx="424149" cy="28093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b="1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7569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4"/>
          <a:stretch>
            <a:fillRect/>
          </a:stretch>
        </p:blipFill>
        <p:spPr bwMode="auto">
          <a:xfrm>
            <a:off x="2790825" y="1360091"/>
            <a:ext cx="6599238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C2BEED0-4E42-094E-AB6E-87DC21E0FD22}"/>
              </a:ext>
            </a:extLst>
          </p:cNvPr>
          <p:cNvSpPr txBox="1">
            <a:spLocks noChangeArrowheads="1"/>
          </p:cNvSpPr>
          <p:nvPr/>
        </p:nvSpPr>
        <p:spPr>
          <a:xfrm>
            <a:off x="2359025" y="115094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endParaRPr lang="en-US" altLang="x-none" sz="28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4675D40-10A2-ED4B-A736-C6A42A456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-2222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Pre-TCR signaling</a:t>
            </a:r>
          </a:p>
        </p:txBody>
      </p:sp>
    </p:spTree>
    <p:extLst>
      <p:ext uri="{BB962C8B-B14F-4D97-AF65-F5344CB8AC3E}">
        <p14:creationId xmlns:p14="http://schemas.microsoft.com/office/powerpoint/2010/main" val="2725477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ChangeArrowheads="1"/>
          </p:cNvSpPr>
          <p:nvPr/>
        </p:nvSpPr>
        <p:spPr bwMode="auto">
          <a:xfrm>
            <a:off x="2365376" y="4386264"/>
            <a:ext cx="796076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Survival of pre-T cells with a functional beta chain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Proliferation (~100x)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Differentiation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	CD4/CD8 expression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	Activation of </a:t>
            </a:r>
            <a:r>
              <a:rPr lang="en-US" altLang="x-none" sz="1800" dirty="0" err="1">
                <a:latin typeface="Helvetica" charset="0"/>
              </a:rPr>
              <a:t>TCRalpha</a:t>
            </a:r>
            <a:r>
              <a:rPr lang="en-US" altLang="x-none" sz="1800" dirty="0">
                <a:latin typeface="Helvetica" charset="0"/>
              </a:rPr>
              <a:t> transcription and rearrangement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Allelic exclusion of </a:t>
            </a:r>
            <a:r>
              <a:rPr lang="en-US" altLang="x-none" sz="1800" dirty="0" err="1">
                <a:latin typeface="Helvetica" charset="0"/>
              </a:rPr>
              <a:t>TCRbeta</a:t>
            </a:r>
            <a:r>
              <a:rPr lang="en-US" altLang="x-none" sz="1800" dirty="0">
                <a:latin typeface="Helvetica" charset="0"/>
              </a:rPr>
              <a:t> (rearranged </a:t>
            </a:r>
            <a:r>
              <a:rPr lang="en-US" altLang="x-none" sz="1800" dirty="0" err="1">
                <a:latin typeface="Helvetica" charset="0"/>
              </a:rPr>
              <a:t>TCRbeta</a:t>
            </a:r>
            <a:r>
              <a:rPr lang="en-US" altLang="x-none" sz="1800" dirty="0">
                <a:latin typeface="Helvetica" charset="0"/>
              </a:rPr>
              <a:t> suppresses endogenous)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Metabolic adaptation</a:t>
            </a:r>
          </a:p>
        </p:txBody>
      </p:sp>
      <p:grpSp>
        <p:nvGrpSpPr>
          <p:cNvPr id="41986" name="Group 3"/>
          <p:cNvGrpSpPr>
            <a:grpSpLocks/>
          </p:cNvGrpSpPr>
          <p:nvPr/>
        </p:nvGrpSpPr>
        <p:grpSpPr bwMode="auto">
          <a:xfrm>
            <a:off x="2517777" y="1185864"/>
            <a:ext cx="1774825" cy="1665288"/>
            <a:chOff x="1127" y="2761"/>
            <a:chExt cx="1118" cy="1049"/>
          </a:xfrm>
        </p:grpSpPr>
        <p:sp>
          <p:nvSpPr>
            <p:cNvPr id="42004" name="Rectangle 4"/>
            <p:cNvSpPr>
              <a:spLocks noChangeArrowheads="1"/>
            </p:cNvSpPr>
            <p:nvPr/>
          </p:nvSpPr>
          <p:spPr bwMode="auto">
            <a:xfrm>
              <a:off x="1341" y="2775"/>
              <a:ext cx="828" cy="828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x-none" altLang="x-none" sz="1200">
                <a:latin typeface="Helvetica" charset="0"/>
              </a:endParaRPr>
            </a:p>
          </p:txBody>
        </p:sp>
        <p:sp>
          <p:nvSpPr>
            <p:cNvPr id="42005" name="Line 5"/>
            <p:cNvSpPr>
              <a:spLocks noChangeShapeType="1"/>
            </p:cNvSpPr>
            <p:nvPr/>
          </p:nvSpPr>
          <p:spPr bwMode="auto">
            <a:xfrm>
              <a:off x="1341" y="3600"/>
              <a:ext cx="8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006" name="Group 6"/>
            <p:cNvGrpSpPr>
              <a:grpSpLocks/>
            </p:cNvGrpSpPr>
            <p:nvPr/>
          </p:nvGrpSpPr>
          <p:grpSpPr bwMode="auto">
            <a:xfrm>
              <a:off x="1341" y="3603"/>
              <a:ext cx="822" cy="19"/>
              <a:chOff x="764" y="1873"/>
              <a:chExt cx="822" cy="19"/>
            </a:xfrm>
          </p:grpSpPr>
          <p:sp>
            <p:nvSpPr>
              <p:cNvPr id="42065" name="Line 7"/>
              <p:cNvSpPr>
                <a:spLocks noChangeShapeType="1"/>
              </p:cNvSpPr>
              <p:nvPr/>
            </p:nvSpPr>
            <p:spPr bwMode="auto">
              <a:xfrm>
                <a:off x="764" y="1873"/>
                <a:ext cx="1" cy="19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66" name="Line 8"/>
              <p:cNvSpPr>
                <a:spLocks noChangeShapeType="1"/>
              </p:cNvSpPr>
              <p:nvPr/>
            </p:nvSpPr>
            <p:spPr bwMode="auto">
              <a:xfrm>
                <a:off x="825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67" name="Line 9"/>
              <p:cNvSpPr>
                <a:spLocks noChangeShapeType="1"/>
              </p:cNvSpPr>
              <p:nvPr/>
            </p:nvSpPr>
            <p:spPr bwMode="auto">
              <a:xfrm>
                <a:off x="860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68" name="Line 10"/>
              <p:cNvSpPr>
                <a:spLocks noChangeShapeType="1"/>
              </p:cNvSpPr>
              <p:nvPr/>
            </p:nvSpPr>
            <p:spPr bwMode="auto">
              <a:xfrm>
                <a:off x="885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69" name="Line 11"/>
              <p:cNvSpPr>
                <a:spLocks noChangeShapeType="1"/>
              </p:cNvSpPr>
              <p:nvPr/>
            </p:nvSpPr>
            <p:spPr bwMode="auto">
              <a:xfrm>
                <a:off x="904" y="1873"/>
                <a:ext cx="1" cy="13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0" name="Line 12"/>
              <p:cNvSpPr>
                <a:spLocks noChangeShapeType="1"/>
              </p:cNvSpPr>
              <p:nvPr/>
            </p:nvSpPr>
            <p:spPr bwMode="auto">
              <a:xfrm>
                <a:off x="920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1" name="Line 13"/>
              <p:cNvSpPr>
                <a:spLocks noChangeShapeType="1"/>
              </p:cNvSpPr>
              <p:nvPr/>
            </p:nvSpPr>
            <p:spPr bwMode="auto">
              <a:xfrm>
                <a:off x="936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2" name="Line 14"/>
              <p:cNvSpPr>
                <a:spLocks noChangeShapeType="1"/>
              </p:cNvSpPr>
              <p:nvPr/>
            </p:nvSpPr>
            <p:spPr bwMode="auto">
              <a:xfrm>
                <a:off x="946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3" name="Line 15"/>
              <p:cNvSpPr>
                <a:spLocks noChangeShapeType="1"/>
              </p:cNvSpPr>
              <p:nvPr/>
            </p:nvSpPr>
            <p:spPr bwMode="auto">
              <a:xfrm>
                <a:off x="959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4" name="Line 16"/>
              <p:cNvSpPr>
                <a:spLocks noChangeShapeType="1"/>
              </p:cNvSpPr>
              <p:nvPr/>
            </p:nvSpPr>
            <p:spPr bwMode="auto">
              <a:xfrm>
                <a:off x="968" y="1873"/>
                <a:ext cx="1" cy="19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5" name="Line 17"/>
              <p:cNvSpPr>
                <a:spLocks noChangeShapeType="1"/>
              </p:cNvSpPr>
              <p:nvPr/>
            </p:nvSpPr>
            <p:spPr bwMode="auto">
              <a:xfrm>
                <a:off x="1029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6" name="Line 18"/>
              <p:cNvSpPr>
                <a:spLocks noChangeShapeType="1"/>
              </p:cNvSpPr>
              <p:nvPr/>
            </p:nvSpPr>
            <p:spPr bwMode="auto">
              <a:xfrm>
                <a:off x="1068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7" name="Line 19"/>
              <p:cNvSpPr>
                <a:spLocks noChangeShapeType="1"/>
              </p:cNvSpPr>
              <p:nvPr/>
            </p:nvSpPr>
            <p:spPr bwMode="auto">
              <a:xfrm>
                <a:off x="1093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8" name="Line 20"/>
              <p:cNvSpPr>
                <a:spLocks noChangeShapeType="1"/>
              </p:cNvSpPr>
              <p:nvPr/>
            </p:nvSpPr>
            <p:spPr bwMode="auto">
              <a:xfrm>
                <a:off x="1112" y="1873"/>
                <a:ext cx="1" cy="13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79" name="Line 21"/>
              <p:cNvSpPr>
                <a:spLocks noChangeShapeType="1"/>
              </p:cNvSpPr>
              <p:nvPr/>
            </p:nvSpPr>
            <p:spPr bwMode="auto">
              <a:xfrm>
                <a:off x="1128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0" name="Line 22"/>
              <p:cNvSpPr>
                <a:spLocks noChangeShapeType="1"/>
              </p:cNvSpPr>
              <p:nvPr/>
            </p:nvSpPr>
            <p:spPr bwMode="auto">
              <a:xfrm>
                <a:off x="1144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1" name="Line 23"/>
              <p:cNvSpPr>
                <a:spLocks noChangeShapeType="1"/>
              </p:cNvSpPr>
              <p:nvPr/>
            </p:nvSpPr>
            <p:spPr bwMode="auto">
              <a:xfrm>
                <a:off x="1154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2" name="Line 24"/>
              <p:cNvSpPr>
                <a:spLocks noChangeShapeType="1"/>
              </p:cNvSpPr>
              <p:nvPr/>
            </p:nvSpPr>
            <p:spPr bwMode="auto">
              <a:xfrm>
                <a:off x="1167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3" name="Line 25"/>
              <p:cNvSpPr>
                <a:spLocks noChangeShapeType="1"/>
              </p:cNvSpPr>
              <p:nvPr/>
            </p:nvSpPr>
            <p:spPr bwMode="auto">
              <a:xfrm>
                <a:off x="1176" y="1873"/>
                <a:ext cx="1" cy="19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4" name="Line 26"/>
              <p:cNvSpPr>
                <a:spLocks noChangeShapeType="1"/>
              </p:cNvSpPr>
              <p:nvPr/>
            </p:nvSpPr>
            <p:spPr bwMode="auto">
              <a:xfrm>
                <a:off x="1237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5" name="Line 27"/>
              <p:cNvSpPr>
                <a:spLocks noChangeShapeType="1"/>
              </p:cNvSpPr>
              <p:nvPr/>
            </p:nvSpPr>
            <p:spPr bwMode="auto">
              <a:xfrm>
                <a:off x="1272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6" name="Line 28"/>
              <p:cNvSpPr>
                <a:spLocks noChangeShapeType="1"/>
              </p:cNvSpPr>
              <p:nvPr/>
            </p:nvSpPr>
            <p:spPr bwMode="auto">
              <a:xfrm>
                <a:off x="1298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7" name="Line 29"/>
              <p:cNvSpPr>
                <a:spLocks noChangeShapeType="1"/>
              </p:cNvSpPr>
              <p:nvPr/>
            </p:nvSpPr>
            <p:spPr bwMode="auto">
              <a:xfrm>
                <a:off x="1320" y="1873"/>
                <a:ext cx="1" cy="13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8" name="Line 30"/>
              <p:cNvSpPr>
                <a:spLocks noChangeShapeType="1"/>
              </p:cNvSpPr>
              <p:nvPr/>
            </p:nvSpPr>
            <p:spPr bwMode="auto">
              <a:xfrm>
                <a:off x="1336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89" name="Line 31"/>
              <p:cNvSpPr>
                <a:spLocks noChangeShapeType="1"/>
              </p:cNvSpPr>
              <p:nvPr/>
            </p:nvSpPr>
            <p:spPr bwMode="auto">
              <a:xfrm>
                <a:off x="1352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0" name="Line 32"/>
              <p:cNvSpPr>
                <a:spLocks noChangeShapeType="1"/>
              </p:cNvSpPr>
              <p:nvPr/>
            </p:nvSpPr>
            <p:spPr bwMode="auto">
              <a:xfrm>
                <a:off x="1362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1" name="Line 33"/>
              <p:cNvSpPr>
                <a:spLocks noChangeShapeType="1"/>
              </p:cNvSpPr>
              <p:nvPr/>
            </p:nvSpPr>
            <p:spPr bwMode="auto">
              <a:xfrm>
                <a:off x="1374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2" name="Line 34"/>
              <p:cNvSpPr>
                <a:spLocks noChangeShapeType="1"/>
              </p:cNvSpPr>
              <p:nvPr/>
            </p:nvSpPr>
            <p:spPr bwMode="auto">
              <a:xfrm>
                <a:off x="1384" y="1873"/>
                <a:ext cx="1" cy="19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3" name="Line 35"/>
              <p:cNvSpPr>
                <a:spLocks noChangeShapeType="1"/>
              </p:cNvSpPr>
              <p:nvPr/>
            </p:nvSpPr>
            <p:spPr bwMode="auto">
              <a:xfrm>
                <a:off x="1445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4" name="Line 36"/>
              <p:cNvSpPr>
                <a:spLocks noChangeShapeType="1"/>
              </p:cNvSpPr>
              <p:nvPr/>
            </p:nvSpPr>
            <p:spPr bwMode="auto">
              <a:xfrm>
                <a:off x="1480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5" name="Line 37"/>
              <p:cNvSpPr>
                <a:spLocks noChangeShapeType="1"/>
              </p:cNvSpPr>
              <p:nvPr/>
            </p:nvSpPr>
            <p:spPr bwMode="auto">
              <a:xfrm>
                <a:off x="1505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6" name="Line 38"/>
              <p:cNvSpPr>
                <a:spLocks noChangeShapeType="1"/>
              </p:cNvSpPr>
              <p:nvPr/>
            </p:nvSpPr>
            <p:spPr bwMode="auto">
              <a:xfrm>
                <a:off x="1525" y="1873"/>
                <a:ext cx="1" cy="13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7" name="Line 39"/>
              <p:cNvSpPr>
                <a:spLocks noChangeShapeType="1"/>
              </p:cNvSpPr>
              <p:nvPr/>
            </p:nvSpPr>
            <p:spPr bwMode="auto">
              <a:xfrm>
                <a:off x="1541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8" name="Line 40"/>
              <p:cNvSpPr>
                <a:spLocks noChangeShapeType="1"/>
              </p:cNvSpPr>
              <p:nvPr/>
            </p:nvSpPr>
            <p:spPr bwMode="auto">
              <a:xfrm>
                <a:off x="1557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99" name="Line 41"/>
              <p:cNvSpPr>
                <a:spLocks noChangeShapeType="1"/>
              </p:cNvSpPr>
              <p:nvPr/>
            </p:nvSpPr>
            <p:spPr bwMode="auto">
              <a:xfrm>
                <a:off x="1566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00" name="Line 42"/>
              <p:cNvSpPr>
                <a:spLocks noChangeShapeType="1"/>
              </p:cNvSpPr>
              <p:nvPr/>
            </p:nvSpPr>
            <p:spPr bwMode="auto">
              <a:xfrm>
                <a:off x="1579" y="1873"/>
                <a:ext cx="1" cy="6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01" name="Line 43"/>
              <p:cNvSpPr>
                <a:spLocks noChangeShapeType="1"/>
              </p:cNvSpPr>
              <p:nvPr/>
            </p:nvSpPr>
            <p:spPr bwMode="auto">
              <a:xfrm>
                <a:off x="1585" y="1873"/>
                <a:ext cx="1" cy="19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07" name="Group 44"/>
            <p:cNvGrpSpPr>
              <a:grpSpLocks/>
            </p:cNvGrpSpPr>
            <p:nvPr/>
          </p:nvGrpSpPr>
          <p:grpSpPr bwMode="auto">
            <a:xfrm>
              <a:off x="1332" y="3636"/>
              <a:ext cx="913" cy="58"/>
              <a:chOff x="755" y="1906"/>
              <a:chExt cx="913" cy="58"/>
            </a:xfrm>
          </p:grpSpPr>
          <p:sp>
            <p:nvSpPr>
              <p:cNvPr id="42060" name="Rectangle 45"/>
              <p:cNvSpPr>
                <a:spLocks noChangeArrowheads="1"/>
              </p:cNvSpPr>
              <p:nvPr/>
            </p:nvSpPr>
            <p:spPr bwMode="auto">
              <a:xfrm>
                <a:off x="755" y="1906"/>
                <a:ext cx="27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61" name="Rectangle 46"/>
              <p:cNvSpPr>
                <a:spLocks noChangeArrowheads="1"/>
              </p:cNvSpPr>
              <p:nvPr/>
            </p:nvSpPr>
            <p:spPr bwMode="auto">
              <a:xfrm>
                <a:off x="947" y="1906"/>
                <a:ext cx="55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62" name="Rectangle 47"/>
              <p:cNvSpPr>
                <a:spLocks noChangeArrowheads="1"/>
              </p:cNvSpPr>
              <p:nvPr/>
            </p:nvSpPr>
            <p:spPr bwMode="auto">
              <a:xfrm>
                <a:off x="1145" y="1906"/>
                <a:ext cx="82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63" name="Rectangle 48"/>
              <p:cNvSpPr>
                <a:spLocks noChangeArrowheads="1"/>
              </p:cNvSpPr>
              <p:nvPr/>
            </p:nvSpPr>
            <p:spPr bwMode="auto">
              <a:xfrm>
                <a:off x="1340" y="1906"/>
                <a:ext cx="109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64" name="Rectangle 49"/>
              <p:cNvSpPr>
                <a:spLocks noChangeArrowheads="1"/>
              </p:cNvSpPr>
              <p:nvPr/>
            </p:nvSpPr>
            <p:spPr bwMode="auto">
              <a:xfrm>
                <a:off x="1532" y="1906"/>
                <a:ext cx="136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</p:grpSp>
        <p:sp>
          <p:nvSpPr>
            <p:cNvPr id="42008" name="Line 50"/>
            <p:cNvSpPr>
              <a:spLocks noChangeShapeType="1"/>
            </p:cNvSpPr>
            <p:nvPr/>
          </p:nvSpPr>
          <p:spPr bwMode="auto">
            <a:xfrm flipV="1">
              <a:off x="1341" y="2775"/>
              <a:ext cx="1" cy="8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009" name="Group 51"/>
            <p:cNvGrpSpPr>
              <a:grpSpLocks/>
            </p:cNvGrpSpPr>
            <p:nvPr/>
          </p:nvGrpSpPr>
          <p:grpSpPr bwMode="auto">
            <a:xfrm>
              <a:off x="1322" y="2778"/>
              <a:ext cx="19" cy="823"/>
              <a:chOff x="745" y="1048"/>
              <a:chExt cx="19" cy="823"/>
            </a:xfrm>
          </p:grpSpPr>
          <p:sp>
            <p:nvSpPr>
              <p:cNvPr id="42023" name="Line 52"/>
              <p:cNvSpPr>
                <a:spLocks noChangeShapeType="1"/>
              </p:cNvSpPr>
              <p:nvPr/>
            </p:nvSpPr>
            <p:spPr bwMode="auto">
              <a:xfrm flipH="1">
                <a:off x="745" y="1870"/>
                <a:ext cx="19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4" name="Line 53"/>
              <p:cNvSpPr>
                <a:spLocks noChangeShapeType="1"/>
              </p:cNvSpPr>
              <p:nvPr/>
            </p:nvSpPr>
            <p:spPr bwMode="auto">
              <a:xfrm flipH="1">
                <a:off x="757" y="1809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5" name="Line 54"/>
              <p:cNvSpPr>
                <a:spLocks noChangeShapeType="1"/>
              </p:cNvSpPr>
              <p:nvPr/>
            </p:nvSpPr>
            <p:spPr bwMode="auto">
              <a:xfrm flipH="1">
                <a:off x="757" y="1774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6" name="Line 55"/>
              <p:cNvSpPr>
                <a:spLocks noChangeShapeType="1"/>
              </p:cNvSpPr>
              <p:nvPr/>
            </p:nvSpPr>
            <p:spPr bwMode="auto">
              <a:xfrm flipH="1">
                <a:off x="757" y="1748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7" name="Line 56"/>
              <p:cNvSpPr>
                <a:spLocks noChangeShapeType="1"/>
              </p:cNvSpPr>
              <p:nvPr/>
            </p:nvSpPr>
            <p:spPr bwMode="auto">
              <a:xfrm flipH="1">
                <a:off x="751" y="1729"/>
                <a:ext cx="13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8" name="Line 57"/>
              <p:cNvSpPr>
                <a:spLocks noChangeShapeType="1"/>
              </p:cNvSpPr>
              <p:nvPr/>
            </p:nvSpPr>
            <p:spPr bwMode="auto">
              <a:xfrm flipH="1">
                <a:off x="757" y="1713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29" name="Line 58"/>
              <p:cNvSpPr>
                <a:spLocks noChangeShapeType="1"/>
              </p:cNvSpPr>
              <p:nvPr/>
            </p:nvSpPr>
            <p:spPr bwMode="auto">
              <a:xfrm flipH="1">
                <a:off x="757" y="169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0" name="Line 59"/>
              <p:cNvSpPr>
                <a:spLocks noChangeShapeType="1"/>
              </p:cNvSpPr>
              <p:nvPr/>
            </p:nvSpPr>
            <p:spPr bwMode="auto">
              <a:xfrm flipH="1">
                <a:off x="757" y="168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1" name="Line 60"/>
              <p:cNvSpPr>
                <a:spLocks noChangeShapeType="1"/>
              </p:cNvSpPr>
              <p:nvPr/>
            </p:nvSpPr>
            <p:spPr bwMode="auto">
              <a:xfrm flipH="1">
                <a:off x="757" y="1675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2" name="Line 61"/>
              <p:cNvSpPr>
                <a:spLocks noChangeShapeType="1"/>
              </p:cNvSpPr>
              <p:nvPr/>
            </p:nvSpPr>
            <p:spPr bwMode="auto">
              <a:xfrm flipH="1">
                <a:off x="745" y="1665"/>
                <a:ext cx="19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3" name="Line 62"/>
              <p:cNvSpPr>
                <a:spLocks noChangeShapeType="1"/>
              </p:cNvSpPr>
              <p:nvPr/>
            </p:nvSpPr>
            <p:spPr bwMode="auto">
              <a:xfrm flipH="1">
                <a:off x="757" y="1604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4" name="Line 63"/>
              <p:cNvSpPr>
                <a:spLocks noChangeShapeType="1"/>
              </p:cNvSpPr>
              <p:nvPr/>
            </p:nvSpPr>
            <p:spPr bwMode="auto">
              <a:xfrm flipH="1">
                <a:off x="757" y="1566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5" name="Line 64"/>
              <p:cNvSpPr>
                <a:spLocks noChangeShapeType="1"/>
              </p:cNvSpPr>
              <p:nvPr/>
            </p:nvSpPr>
            <p:spPr bwMode="auto">
              <a:xfrm flipH="1">
                <a:off x="757" y="1540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6" name="Line 65"/>
              <p:cNvSpPr>
                <a:spLocks noChangeShapeType="1"/>
              </p:cNvSpPr>
              <p:nvPr/>
            </p:nvSpPr>
            <p:spPr bwMode="auto">
              <a:xfrm flipH="1">
                <a:off x="751" y="1521"/>
                <a:ext cx="13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7" name="Line 66"/>
              <p:cNvSpPr>
                <a:spLocks noChangeShapeType="1"/>
              </p:cNvSpPr>
              <p:nvPr/>
            </p:nvSpPr>
            <p:spPr bwMode="auto">
              <a:xfrm flipH="1">
                <a:off x="757" y="1505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8" name="Line 67"/>
              <p:cNvSpPr>
                <a:spLocks noChangeShapeType="1"/>
              </p:cNvSpPr>
              <p:nvPr/>
            </p:nvSpPr>
            <p:spPr bwMode="auto">
              <a:xfrm flipH="1">
                <a:off x="757" y="1489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39" name="Line 68"/>
              <p:cNvSpPr>
                <a:spLocks noChangeShapeType="1"/>
              </p:cNvSpPr>
              <p:nvPr/>
            </p:nvSpPr>
            <p:spPr bwMode="auto">
              <a:xfrm flipH="1">
                <a:off x="757" y="1480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0" name="Line 69"/>
              <p:cNvSpPr>
                <a:spLocks noChangeShapeType="1"/>
              </p:cNvSpPr>
              <p:nvPr/>
            </p:nvSpPr>
            <p:spPr bwMode="auto">
              <a:xfrm flipH="1">
                <a:off x="757" y="146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1" name="Line 70"/>
              <p:cNvSpPr>
                <a:spLocks noChangeShapeType="1"/>
              </p:cNvSpPr>
              <p:nvPr/>
            </p:nvSpPr>
            <p:spPr bwMode="auto">
              <a:xfrm flipH="1">
                <a:off x="745" y="1457"/>
                <a:ext cx="19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2" name="Line 71"/>
              <p:cNvSpPr>
                <a:spLocks noChangeShapeType="1"/>
              </p:cNvSpPr>
              <p:nvPr/>
            </p:nvSpPr>
            <p:spPr bwMode="auto">
              <a:xfrm flipH="1">
                <a:off x="757" y="139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3" name="Line 72"/>
              <p:cNvSpPr>
                <a:spLocks noChangeShapeType="1"/>
              </p:cNvSpPr>
              <p:nvPr/>
            </p:nvSpPr>
            <p:spPr bwMode="auto">
              <a:xfrm flipH="1">
                <a:off x="757" y="1361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4" name="Line 73"/>
              <p:cNvSpPr>
                <a:spLocks noChangeShapeType="1"/>
              </p:cNvSpPr>
              <p:nvPr/>
            </p:nvSpPr>
            <p:spPr bwMode="auto">
              <a:xfrm flipH="1">
                <a:off x="757" y="1336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5" name="Line 74"/>
              <p:cNvSpPr>
                <a:spLocks noChangeShapeType="1"/>
              </p:cNvSpPr>
              <p:nvPr/>
            </p:nvSpPr>
            <p:spPr bwMode="auto">
              <a:xfrm flipH="1">
                <a:off x="751" y="1313"/>
                <a:ext cx="13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6" name="Line 75"/>
              <p:cNvSpPr>
                <a:spLocks noChangeShapeType="1"/>
              </p:cNvSpPr>
              <p:nvPr/>
            </p:nvSpPr>
            <p:spPr bwMode="auto">
              <a:xfrm flipH="1">
                <a:off x="757" y="1298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7" name="Line 76"/>
              <p:cNvSpPr>
                <a:spLocks noChangeShapeType="1"/>
              </p:cNvSpPr>
              <p:nvPr/>
            </p:nvSpPr>
            <p:spPr bwMode="auto">
              <a:xfrm flipH="1">
                <a:off x="757" y="1282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8" name="Line 77"/>
              <p:cNvSpPr>
                <a:spLocks noChangeShapeType="1"/>
              </p:cNvSpPr>
              <p:nvPr/>
            </p:nvSpPr>
            <p:spPr bwMode="auto">
              <a:xfrm flipH="1">
                <a:off x="757" y="1272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49" name="Line 78"/>
              <p:cNvSpPr>
                <a:spLocks noChangeShapeType="1"/>
              </p:cNvSpPr>
              <p:nvPr/>
            </p:nvSpPr>
            <p:spPr bwMode="auto">
              <a:xfrm flipH="1">
                <a:off x="757" y="1259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0" name="Line 79"/>
              <p:cNvSpPr>
                <a:spLocks noChangeShapeType="1"/>
              </p:cNvSpPr>
              <p:nvPr/>
            </p:nvSpPr>
            <p:spPr bwMode="auto">
              <a:xfrm flipH="1">
                <a:off x="745" y="1250"/>
                <a:ext cx="19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1" name="Line 80"/>
              <p:cNvSpPr>
                <a:spLocks noChangeShapeType="1"/>
              </p:cNvSpPr>
              <p:nvPr/>
            </p:nvSpPr>
            <p:spPr bwMode="auto">
              <a:xfrm flipH="1">
                <a:off x="757" y="1189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2" name="Line 81"/>
              <p:cNvSpPr>
                <a:spLocks noChangeShapeType="1"/>
              </p:cNvSpPr>
              <p:nvPr/>
            </p:nvSpPr>
            <p:spPr bwMode="auto">
              <a:xfrm flipH="1">
                <a:off x="757" y="1154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3" name="Line 82"/>
              <p:cNvSpPr>
                <a:spLocks noChangeShapeType="1"/>
              </p:cNvSpPr>
              <p:nvPr/>
            </p:nvSpPr>
            <p:spPr bwMode="auto">
              <a:xfrm flipH="1">
                <a:off x="757" y="1128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4" name="Line 83"/>
              <p:cNvSpPr>
                <a:spLocks noChangeShapeType="1"/>
              </p:cNvSpPr>
              <p:nvPr/>
            </p:nvSpPr>
            <p:spPr bwMode="auto">
              <a:xfrm flipH="1">
                <a:off x="751" y="1109"/>
                <a:ext cx="13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5" name="Line 84"/>
              <p:cNvSpPr>
                <a:spLocks noChangeShapeType="1"/>
              </p:cNvSpPr>
              <p:nvPr/>
            </p:nvSpPr>
            <p:spPr bwMode="auto">
              <a:xfrm flipH="1">
                <a:off x="757" y="1093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6" name="Line 85"/>
              <p:cNvSpPr>
                <a:spLocks noChangeShapeType="1"/>
              </p:cNvSpPr>
              <p:nvPr/>
            </p:nvSpPr>
            <p:spPr bwMode="auto">
              <a:xfrm flipH="1">
                <a:off x="757" y="107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7" name="Line 86"/>
              <p:cNvSpPr>
                <a:spLocks noChangeShapeType="1"/>
              </p:cNvSpPr>
              <p:nvPr/>
            </p:nvSpPr>
            <p:spPr bwMode="auto">
              <a:xfrm flipH="1">
                <a:off x="757" y="1067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8" name="Line 87"/>
              <p:cNvSpPr>
                <a:spLocks noChangeShapeType="1"/>
              </p:cNvSpPr>
              <p:nvPr/>
            </p:nvSpPr>
            <p:spPr bwMode="auto">
              <a:xfrm flipH="1">
                <a:off x="757" y="1055"/>
                <a:ext cx="7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59" name="Line 88"/>
              <p:cNvSpPr>
                <a:spLocks noChangeShapeType="1"/>
              </p:cNvSpPr>
              <p:nvPr/>
            </p:nvSpPr>
            <p:spPr bwMode="auto">
              <a:xfrm flipH="1">
                <a:off x="745" y="1048"/>
                <a:ext cx="19" cy="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010" name="Group 89"/>
            <p:cNvGrpSpPr>
              <a:grpSpLocks/>
            </p:cNvGrpSpPr>
            <p:nvPr/>
          </p:nvGrpSpPr>
          <p:grpSpPr bwMode="auto">
            <a:xfrm>
              <a:off x="1198" y="2761"/>
              <a:ext cx="136" cy="879"/>
              <a:chOff x="621" y="1031"/>
              <a:chExt cx="136" cy="879"/>
            </a:xfrm>
          </p:grpSpPr>
          <p:sp>
            <p:nvSpPr>
              <p:cNvPr id="42018" name="Rectangle 90"/>
              <p:cNvSpPr>
                <a:spLocks noChangeArrowheads="1"/>
              </p:cNvSpPr>
              <p:nvPr/>
            </p:nvSpPr>
            <p:spPr bwMode="auto">
              <a:xfrm>
                <a:off x="711" y="1852"/>
                <a:ext cx="27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19" name="Rectangle 91"/>
              <p:cNvSpPr>
                <a:spLocks noChangeArrowheads="1"/>
              </p:cNvSpPr>
              <p:nvPr/>
            </p:nvSpPr>
            <p:spPr bwMode="auto">
              <a:xfrm>
                <a:off x="688" y="1647"/>
                <a:ext cx="55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20" name="Rectangle 92"/>
              <p:cNvSpPr>
                <a:spLocks noChangeArrowheads="1"/>
              </p:cNvSpPr>
              <p:nvPr/>
            </p:nvSpPr>
            <p:spPr bwMode="auto">
              <a:xfrm>
                <a:off x="666" y="1440"/>
                <a:ext cx="82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21" name="Rectangle 93"/>
              <p:cNvSpPr>
                <a:spLocks noChangeArrowheads="1"/>
              </p:cNvSpPr>
              <p:nvPr/>
            </p:nvSpPr>
            <p:spPr bwMode="auto">
              <a:xfrm>
                <a:off x="644" y="1232"/>
                <a:ext cx="109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  <p:sp>
            <p:nvSpPr>
              <p:cNvPr id="42022" name="Rectangle 94"/>
              <p:cNvSpPr>
                <a:spLocks noChangeArrowheads="1"/>
              </p:cNvSpPr>
              <p:nvPr/>
            </p:nvSpPr>
            <p:spPr bwMode="auto">
              <a:xfrm>
                <a:off x="621" y="1031"/>
                <a:ext cx="136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x-none" sz="600">
                    <a:solidFill>
                      <a:srgbClr val="000000"/>
                    </a:solidFill>
                    <a:latin typeface="Helvetica" charset="0"/>
                  </a:rPr>
                  <a:t>10000</a:t>
                </a:r>
                <a:endParaRPr lang="en-US" altLang="x-none" sz="2400" baseline="30000">
                  <a:latin typeface="Helvetica" charset="0"/>
                </a:endParaRPr>
              </a:p>
            </p:txBody>
          </p:sp>
        </p:grpSp>
        <p:pic>
          <p:nvPicPr>
            <p:cNvPr id="42011" name="Picture 9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" y="2781"/>
              <a:ext cx="815" cy="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12" name="Rectangle 96"/>
            <p:cNvSpPr>
              <a:spLocks noChangeArrowheads="1"/>
            </p:cNvSpPr>
            <p:nvPr/>
          </p:nvSpPr>
          <p:spPr bwMode="auto">
            <a:xfrm>
              <a:off x="1198" y="3694"/>
              <a:ext cx="254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CD8</a:t>
              </a:r>
              <a:r>
                <a:rPr lang="en-US" altLang="x-none" sz="1200">
                  <a:latin typeface="Symbol" charset="2"/>
                  <a:sym typeface="Symbol" charset="2"/>
                </a:rPr>
                <a:t>a</a:t>
              </a:r>
              <a:endParaRPr lang="en-US" altLang="x-none" sz="1200" baseline="30000">
                <a:latin typeface="Helvetica" charset="0"/>
              </a:endParaRPr>
            </a:p>
          </p:txBody>
        </p:sp>
        <p:sp>
          <p:nvSpPr>
            <p:cNvPr id="42013" name="Rectangle 97"/>
            <p:cNvSpPr>
              <a:spLocks noChangeArrowheads="1"/>
            </p:cNvSpPr>
            <p:nvPr/>
          </p:nvSpPr>
          <p:spPr bwMode="auto">
            <a:xfrm rot="16200000">
              <a:off x="1088" y="3442"/>
              <a:ext cx="19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200">
                  <a:latin typeface="Helvetica" charset="0"/>
                </a:rPr>
                <a:t>CD4</a:t>
              </a:r>
              <a:endParaRPr lang="en-US" altLang="x-none" sz="1200" baseline="30000">
                <a:latin typeface="Helvetica" charset="0"/>
              </a:endParaRPr>
            </a:p>
          </p:txBody>
        </p:sp>
        <p:sp>
          <p:nvSpPr>
            <p:cNvPr id="42014" name="Line 98"/>
            <p:cNvSpPr>
              <a:spLocks noChangeShapeType="1"/>
            </p:cNvSpPr>
            <p:nvPr/>
          </p:nvSpPr>
          <p:spPr bwMode="auto">
            <a:xfrm flipV="1">
              <a:off x="1175" y="3166"/>
              <a:ext cx="0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5" name="Line 99"/>
            <p:cNvSpPr>
              <a:spLocks noChangeShapeType="1"/>
            </p:cNvSpPr>
            <p:nvPr/>
          </p:nvSpPr>
          <p:spPr bwMode="auto">
            <a:xfrm>
              <a:off x="1512" y="3741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6" name="Line 100"/>
            <p:cNvSpPr>
              <a:spLocks noChangeShapeType="1"/>
            </p:cNvSpPr>
            <p:nvPr/>
          </p:nvSpPr>
          <p:spPr bwMode="auto">
            <a:xfrm>
              <a:off x="1680" y="278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7" name="Line 101"/>
            <p:cNvSpPr>
              <a:spLocks noChangeShapeType="1"/>
            </p:cNvSpPr>
            <p:nvPr/>
          </p:nvSpPr>
          <p:spPr bwMode="auto">
            <a:xfrm>
              <a:off x="1344" y="316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987" name="Rectangle 102"/>
          <p:cNvSpPr>
            <a:spLocks noChangeArrowheads="1"/>
          </p:cNvSpPr>
          <p:nvPr/>
        </p:nvSpPr>
        <p:spPr bwMode="auto">
          <a:xfrm>
            <a:off x="2320925" y="3921125"/>
            <a:ext cx="3917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latin typeface="Helvetica" charset="0"/>
              </a:rPr>
              <a:t> </a:t>
            </a:r>
            <a:r>
              <a:rPr lang="en-US" altLang="x-none" sz="1800" u="sng" dirty="0">
                <a:latin typeface="Helvetica" charset="0"/>
              </a:rPr>
              <a:t>Beta selection</a:t>
            </a:r>
            <a:r>
              <a:rPr lang="en-US" altLang="x-none" sz="1800" dirty="0">
                <a:latin typeface="Helvetica" charset="0"/>
              </a:rPr>
              <a:t> - what must happen?</a:t>
            </a:r>
            <a:endParaRPr lang="en-US" altLang="x-none" sz="1800" u="sng" dirty="0">
              <a:latin typeface="Helvetica" charset="0"/>
            </a:endParaRPr>
          </a:p>
        </p:txBody>
      </p:sp>
      <p:grpSp>
        <p:nvGrpSpPr>
          <p:cNvPr id="41988" name="Group 103"/>
          <p:cNvGrpSpPr>
            <a:grpSpLocks/>
          </p:cNvGrpSpPr>
          <p:nvPr/>
        </p:nvGrpSpPr>
        <p:grpSpPr bwMode="auto">
          <a:xfrm>
            <a:off x="5688014" y="903288"/>
            <a:ext cx="4268787" cy="3268662"/>
            <a:chOff x="1452" y="2186"/>
            <a:chExt cx="2689" cy="2059"/>
          </a:xfrm>
        </p:grpSpPr>
        <p:sp>
          <p:nvSpPr>
            <p:cNvPr id="41989" name="Oval 104"/>
            <p:cNvSpPr>
              <a:spLocks noChangeArrowheads="1"/>
            </p:cNvSpPr>
            <p:nvPr/>
          </p:nvSpPr>
          <p:spPr bwMode="auto">
            <a:xfrm>
              <a:off x="2400" y="3196"/>
              <a:ext cx="488" cy="54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DP</a:t>
              </a:r>
            </a:p>
          </p:txBody>
        </p:sp>
        <p:sp>
          <p:nvSpPr>
            <p:cNvPr id="41990" name="Line 105"/>
            <p:cNvSpPr>
              <a:spLocks noChangeShapeType="1"/>
            </p:cNvSpPr>
            <p:nvPr/>
          </p:nvSpPr>
          <p:spPr bwMode="auto">
            <a:xfrm>
              <a:off x="1974" y="3437"/>
              <a:ext cx="3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1" name="Oval 106"/>
            <p:cNvSpPr>
              <a:spLocks noChangeArrowheads="1"/>
            </p:cNvSpPr>
            <p:nvPr/>
          </p:nvSpPr>
          <p:spPr bwMode="auto">
            <a:xfrm>
              <a:off x="3203" y="3699"/>
              <a:ext cx="488" cy="54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CD8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SP</a:t>
              </a:r>
            </a:p>
          </p:txBody>
        </p:sp>
        <p:sp>
          <p:nvSpPr>
            <p:cNvPr id="41992" name="Oval 107"/>
            <p:cNvSpPr>
              <a:spLocks noChangeArrowheads="1"/>
            </p:cNvSpPr>
            <p:nvPr/>
          </p:nvSpPr>
          <p:spPr bwMode="auto">
            <a:xfrm>
              <a:off x="3203" y="2735"/>
              <a:ext cx="488" cy="54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CD4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SP</a:t>
              </a:r>
            </a:p>
          </p:txBody>
        </p:sp>
        <p:sp>
          <p:nvSpPr>
            <p:cNvPr id="41993" name="Line 108"/>
            <p:cNvSpPr>
              <a:spLocks noChangeShapeType="1"/>
            </p:cNvSpPr>
            <p:nvPr/>
          </p:nvSpPr>
          <p:spPr bwMode="auto">
            <a:xfrm>
              <a:off x="2670" y="2552"/>
              <a:ext cx="7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Rectangle 109"/>
            <p:cNvSpPr>
              <a:spLocks noChangeArrowheads="1"/>
            </p:cNvSpPr>
            <p:nvPr/>
          </p:nvSpPr>
          <p:spPr bwMode="auto">
            <a:xfrm>
              <a:off x="2700" y="2186"/>
              <a:ext cx="715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Symbol" charset="2"/>
                  <a:sym typeface="Symbol" charset="2"/>
                </a:rPr>
                <a:t>ab</a:t>
              </a:r>
              <a:r>
                <a:rPr lang="en-US" altLang="x-none" sz="1800">
                  <a:latin typeface="Helvetica" charset="0"/>
                </a:rPr>
                <a:t>TCR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>
                  <a:latin typeface="Helvetica" charset="0"/>
                </a:rPr>
                <a:t>Selection</a:t>
              </a:r>
            </a:p>
          </p:txBody>
        </p:sp>
        <p:sp>
          <p:nvSpPr>
            <p:cNvPr id="41995" name="Line 110"/>
            <p:cNvSpPr>
              <a:spLocks noChangeShapeType="1"/>
            </p:cNvSpPr>
            <p:nvPr/>
          </p:nvSpPr>
          <p:spPr bwMode="auto">
            <a:xfrm>
              <a:off x="1826" y="2898"/>
              <a:ext cx="7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1996" name="Rectangle 111"/>
            <p:cNvSpPr>
              <a:spLocks noChangeArrowheads="1"/>
            </p:cNvSpPr>
            <p:nvPr/>
          </p:nvSpPr>
          <p:spPr bwMode="auto">
            <a:xfrm>
              <a:off x="1815" y="2642"/>
              <a:ext cx="8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1800" dirty="0">
                  <a:latin typeface="Symbol" charset="2"/>
                  <a:sym typeface="Symbol" charset="2"/>
                </a:rPr>
                <a:t>b</a:t>
              </a:r>
              <a:r>
                <a:rPr lang="en-US" altLang="x-none" sz="1800" dirty="0">
                  <a:latin typeface="Helvetica" charset="0"/>
                  <a:sym typeface="Symbol" charset="2"/>
                </a:rPr>
                <a:t> </a:t>
              </a:r>
              <a:r>
                <a:rPr lang="en-US" altLang="x-none" sz="1800" dirty="0">
                  <a:latin typeface="Helvetica" charset="0"/>
                </a:rPr>
                <a:t>Selection</a:t>
              </a:r>
            </a:p>
          </p:txBody>
        </p:sp>
        <p:sp>
          <p:nvSpPr>
            <p:cNvPr id="41997" name="Line 112"/>
            <p:cNvSpPr>
              <a:spLocks noChangeShapeType="1"/>
            </p:cNvSpPr>
            <p:nvPr/>
          </p:nvSpPr>
          <p:spPr bwMode="auto">
            <a:xfrm>
              <a:off x="3001" y="3435"/>
              <a:ext cx="3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8" name="Text Box 113"/>
            <p:cNvSpPr txBox="1">
              <a:spLocks noChangeArrowheads="1"/>
            </p:cNvSpPr>
            <p:nvPr/>
          </p:nvSpPr>
          <p:spPr bwMode="auto">
            <a:xfrm>
              <a:off x="2967" y="3023"/>
              <a:ext cx="45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Symbol" charset="2"/>
                  <a:sym typeface="Symbol" charset="2"/>
                </a:rPr>
                <a:t>ab</a:t>
              </a:r>
              <a:endParaRPr lang="en-US" altLang="x-none" sz="2000" dirty="0">
                <a:latin typeface="Helvetica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Helvetica" charset="0"/>
                </a:rPr>
                <a:t>TCR</a:t>
              </a:r>
            </a:p>
          </p:txBody>
        </p:sp>
        <p:sp>
          <p:nvSpPr>
            <p:cNvPr id="41999" name="Text Box 114"/>
            <p:cNvSpPr txBox="1">
              <a:spLocks noChangeArrowheads="1"/>
            </p:cNvSpPr>
            <p:nvPr/>
          </p:nvSpPr>
          <p:spPr bwMode="auto">
            <a:xfrm>
              <a:off x="1906" y="3032"/>
              <a:ext cx="450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Helvetica" charset="0"/>
                </a:rPr>
                <a:t>Pre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x-none" sz="2000" dirty="0">
                  <a:latin typeface="Helvetica" charset="0"/>
                </a:rPr>
                <a:t>TCR</a:t>
              </a:r>
            </a:p>
          </p:txBody>
        </p:sp>
        <p:sp>
          <p:nvSpPr>
            <p:cNvPr id="42000" name="Oval 115"/>
            <p:cNvSpPr>
              <a:spLocks noChangeArrowheads="1"/>
            </p:cNvSpPr>
            <p:nvPr/>
          </p:nvSpPr>
          <p:spPr bwMode="auto">
            <a:xfrm>
              <a:off x="1452" y="3198"/>
              <a:ext cx="488" cy="545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x-none" sz="2400" baseline="30000">
                  <a:latin typeface="Helvetica" charset="0"/>
                </a:rPr>
                <a:t>DN</a:t>
              </a:r>
            </a:p>
          </p:txBody>
        </p:sp>
        <p:sp>
          <p:nvSpPr>
            <p:cNvPr id="42001" name="Line 116"/>
            <p:cNvSpPr>
              <a:spLocks noChangeShapeType="1"/>
            </p:cNvSpPr>
            <p:nvPr/>
          </p:nvSpPr>
          <p:spPr bwMode="auto">
            <a:xfrm flipV="1">
              <a:off x="3388" y="3301"/>
              <a:ext cx="37" cy="13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2" name="Line 117"/>
            <p:cNvSpPr>
              <a:spLocks noChangeShapeType="1"/>
            </p:cNvSpPr>
            <p:nvPr/>
          </p:nvSpPr>
          <p:spPr bwMode="auto">
            <a:xfrm>
              <a:off x="3388" y="3445"/>
              <a:ext cx="42" cy="1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3" name="Line 118"/>
            <p:cNvSpPr>
              <a:spLocks noChangeShapeType="1"/>
            </p:cNvSpPr>
            <p:nvPr/>
          </p:nvSpPr>
          <p:spPr bwMode="auto">
            <a:xfrm>
              <a:off x="3366" y="2545"/>
              <a:ext cx="775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9" name="Rectangle 4">
            <a:extLst>
              <a:ext uri="{FF2B5EF4-FFF2-40B4-BE49-F238E27FC236}">
                <a16:creationId xmlns:a16="http://schemas.microsoft.com/office/drawing/2014/main" id="{B45CC1E3-BE7B-6B49-87F4-33F4C1234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-2222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Pre-TCR or beta selection checkpoint</a:t>
            </a:r>
          </a:p>
        </p:txBody>
      </p:sp>
    </p:spTree>
    <p:extLst>
      <p:ext uri="{BB962C8B-B14F-4D97-AF65-F5344CB8AC3E}">
        <p14:creationId xmlns:p14="http://schemas.microsoft.com/office/powerpoint/2010/main" val="374682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C7C75-55BD-9A3D-B383-EE0DF4E93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E08223-177D-0628-DE0A-7E039955F0BC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61390FA6-4C94-E4F5-4B8E-654884E5C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2204" y="3683111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 err="1">
                <a:solidFill>
                  <a:schemeClr val="dk1"/>
                </a:solidFill>
                <a:latin typeface="Arial"/>
                <a:ea typeface="+mn-ea"/>
                <a:cs typeface="Arial"/>
              </a:rPr>
              <a:t>Treg</a:t>
            </a:r>
            <a:endParaRPr lang="en-US" sz="1800" b="0" dirty="0">
              <a:solidFill>
                <a:schemeClr val="dk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9A0BF50F-F1E9-A334-5DE3-3DF1C3113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642" y="2062273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>
                <a:solidFill>
                  <a:schemeClr val="dk1"/>
                </a:solidFill>
                <a:latin typeface="Arial"/>
                <a:ea typeface="+mn-ea"/>
                <a:cs typeface="Arial"/>
              </a:rPr>
              <a:t>CD4</a:t>
            </a:r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C2D6C076-3F53-FD8B-8A91-FE0E6D038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642" y="2062273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>
                <a:solidFill>
                  <a:schemeClr val="dk1"/>
                </a:solidFill>
                <a:latin typeface="Arial"/>
                <a:ea typeface="+mn-ea"/>
                <a:cs typeface="Arial"/>
              </a:rPr>
              <a:t>CD8</a:t>
            </a: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8D0695B4-1023-5621-DEA6-940FE0975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642" y="2074973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>
                <a:solidFill>
                  <a:schemeClr val="dk1"/>
                </a:solidFill>
                <a:latin typeface="Arial"/>
                <a:ea typeface="+mn-ea"/>
                <a:cs typeface="Arial"/>
              </a:rPr>
              <a:t>NKT</a:t>
            </a: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D943F763-818E-E303-7875-DB46418B5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842" y="2087673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 err="1">
                <a:solidFill>
                  <a:schemeClr val="dk1"/>
                </a:solidFill>
                <a:latin typeface="Symbol" charset="2"/>
                <a:ea typeface="Symbol" pitchFamily="-111" charset="2"/>
                <a:cs typeface="Symbol" charset="2"/>
              </a:rPr>
              <a:t>gd</a:t>
            </a:r>
            <a:endParaRPr lang="en-US" sz="1800" b="0" dirty="0">
              <a:solidFill>
                <a:schemeClr val="dk1"/>
              </a:solidFill>
              <a:latin typeface="Symbol" charset="2"/>
              <a:ea typeface="Symbol" pitchFamily="-111" charset="2"/>
              <a:cs typeface="Symbol" charset="2"/>
            </a:endParaRPr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F1D5A423-810D-F00B-F890-4FBA7F484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04" y="3683111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 err="1">
                <a:solidFill>
                  <a:schemeClr val="dk1"/>
                </a:solidFill>
                <a:latin typeface="Arial"/>
                <a:ea typeface="+mn-ea"/>
                <a:cs typeface="Arial"/>
              </a:rPr>
              <a:t>Tfh</a:t>
            </a:r>
            <a:endParaRPr lang="en-US" sz="1800" b="0" dirty="0">
              <a:solidFill>
                <a:schemeClr val="dk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634B69E0-E16B-73B4-6A1E-43C4685E1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04" y="3683111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>
                <a:solidFill>
                  <a:schemeClr val="dk1"/>
                </a:solidFill>
                <a:latin typeface="Arial"/>
                <a:ea typeface="+mn-ea"/>
                <a:cs typeface="Arial"/>
              </a:rPr>
              <a:t>Th17</a:t>
            </a: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1401DDC9-064E-32FD-9F88-46668F565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04" y="3683111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>
                <a:solidFill>
                  <a:schemeClr val="dk1"/>
                </a:solidFill>
                <a:latin typeface="Arial"/>
                <a:ea typeface="+mn-ea"/>
                <a:cs typeface="Arial"/>
              </a:rPr>
              <a:t>Th2</a:t>
            </a:r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A23CF1BB-A493-DD05-D076-9845F5174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0042" y="5121386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>
                <a:solidFill>
                  <a:schemeClr val="dk1"/>
                </a:solidFill>
                <a:latin typeface="Arial"/>
                <a:ea typeface="+mn-ea"/>
                <a:cs typeface="Arial"/>
              </a:rPr>
              <a:t>Tem</a:t>
            </a:r>
          </a:p>
        </p:txBody>
      </p:sp>
      <p:sp>
        <p:nvSpPr>
          <p:cNvPr id="14" name="Oval 12">
            <a:extLst>
              <a:ext uri="{FF2B5EF4-FFF2-40B4-BE49-F238E27FC236}">
                <a16:creationId xmlns:a16="http://schemas.microsoft.com/office/drawing/2014/main" id="{D031CA41-EE1E-81ED-DE45-6B5AB7413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9242" y="5121386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>
                <a:solidFill>
                  <a:schemeClr val="dk1"/>
                </a:solidFill>
                <a:latin typeface="Arial"/>
                <a:ea typeface="+mn-ea"/>
                <a:cs typeface="Arial"/>
              </a:rPr>
              <a:t>Tcm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9E9951-55A4-8398-EE64-3FD836C76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830" y="1265348"/>
            <a:ext cx="457200" cy="369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1800" b="0" dirty="0" err="1">
                <a:latin typeface="Symbol" charset="2"/>
                <a:ea typeface="Symbol" pitchFamily="-111" charset="2"/>
                <a:cs typeface="Symbol" charset="2"/>
              </a:rPr>
              <a:t>ab</a:t>
            </a:r>
            <a:endParaRPr lang="en-US" sz="1800" b="0" dirty="0">
              <a:latin typeface="Symbol" charset="2"/>
              <a:ea typeface="Symbol" pitchFamily="-111" charset="2"/>
              <a:cs typeface="Symbol" charset="2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7AC8F20A-7302-2050-39D4-ADD5A51F8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1339" y="401748"/>
            <a:ext cx="2576347" cy="461665"/>
          </a:xfrm>
          <a:prstGeom prst="rect">
            <a:avLst/>
          </a:prstGeom>
          <a:solidFill>
            <a:srgbClr val="FFFFFF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Arial"/>
                <a:ea typeface="Arial" charset="0"/>
                <a:cs typeface="Arial"/>
              </a:rPr>
              <a:t>The T cell family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F8F41EB-18FB-9C44-1FA5-56E6C1926777}"/>
              </a:ext>
            </a:extLst>
          </p:cNvPr>
          <p:cNvCxnSpPr/>
          <p:nvPr/>
        </p:nvCxnSpPr>
        <p:spPr>
          <a:xfrm>
            <a:off x="4524892" y="1816211"/>
            <a:ext cx="5302250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186CDA-C78B-86A6-E00B-D2DE89EEA29C}"/>
              </a:ext>
            </a:extLst>
          </p:cNvPr>
          <p:cNvCxnSpPr>
            <a:cxnSpLocks noChangeShapeType="1"/>
            <a:stCxn id="9" idx="7"/>
          </p:cNvCxnSpPr>
          <p:nvPr/>
        </p:nvCxnSpPr>
        <p:spPr bwMode="auto">
          <a:xfrm rot="5400000" flipH="1" flipV="1">
            <a:off x="2991367" y="2074973"/>
            <a:ext cx="180975" cy="1555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273B9-ADA5-B864-28C4-2D570A0B31D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057248" y="2156730"/>
            <a:ext cx="180975" cy="157162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0ACDE8-924C-82FB-A969-EF5B68714B1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496442" y="1984486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DF1DDBF-A41E-1E89-E8C9-2F28586CB253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582167" y="2047986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971DDF-14D5-64F8-5E09-269730EBAD0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6643411" y="2037667"/>
            <a:ext cx="182563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01C5F4-22BE-6651-69D7-C3CD0F8614E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6729930" y="2100373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F73A0F-0BAE-65AF-22B5-1CCD4FF46D1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903093" y="2089260"/>
            <a:ext cx="182562" cy="157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747E66-770D-CC2A-8F33-0E0C674FDEDC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963418" y="2165460"/>
            <a:ext cx="182562" cy="157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44EA0C-E795-19B0-F0D4-A8B8C75400F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6445204" y="3567223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E70A43-853F-38A5-EECB-762F047C3BF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6530929" y="3624373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5F6B581-7708-DF2A-5774-89AD50C5B08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574711" y="3633104"/>
            <a:ext cx="182562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8BB4B6-BA80-3AE7-0BF1-6400EE4407D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661229" y="3695811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99D941D-FBDF-64AA-FD70-0D619E77F3C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8763749" y="3633104"/>
            <a:ext cx="182562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307B787-0E45-E2C1-88F7-8B73A50C77A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8849473" y="3695017"/>
            <a:ext cx="180975" cy="157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BD61D3-DE23-0653-B48A-9AE4714AC29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9951992" y="3632311"/>
            <a:ext cx="182562" cy="157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52CB77C-0E7C-48BA-7509-D4E3F40B7E9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10037717" y="3695811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B2EA8F4-DDE8-5F78-83EE-05076B1152B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172049" y="5071379"/>
            <a:ext cx="182562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A21FD86-1893-E9ED-55E2-BF219F3C5A0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258567" y="5134086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8E854E-048A-1D10-6F79-72E71164E29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8396011" y="5131704"/>
            <a:ext cx="180975" cy="157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653E89D-8EBA-06EF-359A-74C0F912A67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8480942" y="5195998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TextBox 39">
            <a:extLst>
              <a:ext uri="{FF2B5EF4-FFF2-40B4-BE49-F238E27FC236}">
                <a16:creationId xmlns:a16="http://schemas.microsoft.com/office/drawing/2014/main" id="{67420609-D081-E420-3F92-4A6C1B4D3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992" y="5162661"/>
            <a:ext cx="441325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x-none" sz="1600" b="0" dirty="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600" b="0" dirty="0">
                <a:solidFill>
                  <a:schemeClr val="accent2"/>
                </a:solidFill>
                <a:latin typeface="Arial" charset="0"/>
              </a:rPr>
              <a:t>How do you establish a core transcriptional identity that is robustly maintained yet can accommodate these different effector fates? </a:t>
            </a:r>
          </a:p>
        </p:txBody>
      </p:sp>
      <p:sp>
        <p:nvSpPr>
          <p:cNvPr id="39" name="Oval 10">
            <a:extLst>
              <a:ext uri="{FF2B5EF4-FFF2-40B4-BE49-F238E27FC236}">
                <a16:creationId xmlns:a16="http://schemas.microsoft.com/office/drawing/2014/main" id="{B9A33F7F-D78F-24E9-313F-2FA948C25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139" y="3687594"/>
            <a:ext cx="1066800" cy="1066800"/>
          </a:xfrm>
          <a:prstGeom prst="ellipse">
            <a:avLst/>
          </a:prstGeom>
          <a:gradFill rotWithShape="1">
            <a:gsLst>
              <a:gs pos="0">
                <a:srgbClr val="BFBFB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chemeClr val="tx1">
                <a:alpha val="42998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b="0" dirty="0">
                <a:solidFill>
                  <a:schemeClr val="dk1"/>
                </a:solidFill>
                <a:latin typeface="Arial"/>
                <a:ea typeface="+mn-ea"/>
                <a:cs typeface="Arial"/>
              </a:rPr>
              <a:t>Th1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A14ECD1-278F-F289-92A6-14C2E9AAB3D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333586" y="3571706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AF9C944-B1C1-1B7E-CA91-E6311E273FE3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419311" y="3628856"/>
            <a:ext cx="1809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767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ChangeArrowheads="1"/>
          </p:cNvSpPr>
          <p:nvPr/>
        </p:nvSpPr>
        <p:spPr bwMode="auto">
          <a:xfrm>
            <a:off x="1767840" y="329713"/>
            <a:ext cx="89001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latin typeface="Helvetica" charset="0"/>
              </a:rPr>
              <a:t>Interaction of Notch and pre-TCR signaling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35C31-1116-774F-A752-EE7C9EA99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495" y="2383549"/>
            <a:ext cx="4248905" cy="20709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6F3847-C84F-2A48-85DE-21E865F6E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687" y="1237413"/>
            <a:ext cx="5669280" cy="9620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704E50-47EB-8443-AD65-3473803D4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358" y="4526841"/>
            <a:ext cx="5119363" cy="1334392"/>
          </a:xfrm>
          <a:prstGeom prst="rect">
            <a:avLst/>
          </a:prstGeom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DD8DBA08-8277-2F49-AD80-404930C0F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921" y="6050298"/>
            <a:ext cx="34078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 err="1">
                <a:latin typeface="Arial" charset="0"/>
              </a:rPr>
              <a:t>Ciofani</a:t>
            </a:r>
            <a:r>
              <a:rPr lang="en-US" altLang="x-none" sz="1200" dirty="0">
                <a:latin typeface="Arial" charset="0"/>
              </a:rPr>
              <a:t> and Zuniga-</a:t>
            </a:r>
            <a:r>
              <a:rPr lang="en-US" altLang="x-none" sz="1200" dirty="0" err="1">
                <a:latin typeface="Arial" charset="0"/>
              </a:rPr>
              <a:t>Pflucker</a:t>
            </a:r>
            <a:r>
              <a:rPr lang="en-US" altLang="x-none" sz="1200" dirty="0">
                <a:latin typeface="Arial" charset="0"/>
              </a:rPr>
              <a:t>, Nat Immunol 2004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Arial" charset="0"/>
              </a:rPr>
              <a:t>Maillard et al., J </a:t>
            </a:r>
            <a:r>
              <a:rPr lang="en-US" altLang="x-none" sz="1200" dirty="0" err="1">
                <a:latin typeface="Arial" charset="0"/>
              </a:rPr>
              <a:t>Exp</a:t>
            </a:r>
            <a:r>
              <a:rPr lang="en-US" altLang="x-none" sz="1200" dirty="0">
                <a:latin typeface="Arial" charset="0"/>
              </a:rPr>
              <a:t> Med 2006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Arial" charset="0"/>
              </a:rPr>
              <a:t>Yashiro-</a:t>
            </a:r>
            <a:r>
              <a:rPr lang="en-US" altLang="x-none" sz="1200" dirty="0" err="1">
                <a:latin typeface="Arial" charset="0"/>
              </a:rPr>
              <a:t>Ohtani</a:t>
            </a:r>
            <a:r>
              <a:rPr lang="en-US" altLang="x-none" sz="1200" dirty="0">
                <a:latin typeface="Arial" charset="0"/>
              </a:rPr>
              <a:t> et al., Genes and Dev 2009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9057B3-4433-0149-87F1-E08ECB02EB4D}"/>
              </a:ext>
            </a:extLst>
          </p:cNvPr>
          <p:cNvSpPr/>
          <p:nvPr/>
        </p:nvSpPr>
        <p:spPr>
          <a:xfrm>
            <a:off x="6311185" y="2185893"/>
            <a:ext cx="42602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>
              <a:solidFill>
                <a:schemeClr val="accent2"/>
              </a:solidFill>
              <a:latin typeface="Arial"/>
              <a:cs typeface="Arial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000" dirty="0">
                <a:solidFill>
                  <a:schemeClr val="accent2"/>
                </a:solidFill>
                <a:latin typeface="Arial"/>
                <a:cs typeface="Arial"/>
              </a:rPr>
              <a:t>Notch and pre-TCR signals cooperate during beta selection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000" dirty="0">
                <a:solidFill>
                  <a:schemeClr val="accent2"/>
                </a:solidFill>
                <a:latin typeface="Arial"/>
                <a:cs typeface="Arial"/>
              </a:rPr>
              <a:t>Notch is turned off once the beta selection checkpoint has been cleared</a:t>
            </a:r>
          </a:p>
        </p:txBody>
      </p:sp>
    </p:spTree>
    <p:extLst>
      <p:ext uri="{BB962C8B-B14F-4D97-AF65-F5344CB8AC3E}">
        <p14:creationId xmlns:p14="http://schemas.microsoft.com/office/powerpoint/2010/main" val="3158830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ChangeArrowheads="1"/>
          </p:cNvSpPr>
          <p:nvPr/>
        </p:nvSpPr>
        <p:spPr bwMode="auto">
          <a:xfrm>
            <a:off x="1524000" y="-1588"/>
            <a:ext cx="91440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rgbClr val="000000"/>
                </a:solidFill>
                <a:latin typeface="Helvetica" charset="0"/>
              </a:rPr>
              <a:t>Overview of Notch signaling in the thymus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F14CFA-14E2-CC41-83E3-3110CA781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564690"/>
            <a:ext cx="9144000" cy="3728621"/>
          </a:xfrm>
          <a:prstGeom prst="rect">
            <a:avLst/>
          </a:prstGeom>
        </p:spPr>
      </p:pic>
      <p:sp>
        <p:nvSpPr>
          <p:cNvPr id="71" name="Rectangle 7">
            <a:extLst>
              <a:ext uri="{FF2B5EF4-FFF2-40B4-BE49-F238E27FC236}">
                <a16:creationId xmlns:a16="http://schemas.microsoft.com/office/drawing/2014/main" id="{C37D3E94-559D-3440-AB1A-67BA48BF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0514" y="6311502"/>
            <a:ext cx="60452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Radojcic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 and Maillard, </a:t>
            </a:r>
            <a:r>
              <a:rPr lang="en-US" i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-111" charset="0"/>
                <a:ea typeface="ＭＳ Ｐゴシック" pitchFamily="-111" charset="-128"/>
                <a:cs typeface="ＭＳ Ｐゴシック" pitchFamily="-111" charset="-128"/>
              </a:rPr>
              <a:t>Encyclopedia of Immunology 2016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-111" charset="0"/>
              <a:ea typeface="ＭＳ Ｐゴシック" pitchFamily="-111" charset="-128"/>
              <a:cs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9449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ChangeArrowheads="1"/>
          </p:cNvSpPr>
          <p:nvPr/>
        </p:nvSpPr>
        <p:spPr bwMode="auto">
          <a:xfrm>
            <a:off x="2282515" y="654051"/>
            <a:ext cx="7908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latin typeface="Helvetica" charset="0"/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01C5DFF-1568-444B-8AF4-7538DC319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399" y="1356105"/>
            <a:ext cx="8382000" cy="436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609600" indent="-609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990600" indent="-5334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524000" indent="-609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spcBef>
                <a:spcPct val="20000"/>
              </a:spcBef>
              <a:spcAft>
                <a:spcPct val="10000"/>
              </a:spcAft>
              <a:defRPr/>
            </a:pPr>
            <a:endParaRPr lang="en-US" altLang="en-US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altLang="x-none" sz="1800" dirty="0">
                <a:solidFill>
                  <a:schemeClr val="tx1"/>
                </a:solidFill>
                <a:latin typeface="Helvetica" charset="0"/>
              </a:rPr>
              <a:t>T lymphopoiesis requires input of progenitors from the bone marrow.</a:t>
            </a:r>
            <a:endParaRPr lang="en-US" altLang="x-non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altLang="x-none" sz="1800" dirty="0">
                <a:solidFill>
                  <a:schemeClr val="tx1"/>
                </a:solidFill>
                <a:latin typeface="Helvetica" charset="0"/>
              </a:rPr>
              <a:t>Bone marrow progenitors migrate to the thymus via the blood</a:t>
            </a:r>
            <a:r>
              <a:rPr lang="en-US" altLang="x-none" sz="1800">
                <a:solidFill>
                  <a:schemeClr val="tx1"/>
                </a:solidFill>
                <a:latin typeface="Helvetica" charset="0"/>
              </a:rPr>
              <a:t>. </a:t>
            </a:r>
            <a:endParaRPr lang="en-US" altLang="x-non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altLang="x-none" sz="1800" dirty="0">
                <a:solidFill>
                  <a:schemeClr val="tx1"/>
                </a:solidFill>
                <a:latin typeface="Helvetica" charset="0"/>
              </a:rPr>
              <a:t>Thymus settling progenitors receive strong Notch signals that drive T cell development and discourage non-T cell development. </a:t>
            </a: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altLang="x-none" sz="1800" dirty="0">
                <a:solidFill>
                  <a:schemeClr val="tx1"/>
                </a:solidFill>
                <a:latin typeface="Helvetica" charset="0"/>
              </a:rPr>
              <a:t>The early steps of T cell development can be replicated in vitro using stromal cell lines that express Notch ligands (OP9-DL1 or OP9-DL4).</a:t>
            </a: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altLang="x-none" sz="1800" dirty="0">
                <a:solidFill>
                  <a:schemeClr val="tx1"/>
                </a:solidFill>
                <a:latin typeface="Helvetica" charset="0"/>
              </a:rPr>
              <a:t>Notch signaling is active and essential at the pre-TCR checkpoint, but downregulated at subsequent stages of T cell development.</a:t>
            </a: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endParaRPr lang="en-US" altLang="x-none" sz="1800" dirty="0">
              <a:solidFill>
                <a:schemeClr val="tx1"/>
              </a:solidFill>
              <a:latin typeface="Helvetica" charset="0"/>
            </a:endParaRP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endParaRPr lang="en-US" altLang="x-non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spcAft>
                <a:spcPct val="10000"/>
              </a:spcAft>
              <a:buFontTx/>
              <a:buChar char="•"/>
              <a:defRPr/>
            </a:pPr>
            <a:endParaRPr lang="en-US" altLang="x-none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07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994D4-44CC-C54B-D67C-B0D08D289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C4DAC2-38CE-DC1F-6B0B-1A5756C9E926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626445-33A1-2285-B9BA-1EC5A657A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8041" y="964466"/>
            <a:ext cx="7194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The thymus is necessary for T cell development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EC308-0C72-8F60-B8B0-0FED8E002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333" y="2867760"/>
            <a:ext cx="4132916" cy="2199388"/>
          </a:xfrm>
          <a:prstGeom prst="rect">
            <a:avLst/>
          </a:prstGeom>
        </p:spPr>
      </p:pic>
      <p:sp>
        <p:nvSpPr>
          <p:cNvPr id="7" name="TextBox 39">
            <a:extLst>
              <a:ext uri="{FF2B5EF4-FFF2-40B4-BE49-F238E27FC236}">
                <a16:creationId xmlns:a16="http://schemas.microsoft.com/office/drawing/2014/main" id="{D49D0004-B7CB-5EB3-BB34-0DCDDE6CC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5071" y="4640735"/>
            <a:ext cx="22945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600" b="0" dirty="0" err="1">
                <a:latin typeface="Arial" charset="0"/>
              </a:rPr>
              <a:t>Athymic</a:t>
            </a:r>
            <a:r>
              <a:rPr lang="en-US" altLang="x-none" sz="1600" b="0" dirty="0">
                <a:latin typeface="Arial" charset="0"/>
              </a:rPr>
              <a:t> “Nude mice”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1600" b="0" i="1" dirty="0">
                <a:latin typeface="Arial" charset="0"/>
              </a:rPr>
              <a:t>Foxn1</a:t>
            </a:r>
            <a:r>
              <a:rPr lang="en-US" altLang="x-none" sz="1600" b="0" i="1" baseline="30000" dirty="0">
                <a:latin typeface="Arial" charset="0"/>
              </a:rPr>
              <a:t>nu/nu</a:t>
            </a:r>
          </a:p>
        </p:txBody>
      </p:sp>
    </p:spTree>
    <p:extLst>
      <p:ext uri="{BB962C8B-B14F-4D97-AF65-F5344CB8AC3E}">
        <p14:creationId xmlns:p14="http://schemas.microsoft.com/office/powerpoint/2010/main" val="50574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67824-CCF7-AF2A-EC23-FDA236B8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5E5A46-467A-BFDB-354B-C5D9675190FD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EDC0575-1563-14D5-C7B2-9D0A5C3C6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306" y="1425427"/>
            <a:ext cx="8053387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8A9C2589-DE81-C554-B69D-37DC4AD5C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856" y="6411765"/>
            <a:ext cx="2476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b="0" dirty="0">
                <a:latin typeface="Arial" charset="0"/>
              </a:rPr>
              <a:t>Image from L. Napolitano (UCSF)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1754DC-923A-264E-9E34-80A5E8747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2468" y="5251302"/>
            <a:ext cx="815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0" dirty="0">
                <a:latin typeface="Helvetica" charset="0"/>
              </a:rPr>
              <a:t>The causes are unknown.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0" dirty="0">
                <a:latin typeface="Helvetica" charset="0"/>
              </a:rPr>
              <a:t>The consequences can be surmised but also remain largely unknown.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F087DF7-71C8-4DE4-45F6-C51EB4CF89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888"/>
            <a:ext cx="7772400" cy="1143001"/>
          </a:xfrm>
        </p:spPr>
        <p:txBody>
          <a:bodyPr/>
          <a:lstStyle/>
          <a:p>
            <a:pPr algn="ctr"/>
            <a:r>
              <a:rPr lang="en-US" altLang="x-none" sz="2800" b="1" dirty="0">
                <a:latin typeface="Arial" charset="0"/>
              </a:rPr>
              <a:t>The thymus involutes with age</a:t>
            </a:r>
          </a:p>
        </p:txBody>
      </p:sp>
    </p:spTree>
    <p:extLst>
      <p:ext uri="{BB962C8B-B14F-4D97-AF65-F5344CB8AC3E}">
        <p14:creationId xmlns:p14="http://schemas.microsoft.com/office/powerpoint/2010/main" val="377135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04016" y="206376"/>
            <a:ext cx="71433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400" b="1" dirty="0">
                <a:solidFill>
                  <a:schemeClr val="tx2"/>
                </a:solidFill>
                <a:latin typeface="Arial" charset="0"/>
              </a:rPr>
              <a:t>The thymus derives from pharyngeal endoderm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AB7B84-7537-DF4D-8340-AD923E6AF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517" y="1627094"/>
            <a:ext cx="8864301" cy="2796988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39ED6F81-1A7E-4947-818B-FF18390E0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6547" y="6343857"/>
            <a:ext cx="370127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Arial" charset="0"/>
              </a:rPr>
              <a:t>Image from Gordon and Manley, </a:t>
            </a:r>
            <a:r>
              <a:rPr lang="en-US" altLang="x-none" sz="1200" i="1" dirty="0">
                <a:latin typeface="Arial" charset="0"/>
              </a:rPr>
              <a:t>Development</a:t>
            </a:r>
            <a:r>
              <a:rPr lang="en-US" altLang="x-none" sz="1200" dirty="0">
                <a:latin typeface="Arial" charset="0"/>
              </a:rPr>
              <a:t> 2011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59185C-023D-AA4F-8CC0-21D254804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42" y="4883363"/>
            <a:ext cx="84393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solidFill>
                  <a:schemeClr val="tx2"/>
                </a:solidFill>
                <a:latin typeface="Arial" charset="0"/>
              </a:rPr>
              <a:t>N.B. 	Di George syndrome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solidFill>
                  <a:schemeClr val="tx2"/>
                </a:solidFill>
                <a:latin typeface="Arial" charset="0"/>
              </a:rPr>
              <a:t>	Hypoplastic thymus + parathyroid hypoplasia and other abnormalities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solidFill>
                  <a:schemeClr val="tx2"/>
                </a:solidFill>
                <a:latin typeface="Arial" charset="0"/>
              </a:rPr>
              <a:t>	Defective pharyngeal arch development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solidFill>
                  <a:schemeClr val="tx2"/>
                </a:solidFill>
                <a:latin typeface="Arial" charset="0"/>
              </a:rPr>
              <a:t>	Del22q11.2 (including TBX1 loss)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x-none" sz="1800" dirty="0">
                <a:solidFill>
                  <a:schemeClr val="tx2"/>
                </a:solidFill>
                <a:latin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4184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1788866" y="280986"/>
            <a:ext cx="86988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200" b="1" dirty="0">
                <a:solidFill>
                  <a:schemeClr val="tx2"/>
                </a:solidFill>
                <a:latin typeface="Arial" charset="0"/>
              </a:rPr>
              <a:t>Foxn1 is a master regulator in the development, maintenance and function of thymic epithelial cells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90F89AD2-BC26-5B4E-AB34-43EF4AF34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6380" y="6336088"/>
            <a:ext cx="34211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Arial" charset="0"/>
              </a:rPr>
              <a:t>Image from </a:t>
            </a:r>
            <a:r>
              <a:rPr lang="en-US" altLang="x-none" sz="1200" dirty="0" err="1">
                <a:latin typeface="Arial" charset="0"/>
              </a:rPr>
              <a:t>Giardino</a:t>
            </a:r>
            <a:r>
              <a:rPr lang="en-US" altLang="x-none" sz="1200" dirty="0">
                <a:latin typeface="Arial" charset="0"/>
              </a:rPr>
              <a:t> et al., </a:t>
            </a:r>
            <a:r>
              <a:rPr lang="en-US" altLang="x-none" sz="1200" i="1" dirty="0">
                <a:latin typeface="Arial" charset="0"/>
              </a:rPr>
              <a:t>Front Immunol </a:t>
            </a:r>
            <a:r>
              <a:rPr lang="en-US" altLang="x-none" sz="1200" dirty="0">
                <a:latin typeface="Arial" charset="0"/>
              </a:rPr>
              <a:t>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0D243C-3E2A-CD46-A4BE-965122522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80" y="1242944"/>
            <a:ext cx="6756400" cy="475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71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16926" y="291748"/>
            <a:ext cx="829105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2200" b="1" dirty="0">
                <a:solidFill>
                  <a:schemeClr val="tx2"/>
                </a:solidFill>
                <a:latin typeface="Arial" charset="0"/>
              </a:rPr>
              <a:t>The Foxn1 TEC program has an ancient evolutionary history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90F89AD2-BC26-5B4E-AB34-43EF4AF34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499" y="6336087"/>
            <a:ext cx="23423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1200" dirty="0">
                <a:latin typeface="Arial" charset="0"/>
              </a:rPr>
              <a:t>Swann et al., </a:t>
            </a:r>
            <a:r>
              <a:rPr lang="en-US" altLang="x-none" sz="1200" i="1" dirty="0">
                <a:latin typeface="Arial" charset="0"/>
              </a:rPr>
              <a:t>Cell Reports </a:t>
            </a:r>
            <a:r>
              <a:rPr lang="en-US" altLang="x-none" sz="1200" dirty="0">
                <a:latin typeface="Arial" charset="0"/>
              </a:rPr>
              <a:t>2014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24215D-975F-624A-907B-0669380E2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539" y="1773752"/>
            <a:ext cx="7536268" cy="351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3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290D0-3918-5F99-4DC5-7F2672796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5417AD-8D94-9B3D-5361-B170EA385A6B}"/>
              </a:ext>
            </a:extLst>
          </p:cNvPr>
          <p:cNvSpPr txBox="1"/>
          <p:nvPr/>
        </p:nvSpPr>
        <p:spPr>
          <a:xfrm>
            <a:off x="12869732" y="46903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F12C01-6D37-218F-DCEB-84A67BEF1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089" y="801699"/>
            <a:ext cx="1032574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1" dirty="0">
                <a:latin typeface="Helvetica" charset="0"/>
              </a:rPr>
              <a:t>T Cell Development and the Thymus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x-none" sz="2400" b="0" i="1" dirty="0">
                <a:latin typeface="Helvetica" charset="0"/>
              </a:rPr>
              <a:t>Some important questions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x-none" sz="2400" dirty="0">
              <a:latin typeface="Helvetica" charset="0"/>
            </a:endParaRPr>
          </a:p>
          <a:p>
            <a:pPr>
              <a:spcBef>
                <a:spcPct val="0"/>
              </a:spcBef>
              <a:buFont typeface="Lucida Grande" charset="0"/>
              <a:buChar char="-"/>
            </a:pPr>
            <a:endParaRPr lang="en-US" altLang="x-none" sz="2400" b="0" dirty="0">
              <a:latin typeface="Helvetica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How is the thymus necessary for T cell development?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How does the thymus imprint MHC restriction?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What is thymic education and selection?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Why is positive selection necessary? 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How is negative selection effected?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How is efficient and specific negative selection even possible?</a:t>
            </a:r>
          </a:p>
          <a:p>
            <a:pPr>
              <a:spcBef>
                <a:spcPct val="0"/>
              </a:spcBef>
              <a:buNone/>
            </a:pPr>
            <a:r>
              <a:rPr lang="en-US" altLang="x-none" sz="2000" b="0" dirty="0">
                <a:latin typeface="Helvetica" charset="0"/>
              </a:rPr>
              <a:t> </a:t>
            </a:r>
          </a:p>
          <a:p>
            <a:pPr>
              <a:spcBef>
                <a:spcPct val="0"/>
              </a:spcBef>
              <a:buFont typeface="Lucida Grande" charset="0"/>
              <a:buChar char="-"/>
            </a:pPr>
            <a:endParaRPr lang="en-US" altLang="x-none" sz="2000" b="0" dirty="0">
              <a:latin typeface="Helvetica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x-none" sz="2000" b="0" i="1" dirty="0">
                <a:latin typeface="Helvetica" charset="0"/>
              </a:rPr>
              <a:t>Why is T cell development geographically isolated? </a:t>
            </a:r>
          </a:p>
        </p:txBody>
      </p:sp>
    </p:spTree>
    <p:extLst>
      <p:ext uri="{BB962C8B-B14F-4D97-AF65-F5344CB8AC3E}">
        <p14:creationId xmlns:p14="http://schemas.microsoft.com/office/powerpoint/2010/main" val="89075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1463</Words>
  <Application>Microsoft Macintosh PowerPoint</Application>
  <PresentationFormat>Widescreen</PresentationFormat>
  <Paragraphs>356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ＭＳ Ｐゴシック</vt:lpstr>
      <vt:lpstr>Aptos</vt:lpstr>
      <vt:lpstr>Aptos Display</vt:lpstr>
      <vt:lpstr>Arial</vt:lpstr>
      <vt:lpstr>Calibri</vt:lpstr>
      <vt:lpstr>Helvetica</vt:lpstr>
      <vt:lpstr>Lucida Grande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The thymus involutes with 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Principles of Notch signaling</vt:lpstr>
      <vt:lpstr>PowerPoint Presentation</vt:lpstr>
      <vt:lpstr>Activated Notch inhibits B cell development</vt:lpstr>
      <vt:lpstr>Constitutively active Notch1 (ICN1) induces ectopic T cell development in the Bone Marrow</vt:lpstr>
      <vt:lpstr>Notch signaling leads to T cell development at the expense of non-T cell development in the thymus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42</cp:revision>
  <dcterms:created xsi:type="dcterms:W3CDTF">2025-11-02T21:26:53Z</dcterms:created>
  <dcterms:modified xsi:type="dcterms:W3CDTF">2026-04-01T02:06:33Z</dcterms:modified>
</cp:coreProperties>
</file>