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ink/ink1.xml" ContentType="application/inkml+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2" r:id="rId4"/>
  </p:sldMasterIdLst>
  <p:notesMasterIdLst>
    <p:notesMasterId r:id="rId64"/>
  </p:notesMasterIdLst>
  <p:handoutMasterIdLst>
    <p:handoutMasterId r:id="rId65"/>
  </p:handoutMasterIdLst>
  <p:sldIdLst>
    <p:sldId id="304" r:id="rId5"/>
    <p:sldId id="305" r:id="rId6"/>
    <p:sldId id="661" r:id="rId7"/>
    <p:sldId id="662" r:id="rId8"/>
    <p:sldId id="663" r:id="rId9"/>
    <p:sldId id="329" r:id="rId10"/>
    <p:sldId id="331" r:id="rId11"/>
    <p:sldId id="338" r:id="rId12"/>
    <p:sldId id="335" r:id="rId13"/>
    <p:sldId id="339" r:id="rId14"/>
    <p:sldId id="686" r:id="rId15"/>
    <p:sldId id="581" r:id="rId16"/>
    <p:sldId id="332" r:id="rId17"/>
    <p:sldId id="333" r:id="rId18"/>
    <p:sldId id="550" r:id="rId19"/>
    <p:sldId id="376" r:id="rId20"/>
    <p:sldId id="582" r:id="rId21"/>
    <p:sldId id="496" r:id="rId22"/>
    <p:sldId id="334" r:id="rId23"/>
    <p:sldId id="489" r:id="rId24"/>
    <p:sldId id="660" r:id="rId25"/>
    <p:sldId id="687" r:id="rId26"/>
    <p:sldId id="688" r:id="rId27"/>
    <p:sldId id="689" r:id="rId28"/>
    <p:sldId id="690" r:id="rId29"/>
    <p:sldId id="682" r:id="rId30"/>
    <p:sldId id="683" r:id="rId31"/>
    <p:sldId id="490" r:id="rId32"/>
    <p:sldId id="499" r:id="rId33"/>
    <p:sldId id="336" r:id="rId34"/>
    <p:sldId id="340" r:id="rId35"/>
    <p:sldId id="341" r:id="rId36"/>
    <p:sldId id="342" r:id="rId37"/>
    <p:sldId id="306" r:id="rId38"/>
    <p:sldId id="386" r:id="rId39"/>
    <p:sldId id="561" r:id="rId40"/>
    <p:sldId id="659" r:id="rId41"/>
    <p:sldId id="684" r:id="rId42"/>
    <p:sldId id="685" r:id="rId43"/>
    <p:sldId id="674" r:id="rId44"/>
    <p:sldId id="656" r:id="rId45"/>
    <p:sldId id="675" r:id="rId46"/>
    <p:sldId id="658" r:id="rId47"/>
    <p:sldId id="673" r:id="rId48"/>
    <p:sldId id="654" r:id="rId49"/>
    <p:sldId id="664" r:id="rId50"/>
    <p:sldId id="665" r:id="rId51"/>
    <p:sldId id="666" r:id="rId52"/>
    <p:sldId id="667" r:id="rId53"/>
    <p:sldId id="668" r:id="rId54"/>
    <p:sldId id="669" r:id="rId55"/>
    <p:sldId id="672" r:id="rId56"/>
    <p:sldId id="670" r:id="rId57"/>
    <p:sldId id="671" r:id="rId58"/>
    <p:sldId id="676" r:id="rId59"/>
    <p:sldId id="677" r:id="rId60"/>
    <p:sldId id="678" r:id="rId61"/>
    <p:sldId id="679" r:id="rId62"/>
    <p:sldId id="343" r:id="rId63"/>
  </p:sldIdLst>
  <p:sldSz cx="43891200" cy="21945600"/>
  <p:notesSz cx="14782800" cy="9296400"/>
  <p:defaultTextStyle>
    <a:defPPr>
      <a:defRPr lang="en-US"/>
    </a:defPPr>
    <a:lvl1pPr algn="l" rtl="0" fontAlgn="base">
      <a:spcBef>
        <a:spcPct val="0"/>
      </a:spcBef>
      <a:spcAft>
        <a:spcPct val="0"/>
      </a:spcAft>
      <a:buChar char="•"/>
      <a:defRPr sz="2400" kern="1200">
        <a:solidFill>
          <a:schemeClr val="tx1"/>
        </a:solidFill>
        <a:latin typeface="Times New Roman" pitchFamily="18" charset="0"/>
        <a:ea typeface="+mn-ea"/>
        <a:cs typeface="+mn-cs"/>
      </a:defRPr>
    </a:lvl1pPr>
    <a:lvl2pPr marL="788396" algn="l" rtl="0" fontAlgn="base">
      <a:spcBef>
        <a:spcPct val="0"/>
      </a:spcBef>
      <a:spcAft>
        <a:spcPct val="0"/>
      </a:spcAft>
      <a:buChar char="•"/>
      <a:defRPr sz="2400" kern="1200">
        <a:solidFill>
          <a:schemeClr val="tx1"/>
        </a:solidFill>
        <a:latin typeface="Times New Roman" pitchFamily="18" charset="0"/>
        <a:ea typeface="+mn-ea"/>
        <a:cs typeface="+mn-cs"/>
      </a:defRPr>
    </a:lvl2pPr>
    <a:lvl3pPr marL="1576791" algn="l" rtl="0" fontAlgn="base">
      <a:spcBef>
        <a:spcPct val="0"/>
      </a:spcBef>
      <a:spcAft>
        <a:spcPct val="0"/>
      </a:spcAft>
      <a:buChar char="•"/>
      <a:defRPr sz="2400" kern="1200">
        <a:solidFill>
          <a:schemeClr val="tx1"/>
        </a:solidFill>
        <a:latin typeface="Times New Roman" pitchFamily="18" charset="0"/>
        <a:ea typeface="+mn-ea"/>
        <a:cs typeface="+mn-cs"/>
      </a:defRPr>
    </a:lvl3pPr>
    <a:lvl4pPr marL="2365187" algn="l" rtl="0" fontAlgn="base">
      <a:spcBef>
        <a:spcPct val="0"/>
      </a:spcBef>
      <a:spcAft>
        <a:spcPct val="0"/>
      </a:spcAft>
      <a:buChar char="•"/>
      <a:defRPr sz="2400" kern="1200">
        <a:solidFill>
          <a:schemeClr val="tx1"/>
        </a:solidFill>
        <a:latin typeface="Times New Roman" pitchFamily="18" charset="0"/>
        <a:ea typeface="+mn-ea"/>
        <a:cs typeface="+mn-cs"/>
      </a:defRPr>
    </a:lvl4pPr>
    <a:lvl5pPr marL="3153583" algn="l" rtl="0" fontAlgn="base">
      <a:spcBef>
        <a:spcPct val="0"/>
      </a:spcBef>
      <a:spcAft>
        <a:spcPct val="0"/>
      </a:spcAft>
      <a:buChar char="•"/>
      <a:defRPr sz="2400" kern="1200">
        <a:solidFill>
          <a:schemeClr val="tx1"/>
        </a:solidFill>
        <a:latin typeface="Times New Roman" pitchFamily="18" charset="0"/>
        <a:ea typeface="+mn-ea"/>
        <a:cs typeface="+mn-cs"/>
      </a:defRPr>
    </a:lvl5pPr>
    <a:lvl6pPr marL="3941978" algn="l" defTabSz="1576791" rtl="0" eaLnBrk="1" latinLnBrk="0" hangingPunct="1">
      <a:defRPr sz="2400" kern="1200">
        <a:solidFill>
          <a:schemeClr val="tx1"/>
        </a:solidFill>
        <a:latin typeface="Times New Roman" pitchFamily="18" charset="0"/>
        <a:ea typeface="+mn-ea"/>
        <a:cs typeface="+mn-cs"/>
      </a:defRPr>
    </a:lvl6pPr>
    <a:lvl7pPr marL="4730374" algn="l" defTabSz="1576791" rtl="0" eaLnBrk="1" latinLnBrk="0" hangingPunct="1">
      <a:defRPr sz="2400" kern="1200">
        <a:solidFill>
          <a:schemeClr val="tx1"/>
        </a:solidFill>
        <a:latin typeface="Times New Roman" pitchFamily="18" charset="0"/>
        <a:ea typeface="+mn-ea"/>
        <a:cs typeface="+mn-cs"/>
      </a:defRPr>
    </a:lvl7pPr>
    <a:lvl8pPr marL="5518770" algn="l" defTabSz="1576791" rtl="0" eaLnBrk="1" latinLnBrk="0" hangingPunct="1">
      <a:defRPr sz="2400" kern="1200">
        <a:solidFill>
          <a:schemeClr val="tx1"/>
        </a:solidFill>
        <a:latin typeface="Times New Roman" pitchFamily="18" charset="0"/>
        <a:ea typeface="+mn-ea"/>
        <a:cs typeface="+mn-cs"/>
      </a:defRPr>
    </a:lvl8pPr>
    <a:lvl9pPr marL="6307165" algn="l" defTabSz="1576791"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3823">
          <p15:clr>
            <a:srgbClr val="A4A3A4"/>
          </p15:clr>
        </p15:guide>
        <p15:guide id="2" pos="579">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5D8"/>
    <a:srgbClr val="DFDFD8"/>
    <a:srgbClr val="FF9C2E"/>
    <a:srgbClr val="DC582A"/>
    <a:srgbClr val="7EC8E4"/>
    <a:srgbClr val="0778B3"/>
    <a:srgbClr val="FFEFB8"/>
    <a:srgbClr val="B3B3A6"/>
    <a:srgbClr val="2986E2"/>
    <a:srgbClr val="F265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29" autoAdjust="0"/>
    <p:restoredTop sz="73666" autoAdjust="0"/>
  </p:normalViewPr>
  <p:slideViewPr>
    <p:cSldViewPr snapToGrid="0">
      <p:cViewPr varScale="1">
        <p:scale>
          <a:sx n="26" d="100"/>
          <a:sy n="26" d="100"/>
        </p:scale>
        <p:origin x="1464" y="18"/>
      </p:cViewPr>
      <p:guideLst>
        <p:guide orient="horz" pos="13823"/>
        <p:guide pos="579"/>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00" d="100"/>
        <a:sy n="100" d="100"/>
      </p:scale>
      <p:origin x="0" y="0"/>
    </p:cViewPr>
  </p:sorterViewPr>
  <p:notesViewPr>
    <p:cSldViewPr snapToGrid="0">
      <p:cViewPr varScale="1">
        <p:scale>
          <a:sx n="58" d="100"/>
          <a:sy n="58" d="100"/>
        </p:scale>
        <p:origin x="189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6408999" cy="465242"/>
          </a:xfrm>
          <a:prstGeom prst="rect">
            <a:avLst/>
          </a:prstGeom>
          <a:noFill/>
          <a:ln w="9525">
            <a:noFill/>
            <a:miter lim="800000"/>
            <a:headEnd/>
            <a:tailEnd/>
          </a:ln>
          <a:effectLst/>
        </p:spPr>
        <p:txBody>
          <a:bodyPr vert="horz" wrap="square" lIns="117756" tIns="58879" rIns="117756" bIns="58879" numCol="1" anchor="t" anchorCtr="0" compatLnSpc="1">
            <a:prstTxWarp prst="textNoShape">
              <a:avLst/>
            </a:prstTxWarp>
          </a:bodyPr>
          <a:lstStyle>
            <a:lvl1pPr defTabSz="1177677">
              <a:buFontTx/>
              <a:buNone/>
              <a:defRPr sz="1500"/>
            </a:lvl1pPr>
          </a:lstStyle>
          <a:p>
            <a:pPr>
              <a:defRPr/>
            </a:pPr>
            <a:endParaRPr lang="en-US"/>
          </a:p>
        </p:txBody>
      </p:sp>
      <p:sp>
        <p:nvSpPr>
          <p:cNvPr id="3075" name="Rectangle 3"/>
          <p:cNvSpPr>
            <a:spLocks noGrp="1" noChangeArrowheads="1"/>
          </p:cNvSpPr>
          <p:nvPr>
            <p:ph type="dt" sz="quarter" idx="1"/>
          </p:nvPr>
        </p:nvSpPr>
        <p:spPr bwMode="auto">
          <a:xfrm>
            <a:off x="8371853" y="0"/>
            <a:ext cx="6408999" cy="465242"/>
          </a:xfrm>
          <a:prstGeom prst="rect">
            <a:avLst/>
          </a:prstGeom>
          <a:noFill/>
          <a:ln w="9525">
            <a:noFill/>
            <a:miter lim="800000"/>
            <a:headEnd/>
            <a:tailEnd/>
          </a:ln>
          <a:effectLst/>
        </p:spPr>
        <p:txBody>
          <a:bodyPr vert="horz" wrap="square" lIns="117756" tIns="58879" rIns="117756" bIns="58879" numCol="1" anchor="t" anchorCtr="0" compatLnSpc="1">
            <a:prstTxWarp prst="textNoShape">
              <a:avLst/>
            </a:prstTxWarp>
          </a:bodyPr>
          <a:lstStyle>
            <a:lvl1pPr algn="r" defTabSz="1177677">
              <a:buFontTx/>
              <a:buNone/>
              <a:defRPr sz="1500"/>
            </a:lvl1pPr>
          </a:lstStyle>
          <a:p>
            <a:pPr>
              <a:defRPr/>
            </a:pPr>
            <a:endParaRPr lang="en-US"/>
          </a:p>
        </p:txBody>
      </p:sp>
      <p:sp>
        <p:nvSpPr>
          <p:cNvPr id="3076" name="Rectangle 4"/>
          <p:cNvSpPr>
            <a:spLocks noGrp="1" noChangeArrowheads="1"/>
          </p:cNvSpPr>
          <p:nvPr>
            <p:ph type="ftr" sz="quarter" idx="2"/>
          </p:nvPr>
        </p:nvSpPr>
        <p:spPr bwMode="auto">
          <a:xfrm>
            <a:off x="0" y="8829054"/>
            <a:ext cx="6408999" cy="465242"/>
          </a:xfrm>
          <a:prstGeom prst="rect">
            <a:avLst/>
          </a:prstGeom>
          <a:noFill/>
          <a:ln w="9525">
            <a:noFill/>
            <a:miter lim="800000"/>
            <a:headEnd/>
            <a:tailEnd/>
          </a:ln>
          <a:effectLst/>
        </p:spPr>
        <p:txBody>
          <a:bodyPr vert="horz" wrap="square" lIns="117756" tIns="58879" rIns="117756" bIns="58879" numCol="1" anchor="b" anchorCtr="0" compatLnSpc="1">
            <a:prstTxWarp prst="textNoShape">
              <a:avLst/>
            </a:prstTxWarp>
          </a:bodyPr>
          <a:lstStyle>
            <a:lvl1pPr defTabSz="1177677">
              <a:buFontTx/>
              <a:buNone/>
              <a:defRPr sz="1500"/>
            </a:lvl1pPr>
          </a:lstStyle>
          <a:p>
            <a:pPr>
              <a:defRPr/>
            </a:pPr>
            <a:endParaRPr lang="en-US"/>
          </a:p>
        </p:txBody>
      </p:sp>
      <p:sp>
        <p:nvSpPr>
          <p:cNvPr id="3077" name="Rectangle 5"/>
          <p:cNvSpPr>
            <a:spLocks noGrp="1" noChangeArrowheads="1"/>
          </p:cNvSpPr>
          <p:nvPr>
            <p:ph type="sldNum" sz="quarter" idx="3"/>
          </p:nvPr>
        </p:nvSpPr>
        <p:spPr bwMode="auto">
          <a:xfrm>
            <a:off x="8371853" y="8829054"/>
            <a:ext cx="6408999" cy="465242"/>
          </a:xfrm>
          <a:prstGeom prst="rect">
            <a:avLst/>
          </a:prstGeom>
          <a:noFill/>
          <a:ln w="9525">
            <a:noFill/>
            <a:miter lim="800000"/>
            <a:headEnd/>
            <a:tailEnd/>
          </a:ln>
          <a:effectLst/>
        </p:spPr>
        <p:txBody>
          <a:bodyPr vert="horz" wrap="square" lIns="117756" tIns="58879" rIns="117756" bIns="58879" numCol="1" anchor="b" anchorCtr="0" compatLnSpc="1">
            <a:prstTxWarp prst="textNoShape">
              <a:avLst/>
            </a:prstTxWarp>
          </a:bodyPr>
          <a:lstStyle>
            <a:lvl1pPr algn="r" defTabSz="1177677">
              <a:buFontTx/>
              <a:buNone/>
              <a:defRPr sz="1500"/>
            </a:lvl1pPr>
          </a:lstStyle>
          <a:p>
            <a:pPr>
              <a:defRPr/>
            </a:pPr>
            <a:fld id="{9EC05B92-0DF3-4B8D-B70F-0DFB8DE8AAD7}" type="slidenum">
              <a:rPr lang="en-US"/>
              <a:pPr>
                <a:defRPr/>
              </a:pPr>
              <a:t>‹#›</a:t>
            </a:fld>
            <a:endParaRPr lang="en-US"/>
          </a:p>
        </p:txBody>
      </p:sp>
    </p:spTree>
    <p:extLst>
      <p:ext uri="{BB962C8B-B14F-4D97-AF65-F5344CB8AC3E}">
        <p14:creationId xmlns:p14="http://schemas.microsoft.com/office/powerpoint/2010/main" val="212364515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7:44.310"/>
    </inkml:context>
    <inkml:brush xml:id="br0">
      <inkml:brushProperty name="width" value="0.05" units="cm"/>
      <inkml:brushProperty name="height" value="0.05" units="cm"/>
      <inkml:brushProperty name="color" value="#FFC114"/>
      <inkml:brushProperty name="ignorePressure" value="1"/>
    </inkml:brush>
  </inkml:definitions>
  <inkml:trace contextRef="#ctx0" brushRef="#br0">2774 926,'-1394'9,"1367"-9,0 0,0 2,1 2,-1 0,1 1,-1 2,2 1,-1 1,1 0,-39 23,32-14,-58 23,60-29,1 1,-49 31,41-17,-49 48,18-14,25-25,6-6,-63 66,54-41,25-29,-1 0,-1-2,-30 26,40-38,1 1,-1 0,2 1,0 1,1 0,0 0,2 1,-1 0,-6 20,-13 22,7-12,2 1,1 0,3 2,2 0,2 0,2 1,-2 53,11 359,7-227,-5-208,1 0,2 0,0-1,2 1,1-1,14 30,-2 2,-12-35,0 0,1-1,1 0,1 0,1-1,1-1,1 0,23 26,71 78,-74-81,2-2,62 55,-28-35,-41-34,1-1,1-2,62 37,149 78,-210-121,0-1,1-2,57 20,26 9,-47-15,1-4,132 29,-28-4,-123-33,2-1,0-3,97 11,626-19,-292-10,901-2,-1317 1,-2-2,1-4,-1-2,-1-4,65-25,-34 8,153-35,-209 59,0-2,56-26,2-1,-76 34,0-2,0-1,-1 0,-1-2,0 0,0-2,-1 0,32-29,-38 31,0 0,1 1,0 0,1 1,-1 0,22-8,-14 7,-1-1,27-19,140-129,-68 83,-77 51,47-37,23-38,-19 15,-44 45,-15 12,-1-1,35-39,-20 10,-22 25,60-57,-56 61,-1-1,-1-1,-2-1,37-58,-27 36,54-106,-79 133,0 0,-2-1,-1 0,-2-1,0 1,3-43,-15-505,4 560,0-21,-2 1,-2 0,-1 0,-2 0,-2 1,-1 0,-1 0,-2 2,-1-1,-2 2,-31-46,3 19,-3 2,-2 2,-2 3,-3 1,-2 3,-1 3,-107-62,58 40,63 38,-92-45,114 65,-3-1,1-1,0 0,0-2,1-1,1-1,-36-30,42 32,0 0,-2 0,1 2,-2 0,-37-16,-25-14,53 26,1 2,-2 2,-35-10,35 11,-1 0,2-2,-31-16,24 11,0 1,-2 1,1 3,-57-12,-54-20,74 20,-1 3,-1 3,-1 4,-76-5,-310 2,342 16,10-11,-108-25,119 18,-168-12,-605 35,590 2,203 1,1 4,-89 24,-85 13,195-40,0 2,1 3,0 2,-69 28,76-20,2 2,-53 35,70-39,-2-2,0 0,-1-3,-1 0,0-2,-59 15,12-11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9.024"/>
    </inkml:context>
    <inkml:brush xml:id="br0">
      <inkml:brushProperty name="width" value="0.05" units="cm"/>
      <inkml:brushProperty name="height" value="0.05" units="cm"/>
      <inkml:brushProperty name="color" value="#FFC114"/>
      <inkml:brushProperty name="ignorePressure" value="1"/>
    </inkml:brush>
  </inkml:definitions>
  <inkml:trace contextRef="#ctx0" brushRef="#br0">1 1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9:05.740"/>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9:06.500"/>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3.099"/>
    </inkml:context>
    <inkml:brush xml:id="br0">
      <inkml:brushProperty name="width" value="0.05" units="cm"/>
      <inkml:brushProperty name="height" value="0.05" units="cm"/>
      <inkml:brushProperty name="color" value="#FFC114"/>
      <inkml:brushProperty name="ignorePressure" value="1"/>
    </inkml:brush>
  </inkml:definitions>
  <inkml:trace contextRef="#ctx0" brushRef="#br0">1 1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3.560"/>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4.240"/>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5.302"/>
    </inkml:context>
    <inkml:brush xml:id="br0">
      <inkml:brushProperty name="width" value="0.05" units="cm"/>
      <inkml:brushProperty name="height" value="0.05" units="cm"/>
      <inkml:brushProperty name="color" value="#FFC114"/>
      <inkml:brushProperty name="ignorePressure" value="1"/>
    </inkml:brush>
  </inkml:definitions>
  <inkml:trace contextRef="#ctx0" brushRef="#br0">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5.733"/>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6.129"/>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6.436"/>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3.099"/>
    </inkml:context>
    <inkml:brush xml:id="br0">
      <inkml:brushProperty name="width" value="0.05" units="cm"/>
      <inkml:brushProperty name="height" value="0.05" units="cm"/>
      <inkml:brushProperty name="color" value="#FFC114"/>
      <inkml:brushProperty name="ignorePressure" value="1"/>
    </inkml:brush>
  </inkml:definitions>
  <inkml:trace contextRef="#ctx0" brushRef="#br0">1 1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8.565"/>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9.024"/>
    </inkml:context>
    <inkml:brush xml:id="br0">
      <inkml:brushProperty name="width" value="0.05" units="cm"/>
      <inkml:brushProperty name="height" value="0.05" units="cm"/>
      <inkml:brushProperty name="color" value="#FFC114"/>
      <inkml:brushProperty name="ignorePressure" value="1"/>
    </inkml:brush>
  </inkml:definitions>
  <inkml:trace contextRef="#ctx0" brushRef="#br0">1 1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9:05.740"/>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9:06.500"/>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3.560"/>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4.240"/>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5.302"/>
    </inkml:context>
    <inkml:brush xml:id="br0">
      <inkml:brushProperty name="width" value="0.05" units="cm"/>
      <inkml:brushProperty name="height" value="0.05" units="cm"/>
      <inkml:brushProperty name="color" value="#FFC114"/>
      <inkml:brushProperty name="ignorePressure" value="1"/>
    </inkml:brush>
  </inkml:definitions>
  <inkml:trace contextRef="#ctx0" brushRef="#br0">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5.733"/>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6.129"/>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6.436"/>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7-01T23:38:58.565"/>
    </inkml:context>
    <inkml:brush xml:id="br0">
      <inkml:brushProperty name="width" value="0.05" units="cm"/>
      <inkml:brushProperty name="height" value="0.05" units="cm"/>
      <inkml:brushProperty name="color" value="#FFC114"/>
      <inkml:brushProperty name="ignorePressure" value="1"/>
    </inkml:brush>
  </inkml:definitions>
  <inkml:trace contextRef="#ctx0" brushRef="#br0">0 1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6405563"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8374063" y="0"/>
            <a:ext cx="6405562" cy="466725"/>
          </a:xfrm>
          <a:prstGeom prst="rect">
            <a:avLst/>
          </a:prstGeom>
        </p:spPr>
        <p:txBody>
          <a:bodyPr vert="horz" lIns="91440" tIns="45720" rIns="91440" bIns="45720" rtlCol="0"/>
          <a:lstStyle>
            <a:lvl1pPr algn="r">
              <a:defRPr sz="1200"/>
            </a:lvl1pPr>
          </a:lstStyle>
          <a:p>
            <a:fld id="{FA160751-15D9-4071-8509-E93095E3EC8F}" type="datetimeFigureOut">
              <a:rPr lang="en-US" smtClean="0"/>
              <a:t>3/18/2026</a:t>
            </a:fld>
            <a:endParaRPr lang="en-US"/>
          </a:p>
        </p:txBody>
      </p:sp>
      <p:sp>
        <p:nvSpPr>
          <p:cNvPr id="4" name="Slide Image Placeholder 3"/>
          <p:cNvSpPr>
            <a:spLocks noGrp="1" noRot="1" noChangeAspect="1"/>
          </p:cNvSpPr>
          <p:nvPr>
            <p:ph type="sldImg" idx="2"/>
          </p:nvPr>
        </p:nvSpPr>
        <p:spPr>
          <a:xfrm>
            <a:off x="4254500" y="1162050"/>
            <a:ext cx="62738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477963" y="4473575"/>
            <a:ext cx="11826875"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6405563"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8374063" y="8829675"/>
            <a:ext cx="6405562" cy="466725"/>
          </a:xfrm>
          <a:prstGeom prst="rect">
            <a:avLst/>
          </a:prstGeom>
        </p:spPr>
        <p:txBody>
          <a:bodyPr vert="horz" lIns="91440" tIns="45720" rIns="91440" bIns="45720" rtlCol="0" anchor="b"/>
          <a:lstStyle>
            <a:lvl1pPr algn="r">
              <a:defRPr sz="1200"/>
            </a:lvl1pPr>
          </a:lstStyle>
          <a:p>
            <a:fld id="{788D5561-67F8-4BEF-B45D-70C899FC76B3}" type="slidenum">
              <a:rPr lang="en-US" smtClean="0"/>
              <a:t>‹#›</a:t>
            </a:fld>
            <a:endParaRPr lang="en-US"/>
          </a:p>
        </p:txBody>
      </p:sp>
    </p:spTree>
    <p:extLst>
      <p:ext uri="{BB962C8B-B14F-4D97-AF65-F5344CB8AC3E}">
        <p14:creationId xmlns:p14="http://schemas.microsoft.com/office/powerpoint/2010/main" val="1324275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2</a:t>
            </a:fld>
            <a:endParaRPr lang="en-US"/>
          </a:p>
        </p:txBody>
      </p:sp>
    </p:spTree>
    <p:extLst>
      <p:ext uri="{BB962C8B-B14F-4D97-AF65-F5344CB8AC3E}">
        <p14:creationId xmlns:p14="http://schemas.microsoft.com/office/powerpoint/2010/main" val="1345077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13</a:t>
            </a:fld>
            <a:endParaRPr lang="en-US"/>
          </a:p>
        </p:txBody>
      </p:sp>
    </p:spTree>
    <p:extLst>
      <p:ext uri="{BB962C8B-B14F-4D97-AF65-F5344CB8AC3E}">
        <p14:creationId xmlns:p14="http://schemas.microsoft.com/office/powerpoint/2010/main" val="807266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14</a:t>
            </a:fld>
            <a:endParaRPr lang="en-US"/>
          </a:p>
        </p:txBody>
      </p:sp>
    </p:spTree>
    <p:extLst>
      <p:ext uri="{BB962C8B-B14F-4D97-AF65-F5344CB8AC3E}">
        <p14:creationId xmlns:p14="http://schemas.microsoft.com/office/powerpoint/2010/main" val="2126354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CA1C1317-2632-4AFD-98B6-1D8D1CA98F4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29A9514F-5AFB-412A-AC09-0F66BD0AFC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76804" name="Slide Number Placeholder 3">
            <a:extLst>
              <a:ext uri="{FF2B5EF4-FFF2-40B4-BE49-F238E27FC236}">
                <a16:creationId xmlns:a16="http://schemas.microsoft.com/office/drawing/2014/main" id="{DA5465C5-F9FC-4BD3-AD73-5AE16DA20CD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395484E-5855-4042-84D8-87F39BFB055F}" type="slidenum">
              <a:rPr lang="en-US" altLang="en-US" sz="1300" smtClean="0"/>
              <a:pPr>
                <a:spcBef>
                  <a:spcPct val="0"/>
                </a:spcBef>
              </a:pPr>
              <a:t>15</a:t>
            </a:fld>
            <a:endParaRPr lang="en-US" altLang="en-US" sz="13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17</a:t>
            </a:fld>
            <a:endParaRPr lang="en-US"/>
          </a:p>
        </p:txBody>
      </p:sp>
    </p:spTree>
    <p:extLst>
      <p:ext uri="{BB962C8B-B14F-4D97-AF65-F5344CB8AC3E}">
        <p14:creationId xmlns:p14="http://schemas.microsoft.com/office/powerpoint/2010/main" val="1438360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A5700917-D872-47CA-B3E5-C84AA13A66CB}"/>
              </a:ext>
            </a:extLst>
          </p:cNvPr>
          <p:cNvSpPr>
            <a:spLocks noGrp="1" noRot="1" noChangeAspect="1" noTextEdit="1"/>
          </p:cNvSpPr>
          <p:nvPr>
            <p:ph type="sldImg"/>
          </p:nvPr>
        </p:nvSpPr>
        <p:spPr bwMode="auto">
          <a:xfrm>
            <a:off x="20638" y="698500"/>
            <a:ext cx="69707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199EAD6D-1048-49AE-A683-D34BF02CEF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82948" name="Slide Number Placeholder 3">
            <a:extLst>
              <a:ext uri="{FF2B5EF4-FFF2-40B4-BE49-F238E27FC236}">
                <a16:creationId xmlns:a16="http://schemas.microsoft.com/office/drawing/2014/main" id="{6C47A900-B844-4945-BE0F-2FF3C739ADB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42EEA6D-B472-408A-93FD-08E4DD8FBFC1}" type="slidenum">
              <a:rPr lang="en-US" altLang="en-US" sz="1300" smtClean="0"/>
              <a:pPr>
                <a:spcBef>
                  <a:spcPct val="0"/>
                </a:spcBef>
              </a:pPr>
              <a:t>18</a:t>
            </a:fld>
            <a:endParaRPr lang="en-US" altLang="en-US" sz="13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19</a:t>
            </a:fld>
            <a:endParaRPr lang="en-US"/>
          </a:p>
        </p:txBody>
      </p:sp>
    </p:spTree>
    <p:extLst>
      <p:ext uri="{BB962C8B-B14F-4D97-AF65-F5344CB8AC3E}">
        <p14:creationId xmlns:p14="http://schemas.microsoft.com/office/powerpoint/2010/main" val="2912301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7F2BDB41-7D1D-4B8F-B1DF-6E8D93A7315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C161ECCF-FE71-4008-85A4-B5F1ACD0BA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98308" name="Slide Number Placeholder 3">
            <a:extLst>
              <a:ext uri="{FF2B5EF4-FFF2-40B4-BE49-F238E27FC236}">
                <a16:creationId xmlns:a16="http://schemas.microsoft.com/office/drawing/2014/main" id="{E2D38FE0-CAAF-4310-AE4B-24DE7887323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A556518-A7B4-403D-A821-BC38BFD5E47D}" type="slidenum">
              <a:rPr lang="en-US" altLang="en-US" sz="1300" smtClean="0"/>
              <a:pPr>
                <a:spcBef>
                  <a:spcPct val="0"/>
                </a:spcBef>
              </a:pPr>
              <a:t>20</a:t>
            </a:fld>
            <a:endParaRPr lang="en-US" altLang="en-US" sz="13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27</a:t>
            </a:fld>
            <a:endParaRPr lang="en-US"/>
          </a:p>
        </p:txBody>
      </p:sp>
    </p:spTree>
    <p:extLst>
      <p:ext uri="{BB962C8B-B14F-4D97-AF65-F5344CB8AC3E}">
        <p14:creationId xmlns:p14="http://schemas.microsoft.com/office/powerpoint/2010/main" val="4035477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7730D2A3-4C42-4FBC-9788-BBA46535EA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a:extLst>
              <a:ext uri="{FF2B5EF4-FFF2-40B4-BE49-F238E27FC236}">
                <a16:creationId xmlns:a16="http://schemas.microsoft.com/office/drawing/2014/main" id="{5C06EB9A-C6F5-4339-BE32-84CF866713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07524" name="Slide Number Placeholder 3">
            <a:extLst>
              <a:ext uri="{FF2B5EF4-FFF2-40B4-BE49-F238E27FC236}">
                <a16:creationId xmlns:a16="http://schemas.microsoft.com/office/drawing/2014/main" id="{65793499-C7B3-40E1-B62C-9D8D4E3358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C864228-2185-4E20-8278-86926CBC4F08}" type="slidenum">
              <a:rPr lang="en-US" altLang="en-US" sz="1300" smtClean="0"/>
              <a:pPr>
                <a:spcBef>
                  <a:spcPct val="0"/>
                </a:spcBef>
              </a:pPr>
              <a:t>29</a:t>
            </a:fld>
            <a:endParaRPr lang="en-US" altLang="en-US" sz="13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30</a:t>
            </a:fld>
            <a:endParaRPr lang="en-US"/>
          </a:p>
        </p:txBody>
      </p:sp>
    </p:spTree>
    <p:extLst>
      <p:ext uri="{BB962C8B-B14F-4D97-AF65-F5344CB8AC3E}">
        <p14:creationId xmlns:p14="http://schemas.microsoft.com/office/powerpoint/2010/main" val="58030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788D5561-67F8-4BEF-B45D-70C899FC76B3}" type="slidenum">
              <a:rPr lang="en-US" smtClean="0"/>
              <a:t>3</a:t>
            </a:fld>
            <a:endParaRPr lang="en-US"/>
          </a:p>
        </p:txBody>
      </p:sp>
    </p:spTree>
    <p:extLst>
      <p:ext uri="{BB962C8B-B14F-4D97-AF65-F5344CB8AC3E}">
        <p14:creationId xmlns:p14="http://schemas.microsoft.com/office/powerpoint/2010/main" val="40487909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31</a:t>
            </a:fld>
            <a:endParaRPr lang="en-US"/>
          </a:p>
        </p:txBody>
      </p:sp>
    </p:spTree>
    <p:extLst>
      <p:ext uri="{BB962C8B-B14F-4D97-AF65-F5344CB8AC3E}">
        <p14:creationId xmlns:p14="http://schemas.microsoft.com/office/powerpoint/2010/main" val="1212707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32</a:t>
            </a:fld>
            <a:endParaRPr lang="en-US"/>
          </a:p>
        </p:txBody>
      </p:sp>
    </p:spTree>
    <p:extLst>
      <p:ext uri="{BB962C8B-B14F-4D97-AF65-F5344CB8AC3E}">
        <p14:creationId xmlns:p14="http://schemas.microsoft.com/office/powerpoint/2010/main" val="3857525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33</a:t>
            </a:fld>
            <a:endParaRPr lang="en-US"/>
          </a:p>
        </p:txBody>
      </p:sp>
    </p:spTree>
    <p:extLst>
      <p:ext uri="{BB962C8B-B14F-4D97-AF65-F5344CB8AC3E}">
        <p14:creationId xmlns:p14="http://schemas.microsoft.com/office/powerpoint/2010/main" val="22003914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34</a:t>
            </a:fld>
            <a:endParaRPr lang="en-US"/>
          </a:p>
        </p:txBody>
      </p:sp>
    </p:spTree>
    <p:extLst>
      <p:ext uri="{BB962C8B-B14F-4D97-AF65-F5344CB8AC3E}">
        <p14:creationId xmlns:p14="http://schemas.microsoft.com/office/powerpoint/2010/main" val="34709927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B6F65258-1E9E-4093-96F2-6490B0B1E058}"/>
              </a:ext>
            </a:extLst>
          </p:cNvPr>
          <p:cNvSpPr>
            <a:spLocks noGrp="1" noRot="1" noChangeAspect="1" noTextEdit="1"/>
          </p:cNvSpPr>
          <p:nvPr>
            <p:ph type="sldImg"/>
          </p:nvPr>
        </p:nvSpPr>
        <p:spPr bwMode="auto">
          <a:xfrm>
            <a:off x="20638" y="698500"/>
            <a:ext cx="69707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a:extLst>
              <a:ext uri="{FF2B5EF4-FFF2-40B4-BE49-F238E27FC236}">
                <a16:creationId xmlns:a16="http://schemas.microsoft.com/office/drawing/2014/main" id="{4DDE1F95-4603-4C9E-BA0B-3BE06FD23E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17764" name="Slide Number Placeholder 3">
            <a:extLst>
              <a:ext uri="{FF2B5EF4-FFF2-40B4-BE49-F238E27FC236}">
                <a16:creationId xmlns:a16="http://schemas.microsoft.com/office/drawing/2014/main" id="{BEAA9429-AED3-408F-8E05-B898D9E285C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AF15E26-1270-4473-BC2D-FFB6D54F9211}" type="slidenum">
              <a:rPr lang="en-US" altLang="en-US" sz="1300" smtClean="0"/>
              <a:pPr>
                <a:spcBef>
                  <a:spcPct val="0"/>
                </a:spcBef>
              </a:pPr>
              <a:t>36</a:t>
            </a:fld>
            <a:endParaRPr lang="en-US" altLang="en-US" sz="13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B6F65258-1E9E-4093-96F2-6490B0B1E058}"/>
              </a:ext>
            </a:extLst>
          </p:cNvPr>
          <p:cNvSpPr>
            <a:spLocks noGrp="1" noRot="1" noChangeAspect="1" noTextEdit="1"/>
          </p:cNvSpPr>
          <p:nvPr>
            <p:ph type="sldImg"/>
          </p:nvPr>
        </p:nvSpPr>
        <p:spPr bwMode="auto">
          <a:xfrm>
            <a:off x="20638" y="698500"/>
            <a:ext cx="69707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a:extLst>
              <a:ext uri="{FF2B5EF4-FFF2-40B4-BE49-F238E27FC236}">
                <a16:creationId xmlns:a16="http://schemas.microsoft.com/office/drawing/2014/main" id="{4DDE1F95-4603-4C9E-BA0B-3BE06FD23E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17764" name="Slide Number Placeholder 3">
            <a:extLst>
              <a:ext uri="{FF2B5EF4-FFF2-40B4-BE49-F238E27FC236}">
                <a16:creationId xmlns:a16="http://schemas.microsoft.com/office/drawing/2014/main" id="{BEAA9429-AED3-408F-8E05-B898D9E285C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AF15E26-1270-4473-BC2D-FFB6D54F9211}" type="slidenum">
              <a:rPr lang="en-US" altLang="en-US" sz="1300" smtClean="0"/>
              <a:pPr>
                <a:spcBef>
                  <a:spcPct val="0"/>
                </a:spcBef>
              </a:pPr>
              <a:t>37</a:t>
            </a:fld>
            <a:endParaRPr lang="en-US" altLang="en-US" sz="1300" dirty="0"/>
          </a:p>
        </p:txBody>
      </p:sp>
    </p:spTree>
    <p:extLst>
      <p:ext uri="{BB962C8B-B14F-4D97-AF65-F5344CB8AC3E}">
        <p14:creationId xmlns:p14="http://schemas.microsoft.com/office/powerpoint/2010/main" val="39339369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B6F65258-1E9E-4093-96F2-6490B0B1E058}"/>
              </a:ext>
            </a:extLst>
          </p:cNvPr>
          <p:cNvSpPr>
            <a:spLocks noGrp="1" noRot="1" noChangeAspect="1" noTextEdit="1"/>
          </p:cNvSpPr>
          <p:nvPr>
            <p:ph type="sldImg"/>
          </p:nvPr>
        </p:nvSpPr>
        <p:spPr bwMode="auto">
          <a:xfrm>
            <a:off x="20638" y="698500"/>
            <a:ext cx="69707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a:extLst>
              <a:ext uri="{FF2B5EF4-FFF2-40B4-BE49-F238E27FC236}">
                <a16:creationId xmlns:a16="http://schemas.microsoft.com/office/drawing/2014/main" id="{4DDE1F95-4603-4C9E-BA0B-3BE06FD23E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17764" name="Slide Number Placeholder 3">
            <a:extLst>
              <a:ext uri="{FF2B5EF4-FFF2-40B4-BE49-F238E27FC236}">
                <a16:creationId xmlns:a16="http://schemas.microsoft.com/office/drawing/2014/main" id="{BEAA9429-AED3-408F-8E05-B898D9E285C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AF15E26-1270-4473-BC2D-FFB6D54F9211}" type="slidenum">
              <a:rPr lang="en-US" altLang="en-US" sz="1300" smtClean="0"/>
              <a:pPr>
                <a:spcBef>
                  <a:spcPct val="0"/>
                </a:spcBef>
              </a:pPr>
              <a:t>38</a:t>
            </a:fld>
            <a:endParaRPr lang="en-US" altLang="en-US" sz="1300" dirty="0"/>
          </a:p>
        </p:txBody>
      </p:sp>
    </p:spTree>
    <p:extLst>
      <p:ext uri="{BB962C8B-B14F-4D97-AF65-F5344CB8AC3E}">
        <p14:creationId xmlns:p14="http://schemas.microsoft.com/office/powerpoint/2010/main" val="13598753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B6F65258-1E9E-4093-96F2-6490B0B1E058}"/>
              </a:ext>
            </a:extLst>
          </p:cNvPr>
          <p:cNvSpPr>
            <a:spLocks noGrp="1" noRot="1" noChangeAspect="1" noTextEdit="1"/>
          </p:cNvSpPr>
          <p:nvPr>
            <p:ph type="sldImg"/>
          </p:nvPr>
        </p:nvSpPr>
        <p:spPr bwMode="auto">
          <a:xfrm>
            <a:off x="20638" y="698500"/>
            <a:ext cx="69707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a:extLst>
              <a:ext uri="{FF2B5EF4-FFF2-40B4-BE49-F238E27FC236}">
                <a16:creationId xmlns:a16="http://schemas.microsoft.com/office/drawing/2014/main" id="{4DDE1F95-4603-4C9E-BA0B-3BE06FD23E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17764" name="Slide Number Placeholder 3">
            <a:extLst>
              <a:ext uri="{FF2B5EF4-FFF2-40B4-BE49-F238E27FC236}">
                <a16:creationId xmlns:a16="http://schemas.microsoft.com/office/drawing/2014/main" id="{BEAA9429-AED3-408F-8E05-B898D9E285C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AF15E26-1270-4473-BC2D-FFB6D54F9211}" type="slidenum">
              <a:rPr lang="en-US" altLang="en-US" sz="1300" smtClean="0"/>
              <a:pPr>
                <a:spcBef>
                  <a:spcPct val="0"/>
                </a:spcBef>
              </a:pPr>
              <a:t>39</a:t>
            </a:fld>
            <a:endParaRPr lang="en-US" altLang="en-US" sz="1300" dirty="0"/>
          </a:p>
        </p:txBody>
      </p:sp>
    </p:spTree>
    <p:extLst>
      <p:ext uri="{BB962C8B-B14F-4D97-AF65-F5344CB8AC3E}">
        <p14:creationId xmlns:p14="http://schemas.microsoft.com/office/powerpoint/2010/main" val="27439354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7730D2A3-4C42-4FBC-9788-BBA46535EA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a:extLst>
              <a:ext uri="{FF2B5EF4-FFF2-40B4-BE49-F238E27FC236}">
                <a16:creationId xmlns:a16="http://schemas.microsoft.com/office/drawing/2014/main" id="{5C06EB9A-C6F5-4339-BE32-84CF866713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07524" name="Slide Number Placeholder 3">
            <a:extLst>
              <a:ext uri="{FF2B5EF4-FFF2-40B4-BE49-F238E27FC236}">
                <a16:creationId xmlns:a16="http://schemas.microsoft.com/office/drawing/2014/main" id="{65793499-C7B3-40E1-B62C-9D8D4E3358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C864228-2185-4E20-8278-86926CBC4F08}" type="slidenum">
              <a:rPr lang="en-US" altLang="en-US" sz="1300" smtClean="0"/>
              <a:pPr>
                <a:spcBef>
                  <a:spcPct val="0"/>
                </a:spcBef>
              </a:pPr>
              <a:t>40</a:t>
            </a:fld>
            <a:endParaRPr lang="en-US" altLang="en-US" sz="1300" dirty="0"/>
          </a:p>
        </p:txBody>
      </p:sp>
    </p:spTree>
    <p:extLst>
      <p:ext uri="{BB962C8B-B14F-4D97-AF65-F5344CB8AC3E}">
        <p14:creationId xmlns:p14="http://schemas.microsoft.com/office/powerpoint/2010/main" val="33193836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43</a:t>
            </a:fld>
            <a:endParaRPr lang="en-US"/>
          </a:p>
        </p:txBody>
      </p:sp>
    </p:spTree>
    <p:extLst>
      <p:ext uri="{BB962C8B-B14F-4D97-AF65-F5344CB8AC3E}">
        <p14:creationId xmlns:p14="http://schemas.microsoft.com/office/powerpoint/2010/main" val="3873244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4</a:t>
            </a:fld>
            <a:endParaRPr lang="en-US"/>
          </a:p>
        </p:txBody>
      </p:sp>
    </p:spTree>
    <p:extLst>
      <p:ext uri="{BB962C8B-B14F-4D97-AF65-F5344CB8AC3E}">
        <p14:creationId xmlns:p14="http://schemas.microsoft.com/office/powerpoint/2010/main" val="4378506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7730D2A3-4C42-4FBC-9788-BBA46535EA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a:extLst>
              <a:ext uri="{FF2B5EF4-FFF2-40B4-BE49-F238E27FC236}">
                <a16:creationId xmlns:a16="http://schemas.microsoft.com/office/drawing/2014/main" id="{5C06EB9A-C6F5-4339-BE32-84CF866713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07524" name="Slide Number Placeholder 3">
            <a:extLst>
              <a:ext uri="{FF2B5EF4-FFF2-40B4-BE49-F238E27FC236}">
                <a16:creationId xmlns:a16="http://schemas.microsoft.com/office/drawing/2014/main" id="{65793499-C7B3-40E1-B62C-9D8D4E3358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C864228-2185-4E20-8278-86926CBC4F08}" type="slidenum">
              <a:rPr lang="en-US" altLang="en-US" sz="1300" smtClean="0"/>
              <a:pPr>
                <a:spcBef>
                  <a:spcPct val="0"/>
                </a:spcBef>
              </a:pPr>
              <a:t>44</a:t>
            </a:fld>
            <a:endParaRPr lang="en-US" altLang="en-US" sz="1300" dirty="0"/>
          </a:p>
        </p:txBody>
      </p:sp>
    </p:spTree>
    <p:extLst>
      <p:ext uri="{BB962C8B-B14F-4D97-AF65-F5344CB8AC3E}">
        <p14:creationId xmlns:p14="http://schemas.microsoft.com/office/powerpoint/2010/main" val="12169825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49</a:t>
            </a:fld>
            <a:endParaRPr lang="en-US"/>
          </a:p>
        </p:txBody>
      </p:sp>
    </p:spTree>
    <p:extLst>
      <p:ext uri="{BB962C8B-B14F-4D97-AF65-F5344CB8AC3E}">
        <p14:creationId xmlns:p14="http://schemas.microsoft.com/office/powerpoint/2010/main" val="35208580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53</a:t>
            </a:fld>
            <a:endParaRPr lang="en-US"/>
          </a:p>
        </p:txBody>
      </p:sp>
    </p:spTree>
    <p:extLst>
      <p:ext uri="{BB962C8B-B14F-4D97-AF65-F5344CB8AC3E}">
        <p14:creationId xmlns:p14="http://schemas.microsoft.com/office/powerpoint/2010/main" val="38267351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54</a:t>
            </a:fld>
            <a:endParaRPr lang="en-US"/>
          </a:p>
        </p:txBody>
      </p:sp>
    </p:spTree>
    <p:extLst>
      <p:ext uri="{BB962C8B-B14F-4D97-AF65-F5344CB8AC3E}">
        <p14:creationId xmlns:p14="http://schemas.microsoft.com/office/powerpoint/2010/main" val="21371455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55</a:t>
            </a:fld>
            <a:endParaRPr lang="en-US"/>
          </a:p>
        </p:txBody>
      </p:sp>
    </p:spTree>
    <p:extLst>
      <p:ext uri="{BB962C8B-B14F-4D97-AF65-F5344CB8AC3E}">
        <p14:creationId xmlns:p14="http://schemas.microsoft.com/office/powerpoint/2010/main" val="8075997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56</a:t>
            </a:fld>
            <a:endParaRPr lang="en-US"/>
          </a:p>
        </p:txBody>
      </p:sp>
    </p:spTree>
    <p:extLst>
      <p:ext uri="{BB962C8B-B14F-4D97-AF65-F5344CB8AC3E}">
        <p14:creationId xmlns:p14="http://schemas.microsoft.com/office/powerpoint/2010/main" val="12893702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57</a:t>
            </a:fld>
            <a:endParaRPr lang="en-US"/>
          </a:p>
        </p:txBody>
      </p:sp>
    </p:spTree>
    <p:extLst>
      <p:ext uri="{BB962C8B-B14F-4D97-AF65-F5344CB8AC3E}">
        <p14:creationId xmlns:p14="http://schemas.microsoft.com/office/powerpoint/2010/main" val="21176568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58</a:t>
            </a:fld>
            <a:endParaRPr lang="en-US"/>
          </a:p>
        </p:txBody>
      </p:sp>
    </p:spTree>
    <p:extLst>
      <p:ext uri="{BB962C8B-B14F-4D97-AF65-F5344CB8AC3E}">
        <p14:creationId xmlns:p14="http://schemas.microsoft.com/office/powerpoint/2010/main" val="3469151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59</a:t>
            </a:fld>
            <a:endParaRPr lang="en-US"/>
          </a:p>
        </p:txBody>
      </p:sp>
    </p:spTree>
    <p:extLst>
      <p:ext uri="{BB962C8B-B14F-4D97-AF65-F5344CB8AC3E}">
        <p14:creationId xmlns:p14="http://schemas.microsoft.com/office/powerpoint/2010/main" val="2333019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5</a:t>
            </a:fld>
            <a:endParaRPr lang="en-US"/>
          </a:p>
        </p:txBody>
      </p:sp>
    </p:spTree>
    <p:extLst>
      <p:ext uri="{BB962C8B-B14F-4D97-AF65-F5344CB8AC3E}">
        <p14:creationId xmlns:p14="http://schemas.microsoft.com/office/powerpoint/2010/main" val="3479996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6</a:t>
            </a:fld>
            <a:endParaRPr lang="en-US"/>
          </a:p>
        </p:txBody>
      </p:sp>
    </p:spTree>
    <p:extLst>
      <p:ext uri="{BB962C8B-B14F-4D97-AF65-F5344CB8AC3E}">
        <p14:creationId xmlns:p14="http://schemas.microsoft.com/office/powerpoint/2010/main" val="2420301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7</a:t>
            </a:fld>
            <a:endParaRPr lang="en-US"/>
          </a:p>
        </p:txBody>
      </p:sp>
    </p:spTree>
    <p:extLst>
      <p:ext uri="{BB962C8B-B14F-4D97-AF65-F5344CB8AC3E}">
        <p14:creationId xmlns:p14="http://schemas.microsoft.com/office/powerpoint/2010/main" val="682479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Char char="•"/>
              <a:tabLst/>
              <a:defRPr/>
            </a:pPr>
            <a:fld id="{788D5561-67F8-4BEF-B45D-70C899FC76B3}" type="slidenum">
              <a:rPr kumimoji="0" lang="en-US" sz="12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Char char="•"/>
                <a:tabLst/>
                <a:defRPr/>
              </a:pPr>
              <a:t>8</a:t>
            </a:fld>
            <a:endParaRPr kumimoji="0" lang="en-US"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4004962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9</a:t>
            </a:fld>
            <a:endParaRPr lang="en-US"/>
          </a:p>
        </p:txBody>
      </p:sp>
    </p:spTree>
    <p:extLst>
      <p:ext uri="{BB962C8B-B14F-4D97-AF65-F5344CB8AC3E}">
        <p14:creationId xmlns:p14="http://schemas.microsoft.com/office/powerpoint/2010/main" val="2129969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D5561-67F8-4BEF-B45D-70C899FC76B3}" type="slidenum">
              <a:rPr lang="en-US" smtClean="0"/>
              <a:t>10</a:t>
            </a:fld>
            <a:endParaRPr lang="en-US"/>
          </a:p>
        </p:txBody>
      </p:sp>
    </p:spTree>
    <p:extLst>
      <p:ext uri="{BB962C8B-B14F-4D97-AF65-F5344CB8AC3E}">
        <p14:creationId xmlns:p14="http://schemas.microsoft.com/office/powerpoint/2010/main" val="2198176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2505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4" name="Rectangle 3"/>
          <p:cNvSpPr/>
          <p:nvPr/>
        </p:nvSpPr>
        <p:spPr>
          <a:xfrm>
            <a:off x="0" y="0"/>
            <a:ext cx="43891200" cy="21945600"/>
          </a:xfrm>
          <a:prstGeom prst="rect">
            <a:avLst/>
          </a:prstGeom>
          <a:solidFill>
            <a:srgbClr val="2986E2"/>
          </a:solidFill>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endParaRPr lang="en-US" sz="7680">
              <a:solidFill>
                <a:srgbClr val="FFFFFF"/>
              </a:solidFill>
              <a:latin typeface="Corbel" charset="0"/>
              <a:ea typeface="ＭＳ Ｐゴシック" charset="0"/>
              <a:cs typeface="ＭＳ Ｐゴシック" charset="0"/>
            </a:endParaRPr>
          </a:p>
        </p:txBody>
      </p:sp>
      <p:pic>
        <p:nvPicPr>
          <p:cNvPr id="5"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548363" y="5217162"/>
            <a:ext cx="42633902" cy="21960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9265" y="1630682"/>
            <a:ext cx="16992600" cy="28803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2052840" y="7114706"/>
            <a:ext cx="37307520" cy="4704080"/>
          </a:xfrm>
        </p:spPr>
        <p:txBody>
          <a:bodyPr>
            <a:normAutofit/>
          </a:bodyPr>
          <a:lstStyle>
            <a:lvl1pPr>
              <a:defRPr sz="128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2052840" y="15013863"/>
            <a:ext cx="30723840" cy="4182355"/>
          </a:xfrm>
        </p:spPr>
        <p:txBody>
          <a:bodyPr>
            <a:normAutofit/>
          </a:bodyPr>
          <a:lstStyle>
            <a:lvl1pPr marL="0" indent="0" algn="l">
              <a:buNone/>
              <a:defRPr sz="5760">
                <a:solidFill>
                  <a:srgbClr val="FFFFFF"/>
                </a:solidFill>
              </a:defRPr>
            </a:lvl1pPr>
            <a:lvl2pPr marL="1463040" indent="0" algn="ctr">
              <a:buNone/>
              <a:defRPr>
                <a:solidFill>
                  <a:schemeClr val="tx1">
                    <a:tint val="75000"/>
                  </a:schemeClr>
                </a:solidFill>
              </a:defRPr>
            </a:lvl2pPr>
            <a:lvl3pPr marL="2926080" indent="0" algn="ctr">
              <a:buNone/>
              <a:defRPr>
                <a:solidFill>
                  <a:schemeClr val="tx1">
                    <a:tint val="75000"/>
                  </a:schemeClr>
                </a:solidFill>
              </a:defRPr>
            </a:lvl3pPr>
            <a:lvl4pPr marL="4389120" indent="0" algn="ctr">
              <a:buNone/>
              <a:defRPr>
                <a:solidFill>
                  <a:schemeClr val="tx1">
                    <a:tint val="75000"/>
                  </a:schemeClr>
                </a:solidFill>
              </a:defRPr>
            </a:lvl4pPr>
            <a:lvl5pPr marL="5852160" indent="0" algn="ctr">
              <a:buNone/>
              <a:defRPr>
                <a:solidFill>
                  <a:schemeClr val="tx1">
                    <a:tint val="75000"/>
                  </a:schemeClr>
                </a:solidFill>
              </a:defRPr>
            </a:lvl5pPr>
            <a:lvl6pPr marL="7315200" indent="0" algn="ctr">
              <a:buNone/>
              <a:defRPr>
                <a:solidFill>
                  <a:schemeClr val="tx1">
                    <a:tint val="75000"/>
                  </a:schemeClr>
                </a:solidFill>
              </a:defRPr>
            </a:lvl6pPr>
            <a:lvl7pPr marL="8778240" indent="0" algn="ctr">
              <a:buNone/>
              <a:defRPr>
                <a:solidFill>
                  <a:schemeClr val="tx1">
                    <a:tint val="75000"/>
                  </a:schemeClr>
                </a:solidFill>
              </a:defRPr>
            </a:lvl7pPr>
            <a:lvl8pPr marL="10241280" indent="0" algn="ctr">
              <a:buNone/>
              <a:defRPr>
                <a:solidFill>
                  <a:schemeClr val="tx1">
                    <a:tint val="75000"/>
                  </a:schemeClr>
                </a:solidFill>
              </a:defRPr>
            </a:lvl8pPr>
            <a:lvl9pPr marL="11704320" indent="0" algn="ctr">
              <a:buNone/>
              <a:defRPr>
                <a:solidFill>
                  <a:schemeClr val="tx1">
                    <a:tint val="75000"/>
                  </a:schemeClr>
                </a:solidFill>
              </a:defRPr>
            </a:lvl9pPr>
          </a:lstStyle>
          <a:p>
            <a:r>
              <a:rPr lang="en-US"/>
              <a:t>Click to edit Master subtitle style</a:t>
            </a:r>
            <a:endParaRPr lang="en-US" dirty="0"/>
          </a:p>
        </p:txBody>
      </p:sp>
      <p:sp>
        <p:nvSpPr>
          <p:cNvPr id="7" name="Footer Placeholder 9"/>
          <p:cNvSpPr>
            <a:spLocks noGrp="1"/>
          </p:cNvSpPr>
          <p:nvPr>
            <p:ph type="ftr" sz="quarter" idx="10"/>
          </p:nvPr>
        </p:nvSpPr>
        <p:spPr/>
        <p:txBody>
          <a:bodyPr/>
          <a:lstStyle>
            <a:lvl1pPr>
              <a:defRPr>
                <a:solidFill>
                  <a:srgbClr val="FFFFFF"/>
                </a:solidFill>
                <a:latin typeface="Arial"/>
                <a:cs typeface="Arial"/>
              </a:defRPr>
            </a:lvl1pPr>
          </a:lstStyle>
          <a:p>
            <a:pPr>
              <a:defRPr/>
            </a:pPr>
            <a:r>
              <a:rPr lang="en-US"/>
              <a:t>Date or Reference</a:t>
            </a:r>
          </a:p>
        </p:txBody>
      </p:sp>
      <p:sp>
        <p:nvSpPr>
          <p:cNvPr id="8" name="Slide Number Placeholder 10"/>
          <p:cNvSpPr>
            <a:spLocks noGrp="1"/>
          </p:cNvSpPr>
          <p:nvPr>
            <p:ph type="sldNum" sz="quarter" idx="11"/>
          </p:nvPr>
        </p:nvSpPr>
        <p:spPr/>
        <p:txBody>
          <a:bodyPr/>
          <a:lstStyle>
            <a:lvl1pPr>
              <a:defRPr>
                <a:solidFill>
                  <a:srgbClr val="FFFFFF"/>
                </a:solidFill>
              </a:defRPr>
            </a:lvl1pPr>
          </a:lstStyle>
          <a:p>
            <a:fld id="{917EA655-036B-054D-9F9A-56A790C0068C}" type="slidenum">
              <a:rPr lang="en-US"/>
              <a:pPr/>
              <a:t>‹#›</a:t>
            </a:fld>
            <a:endParaRPr lang="en-US"/>
          </a:p>
        </p:txBody>
      </p:sp>
    </p:spTree>
    <p:extLst>
      <p:ext uri="{BB962C8B-B14F-4D97-AF65-F5344CB8AC3E}">
        <p14:creationId xmlns:p14="http://schemas.microsoft.com/office/powerpoint/2010/main" val="3238368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98957" y="285115"/>
            <a:ext cx="41019394" cy="3456035"/>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1698957" y="3145757"/>
            <a:ext cx="41019394" cy="1656421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a:ext uri="{FF2B5EF4-FFF2-40B4-BE49-F238E27FC236}">
                <a16:creationId xmlns:a16="http://schemas.microsoft.com/office/drawing/2014/main" id="{0ACF594C-46D1-440A-B9C2-AA1253ED80BB}"/>
              </a:ext>
            </a:extLst>
          </p:cNvPr>
          <p:cNvSpPr>
            <a:spLocks noGrp="1"/>
          </p:cNvSpPr>
          <p:nvPr>
            <p:ph type="ftr" sz="quarter" idx="10"/>
          </p:nvPr>
        </p:nvSpPr>
        <p:spPr>
          <a:xfrm>
            <a:off x="1699262" y="20340322"/>
            <a:ext cx="13898880" cy="1168400"/>
          </a:xfrm>
        </p:spPr>
        <p:txBody>
          <a:bodyPr/>
          <a:lstStyle>
            <a:lvl1pPr>
              <a:defRPr>
                <a:solidFill>
                  <a:schemeClr val="tx1"/>
                </a:solidFill>
              </a:defRPr>
            </a:lvl1pPr>
          </a:lstStyle>
          <a:p>
            <a:pPr>
              <a:defRPr/>
            </a:pPr>
            <a:r>
              <a:rPr lang="en-US" dirty="0"/>
              <a:t>Footer</a:t>
            </a:r>
          </a:p>
        </p:txBody>
      </p:sp>
      <p:sp>
        <p:nvSpPr>
          <p:cNvPr id="5" name="Slide Number Placeholder 5">
            <a:extLst>
              <a:ext uri="{FF2B5EF4-FFF2-40B4-BE49-F238E27FC236}">
                <a16:creationId xmlns:a16="http://schemas.microsoft.com/office/drawing/2014/main" id="{12E93DE3-D5B7-4987-B223-0ED01BD42129}"/>
              </a:ext>
            </a:extLst>
          </p:cNvPr>
          <p:cNvSpPr>
            <a:spLocks noGrp="1"/>
          </p:cNvSpPr>
          <p:nvPr>
            <p:ph type="sldNum" sz="quarter" idx="11"/>
          </p:nvPr>
        </p:nvSpPr>
        <p:spPr/>
        <p:txBody>
          <a:bodyPr/>
          <a:lstStyle>
            <a:lvl1pPr>
              <a:defRPr/>
            </a:lvl1pPr>
          </a:lstStyle>
          <a:p>
            <a:pPr>
              <a:defRPr/>
            </a:pPr>
            <a:fld id="{F70F376F-15DC-4C27-B940-63D630CB4AFF}" type="slidenum">
              <a:rPr lang="en-US" altLang="en-US"/>
              <a:pPr>
                <a:defRPr/>
              </a:pPr>
              <a:t>‹#›</a:t>
            </a:fld>
            <a:endParaRPr lang="en-US" altLang="en-US" dirty="0"/>
          </a:p>
        </p:txBody>
      </p:sp>
    </p:spTree>
    <p:extLst>
      <p:ext uri="{BB962C8B-B14F-4D97-AF65-F5344CB8AC3E}">
        <p14:creationId xmlns:p14="http://schemas.microsoft.com/office/powerpoint/2010/main" val="7593244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bwMode="auto">
          <a:xfrm>
            <a:off x="0" y="4114800"/>
            <a:ext cx="43891200" cy="457200"/>
          </a:xfrm>
          <a:prstGeom prst="rect">
            <a:avLst/>
          </a:prstGeom>
          <a:solidFill>
            <a:srgbClr val="B3B3A6"/>
          </a:solidFill>
          <a:ln w="9525" cap="flat" cmpd="sng" algn="ctr">
            <a:noFill/>
            <a:prstDash val="solid"/>
            <a:round/>
            <a:headEnd type="none" w="med" len="med"/>
            <a:tailEnd type="none" w="med" len="med"/>
          </a:ln>
          <a:effectLst/>
        </p:spPr>
        <p:txBody>
          <a:bodyPr vert="horz" wrap="square" lIns="27432" tIns="9144" rIns="27432" bIns="9144" numCol="1" rtlCol="0" anchor="t" anchorCtr="0" compatLnSpc="1">
            <a:prstTxWarp prst="textNoShape">
              <a:avLst/>
            </a:prstTxWarp>
            <a:spAutoFit/>
          </a:bodyPr>
          <a:lstStyle/>
          <a:p>
            <a:pPr marL="174625" marR="0" indent="-174625" algn="l" defTabSz="200025" rtl="0" eaLnBrk="1" fontAlgn="base" latinLnBrk="0" hangingPunct="1">
              <a:lnSpc>
                <a:spcPct val="100000"/>
              </a:lnSpc>
              <a:spcBef>
                <a:spcPct val="0"/>
              </a:spcBef>
              <a:spcAft>
                <a:spcPct val="0"/>
              </a:spcAft>
              <a:buClrTx/>
              <a:buSzTx/>
              <a:buFontTx/>
              <a:buChar char="•"/>
              <a:tabLst/>
            </a:pPr>
            <a:endParaRPr kumimoji="0" lang="en-US" sz="1400" b="0" i="0" u="none" strike="noStrike" cap="none" normalizeH="0" baseline="0">
              <a:ln>
                <a:noFill/>
              </a:ln>
              <a:solidFill>
                <a:schemeClr val="tx1"/>
              </a:solidFill>
              <a:effectLst/>
              <a:latin typeface="Times New Roman" pitchFamily="18" charset="0"/>
            </a:endParaRPr>
          </a:p>
        </p:txBody>
      </p:sp>
      <p:sp>
        <p:nvSpPr>
          <p:cNvPr id="10" name="Rectangle 9"/>
          <p:cNvSpPr/>
          <p:nvPr/>
        </p:nvSpPr>
        <p:spPr bwMode="auto">
          <a:xfrm>
            <a:off x="-1" y="-1"/>
            <a:ext cx="43891200" cy="4114800"/>
          </a:xfrm>
          <a:prstGeom prst="rect">
            <a:avLst/>
          </a:prstGeom>
          <a:solidFill>
            <a:srgbClr val="2986E2"/>
          </a:solidFill>
          <a:ln w="9525" cap="flat" cmpd="sng" algn="ctr">
            <a:noFill/>
            <a:prstDash val="solid"/>
            <a:round/>
            <a:headEnd type="none" w="med" len="med"/>
            <a:tailEnd type="none" w="med" len="med"/>
          </a:ln>
          <a:effectLst/>
        </p:spPr>
        <p:txBody>
          <a:bodyPr vert="horz" wrap="square" lIns="27432" tIns="9144" rIns="27432" bIns="9144" numCol="1" rtlCol="0" anchor="t" anchorCtr="0" compatLnSpc="1">
            <a:prstTxWarp prst="textNoShape">
              <a:avLst/>
            </a:prstTxWarp>
            <a:spAutoFit/>
          </a:bodyPr>
          <a:lstStyle/>
          <a:p>
            <a:pPr marL="174625" marR="0" indent="-174625" algn="l" defTabSz="200025" rtl="0" eaLnBrk="1" fontAlgn="base" latinLnBrk="0" hangingPunct="1">
              <a:lnSpc>
                <a:spcPct val="100000"/>
              </a:lnSpc>
              <a:spcBef>
                <a:spcPct val="0"/>
              </a:spcBef>
              <a:spcAft>
                <a:spcPct val="0"/>
              </a:spcAft>
              <a:buClrTx/>
              <a:buSzTx/>
              <a:buFontTx/>
              <a:buChar char="•"/>
              <a:tabLst/>
            </a:pPr>
            <a:endParaRPr kumimoji="0" lang="en-US" sz="1400" b="0" i="0" u="none" strike="noStrike" cap="none" normalizeH="0" baseline="0">
              <a:ln>
                <a:noFill/>
              </a:ln>
              <a:solidFill>
                <a:schemeClr val="tx1"/>
              </a:solidFill>
              <a:effectLst/>
              <a:latin typeface="Times New Roman" pitchFamily="18" charset="0"/>
            </a:endParaRPr>
          </a:p>
        </p:txBody>
      </p:sp>
      <p:pic>
        <p:nvPicPr>
          <p:cNvPr id="12" name="Picture 11" descr="MSK_logo_hor_rev_2016.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9163" y="1308693"/>
            <a:ext cx="7254078" cy="1512798"/>
          </a:xfrm>
          <a:prstGeom prst="rect">
            <a:avLst/>
          </a:prstGeom>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4" r:id="rId3"/>
  </p:sldLayoutIdLst>
  <p:txStyles>
    <p:titleStyle>
      <a:lvl1pPr algn="l" defTabSz="3788679" rtl="0" eaLnBrk="1" fontAlgn="base" hangingPunct="1">
        <a:spcBef>
          <a:spcPct val="0"/>
        </a:spcBef>
        <a:spcAft>
          <a:spcPct val="0"/>
        </a:spcAft>
        <a:defRPr sz="7200" b="1" i="0">
          <a:solidFill>
            <a:schemeClr val="tx2"/>
          </a:solidFill>
          <a:latin typeface="Corbel"/>
          <a:ea typeface="+mj-ea"/>
          <a:cs typeface="Corbel"/>
        </a:defRPr>
      </a:lvl1pPr>
      <a:lvl2pPr algn="ctr" defTabSz="3788679" rtl="0" eaLnBrk="1" fontAlgn="base" hangingPunct="1">
        <a:spcBef>
          <a:spcPct val="0"/>
        </a:spcBef>
        <a:spcAft>
          <a:spcPct val="0"/>
        </a:spcAft>
        <a:defRPr sz="18300">
          <a:solidFill>
            <a:schemeClr val="tx2"/>
          </a:solidFill>
          <a:latin typeface="Times New Roman" pitchFamily="18" charset="0"/>
        </a:defRPr>
      </a:lvl2pPr>
      <a:lvl3pPr algn="ctr" defTabSz="3788679" rtl="0" eaLnBrk="1" fontAlgn="base" hangingPunct="1">
        <a:spcBef>
          <a:spcPct val="0"/>
        </a:spcBef>
        <a:spcAft>
          <a:spcPct val="0"/>
        </a:spcAft>
        <a:defRPr sz="18300">
          <a:solidFill>
            <a:schemeClr val="tx2"/>
          </a:solidFill>
          <a:latin typeface="Times New Roman" pitchFamily="18" charset="0"/>
        </a:defRPr>
      </a:lvl3pPr>
      <a:lvl4pPr algn="ctr" defTabSz="3788679" rtl="0" eaLnBrk="1" fontAlgn="base" hangingPunct="1">
        <a:spcBef>
          <a:spcPct val="0"/>
        </a:spcBef>
        <a:spcAft>
          <a:spcPct val="0"/>
        </a:spcAft>
        <a:defRPr sz="18300">
          <a:solidFill>
            <a:schemeClr val="tx2"/>
          </a:solidFill>
          <a:latin typeface="Times New Roman" pitchFamily="18" charset="0"/>
        </a:defRPr>
      </a:lvl4pPr>
      <a:lvl5pPr algn="ctr" defTabSz="3788679" rtl="0" eaLnBrk="1" fontAlgn="base" hangingPunct="1">
        <a:spcBef>
          <a:spcPct val="0"/>
        </a:spcBef>
        <a:spcAft>
          <a:spcPct val="0"/>
        </a:spcAft>
        <a:defRPr sz="18300">
          <a:solidFill>
            <a:schemeClr val="tx2"/>
          </a:solidFill>
          <a:latin typeface="Times New Roman" pitchFamily="18" charset="0"/>
        </a:defRPr>
      </a:lvl5pPr>
      <a:lvl6pPr marL="788396" algn="ctr" defTabSz="3788679" rtl="0" eaLnBrk="1" fontAlgn="base" hangingPunct="1">
        <a:spcBef>
          <a:spcPct val="0"/>
        </a:spcBef>
        <a:spcAft>
          <a:spcPct val="0"/>
        </a:spcAft>
        <a:defRPr sz="18300">
          <a:solidFill>
            <a:schemeClr val="tx2"/>
          </a:solidFill>
          <a:latin typeface="Times New Roman" pitchFamily="18" charset="0"/>
        </a:defRPr>
      </a:lvl6pPr>
      <a:lvl7pPr marL="1576791" algn="ctr" defTabSz="3788679" rtl="0" eaLnBrk="1" fontAlgn="base" hangingPunct="1">
        <a:spcBef>
          <a:spcPct val="0"/>
        </a:spcBef>
        <a:spcAft>
          <a:spcPct val="0"/>
        </a:spcAft>
        <a:defRPr sz="18300">
          <a:solidFill>
            <a:schemeClr val="tx2"/>
          </a:solidFill>
          <a:latin typeface="Times New Roman" pitchFamily="18" charset="0"/>
        </a:defRPr>
      </a:lvl7pPr>
      <a:lvl8pPr marL="2365187" algn="ctr" defTabSz="3788679" rtl="0" eaLnBrk="1" fontAlgn="base" hangingPunct="1">
        <a:spcBef>
          <a:spcPct val="0"/>
        </a:spcBef>
        <a:spcAft>
          <a:spcPct val="0"/>
        </a:spcAft>
        <a:defRPr sz="18300">
          <a:solidFill>
            <a:schemeClr val="tx2"/>
          </a:solidFill>
          <a:latin typeface="Times New Roman" pitchFamily="18" charset="0"/>
        </a:defRPr>
      </a:lvl8pPr>
      <a:lvl9pPr marL="3153583" algn="ctr" defTabSz="3788679" rtl="0" eaLnBrk="1" fontAlgn="base" hangingPunct="1">
        <a:spcBef>
          <a:spcPct val="0"/>
        </a:spcBef>
        <a:spcAft>
          <a:spcPct val="0"/>
        </a:spcAft>
        <a:defRPr sz="18300">
          <a:solidFill>
            <a:schemeClr val="tx2"/>
          </a:solidFill>
          <a:latin typeface="Times New Roman" pitchFamily="18" charset="0"/>
        </a:defRPr>
      </a:lvl9pPr>
    </p:titleStyle>
    <p:bodyStyle>
      <a:lvl1pPr marL="0" indent="0" algn="l" defTabSz="3788679" rtl="0" eaLnBrk="1" fontAlgn="base" hangingPunct="1">
        <a:lnSpc>
          <a:spcPts val="4311"/>
        </a:lnSpc>
        <a:spcBef>
          <a:spcPct val="20000"/>
        </a:spcBef>
        <a:spcAft>
          <a:spcPct val="0"/>
        </a:spcAft>
        <a:buFontTx/>
        <a:buNone/>
        <a:defRPr sz="4300" b="1" i="0">
          <a:solidFill>
            <a:schemeClr val="tx1"/>
          </a:solidFill>
          <a:latin typeface="Corbel"/>
          <a:ea typeface="+mn-ea"/>
          <a:cs typeface="Corbel"/>
        </a:defRPr>
      </a:lvl1pPr>
      <a:lvl2pPr marL="1888865" indent="0" algn="l" defTabSz="3788679" rtl="0" eaLnBrk="1" fontAlgn="base" hangingPunct="1">
        <a:spcBef>
          <a:spcPct val="20000"/>
        </a:spcBef>
        <a:spcAft>
          <a:spcPct val="0"/>
        </a:spcAft>
        <a:buFontTx/>
        <a:buNone/>
        <a:defRPr sz="11700" b="1" i="0">
          <a:solidFill>
            <a:schemeClr val="tx1"/>
          </a:solidFill>
          <a:latin typeface="Corbel"/>
          <a:cs typeface="Corbel"/>
        </a:defRPr>
      </a:lvl2pPr>
      <a:lvl3pPr marL="3788679" indent="0" algn="l" defTabSz="3788679" rtl="0" eaLnBrk="1" fontAlgn="base" hangingPunct="1">
        <a:spcBef>
          <a:spcPct val="20000"/>
        </a:spcBef>
        <a:spcAft>
          <a:spcPct val="0"/>
        </a:spcAft>
        <a:buFontTx/>
        <a:buNone/>
        <a:defRPr sz="10000" b="1" i="0">
          <a:solidFill>
            <a:schemeClr val="tx1"/>
          </a:solidFill>
          <a:latin typeface="Corbel"/>
          <a:cs typeface="Corbel"/>
        </a:defRPr>
      </a:lvl3pPr>
      <a:lvl4pPr marL="5677544" indent="0" algn="l" defTabSz="3788679" rtl="0" eaLnBrk="1" fontAlgn="base" hangingPunct="1">
        <a:spcBef>
          <a:spcPct val="20000"/>
        </a:spcBef>
        <a:spcAft>
          <a:spcPct val="0"/>
        </a:spcAft>
        <a:buFontTx/>
        <a:buNone/>
        <a:defRPr sz="8300" b="1" i="0">
          <a:solidFill>
            <a:schemeClr val="tx1"/>
          </a:solidFill>
          <a:latin typeface="Corbel"/>
          <a:cs typeface="Corbel"/>
        </a:defRPr>
      </a:lvl4pPr>
      <a:lvl5pPr marL="7566409" indent="0" algn="l" defTabSz="3788679" rtl="0" eaLnBrk="1" fontAlgn="base" hangingPunct="1">
        <a:spcBef>
          <a:spcPct val="20000"/>
        </a:spcBef>
        <a:spcAft>
          <a:spcPct val="0"/>
        </a:spcAft>
        <a:buFontTx/>
        <a:buNone/>
        <a:defRPr sz="8300" b="1" i="0">
          <a:solidFill>
            <a:schemeClr val="tx1"/>
          </a:solidFill>
          <a:latin typeface="Corbel"/>
          <a:cs typeface="Corbel"/>
        </a:defRPr>
      </a:lvl5pPr>
      <a:lvl6pPr marL="9301974" indent="-947170" algn="l" defTabSz="3788679" rtl="0" eaLnBrk="1" fontAlgn="base" hangingPunct="1">
        <a:spcBef>
          <a:spcPct val="20000"/>
        </a:spcBef>
        <a:spcAft>
          <a:spcPct val="0"/>
        </a:spcAft>
        <a:buChar char="»"/>
        <a:defRPr sz="8300">
          <a:solidFill>
            <a:schemeClr val="tx1"/>
          </a:solidFill>
          <a:latin typeface="+mn-lt"/>
        </a:defRPr>
      </a:lvl6pPr>
      <a:lvl7pPr marL="10090370" indent="-947170" algn="l" defTabSz="3788679" rtl="0" eaLnBrk="1" fontAlgn="base" hangingPunct="1">
        <a:spcBef>
          <a:spcPct val="20000"/>
        </a:spcBef>
        <a:spcAft>
          <a:spcPct val="0"/>
        </a:spcAft>
        <a:buChar char="»"/>
        <a:defRPr sz="8300">
          <a:solidFill>
            <a:schemeClr val="tx1"/>
          </a:solidFill>
          <a:latin typeface="+mn-lt"/>
        </a:defRPr>
      </a:lvl7pPr>
      <a:lvl8pPr marL="10878765" indent="-947170" algn="l" defTabSz="3788679" rtl="0" eaLnBrk="1" fontAlgn="base" hangingPunct="1">
        <a:spcBef>
          <a:spcPct val="20000"/>
        </a:spcBef>
        <a:spcAft>
          <a:spcPct val="0"/>
        </a:spcAft>
        <a:buChar char="»"/>
        <a:defRPr sz="8300">
          <a:solidFill>
            <a:schemeClr val="tx1"/>
          </a:solidFill>
          <a:latin typeface="+mn-lt"/>
        </a:defRPr>
      </a:lvl8pPr>
      <a:lvl9pPr marL="11667161" indent="-947170" algn="l" defTabSz="3788679" rtl="0" eaLnBrk="1" fontAlgn="base" hangingPunct="1">
        <a:spcBef>
          <a:spcPct val="20000"/>
        </a:spcBef>
        <a:spcAft>
          <a:spcPct val="0"/>
        </a:spcAft>
        <a:buChar char="»"/>
        <a:defRPr sz="8300">
          <a:solidFill>
            <a:schemeClr val="tx1"/>
          </a:solidFill>
          <a:latin typeface="+mn-lt"/>
        </a:defRPr>
      </a:lvl9pPr>
    </p:bodyStyle>
    <p:otherStyle>
      <a:defPPr>
        <a:defRPr lang="en-US"/>
      </a:defPPr>
      <a:lvl1pPr marL="0" algn="l" defTabSz="1576791" rtl="0" eaLnBrk="1" latinLnBrk="0" hangingPunct="1">
        <a:defRPr sz="3100" kern="1200">
          <a:solidFill>
            <a:schemeClr val="tx1"/>
          </a:solidFill>
          <a:latin typeface="+mn-lt"/>
          <a:ea typeface="+mn-ea"/>
          <a:cs typeface="+mn-cs"/>
        </a:defRPr>
      </a:lvl1pPr>
      <a:lvl2pPr marL="788396" algn="l" defTabSz="1576791" rtl="0" eaLnBrk="1" latinLnBrk="0" hangingPunct="1">
        <a:defRPr sz="3100" kern="1200">
          <a:solidFill>
            <a:schemeClr val="tx1"/>
          </a:solidFill>
          <a:latin typeface="+mn-lt"/>
          <a:ea typeface="+mn-ea"/>
          <a:cs typeface="+mn-cs"/>
        </a:defRPr>
      </a:lvl2pPr>
      <a:lvl3pPr marL="1576791" algn="l" defTabSz="1576791" rtl="0" eaLnBrk="1" latinLnBrk="0" hangingPunct="1">
        <a:defRPr sz="3100" kern="1200">
          <a:solidFill>
            <a:schemeClr val="tx1"/>
          </a:solidFill>
          <a:latin typeface="+mn-lt"/>
          <a:ea typeface="+mn-ea"/>
          <a:cs typeface="+mn-cs"/>
        </a:defRPr>
      </a:lvl3pPr>
      <a:lvl4pPr marL="2365187" algn="l" defTabSz="1576791" rtl="0" eaLnBrk="1" latinLnBrk="0" hangingPunct="1">
        <a:defRPr sz="3100" kern="1200">
          <a:solidFill>
            <a:schemeClr val="tx1"/>
          </a:solidFill>
          <a:latin typeface="+mn-lt"/>
          <a:ea typeface="+mn-ea"/>
          <a:cs typeface="+mn-cs"/>
        </a:defRPr>
      </a:lvl4pPr>
      <a:lvl5pPr marL="3153583" algn="l" defTabSz="1576791" rtl="0" eaLnBrk="1" latinLnBrk="0" hangingPunct="1">
        <a:defRPr sz="3100" kern="1200">
          <a:solidFill>
            <a:schemeClr val="tx1"/>
          </a:solidFill>
          <a:latin typeface="+mn-lt"/>
          <a:ea typeface="+mn-ea"/>
          <a:cs typeface="+mn-cs"/>
        </a:defRPr>
      </a:lvl5pPr>
      <a:lvl6pPr marL="3941978" algn="l" defTabSz="1576791" rtl="0" eaLnBrk="1" latinLnBrk="0" hangingPunct="1">
        <a:defRPr sz="3100" kern="1200">
          <a:solidFill>
            <a:schemeClr val="tx1"/>
          </a:solidFill>
          <a:latin typeface="+mn-lt"/>
          <a:ea typeface="+mn-ea"/>
          <a:cs typeface="+mn-cs"/>
        </a:defRPr>
      </a:lvl6pPr>
      <a:lvl7pPr marL="4730374" algn="l" defTabSz="1576791" rtl="0" eaLnBrk="1" latinLnBrk="0" hangingPunct="1">
        <a:defRPr sz="3100" kern="1200">
          <a:solidFill>
            <a:schemeClr val="tx1"/>
          </a:solidFill>
          <a:latin typeface="+mn-lt"/>
          <a:ea typeface="+mn-ea"/>
          <a:cs typeface="+mn-cs"/>
        </a:defRPr>
      </a:lvl7pPr>
      <a:lvl8pPr marL="5518770" algn="l" defTabSz="1576791" rtl="0" eaLnBrk="1" latinLnBrk="0" hangingPunct="1">
        <a:defRPr sz="3100" kern="1200">
          <a:solidFill>
            <a:schemeClr val="tx1"/>
          </a:solidFill>
          <a:latin typeface="+mn-lt"/>
          <a:ea typeface="+mn-ea"/>
          <a:cs typeface="+mn-cs"/>
        </a:defRPr>
      </a:lvl8pPr>
      <a:lvl9pPr marL="6307165" algn="l" defTabSz="1576791" rtl="0" eaLnBrk="1" latinLnBrk="0" hangingPunct="1">
        <a:defRPr sz="3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s://one.mskcc.org/sites/pub/clinresearch/Pages/trainings/required-certifications-for-clinical-research-staff/Good-Clinical-Practice.aspx"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mailto:md3498@columbia.edu" TargetMode="External"/><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mailto:Lawaln@argo-research.org" TargetMode="External"/><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hyperlink" Target="mailto:adeleyea@argo-research.org" TargetMode="External"/><Relationship Id="rId4" Type="http://schemas.openxmlformats.org/officeDocument/2006/relationships/hyperlink" Target="mailto:bamidelec@argo-research.org"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customXml" Target="../ink/ink1.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customXml" Target="../ink/ink6.xml"/><Relationship Id="rId13" Type="http://schemas.openxmlformats.org/officeDocument/2006/relationships/customXml" Target="../ink/ink11.xml"/><Relationship Id="rId7" Type="http://schemas.openxmlformats.org/officeDocument/2006/relationships/customXml" Target="../ink/ink5.xml"/><Relationship Id="rId12" Type="http://schemas.openxmlformats.org/officeDocument/2006/relationships/customXml" Target="../ink/ink10.xml"/><Relationship Id="rId2" Type="http://schemas.openxmlformats.org/officeDocument/2006/relationships/customXml" Target="../ink/ink2.xml"/><Relationship Id="rId1" Type="http://schemas.openxmlformats.org/officeDocument/2006/relationships/slideLayout" Target="../slideLayouts/slideLayout3.xml"/><Relationship Id="rId6" Type="http://schemas.openxmlformats.org/officeDocument/2006/relationships/customXml" Target="../ink/ink4.xml"/><Relationship Id="rId11" Type="http://schemas.openxmlformats.org/officeDocument/2006/relationships/customXml" Target="../ink/ink9.xml"/><Relationship Id="rId5" Type="http://schemas.openxmlformats.org/officeDocument/2006/relationships/customXml" Target="../ink/ink3.xml"/><Relationship Id="rId15" Type="http://schemas.openxmlformats.org/officeDocument/2006/relationships/image" Target="../media/image4.png"/><Relationship Id="rId10" Type="http://schemas.openxmlformats.org/officeDocument/2006/relationships/customXml" Target="../ink/ink8.xml"/><Relationship Id="rId4" Type="http://schemas.openxmlformats.org/officeDocument/2006/relationships/image" Target="../media/image70.png"/><Relationship Id="rId9" Type="http://schemas.openxmlformats.org/officeDocument/2006/relationships/customXml" Target="../ink/ink7.xml"/><Relationship Id="rId14" Type="http://schemas.openxmlformats.org/officeDocument/2006/relationships/customXml" Target="../ink/ink12.xml"/></Relationships>
</file>

<file path=ppt/slides/_rels/slide42.xml.rels><?xml version="1.0" encoding="UTF-8" standalone="yes"?>
<Relationships xmlns="http://schemas.openxmlformats.org/package/2006/relationships"><Relationship Id="rId8" Type="http://schemas.openxmlformats.org/officeDocument/2006/relationships/customXml" Target="../ink/ink18.xml"/><Relationship Id="rId13" Type="http://schemas.openxmlformats.org/officeDocument/2006/relationships/customXml" Target="../ink/ink23.xml"/><Relationship Id="rId3" Type="http://schemas.openxmlformats.org/officeDocument/2006/relationships/image" Target="../media/image70.png"/><Relationship Id="rId7" Type="http://schemas.openxmlformats.org/officeDocument/2006/relationships/customXml" Target="../ink/ink17.xml"/><Relationship Id="rId12" Type="http://schemas.openxmlformats.org/officeDocument/2006/relationships/customXml" Target="../ink/ink22.xml"/><Relationship Id="rId2" Type="http://schemas.openxmlformats.org/officeDocument/2006/relationships/customXml" Target="../ink/ink13.xml"/><Relationship Id="rId1" Type="http://schemas.openxmlformats.org/officeDocument/2006/relationships/slideLayout" Target="../slideLayouts/slideLayout3.xml"/><Relationship Id="rId6" Type="http://schemas.openxmlformats.org/officeDocument/2006/relationships/customXml" Target="../ink/ink16.xml"/><Relationship Id="rId11" Type="http://schemas.openxmlformats.org/officeDocument/2006/relationships/customXml" Target="../ink/ink21.xml"/><Relationship Id="rId5" Type="http://schemas.openxmlformats.org/officeDocument/2006/relationships/customXml" Target="../ink/ink15.xml"/><Relationship Id="rId10" Type="http://schemas.openxmlformats.org/officeDocument/2006/relationships/customXml" Target="../ink/ink20.xml"/><Relationship Id="rId4" Type="http://schemas.openxmlformats.org/officeDocument/2006/relationships/customXml" Target="../ink/ink14.xml"/><Relationship Id="rId9" Type="http://schemas.openxmlformats.org/officeDocument/2006/relationships/customXml" Target="../ink/ink19.xml"/><Relationship Id="rId1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hyperlink" Target="mailto:OlceseC@mskcc.org" TargetMode="External"/><Relationship Id="rId4" Type="http://schemas.openxmlformats.org/officeDocument/2006/relationships/hyperlink" Target="mailto:Lawaln@argo-research.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mailto:OlceseC@mskcc.org" TargetMode="External"/><Relationship Id="rId4" Type="http://schemas.openxmlformats.org/officeDocument/2006/relationships/hyperlink" Target="mailto:Olanrewajuseyi@yahoo.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grants.nih.gov/grants/guide/notice-files/NOT-OD-16-148.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endParaRPr lang="en-US" dirty="0">
              <a:latin typeface="Arial"/>
              <a:cs typeface="Arial"/>
            </a:endParaRPr>
          </a:p>
          <a:p>
            <a:endParaRPr lang="en-US" dirty="0"/>
          </a:p>
        </p:txBody>
      </p:sp>
      <p:sp>
        <p:nvSpPr>
          <p:cNvPr id="5" name="Title 4">
            <a:extLst>
              <a:ext uri="{FF2B5EF4-FFF2-40B4-BE49-F238E27FC236}">
                <a16:creationId xmlns:a16="http://schemas.microsoft.com/office/drawing/2014/main" id="{035C7CF7-04F9-4864-8E29-E7EDF10D3B33}"/>
              </a:ext>
            </a:extLst>
          </p:cNvPr>
          <p:cNvSpPr>
            <a:spLocks noGrp="1"/>
          </p:cNvSpPr>
          <p:nvPr>
            <p:ph type="ctrTitle"/>
          </p:nvPr>
        </p:nvSpPr>
        <p:spPr>
          <a:xfrm>
            <a:off x="719340" y="6268720"/>
            <a:ext cx="37307520" cy="4704080"/>
          </a:xfrm>
        </p:spPr>
        <p:txBody>
          <a:bodyPr/>
          <a:lstStyle/>
          <a:p>
            <a:r>
              <a:rPr lang="en-US" dirty="0"/>
              <a:t>The essential tools to a successful PI-ARGO Model</a:t>
            </a:r>
          </a:p>
        </p:txBody>
      </p:sp>
      <p:pic>
        <p:nvPicPr>
          <p:cNvPr id="4" name="Picture 5">
            <a:extLst>
              <a:ext uri="{FF2B5EF4-FFF2-40B4-BE49-F238E27FC236}">
                <a16:creationId xmlns:a16="http://schemas.microsoft.com/office/drawing/2014/main" id="{8F7580A5-BA24-4612-AF16-C5BE2A6AA44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610629" y="1275606"/>
            <a:ext cx="11495313" cy="33834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Title 4">
            <a:extLst>
              <a:ext uri="{FF2B5EF4-FFF2-40B4-BE49-F238E27FC236}">
                <a16:creationId xmlns:a16="http://schemas.microsoft.com/office/drawing/2014/main" id="{8DDD61C4-8EC1-4897-94BC-749A380B9BFF}"/>
              </a:ext>
            </a:extLst>
          </p:cNvPr>
          <p:cNvSpPr txBox="1">
            <a:spLocks/>
          </p:cNvSpPr>
          <p:nvPr/>
        </p:nvSpPr>
        <p:spPr>
          <a:xfrm>
            <a:off x="636213" y="8700148"/>
            <a:ext cx="23304442" cy="12331052"/>
          </a:xfrm>
        </p:spPr>
        <p:txBody>
          <a:bodyPr>
            <a:normAutofit fontScale="92500" lnSpcReduction="10000"/>
          </a:bodyPr>
          <a:lstStyle>
            <a:lvl1pPr algn="l" defTabSz="3788679" rtl="0" eaLnBrk="1" fontAlgn="base" hangingPunct="1">
              <a:spcBef>
                <a:spcPct val="0"/>
              </a:spcBef>
              <a:spcAft>
                <a:spcPct val="0"/>
              </a:spcAft>
              <a:defRPr sz="12800" b="1" i="0">
                <a:solidFill>
                  <a:srgbClr val="FFFFFF"/>
                </a:solidFill>
                <a:latin typeface="Corbel"/>
                <a:ea typeface="+mj-ea"/>
                <a:cs typeface="Corbel"/>
              </a:defRPr>
            </a:lvl1pPr>
            <a:lvl2pPr algn="ctr" defTabSz="3788679" rtl="0" eaLnBrk="1" fontAlgn="base" hangingPunct="1">
              <a:spcBef>
                <a:spcPct val="0"/>
              </a:spcBef>
              <a:spcAft>
                <a:spcPct val="0"/>
              </a:spcAft>
              <a:defRPr sz="18300">
                <a:solidFill>
                  <a:schemeClr val="tx2"/>
                </a:solidFill>
                <a:latin typeface="Times New Roman" pitchFamily="18" charset="0"/>
              </a:defRPr>
            </a:lvl2pPr>
            <a:lvl3pPr algn="ctr" defTabSz="3788679" rtl="0" eaLnBrk="1" fontAlgn="base" hangingPunct="1">
              <a:spcBef>
                <a:spcPct val="0"/>
              </a:spcBef>
              <a:spcAft>
                <a:spcPct val="0"/>
              </a:spcAft>
              <a:defRPr sz="18300">
                <a:solidFill>
                  <a:schemeClr val="tx2"/>
                </a:solidFill>
                <a:latin typeface="Times New Roman" pitchFamily="18" charset="0"/>
              </a:defRPr>
            </a:lvl3pPr>
            <a:lvl4pPr algn="ctr" defTabSz="3788679" rtl="0" eaLnBrk="1" fontAlgn="base" hangingPunct="1">
              <a:spcBef>
                <a:spcPct val="0"/>
              </a:spcBef>
              <a:spcAft>
                <a:spcPct val="0"/>
              </a:spcAft>
              <a:defRPr sz="18300">
                <a:solidFill>
                  <a:schemeClr val="tx2"/>
                </a:solidFill>
                <a:latin typeface="Times New Roman" pitchFamily="18" charset="0"/>
              </a:defRPr>
            </a:lvl4pPr>
            <a:lvl5pPr algn="ctr" defTabSz="3788679" rtl="0" eaLnBrk="1" fontAlgn="base" hangingPunct="1">
              <a:spcBef>
                <a:spcPct val="0"/>
              </a:spcBef>
              <a:spcAft>
                <a:spcPct val="0"/>
              </a:spcAft>
              <a:defRPr sz="18300">
                <a:solidFill>
                  <a:schemeClr val="tx2"/>
                </a:solidFill>
                <a:latin typeface="Times New Roman" pitchFamily="18" charset="0"/>
              </a:defRPr>
            </a:lvl5pPr>
            <a:lvl6pPr marL="788396" algn="ctr" defTabSz="3788679" rtl="0" eaLnBrk="1" fontAlgn="base" hangingPunct="1">
              <a:spcBef>
                <a:spcPct val="0"/>
              </a:spcBef>
              <a:spcAft>
                <a:spcPct val="0"/>
              </a:spcAft>
              <a:defRPr sz="18300">
                <a:solidFill>
                  <a:schemeClr val="tx2"/>
                </a:solidFill>
                <a:latin typeface="Times New Roman" pitchFamily="18" charset="0"/>
              </a:defRPr>
            </a:lvl6pPr>
            <a:lvl7pPr marL="1576791" algn="ctr" defTabSz="3788679" rtl="0" eaLnBrk="1" fontAlgn="base" hangingPunct="1">
              <a:spcBef>
                <a:spcPct val="0"/>
              </a:spcBef>
              <a:spcAft>
                <a:spcPct val="0"/>
              </a:spcAft>
              <a:defRPr sz="18300">
                <a:solidFill>
                  <a:schemeClr val="tx2"/>
                </a:solidFill>
                <a:latin typeface="Times New Roman" pitchFamily="18" charset="0"/>
              </a:defRPr>
            </a:lvl7pPr>
            <a:lvl8pPr marL="2365187" algn="ctr" defTabSz="3788679" rtl="0" eaLnBrk="1" fontAlgn="base" hangingPunct="1">
              <a:spcBef>
                <a:spcPct val="0"/>
              </a:spcBef>
              <a:spcAft>
                <a:spcPct val="0"/>
              </a:spcAft>
              <a:defRPr sz="18300">
                <a:solidFill>
                  <a:schemeClr val="tx2"/>
                </a:solidFill>
                <a:latin typeface="Times New Roman" pitchFamily="18" charset="0"/>
              </a:defRPr>
            </a:lvl8pPr>
            <a:lvl9pPr marL="3153583" algn="ctr" defTabSz="3788679" rtl="0" eaLnBrk="1" fontAlgn="base" hangingPunct="1">
              <a:spcBef>
                <a:spcPct val="0"/>
              </a:spcBef>
              <a:spcAft>
                <a:spcPct val="0"/>
              </a:spcAft>
              <a:defRPr sz="18300">
                <a:solidFill>
                  <a:schemeClr val="tx2"/>
                </a:solidFill>
                <a:latin typeface="Times New Roman" pitchFamily="18" charset="0"/>
              </a:defRPr>
            </a:lvl9pPr>
          </a:lstStyle>
          <a:p>
            <a:pPr>
              <a:buNone/>
            </a:pPr>
            <a:r>
              <a:rPr lang="en-US" sz="7200" b="0" kern="0" dirty="0"/>
              <a:t>Professor Alatise</a:t>
            </a:r>
          </a:p>
          <a:p>
            <a:pPr>
              <a:buNone/>
            </a:pPr>
            <a:r>
              <a:rPr lang="en-US" sz="7200" b="0" kern="0" dirty="0"/>
              <a:t>Director of African Research Group for Oncology</a:t>
            </a:r>
          </a:p>
          <a:p>
            <a:pPr>
              <a:buNone/>
            </a:pPr>
            <a:r>
              <a:rPr lang="en-US" sz="7200" b="0" kern="0" dirty="0"/>
              <a:t>Obafemi Awolowo University Teaching Hospital</a:t>
            </a:r>
          </a:p>
          <a:p>
            <a:pPr>
              <a:buNone/>
            </a:pPr>
            <a:endParaRPr lang="en-US" sz="7200" b="0" kern="0" dirty="0"/>
          </a:p>
          <a:p>
            <a:pPr>
              <a:buNone/>
            </a:pPr>
            <a:endParaRPr lang="en-US" sz="7200" b="0" kern="0" dirty="0"/>
          </a:p>
          <a:p>
            <a:pPr>
              <a:buNone/>
            </a:pPr>
            <a:r>
              <a:rPr lang="en-US" sz="7200" b="0" kern="0" dirty="0"/>
              <a:t>Dr. Kingham</a:t>
            </a:r>
          </a:p>
          <a:p>
            <a:pPr>
              <a:buNone/>
            </a:pPr>
            <a:r>
              <a:rPr lang="en-US" sz="7200" b="0" kern="0" dirty="0"/>
              <a:t>Director of Global Cancer Disparities Initiatives Program</a:t>
            </a:r>
          </a:p>
          <a:p>
            <a:pPr>
              <a:buNone/>
            </a:pPr>
            <a:r>
              <a:rPr lang="en-US" sz="7200" b="0" kern="0" dirty="0"/>
              <a:t>Memorial Sloan Kettering Cancer Center</a:t>
            </a:r>
          </a:p>
          <a:p>
            <a:pPr>
              <a:buNone/>
            </a:pPr>
            <a:endParaRPr lang="en-US" sz="7200" b="0" kern="0" dirty="0"/>
          </a:p>
          <a:p>
            <a:pPr>
              <a:buNone/>
            </a:pPr>
            <a:endParaRPr lang="en-US" sz="7200" b="0" kern="0" dirty="0"/>
          </a:p>
          <a:p>
            <a:pPr>
              <a:buNone/>
            </a:pPr>
            <a:r>
              <a:rPr lang="en-US" sz="7200" b="0" kern="0" dirty="0"/>
              <a:t>Cristina Olcese</a:t>
            </a:r>
          </a:p>
          <a:p>
            <a:pPr>
              <a:buNone/>
            </a:pPr>
            <a:r>
              <a:rPr lang="en-US" sz="7200" b="0" kern="0" dirty="0"/>
              <a:t>Clinical Research Manager</a:t>
            </a:r>
          </a:p>
          <a:p>
            <a:pPr>
              <a:buNone/>
            </a:pPr>
            <a:r>
              <a:rPr lang="en-US" sz="7200" b="0" kern="0" dirty="0"/>
              <a:t>Memorial Sloan Kettering Cancer Center</a:t>
            </a:r>
          </a:p>
          <a:p>
            <a:pPr>
              <a:buNone/>
            </a:pPr>
            <a:endParaRPr lang="en-US" sz="7200" b="0" kern="0" dirty="0"/>
          </a:p>
        </p:txBody>
      </p:sp>
    </p:spTree>
    <p:extLst>
      <p:ext uri="{BB962C8B-B14F-4D97-AF65-F5344CB8AC3E}">
        <p14:creationId xmlns:p14="http://schemas.microsoft.com/office/powerpoint/2010/main" val="1078798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Mandatory Trainings</a:t>
            </a:r>
          </a:p>
        </p:txBody>
      </p:sp>
      <p:sp>
        <p:nvSpPr>
          <p:cNvPr id="9" name="TextBox 8">
            <a:extLst>
              <a:ext uri="{FF2B5EF4-FFF2-40B4-BE49-F238E27FC236}">
                <a16:creationId xmlns:a16="http://schemas.microsoft.com/office/drawing/2014/main" id="{B595228B-AC7C-9A4A-9087-C9E326C21F52}"/>
              </a:ext>
            </a:extLst>
          </p:cNvPr>
          <p:cNvSpPr txBox="1"/>
          <p:nvPr/>
        </p:nvSpPr>
        <p:spPr>
          <a:xfrm>
            <a:off x="2038350" y="4878389"/>
            <a:ext cx="38271450" cy="19174480"/>
          </a:xfrm>
          <a:prstGeom prst="rect">
            <a:avLst/>
          </a:prstGeom>
          <a:noFill/>
        </p:spPr>
        <p:txBody>
          <a:bodyPr wrap="square">
            <a:spAutoFit/>
          </a:bodyPr>
          <a:lstStyle/>
          <a:p>
            <a:pPr>
              <a:buNone/>
            </a:pPr>
            <a:r>
              <a:rPr lang="en-US" sz="9000" b="1" dirty="0">
                <a:latin typeface="Corbel" panose="020B0503020204020204" pitchFamily="34" charset="0"/>
              </a:rPr>
              <a:t>GCP</a:t>
            </a:r>
            <a:endParaRPr lang="en-US" altLang="en-US" sz="7500" dirty="0">
              <a:latin typeface="Corbel "/>
              <a:cs typeface="Corbel" panose="020B0503020204020204" pitchFamily="34" charset="0"/>
            </a:endParaRPr>
          </a:p>
          <a:p>
            <a:pPr marL="169863" indent="-169863">
              <a:buFont typeface="Arial" charset="0"/>
              <a:buChar char="•"/>
              <a:defRPr/>
            </a:pPr>
            <a:r>
              <a:rPr lang="en-US" sz="7500" b="1" dirty="0">
                <a:latin typeface="Corbel "/>
              </a:rPr>
              <a:t>How to complete training (new user)</a:t>
            </a:r>
          </a:p>
          <a:p>
            <a:pPr marL="569913" lvl="1" indent="-169863">
              <a:buFont typeface="Arial" charset="0"/>
              <a:buChar char="–"/>
              <a:defRPr/>
            </a:pPr>
            <a:r>
              <a:rPr lang="en-US" sz="6000" dirty="0">
                <a:latin typeface="Corbel "/>
              </a:rPr>
              <a:t>Go to citiprogram.org </a:t>
            </a:r>
          </a:p>
          <a:p>
            <a:pPr marL="569913" lvl="1" indent="-169863">
              <a:buFont typeface="Arial" charset="0"/>
              <a:buChar char="–"/>
              <a:defRPr/>
            </a:pPr>
            <a:r>
              <a:rPr lang="en-US" sz="6000" dirty="0">
                <a:latin typeface="Corbel "/>
              </a:rPr>
              <a:t>Click “Register” button</a:t>
            </a:r>
          </a:p>
          <a:p>
            <a:pPr marL="569913" lvl="1" indent="-169863">
              <a:buFont typeface="Arial" charset="0"/>
              <a:buChar char="–"/>
              <a:defRPr/>
            </a:pPr>
            <a:r>
              <a:rPr lang="en-US" sz="6000" dirty="0">
                <a:latin typeface="Corbel "/>
              </a:rPr>
              <a:t>'Select Your Organization Affiliation', type ‘Center for Bioethics and Research’ or ‘ARGO' and click the 'Continue to Step 2' button</a:t>
            </a:r>
          </a:p>
          <a:p>
            <a:pPr marL="569913" lvl="1" indent="-169863">
              <a:buFont typeface="Arial" charset="0"/>
              <a:buChar char="–"/>
              <a:defRPr/>
            </a:pPr>
            <a:r>
              <a:rPr lang="en-US" sz="6000" dirty="0">
                <a:latin typeface="Corbel "/>
              </a:rPr>
              <a:t>    Complete required information</a:t>
            </a:r>
          </a:p>
          <a:p>
            <a:pPr lvl="1">
              <a:buFont typeface="Arial" charset="0"/>
              <a:buChar char="–"/>
              <a:defRPr/>
            </a:pPr>
            <a:r>
              <a:rPr lang="en-US" sz="6000" dirty="0">
                <a:latin typeface="Corbel "/>
              </a:rPr>
              <a:t>Select 'Basic Course' - </a:t>
            </a:r>
            <a:r>
              <a:rPr lang="en-US" sz="6000" b="1" dirty="0">
                <a:latin typeface="Corbel "/>
              </a:rPr>
              <a:t>Do not complete any Refresher Courses</a:t>
            </a:r>
            <a:r>
              <a:rPr lang="en-US" sz="6000" dirty="0">
                <a:latin typeface="Corbel "/>
              </a:rPr>
              <a:t>.</a:t>
            </a:r>
          </a:p>
          <a:p>
            <a:pPr lvl="1">
              <a:buFont typeface="Arial" charset="0"/>
              <a:buChar char="–"/>
              <a:defRPr/>
            </a:pPr>
            <a:r>
              <a:rPr lang="en-US" sz="6000" dirty="0">
                <a:latin typeface="Corbel "/>
              </a:rPr>
              <a:t>Select 'Group 5: Good Clinical Practice Course (GCP)</a:t>
            </a:r>
          </a:p>
          <a:p>
            <a:pPr lvl="1">
              <a:buFont typeface="Arial" charset="0"/>
              <a:buChar char="–"/>
              <a:defRPr/>
            </a:pPr>
            <a:r>
              <a:rPr lang="en-US" sz="6000" dirty="0">
                <a:latin typeface="Corbel "/>
              </a:rPr>
              <a:t>Click on the 'Finalize registration' link.</a:t>
            </a:r>
          </a:p>
          <a:p>
            <a:pPr lvl="1">
              <a:buFont typeface="Arial" charset="0"/>
              <a:buChar char="–"/>
              <a:defRPr/>
            </a:pPr>
            <a:r>
              <a:rPr lang="en-US" sz="6000" dirty="0">
                <a:latin typeface="Corbel "/>
              </a:rPr>
              <a:t>Click the ‘ARGO’ or ’CBR’ menu and then click on the 'Good Clinical Practice Course (GCP)' Course.</a:t>
            </a:r>
          </a:p>
          <a:p>
            <a:pPr lvl="1">
              <a:buFont typeface="Arial" charset="0"/>
              <a:buChar char="–"/>
              <a:defRPr/>
            </a:pPr>
            <a:r>
              <a:rPr lang="en-US" sz="6000" dirty="0">
                <a:latin typeface="Corbel "/>
              </a:rPr>
              <a:t>Click on the 'Complete The Integrity Assurance Statement before beginning the course' link located in the top box.</a:t>
            </a:r>
          </a:p>
          <a:p>
            <a:pPr lvl="1">
              <a:buFont typeface="Arial" charset="0"/>
              <a:buChar char="–"/>
              <a:defRPr/>
            </a:pPr>
            <a:r>
              <a:rPr lang="en-US" sz="6000" dirty="0">
                <a:latin typeface="Corbel "/>
              </a:rPr>
              <a:t>Read the 'Assurance Statement', select the 'I AGREE' option, and then click on the 'Submit' button.</a:t>
            </a:r>
          </a:p>
          <a:p>
            <a:pPr lvl="1">
              <a:buFont typeface="Arial" charset="0"/>
              <a:buChar char="–"/>
              <a:defRPr/>
            </a:pPr>
            <a:r>
              <a:rPr lang="en-US" sz="6000" dirty="0">
                <a:latin typeface="Corbel "/>
              </a:rPr>
              <a:t>Select and complete all of the 'Incomplete' modules.</a:t>
            </a:r>
          </a:p>
          <a:p>
            <a:pPr marL="285750" lvl="1">
              <a:buFont typeface="Arial" charset="0"/>
              <a:buNone/>
              <a:defRPr/>
            </a:pPr>
            <a:r>
              <a:rPr lang="en-US" sz="6000" dirty="0">
                <a:latin typeface="Corbel "/>
                <a:hlinkClick r:id="rId4"/>
              </a:rPr>
              <a:t>https://one.mskcc.org/sites/pub/clinresearch/Pages/trainings/required-certifications-for-clinical-research-staff/Good-Clinical-Practice.aspx</a:t>
            </a:r>
            <a:endParaRPr lang="en-US" sz="6000" dirty="0">
              <a:latin typeface="Corbel "/>
            </a:endParaRPr>
          </a:p>
          <a:p>
            <a:pPr marL="285750" lvl="1">
              <a:buFont typeface="Arial" charset="0"/>
              <a:buNone/>
              <a:defRPr/>
            </a:pPr>
            <a:endParaRPr lang="en-US" sz="5500" dirty="0"/>
          </a:p>
          <a:p>
            <a:pPr>
              <a:buNone/>
            </a:pPr>
            <a:endParaRPr lang="en-US" sz="9000" b="1" dirty="0">
              <a:latin typeface="Corbel" panose="020B0503020204020204" pitchFamily="34" charset="0"/>
            </a:endParaRPr>
          </a:p>
          <a:p>
            <a:pPr>
              <a:buNone/>
            </a:pPr>
            <a:r>
              <a:rPr lang="en-US" sz="9000" b="1" dirty="0">
                <a:latin typeface="Corbel" panose="020B0503020204020204" pitchFamily="34" charset="0"/>
              </a:rPr>
              <a:t> </a:t>
            </a:r>
            <a:endParaRPr lang="en-US" sz="9000" dirty="0">
              <a:latin typeface="Corbel" panose="020B0503020204020204" pitchFamily="34" charset="0"/>
            </a:endParaRPr>
          </a:p>
        </p:txBody>
      </p:sp>
    </p:spTree>
    <p:extLst>
      <p:ext uri="{BB962C8B-B14F-4D97-AF65-F5344CB8AC3E}">
        <p14:creationId xmlns:p14="http://schemas.microsoft.com/office/powerpoint/2010/main" val="238030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C9A5FF3E-320D-4784-9135-31ECA3E85AAE}"/>
              </a:ext>
            </a:extLst>
          </p:cNvPr>
          <p:cNvSpPr>
            <a:spLocks noGrp="1"/>
          </p:cNvSpPr>
          <p:nvPr>
            <p:ph type="title"/>
          </p:nvPr>
        </p:nvSpPr>
        <p:spPr>
          <a:xfrm>
            <a:off x="8988369" y="2166247"/>
            <a:ext cx="27345638" cy="3454400"/>
          </a:xfrm>
        </p:spPr>
        <p:txBody>
          <a:bodyPr/>
          <a:lstStyle/>
          <a:p>
            <a:pPr algn="ctr"/>
            <a:r>
              <a:rPr lang="en-US" altLang="en-US" sz="8000" dirty="0">
                <a:solidFill>
                  <a:schemeClr val="bg1"/>
                </a:solidFill>
                <a:latin typeface="Corbel" panose="020B0503020204020204" pitchFamily="34" charset="0"/>
                <a:cs typeface="Corbel" panose="020B0503020204020204" pitchFamily="34" charset="0"/>
              </a:rPr>
              <a:t>Trainings:</a:t>
            </a:r>
            <a:r>
              <a:rPr lang="en-US" altLang="en-US" dirty="0">
                <a:latin typeface="Georgia" panose="02040502050405020303" pitchFamily="18" charset="0"/>
                <a:cs typeface="Corbel" panose="020B0503020204020204" pitchFamily="34" charset="0"/>
              </a:rPr>
              <a:t>	</a:t>
            </a:r>
          </a:p>
        </p:txBody>
      </p:sp>
      <p:sp>
        <p:nvSpPr>
          <p:cNvPr id="74755" name="Content Placeholder 4">
            <a:extLst>
              <a:ext uri="{FF2B5EF4-FFF2-40B4-BE49-F238E27FC236}">
                <a16:creationId xmlns:a16="http://schemas.microsoft.com/office/drawing/2014/main" id="{03C7C3B3-3149-44D7-851B-4100E191FD2B}"/>
              </a:ext>
            </a:extLst>
          </p:cNvPr>
          <p:cNvSpPr>
            <a:spLocks noGrp="1"/>
          </p:cNvSpPr>
          <p:nvPr>
            <p:ph idx="1"/>
          </p:nvPr>
        </p:nvSpPr>
        <p:spPr>
          <a:xfrm>
            <a:off x="8154949" y="5647318"/>
            <a:ext cx="29012478" cy="13474177"/>
          </a:xfrm>
        </p:spPr>
        <p:txBody>
          <a:bodyPr/>
          <a:lstStyle/>
          <a:p>
            <a:pPr algn="ctr">
              <a:buFont typeface="Arial" panose="020B0604020202020204" pitchFamily="34" charset="0"/>
              <a:buNone/>
            </a:pPr>
            <a:endParaRPr lang="en-US" altLang="en-US" sz="5760" dirty="0">
              <a:latin typeface="Corbel" panose="020B0503020204020204" pitchFamily="34" charset="0"/>
              <a:cs typeface="Corbel" panose="020B0503020204020204" pitchFamily="34" charset="0"/>
            </a:endParaRPr>
          </a:p>
          <a:p>
            <a:pPr algn="ctr">
              <a:lnSpc>
                <a:spcPct val="100000"/>
              </a:lnSpc>
              <a:buFont typeface="Arial" panose="020B0604020202020204" pitchFamily="34" charset="0"/>
              <a:buNone/>
            </a:pPr>
            <a:r>
              <a:rPr lang="en-US" altLang="en-US" sz="15360" dirty="0">
                <a:latin typeface="Corbel" panose="020B0503020204020204" pitchFamily="34" charset="0"/>
                <a:cs typeface="Corbel" panose="020B0503020204020204" pitchFamily="34" charset="0"/>
              </a:rPr>
              <a:t>Recommended trainings for PIs:</a:t>
            </a:r>
          </a:p>
          <a:p>
            <a:pPr marL="1143000" indent="-1143000" algn="ctr">
              <a:lnSpc>
                <a:spcPct val="100000"/>
              </a:lnSpc>
              <a:buFont typeface="Arial" panose="020B0604020202020204" pitchFamily="34" charset="0"/>
              <a:buChar char="•"/>
            </a:pPr>
            <a:r>
              <a:rPr lang="en-US" altLang="en-US" sz="15360" dirty="0">
                <a:latin typeface="Corbel" panose="020B0503020204020204" pitchFamily="34" charset="0"/>
                <a:cs typeface="Corbel" panose="020B0503020204020204" pitchFamily="34" charset="0"/>
              </a:rPr>
              <a:t>Biosafety </a:t>
            </a:r>
          </a:p>
          <a:p>
            <a:pPr marL="1143000" indent="-1143000" algn="ctr">
              <a:lnSpc>
                <a:spcPct val="100000"/>
              </a:lnSpc>
              <a:buFont typeface="Arial" panose="020B0604020202020204" pitchFamily="34" charset="0"/>
              <a:buChar char="•"/>
            </a:pPr>
            <a:r>
              <a:rPr lang="en-US" altLang="en-US" sz="15360" dirty="0">
                <a:latin typeface="Corbel" panose="020B0503020204020204" pitchFamily="34" charset="0"/>
                <a:cs typeface="Corbel" panose="020B0503020204020204" pitchFamily="34" charset="0"/>
              </a:rPr>
              <a:t>Nigerian National Code for Health Research Ethics (NCHRE)</a:t>
            </a:r>
          </a:p>
          <a:p>
            <a:pPr algn="ctr">
              <a:buFont typeface="Arial" panose="020B0604020202020204" pitchFamily="34" charset="0"/>
              <a:buNone/>
            </a:pPr>
            <a:endParaRPr lang="en-US" altLang="en-US" sz="15360" dirty="0">
              <a:latin typeface="Corbel" panose="020B0503020204020204" pitchFamily="34" charset="0"/>
              <a:cs typeface="Corbel" panose="020B0503020204020204" pitchFamily="34" charset="0"/>
            </a:endParaRPr>
          </a:p>
        </p:txBody>
      </p:sp>
      <p:pic>
        <p:nvPicPr>
          <p:cNvPr id="2" name="Picture 5">
            <a:extLst>
              <a:ext uri="{FF2B5EF4-FFF2-40B4-BE49-F238E27FC236}">
                <a16:creationId xmlns:a16="http://schemas.microsoft.com/office/drawing/2014/main" id="{A731CD74-FDB6-06A1-A171-97318CFA6B3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717206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C9A5FF3E-320D-4784-9135-31ECA3E85AAE}"/>
              </a:ext>
            </a:extLst>
          </p:cNvPr>
          <p:cNvSpPr>
            <a:spLocks noGrp="1"/>
          </p:cNvSpPr>
          <p:nvPr>
            <p:ph type="title"/>
          </p:nvPr>
        </p:nvSpPr>
        <p:spPr>
          <a:xfrm>
            <a:off x="8988369" y="2166247"/>
            <a:ext cx="27345638" cy="3454400"/>
          </a:xfrm>
        </p:spPr>
        <p:txBody>
          <a:bodyPr/>
          <a:lstStyle/>
          <a:p>
            <a:pPr algn="ctr"/>
            <a:r>
              <a:rPr lang="en-US" altLang="en-US" sz="8000" dirty="0">
                <a:solidFill>
                  <a:schemeClr val="bg1"/>
                </a:solidFill>
                <a:latin typeface="Corbel" panose="020B0503020204020204" pitchFamily="34" charset="0"/>
                <a:cs typeface="Corbel" panose="020B0503020204020204" pitchFamily="34" charset="0"/>
              </a:rPr>
              <a:t>Things to remember:</a:t>
            </a:r>
            <a:r>
              <a:rPr lang="en-US" altLang="en-US" dirty="0">
                <a:latin typeface="Georgia" panose="02040502050405020303" pitchFamily="18" charset="0"/>
                <a:cs typeface="Corbel" panose="020B0503020204020204" pitchFamily="34" charset="0"/>
              </a:rPr>
              <a:t>	</a:t>
            </a:r>
          </a:p>
        </p:txBody>
      </p:sp>
      <p:sp>
        <p:nvSpPr>
          <p:cNvPr id="74755" name="Content Placeholder 4">
            <a:extLst>
              <a:ext uri="{FF2B5EF4-FFF2-40B4-BE49-F238E27FC236}">
                <a16:creationId xmlns:a16="http://schemas.microsoft.com/office/drawing/2014/main" id="{03C7C3B3-3149-44D7-851B-4100E191FD2B}"/>
              </a:ext>
            </a:extLst>
          </p:cNvPr>
          <p:cNvSpPr>
            <a:spLocks noGrp="1"/>
          </p:cNvSpPr>
          <p:nvPr>
            <p:ph idx="1"/>
          </p:nvPr>
        </p:nvSpPr>
        <p:spPr>
          <a:xfrm>
            <a:off x="9768840" y="7744231"/>
            <a:ext cx="24353520" cy="12476480"/>
          </a:xfrm>
        </p:spPr>
        <p:txBody>
          <a:bodyPr/>
          <a:lstStyle/>
          <a:p>
            <a:pPr algn="ctr">
              <a:buFont typeface="Arial" panose="020B0604020202020204" pitchFamily="34" charset="0"/>
              <a:buNone/>
            </a:pPr>
            <a:endParaRPr lang="en-US" altLang="en-US" sz="5760" dirty="0">
              <a:latin typeface="Corbel" panose="020B0503020204020204" pitchFamily="34" charset="0"/>
              <a:cs typeface="Corbel" panose="020B0503020204020204" pitchFamily="34" charset="0"/>
            </a:endParaRPr>
          </a:p>
          <a:p>
            <a:pPr algn="ctr">
              <a:buFont typeface="Arial" panose="020B0604020202020204" pitchFamily="34" charset="0"/>
              <a:buNone/>
            </a:pPr>
            <a:r>
              <a:rPr lang="en-US" altLang="en-US" sz="15360" dirty="0">
                <a:latin typeface="Corbel" panose="020B0503020204020204" pitchFamily="34" charset="0"/>
                <a:cs typeface="Corbel" panose="020B0503020204020204" pitchFamily="34" charset="0"/>
              </a:rPr>
              <a:t>Incomplete trainings</a:t>
            </a:r>
          </a:p>
          <a:p>
            <a:pPr algn="ctr">
              <a:buFont typeface="Arial" panose="020B0604020202020204" pitchFamily="34" charset="0"/>
              <a:buNone/>
            </a:pPr>
            <a:endParaRPr lang="en-US" altLang="en-US" sz="15360" dirty="0">
              <a:latin typeface="Corbel" panose="020B0503020204020204" pitchFamily="34" charset="0"/>
              <a:cs typeface="Corbel" panose="020B0503020204020204" pitchFamily="34" charset="0"/>
            </a:endParaRPr>
          </a:p>
          <a:p>
            <a:pPr algn="ctr">
              <a:buFont typeface="Arial" panose="020B0604020202020204" pitchFamily="34" charset="0"/>
              <a:buNone/>
            </a:pPr>
            <a:r>
              <a:rPr lang="en-US" altLang="en-US" sz="15360" dirty="0">
                <a:latin typeface="Corbel" panose="020B0503020204020204" pitchFamily="34" charset="0"/>
                <a:cs typeface="Corbel" panose="020B0503020204020204" pitchFamily="34" charset="0"/>
              </a:rPr>
              <a:t>=</a:t>
            </a:r>
          </a:p>
          <a:p>
            <a:pPr algn="ctr">
              <a:buFont typeface="Arial" panose="020B0604020202020204" pitchFamily="34" charset="0"/>
              <a:buNone/>
            </a:pPr>
            <a:endParaRPr lang="en-US" altLang="en-US" sz="15360" dirty="0">
              <a:latin typeface="Corbel" panose="020B0503020204020204" pitchFamily="34" charset="0"/>
              <a:cs typeface="Corbel" panose="020B0503020204020204" pitchFamily="34" charset="0"/>
            </a:endParaRPr>
          </a:p>
          <a:p>
            <a:pPr algn="ctr">
              <a:buFont typeface="Arial" panose="020B0604020202020204" pitchFamily="34" charset="0"/>
              <a:buNone/>
            </a:pPr>
            <a:r>
              <a:rPr lang="en-US" altLang="en-US" sz="15360" dirty="0">
                <a:latin typeface="Corbel" panose="020B0503020204020204" pitchFamily="34" charset="0"/>
                <a:cs typeface="Corbel" panose="020B0503020204020204" pitchFamily="34" charset="0"/>
              </a:rPr>
              <a:t>No research projects</a:t>
            </a:r>
          </a:p>
        </p:txBody>
      </p:sp>
      <p:pic>
        <p:nvPicPr>
          <p:cNvPr id="2" name="Picture 5">
            <a:extLst>
              <a:ext uri="{FF2B5EF4-FFF2-40B4-BE49-F238E27FC236}">
                <a16:creationId xmlns:a16="http://schemas.microsoft.com/office/drawing/2014/main" id="{A731CD74-FDB6-06A1-A171-97318CFA6B3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Principal Investigator (PI) Expectations</a:t>
            </a:r>
          </a:p>
        </p:txBody>
      </p:sp>
      <p:sp>
        <p:nvSpPr>
          <p:cNvPr id="9" name="TextBox 8">
            <a:extLst>
              <a:ext uri="{FF2B5EF4-FFF2-40B4-BE49-F238E27FC236}">
                <a16:creationId xmlns:a16="http://schemas.microsoft.com/office/drawing/2014/main" id="{B595228B-AC7C-9A4A-9087-C9E326C21F52}"/>
              </a:ext>
            </a:extLst>
          </p:cNvPr>
          <p:cNvSpPr txBox="1"/>
          <p:nvPr/>
        </p:nvSpPr>
        <p:spPr>
          <a:xfrm>
            <a:off x="2381250" y="5678489"/>
            <a:ext cx="39128700" cy="15327273"/>
          </a:xfrm>
          <a:prstGeom prst="rect">
            <a:avLst/>
          </a:prstGeom>
          <a:noFill/>
        </p:spPr>
        <p:txBody>
          <a:bodyPr wrap="square">
            <a:spAutoFit/>
          </a:bodyPr>
          <a:lstStyle/>
          <a:p>
            <a:pPr algn="ctr">
              <a:buFontTx/>
              <a:buNone/>
            </a:pPr>
            <a:r>
              <a:rPr lang="en-US" altLang="en-US" sz="9000" b="1" dirty="0">
                <a:latin typeface="Corbel" panose="020B0503020204020204" pitchFamily="34" charset="0"/>
              </a:rPr>
              <a:t>The Principal Investigator is responsible for the overall conduct of the trial and research staff</a:t>
            </a:r>
          </a:p>
          <a:p>
            <a:pPr algn="ctr">
              <a:buFontTx/>
              <a:buNone/>
            </a:pPr>
            <a:endParaRPr lang="en-US" altLang="en-US" sz="9000" b="1" dirty="0">
              <a:latin typeface="Corbel" panose="020B0503020204020204" pitchFamily="34" charset="0"/>
            </a:endParaRPr>
          </a:p>
          <a:p>
            <a:r>
              <a:rPr lang="en-US" altLang="en-US" sz="9000" dirty="0">
                <a:latin typeface="Corbel" panose="020B0503020204020204" pitchFamily="34" charset="0"/>
              </a:rPr>
              <a:t>Protocol Adherence</a:t>
            </a:r>
          </a:p>
          <a:p>
            <a:r>
              <a:rPr lang="en-US" altLang="en-US" sz="9000" dirty="0">
                <a:latin typeface="Corbel" panose="020B0503020204020204" pitchFamily="34" charset="0"/>
              </a:rPr>
              <a:t>Appropriate Training to all Research Staff and Investigators</a:t>
            </a:r>
          </a:p>
          <a:p>
            <a:r>
              <a:rPr lang="en-US" altLang="en-US" sz="9000" dirty="0">
                <a:latin typeface="Corbel" panose="020B0503020204020204" pitchFamily="34" charset="0"/>
              </a:rPr>
              <a:t>Delegation of Study Work</a:t>
            </a:r>
          </a:p>
          <a:p>
            <a:r>
              <a:rPr lang="en-US" altLang="en-US" sz="9000" dirty="0">
                <a:latin typeface="Corbel" panose="020B0503020204020204" pitchFamily="34" charset="0"/>
              </a:rPr>
              <a:t>Case Management of Study Subjects</a:t>
            </a:r>
          </a:p>
          <a:p>
            <a:r>
              <a:rPr lang="en-US" altLang="en-US" sz="9000" dirty="0">
                <a:latin typeface="Corbel" panose="020B0503020204020204" pitchFamily="34" charset="0"/>
              </a:rPr>
              <a:t>Evaluability of Study Subjects  </a:t>
            </a:r>
          </a:p>
          <a:p>
            <a:r>
              <a:rPr lang="en-US" altLang="en-US" sz="9000" dirty="0">
                <a:latin typeface="Corbel" panose="020B0503020204020204" pitchFamily="34" charset="0"/>
              </a:rPr>
              <a:t>Complete and Appropriate Source Documentation</a:t>
            </a:r>
          </a:p>
          <a:p>
            <a:pPr>
              <a:buNone/>
            </a:pPr>
            <a:endParaRPr lang="en-US" sz="9000" b="1" dirty="0">
              <a:latin typeface="Corbel" panose="020B0503020204020204" pitchFamily="34" charset="0"/>
            </a:endParaRPr>
          </a:p>
          <a:p>
            <a:pPr>
              <a:buNone/>
            </a:pPr>
            <a:r>
              <a:rPr lang="en-US" sz="9000" b="1" dirty="0">
                <a:latin typeface="Corbel" panose="020B0503020204020204" pitchFamily="34" charset="0"/>
              </a:rPr>
              <a:t> </a:t>
            </a:r>
            <a:endParaRPr lang="en-US" sz="9000" dirty="0">
              <a:latin typeface="Corbel" panose="020B0503020204020204" pitchFamily="34" charset="0"/>
            </a:endParaRPr>
          </a:p>
        </p:txBody>
      </p:sp>
    </p:spTree>
    <p:extLst>
      <p:ext uri="{BB962C8B-B14F-4D97-AF65-F5344CB8AC3E}">
        <p14:creationId xmlns:p14="http://schemas.microsoft.com/office/powerpoint/2010/main" val="3704949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Principal Investigator (PI) Expectations</a:t>
            </a:r>
          </a:p>
        </p:txBody>
      </p:sp>
      <p:sp>
        <p:nvSpPr>
          <p:cNvPr id="9" name="TextBox 8">
            <a:extLst>
              <a:ext uri="{FF2B5EF4-FFF2-40B4-BE49-F238E27FC236}">
                <a16:creationId xmlns:a16="http://schemas.microsoft.com/office/drawing/2014/main" id="{B595228B-AC7C-9A4A-9087-C9E326C21F52}"/>
              </a:ext>
            </a:extLst>
          </p:cNvPr>
          <p:cNvSpPr txBox="1"/>
          <p:nvPr/>
        </p:nvSpPr>
        <p:spPr>
          <a:xfrm>
            <a:off x="2076450" y="5373689"/>
            <a:ext cx="39128700" cy="15327273"/>
          </a:xfrm>
          <a:prstGeom prst="rect">
            <a:avLst/>
          </a:prstGeom>
          <a:noFill/>
        </p:spPr>
        <p:txBody>
          <a:bodyPr wrap="square">
            <a:spAutoFit/>
          </a:bodyPr>
          <a:lstStyle/>
          <a:p>
            <a:pPr marL="1143000" indent="-1143000"/>
            <a:r>
              <a:rPr lang="en-US" altLang="en-US" sz="9000" dirty="0">
                <a:latin typeface="Corbel" panose="020B0503020204020204" pitchFamily="34" charset="0"/>
                <a:cs typeface="Corbel" panose="020B0503020204020204" pitchFamily="34" charset="0"/>
              </a:rPr>
              <a:t>Be </a:t>
            </a:r>
            <a:r>
              <a:rPr lang="en-US" altLang="en-US" sz="9000" b="1" dirty="0">
                <a:latin typeface="Corbel" panose="020B0503020204020204" pitchFamily="34" charset="0"/>
                <a:cs typeface="Corbel" panose="020B0503020204020204" pitchFamily="34" charset="0"/>
              </a:rPr>
              <a:t>accountable</a:t>
            </a:r>
            <a:r>
              <a:rPr lang="en-US" altLang="en-US" sz="9000" dirty="0">
                <a:latin typeface="Corbel" panose="020B0503020204020204" pitchFamily="34" charset="0"/>
                <a:cs typeface="Corbel" panose="020B0503020204020204" pitchFamily="34" charset="0"/>
              </a:rPr>
              <a:t> for the research</a:t>
            </a:r>
          </a:p>
          <a:p>
            <a:pPr marL="1143000" indent="-1143000"/>
            <a:r>
              <a:rPr lang="en-US" altLang="en-US" sz="9000" b="1" dirty="0">
                <a:latin typeface="Corbel" panose="020B0503020204020204" pitchFamily="34" charset="0"/>
                <a:cs typeface="Corbel" panose="020B0503020204020204" pitchFamily="34" charset="0"/>
              </a:rPr>
              <a:t>Fiscal responsibility- </a:t>
            </a:r>
            <a:r>
              <a:rPr lang="en-US" altLang="en-US" sz="9000" dirty="0">
                <a:latin typeface="Corbel" panose="020B0503020204020204" pitchFamily="34" charset="0"/>
                <a:cs typeface="Corbel" panose="020B0503020204020204" pitchFamily="34" charset="0"/>
              </a:rPr>
              <a:t>make sure adequate funds are addressed upfront</a:t>
            </a:r>
          </a:p>
          <a:p>
            <a:pPr lvl="1"/>
            <a:r>
              <a:rPr lang="en-US" altLang="en-US" sz="9000" dirty="0">
                <a:latin typeface="Corbel" panose="020B0503020204020204" pitchFamily="34" charset="0"/>
                <a:cs typeface="Corbel" panose="020B0503020204020204" pitchFamily="34" charset="0"/>
              </a:rPr>
              <a:t>  All studies have costs, no matter how minimal</a:t>
            </a:r>
          </a:p>
          <a:p>
            <a:pPr marL="1143000" indent="-1143000"/>
            <a:r>
              <a:rPr lang="en-US" altLang="en-US" sz="9000" b="1" dirty="0">
                <a:latin typeface="Corbel" panose="020B0503020204020204" pitchFamily="34" charset="0"/>
                <a:cs typeface="Corbel" panose="020B0503020204020204" pitchFamily="34" charset="0"/>
              </a:rPr>
              <a:t>Responsiveness</a:t>
            </a:r>
            <a:r>
              <a:rPr lang="en-US" altLang="en-US" sz="9000" dirty="0">
                <a:latin typeface="Corbel" panose="020B0503020204020204" pitchFamily="34" charset="0"/>
                <a:cs typeface="Corbel" panose="020B0503020204020204" pitchFamily="34" charset="0"/>
              </a:rPr>
              <a:t>- respond timely to requests from research staff </a:t>
            </a:r>
          </a:p>
          <a:p>
            <a:pPr marL="1143000" indent="-1143000"/>
            <a:r>
              <a:rPr lang="en-US" altLang="en-US" sz="9000" b="1" dirty="0">
                <a:latin typeface="Corbel" panose="020B0503020204020204" pitchFamily="34" charset="0"/>
                <a:cs typeface="Corbel" panose="020B0503020204020204" pitchFamily="34" charset="0"/>
              </a:rPr>
              <a:t>Proper consenting </a:t>
            </a:r>
            <a:r>
              <a:rPr lang="en-US" altLang="en-US" sz="9000" dirty="0">
                <a:latin typeface="Corbel" panose="020B0503020204020204" pitchFamily="34" charset="0"/>
                <a:cs typeface="Corbel" panose="020B0503020204020204" pitchFamily="34" charset="0"/>
              </a:rPr>
              <a:t>- ensuring all elements are covered in the consent conversation </a:t>
            </a:r>
          </a:p>
          <a:p>
            <a:pPr lvl="1"/>
            <a:r>
              <a:rPr lang="en-US" altLang="en-US" sz="9000" dirty="0">
                <a:latin typeface="Corbel" panose="020B0503020204020204" pitchFamily="34" charset="0"/>
                <a:cs typeface="Corbel" panose="020B0503020204020204" pitchFamily="34" charset="0"/>
              </a:rPr>
              <a:t>  Clinical research staff cannot consent patients</a:t>
            </a:r>
          </a:p>
          <a:p>
            <a:pPr marL="1143000" indent="-1143000"/>
            <a:r>
              <a:rPr lang="en-US" altLang="en-US" sz="9000" b="1" dirty="0">
                <a:latin typeface="Corbel" panose="020B0503020204020204" pitchFamily="34" charset="0"/>
                <a:cs typeface="Corbel" panose="020B0503020204020204" pitchFamily="34" charset="0"/>
              </a:rPr>
              <a:t>Plan ahead </a:t>
            </a:r>
            <a:r>
              <a:rPr lang="en-US" altLang="en-US" sz="9000" dirty="0">
                <a:latin typeface="Corbel" panose="020B0503020204020204" pitchFamily="34" charset="0"/>
                <a:cs typeface="Corbel" panose="020B0503020204020204" pitchFamily="34" charset="0"/>
              </a:rPr>
              <a:t>to meet your targeted study timelines</a:t>
            </a:r>
          </a:p>
          <a:p>
            <a:pPr marL="1143000" indent="-1143000"/>
            <a:r>
              <a:rPr lang="en-US" altLang="en-US" sz="9000" b="1" dirty="0">
                <a:latin typeface="Corbel" panose="020B0503020204020204" pitchFamily="34" charset="0"/>
                <a:cs typeface="Corbel" panose="020B0503020204020204" pitchFamily="34" charset="0"/>
              </a:rPr>
              <a:t>RESPECT </a:t>
            </a:r>
            <a:r>
              <a:rPr lang="en-US" altLang="en-US" sz="9000" dirty="0">
                <a:latin typeface="Corbel" panose="020B0503020204020204" pitchFamily="34" charset="0"/>
                <a:cs typeface="Corbel" panose="020B0503020204020204" pitchFamily="34" charset="0"/>
              </a:rPr>
              <a:t>– for clinical research staff </a:t>
            </a:r>
          </a:p>
          <a:p>
            <a:pPr>
              <a:buNone/>
            </a:pPr>
            <a:endParaRPr lang="en-US" sz="9000" b="1" dirty="0">
              <a:latin typeface="Corbel" panose="020B0503020204020204" pitchFamily="34" charset="0"/>
            </a:endParaRPr>
          </a:p>
          <a:p>
            <a:pPr>
              <a:buNone/>
            </a:pPr>
            <a:r>
              <a:rPr lang="en-US" sz="9000" b="1" dirty="0">
                <a:latin typeface="Corbel" panose="020B0503020204020204" pitchFamily="34" charset="0"/>
              </a:rPr>
              <a:t> </a:t>
            </a:r>
            <a:endParaRPr lang="en-US" sz="9000" dirty="0">
              <a:latin typeface="Corbel" panose="020B0503020204020204" pitchFamily="34" charset="0"/>
            </a:endParaRPr>
          </a:p>
        </p:txBody>
      </p:sp>
    </p:spTree>
    <p:extLst>
      <p:ext uri="{BB962C8B-B14F-4D97-AF65-F5344CB8AC3E}">
        <p14:creationId xmlns:p14="http://schemas.microsoft.com/office/powerpoint/2010/main" val="1455071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6C186A4A-C451-444F-9E22-3C5654EF8A13}"/>
              </a:ext>
            </a:extLst>
          </p:cNvPr>
          <p:cNvSpPr>
            <a:spLocks noGrp="1"/>
          </p:cNvSpPr>
          <p:nvPr>
            <p:ph type="ctrTitle"/>
          </p:nvPr>
        </p:nvSpPr>
        <p:spPr>
          <a:xfrm>
            <a:off x="9509760" y="8890002"/>
            <a:ext cx="24871680" cy="11450320"/>
          </a:xfrm>
        </p:spPr>
        <p:txBody>
          <a:bodyPr/>
          <a:lstStyle/>
          <a:p>
            <a:pPr eaLnBrk="1" hangingPunct="1"/>
            <a:r>
              <a:rPr lang="en-US" altLang="en-US" sz="14080" dirty="0">
                <a:solidFill>
                  <a:schemeClr val="bg1"/>
                </a:solidFill>
                <a:latin typeface="Corbel" panose="020B0503020204020204" pitchFamily="34" charset="0"/>
                <a:cs typeface="Corbel" panose="020B0503020204020204" pitchFamily="34" charset="0"/>
              </a:rPr>
              <a:t>Types of Research Protocols</a:t>
            </a:r>
          </a:p>
        </p:txBody>
      </p:sp>
      <p:pic>
        <p:nvPicPr>
          <p:cNvPr id="2" name="Picture 5">
            <a:extLst>
              <a:ext uri="{FF2B5EF4-FFF2-40B4-BE49-F238E27FC236}">
                <a16:creationId xmlns:a16="http://schemas.microsoft.com/office/drawing/2014/main" id="{0CE1C36C-AF09-53C9-59FE-B6860983DC7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517953" y="160527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7940272" y="2223193"/>
            <a:ext cx="27345638" cy="3454400"/>
          </a:xfrm>
        </p:spPr>
        <p:txBody>
          <a:bodyPr/>
          <a:lstStyle/>
          <a:p>
            <a:pPr algn="ctr"/>
            <a:r>
              <a:rPr lang="en-US" dirty="0">
                <a:solidFill>
                  <a:schemeClr val="bg1"/>
                </a:solidFill>
                <a:latin typeface="Corbel" pitchFamily="34" charset="0"/>
                <a:cs typeface="Corbel" pitchFamily="34" charset="0"/>
              </a:rPr>
              <a:t>What is a </a:t>
            </a:r>
            <a:r>
              <a:rPr lang="en-US" sz="8000" dirty="0">
                <a:solidFill>
                  <a:schemeClr val="bg1"/>
                </a:solidFill>
                <a:latin typeface="Corbel" pitchFamily="34" charset="0"/>
                <a:cs typeface="Corbel" pitchFamily="34" charset="0"/>
              </a:rPr>
              <a:t>protocol</a:t>
            </a:r>
            <a:r>
              <a:rPr lang="en-US" dirty="0">
                <a:solidFill>
                  <a:schemeClr val="bg1"/>
                </a:solidFill>
                <a:latin typeface="Corbel" pitchFamily="34" charset="0"/>
                <a:cs typeface="Corbel" pitchFamily="34" charset="0"/>
              </a:rPr>
              <a:t>?</a:t>
            </a:r>
          </a:p>
        </p:txBody>
      </p:sp>
      <p:sp>
        <p:nvSpPr>
          <p:cNvPr id="47107" name="Content Placeholder 2"/>
          <p:cNvSpPr>
            <a:spLocks noGrp="1"/>
          </p:cNvSpPr>
          <p:nvPr>
            <p:ph idx="1"/>
          </p:nvPr>
        </p:nvSpPr>
        <p:spPr>
          <a:xfrm>
            <a:off x="8272781" y="6984998"/>
            <a:ext cx="27345638" cy="12664442"/>
          </a:xfrm>
        </p:spPr>
        <p:txBody>
          <a:bodyPr/>
          <a:lstStyle/>
          <a:p>
            <a:pPr>
              <a:lnSpc>
                <a:spcPct val="100000"/>
              </a:lnSpc>
            </a:pPr>
            <a:r>
              <a:rPr lang="en-US" sz="9000" b="1" dirty="0">
                <a:latin typeface="Corbel" pitchFamily="34" charset="0"/>
                <a:ea typeface="MS PGothic" pitchFamily="34" charset="-128"/>
              </a:rPr>
              <a:t>Designed to answer specific research questions</a:t>
            </a:r>
          </a:p>
          <a:p>
            <a:pPr>
              <a:lnSpc>
                <a:spcPct val="100000"/>
              </a:lnSpc>
            </a:pPr>
            <a:r>
              <a:rPr lang="en-US" sz="9000" b="1" dirty="0">
                <a:latin typeface="Corbel" pitchFamily="34" charset="0"/>
                <a:ea typeface="MS PGothic" pitchFamily="34" charset="-128"/>
              </a:rPr>
              <a:t>A research plan for a clinical trial includes:</a:t>
            </a:r>
          </a:p>
          <a:p>
            <a:pPr marL="3031865" lvl="1" indent="-1143000">
              <a:buFont typeface="Arial" panose="020B0604020202020204" pitchFamily="34" charset="0"/>
              <a:buChar char="•"/>
            </a:pPr>
            <a:r>
              <a:rPr lang="en-US" sz="9000" dirty="0">
                <a:latin typeface="Corbel" pitchFamily="34" charset="0"/>
                <a:ea typeface="MS PGothic" pitchFamily="34" charset="-128"/>
              </a:rPr>
              <a:t>Detailed background information</a:t>
            </a:r>
          </a:p>
          <a:p>
            <a:pPr marL="3031865" lvl="1" indent="-1143000">
              <a:buFont typeface="Arial" panose="020B0604020202020204" pitchFamily="34" charset="0"/>
              <a:buChar char="•"/>
            </a:pPr>
            <a:r>
              <a:rPr lang="en-US" sz="9000" dirty="0">
                <a:latin typeface="Corbel" pitchFamily="34" charset="0"/>
                <a:ea typeface="MS PGothic" pitchFamily="34" charset="-128"/>
              </a:rPr>
              <a:t>Specific instructions on how to carry out the study</a:t>
            </a:r>
          </a:p>
          <a:p>
            <a:pPr marL="3031865" lvl="1" indent="-1143000">
              <a:buFont typeface="Arial" panose="020B0604020202020204" pitchFamily="34" charset="0"/>
              <a:buChar char="•"/>
            </a:pPr>
            <a:r>
              <a:rPr lang="en-US" sz="9000" dirty="0">
                <a:latin typeface="Corbel" pitchFamily="34" charset="0"/>
                <a:ea typeface="MS PGothic" pitchFamily="34" charset="-128"/>
              </a:rPr>
              <a:t>Patient eligibility criteria</a:t>
            </a:r>
          </a:p>
          <a:p>
            <a:pPr marL="3031865" lvl="1" indent="-1143000">
              <a:buFont typeface="Arial" panose="020B0604020202020204" pitchFamily="34" charset="0"/>
              <a:buChar char="•"/>
            </a:pPr>
            <a:r>
              <a:rPr lang="en-US" sz="9000" dirty="0">
                <a:latin typeface="Corbel" pitchFamily="34" charset="0"/>
                <a:ea typeface="MS PGothic" pitchFamily="34" charset="-128"/>
              </a:rPr>
              <a:t>Statistical plan for data analysis</a:t>
            </a:r>
          </a:p>
          <a:p>
            <a:endParaRPr lang="en-US" dirty="0">
              <a:latin typeface="Corbel" pitchFamily="34" charset="0"/>
              <a:cs typeface="Corbel" pitchFamily="34" charset="0"/>
            </a:endParaRPr>
          </a:p>
        </p:txBody>
      </p:sp>
      <p:pic>
        <p:nvPicPr>
          <p:cNvPr id="2" name="Picture 5">
            <a:extLst>
              <a:ext uri="{FF2B5EF4-FFF2-40B4-BE49-F238E27FC236}">
                <a16:creationId xmlns:a16="http://schemas.microsoft.com/office/drawing/2014/main" id="{FC31AD63-1E8C-73A1-D435-408F95F9E1F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a:extLst>
              <a:ext uri="{FF2B5EF4-FFF2-40B4-BE49-F238E27FC236}">
                <a16:creationId xmlns:a16="http://schemas.microsoft.com/office/drawing/2014/main" id="{AC32F544-E367-44F2-8D62-F98CC09C05E7}"/>
              </a:ext>
            </a:extLst>
          </p:cNvPr>
          <p:cNvSpPr>
            <a:spLocks noGrp="1"/>
          </p:cNvSpPr>
          <p:nvPr>
            <p:ph type="title"/>
          </p:nvPr>
        </p:nvSpPr>
        <p:spPr>
          <a:xfrm>
            <a:off x="8272781" y="2042122"/>
            <a:ext cx="27345638" cy="3454400"/>
          </a:xfrm>
        </p:spPr>
        <p:txBody>
          <a:bodyPr/>
          <a:lstStyle/>
          <a:p>
            <a:pPr algn="ctr"/>
            <a:r>
              <a:rPr lang="en-US" altLang="en-US" sz="8000" dirty="0">
                <a:solidFill>
                  <a:schemeClr val="bg1"/>
                </a:solidFill>
                <a:latin typeface="Corbel" panose="020B0503020204020204" pitchFamily="34" charset="0"/>
                <a:cs typeface="Corbel" panose="020B0503020204020204" pitchFamily="34" charset="0"/>
              </a:rPr>
              <a:t>Protocols Can Be…</a:t>
            </a:r>
          </a:p>
        </p:txBody>
      </p:sp>
      <p:sp>
        <p:nvSpPr>
          <p:cNvPr id="5" name="Content Placeholder 2">
            <a:extLst>
              <a:ext uri="{FF2B5EF4-FFF2-40B4-BE49-F238E27FC236}">
                <a16:creationId xmlns:a16="http://schemas.microsoft.com/office/drawing/2014/main" id="{D23E6625-C246-4886-A434-258E1D340FEF}"/>
              </a:ext>
            </a:extLst>
          </p:cNvPr>
          <p:cNvSpPr>
            <a:spLocks noGrp="1"/>
          </p:cNvSpPr>
          <p:nvPr>
            <p:ph idx="1"/>
          </p:nvPr>
        </p:nvSpPr>
        <p:spPr>
          <a:xfrm>
            <a:off x="12254190" y="7714976"/>
            <a:ext cx="26309322" cy="13167360"/>
          </a:xfrm>
        </p:spPr>
        <p:txBody>
          <a:bodyPr>
            <a:noAutofit/>
          </a:bodyPr>
          <a:lstStyle/>
          <a:p>
            <a:pPr marL="543562" indent="-543562">
              <a:buFont typeface="Arial" charset="0"/>
              <a:buChar char="•"/>
              <a:defRPr/>
            </a:pPr>
            <a:r>
              <a:rPr lang="en-US" sz="9000" dirty="0"/>
              <a:t>Exempt Research</a:t>
            </a:r>
          </a:p>
          <a:p>
            <a:pPr>
              <a:defRPr/>
            </a:pPr>
            <a:endParaRPr lang="en-US" sz="9000" dirty="0"/>
          </a:p>
          <a:p>
            <a:pPr marL="543562" indent="-543562">
              <a:buFont typeface="Arial" charset="0"/>
              <a:buChar char="•"/>
              <a:defRPr/>
            </a:pPr>
            <a:r>
              <a:rPr lang="en-US" sz="9000" dirty="0"/>
              <a:t>Retrospective Research</a:t>
            </a:r>
          </a:p>
          <a:p>
            <a:pPr>
              <a:defRPr/>
            </a:pPr>
            <a:endParaRPr lang="en-US" sz="9000" dirty="0"/>
          </a:p>
          <a:p>
            <a:pPr marL="543562" indent="-543562">
              <a:buFont typeface="Arial" charset="0"/>
              <a:buChar char="•"/>
              <a:defRPr/>
            </a:pPr>
            <a:r>
              <a:rPr lang="en-US" sz="9000" dirty="0"/>
              <a:t>Prospective Research</a:t>
            </a:r>
          </a:p>
          <a:p>
            <a:pPr marL="543562" indent="-543562">
              <a:defRPr/>
            </a:pPr>
            <a:r>
              <a:rPr lang="en-US" sz="9000" dirty="0"/>
              <a:t>   </a:t>
            </a:r>
            <a:r>
              <a:rPr lang="en-US" sz="9000" i="1" dirty="0"/>
              <a:t>Therapeutic or Non-Therapeutic</a:t>
            </a:r>
            <a:endParaRPr lang="en-US" sz="9000" b="1" i="1" dirty="0">
              <a:solidFill>
                <a:srgbClr val="0070C0"/>
              </a:solidFill>
            </a:endParaRPr>
          </a:p>
          <a:p>
            <a:pPr marL="543562" indent="-543562">
              <a:spcBef>
                <a:spcPts val="3840"/>
              </a:spcBef>
              <a:defRPr/>
            </a:pPr>
            <a:endParaRPr lang="en-US" b="1" dirty="0"/>
          </a:p>
          <a:p>
            <a:pPr>
              <a:defRPr/>
            </a:pPr>
            <a:endParaRPr lang="en-US" sz="3840" dirty="0"/>
          </a:p>
        </p:txBody>
      </p:sp>
      <p:pic>
        <p:nvPicPr>
          <p:cNvPr id="2" name="Picture 5">
            <a:extLst>
              <a:ext uri="{FF2B5EF4-FFF2-40B4-BE49-F238E27FC236}">
                <a16:creationId xmlns:a16="http://schemas.microsoft.com/office/drawing/2014/main" id="{87E9C570-AEF9-AA1B-7FD3-4D2EF11D7EA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5">
                                            <p:txEl>
                                              <p:pRg st="4" end="4"/>
                                            </p:txEl>
                                          </p:spTgt>
                                        </p:tgtEl>
                                        <p:attrNameLst>
                                          <p:attrName>style.color</p:attrName>
                                        </p:attrNameLst>
                                      </p:cBhvr>
                                      <p:to>
                                        <a:schemeClr val="accent1"/>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mph" presetSubtype="2" fill="hold" nodeType="clickEffect">
                                  <p:stCondLst>
                                    <p:cond delay="0"/>
                                  </p:stCondLst>
                                  <p:childTnLst>
                                    <p:animClr clrSpc="rgb" dir="cw">
                                      <p:cBhvr override="childStyle">
                                        <p:cTn id="10" dur="2000" fill="hold"/>
                                        <p:tgtEl>
                                          <p:spTgt spid="5">
                                            <p:txEl>
                                              <p:pRg st="5" end="5"/>
                                            </p:txEl>
                                          </p:spTgt>
                                        </p:tgtEl>
                                        <p:attrNameLst>
                                          <p:attrName>style.color</p:attrName>
                                        </p:attrNameLst>
                                      </p:cBhvr>
                                      <p:to>
                                        <a:schemeClr val="accent1"/>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9DA62E5C-4A99-4EA9-B061-5B6CE946FB3F}"/>
              </a:ext>
            </a:extLst>
          </p:cNvPr>
          <p:cNvSpPr>
            <a:spLocks noGrp="1"/>
          </p:cNvSpPr>
          <p:nvPr>
            <p:ph type="title"/>
          </p:nvPr>
        </p:nvSpPr>
        <p:spPr>
          <a:xfrm>
            <a:off x="8813802" y="1930400"/>
            <a:ext cx="27345638" cy="3454400"/>
          </a:xfrm>
        </p:spPr>
        <p:txBody>
          <a:bodyPr/>
          <a:lstStyle/>
          <a:p>
            <a:pPr algn="ctr"/>
            <a:r>
              <a:rPr lang="en-US" altLang="en-US" sz="8000" dirty="0">
                <a:solidFill>
                  <a:schemeClr val="bg1"/>
                </a:solidFill>
                <a:latin typeface="Corbel" panose="020B0503020204020204" pitchFamily="34" charset="0"/>
                <a:cs typeface="Corbel" panose="020B0503020204020204" pitchFamily="34" charset="0"/>
              </a:rPr>
              <a:t>Prospective Research</a:t>
            </a:r>
          </a:p>
        </p:txBody>
      </p:sp>
      <p:sp>
        <p:nvSpPr>
          <p:cNvPr id="47107" name="Content Placeholder 2">
            <a:extLst>
              <a:ext uri="{FF2B5EF4-FFF2-40B4-BE49-F238E27FC236}">
                <a16:creationId xmlns:a16="http://schemas.microsoft.com/office/drawing/2014/main" id="{68F63C1C-3E4C-4365-A876-5A2E747D48F3}"/>
              </a:ext>
            </a:extLst>
          </p:cNvPr>
          <p:cNvSpPr>
            <a:spLocks noGrp="1"/>
          </p:cNvSpPr>
          <p:nvPr>
            <p:ph idx="1"/>
          </p:nvPr>
        </p:nvSpPr>
        <p:spPr>
          <a:xfrm>
            <a:off x="2560320" y="6526786"/>
            <a:ext cx="41001696" cy="13488414"/>
          </a:xfrm>
        </p:spPr>
        <p:txBody>
          <a:bodyPr/>
          <a:lstStyle/>
          <a:p>
            <a:pPr>
              <a:buFont typeface="Arial" charset="0"/>
              <a:buNone/>
              <a:defRPr/>
            </a:pPr>
            <a:r>
              <a:rPr lang="en-US" sz="9000" dirty="0">
                <a:latin typeface="Corbel" panose="020B0503020204020204" pitchFamily="34" charset="0"/>
                <a:cs typeface="Corbel" pitchFamily="34" charset="0"/>
              </a:rPr>
              <a:t>The source of the protocol:</a:t>
            </a:r>
          </a:p>
          <a:p>
            <a:pPr lvl="1">
              <a:buFont typeface="Arial" charset="0"/>
              <a:buChar char="–"/>
              <a:defRPr/>
            </a:pPr>
            <a:r>
              <a:rPr lang="en-US" sz="9000" dirty="0">
                <a:latin typeface="Corbel" panose="020B0503020204020204" pitchFamily="34" charset="0"/>
                <a:cs typeface="Corbel" pitchFamily="34" charset="0"/>
              </a:rPr>
              <a:t>Investigator Initiated</a:t>
            </a:r>
          </a:p>
          <a:p>
            <a:pPr lvl="1">
              <a:buFont typeface="Arial" charset="0"/>
              <a:buChar char="–"/>
              <a:defRPr/>
            </a:pPr>
            <a:r>
              <a:rPr lang="en-US" sz="9000" dirty="0">
                <a:latin typeface="Corbel" panose="020B0503020204020204" pitchFamily="34" charset="0"/>
                <a:cs typeface="Corbel" pitchFamily="34" charset="0"/>
              </a:rPr>
              <a:t>External (ex. Industry, Another Hospital or a University)</a:t>
            </a:r>
          </a:p>
          <a:p>
            <a:pPr lvl="1">
              <a:buFont typeface="Arial" charset="0"/>
              <a:buNone/>
              <a:defRPr/>
            </a:pPr>
            <a:endParaRPr lang="en-US" sz="9000" dirty="0">
              <a:latin typeface="Corbel" panose="020B0503020204020204" pitchFamily="34" charset="0"/>
              <a:cs typeface="Corbel" pitchFamily="34" charset="0"/>
            </a:endParaRPr>
          </a:p>
          <a:p>
            <a:pPr>
              <a:defRPr/>
            </a:pPr>
            <a:r>
              <a:rPr lang="en-US" sz="9000" b="1" dirty="0">
                <a:latin typeface="Corbel" panose="020B0503020204020204" pitchFamily="34" charset="0"/>
              </a:rPr>
              <a:t>Therapeutic </a:t>
            </a:r>
            <a:r>
              <a:rPr lang="en-US" sz="9000" dirty="0">
                <a:latin typeface="Corbel" panose="020B0503020204020204" pitchFamily="34" charset="0"/>
              </a:rPr>
              <a:t>or diagnostic studies using drugs or invasive diagnostic procedures.</a:t>
            </a:r>
          </a:p>
          <a:p>
            <a:pPr>
              <a:buFont typeface="Arial" charset="0"/>
              <a:buNone/>
              <a:defRPr/>
            </a:pPr>
            <a:endParaRPr lang="en-US" sz="9000" dirty="0">
              <a:latin typeface="Corbel" panose="020B0503020204020204" pitchFamily="34" charset="0"/>
            </a:endParaRPr>
          </a:p>
          <a:p>
            <a:pPr>
              <a:buFont typeface="Arial" charset="0"/>
              <a:buChar char="•"/>
              <a:defRPr/>
            </a:pPr>
            <a:r>
              <a:rPr lang="en-US" sz="9000" b="1" dirty="0">
                <a:latin typeface="Corbel" panose="020B0503020204020204" pitchFamily="34" charset="0"/>
              </a:rPr>
              <a:t>Non-Therapeutic: </a:t>
            </a:r>
            <a:r>
              <a:rPr lang="en-US" sz="9000" dirty="0">
                <a:latin typeface="Corbel" panose="020B0503020204020204" pitchFamily="34" charset="0"/>
              </a:rPr>
              <a:t>quality of life, epidemiologic or non-invasive diagnostic studies.</a:t>
            </a:r>
          </a:p>
          <a:p>
            <a:pPr lvl="1">
              <a:buFont typeface="Arial" charset="0"/>
              <a:buChar char="–"/>
              <a:defRPr/>
            </a:pPr>
            <a:r>
              <a:rPr lang="en-US" sz="9000" dirty="0">
                <a:latin typeface="Corbel" panose="020B0503020204020204" pitchFamily="34" charset="0"/>
              </a:rPr>
              <a:t>No drugs or radioactive agents.</a:t>
            </a:r>
          </a:p>
          <a:p>
            <a:pPr>
              <a:defRPr/>
            </a:pPr>
            <a:endParaRPr lang="en-US" sz="7040" dirty="0">
              <a:latin typeface="+mn-lt"/>
            </a:endParaRPr>
          </a:p>
          <a:p>
            <a:pPr lvl="1">
              <a:buFont typeface="Arial" charset="0"/>
              <a:buChar char="–"/>
              <a:defRPr/>
            </a:pPr>
            <a:endParaRPr lang="en-US" sz="8960" dirty="0">
              <a:latin typeface="Corbel" pitchFamily="34" charset="0"/>
              <a:cs typeface="Corbel" pitchFamily="34" charset="0"/>
            </a:endParaRPr>
          </a:p>
          <a:p>
            <a:pPr>
              <a:buFont typeface="Arial" charset="0"/>
              <a:buNone/>
              <a:defRPr/>
            </a:pPr>
            <a:endParaRPr lang="en-US" sz="8960" dirty="0">
              <a:latin typeface="Corbel" pitchFamily="34" charset="0"/>
              <a:cs typeface="Corbel" pitchFamily="34" charset="0"/>
            </a:endParaRPr>
          </a:p>
        </p:txBody>
      </p:sp>
      <p:pic>
        <p:nvPicPr>
          <p:cNvPr id="2" name="Picture 5">
            <a:extLst>
              <a:ext uri="{FF2B5EF4-FFF2-40B4-BE49-F238E27FC236}">
                <a16:creationId xmlns:a16="http://schemas.microsoft.com/office/drawing/2014/main" id="{A9EDFEFC-60C0-3631-FC14-0B5E791A25A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Application Process</a:t>
            </a:r>
          </a:p>
        </p:txBody>
      </p:sp>
      <p:sp>
        <p:nvSpPr>
          <p:cNvPr id="8" name="TextBox 7">
            <a:extLst>
              <a:ext uri="{FF2B5EF4-FFF2-40B4-BE49-F238E27FC236}">
                <a16:creationId xmlns:a16="http://schemas.microsoft.com/office/drawing/2014/main" id="{34AA1D79-B4BB-47B9-8E5F-EE7E2F710730}"/>
              </a:ext>
            </a:extLst>
          </p:cNvPr>
          <p:cNvSpPr txBox="1"/>
          <p:nvPr/>
        </p:nvSpPr>
        <p:spPr>
          <a:xfrm>
            <a:off x="2815243" y="5901270"/>
            <a:ext cx="39243000" cy="13665279"/>
          </a:xfrm>
          <a:prstGeom prst="rect">
            <a:avLst/>
          </a:prstGeom>
          <a:noFill/>
        </p:spPr>
        <p:txBody>
          <a:bodyPr wrap="square" rtlCol="0">
            <a:spAutoFit/>
          </a:bodyPr>
          <a:lstStyle/>
          <a:p>
            <a:pPr lvl="1">
              <a:buNone/>
            </a:pPr>
            <a:r>
              <a:rPr lang="en-US" sz="9000" b="1" dirty="0">
                <a:latin typeface="Corbel" panose="020B0503020204020204" pitchFamily="34" charset="0"/>
              </a:rPr>
              <a:t>Before you begin a clinical research study you need an IRB-approved protocol.</a:t>
            </a:r>
          </a:p>
          <a:p>
            <a:pPr lvl="1">
              <a:buNone/>
            </a:pPr>
            <a:endParaRPr lang="en-US" sz="9000" b="1" dirty="0">
              <a:latin typeface="Corbel" panose="020B0503020204020204" pitchFamily="34" charset="0"/>
            </a:endParaRPr>
          </a:p>
          <a:p>
            <a:pPr>
              <a:buNone/>
            </a:pPr>
            <a:r>
              <a:rPr lang="en-US" sz="9000" dirty="0">
                <a:latin typeface="Corbel" pitchFamily="34" charset="0"/>
                <a:ea typeface="MS PGothic" pitchFamily="34" charset="-128"/>
              </a:rPr>
              <a:t>A protocol is designed to answer specific research questions</a:t>
            </a:r>
          </a:p>
          <a:p>
            <a:r>
              <a:rPr lang="en-US" sz="9000" dirty="0">
                <a:latin typeface="Corbel" pitchFamily="34" charset="0"/>
                <a:ea typeface="MS PGothic" pitchFamily="34" charset="-128"/>
              </a:rPr>
              <a:t>A research plan for a clinical trial includes:</a:t>
            </a:r>
          </a:p>
          <a:p>
            <a:pPr lvl="1"/>
            <a:r>
              <a:rPr lang="en-US" sz="9000" dirty="0">
                <a:latin typeface="Corbel" pitchFamily="34" charset="0"/>
                <a:ea typeface="MS PGothic" pitchFamily="34" charset="-128"/>
              </a:rPr>
              <a:t>Detailed background information</a:t>
            </a:r>
          </a:p>
          <a:p>
            <a:pPr lvl="1"/>
            <a:r>
              <a:rPr lang="en-US" sz="9000" dirty="0">
                <a:latin typeface="Corbel" pitchFamily="34" charset="0"/>
                <a:ea typeface="MS PGothic" pitchFamily="34" charset="-128"/>
              </a:rPr>
              <a:t>Specific instructions on how to carry out the study</a:t>
            </a:r>
          </a:p>
          <a:p>
            <a:pPr lvl="1"/>
            <a:r>
              <a:rPr lang="en-US" sz="9000" dirty="0">
                <a:latin typeface="Corbel" pitchFamily="34" charset="0"/>
                <a:ea typeface="MS PGothic" pitchFamily="34" charset="-128"/>
              </a:rPr>
              <a:t>Patient eligibility criteria</a:t>
            </a:r>
          </a:p>
          <a:p>
            <a:pPr lvl="1"/>
            <a:r>
              <a:rPr lang="en-US" sz="9000" dirty="0">
                <a:latin typeface="Corbel" pitchFamily="34" charset="0"/>
                <a:ea typeface="MS PGothic" pitchFamily="34" charset="-128"/>
              </a:rPr>
              <a:t>Statistical plan for data analysis</a:t>
            </a:r>
          </a:p>
          <a:p>
            <a:pPr lvl="1">
              <a:buNone/>
            </a:pPr>
            <a:endParaRPr lang="en-US" sz="9000" dirty="0">
              <a:latin typeface="Corbel" panose="020B0503020204020204" pitchFamily="34" charset="0"/>
            </a:endParaRPr>
          </a:p>
          <a:p>
            <a:pPr lvl="1">
              <a:buNone/>
            </a:pPr>
            <a:endParaRPr lang="en-US" sz="7200" dirty="0">
              <a:latin typeface="Corbel" panose="020B0503020204020204" pitchFamily="34" charset="0"/>
            </a:endParaRPr>
          </a:p>
        </p:txBody>
      </p:sp>
    </p:spTree>
    <p:extLst>
      <p:ext uri="{BB962C8B-B14F-4D97-AF65-F5344CB8AC3E}">
        <p14:creationId xmlns:p14="http://schemas.microsoft.com/office/powerpoint/2010/main" val="4188451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 name="TextBox 7">
            <a:extLst>
              <a:ext uri="{FF2B5EF4-FFF2-40B4-BE49-F238E27FC236}">
                <a16:creationId xmlns:a16="http://schemas.microsoft.com/office/drawing/2014/main" id="{5E969D73-385B-45BC-81B2-45D6078D96B2}"/>
              </a:ext>
            </a:extLst>
          </p:cNvPr>
          <p:cNvSpPr txBox="1"/>
          <p:nvPr/>
        </p:nvSpPr>
        <p:spPr>
          <a:xfrm>
            <a:off x="3139071" y="4880204"/>
            <a:ext cx="39243000" cy="16435268"/>
          </a:xfrm>
          <a:prstGeom prst="rect">
            <a:avLst/>
          </a:prstGeom>
          <a:noFill/>
        </p:spPr>
        <p:txBody>
          <a:bodyPr wrap="square" rtlCol="0">
            <a:spAutoFit/>
          </a:bodyPr>
          <a:lstStyle/>
          <a:p>
            <a:pPr>
              <a:buNone/>
            </a:pPr>
            <a:r>
              <a:rPr lang="en-US" sz="9000" dirty="0">
                <a:latin typeface="Corbel" panose="020B0503020204020204" pitchFamily="34" charset="0"/>
              </a:rPr>
              <a:t>Agenda:</a:t>
            </a:r>
          </a:p>
          <a:p>
            <a:pPr marL="1143000" indent="-1143000"/>
            <a:r>
              <a:rPr lang="en-US" sz="9000" dirty="0">
                <a:latin typeface="Corbel" panose="020B0503020204020204" pitchFamily="34" charset="0"/>
              </a:rPr>
              <a:t>Introduction-ARGO team</a:t>
            </a:r>
          </a:p>
          <a:p>
            <a:pPr marL="1143000" indent="-1143000"/>
            <a:r>
              <a:rPr lang="en-US" sz="9000" dirty="0">
                <a:latin typeface="Corbel" panose="020B0503020204020204" pitchFamily="34" charset="0"/>
              </a:rPr>
              <a:t>Mandatory Trainings</a:t>
            </a:r>
          </a:p>
          <a:p>
            <a:pPr marL="1143000" indent="-1143000"/>
            <a:r>
              <a:rPr lang="en-US" sz="9000" dirty="0">
                <a:latin typeface="Corbel" panose="020B0503020204020204" pitchFamily="34" charset="0"/>
              </a:rPr>
              <a:t>PI Expectations</a:t>
            </a:r>
          </a:p>
          <a:p>
            <a:pPr marL="1143000" indent="-1143000"/>
            <a:r>
              <a:rPr lang="en-US" sz="9000" dirty="0">
                <a:latin typeface="Corbel" panose="020B0503020204020204" pitchFamily="34" charset="0"/>
              </a:rPr>
              <a:t>Types of Research Projects</a:t>
            </a:r>
          </a:p>
          <a:p>
            <a:pPr marL="1143000" indent="-1143000"/>
            <a:r>
              <a:rPr lang="en-US" sz="9000" dirty="0">
                <a:latin typeface="Corbel" panose="020B0503020204020204" pitchFamily="34" charset="0"/>
              </a:rPr>
              <a:t>Application Process</a:t>
            </a:r>
          </a:p>
          <a:p>
            <a:pPr marL="1143000" indent="-1143000"/>
            <a:r>
              <a:rPr lang="en-US" sz="9000" dirty="0">
                <a:latin typeface="Corbel" panose="020B0503020204020204" pitchFamily="34" charset="0"/>
              </a:rPr>
              <a:t>Consenting Best Practices</a:t>
            </a:r>
          </a:p>
          <a:p>
            <a:pPr marL="1143000" indent="-1143000"/>
            <a:r>
              <a:rPr lang="en-US" sz="9000" dirty="0">
                <a:latin typeface="Corbel" panose="020B0503020204020204" pitchFamily="34" charset="0"/>
              </a:rPr>
              <a:t>Regulatory Compliance</a:t>
            </a:r>
          </a:p>
          <a:p>
            <a:pPr marL="1143000" indent="-1143000"/>
            <a:r>
              <a:rPr lang="en-US" sz="9000" dirty="0">
                <a:latin typeface="Corbel" panose="020B0503020204020204" pitchFamily="34" charset="0"/>
              </a:rPr>
              <a:t>Resources</a:t>
            </a:r>
          </a:p>
          <a:p>
            <a:pPr marL="1143000" indent="-1143000"/>
            <a:r>
              <a:rPr lang="en-US" sz="9000" dirty="0">
                <a:latin typeface="Corbel" panose="020B0503020204020204" pitchFamily="34" charset="0"/>
              </a:rPr>
              <a:t>Overview of Contracts and Agreements</a:t>
            </a:r>
          </a:p>
          <a:p>
            <a:pPr marL="1143000" indent="-1143000"/>
            <a:r>
              <a:rPr lang="en-US" sz="9000" dirty="0">
                <a:latin typeface="Corbel" panose="020B0503020204020204" pitchFamily="34" charset="0"/>
              </a:rPr>
              <a:t>Budget Development</a:t>
            </a:r>
          </a:p>
          <a:p>
            <a:pPr>
              <a:buNone/>
            </a:pPr>
            <a:endParaRPr lang="en-US" sz="7200" dirty="0">
              <a:latin typeface="Corbel" panose="020B0503020204020204" pitchFamily="34" charset="0"/>
            </a:endParaRPr>
          </a:p>
        </p:txBody>
      </p:sp>
    </p:spTree>
    <p:extLst>
      <p:ext uri="{BB962C8B-B14F-4D97-AF65-F5344CB8AC3E}">
        <p14:creationId xmlns:p14="http://schemas.microsoft.com/office/powerpoint/2010/main" val="3398100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a:extLst>
              <a:ext uri="{FF2B5EF4-FFF2-40B4-BE49-F238E27FC236}">
                <a16:creationId xmlns:a16="http://schemas.microsoft.com/office/drawing/2014/main" id="{A1F75E59-5585-4DD1-85FD-CD9C39695F8E}"/>
              </a:ext>
            </a:extLst>
          </p:cNvPr>
          <p:cNvSpPr>
            <a:spLocks noGrp="1"/>
          </p:cNvSpPr>
          <p:nvPr>
            <p:ph type="title"/>
          </p:nvPr>
        </p:nvSpPr>
        <p:spPr>
          <a:xfrm>
            <a:off x="8803637" y="2089914"/>
            <a:ext cx="27345638" cy="3454400"/>
          </a:xfrm>
        </p:spPr>
        <p:txBody>
          <a:bodyPr/>
          <a:lstStyle/>
          <a:p>
            <a:pPr algn="ctr"/>
            <a:r>
              <a:rPr lang="en-US" altLang="en-US" sz="8000" dirty="0">
                <a:solidFill>
                  <a:schemeClr val="bg1"/>
                </a:solidFill>
                <a:latin typeface="Corbel" panose="020B0503020204020204" pitchFamily="34" charset="0"/>
                <a:cs typeface="Corbel" panose="020B0503020204020204" pitchFamily="34" charset="0"/>
              </a:rPr>
              <a:t>Timeline</a:t>
            </a:r>
          </a:p>
        </p:txBody>
      </p:sp>
      <p:sp>
        <p:nvSpPr>
          <p:cNvPr id="5" name="Content Placeholder 2">
            <a:extLst>
              <a:ext uri="{FF2B5EF4-FFF2-40B4-BE49-F238E27FC236}">
                <a16:creationId xmlns:a16="http://schemas.microsoft.com/office/drawing/2014/main" id="{A946DDCC-FDF8-4BF0-8824-36BE55FFC20B}"/>
              </a:ext>
            </a:extLst>
          </p:cNvPr>
          <p:cNvSpPr>
            <a:spLocks noGrp="1"/>
          </p:cNvSpPr>
          <p:nvPr>
            <p:ph idx="1"/>
          </p:nvPr>
        </p:nvSpPr>
        <p:spPr>
          <a:xfrm>
            <a:off x="9839953" y="7356488"/>
            <a:ext cx="26309322" cy="13182598"/>
          </a:xfrm>
        </p:spPr>
        <p:txBody>
          <a:bodyPr>
            <a:noAutofit/>
          </a:bodyPr>
          <a:lstStyle/>
          <a:p>
            <a:pPr marL="543562" indent="-543562">
              <a:buFont typeface="Arial" charset="0"/>
              <a:buChar char="•"/>
              <a:defRPr/>
            </a:pPr>
            <a:r>
              <a:rPr lang="en-US" sz="9000" b="1" dirty="0"/>
              <a:t>The length of review is dependent on the following:</a:t>
            </a:r>
          </a:p>
          <a:p>
            <a:pPr marL="1823722" lvl="1" indent="-543562">
              <a:buFont typeface="Arial" charset="0"/>
              <a:buChar char="–"/>
              <a:defRPr/>
            </a:pPr>
            <a:r>
              <a:rPr lang="en-US" sz="9000" dirty="0"/>
              <a:t>Project / protocol type</a:t>
            </a:r>
          </a:p>
          <a:p>
            <a:pPr marL="1823722" lvl="1" indent="-543562">
              <a:buFont typeface="Arial" charset="0"/>
              <a:buChar char="–"/>
              <a:defRPr/>
            </a:pPr>
            <a:r>
              <a:rPr lang="en-US" sz="9000" dirty="0"/>
              <a:t>Quality of the submission </a:t>
            </a:r>
          </a:p>
          <a:p>
            <a:pPr>
              <a:spcBef>
                <a:spcPts val="3840"/>
              </a:spcBef>
              <a:defRPr/>
            </a:pPr>
            <a:endParaRPr lang="en-US" sz="9000" b="1" dirty="0"/>
          </a:p>
          <a:p>
            <a:pPr>
              <a:spcBef>
                <a:spcPts val="3840"/>
              </a:spcBef>
              <a:defRPr/>
            </a:pPr>
            <a:r>
              <a:rPr lang="en-US" sz="9000" b="1" i="1" dirty="0">
                <a:solidFill>
                  <a:schemeClr val="accent1"/>
                </a:solidFill>
              </a:rPr>
              <a:t>The goal is for approval in </a:t>
            </a:r>
            <a:r>
              <a:rPr lang="en-US" sz="9000" b="1" i="1" u="sng" dirty="0">
                <a:solidFill>
                  <a:schemeClr val="accent1"/>
                </a:solidFill>
              </a:rPr>
              <a:t>2-3 months</a:t>
            </a:r>
            <a:endParaRPr lang="en-US" sz="9000" b="1" i="1" dirty="0">
              <a:solidFill>
                <a:schemeClr val="accent1"/>
              </a:solidFill>
            </a:endParaRPr>
          </a:p>
          <a:p>
            <a:pPr>
              <a:spcBef>
                <a:spcPts val="3840"/>
              </a:spcBef>
              <a:defRPr/>
            </a:pPr>
            <a:endParaRPr lang="en-US" sz="7040" i="1" dirty="0"/>
          </a:p>
          <a:p>
            <a:pPr>
              <a:spcBef>
                <a:spcPts val="3840"/>
              </a:spcBef>
              <a:defRPr/>
            </a:pPr>
            <a:endParaRPr lang="en-US" i="1" dirty="0"/>
          </a:p>
          <a:p>
            <a:pPr>
              <a:spcBef>
                <a:spcPts val="3840"/>
              </a:spcBef>
              <a:defRPr/>
            </a:pPr>
            <a:endParaRPr lang="en-US" i="1" dirty="0"/>
          </a:p>
        </p:txBody>
      </p:sp>
      <p:pic>
        <p:nvPicPr>
          <p:cNvPr id="2" name="Picture 5">
            <a:extLst>
              <a:ext uri="{FF2B5EF4-FFF2-40B4-BE49-F238E27FC236}">
                <a16:creationId xmlns:a16="http://schemas.microsoft.com/office/drawing/2014/main" id="{3063090D-0AC2-2C0E-380D-42B65FC6435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0F9C7-1B1F-4DD4-B155-CD8DCB33FC34}"/>
              </a:ext>
            </a:extLst>
          </p:cNvPr>
          <p:cNvSpPr>
            <a:spLocks noGrp="1"/>
          </p:cNvSpPr>
          <p:nvPr>
            <p:ph type="title"/>
          </p:nvPr>
        </p:nvSpPr>
        <p:spPr>
          <a:xfrm>
            <a:off x="1435903" y="2253993"/>
            <a:ext cx="41019394" cy="3456035"/>
          </a:xfrm>
        </p:spPr>
        <p:txBody>
          <a:bodyPr/>
          <a:lstStyle/>
          <a:p>
            <a:pPr algn="ctr"/>
            <a:r>
              <a:rPr lang="en-US" dirty="0">
                <a:solidFill>
                  <a:schemeClr val="bg1"/>
                </a:solidFill>
              </a:rPr>
              <a:t>Activation Process</a:t>
            </a:r>
          </a:p>
        </p:txBody>
      </p:sp>
      <p:sp>
        <p:nvSpPr>
          <p:cNvPr id="4" name="Content Placeholder 2">
            <a:extLst>
              <a:ext uri="{FF2B5EF4-FFF2-40B4-BE49-F238E27FC236}">
                <a16:creationId xmlns:a16="http://schemas.microsoft.com/office/drawing/2014/main" id="{C842E6DD-6A60-49B8-8F18-E9581DD3C2A5}"/>
              </a:ext>
            </a:extLst>
          </p:cNvPr>
          <p:cNvSpPr>
            <a:spLocks noGrp="1"/>
          </p:cNvSpPr>
          <p:nvPr>
            <p:ph idx="1"/>
          </p:nvPr>
        </p:nvSpPr>
        <p:spPr>
          <a:xfrm>
            <a:off x="7685845" y="6052928"/>
            <a:ext cx="27099455" cy="14482972"/>
          </a:xfrm>
        </p:spPr>
        <p:txBody>
          <a:bodyPr>
            <a:normAutofit/>
          </a:bodyPr>
          <a:lstStyle/>
          <a:p>
            <a:pPr marL="1143000" indent="-1143000">
              <a:buFont typeface="Arial" panose="020B0604020202020204" pitchFamily="34" charset="0"/>
              <a:buChar char="•"/>
            </a:pPr>
            <a:r>
              <a:rPr lang="en-US" sz="9000" dirty="0"/>
              <a:t>Create budget for your study (if applicable)</a:t>
            </a:r>
          </a:p>
          <a:p>
            <a:pPr marL="1143000" indent="-1143000">
              <a:buFont typeface="Arial" panose="020B0604020202020204" pitchFamily="34" charset="0"/>
              <a:buChar char="•"/>
            </a:pPr>
            <a:r>
              <a:rPr lang="en-US" sz="9000" dirty="0"/>
              <a:t>Ensure operations are set up to run the protocol</a:t>
            </a:r>
          </a:p>
          <a:p>
            <a:pPr marL="2574665" lvl="1" indent="-685800">
              <a:buFont typeface="Arial" panose="020B0604020202020204" pitchFamily="34" charset="0"/>
              <a:buChar char="•"/>
            </a:pPr>
            <a:r>
              <a:rPr lang="en-US" sz="9000" dirty="0"/>
              <a:t>Acquiring needed equipment and/or staff</a:t>
            </a:r>
          </a:p>
          <a:p>
            <a:pPr marL="2574665" lvl="1" indent="-685800">
              <a:buFont typeface="Arial" panose="020B0604020202020204" pitchFamily="34" charset="0"/>
              <a:buChar char="•"/>
            </a:pPr>
            <a:r>
              <a:rPr lang="en-US" sz="9000" dirty="0"/>
              <a:t>Database setup</a:t>
            </a:r>
          </a:p>
          <a:p>
            <a:pPr marL="4474479" lvl="2" indent="-685800">
              <a:buFont typeface="Arial" panose="020B0604020202020204" pitchFamily="34" charset="0"/>
              <a:buChar char="•"/>
            </a:pPr>
            <a:r>
              <a:rPr lang="en-US" sz="7300" dirty="0"/>
              <a:t>Completed REDCap Initiation Request Form</a:t>
            </a:r>
          </a:p>
          <a:p>
            <a:pPr marL="2574665" lvl="1" indent="-685800">
              <a:buFont typeface="Arial" panose="020B0604020202020204" pitchFamily="34" charset="0"/>
              <a:buChar char="•"/>
            </a:pPr>
            <a:r>
              <a:rPr lang="en-US" sz="9000" dirty="0"/>
              <a:t>Creation of study tools: Eligibility Checklist (ECL), Consenting Professional List (CPL), Patient calendars, Proformas/Questionnaires, </a:t>
            </a:r>
            <a:r>
              <a:rPr lang="en-US" sz="9000" dirty="0" err="1"/>
              <a:t>etc</a:t>
            </a:r>
            <a:endParaRPr lang="en-US" sz="9000" dirty="0"/>
          </a:p>
          <a:p>
            <a:pPr lvl="1"/>
            <a:endParaRPr lang="en-US" sz="9000" dirty="0"/>
          </a:p>
          <a:p>
            <a:pPr marL="1143000" indent="-1143000">
              <a:buFont typeface="Arial" panose="020B0604020202020204" pitchFamily="34" charset="0"/>
              <a:buChar char="•"/>
            </a:pPr>
            <a:r>
              <a:rPr lang="en-US" sz="9000" dirty="0"/>
              <a:t>Regulatory setup with Sponsor</a:t>
            </a:r>
          </a:p>
          <a:p>
            <a:pPr marL="1143000" indent="-1143000">
              <a:buFont typeface="Arial" panose="020B0604020202020204" pitchFamily="34" charset="0"/>
              <a:buChar char="•"/>
            </a:pPr>
            <a:r>
              <a:rPr lang="en-US" sz="9000" dirty="0"/>
              <a:t>Site Initiation Visit</a:t>
            </a:r>
          </a:p>
          <a:p>
            <a:endParaRPr lang="en-US" sz="5760" dirty="0"/>
          </a:p>
        </p:txBody>
      </p:sp>
      <p:pic>
        <p:nvPicPr>
          <p:cNvPr id="3" name="Picture 5">
            <a:extLst>
              <a:ext uri="{FF2B5EF4-FFF2-40B4-BE49-F238E27FC236}">
                <a16:creationId xmlns:a16="http://schemas.microsoft.com/office/drawing/2014/main" id="{1CF607A0-9641-AFA4-F924-457AF3C0AC4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694379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0F9C7-1B1F-4DD4-B155-CD8DCB33FC34}"/>
              </a:ext>
            </a:extLst>
          </p:cNvPr>
          <p:cNvSpPr>
            <a:spLocks noGrp="1"/>
          </p:cNvSpPr>
          <p:nvPr>
            <p:ph type="title"/>
          </p:nvPr>
        </p:nvSpPr>
        <p:spPr>
          <a:xfrm>
            <a:off x="1435903" y="2253993"/>
            <a:ext cx="41019394" cy="3456035"/>
          </a:xfrm>
        </p:spPr>
        <p:txBody>
          <a:bodyPr/>
          <a:lstStyle/>
          <a:p>
            <a:pPr algn="ctr"/>
            <a:r>
              <a:rPr lang="en-US" dirty="0">
                <a:solidFill>
                  <a:schemeClr val="bg1"/>
                </a:solidFill>
              </a:rPr>
              <a:t>Activation Process-REDCap Build</a:t>
            </a:r>
          </a:p>
        </p:txBody>
      </p:sp>
      <p:pic>
        <p:nvPicPr>
          <p:cNvPr id="3" name="Picture 5">
            <a:extLst>
              <a:ext uri="{FF2B5EF4-FFF2-40B4-BE49-F238E27FC236}">
                <a16:creationId xmlns:a16="http://schemas.microsoft.com/office/drawing/2014/main" id="{1CF607A0-9641-AFA4-F924-457AF3C0AC4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29C2F22F-3144-9061-251A-1D8B1146EB30}"/>
              </a:ext>
            </a:extLst>
          </p:cNvPr>
          <p:cNvSpPr>
            <a:spLocks noGrp="1"/>
          </p:cNvSpPr>
          <p:nvPr>
            <p:ph idx="1"/>
          </p:nvPr>
        </p:nvSpPr>
        <p:spPr>
          <a:xfrm>
            <a:off x="314539" y="5317596"/>
            <a:ext cx="43262121" cy="16773454"/>
          </a:xfrm>
        </p:spPr>
        <p:txBody>
          <a:bodyPr/>
          <a:lstStyle/>
          <a:p>
            <a:pPr marL="0" marR="0" algn="just">
              <a:lnSpc>
                <a:spcPct val="100000"/>
              </a:lnSpc>
              <a:spcBef>
                <a:spcPts val="0"/>
              </a:spcBef>
              <a:spcAft>
                <a:spcPts val="800"/>
              </a:spcAft>
            </a:pPr>
            <a:r>
              <a:rPr lang="en-US" sz="6000" b="1" u="sng" dirty="0">
                <a:solidFill>
                  <a:srgbClr val="000000"/>
                </a:solidFill>
                <a:effectLst/>
                <a:latin typeface="Times New Roman" panose="02020603050405020304" pitchFamily="18" charset="0"/>
                <a:ea typeface="Times New Roman" panose="02020603050405020304" pitchFamily="18" charset="0"/>
              </a:rPr>
              <a:t>Roles:</a:t>
            </a:r>
            <a:endParaRPr lang="en-US" sz="6000" dirty="0">
              <a:effectLst/>
              <a:latin typeface="Times New Roman" panose="02020603050405020304" pitchFamily="18" charset="0"/>
              <a:ea typeface="Times New Roman" panose="02020603050405020304" pitchFamily="18" charset="0"/>
            </a:endParaRPr>
          </a:p>
          <a:p>
            <a:pPr marL="0" marR="0" algn="just">
              <a:lnSpc>
                <a:spcPct val="100000"/>
              </a:lnSpc>
            </a:pPr>
            <a:r>
              <a:rPr lang="en-US" sz="6000" b="1" dirty="0">
                <a:effectLst/>
                <a:latin typeface="Times New Roman" panose="02020603050405020304" pitchFamily="18" charset="0"/>
                <a:ea typeface="Times New Roman" panose="02020603050405020304" pitchFamily="18" charset="0"/>
              </a:rPr>
              <a:t>The </a:t>
            </a:r>
            <a:r>
              <a:rPr lang="en-US" sz="6000" b="1" u="sng" dirty="0">
                <a:effectLst/>
                <a:latin typeface="Times New Roman" panose="02020603050405020304" pitchFamily="18" charset="0"/>
                <a:ea typeface="Times New Roman" panose="02020603050405020304" pitchFamily="18" charset="0"/>
              </a:rPr>
              <a:t>ARGO REDCap Administrator’s</a:t>
            </a:r>
            <a:r>
              <a:rPr lang="en-US" sz="6000" b="1" dirty="0">
                <a:effectLst/>
                <a:latin typeface="Times New Roman" panose="02020603050405020304" pitchFamily="18" charset="0"/>
                <a:ea typeface="Times New Roman" panose="02020603050405020304" pitchFamily="18" charset="0"/>
              </a:rPr>
              <a:t> </a:t>
            </a:r>
            <a:r>
              <a:rPr lang="en-US" sz="6000" dirty="0">
                <a:effectLst/>
                <a:latin typeface="Times New Roman" panose="02020603050405020304" pitchFamily="18" charset="0"/>
                <a:ea typeface="Times New Roman" panose="02020603050405020304" pitchFamily="18" charset="0"/>
              </a:rPr>
              <a:t>Role will focus on the building of ARGO study databases. The REDCap Administrator will be the main communication interface between Study PIs and the REDCap team, including ARGO management and the External REDCap Support. As the liaison with OAU ICT Webmaster, the REDCap administrator ensures that the REDCap is working well, and that any tasks requiring an administrative account are undertaken promptly.</a:t>
            </a:r>
          </a:p>
          <a:p>
            <a:pPr marL="0" marR="0" algn="just">
              <a:lnSpc>
                <a:spcPct val="100000"/>
              </a:lnSpc>
            </a:pPr>
            <a:r>
              <a:rPr lang="en-US" sz="6000" dirty="0">
                <a:effectLst/>
                <a:latin typeface="Times New Roman" panose="02020603050405020304" pitchFamily="18" charset="0"/>
                <a:ea typeface="Times New Roman" panose="02020603050405020304" pitchFamily="18" charset="0"/>
              </a:rPr>
              <a:t>The REDCap administrator ensures that all necessary user rights are established promptly for the external REDCap support, PI(s), Project Managers, and RA(s) after a project has been built and is still in the development phase, as to facilitate the desk review process to enable comprehensive testing of newly developed forms. This approach allows active participation by the study stakeholders in the validation process to ensure that the study aligns with the PI's expectations. </a:t>
            </a:r>
          </a:p>
          <a:p>
            <a:pPr marL="0" marR="0" algn="just">
              <a:lnSpc>
                <a:spcPct val="100000"/>
              </a:lnSpc>
            </a:pPr>
            <a:r>
              <a:rPr lang="en-US" sz="6000" dirty="0">
                <a:effectLst/>
                <a:latin typeface="Times New Roman" panose="02020603050405020304" pitchFamily="18" charset="0"/>
                <a:ea typeface="Times New Roman" panose="02020603050405020304" pitchFamily="18" charset="0"/>
              </a:rPr>
              <a:t>Additionally, the REDCap administrator will complete data export requests, which PI(s) may request at any time (with approval from the project manager).</a:t>
            </a:r>
          </a:p>
          <a:p>
            <a:pPr marL="0" marR="0">
              <a:lnSpc>
                <a:spcPct val="100000"/>
              </a:lnSpc>
              <a:spcBef>
                <a:spcPts val="0"/>
              </a:spcBef>
              <a:spcAft>
                <a:spcPts val="0"/>
              </a:spcAft>
            </a:pPr>
            <a:r>
              <a:rPr lang="en-US" sz="6000" b="1" u="sng" kern="100" dirty="0">
                <a:effectLst/>
                <a:latin typeface="Times New Roman" panose="02020603050405020304" pitchFamily="18" charset="0"/>
                <a:ea typeface="Calibri" panose="020F0502020204030204" pitchFamily="34" charset="0"/>
                <a:cs typeface="Times New Roman" panose="02020603050405020304" pitchFamily="18" charset="0"/>
              </a:rPr>
              <a:t>Name:</a:t>
            </a:r>
            <a:r>
              <a:rPr lang="en-US" sz="6000" kern="100" dirty="0">
                <a:effectLst/>
                <a:latin typeface="Times New Roman" panose="02020603050405020304" pitchFamily="18" charset="0"/>
                <a:ea typeface="Calibri" panose="020F0502020204030204" pitchFamily="34" charset="0"/>
                <a:cs typeface="Times New Roman" panose="02020603050405020304" pitchFamily="18" charset="0"/>
              </a:rPr>
              <a:t> Christopher Bamidele  </a:t>
            </a:r>
            <a:r>
              <a:rPr lang="en-US" sz="6000" b="1" u="sng" kern="100" dirty="0">
                <a:effectLst/>
                <a:latin typeface="Times New Roman" panose="02020603050405020304" pitchFamily="18" charset="0"/>
                <a:ea typeface="Calibri" panose="020F0502020204030204" pitchFamily="34" charset="0"/>
                <a:cs typeface="Times New Roman" panose="02020603050405020304" pitchFamily="18" charset="0"/>
              </a:rPr>
              <a:t>Email:</a:t>
            </a:r>
            <a:r>
              <a:rPr lang="en-US" sz="6000" kern="100" dirty="0">
                <a:effectLst/>
                <a:latin typeface="Times New Roman" panose="02020603050405020304" pitchFamily="18" charset="0"/>
                <a:ea typeface="Calibri" panose="020F0502020204030204" pitchFamily="34" charset="0"/>
                <a:cs typeface="Times New Roman" panose="02020603050405020304" pitchFamily="18" charset="0"/>
              </a:rPr>
              <a:t> bchristophersesan@gmail.com</a:t>
            </a:r>
            <a:endParaRPr lang="en-US" sz="6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783784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0F9C7-1B1F-4DD4-B155-CD8DCB33FC34}"/>
              </a:ext>
            </a:extLst>
          </p:cNvPr>
          <p:cNvSpPr>
            <a:spLocks noGrp="1"/>
          </p:cNvSpPr>
          <p:nvPr>
            <p:ph type="title"/>
          </p:nvPr>
        </p:nvSpPr>
        <p:spPr>
          <a:xfrm>
            <a:off x="1435903" y="2253993"/>
            <a:ext cx="41019394" cy="3456035"/>
          </a:xfrm>
        </p:spPr>
        <p:txBody>
          <a:bodyPr/>
          <a:lstStyle/>
          <a:p>
            <a:pPr algn="ctr"/>
            <a:r>
              <a:rPr lang="en-US" dirty="0">
                <a:solidFill>
                  <a:schemeClr val="bg1"/>
                </a:solidFill>
              </a:rPr>
              <a:t>Activation Process-REDCap Build</a:t>
            </a:r>
          </a:p>
        </p:txBody>
      </p:sp>
      <p:pic>
        <p:nvPicPr>
          <p:cNvPr id="3" name="Picture 5">
            <a:extLst>
              <a:ext uri="{FF2B5EF4-FFF2-40B4-BE49-F238E27FC236}">
                <a16:creationId xmlns:a16="http://schemas.microsoft.com/office/drawing/2014/main" id="{1CF607A0-9641-AFA4-F924-457AF3C0AC4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29C2F22F-3144-9061-251A-1D8B1146EB30}"/>
              </a:ext>
            </a:extLst>
          </p:cNvPr>
          <p:cNvSpPr>
            <a:spLocks noGrp="1"/>
          </p:cNvSpPr>
          <p:nvPr>
            <p:ph idx="1"/>
          </p:nvPr>
        </p:nvSpPr>
        <p:spPr>
          <a:xfrm>
            <a:off x="314539" y="7848846"/>
            <a:ext cx="43262121" cy="16773454"/>
          </a:xfrm>
        </p:spPr>
        <p:txBody>
          <a:bodyPr/>
          <a:lstStyle/>
          <a:p>
            <a:pPr marL="0" marR="0" algn="just" fontAlgn="base">
              <a:lnSpc>
                <a:spcPct val="100000"/>
              </a:lnSpc>
              <a:spcBef>
                <a:spcPts val="0"/>
              </a:spcBef>
              <a:spcAft>
                <a:spcPts val="0"/>
              </a:spcAft>
            </a:pPr>
            <a:r>
              <a:rPr lang="en-US" sz="6000" dirty="0">
                <a:solidFill>
                  <a:srgbClr val="000000"/>
                </a:solidFill>
                <a:effectLst/>
                <a:latin typeface="Times New Roman" panose="02020603050405020304" pitchFamily="18" charset="0"/>
                <a:ea typeface="Calibri" panose="020F0502020204030204" pitchFamily="34" charset="0"/>
              </a:rPr>
              <a:t>The</a:t>
            </a:r>
            <a:r>
              <a:rPr lang="en-US" sz="6000" b="1" dirty="0">
                <a:solidFill>
                  <a:srgbClr val="000000"/>
                </a:solidFill>
                <a:effectLst/>
                <a:latin typeface="Times New Roman" panose="02020603050405020304" pitchFamily="18" charset="0"/>
                <a:ea typeface="Calibri" panose="020F0502020204030204" pitchFamily="34" charset="0"/>
              </a:rPr>
              <a:t> </a:t>
            </a:r>
            <a:r>
              <a:rPr lang="en-US" sz="6000" b="1" u="sng" dirty="0">
                <a:solidFill>
                  <a:srgbClr val="000000"/>
                </a:solidFill>
                <a:effectLst/>
                <a:latin typeface="Times New Roman" panose="02020603050405020304" pitchFamily="18" charset="0"/>
                <a:ea typeface="Calibri" panose="020F0502020204030204" pitchFamily="34" charset="0"/>
              </a:rPr>
              <a:t>External REDCap support</a:t>
            </a:r>
            <a:r>
              <a:rPr lang="en-US" sz="6000" b="1" dirty="0">
                <a:solidFill>
                  <a:srgbClr val="000000"/>
                </a:solidFill>
                <a:effectLst/>
                <a:latin typeface="Times New Roman" panose="02020603050405020304" pitchFamily="18" charset="0"/>
                <a:ea typeface="Calibri" panose="020F0502020204030204" pitchFamily="34" charset="0"/>
              </a:rPr>
              <a:t> </a:t>
            </a:r>
            <a:r>
              <a:rPr lang="en-US" sz="6000" dirty="0">
                <a:solidFill>
                  <a:srgbClr val="000000"/>
                </a:solidFill>
                <a:effectLst/>
                <a:latin typeface="Times New Roman" panose="02020603050405020304" pitchFamily="18" charset="0"/>
                <a:ea typeface="Calibri" panose="020F0502020204030204" pitchFamily="34" charset="0"/>
              </a:rPr>
              <a:t>role will work to ensure that studies are properly built, through a Technical Review and to any other administration that is required relating to REDCap. This entails: modification to databases, linkages between databases, exports from databases, imports or data dumps into databases, survey link generation, and any other complex REDCap tasks. As has been the case, the External REDCap support role will also serve as a consultant for building </a:t>
            </a:r>
            <a:r>
              <a:rPr lang="en-US" sz="6000" dirty="0" err="1">
                <a:solidFill>
                  <a:srgbClr val="000000"/>
                </a:solidFill>
                <a:effectLst/>
                <a:latin typeface="Times New Roman" panose="02020603050405020304" pitchFamily="18" charset="0"/>
                <a:ea typeface="Calibri" panose="020F0502020204030204" pitchFamily="34" charset="0"/>
              </a:rPr>
              <a:t>REDCaps</a:t>
            </a:r>
            <a:r>
              <a:rPr lang="en-US" sz="6000" dirty="0">
                <a:solidFill>
                  <a:srgbClr val="000000"/>
                </a:solidFill>
                <a:effectLst/>
                <a:latin typeface="Times New Roman" panose="02020603050405020304" pitchFamily="18" charset="0"/>
                <a:ea typeface="Calibri" panose="020F0502020204030204" pitchFamily="34" charset="0"/>
              </a:rPr>
              <a:t>, through the defined protocol established here. This role will also assist ARGO with building new methods of accumulating data that is stored in a non-tabular format.</a:t>
            </a:r>
            <a:endParaRPr lang="en-US" sz="6000" dirty="0">
              <a:effectLst/>
              <a:latin typeface="Times New Roman" panose="02020603050405020304" pitchFamily="18" charset="0"/>
              <a:ea typeface="Times New Roman" panose="02020603050405020304" pitchFamily="18" charset="0"/>
            </a:endParaRPr>
          </a:p>
          <a:p>
            <a:pPr marL="0" marR="0" algn="just" fontAlgn="base">
              <a:lnSpc>
                <a:spcPct val="100000"/>
              </a:lnSpc>
              <a:spcBef>
                <a:spcPts val="0"/>
              </a:spcBef>
              <a:spcAft>
                <a:spcPts val="0"/>
              </a:spcAft>
            </a:pPr>
            <a:r>
              <a:rPr lang="en-US" sz="6000" dirty="0">
                <a:solidFill>
                  <a:srgbClr val="000000"/>
                </a:solidFill>
                <a:effectLst/>
                <a:latin typeface="Times New Roman" panose="02020603050405020304" pitchFamily="18" charset="0"/>
                <a:ea typeface="Calibri" panose="020F0502020204030204" pitchFamily="34" charset="0"/>
              </a:rPr>
              <a:t> </a:t>
            </a:r>
            <a:endParaRPr lang="en-US" sz="6000" dirty="0">
              <a:effectLst/>
              <a:latin typeface="Times New Roman" panose="02020603050405020304" pitchFamily="18" charset="0"/>
              <a:ea typeface="Times New Roman" panose="02020603050405020304" pitchFamily="18" charset="0"/>
            </a:endParaRPr>
          </a:p>
          <a:p>
            <a:pPr marL="0" marR="0" algn="just" fontAlgn="base">
              <a:lnSpc>
                <a:spcPct val="100000"/>
              </a:lnSpc>
              <a:spcBef>
                <a:spcPts val="0"/>
              </a:spcBef>
              <a:spcAft>
                <a:spcPts val="0"/>
              </a:spcAft>
            </a:pPr>
            <a:r>
              <a:rPr lang="en-US" sz="6000" b="1" u="sng" dirty="0">
                <a:solidFill>
                  <a:srgbClr val="000000"/>
                </a:solidFill>
                <a:effectLst/>
                <a:latin typeface="Times New Roman" panose="02020603050405020304" pitchFamily="18" charset="0"/>
                <a:ea typeface="Calibri" panose="020F0502020204030204" pitchFamily="34" charset="0"/>
              </a:rPr>
              <a:t>Name:</a:t>
            </a:r>
            <a:r>
              <a:rPr lang="en-US" sz="6000" dirty="0">
                <a:solidFill>
                  <a:srgbClr val="000000"/>
                </a:solidFill>
                <a:effectLst/>
                <a:latin typeface="Times New Roman" panose="02020603050405020304" pitchFamily="18" charset="0"/>
                <a:ea typeface="Calibri" panose="020F0502020204030204" pitchFamily="34" charset="0"/>
              </a:rPr>
              <a:t> Matteo Di Bernardo </a:t>
            </a:r>
            <a:r>
              <a:rPr lang="en-US" sz="6000" b="1" u="sng" dirty="0">
                <a:solidFill>
                  <a:srgbClr val="000000"/>
                </a:solidFill>
                <a:effectLst/>
                <a:latin typeface="Times New Roman" panose="02020603050405020304" pitchFamily="18" charset="0"/>
                <a:ea typeface="Calibri" panose="020F0502020204030204" pitchFamily="34" charset="0"/>
              </a:rPr>
              <a:t>Email:</a:t>
            </a:r>
            <a:r>
              <a:rPr lang="en-US" sz="6000" dirty="0">
                <a:solidFill>
                  <a:srgbClr val="000000"/>
                </a:solidFill>
                <a:effectLst/>
                <a:latin typeface="Times New Roman" panose="02020603050405020304" pitchFamily="18" charset="0"/>
                <a:ea typeface="Calibri" panose="020F0502020204030204" pitchFamily="34" charset="0"/>
              </a:rPr>
              <a:t> </a:t>
            </a:r>
            <a:r>
              <a:rPr lang="en-US" sz="6000" u="sng" dirty="0">
                <a:solidFill>
                  <a:srgbClr val="0563C1"/>
                </a:solidFill>
                <a:effectLst/>
                <a:latin typeface="Times New Roman" panose="02020603050405020304" pitchFamily="18" charset="0"/>
                <a:ea typeface="Calibri" panose="020F0502020204030204" pitchFamily="34" charset="0"/>
                <a:hlinkClick r:id="rId3"/>
              </a:rPr>
              <a:t>md3498@columbia.edu</a:t>
            </a:r>
            <a:endParaRPr lang="en-US" sz="60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603583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0F9C7-1B1F-4DD4-B155-CD8DCB33FC34}"/>
              </a:ext>
            </a:extLst>
          </p:cNvPr>
          <p:cNvSpPr>
            <a:spLocks noGrp="1"/>
          </p:cNvSpPr>
          <p:nvPr>
            <p:ph type="title"/>
          </p:nvPr>
        </p:nvSpPr>
        <p:spPr>
          <a:xfrm>
            <a:off x="1435903" y="2253993"/>
            <a:ext cx="41019394" cy="3456035"/>
          </a:xfrm>
        </p:spPr>
        <p:txBody>
          <a:bodyPr/>
          <a:lstStyle/>
          <a:p>
            <a:pPr algn="ctr"/>
            <a:r>
              <a:rPr lang="en-US" dirty="0">
                <a:solidFill>
                  <a:schemeClr val="bg1"/>
                </a:solidFill>
              </a:rPr>
              <a:t>Activation Process-REDCap Build</a:t>
            </a:r>
          </a:p>
        </p:txBody>
      </p:sp>
      <p:pic>
        <p:nvPicPr>
          <p:cNvPr id="3" name="Picture 5">
            <a:extLst>
              <a:ext uri="{FF2B5EF4-FFF2-40B4-BE49-F238E27FC236}">
                <a16:creationId xmlns:a16="http://schemas.microsoft.com/office/drawing/2014/main" id="{1CF607A0-9641-AFA4-F924-457AF3C0AC4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29C2F22F-3144-9061-251A-1D8B1146EB30}"/>
              </a:ext>
            </a:extLst>
          </p:cNvPr>
          <p:cNvSpPr>
            <a:spLocks noGrp="1"/>
          </p:cNvSpPr>
          <p:nvPr>
            <p:ph idx="1"/>
          </p:nvPr>
        </p:nvSpPr>
        <p:spPr>
          <a:xfrm>
            <a:off x="1435903" y="7333893"/>
            <a:ext cx="43262121" cy="16773454"/>
          </a:xfrm>
        </p:spPr>
        <p:txBody>
          <a:bodyPr/>
          <a:lstStyle/>
          <a:p>
            <a:pPr marL="0" marR="0" algn="just" fontAlgn="base">
              <a:lnSpc>
                <a:spcPct val="100000"/>
              </a:lnSpc>
              <a:spcBef>
                <a:spcPts val="0"/>
              </a:spcBef>
              <a:spcAft>
                <a:spcPts val="0"/>
              </a:spcAft>
            </a:pPr>
            <a:r>
              <a:rPr lang="en-US" sz="6000" b="1" u="sng" dirty="0">
                <a:solidFill>
                  <a:srgbClr val="000000"/>
                </a:solidFill>
                <a:effectLst/>
                <a:latin typeface="Times New Roman" panose="02020603050405020304" pitchFamily="18" charset="0"/>
                <a:ea typeface="Calibri" panose="020F0502020204030204" pitchFamily="34" charset="0"/>
              </a:rPr>
              <a:t>Administrators at OAU:</a:t>
            </a:r>
            <a:endParaRPr lang="en-US" sz="6000" dirty="0">
              <a:effectLst/>
              <a:latin typeface="Times New Roman" panose="02020603050405020304" pitchFamily="18" charset="0"/>
              <a:ea typeface="Times New Roman" panose="02020603050405020304" pitchFamily="18" charset="0"/>
            </a:endParaRPr>
          </a:p>
          <a:p>
            <a:pPr marL="0" marR="0" algn="just" fontAlgn="base">
              <a:lnSpc>
                <a:spcPct val="100000"/>
              </a:lnSpc>
              <a:spcBef>
                <a:spcPts val="0"/>
              </a:spcBef>
              <a:spcAft>
                <a:spcPts val="0"/>
              </a:spcAft>
            </a:pPr>
            <a:r>
              <a:rPr lang="en-US" sz="6000" b="1" u="none" strike="noStrike" dirty="0">
                <a:solidFill>
                  <a:srgbClr val="000000"/>
                </a:solidFill>
                <a:effectLst/>
                <a:latin typeface="Times New Roman" panose="02020603050405020304" pitchFamily="18" charset="0"/>
                <a:ea typeface="Calibri" panose="020F0502020204030204" pitchFamily="34" charset="0"/>
              </a:rPr>
              <a:t> </a:t>
            </a:r>
            <a:endParaRPr lang="en-US" sz="6000" dirty="0">
              <a:effectLst/>
              <a:latin typeface="Times New Roman" panose="02020603050405020304" pitchFamily="18" charset="0"/>
              <a:ea typeface="Times New Roman" panose="02020603050405020304" pitchFamily="18" charset="0"/>
            </a:endParaRPr>
          </a:p>
          <a:p>
            <a:pPr marL="0" marR="0" algn="just" fontAlgn="base">
              <a:lnSpc>
                <a:spcPct val="100000"/>
              </a:lnSpc>
              <a:spcBef>
                <a:spcPts val="0"/>
              </a:spcBef>
              <a:spcAft>
                <a:spcPts val="0"/>
              </a:spcAft>
            </a:pPr>
            <a:r>
              <a:rPr lang="en-US" sz="6000" b="1" u="sng" dirty="0">
                <a:solidFill>
                  <a:srgbClr val="000000"/>
                </a:solidFill>
                <a:effectLst/>
                <a:latin typeface="Times New Roman" panose="02020603050405020304" pitchFamily="18" charset="0"/>
                <a:ea typeface="Calibri" panose="020F0502020204030204" pitchFamily="34" charset="0"/>
              </a:rPr>
              <a:t>Name:</a:t>
            </a:r>
            <a:r>
              <a:rPr lang="en-US" sz="6000" dirty="0">
                <a:solidFill>
                  <a:srgbClr val="000000"/>
                </a:solidFill>
                <a:effectLst/>
                <a:latin typeface="Times New Roman" panose="02020603050405020304" pitchFamily="18" charset="0"/>
                <a:ea typeface="Calibri" panose="020F0502020204030204" pitchFamily="34" charset="0"/>
              </a:rPr>
              <a:t> Dr. Nafisat Lawal</a:t>
            </a:r>
            <a:r>
              <a:rPr lang="en-US" sz="6000" dirty="0">
                <a:effectLst/>
                <a:latin typeface="Times New Roman" panose="02020603050405020304" pitchFamily="18" charset="0"/>
                <a:ea typeface="Calibri" panose="020F0502020204030204" pitchFamily="34" charset="0"/>
              </a:rPr>
              <a:t>: </a:t>
            </a:r>
            <a:r>
              <a:rPr lang="en-US" sz="6000" b="1" u="sng" dirty="0">
                <a:effectLst/>
                <a:latin typeface="Times New Roman" panose="02020603050405020304" pitchFamily="18" charset="0"/>
                <a:ea typeface="Calibri" panose="020F0502020204030204" pitchFamily="34" charset="0"/>
              </a:rPr>
              <a:t>Email: </a:t>
            </a:r>
            <a:r>
              <a:rPr lang="en-US" sz="6000" dirty="0">
                <a:effectLst/>
                <a:latin typeface="Times New Roman" panose="02020603050405020304" pitchFamily="18" charset="0"/>
                <a:ea typeface="Calibri" panose="020F0502020204030204" pitchFamily="34" charset="0"/>
                <a:hlinkClick r:id="rId3">
                  <a:extLst>
                    <a:ext uri="{A12FA001-AC4F-418D-AE19-62706E023703}">
                      <ahyp:hlinkClr xmlns:ahyp="http://schemas.microsoft.com/office/drawing/2018/hyperlinkcolor" val="tx"/>
                    </a:ext>
                  </a:extLst>
                </a:hlinkClick>
              </a:rPr>
              <a:t>Lawaln@argo-research.org</a:t>
            </a:r>
            <a:r>
              <a:rPr lang="en-US" sz="6000" dirty="0">
                <a:effectLst/>
                <a:latin typeface="Times New Roman" panose="02020603050405020304" pitchFamily="18" charset="0"/>
                <a:ea typeface="Calibri" panose="020F0502020204030204" pitchFamily="34" charset="0"/>
              </a:rPr>
              <a:t>	</a:t>
            </a:r>
            <a:endParaRPr lang="en-US" sz="6000" dirty="0">
              <a:effectLst/>
              <a:latin typeface="Times New Roman" panose="02020603050405020304" pitchFamily="18" charset="0"/>
              <a:ea typeface="Times New Roman" panose="02020603050405020304" pitchFamily="18" charset="0"/>
            </a:endParaRPr>
          </a:p>
          <a:p>
            <a:pPr marL="0" marR="0" algn="just" fontAlgn="base">
              <a:lnSpc>
                <a:spcPct val="100000"/>
              </a:lnSpc>
              <a:spcBef>
                <a:spcPts val="0"/>
              </a:spcBef>
              <a:spcAft>
                <a:spcPts val="0"/>
              </a:spcAft>
            </a:pPr>
            <a:r>
              <a:rPr lang="en-US" sz="6000" b="1" u="sng" dirty="0">
                <a:effectLst/>
                <a:latin typeface="Times New Roman" panose="02020603050405020304" pitchFamily="18" charset="0"/>
                <a:ea typeface="Calibri" panose="020F0502020204030204" pitchFamily="34" charset="0"/>
              </a:rPr>
              <a:t>Name:</a:t>
            </a:r>
            <a:r>
              <a:rPr lang="en-US" sz="6000" dirty="0">
                <a:effectLst/>
                <a:latin typeface="Times New Roman" panose="02020603050405020304" pitchFamily="18" charset="0"/>
                <a:ea typeface="Calibri" panose="020F0502020204030204" pitchFamily="34" charset="0"/>
              </a:rPr>
              <a:t> Chris Bamidele:</a:t>
            </a:r>
            <a:r>
              <a:rPr lang="en-US" sz="6000" dirty="0">
                <a:effectLst/>
                <a:latin typeface="Times New Roman" panose="02020603050405020304" pitchFamily="18" charset="0"/>
                <a:ea typeface="Times New Roman" panose="02020603050405020304" pitchFamily="18" charset="0"/>
              </a:rPr>
              <a:t> </a:t>
            </a:r>
            <a:r>
              <a:rPr lang="en-US" sz="6000" b="1" u="sng" dirty="0">
                <a:effectLst/>
                <a:latin typeface="Times New Roman" panose="02020603050405020304" pitchFamily="18" charset="0"/>
                <a:ea typeface="Times New Roman" panose="02020603050405020304" pitchFamily="18" charset="0"/>
              </a:rPr>
              <a:t>Email: </a:t>
            </a:r>
            <a:r>
              <a:rPr lang="en-US" sz="6000" dirty="0">
                <a:effectLst/>
                <a:latin typeface="Times New Roman" panose="02020603050405020304" pitchFamily="18" charset="0"/>
                <a:ea typeface="Calibri" panose="020F0502020204030204" pitchFamily="34" charset="0"/>
                <a:hlinkClick r:id="rId4">
                  <a:extLst>
                    <a:ext uri="{A12FA001-AC4F-418D-AE19-62706E023703}">
                      <ahyp:hlinkClr xmlns:ahyp="http://schemas.microsoft.com/office/drawing/2018/hyperlinkcolor" val="tx"/>
                    </a:ext>
                  </a:extLst>
                </a:hlinkClick>
              </a:rPr>
              <a:t>bamidelec@argo-research.org</a:t>
            </a:r>
            <a:r>
              <a:rPr lang="en-US" sz="6000" dirty="0">
                <a:effectLst/>
                <a:latin typeface="Times New Roman" panose="02020603050405020304" pitchFamily="18" charset="0"/>
                <a:ea typeface="Calibri" panose="020F0502020204030204" pitchFamily="34" charset="0"/>
              </a:rPr>
              <a:t>	</a:t>
            </a:r>
          </a:p>
          <a:p>
            <a:pPr marL="0" marR="0" algn="just" fontAlgn="base">
              <a:lnSpc>
                <a:spcPct val="100000"/>
              </a:lnSpc>
              <a:spcBef>
                <a:spcPts val="0"/>
              </a:spcBef>
              <a:spcAft>
                <a:spcPts val="0"/>
              </a:spcAft>
            </a:pPr>
            <a:r>
              <a:rPr lang="en-US" sz="6000" b="1" u="sng" dirty="0">
                <a:latin typeface="Times New Roman" panose="02020603050405020304" pitchFamily="18" charset="0"/>
                <a:ea typeface="Times New Roman" panose="02020603050405020304" pitchFamily="18" charset="0"/>
              </a:rPr>
              <a:t>Name: </a:t>
            </a:r>
            <a:r>
              <a:rPr lang="en-US" sz="6000" dirty="0">
                <a:latin typeface="Times New Roman" panose="02020603050405020304" pitchFamily="18" charset="0"/>
                <a:ea typeface="Times New Roman" panose="02020603050405020304" pitchFamily="18" charset="0"/>
              </a:rPr>
              <a:t>Adeoluwa Adeleye: </a:t>
            </a:r>
            <a:r>
              <a:rPr lang="en-US" sz="6000" b="1" u="sng" dirty="0">
                <a:latin typeface="Times New Roman" panose="02020603050405020304" pitchFamily="18" charset="0"/>
                <a:ea typeface="Times New Roman" panose="02020603050405020304" pitchFamily="18" charset="0"/>
              </a:rPr>
              <a:t>Email: </a:t>
            </a:r>
            <a:r>
              <a:rPr lang="en-US" sz="6000" dirty="0">
                <a:latin typeface="Times New Roman" panose="02020603050405020304" pitchFamily="18" charset="0"/>
                <a:ea typeface="Times New Roman" panose="02020603050405020304" pitchFamily="18" charset="0"/>
                <a:hlinkClick r:id="rId5">
                  <a:extLst>
                    <a:ext uri="{A12FA001-AC4F-418D-AE19-62706E023703}">
                      <ahyp:hlinkClr xmlns:ahyp="http://schemas.microsoft.com/office/drawing/2018/hyperlinkcolor" val="tx"/>
                    </a:ext>
                  </a:extLst>
                </a:hlinkClick>
              </a:rPr>
              <a:t>adeleyea@argo-research.org</a:t>
            </a:r>
            <a:r>
              <a:rPr lang="en-US" sz="6000" dirty="0">
                <a:solidFill>
                  <a:srgbClr val="000000"/>
                </a:solidFill>
                <a:latin typeface="Times New Roman" panose="02020603050405020304" pitchFamily="18" charset="0"/>
                <a:ea typeface="Times New Roman" panose="02020603050405020304" pitchFamily="18" charset="0"/>
              </a:rPr>
              <a:t>	</a:t>
            </a:r>
            <a:endParaRPr lang="en-US" sz="6000" dirty="0">
              <a:effectLst/>
              <a:latin typeface="Times New Roman" panose="02020603050405020304" pitchFamily="18" charset="0"/>
              <a:ea typeface="Times New Roman" panose="02020603050405020304" pitchFamily="18" charset="0"/>
            </a:endParaRPr>
          </a:p>
          <a:p>
            <a:pPr marL="0" marR="0" algn="just" fontAlgn="base">
              <a:lnSpc>
                <a:spcPct val="100000"/>
              </a:lnSpc>
              <a:spcBef>
                <a:spcPts val="0"/>
              </a:spcBef>
              <a:spcAft>
                <a:spcPts val="0"/>
              </a:spcAft>
            </a:pPr>
            <a:r>
              <a:rPr lang="en-US" sz="6000" dirty="0">
                <a:solidFill>
                  <a:srgbClr val="000000"/>
                </a:solidFill>
                <a:effectLst/>
                <a:latin typeface="Times New Roman" panose="02020603050405020304" pitchFamily="18" charset="0"/>
                <a:ea typeface="Calibri" panose="020F0502020204030204" pitchFamily="34" charset="0"/>
              </a:rPr>
              <a:t> </a:t>
            </a:r>
            <a:endParaRPr lang="en-US" sz="6000" dirty="0">
              <a:effectLst/>
              <a:latin typeface="Times New Roman" panose="02020603050405020304" pitchFamily="18" charset="0"/>
              <a:ea typeface="Times New Roman" panose="02020603050405020304" pitchFamily="18" charset="0"/>
            </a:endParaRPr>
          </a:p>
          <a:p>
            <a:pPr marL="0" marR="0" algn="just" fontAlgn="base">
              <a:lnSpc>
                <a:spcPct val="100000"/>
              </a:lnSpc>
              <a:spcBef>
                <a:spcPts val="0"/>
              </a:spcBef>
              <a:spcAft>
                <a:spcPts val="0"/>
              </a:spcAft>
            </a:pPr>
            <a:r>
              <a:rPr lang="en-US" sz="6000" b="1" u="sng" dirty="0">
                <a:solidFill>
                  <a:srgbClr val="000000"/>
                </a:solidFill>
                <a:effectLst/>
                <a:latin typeface="Times New Roman" panose="02020603050405020304" pitchFamily="18" charset="0"/>
                <a:ea typeface="Calibri" panose="020F0502020204030204" pitchFamily="34" charset="0"/>
              </a:rPr>
              <a:t>Administrators at MSK: </a:t>
            </a:r>
            <a:endParaRPr lang="en-US" sz="6000" dirty="0">
              <a:effectLst/>
              <a:latin typeface="Times New Roman" panose="02020603050405020304" pitchFamily="18" charset="0"/>
              <a:ea typeface="Times New Roman" panose="02020603050405020304" pitchFamily="18" charset="0"/>
            </a:endParaRPr>
          </a:p>
          <a:p>
            <a:pPr marL="0" marR="0" algn="just" fontAlgn="base">
              <a:lnSpc>
                <a:spcPct val="100000"/>
              </a:lnSpc>
              <a:spcBef>
                <a:spcPts val="0"/>
              </a:spcBef>
              <a:spcAft>
                <a:spcPts val="0"/>
              </a:spcAft>
            </a:pPr>
            <a:r>
              <a:rPr lang="en-US" sz="6000" b="1" u="none" strike="noStrike" dirty="0">
                <a:solidFill>
                  <a:srgbClr val="000000"/>
                </a:solidFill>
                <a:effectLst/>
                <a:latin typeface="Times New Roman" panose="02020603050405020304" pitchFamily="18" charset="0"/>
                <a:ea typeface="Calibri" panose="020F0502020204030204" pitchFamily="34" charset="0"/>
              </a:rPr>
              <a:t> </a:t>
            </a:r>
            <a:endParaRPr lang="en-US" sz="6000" dirty="0">
              <a:effectLst/>
              <a:latin typeface="Times New Roman" panose="02020603050405020304" pitchFamily="18" charset="0"/>
              <a:ea typeface="Times New Roman" panose="02020603050405020304" pitchFamily="18" charset="0"/>
            </a:endParaRPr>
          </a:p>
          <a:p>
            <a:pPr marL="0" marR="0" algn="just" fontAlgn="base">
              <a:lnSpc>
                <a:spcPct val="100000"/>
              </a:lnSpc>
              <a:spcBef>
                <a:spcPts val="0"/>
              </a:spcBef>
              <a:spcAft>
                <a:spcPts val="0"/>
              </a:spcAft>
            </a:pPr>
            <a:r>
              <a:rPr lang="en-US" sz="6000" b="1" u="sng" dirty="0">
                <a:solidFill>
                  <a:srgbClr val="000000"/>
                </a:solidFill>
                <a:effectLst/>
                <a:latin typeface="Times New Roman" panose="02020603050405020304" pitchFamily="18" charset="0"/>
                <a:ea typeface="Calibri" panose="020F0502020204030204" pitchFamily="34" charset="0"/>
              </a:rPr>
              <a:t>Name:</a:t>
            </a:r>
            <a:r>
              <a:rPr lang="en-US" sz="6000" dirty="0">
                <a:solidFill>
                  <a:srgbClr val="000000"/>
                </a:solidFill>
                <a:effectLst/>
                <a:latin typeface="Times New Roman" panose="02020603050405020304" pitchFamily="18" charset="0"/>
                <a:ea typeface="Calibri" panose="020F0502020204030204" pitchFamily="34" charset="0"/>
              </a:rPr>
              <a:t> Cristina Olcese: </a:t>
            </a:r>
            <a:r>
              <a:rPr lang="en-US" sz="6000" b="1" u="sng" dirty="0">
                <a:solidFill>
                  <a:srgbClr val="000000"/>
                </a:solidFill>
                <a:effectLst/>
                <a:latin typeface="Times New Roman" panose="02020603050405020304" pitchFamily="18" charset="0"/>
                <a:ea typeface="Calibri" panose="020F0502020204030204" pitchFamily="34" charset="0"/>
              </a:rPr>
              <a:t>Email</a:t>
            </a:r>
            <a:r>
              <a:rPr lang="en-US" sz="6000" dirty="0">
                <a:solidFill>
                  <a:srgbClr val="000000"/>
                </a:solidFill>
                <a:effectLst/>
                <a:latin typeface="Times New Roman" panose="02020603050405020304" pitchFamily="18" charset="0"/>
                <a:ea typeface="Calibri" panose="020F0502020204030204" pitchFamily="34" charset="0"/>
              </a:rPr>
              <a:t>: olcesec@mskcc.org</a:t>
            </a:r>
            <a:endParaRPr lang="en-US" sz="6000" dirty="0">
              <a:effectLst/>
              <a:latin typeface="Times New Roman" panose="02020603050405020304" pitchFamily="18" charset="0"/>
              <a:ea typeface="Times New Roman" panose="02020603050405020304" pitchFamily="18" charset="0"/>
            </a:endParaRPr>
          </a:p>
          <a:p>
            <a:pPr marL="0" marR="0" algn="just" fontAlgn="base">
              <a:lnSpc>
                <a:spcPct val="100000"/>
              </a:lnSpc>
              <a:spcBef>
                <a:spcPts val="0"/>
              </a:spcBef>
              <a:spcAft>
                <a:spcPts val="0"/>
              </a:spcAft>
            </a:pPr>
            <a:r>
              <a:rPr lang="en-US" sz="6000" b="1" u="sng" dirty="0">
                <a:solidFill>
                  <a:srgbClr val="000000"/>
                </a:solidFill>
                <a:effectLst/>
                <a:latin typeface="Times New Roman" panose="02020603050405020304" pitchFamily="18" charset="0"/>
                <a:ea typeface="Calibri" panose="020F0502020204030204" pitchFamily="34" charset="0"/>
              </a:rPr>
              <a:t>Name:</a:t>
            </a:r>
            <a:r>
              <a:rPr lang="en-US" sz="6000" dirty="0">
                <a:solidFill>
                  <a:srgbClr val="000000"/>
                </a:solidFill>
                <a:effectLst/>
                <a:latin typeface="Times New Roman" panose="02020603050405020304" pitchFamily="18" charset="0"/>
                <a:ea typeface="Calibri" panose="020F0502020204030204" pitchFamily="34" charset="0"/>
              </a:rPr>
              <a:t> Rivka Kahn: </a:t>
            </a:r>
            <a:r>
              <a:rPr lang="en-US" sz="6000" b="1" u="sng" dirty="0">
                <a:solidFill>
                  <a:srgbClr val="000000"/>
                </a:solidFill>
                <a:effectLst/>
                <a:latin typeface="Times New Roman" panose="02020603050405020304" pitchFamily="18" charset="0"/>
                <a:ea typeface="Calibri" panose="020F0502020204030204" pitchFamily="34" charset="0"/>
              </a:rPr>
              <a:t>Email</a:t>
            </a:r>
            <a:r>
              <a:rPr lang="en-US" sz="6000" dirty="0">
                <a:solidFill>
                  <a:srgbClr val="000000"/>
                </a:solidFill>
                <a:effectLst/>
                <a:latin typeface="Times New Roman" panose="02020603050405020304" pitchFamily="18" charset="0"/>
                <a:ea typeface="Calibri" panose="020F0502020204030204" pitchFamily="34" charset="0"/>
              </a:rPr>
              <a:t>: kahnr1@mskcc.org</a:t>
            </a:r>
            <a:endParaRPr lang="en-US" sz="60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952881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0F9C7-1B1F-4DD4-B155-CD8DCB33FC34}"/>
              </a:ext>
            </a:extLst>
          </p:cNvPr>
          <p:cNvSpPr>
            <a:spLocks noGrp="1"/>
          </p:cNvSpPr>
          <p:nvPr>
            <p:ph type="title"/>
          </p:nvPr>
        </p:nvSpPr>
        <p:spPr>
          <a:xfrm>
            <a:off x="1435903" y="2253993"/>
            <a:ext cx="41019394" cy="3456035"/>
          </a:xfrm>
        </p:spPr>
        <p:txBody>
          <a:bodyPr/>
          <a:lstStyle/>
          <a:p>
            <a:pPr algn="ctr"/>
            <a:r>
              <a:rPr lang="en-US" dirty="0">
                <a:solidFill>
                  <a:schemeClr val="bg1"/>
                </a:solidFill>
              </a:rPr>
              <a:t>Activation Process-REDCap Build</a:t>
            </a:r>
          </a:p>
        </p:txBody>
      </p:sp>
      <p:pic>
        <p:nvPicPr>
          <p:cNvPr id="3" name="Picture 5">
            <a:extLst>
              <a:ext uri="{FF2B5EF4-FFF2-40B4-BE49-F238E27FC236}">
                <a16:creationId xmlns:a16="http://schemas.microsoft.com/office/drawing/2014/main" id="{1CF607A0-9641-AFA4-F924-457AF3C0AC4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29C2F22F-3144-9061-251A-1D8B1146EB30}"/>
              </a:ext>
            </a:extLst>
          </p:cNvPr>
          <p:cNvSpPr>
            <a:spLocks noGrp="1"/>
          </p:cNvSpPr>
          <p:nvPr>
            <p:ph idx="1"/>
          </p:nvPr>
        </p:nvSpPr>
        <p:spPr>
          <a:xfrm>
            <a:off x="314539" y="6527070"/>
            <a:ext cx="43262121" cy="16773454"/>
          </a:xfrm>
        </p:spPr>
        <p:txBody>
          <a:bodyPr/>
          <a:lstStyle/>
          <a:p>
            <a:pPr marL="342900" marR="0" lvl="0" indent="-342900" algn="just" fontAlgn="base">
              <a:lnSpc>
                <a:spcPct val="100000"/>
              </a:lnSpc>
              <a:spcBef>
                <a:spcPts val="0"/>
              </a:spcBef>
              <a:spcAft>
                <a:spcPts val="0"/>
              </a:spcAft>
              <a:tabLst>
                <a:tab pos="457200" algn="l"/>
              </a:tabLst>
            </a:pPr>
            <a:r>
              <a:rPr lang="en-US" sz="6000" dirty="0">
                <a:solidFill>
                  <a:srgbClr val="000000"/>
                </a:solidFill>
                <a:effectLst/>
                <a:latin typeface="Times New Roman" panose="02020603050405020304" pitchFamily="18" charset="0"/>
                <a:ea typeface="Times New Roman" panose="02020603050405020304" pitchFamily="18" charset="0"/>
              </a:rPr>
              <a:t>1. The PI of such a study must make his/her intention known to the ARGO REDCap Administrator through the National Principal Investigator. The National Principal Investigator will decide whether to approve the study and/or request a fee for the mobilization of ARGO REDCap resources towards the project.</a:t>
            </a:r>
            <a:endParaRPr lang="en-US" sz="6000" dirty="0">
              <a:effectLst/>
              <a:latin typeface="Times New Roman" panose="02020603050405020304" pitchFamily="18" charset="0"/>
              <a:ea typeface="Times New Roman" panose="02020603050405020304" pitchFamily="18" charset="0"/>
            </a:endParaRPr>
          </a:p>
          <a:p>
            <a:pPr marL="342900" marR="0" lvl="0" indent="-342900" algn="just" fontAlgn="base">
              <a:lnSpc>
                <a:spcPct val="100000"/>
              </a:lnSpc>
              <a:spcBef>
                <a:spcPts val="0"/>
              </a:spcBef>
              <a:spcAft>
                <a:spcPts val="0"/>
              </a:spcAft>
              <a:tabLst>
                <a:tab pos="457200" algn="l"/>
              </a:tabLst>
            </a:pPr>
            <a:r>
              <a:rPr lang="en-US" sz="6000" dirty="0">
                <a:solidFill>
                  <a:srgbClr val="000000"/>
                </a:solidFill>
                <a:effectLst/>
                <a:latin typeface="Times New Roman" panose="02020603050405020304" pitchFamily="18" charset="0"/>
                <a:ea typeface="Times New Roman" panose="02020603050405020304" pitchFamily="18" charset="0"/>
              </a:rPr>
              <a:t>2. The ARGO REDCap Administrator, </a:t>
            </a:r>
            <a:r>
              <a:rPr lang="en-US" sz="6000" u="sng" dirty="0">
                <a:solidFill>
                  <a:srgbClr val="000000"/>
                </a:solidFill>
                <a:effectLst/>
                <a:latin typeface="Times New Roman" panose="02020603050405020304" pitchFamily="18" charset="0"/>
                <a:ea typeface="Times New Roman" panose="02020603050405020304" pitchFamily="18" charset="0"/>
              </a:rPr>
              <a:t>copying administrators at OAU and MSK, as well as External REDCap support,</a:t>
            </a:r>
            <a:r>
              <a:rPr lang="en-US" sz="6000" dirty="0">
                <a:solidFill>
                  <a:srgbClr val="000000"/>
                </a:solidFill>
                <a:effectLst/>
                <a:latin typeface="Times New Roman" panose="02020603050405020304" pitchFamily="18" charset="0"/>
                <a:ea typeface="Times New Roman" panose="02020603050405020304" pitchFamily="18" charset="0"/>
              </a:rPr>
              <a:t> will request the PI to complete a </a:t>
            </a:r>
            <a:r>
              <a:rPr lang="en-US" sz="6000" u="sng" dirty="0">
                <a:solidFill>
                  <a:srgbClr val="000000"/>
                </a:solidFill>
                <a:effectLst/>
                <a:latin typeface="Times New Roman" panose="02020603050405020304" pitchFamily="18" charset="0"/>
                <a:ea typeface="Times New Roman" panose="02020603050405020304" pitchFamily="18" charset="0"/>
              </a:rPr>
              <a:t>Study Initiation Form</a:t>
            </a:r>
            <a:r>
              <a:rPr lang="en-US" sz="6000" dirty="0">
                <a:solidFill>
                  <a:srgbClr val="000000"/>
                </a:solidFill>
                <a:effectLst/>
                <a:latin typeface="Times New Roman" panose="02020603050405020304" pitchFamily="18" charset="0"/>
                <a:ea typeface="Times New Roman" panose="02020603050405020304" pitchFamily="18" charset="0"/>
              </a:rPr>
              <a:t> and attach necessary documents. </a:t>
            </a:r>
            <a:endParaRPr lang="en-US" sz="6000" dirty="0">
              <a:effectLst/>
              <a:latin typeface="Times New Roman" panose="02020603050405020304" pitchFamily="18" charset="0"/>
              <a:ea typeface="Times New Roman" panose="02020603050405020304" pitchFamily="18" charset="0"/>
            </a:endParaRPr>
          </a:p>
          <a:p>
            <a:pPr marL="342900" marR="0" lvl="0" indent="-342900" algn="just" fontAlgn="base">
              <a:lnSpc>
                <a:spcPct val="100000"/>
              </a:lnSpc>
              <a:spcBef>
                <a:spcPts val="0"/>
              </a:spcBef>
              <a:spcAft>
                <a:spcPts val="0"/>
              </a:spcAft>
              <a:tabLst>
                <a:tab pos="457200" algn="l"/>
              </a:tabLst>
            </a:pPr>
            <a:r>
              <a:rPr lang="en-US" sz="6000" dirty="0">
                <a:solidFill>
                  <a:srgbClr val="000000"/>
                </a:solidFill>
                <a:effectLst/>
                <a:latin typeface="Times New Roman" panose="02020603050405020304" pitchFamily="18" charset="0"/>
                <a:ea typeface="Times New Roman" panose="02020603050405020304" pitchFamily="18" charset="0"/>
              </a:rPr>
              <a:t>3. Upon receiving the </a:t>
            </a:r>
            <a:r>
              <a:rPr lang="en-US" sz="6000" u="sng" dirty="0">
                <a:solidFill>
                  <a:srgbClr val="000000"/>
                </a:solidFill>
                <a:effectLst/>
                <a:latin typeface="Times New Roman" panose="02020603050405020304" pitchFamily="18" charset="0"/>
                <a:ea typeface="Times New Roman" panose="02020603050405020304" pitchFamily="18" charset="0"/>
              </a:rPr>
              <a:t>Form</a:t>
            </a:r>
            <a:r>
              <a:rPr lang="en-US" sz="6000" dirty="0">
                <a:solidFill>
                  <a:srgbClr val="000000"/>
                </a:solidFill>
                <a:effectLst/>
                <a:latin typeface="Times New Roman" panose="02020603050405020304" pitchFamily="18" charset="0"/>
                <a:ea typeface="Times New Roman" panose="02020603050405020304" pitchFamily="18" charset="0"/>
              </a:rPr>
              <a:t> and necessary documents, the ARGO REDCap Administrator will proceed to build a REDCap database to host the study. </a:t>
            </a:r>
            <a:endParaRPr lang="en-US" sz="6000" dirty="0">
              <a:effectLst/>
              <a:latin typeface="Times New Roman" panose="02020603050405020304" pitchFamily="18" charset="0"/>
              <a:ea typeface="Times New Roman" panose="02020603050405020304" pitchFamily="18" charset="0"/>
            </a:endParaRPr>
          </a:p>
          <a:p>
            <a:pPr marL="342900" marR="0" lvl="0" indent="-342900" algn="just" fontAlgn="base">
              <a:lnSpc>
                <a:spcPct val="100000"/>
              </a:lnSpc>
              <a:spcBef>
                <a:spcPts val="0"/>
              </a:spcBef>
              <a:spcAft>
                <a:spcPts val="0"/>
              </a:spcAft>
              <a:tabLst>
                <a:tab pos="457200" algn="l"/>
              </a:tabLst>
            </a:pPr>
            <a:r>
              <a:rPr lang="en-US" sz="6000" dirty="0">
                <a:solidFill>
                  <a:srgbClr val="000000"/>
                </a:solidFill>
                <a:effectLst/>
                <a:latin typeface="Times New Roman" panose="02020603050405020304" pitchFamily="18" charset="0"/>
                <a:ea typeface="Times New Roman" panose="02020603050405020304" pitchFamily="18" charset="0"/>
              </a:rPr>
              <a:t>4. The ARGO REDCap Administrator will meet or contact External REDCap Support to undertake a </a:t>
            </a:r>
            <a:r>
              <a:rPr lang="en-US" sz="6000" i="1" dirty="0">
                <a:solidFill>
                  <a:srgbClr val="000000"/>
                </a:solidFill>
                <a:effectLst/>
                <a:latin typeface="Times New Roman" panose="02020603050405020304" pitchFamily="18" charset="0"/>
                <a:ea typeface="Times New Roman" panose="02020603050405020304" pitchFamily="18" charset="0"/>
              </a:rPr>
              <a:t>Technical Review.</a:t>
            </a:r>
            <a:endParaRPr lang="en-US" sz="6000" dirty="0">
              <a:effectLst/>
              <a:latin typeface="Times New Roman" panose="02020603050405020304" pitchFamily="18" charset="0"/>
              <a:ea typeface="Times New Roman" panose="02020603050405020304" pitchFamily="18" charset="0"/>
            </a:endParaRPr>
          </a:p>
          <a:p>
            <a:pPr marL="342900" marR="0" lvl="0" indent="-342900" algn="just" fontAlgn="base">
              <a:lnSpc>
                <a:spcPct val="100000"/>
              </a:lnSpc>
              <a:spcBef>
                <a:spcPts val="0"/>
              </a:spcBef>
              <a:spcAft>
                <a:spcPts val="0"/>
              </a:spcAft>
              <a:tabLst>
                <a:tab pos="457200" algn="l"/>
              </a:tabLst>
            </a:pPr>
            <a:r>
              <a:rPr lang="en-US" sz="6000" dirty="0">
                <a:solidFill>
                  <a:srgbClr val="000000"/>
                </a:solidFill>
                <a:effectLst/>
                <a:latin typeface="Times New Roman" panose="02020603050405020304" pitchFamily="18" charset="0"/>
                <a:ea typeface="Times New Roman" panose="02020603050405020304" pitchFamily="18" charset="0"/>
              </a:rPr>
              <a:t>5. A REDCap desk review meeting between stakeholders will occur, where the REDCap Administrator works with the study team to complete a comprehensive testing of newly developed forms, and the PI will be asked to review the completed REDCap database.</a:t>
            </a:r>
            <a:endParaRPr lang="en-US" sz="6000" dirty="0">
              <a:effectLst/>
              <a:latin typeface="Times New Roman" panose="02020603050405020304" pitchFamily="18" charset="0"/>
              <a:ea typeface="Times New Roman" panose="02020603050405020304" pitchFamily="18" charset="0"/>
            </a:endParaRPr>
          </a:p>
          <a:p>
            <a:pPr marL="342900" marR="0" lvl="0" indent="-342900" algn="just" fontAlgn="base">
              <a:lnSpc>
                <a:spcPct val="100000"/>
              </a:lnSpc>
              <a:spcBef>
                <a:spcPts val="0"/>
              </a:spcBef>
              <a:spcAft>
                <a:spcPts val="0"/>
              </a:spcAft>
              <a:tabLst>
                <a:tab pos="457200" algn="l"/>
              </a:tabLst>
            </a:pPr>
            <a:r>
              <a:rPr lang="en-US" sz="6000" dirty="0">
                <a:solidFill>
                  <a:srgbClr val="000000"/>
                </a:solidFill>
                <a:effectLst/>
                <a:latin typeface="Times New Roman" panose="02020603050405020304" pitchFamily="18" charset="0"/>
                <a:ea typeface="Times New Roman" panose="02020603050405020304" pitchFamily="18" charset="0"/>
              </a:rPr>
              <a:t>6. The project will be moved to production. </a:t>
            </a:r>
            <a:endParaRPr lang="en-US" sz="6000" dirty="0">
              <a:effectLst/>
              <a:latin typeface="Times New Roman" panose="02020603050405020304" pitchFamily="18" charset="0"/>
              <a:ea typeface="Times New Roman" panose="02020603050405020304" pitchFamily="18" charset="0"/>
            </a:endParaRPr>
          </a:p>
          <a:p>
            <a:pPr marL="342900" marR="0" lvl="0" indent="-342900" algn="just" fontAlgn="base">
              <a:lnSpc>
                <a:spcPct val="100000"/>
              </a:lnSpc>
              <a:spcBef>
                <a:spcPts val="0"/>
              </a:spcBef>
              <a:spcAft>
                <a:spcPts val="0"/>
              </a:spcAft>
              <a:tabLst>
                <a:tab pos="457200" algn="l"/>
              </a:tabLst>
            </a:pPr>
            <a:r>
              <a:rPr lang="en-US" sz="6000" dirty="0">
                <a:solidFill>
                  <a:srgbClr val="000000"/>
                </a:solidFill>
                <a:effectLst/>
                <a:latin typeface="Times New Roman" panose="02020603050405020304" pitchFamily="18" charset="0"/>
                <a:ea typeface="Times New Roman" panose="02020603050405020304" pitchFamily="18" charset="0"/>
              </a:rPr>
              <a:t>7. The PI will be contacted and will ensure that data collection begins.</a:t>
            </a:r>
            <a:endParaRPr lang="en-US" sz="6000" dirty="0">
              <a:effectLst/>
              <a:latin typeface="Times New Roman" panose="02020603050405020304" pitchFamily="18" charset="0"/>
              <a:ea typeface="Times New Roman" panose="02020603050405020304" pitchFamily="18" charset="0"/>
            </a:endParaRPr>
          </a:p>
          <a:p>
            <a:pPr marL="342900" marR="0" lvl="0" indent="-342900" algn="just" fontAlgn="base">
              <a:lnSpc>
                <a:spcPct val="100000"/>
              </a:lnSpc>
              <a:spcBef>
                <a:spcPts val="0"/>
              </a:spcBef>
              <a:spcAft>
                <a:spcPts val="0"/>
              </a:spcAft>
              <a:tabLst>
                <a:tab pos="457200" algn="l"/>
              </a:tabLst>
            </a:pPr>
            <a:r>
              <a:rPr lang="en-US" sz="6000" dirty="0">
                <a:solidFill>
                  <a:srgbClr val="000000"/>
                </a:solidFill>
                <a:effectLst/>
                <a:latin typeface="Times New Roman" panose="02020603050405020304" pitchFamily="18" charset="0"/>
                <a:ea typeface="Times New Roman" panose="02020603050405020304" pitchFamily="18" charset="0"/>
              </a:rPr>
              <a:t>8. In the case that necessary modifications or additions need to be made, the PI will contact the ARGO REDCap Administrator and External REDCap support to initiate the process of the database update–this will require express approval of the National Principal Investigator </a:t>
            </a:r>
            <a:endParaRPr lang="en-US" sz="60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4118423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0F9C7-1B1F-4DD4-B155-CD8DCB33FC34}"/>
              </a:ext>
            </a:extLst>
          </p:cNvPr>
          <p:cNvSpPr>
            <a:spLocks noGrp="1"/>
          </p:cNvSpPr>
          <p:nvPr>
            <p:ph type="title"/>
          </p:nvPr>
        </p:nvSpPr>
        <p:spPr>
          <a:xfrm>
            <a:off x="1435903" y="2253993"/>
            <a:ext cx="41019394" cy="3456035"/>
          </a:xfrm>
        </p:spPr>
        <p:txBody>
          <a:bodyPr/>
          <a:lstStyle/>
          <a:p>
            <a:pPr algn="ctr"/>
            <a:r>
              <a:rPr lang="en-US" dirty="0">
                <a:solidFill>
                  <a:schemeClr val="bg1"/>
                </a:solidFill>
              </a:rPr>
              <a:t>Activation Process-REDCap Build</a:t>
            </a:r>
          </a:p>
        </p:txBody>
      </p:sp>
      <p:sp>
        <p:nvSpPr>
          <p:cNvPr id="4" name="Content Placeholder 2">
            <a:extLst>
              <a:ext uri="{FF2B5EF4-FFF2-40B4-BE49-F238E27FC236}">
                <a16:creationId xmlns:a16="http://schemas.microsoft.com/office/drawing/2014/main" id="{C842E6DD-6A60-49B8-8F18-E9581DD3C2A5}"/>
              </a:ext>
            </a:extLst>
          </p:cNvPr>
          <p:cNvSpPr>
            <a:spLocks noGrp="1"/>
          </p:cNvSpPr>
          <p:nvPr>
            <p:ph idx="1"/>
          </p:nvPr>
        </p:nvSpPr>
        <p:spPr>
          <a:xfrm>
            <a:off x="7062390" y="4598201"/>
            <a:ext cx="27099455" cy="14482972"/>
          </a:xfrm>
        </p:spPr>
        <p:txBody>
          <a:bodyPr>
            <a:noAutofit/>
          </a:bodyPr>
          <a:lstStyle/>
          <a:p>
            <a:pPr marL="0" marR="0" algn="ctr">
              <a:lnSpc>
                <a:spcPct val="115000"/>
              </a:lnSpc>
              <a:spcBef>
                <a:spcPts val="0"/>
              </a:spcBef>
              <a:spcAft>
                <a:spcPts val="0"/>
              </a:spcAft>
            </a:pPr>
            <a:r>
              <a:rPr lang="en-US" sz="6000" b="1" u="sng" dirty="0">
                <a:effectLst/>
                <a:latin typeface="Corbel" panose="020B0503020204020204" pitchFamily="34" charset="0"/>
                <a:ea typeface="Times New Roman" panose="02020603050405020304" pitchFamily="18" charset="0"/>
              </a:rPr>
              <a:t>ARGO REDCap Study Initiation Request</a:t>
            </a:r>
            <a:endParaRPr lang="en-US" sz="6000" dirty="0">
              <a:effectLst/>
              <a:latin typeface="Corbel" panose="020B0503020204020204" pitchFamily="34" charset="0"/>
              <a:ea typeface="Times New Roman" panose="02020603050405020304" pitchFamily="18" charset="0"/>
            </a:endParaRPr>
          </a:p>
          <a:p>
            <a:pPr marL="0" marR="0">
              <a:lnSpc>
                <a:spcPct val="115000"/>
              </a:lnSpc>
              <a:spcBef>
                <a:spcPts val="0"/>
              </a:spcBef>
              <a:spcAft>
                <a:spcPts val="0"/>
              </a:spcAft>
            </a:pPr>
            <a:r>
              <a:rPr lang="en-US" sz="6000" b="1" u="none" strike="noStrike" dirty="0">
                <a:effectLst/>
                <a:latin typeface="Corbel" panose="020B0503020204020204" pitchFamily="34" charset="0"/>
                <a:ea typeface="Times New Roman" panose="02020603050405020304" pitchFamily="18" charset="0"/>
              </a:rPr>
              <a:t> </a:t>
            </a:r>
            <a:endParaRPr lang="en-US" sz="6000" dirty="0">
              <a:effectLst/>
              <a:latin typeface="Corbel" panose="020B0503020204020204" pitchFamily="34" charset="0"/>
              <a:ea typeface="Times New Roman" panose="02020603050405020304" pitchFamily="18" charset="0"/>
            </a:endParaRPr>
          </a:p>
          <a:p>
            <a:pPr marL="0" marR="0" algn="ctr">
              <a:lnSpc>
                <a:spcPct val="115000"/>
              </a:lnSpc>
              <a:spcBef>
                <a:spcPts val="0"/>
              </a:spcBef>
              <a:spcAft>
                <a:spcPts val="0"/>
              </a:spcAft>
            </a:pPr>
            <a:r>
              <a:rPr lang="en-US" sz="6000" u="sng" dirty="0">
                <a:effectLst/>
                <a:latin typeface="Corbel" panose="020B0503020204020204" pitchFamily="34" charset="0"/>
                <a:ea typeface="Times New Roman" panose="02020603050405020304" pitchFamily="18" charset="0"/>
              </a:rPr>
              <a:t>Study details:</a:t>
            </a:r>
            <a:endParaRPr lang="en-US" sz="6000" dirty="0">
              <a:effectLst/>
              <a:latin typeface="Corbel" panose="020B0503020204020204" pitchFamily="34" charset="0"/>
              <a:ea typeface="Times New Roman" panose="02020603050405020304" pitchFamily="18" charset="0"/>
            </a:endParaRPr>
          </a:p>
          <a:p>
            <a:pPr marL="0" marR="0">
              <a:lnSpc>
                <a:spcPct val="115000"/>
              </a:lnSpc>
              <a:spcBef>
                <a:spcPts val="0"/>
              </a:spcBef>
              <a:spcAft>
                <a:spcPts val="0"/>
              </a:spcAft>
            </a:pPr>
            <a:r>
              <a:rPr lang="en-US" sz="6000" i="1" dirty="0">
                <a:effectLst/>
                <a:latin typeface="Corbel" panose="020B0503020204020204" pitchFamily="34" charset="0"/>
                <a:ea typeface="Times New Roman" panose="02020603050405020304" pitchFamily="18" charset="0"/>
              </a:rPr>
              <a:t>Study details need to be provided for regulatory purposes on OAUs REDCap servers. The study should have an adjacent institutional review board (IRB) approval.</a:t>
            </a:r>
            <a:endParaRPr lang="en-US" sz="6000" dirty="0">
              <a:effectLst/>
              <a:latin typeface="Corbel" panose="020B0503020204020204" pitchFamily="34" charset="0"/>
              <a:ea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6000" dirty="0">
                <a:effectLst/>
                <a:latin typeface="Corbel" panose="020B0503020204020204" pitchFamily="34" charset="0"/>
                <a:ea typeface="Times New Roman" panose="02020603050405020304" pitchFamily="18" charset="0"/>
              </a:rPr>
              <a:t>Project title _</a:t>
            </a:r>
            <a:r>
              <a:rPr lang="en-US" sz="6000" b="1" u="sng" dirty="0">
                <a:effectLst/>
                <a:latin typeface="Corbel" panose="020B0503020204020204" pitchFamily="34" charset="0"/>
                <a:ea typeface="Times New Roman" panose="02020603050405020304" pitchFamily="18" charset="0"/>
              </a:rPr>
              <a:t> </a:t>
            </a:r>
            <a:r>
              <a:rPr lang="en-US" sz="6000" dirty="0">
                <a:effectLst/>
                <a:latin typeface="Corbel" panose="020B0503020204020204" pitchFamily="34" charset="0"/>
                <a:ea typeface="Times New Roman" panose="02020603050405020304" pitchFamily="18" charset="0"/>
              </a:rPr>
              <a:t>_____________________</a:t>
            </a:r>
          </a:p>
          <a:p>
            <a:pPr marL="342900" marR="0" lvl="0" indent="-342900">
              <a:lnSpc>
                <a:spcPct val="115000"/>
              </a:lnSpc>
              <a:spcBef>
                <a:spcPts val="0"/>
              </a:spcBef>
              <a:spcAft>
                <a:spcPts val="0"/>
              </a:spcAft>
              <a:buFont typeface="Symbol" panose="05050102010706020507" pitchFamily="18" charset="2"/>
              <a:buChar char=""/>
            </a:pPr>
            <a:r>
              <a:rPr lang="en-US" sz="6000" dirty="0">
                <a:solidFill>
                  <a:srgbClr val="000000"/>
                </a:solidFill>
                <a:effectLst/>
                <a:latin typeface="Corbel" panose="020B0503020204020204" pitchFamily="34" charset="0"/>
                <a:ea typeface="Times New Roman" panose="02020603050405020304" pitchFamily="18" charset="0"/>
              </a:rPr>
              <a:t>Name of P.I. </a:t>
            </a:r>
            <a:r>
              <a:rPr lang="en-US" sz="6000" dirty="0">
                <a:effectLst/>
                <a:latin typeface="Corbel" panose="020B0503020204020204" pitchFamily="34" charset="0"/>
                <a:ea typeface="Times New Roman" panose="02020603050405020304" pitchFamily="18" charset="0"/>
              </a:rPr>
              <a:t>__</a:t>
            </a:r>
            <a:r>
              <a:rPr lang="en-US" sz="6000" b="1" dirty="0">
                <a:effectLst/>
                <a:latin typeface="Corbel" panose="020B0503020204020204" pitchFamily="34" charset="0"/>
                <a:ea typeface="Times New Roman" panose="02020603050405020304" pitchFamily="18" charset="0"/>
              </a:rPr>
              <a:t>_____________</a:t>
            </a:r>
            <a:endParaRPr lang="en-US" sz="6000" dirty="0">
              <a:effectLst/>
              <a:latin typeface="Corbel" panose="020B0503020204020204" pitchFamily="34" charset="0"/>
              <a:ea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6000" dirty="0">
                <a:effectLst/>
                <a:latin typeface="Corbel" panose="020B0503020204020204" pitchFamily="34" charset="0"/>
                <a:ea typeface="Times New Roman" panose="02020603050405020304" pitchFamily="18" charset="0"/>
              </a:rPr>
              <a:t>First name _</a:t>
            </a:r>
            <a:r>
              <a:rPr lang="en-US" sz="6000" b="1" dirty="0">
                <a:effectLst/>
                <a:latin typeface="Corbel" panose="020B0503020204020204" pitchFamily="34" charset="0"/>
                <a:ea typeface="Times New Roman" panose="02020603050405020304" pitchFamily="18" charset="0"/>
              </a:rPr>
              <a:t> ____________________</a:t>
            </a:r>
            <a:endParaRPr lang="en-US" sz="6000" dirty="0">
              <a:effectLst/>
              <a:latin typeface="Corbel" panose="020B0503020204020204" pitchFamily="34" charset="0"/>
              <a:ea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6000" dirty="0">
                <a:effectLst/>
                <a:latin typeface="Corbel" panose="020B0503020204020204" pitchFamily="34" charset="0"/>
                <a:ea typeface="Times New Roman" panose="02020603050405020304" pitchFamily="18" charset="0"/>
              </a:rPr>
              <a:t>Middle Initial _</a:t>
            </a:r>
            <a:r>
              <a:rPr lang="en-US" sz="6000" b="1" dirty="0">
                <a:effectLst/>
                <a:latin typeface="Corbel" panose="020B0503020204020204" pitchFamily="34" charset="0"/>
                <a:ea typeface="Times New Roman" panose="02020603050405020304" pitchFamily="18" charset="0"/>
              </a:rPr>
              <a:t> ___________________</a:t>
            </a:r>
            <a:endParaRPr lang="en-US" sz="6000" dirty="0">
              <a:effectLst/>
              <a:latin typeface="Corbel" panose="020B0503020204020204" pitchFamily="34" charset="0"/>
              <a:ea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6000" dirty="0">
                <a:effectLst/>
                <a:latin typeface="Corbel" panose="020B0503020204020204" pitchFamily="34" charset="0"/>
                <a:ea typeface="Times New Roman" panose="02020603050405020304" pitchFamily="18" charset="0"/>
              </a:rPr>
              <a:t>Last name __</a:t>
            </a:r>
            <a:r>
              <a:rPr lang="en-US" sz="6000" b="1" i="1" dirty="0">
                <a:effectLst/>
                <a:latin typeface="Corbel" panose="020B0503020204020204" pitchFamily="34" charset="0"/>
                <a:ea typeface="Times New Roman" panose="02020603050405020304" pitchFamily="18" charset="0"/>
              </a:rPr>
              <a:t> ___________________</a:t>
            </a:r>
            <a:endParaRPr lang="en-US" sz="6000" dirty="0">
              <a:effectLst/>
              <a:latin typeface="Corbel" panose="020B0503020204020204" pitchFamily="34" charset="0"/>
              <a:ea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tabLst>
                <a:tab pos="2743200" algn="ctr"/>
                <a:tab pos="5486400" algn="r"/>
                <a:tab pos="457200" algn="l"/>
              </a:tabLst>
            </a:pPr>
            <a:r>
              <a:rPr lang="en-CA" sz="6000" dirty="0">
                <a:solidFill>
                  <a:srgbClr val="000000"/>
                </a:solidFill>
                <a:effectLst/>
                <a:latin typeface="Corbel" panose="020B0503020204020204" pitchFamily="34" charset="0"/>
                <a:ea typeface="Times New Roman" panose="02020603050405020304" pitchFamily="18" charset="0"/>
              </a:rPr>
              <a:t>Email of P.I. </a:t>
            </a:r>
            <a:r>
              <a:rPr lang="en-CA" sz="6000" dirty="0">
                <a:effectLst/>
                <a:latin typeface="Corbel" panose="020B0503020204020204" pitchFamily="34" charset="0"/>
                <a:ea typeface="Times New Roman" panose="02020603050405020304" pitchFamily="18" charset="0"/>
              </a:rPr>
              <a:t>___________</a:t>
            </a:r>
            <a:endParaRPr lang="en-US" sz="6000" dirty="0">
              <a:effectLst/>
              <a:latin typeface="Corbel" panose="020B0503020204020204" pitchFamily="34" charset="0"/>
              <a:ea typeface="Times New Roman" panose="02020603050405020304" pitchFamily="18" charset="0"/>
            </a:endParaRPr>
          </a:p>
          <a:p>
            <a:pPr marL="0" marR="0">
              <a:lnSpc>
                <a:spcPct val="115000"/>
              </a:lnSpc>
              <a:spcBef>
                <a:spcPts val="0"/>
              </a:spcBef>
              <a:spcAft>
                <a:spcPts val="0"/>
              </a:spcAft>
            </a:pPr>
            <a:r>
              <a:rPr lang="en-US" sz="6000" dirty="0">
                <a:effectLst/>
                <a:latin typeface="Corbel" panose="020B0503020204020204" pitchFamily="34" charset="0"/>
                <a:ea typeface="Times New Roman" panose="02020603050405020304" pitchFamily="18" charset="0"/>
              </a:rPr>
              <a:t> </a:t>
            </a:r>
          </a:p>
          <a:p>
            <a:pPr marL="342900" marR="0" lvl="0" indent="-342900">
              <a:lnSpc>
                <a:spcPct val="115000"/>
              </a:lnSpc>
              <a:spcBef>
                <a:spcPts val="0"/>
              </a:spcBef>
              <a:spcAft>
                <a:spcPts val="0"/>
              </a:spcAft>
              <a:buFont typeface="Symbol" panose="05050102010706020507" pitchFamily="18" charset="2"/>
              <a:buChar char=""/>
            </a:pPr>
            <a:r>
              <a:rPr lang="en-US" sz="6000" dirty="0">
                <a:solidFill>
                  <a:srgbClr val="000000"/>
                </a:solidFill>
                <a:effectLst/>
                <a:latin typeface="Corbel" panose="020B0503020204020204" pitchFamily="34" charset="0"/>
                <a:ea typeface="Times New Roman" panose="02020603050405020304" pitchFamily="18" charset="0"/>
              </a:rPr>
              <a:t>Name of P.I. as cited in publications (e.g., Harris PA) </a:t>
            </a:r>
            <a:r>
              <a:rPr lang="en-US" sz="6000" dirty="0">
                <a:effectLst/>
                <a:latin typeface="Corbel" panose="020B0503020204020204" pitchFamily="34" charset="0"/>
                <a:ea typeface="Times New Roman" panose="02020603050405020304" pitchFamily="18" charset="0"/>
              </a:rPr>
              <a:t>_____</a:t>
            </a:r>
            <a:r>
              <a:rPr lang="en-US" sz="6000" b="1" i="1" dirty="0">
                <a:effectLst/>
                <a:latin typeface="Corbel" panose="020B0503020204020204" pitchFamily="34" charset="0"/>
                <a:ea typeface="Times New Roman" panose="02020603050405020304" pitchFamily="18" charset="0"/>
              </a:rPr>
              <a:t> ______</a:t>
            </a:r>
            <a:endParaRPr lang="en-US" sz="6000" dirty="0">
              <a:effectLst/>
              <a:latin typeface="Corbel" panose="020B0503020204020204" pitchFamily="34" charset="0"/>
              <a:ea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6000" dirty="0">
                <a:solidFill>
                  <a:srgbClr val="000000"/>
                </a:solidFill>
                <a:effectLst/>
                <a:latin typeface="Corbel" panose="020B0503020204020204" pitchFamily="34" charset="0"/>
                <a:ea typeface="Times New Roman" panose="02020603050405020304" pitchFamily="18" charset="0"/>
              </a:rPr>
              <a:t>IRB number </a:t>
            </a:r>
            <a:r>
              <a:rPr lang="en-US" sz="6000" dirty="0">
                <a:effectLst/>
                <a:latin typeface="Corbel" panose="020B0503020204020204" pitchFamily="34" charset="0"/>
                <a:ea typeface="Times New Roman" panose="02020603050405020304" pitchFamily="18" charset="0"/>
              </a:rPr>
              <a:t>__</a:t>
            </a:r>
            <a:r>
              <a:rPr lang="en-US" sz="6000" b="1" i="1" dirty="0">
                <a:effectLst/>
                <a:latin typeface="Corbel" panose="020B0503020204020204" pitchFamily="34" charset="0"/>
                <a:ea typeface="Times New Roman" panose="02020603050405020304" pitchFamily="18" charset="0"/>
              </a:rPr>
              <a:t>____________________</a:t>
            </a:r>
            <a:endParaRPr lang="en-US" sz="6000" dirty="0">
              <a:effectLst/>
              <a:latin typeface="Corbel" panose="020B0503020204020204" pitchFamily="34" charset="0"/>
              <a:ea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6000" dirty="0">
                <a:effectLst/>
                <a:latin typeface="Corbel" panose="020B0503020204020204" pitchFamily="34" charset="0"/>
                <a:ea typeface="Times New Roman" panose="02020603050405020304" pitchFamily="18" charset="0"/>
              </a:rPr>
              <a:t>PI phone number _</a:t>
            </a:r>
            <a:r>
              <a:rPr lang="en-US" sz="6000" b="1" i="1" dirty="0">
                <a:effectLst/>
                <a:latin typeface="Corbel" panose="020B0503020204020204" pitchFamily="34" charset="0"/>
                <a:ea typeface="Times New Roman" panose="02020603050405020304" pitchFamily="18" charset="0"/>
              </a:rPr>
              <a:t>_____________________</a:t>
            </a:r>
            <a:endParaRPr lang="en-US" sz="6000" dirty="0">
              <a:effectLst/>
              <a:latin typeface="Corbel" panose="020B0503020204020204" pitchFamily="34" charset="0"/>
              <a:ea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6000" dirty="0">
                <a:effectLst/>
                <a:latin typeface="Corbel" panose="020B0503020204020204" pitchFamily="34" charset="0"/>
                <a:ea typeface="Times New Roman" panose="02020603050405020304" pitchFamily="18" charset="0"/>
              </a:rPr>
              <a:t>IRB approval expires ____</a:t>
            </a:r>
            <a:r>
              <a:rPr lang="en-US" sz="6000" b="1" i="1" dirty="0">
                <a:effectLst/>
                <a:latin typeface="Corbel" panose="020B0503020204020204" pitchFamily="34" charset="0"/>
                <a:ea typeface="Times New Roman" panose="02020603050405020304" pitchFamily="18" charset="0"/>
              </a:rPr>
              <a:t> __________________</a:t>
            </a:r>
            <a:endParaRPr lang="en-US" sz="6000" dirty="0">
              <a:effectLst/>
              <a:latin typeface="Corbel" panose="020B0503020204020204" pitchFamily="34" charset="0"/>
              <a:ea typeface="Times New Roman" panose="02020603050405020304" pitchFamily="18" charset="0"/>
            </a:endParaRPr>
          </a:p>
          <a:p>
            <a:pPr marL="0" marR="0" algn="ctr">
              <a:lnSpc>
                <a:spcPct val="115000"/>
              </a:lnSpc>
              <a:spcBef>
                <a:spcPts val="0"/>
              </a:spcBef>
              <a:spcAft>
                <a:spcPts val="0"/>
              </a:spcAft>
            </a:pPr>
            <a:r>
              <a:rPr lang="en-US" sz="6000" dirty="0">
                <a:effectLst/>
                <a:latin typeface="Corbel" panose="020B0503020204020204" pitchFamily="34" charset="0"/>
                <a:ea typeface="Times New Roman" panose="02020603050405020304" pitchFamily="18" charset="0"/>
              </a:rPr>
              <a:t> </a:t>
            </a:r>
          </a:p>
          <a:p>
            <a:endParaRPr lang="en-US" sz="6000" dirty="0"/>
          </a:p>
        </p:txBody>
      </p:sp>
      <p:pic>
        <p:nvPicPr>
          <p:cNvPr id="3" name="Picture 5">
            <a:extLst>
              <a:ext uri="{FF2B5EF4-FFF2-40B4-BE49-F238E27FC236}">
                <a16:creationId xmlns:a16="http://schemas.microsoft.com/office/drawing/2014/main" id="{1CF607A0-9641-AFA4-F924-457AF3C0AC4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767587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0F9C7-1B1F-4DD4-B155-CD8DCB33FC34}"/>
              </a:ext>
            </a:extLst>
          </p:cNvPr>
          <p:cNvSpPr>
            <a:spLocks noGrp="1"/>
          </p:cNvSpPr>
          <p:nvPr>
            <p:ph type="title"/>
          </p:nvPr>
        </p:nvSpPr>
        <p:spPr>
          <a:xfrm>
            <a:off x="1435903" y="2253993"/>
            <a:ext cx="41019394" cy="3456035"/>
          </a:xfrm>
        </p:spPr>
        <p:txBody>
          <a:bodyPr/>
          <a:lstStyle/>
          <a:p>
            <a:pPr algn="ctr"/>
            <a:r>
              <a:rPr lang="en-US" dirty="0">
                <a:solidFill>
                  <a:schemeClr val="bg1"/>
                </a:solidFill>
              </a:rPr>
              <a:t>Activation Process-REDCap Build</a:t>
            </a:r>
          </a:p>
        </p:txBody>
      </p:sp>
      <p:pic>
        <p:nvPicPr>
          <p:cNvPr id="3" name="Picture 5">
            <a:extLst>
              <a:ext uri="{FF2B5EF4-FFF2-40B4-BE49-F238E27FC236}">
                <a16:creationId xmlns:a16="http://schemas.microsoft.com/office/drawing/2014/main" id="{1CF607A0-9641-AFA4-F924-457AF3C0AC4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 name="Rectangle 2">
            <a:extLst>
              <a:ext uri="{FF2B5EF4-FFF2-40B4-BE49-F238E27FC236}">
                <a16:creationId xmlns:a16="http://schemas.microsoft.com/office/drawing/2014/main" id="{1BE76B46-A222-0C9C-2B2C-1AAA96121017}"/>
              </a:ext>
            </a:extLst>
          </p:cNvPr>
          <p:cNvSpPr>
            <a:spLocks noGrp="1" noChangeArrowheads="1"/>
          </p:cNvSpPr>
          <p:nvPr>
            <p:ph idx="1"/>
          </p:nvPr>
        </p:nvSpPr>
        <p:spPr bwMode="auto">
          <a:xfrm>
            <a:off x="2701636" y="5479554"/>
            <a:ext cx="39226177" cy="1560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marL="457200" eaLnBrk="0" hangingPunct="0">
              <a:defRPr>
                <a:solidFill>
                  <a:schemeClr val="tx1"/>
                </a:solidFill>
                <a:latin typeface="Arial" panose="020B0604020202020204" pitchFamily="34" charset="0"/>
              </a:defRPr>
            </a:lvl2pPr>
            <a:lvl3pPr marL="914400" eaLnBrk="0" hangingPunct="0">
              <a:defRPr>
                <a:solidFill>
                  <a:schemeClr val="tx1"/>
                </a:solidFill>
                <a:latin typeface="Arial" panose="020B0604020202020204" pitchFamily="34" charset="0"/>
              </a:defRPr>
            </a:lvl3pPr>
            <a:lvl4pPr marL="1371600" eaLnBrk="0" hangingPunct="0">
              <a:defRPr>
                <a:solidFill>
                  <a:schemeClr val="tx1"/>
                </a:solidFill>
                <a:latin typeface="Arial" panose="020B0604020202020204" pitchFamily="34" charset="0"/>
              </a:defRPr>
            </a:lvl4pPr>
            <a:lvl5pPr marL="1828800" eaLnBrk="0" hangingPunct="0">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7200" b="0" i="0" u="sng" strike="noStrike" cap="none" normalizeH="0" baseline="0" dirty="0">
                <a:ln>
                  <a:noFill/>
                </a:ln>
                <a:solidFill>
                  <a:schemeClr val="tx1"/>
                </a:solidFill>
                <a:effectLst/>
                <a:latin typeface="Corbel" panose="020B0503020204020204" pitchFamily="34" charset="0"/>
                <a:ea typeface="Times New Roman" panose="02020603050405020304" pitchFamily="18" charset="0"/>
              </a:rPr>
              <a:t>Attached documents:</a:t>
            </a:r>
            <a:endParaRPr kumimoji="0" lang="en-US" altLang="en-US" sz="7200" b="0" i="0" u="none" strike="noStrike" cap="none" normalizeH="0" baseline="0" dirty="0">
              <a:ln>
                <a:noFill/>
              </a:ln>
              <a:solidFill>
                <a:schemeClr val="tx1"/>
              </a:solidFill>
              <a:effectLst/>
              <a:latin typeface="Corbel" panose="020B0503020204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7200" b="0" i="1" u="none" strike="noStrike" cap="none" normalizeH="0" baseline="0" dirty="0">
                <a:ln>
                  <a:noFill/>
                </a:ln>
                <a:solidFill>
                  <a:schemeClr val="tx1"/>
                </a:solidFill>
                <a:effectLst/>
                <a:latin typeface="Corbel" panose="020B0503020204020204" pitchFamily="34" charset="0"/>
                <a:ea typeface="Times New Roman" panose="02020603050405020304" pitchFamily="18" charset="0"/>
              </a:rPr>
              <a:t>Study documents should be provided to ensure that a REDCap can be built for the study. For questionnaire/proforma, all questions will be assumed to be open-ended unless response options are provided. If options are provided, the question will be assumed to be single response unless “(multiple response)” is noted on the question. This questionnaire/proforma should be as specific as possible to ensure that REDCap builders can quickly complete the creation of the REDCap.</a:t>
            </a:r>
            <a:endParaRPr kumimoji="0" lang="en-US" altLang="en-US" sz="7200" b="0" i="0" u="none" strike="noStrike" cap="none" normalizeH="0" baseline="0" dirty="0">
              <a:ln>
                <a:noFill/>
              </a:ln>
              <a:solidFill>
                <a:schemeClr val="tx1"/>
              </a:solidFill>
              <a:effectLst/>
              <a:latin typeface="Corbel" panose="020B0503020204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7200" b="0" i="0" u="none" strike="noStrike" cap="none" normalizeH="0" baseline="0" dirty="0">
                <a:ln>
                  <a:noFill/>
                </a:ln>
                <a:solidFill>
                  <a:schemeClr val="tx1"/>
                </a:solidFill>
                <a:effectLst/>
                <a:latin typeface="Corbel" panose="020B0503020204020204" pitchFamily="34" charset="0"/>
                <a:ea typeface="Times New Roman" panose="02020603050405020304" pitchFamily="18" charset="0"/>
              </a:rPr>
              <a:t>Updated IRB </a:t>
            </a:r>
            <a:r>
              <a:rPr kumimoji="0" lang="en-US" altLang="en-US" sz="7200" b="0" i="0" u="none" strike="noStrike" cap="none" normalizeH="0" baseline="0" dirty="0">
                <a:ln>
                  <a:noFill/>
                </a:ln>
                <a:solidFill>
                  <a:srgbClr val="000000"/>
                </a:solidFill>
                <a:effectLst/>
                <a:latin typeface="Corbel" panose="020B0503020204020204" pitchFamily="34" charset="0"/>
                <a:ea typeface="Times New Roman" panose="02020603050405020304" pitchFamily="18" charset="0"/>
                <a:cs typeface="Arial" panose="020B0604020202020204" pitchFamily="34" charset="0"/>
              </a:rPr>
              <a:t> </a:t>
            </a:r>
            <a:endParaRPr kumimoji="0" lang="en-US" altLang="en-US" sz="7200" b="0" i="0" u="none" strike="noStrike" cap="none" normalizeH="0" baseline="0" dirty="0">
              <a:ln>
                <a:noFill/>
              </a:ln>
              <a:solidFill>
                <a:schemeClr val="tx1"/>
              </a:solidFill>
              <a:effectLst/>
              <a:latin typeface="Corbel" panose="020B0503020204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7200" b="0" i="0" u="none" strike="noStrike" cap="none" normalizeH="0" baseline="0" dirty="0">
                <a:ln>
                  <a:noFill/>
                </a:ln>
                <a:solidFill>
                  <a:schemeClr val="tx1"/>
                </a:solidFill>
                <a:effectLst/>
                <a:latin typeface="Corbel" panose="020B0503020204020204" pitchFamily="34" charset="0"/>
                <a:ea typeface="Times New Roman" panose="02020603050405020304" pitchFamily="18" charset="0"/>
              </a:rPr>
              <a:t>Consenting professionals list </a:t>
            </a:r>
            <a:r>
              <a:rPr kumimoji="0" lang="en-US" altLang="en-US" sz="7200" b="0" i="0" u="none" strike="noStrike" cap="none" normalizeH="0" baseline="0" dirty="0">
                <a:ln>
                  <a:noFill/>
                </a:ln>
                <a:solidFill>
                  <a:srgbClr val="000000"/>
                </a:solidFill>
                <a:effectLst/>
                <a:latin typeface="Corbel" panose="020B0503020204020204" pitchFamily="34" charset="0"/>
                <a:ea typeface="Times New Roman" panose="02020603050405020304" pitchFamily="18" charset="0"/>
                <a:cs typeface="Arial" panose="020B0604020202020204" pitchFamily="34" charset="0"/>
              </a:rPr>
              <a:t> </a:t>
            </a:r>
            <a:endParaRPr kumimoji="0" lang="en-US" altLang="en-US" sz="7200" b="0" i="0" u="none" strike="noStrike" cap="none" normalizeH="0" baseline="0" dirty="0">
              <a:ln>
                <a:noFill/>
              </a:ln>
              <a:solidFill>
                <a:schemeClr val="tx1"/>
              </a:solidFill>
              <a:effectLst/>
              <a:latin typeface="Corbel" panose="020B0503020204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7200" b="0" i="0" u="none" strike="noStrike" cap="none" normalizeH="0" baseline="0" dirty="0">
                <a:ln>
                  <a:noFill/>
                </a:ln>
                <a:solidFill>
                  <a:schemeClr val="tx1"/>
                </a:solidFill>
                <a:effectLst/>
                <a:latin typeface="Corbel" panose="020B0503020204020204" pitchFamily="34" charset="0"/>
                <a:ea typeface="Times New Roman" panose="02020603050405020304" pitchFamily="18" charset="0"/>
              </a:rPr>
              <a:t>Standardized operating procedure for the study </a:t>
            </a:r>
            <a:r>
              <a:rPr kumimoji="0" lang="en-US" altLang="en-US" sz="7200" b="0" i="0" u="none" strike="noStrike" cap="none" normalizeH="0" baseline="0" dirty="0">
                <a:ln>
                  <a:noFill/>
                </a:ln>
                <a:solidFill>
                  <a:srgbClr val="000000"/>
                </a:solidFill>
                <a:effectLst/>
                <a:latin typeface="Corbel" panose="020B0503020204020204" pitchFamily="34" charset="0"/>
                <a:ea typeface="Times New Roman" panose="02020603050405020304" pitchFamily="18" charset="0"/>
                <a:cs typeface="Arial" panose="020B0604020202020204" pitchFamily="34" charset="0"/>
              </a:rPr>
              <a:t> </a:t>
            </a:r>
            <a:endParaRPr kumimoji="0" lang="en-US" altLang="en-US" sz="7200" b="0" i="0" u="none" strike="noStrike" cap="none" normalizeH="0" baseline="0" dirty="0">
              <a:ln>
                <a:noFill/>
              </a:ln>
              <a:solidFill>
                <a:schemeClr val="tx1"/>
              </a:solidFill>
              <a:effectLst/>
              <a:latin typeface="Corbel" panose="020B0503020204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7200" b="0" i="0" u="none" strike="noStrike" cap="none" normalizeH="0" baseline="0" dirty="0">
                <a:ln>
                  <a:noFill/>
                </a:ln>
                <a:solidFill>
                  <a:schemeClr val="tx1"/>
                </a:solidFill>
                <a:effectLst/>
                <a:latin typeface="Corbel" panose="020B0503020204020204" pitchFamily="34" charset="0"/>
                <a:ea typeface="Times New Roman" panose="02020603050405020304" pitchFamily="18" charset="0"/>
              </a:rPr>
              <a:t>Blank study documents that are administered:</a:t>
            </a:r>
            <a:endParaRPr kumimoji="0" lang="en-US" altLang="en-US" sz="7200" b="0" i="0" u="none" strike="noStrike" cap="none" normalizeH="0" baseline="0" dirty="0">
              <a:ln>
                <a:noFill/>
              </a:ln>
              <a:solidFill>
                <a:schemeClr val="tx1"/>
              </a:solidFill>
              <a:effectLst/>
              <a:latin typeface="Corbel" panose="020B050302020402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7200" b="0" i="0" u="none" strike="noStrike" cap="none" normalizeH="0" baseline="0" dirty="0">
                <a:ln>
                  <a:noFill/>
                </a:ln>
                <a:solidFill>
                  <a:schemeClr val="tx1"/>
                </a:solidFill>
                <a:effectLst/>
                <a:latin typeface="Corbel" panose="020B0503020204020204" pitchFamily="34" charset="0"/>
                <a:ea typeface="Times New Roman" panose="02020603050405020304" pitchFamily="18" charset="0"/>
              </a:rPr>
              <a:t>Eligibility checklist </a:t>
            </a:r>
            <a:r>
              <a:rPr kumimoji="0" lang="en-US" altLang="en-US" sz="7200" b="1" i="1" u="none" strike="noStrike" cap="none" normalizeH="0" baseline="0" dirty="0">
                <a:ln>
                  <a:noFill/>
                </a:ln>
                <a:solidFill>
                  <a:srgbClr val="000000"/>
                </a:solidFill>
                <a:effectLst/>
                <a:latin typeface="Corbel" panose="020B0503020204020204" pitchFamily="34" charset="0"/>
                <a:ea typeface="Times New Roman" panose="02020603050405020304" pitchFamily="18" charset="0"/>
                <a:cs typeface="Arial" panose="020B0604020202020204" pitchFamily="34" charset="0"/>
              </a:rPr>
              <a:t> </a:t>
            </a:r>
            <a:endParaRPr kumimoji="0" lang="en-US" altLang="en-US" sz="7200" b="0" i="0" u="none" strike="noStrike" cap="none" normalizeH="0" baseline="0" dirty="0">
              <a:ln>
                <a:noFill/>
              </a:ln>
              <a:solidFill>
                <a:schemeClr val="tx1"/>
              </a:solidFill>
              <a:effectLst/>
              <a:latin typeface="Corbel" panose="020B050302020402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7200" b="0" i="0" u="none" strike="noStrike" cap="none" normalizeH="0" baseline="0" dirty="0">
                <a:ln>
                  <a:noFill/>
                </a:ln>
                <a:solidFill>
                  <a:schemeClr val="tx1"/>
                </a:solidFill>
                <a:effectLst/>
                <a:latin typeface="Corbel" panose="020B0503020204020204" pitchFamily="34" charset="0"/>
                <a:ea typeface="Times New Roman" panose="02020603050405020304" pitchFamily="18" charset="0"/>
              </a:rPr>
              <a:t>Consent sheet </a:t>
            </a:r>
            <a:r>
              <a:rPr kumimoji="0" lang="en-US" altLang="en-US" sz="7200" b="1" i="1" u="none" strike="noStrike" cap="none" normalizeH="0" baseline="0" dirty="0">
                <a:ln>
                  <a:noFill/>
                </a:ln>
                <a:solidFill>
                  <a:srgbClr val="000000"/>
                </a:solidFill>
                <a:effectLst/>
                <a:latin typeface="Corbel" panose="020B0503020204020204" pitchFamily="34" charset="0"/>
                <a:ea typeface="Times New Roman" panose="02020603050405020304" pitchFamily="18" charset="0"/>
                <a:cs typeface="Arial" panose="020B0604020202020204" pitchFamily="34" charset="0"/>
              </a:rPr>
              <a:t> </a:t>
            </a:r>
            <a:endParaRPr kumimoji="0" lang="en-US" altLang="en-US" sz="7200" b="0" i="0" u="none" strike="noStrike" cap="none" normalizeH="0" baseline="0" dirty="0">
              <a:ln>
                <a:noFill/>
              </a:ln>
              <a:solidFill>
                <a:schemeClr val="tx1"/>
              </a:solidFill>
              <a:effectLst/>
              <a:latin typeface="Corbel" panose="020B050302020402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7200" b="0" i="0" u="none" strike="noStrike" cap="none" normalizeH="0" baseline="0" dirty="0">
                <a:ln>
                  <a:noFill/>
                </a:ln>
                <a:solidFill>
                  <a:schemeClr val="tx1"/>
                </a:solidFill>
                <a:effectLst/>
                <a:latin typeface="Corbel" panose="020B0503020204020204" pitchFamily="34" charset="0"/>
                <a:ea typeface="Times New Roman" panose="02020603050405020304" pitchFamily="18" charset="0"/>
              </a:rPr>
              <a:t>Questionnaire/Proforma </a:t>
            </a:r>
            <a:r>
              <a:rPr kumimoji="0" lang="en-US" altLang="en-US" sz="7200" b="1" i="1" u="none" strike="noStrike" cap="none" normalizeH="0" baseline="0" dirty="0">
                <a:ln>
                  <a:noFill/>
                </a:ln>
                <a:solidFill>
                  <a:srgbClr val="000000"/>
                </a:solidFill>
                <a:effectLst/>
                <a:latin typeface="Corbel" panose="020B0503020204020204" pitchFamily="34" charset="0"/>
                <a:ea typeface="Times New Roman" panose="02020603050405020304" pitchFamily="18" charset="0"/>
                <a:cs typeface="Arial" panose="020B0604020202020204" pitchFamily="34" charset="0"/>
              </a:rPr>
              <a:t> </a:t>
            </a:r>
            <a:endParaRPr kumimoji="0" lang="en-US" altLang="en-US" sz="7200" b="0" i="0" u="none" strike="noStrike" cap="none" normalizeH="0" baseline="0" dirty="0">
              <a:ln>
                <a:noFill/>
              </a:ln>
              <a:solidFill>
                <a:schemeClr val="tx1"/>
              </a:solidFill>
              <a:effectLst/>
              <a:latin typeface="Corbel" panose="020B050302020402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7200" b="0" i="0" u="none" strike="noStrike" cap="none" normalizeH="0" baseline="0" dirty="0">
                <a:ln>
                  <a:noFill/>
                </a:ln>
                <a:solidFill>
                  <a:schemeClr val="tx1"/>
                </a:solidFill>
                <a:effectLst/>
                <a:latin typeface="Corbel" panose="020B0503020204020204" pitchFamily="34" charset="0"/>
                <a:ea typeface="Times New Roman" panose="02020603050405020304" pitchFamily="18" charset="0"/>
              </a:rPr>
              <a:t>List of Variables to be present on QA </a:t>
            </a:r>
            <a:endParaRPr kumimoji="0" lang="en-US" altLang="en-US" sz="7200" b="0" i="0" u="none" strike="noStrike" cap="none" normalizeH="0" baseline="0" dirty="0">
              <a:ln>
                <a:noFill/>
              </a:ln>
              <a:solidFill>
                <a:schemeClr val="tx1"/>
              </a:solidFill>
              <a:effectLst/>
              <a:latin typeface="Corbel" panose="020B0503020204020204" pitchFamily="34" charset="0"/>
            </a:endParaRPr>
          </a:p>
        </p:txBody>
      </p:sp>
    </p:spTree>
    <p:extLst>
      <p:ext uri="{BB962C8B-B14F-4D97-AF65-F5344CB8AC3E}">
        <p14:creationId xmlns:p14="http://schemas.microsoft.com/office/powerpoint/2010/main" val="32512747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a:extLst>
              <a:ext uri="{FF2B5EF4-FFF2-40B4-BE49-F238E27FC236}">
                <a16:creationId xmlns:a16="http://schemas.microsoft.com/office/drawing/2014/main" id="{62000CF5-8B1C-434E-A945-0852E8B632CF}"/>
              </a:ext>
            </a:extLst>
          </p:cNvPr>
          <p:cNvSpPr>
            <a:spLocks noGrp="1"/>
          </p:cNvSpPr>
          <p:nvPr>
            <p:ph type="title"/>
          </p:nvPr>
        </p:nvSpPr>
        <p:spPr>
          <a:xfrm>
            <a:off x="17581878" y="2122980"/>
            <a:ext cx="26309322" cy="2250902"/>
          </a:xfrm>
        </p:spPr>
        <p:txBody>
          <a:bodyPr/>
          <a:lstStyle/>
          <a:p>
            <a:r>
              <a:rPr lang="en-US" altLang="en-US" sz="8000" dirty="0">
                <a:solidFill>
                  <a:schemeClr val="bg1"/>
                </a:solidFill>
                <a:latin typeface="Corbel" panose="020B0503020204020204" pitchFamily="34" charset="0"/>
                <a:cs typeface="Corbel" panose="020B0503020204020204" pitchFamily="34" charset="0"/>
              </a:rPr>
              <a:t>Planning Tips</a:t>
            </a:r>
          </a:p>
        </p:txBody>
      </p:sp>
      <p:sp>
        <p:nvSpPr>
          <p:cNvPr id="5" name="Content Placeholder 2">
            <a:extLst>
              <a:ext uri="{FF2B5EF4-FFF2-40B4-BE49-F238E27FC236}">
                <a16:creationId xmlns:a16="http://schemas.microsoft.com/office/drawing/2014/main" id="{C3BF8268-DED2-4745-9A2F-3505A0A92381}"/>
              </a:ext>
            </a:extLst>
          </p:cNvPr>
          <p:cNvSpPr>
            <a:spLocks noGrp="1"/>
          </p:cNvSpPr>
          <p:nvPr>
            <p:ph idx="1"/>
          </p:nvPr>
        </p:nvSpPr>
        <p:spPr>
          <a:xfrm>
            <a:off x="9954721" y="5679900"/>
            <a:ext cx="26309322" cy="14142720"/>
          </a:xfrm>
        </p:spPr>
        <p:txBody>
          <a:bodyPr>
            <a:normAutofit/>
          </a:bodyPr>
          <a:lstStyle/>
          <a:p>
            <a:pPr marL="543562" indent="-543562">
              <a:lnSpc>
                <a:spcPct val="150000"/>
              </a:lnSpc>
              <a:buFont typeface="Wingdings" pitchFamily="2" charset="2"/>
              <a:buChar char="ü"/>
              <a:defRPr/>
            </a:pPr>
            <a:r>
              <a:rPr lang="en-US" sz="9000" dirty="0"/>
              <a:t>Confirm your projects</a:t>
            </a:r>
          </a:p>
          <a:p>
            <a:pPr marL="543562" indent="-543562">
              <a:lnSpc>
                <a:spcPct val="150000"/>
              </a:lnSpc>
              <a:buFont typeface="Wingdings" pitchFamily="2" charset="2"/>
              <a:buChar char="ü"/>
              <a:defRPr/>
            </a:pPr>
            <a:r>
              <a:rPr lang="en-US" sz="9000" dirty="0"/>
              <a:t>Determine regulatory process</a:t>
            </a:r>
          </a:p>
          <a:p>
            <a:pPr marL="543562" indent="-543562">
              <a:lnSpc>
                <a:spcPct val="150000"/>
              </a:lnSpc>
              <a:buFont typeface="Wingdings" pitchFamily="2" charset="2"/>
              <a:buChar char="ü"/>
              <a:defRPr/>
            </a:pPr>
            <a:r>
              <a:rPr lang="en-US" sz="9000" dirty="0"/>
              <a:t>Know your deadlines</a:t>
            </a:r>
          </a:p>
          <a:p>
            <a:pPr marL="1838960" lvl="1" indent="-726442">
              <a:lnSpc>
                <a:spcPct val="150000"/>
              </a:lnSpc>
              <a:buFont typeface="Arial" panose="020B0604020202020204" pitchFamily="34" charset="0"/>
              <a:buChar char="‒"/>
              <a:defRPr/>
            </a:pPr>
            <a:r>
              <a:rPr lang="en-US" sz="9000" dirty="0"/>
              <a:t>Application submission deadline</a:t>
            </a:r>
          </a:p>
          <a:p>
            <a:pPr marL="543562" indent="-543562">
              <a:lnSpc>
                <a:spcPct val="150000"/>
              </a:lnSpc>
              <a:spcBef>
                <a:spcPts val="1843"/>
              </a:spcBef>
              <a:buFont typeface="Wingdings" pitchFamily="2" charset="2"/>
              <a:buChar char="ü"/>
              <a:defRPr/>
            </a:pPr>
            <a:r>
              <a:rPr lang="en-US" sz="9000" dirty="0"/>
              <a:t>Set a timeline for completion</a:t>
            </a:r>
          </a:p>
          <a:p>
            <a:pPr>
              <a:defRPr/>
            </a:pPr>
            <a:endParaRPr lang="en-US" sz="3840" dirty="0"/>
          </a:p>
        </p:txBody>
      </p:sp>
      <p:pic>
        <p:nvPicPr>
          <p:cNvPr id="2" name="Picture 5">
            <a:extLst>
              <a:ext uri="{FF2B5EF4-FFF2-40B4-BE49-F238E27FC236}">
                <a16:creationId xmlns:a16="http://schemas.microsoft.com/office/drawing/2014/main" id="{F44F19CA-E862-8198-267C-139161EDDC9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a:extLst>
              <a:ext uri="{FF2B5EF4-FFF2-40B4-BE49-F238E27FC236}">
                <a16:creationId xmlns:a16="http://schemas.microsoft.com/office/drawing/2014/main" id="{B95E44F6-C198-4B60-8FA4-00990AF8C5CA}"/>
              </a:ext>
            </a:extLst>
          </p:cNvPr>
          <p:cNvSpPr>
            <a:spLocks noGrp="1"/>
          </p:cNvSpPr>
          <p:nvPr>
            <p:ph type="ctrTitle"/>
          </p:nvPr>
        </p:nvSpPr>
        <p:spPr>
          <a:xfrm>
            <a:off x="11861074" y="8162837"/>
            <a:ext cx="24871680" cy="11450320"/>
          </a:xfrm>
        </p:spPr>
        <p:txBody>
          <a:bodyPr>
            <a:normAutofit/>
          </a:bodyPr>
          <a:lstStyle/>
          <a:p>
            <a:pPr eaLnBrk="1" hangingPunct="1"/>
            <a:r>
              <a:rPr lang="en-US" altLang="en-US" sz="14080" dirty="0">
                <a:solidFill>
                  <a:schemeClr val="bg1"/>
                </a:solidFill>
                <a:latin typeface="Corbel" panose="020B0503020204020204" pitchFamily="34" charset="0"/>
                <a:cs typeface="Corbel" panose="020B0503020204020204" pitchFamily="34" charset="0"/>
              </a:rPr>
              <a:t>Consenting Best Practices and Research Compliance</a:t>
            </a:r>
          </a:p>
        </p:txBody>
      </p:sp>
      <p:pic>
        <p:nvPicPr>
          <p:cNvPr id="2" name="Picture 5">
            <a:extLst>
              <a:ext uri="{FF2B5EF4-FFF2-40B4-BE49-F238E27FC236}">
                <a16:creationId xmlns:a16="http://schemas.microsoft.com/office/drawing/2014/main" id="{74B71E93-CCA4-48B4-85EE-190C4C62849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TextBox 1">
            <a:extLst>
              <a:ext uri="{FF2B5EF4-FFF2-40B4-BE49-F238E27FC236}">
                <a16:creationId xmlns:a16="http://schemas.microsoft.com/office/drawing/2014/main" id="{64835188-E78C-961C-EADB-4115B532D8B0}"/>
              </a:ext>
            </a:extLst>
          </p:cNvPr>
          <p:cNvSpPr txBox="1"/>
          <p:nvPr/>
        </p:nvSpPr>
        <p:spPr>
          <a:xfrm>
            <a:off x="13174578" y="2103903"/>
            <a:ext cx="16064345"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Who can help me? </a:t>
            </a:r>
          </a:p>
        </p:txBody>
      </p:sp>
      <p:sp>
        <p:nvSpPr>
          <p:cNvPr id="3" name="TextBox 2">
            <a:extLst>
              <a:ext uri="{FF2B5EF4-FFF2-40B4-BE49-F238E27FC236}">
                <a16:creationId xmlns:a16="http://schemas.microsoft.com/office/drawing/2014/main" id="{DE547D2D-0D74-C15D-1617-16CC91177E2E}"/>
              </a:ext>
            </a:extLst>
          </p:cNvPr>
          <p:cNvSpPr txBox="1"/>
          <p:nvPr/>
        </p:nvSpPr>
        <p:spPr>
          <a:xfrm>
            <a:off x="2381250" y="5715066"/>
            <a:ext cx="17901805" cy="13942278"/>
          </a:xfrm>
          <a:prstGeom prst="rect">
            <a:avLst/>
          </a:prstGeom>
          <a:noFill/>
        </p:spPr>
        <p:txBody>
          <a:bodyPr wrap="square">
            <a:spAutoFit/>
          </a:bodyPr>
          <a:lstStyle/>
          <a:p>
            <a:pPr algn="ctr">
              <a:buFontTx/>
              <a:buNone/>
            </a:pPr>
            <a:r>
              <a:rPr lang="en-US" altLang="en-US" sz="9000" b="1" dirty="0">
                <a:latin typeface="Corbel" panose="020B0503020204020204" pitchFamily="34" charset="0"/>
              </a:rPr>
              <a:t>Program Manager</a:t>
            </a:r>
          </a:p>
          <a:p>
            <a:pPr algn="ctr">
              <a:buFontTx/>
              <a:buNone/>
            </a:pPr>
            <a:endParaRPr lang="en-US" altLang="en-US" sz="9000" b="1" dirty="0">
              <a:latin typeface="Corbel" panose="020B0503020204020204" pitchFamily="34" charset="0"/>
            </a:endParaRPr>
          </a:p>
          <a:p>
            <a:r>
              <a:rPr lang="en-US" altLang="en-US" sz="9000" dirty="0">
                <a:latin typeface="Corbel" panose="020B0503020204020204" pitchFamily="34" charset="0"/>
              </a:rPr>
              <a:t>Protocol Development</a:t>
            </a:r>
          </a:p>
          <a:p>
            <a:r>
              <a:rPr lang="en-US" altLang="en-US" sz="9000" dirty="0">
                <a:latin typeface="Corbel" panose="020B0503020204020204" pitchFamily="34" charset="0"/>
              </a:rPr>
              <a:t>Program Initiatives</a:t>
            </a:r>
          </a:p>
          <a:p>
            <a:r>
              <a:rPr lang="en-US" altLang="en-US" sz="9000" dirty="0">
                <a:latin typeface="Corbel" panose="020B0503020204020204" pitchFamily="34" charset="0"/>
              </a:rPr>
              <a:t>Coordination of contracts/agreements</a:t>
            </a:r>
          </a:p>
          <a:p>
            <a:r>
              <a:rPr lang="en-US" altLang="en-US" sz="9000" dirty="0">
                <a:latin typeface="Corbel" panose="020B0503020204020204" pitchFamily="34" charset="0"/>
              </a:rPr>
              <a:t>Quality Assurance of research projects</a:t>
            </a:r>
          </a:p>
          <a:p>
            <a:pPr>
              <a:buNone/>
            </a:pPr>
            <a:endParaRPr lang="en-US" sz="9000" b="1" dirty="0">
              <a:latin typeface="Corbel" panose="020B0503020204020204" pitchFamily="34" charset="0"/>
            </a:endParaRPr>
          </a:p>
          <a:p>
            <a:pPr>
              <a:buNone/>
            </a:pPr>
            <a:r>
              <a:rPr lang="en-US" sz="9000" b="1" dirty="0">
                <a:latin typeface="Corbel" panose="020B0503020204020204" pitchFamily="34" charset="0"/>
              </a:rPr>
              <a:t> </a:t>
            </a:r>
            <a:endParaRPr lang="en-US" sz="9000" dirty="0">
              <a:latin typeface="Corbel" panose="020B0503020204020204" pitchFamily="34" charset="0"/>
            </a:endParaRPr>
          </a:p>
        </p:txBody>
      </p:sp>
      <p:sp>
        <p:nvSpPr>
          <p:cNvPr id="4" name="TextBox 3">
            <a:extLst>
              <a:ext uri="{FF2B5EF4-FFF2-40B4-BE49-F238E27FC236}">
                <a16:creationId xmlns:a16="http://schemas.microsoft.com/office/drawing/2014/main" id="{33BB224E-8B62-8192-7E96-804DD7B0EE29}"/>
              </a:ext>
            </a:extLst>
          </p:cNvPr>
          <p:cNvSpPr txBox="1"/>
          <p:nvPr/>
        </p:nvSpPr>
        <p:spPr>
          <a:xfrm>
            <a:off x="23608147" y="5901270"/>
            <a:ext cx="17901805" cy="9787295"/>
          </a:xfrm>
          <a:prstGeom prst="rect">
            <a:avLst/>
          </a:prstGeom>
          <a:noFill/>
        </p:spPr>
        <p:txBody>
          <a:bodyPr wrap="square">
            <a:spAutoFit/>
          </a:bodyPr>
          <a:lstStyle/>
          <a:p>
            <a:pPr algn="ctr">
              <a:buFontTx/>
              <a:buNone/>
            </a:pPr>
            <a:r>
              <a:rPr lang="en-US" altLang="en-US" sz="9000" b="1" dirty="0">
                <a:latin typeface="Corbel" panose="020B0503020204020204" pitchFamily="34" charset="0"/>
              </a:rPr>
              <a:t>Research Training Manager</a:t>
            </a:r>
          </a:p>
          <a:p>
            <a:pPr algn="ctr">
              <a:buFontTx/>
              <a:buNone/>
            </a:pPr>
            <a:endParaRPr lang="en-US" altLang="en-US" sz="9000" b="1" dirty="0">
              <a:latin typeface="Corbel" panose="020B0503020204020204" pitchFamily="34" charset="0"/>
            </a:endParaRPr>
          </a:p>
          <a:p>
            <a:r>
              <a:rPr lang="en-US" altLang="en-US" sz="9000" dirty="0">
                <a:latin typeface="Corbel" panose="020B0503020204020204" pitchFamily="34" charset="0"/>
              </a:rPr>
              <a:t>Program/training Initiatives</a:t>
            </a:r>
          </a:p>
          <a:p>
            <a:r>
              <a:rPr lang="en-US" altLang="en-US" sz="9000" dirty="0">
                <a:latin typeface="Corbel" panose="020B0503020204020204" pitchFamily="34" charset="0"/>
              </a:rPr>
              <a:t>Quality Assurance of research projects</a:t>
            </a:r>
          </a:p>
          <a:p>
            <a:pPr>
              <a:buNone/>
            </a:pPr>
            <a:endParaRPr lang="en-US" sz="9000" b="1" dirty="0">
              <a:latin typeface="Corbel" panose="020B0503020204020204" pitchFamily="34" charset="0"/>
            </a:endParaRPr>
          </a:p>
          <a:p>
            <a:pPr>
              <a:buNone/>
            </a:pPr>
            <a:r>
              <a:rPr lang="en-US" sz="9000" b="1" dirty="0">
                <a:latin typeface="Corbel" panose="020B0503020204020204" pitchFamily="34" charset="0"/>
              </a:rPr>
              <a:t> </a:t>
            </a:r>
            <a:endParaRPr lang="en-US" sz="9000" dirty="0">
              <a:latin typeface="Corbel" panose="020B0503020204020204" pitchFamily="34" charset="0"/>
            </a:endParaRPr>
          </a:p>
        </p:txBody>
      </p:sp>
    </p:spTree>
    <p:extLst>
      <p:ext uri="{BB962C8B-B14F-4D97-AF65-F5344CB8AC3E}">
        <p14:creationId xmlns:p14="http://schemas.microsoft.com/office/powerpoint/2010/main" val="12833278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Informed Consent</a:t>
            </a:r>
          </a:p>
        </p:txBody>
      </p:sp>
      <p:sp>
        <p:nvSpPr>
          <p:cNvPr id="8" name="TextBox 7">
            <a:extLst>
              <a:ext uri="{FF2B5EF4-FFF2-40B4-BE49-F238E27FC236}">
                <a16:creationId xmlns:a16="http://schemas.microsoft.com/office/drawing/2014/main" id="{34AA1D79-B4BB-47B9-8E5F-EE7E2F710730}"/>
              </a:ext>
            </a:extLst>
          </p:cNvPr>
          <p:cNvSpPr txBox="1"/>
          <p:nvPr/>
        </p:nvSpPr>
        <p:spPr>
          <a:xfrm>
            <a:off x="2815243" y="5901270"/>
            <a:ext cx="39243000" cy="14188500"/>
          </a:xfrm>
          <a:prstGeom prst="rect">
            <a:avLst/>
          </a:prstGeom>
          <a:noFill/>
        </p:spPr>
        <p:txBody>
          <a:bodyPr wrap="square" rtlCol="0">
            <a:spAutoFit/>
          </a:bodyPr>
          <a:lstStyle/>
          <a:p>
            <a:pPr lvl="1">
              <a:buNone/>
            </a:pPr>
            <a:r>
              <a:rPr lang="en-US" sz="9000" b="1" dirty="0">
                <a:latin typeface="Corbel" panose="020B0503020204020204" pitchFamily="34" charset="0"/>
              </a:rPr>
              <a:t>Informed Consent is...</a:t>
            </a:r>
          </a:p>
          <a:p>
            <a:pPr>
              <a:buNone/>
            </a:pPr>
            <a:endParaRPr lang="en-US" altLang="en-US" sz="8800" dirty="0">
              <a:latin typeface="Corbel" panose="020B0503020204020204" pitchFamily="34" charset="0"/>
              <a:cs typeface="Corbel" panose="020B0503020204020204" pitchFamily="34" charset="0"/>
            </a:endParaRPr>
          </a:p>
          <a:p>
            <a:pPr>
              <a:spcBef>
                <a:spcPct val="0"/>
              </a:spcBef>
              <a:buFont typeface="Arial" panose="020B0604020202020204" pitchFamily="34" charset="0"/>
              <a:buNone/>
            </a:pPr>
            <a:r>
              <a:rPr lang="en-US" altLang="en-US" sz="9600" i="1" dirty="0">
                <a:latin typeface="Corbel" panose="020B0503020204020204" pitchFamily="34" charset="0"/>
                <a:cs typeface="Corbel" panose="020B0503020204020204" pitchFamily="34" charset="0"/>
              </a:rPr>
              <a:t>“A process by which a participant voluntarily confirms his</a:t>
            </a:r>
          </a:p>
          <a:p>
            <a:pPr>
              <a:spcBef>
                <a:spcPct val="0"/>
              </a:spcBef>
              <a:buFont typeface="Arial" panose="020B0604020202020204" pitchFamily="34" charset="0"/>
              <a:buNone/>
            </a:pPr>
            <a:r>
              <a:rPr lang="en-US" altLang="en-US" sz="9600" i="1" dirty="0">
                <a:latin typeface="Corbel" panose="020B0503020204020204" pitchFamily="34" charset="0"/>
                <a:cs typeface="Corbel" panose="020B0503020204020204" pitchFamily="34" charset="0"/>
              </a:rPr>
              <a:t>or her willingness to participate in a particular trial, after</a:t>
            </a:r>
          </a:p>
          <a:p>
            <a:pPr>
              <a:spcBef>
                <a:spcPct val="0"/>
              </a:spcBef>
              <a:buFont typeface="Arial" panose="020B0604020202020204" pitchFamily="34" charset="0"/>
              <a:buNone/>
            </a:pPr>
            <a:r>
              <a:rPr lang="en-US" altLang="en-US" sz="9600" i="1" dirty="0">
                <a:latin typeface="Corbel" panose="020B0503020204020204" pitchFamily="34" charset="0"/>
                <a:cs typeface="Corbel" panose="020B0503020204020204" pitchFamily="34" charset="0"/>
              </a:rPr>
              <a:t>having been informed of all aspects of the trial that are</a:t>
            </a:r>
          </a:p>
          <a:p>
            <a:pPr>
              <a:spcBef>
                <a:spcPct val="0"/>
              </a:spcBef>
              <a:buFont typeface="Arial" panose="020B0604020202020204" pitchFamily="34" charset="0"/>
              <a:buNone/>
            </a:pPr>
            <a:r>
              <a:rPr lang="en-US" altLang="en-US" sz="9600" i="1" dirty="0">
                <a:latin typeface="Corbel" panose="020B0503020204020204" pitchFamily="34" charset="0"/>
                <a:cs typeface="Corbel" panose="020B0503020204020204" pitchFamily="34" charset="0"/>
              </a:rPr>
              <a:t>relevant to the participant's decision to participate.</a:t>
            </a:r>
          </a:p>
          <a:p>
            <a:pPr>
              <a:spcBef>
                <a:spcPct val="0"/>
              </a:spcBef>
              <a:buFont typeface="Arial" panose="020B0604020202020204" pitchFamily="34" charset="0"/>
              <a:buNone/>
            </a:pPr>
            <a:r>
              <a:rPr lang="en-US" altLang="en-US" sz="9600" i="1" dirty="0">
                <a:latin typeface="Corbel" panose="020B0503020204020204" pitchFamily="34" charset="0"/>
                <a:cs typeface="Corbel" panose="020B0503020204020204" pitchFamily="34" charset="0"/>
              </a:rPr>
              <a:t>Informed consent is documented by means of a written,</a:t>
            </a:r>
          </a:p>
          <a:p>
            <a:pPr>
              <a:spcBef>
                <a:spcPct val="0"/>
              </a:spcBef>
              <a:buFont typeface="Arial" panose="020B0604020202020204" pitchFamily="34" charset="0"/>
              <a:buNone/>
            </a:pPr>
            <a:r>
              <a:rPr lang="en-US" altLang="en-US" sz="9600" i="1" dirty="0">
                <a:latin typeface="Corbel" panose="020B0503020204020204" pitchFamily="34" charset="0"/>
                <a:cs typeface="Corbel" panose="020B0503020204020204" pitchFamily="34" charset="0"/>
              </a:rPr>
              <a:t>signed and dated informed consent form." </a:t>
            </a:r>
          </a:p>
          <a:p>
            <a:pPr lvl="1">
              <a:buNone/>
            </a:pPr>
            <a:endParaRPr lang="en-US" sz="9000" dirty="0">
              <a:latin typeface="Corbel" panose="020B0503020204020204" pitchFamily="34" charset="0"/>
            </a:endParaRPr>
          </a:p>
          <a:p>
            <a:pPr lvl="1">
              <a:buNone/>
            </a:pPr>
            <a:endParaRPr lang="en-US" sz="7200" dirty="0">
              <a:latin typeface="Corbel" panose="020B0503020204020204" pitchFamily="34" charset="0"/>
            </a:endParaRPr>
          </a:p>
        </p:txBody>
      </p:sp>
    </p:spTree>
    <p:extLst>
      <p:ext uri="{BB962C8B-B14F-4D97-AF65-F5344CB8AC3E}">
        <p14:creationId xmlns:p14="http://schemas.microsoft.com/office/powerpoint/2010/main" val="12734498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Informed Consent</a:t>
            </a:r>
          </a:p>
        </p:txBody>
      </p:sp>
      <p:sp>
        <p:nvSpPr>
          <p:cNvPr id="8" name="TextBox 7">
            <a:extLst>
              <a:ext uri="{FF2B5EF4-FFF2-40B4-BE49-F238E27FC236}">
                <a16:creationId xmlns:a16="http://schemas.microsoft.com/office/drawing/2014/main" id="{34AA1D79-B4BB-47B9-8E5F-EE7E2F710730}"/>
              </a:ext>
            </a:extLst>
          </p:cNvPr>
          <p:cNvSpPr txBox="1"/>
          <p:nvPr/>
        </p:nvSpPr>
        <p:spPr>
          <a:xfrm>
            <a:off x="2815243" y="5901270"/>
            <a:ext cx="39243000" cy="11233845"/>
          </a:xfrm>
          <a:prstGeom prst="rect">
            <a:avLst/>
          </a:prstGeom>
          <a:noFill/>
        </p:spPr>
        <p:txBody>
          <a:bodyPr wrap="square" rtlCol="0">
            <a:spAutoFit/>
          </a:bodyPr>
          <a:lstStyle/>
          <a:p>
            <a:pPr lvl="1">
              <a:buNone/>
            </a:pPr>
            <a:r>
              <a:rPr lang="en-US" sz="9000" b="1" dirty="0">
                <a:latin typeface="Corbel" panose="020B0503020204020204" pitchFamily="34" charset="0"/>
              </a:rPr>
              <a:t>What do you need?</a:t>
            </a:r>
          </a:p>
          <a:p>
            <a:pPr>
              <a:buNone/>
            </a:pPr>
            <a:endParaRPr lang="en-US" altLang="en-US" sz="8800" dirty="0">
              <a:latin typeface="Corbel" panose="020B0503020204020204" pitchFamily="34" charset="0"/>
              <a:cs typeface="Corbel" panose="020B0503020204020204" pitchFamily="34" charset="0"/>
            </a:endParaRPr>
          </a:p>
          <a:p>
            <a:pPr>
              <a:spcBef>
                <a:spcPct val="0"/>
              </a:spcBef>
              <a:buFont typeface="Arial" panose="020B0604020202020204" pitchFamily="34" charset="0"/>
              <a:buNone/>
            </a:pPr>
            <a:r>
              <a:rPr lang="en-US" altLang="en-US" sz="9000" dirty="0">
                <a:latin typeface="Corbel" panose="020B0503020204020204" pitchFamily="34" charset="0"/>
                <a:cs typeface="Corbel" panose="020B0503020204020204" pitchFamily="34" charset="0"/>
              </a:rPr>
              <a:t>Documents:</a:t>
            </a:r>
          </a:p>
          <a:p>
            <a:pPr marL="1143000" indent="-1143000"/>
            <a:r>
              <a:rPr lang="en-US" altLang="en-US" sz="9000" dirty="0">
                <a:latin typeface="Corbel" panose="020B0503020204020204" pitchFamily="34" charset="0"/>
                <a:cs typeface="Corbel" panose="020B0503020204020204" pitchFamily="34" charset="0"/>
              </a:rPr>
              <a:t>IRB Approved Protocol</a:t>
            </a:r>
          </a:p>
          <a:p>
            <a:pPr marL="1143000" indent="-1143000"/>
            <a:r>
              <a:rPr lang="en-US" altLang="en-US" sz="9000" dirty="0">
                <a:latin typeface="Corbel" panose="020B0503020204020204" pitchFamily="34" charset="0"/>
                <a:cs typeface="Corbel" panose="020B0503020204020204" pitchFamily="34" charset="0"/>
              </a:rPr>
              <a:t>Protocol specific IRB-approved consent form</a:t>
            </a:r>
          </a:p>
          <a:p>
            <a:pPr marL="1143000" indent="-1143000"/>
            <a:r>
              <a:rPr lang="en-US" altLang="en-US" sz="9000" dirty="0">
                <a:latin typeface="Corbel" panose="020B0503020204020204" pitchFamily="34" charset="0"/>
                <a:cs typeface="Corbel" panose="020B0503020204020204" pitchFamily="34" charset="0"/>
              </a:rPr>
              <a:t>Protocol specific eligibility checklists</a:t>
            </a:r>
          </a:p>
          <a:p>
            <a:pPr lvl="1">
              <a:buNone/>
            </a:pPr>
            <a:endParaRPr lang="en-US" sz="9000" dirty="0">
              <a:latin typeface="Corbel" panose="020B0503020204020204" pitchFamily="34" charset="0"/>
            </a:endParaRPr>
          </a:p>
          <a:p>
            <a:pPr lvl="1">
              <a:buNone/>
            </a:pPr>
            <a:endParaRPr lang="en-US" sz="7200" dirty="0">
              <a:latin typeface="Corbel" panose="020B0503020204020204" pitchFamily="34" charset="0"/>
            </a:endParaRPr>
          </a:p>
        </p:txBody>
      </p:sp>
    </p:spTree>
    <p:extLst>
      <p:ext uri="{BB962C8B-B14F-4D97-AF65-F5344CB8AC3E}">
        <p14:creationId xmlns:p14="http://schemas.microsoft.com/office/powerpoint/2010/main" val="33145353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Informed Consent</a:t>
            </a:r>
          </a:p>
        </p:txBody>
      </p:sp>
      <p:sp>
        <p:nvSpPr>
          <p:cNvPr id="8" name="TextBox 7">
            <a:extLst>
              <a:ext uri="{FF2B5EF4-FFF2-40B4-BE49-F238E27FC236}">
                <a16:creationId xmlns:a16="http://schemas.microsoft.com/office/drawing/2014/main" id="{34AA1D79-B4BB-47B9-8E5F-EE7E2F710730}"/>
              </a:ext>
            </a:extLst>
          </p:cNvPr>
          <p:cNvSpPr txBox="1"/>
          <p:nvPr/>
        </p:nvSpPr>
        <p:spPr>
          <a:xfrm>
            <a:off x="2815243" y="5901270"/>
            <a:ext cx="39243000" cy="12711172"/>
          </a:xfrm>
          <a:prstGeom prst="rect">
            <a:avLst/>
          </a:prstGeom>
          <a:noFill/>
        </p:spPr>
        <p:txBody>
          <a:bodyPr wrap="square" rtlCol="0">
            <a:spAutoFit/>
          </a:bodyPr>
          <a:lstStyle/>
          <a:p>
            <a:pPr lvl="1">
              <a:buNone/>
            </a:pPr>
            <a:r>
              <a:rPr lang="en-US" sz="9000" b="1" dirty="0">
                <a:latin typeface="Corbel" panose="020B0503020204020204" pitchFamily="34" charset="0"/>
              </a:rPr>
              <a:t>Who is involved?</a:t>
            </a:r>
          </a:p>
          <a:p>
            <a:pPr>
              <a:buNone/>
            </a:pPr>
            <a:endParaRPr lang="en-US" altLang="en-US" sz="8800" dirty="0">
              <a:latin typeface="Corbel" panose="020B0503020204020204" pitchFamily="34" charset="0"/>
              <a:cs typeface="Corbel" panose="020B0503020204020204" pitchFamily="34" charset="0"/>
            </a:endParaRPr>
          </a:p>
          <a:p>
            <a:pPr>
              <a:spcBef>
                <a:spcPct val="0"/>
              </a:spcBef>
              <a:buFont typeface="Arial" panose="020B0604020202020204" pitchFamily="34" charset="0"/>
              <a:buNone/>
            </a:pPr>
            <a:r>
              <a:rPr lang="en-US" altLang="en-US" sz="9000" b="1" dirty="0">
                <a:latin typeface="Corbel" panose="020B0503020204020204" pitchFamily="34" charset="0"/>
                <a:cs typeface="Corbel" panose="020B0503020204020204" pitchFamily="34" charset="0"/>
              </a:rPr>
              <a:t>Consenting Professional (YOU!)</a:t>
            </a:r>
          </a:p>
          <a:p>
            <a:pPr marL="1143000" indent="-1143000"/>
            <a:r>
              <a:rPr lang="en-US" altLang="en-US" sz="9000" dirty="0">
                <a:latin typeface="Corbel" panose="020B0503020204020204" pitchFamily="34" charset="0"/>
                <a:cs typeface="Corbel" panose="020B0503020204020204" pitchFamily="34" charset="0"/>
              </a:rPr>
              <a:t>Must be approved by the IRB/PB and listed on the protocol.</a:t>
            </a:r>
          </a:p>
          <a:p>
            <a:pPr marL="1143000" indent="-1143000"/>
            <a:r>
              <a:rPr lang="en-US" altLang="en-US" sz="9000" dirty="0">
                <a:latin typeface="Corbel" panose="020B0503020204020204" pitchFamily="34" charset="0"/>
                <a:cs typeface="Corbel" panose="020B0503020204020204" pitchFamily="34" charset="0"/>
              </a:rPr>
              <a:t>Must have the majority of the consent discussion with the participant.</a:t>
            </a:r>
          </a:p>
          <a:p>
            <a:pPr>
              <a:buNone/>
            </a:pPr>
            <a:r>
              <a:rPr lang="en-US" altLang="en-US" sz="9000" b="1" dirty="0">
                <a:latin typeface="Corbel" panose="020B0503020204020204" pitchFamily="34" charset="0"/>
                <a:cs typeface="Corbel" panose="020B0503020204020204" pitchFamily="34" charset="0"/>
              </a:rPr>
              <a:t>Participant/Patient</a:t>
            </a:r>
          </a:p>
          <a:p>
            <a:pPr>
              <a:buNone/>
            </a:pPr>
            <a:r>
              <a:rPr lang="en-US" altLang="en-US" sz="9000" b="1" dirty="0">
                <a:latin typeface="Corbel" panose="020B0503020204020204" pitchFamily="34" charset="0"/>
                <a:cs typeface="Corbel" panose="020B0503020204020204" pitchFamily="34" charset="0"/>
              </a:rPr>
              <a:t>Legal Authorized Representative/Witness (as needed)</a:t>
            </a:r>
          </a:p>
          <a:p>
            <a:pPr lvl="1">
              <a:buNone/>
            </a:pPr>
            <a:endParaRPr lang="en-US" sz="9000" dirty="0">
              <a:latin typeface="Corbel" panose="020B0503020204020204" pitchFamily="34" charset="0"/>
            </a:endParaRPr>
          </a:p>
          <a:p>
            <a:pPr lvl="1">
              <a:buNone/>
            </a:pPr>
            <a:endParaRPr lang="en-US" sz="7200" dirty="0">
              <a:latin typeface="Corbel" panose="020B0503020204020204" pitchFamily="34" charset="0"/>
            </a:endParaRPr>
          </a:p>
        </p:txBody>
      </p:sp>
    </p:spTree>
    <p:extLst>
      <p:ext uri="{BB962C8B-B14F-4D97-AF65-F5344CB8AC3E}">
        <p14:creationId xmlns:p14="http://schemas.microsoft.com/office/powerpoint/2010/main" val="25274595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Informed Consent</a:t>
            </a:r>
          </a:p>
        </p:txBody>
      </p:sp>
      <p:sp>
        <p:nvSpPr>
          <p:cNvPr id="8" name="TextBox 7">
            <a:extLst>
              <a:ext uri="{FF2B5EF4-FFF2-40B4-BE49-F238E27FC236}">
                <a16:creationId xmlns:a16="http://schemas.microsoft.com/office/drawing/2014/main" id="{34AA1D79-B4BB-47B9-8E5F-EE7E2F710730}"/>
              </a:ext>
            </a:extLst>
          </p:cNvPr>
          <p:cNvSpPr txBox="1"/>
          <p:nvPr/>
        </p:nvSpPr>
        <p:spPr>
          <a:xfrm>
            <a:off x="2843818" y="5038702"/>
            <a:ext cx="39243000" cy="19174480"/>
          </a:xfrm>
          <a:prstGeom prst="rect">
            <a:avLst/>
          </a:prstGeom>
          <a:noFill/>
        </p:spPr>
        <p:txBody>
          <a:bodyPr wrap="square" rtlCol="0">
            <a:spAutoFit/>
          </a:bodyPr>
          <a:lstStyle/>
          <a:p>
            <a:pPr lvl="1">
              <a:buNone/>
            </a:pPr>
            <a:r>
              <a:rPr lang="en-US" sz="9000" b="1" dirty="0">
                <a:latin typeface="Corbel" panose="020B0503020204020204" pitchFamily="34" charset="0"/>
              </a:rPr>
              <a:t>How is the process documented?</a:t>
            </a:r>
          </a:p>
          <a:p>
            <a:pPr lvl="1">
              <a:buNone/>
            </a:pPr>
            <a:endParaRPr lang="en-US" altLang="en-US" sz="8800" dirty="0">
              <a:latin typeface="Corbel" panose="020B0503020204020204" pitchFamily="34" charset="0"/>
              <a:cs typeface="Corbel" panose="020B0503020204020204" pitchFamily="34" charset="0"/>
            </a:endParaRPr>
          </a:p>
          <a:p>
            <a:pPr>
              <a:spcBef>
                <a:spcPct val="0"/>
              </a:spcBef>
              <a:buFont typeface="Arial" panose="020B0604020202020204" pitchFamily="34" charset="0"/>
              <a:buNone/>
            </a:pPr>
            <a:r>
              <a:rPr lang="en-US" altLang="en-US" sz="9000" b="1" dirty="0">
                <a:latin typeface="Corbel" panose="020B0503020204020204" pitchFamily="34" charset="0"/>
                <a:cs typeface="Corbel" panose="020B0503020204020204" pitchFamily="34" charset="0"/>
              </a:rPr>
              <a:t>The consenting professional </a:t>
            </a:r>
          </a:p>
          <a:p>
            <a:pPr marL="1143000" indent="-1143000"/>
            <a:r>
              <a:rPr lang="en-US" altLang="en-US" sz="9000" dirty="0">
                <a:latin typeface="Corbel" panose="020B0503020204020204" pitchFamily="34" charset="0"/>
                <a:cs typeface="Corbel" panose="020B0503020204020204" pitchFamily="34" charset="0"/>
              </a:rPr>
              <a:t>Personally </a:t>
            </a:r>
            <a:r>
              <a:rPr lang="en-US" altLang="en-US" sz="9000" u="sng" dirty="0">
                <a:latin typeface="Corbel" panose="020B0503020204020204" pitchFamily="34" charset="0"/>
                <a:cs typeface="Corbel" panose="020B0503020204020204" pitchFamily="34" charset="0"/>
              </a:rPr>
              <a:t>sign</a:t>
            </a:r>
            <a:r>
              <a:rPr lang="en-US" altLang="en-US" sz="9000" dirty="0">
                <a:latin typeface="Corbel" panose="020B0503020204020204" pitchFamily="34" charset="0"/>
                <a:cs typeface="Corbel" panose="020B0503020204020204" pitchFamily="34" charset="0"/>
              </a:rPr>
              <a:t> and </a:t>
            </a:r>
            <a:r>
              <a:rPr lang="en-US" altLang="en-US" sz="9000" u="sng" dirty="0">
                <a:latin typeface="Corbel" panose="020B0503020204020204" pitchFamily="34" charset="0"/>
                <a:cs typeface="Corbel" panose="020B0503020204020204" pitchFamily="34" charset="0"/>
              </a:rPr>
              <a:t>date</a:t>
            </a:r>
            <a:r>
              <a:rPr lang="en-US" altLang="en-US" sz="9000" dirty="0">
                <a:latin typeface="Corbel" panose="020B0503020204020204" pitchFamily="34" charset="0"/>
                <a:cs typeface="Corbel" panose="020B0503020204020204" pitchFamily="34" charset="0"/>
              </a:rPr>
              <a:t> the consent form</a:t>
            </a:r>
          </a:p>
          <a:p>
            <a:pPr marL="1143000" indent="-1143000"/>
            <a:r>
              <a:rPr lang="en-US" altLang="en-US" sz="9000" dirty="0">
                <a:latin typeface="Corbel" panose="020B0503020204020204" pitchFamily="34" charset="0"/>
                <a:cs typeface="Corbel" panose="020B0503020204020204" pitchFamily="34" charset="0"/>
              </a:rPr>
              <a:t>Ensure the participant gets a signed copy of the consent form.</a:t>
            </a:r>
          </a:p>
          <a:p>
            <a:pPr>
              <a:buNone/>
            </a:pPr>
            <a:endParaRPr lang="en-US" altLang="en-US" sz="9000" b="1" dirty="0">
              <a:latin typeface="Corbel" panose="020B0503020204020204" pitchFamily="34" charset="0"/>
              <a:cs typeface="Corbel" panose="020B0503020204020204" pitchFamily="34" charset="0"/>
            </a:endParaRPr>
          </a:p>
          <a:p>
            <a:pPr>
              <a:buNone/>
            </a:pPr>
            <a:r>
              <a:rPr lang="en-US" altLang="en-US" sz="9000" b="1" dirty="0">
                <a:latin typeface="Corbel" panose="020B0503020204020204" pitchFamily="34" charset="0"/>
                <a:cs typeface="Corbel" panose="020B0503020204020204" pitchFamily="34" charset="0"/>
              </a:rPr>
              <a:t>Participant/Patient</a:t>
            </a:r>
          </a:p>
          <a:p>
            <a:pPr marL="1143000" indent="-1143000"/>
            <a:r>
              <a:rPr lang="en-US" altLang="en-US" sz="9000" dirty="0">
                <a:latin typeface="Corbel" panose="020B0503020204020204" pitchFamily="34" charset="0"/>
                <a:cs typeface="Corbel" panose="020B0503020204020204" pitchFamily="34" charset="0"/>
              </a:rPr>
              <a:t>Personally </a:t>
            </a:r>
            <a:r>
              <a:rPr lang="en-US" altLang="en-US" sz="9000" u="sng" dirty="0">
                <a:latin typeface="Corbel" panose="020B0503020204020204" pitchFamily="34" charset="0"/>
                <a:cs typeface="Corbel" panose="020B0503020204020204" pitchFamily="34" charset="0"/>
              </a:rPr>
              <a:t>sign</a:t>
            </a:r>
            <a:r>
              <a:rPr lang="en-US" altLang="en-US" sz="9000" dirty="0">
                <a:latin typeface="Corbel" panose="020B0503020204020204" pitchFamily="34" charset="0"/>
                <a:cs typeface="Corbel" panose="020B0503020204020204" pitchFamily="34" charset="0"/>
              </a:rPr>
              <a:t> and </a:t>
            </a:r>
            <a:r>
              <a:rPr lang="en-US" altLang="en-US" sz="9000" u="sng" dirty="0">
                <a:latin typeface="Corbel" panose="020B0503020204020204" pitchFamily="34" charset="0"/>
                <a:cs typeface="Corbel" panose="020B0503020204020204" pitchFamily="34" charset="0"/>
              </a:rPr>
              <a:t>date</a:t>
            </a:r>
            <a:r>
              <a:rPr lang="en-US" altLang="en-US" sz="9000" dirty="0">
                <a:latin typeface="Corbel" panose="020B0503020204020204" pitchFamily="34" charset="0"/>
                <a:cs typeface="Corbel" panose="020B0503020204020204" pitchFamily="34" charset="0"/>
              </a:rPr>
              <a:t> the consent form</a:t>
            </a:r>
          </a:p>
          <a:p>
            <a:pPr marL="1143000" indent="-1143000"/>
            <a:endParaRPr lang="en-US" altLang="en-US" sz="9000" b="1" dirty="0">
              <a:latin typeface="Corbel" panose="020B0503020204020204" pitchFamily="34" charset="0"/>
              <a:cs typeface="Corbel" panose="020B0503020204020204" pitchFamily="34" charset="0"/>
            </a:endParaRPr>
          </a:p>
          <a:p>
            <a:pPr>
              <a:buNone/>
            </a:pPr>
            <a:r>
              <a:rPr lang="en-US" altLang="en-US" sz="9000" b="1" dirty="0">
                <a:latin typeface="Corbel" panose="020B0503020204020204" pitchFamily="34" charset="0"/>
                <a:cs typeface="Corbel" panose="020B0503020204020204" pitchFamily="34" charset="0"/>
              </a:rPr>
              <a:t>Research Staff</a:t>
            </a:r>
          </a:p>
          <a:p>
            <a:pPr marL="1143000" indent="-1143000"/>
            <a:r>
              <a:rPr lang="en-US" altLang="en-US" sz="9000" dirty="0">
                <a:latin typeface="Corbel" panose="020B0503020204020204" pitchFamily="34" charset="0"/>
                <a:cs typeface="Corbel" panose="020B0503020204020204" pitchFamily="34" charset="0"/>
              </a:rPr>
              <a:t>Re-checks to ensure that the participant received a signed copy of the consent document and that the consent was executed appropriately</a:t>
            </a:r>
          </a:p>
          <a:p>
            <a:pPr lvl="1">
              <a:buNone/>
            </a:pPr>
            <a:endParaRPr lang="en-US" sz="9000" dirty="0">
              <a:latin typeface="Corbel" panose="020B0503020204020204" pitchFamily="34" charset="0"/>
            </a:endParaRPr>
          </a:p>
          <a:p>
            <a:pPr lvl="1">
              <a:buNone/>
            </a:pPr>
            <a:endParaRPr lang="en-US" sz="7200" dirty="0">
              <a:latin typeface="Corbel" panose="020B0503020204020204" pitchFamily="34" charset="0"/>
            </a:endParaRPr>
          </a:p>
        </p:txBody>
      </p:sp>
    </p:spTree>
    <p:extLst>
      <p:ext uri="{BB962C8B-B14F-4D97-AF65-F5344CB8AC3E}">
        <p14:creationId xmlns:p14="http://schemas.microsoft.com/office/powerpoint/2010/main" val="2869473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Research Compliance</a:t>
            </a:r>
          </a:p>
        </p:txBody>
      </p:sp>
      <p:sp>
        <p:nvSpPr>
          <p:cNvPr id="8" name="TextBox 7">
            <a:extLst>
              <a:ext uri="{FF2B5EF4-FFF2-40B4-BE49-F238E27FC236}">
                <a16:creationId xmlns:a16="http://schemas.microsoft.com/office/drawing/2014/main" id="{34AA1D79-B4BB-47B9-8E5F-EE7E2F710730}"/>
              </a:ext>
            </a:extLst>
          </p:cNvPr>
          <p:cNvSpPr txBox="1"/>
          <p:nvPr/>
        </p:nvSpPr>
        <p:spPr>
          <a:xfrm>
            <a:off x="2815243" y="5901270"/>
            <a:ext cx="39243000" cy="15050274"/>
          </a:xfrm>
          <a:prstGeom prst="rect">
            <a:avLst/>
          </a:prstGeom>
          <a:noFill/>
        </p:spPr>
        <p:txBody>
          <a:bodyPr wrap="square" rtlCol="0">
            <a:spAutoFit/>
          </a:bodyPr>
          <a:lstStyle/>
          <a:p>
            <a:pPr>
              <a:buNone/>
            </a:pPr>
            <a:r>
              <a:rPr lang="en-US" sz="9000" dirty="0">
                <a:latin typeface="Corbel" panose="020B0503020204020204" pitchFamily="34" charset="0"/>
              </a:rPr>
              <a:t>Human subjects in clinical research involves the study of people to understand health and disease.</a:t>
            </a:r>
          </a:p>
          <a:p>
            <a:pPr>
              <a:buNone/>
            </a:pPr>
            <a:endParaRPr lang="en-US" sz="9000" dirty="0">
              <a:latin typeface="Corbel" panose="020B0503020204020204" pitchFamily="34" charset="0"/>
            </a:endParaRPr>
          </a:p>
          <a:p>
            <a:pPr lvl="1">
              <a:buNone/>
            </a:pPr>
            <a:r>
              <a:rPr lang="en-US" sz="9000" b="1" dirty="0">
                <a:latin typeface="Corbel" panose="020B0503020204020204" pitchFamily="34" charset="0"/>
              </a:rPr>
              <a:t>Why is clinical research compliance important?</a:t>
            </a:r>
            <a:endParaRPr lang="en-US" sz="9000" dirty="0">
              <a:latin typeface="Corbel" panose="020B0503020204020204" pitchFamily="34" charset="0"/>
            </a:endParaRPr>
          </a:p>
          <a:p>
            <a:pPr marL="2434041" lvl="2" indent="-857250"/>
            <a:r>
              <a:rPr lang="en-US" sz="9000" dirty="0">
                <a:latin typeface="Corbel" panose="020B0503020204020204" pitchFamily="34" charset="0"/>
              </a:rPr>
              <a:t>Clinical research involves research in which people, or data or samples of tissue from people, are studied to understand health and disease.  In order to protect research participants, our clinical research is conducted in adherence with the study’s protocol and compliant with international, federal, state and institutional regulations, policies and procedures that ensures the protection and safety of research participants.</a:t>
            </a:r>
          </a:p>
          <a:p>
            <a:pPr lvl="1">
              <a:buNone/>
            </a:pPr>
            <a:endParaRPr lang="en-US" sz="7200" dirty="0">
              <a:latin typeface="Corbel" panose="020B0503020204020204" pitchFamily="34" charset="0"/>
            </a:endParaRPr>
          </a:p>
        </p:txBody>
      </p:sp>
    </p:spTree>
    <p:extLst>
      <p:ext uri="{BB962C8B-B14F-4D97-AF65-F5344CB8AC3E}">
        <p14:creationId xmlns:p14="http://schemas.microsoft.com/office/powerpoint/2010/main" val="7400487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Content Placeholder 4"/>
          <p:cNvSpPr>
            <a:spLocks noGrp="1"/>
          </p:cNvSpPr>
          <p:nvPr>
            <p:ph idx="1"/>
          </p:nvPr>
        </p:nvSpPr>
        <p:spPr>
          <a:xfrm>
            <a:off x="16501687" y="10361816"/>
            <a:ext cx="23881082" cy="7452358"/>
          </a:xfrm>
        </p:spPr>
        <p:txBody>
          <a:bodyPr/>
          <a:lstStyle/>
          <a:p>
            <a:pPr>
              <a:buFont typeface="Arial" charset="0"/>
              <a:buNone/>
            </a:pPr>
            <a:r>
              <a:rPr lang="en-US" sz="15360" b="1" dirty="0">
                <a:solidFill>
                  <a:srgbClr val="F26529"/>
                </a:solidFill>
                <a:latin typeface="Corbel" pitchFamily="34" charset="0"/>
                <a:cs typeface="Corbel" pitchFamily="34" charset="0"/>
              </a:rPr>
              <a:t> </a:t>
            </a:r>
          </a:p>
          <a:p>
            <a:pPr>
              <a:buFont typeface="Arial" charset="0"/>
              <a:buNone/>
            </a:pPr>
            <a:r>
              <a:rPr lang="en-US" sz="15360" b="1" dirty="0">
                <a:solidFill>
                  <a:srgbClr val="F26529"/>
                </a:solidFill>
                <a:latin typeface="Corbel" pitchFamily="34" charset="0"/>
                <a:cs typeface="Corbel" pitchFamily="34" charset="0"/>
              </a:rPr>
              <a:t>Resources</a:t>
            </a:r>
          </a:p>
        </p:txBody>
      </p:sp>
      <p:pic>
        <p:nvPicPr>
          <p:cNvPr id="2" name="Picture 5">
            <a:extLst>
              <a:ext uri="{FF2B5EF4-FFF2-40B4-BE49-F238E27FC236}">
                <a16:creationId xmlns:a16="http://schemas.microsoft.com/office/drawing/2014/main" id="{F3D51FCC-A88F-9171-DD3D-AFA6362A61B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a:extLst>
              <a:ext uri="{FF2B5EF4-FFF2-40B4-BE49-F238E27FC236}">
                <a16:creationId xmlns:a16="http://schemas.microsoft.com/office/drawing/2014/main" id="{DC81B00E-2E61-4104-BAD6-A1AD9215A590}"/>
              </a:ext>
            </a:extLst>
          </p:cNvPr>
          <p:cNvSpPr>
            <a:spLocks noGrp="1"/>
          </p:cNvSpPr>
          <p:nvPr>
            <p:ph type="title"/>
          </p:nvPr>
        </p:nvSpPr>
        <p:spPr>
          <a:xfrm>
            <a:off x="13391804" y="2009833"/>
            <a:ext cx="16367760" cy="1855585"/>
          </a:xfrm>
        </p:spPr>
        <p:txBody>
          <a:bodyPr/>
          <a:lstStyle/>
          <a:p>
            <a:r>
              <a:rPr lang="en-US" altLang="en-US" sz="8000" dirty="0">
                <a:solidFill>
                  <a:schemeClr val="bg1"/>
                </a:solidFill>
                <a:latin typeface="Corbel" panose="020B0503020204020204" pitchFamily="34" charset="0"/>
                <a:cs typeface="Corbel" panose="020B0503020204020204" pitchFamily="34" charset="0"/>
              </a:rPr>
              <a:t>Where can I find information?</a:t>
            </a:r>
          </a:p>
        </p:txBody>
      </p:sp>
      <p:sp>
        <p:nvSpPr>
          <p:cNvPr id="116739" name="Content Placeholder 9">
            <a:extLst>
              <a:ext uri="{FF2B5EF4-FFF2-40B4-BE49-F238E27FC236}">
                <a16:creationId xmlns:a16="http://schemas.microsoft.com/office/drawing/2014/main" id="{7D705C63-1AC7-48B6-ACF6-ACB6C37E6885}"/>
              </a:ext>
            </a:extLst>
          </p:cNvPr>
          <p:cNvSpPr>
            <a:spLocks noGrp="1"/>
          </p:cNvSpPr>
          <p:nvPr>
            <p:ph idx="1"/>
          </p:nvPr>
        </p:nvSpPr>
        <p:spPr>
          <a:xfrm>
            <a:off x="7859684" y="6268785"/>
            <a:ext cx="34268030" cy="15448215"/>
          </a:xfrm>
        </p:spPr>
        <p:txBody>
          <a:bodyPr/>
          <a:lstStyle/>
          <a:p>
            <a:r>
              <a:rPr lang="en-US" altLang="en-US" sz="9000" dirty="0">
                <a:latin typeface="Corbel" panose="020B0503020204020204" pitchFamily="34" charset="0"/>
                <a:cs typeface="Corbel" panose="020B0503020204020204" pitchFamily="34" charset="0"/>
              </a:rPr>
              <a:t>ARGO Research Website</a:t>
            </a:r>
          </a:p>
          <a:p>
            <a:pPr lvl="1"/>
            <a:r>
              <a:rPr lang="en-US" altLang="en-US" sz="9000" dirty="0">
                <a:latin typeface="Corbel" panose="020B0503020204020204" pitchFamily="34" charset="0"/>
                <a:cs typeface="Corbel" panose="020B0503020204020204" pitchFamily="34" charset="0"/>
              </a:rPr>
              <a:t>All our research SOPs are saved on the ARGO Research Website</a:t>
            </a:r>
          </a:p>
          <a:p>
            <a:pPr marL="3031865" lvl="1" indent="-1143000">
              <a:buFont typeface="Arial" panose="020B0604020202020204" pitchFamily="34" charset="0"/>
              <a:buChar char="•"/>
            </a:pPr>
            <a:r>
              <a:rPr lang="en-US" altLang="en-US" sz="9000" dirty="0">
                <a:latin typeface="Corbel" panose="020B0503020204020204" pitchFamily="34" charset="0"/>
                <a:cs typeface="Corbel" panose="020B0503020204020204" pitchFamily="34" charset="0"/>
              </a:rPr>
              <a:t>REDCap Initiation Request Form</a:t>
            </a:r>
          </a:p>
          <a:p>
            <a:pPr marL="3031865" lvl="1" indent="-1143000">
              <a:buFont typeface="Arial" panose="020B0604020202020204" pitchFamily="34" charset="0"/>
              <a:buChar char="•"/>
            </a:pPr>
            <a:r>
              <a:rPr lang="en-US" altLang="en-US" sz="9000" dirty="0">
                <a:latin typeface="Corbel" panose="020B0503020204020204" pitchFamily="34" charset="0"/>
                <a:cs typeface="Corbel" panose="020B0503020204020204" pitchFamily="34" charset="0"/>
              </a:rPr>
              <a:t>Study start-up SOPs</a:t>
            </a:r>
          </a:p>
          <a:p>
            <a:pPr lvl="1"/>
            <a:endParaRPr lang="en-US" altLang="en-US" sz="9000" dirty="0">
              <a:latin typeface="Corbel" panose="020B0503020204020204" pitchFamily="34" charset="0"/>
              <a:cs typeface="Corbel" panose="020B0503020204020204" pitchFamily="34" charset="0"/>
            </a:endParaRPr>
          </a:p>
          <a:p>
            <a:pPr>
              <a:buFont typeface="Arial" panose="020B0604020202020204" pitchFamily="34" charset="0"/>
              <a:buNone/>
            </a:pPr>
            <a:r>
              <a:rPr lang="en-US" altLang="en-US" sz="8960" dirty="0">
                <a:latin typeface="Corbel" panose="020B0503020204020204" pitchFamily="34" charset="0"/>
                <a:cs typeface="Corbel" panose="020B0503020204020204" pitchFamily="34" charset="0"/>
              </a:rPr>
              <a:t>REDCap File Repository</a:t>
            </a:r>
          </a:p>
          <a:p>
            <a:pPr marL="3031865" lvl="1" indent="-1143000">
              <a:buFont typeface="Arial" panose="020B0604020202020204" pitchFamily="34" charset="0"/>
              <a:buChar char="•"/>
            </a:pPr>
            <a:r>
              <a:rPr lang="en-US" altLang="en-US" sz="8800" dirty="0">
                <a:latin typeface="Corbel" panose="020B0503020204020204" pitchFamily="34" charset="0"/>
                <a:cs typeface="Corbel" panose="020B0503020204020204" pitchFamily="34" charset="0"/>
              </a:rPr>
              <a:t>Most recent protocol version </a:t>
            </a:r>
          </a:p>
          <a:p>
            <a:pPr marL="3031865" lvl="1" indent="-1143000">
              <a:buFont typeface="Arial" panose="020B0604020202020204" pitchFamily="34" charset="0"/>
              <a:buChar char="•"/>
            </a:pPr>
            <a:r>
              <a:rPr lang="en-US" altLang="en-US" sz="8800" dirty="0">
                <a:latin typeface="Corbel" panose="020B0503020204020204" pitchFamily="34" charset="0"/>
                <a:cs typeface="Corbel" panose="020B0503020204020204" pitchFamily="34" charset="0"/>
              </a:rPr>
              <a:t>Most recent ethical approval certificate</a:t>
            </a:r>
          </a:p>
          <a:p>
            <a:pPr marL="3031865" lvl="1" indent="-1143000">
              <a:buFont typeface="Arial" panose="020B0604020202020204" pitchFamily="34" charset="0"/>
              <a:buChar char="•"/>
            </a:pPr>
            <a:r>
              <a:rPr lang="en-US" altLang="en-US" sz="8800" dirty="0">
                <a:latin typeface="Corbel" panose="020B0503020204020204" pitchFamily="34" charset="0"/>
                <a:cs typeface="Corbel" panose="020B0503020204020204" pitchFamily="34" charset="0"/>
              </a:rPr>
              <a:t>Most recent version of consent form and eligibility checklist</a:t>
            </a:r>
          </a:p>
          <a:p>
            <a:pPr marL="3031865" lvl="1" indent="-1143000">
              <a:buFont typeface="Arial" panose="020B0604020202020204" pitchFamily="34" charset="0"/>
              <a:buChar char="•"/>
            </a:pPr>
            <a:r>
              <a:rPr lang="en-US" altLang="en-US" sz="8800" dirty="0">
                <a:latin typeface="Corbel" panose="020B0503020204020204" pitchFamily="34" charset="0"/>
                <a:cs typeface="Corbel" panose="020B0503020204020204" pitchFamily="34" charset="0"/>
              </a:rPr>
              <a:t>Most recent version of CPL list</a:t>
            </a:r>
          </a:p>
          <a:p>
            <a:pPr lvl="1">
              <a:buFont typeface="Arial" panose="020B0604020202020204" pitchFamily="34" charset="0"/>
              <a:buNone/>
            </a:pPr>
            <a:endParaRPr lang="en-US" altLang="en-US" sz="8960" dirty="0">
              <a:latin typeface="Corbel" panose="020B0503020204020204" pitchFamily="34" charset="0"/>
              <a:cs typeface="Corbel" panose="020B0503020204020204" pitchFamily="34" charset="0"/>
            </a:endParaRPr>
          </a:p>
        </p:txBody>
      </p:sp>
      <p:pic>
        <p:nvPicPr>
          <p:cNvPr id="2" name="Picture 5">
            <a:extLst>
              <a:ext uri="{FF2B5EF4-FFF2-40B4-BE49-F238E27FC236}">
                <a16:creationId xmlns:a16="http://schemas.microsoft.com/office/drawing/2014/main" id="{E8A852E9-B723-CEFD-6D99-1637D3A3B3E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a:extLst>
              <a:ext uri="{FF2B5EF4-FFF2-40B4-BE49-F238E27FC236}">
                <a16:creationId xmlns:a16="http://schemas.microsoft.com/office/drawing/2014/main" id="{DC81B00E-2E61-4104-BAD6-A1AD9215A590}"/>
              </a:ext>
            </a:extLst>
          </p:cNvPr>
          <p:cNvSpPr>
            <a:spLocks noGrp="1"/>
          </p:cNvSpPr>
          <p:nvPr>
            <p:ph type="title"/>
          </p:nvPr>
        </p:nvSpPr>
        <p:spPr>
          <a:xfrm>
            <a:off x="15054350" y="2009833"/>
            <a:ext cx="27345638" cy="3454400"/>
          </a:xfrm>
        </p:spPr>
        <p:txBody>
          <a:bodyPr/>
          <a:lstStyle/>
          <a:p>
            <a:r>
              <a:rPr lang="en-US" altLang="en-US" sz="8000" dirty="0">
                <a:solidFill>
                  <a:schemeClr val="bg1"/>
                </a:solidFill>
                <a:latin typeface="Corbel" panose="020B0503020204020204" pitchFamily="34" charset="0"/>
                <a:cs typeface="Corbel" panose="020B0503020204020204" pitchFamily="34" charset="0"/>
              </a:rPr>
              <a:t>Where can I find information?</a:t>
            </a:r>
          </a:p>
        </p:txBody>
      </p:sp>
      <p:pic>
        <p:nvPicPr>
          <p:cNvPr id="5" name="Content Placeholder 4">
            <a:extLst>
              <a:ext uri="{FF2B5EF4-FFF2-40B4-BE49-F238E27FC236}">
                <a16:creationId xmlns:a16="http://schemas.microsoft.com/office/drawing/2014/main" id="{A08BA735-32DA-5BE9-414A-BBDC93CBC688}"/>
              </a:ext>
            </a:extLst>
          </p:cNvPr>
          <p:cNvPicPr>
            <a:picLocks noGrp="1" noChangeAspect="1"/>
          </p:cNvPicPr>
          <p:nvPr>
            <p:ph idx="1"/>
          </p:nvPr>
        </p:nvPicPr>
        <p:blipFill>
          <a:blip r:embed="rId3"/>
          <a:stretch>
            <a:fillRect/>
          </a:stretch>
        </p:blipFill>
        <p:spPr>
          <a:xfrm>
            <a:off x="15455106" y="8313737"/>
            <a:ext cx="13506450" cy="6229350"/>
          </a:xfrm>
        </p:spPr>
      </p:pic>
      <p:pic>
        <p:nvPicPr>
          <p:cNvPr id="7" name="Picture 6">
            <a:extLst>
              <a:ext uri="{FF2B5EF4-FFF2-40B4-BE49-F238E27FC236}">
                <a16:creationId xmlns:a16="http://schemas.microsoft.com/office/drawing/2014/main" id="{053F23F3-16AB-CD0D-C1F7-57A825B75EB9}"/>
              </a:ext>
            </a:extLst>
          </p:cNvPr>
          <p:cNvPicPr>
            <a:picLocks noChangeAspect="1"/>
          </p:cNvPicPr>
          <p:nvPr/>
        </p:nvPicPr>
        <p:blipFill>
          <a:blip r:embed="rId3"/>
          <a:stretch>
            <a:fillRect/>
          </a:stretch>
        </p:blipFill>
        <p:spPr>
          <a:xfrm>
            <a:off x="4135582" y="4966416"/>
            <a:ext cx="35620036" cy="16428422"/>
          </a:xfrm>
          <a:prstGeom prst="rect">
            <a:avLst/>
          </a:prstGeom>
        </p:spPr>
      </p:pic>
      <mc:AlternateContent xmlns:mc="http://schemas.openxmlformats.org/markup-compatibility/2006" xmlns:p14="http://schemas.microsoft.com/office/powerpoint/2010/main">
        <mc:Choice Requires="p14">
          <p:contentPart p14:bwMode="auto" r:id="rId4">
            <p14:nvContentPartPr>
              <p14:cNvPr id="9" name="Ink 8">
                <a:extLst>
                  <a:ext uri="{FF2B5EF4-FFF2-40B4-BE49-F238E27FC236}">
                    <a16:creationId xmlns:a16="http://schemas.microsoft.com/office/drawing/2014/main" id="{D21D525F-E353-4145-6CA0-15F4E1A02EF5}"/>
                  </a:ext>
                </a:extLst>
              </p14:cNvPr>
              <p14:cNvContentPartPr/>
              <p14:nvPr/>
            </p14:nvContentPartPr>
            <p14:xfrm>
              <a:off x="17662942" y="5028415"/>
              <a:ext cx="2745360" cy="1622160"/>
            </p14:xfrm>
          </p:contentPart>
        </mc:Choice>
        <mc:Fallback xmlns="">
          <p:pic>
            <p:nvPicPr>
              <p:cNvPr id="9" name="Ink 8">
                <a:extLst>
                  <a:ext uri="{FF2B5EF4-FFF2-40B4-BE49-F238E27FC236}">
                    <a16:creationId xmlns:a16="http://schemas.microsoft.com/office/drawing/2014/main" id="{D21D525F-E353-4145-6CA0-15F4E1A02EF5}"/>
                  </a:ext>
                </a:extLst>
              </p:cNvPr>
              <p:cNvPicPr/>
              <p:nvPr/>
            </p:nvPicPr>
            <p:blipFill>
              <a:blip r:embed="rId5"/>
              <a:stretch>
                <a:fillRect/>
              </a:stretch>
            </p:blipFill>
            <p:spPr>
              <a:xfrm>
                <a:off x="17654302" y="5019775"/>
                <a:ext cx="2763000" cy="1639800"/>
              </a:xfrm>
              <a:prstGeom prst="rect">
                <a:avLst/>
              </a:prstGeom>
            </p:spPr>
          </p:pic>
        </mc:Fallback>
      </mc:AlternateContent>
      <p:pic>
        <p:nvPicPr>
          <p:cNvPr id="10" name="Picture 5">
            <a:extLst>
              <a:ext uri="{FF2B5EF4-FFF2-40B4-BE49-F238E27FC236}">
                <a16:creationId xmlns:a16="http://schemas.microsoft.com/office/drawing/2014/main" id="{9E8C74AC-9DBD-D670-2658-53877BE93BB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6601178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a:extLst>
              <a:ext uri="{FF2B5EF4-FFF2-40B4-BE49-F238E27FC236}">
                <a16:creationId xmlns:a16="http://schemas.microsoft.com/office/drawing/2014/main" id="{DC81B00E-2E61-4104-BAD6-A1AD9215A590}"/>
              </a:ext>
            </a:extLst>
          </p:cNvPr>
          <p:cNvSpPr>
            <a:spLocks noGrp="1"/>
          </p:cNvSpPr>
          <p:nvPr>
            <p:ph type="title"/>
          </p:nvPr>
        </p:nvSpPr>
        <p:spPr>
          <a:xfrm>
            <a:off x="15054350" y="2009833"/>
            <a:ext cx="27345638" cy="3454400"/>
          </a:xfrm>
        </p:spPr>
        <p:txBody>
          <a:bodyPr/>
          <a:lstStyle/>
          <a:p>
            <a:r>
              <a:rPr lang="en-US" altLang="en-US" sz="8000" dirty="0">
                <a:solidFill>
                  <a:schemeClr val="bg1"/>
                </a:solidFill>
                <a:latin typeface="Corbel" panose="020B0503020204020204" pitchFamily="34" charset="0"/>
                <a:cs typeface="Corbel" panose="020B0503020204020204" pitchFamily="34" charset="0"/>
              </a:rPr>
              <a:t>Where can I find information?</a:t>
            </a:r>
          </a:p>
        </p:txBody>
      </p:sp>
      <p:pic>
        <p:nvPicPr>
          <p:cNvPr id="5" name="Content Placeholder 4">
            <a:extLst>
              <a:ext uri="{FF2B5EF4-FFF2-40B4-BE49-F238E27FC236}">
                <a16:creationId xmlns:a16="http://schemas.microsoft.com/office/drawing/2014/main" id="{A08BA735-32DA-5BE9-414A-BBDC93CBC688}"/>
              </a:ext>
            </a:extLst>
          </p:cNvPr>
          <p:cNvPicPr>
            <a:picLocks noGrp="1" noChangeAspect="1"/>
          </p:cNvPicPr>
          <p:nvPr>
            <p:ph idx="1"/>
          </p:nvPr>
        </p:nvPicPr>
        <p:blipFill>
          <a:blip r:embed="rId3"/>
          <a:stretch>
            <a:fillRect/>
          </a:stretch>
        </p:blipFill>
        <p:spPr>
          <a:xfrm>
            <a:off x="15455106" y="8313737"/>
            <a:ext cx="13506450" cy="6229350"/>
          </a:xfrm>
        </p:spPr>
      </p:pic>
      <p:pic>
        <p:nvPicPr>
          <p:cNvPr id="10" name="Picture 5">
            <a:extLst>
              <a:ext uri="{FF2B5EF4-FFF2-40B4-BE49-F238E27FC236}">
                <a16:creationId xmlns:a16="http://schemas.microsoft.com/office/drawing/2014/main" id="{9E8C74AC-9DBD-D670-2658-53877BE93BB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 name="Picture 2">
            <a:extLst>
              <a:ext uri="{FF2B5EF4-FFF2-40B4-BE49-F238E27FC236}">
                <a16:creationId xmlns:a16="http://schemas.microsoft.com/office/drawing/2014/main" id="{55DFFC6F-EB2F-5FA0-0870-E2DF3ED796F1}"/>
              </a:ext>
            </a:extLst>
          </p:cNvPr>
          <p:cNvPicPr>
            <a:picLocks noChangeAspect="1"/>
          </p:cNvPicPr>
          <p:nvPr/>
        </p:nvPicPr>
        <p:blipFill>
          <a:blip r:embed="rId5"/>
          <a:stretch>
            <a:fillRect/>
          </a:stretch>
        </p:blipFill>
        <p:spPr>
          <a:xfrm>
            <a:off x="4446929" y="4652639"/>
            <a:ext cx="34997342" cy="16662833"/>
          </a:xfrm>
          <a:prstGeom prst="rect">
            <a:avLst/>
          </a:prstGeom>
        </p:spPr>
      </p:pic>
      <p:sp>
        <p:nvSpPr>
          <p:cNvPr id="6" name="TextBox 5">
            <a:extLst>
              <a:ext uri="{FF2B5EF4-FFF2-40B4-BE49-F238E27FC236}">
                <a16:creationId xmlns:a16="http://schemas.microsoft.com/office/drawing/2014/main" id="{311B8422-ACA6-E2AF-9A75-8EDBD834A263}"/>
              </a:ext>
            </a:extLst>
          </p:cNvPr>
          <p:cNvSpPr txBox="1"/>
          <p:nvPr/>
        </p:nvSpPr>
        <p:spPr>
          <a:xfrm>
            <a:off x="508165" y="11026588"/>
            <a:ext cx="12030154" cy="830997"/>
          </a:xfrm>
          <a:prstGeom prst="rect">
            <a:avLst/>
          </a:prstGeom>
          <a:noFill/>
        </p:spPr>
        <p:txBody>
          <a:bodyPr wrap="square">
            <a:spAutoFit/>
          </a:bodyPr>
          <a:lstStyle/>
          <a:p>
            <a:r>
              <a:rPr lang="en-US" sz="4800" dirty="0"/>
              <a:t>https://www.argo-research.org/research</a:t>
            </a:r>
            <a:r>
              <a:rPr lang="en-US" dirty="0"/>
              <a:t>/</a:t>
            </a:r>
          </a:p>
        </p:txBody>
      </p:sp>
    </p:spTree>
    <p:extLst>
      <p:ext uri="{BB962C8B-B14F-4D97-AF65-F5344CB8AC3E}">
        <p14:creationId xmlns:p14="http://schemas.microsoft.com/office/powerpoint/2010/main" val="3957581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a:extLst>
              <a:ext uri="{FF2B5EF4-FFF2-40B4-BE49-F238E27FC236}">
                <a16:creationId xmlns:a16="http://schemas.microsoft.com/office/drawing/2014/main" id="{DC81B00E-2E61-4104-BAD6-A1AD9215A590}"/>
              </a:ext>
            </a:extLst>
          </p:cNvPr>
          <p:cNvSpPr>
            <a:spLocks noGrp="1"/>
          </p:cNvSpPr>
          <p:nvPr>
            <p:ph type="title"/>
          </p:nvPr>
        </p:nvSpPr>
        <p:spPr>
          <a:xfrm>
            <a:off x="15054350" y="2009833"/>
            <a:ext cx="27345638" cy="3454400"/>
          </a:xfrm>
        </p:spPr>
        <p:txBody>
          <a:bodyPr/>
          <a:lstStyle/>
          <a:p>
            <a:r>
              <a:rPr lang="en-US" altLang="en-US" sz="8000" dirty="0">
                <a:solidFill>
                  <a:schemeClr val="bg1"/>
                </a:solidFill>
                <a:latin typeface="Corbel" panose="020B0503020204020204" pitchFamily="34" charset="0"/>
                <a:cs typeface="Corbel" panose="020B0503020204020204" pitchFamily="34" charset="0"/>
              </a:rPr>
              <a:t>Where can I find information?</a:t>
            </a:r>
          </a:p>
        </p:txBody>
      </p:sp>
      <p:pic>
        <p:nvPicPr>
          <p:cNvPr id="5" name="Content Placeholder 4">
            <a:extLst>
              <a:ext uri="{FF2B5EF4-FFF2-40B4-BE49-F238E27FC236}">
                <a16:creationId xmlns:a16="http://schemas.microsoft.com/office/drawing/2014/main" id="{A08BA735-32DA-5BE9-414A-BBDC93CBC688}"/>
              </a:ext>
            </a:extLst>
          </p:cNvPr>
          <p:cNvPicPr>
            <a:picLocks noGrp="1" noChangeAspect="1"/>
          </p:cNvPicPr>
          <p:nvPr>
            <p:ph idx="1"/>
          </p:nvPr>
        </p:nvPicPr>
        <p:blipFill>
          <a:blip r:embed="rId3"/>
          <a:stretch>
            <a:fillRect/>
          </a:stretch>
        </p:blipFill>
        <p:spPr>
          <a:xfrm>
            <a:off x="15455106" y="8313737"/>
            <a:ext cx="13506450" cy="6229350"/>
          </a:xfrm>
        </p:spPr>
      </p:pic>
      <p:pic>
        <p:nvPicPr>
          <p:cNvPr id="10" name="Picture 5">
            <a:extLst>
              <a:ext uri="{FF2B5EF4-FFF2-40B4-BE49-F238E27FC236}">
                <a16:creationId xmlns:a16="http://schemas.microsoft.com/office/drawing/2014/main" id="{9E8C74AC-9DBD-D670-2658-53877BE93BB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 name="Picture 2">
            <a:extLst>
              <a:ext uri="{FF2B5EF4-FFF2-40B4-BE49-F238E27FC236}">
                <a16:creationId xmlns:a16="http://schemas.microsoft.com/office/drawing/2014/main" id="{DC9A1715-73E7-02F8-3F50-2DF63966795C}"/>
              </a:ext>
            </a:extLst>
          </p:cNvPr>
          <p:cNvPicPr>
            <a:picLocks noChangeAspect="1"/>
          </p:cNvPicPr>
          <p:nvPr/>
        </p:nvPicPr>
        <p:blipFill>
          <a:blip r:embed="rId5"/>
          <a:stretch>
            <a:fillRect/>
          </a:stretch>
        </p:blipFill>
        <p:spPr>
          <a:xfrm>
            <a:off x="2359253" y="4578396"/>
            <a:ext cx="39172694" cy="17367204"/>
          </a:xfrm>
          <a:prstGeom prst="rect">
            <a:avLst/>
          </a:prstGeom>
        </p:spPr>
      </p:pic>
    </p:spTree>
    <p:extLst>
      <p:ext uri="{BB962C8B-B14F-4D97-AF65-F5344CB8AC3E}">
        <p14:creationId xmlns:p14="http://schemas.microsoft.com/office/powerpoint/2010/main" val="1616444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TextBox 1">
            <a:extLst>
              <a:ext uri="{FF2B5EF4-FFF2-40B4-BE49-F238E27FC236}">
                <a16:creationId xmlns:a16="http://schemas.microsoft.com/office/drawing/2014/main" id="{64835188-E78C-961C-EADB-4115B532D8B0}"/>
              </a:ext>
            </a:extLst>
          </p:cNvPr>
          <p:cNvSpPr txBox="1"/>
          <p:nvPr/>
        </p:nvSpPr>
        <p:spPr>
          <a:xfrm>
            <a:off x="13174578" y="2103903"/>
            <a:ext cx="16064345"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Who can help me? </a:t>
            </a:r>
          </a:p>
        </p:txBody>
      </p:sp>
      <p:sp>
        <p:nvSpPr>
          <p:cNvPr id="5" name="TextBox 4">
            <a:extLst>
              <a:ext uri="{FF2B5EF4-FFF2-40B4-BE49-F238E27FC236}">
                <a16:creationId xmlns:a16="http://schemas.microsoft.com/office/drawing/2014/main" id="{52BF302A-5AE0-541F-EAFE-F5A6153FAAB9}"/>
              </a:ext>
            </a:extLst>
          </p:cNvPr>
          <p:cNvSpPr txBox="1"/>
          <p:nvPr/>
        </p:nvSpPr>
        <p:spPr>
          <a:xfrm>
            <a:off x="4732556" y="7321550"/>
            <a:ext cx="32449077" cy="9787295"/>
          </a:xfrm>
          <a:prstGeom prst="rect">
            <a:avLst/>
          </a:prstGeom>
          <a:noFill/>
        </p:spPr>
        <p:txBody>
          <a:bodyPr wrap="square">
            <a:spAutoFit/>
          </a:bodyPr>
          <a:lstStyle/>
          <a:p>
            <a:pPr algn="ctr">
              <a:buFontTx/>
              <a:buNone/>
            </a:pPr>
            <a:r>
              <a:rPr lang="en-US" altLang="en-US" sz="9000" b="1" dirty="0">
                <a:latin typeface="Corbel" panose="020B0503020204020204" pitchFamily="34" charset="0"/>
              </a:rPr>
              <a:t>Research Assistant</a:t>
            </a:r>
          </a:p>
          <a:p>
            <a:pPr algn="ctr">
              <a:buFontTx/>
              <a:buNone/>
            </a:pPr>
            <a:endParaRPr lang="en-US" altLang="en-US" sz="9000" b="1" dirty="0">
              <a:latin typeface="Corbel" panose="020B0503020204020204" pitchFamily="34" charset="0"/>
            </a:endParaRPr>
          </a:p>
          <a:p>
            <a:r>
              <a:rPr lang="en-US" altLang="en-US" sz="9000" dirty="0">
                <a:latin typeface="Corbel" panose="020B0503020204020204" pitchFamily="34" charset="0"/>
              </a:rPr>
              <a:t>Eligibility Screening</a:t>
            </a:r>
          </a:p>
          <a:p>
            <a:r>
              <a:rPr lang="en-US" altLang="en-US" sz="9000" dirty="0">
                <a:latin typeface="Corbel" panose="020B0503020204020204" pitchFamily="34" charset="0"/>
              </a:rPr>
              <a:t>Clinic support</a:t>
            </a:r>
          </a:p>
          <a:p>
            <a:r>
              <a:rPr lang="en-US" altLang="en-US" sz="9000" dirty="0">
                <a:latin typeface="Corbel" panose="020B0503020204020204" pitchFamily="34" charset="0"/>
              </a:rPr>
              <a:t>Data Management for protocols</a:t>
            </a:r>
          </a:p>
          <a:p>
            <a:pPr>
              <a:buNone/>
            </a:pPr>
            <a:endParaRPr lang="en-US" sz="9000" b="1" dirty="0">
              <a:latin typeface="Corbel" panose="020B0503020204020204" pitchFamily="34" charset="0"/>
            </a:endParaRPr>
          </a:p>
          <a:p>
            <a:pPr>
              <a:buNone/>
            </a:pPr>
            <a:r>
              <a:rPr lang="en-US" sz="9000" b="1" dirty="0">
                <a:latin typeface="Corbel" panose="020B0503020204020204" pitchFamily="34" charset="0"/>
              </a:rPr>
              <a:t> </a:t>
            </a:r>
            <a:endParaRPr lang="en-US" sz="9000" dirty="0">
              <a:latin typeface="Corbel" panose="020B0503020204020204" pitchFamily="34" charset="0"/>
            </a:endParaRPr>
          </a:p>
        </p:txBody>
      </p:sp>
    </p:spTree>
    <p:extLst>
      <p:ext uri="{BB962C8B-B14F-4D97-AF65-F5344CB8AC3E}">
        <p14:creationId xmlns:p14="http://schemas.microsoft.com/office/powerpoint/2010/main" val="30509999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a:extLst>
              <a:ext uri="{FF2B5EF4-FFF2-40B4-BE49-F238E27FC236}">
                <a16:creationId xmlns:a16="http://schemas.microsoft.com/office/drawing/2014/main" id="{B95E44F6-C198-4B60-8FA4-00990AF8C5CA}"/>
              </a:ext>
            </a:extLst>
          </p:cNvPr>
          <p:cNvSpPr>
            <a:spLocks noGrp="1"/>
          </p:cNvSpPr>
          <p:nvPr>
            <p:ph type="ctrTitle"/>
          </p:nvPr>
        </p:nvSpPr>
        <p:spPr>
          <a:xfrm>
            <a:off x="5486400" y="8969829"/>
            <a:ext cx="32918400" cy="11321143"/>
          </a:xfrm>
        </p:spPr>
        <p:txBody>
          <a:bodyPr>
            <a:normAutofit/>
          </a:bodyPr>
          <a:lstStyle/>
          <a:p>
            <a:pPr eaLnBrk="1" hangingPunct="1"/>
            <a:r>
              <a:rPr lang="en-US" altLang="en-US" sz="14080" dirty="0">
                <a:solidFill>
                  <a:schemeClr val="bg1"/>
                </a:solidFill>
                <a:latin typeface="Corbel" panose="020B0503020204020204" pitchFamily="34" charset="0"/>
                <a:cs typeface="Corbel" panose="020B0503020204020204" pitchFamily="34" charset="0"/>
              </a:rPr>
              <a:t>Overview of Contracts and Agreements</a:t>
            </a:r>
          </a:p>
        </p:txBody>
      </p:sp>
      <p:pic>
        <p:nvPicPr>
          <p:cNvPr id="2" name="Picture 5">
            <a:extLst>
              <a:ext uri="{FF2B5EF4-FFF2-40B4-BE49-F238E27FC236}">
                <a16:creationId xmlns:a16="http://schemas.microsoft.com/office/drawing/2014/main" id="{74B71E93-CCA4-48B4-85EE-190C4C62849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40053417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89" y="1992372"/>
            <a:ext cx="41019394" cy="3456035"/>
          </a:xfrm>
        </p:spPr>
        <p:txBody>
          <a:bodyPr/>
          <a:lstStyle/>
          <a:p>
            <a:r>
              <a:rPr lang="en-US" sz="8000" dirty="0">
                <a:solidFill>
                  <a:schemeClr val="bg1"/>
                </a:solidFill>
              </a:rPr>
              <a:t>What Types of Agreements?</a:t>
            </a:r>
          </a:p>
        </p:txBody>
      </p:sp>
      <p:sp>
        <p:nvSpPr>
          <p:cNvPr id="3" name="Content Placeholder 2"/>
          <p:cNvSpPr>
            <a:spLocks noGrp="1"/>
          </p:cNvSpPr>
          <p:nvPr>
            <p:ph idx="1"/>
          </p:nvPr>
        </p:nvSpPr>
        <p:spPr>
          <a:xfrm>
            <a:off x="2338167" y="5381389"/>
            <a:ext cx="41019394" cy="16564211"/>
          </a:xfrm>
        </p:spPr>
        <p:txBody>
          <a:bodyPr>
            <a:normAutofit/>
          </a:bodyPr>
          <a:lstStyle/>
          <a:p>
            <a:pPr>
              <a:buNone/>
            </a:pPr>
            <a:r>
              <a:rPr lang="en-US" sz="9000" b="1" u="sng" dirty="0"/>
              <a:t>Prospective clinical research</a:t>
            </a:r>
            <a:r>
              <a:rPr lang="en-US" sz="9000" dirty="0"/>
              <a:t>.</a:t>
            </a:r>
          </a:p>
          <a:p>
            <a:endParaRPr lang="en-US" dirty="0"/>
          </a:p>
          <a:p>
            <a:pPr>
              <a:lnSpc>
                <a:spcPct val="100000"/>
              </a:lnSpc>
            </a:pPr>
            <a:r>
              <a:rPr lang="en-US" sz="9000" dirty="0"/>
              <a:t>Clinical trial agreements, both sponsor-initiated and investigator- initiated (CTAs, aka CSAs)</a:t>
            </a:r>
          </a:p>
          <a:p>
            <a:pPr>
              <a:lnSpc>
                <a:spcPct val="100000"/>
              </a:lnSpc>
            </a:pPr>
            <a:r>
              <a:rPr lang="en-US" sz="9000" dirty="0"/>
              <a:t>Confidentiality agreements (CDA aka NDA)</a:t>
            </a:r>
          </a:p>
          <a:p>
            <a:pPr>
              <a:lnSpc>
                <a:spcPct val="100000"/>
              </a:lnSpc>
            </a:pPr>
            <a:r>
              <a:rPr lang="en-US" sz="9000" dirty="0"/>
              <a:t>Data transfer agreements with no PHI leaving the institution (DUA)</a:t>
            </a:r>
          </a:p>
          <a:p>
            <a:pPr>
              <a:lnSpc>
                <a:spcPct val="100000"/>
              </a:lnSpc>
            </a:pPr>
            <a:r>
              <a:rPr lang="en-US" sz="9000" dirty="0"/>
              <a:t>Master clinical trial agreements</a:t>
            </a:r>
          </a:p>
          <a:p>
            <a:pPr>
              <a:lnSpc>
                <a:spcPct val="100000"/>
              </a:lnSpc>
            </a:pPr>
            <a:r>
              <a:rPr lang="en-US" sz="9000" dirty="0"/>
              <a:t>Clinical trial consortium agreements</a:t>
            </a:r>
          </a:p>
          <a:p>
            <a:pPr>
              <a:lnSpc>
                <a:spcPct val="100000"/>
              </a:lnSpc>
            </a:pPr>
            <a:r>
              <a:rPr lang="en-US" sz="9000" dirty="0"/>
              <a:t>Sub-site clinical trial agreements/subcontracts</a:t>
            </a:r>
          </a:p>
          <a:p>
            <a:pPr>
              <a:lnSpc>
                <a:spcPct val="100000"/>
              </a:lnSpc>
            </a:pPr>
            <a:r>
              <a:rPr lang="en-US" sz="9000" dirty="0"/>
              <a:t>Clinical collaboration agreements</a:t>
            </a:r>
          </a:p>
          <a:p>
            <a:pPr>
              <a:lnSpc>
                <a:spcPct val="100000"/>
              </a:lnSpc>
            </a:pPr>
            <a:r>
              <a:rPr lang="en-US" sz="9000" dirty="0"/>
              <a:t>Materials transfer agreements</a:t>
            </a:r>
          </a:p>
          <a:p>
            <a:endParaRPr lang="en-US" dirty="0"/>
          </a:p>
        </p:txBody>
      </p:sp>
      <p:sp>
        <p:nvSpPr>
          <p:cNvPr id="4" name="Slide Number Placeholder 3"/>
          <p:cNvSpPr>
            <a:spLocks noGrp="1"/>
          </p:cNvSpPr>
          <p:nvPr>
            <p:ph type="sldNum" sz="quarter" idx="4294967295"/>
          </p:nvPr>
        </p:nvSpPr>
        <p:spPr>
          <a:xfrm>
            <a:off x="3675063" y="6356350"/>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ctr" defTabSz="457200" rtl="0" eaLnBrk="1" fontAlgn="base" hangingPunct="1">
              <a:spcBef>
                <a:spcPct val="0"/>
              </a:spcBef>
              <a:spcAft>
                <a:spcPct val="0"/>
              </a:spcAft>
              <a:defRPr sz="1200" kern="1200">
                <a:solidFill>
                  <a:srgbClr val="000000"/>
                </a:solidFill>
                <a:latin typeface="Corbel" panose="020B0503020204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C1AEDEA5-A943-40FA-B7DD-0BDD1C772125}" type="slidenum">
              <a:rPr lang="en-US" altLang="en-US" smtClean="0"/>
              <a:pPr>
                <a:defRPr/>
              </a:pPr>
              <a:t>41</a:t>
            </a:fld>
            <a:endParaRPr lang="en-US" dirty="0"/>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E5EBC4B0-4DB8-3083-8604-767BDB187A05}"/>
                  </a:ext>
                </a:extLst>
              </p14:cNvPr>
              <p14:cNvContentPartPr/>
              <p14:nvPr/>
            </p14:nvContentPartPr>
            <p14:xfrm>
              <a:off x="15376975" y="2825935"/>
              <a:ext cx="360" cy="360"/>
            </p14:xfrm>
          </p:contentPart>
        </mc:Choice>
        <mc:Fallback xmlns="">
          <p:pic>
            <p:nvPicPr>
              <p:cNvPr id="5" name="Ink 4">
                <a:extLst>
                  <a:ext uri="{FF2B5EF4-FFF2-40B4-BE49-F238E27FC236}">
                    <a16:creationId xmlns:a16="http://schemas.microsoft.com/office/drawing/2014/main" id="{E5EBC4B0-4DB8-3083-8604-767BDB187A05}"/>
                  </a:ext>
                </a:extLst>
              </p:cNvPr>
              <p:cNvPicPr/>
              <p:nvPr/>
            </p:nvPicPr>
            <p:blipFill>
              <a:blip r:embed="rId4"/>
              <a:stretch>
                <a:fillRect/>
              </a:stretch>
            </p:blipFill>
            <p:spPr>
              <a:xfrm>
                <a:off x="15368335" y="281729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E0AFBDAE-A9AB-9006-7370-3743F38101A0}"/>
                  </a:ext>
                </a:extLst>
              </p14:cNvPr>
              <p14:cNvContentPartPr/>
              <p14:nvPr/>
            </p14:nvContentPartPr>
            <p14:xfrm>
              <a:off x="15460495" y="2368735"/>
              <a:ext cx="360" cy="360"/>
            </p14:xfrm>
          </p:contentPart>
        </mc:Choice>
        <mc:Fallback xmlns="">
          <p:pic>
            <p:nvPicPr>
              <p:cNvPr id="6" name="Ink 5">
                <a:extLst>
                  <a:ext uri="{FF2B5EF4-FFF2-40B4-BE49-F238E27FC236}">
                    <a16:creationId xmlns:a16="http://schemas.microsoft.com/office/drawing/2014/main" id="{E0AFBDAE-A9AB-9006-7370-3743F38101A0}"/>
                  </a:ext>
                </a:extLst>
              </p:cNvPr>
              <p:cNvPicPr/>
              <p:nvPr/>
            </p:nvPicPr>
            <p:blipFill>
              <a:blip r:embed="rId4"/>
              <a:stretch>
                <a:fillRect/>
              </a:stretch>
            </p:blipFill>
            <p:spPr>
              <a:xfrm>
                <a:off x="15451495" y="236009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C679B7E0-062D-5A7C-C3C9-1BD000A5F01D}"/>
                  </a:ext>
                </a:extLst>
              </p14:cNvPr>
              <p14:cNvContentPartPr/>
              <p14:nvPr/>
            </p14:nvContentPartPr>
            <p14:xfrm>
              <a:off x="15253135" y="2076775"/>
              <a:ext cx="360" cy="360"/>
            </p14:xfrm>
          </p:contentPart>
        </mc:Choice>
        <mc:Fallback xmlns="">
          <p:pic>
            <p:nvPicPr>
              <p:cNvPr id="7" name="Ink 6">
                <a:extLst>
                  <a:ext uri="{FF2B5EF4-FFF2-40B4-BE49-F238E27FC236}">
                    <a16:creationId xmlns:a16="http://schemas.microsoft.com/office/drawing/2014/main" id="{C679B7E0-062D-5A7C-C3C9-1BD000A5F01D}"/>
                  </a:ext>
                </a:extLst>
              </p:cNvPr>
              <p:cNvPicPr/>
              <p:nvPr/>
            </p:nvPicPr>
            <p:blipFill>
              <a:blip r:embed="rId4"/>
              <a:stretch>
                <a:fillRect/>
              </a:stretch>
            </p:blipFill>
            <p:spPr>
              <a:xfrm>
                <a:off x="15244135" y="206777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F12420CF-42C4-D661-AF7F-B569FD964FAF}"/>
                  </a:ext>
                </a:extLst>
              </p14:cNvPr>
              <p14:cNvContentPartPr/>
              <p14:nvPr/>
            </p14:nvContentPartPr>
            <p14:xfrm>
              <a:off x="20240575" y="1952575"/>
              <a:ext cx="360" cy="360"/>
            </p14:xfrm>
          </p:contentPart>
        </mc:Choice>
        <mc:Fallback xmlns="">
          <p:pic>
            <p:nvPicPr>
              <p:cNvPr id="8" name="Ink 7">
                <a:extLst>
                  <a:ext uri="{FF2B5EF4-FFF2-40B4-BE49-F238E27FC236}">
                    <a16:creationId xmlns:a16="http://schemas.microsoft.com/office/drawing/2014/main" id="{F12420CF-42C4-D661-AF7F-B569FD964FAF}"/>
                  </a:ext>
                </a:extLst>
              </p:cNvPr>
              <p:cNvPicPr/>
              <p:nvPr/>
            </p:nvPicPr>
            <p:blipFill>
              <a:blip r:embed="rId4"/>
              <a:stretch>
                <a:fillRect/>
              </a:stretch>
            </p:blipFill>
            <p:spPr>
              <a:xfrm>
                <a:off x="20231935" y="1943575"/>
                <a:ext cx="18000" cy="18000"/>
              </a:xfrm>
              <a:prstGeom prst="rect">
                <a:avLst/>
              </a:prstGeom>
            </p:spPr>
          </p:pic>
        </mc:Fallback>
      </mc:AlternateContent>
      <p:grpSp>
        <p:nvGrpSpPr>
          <p:cNvPr id="12" name="Group 11">
            <a:extLst>
              <a:ext uri="{FF2B5EF4-FFF2-40B4-BE49-F238E27FC236}">
                <a16:creationId xmlns:a16="http://schemas.microsoft.com/office/drawing/2014/main" id="{117AE6D6-EADD-0C6A-D1E1-1E03A904C7E0}"/>
              </a:ext>
            </a:extLst>
          </p:cNvPr>
          <p:cNvGrpSpPr/>
          <p:nvPr/>
        </p:nvGrpSpPr>
        <p:grpSpPr>
          <a:xfrm>
            <a:off x="19284055" y="2076775"/>
            <a:ext cx="360" cy="360"/>
            <a:chOff x="19284055" y="2076775"/>
            <a:chExt cx="360" cy="360"/>
          </a:xfrm>
        </p:grpSpPr>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009DB48A-5C5A-01E0-8BD6-8EB83FDAFAE1}"/>
                    </a:ext>
                  </a:extLst>
                </p14:cNvPr>
                <p14:cNvContentPartPr/>
                <p14:nvPr/>
              </p14:nvContentPartPr>
              <p14:xfrm>
                <a:off x="19284055" y="2076775"/>
                <a:ext cx="360" cy="360"/>
              </p14:xfrm>
            </p:contentPart>
          </mc:Choice>
          <mc:Fallback xmlns="">
            <p:pic>
              <p:nvPicPr>
                <p:cNvPr id="9" name="Ink 8">
                  <a:extLst>
                    <a:ext uri="{FF2B5EF4-FFF2-40B4-BE49-F238E27FC236}">
                      <a16:creationId xmlns:a16="http://schemas.microsoft.com/office/drawing/2014/main" id="{009DB48A-5C5A-01E0-8BD6-8EB83FDAFAE1}"/>
                    </a:ext>
                  </a:extLst>
                </p:cNvPr>
                <p:cNvPicPr/>
                <p:nvPr/>
              </p:nvPicPr>
              <p:blipFill>
                <a:blip r:embed="rId4"/>
                <a:stretch>
                  <a:fillRect/>
                </a:stretch>
              </p:blipFill>
              <p:spPr>
                <a:xfrm>
                  <a:off x="19275055" y="206777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a:extLst>
                    <a:ext uri="{FF2B5EF4-FFF2-40B4-BE49-F238E27FC236}">
                      <a16:creationId xmlns:a16="http://schemas.microsoft.com/office/drawing/2014/main" id="{EA66C1BC-EB12-5C9A-65E1-4598675E36F9}"/>
                    </a:ext>
                  </a:extLst>
                </p14:cNvPr>
                <p14:cNvContentPartPr/>
                <p14:nvPr/>
              </p14:nvContentPartPr>
              <p14:xfrm>
                <a:off x="19284055" y="2076775"/>
                <a:ext cx="360" cy="360"/>
              </p14:xfrm>
            </p:contentPart>
          </mc:Choice>
          <mc:Fallback xmlns="">
            <p:pic>
              <p:nvPicPr>
                <p:cNvPr id="10" name="Ink 9">
                  <a:extLst>
                    <a:ext uri="{FF2B5EF4-FFF2-40B4-BE49-F238E27FC236}">
                      <a16:creationId xmlns:a16="http://schemas.microsoft.com/office/drawing/2014/main" id="{EA66C1BC-EB12-5C9A-65E1-4598675E36F9}"/>
                    </a:ext>
                  </a:extLst>
                </p:cNvPr>
                <p:cNvPicPr/>
                <p:nvPr/>
              </p:nvPicPr>
              <p:blipFill>
                <a:blip r:embed="rId4"/>
                <a:stretch>
                  <a:fillRect/>
                </a:stretch>
              </p:blipFill>
              <p:spPr>
                <a:xfrm>
                  <a:off x="19275055" y="206777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5580BE4B-13DA-F029-35E6-C6B75022D16D}"/>
                    </a:ext>
                  </a:extLst>
                </p14:cNvPr>
                <p14:cNvContentPartPr/>
                <p14:nvPr/>
              </p14:nvContentPartPr>
              <p14:xfrm>
                <a:off x="19284055" y="2076775"/>
                <a:ext cx="360" cy="360"/>
              </p14:xfrm>
            </p:contentPart>
          </mc:Choice>
          <mc:Fallback xmlns="">
            <p:pic>
              <p:nvPicPr>
                <p:cNvPr id="11" name="Ink 10">
                  <a:extLst>
                    <a:ext uri="{FF2B5EF4-FFF2-40B4-BE49-F238E27FC236}">
                      <a16:creationId xmlns:a16="http://schemas.microsoft.com/office/drawing/2014/main" id="{5580BE4B-13DA-F029-35E6-C6B75022D16D}"/>
                    </a:ext>
                  </a:extLst>
                </p:cNvPr>
                <p:cNvPicPr/>
                <p:nvPr/>
              </p:nvPicPr>
              <p:blipFill>
                <a:blip r:embed="rId4"/>
                <a:stretch>
                  <a:fillRect/>
                </a:stretch>
              </p:blipFill>
              <p:spPr>
                <a:xfrm>
                  <a:off x="19275055" y="2067775"/>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9F09B0E2-2D8E-A8D6-0031-130E2B338904}"/>
                  </a:ext>
                </a:extLst>
              </p14:cNvPr>
              <p14:cNvContentPartPr/>
              <p14:nvPr/>
            </p14:nvContentPartPr>
            <p14:xfrm>
              <a:off x="10182175" y="1162375"/>
              <a:ext cx="360" cy="360"/>
            </p14:xfrm>
          </p:contentPart>
        </mc:Choice>
        <mc:Fallback xmlns="">
          <p:pic>
            <p:nvPicPr>
              <p:cNvPr id="13" name="Ink 12">
                <a:extLst>
                  <a:ext uri="{FF2B5EF4-FFF2-40B4-BE49-F238E27FC236}">
                    <a16:creationId xmlns:a16="http://schemas.microsoft.com/office/drawing/2014/main" id="{9F09B0E2-2D8E-A8D6-0031-130E2B338904}"/>
                  </a:ext>
                </a:extLst>
              </p:cNvPr>
              <p:cNvPicPr/>
              <p:nvPr/>
            </p:nvPicPr>
            <p:blipFill>
              <a:blip r:embed="rId4"/>
              <a:stretch>
                <a:fillRect/>
              </a:stretch>
            </p:blipFill>
            <p:spPr>
              <a:xfrm>
                <a:off x="10173175" y="115373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70E7AE88-1F83-245D-BF6D-9A498FCC7C5F}"/>
                  </a:ext>
                </a:extLst>
              </p14:cNvPr>
              <p14:cNvContentPartPr/>
              <p14:nvPr/>
            </p14:nvContentPartPr>
            <p14:xfrm>
              <a:off x="10598335" y="1785895"/>
              <a:ext cx="360" cy="360"/>
            </p14:xfrm>
          </p:contentPart>
        </mc:Choice>
        <mc:Fallback xmlns="">
          <p:pic>
            <p:nvPicPr>
              <p:cNvPr id="14" name="Ink 13">
                <a:extLst>
                  <a:ext uri="{FF2B5EF4-FFF2-40B4-BE49-F238E27FC236}">
                    <a16:creationId xmlns:a16="http://schemas.microsoft.com/office/drawing/2014/main" id="{70E7AE88-1F83-245D-BF6D-9A498FCC7C5F}"/>
                  </a:ext>
                </a:extLst>
              </p:cNvPr>
              <p:cNvPicPr/>
              <p:nvPr/>
            </p:nvPicPr>
            <p:blipFill>
              <a:blip r:embed="rId4"/>
              <a:stretch>
                <a:fillRect/>
              </a:stretch>
            </p:blipFill>
            <p:spPr>
              <a:xfrm>
                <a:off x="10589695" y="177725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2173BEB7-488E-407E-9129-4A0362E9CAE2}"/>
                  </a:ext>
                </a:extLst>
              </p14:cNvPr>
              <p14:cNvContentPartPr/>
              <p14:nvPr/>
            </p14:nvContentPartPr>
            <p14:xfrm>
              <a:off x="10389535" y="2119255"/>
              <a:ext cx="360" cy="360"/>
            </p14:xfrm>
          </p:contentPart>
        </mc:Choice>
        <mc:Fallback xmlns="">
          <p:pic>
            <p:nvPicPr>
              <p:cNvPr id="16" name="Ink 15">
                <a:extLst>
                  <a:ext uri="{FF2B5EF4-FFF2-40B4-BE49-F238E27FC236}">
                    <a16:creationId xmlns:a16="http://schemas.microsoft.com/office/drawing/2014/main" id="{2173BEB7-488E-407E-9129-4A0362E9CAE2}"/>
                  </a:ext>
                </a:extLst>
              </p:cNvPr>
              <p:cNvPicPr/>
              <p:nvPr/>
            </p:nvPicPr>
            <p:blipFill>
              <a:blip r:embed="rId4"/>
              <a:stretch>
                <a:fillRect/>
              </a:stretch>
            </p:blipFill>
            <p:spPr>
              <a:xfrm>
                <a:off x="10380535" y="211025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7" name="Ink 16">
                <a:extLst>
                  <a:ext uri="{FF2B5EF4-FFF2-40B4-BE49-F238E27FC236}">
                    <a16:creationId xmlns:a16="http://schemas.microsoft.com/office/drawing/2014/main" id="{D3B9C65A-BDCF-CB95-6F98-C4974628EF29}"/>
                  </a:ext>
                </a:extLst>
              </p14:cNvPr>
              <p14:cNvContentPartPr/>
              <p14:nvPr/>
            </p14:nvContentPartPr>
            <p14:xfrm>
              <a:off x="10472695" y="7314055"/>
              <a:ext cx="360" cy="360"/>
            </p14:xfrm>
          </p:contentPart>
        </mc:Choice>
        <mc:Fallback xmlns="">
          <p:pic>
            <p:nvPicPr>
              <p:cNvPr id="17" name="Ink 16">
                <a:extLst>
                  <a:ext uri="{FF2B5EF4-FFF2-40B4-BE49-F238E27FC236}">
                    <a16:creationId xmlns:a16="http://schemas.microsoft.com/office/drawing/2014/main" id="{D3B9C65A-BDCF-CB95-6F98-C4974628EF29}"/>
                  </a:ext>
                </a:extLst>
              </p:cNvPr>
              <p:cNvPicPr/>
              <p:nvPr/>
            </p:nvPicPr>
            <p:blipFill>
              <a:blip r:embed="rId4"/>
              <a:stretch>
                <a:fillRect/>
              </a:stretch>
            </p:blipFill>
            <p:spPr>
              <a:xfrm>
                <a:off x="10463695" y="7305415"/>
                <a:ext cx="18000" cy="18000"/>
              </a:xfrm>
              <a:prstGeom prst="rect">
                <a:avLst/>
              </a:prstGeom>
            </p:spPr>
          </p:pic>
        </mc:Fallback>
      </mc:AlternateContent>
      <p:pic>
        <p:nvPicPr>
          <p:cNvPr id="18" name="Picture 5">
            <a:extLst>
              <a:ext uri="{FF2B5EF4-FFF2-40B4-BE49-F238E27FC236}">
                <a16:creationId xmlns:a16="http://schemas.microsoft.com/office/drawing/2014/main" id="{19B3A04A-7459-2966-A323-CBDFF7554B5E}"/>
              </a:ext>
            </a:extLst>
          </p:cNvPr>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3703716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89" y="1992372"/>
            <a:ext cx="41019394" cy="3456035"/>
          </a:xfrm>
        </p:spPr>
        <p:txBody>
          <a:bodyPr/>
          <a:lstStyle/>
          <a:p>
            <a:r>
              <a:rPr lang="en-US" sz="8000" dirty="0">
                <a:solidFill>
                  <a:schemeClr val="bg1"/>
                </a:solidFill>
              </a:rPr>
              <a:t>What Types of Agreements?</a:t>
            </a:r>
          </a:p>
        </p:txBody>
      </p:sp>
      <p:sp>
        <p:nvSpPr>
          <p:cNvPr id="3" name="Content Placeholder 2"/>
          <p:cNvSpPr>
            <a:spLocks noGrp="1"/>
          </p:cNvSpPr>
          <p:nvPr>
            <p:ph idx="1"/>
          </p:nvPr>
        </p:nvSpPr>
        <p:spPr>
          <a:xfrm>
            <a:off x="2338167" y="5381389"/>
            <a:ext cx="41019394" cy="16564211"/>
          </a:xfrm>
        </p:spPr>
        <p:txBody>
          <a:bodyPr>
            <a:normAutofit/>
          </a:bodyPr>
          <a:lstStyle/>
          <a:p>
            <a:pPr>
              <a:lnSpc>
                <a:spcPct val="100000"/>
              </a:lnSpc>
              <a:buNone/>
            </a:pPr>
            <a:r>
              <a:rPr lang="en-US" sz="9000" dirty="0"/>
              <a:t>Data Transfer Agreements and Material Transfer Agreements are most commonly used agreements for our studies (non-therapeutic protocols).</a:t>
            </a:r>
          </a:p>
          <a:p>
            <a:pPr>
              <a:lnSpc>
                <a:spcPct val="100000"/>
              </a:lnSpc>
              <a:buNone/>
            </a:pPr>
            <a:endParaRPr lang="en-US" sz="9000" dirty="0"/>
          </a:p>
          <a:p>
            <a:pPr>
              <a:lnSpc>
                <a:spcPct val="100000"/>
              </a:lnSpc>
              <a:buNone/>
            </a:pPr>
            <a:endParaRPr lang="en-US" sz="9000" dirty="0"/>
          </a:p>
          <a:p>
            <a:endParaRPr lang="en-US" dirty="0"/>
          </a:p>
        </p:txBody>
      </p:sp>
      <p:sp>
        <p:nvSpPr>
          <p:cNvPr id="4" name="Slide Number Placeholder 3"/>
          <p:cNvSpPr>
            <a:spLocks noGrp="1"/>
          </p:cNvSpPr>
          <p:nvPr>
            <p:ph type="sldNum" sz="quarter" idx="4294967295"/>
          </p:nvPr>
        </p:nvSpPr>
        <p:spPr>
          <a:xfrm>
            <a:off x="3675063" y="6356350"/>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ctr" defTabSz="457200" rtl="0" eaLnBrk="1" fontAlgn="base" hangingPunct="1">
              <a:spcBef>
                <a:spcPct val="0"/>
              </a:spcBef>
              <a:spcAft>
                <a:spcPct val="0"/>
              </a:spcAft>
              <a:defRPr sz="1200" kern="1200">
                <a:solidFill>
                  <a:srgbClr val="000000"/>
                </a:solidFill>
                <a:latin typeface="Corbel" panose="020B0503020204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C1AEDEA5-A943-40FA-B7DD-0BDD1C772125}" type="slidenum">
              <a:rPr lang="en-US" altLang="en-US" smtClean="0"/>
              <a:pPr>
                <a:defRPr/>
              </a:pPr>
              <a:t>42</a:t>
            </a:fld>
            <a:endParaRPr lang="en-US" dirty="0"/>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E5EBC4B0-4DB8-3083-8604-767BDB187A05}"/>
                  </a:ext>
                </a:extLst>
              </p14:cNvPr>
              <p14:cNvContentPartPr/>
              <p14:nvPr/>
            </p14:nvContentPartPr>
            <p14:xfrm>
              <a:off x="15376975" y="2825935"/>
              <a:ext cx="360" cy="360"/>
            </p14:xfrm>
          </p:contentPart>
        </mc:Choice>
        <mc:Fallback xmlns="">
          <p:pic>
            <p:nvPicPr>
              <p:cNvPr id="5" name="Ink 4">
                <a:extLst>
                  <a:ext uri="{FF2B5EF4-FFF2-40B4-BE49-F238E27FC236}">
                    <a16:creationId xmlns:a16="http://schemas.microsoft.com/office/drawing/2014/main" id="{E5EBC4B0-4DB8-3083-8604-767BDB187A05}"/>
                  </a:ext>
                </a:extLst>
              </p:cNvPr>
              <p:cNvPicPr/>
              <p:nvPr/>
            </p:nvPicPr>
            <p:blipFill>
              <a:blip r:embed="rId3"/>
              <a:stretch>
                <a:fillRect/>
              </a:stretch>
            </p:blipFill>
            <p:spPr>
              <a:xfrm>
                <a:off x="15368335" y="281729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E0AFBDAE-A9AB-9006-7370-3743F38101A0}"/>
                  </a:ext>
                </a:extLst>
              </p14:cNvPr>
              <p14:cNvContentPartPr/>
              <p14:nvPr/>
            </p14:nvContentPartPr>
            <p14:xfrm>
              <a:off x="15460495" y="2368735"/>
              <a:ext cx="360" cy="360"/>
            </p14:xfrm>
          </p:contentPart>
        </mc:Choice>
        <mc:Fallback xmlns="">
          <p:pic>
            <p:nvPicPr>
              <p:cNvPr id="6" name="Ink 5">
                <a:extLst>
                  <a:ext uri="{FF2B5EF4-FFF2-40B4-BE49-F238E27FC236}">
                    <a16:creationId xmlns:a16="http://schemas.microsoft.com/office/drawing/2014/main" id="{E0AFBDAE-A9AB-9006-7370-3743F38101A0}"/>
                  </a:ext>
                </a:extLst>
              </p:cNvPr>
              <p:cNvPicPr/>
              <p:nvPr/>
            </p:nvPicPr>
            <p:blipFill>
              <a:blip r:embed="rId3"/>
              <a:stretch>
                <a:fillRect/>
              </a:stretch>
            </p:blipFill>
            <p:spPr>
              <a:xfrm>
                <a:off x="15451495" y="236009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C679B7E0-062D-5A7C-C3C9-1BD000A5F01D}"/>
                  </a:ext>
                </a:extLst>
              </p14:cNvPr>
              <p14:cNvContentPartPr/>
              <p14:nvPr/>
            </p14:nvContentPartPr>
            <p14:xfrm>
              <a:off x="15253135" y="2076775"/>
              <a:ext cx="360" cy="360"/>
            </p14:xfrm>
          </p:contentPart>
        </mc:Choice>
        <mc:Fallback xmlns="">
          <p:pic>
            <p:nvPicPr>
              <p:cNvPr id="7" name="Ink 6">
                <a:extLst>
                  <a:ext uri="{FF2B5EF4-FFF2-40B4-BE49-F238E27FC236}">
                    <a16:creationId xmlns:a16="http://schemas.microsoft.com/office/drawing/2014/main" id="{C679B7E0-062D-5A7C-C3C9-1BD000A5F01D}"/>
                  </a:ext>
                </a:extLst>
              </p:cNvPr>
              <p:cNvPicPr/>
              <p:nvPr/>
            </p:nvPicPr>
            <p:blipFill>
              <a:blip r:embed="rId3"/>
              <a:stretch>
                <a:fillRect/>
              </a:stretch>
            </p:blipFill>
            <p:spPr>
              <a:xfrm>
                <a:off x="15244135" y="206777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F12420CF-42C4-D661-AF7F-B569FD964FAF}"/>
                  </a:ext>
                </a:extLst>
              </p14:cNvPr>
              <p14:cNvContentPartPr/>
              <p14:nvPr/>
            </p14:nvContentPartPr>
            <p14:xfrm>
              <a:off x="20240575" y="1952575"/>
              <a:ext cx="360" cy="360"/>
            </p14:xfrm>
          </p:contentPart>
        </mc:Choice>
        <mc:Fallback xmlns="">
          <p:pic>
            <p:nvPicPr>
              <p:cNvPr id="8" name="Ink 7">
                <a:extLst>
                  <a:ext uri="{FF2B5EF4-FFF2-40B4-BE49-F238E27FC236}">
                    <a16:creationId xmlns:a16="http://schemas.microsoft.com/office/drawing/2014/main" id="{F12420CF-42C4-D661-AF7F-B569FD964FAF}"/>
                  </a:ext>
                </a:extLst>
              </p:cNvPr>
              <p:cNvPicPr/>
              <p:nvPr/>
            </p:nvPicPr>
            <p:blipFill>
              <a:blip r:embed="rId3"/>
              <a:stretch>
                <a:fillRect/>
              </a:stretch>
            </p:blipFill>
            <p:spPr>
              <a:xfrm>
                <a:off x="20231935" y="1943575"/>
                <a:ext cx="18000" cy="18000"/>
              </a:xfrm>
              <a:prstGeom prst="rect">
                <a:avLst/>
              </a:prstGeom>
            </p:spPr>
          </p:pic>
        </mc:Fallback>
      </mc:AlternateContent>
      <p:grpSp>
        <p:nvGrpSpPr>
          <p:cNvPr id="12" name="Group 11">
            <a:extLst>
              <a:ext uri="{FF2B5EF4-FFF2-40B4-BE49-F238E27FC236}">
                <a16:creationId xmlns:a16="http://schemas.microsoft.com/office/drawing/2014/main" id="{117AE6D6-EADD-0C6A-D1E1-1E03A904C7E0}"/>
              </a:ext>
            </a:extLst>
          </p:cNvPr>
          <p:cNvGrpSpPr/>
          <p:nvPr/>
        </p:nvGrpSpPr>
        <p:grpSpPr>
          <a:xfrm>
            <a:off x="19284055" y="2076775"/>
            <a:ext cx="360" cy="360"/>
            <a:chOff x="19284055" y="2076775"/>
            <a:chExt cx="360" cy="360"/>
          </a:xfrm>
        </p:grpSpPr>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009DB48A-5C5A-01E0-8BD6-8EB83FDAFAE1}"/>
                    </a:ext>
                  </a:extLst>
                </p14:cNvPr>
                <p14:cNvContentPartPr/>
                <p14:nvPr/>
              </p14:nvContentPartPr>
              <p14:xfrm>
                <a:off x="19284055" y="2076775"/>
                <a:ext cx="360" cy="360"/>
              </p14:xfrm>
            </p:contentPart>
          </mc:Choice>
          <mc:Fallback xmlns="">
            <p:pic>
              <p:nvPicPr>
                <p:cNvPr id="9" name="Ink 8">
                  <a:extLst>
                    <a:ext uri="{FF2B5EF4-FFF2-40B4-BE49-F238E27FC236}">
                      <a16:creationId xmlns:a16="http://schemas.microsoft.com/office/drawing/2014/main" id="{009DB48A-5C5A-01E0-8BD6-8EB83FDAFAE1}"/>
                    </a:ext>
                  </a:extLst>
                </p:cNvPr>
                <p:cNvPicPr/>
                <p:nvPr/>
              </p:nvPicPr>
              <p:blipFill>
                <a:blip r:embed="rId3"/>
                <a:stretch>
                  <a:fillRect/>
                </a:stretch>
              </p:blipFill>
              <p:spPr>
                <a:xfrm>
                  <a:off x="19275055" y="206777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EA66C1BC-EB12-5C9A-65E1-4598675E36F9}"/>
                    </a:ext>
                  </a:extLst>
                </p14:cNvPr>
                <p14:cNvContentPartPr/>
                <p14:nvPr/>
              </p14:nvContentPartPr>
              <p14:xfrm>
                <a:off x="19284055" y="2076775"/>
                <a:ext cx="360" cy="360"/>
              </p14:xfrm>
            </p:contentPart>
          </mc:Choice>
          <mc:Fallback xmlns="">
            <p:pic>
              <p:nvPicPr>
                <p:cNvPr id="10" name="Ink 9">
                  <a:extLst>
                    <a:ext uri="{FF2B5EF4-FFF2-40B4-BE49-F238E27FC236}">
                      <a16:creationId xmlns:a16="http://schemas.microsoft.com/office/drawing/2014/main" id="{EA66C1BC-EB12-5C9A-65E1-4598675E36F9}"/>
                    </a:ext>
                  </a:extLst>
                </p:cNvPr>
                <p:cNvPicPr/>
                <p:nvPr/>
              </p:nvPicPr>
              <p:blipFill>
                <a:blip r:embed="rId3"/>
                <a:stretch>
                  <a:fillRect/>
                </a:stretch>
              </p:blipFill>
              <p:spPr>
                <a:xfrm>
                  <a:off x="19275055" y="206777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Ink 10">
                  <a:extLst>
                    <a:ext uri="{FF2B5EF4-FFF2-40B4-BE49-F238E27FC236}">
                      <a16:creationId xmlns:a16="http://schemas.microsoft.com/office/drawing/2014/main" id="{5580BE4B-13DA-F029-35E6-C6B75022D16D}"/>
                    </a:ext>
                  </a:extLst>
                </p14:cNvPr>
                <p14:cNvContentPartPr/>
                <p14:nvPr/>
              </p14:nvContentPartPr>
              <p14:xfrm>
                <a:off x="19284055" y="2076775"/>
                <a:ext cx="360" cy="360"/>
              </p14:xfrm>
            </p:contentPart>
          </mc:Choice>
          <mc:Fallback xmlns="">
            <p:pic>
              <p:nvPicPr>
                <p:cNvPr id="11" name="Ink 10">
                  <a:extLst>
                    <a:ext uri="{FF2B5EF4-FFF2-40B4-BE49-F238E27FC236}">
                      <a16:creationId xmlns:a16="http://schemas.microsoft.com/office/drawing/2014/main" id="{5580BE4B-13DA-F029-35E6-C6B75022D16D}"/>
                    </a:ext>
                  </a:extLst>
                </p:cNvPr>
                <p:cNvPicPr/>
                <p:nvPr/>
              </p:nvPicPr>
              <p:blipFill>
                <a:blip r:embed="rId3"/>
                <a:stretch>
                  <a:fillRect/>
                </a:stretch>
              </p:blipFill>
              <p:spPr>
                <a:xfrm>
                  <a:off x="19275055" y="2067775"/>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9F09B0E2-2D8E-A8D6-0031-130E2B338904}"/>
                  </a:ext>
                </a:extLst>
              </p14:cNvPr>
              <p14:cNvContentPartPr/>
              <p14:nvPr/>
            </p14:nvContentPartPr>
            <p14:xfrm>
              <a:off x="10182175" y="1162375"/>
              <a:ext cx="360" cy="360"/>
            </p14:xfrm>
          </p:contentPart>
        </mc:Choice>
        <mc:Fallback xmlns="">
          <p:pic>
            <p:nvPicPr>
              <p:cNvPr id="13" name="Ink 12">
                <a:extLst>
                  <a:ext uri="{FF2B5EF4-FFF2-40B4-BE49-F238E27FC236}">
                    <a16:creationId xmlns:a16="http://schemas.microsoft.com/office/drawing/2014/main" id="{9F09B0E2-2D8E-A8D6-0031-130E2B338904}"/>
                  </a:ext>
                </a:extLst>
              </p:cNvPr>
              <p:cNvPicPr/>
              <p:nvPr/>
            </p:nvPicPr>
            <p:blipFill>
              <a:blip r:embed="rId3"/>
              <a:stretch>
                <a:fillRect/>
              </a:stretch>
            </p:blipFill>
            <p:spPr>
              <a:xfrm>
                <a:off x="10173175" y="115373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Ink 13">
                <a:extLst>
                  <a:ext uri="{FF2B5EF4-FFF2-40B4-BE49-F238E27FC236}">
                    <a16:creationId xmlns:a16="http://schemas.microsoft.com/office/drawing/2014/main" id="{70E7AE88-1F83-245D-BF6D-9A498FCC7C5F}"/>
                  </a:ext>
                </a:extLst>
              </p14:cNvPr>
              <p14:cNvContentPartPr/>
              <p14:nvPr/>
            </p14:nvContentPartPr>
            <p14:xfrm>
              <a:off x="10598335" y="1785895"/>
              <a:ext cx="360" cy="360"/>
            </p14:xfrm>
          </p:contentPart>
        </mc:Choice>
        <mc:Fallback xmlns="">
          <p:pic>
            <p:nvPicPr>
              <p:cNvPr id="14" name="Ink 13">
                <a:extLst>
                  <a:ext uri="{FF2B5EF4-FFF2-40B4-BE49-F238E27FC236}">
                    <a16:creationId xmlns:a16="http://schemas.microsoft.com/office/drawing/2014/main" id="{70E7AE88-1F83-245D-BF6D-9A498FCC7C5F}"/>
                  </a:ext>
                </a:extLst>
              </p:cNvPr>
              <p:cNvPicPr/>
              <p:nvPr/>
            </p:nvPicPr>
            <p:blipFill>
              <a:blip r:embed="rId3"/>
              <a:stretch>
                <a:fillRect/>
              </a:stretch>
            </p:blipFill>
            <p:spPr>
              <a:xfrm>
                <a:off x="10589695" y="177725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Ink 15">
                <a:extLst>
                  <a:ext uri="{FF2B5EF4-FFF2-40B4-BE49-F238E27FC236}">
                    <a16:creationId xmlns:a16="http://schemas.microsoft.com/office/drawing/2014/main" id="{2173BEB7-488E-407E-9129-4A0362E9CAE2}"/>
                  </a:ext>
                </a:extLst>
              </p14:cNvPr>
              <p14:cNvContentPartPr/>
              <p14:nvPr/>
            </p14:nvContentPartPr>
            <p14:xfrm>
              <a:off x="10389535" y="2119255"/>
              <a:ext cx="360" cy="360"/>
            </p14:xfrm>
          </p:contentPart>
        </mc:Choice>
        <mc:Fallback xmlns="">
          <p:pic>
            <p:nvPicPr>
              <p:cNvPr id="16" name="Ink 15">
                <a:extLst>
                  <a:ext uri="{FF2B5EF4-FFF2-40B4-BE49-F238E27FC236}">
                    <a16:creationId xmlns:a16="http://schemas.microsoft.com/office/drawing/2014/main" id="{2173BEB7-488E-407E-9129-4A0362E9CAE2}"/>
                  </a:ext>
                </a:extLst>
              </p:cNvPr>
              <p:cNvPicPr/>
              <p:nvPr/>
            </p:nvPicPr>
            <p:blipFill>
              <a:blip r:embed="rId3"/>
              <a:stretch>
                <a:fillRect/>
              </a:stretch>
            </p:blipFill>
            <p:spPr>
              <a:xfrm>
                <a:off x="10380535" y="211025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7" name="Ink 16">
                <a:extLst>
                  <a:ext uri="{FF2B5EF4-FFF2-40B4-BE49-F238E27FC236}">
                    <a16:creationId xmlns:a16="http://schemas.microsoft.com/office/drawing/2014/main" id="{D3B9C65A-BDCF-CB95-6F98-C4974628EF29}"/>
                  </a:ext>
                </a:extLst>
              </p14:cNvPr>
              <p14:cNvContentPartPr/>
              <p14:nvPr/>
            </p14:nvContentPartPr>
            <p14:xfrm>
              <a:off x="10472695" y="7314055"/>
              <a:ext cx="360" cy="360"/>
            </p14:xfrm>
          </p:contentPart>
        </mc:Choice>
        <mc:Fallback xmlns="">
          <p:pic>
            <p:nvPicPr>
              <p:cNvPr id="17" name="Ink 16">
                <a:extLst>
                  <a:ext uri="{FF2B5EF4-FFF2-40B4-BE49-F238E27FC236}">
                    <a16:creationId xmlns:a16="http://schemas.microsoft.com/office/drawing/2014/main" id="{D3B9C65A-BDCF-CB95-6F98-C4974628EF29}"/>
                  </a:ext>
                </a:extLst>
              </p:cNvPr>
              <p:cNvPicPr/>
              <p:nvPr/>
            </p:nvPicPr>
            <p:blipFill>
              <a:blip r:embed="rId3"/>
              <a:stretch>
                <a:fillRect/>
              </a:stretch>
            </p:blipFill>
            <p:spPr>
              <a:xfrm>
                <a:off x="10463695" y="7305415"/>
                <a:ext cx="18000" cy="18000"/>
              </a:xfrm>
              <a:prstGeom prst="rect">
                <a:avLst/>
              </a:prstGeom>
            </p:spPr>
          </p:pic>
        </mc:Fallback>
      </mc:AlternateContent>
      <p:pic>
        <p:nvPicPr>
          <p:cNvPr id="18" name="Picture 5">
            <a:extLst>
              <a:ext uri="{FF2B5EF4-FFF2-40B4-BE49-F238E27FC236}">
                <a16:creationId xmlns:a16="http://schemas.microsoft.com/office/drawing/2014/main" id="{19B3A04A-7459-2966-A323-CBDFF7554B5E}"/>
              </a:ext>
            </a:extLst>
          </p:cNvPr>
          <p:cNvPicPr>
            <a:picLocks noChangeAspect="1" noChangeArrowheads="1"/>
          </p:cNvPicPr>
          <p:nvPr/>
        </p:nvPicPr>
        <p:blipFill>
          <a:blip r:embed="rId14">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0828985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1863" y="2157459"/>
            <a:ext cx="33615086" cy="2109742"/>
          </a:xfrm>
        </p:spPr>
        <p:txBody>
          <a:bodyPr/>
          <a:lstStyle/>
          <a:p>
            <a:pPr algn="ctr"/>
            <a:r>
              <a:rPr lang="en-US" sz="8000" dirty="0">
                <a:solidFill>
                  <a:schemeClr val="bg1"/>
                </a:solidFill>
              </a:rPr>
              <a:t>Key Contract Provisions</a:t>
            </a:r>
          </a:p>
        </p:txBody>
      </p:sp>
      <p:sp>
        <p:nvSpPr>
          <p:cNvPr id="3" name="Content Placeholder 2"/>
          <p:cNvSpPr>
            <a:spLocks noGrp="1"/>
          </p:cNvSpPr>
          <p:nvPr>
            <p:ph idx="1"/>
          </p:nvPr>
        </p:nvSpPr>
        <p:spPr>
          <a:xfrm>
            <a:off x="12149242" y="7979014"/>
            <a:ext cx="41019394" cy="16564211"/>
          </a:xfrm>
        </p:spPr>
        <p:txBody>
          <a:bodyPr>
            <a:normAutofit/>
          </a:bodyPr>
          <a:lstStyle/>
          <a:p>
            <a:pPr marL="1143000" indent="-1143000">
              <a:buFont typeface="Arial" panose="020B0604020202020204" pitchFamily="34" charset="0"/>
              <a:buChar char="•"/>
            </a:pPr>
            <a:r>
              <a:rPr lang="en-US" sz="8960" dirty="0"/>
              <a:t>Confidentiality</a:t>
            </a:r>
          </a:p>
          <a:p>
            <a:endParaRPr lang="en-US" sz="8960" dirty="0"/>
          </a:p>
          <a:p>
            <a:pPr marL="1143000" indent="-1143000">
              <a:buFont typeface="Arial" panose="020B0604020202020204" pitchFamily="34" charset="0"/>
              <a:buChar char="•"/>
            </a:pPr>
            <a:r>
              <a:rPr lang="en-US" sz="8960" dirty="0"/>
              <a:t>Indemnification</a:t>
            </a:r>
          </a:p>
          <a:p>
            <a:endParaRPr lang="en-US" sz="8960" dirty="0"/>
          </a:p>
          <a:p>
            <a:pPr marL="1143000" indent="-1143000">
              <a:buFont typeface="Arial" panose="020B0604020202020204" pitchFamily="34" charset="0"/>
              <a:buChar char="•"/>
            </a:pPr>
            <a:r>
              <a:rPr lang="en-US" sz="8960" dirty="0"/>
              <a:t>Publication</a:t>
            </a:r>
          </a:p>
          <a:p>
            <a:endParaRPr lang="en-US" sz="8960" dirty="0"/>
          </a:p>
          <a:p>
            <a:pPr marL="1143000" indent="-1143000">
              <a:buFont typeface="Arial" panose="020B0604020202020204" pitchFamily="34" charset="0"/>
              <a:buChar char="•"/>
            </a:pPr>
            <a:r>
              <a:rPr lang="en-US" sz="8960" dirty="0"/>
              <a:t>Subject Injury</a:t>
            </a:r>
          </a:p>
          <a:p>
            <a:endParaRPr lang="en-US" sz="8960" dirty="0"/>
          </a:p>
          <a:p>
            <a:pPr marL="1143000" indent="-1143000">
              <a:buFont typeface="Arial" panose="020B0604020202020204" pitchFamily="34" charset="0"/>
              <a:buChar char="•"/>
            </a:pPr>
            <a:r>
              <a:rPr lang="en-US" sz="8960" dirty="0"/>
              <a:t>Intellectual Property &amp; Data Ownership</a:t>
            </a:r>
          </a:p>
        </p:txBody>
      </p:sp>
      <p:sp>
        <p:nvSpPr>
          <p:cNvPr id="4" name="Slide Number Placeholder 3"/>
          <p:cNvSpPr>
            <a:spLocks noGrp="1"/>
          </p:cNvSpPr>
          <p:nvPr>
            <p:ph type="sldNum" sz="quarter" idx="4294967295"/>
          </p:nvPr>
        </p:nvSpPr>
        <p:spPr>
          <a:xfrm>
            <a:off x="3675063" y="6356350"/>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ctr" defTabSz="457200" rtl="0" eaLnBrk="1" fontAlgn="base" hangingPunct="1">
              <a:spcBef>
                <a:spcPct val="0"/>
              </a:spcBef>
              <a:spcAft>
                <a:spcPct val="0"/>
              </a:spcAft>
              <a:defRPr sz="1200" kern="1200">
                <a:solidFill>
                  <a:srgbClr val="000000"/>
                </a:solidFill>
                <a:latin typeface="Corbel" panose="020B0503020204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C1AEDEA5-A943-40FA-B7DD-0BDD1C772125}" type="slidenum">
              <a:rPr lang="en-US" altLang="en-US" smtClean="0"/>
              <a:pPr>
                <a:defRPr/>
              </a:pPr>
              <a:t>43</a:t>
            </a:fld>
            <a:endParaRPr lang="en-US" dirty="0"/>
          </a:p>
        </p:txBody>
      </p:sp>
      <p:pic>
        <p:nvPicPr>
          <p:cNvPr id="5" name="Picture 5">
            <a:extLst>
              <a:ext uri="{FF2B5EF4-FFF2-40B4-BE49-F238E27FC236}">
                <a16:creationId xmlns:a16="http://schemas.microsoft.com/office/drawing/2014/main" id="{141BE56B-E2BD-7B08-1F99-4BFAEF3EEE6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272140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a:extLst>
              <a:ext uri="{FF2B5EF4-FFF2-40B4-BE49-F238E27FC236}">
                <a16:creationId xmlns:a16="http://schemas.microsoft.com/office/drawing/2014/main" id="{B95E44F6-C198-4B60-8FA4-00990AF8C5CA}"/>
              </a:ext>
            </a:extLst>
          </p:cNvPr>
          <p:cNvSpPr>
            <a:spLocks noGrp="1"/>
          </p:cNvSpPr>
          <p:nvPr>
            <p:ph type="ctrTitle"/>
          </p:nvPr>
        </p:nvSpPr>
        <p:spPr>
          <a:xfrm>
            <a:off x="11861074" y="8162837"/>
            <a:ext cx="24871680" cy="11450320"/>
          </a:xfrm>
        </p:spPr>
        <p:txBody>
          <a:bodyPr>
            <a:normAutofit/>
          </a:bodyPr>
          <a:lstStyle/>
          <a:p>
            <a:pPr eaLnBrk="1" hangingPunct="1"/>
            <a:r>
              <a:rPr lang="en-US" altLang="en-US" sz="14080" dirty="0">
                <a:solidFill>
                  <a:schemeClr val="bg1"/>
                </a:solidFill>
                <a:latin typeface="Corbel" panose="020B0503020204020204" pitchFamily="34" charset="0"/>
                <a:cs typeface="Corbel" panose="020B0503020204020204" pitchFamily="34" charset="0"/>
              </a:rPr>
              <a:t>Budget Development</a:t>
            </a:r>
          </a:p>
        </p:txBody>
      </p:sp>
      <p:pic>
        <p:nvPicPr>
          <p:cNvPr id="2" name="Picture 5">
            <a:extLst>
              <a:ext uri="{FF2B5EF4-FFF2-40B4-BE49-F238E27FC236}">
                <a16:creationId xmlns:a16="http://schemas.microsoft.com/office/drawing/2014/main" id="{74B71E93-CCA4-48B4-85EE-190C4C62849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5010434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350817" y="4738254"/>
            <a:ext cx="41189563" cy="19285527"/>
          </a:xfrm>
        </p:spPr>
        <p:txBody>
          <a:bodyPr/>
          <a:lstStyle/>
          <a:p>
            <a:pPr>
              <a:lnSpc>
                <a:spcPct val="150000"/>
              </a:lnSpc>
              <a:buNone/>
            </a:pPr>
            <a:r>
              <a:rPr lang="en-US" sz="9000" b="1" dirty="0"/>
              <a:t>Budget</a:t>
            </a:r>
            <a:r>
              <a:rPr lang="en-US" sz="9000" dirty="0"/>
              <a:t>-a detailed statement outlining estimated project costs (direct and indirect) to support the sponsored project. It is the financial expression of the project.  A budget translates plans into money and tells the funder/sponsor specifically what you are requesting money for</a:t>
            </a:r>
          </a:p>
          <a:p>
            <a:pPr>
              <a:lnSpc>
                <a:spcPct val="150000"/>
              </a:lnSpc>
              <a:buNone/>
            </a:pPr>
            <a:r>
              <a:rPr lang="en-US" sz="9000" dirty="0"/>
              <a:t>	</a:t>
            </a:r>
            <a:r>
              <a:rPr lang="en-US" sz="9000" b="1" dirty="0"/>
              <a:t>Direct costs</a:t>
            </a:r>
            <a:r>
              <a:rPr lang="en-US" sz="9000" dirty="0"/>
              <a:t>-expenses that are specifically associated with a particular sponsored project (example-personnel, drugs)</a:t>
            </a:r>
          </a:p>
          <a:p>
            <a:pPr>
              <a:lnSpc>
                <a:spcPct val="150000"/>
              </a:lnSpc>
              <a:buNone/>
            </a:pPr>
            <a:r>
              <a:rPr lang="en-US" sz="9000" dirty="0"/>
              <a:t>	</a:t>
            </a:r>
            <a:r>
              <a:rPr lang="en-US" sz="9000" b="1" dirty="0"/>
              <a:t>Indirect costs</a:t>
            </a:r>
            <a:r>
              <a:rPr lang="en-US" sz="9000" dirty="0"/>
              <a:t>-institutional expenses that cannot be specifically identified with a particular project (example-office space, office supplies, electricity)</a:t>
            </a:r>
          </a:p>
          <a:p>
            <a:pPr lvl="1">
              <a:lnSpc>
                <a:spcPct val="150000"/>
              </a:lnSpc>
            </a:pPr>
            <a:endParaRPr lang="en-US" sz="9000" b="1" dirty="0"/>
          </a:p>
          <a:p>
            <a:pPr>
              <a:buNone/>
            </a:pPr>
            <a:endParaRPr lang="en-US" dirty="0"/>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1179618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350817" y="6346731"/>
            <a:ext cx="41189563" cy="19285527"/>
          </a:xfrm>
        </p:spPr>
        <p:txBody>
          <a:bodyPr/>
          <a:lstStyle/>
          <a:p>
            <a:pPr>
              <a:lnSpc>
                <a:spcPct val="150000"/>
              </a:lnSpc>
              <a:buNone/>
            </a:pPr>
            <a:r>
              <a:rPr lang="en-US" sz="9000" b="1" dirty="0"/>
              <a:t>Detailed Budget</a:t>
            </a:r>
            <a:r>
              <a:rPr lang="en-US" sz="9000" dirty="0"/>
              <a:t>-include detailed budget information for each budget category</a:t>
            </a:r>
          </a:p>
          <a:p>
            <a:pPr>
              <a:lnSpc>
                <a:spcPct val="150000"/>
              </a:lnSpc>
              <a:buNone/>
            </a:pPr>
            <a:r>
              <a:rPr lang="en-US" sz="9000" dirty="0"/>
              <a:t>	-Salaries</a:t>
            </a:r>
          </a:p>
          <a:p>
            <a:pPr>
              <a:lnSpc>
                <a:spcPct val="150000"/>
              </a:lnSpc>
              <a:buNone/>
            </a:pPr>
            <a:r>
              <a:rPr lang="en-US" sz="9000" dirty="0"/>
              <a:t>	-Equipment</a:t>
            </a:r>
          </a:p>
          <a:p>
            <a:pPr>
              <a:lnSpc>
                <a:spcPct val="150000"/>
              </a:lnSpc>
              <a:buNone/>
            </a:pPr>
            <a:r>
              <a:rPr lang="en-US" sz="9000" dirty="0"/>
              <a:t>	-Research supplies</a:t>
            </a:r>
          </a:p>
          <a:p>
            <a:pPr>
              <a:lnSpc>
                <a:spcPct val="150000"/>
              </a:lnSpc>
              <a:buNone/>
            </a:pPr>
            <a:r>
              <a:rPr lang="en-US" sz="9000" dirty="0"/>
              <a:t>	</a:t>
            </a:r>
            <a:endParaRPr lang="en-US" sz="9000" b="1" dirty="0"/>
          </a:p>
          <a:p>
            <a:pPr>
              <a:buNone/>
            </a:pPr>
            <a:endParaRPr lang="en-US" dirty="0"/>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5655791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350817" y="6346732"/>
            <a:ext cx="41189563" cy="14351960"/>
          </a:xfrm>
        </p:spPr>
        <p:txBody>
          <a:bodyPr/>
          <a:lstStyle/>
          <a:p>
            <a:pPr>
              <a:lnSpc>
                <a:spcPct val="150000"/>
              </a:lnSpc>
              <a:buNone/>
            </a:pPr>
            <a:r>
              <a:rPr lang="en-US" sz="9000" b="1" dirty="0"/>
              <a:t>Budget Justification</a:t>
            </a:r>
            <a:r>
              <a:rPr lang="en-US" sz="9000" dirty="0"/>
              <a:t>-provide as much detail and justification as necessary but be concise.  </a:t>
            </a:r>
          </a:p>
          <a:p>
            <a:pPr>
              <a:lnSpc>
                <a:spcPct val="150000"/>
              </a:lnSpc>
              <a:buNone/>
            </a:pPr>
            <a:r>
              <a:rPr lang="en-US" sz="9000" dirty="0"/>
              <a:t>	Explain why each of the items on the budget page is needed to accomplish the proposed research.  For personnel-describe what they will be doing in the project and why they are necessary.</a:t>
            </a:r>
          </a:p>
          <a:p>
            <a:pPr>
              <a:lnSpc>
                <a:spcPct val="150000"/>
              </a:lnSpc>
              <a:buNone/>
            </a:pPr>
            <a:r>
              <a:rPr lang="en-US" sz="9000" dirty="0"/>
              <a:t>	</a:t>
            </a:r>
          </a:p>
          <a:p>
            <a:pPr>
              <a:lnSpc>
                <a:spcPct val="150000"/>
              </a:lnSpc>
              <a:buNone/>
            </a:pPr>
            <a:r>
              <a:rPr lang="en-US" sz="9000" dirty="0"/>
              <a:t>		</a:t>
            </a:r>
            <a:endParaRPr lang="en-US" sz="9000" b="1" dirty="0"/>
          </a:p>
          <a:p>
            <a:pPr>
              <a:buNone/>
            </a:pPr>
            <a:endParaRPr lang="en-US" dirty="0"/>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42677581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192508" y="5186156"/>
            <a:ext cx="41189563" cy="14351960"/>
          </a:xfrm>
        </p:spPr>
        <p:txBody>
          <a:bodyPr/>
          <a:lstStyle/>
          <a:p>
            <a:pPr>
              <a:lnSpc>
                <a:spcPct val="150000"/>
              </a:lnSpc>
              <a:buNone/>
            </a:pPr>
            <a:r>
              <a:rPr lang="en-US" sz="9000" b="1" dirty="0"/>
              <a:t>Effort Commitment: </a:t>
            </a:r>
            <a:r>
              <a:rPr lang="en-US" sz="9000" dirty="0"/>
              <a:t>Salary requested = effort level on project</a:t>
            </a:r>
          </a:p>
          <a:p>
            <a:pPr>
              <a:lnSpc>
                <a:spcPct val="150000"/>
              </a:lnSpc>
              <a:buNone/>
            </a:pPr>
            <a:r>
              <a:rPr lang="en-US" sz="9000" dirty="0"/>
              <a:t>	Personnel costs are your biggest expense.  Rule of thumb; 20% level of effort = one day per week.  For NIH budgets, you will need to report personnel effort by calendar months per year.</a:t>
            </a:r>
          </a:p>
          <a:p>
            <a:pPr>
              <a:lnSpc>
                <a:spcPct val="150000"/>
              </a:lnSpc>
            </a:pPr>
            <a:r>
              <a:rPr lang="en-US" sz="9000" dirty="0"/>
              <a:t>Formula in excel: =((%effort*0.12)*100) = effort in calendar months</a:t>
            </a:r>
          </a:p>
          <a:p>
            <a:pPr>
              <a:lnSpc>
                <a:spcPct val="150000"/>
              </a:lnSpc>
              <a:buNone/>
            </a:pPr>
            <a:r>
              <a:rPr lang="en-US" sz="9000" dirty="0"/>
              <a:t>10% = 1.2 calendar months</a:t>
            </a:r>
          </a:p>
          <a:p>
            <a:pPr>
              <a:lnSpc>
                <a:spcPct val="150000"/>
              </a:lnSpc>
              <a:buNone/>
            </a:pPr>
            <a:r>
              <a:rPr lang="en-US" sz="9000" dirty="0"/>
              <a:t>20% = 2.4 calendar months</a:t>
            </a:r>
          </a:p>
          <a:p>
            <a:pPr>
              <a:lnSpc>
                <a:spcPct val="150000"/>
              </a:lnSpc>
              <a:buNone/>
            </a:pPr>
            <a:r>
              <a:rPr lang="en-US" sz="9000" dirty="0"/>
              <a:t>	</a:t>
            </a:r>
          </a:p>
          <a:p>
            <a:pPr>
              <a:lnSpc>
                <a:spcPct val="150000"/>
              </a:lnSpc>
              <a:buNone/>
            </a:pPr>
            <a:r>
              <a:rPr lang="en-US" sz="9000" dirty="0"/>
              <a:t>		</a:t>
            </a:r>
            <a:endParaRPr lang="en-US" sz="9000" b="1" dirty="0"/>
          </a:p>
          <a:p>
            <a:pPr>
              <a:buNone/>
            </a:pPr>
            <a:endParaRPr lang="en-US" dirty="0"/>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8279492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192508" y="4575206"/>
            <a:ext cx="41189563" cy="14351960"/>
          </a:xfrm>
        </p:spPr>
        <p:txBody>
          <a:bodyPr/>
          <a:lstStyle/>
          <a:p>
            <a:pPr>
              <a:lnSpc>
                <a:spcPct val="150000"/>
              </a:lnSpc>
            </a:pPr>
            <a:r>
              <a:rPr lang="en-US" sz="9000" b="1" dirty="0"/>
              <a:t>Effective budgeting:</a:t>
            </a:r>
          </a:p>
          <a:p>
            <a:pPr marL="1143000" indent="-1143000">
              <a:lnSpc>
                <a:spcPct val="100000"/>
              </a:lnSpc>
              <a:buFont typeface="Arial" panose="020B0604020202020204" pitchFamily="34" charset="0"/>
              <a:buChar char="•"/>
            </a:pPr>
            <a:r>
              <a:rPr lang="en-US" sz="9000" dirty="0"/>
              <a:t>Review funding guidelines of the funder/sponsor</a:t>
            </a:r>
          </a:p>
          <a:p>
            <a:pPr marL="1143000" indent="-1143000">
              <a:lnSpc>
                <a:spcPct val="100000"/>
              </a:lnSpc>
              <a:buFont typeface="Arial" panose="020B0604020202020204" pitchFamily="34" charset="0"/>
              <a:buChar char="•"/>
            </a:pPr>
            <a:r>
              <a:rPr lang="en-US" sz="9000" dirty="0"/>
              <a:t>Review detailed plan/research aims</a:t>
            </a:r>
          </a:p>
          <a:p>
            <a:pPr marL="1143000" indent="-1143000">
              <a:lnSpc>
                <a:spcPct val="100000"/>
              </a:lnSpc>
              <a:buFont typeface="Arial" panose="020B0604020202020204" pitchFamily="34" charset="0"/>
              <a:buChar char="•"/>
            </a:pPr>
            <a:r>
              <a:rPr lang="en-US" sz="9000" dirty="0"/>
              <a:t>Consider the resources needed to carry out plan</a:t>
            </a:r>
          </a:p>
          <a:p>
            <a:pPr marL="1143000" indent="-1143000">
              <a:lnSpc>
                <a:spcPct val="100000"/>
              </a:lnSpc>
              <a:buFont typeface="Arial" panose="020B0604020202020204" pitchFamily="34" charset="0"/>
              <a:buChar char="•"/>
            </a:pPr>
            <a:r>
              <a:rPr lang="en-US" sz="9000" dirty="0"/>
              <a:t>Figure out the staff needed to conduct/monitor project</a:t>
            </a:r>
          </a:p>
          <a:p>
            <a:pPr marL="1143000" indent="-1143000">
              <a:lnSpc>
                <a:spcPct val="100000"/>
              </a:lnSpc>
              <a:buFont typeface="Arial" panose="020B0604020202020204" pitchFamily="34" charset="0"/>
              <a:buChar char="•"/>
            </a:pPr>
            <a:r>
              <a:rPr lang="en-US" sz="9000" dirty="0"/>
              <a:t>Availability of necessary financial &amp; economic statistics (inflation rate &amp; exchange rate)</a:t>
            </a:r>
          </a:p>
          <a:p>
            <a:pPr marL="1143000" indent="-1143000">
              <a:lnSpc>
                <a:spcPct val="100000"/>
              </a:lnSpc>
              <a:buFont typeface="Arial" panose="020B0604020202020204" pitchFamily="34" charset="0"/>
              <a:buChar char="•"/>
            </a:pPr>
            <a:r>
              <a:rPr lang="en-US" sz="9000" dirty="0"/>
              <a:t>Length of study</a:t>
            </a:r>
          </a:p>
          <a:p>
            <a:pPr marL="1143000" indent="-1143000">
              <a:lnSpc>
                <a:spcPct val="100000"/>
              </a:lnSpc>
              <a:buFont typeface="Arial" panose="020B0604020202020204" pitchFamily="34" charset="0"/>
              <a:buChar char="•"/>
            </a:pPr>
            <a:r>
              <a:rPr lang="en-US" sz="9000" dirty="0"/>
              <a:t>Use excel template</a:t>
            </a:r>
          </a:p>
          <a:p>
            <a:pPr>
              <a:lnSpc>
                <a:spcPct val="150000"/>
              </a:lnSpc>
              <a:buNone/>
            </a:pPr>
            <a:r>
              <a:rPr lang="en-US" sz="9000" dirty="0"/>
              <a:t>		</a:t>
            </a:r>
            <a:endParaRPr lang="en-US" sz="9000" b="1" dirty="0"/>
          </a:p>
          <a:p>
            <a:pPr>
              <a:buNone/>
            </a:pPr>
            <a:endParaRPr lang="en-US" dirty="0"/>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95909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TextBox 1">
            <a:extLst>
              <a:ext uri="{FF2B5EF4-FFF2-40B4-BE49-F238E27FC236}">
                <a16:creationId xmlns:a16="http://schemas.microsoft.com/office/drawing/2014/main" id="{64835188-E78C-961C-EADB-4115B532D8B0}"/>
              </a:ext>
            </a:extLst>
          </p:cNvPr>
          <p:cNvSpPr txBox="1"/>
          <p:nvPr/>
        </p:nvSpPr>
        <p:spPr>
          <a:xfrm>
            <a:off x="13174578" y="2103903"/>
            <a:ext cx="16064345"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Program Support</a:t>
            </a:r>
          </a:p>
        </p:txBody>
      </p:sp>
      <p:sp>
        <p:nvSpPr>
          <p:cNvPr id="3" name="TextBox 2">
            <a:extLst>
              <a:ext uri="{FF2B5EF4-FFF2-40B4-BE49-F238E27FC236}">
                <a16:creationId xmlns:a16="http://schemas.microsoft.com/office/drawing/2014/main" id="{BAF00025-49C6-2F31-1AB8-842A4C0F932D}"/>
              </a:ext>
            </a:extLst>
          </p:cNvPr>
          <p:cNvSpPr txBox="1"/>
          <p:nvPr/>
        </p:nvSpPr>
        <p:spPr>
          <a:xfrm>
            <a:off x="7881275" y="6425849"/>
            <a:ext cx="10586605" cy="7017306"/>
          </a:xfrm>
          <a:prstGeom prst="rect">
            <a:avLst/>
          </a:prstGeom>
          <a:noFill/>
        </p:spPr>
        <p:txBody>
          <a:bodyPr wrap="square">
            <a:spAutoFit/>
          </a:bodyPr>
          <a:lstStyle/>
          <a:p>
            <a:pPr algn="ctr">
              <a:buFontTx/>
              <a:buNone/>
            </a:pPr>
            <a:r>
              <a:rPr lang="en-US" altLang="en-US" sz="9000" b="1" dirty="0">
                <a:latin typeface="Corbel" panose="020B0503020204020204" pitchFamily="34" charset="0"/>
              </a:rPr>
              <a:t>Fund Management</a:t>
            </a:r>
          </a:p>
          <a:p>
            <a:r>
              <a:rPr lang="en-US" altLang="en-US" sz="9000" dirty="0">
                <a:latin typeface="Corbel" panose="020B0503020204020204" pitchFamily="34" charset="0"/>
              </a:rPr>
              <a:t>Funding</a:t>
            </a:r>
          </a:p>
          <a:p>
            <a:r>
              <a:rPr lang="en-US" altLang="en-US" sz="9000" dirty="0">
                <a:latin typeface="Corbel" panose="020B0503020204020204" pitchFamily="34" charset="0"/>
              </a:rPr>
              <a:t>Travel expenses</a:t>
            </a:r>
          </a:p>
          <a:p>
            <a:pPr>
              <a:buNone/>
            </a:pPr>
            <a:endParaRPr lang="en-US" sz="9000" b="1" dirty="0">
              <a:latin typeface="Corbel" panose="020B0503020204020204" pitchFamily="34" charset="0"/>
            </a:endParaRPr>
          </a:p>
          <a:p>
            <a:pPr>
              <a:buNone/>
            </a:pPr>
            <a:r>
              <a:rPr lang="en-US" sz="9000" b="1" dirty="0">
                <a:latin typeface="Corbel" panose="020B0503020204020204" pitchFamily="34" charset="0"/>
              </a:rPr>
              <a:t> </a:t>
            </a:r>
            <a:endParaRPr lang="en-US" sz="9000" dirty="0">
              <a:latin typeface="Corbel" panose="020B0503020204020204" pitchFamily="34" charset="0"/>
            </a:endParaRPr>
          </a:p>
        </p:txBody>
      </p:sp>
      <p:sp>
        <p:nvSpPr>
          <p:cNvPr id="4" name="TextBox 3">
            <a:extLst>
              <a:ext uri="{FF2B5EF4-FFF2-40B4-BE49-F238E27FC236}">
                <a16:creationId xmlns:a16="http://schemas.microsoft.com/office/drawing/2014/main" id="{7E321344-A0C3-52CE-DBAD-34BC4AB89BAC}"/>
              </a:ext>
            </a:extLst>
          </p:cNvPr>
          <p:cNvSpPr txBox="1"/>
          <p:nvPr/>
        </p:nvSpPr>
        <p:spPr>
          <a:xfrm>
            <a:off x="24431262" y="6359456"/>
            <a:ext cx="10586605" cy="9787295"/>
          </a:xfrm>
          <a:prstGeom prst="rect">
            <a:avLst/>
          </a:prstGeom>
          <a:noFill/>
        </p:spPr>
        <p:txBody>
          <a:bodyPr wrap="square">
            <a:spAutoFit/>
          </a:bodyPr>
          <a:lstStyle/>
          <a:p>
            <a:pPr algn="ctr">
              <a:buFontTx/>
              <a:buNone/>
            </a:pPr>
            <a:r>
              <a:rPr lang="en-US" altLang="en-US" sz="9000" b="1" dirty="0">
                <a:latin typeface="Corbel" panose="020B0503020204020204" pitchFamily="34" charset="0"/>
              </a:rPr>
              <a:t>Clerical/Admin Support</a:t>
            </a:r>
          </a:p>
          <a:p>
            <a:r>
              <a:rPr lang="en-US" altLang="en-US" sz="9000" dirty="0">
                <a:latin typeface="Corbel" panose="020B0503020204020204" pitchFamily="34" charset="0"/>
              </a:rPr>
              <a:t>ARGO secretary-Coordinating meetings</a:t>
            </a:r>
          </a:p>
          <a:p>
            <a:endParaRPr lang="en-US" sz="9000" b="1" dirty="0">
              <a:latin typeface="Corbel" panose="020B0503020204020204" pitchFamily="34" charset="0"/>
            </a:endParaRPr>
          </a:p>
          <a:p>
            <a:pPr>
              <a:buNone/>
            </a:pPr>
            <a:r>
              <a:rPr lang="en-US" sz="9000" b="1" dirty="0">
                <a:latin typeface="Corbel" panose="020B0503020204020204" pitchFamily="34" charset="0"/>
              </a:rPr>
              <a:t> </a:t>
            </a:r>
            <a:endParaRPr lang="en-US" sz="9000" dirty="0">
              <a:latin typeface="Corbel" panose="020B0503020204020204" pitchFamily="34" charset="0"/>
            </a:endParaRPr>
          </a:p>
        </p:txBody>
      </p:sp>
    </p:spTree>
    <p:extLst>
      <p:ext uri="{BB962C8B-B14F-4D97-AF65-F5344CB8AC3E}">
        <p14:creationId xmlns:p14="http://schemas.microsoft.com/office/powerpoint/2010/main" val="723948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192508" y="5186156"/>
            <a:ext cx="41189563" cy="14351960"/>
          </a:xfrm>
        </p:spPr>
        <p:txBody>
          <a:bodyPr/>
          <a:lstStyle/>
          <a:p>
            <a:pPr>
              <a:lnSpc>
                <a:spcPct val="150000"/>
              </a:lnSpc>
              <a:buNone/>
            </a:pPr>
            <a:r>
              <a:rPr lang="en-US" sz="9000" dirty="0"/>
              <a:t>	</a:t>
            </a:r>
          </a:p>
          <a:p>
            <a:pPr>
              <a:lnSpc>
                <a:spcPct val="150000"/>
              </a:lnSpc>
              <a:buNone/>
            </a:pPr>
            <a:r>
              <a:rPr lang="en-US" sz="9000" dirty="0"/>
              <a:t>		</a:t>
            </a:r>
            <a:endParaRPr lang="en-US" sz="9000" b="1" dirty="0"/>
          </a:p>
          <a:p>
            <a:pPr>
              <a:buNone/>
            </a:pPr>
            <a:endParaRPr lang="en-US" dirty="0"/>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 name="Picture 5">
            <a:extLst>
              <a:ext uri="{FF2B5EF4-FFF2-40B4-BE49-F238E27FC236}">
                <a16:creationId xmlns:a16="http://schemas.microsoft.com/office/drawing/2014/main" id="{F0F14942-F339-8A78-C821-4902EF435656}"/>
              </a:ext>
            </a:extLst>
          </p:cNvPr>
          <p:cNvPicPr>
            <a:picLocks noChangeAspect="1"/>
          </p:cNvPicPr>
          <p:nvPr/>
        </p:nvPicPr>
        <p:blipFill>
          <a:blip r:embed="rId3"/>
          <a:stretch>
            <a:fillRect/>
          </a:stretch>
        </p:blipFill>
        <p:spPr>
          <a:xfrm>
            <a:off x="8816643" y="4738253"/>
            <a:ext cx="21483247" cy="16487143"/>
          </a:xfrm>
          <a:prstGeom prst="rect">
            <a:avLst/>
          </a:prstGeom>
        </p:spPr>
      </p:pic>
    </p:spTree>
    <p:extLst>
      <p:ext uri="{BB962C8B-B14F-4D97-AF65-F5344CB8AC3E}">
        <p14:creationId xmlns:p14="http://schemas.microsoft.com/office/powerpoint/2010/main" val="23353541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192508" y="5186156"/>
            <a:ext cx="41189563" cy="14351960"/>
          </a:xfrm>
        </p:spPr>
        <p:txBody>
          <a:bodyPr/>
          <a:lstStyle/>
          <a:p>
            <a:pPr>
              <a:lnSpc>
                <a:spcPct val="150000"/>
              </a:lnSpc>
              <a:buNone/>
            </a:pPr>
            <a:r>
              <a:rPr lang="en-US" sz="9000" dirty="0"/>
              <a:t>	</a:t>
            </a:r>
          </a:p>
          <a:p>
            <a:pPr>
              <a:lnSpc>
                <a:spcPct val="150000"/>
              </a:lnSpc>
              <a:buNone/>
            </a:pPr>
            <a:r>
              <a:rPr lang="en-US" sz="9000" dirty="0"/>
              <a:t>		</a:t>
            </a:r>
            <a:endParaRPr lang="en-US" sz="9000" b="1" dirty="0"/>
          </a:p>
          <a:p>
            <a:pPr>
              <a:buNone/>
            </a:pPr>
            <a:endParaRPr lang="en-US" dirty="0"/>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 name="TextBox 10">
            <a:extLst>
              <a:ext uri="{FF2B5EF4-FFF2-40B4-BE49-F238E27FC236}">
                <a16:creationId xmlns:a16="http://schemas.microsoft.com/office/drawing/2014/main" id="{5A88B8BC-5504-1919-9228-EF3E44153E8E}"/>
              </a:ext>
            </a:extLst>
          </p:cNvPr>
          <p:cNvSpPr txBox="1"/>
          <p:nvPr/>
        </p:nvSpPr>
        <p:spPr>
          <a:xfrm>
            <a:off x="1" y="4738254"/>
            <a:ext cx="43558690" cy="17010554"/>
          </a:xfrm>
          <a:prstGeom prst="rect">
            <a:avLst/>
          </a:prstGeom>
          <a:noFill/>
        </p:spPr>
        <p:txBody>
          <a:bodyPr wrap="square">
            <a:spAutoFit/>
          </a:bodyPr>
          <a:lstStyle/>
          <a:p>
            <a:pPr marL="0" marR="0" algn="just">
              <a:spcBef>
                <a:spcPts val="0"/>
              </a:spcBef>
              <a:spcAft>
                <a:spcPts val="600"/>
              </a:spcAft>
            </a:pPr>
            <a:r>
              <a:rPr lang="en-US" sz="5500" b="1" dirty="0">
                <a:effectLst/>
                <a:latin typeface="Arial" panose="020B0604020202020204" pitchFamily="34" charset="0"/>
                <a:ea typeface="Times New Roman" panose="02020603050405020304" pitchFamily="18" charset="0"/>
                <a:cs typeface="Times New Roman" panose="02020603050405020304" pitchFamily="18" charset="0"/>
              </a:rPr>
              <a:t>Principal Investigator; Project Co-Lead (0.6 calendar months).</a:t>
            </a:r>
            <a:r>
              <a:rPr lang="en-US" sz="5500" dirty="0">
                <a:effectLst/>
                <a:latin typeface="Arial" panose="020B0604020202020204" pitchFamily="34" charset="0"/>
                <a:ea typeface="Times New Roman" panose="02020603050405020304" pitchFamily="18" charset="0"/>
                <a:cs typeface="Times New Roman" panose="02020603050405020304" pitchFamily="18" charset="0"/>
              </a:rPr>
              <a:t> Dr. XXX is a medical oncologist at Obafemi Awolowo University (OAU). </a:t>
            </a:r>
            <a:r>
              <a:rPr lang="en-US" sz="5500" dirty="0">
                <a:latin typeface="Arial" panose="020B0604020202020204" pitchFamily="34" charset="0"/>
                <a:ea typeface="Times New Roman" panose="02020603050405020304" pitchFamily="18" charset="0"/>
                <a:cs typeface="Times New Roman" panose="02020603050405020304" pitchFamily="18" charset="0"/>
              </a:rPr>
              <a:t>Sh</a:t>
            </a:r>
            <a:r>
              <a:rPr lang="en-US" sz="5500" dirty="0">
                <a:effectLst/>
                <a:latin typeface="Arial" panose="020B0604020202020204" pitchFamily="34" charset="0"/>
                <a:ea typeface="Times New Roman" panose="02020603050405020304" pitchFamily="18" charset="0"/>
                <a:cs typeface="Times New Roman" panose="02020603050405020304" pitchFamily="18" charset="0"/>
              </a:rPr>
              <a:t>e will oversee research activities at OAU. She will be responsible for submission of review documents to the Hospital Ethics and Research Review Board,  the preparation, conduct, and administration of a research grant, cooperative agreement, training of staff, project, contract, and organization of collaborating sites and investigators in compliance with applicable laws and regulations and institutional policy governing the conduct of sponsored research in Nigeria. She will provide the protocol for laboratory staff. She will work closely with Drs. XXX to oversee data analysis, interpretation of study findings, and planning of future studies.</a:t>
            </a:r>
          </a:p>
          <a:p>
            <a:pPr marL="0" marR="0" algn="just">
              <a:spcBef>
                <a:spcPts val="0"/>
              </a:spcBef>
              <a:spcAft>
                <a:spcPts val="600"/>
              </a:spcAft>
              <a:buNone/>
            </a:pPr>
            <a:endParaRPr lang="en-US" sz="55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600"/>
              </a:spcAft>
            </a:pPr>
            <a:r>
              <a:rPr lang="en-US" sz="5500" i="1" dirty="0">
                <a:effectLst/>
                <a:latin typeface="Arial" panose="020B0604020202020204" pitchFamily="34" charset="0"/>
                <a:ea typeface="Times New Roman" panose="02020603050405020304" pitchFamily="18" charset="0"/>
                <a:cs typeface="Times New Roman" panose="02020603050405020304" pitchFamily="18" charset="0"/>
              </a:rPr>
              <a:t>Other Personnel</a:t>
            </a:r>
            <a:endParaRPr lang="en-US" sz="55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gn="just">
              <a:lnSpc>
                <a:spcPct val="107000"/>
              </a:lnSpc>
              <a:spcBef>
                <a:spcPts val="0"/>
              </a:spcBef>
              <a:spcAft>
                <a:spcPts val="0"/>
              </a:spcAft>
              <a:buNone/>
            </a:pPr>
            <a:r>
              <a:rPr lang="en-US" sz="5500" b="1" dirty="0">
                <a:effectLst/>
                <a:latin typeface="Arial" panose="020B0604020202020204" pitchFamily="34" charset="0"/>
                <a:ea typeface="Calibri" panose="020F0502020204030204" pitchFamily="34" charset="0"/>
                <a:cs typeface="Times New Roman" panose="02020603050405020304" pitchFamily="18" charset="0"/>
              </a:rPr>
              <a:t>Research Coordinator (12.0 calendar months).</a:t>
            </a:r>
            <a:r>
              <a:rPr lang="en-US" sz="5500" dirty="0">
                <a:effectLst/>
                <a:latin typeface="Arial" panose="020B0604020202020204" pitchFamily="34" charset="0"/>
                <a:ea typeface="Calibri" panose="020F0502020204030204" pitchFamily="34" charset="0"/>
                <a:cs typeface="Times New Roman" panose="02020603050405020304" pitchFamily="18" charset="0"/>
              </a:rPr>
              <a:t> This Research Coordinator will oversee the storage of specimens and will assist with digitizing the pathology slides.  They will also be responsible for shipping of samples in Aim 3 and will interact with the clinical research staff at external collaborating site.</a:t>
            </a:r>
            <a:endParaRPr lang="en-US" sz="5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buNone/>
            </a:pPr>
            <a:endParaRPr lang="en-US" sz="5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5500" b="1" kern="100" dirty="0">
                <a:effectLst/>
                <a:latin typeface="Arial" panose="020B0604020202020204" pitchFamily="34" charset="0"/>
                <a:ea typeface="Calibri" panose="020F0502020204030204" pitchFamily="34" charset="0"/>
                <a:cs typeface="Times New Roman" panose="02020603050405020304" pitchFamily="18" charset="0"/>
              </a:rPr>
              <a:t>Research Manager (</a:t>
            </a:r>
            <a:r>
              <a:rPr lang="en-US" sz="5500" b="1" dirty="0">
                <a:effectLst/>
                <a:latin typeface="Arial" panose="020B0604020202020204" pitchFamily="34" charset="0"/>
                <a:ea typeface="Calibri" panose="020F0502020204030204" pitchFamily="34" charset="0"/>
                <a:cs typeface="Times New Roman" panose="02020603050405020304" pitchFamily="18" charset="0"/>
              </a:rPr>
              <a:t>4.8 calendar months)</a:t>
            </a:r>
            <a:r>
              <a:rPr lang="en-US" sz="5500" dirty="0">
                <a:effectLst/>
                <a:latin typeface="Arial" panose="020B0604020202020204" pitchFamily="34" charset="0"/>
                <a:ea typeface="Calibri" panose="020F0502020204030204" pitchFamily="34" charset="0"/>
                <a:cs typeface="Times New Roman" panose="02020603050405020304" pitchFamily="18" charset="0"/>
              </a:rPr>
              <a:t>.</a:t>
            </a:r>
            <a:r>
              <a:rPr lang="en-US" sz="5500" i="1" dirty="0">
                <a:effectLst/>
                <a:latin typeface="Arial" panose="020B0604020202020204" pitchFamily="34" charset="0"/>
                <a:ea typeface="Calibri" panose="020F0502020204030204" pitchFamily="34" charset="0"/>
                <a:cs typeface="Times New Roman" panose="02020603050405020304" pitchFamily="18" charset="0"/>
              </a:rPr>
              <a:t> </a:t>
            </a:r>
            <a:r>
              <a:rPr lang="en-US" sz="5500" dirty="0">
                <a:effectLst/>
                <a:latin typeface="Arial" panose="020B0604020202020204" pitchFamily="34" charset="0"/>
                <a:ea typeface="Calibri" panose="020F0502020204030204" pitchFamily="34" charset="0"/>
                <a:cs typeface="Times New Roman" panose="02020603050405020304" pitchFamily="18" charset="0"/>
              </a:rPr>
              <a:t>XXX will coordinate specimen and data collection from all collaborating </a:t>
            </a:r>
            <a:r>
              <a:rPr lang="en-US" sz="5500" dirty="0" err="1">
                <a:effectLst/>
                <a:latin typeface="Arial" panose="020B0604020202020204" pitchFamily="34" charset="0"/>
                <a:ea typeface="Calibri" panose="020F0502020204030204" pitchFamily="34" charset="0"/>
                <a:cs typeface="Times New Roman" panose="02020603050405020304" pitchFamily="18" charset="0"/>
              </a:rPr>
              <a:t>centers.They</a:t>
            </a:r>
            <a:r>
              <a:rPr lang="en-US" sz="5500" dirty="0">
                <a:effectLst/>
                <a:latin typeface="Arial" panose="020B0604020202020204" pitchFamily="34" charset="0"/>
                <a:ea typeface="Calibri" panose="020F0502020204030204" pitchFamily="34" charset="0"/>
                <a:cs typeface="Times New Roman" panose="02020603050405020304" pitchFamily="18" charset="0"/>
              </a:rPr>
              <a:t> will also supervise the Research Coordinators at OAU.  Additionally, they will ensure all regulatory document submissions/maintenance of the study and collaborate closely with the Research Project Manager at external collaborating site.</a:t>
            </a:r>
            <a:endParaRPr lang="en-US" sz="5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endParaRPr lang="en-US" sz="5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5500" b="1" kern="100" dirty="0">
                <a:effectLst/>
                <a:latin typeface="Arial" panose="020B0604020202020204" pitchFamily="34" charset="0"/>
                <a:ea typeface="Calibri" panose="020F0502020204030204" pitchFamily="34" charset="0"/>
                <a:cs typeface="Times New Roman" panose="02020603050405020304" pitchFamily="18" charset="0"/>
              </a:rPr>
              <a:t>Lab Technician</a:t>
            </a:r>
            <a:r>
              <a:rPr lang="en-US" sz="5500" b="1" dirty="0">
                <a:effectLst/>
                <a:latin typeface="Arial" panose="020B0604020202020204" pitchFamily="34" charset="0"/>
                <a:ea typeface="Calibri" panose="020F0502020204030204" pitchFamily="34" charset="0"/>
                <a:cs typeface="Times New Roman" panose="02020603050405020304" pitchFamily="18" charset="0"/>
              </a:rPr>
              <a:t> </a:t>
            </a:r>
            <a:r>
              <a:rPr lang="en-US" sz="5500" b="1" kern="100" dirty="0">
                <a:effectLst/>
                <a:latin typeface="Arial" panose="020B0604020202020204" pitchFamily="34" charset="0"/>
                <a:ea typeface="Calibri" panose="020F0502020204030204" pitchFamily="34" charset="0"/>
                <a:cs typeface="Times New Roman" panose="02020603050405020304" pitchFamily="18" charset="0"/>
              </a:rPr>
              <a:t>(</a:t>
            </a:r>
            <a:r>
              <a:rPr lang="en-US" sz="5500" b="1" dirty="0">
                <a:effectLst/>
                <a:latin typeface="Arial" panose="020B0604020202020204" pitchFamily="34" charset="0"/>
                <a:ea typeface="Calibri" panose="020F0502020204030204" pitchFamily="34" charset="0"/>
                <a:cs typeface="Times New Roman" panose="02020603050405020304" pitchFamily="18" charset="0"/>
              </a:rPr>
              <a:t>5.04 calendar months).</a:t>
            </a:r>
            <a:r>
              <a:rPr lang="en-US" sz="5500" i="1" dirty="0">
                <a:effectLst/>
                <a:latin typeface="Arial" panose="020B0604020202020204" pitchFamily="34" charset="0"/>
                <a:ea typeface="Calibri" panose="020F0502020204030204" pitchFamily="34" charset="0"/>
                <a:cs typeface="Times New Roman" panose="02020603050405020304" pitchFamily="18" charset="0"/>
              </a:rPr>
              <a:t> </a:t>
            </a:r>
            <a:r>
              <a:rPr lang="en-US" sz="5500" dirty="0">
                <a:effectLst/>
                <a:latin typeface="Arial" panose="020B0604020202020204" pitchFamily="34" charset="0"/>
                <a:ea typeface="Calibri" panose="020F0502020204030204" pitchFamily="34" charset="0"/>
                <a:cs typeface="Times New Roman" panose="02020603050405020304" pitchFamily="18" charset="0"/>
              </a:rPr>
              <a:t>XXX will centrally coordinate storage of the biological material and specimens. He will log all the entering specimens into a database.</a:t>
            </a:r>
            <a:endParaRPr lang="en-US" sz="5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5500" u="none" strike="noStrike" kern="100" dirty="0">
                <a:effectLst/>
                <a:latin typeface="Arial" panose="020B0604020202020204" pitchFamily="34" charset="0"/>
                <a:ea typeface="Calibri" panose="020F0502020204030204" pitchFamily="34" charset="0"/>
                <a:cs typeface="Times New Roman" panose="02020603050405020304" pitchFamily="18" charset="0"/>
              </a:rPr>
              <a:t> </a:t>
            </a:r>
            <a:endParaRPr lang="en-US" sz="55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59639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192508" y="5186156"/>
            <a:ext cx="41189563" cy="14351960"/>
          </a:xfrm>
        </p:spPr>
        <p:txBody>
          <a:bodyPr/>
          <a:lstStyle/>
          <a:p>
            <a:pPr>
              <a:lnSpc>
                <a:spcPct val="150000"/>
              </a:lnSpc>
              <a:buNone/>
            </a:pPr>
            <a:r>
              <a:rPr lang="en-US" sz="9000" dirty="0"/>
              <a:t>	</a:t>
            </a:r>
          </a:p>
          <a:p>
            <a:pPr>
              <a:lnSpc>
                <a:spcPct val="150000"/>
              </a:lnSpc>
              <a:buNone/>
            </a:pPr>
            <a:r>
              <a:rPr lang="en-US" sz="9000" dirty="0"/>
              <a:t>		</a:t>
            </a:r>
            <a:endParaRPr lang="en-US" sz="9000" b="1" dirty="0"/>
          </a:p>
          <a:p>
            <a:pPr>
              <a:buNone/>
            </a:pPr>
            <a:endParaRPr lang="en-US" dirty="0"/>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 name="TextBox 10">
            <a:extLst>
              <a:ext uri="{FF2B5EF4-FFF2-40B4-BE49-F238E27FC236}">
                <a16:creationId xmlns:a16="http://schemas.microsoft.com/office/drawing/2014/main" id="{5A88B8BC-5504-1919-9228-EF3E44153E8E}"/>
              </a:ext>
            </a:extLst>
          </p:cNvPr>
          <p:cNvSpPr txBox="1"/>
          <p:nvPr/>
        </p:nvSpPr>
        <p:spPr>
          <a:xfrm>
            <a:off x="1" y="4738254"/>
            <a:ext cx="43558690" cy="10647530"/>
          </a:xfrm>
          <a:prstGeom prst="rect">
            <a:avLst/>
          </a:prstGeom>
          <a:noFill/>
        </p:spPr>
        <p:txBody>
          <a:bodyPr wrap="square">
            <a:spAutoFit/>
          </a:bodyPr>
          <a:lstStyle/>
          <a:p>
            <a:pPr marL="0" marR="0" lvl="0" indent="0" algn="just" defTabSz="914400" rtl="0" eaLnBrk="1" fontAlgn="base" latinLnBrk="0" hangingPunct="1">
              <a:lnSpc>
                <a:spcPct val="107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pPr>
            <a:r>
              <a:rPr kumimoji="0" lang="en-US" sz="4000" b="0" i="0" u="none" strike="noStrike" kern="1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5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base" latinLnBrk="0" hangingPunct="1">
              <a:lnSpc>
                <a:spcPct val="107000"/>
              </a:lnSpc>
              <a:spcBef>
                <a:spcPts val="0"/>
              </a:spcBef>
              <a:spcAft>
                <a:spcPts val="0"/>
              </a:spcAft>
              <a:buClrTx/>
              <a:buSzTx/>
              <a:buFontTx/>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pPr>
            <a:r>
              <a:rPr kumimoji="0" lang="en-US" sz="5500" b="1" i="0" u="none" strike="noStrike" kern="1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TBD, OAU Secretary</a:t>
            </a:r>
            <a:r>
              <a:rPr kumimoji="0" lang="en-US" sz="55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5500" b="1" i="0" u="none" strike="noStrike" kern="1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a:t>
            </a:r>
            <a:r>
              <a:rPr kumimoji="0" lang="en-US" sz="55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2.4 calendar months).</a:t>
            </a:r>
            <a:r>
              <a:rPr kumimoji="0" lang="en-US" sz="5500" b="0" i="1"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55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He/she will assist Site PI with all secretarial work (e.g., coordinate all travel and meetings between the sites) that is related to the proposed research.</a:t>
            </a:r>
            <a:endParaRPr kumimoji="0" lang="en-US" sz="5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5500" b="0" i="0" u="none" strike="noStrike" kern="1200" cap="none" spc="0" normalizeH="0" baseline="0" noProof="0" dirty="0">
              <a:ln>
                <a:noFill/>
              </a:ln>
              <a:solidFill>
                <a:srgbClr val="000000"/>
              </a:solidFill>
              <a:effectLst/>
              <a:uLnTx/>
              <a:uFillTx/>
              <a:latin typeface="Times"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7000"/>
              </a:lnSpc>
              <a:spcBef>
                <a:spcPts val="0"/>
              </a:spcBef>
              <a:spcAft>
                <a:spcPts val="600"/>
              </a:spcAft>
              <a:buClrTx/>
              <a:buSzTx/>
              <a:buFontTx/>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pPr>
            <a:r>
              <a:rPr kumimoji="0" lang="en-US" sz="55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Travel –</a:t>
            </a:r>
            <a:r>
              <a:rPr kumimoji="0" lang="en-US" sz="5500" b="0" i="1" u="none" strike="noStrike" kern="1200" cap="none" spc="0" normalizeH="0" baseline="0" noProof="0" dirty="0">
                <a:ln>
                  <a:noFill/>
                </a:ln>
                <a:solidFill>
                  <a:srgbClr val="006EC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55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$7,000 in Year 1</a:t>
            </a:r>
            <a:r>
              <a:rPr kumimoji="0" lang="en-US" sz="5500" b="0" i="1"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55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is requested for Dr. XXX and other study team members to travel to external collaborating site.</a:t>
            </a:r>
            <a:endParaRPr kumimoji="0" lang="en-US" sz="5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base" latinLnBrk="0" hangingPunct="1">
              <a:lnSpc>
                <a:spcPct val="107000"/>
              </a:lnSpc>
              <a:spcBef>
                <a:spcPts val="0"/>
              </a:spcBef>
              <a:spcAft>
                <a:spcPts val="600"/>
              </a:spcAft>
              <a:buClrTx/>
              <a:buSzTx/>
              <a:buFontTx/>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pPr>
            <a:r>
              <a:rPr kumimoji="0" lang="en-US" sz="55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Materials and Supplies – </a:t>
            </a:r>
            <a:r>
              <a:rPr kumimoji="0" lang="en-US" sz="5500" b="0" i="1" u="none" strike="noStrike" kern="1200" cap="none" spc="0" normalizeH="0" baseline="0" noProof="0" dirty="0">
                <a:ln>
                  <a:noFill/>
                </a:ln>
                <a:solidFill>
                  <a:srgbClr val="006EC0"/>
                </a:solidFill>
                <a:effectLst/>
                <a:uLnTx/>
                <a:uFillTx/>
                <a:latin typeface="Arial" panose="020B0604020202020204" pitchFamily="34" charset="0"/>
                <a:ea typeface="Calibri" panose="020F0502020204030204" pitchFamily="34" charset="0"/>
                <a:cs typeface="Times New Roman" panose="02020603050405020304" pitchFamily="18" charset="0"/>
              </a:rPr>
              <a:t>Total cost is </a:t>
            </a:r>
            <a:r>
              <a:rPr kumimoji="0" lang="en-US" sz="5500" b="0" i="1"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Times New Roman" panose="02020603050405020304" pitchFamily="18" charset="0"/>
              </a:rPr>
              <a:t>$6,003 in Year 1, and $6,003 in Years 2</a:t>
            </a:r>
            <a:endParaRPr kumimoji="0" lang="en-US" sz="5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base" latinLnBrk="0" hangingPunct="1">
              <a:lnSpc>
                <a:spcPct val="100000"/>
              </a:lnSpc>
              <a:spcBef>
                <a:spcPts val="0"/>
              </a:spcBef>
              <a:spcAft>
                <a:spcPts val="0"/>
              </a:spcAft>
              <a:buClrTx/>
              <a:buSzTx/>
              <a:buFont typeface="Symbol" panose="05050102010706020507" pitchFamily="18" charset="2"/>
              <a:buChar char=""/>
              <a:tabLst/>
              <a:defRPr/>
            </a:pPr>
            <a:r>
              <a:rPr kumimoji="0" lang="en-US" sz="55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H&amp;E Staining ($8/patient x 20 sections x 29 patients) $4,640 in Years 1 &amp;  2</a:t>
            </a:r>
            <a:endParaRPr kumimoji="0" lang="en-US" sz="5500" b="0" i="0" u="none" strike="noStrike" kern="1200" cap="none" spc="0" normalizeH="0" baseline="0" noProof="0" dirty="0">
              <a:ln>
                <a:noFill/>
              </a:ln>
              <a:solidFill>
                <a:srgbClr val="000000"/>
              </a:solidFill>
              <a:effectLst/>
              <a:uLnTx/>
              <a:uFillTx/>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gn="l" defTabSz="914400" rtl="0" eaLnBrk="1" fontAlgn="base" latinLnBrk="0" hangingPunct="1">
              <a:lnSpc>
                <a:spcPct val="100000"/>
              </a:lnSpc>
              <a:spcBef>
                <a:spcPts val="0"/>
              </a:spcBef>
              <a:spcAft>
                <a:spcPts val="0"/>
              </a:spcAft>
              <a:buClrTx/>
              <a:buSzTx/>
              <a:buFont typeface="Symbol" panose="05050102010706020507" pitchFamily="18" charset="2"/>
              <a:buChar char=""/>
              <a:tabLst/>
              <a:defRPr/>
            </a:pPr>
            <a:r>
              <a:rPr kumimoji="0" lang="en-US" sz="55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IHC Staining ($47 x 29 patients) $1363 in Years 1 &amp; 2</a:t>
            </a:r>
            <a:endParaRPr kumimoji="0" lang="en-US" sz="5500" b="0" i="0" u="none" strike="noStrike" kern="1200" cap="none" spc="0" normalizeH="0" baseline="0" noProof="0" dirty="0">
              <a:ln>
                <a:noFill/>
              </a:ln>
              <a:solidFill>
                <a:srgbClr val="000000"/>
              </a:solidFill>
              <a:effectLst/>
              <a:uLnTx/>
              <a:uFillTx/>
              <a:latin typeface="Times"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7000"/>
              </a:lnSpc>
              <a:spcBef>
                <a:spcPts val="0"/>
              </a:spcBef>
              <a:spcAft>
                <a:spcPts val="0"/>
              </a:spcAft>
              <a:buClrTx/>
              <a:buSz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pPr>
            <a:endParaRPr kumimoji="0" lang="en-US" sz="5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base" latinLnBrk="0" hangingPunct="1">
              <a:lnSpc>
                <a:spcPct val="107000"/>
              </a:lnSpc>
              <a:spcBef>
                <a:spcPts val="0"/>
              </a:spcBef>
              <a:spcAft>
                <a:spcPts val="600"/>
              </a:spcAft>
              <a:buClrTx/>
              <a:buSzTx/>
              <a:buFontTx/>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Lst>
              <a:defRPr/>
            </a:pPr>
            <a:r>
              <a:rPr kumimoji="0" lang="en-US" sz="55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Other Costs –</a:t>
            </a:r>
            <a:r>
              <a:rPr kumimoji="0" lang="en-US" sz="5500" b="0" i="1"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5500" b="0" i="1" u="none" strike="noStrike" kern="1200" cap="none" spc="0" normalizeH="0" baseline="0" noProof="0" dirty="0">
                <a:ln>
                  <a:noFill/>
                </a:ln>
                <a:solidFill>
                  <a:srgbClr val="006EC0"/>
                </a:solidFill>
                <a:effectLst/>
                <a:uLnTx/>
                <a:uFillTx/>
                <a:latin typeface="Arial" panose="020B0604020202020204" pitchFamily="34" charset="0"/>
                <a:ea typeface="Calibri" panose="020F0502020204030204" pitchFamily="34" charset="0"/>
                <a:cs typeface="Times New Roman" panose="02020603050405020304" pitchFamily="18" charset="0"/>
              </a:rPr>
              <a:t>Total cost is $5034 in Year 1, and $5034 in Year 2</a:t>
            </a:r>
            <a:endParaRPr kumimoji="0" lang="en-US" sz="5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base" latinLnBrk="0" hangingPunct="1">
              <a:lnSpc>
                <a:spcPct val="100000"/>
              </a:lnSpc>
              <a:spcBef>
                <a:spcPts val="0"/>
              </a:spcBef>
              <a:spcAft>
                <a:spcPts val="0"/>
              </a:spcAft>
              <a:buClrTx/>
              <a:buSzTx/>
              <a:buFont typeface="Wingdings" panose="05000000000000000000" pitchFamily="2" charset="2"/>
              <a:buChar char=""/>
              <a:tabLst/>
              <a:defRPr/>
            </a:pPr>
            <a:r>
              <a:rPr kumimoji="0" lang="en-US" sz="55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Freezer space at OAU = $2,400 in Year 1 and Year 2</a:t>
            </a:r>
            <a:endParaRPr kumimoji="0" lang="en-US" sz="5500" b="0" i="0" u="none" strike="noStrike" kern="1200" cap="none" spc="0" normalizeH="0" baseline="0" noProof="0" dirty="0">
              <a:ln>
                <a:noFill/>
              </a:ln>
              <a:solidFill>
                <a:srgbClr val="000000"/>
              </a:solidFill>
              <a:effectLst/>
              <a:uLnTx/>
              <a:uFillTx/>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gn="just" defTabSz="914400" rtl="0" eaLnBrk="1" fontAlgn="base" latinLnBrk="0" hangingPunct="1">
              <a:lnSpc>
                <a:spcPct val="100000"/>
              </a:lnSpc>
              <a:spcBef>
                <a:spcPts val="0"/>
              </a:spcBef>
              <a:spcAft>
                <a:spcPts val="0"/>
              </a:spcAft>
              <a:buClrTx/>
              <a:buSzTx/>
              <a:buFont typeface="Wingdings" panose="05000000000000000000" pitchFamily="2" charset="2"/>
              <a:buChar char=""/>
              <a:tabLst/>
              <a:defRPr/>
            </a:pPr>
            <a:r>
              <a:rPr kumimoji="0" lang="en-US" sz="55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Specimen shipping costs from Nigeria (OAU) to (external collaborator) $2634 in Years 1 &amp; 2</a:t>
            </a:r>
            <a:endParaRPr kumimoji="0" lang="en-US" sz="5500" b="0" i="0" u="none" strike="noStrike" kern="1200" cap="none" spc="0" normalizeH="0" baseline="0" noProof="0" dirty="0">
              <a:ln>
                <a:noFill/>
              </a:ln>
              <a:solidFill>
                <a:srgbClr val="000000"/>
              </a:solidFill>
              <a:effectLst/>
              <a:uLnTx/>
              <a:uFillTx/>
              <a:latin typeface="Times"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35310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192508" y="4201134"/>
            <a:ext cx="41189563" cy="14351960"/>
          </a:xfrm>
        </p:spPr>
        <p:txBody>
          <a:bodyPr/>
          <a:lstStyle/>
          <a:p>
            <a:pPr>
              <a:lnSpc>
                <a:spcPct val="150000"/>
              </a:lnSpc>
            </a:pPr>
            <a:r>
              <a:rPr lang="en-US" sz="9000" b="1" dirty="0"/>
              <a:t>Things to consider when developing your budget:</a:t>
            </a:r>
          </a:p>
          <a:p>
            <a:pPr marL="1143000" indent="-1143000">
              <a:lnSpc>
                <a:spcPct val="100000"/>
              </a:lnSpc>
              <a:buFont typeface="Arial" panose="020B0604020202020204" pitchFamily="34" charset="0"/>
              <a:buChar char="•"/>
            </a:pPr>
            <a:r>
              <a:rPr lang="en-US" sz="9000" dirty="0"/>
              <a:t>Personnel</a:t>
            </a:r>
          </a:p>
          <a:p>
            <a:pPr marL="1143000" indent="-1143000">
              <a:lnSpc>
                <a:spcPct val="100000"/>
              </a:lnSpc>
              <a:buFont typeface="Arial" panose="020B0604020202020204" pitchFamily="34" charset="0"/>
              <a:buChar char="•"/>
            </a:pPr>
            <a:r>
              <a:rPr lang="en-US" sz="9000" dirty="0"/>
              <a:t>Equipment needs:</a:t>
            </a:r>
          </a:p>
          <a:p>
            <a:pPr marL="3031865" lvl="1" indent="-1143000">
              <a:buFont typeface="Arial" panose="020B0604020202020204" pitchFamily="34" charset="0"/>
              <a:buChar char="•"/>
            </a:pPr>
            <a:r>
              <a:rPr lang="en-US" sz="9000" dirty="0"/>
              <a:t>Do staff need laptops?</a:t>
            </a:r>
          </a:p>
          <a:p>
            <a:pPr marL="3031865" lvl="1" indent="-1143000">
              <a:buFont typeface="Arial" panose="020B0604020202020204" pitchFamily="34" charset="0"/>
              <a:buChar char="•"/>
            </a:pPr>
            <a:r>
              <a:rPr lang="en-US" sz="9000" dirty="0"/>
              <a:t>Does everyone have internet to perform their job?</a:t>
            </a:r>
          </a:p>
          <a:p>
            <a:pPr marL="3031865" lvl="1" indent="-1143000">
              <a:buFont typeface="Arial" panose="020B0604020202020204" pitchFamily="34" charset="0"/>
              <a:buChar char="•"/>
            </a:pPr>
            <a:r>
              <a:rPr lang="en-US" sz="9000" dirty="0"/>
              <a:t>Do they need calling cards for calling patients for follow up phone calls?</a:t>
            </a:r>
          </a:p>
          <a:p>
            <a:pPr marL="3031865" lvl="1" indent="-1143000">
              <a:buFont typeface="Arial" panose="020B0604020202020204" pitchFamily="34" charset="0"/>
              <a:buChar char="•"/>
            </a:pPr>
            <a:r>
              <a:rPr lang="en-US" sz="9000" dirty="0"/>
              <a:t>What other resources might be needed at that site? Freezers, slide scanners, etc.</a:t>
            </a:r>
            <a:endParaRPr lang="en-US" sz="7300" dirty="0"/>
          </a:p>
          <a:p>
            <a:pPr marL="1143000" indent="-1143000">
              <a:lnSpc>
                <a:spcPct val="100000"/>
              </a:lnSpc>
              <a:buFont typeface="Arial" panose="020B0604020202020204" pitchFamily="34" charset="0"/>
              <a:buChar char="•"/>
            </a:pPr>
            <a:r>
              <a:rPr lang="en-US" sz="9000" dirty="0"/>
              <a:t>Research supplies/patient care costs</a:t>
            </a:r>
          </a:p>
          <a:p>
            <a:pPr marL="1143000" indent="-1143000">
              <a:lnSpc>
                <a:spcPct val="100000"/>
              </a:lnSpc>
              <a:buFont typeface="Arial" panose="020B0604020202020204" pitchFamily="34" charset="0"/>
              <a:buChar char="•"/>
            </a:pPr>
            <a:r>
              <a:rPr lang="en-US" sz="9000" dirty="0"/>
              <a:t>Patient travel reimbursement</a:t>
            </a:r>
          </a:p>
          <a:p>
            <a:pPr marL="1143000" indent="-1143000">
              <a:lnSpc>
                <a:spcPct val="100000"/>
              </a:lnSpc>
              <a:buFont typeface="Arial" panose="020B0604020202020204" pitchFamily="34" charset="0"/>
              <a:buChar char="•"/>
            </a:pPr>
            <a:r>
              <a:rPr lang="en-US" sz="9000" dirty="0"/>
              <a:t>Specimen analysis fees (prepping specimen, cutting/staining slides, running analysis)</a:t>
            </a:r>
          </a:p>
          <a:p>
            <a:pPr>
              <a:lnSpc>
                <a:spcPct val="100000"/>
              </a:lnSpc>
            </a:pPr>
            <a:endParaRPr lang="en-US" sz="9000" dirty="0"/>
          </a:p>
          <a:p>
            <a:pPr>
              <a:buNone/>
            </a:pPr>
            <a:endParaRPr lang="en-US" dirty="0"/>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40098010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192508" y="4201134"/>
            <a:ext cx="41189563" cy="14351960"/>
          </a:xfrm>
        </p:spPr>
        <p:txBody>
          <a:bodyPr/>
          <a:lstStyle/>
          <a:p>
            <a:pPr>
              <a:lnSpc>
                <a:spcPct val="150000"/>
              </a:lnSpc>
            </a:pPr>
            <a:r>
              <a:rPr lang="en-US" sz="9000" b="1" dirty="0"/>
              <a:t>Things to consider when developing your budget:</a:t>
            </a:r>
          </a:p>
          <a:p>
            <a:pPr marL="1143000" indent="-1143000">
              <a:lnSpc>
                <a:spcPct val="100000"/>
              </a:lnSpc>
              <a:buFont typeface="Arial" panose="020B0604020202020204" pitchFamily="34" charset="0"/>
              <a:buChar char="•"/>
            </a:pPr>
            <a:r>
              <a:rPr lang="en-US" sz="9000" dirty="0"/>
              <a:t>Qualitative fees (transcription of interviews/focus group discussions)</a:t>
            </a:r>
          </a:p>
          <a:p>
            <a:pPr marL="1143000" indent="-1143000">
              <a:lnSpc>
                <a:spcPct val="100000"/>
              </a:lnSpc>
              <a:buFont typeface="Arial" panose="020B0604020202020204" pitchFamily="34" charset="0"/>
              <a:buChar char="•"/>
            </a:pPr>
            <a:r>
              <a:rPr lang="en-US" sz="9000" dirty="0"/>
              <a:t>Publication fees</a:t>
            </a:r>
          </a:p>
          <a:p>
            <a:pPr marL="1143000" indent="-1143000">
              <a:lnSpc>
                <a:spcPct val="100000"/>
              </a:lnSpc>
              <a:buFont typeface="Arial" panose="020B0604020202020204" pitchFamily="34" charset="0"/>
              <a:buChar char="•"/>
            </a:pPr>
            <a:r>
              <a:rPr lang="en-US" sz="9000" dirty="0"/>
              <a:t>Admin fees:</a:t>
            </a:r>
          </a:p>
          <a:p>
            <a:pPr marL="3031865" lvl="1" indent="-1143000">
              <a:buFont typeface="Arial" panose="020B0604020202020204" pitchFamily="34" charset="0"/>
              <a:buChar char="•"/>
            </a:pPr>
            <a:r>
              <a:rPr lang="en-US" sz="9000" dirty="0"/>
              <a:t>Does your site carry IRB fees for review of a new study?  Do they have a fee for ethical renewals or amendments?</a:t>
            </a:r>
          </a:p>
          <a:p>
            <a:pPr marL="1143000" indent="-1143000">
              <a:lnSpc>
                <a:spcPct val="100000"/>
              </a:lnSpc>
              <a:buFont typeface="Arial" panose="020B0604020202020204" pitchFamily="34" charset="0"/>
              <a:buChar char="•"/>
            </a:pPr>
            <a:r>
              <a:rPr lang="en-US" sz="9000" dirty="0"/>
              <a:t>Travel costs (for faculty)</a:t>
            </a:r>
          </a:p>
          <a:p>
            <a:pPr marL="3031865" lvl="1" indent="-1143000">
              <a:buFont typeface="Arial" panose="020B0604020202020204" pitchFamily="34" charset="0"/>
              <a:buChar char="•"/>
            </a:pPr>
            <a:r>
              <a:rPr lang="en-US" sz="9000" dirty="0"/>
              <a:t>In what years might you travel for this project?  How much will that cost?</a:t>
            </a:r>
          </a:p>
          <a:p>
            <a:pPr>
              <a:buNone/>
            </a:pPr>
            <a:endParaRPr lang="en-US" dirty="0"/>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5070882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192508" y="4201134"/>
            <a:ext cx="41189563" cy="14351960"/>
          </a:xfrm>
        </p:spPr>
        <p:txBody>
          <a:bodyPr/>
          <a:lstStyle/>
          <a:p>
            <a:pPr>
              <a:lnSpc>
                <a:spcPct val="150000"/>
              </a:lnSpc>
            </a:pPr>
            <a:r>
              <a:rPr lang="en-US" sz="9000" b="1" dirty="0"/>
              <a:t>Equipment:</a:t>
            </a:r>
          </a:p>
          <a:p>
            <a:pPr marL="1143000" indent="-1143000">
              <a:lnSpc>
                <a:spcPct val="100000"/>
              </a:lnSpc>
              <a:buFont typeface="Arial" panose="020B0604020202020204" pitchFamily="34" charset="0"/>
              <a:buChar char="•"/>
            </a:pPr>
            <a:r>
              <a:rPr lang="en-US" sz="9000" dirty="0"/>
              <a:t>Equipment is defined as an item of property that has an acquisition cost of $5k or more and an expected service life of more than one year.</a:t>
            </a:r>
          </a:p>
          <a:p>
            <a:pPr marL="1143000" indent="-1143000">
              <a:lnSpc>
                <a:spcPct val="100000"/>
              </a:lnSpc>
              <a:buFont typeface="Arial" panose="020B0604020202020204" pitchFamily="34" charset="0"/>
              <a:buChar char="•"/>
            </a:pPr>
            <a:r>
              <a:rPr lang="en-US" sz="9000" dirty="0"/>
              <a:t>List each equipment separately and justify each.</a:t>
            </a:r>
          </a:p>
          <a:p>
            <a:pPr>
              <a:lnSpc>
                <a:spcPct val="100000"/>
              </a:lnSpc>
            </a:pPr>
            <a:endParaRPr lang="en-US" sz="9000" dirty="0"/>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1267327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192508" y="4201134"/>
            <a:ext cx="41189563" cy="14351960"/>
          </a:xfrm>
        </p:spPr>
        <p:txBody>
          <a:bodyPr/>
          <a:lstStyle/>
          <a:p>
            <a:pPr>
              <a:lnSpc>
                <a:spcPct val="150000"/>
              </a:lnSpc>
            </a:pPr>
            <a:r>
              <a:rPr lang="en-US" sz="9000" b="1" dirty="0"/>
              <a:t>Travel:</a:t>
            </a:r>
          </a:p>
          <a:p>
            <a:pPr marL="1143000" indent="-1143000">
              <a:lnSpc>
                <a:spcPct val="100000"/>
              </a:lnSpc>
              <a:buFont typeface="Arial" panose="020B0604020202020204" pitchFamily="34" charset="0"/>
              <a:buChar char="•"/>
            </a:pPr>
            <a:r>
              <a:rPr lang="en-US" sz="9000" dirty="0"/>
              <a:t>Only include costs for investigators from your site</a:t>
            </a:r>
          </a:p>
          <a:p>
            <a:pPr marL="1143000" indent="-1143000">
              <a:lnSpc>
                <a:spcPct val="100000"/>
              </a:lnSpc>
              <a:buFont typeface="Arial" panose="020B0604020202020204" pitchFamily="34" charset="0"/>
              <a:buChar char="•"/>
            </a:pPr>
            <a:r>
              <a:rPr lang="en-US" sz="9000" dirty="0"/>
              <a:t>In the budget justification include the destination, number of people traveling and breakout domestic versus international travel</a:t>
            </a:r>
          </a:p>
          <a:p>
            <a:pPr marL="1143000" indent="-1143000">
              <a:lnSpc>
                <a:spcPct val="100000"/>
              </a:lnSpc>
              <a:buFont typeface="Arial" panose="020B0604020202020204" pitchFamily="34" charset="0"/>
              <a:buChar char="•"/>
            </a:pPr>
            <a:r>
              <a:rPr lang="en-US" sz="9000" dirty="0"/>
              <a:t>It is important to clearly state how the travel is directly related and necessary to your proposed research</a:t>
            </a:r>
          </a:p>
          <a:p>
            <a:pPr>
              <a:lnSpc>
                <a:spcPct val="100000"/>
              </a:lnSpc>
            </a:pPr>
            <a:endParaRPr lang="en-US" sz="9000" dirty="0"/>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2716911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192508" y="4201134"/>
            <a:ext cx="41189563" cy="14351960"/>
          </a:xfrm>
        </p:spPr>
        <p:txBody>
          <a:bodyPr/>
          <a:lstStyle/>
          <a:p>
            <a:pPr>
              <a:lnSpc>
                <a:spcPct val="150000"/>
              </a:lnSpc>
            </a:pPr>
            <a:r>
              <a:rPr lang="en-US" sz="9000" b="1" dirty="0"/>
              <a:t>Materials and Supplies:</a:t>
            </a:r>
          </a:p>
          <a:p>
            <a:pPr marL="1143000" indent="-1143000">
              <a:lnSpc>
                <a:spcPct val="100000"/>
              </a:lnSpc>
              <a:buFont typeface="Arial" panose="020B0604020202020204" pitchFamily="34" charset="0"/>
              <a:buChar char="•"/>
            </a:pPr>
            <a:r>
              <a:rPr lang="en-US" sz="9000" dirty="0"/>
              <a:t>Cost estimates are based on prior experience</a:t>
            </a:r>
          </a:p>
          <a:p>
            <a:pPr>
              <a:lnSpc>
                <a:spcPct val="100000"/>
              </a:lnSpc>
            </a:pPr>
            <a:endParaRPr lang="en-US" sz="9000" dirty="0"/>
          </a:p>
          <a:p>
            <a:pPr>
              <a:lnSpc>
                <a:spcPct val="100000"/>
              </a:lnSpc>
            </a:pPr>
            <a:r>
              <a:rPr lang="en-US" sz="9000" b="1" dirty="0"/>
              <a:t>Publication Costs:</a:t>
            </a:r>
          </a:p>
          <a:p>
            <a:pPr marL="1143000" indent="-1143000">
              <a:lnSpc>
                <a:spcPct val="100000"/>
              </a:lnSpc>
              <a:buFont typeface="Arial" panose="020B0604020202020204" pitchFamily="34" charset="0"/>
              <a:buChar char="•"/>
            </a:pPr>
            <a:r>
              <a:rPr lang="en-US" sz="9000" dirty="0"/>
              <a:t>Request for funding to offset the costs associated with peer-reviewed publications. </a:t>
            </a:r>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9898487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2" y="2238605"/>
            <a:ext cx="33277495" cy="2499649"/>
          </a:xfrm>
        </p:spPr>
        <p:txBody>
          <a:bodyPr/>
          <a:lstStyle/>
          <a:p>
            <a:pPr algn="ctr"/>
            <a:r>
              <a:rPr lang="en-US" sz="8000" dirty="0">
                <a:solidFill>
                  <a:schemeClr val="bg1"/>
                </a:solidFill>
              </a:rPr>
              <a:t>Budget Development</a:t>
            </a:r>
          </a:p>
        </p:txBody>
      </p:sp>
      <p:sp>
        <p:nvSpPr>
          <p:cNvPr id="3" name="Content Placeholder 2"/>
          <p:cNvSpPr>
            <a:spLocks noGrp="1"/>
          </p:cNvSpPr>
          <p:nvPr>
            <p:ph idx="1"/>
          </p:nvPr>
        </p:nvSpPr>
        <p:spPr>
          <a:xfrm>
            <a:off x="1192508" y="4201134"/>
            <a:ext cx="41189563" cy="14351960"/>
          </a:xfrm>
        </p:spPr>
        <p:txBody>
          <a:bodyPr/>
          <a:lstStyle/>
          <a:p>
            <a:pPr>
              <a:lnSpc>
                <a:spcPct val="150000"/>
              </a:lnSpc>
            </a:pPr>
            <a:r>
              <a:rPr lang="en-US" sz="9000" b="1" dirty="0"/>
              <a:t>Estimating future years:</a:t>
            </a:r>
          </a:p>
          <a:p>
            <a:pPr marL="1143000" indent="-1143000">
              <a:lnSpc>
                <a:spcPct val="100000"/>
              </a:lnSpc>
              <a:buFont typeface="Arial" panose="020B0604020202020204" pitchFamily="34" charset="0"/>
              <a:buChar char="•"/>
            </a:pPr>
            <a:r>
              <a:rPr lang="en-US" sz="9000" dirty="0"/>
              <a:t>What will change each year?</a:t>
            </a:r>
          </a:p>
          <a:p>
            <a:pPr marL="1143000" indent="-1143000">
              <a:lnSpc>
                <a:spcPct val="100000"/>
              </a:lnSpc>
              <a:buFont typeface="Arial" panose="020B0604020202020204" pitchFamily="34" charset="0"/>
              <a:buChar char="•"/>
            </a:pPr>
            <a:r>
              <a:rPr lang="en-US" sz="9000" dirty="0"/>
              <a:t>Increase study subjects?</a:t>
            </a:r>
          </a:p>
          <a:p>
            <a:pPr marL="1143000" indent="-1143000">
              <a:lnSpc>
                <a:spcPct val="100000"/>
              </a:lnSpc>
              <a:buFont typeface="Arial" panose="020B0604020202020204" pitchFamily="34" charset="0"/>
              <a:buChar char="•"/>
            </a:pPr>
            <a:r>
              <a:rPr lang="en-US" sz="9000" dirty="0"/>
              <a:t>Increase/change in personnel effort?</a:t>
            </a:r>
          </a:p>
          <a:p>
            <a:pPr marL="1143000" indent="-1143000">
              <a:lnSpc>
                <a:spcPct val="100000"/>
              </a:lnSpc>
              <a:buFont typeface="Arial" panose="020B0604020202020204" pitchFamily="34" charset="0"/>
              <a:buChar char="•"/>
            </a:pPr>
            <a:r>
              <a:rPr lang="en-US" sz="9000" dirty="0"/>
              <a:t>Are you buying equipment in third year?</a:t>
            </a:r>
          </a:p>
          <a:p>
            <a:pPr>
              <a:lnSpc>
                <a:spcPct val="100000"/>
              </a:lnSpc>
            </a:pPr>
            <a:endParaRPr lang="en-US" sz="9000" dirty="0"/>
          </a:p>
          <a:p>
            <a:pPr>
              <a:lnSpc>
                <a:spcPct val="100000"/>
              </a:lnSpc>
            </a:pPr>
            <a:r>
              <a:rPr lang="en-US" sz="9000" b="1" dirty="0"/>
              <a:t>Note-NIH re-budgeting rule allows grantees to re-budget up to 25% of the total approved budget for a budget period as long as that change does not result in a change in the scope of work.</a:t>
            </a:r>
            <a:endParaRPr lang="en-US" sz="9000" dirty="0"/>
          </a:p>
          <a:p>
            <a:pPr>
              <a:buNone/>
            </a:pPr>
            <a:endParaRPr lang="en-US" dirty="0"/>
          </a:p>
        </p:txBody>
      </p:sp>
      <p:pic>
        <p:nvPicPr>
          <p:cNvPr id="4" name="Picture 5">
            <a:extLst>
              <a:ext uri="{FF2B5EF4-FFF2-40B4-BE49-F238E27FC236}">
                <a16:creationId xmlns:a16="http://schemas.microsoft.com/office/drawing/2014/main" id="{9ED4218F-A961-8299-750E-FD402880074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30698245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algn="ctr">
              <a:buNone/>
            </a:pPr>
            <a:endParaRPr lang="en-US" sz="8000" b="1" dirty="0">
              <a:solidFill>
                <a:schemeClr val="bg1"/>
              </a:solidFill>
              <a:latin typeface="Corbel" panose="020B0503020204020204" pitchFamily="34" charset="0"/>
            </a:endParaRPr>
          </a:p>
        </p:txBody>
      </p:sp>
      <p:sp>
        <p:nvSpPr>
          <p:cNvPr id="8" name="TextBox 7">
            <a:extLst>
              <a:ext uri="{FF2B5EF4-FFF2-40B4-BE49-F238E27FC236}">
                <a16:creationId xmlns:a16="http://schemas.microsoft.com/office/drawing/2014/main" id="{34AA1D79-B4BB-47B9-8E5F-EE7E2F710730}"/>
              </a:ext>
            </a:extLst>
          </p:cNvPr>
          <p:cNvSpPr txBox="1"/>
          <p:nvPr/>
        </p:nvSpPr>
        <p:spPr>
          <a:xfrm>
            <a:off x="2324100" y="5108790"/>
            <a:ext cx="39243000" cy="11172289"/>
          </a:xfrm>
          <a:prstGeom prst="rect">
            <a:avLst/>
          </a:prstGeom>
          <a:noFill/>
        </p:spPr>
        <p:txBody>
          <a:bodyPr wrap="square" rtlCol="0">
            <a:spAutoFit/>
          </a:bodyPr>
          <a:lstStyle/>
          <a:p>
            <a:pPr lvl="1">
              <a:buNone/>
            </a:pPr>
            <a:r>
              <a:rPr lang="en-US" sz="9000" b="1" dirty="0">
                <a:latin typeface="Corbel" panose="020B0503020204020204" pitchFamily="34" charset="0"/>
              </a:rPr>
              <a:t>Questions?</a:t>
            </a:r>
          </a:p>
          <a:p>
            <a:pPr lvl="1">
              <a:buNone/>
            </a:pPr>
            <a:endParaRPr lang="en-US" sz="9000" b="1" dirty="0">
              <a:latin typeface="Corbel" panose="020B0503020204020204" pitchFamily="34" charset="0"/>
            </a:endParaRPr>
          </a:p>
          <a:p>
            <a:pPr marL="65088" lvl="1">
              <a:buNone/>
            </a:pPr>
            <a:endParaRPr lang="en-US" sz="9000" dirty="0">
              <a:latin typeface="Corbel" panose="020B0503020204020204" pitchFamily="34" charset="0"/>
            </a:endParaRPr>
          </a:p>
          <a:p>
            <a:pPr lvl="1">
              <a:buNone/>
            </a:pPr>
            <a:r>
              <a:rPr lang="en-US" sz="9000" dirty="0">
                <a:latin typeface="Corbel" panose="020B0503020204020204" pitchFamily="34" charset="0"/>
              </a:rPr>
              <a:t>If you have any questions about the process of starting a new study or ensuring that your study is ready to begin accrual please email:</a:t>
            </a:r>
          </a:p>
          <a:p>
            <a:pPr lvl="1">
              <a:buNone/>
            </a:pPr>
            <a:endParaRPr lang="en-US" sz="9000" dirty="0">
              <a:latin typeface="Corbel" panose="020B0503020204020204" pitchFamily="34" charset="0"/>
            </a:endParaRPr>
          </a:p>
          <a:p>
            <a:pPr lvl="1">
              <a:buNone/>
            </a:pPr>
            <a:r>
              <a:rPr lang="en-US" sz="9000" dirty="0">
                <a:latin typeface="Corbel" panose="020B0503020204020204" pitchFamily="34" charset="0"/>
              </a:rPr>
              <a:t>Dr. Lawal, ARGO Program Manager, at: </a:t>
            </a:r>
            <a:r>
              <a:rPr lang="en-US" sz="9000" dirty="0">
                <a:latin typeface="Corbel" panose="020B0503020204020204" pitchFamily="34" charset="0"/>
                <a:hlinkClick r:id="rId4"/>
              </a:rPr>
              <a:t>Lawaln@argo-research.org</a:t>
            </a:r>
            <a:r>
              <a:rPr lang="en-US" sz="9000" dirty="0">
                <a:latin typeface="Corbel" panose="020B0503020204020204" pitchFamily="34" charset="0"/>
              </a:rPr>
              <a:t>	or</a:t>
            </a:r>
          </a:p>
          <a:p>
            <a:pPr lvl="1">
              <a:buNone/>
            </a:pPr>
            <a:r>
              <a:rPr lang="en-US" sz="9000" dirty="0">
                <a:latin typeface="Corbel" panose="020B0503020204020204" pitchFamily="34" charset="0"/>
              </a:rPr>
              <a:t>Cristina Olcese, MSKCC Clinical Research Manager, at: </a:t>
            </a:r>
            <a:r>
              <a:rPr lang="en-US" sz="9000" dirty="0">
                <a:latin typeface="Corbel" panose="020B0503020204020204" pitchFamily="34" charset="0"/>
                <a:hlinkClick r:id="rId5"/>
              </a:rPr>
              <a:t>OlceseC@mskcc.org</a:t>
            </a:r>
            <a:r>
              <a:rPr lang="en-US" sz="9000" dirty="0">
                <a:latin typeface="Corbel" panose="020B0503020204020204" pitchFamily="34" charset="0"/>
              </a:rPr>
              <a:t> </a:t>
            </a:r>
          </a:p>
        </p:txBody>
      </p:sp>
    </p:spTree>
    <p:extLst>
      <p:ext uri="{BB962C8B-B14F-4D97-AF65-F5344CB8AC3E}">
        <p14:creationId xmlns:p14="http://schemas.microsoft.com/office/powerpoint/2010/main" val="2028661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Mandatory Trainings</a:t>
            </a:r>
          </a:p>
        </p:txBody>
      </p:sp>
      <p:sp>
        <p:nvSpPr>
          <p:cNvPr id="9" name="TextBox 8">
            <a:extLst>
              <a:ext uri="{FF2B5EF4-FFF2-40B4-BE49-F238E27FC236}">
                <a16:creationId xmlns:a16="http://schemas.microsoft.com/office/drawing/2014/main" id="{B595228B-AC7C-9A4A-9087-C9E326C21F52}"/>
              </a:ext>
            </a:extLst>
          </p:cNvPr>
          <p:cNvSpPr txBox="1"/>
          <p:nvPr/>
        </p:nvSpPr>
        <p:spPr>
          <a:xfrm>
            <a:off x="2038350" y="4878389"/>
            <a:ext cx="38271450" cy="20559474"/>
          </a:xfrm>
          <a:prstGeom prst="rect">
            <a:avLst/>
          </a:prstGeom>
          <a:noFill/>
        </p:spPr>
        <p:txBody>
          <a:bodyPr wrap="square">
            <a:spAutoFit/>
          </a:bodyPr>
          <a:lstStyle/>
          <a:p>
            <a:pPr>
              <a:buNone/>
            </a:pPr>
            <a:r>
              <a:rPr lang="en-US" sz="9000" b="1" dirty="0">
                <a:latin typeface="Corbel" panose="020B0503020204020204" pitchFamily="34" charset="0"/>
              </a:rPr>
              <a:t>HSP</a:t>
            </a:r>
          </a:p>
          <a:p>
            <a:pPr>
              <a:buNone/>
            </a:pPr>
            <a:endParaRPr lang="en-US" sz="9000" b="1" dirty="0">
              <a:latin typeface="Corbel" panose="020B0503020204020204" pitchFamily="34" charset="0"/>
            </a:endParaRPr>
          </a:p>
          <a:p>
            <a:pPr>
              <a:buFont typeface="Arial" panose="020B0604020202020204" pitchFamily="34" charset="0"/>
              <a:buNone/>
            </a:pPr>
            <a:r>
              <a:rPr lang="en-US" altLang="en-US" sz="8800" dirty="0">
                <a:latin typeface="Corbel" panose="020B0503020204020204" pitchFamily="34" charset="0"/>
                <a:cs typeface="Corbel" panose="020B0503020204020204" pitchFamily="34" charset="0"/>
              </a:rPr>
              <a:t>All Principal Investigators (PIs), Co-Investigators, and those meeting the NIH definition of “Key Personnel” must complete Human Subjects Protection (HSP) training regardless of whether or not they have access to identifiable data/tissue or contact with subjects. The NIH requires education on the protection of human research participants for all investigators submitting NIH applications for grants or proposals for contracts or receiving new non-competing awards for research involving human subjects. If you are not sure if your role requires HSP certification, please contact Seyi Olanrewaju at: </a:t>
            </a:r>
            <a:r>
              <a:rPr lang="en-US" altLang="en-US" sz="8800" dirty="0">
                <a:latin typeface="Corbel" panose="020B0503020204020204" pitchFamily="34" charset="0"/>
                <a:cs typeface="Corbel" panose="020B0503020204020204" pitchFamily="34" charset="0"/>
                <a:hlinkClick r:id="rId4"/>
              </a:rPr>
              <a:t>Olanrewajuseyi@yahoo.com</a:t>
            </a:r>
            <a:r>
              <a:rPr lang="en-US" altLang="en-US" sz="8800" dirty="0">
                <a:latin typeface="Corbel" panose="020B0503020204020204" pitchFamily="34" charset="0"/>
                <a:cs typeface="Corbel" panose="020B0503020204020204" pitchFamily="34" charset="0"/>
              </a:rPr>
              <a:t> or Cristina Olcese at: </a:t>
            </a:r>
            <a:r>
              <a:rPr lang="en-US" altLang="en-US" sz="8800" dirty="0">
                <a:latin typeface="Corbel" panose="020B0503020204020204" pitchFamily="34" charset="0"/>
                <a:cs typeface="Corbel" panose="020B0503020204020204" pitchFamily="34" charset="0"/>
                <a:hlinkClick r:id="rId5"/>
              </a:rPr>
              <a:t>OlceseC@mskcc.org</a:t>
            </a:r>
            <a:r>
              <a:rPr lang="en-US" altLang="en-US" sz="8800" dirty="0">
                <a:latin typeface="Corbel" panose="020B0503020204020204" pitchFamily="34" charset="0"/>
                <a:cs typeface="Corbel" panose="020B0503020204020204" pitchFamily="34" charset="0"/>
              </a:rPr>
              <a:t>	</a:t>
            </a:r>
          </a:p>
          <a:p>
            <a:pPr>
              <a:buFont typeface="Arial" panose="020B0604020202020204" pitchFamily="34" charset="0"/>
              <a:buNone/>
            </a:pPr>
            <a:r>
              <a:rPr lang="en-US" altLang="en-US" sz="8800" dirty="0">
                <a:latin typeface="Corbel" panose="020B0503020204020204" pitchFamily="34" charset="0"/>
                <a:cs typeface="Corbel" panose="020B0503020204020204" pitchFamily="34" charset="0"/>
              </a:rPr>
              <a:t>	</a:t>
            </a:r>
          </a:p>
          <a:p>
            <a:pPr>
              <a:buNone/>
            </a:pPr>
            <a:endParaRPr lang="en-US" sz="9000" dirty="0">
              <a:latin typeface="Corbel" panose="020B0503020204020204" pitchFamily="34" charset="0"/>
            </a:endParaRPr>
          </a:p>
          <a:p>
            <a:pPr>
              <a:buNone/>
            </a:pPr>
            <a:endParaRPr lang="en-US" sz="9000" b="1" dirty="0">
              <a:latin typeface="Corbel" panose="020B0503020204020204" pitchFamily="34" charset="0"/>
            </a:endParaRPr>
          </a:p>
          <a:p>
            <a:pPr>
              <a:buNone/>
            </a:pPr>
            <a:r>
              <a:rPr lang="en-US" sz="9000" b="1" dirty="0">
                <a:latin typeface="Corbel" panose="020B0503020204020204" pitchFamily="34" charset="0"/>
              </a:rPr>
              <a:t> </a:t>
            </a:r>
            <a:endParaRPr lang="en-US" sz="9000" dirty="0">
              <a:latin typeface="Corbel" panose="020B0503020204020204" pitchFamily="34" charset="0"/>
            </a:endParaRPr>
          </a:p>
        </p:txBody>
      </p:sp>
    </p:spTree>
    <p:extLst>
      <p:ext uri="{BB962C8B-B14F-4D97-AF65-F5344CB8AC3E}">
        <p14:creationId xmlns:p14="http://schemas.microsoft.com/office/powerpoint/2010/main" val="3433661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Mandatory Trainings</a:t>
            </a:r>
          </a:p>
        </p:txBody>
      </p:sp>
      <p:sp>
        <p:nvSpPr>
          <p:cNvPr id="9" name="TextBox 8">
            <a:extLst>
              <a:ext uri="{FF2B5EF4-FFF2-40B4-BE49-F238E27FC236}">
                <a16:creationId xmlns:a16="http://schemas.microsoft.com/office/drawing/2014/main" id="{B595228B-AC7C-9A4A-9087-C9E326C21F52}"/>
              </a:ext>
            </a:extLst>
          </p:cNvPr>
          <p:cNvSpPr txBox="1"/>
          <p:nvPr/>
        </p:nvSpPr>
        <p:spPr>
          <a:xfrm>
            <a:off x="2038350" y="4878389"/>
            <a:ext cx="38271450" cy="11049179"/>
          </a:xfrm>
          <a:prstGeom prst="rect">
            <a:avLst/>
          </a:prstGeom>
          <a:noFill/>
        </p:spPr>
        <p:txBody>
          <a:bodyPr wrap="square">
            <a:spAutoFit/>
          </a:bodyPr>
          <a:lstStyle/>
          <a:p>
            <a:pPr>
              <a:buNone/>
            </a:pPr>
            <a:r>
              <a:rPr lang="en-US" sz="9000" b="1" dirty="0">
                <a:latin typeface="Corbel" panose="020B0503020204020204" pitchFamily="34" charset="0"/>
              </a:rPr>
              <a:t>HSP</a:t>
            </a:r>
          </a:p>
          <a:p>
            <a:pPr>
              <a:buNone/>
            </a:pPr>
            <a:endParaRPr lang="en-US" sz="9000" b="1" dirty="0">
              <a:latin typeface="Corbel" panose="020B0503020204020204" pitchFamily="34" charset="0"/>
            </a:endParaRPr>
          </a:p>
          <a:p>
            <a:pPr>
              <a:buNone/>
            </a:pPr>
            <a:endParaRPr lang="en-US" altLang="en-US" sz="8800" dirty="0">
              <a:latin typeface="Corbel" panose="020B0503020204020204" pitchFamily="34" charset="0"/>
              <a:cs typeface="Corbel" panose="020B0503020204020204" pitchFamily="34" charset="0"/>
            </a:endParaRPr>
          </a:p>
          <a:p>
            <a:pPr>
              <a:buFont typeface="Arial" panose="020B0604020202020204" pitchFamily="34" charset="0"/>
              <a:buNone/>
            </a:pPr>
            <a:r>
              <a:rPr lang="en-US" altLang="en-US" sz="8800" dirty="0">
                <a:latin typeface="Corbel" panose="020B0503020204020204" pitchFamily="34" charset="0"/>
                <a:cs typeface="Corbel" panose="020B0503020204020204" pitchFamily="34" charset="0"/>
              </a:rPr>
              <a:t>Failure to complete Human Subject Protection certification or maintain recertification every three (3) years will result in suspension from </a:t>
            </a:r>
            <a:r>
              <a:rPr lang="en-US" altLang="en-US" sz="8800" b="1" dirty="0">
                <a:latin typeface="Corbel" panose="020B0503020204020204" pitchFamily="34" charset="0"/>
                <a:cs typeface="Corbel" panose="020B0503020204020204" pitchFamily="34" charset="0"/>
              </a:rPr>
              <a:t>all</a:t>
            </a:r>
            <a:r>
              <a:rPr lang="en-US" altLang="en-US" sz="8800" dirty="0">
                <a:latin typeface="Corbel" panose="020B0503020204020204" pitchFamily="34" charset="0"/>
                <a:cs typeface="Corbel" panose="020B0503020204020204" pitchFamily="34" charset="0"/>
              </a:rPr>
              <a:t> research activity.</a:t>
            </a:r>
            <a:endParaRPr lang="en-US" sz="9000" dirty="0">
              <a:latin typeface="Corbel" panose="020B0503020204020204" pitchFamily="34" charset="0"/>
            </a:endParaRPr>
          </a:p>
          <a:p>
            <a:pPr>
              <a:buNone/>
            </a:pPr>
            <a:endParaRPr lang="en-US" sz="9000" b="1" dirty="0">
              <a:latin typeface="Corbel" panose="020B0503020204020204" pitchFamily="34" charset="0"/>
            </a:endParaRPr>
          </a:p>
          <a:p>
            <a:pPr>
              <a:buNone/>
            </a:pPr>
            <a:r>
              <a:rPr lang="en-US" sz="9000" b="1" dirty="0">
                <a:latin typeface="Corbel" panose="020B0503020204020204" pitchFamily="34" charset="0"/>
              </a:rPr>
              <a:t> </a:t>
            </a:r>
            <a:endParaRPr lang="en-US" sz="9000" dirty="0">
              <a:latin typeface="Corbel" panose="020B0503020204020204" pitchFamily="34" charset="0"/>
            </a:endParaRPr>
          </a:p>
        </p:txBody>
      </p:sp>
    </p:spTree>
    <p:extLst>
      <p:ext uri="{BB962C8B-B14F-4D97-AF65-F5344CB8AC3E}">
        <p14:creationId xmlns:p14="http://schemas.microsoft.com/office/powerpoint/2010/main" val="3903822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marL="0" marR="0" lvl="0" indent="0" algn="l" defTabSz="3788679" rtl="0" eaLnBrk="0" fontAlgn="base" latinLnBrk="0" hangingPunct="0">
              <a:lnSpc>
                <a:spcPts val="4311"/>
              </a:lnSpc>
              <a:spcBef>
                <a:spcPct val="20000"/>
              </a:spcBef>
              <a:spcAft>
                <a:spcPct val="0"/>
              </a:spcAft>
              <a:buClrTx/>
              <a:buSzTx/>
              <a:buFontTx/>
              <a:buNone/>
              <a:tabLst/>
              <a:defRPr/>
            </a:pPr>
            <a:endParaRPr kumimoji="0" lang="en-US" sz="3100" b="0" i="0" u="none" strike="noStrike" kern="0" cap="none" spc="0" normalizeH="0" baseline="0" noProof="0" dirty="0">
              <a:ln>
                <a:noFill/>
              </a:ln>
              <a:solidFill>
                <a:srgbClr val="000000"/>
              </a:solidFill>
              <a:effectLst/>
              <a:uLnTx/>
              <a:uFillTx/>
              <a:latin typeface="Georgia"/>
              <a:ea typeface="+mn-e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pPr marL="0" marR="0" lvl="0" indent="0" algn="l" defTabSz="4394200" rtl="0" eaLnBrk="1" fontAlgn="base" latinLnBrk="0" hangingPunct="1">
              <a:lnSpc>
                <a:spcPts val="5000"/>
              </a:lnSpc>
              <a:spcBef>
                <a:spcPct val="20000"/>
              </a:spcBef>
              <a:spcAft>
                <a:spcPct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Arial"/>
              <a:ea typeface="+mn-ea"/>
              <a:cs typeface="Arial"/>
            </a:endParaRPr>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0" b="1" i="0" u="none" strike="noStrike" kern="1200" cap="none" spc="0" normalizeH="0" baseline="0" noProof="0" dirty="0">
                <a:ln>
                  <a:noFill/>
                </a:ln>
                <a:solidFill>
                  <a:srgbClr val="FFFFFF"/>
                </a:solidFill>
                <a:effectLst/>
                <a:uLnTx/>
                <a:uFillTx/>
                <a:latin typeface="Corbel" panose="020B0503020204020204" pitchFamily="34" charset="0"/>
                <a:ea typeface="+mn-ea"/>
                <a:cs typeface="+mn-cs"/>
              </a:rPr>
              <a:t>Mandatory Trainings</a:t>
            </a:r>
          </a:p>
        </p:txBody>
      </p:sp>
      <p:sp>
        <p:nvSpPr>
          <p:cNvPr id="9" name="TextBox 8">
            <a:extLst>
              <a:ext uri="{FF2B5EF4-FFF2-40B4-BE49-F238E27FC236}">
                <a16:creationId xmlns:a16="http://schemas.microsoft.com/office/drawing/2014/main" id="{B595228B-AC7C-9A4A-9087-C9E326C21F52}"/>
              </a:ext>
            </a:extLst>
          </p:cNvPr>
          <p:cNvSpPr txBox="1"/>
          <p:nvPr/>
        </p:nvSpPr>
        <p:spPr>
          <a:xfrm>
            <a:off x="2038350" y="4878389"/>
            <a:ext cx="38271450" cy="17789485"/>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HSP</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800" b="1" i="0" u="none" strike="noStrike" kern="1200" cap="none" spc="0" normalizeH="0" baseline="0" noProof="0" dirty="0">
              <a:ln>
                <a:noFill/>
              </a:ln>
              <a:solidFill>
                <a:srgbClr val="000000"/>
              </a:solidFill>
              <a:effectLst/>
              <a:uLnTx/>
              <a:uFillTx/>
              <a:latin typeface="Corbel "/>
            </a:endParaRPr>
          </a:p>
          <a:p>
            <a:pPr marL="169863" indent="-169863">
              <a:buFont typeface="Arial" charset="0"/>
              <a:buChar char="•"/>
              <a:defRPr/>
            </a:pPr>
            <a:r>
              <a:rPr lang="en-US" sz="8800" b="1" dirty="0">
                <a:latin typeface="Corbel "/>
              </a:rPr>
              <a:t>How to complete training (new user)</a:t>
            </a:r>
          </a:p>
          <a:p>
            <a:pPr marL="569913" lvl="1" indent="-169863">
              <a:buFont typeface="Arial" charset="0"/>
              <a:buChar char="–"/>
              <a:defRPr/>
            </a:pPr>
            <a:r>
              <a:rPr lang="en-US" sz="8800" dirty="0">
                <a:latin typeface="Corbel "/>
              </a:rPr>
              <a:t>Go to citiprogram.org </a:t>
            </a:r>
          </a:p>
          <a:p>
            <a:pPr marL="569913" lvl="1" indent="-169863">
              <a:buFont typeface="Arial" charset="0"/>
              <a:buChar char="–"/>
              <a:defRPr/>
            </a:pPr>
            <a:r>
              <a:rPr lang="en-US" sz="8800" dirty="0">
                <a:latin typeface="Corbel "/>
              </a:rPr>
              <a:t>Register by creating an account </a:t>
            </a:r>
          </a:p>
          <a:p>
            <a:pPr marL="569913" lvl="1" indent="-169863">
              <a:buFont typeface="Arial" charset="0"/>
              <a:buChar char="–"/>
              <a:defRPr/>
            </a:pPr>
            <a:r>
              <a:rPr lang="en-US" sz="8800" dirty="0">
                <a:latin typeface="Corbel "/>
              </a:rPr>
              <a:t>Affiliate yourself with ARGO </a:t>
            </a:r>
          </a:p>
          <a:p>
            <a:pPr marL="569913" lvl="1" indent="-169863">
              <a:buFont typeface="Arial" charset="0"/>
              <a:buChar char="–"/>
              <a:defRPr/>
            </a:pPr>
            <a:r>
              <a:rPr lang="en-US" sz="8800" dirty="0">
                <a:latin typeface="Corbel "/>
              </a:rPr>
              <a:t>Select ‘Basic Course’ when prompted </a:t>
            </a:r>
          </a:p>
          <a:p>
            <a:pPr marL="569913" lvl="1" indent="-169863">
              <a:buFont typeface="Arial" charset="0"/>
              <a:buChar char="–"/>
              <a:defRPr/>
            </a:pPr>
            <a:r>
              <a:rPr lang="en-US" sz="8800" dirty="0">
                <a:latin typeface="Corbel "/>
              </a:rPr>
              <a:t>Select ‘Group 1’ or ‘Group 2’</a:t>
            </a:r>
          </a:p>
          <a:p>
            <a:pPr marL="969963" lvl="2" indent="-169863">
              <a:buFont typeface="Arial" charset="0"/>
              <a:buChar char="•"/>
              <a:defRPr/>
            </a:pPr>
            <a:r>
              <a:rPr lang="en-US" sz="8800" dirty="0">
                <a:latin typeface="Corbel "/>
              </a:rPr>
              <a:t>Group 1 – Biomedical Sciences</a:t>
            </a:r>
          </a:p>
          <a:p>
            <a:pPr marL="969963" lvl="2" indent="-169863">
              <a:buFont typeface="Arial" charset="0"/>
              <a:buChar char="•"/>
              <a:defRPr/>
            </a:pPr>
            <a:r>
              <a:rPr lang="en-US" sz="8800" dirty="0">
                <a:latin typeface="Corbel "/>
              </a:rPr>
              <a:t>Group 2 – Social/ Behavioral  Research </a:t>
            </a:r>
          </a:p>
          <a:p>
            <a:pPr marL="969963" lvl="2" indent="-169863">
              <a:buFont typeface="Arial" charset="0"/>
              <a:buChar char="•"/>
              <a:defRPr/>
            </a:pPr>
            <a:r>
              <a:rPr lang="en-US" sz="8800" dirty="0">
                <a:latin typeface="Corbel "/>
              </a:rPr>
              <a:t>Group 3 - Both Biomedical and Social / Behavioral Research</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 </a:t>
            </a:r>
            <a:endParaRPr kumimoji="0" lang="en-US" sz="90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563323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p:cNvSpPr txBox="1">
            <a:spLocks/>
          </p:cNvSpPr>
          <p:nvPr/>
        </p:nvSpPr>
        <p:spPr>
          <a:xfrm>
            <a:off x="1311276" y="13948834"/>
            <a:ext cx="9729789" cy="7648424"/>
          </a:xfrm>
          <a:prstGeom prst="rect">
            <a:avLst/>
          </a:prstGeom>
        </p:spPr>
        <p:txBody>
          <a:bodyPr vert="horz" lIns="78840" tIns="39420" rIns="78840" bIns="39420" anchor="t" anchorCtr="0"/>
          <a:lstStyle/>
          <a:p>
            <a:pPr defTabSz="3788679" eaLnBrk="0" hangingPunct="0">
              <a:lnSpc>
                <a:spcPts val="4311"/>
              </a:lnSpc>
              <a:spcBef>
                <a:spcPct val="20000"/>
              </a:spcBef>
              <a:buNone/>
              <a:defRPr/>
            </a:pPr>
            <a:endParaRPr lang="en-US" sz="3100" kern="0" dirty="0">
              <a:latin typeface="Georgia"/>
              <a:cs typeface="Georgia"/>
            </a:endParaRPr>
          </a:p>
        </p:txBody>
      </p:sp>
      <p:sp>
        <p:nvSpPr>
          <p:cNvPr id="42" name="Text Placeholder 16"/>
          <p:cNvSpPr txBox="1">
            <a:spLocks/>
          </p:cNvSpPr>
          <p:nvPr/>
        </p:nvSpPr>
        <p:spPr>
          <a:xfrm>
            <a:off x="918557" y="5901270"/>
            <a:ext cx="7627999" cy="1294168"/>
          </a:xfrm>
          <a:prstGeom prst="rect">
            <a:avLst/>
          </a:prstGeom>
        </p:spPr>
        <p:txBody>
          <a:bodyPr vert="horz" lIns="78840" tIns="39420" rIns="78840" bIns="39420" anchor="t" anchorCtr="0"/>
          <a:lstStyle>
            <a:lvl1pPr marL="0" indent="0" algn="l" defTabSz="4394200" rtl="0" eaLnBrk="1" fontAlgn="base" hangingPunct="1">
              <a:lnSpc>
                <a:spcPts val="5000"/>
              </a:lnSpc>
              <a:spcBef>
                <a:spcPct val="20000"/>
              </a:spcBef>
              <a:spcAft>
                <a:spcPct val="0"/>
              </a:spcAft>
              <a:buFontTx/>
              <a:buNone/>
              <a:defRPr sz="3200" b="0" i="0">
                <a:solidFill>
                  <a:schemeClr val="tx1"/>
                </a:solidFill>
                <a:latin typeface="Arial"/>
                <a:ea typeface="+mn-ea"/>
                <a:cs typeface="Arial"/>
              </a:defRPr>
            </a:lvl1pPr>
            <a:lvl2pPr marL="2190750" indent="0" algn="l" defTabSz="4394200" rtl="0" eaLnBrk="1" fontAlgn="base" hangingPunct="1">
              <a:spcBef>
                <a:spcPct val="20000"/>
              </a:spcBef>
              <a:spcAft>
                <a:spcPct val="0"/>
              </a:spcAft>
              <a:buFontTx/>
              <a:buNone/>
              <a:defRPr sz="13600" b="1" i="0">
                <a:solidFill>
                  <a:schemeClr val="tx1"/>
                </a:solidFill>
                <a:latin typeface="Corbel"/>
                <a:cs typeface="Corbel"/>
              </a:defRPr>
            </a:lvl2pPr>
            <a:lvl3pPr marL="4394200" indent="0" algn="l" defTabSz="4394200" rtl="0" eaLnBrk="1" fontAlgn="base" hangingPunct="1">
              <a:spcBef>
                <a:spcPct val="20000"/>
              </a:spcBef>
              <a:spcAft>
                <a:spcPct val="0"/>
              </a:spcAft>
              <a:buFontTx/>
              <a:buNone/>
              <a:defRPr sz="11600" b="1" i="0">
                <a:solidFill>
                  <a:schemeClr val="tx1"/>
                </a:solidFill>
                <a:latin typeface="Corbel"/>
                <a:cs typeface="Corbel"/>
              </a:defRPr>
            </a:lvl3pPr>
            <a:lvl4pPr marL="6584950" indent="0" algn="l" defTabSz="4394200" rtl="0" eaLnBrk="1" fontAlgn="base" hangingPunct="1">
              <a:spcBef>
                <a:spcPct val="20000"/>
              </a:spcBef>
              <a:spcAft>
                <a:spcPct val="0"/>
              </a:spcAft>
              <a:buFontTx/>
              <a:buNone/>
              <a:defRPr sz="9600" b="1" i="0">
                <a:solidFill>
                  <a:schemeClr val="tx1"/>
                </a:solidFill>
                <a:latin typeface="Corbel"/>
                <a:cs typeface="Corbel"/>
              </a:defRPr>
            </a:lvl4pPr>
            <a:lvl5pPr marL="8775700" indent="0" algn="l" defTabSz="4394200" rtl="0" eaLnBrk="1" fontAlgn="base" hangingPunct="1">
              <a:spcBef>
                <a:spcPct val="20000"/>
              </a:spcBef>
              <a:spcAft>
                <a:spcPct val="0"/>
              </a:spcAft>
              <a:buFontTx/>
              <a:buNone/>
              <a:defRPr sz="9600" b="1" i="0">
                <a:solidFill>
                  <a:schemeClr val="tx1"/>
                </a:solidFill>
                <a:latin typeface="Corbel"/>
                <a:cs typeface="Corbel"/>
              </a:defRPr>
            </a:lvl5pPr>
            <a:lvl6pPr marL="10788650" indent="-1098550" algn="l" defTabSz="4394200" rtl="0" eaLnBrk="1" fontAlgn="base" hangingPunct="1">
              <a:spcBef>
                <a:spcPct val="20000"/>
              </a:spcBef>
              <a:spcAft>
                <a:spcPct val="0"/>
              </a:spcAft>
              <a:buChar char="»"/>
              <a:defRPr sz="9600">
                <a:solidFill>
                  <a:schemeClr val="tx1"/>
                </a:solidFill>
                <a:latin typeface="+mn-lt"/>
              </a:defRPr>
            </a:lvl6pPr>
            <a:lvl7pPr marL="11703050" indent="-1098550" algn="l" defTabSz="4394200" rtl="0" eaLnBrk="1" fontAlgn="base" hangingPunct="1">
              <a:spcBef>
                <a:spcPct val="20000"/>
              </a:spcBef>
              <a:spcAft>
                <a:spcPct val="0"/>
              </a:spcAft>
              <a:buChar char="»"/>
              <a:defRPr sz="9600">
                <a:solidFill>
                  <a:schemeClr val="tx1"/>
                </a:solidFill>
                <a:latin typeface="+mn-lt"/>
              </a:defRPr>
            </a:lvl7pPr>
            <a:lvl8pPr marL="12617450" indent="-1098550" algn="l" defTabSz="4394200" rtl="0" eaLnBrk="1" fontAlgn="base" hangingPunct="1">
              <a:spcBef>
                <a:spcPct val="20000"/>
              </a:spcBef>
              <a:spcAft>
                <a:spcPct val="0"/>
              </a:spcAft>
              <a:buChar char="»"/>
              <a:defRPr sz="9600">
                <a:solidFill>
                  <a:schemeClr val="tx1"/>
                </a:solidFill>
                <a:latin typeface="+mn-lt"/>
              </a:defRPr>
            </a:lvl8pPr>
            <a:lvl9pPr marL="13531850" indent="-1098550" algn="l" defTabSz="4394200" rtl="0" eaLnBrk="1" fontAlgn="base" hangingPunct="1">
              <a:spcBef>
                <a:spcPct val="20000"/>
              </a:spcBef>
              <a:spcAft>
                <a:spcPct val="0"/>
              </a:spcAft>
              <a:buChar char="»"/>
              <a:defRPr sz="9600">
                <a:solidFill>
                  <a:schemeClr val="tx1"/>
                </a:solidFill>
                <a:latin typeface="+mn-lt"/>
              </a:defRPr>
            </a:lvl9pPr>
          </a:lstStyle>
          <a:p>
            <a:endParaRPr lang="en-US" dirty="0"/>
          </a:p>
        </p:txBody>
      </p:sp>
      <p:pic>
        <p:nvPicPr>
          <p:cNvPr id="7" name="Picture 5">
            <a:extLst>
              <a:ext uri="{FF2B5EF4-FFF2-40B4-BE49-F238E27FC236}">
                <a16:creationId xmlns:a16="http://schemas.microsoft.com/office/drawing/2014/main" id="{BF480A3C-CE1F-4C39-AE3B-DFE2114B8A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648581" y="630128"/>
            <a:ext cx="8733490" cy="2947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a:extLst>
              <a:ext uri="{FF2B5EF4-FFF2-40B4-BE49-F238E27FC236}">
                <a16:creationId xmlns:a16="http://schemas.microsoft.com/office/drawing/2014/main" id="{B0C7636E-D804-4BE7-891C-785550072677}"/>
              </a:ext>
            </a:extLst>
          </p:cNvPr>
          <p:cNvSpPr txBox="1"/>
          <p:nvPr/>
        </p:nvSpPr>
        <p:spPr>
          <a:xfrm>
            <a:off x="9372600" y="2085975"/>
            <a:ext cx="21374100" cy="1323439"/>
          </a:xfrm>
          <a:prstGeom prst="rect">
            <a:avLst/>
          </a:prstGeom>
          <a:noFill/>
        </p:spPr>
        <p:txBody>
          <a:bodyPr wrap="square" rtlCol="0">
            <a:spAutoFit/>
          </a:bodyPr>
          <a:lstStyle/>
          <a:p>
            <a:pPr algn="ctr">
              <a:buNone/>
            </a:pPr>
            <a:r>
              <a:rPr lang="en-US" sz="8000" b="1" dirty="0">
                <a:solidFill>
                  <a:schemeClr val="bg1"/>
                </a:solidFill>
                <a:latin typeface="Corbel" panose="020B0503020204020204" pitchFamily="34" charset="0"/>
              </a:rPr>
              <a:t>Mandatory Trainings</a:t>
            </a:r>
          </a:p>
        </p:txBody>
      </p:sp>
      <p:sp>
        <p:nvSpPr>
          <p:cNvPr id="9" name="TextBox 8">
            <a:extLst>
              <a:ext uri="{FF2B5EF4-FFF2-40B4-BE49-F238E27FC236}">
                <a16:creationId xmlns:a16="http://schemas.microsoft.com/office/drawing/2014/main" id="{B595228B-AC7C-9A4A-9087-C9E326C21F52}"/>
              </a:ext>
            </a:extLst>
          </p:cNvPr>
          <p:cNvSpPr txBox="1"/>
          <p:nvPr/>
        </p:nvSpPr>
        <p:spPr>
          <a:xfrm>
            <a:off x="2038350" y="4878389"/>
            <a:ext cx="38271450" cy="19451479"/>
          </a:xfrm>
          <a:prstGeom prst="rect">
            <a:avLst/>
          </a:prstGeom>
          <a:noFill/>
        </p:spPr>
        <p:txBody>
          <a:bodyPr wrap="square">
            <a:spAutoFit/>
          </a:bodyPr>
          <a:lstStyle/>
          <a:p>
            <a:pPr>
              <a:buNone/>
            </a:pPr>
            <a:r>
              <a:rPr lang="en-US" sz="9000" b="1" dirty="0">
                <a:latin typeface="Corbel" panose="020B0503020204020204" pitchFamily="34" charset="0"/>
              </a:rPr>
              <a:t>GCP</a:t>
            </a:r>
          </a:p>
          <a:p>
            <a:pPr>
              <a:buNone/>
            </a:pPr>
            <a:endParaRPr lang="en-US" altLang="en-US" sz="8800" dirty="0">
              <a:latin typeface="Corbel" panose="020B0503020204020204" pitchFamily="34" charset="0"/>
              <a:cs typeface="Corbel" panose="020B0503020204020204" pitchFamily="34" charset="0"/>
            </a:endParaRPr>
          </a:p>
          <a:p>
            <a:pPr marL="569913" lvl="1" indent="-169863">
              <a:buFont typeface="Arial" charset="0"/>
              <a:buNone/>
              <a:defRPr/>
            </a:pPr>
            <a:r>
              <a:rPr lang="en-US" sz="9000" dirty="0">
                <a:latin typeface="Corbel" panose="020B0503020204020204" pitchFamily="34" charset="0"/>
              </a:rPr>
              <a:t>The International Conference on </a:t>
            </a:r>
            <a:r>
              <a:rPr lang="en-US" sz="9000" dirty="0" err="1">
                <a:latin typeface="Corbel" panose="020B0503020204020204" pitchFamily="34" charset="0"/>
              </a:rPr>
              <a:t>Harmonisation</a:t>
            </a:r>
            <a:r>
              <a:rPr lang="en-US" sz="9000" dirty="0">
                <a:latin typeface="Corbel" panose="020B0503020204020204" pitchFamily="34" charset="0"/>
              </a:rPr>
              <a:t> (ICH) Good Clinical Practice (GCP) guidelines are an international standard for the design, conduct, performance, recording, and reporting of trials that involve participation of human subjects. GCP ensures that the rights, integrity, safety, and confidentiality of subjects are protected.</a:t>
            </a:r>
            <a:br>
              <a:rPr lang="en-US" sz="9000" dirty="0">
                <a:latin typeface="Corbel" panose="020B0503020204020204" pitchFamily="34" charset="0"/>
              </a:rPr>
            </a:br>
            <a:br>
              <a:rPr lang="en-US" sz="9000" dirty="0">
                <a:latin typeface="Corbel" panose="020B0503020204020204" pitchFamily="34" charset="0"/>
              </a:rPr>
            </a:br>
            <a:r>
              <a:rPr lang="en-US" sz="9000" dirty="0">
                <a:latin typeface="Corbel" panose="020B0503020204020204" pitchFamily="34" charset="0"/>
              </a:rPr>
              <a:t>In response to an </a:t>
            </a:r>
            <a:r>
              <a:rPr lang="en-US" sz="9000" dirty="0">
                <a:latin typeface="Corbel" panose="020B0503020204020204" pitchFamily="34" charset="0"/>
                <a:hlinkClick r:id="rId4"/>
              </a:rPr>
              <a:t>NIH Policy</a:t>
            </a:r>
            <a:r>
              <a:rPr lang="en-US" sz="9000" dirty="0">
                <a:latin typeface="Corbel" panose="020B0503020204020204" pitchFamily="34" charset="0"/>
              </a:rPr>
              <a:t> update regarding Good Clinical Practice (GCP) Training, staff involved in clinical research  (e.g., investigators, consenting professionals, RAs, Research Nurses, etc.) will require GCP certification to be completed every three years.</a:t>
            </a:r>
            <a:endParaRPr lang="en-US" sz="9000" b="1" dirty="0">
              <a:latin typeface="Corbel" panose="020B0503020204020204" pitchFamily="34" charset="0"/>
            </a:endParaRPr>
          </a:p>
          <a:p>
            <a:pPr>
              <a:buNone/>
            </a:pPr>
            <a:endParaRPr lang="en-US" sz="9000" b="1" dirty="0">
              <a:latin typeface="Corbel" panose="020B0503020204020204" pitchFamily="34" charset="0"/>
            </a:endParaRPr>
          </a:p>
          <a:p>
            <a:pPr>
              <a:buNone/>
            </a:pPr>
            <a:r>
              <a:rPr lang="en-US" sz="9000" b="1" dirty="0">
                <a:latin typeface="Corbel" panose="020B0503020204020204" pitchFamily="34" charset="0"/>
              </a:rPr>
              <a:t> </a:t>
            </a:r>
            <a:endParaRPr lang="en-US" sz="9000" dirty="0">
              <a:latin typeface="Corbel" panose="020B0503020204020204" pitchFamily="34" charset="0"/>
            </a:endParaRPr>
          </a:p>
        </p:txBody>
      </p:sp>
    </p:spTree>
    <p:extLst>
      <p:ext uri="{BB962C8B-B14F-4D97-AF65-F5344CB8AC3E}">
        <p14:creationId xmlns:p14="http://schemas.microsoft.com/office/powerpoint/2010/main" val="2648411227"/>
      </p:ext>
    </p:extLst>
  </p:cSld>
  <p:clrMapOvr>
    <a:masterClrMapping/>
  </p:clrMapOvr>
</p:sld>
</file>

<file path=ppt/theme/theme1.xml><?xml version="1.0" encoding="utf-8"?>
<a:theme xmlns:a="http://schemas.openxmlformats.org/drawingml/2006/main" name="2x1_ratio_blue">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27432" tIns="9144" rIns="27432" bIns="9144" numCol="1" anchor="t" anchorCtr="0" compatLnSpc="1">
        <a:prstTxWarp prst="textNoShape">
          <a:avLst/>
        </a:prstTxWarp>
        <a:spAutoFit/>
      </a:bodyPr>
      <a:lstStyle>
        <a:defPPr marL="174625" marR="0" indent="-174625" algn="l" defTabSz="200025" rtl="0" eaLnBrk="1" fontAlgn="base" latinLnBrk="0" hangingPunct="1">
          <a:lnSpc>
            <a:spcPct val="100000"/>
          </a:lnSpc>
          <a:spcBef>
            <a:spcPct val="0"/>
          </a:spcBef>
          <a:spcAft>
            <a:spcPct val="0"/>
          </a:spcAft>
          <a:buClrTx/>
          <a:buSzTx/>
          <a:buFontTx/>
          <a:buChar char="•"/>
          <a:tabLst/>
          <a:defRPr kumimoji="0" lang="en-US" sz="1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27432" tIns="9144" rIns="27432" bIns="9144" numCol="1" anchor="t" anchorCtr="0" compatLnSpc="1">
        <a:prstTxWarp prst="textNoShape">
          <a:avLst/>
        </a:prstTxWarp>
        <a:spAutoFit/>
      </a:bodyPr>
      <a:lstStyle>
        <a:defPPr marL="174625" marR="0" indent="-174625" algn="l" defTabSz="200025" rtl="0" eaLnBrk="1" fontAlgn="base" latinLnBrk="0" hangingPunct="1">
          <a:lnSpc>
            <a:spcPct val="100000"/>
          </a:lnSpc>
          <a:spcBef>
            <a:spcPct val="0"/>
          </a:spcBef>
          <a:spcAft>
            <a:spcPct val="0"/>
          </a:spcAft>
          <a:buClrTx/>
          <a:buSzTx/>
          <a:buFontTx/>
          <a:buChar char="•"/>
          <a:tabLst/>
          <a:defRPr kumimoji="0" lang="en-US" sz="1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C8ABB8FFC22D4E8088A1620D99C832" ma:contentTypeVersion="3" ma:contentTypeDescription="Create a new document." ma:contentTypeScope="" ma:versionID="22e9f83e17fbcecfc8411f67eb416e96">
  <xsd:schema xmlns:xsd="http://www.w3.org/2001/XMLSchema" xmlns:xs="http://www.w3.org/2001/XMLSchema" xmlns:p="http://schemas.microsoft.com/office/2006/metadata/properties" xmlns:ns2="4dc64a93-6719-4f13-8247-7916aa214c10" targetNamespace="http://schemas.microsoft.com/office/2006/metadata/properties" ma:root="true" ma:fieldsID="832602cd88e3affc27bc2316907676e8" ns2:_="">
    <xsd:import namespace="4dc64a93-6719-4f13-8247-7916aa214c10"/>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c64a93-6719-4f13-8247-7916aa214c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D1D61C-190C-4297-AE44-BC27E501DD65}">
  <ds:schemaRefs>
    <ds:schemaRef ds:uri="http://schemas.microsoft.com/sharepoint/v3/contenttype/forms"/>
  </ds:schemaRefs>
</ds:datastoreItem>
</file>

<file path=customXml/itemProps2.xml><?xml version="1.0" encoding="utf-8"?>
<ds:datastoreItem xmlns:ds="http://schemas.openxmlformats.org/officeDocument/2006/customXml" ds:itemID="{AD04E7CD-6223-4FD0-B982-F3AE6DA743CD}"/>
</file>

<file path=customXml/itemProps3.xml><?xml version="1.0" encoding="utf-8"?>
<ds:datastoreItem xmlns:ds="http://schemas.openxmlformats.org/officeDocument/2006/customXml" ds:itemID="{9F96D2A7-90AD-4D98-A4D0-9BFC03416802}">
  <ds:schemaRefs>
    <ds:schemaRef ds:uri="E64CF27C-2ECC-48E8-947E-CA63274FB2E8"/>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http://schemas.microsoft.com/sharepoint/v3/field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2x1_ratio_blue.potx</Template>
  <TotalTime>0</TotalTime>
  <Words>3653</Words>
  <Application>Microsoft Office PowerPoint</Application>
  <PresentationFormat>Custom</PresentationFormat>
  <Paragraphs>499</Paragraphs>
  <Slides>59</Slides>
  <Notes>38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59</vt:i4>
      </vt:variant>
    </vt:vector>
  </HeadingPairs>
  <TitlesOfParts>
    <vt:vector size="70" baseType="lpstr">
      <vt:lpstr>Arial</vt:lpstr>
      <vt:lpstr>Calibri</vt:lpstr>
      <vt:lpstr>Corbel</vt:lpstr>
      <vt:lpstr>Corbel </vt:lpstr>
      <vt:lpstr>Courier New</vt:lpstr>
      <vt:lpstr>Georgia</vt:lpstr>
      <vt:lpstr>Symbol</vt:lpstr>
      <vt:lpstr>Times</vt:lpstr>
      <vt:lpstr>Times New Roman</vt:lpstr>
      <vt:lpstr>Wingdings</vt:lpstr>
      <vt:lpstr>2x1_ratio_blue</vt:lpstr>
      <vt:lpstr>The essential tools to a successful PI-ARGO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Trainings: </vt:lpstr>
      <vt:lpstr>Things to remember: </vt:lpstr>
      <vt:lpstr>PowerPoint Presentation</vt:lpstr>
      <vt:lpstr>PowerPoint Presentation</vt:lpstr>
      <vt:lpstr>Types of Research Protocols</vt:lpstr>
      <vt:lpstr>What is a protocol?</vt:lpstr>
      <vt:lpstr>Protocols Can Be…</vt:lpstr>
      <vt:lpstr>Prospective Research</vt:lpstr>
      <vt:lpstr>PowerPoint Presentation</vt:lpstr>
      <vt:lpstr>Timeline</vt:lpstr>
      <vt:lpstr>Activation Process</vt:lpstr>
      <vt:lpstr>Activation Process-REDCap Build</vt:lpstr>
      <vt:lpstr>Activation Process-REDCap Build</vt:lpstr>
      <vt:lpstr>Activation Process-REDCap Build</vt:lpstr>
      <vt:lpstr>Activation Process-REDCap Build</vt:lpstr>
      <vt:lpstr>Activation Process-REDCap Build</vt:lpstr>
      <vt:lpstr>Activation Process-REDCap Build</vt:lpstr>
      <vt:lpstr>Planning Tips</vt:lpstr>
      <vt:lpstr>Consenting Best Practices and Research Compliance</vt:lpstr>
      <vt:lpstr>PowerPoint Presentation</vt:lpstr>
      <vt:lpstr>PowerPoint Presentation</vt:lpstr>
      <vt:lpstr>PowerPoint Presentation</vt:lpstr>
      <vt:lpstr>PowerPoint Presentation</vt:lpstr>
      <vt:lpstr>PowerPoint Presentation</vt:lpstr>
      <vt:lpstr>PowerPoint Presentation</vt:lpstr>
      <vt:lpstr>Where can I find information?</vt:lpstr>
      <vt:lpstr>Where can I find information?</vt:lpstr>
      <vt:lpstr>Where can I find information?</vt:lpstr>
      <vt:lpstr>Where can I find information?</vt:lpstr>
      <vt:lpstr>Overview of Contracts and Agreements</vt:lpstr>
      <vt:lpstr>What Types of Agreements?</vt:lpstr>
      <vt:lpstr>What Types of Agreements?</vt:lpstr>
      <vt:lpstr>Key Contract Provisions</vt:lpstr>
      <vt:lpstr>Budget Development</vt:lpstr>
      <vt:lpstr>Budget Development</vt:lpstr>
      <vt:lpstr>Budget Development</vt:lpstr>
      <vt:lpstr>Budget Development</vt:lpstr>
      <vt:lpstr>Budget Development</vt:lpstr>
      <vt:lpstr>Budget Development</vt:lpstr>
      <vt:lpstr>Budget Development</vt:lpstr>
      <vt:lpstr>Budget Development</vt:lpstr>
      <vt:lpstr>Budget Development</vt:lpstr>
      <vt:lpstr>Budget Development</vt:lpstr>
      <vt:lpstr>Budget Development</vt:lpstr>
      <vt:lpstr>Budget Development</vt:lpstr>
      <vt:lpstr>Budget Development</vt:lpstr>
      <vt:lpstr>Budget Development</vt:lpstr>
      <vt:lpstr>Budget Development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dc:description/>
  <cp:lastModifiedBy/>
  <cp:revision>1</cp:revision>
  <dcterms:created xsi:type="dcterms:W3CDTF">2016-09-27T13:37:57Z</dcterms:created>
  <dcterms:modified xsi:type="dcterms:W3CDTF">2026-03-18T14:36:57Z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0x0101004AC8ABB8FFC22D4E8088A1620D99C832</vt:lpwstr>
  </property>
</Properties>
</file>