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73" r:id="rId4"/>
    <p:sldId id="259" r:id="rId5"/>
    <p:sldId id="274" r:id="rId6"/>
    <p:sldId id="275" r:id="rId7"/>
    <p:sldId id="276" r:id="rId8"/>
    <p:sldId id="264" r:id="rId9"/>
    <p:sldId id="265" r:id="rId10"/>
    <p:sldId id="261" r:id="rId11"/>
    <p:sldId id="262" r:id="rId12"/>
    <p:sldId id="263" r:id="rId13"/>
    <p:sldId id="266" r:id="rId14"/>
    <p:sldId id="267" r:id="rId15"/>
    <p:sldId id="268" r:id="rId16"/>
    <p:sldId id="269" r:id="rId17"/>
    <p:sldId id="289" r:id="rId18"/>
    <p:sldId id="285" r:id="rId19"/>
    <p:sldId id="283" r:id="rId20"/>
    <p:sldId id="284" r:id="rId21"/>
    <p:sldId id="290" r:id="rId22"/>
    <p:sldId id="287" r:id="rId23"/>
    <p:sldId id="271" r:id="rId24"/>
    <p:sldId id="288" r:id="rId25"/>
    <p:sldId id="272"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6666"/>
    <a:srgbClr val="006699"/>
    <a:srgbClr val="003366"/>
    <a:srgbClr val="CC9900"/>
    <a:srgbClr val="663300"/>
    <a:srgbClr val="993300"/>
    <a:srgbClr val="996633"/>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34886-CC74-4890-9C2B-FB5D18B9DD1D}" v="363" dt="2025-09-08T04:23:15.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12" autoAdjust="0"/>
  </p:normalViewPr>
  <p:slideViewPr>
    <p:cSldViewPr snapToGrid="0">
      <p:cViewPr varScale="1">
        <p:scale>
          <a:sx n="43" d="100"/>
          <a:sy n="43" d="100"/>
        </p:scale>
        <p:origin x="1552"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C1008-71AF-46BA-A9F6-CAE8CC9AE1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623B5CA-1D61-481F-85A7-B11BCB41AB0A}">
      <dgm:prSet phldrT="[Text]" phldr="0" custT="1"/>
      <dgm:spPr>
        <a:solidFill>
          <a:srgbClr val="003366"/>
        </a:solidFill>
      </dgm:spPr>
      <dgm:t>
        <a:bodyPr/>
        <a:lstStyle/>
        <a:p>
          <a:r>
            <a:rPr lang="en-US" sz="3200" b="1" dirty="0">
              <a:latin typeface="Arial" panose="020B0604020202020204" pitchFamily="34" charset="0"/>
              <a:cs typeface="Arial" panose="020B0604020202020204" pitchFamily="34" charset="0"/>
            </a:rPr>
            <a:t>Inclusion criteria</a:t>
          </a:r>
        </a:p>
      </dgm:t>
    </dgm:pt>
    <dgm:pt modelId="{207C1D0B-E2C5-4050-B1C1-273024676FA8}" type="parTrans" cxnId="{62F3F47D-DC94-4BA7-A5F1-96A925A3A139}">
      <dgm:prSet/>
      <dgm:spPr/>
      <dgm:t>
        <a:bodyPr/>
        <a:lstStyle/>
        <a:p>
          <a:endParaRPr lang="en-US"/>
        </a:p>
      </dgm:t>
    </dgm:pt>
    <dgm:pt modelId="{986FD3B2-D728-4AC3-92AC-FB55ED4B1FFD}" type="sibTrans" cxnId="{62F3F47D-DC94-4BA7-A5F1-96A925A3A139}">
      <dgm:prSet/>
      <dgm:spPr/>
      <dgm:t>
        <a:bodyPr/>
        <a:lstStyle/>
        <a:p>
          <a:endParaRPr lang="en-US"/>
        </a:p>
      </dgm:t>
    </dgm:pt>
    <dgm:pt modelId="{23264129-1BB0-474F-85CF-09DBAD323C63}">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Adult patients aged 18-65 years of age with a body mass index of 18.0-32.0 kg/m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p>
      </dgm:t>
    </dgm:pt>
    <dgm:pt modelId="{760E44CD-FCE3-4679-BC30-11BF79B1D04B}" type="parTrans" cxnId="{C6313D48-B535-4BD0-B752-D91A89CFA463}">
      <dgm:prSet/>
      <dgm:spPr/>
      <dgm:t>
        <a:bodyPr/>
        <a:lstStyle/>
        <a:p>
          <a:endParaRPr lang="en-US"/>
        </a:p>
      </dgm:t>
    </dgm:pt>
    <dgm:pt modelId="{6C391906-2B94-45E7-A623-803AD162BF22}" type="sibTrans" cxnId="{C6313D48-B535-4BD0-B752-D91A89CFA463}">
      <dgm:prSet/>
      <dgm:spPr/>
      <dgm:t>
        <a:bodyPr/>
        <a:lstStyle/>
        <a:p>
          <a:endParaRPr lang="en-US"/>
        </a:p>
      </dgm:t>
    </dgm:pt>
    <dgm:pt modelId="{AFA41690-1330-4913-AD50-48F7B8B9B75F}">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Exclusion criteria: use of tobacco or other nicotine containing products within 3 months; consumption of alcohol within 48 hours. </a:t>
          </a:r>
        </a:p>
      </dgm:t>
    </dgm:pt>
    <dgm:pt modelId="{4628F9B3-5A16-4626-9D54-7E94CD170F98}" type="parTrans" cxnId="{313CB8EF-546C-437F-B73A-A3EC1537DFF4}">
      <dgm:prSet/>
      <dgm:spPr/>
      <dgm:t>
        <a:bodyPr/>
        <a:lstStyle/>
        <a:p>
          <a:endParaRPr lang="en-US"/>
        </a:p>
      </dgm:t>
    </dgm:pt>
    <dgm:pt modelId="{115AF482-2270-407E-9599-485704476AC8}" type="sibTrans" cxnId="{313CB8EF-546C-437F-B73A-A3EC1537DFF4}">
      <dgm:prSet/>
      <dgm:spPr/>
      <dgm:t>
        <a:bodyPr/>
        <a:lstStyle/>
        <a:p>
          <a:endParaRPr lang="en-US"/>
        </a:p>
      </dgm:t>
    </dgm:pt>
    <dgm:pt modelId="{D3EB6556-28E4-4E8D-BA68-27E3A871D6B7}">
      <dgm:prSet phldrT="[Text]" phldr="0" custT="1"/>
      <dgm:spPr>
        <a:solidFill>
          <a:srgbClr val="006666"/>
        </a:solidFill>
      </dgm:spPr>
      <dgm:t>
        <a:bodyPr/>
        <a:lstStyle/>
        <a:p>
          <a:r>
            <a:rPr lang="en-US" sz="3200" b="1" dirty="0">
              <a:latin typeface="Arial" panose="020B0604020202020204" pitchFamily="34" charset="0"/>
              <a:cs typeface="Arial" panose="020B0604020202020204" pitchFamily="34" charset="0"/>
            </a:rPr>
            <a:t>Study design</a:t>
          </a:r>
        </a:p>
      </dgm:t>
    </dgm:pt>
    <dgm:pt modelId="{682E434D-3B66-480A-A1AF-DC1F08F7FEA6}" type="parTrans" cxnId="{187B1049-D871-4A96-859E-1864F2EC7688}">
      <dgm:prSet/>
      <dgm:spPr/>
      <dgm:t>
        <a:bodyPr/>
        <a:lstStyle/>
        <a:p>
          <a:endParaRPr lang="en-US"/>
        </a:p>
      </dgm:t>
    </dgm:pt>
    <dgm:pt modelId="{574232BA-4283-4356-B046-18771AD270D3}" type="sibTrans" cxnId="{187B1049-D871-4A96-859E-1864F2EC7688}">
      <dgm:prSet/>
      <dgm:spPr/>
      <dgm:t>
        <a:bodyPr/>
        <a:lstStyle/>
        <a:p>
          <a:endParaRPr lang="en-US"/>
        </a:p>
      </dgm:t>
    </dgm:pt>
    <dgm:pt modelId="{5D697558-E746-4D49-8557-7FF55E81D147}">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Digoxin 0.5 mg administered orally on days 1 and 15. </a:t>
          </a:r>
        </a:p>
      </dgm:t>
    </dgm:pt>
    <dgm:pt modelId="{5EF9F66B-450F-4CA4-92C9-F3EA285DB689}" type="parTrans" cxnId="{EB88B172-B716-4C99-AA99-76F7536F0274}">
      <dgm:prSet/>
      <dgm:spPr/>
      <dgm:t>
        <a:bodyPr/>
        <a:lstStyle/>
        <a:p>
          <a:endParaRPr lang="en-US"/>
        </a:p>
      </dgm:t>
    </dgm:pt>
    <dgm:pt modelId="{903F49D2-858F-4E96-A7D5-F9BFEB38C5B3}" type="sibTrans" cxnId="{EB88B172-B716-4C99-AA99-76F7536F0274}">
      <dgm:prSet/>
      <dgm:spPr/>
      <dgm:t>
        <a:bodyPr/>
        <a:lstStyle/>
        <a:p>
          <a:endParaRPr lang="en-US"/>
        </a:p>
      </dgm:t>
    </dgm:pt>
    <dgm:pt modelId="{F1B2AC9F-B14E-4D4B-85D4-7A01D0AC591F}">
      <dgm:prSet phldrT="[Text]" phldr="0" custT="1"/>
      <dgm:spPr>
        <a:solidFill>
          <a:srgbClr val="996600"/>
        </a:solidFill>
        <a:ln>
          <a:solidFill>
            <a:srgbClr val="996600"/>
          </a:solidFill>
        </a:ln>
      </dgm:spPr>
      <dgm:t>
        <a:bodyPr/>
        <a:lstStyle/>
        <a:p>
          <a:r>
            <a:rPr lang="en-US" sz="3200" b="1" i="0" dirty="0">
              <a:latin typeface="Arial" panose="020B0604020202020204" pitchFamily="34" charset="0"/>
              <a:cs typeface="Arial" panose="020B0604020202020204" pitchFamily="34" charset="0"/>
            </a:rPr>
            <a:t>Pharmacokinetic assessment</a:t>
          </a:r>
        </a:p>
      </dgm:t>
    </dgm:pt>
    <dgm:pt modelId="{F18E65E4-2C87-4857-9892-B37378DCCE8F}" type="parTrans" cxnId="{FCBE214E-DAA8-4B2E-B9E8-1EF1002339AD}">
      <dgm:prSet/>
      <dgm:spPr/>
      <dgm:t>
        <a:bodyPr/>
        <a:lstStyle/>
        <a:p>
          <a:endParaRPr lang="en-US"/>
        </a:p>
      </dgm:t>
    </dgm:pt>
    <dgm:pt modelId="{BE1F9D33-D843-4E79-9B0E-B981413D912F}" type="sibTrans" cxnId="{FCBE214E-DAA8-4B2E-B9E8-1EF1002339AD}">
      <dgm:prSet/>
      <dgm:spPr/>
      <dgm:t>
        <a:bodyPr/>
        <a:lstStyle/>
        <a:p>
          <a:endParaRPr lang="en-US"/>
        </a:p>
      </dgm:t>
    </dgm:pt>
    <dgm:pt modelId="{B26269B0-A68F-4ED5-96F6-19FCB1186C52}">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Blood samples for determination of plasma concentrations of digoxin were collected at 0.5, 1, 2, 3, 4, 6, 8, 10, 12, 16, 24, 48, 72, 96,120, 144 and168 hours post-dose on days 1 and 15.  </a:t>
          </a:r>
        </a:p>
      </dgm:t>
    </dgm:pt>
    <dgm:pt modelId="{06900AD1-5CC3-47E3-B177-4485DEACA0D1}" type="parTrans" cxnId="{C9903E4E-ED4E-4166-836B-65BCC4C334FE}">
      <dgm:prSet/>
      <dgm:spPr/>
      <dgm:t>
        <a:bodyPr/>
        <a:lstStyle/>
        <a:p>
          <a:endParaRPr lang="en-US"/>
        </a:p>
      </dgm:t>
    </dgm:pt>
    <dgm:pt modelId="{62991B58-B761-485F-A31E-9A4873A44D43}" type="sibTrans" cxnId="{C9903E4E-ED4E-4166-836B-65BCC4C334FE}">
      <dgm:prSet/>
      <dgm:spPr/>
      <dgm:t>
        <a:bodyPr/>
        <a:lstStyle/>
        <a:p>
          <a:endParaRPr lang="en-US"/>
        </a:p>
      </dgm:t>
    </dgm:pt>
    <dgm:pt modelId="{FAF8A189-C550-4B1E-BAA6-9DCDB0B61799}">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Tucatinib 300 mg administered twice daily on day 8-21.</a:t>
          </a:r>
        </a:p>
      </dgm:t>
    </dgm:pt>
    <dgm:pt modelId="{6A17E531-6DD0-477E-9A3A-319B25BF5278}" type="parTrans" cxnId="{02F96FEE-35C1-4D59-9029-D4894AAB8CA7}">
      <dgm:prSet/>
      <dgm:spPr/>
      <dgm:t>
        <a:bodyPr/>
        <a:lstStyle/>
        <a:p>
          <a:endParaRPr lang="en-US"/>
        </a:p>
      </dgm:t>
    </dgm:pt>
    <dgm:pt modelId="{4556D70D-CF2C-4F2E-8A20-B930A37BCE72}" type="sibTrans" cxnId="{02F96FEE-35C1-4D59-9029-D4894AAB8CA7}">
      <dgm:prSet/>
      <dgm:spPr/>
      <dgm:t>
        <a:bodyPr/>
        <a:lstStyle/>
        <a:p>
          <a:endParaRPr lang="en-US"/>
        </a:p>
      </dgm:t>
    </dgm:pt>
    <dgm:pt modelId="{019DAB3D-7B45-44D6-B16B-D004307FF1DD}">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On day 15, morning tucatinib dose was administered immediately after digoxin.   </a:t>
          </a:r>
        </a:p>
      </dgm:t>
    </dgm:pt>
    <dgm:pt modelId="{43C9586F-F2B7-40DC-A248-CE3DFFBF4EC9}" type="parTrans" cxnId="{304B1F92-6EEE-4229-9C0E-CF3B898154B8}">
      <dgm:prSet/>
      <dgm:spPr/>
      <dgm:t>
        <a:bodyPr/>
        <a:lstStyle/>
        <a:p>
          <a:endParaRPr lang="en-US"/>
        </a:p>
      </dgm:t>
    </dgm:pt>
    <dgm:pt modelId="{246EFE42-1AB8-45C8-83EE-C6049FB5A2DA}" type="sibTrans" cxnId="{304B1F92-6EEE-4229-9C0E-CF3B898154B8}">
      <dgm:prSet/>
      <dgm:spPr/>
      <dgm:t>
        <a:bodyPr/>
        <a:lstStyle/>
        <a:p>
          <a:endParaRPr lang="en-US"/>
        </a:p>
      </dgm:t>
    </dgm:pt>
    <dgm:pt modelId="{368A4254-FC32-446D-A9DE-EDADD7E43658}" type="pres">
      <dgm:prSet presAssocID="{9F0C1008-71AF-46BA-A9F6-CAE8CC9AE167}" presName="Name0" presStyleCnt="0">
        <dgm:presLayoutVars>
          <dgm:dir/>
          <dgm:animLvl val="lvl"/>
          <dgm:resizeHandles val="exact"/>
        </dgm:presLayoutVars>
      </dgm:prSet>
      <dgm:spPr/>
    </dgm:pt>
    <dgm:pt modelId="{62F8B42F-A11A-4B86-B5B7-76B3B2C41E16}" type="pres">
      <dgm:prSet presAssocID="{C623B5CA-1D61-481F-85A7-B11BCB41AB0A}" presName="linNode" presStyleCnt="0"/>
      <dgm:spPr/>
    </dgm:pt>
    <dgm:pt modelId="{85A2DEC9-8635-4237-9D55-B449842258F8}" type="pres">
      <dgm:prSet presAssocID="{C623B5CA-1D61-481F-85A7-B11BCB41AB0A}" presName="parentText" presStyleLbl="node1" presStyleIdx="0" presStyleCnt="3">
        <dgm:presLayoutVars>
          <dgm:chMax val="1"/>
          <dgm:bulletEnabled val="1"/>
        </dgm:presLayoutVars>
      </dgm:prSet>
      <dgm:spPr/>
    </dgm:pt>
    <dgm:pt modelId="{7002288A-2A9B-4AE1-8C51-24ABBC9D974F}" type="pres">
      <dgm:prSet presAssocID="{C623B5CA-1D61-481F-85A7-B11BCB41AB0A}" presName="descendantText" presStyleLbl="alignAccFollowNode1" presStyleIdx="0" presStyleCnt="3">
        <dgm:presLayoutVars>
          <dgm:bulletEnabled val="1"/>
        </dgm:presLayoutVars>
      </dgm:prSet>
      <dgm:spPr/>
    </dgm:pt>
    <dgm:pt modelId="{43CECEFF-EBC8-4025-871E-6A52DE4FE1FC}" type="pres">
      <dgm:prSet presAssocID="{986FD3B2-D728-4AC3-92AC-FB55ED4B1FFD}" presName="sp" presStyleCnt="0"/>
      <dgm:spPr/>
    </dgm:pt>
    <dgm:pt modelId="{6E567A6C-C11F-4E2E-B66A-EC0076C5A00E}" type="pres">
      <dgm:prSet presAssocID="{D3EB6556-28E4-4E8D-BA68-27E3A871D6B7}" presName="linNode" presStyleCnt="0"/>
      <dgm:spPr/>
    </dgm:pt>
    <dgm:pt modelId="{59815C30-CB46-4C0D-BFE1-AC3E2B0A126E}" type="pres">
      <dgm:prSet presAssocID="{D3EB6556-28E4-4E8D-BA68-27E3A871D6B7}" presName="parentText" presStyleLbl="node1" presStyleIdx="1" presStyleCnt="3">
        <dgm:presLayoutVars>
          <dgm:chMax val="1"/>
          <dgm:bulletEnabled val="1"/>
        </dgm:presLayoutVars>
      </dgm:prSet>
      <dgm:spPr/>
    </dgm:pt>
    <dgm:pt modelId="{9052C1E4-7D1E-44FB-8DBC-9E8F5E77B3EE}" type="pres">
      <dgm:prSet presAssocID="{D3EB6556-28E4-4E8D-BA68-27E3A871D6B7}" presName="descendantText" presStyleLbl="alignAccFollowNode1" presStyleIdx="1" presStyleCnt="3">
        <dgm:presLayoutVars>
          <dgm:bulletEnabled val="1"/>
        </dgm:presLayoutVars>
      </dgm:prSet>
      <dgm:spPr/>
    </dgm:pt>
    <dgm:pt modelId="{F585D3B1-8480-4BF9-813F-1041617C3273}" type="pres">
      <dgm:prSet presAssocID="{574232BA-4283-4356-B046-18771AD270D3}" presName="sp" presStyleCnt="0"/>
      <dgm:spPr/>
    </dgm:pt>
    <dgm:pt modelId="{8F1559F2-0FB4-490A-968A-831A7E71F9EB}" type="pres">
      <dgm:prSet presAssocID="{F1B2AC9F-B14E-4D4B-85D4-7A01D0AC591F}" presName="linNode" presStyleCnt="0"/>
      <dgm:spPr/>
    </dgm:pt>
    <dgm:pt modelId="{D9199752-BE70-4F33-B255-3CE94759D283}" type="pres">
      <dgm:prSet presAssocID="{F1B2AC9F-B14E-4D4B-85D4-7A01D0AC591F}" presName="parentText" presStyleLbl="node1" presStyleIdx="2" presStyleCnt="3">
        <dgm:presLayoutVars>
          <dgm:chMax val="1"/>
          <dgm:bulletEnabled val="1"/>
        </dgm:presLayoutVars>
      </dgm:prSet>
      <dgm:spPr/>
    </dgm:pt>
    <dgm:pt modelId="{F0409216-3FD3-4EC1-9B1E-FF1038C696E8}" type="pres">
      <dgm:prSet presAssocID="{F1B2AC9F-B14E-4D4B-85D4-7A01D0AC591F}" presName="descendantText" presStyleLbl="alignAccFollowNode1" presStyleIdx="2" presStyleCnt="3">
        <dgm:presLayoutVars>
          <dgm:bulletEnabled val="1"/>
        </dgm:presLayoutVars>
      </dgm:prSet>
      <dgm:spPr/>
    </dgm:pt>
  </dgm:ptLst>
  <dgm:cxnLst>
    <dgm:cxn modelId="{EEA85E0C-159F-4350-830D-D9C00E82699D}" type="presOf" srcId="{9F0C1008-71AF-46BA-A9F6-CAE8CC9AE167}" destId="{368A4254-FC32-446D-A9DE-EDADD7E43658}" srcOrd="0" destOrd="0" presId="urn:microsoft.com/office/officeart/2005/8/layout/vList5"/>
    <dgm:cxn modelId="{5A4B1F2B-A6A1-47A3-ACB1-DF3593F9E364}" type="presOf" srcId="{AFA41690-1330-4913-AD50-48F7B8B9B75F}" destId="{7002288A-2A9B-4AE1-8C51-24ABBC9D974F}" srcOrd="0" destOrd="1" presId="urn:microsoft.com/office/officeart/2005/8/layout/vList5"/>
    <dgm:cxn modelId="{6AF52235-FCEA-4667-AD85-7565D54F8859}" type="presOf" srcId="{B26269B0-A68F-4ED5-96F6-19FCB1186C52}" destId="{F0409216-3FD3-4EC1-9B1E-FF1038C696E8}" srcOrd="0" destOrd="0" presId="urn:microsoft.com/office/officeart/2005/8/layout/vList5"/>
    <dgm:cxn modelId="{D779B636-A2EB-4598-B512-0BBF41CE7CB0}" type="presOf" srcId="{D3EB6556-28E4-4E8D-BA68-27E3A871D6B7}" destId="{59815C30-CB46-4C0D-BFE1-AC3E2B0A126E}" srcOrd="0" destOrd="0" presId="urn:microsoft.com/office/officeart/2005/8/layout/vList5"/>
    <dgm:cxn modelId="{C6313D48-B535-4BD0-B752-D91A89CFA463}" srcId="{C623B5CA-1D61-481F-85A7-B11BCB41AB0A}" destId="{23264129-1BB0-474F-85CF-09DBAD323C63}" srcOrd="0" destOrd="0" parTransId="{760E44CD-FCE3-4679-BC30-11BF79B1D04B}" sibTransId="{6C391906-2B94-45E7-A623-803AD162BF22}"/>
    <dgm:cxn modelId="{187B1049-D871-4A96-859E-1864F2EC7688}" srcId="{9F0C1008-71AF-46BA-A9F6-CAE8CC9AE167}" destId="{D3EB6556-28E4-4E8D-BA68-27E3A871D6B7}" srcOrd="1" destOrd="0" parTransId="{682E434D-3B66-480A-A1AF-DC1F08F7FEA6}" sibTransId="{574232BA-4283-4356-B046-18771AD270D3}"/>
    <dgm:cxn modelId="{FCBE214E-DAA8-4B2E-B9E8-1EF1002339AD}" srcId="{9F0C1008-71AF-46BA-A9F6-CAE8CC9AE167}" destId="{F1B2AC9F-B14E-4D4B-85D4-7A01D0AC591F}" srcOrd="2" destOrd="0" parTransId="{F18E65E4-2C87-4857-9892-B37378DCCE8F}" sibTransId="{BE1F9D33-D843-4E79-9B0E-B981413D912F}"/>
    <dgm:cxn modelId="{C9903E4E-ED4E-4166-836B-65BCC4C334FE}" srcId="{F1B2AC9F-B14E-4D4B-85D4-7A01D0AC591F}" destId="{B26269B0-A68F-4ED5-96F6-19FCB1186C52}" srcOrd="0" destOrd="0" parTransId="{06900AD1-5CC3-47E3-B177-4485DEACA0D1}" sibTransId="{62991B58-B761-485F-A31E-9A4873A44D43}"/>
    <dgm:cxn modelId="{EB88B172-B716-4C99-AA99-76F7536F0274}" srcId="{D3EB6556-28E4-4E8D-BA68-27E3A871D6B7}" destId="{5D697558-E746-4D49-8557-7FF55E81D147}" srcOrd="0" destOrd="0" parTransId="{5EF9F66B-450F-4CA4-92C9-F3EA285DB689}" sibTransId="{903F49D2-858F-4E96-A7D5-F9BFEB38C5B3}"/>
    <dgm:cxn modelId="{62F3F47D-DC94-4BA7-A5F1-96A925A3A139}" srcId="{9F0C1008-71AF-46BA-A9F6-CAE8CC9AE167}" destId="{C623B5CA-1D61-481F-85A7-B11BCB41AB0A}" srcOrd="0" destOrd="0" parTransId="{207C1D0B-E2C5-4050-B1C1-273024676FA8}" sibTransId="{986FD3B2-D728-4AC3-92AC-FB55ED4B1FFD}"/>
    <dgm:cxn modelId="{36960D8A-AAA3-4CB5-8113-F84612262640}" type="presOf" srcId="{019DAB3D-7B45-44D6-B16B-D004307FF1DD}" destId="{9052C1E4-7D1E-44FB-8DBC-9E8F5E77B3EE}" srcOrd="0" destOrd="2" presId="urn:microsoft.com/office/officeart/2005/8/layout/vList5"/>
    <dgm:cxn modelId="{304B1F92-6EEE-4229-9C0E-CF3B898154B8}" srcId="{D3EB6556-28E4-4E8D-BA68-27E3A871D6B7}" destId="{019DAB3D-7B45-44D6-B16B-D004307FF1DD}" srcOrd="2" destOrd="0" parTransId="{43C9586F-F2B7-40DC-A248-CE3DFFBF4EC9}" sibTransId="{246EFE42-1AB8-45C8-83EE-C6049FB5A2DA}"/>
    <dgm:cxn modelId="{D0B45896-9957-4307-9B28-0BBF4D8D82D2}" type="presOf" srcId="{C623B5CA-1D61-481F-85A7-B11BCB41AB0A}" destId="{85A2DEC9-8635-4237-9D55-B449842258F8}" srcOrd="0" destOrd="0" presId="urn:microsoft.com/office/officeart/2005/8/layout/vList5"/>
    <dgm:cxn modelId="{DA8970AA-AEF3-4190-B055-68075E8600A0}" type="presOf" srcId="{5D697558-E746-4D49-8557-7FF55E81D147}" destId="{9052C1E4-7D1E-44FB-8DBC-9E8F5E77B3EE}" srcOrd="0" destOrd="0" presId="urn:microsoft.com/office/officeart/2005/8/layout/vList5"/>
    <dgm:cxn modelId="{41F437B6-A0BB-42FE-8983-0AB16357A60E}" type="presOf" srcId="{F1B2AC9F-B14E-4D4B-85D4-7A01D0AC591F}" destId="{D9199752-BE70-4F33-B255-3CE94759D283}" srcOrd="0" destOrd="0" presId="urn:microsoft.com/office/officeart/2005/8/layout/vList5"/>
    <dgm:cxn modelId="{C82B9BB8-C9DE-4E6C-ACC8-74ADC5559797}" type="presOf" srcId="{23264129-1BB0-474F-85CF-09DBAD323C63}" destId="{7002288A-2A9B-4AE1-8C51-24ABBC9D974F}" srcOrd="0" destOrd="0" presId="urn:microsoft.com/office/officeart/2005/8/layout/vList5"/>
    <dgm:cxn modelId="{2F9A67B9-4049-4F9F-B3E1-5E6682FCE789}" type="presOf" srcId="{FAF8A189-C550-4B1E-BAA6-9DCDB0B61799}" destId="{9052C1E4-7D1E-44FB-8DBC-9E8F5E77B3EE}" srcOrd="0" destOrd="1" presId="urn:microsoft.com/office/officeart/2005/8/layout/vList5"/>
    <dgm:cxn modelId="{02F96FEE-35C1-4D59-9029-D4894AAB8CA7}" srcId="{D3EB6556-28E4-4E8D-BA68-27E3A871D6B7}" destId="{FAF8A189-C550-4B1E-BAA6-9DCDB0B61799}" srcOrd="1" destOrd="0" parTransId="{6A17E531-6DD0-477E-9A3A-319B25BF5278}" sibTransId="{4556D70D-CF2C-4F2E-8A20-B930A37BCE72}"/>
    <dgm:cxn modelId="{313CB8EF-546C-437F-B73A-A3EC1537DFF4}" srcId="{C623B5CA-1D61-481F-85A7-B11BCB41AB0A}" destId="{AFA41690-1330-4913-AD50-48F7B8B9B75F}" srcOrd="1" destOrd="0" parTransId="{4628F9B3-5A16-4626-9D54-7E94CD170F98}" sibTransId="{115AF482-2270-407E-9599-485704476AC8}"/>
    <dgm:cxn modelId="{D45AC542-3EE8-4C7B-9578-27435ABA40F6}" type="presParOf" srcId="{368A4254-FC32-446D-A9DE-EDADD7E43658}" destId="{62F8B42F-A11A-4B86-B5B7-76B3B2C41E16}" srcOrd="0" destOrd="0" presId="urn:microsoft.com/office/officeart/2005/8/layout/vList5"/>
    <dgm:cxn modelId="{7130C00A-A00E-4EF9-9FAB-B8EB9E779F88}" type="presParOf" srcId="{62F8B42F-A11A-4B86-B5B7-76B3B2C41E16}" destId="{85A2DEC9-8635-4237-9D55-B449842258F8}" srcOrd="0" destOrd="0" presId="urn:microsoft.com/office/officeart/2005/8/layout/vList5"/>
    <dgm:cxn modelId="{DB892464-05AC-4F54-B483-AE5C22DEACC5}" type="presParOf" srcId="{62F8B42F-A11A-4B86-B5B7-76B3B2C41E16}" destId="{7002288A-2A9B-4AE1-8C51-24ABBC9D974F}" srcOrd="1" destOrd="0" presId="urn:microsoft.com/office/officeart/2005/8/layout/vList5"/>
    <dgm:cxn modelId="{73F7D393-2B82-4FDB-A2EF-6B3EC8914D43}" type="presParOf" srcId="{368A4254-FC32-446D-A9DE-EDADD7E43658}" destId="{43CECEFF-EBC8-4025-871E-6A52DE4FE1FC}" srcOrd="1" destOrd="0" presId="urn:microsoft.com/office/officeart/2005/8/layout/vList5"/>
    <dgm:cxn modelId="{217689D5-DFF8-4DF2-B5BA-B8D45B1B9426}" type="presParOf" srcId="{368A4254-FC32-446D-A9DE-EDADD7E43658}" destId="{6E567A6C-C11F-4E2E-B66A-EC0076C5A00E}" srcOrd="2" destOrd="0" presId="urn:microsoft.com/office/officeart/2005/8/layout/vList5"/>
    <dgm:cxn modelId="{65CB8BD5-A67A-47A6-B645-E85E421F4EAA}" type="presParOf" srcId="{6E567A6C-C11F-4E2E-B66A-EC0076C5A00E}" destId="{59815C30-CB46-4C0D-BFE1-AC3E2B0A126E}" srcOrd="0" destOrd="0" presId="urn:microsoft.com/office/officeart/2005/8/layout/vList5"/>
    <dgm:cxn modelId="{9C0872C4-DC23-49CC-AD99-42646C1D2388}" type="presParOf" srcId="{6E567A6C-C11F-4E2E-B66A-EC0076C5A00E}" destId="{9052C1E4-7D1E-44FB-8DBC-9E8F5E77B3EE}" srcOrd="1" destOrd="0" presId="urn:microsoft.com/office/officeart/2005/8/layout/vList5"/>
    <dgm:cxn modelId="{5D382227-5A4B-40F1-A47E-3716468BE0D4}" type="presParOf" srcId="{368A4254-FC32-446D-A9DE-EDADD7E43658}" destId="{F585D3B1-8480-4BF9-813F-1041617C3273}" srcOrd="3" destOrd="0" presId="urn:microsoft.com/office/officeart/2005/8/layout/vList5"/>
    <dgm:cxn modelId="{FAE3EB86-7291-44B8-B61A-B87D8F6FDE7B}" type="presParOf" srcId="{368A4254-FC32-446D-A9DE-EDADD7E43658}" destId="{8F1559F2-0FB4-490A-968A-831A7E71F9EB}" srcOrd="4" destOrd="0" presId="urn:microsoft.com/office/officeart/2005/8/layout/vList5"/>
    <dgm:cxn modelId="{F405ABF5-7C7B-43A6-BF0A-02194ADFA4A7}" type="presParOf" srcId="{8F1559F2-0FB4-490A-968A-831A7E71F9EB}" destId="{D9199752-BE70-4F33-B255-3CE94759D283}" srcOrd="0" destOrd="0" presId="urn:microsoft.com/office/officeart/2005/8/layout/vList5"/>
    <dgm:cxn modelId="{696D0B2D-506C-4FB8-B4AA-8B01262B8D71}" type="presParOf" srcId="{8F1559F2-0FB4-490A-968A-831A7E71F9EB}" destId="{F0409216-3FD3-4EC1-9B1E-FF1038C696E8}" srcOrd="1" destOrd="0" presId="urn:microsoft.com/office/officeart/2005/8/layout/vList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C1008-71AF-46BA-A9F6-CAE8CC9AE1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623B5CA-1D61-481F-85A7-B11BCB41AB0A}">
      <dgm:prSet phldrT="[Text]" phldr="0"/>
      <dgm:spPr>
        <a:solidFill>
          <a:srgbClr val="003366"/>
        </a:solidFill>
      </dgm:spPr>
      <dgm:t>
        <a:bodyPr/>
        <a:lstStyle/>
        <a:p>
          <a:r>
            <a:rPr lang="en-US" b="1" dirty="0">
              <a:latin typeface="Arial" panose="020B0604020202020204" pitchFamily="34" charset="0"/>
              <a:cs typeface="Arial" panose="020B0604020202020204" pitchFamily="34" charset="0"/>
            </a:rPr>
            <a:t>Inclusion criteria</a:t>
          </a:r>
        </a:p>
      </dgm:t>
    </dgm:pt>
    <dgm:pt modelId="{207C1D0B-E2C5-4050-B1C1-273024676FA8}" type="parTrans" cxnId="{62F3F47D-DC94-4BA7-A5F1-96A925A3A139}">
      <dgm:prSet/>
      <dgm:spPr/>
      <dgm:t>
        <a:bodyPr/>
        <a:lstStyle/>
        <a:p>
          <a:endParaRPr lang="en-US"/>
        </a:p>
      </dgm:t>
    </dgm:pt>
    <dgm:pt modelId="{986FD3B2-D728-4AC3-92AC-FB55ED4B1FFD}" type="sibTrans" cxnId="{62F3F47D-DC94-4BA7-A5F1-96A925A3A139}">
      <dgm:prSet/>
      <dgm:spPr/>
      <dgm:t>
        <a:bodyPr/>
        <a:lstStyle/>
        <a:p>
          <a:endParaRPr lang="en-US"/>
        </a:p>
      </dgm:t>
    </dgm:pt>
    <dgm:pt modelId="{23264129-1BB0-474F-85CF-09DBAD323C63}">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Adult patients with chronic myeloid leukemia (chronic phase). </a:t>
          </a:r>
        </a:p>
      </dgm:t>
    </dgm:pt>
    <dgm:pt modelId="{760E44CD-FCE3-4679-BC30-11BF79B1D04B}" type="parTrans" cxnId="{C6313D48-B535-4BD0-B752-D91A89CFA463}">
      <dgm:prSet/>
      <dgm:spPr/>
      <dgm:t>
        <a:bodyPr/>
        <a:lstStyle/>
        <a:p>
          <a:endParaRPr lang="en-US"/>
        </a:p>
      </dgm:t>
    </dgm:pt>
    <dgm:pt modelId="{6C391906-2B94-45E7-A623-803AD162BF22}" type="sibTrans" cxnId="{C6313D48-B535-4BD0-B752-D91A89CFA463}">
      <dgm:prSet/>
      <dgm:spPr/>
      <dgm:t>
        <a:bodyPr/>
        <a:lstStyle/>
        <a:p>
          <a:endParaRPr lang="en-US"/>
        </a:p>
      </dgm:t>
    </dgm:pt>
    <dgm:pt modelId="{AFA41690-1330-4913-AD50-48F7B8B9B75F}">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No prior imatinib exposure (imatinib naïve). </a:t>
          </a:r>
        </a:p>
      </dgm:t>
    </dgm:pt>
    <dgm:pt modelId="{4628F9B3-5A16-4626-9D54-7E94CD170F98}" type="parTrans" cxnId="{313CB8EF-546C-437F-B73A-A3EC1537DFF4}">
      <dgm:prSet/>
      <dgm:spPr/>
      <dgm:t>
        <a:bodyPr/>
        <a:lstStyle/>
        <a:p>
          <a:endParaRPr lang="en-US"/>
        </a:p>
      </dgm:t>
    </dgm:pt>
    <dgm:pt modelId="{115AF482-2270-407E-9599-485704476AC8}" type="sibTrans" cxnId="{313CB8EF-546C-437F-B73A-A3EC1537DFF4}">
      <dgm:prSet/>
      <dgm:spPr/>
      <dgm:t>
        <a:bodyPr/>
        <a:lstStyle/>
        <a:p>
          <a:endParaRPr lang="en-US"/>
        </a:p>
      </dgm:t>
    </dgm:pt>
    <dgm:pt modelId="{D3EB6556-28E4-4E8D-BA68-27E3A871D6B7}">
      <dgm:prSet phldrT="[Text]" phldr="0"/>
      <dgm:spPr>
        <a:solidFill>
          <a:srgbClr val="006666"/>
        </a:solidFill>
      </dgm:spPr>
      <dgm:t>
        <a:bodyPr/>
        <a:lstStyle/>
        <a:p>
          <a:r>
            <a:rPr lang="en-US" b="1" dirty="0">
              <a:latin typeface="Arial" panose="020B0604020202020204" pitchFamily="34" charset="0"/>
              <a:cs typeface="Arial" panose="020B0604020202020204" pitchFamily="34" charset="0"/>
            </a:rPr>
            <a:t>Plasma imatinib levels</a:t>
          </a:r>
        </a:p>
      </dgm:t>
    </dgm:pt>
    <dgm:pt modelId="{682E434D-3B66-480A-A1AF-DC1F08F7FEA6}" type="parTrans" cxnId="{187B1049-D871-4A96-859E-1864F2EC7688}">
      <dgm:prSet/>
      <dgm:spPr/>
      <dgm:t>
        <a:bodyPr/>
        <a:lstStyle/>
        <a:p>
          <a:endParaRPr lang="en-US"/>
        </a:p>
      </dgm:t>
    </dgm:pt>
    <dgm:pt modelId="{574232BA-4283-4356-B046-18771AD270D3}" type="sibTrans" cxnId="{187B1049-D871-4A96-859E-1864F2EC7688}">
      <dgm:prSet/>
      <dgm:spPr/>
      <dgm:t>
        <a:bodyPr/>
        <a:lstStyle/>
        <a:p>
          <a:endParaRPr lang="en-US"/>
        </a:p>
      </dgm:t>
    </dgm:pt>
    <dgm:pt modelId="{5D697558-E746-4D49-8557-7FF55E81D147}">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Blood samples were collected day 29 post imatinib therapy. </a:t>
          </a:r>
        </a:p>
      </dgm:t>
    </dgm:pt>
    <dgm:pt modelId="{5EF9F66B-450F-4CA4-92C9-F3EA285DB689}" type="parTrans" cxnId="{EB88B172-B716-4C99-AA99-76F7536F0274}">
      <dgm:prSet/>
      <dgm:spPr/>
      <dgm:t>
        <a:bodyPr/>
        <a:lstStyle/>
        <a:p>
          <a:endParaRPr lang="en-US"/>
        </a:p>
      </dgm:t>
    </dgm:pt>
    <dgm:pt modelId="{903F49D2-858F-4E96-A7D5-F9BFEB38C5B3}" type="sibTrans" cxnId="{EB88B172-B716-4C99-AA99-76F7536F0274}">
      <dgm:prSet/>
      <dgm:spPr/>
      <dgm:t>
        <a:bodyPr/>
        <a:lstStyle/>
        <a:p>
          <a:endParaRPr lang="en-US"/>
        </a:p>
      </dgm:t>
    </dgm:pt>
    <dgm:pt modelId="{F6E5C3EE-CC97-41BF-9900-944096C9D691}">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Trough imatinib concentration was assessed using high performance liquid chromatography.</a:t>
          </a:r>
        </a:p>
      </dgm:t>
    </dgm:pt>
    <dgm:pt modelId="{8DC0A622-B9AA-4E59-A2DB-4FC327BAB96D}" type="parTrans" cxnId="{664E8883-3663-43AC-AE76-84F4ED16E0E5}">
      <dgm:prSet/>
      <dgm:spPr/>
      <dgm:t>
        <a:bodyPr/>
        <a:lstStyle/>
        <a:p>
          <a:endParaRPr lang="en-US"/>
        </a:p>
      </dgm:t>
    </dgm:pt>
    <dgm:pt modelId="{29BDB8FA-1698-4450-833B-A3F5F76C7FBE}" type="sibTrans" cxnId="{664E8883-3663-43AC-AE76-84F4ED16E0E5}">
      <dgm:prSet/>
      <dgm:spPr/>
      <dgm:t>
        <a:bodyPr/>
        <a:lstStyle/>
        <a:p>
          <a:endParaRPr lang="en-US"/>
        </a:p>
      </dgm:t>
    </dgm:pt>
    <dgm:pt modelId="{F1B2AC9F-B14E-4D4B-85D4-7A01D0AC591F}">
      <dgm:prSet phldrT="[Text]" phldr="0"/>
      <dgm:spPr>
        <a:solidFill>
          <a:srgbClr val="663300"/>
        </a:solidFill>
      </dgm:spPr>
      <dgm:t>
        <a:bodyPr/>
        <a:lstStyle/>
        <a:p>
          <a:r>
            <a:rPr lang="en-US" b="1" dirty="0">
              <a:latin typeface="Arial" panose="020B0604020202020204" pitchFamily="34" charset="0"/>
              <a:cs typeface="Arial" panose="020B0604020202020204" pitchFamily="34" charset="0"/>
            </a:rPr>
            <a:t>Detection of polymorphisms in transporters </a:t>
          </a:r>
        </a:p>
      </dgm:t>
    </dgm:pt>
    <dgm:pt modelId="{F18E65E4-2C87-4857-9892-B37378DCCE8F}" type="parTrans" cxnId="{FCBE214E-DAA8-4B2E-B9E8-1EF1002339AD}">
      <dgm:prSet/>
      <dgm:spPr/>
      <dgm:t>
        <a:bodyPr/>
        <a:lstStyle/>
        <a:p>
          <a:endParaRPr lang="en-US"/>
        </a:p>
      </dgm:t>
    </dgm:pt>
    <dgm:pt modelId="{BE1F9D33-D843-4E79-9B0E-B981413D912F}" type="sibTrans" cxnId="{FCBE214E-DAA8-4B2E-B9E8-1EF1002339AD}">
      <dgm:prSet/>
      <dgm:spPr/>
      <dgm:t>
        <a:bodyPr/>
        <a:lstStyle/>
        <a:p>
          <a:endParaRPr lang="en-US"/>
        </a:p>
      </dgm:t>
    </dgm:pt>
    <dgm:pt modelId="{B26269B0-A68F-4ED5-96F6-19FCB1186C52}">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Genomic DNA was extracted from peripheral blood.</a:t>
          </a:r>
        </a:p>
      </dgm:t>
    </dgm:pt>
    <dgm:pt modelId="{06900AD1-5CC3-47E3-B177-4485DEACA0D1}" type="parTrans" cxnId="{C9903E4E-ED4E-4166-836B-65BCC4C334FE}">
      <dgm:prSet/>
      <dgm:spPr/>
      <dgm:t>
        <a:bodyPr/>
        <a:lstStyle/>
        <a:p>
          <a:endParaRPr lang="en-US"/>
        </a:p>
      </dgm:t>
    </dgm:pt>
    <dgm:pt modelId="{62991B58-B761-485F-A31E-9A4873A44D43}" type="sibTrans" cxnId="{C9903E4E-ED4E-4166-836B-65BCC4C334FE}">
      <dgm:prSet/>
      <dgm:spPr/>
      <dgm:t>
        <a:bodyPr/>
        <a:lstStyle/>
        <a:p>
          <a:endParaRPr lang="en-US"/>
        </a:p>
      </dgm:t>
    </dgm:pt>
    <dgm:pt modelId="{18554030-9BFA-4297-9A58-5A77700A745D}">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Genotyping for polymorphisms in </a:t>
          </a:r>
          <a:r>
            <a:rPr lang="en-US" i="1" dirty="0">
              <a:latin typeface="Arial" panose="020B0604020202020204" pitchFamily="34" charset="0"/>
              <a:cs typeface="Arial" panose="020B0604020202020204" pitchFamily="34" charset="0"/>
            </a:rPr>
            <a:t>ABCB1</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ABCG2</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SLC22A4.</a:t>
          </a:r>
        </a:p>
      </dgm:t>
    </dgm:pt>
    <dgm:pt modelId="{111215A4-6382-4221-8E86-CAC13385D811}" type="parTrans" cxnId="{BACAA6AC-4C3B-4BAB-9828-9C3FF3A28D36}">
      <dgm:prSet/>
      <dgm:spPr/>
      <dgm:t>
        <a:bodyPr/>
        <a:lstStyle/>
        <a:p>
          <a:endParaRPr lang="en-US"/>
        </a:p>
      </dgm:t>
    </dgm:pt>
    <dgm:pt modelId="{F2A951B8-1B79-480E-A991-9AB5FAF027D3}" type="sibTrans" cxnId="{BACAA6AC-4C3B-4BAB-9828-9C3FF3A28D36}">
      <dgm:prSet/>
      <dgm:spPr/>
      <dgm:t>
        <a:bodyPr/>
        <a:lstStyle/>
        <a:p>
          <a:endParaRPr lang="en-US"/>
        </a:p>
      </dgm:t>
    </dgm:pt>
    <dgm:pt modelId="{368A4254-FC32-446D-A9DE-EDADD7E43658}" type="pres">
      <dgm:prSet presAssocID="{9F0C1008-71AF-46BA-A9F6-CAE8CC9AE167}" presName="Name0" presStyleCnt="0">
        <dgm:presLayoutVars>
          <dgm:dir/>
          <dgm:animLvl val="lvl"/>
          <dgm:resizeHandles val="exact"/>
        </dgm:presLayoutVars>
      </dgm:prSet>
      <dgm:spPr/>
    </dgm:pt>
    <dgm:pt modelId="{62F8B42F-A11A-4B86-B5B7-76B3B2C41E16}" type="pres">
      <dgm:prSet presAssocID="{C623B5CA-1D61-481F-85A7-B11BCB41AB0A}" presName="linNode" presStyleCnt="0"/>
      <dgm:spPr/>
    </dgm:pt>
    <dgm:pt modelId="{85A2DEC9-8635-4237-9D55-B449842258F8}" type="pres">
      <dgm:prSet presAssocID="{C623B5CA-1D61-481F-85A7-B11BCB41AB0A}" presName="parentText" presStyleLbl="node1" presStyleIdx="0" presStyleCnt="3">
        <dgm:presLayoutVars>
          <dgm:chMax val="1"/>
          <dgm:bulletEnabled val="1"/>
        </dgm:presLayoutVars>
      </dgm:prSet>
      <dgm:spPr/>
    </dgm:pt>
    <dgm:pt modelId="{7002288A-2A9B-4AE1-8C51-24ABBC9D974F}" type="pres">
      <dgm:prSet presAssocID="{C623B5CA-1D61-481F-85A7-B11BCB41AB0A}" presName="descendantText" presStyleLbl="alignAccFollowNode1" presStyleIdx="0" presStyleCnt="3">
        <dgm:presLayoutVars>
          <dgm:bulletEnabled val="1"/>
        </dgm:presLayoutVars>
      </dgm:prSet>
      <dgm:spPr/>
    </dgm:pt>
    <dgm:pt modelId="{43CECEFF-EBC8-4025-871E-6A52DE4FE1FC}" type="pres">
      <dgm:prSet presAssocID="{986FD3B2-D728-4AC3-92AC-FB55ED4B1FFD}" presName="sp" presStyleCnt="0"/>
      <dgm:spPr/>
    </dgm:pt>
    <dgm:pt modelId="{6E567A6C-C11F-4E2E-B66A-EC0076C5A00E}" type="pres">
      <dgm:prSet presAssocID="{D3EB6556-28E4-4E8D-BA68-27E3A871D6B7}" presName="linNode" presStyleCnt="0"/>
      <dgm:spPr/>
    </dgm:pt>
    <dgm:pt modelId="{59815C30-CB46-4C0D-BFE1-AC3E2B0A126E}" type="pres">
      <dgm:prSet presAssocID="{D3EB6556-28E4-4E8D-BA68-27E3A871D6B7}" presName="parentText" presStyleLbl="node1" presStyleIdx="1" presStyleCnt="3">
        <dgm:presLayoutVars>
          <dgm:chMax val="1"/>
          <dgm:bulletEnabled val="1"/>
        </dgm:presLayoutVars>
      </dgm:prSet>
      <dgm:spPr/>
    </dgm:pt>
    <dgm:pt modelId="{9052C1E4-7D1E-44FB-8DBC-9E8F5E77B3EE}" type="pres">
      <dgm:prSet presAssocID="{D3EB6556-28E4-4E8D-BA68-27E3A871D6B7}" presName="descendantText" presStyleLbl="alignAccFollowNode1" presStyleIdx="1" presStyleCnt="3">
        <dgm:presLayoutVars>
          <dgm:bulletEnabled val="1"/>
        </dgm:presLayoutVars>
      </dgm:prSet>
      <dgm:spPr/>
    </dgm:pt>
    <dgm:pt modelId="{F585D3B1-8480-4BF9-813F-1041617C3273}" type="pres">
      <dgm:prSet presAssocID="{574232BA-4283-4356-B046-18771AD270D3}" presName="sp" presStyleCnt="0"/>
      <dgm:spPr/>
    </dgm:pt>
    <dgm:pt modelId="{8F1559F2-0FB4-490A-968A-831A7E71F9EB}" type="pres">
      <dgm:prSet presAssocID="{F1B2AC9F-B14E-4D4B-85D4-7A01D0AC591F}" presName="linNode" presStyleCnt="0"/>
      <dgm:spPr/>
    </dgm:pt>
    <dgm:pt modelId="{D9199752-BE70-4F33-B255-3CE94759D283}" type="pres">
      <dgm:prSet presAssocID="{F1B2AC9F-B14E-4D4B-85D4-7A01D0AC591F}" presName="parentText" presStyleLbl="node1" presStyleIdx="2" presStyleCnt="3">
        <dgm:presLayoutVars>
          <dgm:chMax val="1"/>
          <dgm:bulletEnabled val="1"/>
        </dgm:presLayoutVars>
      </dgm:prSet>
      <dgm:spPr/>
    </dgm:pt>
    <dgm:pt modelId="{F0409216-3FD3-4EC1-9B1E-FF1038C696E8}" type="pres">
      <dgm:prSet presAssocID="{F1B2AC9F-B14E-4D4B-85D4-7A01D0AC591F}" presName="descendantText" presStyleLbl="alignAccFollowNode1" presStyleIdx="2" presStyleCnt="3">
        <dgm:presLayoutVars>
          <dgm:bulletEnabled val="1"/>
        </dgm:presLayoutVars>
      </dgm:prSet>
      <dgm:spPr/>
    </dgm:pt>
  </dgm:ptLst>
  <dgm:cxnLst>
    <dgm:cxn modelId="{EEA85E0C-159F-4350-830D-D9C00E82699D}" type="presOf" srcId="{9F0C1008-71AF-46BA-A9F6-CAE8CC9AE167}" destId="{368A4254-FC32-446D-A9DE-EDADD7E43658}" srcOrd="0" destOrd="0" presId="urn:microsoft.com/office/officeart/2005/8/layout/vList5"/>
    <dgm:cxn modelId="{5A4B1F2B-A6A1-47A3-ACB1-DF3593F9E364}" type="presOf" srcId="{AFA41690-1330-4913-AD50-48F7B8B9B75F}" destId="{7002288A-2A9B-4AE1-8C51-24ABBC9D974F}" srcOrd="0" destOrd="1" presId="urn:microsoft.com/office/officeart/2005/8/layout/vList5"/>
    <dgm:cxn modelId="{6AF52235-FCEA-4667-AD85-7565D54F8859}" type="presOf" srcId="{B26269B0-A68F-4ED5-96F6-19FCB1186C52}" destId="{F0409216-3FD3-4EC1-9B1E-FF1038C696E8}" srcOrd="0" destOrd="0" presId="urn:microsoft.com/office/officeart/2005/8/layout/vList5"/>
    <dgm:cxn modelId="{D779B636-A2EB-4598-B512-0BBF41CE7CB0}" type="presOf" srcId="{D3EB6556-28E4-4E8D-BA68-27E3A871D6B7}" destId="{59815C30-CB46-4C0D-BFE1-AC3E2B0A126E}" srcOrd="0" destOrd="0" presId="urn:microsoft.com/office/officeart/2005/8/layout/vList5"/>
    <dgm:cxn modelId="{C6313D48-B535-4BD0-B752-D91A89CFA463}" srcId="{C623B5CA-1D61-481F-85A7-B11BCB41AB0A}" destId="{23264129-1BB0-474F-85CF-09DBAD323C63}" srcOrd="0" destOrd="0" parTransId="{760E44CD-FCE3-4679-BC30-11BF79B1D04B}" sibTransId="{6C391906-2B94-45E7-A623-803AD162BF22}"/>
    <dgm:cxn modelId="{187B1049-D871-4A96-859E-1864F2EC7688}" srcId="{9F0C1008-71AF-46BA-A9F6-CAE8CC9AE167}" destId="{D3EB6556-28E4-4E8D-BA68-27E3A871D6B7}" srcOrd="1" destOrd="0" parTransId="{682E434D-3B66-480A-A1AF-DC1F08F7FEA6}" sibTransId="{574232BA-4283-4356-B046-18771AD270D3}"/>
    <dgm:cxn modelId="{A432F56D-BA48-49C8-B1A3-BF8FC9513CD5}" type="presOf" srcId="{F6E5C3EE-CC97-41BF-9900-944096C9D691}" destId="{9052C1E4-7D1E-44FB-8DBC-9E8F5E77B3EE}" srcOrd="0" destOrd="1" presId="urn:microsoft.com/office/officeart/2005/8/layout/vList5"/>
    <dgm:cxn modelId="{FCBE214E-DAA8-4B2E-B9E8-1EF1002339AD}" srcId="{9F0C1008-71AF-46BA-A9F6-CAE8CC9AE167}" destId="{F1B2AC9F-B14E-4D4B-85D4-7A01D0AC591F}" srcOrd="2" destOrd="0" parTransId="{F18E65E4-2C87-4857-9892-B37378DCCE8F}" sibTransId="{BE1F9D33-D843-4E79-9B0E-B981413D912F}"/>
    <dgm:cxn modelId="{C9903E4E-ED4E-4166-836B-65BCC4C334FE}" srcId="{F1B2AC9F-B14E-4D4B-85D4-7A01D0AC591F}" destId="{B26269B0-A68F-4ED5-96F6-19FCB1186C52}" srcOrd="0" destOrd="0" parTransId="{06900AD1-5CC3-47E3-B177-4485DEACA0D1}" sibTransId="{62991B58-B761-485F-A31E-9A4873A44D43}"/>
    <dgm:cxn modelId="{F6FC926F-8BDA-44E4-9065-1B23B41860CF}" type="presOf" srcId="{18554030-9BFA-4297-9A58-5A77700A745D}" destId="{F0409216-3FD3-4EC1-9B1E-FF1038C696E8}" srcOrd="0" destOrd="1" presId="urn:microsoft.com/office/officeart/2005/8/layout/vList5"/>
    <dgm:cxn modelId="{EB88B172-B716-4C99-AA99-76F7536F0274}" srcId="{D3EB6556-28E4-4E8D-BA68-27E3A871D6B7}" destId="{5D697558-E746-4D49-8557-7FF55E81D147}" srcOrd="0" destOrd="0" parTransId="{5EF9F66B-450F-4CA4-92C9-F3EA285DB689}" sibTransId="{903F49D2-858F-4E96-A7D5-F9BFEB38C5B3}"/>
    <dgm:cxn modelId="{62F3F47D-DC94-4BA7-A5F1-96A925A3A139}" srcId="{9F0C1008-71AF-46BA-A9F6-CAE8CC9AE167}" destId="{C623B5CA-1D61-481F-85A7-B11BCB41AB0A}" srcOrd="0" destOrd="0" parTransId="{207C1D0B-E2C5-4050-B1C1-273024676FA8}" sibTransId="{986FD3B2-D728-4AC3-92AC-FB55ED4B1FFD}"/>
    <dgm:cxn modelId="{664E8883-3663-43AC-AE76-84F4ED16E0E5}" srcId="{D3EB6556-28E4-4E8D-BA68-27E3A871D6B7}" destId="{F6E5C3EE-CC97-41BF-9900-944096C9D691}" srcOrd="1" destOrd="0" parTransId="{8DC0A622-B9AA-4E59-A2DB-4FC327BAB96D}" sibTransId="{29BDB8FA-1698-4450-833B-A3F5F76C7FBE}"/>
    <dgm:cxn modelId="{D0B45896-9957-4307-9B28-0BBF4D8D82D2}" type="presOf" srcId="{C623B5CA-1D61-481F-85A7-B11BCB41AB0A}" destId="{85A2DEC9-8635-4237-9D55-B449842258F8}" srcOrd="0" destOrd="0" presId="urn:microsoft.com/office/officeart/2005/8/layout/vList5"/>
    <dgm:cxn modelId="{DA8970AA-AEF3-4190-B055-68075E8600A0}" type="presOf" srcId="{5D697558-E746-4D49-8557-7FF55E81D147}" destId="{9052C1E4-7D1E-44FB-8DBC-9E8F5E77B3EE}" srcOrd="0" destOrd="0" presId="urn:microsoft.com/office/officeart/2005/8/layout/vList5"/>
    <dgm:cxn modelId="{BACAA6AC-4C3B-4BAB-9828-9C3FF3A28D36}" srcId="{F1B2AC9F-B14E-4D4B-85D4-7A01D0AC591F}" destId="{18554030-9BFA-4297-9A58-5A77700A745D}" srcOrd="1" destOrd="0" parTransId="{111215A4-6382-4221-8E86-CAC13385D811}" sibTransId="{F2A951B8-1B79-480E-A991-9AB5FAF027D3}"/>
    <dgm:cxn modelId="{41F437B6-A0BB-42FE-8983-0AB16357A60E}" type="presOf" srcId="{F1B2AC9F-B14E-4D4B-85D4-7A01D0AC591F}" destId="{D9199752-BE70-4F33-B255-3CE94759D283}" srcOrd="0" destOrd="0" presId="urn:microsoft.com/office/officeart/2005/8/layout/vList5"/>
    <dgm:cxn modelId="{C82B9BB8-C9DE-4E6C-ACC8-74ADC5559797}" type="presOf" srcId="{23264129-1BB0-474F-85CF-09DBAD323C63}" destId="{7002288A-2A9B-4AE1-8C51-24ABBC9D974F}" srcOrd="0" destOrd="0" presId="urn:microsoft.com/office/officeart/2005/8/layout/vList5"/>
    <dgm:cxn modelId="{313CB8EF-546C-437F-B73A-A3EC1537DFF4}" srcId="{C623B5CA-1D61-481F-85A7-B11BCB41AB0A}" destId="{AFA41690-1330-4913-AD50-48F7B8B9B75F}" srcOrd="1" destOrd="0" parTransId="{4628F9B3-5A16-4626-9D54-7E94CD170F98}" sibTransId="{115AF482-2270-407E-9599-485704476AC8}"/>
    <dgm:cxn modelId="{D45AC542-3EE8-4C7B-9578-27435ABA40F6}" type="presParOf" srcId="{368A4254-FC32-446D-A9DE-EDADD7E43658}" destId="{62F8B42F-A11A-4B86-B5B7-76B3B2C41E16}" srcOrd="0" destOrd="0" presId="urn:microsoft.com/office/officeart/2005/8/layout/vList5"/>
    <dgm:cxn modelId="{7130C00A-A00E-4EF9-9FAB-B8EB9E779F88}" type="presParOf" srcId="{62F8B42F-A11A-4B86-B5B7-76B3B2C41E16}" destId="{85A2DEC9-8635-4237-9D55-B449842258F8}" srcOrd="0" destOrd="0" presId="urn:microsoft.com/office/officeart/2005/8/layout/vList5"/>
    <dgm:cxn modelId="{DB892464-05AC-4F54-B483-AE5C22DEACC5}" type="presParOf" srcId="{62F8B42F-A11A-4B86-B5B7-76B3B2C41E16}" destId="{7002288A-2A9B-4AE1-8C51-24ABBC9D974F}" srcOrd="1" destOrd="0" presId="urn:microsoft.com/office/officeart/2005/8/layout/vList5"/>
    <dgm:cxn modelId="{73F7D393-2B82-4FDB-A2EF-6B3EC8914D43}" type="presParOf" srcId="{368A4254-FC32-446D-A9DE-EDADD7E43658}" destId="{43CECEFF-EBC8-4025-871E-6A52DE4FE1FC}" srcOrd="1" destOrd="0" presId="urn:microsoft.com/office/officeart/2005/8/layout/vList5"/>
    <dgm:cxn modelId="{217689D5-DFF8-4DF2-B5BA-B8D45B1B9426}" type="presParOf" srcId="{368A4254-FC32-446D-A9DE-EDADD7E43658}" destId="{6E567A6C-C11F-4E2E-B66A-EC0076C5A00E}" srcOrd="2" destOrd="0" presId="urn:microsoft.com/office/officeart/2005/8/layout/vList5"/>
    <dgm:cxn modelId="{65CB8BD5-A67A-47A6-B645-E85E421F4EAA}" type="presParOf" srcId="{6E567A6C-C11F-4E2E-B66A-EC0076C5A00E}" destId="{59815C30-CB46-4C0D-BFE1-AC3E2B0A126E}" srcOrd="0" destOrd="0" presId="urn:microsoft.com/office/officeart/2005/8/layout/vList5"/>
    <dgm:cxn modelId="{9C0872C4-DC23-49CC-AD99-42646C1D2388}" type="presParOf" srcId="{6E567A6C-C11F-4E2E-B66A-EC0076C5A00E}" destId="{9052C1E4-7D1E-44FB-8DBC-9E8F5E77B3EE}" srcOrd="1" destOrd="0" presId="urn:microsoft.com/office/officeart/2005/8/layout/vList5"/>
    <dgm:cxn modelId="{5D382227-5A4B-40F1-A47E-3716468BE0D4}" type="presParOf" srcId="{368A4254-FC32-446D-A9DE-EDADD7E43658}" destId="{F585D3B1-8480-4BF9-813F-1041617C3273}" srcOrd="3" destOrd="0" presId="urn:microsoft.com/office/officeart/2005/8/layout/vList5"/>
    <dgm:cxn modelId="{FAE3EB86-7291-44B8-B61A-B87D8F6FDE7B}" type="presParOf" srcId="{368A4254-FC32-446D-A9DE-EDADD7E43658}" destId="{8F1559F2-0FB4-490A-968A-831A7E71F9EB}" srcOrd="4" destOrd="0" presId="urn:microsoft.com/office/officeart/2005/8/layout/vList5"/>
    <dgm:cxn modelId="{F405ABF5-7C7B-43A6-BF0A-02194ADFA4A7}" type="presParOf" srcId="{8F1559F2-0FB4-490A-968A-831A7E71F9EB}" destId="{D9199752-BE70-4F33-B255-3CE94759D283}" srcOrd="0" destOrd="0" presId="urn:microsoft.com/office/officeart/2005/8/layout/vList5"/>
    <dgm:cxn modelId="{696D0B2D-506C-4FB8-B4AA-8B01262B8D71}" type="presParOf" srcId="{8F1559F2-0FB4-490A-968A-831A7E71F9EB}" destId="{F0409216-3FD3-4EC1-9B1E-FF1038C696E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0C1008-71AF-46BA-A9F6-CAE8CC9AE1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623B5CA-1D61-481F-85A7-B11BCB41AB0A}">
      <dgm:prSet phldrT="[Text]" phldr="0" custT="1"/>
      <dgm:spPr>
        <a:solidFill>
          <a:srgbClr val="003366"/>
        </a:solidFill>
      </dgm:spPr>
      <dgm:t>
        <a:bodyPr/>
        <a:lstStyle/>
        <a:p>
          <a:r>
            <a:rPr lang="en-US" sz="3200" b="1" dirty="0">
              <a:latin typeface="Arial" panose="020B0604020202020204" pitchFamily="34" charset="0"/>
              <a:cs typeface="Arial" panose="020B0604020202020204" pitchFamily="34" charset="0"/>
            </a:rPr>
            <a:t>Inclusion criteria</a:t>
          </a:r>
        </a:p>
      </dgm:t>
    </dgm:pt>
    <dgm:pt modelId="{207C1D0B-E2C5-4050-B1C1-273024676FA8}" type="parTrans" cxnId="{62F3F47D-DC94-4BA7-A5F1-96A925A3A139}">
      <dgm:prSet/>
      <dgm:spPr/>
      <dgm:t>
        <a:bodyPr/>
        <a:lstStyle/>
        <a:p>
          <a:endParaRPr lang="en-US"/>
        </a:p>
      </dgm:t>
    </dgm:pt>
    <dgm:pt modelId="{986FD3B2-D728-4AC3-92AC-FB55ED4B1FFD}" type="sibTrans" cxnId="{62F3F47D-DC94-4BA7-A5F1-96A925A3A139}">
      <dgm:prSet/>
      <dgm:spPr/>
      <dgm:t>
        <a:bodyPr/>
        <a:lstStyle/>
        <a:p>
          <a:endParaRPr lang="en-US"/>
        </a:p>
      </dgm:t>
    </dgm:pt>
    <dgm:pt modelId="{23264129-1BB0-474F-85CF-09DBAD323C63}">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Adult patients with stage III-IV non small cell lung cancer (inoperable). </a:t>
          </a:r>
        </a:p>
      </dgm:t>
    </dgm:pt>
    <dgm:pt modelId="{760E44CD-FCE3-4679-BC30-11BF79B1D04B}" type="parTrans" cxnId="{C6313D48-B535-4BD0-B752-D91A89CFA463}">
      <dgm:prSet/>
      <dgm:spPr/>
      <dgm:t>
        <a:bodyPr/>
        <a:lstStyle/>
        <a:p>
          <a:endParaRPr lang="en-US"/>
        </a:p>
      </dgm:t>
    </dgm:pt>
    <dgm:pt modelId="{6C391906-2B94-45E7-A623-803AD162BF22}" type="sibTrans" cxnId="{C6313D48-B535-4BD0-B752-D91A89CFA463}">
      <dgm:prSet/>
      <dgm:spPr/>
      <dgm:t>
        <a:bodyPr/>
        <a:lstStyle/>
        <a:p>
          <a:endParaRPr lang="en-US"/>
        </a:p>
      </dgm:t>
    </dgm:pt>
    <dgm:pt modelId="{AFA41690-1330-4913-AD50-48F7B8B9B75F}">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First line treatment with cisplatin or carboplatin-based  therapy. </a:t>
          </a:r>
        </a:p>
      </dgm:t>
    </dgm:pt>
    <dgm:pt modelId="{4628F9B3-5A16-4626-9D54-7E94CD170F98}" type="parTrans" cxnId="{313CB8EF-546C-437F-B73A-A3EC1537DFF4}">
      <dgm:prSet/>
      <dgm:spPr/>
      <dgm:t>
        <a:bodyPr/>
        <a:lstStyle/>
        <a:p>
          <a:endParaRPr lang="en-US"/>
        </a:p>
      </dgm:t>
    </dgm:pt>
    <dgm:pt modelId="{115AF482-2270-407E-9599-485704476AC8}" type="sibTrans" cxnId="{313CB8EF-546C-437F-B73A-A3EC1537DFF4}">
      <dgm:prSet/>
      <dgm:spPr/>
      <dgm:t>
        <a:bodyPr/>
        <a:lstStyle/>
        <a:p>
          <a:endParaRPr lang="en-US"/>
        </a:p>
      </dgm:t>
    </dgm:pt>
    <dgm:pt modelId="{D3EB6556-28E4-4E8D-BA68-27E3A871D6B7}">
      <dgm:prSet phldrT="[Text]" phldr="0" custT="1"/>
      <dgm:spPr>
        <a:solidFill>
          <a:srgbClr val="006666"/>
        </a:solidFill>
      </dgm:spPr>
      <dgm:t>
        <a:bodyPr/>
        <a:lstStyle/>
        <a:p>
          <a:r>
            <a:rPr lang="en-US" sz="3200" b="1" dirty="0">
              <a:latin typeface="Arial" panose="020B0604020202020204" pitchFamily="34" charset="0"/>
              <a:cs typeface="Arial" panose="020B0604020202020204" pitchFamily="34" charset="0"/>
            </a:rPr>
            <a:t>Response assessment</a:t>
          </a:r>
        </a:p>
      </dgm:t>
    </dgm:pt>
    <dgm:pt modelId="{682E434D-3B66-480A-A1AF-DC1F08F7FEA6}" type="parTrans" cxnId="{187B1049-D871-4A96-859E-1864F2EC7688}">
      <dgm:prSet/>
      <dgm:spPr/>
      <dgm:t>
        <a:bodyPr/>
        <a:lstStyle/>
        <a:p>
          <a:endParaRPr lang="en-US"/>
        </a:p>
      </dgm:t>
    </dgm:pt>
    <dgm:pt modelId="{574232BA-4283-4356-B046-18771AD270D3}" type="sibTrans" cxnId="{187B1049-D871-4A96-859E-1864F2EC7688}">
      <dgm:prSet/>
      <dgm:spPr/>
      <dgm:t>
        <a:bodyPr/>
        <a:lstStyle/>
        <a:p>
          <a:endParaRPr lang="en-US"/>
        </a:p>
      </dgm:t>
    </dgm:pt>
    <dgm:pt modelId="{5D697558-E746-4D49-8557-7FF55E81D147}">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Response assessment after 2 cycles using the RECIST criteria.</a:t>
          </a:r>
        </a:p>
      </dgm:t>
    </dgm:pt>
    <dgm:pt modelId="{5EF9F66B-450F-4CA4-92C9-F3EA285DB689}" type="parTrans" cxnId="{EB88B172-B716-4C99-AA99-76F7536F0274}">
      <dgm:prSet/>
      <dgm:spPr/>
      <dgm:t>
        <a:bodyPr/>
        <a:lstStyle/>
        <a:p>
          <a:endParaRPr lang="en-US"/>
        </a:p>
      </dgm:t>
    </dgm:pt>
    <dgm:pt modelId="{903F49D2-858F-4E96-A7D5-F9BFEB38C5B3}" type="sibTrans" cxnId="{EB88B172-B716-4C99-AA99-76F7536F0274}">
      <dgm:prSet/>
      <dgm:spPr/>
      <dgm:t>
        <a:bodyPr/>
        <a:lstStyle/>
        <a:p>
          <a:endParaRPr lang="en-US"/>
        </a:p>
      </dgm:t>
    </dgm:pt>
    <dgm:pt modelId="{F6E5C3EE-CC97-41BF-9900-944096C9D691}">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Incidence of grade 2 or 3 toxicity using NCI common toxicity criteria.  </a:t>
          </a:r>
        </a:p>
      </dgm:t>
    </dgm:pt>
    <dgm:pt modelId="{8DC0A622-B9AA-4E59-A2DB-4FC327BAB96D}" type="parTrans" cxnId="{664E8883-3663-43AC-AE76-84F4ED16E0E5}">
      <dgm:prSet/>
      <dgm:spPr/>
      <dgm:t>
        <a:bodyPr/>
        <a:lstStyle/>
        <a:p>
          <a:endParaRPr lang="en-US"/>
        </a:p>
      </dgm:t>
    </dgm:pt>
    <dgm:pt modelId="{29BDB8FA-1698-4450-833B-A3F5F76C7FBE}" type="sibTrans" cxnId="{664E8883-3663-43AC-AE76-84F4ED16E0E5}">
      <dgm:prSet/>
      <dgm:spPr/>
      <dgm:t>
        <a:bodyPr/>
        <a:lstStyle/>
        <a:p>
          <a:endParaRPr lang="en-US"/>
        </a:p>
      </dgm:t>
    </dgm:pt>
    <dgm:pt modelId="{F1B2AC9F-B14E-4D4B-85D4-7A01D0AC591F}">
      <dgm:prSet phldrT="[Text]" phldr="0" custT="1"/>
      <dgm:spPr>
        <a:solidFill>
          <a:srgbClr val="996600"/>
        </a:solidFill>
        <a:ln>
          <a:solidFill>
            <a:srgbClr val="996600"/>
          </a:solidFill>
        </a:ln>
      </dgm:spPr>
      <dgm:t>
        <a:bodyPr/>
        <a:lstStyle/>
        <a:p>
          <a:r>
            <a:rPr lang="en-US" sz="3200" b="1" i="1" dirty="0">
              <a:latin typeface="Arial" panose="020B0604020202020204" pitchFamily="34" charset="0"/>
              <a:cs typeface="Arial" panose="020B0604020202020204" pitchFamily="34" charset="0"/>
            </a:rPr>
            <a:t>ABCC2</a:t>
          </a:r>
          <a:r>
            <a:rPr lang="en-US" sz="3200" b="1" dirty="0">
              <a:latin typeface="Arial" panose="020B0604020202020204" pitchFamily="34" charset="0"/>
              <a:cs typeface="Arial" panose="020B0604020202020204" pitchFamily="34" charset="0"/>
            </a:rPr>
            <a:t> genotyping</a:t>
          </a:r>
        </a:p>
      </dgm:t>
    </dgm:pt>
    <dgm:pt modelId="{F18E65E4-2C87-4857-9892-B37378DCCE8F}" type="parTrans" cxnId="{FCBE214E-DAA8-4B2E-B9E8-1EF1002339AD}">
      <dgm:prSet/>
      <dgm:spPr/>
      <dgm:t>
        <a:bodyPr/>
        <a:lstStyle/>
        <a:p>
          <a:endParaRPr lang="en-US"/>
        </a:p>
      </dgm:t>
    </dgm:pt>
    <dgm:pt modelId="{BE1F9D33-D843-4E79-9B0E-B981413D912F}" type="sibTrans" cxnId="{FCBE214E-DAA8-4B2E-B9E8-1EF1002339AD}">
      <dgm:prSet/>
      <dgm:spPr/>
      <dgm:t>
        <a:bodyPr/>
        <a:lstStyle/>
        <a:p>
          <a:endParaRPr lang="en-US"/>
        </a:p>
      </dgm:t>
    </dgm:pt>
    <dgm:pt modelId="{B26269B0-A68F-4ED5-96F6-19FCB1186C52}">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Genomic DNA was extracted from peripheral leucocytes. </a:t>
          </a:r>
        </a:p>
      </dgm:t>
    </dgm:pt>
    <dgm:pt modelId="{06900AD1-5CC3-47E3-B177-4485DEACA0D1}" type="parTrans" cxnId="{C9903E4E-ED4E-4166-836B-65BCC4C334FE}">
      <dgm:prSet/>
      <dgm:spPr/>
      <dgm:t>
        <a:bodyPr/>
        <a:lstStyle/>
        <a:p>
          <a:endParaRPr lang="en-US"/>
        </a:p>
      </dgm:t>
    </dgm:pt>
    <dgm:pt modelId="{62991B58-B761-485F-A31E-9A4873A44D43}" type="sibTrans" cxnId="{C9903E4E-ED4E-4166-836B-65BCC4C334FE}">
      <dgm:prSet/>
      <dgm:spPr/>
      <dgm:t>
        <a:bodyPr/>
        <a:lstStyle/>
        <a:p>
          <a:endParaRPr lang="en-US"/>
        </a:p>
      </dgm:t>
    </dgm:pt>
    <dgm:pt modelId="{429543CE-A603-4E4E-9A39-37E5F1F65F6B}">
      <dgm:prSet phldrT="[Text]" phldr="0"/>
      <dgm:spPr>
        <a:solidFill>
          <a:schemeClr val="bg1">
            <a:lumMod val="95000"/>
            <a:alpha val="90000"/>
          </a:schemeClr>
        </a:solidFill>
      </dgm:spPr>
      <dgm:t>
        <a:bodyPr/>
        <a:lstStyle/>
        <a:p>
          <a:r>
            <a:rPr lang="en-US" dirty="0">
              <a:latin typeface="Arial" panose="020B0604020202020204" pitchFamily="34" charset="0"/>
              <a:cs typeface="Arial" panose="020B0604020202020204" pitchFamily="34" charset="0"/>
            </a:rPr>
            <a:t>Polymorphisms in </a:t>
          </a:r>
          <a:r>
            <a:rPr lang="en-US" i="1" dirty="0">
              <a:latin typeface="Arial" panose="020B0604020202020204" pitchFamily="34" charset="0"/>
              <a:cs typeface="Arial" panose="020B0604020202020204" pitchFamily="34" charset="0"/>
            </a:rPr>
            <a:t>ABCC2</a:t>
          </a:r>
          <a:r>
            <a:rPr lang="en-US" dirty="0">
              <a:latin typeface="Arial" panose="020B0604020202020204" pitchFamily="34" charset="0"/>
              <a:cs typeface="Arial" panose="020B0604020202020204" pitchFamily="34" charset="0"/>
            </a:rPr>
            <a:t> (C-24T, G1249T, C3972T) were identified through mass array (Sequenom). </a:t>
          </a:r>
        </a:p>
      </dgm:t>
    </dgm:pt>
    <dgm:pt modelId="{6EC2EB0F-C1BD-454B-BDDD-48D2A19DCDC4}" type="parTrans" cxnId="{D48DC4AE-743A-40EF-AC45-06B2EE524AB7}">
      <dgm:prSet/>
      <dgm:spPr/>
      <dgm:t>
        <a:bodyPr/>
        <a:lstStyle/>
        <a:p>
          <a:endParaRPr lang="en-US"/>
        </a:p>
      </dgm:t>
    </dgm:pt>
    <dgm:pt modelId="{6F048497-AF77-4D8D-815B-FA78053839AA}" type="sibTrans" cxnId="{D48DC4AE-743A-40EF-AC45-06B2EE524AB7}">
      <dgm:prSet/>
      <dgm:spPr/>
      <dgm:t>
        <a:bodyPr/>
        <a:lstStyle/>
        <a:p>
          <a:endParaRPr lang="en-US"/>
        </a:p>
      </dgm:t>
    </dgm:pt>
    <dgm:pt modelId="{368A4254-FC32-446D-A9DE-EDADD7E43658}" type="pres">
      <dgm:prSet presAssocID="{9F0C1008-71AF-46BA-A9F6-CAE8CC9AE167}" presName="Name0" presStyleCnt="0">
        <dgm:presLayoutVars>
          <dgm:dir/>
          <dgm:animLvl val="lvl"/>
          <dgm:resizeHandles val="exact"/>
        </dgm:presLayoutVars>
      </dgm:prSet>
      <dgm:spPr/>
    </dgm:pt>
    <dgm:pt modelId="{62F8B42F-A11A-4B86-B5B7-76B3B2C41E16}" type="pres">
      <dgm:prSet presAssocID="{C623B5CA-1D61-481F-85A7-B11BCB41AB0A}" presName="linNode" presStyleCnt="0"/>
      <dgm:spPr/>
    </dgm:pt>
    <dgm:pt modelId="{85A2DEC9-8635-4237-9D55-B449842258F8}" type="pres">
      <dgm:prSet presAssocID="{C623B5CA-1D61-481F-85A7-B11BCB41AB0A}" presName="parentText" presStyleLbl="node1" presStyleIdx="0" presStyleCnt="3">
        <dgm:presLayoutVars>
          <dgm:chMax val="1"/>
          <dgm:bulletEnabled val="1"/>
        </dgm:presLayoutVars>
      </dgm:prSet>
      <dgm:spPr/>
    </dgm:pt>
    <dgm:pt modelId="{7002288A-2A9B-4AE1-8C51-24ABBC9D974F}" type="pres">
      <dgm:prSet presAssocID="{C623B5CA-1D61-481F-85A7-B11BCB41AB0A}" presName="descendantText" presStyleLbl="alignAccFollowNode1" presStyleIdx="0" presStyleCnt="3">
        <dgm:presLayoutVars>
          <dgm:bulletEnabled val="1"/>
        </dgm:presLayoutVars>
      </dgm:prSet>
      <dgm:spPr/>
    </dgm:pt>
    <dgm:pt modelId="{43CECEFF-EBC8-4025-871E-6A52DE4FE1FC}" type="pres">
      <dgm:prSet presAssocID="{986FD3B2-D728-4AC3-92AC-FB55ED4B1FFD}" presName="sp" presStyleCnt="0"/>
      <dgm:spPr/>
    </dgm:pt>
    <dgm:pt modelId="{6E567A6C-C11F-4E2E-B66A-EC0076C5A00E}" type="pres">
      <dgm:prSet presAssocID="{D3EB6556-28E4-4E8D-BA68-27E3A871D6B7}" presName="linNode" presStyleCnt="0"/>
      <dgm:spPr/>
    </dgm:pt>
    <dgm:pt modelId="{59815C30-CB46-4C0D-BFE1-AC3E2B0A126E}" type="pres">
      <dgm:prSet presAssocID="{D3EB6556-28E4-4E8D-BA68-27E3A871D6B7}" presName="parentText" presStyleLbl="node1" presStyleIdx="1" presStyleCnt="3">
        <dgm:presLayoutVars>
          <dgm:chMax val="1"/>
          <dgm:bulletEnabled val="1"/>
        </dgm:presLayoutVars>
      </dgm:prSet>
      <dgm:spPr/>
    </dgm:pt>
    <dgm:pt modelId="{9052C1E4-7D1E-44FB-8DBC-9E8F5E77B3EE}" type="pres">
      <dgm:prSet presAssocID="{D3EB6556-28E4-4E8D-BA68-27E3A871D6B7}" presName="descendantText" presStyleLbl="alignAccFollowNode1" presStyleIdx="1" presStyleCnt="3">
        <dgm:presLayoutVars>
          <dgm:bulletEnabled val="1"/>
        </dgm:presLayoutVars>
      </dgm:prSet>
      <dgm:spPr/>
    </dgm:pt>
    <dgm:pt modelId="{F585D3B1-8480-4BF9-813F-1041617C3273}" type="pres">
      <dgm:prSet presAssocID="{574232BA-4283-4356-B046-18771AD270D3}" presName="sp" presStyleCnt="0"/>
      <dgm:spPr/>
    </dgm:pt>
    <dgm:pt modelId="{8F1559F2-0FB4-490A-968A-831A7E71F9EB}" type="pres">
      <dgm:prSet presAssocID="{F1B2AC9F-B14E-4D4B-85D4-7A01D0AC591F}" presName="linNode" presStyleCnt="0"/>
      <dgm:spPr/>
    </dgm:pt>
    <dgm:pt modelId="{D9199752-BE70-4F33-B255-3CE94759D283}" type="pres">
      <dgm:prSet presAssocID="{F1B2AC9F-B14E-4D4B-85D4-7A01D0AC591F}" presName="parentText" presStyleLbl="node1" presStyleIdx="2" presStyleCnt="3">
        <dgm:presLayoutVars>
          <dgm:chMax val="1"/>
          <dgm:bulletEnabled val="1"/>
        </dgm:presLayoutVars>
      </dgm:prSet>
      <dgm:spPr/>
    </dgm:pt>
    <dgm:pt modelId="{F0409216-3FD3-4EC1-9B1E-FF1038C696E8}" type="pres">
      <dgm:prSet presAssocID="{F1B2AC9F-B14E-4D4B-85D4-7A01D0AC591F}" presName="descendantText" presStyleLbl="alignAccFollowNode1" presStyleIdx="2" presStyleCnt="3">
        <dgm:presLayoutVars>
          <dgm:bulletEnabled val="1"/>
        </dgm:presLayoutVars>
      </dgm:prSet>
      <dgm:spPr/>
    </dgm:pt>
  </dgm:ptLst>
  <dgm:cxnLst>
    <dgm:cxn modelId="{EEA85E0C-159F-4350-830D-D9C00E82699D}" type="presOf" srcId="{9F0C1008-71AF-46BA-A9F6-CAE8CC9AE167}" destId="{368A4254-FC32-446D-A9DE-EDADD7E43658}" srcOrd="0" destOrd="0" presId="urn:microsoft.com/office/officeart/2005/8/layout/vList5"/>
    <dgm:cxn modelId="{5A4B1F2B-A6A1-47A3-ACB1-DF3593F9E364}" type="presOf" srcId="{AFA41690-1330-4913-AD50-48F7B8B9B75F}" destId="{7002288A-2A9B-4AE1-8C51-24ABBC9D974F}" srcOrd="0" destOrd="1" presId="urn:microsoft.com/office/officeart/2005/8/layout/vList5"/>
    <dgm:cxn modelId="{6AF52235-FCEA-4667-AD85-7565D54F8859}" type="presOf" srcId="{B26269B0-A68F-4ED5-96F6-19FCB1186C52}" destId="{F0409216-3FD3-4EC1-9B1E-FF1038C696E8}" srcOrd="0" destOrd="0" presId="urn:microsoft.com/office/officeart/2005/8/layout/vList5"/>
    <dgm:cxn modelId="{D779B636-A2EB-4598-B512-0BBF41CE7CB0}" type="presOf" srcId="{D3EB6556-28E4-4E8D-BA68-27E3A871D6B7}" destId="{59815C30-CB46-4C0D-BFE1-AC3E2B0A126E}" srcOrd="0" destOrd="0" presId="urn:microsoft.com/office/officeart/2005/8/layout/vList5"/>
    <dgm:cxn modelId="{C6313D48-B535-4BD0-B752-D91A89CFA463}" srcId="{C623B5CA-1D61-481F-85A7-B11BCB41AB0A}" destId="{23264129-1BB0-474F-85CF-09DBAD323C63}" srcOrd="0" destOrd="0" parTransId="{760E44CD-FCE3-4679-BC30-11BF79B1D04B}" sibTransId="{6C391906-2B94-45E7-A623-803AD162BF22}"/>
    <dgm:cxn modelId="{187B1049-D871-4A96-859E-1864F2EC7688}" srcId="{9F0C1008-71AF-46BA-A9F6-CAE8CC9AE167}" destId="{D3EB6556-28E4-4E8D-BA68-27E3A871D6B7}" srcOrd="1" destOrd="0" parTransId="{682E434D-3B66-480A-A1AF-DC1F08F7FEA6}" sibTransId="{574232BA-4283-4356-B046-18771AD270D3}"/>
    <dgm:cxn modelId="{A432F56D-BA48-49C8-B1A3-BF8FC9513CD5}" type="presOf" srcId="{F6E5C3EE-CC97-41BF-9900-944096C9D691}" destId="{9052C1E4-7D1E-44FB-8DBC-9E8F5E77B3EE}" srcOrd="0" destOrd="1" presId="urn:microsoft.com/office/officeart/2005/8/layout/vList5"/>
    <dgm:cxn modelId="{FCBE214E-DAA8-4B2E-B9E8-1EF1002339AD}" srcId="{9F0C1008-71AF-46BA-A9F6-CAE8CC9AE167}" destId="{F1B2AC9F-B14E-4D4B-85D4-7A01D0AC591F}" srcOrd="2" destOrd="0" parTransId="{F18E65E4-2C87-4857-9892-B37378DCCE8F}" sibTransId="{BE1F9D33-D843-4E79-9B0E-B981413D912F}"/>
    <dgm:cxn modelId="{C9903E4E-ED4E-4166-836B-65BCC4C334FE}" srcId="{F1B2AC9F-B14E-4D4B-85D4-7A01D0AC591F}" destId="{B26269B0-A68F-4ED5-96F6-19FCB1186C52}" srcOrd="0" destOrd="0" parTransId="{06900AD1-5CC3-47E3-B177-4485DEACA0D1}" sibTransId="{62991B58-B761-485F-A31E-9A4873A44D43}"/>
    <dgm:cxn modelId="{EB88B172-B716-4C99-AA99-76F7536F0274}" srcId="{D3EB6556-28E4-4E8D-BA68-27E3A871D6B7}" destId="{5D697558-E746-4D49-8557-7FF55E81D147}" srcOrd="0" destOrd="0" parTransId="{5EF9F66B-450F-4CA4-92C9-F3EA285DB689}" sibTransId="{903F49D2-858F-4E96-A7D5-F9BFEB38C5B3}"/>
    <dgm:cxn modelId="{62F3F47D-DC94-4BA7-A5F1-96A925A3A139}" srcId="{9F0C1008-71AF-46BA-A9F6-CAE8CC9AE167}" destId="{C623B5CA-1D61-481F-85A7-B11BCB41AB0A}" srcOrd="0" destOrd="0" parTransId="{207C1D0B-E2C5-4050-B1C1-273024676FA8}" sibTransId="{986FD3B2-D728-4AC3-92AC-FB55ED4B1FFD}"/>
    <dgm:cxn modelId="{664E8883-3663-43AC-AE76-84F4ED16E0E5}" srcId="{D3EB6556-28E4-4E8D-BA68-27E3A871D6B7}" destId="{F6E5C3EE-CC97-41BF-9900-944096C9D691}" srcOrd="1" destOrd="0" parTransId="{8DC0A622-B9AA-4E59-A2DB-4FC327BAB96D}" sibTransId="{29BDB8FA-1698-4450-833B-A3F5F76C7FBE}"/>
    <dgm:cxn modelId="{4AACAF89-3D6A-42F3-918B-20FD06C86AC5}" type="presOf" srcId="{429543CE-A603-4E4E-9A39-37E5F1F65F6B}" destId="{F0409216-3FD3-4EC1-9B1E-FF1038C696E8}" srcOrd="0" destOrd="1" presId="urn:microsoft.com/office/officeart/2005/8/layout/vList5"/>
    <dgm:cxn modelId="{D0B45896-9957-4307-9B28-0BBF4D8D82D2}" type="presOf" srcId="{C623B5CA-1D61-481F-85A7-B11BCB41AB0A}" destId="{85A2DEC9-8635-4237-9D55-B449842258F8}" srcOrd="0" destOrd="0" presId="urn:microsoft.com/office/officeart/2005/8/layout/vList5"/>
    <dgm:cxn modelId="{DA8970AA-AEF3-4190-B055-68075E8600A0}" type="presOf" srcId="{5D697558-E746-4D49-8557-7FF55E81D147}" destId="{9052C1E4-7D1E-44FB-8DBC-9E8F5E77B3EE}" srcOrd="0" destOrd="0" presId="urn:microsoft.com/office/officeart/2005/8/layout/vList5"/>
    <dgm:cxn modelId="{D48DC4AE-743A-40EF-AC45-06B2EE524AB7}" srcId="{F1B2AC9F-B14E-4D4B-85D4-7A01D0AC591F}" destId="{429543CE-A603-4E4E-9A39-37E5F1F65F6B}" srcOrd="1" destOrd="0" parTransId="{6EC2EB0F-C1BD-454B-BDDD-48D2A19DCDC4}" sibTransId="{6F048497-AF77-4D8D-815B-FA78053839AA}"/>
    <dgm:cxn modelId="{41F437B6-A0BB-42FE-8983-0AB16357A60E}" type="presOf" srcId="{F1B2AC9F-B14E-4D4B-85D4-7A01D0AC591F}" destId="{D9199752-BE70-4F33-B255-3CE94759D283}" srcOrd="0" destOrd="0" presId="urn:microsoft.com/office/officeart/2005/8/layout/vList5"/>
    <dgm:cxn modelId="{C82B9BB8-C9DE-4E6C-ACC8-74ADC5559797}" type="presOf" srcId="{23264129-1BB0-474F-85CF-09DBAD323C63}" destId="{7002288A-2A9B-4AE1-8C51-24ABBC9D974F}" srcOrd="0" destOrd="0" presId="urn:microsoft.com/office/officeart/2005/8/layout/vList5"/>
    <dgm:cxn modelId="{313CB8EF-546C-437F-B73A-A3EC1537DFF4}" srcId="{C623B5CA-1D61-481F-85A7-B11BCB41AB0A}" destId="{AFA41690-1330-4913-AD50-48F7B8B9B75F}" srcOrd="1" destOrd="0" parTransId="{4628F9B3-5A16-4626-9D54-7E94CD170F98}" sibTransId="{115AF482-2270-407E-9599-485704476AC8}"/>
    <dgm:cxn modelId="{D45AC542-3EE8-4C7B-9578-27435ABA40F6}" type="presParOf" srcId="{368A4254-FC32-446D-A9DE-EDADD7E43658}" destId="{62F8B42F-A11A-4B86-B5B7-76B3B2C41E16}" srcOrd="0" destOrd="0" presId="urn:microsoft.com/office/officeart/2005/8/layout/vList5"/>
    <dgm:cxn modelId="{7130C00A-A00E-4EF9-9FAB-B8EB9E779F88}" type="presParOf" srcId="{62F8B42F-A11A-4B86-B5B7-76B3B2C41E16}" destId="{85A2DEC9-8635-4237-9D55-B449842258F8}" srcOrd="0" destOrd="0" presId="urn:microsoft.com/office/officeart/2005/8/layout/vList5"/>
    <dgm:cxn modelId="{DB892464-05AC-4F54-B483-AE5C22DEACC5}" type="presParOf" srcId="{62F8B42F-A11A-4B86-B5B7-76B3B2C41E16}" destId="{7002288A-2A9B-4AE1-8C51-24ABBC9D974F}" srcOrd="1" destOrd="0" presId="urn:microsoft.com/office/officeart/2005/8/layout/vList5"/>
    <dgm:cxn modelId="{73F7D393-2B82-4FDB-A2EF-6B3EC8914D43}" type="presParOf" srcId="{368A4254-FC32-446D-A9DE-EDADD7E43658}" destId="{43CECEFF-EBC8-4025-871E-6A52DE4FE1FC}" srcOrd="1" destOrd="0" presId="urn:microsoft.com/office/officeart/2005/8/layout/vList5"/>
    <dgm:cxn modelId="{217689D5-DFF8-4DF2-B5BA-B8D45B1B9426}" type="presParOf" srcId="{368A4254-FC32-446D-A9DE-EDADD7E43658}" destId="{6E567A6C-C11F-4E2E-B66A-EC0076C5A00E}" srcOrd="2" destOrd="0" presId="urn:microsoft.com/office/officeart/2005/8/layout/vList5"/>
    <dgm:cxn modelId="{65CB8BD5-A67A-47A6-B645-E85E421F4EAA}" type="presParOf" srcId="{6E567A6C-C11F-4E2E-B66A-EC0076C5A00E}" destId="{59815C30-CB46-4C0D-BFE1-AC3E2B0A126E}" srcOrd="0" destOrd="0" presId="urn:microsoft.com/office/officeart/2005/8/layout/vList5"/>
    <dgm:cxn modelId="{9C0872C4-DC23-49CC-AD99-42646C1D2388}" type="presParOf" srcId="{6E567A6C-C11F-4E2E-B66A-EC0076C5A00E}" destId="{9052C1E4-7D1E-44FB-8DBC-9E8F5E77B3EE}" srcOrd="1" destOrd="0" presId="urn:microsoft.com/office/officeart/2005/8/layout/vList5"/>
    <dgm:cxn modelId="{5D382227-5A4B-40F1-A47E-3716468BE0D4}" type="presParOf" srcId="{368A4254-FC32-446D-A9DE-EDADD7E43658}" destId="{F585D3B1-8480-4BF9-813F-1041617C3273}" srcOrd="3" destOrd="0" presId="urn:microsoft.com/office/officeart/2005/8/layout/vList5"/>
    <dgm:cxn modelId="{FAE3EB86-7291-44B8-B61A-B87D8F6FDE7B}" type="presParOf" srcId="{368A4254-FC32-446D-A9DE-EDADD7E43658}" destId="{8F1559F2-0FB4-490A-968A-831A7E71F9EB}" srcOrd="4" destOrd="0" presId="urn:microsoft.com/office/officeart/2005/8/layout/vList5"/>
    <dgm:cxn modelId="{F405ABF5-7C7B-43A6-BF0A-02194ADFA4A7}" type="presParOf" srcId="{8F1559F2-0FB4-490A-968A-831A7E71F9EB}" destId="{D9199752-BE70-4F33-B255-3CE94759D283}" srcOrd="0" destOrd="0" presId="urn:microsoft.com/office/officeart/2005/8/layout/vList5"/>
    <dgm:cxn modelId="{696D0B2D-506C-4FB8-B4AA-8B01262B8D71}" type="presParOf" srcId="{8F1559F2-0FB4-490A-968A-831A7E71F9EB}" destId="{F0409216-3FD3-4EC1-9B1E-FF1038C696E8}" srcOrd="1" destOrd="0" presId="urn:microsoft.com/office/officeart/2005/8/layout/vList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2288A-2A9B-4AE1-8C51-24ABBC9D974F}">
      <dsp:nvSpPr>
        <dsp:cNvPr id="0" name=""/>
        <dsp:cNvSpPr/>
      </dsp:nvSpPr>
      <dsp:spPr>
        <a:xfrm rot="5400000">
          <a:off x="6926053" y="-2793257"/>
          <a:ext cx="1190148" cy="7078708"/>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Adult patients aged 18-65 years of age with a body mass index of 18.0-32.0 kg/m</a:t>
          </a:r>
          <a:r>
            <a:rPr lang="en-US" sz="1700" kern="1200" baseline="30000" dirty="0">
              <a:latin typeface="Arial" panose="020B0604020202020204" pitchFamily="34" charset="0"/>
              <a:cs typeface="Arial" panose="020B0604020202020204" pitchFamily="34" charset="0"/>
            </a:rPr>
            <a:t>2</a:t>
          </a:r>
          <a:r>
            <a:rPr lang="en-US" sz="1700" kern="1200" dirty="0">
              <a:latin typeface="Arial" panose="020B0604020202020204" pitchFamily="34" charset="0"/>
              <a:cs typeface="Arial" panose="020B0604020202020204" pitchFamily="34" charset="0"/>
            </a:rPr>
            <a:t>.  </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Exclusion criteria: use of tobacco or other nicotine containing products within 3 months; consumption of alcohol within 48 hours. </a:t>
          </a:r>
        </a:p>
      </dsp:txBody>
      <dsp:txXfrm rot="-5400000">
        <a:off x="3981773" y="209121"/>
        <a:ext cx="7020610" cy="1073952"/>
      </dsp:txXfrm>
    </dsp:sp>
    <dsp:sp modelId="{85A2DEC9-8635-4237-9D55-B449842258F8}">
      <dsp:nvSpPr>
        <dsp:cNvPr id="0" name=""/>
        <dsp:cNvSpPr/>
      </dsp:nvSpPr>
      <dsp:spPr>
        <a:xfrm>
          <a:off x="0" y="2254"/>
          <a:ext cx="3981773" cy="1487685"/>
        </a:xfrm>
        <a:prstGeom prst="roundRect">
          <a:avLst/>
        </a:prstGeom>
        <a:solidFill>
          <a:srgbClr val="0033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Inclusion criteria</a:t>
          </a:r>
        </a:p>
      </dsp:txBody>
      <dsp:txXfrm>
        <a:off x="72623" y="74877"/>
        <a:ext cx="3836527" cy="1342439"/>
      </dsp:txXfrm>
    </dsp:sp>
    <dsp:sp modelId="{9052C1E4-7D1E-44FB-8DBC-9E8F5E77B3EE}">
      <dsp:nvSpPr>
        <dsp:cNvPr id="0" name=""/>
        <dsp:cNvSpPr/>
      </dsp:nvSpPr>
      <dsp:spPr>
        <a:xfrm rot="5400000">
          <a:off x="6926053" y="-1231187"/>
          <a:ext cx="1190148" cy="7078708"/>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Digoxin 0.5 mg administered orally on days 1 and 15. </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Tucatinib 300 mg administered twice daily on day 8-21.</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On day 15, morning tucatinib dose was administered immediately after digoxin.   </a:t>
          </a:r>
        </a:p>
      </dsp:txBody>
      <dsp:txXfrm rot="-5400000">
        <a:off x="3981773" y="1771191"/>
        <a:ext cx="7020610" cy="1073952"/>
      </dsp:txXfrm>
    </dsp:sp>
    <dsp:sp modelId="{59815C30-CB46-4C0D-BFE1-AC3E2B0A126E}">
      <dsp:nvSpPr>
        <dsp:cNvPr id="0" name=""/>
        <dsp:cNvSpPr/>
      </dsp:nvSpPr>
      <dsp:spPr>
        <a:xfrm>
          <a:off x="0" y="1564324"/>
          <a:ext cx="3981773" cy="1487685"/>
        </a:xfrm>
        <a:prstGeom prst="roundRect">
          <a:avLst/>
        </a:prstGeom>
        <a:solidFill>
          <a:srgbClr val="0066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Study design</a:t>
          </a:r>
        </a:p>
      </dsp:txBody>
      <dsp:txXfrm>
        <a:off x="72623" y="1636947"/>
        <a:ext cx="3836527" cy="1342439"/>
      </dsp:txXfrm>
    </dsp:sp>
    <dsp:sp modelId="{F0409216-3FD3-4EC1-9B1E-FF1038C696E8}">
      <dsp:nvSpPr>
        <dsp:cNvPr id="0" name=""/>
        <dsp:cNvSpPr/>
      </dsp:nvSpPr>
      <dsp:spPr>
        <a:xfrm rot="5400000">
          <a:off x="6926053" y="330882"/>
          <a:ext cx="1190148" cy="7078708"/>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Blood samples for determination of plasma concentrations of digoxin were collected at 0.5, 1, 2, 3, 4, 6, 8, 10, 12, 16, 24, 48, 72, 96,120, 144 and168 hours post-dose on days 1 and 15.  </a:t>
          </a:r>
        </a:p>
      </dsp:txBody>
      <dsp:txXfrm rot="-5400000">
        <a:off x="3981773" y="3333260"/>
        <a:ext cx="7020610" cy="1073952"/>
      </dsp:txXfrm>
    </dsp:sp>
    <dsp:sp modelId="{D9199752-BE70-4F33-B255-3CE94759D283}">
      <dsp:nvSpPr>
        <dsp:cNvPr id="0" name=""/>
        <dsp:cNvSpPr/>
      </dsp:nvSpPr>
      <dsp:spPr>
        <a:xfrm>
          <a:off x="0" y="3126394"/>
          <a:ext cx="3981773" cy="1487685"/>
        </a:xfrm>
        <a:prstGeom prst="roundRect">
          <a:avLst/>
        </a:prstGeom>
        <a:solidFill>
          <a:srgbClr val="996600"/>
        </a:solidFill>
        <a:ln w="12700" cap="flat" cmpd="sng" algn="ctr">
          <a:solidFill>
            <a:srgbClr val="99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i="0" kern="1200" dirty="0">
              <a:latin typeface="Arial" panose="020B0604020202020204" pitchFamily="34" charset="0"/>
              <a:cs typeface="Arial" panose="020B0604020202020204" pitchFamily="34" charset="0"/>
            </a:rPr>
            <a:t>Pharmacokinetic assessment</a:t>
          </a:r>
        </a:p>
      </dsp:txBody>
      <dsp:txXfrm>
        <a:off x="72623" y="3199017"/>
        <a:ext cx="3836527" cy="1342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2288A-2A9B-4AE1-8C51-24ABBC9D974F}">
      <dsp:nvSpPr>
        <dsp:cNvPr id="0" name=""/>
        <dsp:cNvSpPr/>
      </dsp:nvSpPr>
      <dsp:spPr>
        <a:xfrm rot="5400000">
          <a:off x="7044642" y="-2941943"/>
          <a:ext cx="952969" cy="7078708"/>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Adult patients with chronic myeloid leukemia (chronic phase).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No prior imatinib exposure (imatinib naïve). </a:t>
          </a:r>
        </a:p>
      </dsp:txBody>
      <dsp:txXfrm rot="-5400000">
        <a:off x="3981773" y="167446"/>
        <a:ext cx="7032188" cy="859929"/>
      </dsp:txXfrm>
    </dsp:sp>
    <dsp:sp modelId="{85A2DEC9-8635-4237-9D55-B449842258F8}">
      <dsp:nvSpPr>
        <dsp:cNvPr id="0" name=""/>
        <dsp:cNvSpPr/>
      </dsp:nvSpPr>
      <dsp:spPr>
        <a:xfrm>
          <a:off x="0" y="1804"/>
          <a:ext cx="3981773" cy="1191212"/>
        </a:xfrm>
        <a:prstGeom prst="roundRect">
          <a:avLst/>
        </a:prstGeom>
        <a:solidFill>
          <a:srgbClr val="0033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Inclusion criteria</a:t>
          </a:r>
        </a:p>
      </dsp:txBody>
      <dsp:txXfrm>
        <a:off x="58150" y="59954"/>
        <a:ext cx="3865473" cy="1074912"/>
      </dsp:txXfrm>
    </dsp:sp>
    <dsp:sp modelId="{9052C1E4-7D1E-44FB-8DBC-9E8F5E77B3EE}">
      <dsp:nvSpPr>
        <dsp:cNvPr id="0" name=""/>
        <dsp:cNvSpPr/>
      </dsp:nvSpPr>
      <dsp:spPr>
        <a:xfrm rot="5400000">
          <a:off x="7044642" y="-1691170"/>
          <a:ext cx="952969" cy="7078708"/>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Blood samples were collected day 29 post imatinib therapy.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Trough imatinib concentration was assessed using high performance liquid chromatography.</a:t>
          </a:r>
        </a:p>
      </dsp:txBody>
      <dsp:txXfrm rot="-5400000">
        <a:off x="3981773" y="1418219"/>
        <a:ext cx="7032188" cy="859929"/>
      </dsp:txXfrm>
    </dsp:sp>
    <dsp:sp modelId="{59815C30-CB46-4C0D-BFE1-AC3E2B0A126E}">
      <dsp:nvSpPr>
        <dsp:cNvPr id="0" name=""/>
        <dsp:cNvSpPr/>
      </dsp:nvSpPr>
      <dsp:spPr>
        <a:xfrm>
          <a:off x="0" y="1252577"/>
          <a:ext cx="3981773" cy="1191212"/>
        </a:xfrm>
        <a:prstGeom prst="roundRect">
          <a:avLst/>
        </a:prstGeom>
        <a:solidFill>
          <a:srgbClr val="0066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Plasma imatinib levels</a:t>
          </a:r>
        </a:p>
      </dsp:txBody>
      <dsp:txXfrm>
        <a:off x="58150" y="1310727"/>
        <a:ext cx="3865473" cy="1074912"/>
      </dsp:txXfrm>
    </dsp:sp>
    <dsp:sp modelId="{F0409216-3FD3-4EC1-9B1E-FF1038C696E8}">
      <dsp:nvSpPr>
        <dsp:cNvPr id="0" name=""/>
        <dsp:cNvSpPr/>
      </dsp:nvSpPr>
      <dsp:spPr>
        <a:xfrm rot="5400000">
          <a:off x="7044642" y="-440397"/>
          <a:ext cx="952969" cy="7078708"/>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Genomic DNA was extracted from peripheral blood.</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Genotyping for polymorphisms in </a:t>
          </a:r>
          <a:r>
            <a:rPr lang="en-US" sz="1800" i="1" kern="1200" dirty="0">
              <a:latin typeface="Arial" panose="020B0604020202020204" pitchFamily="34" charset="0"/>
              <a:cs typeface="Arial" panose="020B0604020202020204" pitchFamily="34" charset="0"/>
            </a:rPr>
            <a:t>ABCB1</a:t>
          </a:r>
          <a:r>
            <a:rPr lang="en-US" sz="1800" kern="1200" dirty="0">
              <a:latin typeface="Arial" panose="020B0604020202020204" pitchFamily="34" charset="0"/>
              <a:cs typeface="Arial" panose="020B0604020202020204" pitchFamily="34" charset="0"/>
            </a:rPr>
            <a:t>, </a:t>
          </a:r>
          <a:r>
            <a:rPr lang="en-US" sz="1800" i="1" kern="1200" dirty="0">
              <a:latin typeface="Arial" panose="020B0604020202020204" pitchFamily="34" charset="0"/>
              <a:cs typeface="Arial" panose="020B0604020202020204" pitchFamily="34" charset="0"/>
            </a:rPr>
            <a:t>ABCG2</a:t>
          </a:r>
          <a:r>
            <a:rPr lang="en-US" sz="1800" kern="1200" dirty="0">
              <a:latin typeface="Arial" panose="020B0604020202020204" pitchFamily="34" charset="0"/>
              <a:cs typeface="Arial" panose="020B0604020202020204" pitchFamily="34" charset="0"/>
            </a:rPr>
            <a:t>,  and </a:t>
          </a:r>
          <a:r>
            <a:rPr lang="en-US" sz="1800" i="1" kern="1200" dirty="0">
              <a:latin typeface="Arial" panose="020B0604020202020204" pitchFamily="34" charset="0"/>
              <a:cs typeface="Arial" panose="020B0604020202020204" pitchFamily="34" charset="0"/>
            </a:rPr>
            <a:t>SLC22A4.</a:t>
          </a:r>
        </a:p>
      </dsp:txBody>
      <dsp:txXfrm rot="-5400000">
        <a:off x="3981773" y="2668992"/>
        <a:ext cx="7032188" cy="859929"/>
      </dsp:txXfrm>
    </dsp:sp>
    <dsp:sp modelId="{D9199752-BE70-4F33-B255-3CE94759D283}">
      <dsp:nvSpPr>
        <dsp:cNvPr id="0" name=""/>
        <dsp:cNvSpPr/>
      </dsp:nvSpPr>
      <dsp:spPr>
        <a:xfrm>
          <a:off x="0" y="2503350"/>
          <a:ext cx="3981773" cy="1191212"/>
        </a:xfrm>
        <a:prstGeom prst="roundRect">
          <a:avLst/>
        </a:prstGeom>
        <a:solidFill>
          <a:srgbClr val="6633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Detection of polymorphisms in transporters </a:t>
          </a:r>
        </a:p>
      </dsp:txBody>
      <dsp:txXfrm>
        <a:off x="58150" y="2561500"/>
        <a:ext cx="3865473" cy="1074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2288A-2A9B-4AE1-8C51-24ABBC9D974F}">
      <dsp:nvSpPr>
        <dsp:cNvPr id="0" name=""/>
        <dsp:cNvSpPr/>
      </dsp:nvSpPr>
      <dsp:spPr>
        <a:xfrm rot="5400000">
          <a:off x="6926053" y="-2793257"/>
          <a:ext cx="1190148" cy="7078708"/>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Adult patients with stage III-IV non small cell lung cancer (inoperable).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First line treatment with cisplatin or carboplatin-based  therapy. </a:t>
          </a:r>
        </a:p>
      </dsp:txBody>
      <dsp:txXfrm rot="-5400000">
        <a:off x="3981773" y="209121"/>
        <a:ext cx="7020610" cy="1073952"/>
      </dsp:txXfrm>
    </dsp:sp>
    <dsp:sp modelId="{85A2DEC9-8635-4237-9D55-B449842258F8}">
      <dsp:nvSpPr>
        <dsp:cNvPr id="0" name=""/>
        <dsp:cNvSpPr/>
      </dsp:nvSpPr>
      <dsp:spPr>
        <a:xfrm>
          <a:off x="0" y="2254"/>
          <a:ext cx="3981773" cy="1487685"/>
        </a:xfrm>
        <a:prstGeom prst="roundRect">
          <a:avLst/>
        </a:prstGeom>
        <a:solidFill>
          <a:srgbClr val="0033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Inclusion criteria</a:t>
          </a:r>
        </a:p>
      </dsp:txBody>
      <dsp:txXfrm>
        <a:off x="72623" y="74877"/>
        <a:ext cx="3836527" cy="1342439"/>
      </dsp:txXfrm>
    </dsp:sp>
    <dsp:sp modelId="{9052C1E4-7D1E-44FB-8DBC-9E8F5E77B3EE}">
      <dsp:nvSpPr>
        <dsp:cNvPr id="0" name=""/>
        <dsp:cNvSpPr/>
      </dsp:nvSpPr>
      <dsp:spPr>
        <a:xfrm rot="5400000">
          <a:off x="6926053" y="-1231187"/>
          <a:ext cx="1190148" cy="7078708"/>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Response assessment after 2 cycles using the RECIST criteria.</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Incidence of grade 2 or 3 toxicity using NCI common toxicity criteria.  </a:t>
          </a:r>
        </a:p>
      </dsp:txBody>
      <dsp:txXfrm rot="-5400000">
        <a:off x="3981773" y="1771191"/>
        <a:ext cx="7020610" cy="1073952"/>
      </dsp:txXfrm>
    </dsp:sp>
    <dsp:sp modelId="{59815C30-CB46-4C0D-BFE1-AC3E2B0A126E}">
      <dsp:nvSpPr>
        <dsp:cNvPr id="0" name=""/>
        <dsp:cNvSpPr/>
      </dsp:nvSpPr>
      <dsp:spPr>
        <a:xfrm>
          <a:off x="0" y="1564324"/>
          <a:ext cx="3981773" cy="1487685"/>
        </a:xfrm>
        <a:prstGeom prst="roundRect">
          <a:avLst/>
        </a:prstGeom>
        <a:solidFill>
          <a:srgbClr val="0066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Response assessment</a:t>
          </a:r>
        </a:p>
      </dsp:txBody>
      <dsp:txXfrm>
        <a:off x="72623" y="1636947"/>
        <a:ext cx="3836527" cy="1342439"/>
      </dsp:txXfrm>
    </dsp:sp>
    <dsp:sp modelId="{F0409216-3FD3-4EC1-9B1E-FF1038C696E8}">
      <dsp:nvSpPr>
        <dsp:cNvPr id="0" name=""/>
        <dsp:cNvSpPr/>
      </dsp:nvSpPr>
      <dsp:spPr>
        <a:xfrm rot="5400000">
          <a:off x="6926053" y="330882"/>
          <a:ext cx="1190148" cy="7078708"/>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Genomic DNA was extracted from peripheral leucocytes.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Polymorphisms in </a:t>
          </a:r>
          <a:r>
            <a:rPr lang="en-US" sz="1800" i="1" kern="1200" dirty="0">
              <a:latin typeface="Arial" panose="020B0604020202020204" pitchFamily="34" charset="0"/>
              <a:cs typeface="Arial" panose="020B0604020202020204" pitchFamily="34" charset="0"/>
            </a:rPr>
            <a:t>ABCC2</a:t>
          </a:r>
          <a:r>
            <a:rPr lang="en-US" sz="1800" kern="1200" dirty="0">
              <a:latin typeface="Arial" panose="020B0604020202020204" pitchFamily="34" charset="0"/>
              <a:cs typeface="Arial" panose="020B0604020202020204" pitchFamily="34" charset="0"/>
            </a:rPr>
            <a:t> (C-24T, G1249T, C3972T) were identified through mass array (Sequenom). </a:t>
          </a:r>
        </a:p>
      </dsp:txBody>
      <dsp:txXfrm rot="-5400000">
        <a:off x="3981773" y="3333260"/>
        <a:ext cx="7020610" cy="1073952"/>
      </dsp:txXfrm>
    </dsp:sp>
    <dsp:sp modelId="{D9199752-BE70-4F33-B255-3CE94759D283}">
      <dsp:nvSpPr>
        <dsp:cNvPr id="0" name=""/>
        <dsp:cNvSpPr/>
      </dsp:nvSpPr>
      <dsp:spPr>
        <a:xfrm>
          <a:off x="0" y="3126394"/>
          <a:ext cx="3981773" cy="1487685"/>
        </a:xfrm>
        <a:prstGeom prst="roundRect">
          <a:avLst/>
        </a:prstGeom>
        <a:solidFill>
          <a:srgbClr val="996600"/>
        </a:solidFill>
        <a:ln w="12700" cap="flat" cmpd="sng" algn="ctr">
          <a:solidFill>
            <a:srgbClr val="99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i="1" kern="1200" dirty="0">
              <a:latin typeface="Arial" panose="020B0604020202020204" pitchFamily="34" charset="0"/>
              <a:cs typeface="Arial" panose="020B0604020202020204" pitchFamily="34" charset="0"/>
            </a:rPr>
            <a:t>ABCC2</a:t>
          </a:r>
          <a:r>
            <a:rPr lang="en-US" sz="3200" b="1" kern="1200" dirty="0">
              <a:latin typeface="Arial" panose="020B0604020202020204" pitchFamily="34" charset="0"/>
              <a:cs typeface="Arial" panose="020B0604020202020204" pitchFamily="34" charset="0"/>
            </a:rPr>
            <a:t> genotyping</a:t>
          </a:r>
        </a:p>
      </dsp:txBody>
      <dsp:txXfrm>
        <a:off x="72623" y="3199017"/>
        <a:ext cx="3836527" cy="13424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AE49E-F0E8-411E-9F24-2C4803E02290}"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4709B-E78F-4013-B1E0-BDAAE0AE83D9}" type="slidenum">
              <a:rPr lang="en-US" smtClean="0"/>
              <a:t>‹#›</a:t>
            </a:fld>
            <a:endParaRPr lang="en-US"/>
          </a:p>
        </p:txBody>
      </p:sp>
    </p:spTree>
    <p:extLst>
      <p:ext uri="{BB962C8B-B14F-4D97-AF65-F5344CB8AC3E}">
        <p14:creationId xmlns:p14="http://schemas.microsoft.com/office/powerpoint/2010/main" val="267850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tract plays an important role in the </a:t>
            </a:r>
            <a:r>
              <a:rPr lang="en-US" dirty="0" err="1"/>
              <a:t>bioavailiability</a:t>
            </a:r>
            <a:r>
              <a:rPr lang="en-US" dirty="0"/>
              <a:t> of orally administered drugs; Drug transporters plays one of major role in regulating and controlling or governing the movement of drugs across the intestinal wall. The transporters are distributed or localized in the apical and basolateral membranes of the cell. They are engaged in the uptake or the efflux of drugs across the membranes. The efflux </a:t>
            </a:r>
            <a:r>
              <a:rPr lang="en-US" dirty="0" err="1"/>
              <a:t>transportes</a:t>
            </a:r>
            <a:r>
              <a:rPr lang="en-US" dirty="0"/>
              <a:t> shuttle the drugs back into the intestinal lumen whereas the influx transporters play an opposite role which is facilitate the absorption of the drugs </a:t>
            </a:r>
          </a:p>
        </p:txBody>
      </p:sp>
      <p:sp>
        <p:nvSpPr>
          <p:cNvPr id="4" name="Slide Number Placeholder 3"/>
          <p:cNvSpPr>
            <a:spLocks noGrp="1"/>
          </p:cNvSpPr>
          <p:nvPr>
            <p:ph type="sldNum" sz="quarter" idx="5"/>
          </p:nvPr>
        </p:nvSpPr>
        <p:spPr/>
        <p:txBody>
          <a:bodyPr/>
          <a:lstStyle/>
          <a:p>
            <a:fld id="{3BE4709B-E78F-4013-B1E0-BDAAE0AE83D9}" type="slidenum">
              <a:rPr lang="en-US" smtClean="0"/>
              <a:t>5</a:t>
            </a:fld>
            <a:endParaRPr lang="en-US"/>
          </a:p>
        </p:txBody>
      </p:sp>
    </p:spTree>
    <p:extLst>
      <p:ext uri="{BB962C8B-B14F-4D97-AF65-F5344CB8AC3E}">
        <p14:creationId xmlns:p14="http://schemas.microsoft.com/office/powerpoint/2010/main" val="262724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Mechanisms mediating </a:t>
            </a:r>
          </a:p>
          <a:p>
            <a:r>
              <a:rPr lang="en-US" dirty="0"/>
              <a:t>Chemoresistance:</a:t>
            </a:r>
          </a:p>
          <a:p>
            <a:r>
              <a:rPr lang="en-US" dirty="0"/>
              <a:t>Epigenetic factors such as DNA methylation and histone modification influence the expression of ABC and SLC transporters. Specific microRNAs are also involved in the regulation of transporter </a:t>
            </a:r>
            <a:r>
              <a:rPr lang="en-US" dirty="0" err="1"/>
              <a:t>expressio</a:t>
            </a:r>
            <a:endParaRPr lang="en-US" dirty="0"/>
          </a:p>
          <a:p>
            <a:endParaRPr lang="en-US" dirty="0"/>
          </a:p>
        </p:txBody>
      </p:sp>
      <p:sp>
        <p:nvSpPr>
          <p:cNvPr id="4" name="Slide Number Placeholder 3"/>
          <p:cNvSpPr>
            <a:spLocks noGrp="1"/>
          </p:cNvSpPr>
          <p:nvPr>
            <p:ph type="sldNum" sz="quarter" idx="5"/>
          </p:nvPr>
        </p:nvSpPr>
        <p:spPr/>
        <p:txBody>
          <a:bodyPr/>
          <a:lstStyle/>
          <a:p>
            <a:fld id="{3BE4709B-E78F-4013-B1E0-BDAAE0AE83D9}" type="slidenum">
              <a:rPr lang="en-US" smtClean="0"/>
              <a:t>9</a:t>
            </a:fld>
            <a:endParaRPr lang="en-US"/>
          </a:p>
        </p:txBody>
      </p:sp>
    </p:spTree>
    <p:extLst>
      <p:ext uri="{BB962C8B-B14F-4D97-AF65-F5344CB8AC3E}">
        <p14:creationId xmlns:p14="http://schemas.microsoft.com/office/powerpoint/2010/main" val="54000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E4709B-E78F-4013-B1E0-BDAAE0AE83D9}" type="slidenum">
              <a:rPr lang="en-US" smtClean="0"/>
              <a:t>11</a:t>
            </a:fld>
            <a:endParaRPr lang="en-US"/>
          </a:p>
        </p:txBody>
      </p:sp>
    </p:spTree>
    <p:extLst>
      <p:ext uri="{BB962C8B-B14F-4D97-AF65-F5344CB8AC3E}">
        <p14:creationId xmlns:p14="http://schemas.microsoft.com/office/powerpoint/2010/main" val="220104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E4709B-E78F-4013-B1E0-BDAAE0AE83D9}" type="slidenum">
              <a:rPr lang="en-US" smtClean="0"/>
              <a:t>20</a:t>
            </a:fld>
            <a:endParaRPr lang="en-US"/>
          </a:p>
        </p:txBody>
      </p:sp>
    </p:spTree>
    <p:extLst>
      <p:ext uri="{BB962C8B-B14F-4D97-AF65-F5344CB8AC3E}">
        <p14:creationId xmlns:p14="http://schemas.microsoft.com/office/powerpoint/2010/main" val="180453319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B2EC0D-AA52-4175-9D9E-36A3D99CC1C8}"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0ACE4C0-CD6F-49BD-A5EC-D89076AC18C9}" type="slidenum">
              <a:rPr lang="en-US" smtClean="0"/>
              <a:t>‹#›</a:t>
            </a:fld>
            <a:endParaRPr lang="en-US"/>
          </a:p>
        </p:txBody>
      </p:sp>
    </p:spTree>
    <p:extLst>
      <p:ext uri="{BB962C8B-B14F-4D97-AF65-F5344CB8AC3E}">
        <p14:creationId xmlns:p14="http://schemas.microsoft.com/office/powerpoint/2010/main" val="314901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2EC0D-AA52-4175-9D9E-36A3D99CC1C8}"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CE4C0-CD6F-49BD-A5EC-D89076AC18C9}" type="slidenum">
              <a:rPr lang="en-US" smtClean="0"/>
              <a:t>‹#›</a:t>
            </a:fld>
            <a:endParaRPr lang="en-US"/>
          </a:p>
        </p:txBody>
      </p:sp>
    </p:spTree>
    <p:extLst>
      <p:ext uri="{BB962C8B-B14F-4D97-AF65-F5344CB8AC3E}">
        <p14:creationId xmlns:p14="http://schemas.microsoft.com/office/powerpoint/2010/main" val="418462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2EC0D-AA52-4175-9D9E-36A3D99CC1C8}"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CE4C0-CD6F-49BD-A5EC-D89076AC18C9}" type="slidenum">
              <a:rPr lang="en-US" smtClean="0"/>
              <a:t>‹#›</a:t>
            </a:fld>
            <a:endParaRPr lang="en-US"/>
          </a:p>
        </p:txBody>
      </p:sp>
    </p:spTree>
    <p:extLst>
      <p:ext uri="{BB962C8B-B14F-4D97-AF65-F5344CB8AC3E}">
        <p14:creationId xmlns:p14="http://schemas.microsoft.com/office/powerpoint/2010/main" val="38774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2EC0D-AA52-4175-9D9E-36A3D99CC1C8}"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CE4C0-CD6F-49BD-A5EC-D89076AC18C9}" type="slidenum">
              <a:rPr lang="en-US" smtClean="0"/>
              <a:t>‹#›</a:t>
            </a:fld>
            <a:endParaRPr lang="en-US"/>
          </a:p>
        </p:txBody>
      </p:sp>
    </p:spTree>
    <p:extLst>
      <p:ext uri="{BB962C8B-B14F-4D97-AF65-F5344CB8AC3E}">
        <p14:creationId xmlns:p14="http://schemas.microsoft.com/office/powerpoint/2010/main" val="16533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CB2EC0D-AA52-4175-9D9E-36A3D99CC1C8}" type="datetimeFigureOut">
              <a:rPr lang="en-US" smtClean="0"/>
              <a:t>9/8/2025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0ACE4C0-CD6F-49BD-A5EC-D89076AC18C9}" type="slidenum">
              <a:rPr lang="en-US" smtClean="0"/>
              <a:t>‹#›</a:t>
            </a:fld>
            <a:endParaRPr lang="en-US"/>
          </a:p>
        </p:txBody>
      </p:sp>
    </p:spTree>
    <p:extLst>
      <p:ext uri="{BB962C8B-B14F-4D97-AF65-F5344CB8AC3E}">
        <p14:creationId xmlns:p14="http://schemas.microsoft.com/office/powerpoint/2010/main" val="28178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B2EC0D-AA52-4175-9D9E-36A3D99CC1C8}"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CE4C0-CD6F-49BD-A5EC-D89076AC18C9}" type="slidenum">
              <a:rPr lang="en-US" smtClean="0"/>
              <a:t>‹#›</a:t>
            </a:fld>
            <a:endParaRPr lang="en-US"/>
          </a:p>
        </p:txBody>
      </p:sp>
    </p:spTree>
    <p:extLst>
      <p:ext uri="{BB962C8B-B14F-4D97-AF65-F5344CB8AC3E}">
        <p14:creationId xmlns:p14="http://schemas.microsoft.com/office/powerpoint/2010/main" val="115820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B2EC0D-AA52-4175-9D9E-36A3D99CC1C8}"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CE4C0-CD6F-49BD-A5EC-D89076AC18C9}" type="slidenum">
              <a:rPr lang="en-US" smtClean="0"/>
              <a:t>‹#›</a:t>
            </a:fld>
            <a:endParaRPr lang="en-US"/>
          </a:p>
        </p:txBody>
      </p:sp>
    </p:spTree>
    <p:extLst>
      <p:ext uri="{BB962C8B-B14F-4D97-AF65-F5344CB8AC3E}">
        <p14:creationId xmlns:p14="http://schemas.microsoft.com/office/powerpoint/2010/main" val="226058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B2EC0D-AA52-4175-9D9E-36A3D99CC1C8}"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CE4C0-CD6F-49BD-A5EC-D89076AC18C9}" type="slidenum">
              <a:rPr lang="en-US" smtClean="0"/>
              <a:t>‹#›</a:t>
            </a:fld>
            <a:endParaRPr lang="en-US"/>
          </a:p>
        </p:txBody>
      </p:sp>
    </p:spTree>
    <p:extLst>
      <p:ext uri="{BB962C8B-B14F-4D97-AF65-F5344CB8AC3E}">
        <p14:creationId xmlns:p14="http://schemas.microsoft.com/office/powerpoint/2010/main" val="120013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2EC0D-AA52-4175-9D9E-36A3D99CC1C8}" type="datetimeFigureOut">
              <a:rPr lang="en-US" smtClean="0"/>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CE4C0-CD6F-49BD-A5EC-D89076AC18C9}" type="slidenum">
              <a:rPr lang="en-US" smtClean="0"/>
              <a:t>‹#›</a:t>
            </a:fld>
            <a:endParaRPr lang="en-US"/>
          </a:p>
        </p:txBody>
      </p:sp>
    </p:spTree>
    <p:extLst>
      <p:ext uri="{BB962C8B-B14F-4D97-AF65-F5344CB8AC3E}">
        <p14:creationId xmlns:p14="http://schemas.microsoft.com/office/powerpoint/2010/main" val="169676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B2EC0D-AA52-4175-9D9E-36A3D99CC1C8}"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0ACE4C0-CD6F-49BD-A5EC-D89076AC18C9}" type="slidenum">
              <a:rPr lang="en-US" smtClean="0"/>
              <a:t>‹#›</a:t>
            </a:fld>
            <a:endParaRPr lang="en-US"/>
          </a:p>
        </p:txBody>
      </p:sp>
    </p:spTree>
    <p:extLst>
      <p:ext uri="{BB962C8B-B14F-4D97-AF65-F5344CB8AC3E}">
        <p14:creationId xmlns:p14="http://schemas.microsoft.com/office/powerpoint/2010/main" val="32421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B2EC0D-AA52-4175-9D9E-36A3D99CC1C8}" type="datetimeFigureOut">
              <a:rPr lang="en-US" smtClean="0"/>
              <a:t>9/8/2025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0ACE4C0-CD6F-49BD-A5EC-D89076AC18C9}" type="slidenum">
              <a:rPr lang="en-US" smtClean="0"/>
              <a:t>‹#›</a:t>
            </a:fld>
            <a:endParaRPr lang="en-US"/>
          </a:p>
        </p:txBody>
      </p:sp>
    </p:spTree>
    <p:extLst>
      <p:ext uri="{BB962C8B-B14F-4D97-AF65-F5344CB8AC3E}">
        <p14:creationId xmlns:p14="http://schemas.microsoft.com/office/powerpoint/2010/main" val="120468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CB2EC0D-AA52-4175-9D9E-36A3D99CC1C8}" type="datetimeFigureOut">
              <a:rPr lang="en-US" smtClean="0"/>
              <a:t>9/8/2025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0ACE4C0-CD6F-49BD-A5EC-D89076AC18C9}" type="slidenum">
              <a:rPr lang="en-US" smtClean="0"/>
              <a:t>‹#›</a:t>
            </a:fld>
            <a:endParaRPr lang="en-US"/>
          </a:p>
        </p:txBody>
      </p:sp>
    </p:spTree>
    <p:extLst>
      <p:ext uri="{BB962C8B-B14F-4D97-AF65-F5344CB8AC3E}">
        <p14:creationId xmlns:p14="http://schemas.microsoft.com/office/powerpoint/2010/main" val="1165140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24E3-ED29-E019-8B23-CAA280EEC377}"/>
              </a:ext>
            </a:extLst>
          </p:cNvPr>
          <p:cNvSpPr>
            <a:spLocks noGrp="1"/>
          </p:cNvSpPr>
          <p:nvPr>
            <p:ph type="ctrTitle"/>
          </p:nvPr>
        </p:nvSpPr>
        <p:spPr/>
        <p:txBody>
          <a:bodyPr/>
          <a:lstStyle/>
          <a:p>
            <a:pPr algn="ctr"/>
            <a:r>
              <a:rPr lang="en-US" sz="6000" b="1" dirty="0">
                <a:solidFill>
                  <a:srgbClr val="800000"/>
                </a:solidFill>
                <a:latin typeface="Arial" panose="020B0604020202020204" pitchFamily="34" charset="0"/>
                <a:cs typeface="Arial" panose="020B0604020202020204" pitchFamily="34" charset="0"/>
              </a:rPr>
              <a:t>Drug Transporters and Drug Interactions </a:t>
            </a:r>
          </a:p>
        </p:txBody>
      </p:sp>
      <p:sp>
        <p:nvSpPr>
          <p:cNvPr id="3" name="Subtitle 2">
            <a:extLst>
              <a:ext uri="{FF2B5EF4-FFF2-40B4-BE49-F238E27FC236}">
                <a16:creationId xmlns:a16="http://schemas.microsoft.com/office/drawing/2014/main" id="{F884FCA2-C739-B1C0-C8FB-F9E84F542FC3}"/>
              </a:ext>
            </a:extLst>
          </p:cNvPr>
          <p:cNvSpPr>
            <a:spLocks noGrp="1"/>
          </p:cNvSpPr>
          <p:nvPr>
            <p:ph type="subTitle" idx="1"/>
          </p:nvPr>
        </p:nvSpPr>
        <p:spPr/>
        <p:txBody>
          <a:bodyPr>
            <a:noAutofit/>
          </a:bodyPr>
          <a:lstStyle/>
          <a:p>
            <a:r>
              <a:rPr lang="en-US" sz="3600" dirty="0">
                <a:latin typeface="Arial" panose="020B0604020202020204" pitchFamily="34" charset="0"/>
                <a:cs typeface="Arial" panose="020B0604020202020204" pitchFamily="34" charset="0"/>
              </a:rPr>
              <a:t>Issam Hamadeh, PharmD, BCOP</a:t>
            </a:r>
          </a:p>
          <a:p>
            <a:r>
              <a:rPr lang="en-US" sz="3600" dirty="0">
                <a:latin typeface="Arial" panose="020B0604020202020204" pitchFamily="34" charset="0"/>
                <a:cs typeface="Arial" panose="020B0604020202020204" pitchFamily="34" charset="0"/>
              </a:rPr>
              <a:t>10/01/2025</a:t>
            </a:r>
          </a:p>
        </p:txBody>
      </p:sp>
    </p:spTree>
    <p:extLst>
      <p:ext uri="{BB962C8B-B14F-4D97-AF65-F5344CB8AC3E}">
        <p14:creationId xmlns:p14="http://schemas.microsoft.com/office/powerpoint/2010/main" val="194588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B342D0-58F7-086C-095B-262DCF59E98B}"/>
              </a:ext>
            </a:extLst>
          </p:cNvPr>
          <p:cNvSpPr/>
          <p:nvPr/>
        </p:nvSpPr>
        <p:spPr>
          <a:xfrm>
            <a:off x="673387" y="3164260"/>
            <a:ext cx="2073416" cy="970515"/>
          </a:xfrm>
          <a:prstGeom prst="roundRect">
            <a:avLst/>
          </a:prstGeom>
          <a:noFill/>
          <a:ln w="38100">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55630-FACE-306C-9E66-A27E711E8194}"/>
              </a:ext>
            </a:extLst>
          </p:cNvPr>
          <p:cNvSpPr>
            <a:spLocks noGrp="1"/>
          </p:cNvSpPr>
          <p:nvPr>
            <p:ph type="title"/>
          </p:nvPr>
        </p:nvSpPr>
        <p:spPr>
          <a:xfrm>
            <a:off x="327617" y="37485"/>
            <a:ext cx="11536765" cy="970515"/>
          </a:xfrm>
        </p:spPr>
        <p:txBody>
          <a:bodyPr>
            <a:noAutofit/>
          </a:bodyPr>
          <a:lstStyle/>
          <a:p>
            <a:pPr algn="ctr"/>
            <a:r>
              <a:rPr lang="en-US" sz="4000" b="1" dirty="0">
                <a:solidFill>
                  <a:srgbClr val="800000"/>
                </a:solidFill>
                <a:latin typeface="Arial" panose="020B0604020202020204" pitchFamily="34" charset="0"/>
                <a:cs typeface="Arial" panose="020B0604020202020204" pitchFamily="34" charset="0"/>
              </a:rPr>
              <a:t>Classification of Drug Transporters </a:t>
            </a:r>
          </a:p>
        </p:txBody>
      </p:sp>
      <p:sp>
        <p:nvSpPr>
          <p:cNvPr id="7" name="TextBox 6">
            <a:extLst>
              <a:ext uri="{FF2B5EF4-FFF2-40B4-BE49-F238E27FC236}">
                <a16:creationId xmlns:a16="http://schemas.microsoft.com/office/drawing/2014/main" id="{DA9C94F1-0A90-3F2C-7620-FC2EEDC03F89}"/>
              </a:ext>
            </a:extLst>
          </p:cNvPr>
          <p:cNvSpPr txBox="1"/>
          <p:nvPr/>
        </p:nvSpPr>
        <p:spPr>
          <a:xfrm>
            <a:off x="4219672" y="2027237"/>
            <a:ext cx="3136187"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Solute carrier (SLC) transporters </a:t>
            </a:r>
          </a:p>
        </p:txBody>
      </p:sp>
      <p:sp>
        <p:nvSpPr>
          <p:cNvPr id="9" name="TextBox 8">
            <a:extLst>
              <a:ext uri="{FF2B5EF4-FFF2-40B4-BE49-F238E27FC236}">
                <a16:creationId xmlns:a16="http://schemas.microsoft.com/office/drawing/2014/main" id="{CEAF284D-26C1-3932-7691-05CDEB53A51F}"/>
              </a:ext>
            </a:extLst>
          </p:cNvPr>
          <p:cNvSpPr txBox="1"/>
          <p:nvPr/>
        </p:nvSpPr>
        <p:spPr>
          <a:xfrm>
            <a:off x="820095" y="3296302"/>
            <a:ext cx="1779999"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Drug </a:t>
            </a:r>
          </a:p>
          <a:p>
            <a:pPr algn="ctr"/>
            <a:r>
              <a:rPr lang="en-US" b="1" dirty="0">
                <a:latin typeface="Arial" panose="020B0604020202020204" pitchFamily="34" charset="0"/>
                <a:cs typeface="Arial" panose="020B0604020202020204" pitchFamily="34" charset="0"/>
              </a:rPr>
              <a:t>transporters  </a:t>
            </a:r>
          </a:p>
        </p:txBody>
      </p:sp>
      <p:sp>
        <p:nvSpPr>
          <p:cNvPr id="11" name="TextBox 10">
            <a:extLst>
              <a:ext uri="{FF2B5EF4-FFF2-40B4-BE49-F238E27FC236}">
                <a16:creationId xmlns:a16="http://schemas.microsoft.com/office/drawing/2014/main" id="{8227CC29-FE07-0D99-7245-F72450C44D9D}"/>
              </a:ext>
            </a:extLst>
          </p:cNvPr>
          <p:cNvSpPr txBox="1"/>
          <p:nvPr/>
        </p:nvSpPr>
        <p:spPr>
          <a:xfrm>
            <a:off x="4186715" y="4633711"/>
            <a:ext cx="3322833"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ATP binding cassette </a:t>
            </a:r>
          </a:p>
          <a:p>
            <a:pPr algn="ctr"/>
            <a:r>
              <a:rPr lang="en-US" b="1" dirty="0">
                <a:latin typeface="Arial" panose="020B0604020202020204" pitchFamily="34" charset="0"/>
                <a:cs typeface="Arial" panose="020B0604020202020204" pitchFamily="34" charset="0"/>
              </a:rPr>
              <a:t>(ABC) transporters </a:t>
            </a:r>
          </a:p>
        </p:txBody>
      </p:sp>
      <p:sp>
        <p:nvSpPr>
          <p:cNvPr id="12" name="TextBox 11">
            <a:extLst>
              <a:ext uri="{FF2B5EF4-FFF2-40B4-BE49-F238E27FC236}">
                <a16:creationId xmlns:a16="http://schemas.microsoft.com/office/drawing/2014/main" id="{7B3A9B0F-854F-E5CA-E3EB-96496F98CA4E}"/>
              </a:ext>
            </a:extLst>
          </p:cNvPr>
          <p:cNvSpPr txBox="1"/>
          <p:nvPr/>
        </p:nvSpPr>
        <p:spPr>
          <a:xfrm>
            <a:off x="8856826" y="1248633"/>
            <a:ext cx="1021423"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SLC47</a:t>
            </a:r>
          </a:p>
        </p:txBody>
      </p:sp>
      <p:sp>
        <p:nvSpPr>
          <p:cNvPr id="13" name="TextBox 12">
            <a:extLst>
              <a:ext uri="{FF2B5EF4-FFF2-40B4-BE49-F238E27FC236}">
                <a16:creationId xmlns:a16="http://schemas.microsoft.com/office/drawing/2014/main" id="{4A0A1914-110E-255C-D2EE-9E97CACA9352}"/>
              </a:ext>
            </a:extLst>
          </p:cNvPr>
          <p:cNvSpPr txBox="1"/>
          <p:nvPr/>
        </p:nvSpPr>
        <p:spPr>
          <a:xfrm>
            <a:off x="8772342" y="2152118"/>
            <a:ext cx="1021423"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SLC22</a:t>
            </a:r>
          </a:p>
        </p:txBody>
      </p:sp>
      <p:sp>
        <p:nvSpPr>
          <p:cNvPr id="14" name="TextBox 13">
            <a:extLst>
              <a:ext uri="{FF2B5EF4-FFF2-40B4-BE49-F238E27FC236}">
                <a16:creationId xmlns:a16="http://schemas.microsoft.com/office/drawing/2014/main" id="{CF532314-ED61-8CED-FEA2-E962B037DA7C}"/>
              </a:ext>
            </a:extLst>
          </p:cNvPr>
          <p:cNvSpPr txBox="1"/>
          <p:nvPr/>
        </p:nvSpPr>
        <p:spPr>
          <a:xfrm>
            <a:off x="8772343" y="2977067"/>
            <a:ext cx="1021423"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SLCO</a:t>
            </a:r>
          </a:p>
        </p:txBody>
      </p:sp>
      <p:sp>
        <p:nvSpPr>
          <p:cNvPr id="15" name="TextBox 14">
            <a:extLst>
              <a:ext uri="{FF2B5EF4-FFF2-40B4-BE49-F238E27FC236}">
                <a16:creationId xmlns:a16="http://schemas.microsoft.com/office/drawing/2014/main" id="{AA3E5EB1-42AB-3A72-7994-205AB4EE65C6}"/>
              </a:ext>
            </a:extLst>
          </p:cNvPr>
          <p:cNvSpPr txBox="1"/>
          <p:nvPr/>
        </p:nvSpPr>
        <p:spPr>
          <a:xfrm>
            <a:off x="8819411" y="3971936"/>
            <a:ext cx="1021423"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ABCG</a:t>
            </a:r>
          </a:p>
        </p:txBody>
      </p:sp>
      <p:sp>
        <p:nvSpPr>
          <p:cNvPr id="16" name="TextBox 15">
            <a:extLst>
              <a:ext uri="{FF2B5EF4-FFF2-40B4-BE49-F238E27FC236}">
                <a16:creationId xmlns:a16="http://schemas.microsoft.com/office/drawing/2014/main" id="{65CF1415-251C-EC65-15E7-DA5C3DACD3BD}"/>
              </a:ext>
            </a:extLst>
          </p:cNvPr>
          <p:cNvSpPr txBox="1"/>
          <p:nvPr/>
        </p:nvSpPr>
        <p:spPr>
          <a:xfrm>
            <a:off x="8856823" y="4690271"/>
            <a:ext cx="1021423"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ABCC (MRP)</a:t>
            </a:r>
          </a:p>
        </p:txBody>
      </p:sp>
      <p:sp>
        <p:nvSpPr>
          <p:cNvPr id="17" name="TextBox 16">
            <a:extLst>
              <a:ext uri="{FF2B5EF4-FFF2-40B4-BE49-F238E27FC236}">
                <a16:creationId xmlns:a16="http://schemas.microsoft.com/office/drawing/2014/main" id="{EECD06B3-A6D2-7C70-551D-E3EA08D220A3}"/>
              </a:ext>
            </a:extLst>
          </p:cNvPr>
          <p:cNvSpPr txBox="1"/>
          <p:nvPr/>
        </p:nvSpPr>
        <p:spPr>
          <a:xfrm>
            <a:off x="8856823" y="5514037"/>
            <a:ext cx="1021423"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ABCB (MDR)</a:t>
            </a:r>
          </a:p>
        </p:txBody>
      </p:sp>
      <p:sp>
        <p:nvSpPr>
          <p:cNvPr id="10" name="Rectangle: Rounded Corners 9">
            <a:extLst>
              <a:ext uri="{FF2B5EF4-FFF2-40B4-BE49-F238E27FC236}">
                <a16:creationId xmlns:a16="http://schemas.microsoft.com/office/drawing/2014/main" id="{83069BDB-92D3-AC92-CAC9-553DC8ABF9C4}"/>
              </a:ext>
            </a:extLst>
          </p:cNvPr>
          <p:cNvSpPr/>
          <p:nvPr/>
        </p:nvSpPr>
        <p:spPr>
          <a:xfrm>
            <a:off x="4363327" y="1857734"/>
            <a:ext cx="2833139" cy="970515"/>
          </a:xfrm>
          <a:prstGeom prst="roundRect">
            <a:avLst/>
          </a:prstGeom>
          <a:noFill/>
          <a:ln w="3810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4D66939-730F-3E2A-80D0-7E3D61C4C4CD}"/>
              </a:ext>
            </a:extLst>
          </p:cNvPr>
          <p:cNvSpPr/>
          <p:nvPr/>
        </p:nvSpPr>
        <p:spPr>
          <a:xfrm>
            <a:off x="4391589" y="4511030"/>
            <a:ext cx="2833139" cy="970515"/>
          </a:xfrm>
          <a:prstGeom prst="roundRect">
            <a:avLst/>
          </a:prstGeom>
          <a:noFill/>
          <a:ln w="3810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5948D96-A71B-8411-5B80-AA312FC917DE}"/>
              </a:ext>
            </a:extLst>
          </p:cNvPr>
          <p:cNvSpPr/>
          <p:nvPr/>
        </p:nvSpPr>
        <p:spPr>
          <a:xfrm>
            <a:off x="8494587" y="1161308"/>
            <a:ext cx="1501183" cy="593056"/>
          </a:xfrm>
          <a:prstGeom prst="roundRect">
            <a:avLst/>
          </a:prstGeom>
          <a:noFill/>
          <a:ln w="38100">
            <a:solidFill>
              <a:srgbClr val="996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6123259-A68B-70B3-E4B7-945979194BED}"/>
              </a:ext>
            </a:extLst>
          </p:cNvPr>
          <p:cNvSpPr/>
          <p:nvPr/>
        </p:nvSpPr>
        <p:spPr>
          <a:xfrm>
            <a:off x="8519636" y="4723839"/>
            <a:ext cx="1501183" cy="593056"/>
          </a:xfrm>
          <a:prstGeom prst="roundRect">
            <a:avLst/>
          </a:prstGeom>
          <a:noFill/>
          <a:ln w="38100">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4C180FD7-B6E8-3692-30FC-32BB1CECB0E5}"/>
              </a:ext>
            </a:extLst>
          </p:cNvPr>
          <p:cNvSpPr/>
          <p:nvPr/>
        </p:nvSpPr>
        <p:spPr>
          <a:xfrm>
            <a:off x="8494586" y="2013551"/>
            <a:ext cx="1501183" cy="593056"/>
          </a:xfrm>
          <a:prstGeom prst="roundRect">
            <a:avLst/>
          </a:prstGeom>
          <a:noFill/>
          <a:ln w="38100">
            <a:solidFill>
              <a:srgbClr val="996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7B71E536-2984-83A0-59A0-677E21315A7F}"/>
              </a:ext>
            </a:extLst>
          </p:cNvPr>
          <p:cNvSpPr/>
          <p:nvPr/>
        </p:nvSpPr>
        <p:spPr>
          <a:xfrm>
            <a:off x="8494585" y="2844458"/>
            <a:ext cx="1501183" cy="593056"/>
          </a:xfrm>
          <a:prstGeom prst="roundRect">
            <a:avLst/>
          </a:prstGeom>
          <a:noFill/>
          <a:ln w="38100">
            <a:solidFill>
              <a:srgbClr val="996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20D15E7-741F-7A5B-020E-81CAE48F2EEF}"/>
              </a:ext>
            </a:extLst>
          </p:cNvPr>
          <p:cNvSpPr/>
          <p:nvPr/>
        </p:nvSpPr>
        <p:spPr>
          <a:xfrm>
            <a:off x="8519637" y="3871011"/>
            <a:ext cx="1501183" cy="593056"/>
          </a:xfrm>
          <a:prstGeom prst="roundRect">
            <a:avLst/>
          </a:prstGeom>
          <a:noFill/>
          <a:ln w="38100">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069923D-0808-459E-661F-0CC4285589B6}"/>
              </a:ext>
            </a:extLst>
          </p:cNvPr>
          <p:cNvSpPr/>
          <p:nvPr/>
        </p:nvSpPr>
        <p:spPr>
          <a:xfrm>
            <a:off x="8519635" y="5551615"/>
            <a:ext cx="1501183" cy="593056"/>
          </a:xfrm>
          <a:prstGeom prst="roundRect">
            <a:avLst/>
          </a:prstGeom>
          <a:noFill/>
          <a:ln w="38100">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678135-0FCD-C779-5E59-C906E947DDB5}"/>
              </a:ext>
            </a:extLst>
          </p:cNvPr>
          <p:cNvCxnSpPr>
            <a:cxnSpLocks/>
          </p:cNvCxnSpPr>
          <p:nvPr/>
        </p:nvCxnSpPr>
        <p:spPr>
          <a:xfrm>
            <a:off x="3619002" y="2310079"/>
            <a:ext cx="1020" cy="264679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DE51F9A-0F3F-819E-32B7-6BD4604427D0}"/>
              </a:ext>
            </a:extLst>
          </p:cNvPr>
          <p:cNvCxnSpPr>
            <a:cxnSpLocks/>
          </p:cNvCxnSpPr>
          <p:nvPr/>
        </p:nvCxnSpPr>
        <p:spPr>
          <a:xfrm>
            <a:off x="3620022" y="2324977"/>
            <a:ext cx="759042" cy="118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6E10B68-611A-1010-7500-FC6230F00D13}"/>
              </a:ext>
            </a:extLst>
          </p:cNvPr>
          <p:cNvCxnSpPr>
            <a:cxnSpLocks/>
          </p:cNvCxnSpPr>
          <p:nvPr/>
        </p:nvCxnSpPr>
        <p:spPr>
          <a:xfrm>
            <a:off x="3632548" y="4943866"/>
            <a:ext cx="759042" cy="118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AB6900-EB03-8613-0E84-4D99C6A453A7}"/>
              </a:ext>
            </a:extLst>
          </p:cNvPr>
          <p:cNvCxnSpPr>
            <a:stCxn id="8" idx="3"/>
          </p:cNvCxnSpPr>
          <p:nvPr/>
        </p:nvCxnSpPr>
        <p:spPr>
          <a:xfrm flipV="1">
            <a:off x="2746803" y="3649517"/>
            <a:ext cx="885745"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29762CD-6CFA-BBAD-2B7B-27C7DAE9A3EF}"/>
              </a:ext>
            </a:extLst>
          </p:cNvPr>
          <p:cNvCxnSpPr>
            <a:cxnSpLocks/>
          </p:cNvCxnSpPr>
          <p:nvPr/>
        </p:nvCxnSpPr>
        <p:spPr>
          <a:xfrm flipV="1">
            <a:off x="7201920" y="2299205"/>
            <a:ext cx="393131" cy="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BA45DC5-D843-5487-8043-B3D399BCAC09}"/>
              </a:ext>
            </a:extLst>
          </p:cNvPr>
          <p:cNvCxnSpPr>
            <a:cxnSpLocks/>
          </p:cNvCxnSpPr>
          <p:nvPr/>
        </p:nvCxnSpPr>
        <p:spPr>
          <a:xfrm>
            <a:off x="7599265" y="1433818"/>
            <a:ext cx="0" cy="167004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4203DD9-4C46-39FD-F77C-8A4514974537}"/>
              </a:ext>
            </a:extLst>
          </p:cNvPr>
          <p:cNvCxnSpPr>
            <a:cxnSpLocks/>
          </p:cNvCxnSpPr>
          <p:nvPr/>
        </p:nvCxnSpPr>
        <p:spPr>
          <a:xfrm>
            <a:off x="7595051" y="1420258"/>
            <a:ext cx="89953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7F9B2D9-4561-1651-2C63-478B72CE54ED}"/>
              </a:ext>
            </a:extLst>
          </p:cNvPr>
          <p:cNvCxnSpPr>
            <a:cxnSpLocks/>
          </p:cNvCxnSpPr>
          <p:nvPr/>
        </p:nvCxnSpPr>
        <p:spPr>
          <a:xfrm>
            <a:off x="7595047" y="2299925"/>
            <a:ext cx="89953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DE33BB-1998-ADB9-CB1C-A45EE72145EF}"/>
              </a:ext>
            </a:extLst>
          </p:cNvPr>
          <p:cNvCxnSpPr>
            <a:cxnSpLocks/>
          </p:cNvCxnSpPr>
          <p:nvPr/>
        </p:nvCxnSpPr>
        <p:spPr>
          <a:xfrm>
            <a:off x="7595047" y="3103860"/>
            <a:ext cx="89953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F0FED28-A867-2F47-7A1D-913FDABDEC1E}"/>
              </a:ext>
            </a:extLst>
          </p:cNvPr>
          <p:cNvCxnSpPr>
            <a:cxnSpLocks/>
          </p:cNvCxnSpPr>
          <p:nvPr/>
        </p:nvCxnSpPr>
        <p:spPr>
          <a:xfrm flipV="1">
            <a:off x="7258827" y="4992945"/>
            <a:ext cx="393131" cy="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6FB525A-DB79-E72C-56FA-60F32646F798}"/>
              </a:ext>
            </a:extLst>
          </p:cNvPr>
          <p:cNvCxnSpPr>
            <a:cxnSpLocks/>
          </p:cNvCxnSpPr>
          <p:nvPr/>
        </p:nvCxnSpPr>
        <p:spPr>
          <a:xfrm flipH="1">
            <a:off x="7639432" y="4120652"/>
            <a:ext cx="12526" cy="172749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4A54349-88A5-32B9-62EA-BD8C4ABCBA10}"/>
              </a:ext>
            </a:extLst>
          </p:cNvPr>
          <p:cNvCxnSpPr>
            <a:cxnSpLocks/>
          </p:cNvCxnSpPr>
          <p:nvPr/>
        </p:nvCxnSpPr>
        <p:spPr>
          <a:xfrm>
            <a:off x="7639432" y="4125929"/>
            <a:ext cx="89953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39BA1AF-9A68-18B4-0046-A94AAD705F44}"/>
              </a:ext>
            </a:extLst>
          </p:cNvPr>
          <p:cNvCxnSpPr>
            <a:cxnSpLocks/>
          </p:cNvCxnSpPr>
          <p:nvPr/>
        </p:nvCxnSpPr>
        <p:spPr>
          <a:xfrm>
            <a:off x="7639432" y="5003720"/>
            <a:ext cx="89953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839F3CF-830F-DF5A-AD59-B2CFB512BAC3}"/>
              </a:ext>
            </a:extLst>
          </p:cNvPr>
          <p:cNvCxnSpPr>
            <a:cxnSpLocks/>
          </p:cNvCxnSpPr>
          <p:nvPr/>
        </p:nvCxnSpPr>
        <p:spPr>
          <a:xfrm>
            <a:off x="7651958" y="5835617"/>
            <a:ext cx="88701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BE3BBE3-718B-90C4-9A46-FD5324FE7766}"/>
              </a:ext>
            </a:extLst>
          </p:cNvPr>
          <p:cNvSpPr txBox="1"/>
          <p:nvPr/>
        </p:nvSpPr>
        <p:spPr>
          <a:xfrm>
            <a:off x="4253884" y="6587935"/>
            <a:ext cx="6203950"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Nigam S, et al. </a:t>
            </a:r>
            <a:r>
              <a:rPr lang="en-US" sz="1200" b="1" i="1" dirty="0">
                <a:latin typeface="Arial" panose="020B0604020202020204" pitchFamily="34" charset="0"/>
                <a:cs typeface="Arial" panose="020B0604020202020204" pitchFamily="34" charset="0"/>
              </a:rPr>
              <a:t>Nat Rev Drug Discov</a:t>
            </a:r>
            <a:r>
              <a:rPr lang="en-US" sz="1200" b="1" dirty="0">
                <a:latin typeface="Arial" panose="020B0604020202020204" pitchFamily="34" charset="0"/>
                <a:cs typeface="Arial" panose="020B0604020202020204" pitchFamily="34" charset="0"/>
              </a:rPr>
              <a:t>.2015;14(1):29-44</a:t>
            </a:r>
            <a:endParaRPr lang="en-US" sz="1200" b="1" dirty="0"/>
          </a:p>
        </p:txBody>
      </p:sp>
    </p:spTree>
    <p:extLst>
      <p:ext uri="{BB962C8B-B14F-4D97-AF65-F5344CB8AC3E}">
        <p14:creationId xmlns:p14="http://schemas.microsoft.com/office/powerpoint/2010/main" val="204935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768B-C201-FC1C-0DE4-AD131E0B9B84}"/>
              </a:ext>
            </a:extLst>
          </p:cNvPr>
          <p:cNvSpPr>
            <a:spLocks noGrp="1"/>
          </p:cNvSpPr>
          <p:nvPr>
            <p:ph type="title"/>
          </p:nvPr>
        </p:nvSpPr>
        <p:spPr>
          <a:xfrm>
            <a:off x="68893" y="158941"/>
            <a:ext cx="12054214" cy="980913"/>
          </a:xfrm>
        </p:spPr>
        <p:txBody>
          <a:bodyPr>
            <a:noAutofit/>
          </a:bodyPr>
          <a:lstStyle/>
          <a:p>
            <a:r>
              <a:rPr lang="en-US" sz="3400" b="1" dirty="0">
                <a:solidFill>
                  <a:srgbClr val="663300"/>
                </a:solidFill>
                <a:latin typeface="Arial" panose="020B0604020202020204" pitchFamily="34" charset="0"/>
                <a:cs typeface="Arial" panose="020B0604020202020204" pitchFamily="34" charset="0"/>
              </a:rPr>
              <a:t>Solute carrier TRANSPORTERS CLASSIFICATION</a:t>
            </a:r>
          </a:p>
        </p:txBody>
      </p:sp>
      <p:sp>
        <p:nvSpPr>
          <p:cNvPr id="3" name="TextBox 2">
            <a:extLst>
              <a:ext uri="{FF2B5EF4-FFF2-40B4-BE49-F238E27FC236}">
                <a16:creationId xmlns:a16="http://schemas.microsoft.com/office/drawing/2014/main" id="{CCF3D0E7-328E-1E72-7D9C-53D7AC594471}"/>
              </a:ext>
            </a:extLst>
          </p:cNvPr>
          <p:cNvSpPr txBox="1"/>
          <p:nvPr/>
        </p:nvSpPr>
        <p:spPr>
          <a:xfrm>
            <a:off x="1066799" y="1331141"/>
            <a:ext cx="1021423"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SLC47</a:t>
            </a:r>
          </a:p>
        </p:txBody>
      </p:sp>
      <p:sp>
        <p:nvSpPr>
          <p:cNvPr id="4" name="TextBox 3">
            <a:extLst>
              <a:ext uri="{FF2B5EF4-FFF2-40B4-BE49-F238E27FC236}">
                <a16:creationId xmlns:a16="http://schemas.microsoft.com/office/drawing/2014/main" id="{41003881-4902-0AD2-857F-DEAF16ED5C65}"/>
              </a:ext>
            </a:extLst>
          </p:cNvPr>
          <p:cNvSpPr txBox="1"/>
          <p:nvPr/>
        </p:nvSpPr>
        <p:spPr>
          <a:xfrm>
            <a:off x="1066799" y="3143545"/>
            <a:ext cx="1021423"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SLC22</a:t>
            </a:r>
          </a:p>
        </p:txBody>
      </p:sp>
      <p:sp>
        <p:nvSpPr>
          <p:cNvPr id="6" name="TextBox 5">
            <a:extLst>
              <a:ext uri="{FF2B5EF4-FFF2-40B4-BE49-F238E27FC236}">
                <a16:creationId xmlns:a16="http://schemas.microsoft.com/office/drawing/2014/main" id="{E59EBF26-7175-2A7E-0F15-7169C2E82D8D}"/>
              </a:ext>
            </a:extLst>
          </p:cNvPr>
          <p:cNvSpPr txBox="1"/>
          <p:nvPr/>
        </p:nvSpPr>
        <p:spPr>
          <a:xfrm>
            <a:off x="1150186" y="5220924"/>
            <a:ext cx="1021423"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SLCO</a:t>
            </a:r>
          </a:p>
        </p:txBody>
      </p:sp>
      <p:sp>
        <p:nvSpPr>
          <p:cNvPr id="7" name="TextBox 6">
            <a:extLst>
              <a:ext uri="{FF2B5EF4-FFF2-40B4-BE49-F238E27FC236}">
                <a16:creationId xmlns:a16="http://schemas.microsoft.com/office/drawing/2014/main" id="{83E1B610-D271-2BB4-EA2D-C2C547AD3A52}"/>
              </a:ext>
            </a:extLst>
          </p:cNvPr>
          <p:cNvSpPr txBox="1"/>
          <p:nvPr/>
        </p:nvSpPr>
        <p:spPr>
          <a:xfrm>
            <a:off x="3506827" y="1367028"/>
            <a:ext cx="102142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MATE</a:t>
            </a:r>
          </a:p>
        </p:txBody>
      </p:sp>
      <p:sp>
        <p:nvSpPr>
          <p:cNvPr id="8" name="TextBox 7">
            <a:extLst>
              <a:ext uri="{FF2B5EF4-FFF2-40B4-BE49-F238E27FC236}">
                <a16:creationId xmlns:a16="http://schemas.microsoft.com/office/drawing/2014/main" id="{9D149380-C32F-CF9E-8019-07BF85BC0998}"/>
              </a:ext>
            </a:extLst>
          </p:cNvPr>
          <p:cNvSpPr txBox="1"/>
          <p:nvPr/>
        </p:nvSpPr>
        <p:spPr>
          <a:xfrm>
            <a:off x="5491657" y="1308360"/>
            <a:ext cx="2338081"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MATE1 (SLC47A1)</a:t>
            </a:r>
          </a:p>
        </p:txBody>
      </p:sp>
      <p:sp>
        <p:nvSpPr>
          <p:cNvPr id="9" name="TextBox 8">
            <a:extLst>
              <a:ext uri="{FF2B5EF4-FFF2-40B4-BE49-F238E27FC236}">
                <a16:creationId xmlns:a16="http://schemas.microsoft.com/office/drawing/2014/main" id="{C6F42A7F-B0B9-9510-3FC5-E9D39A082091}"/>
              </a:ext>
            </a:extLst>
          </p:cNvPr>
          <p:cNvSpPr txBox="1"/>
          <p:nvPr/>
        </p:nvSpPr>
        <p:spPr>
          <a:xfrm>
            <a:off x="5491657" y="1469279"/>
            <a:ext cx="2338081"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MATE2 (SLC47A2)</a:t>
            </a:r>
          </a:p>
        </p:txBody>
      </p:sp>
      <p:sp>
        <p:nvSpPr>
          <p:cNvPr id="10" name="TextBox 9">
            <a:extLst>
              <a:ext uri="{FF2B5EF4-FFF2-40B4-BE49-F238E27FC236}">
                <a16:creationId xmlns:a16="http://schemas.microsoft.com/office/drawing/2014/main" id="{A5170169-8FB1-8B28-8908-3AB43133DA77}"/>
              </a:ext>
            </a:extLst>
          </p:cNvPr>
          <p:cNvSpPr txBox="1"/>
          <p:nvPr/>
        </p:nvSpPr>
        <p:spPr>
          <a:xfrm>
            <a:off x="5670212" y="4680903"/>
            <a:ext cx="2338081"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SLCO4C1 (OATP4C1)</a:t>
            </a:r>
          </a:p>
          <a:p>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7170AF8-C3C7-9748-0346-C80D37AD18DF}"/>
              </a:ext>
            </a:extLst>
          </p:cNvPr>
          <p:cNvSpPr txBox="1"/>
          <p:nvPr/>
        </p:nvSpPr>
        <p:spPr>
          <a:xfrm>
            <a:off x="3550636" y="5280747"/>
            <a:ext cx="2338081"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SLCO2(OATP2)</a:t>
            </a:r>
          </a:p>
        </p:txBody>
      </p:sp>
      <p:sp>
        <p:nvSpPr>
          <p:cNvPr id="12" name="TextBox 11">
            <a:extLst>
              <a:ext uri="{FF2B5EF4-FFF2-40B4-BE49-F238E27FC236}">
                <a16:creationId xmlns:a16="http://schemas.microsoft.com/office/drawing/2014/main" id="{62424B09-CFB8-B0B7-FBB8-6B966DF93640}"/>
              </a:ext>
            </a:extLst>
          </p:cNvPr>
          <p:cNvSpPr txBox="1"/>
          <p:nvPr/>
        </p:nvSpPr>
        <p:spPr>
          <a:xfrm>
            <a:off x="3550636" y="5927845"/>
            <a:ext cx="2338081"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SLCO1 (OATP1)</a:t>
            </a:r>
          </a:p>
        </p:txBody>
      </p:sp>
      <p:sp>
        <p:nvSpPr>
          <p:cNvPr id="13" name="TextBox 12">
            <a:extLst>
              <a:ext uri="{FF2B5EF4-FFF2-40B4-BE49-F238E27FC236}">
                <a16:creationId xmlns:a16="http://schemas.microsoft.com/office/drawing/2014/main" id="{19DD31F4-27DA-C468-3386-4D4B3B2FBC78}"/>
              </a:ext>
            </a:extLst>
          </p:cNvPr>
          <p:cNvSpPr txBox="1"/>
          <p:nvPr/>
        </p:nvSpPr>
        <p:spPr>
          <a:xfrm>
            <a:off x="7885179" y="2211042"/>
            <a:ext cx="102142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URAT</a:t>
            </a:r>
          </a:p>
        </p:txBody>
      </p:sp>
      <p:sp>
        <p:nvSpPr>
          <p:cNvPr id="14" name="TextBox 13">
            <a:extLst>
              <a:ext uri="{FF2B5EF4-FFF2-40B4-BE49-F238E27FC236}">
                <a16:creationId xmlns:a16="http://schemas.microsoft.com/office/drawing/2014/main" id="{AA01ED0E-E209-78AF-E14A-940FCAEBC37A}"/>
              </a:ext>
            </a:extLst>
          </p:cNvPr>
          <p:cNvSpPr txBox="1"/>
          <p:nvPr/>
        </p:nvSpPr>
        <p:spPr>
          <a:xfrm>
            <a:off x="7958188" y="2827599"/>
            <a:ext cx="102142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OAT</a:t>
            </a:r>
          </a:p>
        </p:txBody>
      </p:sp>
      <p:sp>
        <p:nvSpPr>
          <p:cNvPr id="15" name="TextBox 14">
            <a:extLst>
              <a:ext uri="{FF2B5EF4-FFF2-40B4-BE49-F238E27FC236}">
                <a16:creationId xmlns:a16="http://schemas.microsoft.com/office/drawing/2014/main" id="{06E6922A-7D93-842C-2A4D-D5FEE3B7C840}"/>
              </a:ext>
            </a:extLst>
          </p:cNvPr>
          <p:cNvSpPr txBox="1"/>
          <p:nvPr/>
        </p:nvSpPr>
        <p:spPr>
          <a:xfrm>
            <a:off x="7885180" y="3505093"/>
            <a:ext cx="102142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OCTN</a:t>
            </a:r>
          </a:p>
        </p:txBody>
      </p:sp>
      <p:sp>
        <p:nvSpPr>
          <p:cNvPr id="16" name="TextBox 15">
            <a:extLst>
              <a:ext uri="{FF2B5EF4-FFF2-40B4-BE49-F238E27FC236}">
                <a16:creationId xmlns:a16="http://schemas.microsoft.com/office/drawing/2014/main" id="{F00ED692-CB28-2156-4A6C-2B4C6B137860}"/>
              </a:ext>
            </a:extLst>
          </p:cNvPr>
          <p:cNvSpPr txBox="1"/>
          <p:nvPr/>
        </p:nvSpPr>
        <p:spPr>
          <a:xfrm>
            <a:off x="7958188" y="4147257"/>
            <a:ext cx="102142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OCT</a:t>
            </a:r>
          </a:p>
        </p:txBody>
      </p:sp>
      <p:sp>
        <p:nvSpPr>
          <p:cNvPr id="17" name="TextBox 16">
            <a:extLst>
              <a:ext uri="{FF2B5EF4-FFF2-40B4-BE49-F238E27FC236}">
                <a16:creationId xmlns:a16="http://schemas.microsoft.com/office/drawing/2014/main" id="{A698245A-3986-EF42-D392-2EA8B2A4E67F}"/>
              </a:ext>
            </a:extLst>
          </p:cNvPr>
          <p:cNvSpPr txBox="1"/>
          <p:nvPr/>
        </p:nvSpPr>
        <p:spPr>
          <a:xfrm>
            <a:off x="9532925" y="2223002"/>
            <a:ext cx="2511055"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URAT1 (SLC22A12)</a:t>
            </a:r>
          </a:p>
        </p:txBody>
      </p:sp>
      <p:sp>
        <p:nvSpPr>
          <p:cNvPr id="18" name="TextBox 17">
            <a:extLst>
              <a:ext uri="{FF2B5EF4-FFF2-40B4-BE49-F238E27FC236}">
                <a16:creationId xmlns:a16="http://schemas.microsoft.com/office/drawing/2014/main" id="{F2A32881-8502-2FE2-AA67-8E86E987E926}"/>
              </a:ext>
            </a:extLst>
          </p:cNvPr>
          <p:cNvSpPr txBox="1"/>
          <p:nvPr/>
        </p:nvSpPr>
        <p:spPr>
          <a:xfrm>
            <a:off x="9532925" y="2572753"/>
            <a:ext cx="2511055" cy="830997"/>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OAT1 (SLC22A6)</a:t>
            </a:r>
          </a:p>
          <a:p>
            <a:r>
              <a:rPr lang="en-US" sz="1200" dirty="0">
                <a:latin typeface="Arial" panose="020B0604020202020204" pitchFamily="34" charset="0"/>
                <a:cs typeface="Arial" panose="020B0604020202020204" pitchFamily="34" charset="0"/>
              </a:rPr>
              <a:t>OAT2 (SLC22A7)</a:t>
            </a:r>
          </a:p>
          <a:p>
            <a:r>
              <a:rPr lang="en-US" sz="1200" dirty="0">
                <a:latin typeface="Arial" panose="020B0604020202020204" pitchFamily="34" charset="0"/>
                <a:cs typeface="Arial" panose="020B0604020202020204" pitchFamily="34" charset="0"/>
              </a:rPr>
              <a:t>OAT3 (SCL22A8)</a:t>
            </a:r>
          </a:p>
          <a:p>
            <a:r>
              <a:rPr lang="en-US" sz="1200" dirty="0">
                <a:latin typeface="Arial" panose="020B0604020202020204" pitchFamily="34" charset="0"/>
                <a:cs typeface="Arial" panose="020B0604020202020204" pitchFamily="34" charset="0"/>
              </a:rPr>
              <a:t>OAT4 (SLC22A11)</a:t>
            </a:r>
          </a:p>
        </p:txBody>
      </p:sp>
      <p:sp>
        <p:nvSpPr>
          <p:cNvPr id="19" name="TextBox 18">
            <a:extLst>
              <a:ext uri="{FF2B5EF4-FFF2-40B4-BE49-F238E27FC236}">
                <a16:creationId xmlns:a16="http://schemas.microsoft.com/office/drawing/2014/main" id="{CA849317-58B2-D093-922F-77458CC3B362}"/>
              </a:ext>
            </a:extLst>
          </p:cNvPr>
          <p:cNvSpPr txBox="1"/>
          <p:nvPr/>
        </p:nvSpPr>
        <p:spPr>
          <a:xfrm>
            <a:off x="9532925" y="3448318"/>
            <a:ext cx="2511055"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OCTN1 (SLC22A4)</a:t>
            </a:r>
          </a:p>
          <a:p>
            <a:r>
              <a:rPr lang="en-US" sz="1200" dirty="0">
                <a:latin typeface="Arial" panose="020B0604020202020204" pitchFamily="34" charset="0"/>
                <a:cs typeface="Arial" panose="020B0604020202020204" pitchFamily="34" charset="0"/>
              </a:rPr>
              <a:t>OCTN2 (SLC22A5)</a:t>
            </a:r>
          </a:p>
        </p:txBody>
      </p:sp>
      <p:sp>
        <p:nvSpPr>
          <p:cNvPr id="20" name="TextBox 19">
            <a:extLst>
              <a:ext uri="{FF2B5EF4-FFF2-40B4-BE49-F238E27FC236}">
                <a16:creationId xmlns:a16="http://schemas.microsoft.com/office/drawing/2014/main" id="{7594ED86-D2C2-3501-387E-8DFF72B3749F}"/>
              </a:ext>
            </a:extLst>
          </p:cNvPr>
          <p:cNvSpPr txBox="1"/>
          <p:nvPr/>
        </p:nvSpPr>
        <p:spPr>
          <a:xfrm>
            <a:off x="9532925" y="3967460"/>
            <a:ext cx="2511055"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OCT1 (SLC22A1)</a:t>
            </a:r>
          </a:p>
          <a:p>
            <a:r>
              <a:rPr lang="en-US" sz="1200" dirty="0">
                <a:latin typeface="Arial" panose="020B0604020202020204" pitchFamily="34" charset="0"/>
                <a:cs typeface="Arial" panose="020B0604020202020204" pitchFamily="34" charset="0"/>
              </a:rPr>
              <a:t>OCT2 (SLC22A2)</a:t>
            </a:r>
          </a:p>
          <a:p>
            <a:r>
              <a:rPr lang="en-US" sz="1200" dirty="0">
                <a:latin typeface="Arial" panose="020B0604020202020204" pitchFamily="34" charset="0"/>
                <a:cs typeface="Arial" panose="020B0604020202020204" pitchFamily="34" charset="0"/>
              </a:rPr>
              <a:t>OCT3 (SLC22A3)</a:t>
            </a:r>
          </a:p>
        </p:txBody>
      </p:sp>
      <p:sp>
        <p:nvSpPr>
          <p:cNvPr id="21" name="TextBox 20">
            <a:extLst>
              <a:ext uri="{FF2B5EF4-FFF2-40B4-BE49-F238E27FC236}">
                <a16:creationId xmlns:a16="http://schemas.microsoft.com/office/drawing/2014/main" id="{244F3A68-EF27-4D0A-1EB0-54FA7DC11D4F}"/>
              </a:ext>
            </a:extLst>
          </p:cNvPr>
          <p:cNvSpPr txBox="1"/>
          <p:nvPr/>
        </p:nvSpPr>
        <p:spPr>
          <a:xfrm>
            <a:off x="3550637" y="4651417"/>
            <a:ext cx="2338081"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SLCO4 (OATP4)</a:t>
            </a:r>
          </a:p>
        </p:txBody>
      </p:sp>
      <p:sp>
        <p:nvSpPr>
          <p:cNvPr id="22" name="TextBox 21">
            <a:extLst>
              <a:ext uri="{FF2B5EF4-FFF2-40B4-BE49-F238E27FC236}">
                <a16:creationId xmlns:a16="http://schemas.microsoft.com/office/drawing/2014/main" id="{B9011101-7BDB-026B-5206-992B96A71A50}"/>
              </a:ext>
            </a:extLst>
          </p:cNvPr>
          <p:cNvSpPr txBox="1"/>
          <p:nvPr/>
        </p:nvSpPr>
        <p:spPr>
          <a:xfrm>
            <a:off x="5673795" y="5726916"/>
            <a:ext cx="2338081" cy="1015663"/>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SLCO1C1 (OATP1C1)</a:t>
            </a:r>
          </a:p>
          <a:p>
            <a:r>
              <a:rPr lang="en-US" sz="1200" dirty="0">
                <a:latin typeface="Arial" panose="020B0604020202020204" pitchFamily="34" charset="0"/>
                <a:cs typeface="Arial" panose="020B0604020202020204" pitchFamily="34" charset="0"/>
              </a:rPr>
              <a:t>SLCO1B1 (OATP1B1)</a:t>
            </a:r>
          </a:p>
          <a:p>
            <a:r>
              <a:rPr lang="en-US" sz="1200" dirty="0">
                <a:latin typeface="Arial" panose="020B0604020202020204" pitchFamily="34" charset="0"/>
                <a:cs typeface="Arial" panose="020B0604020202020204" pitchFamily="34" charset="0"/>
              </a:rPr>
              <a:t>SLCO1B2 (OATP1B3)</a:t>
            </a:r>
          </a:p>
          <a:p>
            <a:r>
              <a:rPr lang="en-US" sz="1200" dirty="0">
                <a:latin typeface="Arial" panose="020B0604020202020204" pitchFamily="34" charset="0"/>
                <a:cs typeface="Arial" panose="020B0604020202020204" pitchFamily="34" charset="0"/>
              </a:rPr>
              <a:t>SLCO1A2 (OATP1A2)</a:t>
            </a:r>
          </a:p>
          <a:p>
            <a:endParaRPr lang="en-US" sz="12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082E367-1D33-13D4-F89A-E4A1BFF7E138}"/>
              </a:ext>
            </a:extLst>
          </p:cNvPr>
          <p:cNvSpPr txBox="1"/>
          <p:nvPr/>
        </p:nvSpPr>
        <p:spPr>
          <a:xfrm>
            <a:off x="5645160" y="5263298"/>
            <a:ext cx="2338081"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SLCO4B1 (OATP4B1)</a:t>
            </a:r>
          </a:p>
          <a:p>
            <a:endParaRPr lang="en-US" sz="12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34ECB9BA-B7C8-C47F-EEB3-38F685652A4D}"/>
              </a:ext>
            </a:extLst>
          </p:cNvPr>
          <p:cNvSpPr/>
          <p:nvPr/>
        </p:nvSpPr>
        <p:spPr>
          <a:xfrm>
            <a:off x="909325" y="1271759"/>
            <a:ext cx="1327759" cy="465783"/>
          </a:xfrm>
          <a:prstGeom prst="round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1C88676-66D8-5099-4025-52668103BB2C}"/>
              </a:ext>
            </a:extLst>
          </p:cNvPr>
          <p:cNvSpPr/>
          <p:nvPr/>
        </p:nvSpPr>
        <p:spPr>
          <a:xfrm>
            <a:off x="909324" y="3090093"/>
            <a:ext cx="1327759" cy="476236"/>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2D06818B-BCA8-7C39-C3C5-151AD34C18D9}"/>
              </a:ext>
            </a:extLst>
          </p:cNvPr>
          <p:cNvSpPr/>
          <p:nvPr/>
        </p:nvSpPr>
        <p:spPr>
          <a:xfrm>
            <a:off x="909324" y="5147584"/>
            <a:ext cx="1327759" cy="476235"/>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00A127C0-9ED5-BAD6-B1D5-EBED2B5CB4F0}"/>
              </a:ext>
            </a:extLst>
          </p:cNvPr>
          <p:cNvSpPr/>
          <p:nvPr/>
        </p:nvSpPr>
        <p:spPr>
          <a:xfrm>
            <a:off x="3200491" y="1270042"/>
            <a:ext cx="1327759" cy="476236"/>
          </a:xfrm>
          <a:prstGeom prst="round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F972AF20-2198-69A8-F7C5-0FDA76E3CB6D}"/>
              </a:ext>
            </a:extLst>
          </p:cNvPr>
          <p:cNvSpPr/>
          <p:nvPr/>
        </p:nvSpPr>
        <p:spPr>
          <a:xfrm>
            <a:off x="5489119" y="1297756"/>
            <a:ext cx="1480699" cy="466290"/>
          </a:xfrm>
          <a:prstGeom prst="round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0D0B065-B3F0-A4A2-55AD-C65756F5C965}"/>
              </a:ext>
            </a:extLst>
          </p:cNvPr>
          <p:cNvSpPr/>
          <p:nvPr/>
        </p:nvSpPr>
        <p:spPr>
          <a:xfrm>
            <a:off x="3531879" y="4604575"/>
            <a:ext cx="1499375" cy="452718"/>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05AAA83E-C373-A687-FAEE-CD8D93F6FDDF}"/>
              </a:ext>
            </a:extLst>
          </p:cNvPr>
          <p:cNvSpPr/>
          <p:nvPr/>
        </p:nvSpPr>
        <p:spPr>
          <a:xfrm>
            <a:off x="3529243" y="5210999"/>
            <a:ext cx="1499375" cy="452718"/>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98CD109-5000-A80D-B108-F7A9410DC7EA}"/>
              </a:ext>
            </a:extLst>
          </p:cNvPr>
          <p:cNvSpPr/>
          <p:nvPr/>
        </p:nvSpPr>
        <p:spPr>
          <a:xfrm>
            <a:off x="3550636" y="5855375"/>
            <a:ext cx="1499375" cy="452718"/>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55998731-ED50-EFEA-1737-A9C97CFE534D}"/>
              </a:ext>
            </a:extLst>
          </p:cNvPr>
          <p:cNvSpPr/>
          <p:nvPr/>
        </p:nvSpPr>
        <p:spPr>
          <a:xfrm>
            <a:off x="5661327" y="4618232"/>
            <a:ext cx="1714861" cy="390741"/>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4B41B050-1E3B-E776-9E40-7CF979047AB3}"/>
              </a:ext>
            </a:extLst>
          </p:cNvPr>
          <p:cNvSpPr/>
          <p:nvPr/>
        </p:nvSpPr>
        <p:spPr>
          <a:xfrm>
            <a:off x="5657685" y="5219959"/>
            <a:ext cx="1714861" cy="390741"/>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4AAD016-E7BE-D993-7516-7E4EC08DC650}"/>
              </a:ext>
            </a:extLst>
          </p:cNvPr>
          <p:cNvSpPr/>
          <p:nvPr/>
        </p:nvSpPr>
        <p:spPr>
          <a:xfrm>
            <a:off x="5673795" y="5724963"/>
            <a:ext cx="1714861" cy="814114"/>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03585D85-304E-14E1-5360-5A3181CBD630}"/>
              </a:ext>
            </a:extLst>
          </p:cNvPr>
          <p:cNvSpPr/>
          <p:nvPr/>
        </p:nvSpPr>
        <p:spPr>
          <a:xfrm>
            <a:off x="7586841" y="2133224"/>
            <a:ext cx="1327759" cy="476236"/>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F9B5277-47A1-F7D0-87FE-F868A86AE244}"/>
              </a:ext>
            </a:extLst>
          </p:cNvPr>
          <p:cNvSpPr/>
          <p:nvPr/>
        </p:nvSpPr>
        <p:spPr>
          <a:xfrm>
            <a:off x="7586841" y="2739648"/>
            <a:ext cx="1327759" cy="476236"/>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0A0FC12E-A826-5FB4-E540-FFC1E588ACDF}"/>
              </a:ext>
            </a:extLst>
          </p:cNvPr>
          <p:cNvSpPr/>
          <p:nvPr/>
        </p:nvSpPr>
        <p:spPr>
          <a:xfrm>
            <a:off x="7586841" y="3418766"/>
            <a:ext cx="1327759" cy="476236"/>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FBF47BCA-F037-A5E5-8000-8421914D7B87}"/>
              </a:ext>
            </a:extLst>
          </p:cNvPr>
          <p:cNvSpPr/>
          <p:nvPr/>
        </p:nvSpPr>
        <p:spPr>
          <a:xfrm>
            <a:off x="7587503" y="4045669"/>
            <a:ext cx="1327759" cy="476236"/>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1210B58B-3D10-CCA2-B046-1C33BC12EC6A}"/>
              </a:ext>
            </a:extLst>
          </p:cNvPr>
          <p:cNvSpPr/>
          <p:nvPr/>
        </p:nvSpPr>
        <p:spPr>
          <a:xfrm>
            <a:off x="9536952" y="2173464"/>
            <a:ext cx="1511004" cy="361711"/>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13E65CFB-7B6F-606E-768D-DB14BF031E5F}"/>
              </a:ext>
            </a:extLst>
          </p:cNvPr>
          <p:cNvSpPr/>
          <p:nvPr/>
        </p:nvSpPr>
        <p:spPr>
          <a:xfrm>
            <a:off x="9532925" y="2601488"/>
            <a:ext cx="1511004" cy="764301"/>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FD99DC0C-4CFC-F7B9-CD82-51CACC23E8EC}"/>
              </a:ext>
            </a:extLst>
          </p:cNvPr>
          <p:cNvSpPr/>
          <p:nvPr/>
        </p:nvSpPr>
        <p:spPr>
          <a:xfrm>
            <a:off x="9532925" y="3465318"/>
            <a:ext cx="1511004" cy="429684"/>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93D802FD-3EB4-84AF-85C7-4CC95C91D898}"/>
              </a:ext>
            </a:extLst>
          </p:cNvPr>
          <p:cNvSpPr/>
          <p:nvPr/>
        </p:nvSpPr>
        <p:spPr>
          <a:xfrm>
            <a:off x="9532925" y="3974559"/>
            <a:ext cx="1511004" cy="614180"/>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DDF58887-78E4-E838-91D0-2D44B7D0D108}"/>
              </a:ext>
            </a:extLst>
          </p:cNvPr>
          <p:cNvCxnSpPr>
            <a:cxnSpLocks/>
          </p:cNvCxnSpPr>
          <p:nvPr/>
        </p:nvCxnSpPr>
        <p:spPr>
          <a:xfrm>
            <a:off x="2237083" y="3303159"/>
            <a:ext cx="338302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6EB27-6680-3257-4267-DA22475D312D}"/>
              </a:ext>
            </a:extLst>
          </p:cNvPr>
          <p:cNvCxnSpPr>
            <a:cxnSpLocks/>
          </p:cNvCxnSpPr>
          <p:nvPr/>
        </p:nvCxnSpPr>
        <p:spPr>
          <a:xfrm>
            <a:off x="5620107" y="2354319"/>
            <a:ext cx="0" cy="192733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77E552B-A33A-E245-9F7F-E1E8D67BFCDE}"/>
              </a:ext>
            </a:extLst>
          </p:cNvPr>
          <p:cNvCxnSpPr>
            <a:stCxn id="24" idx="3"/>
            <a:endCxn id="27" idx="1"/>
          </p:cNvCxnSpPr>
          <p:nvPr/>
        </p:nvCxnSpPr>
        <p:spPr>
          <a:xfrm>
            <a:off x="2237084" y="1504651"/>
            <a:ext cx="963407" cy="350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2C5E3F-D005-6AC0-E60D-B04FCDFD80CB}"/>
              </a:ext>
            </a:extLst>
          </p:cNvPr>
          <p:cNvCxnSpPr/>
          <p:nvPr/>
        </p:nvCxnSpPr>
        <p:spPr>
          <a:xfrm>
            <a:off x="4524443" y="1523962"/>
            <a:ext cx="963407" cy="350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D46F60C-CBF1-4B84-7A42-6D2FF620AEA6}"/>
              </a:ext>
            </a:extLst>
          </p:cNvPr>
          <p:cNvCxnSpPr>
            <a:cxnSpLocks/>
          </p:cNvCxnSpPr>
          <p:nvPr/>
        </p:nvCxnSpPr>
        <p:spPr>
          <a:xfrm>
            <a:off x="5607581" y="2371342"/>
            <a:ext cx="196673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26A6211-1080-10E5-1515-378DDC9D3572}"/>
              </a:ext>
            </a:extLst>
          </p:cNvPr>
          <p:cNvCxnSpPr>
            <a:cxnSpLocks/>
          </p:cNvCxnSpPr>
          <p:nvPr/>
        </p:nvCxnSpPr>
        <p:spPr>
          <a:xfrm>
            <a:off x="5620107" y="2977766"/>
            <a:ext cx="196673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624F7C4-02AA-75AD-BA06-FBA2566CAEF1}"/>
              </a:ext>
            </a:extLst>
          </p:cNvPr>
          <p:cNvCxnSpPr>
            <a:cxnSpLocks/>
          </p:cNvCxnSpPr>
          <p:nvPr/>
        </p:nvCxnSpPr>
        <p:spPr>
          <a:xfrm>
            <a:off x="5607581" y="3656884"/>
            <a:ext cx="196673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0F68938-8D01-1042-23EB-8D726CD42A3D}"/>
              </a:ext>
            </a:extLst>
          </p:cNvPr>
          <p:cNvCxnSpPr>
            <a:cxnSpLocks/>
          </p:cNvCxnSpPr>
          <p:nvPr/>
        </p:nvCxnSpPr>
        <p:spPr>
          <a:xfrm>
            <a:off x="5620107" y="4275133"/>
            <a:ext cx="196673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9F83411-2211-3845-FD1E-238CF10FD531}"/>
              </a:ext>
            </a:extLst>
          </p:cNvPr>
          <p:cNvCxnSpPr>
            <a:cxnSpLocks/>
          </p:cNvCxnSpPr>
          <p:nvPr/>
        </p:nvCxnSpPr>
        <p:spPr>
          <a:xfrm>
            <a:off x="8914600" y="2346290"/>
            <a:ext cx="61832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EFF8EBA-3095-BF3A-C736-843F52626C0B}"/>
              </a:ext>
            </a:extLst>
          </p:cNvPr>
          <p:cNvCxnSpPr>
            <a:cxnSpLocks/>
          </p:cNvCxnSpPr>
          <p:nvPr/>
        </p:nvCxnSpPr>
        <p:spPr>
          <a:xfrm>
            <a:off x="8914600" y="2965356"/>
            <a:ext cx="61832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741B3FA-8368-24D5-FA22-B83CF407D95E}"/>
              </a:ext>
            </a:extLst>
          </p:cNvPr>
          <p:cNvCxnSpPr>
            <a:cxnSpLocks/>
          </p:cNvCxnSpPr>
          <p:nvPr/>
        </p:nvCxnSpPr>
        <p:spPr>
          <a:xfrm>
            <a:off x="8914600" y="3656884"/>
            <a:ext cx="61832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9B2BBFA-2DF7-1E65-C79A-1AB6A65B6394}"/>
              </a:ext>
            </a:extLst>
          </p:cNvPr>
          <p:cNvCxnSpPr>
            <a:cxnSpLocks/>
          </p:cNvCxnSpPr>
          <p:nvPr/>
        </p:nvCxnSpPr>
        <p:spPr>
          <a:xfrm>
            <a:off x="8914600" y="4275133"/>
            <a:ext cx="61832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7D41BB9-0C5F-7B85-B206-BCF24773A0AB}"/>
              </a:ext>
            </a:extLst>
          </p:cNvPr>
          <p:cNvCxnSpPr>
            <a:cxnSpLocks/>
          </p:cNvCxnSpPr>
          <p:nvPr/>
        </p:nvCxnSpPr>
        <p:spPr>
          <a:xfrm flipV="1">
            <a:off x="2237083" y="5410753"/>
            <a:ext cx="481704"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4A82D9B-8507-FCDD-227F-F8AA3ED28873}"/>
              </a:ext>
            </a:extLst>
          </p:cNvPr>
          <p:cNvCxnSpPr>
            <a:cxnSpLocks/>
          </p:cNvCxnSpPr>
          <p:nvPr/>
        </p:nvCxnSpPr>
        <p:spPr>
          <a:xfrm>
            <a:off x="2705535" y="4787645"/>
            <a:ext cx="0" cy="128652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1F74E80-51BD-C745-1F89-0D91D056CA10}"/>
              </a:ext>
            </a:extLst>
          </p:cNvPr>
          <p:cNvCxnSpPr>
            <a:cxnSpLocks/>
          </p:cNvCxnSpPr>
          <p:nvPr/>
        </p:nvCxnSpPr>
        <p:spPr>
          <a:xfrm>
            <a:off x="2705535" y="4800897"/>
            <a:ext cx="831850" cy="42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C7AD66E3-82B3-3D50-58A4-052BC0160275}"/>
              </a:ext>
            </a:extLst>
          </p:cNvPr>
          <p:cNvPicPr>
            <a:picLocks noChangeAspect="1"/>
          </p:cNvPicPr>
          <p:nvPr/>
        </p:nvPicPr>
        <p:blipFill>
          <a:blip r:embed="rId3"/>
          <a:stretch>
            <a:fillRect/>
          </a:stretch>
        </p:blipFill>
        <p:spPr>
          <a:xfrm>
            <a:off x="2709054" y="5317520"/>
            <a:ext cx="932769" cy="188992"/>
          </a:xfrm>
          <a:prstGeom prst="rect">
            <a:avLst/>
          </a:prstGeom>
        </p:spPr>
      </p:pic>
      <p:cxnSp>
        <p:nvCxnSpPr>
          <p:cNvPr id="90" name="Straight Arrow Connector 89">
            <a:extLst>
              <a:ext uri="{FF2B5EF4-FFF2-40B4-BE49-F238E27FC236}">
                <a16:creationId xmlns:a16="http://schemas.microsoft.com/office/drawing/2014/main" id="{44D40E52-EC96-F47B-4BC2-1D5CBE49D585}"/>
              </a:ext>
            </a:extLst>
          </p:cNvPr>
          <p:cNvCxnSpPr>
            <a:cxnSpLocks/>
          </p:cNvCxnSpPr>
          <p:nvPr/>
        </p:nvCxnSpPr>
        <p:spPr>
          <a:xfrm>
            <a:off x="2693856" y="6074173"/>
            <a:ext cx="831850" cy="42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6B9F136-395D-B243-B9DD-7BEF62C3915E}"/>
              </a:ext>
            </a:extLst>
          </p:cNvPr>
          <p:cNvCxnSpPr>
            <a:cxnSpLocks/>
          </p:cNvCxnSpPr>
          <p:nvPr/>
        </p:nvCxnSpPr>
        <p:spPr>
          <a:xfrm>
            <a:off x="5028618" y="4830934"/>
            <a:ext cx="61832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4BDA4BB-CBB4-EECB-A585-2F58561EACC2}"/>
              </a:ext>
            </a:extLst>
          </p:cNvPr>
          <p:cNvCxnSpPr>
            <a:cxnSpLocks/>
          </p:cNvCxnSpPr>
          <p:nvPr/>
        </p:nvCxnSpPr>
        <p:spPr>
          <a:xfrm>
            <a:off x="5028617" y="5409991"/>
            <a:ext cx="61832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8AF5A7D-7204-E933-52F1-C9F0BA1A7A61}"/>
              </a:ext>
            </a:extLst>
          </p:cNvPr>
          <p:cNvCxnSpPr>
            <a:cxnSpLocks/>
          </p:cNvCxnSpPr>
          <p:nvPr/>
        </p:nvCxnSpPr>
        <p:spPr>
          <a:xfrm>
            <a:off x="5051887" y="6074173"/>
            <a:ext cx="61832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1BE26CB-134E-05DF-337D-E0C5D8F2A036}"/>
              </a:ext>
            </a:extLst>
          </p:cNvPr>
          <p:cNvSpPr txBox="1"/>
          <p:nvPr/>
        </p:nvSpPr>
        <p:spPr>
          <a:xfrm>
            <a:off x="4472340" y="6591729"/>
            <a:ext cx="6203950"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Nigam S, et al. </a:t>
            </a:r>
            <a:r>
              <a:rPr lang="en-US" sz="1200" b="1" i="1" dirty="0">
                <a:latin typeface="Arial" panose="020B0604020202020204" pitchFamily="34" charset="0"/>
                <a:cs typeface="Arial" panose="020B0604020202020204" pitchFamily="34" charset="0"/>
              </a:rPr>
              <a:t>Nat Rev Drug Discov</a:t>
            </a:r>
            <a:r>
              <a:rPr lang="en-US" sz="1200" b="1" dirty="0">
                <a:latin typeface="Arial" panose="020B0604020202020204" pitchFamily="34" charset="0"/>
                <a:cs typeface="Arial" panose="020B0604020202020204" pitchFamily="34" charset="0"/>
              </a:rPr>
              <a:t>.2015;14(1):29-44</a:t>
            </a:r>
            <a:endParaRPr lang="en-US" sz="1200" b="1" dirty="0"/>
          </a:p>
        </p:txBody>
      </p:sp>
    </p:spTree>
    <p:extLst>
      <p:ext uri="{BB962C8B-B14F-4D97-AF65-F5344CB8AC3E}">
        <p14:creationId xmlns:p14="http://schemas.microsoft.com/office/powerpoint/2010/main" val="281079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D0F6-1CD8-6B47-A2A5-22883120D80A}"/>
              </a:ext>
            </a:extLst>
          </p:cNvPr>
          <p:cNvSpPr>
            <a:spLocks noGrp="1"/>
          </p:cNvSpPr>
          <p:nvPr>
            <p:ph type="title"/>
          </p:nvPr>
        </p:nvSpPr>
        <p:spPr>
          <a:xfrm>
            <a:off x="0" y="131305"/>
            <a:ext cx="12191999" cy="1146350"/>
          </a:xfrm>
        </p:spPr>
        <p:txBody>
          <a:bodyPr>
            <a:normAutofit/>
          </a:bodyPr>
          <a:lstStyle/>
          <a:p>
            <a:pPr algn="ctr"/>
            <a:r>
              <a:rPr lang="en-US" sz="3600" b="1" dirty="0">
                <a:solidFill>
                  <a:srgbClr val="800000"/>
                </a:solidFill>
                <a:latin typeface="Arial" panose="020B0604020202020204" pitchFamily="34" charset="0"/>
                <a:cs typeface="Arial" panose="020B0604020202020204" pitchFamily="34" charset="0"/>
              </a:rPr>
              <a:t>Classification Of atp Binding cassette transporters </a:t>
            </a:r>
          </a:p>
        </p:txBody>
      </p:sp>
      <p:sp>
        <p:nvSpPr>
          <p:cNvPr id="7" name="TextBox 6">
            <a:extLst>
              <a:ext uri="{FF2B5EF4-FFF2-40B4-BE49-F238E27FC236}">
                <a16:creationId xmlns:a16="http://schemas.microsoft.com/office/drawing/2014/main" id="{DF2FA5CD-2DB9-BBEB-9849-6881172292E8}"/>
              </a:ext>
            </a:extLst>
          </p:cNvPr>
          <p:cNvSpPr txBox="1"/>
          <p:nvPr/>
        </p:nvSpPr>
        <p:spPr>
          <a:xfrm>
            <a:off x="4661294" y="1875050"/>
            <a:ext cx="1021423"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ABCG</a:t>
            </a:r>
          </a:p>
        </p:txBody>
      </p:sp>
      <p:sp>
        <p:nvSpPr>
          <p:cNvPr id="8" name="TextBox 7">
            <a:extLst>
              <a:ext uri="{FF2B5EF4-FFF2-40B4-BE49-F238E27FC236}">
                <a16:creationId xmlns:a16="http://schemas.microsoft.com/office/drawing/2014/main" id="{EB013796-BC00-12FA-923E-5B626D49812A}"/>
              </a:ext>
            </a:extLst>
          </p:cNvPr>
          <p:cNvSpPr txBox="1"/>
          <p:nvPr/>
        </p:nvSpPr>
        <p:spPr>
          <a:xfrm>
            <a:off x="4349093" y="3189849"/>
            <a:ext cx="1688839"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ABCC (MRP)</a:t>
            </a:r>
          </a:p>
        </p:txBody>
      </p:sp>
      <p:sp>
        <p:nvSpPr>
          <p:cNvPr id="9" name="TextBox 8">
            <a:extLst>
              <a:ext uri="{FF2B5EF4-FFF2-40B4-BE49-F238E27FC236}">
                <a16:creationId xmlns:a16="http://schemas.microsoft.com/office/drawing/2014/main" id="{1CB989A6-02DE-4758-496A-F4FB0F83B87A}"/>
              </a:ext>
            </a:extLst>
          </p:cNvPr>
          <p:cNvSpPr txBox="1"/>
          <p:nvPr/>
        </p:nvSpPr>
        <p:spPr>
          <a:xfrm>
            <a:off x="4375875" y="4482378"/>
            <a:ext cx="1688839"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ABCB (MDR)</a:t>
            </a:r>
          </a:p>
        </p:txBody>
      </p:sp>
      <p:sp>
        <p:nvSpPr>
          <p:cNvPr id="10" name="TextBox 9">
            <a:extLst>
              <a:ext uri="{FF2B5EF4-FFF2-40B4-BE49-F238E27FC236}">
                <a16:creationId xmlns:a16="http://schemas.microsoft.com/office/drawing/2014/main" id="{618B4409-2F8D-DC7C-7B9B-D7DE9BF3E1CE}"/>
              </a:ext>
            </a:extLst>
          </p:cNvPr>
          <p:cNvSpPr txBox="1"/>
          <p:nvPr/>
        </p:nvSpPr>
        <p:spPr>
          <a:xfrm>
            <a:off x="8108996" y="1868130"/>
            <a:ext cx="2070380"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ABCG2 (BCRP)</a:t>
            </a:r>
          </a:p>
        </p:txBody>
      </p:sp>
      <p:sp>
        <p:nvSpPr>
          <p:cNvPr id="11" name="TextBox 10">
            <a:extLst>
              <a:ext uri="{FF2B5EF4-FFF2-40B4-BE49-F238E27FC236}">
                <a16:creationId xmlns:a16="http://schemas.microsoft.com/office/drawing/2014/main" id="{221E03B2-30E4-7F45-F80A-7218EA17B2E3}"/>
              </a:ext>
            </a:extLst>
          </p:cNvPr>
          <p:cNvSpPr txBox="1"/>
          <p:nvPr/>
        </p:nvSpPr>
        <p:spPr>
          <a:xfrm>
            <a:off x="8086274" y="2827937"/>
            <a:ext cx="2070380"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ABCC1 (MRP1)</a:t>
            </a:r>
          </a:p>
          <a:p>
            <a:r>
              <a:rPr lang="en-US" dirty="0">
                <a:latin typeface="Arial" panose="020B0604020202020204" pitchFamily="34" charset="0"/>
                <a:cs typeface="Arial" panose="020B0604020202020204" pitchFamily="34" charset="0"/>
              </a:rPr>
              <a:t>ABCC2 (MRP2)</a:t>
            </a:r>
          </a:p>
          <a:p>
            <a:r>
              <a:rPr lang="en-US" dirty="0">
                <a:latin typeface="Arial" panose="020B0604020202020204" pitchFamily="34" charset="0"/>
                <a:cs typeface="Arial" panose="020B0604020202020204" pitchFamily="34" charset="0"/>
              </a:rPr>
              <a:t>ABCC3 (MRP3)</a:t>
            </a:r>
          </a:p>
          <a:p>
            <a:r>
              <a:rPr lang="en-US" dirty="0">
                <a:latin typeface="Arial" panose="020B0604020202020204" pitchFamily="34" charset="0"/>
                <a:cs typeface="Arial" panose="020B0604020202020204" pitchFamily="34" charset="0"/>
              </a:rPr>
              <a:t>ABCC4 (MRP4)</a:t>
            </a:r>
          </a:p>
        </p:txBody>
      </p:sp>
      <p:sp>
        <p:nvSpPr>
          <p:cNvPr id="12" name="TextBox 11">
            <a:extLst>
              <a:ext uri="{FF2B5EF4-FFF2-40B4-BE49-F238E27FC236}">
                <a16:creationId xmlns:a16="http://schemas.microsoft.com/office/drawing/2014/main" id="{6C851B88-1388-2202-E8A3-F7BE1BD28C03}"/>
              </a:ext>
            </a:extLst>
          </p:cNvPr>
          <p:cNvSpPr txBox="1"/>
          <p:nvPr/>
        </p:nvSpPr>
        <p:spPr>
          <a:xfrm>
            <a:off x="8106666" y="4513001"/>
            <a:ext cx="2070380"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ABCB1 (MDR1)</a:t>
            </a:r>
          </a:p>
        </p:txBody>
      </p:sp>
      <p:sp>
        <p:nvSpPr>
          <p:cNvPr id="13" name="Rectangle: Rounded Corners 12">
            <a:extLst>
              <a:ext uri="{FF2B5EF4-FFF2-40B4-BE49-F238E27FC236}">
                <a16:creationId xmlns:a16="http://schemas.microsoft.com/office/drawing/2014/main" id="{10EE3CC9-8CDA-4DF9-547A-C23EA4B9DC5C}"/>
              </a:ext>
            </a:extLst>
          </p:cNvPr>
          <p:cNvSpPr/>
          <p:nvPr/>
        </p:nvSpPr>
        <p:spPr>
          <a:xfrm>
            <a:off x="4192066" y="1827670"/>
            <a:ext cx="1878904" cy="525526"/>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E776539-D954-BD87-BD91-FF69496FFC86}"/>
              </a:ext>
            </a:extLst>
          </p:cNvPr>
          <p:cNvSpPr/>
          <p:nvPr/>
        </p:nvSpPr>
        <p:spPr>
          <a:xfrm>
            <a:off x="8055556" y="1796953"/>
            <a:ext cx="1878904" cy="525526"/>
          </a:xfrm>
          <a:prstGeom prst="roundRect">
            <a:avLst/>
          </a:prstGeom>
          <a:noFill/>
          <a:ln w="317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B427A5B-F37F-5038-8262-4077985811C5}"/>
              </a:ext>
            </a:extLst>
          </p:cNvPr>
          <p:cNvSpPr/>
          <p:nvPr/>
        </p:nvSpPr>
        <p:spPr>
          <a:xfrm>
            <a:off x="4185810" y="3134305"/>
            <a:ext cx="1878904" cy="525526"/>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352419FE-B929-E104-4552-BD8747CF51D9}"/>
              </a:ext>
            </a:extLst>
          </p:cNvPr>
          <p:cNvSpPr/>
          <p:nvPr/>
        </p:nvSpPr>
        <p:spPr>
          <a:xfrm>
            <a:off x="8055556" y="2796904"/>
            <a:ext cx="1878904" cy="1200329"/>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25D98BA-554E-EDA8-C4B9-AAA64AA669DF}"/>
              </a:ext>
            </a:extLst>
          </p:cNvPr>
          <p:cNvSpPr/>
          <p:nvPr/>
        </p:nvSpPr>
        <p:spPr>
          <a:xfrm>
            <a:off x="4191257" y="4419030"/>
            <a:ext cx="1878904" cy="525526"/>
          </a:xfrm>
          <a:prstGeom prst="round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4B0941F-BE12-0076-B00E-C2C11737EACE}"/>
              </a:ext>
            </a:extLst>
          </p:cNvPr>
          <p:cNvCxnSpPr>
            <a:cxnSpLocks/>
            <a:endCxn id="14" idx="1"/>
          </p:cNvCxnSpPr>
          <p:nvPr/>
        </p:nvCxnSpPr>
        <p:spPr>
          <a:xfrm flipV="1">
            <a:off x="6095999" y="2059716"/>
            <a:ext cx="1959557" cy="974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B820B22-E5FF-75DB-0A55-97399B4FC8BD}"/>
              </a:ext>
            </a:extLst>
          </p:cNvPr>
          <p:cNvCxnSpPr>
            <a:cxnSpLocks/>
          </p:cNvCxnSpPr>
          <p:nvPr/>
        </p:nvCxnSpPr>
        <p:spPr>
          <a:xfrm>
            <a:off x="2755726" y="2069818"/>
            <a:ext cx="1457998" cy="56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3017A841-85C2-D279-CAA0-34183B51B7F2}"/>
              </a:ext>
            </a:extLst>
          </p:cNvPr>
          <p:cNvSpPr/>
          <p:nvPr/>
        </p:nvSpPr>
        <p:spPr>
          <a:xfrm>
            <a:off x="8070915" y="4434904"/>
            <a:ext cx="1878904" cy="525526"/>
          </a:xfrm>
          <a:prstGeom prst="round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134BBFD-3CB3-F733-51BB-CA11EA2C9EB4}"/>
              </a:ext>
            </a:extLst>
          </p:cNvPr>
          <p:cNvSpPr txBox="1"/>
          <p:nvPr/>
        </p:nvSpPr>
        <p:spPr>
          <a:xfrm>
            <a:off x="-386647" y="3029079"/>
            <a:ext cx="3322833"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ABC</a:t>
            </a:r>
          </a:p>
          <a:p>
            <a:pPr algn="ctr"/>
            <a:r>
              <a:rPr lang="en-US" b="1" dirty="0">
                <a:latin typeface="Arial" panose="020B0604020202020204" pitchFamily="34" charset="0"/>
                <a:cs typeface="Arial" panose="020B0604020202020204" pitchFamily="34" charset="0"/>
              </a:rPr>
              <a:t> transporters </a:t>
            </a:r>
          </a:p>
        </p:txBody>
      </p:sp>
      <p:cxnSp>
        <p:nvCxnSpPr>
          <p:cNvPr id="28" name="Straight Arrow Connector 27">
            <a:extLst>
              <a:ext uri="{FF2B5EF4-FFF2-40B4-BE49-F238E27FC236}">
                <a16:creationId xmlns:a16="http://schemas.microsoft.com/office/drawing/2014/main" id="{65AF2472-C918-3C89-B58D-A79F60B8666E}"/>
              </a:ext>
            </a:extLst>
          </p:cNvPr>
          <p:cNvCxnSpPr>
            <a:cxnSpLocks/>
          </p:cNvCxnSpPr>
          <p:nvPr/>
        </p:nvCxnSpPr>
        <p:spPr>
          <a:xfrm flipV="1">
            <a:off x="6080640" y="3352245"/>
            <a:ext cx="1959557" cy="974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2282DFF-65D8-2F55-C8A7-4396746F2233}"/>
              </a:ext>
            </a:extLst>
          </p:cNvPr>
          <p:cNvCxnSpPr>
            <a:cxnSpLocks/>
          </p:cNvCxnSpPr>
          <p:nvPr/>
        </p:nvCxnSpPr>
        <p:spPr>
          <a:xfrm flipV="1">
            <a:off x="6088036" y="4657300"/>
            <a:ext cx="1959557" cy="974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13E7737B-6F20-CA5F-0441-716D42BF2514}"/>
              </a:ext>
            </a:extLst>
          </p:cNvPr>
          <p:cNvSpPr/>
          <p:nvPr/>
        </p:nvSpPr>
        <p:spPr>
          <a:xfrm>
            <a:off x="392127" y="3014054"/>
            <a:ext cx="1841348" cy="766027"/>
          </a:xfrm>
          <a:prstGeom prst="roundRect">
            <a:avLst/>
          </a:prstGeom>
          <a:noFill/>
          <a:ln w="31750">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0216121-B901-AB6D-E73E-C9C802641AB6}"/>
              </a:ext>
            </a:extLst>
          </p:cNvPr>
          <p:cNvCxnSpPr>
            <a:stCxn id="30" idx="3"/>
          </p:cNvCxnSpPr>
          <p:nvPr/>
        </p:nvCxnSpPr>
        <p:spPr>
          <a:xfrm flipV="1">
            <a:off x="2233475" y="3397067"/>
            <a:ext cx="54730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AAB1FC-27A0-A2E0-38C2-3D77E2F70465}"/>
              </a:ext>
            </a:extLst>
          </p:cNvPr>
          <p:cNvCxnSpPr/>
          <p:nvPr/>
        </p:nvCxnSpPr>
        <p:spPr>
          <a:xfrm>
            <a:off x="2760822" y="2052796"/>
            <a:ext cx="0" cy="260450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0ED1E8C-5D61-93BE-2B1D-AFA1D73169CB}"/>
              </a:ext>
            </a:extLst>
          </p:cNvPr>
          <p:cNvCxnSpPr>
            <a:cxnSpLocks/>
          </p:cNvCxnSpPr>
          <p:nvPr/>
        </p:nvCxnSpPr>
        <p:spPr>
          <a:xfrm>
            <a:off x="2753793" y="3389263"/>
            <a:ext cx="1457998" cy="56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755BB7A-0AE8-8A71-A539-80A858F87373}"/>
              </a:ext>
            </a:extLst>
          </p:cNvPr>
          <p:cNvCxnSpPr>
            <a:cxnSpLocks/>
          </p:cNvCxnSpPr>
          <p:nvPr/>
        </p:nvCxnSpPr>
        <p:spPr>
          <a:xfrm>
            <a:off x="2743200" y="4666441"/>
            <a:ext cx="1457998" cy="56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8160829-A9F8-3B18-2D96-EDE294800F37}"/>
              </a:ext>
            </a:extLst>
          </p:cNvPr>
          <p:cNvSpPr txBox="1"/>
          <p:nvPr/>
        </p:nvSpPr>
        <p:spPr>
          <a:xfrm>
            <a:off x="4375875" y="6588195"/>
            <a:ext cx="6203950"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Nigam S, et al. </a:t>
            </a:r>
            <a:r>
              <a:rPr lang="en-US" sz="1200" b="1" i="1" dirty="0">
                <a:latin typeface="Arial" panose="020B0604020202020204" pitchFamily="34" charset="0"/>
                <a:cs typeface="Arial" panose="020B0604020202020204" pitchFamily="34" charset="0"/>
              </a:rPr>
              <a:t>Nat Rev Drug Discov</a:t>
            </a:r>
            <a:r>
              <a:rPr lang="en-US" sz="1200" b="1" dirty="0">
                <a:latin typeface="Arial" panose="020B0604020202020204" pitchFamily="34" charset="0"/>
                <a:cs typeface="Arial" panose="020B0604020202020204" pitchFamily="34" charset="0"/>
              </a:rPr>
              <a:t>.2015;14(1):29-44</a:t>
            </a:r>
            <a:endParaRPr lang="en-US" sz="1200" b="1" dirty="0"/>
          </a:p>
        </p:txBody>
      </p:sp>
    </p:spTree>
    <p:extLst>
      <p:ext uri="{BB962C8B-B14F-4D97-AF65-F5344CB8AC3E}">
        <p14:creationId xmlns:p14="http://schemas.microsoft.com/office/powerpoint/2010/main" val="86641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C9B5-92D8-A492-19A9-033061ECC64D}"/>
              </a:ext>
            </a:extLst>
          </p:cNvPr>
          <p:cNvSpPr>
            <a:spLocks noGrp="1"/>
          </p:cNvSpPr>
          <p:nvPr>
            <p:ph type="title"/>
          </p:nvPr>
        </p:nvSpPr>
        <p:spPr>
          <a:xfrm>
            <a:off x="240503" y="50964"/>
            <a:ext cx="11040636" cy="922928"/>
          </a:xfrm>
        </p:spPr>
        <p:txBody>
          <a:bodyPr>
            <a:normAutofit fontScale="90000"/>
          </a:bodyPr>
          <a:lstStyle/>
          <a:p>
            <a:pPr algn="ctr"/>
            <a:r>
              <a:rPr lang="en-US" dirty="0"/>
              <a:t>   </a:t>
            </a:r>
            <a:r>
              <a:rPr lang="en-US" sz="4400" b="1" dirty="0">
                <a:solidFill>
                  <a:srgbClr val="800000"/>
                </a:solidFill>
                <a:latin typeface="Arial" panose="020B0604020202020204" pitchFamily="34" charset="0"/>
                <a:cs typeface="Arial" panose="020B0604020202020204" pitchFamily="34" charset="0"/>
              </a:rPr>
              <a:t>SUBSTRATES OF </a:t>
            </a:r>
            <a:r>
              <a:rPr lang="en-US" sz="4400" b="1" dirty="0" err="1">
                <a:solidFill>
                  <a:srgbClr val="800000"/>
                </a:solidFill>
                <a:latin typeface="Arial" panose="020B0604020202020204" pitchFamily="34" charset="0"/>
                <a:cs typeface="Arial" panose="020B0604020202020204" pitchFamily="34" charset="0"/>
              </a:rPr>
              <a:t>abc</a:t>
            </a:r>
            <a:r>
              <a:rPr lang="en-US" sz="4400" b="1" dirty="0">
                <a:solidFill>
                  <a:srgbClr val="800000"/>
                </a:solidFill>
                <a:latin typeface="Arial" panose="020B0604020202020204" pitchFamily="34" charset="0"/>
                <a:cs typeface="Arial" panose="020B0604020202020204" pitchFamily="34" charset="0"/>
              </a:rPr>
              <a:t> TRANSPORTERS</a:t>
            </a:r>
          </a:p>
        </p:txBody>
      </p:sp>
      <p:graphicFrame>
        <p:nvGraphicFramePr>
          <p:cNvPr id="4" name="Table 3">
            <a:extLst>
              <a:ext uri="{FF2B5EF4-FFF2-40B4-BE49-F238E27FC236}">
                <a16:creationId xmlns:a16="http://schemas.microsoft.com/office/drawing/2014/main" id="{ADB8B682-C8BA-FB3C-2A24-C2A902638A99}"/>
              </a:ext>
            </a:extLst>
          </p:cNvPr>
          <p:cNvGraphicFramePr>
            <a:graphicFrameLocks noGrp="1"/>
          </p:cNvGraphicFramePr>
          <p:nvPr>
            <p:extLst>
              <p:ext uri="{D42A27DB-BD31-4B8C-83A1-F6EECF244321}">
                <p14:modId xmlns:p14="http://schemas.microsoft.com/office/powerpoint/2010/main" val="3967387919"/>
              </p:ext>
            </p:extLst>
          </p:nvPr>
        </p:nvGraphicFramePr>
        <p:xfrm>
          <a:off x="219182" y="899461"/>
          <a:ext cx="11753636" cy="5303520"/>
        </p:xfrm>
        <a:graphic>
          <a:graphicData uri="http://schemas.openxmlformats.org/drawingml/2006/table">
            <a:tbl>
              <a:tblPr firstRow="1" bandRow="1">
                <a:tableStyleId>{5C22544A-7EE6-4342-B048-85BDC9FD1C3A}</a:tableStyleId>
              </a:tblPr>
              <a:tblGrid>
                <a:gridCol w="1479478">
                  <a:extLst>
                    <a:ext uri="{9D8B030D-6E8A-4147-A177-3AD203B41FA5}">
                      <a16:colId xmlns:a16="http://schemas.microsoft.com/office/drawing/2014/main" val="1433583058"/>
                    </a:ext>
                  </a:extLst>
                </a:gridCol>
                <a:gridCol w="1777430">
                  <a:extLst>
                    <a:ext uri="{9D8B030D-6E8A-4147-A177-3AD203B41FA5}">
                      <a16:colId xmlns:a16="http://schemas.microsoft.com/office/drawing/2014/main" val="3780983841"/>
                    </a:ext>
                  </a:extLst>
                </a:gridCol>
                <a:gridCol w="5558319">
                  <a:extLst>
                    <a:ext uri="{9D8B030D-6E8A-4147-A177-3AD203B41FA5}">
                      <a16:colId xmlns:a16="http://schemas.microsoft.com/office/drawing/2014/main" val="2513098155"/>
                    </a:ext>
                  </a:extLst>
                </a:gridCol>
                <a:gridCol w="2938409">
                  <a:extLst>
                    <a:ext uri="{9D8B030D-6E8A-4147-A177-3AD203B41FA5}">
                      <a16:colId xmlns:a16="http://schemas.microsoft.com/office/drawing/2014/main" val="659274376"/>
                    </a:ext>
                  </a:extLst>
                </a:gridCol>
              </a:tblGrid>
              <a:tr h="380007">
                <a:tc>
                  <a:txBody>
                    <a:bodyPr/>
                    <a:lstStyle/>
                    <a:p>
                      <a:pPr algn="ctr"/>
                      <a:r>
                        <a:rPr lang="en-US" sz="1600" dirty="0">
                          <a:latin typeface="Arial" panose="020B0604020202020204" pitchFamily="34" charset="0"/>
                          <a:cs typeface="Arial" panose="020B0604020202020204" pitchFamily="34" charset="0"/>
                        </a:rPr>
                        <a:t>Gene </a:t>
                      </a:r>
                    </a:p>
                  </a:txBody>
                  <a:tcPr>
                    <a:solidFill>
                      <a:srgbClr val="006666"/>
                    </a:solidFill>
                  </a:tcPr>
                </a:tc>
                <a:tc>
                  <a:txBody>
                    <a:bodyPr/>
                    <a:lstStyle/>
                    <a:p>
                      <a:pPr algn="ctr"/>
                      <a:r>
                        <a:rPr lang="en-US" sz="1600" dirty="0">
                          <a:latin typeface="Arial" panose="020B0604020202020204" pitchFamily="34" charset="0"/>
                          <a:cs typeface="Arial" panose="020B0604020202020204" pitchFamily="34" charset="0"/>
                        </a:rPr>
                        <a:t>Protein </a:t>
                      </a:r>
                    </a:p>
                  </a:txBody>
                  <a:tcPr>
                    <a:solidFill>
                      <a:srgbClr val="006666"/>
                    </a:solidFill>
                  </a:tcPr>
                </a:tc>
                <a:tc>
                  <a:txBody>
                    <a:bodyPr/>
                    <a:lstStyle/>
                    <a:p>
                      <a:pPr algn="ctr"/>
                      <a:r>
                        <a:rPr lang="en-US" sz="1600" dirty="0">
                          <a:latin typeface="Arial" panose="020B0604020202020204" pitchFamily="34" charset="0"/>
                          <a:cs typeface="Arial" panose="020B0604020202020204" pitchFamily="34" charset="0"/>
                        </a:rPr>
                        <a:t>Substrate </a:t>
                      </a:r>
                    </a:p>
                  </a:txBody>
                  <a:tcPr>
                    <a:solidFill>
                      <a:srgbClr val="006666"/>
                    </a:solidFill>
                  </a:tcPr>
                </a:tc>
                <a:tc>
                  <a:txBody>
                    <a:bodyPr/>
                    <a:lstStyle/>
                    <a:p>
                      <a:r>
                        <a:rPr lang="en-US" sz="1600" dirty="0">
                          <a:latin typeface="Arial" panose="020B0604020202020204" pitchFamily="34" charset="0"/>
                          <a:cs typeface="Arial" panose="020B0604020202020204" pitchFamily="34" charset="0"/>
                        </a:rPr>
                        <a:t>Tissue expression</a:t>
                      </a:r>
                    </a:p>
                    <a:p>
                      <a:endParaRPr lang="en-US" sz="1600" dirty="0">
                        <a:latin typeface="Arial" panose="020B0604020202020204" pitchFamily="34" charset="0"/>
                        <a:cs typeface="Arial" panose="020B0604020202020204" pitchFamily="34" charset="0"/>
                      </a:endParaRPr>
                    </a:p>
                  </a:txBody>
                  <a:tcPr>
                    <a:solidFill>
                      <a:srgbClr val="006666"/>
                    </a:solidFill>
                  </a:tcPr>
                </a:tc>
                <a:extLst>
                  <a:ext uri="{0D108BD9-81ED-4DB2-BD59-A6C34878D82A}">
                    <a16:rowId xmlns:a16="http://schemas.microsoft.com/office/drawing/2014/main" val="4044802354"/>
                  </a:ext>
                </a:extLst>
              </a:tr>
              <a:tr h="4120074">
                <a:tc>
                  <a:txBody>
                    <a:bodyPr/>
                    <a:lstStyle/>
                    <a:p>
                      <a:r>
                        <a:rPr lang="en-US" sz="1600" i="1" dirty="0">
                          <a:latin typeface="Arial" panose="020B0604020202020204" pitchFamily="34" charset="0"/>
                          <a:cs typeface="Arial" panose="020B0604020202020204" pitchFamily="34" charset="0"/>
                        </a:rPr>
                        <a:t>ABCB1</a:t>
                      </a:r>
                    </a:p>
                    <a:p>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ABCC1</a:t>
                      </a:r>
                    </a:p>
                    <a:p>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ABCC2</a:t>
                      </a:r>
                    </a:p>
                    <a:p>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ABCC3 </a:t>
                      </a:r>
                    </a:p>
                    <a:p>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ABCG2</a:t>
                      </a:r>
                    </a:p>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P-</a:t>
                      </a:r>
                      <a:r>
                        <a:rPr lang="en-US" sz="1600" dirty="0" err="1">
                          <a:latin typeface="Arial" panose="020B0604020202020204" pitchFamily="34" charset="0"/>
                          <a:cs typeface="Arial" panose="020B0604020202020204" pitchFamily="34" charset="0"/>
                        </a:rPr>
                        <a:t>gp</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MRP1</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MRP2</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MRP3</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BCRP</a:t>
                      </a:r>
                    </a:p>
                  </a:txBody>
                  <a:tcPr>
                    <a:solidFill>
                      <a:schemeClr val="bg1">
                        <a:lumMod val="85000"/>
                      </a:schemeClr>
                    </a:solidFill>
                  </a:tcPr>
                </a:tc>
                <a:tc>
                  <a:txBody>
                    <a:bodyPr/>
                    <a:lstStyle/>
                    <a:p>
                      <a:r>
                        <a:rPr lang="en-US" sz="1600" dirty="0">
                          <a:latin typeface="Arial" panose="020B0604020202020204" pitchFamily="34" charset="0"/>
                          <a:cs typeface="Arial" panose="020B0604020202020204" pitchFamily="34" charset="0"/>
                        </a:rPr>
                        <a:t>Cisplatin, methotrexate, docetaxel, doxorubicin, paclitaxel, tamoxifen, vincristine, imatinib, vinblastine, etoposide, daunorubicin, mitoxantrone, epirubicin, mitomycin C, topotecan, </a:t>
                      </a:r>
                      <a:r>
                        <a:rPr lang="en-US" sz="1600" dirty="0" err="1">
                          <a:latin typeface="Arial" panose="020B0604020202020204" pitchFamily="34" charset="0"/>
                          <a:cs typeface="Arial" panose="020B0604020202020204" pitchFamily="34" charset="0"/>
                        </a:rPr>
                        <a:t>venetoclax</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Methotrexate, irinotecan, doxorubicin, daunorubicin, vincristine, vinblastine, SN-38, etoposide, mitoxantrone,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Vincristine, irinotecan, cisplatin, paclitaxel, methotrexate</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Methotrexate, etoposide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Mitoxantrone, SN-38, methotrexate, topotecan, tamoxifen, doxorubicin, etoposide, irinotecan, daunorubicin, </a:t>
                      </a:r>
                      <a:r>
                        <a:rPr lang="en-US" sz="1600" dirty="0" err="1">
                          <a:latin typeface="Arial" panose="020B0604020202020204" pitchFamily="34" charset="0"/>
                          <a:cs typeface="Arial" panose="020B0604020202020204" pitchFamily="34" charset="0"/>
                        </a:rPr>
                        <a:t>talazoparib</a:t>
                      </a:r>
                      <a:r>
                        <a:rPr lang="en-US" sz="1600" dirty="0">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Intestine, hepatic biliary epithelium, kidney, placenta, blood brain barrier</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Blood brain barrier, testes, lung, ovaries, placenta</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Hepatocytes, kidney proximal tubules, intestine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Intestinal epithelium, hepatocytes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Kidney, intestine, mammary glands, liver, placenta</a:t>
                      </a:r>
                    </a:p>
                  </a:txBody>
                  <a:tcPr>
                    <a:solidFill>
                      <a:schemeClr val="bg1">
                        <a:lumMod val="85000"/>
                      </a:schemeClr>
                    </a:solidFill>
                  </a:tcPr>
                </a:tc>
                <a:extLst>
                  <a:ext uri="{0D108BD9-81ED-4DB2-BD59-A6C34878D82A}">
                    <a16:rowId xmlns:a16="http://schemas.microsoft.com/office/drawing/2014/main" val="4145405147"/>
                  </a:ext>
                </a:extLst>
              </a:tr>
            </a:tbl>
          </a:graphicData>
        </a:graphic>
      </p:graphicFrame>
      <p:sp>
        <p:nvSpPr>
          <p:cNvPr id="24" name="TextBox 23">
            <a:extLst>
              <a:ext uri="{FF2B5EF4-FFF2-40B4-BE49-F238E27FC236}">
                <a16:creationId xmlns:a16="http://schemas.microsoft.com/office/drawing/2014/main" id="{BFBA8858-C46A-BBCB-45F6-AFE0FD793387}"/>
              </a:ext>
            </a:extLst>
          </p:cNvPr>
          <p:cNvSpPr txBox="1"/>
          <p:nvPr/>
        </p:nvSpPr>
        <p:spPr>
          <a:xfrm>
            <a:off x="3539446" y="6581001"/>
            <a:ext cx="7954767"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Pan C, et al. </a:t>
            </a:r>
            <a:r>
              <a:rPr lang="en-US" sz="1200" b="1" i="1" dirty="0" err="1">
                <a:latin typeface="Arial" panose="020B0604020202020204" pitchFamily="34" charset="0"/>
                <a:cs typeface="Arial" panose="020B0604020202020204" pitchFamily="34" charset="0"/>
              </a:rPr>
              <a:t>Biochem</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Biophys</a:t>
            </a:r>
            <a:r>
              <a:rPr lang="en-US" sz="1200" b="1" i="1" dirty="0">
                <a:latin typeface="Arial" panose="020B0604020202020204" pitchFamily="34" charset="0"/>
                <a:cs typeface="Arial" panose="020B0604020202020204" pitchFamily="34" charset="0"/>
              </a:rPr>
              <a:t> Acta Rev Cancer</a:t>
            </a:r>
            <a:r>
              <a:rPr lang="en-US" sz="1200" b="1" dirty="0">
                <a:latin typeface="Arial" panose="020B0604020202020204" pitchFamily="34" charset="0"/>
                <a:cs typeface="Arial" panose="020B0604020202020204" pitchFamily="34" charset="0"/>
              </a:rPr>
              <a:t>. 2025;1880(2):1-17 </a:t>
            </a:r>
          </a:p>
        </p:txBody>
      </p:sp>
    </p:spTree>
    <p:extLst>
      <p:ext uri="{BB962C8B-B14F-4D97-AF65-F5344CB8AC3E}">
        <p14:creationId xmlns:p14="http://schemas.microsoft.com/office/powerpoint/2010/main" val="290053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44755E-42E6-7538-D970-61AED7B282B2}"/>
              </a:ext>
            </a:extLst>
          </p:cNvPr>
          <p:cNvGraphicFramePr>
            <a:graphicFrameLocks noGrp="1"/>
          </p:cNvGraphicFramePr>
          <p:nvPr>
            <p:extLst>
              <p:ext uri="{D42A27DB-BD31-4B8C-83A1-F6EECF244321}">
                <p14:modId xmlns:p14="http://schemas.microsoft.com/office/powerpoint/2010/main" val="1732338103"/>
              </p:ext>
            </p:extLst>
          </p:nvPr>
        </p:nvGraphicFramePr>
        <p:xfrm>
          <a:off x="113015" y="1144336"/>
          <a:ext cx="11948845" cy="4999610"/>
        </p:xfrm>
        <a:graphic>
          <a:graphicData uri="http://schemas.openxmlformats.org/drawingml/2006/table">
            <a:tbl>
              <a:tblPr firstRow="1" bandRow="1">
                <a:tableStyleId>{5C22544A-7EE6-4342-B048-85BDC9FD1C3A}</a:tableStyleId>
              </a:tblPr>
              <a:tblGrid>
                <a:gridCol w="1504050">
                  <a:extLst>
                    <a:ext uri="{9D8B030D-6E8A-4147-A177-3AD203B41FA5}">
                      <a16:colId xmlns:a16="http://schemas.microsoft.com/office/drawing/2014/main" val="1433583058"/>
                    </a:ext>
                  </a:extLst>
                </a:gridCol>
                <a:gridCol w="1806950">
                  <a:extLst>
                    <a:ext uri="{9D8B030D-6E8A-4147-A177-3AD203B41FA5}">
                      <a16:colId xmlns:a16="http://schemas.microsoft.com/office/drawing/2014/main" val="3780983841"/>
                    </a:ext>
                  </a:extLst>
                </a:gridCol>
                <a:gridCol w="5650634">
                  <a:extLst>
                    <a:ext uri="{9D8B030D-6E8A-4147-A177-3AD203B41FA5}">
                      <a16:colId xmlns:a16="http://schemas.microsoft.com/office/drawing/2014/main" val="2513098155"/>
                    </a:ext>
                  </a:extLst>
                </a:gridCol>
                <a:gridCol w="2987211">
                  <a:extLst>
                    <a:ext uri="{9D8B030D-6E8A-4147-A177-3AD203B41FA5}">
                      <a16:colId xmlns:a16="http://schemas.microsoft.com/office/drawing/2014/main" val="659274376"/>
                    </a:ext>
                  </a:extLst>
                </a:gridCol>
              </a:tblGrid>
              <a:tr h="669350">
                <a:tc>
                  <a:txBody>
                    <a:bodyPr/>
                    <a:lstStyle/>
                    <a:p>
                      <a:pPr algn="ctr"/>
                      <a:r>
                        <a:rPr lang="en-US" sz="1600" dirty="0">
                          <a:latin typeface="Arial" panose="020B0604020202020204" pitchFamily="34" charset="0"/>
                          <a:cs typeface="Arial" panose="020B0604020202020204" pitchFamily="34" charset="0"/>
                        </a:rPr>
                        <a:t>Gene </a:t>
                      </a:r>
                    </a:p>
                  </a:txBody>
                  <a:tcPr>
                    <a:solidFill>
                      <a:srgbClr val="006666"/>
                    </a:solidFill>
                  </a:tcPr>
                </a:tc>
                <a:tc>
                  <a:txBody>
                    <a:bodyPr/>
                    <a:lstStyle/>
                    <a:p>
                      <a:pPr algn="ctr"/>
                      <a:r>
                        <a:rPr lang="en-US" sz="1600" dirty="0">
                          <a:latin typeface="Arial" panose="020B0604020202020204" pitchFamily="34" charset="0"/>
                          <a:cs typeface="Arial" panose="020B0604020202020204" pitchFamily="34" charset="0"/>
                        </a:rPr>
                        <a:t>Protein </a:t>
                      </a:r>
                    </a:p>
                  </a:txBody>
                  <a:tcPr>
                    <a:solidFill>
                      <a:srgbClr val="006666"/>
                    </a:solidFill>
                  </a:tcPr>
                </a:tc>
                <a:tc>
                  <a:txBody>
                    <a:bodyPr/>
                    <a:lstStyle/>
                    <a:p>
                      <a:pPr algn="ctr"/>
                      <a:r>
                        <a:rPr lang="en-US" sz="1600" dirty="0">
                          <a:latin typeface="Arial" panose="020B0604020202020204" pitchFamily="34" charset="0"/>
                          <a:cs typeface="Arial" panose="020B0604020202020204" pitchFamily="34" charset="0"/>
                        </a:rPr>
                        <a:t>Substrate </a:t>
                      </a:r>
                    </a:p>
                  </a:txBody>
                  <a:tcPr>
                    <a:solidFill>
                      <a:srgbClr val="006666"/>
                    </a:solidFill>
                  </a:tcPr>
                </a:tc>
                <a:tc>
                  <a:txBody>
                    <a:bodyPr/>
                    <a:lstStyle/>
                    <a:p>
                      <a:r>
                        <a:rPr lang="en-US" sz="1600" dirty="0">
                          <a:latin typeface="Arial" panose="020B0604020202020204" pitchFamily="34" charset="0"/>
                          <a:cs typeface="Arial" panose="020B0604020202020204" pitchFamily="34" charset="0"/>
                        </a:rPr>
                        <a:t>      Tissue expression</a:t>
                      </a:r>
                    </a:p>
                  </a:txBody>
                  <a:tcPr>
                    <a:solidFill>
                      <a:srgbClr val="006666"/>
                    </a:solidFill>
                  </a:tcPr>
                </a:tc>
                <a:extLst>
                  <a:ext uri="{0D108BD9-81ED-4DB2-BD59-A6C34878D82A}">
                    <a16:rowId xmlns:a16="http://schemas.microsoft.com/office/drawing/2014/main" val="4044802354"/>
                  </a:ext>
                </a:extLst>
              </a:tr>
              <a:tr h="4330260">
                <a:tc>
                  <a:txBody>
                    <a:bodyPr/>
                    <a:lstStyle/>
                    <a:p>
                      <a:r>
                        <a:rPr lang="en-US" sz="1800" i="1" dirty="0">
                          <a:latin typeface="Arial" panose="020B0604020202020204" pitchFamily="34" charset="0"/>
                          <a:cs typeface="Arial" panose="020B0604020202020204" pitchFamily="34" charset="0"/>
                        </a:rPr>
                        <a:t>SLCO1A2</a:t>
                      </a:r>
                    </a:p>
                    <a:p>
                      <a:endParaRPr lang="en-US" sz="1800" i="1" dirty="0">
                        <a:latin typeface="Arial" panose="020B0604020202020204" pitchFamily="34" charset="0"/>
                        <a:cs typeface="Arial" panose="020B0604020202020204" pitchFamily="34" charset="0"/>
                      </a:endParaRP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SLCO1B1</a:t>
                      </a:r>
                    </a:p>
                    <a:p>
                      <a:endParaRPr lang="en-US" sz="1800" i="1" dirty="0">
                        <a:latin typeface="Arial" panose="020B0604020202020204" pitchFamily="34" charset="0"/>
                        <a:cs typeface="Arial" panose="020B0604020202020204" pitchFamily="34" charset="0"/>
                      </a:endParaRP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SLCO1B3</a:t>
                      </a:r>
                    </a:p>
                    <a:p>
                      <a:endParaRPr lang="en-US" sz="1800" i="1" dirty="0">
                        <a:latin typeface="Arial" panose="020B0604020202020204" pitchFamily="34" charset="0"/>
                        <a:cs typeface="Arial" panose="020B0604020202020204" pitchFamily="34" charset="0"/>
                      </a:endParaRP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SLC22A6</a:t>
                      </a:r>
                    </a:p>
                    <a:p>
                      <a:endParaRPr lang="en-US" sz="1800" i="1" dirty="0">
                        <a:latin typeface="Arial" panose="020B0604020202020204" pitchFamily="34" charset="0"/>
                        <a:cs typeface="Arial" panose="020B0604020202020204" pitchFamily="34" charset="0"/>
                      </a:endParaRP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SLC22A7</a:t>
                      </a: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SLC22A8</a:t>
                      </a:r>
                    </a:p>
                  </a:txBody>
                  <a:tcPr>
                    <a:solidFill>
                      <a:schemeClr val="bg1">
                        <a:lumMod val="95000"/>
                      </a:schemeClr>
                    </a:solidFill>
                  </a:tcPr>
                </a:tc>
                <a:tc>
                  <a:txBody>
                    <a:bodyPr/>
                    <a:lstStyle/>
                    <a:p>
                      <a:r>
                        <a:rPr lang="en-US" sz="1800" dirty="0">
                          <a:latin typeface="Arial" panose="020B0604020202020204" pitchFamily="34" charset="0"/>
                          <a:cs typeface="Arial" panose="020B0604020202020204" pitchFamily="34" charset="0"/>
                        </a:rPr>
                        <a:t>OATP1A2</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OATP1B1</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OATP1B3</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OAT1</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OAT2</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OAT3</a:t>
                      </a:r>
                    </a:p>
                  </a:txBody>
                  <a:tcPr>
                    <a:solidFill>
                      <a:schemeClr val="bg1">
                        <a:lumMod val="85000"/>
                      </a:schemeClr>
                    </a:solidFill>
                  </a:tcPr>
                </a:tc>
                <a:tc>
                  <a:txBody>
                    <a:bodyPr/>
                    <a:lstStyle/>
                    <a:p>
                      <a:r>
                        <a:rPr lang="en-US" sz="1800" dirty="0">
                          <a:latin typeface="Arial" panose="020B0604020202020204" pitchFamily="34" charset="0"/>
                          <a:cs typeface="Arial" panose="020B0604020202020204" pitchFamily="34" charset="0"/>
                        </a:rPr>
                        <a:t>Methotrexate, imatinib, doxorubicin, docetaxel, paclitaxel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SN-38, belzutifan, etoposide, cisplatin, sorafenib, regorafenib</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Docetaxel, SN-38, sorafenib, paclitaxel, nilotinib</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Methotrexate, bleomycin</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6-Fluorouracil, paclitaxel</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Methotrexate, topotecan, pemetrexed</a:t>
                      </a:r>
                    </a:p>
                  </a:txBody>
                  <a:tcPr>
                    <a:solidFill>
                      <a:schemeClr val="bg1">
                        <a:lumMod val="95000"/>
                      </a:schemeClr>
                    </a:solidFill>
                  </a:tcPr>
                </a:tc>
                <a:tc>
                  <a:txBody>
                    <a:bodyPr/>
                    <a:lstStyle/>
                    <a:p>
                      <a:r>
                        <a:rPr lang="en-US" sz="1800" dirty="0">
                          <a:latin typeface="Arial" panose="020B0604020202020204" pitchFamily="34" charset="0"/>
                          <a:cs typeface="Arial" panose="020B0604020202020204" pitchFamily="34" charset="0"/>
                        </a:rPr>
                        <a:t>Liver, kidney, intestine, blood brain barrier</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Liver</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Liver</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Kidney </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Liver, kidney</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Kidney</a:t>
                      </a:r>
                    </a:p>
                  </a:txBody>
                  <a:tcPr>
                    <a:solidFill>
                      <a:schemeClr val="bg1">
                        <a:lumMod val="85000"/>
                      </a:schemeClr>
                    </a:solidFill>
                  </a:tcPr>
                </a:tc>
                <a:extLst>
                  <a:ext uri="{0D108BD9-81ED-4DB2-BD59-A6C34878D82A}">
                    <a16:rowId xmlns:a16="http://schemas.microsoft.com/office/drawing/2014/main" val="4145405147"/>
                  </a:ext>
                </a:extLst>
              </a:tr>
            </a:tbl>
          </a:graphicData>
        </a:graphic>
      </p:graphicFrame>
      <p:sp>
        <p:nvSpPr>
          <p:cNvPr id="5" name="Title 1">
            <a:extLst>
              <a:ext uri="{FF2B5EF4-FFF2-40B4-BE49-F238E27FC236}">
                <a16:creationId xmlns:a16="http://schemas.microsoft.com/office/drawing/2014/main" id="{99B6B815-E60B-3711-9194-BCF35152DF50}"/>
              </a:ext>
            </a:extLst>
          </p:cNvPr>
          <p:cNvSpPr>
            <a:spLocks noGrp="1"/>
          </p:cNvSpPr>
          <p:nvPr>
            <p:ph type="title"/>
          </p:nvPr>
        </p:nvSpPr>
        <p:spPr>
          <a:xfrm>
            <a:off x="240503" y="50964"/>
            <a:ext cx="11040636" cy="922928"/>
          </a:xfrm>
        </p:spPr>
        <p:txBody>
          <a:bodyPr>
            <a:normAutofit fontScale="90000"/>
          </a:bodyPr>
          <a:lstStyle/>
          <a:p>
            <a:pPr algn="ctr"/>
            <a:r>
              <a:rPr lang="en-US" dirty="0"/>
              <a:t>   </a:t>
            </a:r>
            <a:r>
              <a:rPr lang="en-US" sz="4400" b="1" dirty="0">
                <a:solidFill>
                  <a:srgbClr val="800000"/>
                </a:solidFill>
                <a:latin typeface="Arial" panose="020B0604020202020204" pitchFamily="34" charset="0"/>
                <a:cs typeface="Arial" panose="020B0604020202020204" pitchFamily="34" charset="0"/>
              </a:rPr>
              <a:t>SUBSTRATES OF SLC TRANSPORTERS</a:t>
            </a:r>
          </a:p>
        </p:txBody>
      </p:sp>
      <p:sp>
        <p:nvSpPr>
          <p:cNvPr id="6" name="TextBox 5">
            <a:extLst>
              <a:ext uri="{FF2B5EF4-FFF2-40B4-BE49-F238E27FC236}">
                <a16:creationId xmlns:a16="http://schemas.microsoft.com/office/drawing/2014/main" id="{D503BC1F-AEB0-6BC2-1ADE-852571E8C12B}"/>
              </a:ext>
            </a:extLst>
          </p:cNvPr>
          <p:cNvSpPr txBox="1"/>
          <p:nvPr/>
        </p:nvSpPr>
        <p:spPr>
          <a:xfrm>
            <a:off x="3489342" y="6581001"/>
            <a:ext cx="7954767"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Pan C, et al. </a:t>
            </a:r>
            <a:r>
              <a:rPr lang="en-US" sz="1200" b="1" i="1" dirty="0" err="1">
                <a:latin typeface="Arial" panose="020B0604020202020204" pitchFamily="34" charset="0"/>
                <a:cs typeface="Arial" panose="020B0604020202020204" pitchFamily="34" charset="0"/>
              </a:rPr>
              <a:t>Biochem</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Biophys</a:t>
            </a:r>
            <a:r>
              <a:rPr lang="en-US" sz="1200" b="1" i="1" dirty="0">
                <a:latin typeface="Arial" panose="020B0604020202020204" pitchFamily="34" charset="0"/>
                <a:cs typeface="Arial" panose="020B0604020202020204" pitchFamily="34" charset="0"/>
              </a:rPr>
              <a:t> Acta Rev Cancer</a:t>
            </a:r>
            <a:r>
              <a:rPr lang="en-US" sz="1200" b="1" dirty="0">
                <a:latin typeface="Arial" panose="020B0604020202020204" pitchFamily="34" charset="0"/>
                <a:cs typeface="Arial" panose="020B0604020202020204" pitchFamily="34" charset="0"/>
              </a:rPr>
              <a:t>. 2025;1880(2):1-17 </a:t>
            </a:r>
          </a:p>
        </p:txBody>
      </p:sp>
    </p:spTree>
    <p:extLst>
      <p:ext uri="{BB962C8B-B14F-4D97-AF65-F5344CB8AC3E}">
        <p14:creationId xmlns:p14="http://schemas.microsoft.com/office/powerpoint/2010/main" val="370400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30118-5C63-53E0-6EB7-3D425B9D57F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0430B2B-80DD-588F-D577-C9857EA6BB75}"/>
              </a:ext>
            </a:extLst>
          </p:cNvPr>
          <p:cNvGraphicFramePr>
            <a:graphicFrameLocks noGrp="1"/>
          </p:cNvGraphicFramePr>
          <p:nvPr>
            <p:extLst>
              <p:ext uri="{D42A27DB-BD31-4B8C-83A1-F6EECF244321}">
                <p14:modId xmlns:p14="http://schemas.microsoft.com/office/powerpoint/2010/main" val="3936927812"/>
              </p:ext>
            </p:extLst>
          </p:nvPr>
        </p:nvGraphicFramePr>
        <p:xfrm>
          <a:off x="121577" y="1006867"/>
          <a:ext cx="11948845" cy="5149910"/>
        </p:xfrm>
        <a:graphic>
          <a:graphicData uri="http://schemas.openxmlformats.org/drawingml/2006/table">
            <a:tbl>
              <a:tblPr firstRow="1" bandRow="1">
                <a:tableStyleId>{5C22544A-7EE6-4342-B048-85BDC9FD1C3A}</a:tableStyleId>
              </a:tblPr>
              <a:tblGrid>
                <a:gridCol w="1504050">
                  <a:extLst>
                    <a:ext uri="{9D8B030D-6E8A-4147-A177-3AD203B41FA5}">
                      <a16:colId xmlns:a16="http://schemas.microsoft.com/office/drawing/2014/main" val="1433583058"/>
                    </a:ext>
                  </a:extLst>
                </a:gridCol>
                <a:gridCol w="1806950">
                  <a:extLst>
                    <a:ext uri="{9D8B030D-6E8A-4147-A177-3AD203B41FA5}">
                      <a16:colId xmlns:a16="http://schemas.microsoft.com/office/drawing/2014/main" val="3780983841"/>
                    </a:ext>
                  </a:extLst>
                </a:gridCol>
                <a:gridCol w="5650634">
                  <a:extLst>
                    <a:ext uri="{9D8B030D-6E8A-4147-A177-3AD203B41FA5}">
                      <a16:colId xmlns:a16="http://schemas.microsoft.com/office/drawing/2014/main" val="2513098155"/>
                    </a:ext>
                  </a:extLst>
                </a:gridCol>
                <a:gridCol w="2987211">
                  <a:extLst>
                    <a:ext uri="{9D8B030D-6E8A-4147-A177-3AD203B41FA5}">
                      <a16:colId xmlns:a16="http://schemas.microsoft.com/office/drawing/2014/main" val="659274376"/>
                    </a:ext>
                  </a:extLst>
                </a:gridCol>
              </a:tblGrid>
              <a:tr h="669350">
                <a:tc>
                  <a:txBody>
                    <a:bodyPr/>
                    <a:lstStyle/>
                    <a:p>
                      <a:pPr algn="ctr"/>
                      <a:r>
                        <a:rPr lang="en-US" sz="1600" dirty="0">
                          <a:latin typeface="Arial" panose="020B0604020202020204" pitchFamily="34" charset="0"/>
                          <a:cs typeface="Arial" panose="020B0604020202020204" pitchFamily="34" charset="0"/>
                        </a:rPr>
                        <a:t>Gene </a:t>
                      </a:r>
                    </a:p>
                  </a:txBody>
                  <a:tcPr>
                    <a:solidFill>
                      <a:srgbClr val="006666"/>
                    </a:solidFill>
                  </a:tcPr>
                </a:tc>
                <a:tc>
                  <a:txBody>
                    <a:bodyPr/>
                    <a:lstStyle/>
                    <a:p>
                      <a:pPr algn="ctr"/>
                      <a:r>
                        <a:rPr lang="en-US" sz="1600" dirty="0">
                          <a:latin typeface="Arial" panose="020B0604020202020204" pitchFamily="34" charset="0"/>
                          <a:cs typeface="Arial" panose="020B0604020202020204" pitchFamily="34" charset="0"/>
                        </a:rPr>
                        <a:t>Protein </a:t>
                      </a:r>
                    </a:p>
                  </a:txBody>
                  <a:tcPr>
                    <a:solidFill>
                      <a:srgbClr val="006666"/>
                    </a:solidFill>
                  </a:tcPr>
                </a:tc>
                <a:tc>
                  <a:txBody>
                    <a:bodyPr/>
                    <a:lstStyle/>
                    <a:p>
                      <a:pPr algn="ctr"/>
                      <a:r>
                        <a:rPr lang="en-US" sz="1600" dirty="0">
                          <a:latin typeface="Arial" panose="020B0604020202020204" pitchFamily="34" charset="0"/>
                          <a:cs typeface="Arial" panose="020B0604020202020204" pitchFamily="34" charset="0"/>
                        </a:rPr>
                        <a:t>Substrate </a:t>
                      </a:r>
                    </a:p>
                  </a:txBody>
                  <a:tcPr>
                    <a:solidFill>
                      <a:srgbClr val="006666"/>
                    </a:solidFill>
                  </a:tcPr>
                </a:tc>
                <a:tc>
                  <a:txBody>
                    <a:bodyPr/>
                    <a:lstStyle/>
                    <a:p>
                      <a:r>
                        <a:rPr lang="en-US" sz="1600" dirty="0">
                          <a:latin typeface="Arial" panose="020B0604020202020204" pitchFamily="34" charset="0"/>
                          <a:cs typeface="Arial" panose="020B0604020202020204" pitchFamily="34" charset="0"/>
                        </a:rPr>
                        <a:t>      Tissue expression</a:t>
                      </a:r>
                    </a:p>
                  </a:txBody>
                  <a:tcPr>
                    <a:solidFill>
                      <a:srgbClr val="006666"/>
                    </a:solidFill>
                  </a:tcPr>
                </a:tc>
                <a:extLst>
                  <a:ext uri="{0D108BD9-81ED-4DB2-BD59-A6C34878D82A}">
                    <a16:rowId xmlns:a16="http://schemas.microsoft.com/office/drawing/2014/main" val="4044802354"/>
                  </a:ext>
                </a:extLst>
              </a:tr>
              <a:tr h="4330260">
                <a:tc>
                  <a:txBody>
                    <a:bodyPr/>
                    <a:lstStyle/>
                    <a:p>
                      <a:r>
                        <a:rPr lang="en-US" sz="1800" i="1" dirty="0">
                          <a:latin typeface="Arial" panose="020B0604020202020204" pitchFamily="34" charset="0"/>
                          <a:cs typeface="Arial" panose="020B0604020202020204" pitchFamily="34" charset="0"/>
                        </a:rPr>
                        <a:t>SLC22A1</a:t>
                      </a:r>
                    </a:p>
                    <a:p>
                      <a:endParaRPr lang="en-US" sz="1800" i="1" dirty="0">
                        <a:latin typeface="Arial" panose="020B0604020202020204" pitchFamily="34" charset="0"/>
                        <a:cs typeface="Arial" panose="020B0604020202020204" pitchFamily="34" charset="0"/>
                      </a:endParaRP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SLC22A2</a:t>
                      </a: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SLC22A3</a:t>
                      </a:r>
                    </a:p>
                    <a:p>
                      <a:endParaRPr lang="en-US" sz="1800" i="1" dirty="0">
                        <a:latin typeface="Arial" panose="020B0604020202020204" pitchFamily="34" charset="0"/>
                        <a:cs typeface="Arial" panose="020B0604020202020204" pitchFamily="34" charset="0"/>
                      </a:endParaRPr>
                    </a:p>
                    <a:p>
                      <a:endParaRPr lang="en-US" sz="1800" i="1" dirty="0">
                        <a:latin typeface="Arial" panose="020B0604020202020204" pitchFamily="34" charset="0"/>
                        <a:cs typeface="Arial" panose="020B0604020202020204" pitchFamily="34" charset="0"/>
                      </a:endParaRP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SLC31A1</a:t>
                      </a: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SLC22A4</a:t>
                      </a: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SLC22A5</a:t>
                      </a:r>
                    </a:p>
                    <a:p>
                      <a:endParaRPr lang="en-US" sz="1800"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SLC22A16</a:t>
                      </a:r>
                    </a:p>
                  </a:txBody>
                  <a:tcPr>
                    <a:solidFill>
                      <a:schemeClr val="bg1">
                        <a:lumMod val="95000"/>
                      </a:schemeClr>
                    </a:solidFill>
                  </a:tcPr>
                </a:tc>
                <a:tc>
                  <a:txBody>
                    <a:bodyPr/>
                    <a:lstStyle/>
                    <a:p>
                      <a:r>
                        <a:rPr lang="en-US" sz="1800" dirty="0">
                          <a:latin typeface="Arial" panose="020B0604020202020204" pitchFamily="34" charset="0"/>
                          <a:cs typeface="Arial" panose="020B0604020202020204" pitchFamily="34" charset="0"/>
                        </a:rPr>
                        <a:t>OCT1</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OCT2</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OCT3</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CTR1</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OCTN1</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OCTN2</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OCT6</a:t>
                      </a:r>
                    </a:p>
                  </a:txBody>
                  <a:tcPr>
                    <a:solidFill>
                      <a:schemeClr val="bg1">
                        <a:lumMod val="85000"/>
                      </a:schemeClr>
                    </a:solidFill>
                  </a:tcPr>
                </a:tc>
                <a:tc>
                  <a:txBody>
                    <a:bodyPr/>
                    <a:lstStyle/>
                    <a:p>
                      <a:r>
                        <a:rPr lang="en-US" sz="1800" dirty="0">
                          <a:latin typeface="Arial" panose="020B0604020202020204" pitchFamily="34" charset="0"/>
                          <a:cs typeface="Arial" panose="020B0604020202020204" pitchFamily="34" charset="0"/>
                        </a:rPr>
                        <a:t>Cisplatin, dasatinib, oxaliplatin, imatinib, irinotecan, paclitaxel, mitoxantrone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Cisplatin, oxaliplatin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Oxaliplatin, melphalan, vincristine, irinotecan, cisplatin</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Cisplatin, carboplatin, oxaliplatin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Mitoxantrone, imatinib, doxorubicin, oxaliplatin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Etoposide, imatinib, oxaliplatin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Cisplatin, oxaliplatin</a:t>
                      </a:r>
                    </a:p>
                  </a:txBody>
                  <a:tcPr>
                    <a:solidFill>
                      <a:schemeClr val="bg1">
                        <a:lumMod val="95000"/>
                      </a:schemeClr>
                    </a:solidFill>
                  </a:tcPr>
                </a:tc>
                <a:tc>
                  <a:txBody>
                    <a:bodyPr/>
                    <a:lstStyle/>
                    <a:p>
                      <a:r>
                        <a:rPr lang="en-US" sz="1800" dirty="0">
                          <a:latin typeface="Arial" panose="020B0604020202020204" pitchFamily="34" charset="0"/>
                          <a:cs typeface="Arial" panose="020B0604020202020204" pitchFamily="34" charset="0"/>
                        </a:rPr>
                        <a:t>Liver</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Kidney</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Kidney, adrenal glands, brain, heart, skeletal muscle, small intestine</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Liver, lung</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Kidney, placenta, brain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Skeletal muscle, kidney</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Hematopoietic tissues </a:t>
                      </a:r>
                    </a:p>
                  </a:txBody>
                  <a:tcPr>
                    <a:solidFill>
                      <a:schemeClr val="bg1">
                        <a:lumMod val="85000"/>
                      </a:schemeClr>
                    </a:solidFill>
                  </a:tcPr>
                </a:tc>
                <a:extLst>
                  <a:ext uri="{0D108BD9-81ED-4DB2-BD59-A6C34878D82A}">
                    <a16:rowId xmlns:a16="http://schemas.microsoft.com/office/drawing/2014/main" val="4145405147"/>
                  </a:ext>
                </a:extLst>
              </a:tr>
            </a:tbl>
          </a:graphicData>
        </a:graphic>
      </p:graphicFrame>
      <p:sp>
        <p:nvSpPr>
          <p:cNvPr id="3" name="Title 1">
            <a:extLst>
              <a:ext uri="{FF2B5EF4-FFF2-40B4-BE49-F238E27FC236}">
                <a16:creationId xmlns:a16="http://schemas.microsoft.com/office/drawing/2014/main" id="{F6EC4B9B-9E5F-EDDE-2504-804C254B0764}"/>
              </a:ext>
            </a:extLst>
          </p:cNvPr>
          <p:cNvSpPr>
            <a:spLocks noGrp="1"/>
          </p:cNvSpPr>
          <p:nvPr>
            <p:ph type="title"/>
          </p:nvPr>
        </p:nvSpPr>
        <p:spPr>
          <a:xfrm>
            <a:off x="440920" y="46361"/>
            <a:ext cx="11040636" cy="922928"/>
          </a:xfrm>
        </p:spPr>
        <p:txBody>
          <a:bodyPr>
            <a:normAutofit fontScale="90000"/>
          </a:bodyPr>
          <a:lstStyle/>
          <a:p>
            <a:pPr algn="ctr"/>
            <a:r>
              <a:rPr lang="en-US" dirty="0"/>
              <a:t>   </a:t>
            </a:r>
            <a:r>
              <a:rPr lang="en-US" sz="4400" b="1" dirty="0">
                <a:solidFill>
                  <a:srgbClr val="800000"/>
                </a:solidFill>
                <a:latin typeface="Arial" panose="020B0604020202020204" pitchFamily="34" charset="0"/>
                <a:cs typeface="Arial" panose="020B0604020202020204" pitchFamily="34" charset="0"/>
              </a:rPr>
              <a:t>SUBSTRATES OF SLC TRANSPORTERS</a:t>
            </a:r>
          </a:p>
        </p:txBody>
      </p:sp>
      <p:sp>
        <p:nvSpPr>
          <p:cNvPr id="5" name="TextBox 4">
            <a:extLst>
              <a:ext uri="{FF2B5EF4-FFF2-40B4-BE49-F238E27FC236}">
                <a16:creationId xmlns:a16="http://schemas.microsoft.com/office/drawing/2014/main" id="{684EF76D-BD6A-157D-3F44-C52B5AEE399E}"/>
              </a:ext>
            </a:extLst>
          </p:cNvPr>
          <p:cNvSpPr txBox="1"/>
          <p:nvPr/>
        </p:nvSpPr>
        <p:spPr>
          <a:xfrm>
            <a:off x="3827545" y="6534640"/>
            <a:ext cx="7954767"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Pan C, et al. </a:t>
            </a:r>
            <a:r>
              <a:rPr lang="en-US" sz="1200" b="1" i="1" dirty="0" err="1">
                <a:latin typeface="Arial" panose="020B0604020202020204" pitchFamily="34" charset="0"/>
                <a:cs typeface="Arial" panose="020B0604020202020204" pitchFamily="34" charset="0"/>
              </a:rPr>
              <a:t>Biochem</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Biophys</a:t>
            </a:r>
            <a:r>
              <a:rPr lang="en-US" sz="1200" b="1" i="1" dirty="0">
                <a:latin typeface="Arial" panose="020B0604020202020204" pitchFamily="34" charset="0"/>
                <a:cs typeface="Arial" panose="020B0604020202020204" pitchFamily="34" charset="0"/>
              </a:rPr>
              <a:t> Acta Rev Cancer</a:t>
            </a:r>
            <a:r>
              <a:rPr lang="en-US" sz="1200" b="1" dirty="0">
                <a:latin typeface="Arial" panose="020B0604020202020204" pitchFamily="34" charset="0"/>
                <a:cs typeface="Arial" panose="020B0604020202020204" pitchFamily="34" charset="0"/>
              </a:rPr>
              <a:t>. 2025;1880(2):1-17 </a:t>
            </a:r>
          </a:p>
        </p:txBody>
      </p:sp>
    </p:spTree>
    <p:extLst>
      <p:ext uri="{BB962C8B-B14F-4D97-AF65-F5344CB8AC3E}">
        <p14:creationId xmlns:p14="http://schemas.microsoft.com/office/powerpoint/2010/main" val="155450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C502-99BB-5A61-EF6C-CC02818F638D}"/>
              </a:ext>
            </a:extLst>
          </p:cNvPr>
          <p:cNvSpPr>
            <a:spLocks noGrp="1"/>
          </p:cNvSpPr>
          <p:nvPr>
            <p:ph type="title"/>
          </p:nvPr>
        </p:nvSpPr>
        <p:spPr>
          <a:xfrm>
            <a:off x="393700" y="88900"/>
            <a:ext cx="11153648" cy="1130300"/>
          </a:xfrm>
        </p:spPr>
        <p:txBody>
          <a:bodyPr>
            <a:normAutofit fontScale="90000"/>
          </a:bodyPr>
          <a:lstStyle/>
          <a:p>
            <a:pPr algn="ctr"/>
            <a:r>
              <a:rPr lang="en-US" sz="4000" b="1" dirty="0">
                <a:solidFill>
                  <a:srgbClr val="800000"/>
                </a:solidFill>
                <a:latin typeface="Arial" panose="020B0604020202020204" pitchFamily="34" charset="0"/>
                <a:cs typeface="Arial" panose="020B0604020202020204" pitchFamily="34" charset="0"/>
              </a:rPr>
              <a:t>Inhibitors and INDUCERS OF drug transporters </a:t>
            </a:r>
          </a:p>
        </p:txBody>
      </p:sp>
      <p:graphicFrame>
        <p:nvGraphicFramePr>
          <p:cNvPr id="4" name="Table 3">
            <a:extLst>
              <a:ext uri="{FF2B5EF4-FFF2-40B4-BE49-F238E27FC236}">
                <a16:creationId xmlns:a16="http://schemas.microsoft.com/office/drawing/2014/main" id="{BCBC0880-0087-C5AB-EBE2-498934AE80D0}"/>
              </a:ext>
            </a:extLst>
          </p:cNvPr>
          <p:cNvGraphicFramePr>
            <a:graphicFrameLocks noGrp="1"/>
          </p:cNvGraphicFramePr>
          <p:nvPr>
            <p:extLst>
              <p:ext uri="{D42A27DB-BD31-4B8C-83A1-F6EECF244321}">
                <p14:modId xmlns:p14="http://schemas.microsoft.com/office/powerpoint/2010/main" val="2800698417"/>
              </p:ext>
            </p:extLst>
          </p:nvPr>
        </p:nvGraphicFramePr>
        <p:xfrm>
          <a:off x="2032000" y="1219200"/>
          <a:ext cx="8127999" cy="525168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850104201"/>
                    </a:ext>
                  </a:extLst>
                </a:gridCol>
                <a:gridCol w="2709333">
                  <a:extLst>
                    <a:ext uri="{9D8B030D-6E8A-4147-A177-3AD203B41FA5}">
                      <a16:colId xmlns:a16="http://schemas.microsoft.com/office/drawing/2014/main" val="568560641"/>
                    </a:ext>
                  </a:extLst>
                </a:gridCol>
                <a:gridCol w="2709333">
                  <a:extLst>
                    <a:ext uri="{9D8B030D-6E8A-4147-A177-3AD203B41FA5}">
                      <a16:colId xmlns:a16="http://schemas.microsoft.com/office/drawing/2014/main" val="1852518055"/>
                    </a:ext>
                  </a:extLst>
                </a:gridCol>
              </a:tblGrid>
              <a:tr h="620793">
                <a:tc>
                  <a:txBody>
                    <a:bodyPr/>
                    <a:lstStyle/>
                    <a:p>
                      <a:pPr algn="ctr"/>
                      <a:r>
                        <a:rPr lang="en-US" dirty="0">
                          <a:latin typeface="Arial" panose="020B0604020202020204" pitchFamily="34" charset="0"/>
                          <a:cs typeface="Arial" panose="020B0604020202020204" pitchFamily="34" charset="0"/>
                        </a:rPr>
                        <a:t>Inhibitors of drug transporters </a:t>
                      </a:r>
                    </a:p>
                  </a:txBody>
                  <a:tcPr>
                    <a:solidFill>
                      <a:srgbClr val="006666"/>
                    </a:solidFill>
                  </a:tcPr>
                </a:tc>
                <a:tc>
                  <a:txBody>
                    <a:bodyPr/>
                    <a:lstStyle/>
                    <a:p>
                      <a:pPr algn="ctr"/>
                      <a:r>
                        <a:rPr lang="en-US" dirty="0">
                          <a:latin typeface="Arial" panose="020B0604020202020204" pitchFamily="34" charset="0"/>
                          <a:cs typeface="Arial" panose="020B0604020202020204" pitchFamily="34" charset="0"/>
                        </a:rPr>
                        <a:t>Inhibitors of drug transporters </a:t>
                      </a:r>
                    </a:p>
                  </a:txBody>
                  <a:tcPr>
                    <a:solidFill>
                      <a:srgbClr val="006666"/>
                    </a:solidFill>
                  </a:tcPr>
                </a:tc>
                <a:tc>
                  <a:txBody>
                    <a:bodyPr/>
                    <a:lstStyle/>
                    <a:p>
                      <a:pPr algn="ctr"/>
                      <a:r>
                        <a:rPr lang="en-US" dirty="0">
                          <a:latin typeface="Arial" panose="020B0604020202020204" pitchFamily="34" charset="0"/>
                          <a:cs typeface="Arial" panose="020B0604020202020204" pitchFamily="34" charset="0"/>
                        </a:rPr>
                        <a:t>Inducers of drug transporters </a:t>
                      </a:r>
                    </a:p>
                  </a:txBody>
                  <a:tcPr>
                    <a:solidFill>
                      <a:srgbClr val="006666"/>
                    </a:solidFill>
                  </a:tcPr>
                </a:tc>
                <a:extLst>
                  <a:ext uri="{0D108BD9-81ED-4DB2-BD59-A6C34878D82A}">
                    <a16:rowId xmlns:a16="http://schemas.microsoft.com/office/drawing/2014/main" val="3453833178"/>
                  </a:ext>
                </a:extLst>
              </a:tr>
              <a:tr h="4611607">
                <a:tc>
                  <a:txBody>
                    <a:bodyPr/>
                    <a:lstStyle/>
                    <a:p>
                      <a:pPr marL="285750" indent="-285750">
                        <a:buFont typeface="Wingdings" panose="05000000000000000000" pitchFamily="2" charset="2"/>
                        <a:buChar char="§"/>
                      </a:pPr>
                      <a:r>
                        <a:rPr lang="en-US" sz="1800" b="0" i="0" kern="1200" dirty="0" err="1">
                          <a:solidFill>
                            <a:schemeClr val="dk1"/>
                          </a:solidFill>
                          <a:effectLst/>
                          <a:latin typeface="Arial" panose="020B0604020202020204" pitchFamily="34" charset="0"/>
                          <a:ea typeface="+mn-ea"/>
                          <a:cs typeface="Arial" panose="020B0604020202020204" pitchFamily="34" charset="0"/>
                        </a:rPr>
                        <a:t>Adagrasib</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Amiodarone</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Azithromycin  </a:t>
                      </a:r>
                    </a:p>
                    <a:p>
                      <a:pPr marL="285750" indent="-285750">
                        <a:buFont typeface="Wingdings" panose="05000000000000000000" pitchFamily="2" charset="2"/>
                        <a:buChar char="§"/>
                      </a:pPr>
                      <a:r>
                        <a:rPr lang="en-US" sz="1800" b="0" i="0" kern="1200" dirty="0" err="1">
                          <a:solidFill>
                            <a:schemeClr val="dk1"/>
                          </a:solidFill>
                          <a:effectLst/>
                          <a:latin typeface="Arial" panose="020B0604020202020204" pitchFamily="34" charset="0"/>
                          <a:ea typeface="+mn-ea"/>
                          <a:cs typeface="Arial" panose="020B0604020202020204" pitchFamily="34" charset="0"/>
                        </a:rPr>
                        <a:t>Belumosudil</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800" b="0" i="0" kern="1200" dirty="0" err="1">
                          <a:solidFill>
                            <a:schemeClr val="dk1"/>
                          </a:solidFill>
                          <a:effectLst/>
                          <a:latin typeface="Arial" panose="020B0604020202020204" pitchFamily="34" charset="0"/>
                          <a:ea typeface="+mn-ea"/>
                          <a:cs typeface="Arial" panose="020B0604020202020204" pitchFamily="34" charset="0"/>
                        </a:rPr>
                        <a:t>Capmatinib</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Carvedilol</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Clarithromycin</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Cobicistat   </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Cyclosporine  </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Daclatasvir</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Dronedarone</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Enzalutamide</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Fostamatinib</a:t>
                      </a:r>
                    </a:p>
                    <a:p>
                      <a:pPr marL="285750" indent="-285750">
                        <a:buFont typeface="Wingdings" panose="05000000000000000000" pitchFamily="2" charset="2"/>
                        <a:buChar char="§"/>
                      </a:pPr>
                      <a:r>
                        <a:rPr lang="en-US" sz="1800" b="0" i="0" kern="1200" dirty="0" err="1">
                          <a:solidFill>
                            <a:schemeClr val="dk1"/>
                          </a:solidFill>
                          <a:effectLst/>
                          <a:latin typeface="Arial" panose="020B0604020202020204" pitchFamily="34" charset="0"/>
                          <a:ea typeface="+mn-ea"/>
                          <a:cs typeface="Arial" panose="020B0604020202020204" pitchFamily="34" charset="0"/>
                        </a:rPr>
                        <a:t>Isavuconazole</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Lapatinib</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Neratinib</a:t>
                      </a:r>
                      <a:endParaRPr lang="en-US"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Osimertinib</a:t>
                      </a:r>
                    </a:p>
                    <a:p>
                      <a:pPr marL="285750" indent="-285750">
                        <a:buFont typeface="Wingdings" panose="05000000000000000000" pitchFamily="2" charset="2"/>
                        <a:buChar char="§"/>
                      </a:pPr>
                      <a:r>
                        <a:rPr lang="en-US" sz="1800" b="0" i="0" kern="1200" dirty="0" err="1">
                          <a:solidFill>
                            <a:schemeClr val="dk1"/>
                          </a:solidFill>
                          <a:effectLst/>
                          <a:latin typeface="Arial" panose="020B0604020202020204" pitchFamily="34" charset="0"/>
                          <a:ea typeface="+mn-ea"/>
                          <a:cs typeface="Arial" panose="020B0604020202020204" pitchFamily="34" charset="0"/>
                        </a:rPr>
                        <a:t>Pirtobrutinib</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Posaconazole</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Propafenone</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Ranolazine</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Ritonavir </a:t>
                      </a:r>
                    </a:p>
                    <a:p>
                      <a:pPr marL="285750" indent="-285750">
                        <a:buFont typeface="Wingdings" panose="05000000000000000000" pitchFamily="2" charset="2"/>
                        <a:buChar char="§"/>
                      </a:pPr>
                      <a:r>
                        <a:rPr lang="en-US" sz="1800" b="0" i="0" kern="1200" dirty="0" err="1">
                          <a:solidFill>
                            <a:schemeClr val="dk1"/>
                          </a:solidFill>
                          <a:effectLst/>
                          <a:latin typeface="Arial" panose="020B0604020202020204" pitchFamily="34" charset="0"/>
                          <a:ea typeface="+mn-ea"/>
                          <a:cs typeface="Arial" panose="020B0604020202020204" pitchFamily="34" charset="0"/>
                        </a:rPr>
                        <a:t>Rolapitant</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Selpercatinib</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Simeprevir</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Sotagliflozin</a:t>
                      </a:r>
                    </a:p>
                    <a:p>
                      <a:pPr marL="285750" indent="-285750">
                        <a:buFont typeface="Wingdings" panose="05000000000000000000" pitchFamily="2" charset="2"/>
                        <a:buChar char="§"/>
                      </a:pPr>
                      <a:r>
                        <a:rPr lang="en-US" sz="1800" b="0" i="0" kern="1200" dirty="0" err="1">
                          <a:solidFill>
                            <a:schemeClr val="dk1"/>
                          </a:solidFill>
                          <a:effectLst/>
                          <a:latin typeface="Arial" panose="020B0604020202020204" pitchFamily="34" charset="0"/>
                          <a:ea typeface="+mn-ea"/>
                          <a:cs typeface="Arial" panose="020B0604020202020204" pitchFamily="34" charset="0"/>
                        </a:rPr>
                        <a:t>Sotorasib</a:t>
                      </a:r>
                      <a:endParaRPr lang="el-GR"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Tepotinib</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Ticagrelor</a:t>
                      </a:r>
                      <a:endParaRPr lang="el-GR"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Tucatinib</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Vemurafenib</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Verapamil</a:t>
                      </a:r>
                      <a:endParaRPr lang="en-US"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Apalutamide</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Carbamazepine</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Fosphenytoin</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Phenytoin</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Rifampin (rifampicin)</a:t>
                      </a:r>
                    </a:p>
                    <a:p>
                      <a:pPr marL="285750" indent="-285750">
                        <a:buFont typeface="Wingdings" panose="05000000000000000000" pitchFamily="2" charset="2"/>
                        <a:buChar char="§"/>
                      </a:pPr>
                      <a:r>
                        <a:rPr lang="en-US" sz="1800" b="0" i="0" kern="1200" dirty="0">
                          <a:solidFill>
                            <a:schemeClr val="dk1"/>
                          </a:solidFill>
                          <a:effectLst/>
                          <a:latin typeface="Arial" panose="020B0604020202020204" pitchFamily="34" charset="0"/>
                          <a:ea typeface="+mn-ea"/>
                          <a:cs typeface="Arial" panose="020B0604020202020204" pitchFamily="34" charset="0"/>
                        </a:rPr>
                        <a:t>St. John's wort</a:t>
                      </a:r>
                    </a:p>
                    <a:p>
                      <a:endParaRPr lang="en-US" dirty="0"/>
                    </a:p>
                  </a:txBody>
                  <a:tcPr>
                    <a:solidFill>
                      <a:schemeClr val="bg1">
                        <a:lumMod val="95000"/>
                      </a:schemeClr>
                    </a:solidFill>
                  </a:tcPr>
                </a:tc>
                <a:extLst>
                  <a:ext uri="{0D108BD9-81ED-4DB2-BD59-A6C34878D82A}">
                    <a16:rowId xmlns:a16="http://schemas.microsoft.com/office/drawing/2014/main" val="2854027898"/>
                  </a:ext>
                </a:extLst>
              </a:tr>
            </a:tbl>
          </a:graphicData>
        </a:graphic>
      </p:graphicFrame>
      <p:sp>
        <p:nvSpPr>
          <p:cNvPr id="6" name="TextBox 5">
            <a:extLst>
              <a:ext uri="{FF2B5EF4-FFF2-40B4-BE49-F238E27FC236}">
                <a16:creationId xmlns:a16="http://schemas.microsoft.com/office/drawing/2014/main" id="{5C40A212-641D-4CB7-419D-A43ED3510B21}"/>
              </a:ext>
            </a:extLst>
          </p:cNvPr>
          <p:cNvSpPr txBox="1"/>
          <p:nvPr/>
        </p:nvSpPr>
        <p:spPr>
          <a:xfrm>
            <a:off x="1028700" y="6581001"/>
            <a:ext cx="9461500" cy="276999"/>
          </a:xfrm>
          <a:prstGeom prst="rect">
            <a:avLst/>
          </a:prstGeom>
          <a:noFill/>
        </p:spPr>
        <p:txBody>
          <a:bodyPr wrap="square">
            <a:spAutoFit/>
          </a:bodyPr>
          <a:lstStyle/>
          <a:p>
            <a:r>
              <a:rPr lang="en-US" sz="1200" b="1" dirty="0">
                <a:effectLst/>
                <a:latin typeface="Arial" panose="020B0604020202020204" pitchFamily="34" charset="0"/>
                <a:cs typeface="Arial" panose="020B0604020202020204" pitchFamily="34" charset="0"/>
              </a:rPr>
              <a:t>US Food and Drug Administration. Drug development and drug interactions: Table of substrates, inhibitors and inducers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33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8" name="Oval 2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1" name="Rectangle 30">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241CC-E4B7-71B4-6BA4-30403FF5CE0E}"/>
              </a:ext>
            </a:extLst>
          </p:cNvPr>
          <p:cNvSpPr>
            <a:spLocks noGrp="1"/>
          </p:cNvSpPr>
          <p:nvPr>
            <p:ph type="title"/>
          </p:nvPr>
        </p:nvSpPr>
        <p:spPr>
          <a:xfrm>
            <a:off x="4512039" y="1432223"/>
            <a:ext cx="7045377" cy="3357976"/>
          </a:xfrm>
        </p:spPr>
        <p:txBody>
          <a:bodyPr vert="horz" lIns="91440" tIns="45720" rIns="91440" bIns="45720" rtlCol="0" anchor="ctr">
            <a:normAutofit/>
          </a:bodyPr>
          <a:lstStyle/>
          <a:p>
            <a:pPr algn="ctr">
              <a:lnSpc>
                <a:spcPct val="80000"/>
              </a:lnSpc>
            </a:pPr>
            <a:r>
              <a:rPr lang="en-US" sz="4000" b="1" dirty="0">
                <a:solidFill>
                  <a:srgbClr val="800000"/>
                </a:solidFill>
                <a:latin typeface="Arial" panose="020B0604020202020204" pitchFamily="34" charset="0"/>
                <a:cs typeface="Arial" panose="020B0604020202020204" pitchFamily="34" charset="0"/>
              </a:rPr>
              <a:t>Impact of drug transporter interactions</a:t>
            </a:r>
          </a:p>
        </p:txBody>
      </p:sp>
      <p:sp>
        <p:nvSpPr>
          <p:cNvPr id="37" name="Rectangle 36">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0" name="Oval 39">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Medicine">
            <a:extLst>
              <a:ext uri="{FF2B5EF4-FFF2-40B4-BE49-F238E27FC236}">
                <a16:creationId xmlns:a16="http://schemas.microsoft.com/office/drawing/2014/main" id="{2FC38EC0-E80B-3EDE-BF81-A1807EB34F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915" y="1686320"/>
            <a:ext cx="3416725" cy="3416725"/>
          </a:xfrm>
          <a:prstGeom prst="rect">
            <a:avLst/>
          </a:prstGeom>
        </p:spPr>
      </p:pic>
    </p:spTree>
    <p:extLst>
      <p:ext uri="{BB962C8B-B14F-4D97-AF65-F5344CB8AC3E}">
        <p14:creationId xmlns:p14="http://schemas.microsoft.com/office/powerpoint/2010/main" val="17834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15C7E-FF8A-9BC8-C7C4-185BA3663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26FEF-586E-5893-E6E1-AF6C63A5BA2D}"/>
              </a:ext>
            </a:extLst>
          </p:cNvPr>
          <p:cNvSpPr>
            <a:spLocks noGrp="1"/>
          </p:cNvSpPr>
          <p:nvPr>
            <p:ph type="title"/>
          </p:nvPr>
        </p:nvSpPr>
        <p:spPr>
          <a:xfrm>
            <a:off x="233819" y="133235"/>
            <a:ext cx="11724361" cy="984805"/>
          </a:xfrm>
        </p:spPr>
        <p:txBody>
          <a:bodyPr>
            <a:normAutofit/>
          </a:bodyPr>
          <a:lstStyle/>
          <a:p>
            <a:pPr algn="ctr"/>
            <a:r>
              <a:rPr lang="en-US" sz="3000" b="1" dirty="0">
                <a:solidFill>
                  <a:srgbClr val="800000"/>
                </a:solidFill>
                <a:latin typeface="Arial" panose="020B0604020202020204" pitchFamily="34" charset="0"/>
                <a:cs typeface="Arial" panose="020B0604020202020204" pitchFamily="34" charset="0"/>
              </a:rPr>
              <a:t>Interaction between Tucatinib and digoxin </a:t>
            </a:r>
          </a:p>
        </p:txBody>
      </p:sp>
      <p:graphicFrame>
        <p:nvGraphicFramePr>
          <p:cNvPr id="4" name="Diagram 3">
            <a:extLst>
              <a:ext uri="{FF2B5EF4-FFF2-40B4-BE49-F238E27FC236}">
                <a16:creationId xmlns:a16="http://schemas.microsoft.com/office/drawing/2014/main" id="{723399EE-3230-2A7F-5870-D26773634084}"/>
              </a:ext>
            </a:extLst>
          </p:cNvPr>
          <p:cNvGraphicFramePr/>
          <p:nvPr>
            <p:extLst>
              <p:ext uri="{D42A27DB-BD31-4B8C-83A1-F6EECF244321}">
                <p14:modId xmlns:p14="http://schemas.microsoft.com/office/powerpoint/2010/main" val="3552697656"/>
              </p:ext>
            </p:extLst>
          </p:nvPr>
        </p:nvGraphicFramePr>
        <p:xfrm>
          <a:off x="463812" y="1403466"/>
          <a:ext cx="11060482" cy="461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7AF4F68-4B02-ECF3-D0F7-A108AD82D87E}"/>
              </a:ext>
            </a:extLst>
          </p:cNvPr>
          <p:cNvSpPr txBox="1"/>
          <p:nvPr/>
        </p:nvSpPr>
        <p:spPr>
          <a:xfrm>
            <a:off x="4107238" y="6569990"/>
            <a:ext cx="5252662" cy="288010"/>
          </a:xfrm>
          <a:prstGeom prst="rect">
            <a:avLst/>
          </a:prstGeom>
          <a:noFill/>
        </p:spPr>
        <p:txBody>
          <a:bodyPr wrap="square">
            <a:spAutoFit/>
          </a:bodyPr>
          <a:lstStyle/>
          <a:p>
            <a:r>
              <a:rPr lang="en-US" sz="1200" b="1" dirty="0" err="1">
                <a:latin typeface="Arial" panose="020B0604020202020204" pitchFamily="34" charset="0"/>
                <a:cs typeface="Arial" panose="020B0604020202020204" pitchFamily="34" charset="0"/>
              </a:rPr>
              <a:t>Topletz</a:t>
            </a:r>
            <a:r>
              <a:rPr lang="en-US" sz="1200" b="1" dirty="0">
                <a:latin typeface="Arial" panose="020B0604020202020204" pitchFamily="34" charset="0"/>
                <a:cs typeface="Arial" panose="020B0604020202020204" pitchFamily="34" charset="0"/>
              </a:rPr>
              <a:t>-Erickson, et al. </a:t>
            </a:r>
            <a:r>
              <a:rPr lang="en-US" sz="1200" b="1" i="1" dirty="0">
                <a:latin typeface="Arial" panose="020B0604020202020204" pitchFamily="34" charset="0"/>
                <a:cs typeface="Arial" panose="020B0604020202020204" pitchFamily="34" charset="0"/>
              </a:rPr>
              <a:t>Clin Pharmacokinet</a:t>
            </a:r>
            <a:r>
              <a:rPr lang="en-US" sz="1200" b="1" dirty="0">
                <a:latin typeface="Arial" panose="020B0604020202020204" pitchFamily="34" charset="0"/>
                <a:cs typeface="Arial" panose="020B0604020202020204" pitchFamily="34" charset="0"/>
              </a:rPr>
              <a:t>. 2022;61(10):1417-1426</a:t>
            </a:r>
            <a:endParaRPr lang="en-US" sz="1200" b="1" dirty="0"/>
          </a:p>
        </p:txBody>
      </p:sp>
    </p:spTree>
    <p:extLst>
      <p:ext uri="{BB962C8B-B14F-4D97-AF65-F5344CB8AC3E}">
        <p14:creationId xmlns:p14="http://schemas.microsoft.com/office/powerpoint/2010/main" val="3581688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345219-6754-7FF0-5B1B-3844F008BA11}"/>
              </a:ext>
            </a:extLst>
          </p:cNvPr>
          <p:cNvSpPr/>
          <p:nvPr/>
        </p:nvSpPr>
        <p:spPr>
          <a:xfrm>
            <a:off x="1366017" y="5829063"/>
            <a:ext cx="4637260" cy="323165"/>
          </a:xfrm>
          <a:prstGeom prst="rect">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B6925A-FE30-BFEB-2DC9-42C0FBD742D2}"/>
              </a:ext>
            </a:extLst>
          </p:cNvPr>
          <p:cNvSpPr/>
          <p:nvPr/>
        </p:nvSpPr>
        <p:spPr>
          <a:xfrm>
            <a:off x="1785385" y="1558806"/>
            <a:ext cx="4152900" cy="640534"/>
          </a:xfrm>
          <a:prstGeom prst="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CA366F-B2A1-63E3-E604-BE3B01D682D3}"/>
              </a:ext>
            </a:extLst>
          </p:cNvPr>
          <p:cNvSpPr/>
          <p:nvPr/>
        </p:nvSpPr>
        <p:spPr>
          <a:xfrm>
            <a:off x="7315200" y="1574800"/>
            <a:ext cx="4152900" cy="640534"/>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6002A-A5F4-E016-BA4D-E90DC8C0E2B2}"/>
              </a:ext>
            </a:extLst>
          </p:cNvPr>
          <p:cNvSpPr>
            <a:spLocks noGrp="1"/>
          </p:cNvSpPr>
          <p:nvPr>
            <p:ph type="title"/>
          </p:nvPr>
        </p:nvSpPr>
        <p:spPr>
          <a:xfrm>
            <a:off x="1300950" y="260936"/>
            <a:ext cx="10058400" cy="1026668"/>
          </a:xfrm>
        </p:spPr>
        <p:txBody>
          <a:bodyPr>
            <a:normAutofit/>
          </a:bodyPr>
          <a:lstStyle/>
          <a:p>
            <a:pPr algn="ctr"/>
            <a:r>
              <a:rPr lang="en-US" sz="3200" b="1" dirty="0">
                <a:solidFill>
                  <a:srgbClr val="800000"/>
                </a:solidFill>
                <a:latin typeface="Arial" panose="020B0604020202020204" pitchFamily="34" charset="0"/>
                <a:cs typeface="Arial" panose="020B0604020202020204" pitchFamily="34" charset="0"/>
              </a:rPr>
              <a:t>Impact of tucatinib on digoxin exposure</a:t>
            </a:r>
          </a:p>
        </p:txBody>
      </p:sp>
      <p:pic>
        <p:nvPicPr>
          <p:cNvPr id="5" name="Picture 4">
            <a:extLst>
              <a:ext uri="{FF2B5EF4-FFF2-40B4-BE49-F238E27FC236}">
                <a16:creationId xmlns:a16="http://schemas.microsoft.com/office/drawing/2014/main" id="{8CCF7414-250D-7BC3-859B-38B94D108D21}"/>
              </a:ext>
            </a:extLst>
          </p:cNvPr>
          <p:cNvPicPr>
            <a:picLocks noChangeAspect="1"/>
          </p:cNvPicPr>
          <p:nvPr/>
        </p:nvPicPr>
        <p:blipFill>
          <a:blip r:embed="rId2"/>
          <a:srcRect b="6218"/>
          <a:stretch>
            <a:fillRect/>
          </a:stretch>
        </p:blipFill>
        <p:spPr>
          <a:xfrm>
            <a:off x="1104004" y="2268385"/>
            <a:ext cx="4637260" cy="3441072"/>
          </a:xfrm>
          <a:prstGeom prst="rect">
            <a:avLst/>
          </a:prstGeom>
        </p:spPr>
      </p:pic>
      <p:pic>
        <p:nvPicPr>
          <p:cNvPr id="7" name="Picture 6">
            <a:extLst>
              <a:ext uri="{FF2B5EF4-FFF2-40B4-BE49-F238E27FC236}">
                <a16:creationId xmlns:a16="http://schemas.microsoft.com/office/drawing/2014/main" id="{F0458EFF-E320-568F-BF66-BD174C6FFE1C}"/>
              </a:ext>
            </a:extLst>
          </p:cNvPr>
          <p:cNvPicPr>
            <a:picLocks noChangeAspect="1"/>
          </p:cNvPicPr>
          <p:nvPr/>
        </p:nvPicPr>
        <p:blipFill>
          <a:blip r:embed="rId3"/>
          <a:srcRect t="8175"/>
          <a:stretch>
            <a:fillRect/>
          </a:stretch>
        </p:blipFill>
        <p:spPr>
          <a:xfrm>
            <a:off x="6830841" y="2350935"/>
            <a:ext cx="4637259" cy="3504111"/>
          </a:xfrm>
          <a:prstGeom prst="rect">
            <a:avLst/>
          </a:prstGeom>
        </p:spPr>
      </p:pic>
      <p:sp>
        <p:nvSpPr>
          <p:cNvPr id="8" name="Rectangle 7">
            <a:extLst>
              <a:ext uri="{FF2B5EF4-FFF2-40B4-BE49-F238E27FC236}">
                <a16:creationId xmlns:a16="http://schemas.microsoft.com/office/drawing/2014/main" id="{9856EDCD-9112-5C3A-D726-A08CABA2EB1E}"/>
              </a:ext>
            </a:extLst>
          </p:cNvPr>
          <p:cNvSpPr/>
          <p:nvPr/>
        </p:nvSpPr>
        <p:spPr>
          <a:xfrm>
            <a:off x="6870508" y="2350935"/>
            <a:ext cx="444692" cy="4444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762E79-5C0D-CA17-EAEC-CCC4AE73AB3F}"/>
              </a:ext>
            </a:extLst>
          </p:cNvPr>
          <p:cNvSpPr/>
          <p:nvPr/>
        </p:nvSpPr>
        <p:spPr>
          <a:xfrm>
            <a:off x="1104004" y="2527301"/>
            <a:ext cx="416321" cy="4444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4C3EEA-5732-B270-7393-16E9B2332344}"/>
              </a:ext>
            </a:extLst>
          </p:cNvPr>
          <p:cNvSpPr txBox="1"/>
          <p:nvPr/>
        </p:nvSpPr>
        <p:spPr>
          <a:xfrm>
            <a:off x="2237748" y="1710401"/>
            <a:ext cx="3503516" cy="369332"/>
          </a:xfrm>
          <a:prstGeom prst="rect">
            <a:avLst/>
          </a:prstGeom>
          <a:noFill/>
        </p:spPr>
        <p:txBody>
          <a:bodyPr wrap="square">
            <a:spAutoFit/>
          </a:bodyPr>
          <a:lstStyle/>
          <a:p>
            <a:pPr lvl="0"/>
            <a:r>
              <a:rPr lang="en-US" b="1" dirty="0">
                <a:solidFill>
                  <a:schemeClr val="bg1"/>
                </a:solidFill>
                <a:latin typeface="Arial" panose="020B0604020202020204" pitchFamily="34" charset="0"/>
                <a:cs typeface="Arial" panose="020B0604020202020204" pitchFamily="34" charset="0"/>
              </a:rPr>
              <a:t>Digoxin area under curve</a:t>
            </a:r>
            <a:endParaRPr lang="en-US" dirty="0">
              <a:solidFill>
                <a:schemeClr val="bg1"/>
              </a:solidFill>
            </a:endParaRPr>
          </a:p>
        </p:txBody>
      </p:sp>
      <p:sp>
        <p:nvSpPr>
          <p:cNvPr id="11" name="TextBox 10">
            <a:extLst>
              <a:ext uri="{FF2B5EF4-FFF2-40B4-BE49-F238E27FC236}">
                <a16:creationId xmlns:a16="http://schemas.microsoft.com/office/drawing/2014/main" id="{90B30FC3-A09F-C0DF-7F08-0E1DC28E6DE2}"/>
              </a:ext>
            </a:extLst>
          </p:cNvPr>
          <p:cNvSpPr txBox="1"/>
          <p:nvPr/>
        </p:nvSpPr>
        <p:spPr>
          <a:xfrm>
            <a:off x="7404100" y="1710401"/>
            <a:ext cx="4254500" cy="369332"/>
          </a:xfrm>
          <a:prstGeom prst="rect">
            <a:avLst/>
          </a:prstGeom>
          <a:noFill/>
        </p:spPr>
        <p:txBody>
          <a:bodyPr wrap="square">
            <a:spAutoFit/>
          </a:bodyPr>
          <a:lstStyle/>
          <a:p>
            <a:pPr lvl="0"/>
            <a:r>
              <a:rPr lang="en-US" b="1" dirty="0">
                <a:solidFill>
                  <a:schemeClr val="bg1"/>
                </a:solidFill>
                <a:latin typeface="Arial" panose="020B0604020202020204" pitchFamily="34" charset="0"/>
                <a:cs typeface="Arial" panose="020B0604020202020204" pitchFamily="34" charset="0"/>
              </a:rPr>
              <a:t>Digoxin peak plasma concentration </a:t>
            </a:r>
            <a:endParaRPr lang="en-US" dirty="0">
              <a:solidFill>
                <a:schemeClr val="bg1"/>
              </a:solidFill>
            </a:endParaRPr>
          </a:p>
        </p:txBody>
      </p:sp>
      <p:sp>
        <p:nvSpPr>
          <p:cNvPr id="13" name="Rectangle 12">
            <a:extLst>
              <a:ext uri="{FF2B5EF4-FFF2-40B4-BE49-F238E27FC236}">
                <a16:creationId xmlns:a16="http://schemas.microsoft.com/office/drawing/2014/main" id="{DA1D263E-27CF-B840-884B-7F2E223802CB}"/>
              </a:ext>
            </a:extLst>
          </p:cNvPr>
          <p:cNvSpPr/>
          <p:nvPr/>
        </p:nvSpPr>
        <p:spPr>
          <a:xfrm>
            <a:off x="1078604" y="2349501"/>
            <a:ext cx="444692" cy="4444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F927B3B-BD34-1CFC-A0B3-1A3351B9A610}"/>
              </a:ext>
            </a:extLst>
          </p:cNvPr>
          <p:cNvSpPr txBox="1"/>
          <p:nvPr/>
        </p:nvSpPr>
        <p:spPr>
          <a:xfrm>
            <a:off x="1407940" y="5829063"/>
            <a:ext cx="4637260" cy="323165"/>
          </a:xfrm>
          <a:prstGeom prst="rect">
            <a:avLst/>
          </a:prstGeom>
          <a:noFill/>
        </p:spPr>
        <p:txBody>
          <a:bodyPr wrap="square">
            <a:spAutoFit/>
          </a:bodyPr>
          <a:lstStyle/>
          <a:p>
            <a:r>
              <a:rPr lang="en-US" sz="1500" b="1" dirty="0">
                <a:solidFill>
                  <a:schemeClr val="bg1"/>
                </a:solidFill>
                <a:latin typeface="Arial" panose="020B0604020202020204" pitchFamily="34" charset="0"/>
                <a:cs typeface="Arial" panose="020B0604020202020204" pitchFamily="34" charset="0"/>
              </a:rPr>
              <a:t>Tucatinib increased digoxin exposure by 1.5-fold</a:t>
            </a:r>
            <a:endParaRPr lang="en-US" sz="1500" dirty="0">
              <a:solidFill>
                <a:schemeClr val="bg1"/>
              </a:solidFill>
            </a:endParaRPr>
          </a:p>
        </p:txBody>
      </p:sp>
      <p:sp>
        <p:nvSpPr>
          <p:cNvPr id="22" name="Rectangle 21">
            <a:extLst>
              <a:ext uri="{FF2B5EF4-FFF2-40B4-BE49-F238E27FC236}">
                <a16:creationId xmlns:a16="http://schemas.microsoft.com/office/drawing/2014/main" id="{9A49DC0B-7E08-AA6C-D6EB-AF198BE4DA21}"/>
              </a:ext>
            </a:extLst>
          </p:cNvPr>
          <p:cNvSpPr/>
          <p:nvPr/>
        </p:nvSpPr>
        <p:spPr>
          <a:xfrm>
            <a:off x="7092854" y="5829064"/>
            <a:ext cx="4637260" cy="323165"/>
          </a:xfrm>
          <a:prstGeom prst="rect">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44BDD12-66D7-06CC-05CE-D8D27B7576A0}"/>
              </a:ext>
            </a:extLst>
          </p:cNvPr>
          <p:cNvSpPr txBox="1"/>
          <p:nvPr/>
        </p:nvSpPr>
        <p:spPr>
          <a:xfrm>
            <a:off x="7409490" y="5829064"/>
            <a:ext cx="4637260" cy="323165"/>
          </a:xfrm>
          <a:prstGeom prst="rect">
            <a:avLst/>
          </a:prstGeom>
          <a:noFill/>
        </p:spPr>
        <p:txBody>
          <a:bodyPr wrap="square">
            <a:spAutoFit/>
          </a:bodyPr>
          <a:lstStyle/>
          <a:p>
            <a:r>
              <a:rPr lang="en-US" sz="1500" b="1" dirty="0">
                <a:solidFill>
                  <a:schemeClr val="bg1"/>
                </a:solidFill>
                <a:latin typeface="Arial" panose="020B0604020202020204" pitchFamily="34" charset="0"/>
                <a:cs typeface="Arial" panose="020B0604020202020204" pitchFamily="34" charset="0"/>
              </a:rPr>
              <a:t>Tucatinib increased peak level by 2.4-fold</a:t>
            </a:r>
            <a:endParaRPr lang="en-US" sz="1500" dirty="0">
              <a:solidFill>
                <a:schemeClr val="bg1"/>
              </a:solidFill>
            </a:endParaRPr>
          </a:p>
        </p:txBody>
      </p:sp>
      <p:sp>
        <p:nvSpPr>
          <p:cNvPr id="23" name="TextBox 22">
            <a:extLst>
              <a:ext uri="{FF2B5EF4-FFF2-40B4-BE49-F238E27FC236}">
                <a16:creationId xmlns:a16="http://schemas.microsoft.com/office/drawing/2014/main" id="{0FA43AF3-3F86-5D71-91A7-355B4D4FC8EB}"/>
              </a:ext>
            </a:extLst>
          </p:cNvPr>
          <p:cNvSpPr txBox="1"/>
          <p:nvPr/>
        </p:nvSpPr>
        <p:spPr>
          <a:xfrm>
            <a:off x="4081838" y="6569990"/>
            <a:ext cx="5252662" cy="288010"/>
          </a:xfrm>
          <a:prstGeom prst="rect">
            <a:avLst/>
          </a:prstGeom>
          <a:noFill/>
        </p:spPr>
        <p:txBody>
          <a:bodyPr wrap="square">
            <a:spAutoFit/>
          </a:bodyPr>
          <a:lstStyle/>
          <a:p>
            <a:r>
              <a:rPr lang="en-US" sz="1200" b="1" dirty="0" err="1">
                <a:latin typeface="Arial" panose="020B0604020202020204" pitchFamily="34" charset="0"/>
                <a:cs typeface="Arial" panose="020B0604020202020204" pitchFamily="34" charset="0"/>
              </a:rPr>
              <a:t>Topletz</a:t>
            </a:r>
            <a:r>
              <a:rPr lang="en-US" sz="1200" b="1" dirty="0">
                <a:latin typeface="Arial" panose="020B0604020202020204" pitchFamily="34" charset="0"/>
                <a:cs typeface="Arial" panose="020B0604020202020204" pitchFamily="34" charset="0"/>
              </a:rPr>
              <a:t>-Erickson, et al. </a:t>
            </a:r>
            <a:r>
              <a:rPr lang="en-US" sz="1200" b="1" i="1" dirty="0">
                <a:latin typeface="Arial" panose="020B0604020202020204" pitchFamily="34" charset="0"/>
                <a:cs typeface="Arial" panose="020B0604020202020204" pitchFamily="34" charset="0"/>
              </a:rPr>
              <a:t>Clin Pharmacokinet</a:t>
            </a:r>
            <a:r>
              <a:rPr lang="en-US" sz="1200" b="1" dirty="0">
                <a:latin typeface="Arial" panose="020B0604020202020204" pitchFamily="34" charset="0"/>
                <a:cs typeface="Arial" panose="020B0604020202020204" pitchFamily="34" charset="0"/>
              </a:rPr>
              <a:t>. 2022;61(10):1417-1426</a:t>
            </a:r>
            <a:endParaRPr lang="en-US" sz="1200" b="1" dirty="0"/>
          </a:p>
        </p:txBody>
      </p:sp>
    </p:spTree>
    <p:extLst>
      <p:ext uri="{BB962C8B-B14F-4D97-AF65-F5344CB8AC3E}">
        <p14:creationId xmlns:p14="http://schemas.microsoft.com/office/powerpoint/2010/main" val="71507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FA0D-9A07-8CD0-D180-C7A2CF57A366}"/>
              </a:ext>
            </a:extLst>
          </p:cNvPr>
          <p:cNvSpPr>
            <a:spLocks noGrp="1"/>
          </p:cNvSpPr>
          <p:nvPr>
            <p:ph type="title"/>
          </p:nvPr>
        </p:nvSpPr>
        <p:spPr>
          <a:xfrm>
            <a:off x="944588" y="108851"/>
            <a:ext cx="10058400" cy="1609344"/>
          </a:xfrm>
        </p:spPr>
        <p:txBody>
          <a:bodyPr/>
          <a:lstStyle/>
          <a:p>
            <a:pPr algn="ctr"/>
            <a:r>
              <a:rPr lang="en-US" b="1" dirty="0">
                <a:solidFill>
                  <a:srgbClr val="800000"/>
                </a:solidFill>
                <a:latin typeface="Arial" panose="020B0604020202020204" pitchFamily="34" charset="0"/>
                <a:cs typeface="Arial" panose="020B0604020202020204" pitchFamily="34" charset="0"/>
              </a:rPr>
              <a:t>Objectives </a:t>
            </a:r>
          </a:p>
        </p:txBody>
      </p:sp>
      <p:sp>
        <p:nvSpPr>
          <p:cNvPr id="3" name="Content Placeholder 2">
            <a:extLst>
              <a:ext uri="{FF2B5EF4-FFF2-40B4-BE49-F238E27FC236}">
                <a16:creationId xmlns:a16="http://schemas.microsoft.com/office/drawing/2014/main" id="{28B2D384-1803-731B-7C82-081BE4A25D0B}"/>
              </a:ext>
            </a:extLst>
          </p:cNvPr>
          <p:cNvSpPr>
            <a:spLocks noGrp="1"/>
          </p:cNvSpPr>
          <p:nvPr>
            <p:ph idx="1"/>
          </p:nvPr>
        </p:nvSpPr>
        <p:spPr>
          <a:xfrm>
            <a:off x="1064712" y="1870887"/>
            <a:ext cx="9832932" cy="4050792"/>
          </a:xfrm>
        </p:spPr>
        <p:txBody>
          <a:bodyPr>
            <a:normAutofit lnSpcReduction="10000"/>
          </a:bodyPr>
          <a:lstStyle/>
          <a:p>
            <a:pPr algn="just"/>
            <a:r>
              <a:rPr lang="en-US" sz="2800" dirty="0">
                <a:latin typeface="Arial" panose="020B0604020202020204" pitchFamily="34" charset="0"/>
                <a:cs typeface="Arial" panose="020B0604020202020204" pitchFamily="34" charset="0"/>
              </a:rPr>
              <a:t>Describe the types of drug transporters, their function and role in drug disposition. </a:t>
            </a:r>
          </a:p>
          <a:p>
            <a:pPr algn="just"/>
            <a:endParaRPr lang="en-US"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Define substrates, inducers and inhibitors of drug transporters as well as the clinical implications of drug-transporter interactions. </a:t>
            </a:r>
          </a:p>
          <a:p>
            <a:pPr marL="0" indent="0" algn="just">
              <a:buNone/>
            </a:pPr>
            <a:endParaRPr lang="en-US"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Understand the impact of genetic polymorphisms in drug- transporters on response to therapy. </a:t>
            </a:r>
          </a:p>
          <a:p>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88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39F3-91AE-908F-3E3D-5F035527F2B7}"/>
              </a:ext>
            </a:extLst>
          </p:cNvPr>
          <p:cNvSpPr>
            <a:spLocks noGrp="1"/>
          </p:cNvSpPr>
          <p:nvPr>
            <p:ph type="title"/>
          </p:nvPr>
        </p:nvSpPr>
        <p:spPr>
          <a:xfrm>
            <a:off x="731165" y="215902"/>
            <a:ext cx="10729670" cy="1106174"/>
          </a:xfrm>
        </p:spPr>
        <p:txBody>
          <a:bodyPr>
            <a:normAutofit/>
          </a:bodyPr>
          <a:lstStyle/>
          <a:p>
            <a:pPr algn="ctr"/>
            <a:r>
              <a:rPr lang="en-US" sz="3200" b="1" dirty="0">
                <a:solidFill>
                  <a:srgbClr val="800000"/>
                </a:solidFill>
                <a:latin typeface="Arial" panose="020B0604020202020204" pitchFamily="34" charset="0"/>
                <a:cs typeface="Arial" panose="020B0604020202020204" pitchFamily="34" charset="0"/>
              </a:rPr>
              <a:t>Venetoclax interaction with p-</a:t>
            </a:r>
            <a:r>
              <a:rPr lang="en-US" sz="3200" b="1" dirty="0" err="1">
                <a:solidFill>
                  <a:srgbClr val="800000"/>
                </a:solidFill>
                <a:latin typeface="Arial" panose="020B0604020202020204" pitchFamily="34" charset="0"/>
                <a:cs typeface="Arial" panose="020B0604020202020204" pitchFamily="34" charset="0"/>
              </a:rPr>
              <a:t>gp</a:t>
            </a:r>
            <a:r>
              <a:rPr lang="en-US" sz="3200" b="1" dirty="0">
                <a:solidFill>
                  <a:srgbClr val="800000"/>
                </a:solidFill>
                <a:latin typeface="Arial" panose="020B0604020202020204" pitchFamily="34" charset="0"/>
                <a:cs typeface="Arial" panose="020B0604020202020204" pitchFamily="34" charset="0"/>
              </a:rPr>
              <a:t> INHIBITORS </a:t>
            </a:r>
          </a:p>
        </p:txBody>
      </p:sp>
      <p:pic>
        <p:nvPicPr>
          <p:cNvPr id="7" name="Picture 6">
            <a:extLst>
              <a:ext uri="{FF2B5EF4-FFF2-40B4-BE49-F238E27FC236}">
                <a16:creationId xmlns:a16="http://schemas.microsoft.com/office/drawing/2014/main" id="{A818B3D3-10D7-F9B5-6478-C124B6C404DE}"/>
              </a:ext>
            </a:extLst>
          </p:cNvPr>
          <p:cNvPicPr>
            <a:picLocks noChangeAspect="1"/>
          </p:cNvPicPr>
          <p:nvPr/>
        </p:nvPicPr>
        <p:blipFill>
          <a:blip r:embed="rId3"/>
          <a:srcRect l="3905" t="10942" r="58337" b="9853"/>
          <a:stretch>
            <a:fillRect/>
          </a:stretch>
        </p:blipFill>
        <p:spPr>
          <a:xfrm>
            <a:off x="180019" y="1703540"/>
            <a:ext cx="3051695" cy="3293960"/>
          </a:xfrm>
          <a:prstGeom prst="rect">
            <a:avLst/>
          </a:prstGeom>
        </p:spPr>
      </p:pic>
      <p:sp>
        <p:nvSpPr>
          <p:cNvPr id="11" name="TextBox 10">
            <a:extLst>
              <a:ext uri="{FF2B5EF4-FFF2-40B4-BE49-F238E27FC236}">
                <a16:creationId xmlns:a16="http://schemas.microsoft.com/office/drawing/2014/main" id="{EA2E11DB-9657-3D68-3E44-0969B25BC74B}"/>
              </a:ext>
            </a:extLst>
          </p:cNvPr>
          <p:cNvSpPr txBox="1"/>
          <p:nvPr/>
        </p:nvSpPr>
        <p:spPr>
          <a:xfrm>
            <a:off x="202687" y="1959096"/>
            <a:ext cx="1559490" cy="307777"/>
          </a:xfrm>
          <a:prstGeom prst="rect">
            <a:avLst/>
          </a:prstGeom>
          <a:noFill/>
        </p:spPr>
        <p:txBody>
          <a:bodyPr wrap="square">
            <a:spAutoFit/>
          </a:bodyPr>
          <a:lstStyle/>
          <a:p>
            <a:pPr lvl="0"/>
            <a:r>
              <a:rPr lang="en-US" sz="1400" b="1" dirty="0">
                <a:latin typeface="Arial" panose="020B0604020202020204" pitchFamily="34" charset="0"/>
                <a:cs typeface="Arial" panose="020B0604020202020204" pitchFamily="34" charset="0"/>
              </a:rPr>
              <a:t>Venetoclax</a:t>
            </a:r>
            <a:endParaRPr lang="en-US" sz="1400" b="1" dirty="0"/>
          </a:p>
        </p:txBody>
      </p:sp>
      <p:sp>
        <p:nvSpPr>
          <p:cNvPr id="13" name="Rectangle 12">
            <a:extLst>
              <a:ext uri="{FF2B5EF4-FFF2-40B4-BE49-F238E27FC236}">
                <a16:creationId xmlns:a16="http://schemas.microsoft.com/office/drawing/2014/main" id="{98DD5413-A4FF-15E2-0B77-670319CA90B5}"/>
              </a:ext>
            </a:extLst>
          </p:cNvPr>
          <p:cNvSpPr/>
          <p:nvPr/>
        </p:nvSpPr>
        <p:spPr>
          <a:xfrm>
            <a:off x="1701932" y="3651500"/>
            <a:ext cx="989556" cy="6012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9B7274-E28C-62D4-AA88-82F1E11BE297}"/>
              </a:ext>
            </a:extLst>
          </p:cNvPr>
          <p:cNvSpPr/>
          <p:nvPr/>
        </p:nvSpPr>
        <p:spPr>
          <a:xfrm>
            <a:off x="1734853" y="3678762"/>
            <a:ext cx="1559491" cy="713309"/>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56624F6-0C75-98D4-DA2E-FDEEB78C7628}"/>
              </a:ext>
            </a:extLst>
          </p:cNvPr>
          <p:cNvSpPr txBox="1"/>
          <p:nvPr/>
        </p:nvSpPr>
        <p:spPr>
          <a:xfrm>
            <a:off x="1833509" y="3769317"/>
            <a:ext cx="1559490" cy="523220"/>
          </a:xfrm>
          <a:prstGeom prst="rect">
            <a:avLst/>
          </a:prstGeom>
          <a:noFill/>
        </p:spPr>
        <p:txBody>
          <a:bodyPr wrap="square">
            <a:spAutoFit/>
          </a:bodyPr>
          <a:lstStyle/>
          <a:p>
            <a:pPr lvl="0"/>
            <a:r>
              <a:rPr lang="en-US" sz="1400" b="1" dirty="0">
                <a:solidFill>
                  <a:schemeClr val="bg1"/>
                </a:solidFill>
                <a:latin typeface="Arial" panose="020B0604020202020204" pitchFamily="34" charset="0"/>
                <a:cs typeface="Arial" panose="020B0604020202020204" pitchFamily="34" charset="0"/>
              </a:rPr>
              <a:t>P-</a:t>
            </a:r>
            <a:r>
              <a:rPr lang="en-US" sz="1400" b="1" dirty="0" err="1">
                <a:solidFill>
                  <a:schemeClr val="bg1"/>
                </a:solidFill>
                <a:latin typeface="Arial" panose="020B0604020202020204" pitchFamily="34" charset="0"/>
                <a:cs typeface="Arial" panose="020B0604020202020204" pitchFamily="34" charset="0"/>
              </a:rPr>
              <a:t>gp</a:t>
            </a:r>
            <a:r>
              <a:rPr lang="en-US" sz="1400" b="1" dirty="0">
                <a:solidFill>
                  <a:schemeClr val="bg1"/>
                </a:solidFill>
                <a:latin typeface="Arial" panose="020B0604020202020204" pitchFamily="34" charset="0"/>
                <a:cs typeface="Arial" panose="020B0604020202020204" pitchFamily="34" charset="0"/>
              </a:rPr>
              <a:t> (</a:t>
            </a:r>
            <a:r>
              <a:rPr lang="en-US" sz="1400" b="1" i="1" dirty="0">
                <a:solidFill>
                  <a:schemeClr val="bg1"/>
                </a:solidFill>
                <a:latin typeface="Arial" panose="020B0604020202020204" pitchFamily="34" charset="0"/>
                <a:cs typeface="Arial" panose="020B0604020202020204" pitchFamily="34" charset="0"/>
              </a:rPr>
              <a:t>ABCB1</a:t>
            </a:r>
            <a:r>
              <a:rPr lang="en-US" sz="1400" b="1" dirty="0">
                <a:solidFill>
                  <a:schemeClr val="bg1"/>
                </a:solidFill>
                <a:latin typeface="Arial" panose="020B0604020202020204" pitchFamily="34" charset="0"/>
                <a:cs typeface="Arial" panose="020B0604020202020204" pitchFamily="34" charset="0"/>
              </a:rPr>
              <a:t>)</a:t>
            </a:r>
          </a:p>
          <a:p>
            <a:pPr lvl="0"/>
            <a:r>
              <a:rPr lang="en-US" sz="1400" b="1" dirty="0">
                <a:solidFill>
                  <a:schemeClr val="bg1"/>
                </a:solidFill>
                <a:latin typeface="Arial" panose="020B0604020202020204" pitchFamily="34" charset="0"/>
                <a:cs typeface="Arial" panose="020B0604020202020204" pitchFamily="34" charset="0"/>
              </a:rPr>
              <a:t>substrate</a:t>
            </a:r>
            <a:endParaRPr lang="en-US" sz="1400" b="1" dirty="0">
              <a:solidFill>
                <a:schemeClr val="bg1"/>
              </a:solidFill>
            </a:endParaRPr>
          </a:p>
        </p:txBody>
      </p:sp>
      <p:pic>
        <p:nvPicPr>
          <p:cNvPr id="17" name="Picture 16">
            <a:extLst>
              <a:ext uri="{FF2B5EF4-FFF2-40B4-BE49-F238E27FC236}">
                <a16:creationId xmlns:a16="http://schemas.microsoft.com/office/drawing/2014/main" id="{6D0570D9-69A5-3B97-DF7F-D93BEDCE1BB7}"/>
              </a:ext>
            </a:extLst>
          </p:cNvPr>
          <p:cNvPicPr>
            <a:picLocks noChangeAspect="1"/>
          </p:cNvPicPr>
          <p:nvPr/>
        </p:nvPicPr>
        <p:blipFill>
          <a:blip r:embed="rId3"/>
          <a:srcRect l="3982" t="17297" r="58009" b="10762"/>
          <a:stretch>
            <a:fillRect/>
          </a:stretch>
        </p:blipFill>
        <p:spPr>
          <a:xfrm>
            <a:off x="3575951" y="1885871"/>
            <a:ext cx="3220040" cy="3136090"/>
          </a:xfrm>
          <a:prstGeom prst="rect">
            <a:avLst/>
          </a:prstGeom>
        </p:spPr>
      </p:pic>
      <p:sp>
        <p:nvSpPr>
          <p:cNvPr id="18" name="&quot;Not Allowed&quot; Symbol 17">
            <a:extLst>
              <a:ext uri="{FF2B5EF4-FFF2-40B4-BE49-F238E27FC236}">
                <a16:creationId xmlns:a16="http://schemas.microsoft.com/office/drawing/2014/main" id="{AE140D1B-80D4-4B26-D90B-4D0E8C5D0B3F}"/>
              </a:ext>
            </a:extLst>
          </p:cNvPr>
          <p:cNvSpPr/>
          <p:nvPr/>
        </p:nvSpPr>
        <p:spPr>
          <a:xfrm>
            <a:off x="5063336" y="3059750"/>
            <a:ext cx="397565" cy="404667"/>
          </a:xfrm>
          <a:prstGeom prst="noSmoking">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471A48F8-CE22-9FC6-40D6-21B594F49ADD}"/>
              </a:ext>
            </a:extLst>
          </p:cNvPr>
          <p:cNvSpPr/>
          <p:nvPr/>
        </p:nvSpPr>
        <p:spPr>
          <a:xfrm>
            <a:off x="5800601" y="3625028"/>
            <a:ext cx="720376" cy="4046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DFE224-E791-0E1B-64A1-166FE3DCFFFD}"/>
              </a:ext>
            </a:extLst>
          </p:cNvPr>
          <p:cNvSpPr/>
          <p:nvPr/>
        </p:nvSpPr>
        <p:spPr>
          <a:xfrm>
            <a:off x="5180626" y="3713117"/>
            <a:ext cx="1559491" cy="713309"/>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9D82050-11B7-F4A1-AC67-892B06BDC4F2}"/>
              </a:ext>
            </a:extLst>
          </p:cNvPr>
          <p:cNvSpPr txBox="1"/>
          <p:nvPr/>
        </p:nvSpPr>
        <p:spPr>
          <a:xfrm>
            <a:off x="5316255" y="3808078"/>
            <a:ext cx="1559490" cy="738664"/>
          </a:xfrm>
          <a:prstGeom prst="rect">
            <a:avLst/>
          </a:prstGeom>
          <a:noFill/>
        </p:spPr>
        <p:txBody>
          <a:bodyPr wrap="square">
            <a:spAutoFit/>
          </a:bodyPr>
          <a:lstStyle/>
          <a:p>
            <a:pPr lvl="0"/>
            <a:r>
              <a:rPr lang="en-US" sz="1400" b="1" dirty="0">
                <a:solidFill>
                  <a:schemeClr val="bg1"/>
                </a:solidFill>
                <a:latin typeface="Arial" panose="020B0604020202020204" pitchFamily="34" charset="0"/>
                <a:cs typeface="Arial" panose="020B0604020202020204" pitchFamily="34" charset="0"/>
              </a:rPr>
              <a:t>Inhibition of </a:t>
            </a:r>
          </a:p>
          <a:p>
            <a:pPr lvl="0"/>
            <a:r>
              <a:rPr lang="en-US" sz="1400" b="1" dirty="0">
                <a:solidFill>
                  <a:schemeClr val="bg1"/>
                </a:solidFill>
                <a:latin typeface="Arial" panose="020B0604020202020204" pitchFamily="34" charset="0"/>
                <a:cs typeface="Arial" panose="020B0604020202020204" pitchFamily="34" charset="0"/>
              </a:rPr>
              <a:t>P-</a:t>
            </a:r>
            <a:r>
              <a:rPr lang="en-US" sz="1400" b="1" dirty="0" err="1">
                <a:solidFill>
                  <a:schemeClr val="bg1"/>
                </a:solidFill>
                <a:latin typeface="Arial" panose="020B0604020202020204" pitchFamily="34" charset="0"/>
                <a:cs typeface="Arial" panose="020B0604020202020204" pitchFamily="34" charset="0"/>
              </a:rPr>
              <a:t>gp</a:t>
            </a:r>
            <a:r>
              <a:rPr lang="en-US" sz="1400" b="1" dirty="0">
                <a:solidFill>
                  <a:schemeClr val="bg1"/>
                </a:solidFill>
                <a:latin typeface="Arial" panose="020B0604020202020204" pitchFamily="34" charset="0"/>
                <a:cs typeface="Arial" panose="020B0604020202020204" pitchFamily="34" charset="0"/>
              </a:rPr>
              <a:t>. </a:t>
            </a:r>
          </a:p>
          <a:p>
            <a:pPr lvl="0"/>
            <a:r>
              <a:rPr lang="en-US" sz="1400" b="1" dirty="0">
                <a:solidFill>
                  <a:schemeClr val="bg1"/>
                </a:solidFill>
                <a:latin typeface="Arial" panose="020B0604020202020204" pitchFamily="34" charset="0"/>
                <a:cs typeface="Arial" panose="020B0604020202020204" pitchFamily="34" charset="0"/>
              </a:rPr>
              <a:t> </a:t>
            </a:r>
            <a:endParaRPr lang="en-US" sz="1400" b="1" dirty="0">
              <a:solidFill>
                <a:schemeClr val="bg1"/>
              </a:solidFill>
            </a:endParaRPr>
          </a:p>
        </p:txBody>
      </p:sp>
      <p:cxnSp>
        <p:nvCxnSpPr>
          <p:cNvPr id="23" name="Straight Connector 22">
            <a:extLst>
              <a:ext uri="{FF2B5EF4-FFF2-40B4-BE49-F238E27FC236}">
                <a16:creationId xmlns:a16="http://schemas.microsoft.com/office/drawing/2014/main" id="{78DCD2B1-3C64-80DC-D501-ED9F0C928D29}"/>
              </a:ext>
            </a:extLst>
          </p:cNvPr>
          <p:cNvCxnSpPr/>
          <p:nvPr/>
        </p:nvCxnSpPr>
        <p:spPr>
          <a:xfrm>
            <a:off x="4124333" y="5087341"/>
            <a:ext cx="0" cy="25752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E66C098-3B25-3E22-E901-8FB5D87FE5B8}"/>
              </a:ext>
            </a:extLst>
          </p:cNvPr>
          <p:cNvCxnSpPr/>
          <p:nvPr/>
        </p:nvCxnSpPr>
        <p:spPr>
          <a:xfrm>
            <a:off x="4111807" y="5344868"/>
            <a:ext cx="93135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7087DC9-B475-A4E6-062A-02F3E3A8E118}"/>
              </a:ext>
            </a:extLst>
          </p:cNvPr>
          <p:cNvSpPr/>
          <p:nvPr/>
        </p:nvSpPr>
        <p:spPr>
          <a:xfrm>
            <a:off x="4399722" y="4467901"/>
            <a:ext cx="1159054" cy="3286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2F5896-5128-6824-F577-05C875B7D0D0}"/>
              </a:ext>
            </a:extLst>
          </p:cNvPr>
          <p:cNvSpPr/>
          <p:nvPr/>
        </p:nvSpPr>
        <p:spPr>
          <a:xfrm>
            <a:off x="3760540" y="4557078"/>
            <a:ext cx="1532490" cy="530263"/>
          </a:xfrm>
          <a:prstGeom prst="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BBAF9A1-F87F-F553-3A27-74E0434B20BC}"/>
              </a:ext>
            </a:extLst>
          </p:cNvPr>
          <p:cNvSpPr txBox="1"/>
          <p:nvPr/>
        </p:nvSpPr>
        <p:spPr>
          <a:xfrm>
            <a:off x="3901411" y="4651879"/>
            <a:ext cx="1559490" cy="338554"/>
          </a:xfrm>
          <a:prstGeom prst="rect">
            <a:avLst/>
          </a:prstGeom>
          <a:noFill/>
        </p:spPr>
        <p:txBody>
          <a:bodyPr wrap="square">
            <a:spAutoFit/>
          </a:bodyPr>
          <a:lstStyle/>
          <a:p>
            <a:pPr lvl="0"/>
            <a:r>
              <a:rPr lang="en-US" sz="1600" b="1" dirty="0">
                <a:solidFill>
                  <a:schemeClr val="bg1"/>
                </a:solidFill>
                <a:latin typeface="Arial" panose="020B0604020202020204" pitchFamily="34" charset="0"/>
                <a:cs typeface="Arial" panose="020B0604020202020204" pitchFamily="34" charset="0"/>
              </a:rPr>
              <a:t>Venetoclax</a:t>
            </a:r>
            <a:endParaRPr lang="en-US" sz="1600" b="1" dirty="0">
              <a:solidFill>
                <a:schemeClr val="bg1"/>
              </a:solidFill>
            </a:endParaRPr>
          </a:p>
        </p:txBody>
      </p:sp>
      <p:sp>
        <p:nvSpPr>
          <p:cNvPr id="28" name="Rectangle 27">
            <a:extLst>
              <a:ext uri="{FF2B5EF4-FFF2-40B4-BE49-F238E27FC236}">
                <a16:creationId xmlns:a16="http://schemas.microsoft.com/office/drawing/2014/main" id="{5B265487-48D1-2BCA-9367-8EBB94D38065}"/>
              </a:ext>
            </a:extLst>
          </p:cNvPr>
          <p:cNvSpPr/>
          <p:nvPr/>
        </p:nvSpPr>
        <p:spPr>
          <a:xfrm>
            <a:off x="2691488" y="1553227"/>
            <a:ext cx="800888" cy="4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01865951-210C-CC5A-238B-5BBF09C275A4}"/>
              </a:ext>
            </a:extLst>
          </p:cNvPr>
          <p:cNvCxnSpPr>
            <a:cxnSpLocks/>
          </p:cNvCxnSpPr>
          <p:nvPr/>
        </p:nvCxnSpPr>
        <p:spPr>
          <a:xfrm>
            <a:off x="3442272" y="1846259"/>
            <a:ext cx="0" cy="38187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10CBF67-3EAB-D15D-E104-C3DB3435E3AB}"/>
              </a:ext>
            </a:extLst>
          </p:cNvPr>
          <p:cNvSpPr txBox="1"/>
          <p:nvPr/>
        </p:nvSpPr>
        <p:spPr>
          <a:xfrm>
            <a:off x="5460901" y="5255756"/>
            <a:ext cx="2181545" cy="1169551"/>
          </a:xfrm>
          <a:prstGeom prst="rect">
            <a:avLst/>
          </a:prstGeom>
          <a:noFill/>
        </p:spPr>
        <p:txBody>
          <a:bodyPr wrap="square">
            <a:spAutoFit/>
          </a:bodyPr>
          <a:lstStyle/>
          <a:p>
            <a:pPr lvl="0"/>
            <a:r>
              <a:rPr lang="en-US" sz="1400" b="1" dirty="0">
                <a:latin typeface="Arial" panose="020B0604020202020204" pitchFamily="34" charset="0"/>
                <a:cs typeface="Arial" panose="020B0604020202020204" pitchFamily="34" charset="0"/>
              </a:rPr>
              <a:t>Drug accumulation:</a:t>
            </a:r>
          </a:p>
          <a:p>
            <a:pPr lvl="0"/>
            <a:r>
              <a:rPr lang="en-US" sz="1400" b="1" dirty="0">
                <a:latin typeface="Arial" panose="020B0604020202020204" pitchFamily="34" charset="0"/>
                <a:cs typeface="Arial" panose="020B0604020202020204" pitchFamily="34" charset="0"/>
              </a:rPr>
              <a:t>- Myelosuppression</a:t>
            </a:r>
          </a:p>
          <a:p>
            <a:pPr lvl="0"/>
            <a:r>
              <a:rPr lang="en-US" sz="1400" b="1" dirty="0">
                <a:latin typeface="Arial" panose="020B0604020202020204" pitchFamily="34" charset="0"/>
                <a:cs typeface="Arial" panose="020B0604020202020204" pitchFamily="34" charset="0"/>
              </a:rPr>
              <a:t>- Infections</a:t>
            </a:r>
          </a:p>
          <a:p>
            <a:pPr lvl="0"/>
            <a:r>
              <a:rPr lang="en-US" sz="1400" b="1" dirty="0">
                <a:latin typeface="Arial" panose="020B0604020202020204" pitchFamily="34" charset="0"/>
                <a:cs typeface="Arial" panose="020B0604020202020204" pitchFamily="34" charset="0"/>
              </a:rPr>
              <a:t>- Tumor lysis syndrome</a:t>
            </a:r>
          </a:p>
          <a:p>
            <a:pPr lvl="0"/>
            <a:endParaRPr lang="en-US" sz="1400" b="1" dirty="0"/>
          </a:p>
        </p:txBody>
      </p:sp>
      <p:sp>
        <p:nvSpPr>
          <p:cNvPr id="32" name="Rectangle 31">
            <a:extLst>
              <a:ext uri="{FF2B5EF4-FFF2-40B4-BE49-F238E27FC236}">
                <a16:creationId xmlns:a16="http://schemas.microsoft.com/office/drawing/2014/main" id="{3F437FFF-CDE0-4E96-D0A5-2563FB5F0552}"/>
              </a:ext>
            </a:extLst>
          </p:cNvPr>
          <p:cNvSpPr/>
          <p:nvPr/>
        </p:nvSpPr>
        <p:spPr>
          <a:xfrm>
            <a:off x="216187" y="4527318"/>
            <a:ext cx="1532490" cy="530263"/>
          </a:xfrm>
          <a:prstGeom prst="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8A639CB-03DB-C1EA-FE61-55ADDD09D4E0}"/>
              </a:ext>
            </a:extLst>
          </p:cNvPr>
          <p:cNvSpPr txBox="1"/>
          <p:nvPr/>
        </p:nvSpPr>
        <p:spPr>
          <a:xfrm>
            <a:off x="294466" y="4611106"/>
            <a:ext cx="1559490" cy="338554"/>
          </a:xfrm>
          <a:prstGeom prst="rect">
            <a:avLst/>
          </a:prstGeom>
          <a:noFill/>
        </p:spPr>
        <p:txBody>
          <a:bodyPr wrap="square">
            <a:spAutoFit/>
          </a:bodyPr>
          <a:lstStyle/>
          <a:p>
            <a:pPr lvl="0"/>
            <a:r>
              <a:rPr lang="en-US" sz="1600" b="1" dirty="0">
                <a:solidFill>
                  <a:schemeClr val="bg1"/>
                </a:solidFill>
                <a:latin typeface="Arial" panose="020B0604020202020204" pitchFamily="34" charset="0"/>
                <a:cs typeface="Arial" panose="020B0604020202020204" pitchFamily="34" charset="0"/>
              </a:rPr>
              <a:t>Venetoclax</a:t>
            </a:r>
            <a:endParaRPr lang="en-US" sz="1600" b="1" dirty="0">
              <a:solidFill>
                <a:schemeClr val="bg1"/>
              </a:solidFill>
            </a:endParaRPr>
          </a:p>
        </p:txBody>
      </p:sp>
      <p:sp>
        <p:nvSpPr>
          <p:cNvPr id="34" name="Rectangle 33">
            <a:extLst>
              <a:ext uri="{FF2B5EF4-FFF2-40B4-BE49-F238E27FC236}">
                <a16:creationId xmlns:a16="http://schemas.microsoft.com/office/drawing/2014/main" id="{19E57A26-B3C7-3067-845D-C6289969EDCB}"/>
              </a:ext>
            </a:extLst>
          </p:cNvPr>
          <p:cNvSpPr/>
          <p:nvPr/>
        </p:nvSpPr>
        <p:spPr>
          <a:xfrm>
            <a:off x="5430210" y="5071807"/>
            <a:ext cx="2181533" cy="1303654"/>
          </a:xfrm>
          <a:prstGeom prst="rect">
            <a:avLst/>
          </a:prstGeom>
          <a:noFill/>
          <a:ln w="31750">
            <a:solidFill>
              <a:srgbClr val="996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Table 34">
            <a:extLst>
              <a:ext uri="{FF2B5EF4-FFF2-40B4-BE49-F238E27FC236}">
                <a16:creationId xmlns:a16="http://schemas.microsoft.com/office/drawing/2014/main" id="{C9EC318F-D69A-27D4-4C3A-3055F0F96BAB}"/>
              </a:ext>
            </a:extLst>
          </p:cNvPr>
          <p:cNvGraphicFramePr>
            <a:graphicFrameLocks noGrp="1"/>
          </p:cNvGraphicFramePr>
          <p:nvPr>
            <p:extLst>
              <p:ext uri="{D42A27DB-BD31-4B8C-83A1-F6EECF244321}">
                <p14:modId xmlns:p14="http://schemas.microsoft.com/office/powerpoint/2010/main" val="2076003838"/>
              </p:ext>
            </p:extLst>
          </p:nvPr>
        </p:nvGraphicFramePr>
        <p:xfrm>
          <a:off x="7611743" y="2699052"/>
          <a:ext cx="4400238" cy="1593485"/>
        </p:xfrm>
        <a:graphic>
          <a:graphicData uri="http://schemas.openxmlformats.org/drawingml/2006/table">
            <a:tbl>
              <a:tblPr firstRow="1" bandRow="1">
                <a:tableStyleId>{5C22544A-7EE6-4342-B048-85BDC9FD1C3A}</a:tableStyleId>
              </a:tblPr>
              <a:tblGrid>
                <a:gridCol w="2283819">
                  <a:extLst>
                    <a:ext uri="{9D8B030D-6E8A-4147-A177-3AD203B41FA5}">
                      <a16:colId xmlns:a16="http://schemas.microsoft.com/office/drawing/2014/main" val="3271615622"/>
                    </a:ext>
                  </a:extLst>
                </a:gridCol>
                <a:gridCol w="2116419">
                  <a:extLst>
                    <a:ext uri="{9D8B030D-6E8A-4147-A177-3AD203B41FA5}">
                      <a16:colId xmlns:a16="http://schemas.microsoft.com/office/drawing/2014/main" val="1949261057"/>
                    </a:ext>
                  </a:extLst>
                </a:gridCol>
              </a:tblGrid>
              <a:tr h="449845">
                <a:tc>
                  <a:txBody>
                    <a:bodyPr/>
                    <a:lstStyle/>
                    <a:p>
                      <a:pPr algn="ctr"/>
                      <a:r>
                        <a:rPr lang="en-US" sz="1500" dirty="0">
                          <a:latin typeface="Arial" panose="020B0604020202020204" pitchFamily="34" charset="0"/>
                          <a:cs typeface="Arial" panose="020B0604020202020204" pitchFamily="34" charset="0"/>
                        </a:rPr>
                        <a:t>P-</a:t>
                      </a:r>
                      <a:r>
                        <a:rPr lang="en-US" sz="1500" dirty="0" err="1">
                          <a:latin typeface="Arial" panose="020B0604020202020204" pitchFamily="34" charset="0"/>
                          <a:cs typeface="Arial" panose="020B0604020202020204" pitchFamily="34" charset="0"/>
                        </a:rPr>
                        <a:t>gp</a:t>
                      </a:r>
                      <a:r>
                        <a:rPr lang="en-US" sz="1500" dirty="0">
                          <a:latin typeface="Arial" panose="020B0604020202020204" pitchFamily="34" charset="0"/>
                          <a:cs typeface="Arial" panose="020B0604020202020204" pitchFamily="34" charset="0"/>
                        </a:rPr>
                        <a:t> inhibitors </a:t>
                      </a:r>
                    </a:p>
                  </a:txBody>
                  <a:tcPr>
                    <a:solidFill>
                      <a:srgbClr val="006666"/>
                    </a:solidFill>
                  </a:tcPr>
                </a:tc>
                <a:tc>
                  <a:txBody>
                    <a:bodyPr/>
                    <a:lstStyle/>
                    <a:p>
                      <a:pPr algn="ctr"/>
                      <a:r>
                        <a:rPr lang="en-US" sz="1500" dirty="0">
                          <a:latin typeface="Arial" panose="020B0604020202020204" pitchFamily="34" charset="0"/>
                          <a:cs typeface="Arial" panose="020B0604020202020204" pitchFamily="34" charset="0"/>
                        </a:rPr>
                        <a:t>Recommendation</a:t>
                      </a:r>
                    </a:p>
                  </a:txBody>
                  <a:tcPr>
                    <a:solidFill>
                      <a:srgbClr val="006666"/>
                    </a:solidFill>
                  </a:tcPr>
                </a:tc>
                <a:extLst>
                  <a:ext uri="{0D108BD9-81ED-4DB2-BD59-A6C34878D82A}">
                    <a16:rowId xmlns:a16="http://schemas.microsoft.com/office/drawing/2014/main" val="1291568758"/>
                  </a:ext>
                </a:extLst>
              </a:tr>
              <a:tr h="1143640">
                <a:tc>
                  <a:txBody>
                    <a:bodyPr/>
                    <a:lstStyle/>
                    <a:p>
                      <a:r>
                        <a:rPr lang="en-US" sz="1400" dirty="0">
                          <a:latin typeface="Arial" panose="020B0604020202020204" pitchFamily="34" charset="0"/>
                          <a:cs typeface="Arial" panose="020B0604020202020204" pitchFamily="34" charset="0"/>
                        </a:rPr>
                        <a:t>Amiodarone, cyclosporine, dronedarone, ranolazine, verapamil, carvedilol </a:t>
                      </a:r>
                    </a:p>
                  </a:txBody>
                  <a:tcPr>
                    <a:solidFill>
                      <a:schemeClr val="bg1">
                        <a:lumMod val="95000"/>
                      </a:schemeClr>
                    </a:solidFill>
                  </a:tcPr>
                </a:tc>
                <a:tc>
                  <a:txBody>
                    <a:bodyPr/>
                    <a:lstStyle/>
                    <a:p>
                      <a:r>
                        <a:rPr lang="en-US" sz="1400" dirty="0">
                          <a:latin typeface="Arial" panose="020B0604020202020204" pitchFamily="34" charset="0"/>
                          <a:cs typeface="Arial" panose="020B0604020202020204" pitchFamily="34" charset="0"/>
                        </a:rPr>
                        <a:t>Reduce the dose by at least 50%</a:t>
                      </a:r>
                    </a:p>
                  </a:txBody>
                  <a:tcPr>
                    <a:solidFill>
                      <a:schemeClr val="bg1">
                        <a:lumMod val="95000"/>
                      </a:schemeClr>
                    </a:solidFill>
                  </a:tcPr>
                </a:tc>
                <a:extLst>
                  <a:ext uri="{0D108BD9-81ED-4DB2-BD59-A6C34878D82A}">
                    <a16:rowId xmlns:a16="http://schemas.microsoft.com/office/drawing/2014/main" val="3391692779"/>
                  </a:ext>
                </a:extLst>
              </a:tr>
            </a:tbl>
          </a:graphicData>
        </a:graphic>
      </p:graphicFrame>
      <p:sp>
        <p:nvSpPr>
          <p:cNvPr id="36" name="Arrow: Right 35">
            <a:extLst>
              <a:ext uri="{FF2B5EF4-FFF2-40B4-BE49-F238E27FC236}">
                <a16:creationId xmlns:a16="http://schemas.microsoft.com/office/drawing/2014/main" id="{3361CFEA-A71E-F62F-FA63-A24FFE030EA6}"/>
              </a:ext>
            </a:extLst>
          </p:cNvPr>
          <p:cNvSpPr/>
          <p:nvPr/>
        </p:nvSpPr>
        <p:spPr>
          <a:xfrm>
            <a:off x="6989523" y="3059750"/>
            <a:ext cx="425885" cy="404667"/>
          </a:xfrm>
          <a:prstGeom prst="right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12BE6D6-6FF2-9016-39E6-9FD0832C6A0E}"/>
              </a:ext>
            </a:extLst>
          </p:cNvPr>
          <p:cNvSpPr txBox="1"/>
          <p:nvPr/>
        </p:nvSpPr>
        <p:spPr>
          <a:xfrm>
            <a:off x="4020244" y="6577162"/>
            <a:ext cx="4788393"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Shah D, et al. </a:t>
            </a:r>
            <a:r>
              <a:rPr lang="en-US" sz="1200" b="1" i="1" dirty="0">
                <a:latin typeface="Arial" panose="020B0604020202020204" pitchFamily="34" charset="0"/>
                <a:cs typeface="Arial" panose="020B0604020202020204" pitchFamily="34" charset="0"/>
              </a:rPr>
              <a:t>J Cancer Res Clin Oncol</a:t>
            </a:r>
            <a:r>
              <a:rPr lang="en-US" sz="1200" b="1" dirty="0">
                <a:latin typeface="Arial" panose="020B0604020202020204" pitchFamily="34" charset="0"/>
                <a:cs typeface="Arial" panose="020B0604020202020204" pitchFamily="34" charset="0"/>
              </a:rPr>
              <a:t>. 2023;149:367-391</a:t>
            </a:r>
            <a:endParaRPr lang="en-US" sz="1200" b="1" dirty="0"/>
          </a:p>
        </p:txBody>
      </p:sp>
    </p:spTree>
    <p:extLst>
      <p:ext uri="{BB962C8B-B14F-4D97-AF65-F5344CB8AC3E}">
        <p14:creationId xmlns:p14="http://schemas.microsoft.com/office/powerpoint/2010/main" val="220420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8" name="Oval 2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1" name="Rectangle 30">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DD27E-535E-4AD9-C50E-D8EC408BFA3D}"/>
              </a:ext>
            </a:extLst>
          </p:cNvPr>
          <p:cNvSpPr>
            <a:spLocks noGrp="1"/>
          </p:cNvSpPr>
          <p:nvPr>
            <p:ph type="title"/>
          </p:nvPr>
        </p:nvSpPr>
        <p:spPr>
          <a:xfrm>
            <a:off x="4482059" y="1432223"/>
            <a:ext cx="6952463" cy="3357976"/>
          </a:xfrm>
        </p:spPr>
        <p:txBody>
          <a:bodyPr vert="horz" lIns="91440" tIns="45720" rIns="91440" bIns="45720" rtlCol="0" anchor="ctr">
            <a:normAutofit/>
          </a:bodyPr>
          <a:lstStyle/>
          <a:p>
            <a:pPr algn="ctr">
              <a:lnSpc>
                <a:spcPct val="80000"/>
              </a:lnSpc>
            </a:pPr>
            <a:r>
              <a:rPr lang="en-US" sz="4000" b="1" dirty="0">
                <a:solidFill>
                  <a:srgbClr val="800000"/>
                </a:solidFill>
                <a:latin typeface="Arial" panose="020B0604020202020204" pitchFamily="34" charset="0"/>
                <a:cs typeface="Arial" panose="020B0604020202020204" pitchFamily="34" charset="0"/>
              </a:rPr>
              <a:t>Genetic polymorphisms of drug transporters</a:t>
            </a:r>
          </a:p>
        </p:txBody>
      </p:sp>
      <p:sp>
        <p:nvSpPr>
          <p:cNvPr id="37" name="Rectangle 36">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0" name="Oval 39">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DNA">
            <a:extLst>
              <a:ext uri="{FF2B5EF4-FFF2-40B4-BE49-F238E27FC236}">
                <a16:creationId xmlns:a16="http://schemas.microsoft.com/office/drawing/2014/main" id="{DD85AC44-9655-833D-7C53-90E9F841A7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915" y="1686320"/>
            <a:ext cx="3416725" cy="3416725"/>
          </a:xfrm>
          <a:prstGeom prst="rect">
            <a:avLst/>
          </a:prstGeom>
        </p:spPr>
      </p:pic>
    </p:spTree>
    <p:extLst>
      <p:ext uri="{BB962C8B-B14F-4D97-AF65-F5344CB8AC3E}">
        <p14:creationId xmlns:p14="http://schemas.microsoft.com/office/powerpoint/2010/main" val="153536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AC3C-451D-9FF4-0693-0398672D7C35}"/>
              </a:ext>
            </a:extLst>
          </p:cNvPr>
          <p:cNvSpPr>
            <a:spLocks noGrp="1"/>
          </p:cNvSpPr>
          <p:nvPr>
            <p:ph type="title"/>
          </p:nvPr>
        </p:nvSpPr>
        <p:spPr>
          <a:xfrm>
            <a:off x="1247648" y="210566"/>
            <a:ext cx="10058400" cy="780034"/>
          </a:xfrm>
        </p:spPr>
        <p:txBody>
          <a:bodyPr>
            <a:normAutofit fontScale="90000"/>
          </a:bodyPr>
          <a:lstStyle/>
          <a:p>
            <a:pPr algn="ctr"/>
            <a:r>
              <a:rPr lang="en-US" b="1" i="1" dirty="0">
                <a:solidFill>
                  <a:srgbClr val="800000"/>
                </a:solidFill>
                <a:latin typeface="Arial" panose="020B0604020202020204" pitchFamily="34" charset="0"/>
                <a:cs typeface="Arial" panose="020B0604020202020204" pitchFamily="34" charset="0"/>
              </a:rPr>
              <a:t>Slco1b1</a:t>
            </a:r>
            <a:r>
              <a:rPr lang="en-US" b="1" dirty="0">
                <a:solidFill>
                  <a:srgbClr val="800000"/>
                </a:solidFill>
                <a:latin typeface="Arial" panose="020B0604020202020204" pitchFamily="34" charset="0"/>
                <a:cs typeface="Arial" panose="020B0604020202020204" pitchFamily="34" charset="0"/>
              </a:rPr>
              <a:t> Polymorphisms </a:t>
            </a:r>
          </a:p>
        </p:txBody>
      </p:sp>
      <p:pic>
        <p:nvPicPr>
          <p:cNvPr id="5" name="Picture 4">
            <a:extLst>
              <a:ext uri="{FF2B5EF4-FFF2-40B4-BE49-F238E27FC236}">
                <a16:creationId xmlns:a16="http://schemas.microsoft.com/office/drawing/2014/main" id="{0AFF12F9-AE74-FFA4-8898-345DBFD4210B}"/>
              </a:ext>
            </a:extLst>
          </p:cNvPr>
          <p:cNvPicPr>
            <a:picLocks noChangeAspect="1"/>
          </p:cNvPicPr>
          <p:nvPr/>
        </p:nvPicPr>
        <p:blipFill>
          <a:blip r:embed="rId2"/>
          <a:stretch>
            <a:fillRect/>
          </a:stretch>
        </p:blipFill>
        <p:spPr>
          <a:xfrm>
            <a:off x="787400" y="1580849"/>
            <a:ext cx="10419887" cy="4550521"/>
          </a:xfrm>
          <a:prstGeom prst="rect">
            <a:avLst/>
          </a:prstGeom>
        </p:spPr>
      </p:pic>
      <p:sp>
        <p:nvSpPr>
          <p:cNvPr id="6" name="Rectangle 5">
            <a:extLst>
              <a:ext uri="{FF2B5EF4-FFF2-40B4-BE49-F238E27FC236}">
                <a16:creationId xmlns:a16="http://schemas.microsoft.com/office/drawing/2014/main" id="{8992E12C-D587-2DBD-8C89-D3428A412A74}"/>
              </a:ext>
            </a:extLst>
          </p:cNvPr>
          <p:cNvSpPr/>
          <p:nvPr/>
        </p:nvSpPr>
        <p:spPr>
          <a:xfrm>
            <a:off x="5435600" y="3924300"/>
            <a:ext cx="812800" cy="355600"/>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0F1953-9D27-5C0B-BBA9-412503BAD325}"/>
              </a:ext>
            </a:extLst>
          </p:cNvPr>
          <p:cNvSpPr txBox="1"/>
          <p:nvPr/>
        </p:nvSpPr>
        <p:spPr>
          <a:xfrm>
            <a:off x="3778250" y="2444796"/>
            <a:ext cx="1479550" cy="307777"/>
          </a:xfrm>
          <a:prstGeom prst="rect">
            <a:avLst/>
          </a:prstGeom>
          <a:noFill/>
        </p:spPr>
        <p:txBody>
          <a:bodyPr wrap="square">
            <a:spAutoFit/>
          </a:bodyPr>
          <a:lstStyle/>
          <a:p>
            <a:r>
              <a:rPr lang="en-US" sz="1400" b="1" i="1" dirty="0">
                <a:solidFill>
                  <a:schemeClr val="dk1"/>
                </a:solidFill>
                <a:latin typeface="Arial" panose="020B0604020202020204" pitchFamily="34" charset="0"/>
                <a:cs typeface="Arial" panose="020B0604020202020204" pitchFamily="34" charset="0"/>
              </a:rPr>
              <a:t>SLCO1B1</a:t>
            </a:r>
            <a:r>
              <a:rPr lang="en-US" sz="1400" b="1" i="0" kern="1200" dirty="0">
                <a:solidFill>
                  <a:schemeClr val="dk1"/>
                </a:solidFill>
                <a:effectLst/>
                <a:latin typeface="Arial" panose="020B0604020202020204" pitchFamily="34" charset="0"/>
                <a:ea typeface="+mn-ea"/>
                <a:cs typeface="Arial" panose="020B0604020202020204" pitchFamily="34" charset="0"/>
              </a:rPr>
              <a:t>*14</a:t>
            </a:r>
            <a:endParaRPr lang="en-US" sz="1400" b="1" dirty="0"/>
          </a:p>
        </p:txBody>
      </p:sp>
      <p:sp>
        <p:nvSpPr>
          <p:cNvPr id="10" name="Rectangle 9">
            <a:extLst>
              <a:ext uri="{FF2B5EF4-FFF2-40B4-BE49-F238E27FC236}">
                <a16:creationId xmlns:a16="http://schemas.microsoft.com/office/drawing/2014/main" id="{0A0E0B82-B857-713D-69B0-767DF59A2D54}"/>
              </a:ext>
            </a:extLst>
          </p:cNvPr>
          <p:cNvSpPr/>
          <p:nvPr/>
        </p:nvSpPr>
        <p:spPr>
          <a:xfrm>
            <a:off x="4787900" y="5610671"/>
            <a:ext cx="812800" cy="355600"/>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88E858B-926D-58B2-2652-1BC8FEEE7F22}"/>
              </a:ext>
            </a:extLst>
          </p:cNvPr>
          <p:cNvSpPr txBox="1"/>
          <p:nvPr/>
        </p:nvSpPr>
        <p:spPr>
          <a:xfrm>
            <a:off x="5102225" y="2439640"/>
            <a:ext cx="1479550" cy="307777"/>
          </a:xfrm>
          <a:prstGeom prst="rect">
            <a:avLst/>
          </a:prstGeom>
          <a:noFill/>
        </p:spPr>
        <p:txBody>
          <a:bodyPr wrap="square">
            <a:spAutoFit/>
          </a:bodyPr>
          <a:lstStyle/>
          <a:p>
            <a:r>
              <a:rPr lang="en-US" sz="1400" b="1" i="1" dirty="0">
                <a:solidFill>
                  <a:schemeClr val="dk1"/>
                </a:solidFill>
                <a:latin typeface="Arial" panose="020B0604020202020204" pitchFamily="34" charset="0"/>
                <a:cs typeface="Arial" panose="020B0604020202020204" pitchFamily="34" charset="0"/>
              </a:rPr>
              <a:t>SLCO1B1</a:t>
            </a:r>
            <a:r>
              <a:rPr lang="en-US" sz="1400" b="1" i="0" kern="1200" dirty="0">
                <a:solidFill>
                  <a:schemeClr val="dk1"/>
                </a:solidFill>
                <a:effectLst/>
                <a:latin typeface="Arial" panose="020B0604020202020204" pitchFamily="34" charset="0"/>
                <a:ea typeface="+mn-ea"/>
                <a:cs typeface="Arial" panose="020B0604020202020204" pitchFamily="34" charset="0"/>
              </a:rPr>
              <a:t>*5</a:t>
            </a:r>
            <a:endParaRPr lang="en-US" sz="1400" b="1" dirty="0"/>
          </a:p>
        </p:txBody>
      </p:sp>
      <p:sp>
        <p:nvSpPr>
          <p:cNvPr id="12" name="Right Bracket 11">
            <a:extLst>
              <a:ext uri="{FF2B5EF4-FFF2-40B4-BE49-F238E27FC236}">
                <a16:creationId xmlns:a16="http://schemas.microsoft.com/office/drawing/2014/main" id="{12315C69-CAEF-CB27-A119-CB873B021633}"/>
              </a:ext>
            </a:extLst>
          </p:cNvPr>
          <p:cNvSpPr/>
          <p:nvPr/>
        </p:nvSpPr>
        <p:spPr>
          <a:xfrm>
            <a:off x="6581775" y="4279900"/>
            <a:ext cx="136525" cy="1587500"/>
          </a:xfrm>
          <a:prstGeom prst="rightBracket">
            <a:avLst/>
          </a:prstGeom>
          <a:ln w="31750">
            <a:solidFill>
              <a:srgbClr val="CC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86F6C402-5AFA-0420-E0A5-5237F6EC5028}"/>
              </a:ext>
            </a:extLst>
          </p:cNvPr>
          <p:cNvSpPr txBox="1"/>
          <p:nvPr/>
        </p:nvSpPr>
        <p:spPr>
          <a:xfrm>
            <a:off x="7534274" y="4888983"/>
            <a:ext cx="1689100" cy="369332"/>
          </a:xfrm>
          <a:prstGeom prst="rect">
            <a:avLst/>
          </a:prstGeom>
          <a:noFill/>
        </p:spPr>
        <p:txBody>
          <a:bodyPr wrap="square">
            <a:spAutoFit/>
          </a:bodyPr>
          <a:lstStyle/>
          <a:p>
            <a:r>
              <a:rPr lang="en-US" sz="1800" b="0" i="0" kern="1200" dirty="0">
                <a:solidFill>
                  <a:schemeClr val="dk1"/>
                </a:solidFill>
                <a:effectLst/>
                <a:latin typeface="Arial" panose="020B0604020202020204" pitchFamily="34" charset="0"/>
                <a:ea typeface="+mn-ea"/>
                <a:cs typeface="Arial" panose="020B0604020202020204" pitchFamily="34" charset="0"/>
              </a:rPr>
              <a:t> </a:t>
            </a:r>
            <a:r>
              <a:rPr lang="en-US" sz="1800" b="0" i="1" kern="1200" dirty="0">
                <a:solidFill>
                  <a:schemeClr val="dk1"/>
                </a:solidFill>
                <a:effectLst/>
                <a:latin typeface="Arial" panose="020B0604020202020204" pitchFamily="34" charset="0"/>
                <a:ea typeface="+mn-ea"/>
                <a:cs typeface="Arial" panose="020B0604020202020204" pitchFamily="34" charset="0"/>
              </a:rPr>
              <a:t>SLCO1B1</a:t>
            </a:r>
            <a:r>
              <a:rPr lang="en-US" sz="1800" b="0" i="0" kern="1200" dirty="0">
                <a:solidFill>
                  <a:schemeClr val="dk1"/>
                </a:solidFill>
                <a:effectLst/>
                <a:latin typeface="Arial" panose="020B0604020202020204" pitchFamily="34" charset="0"/>
                <a:ea typeface="+mn-ea"/>
                <a:cs typeface="Arial" panose="020B0604020202020204" pitchFamily="34" charset="0"/>
              </a:rPr>
              <a:t>*15</a:t>
            </a:r>
          </a:p>
        </p:txBody>
      </p:sp>
      <p:sp>
        <p:nvSpPr>
          <p:cNvPr id="15" name="Rectangle 14">
            <a:extLst>
              <a:ext uri="{FF2B5EF4-FFF2-40B4-BE49-F238E27FC236}">
                <a16:creationId xmlns:a16="http://schemas.microsoft.com/office/drawing/2014/main" id="{43AB4A19-63A8-63C3-50E1-621960D87F57}"/>
              </a:ext>
            </a:extLst>
          </p:cNvPr>
          <p:cNvSpPr/>
          <p:nvPr/>
        </p:nvSpPr>
        <p:spPr>
          <a:xfrm>
            <a:off x="7534275" y="4835374"/>
            <a:ext cx="1689099" cy="476551"/>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04DA2280-695E-1791-9DF1-40E34890C3D2}"/>
              </a:ext>
            </a:extLst>
          </p:cNvPr>
          <p:cNvSpPr/>
          <p:nvPr/>
        </p:nvSpPr>
        <p:spPr>
          <a:xfrm>
            <a:off x="6972300" y="4888983"/>
            <a:ext cx="406400" cy="369332"/>
          </a:xfrm>
          <a:prstGeom prst="right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B819D7-795B-8766-FA7E-65F97C8C6686}"/>
              </a:ext>
            </a:extLst>
          </p:cNvPr>
          <p:cNvSpPr txBox="1"/>
          <p:nvPr/>
        </p:nvSpPr>
        <p:spPr>
          <a:xfrm>
            <a:off x="4117369" y="6576113"/>
            <a:ext cx="3957262" cy="281887"/>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Rao Jada S et al. </a:t>
            </a:r>
            <a:r>
              <a:rPr lang="en-US" sz="1200" b="1" i="1" dirty="0" err="1">
                <a:latin typeface="Arial" panose="020B0604020202020204" pitchFamily="34" charset="0"/>
                <a:cs typeface="Arial" panose="020B0604020202020204" pitchFamily="34" charset="0"/>
              </a:rPr>
              <a:t>Eur</a:t>
            </a:r>
            <a:r>
              <a:rPr lang="en-US" sz="1200" b="1" i="1" dirty="0">
                <a:latin typeface="Arial" panose="020B0604020202020204" pitchFamily="34" charset="0"/>
                <a:cs typeface="Arial" panose="020B0604020202020204" pitchFamily="34" charset="0"/>
              </a:rPr>
              <a:t> J </a:t>
            </a:r>
            <a:r>
              <a:rPr lang="en-US" sz="1200" b="1" i="1" dirty="0" err="1">
                <a:latin typeface="Arial" panose="020B0604020202020204" pitchFamily="34" charset="0"/>
                <a:cs typeface="Arial" panose="020B0604020202020204" pitchFamily="34" charset="0"/>
              </a:rPr>
              <a:t>Pharmacol</a:t>
            </a:r>
            <a:r>
              <a:rPr lang="en-US" sz="1200" b="1" i="1"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2007;63:555-563</a:t>
            </a:r>
            <a:endParaRPr lang="en-US" sz="1200" b="1" dirty="0"/>
          </a:p>
        </p:txBody>
      </p:sp>
    </p:spTree>
    <p:extLst>
      <p:ext uri="{BB962C8B-B14F-4D97-AF65-F5344CB8AC3E}">
        <p14:creationId xmlns:p14="http://schemas.microsoft.com/office/powerpoint/2010/main" val="2262516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F43F31E7-E921-C8F2-BCFC-20C31E44D08F}"/>
              </a:ext>
            </a:extLst>
          </p:cNvPr>
          <p:cNvSpPr/>
          <p:nvPr/>
        </p:nvSpPr>
        <p:spPr>
          <a:xfrm>
            <a:off x="449523" y="5835782"/>
            <a:ext cx="10552752" cy="519378"/>
          </a:xfrm>
          <a:prstGeom prst="rect">
            <a:avLst/>
          </a:prstGeom>
          <a:solidFill>
            <a:srgbClr val="663300"/>
          </a:solidFill>
          <a:ln>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E87E9A1-2CDC-D464-5CFA-AC85369104C5}"/>
              </a:ext>
            </a:extLst>
          </p:cNvPr>
          <p:cNvSpPr/>
          <p:nvPr/>
        </p:nvSpPr>
        <p:spPr>
          <a:xfrm>
            <a:off x="9133474" y="1177979"/>
            <a:ext cx="1868801" cy="464552"/>
          </a:xfrm>
          <a:prstGeom prst="rect">
            <a:avLst/>
          </a:prstGeom>
          <a:solidFill>
            <a:srgbClr val="996633"/>
          </a:solidFill>
          <a:ln>
            <a:solidFill>
              <a:srgbClr val="996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DA8C7EF-6FBA-637E-3054-105BAED15D1F}"/>
              </a:ext>
            </a:extLst>
          </p:cNvPr>
          <p:cNvSpPr/>
          <p:nvPr/>
        </p:nvSpPr>
        <p:spPr>
          <a:xfrm>
            <a:off x="5516298" y="1167029"/>
            <a:ext cx="2916614" cy="464552"/>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B7ED8CE-B43A-DD7F-293B-DF533A8CCAAF}"/>
              </a:ext>
            </a:extLst>
          </p:cNvPr>
          <p:cNvSpPr/>
          <p:nvPr/>
        </p:nvSpPr>
        <p:spPr>
          <a:xfrm>
            <a:off x="2956574" y="1164407"/>
            <a:ext cx="1868801" cy="464552"/>
          </a:xfrm>
          <a:prstGeom prst="rect">
            <a:avLst/>
          </a:prstGeom>
          <a:solidFill>
            <a:srgbClr val="003366"/>
          </a:solidFill>
          <a:ln>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47AE17A-422F-8CD2-0BB0-AD928ACD2607}"/>
              </a:ext>
            </a:extLst>
          </p:cNvPr>
          <p:cNvSpPr/>
          <p:nvPr/>
        </p:nvSpPr>
        <p:spPr>
          <a:xfrm>
            <a:off x="366399" y="1161114"/>
            <a:ext cx="1868801" cy="464552"/>
          </a:xfrm>
          <a:prstGeom prst="rect">
            <a:avLst/>
          </a:prstGeom>
          <a:solidFill>
            <a:srgbClr val="8000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BE396-7EBF-B270-CA93-591B7043631B}"/>
              </a:ext>
            </a:extLst>
          </p:cNvPr>
          <p:cNvSpPr>
            <a:spLocks noGrp="1"/>
          </p:cNvSpPr>
          <p:nvPr>
            <p:ph type="title"/>
          </p:nvPr>
        </p:nvSpPr>
        <p:spPr>
          <a:xfrm>
            <a:off x="356224" y="170724"/>
            <a:ext cx="12442133" cy="718265"/>
          </a:xfrm>
        </p:spPr>
        <p:txBody>
          <a:bodyPr>
            <a:noAutofit/>
          </a:bodyPr>
          <a:lstStyle/>
          <a:p>
            <a:r>
              <a:rPr lang="en-US" sz="3000" b="1" dirty="0">
                <a:solidFill>
                  <a:srgbClr val="800000"/>
                </a:solidFill>
                <a:latin typeface="Arial" panose="020B0604020202020204" pitchFamily="34" charset="0"/>
                <a:cs typeface="Arial" panose="020B0604020202020204" pitchFamily="34" charset="0"/>
              </a:rPr>
              <a:t>Predicted </a:t>
            </a:r>
            <a:r>
              <a:rPr lang="en-US" sz="3000" b="1" i="1" dirty="0">
                <a:solidFill>
                  <a:srgbClr val="800000"/>
                </a:solidFill>
                <a:latin typeface="Arial" panose="020B0604020202020204" pitchFamily="34" charset="0"/>
                <a:cs typeface="Arial" panose="020B0604020202020204" pitchFamily="34" charset="0"/>
              </a:rPr>
              <a:t>SLCO1B1 </a:t>
            </a:r>
            <a:r>
              <a:rPr lang="en-US" sz="3000" b="1" dirty="0">
                <a:solidFill>
                  <a:srgbClr val="800000"/>
                </a:solidFill>
                <a:latin typeface="Arial" panose="020B0604020202020204" pitchFamily="34" charset="0"/>
                <a:cs typeface="Arial" panose="020B0604020202020204" pitchFamily="34" charset="0"/>
              </a:rPr>
              <a:t>Phenotypes bases on genotypes</a:t>
            </a:r>
          </a:p>
        </p:txBody>
      </p:sp>
      <p:pic>
        <p:nvPicPr>
          <p:cNvPr id="5" name="Picture 4">
            <a:extLst>
              <a:ext uri="{FF2B5EF4-FFF2-40B4-BE49-F238E27FC236}">
                <a16:creationId xmlns:a16="http://schemas.microsoft.com/office/drawing/2014/main" id="{12886D2D-4815-EBA3-D569-E34AC3FE3A74}"/>
              </a:ext>
            </a:extLst>
          </p:cNvPr>
          <p:cNvPicPr>
            <a:picLocks noChangeAspect="1"/>
          </p:cNvPicPr>
          <p:nvPr/>
        </p:nvPicPr>
        <p:blipFill>
          <a:blip r:embed="rId2"/>
          <a:srcRect t="14747" r="88074" b="76186"/>
          <a:stretch>
            <a:fillRect/>
          </a:stretch>
        </p:blipFill>
        <p:spPr>
          <a:xfrm>
            <a:off x="578847" y="1865325"/>
            <a:ext cx="1326999" cy="390419"/>
          </a:xfrm>
          <a:prstGeom prst="rect">
            <a:avLst/>
          </a:prstGeom>
        </p:spPr>
      </p:pic>
      <p:pic>
        <p:nvPicPr>
          <p:cNvPr id="7" name="Picture 6">
            <a:extLst>
              <a:ext uri="{FF2B5EF4-FFF2-40B4-BE49-F238E27FC236}">
                <a16:creationId xmlns:a16="http://schemas.microsoft.com/office/drawing/2014/main" id="{7286D80A-7A8E-E7E2-C86F-2B0ED91DD4BB}"/>
              </a:ext>
            </a:extLst>
          </p:cNvPr>
          <p:cNvPicPr>
            <a:picLocks noChangeAspect="1"/>
          </p:cNvPicPr>
          <p:nvPr/>
        </p:nvPicPr>
        <p:blipFill>
          <a:blip r:embed="rId2"/>
          <a:srcRect l="47723" t="15271" r="27952" b="76532"/>
          <a:stretch>
            <a:fillRect/>
          </a:stretch>
        </p:blipFill>
        <p:spPr>
          <a:xfrm>
            <a:off x="5634114" y="1857798"/>
            <a:ext cx="2706624" cy="352900"/>
          </a:xfrm>
          <a:prstGeom prst="rect">
            <a:avLst/>
          </a:prstGeom>
        </p:spPr>
      </p:pic>
      <p:pic>
        <p:nvPicPr>
          <p:cNvPr id="9" name="Picture 8">
            <a:extLst>
              <a:ext uri="{FF2B5EF4-FFF2-40B4-BE49-F238E27FC236}">
                <a16:creationId xmlns:a16="http://schemas.microsoft.com/office/drawing/2014/main" id="{440412B5-8B45-62E6-CC73-0F213E694CDB}"/>
              </a:ext>
            </a:extLst>
          </p:cNvPr>
          <p:cNvPicPr>
            <a:picLocks noChangeAspect="1"/>
          </p:cNvPicPr>
          <p:nvPr/>
        </p:nvPicPr>
        <p:blipFill>
          <a:blip r:embed="rId2"/>
          <a:srcRect l="17795" t="14746" r="68842" b="77930"/>
          <a:stretch>
            <a:fillRect/>
          </a:stretch>
        </p:blipFill>
        <p:spPr>
          <a:xfrm>
            <a:off x="3117376" y="1856161"/>
            <a:ext cx="1486894" cy="315373"/>
          </a:xfrm>
          <a:prstGeom prst="rect">
            <a:avLst/>
          </a:prstGeom>
        </p:spPr>
      </p:pic>
      <p:pic>
        <p:nvPicPr>
          <p:cNvPr id="11" name="Picture 10">
            <a:extLst>
              <a:ext uri="{FF2B5EF4-FFF2-40B4-BE49-F238E27FC236}">
                <a16:creationId xmlns:a16="http://schemas.microsoft.com/office/drawing/2014/main" id="{9FC4EBEF-A086-F66B-65CB-B1FF19DD20AE}"/>
              </a:ext>
            </a:extLst>
          </p:cNvPr>
          <p:cNvPicPr>
            <a:picLocks noChangeAspect="1"/>
          </p:cNvPicPr>
          <p:nvPr/>
        </p:nvPicPr>
        <p:blipFill>
          <a:blip r:embed="rId2"/>
          <a:srcRect l="17795" t="25394" r="68842" b="68697"/>
          <a:stretch>
            <a:fillRect/>
          </a:stretch>
        </p:blipFill>
        <p:spPr>
          <a:xfrm>
            <a:off x="3100843" y="2807774"/>
            <a:ext cx="1486894" cy="254440"/>
          </a:xfrm>
          <a:prstGeom prst="rect">
            <a:avLst/>
          </a:prstGeom>
        </p:spPr>
      </p:pic>
      <p:pic>
        <p:nvPicPr>
          <p:cNvPr id="13" name="Picture 12">
            <a:extLst>
              <a:ext uri="{FF2B5EF4-FFF2-40B4-BE49-F238E27FC236}">
                <a16:creationId xmlns:a16="http://schemas.microsoft.com/office/drawing/2014/main" id="{12DD23C1-CCB3-0EA1-A747-B9E0E02B87B5}"/>
              </a:ext>
            </a:extLst>
          </p:cNvPr>
          <p:cNvPicPr>
            <a:picLocks noChangeAspect="1"/>
          </p:cNvPicPr>
          <p:nvPr/>
        </p:nvPicPr>
        <p:blipFill>
          <a:blip r:embed="rId2"/>
          <a:srcRect l="17795" t="39727" r="67913" b="54364"/>
          <a:stretch>
            <a:fillRect/>
          </a:stretch>
        </p:blipFill>
        <p:spPr>
          <a:xfrm>
            <a:off x="3117376" y="3893632"/>
            <a:ext cx="1590262" cy="254441"/>
          </a:xfrm>
          <a:prstGeom prst="rect">
            <a:avLst/>
          </a:prstGeom>
        </p:spPr>
      </p:pic>
      <p:pic>
        <p:nvPicPr>
          <p:cNvPr id="17" name="Picture 16">
            <a:extLst>
              <a:ext uri="{FF2B5EF4-FFF2-40B4-BE49-F238E27FC236}">
                <a16:creationId xmlns:a16="http://schemas.microsoft.com/office/drawing/2014/main" id="{509DEDBD-D44F-E9EA-0A01-667B778F3772}"/>
              </a:ext>
            </a:extLst>
          </p:cNvPr>
          <p:cNvPicPr>
            <a:picLocks noChangeAspect="1"/>
          </p:cNvPicPr>
          <p:nvPr/>
        </p:nvPicPr>
        <p:blipFill>
          <a:blip r:embed="rId2"/>
          <a:srcRect l="19224" t="69343" r="70414" b="26088"/>
          <a:stretch>
            <a:fillRect/>
          </a:stretch>
        </p:blipFill>
        <p:spPr>
          <a:xfrm>
            <a:off x="3200500" y="4976777"/>
            <a:ext cx="1152940" cy="196726"/>
          </a:xfrm>
          <a:prstGeom prst="rect">
            <a:avLst/>
          </a:prstGeom>
        </p:spPr>
      </p:pic>
      <p:pic>
        <p:nvPicPr>
          <p:cNvPr id="21" name="Picture 20">
            <a:extLst>
              <a:ext uri="{FF2B5EF4-FFF2-40B4-BE49-F238E27FC236}">
                <a16:creationId xmlns:a16="http://schemas.microsoft.com/office/drawing/2014/main" id="{9A8E03A2-026B-229D-01E7-7F7A471CE257}"/>
              </a:ext>
            </a:extLst>
          </p:cNvPr>
          <p:cNvPicPr>
            <a:picLocks noChangeAspect="1"/>
          </p:cNvPicPr>
          <p:nvPr/>
        </p:nvPicPr>
        <p:blipFill>
          <a:blip r:embed="rId2"/>
          <a:srcRect l="47430" t="25765" r="28244" b="61853"/>
          <a:stretch>
            <a:fillRect/>
          </a:stretch>
        </p:blipFill>
        <p:spPr>
          <a:xfrm>
            <a:off x="5620725" y="2772835"/>
            <a:ext cx="2706624" cy="533155"/>
          </a:xfrm>
          <a:prstGeom prst="rect">
            <a:avLst/>
          </a:prstGeom>
        </p:spPr>
      </p:pic>
      <p:pic>
        <p:nvPicPr>
          <p:cNvPr id="23" name="Picture 22">
            <a:extLst>
              <a:ext uri="{FF2B5EF4-FFF2-40B4-BE49-F238E27FC236}">
                <a16:creationId xmlns:a16="http://schemas.microsoft.com/office/drawing/2014/main" id="{277FCF20-97FD-FEDD-6F35-3E6C4CF40B9F}"/>
              </a:ext>
            </a:extLst>
          </p:cNvPr>
          <p:cNvPicPr>
            <a:picLocks noChangeAspect="1"/>
          </p:cNvPicPr>
          <p:nvPr/>
        </p:nvPicPr>
        <p:blipFill>
          <a:blip r:embed="rId2"/>
          <a:srcRect l="47430" t="40056" r="26962" b="47563"/>
          <a:stretch>
            <a:fillRect/>
          </a:stretch>
        </p:blipFill>
        <p:spPr>
          <a:xfrm>
            <a:off x="5565128" y="3875436"/>
            <a:ext cx="2849312" cy="533155"/>
          </a:xfrm>
          <a:prstGeom prst="rect">
            <a:avLst/>
          </a:prstGeom>
        </p:spPr>
      </p:pic>
      <p:pic>
        <p:nvPicPr>
          <p:cNvPr id="27" name="Picture 26">
            <a:extLst>
              <a:ext uri="{FF2B5EF4-FFF2-40B4-BE49-F238E27FC236}">
                <a16:creationId xmlns:a16="http://schemas.microsoft.com/office/drawing/2014/main" id="{F5D84DCF-06F7-35E6-762E-83ABDE7D7AB3}"/>
              </a:ext>
            </a:extLst>
          </p:cNvPr>
          <p:cNvPicPr>
            <a:picLocks noChangeAspect="1"/>
          </p:cNvPicPr>
          <p:nvPr/>
        </p:nvPicPr>
        <p:blipFill>
          <a:blip r:embed="rId2"/>
          <a:srcRect l="47431" t="69477" r="28752" b="23793"/>
          <a:stretch>
            <a:fillRect/>
          </a:stretch>
        </p:blipFill>
        <p:spPr>
          <a:xfrm>
            <a:off x="5613290" y="4984065"/>
            <a:ext cx="2650132" cy="289795"/>
          </a:xfrm>
          <a:prstGeom prst="rect">
            <a:avLst/>
          </a:prstGeom>
        </p:spPr>
      </p:pic>
      <p:pic>
        <p:nvPicPr>
          <p:cNvPr id="31" name="Picture 30">
            <a:extLst>
              <a:ext uri="{FF2B5EF4-FFF2-40B4-BE49-F238E27FC236}">
                <a16:creationId xmlns:a16="http://schemas.microsoft.com/office/drawing/2014/main" id="{3850ED87-DF1E-E282-E1DF-B4E2DAD31467}"/>
              </a:ext>
            </a:extLst>
          </p:cNvPr>
          <p:cNvPicPr>
            <a:picLocks noChangeAspect="1"/>
          </p:cNvPicPr>
          <p:nvPr/>
        </p:nvPicPr>
        <p:blipFill>
          <a:blip r:embed="rId2"/>
          <a:srcRect l="77180" t="14746" r="13459" b="79345"/>
          <a:stretch>
            <a:fillRect/>
          </a:stretch>
        </p:blipFill>
        <p:spPr>
          <a:xfrm>
            <a:off x="9346757" y="1843354"/>
            <a:ext cx="1041622" cy="254440"/>
          </a:xfrm>
          <a:prstGeom prst="rect">
            <a:avLst/>
          </a:prstGeom>
        </p:spPr>
      </p:pic>
      <p:pic>
        <p:nvPicPr>
          <p:cNvPr id="33" name="Picture 32">
            <a:extLst>
              <a:ext uri="{FF2B5EF4-FFF2-40B4-BE49-F238E27FC236}">
                <a16:creationId xmlns:a16="http://schemas.microsoft.com/office/drawing/2014/main" id="{CE6536B4-51BA-160D-936A-74FC4A79E0BA}"/>
              </a:ext>
            </a:extLst>
          </p:cNvPr>
          <p:cNvPicPr>
            <a:picLocks noChangeAspect="1"/>
          </p:cNvPicPr>
          <p:nvPr/>
        </p:nvPicPr>
        <p:blipFill>
          <a:blip r:embed="rId2"/>
          <a:srcRect l="76607" t="25765" r="12388" b="67597"/>
          <a:stretch>
            <a:fillRect/>
          </a:stretch>
        </p:blipFill>
        <p:spPr>
          <a:xfrm>
            <a:off x="9455624" y="2777309"/>
            <a:ext cx="1224502" cy="285795"/>
          </a:xfrm>
          <a:prstGeom prst="rect">
            <a:avLst/>
          </a:prstGeom>
        </p:spPr>
      </p:pic>
      <p:pic>
        <p:nvPicPr>
          <p:cNvPr id="35" name="Picture 34">
            <a:extLst>
              <a:ext uri="{FF2B5EF4-FFF2-40B4-BE49-F238E27FC236}">
                <a16:creationId xmlns:a16="http://schemas.microsoft.com/office/drawing/2014/main" id="{C4AE948B-4279-DDDF-76FB-CEEFD4616987}"/>
              </a:ext>
            </a:extLst>
          </p:cNvPr>
          <p:cNvPicPr>
            <a:picLocks noChangeAspect="1"/>
          </p:cNvPicPr>
          <p:nvPr/>
        </p:nvPicPr>
        <p:blipFill>
          <a:blip r:embed="rId2"/>
          <a:srcRect l="76893" t="39575" r="11816" b="53787"/>
          <a:stretch>
            <a:fillRect/>
          </a:stretch>
        </p:blipFill>
        <p:spPr>
          <a:xfrm>
            <a:off x="9533897" y="3915352"/>
            <a:ext cx="1256307" cy="285795"/>
          </a:xfrm>
          <a:prstGeom prst="rect">
            <a:avLst/>
          </a:prstGeom>
        </p:spPr>
      </p:pic>
      <p:pic>
        <p:nvPicPr>
          <p:cNvPr id="39" name="Picture 38">
            <a:extLst>
              <a:ext uri="{FF2B5EF4-FFF2-40B4-BE49-F238E27FC236}">
                <a16:creationId xmlns:a16="http://schemas.microsoft.com/office/drawing/2014/main" id="{C1480045-708B-6822-60C7-9D4F618EAF9A}"/>
              </a:ext>
            </a:extLst>
          </p:cNvPr>
          <p:cNvPicPr>
            <a:picLocks noChangeAspect="1"/>
          </p:cNvPicPr>
          <p:nvPr/>
        </p:nvPicPr>
        <p:blipFill>
          <a:blip r:embed="rId2"/>
          <a:srcRect l="74535" t="68162" r="9029" b="25840"/>
          <a:stretch>
            <a:fillRect/>
          </a:stretch>
        </p:blipFill>
        <p:spPr>
          <a:xfrm>
            <a:off x="9217526" y="4954626"/>
            <a:ext cx="1828800" cy="258242"/>
          </a:xfrm>
          <a:prstGeom prst="rect">
            <a:avLst/>
          </a:prstGeom>
        </p:spPr>
      </p:pic>
      <p:sp>
        <p:nvSpPr>
          <p:cNvPr id="42" name="Rectangle: Rounded Corners 41">
            <a:extLst>
              <a:ext uri="{FF2B5EF4-FFF2-40B4-BE49-F238E27FC236}">
                <a16:creationId xmlns:a16="http://schemas.microsoft.com/office/drawing/2014/main" id="{23388355-16F0-A83E-95E9-43CF0BA6AA97}"/>
              </a:ext>
            </a:extLst>
          </p:cNvPr>
          <p:cNvSpPr/>
          <p:nvPr/>
        </p:nvSpPr>
        <p:spPr>
          <a:xfrm>
            <a:off x="449523" y="1773919"/>
            <a:ext cx="1672624" cy="464552"/>
          </a:xfrm>
          <a:prstGeom prst="roundRect">
            <a:avLst/>
          </a:prstGeom>
          <a:noFill/>
          <a:ln w="31750">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318FBB2-93ED-EB07-F0A8-4765C219EAAF}"/>
              </a:ext>
            </a:extLst>
          </p:cNvPr>
          <p:cNvSpPr/>
          <p:nvPr/>
        </p:nvSpPr>
        <p:spPr>
          <a:xfrm>
            <a:off x="3054663" y="1783629"/>
            <a:ext cx="1672624" cy="464552"/>
          </a:xfrm>
          <a:prstGeom prst="roundRect">
            <a:avLst/>
          </a:prstGeom>
          <a:noFill/>
          <a:ln w="31750">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B29A8B1-4C0F-C35F-A590-F9C431A9AF69}"/>
              </a:ext>
            </a:extLst>
          </p:cNvPr>
          <p:cNvSpPr/>
          <p:nvPr/>
        </p:nvSpPr>
        <p:spPr>
          <a:xfrm>
            <a:off x="5597538" y="1788927"/>
            <a:ext cx="2730886" cy="464552"/>
          </a:xfrm>
          <a:prstGeom prst="roundRect">
            <a:avLst/>
          </a:prstGeom>
          <a:noFill/>
          <a:ln w="31750">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7BF11840-41EC-C650-84F7-5B619FB3AD8C}"/>
              </a:ext>
            </a:extLst>
          </p:cNvPr>
          <p:cNvSpPr/>
          <p:nvPr/>
        </p:nvSpPr>
        <p:spPr>
          <a:xfrm>
            <a:off x="9215477" y="1788927"/>
            <a:ext cx="1672624" cy="464552"/>
          </a:xfrm>
          <a:prstGeom prst="roundRect">
            <a:avLst/>
          </a:prstGeom>
          <a:noFill/>
          <a:ln w="31750">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EDEFA2DB-5210-1D32-C075-2D9440C42087}"/>
              </a:ext>
            </a:extLst>
          </p:cNvPr>
          <p:cNvSpPr/>
          <p:nvPr/>
        </p:nvSpPr>
        <p:spPr>
          <a:xfrm>
            <a:off x="3024511" y="2666885"/>
            <a:ext cx="1672624" cy="464552"/>
          </a:xfrm>
          <a:prstGeom prst="roundRect">
            <a:avLst/>
          </a:prstGeom>
          <a:noFill/>
          <a:ln w="31750">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320FC50B-622D-8D4A-4028-88C7B5B3BEA2}"/>
              </a:ext>
            </a:extLst>
          </p:cNvPr>
          <p:cNvSpPr/>
          <p:nvPr/>
        </p:nvSpPr>
        <p:spPr>
          <a:xfrm>
            <a:off x="5597538" y="2679008"/>
            <a:ext cx="2730886" cy="707889"/>
          </a:xfrm>
          <a:prstGeom prst="roundRect">
            <a:avLst/>
          </a:prstGeom>
          <a:noFill/>
          <a:ln w="31750">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4E67C82E-3491-F581-3238-1E79AE2A307B}"/>
              </a:ext>
            </a:extLst>
          </p:cNvPr>
          <p:cNvSpPr/>
          <p:nvPr/>
        </p:nvSpPr>
        <p:spPr>
          <a:xfrm>
            <a:off x="9220059" y="2669524"/>
            <a:ext cx="1672624" cy="464552"/>
          </a:xfrm>
          <a:prstGeom prst="roundRect">
            <a:avLst/>
          </a:prstGeom>
          <a:noFill/>
          <a:ln w="31750">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7CDC97CB-2489-51E5-80C0-18F5524DA394}"/>
              </a:ext>
            </a:extLst>
          </p:cNvPr>
          <p:cNvSpPr/>
          <p:nvPr/>
        </p:nvSpPr>
        <p:spPr>
          <a:xfrm>
            <a:off x="3024511" y="3794976"/>
            <a:ext cx="1672624" cy="464552"/>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9EC79F84-FFE9-E92D-FAEC-015E007F2AA7}"/>
              </a:ext>
            </a:extLst>
          </p:cNvPr>
          <p:cNvSpPr/>
          <p:nvPr/>
        </p:nvSpPr>
        <p:spPr>
          <a:xfrm>
            <a:off x="5572913" y="3778832"/>
            <a:ext cx="2730886" cy="707889"/>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574CFBA3-5500-F242-6E78-D93AE07380B5}"/>
              </a:ext>
            </a:extLst>
          </p:cNvPr>
          <p:cNvSpPr/>
          <p:nvPr/>
        </p:nvSpPr>
        <p:spPr>
          <a:xfrm>
            <a:off x="9210821" y="3822684"/>
            <a:ext cx="1672624" cy="464552"/>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DF2CD10A-4E3C-CD92-B6A8-C597A9746BA4}"/>
              </a:ext>
            </a:extLst>
          </p:cNvPr>
          <p:cNvSpPr/>
          <p:nvPr/>
        </p:nvSpPr>
        <p:spPr>
          <a:xfrm>
            <a:off x="2988934" y="4844890"/>
            <a:ext cx="1672624" cy="464552"/>
          </a:xfrm>
          <a:prstGeom prst="roundRect">
            <a:avLst/>
          </a:prstGeom>
          <a:noFill/>
          <a:ln w="31750">
            <a:solidFill>
              <a:srgbClr val="996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6ACA5830-6026-2AA0-2DD5-C3556B1506F9}"/>
              </a:ext>
            </a:extLst>
          </p:cNvPr>
          <p:cNvSpPr/>
          <p:nvPr/>
        </p:nvSpPr>
        <p:spPr>
          <a:xfrm>
            <a:off x="5572913" y="4851471"/>
            <a:ext cx="2730886" cy="707889"/>
          </a:xfrm>
          <a:prstGeom prst="roundRect">
            <a:avLst/>
          </a:prstGeom>
          <a:noFill/>
          <a:ln w="31750">
            <a:solidFill>
              <a:srgbClr val="996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A7CA6D58-BA66-7381-1FEC-E557C478226C}"/>
              </a:ext>
            </a:extLst>
          </p:cNvPr>
          <p:cNvSpPr/>
          <p:nvPr/>
        </p:nvSpPr>
        <p:spPr>
          <a:xfrm>
            <a:off x="9229296" y="4851471"/>
            <a:ext cx="1672624" cy="464552"/>
          </a:xfrm>
          <a:prstGeom prst="roundRect">
            <a:avLst/>
          </a:prstGeom>
          <a:noFill/>
          <a:ln w="31750">
            <a:solidFill>
              <a:srgbClr val="996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99C0CC86-32D7-389D-5212-DFBD50DD4177}"/>
              </a:ext>
            </a:extLst>
          </p:cNvPr>
          <p:cNvSpPr txBox="1"/>
          <p:nvPr/>
        </p:nvSpPr>
        <p:spPr>
          <a:xfrm>
            <a:off x="912443" y="1197564"/>
            <a:ext cx="940377" cy="369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Gene</a:t>
            </a:r>
            <a:endParaRPr lang="en-US" b="1" dirty="0">
              <a:solidFill>
                <a:schemeClr val="bg1"/>
              </a:solidFill>
            </a:endParaRPr>
          </a:p>
        </p:txBody>
      </p:sp>
      <p:sp>
        <p:nvSpPr>
          <p:cNvPr id="58" name="TextBox 57">
            <a:extLst>
              <a:ext uri="{FF2B5EF4-FFF2-40B4-BE49-F238E27FC236}">
                <a16:creationId xmlns:a16="http://schemas.microsoft.com/office/drawing/2014/main" id="{81FC5210-570D-8BDC-E6B3-FA0E50252A64}"/>
              </a:ext>
            </a:extLst>
          </p:cNvPr>
          <p:cNvSpPr txBox="1"/>
          <p:nvPr/>
        </p:nvSpPr>
        <p:spPr>
          <a:xfrm>
            <a:off x="3215625" y="1202939"/>
            <a:ext cx="2167456"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Phenotype</a:t>
            </a:r>
            <a:endParaRPr lang="en-US" b="1" dirty="0">
              <a:solidFill>
                <a:schemeClr val="bg1"/>
              </a:solidFill>
            </a:endParaRPr>
          </a:p>
        </p:txBody>
      </p:sp>
      <p:sp>
        <p:nvSpPr>
          <p:cNvPr id="59" name="TextBox 58">
            <a:extLst>
              <a:ext uri="{FF2B5EF4-FFF2-40B4-BE49-F238E27FC236}">
                <a16:creationId xmlns:a16="http://schemas.microsoft.com/office/drawing/2014/main" id="{8048A436-2063-7C72-0D29-A6CEE3123D97}"/>
              </a:ext>
            </a:extLst>
          </p:cNvPr>
          <p:cNvSpPr txBox="1"/>
          <p:nvPr/>
        </p:nvSpPr>
        <p:spPr>
          <a:xfrm>
            <a:off x="6246984" y="1186618"/>
            <a:ext cx="2167456"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Genotype</a:t>
            </a:r>
            <a:endParaRPr lang="en-US" b="1" dirty="0">
              <a:solidFill>
                <a:schemeClr val="bg1"/>
              </a:solidFill>
            </a:endParaRPr>
          </a:p>
        </p:txBody>
      </p:sp>
      <p:sp>
        <p:nvSpPr>
          <p:cNvPr id="60" name="TextBox 59">
            <a:extLst>
              <a:ext uri="{FF2B5EF4-FFF2-40B4-BE49-F238E27FC236}">
                <a16:creationId xmlns:a16="http://schemas.microsoft.com/office/drawing/2014/main" id="{0290BFBF-235E-569E-3B4C-E05A0B151C5F}"/>
              </a:ext>
            </a:extLst>
          </p:cNvPr>
          <p:cNvSpPr txBox="1"/>
          <p:nvPr/>
        </p:nvSpPr>
        <p:spPr>
          <a:xfrm>
            <a:off x="9421493" y="1216320"/>
            <a:ext cx="2167456"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Examples</a:t>
            </a:r>
            <a:endParaRPr lang="en-US" b="1" dirty="0">
              <a:solidFill>
                <a:schemeClr val="bg1"/>
              </a:solidFill>
            </a:endParaRPr>
          </a:p>
        </p:txBody>
      </p:sp>
      <p:sp>
        <p:nvSpPr>
          <p:cNvPr id="66" name="TextBox 65">
            <a:extLst>
              <a:ext uri="{FF2B5EF4-FFF2-40B4-BE49-F238E27FC236}">
                <a16:creationId xmlns:a16="http://schemas.microsoft.com/office/drawing/2014/main" id="{3A653D38-348E-4258-B27A-BA73F50F81D0}"/>
              </a:ext>
            </a:extLst>
          </p:cNvPr>
          <p:cNvSpPr txBox="1"/>
          <p:nvPr/>
        </p:nvSpPr>
        <p:spPr>
          <a:xfrm>
            <a:off x="646152" y="5909670"/>
            <a:ext cx="6913418"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SLCO1B1 variants of unknown function: *6, *10, *43 and *7</a:t>
            </a:r>
            <a:endParaRPr lang="en-US" dirty="0">
              <a:solidFill>
                <a:schemeClr val="bg1"/>
              </a:solidFill>
            </a:endParaRPr>
          </a:p>
        </p:txBody>
      </p:sp>
      <p:sp>
        <p:nvSpPr>
          <p:cNvPr id="3" name="TextBox 2">
            <a:extLst>
              <a:ext uri="{FF2B5EF4-FFF2-40B4-BE49-F238E27FC236}">
                <a16:creationId xmlns:a16="http://schemas.microsoft.com/office/drawing/2014/main" id="{6B8CD2CF-08B2-B2D5-6F26-A63174117190}"/>
              </a:ext>
            </a:extLst>
          </p:cNvPr>
          <p:cNvSpPr txBox="1"/>
          <p:nvPr/>
        </p:nvSpPr>
        <p:spPr>
          <a:xfrm>
            <a:off x="4030559" y="6562551"/>
            <a:ext cx="4849259"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Ramsey LB, et al. </a:t>
            </a:r>
            <a:r>
              <a:rPr lang="en-US" sz="1200" b="1" i="1" dirty="0">
                <a:latin typeface="Arial" panose="020B0604020202020204" pitchFamily="34" charset="0"/>
                <a:cs typeface="Arial" panose="020B0604020202020204" pitchFamily="34" charset="0"/>
              </a:rPr>
              <a:t>Clin </a:t>
            </a:r>
            <a:r>
              <a:rPr lang="en-US" sz="1200" b="1" i="1" dirty="0" err="1">
                <a:latin typeface="Arial" panose="020B0604020202020204" pitchFamily="34" charset="0"/>
                <a:cs typeface="Arial" panose="020B0604020202020204" pitchFamily="34" charset="0"/>
              </a:rPr>
              <a:t>Pharmacol</a:t>
            </a:r>
            <a:r>
              <a:rPr lang="en-US" sz="1200" b="1" i="1" dirty="0">
                <a:latin typeface="Arial" panose="020B0604020202020204" pitchFamily="34" charset="0"/>
                <a:cs typeface="Arial" panose="020B0604020202020204" pitchFamily="34" charset="0"/>
              </a:rPr>
              <a:t> Ther</a:t>
            </a:r>
            <a:r>
              <a:rPr lang="en-US" sz="1200" b="1" dirty="0">
                <a:latin typeface="Arial" panose="020B0604020202020204" pitchFamily="34" charset="0"/>
                <a:cs typeface="Arial" panose="020B0604020202020204" pitchFamily="34" charset="0"/>
              </a:rPr>
              <a:t>. 2014;96(4):423-428</a:t>
            </a:r>
            <a:endParaRPr lang="en-US" sz="1200" b="1" dirty="0"/>
          </a:p>
        </p:txBody>
      </p:sp>
    </p:spTree>
    <p:extLst>
      <p:ext uri="{BB962C8B-B14F-4D97-AF65-F5344CB8AC3E}">
        <p14:creationId xmlns:p14="http://schemas.microsoft.com/office/powerpoint/2010/main" val="37527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51EF-FD29-02CE-A00B-2C75FFB4C3E3}"/>
              </a:ext>
            </a:extLst>
          </p:cNvPr>
          <p:cNvSpPr>
            <a:spLocks noGrp="1"/>
          </p:cNvSpPr>
          <p:nvPr>
            <p:ph type="title"/>
          </p:nvPr>
        </p:nvSpPr>
        <p:spPr>
          <a:xfrm>
            <a:off x="1069848" y="116332"/>
            <a:ext cx="10058400" cy="925068"/>
          </a:xfrm>
        </p:spPr>
        <p:txBody>
          <a:bodyPr>
            <a:normAutofit/>
          </a:bodyPr>
          <a:lstStyle/>
          <a:p>
            <a:pPr algn="ctr"/>
            <a:r>
              <a:rPr lang="en-US" sz="4000" b="1" i="1" dirty="0">
                <a:solidFill>
                  <a:srgbClr val="800000"/>
                </a:solidFill>
                <a:latin typeface="Arial" panose="020B0604020202020204" pitchFamily="34" charset="0"/>
                <a:cs typeface="Arial" panose="020B0604020202020204" pitchFamily="34" charset="0"/>
              </a:rPr>
              <a:t>ABCG2 </a:t>
            </a:r>
            <a:r>
              <a:rPr lang="en-US" sz="4000" b="1" dirty="0">
                <a:solidFill>
                  <a:srgbClr val="800000"/>
                </a:solidFill>
                <a:latin typeface="Arial" panose="020B0604020202020204" pitchFamily="34" charset="0"/>
                <a:cs typeface="Arial" panose="020B0604020202020204" pitchFamily="34" charset="0"/>
              </a:rPr>
              <a:t>polymorphisms</a:t>
            </a:r>
          </a:p>
        </p:txBody>
      </p:sp>
      <p:pic>
        <p:nvPicPr>
          <p:cNvPr id="7" name="Picture 6">
            <a:extLst>
              <a:ext uri="{FF2B5EF4-FFF2-40B4-BE49-F238E27FC236}">
                <a16:creationId xmlns:a16="http://schemas.microsoft.com/office/drawing/2014/main" id="{737003C5-A3AE-E5B0-C35B-CBE2AB13B119}"/>
              </a:ext>
            </a:extLst>
          </p:cNvPr>
          <p:cNvPicPr>
            <a:picLocks noChangeAspect="1"/>
          </p:cNvPicPr>
          <p:nvPr/>
        </p:nvPicPr>
        <p:blipFill>
          <a:blip r:embed="rId2"/>
          <a:srcRect l="16384" t="1" b="79778"/>
          <a:stretch>
            <a:fillRect/>
          </a:stretch>
        </p:blipFill>
        <p:spPr>
          <a:xfrm>
            <a:off x="2440467" y="1089881"/>
            <a:ext cx="8151286" cy="709518"/>
          </a:xfrm>
          <a:prstGeom prst="rect">
            <a:avLst/>
          </a:prstGeom>
        </p:spPr>
      </p:pic>
      <p:pic>
        <p:nvPicPr>
          <p:cNvPr id="9" name="Picture 8">
            <a:extLst>
              <a:ext uri="{FF2B5EF4-FFF2-40B4-BE49-F238E27FC236}">
                <a16:creationId xmlns:a16="http://schemas.microsoft.com/office/drawing/2014/main" id="{003373F9-AAED-1F10-7FB4-0CEC97F321C4}"/>
              </a:ext>
            </a:extLst>
          </p:cNvPr>
          <p:cNvPicPr>
            <a:picLocks noChangeAspect="1"/>
          </p:cNvPicPr>
          <p:nvPr/>
        </p:nvPicPr>
        <p:blipFill>
          <a:blip r:embed="rId2"/>
          <a:srcRect t="36828"/>
          <a:stretch>
            <a:fillRect/>
          </a:stretch>
        </p:blipFill>
        <p:spPr>
          <a:xfrm>
            <a:off x="1417057" y="2424001"/>
            <a:ext cx="8840434" cy="2009997"/>
          </a:xfrm>
          <a:prstGeom prst="rect">
            <a:avLst/>
          </a:prstGeom>
        </p:spPr>
      </p:pic>
      <p:sp>
        <p:nvSpPr>
          <p:cNvPr id="10" name="Arrow: Down 9">
            <a:extLst>
              <a:ext uri="{FF2B5EF4-FFF2-40B4-BE49-F238E27FC236}">
                <a16:creationId xmlns:a16="http://schemas.microsoft.com/office/drawing/2014/main" id="{B84835D6-42CD-CBCA-D1F5-143E9AAACE9E}"/>
              </a:ext>
            </a:extLst>
          </p:cNvPr>
          <p:cNvSpPr/>
          <p:nvPr/>
        </p:nvSpPr>
        <p:spPr>
          <a:xfrm>
            <a:off x="5837274" y="1955594"/>
            <a:ext cx="341967" cy="372140"/>
          </a:xfrm>
          <a:prstGeom prst="down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F720F8-6E93-8EEE-B206-3554BCA666A5}"/>
              </a:ext>
            </a:extLst>
          </p:cNvPr>
          <p:cNvSpPr/>
          <p:nvPr/>
        </p:nvSpPr>
        <p:spPr>
          <a:xfrm>
            <a:off x="6008257" y="4037473"/>
            <a:ext cx="2254103" cy="492792"/>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39F05120-C1DC-387E-D962-E0C57C12D8B8}"/>
              </a:ext>
            </a:extLst>
          </p:cNvPr>
          <p:cNvGraphicFramePr>
            <a:graphicFrameLocks noGrp="1"/>
          </p:cNvGraphicFramePr>
          <p:nvPr>
            <p:extLst>
              <p:ext uri="{D42A27DB-BD31-4B8C-83A1-F6EECF244321}">
                <p14:modId xmlns:p14="http://schemas.microsoft.com/office/powerpoint/2010/main" val="3064250406"/>
              </p:ext>
            </p:extLst>
          </p:nvPr>
        </p:nvGraphicFramePr>
        <p:xfrm>
          <a:off x="2115241" y="4924498"/>
          <a:ext cx="8127999" cy="1285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899088583"/>
                    </a:ext>
                  </a:extLst>
                </a:gridCol>
                <a:gridCol w="2709333">
                  <a:extLst>
                    <a:ext uri="{9D8B030D-6E8A-4147-A177-3AD203B41FA5}">
                      <a16:colId xmlns:a16="http://schemas.microsoft.com/office/drawing/2014/main" val="788226109"/>
                    </a:ext>
                  </a:extLst>
                </a:gridCol>
                <a:gridCol w="2709333">
                  <a:extLst>
                    <a:ext uri="{9D8B030D-6E8A-4147-A177-3AD203B41FA5}">
                      <a16:colId xmlns:a16="http://schemas.microsoft.com/office/drawing/2014/main" val="2196881340"/>
                    </a:ext>
                  </a:extLst>
                </a:gridCol>
              </a:tblGrid>
              <a:tr h="370840">
                <a:tc>
                  <a:txBody>
                    <a:bodyPr/>
                    <a:lstStyle/>
                    <a:p>
                      <a:pPr algn="ctr"/>
                      <a:r>
                        <a:rPr lang="en-US" dirty="0">
                          <a:latin typeface="Arial" panose="020B0604020202020204" pitchFamily="34" charset="0"/>
                          <a:cs typeface="Arial" panose="020B0604020202020204" pitchFamily="34" charset="0"/>
                        </a:rPr>
                        <a:t>Race</a:t>
                      </a:r>
                    </a:p>
                  </a:txBody>
                  <a:tcPr>
                    <a:solidFill>
                      <a:srgbClr val="006666"/>
                    </a:solidFill>
                  </a:tcPr>
                </a:tc>
                <a:tc>
                  <a:txBody>
                    <a:bodyPr/>
                    <a:lstStyle/>
                    <a:p>
                      <a:pPr algn="ctr"/>
                      <a:r>
                        <a:rPr lang="en-US" dirty="0">
                          <a:latin typeface="Arial" panose="020B0604020202020204" pitchFamily="34" charset="0"/>
                          <a:cs typeface="Arial" panose="020B0604020202020204" pitchFamily="34" charset="0"/>
                        </a:rPr>
                        <a:t>rs2231142 (C421A)</a:t>
                      </a:r>
                    </a:p>
                  </a:txBody>
                  <a:tcPr>
                    <a:solidFill>
                      <a:srgbClr val="006666"/>
                    </a:solidFill>
                  </a:tcPr>
                </a:tc>
                <a:tc>
                  <a:txBody>
                    <a:bodyPr/>
                    <a:lstStyle/>
                    <a:p>
                      <a:pPr algn="ctr"/>
                      <a:r>
                        <a:rPr lang="en-US" dirty="0">
                          <a:latin typeface="Arial" panose="020B0604020202020204" pitchFamily="34" charset="0"/>
                          <a:cs typeface="Arial" panose="020B0604020202020204" pitchFamily="34" charset="0"/>
                        </a:rPr>
                        <a:t>rs2231137 (G34A)</a:t>
                      </a:r>
                    </a:p>
                  </a:txBody>
                  <a:tcPr>
                    <a:solidFill>
                      <a:srgbClr val="006666"/>
                    </a:solidFill>
                  </a:tcPr>
                </a:tc>
                <a:extLst>
                  <a:ext uri="{0D108BD9-81ED-4DB2-BD59-A6C34878D82A}">
                    <a16:rowId xmlns:a16="http://schemas.microsoft.com/office/drawing/2014/main" val="4009744165"/>
                  </a:ext>
                </a:extLst>
              </a:tr>
              <a:tr h="370840">
                <a:tc>
                  <a:txBody>
                    <a:bodyPr/>
                    <a:lstStyle/>
                    <a:p>
                      <a:r>
                        <a:rPr lang="en-US" dirty="0">
                          <a:latin typeface="Arial" panose="020B0604020202020204" pitchFamily="34" charset="0"/>
                          <a:cs typeface="Arial" panose="020B0604020202020204" pitchFamily="34" charset="0"/>
                        </a:rPr>
                        <a:t>Caucasian</a:t>
                      </a:r>
                    </a:p>
                    <a:p>
                      <a:r>
                        <a:rPr lang="en-US" dirty="0">
                          <a:latin typeface="Arial" panose="020B0604020202020204" pitchFamily="34" charset="0"/>
                          <a:cs typeface="Arial" panose="020B0604020202020204" pitchFamily="34" charset="0"/>
                        </a:rPr>
                        <a:t>African </a:t>
                      </a:r>
                    </a:p>
                    <a:p>
                      <a:r>
                        <a:rPr lang="en-US" dirty="0">
                          <a:latin typeface="Arial" panose="020B0604020202020204" pitchFamily="34" charset="0"/>
                          <a:cs typeface="Arial" panose="020B0604020202020204" pitchFamily="34" charset="0"/>
                        </a:rPr>
                        <a:t>Asian</a:t>
                      </a:r>
                    </a:p>
                  </a:txBody>
                  <a:tcPr>
                    <a:solidFill>
                      <a:schemeClr val="bg1">
                        <a:lumMod val="95000"/>
                      </a:schemeClr>
                    </a:solidFill>
                  </a:tcPr>
                </a:tc>
                <a:tc>
                  <a:txBody>
                    <a:bodyPr/>
                    <a:lstStyle/>
                    <a:p>
                      <a:r>
                        <a:rPr lang="en-US" dirty="0">
                          <a:latin typeface="Arial" panose="020B0604020202020204" pitchFamily="34" charset="0"/>
                          <a:cs typeface="Arial" panose="020B0604020202020204" pitchFamily="34" charset="0"/>
                        </a:rPr>
                        <a:t>11-17%</a:t>
                      </a:r>
                    </a:p>
                    <a:p>
                      <a:r>
                        <a:rPr lang="en-US" dirty="0">
                          <a:latin typeface="Arial" panose="020B0604020202020204" pitchFamily="34" charset="0"/>
                          <a:cs typeface="Arial" panose="020B0604020202020204" pitchFamily="34" charset="0"/>
                        </a:rPr>
                        <a:t>5%</a:t>
                      </a:r>
                    </a:p>
                    <a:p>
                      <a:r>
                        <a:rPr lang="en-US" dirty="0">
                          <a:latin typeface="Arial" panose="020B0604020202020204" pitchFamily="34" charset="0"/>
                          <a:cs typeface="Arial" panose="020B0604020202020204" pitchFamily="34" charset="0"/>
                        </a:rPr>
                        <a:t>34-45%</a:t>
                      </a:r>
                    </a:p>
                  </a:txBody>
                  <a:tcPr>
                    <a:solidFill>
                      <a:schemeClr val="bg1">
                        <a:lumMod val="85000"/>
                      </a:schemeClr>
                    </a:solidFill>
                  </a:tcPr>
                </a:tc>
                <a:tc>
                  <a:txBody>
                    <a:bodyPr/>
                    <a:lstStyle/>
                    <a:p>
                      <a:r>
                        <a:rPr lang="en-US" dirty="0">
                          <a:latin typeface="Arial" panose="020B0604020202020204" pitchFamily="34" charset="0"/>
                          <a:cs typeface="Arial" panose="020B0604020202020204" pitchFamily="34" charset="0"/>
                        </a:rPr>
                        <a:t>2-6%</a:t>
                      </a:r>
                    </a:p>
                    <a:p>
                      <a:r>
                        <a:rPr lang="en-US" dirty="0">
                          <a:latin typeface="Arial" panose="020B0604020202020204" pitchFamily="34" charset="0"/>
                          <a:cs typeface="Arial" panose="020B0604020202020204" pitchFamily="34" charset="0"/>
                        </a:rPr>
                        <a:t>4-9%</a:t>
                      </a:r>
                    </a:p>
                    <a:p>
                      <a:r>
                        <a:rPr lang="en-US" dirty="0">
                          <a:latin typeface="Arial" panose="020B0604020202020204" pitchFamily="34" charset="0"/>
                          <a:cs typeface="Arial" panose="020B0604020202020204" pitchFamily="34" charset="0"/>
                        </a:rPr>
                        <a:t>29-38%</a:t>
                      </a:r>
                    </a:p>
                  </a:txBody>
                  <a:tcPr>
                    <a:solidFill>
                      <a:schemeClr val="bg1">
                        <a:lumMod val="95000"/>
                      </a:schemeClr>
                    </a:solidFill>
                  </a:tcPr>
                </a:tc>
                <a:extLst>
                  <a:ext uri="{0D108BD9-81ED-4DB2-BD59-A6C34878D82A}">
                    <a16:rowId xmlns:a16="http://schemas.microsoft.com/office/drawing/2014/main" val="3519620163"/>
                  </a:ext>
                </a:extLst>
              </a:tr>
            </a:tbl>
          </a:graphicData>
        </a:graphic>
      </p:graphicFrame>
      <p:sp>
        <p:nvSpPr>
          <p:cNvPr id="15" name="TextBox 14">
            <a:extLst>
              <a:ext uri="{FF2B5EF4-FFF2-40B4-BE49-F238E27FC236}">
                <a16:creationId xmlns:a16="http://schemas.microsoft.com/office/drawing/2014/main" id="{807470B3-B702-7C20-3A28-4908C8A2F458}"/>
              </a:ext>
            </a:extLst>
          </p:cNvPr>
          <p:cNvSpPr txBox="1"/>
          <p:nvPr/>
        </p:nvSpPr>
        <p:spPr>
          <a:xfrm>
            <a:off x="4091480" y="6561738"/>
            <a:ext cx="4849259"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Chin L, et al. </a:t>
            </a:r>
            <a:r>
              <a:rPr lang="en-US" sz="1200" b="1" i="1" dirty="0">
                <a:latin typeface="Arial" panose="020B0604020202020204" pitchFamily="34" charset="0"/>
                <a:cs typeface="Arial" panose="020B0604020202020204" pitchFamily="34" charset="0"/>
              </a:rPr>
              <a:t>Acta Pharmaceutica Sinica B</a:t>
            </a:r>
            <a:r>
              <a:rPr lang="en-US" sz="1200" b="1" dirty="0">
                <a:latin typeface="Arial" panose="020B0604020202020204" pitchFamily="34" charset="0"/>
                <a:cs typeface="Arial" panose="020B0604020202020204" pitchFamily="34" charset="0"/>
              </a:rPr>
              <a:t>. 2019;9(4):659-674</a:t>
            </a:r>
            <a:endParaRPr lang="en-US" sz="1200" b="1" dirty="0"/>
          </a:p>
        </p:txBody>
      </p:sp>
    </p:spTree>
    <p:extLst>
      <p:ext uri="{BB962C8B-B14F-4D97-AF65-F5344CB8AC3E}">
        <p14:creationId xmlns:p14="http://schemas.microsoft.com/office/powerpoint/2010/main" val="513342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D075-2601-CA2E-8E8D-1A56057C0B02}"/>
              </a:ext>
            </a:extLst>
          </p:cNvPr>
          <p:cNvSpPr>
            <a:spLocks noGrp="1"/>
          </p:cNvSpPr>
          <p:nvPr>
            <p:ph type="title"/>
          </p:nvPr>
        </p:nvSpPr>
        <p:spPr>
          <a:xfrm>
            <a:off x="0" y="94933"/>
            <a:ext cx="12027317" cy="771513"/>
          </a:xfrm>
        </p:spPr>
        <p:txBody>
          <a:bodyPr>
            <a:normAutofit/>
          </a:bodyPr>
          <a:lstStyle/>
          <a:p>
            <a:pPr algn="ctr"/>
            <a:r>
              <a:rPr lang="en-US" sz="3200" b="1" dirty="0">
                <a:solidFill>
                  <a:srgbClr val="800000"/>
                </a:solidFill>
                <a:latin typeface="Arial" panose="020B0604020202020204" pitchFamily="34" charset="0"/>
                <a:cs typeface="Arial" panose="020B0604020202020204" pitchFamily="34" charset="0"/>
              </a:rPr>
              <a:t>Predicted </a:t>
            </a:r>
            <a:r>
              <a:rPr lang="en-US" sz="3200" b="1" i="1" dirty="0">
                <a:solidFill>
                  <a:srgbClr val="800000"/>
                </a:solidFill>
                <a:latin typeface="Arial" panose="020B0604020202020204" pitchFamily="34" charset="0"/>
                <a:cs typeface="Arial" panose="020B0604020202020204" pitchFamily="34" charset="0"/>
              </a:rPr>
              <a:t>ABCG2</a:t>
            </a:r>
            <a:r>
              <a:rPr lang="en-US" sz="3200" b="1" dirty="0">
                <a:solidFill>
                  <a:srgbClr val="800000"/>
                </a:solidFill>
                <a:latin typeface="Arial" panose="020B0604020202020204" pitchFamily="34" charset="0"/>
                <a:cs typeface="Arial" panose="020B0604020202020204" pitchFamily="34" charset="0"/>
              </a:rPr>
              <a:t> phenotypes bases on genotypes </a:t>
            </a:r>
          </a:p>
        </p:txBody>
      </p:sp>
      <p:pic>
        <p:nvPicPr>
          <p:cNvPr id="5" name="Picture 4">
            <a:extLst>
              <a:ext uri="{FF2B5EF4-FFF2-40B4-BE49-F238E27FC236}">
                <a16:creationId xmlns:a16="http://schemas.microsoft.com/office/drawing/2014/main" id="{4701BD4E-EF9E-02BF-C681-4C42A3690D4B}"/>
              </a:ext>
            </a:extLst>
          </p:cNvPr>
          <p:cNvPicPr>
            <a:picLocks noChangeAspect="1"/>
          </p:cNvPicPr>
          <p:nvPr/>
        </p:nvPicPr>
        <p:blipFill>
          <a:blip r:embed="rId2"/>
          <a:srcRect t="11949" r="89849" b="64760"/>
          <a:stretch>
            <a:fillRect/>
          </a:stretch>
        </p:blipFill>
        <p:spPr>
          <a:xfrm>
            <a:off x="874722" y="2303608"/>
            <a:ext cx="1037640" cy="397164"/>
          </a:xfrm>
          <a:prstGeom prst="rect">
            <a:avLst/>
          </a:prstGeom>
        </p:spPr>
      </p:pic>
      <p:pic>
        <p:nvPicPr>
          <p:cNvPr id="7" name="Picture 6">
            <a:extLst>
              <a:ext uri="{FF2B5EF4-FFF2-40B4-BE49-F238E27FC236}">
                <a16:creationId xmlns:a16="http://schemas.microsoft.com/office/drawing/2014/main" id="{990F2C27-154C-8084-35E9-A98950E17D1B}"/>
              </a:ext>
            </a:extLst>
          </p:cNvPr>
          <p:cNvPicPr>
            <a:picLocks noChangeAspect="1"/>
          </p:cNvPicPr>
          <p:nvPr/>
        </p:nvPicPr>
        <p:blipFill>
          <a:blip r:embed="rId2"/>
          <a:srcRect l="16838" t="13574" r="66536" b="70718"/>
          <a:stretch>
            <a:fillRect/>
          </a:stretch>
        </p:blipFill>
        <p:spPr>
          <a:xfrm>
            <a:off x="3156474" y="2292006"/>
            <a:ext cx="1699490" cy="267854"/>
          </a:xfrm>
          <a:prstGeom prst="rect">
            <a:avLst/>
          </a:prstGeom>
        </p:spPr>
      </p:pic>
      <p:pic>
        <p:nvPicPr>
          <p:cNvPr id="9" name="Picture 8">
            <a:extLst>
              <a:ext uri="{FF2B5EF4-FFF2-40B4-BE49-F238E27FC236}">
                <a16:creationId xmlns:a16="http://schemas.microsoft.com/office/drawing/2014/main" id="{B380C89C-537C-A5E9-7FC7-FA453194FA11}"/>
              </a:ext>
            </a:extLst>
          </p:cNvPr>
          <p:cNvPicPr>
            <a:picLocks noChangeAspect="1"/>
          </p:cNvPicPr>
          <p:nvPr/>
        </p:nvPicPr>
        <p:blipFill>
          <a:blip r:embed="rId2"/>
          <a:srcRect l="16477" t="39031" r="68975" b="40386"/>
          <a:stretch>
            <a:fillRect/>
          </a:stretch>
        </p:blipFill>
        <p:spPr>
          <a:xfrm>
            <a:off x="3166994" y="3446961"/>
            <a:ext cx="1487056" cy="350982"/>
          </a:xfrm>
          <a:prstGeom prst="rect">
            <a:avLst/>
          </a:prstGeom>
        </p:spPr>
      </p:pic>
      <p:pic>
        <p:nvPicPr>
          <p:cNvPr id="13" name="Picture 12">
            <a:extLst>
              <a:ext uri="{FF2B5EF4-FFF2-40B4-BE49-F238E27FC236}">
                <a16:creationId xmlns:a16="http://schemas.microsoft.com/office/drawing/2014/main" id="{5B0BA629-0322-CC43-3B08-257FCF5A12C6}"/>
              </a:ext>
            </a:extLst>
          </p:cNvPr>
          <p:cNvPicPr>
            <a:picLocks noChangeAspect="1"/>
          </p:cNvPicPr>
          <p:nvPr/>
        </p:nvPicPr>
        <p:blipFill>
          <a:blip r:embed="rId2"/>
          <a:srcRect l="18795" t="75625" r="69639" b="7042"/>
          <a:stretch>
            <a:fillRect/>
          </a:stretch>
        </p:blipFill>
        <p:spPr>
          <a:xfrm>
            <a:off x="3305223" y="4658185"/>
            <a:ext cx="1182256" cy="295560"/>
          </a:xfrm>
          <a:prstGeom prst="rect">
            <a:avLst/>
          </a:prstGeom>
        </p:spPr>
      </p:pic>
      <p:pic>
        <p:nvPicPr>
          <p:cNvPr id="15" name="Picture 14">
            <a:extLst>
              <a:ext uri="{FF2B5EF4-FFF2-40B4-BE49-F238E27FC236}">
                <a16:creationId xmlns:a16="http://schemas.microsoft.com/office/drawing/2014/main" id="{24BD2816-5180-C60E-C237-EF8258ACCB49}"/>
              </a:ext>
            </a:extLst>
          </p:cNvPr>
          <p:cNvPicPr>
            <a:picLocks noChangeAspect="1"/>
          </p:cNvPicPr>
          <p:nvPr/>
        </p:nvPicPr>
        <p:blipFill>
          <a:blip r:embed="rId2"/>
          <a:srcRect l="50000" t="13983" r="25964" b="66958"/>
          <a:stretch>
            <a:fillRect/>
          </a:stretch>
        </p:blipFill>
        <p:spPr>
          <a:xfrm>
            <a:off x="5830181" y="2274800"/>
            <a:ext cx="2456873" cy="325006"/>
          </a:xfrm>
          <a:prstGeom prst="rect">
            <a:avLst/>
          </a:prstGeom>
        </p:spPr>
      </p:pic>
      <p:pic>
        <p:nvPicPr>
          <p:cNvPr id="17" name="Picture 16">
            <a:extLst>
              <a:ext uri="{FF2B5EF4-FFF2-40B4-BE49-F238E27FC236}">
                <a16:creationId xmlns:a16="http://schemas.microsoft.com/office/drawing/2014/main" id="{725D6C84-84CB-5D91-35B7-A764A06098E3}"/>
              </a:ext>
            </a:extLst>
          </p:cNvPr>
          <p:cNvPicPr>
            <a:picLocks noChangeAspect="1"/>
          </p:cNvPicPr>
          <p:nvPr/>
        </p:nvPicPr>
        <p:blipFill>
          <a:blip r:embed="rId2"/>
          <a:srcRect l="50000" t="40335" r="24428" b="28479"/>
          <a:stretch>
            <a:fillRect/>
          </a:stretch>
        </p:blipFill>
        <p:spPr>
          <a:xfrm>
            <a:off x="5751671" y="3356212"/>
            <a:ext cx="2613892" cy="531789"/>
          </a:xfrm>
          <a:prstGeom prst="rect">
            <a:avLst/>
          </a:prstGeom>
        </p:spPr>
      </p:pic>
      <p:pic>
        <p:nvPicPr>
          <p:cNvPr id="19" name="Picture 18">
            <a:extLst>
              <a:ext uri="{FF2B5EF4-FFF2-40B4-BE49-F238E27FC236}">
                <a16:creationId xmlns:a16="http://schemas.microsoft.com/office/drawing/2014/main" id="{C13900AA-142F-3626-60AD-D4B315577D52}"/>
              </a:ext>
            </a:extLst>
          </p:cNvPr>
          <p:cNvPicPr>
            <a:picLocks noChangeAspect="1"/>
          </p:cNvPicPr>
          <p:nvPr/>
        </p:nvPicPr>
        <p:blipFill>
          <a:blip r:embed="rId2"/>
          <a:srcRect l="49362" t="76633" r="23447" b="3411"/>
          <a:stretch>
            <a:fillRect/>
          </a:stretch>
        </p:blipFill>
        <p:spPr>
          <a:xfrm>
            <a:off x="5663603" y="4665850"/>
            <a:ext cx="2790027" cy="341590"/>
          </a:xfrm>
          <a:prstGeom prst="rect">
            <a:avLst/>
          </a:prstGeom>
        </p:spPr>
      </p:pic>
      <p:pic>
        <p:nvPicPr>
          <p:cNvPr id="21" name="Picture 20">
            <a:extLst>
              <a:ext uri="{FF2B5EF4-FFF2-40B4-BE49-F238E27FC236}">
                <a16:creationId xmlns:a16="http://schemas.microsoft.com/office/drawing/2014/main" id="{C9F69AA2-AC39-ECB1-A95A-0F3C87793107}"/>
              </a:ext>
            </a:extLst>
          </p:cNvPr>
          <p:cNvPicPr>
            <a:picLocks noChangeAspect="1"/>
          </p:cNvPicPr>
          <p:nvPr/>
        </p:nvPicPr>
        <p:blipFill>
          <a:blip r:embed="rId2"/>
          <a:srcRect l="77295" t="12276" r="4058" b="72927"/>
          <a:stretch>
            <a:fillRect/>
          </a:stretch>
        </p:blipFill>
        <p:spPr>
          <a:xfrm>
            <a:off x="9485689" y="2267880"/>
            <a:ext cx="1906020" cy="252314"/>
          </a:xfrm>
          <a:prstGeom prst="rect">
            <a:avLst/>
          </a:prstGeom>
        </p:spPr>
      </p:pic>
      <p:pic>
        <p:nvPicPr>
          <p:cNvPr id="23" name="Picture 22">
            <a:extLst>
              <a:ext uri="{FF2B5EF4-FFF2-40B4-BE49-F238E27FC236}">
                <a16:creationId xmlns:a16="http://schemas.microsoft.com/office/drawing/2014/main" id="{0C79FCD5-3155-FB6E-23B0-7BB638DEB4C4}"/>
              </a:ext>
            </a:extLst>
          </p:cNvPr>
          <p:cNvPicPr>
            <a:picLocks noChangeAspect="1"/>
          </p:cNvPicPr>
          <p:nvPr/>
        </p:nvPicPr>
        <p:blipFill>
          <a:blip r:embed="rId2"/>
          <a:srcRect l="77295" t="38499" r="4058" b="41468"/>
          <a:stretch>
            <a:fillRect/>
          </a:stretch>
        </p:blipFill>
        <p:spPr>
          <a:xfrm>
            <a:off x="9485689" y="3425043"/>
            <a:ext cx="1906020" cy="341590"/>
          </a:xfrm>
          <a:prstGeom prst="rect">
            <a:avLst/>
          </a:prstGeom>
        </p:spPr>
      </p:pic>
      <p:pic>
        <p:nvPicPr>
          <p:cNvPr id="25" name="Picture 24">
            <a:extLst>
              <a:ext uri="{FF2B5EF4-FFF2-40B4-BE49-F238E27FC236}">
                <a16:creationId xmlns:a16="http://schemas.microsoft.com/office/drawing/2014/main" id="{7CF43F2E-4D5F-DAF0-A554-62880DDE2A0F}"/>
              </a:ext>
            </a:extLst>
          </p:cNvPr>
          <p:cNvPicPr>
            <a:picLocks noChangeAspect="1"/>
          </p:cNvPicPr>
          <p:nvPr/>
        </p:nvPicPr>
        <p:blipFill>
          <a:blip r:embed="rId2"/>
          <a:srcRect l="77362" t="73706" b="3824"/>
          <a:stretch>
            <a:fillRect/>
          </a:stretch>
        </p:blipFill>
        <p:spPr>
          <a:xfrm>
            <a:off x="9485689" y="4602533"/>
            <a:ext cx="2313976" cy="383161"/>
          </a:xfrm>
          <a:prstGeom prst="rect">
            <a:avLst/>
          </a:prstGeom>
        </p:spPr>
      </p:pic>
      <p:sp>
        <p:nvSpPr>
          <p:cNvPr id="26" name="Rectangle: Rounded Corners 25">
            <a:extLst>
              <a:ext uri="{FF2B5EF4-FFF2-40B4-BE49-F238E27FC236}">
                <a16:creationId xmlns:a16="http://schemas.microsoft.com/office/drawing/2014/main" id="{ED380594-7F94-F74D-D5EF-C0883B8BD22A}"/>
              </a:ext>
            </a:extLst>
          </p:cNvPr>
          <p:cNvSpPr/>
          <p:nvPr/>
        </p:nvSpPr>
        <p:spPr>
          <a:xfrm>
            <a:off x="469366" y="2142341"/>
            <a:ext cx="1754292" cy="545918"/>
          </a:xfrm>
          <a:prstGeom prst="roundRect">
            <a:avLst/>
          </a:prstGeom>
          <a:noFill/>
          <a:ln w="31750">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AF7C9A7-9082-C201-3309-38B1284D771E}"/>
              </a:ext>
            </a:extLst>
          </p:cNvPr>
          <p:cNvSpPr/>
          <p:nvPr/>
        </p:nvSpPr>
        <p:spPr>
          <a:xfrm>
            <a:off x="3029838" y="2142096"/>
            <a:ext cx="1754292" cy="545918"/>
          </a:xfrm>
          <a:prstGeom prst="roundRect">
            <a:avLst/>
          </a:prstGeom>
          <a:noFill/>
          <a:ln w="31750">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CB73C43-3C40-B7E3-F482-7C7FB6AC71B9}"/>
              </a:ext>
            </a:extLst>
          </p:cNvPr>
          <p:cNvSpPr/>
          <p:nvPr/>
        </p:nvSpPr>
        <p:spPr>
          <a:xfrm>
            <a:off x="9367605" y="2135051"/>
            <a:ext cx="2120922" cy="545918"/>
          </a:xfrm>
          <a:prstGeom prst="roundRect">
            <a:avLst/>
          </a:prstGeom>
          <a:noFill/>
          <a:ln w="31750">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541684EE-04B0-09A0-551E-3C7E1857B55C}"/>
              </a:ext>
            </a:extLst>
          </p:cNvPr>
          <p:cNvSpPr/>
          <p:nvPr/>
        </p:nvSpPr>
        <p:spPr>
          <a:xfrm>
            <a:off x="3029838" y="3252025"/>
            <a:ext cx="1754292" cy="545918"/>
          </a:xfrm>
          <a:prstGeom prst="roundRect">
            <a:avLst/>
          </a:prstGeom>
          <a:noFill/>
          <a:ln w="31750">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0FD3618B-C936-6E19-A725-39F3303DB163}"/>
              </a:ext>
            </a:extLst>
          </p:cNvPr>
          <p:cNvSpPr/>
          <p:nvPr/>
        </p:nvSpPr>
        <p:spPr>
          <a:xfrm>
            <a:off x="5673162" y="3280347"/>
            <a:ext cx="2613892" cy="607654"/>
          </a:xfrm>
          <a:prstGeom prst="roundRect">
            <a:avLst/>
          </a:prstGeom>
          <a:noFill/>
          <a:ln w="31750">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CB2135C-4815-2548-0E39-DCFA30CA7940}"/>
              </a:ext>
            </a:extLst>
          </p:cNvPr>
          <p:cNvSpPr/>
          <p:nvPr/>
        </p:nvSpPr>
        <p:spPr>
          <a:xfrm>
            <a:off x="5663603" y="2126431"/>
            <a:ext cx="2613892" cy="607654"/>
          </a:xfrm>
          <a:prstGeom prst="roundRect">
            <a:avLst/>
          </a:prstGeom>
          <a:noFill/>
          <a:ln w="31750">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FFD80862-25FF-C64C-3C63-B6A177F97BA3}"/>
              </a:ext>
            </a:extLst>
          </p:cNvPr>
          <p:cNvSpPr/>
          <p:nvPr/>
        </p:nvSpPr>
        <p:spPr>
          <a:xfrm>
            <a:off x="5658372" y="4470239"/>
            <a:ext cx="2613892" cy="607654"/>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BF1885D7-74CD-F2EC-E9D5-2ACB7D902A0F}"/>
              </a:ext>
            </a:extLst>
          </p:cNvPr>
          <p:cNvSpPr/>
          <p:nvPr/>
        </p:nvSpPr>
        <p:spPr>
          <a:xfrm>
            <a:off x="3024319" y="4461522"/>
            <a:ext cx="1754292" cy="545918"/>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AFCF8213-FCBD-FAE8-F0CD-F1F19E2955E6}"/>
              </a:ext>
            </a:extLst>
          </p:cNvPr>
          <p:cNvSpPr/>
          <p:nvPr/>
        </p:nvSpPr>
        <p:spPr>
          <a:xfrm>
            <a:off x="9367605" y="3289949"/>
            <a:ext cx="2120922" cy="545918"/>
          </a:xfrm>
          <a:prstGeom prst="roundRect">
            <a:avLst/>
          </a:prstGeom>
          <a:noFill/>
          <a:ln w="31750">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3B310DAD-9D76-0129-CFD6-7D5F5BEE1D03}"/>
              </a:ext>
            </a:extLst>
          </p:cNvPr>
          <p:cNvSpPr/>
          <p:nvPr/>
        </p:nvSpPr>
        <p:spPr>
          <a:xfrm>
            <a:off x="9367605" y="4480872"/>
            <a:ext cx="2120922" cy="545918"/>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BFD3299-91CF-AA7F-60E6-3C8E2A087E68}"/>
              </a:ext>
            </a:extLst>
          </p:cNvPr>
          <p:cNvSpPr/>
          <p:nvPr/>
        </p:nvSpPr>
        <p:spPr>
          <a:xfrm>
            <a:off x="412111" y="1364880"/>
            <a:ext cx="1868801" cy="464552"/>
          </a:xfrm>
          <a:prstGeom prst="rect">
            <a:avLst/>
          </a:prstGeom>
          <a:solidFill>
            <a:srgbClr val="8000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067883E-5AD6-D82A-632F-F223CDE36FC7}"/>
              </a:ext>
            </a:extLst>
          </p:cNvPr>
          <p:cNvSpPr/>
          <p:nvPr/>
        </p:nvSpPr>
        <p:spPr>
          <a:xfrm>
            <a:off x="2956574" y="1377062"/>
            <a:ext cx="1868801" cy="464552"/>
          </a:xfrm>
          <a:prstGeom prst="rect">
            <a:avLst/>
          </a:prstGeom>
          <a:solidFill>
            <a:srgbClr val="003366"/>
          </a:solidFill>
          <a:ln>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90C3DA5-9AA4-171C-926D-87AED4D4E742}"/>
              </a:ext>
            </a:extLst>
          </p:cNvPr>
          <p:cNvSpPr/>
          <p:nvPr/>
        </p:nvSpPr>
        <p:spPr>
          <a:xfrm>
            <a:off x="5521801" y="1381137"/>
            <a:ext cx="2916614" cy="464552"/>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B051FB3-2B41-8B5F-617A-333780733C31}"/>
              </a:ext>
            </a:extLst>
          </p:cNvPr>
          <p:cNvSpPr/>
          <p:nvPr/>
        </p:nvSpPr>
        <p:spPr>
          <a:xfrm>
            <a:off x="9267325" y="1386364"/>
            <a:ext cx="2313975" cy="464552"/>
          </a:xfrm>
          <a:prstGeom prst="rect">
            <a:avLst/>
          </a:prstGeom>
          <a:solidFill>
            <a:srgbClr val="996633"/>
          </a:solidFill>
          <a:ln>
            <a:solidFill>
              <a:srgbClr val="996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F5F744B-C902-9942-64D2-B1F97B71C1D9}"/>
              </a:ext>
            </a:extLst>
          </p:cNvPr>
          <p:cNvSpPr txBox="1"/>
          <p:nvPr/>
        </p:nvSpPr>
        <p:spPr>
          <a:xfrm>
            <a:off x="912443" y="1399588"/>
            <a:ext cx="940377" cy="369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Gene</a:t>
            </a:r>
            <a:endParaRPr lang="en-US" b="1" dirty="0">
              <a:solidFill>
                <a:schemeClr val="bg1"/>
              </a:solidFill>
            </a:endParaRPr>
          </a:p>
        </p:txBody>
      </p:sp>
      <p:sp>
        <p:nvSpPr>
          <p:cNvPr id="44" name="TextBox 43">
            <a:extLst>
              <a:ext uri="{FF2B5EF4-FFF2-40B4-BE49-F238E27FC236}">
                <a16:creationId xmlns:a16="http://schemas.microsoft.com/office/drawing/2014/main" id="{F5B6C565-C8D5-AF6A-0CC2-3B27E3F9C3AA}"/>
              </a:ext>
            </a:extLst>
          </p:cNvPr>
          <p:cNvSpPr txBox="1"/>
          <p:nvPr/>
        </p:nvSpPr>
        <p:spPr>
          <a:xfrm>
            <a:off x="3215625" y="1415596"/>
            <a:ext cx="2167456"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Phenotype</a:t>
            </a:r>
            <a:endParaRPr lang="en-US" b="1" dirty="0">
              <a:solidFill>
                <a:schemeClr val="bg1"/>
              </a:solidFill>
            </a:endParaRPr>
          </a:p>
        </p:txBody>
      </p:sp>
      <p:sp>
        <p:nvSpPr>
          <p:cNvPr id="45" name="TextBox 44">
            <a:extLst>
              <a:ext uri="{FF2B5EF4-FFF2-40B4-BE49-F238E27FC236}">
                <a16:creationId xmlns:a16="http://schemas.microsoft.com/office/drawing/2014/main" id="{FA51DA89-2D0E-8BFC-E253-A1FDDE8C38E9}"/>
              </a:ext>
            </a:extLst>
          </p:cNvPr>
          <p:cNvSpPr txBox="1"/>
          <p:nvPr/>
        </p:nvSpPr>
        <p:spPr>
          <a:xfrm>
            <a:off x="6335359" y="1412708"/>
            <a:ext cx="2167456"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Genotype</a:t>
            </a:r>
            <a:endParaRPr lang="en-US" b="1" dirty="0">
              <a:solidFill>
                <a:schemeClr val="bg1"/>
              </a:solidFill>
            </a:endParaRPr>
          </a:p>
        </p:txBody>
      </p:sp>
      <p:sp>
        <p:nvSpPr>
          <p:cNvPr id="46" name="TextBox 45">
            <a:extLst>
              <a:ext uri="{FF2B5EF4-FFF2-40B4-BE49-F238E27FC236}">
                <a16:creationId xmlns:a16="http://schemas.microsoft.com/office/drawing/2014/main" id="{08AEFD34-DFB8-20DE-1298-CF02FF5A4108}"/>
              </a:ext>
            </a:extLst>
          </p:cNvPr>
          <p:cNvSpPr txBox="1"/>
          <p:nvPr/>
        </p:nvSpPr>
        <p:spPr>
          <a:xfrm>
            <a:off x="9868063" y="1418341"/>
            <a:ext cx="2167456"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Examples</a:t>
            </a:r>
            <a:endParaRPr lang="en-US" b="1" dirty="0">
              <a:solidFill>
                <a:schemeClr val="bg1"/>
              </a:solidFill>
            </a:endParaRPr>
          </a:p>
        </p:txBody>
      </p:sp>
      <p:sp>
        <p:nvSpPr>
          <p:cNvPr id="3" name="TextBox 2">
            <a:extLst>
              <a:ext uri="{FF2B5EF4-FFF2-40B4-BE49-F238E27FC236}">
                <a16:creationId xmlns:a16="http://schemas.microsoft.com/office/drawing/2014/main" id="{C9207D46-EAB9-5654-71BA-E6842A3B51A0}"/>
              </a:ext>
            </a:extLst>
          </p:cNvPr>
          <p:cNvSpPr txBox="1"/>
          <p:nvPr/>
        </p:nvSpPr>
        <p:spPr>
          <a:xfrm>
            <a:off x="3999271" y="6569662"/>
            <a:ext cx="4849259"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Ramsey LB, et al. </a:t>
            </a:r>
            <a:r>
              <a:rPr lang="en-US" sz="1200" b="1" i="1" dirty="0">
                <a:latin typeface="Arial" panose="020B0604020202020204" pitchFamily="34" charset="0"/>
                <a:cs typeface="Arial" panose="020B0604020202020204" pitchFamily="34" charset="0"/>
              </a:rPr>
              <a:t>Clin </a:t>
            </a:r>
            <a:r>
              <a:rPr lang="en-US" sz="1200" b="1" i="1" dirty="0" err="1">
                <a:latin typeface="Arial" panose="020B0604020202020204" pitchFamily="34" charset="0"/>
                <a:cs typeface="Arial" panose="020B0604020202020204" pitchFamily="34" charset="0"/>
              </a:rPr>
              <a:t>Pharmacol</a:t>
            </a:r>
            <a:r>
              <a:rPr lang="en-US" sz="1200" b="1" i="1" dirty="0">
                <a:latin typeface="Arial" panose="020B0604020202020204" pitchFamily="34" charset="0"/>
                <a:cs typeface="Arial" panose="020B0604020202020204" pitchFamily="34" charset="0"/>
              </a:rPr>
              <a:t> Ther</a:t>
            </a:r>
            <a:r>
              <a:rPr lang="en-US" sz="1200" b="1" dirty="0">
                <a:latin typeface="Arial" panose="020B0604020202020204" pitchFamily="34" charset="0"/>
                <a:cs typeface="Arial" panose="020B0604020202020204" pitchFamily="34" charset="0"/>
              </a:rPr>
              <a:t>. 2014;96(4):423-428</a:t>
            </a:r>
            <a:endParaRPr lang="en-US" sz="1200" b="1" dirty="0"/>
          </a:p>
        </p:txBody>
      </p:sp>
    </p:spTree>
    <p:extLst>
      <p:ext uri="{BB962C8B-B14F-4D97-AF65-F5344CB8AC3E}">
        <p14:creationId xmlns:p14="http://schemas.microsoft.com/office/powerpoint/2010/main" val="221447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358E-1601-16D9-2F6A-5774D36FB37F}"/>
              </a:ext>
            </a:extLst>
          </p:cNvPr>
          <p:cNvSpPr>
            <a:spLocks noGrp="1"/>
          </p:cNvSpPr>
          <p:nvPr>
            <p:ph type="title"/>
          </p:nvPr>
        </p:nvSpPr>
        <p:spPr>
          <a:xfrm>
            <a:off x="233819" y="95135"/>
            <a:ext cx="11724361" cy="984805"/>
          </a:xfrm>
        </p:spPr>
        <p:txBody>
          <a:bodyPr>
            <a:normAutofit/>
          </a:bodyPr>
          <a:lstStyle/>
          <a:p>
            <a:pPr algn="ctr"/>
            <a:r>
              <a:rPr lang="en-US" sz="3000" b="1" i="1" dirty="0">
                <a:solidFill>
                  <a:srgbClr val="800000"/>
                </a:solidFill>
                <a:latin typeface="Arial" panose="020B0604020202020204" pitchFamily="34" charset="0"/>
                <a:cs typeface="Arial" panose="020B0604020202020204" pitchFamily="34" charset="0"/>
              </a:rPr>
              <a:t>ABCB1 </a:t>
            </a:r>
            <a:r>
              <a:rPr lang="en-US" sz="3000" b="1" dirty="0">
                <a:solidFill>
                  <a:srgbClr val="800000"/>
                </a:solidFill>
                <a:latin typeface="Arial" panose="020B0604020202020204" pitchFamily="34" charset="0"/>
                <a:cs typeface="Arial" panose="020B0604020202020204" pitchFamily="34" charset="0"/>
              </a:rPr>
              <a:t>polymorphisms influence plasma levels </a:t>
            </a:r>
            <a:br>
              <a:rPr lang="en-US" sz="3000" b="1" dirty="0">
                <a:solidFill>
                  <a:srgbClr val="800000"/>
                </a:solidFill>
                <a:latin typeface="Arial" panose="020B0604020202020204" pitchFamily="34" charset="0"/>
                <a:cs typeface="Arial" panose="020B0604020202020204" pitchFamily="34" charset="0"/>
              </a:rPr>
            </a:br>
            <a:r>
              <a:rPr lang="en-US" sz="3000" b="1" dirty="0">
                <a:solidFill>
                  <a:srgbClr val="800000"/>
                </a:solidFill>
                <a:latin typeface="Arial" panose="020B0604020202020204" pitchFamily="34" charset="0"/>
                <a:cs typeface="Arial" panose="020B0604020202020204" pitchFamily="34" charset="0"/>
              </a:rPr>
              <a:t>and response to  imatinib </a:t>
            </a:r>
          </a:p>
        </p:txBody>
      </p:sp>
      <p:graphicFrame>
        <p:nvGraphicFramePr>
          <p:cNvPr id="4" name="Diagram 3">
            <a:extLst>
              <a:ext uri="{FF2B5EF4-FFF2-40B4-BE49-F238E27FC236}">
                <a16:creationId xmlns:a16="http://schemas.microsoft.com/office/drawing/2014/main" id="{9C4D5B01-16A2-BBD2-9536-7D1B9DC4C0A4}"/>
              </a:ext>
            </a:extLst>
          </p:cNvPr>
          <p:cNvGraphicFramePr/>
          <p:nvPr>
            <p:extLst>
              <p:ext uri="{D42A27DB-BD31-4B8C-83A1-F6EECF244321}">
                <p14:modId xmlns:p14="http://schemas.microsoft.com/office/powerpoint/2010/main" val="745508171"/>
              </p:ext>
            </p:extLst>
          </p:nvPr>
        </p:nvGraphicFramePr>
        <p:xfrm>
          <a:off x="438412" y="1276466"/>
          <a:ext cx="11060482" cy="3696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Top Corners Rounded 5">
            <a:extLst>
              <a:ext uri="{FF2B5EF4-FFF2-40B4-BE49-F238E27FC236}">
                <a16:creationId xmlns:a16="http://schemas.microsoft.com/office/drawing/2014/main" id="{F1A85988-24BC-BFF0-85B3-2709F0D4F554}"/>
              </a:ext>
            </a:extLst>
          </p:cNvPr>
          <p:cNvSpPr/>
          <p:nvPr/>
        </p:nvSpPr>
        <p:spPr>
          <a:xfrm rot="5400000">
            <a:off x="7418751" y="2112644"/>
            <a:ext cx="965275" cy="7078708"/>
          </a:xfrm>
          <a:prstGeom prst="round2SameRect">
            <a:avLst/>
          </a:prstGeom>
          <a:solidFill>
            <a:schemeClr val="bg1">
              <a:lumMod val="9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 name="Group 7">
            <a:extLst>
              <a:ext uri="{FF2B5EF4-FFF2-40B4-BE49-F238E27FC236}">
                <a16:creationId xmlns:a16="http://schemas.microsoft.com/office/drawing/2014/main" id="{F4B73CCC-C482-9ED2-5524-69A4800B2524}"/>
              </a:ext>
            </a:extLst>
          </p:cNvPr>
          <p:cNvGrpSpPr/>
          <p:nvPr/>
        </p:nvGrpSpPr>
        <p:grpSpPr>
          <a:xfrm>
            <a:off x="438412" y="5056392"/>
            <a:ext cx="3981773" cy="1191212"/>
            <a:chOff x="0" y="2503350"/>
            <a:chExt cx="3981773" cy="1191212"/>
          </a:xfrm>
        </p:grpSpPr>
        <p:sp>
          <p:nvSpPr>
            <p:cNvPr id="9" name="Rectangle: Rounded Corners 8">
              <a:extLst>
                <a:ext uri="{FF2B5EF4-FFF2-40B4-BE49-F238E27FC236}">
                  <a16:creationId xmlns:a16="http://schemas.microsoft.com/office/drawing/2014/main" id="{D06BE258-6194-5AAF-7D88-DD2816A201E8}"/>
                </a:ext>
              </a:extLst>
            </p:cNvPr>
            <p:cNvSpPr/>
            <p:nvPr/>
          </p:nvSpPr>
          <p:spPr>
            <a:xfrm>
              <a:off x="0" y="2503350"/>
              <a:ext cx="3981773" cy="1191212"/>
            </a:xfrm>
            <a:prstGeom prst="roundRect">
              <a:avLst/>
            </a:prstGeom>
            <a:solidFill>
              <a:srgbClr val="99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1866357A-182E-BC5B-02FA-F88DA5B477A1}"/>
                </a:ext>
              </a:extLst>
            </p:cNvPr>
            <p:cNvSpPr txBox="1"/>
            <p:nvPr/>
          </p:nvSpPr>
          <p:spPr>
            <a:xfrm>
              <a:off x="58150" y="2561500"/>
              <a:ext cx="3865473" cy="1074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Detection of polymorphisms in transporters </a:t>
              </a:r>
            </a:p>
          </p:txBody>
        </p:sp>
      </p:grpSp>
      <p:sp>
        <p:nvSpPr>
          <p:cNvPr id="12" name="TextBox 11">
            <a:extLst>
              <a:ext uri="{FF2B5EF4-FFF2-40B4-BE49-F238E27FC236}">
                <a16:creationId xmlns:a16="http://schemas.microsoft.com/office/drawing/2014/main" id="{A3F09C4B-E573-32FE-BCE8-5F412F229315}"/>
              </a:ext>
            </a:extLst>
          </p:cNvPr>
          <p:cNvSpPr txBox="1"/>
          <p:nvPr/>
        </p:nvSpPr>
        <p:spPr>
          <a:xfrm>
            <a:off x="4478335" y="5190333"/>
            <a:ext cx="6093912" cy="923330"/>
          </a:xfrm>
          <a:prstGeom prst="rect">
            <a:avLst/>
          </a:prstGeom>
          <a:noFill/>
        </p:spPr>
        <p:txBody>
          <a:bodyPr wrap="square">
            <a:spAutoFit/>
          </a:bodyPr>
          <a:lstStyle/>
          <a:p>
            <a:pPr lvl="0"/>
            <a:r>
              <a:rPr lang="en-US" dirty="0">
                <a:latin typeface="Arial" panose="020B0604020202020204" pitchFamily="34" charset="0"/>
                <a:cs typeface="Arial" panose="020B0604020202020204" pitchFamily="34" charset="0"/>
              </a:rPr>
              <a:t>Peripheral blood was collected at 3, 6, 12 and 18 months to measure BCL-ABL transcript levels using quantitative reverse transcriptase PCR. </a:t>
            </a:r>
            <a:endParaRPr lang="en-US" dirty="0"/>
          </a:p>
        </p:txBody>
      </p:sp>
      <p:sp>
        <p:nvSpPr>
          <p:cNvPr id="13" name="TextBox 12">
            <a:extLst>
              <a:ext uri="{FF2B5EF4-FFF2-40B4-BE49-F238E27FC236}">
                <a16:creationId xmlns:a16="http://schemas.microsoft.com/office/drawing/2014/main" id="{C18490C6-254D-03F1-687B-A10294C64A17}"/>
              </a:ext>
            </a:extLst>
          </p:cNvPr>
          <p:cNvSpPr txBox="1"/>
          <p:nvPr/>
        </p:nvSpPr>
        <p:spPr>
          <a:xfrm>
            <a:off x="4450138" y="6576113"/>
            <a:ext cx="3391155" cy="281887"/>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Rajamani B, et al. </a:t>
            </a:r>
            <a:r>
              <a:rPr lang="en-US" sz="1200" b="1" i="1" dirty="0">
                <a:latin typeface="Arial" panose="020B0604020202020204" pitchFamily="34" charset="0"/>
                <a:cs typeface="Arial" panose="020B0604020202020204" pitchFamily="34" charset="0"/>
              </a:rPr>
              <a:t>Sci Rep</a:t>
            </a:r>
            <a:r>
              <a:rPr lang="en-US" sz="1200" b="1" dirty="0">
                <a:latin typeface="Arial" panose="020B0604020202020204" pitchFamily="34" charset="0"/>
                <a:cs typeface="Arial" panose="020B0604020202020204" pitchFamily="34" charset="0"/>
              </a:rPr>
              <a:t>. 2020;10(1):1-11</a:t>
            </a:r>
            <a:endParaRPr lang="en-US" sz="1200" b="1" dirty="0"/>
          </a:p>
        </p:txBody>
      </p:sp>
    </p:spTree>
    <p:extLst>
      <p:ext uri="{BB962C8B-B14F-4D97-AF65-F5344CB8AC3E}">
        <p14:creationId xmlns:p14="http://schemas.microsoft.com/office/powerpoint/2010/main" val="3203548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99ED48-B81F-DDBF-7204-3D5CBD2ADBD6}"/>
              </a:ext>
            </a:extLst>
          </p:cNvPr>
          <p:cNvSpPr/>
          <p:nvPr/>
        </p:nvSpPr>
        <p:spPr>
          <a:xfrm>
            <a:off x="667350" y="1866378"/>
            <a:ext cx="4936936" cy="761919"/>
          </a:xfrm>
          <a:prstGeom prst="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C881137-C466-9C6C-4A80-A080844E2964}"/>
              </a:ext>
            </a:extLst>
          </p:cNvPr>
          <p:cNvSpPr/>
          <p:nvPr/>
        </p:nvSpPr>
        <p:spPr>
          <a:xfrm>
            <a:off x="6776581" y="1866378"/>
            <a:ext cx="4936936" cy="761919"/>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2271C7-780A-0442-5FB0-D3558951B8BD}"/>
              </a:ext>
            </a:extLst>
          </p:cNvPr>
          <p:cNvSpPr>
            <a:spLocks noGrp="1"/>
          </p:cNvSpPr>
          <p:nvPr>
            <p:ph type="title"/>
          </p:nvPr>
        </p:nvSpPr>
        <p:spPr>
          <a:xfrm>
            <a:off x="832982" y="317806"/>
            <a:ext cx="10058400" cy="1073982"/>
          </a:xfrm>
        </p:spPr>
        <p:txBody>
          <a:bodyPr>
            <a:noAutofit/>
          </a:bodyPr>
          <a:lstStyle/>
          <a:p>
            <a:pPr algn="ctr"/>
            <a:r>
              <a:rPr lang="en-US" sz="3200" b="1" i="1" dirty="0">
                <a:solidFill>
                  <a:srgbClr val="800000"/>
                </a:solidFill>
                <a:latin typeface="Arial" panose="020B0604020202020204" pitchFamily="34" charset="0"/>
                <a:cs typeface="Arial" panose="020B0604020202020204" pitchFamily="34" charset="0"/>
              </a:rPr>
              <a:t>ABCB1 </a:t>
            </a:r>
            <a:r>
              <a:rPr lang="en-US" sz="3200" b="1" dirty="0">
                <a:solidFill>
                  <a:srgbClr val="800000"/>
                </a:solidFill>
                <a:latin typeface="Arial" panose="020B0604020202020204" pitchFamily="34" charset="0"/>
                <a:cs typeface="Arial" panose="020B0604020202020204" pitchFamily="34" charset="0"/>
              </a:rPr>
              <a:t>polymorphisms influence plasma levels and response to  imatinib </a:t>
            </a:r>
            <a:endParaRPr lang="en-US" sz="3200" dirty="0"/>
          </a:p>
        </p:txBody>
      </p:sp>
      <p:pic>
        <p:nvPicPr>
          <p:cNvPr id="5" name="Picture 4">
            <a:extLst>
              <a:ext uri="{FF2B5EF4-FFF2-40B4-BE49-F238E27FC236}">
                <a16:creationId xmlns:a16="http://schemas.microsoft.com/office/drawing/2014/main" id="{19290C6E-7BB4-F564-9CF4-790CFA260CD6}"/>
              </a:ext>
            </a:extLst>
          </p:cNvPr>
          <p:cNvPicPr>
            <a:picLocks noChangeAspect="1"/>
          </p:cNvPicPr>
          <p:nvPr/>
        </p:nvPicPr>
        <p:blipFill>
          <a:blip r:embed="rId2"/>
          <a:srcRect l="7115" b="19334"/>
          <a:stretch>
            <a:fillRect/>
          </a:stretch>
        </p:blipFill>
        <p:spPr>
          <a:xfrm>
            <a:off x="726510" y="2628297"/>
            <a:ext cx="5135672" cy="3208832"/>
          </a:xfrm>
          <a:prstGeom prst="rect">
            <a:avLst/>
          </a:prstGeom>
        </p:spPr>
      </p:pic>
      <p:sp>
        <p:nvSpPr>
          <p:cNvPr id="9" name="TextBox 8">
            <a:extLst>
              <a:ext uri="{FF2B5EF4-FFF2-40B4-BE49-F238E27FC236}">
                <a16:creationId xmlns:a16="http://schemas.microsoft.com/office/drawing/2014/main" id="{11A87ED1-CFBA-4189-9BA7-3CB110E3BA96}"/>
              </a:ext>
            </a:extLst>
          </p:cNvPr>
          <p:cNvSpPr txBox="1"/>
          <p:nvPr/>
        </p:nvSpPr>
        <p:spPr>
          <a:xfrm>
            <a:off x="1694145" y="5837129"/>
            <a:ext cx="3441526" cy="307777"/>
          </a:xfrm>
          <a:prstGeom prst="rect">
            <a:avLst/>
          </a:prstGeom>
          <a:noFill/>
        </p:spPr>
        <p:txBody>
          <a:bodyPr wrap="square">
            <a:spAutoFit/>
          </a:bodyPr>
          <a:lstStyle/>
          <a:p>
            <a:pPr lvl="0"/>
            <a:r>
              <a:rPr lang="en-US" sz="1400" b="1" dirty="0">
                <a:latin typeface="Arial" panose="020B0604020202020204" pitchFamily="34" charset="0"/>
                <a:cs typeface="Arial" panose="020B0604020202020204" pitchFamily="34" charset="0"/>
              </a:rPr>
              <a:t>MMR (n=27)                  No MMR (n=38)</a:t>
            </a:r>
            <a:endParaRPr lang="en-US" sz="1400" b="1" dirty="0"/>
          </a:p>
        </p:txBody>
      </p:sp>
      <p:sp>
        <p:nvSpPr>
          <p:cNvPr id="10" name="TextBox 9">
            <a:extLst>
              <a:ext uri="{FF2B5EF4-FFF2-40B4-BE49-F238E27FC236}">
                <a16:creationId xmlns:a16="http://schemas.microsoft.com/office/drawing/2014/main" id="{4ACF5AE3-AFF9-A929-896B-C27C716DDF29}"/>
              </a:ext>
            </a:extLst>
          </p:cNvPr>
          <p:cNvSpPr txBox="1"/>
          <p:nvPr/>
        </p:nvSpPr>
        <p:spPr>
          <a:xfrm rot="-5400000">
            <a:off x="-1367124" y="3854440"/>
            <a:ext cx="3657600" cy="307777"/>
          </a:xfrm>
          <a:prstGeom prst="rect">
            <a:avLst/>
          </a:prstGeom>
          <a:noFill/>
        </p:spPr>
        <p:txBody>
          <a:bodyPr wrap="square">
            <a:spAutoFit/>
          </a:bodyPr>
          <a:lstStyle/>
          <a:p>
            <a:pPr lvl="0"/>
            <a:r>
              <a:rPr lang="en-US" sz="1400" b="1" dirty="0">
                <a:latin typeface="Arial" panose="020B0604020202020204" pitchFamily="34" charset="0"/>
                <a:cs typeface="Arial" panose="020B0604020202020204" pitchFamily="34" charset="0"/>
              </a:rPr>
              <a:t>Plasma imatinib (ng/mL) day 29</a:t>
            </a:r>
            <a:endParaRPr lang="en-US" sz="1400" b="1" dirty="0"/>
          </a:p>
        </p:txBody>
      </p:sp>
      <p:pic>
        <p:nvPicPr>
          <p:cNvPr id="12" name="Picture 11">
            <a:extLst>
              <a:ext uri="{FF2B5EF4-FFF2-40B4-BE49-F238E27FC236}">
                <a16:creationId xmlns:a16="http://schemas.microsoft.com/office/drawing/2014/main" id="{AEA3F7B0-A3AA-2616-9BFC-2E1E039C7142}"/>
              </a:ext>
            </a:extLst>
          </p:cNvPr>
          <p:cNvPicPr>
            <a:picLocks noChangeAspect="1"/>
          </p:cNvPicPr>
          <p:nvPr/>
        </p:nvPicPr>
        <p:blipFill>
          <a:blip r:embed="rId3"/>
          <a:srcRect l="13141" t="14254" r="3465" b="17601"/>
          <a:stretch>
            <a:fillRect/>
          </a:stretch>
        </p:blipFill>
        <p:spPr>
          <a:xfrm>
            <a:off x="6626270" y="2957642"/>
            <a:ext cx="4667433" cy="2879487"/>
          </a:xfrm>
          <a:prstGeom prst="rect">
            <a:avLst/>
          </a:prstGeom>
        </p:spPr>
      </p:pic>
      <p:sp>
        <p:nvSpPr>
          <p:cNvPr id="15" name="TextBox 14">
            <a:extLst>
              <a:ext uri="{FF2B5EF4-FFF2-40B4-BE49-F238E27FC236}">
                <a16:creationId xmlns:a16="http://schemas.microsoft.com/office/drawing/2014/main" id="{3577DB9E-666E-2CCE-F4BB-1871329AF97E}"/>
              </a:ext>
            </a:extLst>
          </p:cNvPr>
          <p:cNvSpPr txBox="1"/>
          <p:nvPr/>
        </p:nvSpPr>
        <p:spPr>
          <a:xfrm rot="-5400000">
            <a:off x="4553511" y="3901319"/>
            <a:ext cx="3657600" cy="307777"/>
          </a:xfrm>
          <a:prstGeom prst="rect">
            <a:avLst/>
          </a:prstGeom>
          <a:noFill/>
        </p:spPr>
        <p:txBody>
          <a:bodyPr wrap="square">
            <a:spAutoFit/>
          </a:bodyPr>
          <a:lstStyle/>
          <a:p>
            <a:pPr lvl="0"/>
            <a:r>
              <a:rPr lang="en-US" sz="1400" b="1" dirty="0">
                <a:latin typeface="Arial" panose="020B0604020202020204" pitchFamily="34" charset="0"/>
                <a:cs typeface="Arial" panose="020B0604020202020204" pitchFamily="34" charset="0"/>
              </a:rPr>
              <a:t>Plasma imatinib (ng/mL) day 29</a:t>
            </a:r>
            <a:endParaRPr lang="en-US" sz="1400" b="1" dirty="0"/>
          </a:p>
        </p:txBody>
      </p:sp>
      <p:sp>
        <p:nvSpPr>
          <p:cNvPr id="16" name="TextBox 15">
            <a:extLst>
              <a:ext uri="{FF2B5EF4-FFF2-40B4-BE49-F238E27FC236}">
                <a16:creationId xmlns:a16="http://schemas.microsoft.com/office/drawing/2014/main" id="{D25C8328-97BB-B23A-27EC-36A60D7364BC}"/>
              </a:ext>
            </a:extLst>
          </p:cNvPr>
          <p:cNvSpPr txBox="1"/>
          <p:nvPr/>
        </p:nvSpPr>
        <p:spPr>
          <a:xfrm>
            <a:off x="7552113" y="5837129"/>
            <a:ext cx="4255262" cy="307777"/>
          </a:xfrm>
          <a:prstGeom prst="rect">
            <a:avLst/>
          </a:prstGeom>
          <a:noFill/>
        </p:spPr>
        <p:txBody>
          <a:bodyPr wrap="square">
            <a:spAutoFit/>
          </a:bodyPr>
          <a:lstStyle/>
          <a:p>
            <a:pPr lvl="0"/>
            <a:r>
              <a:rPr lang="en-US" sz="1400" b="1" i="1" dirty="0">
                <a:latin typeface="Arial" panose="020B0604020202020204" pitchFamily="34" charset="0"/>
                <a:cs typeface="Arial" panose="020B0604020202020204" pitchFamily="34" charset="0"/>
              </a:rPr>
              <a:t>ABCB1</a:t>
            </a:r>
            <a:r>
              <a:rPr lang="en-US" sz="1400" b="1" dirty="0">
                <a:latin typeface="Arial" panose="020B0604020202020204" pitchFamily="34" charset="0"/>
                <a:cs typeface="Arial" panose="020B0604020202020204" pitchFamily="34" charset="0"/>
              </a:rPr>
              <a:t> CC                    </a:t>
            </a:r>
            <a:r>
              <a:rPr lang="en-US" sz="1400" b="1" i="1" dirty="0">
                <a:latin typeface="Arial" panose="020B0604020202020204" pitchFamily="34" charset="0"/>
                <a:cs typeface="Arial" panose="020B0604020202020204" pitchFamily="34" charset="0"/>
              </a:rPr>
              <a:t>ABCB1</a:t>
            </a:r>
            <a:r>
              <a:rPr lang="en-US" sz="1400" b="1" dirty="0">
                <a:latin typeface="Arial" panose="020B0604020202020204" pitchFamily="34" charset="0"/>
                <a:cs typeface="Arial" panose="020B0604020202020204" pitchFamily="34" charset="0"/>
              </a:rPr>
              <a:t> CT+ </a:t>
            </a:r>
            <a:r>
              <a:rPr lang="en-US" sz="1400" b="1" i="1" dirty="0">
                <a:latin typeface="Arial" panose="020B0604020202020204" pitchFamily="34" charset="0"/>
                <a:cs typeface="Arial" panose="020B0604020202020204" pitchFamily="34" charset="0"/>
              </a:rPr>
              <a:t>ABCB1</a:t>
            </a:r>
            <a:r>
              <a:rPr lang="en-US" sz="1400" b="1" dirty="0">
                <a:latin typeface="Arial" panose="020B0604020202020204" pitchFamily="34" charset="0"/>
                <a:cs typeface="Arial" panose="020B0604020202020204" pitchFamily="34" charset="0"/>
              </a:rPr>
              <a:t> TT</a:t>
            </a:r>
            <a:endParaRPr lang="en-US" sz="1400" b="1" dirty="0"/>
          </a:p>
        </p:txBody>
      </p:sp>
      <p:sp>
        <p:nvSpPr>
          <p:cNvPr id="17" name="Rectangle 16">
            <a:extLst>
              <a:ext uri="{FF2B5EF4-FFF2-40B4-BE49-F238E27FC236}">
                <a16:creationId xmlns:a16="http://schemas.microsoft.com/office/drawing/2014/main" id="{F70327B7-EFE7-DE3F-F44F-0271CFC68C7B}"/>
              </a:ext>
            </a:extLst>
          </p:cNvPr>
          <p:cNvSpPr/>
          <p:nvPr/>
        </p:nvSpPr>
        <p:spPr>
          <a:xfrm>
            <a:off x="3006247" y="3156559"/>
            <a:ext cx="977030" cy="438411"/>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E694FE-781E-2488-8D82-81C903E283DA}"/>
              </a:ext>
            </a:extLst>
          </p:cNvPr>
          <p:cNvSpPr/>
          <p:nvPr/>
        </p:nvSpPr>
        <p:spPr>
          <a:xfrm>
            <a:off x="9748534" y="3089753"/>
            <a:ext cx="977030" cy="438411"/>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39FAA81-86D6-AB97-A6C3-CD98DF9E1CAD}"/>
              </a:ext>
            </a:extLst>
          </p:cNvPr>
          <p:cNvSpPr txBox="1"/>
          <p:nvPr/>
        </p:nvSpPr>
        <p:spPr>
          <a:xfrm>
            <a:off x="1051105" y="1994834"/>
            <a:ext cx="6093912"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Plasma concentration and response</a:t>
            </a:r>
            <a:endParaRPr lang="en-US" dirty="0">
              <a:solidFill>
                <a:schemeClr val="bg1"/>
              </a:solidFill>
            </a:endParaRPr>
          </a:p>
        </p:txBody>
      </p:sp>
      <p:sp>
        <p:nvSpPr>
          <p:cNvPr id="21" name="TextBox 20">
            <a:extLst>
              <a:ext uri="{FF2B5EF4-FFF2-40B4-BE49-F238E27FC236}">
                <a16:creationId xmlns:a16="http://schemas.microsoft.com/office/drawing/2014/main" id="{B60D2D44-742C-1688-A3E4-78C133758BF1}"/>
              </a:ext>
            </a:extLst>
          </p:cNvPr>
          <p:cNvSpPr txBox="1"/>
          <p:nvPr/>
        </p:nvSpPr>
        <p:spPr>
          <a:xfrm>
            <a:off x="6828366" y="1994834"/>
            <a:ext cx="5051458" cy="369332"/>
          </a:xfrm>
          <a:prstGeom prst="rect">
            <a:avLst/>
          </a:prstGeom>
          <a:noFill/>
        </p:spPr>
        <p:txBody>
          <a:bodyPr wrap="square">
            <a:spAutoFit/>
          </a:bodyPr>
          <a:lstStyle/>
          <a:p>
            <a:r>
              <a:rPr lang="en-US" b="1" i="1" dirty="0">
                <a:solidFill>
                  <a:schemeClr val="bg1"/>
                </a:solidFill>
                <a:latin typeface="Arial" panose="020B0604020202020204" pitchFamily="34" charset="0"/>
                <a:cs typeface="Arial" panose="020B0604020202020204" pitchFamily="34" charset="0"/>
              </a:rPr>
              <a:t>ABCB1</a:t>
            </a:r>
            <a:r>
              <a:rPr lang="en-US" b="1" dirty="0">
                <a:solidFill>
                  <a:schemeClr val="bg1"/>
                </a:solidFill>
                <a:latin typeface="Arial" panose="020B0604020202020204" pitchFamily="34" charset="0"/>
                <a:cs typeface="Arial" panose="020B0604020202020204" pitchFamily="34" charset="0"/>
              </a:rPr>
              <a:t> polymorphisms and imatinib levels</a:t>
            </a:r>
            <a:endParaRPr lang="en-US" dirty="0">
              <a:solidFill>
                <a:schemeClr val="bg1"/>
              </a:solidFill>
            </a:endParaRPr>
          </a:p>
        </p:txBody>
      </p:sp>
      <p:sp>
        <p:nvSpPr>
          <p:cNvPr id="26" name="TextBox 25">
            <a:extLst>
              <a:ext uri="{FF2B5EF4-FFF2-40B4-BE49-F238E27FC236}">
                <a16:creationId xmlns:a16="http://schemas.microsoft.com/office/drawing/2014/main" id="{A98C60FD-2D2A-0009-6AFA-16805D499068}"/>
              </a:ext>
            </a:extLst>
          </p:cNvPr>
          <p:cNvSpPr txBox="1"/>
          <p:nvPr/>
        </p:nvSpPr>
        <p:spPr>
          <a:xfrm>
            <a:off x="4450138" y="6576113"/>
            <a:ext cx="6203950"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Rajamani B, et al. </a:t>
            </a:r>
            <a:r>
              <a:rPr lang="en-US" sz="1200" b="1" i="1" dirty="0">
                <a:latin typeface="Arial" panose="020B0604020202020204" pitchFamily="34" charset="0"/>
                <a:cs typeface="Arial" panose="020B0604020202020204" pitchFamily="34" charset="0"/>
              </a:rPr>
              <a:t>Sci Rep</a:t>
            </a:r>
            <a:r>
              <a:rPr lang="en-US" sz="1200" b="1" dirty="0">
                <a:latin typeface="Arial" panose="020B0604020202020204" pitchFamily="34" charset="0"/>
                <a:cs typeface="Arial" panose="020B0604020202020204" pitchFamily="34" charset="0"/>
              </a:rPr>
              <a:t>. 2020;10(1):1-11</a:t>
            </a:r>
            <a:endParaRPr lang="en-US" sz="1200" b="1" dirty="0"/>
          </a:p>
        </p:txBody>
      </p:sp>
    </p:spTree>
    <p:extLst>
      <p:ext uri="{BB962C8B-B14F-4D97-AF65-F5344CB8AC3E}">
        <p14:creationId xmlns:p14="http://schemas.microsoft.com/office/powerpoint/2010/main" val="2648830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602AFEC-870A-F38D-AA90-3EBDA2799153}"/>
              </a:ext>
            </a:extLst>
          </p:cNvPr>
          <p:cNvSpPr/>
          <p:nvPr/>
        </p:nvSpPr>
        <p:spPr>
          <a:xfrm>
            <a:off x="901700" y="1855082"/>
            <a:ext cx="2844800" cy="710318"/>
          </a:xfrm>
          <a:prstGeom prst="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F7399-FE54-B875-2F52-0F15CB654064}"/>
              </a:ext>
            </a:extLst>
          </p:cNvPr>
          <p:cNvSpPr>
            <a:spLocks noGrp="1"/>
          </p:cNvSpPr>
          <p:nvPr>
            <p:ph type="title"/>
          </p:nvPr>
        </p:nvSpPr>
        <p:spPr>
          <a:xfrm>
            <a:off x="1066799" y="46184"/>
            <a:ext cx="10058400" cy="1320100"/>
          </a:xfrm>
        </p:spPr>
        <p:txBody>
          <a:bodyPr>
            <a:normAutofit/>
          </a:bodyPr>
          <a:lstStyle/>
          <a:p>
            <a:pPr algn="ctr"/>
            <a:r>
              <a:rPr lang="en-US" sz="3200" b="1" i="1" dirty="0">
                <a:solidFill>
                  <a:srgbClr val="800000"/>
                </a:solidFill>
                <a:latin typeface="Arial" panose="020B0604020202020204" pitchFamily="34" charset="0"/>
                <a:cs typeface="Arial" panose="020B0604020202020204" pitchFamily="34" charset="0"/>
              </a:rPr>
              <a:t>ABCB1 </a:t>
            </a:r>
            <a:r>
              <a:rPr lang="en-US" sz="3200" b="1" dirty="0">
                <a:solidFill>
                  <a:srgbClr val="800000"/>
                </a:solidFill>
                <a:latin typeface="Arial" panose="020B0604020202020204" pitchFamily="34" charset="0"/>
                <a:cs typeface="Arial" panose="020B0604020202020204" pitchFamily="34" charset="0"/>
              </a:rPr>
              <a:t>polymorphisms influence plasma levels and response to  imatinib </a:t>
            </a:r>
            <a:endParaRPr lang="en-US" sz="3200" dirty="0"/>
          </a:p>
        </p:txBody>
      </p:sp>
      <p:pic>
        <p:nvPicPr>
          <p:cNvPr id="5" name="Picture 4">
            <a:extLst>
              <a:ext uri="{FF2B5EF4-FFF2-40B4-BE49-F238E27FC236}">
                <a16:creationId xmlns:a16="http://schemas.microsoft.com/office/drawing/2014/main" id="{CEB07993-45BC-CDEA-E0B2-7719AA8F857C}"/>
              </a:ext>
            </a:extLst>
          </p:cNvPr>
          <p:cNvPicPr>
            <a:picLocks noChangeAspect="1"/>
          </p:cNvPicPr>
          <p:nvPr/>
        </p:nvPicPr>
        <p:blipFill>
          <a:blip r:embed="rId2"/>
          <a:srcRect l="2370" r="68798"/>
          <a:stretch>
            <a:fillRect/>
          </a:stretch>
        </p:blipFill>
        <p:spPr>
          <a:xfrm>
            <a:off x="628777" y="3098819"/>
            <a:ext cx="3493071" cy="3147471"/>
          </a:xfrm>
          <a:prstGeom prst="rect">
            <a:avLst/>
          </a:prstGeom>
        </p:spPr>
      </p:pic>
      <p:pic>
        <p:nvPicPr>
          <p:cNvPr id="7" name="Picture 6">
            <a:extLst>
              <a:ext uri="{FF2B5EF4-FFF2-40B4-BE49-F238E27FC236}">
                <a16:creationId xmlns:a16="http://schemas.microsoft.com/office/drawing/2014/main" id="{72A755F7-215D-6BBA-8946-69247F671E0A}"/>
              </a:ext>
            </a:extLst>
          </p:cNvPr>
          <p:cNvPicPr>
            <a:picLocks noChangeAspect="1"/>
          </p:cNvPicPr>
          <p:nvPr/>
        </p:nvPicPr>
        <p:blipFill>
          <a:blip r:embed="rId2"/>
          <a:srcRect l="34626" r="34397"/>
          <a:stretch>
            <a:fillRect/>
          </a:stretch>
        </p:blipFill>
        <p:spPr>
          <a:xfrm>
            <a:off x="4450138" y="3111820"/>
            <a:ext cx="3508196" cy="2942177"/>
          </a:xfrm>
          <a:prstGeom prst="rect">
            <a:avLst/>
          </a:prstGeom>
        </p:spPr>
      </p:pic>
      <p:pic>
        <p:nvPicPr>
          <p:cNvPr id="9" name="Picture 8">
            <a:extLst>
              <a:ext uri="{FF2B5EF4-FFF2-40B4-BE49-F238E27FC236}">
                <a16:creationId xmlns:a16="http://schemas.microsoft.com/office/drawing/2014/main" id="{B392495C-5A6C-2FA8-CDB2-B0AC1C1EF532}"/>
              </a:ext>
            </a:extLst>
          </p:cNvPr>
          <p:cNvPicPr>
            <a:picLocks noChangeAspect="1"/>
          </p:cNvPicPr>
          <p:nvPr/>
        </p:nvPicPr>
        <p:blipFill>
          <a:blip r:embed="rId2"/>
          <a:srcRect l="69023" t="16887" r="4475"/>
          <a:stretch>
            <a:fillRect/>
          </a:stretch>
        </p:blipFill>
        <p:spPr>
          <a:xfrm>
            <a:off x="8403011" y="3201467"/>
            <a:ext cx="3611189" cy="2942177"/>
          </a:xfrm>
          <a:prstGeom prst="rect">
            <a:avLst/>
          </a:prstGeom>
        </p:spPr>
      </p:pic>
      <p:sp>
        <p:nvSpPr>
          <p:cNvPr id="10" name="Rectangle 9">
            <a:extLst>
              <a:ext uri="{FF2B5EF4-FFF2-40B4-BE49-F238E27FC236}">
                <a16:creationId xmlns:a16="http://schemas.microsoft.com/office/drawing/2014/main" id="{B81BE673-2F1A-26FA-2AB4-21EEC50C3C23}"/>
              </a:ext>
            </a:extLst>
          </p:cNvPr>
          <p:cNvSpPr/>
          <p:nvPr/>
        </p:nvSpPr>
        <p:spPr>
          <a:xfrm>
            <a:off x="1787747" y="3437860"/>
            <a:ext cx="1595939" cy="3922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B247A6-2C86-D261-5EEF-11FA68D34CFF}"/>
              </a:ext>
            </a:extLst>
          </p:cNvPr>
          <p:cNvSpPr/>
          <p:nvPr/>
        </p:nvSpPr>
        <p:spPr>
          <a:xfrm>
            <a:off x="5683102" y="3437860"/>
            <a:ext cx="1435395" cy="2923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89DBA2-BDA1-E623-5E9B-4B677F9EEE17}"/>
              </a:ext>
            </a:extLst>
          </p:cNvPr>
          <p:cNvSpPr/>
          <p:nvPr/>
        </p:nvSpPr>
        <p:spPr>
          <a:xfrm>
            <a:off x="1189074" y="5288221"/>
            <a:ext cx="839973" cy="292395"/>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385BFA-78C2-5026-4236-366B16465586}"/>
              </a:ext>
            </a:extLst>
          </p:cNvPr>
          <p:cNvSpPr/>
          <p:nvPr/>
        </p:nvSpPr>
        <p:spPr>
          <a:xfrm>
            <a:off x="6121399" y="5263409"/>
            <a:ext cx="839973" cy="292395"/>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842F5F-F9A1-B297-4EC8-6226C50BD77B}"/>
              </a:ext>
            </a:extLst>
          </p:cNvPr>
          <p:cNvSpPr/>
          <p:nvPr/>
        </p:nvSpPr>
        <p:spPr>
          <a:xfrm>
            <a:off x="8820888" y="5220288"/>
            <a:ext cx="839973" cy="292395"/>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21CE99D-0369-49F7-F13D-97D7E08EB16F}"/>
              </a:ext>
            </a:extLst>
          </p:cNvPr>
          <p:cNvSpPr txBox="1"/>
          <p:nvPr/>
        </p:nvSpPr>
        <p:spPr>
          <a:xfrm>
            <a:off x="4450138" y="6576113"/>
            <a:ext cx="3300997" cy="281887"/>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Rajamani B, et al. </a:t>
            </a:r>
            <a:r>
              <a:rPr lang="en-US" sz="1200" b="1" i="1" dirty="0">
                <a:latin typeface="Arial" panose="020B0604020202020204" pitchFamily="34" charset="0"/>
                <a:cs typeface="Arial" panose="020B0604020202020204" pitchFamily="34" charset="0"/>
              </a:rPr>
              <a:t>Sci Rep</a:t>
            </a:r>
            <a:r>
              <a:rPr lang="en-US" sz="1200" b="1" dirty="0">
                <a:latin typeface="Arial" panose="020B0604020202020204" pitchFamily="34" charset="0"/>
                <a:cs typeface="Arial" panose="020B0604020202020204" pitchFamily="34" charset="0"/>
              </a:rPr>
              <a:t>. 2020;10(1):1-11</a:t>
            </a:r>
            <a:endParaRPr lang="en-US" sz="1200" b="1" dirty="0"/>
          </a:p>
        </p:txBody>
      </p:sp>
      <p:sp>
        <p:nvSpPr>
          <p:cNvPr id="17" name="TextBox 16">
            <a:extLst>
              <a:ext uri="{FF2B5EF4-FFF2-40B4-BE49-F238E27FC236}">
                <a16:creationId xmlns:a16="http://schemas.microsoft.com/office/drawing/2014/main" id="{EA0DE9D2-D04E-8A49-4378-276B5F3D12E8}"/>
              </a:ext>
            </a:extLst>
          </p:cNvPr>
          <p:cNvSpPr txBox="1"/>
          <p:nvPr/>
        </p:nvSpPr>
        <p:spPr>
          <a:xfrm rot="-5400000">
            <a:off x="-1387614" y="3426918"/>
            <a:ext cx="3657600" cy="307777"/>
          </a:xfrm>
          <a:prstGeom prst="rect">
            <a:avLst/>
          </a:prstGeom>
          <a:noFill/>
        </p:spPr>
        <p:txBody>
          <a:bodyPr wrap="square">
            <a:spAutoFit/>
          </a:bodyPr>
          <a:lstStyle/>
          <a:p>
            <a:pPr lvl="0"/>
            <a:r>
              <a:rPr lang="en-US" sz="1400" b="1" dirty="0">
                <a:latin typeface="Arial" panose="020B0604020202020204" pitchFamily="34" charset="0"/>
                <a:cs typeface="Arial" panose="020B0604020202020204" pitchFamily="34" charset="0"/>
              </a:rPr>
              <a:t>Failure free survival </a:t>
            </a:r>
            <a:endParaRPr lang="en-US" sz="1400" b="1" dirty="0"/>
          </a:p>
        </p:txBody>
      </p:sp>
      <p:sp>
        <p:nvSpPr>
          <p:cNvPr id="18" name="TextBox 17">
            <a:extLst>
              <a:ext uri="{FF2B5EF4-FFF2-40B4-BE49-F238E27FC236}">
                <a16:creationId xmlns:a16="http://schemas.microsoft.com/office/drawing/2014/main" id="{29A42067-3E12-ED47-9595-29B5BEA96882}"/>
              </a:ext>
            </a:extLst>
          </p:cNvPr>
          <p:cNvSpPr txBox="1"/>
          <p:nvPr/>
        </p:nvSpPr>
        <p:spPr>
          <a:xfrm rot="-5400000">
            <a:off x="2514342" y="3451729"/>
            <a:ext cx="3657600" cy="307777"/>
          </a:xfrm>
          <a:prstGeom prst="rect">
            <a:avLst/>
          </a:prstGeom>
          <a:noFill/>
        </p:spPr>
        <p:txBody>
          <a:bodyPr wrap="square">
            <a:spAutoFit/>
          </a:bodyPr>
          <a:lstStyle/>
          <a:p>
            <a:pPr lvl="0"/>
            <a:r>
              <a:rPr lang="en-US" sz="1400" b="1" dirty="0">
                <a:latin typeface="Arial" panose="020B0604020202020204" pitchFamily="34" charset="0"/>
                <a:cs typeface="Arial" panose="020B0604020202020204" pitchFamily="34" charset="0"/>
              </a:rPr>
              <a:t>Failure free survival </a:t>
            </a:r>
            <a:endParaRPr lang="en-US" sz="1400" b="1" dirty="0"/>
          </a:p>
        </p:txBody>
      </p:sp>
      <p:sp>
        <p:nvSpPr>
          <p:cNvPr id="19" name="TextBox 18">
            <a:extLst>
              <a:ext uri="{FF2B5EF4-FFF2-40B4-BE49-F238E27FC236}">
                <a16:creationId xmlns:a16="http://schemas.microsoft.com/office/drawing/2014/main" id="{5504ABB8-3C0B-9F02-1508-DA9FE2A9CC76}"/>
              </a:ext>
            </a:extLst>
          </p:cNvPr>
          <p:cNvSpPr txBox="1"/>
          <p:nvPr/>
        </p:nvSpPr>
        <p:spPr>
          <a:xfrm rot="-5400000">
            <a:off x="6390419" y="3529994"/>
            <a:ext cx="3657600" cy="307777"/>
          </a:xfrm>
          <a:prstGeom prst="rect">
            <a:avLst/>
          </a:prstGeom>
          <a:noFill/>
        </p:spPr>
        <p:txBody>
          <a:bodyPr wrap="square">
            <a:spAutoFit/>
          </a:bodyPr>
          <a:lstStyle/>
          <a:p>
            <a:pPr lvl="0"/>
            <a:r>
              <a:rPr lang="en-US" sz="1400" b="1" dirty="0">
                <a:latin typeface="Arial" panose="020B0604020202020204" pitchFamily="34" charset="0"/>
                <a:cs typeface="Arial" panose="020B0604020202020204" pitchFamily="34" charset="0"/>
              </a:rPr>
              <a:t>Failure free survival </a:t>
            </a:r>
            <a:endParaRPr lang="en-US" sz="1400" b="1" dirty="0"/>
          </a:p>
        </p:txBody>
      </p:sp>
      <p:sp>
        <p:nvSpPr>
          <p:cNvPr id="23" name="TextBox 22">
            <a:extLst>
              <a:ext uri="{FF2B5EF4-FFF2-40B4-BE49-F238E27FC236}">
                <a16:creationId xmlns:a16="http://schemas.microsoft.com/office/drawing/2014/main" id="{5AB12212-DB15-95A0-F92A-4AD391921DBD}"/>
              </a:ext>
            </a:extLst>
          </p:cNvPr>
          <p:cNvSpPr txBox="1"/>
          <p:nvPr/>
        </p:nvSpPr>
        <p:spPr>
          <a:xfrm>
            <a:off x="1297084" y="2020391"/>
            <a:ext cx="2139840" cy="369332"/>
          </a:xfrm>
          <a:prstGeom prst="rect">
            <a:avLst/>
          </a:prstGeom>
          <a:noFill/>
        </p:spPr>
        <p:txBody>
          <a:bodyPr wrap="square">
            <a:spAutoFit/>
          </a:bodyPr>
          <a:lstStyle/>
          <a:p>
            <a:pPr lvl="0"/>
            <a:r>
              <a:rPr lang="en-US" b="1" i="1" dirty="0">
                <a:solidFill>
                  <a:schemeClr val="bg1"/>
                </a:solidFill>
                <a:latin typeface="Arial" panose="020B0604020202020204" pitchFamily="34" charset="0"/>
                <a:cs typeface="Arial" panose="020B0604020202020204" pitchFamily="34" charset="0"/>
              </a:rPr>
              <a:t>ABCB1</a:t>
            </a:r>
            <a:r>
              <a:rPr lang="en-US" b="1" dirty="0">
                <a:solidFill>
                  <a:schemeClr val="bg1"/>
                </a:solidFill>
                <a:latin typeface="Arial" panose="020B0604020202020204" pitchFamily="34" charset="0"/>
                <a:cs typeface="Arial" panose="020B0604020202020204" pitchFamily="34" charset="0"/>
              </a:rPr>
              <a:t> C1236T</a:t>
            </a:r>
            <a:endParaRPr lang="en-US" dirty="0">
              <a:solidFill>
                <a:schemeClr val="bg1"/>
              </a:solidFill>
            </a:endParaRPr>
          </a:p>
        </p:txBody>
      </p:sp>
      <p:sp>
        <p:nvSpPr>
          <p:cNvPr id="25" name="Rectangle 24">
            <a:extLst>
              <a:ext uri="{FF2B5EF4-FFF2-40B4-BE49-F238E27FC236}">
                <a16:creationId xmlns:a16="http://schemas.microsoft.com/office/drawing/2014/main" id="{306B5A93-49CB-5E7A-ECE7-A55054297D65}"/>
              </a:ext>
            </a:extLst>
          </p:cNvPr>
          <p:cNvSpPr/>
          <p:nvPr/>
        </p:nvSpPr>
        <p:spPr>
          <a:xfrm>
            <a:off x="4906335" y="1857205"/>
            <a:ext cx="2844800" cy="710318"/>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E5E875F-DC8A-F1AC-5AA2-DA4745A78776}"/>
              </a:ext>
            </a:extLst>
          </p:cNvPr>
          <p:cNvSpPr txBox="1"/>
          <p:nvPr/>
        </p:nvSpPr>
        <p:spPr>
          <a:xfrm>
            <a:off x="5330879" y="2020391"/>
            <a:ext cx="2139840" cy="369332"/>
          </a:xfrm>
          <a:prstGeom prst="rect">
            <a:avLst/>
          </a:prstGeom>
          <a:noFill/>
        </p:spPr>
        <p:txBody>
          <a:bodyPr wrap="square">
            <a:spAutoFit/>
          </a:bodyPr>
          <a:lstStyle/>
          <a:p>
            <a:pPr lvl="0"/>
            <a:r>
              <a:rPr lang="en-US" b="1" i="1" dirty="0">
                <a:solidFill>
                  <a:schemeClr val="bg1"/>
                </a:solidFill>
                <a:latin typeface="Arial" panose="020B0604020202020204" pitchFamily="34" charset="0"/>
                <a:cs typeface="Arial" panose="020B0604020202020204" pitchFamily="34" charset="0"/>
              </a:rPr>
              <a:t>ABCB1</a:t>
            </a:r>
            <a:r>
              <a:rPr lang="en-US" b="1" dirty="0">
                <a:solidFill>
                  <a:schemeClr val="bg1"/>
                </a:solidFill>
                <a:latin typeface="Arial" panose="020B0604020202020204" pitchFamily="34" charset="0"/>
                <a:cs typeface="Arial" panose="020B0604020202020204" pitchFamily="34" charset="0"/>
              </a:rPr>
              <a:t> G2677T</a:t>
            </a:r>
            <a:endParaRPr lang="en-US" dirty="0">
              <a:solidFill>
                <a:schemeClr val="bg1"/>
              </a:solidFill>
            </a:endParaRPr>
          </a:p>
        </p:txBody>
      </p:sp>
      <p:sp>
        <p:nvSpPr>
          <p:cNvPr id="27" name="Rectangle 26">
            <a:extLst>
              <a:ext uri="{FF2B5EF4-FFF2-40B4-BE49-F238E27FC236}">
                <a16:creationId xmlns:a16="http://schemas.microsoft.com/office/drawing/2014/main" id="{FEC0C31B-0322-F56C-970A-0E5331052F15}"/>
              </a:ext>
            </a:extLst>
          </p:cNvPr>
          <p:cNvSpPr/>
          <p:nvPr/>
        </p:nvSpPr>
        <p:spPr>
          <a:xfrm>
            <a:off x="8786205" y="1857205"/>
            <a:ext cx="2844800" cy="710318"/>
          </a:xfrm>
          <a:prstGeom prst="rect">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EF69CB0-0BCF-02C7-5C8A-CE710AAA3115}"/>
              </a:ext>
            </a:extLst>
          </p:cNvPr>
          <p:cNvSpPr txBox="1"/>
          <p:nvPr/>
        </p:nvSpPr>
        <p:spPr>
          <a:xfrm>
            <a:off x="9240874" y="2000228"/>
            <a:ext cx="2139840" cy="369332"/>
          </a:xfrm>
          <a:prstGeom prst="rect">
            <a:avLst/>
          </a:prstGeom>
          <a:noFill/>
        </p:spPr>
        <p:txBody>
          <a:bodyPr wrap="square">
            <a:spAutoFit/>
          </a:bodyPr>
          <a:lstStyle/>
          <a:p>
            <a:pPr lvl="0"/>
            <a:r>
              <a:rPr lang="en-US" b="1" i="1" dirty="0">
                <a:solidFill>
                  <a:schemeClr val="bg1"/>
                </a:solidFill>
                <a:latin typeface="Arial" panose="020B0604020202020204" pitchFamily="34" charset="0"/>
                <a:cs typeface="Arial" panose="020B0604020202020204" pitchFamily="34" charset="0"/>
              </a:rPr>
              <a:t>ABCB1</a:t>
            </a:r>
            <a:r>
              <a:rPr lang="en-US" b="1" dirty="0">
                <a:solidFill>
                  <a:schemeClr val="bg1"/>
                </a:solidFill>
                <a:latin typeface="Arial" panose="020B0604020202020204" pitchFamily="34" charset="0"/>
                <a:cs typeface="Arial" panose="020B0604020202020204" pitchFamily="34" charset="0"/>
              </a:rPr>
              <a:t> C3435T</a:t>
            </a:r>
            <a:endParaRPr lang="en-US" dirty="0">
              <a:solidFill>
                <a:schemeClr val="bg1"/>
              </a:solidFill>
            </a:endParaRPr>
          </a:p>
        </p:txBody>
      </p:sp>
    </p:spTree>
    <p:extLst>
      <p:ext uri="{BB962C8B-B14F-4D97-AF65-F5344CB8AC3E}">
        <p14:creationId xmlns:p14="http://schemas.microsoft.com/office/powerpoint/2010/main" val="1070160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F6153-21C6-366D-1D38-3517DFE13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B2154-4FF5-A6AE-C727-81F38D3FC233}"/>
              </a:ext>
            </a:extLst>
          </p:cNvPr>
          <p:cNvSpPr>
            <a:spLocks noGrp="1"/>
          </p:cNvSpPr>
          <p:nvPr>
            <p:ph type="title"/>
          </p:nvPr>
        </p:nvSpPr>
        <p:spPr>
          <a:xfrm>
            <a:off x="233819" y="95135"/>
            <a:ext cx="11724361" cy="984805"/>
          </a:xfrm>
        </p:spPr>
        <p:txBody>
          <a:bodyPr>
            <a:normAutofit/>
          </a:bodyPr>
          <a:lstStyle/>
          <a:p>
            <a:pPr algn="ctr"/>
            <a:r>
              <a:rPr lang="en-US" sz="3000" b="1" i="1" dirty="0">
                <a:solidFill>
                  <a:srgbClr val="800000"/>
                </a:solidFill>
                <a:latin typeface="Arial" panose="020B0604020202020204" pitchFamily="34" charset="0"/>
                <a:cs typeface="Arial" panose="020B0604020202020204" pitchFamily="34" charset="0"/>
              </a:rPr>
              <a:t>ABCC2 </a:t>
            </a:r>
            <a:r>
              <a:rPr lang="en-US" sz="3000" b="1" dirty="0">
                <a:solidFill>
                  <a:srgbClr val="800000"/>
                </a:solidFill>
                <a:latin typeface="Arial" panose="020B0604020202020204" pitchFamily="34" charset="0"/>
                <a:cs typeface="Arial" panose="020B0604020202020204" pitchFamily="34" charset="0"/>
              </a:rPr>
              <a:t>polymorphisms and RESPONE TO PLATINUM BASED THERAPY IN LUNG CANCER</a:t>
            </a:r>
          </a:p>
        </p:txBody>
      </p:sp>
      <p:graphicFrame>
        <p:nvGraphicFramePr>
          <p:cNvPr id="4" name="Diagram 3">
            <a:extLst>
              <a:ext uri="{FF2B5EF4-FFF2-40B4-BE49-F238E27FC236}">
                <a16:creationId xmlns:a16="http://schemas.microsoft.com/office/drawing/2014/main" id="{B540AAD0-33A3-946C-DC42-9B229760207F}"/>
              </a:ext>
            </a:extLst>
          </p:cNvPr>
          <p:cNvGraphicFramePr/>
          <p:nvPr>
            <p:extLst>
              <p:ext uri="{D42A27DB-BD31-4B8C-83A1-F6EECF244321}">
                <p14:modId xmlns:p14="http://schemas.microsoft.com/office/powerpoint/2010/main" val="1079878764"/>
              </p:ext>
            </p:extLst>
          </p:nvPr>
        </p:nvGraphicFramePr>
        <p:xfrm>
          <a:off x="463812" y="1403466"/>
          <a:ext cx="11060482" cy="461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FA956459-8677-3577-50DF-5870C7555235}"/>
              </a:ext>
            </a:extLst>
          </p:cNvPr>
          <p:cNvSpPr txBox="1"/>
          <p:nvPr/>
        </p:nvSpPr>
        <p:spPr>
          <a:xfrm>
            <a:off x="4450138" y="6576113"/>
            <a:ext cx="3391155" cy="281887"/>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Han B, et al. </a:t>
            </a:r>
            <a:r>
              <a:rPr lang="en-US" sz="1200" b="1" i="1" dirty="0">
                <a:latin typeface="Arial" panose="020B0604020202020204" pitchFamily="34" charset="0"/>
                <a:cs typeface="Arial" panose="020B0604020202020204" pitchFamily="34" charset="0"/>
              </a:rPr>
              <a:t>Lung Cancer</a:t>
            </a:r>
            <a:r>
              <a:rPr lang="en-US" sz="1200" b="1" dirty="0">
                <a:latin typeface="Arial" panose="020B0604020202020204" pitchFamily="34" charset="0"/>
                <a:cs typeface="Arial" panose="020B0604020202020204" pitchFamily="34" charset="0"/>
              </a:rPr>
              <a:t>;72(2):238-243</a:t>
            </a:r>
            <a:endParaRPr lang="en-US" sz="1200" b="1" dirty="0"/>
          </a:p>
        </p:txBody>
      </p:sp>
    </p:spTree>
    <p:extLst>
      <p:ext uri="{BB962C8B-B14F-4D97-AF65-F5344CB8AC3E}">
        <p14:creationId xmlns:p14="http://schemas.microsoft.com/office/powerpoint/2010/main" val="101125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0D7B7D-9211-C71C-E95F-9EB8BE9AB060}"/>
              </a:ext>
            </a:extLst>
          </p:cNvPr>
          <p:cNvSpPr/>
          <p:nvPr/>
        </p:nvSpPr>
        <p:spPr>
          <a:xfrm>
            <a:off x="4013390" y="4272545"/>
            <a:ext cx="939610" cy="369332"/>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1554705D-BC2E-38FE-ACC1-4D89C9E2B1AC}"/>
              </a:ext>
            </a:extLst>
          </p:cNvPr>
          <p:cNvSpPr/>
          <p:nvPr/>
        </p:nvSpPr>
        <p:spPr>
          <a:xfrm>
            <a:off x="7831626" y="3372079"/>
            <a:ext cx="2458664" cy="506885"/>
          </a:xfrm>
          <a:prstGeom prst="roundRect">
            <a:avLst/>
          </a:prstGeom>
          <a:solidFill>
            <a:srgbClr val="996600"/>
          </a:solidFill>
          <a:ln>
            <a:solidFill>
              <a:srgbClr val="99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D80A0A6B-FC20-6B99-6EDD-783028C4E032}"/>
              </a:ext>
            </a:extLst>
          </p:cNvPr>
          <p:cNvSpPr/>
          <p:nvPr/>
        </p:nvSpPr>
        <p:spPr>
          <a:xfrm>
            <a:off x="1847088" y="3372079"/>
            <a:ext cx="2458664" cy="506885"/>
          </a:xfrm>
          <a:prstGeom prst="roundRect">
            <a:avLst/>
          </a:prstGeom>
          <a:solidFill>
            <a:srgbClr val="993300"/>
          </a:solidFill>
          <a:ln>
            <a:solidFill>
              <a:srgbClr val="99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C2526-8FF8-8C9D-54BF-E1B99C65A538}"/>
              </a:ext>
            </a:extLst>
          </p:cNvPr>
          <p:cNvSpPr>
            <a:spLocks noGrp="1"/>
          </p:cNvSpPr>
          <p:nvPr>
            <p:ph type="title"/>
          </p:nvPr>
        </p:nvSpPr>
        <p:spPr>
          <a:xfrm>
            <a:off x="-212942" y="559788"/>
            <a:ext cx="12225401" cy="692815"/>
          </a:xfrm>
        </p:spPr>
        <p:txBody>
          <a:bodyPr>
            <a:normAutofit fontScale="90000"/>
          </a:bodyPr>
          <a:lstStyle/>
          <a:p>
            <a:pPr algn="ctr"/>
            <a:r>
              <a:rPr lang="en-US" sz="4000" b="1" dirty="0">
                <a:solidFill>
                  <a:srgbClr val="800000"/>
                </a:solidFill>
                <a:latin typeface="Arial" panose="020B0604020202020204" pitchFamily="34" charset="0"/>
                <a:cs typeface="Arial" panose="020B0604020202020204" pitchFamily="34" charset="0"/>
              </a:rPr>
              <a:t>Relationship between PHARMACOKINETICS </a:t>
            </a:r>
            <a:br>
              <a:rPr lang="en-US" sz="4000" b="1" dirty="0">
                <a:solidFill>
                  <a:srgbClr val="800000"/>
                </a:solidFill>
                <a:latin typeface="Arial" panose="020B0604020202020204" pitchFamily="34" charset="0"/>
                <a:cs typeface="Arial" panose="020B0604020202020204" pitchFamily="34" charset="0"/>
              </a:rPr>
            </a:br>
            <a:r>
              <a:rPr lang="en-US" sz="4000" b="1" dirty="0">
                <a:solidFill>
                  <a:srgbClr val="800000"/>
                </a:solidFill>
                <a:latin typeface="Arial" panose="020B0604020202020204" pitchFamily="34" charset="0"/>
                <a:cs typeface="Arial" panose="020B0604020202020204" pitchFamily="34" charset="0"/>
              </a:rPr>
              <a:t>AND PHARMACODYNAMICS</a:t>
            </a:r>
            <a:endParaRPr lang="en-US" b="1" dirty="0">
              <a:solidFill>
                <a:srgbClr val="800000"/>
              </a:solidFill>
            </a:endParaRPr>
          </a:p>
        </p:txBody>
      </p:sp>
      <p:sp>
        <p:nvSpPr>
          <p:cNvPr id="7" name="TextBox 6">
            <a:extLst>
              <a:ext uri="{FF2B5EF4-FFF2-40B4-BE49-F238E27FC236}">
                <a16:creationId xmlns:a16="http://schemas.microsoft.com/office/drawing/2014/main" id="{6FD8AA0D-10D9-14D3-980A-A59710A91348}"/>
              </a:ext>
            </a:extLst>
          </p:cNvPr>
          <p:cNvSpPr txBox="1"/>
          <p:nvPr/>
        </p:nvSpPr>
        <p:spPr>
          <a:xfrm>
            <a:off x="632564" y="2085368"/>
            <a:ext cx="137160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Drug dose </a:t>
            </a:r>
          </a:p>
        </p:txBody>
      </p:sp>
      <p:sp>
        <p:nvSpPr>
          <p:cNvPr id="9" name="TextBox 8">
            <a:extLst>
              <a:ext uri="{FF2B5EF4-FFF2-40B4-BE49-F238E27FC236}">
                <a16:creationId xmlns:a16="http://schemas.microsoft.com/office/drawing/2014/main" id="{51F1ADEF-CAD2-D258-3C7D-116283783B34}"/>
              </a:ext>
            </a:extLst>
          </p:cNvPr>
          <p:cNvSpPr txBox="1"/>
          <p:nvPr/>
        </p:nvSpPr>
        <p:spPr>
          <a:xfrm>
            <a:off x="2004164" y="3429000"/>
            <a:ext cx="2301588"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Pharmacokinetics</a:t>
            </a:r>
          </a:p>
        </p:txBody>
      </p:sp>
      <p:sp>
        <p:nvSpPr>
          <p:cNvPr id="10" name="TextBox 9">
            <a:extLst>
              <a:ext uri="{FF2B5EF4-FFF2-40B4-BE49-F238E27FC236}">
                <a16:creationId xmlns:a16="http://schemas.microsoft.com/office/drawing/2014/main" id="{392D632A-6919-1BEC-1F35-CEF2AFE697A6}"/>
              </a:ext>
            </a:extLst>
          </p:cNvPr>
          <p:cNvSpPr txBox="1"/>
          <p:nvPr/>
        </p:nvSpPr>
        <p:spPr>
          <a:xfrm>
            <a:off x="3317301" y="1987133"/>
            <a:ext cx="2457188" cy="707886"/>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Drug concentration in blood </a:t>
            </a:r>
          </a:p>
        </p:txBody>
      </p:sp>
      <p:sp>
        <p:nvSpPr>
          <p:cNvPr id="11" name="TextBox 10">
            <a:extLst>
              <a:ext uri="{FF2B5EF4-FFF2-40B4-BE49-F238E27FC236}">
                <a16:creationId xmlns:a16="http://schemas.microsoft.com/office/drawing/2014/main" id="{707F8BAC-C0DF-EC4C-3613-CC0A03EEF7F6}"/>
              </a:ext>
            </a:extLst>
          </p:cNvPr>
          <p:cNvSpPr txBox="1"/>
          <p:nvPr/>
        </p:nvSpPr>
        <p:spPr>
          <a:xfrm>
            <a:off x="6386182" y="2007369"/>
            <a:ext cx="2457188" cy="707886"/>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Drug concentration at target site </a:t>
            </a:r>
          </a:p>
        </p:txBody>
      </p:sp>
      <p:sp>
        <p:nvSpPr>
          <p:cNvPr id="12" name="TextBox 11">
            <a:extLst>
              <a:ext uri="{FF2B5EF4-FFF2-40B4-BE49-F238E27FC236}">
                <a16:creationId xmlns:a16="http://schemas.microsoft.com/office/drawing/2014/main" id="{A0ED0892-1CB0-67AC-03AF-5F8F559C5757}"/>
              </a:ext>
            </a:extLst>
          </p:cNvPr>
          <p:cNvSpPr txBox="1"/>
          <p:nvPr/>
        </p:nvSpPr>
        <p:spPr>
          <a:xfrm>
            <a:off x="9816231" y="2104966"/>
            <a:ext cx="2196228"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Clinic response</a:t>
            </a:r>
          </a:p>
        </p:txBody>
      </p:sp>
      <p:sp>
        <p:nvSpPr>
          <p:cNvPr id="13" name="Rectangle: Rounded Corners 12">
            <a:extLst>
              <a:ext uri="{FF2B5EF4-FFF2-40B4-BE49-F238E27FC236}">
                <a16:creationId xmlns:a16="http://schemas.microsoft.com/office/drawing/2014/main" id="{9C394CE0-19FA-811F-438E-1D21FFA41D6C}"/>
              </a:ext>
            </a:extLst>
          </p:cNvPr>
          <p:cNvSpPr/>
          <p:nvPr/>
        </p:nvSpPr>
        <p:spPr>
          <a:xfrm>
            <a:off x="3265108" y="2004276"/>
            <a:ext cx="2582447" cy="663044"/>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5DE6EE8-05AE-B3EC-2FA9-BF3DAA3A5DA2}"/>
              </a:ext>
            </a:extLst>
          </p:cNvPr>
          <p:cNvSpPr/>
          <p:nvPr/>
        </p:nvSpPr>
        <p:spPr>
          <a:xfrm>
            <a:off x="179541" y="1998440"/>
            <a:ext cx="2582447" cy="663044"/>
          </a:xfrm>
          <a:prstGeom prst="roundRect">
            <a:avLst/>
          </a:prstGeom>
          <a:noFill/>
          <a:ln w="31750">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A921624-EC37-6007-E6B2-76FCCB4CA88D}"/>
              </a:ext>
            </a:extLst>
          </p:cNvPr>
          <p:cNvSpPr/>
          <p:nvPr/>
        </p:nvSpPr>
        <p:spPr>
          <a:xfrm>
            <a:off x="6336079" y="2019895"/>
            <a:ext cx="2582447" cy="663044"/>
          </a:xfrm>
          <a:prstGeom prst="roundRect">
            <a:avLst/>
          </a:prstGeom>
          <a:noFill/>
          <a:ln w="31750">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D38B4FF-0C02-1398-F7A2-796BD4F04343}"/>
              </a:ext>
            </a:extLst>
          </p:cNvPr>
          <p:cNvSpPr/>
          <p:nvPr/>
        </p:nvSpPr>
        <p:spPr>
          <a:xfrm>
            <a:off x="9430012" y="2032421"/>
            <a:ext cx="2582447" cy="663044"/>
          </a:xfrm>
          <a:prstGeom prst="roundRect">
            <a:avLst/>
          </a:prstGeom>
          <a:noFill/>
          <a:ln w="31750">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3B307310-C03B-287F-F950-FBA96CEC5379}"/>
              </a:ext>
            </a:extLst>
          </p:cNvPr>
          <p:cNvSpPr/>
          <p:nvPr/>
        </p:nvSpPr>
        <p:spPr>
          <a:xfrm>
            <a:off x="2663855" y="2066915"/>
            <a:ext cx="663879" cy="526093"/>
          </a:xfrm>
          <a:prstGeom prst="right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00C329F-50AB-0A7B-BCE3-E58E0DA5D0A8}"/>
              </a:ext>
            </a:extLst>
          </p:cNvPr>
          <p:cNvSpPr/>
          <p:nvPr/>
        </p:nvSpPr>
        <p:spPr>
          <a:xfrm>
            <a:off x="5758833" y="2084766"/>
            <a:ext cx="663879" cy="526093"/>
          </a:xfrm>
          <a:prstGeom prst="right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24D00A2-4DB6-5FA1-7DD4-A822994A397B}"/>
              </a:ext>
            </a:extLst>
          </p:cNvPr>
          <p:cNvSpPr/>
          <p:nvPr/>
        </p:nvSpPr>
        <p:spPr>
          <a:xfrm>
            <a:off x="8839193" y="2092440"/>
            <a:ext cx="663879" cy="526093"/>
          </a:xfrm>
          <a:prstGeom prst="right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52E326D-EDC6-4784-85CF-17C01FFF5D32}"/>
              </a:ext>
            </a:extLst>
          </p:cNvPr>
          <p:cNvCxnSpPr/>
          <p:nvPr/>
        </p:nvCxnSpPr>
        <p:spPr>
          <a:xfrm>
            <a:off x="5373666" y="2695019"/>
            <a:ext cx="0" cy="400833"/>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F92319-EFED-5B77-FE32-FFDE60C4185E}"/>
              </a:ext>
            </a:extLst>
          </p:cNvPr>
          <p:cNvCxnSpPr/>
          <p:nvPr/>
        </p:nvCxnSpPr>
        <p:spPr>
          <a:xfrm>
            <a:off x="620038" y="2682493"/>
            <a:ext cx="0" cy="400833"/>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AE6ADA0-66BB-68AE-C436-74A84F4828C4}"/>
              </a:ext>
            </a:extLst>
          </p:cNvPr>
          <p:cNvCxnSpPr>
            <a:cxnSpLocks/>
          </p:cNvCxnSpPr>
          <p:nvPr/>
        </p:nvCxnSpPr>
        <p:spPr>
          <a:xfrm>
            <a:off x="620038" y="3083326"/>
            <a:ext cx="4772417" cy="12526"/>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67BF8C-4CF2-992A-9D9A-95A9EF05DC8E}"/>
              </a:ext>
            </a:extLst>
          </p:cNvPr>
          <p:cNvCxnSpPr>
            <a:cxnSpLocks/>
          </p:cNvCxnSpPr>
          <p:nvPr/>
        </p:nvCxnSpPr>
        <p:spPr>
          <a:xfrm>
            <a:off x="6791186" y="3083326"/>
            <a:ext cx="4837143" cy="32626"/>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44D89E4-D417-C26E-0775-6327A246D84D}"/>
              </a:ext>
            </a:extLst>
          </p:cNvPr>
          <p:cNvCxnSpPr/>
          <p:nvPr/>
        </p:nvCxnSpPr>
        <p:spPr>
          <a:xfrm>
            <a:off x="6791195" y="2699029"/>
            <a:ext cx="0" cy="400833"/>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74746DE-8E70-B308-115F-A953AF0EB763}"/>
              </a:ext>
            </a:extLst>
          </p:cNvPr>
          <p:cNvCxnSpPr/>
          <p:nvPr/>
        </p:nvCxnSpPr>
        <p:spPr>
          <a:xfrm>
            <a:off x="11628329" y="2715255"/>
            <a:ext cx="0" cy="400833"/>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6BD06A-C94B-775E-FBA9-32D13FC3B9D9}"/>
              </a:ext>
            </a:extLst>
          </p:cNvPr>
          <p:cNvSpPr txBox="1"/>
          <p:nvPr/>
        </p:nvSpPr>
        <p:spPr>
          <a:xfrm>
            <a:off x="7885736" y="3429000"/>
            <a:ext cx="240455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Pharmacodynamics</a:t>
            </a:r>
          </a:p>
        </p:txBody>
      </p:sp>
      <p:sp>
        <p:nvSpPr>
          <p:cNvPr id="37" name="TextBox 36">
            <a:extLst>
              <a:ext uri="{FF2B5EF4-FFF2-40B4-BE49-F238E27FC236}">
                <a16:creationId xmlns:a16="http://schemas.microsoft.com/office/drawing/2014/main" id="{97EF335A-A6C8-7E9F-27FA-68DBBA0D1CB3}"/>
              </a:ext>
            </a:extLst>
          </p:cNvPr>
          <p:cNvSpPr txBox="1"/>
          <p:nvPr/>
        </p:nvSpPr>
        <p:spPr>
          <a:xfrm>
            <a:off x="2129465" y="3836280"/>
            <a:ext cx="2050986" cy="1200329"/>
          </a:xfrm>
          <a:prstGeom prst="rect">
            <a:avLst/>
          </a:prstGeom>
          <a:noFill/>
        </p:spPr>
        <p:txBody>
          <a:bodyPr wrap="square">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Absorption</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Distribution</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Metabolism</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Elimination</a:t>
            </a:r>
          </a:p>
        </p:txBody>
      </p:sp>
      <p:sp>
        <p:nvSpPr>
          <p:cNvPr id="38" name="TextBox 37">
            <a:extLst>
              <a:ext uri="{FF2B5EF4-FFF2-40B4-BE49-F238E27FC236}">
                <a16:creationId xmlns:a16="http://schemas.microsoft.com/office/drawing/2014/main" id="{73CDF012-1A27-D7B9-3376-0B1C4625B15C}"/>
              </a:ext>
            </a:extLst>
          </p:cNvPr>
          <p:cNvSpPr txBox="1"/>
          <p:nvPr/>
        </p:nvSpPr>
        <p:spPr>
          <a:xfrm>
            <a:off x="8287830" y="3836280"/>
            <a:ext cx="2050986" cy="646331"/>
          </a:xfrm>
          <a:prstGeom prst="rect">
            <a:avLst/>
          </a:prstGeom>
          <a:noFill/>
        </p:spPr>
        <p:txBody>
          <a:bodyPr wrap="square">
            <a:spAutoFit/>
          </a:bodyPr>
          <a:lstStyle/>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Efficacy </a:t>
            </a: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Toxicity</a:t>
            </a:r>
          </a:p>
        </p:txBody>
      </p:sp>
      <p:sp>
        <p:nvSpPr>
          <p:cNvPr id="42" name="Right Bracket 41">
            <a:extLst>
              <a:ext uri="{FF2B5EF4-FFF2-40B4-BE49-F238E27FC236}">
                <a16:creationId xmlns:a16="http://schemas.microsoft.com/office/drawing/2014/main" id="{73ED9F47-9F22-D06E-B937-77F3C334C766}"/>
              </a:ext>
            </a:extLst>
          </p:cNvPr>
          <p:cNvSpPr/>
          <p:nvPr/>
        </p:nvSpPr>
        <p:spPr>
          <a:xfrm>
            <a:off x="3810000" y="4038600"/>
            <a:ext cx="45719" cy="850900"/>
          </a:xfrm>
          <a:prstGeom prst="rightBracket">
            <a:avLst/>
          </a:prstGeom>
          <a:ln w="31750">
            <a:solidFill>
              <a:srgbClr val="CC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97559340-4A2C-F88F-1163-4C63B1894262}"/>
              </a:ext>
            </a:extLst>
          </p:cNvPr>
          <p:cNvSpPr txBox="1"/>
          <p:nvPr/>
        </p:nvSpPr>
        <p:spPr>
          <a:xfrm>
            <a:off x="4038790" y="4272545"/>
            <a:ext cx="1632083"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ADME</a:t>
            </a:r>
            <a:endParaRPr lang="en-US" dirty="0"/>
          </a:p>
        </p:txBody>
      </p:sp>
      <p:sp>
        <p:nvSpPr>
          <p:cNvPr id="47" name="Arrow: Right 46">
            <a:extLst>
              <a:ext uri="{FF2B5EF4-FFF2-40B4-BE49-F238E27FC236}">
                <a16:creationId xmlns:a16="http://schemas.microsoft.com/office/drawing/2014/main" id="{7B9AD694-4150-E59C-361C-38FC02778EAC}"/>
              </a:ext>
            </a:extLst>
          </p:cNvPr>
          <p:cNvSpPr/>
          <p:nvPr/>
        </p:nvSpPr>
        <p:spPr>
          <a:xfrm>
            <a:off x="1676400" y="3967538"/>
            <a:ext cx="453065" cy="109162"/>
          </a:xfrm>
          <a:prstGeom prst="rightArrow">
            <a:avLst/>
          </a:prstGeom>
          <a:solidFill>
            <a:srgbClr val="CC9900"/>
          </a:solidFill>
          <a:ln w="15875">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4C202F1E-7CAD-2206-2BBF-3F38111A7349}"/>
              </a:ext>
            </a:extLst>
          </p:cNvPr>
          <p:cNvSpPr/>
          <p:nvPr/>
        </p:nvSpPr>
        <p:spPr>
          <a:xfrm>
            <a:off x="1673964" y="4807669"/>
            <a:ext cx="453065" cy="109162"/>
          </a:xfrm>
          <a:prstGeom prst="rightArrow">
            <a:avLst/>
          </a:prstGeom>
          <a:solidFill>
            <a:srgbClr val="CC9900"/>
          </a:solidFill>
          <a:ln w="15875">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C65165C-D75B-C285-ABDA-91F0AB82977C}"/>
              </a:ext>
            </a:extLst>
          </p:cNvPr>
          <p:cNvSpPr txBox="1"/>
          <p:nvPr/>
        </p:nvSpPr>
        <p:spPr>
          <a:xfrm>
            <a:off x="4305752" y="6581001"/>
            <a:ext cx="6203950"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Andreotti F, et al. </a:t>
            </a:r>
            <a:r>
              <a:rPr lang="en-US" sz="1200" b="1" i="1" dirty="0" err="1">
                <a:latin typeface="Arial" panose="020B0604020202020204" pitchFamily="34" charset="0"/>
                <a:cs typeface="Arial" panose="020B0604020202020204" pitchFamily="34" charset="0"/>
              </a:rPr>
              <a:t>Eur</a:t>
            </a:r>
            <a:r>
              <a:rPr lang="en-US" sz="1200" b="1" i="1" dirty="0">
                <a:latin typeface="Arial" panose="020B0604020202020204" pitchFamily="34" charset="0"/>
                <a:cs typeface="Arial" panose="020B0604020202020204" pitchFamily="34" charset="0"/>
              </a:rPr>
              <a:t> Heart J</a:t>
            </a:r>
            <a:r>
              <a:rPr lang="en-US" sz="1200" b="1" dirty="0">
                <a:latin typeface="Arial" panose="020B0604020202020204" pitchFamily="34" charset="0"/>
                <a:cs typeface="Arial" panose="020B0604020202020204" pitchFamily="34" charset="0"/>
              </a:rPr>
              <a:t>. 2015;36(46):3238-3249. </a:t>
            </a:r>
            <a:endParaRPr lang="en-US" sz="1200" b="1" dirty="0"/>
          </a:p>
        </p:txBody>
      </p:sp>
    </p:spTree>
    <p:extLst>
      <p:ext uri="{BB962C8B-B14F-4D97-AF65-F5344CB8AC3E}">
        <p14:creationId xmlns:p14="http://schemas.microsoft.com/office/powerpoint/2010/main" val="2470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A582E76-0284-91F7-6809-15AFC4A4D1F5}"/>
              </a:ext>
            </a:extLst>
          </p:cNvPr>
          <p:cNvSpPr/>
          <p:nvPr/>
        </p:nvSpPr>
        <p:spPr>
          <a:xfrm>
            <a:off x="7251702" y="5766024"/>
            <a:ext cx="4241800" cy="419878"/>
          </a:xfrm>
          <a:prstGeom prst="rect">
            <a:avLst/>
          </a:prstGeom>
          <a:solidFill>
            <a:srgbClr val="996600"/>
          </a:solidFill>
          <a:ln>
            <a:solidFill>
              <a:srgbClr val="99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9A3BBA-B244-8955-C14E-60D479D6CB1B}"/>
              </a:ext>
            </a:extLst>
          </p:cNvPr>
          <p:cNvSpPr/>
          <p:nvPr/>
        </p:nvSpPr>
        <p:spPr>
          <a:xfrm>
            <a:off x="1460500" y="5776208"/>
            <a:ext cx="4241800" cy="419878"/>
          </a:xfrm>
          <a:prstGeom prst="rect">
            <a:avLst/>
          </a:prstGeom>
          <a:solidFill>
            <a:srgbClr val="996600"/>
          </a:solidFill>
          <a:ln>
            <a:solidFill>
              <a:srgbClr val="99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0C095D-6D41-A3CE-C517-6C0162605D22}"/>
              </a:ext>
            </a:extLst>
          </p:cNvPr>
          <p:cNvSpPr/>
          <p:nvPr/>
        </p:nvSpPr>
        <p:spPr>
          <a:xfrm>
            <a:off x="1069848" y="1450781"/>
            <a:ext cx="4542953" cy="710318"/>
          </a:xfrm>
          <a:prstGeom prst="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934C55-BA3A-6E49-EB10-89773509100E}"/>
              </a:ext>
            </a:extLst>
          </p:cNvPr>
          <p:cNvSpPr/>
          <p:nvPr/>
        </p:nvSpPr>
        <p:spPr>
          <a:xfrm>
            <a:off x="7251702" y="1450781"/>
            <a:ext cx="4542953" cy="710318"/>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47323-9F27-7B9C-033B-C698F7E2F8A0}"/>
              </a:ext>
            </a:extLst>
          </p:cNvPr>
          <p:cNvSpPr>
            <a:spLocks noGrp="1"/>
          </p:cNvSpPr>
          <p:nvPr>
            <p:ph type="title"/>
          </p:nvPr>
        </p:nvSpPr>
        <p:spPr>
          <a:xfrm>
            <a:off x="1069848" y="147066"/>
            <a:ext cx="10058400" cy="1077468"/>
          </a:xfrm>
        </p:spPr>
        <p:txBody>
          <a:bodyPr>
            <a:normAutofit/>
          </a:bodyPr>
          <a:lstStyle/>
          <a:p>
            <a:pPr algn="ctr"/>
            <a:r>
              <a:rPr lang="en-US" sz="3200" b="1" i="1" dirty="0">
                <a:solidFill>
                  <a:srgbClr val="800000"/>
                </a:solidFill>
                <a:latin typeface="Arial" panose="020B0604020202020204" pitchFamily="34" charset="0"/>
                <a:cs typeface="Arial" panose="020B0604020202020204" pitchFamily="34" charset="0"/>
              </a:rPr>
              <a:t>ABCC2 </a:t>
            </a:r>
            <a:r>
              <a:rPr lang="en-US" sz="3200" b="1" dirty="0">
                <a:solidFill>
                  <a:srgbClr val="800000"/>
                </a:solidFill>
                <a:latin typeface="Arial" panose="020B0604020202020204" pitchFamily="34" charset="0"/>
                <a:cs typeface="Arial" panose="020B0604020202020204" pitchFamily="34" charset="0"/>
              </a:rPr>
              <a:t>polymorphisms and RESPONE TO PLATINUM BASED THERAPY IN LUNG CANCER</a:t>
            </a:r>
            <a:endParaRPr lang="en-US" sz="3200" dirty="0"/>
          </a:p>
        </p:txBody>
      </p:sp>
      <p:graphicFrame>
        <p:nvGraphicFramePr>
          <p:cNvPr id="5" name="Object 4">
            <a:extLst>
              <a:ext uri="{FF2B5EF4-FFF2-40B4-BE49-F238E27FC236}">
                <a16:creationId xmlns:a16="http://schemas.microsoft.com/office/drawing/2014/main" id="{1444C8D1-B29E-FE84-702E-1DB361E731D7}"/>
              </a:ext>
            </a:extLst>
          </p:cNvPr>
          <p:cNvGraphicFramePr>
            <a:graphicFrameLocks noChangeAspect="1"/>
          </p:cNvGraphicFramePr>
          <p:nvPr>
            <p:extLst>
              <p:ext uri="{D42A27DB-BD31-4B8C-83A1-F6EECF244321}">
                <p14:modId xmlns:p14="http://schemas.microsoft.com/office/powerpoint/2010/main" val="1356240310"/>
              </p:ext>
            </p:extLst>
          </p:nvPr>
        </p:nvGraphicFramePr>
        <p:xfrm>
          <a:off x="481515" y="2163113"/>
          <a:ext cx="5765800" cy="3651195"/>
        </p:xfrm>
        <a:graphic>
          <a:graphicData uri="http://schemas.openxmlformats.org/presentationml/2006/ole">
            <mc:AlternateContent xmlns:mc="http://schemas.openxmlformats.org/markup-compatibility/2006">
              <mc:Choice xmlns:v="urn:schemas-microsoft-com:vml" Requires="v">
                <p:oleObj name="Prism 10" r:id="rId2" imgW="4153085" imgH="2469203" progId="Prism10.Document">
                  <p:embed/>
                </p:oleObj>
              </mc:Choice>
              <mc:Fallback>
                <p:oleObj name="Prism 10" r:id="rId2" imgW="4153085" imgH="2469203" progId="Prism10.Document">
                  <p:embed/>
                  <p:pic>
                    <p:nvPicPr>
                      <p:cNvPr id="5" name="Object 4">
                        <a:extLst>
                          <a:ext uri="{FF2B5EF4-FFF2-40B4-BE49-F238E27FC236}">
                            <a16:creationId xmlns:a16="http://schemas.microsoft.com/office/drawing/2014/main" id="{1444C8D1-B29E-FE84-702E-1DB361E731D7}"/>
                          </a:ext>
                        </a:extLst>
                      </p:cNvPr>
                      <p:cNvPicPr/>
                      <p:nvPr/>
                    </p:nvPicPr>
                    <p:blipFill>
                      <a:blip r:embed="rId3"/>
                      <a:stretch>
                        <a:fillRect/>
                      </a:stretch>
                    </p:blipFill>
                    <p:spPr>
                      <a:xfrm>
                        <a:off x="481515" y="2163113"/>
                        <a:ext cx="5765800" cy="365119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582F6D2-3A99-6B88-071E-C9919C023AA3}"/>
              </a:ext>
            </a:extLst>
          </p:cNvPr>
          <p:cNvGraphicFramePr>
            <a:graphicFrameLocks noChangeAspect="1"/>
          </p:cNvGraphicFramePr>
          <p:nvPr>
            <p:extLst>
              <p:ext uri="{D42A27DB-BD31-4B8C-83A1-F6EECF244321}">
                <p14:modId xmlns:p14="http://schemas.microsoft.com/office/powerpoint/2010/main" val="392561757"/>
              </p:ext>
            </p:extLst>
          </p:nvPr>
        </p:nvGraphicFramePr>
        <p:xfrm>
          <a:off x="6579201" y="2041406"/>
          <a:ext cx="5511801" cy="3772902"/>
        </p:xfrm>
        <a:graphic>
          <a:graphicData uri="http://schemas.openxmlformats.org/presentationml/2006/ole">
            <mc:AlternateContent xmlns:mc="http://schemas.openxmlformats.org/markup-compatibility/2006">
              <mc:Choice xmlns:v="urn:schemas-microsoft-com:vml" Requires="v">
                <p:oleObj name="Prism 10" r:id="rId4" imgW="3587312" imgH="2455521" progId="Prism10.Document">
                  <p:embed/>
                </p:oleObj>
              </mc:Choice>
              <mc:Fallback>
                <p:oleObj name="Prism 10" r:id="rId4" imgW="3587312" imgH="2455521" progId="Prism10.Document">
                  <p:embed/>
                  <p:pic>
                    <p:nvPicPr>
                      <p:cNvPr id="6" name="Object 5">
                        <a:extLst>
                          <a:ext uri="{FF2B5EF4-FFF2-40B4-BE49-F238E27FC236}">
                            <a16:creationId xmlns:a16="http://schemas.microsoft.com/office/drawing/2014/main" id="{3582F6D2-3A99-6B88-071E-C9919C023AA3}"/>
                          </a:ext>
                        </a:extLst>
                      </p:cNvPr>
                      <p:cNvPicPr/>
                      <p:nvPr/>
                    </p:nvPicPr>
                    <p:blipFill>
                      <a:blip r:embed="rId5"/>
                      <a:stretch>
                        <a:fillRect/>
                      </a:stretch>
                    </p:blipFill>
                    <p:spPr>
                      <a:xfrm>
                        <a:off x="6579201" y="2041406"/>
                        <a:ext cx="5511801" cy="377290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A86AE51-B4A6-99EC-3918-DDD43CF95279}"/>
              </a:ext>
            </a:extLst>
          </p:cNvPr>
          <p:cNvSpPr txBox="1"/>
          <p:nvPr/>
        </p:nvSpPr>
        <p:spPr>
          <a:xfrm>
            <a:off x="4551738" y="6569990"/>
            <a:ext cx="3391155" cy="281887"/>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Han B, et al. </a:t>
            </a:r>
            <a:r>
              <a:rPr lang="en-US" sz="1200" b="1" i="1" dirty="0">
                <a:latin typeface="Arial" panose="020B0604020202020204" pitchFamily="34" charset="0"/>
                <a:cs typeface="Arial" panose="020B0604020202020204" pitchFamily="34" charset="0"/>
              </a:rPr>
              <a:t>Lung Cancer</a:t>
            </a:r>
            <a:r>
              <a:rPr lang="en-US" sz="1200" b="1" dirty="0">
                <a:latin typeface="Arial" panose="020B0604020202020204" pitchFamily="34" charset="0"/>
                <a:cs typeface="Arial" panose="020B0604020202020204" pitchFamily="34" charset="0"/>
              </a:rPr>
              <a:t>;72(2):238-243</a:t>
            </a:r>
            <a:endParaRPr lang="en-US" sz="1200" b="1" dirty="0"/>
          </a:p>
        </p:txBody>
      </p:sp>
      <p:sp>
        <p:nvSpPr>
          <p:cNvPr id="8" name="TextBox 7">
            <a:extLst>
              <a:ext uri="{FF2B5EF4-FFF2-40B4-BE49-F238E27FC236}">
                <a16:creationId xmlns:a16="http://schemas.microsoft.com/office/drawing/2014/main" id="{B60329A1-AEC6-863D-1E4D-7A3BAD98C2C4}"/>
              </a:ext>
            </a:extLst>
          </p:cNvPr>
          <p:cNvSpPr txBox="1"/>
          <p:nvPr/>
        </p:nvSpPr>
        <p:spPr>
          <a:xfrm>
            <a:off x="1589566" y="1621274"/>
            <a:ext cx="3503516" cy="369332"/>
          </a:xfrm>
          <a:prstGeom prst="rect">
            <a:avLst/>
          </a:prstGeom>
          <a:noFill/>
        </p:spPr>
        <p:txBody>
          <a:bodyPr wrap="square">
            <a:spAutoFit/>
          </a:bodyPr>
          <a:lstStyle/>
          <a:p>
            <a:pPr lvl="0"/>
            <a:r>
              <a:rPr lang="en-US" b="1" i="1" dirty="0">
                <a:solidFill>
                  <a:schemeClr val="bg1"/>
                </a:solidFill>
                <a:latin typeface="Arial" panose="020B0604020202020204" pitchFamily="34" charset="0"/>
                <a:cs typeface="Arial" panose="020B0604020202020204" pitchFamily="34" charset="0"/>
              </a:rPr>
              <a:t>ABCC2 </a:t>
            </a:r>
            <a:r>
              <a:rPr lang="en-US" b="1" dirty="0">
                <a:solidFill>
                  <a:schemeClr val="bg1"/>
                </a:solidFill>
                <a:latin typeface="Arial" panose="020B0604020202020204" pitchFamily="34" charset="0"/>
                <a:cs typeface="Arial" panose="020B0604020202020204" pitchFamily="34" charset="0"/>
              </a:rPr>
              <a:t>C-24T</a:t>
            </a:r>
            <a:r>
              <a:rPr lang="en-US" b="1" i="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and response</a:t>
            </a:r>
            <a:endParaRPr lang="en-US" dirty="0">
              <a:solidFill>
                <a:schemeClr val="bg1"/>
              </a:solidFill>
            </a:endParaRPr>
          </a:p>
        </p:txBody>
      </p:sp>
      <p:sp>
        <p:nvSpPr>
          <p:cNvPr id="9" name="TextBox 8">
            <a:extLst>
              <a:ext uri="{FF2B5EF4-FFF2-40B4-BE49-F238E27FC236}">
                <a16:creationId xmlns:a16="http://schemas.microsoft.com/office/drawing/2014/main" id="{9DB3505D-FA1C-2D14-239A-9373803DA84C}"/>
              </a:ext>
            </a:extLst>
          </p:cNvPr>
          <p:cNvSpPr txBox="1"/>
          <p:nvPr/>
        </p:nvSpPr>
        <p:spPr>
          <a:xfrm>
            <a:off x="7364038" y="1621274"/>
            <a:ext cx="4430617" cy="369332"/>
          </a:xfrm>
          <a:prstGeom prst="rect">
            <a:avLst/>
          </a:prstGeom>
          <a:noFill/>
        </p:spPr>
        <p:txBody>
          <a:bodyPr wrap="square">
            <a:spAutoFit/>
          </a:bodyPr>
          <a:lstStyle/>
          <a:p>
            <a:pPr lvl="0"/>
            <a:r>
              <a:rPr lang="en-US" b="1" i="1" dirty="0">
                <a:solidFill>
                  <a:schemeClr val="bg1"/>
                </a:solidFill>
                <a:latin typeface="Arial" panose="020B0604020202020204" pitchFamily="34" charset="0"/>
                <a:cs typeface="Arial" panose="020B0604020202020204" pitchFamily="34" charset="0"/>
              </a:rPr>
              <a:t>ABCC2 </a:t>
            </a:r>
            <a:r>
              <a:rPr lang="en-US" b="1" dirty="0">
                <a:solidFill>
                  <a:schemeClr val="bg1"/>
                </a:solidFill>
                <a:latin typeface="Arial" panose="020B0604020202020204" pitchFamily="34" charset="0"/>
                <a:cs typeface="Arial" panose="020B0604020202020204" pitchFamily="34" charset="0"/>
              </a:rPr>
              <a:t>C-24T</a:t>
            </a:r>
            <a:r>
              <a:rPr lang="en-US" b="1" i="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and hematologic toxicity</a:t>
            </a:r>
            <a:endParaRPr lang="en-US" dirty="0">
              <a:solidFill>
                <a:schemeClr val="bg1"/>
              </a:solidFill>
            </a:endParaRPr>
          </a:p>
        </p:txBody>
      </p:sp>
      <p:sp>
        <p:nvSpPr>
          <p:cNvPr id="12" name="Rectangle 11">
            <a:extLst>
              <a:ext uri="{FF2B5EF4-FFF2-40B4-BE49-F238E27FC236}">
                <a16:creationId xmlns:a16="http://schemas.microsoft.com/office/drawing/2014/main" id="{5A5AD7B9-7A65-BDBE-5DE0-68E48256A727}"/>
              </a:ext>
            </a:extLst>
          </p:cNvPr>
          <p:cNvSpPr/>
          <p:nvPr/>
        </p:nvSpPr>
        <p:spPr>
          <a:xfrm>
            <a:off x="9042400" y="2413000"/>
            <a:ext cx="1333500" cy="419878"/>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1BA53B-108A-9D8E-12EA-AFFE797B520C}"/>
              </a:ext>
            </a:extLst>
          </p:cNvPr>
          <p:cNvSpPr/>
          <p:nvPr/>
        </p:nvSpPr>
        <p:spPr>
          <a:xfrm>
            <a:off x="2959100" y="2534707"/>
            <a:ext cx="1333500" cy="419878"/>
          </a:xfrm>
          <a:prstGeom prst="rect">
            <a:avLst/>
          </a:prstGeom>
          <a:noFill/>
          <a:ln w="31750">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3DFC8A-8FC6-60B3-816B-13F02D99D4F4}"/>
              </a:ext>
            </a:extLst>
          </p:cNvPr>
          <p:cNvSpPr txBox="1"/>
          <p:nvPr/>
        </p:nvSpPr>
        <p:spPr>
          <a:xfrm>
            <a:off x="2045082" y="5814308"/>
            <a:ext cx="3391155" cy="371594"/>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OR: 3.8 (95% CI: 1.62-8.87)</a:t>
            </a:r>
            <a:endParaRPr lang="en-US" dirty="0">
              <a:solidFill>
                <a:schemeClr val="bg1"/>
              </a:solidFill>
            </a:endParaRPr>
          </a:p>
        </p:txBody>
      </p:sp>
      <p:sp>
        <p:nvSpPr>
          <p:cNvPr id="16" name="TextBox 15">
            <a:extLst>
              <a:ext uri="{FF2B5EF4-FFF2-40B4-BE49-F238E27FC236}">
                <a16:creationId xmlns:a16="http://schemas.microsoft.com/office/drawing/2014/main" id="{8EF1D6FB-8DB4-B068-3786-CE38E2C86E88}"/>
              </a:ext>
            </a:extLst>
          </p:cNvPr>
          <p:cNvSpPr txBox="1"/>
          <p:nvPr/>
        </p:nvSpPr>
        <p:spPr>
          <a:xfrm>
            <a:off x="7942893" y="5814308"/>
            <a:ext cx="3391155" cy="371594"/>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OR: 3.8 (95% CI: 1.62-8.87)</a:t>
            </a:r>
            <a:endParaRPr lang="en-US" dirty="0">
              <a:solidFill>
                <a:schemeClr val="bg1"/>
              </a:solidFill>
            </a:endParaRPr>
          </a:p>
        </p:txBody>
      </p:sp>
    </p:spTree>
    <p:extLst>
      <p:ext uri="{BB962C8B-B14F-4D97-AF65-F5344CB8AC3E}">
        <p14:creationId xmlns:p14="http://schemas.microsoft.com/office/powerpoint/2010/main" val="4292505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9" name="Rectangle 18">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D2CBD-85F2-B145-7164-04CF1D3AD93E}"/>
              </a:ext>
            </a:extLst>
          </p:cNvPr>
          <p:cNvSpPr>
            <a:spLocks noGrp="1"/>
          </p:cNvSpPr>
          <p:nvPr>
            <p:ph type="title"/>
          </p:nvPr>
        </p:nvSpPr>
        <p:spPr>
          <a:xfrm>
            <a:off x="4961376" y="1432223"/>
            <a:ext cx="6057144" cy="3357976"/>
          </a:xfrm>
        </p:spPr>
        <p:txBody>
          <a:bodyPr vert="horz" lIns="91440" tIns="45720" rIns="91440" bIns="45720" rtlCol="0" anchor="ctr">
            <a:normAutofit/>
          </a:bodyPr>
          <a:lstStyle/>
          <a:p>
            <a:pPr>
              <a:lnSpc>
                <a:spcPct val="80000"/>
              </a:lnSpc>
            </a:pPr>
            <a:r>
              <a:rPr lang="en-US" sz="6000" b="1" dirty="0">
                <a:blipFill dpi="0" rotWithShape="1">
                  <a:blip r:embed="rId4"/>
                  <a:srcRect/>
                  <a:tile tx="6350" ty="-127000" sx="65000" sy="64000" flip="none" algn="tl"/>
                </a:blipFill>
                <a:latin typeface="Arial" panose="020B0604020202020204" pitchFamily="34" charset="0"/>
                <a:cs typeface="Arial" panose="020B0604020202020204" pitchFamily="34" charset="0"/>
              </a:rPr>
              <a:t>    </a:t>
            </a:r>
            <a:r>
              <a:rPr lang="en-US" sz="6000" b="1" dirty="0">
                <a:solidFill>
                  <a:srgbClr val="800000"/>
                </a:solidFill>
                <a:latin typeface="Arial" panose="020B0604020202020204" pitchFamily="34" charset="0"/>
                <a:cs typeface="Arial" panose="020B0604020202020204" pitchFamily="34" charset="0"/>
              </a:rPr>
              <a:t>Questions</a:t>
            </a:r>
          </a:p>
        </p:txBody>
      </p:sp>
      <p:sp>
        <p:nvSpPr>
          <p:cNvPr id="25" name="Rectangle 24">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Graphic 5" descr="Question mark">
            <a:extLst>
              <a:ext uri="{FF2B5EF4-FFF2-40B4-BE49-F238E27FC236}">
                <a16:creationId xmlns:a16="http://schemas.microsoft.com/office/drawing/2014/main" id="{DCD50BE4-670F-2CE5-A15D-837CAA3D73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915" y="1686320"/>
            <a:ext cx="3416725" cy="3416725"/>
          </a:xfrm>
          <a:prstGeom prst="rect">
            <a:avLst/>
          </a:prstGeom>
        </p:spPr>
      </p:pic>
    </p:spTree>
    <p:extLst>
      <p:ext uri="{BB962C8B-B14F-4D97-AF65-F5344CB8AC3E}">
        <p14:creationId xmlns:p14="http://schemas.microsoft.com/office/powerpoint/2010/main" val="86728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3A67-9516-5FCA-D1BA-C79CFBB05D7B}"/>
              </a:ext>
            </a:extLst>
          </p:cNvPr>
          <p:cNvSpPr>
            <a:spLocks noGrp="1"/>
          </p:cNvSpPr>
          <p:nvPr>
            <p:ph type="title"/>
          </p:nvPr>
        </p:nvSpPr>
        <p:spPr>
          <a:xfrm>
            <a:off x="740583" y="-8310"/>
            <a:ext cx="10710834" cy="1057084"/>
          </a:xfrm>
        </p:spPr>
        <p:txBody>
          <a:bodyPr>
            <a:normAutofit/>
          </a:bodyPr>
          <a:lstStyle/>
          <a:p>
            <a:pPr algn="ctr"/>
            <a:r>
              <a:rPr lang="en-US" sz="4000" b="1" dirty="0">
                <a:solidFill>
                  <a:srgbClr val="800000"/>
                </a:solidFill>
                <a:latin typeface="Arial" panose="020B0604020202020204" pitchFamily="34" charset="0"/>
                <a:cs typeface="Arial" panose="020B0604020202020204" pitchFamily="34" charset="0"/>
              </a:rPr>
              <a:t>Distribution of Drug transporters </a:t>
            </a:r>
          </a:p>
        </p:txBody>
      </p:sp>
      <p:pic>
        <p:nvPicPr>
          <p:cNvPr id="7" name="Picture 6">
            <a:extLst>
              <a:ext uri="{FF2B5EF4-FFF2-40B4-BE49-F238E27FC236}">
                <a16:creationId xmlns:a16="http://schemas.microsoft.com/office/drawing/2014/main" id="{2E5745FF-4D34-BC64-FE3A-3A9E0E9FAE40}"/>
              </a:ext>
            </a:extLst>
          </p:cNvPr>
          <p:cNvPicPr>
            <a:picLocks noChangeAspect="1"/>
          </p:cNvPicPr>
          <p:nvPr/>
        </p:nvPicPr>
        <p:blipFill>
          <a:blip r:embed="rId2"/>
          <a:srcRect l="40082" t="13236" r="44331"/>
          <a:stretch>
            <a:fillRect/>
          </a:stretch>
        </p:blipFill>
        <p:spPr>
          <a:xfrm>
            <a:off x="5228874" y="914938"/>
            <a:ext cx="1715265" cy="5686667"/>
          </a:xfrm>
          <a:prstGeom prst="rect">
            <a:avLst/>
          </a:prstGeom>
        </p:spPr>
      </p:pic>
      <p:pic>
        <p:nvPicPr>
          <p:cNvPr id="9" name="Picture 8">
            <a:extLst>
              <a:ext uri="{FF2B5EF4-FFF2-40B4-BE49-F238E27FC236}">
                <a16:creationId xmlns:a16="http://schemas.microsoft.com/office/drawing/2014/main" id="{3CA120B2-CDFC-B58B-F3BE-F49F4AE0585A}"/>
              </a:ext>
            </a:extLst>
          </p:cNvPr>
          <p:cNvPicPr>
            <a:picLocks noChangeAspect="1"/>
          </p:cNvPicPr>
          <p:nvPr/>
        </p:nvPicPr>
        <p:blipFill>
          <a:blip r:embed="rId2"/>
          <a:srcRect l="56540" t="4333" r="15087" b="59460"/>
          <a:stretch>
            <a:fillRect/>
          </a:stretch>
        </p:blipFill>
        <p:spPr>
          <a:xfrm>
            <a:off x="8369710" y="1319723"/>
            <a:ext cx="2775369" cy="2109278"/>
          </a:xfrm>
          <a:prstGeom prst="rect">
            <a:avLst/>
          </a:prstGeom>
        </p:spPr>
      </p:pic>
      <p:pic>
        <p:nvPicPr>
          <p:cNvPr id="11" name="Picture 10">
            <a:extLst>
              <a:ext uri="{FF2B5EF4-FFF2-40B4-BE49-F238E27FC236}">
                <a16:creationId xmlns:a16="http://schemas.microsoft.com/office/drawing/2014/main" id="{A765BDB5-3ADD-5A03-0862-84C2284109D6}"/>
              </a:ext>
            </a:extLst>
          </p:cNvPr>
          <p:cNvPicPr>
            <a:picLocks noChangeAspect="1"/>
          </p:cNvPicPr>
          <p:nvPr/>
        </p:nvPicPr>
        <p:blipFill>
          <a:blip r:embed="rId2"/>
          <a:srcRect l="3360" t="12221" r="61619" b="50000"/>
          <a:stretch>
            <a:fillRect/>
          </a:stretch>
        </p:blipFill>
        <p:spPr>
          <a:xfrm>
            <a:off x="1143233" y="1332532"/>
            <a:ext cx="2705623" cy="2066421"/>
          </a:xfrm>
          <a:prstGeom prst="rect">
            <a:avLst/>
          </a:prstGeom>
        </p:spPr>
      </p:pic>
      <p:pic>
        <p:nvPicPr>
          <p:cNvPr id="13" name="Picture 12">
            <a:extLst>
              <a:ext uri="{FF2B5EF4-FFF2-40B4-BE49-F238E27FC236}">
                <a16:creationId xmlns:a16="http://schemas.microsoft.com/office/drawing/2014/main" id="{3EC5992F-9F83-64B8-F417-B77A96E6824E}"/>
              </a:ext>
            </a:extLst>
          </p:cNvPr>
          <p:cNvPicPr>
            <a:picLocks noChangeAspect="1"/>
          </p:cNvPicPr>
          <p:nvPr/>
        </p:nvPicPr>
        <p:blipFill>
          <a:blip r:embed="rId2"/>
          <a:srcRect l="5954" t="57963" r="62917" b="8280"/>
          <a:stretch>
            <a:fillRect/>
          </a:stretch>
        </p:blipFill>
        <p:spPr>
          <a:xfrm>
            <a:off x="8500820" y="4427660"/>
            <a:ext cx="2644259" cy="1921792"/>
          </a:xfrm>
          <a:prstGeom prst="rect">
            <a:avLst/>
          </a:prstGeom>
        </p:spPr>
      </p:pic>
      <p:pic>
        <p:nvPicPr>
          <p:cNvPr id="15" name="Picture 14">
            <a:extLst>
              <a:ext uri="{FF2B5EF4-FFF2-40B4-BE49-F238E27FC236}">
                <a16:creationId xmlns:a16="http://schemas.microsoft.com/office/drawing/2014/main" id="{CEBF11A5-28BC-3604-ECB9-5890FDC8CF83}"/>
              </a:ext>
            </a:extLst>
          </p:cNvPr>
          <p:cNvPicPr>
            <a:picLocks noChangeAspect="1"/>
          </p:cNvPicPr>
          <p:nvPr/>
        </p:nvPicPr>
        <p:blipFill>
          <a:blip r:embed="rId2"/>
          <a:srcRect l="64385" t="51450" r="3508" b="10771"/>
          <a:stretch>
            <a:fillRect/>
          </a:stretch>
        </p:blipFill>
        <p:spPr>
          <a:xfrm>
            <a:off x="1046921" y="4395802"/>
            <a:ext cx="2832963" cy="2109278"/>
          </a:xfrm>
          <a:prstGeom prst="rect">
            <a:avLst/>
          </a:prstGeom>
        </p:spPr>
      </p:pic>
      <p:cxnSp>
        <p:nvCxnSpPr>
          <p:cNvPr id="8" name="Straight Arrow Connector 7">
            <a:extLst>
              <a:ext uri="{FF2B5EF4-FFF2-40B4-BE49-F238E27FC236}">
                <a16:creationId xmlns:a16="http://schemas.microsoft.com/office/drawing/2014/main" id="{39DFE748-CCF9-07D3-CE93-1FF19EC5AEA2}"/>
              </a:ext>
            </a:extLst>
          </p:cNvPr>
          <p:cNvCxnSpPr>
            <a:cxnSpLocks/>
          </p:cNvCxnSpPr>
          <p:nvPr/>
        </p:nvCxnSpPr>
        <p:spPr>
          <a:xfrm>
            <a:off x="6334539" y="1391478"/>
            <a:ext cx="1948070"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2DAB634-E5B9-A774-722C-BF289E295E80}"/>
              </a:ext>
            </a:extLst>
          </p:cNvPr>
          <p:cNvCxnSpPr>
            <a:cxnSpLocks/>
          </p:cNvCxnSpPr>
          <p:nvPr/>
        </p:nvCxnSpPr>
        <p:spPr>
          <a:xfrm>
            <a:off x="6421640" y="4525605"/>
            <a:ext cx="1948070"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7FB236D-FF44-16E9-BDD0-96E85802713C}"/>
              </a:ext>
            </a:extLst>
          </p:cNvPr>
          <p:cNvSpPr/>
          <p:nvPr/>
        </p:nvSpPr>
        <p:spPr>
          <a:xfrm>
            <a:off x="7873107" y="3379754"/>
            <a:ext cx="552395" cy="3101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B8E51A-C23F-E35B-9140-E739FA7B26BD}"/>
              </a:ext>
            </a:extLst>
          </p:cNvPr>
          <p:cNvSpPr/>
          <p:nvPr/>
        </p:nvSpPr>
        <p:spPr>
          <a:xfrm>
            <a:off x="7886358" y="5144537"/>
            <a:ext cx="552395" cy="14185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E9932D-1582-5FEE-FB57-57DD3C29948D}"/>
              </a:ext>
            </a:extLst>
          </p:cNvPr>
          <p:cNvSpPr/>
          <p:nvPr/>
        </p:nvSpPr>
        <p:spPr>
          <a:xfrm>
            <a:off x="8615155" y="3763615"/>
            <a:ext cx="2644259" cy="6774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0F7945-8C2F-D8A5-C91A-5D0205DBA33C}"/>
              </a:ext>
            </a:extLst>
          </p:cNvPr>
          <p:cNvSpPr/>
          <p:nvPr/>
        </p:nvSpPr>
        <p:spPr>
          <a:xfrm>
            <a:off x="8500820" y="6385811"/>
            <a:ext cx="450573" cy="2385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48E0A2-ABC3-69EC-C301-BA8033FEFA12}"/>
              </a:ext>
            </a:extLst>
          </p:cNvPr>
          <p:cNvSpPr/>
          <p:nvPr/>
        </p:nvSpPr>
        <p:spPr>
          <a:xfrm>
            <a:off x="7920529" y="6288228"/>
            <a:ext cx="552395" cy="3428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7E556C4-AD5B-71B2-38F6-43B97043A64F}"/>
              </a:ext>
            </a:extLst>
          </p:cNvPr>
          <p:cNvSpPr/>
          <p:nvPr/>
        </p:nvSpPr>
        <p:spPr>
          <a:xfrm>
            <a:off x="8050247" y="6367631"/>
            <a:ext cx="450573" cy="2748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8061A54-6851-2390-2B2D-F5F44E00CE26}"/>
              </a:ext>
            </a:extLst>
          </p:cNvPr>
          <p:cNvCxnSpPr/>
          <p:nvPr/>
        </p:nvCxnSpPr>
        <p:spPr>
          <a:xfrm flipH="1">
            <a:off x="3776869" y="5184293"/>
            <a:ext cx="2080592"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AC36D55-B083-2BE6-FF98-7B8A261F1A22}"/>
              </a:ext>
            </a:extLst>
          </p:cNvPr>
          <p:cNvSpPr/>
          <p:nvPr/>
        </p:nvSpPr>
        <p:spPr>
          <a:xfrm>
            <a:off x="11122733" y="4340985"/>
            <a:ext cx="304800" cy="13688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CEB925-21A4-5330-FDFB-0D4EAE59795A}"/>
              </a:ext>
            </a:extLst>
          </p:cNvPr>
          <p:cNvSpPr/>
          <p:nvPr/>
        </p:nvSpPr>
        <p:spPr>
          <a:xfrm>
            <a:off x="914399" y="5184293"/>
            <a:ext cx="172278" cy="13788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C8CF5D-45BD-845B-FD3C-1134A92B37C8}"/>
              </a:ext>
            </a:extLst>
          </p:cNvPr>
          <p:cNvSpPr/>
          <p:nvPr/>
        </p:nvSpPr>
        <p:spPr>
          <a:xfrm>
            <a:off x="1213661" y="4094923"/>
            <a:ext cx="2589641" cy="3223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6DCF35-8DEB-C46A-E3E5-CFC782F8B42D}"/>
              </a:ext>
            </a:extLst>
          </p:cNvPr>
          <p:cNvSpPr/>
          <p:nvPr/>
        </p:nvSpPr>
        <p:spPr>
          <a:xfrm>
            <a:off x="568134" y="6453683"/>
            <a:ext cx="2589641" cy="3223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805949-710C-CB64-CF9A-D25F6D098163}"/>
              </a:ext>
            </a:extLst>
          </p:cNvPr>
          <p:cNvSpPr/>
          <p:nvPr/>
        </p:nvSpPr>
        <p:spPr>
          <a:xfrm>
            <a:off x="940903" y="6367631"/>
            <a:ext cx="172278" cy="1374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8485AE30-CBE9-D74B-9EA7-1AF80DECFF14}"/>
              </a:ext>
            </a:extLst>
          </p:cNvPr>
          <p:cNvCxnSpPr>
            <a:cxnSpLocks/>
          </p:cNvCxnSpPr>
          <p:nvPr/>
        </p:nvCxnSpPr>
        <p:spPr>
          <a:xfrm flipH="1" flipV="1">
            <a:off x="5213031" y="4274620"/>
            <a:ext cx="628587" cy="79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E41B724-5F4D-44F3-5ED6-87AEF8D7EEA2}"/>
              </a:ext>
            </a:extLst>
          </p:cNvPr>
          <p:cNvCxnSpPr>
            <a:cxnSpLocks/>
          </p:cNvCxnSpPr>
          <p:nvPr/>
        </p:nvCxnSpPr>
        <p:spPr>
          <a:xfrm flipH="1">
            <a:off x="5215622" y="2186609"/>
            <a:ext cx="13252" cy="20959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9704835-E8E7-1244-0DB2-37AB252BB591}"/>
              </a:ext>
            </a:extLst>
          </p:cNvPr>
          <p:cNvCxnSpPr/>
          <p:nvPr/>
        </p:nvCxnSpPr>
        <p:spPr>
          <a:xfrm flipH="1">
            <a:off x="3906388" y="2186609"/>
            <a:ext cx="13423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3C406E4-9DDF-2770-BCB9-F58087646F00}"/>
              </a:ext>
            </a:extLst>
          </p:cNvPr>
          <p:cNvSpPr/>
          <p:nvPr/>
        </p:nvSpPr>
        <p:spPr>
          <a:xfrm>
            <a:off x="1862954" y="1164920"/>
            <a:ext cx="1294821" cy="1923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EC0E7F-77F2-77B7-CC1E-57B79AA65F23}"/>
              </a:ext>
            </a:extLst>
          </p:cNvPr>
          <p:cNvSpPr/>
          <p:nvPr/>
        </p:nvSpPr>
        <p:spPr>
          <a:xfrm>
            <a:off x="3457184" y="3317124"/>
            <a:ext cx="976304" cy="2026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5432E29-D75C-F18B-8D2C-3AF838C4286C}"/>
              </a:ext>
            </a:extLst>
          </p:cNvPr>
          <p:cNvSpPr txBox="1"/>
          <p:nvPr/>
        </p:nvSpPr>
        <p:spPr>
          <a:xfrm>
            <a:off x="-708735" y="987969"/>
            <a:ext cx="6096000" cy="369332"/>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Hepatocytes</a:t>
            </a:r>
            <a:r>
              <a:rPr lang="en-US" sz="1800" b="1" dirty="0">
                <a:solidFill>
                  <a:schemeClr val="bg1"/>
                </a:solidFill>
                <a:latin typeface="Arial" panose="020B0604020202020204" pitchFamily="34" charset="0"/>
                <a:cs typeface="Arial" panose="020B0604020202020204" pitchFamily="34" charset="0"/>
              </a:rPr>
              <a:t>cellular</a:t>
            </a:r>
          </a:p>
        </p:txBody>
      </p:sp>
      <p:sp>
        <p:nvSpPr>
          <p:cNvPr id="40" name="TextBox 39">
            <a:extLst>
              <a:ext uri="{FF2B5EF4-FFF2-40B4-BE49-F238E27FC236}">
                <a16:creationId xmlns:a16="http://schemas.microsoft.com/office/drawing/2014/main" id="{CBA95B6A-F195-4A0E-0B0E-9ED4FD55E99B}"/>
              </a:ext>
            </a:extLst>
          </p:cNvPr>
          <p:cNvSpPr txBox="1"/>
          <p:nvPr/>
        </p:nvSpPr>
        <p:spPr>
          <a:xfrm>
            <a:off x="-160639" y="4046225"/>
            <a:ext cx="5387522" cy="369332"/>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Proximal renal tubule</a:t>
            </a:r>
            <a:r>
              <a:rPr lang="en-US" sz="1800" b="1" dirty="0">
                <a:solidFill>
                  <a:schemeClr val="bg1"/>
                </a:solidFill>
                <a:latin typeface="Arial" panose="020B0604020202020204" pitchFamily="34" charset="0"/>
                <a:cs typeface="Arial" panose="020B0604020202020204" pitchFamily="34" charset="0"/>
              </a:rPr>
              <a:t>ular</a:t>
            </a:r>
          </a:p>
        </p:txBody>
      </p:sp>
      <p:sp>
        <p:nvSpPr>
          <p:cNvPr id="41" name="TextBox 40">
            <a:extLst>
              <a:ext uri="{FF2B5EF4-FFF2-40B4-BE49-F238E27FC236}">
                <a16:creationId xmlns:a16="http://schemas.microsoft.com/office/drawing/2014/main" id="{2428DCA1-9AAF-D018-C498-25EB1CDF9F76}"/>
              </a:ext>
            </a:extLst>
          </p:cNvPr>
          <p:cNvSpPr txBox="1"/>
          <p:nvPr/>
        </p:nvSpPr>
        <p:spPr>
          <a:xfrm>
            <a:off x="8213617" y="4071428"/>
            <a:ext cx="4124158" cy="369332"/>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Intestinal epithelial cells</a:t>
            </a:r>
            <a:r>
              <a:rPr lang="en-US" sz="1800" b="1" dirty="0">
                <a:solidFill>
                  <a:schemeClr val="bg1"/>
                </a:solidFill>
                <a:latin typeface="Arial" panose="020B0604020202020204" pitchFamily="34" charset="0"/>
                <a:cs typeface="Arial" panose="020B0604020202020204" pitchFamily="34" charset="0"/>
              </a:rPr>
              <a:t>cellular</a:t>
            </a:r>
          </a:p>
        </p:txBody>
      </p:sp>
      <p:sp>
        <p:nvSpPr>
          <p:cNvPr id="43" name="TextBox 42">
            <a:extLst>
              <a:ext uri="{FF2B5EF4-FFF2-40B4-BE49-F238E27FC236}">
                <a16:creationId xmlns:a16="http://schemas.microsoft.com/office/drawing/2014/main" id="{EA529C0E-2EC3-EF85-5546-2B375907C616}"/>
              </a:ext>
            </a:extLst>
          </p:cNvPr>
          <p:cNvSpPr txBox="1"/>
          <p:nvPr/>
        </p:nvSpPr>
        <p:spPr>
          <a:xfrm>
            <a:off x="8337147" y="964861"/>
            <a:ext cx="4124158"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Blood brain barrier</a:t>
            </a:r>
          </a:p>
        </p:txBody>
      </p:sp>
      <p:sp>
        <p:nvSpPr>
          <p:cNvPr id="44" name="TextBox 43">
            <a:extLst>
              <a:ext uri="{FF2B5EF4-FFF2-40B4-BE49-F238E27FC236}">
                <a16:creationId xmlns:a16="http://schemas.microsoft.com/office/drawing/2014/main" id="{7A24BB38-FCA3-E541-8389-9B60866861DE}"/>
              </a:ext>
            </a:extLst>
          </p:cNvPr>
          <p:cNvSpPr txBox="1"/>
          <p:nvPr/>
        </p:nvSpPr>
        <p:spPr>
          <a:xfrm>
            <a:off x="4420236" y="6604177"/>
            <a:ext cx="6203950"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Blaze C, et al. </a:t>
            </a:r>
            <a:r>
              <a:rPr lang="en-US" sz="1200" b="1" i="1" dirty="0">
                <a:latin typeface="Arial" panose="020B0604020202020204" pitchFamily="34" charset="0"/>
                <a:cs typeface="Arial" panose="020B0604020202020204" pitchFamily="34" charset="0"/>
              </a:rPr>
              <a:t>Pharmaceutics</a:t>
            </a:r>
            <a:r>
              <a:rPr lang="en-US" sz="1200" b="1" dirty="0">
                <a:latin typeface="Arial" panose="020B0604020202020204" pitchFamily="34" charset="0"/>
                <a:cs typeface="Arial" panose="020B0604020202020204" pitchFamily="34" charset="0"/>
              </a:rPr>
              <a:t>. 2025;17(685):1-27</a:t>
            </a:r>
            <a:endParaRPr lang="en-US" sz="1200" b="1" dirty="0"/>
          </a:p>
        </p:txBody>
      </p:sp>
    </p:spTree>
    <p:extLst>
      <p:ext uri="{BB962C8B-B14F-4D97-AF65-F5344CB8AC3E}">
        <p14:creationId xmlns:p14="http://schemas.microsoft.com/office/powerpoint/2010/main" val="142051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6A92A5-DB8E-0C4E-4B27-BA80CAF1BC61}"/>
              </a:ext>
            </a:extLst>
          </p:cNvPr>
          <p:cNvSpPr/>
          <p:nvPr/>
        </p:nvSpPr>
        <p:spPr>
          <a:xfrm>
            <a:off x="5073041" y="3296291"/>
            <a:ext cx="1352811" cy="812246"/>
          </a:xfrm>
          <a:prstGeom prst="rect">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817FB-73F7-81BA-BCF3-AEE31FCF8902}"/>
              </a:ext>
            </a:extLst>
          </p:cNvPr>
          <p:cNvSpPr>
            <a:spLocks noGrp="1"/>
          </p:cNvSpPr>
          <p:nvPr>
            <p:ph type="title"/>
          </p:nvPr>
        </p:nvSpPr>
        <p:spPr>
          <a:xfrm>
            <a:off x="413360" y="0"/>
            <a:ext cx="11778640" cy="1064768"/>
          </a:xfrm>
        </p:spPr>
        <p:txBody>
          <a:bodyPr>
            <a:normAutofit/>
          </a:bodyPr>
          <a:lstStyle/>
          <a:p>
            <a:pPr algn="ctr"/>
            <a:r>
              <a:rPr lang="en-US" sz="4000" b="1" dirty="0">
                <a:solidFill>
                  <a:srgbClr val="800000"/>
                </a:solidFill>
                <a:latin typeface="Arial" panose="020B0604020202020204" pitchFamily="34" charset="0"/>
                <a:cs typeface="Arial" panose="020B0604020202020204" pitchFamily="34" charset="0"/>
              </a:rPr>
              <a:t>Drug transporters in intestines </a:t>
            </a:r>
          </a:p>
        </p:txBody>
      </p:sp>
      <p:pic>
        <p:nvPicPr>
          <p:cNvPr id="4" name="Picture 3">
            <a:extLst>
              <a:ext uri="{FF2B5EF4-FFF2-40B4-BE49-F238E27FC236}">
                <a16:creationId xmlns:a16="http://schemas.microsoft.com/office/drawing/2014/main" id="{91D7040B-9598-27AA-D3F7-2D297647EF55}"/>
              </a:ext>
            </a:extLst>
          </p:cNvPr>
          <p:cNvPicPr>
            <a:picLocks noChangeAspect="1"/>
          </p:cNvPicPr>
          <p:nvPr/>
        </p:nvPicPr>
        <p:blipFill>
          <a:blip r:embed="rId3"/>
          <a:srcRect l="4233" t="5410" r="55142" b="8368"/>
          <a:stretch>
            <a:fillRect/>
          </a:stretch>
        </p:blipFill>
        <p:spPr>
          <a:xfrm>
            <a:off x="1020901" y="1938403"/>
            <a:ext cx="3948079" cy="4258849"/>
          </a:xfrm>
          <a:prstGeom prst="rect">
            <a:avLst/>
          </a:prstGeom>
        </p:spPr>
      </p:pic>
      <p:pic>
        <p:nvPicPr>
          <p:cNvPr id="6" name="Picture 5">
            <a:extLst>
              <a:ext uri="{FF2B5EF4-FFF2-40B4-BE49-F238E27FC236}">
                <a16:creationId xmlns:a16="http://schemas.microsoft.com/office/drawing/2014/main" id="{8485BCEC-ECC2-92FC-46CD-5D6A05787EBD}"/>
              </a:ext>
            </a:extLst>
          </p:cNvPr>
          <p:cNvPicPr>
            <a:picLocks noChangeAspect="1"/>
          </p:cNvPicPr>
          <p:nvPr/>
        </p:nvPicPr>
        <p:blipFill>
          <a:blip r:embed="rId3"/>
          <a:srcRect l="47027" t="5410" r="4941" b="8368"/>
          <a:stretch>
            <a:fillRect/>
          </a:stretch>
        </p:blipFill>
        <p:spPr>
          <a:xfrm>
            <a:off x="6553201" y="1938404"/>
            <a:ext cx="4668002" cy="4258848"/>
          </a:xfrm>
          <a:prstGeom prst="rect">
            <a:avLst/>
          </a:prstGeom>
        </p:spPr>
      </p:pic>
      <p:sp>
        <p:nvSpPr>
          <p:cNvPr id="9" name="TextBox 8">
            <a:extLst>
              <a:ext uri="{FF2B5EF4-FFF2-40B4-BE49-F238E27FC236}">
                <a16:creationId xmlns:a16="http://schemas.microsoft.com/office/drawing/2014/main" id="{DA568B13-98D1-378C-9FD1-CCF94CB2C2D2}"/>
              </a:ext>
            </a:extLst>
          </p:cNvPr>
          <p:cNvSpPr txBox="1"/>
          <p:nvPr/>
        </p:nvSpPr>
        <p:spPr>
          <a:xfrm>
            <a:off x="4657509" y="3296291"/>
            <a:ext cx="2123658" cy="707886"/>
          </a:xfrm>
          <a:prstGeom prst="rect">
            <a:avLst/>
          </a:prstGeom>
          <a:noFill/>
        </p:spPr>
        <p:txBody>
          <a:bodyPr vert="horz" wrap="square">
            <a:spAutoFit/>
          </a:bodyPr>
          <a:lstStyle/>
          <a:p>
            <a:pPr algn="ctr"/>
            <a:r>
              <a:rPr lang="en-US" sz="2000" b="1" dirty="0">
                <a:solidFill>
                  <a:schemeClr val="bg1"/>
                </a:solidFill>
                <a:latin typeface="Arial" panose="020B0604020202020204" pitchFamily="34" charset="0"/>
                <a:cs typeface="Arial" panose="020B0604020202020204" pitchFamily="34" charset="0"/>
              </a:rPr>
              <a:t>Intestinal</a:t>
            </a:r>
          </a:p>
          <a:p>
            <a:pPr algn="ctr"/>
            <a:r>
              <a:rPr lang="en-US" sz="2000" b="1" dirty="0">
                <a:solidFill>
                  <a:schemeClr val="bg1"/>
                </a:solidFill>
                <a:latin typeface="Arial" panose="020B0604020202020204" pitchFamily="34" charset="0"/>
                <a:cs typeface="Arial" panose="020B0604020202020204" pitchFamily="34" charset="0"/>
              </a:rPr>
              <a:t> lumen </a:t>
            </a:r>
            <a:endParaRPr lang="en-US" sz="2000" dirty="0">
              <a:solidFill>
                <a:schemeClr val="bg1"/>
              </a:solidFill>
            </a:endParaRPr>
          </a:p>
        </p:txBody>
      </p:sp>
      <p:sp>
        <p:nvSpPr>
          <p:cNvPr id="12" name="Rectangle 11">
            <a:extLst>
              <a:ext uri="{FF2B5EF4-FFF2-40B4-BE49-F238E27FC236}">
                <a16:creationId xmlns:a16="http://schemas.microsoft.com/office/drawing/2014/main" id="{5B91AC96-A8D2-8813-4AE7-A47CF59D7664}"/>
              </a:ext>
            </a:extLst>
          </p:cNvPr>
          <p:cNvSpPr/>
          <p:nvPr/>
        </p:nvSpPr>
        <p:spPr>
          <a:xfrm>
            <a:off x="1083531" y="1064768"/>
            <a:ext cx="3180391" cy="812246"/>
          </a:xfrm>
          <a:prstGeom prst="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8D7F7C-5307-7195-9CE6-14A419D0CCD7}"/>
              </a:ext>
            </a:extLst>
          </p:cNvPr>
          <p:cNvSpPr txBox="1"/>
          <p:nvPr/>
        </p:nvSpPr>
        <p:spPr>
          <a:xfrm>
            <a:off x="1094326" y="1240058"/>
            <a:ext cx="3182122" cy="461665"/>
          </a:xfrm>
          <a:prstGeom prst="rect">
            <a:avLst/>
          </a:prstGeom>
          <a:noFill/>
        </p:spPr>
        <p:txBody>
          <a:bodyPr vert="horz" wrap="square">
            <a:spAutoFit/>
          </a:bodyPr>
          <a:lstStyle/>
          <a:p>
            <a:pPr algn="ctr"/>
            <a:r>
              <a:rPr lang="en-US" sz="2400" b="1" dirty="0">
                <a:solidFill>
                  <a:schemeClr val="bg1"/>
                </a:solidFill>
                <a:latin typeface="Arial" panose="020B0604020202020204" pitchFamily="34" charset="0"/>
                <a:cs typeface="Arial" panose="020B0604020202020204" pitchFamily="34" charset="0"/>
              </a:rPr>
              <a:t>Influx transporters</a:t>
            </a:r>
            <a:endParaRPr lang="en-US" sz="2400" dirty="0">
              <a:solidFill>
                <a:schemeClr val="bg1"/>
              </a:solidFill>
            </a:endParaRPr>
          </a:p>
        </p:txBody>
      </p:sp>
      <p:sp>
        <p:nvSpPr>
          <p:cNvPr id="13" name="Rectangle 12">
            <a:extLst>
              <a:ext uri="{FF2B5EF4-FFF2-40B4-BE49-F238E27FC236}">
                <a16:creationId xmlns:a16="http://schemas.microsoft.com/office/drawing/2014/main" id="{916C0899-D830-AF34-C50D-1826A9A86261}"/>
              </a:ext>
            </a:extLst>
          </p:cNvPr>
          <p:cNvSpPr/>
          <p:nvPr/>
        </p:nvSpPr>
        <p:spPr>
          <a:xfrm>
            <a:off x="7185794" y="1064768"/>
            <a:ext cx="3180391" cy="812246"/>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0C3D88-FE7C-45F5-754E-E60B4161E271}"/>
              </a:ext>
            </a:extLst>
          </p:cNvPr>
          <p:cNvSpPr/>
          <p:nvPr/>
        </p:nvSpPr>
        <p:spPr>
          <a:xfrm>
            <a:off x="11283833" y="1569996"/>
            <a:ext cx="507605" cy="4160476"/>
          </a:xfrm>
          <a:prstGeom prst="rect">
            <a:avLst/>
          </a:prstGeom>
          <a:solidFill>
            <a:srgbClr val="8000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1D7A7A-91A5-3136-6398-D9E7841EEE7E}"/>
              </a:ext>
            </a:extLst>
          </p:cNvPr>
          <p:cNvSpPr/>
          <p:nvPr/>
        </p:nvSpPr>
        <p:spPr>
          <a:xfrm>
            <a:off x="322123" y="1569996"/>
            <a:ext cx="507605" cy="4160476"/>
          </a:xfrm>
          <a:prstGeom prst="rect">
            <a:avLst/>
          </a:prstGeom>
          <a:solidFill>
            <a:srgbClr val="8000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81068F7-60A2-2B3E-2D50-E9048A636F1E}"/>
              </a:ext>
            </a:extLst>
          </p:cNvPr>
          <p:cNvSpPr txBox="1"/>
          <p:nvPr/>
        </p:nvSpPr>
        <p:spPr>
          <a:xfrm>
            <a:off x="7246693" y="1215212"/>
            <a:ext cx="3182122" cy="461665"/>
          </a:xfrm>
          <a:prstGeom prst="rect">
            <a:avLst/>
          </a:prstGeom>
          <a:noFill/>
        </p:spPr>
        <p:txBody>
          <a:bodyPr vert="horz" wrap="square">
            <a:spAutoFit/>
          </a:bodyPr>
          <a:lstStyle/>
          <a:p>
            <a:pPr algn="ctr"/>
            <a:r>
              <a:rPr lang="en-US" sz="2400" b="1" dirty="0">
                <a:solidFill>
                  <a:schemeClr val="bg1"/>
                </a:solidFill>
                <a:latin typeface="Arial" panose="020B0604020202020204" pitchFamily="34" charset="0"/>
                <a:cs typeface="Arial" panose="020B0604020202020204" pitchFamily="34" charset="0"/>
              </a:rPr>
              <a:t>Efflux transporters</a:t>
            </a:r>
            <a:endParaRPr lang="en-US" sz="2400" dirty="0">
              <a:solidFill>
                <a:schemeClr val="bg1"/>
              </a:solidFill>
            </a:endParaRPr>
          </a:p>
        </p:txBody>
      </p:sp>
      <p:sp>
        <p:nvSpPr>
          <p:cNvPr id="14" name="TextBox 13">
            <a:extLst>
              <a:ext uri="{FF2B5EF4-FFF2-40B4-BE49-F238E27FC236}">
                <a16:creationId xmlns:a16="http://schemas.microsoft.com/office/drawing/2014/main" id="{9A8A3BF0-F87E-4B43-BE9A-78FBF0AE35C1}"/>
              </a:ext>
            </a:extLst>
          </p:cNvPr>
          <p:cNvSpPr txBox="1"/>
          <p:nvPr/>
        </p:nvSpPr>
        <p:spPr>
          <a:xfrm rot="-5400000">
            <a:off x="10521972" y="3522873"/>
            <a:ext cx="2031325" cy="254721"/>
          </a:xfrm>
          <a:prstGeom prst="rect">
            <a:avLst/>
          </a:prstGeom>
          <a:noFill/>
        </p:spPr>
        <p:txBody>
          <a:bodyPr vert="vert" wrap="square">
            <a:spAutoFit/>
          </a:bodyPr>
          <a:lstStyle/>
          <a:p>
            <a:pPr algn="ctr"/>
            <a:r>
              <a:rPr lang="en-US" sz="2400" b="1" dirty="0">
                <a:solidFill>
                  <a:schemeClr val="bg1"/>
                </a:solidFill>
                <a:latin typeface="Arial" panose="020B0604020202020204" pitchFamily="34" charset="0"/>
                <a:cs typeface="Arial" panose="020B0604020202020204" pitchFamily="34" charset="0"/>
              </a:rPr>
              <a:t>BLOOD</a:t>
            </a:r>
          </a:p>
        </p:txBody>
      </p:sp>
      <p:sp>
        <p:nvSpPr>
          <p:cNvPr id="18" name="TextBox 17">
            <a:extLst>
              <a:ext uri="{FF2B5EF4-FFF2-40B4-BE49-F238E27FC236}">
                <a16:creationId xmlns:a16="http://schemas.microsoft.com/office/drawing/2014/main" id="{885D828B-EB8D-9C7A-4C2E-A1684A83DB23}"/>
              </a:ext>
            </a:extLst>
          </p:cNvPr>
          <p:cNvSpPr txBox="1"/>
          <p:nvPr/>
        </p:nvSpPr>
        <p:spPr>
          <a:xfrm rot="-5400000">
            <a:off x="-439738" y="3522872"/>
            <a:ext cx="2031325" cy="254721"/>
          </a:xfrm>
          <a:prstGeom prst="rect">
            <a:avLst/>
          </a:prstGeom>
          <a:noFill/>
        </p:spPr>
        <p:txBody>
          <a:bodyPr vert="vert" wrap="square">
            <a:spAutoFit/>
          </a:bodyPr>
          <a:lstStyle/>
          <a:p>
            <a:pPr algn="ctr"/>
            <a:r>
              <a:rPr lang="en-US" sz="2400" b="1" dirty="0">
                <a:solidFill>
                  <a:schemeClr val="bg1"/>
                </a:solidFill>
                <a:latin typeface="Arial" panose="020B0604020202020204" pitchFamily="34" charset="0"/>
                <a:cs typeface="Arial" panose="020B0604020202020204" pitchFamily="34" charset="0"/>
              </a:rPr>
              <a:t>BLOOD</a:t>
            </a:r>
          </a:p>
        </p:txBody>
      </p:sp>
      <p:sp>
        <p:nvSpPr>
          <p:cNvPr id="20" name="TextBox 19">
            <a:extLst>
              <a:ext uri="{FF2B5EF4-FFF2-40B4-BE49-F238E27FC236}">
                <a16:creationId xmlns:a16="http://schemas.microsoft.com/office/drawing/2014/main" id="{7A316F3E-4445-6FDF-66FB-F04BC826CC83}"/>
              </a:ext>
            </a:extLst>
          </p:cNvPr>
          <p:cNvSpPr txBox="1"/>
          <p:nvPr/>
        </p:nvSpPr>
        <p:spPr>
          <a:xfrm>
            <a:off x="4276448" y="6581001"/>
            <a:ext cx="6203950" cy="276999"/>
          </a:xfrm>
          <a:prstGeom prst="rect">
            <a:avLst/>
          </a:prstGeom>
          <a:noFill/>
        </p:spPr>
        <p:txBody>
          <a:bodyPr wrap="square">
            <a:spAutoFit/>
          </a:bodyPr>
          <a:lstStyle/>
          <a:p>
            <a:r>
              <a:rPr lang="en-US" sz="1200" b="1" dirty="0" err="1">
                <a:latin typeface="Arial" panose="020B0604020202020204" pitchFamily="34" charset="0"/>
                <a:cs typeface="Arial" panose="020B0604020202020204" pitchFamily="34" charset="0"/>
              </a:rPr>
              <a:t>Drozdzik</a:t>
            </a:r>
            <a:r>
              <a:rPr lang="en-US" sz="1200" b="1" dirty="0">
                <a:latin typeface="Arial" panose="020B0604020202020204" pitchFamily="34" charset="0"/>
                <a:cs typeface="Arial" panose="020B0604020202020204" pitchFamily="34" charset="0"/>
              </a:rPr>
              <a:t> M, et al</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Pharmacol</a:t>
            </a:r>
            <a:r>
              <a:rPr lang="en-US" sz="1200" b="1" i="1" dirty="0">
                <a:latin typeface="Arial" panose="020B0604020202020204" pitchFamily="34" charset="0"/>
                <a:cs typeface="Arial" panose="020B0604020202020204" pitchFamily="34" charset="0"/>
              </a:rPr>
              <a:t> Rep</a:t>
            </a:r>
            <a:r>
              <a:rPr lang="en-US" sz="1200" b="1" dirty="0">
                <a:latin typeface="Arial" panose="020B0604020202020204" pitchFamily="34" charset="0"/>
                <a:cs typeface="Arial" panose="020B0604020202020204" pitchFamily="34" charset="0"/>
              </a:rPr>
              <a:t>. 2020;72:1173-1194</a:t>
            </a:r>
            <a:endParaRPr lang="en-US" sz="1200" b="1" dirty="0"/>
          </a:p>
        </p:txBody>
      </p:sp>
    </p:spTree>
    <p:extLst>
      <p:ext uri="{BB962C8B-B14F-4D97-AF65-F5344CB8AC3E}">
        <p14:creationId xmlns:p14="http://schemas.microsoft.com/office/powerpoint/2010/main" val="309237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11D8-A005-D989-7957-7442214B3F12}"/>
              </a:ext>
            </a:extLst>
          </p:cNvPr>
          <p:cNvSpPr>
            <a:spLocks noGrp="1"/>
          </p:cNvSpPr>
          <p:nvPr>
            <p:ph type="title"/>
          </p:nvPr>
        </p:nvSpPr>
        <p:spPr>
          <a:xfrm>
            <a:off x="1066800" y="184007"/>
            <a:ext cx="10058400" cy="855653"/>
          </a:xfrm>
        </p:spPr>
        <p:txBody>
          <a:bodyPr>
            <a:normAutofit/>
          </a:bodyPr>
          <a:lstStyle/>
          <a:p>
            <a:pPr algn="ctr"/>
            <a:r>
              <a:rPr lang="en-US" sz="3600" b="1" dirty="0">
                <a:solidFill>
                  <a:srgbClr val="800000"/>
                </a:solidFill>
                <a:latin typeface="Arial" panose="020B0604020202020204" pitchFamily="34" charset="0"/>
                <a:cs typeface="Arial" panose="020B0604020202020204" pitchFamily="34" charset="0"/>
              </a:rPr>
              <a:t>Major TRANSPORTERS IN THE KIDNEYS</a:t>
            </a:r>
          </a:p>
        </p:txBody>
      </p:sp>
      <p:pic>
        <p:nvPicPr>
          <p:cNvPr id="9" name="Picture 8">
            <a:extLst>
              <a:ext uri="{FF2B5EF4-FFF2-40B4-BE49-F238E27FC236}">
                <a16:creationId xmlns:a16="http://schemas.microsoft.com/office/drawing/2014/main" id="{DB77BA7D-B8D0-478D-2C23-92AE2368BDE5}"/>
              </a:ext>
            </a:extLst>
          </p:cNvPr>
          <p:cNvPicPr>
            <a:picLocks noChangeAspect="1"/>
          </p:cNvPicPr>
          <p:nvPr/>
        </p:nvPicPr>
        <p:blipFill>
          <a:blip r:embed="rId2"/>
          <a:srcRect l="4110" t="3746"/>
          <a:stretch>
            <a:fillRect/>
          </a:stretch>
        </p:blipFill>
        <p:spPr>
          <a:xfrm>
            <a:off x="82985" y="1401631"/>
            <a:ext cx="8531226" cy="4666524"/>
          </a:xfrm>
          <a:prstGeom prst="rect">
            <a:avLst/>
          </a:prstGeom>
        </p:spPr>
      </p:pic>
      <p:sp>
        <p:nvSpPr>
          <p:cNvPr id="6" name="Rectangle 5">
            <a:extLst>
              <a:ext uri="{FF2B5EF4-FFF2-40B4-BE49-F238E27FC236}">
                <a16:creationId xmlns:a16="http://schemas.microsoft.com/office/drawing/2014/main" id="{B9834BB1-EF18-02AD-9F26-8D113D63CCC9}"/>
              </a:ext>
            </a:extLst>
          </p:cNvPr>
          <p:cNvSpPr/>
          <p:nvPr/>
        </p:nvSpPr>
        <p:spPr>
          <a:xfrm>
            <a:off x="4583511" y="4831021"/>
            <a:ext cx="1315233" cy="369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217E746-9C99-B873-980F-28A9C54C29D7}"/>
              </a:ext>
            </a:extLst>
          </p:cNvPr>
          <p:cNvSpPr/>
          <p:nvPr/>
        </p:nvSpPr>
        <p:spPr>
          <a:xfrm>
            <a:off x="6627737" y="1187008"/>
            <a:ext cx="2188924" cy="688932"/>
          </a:xfrm>
          <a:prstGeom prst="round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81197CB-C86A-2167-5475-B33F65F6C3B1}"/>
              </a:ext>
            </a:extLst>
          </p:cNvPr>
          <p:cNvSpPr txBox="1"/>
          <p:nvPr/>
        </p:nvSpPr>
        <p:spPr>
          <a:xfrm>
            <a:off x="6627737" y="1341205"/>
            <a:ext cx="2239028" cy="369332"/>
          </a:xfrm>
          <a:prstGeom prst="rect">
            <a:avLst/>
          </a:prstGeom>
          <a:noFill/>
        </p:spPr>
        <p:txBody>
          <a:bodyPr wrap="square">
            <a:spAutoFit/>
          </a:bodyPr>
          <a:lstStyle/>
          <a:p>
            <a:pPr lvl="0"/>
            <a:r>
              <a:rPr lang="en-US" b="1" dirty="0">
                <a:solidFill>
                  <a:schemeClr val="bg1"/>
                </a:solidFill>
                <a:latin typeface="Arial" panose="020B0604020202020204" pitchFamily="34" charset="0"/>
                <a:cs typeface="Arial" panose="020B0604020202020204" pitchFamily="34" charset="0"/>
              </a:rPr>
              <a:t>Influx transporters</a:t>
            </a:r>
            <a:endParaRPr lang="en-US" b="1" dirty="0">
              <a:solidFill>
                <a:schemeClr val="bg1"/>
              </a:solidFill>
            </a:endParaRPr>
          </a:p>
        </p:txBody>
      </p:sp>
      <p:sp>
        <p:nvSpPr>
          <p:cNvPr id="7" name="Rectangle: Rounded Corners 6">
            <a:extLst>
              <a:ext uri="{FF2B5EF4-FFF2-40B4-BE49-F238E27FC236}">
                <a16:creationId xmlns:a16="http://schemas.microsoft.com/office/drawing/2014/main" id="{A33A7A27-1C10-8345-02B6-A0840A983FDB}"/>
              </a:ext>
            </a:extLst>
          </p:cNvPr>
          <p:cNvSpPr/>
          <p:nvPr/>
        </p:nvSpPr>
        <p:spPr>
          <a:xfrm>
            <a:off x="3254136" y="4730832"/>
            <a:ext cx="2188924" cy="688932"/>
          </a:xfrm>
          <a:prstGeom prst="roundRect">
            <a:avLst/>
          </a:prstGeom>
          <a:solidFill>
            <a:srgbClr val="006666"/>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495EBF6-B93C-83AE-743C-D716A6E7F6AE}"/>
              </a:ext>
            </a:extLst>
          </p:cNvPr>
          <p:cNvSpPr txBox="1"/>
          <p:nvPr/>
        </p:nvSpPr>
        <p:spPr>
          <a:xfrm>
            <a:off x="3254136" y="4854886"/>
            <a:ext cx="2390907" cy="369332"/>
          </a:xfrm>
          <a:prstGeom prst="rect">
            <a:avLst/>
          </a:prstGeom>
          <a:noFill/>
        </p:spPr>
        <p:txBody>
          <a:bodyPr wrap="square">
            <a:spAutoFit/>
          </a:bodyPr>
          <a:lstStyle/>
          <a:p>
            <a:pPr lvl="0"/>
            <a:r>
              <a:rPr lang="en-US" b="1" dirty="0">
                <a:solidFill>
                  <a:schemeClr val="bg1"/>
                </a:solidFill>
                <a:latin typeface="Arial" panose="020B0604020202020204" pitchFamily="34" charset="0"/>
                <a:cs typeface="Arial" panose="020B0604020202020204" pitchFamily="34" charset="0"/>
              </a:rPr>
              <a:t>Efflux transporters</a:t>
            </a:r>
            <a:endParaRPr lang="en-US" b="1" dirty="0">
              <a:solidFill>
                <a:schemeClr val="bg1"/>
              </a:solidFill>
            </a:endParaRPr>
          </a:p>
        </p:txBody>
      </p:sp>
      <p:sp>
        <p:nvSpPr>
          <p:cNvPr id="10" name="TextBox 9">
            <a:extLst>
              <a:ext uri="{FF2B5EF4-FFF2-40B4-BE49-F238E27FC236}">
                <a16:creationId xmlns:a16="http://schemas.microsoft.com/office/drawing/2014/main" id="{23D0A64A-93D8-95ED-EA63-17A1790CE28D}"/>
              </a:ext>
            </a:extLst>
          </p:cNvPr>
          <p:cNvSpPr txBox="1"/>
          <p:nvPr/>
        </p:nvSpPr>
        <p:spPr>
          <a:xfrm>
            <a:off x="3863263" y="5668999"/>
            <a:ext cx="1340285" cy="369332"/>
          </a:xfrm>
          <a:prstGeom prst="rect">
            <a:avLst/>
          </a:prstGeom>
          <a:noFill/>
        </p:spPr>
        <p:txBody>
          <a:bodyPr wrap="square">
            <a:spAutoFit/>
          </a:bodyPr>
          <a:lstStyle/>
          <a:p>
            <a:pPr lvl="0"/>
            <a:r>
              <a:rPr lang="en-US" b="1" dirty="0">
                <a:latin typeface="Arial" panose="020B0604020202020204" pitchFamily="34" charset="0"/>
                <a:cs typeface="Arial" panose="020B0604020202020204" pitchFamily="34" charset="0"/>
              </a:rPr>
              <a:t>Lumen </a:t>
            </a:r>
            <a:endParaRPr lang="en-US" b="1" dirty="0"/>
          </a:p>
        </p:txBody>
      </p:sp>
      <p:sp>
        <p:nvSpPr>
          <p:cNvPr id="11" name="TextBox 10">
            <a:extLst>
              <a:ext uri="{FF2B5EF4-FFF2-40B4-BE49-F238E27FC236}">
                <a16:creationId xmlns:a16="http://schemas.microsoft.com/office/drawing/2014/main" id="{A9125A36-88F6-918A-1FDE-D2F0B8F6A9B5}"/>
              </a:ext>
            </a:extLst>
          </p:cNvPr>
          <p:cNvSpPr txBox="1"/>
          <p:nvPr/>
        </p:nvSpPr>
        <p:spPr>
          <a:xfrm>
            <a:off x="4149551" y="6581001"/>
            <a:ext cx="7954767" cy="276999"/>
          </a:xfrm>
          <a:prstGeom prst="rect">
            <a:avLst/>
          </a:prstGeom>
          <a:noFill/>
        </p:spPr>
        <p:txBody>
          <a:bodyPr wrap="square">
            <a:spAutoFit/>
          </a:bodyPr>
          <a:lstStyle/>
          <a:p>
            <a:r>
              <a:rPr lang="en-US" sz="1200" b="1" dirty="0" err="1">
                <a:latin typeface="Arial" panose="020B0604020202020204" pitchFamily="34" charset="0"/>
                <a:cs typeface="Arial" panose="020B0604020202020204" pitchFamily="34" charset="0"/>
              </a:rPr>
              <a:t>Romanska</a:t>
            </a:r>
            <a:r>
              <a:rPr lang="en-US" sz="1200" b="1" dirty="0">
                <a:latin typeface="Arial" panose="020B0604020202020204" pitchFamily="34" charset="0"/>
                <a:cs typeface="Arial" panose="020B0604020202020204" pitchFamily="34" charset="0"/>
              </a:rPr>
              <a:t> JL, et al. </a:t>
            </a:r>
            <a:r>
              <a:rPr lang="en-US" sz="1200" b="1" i="1" dirty="0">
                <a:latin typeface="Arial" panose="020B0604020202020204" pitchFamily="34" charset="0"/>
                <a:cs typeface="Arial" panose="020B0604020202020204" pitchFamily="34" charset="0"/>
              </a:rPr>
              <a:t>Int. J Mol Sci.</a:t>
            </a:r>
            <a:r>
              <a:rPr lang="en-US" sz="1200" b="1" dirty="0">
                <a:latin typeface="Arial" panose="020B0604020202020204" pitchFamily="34" charset="0"/>
                <a:cs typeface="Arial" panose="020B0604020202020204" pitchFamily="34" charset="0"/>
              </a:rPr>
              <a:t> 2023;24(3):1-17</a:t>
            </a:r>
          </a:p>
        </p:txBody>
      </p:sp>
      <p:sp>
        <p:nvSpPr>
          <p:cNvPr id="12" name="TextBox 11">
            <a:extLst>
              <a:ext uri="{FF2B5EF4-FFF2-40B4-BE49-F238E27FC236}">
                <a16:creationId xmlns:a16="http://schemas.microsoft.com/office/drawing/2014/main" id="{D9B79FC7-9D37-C652-06C6-3020C4D2D639}"/>
              </a:ext>
            </a:extLst>
          </p:cNvPr>
          <p:cNvSpPr txBox="1"/>
          <p:nvPr/>
        </p:nvSpPr>
        <p:spPr>
          <a:xfrm>
            <a:off x="8479785" y="2179429"/>
            <a:ext cx="3440003" cy="2585323"/>
          </a:xfrm>
          <a:prstGeom prst="rect">
            <a:avLst/>
          </a:prstGeom>
          <a:noFill/>
        </p:spPr>
        <p:txBody>
          <a:bodyPr wrap="square">
            <a:spAutoFit/>
          </a:bodyPr>
          <a:lstStyle/>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SLC carriers are more abundantly expressed than the ABC transporter family.</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Drug transporters function as a site for clinically significant drug interactions. </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They can be implicated in nephrotoxicity of certain drugs. </a:t>
            </a:r>
          </a:p>
        </p:txBody>
      </p:sp>
      <p:sp>
        <p:nvSpPr>
          <p:cNvPr id="17" name="Rectangle: Rounded Corners 16">
            <a:extLst>
              <a:ext uri="{FF2B5EF4-FFF2-40B4-BE49-F238E27FC236}">
                <a16:creationId xmlns:a16="http://schemas.microsoft.com/office/drawing/2014/main" id="{FD568807-C058-A646-F373-F6BE34A43E77}"/>
              </a:ext>
            </a:extLst>
          </p:cNvPr>
          <p:cNvSpPr/>
          <p:nvPr/>
        </p:nvSpPr>
        <p:spPr>
          <a:xfrm>
            <a:off x="8479785" y="2038662"/>
            <a:ext cx="3624533" cy="3103199"/>
          </a:xfrm>
          <a:prstGeom prst="round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2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B6F6C88-2C5D-9F31-232D-8B493BAB92AD}"/>
              </a:ext>
            </a:extLst>
          </p:cNvPr>
          <p:cNvSpPr/>
          <p:nvPr/>
        </p:nvSpPr>
        <p:spPr>
          <a:xfrm>
            <a:off x="2435674" y="1776066"/>
            <a:ext cx="2083359" cy="646331"/>
          </a:xfrm>
          <a:prstGeom prst="round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91ACA-96DF-86FB-5076-6FA39C2E1923}"/>
              </a:ext>
            </a:extLst>
          </p:cNvPr>
          <p:cNvSpPr>
            <a:spLocks noGrp="1"/>
          </p:cNvSpPr>
          <p:nvPr>
            <p:ph type="title"/>
          </p:nvPr>
        </p:nvSpPr>
        <p:spPr>
          <a:xfrm>
            <a:off x="1069848" y="0"/>
            <a:ext cx="10541779" cy="1016346"/>
          </a:xfrm>
        </p:spPr>
        <p:txBody>
          <a:bodyPr>
            <a:noAutofit/>
          </a:bodyPr>
          <a:lstStyle/>
          <a:p>
            <a:r>
              <a:rPr lang="en-US" sz="4400" b="1" dirty="0">
                <a:solidFill>
                  <a:srgbClr val="800000"/>
                </a:solidFill>
                <a:latin typeface="Arial" panose="020B0604020202020204" pitchFamily="34" charset="0"/>
                <a:cs typeface="Arial" panose="020B0604020202020204" pitchFamily="34" charset="0"/>
              </a:rPr>
              <a:t>Main transporters in the liver</a:t>
            </a:r>
          </a:p>
        </p:txBody>
      </p:sp>
      <p:pic>
        <p:nvPicPr>
          <p:cNvPr id="5" name="Picture 4">
            <a:extLst>
              <a:ext uri="{FF2B5EF4-FFF2-40B4-BE49-F238E27FC236}">
                <a16:creationId xmlns:a16="http://schemas.microsoft.com/office/drawing/2014/main" id="{CE01287E-9CAF-D46F-919B-794497CFC2F6}"/>
              </a:ext>
            </a:extLst>
          </p:cNvPr>
          <p:cNvPicPr>
            <a:picLocks noChangeAspect="1"/>
          </p:cNvPicPr>
          <p:nvPr/>
        </p:nvPicPr>
        <p:blipFill>
          <a:blip r:embed="rId2"/>
          <a:stretch>
            <a:fillRect/>
          </a:stretch>
        </p:blipFill>
        <p:spPr>
          <a:xfrm>
            <a:off x="4537511" y="977899"/>
            <a:ext cx="7479470" cy="3979774"/>
          </a:xfrm>
          <a:prstGeom prst="rect">
            <a:avLst/>
          </a:prstGeom>
        </p:spPr>
      </p:pic>
      <p:pic>
        <p:nvPicPr>
          <p:cNvPr id="7" name="Picture 6">
            <a:extLst>
              <a:ext uri="{FF2B5EF4-FFF2-40B4-BE49-F238E27FC236}">
                <a16:creationId xmlns:a16="http://schemas.microsoft.com/office/drawing/2014/main" id="{1D8AA5F5-AE29-D172-F4A6-FB72B16E5AAE}"/>
              </a:ext>
            </a:extLst>
          </p:cNvPr>
          <p:cNvPicPr>
            <a:picLocks noChangeAspect="1"/>
          </p:cNvPicPr>
          <p:nvPr/>
        </p:nvPicPr>
        <p:blipFill>
          <a:blip r:embed="rId3"/>
          <a:srcRect t="4544"/>
          <a:stretch>
            <a:fillRect/>
          </a:stretch>
        </p:blipFill>
        <p:spPr>
          <a:xfrm>
            <a:off x="7007729" y="5052935"/>
            <a:ext cx="1642075" cy="1392154"/>
          </a:xfrm>
          <a:prstGeom prst="rect">
            <a:avLst/>
          </a:prstGeom>
        </p:spPr>
      </p:pic>
      <p:sp>
        <p:nvSpPr>
          <p:cNvPr id="3" name="Rectangle 2">
            <a:extLst>
              <a:ext uri="{FF2B5EF4-FFF2-40B4-BE49-F238E27FC236}">
                <a16:creationId xmlns:a16="http://schemas.microsoft.com/office/drawing/2014/main" id="{B04FD662-97DC-46B2-B6F5-6C759F5BCB4D}"/>
              </a:ext>
            </a:extLst>
          </p:cNvPr>
          <p:cNvSpPr/>
          <p:nvPr/>
        </p:nvSpPr>
        <p:spPr>
          <a:xfrm>
            <a:off x="4565716" y="3063324"/>
            <a:ext cx="534443" cy="23816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8C9216-7E8F-7629-F1BA-5FE2308BB93F}"/>
              </a:ext>
            </a:extLst>
          </p:cNvPr>
          <p:cNvSpPr/>
          <p:nvPr/>
        </p:nvSpPr>
        <p:spPr>
          <a:xfrm>
            <a:off x="9774822" y="4639576"/>
            <a:ext cx="2242159" cy="4133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DBDF22C-0DE0-8309-F334-CBC9F585F4B5}"/>
              </a:ext>
            </a:extLst>
          </p:cNvPr>
          <p:cNvCxnSpPr>
            <a:cxnSpLocks/>
          </p:cNvCxnSpPr>
          <p:nvPr/>
        </p:nvCxnSpPr>
        <p:spPr>
          <a:xfrm flipH="1">
            <a:off x="4181434" y="5561556"/>
            <a:ext cx="298119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8BFA3A-34F3-C6CF-B3FF-470776123BD2}"/>
              </a:ext>
            </a:extLst>
          </p:cNvPr>
          <p:cNvCxnSpPr/>
          <p:nvPr/>
        </p:nvCxnSpPr>
        <p:spPr>
          <a:xfrm flipV="1">
            <a:off x="4180612" y="2733138"/>
            <a:ext cx="0" cy="28434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531218-7E5B-D19B-01CE-7857055AE5CE}"/>
              </a:ext>
            </a:extLst>
          </p:cNvPr>
          <p:cNvCxnSpPr/>
          <p:nvPr/>
        </p:nvCxnSpPr>
        <p:spPr>
          <a:xfrm>
            <a:off x="4164129" y="2738067"/>
            <a:ext cx="709808"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EE0E63-08C1-014A-BEEB-0781440EF401}"/>
              </a:ext>
            </a:extLst>
          </p:cNvPr>
          <p:cNvSpPr txBox="1"/>
          <p:nvPr/>
        </p:nvSpPr>
        <p:spPr>
          <a:xfrm>
            <a:off x="2407270" y="1748902"/>
            <a:ext cx="2111763" cy="646331"/>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Enterohepatic circulation </a:t>
            </a:r>
            <a:endParaRPr lang="en-US" dirty="0">
              <a:solidFill>
                <a:schemeClr val="bg1"/>
              </a:solidFill>
            </a:endParaRPr>
          </a:p>
        </p:txBody>
      </p:sp>
      <p:sp>
        <p:nvSpPr>
          <p:cNvPr id="17" name="TextBox 16">
            <a:extLst>
              <a:ext uri="{FF2B5EF4-FFF2-40B4-BE49-F238E27FC236}">
                <a16:creationId xmlns:a16="http://schemas.microsoft.com/office/drawing/2014/main" id="{5A029CD6-84CD-4E98-AAF0-AFF883BE0582}"/>
              </a:ext>
            </a:extLst>
          </p:cNvPr>
          <p:cNvSpPr txBox="1"/>
          <p:nvPr/>
        </p:nvSpPr>
        <p:spPr>
          <a:xfrm>
            <a:off x="4299863" y="6574426"/>
            <a:ext cx="7954767"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Saran C, et al. </a:t>
            </a:r>
            <a:r>
              <a:rPr lang="en-US" sz="1200" b="1" i="1" dirty="0" err="1">
                <a:latin typeface="Arial" panose="020B0604020202020204" pitchFamily="34" charset="0"/>
                <a:cs typeface="Arial" panose="020B0604020202020204" pitchFamily="34" charset="0"/>
              </a:rPr>
              <a:t>Toxicol</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Pathol</a:t>
            </a:r>
            <a:r>
              <a:rPr lang="en-US" sz="1200" b="1" dirty="0">
                <a:latin typeface="Arial" panose="020B0604020202020204" pitchFamily="34" charset="0"/>
                <a:cs typeface="Arial" panose="020B0604020202020204" pitchFamily="34" charset="0"/>
              </a:rPr>
              <a:t>. 2023;51:405-413</a:t>
            </a:r>
          </a:p>
        </p:txBody>
      </p:sp>
      <p:sp>
        <p:nvSpPr>
          <p:cNvPr id="9" name="TextBox 8">
            <a:extLst>
              <a:ext uri="{FF2B5EF4-FFF2-40B4-BE49-F238E27FC236}">
                <a16:creationId xmlns:a16="http://schemas.microsoft.com/office/drawing/2014/main" id="{0DC3DA1B-1824-9756-7588-FAE0D95E5AEC}"/>
              </a:ext>
            </a:extLst>
          </p:cNvPr>
          <p:cNvSpPr txBox="1"/>
          <p:nvPr/>
        </p:nvSpPr>
        <p:spPr>
          <a:xfrm>
            <a:off x="546257" y="2760302"/>
            <a:ext cx="3195896" cy="286232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Drugs/metabolites excreted in bile:</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Cephazolin</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Digoxin</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Irinotecan</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Methotrexate</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Mycophenolic acid</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Valproic acid.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Paclitaxel</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Vincristine</a:t>
            </a:r>
            <a:endParaRPr lang="en-US" dirty="0"/>
          </a:p>
        </p:txBody>
      </p:sp>
      <p:sp>
        <p:nvSpPr>
          <p:cNvPr id="11" name="Rectangle 10">
            <a:extLst>
              <a:ext uri="{FF2B5EF4-FFF2-40B4-BE49-F238E27FC236}">
                <a16:creationId xmlns:a16="http://schemas.microsoft.com/office/drawing/2014/main" id="{3F2D7FFC-F15C-ED01-03B7-0B5FC096A5F9}"/>
              </a:ext>
            </a:extLst>
          </p:cNvPr>
          <p:cNvSpPr/>
          <p:nvPr/>
        </p:nvSpPr>
        <p:spPr>
          <a:xfrm>
            <a:off x="464698" y="2733138"/>
            <a:ext cx="3359015" cy="2862323"/>
          </a:xfrm>
          <a:prstGeom prst="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6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614838-B0DD-93FA-0727-34A31687E80D}"/>
              </a:ext>
            </a:extLst>
          </p:cNvPr>
          <p:cNvSpPr/>
          <p:nvPr/>
        </p:nvSpPr>
        <p:spPr>
          <a:xfrm>
            <a:off x="8344624" y="2876908"/>
            <a:ext cx="3030449" cy="1877437"/>
          </a:xfrm>
          <a:prstGeom prst="rect">
            <a:avLst/>
          </a:prstGeom>
          <a:solidFill>
            <a:srgbClr val="9966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75949F0-7FEC-644B-1A26-36599A3649CA}"/>
              </a:ext>
            </a:extLst>
          </p:cNvPr>
          <p:cNvSpPr/>
          <p:nvPr/>
        </p:nvSpPr>
        <p:spPr>
          <a:xfrm>
            <a:off x="4174775" y="4882055"/>
            <a:ext cx="3842450" cy="1633045"/>
          </a:xfrm>
          <a:prstGeom prst="rect">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F5B9103-DDCF-59DD-2BC6-472D8FEEC43C}"/>
              </a:ext>
            </a:extLst>
          </p:cNvPr>
          <p:cNvSpPr/>
          <p:nvPr/>
        </p:nvSpPr>
        <p:spPr>
          <a:xfrm>
            <a:off x="4154944" y="3120737"/>
            <a:ext cx="3591646" cy="12353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7AD27-D30A-E7F9-3A04-99432C541624}"/>
              </a:ext>
            </a:extLst>
          </p:cNvPr>
          <p:cNvSpPr>
            <a:spLocks noGrp="1"/>
          </p:cNvSpPr>
          <p:nvPr>
            <p:ph type="title"/>
          </p:nvPr>
        </p:nvSpPr>
        <p:spPr>
          <a:xfrm>
            <a:off x="838200" y="0"/>
            <a:ext cx="10515600" cy="922990"/>
          </a:xfrm>
        </p:spPr>
        <p:txBody>
          <a:bodyPr>
            <a:normAutofit/>
          </a:bodyPr>
          <a:lstStyle/>
          <a:p>
            <a:r>
              <a:rPr lang="en-US" dirty="0"/>
              <a:t>   </a:t>
            </a:r>
            <a:r>
              <a:rPr lang="en-US" sz="3600" b="1" dirty="0">
                <a:solidFill>
                  <a:srgbClr val="800000"/>
                </a:solidFill>
                <a:latin typeface="Arial" panose="020B0604020202020204" pitchFamily="34" charset="0"/>
                <a:cs typeface="Arial" panose="020B0604020202020204" pitchFamily="34" charset="0"/>
              </a:rPr>
              <a:t>Physiologic Role of Transporters </a:t>
            </a:r>
          </a:p>
        </p:txBody>
      </p:sp>
      <p:sp>
        <p:nvSpPr>
          <p:cNvPr id="7" name="TextBox 6">
            <a:extLst>
              <a:ext uri="{FF2B5EF4-FFF2-40B4-BE49-F238E27FC236}">
                <a16:creationId xmlns:a16="http://schemas.microsoft.com/office/drawing/2014/main" id="{C24AAD20-A452-FC7A-1AF3-5DC596792877}"/>
              </a:ext>
            </a:extLst>
          </p:cNvPr>
          <p:cNvSpPr txBox="1"/>
          <p:nvPr/>
        </p:nvSpPr>
        <p:spPr>
          <a:xfrm>
            <a:off x="4653436" y="3322919"/>
            <a:ext cx="2686692" cy="830997"/>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Original physiological </a:t>
            </a:r>
          </a:p>
          <a:p>
            <a:pPr algn="ctr"/>
            <a:r>
              <a:rPr lang="en-US" sz="1600" b="1" dirty="0">
                <a:solidFill>
                  <a:schemeClr val="bg1"/>
                </a:solidFill>
                <a:latin typeface="Arial" panose="020B0604020202020204" pitchFamily="34" charset="0"/>
                <a:cs typeface="Arial" panose="020B0604020202020204" pitchFamily="34" charset="0"/>
              </a:rPr>
              <a:t>function of membrane </a:t>
            </a:r>
          </a:p>
          <a:p>
            <a:pPr algn="ctr"/>
            <a:r>
              <a:rPr lang="en-US" sz="1600" b="1" dirty="0">
                <a:solidFill>
                  <a:schemeClr val="bg1"/>
                </a:solidFill>
                <a:latin typeface="Arial" panose="020B0604020202020204" pitchFamily="34" charset="0"/>
                <a:cs typeface="Arial" panose="020B0604020202020204" pitchFamily="34" charset="0"/>
              </a:rPr>
              <a:t>transporters </a:t>
            </a:r>
          </a:p>
        </p:txBody>
      </p:sp>
      <p:sp>
        <p:nvSpPr>
          <p:cNvPr id="9" name="TextBox 8">
            <a:extLst>
              <a:ext uri="{FF2B5EF4-FFF2-40B4-BE49-F238E27FC236}">
                <a16:creationId xmlns:a16="http://schemas.microsoft.com/office/drawing/2014/main" id="{9F856812-D4BE-4417-F2D0-9CD0A74F3B26}"/>
              </a:ext>
            </a:extLst>
          </p:cNvPr>
          <p:cNvSpPr txBox="1"/>
          <p:nvPr/>
        </p:nvSpPr>
        <p:spPr>
          <a:xfrm>
            <a:off x="4174775" y="4882055"/>
            <a:ext cx="3736370" cy="1877437"/>
          </a:xfrm>
          <a:prstGeom prst="rect">
            <a:avLst/>
          </a:prstGeom>
          <a:noFill/>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Tissue defense and sensitive </a:t>
            </a:r>
          </a:p>
          <a:p>
            <a:pPr algn="ctr"/>
            <a:r>
              <a:rPr lang="en-US" sz="1400" b="1" dirty="0">
                <a:solidFill>
                  <a:schemeClr val="bg1"/>
                </a:solidFill>
                <a:latin typeface="Arial" panose="020B0604020202020204" pitchFamily="34" charset="0"/>
                <a:cs typeface="Arial" panose="020B0604020202020204" pitchFamily="34" charset="0"/>
              </a:rPr>
              <a:t>organ protection</a:t>
            </a:r>
          </a:p>
          <a:p>
            <a:pPr algn="just"/>
            <a:r>
              <a:rPr lang="en-US" sz="1400" dirty="0">
                <a:solidFill>
                  <a:schemeClr val="bg1"/>
                </a:solidFill>
                <a:latin typeface="Arial" panose="020B0604020202020204" pitchFamily="34" charset="0"/>
                <a:cs typeface="Arial" panose="020B0604020202020204" pitchFamily="34" charset="0"/>
              </a:rPr>
              <a:t>Certain SLC and ABC transporters are situated in protective barriers and sensitive organs, thereby facilitating the transportation of substances or protection against harmful xenobiotics across critical barriers. </a:t>
            </a:r>
          </a:p>
          <a:p>
            <a:pPr algn="ctr"/>
            <a:endParaRPr lang="en-US" dirty="0"/>
          </a:p>
        </p:txBody>
      </p:sp>
      <p:sp>
        <p:nvSpPr>
          <p:cNvPr id="12" name="TextBox 11">
            <a:extLst>
              <a:ext uri="{FF2B5EF4-FFF2-40B4-BE49-F238E27FC236}">
                <a16:creationId xmlns:a16="http://schemas.microsoft.com/office/drawing/2014/main" id="{8CEDD0C4-EB40-7B80-40A6-7EA9200F3CD8}"/>
              </a:ext>
            </a:extLst>
          </p:cNvPr>
          <p:cNvSpPr txBox="1"/>
          <p:nvPr/>
        </p:nvSpPr>
        <p:spPr>
          <a:xfrm>
            <a:off x="8149971" y="2892611"/>
            <a:ext cx="3419753" cy="2308324"/>
          </a:xfrm>
          <a:prstGeom prst="rect">
            <a:avLst/>
          </a:prstGeom>
          <a:noFill/>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Regulation of cellular</a:t>
            </a:r>
          </a:p>
          <a:p>
            <a:pPr algn="ctr"/>
            <a:r>
              <a:rPr lang="en-US" sz="1400" b="1" dirty="0">
                <a:solidFill>
                  <a:schemeClr val="bg1"/>
                </a:solidFill>
                <a:latin typeface="Arial" panose="020B0604020202020204" pitchFamily="34" charset="0"/>
                <a:cs typeface="Arial" panose="020B0604020202020204" pitchFamily="34" charset="0"/>
              </a:rPr>
              <a:t>homeostasis</a:t>
            </a:r>
          </a:p>
          <a:p>
            <a:pPr algn="ctr"/>
            <a:r>
              <a:rPr lang="en-US" sz="1400" dirty="0">
                <a:solidFill>
                  <a:schemeClr val="bg1"/>
                </a:solidFill>
                <a:latin typeface="Arial" panose="020B0604020202020204" pitchFamily="34" charset="0"/>
                <a:cs typeface="Arial" panose="020B0604020202020204" pitchFamily="34" charset="0"/>
              </a:rPr>
              <a:t>Lipid homeostasis</a:t>
            </a:r>
          </a:p>
          <a:p>
            <a:pPr algn="ctr"/>
            <a:r>
              <a:rPr lang="en-US" sz="1400" dirty="0">
                <a:solidFill>
                  <a:schemeClr val="bg1"/>
                </a:solidFill>
                <a:latin typeface="Arial" panose="020B0604020202020204" pitchFamily="34" charset="0"/>
                <a:cs typeface="Arial" panose="020B0604020202020204" pitchFamily="34" charset="0"/>
              </a:rPr>
              <a:t>(ABCA1, ABCG1, SLC27, </a:t>
            </a:r>
            <a:r>
              <a:rPr lang="en-US" sz="1400" dirty="0" err="1">
                <a:solidFill>
                  <a:schemeClr val="bg1"/>
                </a:solidFill>
                <a:latin typeface="Arial" panose="020B0604020202020204" pitchFamily="34" charset="0"/>
                <a:cs typeface="Arial" panose="020B0604020202020204" pitchFamily="34" charset="0"/>
              </a:rPr>
              <a:t>etc</a:t>
            </a:r>
            <a:r>
              <a:rPr lang="en-US" sz="1400" dirty="0">
                <a:solidFill>
                  <a:schemeClr val="bg1"/>
                </a:solidFill>
                <a:latin typeface="Arial" panose="020B0604020202020204" pitchFamily="34" charset="0"/>
                <a:cs typeface="Arial" panose="020B0604020202020204" pitchFamily="34" charset="0"/>
              </a:rPr>
              <a:t>)</a:t>
            </a:r>
          </a:p>
          <a:p>
            <a:pPr algn="ctr"/>
            <a:r>
              <a:rPr lang="en-US" sz="1400" dirty="0">
                <a:solidFill>
                  <a:schemeClr val="bg1"/>
                </a:solidFill>
                <a:latin typeface="Arial" panose="020B0604020202020204" pitchFamily="34" charset="0"/>
                <a:cs typeface="Arial" panose="020B0604020202020204" pitchFamily="34" charset="0"/>
              </a:rPr>
              <a:t>Redox homeostasis</a:t>
            </a:r>
          </a:p>
          <a:p>
            <a:pPr algn="ctr"/>
            <a:r>
              <a:rPr lang="en-US" sz="1400" dirty="0">
                <a:solidFill>
                  <a:schemeClr val="bg1"/>
                </a:solidFill>
                <a:latin typeface="Arial" panose="020B0604020202020204" pitchFamily="34" charset="0"/>
                <a:cs typeface="Arial" panose="020B0604020202020204" pitchFamily="34" charset="0"/>
              </a:rPr>
              <a:t>(MRP1, SLC7A11, </a:t>
            </a:r>
            <a:r>
              <a:rPr lang="en-US" sz="1400" dirty="0" err="1">
                <a:solidFill>
                  <a:schemeClr val="bg1"/>
                </a:solidFill>
                <a:latin typeface="Arial" panose="020B0604020202020204" pitchFamily="34" charset="0"/>
                <a:cs typeface="Arial" panose="020B0604020202020204" pitchFamily="34" charset="0"/>
              </a:rPr>
              <a:t>etc</a:t>
            </a:r>
            <a:r>
              <a:rPr lang="en-US" sz="1400" dirty="0">
                <a:solidFill>
                  <a:schemeClr val="bg1"/>
                </a:solidFill>
                <a:latin typeface="Arial" panose="020B0604020202020204" pitchFamily="34" charset="0"/>
                <a:cs typeface="Arial" panose="020B0604020202020204" pitchFamily="34" charset="0"/>
              </a:rPr>
              <a:t>)</a:t>
            </a:r>
          </a:p>
          <a:p>
            <a:pPr algn="ctr"/>
            <a:r>
              <a:rPr lang="en-US" sz="1400" dirty="0">
                <a:solidFill>
                  <a:schemeClr val="bg1"/>
                </a:solidFill>
                <a:latin typeface="Arial" panose="020B0604020202020204" pitchFamily="34" charset="0"/>
                <a:cs typeface="Arial" panose="020B0604020202020204" pitchFamily="34" charset="0"/>
              </a:rPr>
              <a:t>Amino acid homeostasis</a:t>
            </a:r>
          </a:p>
          <a:p>
            <a:pPr algn="ctr"/>
            <a:r>
              <a:rPr lang="en-US" sz="1400" dirty="0">
                <a:solidFill>
                  <a:schemeClr val="bg1"/>
                </a:solidFill>
                <a:latin typeface="Arial" panose="020B0604020202020204" pitchFamily="34" charset="0"/>
                <a:cs typeface="Arial" panose="020B0604020202020204" pitchFamily="34" charset="0"/>
              </a:rPr>
              <a:t>(ASCT2, LAT1, MRP1, </a:t>
            </a:r>
            <a:r>
              <a:rPr lang="en-US" sz="1400" dirty="0" err="1">
                <a:solidFill>
                  <a:schemeClr val="bg1"/>
                </a:solidFill>
                <a:latin typeface="Arial" panose="020B0604020202020204" pitchFamily="34" charset="0"/>
                <a:cs typeface="Arial" panose="020B0604020202020204" pitchFamily="34" charset="0"/>
              </a:rPr>
              <a:t>etc</a:t>
            </a:r>
            <a:r>
              <a:rPr lang="en-US" sz="1400" dirty="0">
                <a:solidFill>
                  <a:schemeClr val="bg1"/>
                </a:solidFill>
                <a:latin typeface="Arial" panose="020B0604020202020204" pitchFamily="34" charset="0"/>
                <a:cs typeface="Arial" panose="020B0604020202020204" pitchFamily="34" charset="0"/>
              </a:rPr>
              <a:t>)</a:t>
            </a:r>
          </a:p>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dirty="0"/>
          </a:p>
        </p:txBody>
      </p:sp>
      <p:sp>
        <p:nvSpPr>
          <p:cNvPr id="13" name="Rectangle 12">
            <a:extLst>
              <a:ext uri="{FF2B5EF4-FFF2-40B4-BE49-F238E27FC236}">
                <a16:creationId xmlns:a16="http://schemas.microsoft.com/office/drawing/2014/main" id="{CEE839CC-7640-097A-851D-71FCCEDA36A1}"/>
              </a:ext>
            </a:extLst>
          </p:cNvPr>
          <p:cNvSpPr/>
          <p:nvPr/>
        </p:nvSpPr>
        <p:spPr>
          <a:xfrm>
            <a:off x="576442" y="2876909"/>
            <a:ext cx="3030449" cy="1877437"/>
          </a:xfrm>
          <a:prstGeom prst="rect">
            <a:avLst/>
          </a:prstGeom>
          <a:solidFill>
            <a:srgbClr val="663300"/>
          </a:solidFill>
          <a:ln>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1EA6ED-A510-17E9-CB72-8370D48A1888}"/>
              </a:ext>
            </a:extLst>
          </p:cNvPr>
          <p:cNvSpPr txBox="1"/>
          <p:nvPr/>
        </p:nvSpPr>
        <p:spPr>
          <a:xfrm>
            <a:off x="701165" y="3004618"/>
            <a:ext cx="2569963" cy="1877437"/>
          </a:xfrm>
          <a:prstGeom prst="rect">
            <a:avLst/>
          </a:prstGeom>
          <a:noFill/>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Toxin excretion</a:t>
            </a:r>
          </a:p>
          <a:p>
            <a:pPr algn="ctr"/>
            <a:r>
              <a:rPr lang="en-US" sz="1400" b="1" dirty="0">
                <a:solidFill>
                  <a:schemeClr val="bg1"/>
                </a:solidFill>
                <a:latin typeface="Arial" panose="020B0604020202020204" pitchFamily="34" charset="0"/>
                <a:cs typeface="Arial" panose="020B0604020202020204" pitchFamily="34" charset="0"/>
              </a:rPr>
              <a:t> and metabolism</a:t>
            </a:r>
          </a:p>
          <a:p>
            <a:pPr algn="ctr"/>
            <a:r>
              <a:rPr lang="en-US" sz="1400" dirty="0">
                <a:solidFill>
                  <a:schemeClr val="bg1"/>
                </a:solidFill>
                <a:latin typeface="Arial" panose="020B0604020202020204" pitchFamily="34" charset="0"/>
                <a:cs typeface="Arial" panose="020B0604020202020204" pitchFamily="34" charset="0"/>
              </a:rPr>
              <a:t>ABC  transporters play a role in removing hydrophobic substances (bile acids, cortisol and aldosterone, etc.) and xenobiotics from the cells. </a:t>
            </a:r>
          </a:p>
          <a:p>
            <a:pPr algn="ctr"/>
            <a:endParaRPr lang="en-US" dirty="0"/>
          </a:p>
        </p:txBody>
      </p:sp>
      <p:sp>
        <p:nvSpPr>
          <p:cNvPr id="16" name="Rectangle 15">
            <a:extLst>
              <a:ext uri="{FF2B5EF4-FFF2-40B4-BE49-F238E27FC236}">
                <a16:creationId xmlns:a16="http://schemas.microsoft.com/office/drawing/2014/main" id="{F2CB288F-241F-FCB4-30F7-91200762727D}"/>
              </a:ext>
            </a:extLst>
          </p:cNvPr>
          <p:cNvSpPr/>
          <p:nvPr/>
        </p:nvSpPr>
        <p:spPr>
          <a:xfrm>
            <a:off x="4075557" y="980887"/>
            <a:ext cx="3842450" cy="1633045"/>
          </a:xfrm>
          <a:prstGeom prst="rect">
            <a:avLst/>
          </a:prstGeom>
          <a:solidFill>
            <a:srgbClr val="006699"/>
          </a:solidFill>
          <a:ln>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45D094-F923-1841-7D4D-7C41452D064E}"/>
              </a:ext>
            </a:extLst>
          </p:cNvPr>
          <p:cNvSpPr txBox="1"/>
          <p:nvPr/>
        </p:nvSpPr>
        <p:spPr>
          <a:xfrm>
            <a:off x="4269876" y="1109056"/>
            <a:ext cx="3453812" cy="1446550"/>
          </a:xfrm>
          <a:prstGeom prst="rect">
            <a:avLst/>
          </a:prstGeom>
          <a:noFill/>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Nutrient absorption </a:t>
            </a:r>
          </a:p>
          <a:p>
            <a:pPr algn="ctr"/>
            <a:r>
              <a:rPr lang="en-US" sz="1400" b="1" dirty="0">
                <a:solidFill>
                  <a:schemeClr val="bg1"/>
                </a:solidFill>
                <a:latin typeface="Arial" panose="020B0604020202020204" pitchFamily="34" charset="0"/>
                <a:cs typeface="Arial" panose="020B0604020202020204" pitchFamily="34" charset="0"/>
              </a:rPr>
              <a:t>and metabolism</a:t>
            </a:r>
          </a:p>
          <a:p>
            <a:pPr algn="just"/>
            <a:r>
              <a:rPr lang="en-US" sz="1400" dirty="0">
                <a:solidFill>
                  <a:schemeClr val="bg1"/>
                </a:solidFill>
                <a:latin typeface="Arial" panose="020B0604020202020204" pitchFamily="34" charset="0"/>
                <a:cs typeface="Arial" panose="020B0604020202020204" pitchFamily="34" charset="0"/>
              </a:rPr>
              <a:t>SLC transporters facilitate the uptake of inorganic ions, amino acids, sugars, purines, fatty acids, etc. </a:t>
            </a:r>
          </a:p>
          <a:p>
            <a:pPr algn="ctr"/>
            <a:endParaRPr lang="en-US" dirty="0"/>
          </a:p>
        </p:txBody>
      </p:sp>
      <p:sp>
        <p:nvSpPr>
          <p:cNvPr id="17" name="Arrow: Down 16">
            <a:extLst>
              <a:ext uri="{FF2B5EF4-FFF2-40B4-BE49-F238E27FC236}">
                <a16:creationId xmlns:a16="http://schemas.microsoft.com/office/drawing/2014/main" id="{712A77AE-B057-7200-FF5C-81702F846220}"/>
              </a:ext>
            </a:extLst>
          </p:cNvPr>
          <p:cNvSpPr/>
          <p:nvPr/>
        </p:nvSpPr>
        <p:spPr>
          <a:xfrm>
            <a:off x="5766616" y="4356098"/>
            <a:ext cx="418283" cy="526813"/>
          </a:xfrm>
          <a:prstGeom prst="down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A9C5F6F1-5B46-38E0-E9F3-E76B1106FD99}"/>
              </a:ext>
            </a:extLst>
          </p:cNvPr>
          <p:cNvSpPr/>
          <p:nvPr/>
        </p:nvSpPr>
        <p:spPr>
          <a:xfrm rot="5400000">
            <a:off x="3668236" y="3470788"/>
            <a:ext cx="418283" cy="526813"/>
          </a:xfrm>
          <a:prstGeom prst="down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E893406B-0369-C877-D49A-1E6E79A317E8}"/>
              </a:ext>
            </a:extLst>
          </p:cNvPr>
          <p:cNvSpPr/>
          <p:nvPr/>
        </p:nvSpPr>
        <p:spPr>
          <a:xfrm rot="10800000">
            <a:off x="5735797" y="2613503"/>
            <a:ext cx="418283" cy="526813"/>
          </a:xfrm>
          <a:prstGeom prst="down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BFD4DA04-BC9D-B413-EE7F-B777E5E4888E}"/>
              </a:ext>
            </a:extLst>
          </p:cNvPr>
          <p:cNvSpPr/>
          <p:nvPr/>
        </p:nvSpPr>
        <p:spPr>
          <a:xfrm rot="16200000">
            <a:off x="7808083" y="3460697"/>
            <a:ext cx="418283" cy="526813"/>
          </a:xfrm>
          <a:prstGeom prst="downArrow">
            <a:avLst/>
          </a:prstGeom>
          <a:solidFill>
            <a:srgbClr val="CC99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E6FD95-2A50-DA62-0AAB-479192181A2F}"/>
              </a:ext>
            </a:extLst>
          </p:cNvPr>
          <p:cNvSpPr txBox="1"/>
          <p:nvPr/>
        </p:nvSpPr>
        <p:spPr>
          <a:xfrm>
            <a:off x="3776434" y="6585466"/>
            <a:ext cx="7954767"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Pan C, et al. </a:t>
            </a:r>
            <a:r>
              <a:rPr lang="en-US" sz="1200" b="1" i="1" dirty="0" err="1">
                <a:latin typeface="Arial" panose="020B0604020202020204" pitchFamily="34" charset="0"/>
                <a:cs typeface="Arial" panose="020B0604020202020204" pitchFamily="34" charset="0"/>
              </a:rPr>
              <a:t>Biochem</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Biphys</a:t>
            </a:r>
            <a:r>
              <a:rPr lang="en-US" sz="1200" b="1" i="1" dirty="0">
                <a:latin typeface="Arial" panose="020B0604020202020204" pitchFamily="34" charset="0"/>
                <a:cs typeface="Arial" panose="020B0604020202020204" pitchFamily="34" charset="0"/>
              </a:rPr>
              <a:t> Acta Rev Cancer</a:t>
            </a:r>
            <a:r>
              <a:rPr lang="en-US" sz="1200" b="1" dirty="0">
                <a:latin typeface="Arial" panose="020B0604020202020204" pitchFamily="34" charset="0"/>
                <a:cs typeface="Arial" panose="020B0604020202020204" pitchFamily="34" charset="0"/>
              </a:rPr>
              <a:t>. 2025.1880(2):1-17</a:t>
            </a:r>
          </a:p>
        </p:txBody>
      </p:sp>
    </p:spTree>
    <p:extLst>
      <p:ext uri="{BB962C8B-B14F-4D97-AF65-F5344CB8AC3E}">
        <p14:creationId xmlns:p14="http://schemas.microsoft.com/office/powerpoint/2010/main" val="140122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568B-D81B-18E3-B01D-5AE742E0C117}"/>
              </a:ext>
            </a:extLst>
          </p:cNvPr>
          <p:cNvSpPr>
            <a:spLocks noGrp="1"/>
          </p:cNvSpPr>
          <p:nvPr>
            <p:ph type="title"/>
          </p:nvPr>
        </p:nvSpPr>
        <p:spPr>
          <a:xfrm>
            <a:off x="838200" y="114605"/>
            <a:ext cx="10515600" cy="774395"/>
          </a:xfrm>
        </p:spPr>
        <p:txBody>
          <a:bodyPr>
            <a:normAutofit/>
          </a:bodyPr>
          <a:lstStyle/>
          <a:p>
            <a:pPr algn="ctr"/>
            <a:r>
              <a:rPr lang="en-US" sz="3600" b="1" dirty="0">
                <a:solidFill>
                  <a:srgbClr val="800000"/>
                </a:solidFill>
                <a:latin typeface="Arial" panose="020B0604020202020204" pitchFamily="34" charset="0"/>
                <a:cs typeface="Arial" panose="020B0604020202020204" pitchFamily="34" charset="0"/>
              </a:rPr>
              <a:t>Drug Transporters and Resistance</a:t>
            </a:r>
          </a:p>
        </p:txBody>
      </p:sp>
      <p:pic>
        <p:nvPicPr>
          <p:cNvPr id="5" name="Picture 4">
            <a:extLst>
              <a:ext uri="{FF2B5EF4-FFF2-40B4-BE49-F238E27FC236}">
                <a16:creationId xmlns:a16="http://schemas.microsoft.com/office/drawing/2014/main" id="{3E581F44-49AC-3064-D469-83869AB0363E}"/>
              </a:ext>
            </a:extLst>
          </p:cNvPr>
          <p:cNvPicPr>
            <a:picLocks noChangeAspect="1"/>
          </p:cNvPicPr>
          <p:nvPr/>
        </p:nvPicPr>
        <p:blipFill>
          <a:blip r:embed="rId3"/>
          <a:stretch>
            <a:fillRect/>
          </a:stretch>
        </p:blipFill>
        <p:spPr>
          <a:xfrm>
            <a:off x="225466" y="763740"/>
            <a:ext cx="8367389" cy="5659086"/>
          </a:xfrm>
          <a:prstGeom prst="rect">
            <a:avLst/>
          </a:prstGeom>
        </p:spPr>
      </p:pic>
      <p:sp>
        <p:nvSpPr>
          <p:cNvPr id="3" name="TextBox 2">
            <a:extLst>
              <a:ext uri="{FF2B5EF4-FFF2-40B4-BE49-F238E27FC236}">
                <a16:creationId xmlns:a16="http://schemas.microsoft.com/office/drawing/2014/main" id="{721DFBE9-8777-5880-E416-7F1488C819ED}"/>
              </a:ext>
            </a:extLst>
          </p:cNvPr>
          <p:cNvSpPr txBox="1"/>
          <p:nvPr/>
        </p:nvSpPr>
        <p:spPr>
          <a:xfrm>
            <a:off x="3776434" y="6585466"/>
            <a:ext cx="7954767"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Pan C, et al. </a:t>
            </a:r>
            <a:r>
              <a:rPr lang="en-US" sz="1200" b="1" i="1" dirty="0" err="1">
                <a:latin typeface="Arial" panose="020B0604020202020204" pitchFamily="34" charset="0"/>
                <a:cs typeface="Arial" panose="020B0604020202020204" pitchFamily="34" charset="0"/>
              </a:rPr>
              <a:t>Biochem</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Biphys</a:t>
            </a:r>
            <a:r>
              <a:rPr lang="en-US" sz="1200" b="1" i="1" dirty="0">
                <a:latin typeface="Arial" panose="020B0604020202020204" pitchFamily="34" charset="0"/>
                <a:cs typeface="Arial" panose="020B0604020202020204" pitchFamily="34" charset="0"/>
              </a:rPr>
              <a:t> Acta Rev Cancer</a:t>
            </a:r>
            <a:r>
              <a:rPr lang="en-US" sz="1200" b="1" dirty="0">
                <a:latin typeface="Arial" panose="020B0604020202020204" pitchFamily="34" charset="0"/>
                <a:cs typeface="Arial" panose="020B0604020202020204" pitchFamily="34" charset="0"/>
              </a:rPr>
              <a:t>. 2025.1880(2):1-17</a:t>
            </a:r>
          </a:p>
        </p:txBody>
      </p:sp>
      <p:sp>
        <p:nvSpPr>
          <p:cNvPr id="6" name="TextBox 5">
            <a:extLst>
              <a:ext uri="{FF2B5EF4-FFF2-40B4-BE49-F238E27FC236}">
                <a16:creationId xmlns:a16="http://schemas.microsoft.com/office/drawing/2014/main" id="{3C12DD81-87E0-DFD2-AA9B-A3FB4501784F}"/>
              </a:ext>
            </a:extLst>
          </p:cNvPr>
          <p:cNvSpPr txBox="1"/>
          <p:nvPr/>
        </p:nvSpPr>
        <p:spPr>
          <a:xfrm>
            <a:off x="8443846" y="1720840"/>
            <a:ext cx="3417757" cy="3416320"/>
          </a:xfrm>
          <a:prstGeom prst="rect">
            <a:avLst/>
          </a:prstGeom>
          <a:noFill/>
        </p:spPr>
        <p:txBody>
          <a:bodyPr wrap="square">
            <a:spAutoFit/>
          </a:bodyPr>
          <a:lstStyle/>
          <a:p>
            <a:pPr algn="just"/>
            <a:r>
              <a:rPr lang="en-US" b="1" dirty="0">
                <a:latin typeface="Arial" panose="020B0604020202020204" pitchFamily="34" charset="0"/>
                <a:cs typeface="Arial" panose="020B0604020202020204" pitchFamily="34" charset="0"/>
              </a:rPr>
              <a:t>Mechanisms mediating </a:t>
            </a:r>
          </a:p>
          <a:p>
            <a:pPr algn="just"/>
            <a:r>
              <a:rPr lang="en-US" b="1" dirty="0">
                <a:latin typeface="Arial" panose="020B0604020202020204" pitchFamily="34" charset="0"/>
                <a:cs typeface="Arial" panose="020B0604020202020204" pitchFamily="34" charset="0"/>
              </a:rPr>
              <a:t>chemoresistance:</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Epigenetic factors such as DNA methylation and histone modification influence the expression of ABC and SLC transporters. </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Specific microRNAs involved in the regulation of transporter expression. </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Proteasome degradation due to chemotherapy exposure. </a:t>
            </a:r>
          </a:p>
        </p:txBody>
      </p:sp>
      <p:sp>
        <p:nvSpPr>
          <p:cNvPr id="7" name="Rectangle 6">
            <a:extLst>
              <a:ext uri="{FF2B5EF4-FFF2-40B4-BE49-F238E27FC236}">
                <a16:creationId xmlns:a16="http://schemas.microsoft.com/office/drawing/2014/main" id="{8F690BEC-F030-CE7F-14B3-FA5AE7FAF8BE}"/>
              </a:ext>
            </a:extLst>
          </p:cNvPr>
          <p:cNvSpPr/>
          <p:nvPr/>
        </p:nvSpPr>
        <p:spPr>
          <a:xfrm>
            <a:off x="8443846" y="1720840"/>
            <a:ext cx="3522688" cy="3600668"/>
          </a:xfrm>
          <a:prstGeom prst="rect">
            <a:avLst/>
          </a:prstGeom>
          <a:noFill/>
          <a:ln w="31750">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44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4">
      <a:dk1>
        <a:sysClr val="windowText" lastClr="000000"/>
      </a:dk1>
      <a:lt1>
        <a:sysClr val="window" lastClr="FFFFFF"/>
      </a:lt1>
      <a:dk2>
        <a:srgbClr val="0E2841"/>
      </a:dk2>
      <a:lt2>
        <a:srgbClr val="E8E8E8"/>
      </a:lt2>
      <a:accent1>
        <a:srgbClr val="002060"/>
      </a:accent1>
      <a:accent2>
        <a:srgbClr val="336699"/>
      </a:accent2>
      <a:accent3>
        <a:srgbClr val="196B24"/>
      </a:accent3>
      <a:accent4>
        <a:srgbClr val="0F9ED5"/>
      </a:accent4>
      <a:accent5>
        <a:srgbClr val="A02B93"/>
      </a:accent5>
      <a:accent6>
        <a:srgbClr val="4EA72E"/>
      </a:accent6>
      <a:hlink>
        <a:srgbClr val="467886"/>
      </a:hlink>
      <a:folHlink>
        <a:srgbClr val="96607D"/>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Wood Type</Template>
  <TotalTime>3309</TotalTime>
  <Words>2003</Words>
  <Application>Microsoft Office PowerPoint</Application>
  <PresentationFormat>Widescreen</PresentationFormat>
  <Paragraphs>508</Paragraphs>
  <Slides>31</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Aptos</vt:lpstr>
      <vt:lpstr>Arial</vt:lpstr>
      <vt:lpstr>Calibri</vt:lpstr>
      <vt:lpstr>Rockwell</vt:lpstr>
      <vt:lpstr>Rockwell Condensed</vt:lpstr>
      <vt:lpstr>Rockwell Extra Bold</vt:lpstr>
      <vt:lpstr>Wingdings</vt:lpstr>
      <vt:lpstr>Wood Type</vt:lpstr>
      <vt:lpstr>Prism 10</vt:lpstr>
      <vt:lpstr>Drug Transporters and Drug Interactions </vt:lpstr>
      <vt:lpstr>Objectives </vt:lpstr>
      <vt:lpstr>Relationship between PHARMACOKINETICS  AND PHARMACODYNAMICS</vt:lpstr>
      <vt:lpstr>Distribution of Drug transporters </vt:lpstr>
      <vt:lpstr>Drug transporters in intestines </vt:lpstr>
      <vt:lpstr>Major TRANSPORTERS IN THE KIDNEYS</vt:lpstr>
      <vt:lpstr>Main transporters in the liver</vt:lpstr>
      <vt:lpstr>   Physiologic Role of Transporters </vt:lpstr>
      <vt:lpstr>Drug Transporters and Resistance</vt:lpstr>
      <vt:lpstr>Classification of Drug Transporters </vt:lpstr>
      <vt:lpstr>Solute carrier TRANSPORTERS CLASSIFICATION</vt:lpstr>
      <vt:lpstr>Classification Of atp Binding cassette transporters </vt:lpstr>
      <vt:lpstr>   SUBSTRATES OF abc TRANSPORTERS</vt:lpstr>
      <vt:lpstr>   SUBSTRATES OF SLC TRANSPORTERS</vt:lpstr>
      <vt:lpstr>   SUBSTRATES OF SLC TRANSPORTERS</vt:lpstr>
      <vt:lpstr>Inhibitors and INDUCERS OF drug transporters </vt:lpstr>
      <vt:lpstr>Impact of drug transporter interactions</vt:lpstr>
      <vt:lpstr>Interaction between Tucatinib and digoxin </vt:lpstr>
      <vt:lpstr>Impact of tucatinib on digoxin exposure</vt:lpstr>
      <vt:lpstr>Venetoclax interaction with p-gp INHIBITORS </vt:lpstr>
      <vt:lpstr>Genetic polymorphisms of drug transporters</vt:lpstr>
      <vt:lpstr>Slco1b1 Polymorphisms </vt:lpstr>
      <vt:lpstr>Predicted SLCO1B1 Phenotypes bases on genotypes</vt:lpstr>
      <vt:lpstr>ABCG2 polymorphisms</vt:lpstr>
      <vt:lpstr>Predicted ABCG2 phenotypes bases on genotypes </vt:lpstr>
      <vt:lpstr>ABCB1 polymorphisms influence plasma levels  and response to  imatinib </vt:lpstr>
      <vt:lpstr>ABCB1 polymorphisms influence plasma levels and response to  imatinib </vt:lpstr>
      <vt:lpstr>ABCB1 polymorphisms influence plasma levels and response to  imatinib </vt:lpstr>
      <vt:lpstr>ABCC2 polymorphisms and RESPONE TO PLATINUM BASED THERAPY IN LUNG CANCER</vt:lpstr>
      <vt:lpstr>ABCC2 polymorphisms and RESPONE TO PLATINUM BASED THERAPY IN LUNG CANCER</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Issam Hamadeh</dc:creator>
  <cp:lastModifiedBy>Issam Hamadeh</cp:lastModifiedBy>
  <cp:revision>2</cp:revision>
  <dcterms:created xsi:type="dcterms:W3CDTF">2025-08-23T19:18:08Z</dcterms:created>
  <dcterms:modified xsi:type="dcterms:W3CDTF">2025-09-08T05:02:10Z</dcterms:modified>
</cp:coreProperties>
</file>