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665" r:id="rId2"/>
    <p:sldId id="651" r:id="rId3"/>
    <p:sldId id="436" r:id="rId4"/>
    <p:sldId id="536" r:id="rId5"/>
    <p:sldId id="465" r:id="rId6"/>
    <p:sldId id="466" r:id="rId7"/>
    <p:sldId id="467" r:id="rId8"/>
    <p:sldId id="528" r:id="rId9"/>
    <p:sldId id="573" r:id="rId10"/>
    <p:sldId id="655" r:id="rId11"/>
    <p:sldId id="578" r:id="rId12"/>
    <p:sldId id="452" r:id="rId13"/>
    <p:sldId id="469" r:id="rId14"/>
    <p:sldId id="566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E844A"/>
    <a:srgbClr val="5B3D23"/>
    <a:srgbClr val="18605A"/>
    <a:srgbClr val="5918BB"/>
    <a:srgbClr val="222222"/>
    <a:srgbClr val="D9D9D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 autoAdjust="0"/>
    <p:restoredTop sz="94422"/>
  </p:normalViewPr>
  <p:slideViewPr>
    <p:cSldViewPr>
      <p:cViewPr varScale="1">
        <p:scale>
          <a:sx n="121" d="100"/>
          <a:sy n="121" d="100"/>
        </p:scale>
        <p:origin x="18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fld id="{7359C315-29E2-C340-BDD2-935F218C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02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61D5-6195-134D-BD84-CBC2547CB90C}" type="slidenum">
              <a:rPr lang="en-US"/>
              <a:pPr/>
              <a:t>3</a:t>
            </a:fld>
            <a:endParaRPr lang="en-US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identified IRF8 as</a:t>
            </a:r>
            <a:r>
              <a:rPr lang="en-US" baseline="0" dirty="0"/>
              <a:t> a cause of familial NK cell deficiency that resulted in severe and fatal viral disease </a:t>
            </a:r>
            <a:r>
              <a:rPr lang="mr-IN" baseline="0" dirty="0"/>
              <a:t>–</a:t>
            </a:r>
            <a:r>
              <a:rPr lang="en-US" baseline="0" dirty="0"/>
              <a:t> disease susceptibility in </a:t>
            </a:r>
            <a:r>
              <a:rPr lang="en-US" baseline="0" dirty="0" err="1"/>
              <a:t>pts</a:t>
            </a:r>
            <a:r>
              <a:rPr lang="en-US" baseline="0" dirty="0"/>
              <a:t> heterozygous patients or compound heterozygous patients </a:t>
            </a:r>
          </a:p>
          <a:p>
            <a:r>
              <a:rPr lang="en-US" baseline="0" dirty="0"/>
              <a:t>PEDIGREE, shaded = has disease </a:t>
            </a:r>
          </a:p>
          <a:p>
            <a:r>
              <a:rPr lang="en-US" baseline="0" dirty="0"/>
              <a:t>brother died at 16, sister died at 38</a:t>
            </a:r>
          </a:p>
          <a:p>
            <a:r>
              <a:rPr lang="en-US" baseline="0" dirty="0"/>
              <a:t>patient aged 46-59 during the years of this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8E004-C3DE-C446-A121-5B0B707AF8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4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FDE93-B9FD-1456-811C-F62B89C7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89AFA8-62FA-D4EA-9FAE-E9B1DA4CF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362200"/>
            <a:ext cx="4191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III. NK cell development and homeostasis</a:t>
            </a:r>
          </a:p>
        </p:txBody>
      </p:sp>
    </p:spTree>
    <p:extLst>
      <p:ext uri="{BB962C8B-B14F-4D97-AF65-F5344CB8AC3E}">
        <p14:creationId xmlns:p14="http://schemas.microsoft.com/office/powerpoint/2010/main" val="85898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A353C9-174E-6943-83C2-88A6695E4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"/>
            <a:ext cx="79399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Genes associated with human NK cell deficiency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68BB7-B74F-F94A-8936-59C6B633D7B3}"/>
              </a:ext>
            </a:extLst>
          </p:cNvPr>
          <p:cNvSpPr txBox="1"/>
          <p:nvPr/>
        </p:nvSpPr>
        <p:spPr>
          <a:xfrm>
            <a:off x="6705600" y="6400800"/>
            <a:ext cx="22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(Orange, </a:t>
            </a:r>
            <a:r>
              <a:rPr lang="en-US" i="1" dirty="0">
                <a:latin typeface="Arial"/>
                <a:cs typeface="Arial"/>
              </a:rPr>
              <a:t>J </a:t>
            </a:r>
            <a:r>
              <a:rPr lang="en-US" i="1" dirty="0" err="1">
                <a:latin typeface="Arial"/>
                <a:cs typeface="Arial"/>
              </a:rPr>
              <a:t>Clin</a:t>
            </a:r>
            <a:r>
              <a:rPr lang="en-US" i="1" dirty="0">
                <a:latin typeface="Arial"/>
                <a:cs typeface="Arial"/>
              </a:rPr>
              <a:t> Immunol </a:t>
            </a:r>
            <a:r>
              <a:rPr lang="en-US" dirty="0">
                <a:latin typeface="Arial"/>
                <a:cs typeface="Arial"/>
              </a:rPr>
              <a:t>2019)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2807FE5-7875-3744-BA4D-E3F4F2DC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" y="1667819"/>
            <a:ext cx="8314412" cy="34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96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EBC9B-A6CA-994A-8F01-A407978AF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5" t="23333" r="17248" b="24444"/>
          <a:stretch/>
        </p:blipFill>
        <p:spPr>
          <a:xfrm>
            <a:off x="2362200" y="954313"/>
            <a:ext cx="5105400" cy="5713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B7C0D-2AF8-E345-A90F-37C0E816FF13}"/>
              </a:ext>
            </a:extLst>
          </p:cNvPr>
          <p:cNvSpPr txBox="1"/>
          <p:nvPr/>
        </p:nvSpPr>
        <p:spPr>
          <a:xfrm>
            <a:off x="6620036" y="6528998"/>
            <a:ext cx="252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Mujal</a:t>
            </a:r>
            <a:r>
              <a:rPr lang="en-US" dirty="0"/>
              <a:t> et al, Ann Rev Immunol 2021)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62C872-9EAD-454E-A0A9-746CD8BEFC65}"/>
              </a:ext>
            </a:extLst>
          </p:cNvPr>
          <p:cNvSpPr/>
          <p:nvPr/>
        </p:nvSpPr>
        <p:spPr>
          <a:xfrm>
            <a:off x="1676400" y="381000"/>
            <a:ext cx="5984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NK cell development and maturation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3F650-595D-6C4F-8ED2-7C9348219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9598"/>
            <a:ext cx="2527873" cy="3607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E92794-A75D-964E-8413-122D2F048DA8}"/>
              </a:ext>
            </a:extLst>
          </p:cNvPr>
          <p:cNvSpPr/>
          <p:nvPr/>
        </p:nvSpPr>
        <p:spPr bwMode="auto">
          <a:xfrm>
            <a:off x="3352800" y="1447800"/>
            <a:ext cx="685800" cy="2462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97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F5BD9-F9E6-E742-BCA8-CF8ED87C3C0D}"/>
              </a:ext>
            </a:extLst>
          </p:cNvPr>
          <p:cNvSpPr txBox="1"/>
          <p:nvPr/>
        </p:nvSpPr>
        <p:spPr>
          <a:xfrm>
            <a:off x="3695700" y="1201579"/>
            <a:ext cx="4344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Tbox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transcription factors are critical in driving NK cell development</a:t>
            </a:r>
          </a:p>
        </p:txBody>
      </p:sp>
    </p:spTree>
    <p:extLst>
      <p:ext uri="{BB962C8B-B14F-4D97-AF65-F5344CB8AC3E}">
        <p14:creationId xmlns:p14="http://schemas.microsoft.com/office/powerpoint/2010/main" val="28380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NK cells: Where do they live?</a:t>
            </a:r>
          </a:p>
        </p:txBody>
      </p:sp>
      <p:sp>
        <p:nvSpPr>
          <p:cNvPr id="19459" name="Rectangle 3"/>
          <p:cNvSpPr txBox="1">
            <a:spLocks noChangeArrowheads="1"/>
          </p:cNvSpPr>
          <p:nvPr/>
        </p:nvSpPr>
        <p:spPr bwMode="auto">
          <a:xfrm>
            <a:off x="1524000" y="2057400"/>
            <a:ext cx="655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~5-20% peripheral blood lymphocytes</a:t>
            </a:r>
          </a:p>
          <a:p>
            <a:pPr marL="342900" indent="-342900">
              <a:spcBef>
                <a:spcPct val="20000"/>
              </a:spcBef>
            </a:pPr>
            <a:endParaRPr lang="en-US" sz="18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E1508-298E-5FC1-DFF0-BED279B46957}"/>
              </a:ext>
            </a:extLst>
          </p:cNvPr>
          <p:cNvSpPr txBox="1"/>
          <p:nvPr/>
        </p:nvSpPr>
        <p:spPr>
          <a:xfrm>
            <a:off x="1524000" y="2895600"/>
            <a:ext cx="5715000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~5% lymphocytes in spleen, abundant in liver</a:t>
            </a:r>
          </a:p>
          <a:p>
            <a:pPr marL="342900" indent="-342900">
              <a:spcBef>
                <a:spcPct val="20000"/>
              </a:spcBef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AFCD6-56D2-64B7-C35A-41BEA36838C4}"/>
              </a:ext>
            </a:extLst>
          </p:cNvPr>
          <p:cNvSpPr txBox="1"/>
          <p:nvPr/>
        </p:nvSpPr>
        <p:spPr>
          <a:xfrm>
            <a:off x="1524000" y="3962401"/>
            <a:ext cx="5943600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Low frequency in thymus, bone marrow, uninfected lymph nodes and lymphatics</a:t>
            </a:r>
          </a:p>
          <a:p>
            <a:pPr marL="342900" indent="-342900">
              <a:spcBef>
                <a:spcPct val="20000"/>
              </a:spcBef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439B6-AAD7-8C5E-3A21-837417AF3F3A}"/>
              </a:ext>
            </a:extLst>
          </p:cNvPr>
          <p:cNvSpPr txBox="1"/>
          <p:nvPr/>
        </p:nvSpPr>
        <p:spPr>
          <a:xfrm>
            <a:off x="1524000" y="5236596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&gt;70% of lymphocytes in decidual tissue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NK cells and Pregnancy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90600" y="1828800"/>
            <a:ext cx="739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Maternal NK cells are the major lymphocyte population (~70-90%) at the maternal - fetal interface in the decidua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WHY? We don’t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really know</a:t>
            </a:r>
            <a:r>
              <a:rPr lang="en-US" sz="2800" kern="0" dirty="0">
                <a:latin typeface="Arial"/>
                <a:ea typeface="ＭＳ Ｐゴシック" charset="0"/>
                <a:cs typeface="Arial"/>
              </a:rPr>
              <a:t>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Fetal protection from infection?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Fetal sustenance? 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Vascular remodeling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IFNγ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)?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66800" y="3124200"/>
            <a:ext cx="7186134" cy="3599021"/>
            <a:chOff x="1066800" y="3124200"/>
            <a:chExt cx="7186134" cy="35990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3124200"/>
              <a:ext cx="7186134" cy="3352800"/>
            </a:xfrm>
            <a:prstGeom prst="rect">
              <a:avLst/>
            </a:prstGeom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572000" y="6477000"/>
              <a:ext cx="358303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(Fig 1 from </a:t>
              </a:r>
              <a:r>
                <a:rPr lang="en-US" sz="1000" dirty="0" err="1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Jabrane-Ferrat</a:t>
              </a:r>
              <a:r>
                <a:rPr lang="en-US" sz="1000" dirty="0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 and </a:t>
              </a:r>
              <a:r>
                <a:rPr lang="en-US" sz="1000" dirty="0" err="1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Siewiera</a:t>
              </a:r>
              <a:r>
                <a:rPr lang="en-US" sz="1000" dirty="0"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, Immunology 2014)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ri3365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145591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048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How do NK cells fit within the newly described and classified family known as INNATE LYMPHOID CELLS (ILCs)?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4286" y="6553200"/>
            <a:ext cx="1864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(Fig from Spits, NRI 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00286" y="3200400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Nfil3</a:t>
            </a:r>
          </a:p>
        </p:txBody>
      </p:sp>
    </p:spTree>
    <p:extLst>
      <p:ext uri="{BB962C8B-B14F-4D97-AF65-F5344CB8AC3E}">
        <p14:creationId xmlns:p14="http://schemas.microsoft.com/office/powerpoint/2010/main" val="20472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76200" y="4572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latin typeface="Arial"/>
                <a:ea typeface="ＭＳ Ｐゴシック" charset="-128"/>
                <a:cs typeface="Arial"/>
              </a:rPr>
              <a:t>NK cells: Where do they come from?</a:t>
            </a:r>
          </a:p>
        </p:txBody>
      </p:sp>
      <p:sp>
        <p:nvSpPr>
          <p:cNvPr id="18435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600" dirty="0">
                <a:latin typeface="Arial"/>
                <a:ea typeface="ＭＳ Ｐゴシック" charset="-128"/>
                <a:cs typeface="Arial"/>
              </a:rPr>
              <a:t>NK cells develop in the bone marrow from a common NK cell/T cell progenitor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6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A791F-5B77-8A9E-9FA6-077B7FBABCEC}"/>
              </a:ext>
            </a:extLst>
          </p:cNvPr>
          <p:cNvSpPr txBox="1"/>
          <p:nvPr/>
        </p:nvSpPr>
        <p:spPr>
          <a:xfrm>
            <a:off x="838200" y="3234155"/>
            <a:ext cx="7391399" cy="129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600" dirty="0">
                <a:latin typeface="Arial"/>
                <a:ea typeface="ＭＳ Ｐゴシック" charset="-128"/>
                <a:cs typeface="Arial"/>
              </a:rPr>
              <a:t>Thymus is not required for NK cell development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Arial"/>
                <a:ea typeface="ＭＳ Ｐゴシック" charset="-128"/>
                <a:cs typeface="Arial"/>
              </a:rPr>
              <a:t> nude mice have normal NK cells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6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7093D-33A0-8A8D-F762-6E642E431AD8}"/>
              </a:ext>
            </a:extLst>
          </p:cNvPr>
          <p:cNvSpPr txBox="1"/>
          <p:nvPr/>
        </p:nvSpPr>
        <p:spPr>
          <a:xfrm>
            <a:off x="1066800" y="4566727"/>
            <a:ext cx="6726622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600" dirty="0">
                <a:latin typeface="Arial"/>
                <a:ea typeface="ＭＳ Ｐゴシック" charset="-128"/>
                <a:cs typeface="Arial"/>
              </a:rPr>
              <a:t>Do not rearrange TCR or Ig receptor genes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Arial"/>
                <a:ea typeface="ＭＳ Ｐゴシック" charset="-128"/>
                <a:cs typeface="Arial"/>
              </a:rPr>
              <a:t>normal NK cell numbers found in </a:t>
            </a:r>
            <a:r>
              <a:rPr lang="en-US" sz="2400" dirty="0" err="1">
                <a:latin typeface="Arial"/>
                <a:ea typeface="ＭＳ Ｐゴシック" charset="-128"/>
                <a:cs typeface="Arial"/>
              </a:rPr>
              <a:t>scid</a:t>
            </a:r>
            <a:r>
              <a:rPr lang="en-US" sz="2400" dirty="0">
                <a:latin typeface="Arial"/>
                <a:ea typeface="ＭＳ Ｐゴシック" charset="-128"/>
                <a:cs typeface="Arial"/>
              </a:rPr>
              <a:t> and RAG-deficient mice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0700" y="1181100"/>
            <a:ext cx="5600700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3"/>
          <p:cNvSpPr>
            <a:spLocks noChangeArrowheads="1"/>
          </p:cNvSpPr>
          <p:nvPr/>
        </p:nvSpPr>
        <p:spPr bwMode="auto">
          <a:xfrm>
            <a:off x="0" y="3048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u="sng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NK cells: a third lineage of lymphoid cells</a:t>
            </a:r>
          </a:p>
        </p:txBody>
      </p:sp>
      <p:sp>
        <p:nvSpPr>
          <p:cNvPr id="24580" name="Text Box 1028"/>
          <p:cNvSpPr txBox="1">
            <a:spLocks noChangeArrowheads="1"/>
          </p:cNvSpPr>
          <p:nvPr/>
        </p:nvSpPr>
        <p:spPr bwMode="auto">
          <a:xfrm>
            <a:off x="4648200" y="1284288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ea typeface="ＭＳ Ｐゴシック" charset="-128"/>
                <a:cs typeface="Arial"/>
              </a:rPr>
              <a:t>Cells of the Immune system</a:t>
            </a:r>
          </a:p>
        </p:txBody>
      </p:sp>
      <p:sp>
        <p:nvSpPr>
          <p:cNvPr id="24581" name="Text Box 1029"/>
          <p:cNvSpPr txBox="1">
            <a:spLocks noChangeArrowheads="1"/>
          </p:cNvSpPr>
          <p:nvPr/>
        </p:nvSpPr>
        <p:spPr bwMode="auto">
          <a:xfrm>
            <a:off x="3733800" y="6248400"/>
            <a:ext cx="17986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/>
                <a:ea typeface="ＭＳ Ｐゴシック" charset="-128"/>
                <a:cs typeface="Arial"/>
              </a:rPr>
              <a:t>(Janeway’s Immunobiology)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40386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219200" y="4587875"/>
            <a:ext cx="3152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(Fig 1.3 from </a:t>
            </a:r>
            <a:r>
              <a:rPr lang="en-US" sz="100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Janeway’s</a:t>
            </a:r>
            <a:r>
              <a:rPr lang="en-US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Immunobiology</a:t>
            </a:r>
            <a:r>
              <a:rPr lang="en-US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V5 (2001))</a:t>
            </a: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5181600"/>
            <a:ext cx="51816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43"/>
          <p:cNvSpPr>
            <a:spLocks noChangeArrowheads="1"/>
          </p:cNvSpPr>
          <p:nvPr/>
        </p:nvSpPr>
        <p:spPr bwMode="auto">
          <a:xfrm>
            <a:off x="838200" y="381000"/>
            <a:ext cx="7620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NK cells were not always accepted as a lineage of lymphocytes!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914400"/>
            <a:ext cx="346511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3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333500"/>
            <a:ext cx="3505199" cy="2897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053" y="1524000"/>
            <a:ext cx="3621947" cy="2631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8253" y="3505200"/>
            <a:ext cx="402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-/-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7452" y="3505200"/>
            <a:ext cx="45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+/-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457200"/>
            <a:ext cx="86998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dirty="0">
                <a:latin typeface="Arial"/>
                <a:cs typeface="Arial"/>
              </a:rPr>
              <a:t>Transcription factor Id2 important for NK cell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1371600"/>
            <a:ext cx="843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Feb 1999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419600"/>
            <a:ext cx="6631189" cy="19698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3271" y="228600"/>
            <a:ext cx="8704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Arial"/>
                <a:cs typeface="Arial"/>
              </a:rPr>
              <a:t>Transcription factor Nfil3 (E4BP4) important for NK cell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172200"/>
            <a:ext cx="876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In 2009, three groups (Brady, Nat </a:t>
            </a:r>
            <a:r>
              <a:rPr lang="en-US" sz="1600" dirty="0" err="1">
                <a:solidFill>
                  <a:srgbClr val="FF0000"/>
                </a:solidFill>
                <a:latin typeface="Arial"/>
                <a:cs typeface="Arial"/>
              </a:rPr>
              <a:t>Immunol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2009; </a:t>
            </a:r>
            <a:r>
              <a:rPr lang="en-US" sz="1600" dirty="0" err="1">
                <a:solidFill>
                  <a:srgbClr val="FF0000"/>
                </a:solidFill>
                <a:latin typeface="Arial"/>
                <a:cs typeface="Arial"/>
              </a:rPr>
              <a:t>Mak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, JEM 2009; Rothman, PNAS 2010) knocked out the transcription factor Nfil3/E4BP4 and demonstrated a specific loss of NK cells!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3581400" cy="1564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838201"/>
            <a:ext cx="3505200" cy="16500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91" y="2590800"/>
            <a:ext cx="5917809" cy="35616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61401"/>
            <a:ext cx="8661400" cy="2628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5057001"/>
            <a:ext cx="2177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 err="1">
                <a:latin typeface="Arial"/>
                <a:cs typeface="Arial"/>
              </a:rPr>
              <a:t>DiSanto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i="1" dirty="0">
                <a:latin typeface="Arial"/>
                <a:cs typeface="Arial"/>
              </a:rPr>
              <a:t>Nat </a:t>
            </a:r>
            <a:r>
              <a:rPr lang="en-US" i="1" dirty="0" err="1">
                <a:latin typeface="Arial"/>
                <a:cs typeface="Arial"/>
              </a:rPr>
              <a:t>Immunol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2009)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609600"/>
            <a:ext cx="889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Transcription factor control of lymphocyte development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392" y="228600"/>
            <a:ext cx="90259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NK cell deficiency in patients with MCM4 gene mutation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42709"/>
            <a:ext cx="4043902" cy="168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83000"/>
            <a:ext cx="4155788" cy="256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219200"/>
            <a:ext cx="4373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Two 2012 reports in Journal of Clinical Investigation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828800"/>
            <a:ext cx="4053597" cy="185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039772"/>
            <a:ext cx="2209800" cy="1903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002845"/>
            <a:ext cx="2209800" cy="27027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3581400"/>
            <a:ext cx="2725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Linkage analysis with family pedigree</a:t>
            </a:r>
          </a:p>
        </p:txBody>
      </p:sp>
    </p:spTree>
    <p:extLst>
      <p:ext uri="{BB962C8B-B14F-4D97-AF65-F5344CB8AC3E}">
        <p14:creationId xmlns:p14="http://schemas.microsoft.com/office/powerpoint/2010/main" val="429214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59318" y="4895796"/>
            <a:ext cx="3025929" cy="413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*Fatal herpesvirus infection   </a:t>
            </a:r>
          </a:p>
        </p:txBody>
      </p:sp>
      <p:pic>
        <p:nvPicPr>
          <p:cNvPr id="2" name="Picture 1" descr="Screen Shot 2016-12-01 at 10.51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8" y="3210446"/>
            <a:ext cx="3205469" cy="1685350"/>
          </a:xfrm>
          <a:prstGeom prst="rect">
            <a:avLst/>
          </a:prstGeom>
        </p:spPr>
      </p:pic>
      <p:pic>
        <p:nvPicPr>
          <p:cNvPr id="3" name="Picture 2" descr="Screen Shot 2016-12-01 at 10.51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8" y="5505662"/>
            <a:ext cx="3209168" cy="982226"/>
          </a:xfrm>
          <a:prstGeom prst="rect">
            <a:avLst/>
          </a:prstGeom>
        </p:spPr>
      </p:pic>
      <p:pic>
        <p:nvPicPr>
          <p:cNvPr id="9" name="Picture 8" descr="Screen Shot 2016-12-01 at 10.55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53" y="3588229"/>
            <a:ext cx="4053938" cy="2203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63" y="401092"/>
            <a:ext cx="7750500" cy="2598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3159" y="3812254"/>
            <a:ext cx="27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3101" y="3812254"/>
            <a:ext cx="27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4200" y="3812254"/>
            <a:ext cx="27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5853" y="558893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41232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33613</TotalTime>
  <Words>436</Words>
  <Application>Microsoft Macintosh PowerPoint</Application>
  <PresentationFormat>On-screen Show (4:3)</PresentationFormat>
  <Paragraphs>56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Helvetica</vt:lpstr>
      <vt:lpstr>Times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Sun</dc:creator>
  <cp:lastModifiedBy>Grassmann, Simon</cp:lastModifiedBy>
  <cp:revision>274</cp:revision>
  <cp:lastPrinted>2009-03-06T23:51:42Z</cp:lastPrinted>
  <dcterms:created xsi:type="dcterms:W3CDTF">2011-03-22T23:04:14Z</dcterms:created>
  <dcterms:modified xsi:type="dcterms:W3CDTF">2026-02-12T15:27:59Z</dcterms:modified>
</cp:coreProperties>
</file>