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6"/>
  </p:notesMasterIdLst>
  <p:sldIdLst>
    <p:sldId id="10978" r:id="rId2"/>
    <p:sldId id="11101" r:id="rId3"/>
    <p:sldId id="11061" r:id="rId4"/>
    <p:sldId id="2147483615" r:id="rId5"/>
    <p:sldId id="11100" r:id="rId6"/>
    <p:sldId id="11059" r:id="rId7"/>
    <p:sldId id="11062" r:id="rId8"/>
    <p:sldId id="264" r:id="rId9"/>
    <p:sldId id="11064" r:id="rId10"/>
    <p:sldId id="317" r:id="rId11"/>
    <p:sldId id="11124" r:id="rId12"/>
    <p:sldId id="11131" r:id="rId13"/>
    <p:sldId id="11066" r:id="rId14"/>
    <p:sldId id="11067" r:id="rId15"/>
    <p:sldId id="11068" r:id="rId16"/>
    <p:sldId id="11069" r:id="rId17"/>
    <p:sldId id="11071" r:id="rId18"/>
    <p:sldId id="307" r:id="rId19"/>
    <p:sldId id="272" r:id="rId20"/>
    <p:sldId id="11130" r:id="rId21"/>
    <p:sldId id="11070" r:id="rId22"/>
    <p:sldId id="11072" r:id="rId23"/>
    <p:sldId id="11074" r:id="rId24"/>
    <p:sldId id="11075" r:id="rId25"/>
    <p:sldId id="11077" r:id="rId26"/>
    <p:sldId id="2147483616" r:id="rId27"/>
    <p:sldId id="11083" r:id="rId28"/>
    <p:sldId id="11084" r:id="rId29"/>
    <p:sldId id="403" r:id="rId30"/>
    <p:sldId id="11085" r:id="rId31"/>
    <p:sldId id="11080" r:id="rId32"/>
    <p:sldId id="11076" r:id="rId33"/>
    <p:sldId id="11094" r:id="rId34"/>
    <p:sldId id="11081" r:id="rId35"/>
    <p:sldId id="11082" r:id="rId36"/>
    <p:sldId id="11086" r:id="rId37"/>
    <p:sldId id="2147483612" r:id="rId38"/>
    <p:sldId id="11087" r:id="rId39"/>
    <p:sldId id="11089" r:id="rId40"/>
    <p:sldId id="11099" r:id="rId41"/>
    <p:sldId id="11096" r:id="rId42"/>
    <p:sldId id="2147483613" r:id="rId43"/>
    <p:sldId id="11092" r:id="rId44"/>
    <p:sldId id="2147483614" r:id="rId45"/>
    <p:sldId id="11110" r:id="rId46"/>
    <p:sldId id="11090" r:id="rId47"/>
    <p:sldId id="11079" r:id="rId48"/>
    <p:sldId id="318" r:id="rId49"/>
    <p:sldId id="2147469300" r:id="rId50"/>
    <p:sldId id="275" r:id="rId51"/>
    <p:sldId id="11091" r:id="rId52"/>
    <p:sldId id="328" r:id="rId53"/>
    <p:sldId id="329" r:id="rId54"/>
    <p:sldId id="2147483611" r:id="rId55"/>
    <p:sldId id="396" r:id="rId56"/>
    <p:sldId id="326" r:id="rId57"/>
    <p:sldId id="269" r:id="rId58"/>
    <p:sldId id="331" r:id="rId59"/>
    <p:sldId id="332" r:id="rId60"/>
    <p:sldId id="330" r:id="rId61"/>
    <p:sldId id="401" r:id="rId62"/>
    <p:sldId id="400" r:id="rId63"/>
    <p:sldId id="399" r:id="rId64"/>
    <p:sldId id="398" r:id="rId65"/>
    <p:sldId id="11102" r:id="rId66"/>
    <p:sldId id="11129" r:id="rId67"/>
    <p:sldId id="11120" r:id="rId68"/>
    <p:sldId id="284" r:id="rId69"/>
    <p:sldId id="262" r:id="rId70"/>
    <p:sldId id="2147469239" r:id="rId71"/>
    <p:sldId id="2147469242" r:id="rId72"/>
    <p:sldId id="11093" r:id="rId73"/>
    <p:sldId id="274" r:id="rId74"/>
    <p:sldId id="2147483610"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9E3C00-7354-8247-AD6F-B09D01AF29DF}" v="14" dt="2026-03-03T06:18:36.439"/>
    <p1510:client id="{C87AD12E-9C9D-4532-95A6-91514C626529}" v="241" dt="2026-03-02T22:13:07.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41" autoAdjust="0"/>
    <p:restoredTop sz="86396"/>
  </p:normalViewPr>
  <p:slideViewPr>
    <p:cSldViewPr snapToGrid="0" snapToObjects="1">
      <p:cViewPr varScale="1">
        <p:scale>
          <a:sx n="104" d="100"/>
          <a:sy n="104" d="100"/>
        </p:scale>
        <p:origin x="696" y="208"/>
      </p:cViewPr>
      <p:guideLst>
        <p:guide orient="horz" pos="2160"/>
        <p:guide pos="3840"/>
      </p:guideLst>
    </p:cSldViewPr>
  </p:slideViewPr>
  <p:outlineViewPr>
    <p:cViewPr>
      <p:scale>
        <a:sx n="33" d="100"/>
        <a:sy n="33" d="100"/>
      </p:scale>
      <p:origin x="0" y="-9416"/>
    </p:cViewPr>
  </p:outlineViewPr>
  <p:notesTextViewPr>
    <p:cViewPr>
      <p:scale>
        <a:sx n="100" d="100"/>
        <a:sy n="100" d="100"/>
      </p:scale>
      <p:origin x="0" y="0"/>
    </p:cViewPr>
  </p:notesTextViewPr>
  <p:sorterViewPr>
    <p:cViewPr>
      <p:scale>
        <a:sx n="1" d="1"/>
        <a:sy n="1" d="1"/>
      </p:scale>
      <p:origin x="0" y="-25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ciano-Goroff, Yonina" userId="c4055ff0-51f8-4c0c-a773-fa8ca7b2aae7" providerId="ADAL" clId="{C87AD12E-9C9D-4532-95A6-91514C626529}"/>
    <pc:docChg chg="undo custSel addSld delSld modSld sldOrd">
      <pc:chgData name="Murciano-Goroff, Yonina" userId="c4055ff0-51f8-4c0c-a773-fa8ca7b2aae7" providerId="ADAL" clId="{C87AD12E-9C9D-4532-95A6-91514C626529}" dt="2026-03-02T22:16:28.561" v="2666" actId="20577"/>
      <pc:docMkLst>
        <pc:docMk/>
      </pc:docMkLst>
      <pc:sldChg chg="delSp modSp add mod">
        <pc:chgData name="Murciano-Goroff, Yonina" userId="c4055ff0-51f8-4c0c-a773-fa8ca7b2aae7" providerId="ADAL" clId="{C87AD12E-9C9D-4532-95A6-91514C626529}" dt="2026-03-02T21:28:41.200" v="1187" actId="1076"/>
        <pc:sldMkLst>
          <pc:docMk/>
          <pc:sldMk cId="1951656672" sldId="262"/>
        </pc:sldMkLst>
        <pc:spChg chg="del mod">
          <ac:chgData name="Murciano-Goroff, Yonina" userId="c4055ff0-51f8-4c0c-a773-fa8ca7b2aae7" providerId="ADAL" clId="{C87AD12E-9C9D-4532-95A6-91514C626529}" dt="2026-03-02T21:28:29.953" v="1184" actId="478"/>
          <ac:spMkLst>
            <pc:docMk/>
            <pc:sldMk cId="1951656672" sldId="262"/>
            <ac:spMk id="5" creationId="{B77E0074-DB67-AF41-73CE-BD44F266A713}"/>
          </ac:spMkLst>
        </pc:spChg>
        <pc:picChg chg="mod">
          <ac:chgData name="Murciano-Goroff, Yonina" userId="c4055ff0-51f8-4c0c-a773-fa8ca7b2aae7" providerId="ADAL" clId="{C87AD12E-9C9D-4532-95A6-91514C626529}" dt="2026-03-02T21:28:38.497" v="1186" actId="1076"/>
          <ac:picMkLst>
            <pc:docMk/>
            <pc:sldMk cId="1951656672" sldId="262"/>
            <ac:picMk id="4" creationId="{ABC4BD93-6177-B595-2F56-0202A970337D}"/>
          </ac:picMkLst>
        </pc:picChg>
        <pc:picChg chg="mod">
          <ac:chgData name="Murciano-Goroff, Yonina" userId="c4055ff0-51f8-4c0c-a773-fa8ca7b2aae7" providerId="ADAL" clId="{C87AD12E-9C9D-4532-95A6-91514C626529}" dt="2026-03-02T21:28:41.200" v="1187" actId="1076"/>
          <ac:picMkLst>
            <pc:docMk/>
            <pc:sldMk cId="1951656672" sldId="262"/>
            <ac:picMk id="6" creationId="{7184CBD4-A5B9-09C7-7826-58470B8F087A}"/>
          </ac:picMkLst>
        </pc:picChg>
      </pc:sldChg>
      <pc:sldChg chg="add">
        <pc:chgData name="Murciano-Goroff, Yonina" userId="c4055ff0-51f8-4c0c-a773-fa8ca7b2aae7" providerId="ADAL" clId="{C87AD12E-9C9D-4532-95A6-91514C626529}" dt="2026-03-02T20:36:03.156" v="803"/>
        <pc:sldMkLst>
          <pc:docMk/>
          <pc:sldMk cId="2662643938" sldId="264"/>
        </pc:sldMkLst>
      </pc:sldChg>
      <pc:sldChg chg="addSp modSp add del mod">
        <pc:chgData name="Murciano-Goroff, Yonina" userId="c4055ff0-51f8-4c0c-a773-fa8ca7b2aae7" providerId="ADAL" clId="{C87AD12E-9C9D-4532-95A6-91514C626529}" dt="2026-03-02T20:35:51.307" v="802" actId="2696"/>
        <pc:sldMkLst>
          <pc:docMk/>
          <pc:sldMk cId="3482167659" sldId="264"/>
        </pc:sldMkLst>
        <pc:spChg chg="add mod">
          <ac:chgData name="Murciano-Goroff, Yonina" userId="c4055ff0-51f8-4c0c-a773-fa8ca7b2aae7" providerId="ADAL" clId="{C87AD12E-9C9D-4532-95A6-91514C626529}" dt="2026-03-02T20:35:41.767" v="801" actId="1076"/>
          <ac:spMkLst>
            <pc:docMk/>
            <pc:sldMk cId="3482167659" sldId="264"/>
            <ac:spMk id="3" creationId="{0468F072-7985-E919-5E78-AE2A93352DDC}"/>
          </ac:spMkLst>
        </pc:spChg>
      </pc:sldChg>
      <pc:sldChg chg="ord">
        <pc:chgData name="Murciano-Goroff, Yonina" userId="c4055ff0-51f8-4c0c-a773-fa8ca7b2aae7" providerId="ADAL" clId="{C87AD12E-9C9D-4532-95A6-91514C626529}" dt="2026-03-02T20:59:58.806" v="1132"/>
        <pc:sldMkLst>
          <pc:docMk/>
          <pc:sldMk cId="2704486628" sldId="272"/>
        </pc:sldMkLst>
      </pc:sldChg>
      <pc:sldChg chg="add">
        <pc:chgData name="Murciano-Goroff, Yonina" userId="c4055ff0-51f8-4c0c-a773-fa8ca7b2aae7" providerId="ADAL" clId="{C87AD12E-9C9D-4532-95A6-91514C626529}" dt="2026-03-02T21:27:59.910" v="1181"/>
        <pc:sldMkLst>
          <pc:docMk/>
          <pc:sldMk cId="1686256240" sldId="284"/>
        </pc:sldMkLst>
      </pc:sldChg>
      <pc:sldChg chg="addSp delSp modSp mod modClrScheme chgLayout">
        <pc:chgData name="Murciano-Goroff, Yonina" userId="c4055ff0-51f8-4c0c-a773-fa8ca7b2aae7" providerId="ADAL" clId="{C87AD12E-9C9D-4532-95A6-91514C626529}" dt="2026-03-02T20:59:44.879" v="1130" actId="26606"/>
        <pc:sldMkLst>
          <pc:docMk/>
          <pc:sldMk cId="1770191858" sldId="307"/>
        </pc:sldMkLst>
        <pc:spChg chg="mod ord">
          <ac:chgData name="Murciano-Goroff, Yonina" userId="c4055ff0-51f8-4c0c-a773-fa8ca7b2aae7" providerId="ADAL" clId="{C87AD12E-9C9D-4532-95A6-91514C626529}" dt="2026-03-02T20:59:44.879" v="1130" actId="26606"/>
          <ac:spMkLst>
            <pc:docMk/>
            <pc:sldMk cId="1770191858" sldId="307"/>
            <ac:spMk id="2" creationId="{C0601027-CDDF-A7FC-8160-DABAFC6DC238}"/>
          </ac:spMkLst>
        </pc:spChg>
        <pc:spChg chg="mod">
          <ac:chgData name="Murciano-Goroff, Yonina" userId="c4055ff0-51f8-4c0c-a773-fa8ca7b2aae7" providerId="ADAL" clId="{C87AD12E-9C9D-4532-95A6-91514C626529}" dt="2026-03-02T20:59:44.879" v="1130" actId="26606"/>
          <ac:spMkLst>
            <pc:docMk/>
            <pc:sldMk cId="1770191858" sldId="307"/>
            <ac:spMk id="3" creationId="{BCDBBB1D-DD62-7D33-4931-42DF24AC154C}"/>
          </ac:spMkLst>
        </pc:spChg>
        <pc:spChg chg="del mod">
          <ac:chgData name="Murciano-Goroff, Yonina" userId="c4055ff0-51f8-4c0c-a773-fa8ca7b2aae7" providerId="ADAL" clId="{C87AD12E-9C9D-4532-95A6-91514C626529}" dt="2026-03-02T20:59:44.879" v="1130" actId="26606"/>
          <ac:spMkLst>
            <pc:docMk/>
            <pc:sldMk cId="1770191858" sldId="307"/>
            <ac:spMk id="4" creationId="{ECE9A118-8DCB-D008-6BCB-BAF253F9A380}"/>
          </ac:spMkLst>
        </pc:spChg>
        <pc:spChg chg="add mod">
          <ac:chgData name="Murciano-Goroff, Yonina" userId="c4055ff0-51f8-4c0c-a773-fa8ca7b2aae7" providerId="ADAL" clId="{C87AD12E-9C9D-4532-95A6-91514C626529}" dt="2026-03-02T20:59:44.879" v="1130" actId="26606"/>
          <ac:spMkLst>
            <pc:docMk/>
            <pc:sldMk cId="1770191858" sldId="307"/>
            <ac:spMk id="9" creationId="{D97ED86B-BE71-9DF2-E032-AEEE5ADA7365}"/>
          </ac:spMkLst>
        </pc:spChg>
      </pc:sldChg>
      <pc:sldChg chg="addSp delSp modSp add mod">
        <pc:chgData name="Murciano-Goroff, Yonina" userId="c4055ff0-51f8-4c0c-a773-fa8ca7b2aae7" providerId="ADAL" clId="{C87AD12E-9C9D-4532-95A6-91514C626529}" dt="2026-03-02T20:48:23.652" v="1093" actId="1076"/>
        <pc:sldMkLst>
          <pc:docMk/>
          <pc:sldMk cId="3807924495" sldId="317"/>
        </pc:sldMkLst>
        <pc:spChg chg="add del mod">
          <ac:chgData name="Murciano-Goroff, Yonina" userId="c4055ff0-51f8-4c0c-a773-fa8ca7b2aae7" providerId="ADAL" clId="{C87AD12E-9C9D-4532-95A6-91514C626529}" dt="2026-03-02T20:44:39.064" v="810" actId="478"/>
          <ac:spMkLst>
            <pc:docMk/>
            <pc:sldMk cId="3807924495" sldId="317"/>
            <ac:spMk id="5" creationId="{CB211EB5-B607-03C0-6547-CB1BF5D7014A}"/>
          </ac:spMkLst>
        </pc:spChg>
        <pc:spChg chg="del">
          <ac:chgData name="Murciano-Goroff, Yonina" userId="c4055ff0-51f8-4c0c-a773-fa8ca7b2aae7" providerId="ADAL" clId="{C87AD12E-9C9D-4532-95A6-91514C626529}" dt="2026-03-02T20:44:43.017" v="812" actId="478"/>
          <ac:spMkLst>
            <pc:docMk/>
            <pc:sldMk cId="3807924495" sldId="317"/>
            <ac:spMk id="7" creationId="{27DD1842-082B-8591-C5F9-391D1270E845}"/>
          </ac:spMkLst>
        </pc:spChg>
        <pc:spChg chg="del">
          <ac:chgData name="Murciano-Goroff, Yonina" userId="c4055ff0-51f8-4c0c-a773-fa8ca7b2aae7" providerId="ADAL" clId="{C87AD12E-9C9D-4532-95A6-91514C626529}" dt="2026-03-02T20:44:40.448" v="811" actId="478"/>
          <ac:spMkLst>
            <pc:docMk/>
            <pc:sldMk cId="3807924495" sldId="317"/>
            <ac:spMk id="8" creationId="{08574B52-5848-D006-0738-1E6A499492B0}"/>
          </ac:spMkLst>
        </pc:spChg>
        <pc:spChg chg="add mod">
          <ac:chgData name="Murciano-Goroff, Yonina" userId="c4055ff0-51f8-4c0c-a773-fa8ca7b2aae7" providerId="ADAL" clId="{C87AD12E-9C9D-4532-95A6-91514C626529}" dt="2026-03-02T20:48:23.652" v="1093" actId="1076"/>
          <ac:spMkLst>
            <pc:docMk/>
            <pc:sldMk cId="3807924495" sldId="317"/>
            <ac:spMk id="9" creationId="{EC36BEDB-51F4-09CA-EC2C-4B9FE5546305}"/>
          </ac:spMkLst>
        </pc:spChg>
        <pc:spChg chg="mod">
          <ac:chgData name="Murciano-Goroff, Yonina" userId="c4055ff0-51f8-4c0c-a773-fa8ca7b2aae7" providerId="ADAL" clId="{C87AD12E-9C9D-4532-95A6-91514C626529}" dt="2026-03-02T20:45:33.280" v="928" actId="1037"/>
          <ac:spMkLst>
            <pc:docMk/>
            <pc:sldMk cId="3807924495" sldId="317"/>
            <ac:spMk id="15" creationId="{25C1C822-8B93-BA25-BAC9-8BD2FC896410}"/>
          </ac:spMkLst>
        </pc:spChg>
        <pc:picChg chg="del">
          <ac:chgData name="Murciano-Goroff, Yonina" userId="c4055ff0-51f8-4c0c-a773-fa8ca7b2aae7" providerId="ADAL" clId="{C87AD12E-9C9D-4532-95A6-91514C626529}" dt="2026-03-02T20:44:36.075" v="809" actId="478"/>
          <ac:picMkLst>
            <pc:docMk/>
            <pc:sldMk cId="3807924495" sldId="317"/>
            <ac:picMk id="6" creationId="{AAC3771E-90BC-D537-5747-864DDD5BF234}"/>
          </ac:picMkLst>
        </pc:picChg>
        <pc:picChg chg="mod">
          <ac:chgData name="Murciano-Goroff, Yonina" userId="c4055ff0-51f8-4c0c-a773-fa8ca7b2aae7" providerId="ADAL" clId="{C87AD12E-9C9D-4532-95A6-91514C626529}" dt="2026-03-02T20:45:33.280" v="928" actId="1037"/>
          <ac:picMkLst>
            <pc:docMk/>
            <pc:sldMk cId="3807924495" sldId="317"/>
            <ac:picMk id="10" creationId="{A9EB3C3C-CB1C-4605-B6F2-CD0725C527F7}"/>
          </ac:picMkLst>
        </pc:picChg>
        <pc:cxnChg chg="mod">
          <ac:chgData name="Murciano-Goroff, Yonina" userId="c4055ff0-51f8-4c0c-a773-fa8ca7b2aae7" providerId="ADAL" clId="{C87AD12E-9C9D-4532-95A6-91514C626529}" dt="2026-03-02T20:45:33.280" v="928" actId="1037"/>
          <ac:cxnSpMkLst>
            <pc:docMk/>
            <pc:sldMk cId="3807924495" sldId="317"/>
            <ac:cxnSpMk id="12" creationId="{288AF7A6-8A04-6129-EB93-303EA999F191}"/>
          </ac:cxnSpMkLst>
        </pc:cxnChg>
        <pc:cxnChg chg="mod">
          <ac:chgData name="Murciano-Goroff, Yonina" userId="c4055ff0-51f8-4c0c-a773-fa8ca7b2aae7" providerId="ADAL" clId="{C87AD12E-9C9D-4532-95A6-91514C626529}" dt="2026-03-02T20:45:33.280" v="928" actId="1037"/>
          <ac:cxnSpMkLst>
            <pc:docMk/>
            <pc:sldMk cId="3807924495" sldId="317"/>
            <ac:cxnSpMk id="14" creationId="{47383175-3F67-6813-D80D-498D58BD9F61}"/>
          </ac:cxnSpMkLst>
        </pc:cxnChg>
      </pc:sldChg>
      <pc:sldChg chg="add">
        <pc:chgData name="Murciano-Goroff, Yonina" userId="c4055ff0-51f8-4c0c-a773-fa8ca7b2aae7" providerId="ADAL" clId="{C87AD12E-9C9D-4532-95A6-91514C626529}" dt="2026-03-02T22:05:05.197" v="2517"/>
        <pc:sldMkLst>
          <pc:docMk/>
          <pc:sldMk cId="701327098" sldId="331"/>
        </pc:sldMkLst>
      </pc:sldChg>
      <pc:sldChg chg="modSp mod">
        <pc:chgData name="Murciano-Goroff, Yonina" userId="c4055ff0-51f8-4c0c-a773-fa8ca7b2aae7" providerId="ADAL" clId="{C87AD12E-9C9D-4532-95A6-91514C626529}" dt="2026-03-02T22:08:01.011" v="2546" actId="20577"/>
        <pc:sldMkLst>
          <pc:docMk/>
          <pc:sldMk cId="2803042684" sldId="396"/>
        </pc:sldMkLst>
        <pc:spChg chg="mod">
          <ac:chgData name="Murciano-Goroff, Yonina" userId="c4055ff0-51f8-4c0c-a773-fa8ca7b2aae7" providerId="ADAL" clId="{C87AD12E-9C9D-4532-95A6-91514C626529}" dt="2026-03-02T22:08:01.011" v="2546" actId="20577"/>
          <ac:spMkLst>
            <pc:docMk/>
            <pc:sldMk cId="2803042684" sldId="396"/>
            <ac:spMk id="2" creationId="{8C2B43D0-A2B6-D0CB-AECB-82A5EF3C4DCB}"/>
          </ac:spMkLst>
        </pc:spChg>
      </pc:sldChg>
      <pc:sldChg chg="add">
        <pc:chgData name="Murciano-Goroff, Yonina" userId="c4055ff0-51f8-4c0c-a773-fa8ca7b2aae7" providerId="ADAL" clId="{C87AD12E-9C9D-4532-95A6-91514C626529}" dt="2026-03-02T21:21:22.778" v="1170"/>
        <pc:sldMkLst>
          <pc:docMk/>
          <pc:sldMk cId="1041831111" sldId="403"/>
        </pc:sldMkLst>
      </pc:sldChg>
      <pc:sldChg chg="addSp delSp modSp mod">
        <pc:chgData name="Murciano-Goroff, Yonina" userId="c4055ff0-51f8-4c0c-a773-fa8ca7b2aae7" providerId="ADAL" clId="{C87AD12E-9C9D-4532-95A6-91514C626529}" dt="2026-03-02T22:16:28.561" v="2666" actId="20577"/>
        <pc:sldMkLst>
          <pc:docMk/>
          <pc:sldMk cId="3370104961" sldId="10978"/>
        </pc:sldMkLst>
        <pc:spChg chg="add del mod">
          <ac:chgData name="Murciano-Goroff, Yonina" userId="c4055ff0-51f8-4c0c-a773-fa8ca7b2aae7" providerId="ADAL" clId="{C87AD12E-9C9D-4532-95A6-91514C626529}" dt="2026-03-02T20:06:32.955" v="338" actId="21"/>
          <ac:spMkLst>
            <pc:docMk/>
            <pc:sldMk cId="3370104961" sldId="10978"/>
            <ac:spMk id="2" creationId="{41DC26B4-64AE-7E1F-691D-6007B531C0F8}"/>
          </ac:spMkLst>
        </pc:spChg>
        <pc:spChg chg="mod">
          <ac:chgData name="Murciano-Goroff, Yonina" userId="c4055ff0-51f8-4c0c-a773-fa8ca7b2aae7" providerId="ADAL" clId="{C87AD12E-9C9D-4532-95A6-91514C626529}" dt="2026-03-02T22:16:28.561" v="2666" actId="20577"/>
          <ac:spMkLst>
            <pc:docMk/>
            <pc:sldMk cId="3370104961" sldId="10978"/>
            <ac:spMk id="10" creationId="{02207273-C8EA-7035-22DD-D747578D329E}"/>
          </ac:spMkLst>
        </pc:spChg>
        <pc:spChg chg="mod">
          <ac:chgData name="Murciano-Goroff, Yonina" userId="c4055ff0-51f8-4c0c-a773-fa8ca7b2aae7" providerId="ADAL" clId="{C87AD12E-9C9D-4532-95A6-91514C626529}" dt="2026-03-02T20:01:23.332" v="189" actId="20577"/>
          <ac:spMkLst>
            <pc:docMk/>
            <pc:sldMk cId="3370104961" sldId="10978"/>
            <ac:spMk id="13" creationId="{C426928C-D221-11AA-6325-0B5564EC65F1}"/>
          </ac:spMkLst>
        </pc:spChg>
      </pc:sldChg>
      <pc:sldChg chg="addSp modSp mod">
        <pc:chgData name="Murciano-Goroff, Yonina" userId="c4055ff0-51f8-4c0c-a773-fa8ca7b2aae7" providerId="ADAL" clId="{C87AD12E-9C9D-4532-95A6-91514C626529}" dt="2026-03-02T20:07:13.457" v="357" actId="1076"/>
        <pc:sldMkLst>
          <pc:docMk/>
          <pc:sldMk cId="1531094963" sldId="11059"/>
        </pc:sldMkLst>
        <pc:spChg chg="add mod">
          <ac:chgData name="Murciano-Goroff, Yonina" userId="c4055ff0-51f8-4c0c-a773-fa8ca7b2aae7" providerId="ADAL" clId="{C87AD12E-9C9D-4532-95A6-91514C626529}" dt="2026-03-02T20:07:13.457" v="357" actId="1076"/>
          <ac:spMkLst>
            <pc:docMk/>
            <pc:sldMk cId="1531094963" sldId="11059"/>
            <ac:spMk id="2" creationId="{D9E419A7-52FF-6CD5-5420-A52FA5F763F6}"/>
          </ac:spMkLst>
        </pc:spChg>
      </pc:sldChg>
      <pc:sldChg chg="addSp modSp mod ord">
        <pc:chgData name="Murciano-Goroff, Yonina" userId="c4055ff0-51f8-4c0c-a773-fa8ca7b2aae7" providerId="ADAL" clId="{C87AD12E-9C9D-4532-95A6-91514C626529}" dt="2026-03-02T20:43:26.114" v="807"/>
        <pc:sldMkLst>
          <pc:docMk/>
          <pc:sldMk cId="1411203078" sldId="11061"/>
        </pc:sldMkLst>
        <pc:spChg chg="add mod">
          <ac:chgData name="Murciano-Goroff, Yonina" userId="c4055ff0-51f8-4c0c-a773-fa8ca7b2aae7" providerId="ADAL" clId="{C87AD12E-9C9D-4532-95A6-91514C626529}" dt="2026-03-02T20:07:17.978" v="358" actId="1076"/>
          <ac:spMkLst>
            <pc:docMk/>
            <pc:sldMk cId="1411203078" sldId="11061"/>
            <ac:spMk id="2" creationId="{F36CF981-039C-AA4E-7E78-886AE4D0B163}"/>
          </ac:spMkLst>
        </pc:spChg>
      </pc:sldChg>
      <pc:sldChg chg="addSp modSp mod">
        <pc:chgData name="Murciano-Goroff, Yonina" userId="c4055ff0-51f8-4c0c-a773-fa8ca7b2aae7" providerId="ADAL" clId="{C87AD12E-9C9D-4532-95A6-91514C626529}" dt="2026-03-02T20:08:05.018" v="361" actId="1076"/>
        <pc:sldMkLst>
          <pc:docMk/>
          <pc:sldMk cId="1876776794" sldId="11062"/>
        </pc:sldMkLst>
        <pc:spChg chg="add mod">
          <ac:chgData name="Murciano-Goroff, Yonina" userId="c4055ff0-51f8-4c0c-a773-fa8ca7b2aae7" providerId="ADAL" clId="{C87AD12E-9C9D-4532-95A6-91514C626529}" dt="2026-03-02T20:08:05.018" v="361" actId="1076"/>
          <ac:spMkLst>
            <pc:docMk/>
            <pc:sldMk cId="1876776794" sldId="11062"/>
            <ac:spMk id="2" creationId="{5C9EE84A-62F6-2D74-B1AB-F22BADE4C007}"/>
          </ac:spMkLst>
        </pc:spChg>
      </pc:sldChg>
      <pc:sldChg chg="addSp modSp mod">
        <pc:chgData name="Murciano-Goroff, Yonina" userId="c4055ff0-51f8-4c0c-a773-fa8ca7b2aae7" providerId="ADAL" clId="{C87AD12E-9C9D-4532-95A6-91514C626529}" dt="2026-03-02T20:08:10.537" v="363" actId="1076"/>
        <pc:sldMkLst>
          <pc:docMk/>
          <pc:sldMk cId="2660719337" sldId="11064"/>
        </pc:sldMkLst>
        <pc:spChg chg="add mod">
          <ac:chgData name="Murciano-Goroff, Yonina" userId="c4055ff0-51f8-4c0c-a773-fa8ca7b2aae7" providerId="ADAL" clId="{C87AD12E-9C9D-4532-95A6-91514C626529}" dt="2026-03-02T20:08:10.537" v="363" actId="1076"/>
          <ac:spMkLst>
            <pc:docMk/>
            <pc:sldMk cId="2660719337" sldId="11064"/>
            <ac:spMk id="2" creationId="{2BB87CD2-0FAB-AA9F-A0B4-130EE0C48AF6}"/>
          </ac:spMkLst>
        </pc:spChg>
      </pc:sldChg>
      <pc:sldChg chg="addSp modSp mod">
        <pc:chgData name="Murciano-Goroff, Yonina" userId="c4055ff0-51f8-4c0c-a773-fa8ca7b2aae7" providerId="ADAL" clId="{C87AD12E-9C9D-4532-95A6-91514C626529}" dt="2026-03-02T20:08:15.745" v="365" actId="1076"/>
        <pc:sldMkLst>
          <pc:docMk/>
          <pc:sldMk cId="2517325022" sldId="11066"/>
        </pc:sldMkLst>
        <pc:spChg chg="add mod">
          <ac:chgData name="Murciano-Goroff, Yonina" userId="c4055ff0-51f8-4c0c-a773-fa8ca7b2aae7" providerId="ADAL" clId="{C87AD12E-9C9D-4532-95A6-91514C626529}" dt="2026-03-02T20:08:15.745" v="365" actId="1076"/>
          <ac:spMkLst>
            <pc:docMk/>
            <pc:sldMk cId="2517325022" sldId="11066"/>
            <ac:spMk id="2" creationId="{EAFBD1E7-9ED9-C123-4B5A-09BB2B434400}"/>
          </ac:spMkLst>
        </pc:spChg>
      </pc:sldChg>
      <pc:sldChg chg="addSp modSp mod">
        <pc:chgData name="Murciano-Goroff, Yonina" userId="c4055ff0-51f8-4c0c-a773-fa8ca7b2aae7" providerId="ADAL" clId="{C87AD12E-9C9D-4532-95A6-91514C626529}" dt="2026-03-02T20:08:22.905" v="367" actId="1076"/>
        <pc:sldMkLst>
          <pc:docMk/>
          <pc:sldMk cId="536766628" sldId="11067"/>
        </pc:sldMkLst>
        <pc:spChg chg="add mod">
          <ac:chgData name="Murciano-Goroff, Yonina" userId="c4055ff0-51f8-4c0c-a773-fa8ca7b2aae7" providerId="ADAL" clId="{C87AD12E-9C9D-4532-95A6-91514C626529}" dt="2026-03-02T20:08:22.905" v="367" actId="1076"/>
          <ac:spMkLst>
            <pc:docMk/>
            <pc:sldMk cId="536766628" sldId="11067"/>
            <ac:spMk id="2" creationId="{112EF5A0-DFE5-EDA1-550A-93E9E330A2B9}"/>
          </ac:spMkLst>
        </pc:spChg>
      </pc:sldChg>
      <pc:sldChg chg="addSp modSp mod">
        <pc:chgData name="Murciano-Goroff, Yonina" userId="c4055ff0-51f8-4c0c-a773-fa8ca7b2aae7" providerId="ADAL" clId="{C87AD12E-9C9D-4532-95A6-91514C626529}" dt="2026-03-02T20:08:28.530" v="369" actId="1076"/>
        <pc:sldMkLst>
          <pc:docMk/>
          <pc:sldMk cId="867341162" sldId="11068"/>
        </pc:sldMkLst>
        <pc:spChg chg="add mod">
          <ac:chgData name="Murciano-Goroff, Yonina" userId="c4055ff0-51f8-4c0c-a773-fa8ca7b2aae7" providerId="ADAL" clId="{C87AD12E-9C9D-4532-95A6-91514C626529}" dt="2026-03-02T20:08:28.530" v="369" actId="1076"/>
          <ac:spMkLst>
            <pc:docMk/>
            <pc:sldMk cId="867341162" sldId="11068"/>
            <ac:spMk id="2" creationId="{2F8D4771-2873-728F-84D9-F5B3FFA84EE1}"/>
          </ac:spMkLst>
        </pc:spChg>
      </pc:sldChg>
      <pc:sldChg chg="addSp modSp mod">
        <pc:chgData name="Murciano-Goroff, Yonina" userId="c4055ff0-51f8-4c0c-a773-fa8ca7b2aae7" providerId="ADAL" clId="{C87AD12E-9C9D-4532-95A6-91514C626529}" dt="2026-03-02T20:08:33.659" v="371" actId="1076"/>
        <pc:sldMkLst>
          <pc:docMk/>
          <pc:sldMk cId="852209474" sldId="11069"/>
        </pc:sldMkLst>
        <pc:spChg chg="add mod">
          <ac:chgData name="Murciano-Goroff, Yonina" userId="c4055ff0-51f8-4c0c-a773-fa8ca7b2aae7" providerId="ADAL" clId="{C87AD12E-9C9D-4532-95A6-91514C626529}" dt="2026-03-02T20:08:33.659" v="371" actId="1076"/>
          <ac:spMkLst>
            <pc:docMk/>
            <pc:sldMk cId="852209474" sldId="11069"/>
            <ac:spMk id="4" creationId="{773A0293-BE37-6035-80E4-5CF2EA2578EE}"/>
          </ac:spMkLst>
        </pc:spChg>
      </pc:sldChg>
      <pc:sldChg chg="addSp modSp mod">
        <pc:chgData name="Murciano-Goroff, Yonina" userId="c4055ff0-51f8-4c0c-a773-fa8ca7b2aae7" providerId="ADAL" clId="{C87AD12E-9C9D-4532-95A6-91514C626529}" dt="2026-03-02T20:57:17.683" v="1118" actId="20577"/>
        <pc:sldMkLst>
          <pc:docMk/>
          <pc:sldMk cId="3059012397" sldId="11070"/>
        </pc:sldMkLst>
        <pc:spChg chg="add mod">
          <ac:chgData name="Murciano-Goroff, Yonina" userId="c4055ff0-51f8-4c0c-a773-fa8ca7b2aae7" providerId="ADAL" clId="{C87AD12E-9C9D-4532-95A6-91514C626529}" dt="2026-03-02T20:57:17.683" v="1118" actId="20577"/>
          <ac:spMkLst>
            <pc:docMk/>
            <pc:sldMk cId="3059012397" sldId="11070"/>
            <ac:spMk id="2" creationId="{19C76057-251B-1B25-6CB2-8344FCE5776F}"/>
          </ac:spMkLst>
        </pc:spChg>
        <pc:spChg chg="mod">
          <ac:chgData name="Murciano-Goroff, Yonina" userId="c4055ff0-51f8-4c0c-a773-fa8ca7b2aae7" providerId="ADAL" clId="{C87AD12E-9C9D-4532-95A6-91514C626529}" dt="2026-03-02T20:57:12.203" v="1114" actId="20577"/>
          <ac:spMkLst>
            <pc:docMk/>
            <pc:sldMk cId="3059012397" sldId="11070"/>
            <ac:spMk id="6" creationId="{CDC64BD9-AE64-B64C-943A-EF6D5FEB8E53}"/>
          </ac:spMkLst>
        </pc:spChg>
      </pc:sldChg>
      <pc:sldChg chg="addSp modSp mod">
        <pc:chgData name="Murciano-Goroff, Yonina" userId="c4055ff0-51f8-4c0c-a773-fa8ca7b2aae7" providerId="ADAL" clId="{C87AD12E-9C9D-4532-95A6-91514C626529}" dt="2026-03-02T20:08:40.425" v="373" actId="1076"/>
        <pc:sldMkLst>
          <pc:docMk/>
          <pc:sldMk cId="3815989870" sldId="11071"/>
        </pc:sldMkLst>
        <pc:spChg chg="add mod">
          <ac:chgData name="Murciano-Goroff, Yonina" userId="c4055ff0-51f8-4c0c-a773-fa8ca7b2aae7" providerId="ADAL" clId="{C87AD12E-9C9D-4532-95A6-91514C626529}" dt="2026-03-02T20:08:40.425" v="373" actId="1076"/>
          <ac:spMkLst>
            <pc:docMk/>
            <pc:sldMk cId="3815989870" sldId="11071"/>
            <ac:spMk id="2" creationId="{B2965227-9EB2-42AE-A622-FE9E008C5794}"/>
          </ac:spMkLst>
        </pc:spChg>
      </pc:sldChg>
      <pc:sldChg chg="addSp modSp mod">
        <pc:chgData name="Murciano-Goroff, Yonina" userId="c4055ff0-51f8-4c0c-a773-fa8ca7b2aae7" providerId="ADAL" clId="{C87AD12E-9C9D-4532-95A6-91514C626529}" dt="2026-03-02T20:08:52.554" v="377" actId="1076"/>
        <pc:sldMkLst>
          <pc:docMk/>
          <pc:sldMk cId="3249422094" sldId="11072"/>
        </pc:sldMkLst>
        <pc:spChg chg="add mod">
          <ac:chgData name="Murciano-Goroff, Yonina" userId="c4055ff0-51f8-4c0c-a773-fa8ca7b2aae7" providerId="ADAL" clId="{C87AD12E-9C9D-4532-95A6-91514C626529}" dt="2026-03-02T20:08:52.554" v="377" actId="1076"/>
          <ac:spMkLst>
            <pc:docMk/>
            <pc:sldMk cId="3249422094" sldId="11072"/>
            <ac:spMk id="2" creationId="{33078471-05B9-A0F6-2497-A1B2ED75193F}"/>
          </ac:spMkLst>
        </pc:spChg>
      </pc:sldChg>
      <pc:sldChg chg="addSp modSp mod">
        <pc:chgData name="Murciano-Goroff, Yonina" userId="c4055ff0-51f8-4c0c-a773-fa8ca7b2aae7" providerId="ADAL" clId="{C87AD12E-9C9D-4532-95A6-91514C626529}" dt="2026-03-02T20:08:58.204" v="379" actId="1076"/>
        <pc:sldMkLst>
          <pc:docMk/>
          <pc:sldMk cId="4265818397" sldId="11074"/>
        </pc:sldMkLst>
        <pc:spChg chg="add mod">
          <ac:chgData name="Murciano-Goroff, Yonina" userId="c4055ff0-51f8-4c0c-a773-fa8ca7b2aae7" providerId="ADAL" clId="{C87AD12E-9C9D-4532-95A6-91514C626529}" dt="2026-03-02T20:08:58.204" v="379" actId="1076"/>
          <ac:spMkLst>
            <pc:docMk/>
            <pc:sldMk cId="4265818397" sldId="11074"/>
            <ac:spMk id="2" creationId="{E5E71D82-5BC7-AA19-516F-EE733CCE1FAF}"/>
          </ac:spMkLst>
        </pc:spChg>
      </pc:sldChg>
      <pc:sldChg chg="addSp modSp mod">
        <pc:chgData name="Murciano-Goroff, Yonina" userId="c4055ff0-51f8-4c0c-a773-fa8ca7b2aae7" providerId="ADAL" clId="{C87AD12E-9C9D-4532-95A6-91514C626529}" dt="2026-03-02T20:09:06.186" v="381" actId="1076"/>
        <pc:sldMkLst>
          <pc:docMk/>
          <pc:sldMk cId="1110147171" sldId="11075"/>
        </pc:sldMkLst>
        <pc:spChg chg="add mod">
          <ac:chgData name="Murciano-Goroff, Yonina" userId="c4055ff0-51f8-4c0c-a773-fa8ca7b2aae7" providerId="ADAL" clId="{C87AD12E-9C9D-4532-95A6-91514C626529}" dt="2026-03-02T20:09:06.186" v="381" actId="1076"/>
          <ac:spMkLst>
            <pc:docMk/>
            <pc:sldMk cId="1110147171" sldId="11075"/>
            <ac:spMk id="2" creationId="{38D7E77B-745D-1EEA-3B66-6CC688E3726C}"/>
          </ac:spMkLst>
        </pc:spChg>
      </pc:sldChg>
      <pc:sldChg chg="addSp modSp mod">
        <pc:chgData name="Murciano-Goroff, Yonina" userId="c4055ff0-51f8-4c0c-a773-fa8ca7b2aae7" providerId="ADAL" clId="{C87AD12E-9C9D-4532-95A6-91514C626529}" dt="2026-03-02T20:11:01.988" v="393" actId="1076"/>
        <pc:sldMkLst>
          <pc:docMk/>
          <pc:sldMk cId="724446076" sldId="11076"/>
        </pc:sldMkLst>
        <pc:spChg chg="add mod">
          <ac:chgData name="Murciano-Goroff, Yonina" userId="c4055ff0-51f8-4c0c-a773-fa8ca7b2aae7" providerId="ADAL" clId="{C87AD12E-9C9D-4532-95A6-91514C626529}" dt="2026-03-02T20:11:01.988" v="393" actId="1076"/>
          <ac:spMkLst>
            <pc:docMk/>
            <pc:sldMk cId="724446076" sldId="11076"/>
            <ac:spMk id="2" creationId="{664CB1C4-1971-1936-E1A9-7082BB93B4DB}"/>
          </ac:spMkLst>
        </pc:spChg>
      </pc:sldChg>
      <pc:sldChg chg="addSp modSp mod">
        <pc:chgData name="Murciano-Goroff, Yonina" userId="c4055ff0-51f8-4c0c-a773-fa8ca7b2aae7" providerId="ADAL" clId="{C87AD12E-9C9D-4532-95A6-91514C626529}" dt="2026-03-02T21:01:28.268" v="1169" actId="1076"/>
        <pc:sldMkLst>
          <pc:docMk/>
          <pc:sldMk cId="423631201" sldId="11077"/>
        </pc:sldMkLst>
        <pc:spChg chg="add mod">
          <ac:chgData name="Murciano-Goroff, Yonina" userId="c4055ff0-51f8-4c0c-a773-fa8ca7b2aae7" providerId="ADAL" clId="{C87AD12E-9C9D-4532-95A6-91514C626529}" dt="2026-03-02T21:01:28.268" v="1169" actId="1076"/>
          <ac:spMkLst>
            <pc:docMk/>
            <pc:sldMk cId="423631201" sldId="11077"/>
            <ac:spMk id="2" creationId="{139F40F4-F2B2-26BF-0218-5DF65CDC69F4}"/>
          </ac:spMkLst>
        </pc:spChg>
        <pc:spChg chg="mod">
          <ac:chgData name="Murciano-Goroff, Yonina" userId="c4055ff0-51f8-4c0c-a773-fa8ca7b2aae7" providerId="ADAL" clId="{C87AD12E-9C9D-4532-95A6-91514C626529}" dt="2026-03-02T21:01:19.155" v="1151" actId="20577"/>
          <ac:spMkLst>
            <pc:docMk/>
            <pc:sldMk cId="423631201" sldId="11077"/>
            <ac:spMk id="7" creationId="{17A580B4-D1F0-AB17-66B7-6675DAF12D80}"/>
          </ac:spMkLst>
        </pc:spChg>
      </pc:sldChg>
      <pc:sldChg chg="addSp modSp mod">
        <pc:chgData name="Murciano-Goroff, Yonina" userId="c4055ff0-51f8-4c0c-a773-fa8ca7b2aae7" providerId="ADAL" clId="{C87AD12E-9C9D-4532-95A6-91514C626529}" dt="2026-03-02T20:12:46.421" v="416" actId="1076"/>
        <pc:sldMkLst>
          <pc:docMk/>
          <pc:sldMk cId="1513758962" sldId="11079"/>
        </pc:sldMkLst>
        <pc:spChg chg="add mod">
          <ac:chgData name="Murciano-Goroff, Yonina" userId="c4055ff0-51f8-4c0c-a773-fa8ca7b2aae7" providerId="ADAL" clId="{C87AD12E-9C9D-4532-95A6-91514C626529}" dt="2026-03-02T20:12:46.421" v="416" actId="1076"/>
          <ac:spMkLst>
            <pc:docMk/>
            <pc:sldMk cId="1513758962" sldId="11079"/>
            <ac:spMk id="2" creationId="{0E7820F6-5A24-6327-BD0F-E125990551A3}"/>
          </ac:spMkLst>
        </pc:spChg>
      </pc:sldChg>
      <pc:sldChg chg="addSp modSp mod">
        <pc:chgData name="Murciano-Goroff, Yonina" userId="c4055ff0-51f8-4c0c-a773-fa8ca7b2aae7" providerId="ADAL" clId="{C87AD12E-9C9D-4532-95A6-91514C626529}" dt="2026-03-02T20:10:41.771" v="391" actId="1076"/>
        <pc:sldMkLst>
          <pc:docMk/>
          <pc:sldMk cId="2455112706" sldId="11080"/>
        </pc:sldMkLst>
        <pc:spChg chg="add mod">
          <ac:chgData name="Murciano-Goroff, Yonina" userId="c4055ff0-51f8-4c0c-a773-fa8ca7b2aae7" providerId="ADAL" clId="{C87AD12E-9C9D-4532-95A6-91514C626529}" dt="2026-03-02T20:10:41.771" v="391" actId="1076"/>
          <ac:spMkLst>
            <pc:docMk/>
            <pc:sldMk cId="2455112706" sldId="11080"/>
            <ac:spMk id="2" creationId="{BF909AA6-BF0B-D404-940F-A1820EDC1CBD}"/>
          </ac:spMkLst>
        </pc:spChg>
      </pc:sldChg>
      <pc:sldChg chg="addSp modSp mod">
        <pc:chgData name="Murciano-Goroff, Yonina" userId="c4055ff0-51f8-4c0c-a773-fa8ca7b2aae7" providerId="ADAL" clId="{C87AD12E-9C9D-4532-95A6-91514C626529}" dt="2026-03-02T20:11:23.051" v="397" actId="1076"/>
        <pc:sldMkLst>
          <pc:docMk/>
          <pc:sldMk cId="4213244492" sldId="11081"/>
        </pc:sldMkLst>
        <pc:spChg chg="add mod">
          <ac:chgData name="Murciano-Goroff, Yonina" userId="c4055ff0-51f8-4c0c-a773-fa8ca7b2aae7" providerId="ADAL" clId="{C87AD12E-9C9D-4532-95A6-91514C626529}" dt="2026-03-02T20:11:23.051" v="397" actId="1076"/>
          <ac:spMkLst>
            <pc:docMk/>
            <pc:sldMk cId="4213244492" sldId="11081"/>
            <ac:spMk id="2" creationId="{C8D52329-5848-24B2-33F9-82EFBF2D337A}"/>
          </ac:spMkLst>
        </pc:spChg>
      </pc:sldChg>
      <pc:sldChg chg="addSp modSp mod">
        <pc:chgData name="Murciano-Goroff, Yonina" userId="c4055ff0-51f8-4c0c-a773-fa8ca7b2aae7" providerId="ADAL" clId="{C87AD12E-9C9D-4532-95A6-91514C626529}" dt="2026-03-02T20:11:28.163" v="399" actId="1076"/>
        <pc:sldMkLst>
          <pc:docMk/>
          <pc:sldMk cId="3600299442" sldId="11082"/>
        </pc:sldMkLst>
        <pc:spChg chg="add mod">
          <ac:chgData name="Murciano-Goroff, Yonina" userId="c4055ff0-51f8-4c0c-a773-fa8ca7b2aae7" providerId="ADAL" clId="{C87AD12E-9C9D-4532-95A6-91514C626529}" dt="2026-03-02T20:11:28.163" v="399" actId="1076"/>
          <ac:spMkLst>
            <pc:docMk/>
            <pc:sldMk cId="3600299442" sldId="11082"/>
            <ac:spMk id="2" creationId="{CC7CB1D5-A9D2-C91C-4235-4C2CB38DCAC0}"/>
          </ac:spMkLst>
        </pc:spChg>
      </pc:sldChg>
      <pc:sldChg chg="addSp modSp mod">
        <pc:chgData name="Murciano-Goroff, Yonina" userId="c4055ff0-51f8-4c0c-a773-fa8ca7b2aae7" providerId="ADAL" clId="{C87AD12E-9C9D-4532-95A6-91514C626529}" dt="2026-03-02T20:09:21.660" v="385" actId="1076"/>
        <pc:sldMkLst>
          <pc:docMk/>
          <pc:sldMk cId="3487179630" sldId="11083"/>
        </pc:sldMkLst>
        <pc:spChg chg="add mod">
          <ac:chgData name="Murciano-Goroff, Yonina" userId="c4055ff0-51f8-4c0c-a773-fa8ca7b2aae7" providerId="ADAL" clId="{C87AD12E-9C9D-4532-95A6-91514C626529}" dt="2026-03-02T20:09:21.660" v="385" actId="1076"/>
          <ac:spMkLst>
            <pc:docMk/>
            <pc:sldMk cId="3487179630" sldId="11083"/>
            <ac:spMk id="2" creationId="{2F943581-EEA8-DD61-D1BA-EE768027362E}"/>
          </ac:spMkLst>
        </pc:spChg>
      </pc:sldChg>
      <pc:sldChg chg="addSp modSp mod">
        <pc:chgData name="Murciano-Goroff, Yonina" userId="c4055ff0-51f8-4c0c-a773-fa8ca7b2aae7" providerId="ADAL" clId="{C87AD12E-9C9D-4532-95A6-91514C626529}" dt="2026-03-02T20:09:30.283" v="387" actId="1076"/>
        <pc:sldMkLst>
          <pc:docMk/>
          <pc:sldMk cId="2116205635" sldId="11084"/>
        </pc:sldMkLst>
        <pc:spChg chg="add mod">
          <ac:chgData name="Murciano-Goroff, Yonina" userId="c4055ff0-51f8-4c0c-a773-fa8ca7b2aae7" providerId="ADAL" clId="{C87AD12E-9C9D-4532-95A6-91514C626529}" dt="2026-03-02T20:09:30.283" v="387" actId="1076"/>
          <ac:spMkLst>
            <pc:docMk/>
            <pc:sldMk cId="2116205635" sldId="11084"/>
            <ac:spMk id="2" creationId="{D4DB63A2-C146-4EF6-C898-B10305AA60C2}"/>
          </ac:spMkLst>
        </pc:spChg>
      </pc:sldChg>
      <pc:sldChg chg="addSp modSp mod">
        <pc:chgData name="Murciano-Goroff, Yonina" userId="c4055ff0-51f8-4c0c-a773-fa8ca7b2aae7" providerId="ADAL" clId="{C87AD12E-9C9D-4532-95A6-91514C626529}" dt="2026-03-02T22:11:51.674" v="2662" actId="1076"/>
        <pc:sldMkLst>
          <pc:docMk/>
          <pc:sldMk cId="799576323" sldId="11085"/>
        </pc:sldMkLst>
        <pc:spChg chg="add mod">
          <ac:chgData name="Murciano-Goroff, Yonina" userId="c4055ff0-51f8-4c0c-a773-fa8ca7b2aae7" providerId="ADAL" clId="{C87AD12E-9C9D-4532-95A6-91514C626529}" dt="2026-03-02T22:11:51.674" v="2662" actId="1076"/>
          <ac:spMkLst>
            <pc:docMk/>
            <pc:sldMk cId="799576323" sldId="11085"/>
            <ac:spMk id="2" creationId="{A63EAD88-0735-F618-27B5-F39E5745D83B}"/>
          </ac:spMkLst>
        </pc:spChg>
        <pc:spChg chg="mod">
          <ac:chgData name="Murciano-Goroff, Yonina" userId="c4055ff0-51f8-4c0c-a773-fa8ca7b2aae7" providerId="ADAL" clId="{C87AD12E-9C9D-4532-95A6-91514C626529}" dt="2026-03-02T22:11:41.475" v="2643" actId="20577"/>
          <ac:spMkLst>
            <pc:docMk/>
            <pc:sldMk cId="799576323" sldId="11085"/>
            <ac:spMk id="7" creationId="{17A580B4-D1F0-AB17-66B7-6675DAF12D80}"/>
          </ac:spMkLst>
        </pc:spChg>
      </pc:sldChg>
      <pc:sldChg chg="addSp modSp mod">
        <pc:chgData name="Murciano-Goroff, Yonina" userId="c4055ff0-51f8-4c0c-a773-fa8ca7b2aae7" providerId="ADAL" clId="{C87AD12E-9C9D-4532-95A6-91514C626529}" dt="2026-03-02T20:11:35.117" v="401" actId="1076"/>
        <pc:sldMkLst>
          <pc:docMk/>
          <pc:sldMk cId="517770614" sldId="11086"/>
        </pc:sldMkLst>
        <pc:spChg chg="add mod">
          <ac:chgData name="Murciano-Goroff, Yonina" userId="c4055ff0-51f8-4c0c-a773-fa8ca7b2aae7" providerId="ADAL" clId="{C87AD12E-9C9D-4532-95A6-91514C626529}" dt="2026-03-02T20:11:35.117" v="401" actId="1076"/>
          <ac:spMkLst>
            <pc:docMk/>
            <pc:sldMk cId="517770614" sldId="11086"/>
            <ac:spMk id="2" creationId="{8E3F5B81-D5B4-9730-8EA7-0753FAA43D35}"/>
          </ac:spMkLst>
        </pc:spChg>
      </pc:sldChg>
      <pc:sldChg chg="addSp modSp mod">
        <pc:chgData name="Murciano-Goroff, Yonina" userId="c4055ff0-51f8-4c0c-a773-fa8ca7b2aae7" providerId="ADAL" clId="{C87AD12E-9C9D-4532-95A6-91514C626529}" dt="2026-03-02T20:11:43.259" v="403" actId="1076"/>
        <pc:sldMkLst>
          <pc:docMk/>
          <pc:sldMk cId="3127190549" sldId="11087"/>
        </pc:sldMkLst>
        <pc:spChg chg="add mod">
          <ac:chgData name="Murciano-Goroff, Yonina" userId="c4055ff0-51f8-4c0c-a773-fa8ca7b2aae7" providerId="ADAL" clId="{C87AD12E-9C9D-4532-95A6-91514C626529}" dt="2026-03-02T20:11:43.259" v="403" actId="1076"/>
          <ac:spMkLst>
            <pc:docMk/>
            <pc:sldMk cId="3127190549" sldId="11087"/>
            <ac:spMk id="2" creationId="{B6CF4957-6D8D-EDBD-197D-9DD1C67E9F4F}"/>
          </ac:spMkLst>
        </pc:spChg>
      </pc:sldChg>
      <pc:sldChg chg="addSp modSp mod">
        <pc:chgData name="Murciano-Goroff, Yonina" userId="c4055ff0-51f8-4c0c-a773-fa8ca7b2aae7" providerId="ADAL" clId="{C87AD12E-9C9D-4532-95A6-91514C626529}" dt="2026-03-02T20:11:48.388" v="405" actId="1076"/>
        <pc:sldMkLst>
          <pc:docMk/>
          <pc:sldMk cId="1769485466" sldId="11089"/>
        </pc:sldMkLst>
        <pc:spChg chg="add mod">
          <ac:chgData name="Murciano-Goroff, Yonina" userId="c4055ff0-51f8-4c0c-a773-fa8ca7b2aae7" providerId="ADAL" clId="{C87AD12E-9C9D-4532-95A6-91514C626529}" dt="2026-03-02T20:11:48.388" v="405" actId="1076"/>
          <ac:spMkLst>
            <pc:docMk/>
            <pc:sldMk cId="1769485466" sldId="11089"/>
            <ac:spMk id="2" creationId="{E5265D11-91FF-F480-C65F-4E420B964CFB}"/>
          </ac:spMkLst>
        </pc:spChg>
      </pc:sldChg>
      <pc:sldChg chg="addSp modSp mod">
        <pc:chgData name="Murciano-Goroff, Yonina" userId="c4055ff0-51f8-4c0c-a773-fa8ca7b2aae7" providerId="ADAL" clId="{C87AD12E-9C9D-4532-95A6-91514C626529}" dt="2026-03-02T20:12:40.900" v="414" actId="1076"/>
        <pc:sldMkLst>
          <pc:docMk/>
          <pc:sldMk cId="1680677379" sldId="11090"/>
        </pc:sldMkLst>
        <pc:spChg chg="add mod">
          <ac:chgData name="Murciano-Goroff, Yonina" userId="c4055ff0-51f8-4c0c-a773-fa8ca7b2aae7" providerId="ADAL" clId="{C87AD12E-9C9D-4532-95A6-91514C626529}" dt="2026-03-02T20:12:40.900" v="414" actId="1076"/>
          <ac:spMkLst>
            <pc:docMk/>
            <pc:sldMk cId="1680677379" sldId="11090"/>
            <ac:spMk id="2" creationId="{6E65AB39-BC4B-B9A9-94ED-8A305CE0A18C}"/>
          </ac:spMkLst>
        </pc:spChg>
      </pc:sldChg>
      <pc:sldChg chg="addSp modSp mod">
        <pc:chgData name="Murciano-Goroff, Yonina" userId="c4055ff0-51f8-4c0c-a773-fa8ca7b2aae7" providerId="ADAL" clId="{C87AD12E-9C9D-4532-95A6-91514C626529}" dt="2026-03-02T20:13:19.749" v="418" actId="1076"/>
        <pc:sldMkLst>
          <pc:docMk/>
          <pc:sldMk cId="3476158584" sldId="11091"/>
        </pc:sldMkLst>
        <pc:spChg chg="add mod">
          <ac:chgData name="Murciano-Goroff, Yonina" userId="c4055ff0-51f8-4c0c-a773-fa8ca7b2aae7" providerId="ADAL" clId="{C87AD12E-9C9D-4532-95A6-91514C626529}" dt="2026-03-02T20:13:19.749" v="418" actId="1076"/>
          <ac:spMkLst>
            <pc:docMk/>
            <pc:sldMk cId="3476158584" sldId="11091"/>
            <ac:spMk id="2" creationId="{C11E60F2-A0DA-F8E7-E23F-AD30C799E5B2}"/>
          </ac:spMkLst>
        </pc:spChg>
      </pc:sldChg>
      <pc:sldChg chg="addSp modSp mod">
        <pc:chgData name="Murciano-Goroff, Yonina" userId="c4055ff0-51f8-4c0c-a773-fa8ca7b2aae7" providerId="ADAL" clId="{C87AD12E-9C9D-4532-95A6-91514C626529}" dt="2026-03-02T20:12:32.804" v="412" actId="1076"/>
        <pc:sldMkLst>
          <pc:docMk/>
          <pc:sldMk cId="3037544941" sldId="11092"/>
        </pc:sldMkLst>
        <pc:spChg chg="add mod">
          <ac:chgData name="Murciano-Goroff, Yonina" userId="c4055ff0-51f8-4c0c-a773-fa8ca7b2aae7" providerId="ADAL" clId="{C87AD12E-9C9D-4532-95A6-91514C626529}" dt="2026-03-02T20:12:32.804" v="412" actId="1076"/>
          <ac:spMkLst>
            <pc:docMk/>
            <pc:sldMk cId="3037544941" sldId="11092"/>
            <ac:spMk id="2" creationId="{D8FBFD6A-F3B9-23CB-4C76-688AC0C2865A}"/>
          </ac:spMkLst>
        </pc:spChg>
      </pc:sldChg>
      <pc:sldChg chg="addSp modSp mod">
        <pc:chgData name="Murciano-Goroff, Yonina" userId="c4055ff0-51f8-4c0c-a773-fa8ca7b2aae7" providerId="ADAL" clId="{C87AD12E-9C9D-4532-95A6-91514C626529}" dt="2026-03-02T20:13:28.821" v="420" actId="1076"/>
        <pc:sldMkLst>
          <pc:docMk/>
          <pc:sldMk cId="3376910488" sldId="11093"/>
        </pc:sldMkLst>
        <pc:spChg chg="add mod">
          <ac:chgData name="Murciano-Goroff, Yonina" userId="c4055ff0-51f8-4c0c-a773-fa8ca7b2aae7" providerId="ADAL" clId="{C87AD12E-9C9D-4532-95A6-91514C626529}" dt="2026-03-02T20:13:28.821" v="420" actId="1076"/>
          <ac:spMkLst>
            <pc:docMk/>
            <pc:sldMk cId="3376910488" sldId="11093"/>
            <ac:spMk id="2" creationId="{D001A5CE-FEC0-7D9A-AE38-8B710CB3B095}"/>
          </ac:spMkLst>
        </pc:spChg>
      </pc:sldChg>
      <pc:sldChg chg="addSp modSp mod">
        <pc:chgData name="Murciano-Goroff, Yonina" userId="c4055ff0-51f8-4c0c-a773-fa8ca7b2aae7" providerId="ADAL" clId="{C87AD12E-9C9D-4532-95A6-91514C626529}" dt="2026-03-02T20:11:14.052" v="395" actId="1076"/>
        <pc:sldMkLst>
          <pc:docMk/>
          <pc:sldMk cId="1904716061" sldId="11094"/>
        </pc:sldMkLst>
        <pc:spChg chg="add mod">
          <ac:chgData name="Murciano-Goroff, Yonina" userId="c4055ff0-51f8-4c0c-a773-fa8ca7b2aae7" providerId="ADAL" clId="{C87AD12E-9C9D-4532-95A6-91514C626529}" dt="2026-03-02T20:11:14.052" v="395" actId="1076"/>
          <ac:spMkLst>
            <pc:docMk/>
            <pc:sldMk cId="1904716061" sldId="11094"/>
            <ac:spMk id="2" creationId="{62CBAE09-D0D1-7AA4-BDEB-2F9AE6F901D1}"/>
          </ac:spMkLst>
        </pc:spChg>
      </pc:sldChg>
      <pc:sldChg chg="addSp delSp modSp mod modClrScheme chgLayout">
        <pc:chgData name="Murciano-Goroff, Yonina" userId="c4055ff0-51f8-4c0c-a773-fa8ca7b2aae7" providerId="ADAL" clId="{C87AD12E-9C9D-4532-95A6-91514C626529}" dt="2026-03-02T21:51:35.646" v="2401" actId="26606"/>
        <pc:sldMkLst>
          <pc:docMk/>
          <pc:sldMk cId="666291206" sldId="11096"/>
        </pc:sldMkLst>
        <pc:spChg chg="add mod ord">
          <ac:chgData name="Murciano-Goroff, Yonina" userId="c4055ff0-51f8-4c0c-a773-fa8ca7b2aae7" providerId="ADAL" clId="{C87AD12E-9C9D-4532-95A6-91514C626529}" dt="2026-03-02T21:51:35.646" v="2401" actId="26606"/>
          <ac:spMkLst>
            <pc:docMk/>
            <pc:sldMk cId="666291206" sldId="11096"/>
            <ac:spMk id="2" creationId="{85BCF83C-A099-9A63-2E76-9181D955F14D}"/>
          </ac:spMkLst>
        </pc:spChg>
        <pc:spChg chg="mod">
          <ac:chgData name="Murciano-Goroff, Yonina" userId="c4055ff0-51f8-4c0c-a773-fa8ca7b2aae7" providerId="ADAL" clId="{C87AD12E-9C9D-4532-95A6-91514C626529}" dt="2026-03-02T21:51:35.646" v="2401" actId="26606"/>
          <ac:spMkLst>
            <pc:docMk/>
            <pc:sldMk cId="666291206" sldId="11096"/>
            <ac:spMk id="3" creationId="{0FDD2DA4-B4A9-4953-9957-A7FE03E76861}"/>
          </ac:spMkLst>
        </pc:spChg>
        <pc:spChg chg="mod">
          <ac:chgData name="Murciano-Goroff, Yonina" userId="c4055ff0-51f8-4c0c-a773-fa8ca7b2aae7" providerId="ADAL" clId="{C87AD12E-9C9D-4532-95A6-91514C626529}" dt="2026-03-02T21:51:35.646" v="2401" actId="26606"/>
          <ac:spMkLst>
            <pc:docMk/>
            <pc:sldMk cId="666291206" sldId="11096"/>
            <ac:spMk id="7" creationId="{17A580B4-D1F0-AB17-66B7-6675DAF12D80}"/>
          </ac:spMkLst>
        </pc:spChg>
        <pc:spChg chg="add del mod">
          <ac:chgData name="Murciano-Goroff, Yonina" userId="c4055ff0-51f8-4c0c-a773-fa8ca7b2aae7" providerId="ADAL" clId="{C87AD12E-9C9D-4532-95A6-91514C626529}" dt="2026-03-02T21:51:35.646" v="2401" actId="26606"/>
          <ac:spMkLst>
            <pc:docMk/>
            <pc:sldMk cId="666291206" sldId="11096"/>
            <ac:spMk id="27" creationId="{CE1D6846-48FB-89CF-709D-6ED71D2EEDD4}"/>
          </ac:spMkLst>
        </pc:spChg>
        <pc:picChg chg="mod">
          <ac:chgData name="Murciano-Goroff, Yonina" userId="c4055ff0-51f8-4c0c-a773-fa8ca7b2aae7" providerId="ADAL" clId="{C87AD12E-9C9D-4532-95A6-91514C626529}" dt="2026-03-02T21:51:35.646" v="2401" actId="26606"/>
          <ac:picMkLst>
            <pc:docMk/>
            <pc:sldMk cId="666291206" sldId="11096"/>
            <ac:picMk id="22" creationId="{CC4DB3C5-BD3E-8140-9F97-F51856DA7D6C}"/>
          </ac:picMkLst>
        </pc:picChg>
      </pc:sldChg>
      <pc:sldChg chg="addSp modSp mod">
        <pc:chgData name="Murciano-Goroff, Yonina" userId="c4055ff0-51f8-4c0c-a773-fa8ca7b2aae7" providerId="ADAL" clId="{C87AD12E-9C9D-4532-95A6-91514C626529}" dt="2026-03-02T20:11:56.851" v="408" actId="1076"/>
        <pc:sldMkLst>
          <pc:docMk/>
          <pc:sldMk cId="3507905202" sldId="11099"/>
        </pc:sldMkLst>
        <pc:spChg chg="add mod">
          <ac:chgData name="Murciano-Goroff, Yonina" userId="c4055ff0-51f8-4c0c-a773-fa8ca7b2aae7" providerId="ADAL" clId="{C87AD12E-9C9D-4532-95A6-91514C626529}" dt="2026-03-02T20:11:56.851" v="408" actId="1076"/>
          <ac:spMkLst>
            <pc:docMk/>
            <pc:sldMk cId="3507905202" sldId="11099"/>
            <ac:spMk id="11" creationId="{EE64AD20-AB47-DEF3-9432-DFC5D662AE2D}"/>
          </ac:spMkLst>
        </pc:spChg>
      </pc:sldChg>
      <pc:sldChg chg="addSp delSp modSp mod">
        <pc:chgData name="Murciano-Goroff, Yonina" userId="c4055ff0-51f8-4c0c-a773-fa8ca7b2aae7" providerId="ADAL" clId="{C87AD12E-9C9D-4532-95A6-91514C626529}" dt="2026-03-02T20:14:06.060" v="424" actId="478"/>
        <pc:sldMkLst>
          <pc:docMk/>
          <pc:sldMk cId="2918583500" sldId="11100"/>
        </pc:sldMkLst>
        <pc:spChg chg="add del mod">
          <ac:chgData name="Murciano-Goroff, Yonina" userId="c4055ff0-51f8-4c0c-a773-fa8ca7b2aae7" providerId="ADAL" clId="{C87AD12E-9C9D-4532-95A6-91514C626529}" dt="2026-03-02T20:14:06.060" v="424" actId="478"/>
          <ac:spMkLst>
            <pc:docMk/>
            <pc:sldMk cId="2918583500" sldId="11100"/>
            <ac:spMk id="2" creationId="{41DC26B4-64AE-7E1F-691D-6007B531C0F8}"/>
          </ac:spMkLst>
        </pc:spChg>
        <pc:spChg chg="mod">
          <ac:chgData name="Murciano-Goroff, Yonina" userId="c4055ff0-51f8-4c0c-a773-fa8ca7b2aae7" providerId="ADAL" clId="{C87AD12E-9C9D-4532-95A6-91514C626529}" dt="2026-03-02T20:14:02.997" v="423" actId="20577"/>
          <ac:spMkLst>
            <pc:docMk/>
            <pc:sldMk cId="2918583500" sldId="11100"/>
            <ac:spMk id="6" creationId="{846A0B24-9125-CEA2-65AC-A4465ADFEBAA}"/>
          </ac:spMkLst>
        </pc:spChg>
      </pc:sldChg>
      <pc:sldChg chg="addSp delSp modSp new mod modClrScheme chgLayout">
        <pc:chgData name="Murciano-Goroff, Yonina" userId="c4055ff0-51f8-4c0c-a773-fa8ca7b2aae7" providerId="ADAL" clId="{C87AD12E-9C9D-4532-95A6-91514C626529}" dt="2026-03-02T20:05:53.392" v="337" actId="255"/>
        <pc:sldMkLst>
          <pc:docMk/>
          <pc:sldMk cId="168675225" sldId="11101"/>
        </pc:sldMkLst>
        <pc:spChg chg="mod">
          <ac:chgData name="Murciano-Goroff, Yonina" userId="c4055ff0-51f8-4c0c-a773-fa8ca7b2aae7" providerId="ADAL" clId="{C87AD12E-9C9D-4532-95A6-91514C626529}" dt="2026-03-02T20:05:39.131" v="331" actId="26606"/>
          <ac:spMkLst>
            <pc:docMk/>
            <pc:sldMk cId="168675225" sldId="11101"/>
            <ac:spMk id="2" creationId="{2721A240-A3B2-6671-0961-D39D1240349D}"/>
          </ac:spMkLst>
        </pc:spChg>
        <pc:spChg chg="mod">
          <ac:chgData name="Murciano-Goroff, Yonina" userId="c4055ff0-51f8-4c0c-a773-fa8ca7b2aae7" providerId="ADAL" clId="{C87AD12E-9C9D-4532-95A6-91514C626529}" dt="2026-03-02T20:05:39.131" v="331" actId="26606"/>
          <ac:spMkLst>
            <pc:docMk/>
            <pc:sldMk cId="168675225" sldId="11101"/>
            <ac:spMk id="3" creationId="{66DF8DCE-E78D-2517-33A3-009E0465889A}"/>
          </ac:spMkLst>
        </pc:spChg>
        <pc:spChg chg="del">
          <ac:chgData name="Murciano-Goroff, Yonina" userId="c4055ff0-51f8-4c0c-a773-fa8ca7b2aae7" providerId="ADAL" clId="{C87AD12E-9C9D-4532-95A6-91514C626529}" dt="2026-03-02T20:05:39.131" v="331" actId="26606"/>
          <ac:spMkLst>
            <pc:docMk/>
            <pc:sldMk cId="168675225" sldId="11101"/>
            <ac:spMk id="4" creationId="{2AAD5217-28FA-BCF7-7974-20030DD17E8B}"/>
          </ac:spMkLst>
        </pc:spChg>
        <pc:spChg chg="mod">
          <ac:chgData name="Murciano-Goroff, Yonina" userId="c4055ff0-51f8-4c0c-a773-fa8ca7b2aae7" providerId="ADAL" clId="{C87AD12E-9C9D-4532-95A6-91514C626529}" dt="2026-03-02T20:05:39.131" v="331" actId="26606"/>
          <ac:spMkLst>
            <pc:docMk/>
            <pc:sldMk cId="168675225" sldId="11101"/>
            <ac:spMk id="5" creationId="{8FA99824-D21D-E090-75E5-54EF7A92A1BC}"/>
          </ac:spMkLst>
        </pc:spChg>
        <pc:spChg chg="mod">
          <ac:chgData name="Murciano-Goroff, Yonina" userId="c4055ff0-51f8-4c0c-a773-fa8ca7b2aae7" providerId="ADAL" clId="{C87AD12E-9C9D-4532-95A6-91514C626529}" dt="2026-03-02T20:05:39.131" v="331" actId="26606"/>
          <ac:spMkLst>
            <pc:docMk/>
            <pc:sldMk cId="168675225" sldId="11101"/>
            <ac:spMk id="6" creationId="{0A1D26CF-337C-4A19-7BB7-733CDBA52529}"/>
          </ac:spMkLst>
        </pc:spChg>
        <pc:spChg chg="mod">
          <ac:chgData name="Murciano-Goroff, Yonina" userId="c4055ff0-51f8-4c0c-a773-fa8ca7b2aae7" providerId="ADAL" clId="{C87AD12E-9C9D-4532-95A6-91514C626529}" dt="2026-03-02T20:05:53.392" v="337" actId="255"/>
          <ac:spMkLst>
            <pc:docMk/>
            <pc:sldMk cId="168675225" sldId="11101"/>
            <ac:spMk id="7" creationId="{A48AE7E8-0B32-8B7E-03DC-AE0ED89D05CD}"/>
          </ac:spMkLst>
        </pc:spChg>
        <pc:spChg chg="add mod">
          <ac:chgData name="Murciano-Goroff, Yonina" userId="c4055ff0-51f8-4c0c-a773-fa8ca7b2aae7" providerId="ADAL" clId="{C87AD12E-9C9D-4532-95A6-91514C626529}" dt="2026-03-02T20:05:39.131" v="331" actId="26606"/>
          <ac:spMkLst>
            <pc:docMk/>
            <pc:sldMk cId="168675225" sldId="11101"/>
            <ac:spMk id="1031" creationId="{A6DE8182-F7B3-1141-0285-CC83FC77A53D}"/>
          </ac:spMkLst>
        </pc:spChg>
        <pc:picChg chg="add mod">
          <ac:chgData name="Murciano-Goroff, Yonina" userId="c4055ff0-51f8-4c0c-a773-fa8ca7b2aae7" providerId="ADAL" clId="{C87AD12E-9C9D-4532-95A6-91514C626529}" dt="2026-03-02T20:05:42.640" v="333" actId="27636"/>
          <ac:picMkLst>
            <pc:docMk/>
            <pc:sldMk cId="168675225" sldId="11101"/>
            <ac:picMk id="1026" creationId="{FBC8CF9B-29BD-9906-43FE-3130A0FA42B2}"/>
          </ac:picMkLst>
        </pc:picChg>
      </pc:sldChg>
      <pc:sldChg chg="modSp new del mod">
        <pc:chgData name="Murciano-Goroff, Yonina" userId="c4055ff0-51f8-4c0c-a773-fa8ca7b2aae7" providerId="ADAL" clId="{C87AD12E-9C9D-4532-95A6-91514C626529}" dt="2026-03-02T20:01:45.171" v="213" actId="47"/>
        <pc:sldMkLst>
          <pc:docMk/>
          <pc:sldMk cId="2558742534" sldId="11101"/>
        </pc:sldMkLst>
        <pc:spChg chg="mod">
          <ac:chgData name="Murciano-Goroff, Yonina" userId="c4055ff0-51f8-4c0c-a773-fa8ca7b2aae7" providerId="ADAL" clId="{C87AD12E-9C9D-4532-95A6-91514C626529}" dt="2026-03-02T20:01:42.772" v="212" actId="20577"/>
          <ac:spMkLst>
            <pc:docMk/>
            <pc:sldMk cId="2558742534" sldId="11101"/>
            <ac:spMk id="3" creationId="{34D5FD2F-A17E-3999-6CFB-9DF344044520}"/>
          </ac:spMkLst>
        </pc:spChg>
      </pc:sldChg>
      <pc:sldChg chg="modSp add">
        <pc:chgData name="Murciano-Goroff, Yonina" userId="c4055ff0-51f8-4c0c-a773-fa8ca7b2aae7" providerId="ADAL" clId="{C87AD12E-9C9D-4532-95A6-91514C626529}" dt="2026-03-02T20:14:58.812" v="579" actId="20577"/>
        <pc:sldMkLst>
          <pc:docMk/>
          <pc:sldMk cId="2568885574" sldId="11102"/>
        </pc:sldMkLst>
        <pc:spChg chg="mod">
          <ac:chgData name="Murciano-Goroff, Yonina" userId="c4055ff0-51f8-4c0c-a773-fa8ca7b2aae7" providerId="ADAL" clId="{C87AD12E-9C9D-4532-95A6-91514C626529}" dt="2026-03-02T20:14:58.812" v="579" actId="20577"/>
          <ac:spMkLst>
            <pc:docMk/>
            <pc:sldMk cId="2568885574" sldId="11102"/>
            <ac:spMk id="6" creationId="{6536AE3D-72D6-746A-EB00-3093C2E2AB9E}"/>
          </ac:spMkLst>
        </pc:spChg>
      </pc:sldChg>
      <pc:sldChg chg="add">
        <pc:chgData name="Murciano-Goroff, Yonina" userId="c4055ff0-51f8-4c0c-a773-fa8ca7b2aae7" providerId="ADAL" clId="{C87AD12E-9C9D-4532-95A6-91514C626529}" dt="2026-03-02T20:28:14.067" v="582"/>
        <pc:sldMkLst>
          <pc:docMk/>
          <pc:sldMk cId="1705900287" sldId="11110"/>
        </pc:sldMkLst>
      </pc:sldChg>
      <pc:sldChg chg="add del">
        <pc:chgData name="Murciano-Goroff, Yonina" userId="c4055ff0-51f8-4c0c-a773-fa8ca7b2aae7" providerId="ADAL" clId="{C87AD12E-9C9D-4532-95A6-91514C626529}" dt="2026-03-02T20:43:16.948" v="804" actId="2696"/>
        <pc:sldMkLst>
          <pc:docMk/>
          <pc:sldMk cId="1413277031" sldId="11124"/>
        </pc:sldMkLst>
      </pc:sldChg>
      <pc:sldChg chg="modSp add mod ord">
        <pc:chgData name="Murciano-Goroff, Yonina" userId="c4055ff0-51f8-4c0c-a773-fa8ca7b2aae7" providerId="ADAL" clId="{C87AD12E-9C9D-4532-95A6-91514C626529}" dt="2026-03-02T21:34:27.321" v="1447" actId="20577"/>
        <pc:sldMkLst>
          <pc:docMk/>
          <pc:sldMk cId="3018905865" sldId="11124"/>
        </pc:sldMkLst>
        <pc:spChg chg="mod">
          <ac:chgData name="Murciano-Goroff, Yonina" userId="c4055ff0-51f8-4c0c-a773-fa8ca7b2aae7" providerId="ADAL" clId="{C87AD12E-9C9D-4532-95A6-91514C626529}" dt="2026-03-02T21:34:27.321" v="1447" actId="20577"/>
          <ac:spMkLst>
            <pc:docMk/>
            <pc:sldMk cId="3018905865" sldId="11124"/>
            <ac:spMk id="7" creationId="{7C48CB77-253E-FF3C-00BB-B929F0AC16B6}"/>
          </ac:spMkLst>
        </pc:spChg>
      </pc:sldChg>
      <pc:sldChg chg="addSp modSp add del mod">
        <pc:chgData name="Murciano-Goroff, Yonina" userId="c4055ff0-51f8-4c0c-a773-fa8ca7b2aae7" providerId="ADAL" clId="{C87AD12E-9C9D-4532-95A6-91514C626529}" dt="2026-03-02T20:35:51.307" v="802" actId="2696"/>
        <pc:sldMkLst>
          <pc:docMk/>
          <pc:sldMk cId="3552792566" sldId="11124"/>
        </pc:sldMkLst>
        <pc:spChg chg="add mod">
          <ac:chgData name="Murciano-Goroff, Yonina" userId="c4055ff0-51f8-4c0c-a773-fa8ca7b2aae7" providerId="ADAL" clId="{C87AD12E-9C9D-4532-95A6-91514C626529}" dt="2026-03-02T20:35:19.254" v="781" actId="20577"/>
          <ac:spMkLst>
            <pc:docMk/>
            <pc:sldMk cId="3552792566" sldId="11124"/>
            <ac:spMk id="2" creationId="{0D65319C-A8E0-6FDF-9CAF-9276F48CF74F}"/>
          </ac:spMkLst>
        </pc:spChg>
        <pc:spChg chg="mod">
          <ac:chgData name="Murciano-Goroff, Yonina" userId="c4055ff0-51f8-4c0c-a773-fa8ca7b2aae7" providerId="ADAL" clId="{C87AD12E-9C9D-4532-95A6-91514C626529}" dt="2026-03-02T20:32:31.597" v="756" actId="20577"/>
          <ac:spMkLst>
            <pc:docMk/>
            <pc:sldMk cId="3552792566" sldId="11124"/>
            <ac:spMk id="7" creationId="{7C48CB77-253E-FF3C-00BB-B929F0AC16B6}"/>
          </ac:spMkLst>
        </pc:spChg>
        <pc:spChg chg="mod">
          <ac:chgData name="Murciano-Goroff, Yonina" userId="c4055ff0-51f8-4c0c-a773-fa8ca7b2aae7" providerId="ADAL" clId="{C87AD12E-9C9D-4532-95A6-91514C626529}" dt="2026-03-02T20:31:31.612" v="609" actId="20577"/>
          <ac:spMkLst>
            <pc:docMk/>
            <pc:sldMk cId="3552792566" sldId="11124"/>
            <ac:spMk id="43" creationId="{3DD56807-5584-96D1-F362-7D8B23602E6F}"/>
          </ac:spMkLst>
        </pc:spChg>
      </pc:sldChg>
      <pc:sldChg chg="add">
        <pc:chgData name="Murciano-Goroff, Yonina" userId="c4055ff0-51f8-4c0c-a773-fa8ca7b2aae7" providerId="ADAL" clId="{C87AD12E-9C9D-4532-95A6-91514C626529}" dt="2026-03-02T21:27:12.691" v="1180"/>
        <pc:sldMkLst>
          <pc:docMk/>
          <pc:sldMk cId="2421097034" sldId="11130"/>
        </pc:sldMkLst>
      </pc:sldChg>
      <pc:sldChg chg="addSp modSp new del mod">
        <pc:chgData name="Murciano-Goroff, Yonina" userId="c4055ff0-51f8-4c0c-a773-fa8ca7b2aae7" providerId="ADAL" clId="{C87AD12E-9C9D-4532-95A6-91514C626529}" dt="2026-03-02T21:27:06.618" v="1179" actId="2696"/>
        <pc:sldMkLst>
          <pc:docMk/>
          <pc:sldMk cId="3368367782" sldId="11130"/>
        </pc:sldMkLst>
        <pc:spChg chg="add mod">
          <ac:chgData name="Murciano-Goroff, Yonina" userId="c4055ff0-51f8-4c0c-a773-fa8ca7b2aae7" providerId="ADAL" clId="{C87AD12E-9C9D-4532-95A6-91514C626529}" dt="2026-03-02T21:26:59.296" v="1176" actId="1076"/>
          <ac:spMkLst>
            <pc:docMk/>
            <pc:sldMk cId="3368367782" sldId="11130"/>
            <ac:spMk id="6" creationId="{EB57A769-4737-9999-6954-782ABF5C9BDC}"/>
          </ac:spMkLst>
        </pc:spChg>
        <pc:picChg chg="add mod">
          <ac:chgData name="Murciano-Goroff, Yonina" userId="c4055ff0-51f8-4c0c-a773-fa8ca7b2aae7" providerId="ADAL" clId="{C87AD12E-9C9D-4532-95A6-91514C626529}" dt="2026-03-02T21:27:04.832" v="1178" actId="1076"/>
          <ac:picMkLst>
            <pc:docMk/>
            <pc:sldMk cId="3368367782" sldId="11130"/>
            <ac:picMk id="5" creationId="{ABACB329-CAC5-BAED-F8DE-20CB647065B5}"/>
          </ac:picMkLst>
        </pc:picChg>
      </pc:sldChg>
      <pc:sldChg chg="addSp delSp modSp new mod modClrScheme chgLayout">
        <pc:chgData name="Murciano-Goroff, Yonina" userId="c4055ff0-51f8-4c0c-a773-fa8ca7b2aae7" providerId="ADAL" clId="{C87AD12E-9C9D-4532-95A6-91514C626529}" dt="2026-03-02T21:33:34.192" v="1282" actId="1076"/>
        <pc:sldMkLst>
          <pc:docMk/>
          <pc:sldMk cId="876569320" sldId="11131"/>
        </pc:sldMkLst>
        <pc:spChg chg="mod ord modVis">
          <ac:chgData name="Murciano-Goroff, Yonina" userId="c4055ff0-51f8-4c0c-a773-fa8ca7b2aae7" providerId="ADAL" clId="{C87AD12E-9C9D-4532-95A6-91514C626529}" dt="2026-03-02T21:33:28.268" v="1281" actId="26606"/>
          <ac:spMkLst>
            <pc:docMk/>
            <pc:sldMk cId="876569320" sldId="11131"/>
            <ac:spMk id="2" creationId="{44DAB7DB-4A9D-3EF0-1ACF-C41EF360072A}"/>
          </ac:spMkLst>
        </pc:spChg>
        <pc:spChg chg="mod">
          <ac:chgData name="Murciano-Goroff, Yonina" userId="c4055ff0-51f8-4c0c-a773-fa8ca7b2aae7" providerId="ADAL" clId="{C87AD12E-9C9D-4532-95A6-91514C626529}" dt="2026-03-02T21:33:28.268" v="1281" actId="26606"/>
          <ac:spMkLst>
            <pc:docMk/>
            <pc:sldMk cId="876569320" sldId="11131"/>
            <ac:spMk id="3" creationId="{6CAEDD33-F314-3892-E1F3-ED7DEAAB902F}"/>
          </ac:spMkLst>
        </pc:spChg>
        <pc:spChg chg="del">
          <ac:chgData name="Murciano-Goroff, Yonina" userId="c4055ff0-51f8-4c0c-a773-fa8ca7b2aae7" providerId="ADAL" clId="{C87AD12E-9C9D-4532-95A6-91514C626529}" dt="2026-03-02T21:31:25.779" v="1190" actId="26606"/>
          <ac:spMkLst>
            <pc:docMk/>
            <pc:sldMk cId="876569320" sldId="11131"/>
            <ac:spMk id="4" creationId="{6AB08BA1-271B-793D-752A-FAD0C6741A52}"/>
          </ac:spMkLst>
        </pc:spChg>
        <pc:spChg chg="add mod">
          <ac:chgData name="Murciano-Goroff, Yonina" userId="c4055ff0-51f8-4c0c-a773-fa8ca7b2aae7" providerId="ADAL" clId="{C87AD12E-9C9D-4532-95A6-91514C626529}" dt="2026-03-02T21:33:34.192" v="1282" actId="1076"/>
          <ac:spMkLst>
            <pc:docMk/>
            <pc:sldMk cId="876569320" sldId="11131"/>
            <ac:spMk id="6" creationId="{588945B8-B0DE-EE8A-84B1-CB0E53FA5CA6}"/>
          </ac:spMkLst>
        </pc:spChg>
        <pc:spChg chg="add del mod">
          <ac:chgData name="Murciano-Goroff, Yonina" userId="c4055ff0-51f8-4c0c-a773-fa8ca7b2aae7" providerId="ADAL" clId="{C87AD12E-9C9D-4532-95A6-91514C626529}" dt="2026-03-02T21:33:28.268" v="1281" actId="26606"/>
          <ac:spMkLst>
            <pc:docMk/>
            <pc:sldMk cId="876569320" sldId="11131"/>
            <ac:spMk id="11" creationId="{83589006-F06D-D60E-317A-7C7E06C3AE09}"/>
          </ac:spMkLst>
        </pc:spChg>
        <pc:spChg chg="add del mod">
          <ac:chgData name="Murciano-Goroff, Yonina" userId="c4055ff0-51f8-4c0c-a773-fa8ca7b2aae7" providerId="ADAL" clId="{C87AD12E-9C9D-4532-95A6-91514C626529}" dt="2026-03-02T21:33:28.268" v="1281" actId="26606"/>
          <ac:spMkLst>
            <pc:docMk/>
            <pc:sldMk cId="876569320" sldId="11131"/>
            <ac:spMk id="13" creationId="{C046E98C-6B33-71B5-2C21-426E0325FA1E}"/>
          </ac:spMkLst>
        </pc:spChg>
        <pc:spChg chg="add del mod">
          <ac:chgData name="Murciano-Goroff, Yonina" userId="c4055ff0-51f8-4c0c-a773-fa8ca7b2aae7" providerId="ADAL" clId="{C87AD12E-9C9D-4532-95A6-91514C626529}" dt="2026-03-02T21:33:28.268" v="1281" actId="26606"/>
          <ac:spMkLst>
            <pc:docMk/>
            <pc:sldMk cId="876569320" sldId="11131"/>
            <ac:spMk id="15" creationId="{1DA4CAED-1E29-1C93-1366-89D420E4173E}"/>
          </ac:spMkLst>
        </pc:spChg>
        <pc:picChg chg="add mod ord">
          <ac:chgData name="Murciano-Goroff, Yonina" userId="c4055ff0-51f8-4c0c-a773-fa8ca7b2aae7" providerId="ADAL" clId="{C87AD12E-9C9D-4532-95A6-91514C626529}" dt="2026-03-02T21:33:28.268" v="1281" actId="26606"/>
          <ac:picMkLst>
            <pc:docMk/>
            <pc:sldMk cId="876569320" sldId="11131"/>
            <ac:picMk id="5" creationId="{9FE36115-0E56-663F-82EE-359F8AA75097}"/>
          </ac:picMkLst>
        </pc:picChg>
      </pc:sldChg>
      <pc:sldChg chg="modSp mod">
        <pc:chgData name="Murciano-Goroff, Yonina" userId="c4055ff0-51f8-4c0c-a773-fa8ca7b2aae7" providerId="ADAL" clId="{C87AD12E-9C9D-4532-95A6-91514C626529}" dt="2026-03-02T22:06:21.387" v="2518" actId="27636"/>
        <pc:sldMkLst>
          <pc:docMk/>
          <pc:sldMk cId="652181190" sldId="2147469239"/>
        </pc:sldMkLst>
        <pc:spChg chg="mod">
          <ac:chgData name="Murciano-Goroff, Yonina" userId="c4055ff0-51f8-4c0c-a773-fa8ca7b2aae7" providerId="ADAL" clId="{C87AD12E-9C9D-4532-95A6-91514C626529}" dt="2026-03-02T22:06:21.387" v="2518" actId="27636"/>
          <ac:spMkLst>
            <pc:docMk/>
            <pc:sldMk cId="652181190" sldId="2147469239"/>
            <ac:spMk id="2" creationId="{CD16AFC8-9652-7169-64D0-164EFF923ADC}"/>
          </ac:spMkLst>
        </pc:spChg>
      </pc:sldChg>
      <pc:sldChg chg="delSp modSp add mod ord">
        <pc:chgData name="Murciano-Goroff, Yonina" userId="c4055ff0-51f8-4c0c-a773-fa8ca7b2aae7" providerId="ADAL" clId="{C87AD12E-9C9D-4532-95A6-91514C626529}" dt="2026-03-02T21:46:22.795" v="1703" actId="1076"/>
        <pc:sldMkLst>
          <pc:docMk/>
          <pc:sldMk cId="1020216645" sldId="2147469300"/>
        </pc:sldMkLst>
        <pc:spChg chg="mod">
          <ac:chgData name="Murciano-Goroff, Yonina" userId="c4055ff0-51f8-4c0c-a773-fa8ca7b2aae7" providerId="ADAL" clId="{C87AD12E-9C9D-4532-95A6-91514C626529}" dt="2026-03-02T21:44:53.370" v="1451" actId="1076"/>
          <ac:spMkLst>
            <pc:docMk/>
            <pc:sldMk cId="1020216645" sldId="2147469300"/>
            <ac:spMk id="2" creationId="{BFB1D3A7-901E-133A-EE51-04101B3D851E}"/>
          </ac:spMkLst>
        </pc:spChg>
        <pc:picChg chg="mod">
          <ac:chgData name="Murciano-Goroff, Yonina" userId="c4055ff0-51f8-4c0c-a773-fa8ca7b2aae7" providerId="ADAL" clId="{C87AD12E-9C9D-4532-95A6-91514C626529}" dt="2026-03-02T21:46:22.795" v="1703" actId="1076"/>
          <ac:picMkLst>
            <pc:docMk/>
            <pc:sldMk cId="1020216645" sldId="2147469300"/>
            <ac:picMk id="7" creationId="{0B15D1CC-F0C3-8A4A-4F59-56D581472FCA}"/>
          </ac:picMkLst>
        </pc:picChg>
        <pc:picChg chg="del">
          <ac:chgData name="Murciano-Goroff, Yonina" userId="c4055ff0-51f8-4c0c-a773-fa8ca7b2aae7" providerId="ADAL" clId="{C87AD12E-9C9D-4532-95A6-91514C626529}" dt="2026-03-02T21:46:18.293" v="1702" actId="21"/>
          <ac:picMkLst>
            <pc:docMk/>
            <pc:sldMk cId="1020216645" sldId="2147469300"/>
            <ac:picMk id="9" creationId="{20E169D7-3F91-021E-3BAF-A603288EAF8A}"/>
          </ac:picMkLst>
        </pc:picChg>
      </pc:sldChg>
      <pc:sldChg chg="delSp add mod">
        <pc:chgData name="Murciano-Goroff, Yonina" userId="c4055ff0-51f8-4c0c-a773-fa8ca7b2aae7" providerId="ADAL" clId="{C87AD12E-9C9D-4532-95A6-91514C626529}" dt="2026-03-02T21:41:49.314" v="1449" actId="478"/>
        <pc:sldMkLst>
          <pc:docMk/>
          <pc:sldMk cId="3628216239" sldId="2147483610"/>
        </pc:sldMkLst>
        <pc:spChg chg="del">
          <ac:chgData name="Murciano-Goroff, Yonina" userId="c4055ff0-51f8-4c0c-a773-fa8ca7b2aae7" providerId="ADAL" clId="{C87AD12E-9C9D-4532-95A6-91514C626529}" dt="2026-03-02T21:41:49.314" v="1449" actId="478"/>
          <ac:spMkLst>
            <pc:docMk/>
            <pc:sldMk cId="3628216239" sldId="2147483610"/>
            <ac:spMk id="4" creationId="{7CBEFF55-E228-804E-B465-732D80E426FA}"/>
          </ac:spMkLst>
        </pc:spChg>
      </pc:sldChg>
      <pc:sldChg chg="addSp modSp new mod">
        <pc:chgData name="Murciano-Goroff, Yonina" userId="c4055ff0-51f8-4c0c-a773-fa8ca7b2aae7" providerId="ADAL" clId="{C87AD12E-9C9D-4532-95A6-91514C626529}" dt="2026-03-02T21:46:43.042" v="1707" actId="1076"/>
        <pc:sldMkLst>
          <pc:docMk/>
          <pc:sldMk cId="596023412" sldId="2147483611"/>
        </pc:sldMkLst>
        <pc:spChg chg="mod">
          <ac:chgData name="Murciano-Goroff, Yonina" userId="c4055ff0-51f8-4c0c-a773-fa8ca7b2aae7" providerId="ADAL" clId="{C87AD12E-9C9D-4532-95A6-91514C626529}" dt="2026-03-02T21:45:15.938" v="1471" actId="20577"/>
          <ac:spMkLst>
            <pc:docMk/>
            <pc:sldMk cId="596023412" sldId="2147483611"/>
            <ac:spMk id="5" creationId="{7D5CFB3B-E449-719C-38F5-659311DF02E9}"/>
          </ac:spMkLst>
        </pc:spChg>
        <pc:spChg chg="mod">
          <ac:chgData name="Murciano-Goroff, Yonina" userId="c4055ff0-51f8-4c0c-a773-fa8ca7b2aae7" providerId="ADAL" clId="{C87AD12E-9C9D-4532-95A6-91514C626529}" dt="2026-03-02T21:45:59.261" v="1699" actId="20577"/>
          <ac:spMkLst>
            <pc:docMk/>
            <pc:sldMk cId="596023412" sldId="2147483611"/>
            <ac:spMk id="6" creationId="{161AC4DF-0CC0-30CD-8A16-55227B036D97}"/>
          </ac:spMkLst>
        </pc:spChg>
        <pc:spChg chg="add mod">
          <ac:chgData name="Murciano-Goroff, Yonina" userId="c4055ff0-51f8-4c0c-a773-fa8ca7b2aae7" providerId="ADAL" clId="{C87AD12E-9C9D-4532-95A6-91514C626529}" dt="2026-03-02T21:46:43.042" v="1707" actId="1076"/>
          <ac:spMkLst>
            <pc:docMk/>
            <pc:sldMk cId="596023412" sldId="2147483611"/>
            <ac:spMk id="7" creationId="{2B04B85E-281E-74C5-358A-CE67882DCEE6}"/>
          </ac:spMkLst>
        </pc:spChg>
        <pc:picChg chg="add mod">
          <ac:chgData name="Murciano-Goroff, Yonina" userId="c4055ff0-51f8-4c0c-a773-fa8ca7b2aae7" providerId="ADAL" clId="{C87AD12E-9C9D-4532-95A6-91514C626529}" dt="2026-03-02T21:46:29.163" v="1705" actId="1076"/>
          <ac:picMkLst>
            <pc:docMk/>
            <pc:sldMk cId="596023412" sldId="2147483611"/>
            <ac:picMk id="9" creationId="{20E169D7-3F91-021E-3BAF-A603288EAF8A}"/>
          </ac:picMkLst>
        </pc:picChg>
      </pc:sldChg>
      <pc:sldChg chg="addSp delSp modSp new mod modClrScheme chgLayout">
        <pc:chgData name="Murciano-Goroff, Yonina" userId="c4055ff0-51f8-4c0c-a773-fa8ca7b2aae7" providerId="ADAL" clId="{C87AD12E-9C9D-4532-95A6-91514C626529}" dt="2026-03-02T21:50:45.814" v="2399" actId="20577"/>
        <pc:sldMkLst>
          <pc:docMk/>
          <pc:sldMk cId="2084940923" sldId="2147483612"/>
        </pc:sldMkLst>
        <pc:spChg chg="mod ord">
          <ac:chgData name="Murciano-Goroff, Yonina" userId="c4055ff0-51f8-4c0c-a773-fa8ca7b2aae7" providerId="ADAL" clId="{C87AD12E-9C9D-4532-95A6-91514C626529}" dt="2026-03-02T21:47:19.631" v="1709" actId="700"/>
          <ac:spMkLst>
            <pc:docMk/>
            <pc:sldMk cId="2084940923" sldId="2147483612"/>
            <ac:spMk id="2" creationId="{7247DD51-32C3-99BE-1937-84ACEC1F9F04}"/>
          </ac:spMkLst>
        </pc:spChg>
        <pc:spChg chg="mod ord">
          <ac:chgData name="Murciano-Goroff, Yonina" userId="c4055ff0-51f8-4c0c-a773-fa8ca7b2aae7" providerId="ADAL" clId="{C87AD12E-9C9D-4532-95A6-91514C626529}" dt="2026-03-02T21:47:19.631" v="1709" actId="700"/>
          <ac:spMkLst>
            <pc:docMk/>
            <pc:sldMk cId="2084940923" sldId="2147483612"/>
            <ac:spMk id="3" creationId="{952CB4F4-53D6-34C5-0434-1AB0DE1194FC}"/>
          </ac:spMkLst>
        </pc:spChg>
        <pc:spChg chg="del mod ord">
          <ac:chgData name="Murciano-Goroff, Yonina" userId="c4055ff0-51f8-4c0c-a773-fa8ca7b2aae7" providerId="ADAL" clId="{C87AD12E-9C9D-4532-95A6-91514C626529}" dt="2026-03-02T21:47:19.631" v="1709" actId="700"/>
          <ac:spMkLst>
            <pc:docMk/>
            <pc:sldMk cId="2084940923" sldId="2147483612"/>
            <ac:spMk id="4" creationId="{552A001B-F724-6D1B-4F4F-969A5048A7CE}"/>
          </ac:spMkLst>
        </pc:spChg>
        <pc:spChg chg="add mod ord">
          <ac:chgData name="Murciano-Goroff, Yonina" userId="c4055ff0-51f8-4c0c-a773-fa8ca7b2aae7" providerId="ADAL" clId="{C87AD12E-9C9D-4532-95A6-91514C626529}" dt="2026-03-02T21:47:36.396" v="1805" actId="20577"/>
          <ac:spMkLst>
            <pc:docMk/>
            <pc:sldMk cId="2084940923" sldId="2147483612"/>
            <ac:spMk id="5" creationId="{CC4E3B74-DFE8-6E2E-0C62-0D8DF813EA63}"/>
          </ac:spMkLst>
        </pc:spChg>
        <pc:spChg chg="add mod ord">
          <ac:chgData name="Murciano-Goroff, Yonina" userId="c4055ff0-51f8-4c0c-a773-fa8ca7b2aae7" providerId="ADAL" clId="{C87AD12E-9C9D-4532-95A6-91514C626529}" dt="2026-03-02T21:50:45.814" v="2399" actId="20577"/>
          <ac:spMkLst>
            <pc:docMk/>
            <pc:sldMk cId="2084940923" sldId="2147483612"/>
            <ac:spMk id="6" creationId="{75FB0FDA-49BA-3A88-0DFD-B376E86754FA}"/>
          </ac:spMkLst>
        </pc:spChg>
        <pc:spChg chg="add mod ord">
          <ac:chgData name="Murciano-Goroff, Yonina" userId="c4055ff0-51f8-4c0c-a773-fa8ca7b2aae7" providerId="ADAL" clId="{C87AD12E-9C9D-4532-95A6-91514C626529}" dt="2026-03-02T21:47:19.631" v="1709" actId="700"/>
          <ac:spMkLst>
            <pc:docMk/>
            <pc:sldMk cId="2084940923" sldId="2147483612"/>
            <ac:spMk id="7" creationId="{86E76796-11FE-7373-567D-725BFDA5DD16}"/>
          </ac:spMkLst>
        </pc:spChg>
      </pc:sldChg>
      <pc:sldChg chg="addSp delSp modSp new del mod">
        <pc:chgData name="Murciano-Goroff, Yonina" userId="c4055ff0-51f8-4c0c-a773-fa8ca7b2aae7" providerId="ADAL" clId="{C87AD12E-9C9D-4532-95A6-91514C626529}" dt="2026-03-02T21:56:08.920" v="2508" actId="2696"/>
        <pc:sldMkLst>
          <pc:docMk/>
          <pc:sldMk cId="3025422091" sldId="2147483613"/>
        </pc:sldMkLst>
        <pc:spChg chg="mod">
          <ac:chgData name="Murciano-Goroff, Yonina" userId="c4055ff0-51f8-4c0c-a773-fa8ca7b2aae7" providerId="ADAL" clId="{C87AD12E-9C9D-4532-95A6-91514C626529}" dt="2026-03-02T21:54:35.018" v="2444" actId="20577"/>
          <ac:spMkLst>
            <pc:docMk/>
            <pc:sldMk cId="3025422091" sldId="2147483613"/>
            <ac:spMk id="5" creationId="{DAB8CBD9-FC4A-90FD-E906-17B6303446F8}"/>
          </ac:spMkLst>
        </pc:spChg>
        <pc:spChg chg="del">
          <ac:chgData name="Murciano-Goroff, Yonina" userId="c4055ff0-51f8-4c0c-a773-fa8ca7b2aae7" providerId="ADAL" clId="{C87AD12E-9C9D-4532-95A6-91514C626529}" dt="2026-03-02T21:54:23.579" v="2403" actId="22"/>
          <ac:spMkLst>
            <pc:docMk/>
            <pc:sldMk cId="3025422091" sldId="2147483613"/>
            <ac:spMk id="6" creationId="{0925FEAC-D5AF-7966-E523-53E9F10E8F52}"/>
          </ac:spMkLst>
        </pc:spChg>
        <pc:spChg chg="add mod">
          <ac:chgData name="Murciano-Goroff, Yonina" userId="c4055ff0-51f8-4c0c-a773-fa8ca7b2aae7" providerId="ADAL" clId="{C87AD12E-9C9D-4532-95A6-91514C626529}" dt="2026-03-02T21:55:09.476" v="2507" actId="1076"/>
          <ac:spMkLst>
            <pc:docMk/>
            <pc:sldMk cId="3025422091" sldId="2147483613"/>
            <ac:spMk id="9" creationId="{9EEDD243-3792-36B0-FADD-4F0A361EA738}"/>
          </ac:spMkLst>
        </pc:spChg>
        <pc:picChg chg="add mod ord">
          <ac:chgData name="Murciano-Goroff, Yonina" userId="c4055ff0-51f8-4c0c-a773-fa8ca7b2aae7" providerId="ADAL" clId="{C87AD12E-9C9D-4532-95A6-91514C626529}" dt="2026-03-02T21:54:40.236" v="2446" actId="1076"/>
          <ac:picMkLst>
            <pc:docMk/>
            <pc:sldMk cId="3025422091" sldId="2147483613"/>
            <ac:picMk id="8" creationId="{D370CD6F-EE3B-F442-FA15-697BE8F4620C}"/>
          </ac:picMkLst>
        </pc:picChg>
      </pc:sldChg>
      <pc:sldChg chg="addSp delSp modSp new mod">
        <pc:chgData name="Murciano-Goroff, Yonina" userId="c4055ff0-51f8-4c0c-a773-fa8ca7b2aae7" providerId="ADAL" clId="{C87AD12E-9C9D-4532-95A6-91514C626529}" dt="2026-03-02T21:57:47.579" v="2516" actId="208"/>
        <pc:sldMkLst>
          <pc:docMk/>
          <pc:sldMk cId="2177439731" sldId="2147483614"/>
        </pc:sldMkLst>
        <pc:spChg chg="add mod">
          <ac:chgData name="Murciano-Goroff, Yonina" userId="c4055ff0-51f8-4c0c-a773-fa8ca7b2aae7" providerId="ADAL" clId="{C87AD12E-9C9D-4532-95A6-91514C626529}" dt="2026-03-02T21:57:23.323" v="2511"/>
          <ac:spMkLst>
            <pc:docMk/>
            <pc:sldMk cId="2177439731" sldId="2147483614"/>
            <ac:spMk id="7" creationId="{33ACFC50-8A51-1F6F-E828-689534B4E015}"/>
          </ac:spMkLst>
        </pc:spChg>
        <pc:spChg chg="add del">
          <ac:chgData name="Murciano-Goroff, Yonina" userId="c4055ff0-51f8-4c0c-a773-fa8ca7b2aae7" providerId="ADAL" clId="{C87AD12E-9C9D-4532-95A6-91514C626529}" dt="2026-03-02T21:57:35.598" v="2513" actId="11529"/>
          <ac:spMkLst>
            <pc:docMk/>
            <pc:sldMk cId="2177439731" sldId="2147483614"/>
            <ac:spMk id="8" creationId="{8F7EC05F-3BA4-E513-E7BE-C52FCCD28762}"/>
          </ac:spMkLst>
        </pc:spChg>
        <pc:spChg chg="add mod">
          <ac:chgData name="Murciano-Goroff, Yonina" userId="c4055ff0-51f8-4c0c-a773-fa8ca7b2aae7" providerId="ADAL" clId="{C87AD12E-9C9D-4532-95A6-91514C626529}" dt="2026-03-02T21:57:47.579" v="2516" actId="208"/>
          <ac:spMkLst>
            <pc:docMk/>
            <pc:sldMk cId="2177439731" sldId="2147483614"/>
            <ac:spMk id="9" creationId="{907A83EA-00E3-2330-892C-AD6DC0219477}"/>
          </ac:spMkLst>
        </pc:spChg>
        <pc:picChg chg="add">
          <ac:chgData name="Murciano-Goroff, Yonina" userId="c4055ff0-51f8-4c0c-a773-fa8ca7b2aae7" providerId="ADAL" clId="{C87AD12E-9C9D-4532-95A6-91514C626529}" dt="2026-03-02T21:57:00.264" v="2510" actId="22"/>
          <ac:picMkLst>
            <pc:docMk/>
            <pc:sldMk cId="2177439731" sldId="2147483614"/>
            <ac:picMk id="6" creationId="{1DFE9D41-52E2-3059-7BCB-457128FDCB0E}"/>
          </ac:picMkLst>
        </pc:picChg>
      </pc:sldChg>
      <pc:sldChg chg="modSp new del mod">
        <pc:chgData name="Murciano-Goroff, Yonina" userId="c4055ff0-51f8-4c0c-a773-fa8ca7b2aae7" providerId="ADAL" clId="{C87AD12E-9C9D-4532-95A6-91514C626529}" dt="2026-03-02T22:11:31.813" v="2591" actId="47"/>
        <pc:sldMkLst>
          <pc:docMk/>
          <pc:sldMk cId="4244134285" sldId="2147483615"/>
        </pc:sldMkLst>
        <pc:spChg chg="mod">
          <ac:chgData name="Murciano-Goroff, Yonina" userId="c4055ff0-51f8-4c0c-a773-fa8ca7b2aae7" providerId="ADAL" clId="{C87AD12E-9C9D-4532-95A6-91514C626529}" dt="2026-03-02T22:11:29.856" v="2590" actId="20577"/>
          <ac:spMkLst>
            <pc:docMk/>
            <pc:sldMk cId="4244134285" sldId="2147483615"/>
            <ac:spMk id="5" creationId="{AC04E7F6-24EE-C2D7-722E-E3BE667A0483}"/>
          </ac:spMkLst>
        </pc:spChg>
      </pc:sldChg>
      <pc:sldMasterChg chg="delSldLayout">
        <pc:chgData name="Murciano-Goroff, Yonina" userId="c4055ff0-51f8-4c0c-a773-fa8ca7b2aae7" providerId="ADAL" clId="{C87AD12E-9C9D-4532-95A6-91514C626529}" dt="2026-03-02T20:35:51.307" v="802" actId="2696"/>
        <pc:sldMasterMkLst>
          <pc:docMk/>
          <pc:sldMasterMk cId="761188428" sldId="2147483660"/>
        </pc:sldMasterMkLst>
        <pc:sldLayoutChg chg="del">
          <pc:chgData name="Murciano-Goroff, Yonina" userId="c4055ff0-51f8-4c0c-a773-fa8ca7b2aae7" providerId="ADAL" clId="{C87AD12E-9C9D-4532-95A6-91514C626529}" dt="2026-03-02T20:35:51.307" v="802" actId="2696"/>
          <pc:sldLayoutMkLst>
            <pc:docMk/>
            <pc:sldMasterMk cId="761188428" sldId="2147483660"/>
            <pc:sldLayoutMk cId="4035874232" sldId="2147483734"/>
          </pc:sldLayoutMkLst>
        </pc:sldLayoutChg>
      </pc:sldMasterChg>
    </pc:docChg>
  </pc:docChgLst>
  <pc:docChgLst>
    <pc:chgData name="Murciano-Goroff, Yonina" userId="c4055ff0-51f8-4c0c-a773-fa8ca7b2aae7" providerId="ADAL" clId="{F035504D-CD34-57C8-8CA7-2400DDB0D8B5}"/>
    <pc:docChg chg="custSel addSld delSld modSld sldOrd">
      <pc:chgData name="Murciano-Goroff, Yonina" userId="c4055ff0-51f8-4c0c-a773-fa8ca7b2aae7" providerId="ADAL" clId="{F035504D-CD34-57C8-8CA7-2400DDB0D8B5}" dt="2026-03-03T06:22:28.642" v="829" actId="1036"/>
      <pc:docMkLst>
        <pc:docMk/>
      </pc:docMkLst>
      <pc:sldChg chg="modSp mod ord">
        <pc:chgData name="Murciano-Goroff, Yonina" userId="c4055ff0-51f8-4c0c-a773-fa8ca7b2aae7" providerId="ADAL" clId="{F035504D-CD34-57C8-8CA7-2400DDB0D8B5}" dt="2026-03-03T05:52:33.017" v="232" actId="20577"/>
        <pc:sldMkLst>
          <pc:docMk/>
          <pc:sldMk cId="3807924495" sldId="317"/>
        </pc:sldMkLst>
        <pc:spChg chg="mod">
          <ac:chgData name="Murciano-Goroff, Yonina" userId="c4055ff0-51f8-4c0c-a773-fa8ca7b2aae7" providerId="ADAL" clId="{F035504D-CD34-57C8-8CA7-2400DDB0D8B5}" dt="2026-03-03T05:52:33.017" v="232" actId="20577"/>
          <ac:spMkLst>
            <pc:docMk/>
            <pc:sldMk cId="3807924495" sldId="317"/>
            <ac:spMk id="9" creationId="{EC36BEDB-51F4-09CA-EC2C-4B9FE5546305}"/>
          </ac:spMkLst>
        </pc:spChg>
      </pc:sldChg>
      <pc:sldChg chg="ord">
        <pc:chgData name="Murciano-Goroff, Yonina" userId="c4055ff0-51f8-4c0c-a773-fa8ca7b2aae7" providerId="ADAL" clId="{F035504D-CD34-57C8-8CA7-2400DDB0D8B5}" dt="2026-03-03T06:16:37.223" v="751" actId="20578"/>
        <pc:sldMkLst>
          <pc:docMk/>
          <pc:sldMk cId="525925274" sldId="318"/>
        </pc:sldMkLst>
      </pc:sldChg>
      <pc:sldChg chg="modSp mod">
        <pc:chgData name="Murciano-Goroff, Yonina" userId="c4055ff0-51f8-4c0c-a773-fa8ca7b2aae7" providerId="ADAL" clId="{F035504D-CD34-57C8-8CA7-2400DDB0D8B5}" dt="2026-03-03T06:18:43.136" v="787" actId="20577"/>
        <pc:sldMkLst>
          <pc:docMk/>
          <pc:sldMk cId="775019025" sldId="398"/>
        </pc:sldMkLst>
        <pc:spChg chg="mod">
          <ac:chgData name="Murciano-Goroff, Yonina" userId="c4055ff0-51f8-4c0c-a773-fa8ca7b2aae7" providerId="ADAL" clId="{F035504D-CD34-57C8-8CA7-2400DDB0D8B5}" dt="2026-03-03T06:18:43.136" v="787" actId="20577"/>
          <ac:spMkLst>
            <pc:docMk/>
            <pc:sldMk cId="775019025" sldId="398"/>
            <ac:spMk id="2" creationId="{C0601027-CDDF-A7FC-8160-DABAFC6DC238}"/>
          </ac:spMkLst>
        </pc:spChg>
      </pc:sldChg>
      <pc:sldChg chg="modSp mod">
        <pc:chgData name="Murciano-Goroff, Yonina" userId="c4055ff0-51f8-4c0c-a773-fa8ca7b2aae7" providerId="ADAL" clId="{F035504D-CD34-57C8-8CA7-2400DDB0D8B5}" dt="2026-03-03T06:18:37.230" v="775" actId="20577"/>
        <pc:sldMkLst>
          <pc:docMk/>
          <pc:sldMk cId="1574243811" sldId="399"/>
        </pc:sldMkLst>
        <pc:spChg chg="mod">
          <ac:chgData name="Murciano-Goroff, Yonina" userId="c4055ff0-51f8-4c0c-a773-fa8ca7b2aae7" providerId="ADAL" clId="{F035504D-CD34-57C8-8CA7-2400DDB0D8B5}" dt="2026-03-03T06:18:37.230" v="775" actId="20577"/>
          <ac:spMkLst>
            <pc:docMk/>
            <pc:sldMk cId="1574243811" sldId="399"/>
            <ac:spMk id="2" creationId="{C0601027-CDDF-A7FC-8160-DABAFC6DC238}"/>
          </ac:spMkLst>
        </pc:spChg>
      </pc:sldChg>
      <pc:sldChg chg="modSp mod">
        <pc:chgData name="Murciano-Goroff, Yonina" userId="c4055ff0-51f8-4c0c-a773-fa8ca7b2aae7" providerId="ADAL" clId="{F035504D-CD34-57C8-8CA7-2400DDB0D8B5}" dt="2026-03-03T06:18:28.395" v="772" actId="20577"/>
        <pc:sldMkLst>
          <pc:docMk/>
          <pc:sldMk cId="4256893219" sldId="400"/>
        </pc:sldMkLst>
        <pc:spChg chg="mod">
          <ac:chgData name="Murciano-Goroff, Yonina" userId="c4055ff0-51f8-4c0c-a773-fa8ca7b2aae7" providerId="ADAL" clId="{F035504D-CD34-57C8-8CA7-2400DDB0D8B5}" dt="2026-03-03T06:18:28.395" v="772" actId="20577"/>
          <ac:spMkLst>
            <pc:docMk/>
            <pc:sldMk cId="4256893219" sldId="400"/>
            <ac:spMk id="2" creationId="{C0601027-CDDF-A7FC-8160-DABAFC6DC238}"/>
          </ac:spMkLst>
        </pc:spChg>
      </pc:sldChg>
      <pc:sldChg chg="modSp mod">
        <pc:chgData name="Murciano-Goroff, Yonina" userId="c4055ff0-51f8-4c0c-a773-fa8ca7b2aae7" providerId="ADAL" clId="{F035504D-CD34-57C8-8CA7-2400DDB0D8B5}" dt="2026-03-03T06:18:18.649" v="770" actId="20577"/>
        <pc:sldMkLst>
          <pc:docMk/>
          <pc:sldMk cId="2781595110" sldId="401"/>
        </pc:sldMkLst>
        <pc:spChg chg="mod">
          <ac:chgData name="Murciano-Goroff, Yonina" userId="c4055ff0-51f8-4c0c-a773-fa8ca7b2aae7" providerId="ADAL" clId="{F035504D-CD34-57C8-8CA7-2400DDB0D8B5}" dt="2026-03-03T06:18:18.649" v="770" actId="20577"/>
          <ac:spMkLst>
            <pc:docMk/>
            <pc:sldMk cId="2781595110" sldId="401"/>
            <ac:spMk id="2" creationId="{C0601027-CDDF-A7FC-8160-DABAFC6DC238}"/>
          </ac:spMkLst>
        </pc:spChg>
      </pc:sldChg>
      <pc:sldChg chg="delSp modSp mod">
        <pc:chgData name="Murciano-Goroff, Yonina" userId="c4055ff0-51f8-4c0c-a773-fa8ca7b2aae7" providerId="ADAL" clId="{F035504D-CD34-57C8-8CA7-2400DDB0D8B5}" dt="2026-03-03T06:08:40.932" v="605"/>
        <pc:sldMkLst>
          <pc:docMk/>
          <pc:sldMk cId="1041831111" sldId="403"/>
        </pc:sldMkLst>
        <pc:spChg chg="mod">
          <ac:chgData name="Murciano-Goroff, Yonina" userId="c4055ff0-51f8-4c0c-a773-fa8ca7b2aae7" providerId="ADAL" clId="{F035504D-CD34-57C8-8CA7-2400DDB0D8B5}" dt="2026-03-03T06:07:46.506" v="603" actId="20577"/>
          <ac:spMkLst>
            <pc:docMk/>
            <pc:sldMk cId="1041831111" sldId="403"/>
            <ac:spMk id="2" creationId="{7F6DDDDE-456E-2EC8-F60B-6DB75709F39C}"/>
          </ac:spMkLst>
        </pc:spChg>
        <pc:spChg chg="del mod">
          <ac:chgData name="Murciano-Goroff, Yonina" userId="c4055ff0-51f8-4c0c-a773-fa8ca7b2aae7" providerId="ADAL" clId="{F035504D-CD34-57C8-8CA7-2400DDB0D8B5}" dt="2026-03-03T06:08:40.932" v="605"/>
          <ac:spMkLst>
            <pc:docMk/>
            <pc:sldMk cId="1041831111" sldId="403"/>
            <ac:spMk id="5" creationId="{F533A7CE-C20D-B54C-FDAA-75DD49878358}"/>
          </ac:spMkLst>
        </pc:spChg>
      </pc:sldChg>
      <pc:sldChg chg="modSp mod">
        <pc:chgData name="Murciano-Goroff, Yonina" userId="c4055ff0-51f8-4c0c-a773-fa8ca7b2aae7" providerId="ADAL" clId="{F035504D-CD34-57C8-8CA7-2400DDB0D8B5}" dt="2026-03-03T05:04:01.074" v="86" actId="20577"/>
        <pc:sldMkLst>
          <pc:docMk/>
          <pc:sldMk cId="3370104961" sldId="10978"/>
        </pc:sldMkLst>
        <pc:spChg chg="mod">
          <ac:chgData name="Murciano-Goroff, Yonina" userId="c4055ff0-51f8-4c0c-a773-fa8ca7b2aae7" providerId="ADAL" clId="{F035504D-CD34-57C8-8CA7-2400DDB0D8B5}" dt="2026-03-03T05:04:01.074" v="86" actId="20577"/>
          <ac:spMkLst>
            <pc:docMk/>
            <pc:sldMk cId="3370104961" sldId="10978"/>
            <ac:spMk id="10" creationId="{02207273-C8EA-7035-22DD-D747578D329E}"/>
          </ac:spMkLst>
        </pc:spChg>
      </pc:sldChg>
      <pc:sldChg chg="modSp mod">
        <pc:chgData name="Murciano-Goroff, Yonina" userId="c4055ff0-51f8-4c0c-a773-fa8ca7b2aae7" providerId="ADAL" clId="{F035504D-CD34-57C8-8CA7-2400DDB0D8B5}" dt="2026-03-03T05:49:16.963" v="178" actId="1076"/>
        <pc:sldMkLst>
          <pc:docMk/>
          <pc:sldMk cId="1876776794" sldId="11062"/>
        </pc:sldMkLst>
        <pc:spChg chg="mod">
          <ac:chgData name="Murciano-Goroff, Yonina" userId="c4055ff0-51f8-4c0c-a773-fa8ca7b2aae7" providerId="ADAL" clId="{F035504D-CD34-57C8-8CA7-2400DDB0D8B5}" dt="2026-03-03T05:49:16.963" v="178" actId="1076"/>
          <ac:spMkLst>
            <pc:docMk/>
            <pc:sldMk cId="1876776794" sldId="11062"/>
            <ac:spMk id="2" creationId="{5C9EE84A-62F6-2D74-B1AB-F22BADE4C007}"/>
          </ac:spMkLst>
        </pc:spChg>
        <pc:spChg chg="mod">
          <ac:chgData name="Murciano-Goroff, Yonina" userId="c4055ff0-51f8-4c0c-a773-fa8ca7b2aae7" providerId="ADAL" clId="{F035504D-CD34-57C8-8CA7-2400DDB0D8B5}" dt="2026-03-03T05:49:09.114" v="160" actId="20577"/>
          <ac:spMkLst>
            <pc:docMk/>
            <pc:sldMk cId="1876776794" sldId="11062"/>
            <ac:spMk id="7" creationId="{17A580B4-D1F0-AB17-66B7-6675DAF12D80}"/>
          </ac:spMkLst>
        </pc:spChg>
      </pc:sldChg>
      <pc:sldChg chg="modSp mod">
        <pc:chgData name="Murciano-Goroff, Yonina" userId="c4055ff0-51f8-4c0c-a773-fa8ca7b2aae7" providerId="ADAL" clId="{F035504D-CD34-57C8-8CA7-2400DDB0D8B5}" dt="2026-03-03T06:02:16.222" v="333" actId="1076"/>
        <pc:sldMkLst>
          <pc:docMk/>
          <pc:sldMk cId="3249422094" sldId="11072"/>
        </pc:sldMkLst>
        <pc:spChg chg="mod">
          <ac:chgData name="Murciano-Goroff, Yonina" userId="c4055ff0-51f8-4c0c-a773-fa8ca7b2aae7" providerId="ADAL" clId="{F035504D-CD34-57C8-8CA7-2400DDB0D8B5}" dt="2026-03-03T06:02:16.222" v="333" actId="1076"/>
          <ac:spMkLst>
            <pc:docMk/>
            <pc:sldMk cId="3249422094" sldId="11072"/>
            <ac:spMk id="2" creationId="{33078471-05B9-A0F6-2497-A1B2ED75193F}"/>
          </ac:spMkLst>
        </pc:spChg>
        <pc:spChg chg="mod">
          <ac:chgData name="Murciano-Goroff, Yonina" userId="c4055ff0-51f8-4c0c-a773-fa8ca7b2aae7" providerId="ADAL" clId="{F035504D-CD34-57C8-8CA7-2400DDB0D8B5}" dt="2026-03-03T06:02:06.095" v="314" actId="20577"/>
          <ac:spMkLst>
            <pc:docMk/>
            <pc:sldMk cId="3249422094" sldId="11072"/>
            <ac:spMk id="4" creationId="{33B8A22B-49ED-B740-8EC4-80E8F4055111}"/>
          </ac:spMkLst>
        </pc:spChg>
      </pc:sldChg>
      <pc:sldChg chg="modSp mod">
        <pc:chgData name="Murciano-Goroff, Yonina" userId="c4055ff0-51f8-4c0c-a773-fa8ca7b2aae7" providerId="ADAL" clId="{F035504D-CD34-57C8-8CA7-2400DDB0D8B5}" dt="2026-03-03T06:10:07.751" v="606" actId="21"/>
        <pc:sldMkLst>
          <pc:docMk/>
          <pc:sldMk cId="799576323" sldId="11085"/>
        </pc:sldMkLst>
        <pc:spChg chg="mod">
          <ac:chgData name="Murciano-Goroff, Yonina" userId="c4055ff0-51f8-4c0c-a773-fa8ca7b2aae7" providerId="ADAL" clId="{F035504D-CD34-57C8-8CA7-2400DDB0D8B5}" dt="2026-03-03T06:10:07.751" v="606" actId="21"/>
          <ac:spMkLst>
            <pc:docMk/>
            <pc:sldMk cId="799576323" sldId="11085"/>
            <ac:spMk id="7" creationId="{17A580B4-D1F0-AB17-66B7-6675DAF12D80}"/>
          </ac:spMkLst>
        </pc:spChg>
      </pc:sldChg>
      <pc:sldChg chg="modSp mod">
        <pc:chgData name="Murciano-Goroff, Yonina" userId="c4055ff0-51f8-4c0c-a773-fa8ca7b2aae7" providerId="ADAL" clId="{F035504D-CD34-57C8-8CA7-2400DDB0D8B5}" dt="2026-03-03T06:22:28.642" v="829" actId="1036"/>
        <pc:sldMkLst>
          <pc:docMk/>
          <pc:sldMk cId="3376910488" sldId="11093"/>
        </pc:sldMkLst>
        <pc:spChg chg="mod">
          <ac:chgData name="Murciano-Goroff, Yonina" userId="c4055ff0-51f8-4c0c-a773-fa8ca7b2aae7" providerId="ADAL" clId="{F035504D-CD34-57C8-8CA7-2400DDB0D8B5}" dt="2026-03-03T06:21:41.511" v="828" actId="1076"/>
          <ac:spMkLst>
            <pc:docMk/>
            <pc:sldMk cId="3376910488" sldId="11093"/>
            <ac:spMk id="2" creationId="{D001A5CE-FEC0-7D9A-AE38-8B710CB3B095}"/>
          </ac:spMkLst>
        </pc:spChg>
        <pc:spChg chg="mod">
          <ac:chgData name="Murciano-Goroff, Yonina" userId="c4055ff0-51f8-4c0c-a773-fa8ca7b2aae7" providerId="ADAL" clId="{F035504D-CD34-57C8-8CA7-2400DDB0D8B5}" dt="2026-03-03T06:21:34.093" v="813" actId="20577"/>
          <ac:spMkLst>
            <pc:docMk/>
            <pc:sldMk cId="3376910488" sldId="11093"/>
            <ac:spMk id="7" creationId="{17A580B4-D1F0-AB17-66B7-6675DAF12D80}"/>
          </ac:spMkLst>
        </pc:spChg>
        <pc:picChg chg="mod">
          <ac:chgData name="Murciano-Goroff, Yonina" userId="c4055ff0-51f8-4c0c-a773-fa8ca7b2aae7" providerId="ADAL" clId="{F035504D-CD34-57C8-8CA7-2400DDB0D8B5}" dt="2026-03-03T06:22:28.642" v="829" actId="1036"/>
          <ac:picMkLst>
            <pc:docMk/>
            <pc:sldMk cId="3376910488" sldId="11093"/>
            <ac:picMk id="15" creationId="{8A8DFE05-53EF-FE41-A950-3AFAABD4F851}"/>
          </ac:picMkLst>
        </pc:picChg>
      </pc:sldChg>
      <pc:sldChg chg="addSp modSp mod">
        <pc:chgData name="Murciano-Goroff, Yonina" userId="c4055ff0-51f8-4c0c-a773-fa8ca7b2aae7" providerId="ADAL" clId="{F035504D-CD34-57C8-8CA7-2400DDB0D8B5}" dt="2026-03-03T06:10:45.311" v="704" actId="1076"/>
        <pc:sldMkLst>
          <pc:docMk/>
          <pc:sldMk cId="1904716061" sldId="11094"/>
        </pc:sldMkLst>
        <pc:spChg chg="mod">
          <ac:chgData name="Murciano-Goroff, Yonina" userId="c4055ff0-51f8-4c0c-a773-fa8ca7b2aae7" providerId="ADAL" clId="{F035504D-CD34-57C8-8CA7-2400DDB0D8B5}" dt="2026-03-03T06:10:45.311" v="704" actId="1076"/>
          <ac:spMkLst>
            <pc:docMk/>
            <pc:sldMk cId="1904716061" sldId="11094"/>
            <ac:spMk id="2" creationId="{62CBAE09-D0D1-7AA4-BDEB-2F9AE6F901D1}"/>
          </ac:spMkLst>
        </pc:spChg>
        <pc:spChg chg="add mod">
          <ac:chgData name="Murciano-Goroff, Yonina" userId="c4055ff0-51f8-4c0c-a773-fa8ca7b2aae7" providerId="ADAL" clId="{F035504D-CD34-57C8-8CA7-2400DDB0D8B5}" dt="2026-03-03T06:10:36.609" v="685" actId="20577"/>
          <ac:spMkLst>
            <pc:docMk/>
            <pc:sldMk cId="1904716061" sldId="11094"/>
            <ac:spMk id="5" creationId="{B0194B7A-9088-078E-8B22-AB0FD3FBEC2A}"/>
          </ac:spMkLst>
        </pc:spChg>
        <pc:picChg chg="mod">
          <ac:chgData name="Murciano-Goroff, Yonina" userId="c4055ff0-51f8-4c0c-a773-fa8ca7b2aae7" providerId="ADAL" clId="{F035504D-CD34-57C8-8CA7-2400DDB0D8B5}" dt="2026-03-03T06:10:15.649" v="608" actId="1076"/>
          <ac:picMkLst>
            <pc:docMk/>
            <pc:sldMk cId="1904716061" sldId="11094"/>
            <ac:picMk id="8" creationId="{A9ADEF43-D9C3-714D-81F7-DEF5314C9798}"/>
          </ac:picMkLst>
        </pc:picChg>
      </pc:sldChg>
      <pc:sldChg chg="modSp">
        <pc:chgData name="Murciano-Goroff, Yonina" userId="c4055ff0-51f8-4c0c-a773-fa8ca7b2aae7" providerId="ADAL" clId="{F035504D-CD34-57C8-8CA7-2400DDB0D8B5}" dt="2026-03-03T05:17:07.133" v="120" actId="20577"/>
        <pc:sldMkLst>
          <pc:docMk/>
          <pc:sldMk cId="2568885574" sldId="11102"/>
        </pc:sldMkLst>
        <pc:spChg chg="mod">
          <ac:chgData name="Murciano-Goroff, Yonina" userId="c4055ff0-51f8-4c0c-a773-fa8ca7b2aae7" providerId="ADAL" clId="{F035504D-CD34-57C8-8CA7-2400DDB0D8B5}" dt="2026-03-03T05:17:07.133" v="120" actId="20577"/>
          <ac:spMkLst>
            <pc:docMk/>
            <pc:sldMk cId="2568885574" sldId="11102"/>
            <ac:spMk id="6" creationId="{6536AE3D-72D6-746A-EB00-3093C2E2AB9E}"/>
          </ac:spMkLst>
        </pc:spChg>
      </pc:sldChg>
      <pc:sldChg chg="modSp del mod">
        <pc:chgData name="Murciano-Goroff, Yonina" userId="c4055ff0-51f8-4c0c-a773-fa8ca7b2aae7" providerId="ADAL" clId="{F035504D-CD34-57C8-8CA7-2400DDB0D8B5}" dt="2026-03-03T05:15:47.590" v="87" actId="2696"/>
        <pc:sldMkLst>
          <pc:docMk/>
          <pc:sldMk cId="3018905865" sldId="11124"/>
        </pc:sldMkLst>
        <pc:spChg chg="mod">
          <ac:chgData name="Murciano-Goroff, Yonina" userId="c4055ff0-51f8-4c0c-a773-fa8ca7b2aae7" providerId="ADAL" clId="{F035504D-CD34-57C8-8CA7-2400DDB0D8B5}" dt="2026-03-03T05:03:15.263" v="20" actId="20577"/>
          <ac:spMkLst>
            <pc:docMk/>
            <pc:sldMk cId="3018905865" sldId="11124"/>
            <ac:spMk id="43" creationId="{3DD56807-5584-96D1-F362-7D8B23602E6F}"/>
          </ac:spMkLst>
        </pc:spChg>
      </pc:sldChg>
      <pc:sldChg chg="add ord">
        <pc:chgData name="Murciano-Goroff, Yonina" userId="c4055ff0-51f8-4c0c-a773-fa8ca7b2aae7" providerId="ADAL" clId="{F035504D-CD34-57C8-8CA7-2400DDB0D8B5}" dt="2026-03-03T05:34:48.213" v="143" actId="20578"/>
        <pc:sldMkLst>
          <pc:docMk/>
          <pc:sldMk cId="4062115193" sldId="11124"/>
        </pc:sldMkLst>
      </pc:sldChg>
      <pc:sldChg chg="add del">
        <pc:chgData name="Murciano-Goroff, Yonina" userId="c4055ff0-51f8-4c0c-a773-fa8ca7b2aae7" providerId="ADAL" clId="{F035504D-CD34-57C8-8CA7-2400DDB0D8B5}" dt="2026-03-03T05:19:08.402" v="121" actId="2696"/>
        <pc:sldMkLst>
          <pc:docMk/>
          <pc:sldMk cId="4135199799" sldId="11124"/>
        </pc:sldMkLst>
      </pc:sldChg>
      <pc:sldChg chg="addSp delSp modSp mod ord">
        <pc:chgData name="Murciano-Goroff, Yonina" userId="c4055ff0-51f8-4c0c-a773-fa8ca7b2aae7" providerId="ADAL" clId="{F035504D-CD34-57C8-8CA7-2400DDB0D8B5}" dt="2026-03-03T05:54:10.661" v="280" actId="478"/>
        <pc:sldMkLst>
          <pc:docMk/>
          <pc:sldMk cId="876569320" sldId="11131"/>
        </pc:sldMkLst>
        <pc:spChg chg="add del mod">
          <ac:chgData name="Murciano-Goroff, Yonina" userId="c4055ff0-51f8-4c0c-a773-fa8ca7b2aae7" providerId="ADAL" clId="{F035504D-CD34-57C8-8CA7-2400DDB0D8B5}" dt="2026-03-03T05:54:10.661" v="280" actId="478"/>
          <ac:spMkLst>
            <pc:docMk/>
            <pc:sldMk cId="876569320" sldId="11131"/>
            <ac:spMk id="4" creationId="{3299BDAD-8CEC-E40F-87D5-19D42023F420}"/>
          </ac:spMkLst>
        </pc:spChg>
        <pc:picChg chg="mod">
          <ac:chgData name="Murciano-Goroff, Yonina" userId="c4055ff0-51f8-4c0c-a773-fa8ca7b2aae7" providerId="ADAL" clId="{F035504D-CD34-57C8-8CA7-2400DDB0D8B5}" dt="2026-03-03T05:53:46.730" v="233" actId="1076"/>
          <ac:picMkLst>
            <pc:docMk/>
            <pc:sldMk cId="876569320" sldId="11131"/>
            <ac:picMk id="5" creationId="{9FE36115-0E56-663F-82EE-359F8AA75097}"/>
          </ac:picMkLst>
        </pc:picChg>
      </pc:sldChg>
      <pc:sldChg chg="ord">
        <pc:chgData name="Murciano-Goroff, Yonina" userId="c4055ff0-51f8-4c0c-a773-fa8ca7b2aae7" providerId="ADAL" clId="{F035504D-CD34-57C8-8CA7-2400DDB0D8B5}" dt="2026-03-03T06:16:50.588" v="752" actId="20578"/>
        <pc:sldMkLst>
          <pc:docMk/>
          <pc:sldMk cId="1020216645" sldId="2147469300"/>
        </pc:sldMkLst>
      </pc:sldChg>
      <pc:sldChg chg="modSp mod">
        <pc:chgData name="Murciano-Goroff, Yonina" userId="c4055ff0-51f8-4c0c-a773-fa8ca7b2aae7" providerId="ADAL" clId="{F035504D-CD34-57C8-8CA7-2400DDB0D8B5}" dt="2026-03-03T06:13:59.857" v="746" actId="20577"/>
        <pc:sldMkLst>
          <pc:docMk/>
          <pc:sldMk cId="2084940923" sldId="2147483612"/>
        </pc:sldMkLst>
        <pc:spChg chg="mod">
          <ac:chgData name="Murciano-Goroff, Yonina" userId="c4055ff0-51f8-4c0c-a773-fa8ca7b2aae7" providerId="ADAL" clId="{F035504D-CD34-57C8-8CA7-2400DDB0D8B5}" dt="2026-03-03T06:13:59.857" v="746" actId="20577"/>
          <ac:spMkLst>
            <pc:docMk/>
            <pc:sldMk cId="2084940923" sldId="2147483612"/>
            <ac:spMk id="6" creationId="{75FB0FDA-49BA-3A88-0DFD-B376E86754FA}"/>
          </ac:spMkLst>
        </pc:spChg>
      </pc:sldChg>
      <pc:sldChg chg="modSp mod ord">
        <pc:chgData name="Murciano-Goroff, Yonina" userId="c4055ff0-51f8-4c0c-a773-fa8ca7b2aae7" providerId="ADAL" clId="{F035504D-CD34-57C8-8CA7-2400DDB0D8B5}" dt="2026-03-03T06:15:21.386" v="750" actId="20578"/>
        <pc:sldMkLst>
          <pc:docMk/>
          <pc:sldMk cId="1074769975" sldId="2147483613"/>
        </pc:sldMkLst>
        <pc:picChg chg="mod">
          <ac:chgData name="Murciano-Goroff, Yonina" userId="c4055ff0-51f8-4c0c-a773-fa8ca7b2aae7" providerId="ADAL" clId="{F035504D-CD34-57C8-8CA7-2400DDB0D8B5}" dt="2026-03-03T06:14:51.516" v="748" actId="14100"/>
          <ac:picMkLst>
            <pc:docMk/>
            <pc:sldMk cId="1074769975" sldId="2147483613"/>
            <ac:picMk id="8" creationId="{D370CD6F-EE3B-F442-FA15-697BE8F4620C}"/>
          </ac:picMkLst>
        </pc:picChg>
      </pc:sldChg>
      <pc:sldChg chg="addSp delSp modSp new mod chgLayout">
        <pc:chgData name="Murciano-Goroff, Yonina" userId="c4055ff0-51f8-4c0c-a773-fa8ca7b2aae7" providerId="ADAL" clId="{F035504D-CD34-57C8-8CA7-2400DDB0D8B5}" dt="2026-03-03T05:16:56.102" v="115" actId="20577"/>
        <pc:sldMkLst>
          <pc:docMk/>
          <pc:sldMk cId="2303985024" sldId="2147483615"/>
        </pc:sldMkLst>
        <pc:spChg chg="mod ord">
          <ac:chgData name="Murciano-Goroff, Yonina" userId="c4055ff0-51f8-4c0c-a773-fa8ca7b2aae7" providerId="ADAL" clId="{F035504D-CD34-57C8-8CA7-2400DDB0D8B5}" dt="2026-03-03T05:16:05.310" v="90" actId="700"/>
          <ac:spMkLst>
            <pc:docMk/>
            <pc:sldMk cId="2303985024" sldId="2147483615"/>
            <ac:spMk id="2" creationId="{83C61B94-AC2D-43F8-17BF-7FE5062C1C8D}"/>
          </ac:spMkLst>
        </pc:spChg>
        <pc:spChg chg="mod ord">
          <ac:chgData name="Murciano-Goroff, Yonina" userId="c4055ff0-51f8-4c0c-a773-fa8ca7b2aae7" providerId="ADAL" clId="{F035504D-CD34-57C8-8CA7-2400DDB0D8B5}" dt="2026-03-03T05:16:05.310" v="90" actId="700"/>
          <ac:spMkLst>
            <pc:docMk/>
            <pc:sldMk cId="2303985024" sldId="2147483615"/>
            <ac:spMk id="3" creationId="{03991949-6A90-0C9B-5B6D-333E09856EC1}"/>
          </ac:spMkLst>
        </pc:spChg>
        <pc:spChg chg="del">
          <ac:chgData name="Murciano-Goroff, Yonina" userId="c4055ff0-51f8-4c0c-a773-fa8ca7b2aae7" providerId="ADAL" clId="{F035504D-CD34-57C8-8CA7-2400DDB0D8B5}" dt="2026-03-03T05:16:05.310" v="90" actId="700"/>
          <ac:spMkLst>
            <pc:docMk/>
            <pc:sldMk cId="2303985024" sldId="2147483615"/>
            <ac:spMk id="4" creationId="{87AF4AF9-7700-7D22-20FF-EA3D882FAFA7}"/>
          </ac:spMkLst>
        </pc:spChg>
        <pc:spChg chg="add mod ord">
          <ac:chgData name="Murciano-Goroff, Yonina" userId="c4055ff0-51f8-4c0c-a773-fa8ca7b2aae7" providerId="ADAL" clId="{F035504D-CD34-57C8-8CA7-2400DDB0D8B5}" dt="2026-03-03T05:16:56.102" v="115" actId="20577"/>
          <ac:spMkLst>
            <pc:docMk/>
            <pc:sldMk cId="2303985024" sldId="2147483615"/>
            <ac:spMk id="5" creationId="{307080E4-6770-5B5C-F65B-A7B743C34E9A}"/>
          </ac:spMkLst>
        </pc:spChg>
      </pc:sldChg>
      <pc:sldChg chg="modSp new mod">
        <pc:chgData name="Murciano-Goroff, Yonina" userId="c4055ff0-51f8-4c0c-a773-fa8ca7b2aae7" providerId="ADAL" clId="{F035504D-CD34-57C8-8CA7-2400DDB0D8B5}" dt="2026-03-03T06:05:48.650" v="581" actId="20577"/>
        <pc:sldMkLst>
          <pc:docMk/>
          <pc:sldMk cId="4277563392" sldId="2147483616"/>
        </pc:sldMkLst>
        <pc:spChg chg="mod">
          <ac:chgData name="Murciano-Goroff, Yonina" userId="c4055ff0-51f8-4c0c-a773-fa8ca7b2aae7" providerId="ADAL" clId="{F035504D-CD34-57C8-8CA7-2400DDB0D8B5}" dt="2026-03-03T06:05:06.289" v="349" actId="20577"/>
          <ac:spMkLst>
            <pc:docMk/>
            <pc:sldMk cId="4277563392" sldId="2147483616"/>
            <ac:spMk id="5" creationId="{B240B47D-228D-5819-8E73-A033CFEB123C}"/>
          </ac:spMkLst>
        </pc:spChg>
        <pc:spChg chg="mod">
          <ac:chgData name="Murciano-Goroff, Yonina" userId="c4055ff0-51f8-4c0c-a773-fa8ca7b2aae7" providerId="ADAL" clId="{F035504D-CD34-57C8-8CA7-2400DDB0D8B5}" dt="2026-03-03T06:05:48.650" v="581" actId="20577"/>
          <ac:spMkLst>
            <pc:docMk/>
            <pc:sldMk cId="4277563392" sldId="2147483616"/>
            <ac:spMk id="6" creationId="{DBA6DC5F-3D7D-8848-BEE6-E64720ADF7D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C371D-5DA9-6C42-8A12-4A27D2753739}" type="datetimeFigureOut">
              <a:rPr lang="en-US" smtClean="0"/>
              <a:t>3/3/26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35306-B3B1-A944-A64E-0A77BF937900}" type="slidenum">
              <a:rPr lang="en-US" smtClean="0"/>
              <a:t>‹#›</a:t>
            </a:fld>
            <a:endParaRPr lang="en-US"/>
          </a:p>
        </p:txBody>
      </p:sp>
    </p:spTree>
    <p:extLst>
      <p:ext uri="{BB962C8B-B14F-4D97-AF65-F5344CB8AC3E}">
        <p14:creationId xmlns:p14="http://schemas.microsoft.com/office/powerpoint/2010/main" val="330374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A1F21-0449-394D-BC63-0CD973B02CB2}" type="slidenum">
              <a:rPr lang="en-US" smtClean="0"/>
              <a:t>1</a:t>
            </a:fld>
            <a:endParaRPr lang="en-US"/>
          </a:p>
        </p:txBody>
      </p:sp>
    </p:spTree>
    <p:extLst>
      <p:ext uri="{BB962C8B-B14F-4D97-AF65-F5344CB8AC3E}">
        <p14:creationId xmlns:p14="http://schemas.microsoft.com/office/powerpoint/2010/main" val="3151955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35306-B3B1-A944-A64E-0A77BF937900}" type="slidenum">
              <a:rPr lang="en-US" smtClean="0"/>
              <a:t>45</a:t>
            </a:fld>
            <a:endParaRPr lang="en-US"/>
          </a:p>
        </p:txBody>
      </p:sp>
    </p:spTree>
    <p:extLst>
      <p:ext uri="{BB962C8B-B14F-4D97-AF65-F5344CB8AC3E}">
        <p14:creationId xmlns:p14="http://schemas.microsoft.com/office/powerpoint/2010/main" val="1615892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35306-B3B1-A944-A64E-0A77BF937900}" type="slidenum">
              <a:rPr lang="en-US" smtClean="0"/>
              <a:t>51</a:t>
            </a:fld>
            <a:endParaRPr lang="en-US"/>
          </a:p>
        </p:txBody>
      </p:sp>
    </p:spTree>
    <p:extLst>
      <p:ext uri="{BB962C8B-B14F-4D97-AF65-F5344CB8AC3E}">
        <p14:creationId xmlns:p14="http://schemas.microsoft.com/office/powerpoint/2010/main" val="266674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423863" y="704850"/>
            <a:ext cx="6186487"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000" b="0" strike="noStrike" spc="-1">
                <a:latin typeface="Arial Unicode MS"/>
                <a:ea typeface="Arial Unicode MS"/>
              </a:rPr>
              <a:t>Examples of Drugs Whose Doses or Schedules Were Modified for Safety or Tolerability after Approval.*</a:t>
            </a:r>
            <a:endParaRPr lang="en-US" sz="1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57</a:t>
            </a:fld>
            <a:endParaRPr lang="en-US" dirty="0"/>
          </a:p>
        </p:txBody>
      </p:sp>
    </p:spTree>
    <p:extLst>
      <p:ext uri="{BB962C8B-B14F-4D97-AF65-F5344CB8AC3E}">
        <p14:creationId xmlns:p14="http://schemas.microsoft.com/office/powerpoint/2010/main" val="1609342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B453E-D76A-D38B-F000-DD09CC601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17F40-30A7-5CF0-DF7B-ECCD472ADB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BE747-5DD3-5720-DBA0-F3FD0D0004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CA9218-07C4-7CFD-9FFF-4B2CEC864A87}"/>
              </a:ext>
            </a:extLst>
          </p:cNvPr>
          <p:cNvSpPr>
            <a:spLocks noGrp="1"/>
          </p:cNvSpPr>
          <p:nvPr>
            <p:ph type="sldNum" sz="quarter" idx="5"/>
          </p:nvPr>
        </p:nvSpPr>
        <p:spPr/>
        <p:txBody>
          <a:bodyPr/>
          <a:lstStyle/>
          <a:p>
            <a:fld id="{B2635306-B3B1-A944-A64E-0A77BF937900}" type="slidenum">
              <a:rPr lang="en-US" smtClean="0"/>
              <a:t>65</a:t>
            </a:fld>
            <a:endParaRPr lang="en-US"/>
          </a:p>
        </p:txBody>
      </p:sp>
    </p:spTree>
    <p:extLst>
      <p:ext uri="{BB962C8B-B14F-4D97-AF65-F5344CB8AC3E}">
        <p14:creationId xmlns:p14="http://schemas.microsoft.com/office/powerpoint/2010/main" val="2094579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71</a:t>
            </a:fld>
            <a:endParaRPr lang="en-US" dirty="0"/>
          </a:p>
        </p:txBody>
      </p:sp>
    </p:spTree>
    <p:extLst>
      <p:ext uri="{BB962C8B-B14F-4D97-AF65-F5344CB8AC3E}">
        <p14:creationId xmlns:p14="http://schemas.microsoft.com/office/powerpoint/2010/main" val="958615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35306-B3B1-A944-A64E-0A77BF937900}" type="slidenum">
              <a:rPr lang="en-US" smtClean="0"/>
              <a:t>72</a:t>
            </a:fld>
            <a:endParaRPr lang="en-US"/>
          </a:p>
        </p:txBody>
      </p:sp>
    </p:spTree>
    <p:extLst>
      <p:ext uri="{BB962C8B-B14F-4D97-AF65-F5344CB8AC3E}">
        <p14:creationId xmlns:p14="http://schemas.microsoft.com/office/powerpoint/2010/main" val="3475669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2F979D-C765-4418-A536-1EAFAF0DCCFE}" type="slidenum">
              <a:rPr lang="en-US" smtClean="0"/>
              <a:t>73</a:t>
            </a:fld>
            <a:endParaRPr lang="en-US"/>
          </a:p>
        </p:txBody>
      </p:sp>
    </p:spTree>
    <p:extLst>
      <p:ext uri="{BB962C8B-B14F-4D97-AF65-F5344CB8AC3E}">
        <p14:creationId xmlns:p14="http://schemas.microsoft.com/office/powerpoint/2010/main" val="153530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35306-B3B1-A944-A64E-0A77BF937900}" type="slidenum">
              <a:rPr lang="en-US" smtClean="0"/>
              <a:t>3</a:t>
            </a:fld>
            <a:endParaRPr lang="en-US"/>
          </a:p>
        </p:txBody>
      </p:sp>
    </p:spTree>
    <p:extLst>
      <p:ext uri="{BB962C8B-B14F-4D97-AF65-F5344CB8AC3E}">
        <p14:creationId xmlns:p14="http://schemas.microsoft.com/office/powerpoint/2010/main" val="1248201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04051-DA33-C6D4-114A-18B515062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6D1A6-47C0-3407-D646-6C61B361A8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5DCE0-2F1B-68FD-2AB2-A511A27A87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C691B7-932B-D47F-A03C-4B0B98DAE228}"/>
              </a:ext>
            </a:extLst>
          </p:cNvPr>
          <p:cNvSpPr>
            <a:spLocks noGrp="1"/>
          </p:cNvSpPr>
          <p:nvPr>
            <p:ph type="sldNum" sz="quarter" idx="5"/>
          </p:nvPr>
        </p:nvSpPr>
        <p:spPr/>
        <p:txBody>
          <a:bodyPr/>
          <a:lstStyle/>
          <a:p>
            <a:fld id="{B2635306-B3B1-A944-A64E-0A77BF937900}" type="slidenum">
              <a:rPr lang="en-US" smtClean="0"/>
              <a:t>5</a:t>
            </a:fld>
            <a:endParaRPr lang="en-US"/>
          </a:p>
        </p:txBody>
      </p:sp>
    </p:spTree>
    <p:extLst>
      <p:ext uri="{BB962C8B-B14F-4D97-AF65-F5344CB8AC3E}">
        <p14:creationId xmlns:p14="http://schemas.microsoft.com/office/powerpoint/2010/main" val="108944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35306-B3B1-A944-A64E-0A77BF937900}" type="slidenum">
              <a:rPr lang="en-US" smtClean="0"/>
              <a:t>6</a:t>
            </a:fld>
            <a:endParaRPr lang="en-US"/>
          </a:p>
        </p:txBody>
      </p:sp>
    </p:spTree>
    <p:extLst>
      <p:ext uri="{BB962C8B-B14F-4D97-AF65-F5344CB8AC3E}">
        <p14:creationId xmlns:p14="http://schemas.microsoft.com/office/powerpoint/2010/main" val="2932588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35306-B3B1-A944-A64E-0A77BF937900}" type="slidenum">
              <a:rPr lang="en-US" smtClean="0"/>
              <a:t>7</a:t>
            </a:fld>
            <a:endParaRPr lang="en-US"/>
          </a:p>
        </p:txBody>
      </p:sp>
    </p:spTree>
    <p:extLst>
      <p:ext uri="{BB962C8B-B14F-4D97-AF65-F5344CB8AC3E}">
        <p14:creationId xmlns:p14="http://schemas.microsoft.com/office/powerpoint/2010/main" val="1105562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8356B2AC-3A40-DA45-BAE0-A4FB6DAA31E2}"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5998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35306-B3B1-A944-A64E-0A77BF937900}" type="slidenum">
              <a:rPr lang="en-US" smtClean="0"/>
              <a:t>9</a:t>
            </a:fld>
            <a:endParaRPr lang="en-US"/>
          </a:p>
        </p:txBody>
      </p:sp>
    </p:spTree>
    <p:extLst>
      <p:ext uri="{BB962C8B-B14F-4D97-AF65-F5344CB8AC3E}">
        <p14:creationId xmlns:p14="http://schemas.microsoft.com/office/powerpoint/2010/main" val="4079083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23B60-E617-1029-535F-FA82F246F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1DC4EF-03AF-5F04-2DE8-DC5565963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0BC20-21F6-9FE5-26AE-FF18301397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8BC4FA-769A-7BBE-223F-3231D8CEE8CB}"/>
              </a:ext>
            </a:extLst>
          </p:cNvPr>
          <p:cNvSpPr>
            <a:spLocks noGrp="1"/>
          </p:cNvSpPr>
          <p:nvPr>
            <p:ph type="sldNum" sz="quarter" idx="5"/>
          </p:nvPr>
        </p:nvSpPr>
        <p:spPr/>
        <p:txBody>
          <a:bodyPr/>
          <a:lstStyle/>
          <a:p>
            <a:fld id="{B2635306-B3B1-A944-A64E-0A77BF937900}" type="slidenum">
              <a:rPr lang="en-US" smtClean="0"/>
              <a:t>11</a:t>
            </a:fld>
            <a:endParaRPr lang="en-US"/>
          </a:p>
        </p:txBody>
      </p:sp>
    </p:spTree>
    <p:extLst>
      <p:ext uri="{BB962C8B-B14F-4D97-AF65-F5344CB8AC3E}">
        <p14:creationId xmlns:p14="http://schemas.microsoft.com/office/powerpoint/2010/main" val="2291767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35306-B3B1-A944-A64E-0A77BF937900}" type="slidenum">
              <a:rPr lang="en-US" smtClean="0"/>
              <a:t>23</a:t>
            </a:fld>
            <a:endParaRPr lang="en-US"/>
          </a:p>
        </p:txBody>
      </p:sp>
    </p:spTree>
    <p:extLst>
      <p:ext uri="{BB962C8B-B14F-4D97-AF65-F5344CB8AC3E}">
        <p14:creationId xmlns:p14="http://schemas.microsoft.com/office/powerpoint/2010/main" val="4038118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004170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Blue 1/2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297257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5"/>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Divider layouts</a:t>
            </a:r>
          </a:p>
        </p:txBody>
      </p:sp>
    </p:spTree>
    <p:extLst>
      <p:ext uri="{BB962C8B-B14F-4D97-AF65-F5344CB8AC3E}">
        <p14:creationId xmlns:p14="http://schemas.microsoft.com/office/powerpoint/2010/main" val="1695282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D86FA2C-F8A6-90E8-5782-DF29638FC6C0}"/>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2">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tx1"/>
                </a:solidFill>
              </a:defRPr>
            </a:lvl1pPr>
          </a:lstStyle>
          <a:p>
            <a:r>
              <a:rPr lang="en-US" dirty="0"/>
              <a:t>This slide is for a divider, statement or takeaway.</a:t>
            </a:r>
          </a:p>
        </p:txBody>
      </p:sp>
    </p:spTree>
    <p:extLst>
      <p:ext uri="{BB962C8B-B14F-4D97-AF65-F5344CB8AC3E}">
        <p14:creationId xmlns:p14="http://schemas.microsoft.com/office/powerpoint/2010/main" val="4039597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tx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66FADEA-3B1D-38EC-A06D-527B0A9E3ADB}"/>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1">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dirty="0"/>
              <a:t>This slide is for a divider, statement or takeaway.</a:t>
            </a:r>
          </a:p>
        </p:txBody>
      </p:sp>
    </p:spTree>
    <p:extLst>
      <p:ext uri="{BB962C8B-B14F-4D97-AF65-F5344CB8AC3E}">
        <p14:creationId xmlns:p14="http://schemas.microsoft.com/office/powerpoint/2010/main" val="74695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Only +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Only + Content layouts</a:t>
            </a:r>
          </a:p>
        </p:txBody>
      </p:sp>
    </p:spTree>
    <p:extLst>
      <p:ext uri="{BB962C8B-B14F-4D97-AF65-F5344CB8AC3E}">
        <p14:creationId xmlns:p14="http://schemas.microsoft.com/office/powerpoint/2010/main" val="4166939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550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7478196"/>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272651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551346"/>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our Charts">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lvl1pPr>
          </a:lstStyle>
          <a:p>
            <a:pPr lvl="0"/>
            <a:r>
              <a:rPr lang="en-US" dirty="0"/>
              <a:t>Chart title</a:t>
            </a:r>
          </a:p>
        </p:txBody>
      </p:sp>
    </p:spTree>
    <p:extLst>
      <p:ext uri="{BB962C8B-B14F-4D97-AF65-F5344CB8AC3E}">
        <p14:creationId xmlns:p14="http://schemas.microsoft.com/office/powerpoint/2010/main" val="2065409019"/>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1/2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102383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1288333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648396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3971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331454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2398777"/>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1722725"/>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Charts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lvl1pPr>
              <a:defRPr>
                <a:solidFill>
                  <a:schemeClr val="bg1"/>
                </a:solidFill>
              </a:defRPr>
            </a:lvl1pPr>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solidFill>
                  <a:schemeClr val="bg1"/>
                </a:solidFill>
              </a:defRPr>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solidFill>
                  <a:schemeClr val="bg1"/>
                </a:solidFill>
              </a:defRPr>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solidFill>
                  <a:schemeClr val="bg1"/>
                </a:solidFill>
              </a:defRPr>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solidFill>
                  <a:schemeClr val="bg1"/>
                </a:solidFill>
              </a:defRPr>
            </a:lvl1pPr>
          </a:lstStyle>
          <a:p>
            <a:pPr lvl="0"/>
            <a:r>
              <a:rPr lang="en-US" dirty="0"/>
              <a:t>Chart title</a:t>
            </a:r>
          </a:p>
        </p:txBody>
      </p:sp>
    </p:spTree>
    <p:extLst>
      <p:ext uri="{BB962C8B-B14F-4D97-AF65-F5344CB8AC3E}">
        <p14:creationId xmlns:p14="http://schemas.microsoft.com/office/powerpoint/2010/main" val="4239586380"/>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2983807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2837257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ontent Title Eyebrow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Subtitle-Above layouts</a:t>
            </a:r>
          </a:p>
        </p:txBody>
      </p:sp>
    </p:spTree>
    <p:extLst>
      <p:ext uri="{BB962C8B-B14F-4D97-AF65-F5344CB8AC3E}">
        <p14:creationId xmlns:p14="http://schemas.microsoft.com/office/powerpoint/2010/main" val="1760744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tx1"/>
        </a:solidFill>
        <a:effectLst/>
      </p:bgPr>
    </p:bg>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855136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ubtitle-A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8957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ubtitle-A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775338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ubtitle-A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7"/>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2660146"/>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ubtitle-A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615372"/>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ubtitle-A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4481441"/>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ubtitle-A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209232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ubtitle-A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175053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ubtitle-A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bg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911363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ubtitle-A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tx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0171857"/>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ubtitle-A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421340"/>
            <a:ext cx="11184422" cy="295276"/>
          </a:xfrm>
        </p:spPr>
        <p:txBody>
          <a:bodyPr anchor="b"/>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833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4787998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ubtitle-A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5479859"/>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ubtitle-A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4852635"/>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ubtitle-A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1650005"/>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ubtitle-A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100787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ontent Title and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Subtitle-Below layouts</a:t>
            </a:r>
          </a:p>
        </p:txBody>
      </p:sp>
    </p:spTree>
    <p:extLst>
      <p:ext uri="{BB962C8B-B14F-4D97-AF65-F5344CB8AC3E}">
        <p14:creationId xmlns:p14="http://schemas.microsoft.com/office/powerpoint/2010/main" val="493174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3" y="457201"/>
            <a:ext cx="11184423" cy="557784"/>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0646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ubtitle-B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258228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ubtitle-B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0"/>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1739946"/>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ubtitle-B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0558265"/>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ubtitle-B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8535582"/>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Blue 1/2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7173928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ubtitle-B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42512222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ubtitle-B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693262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ubtitle-B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0"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bg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8289368"/>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ubtitle-B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tx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4259784"/>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ubtitle-B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9270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ubtitle-B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8693906"/>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ubtitle-B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2609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ubtitle-B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9534253"/>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ubtitle-B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4414612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pecial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Special layouts</a:t>
            </a:r>
          </a:p>
        </p:txBody>
      </p:sp>
    </p:spTree>
    <p:extLst>
      <p:ext uri="{BB962C8B-B14F-4D97-AF65-F5344CB8AC3E}">
        <p14:creationId xmlns:p14="http://schemas.microsoft.com/office/powerpoint/2010/main" val="957830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OD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2350115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ntro 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EAF8F1-C826-6F47-BE7A-44717A37D861}"/>
              </a:ext>
            </a:extLst>
          </p:cNvPr>
          <p:cNvSpPr/>
          <p:nvPr/>
        </p:nvSpPr>
        <p:spPr>
          <a:xfrm>
            <a:off x="0" y="3666565"/>
            <a:ext cx="12192000" cy="31914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US">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title; Arial 20pt bold, sentence case (1 line)</a:t>
            </a:r>
          </a:p>
        </p:txBody>
      </p:sp>
      <p:sp>
        <p:nvSpPr>
          <p:cNvPr id="21" name="Text Placeholder 20">
            <a:extLst>
              <a:ext uri="{FF2B5EF4-FFF2-40B4-BE49-F238E27FC236}">
                <a16:creationId xmlns:a16="http://schemas.microsoft.com/office/drawing/2014/main" id="{83520AB0-B15D-4644-8232-A1DA7A34C60E}"/>
              </a:ext>
            </a:extLst>
          </p:cNvPr>
          <p:cNvSpPr>
            <a:spLocks noGrp="1"/>
          </p:cNvSpPr>
          <p:nvPr>
            <p:ph type="body" sz="quarter" idx="15" hasCustomPrompt="1"/>
          </p:nvPr>
        </p:nvSpPr>
        <p:spPr>
          <a:xfrm>
            <a:off x="2549141"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23" name="Text Placeholder 20">
            <a:extLst>
              <a:ext uri="{FF2B5EF4-FFF2-40B4-BE49-F238E27FC236}">
                <a16:creationId xmlns:a16="http://schemas.microsoft.com/office/drawing/2014/main" id="{A186D89A-9D30-6C4F-925D-4091D0F3D93A}"/>
              </a:ext>
            </a:extLst>
          </p:cNvPr>
          <p:cNvSpPr>
            <a:spLocks noGrp="1"/>
          </p:cNvSpPr>
          <p:nvPr>
            <p:ph type="body" sz="quarter" idx="17" hasCustomPrompt="1"/>
          </p:nvPr>
        </p:nvSpPr>
        <p:spPr>
          <a:xfrm>
            <a:off x="8501706"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18" name="Picture Placeholder 17">
            <a:extLst>
              <a:ext uri="{FF2B5EF4-FFF2-40B4-BE49-F238E27FC236}">
                <a16:creationId xmlns:a16="http://schemas.microsoft.com/office/drawing/2014/main" id="{E68A2CBF-6F30-2D4C-BD65-7D6157EA8B3A}"/>
              </a:ext>
            </a:extLst>
          </p:cNvPr>
          <p:cNvSpPr>
            <a:spLocks noGrp="1"/>
          </p:cNvSpPr>
          <p:nvPr>
            <p:ph type="pic" sz="quarter" idx="13" hasCustomPrompt="1"/>
          </p:nvPr>
        </p:nvSpPr>
        <p:spPr>
          <a:xfrm>
            <a:off x="471702"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lIns="0" tIns="457200" anchor="t">
            <a:noAutofit/>
          </a:bodyPr>
          <a:lstStyle>
            <a:lvl1pPr algn="ctr">
              <a:defRPr sz="1200">
                <a:solidFill>
                  <a:srgbClr val="FF0000"/>
                </a:solidFill>
              </a:defRPr>
            </a:lvl1pPr>
          </a:lstStyle>
          <a:p>
            <a:r>
              <a:rPr lang="en-US" dirty="0"/>
              <a:t>Insert person’s photo</a:t>
            </a:r>
          </a:p>
        </p:txBody>
      </p:sp>
      <p:sp>
        <p:nvSpPr>
          <p:cNvPr id="19" name="Picture Placeholder 18">
            <a:extLst>
              <a:ext uri="{FF2B5EF4-FFF2-40B4-BE49-F238E27FC236}">
                <a16:creationId xmlns:a16="http://schemas.microsoft.com/office/drawing/2014/main" id="{1AA6058B-210D-DD48-8898-100F31B78D58}"/>
              </a:ext>
            </a:extLst>
          </p:cNvPr>
          <p:cNvSpPr>
            <a:spLocks noGrp="1"/>
          </p:cNvSpPr>
          <p:nvPr>
            <p:ph type="pic" sz="quarter" idx="14" hasCustomPrompt="1"/>
          </p:nvPr>
        </p:nvSpPr>
        <p:spPr>
          <a:xfrm>
            <a:off x="6447798"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tIns="457200" anchor="t">
            <a:noAutofit/>
          </a:bodyPr>
          <a:lstStyle>
            <a:lvl1pPr algn="ctr">
              <a:defRPr sz="1200">
                <a:solidFill>
                  <a:srgbClr val="FF0000"/>
                </a:solidFill>
              </a:defRPr>
            </a:lvl1pPr>
          </a:lstStyle>
          <a:p>
            <a:r>
              <a:rPr lang="en-US" dirty="0"/>
              <a:t>Insert person’s photo</a:t>
            </a:r>
          </a:p>
        </p:txBody>
      </p:sp>
      <p:sp>
        <p:nvSpPr>
          <p:cNvPr id="25" name="Text Placeholder 24">
            <a:extLst>
              <a:ext uri="{FF2B5EF4-FFF2-40B4-BE49-F238E27FC236}">
                <a16:creationId xmlns:a16="http://schemas.microsoft.com/office/drawing/2014/main" id="{67ECDB41-474A-6442-AFDC-C46B467A134A}"/>
              </a:ext>
            </a:extLst>
          </p:cNvPr>
          <p:cNvSpPr>
            <a:spLocks noGrp="1"/>
          </p:cNvSpPr>
          <p:nvPr>
            <p:ph type="body" sz="quarter" idx="18" hasCustomPrompt="1"/>
          </p:nvPr>
        </p:nvSpPr>
        <p:spPr>
          <a:xfrm>
            <a:off x="512763" y="4016187"/>
            <a:ext cx="11187112" cy="2089337"/>
          </a:xfrm>
        </p:spPr>
        <p:txBody>
          <a:bodyPr/>
          <a:lstStyle>
            <a:lvl1pPr marL="231775" indent="-231775">
              <a:spcBef>
                <a:spcPts val="1000"/>
              </a:spcBef>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bullet points</a:t>
            </a:r>
          </a:p>
        </p:txBody>
      </p:sp>
    </p:spTree>
    <p:extLst>
      <p:ext uri="{BB962C8B-B14F-4D97-AF65-F5344CB8AC3E}">
        <p14:creationId xmlns:p14="http://schemas.microsoft.com/office/powerpoint/2010/main" val="25374408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tatemen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B008058-B9DB-5E41-ADFA-69BE9568002B}"/>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Bring placeholder to front. Drag picture to placeholder or click icon to add. Send placeholder to back. </a:t>
            </a:r>
            <a:br>
              <a:rPr lang="en-US" dirty="0"/>
            </a:br>
            <a:r>
              <a:rPr lang="en-US" dirty="0"/>
              <a:t>Note that the overlay sits on top of the slide; it will need to be pasted onto any new slide using this layout.</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6961399" cy="2519084"/>
          </a:xfrm>
        </p:spPr>
        <p:txBody>
          <a:bodyPr vert="horz"/>
          <a:lstStyle>
            <a:lvl1pPr>
              <a:defRPr>
                <a:solidFill>
                  <a:schemeClr val="bg1"/>
                </a:solidFill>
              </a:defRPr>
            </a:lvl1pPr>
          </a:lstStyle>
          <a:p>
            <a:r>
              <a:rPr lang="en-US" dirty="0"/>
              <a:t>Large statement; Arial 32pt bold, sentence case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6961398" cy="295276"/>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611249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4D66BA-EC5A-D945-99FE-DA74D720C612}"/>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Drag picture to placeholder or click icon to add. Send placeholder to back.</a:t>
            </a:r>
          </a:p>
        </p:txBody>
      </p:sp>
      <p:sp>
        <p:nvSpPr>
          <p:cNvPr id="4" name="Slide Number Placeholder 3">
            <a:extLst>
              <a:ext uri="{FF2B5EF4-FFF2-40B4-BE49-F238E27FC236}">
                <a16:creationId xmlns:a16="http://schemas.microsoft.com/office/drawing/2014/main" id="{E044F558-9BFF-B14B-8BE9-C6BBD3865858}"/>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3" name="Footer Placeholder 2">
            <a:extLst>
              <a:ext uri="{FF2B5EF4-FFF2-40B4-BE49-F238E27FC236}">
                <a16:creationId xmlns:a16="http://schemas.microsoft.com/office/drawing/2014/main" id="{E3BBCD08-FF08-374A-9A06-80B682368766}"/>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3" name="Text Placeholder 12">
            <a:extLst>
              <a:ext uri="{FF2B5EF4-FFF2-40B4-BE49-F238E27FC236}">
                <a16:creationId xmlns:a16="http://schemas.microsoft.com/office/drawing/2014/main" id="{04CC9F91-EFE4-A54B-B9C5-6BBAE3D75CC2}"/>
              </a:ext>
            </a:extLst>
          </p:cNvPr>
          <p:cNvSpPr>
            <a:spLocks noGrp="1"/>
          </p:cNvSpPr>
          <p:nvPr>
            <p:ph type="body" sz="quarter" idx="13" hasCustomPrompt="1"/>
          </p:nvPr>
        </p:nvSpPr>
        <p:spPr>
          <a:xfrm>
            <a:off x="0" y="1039089"/>
            <a:ext cx="5029200" cy="5029200"/>
          </a:xfrm>
          <a:solidFill>
            <a:schemeClr val="bg1"/>
          </a:solidFill>
        </p:spPr>
        <p:txBody>
          <a:bodyPr lIns="457200" tIns="1097280" rIns="457200"/>
          <a:lstStyle>
            <a:lvl1pPr>
              <a:defRPr sz="2400"/>
            </a:lvl1pPr>
            <a:lvl2pPr marL="0" indent="0">
              <a:buNone/>
              <a:defRPr>
                <a:solidFill>
                  <a:schemeClr val="accent1"/>
                </a:solidFill>
              </a:defRPr>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1076100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Large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7" name="Freeform 16">
            <a:extLst>
              <a:ext uri="{FF2B5EF4-FFF2-40B4-BE49-F238E27FC236}">
                <a16:creationId xmlns:a16="http://schemas.microsoft.com/office/drawing/2014/main" id="{2A7B38F7-2661-CE4A-817E-73C2E2DCC1FB}"/>
              </a:ext>
            </a:extLst>
          </p:cNvPr>
          <p:cNvSpPr/>
          <p:nvPr/>
        </p:nvSpPr>
        <p:spPr>
          <a:xfrm>
            <a:off x="502080" y="1067823"/>
            <a:ext cx="553045" cy="409575"/>
          </a:xfrm>
          <a:custGeom>
            <a:avLst/>
            <a:gdLst/>
            <a:ahLst/>
            <a:cxnLst/>
            <a:rect l="l" t="t" r="r" b="b"/>
            <a:pathLst>
              <a:path w="553045" h="409575">
                <a:moveTo>
                  <a:pt x="530423" y="0"/>
                </a:moveTo>
                <a:lnTo>
                  <a:pt x="544711" y="26789"/>
                </a:lnTo>
                <a:cubicBezTo>
                  <a:pt x="508992" y="51792"/>
                  <a:pt x="481607" y="73819"/>
                  <a:pt x="462557" y="92869"/>
                </a:cubicBezTo>
                <a:cubicBezTo>
                  <a:pt x="428823" y="126603"/>
                  <a:pt x="411956" y="157956"/>
                  <a:pt x="411956" y="186928"/>
                </a:cubicBezTo>
                <a:cubicBezTo>
                  <a:pt x="411956" y="195262"/>
                  <a:pt x="414139" y="202009"/>
                  <a:pt x="418504" y="207169"/>
                </a:cubicBezTo>
                <a:cubicBezTo>
                  <a:pt x="422870" y="212328"/>
                  <a:pt x="428823" y="214908"/>
                  <a:pt x="436364" y="214908"/>
                </a:cubicBezTo>
                <a:cubicBezTo>
                  <a:pt x="451445" y="212923"/>
                  <a:pt x="461367" y="211931"/>
                  <a:pt x="466129" y="211931"/>
                </a:cubicBezTo>
                <a:cubicBezTo>
                  <a:pt x="491132" y="211931"/>
                  <a:pt x="511869" y="221059"/>
                  <a:pt x="528339" y="239316"/>
                </a:cubicBezTo>
                <a:cubicBezTo>
                  <a:pt x="544810" y="257572"/>
                  <a:pt x="553045" y="279995"/>
                  <a:pt x="553045" y="306586"/>
                </a:cubicBezTo>
                <a:cubicBezTo>
                  <a:pt x="553045" y="337542"/>
                  <a:pt x="543917" y="362446"/>
                  <a:pt x="525661" y="381298"/>
                </a:cubicBezTo>
                <a:cubicBezTo>
                  <a:pt x="507404" y="400149"/>
                  <a:pt x="482600" y="409575"/>
                  <a:pt x="451247" y="409575"/>
                </a:cubicBezTo>
                <a:cubicBezTo>
                  <a:pt x="415528" y="409575"/>
                  <a:pt x="386159" y="396379"/>
                  <a:pt x="363140" y="369987"/>
                </a:cubicBezTo>
                <a:cubicBezTo>
                  <a:pt x="340122" y="343594"/>
                  <a:pt x="328612" y="308372"/>
                  <a:pt x="328612" y="264319"/>
                </a:cubicBezTo>
                <a:cubicBezTo>
                  <a:pt x="328612" y="219869"/>
                  <a:pt x="344090" y="174030"/>
                  <a:pt x="375047" y="126801"/>
                </a:cubicBezTo>
                <a:cubicBezTo>
                  <a:pt x="406003" y="79573"/>
                  <a:pt x="457795" y="37306"/>
                  <a:pt x="530423" y="0"/>
                </a:cubicBezTo>
                <a:close/>
                <a:moveTo>
                  <a:pt x="201811" y="0"/>
                </a:moveTo>
                <a:lnTo>
                  <a:pt x="216098" y="26789"/>
                </a:lnTo>
                <a:cubicBezTo>
                  <a:pt x="177998" y="53776"/>
                  <a:pt x="149820" y="76398"/>
                  <a:pt x="131564" y="94655"/>
                </a:cubicBezTo>
                <a:cubicBezTo>
                  <a:pt x="99417" y="127595"/>
                  <a:pt x="83343" y="159147"/>
                  <a:pt x="83343" y="189309"/>
                </a:cubicBezTo>
                <a:cubicBezTo>
                  <a:pt x="83343" y="199628"/>
                  <a:pt x="86320" y="206375"/>
                  <a:pt x="92273" y="209550"/>
                </a:cubicBezTo>
                <a:cubicBezTo>
                  <a:pt x="98226" y="213122"/>
                  <a:pt x="103386" y="214908"/>
                  <a:pt x="107751" y="214908"/>
                </a:cubicBezTo>
                <a:cubicBezTo>
                  <a:pt x="122832" y="212923"/>
                  <a:pt x="132754" y="211931"/>
                  <a:pt x="137517" y="211931"/>
                </a:cubicBezTo>
                <a:cubicBezTo>
                  <a:pt x="162917" y="211931"/>
                  <a:pt x="183753" y="221158"/>
                  <a:pt x="200025" y="239613"/>
                </a:cubicBezTo>
                <a:cubicBezTo>
                  <a:pt x="216297" y="258068"/>
                  <a:pt x="224433" y="280392"/>
                  <a:pt x="224433" y="306586"/>
                </a:cubicBezTo>
                <a:cubicBezTo>
                  <a:pt x="224433" y="335955"/>
                  <a:pt x="215503" y="360462"/>
                  <a:pt x="197643" y="380107"/>
                </a:cubicBezTo>
                <a:cubicBezTo>
                  <a:pt x="179784" y="399752"/>
                  <a:pt x="155178" y="409575"/>
                  <a:pt x="123825" y="409575"/>
                </a:cubicBezTo>
                <a:cubicBezTo>
                  <a:pt x="86915" y="409575"/>
                  <a:pt x="57050" y="396379"/>
                  <a:pt x="34230" y="369987"/>
                </a:cubicBezTo>
                <a:cubicBezTo>
                  <a:pt x="11410" y="343594"/>
                  <a:pt x="0" y="308372"/>
                  <a:pt x="0" y="264319"/>
                </a:cubicBezTo>
                <a:cubicBezTo>
                  <a:pt x="0" y="222250"/>
                  <a:pt x="14585" y="177502"/>
                  <a:pt x="43755" y="130076"/>
                </a:cubicBezTo>
                <a:cubicBezTo>
                  <a:pt x="72925" y="82649"/>
                  <a:pt x="125611" y="39291"/>
                  <a:pt x="201811"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solidFill>
                <a:srgbClr val="2E5FF4"/>
              </a:solidFill>
              <a:effectLst/>
              <a:uLnTx/>
              <a:uFillTx/>
              <a:latin typeface="Times" pitchFamily="2" charset="0"/>
              <a:ea typeface="+mn-ea"/>
              <a:cs typeface="Arial" panose="020B0604020202020204" pitchFamily="34" charset="0"/>
            </a:endParaRPr>
          </a:p>
        </p:txBody>
      </p:sp>
      <p:sp>
        <p:nvSpPr>
          <p:cNvPr id="2" name="Title 1"/>
          <p:cNvSpPr>
            <a:spLocks noGrp="1"/>
          </p:cNvSpPr>
          <p:nvPr>
            <p:ph type="title" hasCustomPrompt="1"/>
          </p:nvPr>
        </p:nvSpPr>
        <p:spPr>
          <a:xfrm>
            <a:off x="512063" y="405743"/>
            <a:ext cx="11184423" cy="307226"/>
          </a:xfrm>
        </p:spPr>
        <p:txBody>
          <a:bodyPr vert="horz" lIns="0" tIns="0" rIns="0" bIns="0" rtlCol="0" anchor="b">
            <a:noAutofit/>
          </a:bodyPr>
          <a:lstStyle>
            <a:lvl1pPr>
              <a:defRPr lang="en-US" sz="2000" b="1" dirty="0">
                <a:solidFill>
                  <a:schemeClr val="accent1"/>
                </a:solidFill>
                <a:latin typeface="+mn-lt"/>
                <a:ea typeface="+mn-ea"/>
                <a:cs typeface="+mn-cs"/>
              </a:defRPr>
            </a:lvl1pPr>
          </a:lstStyle>
          <a:p>
            <a:pPr lvl="0"/>
            <a:r>
              <a:rPr lang="en-US" dirty="0"/>
              <a:t>Slide title; Arial 20pt bold, sentence case (1 line)</a:t>
            </a:r>
          </a:p>
        </p:txBody>
      </p:sp>
      <p:sp>
        <p:nvSpPr>
          <p:cNvPr id="19" name="Text Placeholder 18">
            <a:extLst>
              <a:ext uri="{FF2B5EF4-FFF2-40B4-BE49-F238E27FC236}">
                <a16:creationId xmlns:a16="http://schemas.microsoft.com/office/drawing/2014/main" id="{1CEC1C1C-7C15-B146-89D1-4673F3599949}"/>
              </a:ext>
            </a:extLst>
          </p:cNvPr>
          <p:cNvSpPr>
            <a:spLocks noGrp="1"/>
          </p:cNvSpPr>
          <p:nvPr>
            <p:ph type="body" sz="quarter" idx="12" hasCustomPrompt="1"/>
          </p:nvPr>
        </p:nvSpPr>
        <p:spPr>
          <a:xfrm>
            <a:off x="1312863" y="1175491"/>
            <a:ext cx="8928100" cy="3870325"/>
          </a:xfrm>
        </p:spPr>
        <p:txBody>
          <a:bodyPr/>
          <a:lstStyle>
            <a:lvl1pPr>
              <a:defRPr sz="2800" b="1"/>
            </a:lvl1pPr>
            <a:lvl2pPr marL="285750" indent="-285750">
              <a:buFont typeface="System Font Regular"/>
              <a:buChar char="–"/>
              <a:defRPr i="1"/>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2945895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 1/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4847761" y="457201"/>
            <a:ext cx="6848725" cy="324444"/>
          </a:xfrm>
          <a:noFill/>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4846638" y="1011250"/>
            <a:ext cx="6853236"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2234672"/>
      </p:ext>
    </p:extLst>
  </p:cSld>
  <p:clrMapOvr>
    <a:masterClrMapping/>
  </p:clrMapOvr>
  <p:extLst>
    <p:ext uri="{DCECCB84-F9BA-43D5-87BE-67443E8EF086}">
      <p15:sldGuideLst xmlns:p15="http://schemas.microsoft.com/office/powerpoint/2012/main">
        <p15:guide id="1" pos="2763">
          <p15:clr>
            <a:srgbClr val="FBAE40"/>
          </p15:clr>
        </p15:guide>
        <p15:guide id="2" pos="305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ontent + 1/2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6553200"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6553200"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9097546"/>
      </p:ext>
    </p:extLst>
  </p:cSld>
  <p:clrMapOvr>
    <a:masterClrMapping/>
  </p:clrMapOvr>
  <p:extLst>
    <p:ext uri="{DCECCB84-F9BA-43D5-87BE-67443E8EF086}">
      <p15:sldGuideLst xmlns:p15="http://schemas.microsoft.com/office/powerpoint/2012/main">
        <p15:guide id="1" pos="3840">
          <p15:clr>
            <a:srgbClr val="FBAE40"/>
          </p15:clr>
        </p15:guide>
        <p15:guide id="2" pos="412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 2/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8284948"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8284948"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2875700"/>
      </p:ext>
    </p:extLst>
  </p:cSld>
  <p:clrMapOvr>
    <a:masterClrMapping/>
  </p:clrMapOvr>
  <p:extLst>
    <p:ext uri="{DCECCB84-F9BA-43D5-87BE-67443E8EF086}">
      <p15:sldGuideLst xmlns:p15="http://schemas.microsoft.com/office/powerpoint/2012/main">
        <p15:guide id="1" pos="5209">
          <p15:clr>
            <a:srgbClr val="FBAE40"/>
          </p15:clr>
        </p15:guide>
        <p15:guide id="2" pos="492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ent +1/3 Image Right">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D5400A53-EBCB-4C45-958D-0060F4E1C0AE}"/>
              </a:ext>
            </a:extLst>
          </p:cNvPr>
          <p:cNvSpPr>
            <a:spLocks noGrp="1"/>
          </p:cNvSpPr>
          <p:nvPr>
            <p:ph type="pic" sz="quarter" idx="14"/>
          </p:nvPr>
        </p:nvSpPr>
        <p:spPr>
          <a:xfrm>
            <a:off x="781050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6829689" cy="324444"/>
          </a:xfrm>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512064" y="1011250"/>
            <a:ext cx="683418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587521"/>
      </p:ext>
    </p:extLst>
  </p:cSld>
  <p:clrMapOvr>
    <a:masterClrMapping/>
  </p:clrMapOvr>
  <p:extLst>
    <p:ext uri="{DCECCB84-F9BA-43D5-87BE-67443E8EF086}">
      <p15:sldGuideLst xmlns:p15="http://schemas.microsoft.com/office/powerpoint/2012/main">
        <p15:guide id="1" pos="4914">
          <p15:clr>
            <a:srgbClr val="FBAE40"/>
          </p15:clr>
        </p15:guide>
        <p15:guide id="2" pos="462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Content + 1/2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5152597"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512064"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4022555"/>
      </p:ext>
    </p:extLst>
  </p:cSld>
  <p:clrMapOvr>
    <a:masterClrMapping/>
  </p:clrMapOvr>
  <p:extLst>
    <p:ext uri="{DCECCB84-F9BA-43D5-87BE-67443E8EF086}">
      <p15:sldGuideLst xmlns:p15="http://schemas.microsoft.com/office/powerpoint/2012/main">
        <p15:guide id="1" pos="3840">
          <p15:clr>
            <a:srgbClr val="FBAE40"/>
          </p15:clr>
        </p15:guide>
        <p15:guide id="2" pos="355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ntent + 2/3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438150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3411539"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512064"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979163"/>
      </p:ext>
    </p:extLst>
  </p:cSld>
  <p:clrMapOvr>
    <a:masterClrMapping/>
  </p:clrMapOvr>
  <p:extLst>
    <p:ext uri="{DCECCB84-F9BA-43D5-87BE-67443E8EF086}">
      <p15:sldGuideLst xmlns:p15="http://schemas.microsoft.com/office/powerpoint/2012/main">
        <p15:guide id="1" pos="2467">
          <p15:clr>
            <a:srgbClr val="FBAE40"/>
          </p15:clr>
        </p15:guide>
        <p15:guide id="2" pos="275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1/2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40351237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Back P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End Page layouts</a:t>
            </a:r>
          </a:p>
        </p:txBody>
      </p:sp>
    </p:spTree>
    <p:extLst>
      <p:ext uri="{BB962C8B-B14F-4D97-AF65-F5344CB8AC3E}">
        <p14:creationId xmlns:p14="http://schemas.microsoft.com/office/powerpoint/2010/main" val="32070677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0"/>
          </a:xfrm>
          <a:prstGeom prst="rect">
            <a:avLst/>
          </a:prstGeom>
        </p:spPr>
      </p:pic>
    </p:spTree>
    <p:extLst>
      <p:ext uri="{BB962C8B-B14F-4D97-AF65-F5344CB8AC3E}">
        <p14:creationId xmlns:p14="http://schemas.microsoft.com/office/powerpoint/2010/main" val="14166389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1"/>
          </a:xfrm>
          <a:prstGeom prst="rect">
            <a:avLst/>
          </a:prstGeom>
        </p:spPr>
      </p:pic>
    </p:spTree>
    <p:extLst>
      <p:ext uri="{BB962C8B-B14F-4D97-AF65-F5344CB8AC3E}">
        <p14:creationId xmlns:p14="http://schemas.microsoft.com/office/powerpoint/2010/main" val="33342117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Warn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7B9861-91E9-C742-B7A7-F218EA9C1F1A}"/>
              </a:ext>
            </a:extLst>
          </p:cNvPr>
          <p:cNvSpPr txBox="1"/>
          <p:nvPr/>
        </p:nvSpPr>
        <p:spPr>
          <a:xfrm>
            <a:off x="2" y="1651589"/>
            <a:ext cx="12191999" cy="3554819"/>
          </a:xfrm>
          <a:prstGeom prst="rect">
            <a:avLst/>
          </a:prstGeom>
          <a:noFill/>
        </p:spPr>
        <p:txBody>
          <a:bodyPr wrap="square" lIns="337500" rIns="337500" rtlCol="0" anchor="ctr" anchorCtr="0">
            <a:spAutoFit/>
          </a:bodyPr>
          <a:lstStyle/>
          <a:p>
            <a:pPr algn="ctr"/>
            <a:r>
              <a:rPr lang="en-CA" sz="7500" noProof="0" dirty="0">
                <a:solidFill>
                  <a:schemeClr val="tx2"/>
                </a:solidFill>
                <a:latin typeface="+mj-lt"/>
              </a:rPr>
              <a:t>Do not use any of the layouts that may appear after this one</a:t>
            </a:r>
          </a:p>
        </p:txBody>
      </p:sp>
    </p:spTree>
    <p:extLst>
      <p:ext uri="{BB962C8B-B14F-4D97-AF65-F5344CB8AC3E}">
        <p14:creationId xmlns:p14="http://schemas.microsoft.com/office/powerpoint/2010/main" val="26020598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000C-382C-4C55-A1F1-2C7FDE5E64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048266-8C69-47ED-8587-CB194A20A1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BD711-C524-4F12-AF19-976EA988B858}"/>
              </a:ext>
            </a:extLst>
          </p:cNvPr>
          <p:cNvSpPr>
            <a:spLocks noGrp="1"/>
          </p:cNvSpPr>
          <p:nvPr>
            <p:ph type="dt" sz="half" idx="10"/>
          </p:nvPr>
        </p:nvSpPr>
        <p:spPr/>
        <p:txBody>
          <a:bodyPr/>
          <a:lstStyle/>
          <a:p>
            <a:fld id="{8FF08D17-C036-4507-A2BB-75CF5F39A119}" type="datetimeFigureOut">
              <a:rPr lang="en-US" smtClean="0"/>
              <a:t>3/3/26</a:t>
            </a:fld>
            <a:endParaRPr lang="en-US" dirty="0"/>
          </a:p>
        </p:txBody>
      </p:sp>
      <p:sp>
        <p:nvSpPr>
          <p:cNvPr id="5" name="Footer Placeholder 4">
            <a:extLst>
              <a:ext uri="{FF2B5EF4-FFF2-40B4-BE49-F238E27FC236}">
                <a16:creationId xmlns:a16="http://schemas.microsoft.com/office/drawing/2014/main" id="{C929EAA2-C3C1-4413-80A9-BF4ADB069E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60FF18-8EAC-4848-83B6-1A124AD4819A}"/>
              </a:ext>
            </a:extLst>
          </p:cNvPr>
          <p:cNvSpPr>
            <a:spLocks noGrp="1"/>
          </p:cNvSpPr>
          <p:nvPr>
            <p:ph type="sldNum" sz="quarter" idx="12"/>
          </p:nvPr>
        </p:nvSpPr>
        <p:spPr/>
        <p:txBody>
          <a:bodyPr/>
          <a:lstStyle/>
          <a:p>
            <a:fld id="{E875C98E-3449-4AD4-B03E-3E2AA4F93ADF}" type="slidenum">
              <a:rPr lang="en-US" smtClean="0"/>
              <a:t>‹#›</a:t>
            </a:fld>
            <a:endParaRPr lang="en-US" dirty="0"/>
          </a:p>
        </p:txBody>
      </p:sp>
    </p:spTree>
    <p:extLst>
      <p:ext uri="{BB962C8B-B14F-4D97-AF65-F5344CB8AC3E}">
        <p14:creationId xmlns:p14="http://schemas.microsoft.com/office/powerpoint/2010/main" val="2194110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White left thir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A377FCB3-3192-4A5A-A6F5-3D7D0B3004F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36185" r="1395"/>
          <a:stretch/>
        </p:blipFill>
        <p:spPr bwMode="auto">
          <a:xfrm>
            <a:off x="4381500" y="0"/>
            <a:ext cx="786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A8AF2FD9-5DA3-45A3-8184-488324AB129E}"/>
              </a:ext>
            </a:extLst>
          </p:cNvPr>
          <p:cNvSpPr>
            <a:spLocks noGrp="1"/>
          </p:cNvSpPr>
          <p:nvPr>
            <p:ph type="dt" sz="half" idx="10"/>
          </p:nvPr>
        </p:nvSpPr>
        <p:spPr/>
        <p:txBody>
          <a:bodyPr/>
          <a:lstStyle>
            <a:lvl1pPr>
              <a:defRPr>
                <a:solidFill>
                  <a:schemeClr val="bg1"/>
                </a:solidFill>
              </a:defRPr>
            </a:lvl1pPr>
          </a:lstStyle>
          <a:p>
            <a:fld id="{DF83E911-9443-DB4F-813A-E2929C0B4FA4}" type="datetimeFigureOut">
              <a:rPr lang="en-US" smtClean="0"/>
              <a:pPr/>
              <a:t>3/3/26</a:t>
            </a:fld>
            <a:endParaRPr lang="en-US"/>
          </a:p>
        </p:txBody>
      </p:sp>
      <p:sp>
        <p:nvSpPr>
          <p:cNvPr id="5" name="Slide Number Placeholder 4">
            <a:extLst>
              <a:ext uri="{FF2B5EF4-FFF2-40B4-BE49-F238E27FC236}">
                <a16:creationId xmlns:a16="http://schemas.microsoft.com/office/drawing/2014/main" id="{60FBB020-7820-4CF0-8856-0EFE95CD5DC3}"/>
              </a:ext>
            </a:extLst>
          </p:cNvPr>
          <p:cNvSpPr>
            <a:spLocks noGrp="1"/>
          </p:cNvSpPr>
          <p:nvPr>
            <p:ph type="sldNum" sz="quarter" idx="12"/>
          </p:nvPr>
        </p:nvSpPr>
        <p:spPr/>
        <p:txBody>
          <a:bodyPr/>
          <a:lstStyle>
            <a:lvl1pPr>
              <a:defRPr>
                <a:solidFill>
                  <a:schemeClr val="bg1"/>
                </a:solidFill>
              </a:defRPr>
            </a:lvl1pPr>
          </a:lstStyle>
          <a:p>
            <a:fld id="{4AB429F8-89E2-9746-9225-A487744BA213}" type="slidenum">
              <a:rPr lang="en-US" smtClean="0"/>
              <a:pPr/>
              <a:t>‹#›</a:t>
            </a:fld>
            <a:endParaRPr lang="en-US"/>
          </a:p>
        </p:txBody>
      </p:sp>
      <p:pic>
        <p:nvPicPr>
          <p:cNvPr id="9" name="Picture 41">
            <a:extLst>
              <a:ext uri="{FF2B5EF4-FFF2-40B4-BE49-F238E27FC236}">
                <a16:creationId xmlns:a16="http://schemas.microsoft.com/office/drawing/2014/main" id="{78E6E253-AF14-4385-A718-DDC183B1DF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r="71915"/>
          <a:stretch>
            <a:fillRect/>
          </a:stretch>
        </p:blipFill>
        <p:spPr bwMode="auto">
          <a:xfrm>
            <a:off x="269875" y="5949950"/>
            <a:ext cx="782638"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0BCED5-49C5-4044-AAB8-28B50797F3CB}"/>
              </a:ext>
            </a:extLst>
          </p:cNvPr>
          <p:cNvSpPr>
            <a:spLocks noGrp="1"/>
          </p:cNvSpPr>
          <p:nvPr>
            <p:ph type="title"/>
          </p:nvPr>
        </p:nvSpPr>
        <p:spPr>
          <a:xfrm>
            <a:off x="488950" y="1216409"/>
            <a:ext cx="3701213" cy="1920240"/>
          </a:xfrm>
        </p:spPr>
        <p:txBody>
          <a:bodyPr anchor="t"/>
          <a:lstStyle>
            <a:lvl1pPr>
              <a:defRPr>
                <a:solidFill>
                  <a:srgbClr val="002060"/>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9862A18F-B9F8-4EE6-8C10-BDA4430AD25D}"/>
              </a:ext>
            </a:extLst>
          </p:cNvPr>
          <p:cNvSpPr>
            <a:spLocks noGrp="1"/>
          </p:cNvSpPr>
          <p:nvPr>
            <p:ph type="ftr" sz="quarter" idx="11"/>
          </p:nvPr>
        </p:nvSpPr>
        <p:spPr/>
        <p:txBody>
          <a:bodyPr/>
          <a:lstStyle/>
          <a:p>
            <a:pPr>
              <a:defRPr/>
            </a:pPr>
            <a:endParaRPr lang="en-US"/>
          </a:p>
        </p:txBody>
      </p:sp>
      <p:sp>
        <p:nvSpPr>
          <p:cNvPr id="11" name="Text Placeholder 10">
            <a:extLst>
              <a:ext uri="{FF2B5EF4-FFF2-40B4-BE49-F238E27FC236}">
                <a16:creationId xmlns:a16="http://schemas.microsoft.com/office/drawing/2014/main" id="{B395A4C5-5091-41E1-A45D-A0530AFEC14D}"/>
              </a:ext>
            </a:extLst>
          </p:cNvPr>
          <p:cNvSpPr>
            <a:spLocks noGrp="1"/>
          </p:cNvSpPr>
          <p:nvPr>
            <p:ph type="body" sz="quarter" idx="13"/>
          </p:nvPr>
        </p:nvSpPr>
        <p:spPr>
          <a:xfrm>
            <a:off x="490538" y="3135313"/>
            <a:ext cx="3719512" cy="304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a:extLst>
              <a:ext uri="{FF2B5EF4-FFF2-40B4-BE49-F238E27FC236}">
                <a16:creationId xmlns:a16="http://schemas.microsoft.com/office/drawing/2014/main" id="{382D390F-8217-4983-B53F-1834D3337026}"/>
              </a:ext>
            </a:extLst>
          </p:cNvPr>
          <p:cNvSpPr>
            <a:spLocks noGrp="1"/>
          </p:cNvSpPr>
          <p:nvPr>
            <p:ph type="body" sz="quarter" idx="14"/>
          </p:nvPr>
        </p:nvSpPr>
        <p:spPr>
          <a:xfrm>
            <a:off x="4994804" y="3135313"/>
            <a:ext cx="6706658" cy="30448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5217936"/>
      </p:ext>
    </p:extLst>
  </p:cSld>
  <p:clrMapOvr>
    <a:masterClrMapping/>
  </p:clrMapOvr>
  <p:extLst>
    <p:ext uri="{DCECCB84-F9BA-43D5-87BE-67443E8EF086}">
      <p15:sldGuideLst xmlns:p15="http://schemas.microsoft.com/office/powerpoint/2012/main">
        <p15:guide id="1" pos="27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layout_1 column">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488951" y="349250"/>
            <a:ext cx="11216216" cy="1022350"/>
          </a:xfrm>
        </p:spPr>
        <p:txBody>
          <a:bodyPr/>
          <a:lstStyle>
            <a:lvl1pPr>
              <a:defRPr>
                <a:solidFill>
                  <a:srgbClr val="0072E0"/>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stStyle>
          <a:p>
            <a:fld id="{63DCA5C9-2E11-4C67-86EB-AE1DE127DC64}" type="slidenum">
              <a:rPr lang="en-US" smtClean="0"/>
              <a:pPr/>
              <a:t>‹#›</a:t>
            </a:fld>
            <a:endParaRPr lang="en-US" dirty="0"/>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491067" y="1600200"/>
            <a:ext cx="11214100" cy="4533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741768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layout_headline orange foot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488951" y="349250"/>
            <a:ext cx="11216216" cy="1022350"/>
          </a:xfrm>
        </p:spPr>
        <p:txBody>
          <a:bodyPr/>
          <a:lstStyle>
            <a:lvl1pPr>
              <a:defRPr>
                <a:solidFill>
                  <a:srgbClr val="0072E0"/>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157557121"/>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58795" y="971551"/>
            <a:ext cx="11087548" cy="5569099"/>
          </a:xfr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C89B1B16-DAD3-4141-A15C-E7B5D800BD7C}"/>
              </a:ext>
            </a:extLst>
          </p:cNvPr>
          <p:cNvSpPr>
            <a:spLocks noGrp="1"/>
          </p:cNvSpPr>
          <p:nvPr>
            <p:ph type="title"/>
          </p:nvPr>
        </p:nvSpPr>
        <p:spPr bwMode="auto">
          <a:xfrm>
            <a:off x="860612" y="115890"/>
            <a:ext cx="11001487" cy="551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9740212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over_blu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75CDF16F-3CF6-F1B2-17A9-6B41916F1040}"/>
              </a:ext>
            </a:extLst>
          </p:cNvPr>
          <p:cNvSpPr>
            <a:spLocks noGrp="1"/>
          </p:cNvSpPr>
          <p:nvPr>
            <p:ph type="title"/>
          </p:nvPr>
        </p:nvSpPr>
        <p:spPr>
          <a:xfrm>
            <a:off x="1416648" y="1360171"/>
            <a:ext cx="9360455" cy="1537855"/>
          </a:xfrm>
        </p:spPr>
        <p:txBody>
          <a:bodyPr tIns="0" bIns="0" anchor="b" anchorCtr="0"/>
          <a:lstStyle>
            <a:lvl1pPr>
              <a:defRPr sz="3600">
                <a:solidFill>
                  <a:schemeClr val="bg1"/>
                </a:solidFill>
              </a:defRPr>
            </a:lvl1pPr>
          </a:lstStyle>
          <a:p>
            <a:r>
              <a:rPr lang="en-US"/>
              <a:t>Click to edit Master title style</a:t>
            </a:r>
          </a:p>
        </p:txBody>
      </p:sp>
      <p:sp>
        <p:nvSpPr>
          <p:cNvPr id="8" name="Text Placeholder 9">
            <a:extLst>
              <a:ext uri="{FF2B5EF4-FFF2-40B4-BE49-F238E27FC236}">
                <a16:creationId xmlns:a16="http://schemas.microsoft.com/office/drawing/2014/main" id="{7C5D956E-1C57-8908-B64F-10CD70AE649C}"/>
              </a:ext>
            </a:extLst>
          </p:cNvPr>
          <p:cNvSpPr>
            <a:spLocks noGrp="1"/>
          </p:cNvSpPr>
          <p:nvPr>
            <p:ph type="body" sz="quarter" idx="13"/>
          </p:nvPr>
        </p:nvSpPr>
        <p:spPr>
          <a:xfrm>
            <a:off x="1416649" y="3504702"/>
            <a:ext cx="9360456" cy="1810941"/>
          </a:xfrm>
        </p:spPr>
        <p:txBody>
          <a:bodyPr tIns="228600" anchor="t" anchorCtr="0"/>
          <a:lstStyle>
            <a:lvl1pPr>
              <a:lnSpc>
                <a:spcPts val="2000"/>
              </a:lnSpc>
              <a:spcAft>
                <a:spcPts val="0"/>
              </a:spcAft>
              <a:defRPr sz="1400" b="0">
                <a:solidFill>
                  <a:schemeClr val="bg1"/>
                </a:solidFill>
              </a:defRPr>
            </a:lvl1pPr>
            <a:lvl2pPr marL="7938" indent="0">
              <a:lnSpc>
                <a:spcPts val="2000"/>
              </a:lnSpc>
              <a:spcAft>
                <a:spcPts val="0"/>
              </a:spcAft>
              <a:buFontTx/>
              <a:buNone/>
              <a:tabLst/>
              <a:defRPr sz="1400" b="0">
                <a:solidFill>
                  <a:schemeClr val="bg1"/>
                </a:solidFill>
              </a:defRPr>
            </a:lvl2pPr>
            <a:lvl3pPr marL="0" indent="0">
              <a:lnSpc>
                <a:spcPts val="2000"/>
              </a:lnSpc>
              <a:spcAft>
                <a:spcPts val="0"/>
              </a:spcAft>
              <a:buNone/>
              <a:defRPr sz="1400" b="0">
                <a:solidFill>
                  <a:schemeClr val="bg1"/>
                </a:solidFill>
              </a:defRPr>
            </a:lvl3pPr>
            <a:lvl4pPr marL="0" indent="0">
              <a:spcAft>
                <a:spcPts val="0"/>
              </a:spcAft>
              <a:buNone/>
              <a:defRPr sz="1400" b="0">
                <a:solidFill>
                  <a:schemeClr val="bg1"/>
                </a:solidFill>
              </a:defRPr>
            </a:lvl4pPr>
            <a:lvl5pPr marL="0" indent="0">
              <a:spcAft>
                <a:spcPts val="0"/>
              </a:spcAft>
              <a:buNone/>
              <a:defRPr sz="1400" b="0">
                <a:solidFill>
                  <a:schemeClr val="bg1"/>
                </a:solidFill>
              </a:defRPr>
            </a:lvl5pPr>
            <a:lvl6pPr marL="0" indent="0">
              <a:spcAft>
                <a:spcPts val="0"/>
              </a:spcAft>
              <a:buNone/>
              <a:defRPr sz="1400" b="0">
                <a:solidFill>
                  <a:schemeClr val="bg1"/>
                </a:solidFill>
              </a:defRPr>
            </a:lvl6pPr>
            <a:lvl7pPr marL="0" indent="0">
              <a:spcAft>
                <a:spcPts val="0"/>
              </a:spcAft>
              <a:buNone/>
              <a:defRPr sz="1400" b="0">
                <a:solidFill>
                  <a:schemeClr val="bg1"/>
                </a:solidFill>
              </a:defRPr>
            </a:lvl7pPr>
            <a:lvl8pPr marL="0" indent="0">
              <a:lnSpc>
                <a:spcPts val="2000"/>
              </a:lnSpc>
              <a:spcAft>
                <a:spcPts val="0"/>
              </a:spcAft>
              <a:buNone/>
              <a:defRPr sz="1400" b="0">
                <a:solidFill>
                  <a:schemeClr val="bg1"/>
                </a:solidFill>
              </a:defRPr>
            </a:lvl8pPr>
            <a:lvl9pPr marL="0" indent="0">
              <a:lnSpc>
                <a:spcPts val="2000"/>
              </a:lnSpc>
              <a:spcAft>
                <a:spcPts val="0"/>
              </a:spcAft>
              <a:buNone/>
              <a:defRPr sz="1400" b="0">
                <a:solidFill>
                  <a:schemeClr val="bg1"/>
                </a:solidFill>
              </a:defRPr>
            </a:lvl9pPr>
          </a:lstStyle>
          <a:p>
            <a:pPr lvl="0"/>
            <a:r>
              <a:rPr lang="en-US"/>
              <a:t>Click to edit Master text styles</a:t>
            </a:r>
          </a:p>
        </p:txBody>
      </p:sp>
      <p:sp>
        <p:nvSpPr>
          <p:cNvPr id="9" name="Date Placeholder 5">
            <a:extLst>
              <a:ext uri="{FF2B5EF4-FFF2-40B4-BE49-F238E27FC236}">
                <a16:creationId xmlns:a16="http://schemas.microsoft.com/office/drawing/2014/main" id="{5C09629C-881A-0BF9-EA17-116B3A7D41E7}"/>
              </a:ext>
            </a:extLst>
          </p:cNvPr>
          <p:cNvSpPr>
            <a:spLocks noGrp="1"/>
          </p:cNvSpPr>
          <p:nvPr>
            <p:ph type="dt" sz="half" idx="10"/>
          </p:nvPr>
        </p:nvSpPr>
        <p:spPr>
          <a:xfrm>
            <a:off x="1416648" y="2898025"/>
            <a:ext cx="9360456" cy="606676"/>
          </a:xfrm>
          <a:prstGeom prst="rect">
            <a:avLst/>
          </a:prstGeom>
        </p:spPr>
        <p:txBody>
          <a:bodyPr bIns="0"/>
          <a:lstStyle>
            <a:lvl1pPr algn="l">
              <a:defRPr sz="1200">
                <a:solidFill>
                  <a:schemeClr val="bg1"/>
                </a:solidFill>
                <a:latin typeface="+mn-lt"/>
              </a:defRPr>
            </a:lvl1pPr>
            <a:lvl2pPr algn="l">
              <a:defRPr sz="1200"/>
            </a:lvl2pPr>
            <a:lvl3pPr algn="l">
              <a:defRPr sz="1200"/>
            </a:lvl3pPr>
            <a:lvl4pPr algn="l">
              <a:defRPr sz="1200"/>
            </a:lvl4pPr>
            <a:lvl5pPr algn="l">
              <a:defRPr sz="1200"/>
            </a:lvl5pPr>
            <a:lvl6pPr algn="l">
              <a:defRPr sz="1200"/>
            </a:lvl6pPr>
            <a:lvl7pPr algn="l">
              <a:defRPr sz="1200"/>
            </a:lvl7pPr>
            <a:lvl8pPr algn="l">
              <a:defRPr sz="1200"/>
            </a:lvl8pPr>
            <a:lvl9pPr algn="l">
              <a:defRPr sz="1200"/>
            </a:lvl9pPr>
          </a:lstStyle>
          <a:p>
            <a:r>
              <a:rPr lang="en-US"/>
              <a:t>Date</a:t>
            </a:r>
          </a:p>
        </p:txBody>
      </p:sp>
    </p:spTree>
    <p:extLst>
      <p:ext uri="{BB962C8B-B14F-4D97-AF65-F5344CB8AC3E}">
        <p14:creationId xmlns:p14="http://schemas.microsoft.com/office/powerpoint/2010/main" val="270285012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Blue ODL">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6164166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layout_2 column">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rgbClr val="0072E0"/>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488949" y="1600200"/>
            <a:ext cx="5454652" cy="4533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4">
            <a:extLst>
              <a:ext uri="{FF2B5EF4-FFF2-40B4-BE49-F238E27FC236}">
                <a16:creationId xmlns:a16="http://schemas.microsoft.com/office/drawing/2014/main" id="{588E7AB3-7213-2549-AEC9-BA165AC24B41}"/>
              </a:ext>
            </a:extLst>
          </p:cNvPr>
          <p:cNvSpPr>
            <a:spLocks noGrp="1"/>
          </p:cNvSpPr>
          <p:nvPr>
            <p:ph type="sldNum" sz="quarter" idx="12"/>
          </p:nvPr>
        </p:nvSpPr>
        <p:spPr>
          <a:xfrm>
            <a:off x="11280775" y="6492767"/>
            <a:ext cx="424392" cy="208758"/>
          </a:xfrm>
        </p:spPr>
        <p:txBody>
          <a:bodyPr/>
          <a:lstStyle>
            <a:lvl1pPr>
              <a:defRPr>
                <a:solidFill>
                  <a:schemeClr val="bg1"/>
                </a:solidFill>
              </a:defRPr>
            </a:lvl1pPr>
          </a:lstStyle>
          <a:p>
            <a:fld id="{63DCA5C9-2E11-4C67-86EB-AE1DE127DC64}" type="slidenum">
              <a:rPr lang="en-US" smtClean="0"/>
              <a:pPr/>
              <a:t>‹#›</a:t>
            </a:fld>
            <a:endParaRPr lang="en-US" dirty="0"/>
          </a:p>
        </p:txBody>
      </p:sp>
      <p:sp>
        <p:nvSpPr>
          <p:cNvPr id="9" name="Content Placeholder 7">
            <a:extLst>
              <a:ext uri="{FF2B5EF4-FFF2-40B4-BE49-F238E27FC236}">
                <a16:creationId xmlns:a16="http://schemas.microsoft.com/office/drawing/2014/main" id="{B387EB40-8C69-BE4E-B0E2-6DA51BA308F7}"/>
              </a:ext>
            </a:extLst>
          </p:cNvPr>
          <p:cNvSpPr>
            <a:spLocks noGrp="1"/>
          </p:cNvSpPr>
          <p:nvPr>
            <p:ph sz="quarter" idx="16"/>
          </p:nvPr>
        </p:nvSpPr>
        <p:spPr>
          <a:xfrm>
            <a:off x="6252634" y="1600200"/>
            <a:ext cx="5452532"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02846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54995998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41741" y="6378130"/>
            <a:ext cx="454745"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fld id="{523A240F-EAFE-E84F-B44C-6D7A08E0E409}" type="slidenum">
              <a:rPr lang="en-US" smtClean="0"/>
              <a:t>‹#›</a:t>
            </a:fld>
            <a:endParaRPr lang="en-US"/>
          </a:p>
        </p:txBody>
      </p:sp>
      <p:sp>
        <p:nvSpPr>
          <p:cNvPr id="5" name="Footer Placeholder 4"/>
          <p:cNvSpPr>
            <a:spLocks noGrp="1"/>
          </p:cNvSpPr>
          <p:nvPr>
            <p:ph type="ftr" sz="quarter" idx="3"/>
          </p:nvPr>
        </p:nvSpPr>
        <p:spPr>
          <a:xfrm>
            <a:off x="8839199" y="6378130"/>
            <a:ext cx="2241177"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r>
              <a:rPr lang="en-US"/>
              <a:t>MSK Confidential — do not distribute</a:t>
            </a:r>
          </a:p>
        </p:txBody>
      </p:sp>
      <p:sp>
        <p:nvSpPr>
          <p:cNvPr id="2" name="Title Placeholder 1"/>
          <p:cNvSpPr>
            <a:spLocks noGrp="1"/>
          </p:cNvSpPr>
          <p:nvPr>
            <p:ph type="title"/>
          </p:nvPr>
        </p:nvSpPr>
        <p:spPr>
          <a:xfrm>
            <a:off x="512063" y="457201"/>
            <a:ext cx="11184423" cy="9144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12064" y="1700783"/>
            <a:ext cx="11184422"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1188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5" r:id="rId74"/>
    <p:sldLayoutId id="2147483736" r:id="rId75"/>
    <p:sldLayoutId id="2147483737" r:id="rId76"/>
    <p:sldLayoutId id="2147483738" r:id="rId77"/>
    <p:sldLayoutId id="2147483739" r:id="rId78"/>
    <p:sldLayoutId id="2147483740" r:id="rId79"/>
    <p:sldLayoutId id="2147483741" r:id="rId80"/>
  </p:sldLayoutIdLst>
  <p:hf hdr="0" dt="0"/>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5.xml"/><Relationship Id="rId4" Type="http://schemas.openxmlformats.org/officeDocument/2006/relationships/image" Target="../media/image50.emf"/></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57.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7.xml"/><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76.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4.xml"/><Relationship Id="rId5" Type="http://schemas.openxmlformats.org/officeDocument/2006/relationships/image" Target="../media/image70.png"/><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15.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8.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6.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tiff"/></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7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2207273-C8EA-7035-22DD-D747578D329E}"/>
              </a:ext>
            </a:extLst>
          </p:cNvPr>
          <p:cNvSpPr>
            <a:spLocks noGrp="1"/>
          </p:cNvSpPr>
          <p:nvPr>
            <p:ph type="ctrTitle"/>
          </p:nvPr>
        </p:nvSpPr>
        <p:spPr>
          <a:xfrm>
            <a:off x="504825" y="1920240"/>
            <a:ext cx="11315468" cy="1508760"/>
          </a:xfrm>
        </p:spPr>
        <p:txBody>
          <a:bodyPr/>
          <a:lstStyle/>
          <a:p>
            <a:r>
              <a:rPr lang="en-US" dirty="0"/>
              <a:t>Phase I Clinical Trial Design &amp; Early Drug Development</a:t>
            </a:r>
          </a:p>
        </p:txBody>
      </p:sp>
      <p:sp>
        <p:nvSpPr>
          <p:cNvPr id="13" name="Text Placeholder 12">
            <a:extLst>
              <a:ext uri="{FF2B5EF4-FFF2-40B4-BE49-F238E27FC236}">
                <a16:creationId xmlns:a16="http://schemas.microsoft.com/office/drawing/2014/main" id="{C426928C-D221-11AA-6325-0B5564EC65F1}"/>
              </a:ext>
            </a:extLst>
          </p:cNvPr>
          <p:cNvSpPr>
            <a:spLocks noGrp="1"/>
          </p:cNvSpPr>
          <p:nvPr>
            <p:ph type="body" sz="quarter" idx="13"/>
          </p:nvPr>
        </p:nvSpPr>
        <p:spPr>
          <a:xfrm>
            <a:off x="504825" y="4011199"/>
            <a:ext cx="7668225" cy="1077437"/>
          </a:xfrm>
        </p:spPr>
        <p:txBody>
          <a:bodyPr/>
          <a:lstStyle/>
          <a:p>
            <a:r>
              <a:rPr lang="en-US" sz="2000" b="1" dirty="0"/>
              <a:t>Yonina Murciano-Goroff, MSc, MS, MD, DPhil</a:t>
            </a:r>
          </a:p>
          <a:p>
            <a:r>
              <a:rPr lang="en-US" sz="2000" dirty="0"/>
              <a:t>Clinical Director, Early Drug Development Service; </a:t>
            </a:r>
          </a:p>
          <a:p>
            <a:r>
              <a:rPr lang="en-US" sz="2000" dirty="0"/>
              <a:t>Lead, Targeted Therapeutics for Inherited Cancers; Clinical Genetics Service</a:t>
            </a:r>
          </a:p>
        </p:txBody>
      </p:sp>
      <p:pic>
        <p:nvPicPr>
          <p:cNvPr id="14" name="Graphic 13">
            <a:extLst>
              <a:ext uri="{FF2B5EF4-FFF2-40B4-BE49-F238E27FC236}">
                <a16:creationId xmlns:a16="http://schemas.microsoft.com/office/drawing/2014/main" id="{F759E883-02C2-785D-D41B-44B2D1368EA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4825" y="5580496"/>
            <a:ext cx="3514129" cy="740664"/>
          </a:xfrm>
          <a:prstGeom prst="rect">
            <a:avLst/>
          </a:prstGeom>
        </p:spPr>
      </p:pic>
    </p:spTree>
    <p:extLst>
      <p:ext uri="{BB962C8B-B14F-4D97-AF65-F5344CB8AC3E}">
        <p14:creationId xmlns:p14="http://schemas.microsoft.com/office/powerpoint/2010/main" val="3370104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FD700-0D24-F6AA-6B5C-8265CDDB060C}"/>
              </a:ext>
            </a:extLst>
          </p:cNvPr>
          <p:cNvSpPr>
            <a:spLocks noGrp="1"/>
          </p:cNvSpPr>
          <p:nvPr>
            <p:ph type="title"/>
          </p:nvPr>
        </p:nvSpPr>
        <p:spPr/>
        <p:txBody>
          <a:bodyPr/>
          <a:lstStyle/>
          <a:p>
            <a:r>
              <a:rPr lang="en-US" dirty="0"/>
              <a:t>Cancer care beyond chemotherapy </a:t>
            </a:r>
          </a:p>
        </p:txBody>
      </p:sp>
      <p:sp>
        <p:nvSpPr>
          <p:cNvPr id="3" name="Slide Number Placeholder 2">
            <a:extLst>
              <a:ext uri="{FF2B5EF4-FFF2-40B4-BE49-F238E27FC236}">
                <a16:creationId xmlns:a16="http://schemas.microsoft.com/office/drawing/2014/main" id="{85D840AA-BB43-110B-C5B6-B2D88DE7570E}"/>
              </a:ext>
            </a:extLst>
          </p:cNvPr>
          <p:cNvSpPr>
            <a:spLocks noGrp="1"/>
          </p:cNvSpPr>
          <p:nvPr>
            <p:ph type="sldNum" sz="quarter" idx="12"/>
          </p:nvPr>
        </p:nvSpPr>
        <p:spPr/>
        <p:txBody>
          <a:bodyPr/>
          <a:lstStyle/>
          <a:p>
            <a:fld id="{63DCA5C9-2E11-4C67-86EB-AE1DE127DC64}" type="slidenum">
              <a:rPr lang="en-US" smtClean="0"/>
              <a:pPr/>
              <a:t>10</a:t>
            </a:fld>
            <a:endParaRPr lang="en-US" dirty="0"/>
          </a:p>
        </p:txBody>
      </p:sp>
      <p:pic>
        <p:nvPicPr>
          <p:cNvPr id="10" name="Picture 9">
            <a:extLst>
              <a:ext uri="{FF2B5EF4-FFF2-40B4-BE49-F238E27FC236}">
                <a16:creationId xmlns:a16="http://schemas.microsoft.com/office/drawing/2014/main" id="{A9EB3C3C-CB1C-4605-B6F2-CD0725C527F7}"/>
              </a:ext>
            </a:extLst>
          </p:cNvPr>
          <p:cNvPicPr>
            <a:picLocks noChangeAspect="1"/>
          </p:cNvPicPr>
          <p:nvPr/>
        </p:nvPicPr>
        <p:blipFill>
          <a:blip r:embed="rId2"/>
          <a:stretch>
            <a:fillRect/>
          </a:stretch>
        </p:blipFill>
        <p:spPr>
          <a:xfrm>
            <a:off x="1087413" y="1371600"/>
            <a:ext cx="4549390" cy="4497397"/>
          </a:xfrm>
          <a:prstGeom prst="rect">
            <a:avLst/>
          </a:prstGeom>
        </p:spPr>
      </p:pic>
      <p:cxnSp>
        <p:nvCxnSpPr>
          <p:cNvPr id="12" name="Straight Connector 11">
            <a:extLst>
              <a:ext uri="{FF2B5EF4-FFF2-40B4-BE49-F238E27FC236}">
                <a16:creationId xmlns:a16="http://schemas.microsoft.com/office/drawing/2014/main" id="{288AF7A6-8A04-6129-EB93-303EA999F191}"/>
              </a:ext>
            </a:extLst>
          </p:cNvPr>
          <p:cNvCxnSpPr>
            <a:cxnSpLocks/>
          </p:cNvCxnSpPr>
          <p:nvPr/>
        </p:nvCxnSpPr>
        <p:spPr>
          <a:xfrm>
            <a:off x="1087413" y="1371600"/>
            <a:ext cx="45493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7383175-3F67-6813-D80D-498D58BD9F61}"/>
              </a:ext>
            </a:extLst>
          </p:cNvPr>
          <p:cNvCxnSpPr>
            <a:cxnSpLocks/>
          </p:cNvCxnSpPr>
          <p:nvPr/>
        </p:nvCxnSpPr>
        <p:spPr>
          <a:xfrm>
            <a:off x="1087413" y="5868997"/>
            <a:ext cx="454939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5C1C822-8B93-BA25-BAC9-8BD2FC896410}"/>
              </a:ext>
            </a:extLst>
          </p:cNvPr>
          <p:cNvSpPr txBox="1"/>
          <p:nvPr/>
        </p:nvSpPr>
        <p:spPr>
          <a:xfrm>
            <a:off x="1208306" y="5868997"/>
            <a:ext cx="4891374" cy="276999"/>
          </a:xfrm>
          <a:prstGeom prst="rect">
            <a:avLst/>
          </a:prstGeom>
        </p:spPr>
        <p:txBody>
          <a:bodyPr vert="horz" wrap="square" lIns="0" tIns="0" rIns="0" bIns="0" rtlCol="0">
            <a:spAutoFit/>
          </a:bodyPr>
          <a:lstStyle/>
          <a:p>
            <a:pPr algn="l"/>
            <a:r>
              <a:rPr lang="en-US" dirty="0"/>
              <a:t>Murciano-Goroff, et al., Cancer Cell 2021.  </a:t>
            </a:r>
          </a:p>
        </p:txBody>
      </p:sp>
      <p:sp>
        <p:nvSpPr>
          <p:cNvPr id="9" name="TextBox 8">
            <a:extLst>
              <a:ext uri="{FF2B5EF4-FFF2-40B4-BE49-F238E27FC236}">
                <a16:creationId xmlns:a16="http://schemas.microsoft.com/office/drawing/2014/main" id="{EC36BEDB-51F4-09CA-EC2C-4B9FE5546305}"/>
              </a:ext>
            </a:extLst>
          </p:cNvPr>
          <p:cNvSpPr txBox="1"/>
          <p:nvPr/>
        </p:nvSpPr>
        <p:spPr>
          <a:xfrm>
            <a:off x="6555199" y="2413337"/>
            <a:ext cx="5377329" cy="2308324"/>
          </a:xfrm>
          <a:prstGeom prst="rect">
            <a:avLst/>
          </a:prstGeom>
          <a:noFill/>
        </p:spPr>
        <p:txBody>
          <a:bodyPr wrap="square" rtlCol="0">
            <a:spAutoFit/>
          </a:bodyPr>
          <a:lstStyle/>
          <a:p>
            <a:pPr algn="l"/>
            <a:r>
              <a:rPr lang="en-US" u="sng" dirty="0">
                <a:solidFill>
                  <a:srgbClr val="272524"/>
                </a:solidFill>
              </a:rPr>
              <a:t>Examples: </a:t>
            </a:r>
          </a:p>
          <a:p>
            <a:pPr marL="285750" indent="-285750" algn="l">
              <a:buFont typeface="Arial" panose="020B0604020202020204" pitchFamily="34" charset="0"/>
              <a:buChar char="•"/>
            </a:pPr>
            <a:r>
              <a:rPr lang="en-US" dirty="0">
                <a:solidFill>
                  <a:srgbClr val="272524"/>
                </a:solidFill>
              </a:rPr>
              <a:t>Antibody Drug Conjugates (ADCs)</a:t>
            </a:r>
          </a:p>
          <a:p>
            <a:pPr marL="285750" indent="-285750">
              <a:buFont typeface="Arial" panose="020B0604020202020204" pitchFamily="34" charset="0"/>
              <a:buChar char="•"/>
            </a:pPr>
            <a:r>
              <a:rPr lang="en-US" dirty="0">
                <a:solidFill>
                  <a:srgbClr val="272524"/>
                </a:solidFill>
              </a:rPr>
              <a:t>Radioligands </a:t>
            </a:r>
          </a:p>
          <a:p>
            <a:pPr marL="285750" indent="-285750">
              <a:buFont typeface="Arial" panose="020B0604020202020204" pitchFamily="34" charset="0"/>
              <a:buChar char="•"/>
            </a:pPr>
            <a:r>
              <a:rPr lang="en-US" dirty="0">
                <a:solidFill>
                  <a:srgbClr val="272524"/>
                </a:solidFill>
              </a:rPr>
              <a:t>Nanoparticle-drug conjugates</a:t>
            </a:r>
          </a:p>
          <a:p>
            <a:pPr marL="285750" indent="-285750">
              <a:buFont typeface="Arial" panose="020B0604020202020204" pitchFamily="34" charset="0"/>
              <a:buChar char="•"/>
            </a:pPr>
            <a:r>
              <a:rPr lang="en-US" dirty="0">
                <a:solidFill>
                  <a:srgbClr val="272524"/>
                </a:solidFill>
              </a:rPr>
              <a:t>PROTACs/ degraders </a:t>
            </a:r>
          </a:p>
          <a:p>
            <a:pPr marL="285750" indent="-285750">
              <a:buFont typeface="Arial" panose="020B0604020202020204" pitchFamily="34" charset="0"/>
              <a:buChar char="•"/>
            </a:pPr>
            <a:r>
              <a:rPr lang="en-US" dirty="0">
                <a:solidFill>
                  <a:srgbClr val="272524"/>
                </a:solidFill>
              </a:rPr>
              <a:t>Bispecific therapies</a:t>
            </a:r>
          </a:p>
          <a:p>
            <a:pPr marL="285750" indent="-285750" algn="l">
              <a:buFont typeface="Arial" panose="020B0604020202020204" pitchFamily="34" charset="0"/>
              <a:buChar char="•"/>
            </a:pPr>
            <a:r>
              <a:rPr lang="en-US" dirty="0">
                <a:solidFill>
                  <a:srgbClr val="272524"/>
                </a:solidFill>
              </a:rPr>
              <a:t>Tricomplex drugs</a:t>
            </a:r>
          </a:p>
          <a:p>
            <a:pPr marL="285750" indent="-285750" algn="l">
              <a:buFont typeface="Arial" panose="020B0604020202020204" pitchFamily="34" charset="0"/>
              <a:buChar char="•"/>
            </a:pPr>
            <a:r>
              <a:rPr lang="en-US" dirty="0">
                <a:solidFill>
                  <a:srgbClr val="272524"/>
                </a:solidFill>
              </a:rPr>
              <a:t>Many, many more</a:t>
            </a:r>
          </a:p>
        </p:txBody>
      </p:sp>
    </p:spTree>
    <p:extLst>
      <p:ext uri="{BB962C8B-B14F-4D97-AF65-F5344CB8AC3E}">
        <p14:creationId xmlns:p14="http://schemas.microsoft.com/office/powerpoint/2010/main" val="3807924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CC36C-89DE-E85D-C1AA-1D092AB354E0}"/>
            </a:ext>
          </a:extLst>
        </p:cNvPr>
        <p:cNvGrpSpPr/>
        <p:nvPr/>
      </p:nvGrpSpPr>
      <p:grpSpPr>
        <a:xfrm>
          <a:off x="0" y="0"/>
          <a:ext cx="0" cy="0"/>
          <a:chOff x="0" y="0"/>
          <a:chExt cx="0" cy="0"/>
        </a:xfrm>
      </p:grpSpPr>
      <p:pic>
        <p:nvPicPr>
          <p:cNvPr id="44" name="Picture 43">
            <a:extLst>
              <a:ext uri="{FF2B5EF4-FFF2-40B4-BE49-F238E27FC236}">
                <a16:creationId xmlns:a16="http://schemas.microsoft.com/office/drawing/2014/main" id="{62BD98E9-3092-5A33-F2A6-3ACC29DDFA3A}"/>
              </a:ext>
            </a:extLst>
          </p:cNvPr>
          <p:cNvPicPr>
            <a:picLocks noChangeAspect="1"/>
          </p:cNvPicPr>
          <p:nvPr/>
        </p:nvPicPr>
        <p:blipFill>
          <a:blip r:embed="rId3"/>
          <a:stretch>
            <a:fillRect/>
          </a:stretch>
        </p:blipFill>
        <p:spPr>
          <a:xfrm>
            <a:off x="7619526" y="3260182"/>
            <a:ext cx="3914400" cy="3008087"/>
          </a:xfrm>
          <a:prstGeom prst="rect">
            <a:avLst/>
          </a:prstGeom>
        </p:spPr>
      </p:pic>
      <p:sp>
        <p:nvSpPr>
          <p:cNvPr id="3" name="Slide Number Placeholder 2">
            <a:extLst>
              <a:ext uri="{FF2B5EF4-FFF2-40B4-BE49-F238E27FC236}">
                <a16:creationId xmlns:a16="http://schemas.microsoft.com/office/drawing/2014/main" id="{73091985-3114-8377-E02D-8A28CE42F57F}"/>
              </a:ext>
            </a:extLst>
          </p:cNvPr>
          <p:cNvSpPr>
            <a:spLocks noGrp="1"/>
          </p:cNvSpPr>
          <p:nvPr>
            <p:ph type="sldNum" sz="quarter" idx="11"/>
          </p:nvPr>
        </p:nvSpPr>
        <p:spPr>
          <a:xfrm>
            <a:off x="11338913" y="6388887"/>
            <a:ext cx="454745" cy="245223"/>
          </a:xfrm>
        </p:spPr>
        <p:txBody>
          <a:bodyPr/>
          <a:lstStyle/>
          <a:p>
            <a:fld id="{523A240F-EAFE-E84F-B44C-6D7A08E0E409}" type="slidenum">
              <a:rPr lang="en-US" smtClean="0"/>
              <a:pPr/>
              <a:t>11</a:t>
            </a:fld>
            <a:endParaRPr lang="en-US"/>
          </a:p>
        </p:txBody>
      </p:sp>
      <p:sp>
        <p:nvSpPr>
          <p:cNvPr id="7" name="Title 6">
            <a:extLst>
              <a:ext uri="{FF2B5EF4-FFF2-40B4-BE49-F238E27FC236}">
                <a16:creationId xmlns:a16="http://schemas.microsoft.com/office/drawing/2014/main" id="{7C48CB77-253E-FF3C-00BB-B929F0AC16B6}"/>
              </a:ext>
            </a:extLst>
          </p:cNvPr>
          <p:cNvSpPr>
            <a:spLocks noGrp="1"/>
          </p:cNvSpPr>
          <p:nvPr>
            <p:ph type="title"/>
          </p:nvPr>
        </p:nvSpPr>
        <p:spPr/>
        <p:txBody>
          <a:bodyPr/>
          <a:lstStyle/>
          <a:p>
            <a:r>
              <a:rPr lang="en-US" dirty="0"/>
              <a:t>Significance: Phase I across the disciplines </a:t>
            </a:r>
          </a:p>
        </p:txBody>
      </p:sp>
      <p:sp>
        <p:nvSpPr>
          <p:cNvPr id="29" name="Rounded Rectangle 28">
            <a:extLst>
              <a:ext uri="{FF2B5EF4-FFF2-40B4-BE49-F238E27FC236}">
                <a16:creationId xmlns:a16="http://schemas.microsoft.com/office/drawing/2014/main" id="{2CDF686A-66A6-57AC-3193-6FD56C02229A}"/>
              </a:ext>
            </a:extLst>
          </p:cNvPr>
          <p:cNvSpPr/>
          <p:nvPr/>
        </p:nvSpPr>
        <p:spPr>
          <a:xfrm>
            <a:off x="4511711" y="2704027"/>
            <a:ext cx="3463415" cy="289395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03B093-B2A2-7FE5-CAAC-CCA7CEDCCE74}"/>
              </a:ext>
            </a:extLst>
          </p:cNvPr>
          <p:cNvSpPr txBox="1"/>
          <p:nvPr/>
        </p:nvSpPr>
        <p:spPr>
          <a:xfrm>
            <a:off x="4884408" y="2852138"/>
            <a:ext cx="2782743" cy="2585323"/>
          </a:xfrm>
          <a:prstGeom prst="rect">
            <a:avLst/>
          </a:prstGeom>
          <a:noFill/>
        </p:spPr>
        <p:txBody>
          <a:bodyPr wrap="square">
            <a:spAutoFit/>
          </a:bodyPr>
          <a:lstStyle/>
          <a:p>
            <a:r>
              <a:rPr lang="en-US" dirty="0">
                <a:solidFill>
                  <a:schemeClr val="bg2"/>
                </a:solidFill>
              </a:rPr>
              <a:t>26 principal investigators</a:t>
            </a:r>
          </a:p>
          <a:p>
            <a:r>
              <a:rPr lang="en-US" dirty="0">
                <a:solidFill>
                  <a:schemeClr val="bg2"/>
                </a:solidFill>
              </a:rPr>
              <a:t>9 allied trial investigators</a:t>
            </a:r>
          </a:p>
          <a:p>
            <a:r>
              <a:rPr lang="en-US" dirty="0">
                <a:solidFill>
                  <a:schemeClr val="bg2"/>
                </a:solidFill>
              </a:rPr>
              <a:t>5 research APPs</a:t>
            </a:r>
          </a:p>
          <a:p>
            <a:r>
              <a:rPr lang="en-US" dirty="0">
                <a:solidFill>
                  <a:schemeClr val="bg2"/>
                </a:solidFill>
              </a:rPr>
              <a:t>3 fellows</a:t>
            </a:r>
          </a:p>
          <a:p>
            <a:r>
              <a:rPr lang="en-US" dirty="0">
                <a:solidFill>
                  <a:schemeClr val="bg2"/>
                </a:solidFill>
              </a:rPr>
              <a:t>2 clinical pharmacists</a:t>
            </a:r>
          </a:p>
          <a:p>
            <a:r>
              <a:rPr lang="en-US" dirty="0">
                <a:solidFill>
                  <a:schemeClr val="bg2"/>
                </a:solidFill>
              </a:rPr>
              <a:t>8 clinical trial nurses</a:t>
            </a:r>
          </a:p>
          <a:p>
            <a:r>
              <a:rPr lang="en-US" dirty="0">
                <a:solidFill>
                  <a:schemeClr val="bg2"/>
                </a:solidFill>
              </a:rPr>
              <a:t>51 research staff</a:t>
            </a:r>
          </a:p>
          <a:p>
            <a:r>
              <a:rPr lang="en-US" dirty="0">
                <a:solidFill>
                  <a:schemeClr val="bg2"/>
                </a:solidFill>
              </a:rPr>
              <a:t>19 care coordinators</a:t>
            </a:r>
          </a:p>
          <a:p>
            <a:r>
              <a:rPr lang="en-US" dirty="0">
                <a:solidFill>
                  <a:schemeClr val="bg2"/>
                </a:solidFill>
              </a:rPr>
              <a:t>9 operations specialists</a:t>
            </a:r>
          </a:p>
        </p:txBody>
      </p:sp>
      <p:sp>
        <p:nvSpPr>
          <p:cNvPr id="33" name="TextBox 32">
            <a:extLst>
              <a:ext uri="{FF2B5EF4-FFF2-40B4-BE49-F238E27FC236}">
                <a16:creationId xmlns:a16="http://schemas.microsoft.com/office/drawing/2014/main" id="{795CA063-E3C4-009A-35A2-C7D9A096C82E}"/>
              </a:ext>
            </a:extLst>
          </p:cNvPr>
          <p:cNvSpPr txBox="1"/>
          <p:nvPr/>
        </p:nvSpPr>
        <p:spPr>
          <a:xfrm>
            <a:off x="4744316" y="2033743"/>
            <a:ext cx="4140485" cy="646331"/>
          </a:xfrm>
          <a:prstGeom prst="rect">
            <a:avLst/>
          </a:prstGeom>
          <a:noFill/>
        </p:spPr>
        <p:txBody>
          <a:bodyPr wrap="square">
            <a:spAutoFit/>
          </a:bodyPr>
          <a:lstStyle/>
          <a:p>
            <a:r>
              <a:rPr kumimoji="0" lang="en-US" sz="3600" b="1" i="0" u="none" strike="noStrike" kern="0" cap="none" spc="0" normalizeH="0" baseline="0" noProof="0" dirty="0">
                <a:ln>
                  <a:noFill/>
                </a:ln>
                <a:solidFill>
                  <a:schemeClr val="tx2"/>
                </a:solidFill>
                <a:effectLst/>
                <a:uLnTx/>
                <a:uFillTx/>
                <a:latin typeface="Arial"/>
                <a:cs typeface="Arial"/>
                <a:sym typeface="Arial"/>
              </a:rPr>
              <a:t>132 </a:t>
            </a:r>
            <a:r>
              <a:rPr kumimoji="0" lang="en-US" sz="3200" b="1" i="0" u="none" strike="noStrike" kern="0" cap="none" spc="0" normalizeH="0" baseline="0" noProof="0" dirty="0">
                <a:ln>
                  <a:noFill/>
                </a:ln>
                <a:solidFill>
                  <a:schemeClr val="tx2"/>
                </a:solidFill>
                <a:effectLst/>
                <a:uLnTx/>
                <a:uFillTx/>
                <a:latin typeface="Arial"/>
                <a:cs typeface="Arial"/>
                <a:sym typeface="Arial"/>
              </a:rPr>
              <a:t>members</a:t>
            </a:r>
            <a:endParaRPr lang="en-US" sz="3600" dirty="0">
              <a:solidFill>
                <a:schemeClr val="tx2"/>
              </a:solidFill>
            </a:endParaRPr>
          </a:p>
        </p:txBody>
      </p:sp>
      <p:pic>
        <p:nvPicPr>
          <p:cNvPr id="4" name="Picture 3">
            <a:extLst>
              <a:ext uri="{FF2B5EF4-FFF2-40B4-BE49-F238E27FC236}">
                <a16:creationId xmlns:a16="http://schemas.microsoft.com/office/drawing/2014/main" id="{855EB221-53ED-52AD-8E88-1ACFFE83F929}"/>
              </a:ext>
            </a:extLst>
          </p:cNvPr>
          <p:cNvPicPr>
            <a:picLocks noChangeAspect="1"/>
          </p:cNvPicPr>
          <p:nvPr/>
        </p:nvPicPr>
        <p:blipFill>
          <a:blip r:embed="rId4"/>
          <a:stretch>
            <a:fillRect/>
          </a:stretch>
        </p:blipFill>
        <p:spPr>
          <a:xfrm>
            <a:off x="1138090" y="2704027"/>
            <a:ext cx="2246410" cy="2233825"/>
          </a:xfrm>
          <a:prstGeom prst="rect">
            <a:avLst/>
          </a:prstGeom>
        </p:spPr>
      </p:pic>
      <p:sp>
        <p:nvSpPr>
          <p:cNvPr id="41" name="TextBox 40">
            <a:extLst>
              <a:ext uri="{FF2B5EF4-FFF2-40B4-BE49-F238E27FC236}">
                <a16:creationId xmlns:a16="http://schemas.microsoft.com/office/drawing/2014/main" id="{3188B077-3DE2-7AF6-72D8-119FA734DDA5}"/>
              </a:ext>
            </a:extLst>
          </p:cNvPr>
          <p:cNvSpPr txBox="1"/>
          <p:nvPr/>
        </p:nvSpPr>
        <p:spPr>
          <a:xfrm>
            <a:off x="721805" y="1863193"/>
            <a:ext cx="3008410" cy="584775"/>
          </a:xfrm>
          <a:prstGeom prst="rect">
            <a:avLst/>
          </a:prstGeom>
          <a:noFill/>
        </p:spPr>
        <p:txBody>
          <a:bodyPr wrap="square">
            <a:spAutoFit/>
          </a:bodyPr>
          <a:lstStyle/>
          <a:p>
            <a:pPr algn="ctr"/>
            <a:r>
              <a:rPr kumimoji="0" lang="en-US" sz="1600" b="1" i="0" u="none" strike="noStrike" kern="0" cap="none" spc="0" normalizeH="0" baseline="0" noProof="0" dirty="0">
                <a:ln>
                  <a:noFill/>
                </a:ln>
                <a:solidFill>
                  <a:srgbClr val="008937"/>
                </a:solidFill>
                <a:effectLst/>
                <a:uLnTx/>
                <a:uFillTx/>
                <a:latin typeface="Arial"/>
                <a:cs typeface="Arial"/>
                <a:sym typeface="Arial"/>
              </a:rPr>
              <a:t>Division of Solid Tumor</a:t>
            </a:r>
          </a:p>
          <a:p>
            <a:pPr algn="ctr"/>
            <a:r>
              <a:rPr lang="en-US" sz="1600" b="1" kern="0" dirty="0">
                <a:solidFill>
                  <a:srgbClr val="008937"/>
                </a:solidFill>
                <a:latin typeface="Arial"/>
                <a:cs typeface="Arial"/>
                <a:sym typeface="Arial"/>
              </a:rPr>
              <a:t>Disease Specific Services</a:t>
            </a:r>
            <a:endParaRPr lang="en-US" sz="1600" dirty="0">
              <a:solidFill>
                <a:srgbClr val="008937"/>
              </a:solidFill>
            </a:endParaRPr>
          </a:p>
        </p:txBody>
      </p:sp>
      <p:sp>
        <p:nvSpPr>
          <p:cNvPr id="43" name="TextBox 42">
            <a:extLst>
              <a:ext uri="{FF2B5EF4-FFF2-40B4-BE49-F238E27FC236}">
                <a16:creationId xmlns:a16="http://schemas.microsoft.com/office/drawing/2014/main" id="{3DD56807-5584-96D1-F362-7D8B23602E6F}"/>
              </a:ext>
            </a:extLst>
          </p:cNvPr>
          <p:cNvSpPr txBox="1"/>
          <p:nvPr/>
        </p:nvSpPr>
        <p:spPr>
          <a:xfrm>
            <a:off x="964150" y="5193911"/>
            <a:ext cx="2766065" cy="1077218"/>
          </a:xfrm>
          <a:prstGeom prst="rect">
            <a:avLst/>
          </a:prstGeom>
          <a:noFill/>
        </p:spPr>
        <p:txBody>
          <a:bodyPr wrap="square">
            <a:spAutoFit/>
          </a:bodyPr>
          <a:lstStyle/>
          <a:p>
            <a:r>
              <a:rPr lang="en-US" sz="1600" b="1" kern="0" dirty="0">
                <a:solidFill>
                  <a:schemeClr val="accent4">
                    <a:lumMod val="50000"/>
                  </a:schemeClr>
                </a:solidFill>
                <a:latin typeface="Arial"/>
                <a:cs typeface="Arial"/>
                <a:sym typeface="Arial"/>
              </a:rPr>
              <a:t>Departments of Med </a:t>
            </a:r>
            <a:r>
              <a:rPr lang="en-US" sz="1600" b="1" kern="0" dirty="0" err="1">
                <a:solidFill>
                  <a:schemeClr val="accent4">
                    <a:lumMod val="50000"/>
                  </a:schemeClr>
                </a:solidFill>
                <a:latin typeface="Arial"/>
                <a:cs typeface="Arial"/>
                <a:sym typeface="Arial"/>
              </a:rPr>
              <a:t>Onc</a:t>
            </a:r>
            <a:r>
              <a:rPr lang="en-US" sz="1600" b="1" kern="0" dirty="0">
                <a:solidFill>
                  <a:schemeClr val="accent4">
                    <a:lumMod val="50000"/>
                  </a:schemeClr>
                </a:solidFill>
                <a:latin typeface="Arial"/>
                <a:cs typeface="Arial"/>
                <a:sym typeface="Arial"/>
              </a:rPr>
              <a:t>, Radiation Oncology, Neurology, and Pediatrics, Nuclear Med</a:t>
            </a:r>
            <a:endParaRPr lang="en-US" sz="1600" dirty="0">
              <a:solidFill>
                <a:schemeClr val="accent4">
                  <a:lumMod val="50000"/>
                </a:schemeClr>
              </a:solidFill>
            </a:endParaRPr>
          </a:p>
        </p:txBody>
      </p:sp>
      <p:cxnSp>
        <p:nvCxnSpPr>
          <p:cNvPr id="10" name="Straight Connector 9">
            <a:extLst>
              <a:ext uri="{FF2B5EF4-FFF2-40B4-BE49-F238E27FC236}">
                <a16:creationId xmlns:a16="http://schemas.microsoft.com/office/drawing/2014/main" id="{63A860A4-3E51-BD3C-1C63-6A6B41314438}"/>
              </a:ext>
            </a:extLst>
          </p:cNvPr>
          <p:cNvCxnSpPr/>
          <p:nvPr/>
        </p:nvCxnSpPr>
        <p:spPr>
          <a:xfrm>
            <a:off x="2871695" y="3749759"/>
            <a:ext cx="171704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 Placeholder 12">
            <a:extLst>
              <a:ext uri="{FF2B5EF4-FFF2-40B4-BE49-F238E27FC236}">
                <a16:creationId xmlns:a16="http://schemas.microsoft.com/office/drawing/2014/main" id="{0D65319C-A8E0-6FDF-9CAF-9276F48CF74F}"/>
              </a:ext>
            </a:extLst>
          </p:cNvPr>
          <p:cNvSpPr txBox="1">
            <a:spLocks/>
          </p:cNvSpPr>
          <p:nvPr/>
        </p:nvSpPr>
        <p:spPr>
          <a:xfrm>
            <a:off x="9877440" y="6623352"/>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modified from  A. Drilon</a:t>
            </a:r>
            <a:endParaRPr lang="en-US" sz="1200" dirty="0"/>
          </a:p>
        </p:txBody>
      </p:sp>
    </p:spTree>
    <p:extLst>
      <p:ext uri="{BB962C8B-B14F-4D97-AF65-F5344CB8AC3E}">
        <p14:creationId xmlns:p14="http://schemas.microsoft.com/office/powerpoint/2010/main" val="4062115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9FE36115-0E56-663F-82EE-359F8AA75097}"/>
              </a:ext>
            </a:extLst>
          </p:cNvPr>
          <p:cNvPicPr>
            <a:picLocks noChangeAspect="1"/>
          </p:cNvPicPr>
          <p:nvPr/>
        </p:nvPicPr>
        <p:blipFill>
          <a:blip r:embed="rId2"/>
          <a:stretch>
            <a:fillRect/>
          </a:stretch>
        </p:blipFill>
        <p:spPr>
          <a:xfrm>
            <a:off x="727236" y="1298248"/>
            <a:ext cx="10171015" cy="5009224"/>
          </a:xfrm>
          <a:prstGeom prst="rect">
            <a:avLst/>
          </a:prstGeom>
          <a:noFill/>
        </p:spPr>
      </p:pic>
      <p:sp>
        <p:nvSpPr>
          <p:cNvPr id="2" name="Slide Number Placeholder 1" hidden="1">
            <a:extLst>
              <a:ext uri="{FF2B5EF4-FFF2-40B4-BE49-F238E27FC236}">
                <a16:creationId xmlns:a16="http://schemas.microsoft.com/office/drawing/2014/main" id="{44DAB7DB-4A9D-3EF0-1ACF-C41EF360072A}"/>
              </a:ext>
            </a:extLst>
          </p:cNvPr>
          <p:cNvSpPr>
            <a:spLocks noGrp="1"/>
          </p:cNvSpPr>
          <p:nvPr>
            <p:ph type="sldNum" sz="quarter" idx="11"/>
          </p:nvPr>
        </p:nvSpPr>
        <p:spPr/>
        <p:txBody>
          <a:bodyPr/>
          <a:lstStyle/>
          <a:p>
            <a:pPr>
              <a:spcAft>
                <a:spcPts val="600"/>
              </a:spcAft>
            </a:pPr>
            <a:fld id="{523A240F-EAFE-E84F-B44C-6D7A08E0E409}" type="slidenum">
              <a:rPr lang="en-US" smtClean="0"/>
              <a:pPr>
                <a:spcAft>
                  <a:spcPts val="600"/>
                </a:spcAft>
              </a:pPr>
              <a:t>12</a:t>
            </a:fld>
            <a:endParaRPr lang="en-US"/>
          </a:p>
        </p:txBody>
      </p:sp>
      <p:sp>
        <p:nvSpPr>
          <p:cNvPr id="3" name="Footer Placeholder 2">
            <a:extLst>
              <a:ext uri="{FF2B5EF4-FFF2-40B4-BE49-F238E27FC236}">
                <a16:creationId xmlns:a16="http://schemas.microsoft.com/office/drawing/2014/main" id="{6CAEDD33-F314-3892-E1F3-ED7DEAAB902F}"/>
              </a:ext>
            </a:extLst>
          </p:cNvPr>
          <p:cNvSpPr>
            <a:spLocks noGrp="1"/>
          </p:cNvSpPr>
          <p:nvPr>
            <p:ph type="ftr" sz="quarter" idx="10"/>
          </p:nvPr>
        </p:nvSpPr>
        <p:spPr/>
        <p:txBody>
          <a:bodyPr/>
          <a:lstStyle/>
          <a:p>
            <a:pPr>
              <a:spcAft>
                <a:spcPts val="600"/>
              </a:spcAft>
            </a:pPr>
            <a:r>
              <a:rPr lang="en-US"/>
              <a:t>MSK Confidential — do not distribute</a:t>
            </a:r>
          </a:p>
        </p:txBody>
      </p:sp>
      <p:sp>
        <p:nvSpPr>
          <p:cNvPr id="6" name="TextBox 5">
            <a:extLst>
              <a:ext uri="{FF2B5EF4-FFF2-40B4-BE49-F238E27FC236}">
                <a16:creationId xmlns:a16="http://schemas.microsoft.com/office/drawing/2014/main" id="{588945B8-B0DE-EE8A-84B1-CB0E53FA5CA6}"/>
              </a:ext>
            </a:extLst>
          </p:cNvPr>
          <p:cNvSpPr txBox="1"/>
          <p:nvPr/>
        </p:nvSpPr>
        <p:spPr>
          <a:xfrm>
            <a:off x="7539134" y="6519446"/>
            <a:ext cx="5753878" cy="338554"/>
          </a:xfrm>
          <a:prstGeom prst="rect">
            <a:avLst/>
          </a:prstGeom>
          <a:noFill/>
        </p:spPr>
        <p:txBody>
          <a:bodyPr wrap="square" rtlCol="0">
            <a:spAutoFit/>
          </a:bodyPr>
          <a:lstStyle/>
          <a:p>
            <a:pPr algn="l"/>
            <a:r>
              <a:rPr lang="en-US" sz="1600">
                <a:solidFill>
                  <a:srgbClr val="0070C0"/>
                </a:solidFill>
              </a:rPr>
              <a:t>Murciano-Goroff, et al., Cancer Discovery 2024.  </a:t>
            </a:r>
            <a:endParaRPr lang="en-US" sz="1600" dirty="0">
              <a:solidFill>
                <a:srgbClr val="0070C0"/>
              </a:solidFill>
            </a:endParaRPr>
          </a:p>
        </p:txBody>
      </p:sp>
    </p:spTree>
    <p:extLst>
      <p:ext uri="{BB962C8B-B14F-4D97-AF65-F5344CB8AC3E}">
        <p14:creationId xmlns:p14="http://schemas.microsoft.com/office/powerpoint/2010/main" val="876569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13</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Many new drugs are rationally designed, either to improve on prior designs or target an unmet need</a:t>
            </a:r>
          </a:p>
        </p:txBody>
      </p:sp>
      <p:sp>
        <p:nvSpPr>
          <p:cNvPr id="14" name="TextBox 13">
            <a:extLst>
              <a:ext uri="{FF2B5EF4-FFF2-40B4-BE49-F238E27FC236}">
                <a16:creationId xmlns:a16="http://schemas.microsoft.com/office/drawing/2014/main" id="{90D3802F-1903-C744-91A1-8F8352123342}"/>
              </a:ext>
            </a:extLst>
          </p:cNvPr>
          <p:cNvSpPr txBox="1"/>
          <p:nvPr/>
        </p:nvSpPr>
        <p:spPr>
          <a:xfrm>
            <a:off x="811446" y="2046322"/>
            <a:ext cx="3712428" cy="3631763"/>
          </a:xfrm>
          <a:prstGeom prst="rect">
            <a:avLst/>
          </a:prstGeom>
          <a:noFill/>
        </p:spPr>
        <p:txBody>
          <a:bodyPr wrap="square">
            <a:spAutoFit/>
          </a:bodyPr>
          <a:lstStyle/>
          <a:p>
            <a:r>
              <a:rPr lang="en-US" b="1" dirty="0">
                <a:solidFill>
                  <a:srgbClr val="272524"/>
                </a:solidFill>
                <a:latin typeface="Arial" panose="020B0604020202020204"/>
              </a:rPr>
              <a:t>historical approach</a:t>
            </a:r>
          </a:p>
          <a:p>
            <a:pPr marL="342900" indent="-342900">
              <a:buFont typeface="Arial" panose="020B0604020202020204" pitchFamily="34" charset="0"/>
              <a:buChar char="•"/>
            </a:pPr>
            <a:r>
              <a:rPr lang="en-US" dirty="0">
                <a:solidFill>
                  <a:srgbClr val="272524"/>
                </a:solidFill>
                <a:latin typeface="Arial" panose="020B0604020202020204"/>
              </a:rPr>
              <a:t>cell line and drug screens</a:t>
            </a:r>
          </a:p>
          <a:p>
            <a:endParaRPr kumimoji="0" lang="en-US" i="0" u="none" strike="noStrike" kern="1200" cap="none" spc="0" normalizeH="0" baseline="0" noProof="0" dirty="0">
              <a:ln>
                <a:noFill/>
              </a:ln>
              <a:solidFill>
                <a:srgbClr val="272524"/>
              </a:solidFill>
              <a:effectLst/>
              <a:uLnTx/>
              <a:uFillTx/>
              <a:latin typeface="Arial" panose="020B0604020202020204"/>
              <a:ea typeface="+mn-ea"/>
              <a:cs typeface="+mn-cs"/>
            </a:endParaRPr>
          </a:p>
          <a:p>
            <a:endParaRPr kumimoji="0" lang="en-US" i="0" u="none" strike="noStrike" kern="1200" cap="none" spc="0" normalizeH="0" baseline="0" noProof="0" dirty="0">
              <a:ln>
                <a:noFill/>
              </a:ln>
              <a:solidFill>
                <a:srgbClr val="272524"/>
              </a:solidFill>
              <a:effectLst/>
              <a:uLnTx/>
              <a:uFillTx/>
              <a:latin typeface="Arial" panose="020B0604020202020204"/>
              <a:ea typeface="+mn-ea"/>
              <a:cs typeface="+mn-cs"/>
            </a:endParaRPr>
          </a:p>
          <a:p>
            <a:r>
              <a:rPr lang="en-US" b="1" dirty="0">
                <a:solidFill>
                  <a:srgbClr val="272524"/>
                </a:solidFill>
                <a:latin typeface="Arial" panose="020B0604020202020204"/>
              </a:rPr>
              <a:t>structure-function based design</a:t>
            </a:r>
            <a:endParaRPr kumimoji="0" lang="en-US" b="1" i="0" u="none" strike="noStrike" kern="1200" cap="none" spc="0" normalizeH="0" baseline="0" noProof="0" dirty="0">
              <a:ln>
                <a:noFill/>
              </a:ln>
              <a:solidFill>
                <a:srgbClr val="272524"/>
              </a:solidFill>
              <a:effectLst/>
              <a:uLnTx/>
              <a:uFillTx/>
              <a:latin typeface="Arial" panose="020B0604020202020204"/>
              <a:ea typeface="+mn-ea"/>
              <a:cs typeface="+mn-cs"/>
            </a:endParaRPr>
          </a:p>
          <a:p>
            <a:pPr marL="342900" indent="-342900">
              <a:buFont typeface="Arial" panose="020B0604020202020204" pitchFamily="34" charset="0"/>
              <a:buChar char="•"/>
            </a:pPr>
            <a:r>
              <a:rPr lang="en-US" dirty="0">
                <a:solidFill>
                  <a:srgbClr val="272524"/>
                </a:solidFill>
                <a:latin typeface="Arial" panose="020B0604020202020204"/>
              </a:rPr>
              <a:t>d</a:t>
            </a:r>
            <a:r>
              <a:rPr kumimoji="0" lang="en-US" i="0" u="none" strike="noStrike" kern="1200" cap="none" spc="0" normalizeH="0" baseline="0" noProof="0" dirty="0" err="1">
                <a:ln>
                  <a:noFill/>
                </a:ln>
                <a:solidFill>
                  <a:srgbClr val="272524"/>
                </a:solidFill>
                <a:effectLst/>
                <a:uLnTx/>
                <a:uFillTx/>
                <a:latin typeface="Arial" panose="020B0604020202020204"/>
                <a:ea typeface="+mn-ea"/>
                <a:cs typeface="+mn-cs"/>
              </a:rPr>
              <a:t>esign</a:t>
            </a:r>
            <a:r>
              <a:rPr kumimoji="0" lang="en-US" i="0" u="none" strike="noStrike" kern="1200" cap="none" spc="0" normalizeH="0" baseline="0" noProof="0" dirty="0">
                <a:ln>
                  <a:noFill/>
                </a:ln>
                <a:solidFill>
                  <a:srgbClr val="272524"/>
                </a:solidFill>
                <a:effectLst/>
                <a:uLnTx/>
                <a:uFillTx/>
                <a:latin typeface="Arial" panose="020B0604020202020204"/>
                <a:ea typeface="+mn-ea"/>
                <a:cs typeface="+mn-cs"/>
              </a:rPr>
              <a:t> a drug to fit a drug binding pocket of a target with a known structure</a:t>
            </a:r>
          </a:p>
          <a:p>
            <a:pPr marL="342900" indent="-342900">
              <a:buFont typeface="Arial" panose="020B0604020202020204" pitchFamily="34" charset="0"/>
              <a:buChar char="•"/>
            </a:pPr>
            <a:endParaRPr lang="en-US" dirty="0">
              <a:solidFill>
                <a:srgbClr val="272524"/>
              </a:solidFill>
              <a:latin typeface="Arial" panose="020B0604020202020204"/>
            </a:endParaRPr>
          </a:p>
          <a:p>
            <a:pPr marL="342900" indent="-342900">
              <a:buFont typeface="Arial" panose="020B0604020202020204" pitchFamily="34" charset="0"/>
              <a:buChar char="•"/>
            </a:pPr>
            <a:r>
              <a:rPr lang="en-US" dirty="0">
                <a:solidFill>
                  <a:srgbClr val="272524"/>
                </a:solidFill>
                <a:latin typeface="Arial" panose="020B0604020202020204"/>
              </a:rPr>
              <a:t>may improve potency, selectivity, and CNS or resistance alteration coverage</a:t>
            </a:r>
            <a:endParaRPr kumimoji="0" lang="en-US" i="0" u="none" strike="noStrike" kern="1200" cap="none" spc="0" normalizeH="0" baseline="0" noProof="0" dirty="0">
              <a:ln>
                <a:noFill/>
              </a:ln>
              <a:solidFill>
                <a:srgbClr val="272524"/>
              </a:solidFill>
              <a:effectLst/>
              <a:uLnTx/>
              <a:uFillTx/>
              <a:latin typeface="Arial" panose="020B0604020202020204"/>
              <a:ea typeface="+mn-ea"/>
              <a:cs typeface="+mn-cs"/>
            </a:endParaRPr>
          </a:p>
          <a:p>
            <a:endParaRPr lang="en-US" sz="1400" dirty="0"/>
          </a:p>
        </p:txBody>
      </p:sp>
      <p:pic>
        <p:nvPicPr>
          <p:cNvPr id="5" name="Picture 4">
            <a:extLst>
              <a:ext uri="{FF2B5EF4-FFF2-40B4-BE49-F238E27FC236}">
                <a16:creationId xmlns:a16="http://schemas.microsoft.com/office/drawing/2014/main" id="{9C562F00-505E-9A47-A761-53976F5D3F03}"/>
              </a:ext>
            </a:extLst>
          </p:cNvPr>
          <p:cNvPicPr>
            <a:picLocks noChangeAspect="1"/>
          </p:cNvPicPr>
          <p:nvPr/>
        </p:nvPicPr>
        <p:blipFill rotWithShape="1">
          <a:blip r:embed="rId2"/>
          <a:srcRect t="34166" r="48909"/>
          <a:stretch/>
        </p:blipFill>
        <p:spPr>
          <a:xfrm>
            <a:off x="3956896" y="1710235"/>
            <a:ext cx="4509213" cy="3745540"/>
          </a:xfrm>
          <a:prstGeom prst="rect">
            <a:avLst/>
          </a:prstGeom>
        </p:spPr>
      </p:pic>
      <p:pic>
        <p:nvPicPr>
          <p:cNvPr id="6" name="Content Placeholder 3">
            <a:extLst>
              <a:ext uri="{FF2B5EF4-FFF2-40B4-BE49-F238E27FC236}">
                <a16:creationId xmlns:a16="http://schemas.microsoft.com/office/drawing/2014/main" id="{204B7CE7-6824-084C-A37E-AA9C6F0D9D09}"/>
              </a:ext>
            </a:extLst>
          </p:cNvPr>
          <p:cNvPicPr>
            <a:picLocks/>
          </p:cNvPicPr>
          <p:nvPr/>
        </p:nvPicPr>
        <p:blipFill rotWithShape="1">
          <a:blip r:embed="rId3">
            <a:extLst>
              <a:ext uri="{28A0092B-C50C-407E-A947-70E740481C1C}">
                <a14:useLocalDpi xmlns:a14="http://schemas.microsoft.com/office/drawing/2010/main" val="0"/>
              </a:ext>
            </a:extLst>
          </a:blip>
          <a:srcRect t="23982" r="74281" b="21234"/>
          <a:stretch/>
        </p:blipFill>
        <p:spPr bwMode="auto">
          <a:xfrm>
            <a:off x="8671599" y="2379656"/>
            <a:ext cx="2797514" cy="2734445"/>
          </a:xfrm>
          <a:prstGeom prst="rect">
            <a:avLst/>
          </a:prstGeom>
          <a:noFill/>
          <a:ln>
            <a:noFill/>
          </a:ln>
        </p:spPr>
      </p:pic>
      <p:sp>
        <p:nvSpPr>
          <p:cNvPr id="8" name="TextBox 7">
            <a:extLst>
              <a:ext uri="{FF2B5EF4-FFF2-40B4-BE49-F238E27FC236}">
                <a16:creationId xmlns:a16="http://schemas.microsoft.com/office/drawing/2014/main" id="{8273752B-BAF0-284C-BDD2-F450AE42C2C8}"/>
              </a:ext>
            </a:extLst>
          </p:cNvPr>
          <p:cNvSpPr txBox="1"/>
          <p:nvPr/>
        </p:nvSpPr>
        <p:spPr>
          <a:xfrm>
            <a:off x="5829647" y="5308753"/>
            <a:ext cx="2012819" cy="369332"/>
          </a:xfrm>
          <a:prstGeom prst="rect">
            <a:avLst/>
          </a:prstGeom>
          <a:noFill/>
        </p:spPr>
        <p:txBody>
          <a:bodyPr wrap="square">
            <a:spAutoFit/>
          </a:bodyPr>
          <a:lstStyle/>
          <a:p>
            <a:pPr algn="ctr"/>
            <a:r>
              <a:rPr kumimoji="0" lang="en-US" sz="1800" b="1" i="0" u="none" strike="noStrike" kern="1200" cap="none" spc="0" normalizeH="0" baseline="0" noProof="0" dirty="0">
                <a:ln>
                  <a:noFill/>
                </a:ln>
                <a:solidFill>
                  <a:schemeClr val="accent3">
                    <a:lumMod val="25000"/>
                  </a:schemeClr>
                </a:solidFill>
                <a:effectLst/>
                <a:uLnTx/>
                <a:uFillTx/>
                <a:latin typeface="Arial" panose="020B0604020202020204"/>
                <a:ea typeface="+mn-ea"/>
                <a:cs typeface="+mn-cs"/>
              </a:rPr>
              <a:t>kinase targeting</a:t>
            </a:r>
            <a:endParaRPr lang="en-US" b="1" dirty="0">
              <a:solidFill>
                <a:schemeClr val="accent3">
                  <a:lumMod val="25000"/>
                </a:schemeClr>
              </a:solidFill>
            </a:endParaRPr>
          </a:p>
        </p:txBody>
      </p:sp>
      <p:sp>
        <p:nvSpPr>
          <p:cNvPr id="9" name="TextBox 8">
            <a:extLst>
              <a:ext uri="{FF2B5EF4-FFF2-40B4-BE49-F238E27FC236}">
                <a16:creationId xmlns:a16="http://schemas.microsoft.com/office/drawing/2014/main" id="{17CB2A3E-A940-B440-93CB-24481BD60660}"/>
              </a:ext>
            </a:extLst>
          </p:cNvPr>
          <p:cNvSpPr txBox="1"/>
          <p:nvPr/>
        </p:nvSpPr>
        <p:spPr>
          <a:xfrm>
            <a:off x="9148239" y="5308753"/>
            <a:ext cx="2273757" cy="369332"/>
          </a:xfrm>
          <a:prstGeom prst="rect">
            <a:avLst/>
          </a:prstGeom>
          <a:noFill/>
        </p:spPr>
        <p:txBody>
          <a:bodyPr wrap="square">
            <a:spAutoFit/>
          </a:bodyPr>
          <a:lstStyle/>
          <a:p>
            <a:pPr algn="ctr"/>
            <a:r>
              <a:rPr kumimoji="0" lang="en-US" sz="1800" b="1" i="0" u="none" strike="noStrike" kern="1200" cap="none" spc="0" normalizeH="0" baseline="0" noProof="0" dirty="0">
                <a:ln>
                  <a:noFill/>
                </a:ln>
                <a:solidFill>
                  <a:schemeClr val="accent3">
                    <a:lumMod val="25000"/>
                  </a:schemeClr>
                </a:solidFill>
                <a:effectLst/>
                <a:uLnTx/>
                <a:uFillTx/>
                <a:latin typeface="Arial" panose="020B0604020202020204"/>
                <a:ea typeface="+mn-ea"/>
                <a:cs typeface="+mn-cs"/>
              </a:rPr>
              <a:t>GTPase targeting</a:t>
            </a:r>
            <a:endParaRPr lang="en-US" b="1" dirty="0">
              <a:solidFill>
                <a:schemeClr val="accent3">
                  <a:lumMod val="25000"/>
                </a:schemeClr>
              </a:solidFill>
            </a:endParaRPr>
          </a:p>
        </p:txBody>
      </p:sp>
      <p:sp>
        <p:nvSpPr>
          <p:cNvPr id="2" name="Text Placeholder 12">
            <a:extLst>
              <a:ext uri="{FF2B5EF4-FFF2-40B4-BE49-F238E27FC236}">
                <a16:creationId xmlns:a16="http://schemas.microsoft.com/office/drawing/2014/main" id="{EAFBD1E7-9ED9-C123-4B5A-09BB2B434400}"/>
              </a:ext>
            </a:extLst>
          </p:cNvPr>
          <p:cNvSpPr txBox="1">
            <a:spLocks/>
          </p:cNvSpPr>
          <p:nvPr/>
        </p:nvSpPr>
        <p:spPr>
          <a:xfrm>
            <a:off x="9894374" y="662335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2517325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14</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Early candidate identification is complex and often involves chemical modifications of the initial “hit”</a:t>
            </a:r>
          </a:p>
        </p:txBody>
      </p:sp>
      <p:pic>
        <p:nvPicPr>
          <p:cNvPr id="10" name="Picture 9">
            <a:extLst>
              <a:ext uri="{FF2B5EF4-FFF2-40B4-BE49-F238E27FC236}">
                <a16:creationId xmlns:a16="http://schemas.microsoft.com/office/drawing/2014/main" id="{62079631-B280-DD4B-B7A5-84F01166727F}"/>
              </a:ext>
            </a:extLst>
          </p:cNvPr>
          <p:cNvPicPr>
            <a:picLocks noChangeAspect="1"/>
          </p:cNvPicPr>
          <p:nvPr/>
        </p:nvPicPr>
        <p:blipFill rotWithShape="1">
          <a:blip r:embed="rId2"/>
          <a:srcRect t="33587"/>
          <a:stretch/>
        </p:blipFill>
        <p:spPr>
          <a:xfrm>
            <a:off x="795091" y="1652135"/>
            <a:ext cx="8595794" cy="4445460"/>
          </a:xfrm>
          <a:prstGeom prst="rect">
            <a:avLst/>
          </a:prstGeom>
        </p:spPr>
      </p:pic>
      <p:sp>
        <p:nvSpPr>
          <p:cNvPr id="11" name="TextBox 10">
            <a:extLst>
              <a:ext uri="{FF2B5EF4-FFF2-40B4-BE49-F238E27FC236}">
                <a16:creationId xmlns:a16="http://schemas.microsoft.com/office/drawing/2014/main" id="{F56BC30B-D745-C144-84CC-FFC9C4D768FA}"/>
              </a:ext>
            </a:extLst>
          </p:cNvPr>
          <p:cNvSpPr txBox="1"/>
          <p:nvPr/>
        </p:nvSpPr>
        <p:spPr>
          <a:xfrm>
            <a:off x="6248400" y="2364185"/>
            <a:ext cx="2514600" cy="646331"/>
          </a:xfrm>
          <a:prstGeom prst="rect">
            <a:avLst/>
          </a:prstGeom>
          <a:solidFill>
            <a:schemeClr val="accent1">
              <a:lumMod val="75000"/>
            </a:schemeClr>
          </a:solidFill>
        </p:spPr>
        <p:txBody>
          <a:bodyPr wrap="square">
            <a:spAutoFit/>
          </a:bodyPr>
          <a:lstStyle/>
          <a:p>
            <a:pPr algn="ctr"/>
            <a:r>
              <a:rPr lang="en-US" dirty="0">
                <a:solidFill>
                  <a:schemeClr val="bg1"/>
                </a:solidFill>
                <a:latin typeface="Arial" panose="020B0604020202020204"/>
              </a:rPr>
              <a:t>or structure-function based drug design</a:t>
            </a:r>
            <a:endParaRPr lang="en-US" dirty="0">
              <a:solidFill>
                <a:schemeClr val="bg1"/>
              </a:solidFill>
            </a:endParaRPr>
          </a:p>
        </p:txBody>
      </p:sp>
      <p:sp>
        <p:nvSpPr>
          <p:cNvPr id="4" name="Right Brace 3">
            <a:extLst>
              <a:ext uri="{FF2B5EF4-FFF2-40B4-BE49-F238E27FC236}">
                <a16:creationId xmlns:a16="http://schemas.microsoft.com/office/drawing/2014/main" id="{75C07422-6322-8E48-BF89-97054BC10754}"/>
              </a:ext>
            </a:extLst>
          </p:cNvPr>
          <p:cNvSpPr/>
          <p:nvPr/>
        </p:nvSpPr>
        <p:spPr>
          <a:xfrm>
            <a:off x="9013372" y="3145970"/>
            <a:ext cx="250371" cy="215492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B22F16F1-09C1-3647-BB51-318BDA14EED3}"/>
              </a:ext>
            </a:extLst>
          </p:cNvPr>
          <p:cNvSpPr txBox="1"/>
          <p:nvPr/>
        </p:nvSpPr>
        <p:spPr>
          <a:xfrm>
            <a:off x="9390885" y="3669420"/>
            <a:ext cx="1712544" cy="1015663"/>
          </a:xfrm>
          <a:prstGeom prst="rect">
            <a:avLst/>
          </a:prstGeom>
          <a:noFill/>
        </p:spPr>
        <p:txBody>
          <a:bodyPr wrap="square">
            <a:spAutoFit/>
          </a:bodyPr>
          <a:lstStyle/>
          <a:p>
            <a:r>
              <a:rPr lang="en-US" sz="2000" dirty="0">
                <a:solidFill>
                  <a:srgbClr val="272524"/>
                </a:solidFill>
                <a:latin typeface="Arial" panose="020B0604020202020204"/>
              </a:rPr>
              <a:t>d</a:t>
            </a:r>
            <a:r>
              <a:rPr kumimoji="0" lang="en-US" sz="2000" i="0" u="none" strike="noStrike" kern="1200" cap="none" spc="0" normalizeH="0" baseline="0" noProof="0" dirty="0">
                <a:ln>
                  <a:noFill/>
                </a:ln>
                <a:solidFill>
                  <a:srgbClr val="272524"/>
                </a:solidFill>
                <a:effectLst/>
                <a:uLnTx/>
                <a:uFillTx/>
                <a:latin typeface="Arial" panose="020B0604020202020204"/>
                <a:ea typeface="+mn-ea"/>
                <a:cs typeface="+mn-cs"/>
              </a:rPr>
              <a:t>rug chemistry optimization</a:t>
            </a:r>
            <a:endParaRPr lang="en-US" sz="2000" dirty="0"/>
          </a:p>
        </p:txBody>
      </p:sp>
      <p:sp>
        <p:nvSpPr>
          <p:cNvPr id="2" name="Text Placeholder 12">
            <a:extLst>
              <a:ext uri="{FF2B5EF4-FFF2-40B4-BE49-F238E27FC236}">
                <a16:creationId xmlns:a16="http://schemas.microsoft.com/office/drawing/2014/main" id="{112EF5A0-DFE5-EDA1-550A-93E9E330A2B9}"/>
              </a:ext>
            </a:extLst>
          </p:cNvPr>
          <p:cNvSpPr txBox="1">
            <a:spLocks/>
          </p:cNvSpPr>
          <p:nvPr/>
        </p:nvSpPr>
        <p:spPr>
          <a:xfrm>
            <a:off x="9911307" y="6634550"/>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536766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15</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After chemical optimization, further preclinical characterization of activity and safety can begin</a:t>
            </a:r>
          </a:p>
        </p:txBody>
      </p:sp>
      <p:pic>
        <p:nvPicPr>
          <p:cNvPr id="8" name="Picture 5">
            <a:extLst>
              <a:ext uri="{FF2B5EF4-FFF2-40B4-BE49-F238E27FC236}">
                <a16:creationId xmlns:a16="http://schemas.microsoft.com/office/drawing/2014/main" id="{85AD4838-36D0-7B4F-918E-4A2216D6682F}"/>
              </a:ext>
            </a:extLst>
          </p:cNvPr>
          <p:cNvPicPr>
            <a:picLocks noChangeAspect="1" noChangeArrowheads="1"/>
          </p:cNvPicPr>
          <p:nvPr/>
        </p:nvPicPr>
        <p:blipFill rotWithShape="1">
          <a:blip r:embed="rId2"/>
          <a:srcRect r="75516" b="7299"/>
          <a:stretch/>
        </p:blipFill>
        <p:spPr bwMode="auto">
          <a:xfrm>
            <a:off x="9345713" y="1653510"/>
            <a:ext cx="1559144" cy="4383475"/>
          </a:xfrm>
          <a:prstGeom prst="rect">
            <a:avLst/>
          </a:prstGeom>
          <a:noFill/>
          <a:ln w="9525">
            <a:noFill/>
            <a:miter lim="800000"/>
            <a:headEnd/>
            <a:tailEnd/>
          </a:ln>
          <a:effectLst/>
        </p:spPr>
      </p:pic>
      <p:pic>
        <p:nvPicPr>
          <p:cNvPr id="12" name="Picture 11">
            <a:extLst>
              <a:ext uri="{FF2B5EF4-FFF2-40B4-BE49-F238E27FC236}">
                <a16:creationId xmlns:a16="http://schemas.microsoft.com/office/drawing/2014/main" id="{5CE1563A-C43C-7948-9EE8-A01B2C099BC0}"/>
              </a:ext>
            </a:extLst>
          </p:cNvPr>
          <p:cNvPicPr>
            <a:picLocks noChangeAspect="1"/>
          </p:cNvPicPr>
          <p:nvPr/>
        </p:nvPicPr>
        <p:blipFill rotWithShape="1">
          <a:blip r:embed="rId3"/>
          <a:srcRect l="4359"/>
          <a:stretch/>
        </p:blipFill>
        <p:spPr>
          <a:xfrm>
            <a:off x="1298395" y="2994163"/>
            <a:ext cx="3567146" cy="3279694"/>
          </a:xfrm>
          <a:prstGeom prst="rect">
            <a:avLst/>
          </a:prstGeom>
        </p:spPr>
      </p:pic>
      <p:sp>
        <p:nvSpPr>
          <p:cNvPr id="16" name="TextBox 15">
            <a:extLst>
              <a:ext uri="{FF2B5EF4-FFF2-40B4-BE49-F238E27FC236}">
                <a16:creationId xmlns:a16="http://schemas.microsoft.com/office/drawing/2014/main" id="{CF8F6A19-FA1D-B243-A112-119F9E385A8C}"/>
              </a:ext>
            </a:extLst>
          </p:cNvPr>
          <p:cNvSpPr txBox="1"/>
          <p:nvPr/>
        </p:nvSpPr>
        <p:spPr>
          <a:xfrm>
            <a:off x="969616" y="1756232"/>
            <a:ext cx="4437988" cy="1015663"/>
          </a:xfrm>
          <a:prstGeom prst="rect">
            <a:avLst/>
          </a:prstGeom>
          <a:noFill/>
        </p:spPr>
        <p:txBody>
          <a:bodyPr wrap="square">
            <a:spAutoFit/>
          </a:bodyPr>
          <a:lstStyle/>
          <a:p>
            <a:pPr algn="ctr"/>
            <a:r>
              <a:rPr lang="en-US" sz="2000" b="1" dirty="0">
                <a:solidFill>
                  <a:srgbClr val="272524"/>
                </a:solidFill>
                <a:latin typeface="Arial" panose="020B0604020202020204"/>
              </a:rPr>
              <a:t>i</a:t>
            </a:r>
            <a:r>
              <a:rPr kumimoji="0" lang="en-US" sz="2000" b="1" i="0" u="none" strike="noStrike" kern="1200" cap="none" spc="0" normalizeH="0" baseline="0" noProof="0" dirty="0">
                <a:ln>
                  <a:noFill/>
                </a:ln>
                <a:solidFill>
                  <a:srgbClr val="272524"/>
                </a:solidFill>
                <a:effectLst/>
                <a:uLnTx/>
                <a:uFillTx/>
                <a:latin typeface="Arial" panose="020B0604020202020204"/>
                <a:ea typeface="+mn-ea"/>
                <a:cs typeface="+mn-cs"/>
              </a:rPr>
              <a:t>n vitro and in vivo activity testing</a:t>
            </a:r>
          </a:p>
          <a:p>
            <a:pPr marL="342900" indent="-225425">
              <a:buFont typeface="Arial" panose="020B0604020202020204" pitchFamily="34" charset="0"/>
              <a:buChar char="•"/>
            </a:pPr>
            <a:r>
              <a:rPr lang="en-US" sz="2000" dirty="0">
                <a:solidFill>
                  <a:srgbClr val="272524"/>
                </a:solidFill>
                <a:latin typeface="Arial" panose="020B0604020202020204"/>
              </a:rPr>
              <a:t>including in engineered and patient-derived models</a:t>
            </a:r>
            <a:endParaRPr lang="en-US" sz="2000" dirty="0"/>
          </a:p>
        </p:txBody>
      </p:sp>
      <p:sp>
        <p:nvSpPr>
          <p:cNvPr id="17" name="TextBox 16">
            <a:extLst>
              <a:ext uri="{FF2B5EF4-FFF2-40B4-BE49-F238E27FC236}">
                <a16:creationId xmlns:a16="http://schemas.microsoft.com/office/drawing/2014/main" id="{83202A03-0E95-5749-B82F-003FED652B50}"/>
              </a:ext>
            </a:extLst>
          </p:cNvPr>
          <p:cNvSpPr txBox="1"/>
          <p:nvPr/>
        </p:nvSpPr>
        <p:spPr>
          <a:xfrm>
            <a:off x="5607532" y="2260199"/>
            <a:ext cx="3801726" cy="2605842"/>
          </a:xfrm>
          <a:prstGeom prst="rect">
            <a:avLst/>
          </a:prstGeom>
          <a:noFill/>
        </p:spPr>
        <p:txBody>
          <a:bodyPr wrap="square">
            <a:spAutoFit/>
          </a:bodyPr>
          <a:lstStyle/>
          <a:p>
            <a:pPr>
              <a:spcAft>
                <a:spcPts val="50"/>
              </a:spcAft>
            </a:pPr>
            <a:r>
              <a:rPr lang="en-US" sz="2000" b="1" dirty="0">
                <a:solidFill>
                  <a:srgbClr val="272524"/>
                </a:solidFill>
                <a:latin typeface="Arial" panose="020B0604020202020204"/>
              </a:rPr>
              <a:t>good laboratory practice (GLP) toxicology</a:t>
            </a:r>
            <a:endParaRPr kumimoji="0" lang="en-US" sz="2000" b="1" i="0" u="none" strike="noStrike" kern="1200" cap="none" spc="0" normalizeH="0" baseline="0" noProof="0" dirty="0">
              <a:ln>
                <a:noFill/>
              </a:ln>
              <a:solidFill>
                <a:srgbClr val="272524"/>
              </a:solidFill>
              <a:effectLst/>
              <a:uLnTx/>
              <a:uFillTx/>
              <a:latin typeface="Arial" panose="020B0604020202020204"/>
              <a:ea typeface="+mn-ea"/>
              <a:cs typeface="+mn-cs"/>
            </a:endParaRPr>
          </a:p>
          <a:p>
            <a:pPr marL="342900" indent="-171450">
              <a:spcAft>
                <a:spcPts val="50"/>
              </a:spcAft>
              <a:buFont typeface="Arial" panose="020B0604020202020204" pitchFamily="34" charset="0"/>
              <a:buChar char="•"/>
            </a:pPr>
            <a:r>
              <a:rPr lang="en-US" sz="2000" dirty="0">
                <a:solidFill>
                  <a:srgbClr val="272524"/>
                </a:solidFill>
                <a:latin typeface="Arial" panose="020B0604020202020204"/>
              </a:rPr>
              <a:t>identify side-effects and reproductive consequences</a:t>
            </a:r>
          </a:p>
          <a:p>
            <a:pPr>
              <a:spcAft>
                <a:spcPts val="50"/>
              </a:spcAft>
            </a:pPr>
            <a:endParaRPr lang="en-US" sz="2000" dirty="0">
              <a:solidFill>
                <a:srgbClr val="272524"/>
              </a:solidFill>
              <a:latin typeface="Arial" panose="020B0604020202020204"/>
            </a:endParaRPr>
          </a:p>
          <a:p>
            <a:pPr>
              <a:spcAft>
                <a:spcPts val="50"/>
              </a:spcAft>
            </a:pPr>
            <a:r>
              <a:rPr lang="en-US" sz="2000" b="1" dirty="0">
                <a:solidFill>
                  <a:srgbClr val="272524"/>
                </a:solidFill>
                <a:latin typeface="Arial" panose="020B0604020202020204"/>
              </a:rPr>
              <a:t>p</a:t>
            </a:r>
            <a:r>
              <a:rPr kumimoji="0" lang="en-US" sz="2000" b="1" i="0" u="none" strike="noStrike" kern="1200" cap="none" spc="0" normalizeH="0" baseline="0" noProof="0" dirty="0" err="1">
                <a:ln>
                  <a:noFill/>
                </a:ln>
                <a:solidFill>
                  <a:srgbClr val="272524"/>
                </a:solidFill>
                <a:effectLst/>
                <a:uLnTx/>
                <a:uFillTx/>
                <a:latin typeface="Arial" panose="020B0604020202020204"/>
                <a:ea typeface="+mn-ea"/>
                <a:cs typeface="+mn-cs"/>
              </a:rPr>
              <a:t>harmacodynamics</a:t>
            </a:r>
            <a:r>
              <a:rPr kumimoji="0" lang="en-US" sz="2000" b="1" i="0" u="none" strike="noStrike" kern="1200" cap="none" spc="0" normalizeH="0" baseline="0" noProof="0" dirty="0">
                <a:ln>
                  <a:noFill/>
                </a:ln>
                <a:solidFill>
                  <a:srgbClr val="272524"/>
                </a:solidFill>
                <a:effectLst/>
                <a:uLnTx/>
                <a:uFillTx/>
                <a:latin typeface="Arial" panose="020B0604020202020204"/>
                <a:ea typeface="+mn-ea"/>
                <a:cs typeface="+mn-cs"/>
              </a:rPr>
              <a:t> and pharmacokinetics</a:t>
            </a:r>
          </a:p>
          <a:p>
            <a:pPr>
              <a:spcAft>
                <a:spcPts val="50"/>
              </a:spcAft>
            </a:pPr>
            <a:endParaRPr lang="en-US" sz="2000" dirty="0"/>
          </a:p>
        </p:txBody>
      </p:sp>
      <p:sp>
        <p:nvSpPr>
          <p:cNvPr id="2" name="Text Placeholder 12">
            <a:extLst>
              <a:ext uri="{FF2B5EF4-FFF2-40B4-BE49-F238E27FC236}">
                <a16:creationId xmlns:a16="http://schemas.microsoft.com/office/drawing/2014/main" id="{2F8D4771-2873-728F-84D9-F5B3FFA84EE1}"/>
              </a:ext>
            </a:extLst>
          </p:cNvPr>
          <p:cNvSpPr txBox="1">
            <a:spLocks/>
          </p:cNvSpPr>
          <p:nvPr/>
        </p:nvSpPr>
        <p:spPr>
          <a:xfrm>
            <a:off x="9860507" y="662335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867341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16</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An investigational new drug (IND) package is then submitted to regulatory authorities</a:t>
            </a:r>
          </a:p>
        </p:txBody>
      </p:sp>
      <p:pic>
        <p:nvPicPr>
          <p:cNvPr id="9" name="Picture 5">
            <a:extLst>
              <a:ext uri="{FF2B5EF4-FFF2-40B4-BE49-F238E27FC236}">
                <a16:creationId xmlns:a16="http://schemas.microsoft.com/office/drawing/2014/main" id="{FB17BF8B-8D49-B441-955B-FDEC45A2370C}"/>
              </a:ext>
            </a:extLst>
          </p:cNvPr>
          <p:cNvPicPr>
            <a:picLocks noChangeAspect="1" noChangeArrowheads="1"/>
          </p:cNvPicPr>
          <p:nvPr/>
        </p:nvPicPr>
        <p:blipFill rotWithShape="1">
          <a:blip r:embed="rId2"/>
          <a:srcRect r="75516" b="7299"/>
          <a:stretch/>
        </p:blipFill>
        <p:spPr bwMode="auto">
          <a:xfrm>
            <a:off x="5667104" y="2249940"/>
            <a:ext cx="1288160" cy="3621614"/>
          </a:xfrm>
          <a:prstGeom prst="rect">
            <a:avLst/>
          </a:prstGeom>
          <a:noFill/>
          <a:ln w="9525">
            <a:noFill/>
            <a:miter lim="800000"/>
            <a:headEnd/>
            <a:tailEnd/>
          </a:ln>
          <a:effectLst/>
        </p:spPr>
      </p:pic>
      <p:pic>
        <p:nvPicPr>
          <p:cNvPr id="10" name="Picture 9">
            <a:extLst>
              <a:ext uri="{FF2B5EF4-FFF2-40B4-BE49-F238E27FC236}">
                <a16:creationId xmlns:a16="http://schemas.microsoft.com/office/drawing/2014/main" id="{218F1861-AC11-A04A-85B2-36767803E3E9}"/>
              </a:ext>
            </a:extLst>
          </p:cNvPr>
          <p:cNvPicPr>
            <a:picLocks noChangeAspect="1"/>
          </p:cNvPicPr>
          <p:nvPr/>
        </p:nvPicPr>
        <p:blipFill rotWithShape="1">
          <a:blip r:embed="rId3"/>
          <a:srcRect l="4359" t="7467"/>
          <a:stretch/>
        </p:blipFill>
        <p:spPr>
          <a:xfrm>
            <a:off x="2808515" y="3744237"/>
            <a:ext cx="2664712" cy="2267041"/>
          </a:xfrm>
          <a:prstGeom prst="rect">
            <a:avLst/>
          </a:prstGeom>
        </p:spPr>
      </p:pic>
      <p:pic>
        <p:nvPicPr>
          <p:cNvPr id="11" name="Picture 10">
            <a:extLst>
              <a:ext uri="{FF2B5EF4-FFF2-40B4-BE49-F238E27FC236}">
                <a16:creationId xmlns:a16="http://schemas.microsoft.com/office/drawing/2014/main" id="{861FC300-F1BC-1A4A-BBFA-65DD2B17C132}"/>
              </a:ext>
            </a:extLst>
          </p:cNvPr>
          <p:cNvPicPr>
            <a:picLocks noChangeAspect="1"/>
          </p:cNvPicPr>
          <p:nvPr/>
        </p:nvPicPr>
        <p:blipFill rotWithShape="1">
          <a:blip r:embed="rId4"/>
          <a:srcRect t="33587"/>
          <a:stretch/>
        </p:blipFill>
        <p:spPr>
          <a:xfrm>
            <a:off x="3705267" y="2338101"/>
            <a:ext cx="1907663" cy="986580"/>
          </a:xfrm>
          <a:prstGeom prst="rect">
            <a:avLst/>
          </a:prstGeom>
        </p:spPr>
      </p:pic>
      <p:pic>
        <p:nvPicPr>
          <p:cNvPr id="13" name="Content Placeholder 3">
            <a:extLst>
              <a:ext uri="{FF2B5EF4-FFF2-40B4-BE49-F238E27FC236}">
                <a16:creationId xmlns:a16="http://schemas.microsoft.com/office/drawing/2014/main" id="{D8E685A6-187A-F847-B548-86D54171701F}"/>
              </a:ext>
            </a:extLst>
          </p:cNvPr>
          <p:cNvPicPr>
            <a:picLocks/>
          </p:cNvPicPr>
          <p:nvPr/>
        </p:nvPicPr>
        <p:blipFill rotWithShape="1">
          <a:blip r:embed="rId5">
            <a:extLst>
              <a:ext uri="{28A0092B-C50C-407E-A947-70E740481C1C}">
                <a14:useLocalDpi xmlns:a14="http://schemas.microsoft.com/office/drawing/2010/main" val="0"/>
              </a:ext>
            </a:extLst>
          </a:blip>
          <a:srcRect t="23982" r="74281" b="21234"/>
          <a:stretch/>
        </p:blipFill>
        <p:spPr bwMode="auto">
          <a:xfrm>
            <a:off x="2569309" y="2338101"/>
            <a:ext cx="1135958" cy="1110348"/>
          </a:xfrm>
          <a:prstGeom prst="rect">
            <a:avLst/>
          </a:prstGeom>
          <a:noFill/>
          <a:ln>
            <a:noFill/>
          </a:ln>
        </p:spPr>
      </p:pic>
      <p:sp>
        <p:nvSpPr>
          <p:cNvPr id="2" name="Rounded Rectangle 1">
            <a:extLst>
              <a:ext uri="{FF2B5EF4-FFF2-40B4-BE49-F238E27FC236}">
                <a16:creationId xmlns:a16="http://schemas.microsoft.com/office/drawing/2014/main" id="{CB531349-8B9F-7040-B074-80093640BF8E}"/>
              </a:ext>
            </a:extLst>
          </p:cNvPr>
          <p:cNvSpPr/>
          <p:nvPr/>
        </p:nvSpPr>
        <p:spPr>
          <a:xfrm>
            <a:off x="2242457" y="1871894"/>
            <a:ext cx="5127172" cy="4397829"/>
          </a:xfrm>
          <a:prstGeom prst="round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E85C501-D550-3F47-AF0A-FC5A710E2E27}"/>
              </a:ext>
            </a:extLst>
          </p:cNvPr>
          <p:cNvSpPr txBox="1"/>
          <p:nvPr/>
        </p:nvSpPr>
        <p:spPr>
          <a:xfrm>
            <a:off x="7764089" y="2928629"/>
            <a:ext cx="2546976" cy="1631216"/>
          </a:xfrm>
          <a:prstGeom prst="rect">
            <a:avLst/>
          </a:prstGeom>
          <a:noFill/>
        </p:spPr>
        <p:txBody>
          <a:bodyPr wrap="square">
            <a:spAutoFit/>
          </a:bodyPr>
          <a:lstStyle/>
          <a:p>
            <a:r>
              <a:rPr lang="en-US" sz="2000" dirty="0">
                <a:solidFill>
                  <a:srgbClr val="272524"/>
                </a:solidFill>
                <a:latin typeface="Arial" panose="020B0604020202020204"/>
              </a:rPr>
              <a:t>important information is included in an </a:t>
            </a:r>
            <a:r>
              <a:rPr lang="en-US" sz="2000" b="1" dirty="0">
                <a:solidFill>
                  <a:srgbClr val="272524"/>
                </a:solidFill>
                <a:latin typeface="Arial" panose="020B0604020202020204"/>
              </a:rPr>
              <a:t>Investigator’s Brochure (IB)</a:t>
            </a:r>
            <a:endParaRPr lang="en-US" sz="2000" b="1" dirty="0"/>
          </a:p>
        </p:txBody>
      </p:sp>
      <p:sp>
        <p:nvSpPr>
          <p:cNvPr id="4" name="Text Placeholder 12">
            <a:extLst>
              <a:ext uri="{FF2B5EF4-FFF2-40B4-BE49-F238E27FC236}">
                <a16:creationId xmlns:a16="http://schemas.microsoft.com/office/drawing/2014/main" id="{773A0293-BE37-6035-80E4-5CF2EA2578EE}"/>
              </a:ext>
            </a:extLst>
          </p:cNvPr>
          <p:cNvSpPr txBox="1">
            <a:spLocks/>
          </p:cNvSpPr>
          <p:nvPr/>
        </p:nvSpPr>
        <p:spPr>
          <a:xfrm>
            <a:off x="9995974" y="665148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852209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46E5FB-3203-8EA0-92F9-582D454861E3}"/>
              </a:ext>
            </a:extLst>
          </p:cNvPr>
          <p:cNvSpPr>
            <a:spLocks noGrp="1"/>
          </p:cNvSpPr>
          <p:nvPr>
            <p:ph type="sldNum" sz="quarter" idx="11"/>
          </p:nvPr>
        </p:nvSpPr>
        <p:spPr/>
        <p:txBody>
          <a:bodyPr/>
          <a:lstStyle/>
          <a:p>
            <a:fld id="{523A240F-EAFE-E84F-B44C-6D7A08E0E409}" type="slidenum">
              <a:rPr lang="en-US" smtClean="0"/>
              <a:pPr/>
              <a:t>17</a:t>
            </a:fld>
            <a:endParaRPr lang="en-US"/>
          </a:p>
        </p:txBody>
      </p:sp>
      <p:sp>
        <p:nvSpPr>
          <p:cNvPr id="6" name="Title 5">
            <a:extLst>
              <a:ext uri="{FF2B5EF4-FFF2-40B4-BE49-F238E27FC236}">
                <a16:creationId xmlns:a16="http://schemas.microsoft.com/office/drawing/2014/main" id="{FC7CF18C-D883-184A-B0C2-32911FD760AE}"/>
              </a:ext>
            </a:extLst>
          </p:cNvPr>
          <p:cNvSpPr>
            <a:spLocks noGrp="1"/>
          </p:cNvSpPr>
          <p:nvPr>
            <p:ph type="title"/>
          </p:nvPr>
        </p:nvSpPr>
        <p:spPr>
          <a:xfrm>
            <a:off x="504825" y="1371600"/>
            <a:ext cx="10736916" cy="4718050"/>
          </a:xfrm>
        </p:spPr>
        <p:txBody>
          <a:bodyPr/>
          <a:lstStyle/>
          <a:p>
            <a:r>
              <a:rPr lang="en-US" dirty="0"/>
              <a:t>Dose selection</a:t>
            </a:r>
          </a:p>
        </p:txBody>
      </p:sp>
      <p:sp>
        <p:nvSpPr>
          <p:cNvPr id="2" name="Text Placeholder 12">
            <a:extLst>
              <a:ext uri="{FF2B5EF4-FFF2-40B4-BE49-F238E27FC236}">
                <a16:creationId xmlns:a16="http://schemas.microsoft.com/office/drawing/2014/main" id="{B2965227-9EB2-42AE-A622-FE9E008C5794}"/>
              </a:ext>
            </a:extLst>
          </p:cNvPr>
          <p:cNvSpPr txBox="1">
            <a:spLocks/>
          </p:cNvSpPr>
          <p:nvPr/>
        </p:nvSpPr>
        <p:spPr>
          <a:xfrm>
            <a:off x="10012907" y="6668416"/>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3815989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DBBB1D-DD62-7D33-4931-42DF24AC154C}"/>
              </a:ext>
            </a:extLst>
          </p:cNvPr>
          <p:cNvSpPr>
            <a:spLocks noGrp="1"/>
          </p:cNvSpPr>
          <p:nvPr>
            <p:ph type="sldNum" sz="quarter" idx="11"/>
          </p:nvPr>
        </p:nvSpPr>
        <p:spPr>
          <a:xfrm>
            <a:off x="11241741" y="6378130"/>
            <a:ext cx="454745" cy="245223"/>
          </a:xfrm>
        </p:spPr>
        <p:txBody>
          <a:bodyPr anchor="b">
            <a:normAutofit/>
          </a:bodyPr>
          <a:lstStyle/>
          <a:p>
            <a:pPr>
              <a:spcAft>
                <a:spcPts val="600"/>
              </a:spcAft>
            </a:pPr>
            <a:fld id="{63DCA5C9-2E11-4C67-86EB-AE1DE127DC64}" type="slidenum">
              <a:rPr lang="en-US" smtClean="0"/>
              <a:pPr>
                <a:spcAft>
                  <a:spcPts val="600"/>
                </a:spcAft>
              </a:pPr>
              <a:t>18</a:t>
            </a:fld>
            <a:endParaRPr lang="en-US"/>
          </a:p>
        </p:txBody>
      </p:sp>
      <p:sp>
        <p:nvSpPr>
          <p:cNvPr id="9" name="Footer Placeholder 2">
            <a:extLst>
              <a:ext uri="{FF2B5EF4-FFF2-40B4-BE49-F238E27FC236}">
                <a16:creationId xmlns:a16="http://schemas.microsoft.com/office/drawing/2014/main" id="{D97ED86B-BE71-9DF2-E032-AEEE5ADA7365}"/>
              </a:ext>
            </a:extLst>
          </p:cNvPr>
          <p:cNvSpPr>
            <a:spLocks noGrp="1"/>
          </p:cNvSpPr>
          <p:nvPr>
            <p:ph type="ftr" sz="quarter" idx="10"/>
          </p:nvPr>
        </p:nvSpPr>
        <p:spPr>
          <a:xfrm>
            <a:off x="8839199" y="6378130"/>
            <a:ext cx="2241177" cy="245223"/>
          </a:xfrm>
        </p:spPr>
        <p:txBody>
          <a:bodyPr/>
          <a:lstStyle/>
          <a:p>
            <a:pPr>
              <a:spcAft>
                <a:spcPts val="600"/>
              </a:spcAft>
            </a:pPr>
            <a:r>
              <a:rPr lang="en-US"/>
              <a:t>MSK Confidential — do not distribute</a:t>
            </a:r>
          </a:p>
        </p:txBody>
      </p:sp>
      <p:sp>
        <p:nvSpPr>
          <p:cNvPr id="2" name="Title 1">
            <a:extLst>
              <a:ext uri="{FF2B5EF4-FFF2-40B4-BE49-F238E27FC236}">
                <a16:creationId xmlns:a16="http://schemas.microsoft.com/office/drawing/2014/main" id="{C0601027-CDDF-A7FC-8160-DABAFC6DC238}"/>
              </a:ext>
            </a:extLst>
          </p:cNvPr>
          <p:cNvSpPr>
            <a:spLocks noGrp="1"/>
          </p:cNvSpPr>
          <p:nvPr>
            <p:ph type="title"/>
          </p:nvPr>
        </p:nvSpPr>
        <p:spPr>
          <a:xfrm>
            <a:off x="504825" y="1371600"/>
            <a:ext cx="7419975" cy="4718050"/>
          </a:xfrm>
        </p:spPr>
        <p:txBody>
          <a:bodyPr anchor="ctr">
            <a:normAutofit/>
          </a:bodyPr>
          <a:lstStyle/>
          <a:p>
            <a:r>
              <a:rPr lang="en-US" dirty="0"/>
              <a:t>Traditional models of drug-dosing and the oncologic outlier </a:t>
            </a:r>
            <a:br>
              <a:rPr lang="en-US" dirty="0"/>
            </a:br>
            <a:endParaRPr lang="en-US" b="1" dirty="0"/>
          </a:p>
        </p:txBody>
      </p:sp>
    </p:spTree>
    <p:extLst>
      <p:ext uri="{BB962C8B-B14F-4D97-AF65-F5344CB8AC3E}">
        <p14:creationId xmlns:p14="http://schemas.microsoft.com/office/powerpoint/2010/main" val="1770191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6C0FD-FC77-A24D-ABA7-99DC11E585DF}"/>
              </a:ext>
            </a:extLst>
          </p:cNvPr>
          <p:cNvSpPr>
            <a:spLocks noGrp="1"/>
          </p:cNvSpPr>
          <p:nvPr>
            <p:ph type="title"/>
          </p:nvPr>
        </p:nvSpPr>
        <p:spPr/>
        <p:txBody>
          <a:bodyPr/>
          <a:lstStyle/>
          <a:p>
            <a:r>
              <a:rPr lang="en-US" dirty="0"/>
              <a:t>Beyond oncology: Antibiotic dosing for </a:t>
            </a:r>
            <a:r>
              <a:rPr lang="en-US" u="sng" dirty="0"/>
              <a:t>efficacy</a:t>
            </a:r>
          </a:p>
        </p:txBody>
      </p:sp>
      <p:sp>
        <p:nvSpPr>
          <p:cNvPr id="3" name="Content Placeholder 2">
            <a:extLst>
              <a:ext uri="{FF2B5EF4-FFF2-40B4-BE49-F238E27FC236}">
                <a16:creationId xmlns:a16="http://schemas.microsoft.com/office/drawing/2014/main" id="{863E18DD-D85C-CF4C-B1F4-C6C38320699E}"/>
              </a:ext>
            </a:extLst>
          </p:cNvPr>
          <p:cNvSpPr>
            <a:spLocks noGrp="1"/>
          </p:cNvSpPr>
          <p:nvPr>
            <p:ph sz="half" idx="4294967295"/>
          </p:nvPr>
        </p:nvSpPr>
        <p:spPr>
          <a:xfrm>
            <a:off x="465682" y="1502117"/>
            <a:ext cx="11447275" cy="4351338"/>
          </a:xfrm>
        </p:spPr>
        <p:txBody>
          <a:bodyPr>
            <a:normAutofit/>
          </a:bodyPr>
          <a:lstStyle/>
          <a:p>
            <a:r>
              <a:rPr lang="en-US" u="sng" dirty="0"/>
              <a:t>Goal:</a:t>
            </a:r>
            <a:r>
              <a:rPr lang="en-US" dirty="0"/>
              <a:t> surpass the lab-determined MIC (minimum inhibitory concentration), and maximize time above that concentration – often for short-term therapy. </a:t>
            </a:r>
          </a:p>
          <a:p>
            <a:pPr marL="285750" indent="-285750">
              <a:buFont typeface="Arial" panose="020B0604020202020204" pitchFamily="34" charset="0"/>
              <a:buChar char="•"/>
            </a:pPr>
            <a:r>
              <a:rPr lang="en-US" dirty="0"/>
              <a:t>Many separate “PK” trials: </a:t>
            </a:r>
          </a:p>
          <a:p>
            <a:pPr marL="1026414" lvl="1" indent="-285750"/>
            <a:r>
              <a:rPr lang="en-US" dirty="0"/>
              <a:t>Continuous versus intermittent dosing (Beta-lactams); IV versus </a:t>
            </a:r>
            <a:r>
              <a:rPr lang="en-US" dirty="0" err="1"/>
              <a:t>subQ</a:t>
            </a:r>
            <a:r>
              <a:rPr lang="en-US" dirty="0"/>
              <a:t> (</a:t>
            </a:r>
            <a:r>
              <a:rPr lang="en-US" dirty="0" err="1"/>
              <a:t>rezafungin</a:t>
            </a:r>
            <a:r>
              <a:rPr lang="en-US" dirty="0"/>
              <a:t>, </a:t>
            </a:r>
            <a:r>
              <a:rPr lang="en-US" dirty="0" err="1"/>
              <a:t>appv’d</a:t>
            </a:r>
            <a:r>
              <a:rPr lang="en-US" dirty="0"/>
              <a:t> 2023)</a:t>
            </a:r>
          </a:p>
          <a:p>
            <a:pPr marL="285750" indent="-285750">
              <a:buFont typeface="Arial" panose="020B0604020202020204" pitchFamily="34" charset="0"/>
              <a:buChar char="•"/>
            </a:pPr>
            <a:r>
              <a:rPr lang="en-US" dirty="0"/>
              <a:t>Challenges for different patient populations (e.g. critically ill pts) </a:t>
            </a:r>
          </a:p>
          <a:p>
            <a:pPr marL="285750" indent="-285750">
              <a:buFont typeface="Arial" panose="020B0604020202020204" pitchFamily="34" charset="0"/>
              <a:buChar char="•"/>
            </a:pPr>
            <a:r>
              <a:rPr lang="en-US" dirty="0"/>
              <a:t>Could higher doses be important for antimicrobial resistance? </a:t>
            </a:r>
          </a:p>
        </p:txBody>
      </p:sp>
      <p:pic>
        <p:nvPicPr>
          <p:cNvPr id="5" name="Picture 4">
            <a:extLst>
              <a:ext uri="{FF2B5EF4-FFF2-40B4-BE49-F238E27FC236}">
                <a16:creationId xmlns:a16="http://schemas.microsoft.com/office/drawing/2014/main" id="{DCE77417-8877-6F49-9A6E-0DA80FD02BC2}"/>
              </a:ext>
            </a:extLst>
          </p:cNvPr>
          <p:cNvPicPr>
            <a:picLocks noChangeAspect="1"/>
          </p:cNvPicPr>
          <p:nvPr/>
        </p:nvPicPr>
        <p:blipFill>
          <a:blip r:embed="rId2"/>
          <a:stretch>
            <a:fillRect/>
          </a:stretch>
        </p:blipFill>
        <p:spPr>
          <a:xfrm>
            <a:off x="1602132" y="3429000"/>
            <a:ext cx="4186959" cy="2480576"/>
          </a:xfrm>
          <a:prstGeom prst="rect">
            <a:avLst/>
          </a:prstGeom>
        </p:spPr>
      </p:pic>
      <p:pic>
        <p:nvPicPr>
          <p:cNvPr id="6" name="Picture 5">
            <a:extLst>
              <a:ext uri="{FF2B5EF4-FFF2-40B4-BE49-F238E27FC236}">
                <a16:creationId xmlns:a16="http://schemas.microsoft.com/office/drawing/2014/main" id="{0F6320E9-E4BC-4845-993D-4C8CAC600C23}"/>
              </a:ext>
            </a:extLst>
          </p:cNvPr>
          <p:cNvPicPr>
            <a:picLocks noChangeAspect="1"/>
          </p:cNvPicPr>
          <p:nvPr/>
        </p:nvPicPr>
        <p:blipFill>
          <a:blip r:embed="rId3"/>
          <a:stretch>
            <a:fillRect/>
          </a:stretch>
        </p:blipFill>
        <p:spPr>
          <a:xfrm>
            <a:off x="6925540" y="3296143"/>
            <a:ext cx="4072660" cy="2566107"/>
          </a:xfrm>
          <a:prstGeom prst="rect">
            <a:avLst/>
          </a:prstGeom>
        </p:spPr>
      </p:pic>
      <p:sp>
        <p:nvSpPr>
          <p:cNvPr id="7" name="TextBox 6">
            <a:extLst>
              <a:ext uri="{FF2B5EF4-FFF2-40B4-BE49-F238E27FC236}">
                <a16:creationId xmlns:a16="http://schemas.microsoft.com/office/drawing/2014/main" id="{0A4C5F4E-6130-504A-855F-66E699107140}"/>
              </a:ext>
            </a:extLst>
          </p:cNvPr>
          <p:cNvSpPr txBox="1"/>
          <p:nvPr/>
        </p:nvSpPr>
        <p:spPr>
          <a:xfrm>
            <a:off x="0" y="5911939"/>
            <a:ext cx="12192000" cy="400110"/>
          </a:xfrm>
          <a:prstGeom prst="rect">
            <a:avLst/>
          </a:prstGeom>
          <a:noFill/>
        </p:spPr>
        <p:txBody>
          <a:bodyPr wrap="square" rtlCol="0">
            <a:spAutoFit/>
          </a:bodyPr>
          <a:lstStyle/>
          <a:p>
            <a:r>
              <a:rPr lang="en-US" sz="1000" dirty="0"/>
              <a:t>Figure from: </a:t>
            </a:r>
            <a:r>
              <a:rPr lang="en-US" sz="1000" dirty="0" err="1"/>
              <a:t>Dhaese</a:t>
            </a:r>
            <a:r>
              <a:rPr lang="en-US" sz="1000" dirty="0"/>
              <a:t>, Antibiotics (Basel) 2022.  See also: </a:t>
            </a:r>
            <a:r>
              <a:rPr lang="en-US" sz="1000" dirty="0" err="1"/>
              <a:t>Rizk</a:t>
            </a:r>
            <a:r>
              <a:rPr lang="en-US" sz="1000" dirty="0"/>
              <a:t>, Antimicrobial Agents Chemotherapy; </a:t>
            </a:r>
            <a:r>
              <a:rPr lang="en-US" sz="1000" dirty="0" err="1"/>
              <a:t>Wicha</a:t>
            </a:r>
            <a:r>
              <a:rPr lang="en-US" sz="1000" dirty="0"/>
              <a:t>, Clinical Pharmacology &amp; Therapeutics 2021; Thompson III, Lancet 2022; Gu, Clin </a:t>
            </a:r>
            <a:r>
              <a:rPr lang="en-US" sz="1000" dirty="0" err="1"/>
              <a:t>Transl</a:t>
            </a:r>
            <a:r>
              <a:rPr lang="en-US" sz="1000" dirty="0"/>
              <a:t> Sci 2022; Sandison, </a:t>
            </a:r>
            <a:r>
              <a:rPr lang="en-US" sz="1000" dirty="0" err="1"/>
              <a:t>Antimicrob</a:t>
            </a:r>
            <a:r>
              <a:rPr lang="en-US" sz="1000" dirty="0"/>
              <a:t> Agents </a:t>
            </a:r>
            <a:r>
              <a:rPr lang="en-US" sz="1000" dirty="0" err="1"/>
              <a:t>Chemother</a:t>
            </a:r>
            <a:r>
              <a:rPr lang="en-US" sz="1000" dirty="0"/>
              <a:t> 2017; Thompson III, Clin  Infect Dis 2021; </a:t>
            </a:r>
            <a:r>
              <a:rPr lang="en-US" sz="1000" dirty="0" err="1"/>
              <a:t>Rubino</a:t>
            </a:r>
            <a:r>
              <a:rPr lang="en-US" sz="1000" dirty="0"/>
              <a:t>, Antimicrobial Agents &amp; Chemotherapy 2021.  </a:t>
            </a:r>
          </a:p>
        </p:txBody>
      </p:sp>
    </p:spTree>
    <p:extLst>
      <p:ext uri="{BB962C8B-B14F-4D97-AF65-F5344CB8AC3E}">
        <p14:creationId xmlns:p14="http://schemas.microsoft.com/office/powerpoint/2010/main" val="2704486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21A240-A3B2-6671-0961-D39D1240349D}"/>
              </a:ext>
            </a:extLst>
          </p:cNvPr>
          <p:cNvSpPr>
            <a:spLocks noGrp="1"/>
          </p:cNvSpPr>
          <p:nvPr>
            <p:ph type="sldNum" sz="quarter" idx="11"/>
          </p:nvPr>
        </p:nvSpPr>
        <p:spPr>
          <a:xfrm>
            <a:off x="11241741" y="6378130"/>
            <a:ext cx="454745" cy="245223"/>
          </a:xfrm>
        </p:spPr>
        <p:txBody>
          <a:bodyPr anchor="b">
            <a:normAutofit/>
          </a:bodyPr>
          <a:lstStyle/>
          <a:p>
            <a:pPr>
              <a:spcAft>
                <a:spcPts val="600"/>
              </a:spcAft>
            </a:pPr>
            <a:fld id="{523A240F-EAFE-E84F-B44C-6D7A08E0E409}" type="slidenum">
              <a:rPr lang="en-US" smtClean="0"/>
              <a:pPr>
                <a:spcAft>
                  <a:spcPts val="600"/>
                </a:spcAft>
              </a:pPr>
              <a:t>2</a:t>
            </a:fld>
            <a:endParaRPr lang="en-US"/>
          </a:p>
        </p:txBody>
      </p:sp>
      <p:sp>
        <p:nvSpPr>
          <p:cNvPr id="3" name="Footer Placeholder 2">
            <a:extLst>
              <a:ext uri="{FF2B5EF4-FFF2-40B4-BE49-F238E27FC236}">
                <a16:creationId xmlns:a16="http://schemas.microsoft.com/office/drawing/2014/main" id="{66DF8DCE-E78D-2517-33A3-009E0465889A}"/>
              </a:ext>
            </a:extLst>
          </p:cNvPr>
          <p:cNvSpPr>
            <a:spLocks noGrp="1"/>
          </p:cNvSpPr>
          <p:nvPr>
            <p:ph type="ftr" sz="quarter" idx="10"/>
          </p:nvPr>
        </p:nvSpPr>
        <p:spPr>
          <a:xfrm>
            <a:off x="8839199" y="6378130"/>
            <a:ext cx="2241177" cy="245223"/>
          </a:xfrm>
        </p:spPr>
        <p:txBody>
          <a:bodyPr anchor="b">
            <a:normAutofit/>
          </a:bodyPr>
          <a:lstStyle/>
          <a:p>
            <a:pPr>
              <a:spcAft>
                <a:spcPts val="600"/>
              </a:spcAft>
            </a:pPr>
            <a:r>
              <a:rPr lang="en-US"/>
              <a:t>MSK Confidential — do not distribute</a:t>
            </a:r>
          </a:p>
        </p:txBody>
      </p:sp>
      <p:sp>
        <p:nvSpPr>
          <p:cNvPr id="1031" name="Text Placeholder 3">
            <a:extLst>
              <a:ext uri="{FF2B5EF4-FFF2-40B4-BE49-F238E27FC236}">
                <a16:creationId xmlns:a16="http://schemas.microsoft.com/office/drawing/2014/main" id="{A6DE8182-F7B3-1141-0285-CC83FC77A53D}"/>
              </a:ext>
            </a:extLst>
          </p:cNvPr>
          <p:cNvSpPr>
            <a:spLocks noGrp="1"/>
          </p:cNvSpPr>
          <p:nvPr>
            <p:ph type="body" sz="half" idx="12"/>
          </p:nvPr>
        </p:nvSpPr>
        <p:spPr>
          <a:xfrm>
            <a:off x="512064" y="6374651"/>
            <a:ext cx="4434840" cy="245223"/>
          </a:xfrm>
        </p:spPr>
        <p:txBody>
          <a:bodyPr/>
          <a:lstStyle/>
          <a:p>
            <a:endParaRPr lang="en-US"/>
          </a:p>
        </p:txBody>
      </p:sp>
      <p:sp>
        <p:nvSpPr>
          <p:cNvPr id="5" name="Title 4">
            <a:extLst>
              <a:ext uri="{FF2B5EF4-FFF2-40B4-BE49-F238E27FC236}">
                <a16:creationId xmlns:a16="http://schemas.microsoft.com/office/drawing/2014/main" id="{8FA99824-D21D-E090-75E5-54EF7A92A1BC}"/>
              </a:ext>
            </a:extLst>
          </p:cNvPr>
          <p:cNvSpPr>
            <a:spLocks noGrp="1"/>
          </p:cNvSpPr>
          <p:nvPr>
            <p:ph type="title"/>
          </p:nvPr>
        </p:nvSpPr>
        <p:spPr>
          <a:xfrm>
            <a:off x="512063" y="457200"/>
            <a:ext cx="11184423" cy="555813"/>
          </a:xfrm>
        </p:spPr>
        <p:txBody>
          <a:bodyPr anchor="t">
            <a:normAutofit/>
          </a:bodyPr>
          <a:lstStyle/>
          <a:p>
            <a:r>
              <a:rPr lang="en-US" dirty="0"/>
              <a:t>Disclosures </a:t>
            </a:r>
          </a:p>
        </p:txBody>
      </p:sp>
      <p:sp>
        <p:nvSpPr>
          <p:cNvPr id="6" name="Text Placeholder 5">
            <a:extLst>
              <a:ext uri="{FF2B5EF4-FFF2-40B4-BE49-F238E27FC236}">
                <a16:creationId xmlns:a16="http://schemas.microsoft.com/office/drawing/2014/main" id="{0A1D26CF-337C-4A19-7BB7-733CDBA52529}"/>
              </a:ext>
            </a:extLst>
          </p:cNvPr>
          <p:cNvSpPr>
            <a:spLocks noGrp="1"/>
          </p:cNvSpPr>
          <p:nvPr>
            <p:ph type="body" idx="13"/>
          </p:nvPr>
        </p:nvSpPr>
        <p:spPr>
          <a:xfrm>
            <a:off x="512064" y="1051560"/>
            <a:ext cx="11184422" cy="295276"/>
          </a:xfrm>
        </p:spPr>
        <p:txBody>
          <a:bodyPr anchor="b">
            <a:normAutofit/>
          </a:bodyPr>
          <a:lstStyle/>
          <a:p>
            <a:pPr>
              <a:lnSpc>
                <a:spcPct val="90000"/>
              </a:lnSpc>
            </a:pPr>
            <a:r>
              <a:rPr lang="en-US" dirty="0"/>
              <a:t>Yonina R. Murciano-Goroff </a:t>
            </a:r>
            <a:endParaRPr lang="en-US"/>
          </a:p>
        </p:txBody>
      </p:sp>
      <p:sp>
        <p:nvSpPr>
          <p:cNvPr id="7" name="Content Placeholder 6">
            <a:extLst>
              <a:ext uri="{FF2B5EF4-FFF2-40B4-BE49-F238E27FC236}">
                <a16:creationId xmlns:a16="http://schemas.microsoft.com/office/drawing/2014/main" id="{A48AE7E8-0B32-8B7E-03DC-AE0ED89D05CD}"/>
              </a:ext>
            </a:extLst>
          </p:cNvPr>
          <p:cNvSpPr>
            <a:spLocks noGrp="1"/>
          </p:cNvSpPr>
          <p:nvPr>
            <p:ph sz="half" idx="1"/>
          </p:nvPr>
        </p:nvSpPr>
        <p:spPr>
          <a:xfrm>
            <a:off x="492126" y="1698625"/>
            <a:ext cx="6622352" cy="4501453"/>
          </a:xfrm>
        </p:spPr>
        <p:txBody>
          <a:bodyPr>
            <a:normAutofit/>
          </a:bodyPr>
          <a:lstStyle/>
          <a:p>
            <a:pPr>
              <a:lnSpc>
                <a:spcPct val="90000"/>
              </a:lnSpc>
            </a:pPr>
            <a:r>
              <a:rPr lang="en-US" sz="1400" dirty="0"/>
              <a:t>Y.R. Murciano-Goroff reports travel, accommodation, and expenses from AstraZeneca and </a:t>
            </a:r>
            <a:r>
              <a:rPr lang="en-US" sz="1400" dirty="0" err="1"/>
              <a:t>Loxo</a:t>
            </a:r>
            <a:r>
              <a:rPr lang="en-US" sz="1400" dirty="0"/>
              <a:t> Oncology/ Eli Lilly and Company.  She acknowledges honoraria from Virology Education and Projects in Knowledge (for a CME program funded by an educational grant from Amgen). She has been on an advisory board for Revolution Medicines, and consulted for AbbVie. She acknowledges associated research funding to the institution from Mirati Therapeutics, Bristol Myers Squibb/ E.R. Squibb &amp; Sons, </a:t>
            </a:r>
            <a:r>
              <a:rPr lang="en-US" sz="1400" dirty="0" err="1"/>
              <a:t>Loxo</a:t>
            </a:r>
            <a:r>
              <a:rPr lang="en-US" sz="1400" dirty="0"/>
              <a:t> Oncology/ Eli Lilly and Company, </a:t>
            </a:r>
            <a:r>
              <a:rPr lang="en-US" sz="1400" dirty="0" err="1"/>
              <a:t>Elucida</a:t>
            </a:r>
            <a:r>
              <a:rPr lang="en-US" sz="1400" dirty="0"/>
              <a:t> Oncology, Taiho Oncology, </a:t>
            </a:r>
            <a:r>
              <a:rPr lang="en-US" sz="1400" dirty="0" err="1"/>
              <a:t>Hengrui</a:t>
            </a:r>
            <a:r>
              <a:rPr lang="en-US" sz="1400" dirty="0"/>
              <a:t> USA, Ltd/ Jiangsu </a:t>
            </a:r>
            <a:r>
              <a:rPr lang="en-US" sz="1400" dirty="0" err="1"/>
              <a:t>Hengrui</a:t>
            </a:r>
            <a:r>
              <a:rPr lang="en-US" sz="1400" dirty="0"/>
              <a:t> Pharmaceuticals, </a:t>
            </a:r>
            <a:r>
              <a:rPr lang="en-US" sz="1400" dirty="0" err="1"/>
              <a:t>Luzsana</a:t>
            </a:r>
            <a:r>
              <a:rPr lang="en-US" sz="1400" dirty="0"/>
              <a:t> Biotechnology, Endeavor Biomedicines, AbbVie, </a:t>
            </a:r>
            <a:r>
              <a:rPr lang="en-US" sz="1400" dirty="0" err="1"/>
              <a:t>Erasca</a:t>
            </a:r>
            <a:r>
              <a:rPr lang="en-US" sz="1400" dirty="0"/>
              <a:t>, and </a:t>
            </a:r>
            <a:r>
              <a:rPr lang="en-US" sz="1400" dirty="0" err="1"/>
              <a:t>Arvinas</a:t>
            </a:r>
            <a:r>
              <a:rPr lang="en-US" sz="1400" dirty="0"/>
              <a:t>.  She is an employee of Memorial Sloan Kettering Cancer Center, which has an institutional interest in </a:t>
            </a:r>
            <a:r>
              <a:rPr lang="en-US" sz="1400" dirty="0" err="1"/>
              <a:t>Elucida</a:t>
            </a:r>
            <a:r>
              <a:rPr lang="en-US" sz="1400" dirty="0"/>
              <a:t>. She acknowledges royalties from Rutgers University Press and Wolters Kluwer. She acknowledges food/beverages from Endeavor Biomedicines, AstraZeneca, and Eli Lilly and Company, and other services from Amgen, </a:t>
            </a:r>
            <a:r>
              <a:rPr lang="en-US" sz="1400" dirty="0" err="1"/>
              <a:t>Loxo</a:t>
            </a:r>
            <a:r>
              <a:rPr lang="en-US" sz="1400" dirty="0"/>
              <a:t> Oncology/ Eli Lilly and Company, AbbVie, </a:t>
            </a:r>
            <a:r>
              <a:rPr lang="en-US" sz="1400" dirty="0" err="1"/>
              <a:t>Arvinas</a:t>
            </a:r>
            <a:r>
              <a:rPr lang="en-US" sz="1400" dirty="0"/>
              <a:t>, and Taiho Oncology. Y.R. Murciano-Goroff acknowledges receipt of training through an institutional K30 grant from the NIH (CTSA UL1TR00457).  She has received funding from a Kristina M. Day Young Investigator Award from Conquer Cancer, the ASCO Foundation, endowed by Dr. Charles M. Baum and Carol A. Baum.  She has also received funding from the Fiona and Stanley Druckenmiller Center for Lung Cancer Research, the Andrew Sabin Family Foundation, the Society of MSK, the Squeri Grant for Drug Development, and a Paul Calabresi Career Development Award for Clinical Oncology (NIH/NCI K12 CA184746) as well as through NIH/NCI R01 CA279264.</a:t>
            </a:r>
          </a:p>
          <a:p>
            <a:pPr>
              <a:lnSpc>
                <a:spcPct val="90000"/>
              </a:lnSpc>
            </a:pPr>
            <a:endParaRPr lang="en-US" sz="1100" dirty="0"/>
          </a:p>
        </p:txBody>
      </p:sp>
      <p:pic>
        <p:nvPicPr>
          <p:cNvPr id="1026" name="Picture 2">
            <a:extLst>
              <a:ext uri="{FF2B5EF4-FFF2-40B4-BE49-F238E27FC236}">
                <a16:creationId xmlns:a16="http://schemas.microsoft.com/office/drawing/2014/main" id="{FBC8CF9B-29BD-9906-43FE-3130A0FA4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19" r="11781" b="-2"/>
          <a:stretch>
            <a:fillRect/>
          </a:stretch>
        </p:blipFill>
        <p:spPr bwMode="auto">
          <a:xfrm>
            <a:off x="7404410" y="1698625"/>
            <a:ext cx="4295464" cy="3537693"/>
          </a:xfrm>
          <a:prstGeom prst="rect">
            <a:avLst/>
          </a:prstGeom>
          <a:solidFill>
            <a:srgbClr val="FFFFFF"/>
          </a:solidFill>
        </p:spPr>
      </p:pic>
    </p:spTree>
    <p:extLst>
      <p:ext uri="{BB962C8B-B14F-4D97-AF65-F5344CB8AC3E}">
        <p14:creationId xmlns:p14="http://schemas.microsoft.com/office/powerpoint/2010/main" val="168675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5953E0-B368-D10E-7EA3-3D59C0CCD001}"/>
              </a:ext>
            </a:extLst>
          </p:cNvPr>
          <p:cNvSpPr>
            <a:spLocks noGrp="1"/>
          </p:cNvSpPr>
          <p:nvPr>
            <p:ph type="sldNum" sz="quarter" idx="11"/>
          </p:nvPr>
        </p:nvSpPr>
        <p:spPr/>
        <p:txBody>
          <a:bodyPr/>
          <a:lstStyle/>
          <a:p>
            <a:fld id="{523A240F-EAFE-E84F-B44C-6D7A08E0E409}" type="slidenum">
              <a:rPr lang="en-US" smtClean="0"/>
              <a:t>20</a:t>
            </a:fld>
            <a:endParaRPr lang="en-US"/>
          </a:p>
        </p:txBody>
      </p:sp>
      <p:sp>
        <p:nvSpPr>
          <p:cNvPr id="3" name="Footer Placeholder 2">
            <a:extLst>
              <a:ext uri="{FF2B5EF4-FFF2-40B4-BE49-F238E27FC236}">
                <a16:creationId xmlns:a16="http://schemas.microsoft.com/office/drawing/2014/main" id="{D7027E31-4FA4-4ADD-08B9-EED2E283BEE0}"/>
              </a:ext>
            </a:extLst>
          </p:cNvPr>
          <p:cNvSpPr>
            <a:spLocks noGrp="1"/>
          </p:cNvSpPr>
          <p:nvPr>
            <p:ph type="ftr" sz="quarter" idx="10"/>
          </p:nvPr>
        </p:nvSpPr>
        <p:spPr/>
        <p:txBody>
          <a:bodyPr/>
          <a:lstStyle/>
          <a:p>
            <a:r>
              <a:rPr lang="en-US"/>
              <a:t>MSK Confidential — do not distribute</a:t>
            </a:r>
          </a:p>
        </p:txBody>
      </p:sp>
      <p:sp>
        <p:nvSpPr>
          <p:cNvPr id="4" name="Text Placeholder 3">
            <a:extLst>
              <a:ext uri="{FF2B5EF4-FFF2-40B4-BE49-F238E27FC236}">
                <a16:creationId xmlns:a16="http://schemas.microsoft.com/office/drawing/2014/main" id="{DB5544F6-4CB4-B76A-67B6-C95E04D33F59}"/>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ABACB329-CAC5-BAED-F8DE-20CB647065B5}"/>
              </a:ext>
            </a:extLst>
          </p:cNvPr>
          <p:cNvPicPr>
            <a:picLocks noChangeAspect="1"/>
          </p:cNvPicPr>
          <p:nvPr/>
        </p:nvPicPr>
        <p:blipFill>
          <a:blip r:embed="rId2"/>
          <a:stretch>
            <a:fillRect/>
          </a:stretch>
        </p:blipFill>
        <p:spPr>
          <a:xfrm>
            <a:off x="2949391" y="797201"/>
            <a:ext cx="6293218" cy="4893229"/>
          </a:xfrm>
          <a:prstGeom prst="rect">
            <a:avLst/>
          </a:prstGeom>
        </p:spPr>
      </p:pic>
      <p:sp>
        <p:nvSpPr>
          <p:cNvPr id="6" name="TextBox 5">
            <a:extLst>
              <a:ext uri="{FF2B5EF4-FFF2-40B4-BE49-F238E27FC236}">
                <a16:creationId xmlns:a16="http://schemas.microsoft.com/office/drawing/2014/main" id="{EB57A769-4737-9999-6954-782ABF5C9BDC}"/>
              </a:ext>
            </a:extLst>
          </p:cNvPr>
          <p:cNvSpPr txBox="1"/>
          <p:nvPr/>
        </p:nvSpPr>
        <p:spPr>
          <a:xfrm>
            <a:off x="8258836" y="6085626"/>
            <a:ext cx="3622766" cy="276999"/>
          </a:xfrm>
          <a:prstGeom prst="rect">
            <a:avLst/>
          </a:prstGeom>
        </p:spPr>
        <p:txBody>
          <a:bodyPr vert="horz" wrap="square" lIns="0" tIns="0" rIns="0" bIns="0" rtlCol="0">
            <a:spAutoFit/>
          </a:bodyPr>
          <a:lstStyle/>
          <a:p>
            <a:pPr algn="l"/>
            <a:r>
              <a:rPr lang="en-US" dirty="0">
                <a:solidFill>
                  <a:srgbClr val="0070C0"/>
                </a:solidFill>
              </a:rPr>
              <a:t>Murciano-Goroff, Cancer Cell 2020. </a:t>
            </a:r>
          </a:p>
        </p:txBody>
      </p:sp>
    </p:spTree>
    <p:extLst>
      <p:ext uri="{BB962C8B-B14F-4D97-AF65-F5344CB8AC3E}">
        <p14:creationId xmlns:p14="http://schemas.microsoft.com/office/powerpoint/2010/main" val="2421097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21</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Levels of toxicity are identified across the preclinical dose continuum</a:t>
            </a:r>
          </a:p>
        </p:txBody>
      </p:sp>
      <p:sp>
        <p:nvSpPr>
          <p:cNvPr id="5" name="Rectangle 4">
            <a:extLst>
              <a:ext uri="{FF2B5EF4-FFF2-40B4-BE49-F238E27FC236}">
                <a16:creationId xmlns:a16="http://schemas.microsoft.com/office/drawing/2014/main" id="{D745BCF7-821F-5945-9425-3931236EE498}"/>
              </a:ext>
            </a:extLst>
          </p:cNvPr>
          <p:cNvSpPr/>
          <p:nvPr/>
        </p:nvSpPr>
        <p:spPr>
          <a:xfrm>
            <a:off x="2681648" y="2143740"/>
            <a:ext cx="5950668" cy="584775"/>
          </a:xfrm>
          <a:prstGeom prst="rect">
            <a:avLst/>
          </a:prstGeom>
        </p:spPr>
        <p:txBody>
          <a:bodyPr wrap="none">
            <a:spAutoFit/>
          </a:bodyPr>
          <a:lstStyle/>
          <a:p>
            <a:r>
              <a:rPr lang="en-US" sz="3200" b="1" dirty="0">
                <a:latin typeface="Corbel" panose="020B0503020204020204" pitchFamily="34" charset="0"/>
              </a:rPr>
              <a:t>LD</a:t>
            </a:r>
            <a:r>
              <a:rPr lang="en-US" sz="3200" b="1" baseline="-25000" dirty="0">
                <a:latin typeface="Corbel" panose="020B0503020204020204" pitchFamily="34" charset="0"/>
              </a:rPr>
              <a:t>10</a:t>
            </a:r>
            <a:r>
              <a:rPr lang="en-US" sz="3200" b="1" dirty="0">
                <a:latin typeface="Corbel" panose="020B0503020204020204" pitchFamily="34" charset="0"/>
              </a:rPr>
              <a:t>   </a:t>
            </a:r>
            <a:r>
              <a:rPr lang="en-US" sz="2400" dirty="0">
                <a:latin typeface="Corbel" panose="020B0503020204020204" pitchFamily="34" charset="0"/>
              </a:rPr>
              <a:t>lethal dose 10 = 10% animal mortality</a:t>
            </a:r>
            <a:endParaRPr lang="en-US" sz="3200" dirty="0"/>
          </a:p>
        </p:txBody>
      </p:sp>
      <p:sp>
        <p:nvSpPr>
          <p:cNvPr id="6" name="Rectangle 5">
            <a:extLst>
              <a:ext uri="{FF2B5EF4-FFF2-40B4-BE49-F238E27FC236}">
                <a16:creationId xmlns:a16="http://schemas.microsoft.com/office/drawing/2014/main" id="{CDC64BD9-AE64-B64C-943A-EF6D5FEB8E53}"/>
              </a:ext>
            </a:extLst>
          </p:cNvPr>
          <p:cNvSpPr/>
          <p:nvPr/>
        </p:nvSpPr>
        <p:spPr>
          <a:xfrm>
            <a:off x="2716994" y="2717474"/>
            <a:ext cx="7337521" cy="584775"/>
          </a:xfrm>
          <a:prstGeom prst="rect">
            <a:avLst/>
          </a:prstGeom>
        </p:spPr>
        <p:txBody>
          <a:bodyPr wrap="none">
            <a:spAutoFit/>
          </a:bodyPr>
          <a:lstStyle/>
          <a:p>
            <a:r>
              <a:rPr lang="en-US" sz="3200" b="1" dirty="0">
                <a:latin typeface="Corbel" panose="020B0503020204020204" pitchFamily="34" charset="0"/>
              </a:rPr>
              <a:t>STD</a:t>
            </a:r>
            <a:r>
              <a:rPr lang="en-US" sz="3200" b="1" baseline="-25000" dirty="0">
                <a:latin typeface="Corbel" panose="020B0503020204020204" pitchFamily="34" charset="0"/>
              </a:rPr>
              <a:t>10</a:t>
            </a:r>
            <a:r>
              <a:rPr kumimoji="0" lang="en-US" sz="3200" b="1" i="0" u="none" strike="noStrike" kern="1200" cap="none" spc="0" normalizeH="0" baseline="0" noProof="0" dirty="0">
                <a:ln>
                  <a:noFill/>
                </a:ln>
                <a:solidFill>
                  <a:srgbClr val="002569"/>
                </a:solidFill>
                <a:effectLst/>
                <a:uLnTx/>
                <a:uFillTx/>
                <a:latin typeface="Corbel" panose="020B0503020204020204" pitchFamily="34" charset="0"/>
                <a:ea typeface="+mn-ea"/>
                <a:cs typeface="+mn-cs"/>
              </a:rPr>
              <a:t>   </a:t>
            </a:r>
            <a:r>
              <a:rPr kumimoji="0" lang="en-US" sz="2400" b="0" i="0" u="none" strike="noStrike" kern="1200" cap="none" spc="0" normalizeH="0" baseline="0" noProof="0" dirty="0" err="1">
                <a:ln>
                  <a:noFill/>
                </a:ln>
                <a:solidFill>
                  <a:srgbClr val="002569"/>
                </a:solidFill>
                <a:effectLst/>
                <a:uLnTx/>
                <a:uFillTx/>
                <a:latin typeface="Corbel" panose="020B0503020204020204" pitchFamily="34" charset="0"/>
                <a:ea typeface="+mn-ea"/>
                <a:cs typeface="+mn-cs"/>
              </a:rPr>
              <a:t>severel</a:t>
            </a:r>
            <a:r>
              <a:rPr lang="en-US" sz="2400" dirty="0">
                <a:solidFill>
                  <a:srgbClr val="002569"/>
                </a:solidFill>
                <a:latin typeface="Corbel" panose="020B0503020204020204" pitchFamily="34" charset="0"/>
              </a:rPr>
              <a:t>y toxic</a:t>
            </a:r>
            <a:r>
              <a:rPr kumimoji="0" lang="en-US" sz="2400" b="0" i="0" u="none" strike="noStrike" kern="1200" cap="none" spc="0" normalizeH="0" baseline="0" noProof="0" dirty="0">
                <a:ln>
                  <a:noFill/>
                </a:ln>
                <a:solidFill>
                  <a:srgbClr val="002569"/>
                </a:solidFill>
                <a:effectLst/>
                <a:uLnTx/>
                <a:uFillTx/>
                <a:latin typeface="Corbel" panose="020B0503020204020204" pitchFamily="34" charset="0"/>
                <a:ea typeface="+mn-ea"/>
                <a:cs typeface="+mn-cs"/>
              </a:rPr>
              <a:t> dose 10 = 1o% severe animal tox</a:t>
            </a:r>
            <a:endParaRPr lang="en-US" sz="3200" dirty="0"/>
          </a:p>
        </p:txBody>
      </p:sp>
      <p:sp>
        <p:nvSpPr>
          <p:cNvPr id="9" name="Rectangle 8">
            <a:extLst>
              <a:ext uri="{FF2B5EF4-FFF2-40B4-BE49-F238E27FC236}">
                <a16:creationId xmlns:a16="http://schemas.microsoft.com/office/drawing/2014/main" id="{DCB29D5E-2A2C-8A46-B2E8-B079F9F962F3}"/>
              </a:ext>
            </a:extLst>
          </p:cNvPr>
          <p:cNvSpPr/>
          <p:nvPr/>
        </p:nvSpPr>
        <p:spPr>
          <a:xfrm>
            <a:off x="2720562" y="3696084"/>
            <a:ext cx="5554854" cy="954107"/>
          </a:xfrm>
          <a:prstGeom prst="rect">
            <a:avLst/>
          </a:prstGeom>
        </p:spPr>
        <p:txBody>
          <a:bodyPr wrap="none">
            <a:spAutoFit/>
          </a:bodyPr>
          <a:lstStyle/>
          <a:p>
            <a:r>
              <a:rPr lang="en-US" sz="3200" dirty="0">
                <a:latin typeface="Corbel" panose="020B0503020204020204" pitchFamily="34" charset="0"/>
              </a:rPr>
              <a:t>HNSTD</a:t>
            </a:r>
            <a:r>
              <a:rPr kumimoji="0" lang="en-US" sz="3200" b="1" i="0" u="none" strike="noStrike" kern="1200" cap="none" spc="0" normalizeH="0" baseline="0" noProof="0" dirty="0">
                <a:ln>
                  <a:noFill/>
                </a:ln>
                <a:solidFill>
                  <a:srgbClr val="002569"/>
                </a:solidFill>
                <a:effectLst/>
                <a:uLnTx/>
                <a:uFillTx/>
                <a:latin typeface="Corbel" panose="020B0503020204020204" pitchFamily="34" charset="0"/>
                <a:ea typeface="+mn-ea"/>
                <a:cs typeface="+mn-cs"/>
              </a:rPr>
              <a:t> </a:t>
            </a:r>
            <a:r>
              <a:rPr kumimoji="0" lang="en-US" sz="2400" b="0" i="0" u="none" strike="noStrike" kern="1200" cap="none" spc="0" normalizeH="0" baseline="0" noProof="0" dirty="0">
                <a:ln>
                  <a:noFill/>
                </a:ln>
                <a:solidFill>
                  <a:srgbClr val="002569"/>
                </a:solidFill>
                <a:effectLst/>
                <a:uLnTx/>
                <a:uFillTx/>
                <a:latin typeface="Corbel" panose="020B0503020204020204" pitchFamily="34" charset="0"/>
                <a:ea typeface="+mn-ea"/>
                <a:cs typeface="+mn-cs"/>
              </a:rPr>
              <a:t>highest non-severely toxic dose</a:t>
            </a:r>
          </a:p>
          <a:p>
            <a:r>
              <a:rPr lang="en-US" sz="2400" dirty="0">
                <a:solidFill>
                  <a:srgbClr val="002569"/>
                </a:solidFill>
                <a:latin typeface="Corbel" panose="020B0503020204020204" pitchFamily="34" charset="0"/>
              </a:rPr>
              <a:t>                        </a:t>
            </a:r>
            <a:r>
              <a:rPr lang="en-US" sz="2000" dirty="0">
                <a:solidFill>
                  <a:srgbClr val="002569"/>
                </a:solidFill>
                <a:latin typeface="Corbel" panose="020B0503020204020204" pitchFamily="34" charset="0"/>
              </a:rPr>
              <a:t>-does not lead to morbidity/death</a:t>
            </a:r>
          </a:p>
        </p:txBody>
      </p:sp>
      <p:sp>
        <p:nvSpPr>
          <p:cNvPr id="10" name="Rectangle 9">
            <a:extLst>
              <a:ext uri="{FF2B5EF4-FFF2-40B4-BE49-F238E27FC236}">
                <a16:creationId xmlns:a16="http://schemas.microsoft.com/office/drawing/2014/main" id="{18A9A091-459E-2F43-B229-4700F5251ADF}"/>
              </a:ext>
            </a:extLst>
          </p:cNvPr>
          <p:cNvSpPr/>
          <p:nvPr/>
        </p:nvSpPr>
        <p:spPr>
          <a:xfrm>
            <a:off x="2697678" y="5073141"/>
            <a:ext cx="5671745" cy="584775"/>
          </a:xfrm>
          <a:prstGeom prst="rect">
            <a:avLst/>
          </a:prstGeom>
        </p:spPr>
        <p:txBody>
          <a:bodyPr wrap="none">
            <a:spAutoFit/>
          </a:bodyPr>
          <a:lstStyle/>
          <a:p>
            <a:r>
              <a:rPr lang="en-US" sz="3200" dirty="0">
                <a:latin typeface="Corbel" panose="020B0503020204020204" pitchFamily="34" charset="0"/>
              </a:rPr>
              <a:t>TDL</a:t>
            </a:r>
            <a:r>
              <a:rPr kumimoji="0" lang="en-US" sz="3200" b="1" i="0" u="none" strike="noStrike" kern="1200" cap="none" spc="0" normalizeH="0" baseline="0" noProof="0" dirty="0">
                <a:ln>
                  <a:noFill/>
                </a:ln>
                <a:solidFill>
                  <a:srgbClr val="002569"/>
                </a:solidFill>
                <a:effectLst/>
                <a:uLnTx/>
                <a:uFillTx/>
                <a:latin typeface="Corbel" panose="020B0503020204020204" pitchFamily="34" charset="0"/>
                <a:ea typeface="+mn-ea"/>
                <a:cs typeface="+mn-cs"/>
              </a:rPr>
              <a:t> </a:t>
            </a:r>
            <a:r>
              <a:rPr kumimoji="0" lang="en-US" sz="2400" b="0" i="0" u="none" strike="noStrike" kern="1200" cap="none" spc="0" normalizeH="0" baseline="0" noProof="0" dirty="0">
                <a:ln>
                  <a:noFill/>
                </a:ln>
                <a:solidFill>
                  <a:srgbClr val="002569"/>
                </a:solidFill>
                <a:effectLst/>
                <a:uLnTx/>
                <a:uFillTx/>
                <a:latin typeface="Corbel" panose="020B0503020204020204" pitchFamily="34" charset="0"/>
                <a:ea typeface="+mn-ea"/>
                <a:cs typeface="+mn-cs"/>
              </a:rPr>
              <a:t>toxic dose low = lowest dose with tox</a:t>
            </a:r>
            <a:endParaRPr lang="en-US" sz="3200" dirty="0"/>
          </a:p>
        </p:txBody>
      </p:sp>
      <p:sp>
        <p:nvSpPr>
          <p:cNvPr id="11" name="Rectangle 10">
            <a:extLst>
              <a:ext uri="{FF2B5EF4-FFF2-40B4-BE49-F238E27FC236}">
                <a16:creationId xmlns:a16="http://schemas.microsoft.com/office/drawing/2014/main" id="{D4271005-441B-D746-8569-982BC6EB4120}"/>
              </a:ext>
            </a:extLst>
          </p:cNvPr>
          <p:cNvSpPr/>
          <p:nvPr/>
        </p:nvSpPr>
        <p:spPr>
          <a:xfrm>
            <a:off x="2720562" y="5475778"/>
            <a:ext cx="8521179" cy="584775"/>
          </a:xfrm>
          <a:prstGeom prst="rect">
            <a:avLst/>
          </a:prstGeom>
        </p:spPr>
        <p:txBody>
          <a:bodyPr wrap="none">
            <a:spAutoFit/>
          </a:bodyPr>
          <a:lstStyle/>
          <a:p>
            <a:r>
              <a:rPr lang="en-US" sz="3200" dirty="0">
                <a:latin typeface="Corbel" panose="020B0503020204020204" pitchFamily="34" charset="0"/>
              </a:rPr>
              <a:t>NOAEL</a:t>
            </a:r>
            <a:r>
              <a:rPr kumimoji="0" lang="en-US" sz="3200" b="1" i="0" u="none" strike="noStrike" kern="1200" cap="none" spc="0" normalizeH="0" baseline="0" noProof="0" dirty="0">
                <a:ln>
                  <a:noFill/>
                </a:ln>
                <a:solidFill>
                  <a:srgbClr val="002569"/>
                </a:solidFill>
                <a:effectLst/>
                <a:uLnTx/>
                <a:uFillTx/>
                <a:latin typeface="Corbel" panose="020B0503020204020204" pitchFamily="34" charset="0"/>
                <a:ea typeface="+mn-ea"/>
                <a:cs typeface="+mn-cs"/>
              </a:rPr>
              <a:t> </a:t>
            </a:r>
            <a:r>
              <a:rPr kumimoji="0" lang="en-US" sz="2400" b="0" i="0" u="none" strike="noStrike" kern="1200" cap="none" spc="0" normalizeH="0" baseline="0" noProof="0" dirty="0">
                <a:ln>
                  <a:noFill/>
                </a:ln>
                <a:solidFill>
                  <a:srgbClr val="002569"/>
                </a:solidFill>
                <a:effectLst/>
                <a:uLnTx/>
                <a:uFillTx/>
                <a:latin typeface="Corbel" panose="020B0503020204020204" pitchFamily="34" charset="0"/>
                <a:ea typeface="+mn-ea"/>
                <a:cs typeface="+mn-cs"/>
              </a:rPr>
              <a:t>no observed adverse effect level = highest dose w/o tox</a:t>
            </a:r>
            <a:endParaRPr lang="en-US" sz="3200" dirty="0"/>
          </a:p>
        </p:txBody>
      </p:sp>
      <p:sp>
        <p:nvSpPr>
          <p:cNvPr id="14" name="Down Arrow 13">
            <a:extLst>
              <a:ext uri="{FF2B5EF4-FFF2-40B4-BE49-F238E27FC236}">
                <a16:creationId xmlns:a16="http://schemas.microsoft.com/office/drawing/2014/main" id="{CB34104B-8A88-8549-AAD7-58B2334BAF8F}"/>
              </a:ext>
            </a:extLst>
          </p:cNvPr>
          <p:cNvSpPr/>
          <p:nvPr/>
        </p:nvSpPr>
        <p:spPr>
          <a:xfrm rot="10800000">
            <a:off x="1816008" y="1702989"/>
            <a:ext cx="649059" cy="4583237"/>
          </a:xfrm>
          <a:prstGeom prst="downArrow">
            <a:avLst/>
          </a:prstGeom>
          <a:gradFill flip="none" rotWithShape="1">
            <a:gsLst>
              <a:gs pos="0">
                <a:srgbClr val="E40D00"/>
              </a:gs>
              <a:gs pos="90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2">
            <a:extLst>
              <a:ext uri="{FF2B5EF4-FFF2-40B4-BE49-F238E27FC236}">
                <a16:creationId xmlns:a16="http://schemas.microsoft.com/office/drawing/2014/main" id="{19C76057-251B-1B25-6CB2-8344FCE5776F}"/>
              </a:ext>
            </a:extLst>
          </p:cNvPr>
          <p:cNvSpPr txBox="1">
            <a:spLocks/>
          </p:cNvSpPr>
          <p:nvPr/>
        </p:nvSpPr>
        <p:spPr>
          <a:xfrm>
            <a:off x="9191122" y="662335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3059012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22</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Preclinical toxicology levels are used to identify a starting dose in patients</a:t>
            </a:r>
          </a:p>
        </p:txBody>
      </p:sp>
      <p:sp>
        <p:nvSpPr>
          <p:cNvPr id="4" name="Content Placeholder 7">
            <a:extLst>
              <a:ext uri="{FF2B5EF4-FFF2-40B4-BE49-F238E27FC236}">
                <a16:creationId xmlns:a16="http://schemas.microsoft.com/office/drawing/2014/main" id="{33B8A22B-49ED-B740-8EC4-80E8F4055111}"/>
              </a:ext>
            </a:extLst>
          </p:cNvPr>
          <p:cNvSpPr>
            <a:spLocks noGrp="1"/>
          </p:cNvSpPr>
          <p:nvPr>
            <p:ph idx="1"/>
          </p:nvPr>
        </p:nvSpPr>
        <p:spPr>
          <a:xfrm>
            <a:off x="2381960" y="1637366"/>
            <a:ext cx="8257630" cy="1504862"/>
          </a:xfrm>
        </p:spPr>
        <p:txBody>
          <a:bodyPr/>
          <a:lstStyle/>
          <a:p>
            <a:r>
              <a:rPr lang="en-US" sz="2400" b="1" dirty="0"/>
              <a:t>These definitions are often used:</a:t>
            </a:r>
          </a:p>
          <a:p>
            <a:pPr marL="514350" lvl="1" indent="-285750"/>
            <a:r>
              <a:rPr lang="en-US" sz="2400" dirty="0"/>
              <a:t>typical starting dose = STD</a:t>
            </a:r>
            <a:r>
              <a:rPr lang="en-US" sz="2400" baseline="-25000" dirty="0"/>
              <a:t>10 </a:t>
            </a:r>
            <a:r>
              <a:rPr lang="en-US" sz="2400" dirty="0"/>
              <a:t>or LD</a:t>
            </a:r>
            <a:r>
              <a:rPr lang="en-US" sz="2400" baseline="-25000" dirty="0"/>
              <a:t>10</a:t>
            </a:r>
            <a:r>
              <a:rPr lang="en-US" sz="2400" dirty="0"/>
              <a:t> </a:t>
            </a:r>
          </a:p>
          <a:p>
            <a:pPr marL="514350" lvl="1" indent="-285750"/>
            <a:r>
              <a:rPr lang="en-US" sz="2400" dirty="0"/>
              <a:t>starting dose if without substantial toxicity = 1/6 highest non-severely toxic dose (HNSTD)</a:t>
            </a:r>
          </a:p>
        </p:txBody>
      </p:sp>
      <p:sp>
        <p:nvSpPr>
          <p:cNvPr id="5" name="TextBox 4">
            <a:extLst>
              <a:ext uri="{FF2B5EF4-FFF2-40B4-BE49-F238E27FC236}">
                <a16:creationId xmlns:a16="http://schemas.microsoft.com/office/drawing/2014/main" id="{32F21C7E-67B9-4341-8F77-69A47E71D662}"/>
              </a:ext>
            </a:extLst>
          </p:cNvPr>
          <p:cNvSpPr txBox="1"/>
          <p:nvPr/>
        </p:nvSpPr>
        <p:spPr>
          <a:xfrm>
            <a:off x="1163899" y="4823282"/>
            <a:ext cx="1515035" cy="646331"/>
          </a:xfrm>
          <a:prstGeom prst="rect">
            <a:avLst/>
          </a:prstGeom>
          <a:solidFill>
            <a:srgbClr val="008937"/>
          </a:solidFill>
        </p:spPr>
        <p:txBody>
          <a:bodyPr wrap="square">
            <a:spAutoFit/>
          </a:bodyPr>
          <a:lstStyle/>
          <a:p>
            <a:pPr algn="ctr"/>
            <a:r>
              <a:rPr lang="en-US" dirty="0">
                <a:solidFill>
                  <a:schemeClr val="bg1"/>
                </a:solidFill>
                <a:latin typeface="Arial" panose="020B0604020202020204"/>
              </a:rPr>
              <a:t>STD rats</a:t>
            </a:r>
          </a:p>
          <a:p>
            <a:pPr algn="ctr"/>
            <a:r>
              <a:rPr lang="en-US" dirty="0">
                <a:solidFill>
                  <a:schemeClr val="bg1"/>
                </a:solidFill>
                <a:latin typeface="Arial" panose="020B0604020202020204"/>
              </a:rPr>
              <a:t>600 mg/m</a:t>
            </a:r>
            <a:r>
              <a:rPr lang="en-US" baseline="30000" dirty="0">
                <a:solidFill>
                  <a:schemeClr val="bg1"/>
                </a:solidFill>
                <a:latin typeface="Arial" panose="020B0604020202020204"/>
              </a:rPr>
              <a:t>2</a:t>
            </a:r>
            <a:endParaRPr lang="en-US" baseline="30000" dirty="0">
              <a:solidFill>
                <a:schemeClr val="bg1"/>
              </a:solidFill>
            </a:endParaRPr>
          </a:p>
        </p:txBody>
      </p:sp>
      <p:sp>
        <p:nvSpPr>
          <p:cNvPr id="6" name="TextBox 5">
            <a:extLst>
              <a:ext uri="{FF2B5EF4-FFF2-40B4-BE49-F238E27FC236}">
                <a16:creationId xmlns:a16="http://schemas.microsoft.com/office/drawing/2014/main" id="{63EC358C-318C-6043-A039-1F4F36169468}"/>
              </a:ext>
            </a:extLst>
          </p:cNvPr>
          <p:cNvSpPr txBox="1"/>
          <p:nvPr/>
        </p:nvSpPr>
        <p:spPr>
          <a:xfrm>
            <a:off x="1163899" y="3997624"/>
            <a:ext cx="2069304" cy="646331"/>
          </a:xfrm>
          <a:prstGeom prst="rect">
            <a:avLst/>
          </a:prstGeom>
          <a:solidFill>
            <a:srgbClr val="008937"/>
          </a:solidFill>
        </p:spPr>
        <p:txBody>
          <a:bodyPr wrap="square">
            <a:spAutoFit/>
          </a:bodyPr>
          <a:lstStyle/>
          <a:p>
            <a:pPr algn="ctr"/>
            <a:r>
              <a:rPr lang="en-US" dirty="0">
                <a:solidFill>
                  <a:schemeClr val="bg1"/>
                </a:solidFill>
                <a:latin typeface="Arial" panose="020B0604020202020204"/>
              </a:rPr>
              <a:t>HNSTD monkeys</a:t>
            </a:r>
          </a:p>
          <a:p>
            <a:pPr algn="ctr"/>
            <a:r>
              <a:rPr lang="en-US" dirty="0">
                <a:solidFill>
                  <a:schemeClr val="bg1"/>
                </a:solidFill>
                <a:latin typeface="Arial" panose="020B0604020202020204"/>
              </a:rPr>
              <a:t>1200 mg/m</a:t>
            </a:r>
            <a:r>
              <a:rPr lang="en-US" baseline="30000" dirty="0">
                <a:solidFill>
                  <a:schemeClr val="bg1"/>
                </a:solidFill>
                <a:latin typeface="Arial" panose="020B0604020202020204"/>
              </a:rPr>
              <a:t>2</a:t>
            </a:r>
            <a:endParaRPr lang="en-US" baseline="30000" dirty="0">
              <a:solidFill>
                <a:schemeClr val="bg1"/>
              </a:solidFill>
            </a:endParaRPr>
          </a:p>
        </p:txBody>
      </p:sp>
      <p:sp>
        <p:nvSpPr>
          <p:cNvPr id="8" name="TextBox 7">
            <a:extLst>
              <a:ext uri="{FF2B5EF4-FFF2-40B4-BE49-F238E27FC236}">
                <a16:creationId xmlns:a16="http://schemas.microsoft.com/office/drawing/2014/main" id="{9EE9978D-6871-FB4C-AC46-07B96980C4F4}"/>
              </a:ext>
            </a:extLst>
          </p:cNvPr>
          <p:cNvSpPr txBox="1"/>
          <p:nvPr/>
        </p:nvSpPr>
        <p:spPr>
          <a:xfrm>
            <a:off x="4208239" y="4811554"/>
            <a:ext cx="1515035" cy="646331"/>
          </a:xfrm>
          <a:prstGeom prst="rect">
            <a:avLst/>
          </a:prstGeom>
          <a:solidFill>
            <a:srgbClr val="008937"/>
          </a:solidFill>
        </p:spPr>
        <p:txBody>
          <a:bodyPr wrap="square">
            <a:spAutoFit/>
          </a:bodyPr>
          <a:lstStyle/>
          <a:p>
            <a:pPr algn="ctr"/>
            <a:r>
              <a:rPr lang="en-US" dirty="0">
                <a:solidFill>
                  <a:schemeClr val="bg1"/>
                </a:solidFill>
                <a:latin typeface="Arial" panose="020B0604020202020204"/>
              </a:rPr>
              <a:t>STD</a:t>
            </a:r>
            <a:r>
              <a:rPr lang="en-US" baseline="-25000" dirty="0">
                <a:solidFill>
                  <a:schemeClr val="bg1"/>
                </a:solidFill>
                <a:latin typeface="Arial" panose="020B0604020202020204"/>
              </a:rPr>
              <a:t>10</a:t>
            </a:r>
            <a:r>
              <a:rPr lang="en-US" dirty="0">
                <a:solidFill>
                  <a:schemeClr val="bg1"/>
                </a:solidFill>
                <a:latin typeface="Arial" panose="020B0604020202020204"/>
              </a:rPr>
              <a:t> rats</a:t>
            </a:r>
          </a:p>
          <a:p>
            <a:pPr algn="ctr"/>
            <a:r>
              <a:rPr lang="en-US" dirty="0">
                <a:solidFill>
                  <a:schemeClr val="bg1"/>
                </a:solidFill>
                <a:latin typeface="Arial" panose="020B0604020202020204"/>
              </a:rPr>
              <a:t>60 mg/m</a:t>
            </a:r>
            <a:r>
              <a:rPr lang="en-US" baseline="30000" dirty="0">
                <a:solidFill>
                  <a:schemeClr val="bg1"/>
                </a:solidFill>
                <a:latin typeface="Arial" panose="020B0604020202020204"/>
              </a:rPr>
              <a:t>2</a:t>
            </a:r>
            <a:endParaRPr lang="en-US" baseline="30000" dirty="0">
              <a:solidFill>
                <a:schemeClr val="bg1"/>
              </a:solidFill>
            </a:endParaRPr>
          </a:p>
        </p:txBody>
      </p:sp>
      <p:sp>
        <p:nvSpPr>
          <p:cNvPr id="9" name="TextBox 8">
            <a:extLst>
              <a:ext uri="{FF2B5EF4-FFF2-40B4-BE49-F238E27FC236}">
                <a16:creationId xmlns:a16="http://schemas.microsoft.com/office/drawing/2014/main" id="{9FDC42D1-3AD8-5C40-B948-7D325319F01E}"/>
              </a:ext>
            </a:extLst>
          </p:cNvPr>
          <p:cNvSpPr txBox="1"/>
          <p:nvPr/>
        </p:nvSpPr>
        <p:spPr>
          <a:xfrm>
            <a:off x="4125686" y="5486183"/>
            <a:ext cx="2254215" cy="584775"/>
          </a:xfrm>
          <a:prstGeom prst="rect">
            <a:avLst/>
          </a:prstGeom>
          <a:noFill/>
        </p:spPr>
        <p:txBody>
          <a:bodyPr wrap="square">
            <a:spAutoFit/>
          </a:bodyPr>
          <a:lstStyle/>
          <a:p>
            <a:r>
              <a:rPr lang="en-US" sz="1600" dirty="0"/>
              <a:t>*identified as the more sensitive species</a:t>
            </a:r>
          </a:p>
        </p:txBody>
      </p:sp>
      <p:cxnSp>
        <p:nvCxnSpPr>
          <p:cNvPr id="12" name="Straight Arrow Connector 11">
            <a:extLst>
              <a:ext uri="{FF2B5EF4-FFF2-40B4-BE49-F238E27FC236}">
                <a16:creationId xmlns:a16="http://schemas.microsoft.com/office/drawing/2014/main" id="{21FD416A-92ED-084D-8355-F31BD879D074}"/>
              </a:ext>
            </a:extLst>
          </p:cNvPr>
          <p:cNvCxnSpPr>
            <a:cxnSpLocks/>
            <a:stCxn id="5" idx="3"/>
          </p:cNvCxnSpPr>
          <p:nvPr/>
        </p:nvCxnSpPr>
        <p:spPr>
          <a:xfrm>
            <a:off x="2678934" y="5146448"/>
            <a:ext cx="1348780"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D87ABE9-95A6-574C-92B8-CBE632F8A780}"/>
              </a:ext>
            </a:extLst>
          </p:cNvPr>
          <p:cNvCxnSpPr>
            <a:cxnSpLocks/>
          </p:cNvCxnSpPr>
          <p:nvPr/>
        </p:nvCxnSpPr>
        <p:spPr>
          <a:xfrm>
            <a:off x="5824906" y="5146447"/>
            <a:ext cx="1348780"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B8C3720-91A1-5E4C-ADEC-2F2A626164E9}"/>
              </a:ext>
            </a:extLst>
          </p:cNvPr>
          <p:cNvSpPr txBox="1"/>
          <p:nvPr/>
        </p:nvSpPr>
        <p:spPr>
          <a:xfrm>
            <a:off x="7173686" y="5363913"/>
            <a:ext cx="1659046" cy="584775"/>
          </a:xfrm>
          <a:prstGeom prst="rect">
            <a:avLst/>
          </a:prstGeom>
          <a:noFill/>
        </p:spPr>
        <p:txBody>
          <a:bodyPr wrap="square">
            <a:spAutoFit/>
          </a:bodyPr>
          <a:lstStyle/>
          <a:p>
            <a:r>
              <a:rPr lang="en-US" sz="1600" dirty="0"/>
              <a:t>flat dose approximation</a:t>
            </a:r>
          </a:p>
        </p:txBody>
      </p:sp>
      <p:sp>
        <p:nvSpPr>
          <p:cNvPr id="18" name="TextBox 17">
            <a:extLst>
              <a:ext uri="{FF2B5EF4-FFF2-40B4-BE49-F238E27FC236}">
                <a16:creationId xmlns:a16="http://schemas.microsoft.com/office/drawing/2014/main" id="{44560871-0F07-1B4C-92CA-FF6E55BEF6FB}"/>
              </a:ext>
            </a:extLst>
          </p:cNvPr>
          <p:cNvSpPr txBox="1"/>
          <p:nvPr/>
        </p:nvSpPr>
        <p:spPr>
          <a:xfrm>
            <a:off x="7257112" y="4953068"/>
            <a:ext cx="1026918" cy="369332"/>
          </a:xfrm>
          <a:prstGeom prst="rect">
            <a:avLst/>
          </a:prstGeom>
          <a:solidFill>
            <a:srgbClr val="008937"/>
          </a:solidFill>
        </p:spPr>
        <p:txBody>
          <a:bodyPr wrap="square">
            <a:spAutoFit/>
          </a:bodyPr>
          <a:lstStyle/>
          <a:p>
            <a:pPr algn="ctr"/>
            <a:r>
              <a:rPr lang="en-US" dirty="0">
                <a:solidFill>
                  <a:schemeClr val="bg1"/>
                </a:solidFill>
                <a:latin typeface="Arial" panose="020B0604020202020204"/>
              </a:rPr>
              <a:t>100 mg</a:t>
            </a:r>
          </a:p>
        </p:txBody>
      </p:sp>
      <p:sp>
        <p:nvSpPr>
          <p:cNvPr id="20" name="TextBox 19">
            <a:extLst>
              <a:ext uri="{FF2B5EF4-FFF2-40B4-BE49-F238E27FC236}">
                <a16:creationId xmlns:a16="http://schemas.microsoft.com/office/drawing/2014/main" id="{A047A592-1457-4448-AE9B-91E69F1ECB4C}"/>
              </a:ext>
            </a:extLst>
          </p:cNvPr>
          <p:cNvSpPr txBox="1"/>
          <p:nvPr/>
        </p:nvSpPr>
        <p:spPr>
          <a:xfrm>
            <a:off x="1077686" y="3429000"/>
            <a:ext cx="6096000" cy="400110"/>
          </a:xfrm>
          <a:prstGeom prst="rect">
            <a:avLst/>
          </a:prstGeom>
          <a:noFill/>
        </p:spPr>
        <p:txBody>
          <a:bodyPr wrap="square">
            <a:spAutoFit/>
          </a:bodyPr>
          <a:lstStyle/>
          <a:p>
            <a:r>
              <a:rPr lang="en-US" sz="2000" b="1" dirty="0">
                <a:solidFill>
                  <a:schemeClr val="accent6">
                    <a:lumMod val="25000"/>
                  </a:schemeClr>
                </a:solidFill>
              </a:rPr>
              <a:t>Example: </a:t>
            </a:r>
            <a:r>
              <a:rPr lang="en-US" sz="2000" b="1" dirty="0" err="1">
                <a:solidFill>
                  <a:schemeClr val="accent6">
                    <a:lumMod val="25000"/>
                  </a:schemeClr>
                </a:solidFill>
              </a:rPr>
              <a:t>taletrectinib</a:t>
            </a:r>
            <a:r>
              <a:rPr lang="en-US" sz="2000" b="1" dirty="0">
                <a:solidFill>
                  <a:schemeClr val="accent6">
                    <a:lumMod val="25000"/>
                  </a:schemeClr>
                </a:solidFill>
              </a:rPr>
              <a:t> (daily dosing)</a:t>
            </a:r>
            <a:endParaRPr lang="en-US" sz="2000" dirty="0">
              <a:solidFill>
                <a:schemeClr val="accent6">
                  <a:lumMod val="25000"/>
                </a:schemeClr>
              </a:solidFill>
            </a:endParaRPr>
          </a:p>
        </p:txBody>
      </p:sp>
      <p:cxnSp>
        <p:nvCxnSpPr>
          <p:cNvPr id="21" name="Straight Arrow Connector 20">
            <a:extLst>
              <a:ext uri="{FF2B5EF4-FFF2-40B4-BE49-F238E27FC236}">
                <a16:creationId xmlns:a16="http://schemas.microsoft.com/office/drawing/2014/main" id="{5233FA1D-E658-3C4B-A7B6-FC24B93047FE}"/>
              </a:ext>
            </a:extLst>
          </p:cNvPr>
          <p:cNvCxnSpPr>
            <a:cxnSpLocks/>
          </p:cNvCxnSpPr>
          <p:nvPr/>
        </p:nvCxnSpPr>
        <p:spPr>
          <a:xfrm>
            <a:off x="8393934" y="5146447"/>
            <a:ext cx="1348780"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7A280D9-AEC4-0C44-9109-AF07D467BF4F}"/>
              </a:ext>
            </a:extLst>
          </p:cNvPr>
          <p:cNvSpPr txBox="1"/>
          <p:nvPr/>
        </p:nvSpPr>
        <p:spPr>
          <a:xfrm>
            <a:off x="9810067" y="5344301"/>
            <a:ext cx="1659046" cy="584775"/>
          </a:xfrm>
          <a:prstGeom prst="rect">
            <a:avLst/>
          </a:prstGeom>
          <a:noFill/>
        </p:spPr>
        <p:txBody>
          <a:bodyPr wrap="square">
            <a:spAutoFit/>
          </a:bodyPr>
          <a:lstStyle/>
          <a:p>
            <a:r>
              <a:rPr lang="en-US" sz="1600" dirty="0"/>
              <a:t>sponsor </a:t>
            </a:r>
          </a:p>
          <a:p>
            <a:r>
              <a:rPr lang="en-US" sz="1600" dirty="0"/>
              <a:t>choice</a:t>
            </a:r>
          </a:p>
        </p:txBody>
      </p:sp>
      <p:sp>
        <p:nvSpPr>
          <p:cNvPr id="23" name="TextBox 22">
            <a:extLst>
              <a:ext uri="{FF2B5EF4-FFF2-40B4-BE49-F238E27FC236}">
                <a16:creationId xmlns:a16="http://schemas.microsoft.com/office/drawing/2014/main" id="{53300925-5C0A-E14F-983F-E426B2DB876C}"/>
              </a:ext>
            </a:extLst>
          </p:cNvPr>
          <p:cNvSpPr txBox="1"/>
          <p:nvPr/>
        </p:nvSpPr>
        <p:spPr>
          <a:xfrm>
            <a:off x="9854593" y="4961781"/>
            <a:ext cx="908009" cy="369332"/>
          </a:xfrm>
          <a:prstGeom prst="rect">
            <a:avLst/>
          </a:prstGeom>
          <a:solidFill>
            <a:srgbClr val="008937"/>
          </a:solidFill>
        </p:spPr>
        <p:txBody>
          <a:bodyPr wrap="square">
            <a:spAutoFit/>
          </a:bodyPr>
          <a:lstStyle/>
          <a:p>
            <a:pPr algn="ctr"/>
            <a:r>
              <a:rPr lang="en-US" dirty="0">
                <a:solidFill>
                  <a:schemeClr val="bg1"/>
                </a:solidFill>
                <a:latin typeface="Arial" panose="020B0604020202020204"/>
              </a:rPr>
              <a:t>50 mg</a:t>
            </a:r>
          </a:p>
        </p:txBody>
      </p:sp>
      <p:sp>
        <p:nvSpPr>
          <p:cNvPr id="25" name="TextBox 24">
            <a:extLst>
              <a:ext uri="{FF2B5EF4-FFF2-40B4-BE49-F238E27FC236}">
                <a16:creationId xmlns:a16="http://schemas.microsoft.com/office/drawing/2014/main" id="{95C7DBFA-0756-454B-9A83-BE42123AC796}"/>
              </a:ext>
            </a:extLst>
          </p:cNvPr>
          <p:cNvSpPr txBox="1"/>
          <p:nvPr/>
        </p:nvSpPr>
        <p:spPr>
          <a:xfrm>
            <a:off x="4198452" y="3987592"/>
            <a:ext cx="2435430" cy="646331"/>
          </a:xfrm>
          <a:prstGeom prst="rect">
            <a:avLst/>
          </a:prstGeom>
          <a:solidFill>
            <a:srgbClr val="008937"/>
          </a:solidFill>
        </p:spPr>
        <p:txBody>
          <a:bodyPr wrap="square">
            <a:spAutoFit/>
          </a:bodyPr>
          <a:lstStyle/>
          <a:p>
            <a:pPr algn="ctr"/>
            <a:r>
              <a:rPr lang="en-US" dirty="0">
                <a:solidFill>
                  <a:schemeClr val="bg1"/>
                </a:solidFill>
                <a:latin typeface="Arial" panose="020B0604020202020204"/>
              </a:rPr>
              <a:t>1/6 HNSTD monkeys</a:t>
            </a:r>
          </a:p>
          <a:p>
            <a:pPr algn="ctr"/>
            <a:r>
              <a:rPr lang="en-US" dirty="0">
                <a:solidFill>
                  <a:schemeClr val="bg1"/>
                </a:solidFill>
                <a:latin typeface="Arial" panose="020B0604020202020204"/>
              </a:rPr>
              <a:t>200 mg/m</a:t>
            </a:r>
            <a:r>
              <a:rPr lang="en-US" baseline="30000" dirty="0">
                <a:solidFill>
                  <a:schemeClr val="bg1"/>
                </a:solidFill>
                <a:latin typeface="Arial" panose="020B0604020202020204"/>
              </a:rPr>
              <a:t>2</a:t>
            </a:r>
            <a:endParaRPr lang="en-US" baseline="30000" dirty="0">
              <a:solidFill>
                <a:schemeClr val="bg1"/>
              </a:solidFill>
            </a:endParaRPr>
          </a:p>
        </p:txBody>
      </p:sp>
      <p:cxnSp>
        <p:nvCxnSpPr>
          <p:cNvPr id="26" name="Straight Arrow Connector 25">
            <a:extLst>
              <a:ext uri="{FF2B5EF4-FFF2-40B4-BE49-F238E27FC236}">
                <a16:creationId xmlns:a16="http://schemas.microsoft.com/office/drawing/2014/main" id="{59A6F849-EE3A-AD48-9610-FDDB98631AB7}"/>
              </a:ext>
            </a:extLst>
          </p:cNvPr>
          <p:cNvCxnSpPr>
            <a:cxnSpLocks/>
          </p:cNvCxnSpPr>
          <p:nvPr/>
        </p:nvCxnSpPr>
        <p:spPr>
          <a:xfrm>
            <a:off x="3233203" y="4320789"/>
            <a:ext cx="794511"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2" name="Text Placeholder 12">
            <a:extLst>
              <a:ext uri="{FF2B5EF4-FFF2-40B4-BE49-F238E27FC236}">
                <a16:creationId xmlns:a16="http://schemas.microsoft.com/office/drawing/2014/main" id="{33078471-05B9-A0F6-2497-A1B2ED75193F}"/>
              </a:ext>
            </a:extLst>
          </p:cNvPr>
          <p:cNvSpPr txBox="1">
            <a:spLocks/>
          </p:cNvSpPr>
          <p:nvPr/>
        </p:nvSpPr>
        <p:spPr>
          <a:xfrm>
            <a:off x="9229855" y="6533688"/>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modified from A. Drilon &amp; E. Rosen</a:t>
            </a:r>
            <a:endParaRPr lang="en-US" sz="1200" dirty="0"/>
          </a:p>
        </p:txBody>
      </p:sp>
    </p:spTree>
    <p:extLst>
      <p:ext uri="{BB962C8B-B14F-4D97-AF65-F5344CB8AC3E}">
        <p14:creationId xmlns:p14="http://schemas.microsoft.com/office/powerpoint/2010/main" val="3249422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23</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Dose finding in the dose escalation phase can be governed by rule-based designs</a:t>
            </a:r>
          </a:p>
        </p:txBody>
      </p:sp>
      <p:grpSp>
        <p:nvGrpSpPr>
          <p:cNvPr id="9" name="Group 8">
            <a:extLst>
              <a:ext uri="{FF2B5EF4-FFF2-40B4-BE49-F238E27FC236}">
                <a16:creationId xmlns:a16="http://schemas.microsoft.com/office/drawing/2014/main" id="{9BE1DBC8-8DA9-EB4D-9A43-DA166967267C}"/>
              </a:ext>
            </a:extLst>
          </p:cNvPr>
          <p:cNvGrpSpPr/>
          <p:nvPr/>
        </p:nvGrpSpPr>
        <p:grpSpPr>
          <a:xfrm>
            <a:off x="5272451" y="2029494"/>
            <a:ext cx="4493696" cy="4134059"/>
            <a:chOff x="6813527" y="1573161"/>
            <a:chExt cx="3333365" cy="3066591"/>
          </a:xfrm>
        </p:grpSpPr>
        <p:pic>
          <p:nvPicPr>
            <p:cNvPr id="10" name="Picture 2">
              <a:extLst>
                <a:ext uri="{FF2B5EF4-FFF2-40B4-BE49-F238E27FC236}">
                  <a16:creationId xmlns:a16="http://schemas.microsoft.com/office/drawing/2014/main" id="{AF46202A-C625-6F43-9B48-9C7C0FE22514}"/>
                </a:ext>
              </a:extLst>
            </p:cNvPr>
            <p:cNvPicPr>
              <a:picLocks noChangeAspect="1" noChangeArrowheads="1"/>
            </p:cNvPicPr>
            <p:nvPr/>
          </p:nvPicPr>
          <p:blipFill>
            <a:blip r:embed="rId3" cstate="print"/>
            <a:srcRect/>
            <a:stretch>
              <a:fillRect/>
            </a:stretch>
          </p:blipFill>
          <p:spPr bwMode="auto">
            <a:xfrm>
              <a:off x="6813527" y="1730479"/>
              <a:ext cx="3333365" cy="2909273"/>
            </a:xfrm>
            <a:prstGeom prst="rect">
              <a:avLst/>
            </a:prstGeom>
            <a:noFill/>
            <a:ln w="9525">
              <a:noFill/>
              <a:miter lim="800000"/>
              <a:headEnd/>
              <a:tailEnd/>
            </a:ln>
          </p:spPr>
        </p:pic>
        <p:sp>
          <p:nvSpPr>
            <p:cNvPr id="11" name="Rectangle 10">
              <a:extLst>
                <a:ext uri="{FF2B5EF4-FFF2-40B4-BE49-F238E27FC236}">
                  <a16:creationId xmlns:a16="http://schemas.microsoft.com/office/drawing/2014/main" id="{105668D8-2AEC-AA42-82CA-C9B391F5DCC3}"/>
                </a:ext>
              </a:extLst>
            </p:cNvPr>
            <p:cNvSpPr/>
            <p:nvPr/>
          </p:nvSpPr>
          <p:spPr>
            <a:xfrm>
              <a:off x="7482349" y="1573161"/>
              <a:ext cx="265471" cy="235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ntent Placeholder 7">
            <a:extLst>
              <a:ext uri="{FF2B5EF4-FFF2-40B4-BE49-F238E27FC236}">
                <a16:creationId xmlns:a16="http://schemas.microsoft.com/office/drawing/2014/main" id="{4793840D-566D-CA43-972F-073B77C2FB17}"/>
              </a:ext>
            </a:extLst>
          </p:cNvPr>
          <p:cNvSpPr>
            <a:spLocks noGrp="1"/>
          </p:cNvSpPr>
          <p:nvPr>
            <p:ph idx="1"/>
          </p:nvPr>
        </p:nvSpPr>
        <p:spPr>
          <a:xfrm>
            <a:off x="1087008" y="2029494"/>
            <a:ext cx="3800678" cy="3750820"/>
          </a:xfrm>
        </p:spPr>
        <p:txBody>
          <a:bodyPr/>
          <a:lstStyle/>
          <a:p>
            <a:r>
              <a:rPr lang="en-US" sz="2400" b="1" dirty="0"/>
              <a:t>Classic 3+3 design</a:t>
            </a:r>
          </a:p>
          <a:p>
            <a:pPr marL="514350" lvl="1" indent="-285750"/>
            <a:r>
              <a:rPr lang="en-US" sz="2400" dirty="0"/>
              <a:t>escalation follows predefined dose levels (DLs)</a:t>
            </a:r>
          </a:p>
          <a:p>
            <a:pPr marL="514350" lvl="1" indent="-285750"/>
            <a:r>
              <a:rPr lang="en-US" sz="2400" dirty="0"/>
              <a:t>basic principle: toxicity should not exceed 1/3 patients </a:t>
            </a:r>
          </a:p>
          <a:p>
            <a:pPr marL="514350" lvl="1" indent="-285750"/>
            <a:r>
              <a:rPr lang="en-US" sz="2400" dirty="0"/>
              <a:t>based largely on dose-limiting toxicities (DLTs)</a:t>
            </a:r>
          </a:p>
        </p:txBody>
      </p:sp>
      <p:sp>
        <p:nvSpPr>
          <p:cNvPr id="15" name="TextBox 14">
            <a:extLst>
              <a:ext uri="{FF2B5EF4-FFF2-40B4-BE49-F238E27FC236}">
                <a16:creationId xmlns:a16="http://schemas.microsoft.com/office/drawing/2014/main" id="{316E3CB8-7070-4645-8169-72A807043684}"/>
              </a:ext>
            </a:extLst>
          </p:cNvPr>
          <p:cNvSpPr txBox="1"/>
          <p:nvPr/>
        </p:nvSpPr>
        <p:spPr>
          <a:xfrm>
            <a:off x="8647220" y="2674869"/>
            <a:ext cx="2457772" cy="615553"/>
          </a:xfrm>
          <a:prstGeom prst="rect">
            <a:avLst/>
          </a:prstGeom>
          <a:solidFill>
            <a:srgbClr val="C00000"/>
          </a:solidFill>
        </p:spPr>
        <p:txBody>
          <a:bodyPr wrap="square">
            <a:spAutoFit/>
          </a:bodyPr>
          <a:lstStyle/>
          <a:p>
            <a:r>
              <a:rPr lang="en-US" dirty="0">
                <a:solidFill>
                  <a:schemeClr val="bg1"/>
                </a:solidFill>
                <a:latin typeface="Arial" panose="020B0604020202020204"/>
              </a:rPr>
              <a:t>MTD</a:t>
            </a:r>
          </a:p>
          <a:p>
            <a:r>
              <a:rPr lang="en-US" sz="1600" dirty="0">
                <a:solidFill>
                  <a:schemeClr val="bg1"/>
                </a:solidFill>
                <a:latin typeface="Arial" panose="020B0604020202020204"/>
              </a:rPr>
              <a:t>maximum tolerated dose</a:t>
            </a:r>
          </a:p>
        </p:txBody>
      </p:sp>
      <p:sp>
        <p:nvSpPr>
          <p:cNvPr id="16" name="TextBox 15">
            <a:extLst>
              <a:ext uri="{FF2B5EF4-FFF2-40B4-BE49-F238E27FC236}">
                <a16:creationId xmlns:a16="http://schemas.microsoft.com/office/drawing/2014/main" id="{E0EA8F8D-073F-AF41-B7D6-4EE9A28DFCE9}"/>
              </a:ext>
            </a:extLst>
          </p:cNvPr>
          <p:cNvSpPr txBox="1"/>
          <p:nvPr/>
        </p:nvSpPr>
        <p:spPr>
          <a:xfrm>
            <a:off x="9117216" y="3371472"/>
            <a:ext cx="1730453" cy="861774"/>
          </a:xfrm>
          <a:prstGeom prst="rect">
            <a:avLst/>
          </a:prstGeom>
          <a:solidFill>
            <a:srgbClr val="008937"/>
          </a:solidFill>
        </p:spPr>
        <p:txBody>
          <a:bodyPr wrap="square">
            <a:spAutoFit/>
          </a:bodyPr>
          <a:lstStyle/>
          <a:p>
            <a:r>
              <a:rPr lang="en-US" dirty="0">
                <a:solidFill>
                  <a:schemeClr val="bg1"/>
                </a:solidFill>
                <a:latin typeface="Arial" panose="020B0604020202020204"/>
              </a:rPr>
              <a:t>RP2D</a:t>
            </a:r>
          </a:p>
          <a:p>
            <a:r>
              <a:rPr lang="en-US" sz="1600" dirty="0">
                <a:solidFill>
                  <a:schemeClr val="bg1"/>
                </a:solidFill>
                <a:latin typeface="Arial" panose="020B0604020202020204"/>
              </a:rPr>
              <a:t>recommended phase 2 dose</a:t>
            </a:r>
          </a:p>
        </p:txBody>
      </p:sp>
      <p:sp>
        <p:nvSpPr>
          <p:cNvPr id="2" name="Text Placeholder 12">
            <a:extLst>
              <a:ext uri="{FF2B5EF4-FFF2-40B4-BE49-F238E27FC236}">
                <a16:creationId xmlns:a16="http://schemas.microsoft.com/office/drawing/2014/main" id="{E5E71D82-5BC7-AA19-516F-EE733CCE1FAF}"/>
              </a:ext>
            </a:extLst>
          </p:cNvPr>
          <p:cNvSpPr txBox="1">
            <a:spLocks/>
          </p:cNvSpPr>
          <p:nvPr/>
        </p:nvSpPr>
        <p:spPr>
          <a:xfrm>
            <a:off x="9982442" y="6668416"/>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4265818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24</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Other rule-based designs can be used which may decrease time to dose identification</a:t>
            </a:r>
          </a:p>
        </p:txBody>
      </p:sp>
      <p:sp>
        <p:nvSpPr>
          <p:cNvPr id="12" name="Content Placeholder 7">
            <a:extLst>
              <a:ext uri="{FF2B5EF4-FFF2-40B4-BE49-F238E27FC236}">
                <a16:creationId xmlns:a16="http://schemas.microsoft.com/office/drawing/2014/main" id="{4793840D-566D-CA43-972F-073B77C2FB17}"/>
              </a:ext>
            </a:extLst>
          </p:cNvPr>
          <p:cNvSpPr>
            <a:spLocks noGrp="1"/>
          </p:cNvSpPr>
          <p:nvPr>
            <p:ph idx="1"/>
          </p:nvPr>
        </p:nvSpPr>
        <p:spPr>
          <a:xfrm>
            <a:off x="1226094" y="1673802"/>
            <a:ext cx="5158963" cy="1504862"/>
          </a:xfrm>
        </p:spPr>
        <p:txBody>
          <a:bodyPr/>
          <a:lstStyle/>
          <a:p>
            <a:r>
              <a:rPr lang="en-US" sz="2400" b="1" dirty="0"/>
              <a:t>Accelerated titration</a:t>
            </a:r>
          </a:p>
          <a:p>
            <a:pPr marL="514350" lvl="1" indent="-285750"/>
            <a:r>
              <a:rPr lang="en-US" sz="2400" dirty="0"/>
              <a:t>single-patient cohorts initially</a:t>
            </a:r>
          </a:p>
          <a:p>
            <a:pPr marL="514350" lvl="1" indent="-285750"/>
            <a:r>
              <a:rPr lang="en-US" sz="2400" dirty="0"/>
              <a:t>may convert to 3+3 after 1</a:t>
            </a:r>
            <a:r>
              <a:rPr lang="en-US" sz="2400" baseline="30000" dirty="0"/>
              <a:t>st</a:t>
            </a:r>
            <a:r>
              <a:rPr lang="en-US" sz="2400" dirty="0"/>
              <a:t> DLT</a:t>
            </a:r>
          </a:p>
        </p:txBody>
      </p:sp>
      <p:pic>
        <p:nvPicPr>
          <p:cNvPr id="13" name="Picture 2">
            <a:extLst>
              <a:ext uri="{FF2B5EF4-FFF2-40B4-BE49-F238E27FC236}">
                <a16:creationId xmlns:a16="http://schemas.microsoft.com/office/drawing/2014/main" id="{272C55D2-B371-5947-BAAE-9A0092C372E0}"/>
              </a:ext>
            </a:extLst>
          </p:cNvPr>
          <p:cNvPicPr>
            <a:picLocks noChangeAspect="1" noChangeArrowheads="1"/>
          </p:cNvPicPr>
          <p:nvPr/>
        </p:nvPicPr>
        <p:blipFill>
          <a:blip r:embed="rId2" cstate="print"/>
          <a:srcRect/>
          <a:stretch>
            <a:fillRect/>
          </a:stretch>
        </p:blipFill>
        <p:spPr bwMode="auto">
          <a:xfrm>
            <a:off x="2011655" y="3125308"/>
            <a:ext cx="3484794" cy="3101555"/>
          </a:xfrm>
          <a:prstGeom prst="rect">
            <a:avLst/>
          </a:prstGeom>
          <a:noFill/>
          <a:ln w="9525">
            <a:noFill/>
            <a:miter lim="800000"/>
            <a:headEnd/>
            <a:tailEnd/>
          </a:ln>
        </p:spPr>
      </p:pic>
      <p:cxnSp>
        <p:nvCxnSpPr>
          <p:cNvPr id="14" name="Straight Arrow Connector 13">
            <a:extLst>
              <a:ext uri="{FF2B5EF4-FFF2-40B4-BE49-F238E27FC236}">
                <a16:creationId xmlns:a16="http://schemas.microsoft.com/office/drawing/2014/main" id="{FC56CB3F-3100-2E48-87B8-2AEDED004F8F}"/>
              </a:ext>
            </a:extLst>
          </p:cNvPr>
          <p:cNvCxnSpPr>
            <a:cxnSpLocks/>
          </p:cNvCxnSpPr>
          <p:nvPr/>
        </p:nvCxnSpPr>
        <p:spPr>
          <a:xfrm flipV="1">
            <a:off x="8020547" y="5361285"/>
            <a:ext cx="0" cy="36396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6C61692-2287-E44B-BCE9-CDDAC6AABC85}"/>
              </a:ext>
            </a:extLst>
          </p:cNvPr>
          <p:cNvSpPr txBox="1"/>
          <p:nvPr/>
        </p:nvSpPr>
        <p:spPr>
          <a:xfrm>
            <a:off x="7530138" y="5666794"/>
            <a:ext cx="2273881" cy="369332"/>
          </a:xfrm>
          <a:prstGeom prst="rect">
            <a:avLst/>
          </a:prstGeom>
          <a:solidFill>
            <a:srgbClr val="0073E0"/>
          </a:solidFill>
        </p:spPr>
        <p:txBody>
          <a:bodyPr wrap="square">
            <a:spAutoFit/>
          </a:bodyPr>
          <a:lstStyle/>
          <a:p>
            <a:pPr algn="ctr"/>
            <a:r>
              <a:rPr lang="en-US" dirty="0">
                <a:solidFill>
                  <a:schemeClr val="bg1"/>
                </a:solidFill>
                <a:latin typeface="Arial" panose="020B0604020202020204"/>
              </a:rPr>
              <a:t>50 mg (1 patient)</a:t>
            </a:r>
          </a:p>
        </p:txBody>
      </p:sp>
      <p:sp>
        <p:nvSpPr>
          <p:cNvPr id="18" name="TextBox 17">
            <a:extLst>
              <a:ext uri="{FF2B5EF4-FFF2-40B4-BE49-F238E27FC236}">
                <a16:creationId xmlns:a16="http://schemas.microsoft.com/office/drawing/2014/main" id="{0CFB4DD3-CD68-DE43-B350-859D7BB13DE5}"/>
              </a:ext>
            </a:extLst>
          </p:cNvPr>
          <p:cNvSpPr txBox="1"/>
          <p:nvPr/>
        </p:nvSpPr>
        <p:spPr>
          <a:xfrm>
            <a:off x="7530137" y="4880431"/>
            <a:ext cx="2273881" cy="369332"/>
          </a:xfrm>
          <a:prstGeom prst="rect">
            <a:avLst/>
          </a:prstGeom>
          <a:solidFill>
            <a:srgbClr val="0073E0"/>
          </a:solidFill>
        </p:spPr>
        <p:txBody>
          <a:bodyPr wrap="square">
            <a:spAutoFit/>
          </a:bodyPr>
          <a:lstStyle/>
          <a:p>
            <a:pPr algn="ctr"/>
            <a:r>
              <a:rPr lang="en-US" dirty="0">
                <a:solidFill>
                  <a:schemeClr val="bg1"/>
                </a:solidFill>
                <a:latin typeface="Arial" panose="020B0604020202020204"/>
              </a:rPr>
              <a:t>100 mg (1 patient)</a:t>
            </a:r>
          </a:p>
        </p:txBody>
      </p:sp>
      <p:sp>
        <p:nvSpPr>
          <p:cNvPr id="19" name="TextBox 18">
            <a:extLst>
              <a:ext uri="{FF2B5EF4-FFF2-40B4-BE49-F238E27FC236}">
                <a16:creationId xmlns:a16="http://schemas.microsoft.com/office/drawing/2014/main" id="{A57C1744-8998-D844-941C-02C5BDA22E9E}"/>
              </a:ext>
            </a:extLst>
          </p:cNvPr>
          <p:cNvSpPr txBox="1"/>
          <p:nvPr/>
        </p:nvSpPr>
        <p:spPr>
          <a:xfrm>
            <a:off x="7530137" y="3547812"/>
            <a:ext cx="2273881" cy="369332"/>
          </a:xfrm>
          <a:prstGeom prst="rect">
            <a:avLst/>
          </a:prstGeom>
          <a:solidFill>
            <a:srgbClr val="0073E0"/>
          </a:solidFill>
        </p:spPr>
        <p:txBody>
          <a:bodyPr wrap="square">
            <a:spAutoFit/>
          </a:bodyPr>
          <a:lstStyle/>
          <a:p>
            <a:pPr algn="ctr"/>
            <a:r>
              <a:rPr lang="en-US" dirty="0">
                <a:solidFill>
                  <a:schemeClr val="bg1"/>
                </a:solidFill>
                <a:latin typeface="Arial" panose="020B0604020202020204"/>
              </a:rPr>
              <a:t>400 mg (3 patients)</a:t>
            </a:r>
          </a:p>
        </p:txBody>
      </p:sp>
      <p:cxnSp>
        <p:nvCxnSpPr>
          <p:cNvPr id="20" name="Straight Arrow Connector 19">
            <a:extLst>
              <a:ext uri="{FF2B5EF4-FFF2-40B4-BE49-F238E27FC236}">
                <a16:creationId xmlns:a16="http://schemas.microsoft.com/office/drawing/2014/main" id="{27ACCDEA-0CED-6842-A807-03F8A68CD7C5}"/>
              </a:ext>
            </a:extLst>
          </p:cNvPr>
          <p:cNvCxnSpPr>
            <a:cxnSpLocks/>
          </p:cNvCxnSpPr>
          <p:nvPr/>
        </p:nvCxnSpPr>
        <p:spPr>
          <a:xfrm flipV="1">
            <a:off x="8020547" y="4057810"/>
            <a:ext cx="0" cy="82262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D7FE8ED-3487-A042-8FB5-C9FFB7492338}"/>
              </a:ext>
            </a:extLst>
          </p:cNvPr>
          <p:cNvSpPr txBox="1"/>
          <p:nvPr/>
        </p:nvSpPr>
        <p:spPr>
          <a:xfrm>
            <a:off x="8271306" y="4088595"/>
            <a:ext cx="2434216" cy="646331"/>
          </a:xfrm>
          <a:prstGeom prst="rect">
            <a:avLst/>
          </a:prstGeom>
          <a:noFill/>
        </p:spPr>
        <p:txBody>
          <a:bodyPr wrap="square">
            <a:spAutoFit/>
          </a:bodyPr>
          <a:lstStyle/>
          <a:p>
            <a:r>
              <a:rPr lang="en-US" dirty="0"/>
              <a:t>tox trigger observed</a:t>
            </a:r>
          </a:p>
          <a:p>
            <a:r>
              <a:rPr lang="en-US" dirty="0"/>
              <a:t>switched to 3+3</a:t>
            </a:r>
          </a:p>
        </p:txBody>
      </p:sp>
      <p:cxnSp>
        <p:nvCxnSpPr>
          <p:cNvPr id="22" name="Straight Arrow Connector 21">
            <a:extLst>
              <a:ext uri="{FF2B5EF4-FFF2-40B4-BE49-F238E27FC236}">
                <a16:creationId xmlns:a16="http://schemas.microsoft.com/office/drawing/2014/main" id="{29570067-0689-444D-8086-C8BD3554DD4D}"/>
              </a:ext>
            </a:extLst>
          </p:cNvPr>
          <p:cNvCxnSpPr>
            <a:cxnSpLocks/>
          </p:cNvCxnSpPr>
          <p:nvPr/>
        </p:nvCxnSpPr>
        <p:spPr>
          <a:xfrm flipV="1">
            <a:off x="8020547" y="3233057"/>
            <a:ext cx="0" cy="38100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283021C-B9EC-4743-9A07-B3275EA4EDDD}"/>
              </a:ext>
            </a:extLst>
          </p:cNvPr>
          <p:cNvSpPr txBox="1"/>
          <p:nvPr/>
        </p:nvSpPr>
        <p:spPr>
          <a:xfrm>
            <a:off x="7530137" y="2755976"/>
            <a:ext cx="2273881" cy="369332"/>
          </a:xfrm>
          <a:prstGeom prst="rect">
            <a:avLst/>
          </a:prstGeom>
          <a:solidFill>
            <a:srgbClr val="008937"/>
          </a:solidFill>
        </p:spPr>
        <p:txBody>
          <a:bodyPr wrap="square">
            <a:spAutoFit/>
          </a:bodyPr>
          <a:lstStyle/>
          <a:p>
            <a:pPr algn="ctr"/>
            <a:r>
              <a:rPr lang="en-US" dirty="0">
                <a:solidFill>
                  <a:schemeClr val="bg1"/>
                </a:solidFill>
                <a:latin typeface="Arial" panose="020B0604020202020204"/>
              </a:rPr>
              <a:t>800 mg (11 patients)</a:t>
            </a:r>
          </a:p>
        </p:txBody>
      </p:sp>
      <p:cxnSp>
        <p:nvCxnSpPr>
          <p:cNvPr id="24" name="Straight Arrow Connector 23">
            <a:extLst>
              <a:ext uri="{FF2B5EF4-FFF2-40B4-BE49-F238E27FC236}">
                <a16:creationId xmlns:a16="http://schemas.microsoft.com/office/drawing/2014/main" id="{C94E994E-B60E-214D-BEF6-EBC6CEA3FED8}"/>
              </a:ext>
            </a:extLst>
          </p:cNvPr>
          <p:cNvCxnSpPr>
            <a:cxnSpLocks/>
          </p:cNvCxnSpPr>
          <p:nvPr/>
        </p:nvCxnSpPr>
        <p:spPr>
          <a:xfrm flipV="1">
            <a:off x="8020547" y="2426233"/>
            <a:ext cx="0" cy="32974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5C5FA59-56FF-EE46-89D4-0C685FC5B7D3}"/>
              </a:ext>
            </a:extLst>
          </p:cNvPr>
          <p:cNvSpPr txBox="1"/>
          <p:nvPr/>
        </p:nvSpPr>
        <p:spPr>
          <a:xfrm>
            <a:off x="7530137" y="1939757"/>
            <a:ext cx="2529930" cy="369332"/>
          </a:xfrm>
          <a:prstGeom prst="rect">
            <a:avLst/>
          </a:prstGeom>
          <a:solidFill>
            <a:srgbClr val="C00000"/>
          </a:solidFill>
        </p:spPr>
        <p:txBody>
          <a:bodyPr wrap="square">
            <a:spAutoFit/>
          </a:bodyPr>
          <a:lstStyle/>
          <a:p>
            <a:pPr algn="ctr"/>
            <a:r>
              <a:rPr lang="en-US" dirty="0">
                <a:solidFill>
                  <a:schemeClr val="bg1"/>
                </a:solidFill>
                <a:latin typeface="Arial" panose="020B0604020202020204"/>
              </a:rPr>
              <a:t>1200 mg (3 patients)</a:t>
            </a:r>
          </a:p>
        </p:txBody>
      </p:sp>
      <p:sp>
        <p:nvSpPr>
          <p:cNvPr id="29" name="TextBox 28">
            <a:extLst>
              <a:ext uri="{FF2B5EF4-FFF2-40B4-BE49-F238E27FC236}">
                <a16:creationId xmlns:a16="http://schemas.microsoft.com/office/drawing/2014/main" id="{774AB048-6105-1D4F-AE5E-712C0E6FA828}"/>
              </a:ext>
            </a:extLst>
          </p:cNvPr>
          <p:cNvSpPr txBox="1"/>
          <p:nvPr/>
        </p:nvSpPr>
        <p:spPr>
          <a:xfrm>
            <a:off x="9908529" y="2761192"/>
            <a:ext cx="945968" cy="369332"/>
          </a:xfrm>
          <a:prstGeom prst="rect">
            <a:avLst/>
          </a:prstGeom>
          <a:noFill/>
        </p:spPr>
        <p:txBody>
          <a:bodyPr wrap="square">
            <a:spAutoFit/>
          </a:bodyPr>
          <a:lstStyle/>
          <a:p>
            <a:r>
              <a:rPr lang="en-US" dirty="0"/>
              <a:t>RP2D</a:t>
            </a:r>
          </a:p>
        </p:txBody>
      </p:sp>
      <p:sp>
        <p:nvSpPr>
          <p:cNvPr id="30" name="TextBox 29">
            <a:extLst>
              <a:ext uri="{FF2B5EF4-FFF2-40B4-BE49-F238E27FC236}">
                <a16:creationId xmlns:a16="http://schemas.microsoft.com/office/drawing/2014/main" id="{07D99371-B7AC-6048-BBA0-59B570E16FE5}"/>
              </a:ext>
            </a:extLst>
          </p:cNvPr>
          <p:cNvSpPr txBox="1"/>
          <p:nvPr/>
        </p:nvSpPr>
        <p:spPr>
          <a:xfrm>
            <a:off x="6385057" y="1331132"/>
            <a:ext cx="5158963" cy="400110"/>
          </a:xfrm>
          <a:prstGeom prst="rect">
            <a:avLst/>
          </a:prstGeom>
          <a:noFill/>
        </p:spPr>
        <p:txBody>
          <a:bodyPr wrap="square">
            <a:spAutoFit/>
          </a:bodyPr>
          <a:lstStyle/>
          <a:p>
            <a:r>
              <a:rPr lang="en-US" sz="2000" b="1" dirty="0">
                <a:solidFill>
                  <a:srgbClr val="008937"/>
                </a:solidFill>
              </a:rPr>
              <a:t>Example: </a:t>
            </a:r>
            <a:r>
              <a:rPr lang="en-US" sz="2000" b="1" dirty="0" err="1">
                <a:solidFill>
                  <a:srgbClr val="008937"/>
                </a:solidFill>
              </a:rPr>
              <a:t>taletrectinib</a:t>
            </a:r>
            <a:r>
              <a:rPr lang="en-US" sz="2000" b="1" dirty="0">
                <a:solidFill>
                  <a:srgbClr val="008937"/>
                </a:solidFill>
              </a:rPr>
              <a:t> (daily dosing)</a:t>
            </a:r>
            <a:endParaRPr lang="en-US" sz="2000" dirty="0">
              <a:solidFill>
                <a:srgbClr val="008937"/>
              </a:solidFill>
            </a:endParaRPr>
          </a:p>
        </p:txBody>
      </p:sp>
      <p:sp>
        <p:nvSpPr>
          <p:cNvPr id="2" name="Text Placeholder 12">
            <a:extLst>
              <a:ext uri="{FF2B5EF4-FFF2-40B4-BE49-F238E27FC236}">
                <a16:creationId xmlns:a16="http://schemas.microsoft.com/office/drawing/2014/main" id="{38D7E77B-745D-1EEA-3B66-6CC688E3726C}"/>
              </a:ext>
            </a:extLst>
          </p:cNvPr>
          <p:cNvSpPr txBox="1">
            <a:spLocks/>
          </p:cNvSpPr>
          <p:nvPr/>
        </p:nvSpPr>
        <p:spPr>
          <a:xfrm>
            <a:off x="9920560" y="662335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1110147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25</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Modeling may further expedite dose finding, but real-time statistical support is even more necessary</a:t>
            </a:r>
          </a:p>
        </p:txBody>
      </p:sp>
      <p:pic>
        <p:nvPicPr>
          <p:cNvPr id="4" name="Picture 2">
            <a:extLst>
              <a:ext uri="{FF2B5EF4-FFF2-40B4-BE49-F238E27FC236}">
                <a16:creationId xmlns:a16="http://schemas.microsoft.com/office/drawing/2014/main" id="{C1224BB6-1A87-E94C-B7A2-1C3599B174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2" t="1015" r="2759" b="5198"/>
          <a:stretch/>
        </p:blipFill>
        <p:spPr bwMode="auto">
          <a:xfrm>
            <a:off x="1745674" y="3608099"/>
            <a:ext cx="4148806" cy="3015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9FCEA2E-3CF1-FE48-B2C8-32F7738B9A83}"/>
              </a:ext>
            </a:extLst>
          </p:cNvPr>
          <p:cNvPicPr>
            <a:picLocks noChangeAspect="1" noChangeArrowheads="1"/>
          </p:cNvPicPr>
          <p:nvPr/>
        </p:nvPicPr>
        <p:blipFill>
          <a:blip r:embed="rId3" cstate="print"/>
          <a:srcRect l="1797"/>
          <a:stretch>
            <a:fillRect/>
          </a:stretch>
        </p:blipFill>
        <p:spPr bwMode="auto">
          <a:xfrm>
            <a:off x="6260408" y="3207267"/>
            <a:ext cx="3941707" cy="3489000"/>
          </a:xfrm>
          <a:prstGeom prst="rect">
            <a:avLst/>
          </a:prstGeom>
          <a:noFill/>
          <a:ln w="9525">
            <a:noFill/>
            <a:miter lim="800000"/>
            <a:headEnd/>
            <a:tailEnd/>
          </a:ln>
        </p:spPr>
      </p:pic>
      <p:sp>
        <p:nvSpPr>
          <p:cNvPr id="6" name="Content Placeholder 7">
            <a:extLst>
              <a:ext uri="{FF2B5EF4-FFF2-40B4-BE49-F238E27FC236}">
                <a16:creationId xmlns:a16="http://schemas.microsoft.com/office/drawing/2014/main" id="{AA004898-BF28-3342-BE0A-56F4725AB1A0}"/>
              </a:ext>
            </a:extLst>
          </p:cNvPr>
          <p:cNvSpPr>
            <a:spLocks noGrp="1"/>
          </p:cNvSpPr>
          <p:nvPr>
            <p:ph idx="1"/>
          </p:nvPr>
        </p:nvSpPr>
        <p:spPr>
          <a:xfrm>
            <a:off x="1471014" y="1537003"/>
            <a:ext cx="9578788" cy="1504862"/>
          </a:xfrm>
        </p:spPr>
        <p:txBody>
          <a:bodyPr/>
          <a:lstStyle/>
          <a:p>
            <a:r>
              <a:rPr lang="en-US" sz="2400" b="1" dirty="0"/>
              <a:t>Continuous reassessment model (CRM)</a:t>
            </a:r>
          </a:p>
          <a:p>
            <a:pPr marL="514350" lvl="1" indent="-285750"/>
            <a:r>
              <a:rPr lang="en-US" sz="2000" dirty="0"/>
              <a:t>dose-toxicity curve generated (Bayesian modeling) to predict DLT probability at each level </a:t>
            </a:r>
            <a:r>
              <a:rPr lang="en-US" sz="2000" dirty="0">
                <a:sym typeface="Wingdings" pitchFamily="2" charset="2"/>
              </a:rPr>
              <a:t> remodeled by each DLT event on trial</a:t>
            </a:r>
          </a:p>
          <a:p>
            <a:pPr marL="514350" lvl="1" indent="-285750"/>
            <a:r>
              <a:rPr lang="en-US" sz="2000" dirty="0">
                <a:sym typeface="Wingdings" pitchFamily="2" charset="2"/>
              </a:rPr>
              <a:t>RP2D selected when ideal DLT probability level attained</a:t>
            </a:r>
            <a:endParaRPr lang="en-US" sz="2000" dirty="0"/>
          </a:p>
          <a:p>
            <a:pPr marL="514350" lvl="1" indent="-285750"/>
            <a:endParaRPr lang="en-US" sz="2400" dirty="0"/>
          </a:p>
        </p:txBody>
      </p:sp>
      <p:sp>
        <p:nvSpPr>
          <p:cNvPr id="2" name="Text Placeholder 12">
            <a:extLst>
              <a:ext uri="{FF2B5EF4-FFF2-40B4-BE49-F238E27FC236}">
                <a16:creationId xmlns:a16="http://schemas.microsoft.com/office/drawing/2014/main" id="{139F40F4-F2B2-26BF-0218-5DF65CDC69F4}"/>
              </a:ext>
            </a:extLst>
          </p:cNvPr>
          <p:cNvSpPr txBox="1">
            <a:spLocks/>
          </p:cNvSpPr>
          <p:nvPr/>
        </p:nvSpPr>
        <p:spPr>
          <a:xfrm>
            <a:off x="9181792" y="6676224"/>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modified from  A. Drilon &amp; E. Rosen</a:t>
            </a:r>
            <a:endParaRPr lang="en-US" sz="1200" dirty="0"/>
          </a:p>
        </p:txBody>
      </p:sp>
    </p:spTree>
    <p:extLst>
      <p:ext uri="{BB962C8B-B14F-4D97-AF65-F5344CB8AC3E}">
        <p14:creationId xmlns:p14="http://schemas.microsoft.com/office/powerpoint/2010/main" val="423631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4B0C31-DD60-A452-040B-BDFDE92234E3}"/>
              </a:ext>
            </a:extLst>
          </p:cNvPr>
          <p:cNvSpPr>
            <a:spLocks noGrp="1"/>
          </p:cNvSpPr>
          <p:nvPr>
            <p:ph type="sldNum" sz="quarter" idx="11"/>
          </p:nvPr>
        </p:nvSpPr>
        <p:spPr/>
        <p:txBody>
          <a:bodyPr/>
          <a:lstStyle/>
          <a:p>
            <a:fld id="{523A240F-EAFE-E84F-B44C-6D7A08E0E409}" type="slidenum">
              <a:rPr lang="en-US" smtClean="0"/>
              <a:t>26</a:t>
            </a:fld>
            <a:endParaRPr lang="en-US"/>
          </a:p>
        </p:txBody>
      </p:sp>
      <p:sp>
        <p:nvSpPr>
          <p:cNvPr id="3" name="Footer Placeholder 2">
            <a:extLst>
              <a:ext uri="{FF2B5EF4-FFF2-40B4-BE49-F238E27FC236}">
                <a16:creationId xmlns:a16="http://schemas.microsoft.com/office/drawing/2014/main" id="{51A285CF-E75C-A2DE-8EA7-2FD89BDCB28A}"/>
              </a:ext>
            </a:extLst>
          </p:cNvPr>
          <p:cNvSpPr>
            <a:spLocks noGrp="1"/>
          </p:cNvSpPr>
          <p:nvPr>
            <p:ph type="ftr" sz="quarter" idx="10"/>
          </p:nvPr>
        </p:nvSpPr>
        <p:spPr/>
        <p:txBody>
          <a:bodyPr/>
          <a:lstStyle/>
          <a:p>
            <a:r>
              <a:rPr lang="en-US"/>
              <a:t>MSK Confidential — do not distribute</a:t>
            </a:r>
          </a:p>
        </p:txBody>
      </p:sp>
      <p:sp>
        <p:nvSpPr>
          <p:cNvPr id="4" name="Text Placeholder 3">
            <a:extLst>
              <a:ext uri="{FF2B5EF4-FFF2-40B4-BE49-F238E27FC236}">
                <a16:creationId xmlns:a16="http://schemas.microsoft.com/office/drawing/2014/main" id="{8FEB94F2-6B5E-A124-5EE1-CC64AE974E48}"/>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B240B47D-228D-5819-8E73-A033CFEB123C}"/>
              </a:ext>
            </a:extLst>
          </p:cNvPr>
          <p:cNvSpPr>
            <a:spLocks noGrp="1"/>
          </p:cNvSpPr>
          <p:nvPr>
            <p:ph type="title"/>
          </p:nvPr>
        </p:nvSpPr>
        <p:spPr/>
        <p:txBody>
          <a:bodyPr/>
          <a:lstStyle/>
          <a:p>
            <a:r>
              <a:rPr lang="en-US" dirty="0"/>
              <a:t>Future models		</a:t>
            </a:r>
          </a:p>
        </p:txBody>
      </p:sp>
      <p:sp>
        <p:nvSpPr>
          <p:cNvPr id="6" name="Content Placeholder 5">
            <a:extLst>
              <a:ext uri="{FF2B5EF4-FFF2-40B4-BE49-F238E27FC236}">
                <a16:creationId xmlns:a16="http://schemas.microsoft.com/office/drawing/2014/main" id="{DBA6DC5F-3D7D-8848-BEE6-E64720ADF7DA}"/>
              </a:ext>
            </a:extLst>
          </p:cNvPr>
          <p:cNvSpPr>
            <a:spLocks noGrp="1"/>
          </p:cNvSpPr>
          <p:nvPr>
            <p:ph idx="1"/>
          </p:nvPr>
        </p:nvSpPr>
        <p:spPr/>
        <p:txBody>
          <a:bodyPr/>
          <a:lstStyle/>
          <a:p>
            <a:r>
              <a:rPr lang="en-US" dirty="0"/>
              <a:t>Most of the traditional models are based largely on DLTs. Future models may include: </a:t>
            </a:r>
          </a:p>
          <a:p>
            <a:r>
              <a:rPr lang="en-US" dirty="0"/>
              <a:t>--Potential to combine safety/toxicity + efficacy assessments…</a:t>
            </a:r>
          </a:p>
          <a:p>
            <a:r>
              <a:rPr lang="en-US" dirty="0"/>
              <a:t>--Better assessment of chronic toxicities </a:t>
            </a:r>
          </a:p>
        </p:txBody>
      </p:sp>
    </p:spTree>
    <p:extLst>
      <p:ext uri="{BB962C8B-B14F-4D97-AF65-F5344CB8AC3E}">
        <p14:creationId xmlns:p14="http://schemas.microsoft.com/office/powerpoint/2010/main" val="4277563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46E5FB-3203-8EA0-92F9-582D454861E3}"/>
              </a:ext>
            </a:extLst>
          </p:cNvPr>
          <p:cNvSpPr>
            <a:spLocks noGrp="1"/>
          </p:cNvSpPr>
          <p:nvPr>
            <p:ph type="sldNum" sz="quarter" idx="11"/>
          </p:nvPr>
        </p:nvSpPr>
        <p:spPr/>
        <p:txBody>
          <a:bodyPr/>
          <a:lstStyle/>
          <a:p>
            <a:fld id="{523A240F-EAFE-E84F-B44C-6D7A08E0E409}" type="slidenum">
              <a:rPr lang="en-US" smtClean="0"/>
              <a:pPr/>
              <a:t>27</a:t>
            </a:fld>
            <a:endParaRPr lang="en-US"/>
          </a:p>
        </p:txBody>
      </p:sp>
      <p:sp>
        <p:nvSpPr>
          <p:cNvPr id="6" name="Title 5">
            <a:extLst>
              <a:ext uri="{FF2B5EF4-FFF2-40B4-BE49-F238E27FC236}">
                <a16:creationId xmlns:a16="http://schemas.microsoft.com/office/drawing/2014/main" id="{FC7CF18C-D883-184A-B0C2-32911FD760AE}"/>
              </a:ext>
            </a:extLst>
          </p:cNvPr>
          <p:cNvSpPr>
            <a:spLocks noGrp="1"/>
          </p:cNvSpPr>
          <p:nvPr>
            <p:ph type="title"/>
          </p:nvPr>
        </p:nvSpPr>
        <p:spPr>
          <a:xfrm>
            <a:off x="504825" y="1371600"/>
            <a:ext cx="10736916" cy="4718050"/>
          </a:xfrm>
        </p:spPr>
        <p:txBody>
          <a:bodyPr/>
          <a:lstStyle/>
          <a:p>
            <a:r>
              <a:rPr lang="en-US" dirty="0"/>
              <a:t>Assessing toxicity</a:t>
            </a:r>
          </a:p>
        </p:txBody>
      </p:sp>
      <p:sp>
        <p:nvSpPr>
          <p:cNvPr id="2" name="Text Placeholder 12">
            <a:extLst>
              <a:ext uri="{FF2B5EF4-FFF2-40B4-BE49-F238E27FC236}">
                <a16:creationId xmlns:a16="http://schemas.microsoft.com/office/drawing/2014/main" id="{2F943581-EEA8-DD61-D1BA-EE768027362E}"/>
              </a:ext>
            </a:extLst>
          </p:cNvPr>
          <p:cNvSpPr txBox="1">
            <a:spLocks/>
          </p:cNvSpPr>
          <p:nvPr/>
        </p:nvSpPr>
        <p:spPr>
          <a:xfrm>
            <a:off x="9979040" y="6579671"/>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3487179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418B9AF6-F6D5-D34C-914E-5EF2F99F4F9D}"/>
              </a:ext>
            </a:extLst>
          </p:cNvPr>
          <p:cNvSpPr>
            <a:spLocks noGrp="1"/>
          </p:cNvSpPr>
          <p:nvPr>
            <p:ph idx="1"/>
          </p:nvPr>
        </p:nvSpPr>
        <p:spPr>
          <a:xfrm>
            <a:off x="2008910" y="1617572"/>
            <a:ext cx="9578788" cy="1504862"/>
          </a:xfrm>
        </p:spPr>
        <p:txBody>
          <a:bodyPr/>
          <a:lstStyle/>
          <a:p>
            <a:r>
              <a:rPr lang="en-US" sz="2400" b="1" dirty="0"/>
              <a:t>Categorize toxicities by</a:t>
            </a:r>
          </a:p>
          <a:p>
            <a:pPr marL="514350" lvl="1" indent="-285750"/>
            <a:r>
              <a:rPr lang="en-US" sz="2000" b="1" dirty="0"/>
              <a:t>Severity</a:t>
            </a:r>
            <a:r>
              <a:rPr lang="en-US" sz="2000" dirty="0"/>
              <a:t> (using CTCAE: common terminology for adverse events)</a:t>
            </a:r>
          </a:p>
          <a:p>
            <a:pPr marL="742950" lvl="2" indent="-285750"/>
            <a:r>
              <a:rPr lang="en-US" dirty="0"/>
              <a:t>grade 1-2 (low grade)</a:t>
            </a:r>
          </a:p>
          <a:p>
            <a:pPr marL="742950" lvl="2" indent="-285750"/>
            <a:r>
              <a:rPr lang="en-US" dirty="0"/>
              <a:t>grade 3-4 (moderate to severe)</a:t>
            </a:r>
          </a:p>
          <a:p>
            <a:pPr marL="742950" lvl="2" indent="-285750"/>
            <a:r>
              <a:rPr lang="en-US" dirty="0"/>
              <a:t>grade 5 (death)</a:t>
            </a:r>
          </a:p>
          <a:p>
            <a:pPr marL="514350" lvl="1" indent="-285750"/>
            <a:endParaRPr lang="en-US" sz="2000" dirty="0"/>
          </a:p>
          <a:p>
            <a:pPr marL="514350" lvl="1" indent="-285750"/>
            <a:endParaRPr lang="en-US" sz="2000" dirty="0"/>
          </a:p>
          <a:p>
            <a:pPr marL="514350" lvl="1" indent="-285750"/>
            <a:endParaRPr lang="en-US" sz="2000" dirty="0"/>
          </a:p>
          <a:p>
            <a:pPr marL="514350" lvl="1" indent="-285750"/>
            <a:endParaRPr lang="en-US" sz="2000" dirty="0"/>
          </a:p>
          <a:p>
            <a:pPr marL="514350" lvl="1" indent="-285750"/>
            <a:r>
              <a:rPr lang="en-US" sz="2000" b="1" dirty="0"/>
              <a:t>Relatedness</a:t>
            </a:r>
          </a:p>
          <a:p>
            <a:pPr marL="742950" lvl="2" indent="-285750"/>
            <a:r>
              <a:rPr lang="en-US" sz="2000" dirty="0"/>
              <a:t>TEAE: treatment-emergent adverse event (unrelated)</a:t>
            </a:r>
          </a:p>
          <a:p>
            <a:pPr marL="742950" lvl="2" indent="-285750"/>
            <a:r>
              <a:rPr lang="en-US" sz="2000" dirty="0"/>
              <a:t>TRAE: treatment-related adverse event</a:t>
            </a:r>
          </a:p>
          <a:p>
            <a:pPr marL="514350" lvl="1" indent="-285750"/>
            <a:endParaRPr lang="en-US" sz="2400" dirty="0"/>
          </a:p>
        </p:txBody>
      </p:sp>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28</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Dose determination requires a standard approach to describing toxicities</a:t>
            </a:r>
          </a:p>
        </p:txBody>
      </p:sp>
      <p:pic>
        <p:nvPicPr>
          <p:cNvPr id="4" name="Picture 4" descr="http://img.medscape.com/article/708/035/708035-tab1.jpg">
            <a:extLst>
              <a:ext uri="{FF2B5EF4-FFF2-40B4-BE49-F238E27FC236}">
                <a16:creationId xmlns:a16="http://schemas.microsoft.com/office/drawing/2014/main" id="{5135A37C-5366-3746-AB18-51B6C4F7017A}"/>
              </a:ext>
            </a:extLst>
          </p:cNvPr>
          <p:cNvPicPr>
            <a:picLocks noChangeAspect="1" noChangeArrowheads="1"/>
          </p:cNvPicPr>
          <p:nvPr/>
        </p:nvPicPr>
        <p:blipFill rotWithShape="1">
          <a:blip r:embed="rId2"/>
          <a:srcRect t="9763" b="23241"/>
          <a:stretch/>
        </p:blipFill>
        <p:spPr bwMode="auto">
          <a:xfrm>
            <a:off x="2790218" y="3667610"/>
            <a:ext cx="5295820" cy="1205793"/>
          </a:xfrm>
          <a:prstGeom prst="rect">
            <a:avLst/>
          </a:prstGeom>
          <a:noFill/>
        </p:spPr>
      </p:pic>
      <p:sp>
        <p:nvSpPr>
          <p:cNvPr id="6" name="Right Brace 5">
            <a:extLst>
              <a:ext uri="{FF2B5EF4-FFF2-40B4-BE49-F238E27FC236}">
                <a16:creationId xmlns:a16="http://schemas.microsoft.com/office/drawing/2014/main" id="{B5F9786A-DE7C-5C4A-84D6-3CC6E8DFC360}"/>
              </a:ext>
            </a:extLst>
          </p:cNvPr>
          <p:cNvSpPr/>
          <p:nvPr/>
        </p:nvSpPr>
        <p:spPr>
          <a:xfrm>
            <a:off x="5989525" y="2765645"/>
            <a:ext cx="229497" cy="713577"/>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a:extLst>
              <a:ext uri="{FF2B5EF4-FFF2-40B4-BE49-F238E27FC236}">
                <a16:creationId xmlns:a16="http://schemas.microsoft.com/office/drawing/2014/main" id="{6366FAE4-951F-364F-A694-7C13B6D4D4C4}"/>
              </a:ext>
            </a:extLst>
          </p:cNvPr>
          <p:cNvSpPr txBox="1"/>
          <p:nvPr/>
        </p:nvSpPr>
        <p:spPr>
          <a:xfrm>
            <a:off x="6367985" y="2722323"/>
            <a:ext cx="5078151" cy="707886"/>
          </a:xfrm>
          <a:prstGeom prst="rect">
            <a:avLst/>
          </a:prstGeom>
          <a:noFill/>
        </p:spPr>
        <p:txBody>
          <a:bodyPr wrap="square">
            <a:spAutoFit/>
          </a:bodyPr>
          <a:lstStyle/>
          <a:p>
            <a:r>
              <a:rPr lang="en-US" sz="2000" dirty="0">
                <a:solidFill>
                  <a:srgbClr val="C00000"/>
                </a:solidFill>
                <a:latin typeface="Arial" panose="020B0604020202020204"/>
              </a:rPr>
              <a:t>typically a DLT if within the DLT window (e.g., cycle 1) and/or a serious AE (SAE)</a:t>
            </a:r>
            <a:endParaRPr lang="en-US" sz="2000" dirty="0">
              <a:solidFill>
                <a:srgbClr val="C00000"/>
              </a:solidFill>
            </a:endParaRPr>
          </a:p>
        </p:txBody>
      </p:sp>
      <p:sp>
        <p:nvSpPr>
          <p:cNvPr id="2" name="Text Placeholder 12">
            <a:extLst>
              <a:ext uri="{FF2B5EF4-FFF2-40B4-BE49-F238E27FC236}">
                <a16:creationId xmlns:a16="http://schemas.microsoft.com/office/drawing/2014/main" id="{D4DB63A2-C146-4EF6-C898-B10305AA60C2}"/>
              </a:ext>
            </a:extLst>
          </p:cNvPr>
          <p:cNvSpPr txBox="1">
            <a:spLocks/>
          </p:cNvSpPr>
          <p:nvPr/>
        </p:nvSpPr>
        <p:spPr>
          <a:xfrm>
            <a:off x="9928241" y="662335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2116205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DDDDE-456E-2EC8-F60B-6DB75709F39C}"/>
              </a:ext>
            </a:extLst>
          </p:cNvPr>
          <p:cNvSpPr>
            <a:spLocks noGrp="1"/>
          </p:cNvSpPr>
          <p:nvPr>
            <p:ph type="title"/>
          </p:nvPr>
        </p:nvSpPr>
        <p:spPr/>
        <p:txBody>
          <a:bodyPr/>
          <a:lstStyle/>
          <a:p>
            <a:r>
              <a:rPr lang="en-US" dirty="0"/>
              <a:t>Drug tolerability may be important for both QoL and efficacy</a:t>
            </a:r>
          </a:p>
        </p:txBody>
      </p:sp>
      <p:sp>
        <p:nvSpPr>
          <p:cNvPr id="3" name="Slide Number Placeholder 2">
            <a:extLst>
              <a:ext uri="{FF2B5EF4-FFF2-40B4-BE49-F238E27FC236}">
                <a16:creationId xmlns:a16="http://schemas.microsoft.com/office/drawing/2014/main" id="{502F2650-93ED-1B42-571A-86EE2F1E9A68}"/>
              </a:ext>
            </a:extLst>
          </p:cNvPr>
          <p:cNvSpPr>
            <a:spLocks noGrp="1"/>
          </p:cNvSpPr>
          <p:nvPr>
            <p:ph type="sldNum" sz="quarter" idx="12"/>
          </p:nvPr>
        </p:nvSpPr>
        <p:spPr/>
        <p:txBody>
          <a:bodyPr/>
          <a:lstStyle/>
          <a:p>
            <a:fld id="{63DCA5C9-2E11-4C67-86EB-AE1DE127DC64}" type="slidenum">
              <a:rPr lang="en-US" smtClean="0"/>
              <a:pPr/>
              <a:t>29</a:t>
            </a:fld>
            <a:endParaRPr lang="en-US" dirty="0"/>
          </a:p>
        </p:txBody>
      </p:sp>
      <p:pic>
        <p:nvPicPr>
          <p:cNvPr id="6" name="Picture 5">
            <a:extLst>
              <a:ext uri="{FF2B5EF4-FFF2-40B4-BE49-F238E27FC236}">
                <a16:creationId xmlns:a16="http://schemas.microsoft.com/office/drawing/2014/main" id="{4D0F3D3A-8F43-2BE2-AAA2-A10F331C53F0}"/>
              </a:ext>
            </a:extLst>
          </p:cNvPr>
          <p:cNvPicPr>
            <a:picLocks noChangeAspect="1"/>
          </p:cNvPicPr>
          <p:nvPr/>
        </p:nvPicPr>
        <p:blipFill>
          <a:blip r:embed="rId2"/>
          <a:stretch>
            <a:fillRect/>
          </a:stretch>
        </p:blipFill>
        <p:spPr>
          <a:xfrm>
            <a:off x="488951" y="1558774"/>
            <a:ext cx="6093994" cy="4755355"/>
          </a:xfrm>
          <a:prstGeom prst="rect">
            <a:avLst/>
          </a:prstGeom>
        </p:spPr>
      </p:pic>
      <p:sp>
        <p:nvSpPr>
          <p:cNvPr id="7" name="TextBox 6">
            <a:extLst>
              <a:ext uri="{FF2B5EF4-FFF2-40B4-BE49-F238E27FC236}">
                <a16:creationId xmlns:a16="http://schemas.microsoft.com/office/drawing/2014/main" id="{66C7F40C-0ABE-26EB-26BE-BB939CEE749A}"/>
              </a:ext>
            </a:extLst>
          </p:cNvPr>
          <p:cNvSpPr txBox="1"/>
          <p:nvPr/>
        </p:nvSpPr>
        <p:spPr>
          <a:xfrm>
            <a:off x="486833" y="1179064"/>
            <a:ext cx="9898651" cy="276999"/>
          </a:xfrm>
          <a:prstGeom prst="rect">
            <a:avLst/>
          </a:prstGeom>
        </p:spPr>
        <p:txBody>
          <a:bodyPr vert="horz" wrap="square" lIns="0" tIns="0" rIns="0" bIns="0" rtlCol="0">
            <a:spAutoFit/>
          </a:bodyPr>
          <a:lstStyle/>
          <a:p>
            <a:pPr algn="l"/>
            <a:r>
              <a:rPr lang="en-US" dirty="0"/>
              <a:t>Dose interruptions/ discontinuations of HH pathway inhibitor for BCC (blue/white) </a:t>
            </a:r>
          </a:p>
        </p:txBody>
      </p:sp>
      <p:sp>
        <p:nvSpPr>
          <p:cNvPr id="9" name="TextBox 8">
            <a:extLst>
              <a:ext uri="{FF2B5EF4-FFF2-40B4-BE49-F238E27FC236}">
                <a16:creationId xmlns:a16="http://schemas.microsoft.com/office/drawing/2014/main" id="{DFC003FB-831A-3B28-595D-5DC2C32012F7}"/>
              </a:ext>
            </a:extLst>
          </p:cNvPr>
          <p:cNvSpPr txBox="1"/>
          <p:nvPr/>
        </p:nvSpPr>
        <p:spPr>
          <a:xfrm>
            <a:off x="6582945" y="6037130"/>
            <a:ext cx="6093994" cy="276999"/>
          </a:xfrm>
          <a:prstGeom prst="rect">
            <a:avLst/>
          </a:prstGeom>
          <a:noFill/>
        </p:spPr>
        <p:txBody>
          <a:bodyPr wrap="square">
            <a:spAutoFit/>
          </a:bodyPr>
          <a:lstStyle/>
          <a:p>
            <a:r>
              <a:rPr lang="en-US" sz="1200" dirty="0"/>
              <a:t>Tang, et al., NEJM 2012;366:2180.  </a:t>
            </a:r>
          </a:p>
        </p:txBody>
      </p:sp>
    </p:spTree>
    <p:extLst>
      <p:ext uri="{BB962C8B-B14F-4D97-AF65-F5344CB8AC3E}">
        <p14:creationId xmlns:p14="http://schemas.microsoft.com/office/powerpoint/2010/main" val="1041831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46E5FB-3203-8EA0-92F9-582D454861E3}"/>
              </a:ext>
            </a:extLst>
          </p:cNvPr>
          <p:cNvSpPr>
            <a:spLocks noGrp="1"/>
          </p:cNvSpPr>
          <p:nvPr>
            <p:ph type="sldNum" sz="quarter" idx="11"/>
          </p:nvPr>
        </p:nvSpPr>
        <p:spPr/>
        <p:txBody>
          <a:bodyPr/>
          <a:lstStyle/>
          <a:p>
            <a:fld id="{523A240F-EAFE-E84F-B44C-6D7A08E0E409}" type="slidenum">
              <a:rPr lang="en-US" smtClean="0"/>
              <a:pPr/>
              <a:t>3</a:t>
            </a:fld>
            <a:endParaRPr lang="en-US"/>
          </a:p>
        </p:txBody>
      </p:sp>
      <p:sp>
        <p:nvSpPr>
          <p:cNvPr id="6" name="Title 5">
            <a:extLst>
              <a:ext uri="{FF2B5EF4-FFF2-40B4-BE49-F238E27FC236}">
                <a16:creationId xmlns:a16="http://schemas.microsoft.com/office/drawing/2014/main" id="{FC7CF18C-D883-184A-B0C2-32911FD760AE}"/>
              </a:ext>
            </a:extLst>
          </p:cNvPr>
          <p:cNvSpPr>
            <a:spLocks noGrp="1"/>
          </p:cNvSpPr>
          <p:nvPr>
            <p:ph type="title"/>
          </p:nvPr>
        </p:nvSpPr>
        <p:spPr/>
        <p:txBody>
          <a:bodyPr/>
          <a:lstStyle/>
          <a:p>
            <a:r>
              <a:rPr lang="en-US" dirty="0"/>
              <a:t>Introduction</a:t>
            </a:r>
          </a:p>
        </p:txBody>
      </p:sp>
      <p:sp>
        <p:nvSpPr>
          <p:cNvPr id="2" name="Text Placeholder 12">
            <a:extLst>
              <a:ext uri="{FF2B5EF4-FFF2-40B4-BE49-F238E27FC236}">
                <a16:creationId xmlns:a16="http://schemas.microsoft.com/office/drawing/2014/main" id="{F36CF981-039C-AA4E-7E78-886AE4D0B163}"/>
              </a:ext>
            </a:extLst>
          </p:cNvPr>
          <p:cNvSpPr txBox="1">
            <a:spLocks/>
          </p:cNvSpPr>
          <p:nvPr/>
        </p:nvSpPr>
        <p:spPr>
          <a:xfrm>
            <a:off x="9945174" y="662335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1411203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30</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Chronic toxicities may factor into RP2D determination by the safety review committee (SRC)</a:t>
            </a:r>
            <a:br>
              <a:rPr lang="en-US" dirty="0"/>
            </a:br>
            <a:endParaRPr lang="en-US" dirty="0"/>
          </a:p>
        </p:txBody>
      </p:sp>
      <p:pic>
        <p:nvPicPr>
          <p:cNvPr id="4" name="Picture 3">
            <a:extLst>
              <a:ext uri="{FF2B5EF4-FFF2-40B4-BE49-F238E27FC236}">
                <a16:creationId xmlns:a16="http://schemas.microsoft.com/office/drawing/2014/main" id="{09989E9F-94F2-E545-962E-40AED7F3E1EB}"/>
              </a:ext>
            </a:extLst>
          </p:cNvPr>
          <p:cNvPicPr>
            <a:picLocks noChangeAspect="1"/>
          </p:cNvPicPr>
          <p:nvPr/>
        </p:nvPicPr>
        <p:blipFill rotWithShape="1">
          <a:blip r:embed="rId2"/>
          <a:srcRect l="12031" t="2460" r="11537" b="21292"/>
          <a:stretch/>
        </p:blipFill>
        <p:spPr>
          <a:xfrm>
            <a:off x="1807028" y="1884363"/>
            <a:ext cx="8980715" cy="4616378"/>
          </a:xfrm>
          <a:prstGeom prst="rect">
            <a:avLst/>
          </a:prstGeom>
        </p:spPr>
      </p:pic>
      <p:sp>
        <p:nvSpPr>
          <p:cNvPr id="2" name="Text Placeholder 12">
            <a:extLst>
              <a:ext uri="{FF2B5EF4-FFF2-40B4-BE49-F238E27FC236}">
                <a16:creationId xmlns:a16="http://schemas.microsoft.com/office/drawing/2014/main" id="{A63EAD88-0735-F618-27B5-F39E5745D83B}"/>
              </a:ext>
            </a:extLst>
          </p:cNvPr>
          <p:cNvSpPr txBox="1">
            <a:spLocks/>
          </p:cNvSpPr>
          <p:nvPr/>
        </p:nvSpPr>
        <p:spPr>
          <a:xfrm>
            <a:off x="9217039" y="662335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modified from A. Drilon &amp; E. Rosen</a:t>
            </a:r>
            <a:endParaRPr lang="en-US" sz="1200" dirty="0"/>
          </a:p>
        </p:txBody>
      </p:sp>
    </p:spTree>
    <p:extLst>
      <p:ext uri="{BB962C8B-B14F-4D97-AF65-F5344CB8AC3E}">
        <p14:creationId xmlns:p14="http://schemas.microsoft.com/office/powerpoint/2010/main" val="799576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46E5FB-3203-8EA0-92F9-582D454861E3}"/>
              </a:ext>
            </a:extLst>
          </p:cNvPr>
          <p:cNvSpPr>
            <a:spLocks noGrp="1"/>
          </p:cNvSpPr>
          <p:nvPr>
            <p:ph type="sldNum" sz="quarter" idx="11"/>
          </p:nvPr>
        </p:nvSpPr>
        <p:spPr/>
        <p:txBody>
          <a:bodyPr/>
          <a:lstStyle/>
          <a:p>
            <a:fld id="{523A240F-EAFE-E84F-B44C-6D7A08E0E409}" type="slidenum">
              <a:rPr lang="en-US" smtClean="0"/>
              <a:pPr/>
              <a:t>31</a:t>
            </a:fld>
            <a:endParaRPr lang="en-US"/>
          </a:p>
        </p:txBody>
      </p:sp>
      <p:sp>
        <p:nvSpPr>
          <p:cNvPr id="6" name="Title 5">
            <a:extLst>
              <a:ext uri="{FF2B5EF4-FFF2-40B4-BE49-F238E27FC236}">
                <a16:creationId xmlns:a16="http://schemas.microsoft.com/office/drawing/2014/main" id="{FC7CF18C-D883-184A-B0C2-32911FD760AE}"/>
              </a:ext>
            </a:extLst>
          </p:cNvPr>
          <p:cNvSpPr>
            <a:spLocks noGrp="1"/>
          </p:cNvSpPr>
          <p:nvPr>
            <p:ph type="title"/>
          </p:nvPr>
        </p:nvSpPr>
        <p:spPr>
          <a:xfrm>
            <a:off x="504825" y="1371600"/>
            <a:ext cx="10736916" cy="4718050"/>
          </a:xfrm>
        </p:spPr>
        <p:txBody>
          <a:bodyPr/>
          <a:lstStyle/>
          <a:p>
            <a:r>
              <a:rPr lang="en-US" dirty="0"/>
              <a:t>Pharmacokinetics and pharmacodynamics</a:t>
            </a:r>
          </a:p>
        </p:txBody>
      </p:sp>
      <p:sp>
        <p:nvSpPr>
          <p:cNvPr id="2" name="Text Placeholder 12">
            <a:extLst>
              <a:ext uri="{FF2B5EF4-FFF2-40B4-BE49-F238E27FC236}">
                <a16:creationId xmlns:a16="http://schemas.microsoft.com/office/drawing/2014/main" id="{BF909AA6-BF0B-D404-940F-A1820EDC1CBD}"/>
              </a:ext>
            </a:extLst>
          </p:cNvPr>
          <p:cNvSpPr txBox="1">
            <a:spLocks/>
          </p:cNvSpPr>
          <p:nvPr/>
        </p:nvSpPr>
        <p:spPr>
          <a:xfrm>
            <a:off x="9979040" y="6579671"/>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2455112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32</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Multiple plasma samples are collected during phase I trials in order to determine pharmacokinetic properties</a:t>
            </a:r>
          </a:p>
        </p:txBody>
      </p:sp>
      <p:sp>
        <p:nvSpPr>
          <p:cNvPr id="12" name="Content Placeholder 7">
            <a:extLst>
              <a:ext uri="{FF2B5EF4-FFF2-40B4-BE49-F238E27FC236}">
                <a16:creationId xmlns:a16="http://schemas.microsoft.com/office/drawing/2014/main" id="{4793840D-566D-CA43-972F-073B77C2FB17}"/>
              </a:ext>
            </a:extLst>
          </p:cNvPr>
          <p:cNvSpPr>
            <a:spLocks noGrp="1"/>
          </p:cNvSpPr>
          <p:nvPr>
            <p:ph idx="1"/>
          </p:nvPr>
        </p:nvSpPr>
        <p:spPr>
          <a:xfrm>
            <a:off x="2258362" y="5724384"/>
            <a:ext cx="7876534" cy="776357"/>
          </a:xfrm>
        </p:spPr>
        <p:txBody>
          <a:bodyPr/>
          <a:lstStyle/>
          <a:p>
            <a:pPr marL="514350" lvl="1" indent="-285750"/>
            <a:r>
              <a:rPr lang="en-US" sz="2000" dirty="0"/>
              <a:t>studies may have special cohorts (e.g., food effect, midazolam)</a:t>
            </a:r>
          </a:p>
          <a:p>
            <a:pPr marL="514350" lvl="1" indent="-285750"/>
            <a:r>
              <a:rPr lang="en-US" sz="2000" dirty="0"/>
              <a:t>new formulations or schedules may be explored</a:t>
            </a:r>
          </a:p>
        </p:txBody>
      </p:sp>
      <p:pic>
        <p:nvPicPr>
          <p:cNvPr id="26" name="Picture 25">
            <a:extLst>
              <a:ext uri="{FF2B5EF4-FFF2-40B4-BE49-F238E27FC236}">
                <a16:creationId xmlns:a16="http://schemas.microsoft.com/office/drawing/2014/main" id="{4D0C2829-2C2D-C746-B868-7DC24EA9EF30}"/>
              </a:ext>
            </a:extLst>
          </p:cNvPr>
          <p:cNvPicPr>
            <a:picLocks noChangeAspect="1"/>
          </p:cNvPicPr>
          <p:nvPr/>
        </p:nvPicPr>
        <p:blipFill>
          <a:blip r:embed="rId2"/>
          <a:stretch>
            <a:fillRect/>
          </a:stretch>
        </p:blipFill>
        <p:spPr>
          <a:xfrm>
            <a:off x="1872613" y="1530162"/>
            <a:ext cx="8262283" cy="4035660"/>
          </a:xfrm>
          <a:prstGeom prst="rect">
            <a:avLst/>
          </a:prstGeom>
        </p:spPr>
      </p:pic>
      <p:sp>
        <p:nvSpPr>
          <p:cNvPr id="2" name="Text Placeholder 12">
            <a:extLst>
              <a:ext uri="{FF2B5EF4-FFF2-40B4-BE49-F238E27FC236}">
                <a16:creationId xmlns:a16="http://schemas.microsoft.com/office/drawing/2014/main" id="{664CB1C4-1971-1936-E1A9-7082BB93B4DB}"/>
              </a:ext>
            </a:extLst>
          </p:cNvPr>
          <p:cNvSpPr txBox="1">
            <a:spLocks/>
          </p:cNvSpPr>
          <p:nvPr/>
        </p:nvSpPr>
        <p:spPr>
          <a:xfrm>
            <a:off x="9843574" y="662335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724446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33</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PK data should be interpreted in the context of what the drug intends to target</a:t>
            </a:r>
          </a:p>
        </p:txBody>
      </p:sp>
      <p:pic>
        <p:nvPicPr>
          <p:cNvPr id="8" name="Picture 7">
            <a:extLst>
              <a:ext uri="{FF2B5EF4-FFF2-40B4-BE49-F238E27FC236}">
                <a16:creationId xmlns:a16="http://schemas.microsoft.com/office/drawing/2014/main" id="{A9ADEF43-D9C3-714D-81F7-DEF5314C9798}"/>
              </a:ext>
            </a:extLst>
          </p:cNvPr>
          <p:cNvPicPr>
            <a:picLocks noChangeAspect="1"/>
          </p:cNvPicPr>
          <p:nvPr/>
        </p:nvPicPr>
        <p:blipFill>
          <a:blip r:embed="rId2"/>
          <a:stretch>
            <a:fillRect/>
          </a:stretch>
        </p:blipFill>
        <p:spPr>
          <a:xfrm>
            <a:off x="738815" y="1616824"/>
            <a:ext cx="10367001" cy="4509097"/>
          </a:xfrm>
          <a:prstGeom prst="rect">
            <a:avLst/>
          </a:prstGeom>
        </p:spPr>
      </p:pic>
      <p:sp>
        <p:nvSpPr>
          <p:cNvPr id="2" name="Text Placeholder 12">
            <a:extLst>
              <a:ext uri="{FF2B5EF4-FFF2-40B4-BE49-F238E27FC236}">
                <a16:creationId xmlns:a16="http://schemas.microsoft.com/office/drawing/2014/main" id="{62CBAE09-D0D1-7AA4-BDEB-2F9AE6F901D1}"/>
              </a:ext>
            </a:extLst>
          </p:cNvPr>
          <p:cNvSpPr txBox="1">
            <a:spLocks/>
          </p:cNvSpPr>
          <p:nvPr/>
        </p:nvSpPr>
        <p:spPr>
          <a:xfrm>
            <a:off x="9316353" y="662335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modified from A. Drilon &amp; E. Rosen</a:t>
            </a:r>
            <a:endParaRPr lang="en-US" sz="1200" dirty="0"/>
          </a:p>
        </p:txBody>
      </p:sp>
      <p:sp>
        <p:nvSpPr>
          <p:cNvPr id="5" name="TextBox 4">
            <a:extLst>
              <a:ext uri="{FF2B5EF4-FFF2-40B4-BE49-F238E27FC236}">
                <a16:creationId xmlns:a16="http://schemas.microsoft.com/office/drawing/2014/main" id="{B0194B7A-9088-078E-8B22-AB0FD3FBEC2A}"/>
              </a:ext>
            </a:extLst>
          </p:cNvPr>
          <p:cNvSpPr txBox="1"/>
          <p:nvPr/>
        </p:nvSpPr>
        <p:spPr>
          <a:xfrm>
            <a:off x="856488" y="6254021"/>
            <a:ext cx="8835080" cy="369332"/>
          </a:xfrm>
          <a:prstGeom prst="rect">
            <a:avLst/>
          </a:prstGeom>
          <a:noFill/>
        </p:spPr>
        <p:txBody>
          <a:bodyPr wrap="square">
            <a:spAutoFit/>
          </a:bodyPr>
          <a:lstStyle/>
          <a:p>
            <a:r>
              <a:rPr lang="en-US" dirty="0"/>
              <a:t>*PK data may also have important implications for combination therapies </a:t>
            </a:r>
          </a:p>
        </p:txBody>
      </p:sp>
    </p:spTree>
    <p:extLst>
      <p:ext uri="{BB962C8B-B14F-4D97-AF65-F5344CB8AC3E}">
        <p14:creationId xmlns:p14="http://schemas.microsoft.com/office/powerpoint/2010/main" val="1904716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34</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Rule-based designs may be guided by pharmacokinetic studies</a:t>
            </a:r>
          </a:p>
        </p:txBody>
      </p:sp>
      <p:sp>
        <p:nvSpPr>
          <p:cNvPr id="12" name="Content Placeholder 7">
            <a:extLst>
              <a:ext uri="{FF2B5EF4-FFF2-40B4-BE49-F238E27FC236}">
                <a16:creationId xmlns:a16="http://schemas.microsoft.com/office/drawing/2014/main" id="{4793840D-566D-CA43-972F-073B77C2FB17}"/>
              </a:ext>
            </a:extLst>
          </p:cNvPr>
          <p:cNvSpPr>
            <a:spLocks noGrp="1"/>
          </p:cNvSpPr>
          <p:nvPr>
            <p:ph idx="1"/>
          </p:nvPr>
        </p:nvSpPr>
        <p:spPr>
          <a:xfrm>
            <a:off x="1471510" y="2500581"/>
            <a:ext cx="4205809" cy="1504862"/>
          </a:xfrm>
        </p:spPr>
        <p:txBody>
          <a:bodyPr/>
          <a:lstStyle/>
          <a:p>
            <a:r>
              <a:rPr lang="en-US" sz="2400" b="1" dirty="0"/>
              <a:t>Pharmacologically guided accelerated titration</a:t>
            </a:r>
          </a:p>
          <a:p>
            <a:pPr marL="514350" lvl="1" indent="-285750"/>
            <a:r>
              <a:rPr lang="en-US" sz="2400" dirty="0"/>
              <a:t>single-patient cohorts until a PK threshold is crossed</a:t>
            </a:r>
          </a:p>
        </p:txBody>
      </p:sp>
      <p:pic>
        <p:nvPicPr>
          <p:cNvPr id="25" name="Picture 24">
            <a:extLst>
              <a:ext uri="{FF2B5EF4-FFF2-40B4-BE49-F238E27FC236}">
                <a16:creationId xmlns:a16="http://schemas.microsoft.com/office/drawing/2014/main" id="{05678F08-FB0B-5B47-B432-361BF72B1CC5}"/>
              </a:ext>
            </a:extLst>
          </p:cNvPr>
          <p:cNvPicPr>
            <a:picLocks noChangeAspect="1"/>
          </p:cNvPicPr>
          <p:nvPr/>
        </p:nvPicPr>
        <p:blipFill>
          <a:blip r:embed="rId2"/>
          <a:stretch>
            <a:fillRect/>
          </a:stretch>
        </p:blipFill>
        <p:spPr>
          <a:xfrm>
            <a:off x="5928527" y="1782121"/>
            <a:ext cx="4903326" cy="4446644"/>
          </a:xfrm>
          <a:prstGeom prst="rect">
            <a:avLst/>
          </a:prstGeom>
        </p:spPr>
      </p:pic>
      <p:sp>
        <p:nvSpPr>
          <p:cNvPr id="2" name="Text Placeholder 12">
            <a:extLst>
              <a:ext uri="{FF2B5EF4-FFF2-40B4-BE49-F238E27FC236}">
                <a16:creationId xmlns:a16="http://schemas.microsoft.com/office/drawing/2014/main" id="{C8D52329-5848-24B2-33F9-82EFBF2D337A}"/>
              </a:ext>
            </a:extLst>
          </p:cNvPr>
          <p:cNvSpPr txBox="1">
            <a:spLocks/>
          </p:cNvSpPr>
          <p:nvPr/>
        </p:nvSpPr>
        <p:spPr>
          <a:xfrm>
            <a:off x="9962107" y="662335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4213244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35</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A number of pharmacodynamic tests can be performed in early-phase clinical trials</a:t>
            </a:r>
          </a:p>
        </p:txBody>
      </p:sp>
      <p:pic>
        <p:nvPicPr>
          <p:cNvPr id="4" name="Picture 3">
            <a:extLst>
              <a:ext uri="{FF2B5EF4-FFF2-40B4-BE49-F238E27FC236}">
                <a16:creationId xmlns:a16="http://schemas.microsoft.com/office/drawing/2014/main" id="{43494941-C359-2C45-8770-0E6FF106CD9D}"/>
              </a:ext>
            </a:extLst>
          </p:cNvPr>
          <p:cNvPicPr>
            <a:picLocks noChangeAspect="1"/>
          </p:cNvPicPr>
          <p:nvPr/>
        </p:nvPicPr>
        <p:blipFill rotWithShape="1">
          <a:blip r:embed="rId2"/>
          <a:srcRect l="57583"/>
          <a:stretch/>
        </p:blipFill>
        <p:spPr>
          <a:xfrm>
            <a:off x="5295816" y="1547060"/>
            <a:ext cx="2280642" cy="2876647"/>
          </a:xfrm>
          <a:prstGeom prst="rect">
            <a:avLst/>
          </a:prstGeom>
        </p:spPr>
      </p:pic>
      <p:pic>
        <p:nvPicPr>
          <p:cNvPr id="5" name="Picture 2" descr="http://www.aafp.org/afp/2011/1101/afp20111101p995-f8.jpg">
            <a:extLst>
              <a:ext uri="{FF2B5EF4-FFF2-40B4-BE49-F238E27FC236}">
                <a16:creationId xmlns:a16="http://schemas.microsoft.com/office/drawing/2014/main" id="{E261601B-B60A-4B4A-BFB4-3D5FEAB7EC22}"/>
              </a:ext>
            </a:extLst>
          </p:cNvPr>
          <p:cNvPicPr>
            <a:picLocks noChangeAspect="1" noChangeArrowheads="1"/>
          </p:cNvPicPr>
          <p:nvPr/>
        </p:nvPicPr>
        <p:blipFill>
          <a:blip r:embed="rId3"/>
          <a:srcRect r="2447"/>
          <a:stretch>
            <a:fillRect/>
          </a:stretch>
        </p:blipFill>
        <p:spPr bwMode="auto">
          <a:xfrm>
            <a:off x="2383492" y="4420123"/>
            <a:ext cx="2434406" cy="2015951"/>
          </a:xfrm>
          <a:prstGeom prst="rect">
            <a:avLst/>
          </a:prstGeom>
          <a:noFill/>
        </p:spPr>
      </p:pic>
      <p:sp>
        <p:nvSpPr>
          <p:cNvPr id="6" name="Rectangle 5">
            <a:extLst>
              <a:ext uri="{FF2B5EF4-FFF2-40B4-BE49-F238E27FC236}">
                <a16:creationId xmlns:a16="http://schemas.microsoft.com/office/drawing/2014/main" id="{6EDCD60E-4298-2E4F-B67A-0A3AF682CC13}"/>
              </a:ext>
            </a:extLst>
          </p:cNvPr>
          <p:cNvSpPr/>
          <p:nvPr/>
        </p:nvSpPr>
        <p:spPr>
          <a:xfrm>
            <a:off x="734955" y="2277498"/>
            <a:ext cx="1844538" cy="707886"/>
          </a:xfrm>
          <a:prstGeom prst="rect">
            <a:avLst/>
          </a:prstGeom>
        </p:spPr>
        <p:txBody>
          <a:bodyPr wrap="square">
            <a:spAutoFit/>
          </a:bodyPr>
          <a:lstStyle/>
          <a:p>
            <a:r>
              <a:rPr lang="en-US" sz="2000" b="1" dirty="0">
                <a:solidFill>
                  <a:schemeClr val="accent2">
                    <a:lumMod val="75000"/>
                  </a:schemeClr>
                </a:solidFill>
              </a:rPr>
              <a:t>Blood-based biomarkers</a:t>
            </a:r>
            <a:endParaRPr lang="en-US" sz="2000" dirty="0"/>
          </a:p>
        </p:txBody>
      </p:sp>
      <p:pic>
        <p:nvPicPr>
          <p:cNvPr id="8" name="Picture 4" descr="http://www.universityhospitalmartinique.fr/sites/default/files/guided%20Biopsy%202%20UHM.jpg">
            <a:extLst>
              <a:ext uri="{FF2B5EF4-FFF2-40B4-BE49-F238E27FC236}">
                <a16:creationId xmlns:a16="http://schemas.microsoft.com/office/drawing/2014/main" id="{7012B701-BD4B-E243-BCFE-A56587553D5B}"/>
              </a:ext>
            </a:extLst>
          </p:cNvPr>
          <p:cNvPicPr>
            <a:picLocks noChangeAspect="1" noChangeArrowheads="1"/>
          </p:cNvPicPr>
          <p:nvPr/>
        </p:nvPicPr>
        <p:blipFill>
          <a:blip r:embed="rId4"/>
          <a:srcRect/>
          <a:stretch>
            <a:fillRect/>
          </a:stretch>
        </p:blipFill>
        <p:spPr bwMode="auto">
          <a:xfrm>
            <a:off x="8319928" y="4274362"/>
            <a:ext cx="2776713" cy="1827710"/>
          </a:xfrm>
          <a:prstGeom prst="rect">
            <a:avLst/>
          </a:prstGeom>
          <a:noFill/>
        </p:spPr>
      </p:pic>
      <p:sp>
        <p:nvSpPr>
          <p:cNvPr id="9" name="Rectangle 8">
            <a:extLst>
              <a:ext uri="{FF2B5EF4-FFF2-40B4-BE49-F238E27FC236}">
                <a16:creationId xmlns:a16="http://schemas.microsoft.com/office/drawing/2014/main" id="{186EFEE9-4432-3E49-9E52-DE5B02064A96}"/>
              </a:ext>
            </a:extLst>
          </p:cNvPr>
          <p:cNvSpPr/>
          <p:nvPr/>
        </p:nvSpPr>
        <p:spPr>
          <a:xfrm>
            <a:off x="932785" y="4948966"/>
            <a:ext cx="1277016" cy="707886"/>
          </a:xfrm>
          <a:prstGeom prst="rect">
            <a:avLst/>
          </a:prstGeom>
        </p:spPr>
        <p:txBody>
          <a:bodyPr wrap="square">
            <a:spAutoFit/>
          </a:bodyPr>
          <a:lstStyle/>
          <a:p>
            <a:r>
              <a:rPr lang="en-US" sz="2000" b="1" dirty="0">
                <a:solidFill>
                  <a:schemeClr val="accent2">
                    <a:lumMod val="75000"/>
                  </a:schemeClr>
                </a:solidFill>
              </a:rPr>
              <a:t>Skin biopsies</a:t>
            </a:r>
            <a:endParaRPr lang="en-US" sz="2000" dirty="0"/>
          </a:p>
        </p:txBody>
      </p:sp>
      <p:pic>
        <p:nvPicPr>
          <p:cNvPr id="10" name="Picture 8" descr="http://www.drrodwick.com/Images/Hep-B_BloodDraw%5b1%5d.jpg">
            <a:extLst>
              <a:ext uri="{FF2B5EF4-FFF2-40B4-BE49-F238E27FC236}">
                <a16:creationId xmlns:a16="http://schemas.microsoft.com/office/drawing/2014/main" id="{5A1486FC-53EC-D449-A1C6-8BEBC0BAE95C}"/>
              </a:ext>
            </a:extLst>
          </p:cNvPr>
          <p:cNvPicPr>
            <a:picLocks noChangeAspect="1" noChangeArrowheads="1"/>
          </p:cNvPicPr>
          <p:nvPr/>
        </p:nvPicPr>
        <p:blipFill>
          <a:blip r:embed="rId5"/>
          <a:srcRect/>
          <a:stretch>
            <a:fillRect/>
          </a:stretch>
        </p:blipFill>
        <p:spPr bwMode="auto">
          <a:xfrm>
            <a:off x="2597442" y="2005477"/>
            <a:ext cx="2540024" cy="1833401"/>
          </a:xfrm>
          <a:prstGeom prst="rect">
            <a:avLst/>
          </a:prstGeom>
          <a:noFill/>
        </p:spPr>
      </p:pic>
      <p:sp>
        <p:nvSpPr>
          <p:cNvPr id="11" name="Rectangle 10">
            <a:extLst>
              <a:ext uri="{FF2B5EF4-FFF2-40B4-BE49-F238E27FC236}">
                <a16:creationId xmlns:a16="http://schemas.microsoft.com/office/drawing/2014/main" id="{389D7D50-7DA9-6A45-974E-200C5193B935}"/>
              </a:ext>
            </a:extLst>
          </p:cNvPr>
          <p:cNvSpPr/>
          <p:nvPr/>
        </p:nvSpPr>
        <p:spPr>
          <a:xfrm>
            <a:off x="6935122" y="5188217"/>
            <a:ext cx="1384806" cy="707886"/>
          </a:xfrm>
          <a:prstGeom prst="rect">
            <a:avLst/>
          </a:prstGeom>
        </p:spPr>
        <p:txBody>
          <a:bodyPr wrap="square">
            <a:spAutoFit/>
          </a:bodyPr>
          <a:lstStyle/>
          <a:p>
            <a:r>
              <a:rPr lang="en-US" sz="2000" b="1" dirty="0">
                <a:solidFill>
                  <a:schemeClr val="accent2">
                    <a:lumMod val="75000"/>
                  </a:schemeClr>
                </a:solidFill>
              </a:rPr>
              <a:t>Tumor biopsies</a:t>
            </a:r>
            <a:endParaRPr lang="en-US" sz="2000" dirty="0"/>
          </a:p>
        </p:txBody>
      </p:sp>
      <p:pic>
        <p:nvPicPr>
          <p:cNvPr id="12" name="Picture 2" descr="http://electrocardiogram.eu5.org/images/ecg%20examples-1.jpg">
            <a:extLst>
              <a:ext uri="{FF2B5EF4-FFF2-40B4-BE49-F238E27FC236}">
                <a16:creationId xmlns:a16="http://schemas.microsoft.com/office/drawing/2014/main" id="{42D5E773-88AC-7945-A10E-29DDC9B3F246}"/>
              </a:ext>
            </a:extLst>
          </p:cNvPr>
          <p:cNvPicPr>
            <a:picLocks noChangeAspect="1" noChangeArrowheads="1"/>
          </p:cNvPicPr>
          <p:nvPr/>
        </p:nvPicPr>
        <p:blipFill>
          <a:blip r:embed="rId6"/>
          <a:srcRect l="50704" b="64982"/>
          <a:stretch>
            <a:fillRect/>
          </a:stretch>
        </p:blipFill>
        <p:spPr bwMode="auto">
          <a:xfrm>
            <a:off x="8433604" y="2279724"/>
            <a:ext cx="2812865" cy="1559154"/>
          </a:xfrm>
          <a:prstGeom prst="rect">
            <a:avLst/>
          </a:prstGeom>
          <a:noFill/>
        </p:spPr>
      </p:pic>
      <p:sp>
        <p:nvSpPr>
          <p:cNvPr id="13" name="Rectangle 12">
            <a:extLst>
              <a:ext uri="{FF2B5EF4-FFF2-40B4-BE49-F238E27FC236}">
                <a16:creationId xmlns:a16="http://schemas.microsoft.com/office/drawing/2014/main" id="{0C3DB0FF-EBD9-0C4A-8DA2-44D09ABB865A}"/>
              </a:ext>
            </a:extLst>
          </p:cNvPr>
          <p:cNvSpPr/>
          <p:nvPr/>
        </p:nvSpPr>
        <p:spPr>
          <a:xfrm>
            <a:off x="8319928" y="1742490"/>
            <a:ext cx="941663" cy="400110"/>
          </a:xfrm>
          <a:prstGeom prst="rect">
            <a:avLst/>
          </a:prstGeom>
        </p:spPr>
        <p:txBody>
          <a:bodyPr wrap="square">
            <a:spAutoFit/>
          </a:bodyPr>
          <a:lstStyle/>
          <a:p>
            <a:r>
              <a:rPr lang="en-US" sz="2000" b="1" dirty="0">
                <a:solidFill>
                  <a:schemeClr val="accent2">
                    <a:lumMod val="75000"/>
                  </a:schemeClr>
                </a:solidFill>
              </a:rPr>
              <a:t>EKGs</a:t>
            </a:r>
            <a:endParaRPr lang="en-US" sz="2000" dirty="0"/>
          </a:p>
        </p:txBody>
      </p:sp>
      <p:sp>
        <p:nvSpPr>
          <p:cNvPr id="2" name="Text Placeholder 12">
            <a:extLst>
              <a:ext uri="{FF2B5EF4-FFF2-40B4-BE49-F238E27FC236}">
                <a16:creationId xmlns:a16="http://schemas.microsoft.com/office/drawing/2014/main" id="{CC7CB1D5-A9D2-C91C-4235-4C2CB38DCAC0}"/>
              </a:ext>
            </a:extLst>
          </p:cNvPr>
          <p:cNvSpPr txBox="1">
            <a:spLocks/>
          </p:cNvSpPr>
          <p:nvPr/>
        </p:nvSpPr>
        <p:spPr>
          <a:xfrm>
            <a:off x="9995974" y="6623352"/>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3600299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46E5FB-3203-8EA0-92F9-582D454861E3}"/>
              </a:ext>
            </a:extLst>
          </p:cNvPr>
          <p:cNvSpPr>
            <a:spLocks noGrp="1"/>
          </p:cNvSpPr>
          <p:nvPr>
            <p:ph type="sldNum" sz="quarter" idx="11"/>
          </p:nvPr>
        </p:nvSpPr>
        <p:spPr/>
        <p:txBody>
          <a:bodyPr/>
          <a:lstStyle/>
          <a:p>
            <a:fld id="{523A240F-EAFE-E84F-B44C-6D7A08E0E409}" type="slidenum">
              <a:rPr lang="en-US" smtClean="0"/>
              <a:pPr/>
              <a:t>36</a:t>
            </a:fld>
            <a:endParaRPr lang="en-US"/>
          </a:p>
        </p:txBody>
      </p:sp>
      <p:sp>
        <p:nvSpPr>
          <p:cNvPr id="6" name="Title 5">
            <a:extLst>
              <a:ext uri="{FF2B5EF4-FFF2-40B4-BE49-F238E27FC236}">
                <a16:creationId xmlns:a16="http://schemas.microsoft.com/office/drawing/2014/main" id="{FC7CF18C-D883-184A-B0C2-32911FD760AE}"/>
              </a:ext>
            </a:extLst>
          </p:cNvPr>
          <p:cNvSpPr>
            <a:spLocks noGrp="1"/>
          </p:cNvSpPr>
          <p:nvPr>
            <p:ph type="title"/>
          </p:nvPr>
        </p:nvSpPr>
        <p:spPr>
          <a:xfrm>
            <a:off x="504825" y="1371600"/>
            <a:ext cx="10736916" cy="4718050"/>
          </a:xfrm>
        </p:spPr>
        <p:txBody>
          <a:bodyPr/>
          <a:lstStyle/>
          <a:p>
            <a:r>
              <a:rPr lang="en-US" dirty="0"/>
              <a:t>Efficacy determination</a:t>
            </a:r>
          </a:p>
        </p:txBody>
      </p:sp>
      <p:sp>
        <p:nvSpPr>
          <p:cNvPr id="2" name="Text Placeholder 12">
            <a:extLst>
              <a:ext uri="{FF2B5EF4-FFF2-40B4-BE49-F238E27FC236}">
                <a16:creationId xmlns:a16="http://schemas.microsoft.com/office/drawing/2014/main" id="{8E3F5B81-D5B4-9730-8EA7-0753FAA43D35}"/>
              </a:ext>
            </a:extLst>
          </p:cNvPr>
          <p:cNvSpPr txBox="1">
            <a:spLocks/>
          </p:cNvSpPr>
          <p:nvPr/>
        </p:nvSpPr>
        <p:spPr>
          <a:xfrm>
            <a:off x="9877440" y="662335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517770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7DD51-32C3-99BE-1937-84ACEC1F9F04}"/>
              </a:ext>
            </a:extLst>
          </p:cNvPr>
          <p:cNvSpPr>
            <a:spLocks noGrp="1"/>
          </p:cNvSpPr>
          <p:nvPr>
            <p:ph type="sldNum" sz="quarter" idx="11"/>
          </p:nvPr>
        </p:nvSpPr>
        <p:spPr/>
        <p:txBody>
          <a:bodyPr/>
          <a:lstStyle/>
          <a:p>
            <a:fld id="{523A240F-EAFE-E84F-B44C-6D7A08E0E409}" type="slidenum">
              <a:rPr lang="en-US" smtClean="0"/>
              <a:t>37</a:t>
            </a:fld>
            <a:endParaRPr lang="en-US"/>
          </a:p>
        </p:txBody>
      </p:sp>
      <p:sp>
        <p:nvSpPr>
          <p:cNvPr id="3" name="Footer Placeholder 2">
            <a:extLst>
              <a:ext uri="{FF2B5EF4-FFF2-40B4-BE49-F238E27FC236}">
                <a16:creationId xmlns:a16="http://schemas.microsoft.com/office/drawing/2014/main" id="{952CB4F4-53D6-34C5-0434-1AB0DE1194FC}"/>
              </a:ext>
            </a:extLst>
          </p:cNvPr>
          <p:cNvSpPr>
            <a:spLocks noGrp="1"/>
          </p:cNvSpPr>
          <p:nvPr>
            <p:ph type="ftr" sz="quarter" idx="10"/>
          </p:nvPr>
        </p:nvSpPr>
        <p:spPr/>
        <p:txBody>
          <a:bodyPr/>
          <a:lstStyle/>
          <a:p>
            <a:r>
              <a:rPr lang="en-US"/>
              <a:t>MSK Confidential — do not distribute</a:t>
            </a:r>
          </a:p>
        </p:txBody>
      </p:sp>
      <p:sp>
        <p:nvSpPr>
          <p:cNvPr id="7" name="Text Placeholder 6">
            <a:extLst>
              <a:ext uri="{FF2B5EF4-FFF2-40B4-BE49-F238E27FC236}">
                <a16:creationId xmlns:a16="http://schemas.microsoft.com/office/drawing/2014/main" id="{86E76796-11FE-7373-567D-725BFDA5DD16}"/>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CC4E3B74-DFE8-6E2E-0C62-0D8DF813EA63}"/>
              </a:ext>
            </a:extLst>
          </p:cNvPr>
          <p:cNvSpPr>
            <a:spLocks noGrp="1"/>
          </p:cNvSpPr>
          <p:nvPr>
            <p:ph type="title"/>
          </p:nvPr>
        </p:nvSpPr>
        <p:spPr/>
        <p:txBody>
          <a:bodyPr/>
          <a:lstStyle/>
          <a:p>
            <a:r>
              <a:rPr lang="en-US" dirty="0"/>
              <a:t>RECIST / </a:t>
            </a:r>
            <a:r>
              <a:rPr lang="en-US" dirty="0" err="1"/>
              <a:t>iRECIST</a:t>
            </a:r>
            <a:r>
              <a:rPr lang="en-US" dirty="0"/>
              <a:t> determinations</a:t>
            </a:r>
          </a:p>
        </p:txBody>
      </p:sp>
      <p:sp>
        <p:nvSpPr>
          <p:cNvPr id="6" name="Content Placeholder 5">
            <a:extLst>
              <a:ext uri="{FF2B5EF4-FFF2-40B4-BE49-F238E27FC236}">
                <a16:creationId xmlns:a16="http://schemas.microsoft.com/office/drawing/2014/main" id="{75FB0FDA-49BA-3A88-0DFD-B376E86754FA}"/>
              </a:ext>
            </a:extLst>
          </p:cNvPr>
          <p:cNvSpPr>
            <a:spLocks noGrp="1"/>
          </p:cNvSpPr>
          <p:nvPr>
            <p:ph idx="1"/>
          </p:nvPr>
        </p:nvSpPr>
        <p:spPr/>
        <p:txBody>
          <a:bodyPr/>
          <a:lstStyle/>
          <a:p>
            <a:pPr marL="285750" indent="-285750">
              <a:buFont typeface="Arial" panose="020B0604020202020204" pitchFamily="34" charset="0"/>
              <a:buChar char="•"/>
            </a:pPr>
            <a:r>
              <a:rPr lang="en-US" dirty="0"/>
              <a:t>Some notes: </a:t>
            </a:r>
          </a:p>
          <a:p>
            <a:pPr marL="514350" lvl="1" indent="-285750"/>
            <a:r>
              <a:rPr lang="en-US" dirty="0"/>
              <a:t>Definitions of measurable disease: </a:t>
            </a:r>
          </a:p>
          <a:p>
            <a:pPr marL="742950" lvl="2" indent="-285750"/>
            <a:r>
              <a:rPr lang="en-US" dirty="0"/>
              <a:t>Has it been radiated? </a:t>
            </a:r>
          </a:p>
          <a:p>
            <a:pPr marL="742950" lvl="2" indent="-285750"/>
            <a:r>
              <a:rPr lang="en-US" dirty="0"/>
              <a:t>Is it bone-only disease? </a:t>
            </a:r>
          </a:p>
          <a:p>
            <a:pPr marL="514350" lvl="1" indent="-285750"/>
            <a:r>
              <a:rPr lang="en-US" dirty="0"/>
              <a:t>Definitions of response: </a:t>
            </a:r>
          </a:p>
          <a:p>
            <a:pPr marL="742950" lvl="2" indent="-285750"/>
            <a:r>
              <a:rPr lang="en-US" dirty="0"/>
              <a:t>Partial responses (-30% decrease); 29.9% does not count</a:t>
            </a:r>
          </a:p>
          <a:p>
            <a:pPr marL="742950" lvl="2" indent="-285750"/>
            <a:r>
              <a:rPr lang="en-US" dirty="0"/>
              <a:t>Stable disease (up to +20%)</a:t>
            </a:r>
          </a:p>
          <a:p>
            <a:pPr marL="514350" lvl="1" indent="-285750"/>
            <a:r>
              <a:rPr lang="en-US" dirty="0"/>
              <a:t>General requirement for “confirmation” of response to be included in overall response rate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84940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38</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Historical response rates on phase I trials were dismal, particularly in the era of cytotoxic therapy</a:t>
            </a:r>
          </a:p>
        </p:txBody>
      </p:sp>
      <p:pic>
        <p:nvPicPr>
          <p:cNvPr id="4" name="Picture 2">
            <a:extLst>
              <a:ext uri="{FF2B5EF4-FFF2-40B4-BE49-F238E27FC236}">
                <a16:creationId xmlns:a16="http://schemas.microsoft.com/office/drawing/2014/main" id="{C663068E-726B-594D-89F1-671BD410BECB}"/>
              </a:ext>
            </a:extLst>
          </p:cNvPr>
          <p:cNvPicPr>
            <a:picLocks noChangeAspect="1" noChangeArrowheads="1"/>
          </p:cNvPicPr>
          <p:nvPr/>
        </p:nvPicPr>
        <p:blipFill>
          <a:blip r:embed="rId2" cstate="print"/>
          <a:srcRect/>
          <a:stretch>
            <a:fillRect/>
          </a:stretch>
        </p:blipFill>
        <p:spPr bwMode="auto">
          <a:xfrm>
            <a:off x="604382" y="1854023"/>
            <a:ext cx="10704204" cy="2627291"/>
          </a:xfrm>
          <a:prstGeom prst="rect">
            <a:avLst/>
          </a:prstGeom>
          <a:noFill/>
          <a:ln w="9525">
            <a:noFill/>
            <a:miter lim="800000"/>
            <a:headEnd/>
            <a:tailEnd/>
          </a:ln>
        </p:spPr>
      </p:pic>
      <p:sp>
        <p:nvSpPr>
          <p:cNvPr id="5" name="Content Placeholder 7">
            <a:extLst>
              <a:ext uri="{FF2B5EF4-FFF2-40B4-BE49-F238E27FC236}">
                <a16:creationId xmlns:a16="http://schemas.microsoft.com/office/drawing/2014/main" id="{F6BDD3AA-9690-AB40-9FC4-422D3606918E}"/>
              </a:ext>
            </a:extLst>
          </p:cNvPr>
          <p:cNvSpPr>
            <a:spLocks noGrp="1"/>
          </p:cNvSpPr>
          <p:nvPr>
            <p:ph idx="1"/>
          </p:nvPr>
        </p:nvSpPr>
        <p:spPr>
          <a:xfrm>
            <a:off x="1269068" y="4946656"/>
            <a:ext cx="9653863" cy="949051"/>
          </a:xfrm>
        </p:spPr>
        <p:txBody>
          <a:bodyPr/>
          <a:lstStyle/>
          <a:p>
            <a:pPr algn="ctr"/>
            <a:r>
              <a:rPr lang="en-US" sz="2400" dirty="0"/>
              <a:t>Ineffective therapy and selection for heavily pre-treated patients resulted in high trial discontinuation and dissatisfaction rates.</a:t>
            </a:r>
          </a:p>
        </p:txBody>
      </p:sp>
      <p:sp>
        <p:nvSpPr>
          <p:cNvPr id="2" name="Text Placeholder 12">
            <a:extLst>
              <a:ext uri="{FF2B5EF4-FFF2-40B4-BE49-F238E27FC236}">
                <a16:creationId xmlns:a16="http://schemas.microsoft.com/office/drawing/2014/main" id="{B6CF4957-6D8D-EDBD-197D-9DD1C67E9F4F}"/>
              </a:ext>
            </a:extLst>
          </p:cNvPr>
          <p:cNvSpPr txBox="1">
            <a:spLocks/>
          </p:cNvSpPr>
          <p:nvPr/>
        </p:nvSpPr>
        <p:spPr>
          <a:xfrm>
            <a:off x="9945173" y="6596604"/>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3127190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39</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Regulatory agencies have accepted efficacy generated even as early as the dose-escalation phase</a:t>
            </a:r>
          </a:p>
        </p:txBody>
      </p:sp>
      <p:sp>
        <p:nvSpPr>
          <p:cNvPr id="8" name="Rounded Rectangle 7">
            <a:extLst>
              <a:ext uri="{FF2B5EF4-FFF2-40B4-BE49-F238E27FC236}">
                <a16:creationId xmlns:a16="http://schemas.microsoft.com/office/drawing/2014/main" id="{A569A553-C00E-C546-8FC6-4336F49CAA18}"/>
              </a:ext>
            </a:extLst>
          </p:cNvPr>
          <p:cNvSpPr/>
          <p:nvPr/>
        </p:nvSpPr>
        <p:spPr>
          <a:xfrm>
            <a:off x="8272040" y="2936631"/>
            <a:ext cx="1547446" cy="492369"/>
          </a:xfrm>
          <a:prstGeom prst="roundRect">
            <a:avLst/>
          </a:prstGeom>
          <a:solidFill>
            <a:srgbClr val="008937"/>
          </a:solidFill>
          <a:ln w="38100">
            <a:solidFill>
              <a:srgbClr val="30822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4E9E51D4-BC06-5843-97E9-22EFD50B318D}"/>
              </a:ext>
            </a:extLst>
          </p:cNvPr>
          <p:cNvSpPr/>
          <p:nvPr/>
        </p:nvSpPr>
        <p:spPr>
          <a:xfrm>
            <a:off x="2917371" y="2923455"/>
            <a:ext cx="1547446" cy="492369"/>
          </a:xfrm>
          <a:prstGeom prst="roundRect">
            <a:avLst/>
          </a:prstGeom>
          <a:solidFill>
            <a:srgbClr val="008937"/>
          </a:solidFill>
          <a:ln w="38100">
            <a:solidFill>
              <a:srgbClr val="30822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D9FE9C9F-1EC7-E44D-A818-CA94F4F0E7AF}"/>
              </a:ext>
            </a:extLst>
          </p:cNvPr>
          <p:cNvSpPr/>
          <p:nvPr/>
        </p:nvSpPr>
        <p:spPr>
          <a:xfrm>
            <a:off x="2604197" y="3568224"/>
            <a:ext cx="1547446" cy="492369"/>
          </a:xfrm>
          <a:prstGeom prst="roundRect">
            <a:avLst/>
          </a:prstGeom>
          <a:solidFill>
            <a:srgbClr val="008937"/>
          </a:solidFill>
          <a:ln w="38100">
            <a:solidFill>
              <a:srgbClr val="30822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A0F35201-DD83-4340-BC54-C69562C18603}"/>
              </a:ext>
            </a:extLst>
          </p:cNvPr>
          <p:cNvSpPr/>
          <p:nvPr/>
        </p:nvSpPr>
        <p:spPr>
          <a:xfrm>
            <a:off x="2297722" y="4227228"/>
            <a:ext cx="1547446" cy="492369"/>
          </a:xfrm>
          <a:prstGeom prst="roundRect">
            <a:avLst/>
          </a:prstGeom>
          <a:solidFill>
            <a:srgbClr val="008937"/>
          </a:solidFill>
          <a:ln w="38100">
            <a:solidFill>
              <a:srgbClr val="30822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4F3B5C66-D073-994C-8BFF-8CC84C38B295}"/>
              </a:ext>
            </a:extLst>
          </p:cNvPr>
          <p:cNvSpPr/>
          <p:nvPr/>
        </p:nvSpPr>
        <p:spPr>
          <a:xfrm>
            <a:off x="1972825" y="4878696"/>
            <a:ext cx="1547446" cy="492369"/>
          </a:xfrm>
          <a:prstGeom prst="roundRect">
            <a:avLst/>
          </a:prstGeom>
          <a:solidFill>
            <a:srgbClr val="008937"/>
          </a:solidFill>
          <a:ln w="38100">
            <a:solidFill>
              <a:srgbClr val="30822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C8DC91BD-4ACA-4E49-8207-19DF1731AD3B}"/>
              </a:ext>
            </a:extLst>
          </p:cNvPr>
          <p:cNvSpPr txBox="1"/>
          <p:nvPr/>
        </p:nvSpPr>
        <p:spPr>
          <a:xfrm>
            <a:off x="1824614" y="1869911"/>
            <a:ext cx="3732959" cy="830997"/>
          </a:xfrm>
          <a:prstGeom prst="rect">
            <a:avLst/>
          </a:prstGeom>
          <a:noFill/>
        </p:spPr>
        <p:txBody>
          <a:bodyPr wrap="square">
            <a:spAutoFit/>
          </a:bodyPr>
          <a:lstStyle/>
          <a:p>
            <a:pPr algn="ctr"/>
            <a:r>
              <a:rPr lang="en-US" sz="2400" b="1" dirty="0"/>
              <a:t>phase 1</a:t>
            </a:r>
          </a:p>
          <a:p>
            <a:pPr algn="ctr"/>
            <a:r>
              <a:rPr lang="en-US" sz="2400" dirty="0"/>
              <a:t>dose escalation cohorts</a:t>
            </a:r>
          </a:p>
        </p:txBody>
      </p:sp>
      <p:sp>
        <p:nvSpPr>
          <p:cNvPr id="14" name="TextBox 13">
            <a:extLst>
              <a:ext uri="{FF2B5EF4-FFF2-40B4-BE49-F238E27FC236}">
                <a16:creationId xmlns:a16="http://schemas.microsoft.com/office/drawing/2014/main" id="{5E4AF985-8363-5846-92C4-CCAD660EF08A}"/>
              </a:ext>
            </a:extLst>
          </p:cNvPr>
          <p:cNvSpPr txBox="1"/>
          <p:nvPr/>
        </p:nvSpPr>
        <p:spPr>
          <a:xfrm>
            <a:off x="7041117" y="1869911"/>
            <a:ext cx="3732959" cy="830997"/>
          </a:xfrm>
          <a:prstGeom prst="rect">
            <a:avLst/>
          </a:prstGeom>
          <a:noFill/>
        </p:spPr>
        <p:txBody>
          <a:bodyPr wrap="square">
            <a:spAutoFit/>
          </a:bodyPr>
          <a:lstStyle/>
          <a:p>
            <a:pPr algn="ctr"/>
            <a:r>
              <a:rPr lang="en-US" sz="2400" b="1" dirty="0"/>
              <a:t>phase 1/2</a:t>
            </a:r>
          </a:p>
          <a:p>
            <a:pPr algn="ctr"/>
            <a:r>
              <a:rPr lang="en-US" sz="2400" dirty="0"/>
              <a:t>dose expansion cohorts</a:t>
            </a:r>
          </a:p>
        </p:txBody>
      </p:sp>
      <p:sp>
        <p:nvSpPr>
          <p:cNvPr id="15" name="Rounded Rectangle 14">
            <a:extLst>
              <a:ext uri="{FF2B5EF4-FFF2-40B4-BE49-F238E27FC236}">
                <a16:creationId xmlns:a16="http://schemas.microsoft.com/office/drawing/2014/main" id="{A5D023C6-5448-F14A-9211-06E6888D0CA5}"/>
              </a:ext>
            </a:extLst>
          </p:cNvPr>
          <p:cNvSpPr/>
          <p:nvPr/>
        </p:nvSpPr>
        <p:spPr>
          <a:xfrm>
            <a:off x="8272040" y="4795731"/>
            <a:ext cx="1547446" cy="492369"/>
          </a:xfrm>
          <a:prstGeom prst="roundRect">
            <a:avLst/>
          </a:prstGeom>
          <a:solidFill>
            <a:srgbClr val="008937"/>
          </a:solidFill>
          <a:ln w="38100">
            <a:solidFill>
              <a:srgbClr val="30822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44275857-16DD-F14C-8DC9-5E516AF886F2}"/>
              </a:ext>
            </a:extLst>
          </p:cNvPr>
          <p:cNvSpPr/>
          <p:nvPr/>
        </p:nvSpPr>
        <p:spPr>
          <a:xfrm>
            <a:off x="8272040" y="3556331"/>
            <a:ext cx="1547446" cy="492369"/>
          </a:xfrm>
          <a:prstGeom prst="roundRect">
            <a:avLst/>
          </a:prstGeom>
          <a:solidFill>
            <a:srgbClr val="008937"/>
          </a:solidFill>
          <a:ln w="38100">
            <a:solidFill>
              <a:srgbClr val="30822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DF934347-929E-CB4A-BFE0-8FB2FF173D61}"/>
              </a:ext>
            </a:extLst>
          </p:cNvPr>
          <p:cNvSpPr/>
          <p:nvPr/>
        </p:nvSpPr>
        <p:spPr>
          <a:xfrm>
            <a:off x="8272040" y="4176031"/>
            <a:ext cx="1547446" cy="492369"/>
          </a:xfrm>
          <a:prstGeom prst="roundRect">
            <a:avLst/>
          </a:prstGeom>
          <a:solidFill>
            <a:srgbClr val="008937"/>
          </a:solidFill>
          <a:ln w="38100">
            <a:solidFill>
              <a:srgbClr val="30822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Content Placeholder 7">
            <a:extLst>
              <a:ext uri="{FF2B5EF4-FFF2-40B4-BE49-F238E27FC236}">
                <a16:creationId xmlns:a16="http://schemas.microsoft.com/office/drawing/2014/main" id="{4CF03B74-A02E-B046-B675-F76256E989BF}"/>
              </a:ext>
            </a:extLst>
          </p:cNvPr>
          <p:cNvSpPr>
            <a:spLocks noGrp="1"/>
          </p:cNvSpPr>
          <p:nvPr>
            <p:ph idx="1"/>
          </p:nvPr>
        </p:nvSpPr>
        <p:spPr>
          <a:xfrm>
            <a:off x="4464816" y="3720981"/>
            <a:ext cx="2576301" cy="1504862"/>
          </a:xfrm>
        </p:spPr>
        <p:txBody>
          <a:bodyPr/>
          <a:lstStyle/>
          <a:p>
            <a:r>
              <a:rPr lang="en-US" dirty="0"/>
              <a:t>aided by</a:t>
            </a:r>
          </a:p>
          <a:p>
            <a:pPr marL="514350" lvl="1" indent="-285750"/>
            <a:r>
              <a:rPr lang="en-US" dirty="0"/>
              <a:t>backfilling</a:t>
            </a:r>
          </a:p>
          <a:p>
            <a:pPr marL="514350" lvl="1" indent="-285750"/>
            <a:r>
              <a:rPr lang="en-US" dirty="0" err="1"/>
              <a:t>intrapatient</a:t>
            </a:r>
            <a:r>
              <a:rPr lang="en-US" dirty="0"/>
              <a:t> dose escalation to RP2D</a:t>
            </a:r>
          </a:p>
        </p:txBody>
      </p:sp>
      <p:sp>
        <p:nvSpPr>
          <p:cNvPr id="20" name="Right Arrow 19">
            <a:extLst>
              <a:ext uri="{FF2B5EF4-FFF2-40B4-BE49-F238E27FC236}">
                <a16:creationId xmlns:a16="http://schemas.microsoft.com/office/drawing/2014/main" id="{23EC0D35-979B-F647-9C2F-66BBA904ECC3}"/>
              </a:ext>
            </a:extLst>
          </p:cNvPr>
          <p:cNvSpPr/>
          <p:nvPr/>
        </p:nvSpPr>
        <p:spPr>
          <a:xfrm>
            <a:off x="5872290" y="2100272"/>
            <a:ext cx="854110" cy="291402"/>
          </a:xfrm>
          <a:prstGeom prst="rightArrow">
            <a:avLst/>
          </a:prstGeom>
          <a:solidFill>
            <a:schemeClr val="accent4">
              <a:lumMod val="75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Left Bracket 20">
            <a:extLst>
              <a:ext uri="{FF2B5EF4-FFF2-40B4-BE49-F238E27FC236}">
                <a16:creationId xmlns:a16="http://schemas.microsoft.com/office/drawing/2014/main" id="{FBE62828-5FE2-714D-AE0C-DE403781288C}"/>
              </a:ext>
            </a:extLst>
          </p:cNvPr>
          <p:cNvSpPr/>
          <p:nvPr/>
        </p:nvSpPr>
        <p:spPr>
          <a:xfrm rot="16200000">
            <a:off x="6115833" y="870591"/>
            <a:ext cx="187348" cy="9546689"/>
          </a:xfrm>
          <a:prstGeom prst="leftBracket">
            <a:avLst/>
          </a:prstGeom>
          <a:ln w="38100">
            <a:solidFill>
              <a:srgbClr val="FF883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E65722"/>
              </a:solidFill>
            </a:endParaRPr>
          </a:p>
        </p:txBody>
      </p:sp>
      <p:sp>
        <p:nvSpPr>
          <p:cNvPr id="23" name="TextBox 22">
            <a:extLst>
              <a:ext uri="{FF2B5EF4-FFF2-40B4-BE49-F238E27FC236}">
                <a16:creationId xmlns:a16="http://schemas.microsoft.com/office/drawing/2014/main" id="{659F835E-9F4A-7347-8BC0-BE7227AAAD24}"/>
              </a:ext>
            </a:extLst>
          </p:cNvPr>
          <p:cNvSpPr txBox="1"/>
          <p:nvPr/>
        </p:nvSpPr>
        <p:spPr>
          <a:xfrm>
            <a:off x="5222366" y="5876610"/>
            <a:ext cx="2826364" cy="461665"/>
          </a:xfrm>
          <a:prstGeom prst="rect">
            <a:avLst/>
          </a:prstGeom>
          <a:noFill/>
        </p:spPr>
        <p:txBody>
          <a:bodyPr wrap="square">
            <a:spAutoFit/>
          </a:bodyPr>
          <a:lstStyle/>
          <a:p>
            <a:pPr algn="ctr"/>
            <a:r>
              <a:rPr lang="en-US" sz="2400" b="1" dirty="0">
                <a:solidFill>
                  <a:srgbClr val="E65722"/>
                </a:solidFill>
              </a:rPr>
              <a:t>efficacy data set</a:t>
            </a:r>
            <a:endParaRPr lang="en-US" sz="2400" dirty="0">
              <a:solidFill>
                <a:srgbClr val="E65722"/>
              </a:solidFill>
            </a:endParaRPr>
          </a:p>
        </p:txBody>
      </p:sp>
      <p:sp>
        <p:nvSpPr>
          <p:cNvPr id="2" name="Text Placeholder 12">
            <a:extLst>
              <a:ext uri="{FF2B5EF4-FFF2-40B4-BE49-F238E27FC236}">
                <a16:creationId xmlns:a16="http://schemas.microsoft.com/office/drawing/2014/main" id="{E5265D11-91FF-F480-C65F-4E420B964CFB}"/>
              </a:ext>
            </a:extLst>
          </p:cNvPr>
          <p:cNvSpPr txBox="1">
            <a:spLocks/>
          </p:cNvSpPr>
          <p:nvPr/>
        </p:nvSpPr>
        <p:spPr>
          <a:xfrm>
            <a:off x="9819486" y="6607746"/>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1769485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C61B94-AC2D-43F8-17BF-7FE5062C1C8D}"/>
              </a:ext>
            </a:extLst>
          </p:cNvPr>
          <p:cNvSpPr>
            <a:spLocks noGrp="1"/>
          </p:cNvSpPr>
          <p:nvPr>
            <p:ph type="sldNum" sz="quarter" idx="11"/>
          </p:nvPr>
        </p:nvSpPr>
        <p:spPr/>
        <p:txBody>
          <a:bodyPr/>
          <a:lstStyle/>
          <a:p>
            <a:fld id="{523A240F-EAFE-E84F-B44C-6D7A08E0E409}" type="slidenum">
              <a:rPr lang="en-US" smtClean="0"/>
              <a:t>4</a:t>
            </a:fld>
            <a:endParaRPr lang="en-US"/>
          </a:p>
        </p:txBody>
      </p:sp>
      <p:sp>
        <p:nvSpPr>
          <p:cNvPr id="3" name="Footer Placeholder 2">
            <a:extLst>
              <a:ext uri="{FF2B5EF4-FFF2-40B4-BE49-F238E27FC236}">
                <a16:creationId xmlns:a16="http://schemas.microsoft.com/office/drawing/2014/main" id="{03991949-6A90-0C9B-5B6D-333E09856EC1}"/>
              </a:ext>
            </a:extLst>
          </p:cNvPr>
          <p:cNvSpPr>
            <a:spLocks noGrp="1"/>
          </p:cNvSpPr>
          <p:nvPr>
            <p:ph type="ftr" sz="quarter" idx="10"/>
          </p:nvPr>
        </p:nvSpPr>
        <p:spPr/>
        <p:txBody>
          <a:bodyPr/>
          <a:lstStyle/>
          <a:p>
            <a:r>
              <a:rPr lang="en-US"/>
              <a:t>MSK Confidential — do not distribute</a:t>
            </a:r>
          </a:p>
        </p:txBody>
      </p:sp>
      <p:sp>
        <p:nvSpPr>
          <p:cNvPr id="5" name="Title 4">
            <a:extLst>
              <a:ext uri="{FF2B5EF4-FFF2-40B4-BE49-F238E27FC236}">
                <a16:creationId xmlns:a16="http://schemas.microsoft.com/office/drawing/2014/main" id="{307080E4-6770-5B5C-F65B-A7B743C34E9A}"/>
              </a:ext>
            </a:extLst>
          </p:cNvPr>
          <p:cNvSpPr>
            <a:spLocks noGrp="1"/>
          </p:cNvSpPr>
          <p:nvPr>
            <p:ph type="title"/>
          </p:nvPr>
        </p:nvSpPr>
        <p:spPr>
          <a:xfrm>
            <a:off x="504825" y="1371600"/>
            <a:ext cx="11320591" cy="4718050"/>
          </a:xfrm>
        </p:spPr>
        <p:txBody>
          <a:bodyPr/>
          <a:lstStyle/>
          <a:p>
            <a:r>
              <a:rPr lang="en-US" u="sng" dirty="0"/>
              <a:t>Objectives: </a:t>
            </a:r>
            <a:br>
              <a:rPr lang="en-US" dirty="0"/>
            </a:br>
            <a:r>
              <a:rPr lang="en-US" dirty="0"/>
              <a:t>1) How do we move from basic research to clinical research?</a:t>
            </a:r>
            <a:br>
              <a:rPr lang="en-US" dirty="0"/>
            </a:br>
            <a:r>
              <a:rPr lang="en-US" dirty="0"/>
              <a:t>2) How do we use early stage studies to optimize clinical benefit? </a:t>
            </a:r>
          </a:p>
        </p:txBody>
      </p:sp>
    </p:spTree>
    <p:extLst>
      <p:ext uri="{BB962C8B-B14F-4D97-AF65-F5344CB8AC3E}">
        <p14:creationId xmlns:p14="http://schemas.microsoft.com/office/powerpoint/2010/main" val="2303985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C067B2-D0A0-F536-0032-5AD9411DD1A1}"/>
              </a:ext>
            </a:extLst>
          </p:cNvPr>
          <p:cNvSpPr>
            <a:spLocks noGrp="1"/>
          </p:cNvSpPr>
          <p:nvPr>
            <p:ph type="sldNum" sz="quarter" idx="11"/>
          </p:nvPr>
        </p:nvSpPr>
        <p:spPr/>
        <p:txBody>
          <a:bodyPr/>
          <a:lstStyle/>
          <a:p>
            <a:fld id="{523A240F-EAFE-E84F-B44C-6D7A08E0E409}" type="slidenum">
              <a:rPr lang="en-US" smtClean="0"/>
              <a:t>40</a:t>
            </a:fld>
            <a:endParaRPr lang="en-US"/>
          </a:p>
        </p:txBody>
      </p:sp>
      <p:sp>
        <p:nvSpPr>
          <p:cNvPr id="3" name="Footer Placeholder 2">
            <a:extLst>
              <a:ext uri="{FF2B5EF4-FFF2-40B4-BE49-F238E27FC236}">
                <a16:creationId xmlns:a16="http://schemas.microsoft.com/office/drawing/2014/main" id="{5CE9399B-3EBA-B343-1E0E-2C9CC7B7901A}"/>
              </a:ext>
            </a:extLst>
          </p:cNvPr>
          <p:cNvSpPr>
            <a:spLocks noGrp="1"/>
          </p:cNvSpPr>
          <p:nvPr>
            <p:ph type="ftr" sz="quarter" idx="10"/>
          </p:nvPr>
        </p:nvSpPr>
        <p:spPr/>
        <p:txBody>
          <a:bodyPr/>
          <a:lstStyle/>
          <a:p>
            <a:r>
              <a:rPr lang="en-US"/>
              <a:t>MSK Confidential — do not distribute</a:t>
            </a:r>
          </a:p>
        </p:txBody>
      </p:sp>
      <p:sp>
        <p:nvSpPr>
          <p:cNvPr id="4" name="Text Placeholder 3">
            <a:extLst>
              <a:ext uri="{FF2B5EF4-FFF2-40B4-BE49-F238E27FC236}">
                <a16:creationId xmlns:a16="http://schemas.microsoft.com/office/drawing/2014/main" id="{7AE09646-84E0-556B-5351-6E409D849F86}"/>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790C69D1-C6D4-867C-25E4-B076A599F4AE}"/>
              </a:ext>
            </a:extLst>
          </p:cNvPr>
          <p:cNvSpPr>
            <a:spLocks noGrp="1"/>
          </p:cNvSpPr>
          <p:nvPr>
            <p:ph type="title"/>
          </p:nvPr>
        </p:nvSpPr>
        <p:spPr/>
        <p:txBody>
          <a:bodyPr/>
          <a:lstStyle/>
          <a:p>
            <a:pPr algn="ctr"/>
            <a:r>
              <a:rPr lang="en-US" dirty="0"/>
              <a:t>Vemurafenib in BRAF V600E Melanoma</a:t>
            </a:r>
          </a:p>
        </p:txBody>
      </p:sp>
      <p:sp>
        <p:nvSpPr>
          <p:cNvPr id="6" name="Content Placeholder 5">
            <a:extLst>
              <a:ext uri="{FF2B5EF4-FFF2-40B4-BE49-F238E27FC236}">
                <a16:creationId xmlns:a16="http://schemas.microsoft.com/office/drawing/2014/main" id="{490CF538-8DFE-EBC5-3711-60F903F5FB32}"/>
              </a:ext>
            </a:extLst>
          </p:cNvPr>
          <p:cNvSpPr>
            <a:spLocks noGrp="1"/>
          </p:cNvSpPr>
          <p:nvPr>
            <p:ph idx="1"/>
          </p:nvPr>
        </p:nvSpPr>
        <p:spPr/>
        <p:txBody>
          <a:bodyPr/>
          <a:lstStyle/>
          <a:p>
            <a:endParaRPr lang="en-US" dirty="0"/>
          </a:p>
        </p:txBody>
      </p:sp>
      <p:pic>
        <p:nvPicPr>
          <p:cNvPr id="1026" name="Picture 2" descr="Survival in BRAF V600–Mutant Advanced Melanoma Treated with Vemurafenib |  New England Journal of Medicine">
            <a:extLst>
              <a:ext uri="{FF2B5EF4-FFF2-40B4-BE49-F238E27FC236}">
                <a16:creationId xmlns:a16="http://schemas.microsoft.com/office/drawing/2014/main" id="{2454F697-814B-683B-612F-F3E416D89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9113" y="975359"/>
            <a:ext cx="5934675" cy="3366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tient 1. PET/CT in 12/12 (left, prior to vemurafenib) showed... |  Download Scientific Diagram">
            <a:extLst>
              <a:ext uri="{FF2B5EF4-FFF2-40B4-BE49-F238E27FC236}">
                <a16:creationId xmlns:a16="http://schemas.microsoft.com/office/drawing/2014/main" id="{AD460C77-F25A-3A4C-701E-9EB1C53D5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253" y="975359"/>
            <a:ext cx="3766461" cy="44047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F02CD7-06F1-01D4-FD74-7CA6EFA56BB5}"/>
              </a:ext>
            </a:extLst>
          </p:cNvPr>
          <p:cNvSpPr txBox="1"/>
          <p:nvPr/>
        </p:nvSpPr>
        <p:spPr>
          <a:xfrm>
            <a:off x="9389959" y="4363514"/>
            <a:ext cx="2265364" cy="307777"/>
          </a:xfrm>
          <a:prstGeom prst="rect">
            <a:avLst/>
          </a:prstGeom>
          <a:noFill/>
        </p:spPr>
        <p:txBody>
          <a:bodyPr wrap="none" rtlCol="0">
            <a:spAutoFit/>
          </a:bodyPr>
          <a:lstStyle/>
          <a:p>
            <a:pPr algn="l"/>
            <a:r>
              <a:rPr lang="en-US" sz="1400" dirty="0" err="1">
                <a:solidFill>
                  <a:srgbClr val="272524"/>
                </a:solidFill>
              </a:rPr>
              <a:t>Sosman</a:t>
            </a:r>
            <a:r>
              <a:rPr lang="en-US" sz="1400" dirty="0">
                <a:solidFill>
                  <a:srgbClr val="272524"/>
                </a:solidFill>
              </a:rPr>
              <a:t> et al, NEJM 2012</a:t>
            </a:r>
          </a:p>
        </p:txBody>
      </p:sp>
      <p:sp>
        <p:nvSpPr>
          <p:cNvPr id="8" name="Title 4">
            <a:extLst>
              <a:ext uri="{FF2B5EF4-FFF2-40B4-BE49-F238E27FC236}">
                <a16:creationId xmlns:a16="http://schemas.microsoft.com/office/drawing/2014/main" id="{DABF1735-93B7-9125-4154-26535D048B5B}"/>
              </a:ext>
            </a:extLst>
          </p:cNvPr>
          <p:cNvSpPr txBox="1">
            <a:spLocks/>
          </p:cNvSpPr>
          <p:nvPr/>
        </p:nvSpPr>
        <p:spPr>
          <a:xfrm>
            <a:off x="-2816260" y="5824942"/>
            <a:ext cx="11184423"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pPr algn="ctr"/>
            <a:r>
              <a:rPr lang="en-US" dirty="0"/>
              <a:t>Is an RCT Necessary?</a:t>
            </a:r>
          </a:p>
        </p:txBody>
      </p:sp>
      <p:sp>
        <p:nvSpPr>
          <p:cNvPr id="9" name="Title 4">
            <a:extLst>
              <a:ext uri="{FF2B5EF4-FFF2-40B4-BE49-F238E27FC236}">
                <a16:creationId xmlns:a16="http://schemas.microsoft.com/office/drawing/2014/main" id="{E392A1FA-DE6A-329B-2DF8-16D9D3324A85}"/>
              </a:ext>
            </a:extLst>
          </p:cNvPr>
          <p:cNvSpPr txBox="1">
            <a:spLocks/>
          </p:cNvSpPr>
          <p:nvPr/>
        </p:nvSpPr>
        <p:spPr>
          <a:xfrm>
            <a:off x="892722" y="5305575"/>
            <a:ext cx="3766461"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pPr algn="ctr"/>
            <a:r>
              <a:rPr lang="en-US" sz="2000" dirty="0"/>
              <a:t>Pre-Tx                        On-Tx</a:t>
            </a:r>
          </a:p>
        </p:txBody>
      </p:sp>
      <p:sp>
        <p:nvSpPr>
          <p:cNvPr id="10" name="TextBox 9">
            <a:extLst>
              <a:ext uri="{FF2B5EF4-FFF2-40B4-BE49-F238E27FC236}">
                <a16:creationId xmlns:a16="http://schemas.microsoft.com/office/drawing/2014/main" id="{F157B16F-E7D6-68F0-1C53-E3B19C17E1A9}"/>
              </a:ext>
            </a:extLst>
          </p:cNvPr>
          <p:cNvSpPr txBox="1"/>
          <p:nvPr/>
        </p:nvSpPr>
        <p:spPr>
          <a:xfrm>
            <a:off x="5083750" y="4776657"/>
            <a:ext cx="4982993" cy="2031325"/>
          </a:xfrm>
          <a:prstGeom prst="rect">
            <a:avLst/>
          </a:prstGeom>
          <a:noFill/>
        </p:spPr>
        <p:txBody>
          <a:bodyPr wrap="square">
            <a:spAutoFit/>
          </a:bodyPr>
          <a:lstStyle/>
          <a:p>
            <a:r>
              <a:rPr lang="en-US" sz="1800" dirty="0"/>
              <a:t>Accelerated FDA approval has been granted to many drugs based on single-arm phase 1/2 data, including:</a:t>
            </a:r>
          </a:p>
          <a:p>
            <a:endParaRPr lang="en-US" sz="1800" dirty="0"/>
          </a:p>
          <a:p>
            <a:pPr marL="285750" indent="-285750">
              <a:buFont typeface="Arial" panose="020B0604020202020204" pitchFamily="34" charset="0"/>
              <a:buChar char="•"/>
            </a:pPr>
            <a:r>
              <a:rPr lang="en-US" dirty="0" err="1"/>
              <a:t>larotrectinib</a:t>
            </a:r>
            <a:endParaRPr lang="en-US" dirty="0"/>
          </a:p>
          <a:p>
            <a:pPr marL="285750" indent="-285750">
              <a:buFont typeface="Arial" panose="020B0604020202020204" pitchFamily="34" charset="0"/>
              <a:buChar char="•"/>
            </a:pPr>
            <a:r>
              <a:rPr lang="en-US" dirty="0" err="1"/>
              <a:t>entrectinib</a:t>
            </a:r>
            <a:endParaRPr lang="en-US" dirty="0"/>
          </a:p>
          <a:p>
            <a:pPr marL="285750" indent="-285750">
              <a:buFont typeface="Arial" panose="020B0604020202020204" pitchFamily="34" charset="0"/>
              <a:buChar char="•"/>
            </a:pPr>
            <a:r>
              <a:rPr lang="en-US" dirty="0" err="1"/>
              <a:t>selpercatinib</a:t>
            </a:r>
            <a:endParaRPr lang="en-US" dirty="0"/>
          </a:p>
        </p:txBody>
      </p:sp>
      <p:sp>
        <p:nvSpPr>
          <p:cNvPr id="11" name="Text Placeholder 12">
            <a:extLst>
              <a:ext uri="{FF2B5EF4-FFF2-40B4-BE49-F238E27FC236}">
                <a16:creationId xmlns:a16="http://schemas.microsoft.com/office/drawing/2014/main" id="{EE64AD20-AB47-DEF3-9432-DFC5D662AE2D}"/>
              </a:ext>
            </a:extLst>
          </p:cNvPr>
          <p:cNvSpPr txBox="1">
            <a:spLocks/>
          </p:cNvSpPr>
          <p:nvPr/>
        </p:nvSpPr>
        <p:spPr>
          <a:xfrm>
            <a:off x="9812743" y="662335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3507905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41</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a:t>Regulatory agencies have accepted efficacy generated even as early as the dose-escalation phase</a:t>
            </a:r>
            <a:endParaRPr lang="en-US" dirty="0"/>
          </a:p>
        </p:txBody>
      </p:sp>
      <p:pic>
        <p:nvPicPr>
          <p:cNvPr id="22" name="Picture 21">
            <a:extLst>
              <a:ext uri="{FF2B5EF4-FFF2-40B4-BE49-F238E27FC236}">
                <a16:creationId xmlns:a16="http://schemas.microsoft.com/office/drawing/2014/main" id="{CC4DB3C5-BD3E-8140-9F97-F51856DA7D6C}"/>
              </a:ext>
            </a:extLst>
          </p:cNvPr>
          <p:cNvPicPr>
            <a:picLocks noChangeAspect="1"/>
          </p:cNvPicPr>
          <p:nvPr/>
        </p:nvPicPr>
        <p:blipFill rotWithShape="1">
          <a:blip r:embed="rId2"/>
          <a:srcRect l="39765"/>
          <a:stretch/>
        </p:blipFill>
        <p:spPr>
          <a:xfrm>
            <a:off x="2720489" y="1630179"/>
            <a:ext cx="6581405" cy="4770620"/>
          </a:xfrm>
          <a:prstGeom prst="rect">
            <a:avLst/>
          </a:prstGeom>
        </p:spPr>
      </p:pic>
      <p:sp>
        <p:nvSpPr>
          <p:cNvPr id="2" name="Text Placeholder 12">
            <a:extLst>
              <a:ext uri="{FF2B5EF4-FFF2-40B4-BE49-F238E27FC236}">
                <a16:creationId xmlns:a16="http://schemas.microsoft.com/office/drawing/2014/main" id="{85BCF83C-A099-9A63-2E76-9181D955F14D}"/>
              </a:ext>
            </a:extLst>
          </p:cNvPr>
          <p:cNvSpPr txBox="1">
            <a:spLocks/>
          </p:cNvSpPr>
          <p:nvPr/>
        </p:nvSpPr>
        <p:spPr>
          <a:xfrm>
            <a:off x="9962107" y="662335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t>Slide c/o A. Drilon &amp; E. Rosen</a:t>
            </a:r>
            <a:endParaRPr lang="en-US" sz="1200" dirty="0"/>
          </a:p>
        </p:txBody>
      </p:sp>
    </p:spTree>
    <p:extLst>
      <p:ext uri="{BB962C8B-B14F-4D97-AF65-F5344CB8AC3E}">
        <p14:creationId xmlns:p14="http://schemas.microsoft.com/office/powerpoint/2010/main" val="666291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60F37-DCFA-C83F-CFDA-A29D23741E38}"/>
              </a:ext>
            </a:extLst>
          </p:cNvPr>
          <p:cNvSpPr>
            <a:spLocks noGrp="1"/>
          </p:cNvSpPr>
          <p:nvPr>
            <p:ph type="sldNum" sz="quarter" idx="11"/>
          </p:nvPr>
        </p:nvSpPr>
        <p:spPr/>
        <p:txBody>
          <a:bodyPr/>
          <a:lstStyle/>
          <a:p>
            <a:fld id="{523A240F-EAFE-E84F-B44C-6D7A08E0E409}" type="slidenum">
              <a:rPr lang="en-US" smtClean="0"/>
              <a:t>42</a:t>
            </a:fld>
            <a:endParaRPr lang="en-US"/>
          </a:p>
        </p:txBody>
      </p:sp>
      <p:sp>
        <p:nvSpPr>
          <p:cNvPr id="3" name="Footer Placeholder 2">
            <a:extLst>
              <a:ext uri="{FF2B5EF4-FFF2-40B4-BE49-F238E27FC236}">
                <a16:creationId xmlns:a16="http://schemas.microsoft.com/office/drawing/2014/main" id="{719D536B-C1F9-867D-0ABD-F631DE36531C}"/>
              </a:ext>
            </a:extLst>
          </p:cNvPr>
          <p:cNvSpPr>
            <a:spLocks noGrp="1"/>
          </p:cNvSpPr>
          <p:nvPr>
            <p:ph type="ftr" sz="quarter" idx="10"/>
          </p:nvPr>
        </p:nvSpPr>
        <p:spPr/>
        <p:txBody>
          <a:bodyPr/>
          <a:lstStyle/>
          <a:p>
            <a:r>
              <a:rPr lang="en-US"/>
              <a:t>MSK Confidential — do not distribute</a:t>
            </a:r>
          </a:p>
        </p:txBody>
      </p:sp>
      <p:sp>
        <p:nvSpPr>
          <p:cNvPr id="4" name="Text Placeholder 3">
            <a:extLst>
              <a:ext uri="{FF2B5EF4-FFF2-40B4-BE49-F238E27FC236}">
                <a16:creationId xmlns:a16="http://schemas.microsoft.com/office/drawing/2014/main" id="{AA7DA0CD-773C-311E-1A4F-0143E52FD2E7}"/>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DAB8CBD9-FC4A-90FD-E906-17B6303446F8}"/>
              </a:ext>
            </a:extLst>
          </p:cNvPr>
          <p:cNvSpPr>
            <a:spLocks noGrp="1"/>
          </p:cNvSpPr>
          <p:nvPr>
            <p:ph type="title"/>
          </p:nvPr>
        </p:nvSpPr>
        <p:spPr/>
        <p:txBody>
          <a:bodyPr/>
          <a:lstStyle/>
          <a:p>
            <a:r>
              <a:rPr lang="en-US" dirty="0"/>
              <a:t>Efficacy assessments for basket trials</a:t>
            </a:r>
          </a:p>
        </p:txBody>
      </p:sp>
      <p:pic>
        <p:nvPicPr>
          <p:cNvPr id="8" name="Content Placeholder 7">
            <a:extLst>
              <a:ext uri="{FF2B5EF4-FFF2-40B4-BE49-F238E27FC236}">
                <a16:creationId xmlns:a16="http://schemas.microsoft.com/office/drawing/2014/main" id="{D370CD6F-EE3B-F442-FA15-697BE8F4620C}"/>
              </a:ext>
            </a:extLst>
          </p:cNvPr>
          <p:cNvPicPr>
            <a:picLocks noGrp="1" noChangeAspect="1"/>
          </p:cNvPicPr>
          <p:nvPr>
            <p:ph idx="1"/>
          </p:nvPr>
        </p:nvPicPr>
        <p:blipFill>
          <a:blip r:embed="rId2"/>
          <a:stretch>
            <a:fillRect/>
          </a:stretch>
        </p:blipFill>
        <p:spPr>
          <a:xfrm>
            <a:off x="462247" y="790831"/>
            <a:ext cx="11029537" cy="5549127"/>
          </a:xfrm>
        </p:spPr>
      </p:pic>
      <p:sp>
        <p:nvSpPr>
          <p:cNvPr id="9" name="TextBox 8">
            <a:extLst>
              <a:ext uri="{FF2B5EF4-FFF2-40B4-BE49-F238E27FC236}">
                <a16:creationId xmlns:a16="http://schemas.microsoft.com/office/drawing/2014/main" id="{9EEDD243-3792-36B0-FADD-4F0A361EA738}"/>
              </a:ext>
            </a:extLst>
          </p:cNvPr>
          <p:cNvSpPr txBox="1"/>
          <p:nvPr/>
        </p:nvSpPr>
        <p:spPr>
          <a:xfrm>
            <a:off x="7505206" y="6532626"/>
            <a:ext cx="5510150" cy="369332"/>
          </a:xfrm>
          <a:prstGeom prst="rect">
            <a:avLst/>
          </a:prstGeom>
          <a:noFill/>
        </p:spPr>
        <p:txBody>
          <a:bodyPr wrap="square" rtlCol="0">
            <a:spAutoFit/>
          </a:bodyPr>
          <a:lstStyle/>
          <a:p>
            <a:pPr algn="l"/>
            <a:r>
              <a:rPr lang="en-US" dirty="0">
                <a:solidFill>
                  <a:srgbClr val="272524"/>
                </a:solidFill>
              </a:rPr>
              <a:t>Murciano-Goroff, Annu Rev Cancer Biol 2024</a:t>
            </a:r>
          </a:p>
        </p:txBody>
      </p:sp>
    </p:spTree>
    <p:extLst>
      <p:ext uri="{BB962C8B-B14F-4D97-AF65-F5344CB8AC3E}">
        <p14:creationId xmlns:p14="http://schemas.microsoft.com/office/powerpoint/2010/main" val="1074769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43</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Tumor-agnostic accrual has extended beyond dose-escalation: the advent of basket trials</a:t>
            </a:r>
          </a:p>
        </p:txBody>
      </p:sp>
      <p:pic>
        <p:nvPicPr>
          <p:cNvPr id="4" name="Picture 3">
            <a:extLst>
              <a:ext uri="{FF2B5EF4-FFF2-40B4-BE49-F238E27FC236}">
                <a16:creationId xmlns:a16="http://schemas.microsoft.com/office/drawing/2014/main" id="{3C369114-D8CB-AD4B-9A78-2F207652EFB8}"/>
              </a:ext>
            </a:extLst>
          </p:cNvPr>
          <p:cNvPicPr>
            <a:picLocks noChangeAspect="1"/>
          </p:cNvPicPr>
          <p:nvPr/>
        </p:nvPicPr>
        <p:blipFill rotWithShape="1">
          <a:blip r:embed="rId2"/>
          <a:srcRect l="1344" t="17137" r="14254" b="20400"/>
          <a:stretch/>
        </p:blipFill>
        <p:spPr>
          <a:xfrm>
            <a:off x="1008999" y="4193605"/>
            <a:ext cx="4029792" cy="1986875"/>
          </a:xfrm>
          <a:prstGeom prst="rect">
            <a:avLst/>
          </a:prstGeom>
        </p:spPr>
      </p:pic>
      <p:pic>
        <p:nvPicPr>
          <p:cNvPr id="5" name="Picture 2">
            <a:extLst>
              <a:ext uri="{FF2B5EF4-FFF2-40B4-BE49-F238E27FC236}">
                <a16:creationId xmlns:a16="http://schemas.microsoft.com/office/drawing/2014/main" id="{8A6C1C98-8826-9049-AA33-DDB91BC491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598"/>
          <a:stretch/>
        </p:blipFill>
        <p:spPr bwMode="auto">
          <a:xfrm>
            <a:off x="1731511" y="1816255"/>
            <a:ext cx="2643623" cy="28037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9B318BF-7271-5D44-88B7-90120B5592F0}"/>
              </a:ext>
            </a:extLst>
          </p:cNvPr>
          <p:cNvPicPr>
            <a:picLocks noChangeAspect="1"/>
          </p:cNvPicPr>
          <p:nvPr/>
        </p:nvPicPr>
        <p:blipFill>
          <a:blip r:embed="rId4"/>
          <a:stretch>
            <a:fillRect/>
          </a:stretch>
        </p:blipFill>
        <p:spPr>
          <a:xfrm>
            <a:off x="5038790" y="2133513"/>
            <a:ext cx="6202951" cy="3091630"/>
          </a:xfrm>
          <a:prstGeom prst="rect">
            <a:avLst/>
          </a:prstGeom>
        </p:spPr>
      </p:pic>
      <p:sp>
        <p:nvSpPr>
          <p:cNvPr id="2" name="Text Placeholder 12">
            <a:extLst>
              <a:ext uri="{FF2B5EF4-FFF2-40B4-BE49-F238E27FC236}">
                <a16:creationId xmlns:a16="http://schemas.microsoft.com/office/drawing/2014/main" id="{D8FBFD6A-F3B9-23CB-4C76-688AC0C2865A}"/>
              </a:ext>
            </a:extLst>
          </p:cNvPr>
          <p:cNvSpPr txBox="1">
            <a:spLocks/>
          </p:cNvSpPr>
          <p:nvPr/>
        </p:nvSpPr>
        <p:spPr>
          <a:xfrm>
            <a:off x="9945173" y="6614050"/>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3037544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8D4F4C-61C8-A9AD-7B38-B8EAD7CFD088}"/>
              </a:ext>
            </a:extLst>
          </p:cNvPr>
          <p:cNvSpPr>
            <a:spLocks noGrp="1"/>
          </p:cNvSpPr>
          <p:nvPr>
            <p:ph type="sldNum" sz="quarter" idx="11"/>
          </p:nvPr>
        </p:nvSpPr>
        <p:spPr/>
        <p:txBody>
          <a:bodyPr/>
          <a:lstStyle/>
          <a:p>
            <a:fld id="{523A240F-EAFE-E84F-B44C-6D7A08E0E409}" type="slidenum">
              <a:rPr lang="en-US" smtClean="0"/>
              <a:t>44</a:t>
            </a:fld>
            <a:endParaRPr lang="en-US"/>
          </a:p>
        </p:txBody>
      </p:sp>
      <p:sp>
        <p:nvSpPr>
          <p:cNvPr id="3" name="Footer Placeholder 2">
            <a:extLst>
              <a:ext uri="{FF2B5EF4-FFF2-40B4-BE49-F238E27FC236}">
                <a16:creationId xmlns:a16="http://schemas.microsoft.com/office/drawing/2014/main" id="{AE578F38-A2EF-D745-8756-71BFB44C2850}"/>
              </a:ext>
            </a:extLst>
          </p:cNvPr>
          <p:cNvSpPr>
            <a:spLocks noGrp="1"/>
          </p:cNvSpPr>
          <p:nvPr>
            <p:ph type="ftr" sz="quarter" idx="10"/>
          </p:nvPr>
        </p:nvSpPr>
        <p:spPr/>
        <p:txBody>
          <a:bodyPr/>
          <a:lstStyle/>
          <a:p>
            <a:r>
              <a:rPr lang="en-US"/>
              <a:t>MSK Confidential — do not distribute</a:t>
            </a:r>
          </a:p>
        </p:txBody>
      </p:sp>
      <p:sp>
        <p:nvSpPr>
          <p:cNvPr id="4" name="Text Placeholder 3">
            <a:extLst>
              <a:ext uri="{FF2B5EF4-FFF2-40B4-BE49-F238E27FC236}">
                <a16:creationId xmlns:a16="http://schemas.microsoft.com/office/drawing/2014/main" id="{D4120853-0D83-6DFE-D5B2-390220762421}"/>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1DFE9D41-52E2-3059-7BCB-457128FDCB0E}"/>
              </a:ext>
            </a:extLst>
          </p:cNvPr>
          <p:cNvPicPr>
            <a:picLocks noChangeAspect="1"/>
          </p:cNvPicPr>
          <p:nvPr/>
        </p:nvPicPr>
        <p:blipFill>
          <a:blip r:embed="rId2"/>
          <a:stretch>
            <a:fillRect/>
          </a:stretch>
        </p:blipFill>
        <p:spPr>
          <a:xfrm>
            <a:off x="1809152" y="704470"/>
            <a:ext cx="8573696" cy="5449060"/>
          </a:xfrm>
          <a:prstGeom prst="rect">
            <a:avLst/>
          </a:prstGeom>
        </p:spPr>
      </p:pic>
      <p:sp>
        <p:nvSpPr>
          <p:cNvPr id="7" name="TextBox 6">
            <a:extLst>
              <a:ext uri="{FF2B5EF4-FFF2-40B4-BE49-F238E27FC236}">
                <a16:creationId xmlns:a16="http://schemas.microsoft.com/office/drawing/2014/main" id="{33ACFC50-8A51-1F6F-E828-689534B4E015}"/>
              </a:ext>
            </a:extLst>
          </p:cNvPr>
          <p:cNvSpPr txBox="1"/>
          <p:nvPr/>
        </p:nvSpPr>
        <p:spPr>
          <a:xfrm>
            <a:off x="7505206" y="6532626"/>
            <a:ext cx="5510150" cy="369332"/>
          </a:xfrm>
          <a:prstGeom prst="rect">
            <a:avLst/>
          </a:prstGeom>
          <a:noFill/>
        </p:spPr>
        <p:txBody>
          <a:bodyPr wrap="square" rtlCol="0">
            <a:spAutoFit/>
          </a:bodyPr>
          <a:lstStyle/>
          <a:p>
            <a:pPr algn="l"/>
            <a:r>
              <a:rPr lang="en-US" dirty="0">
                <a:solidFill>
                  <a:srgbClr val="272524"/>
                </a:solidFill>
              </a:rPr>
              <a:t>Murciano-Goroff, Annu Rev Cancer Biol 2024</a:t>
            </a:r>
          </a:p>
        </p:txBody>
      </p:sp>
      <p:sp>
        <p:nvSpPr>
          <p:cNvPr id="9" name="Oval 8">
            <a:extLst>
              <a:ext uri="{FF2B5EF4-FFF2-40B4-BE49-F238E27FC236}">
                <a16:creationId xmlns:a16="http://schemas.microsoft.com/office/drawing/2014/main" id="{907A83EA-00E3-2330-892C-AD6DC0219477}"/>
              </a:ext>
            </a:extLst>
          </p:cNvPr>
          <p:cNvSpPr/>
          <p:nvPr/>
        </p:nvSpPr>
        <p:spPr>
          <a:xfrm>
            <a:off x="8509518" y="606490"/>
            <a:ext cx="979715" cy="438539"/>
          </a:xfrm>
          <a:prstGeom prst="ellipse">
            <a:avLst/>
          </a:prstGeom>
          <a:solidFill>
            <a:schemeClr val="bg1"/>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177439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a:xfrm>
            <a:off x="11338913" y="6388887"/>
            <a:ext cx="454745" cy="245223"/>
          </a:xfrm>
        </p:spPr>
        <p:txBody>
          <a:bodyPr/>
          <a:lstStyle/>
          <a:p>
            <a:fld id="{523A240F-EAFE-E84F-B44C-6D7A08E0E409}" type="slidenum">
              <a:rPr lang="en-US" smtClean="0"/>
              <a:pPr/>
              <a:t>45</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The EDD has helped lead programs that paved the way for the tumor-agnostic regulatory approval of several drugs</a:t>
            </a:r>
          </a:p>
        </p:txBody>
      </p:sp>
      <p:pic>
        <p:nvPicPr>
          <p:cNvPr id="4" name="Picture 2" descr="File:Food and Drug Administration logo ...">
            <a:extLst>
              <a:ext uri="{FF2B5EF4-FFF2-40B4-BE49-F238E27FC236}">
                <a16:creationId xmlns:a16="http://schemas.microsoft.com/office/drawing/2014/main" id="{B921AD0E-0501-F019-33C2-752755478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250" y="1621069"/>
            <a:ext cx="1078031" cy="4435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E7BF6A-F98F-DC2B-3E82-A20FA235647D}"/>
              </a:ext>
            </a:extLst>
          </p:cNvPr>
          <p:cNvSpPr txBox="1"/>
          <p:nvPr/>
        </p:nvSpPr>
        <p:spPr>
          <a:xfrm>
            <a:off x="5626503" y="1914334"/>
            <a:ext cx="5505540" cy="646331"/>
          </a:xfrm>
          <a:prstGeom prst="rect">
            <a:avLst/>
          </a:prstGeom>
          <a:noFill/>
        </p:spPr>
        <p:txBody>
          <a:bodyPr wrap="square">
            <a:spAutoFit/>
          </a:bodyPr>
          <a:lstStyle/>
          <a:p>
            <a:pPr algn="ctr"/>
            <a:r>
              <a:rPr lang="en-US" b="1" dirty="0">
                <a:latin typeface="ArialMT"/>
              </a:rPr>
              <a:t>Phase 1/2 basket trial</a:t>
            </a:r>
            <a:r>
              <a:rPr lang="en-US" dirty="0">
                <a:latin typeface="ArialMT"/>
              </a:rPr>
              <a:t> of </a:t>
            </a:r>
            <a:r>
              <a:rPr lang="en-US" b="1" dirty="0" err="1">
                <a:latin typeface="ArialMT"/>
              </a:rPr>
              <a:t>selpercatinib</a:t>
            </a:r>
            <a:r>
              <a:rPr lang="en-US" dirty="0">
                <a:latin typeface="ArialMT"/>
              </a:rPr>
              <a:t> (LIBRETTO-001) for any cancer with a </a:t>
            </a:r>
            <a:r>
              <a:rPr lang="en-US" b="1" i="1" dirty="0">
                <a:latin typeface="ArialMT"/>
              </a:rPr>
              <a:t>RET</a:t>
            </a:r>
            <a:r>
              <a:rPr lang="en-US" b="1" dirty="0">
                <a:latin typeface="ArialMT"/>
              </a:rPr>
              <a:t> fusion</a:t>
            </a:r>
            <a:endParaRPr lang="en-US" b="1" dirty="0"/>
          </a:p>
        </p:txBody>
      </p:sp>
      <p:pic>
        <p:nvPicPr>
          <p:cNvPr id="6" name="Picture 5">
            <a:extLst>
              <a:ext uri="{FF2B5EF4-FFF2-40B4-BE49-F238E27FC236}">
                <a16:creationId xmlns:a16="http://schemas.microsoft.com/office/drawing/2014/main" id="{9911300B-152C-A328-E0F7-A18BD3E5671D}"/>
              </a:ext>
            </a:extLst>
          </p:cNvPr>
          <p:cNvPicPr>
            <a:picLocks noChangeAspect="1"/>
          </p:cNvPicPr>
          <p:nvPr/>
        </p:nvPicPr>
        <p:blipFill rotWithShape="1">
          <a:blip r:embed="rId4"/>
          <a:srcRect r="535"/>
          <a:stretch/>
        </p:blipFill>
        <p:spPr>
          <a:xfrm>
            <a:off x="5240077" y="2849351"/>
            <a:ext cx="6081597" cy="2585323"/>
          </a:xfrm>
          <a:prstGeom prst="rect">
            <a:avLst/>
          </a:prstGeom>
        </p:spPr>
      </p:pic>
      <p:sp>
        <p:nvSpPr>
          <p:cNvPr id="8" name="TextBox 7">
            <a:extLst>
              <a:ext uri="{FF2B5EF4-FFF2-40B4-BE49-F238E27FC236}">
                <a16:creationId xmlns:a16="http://schemas.microsoft.com/office/drawing/2014/main" id="{118EE763-F764-AF87-F1A3-FDEC02A3EF2A}"/>
              </a:ext>
            </a:extLst>
          </p:cNvPr>
          <p:cNvSpPr txBox="1"/>
          <p:nvPr/>
        </p:nvSpPr>
        <p:spPr>
          <a:xfrm>
            <a:off x="798435" y="2264575"/>
            <a:ext cx="4441642" cy="3754874"/>
          </a:xfrm>
          <a:prstGeom prst="rect">
            <a:avLst/>
          </a:prstGeom>
          <a:noFill/>
        </p:spPr>
        <p:txBody>
          <a:bodyPr wrap="square">
            <a:spAutoFit/>
          </a:bodyPr>
          <a:lstStyle/>
          <a:p>
            <a:r>
              <a:rPr lang="en-US" sz="1600" u="sng" dirty="0">
                <a:latin typeface="ArialMT"/>
              </a:rPr>
              <a:t>Tumor agnostic drug approvals</a:t>
            </a:r>
          </a:p>
          <a:p>
            <a:endParaRPr lang="en-US" sz="800" dirty="0">
              <a:latin typeface="ArialMT"/>
            </a:endParaRPr>
          </a:p>
          <a:p>
            <a:r>
              <a:rPr lang="en-US" sz="1600" dirty="0">
                <a:latin typeface="ArialMT"/>
              </a:rPr>
              <a:t>Pembrolizumab MSI-H/</a:t>
            </a:r>
            <a:r>
              <a:rPr lang="en-US" sz="1600" dirty="0" err="1">
                <a:latin typeface="ArialMT"/>
              </a:rPr>
              <a:t>dMMR</a:t>
            </a:r>
            <a:r>
              <a:rPr lang="en-US" sz="1600" dirty="0">
                <a:latin typeface="ArialMT"/>
              </a:rPr>
              <a:t> 2017</a:t>
            </a:r>
          </a:p>
          <a:p>
            <a:r>
              <a:rPr lang="en-US" sz="1600" b="1" dirty="0">
                <a:latin typeface="ArialMT"/>
              </a:rPr>
              <a:t>Larotrectinib </a:t>
            </a:r>
            <a:r>
              <a:rPr lang="en-US" sz="1600" b="1" i="1" dirty="0">
                <a:latin typeface="ArialMT"/>
              </a:rPr>
              <a:t>NTRK</a:t>
            </a:r>
            <a:r>
              <a:rPr lang="en-US" sz="1600" b="1" dirty="0">
                <a:latin typeface="ArialMT"/>
              </a:rPr>
              <a:t> fusion 2019</a:t>
            </a:r>
          </a:p>
          <a:p>
            <a:r>
              <a:rPr lang="en-US" sz="1600" b="1" dirty="0">
                <a:latin typeface="ArialMT"/>
              </a:rPr>
              <a:t>   (MSK IRB #15-183)</a:t>
            </a:r>
          </a:p>
          <a:p>
            <a:r>
              <a:rPr lang="en-US" sz="1600" b="1" dirty="0" err="1">
                <a:latin typeface="ArialMT"/>
              </a:rPr>
              <a:t>Entrectinib</a:t>
            </a:r>
            <a:r>
              <a:rPr lang="en-US" sz="1600" b="1" dirty="0">
                <a:latin typeface="ArialMT"/>
              </a:rPr>
              <a:t> </a:t>
            </a:r>
            <a:r>
              <a:rPr lang="en-US" sz="1600" b="1" i="1" dirty="0">
                <a:latin typeface="ArialMT"/>
              </a:rPr>
              <a:t>NTRK</a:t>
            </a:r>
            <a:r>
              <a:rPr lang="en-US" sz="1600" b="1" dirty="0">
                <a:latin typeface="ArialMT"/>
              </a:rPr>
              <a:t> fusion 2019</a:t>
            </a:r>
          </a:p>
          <a:p>
            <a:r>
              <a:rPr lang="en-US" sz="1600" b="1" dirty="0">
                <a:latin typeface="ArialMT"/>
              </a:rPr>
              <a:t>   (MSK IRB #16-026)</a:t>
            </a:r>
          </a:p>
          <a:p>
            <a:r>
              <a:rPr lang="en-US" sz="1600" dirty="0">
                <a:latin typeface="ArialMT"/>
              </a:rPr>
              <a:t>Pembrolizumab TMB-H 2020</a:t>
            </a:r>
          </a:p>
          <a:p>
            <a:r>
              <a:rPr lang="en-US" sz="1600" dirty="0" err="1">
                <a:latin typeface="ArialMT"/>
              </a:rPr>
              <a:t>Dostarlimab</a:t>
            </a:r>
            <a:r>
              <a:rPr lang="en-US" sz="1600" dirty="0">
                <a:latin typeface="ArialMT"/>
              </a:rPr>
              <a:t> </a:t>
            </a:r>
            <a:r>
              <a:rPr lang="en-US" sz="1600" dirty="0" err="1">
                <a:latin typeface="ArialMT"/>
              </a:rPr>
              <a:t>dMMR</a:t>
            </a:r>
            <a:r>
              <a:rPr lang="en-US" sz="1600" dirty="0">
                <a:latin typeface="ArialMT"/>
              </a:rPr>
              <a:t> 2021</a:t>
            </a:r>
          </a:p>
          <a:p>
            <a:r>
              <a:rPr lang="en-US" sz="1600" dirty="0">
                <a:latin typeface="ArialMT"/>
              </a:rPr>
              <a:t>Dabrafenib Trametinib BRAF</a:t>
            </a:r>
            <a:r>
              <a:rPr lang="en-US" sz="1600" baseline="30000" dirty="0">
                <a:latin typeface="ArialMT"/>
              </a:rPr>
              <a:t>V600E </a:t>
            </a:r>
            <a:r>
              <a:rPr lang="en-US" sz="1600" dirty="0">
                <a:latin typeface="ArialMT"/>
              </a:rPr>
              <a:t>2022</a:t>
            </a:r>
          </a:p>
          <a:p>
            <a:r>
              <a:rPr lang="en-US" sz="1600" b="1" dirty="0" err="1">
                <a:latin typeface="ArialMT"/>
              </a:rPr>
              <a:t>Selpercatinib</a:t>
            </a:r>
            <a:r>
              <a:rPr lang="en-US" sz="1600" b="1" dirty="0">
                <a:latin typeface="ArialMT"/>
              </a:rPr>
              <a:t> </a:t>
            </a:r>
            <a:r>
              <a:rPr lang="en-US" sz="1600" b="1" i="1" dirty="0">
                <a:latin typeface="ArialMT"/>
              </a:rPr>
              <a:t>RET</a:t>
            </a:r>
            <a:r>
              <a:rPr lang="en-US" sz="1600" b="1" dirty="0">
                <a:latin typeface="ArialMT"/>
              </a:rPr>
              <a:t> fusion 2022</a:t>
            </a:r>
          </a:p>
          <a:p>
            <a:r>
              <a:rPr lang="en-US" sz="1600" b="1" dirty="0">
                <a:latin typeface="ArialMT"/>
              </a:rPr>
              <a:t>   (MSK IRB #17-256)</a:t>
            </a:r>
          </a:p>
          <a:p>
            <a:r>
              <a:rPr lang="en-US" sz="1600" b="1" dirty="0" err="1">
                <a:latin typeface="ArialMT"/>
              </a:rPr>
              <a:t>Repotrectinib</a:t>
            </a:r>
            <a:r>
              <a:rPr lang="en-US" sz="1600" b="1" dirty="0">
                <a:latin typeface="ArialMT"/>
              </a:rPr>
              <a:t> </a:t>
            </a:r>
            <a:r>
              <a:rPr lang="en-US" sz="1600" b="1" i="1" dirty="0">
                <a:latin typeface="ArialMT"/>
              </a:rPr>
              <a:t>NTRK </a:t>
            </a:r>
            <a:r>
              <a:rPr lang="en-US" sz="1600" b="1" dirty="0">
                <a:latin typeface="ArialMT"/>
              </a:rPr>
              <a:t>fusion 2024</a:t>
            </a:r>
            <a:endParaRPr lang="en-US" sz="1600" dirty="0">
              <a:latin typeface="ArialMT"/>
            </a:endParaRPr>
          </a:p>
          <a:p>
            <a:r>
              <a:rPr lang="en-US" sz="1600" b="1" dirty="0">
                <a:latin typeface="ArialMT"/>
              </a:rPr>
              <a:t>   (MSK IRB #17-084)</a:t>
            </a:r>
          </a:p>
          <a:p>
            <a:r>
              <a:rPr lang="en-US" sz="1600" dirty="0">
                <a:latin typeface="ArialMT"/>
              </a:rPr>
              <a:t>Trastuzumab </a:t>
            </a:r>
            <a:r>
              <a:rPr lang="en-US" sz="1600" dirty="0" err="1">
                <a:latin typeface="ArialMT"/>
              </a:rPr>
              <a:t>deruxtecan</a:t>
            </a:r>
            <a:r>
              <a:rPr lang="en-US" sz="1600" dirty="0">
                <a:latin typeface="ArialMT"/>
              </a:rPr>
              <a:t> HER2+ 2024</a:t>
            </a:r>
          </a:p>
        </p:txBody>
      </p:sp>
      <p:sp>
        <p:nvSpPr>
          <p:cNvPr id="11" name="TextBox 10">
            <a:extLst>
              <a:ext uri="{FF2B5EF4-FFF2-40B4-BE49-F238E27FC236}">
                <a16:creationId xmlns:a16="http://schemas.microsoft.com/office/drawing/2014/main" id="{8146A193-9259-FE99-9E2C-822980BD786A}"/>
              </a:ext>
            </a:extLst>
          </p:cNvPr>
          <p:cNvSpPr txBox="1"/>
          <p:nvPr/>
        </p:nvSpPr>
        <p:spPr>
          <a:xfrm>
            <a:off x="5331273" y="5609781"/>
            <a:ext cx="6096000" cy="646331"/>
          </a:xfrm>
          <a:prstGeom prst="rect">
            <a:avLst/>
          </a:prstGeom>
          <a:noFill/>
        </p:spPr>
        <p:txBody>
          <a:bodyPr wrap="square">
            <a:spAutoFit/>
          </a:bodyPr>
          <a:lstStyle/>
          <a:p>
            <a:pPr algn="ctr"/>
            <a:r>
              <a:rPr lang="en-US" dirty="0">
                <a:latin typeface="ArialMT"/>
              </a:rPr>
              <a:t>Multiple studies in the EDD continue to invest in the “basket trial” approach to patient accrual.</a:t>
            </a:r>
            <a:endParaRPr lang="en-US" dirty="0"/>
          </a:p>
        </p:txBody>
      </p:sp>
    </p:spTree>
    <p:extLst>
      <p:ext uri="{BB962C8B-B14F-4D97-AF65-F5344CB8AC3E}">
        <p14:creationId xmlns:p14="http://schemas.microsoft.com/office/powerpoint/2010/main" val="1705900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46E5FB-3203-8EA0-92F9-582D454861E3}"/>
              </a:ext>
            </a:extLst>
          </p:cNvPr>
          <p:cNvSpPr>
            <a:spLocks noGrp="1"/>
          </p:cNvSpPr>
          <p:nvPr>
            <p:ph type="sldNum" sz="quarter" idx="11"/>
          </p:nvPr>
        </p:nvSpPr>
        <p:spPr/>
        <p:txBody>
          <a:bodyPr/>
          <a:lstStyle/>
          <a:p>
            <a:fld id="{523A240F-EAFE-E84F-B44C-6D7A08E0E409}" type="slidenum">
              <a:rPr lang="en-US" smtClean="0"/>
              <a:pPr/>
              <a:t>46</a:t>
            </a:fld>
            <a:endParaRPr lang="en-US"/>
          </a:p>
        </p:txBody>
      </p:sp>
      <p:sp>
        <p:nvSpPr>
          <p:cNvPr id="6" name="Title 5">
            <a:extLst>
              <a:ext uri="{FF2B5EF4-FFF2-40B4-BE49-F238E27FC236}">
                <a16:creationId xmlns:a16="http://schemas.microsoft.com/office/drawing/2014/main" id="{FC7CF18C-D883-184A-B0C2-32911FD760AE}"/>
              </a:ext>
            </a:extLst>
          </p:cNvPr>
          <p:cNvSpPr>
            <a:spLocks noGrp="1"/>
          </p:cNvSpPr>
          <p:nvPr>
            <p:ph type="title"/>
          </p:nvPr>
        </p:nvSpPr>
        <p:spPr>
          <a:xfrm>
            <a:off x="504825" y="1371600"/>
            <a:ext cx="10736916" cy="4718050"/>
          </a:xfrm>
        </p:spPr>
        <p:txBody>
          <a:bodyPr/>
          <a:lstStyle/>
          <a:p>
            <a:r>
              <a:rPr lang="en-US" dirty="0"/>
              <a:t>Recent perspectives</a:t>
            </a:r>
          </a:p>
        </p:txBody>
      </p:sp>
      <p:sp>
        <p:nvSpPr>
          <p:cNvPr id="2" name="Text Placeholder 12">
            <a:extLst>
              <a:ext uri="{FF2B5EF4-FFF2-40B4-BE49-F238E27FC236}">
                <a16:creationId xmlns:a16="http://schemas.microsoft.com/office/drawing/2014/main" id="{6E65AB39-BC4B-B9A9-94ED-8A305CE0A18C}"/>
              </a:ext>
            </a:extLst>
          </p:cNvPr>
          <p:cNvSpPr txBox="1">
            <a:spLocks/>
          </p:cNvSpPr>
          <p:nvPr/>
        </p:nvSpPr>
        <p:spPr>
          <a:xfrm>
            <a:off x="9860507" y="662335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1680677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47</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The US FDA is exploring alternate strategies for dose finding: Project Optimus</a:t>
            </a:r>
          </a:p>
        </p:txBody>
      </p:sp>
      <p:sp>
        <p:nvSpPr>
          <p:cNvPr id="9" name="Down Arrow 8">
            <a:extLst>
              <a:ext uri="{FF2B5EF4-FFF2-40B4-BE49-F238E27FC236}">
                <a16:creationId xmlns:a16="http://schemas.microsoft.com/office/drawing/2014/main" id="{98704E7C-C259-5B4D-A069-8CB9835DF607}"/>
              </a:ext>
            </a:extLst>
          </p:cNvPr>
          <p:cNvSpPr/>
          <p:nvPr/>
        </p:nvSpPr>
        <p:spPr>
          <a:xfrm rot="10800000">
            <a:off x="1816008" y="1702989"/>
            <a:ext cx="649059" cy="4583237"/>
          </a:xfrm>
          <a:prstGeom prst="downArrow">
            <a:avLst/>
          </a:prstGeom>
          <a:gradFill flip="none" rotWithShape="1">
            <a:gsLst>
              <a:gs pos="0">
                <a:srgbClr val="E40D00"/>
              </a:gs>
              <a:gs pos="90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1341A3-148C-BF4F-99FC-40B5831AA62A}"/>
              </a:ext>
            </a:extLst>
          </p:cNvPr>
          <p:cNvSpPr txBox="1"/>
          <p:nvPr/>
        </p:nvSpPr>
        <p:spPr>
          <a:xfrm>
            <a:off x="2760553" y="2424947"/>
            <a:ext cx="2022462" cy="1384995"/>
          </a:xfrm>
          <a:prstGeom prst="rect">
            <a:avLst/>
          </a:prstGeom>
          <a:noFill/>
        </p:spPr>
        <p:txBody>
          <a:bodyPr wrap="square">
            <a:spAutoFit/>
          </a:bodyPr>
          <a:lstStyle/>
          <a:p>
            <a:r>
              <a:rPr lang="en-US" sz="2400" b="1" dirty="0"/>
              <a:t>MTD</a:t>
            </a:r>
          </a:p>
          <a:p>
            <a:r>
              <a:rPr lang="en-US" sz="2000" dirty="0"/>
              <a:t>dose selection based large on toxicity</a:t>
            </a:r>
          </a:p>
        </p:txBody>
      </p:sp>
      <p:sp>
        <p:nvSpPr>
          <p:cNvPr id="5" name="Sun 4">
            <a:extLst>
              <a:ext uri="{FF2B5EF4-FFF2-40B4-BE49-F238E27FC236}">
                <a16:creationId xmlns:a16="http://schemas.microsoft.com/office/drawing/2014/main" id="{FA08E5FA-E1AB-FD40-9241-3C1A23B764FD}"/>
              </a:ext>
            </a:extLst>
          </p:cNvPr>
          <p:cNvSpPr/>
          <p:nvPr/>
        </p:nvSpPr>
        <p:spPr>
          <a:xfrm>
            <a:off x="1718506" y="2311121"/>
            <a:ext cx="844062" cy="844062"/>
          </a:xfrm>
          <a:prstGeom prst="sun">
            <a:avLst/>
          </a:prstGeom>
          <a:solidFill>
            <a:srgbClr val="FFBE02"/>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Down Arrow 10">
            <a:extLst>
              <a:ext uri="{FF2B5EF4-FFF2-40B4-BE49-F238E27FC236}">
                <a16:creationId xmlns:a16="http://schemas.microsoft.com/office/drawing/2014/main" id="{95A46349-90E5-FF4E-872F-C0B3E1825A55}"/>
              </a:ext>
            </a:extLst>
          </p:cNvPr>
          <p:cNvSpPr/>
          <p:nvPr/>
        </p:nvSpPr>
        <p:spPr>
          <a:xfrm rot="10800000">
            <a:off x="6049478" y="1702989"/>
            <a:ext cx="649059" cy="4583237"/>
          </a:xfrm>
          <a:prstGeom prst="downArrow">
            <a:avLst/>
          </a:prstGeom>
          <a:gradFill flip="none" rotWithShape="1">
            <a:gsLst>
              <a:gs pos="0">
                <a:srgbClr val="E40D00"/>
              </a:gs>
              <a:gs pos="90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n 11">
            <a:extLst>
              <a:ext uri="{FF2B5EF4-FFF2-40B4-BE49-F238E27FC236}">
                <a16:creationId xmlns:a16="http://schemas.microsoft.com/office/drawing/2014/main" id="{13CF6BA2-2731-1B49-B9CC-63934745CB19}"/>
              </a:ext>
            </a:extLst>
          </p:cNvPr>
          <p:cNvSpPr/>
          <p:nvPr/>
        </p:nvSpPr>
        <p:spPr>
          <a:xfrm>
            <a:off x="5951976" y="3165228"/>
            <a:ext cx="844062" cy="844062"/>
          </a:xfrm>
          <a:prstGeom prst="sun">
            <a:avLst/>
          </a:prstGeom>
          <a:solidFill>
            <a:srgbClr val="FFBE02"/>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5B9381B1-637D-B442-8741-7EF1B872FB9C}"/>
              </a:ext>
            </a:extLst>
          </p:cNvPr>
          <p:cNvSpPr txBox="1"/>
          <p:nvPr/>
        </p:nvSpPr>
        <p:spPr>
          <a:xfrm>
            <a:off x="6893538" y="3320925"/>
            <a:ext cx="4169697" cy="1384995"/>
          </a:xfrm>
          <a:prstGeom prst="rect">
            <a:avLst/>
          </a:prstGeom>
          <a:noFill/>
        </p:spPr>
        <p:txBody>
          <a:bodyPr wrap="square">
            <a:spAutoFit/>
          </a:bodyPr>
          <a:lstStyle/>
          <a:p>
            <a:r>
              <a:rPr lang="en-US" sz="2400" b="1" dirty="0"/>
              <a:t>optimal dose</a:t>
            </a:r>
            <a:endParaRPr lang="en-US" sz="2000" b="1" dirty="0"/>
          </a:p>
          <a:p>
            <a:r>
              <a:rPr lang="en-US" sz="2000" dirty="0"/>
              <a:t>dose selection based on composite factors: PK, PD, response rate, PFS, patient-reported outcomes</a:t>
            </a:r>
          </a:p>
        </p:txBody>
      </p:sp>
      <p:sp>
        <p:nvSpPr>
          <p:cNvPr id="2" name="Text Placeholder 12">
            <a:extLst>
              <a:ext uri="{FF2B5EF4-FFF2-40B4-BE49-F238E27FC236}">
                <a16:creationId xmlns:a16="http://schemas.microsoft.com/office/drawing/2014/main" id="{0E7820F6-5A24-6327-BD0F-E125990551A3}"/>
              </a:ext>
            </a:extLst>
          </p:cNvPr>
          <p:cNvSpPr txBox="1">
            <a:spLocks/>
          </p:cNvSpPr>
          <p:nvPr/>
        </p:nvSpPr>
        <p:spPr>
          <a:xfrm>
            <a:off x="9979040" y="6623352"/>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1513758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FA3CE-3740-4511-C172-BB172EE5E6EE}"/>
              </a:ext>
            </a:extLst>
          </p:cNvPr>
          <p:cNvSpPr>
            <a:spLocks noGrp="1"/>
          </p:cNvSpPr>
          <p:nvPr>
            <p:ph type="title"/>
          </p:nvPr>
        </p:nvSpPr>
        <p:spPr/>
        <p:txBody>
          <a:bodyPr/>
          <a:lstStyle/>
          <a:p>
            <a:r>
              <a:rPr lang="en-US" dirty="0"/>
              <a:t>Randomization by dose for optimization</a:t>
            </a:r>
          </a:p>
        </p:txBody>
      </p:sp>
      <p:sp>
        <p:nvSpPr>
          <p:cNvPr id="3" name="Slide Number Placeholder 2">
            <a:extLst>
              <a:ext uri="{FF2B5EF4-FFF2-40B4-BE49-F238E27FC236}">
                <a16:creationId xmlns:a16="http://schemas.microsoft.com/office/drawing/2014/main" id="{92378914-9547-ACE6-A200-471B62C070DE}"/>
              </a:ext>
            </a:extLst>
          </p:cNvPr>
          <p:cNvSpPr>
            <a:spLocks noGrp="1"/>
          </p:cNvSpPr>
          <p:nvPr>
            <p:ph type="sldNum" sz="quarter" idx="12"/>
          </p:nvPr>
        </p:nvSpPr>
        <p:spPr/>
        <p:txBody>
          <a:bodyPr/>
          <a:lstStyle/>
          <a:p>
            <a:fld id="{63DCA5C9-2E11-4C67-86EB-AE1DE127DC64}" type="slidenum">
              <a:rPr lang="en-US" smtClean="0"/>
              <a:pPr/>
              <a:t>48</a:t>
            </a:fld>
            <a:endParaRPr lang="en-US" dirty="0"/>
          </a:p>
        </p:txBody>
      </p:sp>
      <p:pic>
        <p:nvPicPr>
          <p:cNvPr id="6" name="Content Placeholder 5">
            <a:extLst>
              <a:ext uri="{FF2B5EF4-FFF2-40B4-BE49-F238E27FC236}">
                <a16:creationId xmlns:a16="http://schemas.microsoft.com/office/drawing/2014/main" id="{E535617B-9531-37ED-1C19-3A20CA496179}"/>
              </a:ext>
            </a:extLst>
          </p:cNvPr>
          <p:cNvPicPr>
            <a:picLocks noGrp="1" noChangeAspect="1"/>
          </p:cNvPicPr>
          <p:nvPr>
            <p:ph sz="quarter" idx="14"/>
          </p:nvPr>
        </p:nvPicPr>
        <p:blipFill>
          <a:blip r:embed="rId2"/>
          <a:stretch>
            <a:fillRect/>
          </a:stretch>
        </p:blipFill>
        <p:spPr>
          <a:xfrm>
            <a:off x="2158458" y="1600200"/>
            <a:ext cx="7875084" cy="4533900"/>
          </a:xfrm>
        </p:spPr>
      </p:pic>
      <p:sp>
        <p:nvSpPr>
          <p:cNvPr id="7" name="TextBox 6">
            <a:extLst>
              <a:ext uri="{FF2B5EF4-FFF2-40B4-BE49-F238E27FC236}">
                <a16:creationId xmlns:a16="http://schemas.microsoft.com/office/drawing/2014/main" id="{8E5747E3-ACB3-8D29-109D-0093C7EC9927}"/>
              </a:ext>
            </a:extLst>
          </p:cNvPr>
          <p:cNvSpPr txBox="1"/>
          <p:nvPr/>
        </p:nvSpPr>
        <p:spPr>
          <a:xfrm>
            <a:off x="7600054" y="6079684"/>
            <a:ext cx="4589585" cy="276999"/>
          </a:xfrm>
          <a:prstGeom prst="rect">
            <a:avLst/>
          </a:prstGeom>
        </p:spPr>
        <p:txBody>
          <a:bodyPr vert="horz" wrap="square" lIns="0" tIns="0" rIns="0" bIns="0" rtlCol="0">
            <a:spAutoFit/>
          </a:bodyPr>
          <a:lstStyle/>
          <a:p>
            <a:pPr algn="l"/>
            <a:r>
              <a:rPr lang="en-US" dirty="0"/>
              <a:t>Araujo, Annals of Oncology 2023;34:48.</a:t>
            </a:r>
          </a:p>
        </p:txBody>
      </p:sp>
      <p:sp>
        <p:nvSpPr>
          <p:cNvPr id="8" name="Rectangle 7">
            <a:extLst>
              <a:ext uri="{FF2B5EF4-FFF2-40B4-BE49-F238E27FC236}">
                <a16:creationId xmlns:a16="http://schemas.microsoft.com/office/drawing/2014/main" id="{EEF3533B-720E-208A-FADA-F486EF37CBC2}"/>
              </a:ext>
            </a:extLst>
          </p:cNvPr>
          <p:cNvSpPr/>
          <p:nvPr/>
        </p:nvSpPr>
        <p:spPr bwMode="auto">
          <a:xfrm>
            <a:off x="2158458" y="1600200"/>
            <a:ext cx="45719" cy="4633175"/>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Rectangle 8">
            <a:extLst>
              <a:ext uri="{FF2B5EF4-FFF2-40B4-BE49-F238E27FC236}">
                <a16:creationId xmlns:a16="http://schemas.microsoft.com/office/drawing/2014/main" id="{119082A9-3C9B-603E-87D8-F9B71D2BEFEB}"/>
              </a:ext>
            </a:extLst>
          </p:cNvPr>
          <p:cNvSpPr/>
          <p:nvPr/>
        </p:nvSpPr>
        <p:spPr bwMode="auto">
          <a:xfrm>
            <a:off x="9986680" y="1520778"/>
            <a:ext cx="45719" cy="4633175"/>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Tree>
    <p:extLst>
      <p:ext uri="{BB962C8B-B14F-4D97-AF65-F5344CB8AC3E}">
        <p14:creationId xmlns:p14="http://schemas.microsoft.com/office/powerpoint/2010/main" val="525925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1D3A7-901E-133A-EE51-04101B3D851E}"/>
              </a:ext>
            </a:extLst>
          </p:cNvPr>
          <p:cNvSpPr>
            <a:spLocks noGrp="1"/>
          </p:cNvSpPr>
          <p:nvPr>
            <p:ph type="title"/>
          </p:nvPr>
        </p:nvSpPr>
        <p:spPr>
          <a:xfrm>
            <a:off x="248953" y="112909"/>
            <a:ext cx="11216216" cy="1022350"/>
          </a:xfrm>
        </p:spPr>
        <p:txBody>
          <a:bodyPr/>
          <a:lstStyle/>
          <a:p>
            <a:r>
              <a:rPr lang="en-US" dirty="0"/>
              <a:t>Project Optimus/ MDICT Task Force </a:t>
            </a:r>
          </a:p>
        </p:txBody>
      </p:sp>
      <p:sp>
        <p:nvSpPr>
          <p:cNvPr id="3" name="Slide Number Placeholder 2">
            <a:extLst>
              <a:ext uri="{FF2B5EF4-FFF2-40B4-BE49-F238E27FC236}">
                <a16:creationId xmlns:a16="http://schemas.microsoft.com/office/drawing/2014/main" id="{CF312297-E16A-9DEE-BF19-4AEA00EF8941}"/>
              </a:ext>
            </a:extLst>
          </p:cNvPr>
          <p:cNvSpPr>
            <a:spLocks noGrp="1"/>
          </p:cNvSpPr>
          <p:nvPr>
            <p:ph type="sldNum" sz="quarter" idx="12"/>
          </p:nvPr>
        </p:nvSpPr>
        <p:spPr/>
        <p:txBody>
          <a:bodyPr/>
          <a:lstStyle/>
          <a:p>
            <a:fld id="{63DCA5C9-2E11-4C67-86EB-AE1DE127DC64}" type="slidenum">
              <a:rPr lang="en-US" smtClean="0"/>
              <a:pPr/>
              <a:t>49</a:t>
            </a:fld>
            <a:endParaRPr lang="en-US"/>
          </a:p>
        </p:txBody>
      </p:sp>
      <p:sp>
        <p:nvSpPr>
          <p:cNvPr id="4" name="TextBox 3">
            <a:extLst>
              <a:ext uri="{FF2B5EF4-FFF2-40B4-BE49-F238E27FC236}">
                <a16:creationId xmlns:a16="http://schemas.microsoft.com/office/drawing/2014/main" id="{2767B81E-BDDB-4CEF-1F0D-714DAC400670}"/>
              </a:ext>
            </a:extLst>
          </p:cNvPr>
          <p:cNvSpPr txBox="1"/>
          <p:nvPr/>
        </p:nvSpPr>
        <p:spPr>
          <a:xfrm>
            <a:off x="7104185" y="6040860"/>
            <a:ext cx="6724357" cy="276999"/>
          </a:xfrm>
          <a:prstGeom prst="rect">
            <a:avLst/>
          </a:prstGeom>
        </p:spPr>
        <p:txBody>
          <a:bodyPr vert="horz" wrap="square" lIns="0" tIns="0" rIns="0" bIns="0" rtlCol="0">
            <a:spAutoFit/>
          </a:bodyPr>
          <a:lstStyle/>
          <a:p>
            <a:pPr algn="l"/>
            <a:r>
              <a:rPr lang="en-US" dirty="0"/>
              <a:t>Murciano-Goroff, et al., Cancer Discovery 2024.  </a:t>
            </a:r>
          </a:p>
        </p:txBody>
      </p:sp>
      <p:pic>
        <p:nvPicPr>
          <p:cNvPr id="7" name="Picture 6">
            <a:extLst>
              <a:ext uri="{FF2B5EF4-FFF2-40B4-BE49-F238E27FC236}">
                <a16:creationId xmlns:a16="http://schemas.microsoft.com/office/drawing/2014/main" id="{0B15D1CC-F0C3-8A4A-4F59-56D581472FCA}"/>
              </a:ext>
            </a:extLst>
          </p:cNvPr>
          <p:cNvPicPr>
            <a:picLocks noChangeAspect="1"/>
          </p:cNvPicPr>
          <p:nvPr/>
        </p:nvPicPr>
        <p:blipFill>
          <a:blip r:embed="rId2"/>
          <a:stretch>
            <a:fillRect/>
          </a:stretch>
        </p:blipFill>
        <p:spPr>
          <a:xfrm>
            <a:off x="3090299" y="877335"/>
            <a:ext cx="4469423" cy="4486353"/>
          </a:xfrm>
          <a:prstGeom prst="rect">
            <a:avLst/>
          </a:prstGeom>
        </p:spPr>
      </p:pic>
    </p:spTree>
    <p:extLst>
      <p:ext uri="{BB962C8B-B14F-4D97-AF65-F5344CB8AC3E}">
        <p14:creationId xmlns:p14="http://schemas.microsoft.com/office/powerpoint/2010/main" val="1020216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FF51D-B01C-05F9-FD6B-38594A13488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F828C6-D39F-70D0-3545-BEA86D175799}"/>
              </a:ext>
            </a:extLst>
          </p:cNvPr>
          <p:cNvSpPr>
            <a:spLocks noGrp="1"/>
          </p:cNvSpPr>
          <p:nvPr>
            <p:ph type="sldNum" sz="quarter" idx="11"/>
          </p:nvPr>
        </p:nvSpPr>
        <p:spPr/>
        <p:txBody>
          <a:bodyPr/>
          <a:lstStyle/>
          <a:p>
            <a:fld id="{523A240F-EAFE-E84F-B44C-6D7A08E0E409}" type="slidenum">
              <a:rPr lang="en-US" smtClean="0"/>
              <a:pPr/>
              <a:t>5</a:t>
            </a:fld>
            <a:endParaRPr lang="en-US"/>
          </a:p>
        </p:txBody>
      </p:sp>
      <p:sp>
        <p:nvSpPr>
          <p:cNvPr id="6" name="Title 5">
            <a:extLst>
              <a:ext uri="{FF2B5EF4-FFF2-40B4-BE49-F238E27FC236}">
                <a16:creationId xmlns:a16="http://schemas.microsoft.com/office/drawing/2014/main" id="{846A0B24-9125-CEA2-65AC-A4465ADFEBAA}"/>
              </a:ext>
            </a:extLst>
          </p:cNvPr>
          <p:cNvSpPr>
            <a:spLocks noGrp="1"/>
          </p:cNvSpPr>
          <p:nvPr>
            <p:ph type="title"/>
          </p:nvPr>
        </p:nvSpPr>
        <p:spPr>
          <a:xfrm>
            <a:off x="504825" y="1371600"/>
            <a:ext cx="11382375" cy="4718050"/>
          </a:xfrm>
        </p:spPr>
        <p:txBody>
          <a:bodyPr/>
          <a:lstStyle/>
          <a:p>
            <a:r>
              <a:rPr lang="en-US" dirty="0"/>
              <a:t>Objective 1:</a:t>
            </a:r>
            <a:br>
              <a:rPr lang="en-US" dirty="0"/>
            </a:br>
            <a:br>
              <a:rPr lang="en-US" dirty="0"/>
            </a:br>
            <a:r>
              <a:rPr lang="en-US" dirty="0"/>
              <a:t>How do we move from basic research to clinical research?</a:t>
            </a:r>
          </a:p>
        </p:txBody>
      </p:sp>
    </p:spTree>
    <p:extLst>
      <p:ext uri="{BB962C8B-B14F-4D97-AF65-F5344CB8AC3E}">
        <p14:creationId xmlns:p14="http://schemas.microsoft.com/office/powerpoint/2010/main" val="291858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279B-014F-B80C-BDA3-59D0222D00CC}"/>
              </a:ext>
            </a:extLst>
          </p:cNvPr>
          <p:cNvSpPr>
            <a:spLocks noGrp="1"/>
          </p:cNvSpPr>
          <p:nvPr>
            <p:ph type="title"/>
          </p:nvPr>
        </p:nvSpPr>
        <p:spPr/>
        <p:txBody>
          <a:bodyPr/>
          <a:lstStyle/>
          <a:p>
            <a:r>
              <a:rPr lang="en-US" dirty="0"/>
              <a:t>Encouraging drug development for rare tumors </a:t>
            </a:r>
          </a:p>
        </p:txBody>
      </p:sp>
      <p:sp>
        <p:nvSpPr>
          <p:cNvPr id="3" name="Content Placeholder 2">
            <a:extLst>
              <a:ext uri="{FF2B5EF4-FFF2-40B4-BE49-F238E27FC236}">
                <a16:creationId xmlns:a16="http://schemas.microsoft.com/office/drawing/2014/main" id="{ABB3F57E-A5F1-959E-A959-8D819E751946}"/>
              </a:ext>
            </a:extLst>
          </p:cNvPr>
          <p:cNvSpPr>
            <a:spLocks noGrp="1"/>
          </p:cNvSpPr>
          <p:nvPr>
            <p:ph idx="1"/>
          </p:nvPr>
        </p:nvSpPr>
        <p:spPr/>
        <p:txBody>
          <a:bodyPr/>
          <a:lstStyle/>
          <a:p>
            <a:pPr>
              <a:lnSpc>
                <a:spcPct val="100000"/>
              </a:lnSpc>
            </a:pPr>
            <a:r>
              <a:rPr lang="en-US" sz="2800" dirty="0"/>
              <a:t>“</a:t>
            </a:r>
            <a:r>
              <a:rPr lang="en-US" sz="2800" b="1" dirty="0"/>
              <a:t>Although conducting non-inferiority comparisons is probably infeasible in many small, biomarker-defined subgroups of patients with cancer, early efficacy, safety, and exposure-response data </a:t>
            </a:r>
            <a:r>
              <a:rPr lang="en-US" sz="2800" dirty="0"/>
              <a:t>collected from a randomized trial </a:t>
            </a:r>
            <a:r>
              <a:rPr lang="en-US" sz="2800" b="1" dirty="0"/>
              <a:t>would support more informed dose selection</a:t>
            </a:r>
            <a:r>
              <a:rPr lang="en-US" sz="2800" dirty="0"/>
              <a:t>…” –FDA Perspective in the NEJM (</a:t>
            </a:r>
            <a:r>
              <a:rPr lang="en-US" sz="2800" dirty="0" err="1"/>
              <a:t>Mirat</a:t>
            </a:r>
            <a:r>
              <a:rPr lang="en-US" sz="2800" dirty="0"/>
              <a:t> Shah…Richard </a:t>
            </a:r>
            <a:r>
              <a:rPr lang="en-US" sz="2800" dirty="0" err="1"/>
              <a:t>Pazdur</a:t>
            </a:r>
            <a:r>
              <a:rPr lang="en-US" sz="2800" dirty="0"/>
              <a:t>, NEJM 2021;385:1445) </a:t>
            </a:r>
          </a:p>
        </p:txBody>
      </p:sp>
    </p:spTree>
    <p:extLst>
      <p:ext uri="{BB962C8B-B14F-4D97-AF65-F5344CB8AC3E}">
        <p14:creationId xmlns:p14="http://schemas.microsoft.com/office/powerpoint/2010/main" val="3876319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51</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a:xfrm>
            <a:off x="512063" y="457201"/>
            <a:ext cx="11334944" cy="914400"/>
          </a:xfrm>
        </p:spPr>
        <p:txBody>
          <a:bodyPr/>
          <a:lstStyle/>
          <a:p>
            <a:r>
              <a:rPr lang="en-US" dirty="0"/>
              <a:t>Some strategies to identify optimal dose may not be feasible or delay approval times, particularly for rare cancers</a:t>
            </a:r>
          </a:p>
        </p:txBody>
      </p:sp>
      <p:sp>
        <p:nvSpPr>
          <p:cNvPr id="13" name="TextBox 12">
            <a:extLst>
              <a:ext uri="{FF2B5EF4-FFF2-40B4-BE49-F238E27FC236}">
                <a16:creationId xmlns:a16="http://schemas.microsoft.com/office/drawing/2014/main" id="{5B9381B1-637D-B442-8741-7EF1B872FB9C}"/>
              </a:ext>
            </a:extLst>
          </p:cNvPr>
          <p:cNvSpPr txBox="1"/>
          <p:nvPr/>
        </p:nvSpPr>
        <p:spPr>
          <a:xfrm>
            <a:off x="1326381" y="1935187"/>
            <a:ext cx="4169697" cy="1323439"/>
          </a:xfrm>
          <a:prstGeom prst="rect">
            <a:avLst/>
          </a:prstGeom>
          <a:noFill/>
        </p:spPr>
        <p:txBody>
          <a:bodyPr wrap="square">
            <a:spAutoFit/>
          </a:bodyPr>
          <a:lstStyle/>
          <a:p>
            <a:r>
              <a:rPr lang="en-US" sz="2000" b="1" dirty="0"/>
              <a:t>utilize phase 1/2 structure</a:t>
            </a:r>
          </a:p>
          <a:p>
            <a:pPr marL="342900" indent="-342900">
              <a:buFont typeface="Arial" panose="020B0604020202020204" pitchFamily="34" charset="0"/>
              <a:buChar char="•"/>
            </a:pPr>
            <a:r>
              <a:rPr lang="en-US" sz="2000" dirty="0"/>
              <a:t>augment potentially optimal dose cohorts to assess composite factors</a:t>
            </a:r>
          </a:p>
        </p:txBody>
      </p:sp>
      <p:pic>
        <p:nvPicPr>
          <p:cNvPr id="4" name="Picture 3">
            <a:extLst>
              <a:ext uri="{FF2B5EF4-FFF2-40B4-BE49-F238E27FC236}">
                <a16:creationId xmlns:a16="http://schemas.microsoft.com/office/drawing/2014/main" id="{C9D29918-56B8-E343-AE85-11A23BDAA97A}"/>
              </a:ext>
            </a:extLst>
          </p:cNvPr>
          <p:cNvPicPr>
            <a:picLocks noChangeAspect="1"/>
          </p:cNvPicPr>
          <p:nvPr/>
        </p:nvPicPr>
        <p:blipFill>
          <a:blip r:embed="rId3"/>
          <a:stretch>
            <a:fillRect/>
          </a:stretch>
        </p:blipFill>
        <p:spPr>
          <a:xfrm>
            <a:off x="5669900" y="1935187"/>
            <a:ext cx="1660371" cy="1643684"/>
          </a:xfrm>
          <a:prstGeom prst="rect">
            <a:avLst/>
          </a:prstGeom>
        </p:spPr>
      </p:pic>
      <p:sp>
        <p:nvSpPr>
          <p:cNvPr id="26" name="Right Arrow 25">
            <a:extLst>
              <a:ext uri="{FF2B5EF4-FFF2-40B4-BE49-F238E27FC236}">
                <a16:creationId xmlns:a16="http://schemas.microsoft.com/office/drawing/2014/main" id="{97BF0542-B89F-3148-B40C-C41BB7059C66}"/>
              </a:ext>
            </a:extLst>
          </p:cNvPr>
          <p:cNvSpPr/>
          <p:nvPr/>
        </p:nvSpPr>
        <p:spPr>
          <a:xfrm>
            <a:off x="7330271" y="2402475"/>
            <a:ext cx="587831" cy="291402"/>
          </a:xfrm>
          <a:prstGeom prst="rightArrow">
            <a:avLst/>
          </a:prstGeom>
          <a:solidFill>
            <a:schemeClr val="accent4">
              <a:lumMod val="75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083AEE28-87E5-CC49-88B2-E14B414CB571}"/>
              </a:ext>
            </a:extLst>
          </p:cNvPr>
          <p:cNvPicPr>
            <a:picLocks noChangeAspect="1"/>
          </p:cNvPicPr>
          <p:nvPr/>
        </p:nvPicPr>
        <p:blipFill>
          <a:blip r:embed="rId4"/>
          <a:stretch>
            <a:fillRect/>
          </a:stretch>
        </p:blipFill>
        <p:spPr>
          <a:xfrm>
            <a:off x="8055118" y="1713318"/>
            <a:ext cx="1168767" cy="1767175"/>
          </a:xfrm>
          <a:prstGeom prst="rect">
            <a:avLst/>
          </a:prstGeom>
        </p:spPr>
      </p:pic>
      <p:pic>
        <p:nvPicPr>
          <p:cNvPr id="27" name="Picture 26">
            <a:extLst>
              <a:ext uri="{FF2B5EF4-FFF2-40B4-BE49-F238E27FC236}">
                <a16:creationId xmlns:a16="http://schemas.microsoft.com/office/drawing/2014/main" id="{AD48E1A5-A4D9-4C46-86AD-A14A240637A8}"/>
              </a:ext>
            </a:extLst>
          </p:cNvPr>
          <p:cNvPicPr>
            <a:picLocks noChangeAspect="1"/>
          </p:cNvPicPr>
          <p:nvPr/>
        </p:nvPicPr>
        <p:blipFill>
          <a:blip r:embed="rId3"/>
          <a:stretch>
            <a:fillRect/>
          </a:stretch>
        </p:blipFill>
        <p:spPr>
          <a:xfrm>
            <a:off x="5669900" y="4221610"/>
            <a:ext cx="1660371" cy="1643684"/>
          </a:xfrm>
          <a:prstGeom prst="rect">
            <a:avLst/>
          </a:prstGeom>
        </p:spPr>
      </p:pic>
      <p:sp>
        <p:nvSpPr>
          <p:cNvPr id="28" name="Right Arrow 27">
            <a:extLst>
              <a:ext uri="{FF2B5EF4-FFF2-40B4-BE49-F238E27FC236}">
                <a16:creationId xmlns:a16="http://schemas.microsoft.com/office/drawing/2014/main" id="{7A4827F1-784A-994D-BF84-685512B97F7E}"/>
              </a:ext>
            </a:extLst>
          </p:cNvPr>
          <p:cNvSpPr/>
          <p:nvPr/>
        </p:nvSpPr>
        <p:spPr>
          <a:xfrm rot="18878369">
            <a:off x="7363223" y="4285721"/>
            <a:ext cx="587831" cy="291402"/>
          </a:xfrm>
          <a:prstGeom prst="rightArrow">
            <a:avLst/>
          </a:prstGeom>
          <a:solidFill>
            <a:schemeClr val="accent4">
              <a:lumMod val="75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99DFDFDB-86F3-8641-8836-C0E7236E6F69}"/>
              </a:ext>
            </a:extLst>
          </p:cNvPr>
          <p:cNvPicPr>
            <a:picLocks noChangeAspect="1"/>
          </p:cNvPicPr>
          <p:nvPr/>
        </p:nvPicPr>
        <p:blipFill>
          <a:blip r:embed="rId4"/>
          <a:stretch>
            <a:fillRect/>
          </a:stretch>
        </p:blipFill>
        <p:spPr>
          <a:xfrm>
            <a:off x="9992186" y="4155469"/>
            <a:ext cx="1168767" cy="1767175"/>
          </a:xfrm>
          <a:prstGeom prst="rect">
            <a:avLst/>
          </a:prstGeom>
        </p:spPr>
      </p:pic>
      <p:sp>
        <p:nvSpPr>
          <p:cNvPr id="30" name="Right Arrow 29">
            <a:extLst>
              <a:ext uri="{FF2B5EF4-FFF2-40B4-BE49-F238E27FC236}">
                <a16:creationId xmlns:a16="http://schemas.microsoft.com/office/drawing/2014/main" id="{51D11644-841A-1A48-A913-27055EBD4FC7}"/>
              </a:ext>
            </a:extLst>
          </p:cNvPr>
          <p:cNvSpPr/>
          <p:nvPr/>
        </p:nvSpPr>
        <p:spPr>
          <a:xfrm>
            <a:off x="9305287" y="4597231"/>
            <a:ext cx="587831" cy="291402"/>
          </a:xfrm>
          <a:prstGeom prst="rightArrow">
            <a:avLst/>
          </a:prstGeom>
          <a:solidFill>
            <a:schemeClr val="accent4">
              <a:lumMod val="75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ight Arrow 30">
            <a:extLst>
              <a:ext uri="{FF2B5EF4-FFF2-40B4-BE49-F238E27FC236}">
                <a16:creationId xmlns:a16="http://schemas.microsoft.com/office/drawing/2014/main" id="{66875CE9-B85F-4E4B-AAC8-F94B0B5BB13A}"/>
              </a:ext>
            </a:extLst>
          </p:cNvPr>
          <p:cNvSpPr/>
          <p:nvPr/>
        </p:nvSpPr>
        <p:spPr>
          <a:xfrm rot="2731556">
            <a:off x="7362918" y="4599666"/>
            <a:ext cx="587831" cy="291402"/>
          </a:xfrm>
          <a:prstGeom prst="rightArrow">
            <a:avLst/>
          </a:prstGeom>
          <a:solidFill>
            <a:schemeClr val="accent4">
              <a:lumMod val="75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0C41302C-A047-EE4D-868B-E4D220CDFD18}"/>
              </a:ext>
            </a:extLst>
          </p:cNvPr>
          <p:cNvPicPr>
            <a:picLocks noChangeAspect="1"/>
          </p:cNvPicPr>
          <p:nvPr/>
        </p:nvPicPr>
        <p:blipFill rotWithShape="1">
          <a:blip r:embed="rId4"/>
          <a:srcRect b="48256"/>
          <a:stretch/>
        </p:blipFill>
        <p:spPr>
          <a:xfrm>
            <a:off x="8037452" y="4155469"/>
            <a:ext cx="1168767" cy="914400"/>
          </a:xfrm>
          <a:prstGeom prst="rect">
            <a:avLst/>
          </a:prstGeom>
        </p:spPr>
      </p:pic>
      <p:sp>
        <p:nvSpPr>
          <p:cNvPr id="33" name="TextBox 32">
            <a:extLst>
              <a:ext uri="{FF2B5EF4-FFF2-40B4-BE49-F238E27FC236}">
                <a16:creationId xmlns:a16="http://schemas.microsoft.com/office/drawing/2014/main" id="{ED5C25FB-0DAF-CC44-9713-29B11448A2D6}"/>
              </a:ext>
            </a:extLst>
          </p:cNvPr>
          <p:cNvSpPr txBox="1"/>
          <p:nvPr/>
        </p:nvSpPr>
        <p:spPr>
          <a:xfrm>
            <a:off x="1336274" y="4073025"/>
            <a:ext cx="3547659" cy="1631216"/>
          </a:xfrm>
          <a:prstGeom prst="rect">
            <a:avLst/>
          </a:prstGeom>
          <a:noFill/>
        </p:spPr>
        <p:txBody>
          <a:bodyPr wrap="square">
            <a:spAutoFit/>
          </a:bodyPr>
          <a:lstStyle/>
          <a:p>
            <a:r>
              <a:rPr lang="en-US" sz="2000" b="1" dirty="0"/>
              <a:t>perform a randomized phase 2 dose finding trial</a:t>
            </a:r>
          </a:p>
          <a:p>
            <a:pPr marL="342900" indent="-342900">
              <a:buFont typeface="Arial" panose="020B0604020202020204" pitchFamily="34" charset="0"/>
              <a:buChar char="•"/>
            </a:pPr>
            <a:r>
              <a:rPr lang="en-US" sz="2000" dirty="0"/>
              <a:t>composite factors are predominantly assessed in these cohorts</a:t>
            </a:r>
          </a:p>
        </p:txBody>
      </p:sp>
      <p:sp>
        <p:nvSpPr>
          <p:cNvPr id="2" name="Text Placeholder 12">
            <a:extLst>
              <a:ext uri="{FF2B5EF4-FFF2-40B4-BE49-F238E27FC236}">
                <a16:creationId xmlns:a16="http://schemas.microsoft.com/office/drawing/2014/main" id="{C11E60F2-A0DA-F8E7-E23F-AD30C799E5B2}"/>
              </a:ext>
            </a:extLst>
          </p:cNvPr>
          <p:cNvSpPr txBox="1">
            <a:spLocks/>
          </p:cNvSpPr>
          <p:nvPr/>
        </p:nvSpPr>
        <p:spPr>
          <a:xfrm>
            <a:off x="9992186" y="6617616"/>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3476158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47D43-F97B-8EE3-D431-16CBF6FF28B0}"/>
              </a:ext>
            </a:extLst>
          </p:cNvPr>
          <p:cNvSpPr>
            <a:spLocks noGrp="1"/>
          </p:cNvSpPr>
          <p:nvPr>
            <p:ph type="title"/>
          </p:nvPr>
        </p:nvSpPr>
        <p:spPr/>
        <p:txBody>
          <a:bodyPr/>
          <a:lstStyle/>
          <a:p>
            <a:r>
              <a:rPr lang="en-US" dirty="0"/>
              <a:t>Select oncologic drug approvals (2019-2021) </a:t>
            </a:r>
          </a:p>
        </p:txBody>
      </p:sp>
      <p:sp>
        <p:nvSpPr>
          <p:cNvPr id="3" name="Slide Number Placeholder 2">
            <a:extLst>
              <a:ext uri="{FF2B5EF4-FFF2-40B4-BE49-F238E27FC236}">
                <a16:creationId xmlns:a16="http://schemas.microsoft.com/office/drawing/2014/main" id="{657F3827-0A86-FAF8-B1A0-98923B9E0EBC}"/>
              </a:ext>
            </a:extLst>
          </p:cNvPr>
          <p:cNvSpPr>
            <a:spLocks noGrp="1"/>
          </p:cNvSpPr>
          <p:nvPr>
            <p:ph type="sldNum" sz="quarter" idx="12"/>
          </p:nvPr>
        </p:nvSpPr>
        <p:spPr/>
        <p:txBody>
          <a:bodyPr/>
          <a:lstStyle/>
          <a:p>
            <a:fld id="{63DCA5C9-2E11-4C67-86EB-AE1DE127DC64}" type="slidenum">
              <a:rPr lang="en-US" smtClean="0"/>
              <a:pPr/>
              <a:t>52</a:t>
            </a:fld>
            <a:endParaRPr lang="en-US" dirty="0"/>
          </a:p>
        </p:txBody>
      </p:sp>
      <p:graphicFrame>
        <p:nvGraphicFramePr>
          <p:cNvPr id="6" name="Table 6">
            <a:extLst>
              <a:ext uri="{FF2B5EF4-FFF2-40B4-BE49-F238E27FC236}">
                <a16:creationId xmlns:a16="http://schemas.microsoft.com/office/drawing/2014/main" id="{61C903FD-5EC4-CBC7-7ECD-6D64371A2E49}"/>
              </a:ext>
            </a:extLst>
          </p:cNvPr>
          <p:cNvGraphicFramePr>
            <a:graphicFrameLocks noGrp="1"/>
          </p:cNvGraphicFramePr>
          <p:nvPr>
            <p:ph sz="quarter" idx="14"/>
          </p:nvPr>
        </p:nvGraphicFramePr>
        <p:xfrm>
          <a:off x="488950" y="1828800"/>
          <a:ext cx="11214099" cy="3570952"/>
        </p:xfrm>
        <a:graphic>
          <a:graphicData uri="http://schemas.openxmlformats.org/drawingml/2006/table">
            <a:tbl>
              <a:tblPr firstRow="1" bandRow="1">
                <a:tableStyleId>{5C22544A-7EE6-4342-B048-85BDC9FD1C3A}</a:tableStyleId>
              </a:tblPr>
              <a:tblGrid>
                <a:gridCol w="3738033">
                  <a:extLst>
                    <a:ext uri="{9D8B030D-6E8A-4147-A177-3AD203B41FA5}">
                      <a16:colId xmlns:a16="http://schemas.microsoft.com/office/drawing/2014/main" val="3775018967"/>
                    </a:ext>
                  </a:extLst>
                </a:gridCol>
                <a:gridCol w="3738033">
                  <a:extLst>
                    <a:ext uri="{9D8B030D-6E8A-4147-A177-3AD203B41FA5}">
                      <a16:colId xmlns:a16="http://schemas.microsoft.com/office/drawing/2014/main" val="1780680058"/>
                    </a:ext>
                  </a:extLst>
                </a:gridCol>
                <a:gridCol w="3738033">
                  <a:extLst>
                    <a:ext uri="{9D8B030D-6E8A-4147-A177-3AD203B41FA5}">
                      <a16:colId xmlns:a16="http://schemas.microsoft.com/office/drawing/2014/main" val="3481290142"/>
                    </a:ext>
                  </a:extLst>
                </a:gridCol>
              </a:tblGrid>
              <a:tr h="867572">
                <a:tc>
                  <a:txBody>
                    <a:bodyPr/>
                    <a:lstStyle/>
                    <a:p>
                      <a:r>
                        <a:rPr lang="en-US" dirty="0"/>
                        <a:t>Drug class</a:t>
                      </a:r>
                    </a:p>
                  </a:txBody>
                  <a:tcPr/>
                </a:tc>
                <a:tc>
                  <a:txBody>
                    <a:bodyPr/>
                    <a:lstStyle/>
                    <a:p>
                      <a:r>
                        <a:rPr lang="en-US" dirty="0"/>
                        <a:t>Kinase inhibitors (19) </a:t>
                      </a:r>
                    </a:p>
                  </a:txBody>
                  <a:tcPr/>
                </a:tc>
                <a:tc>
                  <a:txBody>
                    <a:bodyPr/>
                    <a:lstStyle/>
                    <a:p>
                      <a:r>
                        <a:rPr lang="en-US" dirty="0"/>
                        <a:t>Antibody-drug conjugates (7) </a:t>
                      </a:r>
                    </a:p>
                  </a:txBody>
                  <a:tcPr/>
                </a:tc>
                <a:extLst>
                  <a:ext uri="{0D108BD9-81ED-4DB2-BD59-A6C34878D82A}">
                    <a16:rowId xmlns:a16="http://schemas.microsoft.com/office/drawing/2014/main" val="122030721"/>
                  </a:ext>
                </a:extLst>
              </a:tr>
              <a:tr h="1205927">
                <a:tc>
                  <a:txBody>
                    <a:bodyPr/>
                    <a:lstStyle/>
                    <a:p>
                      <a:r>
                        <a:rPr lang="en-US" dirty="0"/>
                        <a:t>Randomized to multiple-doses</a:t>
                      </a:r>
                    </a:p>
                  </a:txBody>
                  <a:tcPr/>
                </a:tc>
                <a:tc>
                  <a:txBody>
                    <a:bodyPr/>
                    <a:lstStyle/>
                    <a:p>
                      <a:r>
                        <a:rPr lang="en-US" dirty="0"/>
                        <a:t>1 (5%) </a:t>
                      </a:r>
                    </a:p>
                  </a:txBody>
                  <a:tcPr/>
                </a:tc>
                <a:tc>
                  <a:txBody>
                    <a:bodyPr/>
                    <a:lstStyle/>
                    <a:p>
                      <a:r>
                        <a:rPr lang="en-US" dirty="0"/>
                        <a:t>2 (29%)</a:t>
                      </a:r>
                    </a:p>
                  </a:txBody>
                  <a:tcPr/>
                </a:tc>
                <a:extLst>
                  <a:ext uri="{0D108BD9-81ED-4DB2-BD59-A6C34878D82A}">
                    <a16:rowId xmlns:a16="http://schemas.microsoft.com/office/drawing/2014/main" val="4254381016"/>
                  </a:ext>
                </a:extLst>
              </a:tr>
              <a:tr h="1497453">
                <a:tc>
                  <a:txBody>
                    <a:bodyPr/>
                    <a:lstStyle/>
                    <a:p>
                      <a:r>
                        <a:rPr lang="en-US" dirty="0"/>
                        <a:t>Approved dose &lt; MTD or MAD (max assessed) </a:t>
                      </a:r>
                    </a:p>
                  </a:txBody>
                  <a:tcPr/>
                </a:tc>
                <a:tc>
                  <a:txBody>
                    <a:bodyPr/>
                    <a:lstStyle/>
                    <a:p>
                      <a:r>
                        <a:rPr lang="en-US" dirty="0"/>
                        <a:t>12 (63%) </a:t>
                      </a:r>
                    </a:p>
                  </a:txBody>
                  <a:tcPr/>
                </a:tc>
                <a:tc>
                  <a:txBody>
                    <a:bodyPr/>
                    <a:lstStyle/>
                    <a:p>
                      <a:r>
                        <a:rPr lang="en-US" dirty="0"/>
                        <a:t>5 (71%) </a:t>
                      </a:r>
                    </a:p>
                  </a:txBody>
                  <a:tcPr/>
                </a:tc>
                <a:extLst>
                  <a:ext uri="{0D108BD9-81ED-4DB2-BD59-A6C34878D82A}">
                    <a16:rowId xmlns:a16="http://schemas.microsoft.com/office/drawing/2014/main" val="2723297855"/>
                  </a:ext>
                </a:extLst>
              </a:tr>
            </a:tbl>
          </a:graphicData>
        </a:graphic>
      </p:graphicFrame>
      <p:sp>
        <p:nvSpPr>
          <p:cNvPr id="5" name="TextBox 4">
            <a:extLst>
              <a:ext uri="{FF2B5EF4-FFF2-40B4-BE49-F238E27FC236}">
                <a16:creationId xmlns:a16="http://schemas.microsoft.com/office/drawing/2014/main" id="{A69FD636-461C-BBFE-7A65-8204B0748FAD}"/>
              </a:ext>
            </a:extLst>
          </p:cNvPr>
          <p:cNvSpPr txBox="1"/>
          <p:nvPr/>
        </p:nvSpPr>
        <p:spPr>
          <a:xfrm>
            <a:off x="7944802" y="6412480"/>
            <a:ext cx="4468091" cy="369332"/>
          </a:xfrm>
          <a:prstGeom prst="rect">
            <a:avLst/>
          </a:prstGeom>
          <a:noFill/>
        </p:spPr>
        <p:txBody>
          <a:bodyPr wrap="square" rtlCol="0">
            <a:spAutoFit/>
          </a:bodyPr>
          <a:lstStyle/>
          <a:p>
            <a:r>
              <a:rPr lang="en-US" dirty="0" err="1">
                <a:solidFill>
                  <a:schemeClr val="bg1"/>
                </a:solidFill>
              </a:rPr>
              <a:t>Zirkelbach</a:t>
            </a:r>
            <a:r>
              <a:rPr lang="en-US" dirty="0">
                <a:solidFill>
                  <a:schemeClr val="bg1"/>
                </a:solidFill>
              </a:rPr>
              <a:t>, Shah, et al., JCO 2022.  </a:t>
            </a:r>
          </a:p>
        </p:txBody>
      </p:sp>
    </p:spTree>
    <p:extLst>
      <p:ext uri="{BB962C8B-B14F-4D97-AF65-F5344CB8AC3E}">
        <p14:creationId xmlns:p14="http://schemas.microsoft.com/office/powerpoint/2010/main" val="3291873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3"/>
          <a:stretch/>
        </p:blipFill>
        <p:spPr>
          <a:xfrm>
            <a:off x="8106706" y="6448235"/>
            <a:ext cx="2255294" cy="349094"/>
          </a:xfrm>
          <a:prstGeom prst="rect">
            <a:avLst/>
          </a:prstGeom>
          <a:ln>
            <a:noFill/>
          </a:ln>
        </p:spPr>
      </p:pic>
      <p:sp>
        <p:nvSpPr>
          <p:cNvPr id="45" name="TextShape 1"/>
          <p:cNvSpPr txBox="1"/>
          <p:nvPr/>
        </p:nvSpPr>
        <p:spPr>
          <a:xfrm>
            <a:off x="1817294" y="6352941"/>
            <a:ext cx="6194118" cy="473294"/>
          </a:xfrm>
          <a:prstGeom prst="rect">
            <a:avLst/>
          </a:prstGeom>
          <a:noFill/>
          <a:ln>
            <a:noFill/>
          </a:ln>
        </p:spPr>
        <p:txBody>
          <a:bodyPr lIns="0" tIns="0" rIns="0" bIns="0" anchor="ctr"/>
          <a:lstStyle/>
          <a:p>
            <a:pPr defTabSz="806867">
              <a:lnSpc>
                <a:spcPct val="97000"/>
              </a:lnSpc>
            </a:pPr>
            <a:r>
              <a:rPr lang="en-US" sz="1059" b="1" spc="-1">
                <a:solidFill>
                  <a:srgbClr val="FFFFFF"/>
                </a:solidFill>
                <a:latin typeface="Arial"/>
                <a:ea typeface="Arial Unicode MS"/>
              </a:rPr>
              <a:t>M Shah et al. N Engl J Med 2021;385:1445-1447.</a:t>
            </a:r>
            <a:endParaRPr lang="en-US" sz="1059" spc="-1">
              <a:solidFill>
                <a:prstClr val="black"/>
              </a:solidFill>
              <a:latin typeface="Arial"/>
            </a:endParaRPr>
          </a:p>
        </p:txBody>
      </p:sp>
      <p:pic>
        <p:nvPicPr>
          <p:cNvPr id="46" name="Picture 45"/>
          <p:cNvPicPr/>
          <p:nvPr/>
        </p:nvPicPr>
        <p:blipFill>
          <a:blip r:embed="rId4"/>
          <a:stretch/>
        </p:blipFill>
        <p:spPr>
          <a:xfrm>
            <a:off x="1403798" y="1134439"/>
            <a:ext cx="8849968" cy="5109353"/>
          </a:xfrm>
          <a:prstGeom prst="rect">
            <a:avLst/>
          </a:prstGeom>
          <a:ln>
            <a:noFill/>
          </a:ln>
        </p:spPr>
      </p:pic>
      <p:sp>
        <p:nvSpPr>
          <p:cNvPr id="47" name="CustomShape 2"/>
          <p:cNvSpPr/>
          <p:nvPr/>
        </p:nvSpPr>
        <p:spPr>
          <a:xfrm>
            <a:off x="2061883" y="292235"/>
            <a:ext cx="8068235" cy="64545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chorCtr="1"/>
          <a:lstStyle/>
          <a:p>
            <a:pPr defTabSz="806867"/>
            <a:r>
              <a:rPr lang="en-US" sz="2118" b="1" spc="-1" dirty="0">
                <a:solidFill>
                  <a:srgbClr val="FFFFFF"/>
                </a:solidFill>
                <a:latin typeface="Arial"/>
              </a:rPr>
              <a:t>Dose modifications largely derived from separate trials</a:t>
            </a:r>
            <a:endParaRPr lang="en-US" sz="2118" spc="-1" dirty="0">
              <a:solidFill>
                <a:srgbClr val="FFFFFF"/>
              </a:solidFill>
              <a:latin typeface="Arial"/>
            </a:endParaRPr>
          </a:p>
        </p:txBody>
      </p:sp>
      <p:sp>
        <p:nvSpPr>
          <p:cNvPr id="2" name="Title 1">
            <a:extLst>
              <a:ext uri="{FF2B5EF4-FFF2-40B4-BE49-F238E27FC236}">
                <a16:creationId xmlns:a16="http://schemas.microsoft.com/office/drawing/2014/main" id="{8E314915-E5D1-F71F-4177-C713189A7F63}"/>
              </a:ext>
            </a:extLst>
          </p:cNvPr>
          <p:cNvSpPr>
            <a:spLocks noGrp="1"/>
          </p:cNvSpPr>
          <p:nvPr>
            <p:ph type="title"/>
          </p:nvPr>
        </p:nvSpPr>
        <p:spPr/>
        <p:txBody>
          <a:bodyPr/>
          <a:lstStyle/>
          <a:p>
            <a:r>
              <a:rPr lang="en-US" dirty="0"/>
              <a:t>Dose modification has often been tested in a separate study </a:t>
            </a:r>
          </a:p>
        </p:txBody>
      </p:sp>
      <p:sp>
        <p:nvSpPr>
          <p:cNvPr id="4" name="Frame 3">
            <a:extLst>
              <a:ext uri="{FF2B5EF4-FFF2-40B4-BE49-F238E27FC236}">
                <a16:creationId xmlns:a16="http://schemas.microsoft.com/office/drawing/2014/main" id="{B337F9DB-8711-9346-25F6-D48937F94CC4}"/>
              </a:ext>
            </a:extLst>
          </p:cNvPr>
          <p:cNvSpPr/>
          <p:nvPr/>
        </p:nvSpPr>
        <p:spPr bwMode="auto">
          <a:xfrm>
            <a:off x="4735131" y="1441624"/>
            <a:ext cx="3185376" cy="4788479"/>
          </a:xfrm>
          <a:prstGeom prst="frame">
            <a:avLst>
              <a:gd name="adj1" fmla="val 12500"/>
            </a:avLst>
          </a:prstGeom>
          <a:solidFill>
            <a:srgbClr val="FF0000"/>
          </a:solidFill>
          <a:ln w="9525">
            <a:solidFill>
              <a:schemeClr val="tx1"/>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E67D9C-67A7-6C91-265A-CAB3E45DA41B}"/>
              </a:ext>
            </a:extLst>
          </p:cNvPr>
          <p:cNvSpPr>
            <a:spLocks noGrp="1"/>
          </p:cNvSpPr>
          <p:nvPr>
            <p:ph type="sldNum" sz="quarter" idx="11"/>
          </p:nvPr>
        </p:nvSpPr>
        <p:spPr/>
        <p:txBody>
          <a:bodyPr/>
          <a:lstStyle/>
          <a:p>
            <a:fld id="{523A240F-EAFE-E84F-B44C-6D7A08E0E409}" type="slidenum">
              <a:rPr lang="en-US" smtClean="0"/>
              <a:t>54</a:t>
            </a:fld>
            <a:endParaRPr lang="en-US"/>
          </a:p>
        </p:txBody>
      </p:sp>
      <p:sp>
        <p:nvSpPr>
          <p:cNvPr id="3" name="Footer Placeholder 2">
            <a:extLst>
              <a:ext uri="{FF2B5EF4-FFF2-40B4-BE49-F238E27FC236}">
                <a16:creationId xmlns:a16="http://schemas.microsoft.com/office/drawing/2014/main" id="{81960BD0-912F-B306-CC2E-18F4C883F2E2}"/>
              </a:ext>
            </a:extLst>
          </p:cNvPr>
          <p:cNvSpPr>
            <a:spLocks noGrp="1"/>
          </p:cNvSpPr>
          <p:nvPr>
            <p:ph type="ftr" sz="quarter" idx="10"/>
          </p:nvPr>
        </p:nvSpPr>
        <p:spPr/>
        <p:txBody>
          <a:bodyPr/>
          <a:lstStyle/>
          <a:p>
            <a:r>
              <a:rPr lang="en-US"/>
              <a:t>MSK Confidential — do not distribute</a:t>
            </a:r>
          </a:p>
        </p:txBody>
      </p:sp>
      <p:sp>
        <p:nvSpPr>
          <p:cNvPr id="4" name="Text Placeholder 3">
            <a:extLst>
              <a:ext uri="{FF2B5EF4-FFF2-40B4-BE49-F238E27FC236}">
                <a16:creationId xmlns:a16="http://schemas.microsoft.com/office/drawing/2014/main" id="{0E11588F-1AAC-17F7-E66E-616873B3F686}"/>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7D5CFB3B-E449-719C-38F5-659311DF02E9}"/>
              </a:ext>
            </a:extLst>
          </p:cNvPr>
          <p:cNvSpPr>
            <a:spLocks noGrp="1"/>
          </p:cNvSpPr>
          <p:nvPr>
            <p:ph type="title"/>
          </p:nvPr>
        </p:nvSpPr>
        <p:spPr/>
        <p:txBody>
          <a:bodyPr/>
          <a:lstStyle/>
          <a:p>
            <a:r>
              <a:rPr lang="en-US" dirty="0"/>
              <a:t>Additional options	</a:t>
            </a:r>
          </a:p>
        </p:txBody>
      </p:sp>
      <p:sp>
        <p:nvSpPr>
          <p:cNvPr id="6" name="Content Placeholder 5">
            <a:extLst>
              <a:ext uri="{FF2B5EF4-FFF2-40B4-BE49-F238E27FC236}">
                <a16:creationId xmlns:a16="http://schemas.microsoft.com/office/drawing/2014/main" id="{161AC4DF-0CC0-30CD-8A16-55227B036D97}"/>
              </a:ext>
            </a:extLst>
          </p:cNvPr>
          <p:cNvSpPr>
            <a:spLocks noGrp="1"/>
          </p:cNvSpPr>
          <p:nvPr>
            <p:ph idx="1"/>
          </p:nvPr>
        </p:nvSpPr>
        <p:spPr/>
        <p:txBody>
          <a:bodyPr/>
          <a:lstStyle/>
          <a:p>
            <a:pPr marL="285750" indent="-285750">
              <a:buFont typeface="Arial" panose="020B0604020202020204" pitchFamily="34" charset="0"/>
              <a:buChar char="•"/>
            </a:pPr>
            <a:r>
              <a:rPr lang="en-US" dirty="0"/>
              <a:t>Beyond seamless phase I/II trials, backfill cohorts, and </a:t>
            </a:r>
            <a:r>
              <a:rPr lang="en-US" dirty="0" err="1"/>
              <a:t>intrapatient</a:t>
            </a:r>
            <a:r>
              <a:rPr lang="en-US" dirty="0"/>
              <a:t> dose escalation, could we develop more robust models that account for both safety/toxicity?</a:t>
            </a:r>
          </a:p>
        </p:txBody>
      </p:sp>
      <p:pic>
        <p:nvPicPr>
          <p:cNvPr id="9" name="Picture 8">
            <a:extLst>
              <a:ext uri="{FF2B5EF4-FFF2-40B4-BE49-F238E27FC236}">
                <a16:creationId xmlns:a16="http://schemas.microsoft.com/office/drawing/2014/main" id="{20E169D7-3F91-021E-3BAF-A603288EAF8A}"/>
              </a:ext>
            </a:extLst>
          </p:cNvPr>
          <p:cNvPicPr>
            <a:picLocks noChangeAspect="1"/>
          </p:cNvPicPr>
          <p:nvPr/>
        </p:nvPicPr>
        <p:blipFill>
          <a:blip r:embed="rId2"/>
          <a:stretch>
            <a:fillRect/>
          </a:stretch>
        </p:blipFill>
        <p:spPr>
          <a:xfrm>
            <a:off x="2908590" y="2294425"/>
            <a:ext cx="7051197" cy="3811099"/>
          </a:xfrm>
          <a:prstGeom prst="rect">
            <a:avLst/>
          </a:prstGeom>
        </p:spPr>
      </p:pic>
      <p:sp>
        <p:nvSpPr>
          <p:cNvPr id="7" name="TextBox 6">
            <a:extLst>
              <a:ext uri="{FF2B5EF4-FFF2-40B4-BE49-F238E27FC236}">
                <a16:creationId xmlns:a16="http://schemas.microsoft.com/office/drawing/2014/main" id="{2B04B85E-281E-74C5-358A-CE67882DCEE6}"/>
              </a:ext>
            </a:extLst>
          </p:cNvPr>
          <p:cNvSpPr txBox="1"/>
          <p:nvPr/>
        </p:nvSpPr>
        <p:spPr>
          <a:xfrm>
            <a:off x="6902304" y="6113719"/>
            <a:ext cx="6724357" cy="276999"/>
          </a:xfrm>
          <a:prstGeom prst="rect">
            <a:avLst/>
          </a:prstGeom>
        </p:spPr>
        <p:txBody>
          <a:bodyPr vert="horz" wrap="square" lIns="0" tIns="0" rIns="0" bIns="0" rtlCol="0">
            <a:spAutoFit/>
          </a:bodyPr>
          <a:lstStyle/>
          <a:p>
            <a:pPr algn="l"/>
            <a:r>
              <a:rPr lang="en-US" dirty="0"/>
              <a:t>Murciano-Goroff, et al., Cancer Discovery 2024.  </a:t>
            </a:r>
          </a:p>
        </p:txBody>
      </p:sp>
    </p:spTree>
    <p:extLst>
      <p:ext uri="{BB962C8B-B14F-4D97-AF65-F5344CB8AC3E}">
        <p14:creationId xmlns:p14="http://schemas.microsoft.com/office/powerpoint/2010/main" val="596023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B43D0-A2B6-D0CB-AECB-82A5EF3C4DCB}"/>
              </a:ext>
            </a:extLst>
          </p:cNvPr>
          <p:cNvSpPr>
            <a:spLocks noGrp="1"/>
          </p:cNvSpPr>
          <p:nvPr>
            <p:ph type="title"/>
          </p:nvPr>
        </p:nvSpPr>
        <p:spPr/>
        <p:txBody>
          <a:bodyPr/>
          <a:lstStyle/>
          <a:p>
            <a:r>
              <a:rPr lang="en-US" dirty="0"/>
              <a:t>Special populations: E.g. are we dosing for CNS protection? Intercepting with RET inhibitors… </a:t>
            </a:r>
          </a:p>
        </p:txBody>
      </p:sp>
      <p:sp>
        <p:nvSpPr>
          <p:cNvPr id="3" name="Slide Number Placeholder 2">
            <a:extLst>
              <a:ext uri="{FF2B5EF4-FFF2-40B4-BE49-F238E27FC236}">
                <a16:creationId xmlns:a16="http://schemas.microsoft.com/office/drawing/2014/main" id="{A13DF297-4E51-CC35-2B16-4FD8FF540B01}"/>
              </a:ext>
            </a:extLst>
          </p:cNvPr>
          <p:cNvSpPr>
            <a:spLocks noGrp="1"/>
          </p:cNvSpPr>
          <p:nvPr>
            <p:ph type="sldNum" sz="quarter" idx="12"/>
          </p:nvPr>
        </p:nvSpPr>
        <p:spPr/>
        <p:txBody>
          <a:bodyPr/>
          <a:lstStyle/>
          <a:p>
            <a:fld id="{63DCA5C9-2E11-4C67-86EB-AE1DE127DC64}" type="slidenum">
              <a:rPr lang="en-US" smtClean="0"/>
              <a:pPr/>
              <a:t>55</a:t>
            </a:fld>
            <a:endParaRPr lang="en-US" dirty="0"/>
          </a:p>
        </p:txBody>
      </p:sp>
      <p:pic>
        <p:nvPicPr>
          <p:cNvPr id="5" name="Content Placeholder 4">
            <a:extLst>
              <a:ext uri="{FF2B5EF4-FFF2-40B4-BE49-F238E27FC236}">
                <a16:creationId xmlns:a16="http://schemas.microsoft.com/office/drawing/2014/main" id="{F4052DCC-67DF-1C5D-FDC5-0D474279D245}"/>
              </a:ext>
            </a:extLst>
          </p:cNvPr>
          <p:cNvPicPr>
            <a:picLocks noGrp="1" noChangeAspect="1"/>
          </p:cNvPicPr>
          <p:nvPr>
            <p:ph sz="quarter" idx="14"/>
          </p:nvPr>
        </p:nvPicPr>
        <p:blipFill>
          <a:blip r:embed="rId2"/>
          <a:stretch>
            <a:fillRect/>
          </a:stretch>
        </p:blipFill>
        <p:spPr>
          <a:xfrm>
            <a:off x="2611684" y="1600200"/>
            <a:ext cx="6665052" cy="4108441"/>
          </a:xfrm>
          <a:prstGeom prst="rect">
            <a:avLst/>
          </a:prstGeom>
        </p:spPr>
      </p:pic>
      <p:sp>
        <p:nvSpPr>
          <p:cNvPr id="6" name="TextBox 5">
            <a:extLst>
              <a:ext uri="{FF2B5EF4-FFF2-40B4-BE49-F238E27FC236}">
                <a16:creationId xmlns:a16="http://schemas.microsoft.com/office/drawing/2014/main" id="{CDBCD891-813F-D042-7A0E-867A25F92E27}"/>
              </a:ext>
            </a:extLst>
          </p:cNvPr>
          <p:cNvSpPr txBox="1"/>
          <p:nvPr/>
        </p:nvSpPr>
        <p:spPr>
          <a:xfrm>
            <a:off x="8678945" y="5993368"/>
            <a:ext cx="6303264" cy="369332"/>
          </a:xfrm>
          <a:prstGeom prst="rect">
            <a:avLst/>
          </a:prstGeom>
          <a:noFill/>
        </p:spPr>
        <p:txBody>
          <a:bodyPr wrap="square">
            <a:spAutoFit/>
          </a:bodyPr>
          <a:lstStyle/>
          <a:p>
            <a:r>
              <a:rPr lang="en-US" sz="1800" dirty="0"/>
              <a:t>Murciano-Goroff, et al., JTO 2023</a:t>
            </a:r>
          </a:p>
        </p:txBody>
      </p:sp>
    </p:spTree>
    <p:extLst>
      <p:ext uri="{BB962C8B-B14F-4D97-AF65-F5344CB8AC3E}">
        <p14:creationId xmlns:p14="http://schemas.microsoft.com/office/powerpoint/2010/main" val="28030426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A18A-36EA-28ED-C127-B257A0AEC795}"/>
              </a:ext>
            </a:extLst>
          </p:cNvPr>
          <p:cNvSpPr>
            <a:spLocks noGrp="1"/>
          </p:cNvSpPr>
          <p:nvPr>
            <p:ph type="title"/>
          </p:nvPr>
        </p:nvSpPr>
        <p:spPr/>
        <p:txBody>
          <a:bodyPr/>
          <a:lstStyle/>
          <a:p>
            <a:r>
              <a:rPr lang="en-US" dirty="0"/>
              <a:t>A motivating example: </a:t>
            </a:r>
            <a:r>
              <a:rPr lang="en-US" dirty="0" err="1"/>
              <a:t>Sotorasib</a:t>
            </a:r>
            <a:r>
              <a:rPr lang="en-US" dirty="0"/>
              <a:t> (KRAS G12C inhibitor) in NSCLC </a:t>
            </a:r>
          </a:p>
        </p:txBody>
      </p:sp>
      <p:sp>
        <p:nvSpPr>
          <p:cNvPr id="3" name="Slide Number Placeholder 2">
            <a:extLst>
              <a:ext uri="{FF2B5EF4-FFF2-40B4-BE49-F238E27FC236}">
                <a16:creationId xmlns:a16="http://schemas.microsoft.com/office/drawing/2014/main" id="{D450D983-DB54-8D2F-3436-14AFFC752BBF}"/>
              </a:ext>
            </a:extLst>
          </p:cNvPr>
          <p:cNvSpPr>
            <a:spLocks noGrp="1"/>
          </p:cNvSpPr>
          <p:nvPr>
            <p:ph type="sldNum" sz="quarter" idx="12"/>
          </p:nvPr>
        </p:nvSpPr>
        <p:spPr/>
        <p:txBody>
          <a:bodyPr/>
          <a:lstStyle/>
          <a:p>
            <a:fld id="{63DCA5C9-2E11-4C67-86EB-AE1DE127DC64}" type="slidenum">
              <a:rPr lang="en-US" smtClean="0"/>
              <a:pPr/>
              <a:t>56</a:t>
            </a:fld>
            <a:endParaRPr lang="en-US" dirty="0"/>
          </a:p>
        </p:txBody>
      </p:sp>
      <p:pic>
        <p:nvPicPr>
          <p:cNvPr id="5" name="Content Placeholder 4">
            <a:extLst>
              <a:ext uri="{FF2B5EF4-FFF2-40B4-BE49-F238E27FC236}">
                <a16:creationId xmlns:a16="http://schemas.microsoft.com/office/drawing/2014/main" id="{EB07B3DA-805B-0998-912D-ED92592DD8F1}"/>
              </a:ext>
            </a:extLst>
          </p:cNvPr>
          <p:cNvPicPr>
            <a:picLocks noGrp="1" noChangeAspect="1"/>
          </p:cNvPicPr>
          <p:nvPr>
            <p:ph sz="quarter" idx="14"/>
          </p:nvPr>
        </p:nvPicPr>
        <p:blipFill>
          <a:blip r:embed="rId2"/>
          <a:stretch>
            <a:fillRect/>
          </a:stretch>
        </p:blipFill>
        <p:spPr>
          <a:xfrm>
            <a:off x="1069486" y="1371600"/>
            <a:ext cx="10510470" cy="4605712"/>
          </a:xfrm>
          <a:prstGeom prst="rect">
            <a:avLst/>
          </a:prstGeom>
        </p:spPr>
      </p:pic>
      <p:sp>
        <p:nvSpPr>
          <p:cNvPr id="6" name="Oval 5">
            <a:extLst>
              <a:ext uri="{FF2B5EF4-FFF2-40B4-BE49-F238E27FC236}">
                <a16:creationId xmlns:a16="http://schemas.microsoft.com/office/drawing/2014/main" id="{837FC249-3A13-3F8A-BCDA-0DD5149D3D4B}"/>
              </a:ext>
            </a:extLst>
          </p:cNvPr>
          <p:cNvSpPr/>
          <p:nvPr/>
        </p:nvSpPr>
        <p:spPr bwMode="auto">
          <a:xfrm>
            <a:off x="1069486" y="1494692"/>
            <a:ext cx="319699" cy="246185"/>
          </a:xfrm>
          <a:prstGeom prst="ellipse">
            <a:avLst/>
          </a:prstGeom>
          <a:solidFill>
            <a:schemeClr val="bg1"/>
          </a:solidFill>
          <a:ln>
            <a:solidFill>
              <a:schemeClr val="bg1"/>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extBox 7">
            <a:extLst>
              <a:ext uri="{FF2B5EF4-FFF2-40B4-BE49-F238E27FC236}">
                <a16:creationId xmlns:a16="http://schemas.microsoft.com/office/drawing/2014/main" id="{4B2AD5E8-E2AB-C4B4-D67A-8BEF871DC19C}"/>
              </a:ext>
            </a:extLst>
          </p:cNvPr>
          <p:cNvSpPr txBox="1"/>
          <p:nvPr/>
        </p:nvSpPr>
        <p:spPr>
          <a:xfrm>
            <a:off x="6590763" y="6050373"/>
            <a:ext cx="6098146" cy="369332"/>
          </a:xfrm>
          <a:prstGeom prst="rect">
            <a:avLst/>
          </a:prstGeom>
          <a:noFill/>
        </p:spPr>
        <p:txBody>
          <a:bodyPr wrap="square">
            <a:spAutoFit/>
          </a:bodyPr>
          <a:lstStyle/>
          <a:p>
            <a:r>
              <a:rPr lang="en-US" dirty="0"/>
              <a:t>Hong, Fakih…Lito, Govindan, Li, NEJM 2020;38:1207</a:t>
            </a:r>
          </a:p>
        </p:txBody>
      </p:sp>
    </p:spTree>
    <p:extLst>
      <p:ext uri="{BB962C8B-B14F-4D97-AF65-F5344CB8AC3E}">
        <p14:creationId xmlns:p14="http://schemas.microsoft.com/office/powerpoint/2010/main" val="4209147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E1B31B4-7C54-9A4F-8051-914BBF75E134}"/>
              </a:ext>
            </a:extLst>
          </p:cNvPr>
          <p:cNvSpPr>
            <a:spLocks noGrp="1"/>
          </p:cNvSpPr>
          <p:nvPr>
            <p:ph type="title"/>
          </p:nvPr>
        </p:nvSpPr>
        <p:spPr/>
        <p:txBody>
          <a:bodyPr/>
          <a:lstStyle/>
          <a:p>
            <a:pPr algn="ctr"/>
            <a:r>
              <a:rPr lang="en-US" b="1" dirty="0"/>
              <a:t>Early cracks in KRAS: </a:t>
            </a:r>
            <a:r>
              <a:rPr lang="en-US" b="1" dirty="0" err="1"/>
              <a:t>Sotorasib</a:t>
            </a:r>
            <a:r>
              <a:rPr lang="en-US" b="1" dirty="0"/>
              <a:t> &amp; CodeBreak100</a:t>
            </a:r>
            <a:endParaRPr lang="en-US" b="1" i="1" dirty="0"/>
          </a:p>
        </p:txBody>
      </p:sp>
      <p:sp>
        <p:nvSpPr>
          <p:cNvPr id="4" name="Slide Number Placeholder 3">
            <a:extLst>
              <a:ext uri="{FF2B5EF4-FFF2-40B4-BE49-F238E27FC236}">
                <a16:creationId xmlns:a16="http://schemas.microsoft.com/office/drawing/2014/main" id="{29A7C261-90E7-934B-911F-7AC2B21FFCB1}"/>
              </a:ext>
            </a:extLst>
          </p:cNvPr>
          <p:cNvSpPr>
            <a:spLocks noGrp="1"/>
          </p:cNvSpPr>
          <p:nvPr>
            <p:ph type="sldNum" sz="quarter" idx="12"/>
          </p:nvPr>
        </p:nvSpPr>
        <p:spPr/>
        <p:txBody>
          <a:bodyPr/>
          <a:lstStyle/>
          <a:p>
            <a:fld id="{63DCA5C9-2E11-4C67-86EB-AE1DE127DC64}" type="slidenum">
              <a:rPr lang="en-US" smtClean="0"/>
              <a:pPr/>
              <a:t>57</a:t>
            </a:fld>
            <a:endParaRPr lang="en-US" dirty="0"/>
          </a:p>
        </p:txBody>
      </p:sp>
      <p:pic>
        <p:nvPicPr>
          <p:cNvPr id="13" name="Picture 12">
            <a:extLst>
              <a:ext uri="{FF2B5EF4-FFF2-40B4-BE49-F238E27FC236}">
                <a16:creationId xmlns:a16="http://schemas.microsoft.com/office/drawing/2014/main" id="{B587EC1D-ED36-5345-B748-B7E3061D7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4434" y="6353803"/>
            <a:ext cx="2211264" cy="504197"/>
          </a:xfrm>
          <a:prstGeom prst="rect">
            <a:avLst/>
          </a:prstGeom>
        </p:spPr>
      </p:pic>
      <p:sp>
        <p:nvSpPr>
          <p:cNvPr id="7" name="Rectangle 6">
            <a:extLst>
              <a:ext uri="{FF2B5EF4-FFF2-40B4-BE49-F238E27FC236}">
                <a16:creationId xmlns:a16="http://schemas.microsoft.com/office/drawing/2014/main" id="{9F3EDA31-84DE-3848-8214-6CD501680F45}"/>
              </a:ext>
            </a:extLst>
          </p:cNvPr>
          <p:cNvSpPr/>
          <p:nvPr/>
        </p:nvSpPr>
        <p:spPr bwMode="auto">
          <a:xfrm>
            <a:off x="10480146" y="2899619"/>
            <a:ext cx="558800" cy="618066"/>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3C3542A1-E877-0845-B50E-67B07A116B85}"/>
              </a:ext>
            </a:extLst>
          </p:cNvPr>
          <p:cNvSpPr/>
          <p:nvPr/>
        </p:nvSpPr>
        <p:spPr bwMode="auto">
          <a:xfrm>
            <a:off x="1224648" y="1190222"/>
            <a:ext cx="9534898" cy="241300"/>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4" name="Rectangle 13">
            <a:extLst>
              <a:ext uri="{FF2B5EF4-FFF2-40B4-BE49-F238E27FC236}">
                <a16:creationId xmlns:a16="http://schemas.microsoft.com/office/drawing/2014/main" id="{258E2D1D-C0B0-D748-A160-DDA4AC5886E3}"/>
              </a:ext>
            </a:extLst>
          </p:cNvPr>
          <p:cNvSpPr/>
          <p:nvPr/>
        </p:nvSpPr>
        <p:spPr bwMode="auto">
          <a:xfrm>
            <a:off x="1288710" y="1337276"/>
            <a:ext cx="249735" cy="3129349"/>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5" name="Rectangle 14">
            <a:extLst>
              <a:ext uri="{FF2B5EF4-FFF2-40B4-BE49-F238E27FC236}">
                <a16:creationId xmlns:a16="http://schemas.microsoft.com/office/drawing/2014/main" id="{11CEE1FA-B761-E249-A107-0D8A91ED1CA5}"/>
              </a:ext>
            </a:extLst>
          </p:cNvPr>
          <p:cNvSpPr/>
          <p:nvPr/>
        </p:nvSpPr>
        <p:spPr bwMode="auto">
          <a:xfrm>
            <a:off x="1227667" y="1337276"/>
            <a:ext cx="381000" cy="245991"/>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6" name="TextBox 15">
            <a:extLst>
              <a:ext uri="{FF2B5EF4-FFF2-40B4-BE49-F238E27FC236}">
                <a16:creationId xmlns:a16="http://schemas.microsoft.com/office/drawing/2014/main" id="{B857C6D7-D742-0243-8C9B-0C220BD71FC4}"/>
              </a:ext>
            </a:extLst>
          </p:cNvPr>
          <p:cNvSpPr txBox="1"/>
          <p:nvPr/>
        </p:nvSpPr>
        <p:spPr>
          <a:xfrm>
            <a:off x="1995258" y="1505163"/>
            <a:ext cx="8592652" cy="1661993"/>
          </a:xfrm>
          <a:prstGeom prst="rect">
            <a:avLst/>
          </a:prstGeom>
        </p:spPr>
        <p:txBody>
          <a:bodyPr vert="horz" wrap="square" lIns="0" tIns="0" rIns="0" bIns="0" numCol="2" rtlCol="0">
            <a:spAutoFit/>
          </a:bodyPr>
          <a:lstStyle/>
          <a:p>
            <a:r>
              <a:rPr lang="en-US" b="1" u="sng" dirty="0">
                <a:solidFill>
                  <a:srgbClr val="0070C0"/>
                </a:solidFill>
              </a:rPr>
              <a:t>Lung: </a:t>
            </a:r>
          </a:p>
          <a:p>
            <a:pPr marL="742950" lvl="1" indent="-285750">
              <a:buFont typeface="Arial" panose="020B0604020202020204" pitchFamily="34" charset="0"/>
              <a:buChar char="•"/>
            </a:pPr>
            <a:r>
              <a:rPr lang="en-US" dirty="0">
                <a:solidFill>
                  <a:srgbClr val="0070C0"/>
                </a:solidFill>
              </a:rPr>
              <a:t>ORR = 37.7%</a:t>
            </a:r>
          </a:p>
          <a:p>
            <a:pPr marL="742950" lvl="1" indent="-285750">
              <a:buFont typeface="Arial" panose="020B0604020202020204" pitchFamily="34" charset="0"/>
              <a:buChar char="•"/>
            </a:pPr>
            <a:endParaRPr lang="en-US" dirty="0">
              <a:solidFill>
                <a:srgbClr val="0070C0"/>
              </a:solidFill>
            </a:endParaRPr>
          </a:p>
          <a:p>
            <a:pPr lvl="1"/>
            <a:endParaRPr lang="en-US" dirty="0">
              <a:solidFill>
                <a:srgbClr val="0070C0"/>
              </a:solidFill>
            </a:endParaRPr>
          </a:p>
          <a:p>
            <a:pPr lvl="1"/>
            <a:endParaRPr lang="en-US" dirty="0">
              <a:solidFill>
                <a:srgbClr val="0070C0"/>
              </a:solidFill>
            </a:endParaRPr>
          </a:p>
          <a:p>
            <a:r>
              <a:rPr lang="en-US" b="1" u="sng" dirty="0">
                <a:solidFill>
                  <a:srgbClr val="0070C0"/>
                </a:solidFill>
              </a:rPr>
              <a:t>Colorectal</a:t>
            </a:r>
          </a:p>
        </p:txBody>
      </p:sp>
      <p:sp>
        <p:nvSpPr>
          <p:cNvPr id="18" name="Rectangle 17">
            <a:extLst>
              <a:ext uri="{FF2B5EF4-FFF2-40B4-BE49-F238E27FC236}">
                <a16:creationId xmlns:a16="http://schemas.microsoft.com/office/drawing/2014/main" id="{401FBEFC-99BD-B042-A6E0-0888E12EF91F}"/>
              </a:ext>
            </a:extLst>
          </p:cNvPr>
          <p:cNvSpPr/>
          <p:nvPr/>
        </p:nvSpPr>
        <p:spPr bwMode="auto">
          <a:xfrm>
            <a:off x="1227667" y="2899619"/>
            <a:ext cx="381000" cy="309033"/>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9" name="Rectangle 18">
            <a:extLst>
              <a:ext uri="{FF2B5EF4-FFF2-40B4-BE49-F238E27FC236}">
                <a16:creationId xmlns:a16="http://schemas.microsoft.com/office/drawing/2014/main" id="{E7104C55-CA1A-7E46-BC95-CB575DD5A89D}"/>
              </a:ext>
            </a:extLst>
          </p:cNvPr>
          <p:cNvSpPr/>
          <p:nvPr/>
        </p:nvSpPr>
        <p:spPr bwMode="auto">
          <a:xfrm>
            <a:off x="1430682" y="2846810"/>
            <a:ext cx="9157228" cy="187798"/>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20" name="Rectangle 19">
            <a:extLst>
              <a:ext uri="{FF2B5EF4-FFF2-40B4-BE49-F238E27FC236}">
                <a16:creationId xmlns:a16="http://schemas.microsoft.com/office/drawing/2014/main" id="{DB55879E-B37F-5649-B6E3-8B2655F9FA51}"/>
              </a:ext>
            </a:extLst>
          </p:cNvPr>
          <p:cNvSpPr/>
          <p:nvPr/>
        </p:nvSpPr>
        <p:spPr bwMode="auto">
          <a:xfrm>
            <a:off x="1066800" y="4233333"/>
            <a:ext cx="471645" cy="1762598"/>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2" name="TextBox 1">
            <a:extLst>
              <a:ext uri="{FF2B5EF4-FFF2-40B4-BE49-F238E27FC236}">
                <a16:creationId xmlns:a16="http://schemas.microsoft.com/office/drawing/2014/main" id="{DF3A2F8D-9080-0240-A0E4-2B1E23AF5008}"/>
              </a:ext>
            </a:extLst>
          </p:cNvPr>
          <p:cNvSpPr txBox="1"/>
          <p:nvPr/>
        </p:nvSpPr>
        <p:spPr>
          <a:xfrm>
            <a:off x="8837486" y="5812007"/>
            <a:ext cx="4036423" cy="430887"/>
          </a:xfrm>
          <a:prstGeom prst="rect">
            <a:avLst/>
          </a:prstGeom>
        </p:spPr>
        <p:txBody>
          <a:bodyPr vert="horz" wrap="square" lIns="0" tIns="0" rIns="0" bIns="0" rtlCol="0">
            <a:spAutoFit/>
          </a:bodyPr>
          <a:lstStyle/>
          <a:p>
            <a:pPr algn="l"/>
            <a:r>
              <a:rPr lang="en-US" sz="1400" dirty="0" err="1"/>
              <a:t>Skoulids</a:t>
            </a:r>
            <a:r>
              <a:rPr lang="en-US" sz="1400" dirty="0"/>
              <a:t>, Li, et al., NEJM 2021.  </a:t>
            </a:r>
          </a:p>
          <a:p>
            <a:pPr algn="l"/>
            <a:r>
              <a:rPr lang="en-US" sz="1400" dirty="0"/>
              <a:t>Hong…Lito, Govindan, Li, NEJM 2020.  </a:t>
            </a:r>
          </a:p>
        </p:txBody>
      </p:sp>
      <p:sp>
        <p:nvSpPr>
          <p:cNvPr id="17" name="TextBox 16">
            <a:extLst>
              <a:ext uri="{FF2B5EF4-FFF2-40B4-BE49-F238E27FC236}">
                <a16:creationId xmlns:a16="http://schemas.microsoft.com/office/drawing/2014/main" id="{07F5C77C-EFEC-CF41-88AD-9BBE42D96C7B}"/>
              </a:ext>
            </a:extLst>
          </p:cNvPr>
          <p:cNvSpPr txBox="1"/>
          <p:nvPr/>
        </p:nvSpPr>
        <p:spPr>
          <a:xfrm>
            <a:off x="165100" y="6480101"/>
            <a:ext cx="4305300" cy="276999"/>
          </a:xfrm>
          <a:prstGeom prst="rect">
            <a:avLst/>
          </a:prstGeom>
        </p:spPr>
        <p:txBody>
          <a:bodyPr vert="horz" wrap="square" lIns="0" tIns="0" rIns="0" bIns="0" rtlCol="0">
            <a:spAutoFit/>
          </a:bodyPr>
          <a:lstStyle/>
          <a:p>
            <a:pPr algn="l"/>
            <a:r>
              <a:rPr lang="en-US" dirty="0">
                <a:solidFill>
                  <a:schemeClr val="bg1"/>
                </a:solidFill>
              </a:rPr>
              <a:t>Confidential – Do not post</a:t>
            </a:r>
          </a:p>
        </p:txBody>
      </p:sp>
      <p:pic>
        <p:nvPicPr>
          <p:cNvPr id="8" name="Picture 7">
            <a:extLst>
              <a:ext uri="{FF2B5EF4-FFF2-40B4-BE49-F238E27FC236}">
                <a16:creationId xmlns:a16="http://schemas.microsoft.com/office/drawing/2014/main" id="{AB0179EE-D55B-7FE9-927D-0EA3D7FC7886}"/>
              </a:ext>
            </a:extLst>
          </p:cNvPr>
          <p:cNvPicPr>
            <a:picLocks noChangeAspect="1"/>
          </p:cNvPicPr>
          <p:nvPr/>
        </p:nvPicPr>
        <p:blipFill>
          <a:blip r:embed="rId4"/>
          <a:stretch>
            <a:fillRect/>
          </a:stretch>
        </p:blipFill>
        <p:spPr>
          <a:xfrm>
            <a:off x="1976641" y="2207167"/>
            <a:ext cx="9153525" cy="3343275"/>
          </a:xfrm>
          <a:prstGeom prst="rect">
            <a:avLst/>
          </a:prstGeom>
        </p:spPr>
      </p:pic>
      <p:sp>
        <p:nvSpPr>
          <p:cNvPr id="12" name="Rectangle 11">
            <a:extLst>
              <a:ext uri="{FF2B5EF4-FFF2-40B4-BE49-F238E27FC236}">
                <a16:creationId xmlns:a16="http://schemas.microsoft.com/office/drawing/2014/main" id="{713BD2ED-F45E-B997-5D22-DA805BA12E26}"/>
              </a:ext>
            </a:extLst>
          </p:cNvPr>
          <p:cNvSpPr/>
          <p:nvPr/>
        </p:nvSpPr>
        <p:spPr bwMode="auto">
          <a:xfrm>
            <a:off x="2046863" y="2327564"/>
            <a:ext cx="313797" cy="166254"/>
          </a:xfrm>
          <a:prstGeom prst="rect">
            <a:avLst/>
          </a:prstGeom>
          <a:solidFill>
            <a:schemeClr val="bg1"/>
          </a:solidFill>
          <a:ln>
            <a:solidFill>
              <a:schemeClr val="bg1"/>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Tree>
    <p:extLst>
      <p:ext uri="{BB962C8B-B14F-4D97-AF65-F5344CB8AC3E}">
        <p14:creationId xmlns:p14="http://schemas.microsoft.com/office/powerpoint/2010/main" val="777299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42D88-F062-C4E5-8031-DEFA5366546D}"/>
              </a:ext>
            </a:extLst>
          </p:cNvPr>
          <p:cNvSpPr>
            <a:spLocks noGrp="1"/>
          </p:cNvSpPr>
          <p:nvPr>
            <p:ph type="title"/>
          </p:nvPr>
        </p:nvSpPr>
        <p:spPr/>
        <p:txBody>
          <a:bodyPr/>
          <a:lstStyle/>
          <a:p>
            <a:r>
              <a:rPr lang="en-US" dirty="0"/>
              <a:t>Phase III: </a:t>
            </a:r>
            <a:r>
              <a:rPr lang="en-US" dirty="0" err="1"/>
              <a:t>Sotorasib</a:t>
            </a:r>
            <a:r>
              <a:rPr lang="en-US" dirty="0"/>
              <a:t> (960mg) vs Docetaxel  </a:t>
            </a:r>
          </a:p>
        </p:txBody>
      </p:sp>
      <p:sp>
        <p:nvSpPr>
          <p:cNvPr id="3" name="Slide Number Placeholder 2">
            <a:extLst>
              <a:ext uri="{FF2B5EF4-FFF2-40B4-BE49-F238E27FC236}">
                <a16:creationId xmlns:a16="http://schemas.microsoft.com/office/drawing/2014/main" id="{9A4728D8-682B-E9ED-7060-14F20D162AF5}"/>
              </a:ext>
            </a:extLst>
          </p:cNvPr>
          <p:cNvSpPr>
            <a:spLocks noGrp="1"/>
          </p:cNvSpPr>
          <p:nvPr>
            <p:ph type="sldNum" sz="quarter" idx="12"/>
          </p:nvPr>
        </p:nvSpPr>
        <p:spPr/>
        <p:txBody>
          <a:bodyPr/>
          <a:lstStyle/>
          <a:p>
            <a:fld id="{63DCA5C9-2E11-4C67-86EB-AE1DE127DC64}" type="slidenum">
              <a:rPr lang="en-US" smtClean="0"/>
              <a:pPr/>
              <a:t>58</a:t>
            </a:fld>
            <a:endParaRPr lang="en-US" dirty="0"/>
          </a:p>
        </p:txBody>
      </p:sp>
      <p:pic>
        <p:nvPicPr>
          <p:cNvPr id="12" name="Picture 11">
            <a:extLst>
              <a:ext uri="{FF2B5EF4-FFF2-40B4-BE49-F238E27FC236}">
                <a16:creationId xmlns:a16="http://schemas.microsoft.com/office/drawing/2014/main" id="{9BDED80F-951E-7BEB-2428-C4FB8D800CB2}"/>
              </a:ext>
            </a:extLst>
          </p:cNvPr>
          <p:cNvPicPr>
            <a:picLocks noChangeAspect="1"/>
          </p:cNvPicPr>
          <p:nvPr/>
        </p:nvPicPr>
        <p:blipFill>
          <a:blip r:embed="rId2"/>
          <a:stretch>
            <a:fillRect/>
          </a:stretch>
        </p:blipFill>
        <p:spPr>
          <a:xfrm>
            <a:off x="1151059" y="1453954"/>
            <a:ext cx="9467850" cy="4829175"/>
          </a:xfrm>
          <a:prstGeom prst="rect">
            <a:avLst/>
          </a:prstGeom>
        </p:spPr>
      </p:pic>
      <p:sp>
        <p:nvSpPr>
          <p:cNvPr id="13" name="TextBox 12">
            <a:extLst>
              <a:ext uri="{FF2B5EF4-FFF2-40B4-BE49-F238E27FC236}">
                <a16:creationId xmlns:a16="http://schemas.microsoft.com/office/drawing/2014/main" id="{9324E727-7C1C-FF8D-A4F9-9D6C7378343B}"/>
              </a:ext>
            </a:extLst>
          </p:cNvPr>
          <p:cNvSpPr txBox="1"/>
          <p:nvPr/>
        </p:nvSpPr>
        <p:spPr>
          <a:xfrm>
            <a:off x="10849707" y="5976591"/>
            <a:ext cx="2239108" cy="276999"/>
          </a:xfrm>
          <a:prstGeom prst="rect">
            <a:avLst/>
          </a:prstGeom>
        </p:spPr>
        <p:txBody>
          <a:bodyPr vert="horz" wrap="square" lIns="0" tIns="0" rIns="0" bIns="0" rtlCol="0">
            <a:spAutoFit/>
          </a:bodyPr>
          <a:lstStyle/>
          <a:p>
            <a:pPr algn="l"/>
            <a:r>
              <a:rPr lang="en-US" dirty="0"/>
              <a:t>FDA.gov</a:t>
            </a:r>
          </a:p>
        </p:txBody>
      </p:sp>
    </p:spTree>
    <p:extLst>
      <p:ext uri="{BB962C8B-B14F-4D97-AF65-F5344CB8AC3E}">
        <p14:creationId xmlns:p14="http://schemas.microsoft.com/office/powerpoint/2010/main" val="701327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6889C-D938-F703-6964-4AB7C4530456}"/>
              </a:ext>
            </a:extLst>
          </p:cNvPr>
          <p:cNvSpPr>
            <a:spLocks noGrp="1"/>
          </p:cNvSpPr>
          <p:nvPr>
            <p:ph type="title"/>
          </p:nvPr>
        </p:nvSpPr>
        <p:spPr/>
        <p:txBody>
          <a:bodyPr/>
          <a:lstStyle/>
          <a:p>
            <a:r>
              <a:rPr lang="en-US" dirty="0"/>
              <a:t>Full approval determination may rest on tolerability</a:t>
            </a:r>
          </a:p>
        </p:txBody>
      </p:sp>
      <p:sp>
        <p:nvSpPr>
          <p:cNvPr id="3" name="Slide Number Placeholder 2">
            <a:extLst>
              <a:ext uri="{FF2B5EF4-FFF2-40B4-BE49-F238E27FC236}">
                <a16:creationId xmlns:a16="http://schemas.microsoft.com/office/drawing/2014/main" id="{50DBFA04-A4AC-C5F3-467B-C65FF6BB88AA}"/>
              </a:ext>
            </a:extLst>
          </p:cNvPr>
          <p:cNvSpPr>
            <a:spLocks noGrp="1"/>
          </p:cNvSpPr>
          <p:nvPr>
            <p:ph type="sldNum" sz="quarter" idx="12"/>
          </p:nvPr>
        </p:nvSpPr>
        <p:spPr/>
        <p:txBody>
          <a:bodyPr/>
          <a:lstStyle/>
          <a:p>
            <a:fld id="{63DCA5C9-2E11-4C67-86EB-AE1DE127DC64}" type="slidenum">
              <a:rPr lang="en-US" smtClean="0"/>
              <a:pPr/>
              <a:t>59</a:t>
            </a:fld>
            <a:endParaRPr lang="en-US" dirty="0"/>
          </a:p>
        </p:txBody>
      </p:sp>
      <p:pic>
        <p:nvPicPr>
          <p:cNvPr id="6" name="Content Placeholder 5">
            <a:extLst>
              <a:ext uri="{FF2B5EF4-FFF2-40B4-BE49-F238E27FC236}">
                <a16:creationId xmlns:a16="http://schemas.microsoft.com/office/drawing/2014/main" id="{3BFA35C9-1667-215B-E75A-4D25EE73BC54}"/>
              </a:ext>
            </a:extLst>
          </p:cNvPr>
          <p:cNvPicPr>
            <a:picLocks noGrp="1" noChangeAspect="1"/>
          </p:cNvPicPr>
          <p:nvPr>
            <p:ph sz="quarter" idx="14"/>
          </p:nvPr>
        </p:nvPicPr>
        <p:blipFill>
          <a:blip r:embed="rId2"/>
          <a:stretch>
            <a:fillRect/>
          </a:stretch>
        </p:blipFill>
        <p:spPr>
          <a:xfrm>
            <a:off x="1572738" y="1600200"/>
            <a:ext cx="9049700" cy="4533900"/>
          </a:xfrm>
        </p:spPr>
      </p:pic>
      <p:sp>
        <p:nvSpPr>
          <p:cNvPr id="7" name="TextBox 6">
            <a:extLst>
              <a:ext uri="{FF2B5EF4-FFF2-40B4-BE49-F238E27FC236}">
                <a16:creationId xmlns:a16="http://schemas.microsoft.com/office/drawing/2014/main" id="{063BC5AB-1E3E-62D0-E991-7D588AE51B38}"/>
              </a:ext>
            </a:extLst>
          </p:cNvPr>
          <p:cNvSpPr txBox="1"/>
          <p:nvPr/>
        </p:nvSpPr>
        <p:spPr>
          <a:xfrm>
            <a:off x="10849707" y="5976591"/>
            <a:ext cx="2239108" cy="276999"/>
          </a:xfrm>
          <a:prstGeom prst="rect">
            <a:avLst/>
          </a:prstGeom>
        </p:spPr>
        <p:txBody>
          <a:bodyPr vert="horz" wrap="square" lIns="0" tIns="0" rIns="0" bIns="0" rtlCol="0">
            <a:spAutoFit/>
          </a:bodyPr>
          <a:lstStyle/>
          <a:p>
            <a:pPr algn="l"/>
            <a:r>
              <a:rPr lang="en-US" dirty="0"/>
              <a:t>FDA.gov</a:t>
            </a:r>
          </a:p>
        </p:txBody>
      </p:sp>
    </p:spTree>
    <p:extLst>
      <p:ext uri="{BB962C8B-B14F-4D97-AF65-F5344CB8AC3E}">
        <p14:creationId xmlns:p14="http://schemas.microsoft.com/office/powerpoint/2010/main" val="3332038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6</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Traditional drug development was characterized by separate trials and lengthy approval times</a:t>
            </a:r>
          </a:p>
        </p:txBody>
      </p:sp>
      <p:pic>
        <p:nvPicPr>
          <p:cNvPr id="8" name="Picture 12" descr="Phase 3 Clinical Trials Opening for Hepatitis Delta Patients - Hepatitis B  Foundation">
            <a:extLst>
              <a:ext uri="{FF2B5EF4-FFF2-40B4-BE49-F238E27FC236}">
                <a16:creationId xmlns:a16="http://schemas.microsoft.com/office/drawing/2014/main" id="{5911BF6C-C646-CB4B-9062-935950659D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996"/>
          <a:stretch/>
        </p:blipFill>
        <p:spPr bwMode="auto">
          <a:xfrm>
            <a:off x="512063" y="2938867"/>
            <a:ext cx="11561520" cy="33434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0AC7E49-FF63-864C-9E1B-8253CD8C20A0}"/>
              </a:ext>
            </a:extLst>
          </p:cNvPr>
          <p:cNvSpPr txBox="1"/>
          <p:nvPr/>
        </p:nvSpPr>
        <p:spPr>
          <a:xfrm>
            <a:off x="2905846" y="1617262"/>
            <a:ext cx="1235053" cy="1138773"/>
          </a:xfrm>
          <a:prstGeom prst="rect">
            <a:avLst/>
          </a:prstGeom>
          <a:noFill/>
        </p:spPr>
        <p:txBody>
          <a:bodyPr wrap="square">
            <a:spAutoFit/>
          </a:bodyPr>
          <a:lstStyle/>
          <a:p>
            <a:pPr algn="ctr"/>
            <a:r>
              <a:rPr lang="en-US" sz="1600" dirty="0">
                <a:latin typeface="Corbel" panose="020B0503020204020204" pitchFamily="34" charset="0"/>
              </a:rPr>
              <a:t>20-80</a:t>
            </a:r>
            <a:r>
              <a:rPr lang="en-US" sz="2800" dirty="0">
                <a:latin typeface="Corbel" panose="020B0503020204020204" pitchFamily="34" charset="0"/>
              </a:rPr>
              <a:t> </a:t>
            </a:r>
            <a:r>
              <a:rPr lang="en-US" sz="2000" dirty="0">
                <a:latin typeface="Corbel" panose="020B0503020204020204" pitchFamily="34" charset="0"/>
              </a:rPr>
              <a:t>patients</a:t>
            </a:r>
          </a:p>
          <a:p>
            <a:pPr algn="ctr"/>
            <a:r>
              <a:rPr lang="en-US" sz="2000" dirty="0">
                <a:latin typeface="Corbel" panose="020B0503020204020204" pitchFamily="34" charset="0"/>
              </a:rPr>
              <a:t>6mo-1yr</a:t>
            </a:r>
            <a:endParaRPr lang="en-US" sz="2800" dirty="0"/>
          </a:p>
        </p:txBody>
      </p:sp>
      <p:sp>
        <p:nvSpPr>
          <p:cNvPr id="11" name="TextBox 10">
            <a:extLst>
              <a:ext uri="{FF2B5EF4-FFF2-40B4-BE49-F238E27FC236}">
                <a16:creationId xmlns:a16="http://schemas.microsoft.com/office/drawing/2014/main" id="{AABA1DA2-3980-E34C-A92B-28F4FAF2ABCB}"/>
              </a:ext>
            </a:extLst>
          </p:cNvPr>
          <p:cNvSpPr txBox="1"/>
          <p:nvPr/>
        </p:nvSpPr>
        <p:spPr>
          <a:xfrm>
            <a:off x="4675470" y="1554432"/>
            <a:ext cx="1235053" cy="1138773"/>
          </a:xfrm>
          <a:prstGeom prst="rect">
            <a:avLst/>
          </a:prstGeom>
          <a:noFill/>
        </p:spPr>
        <p:txBody>
          <a:bodyPr wrap="square">
            <a:spAutoFit/>
          </a:bodyPr>
          <a:lstStyle/>
          <a:p>
            <a:pPr algn="ctr"/>
            <a:r>
              <a:rPr lang="en-US" sz="1600" dirty="0">
                <a:latin typeface="Corbel" panose="020B0503020204020204" pitchFamily="34" charset="0"/>
              </a:rPr>
              <a:t>100-300</a:t>
            </a:r>
            <a:r>
              <a:rPr lang="en-US" sz="2800" dirty="0">
                <a:latin typeface="Corbel" panose="020B0503020204020204" pitchFamily="34" charset="0"/>
              </a:rPr>
              <a:t> </a:t>
            </a:r>
            <a:r>
              <a:rPr lang="en-US" sz="2000" dirty="0">
                <a:latin typeface="Corbel" panose="020B0503020204020204" pitchFamily="34" charset="0"/>
              </a:rPr>
              <a:t>patients</a:t>
            </a:r>
          </a:p>
          <a:p>
            <a:pPr algn="ctr"/>
            <a:r>
              <a:rPr lang="en-US" sz="2000" dirty="0">
                <a:latin typeface="Corbel" panose="020B0503020204020204" pitchFamily="34" charset="0"/>
              </a:rPr>
              <a:t>1-3yrs</a:t>
            </a:r>
            <a:endParaRPr lang="en-US" sz="2800" dirty="0"/>
          </a:p>
        </p:txBody>
      </p:sp>
      <p:sp>
        <p:nvSpPr>
          <p:cNvPr id="13" name="TextBox 12">
            <a:extLst>
              <a:ext uri="{FF2B5EF4-FFF2-40B4-BE49-F238E27FC236}">
                <a16:creationId xmlns:a16="http://schemas.microsoft.com/office/drawing/2014/main" id="{A6519753-3EFA-554E-82B0-367F0A9BB001}"/>
              </a:ext>
            </a:extLst>
          </p:cNvPr>
          <p:cNvSpPr txBox="1"/>
          <p:nvPr/>
        </p:nvSpPr>
        <p:spPr>
          <a:xfrm>
            <a:off x="6445094" y="1565764"/>
            <a:ext cx="1235053" cy="1138773"/>
          </a:xfrm>
          <a:prstGeom prst="rect">
            <a:avLst/>
          </a:prstGeom>
          <a:noFill/>
        </p:spPr>
        <p:txBody>
          <a:bodyPr wrap="square">
            <a:spAutoFit/>
          </a:bodyPr>
          <a:lstStyle/>
          <a:p>
            <a:pPr algn="ctr"/>
            <a:r>
              <a:rPr lang="en-US" sz="1600" dirty="0">
                <a:latin typeface="Corbel" panose="020B0503020204020204" pitchFamily="34" charset="0"/>
              </a:rPr>
              <a:t>300-3000</a:t>
            </a:r>
            <a:r>
              <a:rPr lang="en-US" sz="2800" dirty="0">
                <a:latin typeface="Corbel" panose="020B0503020204020204" pitchFamily="34" charset="0"/>
              </a:rPr>
              <a:t> </a:t>
            </a:r>
            <a:r>
              <a:rPr lang="en-US" sz="2000" dirty="0">
                <a:latin typeface="Corbel" panose="020B0503020204020204" pitchFamily="34" charset="0"/>
              </a:rPr>
              <a:t>patients</a:t>
            </a:r>
          </a:p>
          <a:p>
            <a:pPr algn="ctr"/>
            <a:r>
              <a:rPr lang="en-US" sz="2000" dirty="0">
                <a:latin typeface="Corbel" panose="020B0503020204020204" pitchFamily="34" charset="0"/>
              </a:rPr>
              <a:t>3-5yrs</a:t>
            </a:r>
            <a:endParaRPr lang="en-US" sz="2800" dirty="0"/>
          </a:p>
        </p:txBody>
      </p:sp>
      <p:sp>
        <p:nvSpPr>
          <p:cNvPr id="2" name="Text Placeholder 12">
            <a:extLst>
              <a:ext uri="{FF2B5EF4-FFF2-40B4-BE49-F238E27FC236}">
                <a16:creationId xmlns:a16="http://schemas.microsoft.com/office/drawing/2014/main" id="{D9E419A7-52FF-6CD5-5420-A52FA5F763F6}"/>
              </a:ext>
            </a:extLst>
          </p:cNvPr>
          <p:cNvSpPr txBox="1">
            <a:spLocks/>
          </p:cNvSpPr>
          <p:nvPr/>
        </p:nvSpPr>
        <p:spPr>
          <a:xfrm>
            <a:off x="9877440" y="6623352"/>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15310949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A18A-36EA-28ED-C127-B257A0AEC795}"/>
              </a:ext>
            </a:extLst>
          </p:cNvPr>
          <p:cNvSpPr>
            <a:spLocks noGrp="1"/>
          </p:cNvSpPr>
          <p:nvPr>
            <p:ph type="title"/>
          </p:nvPr>
        </p:nvSpPr>
        <p:spPr/>
        <p:txBody>
          <a:bodyPr/>
          <a:lstStyle/>
          <a:p>
            <a:r>
              <a:rPr lang="en-US" dirty="0"/>
              <a:t>Dosing for KRAS G12C mutant NSCLC</a:t>
            </a:r>
          </a:p>
        </p:txBody>
      </p:sp>
      <p:sp>
        <p:nvSpPr>
          <p:cNvPr id="3" name="Slide Number Placeholder 2">
            <a:extLst>
              <a:ext uri="{FF2B5EF4-FFF2-40B4-BE49-F238E27FC236}">
                <a16:creationId xmlns:a16="http://schemas.microsoft.com/office/drawing/2014/main" id="{D450D983-DB54-8D2F-3436-14AFFC752BBF}"/>
              </a:ext>
            </a:extLst>
          </p:cNvPr>
          <p:cNvSpPr>
            <a:spLocks noGrp="1"/>
          </p:cNvSpPr>
          <p:nvPr>
            <p:ph type="sldNum" sz="quarter" idx="12"/>
          </p:nvPr>
        </p:nvSpPr>
        <p:spPr/>
        <p:txBody>
          <a:bodyPr/>
          <a:lstStyle/>
          <a:p>
            <a:fld id="{63DCA5C9-2E11-4C67-86EB-AE1DE127DC64}" type="slidenum">
              <a:rPr lang="en-US" smtClean="0"/>
              <a:pPr/>
              <a:t>60</a:t>
            </a:fld>
            <a:endParaRPr lang="en-US" dirty="0"/>
          </a:p>
        </p:txBody>
      </p:sp>
      <p:pic>
        <p:nvPicPr>
          <p:cNvPr id="5" name="Content Placeholder 4">
            <a:extLst>
              <a:ext uri="{FF2B5EF4-FFF2-40B4-BE49-F238E27FC236}">
                <a16:creationId xmlns:a16="http://schemas.microsoft.com/office/drawing/2014/main" id="{EB07B3DA-805B-0998-912D-ED92592DD8F1}"/>
              </a:ext>
            </a:extLst>
          </p:cNvPr>
          <p:cNvPicPr>
            <a:picLocks noGrp="1" noChangeAspect="1"/>
          </p:cNvPicPr>
          <p:nvPr>
            <p:ph sz="quarter" idx="14"/>
          </p:nvPr>
        </p:nvPicPr>
        <p:blipFill>
          <a:blip r:embed="rId2"/>
          <a:stretch>
            <a:fillRect/>
          </a:stretch>
        </p:blipFill>
        <p:spPr>
          <a:xfrm>
            <a:off x="3388207" y="1906072"/>
            <a:ext cx="8523171" cy="3734873"/>
          </a:xfrm>
          <a:prstGeom prst="rect">
            <a:avLst/>
          </a:prstGeom>
        </p:spPr>
      </p:pic>
      <p:sp>
        <p:nvSpPr>
          <p:cNvPr id="6" name="Oval 5">
            <a:extLst>
              <a:ext uri="{FF2B5EF4-FFF2-40B4-BE49-F238E27FC236}">
                <a16:creationId xmlns:a16="http://schemas.microsoft.com/office/drawing/2014/main" id="{837FC249-3A13-3F8A-BCDA-0DD5149D3D4B}"/>
              </a:ext>
            </a:extLst>
          </p:cNvPr>
          <p:cNvSpPr/>
          <p:nvPr/>
        </p:nvSpPr>
        <p:spPr bwMode="auto">
          <a:xfrm>
            <a:off x="1069486" y="1494692"/>
            <a:ext cx="319699" cy="246185"/>
          </a:xfrm>
          <a:prstGeom prst="ellipse">
            <a:avLst/>
          </a:prstGeom>
          <a:solidFill>
            <a:schemeClr val="bg1"/>
          </a:solidFill>
          <a:ln>
            <a:solidFill>
              <a:schemeClr val="bg1"/>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4" name="TextBox 3">
            <a:extLst>
              <a:ext uri="{FF2B5EF4-FFF2-40B4-BE49-F238E27FC236}">
                <a16:creationId xmlns:a16="http://schemas.microsoft.com/office/drawing/2014/main" id="{839872AE-0BEE-CFA5-722E-7D03FF2B05D7}"/>
              </a:ext>
            </a:extLst>
          </p:cNvPr>
          <p:cNvSpPr txBox="1"/>
          <p:nvPr/>
        </p:nvSpPr>
        <p:spPr>
          <a:xfrm>
            <a:off x="386366" y="1595021"/>
            <a:ext cx="2743200" cy="4431983"/>
          </a:xfrm>
          <a:prstGeom prst="rect">
            <a:avLst/>
          </a:prstGeom>
        </p:spPr>
        <p:txBody>
          <a:bodyPr vert="horz" wrap="square" lIns="0" tIns="0" rIns="0" bIns="0" rtlCol="0">
            <a:spAutoFit/>
          </a:bodyPr>
          <a:lstStyle/>
          <a:p>
            <a:pPr marL="285750" indent="-285750" algn="l">
              <a:buFont typeface="Arial" panose="020B0604020202020204" pitchFamily="34" charset="0"/>
              <a:buChar char="•"/>
            </a:pPr>
            <a:r>
              <a:rPr lang="en-US" dirty="0"/>
              <a:t>Phase I doses tested: 180-960 mg (8 tabs) </a:t>
            </a:r>
          </a:p>
          <a:p>
            <a:pPr marL="742950" lvl="1" indent="-285750">
              <a:buFont typeface="Arial" panose="020B0604020202020204" pitchFamily="34" charset="0"/>
              <a:buChar char="•"/>
            </a:pPr>
            <a:r>
              <a:rPr lang="en-US" dirty="0"/>
              <a:t>No dose-response relationship </a:t>
            </a:r>
          </a:p>
          <a:p>
            <a:pPr marL="742950" lvl="1" indent="-285750">
              <a:buFont typeface="Arial" panose="020B0604020202020204" pitchFamily="34" charset="0"/>
              <a:buChar char="•"/>
            </a:pPr>
            <a:r>
              <a:rPr lang="en-US" dirty="0"/>
              <a:t>No drug-exposure relationship </a:t>
            </a:r>
          </a:p>
          <a:p>
            <a:pPr marL="742950" lvl="1" indent="-285750">
              <a:buFont typeface="Arial" panose="020B0604020202020204" pitchFamily="34" charset="0"/>
              <a:buChar char="•"/>
            </a:pPr>
            <a:r>
              <a:rPr lang="en-US" dirty="0"/>
              <a:t>Pre-clinical studies:</a:t>
            </a:r>
          </a:p>
          <a:p>
            <a:pPr marL="1200150" lvl="2" indent="-285750">
              <a:buFont typeface="Arial" panose="020B0604020202020204" pitchFamily="34" charset="0"/>
              <a:buChar char="•"/>
            </a:pPr>
            <a:r>
              <a:rPr lang="en-US" dirty="0"/>
              <a:t>30-240 mg may be sufficient </a:t>
            </a:r>
          </a:p>
          <a:p>
            <a:pPr marL="742950" lvl="1" indent="-285750">
              <a:buFont typeface="Arial" panose="020B0604020202020204" pitchFamily="34" charset="0"/>
              <a:buChar char="•"/>
            </a:pPr>
            <a:r>
              <a:rPr lang="en-US" dirty="0"/>
              <a:t>Could there be dose relationship with tox? </a:t>
            </a:r>
          </a:p>
          <a:p>
            <a:pPr marL="742950" lvl="1" indent="-285750">
              <a:buFont typeface="Arial" panose="020B0604020202020204" pitchFamily="34" charset="0"/>
              <a:buChar char="•"/>
            </a:pPr>
            <a:r>
              <a:rPr lang="en-US" dirty="0"/>
              <a:t>Post-marketing requirement for 240 mg dose testing</a:t>
            </a:r>
          </a:p>
        </p:txBody>
      </p:sp>
      <p:sp>
        <p:nvSpPr>
          <p:cNvPr id="7" name="Oval 6">
            <a:extLst>
              <a:ext uri="{FF2B5EF4-FFF2-40B4-BE49-F238E27FC236}">
                <a16:creationId xmlns:a16="http://schemas.microsoft.com/office/drawing/2014/main" id="{289FD87F-BDD4-AF9E-6012-B6F6265EE67A}"/>
              </a:ext>
            </a:extLst>
          </p:cNvPr>
          <p:cNvSpPr/>
          <p:nvPr/>
        </p:nvSpPr>
        <p:spPr bwMode="auto">
          <a:xfrm>
            <a:off x="3452601" y="1976907"/>
            <a:ext cx="230756" cy="193184"/>
          </a:xfrm>
          <a:prstGeom prst="ellipse">
            <a:avLst/>
          </a:prstGeom>
          <a:solidFill>
            <a:schemeClr val="bg1"/>
          </a:solidFill>
          <a:ln>
            <a:solidFill>
              <a:schemeClr val="bg1"/>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extBox 7">
            <a:extLst>
              <a:ext uri="{FF2B5EF4-FFF2-40B4-BE49-F238E27FC236}">
                <a16:creationId xmlns:a16="http://schemas.microsoft.com/office/drawing/2014/main" id="{DA4CA056-0E12-4544-C962-2153BE5094FF}"/>
              </a:ext>
            </a:extLst>
          </p:cNvPr>
          <p:cNvSpPr txBox="1"/>
          <p:nvPr/>
        </p:nvSpPr>
        <p:spPr>
          <a:xfrm>
            <a:off x="6590763" y="6050373"/>
            <a:ext cx="6098146" cy="369332"/>
          </a:xfrm>
          <a:prstGeom prst="rect">
            <a:avLst/>
          </a:prstGeom>
          <a:noFill/>
        </p:spPr>
        <p:txBody>
          <a:bodyPr wrap="square">
            <a:spAutoFit/>
          </a:bodyPr>
          <a:lstStyle/>
          <a:p>
            <a:r>
              <a:rPr lang="en-US" dirty="0"/>
              <a:t>Hong, Fakih…Lito, Govindan, Li, NEJM 2020;38:1207</a:t>
            </a:r>
          </a:p>
        </p:txBody>
      </p:sp>
    </p:spTree>
    <p:extLst>
      <p:ext uri="{BB962C8B-B14F-4D97-AF65-F5344CB8AC3E}">
        <p14:creationId xmlns:p14="http://schemas.microsoft.com/office/powerpoint/2010/main" val="25233464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1027-CDDF-A7FC-8160-DABAFC6DC238}"/>
              </a:ext>
            </a:extLst>
          </p:cNvPr>
          <p:cNvSpPr>
            <a:spLocks noGrp="1"/>
          </p:cNvSpPr>
          <p:nvPr>
            <p:ph type="title"/>
          </p:nvPr>
        </p:nvSpPr>
        <p:spPr>
          <a:xfrm>
            <a:off x="487892" y="156475"/>
            <a:ext cx="11216216" cy="1022350"/>
          </a:xfrm>
        </p:spPr>
        <p:txBody>
          <a:bodyPr/>
          <a:lstStyle/>
          <a:p>
            <a:r>
              <a:rPr lang="en-US" b="1" dirty="0"/>
              <a:t>Objective 1 </a:t>
            </a:r>
          </a:p>
        </p:txBody>
      </p:sp>
      <p:sp>
        <p:nvSpPr>
          <p:cNvPr id="3" name="Slide Number Placeholder 2">
            <a:extLst>
              <a:ext uri="{FF2B5EF4-FFF2-40B4-BE49-F238E27FC236}">
                <a16:creationId xmlns:a16="http://schemas.microsoft.com/office/drawing/2014/main" id="{BCDBBB1D-DD62-7D33-4931-42DF24AC154C}"/>
              </a:ext>
            </a:extLst>
          </p:cNvPr>
          <p:cNvSpPr>
            <a:spLocks noGrp="1"/>
          </p:cNvSpPr>
          <p:nvPr>
            <p:ph type="sldNum" sz="quarter" idx="12"/>
          </p:nvPr>
        </p:nvSpPr>
        <p:spPr/>
        <p:txBody>
          <a:bodyPr/>
          <a:lstStyle/>
          <a:p>
            <a:fld id="{63DCA5C9-2E11-4C67-86EB-AE1DE127DC64}" type="slidenum">
              <a:rPr lang="en-US" smtClean="0"/>
              <a:pPr/>
              <a:t>61</a:t>
            </a:fld>
            <a:endParaRPr lang="en-US" dirty="0"/>
          </a:p>
        </p:txBody>
      </p:sp>
      <p:sp>
        <p:nvSpPr>
          <p:cNvPr id="4" name="Content Placeholder 3">
            <a:extLst>
              <a:ext uri="{FF2B5EF4-FFF2-40B4-BE49-F238E27FC236}">
                <a16:creationId xmlns:a16="http://schemas.microsoft.com/office/drawing/2014/main" id="{ECE9A118-8DCB-D008-6BCB-BAF253F9A380}"/>
              </a:ext>
            </a:extLst>
          </p:cNvPr>
          <p:cNvSpPr>
            <a:spLocks noGrp="1"/>
          </p:cNvSpPr>
          <p:nvPr>
            <p:ph sz="quarter" idx="14"/>
          </p:nvPr>
        </p:nvSpPr>
        <p:spPr>
          <a:xfrm>
            <a:off x="487892" y="1331976"/>
            <a:ext cx="11214100" cy="4533900"/>
          </a:xfrm>
        </p:spPr>
        <p:txBody>
          <a:bodyPr/>
          <a:lstStyle/>
          <a:p>
            <a:pPr marL="285750" indent="-285750">
              <a:buFont typeface="Arial" panose="020B0604020202020204" pitchFamily="34" charset="0"/>
              <a:buChar char="•"/>
            </a:pPr>
            <a:r>
              <a:rPr lang="en-US" dirty="0"/>
              <a:t>Traditional models of drug-dosing and the oncologic outlier </a:t>
            </a:r>
          </a:p>
          <a:p>
            <a:pPr marL="1026414" lvl="1" indent="-285750"/>
            <a:r>
              <a:rPr lang="en-US" dirty="0">
                <a:solidFill>
                  <a:srgbClr val="0070C0"/>
                </a:solidFill>
              </a:rPr>
              <a:t>We have been carrying out dose escalation based on models from chemotherapy that prioritize consideration of severe tox (“MTD”) over PK/PD data and efficacy data.  </a:t>
            </a:r>
            <a:endParaRPr lang="en-US" dirty="0"/>
          </a:p>
          <a:p>
            <a:pPr marL="285750" indent="-285750">
              <a:buFont typeface="Arial" panose="020B0604020202020204" pitchFamily="34" charset="0"/>
              <a:buChar char="•"/>
            </a:pPr>
            <a:r>
              <a:rPr lang="en-US" dirty="0"/>
              <a:t>Irrational dosing of rationally-designed drugs?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Dosing in the real world: biological/ clinical heterogeneity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Next steps for patient-centric trials &amp; approaches </a:t>
            </a:r>
          </a:p>
        </p:txBody>
      </p:sp>
    </p:spTree>
    <p:extLst>
      <p:ext uri="{BB962C8B-B14F-4D97-AF65-F5344CB8AC3E}">
        <p14:creationId xmlns:p14="http://schemas.microsoft.com/office/powerpoint/2010/main" val="27815951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1027-CDDF-A7FC-8160-DABAFC6DC238}"/>
              </a:ext>
            </a:extLst>
          </p:cNvPr>
          <p:cNvSpPr>
            <a:spLocks noGrp="1"/>
          </p:cNvSpPr>
          <p:nvPr>
            <p:ph type="title"/>
          </p:nvPr>
        </p:nvSpPr>
        <p:spPr>
          <a:xfrm>
            <a:off x="487892" y="156475"/>
            <a:ext cx="11216216" cy="1022350"/>
          </a:xfrm>
        </p:spPr>
        <p:txBody>
          <a:bodyPr/>
          <a:lstStyle/>
          <a:p>
            <a:r>
              <a:rPr lang="en-US" dirty="0"/>
              <a:t>Objective 1 </a:t>
            </a:r>
            <a:endParaRPr lang="en-US" b="1" dirty="0"/>
          </a:p>
        </p:txBody>
      </p:sp>
      <p:sp>
        <p:nvSpPr>
          <p:cNvPr id="3" name="Slide Number Placeholder 2">
            <a:extLst>
              <a:ext uri="{FF2B5EF4-FFF2-40B4-BE49-F238E27FC236}">
                <a16:creationId xmlns:a16="http://schemas.microsoft.com/office/drawing/2014/main" id="{BCDBBB1D-DD62-7D33-4931-42DF24AC154C}"/>
              </a:ext>
            </a:extLst>
          </p:cNvPr>
          <p:cNvSpPr>
            <a:spLocks noGrp="1"/>
          </p:cNvSpPr>
          <p:nvPr>
            <p:ph type="sldNum" sz="quarter" idx="12"/>
          </p:nvPr>
        </p:nvSpPr>
        <p:spPr/>
        <p:txBody>
          <a:bodyPr/>
          <a:lstStyle/>
          <a:p>
            <a:fld id="{63DCA5C9-2E11-4C67-86EB-AE1DE127DC64}" type="slidenum">
              <a:rPr lang="en-US" smtClean="0"/>
              <a:pPr/>
              <a:t>62</a:t>
            </a:fld>
            <a:endParaRPr lang="en-US" dirty="0"/>
          </a:p>
        </p:txBody>
      </p:sp>
      <p:sp>
        <p:nvSpPr>
          <p:cNvPr id="4" name="Content Placeholder 3">
            <a:extLst>
              <a:ext uri="{FF2B5EF4-FFF2-40B4-BE49-F238E27FC236}">
                <a16:creationId xmlns:a16="http://schemas.microsoft.com/office/drawing/2014/main" id="{ECE9A118-8DCB-D008-6BCB-BAF253F9A380}"/>
              </a:ext>
            </a:extLst>
          </p:cNvPr>
          <p:cNvSpPr>
            <a:spLocks noGrp="1"/>
          </p:cNvSpPr>
          <p:nvPr>
            <p:ph sz="quarter" idx="14"/>
          </p:nvPr>
        </p:nvSpPr>
        <p:spPr>
          <a:xfrm>
            <a:off x="487892" y="1331976"/>
            <a:ext cx="11214100" cy="4533900"/>
          </a:xfrm>
        </p:spPr>
        <p:txBody>
          <a:bodyPr/>
          <a:lstStyle/>
          <a:p>
            <a:pPr marL="285750" indent="-285750">
              <a:buFont typeface="Arial" panose="020B0604020202020204" pitchFamily="34" charset="0"/>
              <a:buChar char="•"/>
            </a:pPr>
            <a:r>
              <a:rPr lang="en-US" dirty="0"/>
              <a:t>Traditional models of drug-dosing and the oncologic outlier </a:t>
            </a:r>
          </a:p>
          <a:p>
            <a:pPr marL="1026414" lvl="1" indent="-285750"/>
            <a:r>
              <a:rPr lang="en-US" dirty="0">
                <a:solidFill>
                  <a:schemeClr val="tx1"/>
                </a:solidFill>
              </a:rPr>
              <a:t>We have been carrying out dose escalation based on models from chemotherapy that prioritize consideration of severe tox (“MTD”) over PK/PD data and efficacy data.  </a:t>
            </a:r>
          </a:p>
          <a:p>
            <a:pPr marL="285750" indent="-285750">
              <a:buFont typeface="Arial" panose="020B0604020202020204" pitchFamily="34" charset="0"/>
              <a:buChar char="•"/>
            </a:pPr>
            <a:r>
              <a:rPr lang="en-US" dirty="0"/>
              <a:t>Irrational dosing of rationally-designed drugs? </a:t>
            </a:r>
          </a:p>
          <a:p>
            <a:pPr marL="1026414" lvl="1" indent="-285750"/>
            <a:r>
              <a:rPr lang="en-US" dirty="0">
                <a:solidFill>
                  <a:srgbClr val="0070C0"/>
                </a:solidFill>
              </a:rPr>
              <a:t>Especially with newer classes of medications, efficacy may not correlate with higher dose</a:t>
            </a:r>
            <a:endParaRPr lang="en-US" dirty="0"/>
          </a:p>
          <a:p>
            <a:pPr marL="285750" indent="-285750">
              <a:buFont typeface="Arial" panose="020B0604020202020204" pitchFamily="34" charset="0"/>
              <a:buChar char="•"/>
            </a:pPr>
            <a:r>
              <a:rPr lang="en-US" dirty="0"/>
              <a:t>Dosing in the real world: biological/ clinical heterogeneity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Next steps for patient-centric trials &amp; approaches </a:t>
            </a:r>
            <a:r>
              <a:rPr lang="en-US" dirty="0">
                <a:solidFill>
                  <a:srgbClr val="0070C0"/>
                </a:solidFill>
              </a:rPr>
              <a:t> </a:t>
            </a:r>
          </a:p>
        </p:txBody>
      </p:sp>
    </p:spTree>
    <p:extLst>
      <p:ext uri="{BB962C8B-B14F-4D97-AF65-F5344CB8AC3E}">
        <p14:creationId xmlns:p14="http://schemas.microsoft.com/office/powerpoint/2010/main" val="4256893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1027-CDDF-A7FC-8160-DABAFC6DC238}"/>
              </a:ext>
            </a:extLst>
          </p:cNvPr>
          <p:cNvSpPr>
            <a:spLocks noGrp="1"/>
          </p:cNvSpPr>
          <p:nvPr>
            <p:ph type="title"/>
          </p:nvPr>
        </p:nvSpPr>
        <p:spPr>
          <a:xfrm>
            <a:off x="487892" y="156475"/>
            <a:ext cx="11216216" cy="1022350"/>
          </a:xfrm>
        </p:spPr>
        <p:txBody>
          <a:bodyPr/>
          <a:lstStyle/>
          <a:p>
            <a:r>
              <a:rPr lang="en-US" dirty="0"/>
              <a:t>Objective 1 </a:t>
            </a:r>
            <a:endParaRPr lang="en-US" b="1" dirty="0"/>
          </a:p>
        </p:txBody>
      </p:sp>
      <p:sp>
        <p:nvSpPr>
          <p:cNvPr id="3" name="Slide Number Placeholder 2">
            <a:extLst>
              <a:ext uri="{FF2B5EF4-FFF2-40B4-BE49-F238E27FC236}">
                <a16:creationId xmlns:a16="http://schemas.microsoft.com/office/drawing/2014/main" id="{BCDBBB1D-DD62-7D33-4931-42DF24AC154C}"/>
              </a:ext>
            </a:extLst>
          </p:cNvPr>
          <p:cNvSpPr>
            <a:spLocks noGrp="1"/>
          </p:cNvSpPr>
          <p:nvPr>
            <p:ph type="sldNum" sz="quarter" idx="12"/>
          </p:nvPr>
        </p:nvSpPr>
        <p:spPr/>
        <p:txBody>
          <a:bodyPr/>
          <a:lstStyle/>
          <a:p>
            <a:fld id="{63DCA5C9-2E11-4C67-86EB-AE1DE127DC64}" type="slidenum">
              <a:rPr lang="en-US" smtClean="0"/>
              <a:pPr/>
              <a:t>63</a:t>
            </a:fld>
            <a:endParaRPr lang="en-US" dirty="0"/>
          </a:p>
        </p:txBody>
      </p:sp>
      <p:sp>
        <p:nvSpPr>
          <p:cNvPr id="4" name="Content Placeholder 3">
            <a:extLst>
              <a:ext uri="{FF2B5EF4-FFF2-40B4-BE49-F238E27FC236}">
                <a16:creationId xmlns:a16="http://schemas.microsoft.com/office/drawing/2014/main" id="{ECE9A118-8DCB-D008-6BCB-BAF253F9A380}"/>
              </a:ext>
            </a:extLst>
          </p:cNvPr>
          <p:cNvSpPr>
            <a:spLocks noGrp="1"/>
          </p:cNvSpPr>
          <p:nvPr>
            <p:ph sz="quarter" idx="14"/>
          </p:nvPr>
        </p:nvSpPr>
        <p:spPr>
          <a:xfrm>
            <a:off x="487892" y="1331976"/>
            <a:ext cx="11214100" cy="4533900"/>
          </a:xfrm>
        </p:spPr>
        <p:txBody>
          <a:bodyPr/>
          <a:lstStyle/>
          <a:p>
            <a:pPr marL="285750" indent="-285750">
              <a:buFont typeface="Arial" panose="020B0604020202020204" pitchFamily="34" charset="0"/>
              <a:buChar char="•"/>
            </a:pPr>
            <a:r>
              <a:rPr lang="en-US" dirty="0">
                <a:solidFill>
                  <a:schemeClr val="tx1"/>
                </a:solidFill>
              </a:rPr>
              <a:t>Traditional models of drug-dosing and the oncologic outlier </a:t>
            </a:r>
          </a:p>
          <a:p>
            <a:pPr marL="1026414" lvl="1" indent="-285750"/>
            <a:r>
              <a:rPr lang="en-US" dirty="0">
                <a:solidFill>
                  <a:schemeClr val="tx1"/>
                </a:solidFill>
              </a:rPr>
              <a:t>We have been carrying out dose escalation based on models from chemotherapy that prioritize consideration of severe tox (“MTD”) over PK/PD data and efficacy data.  </a:t>
            </a:r>
          </a:p>
          <a:p>
            <a:pPr marL="285750" indent="-285750">
              <a:buFont typeface="Arial" panose="020B0604020202020204" pitchFamily="34" charset="0"/>
              <a:buChar char="•"/>
            </a:pPr>
            <a:r>
              <a:rPr lang="en-US" dirty="0">
                <a:solidFill>
                  <a:schemeClr val="tx1"/>
                </a:solidFill>
              </a:rPr>
              <a:t>Irrational dosing of rationally-designed drugs? </a:t>
            </a:r>
          </a:p>
          <a:p>
            <a:pPr marL="1026414" lvl="1" indent="-285750"/>
            <a:r>
              <a:rPr lang="en-US" dirty="0">
                <a:solidFill>
                  <a:schemeClr val="tx1"/>
                </a:solidFill>
              </a:rPr>
              <a:t>Especially with newer classes of medications, efficacy may not correlate with higher dose</a:t>
            </a:r>
          </a:p>
          <a:p>
            <a:pPr marL="285750" indent="-285750">
              <a:buFont typeface="Arial" panose="020B0604020202020204" pitchFamily="34" charset="0"/>
              <a:buChar char="•"/>
            </a:pPr>
            <a:r>
              <a:rPr lang="en-US" dirty="0"/>
              <a:t>Dosing in the real world: biological/ clinical heterogeneity </a:t>
            </a:r>
          </a:p>
          <a:p>
            <a:pPr marL="1026414" lvl="1" indent="-285750"/>
            <a:r>
              <a:rPr lang="en-US" dirty="0">
                <a:solidFill>
                  <a:srgbClr val="0070C0"/>
                </a:solidFill>
              </a:rPr>
              <a:t>Project Optimus requires more evidence for dosing to improve long-term patient-centered tolerability</a:t>
            </a:r>
          </a:p>
          <a:p>
            <a:pPr marL="1026414" lvl="1" indent="-285750"/>
            <a:r>
              <a:rPr lang="en-US" dirty="0">
                <a:solidFill>
                  <a:srgbClr val="0070C0"/>
                </a:solidFill>
              </a:rPr>
              <a:t>The impact of lower doses for biologically/clinically heterogeneous diseases is unclear (CNS disease, different alleles, etc.) as is the long-term impact on durability</a:t>
            </a:r>
            <a:endParaRPr lang="en-US" dirty="0"/>
          </a:p>
          <a:p>
            <a:pPr marL="285750" indent="-285750">
              <a:buFont typeface="Arial" panose="020B0604020202020204" pitchFamily="34" charset="0"/>
              <a:buChar char="•"/>
            </a:pPr>
            <a:r>
              <a:rPr lang="en-US" dirty="0"/>
              <a:t>Next steps for patient-centric trials &amp; approaches </a:t>
            </a:r>
          </a:p>
        </p:txBody>
      </p:sp>
    </p:spTree>
    <p:extLst>
      <p:ext uri="{BB962C8B-B14F-4D97-AF65-F5344CB8AC3E}">
        <p14:creationId xmlns:p14="http://schemas.microsoft.com/office/powerpoint/2010/main" val="15742438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1027-CDDF-A7FC-8160-DABAFC6DC238}"/>
              </a:ext>
            </a:extLst>
          </p:cNvPr>
          <p:cNvSpPr>
            <a:spLocks noGrp="1"/>
          </p:cNvSpPr>
          <p:nvPr>
            <p:ph type="title"/>
          </p:nvPr>
        </p:nvSpPr>
        <p:spPr>
          <a:xfrm>
            <a:off x="487892" y="156475"/>
            <a:ext cx="11216216" cy="1022350"/>
          </a:xfrm>
        </p:spPr>
        <p:txBody>
          <a:bodyPr/>
          <a:lstStyle/>
          <a:p>
            <a:r>
              <a:rPr lang="en-US" b="1" dirty="0"/>
              <a:t>Objective 1 </a:t>
            </a:r>
          </a:p>
        </p:txBody>
      </p:sp>
      <p:sp>
        <p:nvSpPr>
          <p:cNvPr id="3" name="Slide Number Placeholder 2">
            <a:extLst>
              <a:ext uri="{FF2B5EF4-FFF2-40B4-BE49-F238E27FC236}">
                <a16:creationId xmlns:a16="http://schemas.microsoft.com/office/drawing/2014/main" id="{BCDBBB1D-DD62-7D33-4931-42DF24AC154C}"/>
              </a:ext>
            </a:extLst>
          </p:cNvPr>
          <p:cNvSpPr>
            <a:spLocks noGrp="1"/>
          </p:cNvSpPr>
          <p:nvPr>
            <p:ph type="sldNum" sz="quarter" idx="12"/>
          </p:nvPr>
        </p:nvSpPr>
        <p:spPr/>
        <p:txBody>
          <a:bodyPr/>
          <a:lstStyle/>
          <a:p>
            <a:fld id="{63DCA5C9-2E11-4C67-86EB-AE1DE127DC64}" type="slidenum">
              <a:rPr lang="en-US" smtClean="0"/>
              <a:pPr/>
              <a:t>64</a:t>
            </a:fld>
            <a:endParaRPr lang="en-US" dirty="0"/>
          </a:p>
        </p:txBody>
      </p:sp>
      <p:sp>
        <p:nvSpPr>
          <p:cNvPr id="4" name="Content Placeholder 3">
            <a:extLst>
              <a:ext uri="{FF2B5EF4-FFF2-40B4-BE49-F238E27FC236}">
                <a16:creationId xmlns:a16="http://schemas.microsoft.com/office/drawing/2014/main" id="{ECE9A118-8DCB-D008-6BCB-BAF253F9A380}"/>
              </a:ext>
            </a:extLst>
          </p:cNvPr>
          <p:cNvSpPr>
            <a:spLocks noGrp="1"/>
          </p:cNvSpPr>
          <p:nvPr>
            <p:ph sz="quarter" idx="14"/>
          </p:nvPr>
        </p:nvSpPr>
        <p:spPr>
          <a:xfrm>
            <a:off x="487892" y="1331976"/>
            <a:ext cx="11214100" cy="4533900"/>
          </a:xfrm>
        </p:spPr>
        <p:txBody>
          <a:bodyPr/>
          <a:lstStyle/>
          <a:p>
            <a:pPr marL="285750" indent="-285750">
              <a:buFont typeface="Arial" panose="020B0604020202020204" pitchFamily="34" charset="0"/>
              <a:buChar char="•"/>
            </a:pPr>
            <a:r>
              <a:rPr lang="en-US" dirty="0">
                <a:solidFill>
                  <a:schemeClr val="tx1"/>
                </a:solidFill>
              </a:rPr>
              <a:t>Traditional models of drug-dosing and the oncologic outlier </a:t>
            </a:r>
          </a:p>
          <a:p>
            <a:pPr marL="1026414" lvl="1" indent="-285750"/>
            <a:r>
              <a:rPr lang="en-US" dirty="0">
                <a:solidFill>
                  <a:schemeClr val="tx1"/>
                </a:solidFill>
              </a:rPr>
              <a:t>We have been carrying out dose escalation based on models from chemotherapy that prioritize consideration of severe tox (“MTD”) over PK/PD data and efficacy data.  </a:t>
            </a:r>
          </a:p>
          <a:p>
            <a:pPr marL="285750" indent="-285750">
              <a:buFont typeface="Arial" panose="020B0604020202020204" pitchFamily="34" charset="0"/>
              <a:buChar char="•"/>
            </a:pPr>
            <a:r>
              <a:rPr lang="en-US" dirty="0">
                <a:solidFill>
                  <a:schemeClr val="tx1"/>
                </a:solidFill>
              </a:rPr>
              <a:t>Irrational dosing of rationally-designed drugs? </a:t>
            </a:r>
          </a:p>
          <a:p>
            <a:pPr marL="1026414" lvl="1" indent="-285750"/>
            <a:r>
              <a:rPr lang="en-US" dirty="0">
                <a:solidFill>
                  <a:schemeClr val="tx1"/>
                </a:solidFill>
              </a:rPr>
              <a:t>Especially with newer classes of medications, efficacy may not correlate with higher dose</a:t>
            </a:r>
          </a:p>
          <a:p>
            <a:pPr marL="285750" indent="-285750">
              <a:buFont typeface="Arial" panose="020B0604020202020204" pitchFamily="34" charset="0"/>
              <a:buChar char="•"/>
            </a:pPr>
            <a:r>
              <a:rPr lang="en-US" dirty="0">
                <a:solidFill>
                  <a:schemeClr val="tx1"/>
                </a:solidFill>
              </a:rPr>
              <a:t>Dosing in the real world: biological/ clinical heterogeneity </a:t>
            </a:r>
          </a:p>
          <a:p>
            <a:pPr marL="1026414" lvl="1" indent="-285750"/>
            <a:r>
              <a:rPr lang="en-US" dirty="0">
                <a:solidFill>
                  <a:schemeClr val="tx1"/>
                </a:solidFill>
              </a:rPr>
              <a:t>Project Optimus requires more evidence for dosing to improve long-term patient-centered tolerability</a:t>
            </a:r>
          </a:p>
          <a:p>
            <a:pPr marL="1026414" lvl="1" indent="-285750"/>
            <a:r>
              <a:rPr lang="en-US" dirty="0">
                <a:solidFill>
                  <a:schemeClr val="tx1"/>
                </a:solidFill>
              </a:rPr>
              <a:t>The impact of lower doses for biologically/clinically heterogeneous diseases is unclear (CNS disease, different alleles, etc.) as is the long-term impact on durability</a:t>
            </a:r>
          </a:p>
          <a:p>
            <a:pPr marL="285750" indent="-285750">
              <a:buFont typeface="Arial" panose="020B0604020202020204" pitchFamily="34" charset="0"/>
              <a:buChar char="•"/>
            </a:pPr>
            <a:r>
              <a:rPr lang="en-US" dirty="0"/>
              <a:t>Next steps for patient-centric trials &amp; approaches </a:t>
            </a:r>
          </a:p>
          <a:p>
            <a:pPr marL="1026414" lvl="1" indent="-285750"/>
            <a:r>
              <a:rPr lang="en-US" dirty="0">
                <a:solidFill>
                  <a:srgbClr val="0070C0"/>
                </a:solidFill>
              </a:rPr>
              <a:t>New strategies are needed, including through increased reliance on backfill cohorts, to avoid delays for approval that impact patient access &amp; to ensure the development of drugs for rarer cancer types. </a:t>
            </a:r>
          </a:p>
        </p:txBody>
      </p:sp>
    </p:spTree>
    <p:extLst>
      <p:ext uri="{BB962C8B-B14F-4D97-AF65-F5344CB8AC3E}">
        <p14:creationId xmlns:p14="http://schemas.microsoft.com/office/powerpoint/2010/main" val="7750190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E1222-510B-4F6B-18EC-21B4F86ECAA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52B200-BCD0-677C-38C4-3B98EC96A172}"/>
              </a:ext>
            </a:extLst>
          </p:cNvPr>
          <p:cNvSpPr>
            <a:spLocks noGrp="1"/>
          </p:cNvSpPr>
          <p:nvPr>
            <p:ph type="sldNum" sz="quarter" idx="11"/>
          </p:nvPr>
        </p:nvSpPr>
        <p:spPr/>
        <p:txBody>
          <a:bodyPr/>
          <a:lstStyle/>
          <a:p>
            <a:fld id="{523A240F-EAFE-E84F-B44C-6D7A08E0E409}" type="slidenum">
              <a:rPr lang="en-US" smtClean="0"/>
              <a:pPr/>
              <a:t>65</a:t>
            </a:fld>
            <a:endParaRPr lang="en-US"/>
          </a:p>
        </p:txBody>
      </p:sp>
      <p:sp>
        <p:nvSpPr>
          <p:cNvPr id="6" name="Title 5">
            <a:extLst>
              <a:ext uri="{FF2B5EF4-FFF2-40B4-BE49-F238E27FC236}">
                <a16:creationId xmlns:a16="http://schemas.microsoft.com/office/drawing/2014/main" id="{6536AE3D-72D6-746A-EB00-3093C2E2AB9E}"/>
              </a:ext>
            </a:extLst>
          </p:cNvPr>
          <p:cNvSpPr>
            <a:spLocks noGrp="1"/>
          </p:cNvSpPr>
          <p:nvPr>
            <p:ph type="title"/>
          </p:nvPr>
        </p:nvSpPr>
        <p:spPr>
          <a:xfrm>
            <a:off x="504825" y="1371600"/>
            <a:ext cx="11382375" cy="4718050"/>
          </a:xfrm>
        </p:spPr>
        <p:txBody>
          <a:bodyPr/>
          <a:lstStyle/>
          <a:p>
            <a:r>
              <a:rPr lang="en-US" dirty="0"/>
              <a:t>Objective 2:</a:t>
            </a:r>
            <a:br>
              <a:rPr lang="en-US" dirty="0"/>
            </a:br>
            <a:br>
              <a:rPr lang="en-US" dirty="0"/>
            </a:br>
            <a:r>
              <a:rPr lang="en-US" dirty="0"/>
              <a:t>How do we use early stage studies to optimize clinical benefit? </a:t>
            </a:r>
          </a:p>
        </p:txBody>
      </p:sp>
    </p:spTree>
    <p:extLst>
      <p:ext uri="{BB962C8B-B14F-4D97-AF65-F5344CB8AC3E}">
        <p14:creationId xmlns:p14="http://schemas.microsoft.com/office/powerpoint/2010/main" val="256888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4A814-5DAE-DC32-D9CE-F620AF6B01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E5302C-78EE-F325-3C29-6F11060B9FE3}"/>
              </a:ext>
            </a:extLst>
          </p:cNvPr>
          <p:cNvSpPr>
            <a:spLocks noGrp="1"/>
          </p:cNvSpPr>
          <p:nvPr>
            <p:ph type="title"/>
          </p:nvPr>
        </p:nvSpPr>
        <p:spPr/>
        <p:txBody>
          <a:bodyPr>
            <a:normAutofit/>
          </a:bodyPr>
          <a:lstStyle/>
          <a:p>
            <a:r>
              <a:rPr lang="en-US" dirty="0"/>
              <a:t>The EDD has a substantial collection of c</a:t>
            </a:r>
            <a:r>
              <a:rPr lang="en-US" b="1" dirty="0"/>
              <a:t>o-clinical trial biospecimens and patient-derived models</a:t>
            </a:r>
          </a:p>
        </p:txBody>
      </p:sp>
      <p:sp>
        <p:nvSpPr>
          <p:cNvPr id="3" name="Arrow: Right 4">
            <a:extLst>
              <a:ext uri="{FF2B5EF4-FFF2-40B4-BE49-F238E27FC236}">
                <a16:creationId xmlns:a16="http://schemas.microsoft.com/office/drawing/2014/main" id="{BA6FBC19-6AAB-FC97-DF7A-CB6E8EB0BCEB}"/>
              </a:ext>
            </a:extLst>
          </p:cNvPr>
          <p:cNvSpPr/>
          <p:nvPr/>
        </p:nvSpPr>
        <p:spPr>
          <a:xfrm>
            <a:off x="2314846" y="1635861"/>
            <a:ext cx="8590326" cy="796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registrational trial</a:t>
            </a:r>
          </a:p>
        </p:txBody>
      </p:sp>
      <p:pic>
        <p:nvPicPr>
          <p:cNvPr id="4" name="Picture 3">
            <a:extLst>
              <a:ext uri="{FF2B5EF4-FFF2-40B4-BE49-F238E27FC236}">
                <a16:creationId xmlns:a16="http://schemas.microsoft.com/office/drawing/2014/main" id="{B0585243-EFB0-0346-0C5F-BA7C3777DE98}"/>
              </a:ext>
            </a:extLst>
          </p:cNvPr>
          <p:cNvPicPr>
            <a:picLocks noChangeAspect="1"/>
          </p:cNvPicPr>
          <p:nvPr/>
        </p:nvPicPr>
        <p:blipFill>
          <a:blip r:embed="rId2"/>
          <a:stretch>
            <a:fillRect/>
          </a:stretch>
        </p:blipFill>
        <p:spPr>
          <a:xfrm>
            <a:off x="3531370" y="2874489"/>
            <a:ext cx="1834735" cy="878222"/>
          </a:xfrm>
          <a:prstGeom prst="rect">
            <a:avLst/>
          </a:prstGeom>
        </p:spPr>
      </p:pic>
      <p:sp>
        <p:nvSpPr>
          <p:cNvPr id="5" name="TextBox 4">
            <a:extLst>
              <a:ext uri="{FF2B5EF4-FFF2-40B4-BE49-F238E27FC236}">
                <a16:creationId xmlns:a16="http://schemas.microsoft.com/office/drawing/2014/main" id="{5DF002D1-001D-FCC5-C220-6EAA425E80A6}"/>
              </a:ext>
            </a:extLst>
          </p:cNvPr>
          <p:cNvSpPr txBox="1"/>
          <p:nvPr/>
        </p:nvSpPr>
        <p:spPr>
          <a:xfrm>
            <a:off x="2496997" y="3753539"/>
            <a:ext cx="34699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paired pre-treatment/post-PD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tumor biopsies</a:t>
            </a:r>
          </a:p>
        </p:txBody>
      </p:sp>
      <p:pic>
        <p:nvPicPr>
          <p:cNvPr id="6" name="Picture 5">
            <a:extLst>
              <a:ext uri="{FF2B5EF4-FFF2-40B4-BE49-F238E27FC236}">
                <a16:creationId xmlns:a16="http://schemas.microsoft.com/office/drawing/2014/main" id="{9E73EB9D-B151-2678-588D-68A62AD627EF}"/>
              </a:ext>
            </a:extLst>
          </p:cNvPr>
          <p:cNvPicPr>
            <a:picLocks noChangeAspect="1"/>
          </p:cNvPicPr>
          <p:nvPr/>
        </p:nvPicPr>
        <p:blipFill>
          <a:blip r:embed="rId3"/>
          <a:stretch>
            <a:fillRect/>
          </a:stretch>
        </p:blipFill>
        <p:spPr>
          <a:xfrm>
            <a:off x="6660589" y="3036673"/>
            <a:ext cx="1319733" cy="878222"/>
          </a:xfrm>
          <a:prstGeom prst="rect">
            <a:avLst/>
          </a:prstGeom>
        </p:spPr>
      </p:pic>
      <p:sp>
        <p:nvSpPr>
          <p:cNvPr id="7" name="Rectangle 6">
            <a:extLst>
              <a:ext uri="{FF2B5EF4-FFF2-40B4-BE49-F238E27FC236}">
                <a16:creationId xmlns:a16="http://schemas.microsoft.com/office/drawing/2014/main" id="{42040170-2ADB-469A-5775-5197CF7DEB96}"/>
              </a:ext>
            </a:extLst>
          </p:cNvPr>
          <p:cNvSpPr/>
          <p:nvPr/>
        </p:nvSpPr>
        <p:spPr>
          <a:xfrm>
            <a:off x="5966994" y="4149112"/>
            <a:ext cx="260803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serial ctDNA </a:t>
            </a:r>
            <a:r>
              <a:rPr lang="en-US" dirty="0">
                <a:solidFill>
                  <a:prstClr val="black"/>
                </a:solidFill>
                <a:latin typeface="Calibri" panose="020F0502020204030204"/>
                <a:ea typeface="ＭＳ Ｐゴシック" charset="0"/>
              </a:rPr>
              <a:t>a</a:t>
            </a:r>
            <a:r>
              <a:rPr kumimoji="0" lang="en-US" sz="1800" b="0" i="0" u="none" strike="noStrike" kern="1200" cap="none" spc="0" normalizeH="0" baseline="0" noProof="0" dirty="0" err="1">
                <a:ln>
                  <a:noFill/>
                </a:ln>
                <a:solidFill>
                  <a:prstClr val="black"/>
                </a:solidFill>
                <a:effectLst/>
                <a:uLnTx/>
                <a:uFillTx/>
                <a:latin typeface="Calibri" panose="020F0502020204030204"/>
                <a:ea typeface="ＭＳ Ｐゴシック" charset="0"/>
                <a:cs typeface="+mn-cs"/>
              </a:rPr>
              <a:t>cquisition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pic>
        <p:nvPicPr>
          <p:cNvPr id="8" name="Picture 2" descr="Cell Line-Derived Xenograft – CDX Model Studies in Mice | Charles River">
            <a:extLst>
              <a:ext uri="{FF2B5EF4-FFF2-40B4-BE49-F238E27FC236}">
                <a16:creationId xmlns:a16="http://schemas.microsoft.com/office/drawing/2014/main" id="{43FC1120-A8A3-BFC3-EE93-4E287A3488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762" t="28183" r="51468" b="35260"/>
          <a:stretch/>
        </p:blipFill>
        <p:spPr bwMode="auto">
          <a:xfrm>
            <a:off x="9607739" y="2891855"/>
            <a:ext cx="991780" cy="99602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872DA60-F8FC-DCFF-328E-02F3D448C948}"/>
              </a:ext>
            </a:extLst>
          </p:cNvPr>
          <p:cNvSpPr/>
          <p:nvPr/>
        </p:nvSpPr>
        <p:spPr>
          <a:xfrm>
            <a:off x="8579782" y="3892038"/>
            <a:ext cx="304769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patient-derived xenograft, cell line, organoid establishment</a:t>
            </a:r>
          </a:p>
        </p:txBody>
      </p:sp>
      <p:sp>
        <p:nvSpPr>
          <p:cNvPr id="10" name="TextBox 9">
            <a:extLst>
              <a:ext uri="{FF2B5EF4-FFF2-40B4-BE49-F238E27FC236}">
                <a16:creationId xmlns:a16="http://schemas.microsoft.com/office/drawing/2014/main" id="{957A2175-932A-99D3-5C5B-B23260185373}"/>
              </a:ext>
            </a:extLst>
          </p:cNvPr>
          <p:cNvSpPr txBox="1"/>
          <p:nvPr/>
        </p:nvSpPr>
        <p:spPr>
          <a:xfrm>
            <a:off x="276122" y="2786379"/>
            <a:ext cx="24584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CO-CLINICAL TRIAL</a:t>
            </a:r>
          </a:p>
        </p:txBody>
      </p:sp>
      <p:sp>
        <p:nvSpPr>
          <p:cNvPr id="11" name="TextBox 10">
            <a:extLst>
              <a:ext uri="{FF2B5EF4-FFF2-40B4-BE49-F238E27FC236}">
                <a16:creationId xmlns:a16="http://schemas.microsoft.com/office/drawing/2014/main" id="{B65E47CF-602C-A703-8816-C34107BB296E}"/>
              </a:ext>
            </a:extLst>
          </p:cNvPr>
          <p:cNvSpPr txBox="1"/>
          <p:nvPr/>
        </p:nvSpPr>
        <p:spPr>
          <a:xfrm>
            <a:off x="1067547" y="1886622"/>
            <a:ext cx="108606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ＭＳ Ｐゴシック" charset="0"/>
                <a:cs typeface="+mn-cs"/>
              </a:rPr>
              <a:t>PRIMARY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ＭＳ Ｐゴシック" charset="0"/>
                <a:cs typeface="+mn-cs"/>
              </a:rPr>
              <a:t>TRIAL</a:t>
            </a:r>
          </a:p>
        </p:txBody>
      </p:sp>
      <p:cxnSp>
        <p:nvCxnSpPr>
          <p:cNvPr id="12" name="Straight Connector 11">
            <a:extLst>
              <a:ext uri="{FF2B5EF4-FFF2-40B4-BE49-F238E27FC236}">
                <a16:creationId xmlns:a16="http://schemas.microsoft.com/office/drawing/2014/main" id="{FA623CFA-A8D8-30E1-4FA1-61D7F9DAFC7A}"/>
              </a:ext>
            </a:extLst>
          </p:cNvPr>
          <p:cNvCxnSpPr/>
          <p:nvPr/>
        </p:nvCxnSpPr>
        <p:spPr>
          <a:xfrm flipV="1">
            <a:off x="512063" y="2533608"/>
            <a:ext cx="11115413" cy="11305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0A81A8D-F888-0C1F-1375-B15C9759A149}"/>
              </a:ext>
            </a:extLst>
          </p:cNvPr>
          <p:cNvSpPr txBox="1"/>
          <p:nvPr/>
        </p:nvSpPr>
        <p:spPr>
          <a:xfrm>
            <a:off x="2561125" y="5076725"/>
            <a:ext cx="2698734" cy="1231106"/>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COMPUTATIONAL SCIENCE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whole-exome sequencing, transcriptomics, proteomics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evolutionary resistance kinetics</a:t>
            </a:r>
          </a:p>
        </p:txBody>
      </p:sp>
      <p:sp>
        <p:nvSpPr>
          <p:cNvPr id="14" name="TextBox 13">
            <a:extLst>
              <a:ext uri="{FF2B5EF4-FFF2-40B4-BE49-F238E27FC236}">
                <a16:creationId xmlns:a16="http://schemas.microsoft.com/office/drawing/2014/main" id="{3BB0389D-A1E1-3CC1-3F34-08AE35E1CF41}"/>
              </a:ext>
            </a:extLst>
          </p:cNvPr>
          <p:cNvSpPr txBox="1"/>
          <p:nvPr/>
        </p:nvSpPr>
        <p:spPr>
          <a:xfrm>
            <a:off x="5306998" y="5076726"/>
            <a:ext cx="3287620" cy="1231106"/>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ＭＳ Ｐゴシック" charset="0"/>
                <a:cs typeface="+mn-cs"/>
              </a:rPr>
              <a:t>FUNCTIONAL STUDIES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in vitro/vivo analyses of resistance, downstream signaling</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next-generation agent – combination therapy exploration</a:t>
            </a:r>
          </a:p>
        </p:txBody>
      </p:sp>
      <p:sp>
        <p:nvSpPr>
          <p:cNvPr id="15" name="TextBox 14">
            <a:extLst>
              <a:ext uri="{FF2B5EF4-FFF2-40B4-BE49-F238E27FC236}">
                <a16:creationId xmlns:a16="http://schemas.microsoft.com/office/drawing/2014/main" id="{9B3E74DE-DC5D-E14E-C766-6A4041D4B3E3}"/>
              </a:ext>
            </a:extLst>
          </p:cNvPr>
          <p:cNvSpPr txBox="1"/>
          <p:nvPr/>
        </p:nvSpPr>
        <p:spPr>
          <a:xfrm>
            <a:off x="8632646" y="5076725"/>
            <a:ext cx="2856813" cy="1231106"/>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RESISTANCE MODELING</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structural/conformational consequences of resistance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identify next-generation targeting strategies</a:t>
            </a:r>
          </a:p>
        </p:txBody>
      </p:sp>
      <p:sp>
        <p:nvSpPr>
          <p:cNvPr id="17" name="TextBox 16">
            <a:extLst>
              <a:ext uri="{FF2B5EF4-FFF2-40B4-BE49-F238E27FC236}">
                <a16:creationId xmlns:a16="http://schemas.microsoft.com/office/drawing/2014/main" id="{23B13CBC-7B56-3BE9-4C53-CC8D78B65905}"/>
              </a:ext>
            </a:extLst>
          </p:cNvPr>
          <p:cNvSpPr txBox="1"/>
          <p:nvPr/>
        </p:nvSpPr>
        <p:spPr>
          <a:xfrm>
            <a:off x="556606" y="3385928"/>
            <a:ext cx="1629809" cy="923330"/>
          </a:xfrm>
          <a:prstGeom prst="rect">
            <a:avLst/>
          </a:prstGeom>
          <a:noFill/>
        </p:spPr>
        <p:txBody>
          <a:bodyPr wrap="square">
            <a:spAutoFit/>
          </a:bodyPr>
          <a:lstStyle/>
          <a:p>
            <a:pPr algn="ctr"/>
            <a:r>
              <a:rPr lang="en-US" b="1" dirty="0"/>
              <a:t>EDD Translational </a:t>
            </a:r>
          </a:p>
          <a:p>
            <a:pPr algn="ctr"/>
            <a:r>
              <a:rPr lang="en-US" b="1" dirty="0"/>
              <a:t>Team </a:t>
            </a:r>
            <a:endParaRPr lang="en-US" dirty="0"/>
          </a:p>
        </p:txBody>
      </p:sp>
      <p:pic>
        <p:nvPicPr>
          <p:cNvPr id="18" name="Picture 17" descr="A group of people working on gears&#10;&#10;AI-generated content may be incorrect.">
            <a:extLst>
              <a:ext uri="{FF2B5EF4-FFF2-40B4-BE49-F238E27FC236}">
                <a16:creationId xmlns:a16="http://schemas.microsoft.com/office/drawing/2014/main" id="{43ADE0CC-D5A4-9DD8-69C5-E7B255CC693E}"/>
              </a:ext>
            </a:extLst>
          </p:cNvPr>
          <p:cNvPicPr>
            <a:picLocks noChangeAspect="1"/>
          </p:cNvPicPr>
          <p:nvPr/>
        </p:nvPicPr>
        <p:blipFill>
          <a:blip r:embed="rId5"/>
          <a:stretch>
            <a:fillRect/>
          </a:stretch>
        </p:blipFill>
        <p:spPr>
          <a:xfrm>
            <a:off x="331633" y="4232488"/>
            <a:ext cx="1996315" cy="1908177"/>
          </a:xfrm>
          <a:prstGeom prst="rect">
            <a:avLst/>
          </a:prstGeom>
        </p:spPr>
      </p:pic>
    </p:spTree>
    <p:extLst>
      <p:ext uri="{BB962C8B-B14F-4D97-AF65-F5344CB8AC3E}">
        <p14:creationId xmlns:p14="http://schemas.microsoft.com/office/powerpoint/2010/main" val="9871398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A5BD-0CC5-86B3-4FCE-CA8BE9EE1E3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400C6A-DC32-C92A-0BB6-A07026319269}"/>
              </a:ext>
            </a:extLst>
          </p:cNvPr>
          <p:cNvSpPr>
            <a:spLocks noGrp="1"/>
          </p:cNvSpPr>
          <p:nvPr>
            <p:ph type="sldNum" sz="quarter" idx="11"/>
          </p:nvPr>
        </p:nvSpPr>
        <p:spPr>
          <a:xfrm>
            <a:off x="11338913" y="6388887"/>
            <a:ext cx="454745" cy="245223"/>
          </a:xfrm>
        </p:spPr>
        <p:txBody>
          <a:bodyPr/>
          <a:lstStyle/>
          <a:p>
            <a:fld id="{523A240F-EAFE-E84F-B44C-6D7A08E0E409}" type="slidenum">
              <a:rPr lang="en-US" smtClean="0"/>
              <a:pPr/>
              <a:t>67</a:t>
            </a:fld>
            <a:endParaRPr lang="en-US"/>
          </a:p>
        </p:txBody>
      </p:sp>
      <p:sp>
        <p:nvSpPr>
          <p:cNvPr id="7" name="Title 6">
            <a:extLst>
              <a:ext uri="{FF2B5EF4-FFF2-40B4-BE49-F238E27FC236}">
                <a16:creationId xmlns:a16="http://schemas.microsoft.com/office/drawing/2014/main" id="{2CACBD8C-A28A-FCD3-824F-75909D514653}"/>
              </a:ext>
            </a:extLst>
          </p:cNvPr>
          <p:cNvSpPr>
            <a:spLocks noGrp="1"/>
          </p:cNvSpPr>
          <p:nvPr>
            <p:ph type="title"/>
          </p:nvPr>
        </p:nvSpPr>
        <p:spPr/>
        <p:txBody>
          <a:bodyPr/>
          <a:lstStyle/>
          <a:p>
            <a:r>
              <a:rPr lang="en-US" dirty="0"/>
              <a:t>Putting a premium on agent selection advances the field of ROS1 fusion-positive cancers</a:t>
            </a:r>
          </a:p>
        </p:txBody>
      </p:sp>
      <p:pic>
        <p:nvPicPr>
          <p:cNvPr id="2" name="Picture 1">
            <a:extLst>
              <a:ext uri="{FF2B5EF4-FFF2-40B4-BE49-F238E27FC236}">
                <a16:creationId xmlns:a16="http://schemas.microsoft.com/office/drawing/2014/main" id="{018CD149-789A-B3A4-C0BD-C38DCB518FB8}"/>
              </a:ext>
            </a:extLst>
          </p:cNvPr>
          <p:cNvPicPr>
            <a:picLocks noChangeAspect="1"/>
          </p:cNvPicPr>
          <p:nvPr/>
        </p:nvPicPr>
        <p:blipFill>
          <a:blip r:embed="rId2"/>
          <a:stretch>
            <a:fillRect/>
          </a:stretch>
        </p:blipFill>
        <p:spPr>
          <a:xfrm>
            <a:off x="4270230" y="3557452"/>
            <a:ext cx="3390409" cy="1767161"/>
          </a:xfrm>
          <a:prstGeom prst="rect">
            <a:avLst/>
          </a:prstGeom>
        </p:spPr>
      </p:pic>
      <p:sp>
        <p:nvSpPr>
          <p:cNvPr id="6" name="TextBox 5">
            <a:extLst>
              <a:ext uri="{FF2B5EF4-FFF2-40B4-BE49-F238E27FC236}">
                <a16:creationId xmlns:a16="http://schemas.microsoft.com/office/drawing/2014/main" id="{BBEFB83C-D12D-25F9-5F3F-9E34B72D1AAA}"/>
              </a:ext>
            </a:extLst>
          </p:cNvPr>
          <p:cNvSpPr txBox="1"/>
          <p:nvPr/>
        </p:nvSpPr>
        <p:spPr>
          <a:xfrm>
            <a:off x="4907778" y="2611300"/>
            <a:ext cx="2387600" cy="861774"/>
          </a:xfrm>
          <a:prstGeom prst="rect">
            <a:avLst/>
          </a:prstGeom>
          <a:noFill/>
        </p:spPr>
        <p:txBody>
          <a:bodyPr wrap="square">
            <a:spAutoFit/>
          </a:bodyPr>
          <a:lstStyle/>
          <a:p>
            <a:r>
              <a:rPr lang="en-US" sz="1800" b="1" dirty="0" err="1"/>
              <a:t>Repotrectinib</a:t>
            </a:r>
            <a:endParaRPr lang="en-US" sz="1800" b="1" dirty="0"/>
          </a:p>
          <a:p>
            <a:r>
              <a:rPr lang="en-US" sz="1400" dirty="0"/>
              <a:t>(MSK IRB #17-084)</a:t>
            </a:r>
          </a:p>
          <a:p>
            <a:r>
              <a:rPr lang="en-US" dirty="0"/>
              <a:t>FDA approved 2024</a:t>
            </a:r>
          </a:p>
        </p:txBody>
      </p:sp>
      <p:sp>
        <p:nvSpPr>
          <p:cNvPr id="10" name="TextBox 9">
            <a:extLst>
              <a:ext uri="{FF2B5EF4-FFF2-40B4-BE49-F238E27FC236}">
                <a16:creationId xmlns:a16="http://schemas.microsoft.com/office/drawing/2014/main" id="{C373D180-FB74-1FF9-764C-A1F81076BC2E}"/>
              </a:ext>
            </a:extLst>
          </p:cNvPr>
          <p:cNvSpPr txBox="1"/>
          <p:nvPr/>
        </p:nvSpPr>
        <p:spPr>
          <a:xfrm>
            <a:off x="998130" y="3410275"/>
            <a:ext cx="2387600" cy="861774"/>
          </a:xfrm>
          <a:prstGeom prst="rect">
            <a:avLst/>
          </a:prstGeom>
          <a:noFill/>
        </p:spPr>
        <p:txBody>
          <a:bodyPr wrap="square">
            <a:spAutoFit/>
          </a:bodyPr>
          <a:lstStyle/>
          <a:p>
            <a:r>
              <a:rPr lang="en-US" sz="1800" b="1" dirty="0" err="1"/>
              <a:t>Entrectinib</a:t>
            </a:r>
            <a:endParaRPr lang="en-US" sz="1800" dirty="0"/>
          </a:p>
          <a:p>
            <a:r>
              <a:rPr lang="en-US" sz="1400" dirty="0"/>
              <a:t>(MSK IRB #16-026)</a:t>
            </a:r>
          </a:p>
          <a:p>
            <a:r>
              <a:rPr lang="en-US" dirty="0"/>
              <a:t>FDA approved 2024</a:t>
            </a:r>
          </a:p>
        </p:txBody>
      </p:sp>
      <p:pic>
        <p:nvPicPr>
          <p:cNvPr id="11" name="Picture 10">
            <a:extLst>
              <a:ext uri="{FF2B5EF4-FFF2-40B4-BE49-F238E27FC236}">
                <a16:creationId xmlns:a16="http://schemas.microsoft.com/office/drawing/2014/main" id="{2B7EA952-0245-7CDE-DCA2-9D8E17439D25}"/>
              </a:ext>
            </a:extLst>
          </p:cNvPr>
          <p:cNvPicPr>
            <a:picLocks noChangeAspect="1"/>
          </p:cNvPicPr>
          <p:nvPr/>
        </p:nvPicPr>
        <p:blipFill>
          <a:blip r:embed="rId3"/>
          <a:stretch>
            <a:fillRect/>
          </a:stretch>
        </p:blipFill>
        <p:spPr>
          <a:xfrm>
            <a:off x="544993" y="4333605"/>
            <a:ext cx="3136900" cy="1767161"/>
          </a:xfrm>
          <a:prstGeom prst="rect">
            <a:avLst/>
          </a:prstGeom>
        </p:spPr>
      </p:pic>
      <p:sp>
        <p:nvSpPr>
          <p:cNvPr id="14" name="TextBox 13">
            <a:extLst>
              <a:ext uri="{FF2B5EF4-FFF2-40B4-BE49-F238E27FC236}">
                <a16:creationId xmlns:a16="http://schemas.microsoft.com/office/drawing/2014/main" id="{FCADCED6-ACD4-E31D-F084-7BEF0950F24D}"/>
              </a:ext>
            </a:extLst>
          </p:cNvPr>
          <p:cNvSpPr txBox="1"/>
          <p:nvPr/>
        </p:nvSpPr>
        <p:spPr>
          <a:xfrm>
            <a:off x="875667" y="6064461"/>
            <a:ext cx="2523243" cy="276999"/>
          </a:xfrm>
          <a:prstGeom prst="rect">
            <a:avLst/>
          </a:prstGeom>
          <a:noFill/>
        </p:spPr>
        <p:txBody>
          <a:bodyPr wrap="square">
            <a:spAutoFit/>
          </a:bodyPr>
          <a:lstStyle/>
          <a:p>
            <a:r>
              <a:rPr lang="en-US" sz="1200" dirty="0"/>
              <a:t>Drilon et al, Lancet Oncology 2020</a:t>
            </a:r>
          </a:p>
        </p:txBody>
      </p:sp>
      <p:sp>
        <p:nvSpPr>
          <p:cNvPr id="15" name="TextBox 14">
            <a:extLst>
              <a:ext uri="{FF2B5EF4-FFF2-40B4-BE49-F238E27FC236}">
                <a16:creationId xmlns:a16="http://schemas.microsoft.com/office/drawing/2014/main" id="{51D40620-DE1A-9681-5CAA-6B3D0186BD62}"/>
              </a:ext>
            </a:extLst>
          </p:cNvPr>
          <p:cNvSpPr txBox="1"/>
          <p:nvPr/>
        </p:nvSpPr>
        <p:spPr>
          <a:xfrm>
            <a:off x="4356593" y="5347435"/>
            <a:ext cx="3217681" cy="276999"/>
          </a:xfrm>
          <a:prstGeom prst="rect">
            <a:avLst/>
          </a:prstGeom>
          <a:noFill/>
        </p:spPr>
        <p:txBody>
          <a:bodyPr wrap="square">
            <a:spAutoFit/>
          </a:bodyPr>
          <a:lstStyle/>
          <a:p>
            <a:r>
              <a:rPr lang="en-US" sz="1200" dirty="0"/>
              <a:t>Drilon et al, New England J of Medicine 2024</a:t>
            </a:r>
          </a:p>
        </p:txBody>
      </p:sp>
      <p:pic>
        <p:nvPicPr>
          <p:cNvPr id="16" name="Picture 15">
            <a:extLst>
              <a:ext uri="{FF2B5EF4-FFF2-40B4-BE49-F238E27FC236}">
                <a16:creationId xmlns:a16="http://schemas.microsoft.com/office/drawing/2014/main" id="{C3290069-4AB3-C6EE-555B-9787B40EE0D0}"/>
              </a:ext>
            </a:extLst>
          </p:cNvPr>
          <p:cNvPicPr>
            <a:picLocks noChangeAspect="1"/>
          </p:cNvPicPr>
          <p:nvPr/>
        </p:nvPicPr>
        <p:blipFill>
          <a:blip r:embed="rId4"/>
          <a:stretch>
            <a:fillRect/>
          </a:stretch>
        </p:blipFill>
        <p:spPr>
          <a:xfrm>
            <a:off x="8528838" y="3102203"/>
            <a:ext cx="2236715" cy="1742595"/>
          </a:xfrm>
          <a:prstGeom prst="rect">
            <a:avLst/>
          </a:prstGeom>
        </p:spPr>
      </p:pic>
      <p:sp>
        <p:nvSpPr>
          <p:cNvPr id="17" name="TextBox 16">
            <a:extLst>
              <a:ext uri="{FF2B5EF4-FFF2-40B4-BE49-F238E27FC236}">
                <a16:creationId xmlns:a16="http://schemas.microsoft.com/office/drawing/2014/main" id="{8720FF51-5D70-73C2-337E-02C443F42B5A}"/>
              </a:ext>
            </a:extLst>
          </p:cNvPr>
          <p:cNvSpPr txBox="1"/>
          <p:nvPr/>
        </p:nvSpPr>
        <p:spPr>
          <a:xfrm>
            <a:off x="8398273" y="1753225"/>
            <a:ext cx="2387600" cy="1138773"/>
          </a:xfrm>
          <a:prstGeom prst="rect">
            <a:avLst/>
          </a:prstGeom>
          <a:noFill/>
        </p:spPr>
        <p:txBody>
          <a:bodyPr wrap="square">
            <a:spAutoFit/>
          </a:bodyPr>
          <a:lstStyle/>
          <a:p>
            <a:r>
              <a:rPr lang="en-US" sz="1800" b="1" dirty="0" err="1"/>
              <a:t>Zidesamtinib</a:t>
            </a:r>
            <a:endParaRPr lang="en-US" sz="1800" b="1" dirty="0"/>
          </a:p>
          <a:p>
            <a:r>
              <a:rPr lang="en-US" sz="1400" dirty="0"/>
              <a:t>(MSK IRB #21-499)</a:t>
            </a:r>
          </a:p>
          <a:p>
            <a:r>
              <a:rPr lang="en-US" dirty="0"/>
              <a:t>FDA Breakthrough Designation 2024</a:t>
            </a:r>
          </a:p>
        </p:txBody>
      </p:sp>
      <p:sp>
        <p:nvSpPr>
          <p:cNvPr id="19" name="TextBox 18">
            <a:extLst>
              <a:ext uri="{FF2B5EF4-FFF2-40B4-BE49-F238E27FC236}">
                <a16:creationId xmlns:a16="http://schemas.microsoft.com/office/drawing/2014/main" id="{0B79A79E-C3F7-D906-329D-D47102FFB498}"/>
              </a:ext>
            </a:extLst>
          </p:cNvPr>
          <p:cNvSpPr txBox="1"/>
          <p:nvPr/>
        </p:nvSpPr>
        <p:spPr>
          <a:xfrm>
            <a:off x="1011850" y="2796714"/>
            <a:ext cx="2536440" cy="369332"/>
          </a:xfrm>
          <a:prstGeom prst="rect">
            <a:avLst/>
          </a:prstGeom>
          <a:noFill/>
        </p:spPr>
        <p:txBody>
          <a:bodyPr wrap="square">
            <a:spAutoFit/>
          </a:bodyPr>
          <a:lstStyle/>
          <a:p>
            <a:r>
              <a:rPr lang="en-US" sz="1800" dirty="0"/>
              <a:t>1</a:t>
            </a:r>
            <a:r>
              <a:rPr lang="en-US" sz="1800" baseline="30000" dirty="0"/>
              <a:t>st</a:t>
            </a:r>
            <a:r>
              <a:rPr lang="en-US" sz="1800" dirty="0"/>
              <a:t> generation therapy</a:t>
            </a:r>
            <a:endParaRPr lang="en-US" dirty="0"/>
          </a:p>
        </p:txBody>
      </p:sp>
      <p:sp>
        <p:nvSpPr>
          <p:cNvPr id="20" name="TextBox 19">
            <a:extLst>
              <a:ext uri="{FF2B5EF4-FFF2-40B4-BE49-F238E27FC236}">
                <a16:creationId xmlns:a16="http://schemas.microsoft.com/office/drawing/2014/main" id="{7311921B-4A5B-B890-8868-BD8AE503A0B1}"/>
              </a:ext>
            </a:extLst>
          </p:cNvPr>
          <p:cNvSpPr txBox="1"/>
          <p:nvPr/>
        </p:nvSpPr>
        <p:spPr>
          <a:xfrm>
            <a:off x="8378975" y="1235244"/>
            <a:ext cx="2536440" cy="369332"/>
          </a:xfrm>
          <a:prstGeom prst="rect">
            <a:avLst/>
          </a:prstGeom>
          <a:noFill/>
        </p:spPr>
        <p:txBody>
          <a:bodyPr wrap="square">
            <a:spAutoFit/>
          </a:bodyPr>
          <a:lstStyle/>
          <a:p>
            <a:r>
              <a:rPr lang="en-US" sz="1800" dirty="0"/>
              <a:t>3</a:t>
            </a:r>
            <a:r>
              <a:rPr lang="en-US" sz="1800" baseline="30000" dirty="0"/>
              <a:t>rd</a:t>
            </a:r>
            <a:r>
              <a:rPr lang="en-US" sz="1800" dirty="0"/>
              <a:t>  generation therapy</a:t>
            </a:r>
            <a:endParaRPr lang="en-US" dirty="0"/>
          </a:p>
        </p:txBody>
      </p:sp>
      <p:sp>
        <p:nvSpPr>
          <p:cNvPr id="21" name="TextBox 20">
            <a:extLst>
              <a:ext uri="{FF2B5EF4-FFF2-40B4-BE49-F238E27FC236}">
                <a16:creationId xmlns:a16="http://schemas.microsoft.com/office/drawing/2014/main" id="{B3DEC060-B65B-EB83-868B-BE82D9146F9D}"/>
              </a:ext>
            </a:extLst>
          </p:cNvPr>
          <p:cNvSpPr txBox="1"/>
          <p:nvPr/>
        </p:nvSpPr>
        <p:spPr>
          <a:xfrm>
            <a:off x="4907778" y="2062094"/>
            <a:ext cx="2536440" cy="369332"/>
          </a:xfrm>
          <a:prstGeom prst="rect">
            <a:avLst/>
          </a:prstGeom>
          <a:noFill/>
        </p:spPr>
        <p:txBody>
          <a:bodyPr wrap="square">
            <a:spAutoFit/>
          </a:bodyPr>
          <a:lstStyle/>
          <a:p>
            <a:r>
              <a:rPr lang="en-US" sz="1800" dirty="0"/>
              <a:t>2</a:t>
            </a:r>
            <a:r>
              <a:rPr lang="en-US" sz="1800" baseline="30000" dirty="0"/>
              <a:t>nd</a:t>
            </a:r>
            <a:r>
              <a:rPr lang="en-US" sz="1800" dirty="0"/>
              <a:t> generation therapy</a:t>
            </a:r>
            <a:endParaRPr lang="en-US" dirty="0"/>
          </a:p>
        </p:txBody>
      </p:sp>
      <p:sp>
        <p:nvSpPr>
          <p:cNvPr id="22" name="TextBox 21">
            <a:extLst>
              <a:ext uri="{FF2B5EF4-FFF2-40B4-BE49-F238E27FC236}">
                <a16:creationId xmlns:a16="http://schemas.microsoft.com/office/drawing/2014/main" id="{0DDDA12C-6848-4BF1-8D9F-B8E95CAFF9EB}"/>
              </a:ext>
            </a:extLst>
          </p:cNvPr>
          <p:cNvSpPr txBox="1"/>
          <p:nvPr/>
        </p:nvSpPr>
        <p:spPr>
          <a:xfrm>
            <a:off x="8378975" y="4940187"/>
            <a:ext cx="2730000" cy="276999"/>
          </a:xfrm>
          <a:prstGeom prst="rect">
            <a:avLst/>
          </a:prstGeom>
          <a:noFill/>
        </p:spPr>
        <p:txBody>
          <a:bodyPr wrap="square">
            <a:spAutoFit/>
          </a:bodyPr>
          <a:lstStyle/>
          <a:p>
            <a:pPr algn="ctr"/>
            <a:r>
              <a:rPr lang="en-US" sz="1200" dirty="0"/>
              <a:t>Drilon et al, Cancer Discovery 2024</a:t>
            </a:r>
          </a:p>
        </p:txBody>
      </p:sp>
      <p:sp>
        <p:nvSpPr>
          <p:cNvPr id="23" name="Right Arrow 22">
            <a:extLst>
              <a:ext uri="{FF2B5EF4-FFF2-40B4-BE49-F238E27FC236}">
                <a16:creationId xmlns:a16="http://schemas.microsoft.com/office/drawing/2014/main" id="{7A0E805D-4D16-F701-6333-F6157ED2A6A3}"/>
              </a:ext>
            </a:extLst>
          </p:cNvPr>
          <p:cNvSpPr/>
          <p:nvPr/>
        </p:nvSpPr>
        <p:spPr>
          <a:xfrm rot="20005587" flipV="1">
            <a:off x="3742602" y="2540420"/>
            <a:ext cx="808303" cy="222415"/>
          </a:xfrm>
          <a:prstGeom prst="rightArrow">
            <a:avLst/>
          </a:prstGeom>
          <a:solidFill>
            <a:schemeClr val="tx1"/>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Right Arrow 23">
            <a:extLst>
              <a:ext uri="{FF2B5EF4-FFF2-40B4-BE49-F238E27FC236}">
                <a16:creationId xmlns:a16="http://schemas.microsoft.com/office/drawing/2014/main" id="{5CE97906-4301-81F2-183F-6899AE16B371}"/>
              </a:ext>
            </a:extLst>
          </p:cNvPr>
          <p:cNvSpPr/>
          <p:nvPr/>
        </p:nvSpPr>
        <p:spPr>
          <a:xfrm rot="20005587" flipV="1">
            <a:off x="7451272" y="1652124"/>
            <a:ext cx="808303" cy="222415"/>
          </a:xfrm>
          <a:prstGeom prst="rightArrow">
            <a:avLst/>
          </a:prstGeom>
          <a:solidFill>
            <a:schemeClr val="tx1"/>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563605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4529A6-5BD8-1FC3-444A-AE0A2666EE36}"/>
              </a:ext>
            </a:extLst>
          </p:cNvPr>
          <p:cNvPicPr>
            <a:picLocks noChangeAspect="1"/>
          </p:cNvPicPr>
          <p:nvPr/>
        </p:nvPicPr>
        <p:blipFill>
          <a:blip r:embed="rId2"/>
          <a:stretch>
            <a:fillRect/>
          </a:stretch>
        </p:blipFill>
        <p:spPr>
          <a:xfrm>
            <a:off x="859586" y="1357636"/>
            <a:ext cx="3700131" cy="4454527"/>
          </a:xfrm>
          <a:prstGeom prst="rect">
            <a:avLst/>
          </a:prstGeom>
        </p:spPr>
      </p:pic>
      <p:sp>
        <p:nvSpPr>
          <p:cNvPr id="2" name="Title 1">
            <a:extLst>
              <a:ext uri="{FF2B5EF4-FFF2-40B4-BE49-F238E27FC236}">
                <a16:creationId xmlns:a16="http://schemas.microsoft.com/office/drawing/2014/main" id="{CD16AFC8-9652-7169-64D0-164EFF923ADC}"/>
              </a:ext>
            </a:extLst>
          </p:cNvPr>
          <p:cNvSpPr>
            <a:spLocks noGrp="1"/>
          </p:cNvSpPr>
          <p:nvPr>
            <p:ph type="title"/>
          </p:nvPr>
        </p:nvSpPr>
        <p:spPr>
          <a:xfrm>
            <a:off x="96766" y="33590"/>
            <a:ext cx="11228888" cy="814998"/>
          </a:xfrm>
        </p:spPr>
        <p:txBody>
          <a:bodyPr>
            <a:normAutofit/>
          </a:bodyPr>
          <a:lstStyle/>
          <a:p>
            <a:r>
              <a:rPr lang="en-US" sz="3600" dirty="0">
                <a:solidFill>
                  <a:srgbClr val="0070C0"/>
                </a:solidFill>
              </a:rPr>
              <a:t>An </a:t>
            </a:r>
            <a:r>
              <a:rPr lang="en-US" sz="3600" dirty="0" err="1">
                <a:solidFill>
                  <a:srgbClr val="0070C0"/>
                </a:solidFill>
              </a:rPr>
              <a:t>UnMET</a:t>
            </a:r>
            <a:r>
              <a:rPr lang="en-US" sz="3600" dirty="0">
                <a:solidFill>
                  <a:srgbClr val="0070C0"/>
                </a:solidFill>
              </a:rPr>
              <a:t> need…</a:t>
            </a:r>
          </a:p>
        </p:txBody>
      </p:sp>
      <p:sp>
        <p:nvSpPr>
          <p:cNvPr id="54" name="Rectangle 53">
            <a:extLst>
              <a:ext uri="{FF2B5EF4-FFF2-40B4-BE49-F238E27FC236}">
                <a16:creationId xmlns:a16="http://schemas.microsoft.com/office/drawing/2014/main" id="{A5033B93-F49C-8124-0C19-8D5B2552BCD5}"/>
              </a:ext>
            </a:extLst>
          </p:cNvPr>
          <p:cNvSpPr/>
          <p:nvPr/>
        </p:nvSpPr>
        <p:spPr>
          <a:xfrm>
            <a:off x="889440" y="6262411"/>
            <a:ext cx="2471598"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A939A28-F3A6-0DF8-83DC-29AB90050EF5}"/>
              </a:ext>
            </a:extLst>
          </p:cNvPr>
          <p:cNvSpPr txBox="1"/>
          <p:nvPr/>
        </p:nvSpPr>
        <p:spPr>
          <a:xfrm>
            <a:off x="1356610" y="5593549"/>
            <a:ext cx="4008855" cy="276999"/>
          </a:xfrm>
          <a:prstGeom prst="rect">
            <a:avLst/>
          </a:prstGeom>
          <a:noFill/>
        </p:spPr>
        <p:txBody>
          <a:bodyPr wrap="square">
            <a:spAutoFit/>
          </a:bodyPr>
          <a:lstStyle/>
          <a:p>
            <a:pPr algn="l"/>
            <a:r>
              <a:rPr lang="en-US" sz="1200" dirty="0"/>
              <a:t>Murciano-Goroff, et al., AACR 2022. </a:t>
            </a:r>
          </a:p>
        </p:txBody>
      </p:sp>
      <p:pic>
        <p:nvPicPr>
          <p:cNvPr id="8" name="Picture 7">
            <a:extLst>
              <a:ext uri="{FF2B5EF4-FFF2-40B4-BE49-F238E27FC236}">
                <a16:creationId xmlns:a16="http://schemas.microsoft.com/office/drawing/2014/main" id="{1F08B9D1-42CA-84AA-25B8-E8DD5867E28C}"/>
              </a:ext>
            </a:extLst>
          </p:cNvPr>
          <p:cNvPicPr>
            <a:picLocks noChangeAspect="1"/>
          </p:cNvPicPr>
          <p:nvPr/>
        </p:nvPicPr>
        <p:blipFill>
          <a:blip r:embed="rId3"/>
          <a:stretch>
            <a:fillRect/>
          </a:stretch>
        </p:blipFill>
        <p:spPr>
          <a:xfrm>
            <a:off x="5711210" y="1684116"/>
            <a:ext cx="3801142" cy="2774978"/>
          </a:xfrm>
          <a:prstGeom prst="rect">
            <a:avLst/>
          </a:prstGeom>
        </p:spPr>
      </p:pic>
      <p:sp>
        <p:nvSpPr>
          <p:cNvPr id="12" name="TextBox 11">
            <a:extLst>
              <a:ext uri="{FF2B5EF4-FFF2-40B4-BE49-F238E27FC236}">
                <a16:creationId xmlns:a16="http://schemas.microsoft.com/office/drawing/2014/main" id="{2DF6A4C2-5810-A81C-54A0-406A3417BA3B}"/>
              </a:ext>
            </a:extLst>
          </p:cNvPr>
          <p:cNvSpPr txBox="1"/>
          <p:nvPr/>
        </p:nvSpPr>
        <p:spPr>
          <a:xfrm>
            <a:off x="6096000" y="4527553"/>
            <a:ext cx="3554071" cy="646331"/>
          </a:xfrm>
          <a:prstGeom prst="rect">
            <a:avLst/>
          </a:prstGeom>
          <a:noFill/>
        </p:spPr>
        <p:txBody>
          <a:bodyPr wrap="square">
            <a:spAutoFit/>
          </a:bodyPr>
          <a:lstStyle/>
          <a:p>
            <a:r>
              <a:rPr lang="en-US" dirty="0">
                <a:solidFill>
                  <a:srgbClr val="FF0000"/>
                </a:solidFill>
              </a:rPr>
              <a:t>*switch type I inhibitor to type II inhibitor (</a:t>
            </a:r>
            <a:r>
              <a:rPr lang="en-US" dirty="0" err="1">
                <a:solidFill>
                  <a:srgbClr val="FF0000"/>
                </a:solidFill>
              </a:rPr>
              <a:t>cabo</a:t>
            </a:r>
            <a:r>
              <a:rPr lang="en-US" dirty="0">
                <a:solidFill>
                  <a:srgbClr val="FF0000"/>
                </a:solidFill>
              </a:rPr>
              <a:t>) </a:t>
            </a:r>
          </a:p>
        </p:txBody>
      </p:sp>
      <p:sp>
        <p:nvSpPr>
          <p:cNvPr id="13" name="TextBox 12">
            <a:extLst>
              <a:ext uri="{FF2B5EF4-FFF2-40B4-BE49-F238E27FC236}">
                <a16:creationId xmlns:a16="http://schemas.microsoft.com/office/drawing/2014/main" id="{FB479DFC-E99A-6C7F-C0A4-2B4F214DCD45}"/>
              </a:ext>
            </a:extLst>
          </p:cNvPr>
          <p:cNvSpPr txBox="1"/>
          <p:nvPr/>
        </p:nvSpPr>
        <p:spPr>
          <a:xfrm rot="16200000">
            <a:off x="4405049" y="2682423"/>
            <a:ext cx="678668" cy="369332"/>
          </a:xfrm>
          <a:prstGeom prst="rect">
            <a:avLst/>
          </a:prstGeom>
          <a:noFill/>
        </p:spPr>
        <p:txBody>
          <a:bodyPr wrap="square" rtlCol="0">
            <a:spAutoFit/>
          </a:bodyPr>
          <a:lstStyle/>
          <a:p>
            <a:r>
              <a:rPr lang="en-US" dirty="0"/>
              <a:t>MET</a:t>
            </a:r>
          </a:p>
        </p:txBody>
      </p:sp>
      <p:sp>
        <p:nvSpPr>
          <p:cNvPr id="11" name="TextBox 10">
            <a:extLst>
              <a:ext uri="{FF2B5EF4-FFF2-40B4-BE49-F238E27FC236}">
                <a16:creationId xmlns:a16="http://schemas.microsoft.com/office/drawing/2014/main" id="{CC165D94-5F70-654A-4336-847028C56C04}"/>
              </a:ext>
            </a:extLst>
          </p:cNvPr>
          <p:cNvSpPr txBox="1"/>
          <p:nvPr/>
        </p:nvSpPr>
        <p:spPr>
          <a:xfrm>
            <a:off x="6096000" y="5173884"/>
            <a:ext cx="4008855" cy="523220"/>
          </a:xfrm>
          <a:prstGeom prst="rect">
            <a:avLst/>
          </a:prstGeom>
          <a:noFill/>
        </p:spPr>
        <p:txBody>
          <a:bodyPr wrap="square">
            <a:spAutoFit/>
          </a:bodyPr>
          <a:lstStyle/>
          <a:p>
            <a:pPr algn="l"/>
            <a:r>
              <a:rPr lang="en-US" sz="1400" dirty="0"/>
              <a:t>Murciano-Goroff, et al., Clinical Translational Research 2025.</a:t>
            </a:r>
          </a:p>
        </p:txBody>
      </p:sp>
    </p:spTree>
    <p:extLst>
      <p:ext uri="{BB962C8B-B14F-4D97-AF65-F5344CB8AC3E}">
        <p14:creationId xmlns:p14="http://schemas.microsoft.com/office/powerpoint/2010/main" val="16862562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BC4BD93-6177-B595-2F56-0202A970337D}"/>
              </a:ext>
            </a:extLst>
          </p:cNvPr>
          <p:cNvPicPr>
            <a:picLocks noGrp="1" noChangeAspect="1"/>
          </p:cNvPicPr>
          <p:nvPr>
            <p:ph idx="1"/>
          </p:nvPr>
        </p:nvPicPr>
        <p:blipFill>
          <a:blip r:embed="rId2"/>
          <a:stretch>
            <a:fillRect/>
          </a:stretch>
        </p:blipFill>
        <p:spPr>
          <a:xfrm>
            <a:off x="795106" y="1170430"/>
            <a:ext cx="8750109" cy="5687570"/>
          </a:xfrm>
          <a:prstGeom prst="rect">
            <a:avLst/>
          </a:prstGeom>
          <a:ln>
            <a:noFill/>
          </a:ln>
        </p:spPr>
      </p:pic>
      <p:pic>
        <p:nvPicPr>
          <p:cNvPr id="6" name="Picture 5">
            <a:extLst>
              <a:ext uri="{FF2B5EF4-FFF2-40B4-BE49-F238E27FC236}">
                <a16:creationId xmlns:a16="http://schemas.microsoft.com/office/drawing/2014/main" id="{7184CBD4-A5B9-09C7-7826-58470B8F087A}"/>
              </a:ext>
            </a:extLst>
          </p:cNvPr>
          <p:cNvPicPr>
            <a:picLocks noChangeAspect="1"/>
          </p:cNvPicPr>
          <p:nvPr/>
        </p:nvPicPr>
        <p:blipFill>
          <a:blip r:embed="rId3"/>
          <a:stretch>
            <a:fillRect/>
          </a:stretch>
        </p:blipFill>
        <p:spPr>
          <a:xfrm>
            <a:off x="2328402" y="1833192"/>
            <a:ext cx="1387335" cy="1376745"/>
          </a:xfrm>
          <a:prstGeom prst="rect">
            <a:avLst/>
          </a:prstGeom>
        </p:spPr>
      </p:pic>
      <p:sp>
        <p:nvSpPr>
          <p:cNvPr id="3" name="TextBox 2">
            <a:extLst>
              <a:ext uri="{FF2B5EF4-FFF2-40B4-BE49-F238E27FC236}">
                <a16:creationId xmlns:a16="http://schemas.microsoft.com/office/drawing/2014/main" id="{DAC6131E-367A-64AD-228B-5664AEC7B273}"/>
              </a:ext>
            </a:extLst>
          </p:cNvPr>
          <p:cNvSpPr txBox="1"/>
          <p:nvPr/>
        </p:nvSpPr>
        <p:spPr>
          <a:xfrm>
            <a:off x="174227" y="274135"/>
            <a:ext cx="10207208" cy="830997"/>
          </a:xfrm>
          <a:prstGeom prst="rect">
            <a:avLst/>
          </a:prstGeom>
          <a:noFill/>
        </p:spPr>
        <p:txBody>
          <a:bodyPr wrap="square">
            <a:spAutoFit/>
          </a:bodyPr>
          <a:lstStyle/>
          <a:p>
            <a:r>
              <a:rPr lang="en-US" sz="2400" dirty="0">
                <a:solidFill>
                  <a:srgbClr val="0070C0"/>
                </a:solidFill>
              </a:rPr>
              <a:t>ABBV-400 (</a:t>
            </a:r>
            <a:r>
              <a:rPr lang="en-US" sz="2400" dirty="0" err="1">
                <a:solidFill>
                  <a:srgbClr val="0070C0"/>
                </a:solidFill>
              </a:rPr>
              <a:t>teliso</a:t>
            </a:r>
            <a:r>
              <a:rPr lang="en-US" sz="2400" dirty="0">
                <a:solidFill>
                  <a:srgbClr val="0070C0"/>
                </a:solidFill>
              </a:rPr>
              <a:t>-A) in MET amplified tumors (Murciano-Goroff, et al., ESMO 2025)  </a:t>
            </a:r>
          </a:p>
        </p:txBody>
      </p:sp>
    </p:spTree>
    <p:extLst>
      <p:ext uri="{BB962C8B-B14F-4D97-AF65-F5344CB8AC3E}">
        <p14:creationId xmlns:p14="http://schemas.microsoft.com/office/powerpoint/2010/main" val="1951656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p:txBody>
          <a:bodyPr/>
          <a:lstStyle/>
          <a:p>
            <a:r>
              <a:rPr lang="en-US" dirty="0"/>
              <a:t>In a more patient-centric fashion, contemporary drug development has put a premium on speed -&gt; access</a:t>
            </a:r>
          </a:p>
        </p:txBody>
      </p:sp>
      <p:pic>
        <p:nvPicPr>
          <p:cNvPr id="12" name="Picture 12" descr="Phase 3 Clinical Trials Opening for Hepatitis Delta Patients - Hepatitis B  Foundation">
            <a:extLst>
              <a:ext uri="{FF2B5EF4-FFF2-40B4-BE49-F238E27FC236}">
                <a16:creationId xmlns:a16="http://schemas.microsoft.com/office/drawing/2014/main" id="{D6718A7F-CAE4-0145-86CB-7A7136ADA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996"/>
          <a:stretch/>
        </p:blipFill>
        <p:spPr bwMode="auto">
          <a:xfrm>
            <a:off x="622362" y="3355921"/>
            <a:ext cx="11225058" cy="3246130"/>
          </a:xfrm>
          <a:prstGeom prst="rect">
            <a:avLst/>
          </a:prstGeom>
          <a:noFill/>
          <a:extLst>
            <a:ext uri="{909E8E84-426E-40DD-AFC4-6F175D3DCCD1}">
              <a14:hiddenFill xmlns:a14="http://schemas.microsoft.com/office/drawing/2010/main">
                <a:solidFill>
                  <a:srgbClr val="FFFFFF"/>
                </a:solidFill>
              </a14:hiddenFill>
            </a:ext>
          </a:extLst>
        </p:spPr>
      </p:pic>
      <p:sp>
        <p:nvSpPr>
          <p:cNvPr id="17" name="Right Arrow 16">
            <a:extLst>
              <a:ext uri="{FF2B5EF4-FFF2-40B4-BE49-F238E27FC236}">
                <a16:creationId xmlns:a16="http://schemas.microsoft.com/office/drawing/2014/main" id="{F9DB11BF-F364-6E45-A8E0-39C13BEFDB39}"/>
              </a:ext>
            </a:extLst>
          </p:cNvPr>
          <p:cNvSpPr/>
          <p:nvPr/>
        </p:nvSpPr>
        <p:spPr>
          <a:xfrm rot="5400000">
            <a:off x="4164248" y="2833991"/>
            <a:ext cx="388122" cy="5071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C99026C-CD90-A34D-95F7-0BA435D05E12}"/>
              </a:ext>
            </a:extLst>
          </p:cNvPr>
          <p:cNvSpPr txBox="1"/>
          <p:nvPr/>
        </p:nvSpPr>
        <p:spPr>
          <a:xfrm>
            <a:off x="3119818" y="1517008"/>
            <a:ext cx="2786267" cy="1231106"/>
          </a:xfrm>
          <a:prstGeom prst="rect">
            <a:avLst/>
          </a:prstGeom>
          <a:noFill/>
        </p:spPr>
        <p:txBody>
          <a:bodyPr wrap="square">
            <a:spAutoFit/>
          </a:bodyPr>
          <a:lstStyle/>
          <a:p>
            <a:r>
              <a:rPr lang="en-US" sz="2000" b="1" dirty="0">
                <a:solidFill>
                  <a:schemeClr val="accent2"/>
                </a:solidFill>
                <a:latin typeface="Corbel" panose="020B0503020204020204" pitchFamily="34" charset="0"/>
              </a:rPr>
              <a:t>“Seamless” designs</a:t>
            </a:r>
          </a:p>
          <a:p>
            <a:pPr marL="285750" indent="-285750">
              <a:buFont typeface="Arial" panose="020B0604020202020204" pitchFamily="34" charset="0"/>
              <a:buChar char="•"/>
            </a:pPr>
            <a:r>
              <a:rPr lang="en-US" dirty="0">
                <a:latin typeface="Corbel" panose="020B0503020204020204" pitchFamily="34" charset="0"/>
              </a:rPr>
              <a:t>lines can blur between traditional phases (e.g., phase 1/2 trial)</a:t>
            </a:r>
            <a:endParaRPr lang="en-US" dirty="0"/>
          </a:p>
        </p:txBody>
      </p:sp>
      <p:sp>
        <p:nvSpPr>
          <p:cNvPr id="20" name="TextBox 19">
            <a:extLst>
              <a:ext uri="{FF2B5EF4-FFF2-40B4-BE49-F238E27FC236}">
                <a16:creationId xmlns:a16="http://schemas.microsoft.com/office/drawing/2014/main" id="{74BCBCC3-3C45-1745-8AF0-03D50556D861}"/>
              </a:ext>
            </a:extLst>
          </p:cNvPr>
          <p:cNvSpPr txBox="1"/>
          <p:nvPr/>
        </p:nvSpPr>
        <p:spPr>
          <a:xfrm>
            <a:off x="6669255" y="1737117"/>
            <a:ext cx="5027231" cy="954107"/>
          </a:xfrm>
          <a:prstGeom prst="rect">
            <a:avLst/>
          </a:prstGeom>
          <a:noFill/>
        </p:spPr>
        <p:txBody>
          <a:bodyPr wrap="square">
            <a:spAutoFit/>
          </a:bodyPr>
          <a:lstStyle/>
          <a:p>
            <a:r>
              <a:rPr lang="en-US" sz="2000" b="1" dirty="0">
                <a:solidFill>
                  <a:schemeClr val="accent2"/>
                </a:solidFill>
                <a:latin typeface="Corbel" panose="020B0503020204020204" pitchFamily="34" charset="0"/>
              </a:rPr>
              <a:t>Decreased approval times</a:t>
            </a:r>
          </a:p>
          <a:p>
            <a:pPr marL="285750" indent="-285750">
              <a:buFont typeface="Arial" panose="020B0604020202020204" pitchFamily="34" charset="0"/>
              <a:buChar char="•"/>
            </a:pPr>
            <a:r>
              <a:rPr lang="en-US" dirty="0">
                <a:latin typeface="Corbel" panose="020B0503020204020204" pitchFamily="34" charset="0"/>
              </a:rPr>
              <a:t>shorter time to approval for active agents</a:t>
            </a:r>
          </a:p>
          <a:p>
            <a:pPr marL="285750" indent="-285750">
              <a:buFont typeface="Arial" panose="020B0604020202020204" pitchFamily="34" charset="0"/>
              <a:buChar char="•"/>
            </a:pPr>
            <a:r>
              <a:rPr lang="en-US" dirty="0">
                <a:latin typeface="Corbel" panose="020B0503020204020204" pitchFamily="34" charset="0"/>
              </a:rPr>
              <a:t>increased reliance on early-phase trials</a:t>
            </a:r>
            <a:endParaRPr lang="en-US" dirty="0"/>
          </a:p>
        </p:txBody>
      </p:sp>
      <p:sp>
        <p:nvSpPr>
          <p:cNvPr id="23" name="Right Arrow 22">
            <a:extLst>
              <a:ext uri="{FF2B5EF4-FFF2-40B4-BE49-F238E27FC236}">
                <a16:creationId xmlns:a16="http://schemas.microsoft.com/office/drawing/2014/main" id="{878CC268-BF4E-6443-B850-68734843463C}"/>
              </a:ext>
            </a:extLst>
          </p:cNvPr>
          <p:cNvSpPr/>
          <p:nvPr/>
        </p:nvSpPr>
        <p:spPr>
          <a:xfrm rot="5400000">
            <a:off x="9400278" y="2871948"/>
            <a:ext cx="388122" cy="5071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2">
            <a:extLst>
              <a:ext uri="{FF2B5EF4-FFF2-40B4-BE49-F238E27FC236}">
                <a16:creationId xmlns:a16="http://schemas.microsoft.com/office/drawing/2014/main" id="{5C9EE84A-62F6-2D74-B1AB-F22BADE4C007}"/>
              </a:ext>
            </a:extLst>
          </p:cNvPr>
          <p:cNvSpPr txBox="1">
            <a:spLocks/>
          </p:cNvSpPr>
          <p:nvPr/>
        </p:nvSpPr>
        <p:spPr>
          <a:xfrm>
            <a:off x="9182870" y="6602051"/>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modified from  A. Drilon &amp; E. Rosen</a:t>
            </a:r>
            <a:endParaRPr lang="en-US" sz="1200" dirty="0"/>
          </a:p>
        </p:txBody>
      </p:sp>
    </p:spTree>
    <p:extLst>
      <p:ext uri="{BB962C8B-B14F-4D97-AF65-F5344CB8AC3E}">
        <p14:creationId xmlns:p14="http://schemas.microsoft.com/office/powerpoint/2010/main" val="18767767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AFC8-9652-7169-64D0-164EFF923ADC}"/>
              </a:ext>
            </a:extLst>
          </p:cNvPr>
          <p:cNvSpPr>
            <a:spLocks noGrp="1"/>
          </p:cNvSpPr>
          <p:nvPr>
            <p:ph type="title"/>
          </p:nvPr>
        </p:nvSpPr>
        <p:spPr/>
        <p:txBody>
          <a:bodyPr>
            <a:normAutofit/>
          </a:bodyPr>
          <a:lstStyle/>
          <a:p>
            <a:r>
              <a:rPr lang="en-US" sz="3600" dirty="0">
                <a:solidFill>
                  <a:srgbClr val="0070C0"/>
                </a:solidFill>
              </a:rPr>
              <a:t>Molecular correlates of response to first generation KRAS G12C inhibitors</a:t>
            </a:r>
          </a:p>
        </p:txBody>
      </p:sp>
      <p:pic>
        <p:nvPicPr>
          <p:cNvPr id="6" name="Picture 5">
            <a:extLst>
              <a:ext uri="{FF2B5EF4-FFF2-40B4-BE49-F238E27FC236}">
                <a16:creationId xmlns:a16="http://schemas.microsoft.com/office/drawing/2014/main" id="{2CCB1E7C-C145-E998-5771-8A88FCF2CE13}"/>
              </a:ext>
            </a:extLst>
          </p:cNvPr>
          <p:cNvPicPr>
            <a:picLocks noChangeAspect="1"/>
          </p:cNvPicPr>
          <p:nvPr/>
        </p:nvPicPr>
        <p:blipFill>
          <a:blip r:embed="rId2"/>
          <a:stretch>
            <a:fillRect/>
          </a:stretch>
        </p:blipFill>
        <p:spPr>
          <a:xfrm>
            <a:off x="211807" y="1229616"/>
            <a:ext cx="8064680" cy="4957901"/>
          </a:xfrm>
          <a:prstGeom prst="rect">
            <a:avLst/>
          </a:prstGeom>
        </p:spPr>
      </p:pic>
      <p:sp>
        <p:nvSpPr>
          <p:cNvPr id="54" name="Rectangle 53">
            <a:extLst>
              <a:ext uri="{FF2B5EF4-FFF2-40B4-BE49-F238E27FC236}">
                <a16:creationId xmlns:a16="http://schemas.microsoft.com/office/drawing/2014/main" id="{A5033B93-F49C-8124-0C19-8D5B2552BCD5}"/>
              </a:ext>
            </a:extLst>
          </p:cNvPr>
          <p:cNvSpPr/>
          <p:nvPr/>
        </p:nvSpPr>
        <p:spPr>
          <a:xfrm>
            <a:off x="8106754" y="5628384"/>
            <a:ext cx="417915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600" dirty="0">
                <a:solidFill>
                  <a:schemeClr val="tx1"/>
                </a:solidFill>
              </a:rPr>
              <a:t>Zhao*, Murciano-Goroff*, Nature 2021; </a:t>
            </a:r>
          </a:p>
          <a:p>
            <a:pPr algn="l"/>
            <a:r>
              <a:rPr lang="en-US" sz="1600" dirty="0">
                <a:solidFill>
                  <a:schemeClr val="tx1"/>
                </a:solidFill>
              </a:rPr>
              <a:t>See also Murciano-Goroff, et al. Cancer Discovery 2023.  </a:t>
            </a:r>
          </a:p>
        </p:txBody>
      </p:sp>
      <p:pic>
        <p:nvPicPr>
          <p:cNvPr id="8" name="Picture 7">
            <a:extLst>
              <a:ext uri="{FF2B5EF4-FFF2-40B4-BE49-F238E27FC236}">
                <a16:creationId xmlns:a16="http://schemas.microsoft.com/office/drawing/2014/main" id="{28DDA7AC-A50E-0F0B-2C2B-71940230DB48}"/>
              </a:ext>
            </a:extLst>
          </p:cNvPr>
          <p:cNvPicPr>
            <a:picLocks noChangeAspect="1"/>
          </p:cNvPicPr>
          <p:nvPr/>
        </p:nvPicPr>
        <p:blipFill>
          <a:blip r:embed="rId3"/>
          <a:stretch>
            <a:fillRect/>
          </a:stretch>
        </p:blipFill>
        <p:spPr>
          <a:xfrm>
            <a:off x="8106754" y="2286556"/>
            <a:ext cx="3228975" cy="1857375"/>
          </a:xfrm>
          <a:prstGeom prst="rect">
            <a:avLst/>
          </a:prstGeom>
        </p:spPr>
      </p:pic>
      <p:sp>
        <p:nvSpPr>
          <p:cNvPr id="4" name="TextBox 3">
            <a:extLst>
              <a:ext uri="{FF2B5EF4-FFF2-40B4-BE49-F238E27FC236}">
                <a16:creationId xmlns:a16="http://schemas.microsoft.com/office/drawing/2014/main" id="{1F9873A4-133B-0410-791D-C9B6A4DADE27}"/>
              </a:ext>
            </a:extLst>
          </p:cNvPr>
          <p:cNvSpPr txBox="1"/>
          <p:nvPr/>
        </p:nvSpPr>
        <p:spPr>
          <a:xfrm>
            <a:off x="165100" y="6467401"/>
            <a:ext cx="4305300" cy="276999"/>
          </a:xfrm>
          <a:prstGeom prst="rect">
            <a:avLst/>
          </a:prstGeom>
        </p:spPr>
        <p:txBody>
          <a:bodyPr vert="horz" wrap="square" lIns="0" tIns="0" rIns="0" bIns="0" rtlCol="0">
            <a:spAutoFit/>
          </a:bodyPr>
          <a:lstStyle/>
          <a:p>
            <a:pPr algn="l"/>
            <a:r>
              <a:rPr lang="en-US" dirty="0">
                <a:solidFill>
                  <a:schemeClr val="bg1"/>
                </a:solidFill>
              </a:rPr>
              <a:t>Confidential – Do not post</a:t>
            </a:r>
          </a:p>
        </p:txBody>
      </p:sp>
      <p:sp>
        <p:nvSpPr>
          <p:cNvPr id="5" name="Rectangle 4">
            <a:extLst>
              <a:ext uri="{FF2B5EF4-FFF2-40B4-BE49-F238E27FC236}">
                <a16:creationId xmlns:a16="http://schemas.microsoft.com/office/drawing/2014/main" id="{454ECB28-8F5E-6763-903B-1DEECE497654}"/>
              </a:ext>
            </a:extLst>
          </p:cNvPr>
          <p:cNvSpPr/>
          <p:nvPr/>
        </p:nvSpPr>
        <p:spPr bwMode="auto">
          <a:xfrm>
            <a:off x="382138" y="1317008"/>
            <a:ext cx="136225" cy="175183"/>
          </a:xfrm>
          <a:prstGeom prst="rect">
            <a:avLst/>
          </a:prstGeom>
          <a:solidFill>
            <a:schemeClr val="bg1"/>
          </a:solidFill>
          <a:ln>
            <a:solidFill>
              <a:schemeClr val="bg1"/>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Tree>
    <p:extLst>
      <p:ext uri="{BB962C8B-B14F-4D97-AF65-F5344CB8AC3E}">
        <p14:creationId xmlns:p14="http://schemas.microsoft.com/office/powerpoint/2010/main" val="6521811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E1B31B4-7C54-9A4F-8051-914BBF75E134}"/>
              </a:ext>
            </a:extLst>
          </p:cNvPr>
          <p:cNvSpPr>
            <a:spLocks noGrp="1"/>
          </p:cNvSpPr>
          <p:nvPr>
            <p:ph type="title"/>
          </p:nvPr>
        </p:nvSpPr>
        <p:spPr>
          <a:xfrm>
            <a:off x="487892" y="147348"/>
            <a:ext cx="11216216" cy="1022350"/>
          </a:xfrm>
        </p:spPr>
        <p:txBody>
          <a:bodyPr>
            <a:normAutofit/>
          </a:bodyPr>
          <a:lstStyle/>
          <a:p>
            <a:pPr algn="ctr"/>
            <a:r>
              <a:rPr lang="en-US" b="1" dirty="0"/>
              <a:t>Decreased MAPK activity with experimental </a:t>
            </a:r>
            <a:r>
              <a:rPr lang="en-US" b="1" dirty="0" err="1"/>
              <a:t>EGFRi</a:t>
            </a:r>
            <a:r>
              <a:rPr lang="en-US" b="1" dirty="0"/>
              <a:t> + G12Ci combo in colorectal cancer</a:t>
            </a:r>
            <a:endParaRPr lang="en-US" dirty="0"/>
          </a:p>
        </p:txBody>
      </p:sp>
      <p:sp>
        <p:nvSpPr>
          <p:cNvPr id="4" name="Slide Number Placeholder 3">
            <a:extLst>
              <a:ext uri="{FF2B5EF4-FFF2-40B4-BE49-F238E27FC236}">
                <a16:creationId xmlns:a16="http://schemas.microsoft.com/office/drawing/2014/main" id="{29A7C261-90E7-934B-911F-7AC2B21FFCB1}"/>
              </a:ext>
            </a:extLst>
          </p:cNvPr>
          <p:cNvSpPr>
            <a:spLocks noGrp="1"/>
          </p:cNvSpPr>
          <p:nvPr>
            <p:ph type="sldNum" sz="quarter" idx="12"/>
          </p:nvPr>
        </p:nvSpPr>
        <p:spPr/>
        <p:txBody>
          <a:bodyPr/>
          <a:lstStyle/>
          <a:p>
            <a:fld id="{63DCA5C9-2E11-4C67-86EB-AE1DE127DC64}" type="slidenum">
              <a:rPr lang="en-US" smtClean="0"/>
              <a:pPr/>
              <a:t>71</a:t>
            </a:fld>
            <a:endParaRPr lang="en-US" dirty="0"/>
          </a:p>
        </p:txBody>
      </p:sp>
      <p:pic>
        <p:nvPicPr>
          <p:cNvPr id="13" name="Picture 12">
            <a:extLst>
              <a:ext uri="{FF2B5EF4-FFF2-40B4-BE49-F238E27FC236}">
                <a16:creationId xmlns:a16="http://schemas.microsoft.com/office/drawing/2014/main" id="{B587EC1D-ED36-5345-B748-B7E3061D7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4434" y="6353803"/>
            <a:ext cx="2211264" cy="504197"/>
          </a:xfrm>
          <a:prstGeom prst="rect">
            <a:avLst/>
          </a:prstGeom>
        </p:spPr>
      </p:pic>
      <p:pic>
        <p:nvPicPr>
          <p:cNvPr id="17" name="Picture 16">
            <a:extLst>
              <a:ext uri="{FF2B5EF4-FFF2-40B4-BE49-F238E27FC236}">
                <a16:creationId xmlns:a16="http://schemas.microsoft.com/office/drawing/2014/main" id="{45714EE5-1D28-B44A-9B9E-D2005597120A}"/>
              </a:ext>
            </a:extLst>
          </p:cNvPr>
          <p:cNvPicPr>
            <a:picLocks noChangeAspect="1"/>
          </p:cNvPicPr>
          <p:nvPr/>
        </p:nvPicPr>
        <p:blipFill>
          <a:blip r:embed="rId4"/>
          <a:stretch>
            <a:fillRect/>
          </a:stretch>
        </p:blipFill>
        <p:spPr>
          <a:xfrm>
            <a:off x="1330536" y="1450005"/>
            <a:ext cx="2796457" cy="4036395"/>
          </a:xfrm>
          <a:prstGeom prst="rect">
            <a:avLst/>
          </a:prstGeom>
        </p:spPr>
      </p:pic>
      <p:sp>
        <p:nvSpPr>
          <p:cNvPr id="14" name="Frame 13">
            <a:extLst>
              <a:ext uri="{FF2B5EF4-FFF2-40B4-BE49-F238E27FC236}">
                <a16:creationId xmlns:a16="http://schemas.microsoft.com/office/drawing/2014/main" id="{12CF9C5B-7179-AD4A-B0B9-93F6D15F1260}"/>
              </a:ext>
            </a:extLst>
          </p:cNvPr>
          <p:cNvSpPr/>
          <p:nvPr/>
        </p:nvSpPr>
        <p:spPr bwMode="auto">
          <a:xfrm>
            <a:off x="1229342" y="3931920"/>
            <a:ext cx="2386584" cy="320040"/>
          </a:xfrm>
          <a:prstGeom prst="frame">
            <a:avLst/>
          </a:prstGeom>
          <a:solidFill>
            <a:srgbClr val="FF0000"/>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8" name="Frame 17">
            <a:extLst>
              <a:ext uri="{FF2B5EF4-FFF2-40B4-BE49-F238E27FC236}">
                <a16:creationId xmlns:a16="http://schemas.microsoft.com/office/drawing/2014/main" id="{B0D7870F-7ADD-004C-BDA5-8451B62B6AA0}"/>
              </a:ext>
            </a:extLst>
          </p:cNvPr>
          <p:cNvSpPr/>
          <p:nvPr/>
        </p:nvSpPr>
        <p:spPr bwMode="auto">
          <a:xfrm>
            <a:off x="2683238" y="1371600"/>
            <a:ext cx="338328" cy="4036395"/>
          </a:xfrm>
          <a:prstGeom prst="frame">
            <a:avLst/>
          </a:prstGeom>
          <a:solidFill>
            <a:schemeClr val="accent2"/>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9" name="TextBox 18">
            <a:extLst>
              <a:ext uri="{FF2B5EF4-FFF2-40B4-BE49-F238E27FC236}">
                <a16:creationId xmlns:a16="http://schemas.microsoft.com/office/drawing/2014/main" id="{42C4AACD-EF35-414F-96AF-A27818D006CD}"/>
              </a:ext>
            </a:extLst>
          </p:cNvPr>
          <p:cNvSpPr txBox="1"/>
          <p:nvPr/>
        </p:nvSpPr>
        <p:spPr>
          <a:xfrm>
            <a:off x="165100" y="5564805"/>
            <a:ext cx="4965040" cy="984885"/>
          </a:xfrm>
          <a:prstGeom prst="rect">
            <a:avLst/>
          </a:prstGeom>
        </p:spPr>
        <p:txBody>
          <a:bodyPr vert="horz" wrap="square" lIns="0" tIns="0" rIns="0" bIns="0" rtlCol="0">
            <a:spAutoFit/>
          </a:bodyPr>
          <a:lstStyle/>
          <a:p>
            <a:pPr algn="l"/>
            <a:r>
              <a:rPr lang="en-US" sz="1600" dirty="0"/>
              <a:t>Figure from: </a:t>
            </a:r>
            <a:r>
              <a:rPr lang="en-US" sz="1600" dirty="0" err="1"/>
              <a:t>Amodio</a:t>
            </a:r>
            <a:r>
              <a:rPr lang="en-US" sz="1600" dirty="0"/>
              <a:t>, Yaeger… Murciano-Goroff, et al., Cancer Discovery, 2020.  See also: Yaeger… Murciano-Goroff, et al., Cancer Discovery, 2023.  </a:t>
            </a:r>
          </a:p>
          <a:p>
            <a:pPr algn="l"/>
            <a:r>
              <a:rPr lang="en-US" sz="1600" dirty="0"/>
              <a:t> </a:t>
            </a:r>
          </a:p>
        </p:txBody>
      </p:sp>
      <p:sp>
        <p:nvSpPr>
          <p:cNvPr id="20" name="Rectangle 19">
            <a:extLst>
              <a:ext uri="{FF2B5EF4-FFF2-40B4-BE49-F238E27FC236}">
                <a16:creationId xmlns:a16="http://schemas.microsoft.com/office/drawing/2014/main" id="{1E17BE2A-6F68-1548-832E-0AF537D63DD5}"/>
              </a:ext>
            </a:extLst>
          </p:cNvPr>
          <p:cNvSpPr/>
          <p:nvPr/>
        </p:nvSpPr>
        <p:spPr bwMode="auto">
          <a:xfrm>
            <a:off x="8065008" y="2276856"/>
            <a:ext cx="356616" cy="2194560"/>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49A94F2B-1480-4D46-9A79-01B31C333EF8}"/>
              </a:ext>
            </a:extLst>
          </p:cNvPr>
          <p:cNvSpPr txBox="1"/>
          <p:nvPr/>
        </p:nvSpPr>
        <p:spPr>
          <a:xfrm>
            <a:off x="165100" y="6467401"/>
            <a:ext cx="4305300" cy="276999"/>
          </a:xfrm>
          <a:prstGeom prst="rect">
            <a:avLst/>
          </a:prstGeom>
        </p:spPr>
        <p:txBody>
          <a:bodyPr vert="horz" wrap="square" lIns="0" tIns="0" rIns="0" bIns="0" rtlCol="0">
            <a:spAutoFit/>
          </a:bodyPr>
          <a:lstStyle/>
          <a:p>
            <a:pPr algn="l"/>
            <a:r>
              <a:rPr lang="en-US" dirty="0">
                <a:solidFill>
                  <a:schemeClr val="bg1"/>
                </a:solidFill>
              </a:rPr>
              <a:t>Confidential – Do not post</a:t>
            </a:r>
          </a:p>
        </p:txBody>
      </p:sp>
      <p:pic>
        <p:nvPicPr>
          <p:cNvPr id="3" name="Picture 2">
            <a:extLst>
              <a:ext uri="{FF2B5EF4-FFF2-40B4-BE49-F238E27FC236}">
                <a16:creationId xmlns:a16="http://schemas.microsoft.com/office/drawing/2014/main" id="{F0C83D67-370D-4DBC-B619-44B781EFF65D}"/>
              </a:ext>
            </a:extLst>
          </p:cNvPr>
          <p:cNvPicPr>
            <a:picLocks noChangeAspect="1"/>
          </p:cNvPicPr>
          <p:nvPr/>
        </p:nvPicPr>
        <p:blipFill>
          <a:blip r:embed="rId5"/>
          <a:stretch>
            <a:fillRect/>
          </a:stretch>
        </p:blipFill>
        <p:spPr>
          <a:xfrm>
            <a:off x="5117737" y="1185064"/>
            <a:ext cx="3526697" cy="2203229"/>
          </a:xfrm>
          <a:prstGeom prst="rect">
            <a:avLst/>
          </a:prstGeom>
        </p:spPr>
      </p:pic>
      <p:sp>
        <p:nvSpPr>
          <p:cNvPr id="5" name="TextBox 4">
            <a:extLst>
              <a:ext uri="{FF2B5EF4-FFF2-40B4-BE49-F238E27FC236}">
                <a16:creationId xmlns:a16="http://schemas.microsoft.com/office/drawing/2014/main" id="{C542F8B6-DF34-4BF2-BE3D-275482E07941}"/>
              </a:ext>
            </a:extLst>
          </p:cNvPr>
          <p:cNvSpPr txBox="1"/>
          <p:nvPr/>
        </p:nvSpPr>
        <p:spPr>
          <a:xfrm>
            <a:off x="5846906" y="2870527"/>
            <a:ext cx="4792820" cy="307777"/>
          </a:xfrm>
          <a:prstGeom prst="rect">
            <a:avLst/>
          </a:prstGeom>
          <a:noFill/>
        </p:spPr>
        <p:txBody>
          <a:bodyPr wrap="square" rtlCol="0">
            <a:spAutoFit/>
          </a:bodyPr>
          <a:lstStyle/>
          <a:p>
            <a:pPr algn="l"/>
            <a:r>
              <a:rPr lang="en-US" sz="1400" dirty="0">
                <a:solidFill>
                  <a:srgbClr val="272524"/>
                </a:solidFill>
              </a:rPr>
              <a:t>Yaeger, NEJM 2023;388:44. </a:t>
            </a:r>
          </a:p>
        </p:txBody>
      </p:sp>
      <p:pic>
        <p:nvPicPr>
          <p:cNvPr id="6" name="Picture 5">
            <a:extLst>
              <a:ext uri="{FF2B5EF4-FFF2-40B4-BE49-F238E27FC236}">
                <a16:creationId xmlns:a16="http://schemas.microsoft.com/office/drawing/2014/main" id="{CF31CFA2-EC31-95AE-0E25-FF1EAEFDA5C8}"/>
              </a:ext>
            </a:extLst>
          </p:cNvPr>
          <p:cNvPicPr>
            <a:picLocks noChangeAspect="1"/>
          </p:cNvPicPr>
          <p:nvPr/>
        </p:nvPicPr>
        <p:blipFill>
          <a:blip r:embed="rId6"/>
          <a:stretch>
            <a:fillRect/>
          </a:stretch>
        </p:blipFill>
        <p:spPr>
          <a:xfrm>
            <a:off x="4852803" y="3422519"/>
            <a:ext cx="4617925" cy="3039560"/>
          </a:xfrm>
          <a:prstGeom prst="rect">
            <a:avLst/>
          </a:prstGeom>
        </p:spPr>
      </p:pic>
      <p:sp>
        <p:nvSpPr>
          <p:cNvPr id="7" name="TextBox 6">
            <a:extLst>
              <a:ext uri="{FF2B5EF4-FFF2-40B4-BE49-F238E27FC236}">
                <a16:creationId xmlns:a16="http://schemas.microsoft.com/office/drawing/2014/main" id="{73BC4396-757E-3793-3C88-5A48713E7FF8}"/>
              </a:ext>
            </a:extLst>
          </p:cNvPr>
          <p:cNvSpPr txBox="1"/>
          <p:nvPr/>
        </p:nvSpPr>
        <p:spPr>
          <a:xfrm>
            <a:off x="9448800" y="5380286"/>
            <a:ext cx="2743200" cy="923330"/>
          </a:xfrm>
          <a:prstGeom prst="rect">
            <a:avLst/>
          </a:prstGeom>
          <a:noFill/>
        </p:spPr>
        <p:txBody>
          <a:bodyPr wrap="square" rtlCol="0">
            <a:spAutoFit/>
          </a:bodyPr>
          <a:lstStyle/>
          <a:p>
            <a:r>
              <a:rPr lang="en-US" dirty="0" err="1"/>
              <a:t>Hollebecque</a:t>
            </a:r>
            <a:r>
              <a:rPr lang="en-US" dirty="0"/>
              <a:t>, </a:t>
            </a:r>
            <a:r>
              <a:rPr lang="en-US" dirty="0" err="1"/>
              <a:t>Kuboki</a:t>
            </a:r>
            <a:r>
              <a:rPr lang="en-US" dirty="0"/>
              <a:t>, Murciano-Goroff, et al. ASCO GI 2024.  </a:t>
            </a:r>
          </a:p>
        </p:txBody>
      </p:sp>
      <p:sp>
        <p:nvSpPr>
          <p:cNvPr id="8" name="Rectangle 7">
            <a:extLst>
              <a:ext uri="{FF2B5EF4-FFF2-40B4-BE49-F238E27FC236}">
                <a16:creationId xmlns:a16="http://schemas.microsoft.com/office/drawing/2014/main" id="{0AF0C42D-61FC-BA47-2C2D-200D38816539}"/>
              </a:ext>
            </a:extLst>
          </p:cNvPr>
          <p:cNvSpPr/>
          <p:nvPr/>
        </p:nvSpPr>
        <p:spPr>
          <a:xfrm>
            <a:off x="4968628" y="3422519"/>
            <a:ext cx="4502100" cy="217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53620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D2DA4-B4A9-4953-9957-A7FE03E76861}"/>
              </a:ext>
            </a:extLst>
          </p:cNvPr>
          <p:cNvSpPr>
            <a:spLocks noGrp="1"/>
          </p:cNvSpPr>
          <p:nvPr>
            <p:ph type="sldNum" sz="quarter" idx="11"/>
          </p:nvPr>
        </p:nvSpPr>
        <p:spPr/>
        <p:txBody>
          <a:bodyPr/>
          <a:lstStyle/>
          <a:p>
            <a:fld id="{523A240F-EAFE-E84F-B44C-6D7A08E0E409}" type="slidenum">
              <a:rPr lang="en-US" smtClean="0"/>
              <a:pPr/>
              <a:t>72</a:t>
            </a:fld>
            <a:endParaRPr lang="en-US"/>
          </a:p>
        </p:txBody>
      </p:sp>
      <p:sp>
        <p:nvSpPr>
          <p:cNvPr id="7" name="Title 6">
            <a:extLst>
              <a:ext uri="{FF2B5EF4-FFF2-40B4-BE49-F238E27FC236}">
                <a16:creationId xmlns:a16="http://schemas.microsoft.com/office/drawing/2014/main" id="{17A580B4-D1F0-AB17-66B7-6675DAF12D80}"/>
              </a:ext>
            </a:extLst>
          </p:cNvPr>
          <p:cNvSpPr>
            <a:spLocks noGrp="1"/>
          </p:cNvSpPr>
          <p:nvPr>
            <p:ph type="title"/>
          </p:nvPr>
        </p:nvSpPr>
        <p:spPr>
          <a:xfrm>
            <a:off x="512063" y="457201"/>
            <a:ext cx="11334944" cy="914400"/>
          </a:xfrm>
        </p:spPr>
        <p:txBody>
          <a:bodyPr/>
          <a:lstStyle/>
          <a:p>
            <a:r>
              <a:rPr lang="en-US" dirty="0"/>
              <a:t>Early-phase clinical trials have undoubtedly reshaped the field of cancer therapeutics</a:t>
            </a:r>
          </a:p>
        </p:txBody>
      </p:sp>
      <p:pic>
        <p:nvPicPr>
          <p:cNvPr id="15" name="Picture 14">
            <a:extLst>
              <a:ext uri="{FF2B5EF4-FFF2-40B4-BE49-F238E27FC236}">
                <a16:creationId xmlns:a16="http://schemas.microsoft.com/office/drawing/2014/main" id="{8A8DFE05-53EF-FE41-A950-3AFAABD4F851}"/>
              </a:ext>
            </a:extLst>
          </p:cNvPr>
          <p:cNvPicPr>
            <a:picLocks noChangeAspect="1"/>
          </p:cNvPicPr>
          <p:nvPr/>
        </p:nvPicPr>
        <p:blipFill rotWithShape="1">
          <a:blip r:embed="rId3"/>
          <a:srcRect l="28986" t="3333" b="50000"/>
          <a:stretch/>
        </p:blipFill>
        <p:spPr>
          <a:xfrm>
            <a:off x="2823461" y="1621796"/>
            <a:ext cx="6943537" cy="4891302"/>
          </a:xfrm>
          <a:prstGeom prst="rect">
            <a:avLst/>
          </a:prstGeom>
        </p:spPr>
      </p:pic>
      <p:sp>
        <p:nvSpPr>
          <p:cNvPr id="2" name="Text Placeholder 12">
            <a:extLst>
              <a:ext uri="{FF2B5EF4-FFF2-40B4-BE49-F238E27FC236}">
                <a16:creationId xmlns:a16="http://schemas.microsoft.com/office/drawing/2014/main" id="{D001A5CE-FEC0-7D9A-AE38-8B710CB3B095}"/>
              </a:ext>
            </a:extLst>
          </p:cNvPr>
          <p:cNvSpPr txBox="1">
            <a:spLocks/>
          </p:cNvSpPr>
          <p:nvPr/>
        </p:nvSpPr>
        <p:spPr>
          <a:xfrm>
            <a:off x="9498024" y="6623353"/>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Modified from A. Drilon &amp; E. Rosen</a:t>
            </a:r>
            <a:endParaRPr lang="en-US" sz="1200" dirty="0"/>
          </a:p>
        </p:txBody>
      </p:sp>
    </p:spTree>
    <p:extLst>
      <p:ext uri="{BB962C8B-B14F-4D97-AF65-F5344CB8AC3E}">
        <p14:creationId xmlns:p14="http://schemas.microsoft.com/office/powerpoint/2010/main" val="33769104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35D7C5-8844-0978-7875-D412EA2FBC1D}"/>
              </a:ext>
            </a:extLst>
          </p:cNvPr>
          <p:cNvSpPr>
            <a:spLocks noGrp="1"/>
          </p:cNvSpPr>
          <p:nvPr>
            <p:ph type="title"/>
          </p:nvPr>
        </p:nvSpPr>
        <p:spPr>
          <a:xfrm>
            <a:off x="139608" y="-476104"/>
            <a:ext cx="10515600" cy="1017480"/>
          </a:xfrm>
        </p:spPr>
        <p:txBody>
          <a:bodyPr/>
          <a:lstStyle/>
          <a:p>
            <a:r>
              <a:rPr lang="en-US" sz="3600" b="1" dirty="0">
                <a:solidFill>
                  <a:srgbClr val="0070C0"/>
                </a:solidFill>
              </a:rPr>
              <a:t>Thank you </a:t>
            </a:r>
          </a:p>
        </p:txBody>
      </p:sp>
      <p:pic>
        <p:nvPicPr>
          <p:cNvPr id="9" name="Content Placeholder 8">
            <a:extLst>
              <a:ext uri="{FF2B5EF4-FFF2-40B4-BE49-F238E27FC236}">
                <a16:creationId xmlns:a16="http://schemas.microsoft.com/office/drawing/2014/main" id="{E1B91A90-4895-8AFD-B270-444F4157721B}"/>
              </a:ext>
            </a:extLst>
          </p:cNvPr>
          <p:cNvPicPr>
            <a:picLocks noGrp="1" noChangeAspect="1"/>
          </p:cNvPicPr>
          <p:nvPr>
            <p:ph idx="1"/>
          </p:nvPr>
        </p:nvPicPr>
        <p:blipFill>
          <a:blip r:embed="rId3"/>
          <a:stretch>
            <a:fillRect/>
          </a:stretch>
        </p:blipFill>
        <p:spPr>
          <a:xfrm>
            <a:off x="9825038" y="1998127"/>
            <a:ext cx="2366962" cy="1100030"/>
          </a:xfrm>
          <a:prstGeom prst="rect">
            <a:avLst/>
          </a:prstGeom>
        </p:spPr>
      </p:pic>
      <p:pic>
        <p:nvPicPr>
          <p:cNvPr id="11" name="Picture 10">
            <a:extLst>
              <a:ext uri="{FF2B5EF4-FFF2-40B4-BE49-F238E27FC236}">
                <a16:creationId xmlns:a16="http://schemas.microsoft.com/office/drawing/2014/main" id="{2E4091D6-528A-396A-6332-AE4E0E1360FE}"/>
              </a:ext>
            </a:extLst>
          </p:cNvPr>
          <p:cNvPicPr>
            <a:picLocks noChangeAspect="1"/>
          </p:cNvPicPr>
          <p:nvPr/>
        </p:nvPicPr>
        <p:blipFill>
          <a:blip r:embed="rId4"/>
          <a:stretch>
            <a:fillRect/>
          </a:stretch>
        </p:blipFill>
        <p:spPr>
          <a:xfrm>
            <a:off x="9695953" y="5392680"/>
            <a:ext cx="2366962" cy="433186"/>
          </a:xfrm>
          <a:prstGeom prst="rect">
            <a:avLst/>
          </a:prstGeom>
        </p:spPr>
      </p:pic>
      <p:pic>
        <p:nvPicPr>
          <p:cNvPr id="13" name="Picture 12">
            <a:extLst>
              <a:ext uri="{FF2B5EF4-FFF2-40B4-BE49-F238E27FC236}">
                <a16:creationId xmlns:a16="http://schemas.microsoft.com/office/drawing/2014/main" id="{5F86A5A7-0458-3273-C940-BB9F34459CE5}"/>
              </a:ext>
            </a:extLst>
          </p:cNvPr>
          <p:cNvPicPr>
            <a:picLocks noChangeAspect="1"/>
          </p:cNvPicPr>
          <p:nvPr/>
        </p:nvPicPr>
        <p:blipFill>
          <a:blip r:embed="rId5"/>
          <a:stretch>
            <a:fillRect/>
          </a:stretch>
        </p:blipFill>
        <p:spPr>
          <a:xfrm>
            <a:off x="7137976" y="4613570"/>
            <a:ext cx="1804674" cy="1558221"/>
          </a:xfrm>
          <a:prstGeom prst="rect">
            <a:avLst/>
          </a:prstGeom>
        </p:spPr>
      </p:pic>
      <p:pic>
        <p:nvPicPr>
          <p:cNvPr id="15" name="Picture 14">
            <a:extLst>
              <a:ext uri="{FF2B5EF4-FFF2-40B4-BE49-F238E27FC236}">
                <a16:creationId xmlns:a16="http://schemas.microsoft.com/office/drawing/2014/main" id="{A89FC040-DD61-E93D-0E7B-951FC1D035AD}"/>
              </a:ext>
            </a:extLst>
          </p:cNvPr>
          <p:cNvPicPr>
            <a:picLocks noChangeAspect="1"/>
          </p:cNvPicPr>
          <p:nvPr/>
        </p:nvPicPr>
        <p:blipFill>
          <a:blip r:embed="rId6"/>
          <a:stretch>
            <a:fillRect/>
          </a:stretch>
        </p:blipFill>
        <p:spPr>
          <a:xfrm>
            <a:off x="10094166" y="3268602"/>
            <a:ext cx="1793679" cy="1568829"/>
          </a:xfrm>
          <a:prstGeom prst="rect">
            <a:avLst/>
          </a:prstGeom>
        </p:spPr>
      </p:pic>
      <p:pic>
        <p:nvPicPr>
          <p:cNvPr id="17" name="Picture 16">
            <a:extLst>
              <a:ext uri="{FF2B5EF4-FFF2-40B4-BE49-F238E27FC236}">
                <a16:creationId xmlns:a16="http://schemas.microsoft.com/office/drawing/2014/main" id="{336F6BB1-CA31-4B55-48FE-AE20506ADDB0}"/>
              </a:ext>
            </a:extLst>
          </p:cNvPr>
          <p:cNvPicPr>
            <a:picLocks noChangeAspect="1"/>
          </p:cNvPicPr>
          <p:nvPr/>
        </p:nvPicPr>
        <p:blipFill>
          <a:blip r:embed="rId7"/>
          <a:stretch>
            <a:fillRect/>
          </a:stretch>
        </p:blipFill>
        <p:spPr>
          <a:xfrm>
            <a:off x="9867901" y="0"/>
            <a:ext cx="2366962" cy="1349260"/>
          </a:xfrm>
          <a:prstGeom prst="rect">
            <a:avLst/>
          </a:prstGeom>
        </p:spPr>
      </p:pic>
      <p:sp>
        <p:nvSpPr>
          <p:cNvPr id="3" name="TextBox 2">
            <a:extLst>
              <a:ext uri="{FF2B5EF4-FFF2-40B4-BE49-F238E27FC236}">
                <a16:creationId xmlns:a16="http://schemas.microsoft.com/office/drawing/2014/main" id="{73038498-3830-A51B-BE37-D9062D988AE7}"/>
              </a:ext>
            </a:extLst>
          </p:cNvPr>
          <p:cNvSpPr txBox="1"/>
          <p:nvPr/>
        </p:nvSpPr>
        <p:spPr>
          <a:xfrm>
            <a:off x="281144" y="482023"/>
            <a:ext cx="10186507" cy="6555641"/>
          </a:xfrm>
          <a:prstGeom prst="rect">
            <a:avLst/>
          </a:prstGeom>
          <a:noFill/>
        </p:spPr>
        <p:txBody>
          <a:bodyPr wrap="square" numCol="3">
            <a:spAutoFit/>
          </a:bodyPr>
          <a:lstStyle/>
          <a:p>
            <a:r>
              <a:rPr lang="en-US" b="1" u="sng" dirty="0"/>
              <a:t>Department of Medicine:  </a:t>
            </a:r>
          </a:p>
          <a:p>
            <a:r>
              <a:rPr lang="en-US" dirty="0"/>
              <a:t>Deborah Schrag</a:t>
            </a:r>
          </a:p>
          <a:p>
            <a:r>
              <a:rPr lang="en-US" dirty="0"/>
              <a:t>Luis Diaz</a:t>
            </a:r>
          </a:p>
          <a:p>
            <a:endParaRPr lang="en-US" dirty="0"/>
          </a:p>
          <a:p>
            <a:r>
              <a:rPr lang="en-US" b="1" u="sng" dirty="0"/>
              <a:t>Early Drug Development Service: </a:t>
            </a:r>
          </a:p>
          <a:p>
            <a:r>
              <a:rPr lang="en-US" dirty="0"/>
              <a:t>Alexander Drilon </a:t>
            </a:r>
          </a:p>
          <a:p>
            <a:r>
              <a:rPr lang="en-US" dirty="0"/>
              <a:t>Alexia Iasonos</a:t>
            </a:r>
          </a:p>
          <a:p>
            <a:r>
              <a:rPr lang="en-US" dirty="0"/>
              <a:t>Alison Schram </a:t>
            </a:r>
          </a:p>
          <a:p>
            <a:r>
              <a:rPr lang="en-US" dirty="0"/>
              <a:t>Claire Friedman</a:t>
            </a:r>
          </a:p>
          <a:p>
            <a:r>
              <a:rPr lang="en-US" dirty="0"/>
              <a:t>Ezra Rosen</a:t>
            </a:r>
          </a:p>
          <a:p>
            <a:r>
              <a:rPr lang="en-US" dirty="0"/>
              <a:t>Claire Friedman</a:t>
            </a:r>
          </a:p>
          <a:p>
            <a:r>
              <a:rPr lang="en-US" dirty="0"/>
              <a:t>Monica Chen</a:t>
            </a:r>
          </a:p>
          <a:p>
            <a:r>
              <a:rPr lang="en-US" dirty="0"/>
              <a:t>Alissa Cooper</a:t>
            </a:r>
          </a:p>
          <a:p>
            <a:r>
              <a:rPr lang="en-US" dirty="0"/>
              <a:t>Eli Diamond</a:t>
            </a:r>
          </a:p>
          <a:p>
            <a:r>
              <a:rPr lang="en-US" dirty="0"/>
              <a:t>Mrinal Gounder</a:t>
            </a:r>
          </a:p>
          <a:p>
            <a:r>
              <a:rPr lang="en-US" dirty="0"/>
              <a:t>James Harding</a:t>
            </a:r>
          </a:p>
          <a:p>
            <a:r>
              <a:rPr lang="en-US" dirty="0" err="1"/>
              <a:t>Gopa</a:t>
            </a:r>
            <a:r>
              <a:rPr lang="en-US" dirty="0"/>
              <a:t> Iyer</a:t>
            </a:r>
          </a:p>
          <a:p>
            <a:r>
              <a:rPr lang="en-US" dirty="0"/>
              <a:t>Komal Jhaveri</a:t>
            </a:r>
          </a:p>
          <a:p>
            <a:r>
              <a:rPr lang="en-US" dirty="0"/>
              <a:t>Danny Khalil</a:t>
            </a:r>
          </a:p>
          <a:p>
            <a:r>
              <a:rPr lang="en-US" dirty="0"/>
              <a:t>Christopher Klebanoff</a:t>
            </a:r>
          </a:p>
          <a:p>
            <a:r>
              <a:rPr lang="en-US" dirty="0"/>
              <a:t>Chrisann Kyi</a:t>
            </a:r>
          </a:p>
          <a:p>
            <a:r>
              <a:rPr lang="en-US" dirty="0"/>
              <a:t>Nancy Lee</a:t>
            </a:r>
          </a:p>
          <a:p>
            <a:r>
              <a:rPr lang="en-US" dirty="0"/>
              <a:t>Rona Yaeger</a:t>
            </a:r>
          </a:p>
          <a:p>
            <a:endParaRPr lang="en-US" dirty="0"/>
          </a:p>
          <a:p>
            <a:r>
              <a:rPr lang="en-US" b="1" u="sng" dirty="0"/>
              <a:t>Clinical Genetics Service: </a:t>
            </a:r>
          </a:p>
          <a:p>
            <a:r>
              <a:rPr lang="en-US" dirty="0"/>
              <a:t>Kenneth Offit</a:t>
            </a:r>
          </a:p>
          <a:p>
            <a:r>
              <a:rPr lang="en-US" dirty="0"/>
              <a:t>Zsofia Stadler</a:t>
            </a:r>
          </a:p>
          <a:p>
            <a:r>
              <a:rPr lang="en-US" dirty="0"/>
              <a:t>Mark Robson</a:t>
            </a:r>
          </a:p>
          <a:p>
            <a:r>
              <a:rPr lang="en-US" dirty="0"/>
              <a:t>Ying Liu</a:t>
            </a:r>
          </a:p>
          <a:p>
            <a:r>
              <a:rPr lang="en-US" dirty="0"/>
              <a:t>Alicia Latham</a:t>
            </a:r>
          </a:p>
          <a:p>
            <a:r>
              <a:rPr lang="en-US" dirty="0"/>
              <a:t>Yelena Kemel</a:t>
            </a:r>
          </a:p>
          <a:p>
            <a:r>
              <a:rPr lang="en-US" dirty="0"/>
              <a:t>Mohammed </a:t>
            </a:r>
            <a:r>
              <a:rPr lang="en-US" dirty="0" err="1"/>
              <a:t>Abbass</a:t>
            </a:r>
            <a:endParaRPr lang="en-US" dirty="0"/>
          </a:p>
          <a:p>
            <a:r>
              <a:rPr lang="en-US" dirty="0"/>
              <a:t>Lauren Banaszak </a:t>
            </a:r>
          </a:p>
          <a:p>
            <a:r>
              <a:rPr lang="en-US" dirty="0"/>
              <a:t>Maria Carlo</a:t>
            </a:r>
          </a:p>
          <a:p>
            <a:endParaRPr lang="en-US" dirty="0"/>
          </a:p>
          <a:p>
            <a:r>
              <a:rPr lang="en-US" b="1" u="sng" dirty="0"/>
              <a:t>HOPP/CMO:</a:t>
            </a:r>
          </a:p>
          <a:p>
            <a:r>
              <a:rPr lang="en-US" dirty="0"/>
              <a:t>Piro Lito</a:t>
            </a:r>
          </a:p>
          <a:p>
            <a:r>
              <a:rPr lang="en-US" dirty="0"/>
              <a:t>Rona Yaeger</a:t>
            </a:r>
          </a:p>
          <a:p>
            <a:r>
              <a:rPr lang="en-US" dirty="0"/>
              <a:t>Michael Berger</a:t>
            </a:r>
          </a:p>
          <a:p>
            <a:r>
              <a:rPr lang="en-US" dirty="0"/>
              <a:t>Chaitanya Bandlamudi</a:t>
            </a:r>
          </a:p>
          <a:p>
            <a:r>
              <a:rPr lang="en-US" dirty="0"/>
              <a:t>Daniel Muldoon</a:t>
            </a:r>
          </a:p>
          <a:p>
            <a:r>
              <a:rPr lang="en-US" dirty="0" err="1"/>
              <a:t>Miika</a:t>
            </a:r>
            <a:r>
              <a:rPr lang="en-US" dirty="0"/>
              <a:t> </a:t>
            </a:r>
            <a:r>
              <a:rPr lang="en-US" dirty="0" err="1"/>
              <a:t>Mehine</a:t>
            </a:r>
            <a:endParaRPr lang="en-US" dirty="0"/>
          </a:p>
          <a:p>
            <a:r>
              <a:rPr lang="en-US" dirty="0"/>
              <a:t>Diana Mandelker</a:t>
            </a:r>
          </a:p>
          <a:p>
            <a:r>
              <a:rPr lang="en-US" dirty="0"/>
              <a:t>Debyani Chakravarty</a:t>
            </a:r>
          </a:p>
          <a:p>
            <a:r>
              <a:rPr lang="en-US" dirty="0"/>
              <a:t>Moriah Nissan</a:t>
            </a:r>
          </a:p>
          <a:p>
            <a:endParaRPr lang="en-US" dirty="0"/>
          </a:p>
          <a:p>
            <a:r>
              <a:rPr lang="en-US" b="1" u="sng" dirty="0"/>
              <a:t>Global Biomarker Development:</a:t>
            </a:r>
          </a:p>
          <a:p>
            <a:r>
              <a:rPr lang="en-US" dirty="0"/>
              <a:t>Pedram Razavi</a:t>
            </a:r>
          </a:p>
          <a:p>
            <a:r>
              <a:rPr lang="en-US" dirty="0"/>
              <a:t>Howard Scher</a:t>
            </a:r>
          </a:p>
          <a:p>
            <a:endParaRPr lang="en-US" dirty="0"/>
          </a:p>
          <a:p>
            <a:r>
              <a:rPr lang="en-US" b="1" u="sng" dirty="0"/>
              <a:t>Trainees: </a:t>
            </a:r>
          </a:p>
          <a:p>
            <a:r>
              <a:rPr lang="en-US" dirty="0"/>
              <a:t>Antoine Desilets</a:t>
            </a:r>
          </a:p>
          <a:p>
            <a:r>
              <a:rPr lang="en-US" dirty="0"/>
              <a:t>Ian Nykaza</a:t>
            </a:r>
          </a:p>
          <a:p>
            <a:r>
              <a:rPr lang="en-US" dirty="0"/>
              <a:t>Matteo Repetto</a:t>
            </a:r>
          </a:p>
          <a:p>
            <a:r>
              <a:rPr lang="en-US" dirty="0"/>
              <a:t>Sydney Roth</a:t>
            </a:r>
          </a:p>
          <a:p>
            <a:endParaRPr lang="en-US" b="1" dirty="0"/>
          </a:p>
          <a:p>
            <a:r>
              <a:rPr lang="en-US" b="1" dirty="0">
                <a:highlight>
                  <a:srgbClr val="FFFF00"/>
                </a:highlight>
              </a:rPr>
              <a:t>…To our patients &amp; their families </a:t>
            </a:r>
          </a:p>
          <a:p>
            <a:endParaRPr lang="en-US" sz="2000" b="1" u="sng" dirty="0"/>
          </a:p>
          <a:p>
            <a:endParaRPr lang="en-US" sz="1600" b="1" u="sng" dirty="0"/>
          </a:p>
        </p:txBody>
      </p:sp>
      <p:sp>
        <p:nvSpPr>
          <p:cNvPr id="2" name="TextBox 1">
            <a:extLst>
              <a:ext uri="{FF2B5EF4-FFF2-40B4-BE49-F238E27FC236}">
                <a16:creationId xmlns:a16="http://schemas.microsoft.com/office/drawing/2014/main" id="{D0B1C3BF-364E-7CF4-F282-83FB7484604E}"/>
              </a:ext>
            </a:extLst>
          </p:cNvPr>
          <p:cNvSpPr txBox="1"/>
          <p:nvPr/>
        </p:nvSpPr>
        <p:spPr>
          <a:xfrm>
            <a:off x="9704056" y="1287221"/>
            <a:ext cx="2700719" cy="646331"/>
          </a:xfrm>
          <a:prstGeom prst="rect">
            <a:avLst/>
          </a:prstGeom>
          <a:noFill/>
        </p:spPr>
        <p:txBody>
          <a:bodyPr wrap="square" rtlCol="0">
            <a:spAutoFit/>
          </a:bodyPr>
          <a:lstStyle/>
          <a:p>
            <a:r>
              <a:rPr lang="en-US" dirty="0"/>
              <a:t>K12 CA184746 </a:t>
            </a:r>
          </a:p>
          <a:p>
            <a:r>
              <a:rPr lang="en-US" dirty="0"/>
              <a:t>R01 </a:t>
            </a:r>
            <a:r>
              <a:rPr lang="en-US" sz="1800" dirty="0">
                <a:effectLst/>
                <a:latin typeface="Calibri" panose="020F0502020204030204" pitchFamily="34" charset="0"/>
                <a:ea typeface="Calibri" panose="020F0502020204030204" pitchFamily="34" charset="0"/>
              </a:rPr>
              <a:t>CA279264</a:t>
            </a:r>
            <a:r>
              <a:rPr lang="en-US" dirty="0"/>
              <a:t> (Lito lab) </a:t>
            </a:r>
          </a:p>
        </p:txBody>
      </p:sp>
    </p:spTree>
    <p:extLst>
      <p:ext uri="{BB962C8B-B14F-4D97-AF65-F5344CB8AC3E}">
        <p14:creationId xmlns:p14="http://schemas.microsoft.com/office/powerpoint/2010/main" val="35228258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A4408-F40B-C0AA-7F50-04380C9D6464}"/>
              </a:ext>
            </a:extLst>
          </p:cNvPr>
          <p:cNvSpPr>
            <a:spLocks noGrp="1"/>
          </p:cNvSpPr>
          <p:nvPr>
            <p:ph type="title"/>
          </p:nvPr>
        </p:nvSpPr>
        <p:spPr/>
        <p:txBody>
          <a:bodyPr/>
          <a:lstStyle/>
          <a:p>
            <a:r>
              <a:rPr lang="en-US" dirty="0"/>
              <a:t>Discussion</a:t>
            </a:r>
          </a:p>
        </p:txBody>
      </p:sp>
      <p:sp>
        <p:nvSpPr>
          <p:cNvPr id="3" name="Text Placeholder 2">
            <a:extLst>
              <a:ext uri="{FF2B5EF4-FFF2-40B4-BE49-F238E27FC236}">
                <a16:creationId xmlns:a16="http://schemas.microsoft.com/office/drawing/2014/main" id="{BC0CFBFB-DF77-4229-2E34-222CD952C12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628216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6F1AD-FAC3-4E77-9B32-DEA85C4E5CD7}"/>
              </a:ext>
            </a:extLst>
          </p:cNvPr>
          <p:cNvSpPr>
            <a:spLocks noGrp="1"/>
          </p:cNvSpPr>
          <p:nvPr>
            <p:ph type="title"/>
          </p:nvPr>
        </p:nvSpPr>
        <p:spPr>
          <a:xfrm>
            <a:off x="457145" y="1975859"/>
            <a:ext cx="3701213" cy="1920240"/>
          </a:xfrm>
        </p:spPr>
        <p:txBody>
          <a:bodyPr/>
          <a:lstStyle/>
          <a:p>
            <a:r>
              <a:rPr lang="en-US" dirty="0"/>
              <a:t>Our track record</a:t>
            </a:r>
          </a:p>
        </p:txBody>
      </p:sp>
      <p:sp>
        <p:nvSpPr>
          <p:cNvPr id="5" name="Content Placeholder 4">
            <a:extLst>
              <a:ext uri="{FF2B5EF4-FFF2-40B4-BE49-F238E27FC236}">
                <a16:creationId xmlns:a16="http://schemas.microsoft.com/office/drawing/2014/main" id="{328FB051-5552-4EA9-92A1-FE47FAFC953C}"/>
              </a:ext>
            </a:extLst>
          </p:cNvPr>
          <p:cNvSpPr>
            <a:spLocks noGrp="1"/>
          </p:cNvSpPr>
          <p:nvPr>
            <p:ph type="body" sz="quarter" idx="13"/>
          </p:nvPr>
        </p:nvSpPr>
        <p:spPr>
          <a:xfrm>
            <a:off x="209087" y="1975859"/>
            <a:ext cx="7752080" cy="3044825"/>
          </a:xfrm>
        </p:spPr>
        <p:txBody>
          <a:bodyPr/>
          <a:lstStyle/>
          <a:p>
            <a:pPr>
              <a:lnSpc>
                <a:spcPct val="100000"/>
              </a:lnSpc>
            </a:pPr>
            <a:r>
              <a:rPr lang="en-US" sz="28700" b="1" dirty="0">
                <a:solidFill>
                  <a:srgbClr val="92C0EE">
                    <a:alpha val="75000"/>
                  </a:srgbClr>
                </a:solidFill>
                <a:latin typeface="+mj-lt"/>
              </a:rPr>
              <a:t>13</a:t>
            </a:r>
          </a:p>
        </p:txBody>
      </p:sp>
      <p:grpSp>
        <p:nvGrpSpPr>
          <p:cNvPr id="4" name="Group 3">
            <a:extLst>
              <a:ext uri="{FF2B5EF4-FFF2-40B4-BE49-F238E27FC236}">
                <a16:creationId xmlns:a16="http://schemas.microsoft.com/office/drawing/2014/main" id="{5543B699-91BF-4A6D-BE56-9D6710298434}"/>
              </a:ext>
            </a:extLst>
          </p:cNvPr>
          <p:cNvGrpSpPr/>
          <p:nvPr/>
        </p:nvGrpSpPr>
        <p:grpSpPr>
          <a:xfrm>
            <a:off x="4381500" y="3908317"/>
            <a:ext cx="6403582" cy="2349810"/>
            <a:chOff x="4378923" y="3419802"/>
            <a:chExt cx="6403582" cy="2349810"/>
          </a:xfrm>
        </p:grpSpPr>
        <p:sp>
          <p:nvSpPr>
            <p:cNvPr id="9" name="TextBox 8">
              <a:extLst>
                <a:ext uri="{FF2B5EF4-FFF2-40B4-BE49-F238E27FC236}">
                  <a16:creationId xmlns:a16="http://schemas.microsoft.com/office/drawing/2014/main" id="{498E119E-5900-4115-9428-0007626A2FE3}"/>
                </a:ext>
              </a:extLst>
            </p:cNvPr>
            <p:cNvSpPr txBox="1"/>
            <p:nvPr/>
          </p:nvSpPr>
          <p:spPr>
            <a:xfrm>
              <a:off x="4378923" y="3419802"/>
              <a:ext cx="6403582" cy="2349810"/>
            </a:xfrm>
            <a:prstGeom prst="rect">
              <a:avLst/>
            </a:prstGeom>
            <a:noFill/>
          </p:spPr>
          <p:txBody>
            <a:bodyPr wrap="square">
              <a:spAutoFit/>
            </a:bodyPr>
            <a:lstStyle/>
            <a:p>
              <a:pPr marL="0" marR="0" lvl="0" indent="0" algn="l" defTabSz="914400" rtl="0" eaLnBrk="1" fontAlgn="auto" latinLnBrk="0" hangingPunct="1">
                <a:lnSpc>
                  <a:spcPts val="254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drug approval indications </a:t>
              </a:r>
            </a:p>
            <a:p>
              <a:pPr marL="0" marR="0" lvl="0" indent="0" algn="l" defTabSz="914400" rtl="0" eaLnBrk="1" fontAlgn="auto" latinLnBrk="0" hangingPunct="1">
                <a:lnSpc>
                  <a:spcPts val="254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p>
            <a:p>
              <a:pPr marL="0" marR="0" lvl="0" indent="0" algn="l" defTabSz="914400" rtl="0" eaLnBrk="1" fontAlgn="auto" latinLnBrk="0" hangingPunct="1">
                <a:lnSpc>
                  <a:spcPts val="254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across             countries</a:t>
              </a:r>
            </a:p>
            <a:p>
              <a:pPr marL="0" marR="0" lvl="0" indent="0" algn="l" defTabSz="914400" rtl="0" eaLnBrk="1" fontAlgn="auto" latinLnBrk="0" hangingPunct="1">
                <a:lnSpc>
                  <a:spcPts val="2540"/>
                </a:lnSpc>
                <a:spcBef>
                  <a:spcPts val="0"/>
                </a:spcBef>
                <a:spcAft>
                  <a:spcPts val="0"/>
                </a:spcAft>
                <a:buClr>
                  <a:srgbClr val="000000"/>
                </a:buClr>
                <a:buSzTx/>
                <a:buFont typeface="Arial"/>
                <a:buNone/>
                <a:tabLst/>
                <a:defRPr/>
              </a:pP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ts val="254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for seven drugs in the last</a:t>
              </a:r>
            </a:p>
            <a:p>
              <a:pPr marL="0" marR="0" lvl="0" indent="0" algn="l" defTabSz="914400" rtl="0" eaLnBrk="1" fontAlgn="auto" latinLnBrk="0" hangingPunct="1">
                <a:lnSpc>
                  <a:spcPts val="2540"/>
                </a:lnSpc>
                <a:spcBef>
                  <a:spcPts val="0"/>
                </a:spcBef>
                <a:spcAft>
                  <a:spcPts val="0"/>
                </a:spcAft>
                <a:buClr>
                  <a:srgbClr val="000000"/>
                </a:buClr>
                <a:buSzTx/>
                <a:buFont typeface="Arial"/>
                <a:buNone/>
                <a:tabLst/>
                <a:defRPr/>
              </a:pP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ts val="254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six years</a:t>
              </a:r>
            </a:p>
          </p:txBody>
        </p:sp>
        <p:sp>
          <p:nvSpPr>
            <p:cNvPr id="7" name="TextBox 6">
              <a:extLst>
                <a:ext uri="{FF2B5EF4-FFF2-40B4-BE49-F238E27FC236}">
                  <a16:creationId xmlns:a16="http://schemas.microsoft.com/office/drawing/2014/main" id="{5A636E55-C0F3-4C2E-B5BD-FFB7BF66840B}"/>
                </a:ext>
              </a:extLst>
            </p:cNvPr>
            <p:cNvSpPr txBox="1"/>
            <p:nvPr/>
          </p:nvSpPr>
          <p:spPr>
            <a:xfrm>
              <a:off x="7010045" y="3559419"/>
              <a:ext cx="1141338" cy="1231106"/>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a:ln>
                    <a:noFill/>
                  </a:ln>
                  <a:solidFill>
                    <a:srgbClr val="FFFFFF"/>
                  </a:solidFill>
                  <a:effectLst/>
                  <a:uLnTx/>
                  <a:uFillTx/>
                  <a:latin typeface="Arial"/>
                  <a:ea typeface="+mn-ea"/>
                  <a:cs typeface="Arial"/>
                  <a:sym typeface="Arial"/>
                </a:rPr>
                <a:t>40</a:t>
              </a:r>
            </a:p>
          </p:txBody>
        </p:sp>
      </p:grpSp>
      <p:sp>
        <p:nvSpPr>
          <p:cNvPr id="3" name="Text Placeholder 12">
            <a:extLst>
              <a:ext uri="{FF2B5EF4-FFF2-40B4-BE49-F238E27FC236}">
                <a16:creationId xmlns:a16="http://schemas.microsoft.com/office/drawing/2014/main" id="{0468F072-7985-E919-5E78-AE2A93352DDC}"/>
              </a:ext>
            </a:extLst>
          </p:cNvPr>
          <p:cNvSpPr txBox="1">
            <a:spLocks/>
          </p:cNvSpPr>
          <p:nvPr/>
        </p:nvSpPr>
        <p:spPr>
          <a:xfrm>
            <a:off x="10656374" y="6623352"/>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a:t>
            </a:r>
            <a:endParaRPr lang="en-US" sz="1200" dirty="0"/>
          </a:p>
        </p:txBody>
      </p:sp>
    </p:spTree>
    <p:extLst>
      <p:ext uri="{BB962C8B-B14F-4D97-AF65-F5344CB8AC3E}">
        <p14:creationId xmlns:p14="http://schemas.microsoft.com/office/powerpoint/2010/main" val="266264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46E5FB-3203-8EA0-92F9-582D454861E3}"/>
              </a:ext>
            </a:extLst>
          </p:cNvPr>
          <p:cNvSpPr>
            <a:spLocks noGrp="1"/>
          </p:cNvSpPr>
          <p:nvPr>
            <p:ph type="sldNum" sz="quarter" idx="11"/>
          </p:nvPr>
        </p:nvSpPr>
        <p:spPr/>
        <p:txBody>
          <a:bodyPr/>
          <a:lstStyle/>
          <a:p>
            <a:fld id="{523A240F-EAFE-E84F-B44C-6D7A08E0E409}" type="slidenum">
              <a:rPr lang="en-US" smtClean="0"/>
              <a:pPr/>
              <a:t>9</a:t>
            </a:fld>
            <a:endParaRPr lang="en-US"/>
          </a:p>
        </p:txBody>
      </p:sp>
      <p:sp>
        <p:nvSpPr>
          <p:cNvPr id="6" name="Title 5">
            <a:extLst>
              <a:ext uri="{FF2B5EF4-FFF2-40B4-BE49-F238E27FC236}">
                <a16:creationId xmlns:a16="http://schemas.microsoft.com/office/drawing/2014/main" id="{FC7CF18C-D883-184A-B0C2-32911FD760AE}"/>
              </a:ext>
            </a:extLst>
          </p:cNvPr>
          <p:cNvSpPr>
            <a:spLocks noGrp="1"/>
          </p:cNvSpPr>
          <p:nvPr>
            <p:ph type="title"/>
          </p:nvPr>
        </p:nvSpPr>
        <p:spPr>
          <a:xfrm>
            <a:off x="504825" y="1371600"/>
            <a:ext cx="6799617" cy="4718050"/>
          </a:xfrm>
        </p:spPr>
        <p:txBody>
          <a:bodyPr/>
          <a:lstStyle/>
          <a:p>
            <a:r>
              <a:rPr lang="en-US" dirty="0"/>
              <a:t>Investigational new drug enabling studies</a:t>
            </a:r>
          </a:p>
        </p:txBody>
      </p:sp>
      <p:sp>
        <p:nvSpPr>
          <p:cNvPr id="2" name="Text Placeholder 12">
            <a:extLst>
              <a:ext uri="{FF2B5EF4-FFF2-40B4-BE49-F238E27FC236}">
                <a16:creationId xmlns:a16="http://schemas.microsoft.com/office/drawing/2014/main" id="{2BB87CD2-0FAB-AA9F-A0B4-130EE0C48AF6}"/>
              </a:ext>
            </a:extLst>
          </p:cNvPr>
          <p:cNvSpPr txBox="1">
            <a:spLocks/>
          </p:cNvSpPr>
          <p:nvPr/>
        </p:nvSpPr>
        <p:spPr>
          <a:xfrm>
            <a:off x="9928240" y="6617616"/>
            <a:ext cx="7668225" cy="107743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Slide c/o A. Drilon &amp; E. Rosen</a:t>
            </a:r>
            <a:endParaRPr lang="en-US" sz="1200" dirty="0"/>
          </a:p>
        </p:txBody>
      </p:sp>
    </p:spTree>
    <p:extLst>
      <p:ext uri="{BB962C8B-B14F-4D97-AF65-F5344CB8AC3E}">
        <p14:creationId xmlns:p14="http://schemas.microsoft.com/office/powerpoint/2010/main" val="2660719337"/>
      </p:ext>
    </p:extLst>
  </p:cSld>
  <p:clrMapOvr>
    <a:masterClrMapping/>
  </p:clrMapOvr>
</p:sld>
</file>

<file path=ppt/theme/theme1.xml><?xml version="1.0" encoding="utf-8"?>
<a:theme xmlns:a="http://schemas.openxmlformats.org/drawingml/2006/main" name="MSK Internal Template">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37D98"/>
      </a:accent4>
      <a:accent5>
        <a:srgbClr val="78E2DA"/>
      </a:accent5>
      <a:accent6>
        <a:srgbClr val="B1FFF9"/>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38100"/>
      </a:spPr>
      <a:bodyPr rtlCol="0" anchor="ctr"/>
      <a:lstStyle>
        <a:defPPr algn="ctr">
          <a:defRPr dirty="0"/>
        </a:defPPr>
      </a:lstStyle>
      <a:style>
        <a:lnRef idx="1">
          <a:schemeClr val="accent1"/>
        </a:lnRef>
        <a:fillRef idx="0">
          <a:schemeClr val="accent1"/>
        </a:fillRef>
        <a:effectRef idx="0">
          <a:schemeClr val="accent1"/>
        </a:effectRef>
        <a:fontRef idx="minor">
          <a:schemeClr val="tx1"/>
        </a:fontRef>
      </a:style>
    </a:spDef>
    <a:txDef>
      <a:spPr>
        <a:noFill/>
      </a:spPr>
      <a:bodyPr wrap="none" rtlCol="0">
        <a:spAutoFit/>
      </a:bodyPr>
      <a:lstStyle>
        <a:defPPr algn="l">
          <a:defRPr dirty="0" smtClean="0">
            <a:solidFill>
              <a:srgbClr val="272524"/>
            </a:solidFill>
          </a:defRPr>
        </a:defPPr>
      </a:lstStyle>
    </a:txDef>
  </a:objectDefaults>
  <a:extraClrSchemeLst/>
  <a:custClrLst>
    <a:custClr name="Dark Warm Gray">
      <a:srgbClr val="272524"/>
    </a:custClr>
    <a:custClr name="Blue">
      <a:srgbClr val="0073E0"/>
    </a:custClr>
    <a:custClr name="Dark Teal">
      <a:srgbClr val="037D98"/>
    </a:custClr>
    <a:custClr name="Dark Green">
      <a:srgbClr val="308229"/>
    </a:custClr>
    <a:custClr name="Dark Orange">
      <a:srgbClr val="E65722"/>
    </a:custClr>
    <a:custClr name="Dark Gold">
      <a:srgbClr val="C28110"/>
    </a:custClr>
    <a:custClr name="Dark Pink">
      <a:srgbClr val="D71D77"/>
    </a:custClr>
    <a:custClr name="Dark Purple">
      <a:srgbClr val="863ECC"/>
    </a:custClr>
    <a:custClr name="White01">
      <a:srgbClr val="FFFFFF"/>
    </a:custClr>
    <a:custClr name="Utility Red">
      <a:srgbClr val="E40D00"/>
    </a:custClr>
    <a:custClr name="Medium Warm Gray">
      <a:srgbClr val="B5B2AD"/>
    </a:custClr>
    <a:custClr name="Medium Blue">
      <a:srgbClr val="70BCFF"/>
    </a:custClr>
    <a:custClr name="Teal">
      <a:srgbClr val="78E2DA"/>
    </a:custClr>
    <a:custClr name="Green">
      <a:srgbClr val="5DCC6F"/>
    </a:custClr>
    <a:custClr name="Orange">
      <a:srgbClr val="FF8834"/>
    </a:custClr>
    <a:custClr name="Gold">
      <a:srgbClr val="FFBE02"/>
    </a:custClr>
    <a:custClr name="Pink">
      <a:srgbClr val="FF85BF"/>
    </a:custClr>
    <a:custClr name="Purple">
      <a:srgbClr val="BD8AEF"/>
    </a:custClr>
    <a:custClr name="White02">
      <a:srgbClr val="FFFFFF"/>
    </a:custClr>
    <a:custClr name="Utility Light Red">
      <a:srgbClr val="FFEDE8"/>
    </a:custClr>
    <a:custClr name="White03">
      <a:srgbClr val="FFFFFF"/>
    </a:custClr>
    <a:custClr name="Light Blue">
      <a:srgbClr val="C3DEFF"/>
    </a:custClr>
    <a:custClr name="Light Teal">
      <a:srgbClr val="B1FFF9"/>
    </a:custClr>
    <a:custClr name="Light Green">
      <a:srgbClr val="C7FCC6"/>
    </a:custClr>
    <a:custClr name="Light Orange">
      <a:srgbClr val="FCD2B4"/>
    </a:custClr>
    <a:custClr name="Light Gold">
      <a:srgbClr val="FFEDBA"/>
    </a:custClr>
    <a:custClr name="Light Pink">
      <a:srgbClr val="FFBBEC"/>
    </a:custClr>
    <a:custClr name="Light Purple">
      <a:srgbClr val="F4BDFF"/>
    </a:custClr>
    <a:custClr name="White04">
      <a:srgbClr val="FFFFFF"/>
    </a:custClr>
    <a:custClr name="Utility Dark Green">
      <a:srgbClr val="008937"/>
    </a:custClr>
    <a:custClr name="Pale Warm Gray">
      <a:srgbClr val="FBF9F7"/>
    </a:custClr>
    <a:custClr name="Pale Blue">
      <a:srgbClr val="F0F7FF"/>
    </a:custClr>
    <a:custClr name="Pale Teal">
      <a:srgbClr val="EBFCFA"/>
    </a:custClr>
    <a:custClr name="White05">
      <a:srgbClr val="FFFFFF"/>
    </a:custClr>
    <a:custClr name="White06">
      <a:srgbClr val="FFFFFF"/>
    </a:custClr>
    <a:custClr name="White07">
      <a:srgbClr val="FFFFFF"/>
    </a:custClr>
    <a:custClr name="White08">
      <a:srgbClr val="FFFFFF"/>
    </a:custClr>
    <a:custClr name="White09">
      <a:srgbClr val="FFFFFF"/>
    </a:custClr>
    <a:custClr name="White10">
      <a:srgbClr val="FFFFFF"/>
    </a:custClr>
    <a:custClr name="Utility Light Green">
      <a:srgbClr val="E4FFE3"/>
    </a:custClr>
  </a:custClrLst>
  <a:extLst>
    <a:ext uri="{05A4C25C-085E-4340-85A3-A5531E510DB2}">
      <thm15:themeFamily xmlns:thm15="http://schemas.microsoft.com/office/thememl/2012/main" name="MSK_Internal_Template" id="{59C23CD5-9955-5D4B-8670-B804478838D9}" vid="{943BE80A-EBCC-7E4F-9C4C-522D1ECDE1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1872</TotalTime>
  <Words>3715</Words>
  <Application>Microsoft Macintosh PowerPoint</Application>
  <PresentationFormat>Widescreen</PresentationFormat>
  <Paragraphs>569</Paragraphs>
  <Slides>74</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74</vt:i4>
      </vt:variant>
    </vt:vector>
  </HeadingPairs>
  <TitlesOfParts>
    <vt:vector size="83" baseType="lpstr">
      <vt:lpstr>Arial Unicode MS</vt:lpstr>
      <vt:lpstr>Arial</vt:lpstr>
      <vt:lpstr>ArialMT</vt:lpstr>
      <vt:lpstr>Calibri</vt:lpstr>
      <vt:lpstr>Corbel</vt:lpstr>
      <vt:lpstr>System Font Regular</vt:lpstr>
      <vt:lpstr>Times</vt:lpstr>
      <vt:lpstr>Wingdings</vt:lpstr>
      <vt:lpstr>MSK Internal Template</vt:lpstr>
      <vt:lpstr>Phase I Clinical Trial Design &amp; Early Drug Development</vt:lpstr>
      <vt:lpstr>Disclosures </vt:lpstr>
      <vt:lpstr>Introduction</vt:lpstr>
      <vt:lpstr>Objectives:  1) How do we move from basic research to clinical research? 2) How do we use early stage studies to optimize clinical benefit? </vt:lpstr>
      <vt:lpstr>Objective 1:  How do we move from basic research to clinical research?</vt:lpstr>
      <vt:lpstr>Traditional drug development was characterized by separate trials and lengthy approval times</vt:lpstr>
      <vt:lpstr>In a more patient-centric fashion, contemporary drug development has put a premium on speed -&gt; access</vt:lpstr>
      <vt:lpstr>Our track record</vt:lpstr>
      <vt:lpstr>Investigational new drug enabling studies</vt:lpstr>
      <vt:lpstr>Cancer care beyond chemotherapy </vt:lpstr>
      <vt:lpstr>Significance: Phase I across the disciplines </vt:lpstr>
      <vt:lpstr>PowerPoint Presentation</vt:lpstr>
      <vt:lpstr>Many new drugs are rationally designed, either to improve on prior designs or target an unmet need</vt:lpstr>
      <vt:lpstr>Early candidate identification is complex and often involves chemical modifications of the initial “hit”</vt:lpstr>
      <vt:lpstr>After chemical optimization, further preclinical characterization of activity and safety can begin</vt:lpstr>
      <vt:lpstr>An investigational new drug (IND) package is then submitted to regulatory authorities</vt:lpstr>
      <vt:lpstr>Dose selection</vt:lpstr>
      <vt:lpstr>Traditional models of drug-dosing and the oncologic outlier  </vt:lpstr>
      <vt:lpstr>Beyond oncology: Antibiotic dosing for efficacy</vt:lpstr>
      <vt:lpstr>PowerPoint Presentation</vt:lpstr>
      <vt:lpstr>Levels of toxicity are identified across the preclinical dose continuum</vt:lpstr>
      <vt:lpstr>Preclinical toxicology levels are used to identify a starting dose in patients</vt:lpstr>
      <vt:lpstr>Dose finding in the dose escalation phase can be governed by rule-based designs</vt:lpstr>
      <vt:lpstr>Other rule-based designs can be used which may decrease time to dose identification</vt:lpstr>
      <vt:lpstr>Modeling may further expedite dose finding, but real-time statistical support is even more necessary</vt:lpstr>
      <vt:lpstr>Future models  </vt:lpstr>
      <vt:lpstr>Assessing toxicity</vt:lpstr>
      <vt:lpstr>Dose determination requires a standard approach to describing toxicities</vt:lpstr>
      <vt:lpstr>Drug tolerability may be important for both QoL and efficacy</vt:lpstr>
      <vt:lpstr>Chronic toxicities may factor into RP2D determination by the safety review committee (SRC) </vt:lpstr>
      <vt:lpstr>Pharmacokinetics and pharmacodynamics</vt:lpstr>
      <vt:lpstr>Multiple plasma samples are collected during phase I trials in order to determine pharmacokinetic properties</vt:lpstr>
      <vt:lpstr>PK data should be interpreted in the context of what the drug intends to target</vt:lpstr>
      <vt:lpstr>Rule-based designs may be guided by pharmacokinetic studies</vt:lpstr>
      <vt:lpstr>A number of pharmacodynamic tests can be performed in early-phase clinical trials</vt:lpstr>
      <vt:lpstr>Efficacy determination</vt:lpstr>
      <vt:lpstr>RECIST / iRECIST determinations</vt:lpstr>
      <vt:lpstr>Historical response rates on phase I trials were dismal, particularly in the era of cytotoxic therapy</vt:lpstr>
      <vt:lpstr>Regulatory agencies have accepted efficacy generated even as early as the dose-escalation phase</vt:lpstr>
      <vt:lpstr>Vemurafenib in BRAF V600E Melanoma</vt:lpstr>
      <vt:lpstr>Regulatory agencies have accepted efficacy generated even as early as the dose-escalation phase</vt:lpstr>
      <vt:lpstr>Efficacy assessments for basket trials</vt:lpstr>
      <vt:lpstr>Tumor-agnostic accrual has extended beyond dose-escalation: the advent of basket trials</vt:lpstr>
      <vt:lpstr>PowerPoint Presentation</vt:lpstr>
      <vt:lpstr>The EDD has helped lead programs that paved the way for the tumor-agnostic regulatory approval of several drugs</vt:lpstr>
      <vt:lpstr>Recent perspectives</vt:lpstr>
      <vt:lpstr>The US FDA is exploring alternate strategies for dose finding: Project Optimus</vt:lpstr>
      <vt:lpstr>Randomization by dose for optimization</vt:lpstr>
      <vt:lpstr>Project Optimus/ MDICT Task Force </vt:lpstr>
      <vt:lpstr>Encouraging drug development for rare tumors </vt:lpstr>
      <vt:lpstr>Some strategies to identify optimal dose may not be feasible or delay approval times, particularly for rare cancers</vt:lpstr>
      <vt:lpstr>Select oncologic drug approvals (2019-2021) </vt:lpstr>
      <vt:lpstr>Dose modification has often been tested in a separate study </vt:lpstr>
      <vt:lpstr>Additional options </vt:lpstr>
      <vt:lpstr>Special populations: E.g. are we dosing for CNS protection? Intercepting with RET inhibitors… </vt:lpstr>
      <vt:lpstr>A motivating example: Sotorasib (KRAS G12C inhibitor) in NSCLC </vt:lpstr>
      <vt:lpstr>Early cracks in KRAS: Sotorasib &amp; CodeBreak100</vt:lpstr>
      <vt:lpstr>Phase III: Sotorasib (960mg) vs Docetaxel  </vt:lpstr>
      <vt:lpstr>Full approval determination may rest on tolerability</vt:lpstr>
      <vt:lpstr>Dosing for KRAS G12C mutant NSCLC</vt:lpstr>
      <vt:lpstr>Objective 1 </vt:lpstr>
      <vt:lpstr>Objective 1 </vt:lpstr>
      <vt:lpstr>Objective 1 </vt:lpstr>
      <vt:lpstr>Objective 1 </vt:lpstr>
      <vt:lpstr>Objective 2:  How do we use early stage studies to optimize clinical benefit? </vt:lpstr>
      <vt:lpstr>The EDD has a substantial collection of co-clinical trial biospecimens and patient-derived models</vt:lpstr>
      <vt:lpstr>Putting a premium on agent selection advances the field of ROS1 fusion-positive cancers</vt:lpstr>
      <vt:lpstr>An UnMET need…</vt:lpstr>
      <vt:lpstr>PowerPoint Presentation</vt:lpstr>
      <vt:lpstr>Molecular correlates of response to first generation KRAS G12C inhibitors</vt:lpstr>
      <vt:lpstr>Decreased MAPK activity with experimental EGFRi + G12Ci combo in colorectal cancer</vt:lpstr>
      <vt:lpstr>Early-phase clinical trials have undoubtedly reshaped the field of cancer therapeutics</vt:lpstr>
      <vt:lpstr>Thank you </vt:lpstr>
      <vt:lpstr>Discussion</vt:lpstr>
    </vt:vector>
  </TitlesOfParts>
  <Company>MSK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Updates: TRK and RET Fusions in Lung Cancer</dc:title>
  <dc:creator>Drilon, Alexander</dc:creator>
  <cp:lastModifiedBy>Murciano-Goroff, Yonina</cp:lastModifiedBy>
  <cp:revision>19</cp:revision>
  <dcterms:created xsi:type="dcterms:W3CDTF">2023-06-21T14:06:09Z</dcterms:created>
  <dcterms:modified xsi:type="dcterms:W3CDTF">2026-03-03T06:22:38Z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f1469a-2c2a-4aee-b92b-090d4c5468ff_Enabled">
    <vt:lpwstr>true</vt:lpwstr>
  </property>
  <property fmtid="{D5CDD505-2E9C-101B-9397-08002B2CF9AE}" pid="3" name="MSIP_Label_38f1469a-2c2a-4aee-b92b-090d4c5468ff_SetDate">
    <vt:lpwstr>2022-09-12T14:33:51Z</vt:lpwstr>
  </property>
  <property fmtid="{D5CDD505-2E9C-101B-9397-08002B2CF9AE}" pid="4" name="MSIP_Label_38f1469a-2c2a-4aee-b92b-090d4c5468ff_Method">
    <vt:lpwstr>Standard</vt:lpwstr>
  </property>
  <property fmtid="{D5CDD505-2E9C-101B-9397-08002B2CF9AE}" pid="5" name="MSIP_Label_38f1469a-2c2a-4aee-b92b-090d4c5468ff_Name">
    <vt:lpwstr>Confidential - Unmarked</vt:lpwstr>
  </property>
  <property fmtid="{D5CDD505-2E9C-101B-9397-08002B2CF9AE}" pid="6" name="MSIP_Label_38f1469a-2c2a-4aee-b92b-090d4c5468ff_SiteId">
    <vt:lpwstr>2a6e6092-73e4-4752-b1a5-477a17f5056d</vt:lpwstr>
  </property>
  <property fmtid="{D5CDD505-2E9C-101B-9397-08002B2CF9AE}" pid="7" name="MSIP_Label_38f1469a-2c2a-4aee-b92b-090d4c5468ff_ActionId">
    <vt:lpwstr>e87d08fb-4b2a-4502-ad1f-5afae1f7f999</vt:lpwstr>
  </property>
  <property fmtid="{D5CDD505-2E9C-101B-9397-08002B2CF9AE}" pid="8" name="MSIP_Label_38f1469a-2c2a-4aee-b92b-090d4c5468ff_ContentBits">
    <vt:lpwstr>0</vt:lpwstr>
  </property>
</Properties>
</file>